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tif" ContentType="image/t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p:sldMasterIdLst>
    <p:sldMasterId id="2147483648" r:id="rId1"/>
  </p:sldMasterIdLst>
  <p:notesMasterIdLst>
    <p:notesMasterId r:id="rId41"/>
  </p:notesMasterIdLst>
  <p:handoutMasterIdLst>
    <p:handoutMasterId r:id="rId42"/>
  </p:handoutMasterIdLst>
  <p:sldIdLst>
    <p:sldId id="256" r:id="rId2"/>
    <p:sldId id="257" r:id="rId3"/>
    <p:sldId id="258" r:id="rId4"/>
    <p:sldId id="294" r:id="rId5"/>
    <p:sldId id="261" r:id="rId6"/>
    <p:sldId id="262" r:id="rId7"/>
    <p:sldId id="264" r:id="rId8"/>
    <p:sldId id="295" r:id="rId9"/>
    <p:sldId id="267" r:id="rId10"/>
    <p:sldId id="296" r:id="rId11"/>
    <p:sldId id="270" r:id="rId12"/>
    <p:sldId id="310" r:id="rId13"/>
    <p:sldId id="271" r:id="rId14"/>
    <p:sldId id="272" r:id="rId15"/>
    <p:sldId id="273" r:id="rId16"/>
    <p:sldId id="309" r:id="rId17"/>
    <p:sldId id="308" r:id="rId18"/>
    <p:sldId id="307" r:id="rId19"/>
    <p:sldId id="297" r:id="rId20"/>
    <p:sldId id="298" r:id="rId21"/>
    <p:sldId id="300" r:id="rId22"/>
    <p:sldId id="302" r:id="rId23"/>
    <p:sldId id="305" r:id="rId24"/>
    <p:sldId id="306" r:id="rId25"/>
    <p:sldId id="291" r:id="rId26"/>
    <p:sldId id="289" r:id="rId27"/>
    <p:sldId id="303" r:id="rId28"/>
    <p:sldId id="311" r:id="rId29"/>
    <p:sldId id="276" r:id="rId30"/>
    <p:sldId id="277" r:id="rId31"/>
    <p:sldId id="278" r:id="rId32"/>
    <p:sldId id="279" r:id="rId33"/>
    <p:sldId id="280" r:id="rId34"/>
    <p:sldId id="281" r:id="rId35"/>
    <p:sldId id="282" r:id="rId36"/>
    <p:sldId id="283" r:id="rId37"/>
    <p:sldId id="284" r:id="rId38"/>
    <p:sldId id="285" r:id="rId39"/>
    <p:sldId id="286" r:id="rId40"/>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7" d="100"/>
          <a:sy n="107" d="100"/>
        </p:scale>
        <p:origin x="78" y="12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image" Target="../media/image12.emf"/><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29.emf"/><Relationship Id="rId2" Type="http://schemas.openxmlformats.org/officeDocument/2006/relationships/image" Target="../media/image24.emf"/><Relationship Id="rId1" Type="http://schemas.openxmlformats.org/officeDocument/2006/relationships/image" Target="../media/image23.emf"/><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643AD8E-BDF5-114D-9D82-5E4D78243EB4}" type="datetimeFigureOut">
              <a:rPr lang="en-US" smtClean="0"/>
              <a:t>7/17/2017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92A8018-FE92-2749-A0FB-81066121FA22}" type="slidenum">
              <a:rPr lang="en-US" smtClean="0"/>
              <a:t>‹#›</a:t>
            </a:fld>
            <a:endParaRPr lang="en-US"/>
          </a:p>
        </p:txBody>
      </p:sp>
    </p:spTree>
    <p:extLst>
      <p:ext uri="{BB962C8B-B14F-4D97-AF65-F5344CB8AC3E}">
        <p14:creationId xmlns:p14="http://schemas.microsoft.com/office/powerpoint/2010/main" val="21424825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1" name="Shape 131"/>
          <p:cNvSpPr>
            <a:spLocks noGrp="1" noRot="1" noChangeAspect="1"/>
          </p:cNvSpPr>
          <p:nvPr>
            <p:ph type="sldImg"/>
          </p:nvPr>
        </p:nvSpPr>
        <p:spPr>
          <a:xfrm>
            <a:off x="1143000" y="685800"/>
            <a:ext cx="4572000" cy="3429000"/>
          </a:xfrm>
          <a:prstGeom prst="rect">
            <a:avLst/>
          </a:prstGeom>
        </p:spPr>
        <p:txBody>
          <a:bodyPr/>
          <a:lstStyle/>
          <a:p>
            <a:endParaRPr/>
          </a:p>
        </p:txBody>
      </p:sp>
      <p:sp>
        <p:nvSpPr>
          <p:cNvPr id="132" name="Shape 13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048857845"/>
      </p:ext>
    </p:extLst>
  </p:cSld>
  <p:clrMap bg1="lt1" tx1="dk1" bg2="lt2" tx2="dk2" accent1="accent1" accent2="accent2" accent3="accent3" accent4="accent4" accent5="accent5" accent6="accent6" hlink="hlink" folHlink="folHlink"/>
  <p:hf hdr="0" ftr="0" dt="0"/>
  <p:notesStyle>
    <a:lvl1pPr defTabSz="457200" latinLnBrk="0">
      <a:defRPr sz="1200">
        <a:latin typeface="+mn-lt"/>
        <a:ea typeface="+mn-ea"/>
        <a:cs typeface="+mn-cs"/>
        <a:sym typeface="Calibri"/>
      </a:defRPr>
    </a:lvl1pPr>
    <a:lvl2pPr indent="228600" defTabSz="457200" latinLnBrk="0">
      <a:defRPr sz="1200">
        <a:latin typeface="+mn-lt"/>
        <a:ea typeface="+mn-ea"/>
        <a:cs typeface="+mn-cs"/>
        <a:sym typeface="Calibri"/>
      </a:defRPr>
    </a:lvl2pPr>
    <a:lvl3pPr indent="457200" defTabSz="457200" latinLnBrk="0">
      <a:defRPr sz="1200">
        <a:latin typeface="+mn-lt"/>
        <a:ea typeface="+mn-ea"/>
        <a:cs typeface="+mn-cs"/>
        <a:sym typeface="Calibri"/>
      </a:defRPr>
    </a:lvl3pPr>
    <a:lvl4pPr indent="685800" defTabSz="457200" latinLnBrk="0">
      <a:defRPr sz="1200">
        <a:latin typeface="+mn-lt"/>
        <a:ea typeface="+mn-ea"/>
        <a:cs typeface="+mn-cs"/>
        <a:sym typeface="Calibri"/>
      </a:defRPr>
    </a:lvl4pPr>
    <a:lvl5pPr indent="914400" defTabSz="457200" latinLnBrk="0">
      <a:defRPr sz="1200">
        <a:latin typeface="+mn-lt"/>
        <a:ea typeface="+mn-ea"/>
        <a:cs typeface="+mn-cs"/>
        <a:sym typeface="Calibri"/>
      </a:defRPr>
    </a:lvl5pPr>
    <a:lvl6pPr indent="1143000" defTabSz="457200" latinLnBrk="0">
      <a:defRPr sz="1200">
        <a:latin typeface="+mn-lt"/>
        <a:ea typeface="+mn-ea"/>
        <a:cs typeface="+mn-cs"/>
        <a:sym typeface="Calibri"/>
      </a:defRPr>
    </a:lvl6pPr>
    <a:lvl7pPr indent="1371600" defTabSz="457200" latinLnBrk="0">
      <a:defRPr sz="1200">
        <a:latin typeface="+mn-lt"/>
        <a:ea typeface="+mn-ea"/>
        <a:cs typeface="+mn-cs"/>
        <a:sym typeface="Calibri"/>
      </a:defRPr>
    </a:lvl7pPr>
    <a:lvl8pPr indent="1600200" defTabSz="457200" latinLnBrk="0">
      <a:defRPr sz="1200">
        <a:latin typeface="+mn-lt"/>
        <a:ea typeface="+mn-ea"/>
        <a:cs typeface="+mn-cs"/>
        <a:sym typeface="Calibri"/>
      </a:defRPr>
    </a:lvl8pPr>
    <a:lvl9pPr indent="1828800" defTabSz="4572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93989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49AE7CA9-8F9C-9B44-8AC2-E5ABFEA1D3DC}" type="slidenum">
              <a:rPr lang="en-US" smtClean="0"/>
              <a:t>4</a:t>
            </a:fld>
            <a:endParaRPr lang="en-US"/>
          </a:p>
        </p:txBody>
      </p:sp>
    </p:spTree>
    <p:extLst>
      <p:ext uri="{BB962C8B-B14F-4D97-AF65-F5344CB8AC3E}">
        <p14:creationId xmlns:p14="http://schemas.microsoft.com/office/powerpoint/2010/main" val="3958857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hape 341"/>
          <p:cNvSpPr>
            <a:spLocks noGrp="1" noRot="1" noChangeAspect="1"/>
          </p:cNvSpPr>
          <p:nvPr>
            <p:ph type="sldImg"/>
          </p:nvPr>
        </p:nvSpPr>
        <p:spPr>
          <a:prstGeom prst="rect">
            <a:avLst/>
          </a:prstGeom>
        </p:spPr>
        <p:txBody>
          <a:bodyPr/>
          <a:lstStyle/>
          <a:p>
            <a:endParaRPr/>
          </a:p>
        </p:txBody>
      </p:sp>
      <p:sp>
        <p:nvSpPr>
          <p:cNvPr id="342" name="Shape 342"/>
          <p:cNvSpPr>
            <a:spLocks noGrp="1"/>
          </p:cNvSpPr>
          <p:nvPr>
            <p:ph type="body" sz="quarter" idx="1"/>
          </p:nvPr>
        </p:nvSpPr>
        <p:spPr>
          <a:prstGeom prst="rect">
            <a:avLst/>
          </a:prstGeom>
        </p:spPr>
        <p:txBody>
          <a:bodyPr/>
          <a:lstStyle>
            <a:lvl1pPr>
              <a:defRPr>
                <a:latin typeface="Arial"/>
                <a:ea typeface="Arial"/>
                <a:cs typeface="Arial"/>
                <a:sym typeface="Arial"/>
              </a:defRPr>
            </a:lvl1pPr>
          </a:lstStyle>
          <a:p>
            <a:endParaRPr/>
          </a:p>
        </p:txBody>
      </p:sp>
    </p:spTree>
    <p:extLst>
      <p:ext uri="{BB962C8B-B14F-4D97-AF65-F5344CB8AC3E}">
        <p14:creationId xmlns:p14="http://schemas.microsoft.com/office/powerpoint/2010/main" val="2382366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951858D8-3DF1-D140-993A-4870E524F0F4}" type="slidenum">
              <a:rPr lang="en-US" smtClean="0"/>
              <a:t>16</a:t>
            </a:fld>
            <a:endParaRPr lang="en-US"/>
          </a:p>
        </p:txBody>
      </p:sp>
    </p:spTree>
    <p:extLst>
      <p:ext uri="{BB962C8B-B14F-4D97-AF65-F5344CB8AC3E}">
        <p14:creationId xmlns:p14="http://schemas.microsoft.com/office/powerpoint/2010/main" val="1274469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C32C869-4357-4AF1-B0AE-B0ABF2A1EDEF}" type="slidenum">
              <a:rPr lang="en-US" smtClean="0"/>
              <a:t>20</a:t>
            </a:fld>
            <a:endParaRPr lang="en-US"/>
          </a:p>
        </p:txBody>
      </p:sp>
    </p:spTree>
    <p:extLst>
      <p:ext uri="{BB962C8B-B14F-4D97-AF65-F5344CB8AC3E}">
        <p14:creationId xmlns:p14="http://schemas.microsoft.com/office/powerpoint/2010/main" val="2113236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D34033D6-989D-2E46-916A-B96A1D362470}" type="slidenum">
              <a:rPr lang="en-US" smtClean="0"/>
              <a:t>23</a:t>
            </a:fld>
            <a:endParaRPr lang="en-US"/>
          </a:p>
        </p:txBody>
      </p:sp>
    </p:spTree>
    <p:extLst>
      <p:ext uri="{BB962C8B-B14F-4D97-AF65-F5344CB8AC3E}">
        <p14:creationId xmlns:p14="http://schemas.microsoft.com/office/powerpoint/2010/main" val="1319774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4"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5"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4" name="Title Text"/>
          <p:cNvSpPr txBox="1">
            <a:spLocks noGrp="1"/>
          </p:cNvSpPr>
          <p:nvPr>
            <p:ph type="title"/>
          </p:nvPr>
        </p:nvSpPr>
        <p:spPr>
          <a:xfrm>
            <a:off x="6629400" y="274638"/>
            <a:ext cx="2057400" cy="5851526"/>
          </a:xfrm>
          <a:prstGeom prst="rect">
            <a:avLst/>
          </a:prstGeom>
        </p:spPr>
        <p:txBody>
          <a:bodyPr/>
          <a:lstStyle/>
          <a:p>
            <a:r>
              <a:t>Title Text</a:t>
            </a:r>
          </a:p>
        </p:txBody>
      </p:sp>
      <p:sp>
        <p:nvSpPr>
          <p:cNvPr id="105" name="Body Level One…"/>
          <p:cNvSpPr txBox="1">
            <a:spLocks noGrp="1"/>
          </p:cNvSpPr>
          <p:nvPr>
            <p:ph type="body" idx="1"/>
          </p:nvPr>
        </p:nvSpPr>
        <p:spPr>
          <a:xfrm>
            <a:off x="457200" y="274638"/>
            <a:ext cx="6019800" cy="58515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pic>
        <p:nvPicPr>
          <p:cNvPr id="113" name="Picture 8" descr="Picture 8"/>
          <p:cNvPicPr>
            <a:picLocks noChangeAspect="1"/>
          </p:cNvPicPr>
          <p:nvPr/>
        </p:nvPicPr>
        <p:blipFill>
          <a:blip r:embed="rId2">
            <a:extLst/>
          </a:blip>
          <a:stretch>
            <a:fillRect/>
          </a:stretch>
        </p:blipFill>
        <p:spPr>
          <a:xfrm>
            <a:off x="0" y="0"/>
            <a:ext cx="9144000" cy="1252728"/>
          </a:xfrm>
          <a:prstGeom prst="rect">
            <a:avLst/>
          </a:prstGeom>
          <a:ln w="12700">
            <a:miter lim="400000"/>
          </a:ln>
        </p:spPr>
      </p:pic>
      <p:pic>
        <p:nvPicPr>
          <p:cNvPr id="114" name="Picture 9" descr="Picture 9"/>
          <p:cNvPicPr>
            <a:picLocks noChangeAspect="1"/>
          </p:cNvPicPr>
          <p:nvPr/>
        </p:nvPicPr>
        <p:blipFill>
          <a:blip r:embed="rId3">
            <a:extLst/>
          </a:blip>
          <a:stretch>
            <a:fillRect/>
          </a:stretch>
        </p:blipFill>
        <p:spPr>
          <a:xfrm>
            <a:off x="21" y="934932"/>
            <a:ext cx="8685252" cy="202692"/>
          </a:xfrm>
          <a:prstGeom prst="rect">
            <a:avLst/>
          </a:prstGeom>
          <a:ln w="12700">
            <a:miter lim="400000"/>
          </a:ln>
        </p:spPr>
      </p:pic>
      <p:sp>
        <p:nvSpPr>
          <p:cNvPr id="115"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
        <p:nvSpPr>
          <p:cNvPr id="116" name="Title Text"/>
          <p:cNvSpPr txBox="1">
            <a:spLocks noGrp="1"/>
          </p:cNvSpPr>
          <p:nvPr>
            <p:ph type="title"/>
          </p:nvPr>
        </p:nvSpPr>
        <p:spPr>
          <a:prstGeom prst="rect">
            <a:avLst/>
          </a:prstGeom>
        </p:spPr>
        <p:txBody>
          <a:bodyPr/>
          <a:lstStyle/>
          <a:p>
            <a:r>
              <a:t>Title Text</a:t>
            </a: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smtClean="0"/>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t>Insert Presentation Title in Slide Master</a:t>
            </a:r>
            <a:endParaRPr lang="en-US" dirty="0"/>
          </a:p>
        </p:txBody>
      </p:sp>
    </p:spTree>
    <p:extLst>
      <p:ext uri="{BB962C8B-B14F-4D97-AF65-F5344CB8AC3E}">
        <p14:creationId xmlns:p14="http://schemas.microsoft.com/office/powerpoint/2010/main" val="251540167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3" name="Title Text"/>
          <p:cNvSpPr txBox="1">
            <a:spLocks noGrp="1"/>
          </p:cNvSpPr>
          <p:nvPr>
            <p:ph type="title"/>
          </p:nvPr>
        </p:nvSpPr>
        <p:spPr>
          <a:prstGeom prst="rect">
            <a:avLst/>
          </a:prstGeom>
        </p:spPr>
        <p:txBody>
          <a:bodyPr/>
          <a:lstStyle/>
          <a:p>
            <a:r>
              <a:t>Title Text</a:t>
            </a:r>
          </a:p>
        </p:txBody>
      </p:sp>
      <p:sp>
        <p:nvSpPr>
          <p:cNvPr id="2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2"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3"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1" name="Title Text"/>
          <p:cNvSpPr txBox="1">
            <a:spLocks noGrp="1"/>
          </p:cNvSpPr>
          <p:nvPr>
            <p:ph type="title"/>
          </p:nvPr>
        </p:nvSpPr>
        <p:spPr>
          <a:prstGeom prst="rect">
            <a:avLst/>
          </a:prstGeom>
        </p:spPr>
        <p:txBody>
          <a:bodyPr/>
          <a:lstStyle/>
          <a:p>
            <a:r>
              <a:t>Title Text</a:t>
            </a:r>
          </a:p>
        </p:txBody>
      </p:sp>
      <p:sp>
        <p:nvSpPr>
          <p:cNvPr id="42" name="Body Level One…"/>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0" name="Title Text"/>
          <p:cNvSpPr txBox="1">
            <a:spLocks noGrp="1"/>
          </p:cNvSpPr>
          <p:nvPr>
            <p:ph type="title"/>
          </p:nvPr>
        </p:nvSpPr>
        <p:spPr>
          <a:prstGeom prst="rect">
            <a:avLst/>
          </a:prstGeom>
        </p:spPr>
        <p:txBody>
          <a:bodyPr/>
          <a:lstStyle/>
          <a:p>
            <a:r>
              <a:t>Title Text</a:t>
            </a:r>
          </a:p>
        </p:txBody>
      </p:sp>
      <p:sp>
        <p:nvSpPr>
          <p:cNvPr id="51"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2" name="Text Placeholder 4"/>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SzTx/>
              <a:buFontTx/>
              <a:buNone/>
              <a:defRPr sz="2400" b="1"/>
            </a:pPr>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5"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6" name="Body Level One…"/>
          <p:cNvSpPr txBox="1">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7" name="Text Placeholder 3"/>
          <p:cNvSpPr>
            <a:spLocks noGrp="1"/>
          </p:cNvSpPr>
          <p:nvPr>
            <p:ph type="body" sz="half" idx="13"/>
          </p:nvPr>
        </p:nvSpPr>
        <p:spPr>
          <a:xfrm>
            <a:off x="457199" y="1435100"/>
            <a:ext cx="3008315" cy="4691063"/>
          </a:xfrm>
          <a:prstGeom prst="rect">
            <a:avLst/>
          </a:prstGeom>
        </p:spPr>
        <p:txBody>
          <a:bodyPr/>
          <a:lstStyle/>
          <a:p>
            <a:pPr marL="0" indent="0">
              <a:spcBef>
                <a:spcPts val="300"/>
              </a:spcBef>
              <a:buSzTx/>
              <a:buFontTx/>
              <a:buNone/>
              <a:defRPr sz="1400"/>
            </a:pPr>
            <a:endParaRP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5"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6"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87"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5" name="Title Text"/>
          <p:cNvSpPr txBox="1">
            <a:spLocks noGrp="1"/>
          </p:cNvSpPr>
          <p:nvPr>
            <p:ph type="title"/>
          </p:nvPr>
        </p:nvSpPr>
        <p:spPr>
          <a:prstGeom prst="rect">
            <a:avLst/>
          </a:prstGeom>
        </p:spPr>
        <p:txBody>
          <a:bodyPr/>
          <a:lstStyle/>
          <a:p>
            <a:r>
              <a:t>Title Text</a:t>
            </a:r>
          </a:p>
        </p:txBody>
      </p:sp>
      <p:sp>
        <p:nvSpPr>
          <p:cNvPr id="96"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tile tx="0" ty="0" sx="100000" sy="100000" flip="none" algn="tl"/>
        </a:blipFill>
        <a:effectLst/>
      </p:bgPr>
    </p:bg>
    <p:spTree>
      <p:nvGrpSpPr>
        <p:cNvPr id="1" name=""/>
        <p:cNvGrpSpPr/>
        <p:nvPr/>
      </p:nvGrpSpPr>
      <p:grpSpPr>
        <a:xfrm>
          <a:off x="0" y="0"/>
          <a:ext cx="0" cy="0"/>
          <a:chOff x="0" y="0"/>
          <a:chExt cx="0" cy="0"/>
        </a:xfrm>
      </p:grpSpPr>
      <p:pic>
        <p:nvPicPr>
          <p:cNvPr id="2" name="Picture 6" descr="Picture 6"/>
          <p:cNvPicPr>
            <a:picLocks noChangeAspect="1"/>
          </p:cNvPicPr>
          <p:nvPr/>
        </p:nvPicPr>
        <p:blipFill>
          <a:blip r:embed="rId15">
            <a:extLst/>
          </a:blip>
          <a:stretch>
            <a:fillRect/>
          </a:stretch>
        </p:blipFill>
        <p:spPr>
          <a:xfrm>
            <a:off x="8496436" y="0"/>
            <a:ext cx="647564" cy="667428"/>
          </a:xfrm>
          <a:prstGeom prst="rect">
            <a:avLst/>
          </a:prstGeom>
          <a:ln w="12700">
            <a:miter lim="400000"/>
          </a:ln>
        </p:spPr>
      </p:pic>
      <p:sp>
        <p:nvSpPr>
          <p:cNvPr id="3" name="Text Box 13"/>
          <p:cNvSpPr txBox="1"/>
          <p:nvPr/>
        </p:nvSpPr>
        <p:spPr>
          <a:xfrm>
            <a:off x="8471789" y="667428"/>
            <a:ext cx="672211" cy="3708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a:solidFill>
                  <a:schemeClr val="accent2"/>
                </a:solidFill>
                <a:latin typeface="Bodoni SvtyTwo SC ITC TT-Book"/>
                <a:ea typeface="Bodoni SvtyTwo SC ITC TT-Book"/>
                <a:cs typeface="Bodoni SvtyTwo SC ITC TT-Book"/>
                <a:sym typeface="Bodoni SvtyTwo SC ITC TT-Book"/>
              </a:defRPr>
            </a:lvl1pPr>
          </a:lstStyle>
          <a:p>
            <a:r>
              <a:rPr dirty="0"/>
              <a:t>UCLA</a:t>
            </a:r>
          </a:p>
        </p:txBody>
      </p:sp>
      <p:pic>
        <p:nvPicPr>
          <p:cNvPr id="4" name="Picture 8" descr="Picture 8"/>
          <p:cNvPicPr>
            <a:picLocks noChangeAspect="1"/>
          </p:cNvPicPr>
          <p:nvPr/>
        </p:nvPicPr>
        <p:blipFill>
          <a:blip r:embed="rId16">
            <a:extLst/>
          </a:blip>
          <a:stretch>
            <a:fillRect/>
          </a:stretch>
        </p:blipFill>
        <p:spPr>
          <a:xfrm>
            <a:off x="76199" y="152400"/>
            <a:ext cx="1978333" cy="593500"/>
          </a:xfrm>
          <a:prstGeom prst="rect">
            <a:avLst/>
          </a:prstGeom>
          <a:ln w="12700">
            <a:miter lim="400000"/>
          </a:ln>
        </p:spPr>
      </p:pic>
      <p:sp>
        <p:nvSpPr>
          <p:cNvPr id="5" name="Title Text"/>
          <p:cNvSpPr txBox="1">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t>Title Text</a:t>
            </a:r>
          </a:p>
        </p:txBody>
      </p:sp>
      <p:sp>
        <p:nvSpPr>
          <p:cNvPr id="6"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 name="Slide Number"/>
          <p:cNvSpPr txBox="1">
            <a:spLocks noGrp="1"/>
          </p:cNvSpPr>
          <p:nvPr>
            <p:ph type="sldNum" sz="quarter" idx="2"/>
          </p:nvPr>
        </p:nvSpPr>
        <p:spPr>
          <a:xfrm>
            <a:off x="8672154" y="6445756"/>
            <a:ext cx="273270" cy="276999"/>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rPr lang="uk-UA" smtClean="0"/>
              <a:pPr/>
              <a:t>‹#›</a:t>
            </a:fld>
            <a:endParaRPr lang="uk-UA" dirty="0"/>
          </a:p>
        </p:txBody>
      </p:sp>
      <p:sp>
        <p:nvSpPr>
          <p:cNvPr id="8" name="TextBox 7"/>
          <p:cNvSpPr txBox="1"/>
          <p:nvPr userDrawn="1"/>
        </p:nvSpPr>
        <p:spPr>
          <a:xfrm>
            <a:off x="2806095" y="6404292"/>
            <a:ext cx="233889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smtClean="0">
                <a:ln>
                  <a:noFill/>
                </a:ln>
                <a:solidFill>
                  <a:srgbClr val="000000"/>
                </a:solidFill>
                <a:effectLst/>
                <a:uFillTx/>
                <a:latin typeface="+mn-lt"/>
                <a:ea typeface="+mn-ea"/>
                <a:cs typeface="+mn-cs"/>
                <a:sym typeface="Calibri"/>
              </a:rPr>
              <a:t>C. Pellegrini, X-ray FEL development</a:t>
            </a:r>
            <a:endParaRPr kumimoji="0" lang="en-US" sz="1200" b="0" i="0" u="none" strike="noStrike" cap="none" spc="0" normalizeH="0" baseline="0" dirty="0">
              <a:ln>
                <a:noFill/>
              </a:ln>
              <a:solidFill>
                <a:srgbClr val="000000"/>
              </a:solidFill>
              <a:effectLst/>
              <a:uFillTx/>
              <a:latin typeface="+mn-lt"/>
              <a:ea typeface="+mn-ea"/>
              <a:cs typeface="+mn-cs"/>
              <a:sym typeface="Calibri"/>
            </a:endParaRPr>
          </a:p>
        </p:txBody>
      </p:sp>
      <p:sp>
        <p:nvSpPr>
          <p:cNvPr id="9" name="TextBox 8"/>
          <p:cNvSpPr txBox="1"/>
          <p:nvPr userDrawn="1"/>
        </p:nvSpPr>
        <p:spPr>
          <a:xfrm>
            <a:off x="246851" y="6392197"/>
            <a:ext cx="903175"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smtClean="0">
                <a:ln>
                  <a:noFill/>
                </a:ln>
                <a:solidFill>
                  <a:srgbClr val="000000"/>
                </a:solidFill>
                <a:effectLst/>
                <a:uFillTx/>
                <a:latin typeface="+mn-lt"/>
                <a:ea typeface="+mn-ea"/>
                <a:cs typeface="+mn-cs"/>
                <a:sym typeface="Calibri"/>
              </a:rPr>
              <a:t>July 13, 2017</a:t>
            </a:r>
            <a:endParaRPr kumimoji="0" lang="en-US" sz="1200" b="0" i="0" u="none" strike="noStrike" cap="none" spc="0" normalizeH="0" baseline="0" dirty="0">
              <a:ln>
                <a:noFill/>
              </a:ln>
              <a:solidFill>
                <a:srgbClr val="000000"/>
              </a:solidFill>
              <a:effectLst/>
              <a:uFillTx/>
              <a:latin typeface="+mn-lt"/>
              <a:ea typeface="+mn-ea"/>
              <a:cs typeface="+mn-cs"/>
              <a:sym typeface="Calibri"/>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 id="2147483661" r:id="rId12"/>
  </p:sldLayoutIdLst>
  <p:transition spd="med"/>
  <p:hf hdr="0"/>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27.emf"/><Relationship Id="rId3" Type="http://schemas.openxmlformats.org/officeDocument/2006/relationships/oleObject" Target="../embeddings/oleObject7.bin"/><Relationship Id="rId7" Type="http://schemas.openxmlformats.org/officeDocument/2006/relationships/image" Target="../media/image24.emf"/><Relationship Id="rId12" Type="http://schemas.openxmlformats.org/officeDocument/2006/relationships/oleObject" Target="../embeddings/oleObject11.bin"/><Relationship Id="rId17" Type="http://schemas.openxmlformats.org/officeDocument/2006/relationships/image" Target="../media/image29.emf"/><Relationship Id="rId2" Type="http://schemas.openxmlformats.org/officeDocument/2006/relationships/slideLayout" Target="../slideLayouts/slideLayout2.xml"/><Relationship Id="rId16" Type="http://schemas.openxmlformats.org/officeDocument/2006/relationships/oleObject" Target="../embeddings/oleObject13.bin"/><Relationship Id="rId1" Type="http://schemas.openxmlformats.org/officeDocument/2006/relationships/vmlDrawing" Target="../drawings/vmlDrawing2.vml"/><Relationship Id="rId6" Type="http://schemas.openxmlformats.org/officeDocument/2006/relationships/oleObject" Target="../embeddings/oleObject8.bin"/><Relationship Id="rId11" Type="http://schemas.openxmlformats.org/officeDocument/2006/relationships/image" Target="../media/image26.emf"/><Relationship Id="rId5" Type="http://schemas.openxmlformats.org/officeDocument/2006/relationships/image" Target="../media/image30.png"/><Relationship Id="rId15" Type="http://schemas.openxmlformats.org/officeDocument/2006/relationships/image" Target="../media/image28.emf"/><Relationship Id="rId10" Type="http://schemas.openxmlformats.org/officeDocument/2006/relationships/oleObject" Target="../embeddings/oleObject10.bin"/><Relationship Id="rId4" Type="http://schemas.openxmlformats.org/officeDocument/2006/relationships/image" Target="../media/image23.emf"/><Relationship Id="rId9" Type="http://schemas.openxmlformats.org/officeDocument/2006/relationships/image" Target="../media/image25.emf"/><Relationship Id="rId14" Type="http://schemas.openxmlformats.org/officeDocument/2006/relationships/oleObject" Target="../embeddings/oleObject12.bin"/></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34.pn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s://portal.slac.stanford.edu/sites/lcls_public/instruments/cxi" TargetMode="External"/><Relationship Id="rId3" Type="http://schemas.openxmlformats.org/officeDocument/2006/relationships/image" Target="../media/image40.png"/><Relationship Id="rId7" Type="http://schemas.openxmlformats.org/officeDocument/2006/relationships/hyperlink" Target="https://portal.slac.stanford.edu/sites/lcls_public/instruments/amo" TargetMode="External"/><Relationship Id="rId12" Type="http://schemas.openxmlformats.org/officeDocument/2006/relationships/hyperlink" Target="https://portal.slac.stanford.edu/sites/lcls_public/instruments/xpp"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hyperlink" Target="https://portal.slac.stanford.edu/sites/lcls_public/instruments/xcs" TargetMode="External"/><Relationship Id="rId5" Type="http://schemas.openxmlformats.org/officeDocument/2006/relationships/image" Target="../media/image42.png"/><Relationship Id="rId10" Type="http://schemas.openxmlformats.org/officeDocument/2006/relationships/hyperlink" Target="https://portal.slac.stanford.edu/sites/lcls_public/instruments/sxr" TargetMode="External"/><Relationship Id="rId4" Type="http://schemas.openxmlformats.org/officeDocument/2006/relationships/image" Target="../media/image41.jpeg"/><Relationship Id="rId9" Type="http://schemas.openxmlformats.org/officeDocument/2006/relationships/hyperlink" Target="https://portal.slac.stanford.edu/sites/lcls_public/instruments/mec"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56.emf"/><Relationship Id="rId5" Type="http://schemas.openxmlformats.org/officeDocument/2006/relationships/oleObject" Target="../embeddings/oleObject14.bin"/><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70.t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1.t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gif"/></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image" Target="../media/image14.emf"/><Relationship Id="rId18" Type="http://schemas.openxmlformats.org/officeDocument/2006/relationships/oleObject" Target="../embeddings/oleObject6.bin"/><Relationship Id="rId3" Type="http://schemas.openxmlformats.org/officeDocument/2006/relationships/image" Target="../media/image18.png"/><Relationship Id="rId7" Type="http://schemas.openxmlformats.org/officeDocument/2006/relationships/oleObject" Target="../embeddings/oleObject2.bin"/><Relationship Id="rId12" Type="http://schemas.openxmlformats.org/officeDocument/2006/relationships/oleObject" Target="../embeddings/oleObject3.bin"/><Relationship Id="rId17" Type="http://schemas.openxmlformats.org/officeDocument/2006/relationships/image" Target="../media/image16.emf"/><Relationship Id="rId2" Type="http://schemas.openxmlformats.org/officeDocument/2006/relationships/slideLayout" Target="../slideLayouts/slideLayout2.xml"/><Relationship Id="rId16" Type="http://schemas.openxmlformats.org/officeDocument/2006/relationships/oleObject" Target="../embeddings/oleObject5.bin"/><Relationship Id="rId1" Type="http://schemas.openxmlformats.org/officeDocument/2006/relationships/vmlDrawing" Target="../drawings/vmlDrawing1.vml"/><Relationship Id="rId6" Type="http://schemas.openxmlformats.org/officeDocument/2006/relationships/image" Target="../media/image12.emf"/><Relationship Id="rId11" Type="http://schemas.openxmlformats.org/officeDocument/2006/relationships/image" Target="../media/image22.png"/><Relationship Id="rId5" Type="http://schemas.openxmlformats.org/officeDocument/2006/relationships/oleObject" Target="../embeddings/oleObject1.bin"/><Relationship Id="rId15" Type="http://schemas.openxmlformats.org/officeDocument/2006/relationships/image" Target="../media/image15.emf"/><Relationship Id="rId10" Type="http://schemas.openxmlformats.org/officeDocument/2006/relationships/image" Target="../media/image21.png"/><Relationship Id="rId19" Type="http://schemas.openxmlformats.org/officeDocument/2006/relationships/image" Target="../media/image17.emf"/><Relationship Id="rId4" Type="http://schemas.openxmlformats.org/officeDocument/2006/relationships/image" Target="../media/image19.png"/><Relationship Id="rId9" Type="http://schemas.openxmlformats.org/officeDocument/2006/relationships/image" Target="../media/image20.png"/><Relationship Id="rId14" Type="http://schemas.openxmlformats.org/officeDocument/2006/relationships/oleObject" Target="../embeddings/oleObject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Title 1"/>
          <p:cNvSpPr txBox="1">
            <a:spLocks noGrp="1"/>
          </p:cNvSpPr>
          <p:nvPr>
            <p:ph type="ctrTitle"/>
          </p:nvPr>
        </p:nvSpPr>
        <p:spPr>
          <a:prstGeom prst="rect">
            <a:avLst/>
          </a:prstGeom>
        </p:spPr>
        <p:txBody>
          <a:bodyPr>
            <a:normAutofit fontScale="90000"/>
          </a:bodyPr>
          <a:lstStyle/>
          <a:p>
            <a:pPr defTabSz="438911">
              <a:defRPr sz="3743" b="1"/>
            </a:pPr>
            <a:r>
              <a:rPr dirty="0"/>
              <a:t>X-ray free-electron lasers development</a:t>
            </a:r>
            <a:br>
              <a:rPr dirty="0"/>
            </a:br>
            <a:endParaRPr dirty="0"/>
          </a:p>
        </p:txBody>
      </p:sp>
      <p:sp>
        <p:nvSpPr>
          <p:cNvPr id="135" name="Subtitle 2"/>
          <p:cNvSpPr txBox="1">
            <a:spLocks noGrp="1"/>
          </p:cNvSpPr>
          <p:nvPr>
            <p:ph type="subTitle" sz="quarter" idx="1"/>
          </p:nvPr>
        </p:nvSpPr>
        <p:spPr>
          <a:prstGeom prst="rect">
            <a:avLst/>
          </a:prstGeom>
        </p:spPr>
        <p:txBody>
          <a:bodyPr/>
          <a:lstStyle/>
          <a:p>
            <a:pPr>
              <a:defRPr>
                <a:solidFill>
                  <a:srgbClr val="000000"/>
                </a:solidFill>
              </a:defRPr>
            </a:pPr>
            <a:r>
              <a:rPr dirty="0"/>
              <a:t>Claudio Pellegrini</a:t>
            </a:r>
          </a:p>
          <a:p>
            <a:pPr>
              <a:spcBef>
                <a:spcPts val="500"/>
              </a:spcBef>
              <a:defRPr sz="2400">
                <a:solidFill>
                  <a:srgbClr val="000000"/>
                </a:solidFill>
              </a:defRPr>
            </a:pPr>
            <a:r>
              <a:rPr dirty="0"/>
              <a:t>UCLA Department of Physics and Astronomy</a:t>
            </a:r>
          </a:p>
          <a:p>
            <a:pPr>
              <a:spcBef>
                <a:spcPts val="500"/>
              </a:spcBef>
              <a:defRPr sz="2400">
                <a:solidFill>
                  <a:srgbClr val="000000"/>
                </a:solidFill>
              </a:defRPr>
            </a:pPr>
            <a:r>
              <a:rPr dirty="0"/>
              <a:t>SLAC National Accelerator Laboratory</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2"/>
          </p:nvPr>
        </p:nvSpPr>
        <p:spPr/>
        <p:txBody>
          <a:bodyPr/>
          <a:lstStyle/>
          <a:p>
            <a:fld id="{86CB4B4D-7CA3-9044-876B-883B54F8677D}" type="slidenum">
              <a:rPr lang="uk-UA" smtClean="0"/>
              <a:t>10</a:t>
            </a:fld>
            <a:endParaRPr lang="uk-UA"/>
          </a:p>
        </p:txBody>
      </p:sp>
      <p:sp>
        <p:nvSpPr>
          <p:cNvPr id="5" name="TextBox 4"/>
          <p:cNvSpPr txBox="1"/>
          <p:nvPr/>
        </p:nvSpPr>
        <p:spPr>
          <a:xfrm>
            <a:off x="1743633" y="355483"/>
            <a:ext cx="2835695" cy="523218"/>
          </a:xfrm>
          <a:prstGeom prst="rect">
            <a:avLst/>
          </a:prstGeom>
          <a:noFill/>
          <a:ln w="28575" cap="flat" cmpd="sng">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00"/>
                </a:solidFill>
                <a:effectLst/>
                <a:uFillTx/>
                <a:latin typeface="+mn-lt"/>
                <a:ea typeface="+mn-ea"/>
                <a:cs typeface="+mn-cs"/>
                <a:sym typeface="Calibri"/>
              </a:rPr>
              <a:t>The FEL parameter</a:t>
            </a:r>
            <a:endParaRPr kumimoji="0" lang="en-US" sz="2800" b="0" i="0" u="none" strike="noStrike" cap="none" spc="0" normalizeH="0" baseline="0" dirty="0">
              <a:ln>
                <a:noFill/>
              </a:ln>
              <a:solidFill>
                <a:srgbClr val="000000"/>
              </a:solidFill>
              <a:effectLst/>
              <a:uFillTx/>
              <a:latin typeface="+mn-lt"/>
              <a:ea typeface="+mn-ea"/>
              <a:cs typeface="+mn-cs"/>
              <a:sym typeface="Calibri"/>
            </a:endParaRPr>
          </a:p>
        </p:txBody>
      </p:sp>
      <p:sp>
        <p:nvSpPr>
          <p:cNvPr id="6" name="TextBox 27"/>
          <p:cNvSpPr txBox="1"/>
          <p:nvPr/>
        </p:nvSpPr>
        <p:spPr>
          <a:xfrm>
            <a:off x="120149" y="1054021"/>
            <a:ext cx="6250868" cy="369332"/>
          </a:xfrm>
          <a:prstGeom prst="rect">
            <a:avLst/>
          </a:prstGeom>
          <a:ln w="28575">
            <a:solidFill>
              <a:srgbClr val="3366FF"/>
            </a:solidFill>
          </a:ln>
          <a:extLst>
            <a:ext uri="{C572A759-6A51-4108-AA02-DFA0A04FC94B}">
              <ma14:wrappingTextBoxFlag xmlns="" xmlns:ma14="http://schemas.microsoft.com/office/mac/drawingml/2011/main" val="1"/>
            </a:ext>
          </a:extLst>
        </p:spPr>
        <p:txBody>
          <a:bodyPr wrap="none" lIns="45719" rIns="45719">
            <a:spAutoFit/>
          </a:bodyPr>
          <a:lstStyle/>
          <a:p>
            <a:r>
              <a:rPr lang="en-US" dirty="0" smtClean="0"/>
              <a:t>The instability is characterized by a single </a:t>
            </a:r>
            <a:r>
              <a:rPr lang="en-US" dirty="0"/>
              <a:t>u</a:t>
            </a:r>
            <a:r>
              <a:rPr dirty="0" smtClean="0"/>
              <a:t>niversal </a:t>
            </a:r>
            <a:r>
              <a:rPr dirty="0"/>
              <a:t>FEL parameter</a:t>
            </a:r>
          </a:p>
        </p:txBody>
      </p:sp>
      <p:graphicFrame>
        <p:nvGraphicFramePr>
          <p:cNvPr id="7" name="Object 6"/>
          <p:cNvGraphicFramePr>
            <a:graphicFrameLocks noChangeAspect="1"/>
          </p:cNvGraphicFramePr>
          <p:nvPr>
            <p:extLst>
              <p:ext uri="{D42A27DB-BD31-4B8C-83A1-F6EECF244321}">
                <p14:modId xmlns:p14="http://schemas.microsoft.com/office/powerpoint/2010/main" val="3714030365"/>
              </p:ext>
            </p:extLst>
          </p:nvPr>
        </p:nvGraphicFramePr>
        <p:xfrm>
          <a:off x="6688955" y="878701"/>
          <a:ext cx="1299815" cy="749046"/>
        </p:xfrm>
        <a:graphic>
          <a:graphicData uri="http://schemas.openxmlformats.org/presentationml/2006/ole">
            <mc:AlternateContent xmlns:mc="http://schemas.openxmlformats.org/markup-compatibility/2006">
              <mc:Choice xmlns:v="urn:schemas-microsoft-com:vml" Requires="v">
                <p:oleObj spid="_x0000_s3261" name="Equation" r:id="rId3" imgW="749300" imgH="431800" progId="Equation.DSMT4">
                  <p:embed/>
                </p:oleObj>
              </mc:Choice>
              <mc:Fallback>
                <p:oleObj name="Equation" r:id="rId3" imgW="749300" imgH="431800" progId="Equation.DSMT4">
                  <p:embed/>
                  <p:pic>
                    <p:nvPicPr>
                      <p:cNvPr id="0" name=""/>
                      <p:cNvPicPr/>
                      <p:nvPr/>
                    </p:nvPicPr>
                    <p:blipFill>
                      <a:blip r:embed="rId4"/>
                      <a:stretch>
                        <a:fillRect/>
                      </a:stretch>
                    </p:blipFill>
                    <p:spPr>
                      <a:xfrm>
                        <a:off x="6688955" y="878701"/>
                        <a:ext cx="1299815" cy="749046"/>
                      </a:xfrm>
                      <a:prstGeom prst="rect">
                        <a:avLst/>
                      </a:prstGeom>
                    </p:spPr>
                  </p:pic>
                </p:oleObj>
              </mc:Fallback>
            </mc:AlternateContent>
          </a:graphicData>
        </a:graphic>
      </p:graphicFrame>
      <p:pic>
        <p:nvPicPr>
          <p:cNvPr id="8" name="Picture 23" descr="Picture 23"/>
          <p:cNvPicPr>
            <a:picLocks noChangeAspect="1"/>
          </p:cNvPicPr>
          <p:nvPr/>
        </p:nvPicPr>
        <p:blipFill>
          <a:blip r:embed="rId5">
            <a:extLst/>
          </a:blip>
          <a:stretch>
            <a:fillRect/>
          </a:stretch>
        </p:blipFill>
        <p:spPr>
          <a:xfrm>
            <a:off x="4992807" y="1842308"/>
            <a:ext cx="3392295" cy="2729365"/>
          </a:xfrm>
          <a:prstGeom prst="rect">
            <a:avLst/>
          </a:prstGeom>
          <a:ln w="12700">
            <a:miter lim="400000"/>
          </a:ln>
        </p:spPr>
      </p:pic>
      <p:graphicFrame>
        <p:nvGraphicFramePr>
          <p:cNvPr id="9" name="Object 8"/>
          <p:cNvGraphicFramePr>
            <a:graphicFrameLocks noChangeAspect="1"/>
          </p:cNvGraphicFramePr>
          <p:nvPr>
            <p:extLst>
              <p:ext uri="{D42A27DB-BD31-4B8C-83A1-F6EECF244321}">
                <p14:modId xmlns:p14="http://schemas.microsoft.com/office/powerpoint/2010/main" val="2764437830"/>
              </p:ext>
            </p:extLst>
          </p:nvPr>
        </p:nvGraphicFramePr>
        <p:xfrm>
          <a:off x="2809736" y="1842308"/>
          <a:ext cx="1030289" cy="679552"/>
        </p:xfrm>
        <a:graphic>
          <a:graphicData uri="http://schemas.openxmlformats.org/presentationml/2006/ole">
            <mc:AlternateContent xmlns:mc="http://schemas.openxmlformats.org/markup-compatibility/2006">
              <mc:Choice xmlns:v="urn:schemas-microsoft-com:vml" Requires="v">
                <p:oleObj spid="_x0000_s3262" name="Equation" r:id="rId6" imgW="596900" imgH="393700" progId="Equation.DSMT4">
                  <p:embed/>
                </p:oleObj>
              </mc:Choice>
              <mc:Fallback>
                <p:oleObj name="Equation" r:id="rId6" imgW="596900" imgH="393700" progId="Equation.DSMT4">
                  <p:embed/>
                  <p:pic>
                    <p:nvPicPr>
                      <p:cNvPr id="0" name=""/>
                      <p:cNvPicPr/>
                      <p:nvPr/>
                    </p:nvPicPr>
                    <p:blipFill>
                      <a:blip r:embed="rId7"/>
                      <a:stretch>
                        <a:fillRect/>
                      </a:stretch>
                    </p:blipFill>
                    <p:spPr>
                      <a:xfrm>
                        <a:off x="2809736" y="1842308"/>
                        <a:ext cx="1030289" cy="679552"/>
                      </a:xfrm>
                      <a:prstGeom prst="rect">
                        <a:avLst/>
                      </a:prstGeom>
                    </p:spPr>
                  </p:pic>
                </p:oleObj>
              </mc:Fallback>
            </mc:AlternateContent>
          </a:graphicData>
        </a:graphic>
      </p:graphicFrame>
      <p:sp>
        <p:nvSpPr>
          <p:cNvPr id="10" name="TextBox 9"/>
          <p:cNvSpPr txBox="1"/>
          <p:nvPr/>
        </p:nvSpPr>
        <p:spPr>
          <a:xfrm>
            <a:off x="202250" y="1935844"/>
            <a:ext cx="229177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mn-lt"/>
                <a:ea typeface="+mn-ea"/>
                <a:cs typeface="+mn-cs"/>
                <a:sym typeface="Calibri"/>
              </a:rPr>
              <a:t>Exponential gain length</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2" name="TextBox 11"/>
          <p:cNvSpPr txBox="1"/>
          <p:nvPr/>
        </p:nvSpPr>
        <p:spPr>
          <a:xfrm>
            <a:off x="202250" y="2536263"/>
            <a:ext cx="172574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mn-lt"/>
                <a:ea typeface="+mn-ea"/>
                <a:cs typeface="+mn-cs"/>
                <a:sym typeface="Calibri"/>
              </a:rPr>
              <a:t>Saturation power</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1431517015"/>
              </p:ext>
            </p:extLst>
          </p:nvPr>
        </p:nvGraphicFramePr>
        <p:xfrm>
          <a:off x="2003195" y="2521860"/>
          <a:ext cx="2739336" cy="371435"/>
        </p:xfrm>
        <a:graphic>
          <a:graphicData uri="http://schemas.openxmlformats.org/presentationml/2006/ole">
            <mc:AlternateContent xmlns:mc="http://schemas.openxmlformats.org/markup-compatibility/2006">
              <mc:Choice xmlns:v="urn:schemas-microsoft-com:vml" Requires="v">
                <p:oleObj spid="_x0000_s3263" name="Equation" r:id="rId8" imgW="1498600" imgH="203200" progId="Equation.DSMT4">
                  <p:embed/>
                </p:oleObj>
              </mc:Choice>
              <mc:Fallback>
                <p:oleObj name="Equation" r:id="rId8" imgW="1498600" imgH="203200" progId="Equation.DSMT4">
                  <p:embed/>
                  <p:pic>
                    <p:nvPicPr>
                      <p:cNvPr id="0" name=""/>
                      <p:cNvPicPr/>
                      <p:nvPr/>
                    </p:nvPicPr>
                    <p:blipFill>
                      <a:blip r:embed="rId9"/>
                      <a:stretch>
                        <a:fillRect/>
                      </a:stretch>
                    </p:blipFill>
                    <p:spPr>
                      <a:xfrm>
                        <a:off x="2003195" y="2521860"/>
                        <a:ext cx="2739336" cy="371435"/>
                      </a:xfrm>
                      <a:prstGeom prst="rect">
                        <a:avLst/>
                      </a:prstGeom>
                    </p:spPr>
                  </p:pic>
                </p:oleObj>
              </mc:Fallback>
            </mc:AlternateContent>
          </a:graphicData>
        </a:graphic>
      </p:graphicFrame>
      <p:sp>
        <p:nvSpPr>
          <p:cNvPr id="2" name="TextBox 1"/>
          <p:cNvSpPr txBox="1"/>
          <p:nvPr/>
        </p:nvSpPr>
        <p:spPr>
          <a:xfrm>
            <a:off x="4742531" y="4805932"/>
            <a:ext cx="172269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mn-lt"/>
                <a:ea typeface="+mn-ea"/>
                <a:cs typeface="+mn-cs"/>
                <a:sym typeface="Calibri"/>
              </a:rPr>
              <a:t>Initial beam state</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4" name="TextBox 13"/>
          <p:cNvSpPr txBox="1"/>
          <p:nvPr/>
        </p:nvSpPr>
        <p:spPr>
          <a:xfrm>
            <a:off x="7222726" y="4762641"/>
            <a:ext cx="16419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mn-lt"/>
                <a:ea typeface="+mn-ea"/>
                <a:cs typeface="+mn-cs"/>
                <a:sym typeface="Calibri"/>
              </a:rPr>
              <a:t>Final beam state</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11" name="Straight Arrow Connector 10"/>
          <p:cNvCxnSpPr/>
          <p:nvPr/>
        </p:nvCxnSpPr>
        <p:spPr>
          <a:xfrm flipV="1">
            <a:off x="5462385" y="4591675"/>
            <a:ext cx="0" cy="170966"/>
          </a:xfrm>
          <a:prstGeom prst="straightConnector1">
            <a:avLst/>
          </a:prstGeom>
          <a:noFill/>
          <a:ln w="25400" cap="flat">
            <a:solidFill>
              <a:schemeClr val="accent1"/>
            </a:solidFill>
            <a:prstDash val="solid"/>
            <a:round/>
            <a:tailEnd type="arrow"/>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6" name="Straight Arrow Connector 15"/>
          <p:cNvCxnSpPr/>
          <p:nvPr/>
        </p:nvCxnSpPr>
        <p:spPr>
          <a:xfrm flipV="1">
            <a:off x="7777928" y="4527072"/>
            <a:ext cx="0" cy="325387"/>
          </a:xfrm>
          <a:prstGeom prst="straightConnector1">
            <a:avLst/>
          </a:prstGeom>
          <a:noFill/>
          <a:ln w="25400" cap="flat">
            <a:solidFill>
              <a:schemeClr val="accent1"/>
            </a:solidFill>
            <a:prstDash val="solid"/>
            <a:round/>
            <a:tailEnd type="arrow"/>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9" name="TextBox 7"/>
          <p:cNvSpPr txBox="1"/>
          <p:nvPr/>
        </p:nvSpPr>
        <p:spPr>
          <a:xfrm>
            <a:off x="165096" y="3117996"/>
            <a:ext cx="4540281" cy="92333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r>
              <a:rPr dirty="0"/>
              <a:t>For </a:t>
            </a:r>
            <a:r>
              <a:rPr dirty="0" smtClean="0"/>
              <a:t>the </a:t>
            </a:r>
            <a:r>
              <a:rPr dirty="0"/>
              <a:t>instability to develop,  the electron beam must satisfy </a:t>
            </a:r>
            <a:r>
              <a:rPr lang="en-US" dirty="0" smtClean="0"/>
              <a:t>three</a:t>
            </a:r>
            <a:r>
              <a:rPr dirty="0" smtClean="0"/>
              <a:t> </a:t>
            </a:r>
            <a:r>
              <a:rPr dirty="0"/>
              <a:t>conditions on its space phase density:</a:t>
            </a:r>
          </a:p>
        </p:txBody>
      </p:sp>
      <p:graphicFrame>
        <p:nvGraphicFramePr>
          <p:cNvPr id="22" name="Object 21"/>
          <p:cNvGraphicFramePr>
            <a:graphicFrameLocks noChangeAspect="1"/>
          </p:cNvGraphicFramePr>
          <p:nvPr>
            <p:extLst>
              <p:ext uri="{D42A27DB-BD31-4B8C-83A1-F6EECF244321}">
                <p14:modId xmlns:p14="http://schemas.microsoft.com/office/powerpoint/2010/main" val="1362215057"/>
              </p:ext>
            </p:extLst>
          </p:nvPr>
        </p:nvGraphicFramePr>
        <p:xfrm>
          <a:off x="6908800" y="5029200"/>
          <a:ext cx="114300" cy="165100"/>
        </p:xfrm>
        <a:graphic>
          <a:graphicData uri="http://schemas.openxmlformats.org/presentationml/2006/ole">
            <mc:AlternateContent xmlns:mc="http://schemas.openxmlformats.org/markup-compatibility/2006">
              <mc:Choice xmlns:v="urn:schemas-microsoft-com:vml" Requires="v">
                <p:oleObj spid="_x0000_s3264" name="Equation" r:id="rId10" imgW="114300" imgH="165100" progId="Equation.DSMT4">
                  <p:embed/>
                </p:oleObj>
              </mc:Choice>
              <mc:Fallback>
                <p:oleObj name="Equation" r:id="rId10" imgW="114300" imgH="165100" progId="Equation.DSMT4">
                  <p:embed/>
                  <p:pic>
                    <p:nvPicPr>
                      <p:cNvPr id="0" name=""/>
                      <p:cNvPicPr/>
                      <p:nvPr/>
                    </p:nvPicPr>
                    <p:blipFill>
                      <a:blip r:embed="rId11"/>
                      <a:stretch>
                        <a:fillRect/>
                      </a:stretch>
                    </p:blipFill>
                    <p:spPr>
                      <a:xfrm>
                        <a:off x="6908800" y="5029200"/>
                        <a:ext cx="114300" cy="165100"/>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556839080"/>
              </p:ext>
            </p:extLst>
          </p:nvPr>
        </p:nvGraphicFramePr>
        <p:xfrm>
          <a:off x="120149" y="4062899"/>
          <a:ext cx="1460084" cy="365021"/>
        </p:xfrm>
        <a:graphic>
          <a:graphicData uri="http://schemas.openxmlformats.org/presentationml/2006/ole">
            <mc:AlternateContent xmlns:mc="http://schemas.openxmlformats.org/markup-compatibility/2006">
              <mc:Choice xmlns:v="urn:schemas-microsoft-com:vml" Requires="v">
                <p:oleObj spid="_x0000_s3265" name="Equation" r:id="rId12" imgW="812800" imgH="203200" progId="Equation.DSMT4">
                  <p:embed/>
                </p:oleObj>
              </mc:Choice>
              <mc:Fallback>
                <p:oleObj name="Equation" r:id="rId12" imgW="812800" imgH="203200" progId="Equation.DSMT4">
                  <p:embed/>
                  <p:pic>
                    <p:nvPicPr>
                      <p:cNvPr id="0" name=""/>
                      <p:cNvPicPr/>
                      <p:nvPr/>
                    </p:nvPicPr>
                    <p:blipFill>
                      <a:blip r:embed="rId13"/>
                      <a:stretch>
                        <a:fillRect/>
                      </a:stretch>
                    </p:blipFill>
                    <p:spPr>
                      <a:xfrm>
                        <a:off x="120149" y="4062899"/>
                        <a:ext cx="1460084" cy="365021"/>
                      </a:xfrm>
                      <a:prstGeom prst="rect">
                        <a:avLst/>
                      </a:prstGeom>
                    </p:spPr>
                  </p:pic>
                </p:oleObj>
              </mc:Fallback>
            </mc:AlternateContent>
          </a:graphicData>
        </a:graphic>
      </p:graphicFrame>
      <p:sp>
        <p:nvSpPr>
          <p:cNvPr id="24" name="TextBox 23"/>
          <p:cNvSpPr txBox="1"/>
          <p:nvPr/>
        </p:nvSpPr>
        <p:spPr>
          <a:xfrm>
            <a:off x="1580233" y="4041326"/>
            <a:ext cx="323561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dirty="0" smtClean="0"/>
              <a:t>Transverse p</a:t>
            </a:r>
            <a:r>
              <a:rPr kumimoji="0" lang="en-US" sz="1800" b="0" i="0" u="none" strike="noStrike" cap="none" spc="0" normalizeH="0" baseline="0" dirty="0" smtClean="0">
                <a:ln>
                  <a:noFill/>
                </a:ln>
                <a:solidFill>
                  <a:srgbClr val="000000"/>
                </a:solidFill>
                <a:effectLst/>
                <a:uFillTx/>
                <a:latin typeface="+mn-lt"/>
                <a:ea typeface="+mn-ea"/>
                <a:cs typeface="+mn-cs"/>
                <a:sym typeface="Calibri"/>
              </a:rPr>
              <a:t>hase space matching</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880522837"/>
              </p:ext>
            </p:extLst>
          </p:nvPr>
        </p:nvGraphicFramePr>
        <p:xfrm>
          <a:off x="202250" y="4497400"/>
          <a:ext cx="783339" cy="358098"/>
        </p:xfrm>
        <a:graphic>
          <a:graphicData uri="http://schemas.openxmlformats.org/presentationml/2006/ole">
            <mc:AlternateContent xmlns:mc="http://schemas.openxmlformats.org/markup-compatibility/2006">
              <mc:Choice xmlns:v="urn:schemas-microsoft-com:vml" Requires="v">
                <p:oleObj spid="_x0000_s3266" name="Equation" r:id="rId14" imgW="444500" imgH="203200" progId="Equation.DSMT4">
                  <p:embed/>
                </p:oleObj>
              </mc:Choice>
              <mc:Fallback>
                <p:oleObj name="Equation" r:id="rId14" imgW="444500" imgH="203200" progId="Equation.DSMT4">
                  <p:embed/>
                  <p:pic>
                    <p:nvPicPr>
                      <p:cNvPr id="0" name=""/>
                      <p:cNvPicPr/>
                      <p:nvPr/>
                    </p:nvPicPr>
                    <p:blipFill>
                      <a:blip r:embed="rId15"/>
                      <a:stretch>
                        <a:fillRect/>
                      </a:stretch>
                    </p:blipFill>
                    <p:spPr>
                      <a:xfrm>
                        <a:off x="202250" y="4497400"/>
                        <a:ext cx="783339" cy="358098"/>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576043391"/>
              </p:ext>
            </p:extLst>
          </p:nvPr>
        </p:nvGraphicFramePr>
        <p:xfrm>
          <a:off x="165096" y="4868473"/>
          <a:ext cx="781054" cy="328865"/>
        </p:xfrm>
        <a:graphic>
          <a:graphicData uri="http://schemas.openxmlformats.org/presentationml/2006/ole">
            <mc:AlternateContent xmlns:mc="http://schemas.openxmlformats.org/markup-compatibility/2006">
              <mc:Choice xmlns:v="urn:schemas-microsoft-com:vml" Requires="v">
                <p:oleObj spid="_x0000_s3267" name="Equation" r:id="rId16" imgW="482600" imgH="203200" progId="Equation.DSMT4">
                  <p:embed/>
                </p:oleObj>
              </mc:Choice>
              <mc:Fallback>
                <p:oleObj name="Equation" r:id="rId16" imgW="482600" imgH="203200" progId="Equation.DSMT4">
                  <p:embed/>
                  <p:pic>
                    <p:nvPicPr>
                      <p:cNvPr id="0" name=""/>
                      <p:cNvPicPr/>
                      <p:nvPr/>
                    </p:nvPicPr>
                    <p:blipFill>
                      <a:blip r:embed="rId17"/>
                      <a:stretch>
                        <a:fillRect/>
                      </a:stretch>
                    </p:blipFill>
                    <p:spPr>
                      <a:xfrm>
                        <a:off x="165096" y="4868473"/>
                        <a:ext cx="781054" cy="328865"/>
                      </a:xfrm>
                      <a:prstGeom prst="rect">
                        <a:avLst/>
                      </a:prstGeom>
                    </p:spPr>
                  </p:pic>
                </p:oleObj>
              </mc:Fallback>
            </mc:AlternateContent>
          </a:graphicData>
        </a:graphic>
      </p:graphicFrame>
      <p:sp>
        <p:nvSpPr>
          <p:cNvPr id="17" name="TextBox 16"/>
          <p:cNvSpPr txBox="1"/>
          <p:nvPr/>
        </p:nvSpPr>
        <p:spPr>
          <a:xfrm>
            <a:off x="1634466" y="4477001"/>
            <a:ext cx="109467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mn-lt"/>
                <a:ea typeface="+mn-ea"/>
                <a:cs typeface="+mn-cs"/>
                <a:sym typeface="Calibri"/>
              </a:rPr>
              <a:t>Cold beam</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8" name="TextBox 17"/>
          <p:cNvSpPr txBox="1"/>
          <p:nvPr/>
        </p:nvSpPr>
        <p:spPr>
          <a:xfrm>
            <a:off x="1671091" y="4875151"/>
            <a:ext cx="227241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mn-lt"/>
                <a:ea typeface="+mn-ea"/>
                <a:cs typeface="+mn-cs"/>
                <a:sym typeface="Calibri"/>
              </a:rPr>
              <a:t>Gain&gt; diffraction losses</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21" name="TextBox 20"/>
          <p:cNvSpPr txBox="1"/>
          <p:nvPr/>
        </p:nvSpPr>
        <p:spPr>
          <a:xfrm>
            <a:off x="120149" y="5408722"/>
            <a:ext cx="8825275" cy="1037034"/>
          </a:xfrm>
          <a:prstGeom prst="rect">
            <a:avLst/>
          </a:prstGeom>
          <a:noFill/>
          <a:ln w="28575" cap="flat" cmpd="sng">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nSpc>
                <a:spcPts val="3800"/>
              </a:lnSpc>
              <a:spcBef>
                <a:spcPts val="800"/>
              </a:spcBef>
              <a:defRPr sz="2000"/>
            </a:pPr>
            <a:r>
              <a:rPr lang="en-US" dirty="0"/>
              <a:t>LCLS Example: </a:t>
            </a:r>
            <a:r>
              <a:rPr lang="en-US" i="1" dirty="0" err="1"/>
              <a:t>E</a:t>
            </a:r>
            <a:r>
              <a:rPr lang="en-US" i="1" baseline="-25000" dirty="0" err="1"/>
              <a:t>ph</a:t>
            </a:r>
            <a:r>
              <a:rPr lang="en-US" i="1" dirty="0"/>
              <a:t>=10keV, E=15 </a:t>
            </a:r>
            <a:r>
              <a:rPr lang="en-US" i="1" dirty="0" err="1"/>
              <a:t>GeV</a:t>
            </a:r>
            <a:r>
              <a:rPr lang="en-US" i="1" dirty="0"/>
              <a:t>, </a:t>
            </a:r>
            <a:r>
              <a:rPr lang="en-US" i="1" dirty="0" err="1"/>
              <a:t>ρ</a:t>
            </a:r>
            <a:r>
              <a:rPr lang="en-US" i="1" dirty="0"/>
              <a:t>=10</a:t>
            </a:r>
            <a:r>
              <a:rPr lang="en-US" i="1" baseline="30000" dirty="0"/>
              <a:t>-3</a:t>
            </a:r>
            <a:r>
              <a:rPr lang="en-US" i="1" dirty="0"/>
              <a:t>. We obtain</a:t>
            </a:r>
            <a:r>
              <a:rPr lang="en-US" dirty="0"/>
              <a:t> </a:t>
            </a:r>
            <a:r>
              <a:rPr lang="en-US" i="1" dirty="0">
                <a:solidFill>
                  <a:srgbClr val="FF081D"/>
                </a:solidFill>
              </a:rPr>
              <a:t>~10</a:t>
            </a:r>
            <a:r>
              <a:rPr lang="en-US" i="1" baseline="30000" dirty="0">
                <a:solidFill>
                  <a:srgbClr val="FF081D"/>
                </a:solidFill>
              </a:rPr>
              <a:t>3 </a:t>
            </a:r>
            <a:r>
              <a:rPr lang="en-US" i="1" dirty="0">
                <a:solidFill>
                  <a:srgbClr val="FF081D"/>
                </a:solidFill>
              </a:rPr>
              <a:t>coherent photons/e.</a:t>
            </a:r>
            <a:r>
              <a:rPr lang="en-US" dirty="0"/>
              <a:t> (Compare to ~10</a:t>
            </a:r>
            <a:r>
              <a:rPr lang="en-US" baseline="30000" dirty="0"/>
              <a:t>-2  </a:t>
            </a:r>
            <a:r>
              <a:rPr lang="en-US" dirty="0"/>
              <a:t>for spontaneous radiation).  P</a:t>
            </a:r>
            <a:r>
              <a:rPr lang="en-US" baseline="-25000" dirty="0"/>
              <a:t>FEL</a:t>
            </a:r>
            <a:r>
              <a:rPr lang="en-US" dirty="0"/>
              <a:t>~45 GW.</a:t>
            </a:r>
          </a:p>
        </p:txBody>
      </p:sp>
    </p:spTree>
    <p:extLst>
      <p:ext uri="{BB962C8B-B14F-4D97-AF65-F5344CB8AC3E}">
        <p14:creationId xmlns:p14="http://schemas.microsoft.com/office/powerpoint/2010/main" val="190525815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Rectangle 2"/>
          <p:cNvSpPr txBox="1"/>
          <p:nvPr/>
        </p:nvSpPr>
        <p:spPr>
          <a:xfrm>
            <a:off x="288028" y="80451"/>
            <a:ext cx="8610856" cy="650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3600">
                <a:solidFill>
                  <a:srgbClr val="EC3647"/>
                </a:solidFill>
              </a:defRPr>
            </a:lvl1pPr>
          </a:lstStyle>
          <a:p>
            <a:r>
              <a:t>X-ray Free-electron Lasers today</a:t>
            </a:r>
          </a:p>
        </p:txBody>
      </p:sp>
      <p:pic>
        <p:nvPicPr>
          <p:cNvPr id="277" name="Picture 4" descr="Picture 4"/>
          <p:cNvPicPr>
            <a:picLocks noChangeAspect="1"/>
          </p:cNvPicPr>
          <p:nvPr/>
        </p:nvPicPr>
        <p:blipFill>
          <a:blip r:embed="rId2">
            <a:extLst/>
          </a:blip>
          <a:stretch>
            <a:fillRect/>
          </a:stretch>
        </p:blipFill>
        <p:spPr>
          <a:xfrm>
            <a:off x="6092900" y="833391"/>
            <a:ext cx="1752600" cy="1398588"/>
          </a:xfrm>
          <a:prstGeom prst="rect">
            <a:avLst/>
          </a:prstGeom>
          <a:ln w="12700">
            <a:miter lim="400000"/>
          </a:ln>
        </p:spPr>
      </p:pic>
      <p:sp>
        <p:nvSpPr>
          <p:cNvPr id="278" name="Text Box 5"/>
          <p:cNvSpPr txBox="1"/>
          <p:nvPr/>
        </p:nvSpPr>
        <p:spPr>
          <a:xfrm>
            <a:off x="6321499" y="2322074"/>
            <a:ext cx="1524001" cy="1017276"/>
          </a:xfrm>
          <a:prstGeom prst="rect">
            <a:avLst/>
          </a:prstGeom>
          <a:ln>
            <a:solidFill>
              <a:srgbClr val="000000"/>
            </a:solidFill>
            <a:miter/>
          </a:ln>
          <a:extLst>
            <a:ext uri="{C572A759-6A51-4108-AA02-DFA0A04FC94B}">
              <ma14:wrappingTextBoxFlag xmlns="" xmlns:ma14="http://schemas.microsoft.com/office/mac/drawingml/2011/main" val="1"/>
            </a:ext>
          </a:extLst>
        </p:spPr>
        <p:txBody>
          <a:bodyPr lIns="45719" rIns="45719">
            <a:spAutoFit/>
          </a:bodyPr>
          <a:lstStyle/>
          <a:p>
            <a:pPr>
              <a:defRPr sz="2400">
                <a:latin typeface="Times New Roman"/>
                <a:ea typeface="Times New Roman"/>
                <a:cs typeface="Times New Roman"/>
                <a:sym typeface="Times New Roman"/>
              </a:defRPr>
            </a:pPr>
            <a:r>
              <a:rPr dirty="0"/>
              <a:t>Flash: </a:t>
            </a:r>
            <a:r>
              <a:rPr sz="2000" dirty="0"/>
              <a:t>4.45 nm, 0.3 mJ, 6/2010</a:t>
            </a:r>
          </a:p>
        </p:txBody>
      </p:sp>
      <p:sp>
        <p:nvSpPr>
          <p:cNvPr id="280" name="Text Box 10"/>
          <p:cNvSpPr txBox="1"/>
          <p:nvPr/>
        </p:nvSpPr>
        <p:spPr>
          <a:xfrm>
            <a:off x="3442083" y="2231979"/>
            <a:ext cx="1752600" cy="725175"/>
          </a:xfrm>
          <a:prstGeom prst="rect">
            <a:avLst/>
          </a:prstGeom>
          <a:ln>
            <a:solidFill>
              <a:srgbClr val="000000"/>
            </a:solidFill>
            <a:miter/>
          </a:ln>
          <a:extLst>
            <a:ext uri="{C572A759-6A51-4108-AA02-DFA0A04FC94B}">
              <ma14:wrappingTextBoxFlag xmlns="" xmlns:ma14="http://schemas.microsoft.com/office/mac/drawingml/2011/main" val="1"/>
            </a:ext>
          </a:extLst>
        </p:spPr>
        <p:txBody>
          <a:bodyPr lIns="45719" rIns="45719">
            <a:spAutoFit/>
          </a:bodyPr>
          <a:lstStyle/>
          <a:p>
            <a:pPr>
              <a:defRPr sz="2400">
                <a:latin typeface="Times New Roman"/>
                <a:ea typeface="Times New Roman"/>
                <a:cs typeface="Times New Roman"/>
                <a:sym typeface="Times New Roman"/>
              </a:defRPr>
            </a:pPr>
            <a:r>
              <a:rPr dirty="0"/>
              <a:t>LCLS, </a:t>
            </a:r>
            <a:r>
              <a:rPr sz="2000" dirty="0"/>
              <a:t>1.5 Å, 4/2009, 1-3 mJ</a:t>
            </a:r>
          </a:p>
        </p:txBody>
      </p:sp>
      <p:sp>
        <p:nvSpPr>
          <p:cNvPr id="281" name="Text Box 11"/>
          <p:cNvSpPr txBox="1"/>
          <p:nvPr/>
        </p:nvSpPr>
        <p:spPr>
          <a:xfrm>
            <a:off x="2649625" y="4623788"/>
            <a:ext cx="2711450" cy="430917"/>
          </a:xfrm>
          <a:prstGeom prst="rect">
            <a:avLst/>
          </a:prstGeom>
          <a:ln>
            <a:solidFill>
              <a:srgbClr val="000000"/>
            </a:solidFill>
            <a:miter/>
          </a:ln>
          <a:extLst>
            <a:ext uri="{C572A759-6A51-4108-AA02-DFA0A04FC94B}">
              <ma14:wrappingTextBoxFlag xmlns="" xmlns:ma14="http://schemas.microsoft.com/office/mac/drawingml/2011/main" val="1"/>
            </a:ext>
          </a:extLst>
        </p:spPr>
        <p:txBody>
          <a:bodyPr lIns="45719" rIns="45719">
            <a:spAutoFit/>
          </a:bodyPr>
          <a:lstStyle/>
          <a:p>
            <a:pPr>
              <a:defRPr sz="2400">
                <a:latin typeface="Times New Roman"/>
                <a:ea typeface="Times New Roman"/>
                <a:cs typeface="Times New Roman"/>
                <a:sym typeface="Times New Roman"/>
              </a:defRPr>
            </a:pPr>
            <a:r>
              <a:t>SACLA </a:t>
            </a:r>
            <a:r>
              <a:rPr sz="2000"/>
              <a:t>0.8 Å, 6/2011</a:t>
            </a:r>
          </a:p>
        </p:txBody>
      </p:sp>
      <p:pic>
        <p:nvPicPr>
          <p:cNvPr id="282" name="Picture 14" descr="Picture 14"/>
          <p:cNvPicPr>
            <a:picLocks noChangeAspect="1"/>
          </p:cNvPicPr>
          <p:nvPr/>
        </p:nvPicPr>
        <p:blipFill>
          <a:blip r:embed="rId3">
            <a:extLst/>
          </a:blip>
          <a:stretch>
            <a:fillRect/>
          </a:stretch>
        </p:blipFill>
        <p:spPr>
          <a:xfrm>
            <a:off x="104862" y="3155330"/>
            <a:ext cx="2620963" cy="1314450"/>
          </a:xfrm>
          <a:prstGeom prst="rect">
            <a:avLst/>
          </a:prstGeom>
          <a:ln w="12700">
            <a:miter lim="400000"/>
          </a:ln>
        </p:spPr>
      </p:pic>
      <p:sp>
        <p:nvSpPr>
          <p:cNvPr id="283" name="Text Box 15"/>
          <p:cNvSpPr txBox="1"/>
          <p:nvPr/>
        </p:nvSpPr>
        <p:spPr>
          <a:xfrm>
            <a:off x="152399" y="4469780"/>
            <a:ext cx="2095611" cy="725175"/>
          </a:xfrm>
          <a:prstGeom prst="rect">
            <a:avLst/>
          </a:prstGeom>
          <a:ln>
            <a:solidFill>
              <a:srgbClr val="000000"/>
            </a:solidFill>
            <a:miter/>
          </a:ln>
          <a:extLst>
            <a:ext uri="{C572A759-6A51-4108-AA02-DFA0A04FC94B}">
              <ma14:wrappingTextBoxFlag xmlns="" xmlns:ma14="http://schemas.microsoft.com/office/mac/drawingml/2011/main" val="1"/>
            </a:ext>
          </a:extLst>
        </p:spPr>
        <p:txBody>
          <a:bodyPr wrap="none" lIns="45719" rIns="45719">
            <a:spAutoFit/>
          </a:bodyPr>
          <a:lstStyle/>
          <a:p>
            <a:pPr>
              <a:defRPr sz="2400">
                <a:latin typeface="Times New Roman"/>
                <a:ea typeface="Times New Roman"/>
                <a:cs typeface="Times New Roman"/>
                <a:sym typeface="Times New Roman"/>
              </a:defRPr>
            </a:pPr>
            <a:r>
              <a:rPr dirty="0"/>
              <a:t>Fermi@Elettra,</a:t>
            </a:r>
            <a:endParaRPr dirty="0">
              <a:latin typeface="Arial"/>
              <a:ea typeface="Arial"/>
              <a:cs typeface="Arial"/>
              <a:sym typeface="Arial"/>
            </a:endParaRPr>
          </a:p>
          <a:p>
            <a:pPr>
              <a:defRPr sz="2000">
                <a:latin typeface="Times New Roman"/>
                <a:ea typeface="Times New Roman"/>
                <a:cs typeface="Times New Roman"/>
                <a:sym typeface="Times New Roman"/>
              </a:defRPr>
            </a:pPr>
            <a:r>
              <a:rPr dirty="0"/>
              <a:t>43nm,12/2010</a:t>
            </a:r>
          </a:p>
        </p:txBody>
      </p:sp>
      <p:pic>
        <p:nvPicPr>
          <p:cNvPr id="285" name="Picture 19" descr="Picture 19"/>
          <p:cNvPicPr>
            <a:picLocks noChangeAspect="1"/>
          </p:cNvPicPr>
          <p:nvPr/>
        </p:nvPicPr>
        <p:blipFill>
          <a:blip r:embed="rId4">
            <a:extLst/>
          </a:blip>
          <a:stretch>
            <a:fillRect/>
          </a:stretch>
        </p:blipFill>
        <p:spPr>
          <a:xfrm>
            <a:off x="2725825" y="3155330"/>
            <a:ext cx="2635250" cy="1454150"/>
          </a:xfrm>
          <a:prstGeom prst="rect">
            <a:avLst/>
          </a:prstGeom>
          <a:ln w="12700">
            <a:miter lim="400000"/>
          </a:ln>
        </p:spPr>
      </p:pic>
      <p:pic>
        <p:nvPicPr>
          <p:cNvPr id="286" name="Picture 6" descr="Picture 6"/>
          <p:cNvPicPr>
            <a:picLocks noChangeAspect="1"/>
          </p:cNvPicPr>
          <p:nvPr/>
        </p:nvPicPr>
        <p:blipFill>
          <a:blip r:embed="rId5">
            <a:extLst/>
          </a:blip>
          <a:stretch>
            <a:fillRect/>
          </a:stretch>
        </p:blipFill>
        <p:spPr>
          <a:xfrm>
            <a:off x="152400" y="584153"/>
            <a:ext cx="3181426" cy="2246559"/>
          </a:xfrm>
          <a:prstGeom prst="rect">
            <a:avLst/>
          </a:prstGeom>
          <a:ln w="12700">
            <a:miter lim="400000"/>
          </a:ln>
        </p:spPr>
      </p:pic>
      <p:sp>
        <p:nvSpPr>
          <p:cNvPr id="287" name="Slide Number Placeholder 3"/>
          <p:cNvSpPr txBox="1">
            <a:spLocks noGrp="1"/>
          </p:cNvSpPr>
          <p:nvPr>
            <p:ph type="sldNum" sz="quarter" idx="2"/>
          </p:nvPr>
        </p:nvSpPr>
        <p:spPr>
          <a:xfrm>
            <a:off x="8428176" y="6404292"/>
            <a:ext cx="258624" cy="26924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11</a:t>
            </a:fld>
            <a:endParaRPr/>
          </a:p>
        </p:txBody>
      </p:sp>
      <p:pic>
        <p:nvPicPr>
          <p:cNvPr id="289" name="Picture 9" descr="Picture 9"/>
          <p:cNvPicPr>
            <a:picLocks noChangeAspect="1"/>
          </p:cNvPicPr>
          <p:nvPr/>
        </p:nvPicPr>
        <p:blipFill>
          <a:blip r:embed="rId6">
            <a:extLst/>
          </a:blip>
          <a:stretch>
            <a:fillRect/>
          </a:stretch>
        </p:blipFill>
        <p:spPr>
          <a:xfrm>
            <a:off x="3442083" y="584153"/>
            <a:ext cx="2166939" cy="1647826"/>
          </a:xfrm>
          <a:prstGeom prst="rect">
            <a:avLst/>
          </a:prstGeom>
          <a:ln w="12700">
            <a:miter lim="400000"/>
          </a:ln>
        </p:spPr>
      </p:pic>
      <p:sp>
        <p:nvSpPr>
          <p:cNvPr id="2" name="TextBox 1"/>
          <p:cNvSpPr txBox="1"/>
          <p:nvPr/>
        </p:nvSpPr>
        <p:spPr>
          <a:xfrm>
            <a:off x="182416" y="5281781"/>
            <a:ext cx="5791734" cy="1200326"/>
          </a:xfrm>
          <a:prstGeom prst="rect">
            <a:avLst/>
          </a:prstGeom>
          <a:noFill/>
          <a:ln w="28575" cap="flat" cmpd="sng">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kumimoji="0" lang="en-US" sz="2400" b="0" i="0" u="none" strike="noStrike" cap="none" spc="0" normalizeH="0" baseline="0" dirty="0" smtClean="0">
                <a:ln>
                  <a:noFill/>
                </a:ln>
                <a:solidFill>
                  <a:srgbClr val="000000"/>
                </a:solidFill>
                <a:effectLst/>
                <a:uFillTx/>
                <a:sym typeface="Calibri"/>
              </a:rPr>
              <a:t>Recently added hard X-ray FELs:</a:t>
            </a:r>
            <a:r>
              <a:rPr lang="en-US" sz="2400" dirty="0" smtClean="0"/>
              <a:t> Korean </a:t>
            </a:r>
            <a:r>
              <a:rPr lang="en-US" sz="2400" dirty="0"/>
              <a:t>X-</a:t>
            </a:r>
            <a:r>
              <a:rPr lang="en-US" sz="2400" dirty="0" smtClean="0"/>
              <a:t>FEL (lased at 0.1 nm, 3/16,2017); </a:t>
            </a:r>
            <a:r>
              <a:rPr lang="en-US" sz="2400" dirty="0"/>
              <a:t>European </a:t>
            </a:r>
            <a:r>
              <a:rPr lang="en-US" sz="2400" dirty="0" smtClean="0"/>
              <a:t>XFEL (lased at 0.15 nm, 6/23/2017)</a:t>
            </a:r>
            <a:endParaRPr kumimoji="0" lang="en-US" sz="2400" b="0" i="0" u="none" strike="noStrike" cap="none" spc="0" normalizeH="0" baseline="0" dirty="0">
              <a:ln>
                <a:noFill/>
              </a:ln>
              <a:solidFill>
                <a:srgbClr val="000000"/>
              </a:solidFill>
              <a:effectLst/>
              <a:uFillTx/>
              <a:sym typeface="Calibri"/>
            </a:endParaRPr>
          </a:p>
        </p:txBody>
      </p:sp>
      <p:sp>
        <p:nvSpPr>
          <p:cNvPr id="3" name="TextBox 2"/>
          <p:cNvSpPr txBox="1"/>
          <p:nvPr/>
        </p:nvSpPr>
        <p:spPr>
          <a:xfrm>
            <a:off x="6321499" y="5437689"/>
            <a:ext cx="2697038" cy="646329"/>
          </a:xfrm>
          <a:prstGeom prst="rect">
            <a:avLst/>
          </a:prstGeom>
          <a:noFill/>
          <a:ln w="19050" cap="flat" cmpd="sng">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dirty="0" smtClean="0"/>
              <a:t>UV FEL Dalian, 50-150 nm, January 2017 </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pic>
        <p:nvPicPr>
          <p:cNvPr id="4" name="Picture 3"/>
          <p:cNvPicPr>
            <a:picLocks noChangeAspect="1"/>
          </p:cNvPicPr>
          <p:nvPr/>
        </p:nvPicPr>
        <p:blipFill>
          <a:blip r:embed="rId7"/>
          <a:stretch>
            <a:fillRect/>
          </a:stretch>
        </p:blipFill>
        <p:spPr>
          <a:xfrm>
            <a:off x="6409508" y="3781270"/>
            <a:ext cx="2554477" cy="1656419"/>
          </a:xfrm>
          <a:prstGeom prst="rect">
            <a:avLst/>
          </a:prstGeom>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2"/>
          </p:nvPr>
        </p:nvSpPr>
        <p:spPr/>
        <p:txBody>
          <a:bodyPr/>
          <a:lstStyle/>
          <a:p>
            <a:fld id="{86CB4B4D-7CA3-9044-876B-883B54F8677D}" type="slidenum">
              <a:rPr lang="uk-UA" smtClean="0"/>
              <a:t>12</a:t>
            </a:fld>
            <a:endParaRPr lang="uk-UA"/>
          </a:p>
        </p:txBody>
      </p:sp>
      <p:pic>
        <p:nvPicPr>
          <p:cNvPr id="6" name="Picture 5"/>
          <p:cNvPicPr>
            <a:picLocks noChangeAspect="1"/>
          </p:cNvPicPr>
          <p:nvPr/>
        </p:nvPicPr>
        <p:blipFill>
          <a:blip r:embed="rId2"/>
          <a:stretch>
            <a:fillRect/>
          </a:stretch>
        </p:blipFill>
        <p:spPr>
          <a:xfrm>
            <a:off x="0" y="765676"/>
            <a:ext cx="9144000" cy="1726374"/>
          </a:xfrm>
          <a:prstGeom prst="rect">
            <a:avLst/>
          </a:prstGeom>
        </p:spPr>
      </p:pic>
      <p:sp>
        <p:nvSpPr>
          <p:cNvPr id="7" name="Text Box 16"/>
          <p:cNvSpPr txBox="1"/>
          <p:nvPr/>
        </p:nvSpPr>
        <p:spPr>
          <a:xfrm>
            <a:off x="1877643" y="274637"/>
            <a:ext cx="5248074" cy="461665"/>
          </a:xfrm>
          <a:prstGeom prst="rect">
            <a:avLst/>
          </a:prstGeom>
          <a:ln w="38100">
            <a:solidFill>
              <a:srgbClr val="0000FF"/>
            </a:solidFill>
            <a:miter/>
          </a:ln>
          <a:extLst>
            <a:ext uri="{C572A759-6A51-4108-AA02-DFA0A04FC94B}">
              <ma14:wrappingTextBoxFlag xmlns="" xmlns:ma14="http://schemas.microsoft.com/office/mac/drawingml/2011/main" val="1"/>
            </a:ext>
          </a:extLst>
        </p:spPr>
        <p:txBody>
          <a:bodyPr wrap="square" lIns="45719" rIns="45719">
            <a:spAutoFit/>
          </a:bodyPr>
          <a:lstStyle>
            <a:lvl1pPr>
              <a:defRPr sz="2400"/>
            </a:lvl1pPr>
          </a:lstStyle>
          <a:p>
            <a:r>
              <a:rPr lang="en-US" dirty="0" smtClean="0"/>
              <a:t>Coming up</a:t>
            </a:r>
            <a:r>
              <a:rPr dirty="0" smtClean="0"/>
              <a:t>: </a:t>
            </a:r>
            <a:r>
              <a:rPr dirty="0"/>
              <a:t>Swiss X-</a:t>
            </a:r>
            <a:r>
              <a:rPr dirty="0" smtClean="0"/>
              <a:t>FEL, Shanghai</a:t>
            </a:r>
            <a:r>
              <a:rPr lang="en-US" dirty="0" smtClean="0"/>
              <a:t>, LCLS</a:t>
            </a:r>
            <a:r>
              <a:rPr lang="en-US" dirty="0"/>
              <a:t>-</a:t>
            </a:r>
            <a:r>
              <a:rPr lang="en-US" dirty="0" smtClean="0"/>
              <a:t>II</a:t>
            </a:r>
            <a:endParaRPr dirty="0"/>
          </a:p>
        </p:txBody>
      </p:sp>
      <p:sp>
        <p:nvSpPr>
          <p:cNvPr id="8" name="TextBox 7"/>
          <p:cNvSpPr txBox="1"/>
          <p:nvPr/>
        </p:nvSpPr>
        <p:spPr>
          <a:xfrm>
            <a:off x="2529781" y="1977908"/>
            <a:ext cx="905955"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mn-lt"/>
                <a:ea typeface="+mn-ea"/>
                <a:cs typeface="+mn-cs"/>
                <a:sym typeface="Calibri"/>
              </a:rPr>
              <a:t>LCLS-II</a:t>
            </a:r>
            <a:endParaRPr kumimoji="0" lang="en-US" sz="2400" b="0" i="0" u="none" strike="noStrike" cap="none" spc="0" normalizeH="0" baseline="0" dirty="0">
              <a:ln>
                <a:noFill/>
              </a:ln>
              <a:solidFill>
                <a:srgbClr val="000000"/>
              </a:solidFill>
              <a:effectLst/>
              <a:uFillTx/>
              <a:latin typeface="+mn-lt"/>
              <a:ea typeface="+mn-ea"/>
              <a:cs typeface="+mn-cs"/>
              <a:sym typeface="Calibri"/>
            </a:endParaRPr>
          </a:p>
        </p:txBody>
      </p:sp>
      <p:pic>
        <p:nvPicPr>
          <p:cNvPr id="9" name="Picture 8"/>
          <p:cNvPicPr>
            <a:picLocks noChangeAspect="1"/>
          </p:cNvPicPr>
          <p:nvPr/>
        </p:nvPicPr>
        <p:blipFill>
          <a:blip r:embed="rId3"/>
          <a:stretch>
            <a:fillRect/>
          </a:stretch>
        </p:blipFill>
        <p:spPr>
          <a:xfrm>
            <a:off x="113852" y="2574960"/>
            <a:ext cx="2486481" cy="1716138"/>
          </a:xfrm>
          <a:prstGeom prst="rect">
            <a:avLst/>
          </a:prstGeom>
        </p:spPr>
      </p:pic>
      <p:sp>
        <p:nvSpPr>
          <p:cNvPr id="10" name="TextBox 9"/>
          <p:cNvSpPr txBox="1"/>
          <p:nvPr/>
        </p:nvSpPr>
        <p:spPr>
          <a:xfrm>
            <a:off x="2993406" y="2973522"/>
            <a:ext cx="4716744"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0000"/>
                </a:solidFill>
                <a:effectLst/>
                <a:uFillTx/>
                <a:latin typeface="+mn-lt"/>
                <a:ea typeface="+mn-ea"/>
                <a:cs typeface="+mn-cs"/>
                <a:sym typeface="Calibri"/>
              </a:rPr>
              <a:t>Shanghai SXFEL, S+C band, 1.6 </a:t>
            </a:r>
            <a:r>
              <a:rPr kumimoji="0" lang="en-US" sz="2000" b="0" i="0" u="none" strike="noStrike" cap="none" spc="0" normalizeH="0" baseline="0" dirty="0" err="1" smtClean="0">
                <a:ln>
                  <a:noFill/>
                </a:ln>
                <a:solidFill>
                  <a:srgbClr val="000000"/>
                </a:solidFill>
                <a:effectLst/>
                <a:uFillTx/>
                <a:latin typeface="+mn-lt"/>
                <a:ea typeface="+mn-ea"/>
                <a:cs typeface="+mn-cs"/>
                <a:sym typeface="Calibri"/>
              </a:rPr>
              <a:t>GeV</a:t>
            </a:r>
            <a:r>
              <a:rPr kumimoji="0" lang="en-US" sz="2000" b="0" i="0" u="none" strike="noStrike" cap="none" spc="0" normalizeH="0" baseline="0" dirty="0" smtClean="0">
                <a:ln>
                  <a:noFill/>
                </a:ln>
                <a:solidFill>
                  <a:srgbClr val="000000"/>
                </a:solidFill>
                <a:effectLst/>
                <a:uFillTx/>
                <a:latin typeface="+mn-lt"/>
                <a:ea typeface="+mn-ea"/>
                <a:cs typeface="+mn-cs"/>
                <a:sym typeface="Calibri"/>
              </a:rPr>
              <a:t>, 2-10 nm </a:t>
            </a:r>
            <a:endParaRPr kumimoji="0" lang="en-US" sz="2000" b="0" i="0" u="none" strike="noStrike" cap="none" spc="0" normalizeH="0" baseline="0" dirty="0">
              <a:ln>
                <a:noFill/>
              </a:ln>
              <a:solidFill>
                <a:srgbClr val="000000"/>
              </a:solidFill>
              <a:effectLst/>
              <a:uFillTx/>
              <a:latin typeface="+mn-lt"/>
              <a:ea typeface="+mn-ea"/>
              <a:cs typeface="+mn-cs"/>
              <a:sym typeface="Calibri"/>
            </a:endParaRPr>
          </a:p>
        </p:txBody>
      </p:sp>
      <p:pic>
        <p:nvPicPr>
          <p:cNvPr id="11" name="Picture 10"/>
          <p:cNvPicPr>
            <a:picLocks noChangeAspect="1"/>
          </p:cNvPicPr>
          <p:nvPr/>
        </p:nvPicPr>
        <p:blipFill>
          <a:blip r:embed="rId4"/>
          <a:stretch>
            <a:fillRect/>
          </a:stretch>
        </p:blipFill>
        <p:spPr>
          <a:xfrm>
            <a:off x="0" y="4582856"/>
            <a:ext cx="6075616" cy="1424665"/>
          </a:xfrm>
          <a:prstGeom prst="rect">
            <a:avLst/>
          </a:prstGeom>
        </p:spPr>
      </p:pic>
      <p:sp>
        <p:nvSpPr>
          <p:cNvPr id="12" name="TextBox 11"/>
          <p:cNvSpPr txBox="1"/>
          <p:nvPr/>
        </p:nvSpPr>
        <p:spPr>
          <a:xfrm>
            <a:off x="6190135" y="4404844"/>
            <a:ext cx="2482019"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0000"/>
                </a:solidFill>
                <a:effectLst/>
                <a:uFillTx/>
                <a:sym typeface="Calibri"/>
              </a:rPr>
              <a:t>Swiss FEL0.1-5nm, 100 Hz,</a:t>
            </a:r>
            <a:r>
              <a:rPr kumimoji="0" lang="en-US" sz="2000" b="0" i="0" u="none" strike="noStrike" cap="none" spc="0" normalizeH="0" dirty="0" smtClean="0">
                <a:ln>
                  <a:noFill/>
                </a:ln>
                <a:solidFill>
                  <a:srgbClr val="000000"/>
                </a:solidFill>
                <a:effectLst/>
                <a:uFillTx/>
                <a:sym typeface="Calibri"/>
              </a:rPr>
              <a:t> </a:t>
            </a:r>
            <a:r>
              <a:rPr lang="en-US" sz="2000" dirty="0" smtClean="0"/>
              <a:t>First lasing at 0.9 </a:t>
            </a:r>
            <a:r>
              <a:rPr lang="en-US" sz="2000" dirty="0" err="1" smtClean="0"/>
              <a:t>GeV</a:t>
            </a:r>
            <a:r>
              <a:rPr lang="en-US" sz="2000" dirty="0" smtClean="0"/>
              <a:t>, 4 nm, May 2017 .</a:t>
            </a:r>
            <a:endParaRPr kumimoji="0" lang="en-US" sz="2000" b="0" i="0" u="none" strike="noStrike" cap="none" spc="0" normalizeH="0" baseline="0" dirty="0">
              <a:ln>
                <a:noFill/>
              </a:ln>
              <a:solidFill>
                <a:srgbClr val="000000"/>
              </a:solidFill>
              <a:effectLst/>
              <a:uFillTx/>
              <a:sym typeface="Calibri"/>
            </a:endParaRPr>
          </a:p>
        </p:txBody>
      </p:sp>
    </p:spTree>
    <p:extLst>
      <p:ext uri="{BB962C8B-B14F-4D97-AF65-F5344CB8AC3E}">
        <p14:creationId xmlns:p14="http://schemas.microsoft.com/office/powerpoint/2010/main" val="201101207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Footer Placeholder 1"/>
          <p:cNvSpPr txBox="1"/>
          <p:nvPr/>
        </p:nvSpPr>
        <p:spPr>
          <a:xfrm>
            <a:off x="3124200" y="6404292"/>
            <a:ext cx="2895600"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1200">
                <a:solidFill>
                  <a:srgbClr val="888888"/>
                </a:solidFill>
              </a:defRPr>
            </a:lvl1pPr>
          </a:lstStyle>
          <a:p>
            <a:r>
              <a:t>C. Pellegrini, Passion for Physics</a:t>
            </a:r>
          </a:p>
        </p:txBody>
      </p:sp>
      <p:pic>
        <p:nvPicPr>
          <p:cNvPr id="293" name="Picture 11" descr="Picture 11"/>
          <p:cNvPicPr>
            <a:picLocks noChangeAspect="1"/>
          </p:cNvPicPr>
          <p:nvPr/>
        </p:nvPicPr>
        <p:blipFill>
          <a:blip r:embed="rId2">
            <a:extLst/>
          </a:blip>
          <a:srcRect t="13627" b="13101"/>
          <a:stretch>
            <a:fillRect/>
          </a:stretch>
        </p:blipFill>
        <p:spPr>
          <a:xfrm>
            <a:off x="130068" y="857934"/>
            <a:ext cx="3139962" cy="3250093"/>
          </a:xfrm>
          <a:prstGeom prst="rect">
            <a:avLst/>
          </a:prstGeom>
          <a:ln w="12700">
            <a:miter lim="400000"/>
          </a:ln>
        </p:spPr>
      </p:pic>
      <p:sp>
        <p:nvSpPr>
          <p:cNvPr id="294" name="Slide Number Placeholder 3"/>
          <p:cNvSpPr txBox="1">
            <a:spLocks noGrp="1"/>
          </p:cNvSpPr>
          <p:nvPr>
            <p:ph type="sldNum" sz="quarter" idx="2"/>
          </p:nvPr>
        </p:nvSpPr>
        <p:spPr>
          <a:xfrm>
            <a:off x="8428176" y="6404292"/>
            <a:ext cx="258624" cy="26924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13</a:t>
            </a:fld>
            <a:endParaRPr/>
          </a:p>
        </p:txBody>
      </p:sp>
      <p:sp>
        <p:nvSpPr>
          <p:cNvPr id="295" name="TextBox 4"/>
          <p:cNvSpPr txBox="1"/>
          <p:nvPr/>
        </p:nvSpPr>
        <p:spPr>
          <a:xfrm>
            <a:off x="3270031" y="1060159"/>
            <a:ext cx="5573110" cy="163121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2000"/>
            </a:pPr>
            <a:r>
              <a:rPr dirty="0" smtClean="0"/>
              <a:t>X</a:t>
            </a:r>
            <a:r>
              <a:rPr dirty="0"/>
              <a:t>-ray sources  </a:t>
            </a:r>
            <a:r>
              <a:rPr dirty="0" smtClean="0"/>
              <a:t>brightness</a:t>
            </a:r>
            <a:r>
              <a:rPr lang="en-US" dirty="0" smtClean="0"/>
              <a:t> (</a:t>
            </a:r>
            <a:r>
              <a:rPr dirty="0" smtClean="0"/>
              <a:t>number </a:t>
            </a:r>
            <a:r>
              <a:rPr dirty="0"/>
              <a:t>of photons in the X-ray beam six dimensional phase </a:t>
            </a:r>
            <a:r>
              <a:rPr dirty="0" smtClean="0"/>
              <a:t>space</a:t>
            </a:r>
            <a:r>
              <a:rPr lang="en-US" dirty="0" smtClean="0"/>
              <a:t>)</a:t>
            </a:r>
            <a:r>
              <a:rPr dirty="0" smtClean="0"/>
              <a:t>. </a:t>
            </a:r>
            <a:r>
              <a:rPr dirty="0"/>
              <a:t>In practical units it is the number of photons/sec/mm</a:t>
            </a:r>
            <a:r>
              <a:rPr baseline="30000" dirty="0"/>
              <a:t>2</a:t>
            </a:r>
            <a:r>
              <a:rPr dirty="0"/>
              <a:t>mrad</a:t>
            </a:r>
            <a:r>
              <a:rPr baseline="30000" dirty="0"/>
              <a:t>2</a:t>
            </a:r>
            <a:r>
              <a:rPr dirty="0"/>
              <a:t>/0.1% bandwidth</a:t>
            </a:r>
            <a:r>
              <a:rPr dirty="0" smtClean="0"/>
              <a:t>.</a:t>
            </a:r>
            <a:r>
              <a:rPr lang="en-US" dirty="0"/>
              <a:t> . Notice the jump by a factor 10</a:t>
            </a:r>
            <a:r>
              <a:rPr lang="en-US" baseline="30000" dirty="0"/>
              <a:t>9</a:t>
            </a:r>
            <a:r>
              <a:rPr lang="en-US" dirty="0"/>
              <a:t> with LCLS in 2009</a:t>
            </a:r>
            <a:r>
              <a:rPr lang="en-US" dirty="0" smtClean="0"/>
              <a:t>.</a:t>
            </a:r>
            <a:endParaRPr lang="en-US" dirty="0"/>
          </a:p>
        </p:txBody>
      </p:sp>
      <p:sp>
        <p:nvSpPr>
          <p:cNvPr id="296" name="TextBox 5"/>
          <p:cNvSpPr txBox="1"/>
          <p:nvPr/>
        </p:nvSpPr>
        <p:spPr>
          <a:xfrm>
            <a:off x="2233363" y="182840"/>
            <a:ext cx="4236155" cy="574041"/>
          </a:xfrm>
          <a:prstGeom prst="rect">
            <a:avLst/>
          </a:prstGeom>
          <a:ln w="38100">
            <a:solidFill>
              <a:srgbClr val="FF0000"/>
            </a:solidFill>
          </a:ln>
          <a:extLst>
            <a:ext uri="{C572A759-6A51-4108-AA02-DFA0A04FC94B}">
              <ma14:wrappingTextBoxFlag xmlns="" xmlns:ma14="http://schemas.microsoft.com/office/mac/drawingml/2011/main" val="1"/>
            </a:ext>
          </a:extLst>
        </p:spPr>
        <p:txBody>
          <a:bodyPr wrap="none" lIns="45719" rIns="45719">
            <a:spAutoFit/>
          </a:bodyPr>
          <a:lstStyle>
            <a:lvl1pPr>
              <a:defRPr sz="2800"/>
            </a:lvl1pPr>
          </a:lstStyle>
          <a:p>
            <a:r>
              <a:t>Comparison of X-ray sources</a:t>
            </a:r>
          </a:p>
        </p:txBody>
      </p:sp>
      <p:sp>
        <p:nvSpPr>
          <p:cNvPr id="297" name="TextBox 6"/>
          <p:cNvSpPr txBox="1"/>
          <p:nvPr/>
        </p:nvSpPr>
        <p:spPr>
          <a:xfrm>
            <a:off x="191813" y="5028207"/>
            <a:ext cx="5864773" cy="36933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endParaRPr dirty="0"/>
          </a:p>
        </p:txBody>
      </p:sp>
      <p:sp>
        <p:nvSpPr>
          <p:cNvPr id="298" name="Date Placeholder 2"/>
          <p:cNvSpPr txBox="1"/>
          <p:nvPr/>
        </p:nvSpPr>
        <p:spPr>
          <a:xfrm>
            <a:off x="333342" y="6404292"/>
            <a:ext cx="995413"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defRPr sz="1200">
                <a:solidFill>
                  <a:srgbClr val="888888"/>
                </a:solidFill>
              </a:defRPr>
            </a:lvl1pPr>
          </a:lstStyle>
          <a:p>
            <a:r>
              <a:t>6/24/2017</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Footer Placeholder 4"/>
          <p:cNvSpPr txBox="1"/>
          <p:nvPr/>
        </p:nvSpPr>
        <p:spPr>
          <a:xfrm>
            <a:off x="3124200" y="6404292"/>
            <a:ext cx="2895600"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1200">
                <a:solidFill>
                  <a:srgbClr val="888888"/>
                </a:solidFill>
              </a:defRPr>
            </a:lvl1pPr>
          </a:lstStyle>
          <a:p>
            <a:r>
              <a:t>C. Pellegrini, Passion for Physics</a:t>
            </a:r>
          </a:p>
        </p:txBody>
      </p:sp>
      <p:sp>
        <p:nvSpPr>
          <p:cNvPr id="301" name="Title 1"/>
          <p:cNvSpPr txBox="1">
            <a:spLocks noGrp="1"/>
          </p:cNvSpPr>
          <p:nvPr>
            <p:ph type="title"/>
          </p:nvPr>
        </p:nvSpPr>
        <p:spPr>
          <a:prstGeom prst="rect">
            <a:avLst/>
          </a:prstGeom>
        </p:spPr>
        <p:txBody>
          <a:bodyPr/>
          <a:lstStyle>
            <a:lvl1pPr>
              <a:defRPr sz="3200"/>
            </a:lvl1pPr>
          </a:lstStyle>
          <a:p>
            <a:r>
              <a:t>Main XFELs characteristics</a:t>
            </a:r>
          </a:p>
        </p:txBody>
      </p:sp>
      <p:sp>
        <p:nvSpPr>
          <p:cNvPr id="302" name="Content Placeholder 2"/>
          <p:cNvSpPr txBox="1">
            <a:spLocks noGrp="1"/>
          </p:cNvSpPr>
          <p:nvPr>
            <p:ph type="body" idx="1"/>
          </p:nvPr>
        </p:nvSpPr>
        <p:spPr>
          <a:xfrm>
            <a:off x="457200" y="1600200"/>
            <a:ext cx="8229600" cy="3606801"/>
          </a:xfrm>
          <a:prstGeom prst="rect">
            <a:avLst/>
          </a:prstGeom>
        </p:spPr>
        <p:txBody>
          <a:bodyPr>
            <a:normAutofit lnSpcReduction="10000"/>
          </a:bodyPr>
          <a:lstStyle/>
          <a:p>
            <a:pPr>
              <a:lnSpc>
                <a:spcPct val="80000"/>
              </a:lnSpc>
              <a:spcBef>
                <a:spcPts val="600"/>
              </a:spcBef>
              <a:defRPr sz="2900"/>
            </a:pPr>
            <a:r>
              <a:rPr dirty="0"/>
              <a:t>Photon energy range: 10-0.1nm</a:t>
            </a:r>
          </a:p>
          <a:p>
            <a:pPr>
              <a:lnSpc>
                <a:spcPct val="80000"/>
              </a:lnSpc>
              <a:spcBef>
                <a:spcPts val="600"/>
              </a:spcBef>
              <a:defRPr sz="2900"/>
            </a:pPr>
            <a:r>
              <a:rPr dirty="0"/>
              <a:t>Peak power: 1-50 GW</a:t>
            </a:r>
          </a:p>
          <a:p>
            <a:pPr>
              <a:lnSpc>
                <a:spcPct val="80000"/>
              </a:lnSpc>
              <a:spcBef>
                <a:spcPts val="600"/>
              </a:spcBef>
              <a:defRPr sz="2900"/>
            </a:pPr>
            <a:r>
              <a:rPr dirty="0"/>
              <a:t>Line width: 10</a:t>
            </a:r>
            <a:r>
              <a:rPr baseline="30000" dirty="0"/>
              <a:t>-3</a:t>
            </a:r>
            <a:r>
              <a:rPr dirty="0"/>
              <a:t>-10</a:t>
            </a:r>
            <a:r>
              <a:rPr baseline="30000" dirty="0"/>
              <a:t>-4</a:t>
            </a:r>
          </a:p>
          <a:p>
            <a:pPr>
              <a:lnSpc>
                <a:spcPct val="80000"/>
              </a:lnSpc>
              <a:spcBef>
                <a:spcPts val="600"/>
              </a:spcBef>
              <a:defRPr sz="2900"/>
            </a:pPr>
            <a:r>
              <a:rPr dirty="0"/>
              <a:t>Pulse length: few-100 </a:t>
            </a:r>
            <a:r>
              <a:rPr dirty="0" smtClean="0"/>
              <a:t>fs</a:t>
            </a:r>
            <a:endParaRPr lang="en-US" dirty="0" smtClean="0"/>
          </a:p>
          <a:p>
            <a:pPr>
              <a:lnSpc>
                <a:spcPct val="80000"/>
              </a:lnSpc>
              <a:spcBef>
                <a:spcPts val="600"/>
              </a:spcBef>
              <a:defRPr sz="2900"/>
            </a:pPr>
            <a:r>
              <a:rPr lang="en-US" dirty="0" smtClean="0"/>
              <a:t>Repetition rate: 10</a:t>
            </a:r>
            <a:r>
              <a:rPr lang="en-US" baseline="30000" dirty="0" smtClean="0"/>
              <a:t>2</a:t>
            </a:r>
            <a:r>
              <a:rPr lang="en-US" dirty="0" smtClean="0"/>
              <a:t>-10</a:t>
            </a:r>
            <a:r>
              <a:rPr lang="en-US" baseline="30000" dirty="0" smtClean="0"/>
              <a:t>6</a:t>
            </a:r>
            <a:r>
              <a:rPr lang="en-US" dirty="0" smtClean="0"/>
              <a:t> Hz</a:t>
            </a:r>
            <a:endParaRPr dirty="0"/>
          </a:p>
          <a:p>
            <a:pPr>
              <a:lnSpc>
                <a:spcPct val="80000"/>
              </a:lnSpc>
              <a:spcBef>
                <a:spcPts val="600"/>
              </a:spcBef>
              <a:defRPr sz="2900"/>
            </a:pPr>
            <a:r>
              <a:rPr dirty="0">
                <a:solidFill>
                  <a:srgbClr val="FF0000"/>
                </a:solidFill>
              </a:rPr>
              <a:t>Flexibility: high, the x-ray pulse can be tailored to the experiment</a:t>
            </a:r>
          </a:p>
          <a:p>
            <a:pPr>
              <a:lnSpc>
                <a:spcPct val="80000"/>
              </a:lnSpc>
              <a:spcBef>
                <a:spcPts val="600"/>
              </a:spcBef>
              <a:defRPr sz="2900"/>
            </a:pPr>
            <a:r>
              <a:rPr dirty="0"/>
              <a:t>Two colors with delay variable from few to 100 fs, or ns</a:t>
            </a:r>
          </a:p>
        </p:txBody>
      </p:sp>
      <p:sp>
        <p:nvSpPr>
          <p:cNvPr id="303" name="Date Placeholder 3"/>
          <p:cNvSpPr txBox="1"/>
          <p:nvPr/>
        </p:nvSpPr>
        <p:spPr>
          <a:xfrm>
            <a:off x="333342" y="6404292"/>
            <a:ext cx="995413"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defRPr sz="1200">
                <a:solidFill>
                  <a:srgbClr val="888888"/>
                </a:solidFill>
              </a:defRPr>
            </a:lvl1pPr>
          </a:lstStyle>
          <a:p>
            <a:r>
              <a:t>6/24/2017</a:t>
            </a:r>
          </a:p>
        </p:txBody>
      </p:sp>
      <p:sp>
        <p:nvSpPr>
          <p:cNvPr id="304"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14</a:t>
            </a:fld>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Footer Placeholder 2"/>
          <p:cNvSpPr txBox="1"/>
          <p:nvPr/>
        </p:nvSpPr>
        <p:spPr>
          <a:xfrm>
            <a:off x="3090536" y="6473378"/>
            <a:ext cx="2895601"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1200">
                <a:solidFill>
                  <a:srgbClr val="888888"/>
                </a:solidFill>
              </a:defRPr>
            </a:lvl1pPr>
          </a:lstStyle>
          <a:p>
            <a:r>
              <a:t>C. Pellegrini, Passion for Physics</a:t>
            </a:r>
          </a:p>
        </p:txBody>
      </p:sp>
      <p:pic>
        <p:nvPicPr>
          <p:cNvPr id="307" name="Picture 3" descr="Picture 3"/>
          <p:cNvPicPr>
            <a:picLocks noChangeAspect="1"/>
          </p:cNvPicPr>
          <p:nvPr/>
        </p:nvPicPr>
        <p:blipFill>
          <a:blip r:embed="rId3">
            <a:extLst/>
          </a:blip>
          <a:stretch>
            <a:fillRect/>
          </a:stretch>
        </p:blipFill>
        <p:spPr>
          <a:xfrm>
            <a:off x="4749681" y="2220323"/>
            <a:ext cx="1514061" cy="1371601"/>
          </a:xfrm>
          <a:prstGeom prst="rect">
            <a:avLst/>
          </a:prstGeom>
          <a:ln w="12700">
            <a:miter lim="400000"/>
          </a:ln>
        </p:spPr>
      </p:pic>
      <p:sp>
        <p:nvSpPr>
          <p:cNvPr id="308" name="Title 1"/>
          <p:cNvSpPr txBox="1">
            <a:spLocks noGrp="1"/>
          </p:cNvSpPr>
          <p:nvPr>
            <p:ph type="title"/>
          </p:nvPr>
        </p:nvSpPr>
        <p:spPr>
          <a:xfrm>
            <a:off x="890278" y="129527"/>
            <a:ext cx="7742636" cy="482868"/>
          </a:xfrm>
          <a:prstGeom prst="rect">
            <a:avLst/>
          </a:prstGeom>
        </p:spPr>
        <p:txBody>
          <a:bodyPr/>
          <a:lstStyle>
            <a:lvl1pPr>
              <a:defRPr sz="2500">
                <a:latin typeface="Bodoni SvtyTwo ITC TT-Book"/>
                <a:ea typeface="Bodoni SvtyTwo ITC TT-Book"/>
                <a:cs typeface="Bodoni SvtyTwo ITC TT-Book"/>
                <a:sym typeface="Bodoni SvtyTwo ITC TT-Book"/>
              </a:defRPr>
            </a:lvl1pPr>
          </a:lstStyle>
          <a:p>
            <a:r>
              <a:rPr dirty="0"/>
              <a:t>LCLS: the world’s first x-ray free electron laser</a:t>
            </a:r>
          </a:p>
        </p:txBody>
      </p:sp>
      <p:pic>
        <p:nvPicPr>
          <p:cNvPr id="309" name="Picture 2" descr="Picture 2"/>
          <p:cNvPicPr>
            <a:picLocks noChangeAspect="1"/>
          </p:cNvPicPr>
          <p:nvPr/>
        </p:nvPicPr>
        <p:blipFill>
          <a:blip r:embed="rId4">
            <a:extLst/>
          </a:blip>
          <a:stretch>
            <a:fillRect/>
          </a:stretch>
        </p:blipFill>
        <p:spPr>
          <a:xfrm>
            <a:off x="-33664" y="620121"/>
            <a:ext cx="4267201" cy="5791201"/>
          </a:xfrm>
          <a:prstGeom prst="rect">
            <a:avLst/>
          </a:prstGeom>
          <a:ln w="12700">
            <a:miter lim="400000"/>
          </a:ln>
        </p:spPr>
      </p:pic>
      <p:sp>
        <p:nvSpPr>
          <p:cNvPr id="310" name="Line 13"/>
          <p:cNvSpPr/>
          <p:nvPr/>
        </p:nvSpPr>
        <p:spPr>
          <a:xfrm>
            <a:off x="1490337" y="2220322"/>
            <a:ext cx="304800" cy="1905001"/>
          </a:xfrm>
          <a:prstGeom prst="line">
            <a:avLst/>
          </a:prstGeom>
          <a:ln w="57150">
            <a:solidFill>
              <a:srgbClr val="FFFF00"/>
            </a:solidFill>
          </a:ln>
        </p:spPr>
        <p:txBody>
          <a:bodyPr lIns="45719" rIns="45719"/>
          <a:lstStyle/>
          <a:p>
            <a:endParaRPr/>
          </a:p>
        </p:txBody>
      </p:sp>
      <p:sp>
        <p:nvSpPr>
          <p:cNvPr id="311" name="Text Box 15"/>
          <p:cNvSpPr txBox="1"/>
          <p:nvPr/>
        </p:nvSpPr>
        <p:spPr>
          <a:xfrm>
            <a:off x="-33664" y="2829922"/>
            <a:ext cx="1350428" cy="358141"/>
          </a:xfrm>
          <a:prstGeom prst="rect">
            <a:avLst/>
          </a:prstGeom>
          <a:solidFill>
            <a:srgbClr val="54566A"/>
          </a:solidFill>
          <a:ln w="25400">
            <a:solidFill>
              <a:srgbClr val="54566A"/>
            </a:solidFill>
            <a:miter/>
          </a:ln>
          <a:extLst>
            <a:ext uri="{C572A759-6A51-4108-AA02-DFA0A04FC94B}">
              <ma14:wrappingTextBoxFlag xmlns="" xmlns:ma14="http://schemas.microsoft.com/office/mac/drawingml/2011/main" val="1"/>
            </a:ext>
          </a:extLst>
        </p:spPr>
        <p:txBody>
          <a:bodyPr wrap="none" lIns="45719" rIns="45719">
            <a:spAutoFit/>
          </a:bodyPr>
          <a:lstStyle>
            <a:lvl1pPr>
              <a:defRPr sz="1600" b="1">
                <a:solidFill>
                  <a:srgbClr val="FFFF00"/>
                </a:solidFill>
              </a:defRPr>
            </a:lvl1pPr>
          </a:lstStyle>
          <a:p>
            <a:r>
              <a:t>electron beam</a:t>
            </a:r>
          </a:p>
        </p:txBody>
      </p:sp>
      <p:sp>
        <p:nvSpPr>
          <p:cNvPr id="312" name="Text Box 16"/>
          <p:cNvSpPr txBox="1"/>
          <p:nvPr/>
        </p:nvSpPr>
        <p:spPr>
          <a:xfrm>
            <a:off x="652136" y="5296896"/>
            <a:ext cx="1062198" cy="358141"/>
          </a:xfrm>
          <a:prstGeom prst="rect">
            <a:avLst/>
          </a:prstGeom>
          <a:solidFill>
            <a:srgbClr val="54566A"/>
          </a:solidFill>
          <a:ln w="25400">
            <a:solidFill>
              <a:srgbClr val="54566A"/>
            </a:solidFill>
            <a:miter/>
          </a:ln>
          <a:extLst>
            <a:ext uri="{C572A759-6A51-4108-AA02-DFA0A04FC94B}">
              <ma14:wrappingTextBoxFlag xmlns="" xmlns:ma14="http://schemas.microsoft.com/office/mac/drawingml/2011/main" val="1"/>
            </a:ext>
          </a:extLst>
        </p:spPr>
        <p:txBody>
          <a:bodyPr wrap="none" lIns="45719" rIns="45719">
            <a:spAutoFit/>
          </a:bodyPr>
          <a:lstStyle>
            <a:lvl1pPr>
              <a:defRPr sz="1600" b="1">
                <a:solidFill>
                  <a:srgbClr val="66CCFF"/>
                </a:solidFill>
              </a:defRPr>
            </a:lvl1pPr>
          </a:lstStyle>
          <a:p>
            <a:r>
              <a:t>x-ray beam</a:t>
            </a:r>
          </a:p>
        </p:txBody>
      </p:sp>
      <p:sp>
        <p:nvSpPr>
          <p:cNvPr id="313" name="Line 13"/>
          <p:cNvSpPr/>
          <p:nvPr/>
        </p:nvSpPr>
        <p:spPr>
          <a:xfrm>
            <a:off x="1795136" y="4201521"/>
            <a:ext cx="381001" cy="2009776"/>
          </a:xfrm>
          <a:prstGeom prst="line">
            <a:avLst/>
          </a:prstGeom>
          <a:ln w="57150">
            <a:solidFill>
              <a:srgbClr val="3399FF"/>
            </a:solidFill>
          </a:ln>
        </p:spPr>
        <p:txBody>
          <a:bodyPr lIns="45719" rIns="45719"/>
          <a:lstStyle/>
          <a:p>
            <a:endParaRPr/>
          </a:p>
        </p:txBody>
      </p:sp>
      <p:sp>
        <p:nvSpPr>
          <p:cNvPr id="314" name="Oval 7"/>
          <p:cNvSpPr/>
          <p:nvPr/>
        </p:nvSpPr>
        <p:spPr>
          <a:xfrm rot="20928809">
            <a:off x="1599875" y="4088810"/>
            <a:ext cx="449263" cy="385763"/>
          </a:xfrm>
          <a:prstGeom prst="ellipse">
            <a:avLst/>
          </a:prstGeom>
          <a:ln w="38100">
            <a:solidFill>
              <a:srgbClr val="FF0000"/>
            </a:solidFill>
          </a:ln>
        </p:spPr>
        <p:txBody>
          <a:bodyPr lIns="45719" rIns="45719" anchor="ctr"/>
          <a:lstStyle/>
          <a:p>
            <a:endParaRPr/>
          </a:p>
        </p:txBody>
      </p:sp>
      <p:sp>
        <p:nvSpPr>
          <p:cNvPr id="315" name="Oval 7"/>
          <p:cNvSpPr/>
          <p:nvPr/>
        </p:nvSpPr>
        <p:spPr>
          <a:xfrm rot="20928809">
            <a:off x="1642736" y="4611096"/>
            <a:ext cx="533401" cy="457201"/>
          </a:xfrm>
          <a:prstGeom prst="ellipse">
            <a:avLst/>
          </a:prstGeom>
          <a:ln w="38100">
            <a:solidFill>
              <a:srgbClr val="FF0000"/>
            </a:solidFill>
          </a:ln>
        </p:spPr>
        <p:txBody>
          <a:bodyPr lIns="45719" rIns="45719" anchor="ctr"/>
          <a:lstStyle/>
          <a:p>
            <a:endParaRPr/>
          </a:p>
        </p:txBody>
      </p:sp>
      <p:sp>
        <p:nvSpPr>
          <p:cNvPr id="316" name="Oval 7"/>
          <p:cNvSpPr/>
          <p:nvPr/>
        </p:nvSpPr>
        <p:spPr>
          <a:xfrm rot="20928809">
            <a:off x="1871336" y="5906496"/>
            <a:ext cx="533401" cy="457201"/>
          </a:xfrm>
          <a:prstGeom prst="ellipse">
            <a:avLst/>
          </a:prstGeom>
          <a:ln w="38100">
            <a:solidFill>
              <a:srgbClr val="FF0000"/>
            </a:solidFill>
          </a:ln>
        </p:spPr>
        <p:txBody>
          <a:bodyPr lIns="45719" rIns="45719" anchor="ctr"/>
          <a:lstStyle/>
          <a:p>
            <a:endParaRPr/>
          </a:p>
        </p:txBody>
      </p:sp>
      <p:pic>
        <p:nvPicPr>
          <p:cNvPr id="317" name="Picture 3" descr="Picture 3"/>
          <p:cNvPicPr>
            <a:picLocks noChangeAspect="1"/>
          </p:cNvPicPr>
          <p:nvPr/>
        </p:nvPicPr>
        <p:blipFill>
          <a:blip r:embed="rId5">
            <a:extLst/>
          </a:blip>
          <a:stretch>
            <a:fillRect/>
          </a:stretch>
        </p:blipFill>
        <p:spPr>
          <a:xfrm>
            <a:off x="4385936" y="691558"/>
            <a:ext cx="1945561" cy="1299937"/>
          </a:xfrm>
          <a:prstGeom prst="rect">
            <a:avLst/>
          </a:prstGeom>
          <a:ln w="19050">
            <a:solidFill>
              <a:srgbClr val="FFFFFF"/>
            </a:solidFill>
            <a:miter/>
          </a:ln>
        </p:spPr>
      </p:pic>
      <p:pic>
        <p:nvPicPr>
          <p:cNvPr id="318" name="Picture 2" descr="Picture 2"/>
          <p:cNvPicPr>
            <a:picLocks noChangeAspect="1"/>
          </p:cNvPicPr>
          <p:nvPr/>
        </p:nvPicPr>
        <p:blipFill>
          <a:blip r:embed="rId6">
            <a:extLst/>
          </a:blip>
          <a:stretch>
            <a:fillRect/>
          </a:stretch>
        </p:blipFill>
        <p:spPr>
          <a:xfrm>
            <a:off x="4443198" y="4048895"/>
            <a:ext cx="2161952" cy="1393826"/>
          </a:xfrm>
          <a:prstGeom prst="rect">
            <a:avLst/>
          </a:prstGeom>
          <a:ln w="12700">
            <a:miter lim="400000"/>
          </a:ln>
        </p:spPr>
      </p:pic>
      <p:sp>
        <p:nvSpPr>
          <p:cNvPr id="319" name="Straight Arrow Connector 32"/>
          <p:cNvSpPr/>
          <p:nvPr/>
        </p:nvSpPr>
        <p:spPr>
          <a:xfrm flipV="1">
            <a:off x="4233537" y="3168476"/>
            <a:ext cx="685801" cy="1642647"/>
          </a:xfrm>
          <a:prstGeom prst="line">
            <a:avLst/>
          </a:prstGeom>
          <a:ln w="28575">
            <a:solidFill>
              <a:srgbClr val="000000"/>
            </a:solidFill>
            <a:tailEnd type="triangle"/>
          </a:ln>
        </p:spPr>
        <p:txBody>
          <a:bodyPr lIns="45719" rIns="45719"/>
          <a:lstStyle/>
          <a:p>
            <a:endParaRPr/>
          </a:p>
        </p:txBody>
      </p:sp>
      <p:sp>
        <p:nvSpPr>
          <p:cNvPr id="320" name="Straight Arrow Connector 34"/>
          <p:cNvSpPr/>
          <p:nvPr/>
        </p:nvSpPr>
        <p:spPr>
          <a:xfrm flipV="1">
            <a:off x="3623937" y="2067921"/>
            <a:ext cx="1104078" cy="2057402"/>
          </a:xfrm>
          <a:prstGeom prst="line">
            <a:avLst/>
          </a:prstGeom>
          <a:ln w="28575">
            <a:solidFill>
              <a:srgbClr val="000000"/>
            </a:solidFill>
            <a:tailEnd type="triangle"/>
          </a:ln>
        </p:spPr>
        <p:txBody>
          <a:bodyPr lIns="45719" rIns="45719"/>
          <a:lstStyle/>
          <a:p>
            <a:endParaRPr/>
          </a:p>
        </p:txBody>
      </p:sp>
      <p:sp>
        <p:nvSpPr>
          <p:cNvPr id="321" name="Straight Arrow Connector 36"/>
          <p:cNvSpPr/>
          <p:nvPr/>
        </p:nvSpPr>
        <p:spPr>
          <a:xfrm flipV="1">
            <a:off x="4233536" y="4811121"/>
            <a:ext cx="685802" cy="1312866"/>
          </a:xfrm>
          <a:prstGeom prst="line">
            <a:avLst/>
          </a:prstGeom>
          <a:ln w="28575">
            <a:solidFill>
              <a:srgbClr val="000000"/>
            </a:solidFill>
            <a:tailEnd type="triangle"/>
          </a:ln>
        </p:spPr>
        <p:txBody>
          <a:bodyPr lIns="45719" rIns="45719"/>
          <a:lstStyle/>
          <a:p>
            <a:endParaRPr/>
          </a:p>
        </p:txBody>
      </p:sp>
      <p:sp>
        <p:nvSpPr>
          <p:cNvPr id="322" name="Text Box 10"/>
          <p:cNvSpPr txBox="1"/>
          <p:nvPr/>
        </p:nvSpPr>
        <p:spPr>
          <a:xfrm>
            <a:off x="1964133" y="2067922"/>
            <a:ext cx="817709" cy="380366"/>
          </a:xfrm>
          <a:prstGeom prst="rect">
            <a:avLst/>
          </a:prstGeom>
          <a:solidFill>
            <a:srgbClr val="FFFFFF"/>
          </a:solidFill>
          <a:ln>
            <a:solidFill>
              <a:srgbClr val="000000"/>
            </a:solidFill>
          </a:ln>
          <a:effectLst>
            <a:outerShdw blurRad="38100" dist="20000" dir="5400000" rotWithShape="0">
              <a:srgbClr val="000000">
                <a:alpha val="38000"/>
              </a:srgbClr>
            </a:outerShdw>
          </a:effectLst>
          <a:extLst>
            <a:ext uri="{C572A759-6A51-4108-AA02-DFA0A04FC94B}">
              <ma14:wrappingTextBoxFlag xmlns="" xmlns:ma14="http://schemas.microsoft.com/office/mac/drawingml/2011/main" val="1"/>
            </a:ext>
          </a:extLst>
        </p:spPr>
        <p:txBody>
          <a:bodyPr wrap="none" lIns="45719" rIns="45719">
            <a:spAutoFit/>
          </a:bodyPr>
          <a:lstStyle/>
          <a:p>
            <a:pPr algn="ctr">
              <a:defRPr b="1">
                <a:solidFill>
                  <a:srgbClr val="FF0000"/>
                </a:solidFill>
              </a:defRPr>
            </a:pPr>
            <a:r>
              <a:t> </a:t>
            </a:r>
            <a:r>
              <a:rPr sz="1600"/>
              <a:t>Injector</a:t>
            </a:r>
          </a:p>
        </p:txBody>
      </p:sp>
      <p:sp>
        <p:nvSpPr>
          <p:cNvPr id="323" name="Text Box 10"/>
          <p:cNvSpPr txBox="1"/>
          <p:nvPr/>
        </p:nvSpPr>
        <p:spPr>
          <a:xfrm>
            <a:off x="1718936" y="2906122"/>
            <a:ext cx="1905001" cy="342266"/>
          </a:xfrm>
          <a:prstGeom prst="rect">
            <a:avLst/>
          </a:prstGeom>
          <a:solidFill>
            <a:srgbClr val="FFFFFF"/>
          </a:solidFill>
          <a:ln>
            <a:solidFill>
              <a:srgbClr val="000000"/>
            </a:solidFill>
          </a:ln>
          <a:effectLst>
            <a:outerShdw blurRad="38100" dist="20000" dir="5400000" rotWithShape="0">
              <a:srgbClr val="000000">
                <a:alpha val="38000"/>
              </a:srgbClr>
            </a:outerShdw>
          </a:effectLst>
          <a:extLst>
            <a:ext uri="{C572A759-6A51-4108-AA02-DFA0A04FC94B}">
              <ma14:wrappingTextBoxFlag xmlns="" xmlns:ma14="http://schemas.microsoft.com/office/mac/drawingml/2011/main" val="1"/>
            </a:ext>
          </a:extLst>
        </p:spPr>
        <p:txBody>
          <a:bodyPr lIns="45719" rIns="45719">
            <a:spAutoFit/>
          </a:bodyPr>
          <a:lstStyle>
            <a:lvl1pPr algn="ctr">
              <a:defRPr sz="1600" b="1">
                <a:solidFill>
                  <a:srgbClr val="FF0000"/>
                </a:solidFill>
              </a:defRPr>
            </a:lvl1pPr>
          </a:lstStyle>
          <a:p>
            <a:r>
              <a:t>1km linac 14GeV</a:t>
            </a:r>
          </a:p>
        </p:txBody>
      </p:sp>
      <p:sp>
        <p:nvSpPr>
          <p:cNvPr id="324" name="Line 13"/>
          <p:cNvSpPr/>
          <p:nvPr/>
        </p:nvSpPr>
        <p:spPr>
          <a:xfrm flipH="1">
            <a:off x="1490337" y="2144122"/>
            <a:ext cx="152401" cy="76201"/>
          </a:xfrm>
          <a:prstGeom prst="line">
            <a:avLst/>
          </a:prstGeom>
          <a:ln w="57150">
            <a:solidFill>
              <a:srgbClr val="FFFF00"/>
            </a:solidFill>
          </a:ln>
        </p:spPr>
        <p:txBody>
          <a:bodyPr lIns="45719" rIns="45719"/>
          <a:lstStyle/>
          <a:p>
            <a:endParaRPr/>
          </a:p>
        </p:txBody>
      </p:sp>
      <p:sp>
        <p:nvSpPr>
          <p:cNvPr id="325" name="Oval 7"/>
          <p:cNvSpPr/>
          <p:nvPr/>
        </p:nvSpPr>
        <p:spPr>
          <a:xfrm rot="20928809">
            <a:off x="1295075" y="2031409"/>
            <a:ext cx="449263" cy="385763"/>
          </a:xfrm>
          <a:prstGeom prst="ellipse">
            <a:avLst/>
          </a:prstGeom>
          <a:ln w="38100">
            <a:solidFill>
              <a:srgbClr val="FF0000"/>
            </a:solidFill>
          </a:ln>
        </p:spPr>
        <p:txBody>
          <a:bodyPr lIns="45719" rIns="45719" anchor="ctr"/>
          <a:lstStyle/>
          <a:p>
            <a:endParaRPr/>
          </a:p>
        </p:txBody>
      </p:sp>
      <p:sp>
        <p:nvSpPr>
          <p:cNvPr id="326" name="TextBox 45"/>
          <p:cNvSpPr txBox="1"/>
          <p:nvPr/>
        </p:nvSpPr>
        <p:spPr>
          <a:xfrm>
            <a:off x="4761596" y="3482383"/>
            <a:ext cx="542291" cy="3327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600" b="1">
                <a:solidFill>
                  <a:srgbClr val="FF0000"/>
                </a:solidFill>
              </a:defRPr>
            </a:lvl1pPr>
          </a:lstStyle>
          <a:p>
            <a:r>
              <a:t>AMO</a:t>
            </a:r>
          </a:p>
        </p:txBody>
      </p:sp>
      <p:sp>
        <p:nvSpPr>
          <p:cNvPr id="327" name="Rectangle 46"/>
          <p:cNvSpPr txBox="1"/>
          <p:nvPr/>
        </p:nvSpPr>
        <p:spPr>
          <a:xfrm>
            <a:off x="5300336" y="3588056"/>
            <a:ext cx="424618" cy="3327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600" b="1">
                <a:solidFill>
                  <a:srgbClr val="FF0000"/>
                </a:solidFill>
              </a:defRPr>
            </a:lvl1pPr>
          </a:lstStyle>
          <a:p>
            <a:r>
              <a:t>SXR</a:t>
            </a:r>
          </a:p>
        </p:txBody>
      </p:sp>
      <p:sp>
        <p:nvSpPr>
          <p:cNvPr id="328" name="Rectangle 47"/>
          <p:cNvSpPr txBox="1"/>
          <p:nvPr/>
        </p:nvSpPr>
        <p:spPr>
          <a:xfrm>
            <a:off x="5689274" y="3651453"/>
            <a:ext cx="432356" cy="3327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600" b="1">
                <a:solidFill>
                  <a:srgbClr val="FF0000"/>
                </a:solidFill>
              </a:defRPr>
            </a:lvl1pPr>
          </a:lstStyle>
          <a:p>
            <a:r>
              <a:t>XPP</a:t>
            </a:r>
          </a:p>
        </p:txBody>
      </p:sp>
      <p:sp>
        <p:nvSpPr>
          <p:cNvPr id="329" name="TextBox 48"/>
          <p:cNvSpPr txBox="1"/>
          <p:nvPr/>
        </p:nvSpPr>
        <p:spPr>
          <a:xfrm>
            <a:off x="4919336" y="5192121"/>
            <a:ext cx="412712" cy="3327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600" b="1">
                <a:solidFill>
                  <a:srgbClr val="FF0000"/>
                </a:solidFill>
              </a:defRPr>
            </a:lvl1pPr>
          </a:lstStyle>
          <a:p>
            <a:r>
              <a:t>XCS</a:t>
            </a:r>
          </a:p>
        </p:txBody>
      </p:sp>
      <p:sp>
        <p:nvSpPr>
          <p:cNvPr id="330" name="Rectangle 49"/>
          <p:cNvSpPr txBox="1"/>
          <p:nvPr/>
        </p:nvSpPr>
        <p:spPr>
          <a:xfrm>
            <a:off x="5155874" y="5488535"/>
            <a:ext cx="377786" cy="3327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600" b="1">
                <a:solidFill>
                  <a:srgbClr val="FF0000"/>
                </a:solidFill>
              </a:defRPr>
            </a:lvl1pPr>
          </a:lstStyle>
          <a:p>
            <a:r>
              <a:t>CXI</a:t>
            </a:r>
          </a:p>
        </p:txBody>
      </p:sp>
      <p:sp>
        <p:nvSpPr>
          <p:cNvPr id="331" name="Text Box 10"/>
          <p:cNvSpPr/>
          <p:nvPr/>
        </p:nvSpPr>
        <p:spPr>
          <a:xfrm>
            <a:off x="2176136" y="4658721"/>
            <a:ext cx="2057401" cy="338139"/>
          </a:xfrm>
          <a:prstGeom prst="rect">
            <a:avLst/>
          </a:prstGeom>
          <a:gradFill>
            <a:gsLst>
              <a:gs pos="0">
                <a:schemeClr val="accent2">
                  <a:hueOff val="-39879"/>
                  <a:satOff val="52282"/>
                  <a:lumOff val="29251"/>
                </a:schemeClr>
              </a:gs>
              <a:gs pos="35000">
                <a:srgbClr val="FFBFBE"/>
              </a:gs>
              <a:gs pos="100000">
                <a:schemeClr val="accent2">
                  <a:hueOff val="-44018"/>
                  <a:satOff val="52282"/>
                  <a:lumOff val="42346"/>
                </a:schemeClr>
              </a:gs>
            </a:gsLst>
            <a:lin ang="16200000"/>
          </a:gradFill>
          <a:ln>
            <a:solidFill>
              <a:srgbClr val="BE4B48"/>
            </a:solidFill>
          </a:ln>
          <a:effectLst>
            <a:outerShdw blurRad="38100" dist="20000" dir="5400000" rotWithShape="0">
              <a:srgbClr val="000000">
                <a:alpha val="38000"/>
              </a:srgbClr>
            </a:outerShdw>
          </a:effectLst>
        </p:spPr>
        <p:txBody>
          <a:bodyPr lIns="45719" rIns="45719"/>
          <a:lstStyle/>
          <a:p>
            <a:pPr algn="ctr">
              <a:defRPr b="1">
                <a:solidFill>
                  <a:srgbClr val="FF0000"/>
                </a:solidFill>
              </a:defRPr>
            </a:pPr>
            <a:endParaRPr/>
          </a:p>
        </p:txBody>
      </p:sp>
      <p:sp>
        <p:nvSpPr>
          <p:cNvPr id="332" name="Rectangle 50"/>
          <p:cNvSpPr txBox="1"/>
          <p:nvPr/>
        </p:nvSpPr>
        <p:spPr>
          <a:xfrm>
            <a:off x="5425171" y="5615985"/>
            <a:ext cx="685801" cy="3327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600" b="1">
                <a:solidFill>
                  <a:srgbClr val="FF0000"/>
                </a:solidFill>
              </a:defRPr>
            </a:lvl1pPr>
          </a:lstStyle>
          <a:p>
            <a:r>
              <a:t>MEC</a:t>
            </a:r>
          </a:p>
        </p:txBody>
      </p:sp>
      <p:sp>
        <p:nvSpPr>
          <p:cNvPr id="333" name="Text Box 11"/>
          <p:cNvSpPr txBox="1"/>
          <p:nvPr/>
        </p:nvSpPr>
        <p:spPr>
          <a:xfrm>
            <a:off x="2099936" y="4658721"/>
            <a:ext cx="2286001" cy="342266"/>
          </a:xfrm>
          <a:prstGeom prst="rect">
            <a:avLst/>
          </a:prstGeom>
          <a:solidFill>
            <a:srgbClr val="FFFFFF"/>
          </a:solidFill>
          <a:ln>
            <a:solidFill>
              <a:srgbClr val="000000"/>
            </a:solidFill>
          </a:ln>
          <a:effectLst>
            <a:outerShdw blurRad="38100" dist="20000" dir="5400000" rotWithShape="0">
              <a:srgbClr val="000000">
                <a:alpha val="38000"/>
              </a:srgbClr>
            </a:outerShdw>
          </a:effectLst>
          <a:extLst>
            <a:ext uri="{C572A759-6A51-4108-AA02-DFA0A04FC94B}">
              <ma14:wrappingTextBoxFlag xmlns="" xmlns:ma14="http://schemas.microsoft.com/office/mac/drawingml/2011/main" val="1"/>
            </a:ext>
          </a:extLst>
        </p:spPr>
        <p:txBody>
          <a:bodyPr lIns="45719" rIns="45719">
            <a:spAutoFit/>
          </a:bodyPr>
          <a:lstStyle>
            <a:lvl1pPr algn="ctr">
              <a:defRPr sz="1600" b="1">
                <a:solidFill>
                  <a:srgbClr val="FF0000"/>
                </a:solidFill>
              </a:defRPr>
            </a:lvl1pPr>
          </a:lstStyle>
          <a:p>
            <a:r>
              <a:t>Near-hall: 3 stations</a:t>
            </a:r>
          </a:p>
        </p:txBody>
      </p:sp>
      <p:sp>
        <p:nvSpPr>
          <p:cNvPr id="334" name="Text Box 10"/>
          <p:cNvSpPr/>
          <p:nvPr/>
        </p:nvSpPr>
        <p:spPr>
          <a:xfrm>
            <a:off x="2328536" y="5954121"/>
            <a:ext cx="1905001" cy="338139"/>
          </a:xfrm>
          <a:prstGeom prst="rect">
            <a:avLst/>
          </a:prstGeom>
          <a:gradFill>
            <a:gsLst>
              <a:gs pos="0">
                <a:schemeClr val="accent2">
                  <a:hueOff val="-39879"/>
                  <a:satOff val="52282"/>
                  <a:lumOff val="29251"/>
                </a:schemeClr>
              </a:gs>
              <a:gs pos="35000">
                <a:srgbClr val="FFBFBE"/>
              </a:gs>
              <a:gs pos="100000">
                <a:schemeClr val="accent2">
                  <a:hueOff val="-44018"/>
                  <a:satOff val="52282"/>
                  <a:lumOff val="42346"/>
                </a:schemeClr>
              </a:gs>
            </a:gsLst>
            <a:lin ang="16200000"/>
          </a:gradFill>
          <a:ln>
            <a:solidFill>
              <a:srgbClr val="BE4B48"/>
            </a:solidFill>
          </a:ln>
          <a:effectLst>
            <a:outerShdw blurRad="38100" dist="20000" dir="5400000" rotWithShape="0">
              <a:srgbClr val="000000">
                <a:alpha val="38000"/>
              </a:srgbClr>
            </a:outerShdw>
          </a:effectLst>
        </p:spPr>
        <p:txBody>
          <a:bodyPr lIns="45719" rIns="45719"/>
          <a:lstStyle/>
          <a:p>
            <a:pPr algn="ctr">
              <a:defRPr b="1">
                <a:solidFill>
                  <a:srgbClr val="FF0000"/>
                </a:solidFill>
              </a:defRPr>
            </a:pPr>
            <a:endParaRPr/>
          </a:p>
        </p:txBody>
      </p:sp>
      <p:sp>
        <p:nvSpPr>
          <p:cNvPr id="335" name="Text Box 12"/>
          <p:cNvSpPr txBox="1"/>
          <p:nvPr/>
        </p:nvSpPr>
        <p:spPr>
          <a:xfrm>
            <a:off x="2252336" y="5954121"/>
            <a:ext cx="2057401" cy="342266"/>
          </a:xfrm>
          <a:prstGeom prst="rect">
            <a:avLst/>
          </a:prstGeom>
          <a:solidFill>
            <a:srgbClr val="FFFFFF"/>
          </a:solidFill>
          <a:ln>
            <a:solidFill>
              <a:srgbClr val="000000"/>
            </a:solidFill>
          </a:ln>
          <a:effectLst>
            <a:outerShdw blurRad="38100" dist="20000" dir="5400000" rotWithShape="0">
              <a:srgbClr val="000000">
                <a:alpha val="38000"/>
              </a:srgbClr>
            </a:outerShdw>
          </a:effectLst>
          <a:extLst>
            <a:ext uri="{C572A759-6A51-4108-AA02-DFA0A04FC94B}">
              <ma14:wrappingTextBoxFlag xmlns="" xmlns:ma14="http://schemas.microsoft.com/office/mac/drawingml/2011/main" val="1"/>
            </a:ext>
          </a:extLst>
        </p:spPr>
        <p:txBody>
          <a:bodyPr lIns="45719" rIns="45719">
            <a:spAutoFit/>
          </a:bodyPr>
          <a:lstStyle>
            <a:lvl1pPr algn="ctr">
              <a:defRPr sz="1600" b="1">
                <a:solidFill>
                  <a:srgbClr val="FF0000"/>
                </a:solidFill>
              </a:defRPr>
            </a:lvl1pPr>
          </a:lstStyle>
          <a:p>
            <a:r>
              <a:t>Far-hall: 3 stations</a:t>
            </a:r>
          </a:p>
        </p:txBody>
      </p:sp>
      <p:sp>
        <p:nvSpPr>
          <p:cNvPr id="336" name="Text Box 10"/>
          <p:cNvSpPr txBox="1"/>
          <p:nvPr/>
        </p:nvSpPr>
        <p:spPr>
          <a:xfrm>
            <a:off x="2131887" y="4125321"/>
            <a:ext cx="1371201" cy="380366"/>
          </a:xfrm>
          <a:prstGeom prst="rect">
            <a:avLst/>
          </a:prstGeom>
          <a:solidFill>
            <a:srgbClr val="FFFFFF"/>
          </a:solidFill>
          <a:ln>
            <a:solidFill>
              <a:srgbClr val="000000"/>
            </a:solidFill>
          </a:ln>
          <a:effectLst>
            <a:outerShdw blurRad="38100" dist="20000" dir="5400000" rotWithShape="0">
              <a:srgbClr val="000000">
                <a:alpha val="38000"/>
              </a:srgbClr>
            </a:outerShdw>
          </a:effectLst>
          <a:extLst>
            <a:ext uri="{C572A759-6A51-4108-AA02-DFA0A04FC94B}">
              <ma14:wrappingTextBoxFlag xmlns="" xmlns:ma14="http://schemas.microsoft.com/office/mac/drawingml/2011/main" val="1"/>
            </a:ext>
          </a:extLst>
        </p:spPr>
        <p:txBody>
          <a:bodyPr wrap="none" lIns="45719" rIns="45719">
            <a:spAutoFit/>
          </a:bodyPr>
          <a:lstStyle/>
          <a:p>
            <a:pPr algn="ctr">
              <a:defRPr sz="1600" b="1">
                <a:solidFill>
                  <a:srgbClr val="FF0000"/>
                </a:solidFill>
              </a:defRPr>
            </a:pPr>
            <a:r>
              <a:t>Undulator</a:t>
            </a:r>
            <a:r>
              <a:rPr sz="1800"/>
              <a:t> hall</a:t>
            </a:r>
          </a:p>
        </p:txBody>
      </p:sp>
      <p:sp>
        <p:nvSpPr>
          <p:cNvPr id="337" name="Date Placeholder 1"/>
          <p:cNvSpPr txBox="1"/>
          <p:nvPr/>
        </p:nvSpPr>
        <p:spPr>
          <a:xfrm>
            <a:off x="1507853" y="6014938"/>
            <a:ext cx="1121105"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defRPr sz="1200">
                <a:solidFill>
                  <a:srgbClr val="888888"/>
                </a:solidFill>
              </a:defRPr>
            </a:lvl1pPr>
          </a:lstStyle>
          <a:p>
            <a:r>
              <a:t>6/24/2017</a:t>
            </a:r>
          </a:p>
        </p:txBody>
      </p:sp>
      <p:sp>
        <p:nvSpPr>
          <p:cNvPr id="338" name="Slide Number Placeholder 3"/>
          <p:cNvSpPr txBox="1">
            <a:spLocks noGrp="1"/>
          </p:cNvSpPr>
          <p:nvPr>
            <p:ph type="sldNum" sz="quarter" idx="2"/>
          </p:nvPr>
        </p:nvSpPr>
        <p:spPr>
          <a:xfrm>
            <a:off x="8002691" y="6473378"/>
            <a:ext cx="258625" cy="26924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15</a:t>
            </a:fld>
            <a:endParaRPr/>
          </a:p>
        </p:txBody>
      </p:sp>
      <p:sp>
        <p:nvSpPr>
          <p:cNvPr id="339" name="TextBox 7"/>
          <p:cNvSpPr txBox="1"/>
          <p:nvPr/>
        </p:nvSpPr>
        <p:spPr>
          <a:xfrm>
            <a:off x="6440427" y="650661"/>
            <a:ext cx="2537062" cy="31648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r>
              <a:rPr u="sng">
                <a:solidFill>
                  <a:srgbClr val="0000FF"/>
                </a:solidFill>
                <a:uFill>
                  <a:solidFill>
                    <a:srgbClr val="0000FF"/>
                  </a:solidFill>
                </a:uFill>
                <a:hlinkClick r:id="rId7"/>
              </a:rPr>
              <a:t>AMO: Atomic, Molecular &amp; Optical Science</a:t>
            </a:r>
          </a:p>
          <a:p>
            <a:r>
              <a:rPr u="sng">
                <a:solidFill>
                  <a:srgbClr val="0000FF"/>
                </a:solidFill>
                <a:uFill>
                  <a:solidFill>
                    <a:srgbClr val="0000FF"/>
                  </a:solidFill>
                </a:uFill>
                <a:hlinkClick r:id="rId8"/>
              </a:rPr>
              <a:t>CXI: Coherent X-ray Imaging</a:t>
            </a:r>
          </a:p>
          <a:p>
            <a:r>
              <a:rPr u="sng">
                <a:solidFill>
                  <a:srgbClr val="0000FF"/>
                </a:solidFill>
                <a:uFill>
                  <a:solidFill>
                    <a:srgbClr val="0000FF"/>
                  </a:solidFill>
                </a:uFill>
                <a:hlinkClick r:id="rId9"/>
              </a:rPr>
              <a:t>MEC: Matter in Extreme Conditions</a:t>
            </a:r>
          </a:p>
          <a:p>
            <a:r>
              <a:rPr u="sng">
                <a:solidFill>
                  <a:srgbClr val="0000FF"/>
                </a:solidFill>
                <a:uFill>
                  <a:solidFill>
                    <a:srgbClr val="0000FF"/>
                  </a:solidFill>
                </a:uFill>
                <a:hlinkClick r:id="rId10"/>
              </a:rPr>
              <a:t>SXR: Soft X-ray Materials Science</a:t>
            </a:r>
          </a:p>
          <a:p>
            <a:r>
              <a:rPr u="sng">
                <a:solidFill>
                  <a:srgbClr val="0000FF"/>
                </a:solidFill>
                <a:uFill>
                  <a:solidFill>
                    <a:srgbClr val="0000FF"/>
                  </a:solidFill>
                </a:uFill>
                <a:hlinkClick r:id="rId11"/>
              </a:rPr>
              <a:t>XCS: X-ray Correlation Spectroscopy</a:t>
            </a:r>
          </a:p>
          <a:p>
            <a:r>
              <a:rPr u="sng">
                <a:solidFill>
                  <a:srgbClr val="0000FF"/>
                </a:solidFill>
                <a:uFill>
                  <a:solidFill>
                    <a:srgbClr val="0000FF"/>
                  </a:solidFill>
                </a:uFill>
                <a:hlinkClick r:id="rId12"/>
              </a:rPr>
              <a:t>XPP: X-ray Pump Probe</a:t>
            </a:r>
          </a:p>
        </p:txBody>
      </p:sp>
      <p:sp>
        <p:nvSpPr>
          <p:cNvPr id="340" name="TextBox 39"/>
          <p:cNvSpPr txBox="1"/>
          <p:nvPr/>
        </p:nvSpPr>
        <p:spPr>
          <a:xfrm>
            <a:off x="6605150" y="4134567"/>
            <a:ext cx="2356324" cy="10058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a:latin typeface="Palatino"/>
                <a:ea typeface="Palatino"/>
                <a:cs typeface="Palatino"/>
                <a:sym typeface="Palatino"/>
              </a:defRPr>
            </a:lvl1pPr>
          </a:lstStyle>
          <a:p>
            <a:r>
              <a:t>More instruments will be added with LCLS II, starting about 2018.</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6553200" y="6356350"/>
            <a:ext cx="2133600" cy="365125"/>
          </a:xfrm>
          <a:prstGeom prst="rect">
            <a:avLst/>
          </a:prstGeom>
        </p:spPr>
        <p:txBody>
          <a:bodyPr/>
          <a:lstStyle/>
          <a:p>
            <a:fld id="{B639524E-9F12-7E47-A1BA-156234832CAD}" type="slidenum">
              <a:rPr lang="en-US" smtClean="0"/>
              <a:t>16</a:t>
            </a:fld>
            <a:endParaRPr lang="en-US"/>
          </a:p>
        </p:txBody>
      </p:sp>
      <p:pic>
        <p:nvPicPr>
          <p:cNvPr id="8" name="Picture 7"/>
          <p:cNvPicPr/>
          <p:nvPr/>
        </p:nvPicPr>
        <p:blipFill rotWithShape="1">
          <a:blip r:embed="rId3"/>
          <a:srcRect b="39333"/>
          <a:stretch/>
        </p:blipFill>
        <p:spPr>
          <a:xfrm>
            <a:off x="500580" y="1032808"/>
            <a:ext cx="1890928" cy="1578507"/>
          </a:xfrm>
          <a:prstGeom prst="rect">
            <a:avLst/>
          </a:prstGeom>
        </p:spPr>
      </p:pic>
      <p:sp>
        <p:nvSpPr>
          <p:cNvPr id="10" name="Rectangle 9"/>
          <p:cNvSpPr/>
          <p:nvPr/>
        </p:nvSpPr>
        <p:spPr>
          <a:xfrm>
            <a:off x="3274299" y="1032808"/>
            <a:ext cx="4427764" cy="1323439"/>
          </a:xfrm>
          <a:prstGeom prst="rect">
            <a:avLst/>
          </a:prstGeom>
        </p:spPr>
        <p:txBody>
          <a:bodyPr wrap="square">
            <a:spAutoFit/>
          </a:bodyPr>
          <a:lstStyle/>
          <a:p>
            <a:r>
              <a:rPr lang="en-US" sz="2000" dirty="0" smtClean="0"/>
              <a:t>Coherence properties of individual femtosecond pulses of an X-ray FEL, I. A. </a:t>
            </a:r>
            <a:r>
              <a:rPr lang="en-US" sz="2000" dirty="0" err="1" smtClean="0"/>
              <a:t>Vartanyants</a:t>
            </a:r>
            <a:r>
              <a:rPr lang="en-US" sz="2000" dirty="0" smtClean="0"/>
              <a:t> et al., 2011, Phys. Rev. Lett. 107, 144801.  </a:t>
            </a:r>
            <a:endParaRPr lang="en-US" sz="2000" dirty="0"/>
          </a:p>
        </p:txBody>
      </p:sp>
      <p:sp>
        <p:nvSpPr>
          <p:cNvPr id="2" name="TextBox 1"/>
          <p:cNvSpPr txBox="1"/>
          <p:nvPr/>
        </p:nvSpPr>
        <p:spPr>
          <a:xfrm>
            <a:off x="333335" y="529709"/>
            <a:ext cx="3742050" cy="461665"/>
          </a:xfrm>
          <a:prstGeom prst="rect">
            <a:avLst/>
          </a:prstGeom>
          <a:noFill/>
          <a:ln w="19050">
            <a:solidFill>
              <a:srgbClr val="FF0000"/>
            </a:solidFill>
          </a:ln>
        </p:spPr>
        <p:txBody>
          <a:bodyPr wrap="none" rtlCol="0">
            <a:spAutoFit/>
          </a:bodyPr>
          <a:lstStyle/>
          <a:p>
            <a:r>
              <a:rPr lang="en-US" sz="2400" dirty="0" smtClean="0"/>
              <a:t>Transverse coherence: good.</a:t>
            </a:r>
            <a:endParaRPr lang="en-US" sz="2400" dirty="0"/>
          </a:p>
        </p:txBody>
      </p:sp>
      <p:sp>
        <p:nvSpPr>
          <p:cNvPr id="9" name="TextBox 8"/>
          <p:cNvSpPr txBox="1"/>
          <p:nvPr/>
        </p:nvSpPr>
        <p:spPr>
          <a:xfrm>
            <a:off x="365065" y="2675155"/>
            <a:ext cx="7254935" cy="461665"/>
          </a:xfrm>
          <a:prstGeom prst="rect">
            <a:avLst/>
          </a:prstGeom>
          <a:noFill/>
          <a:ln w="19050" cmpd="sng">
            <a:solidFill>
              <a:srgbClr val="000090"/>
            </a:solidFill>
          </a:ln>
        </p:spPr>
        <p:txBody>
          <a:bodyPr wrap="none" rtlCol="0">
            <a:spAutoFit/>
          </a:bodyPr>
          <a:lstStyle/>
          <a:p>
            <a:r>
              <a:rPr lang="en-US" sz="2400" dirty="0" smtClean="0"/>
              <a:t>Improving LCLS temporal coherence: Self-seeded spectra</a:t>
            </a:r>
            <a:endParaRPr lang="en-US" sz="2400" dirty="0"/>
          </a:p>
        </p:txBody>
      </p:sp>
      <p:sp>
        <p:nvSpPr>
          <p:cNvPr id="7" name="TextBox 6"/>
          <p:cNvSpPr txBox="1"/>
          <p:nvPr/>
        </p:nvSpPr>
        <p:spPr>
          <a:xfrm>
            <a:off x="109471" y="3165973"/>
            <a:ext cx="8879984" cy="1323439"/>
          </a:xfrm>
          <a:prstGeom prst="rect">
            <a:avLst/>
          </a:prstGeom>
          <a:noFill/>
        </p:spPr>
        <p:txBody>
          <a:bodyPr wrap="square" rtlCol="0">
            <a:spAutoFit/>
          </a:bodyPr>
          <a:lstStyle/>
          <a:p>
            <a:r>
              <a:rPr lang="en-US" sz="2000" dirty="0" smtClean="0"/>
              <a:t>In a SASE FEL the spectrum is wide and fluctuates. </a:t>
            </a:r>
            <a:r>
              <a:rPr lang="en-US" sz="2000" dirty="0" err="1" smtClean="0"/>
              <a:t>Bonifacio</a:t>
            </a:r>
            <a:r>
              <a:rPr lang="en-US" sz="2000" dirty="0" smtClean="0"/>
              <a:t>, Pellegrini et al., Phys. Rev. Lett. 1994, </a:t>
            </a:r>
            <a:r>
              <a:rPr lang="en-US" sz="2000" b="1" dirty="0" smtClean="0"/>
              <a:t>73</a:t>
            </a:r>
            <a:r>
              <a:rPr lang="en-US" sz="2000" dirty="0" smtClean="0"/>
              <a:t>,70. Self-seeding </a:t>
            </a:r>
            <a:r>
              <a:rPr lang="en-US" sz="2000" dirty="0"/>
              <a:t>is a way to improve the spectrum and reduce the line-width using the transmission around the stop band of a Bragg reflection in a diamond crystal,  </a:t>
            </a:r>
            <a:r>
              <a:rPr lang="en-US" sz="2000" dirty="0" err="1"/>
              <a:t>Geloni</a:t>
            </a:r>
            <a:r>
              <a:rPr lang="en-US" sz="2000" dirty="0"/>
              <a:t>, G., V. </a:t>
            </a:r>
            <a:r>
              <a:rPr lang="en-US" sz="2000" dirty="0" err="1"/>
              <a:t>Kocharyan</a:t>
            </a:r>
            <a:r>
              <a:rPr lang="en-US" sz="2000" dirty="0"/>
              <a:t> and E. </a:t>
            </a:r>
            <a:r>
              <a:rPr lang="en-US" sz="2000" dirty="0" err="1"/>
              <a:t>Saldin</a:t>
            </a:r>
            <a:r>
              <a:rPr lang="en-US" sz="2000" dirty="0"/>
              <a:t>, 2011, </a:t>
            </a:r>
            <a:r>
              <a:rPr lang="en-US" sz="2000" dirty="0" smtClean="0"/>
              <a:t>J. </a:t>
            </a:r>
            <a:r>
              <a:rPr lang="en-US" sz="2000" dirty="0"/>
              <a:t>of </a:t>
            </a:r>
            <a:r>
              <a:rPr lang="en-US" sz="2000" dirty="0" smtClean="0"/>
              <a:t>Mod. Opt. </a:t>
            </a:r>
            <a:r>
              <a:rPr lang="en-US" sz="2000" b="1" dirty="0"/>
              <a:t>58, </a:t>
            </a:r>
            <a:r>
              <a:rPr lang="en-US" sz="2000" dirty="0"/>
              <a:t>16. </a:t>
            </a:r>
          </a:p>
        </p:txBody>
      </p:sp>
      <p:pic>
        <p:nvPicPr>
          <p:cNvPr id="11"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3342" y="4566815"/>
            <a:ext cx="4609724" cy="1124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12036" y="4507086"/>
            <a:ext cx="2086958" cy="17372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Box 12"/>
          <p:cNvSpPr txBox="1"/>
          <p:nvPr/>
        </p:nvSpPr>
        <p:spPr>
          <a:xfrm>
            <a:off x="333335" y="5717569"/>
            <a:ext cx="6219865" cy="707886"/>
          </a:xfrm>
          <a:prstGeom prst="rect">
            <a:avLst/>
          </a:prstGeom>
          <a:noFill/>
          <a:ln w="38100" cmpd="sng">
            <a:solidFill>
              <a:srgbClr val="FF0000"/>
            </a:solidFill>
          </a:ln>
        </p:spPr>
        <p:txBody>
          <a:bodyPr wrap="square">
            <a:spAutoFit/>
          </a:bodyPr>
          <a:lstStyle/>
          <a:p>
            <a:pPr>
              <a:defRPr/>
            </a:pPr>
            <a:r>
              <a:rPr lang="en-US" sz="2000" dirty="0" smtClean="0">
                <a:cs typeface="Palatino"/>
              </a:rPr>
              <a:t>The concept as been demonstrated at LCLS , </a:t>
            </a:r>
            <a:r>
              <a:rPr lang="en-US" sz="2000" dirty="0">
                <a:cs typeface="Palatino"/>
              </a:rPr>
              <a:t>J. </a:t>
            </a:r>
            <a:r>
              <a:rPr lang="en-US" sz="2000" dirty="0" err="1">
                <a:cs typeface="Palatino"/>
              </a:rPr>
              <a:t>Amann</a:t>
            </a:r>
            <a:r>
              <a:rPr lang="en-US" sz="2000" dirty="0">
                <a:cs typeface="Palatino"/>
              </a:rPr>
              <a:t>, et al. Nature Photonics, DOI: 10.1038/NPHOTON 2012.180 </a:t>
            </a:r>
          </a:p>
        </p:txBody>
      </p:sp>
      <p:sp>
        <p:nvSpPr>
          <p:cNvPr id="14" name="TextBox 13"/>
          <p:cNvSpPr txBox="1"/>
          <p:nvPr/>
        </p:nvSpPr>
        <p:spPr>
          <a:xfrm>
            <a:off x="2565151" y="93382"/>
            <a:ext cx="5103064" cy="523220"/>
          </a:xfrm>
          <a:prstGeom prst="rect">
            <a:avLst/>
          </a:prstGeom>
          <a:noFill/>
        </p:spPr>
        <p:txBody>
          <a:bodyPr wrap="none" rtlCol="0">
            <a:spAutoFit/>
          </a:bodyPr>
          <a:lstStyle/>
          <a:p>
            <a:r>
              <a:rPr lang="en-US" sz="2800" dirty="0" smtClean="0"/>
              <a:t>Coherence properties of X-ray FEL</a:t>
            </a:r>
            <a:endParaRPr lang="en-US" sz="2800" dirty="0"/>
          </a:p>
        </p:txBody>
      </p:sp>
    </p:spTree>
    <p:extLst>
      <p:ext uri="{BB962C8B-B14F-4D97-AF65-F5344CB8AC3E}">
        <p14:creationId xmlns:p14="http://schemas.microsoft.com/office/powerpoint/2010/main" val="4240883896"/>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561980"/>
          </a:xfrm>
        </p:spPr>
        <p:txBody>
          <a:bodyPr>
            <a:normAutofit fontScale="90000"/>
          </a:bodyPr>
          <a:lstStyle/>
          <a:p>
            <a:r>
              <a:rPr lang="en-US" sz="3200" dirty="0" smtClean="0"/>
              <a:t>99% circular polarization with DELTA undulator</a:t>
            </a:r>
            <a:endParaRPr lang="en-US" sz="3200" dirty="0"/>
          </a:p>
        </p:txBody>
      </p:sp>
      <p:sp>
        <p:nvSpPr>
          <p:cNvPr id="4" name="Slide Number Placeholder 3"/>
          <p:cNvSpPr>
            <a:spLocks noGrp="1"/>
          </p:cNvSpPr>
          <p:nvPr>
            <p:ph type="sldNum" sz="quarter" idx="2"/>
          </p:nvPr>
        </p:nvSpPr>
        <p:spPr/>
        <p:txBody>
          <a:bodyPr/>
          <a:lstStyle/>
          <a:p>
            <a:fld id="{86CB4B4D-7CA3-9044-876B-883B54F8677D}" type="slidenum">
              <a:rPr lang="uk-UA" smtClean="0"/>
              <a:t>17</a:t>
            </a:fld>
            <a:endParaRPr lang="uk-UA"/>
          </a:p>
        </p:txBody>
      </p:sp>
      <p:pic>
        <p:nvPicPr>
          <p:cNvPr id="5" name="Picture 4"/>
          <p:cNvPicPr>
            <a:picLocks noChangeAspect="1"/>
          </p:cNvPicPr>
          <p:nvPr/>
        </p:nvPicPr>
        <p:blipFill>
          <a:blip r:embed="rId2"/>
          <a:stretch>
            <a:fillRect/>
          </a:stretch>
        </p:blipFill>
        <p:spPr>
          <a:xfrm>
            <a:off x="88900" y="974368"/>
            <a:ext cx="8856524" cy="2146300"/>
          </a:xfrm>
          <a:prstGeom prst="rect">
            <a:avLst/>
          </a:prstGeom>
        </p:spPr>
      </p:pic>
      <p:sp>
        <p:nvSpPr>
          <p:cNvPr id="6" name="TextBox 5"/>
          <p:cNvSpPr txBox="1"/>
          <p:nvPr/>
        </p:nvSpPr>
        <p:spPr>
          <a:xfrm>
            <a:off x="88900" y="3148530"/>
            <a:ext cx="8602744" cy="1754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dirty="0" smtClean="0"/>
              <a:t>The </a:t>
            </a:r>
            <a:r>
              <a:rPr lang="en-US" dirty="0"/>
              <a:t>beam is microbunched in </a:t>
            </a:r>
            <a:r>
              <a:rPr lang="en-US" dirty="0" smtClean="0"/>
              <a:t>a planar </a:t>
            </a:r>
            <a:r>
              <a:rPr lang="en-US" dirty="0"/>
              <a:t>undulator </a:t>
            </a:r>
            <a:r>
              <a:rPr lang="en-US" dirty="0" smtClean="0"/>
              <a:t>with decreasing gap to suppress linearly </a:t>
            </a:r>
            <a:r>
              <a:rPr lang="en-US" dirty="0"/>
              <a:t>polarized radiation. A dipole kicker redirects the beam into the</a:t>
            </a:r>
          </a:p>
          <a:p>
            <a:r>
              <a:rPr lang="en-US" dirty="0"/>
              <a:t>repointed Delta undulator. The Delta undulator produces arbitrarily polarized X-rays. A phase shifter </a:t>
            </a:r>
            <a:r>
              <a:rPr lang="en-US" dirty="0" smtClean="0"/>
              <a:t>controls the </a:t>
            </a:r>
            <a:r>
              <a:rPr lang="en-US" dirty="0"/>
              <a:t>phase between the </a:t>
            </a:r>
            <a:r>
              <a:rPr lang="en-US" dirty="0" smtClean="0"/>
              <a:t>linearly polarized </a:t>
            </a:r>
            <a:r>
              <a:rPr lang="en-US" dirty="0"/>
              <a:t>light at the entrance of the Delta and the </a:t>
            </a:r>
            <a:r>
              <a:rPr lang="en-US" dirty="0" err="1"/>
              <a:t>microbunches</a:t>
            </a:r>
            <a:r>
              <a:rPr lang="en-US" dirty="0"/>
              <a:t> in the electron beam</a:t>
            </a:r>
            <a:r>
              <a:rPr lang="en-US" dirty="0" smtClean="0"/>
              <a:t>.</a:t>
            </a:r>
          </a:p>
          <a:p>
            <a:r>
              <a:rPr kumimoji="0" lang="en-US" sz="1800" b="0" i="0" u="none" strike="noStrike" cap="none" spc="0" normalizeH="0" baseline="0" dirty="0" smtClean="0">
                <a:ln>
                  <a:noFill/>
                </a:ln>
                <a:solidFill>
                  <a:srgbClr val="000000"/>
                </a:solidFill>
                <a:effectLst/>
                <a:uFillTx/>
                <a:latin typeface="+mn-lt"/>
                <a:ea typeface="+mn-ea"/>
                <a:cs typeface="+mn-cs"/>
                <a:sym typeface="Calibri"/>
              </a:rPr>
              <a:t>Result:</a:t>
            </a:r>
            <a:r>
              <a:rPr kumimoji="0" lang="en-US" sz="1800" b="0" i="0" u="none" strike="noStrike" cap="none" spc="0" normalizeH="0" dirty="0" smtClean="0">
                <a:ln>
                  <a:noFill/>
                </a:ln>
                <a:solidFill>
                  <a:srgbClr val="000000"/>
                </a:solidFill>
                <a:effectLst/>
                <a:uFillTx/>
                <a:latin typeface="+mn-lt"/>
                <a:ea typeface="+mn-ea"/>
                <a:cs typeface="+mn-cs"/>
                <a:sym typeface="Calibri"/>
              </a:rPr>
              <a:t> over 99% circular polarization.</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pic>
        <p:nvPicPr>
          <p:cNvPr id="7" name="Picture 6"/>
          <p:cNvPicPr>
            <a:picLocks noChangeAspect="1"/>
          </p:cNvPicPr>
          <p:nvPr/>
        </p:nvPicPr>
        <p:blipFill>
          <a:blip r:embed="rId3"/>
          <a:stretch>
            <a:fillRect/>
          </a:stretch>
        </p:blipFill>
        <p:spPr>
          <a:xfrm>
            <a:off x="88900" y="4872504"/>
            <a:ext cx="4662800" cy="1542901"/>
          </a:xfrm>
          <a:prstGeom prst="rect">
            <a:avLst/>
          </a:prstGeom>
        </p:spPr>
      </p:pic>
      <p:sp>
        <p:nvSpPr>
          <p:cNvPr id="8" name="Rectangle 7"/>
          <p:cNvSpPr/>
          <p:nvPr/>
        </p:nvSpPr>
        <p:spPr>
          <a:xfrm>
            <a:off x="5099877" y="4711130"/>
            <a:ext cx="3920658" cy="923330"/>
          </a:xfrm>
          <a:prstGeom prst="rect">
            <a:avLst/>
          </a:prstGeom>
        </p:spPr>
        <p:txBody>
          <a:bodyPr wrap="square">
            <a:spAutoFit/>
          </a:bodyPr>
          <a:lstStyle/>
          <a:p>
            <a:r>
              <a:rPr lang="en-US" dirty="0" smtClean="0"/>
              <a:t>A. </a:t>
            </a:r>
            <a:r>
              <a:rPr lang="en-US" dirty="0"/>
              <a:t>A. </a:t>
            </a:r>
            <a:r>
              <a:rPr lang="en-US" dirty="0" smtClean="0"/>
              <a:t>Lutman et al., Polarization </a:t>
            </a:r>
            <a:r>
              <a:rPr lang="en-US" dirty="0"/>
              <a:t>control in an X-ray free-electron </a:t>
            </a:r>
            <a:r>
              <a:rPr lang="en-US" dirty="0" smtClean="0"/>
              <a:t>laser, </a:t>
            </a:r>
            <a:r>
              <a:rPr lang="en-US" dirty="0" err="1" smtClean="0"/>
              <a:t>Natire</a:t>
            </a:r>
            <a:r>
              <a:rPr lang="en-US" dirty="0" smtClean="0"/>
              <a:t> Photonics, </a:t>
            </a:r>
            <a:r>
              <a:rPr lang="en-US" b="1" dirty="0" smtClean="0"/>
              <a:t>10</a:t>
            </a:r>
            <a:r>
              <a:rPr lang="en-US" dirty="0" smtClean="0"/>
              <a:t>, 468 (2016). </a:t>
            </a:r>
            <a:endParaRPr lang="en-US" dirty="0"/>
          </a:p>
        </p:txBody>
      </p:sp>
    </p:spTree>
    <p:extLst>
      <p:ext uri="{BB962C8B-B14F-4D97-AF65-F5344CB8AC3E}">
        <p14:creationId xmlns:p14="http://schemas.microsoft.com/office/powerpoint/2010/main" val="151196737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410784"/>
          </a:xfrm>
        </p:spPr>
        <p:txBody>
          <a:bodyPr>
            <a:normAutofit fontScale="90000"/>
          </a:bodyPr>
          <a:lstStyle/>
          <a:p>
            <a:r>
              <a:rPr lang="en-US" sz="3200" dirty="0" smtClean="0"/>
              <a:t>Manipulating the gain medium</a:t>
            </a:r>
            <a:endParaRPr lang="en-US" sz="3200" dirty="0"/>
          </a:p>
        </p:txBody>
      </p:sp>
      <p:sp>
        <p:nvSpPr>
          <p:cNvPr id="3" name="Text Placeholder 2"/>
          <p:cNvSpPr>
            <a:spLocks noGrp="1"/>
          </p:cNvSpPr>
          <p:nvPr>
            <p:ph type="body" idx="1"/>
          </p:nvPr>
        </p:nvSpPr>
        <p:spPr>
          <a:xfrm>
            <a:off x="457200" y="904699"/>
            <a:ext cx="8229600" cy="2744166"/>
          </a:xfrm>
        </p:spPr>
        <p:txBody>
          <a:bodyPr>
            <a:normAutofit/>
          </a:bodyPr>
          <a:lstStyle/>
          <a:p>
            <a:pPr marL="0" indent="0">
              <a:buNone/>
            </a:pPr>
            <a:r>
              <a:rPr lang="en-US" sz="2400" dirty="0" smtClean="0"/>
              <a:t>For an X-ray FEL the gain medium is the electron bunch. Gain can be enhanced or switched off for the full bunch or part of it (a slice) in several ways:</a:t>
            </a:r>
          </a:p>
          <a:p>
            <a:pPr marL="457200" indent="-457200">
              <a:buAutoNum type="arabicPeriod"/>
            </a:pPr>
            <a:r>
              <a:rPr lang="en-US" sz="2400" dirty="0" smtClean="0"/>
              <a:t>By making it oscillate around the undulator axis;</a:t>
            </a:r>
          </a:p>
          <a:p>
            <a:pPr marL="457200" indent="-457200">
              <a:buAutoNum type="arabicPeriod"/>
            </a:pPr>
            <a:r>
              <a:rPr lang="en-US" sz="2400" dirty="0" smtClean="0"/>
              <a:t>By increasing the slice emittance or the energy spread;</a:t>
            </a:r>
          </a:p>
          <a:p>
            <a:pPr marL="457200" indent="-457200">
              <a:buAutoNum type="arabicPeriod"/>
            </a:pPr>
            <a:r>
              <a:rPr lang="en-US" sz="2400" dirty="0" smtClean="0"/>
              <a:t>By creating a slice with a large peak current.</a:t>
            </a:r>
            <a:endParaRPr lang="en-US" sz="2400" dirty="0"/>
          </a:p>
        </p:txBody>
      </p:sp>
      <p:sp>
        <p:nvSpPr>
          <p:cNvPr id="4" name="Slide Number Placeholder 3"/>
          <p:cNvSpPr>
            <a:spLocks noGrp="1"/>
          </p:cNvSpPr>
          <p:nvPr>
            <p:ph type="sldNum" sz="quarter" idx="2"/>
          </p:nvPr>
        </p:nvSpPr>
        <p:spPr/>
        <p:txBody>
          <a:bodyPr/>
          <a:lstStyle/>
          <a:p>
            <a:fld id="{86CB4B4D-7CA3-9044-876B-883B54F8677D}" type="slidenum">
              <a:rPr lang="uk-UA" smtClean="0"/>
              <a:t>18</a:t>
            </a:fld>
            <a:endParaRPr lang="uk-UA"/>
          </a:p>
        </p:txBody>
      </p:sp>
    </p:spTree>
    <p:extLst>
      <p:ext uri="{BB962C8B-B14F-4D97-AF65-F5344CB8AC3E}">
        <p14:creationId xmlns:p14="http://schemas.microsoft.com/office/powerpoint/2010/main" val="355117242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2"/>
          </p:nvPr>
        </p:nvSpPr>
        <p:spPr/>
        <p:txBody>
          <a:bodyPr/>
          <a:lstStyle/>
          <a:p>
            <a:fld id="{86CB4B4D-7CA3-9044-876B-883B54F8677D}" type="slidenum">
              <a:rPr lang="uk-UA" smtClean="0"/>
              <a:t>19</a:t>
            </a:fld>
            <a:endParaRPr lang="uk-UA"/>
          </a:p>
        </p:txBody>
      </p:sp>
      <p:pic>
        <p:nvPicPr>
          <p:cNvPr id="5" name="Picture 4"/>
          <p:cNvPicPr>
            <a:picLocks noChangeAspect="1"/>
          </p:cNvPicPr>
          <p:nvPr/>
        </p:nvPicPr>
        <p:blipFill>
          <a:blip r:embed="rId2"/>
          <a:stretch>
            <a:fillRect/>
          </a:stretch>
        </p:blipFill>
        <p:spPr>
          <a:xfrm>
            <a:off x="258624" y="922675"/>
            <a:ext cx="8686800" cy="5935325"/>
          </a:xfrm>
          <a:prstGeom prst="rect">
            <a:avLst/>
          </a:prstGeom>
        </p:spPr>
      </p:pic>
      <p:sp>
        <p:nvSpPr>
          <p:cNvPr id="6" name="TextBox 5"/>
          <p:cNvSpPr txBox="1"/>
          <p:nvPr/>
        </p:nvSpPr>
        <p:spPr>
          <a:xfrm>
            <a:off x="1874659" y="322552"/>
            <a:ext cx="6576678"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mn-lt"/>
                <a:ea typeface="+mn-ea"/>
                <a:cs typeface="+mn-cs"/>
                <a:sym typeface="Calibri"/>
              </a:rPr>
              <a:t>Manipulating the gain medium (the electron bunch)</a:t>
            </a:r>
            <a:endParaRPr kumimoji="0" lang="en-US" sz="24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194897415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Title 1"/>
          <p:cNvSpPr txBox="1">
            <a:spLocks noGrp="1"/>
          </p:cNvSpPr>
          <p:nvPr>
            <p:ph type="title"/>
          </p:nvPr>
        </p:nvSpPr>
        <p:spPr>
          <a:prstGeom prst="rect">
            <a:avLst/>
          </a:prstGeom>
        </p:spPr>
        <p:txBody>
          <a:bodyPr/>
          <a:lstStyle>
            <a:lvl1pPr>
              <a:defRPr sz="3200"/>
            </a:lvl1pPr>
          </a:lstStyle>
          <a:p>
            <a:r>
              <a:t>Outline</a:t>
            </a:r>
          </a:p>
        </p:txBody>
      </p:sp>
      <p:sp>
        <p:nvSpPr>
          <p:cNvPr id="140" name="Content Placeholder 2"/>
          <p:cNvSpPr txBox="1">
            <a:spLocks noGrp="1"/>
          </p:cNvSpPr>
          <p:nvPr>
            <p:ph type="body" idx="1"/>
          </p:nvPr>
        </p:nvSpPr>
        <p:spPr>
          <a:xfrm>
            <a:off x="333340" y="1600200"/>
            <a:ext cx="8353461" cy="4154214"/>
          </a:xfrm>
          <a:prstGeom prst="rect">
            <a:avLst/>
          </a:prstGeom>
        </p:spPr>
        <p:txBody>
          <a:bodyPr/>
          <a:lstStyle/>
          <a:p>
            <a:pPr>
              <a:spcBef>
                <a:spcPts val="600"/>
              </a:spcBef>
              <a:defRPr sz="2800"/>
            </a:pPr>
            <a:r>
              <a:t>Introduction to X-ray Lasers and X-ray free-electron lasers (FELs)</a:t>
            </a:r>
          </a:p>
          <a:p>
            <a:pPr>
              <a:spcBef>
                <a:spcPts val="600"/>
              </a:spcBef>
              <a:defRPr sz="2800"/>
            </a:pPr>
            <a:r>
              <a:t> The physics and present status of X-ray FELs</a:t>
            </a:r>
          </a:p>
          <a:p>
            <a:pPr>
              <a:spcBef>
                <a:spcPts val="600"/>
              </a:spcBef>
              <a:defRPr sz="2800"/>
            </a:pPr>
            <a:r>
              <a:t>The science being done at LCLS</a:t>
            </a:r>
          </a:p>
          <a:p>
            <a:pPr>
              <a:spcBef>
                <a:spcPts val="600"/>
              </a:spcBef>
              <a:defRPr sz="2800"/>
            </a:pPr>
            <a:r>
              <a:t>Future developments</a:t>
            </a:r>
          </a:p>
        </p:txBody>
      </p:sp>
      <p:sp>
        <p:nvSpPr>
          <p:cNvPr id="141" name="Slide Number Placeholder 5"/>
          <p:cNvSpPr txBox="1">
            <a:spLocks noGrp="1"/>
          </p:cNvSpPr>
          <p:nvPr>
            <p:ph type="sldNum" sz="quarter" idx="2"/>
          </p:nvPr>
        </p:nvSpPr>
        <p:spPr>
          <a:xfrm>
            <a:off x="8505418" y="6404292"/>
            <a:ext cx="181382" cy="26924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a:t>
            </a:fld>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20</a:t>
            </a:fld>
            <a:endParaRPr lang="en-US" dirty="0"/>
          </a:p>
        </p:txBody>
      </p:sp>
      <p:sp>
        <p:nvSpPr>
          <p:cNvPr id="3" name="Title 2"/>
          <p:cNvSpPr>
            <a:spLocks noGrp="1"/>
          </p:cNvSpPr>
          <p:nvPr>
            <p:ph type="title"/>
          </p:nvPr>
        </p:nvSpPr>
        <p:spPr>
          <a:xfrm>
            <a:off x="457200" y="46716"/>
            <a:ext cx="8229600" cy="1143000"/>
          </a:xfrm>
        </p:spPr>
        <p:txBody>
          <a:bodyPr>
            <a:normAutofit/>
          </a:bodyPr>
          <a:lstStyle/>
          <a:p>
            <a:r>
              <a:rPr lang="en-US" sz="3200" dirty="0" smtClean="0"/>
              <a:t>Attosecond pulses: XLEAP</a:t>
            </a:r>
            <a:endParaRPr lang="en-US" sz="3200" dirty="0"/>
          </a:p>
        </p:txBody>
      </p:sp>
      <p:pic>
        <p:nvPicPr>
          <p:cNvPr id="117" name="Picture 116"/>
          <p:cNvPicPr>
            <a:picLocks noChangeAspect="1"/>
          </p:cNvPicPr>
          <p:nvPr/>
        </p:nvPicPr>
        <p:blipFill>
          <a:blip r:embed="rId3"/>
          <a:stretch>
            <a:fillRect/>
          </a:stretch>
        </p:blipFill>
        <p:spPr>
          <a:xfrm>
            <a:off x="0" y="1189716"/>
            <a:ext cx="6477000" cy="3077441"/>
          </a:xfrm>
          <a:prstGeom prst="rect">
            <a:avLst/>
          </a:prstGeom>
        </p:spPr>
      </p:pic>
      <p:sp>
        <p:nvSpPr>
          <p:cNvPr id="11" name="TextBox 10"/>
          <p:cNvSpPr txBox="1"/>
          <p:nvPr/>
        </p:nvSpPr>
        <p:spPr>
          <a:xfrm>
            <a:off x="0" y="4660652"/>
            <a:ext cx="7536330" cy="1785104"/>
          </a:xfrm>
          <a:prstGeom prst="rect">
            <a:avLst/>
          </a:prstGeom>
          <a:noFill/>
        </p:spPr>
        <p:txBody>
          <a:bodyPr wrap="square" rtlCol="0">
            <a:spAutoFit/>
          </a:bodyPr>
          <a:lstStyle/>
          <a:p>
            <a:r>
              <a:rPr lang="en-US" sz="2200" b="1" dirty="0" smtClean="0"/>
              <a:t>ΔT  = </a:t>
            </a:r>
            <a:r>
              <a:rPr lang="en-US" sz="2200" b="1" dirty="0"/>
              <a:t>~</a:t>
            </a:r>
            <a:r>
              <a:rPr lang="en-US" sz="2200" b="1" dirty="0" smtClean="0"/>
              <a:t>0.5 fs FWHM, </a:t>
            </a:r>
            <a:r>
              <a:rPr lang="en-US" sz="2200" b="1" dirty="0" err="1" smtClean="0"/>
              <a:t>E</a:t>
            </a:r>
            <a:r>
              <a:rPr lang="en-US" sz="2200" b="1" baseline="-25000" dirty="0" err="1" smtClean="0"/>
              <a:t>pulse</a:t>
            </a:r>
            <a:r>
              <a:rPr lang="en-US" sz="2200" b="1" dirty="0" smtClean="0"/>
              <a:t> ~ 20 to 50 </a:t>
            </a:r>
            <a:r>
              <a:rPr lang="en-US" sz="2200" b="1" dirty="0" err="1" smtClean="0"/>
              <a:t>uJ</a:t>
            </a:r>
            <a:r>
              <a:rPr lang="en-US" sz="2200" b="1" dirty="0" smtClean="0"/>
              <a:t> </a:t>
            </a:r>
            <a:endParaRPr lang="en-US" sz="2200" b="1" dirty="0"/>
          </a:p>
          <a:p>
            <a:r>
              <a:rPr lang="en-US" sz="2200" dirty="0" smtClean="0"/>
              <a:t>-10 x shorter than fastest pulse measured at LCLS.</a:t>
            </a:r>
          </a:p>
          <a:p>
            <a:r>
              <a:rPr lang="en-US" sz="2200" dirty="0" smtClean="0"/>
              <a:t>- 4 times shorter than typical cooperation length.</a:t>
            </a:r>
            <a:endParaRPr lang="en-US" sz="2200" dirty="0"/>
          </a:p>
          <a:p>
            <a:r>
              <a:rPr lang="en-US" sz="2200" b="1" dirty="0" smtClean="0"/>
              <a:t>Coherent bandwidth ~ </a:t>
            </a:r>
            <a:r>
              <a:rPr lang="en-US" sz="2200" b="1" dirty="0"/>
              <a:t>5</a:t>
            </a:r>
            <a:r>
              <a:rPr lang="en-US" sz="2200" b="1" dirty="0" smtClean="0"/>
              <a:t> </a:t>
            </a:r>
            <a:r>
              <a:rPr lang="en-US" sz="2200" b="1" dirty="0" err="1" smtClean="0"/>
              <a:t>eV</a:t>
            </a:r>
            <a:r>
              <a:rPr lang="en-US" sz="2200" b="1" dirty="0" smtClean="0"/>
              <a:t> </a:t>
            </a:r>
          </a:p>
          <a:p>
            <a:r>
              <a:rPr lang="en-US" sz="2200" dirty="0" smtClean="0"/>
              <a:t>4 times larger than achieved before at SXR.</a:t>
            </a:r>
            <a:endParaRPr lang="en-US" sz="2200" b="1" dirty="0"/>
          </a:p>
        </p:txBody>
      </p:sp>
      <p:pic>
        <p:nvPicPr>
          <p:cNvPr id="12" name="Picture 11"/>
          <p:cNvPicPr/>
          <p:nvPr/>
        </p:nvPicPr>
        <p:blipFill>
          <a:blip r:embed="rId4"/>
          <a:stretch/>
        </p:blipFill>
        <p:spPr>
          <a:xfrm>
            <a:off x="5927506" y="4354833"/>
            <a:ext cx="3194269" cy="2484117"/>
          </a:xfrm>
          <a:prstGeom prst="rect">
            <a:avLst/>
          </a:prstGeom>
          <a:ln>
            <a:noFill/>
          </a:ln>
        </p:spPr>
      </p:pic>
      <p:sp>
        <p:nvSpPr>
          <p:cNvPr id="5" name="TextBox 4"/>
          <p:cNvSpPr txBox="1"/>
          <p:nvPr/>
        </p:nvSpPr>
        <p:spPr>
          <a:xfrm>
            <a:off x="6477000" y="1447800"/>
            <a:ext cx="2590800" cy="1754327"/>
          </a:xfrm>
          <a:prstGeom prst="rect">
            <a:avLst/>
          </a:prstGeom>
          <a:noFill/>
        </p:spPr>
        <p:txBody>
          <a:bodyPr wrap="square" rtlCol="0">
            <a:spAutoFit/>
          </a:bodyPr>
          <a:lstStyle/>
          <a:p>
            <a:r>
              <a:rPr lang="en-US" b="1" dirty="0" smtClean="0"/>
              <a:t>Enhanced SASE</a:t>
            </a:r>
          </a:p>
          <a:p>
            <a:r>
              <a:rPr lang="en-US" dirty="0" smtClean="0"/>
              <a:t>Use intense IR pulse in a wiggler to compress a fraction of the electron beam.</a:t>
            </a:r>
          </a:p>
          <a:p>
            <a:r>
              <a:rPr lang="en-US" dirty="0" smtClean="0"/>
              <a:t>(A. </a:t>
            </a:r>
            <a:r>
              <a:rPr lang="en-US" dirty="0" err="1" smtClean="0"/>
              <a:t>Zholents</a:t>
            </a:r>
            <a:r>
              <a:rPr lang="en-US" dirty="0" smtClean="0"/>
              <a:t>, 2005)</a:t>
            </a:r>
            <a:endParaRPr lang="en-US" dirty="0"/>
          </a:p>
        </p:txBody>
      </p:sp>
      <p:sp>
        <p:nvSpPr>
          <p:cNvPr id="4" name="TextBox 3"/>
          <p:cNvSpPr txBox="1"/>
          <p:nvPr/>
        </p:nvSpPr>
        <p:spPr>
          <a:xfrm>
            <a:off x="6823354" y="3527907"/>
            <a:ext cx="205846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mn-lt"/>
                <a:ea typeface="+mn-ea"/>
                <a:cs typeface="+mn-cs"/>
                <a:sym typeface="Calibri"/>
              </a:rPr>
              <a:t>Courtesy A.</a:t>
            </a:r>
            <a:r>
              <a:rPr kumimoji="0" lang="en-US" sz="1800" b="0" i="0" u="none" strike="noStrike" cap="none" spc="0" normalizeH="0" dirty="0" smtClean="0">
                <a:ln>
                  <a:noFill/>
                </a:ln>
                <a:solidFill>
                  <a:srgbClr val="000000"/>
                </a:solidFill>
                <a:effectLst/>
                <a:uFillTx/>
                <a:latin typeface="+mn-lt"/>
                <a:ea typeface="+mn-ea"/>
                <a:cs typeface="+mn-cs"/>
                <a:sym typeface="Calibri"/>
              </a:rPr>
              <a:t> Marinelli</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7870874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icture 137" descr="2016-06-15T17-06-38-00 (2).ps"/>
          <p:cNvPicPr>
            <a:picLocks noChangeAspect="1"/>
          </p:cNvPicPr>
          <p:nvPr/>
        </p:nvPicPr>
        <p:blipFill rotWithShape="1">
          <a:blip r:embed="rId2" cstate="print">
            <a:extLst>
              <a:ext uri="{28A0092B-C50C-407E-A947-70E740481C1C}">
                <a14:useLocalDpi xmlns:a14="http://schemas.microsoft.com/office/drawing/2010/main" val="0"/>
              </a:ext>
            </a:extLst>
          </a:blip>
          <a:srcRect r="51227" b="49032"/>
          <a:stretch/>
        </p:blipFill>
        <p:spPr>
          <a:xfrm>
            <a:off x="5451631" y="2012937"/>
            <a:ext cx="3582719" cy="4845063"/>
          </a:xfrm>
          <a:prstGeom prst="rect">
            <a:avLst/>
          </a:prstGeom>
        </p:spPr>
      </p:pic>
      <p:sp>
        <p:nvSpPr>
          <p:cNvPr id="2" name="Title 1"/>
          <p:cNvSpPr>
            <a:spLocks noGrp="1"/>
          </p:cNvSpPr>
          <p:nvPr>
            <p:ph type="title"/>
          </p:nvPr>
        </p:nvSpPr>
        <p:spPr>
          <a:xfrm>
            <a:off x="279905" y="0"/>
            <a:ext cx="8229600" cy="1143000"/>
          </a:xfrm>
        </p:spPr>
        <p:txBody>
          <a:bodyPr>
            <a:normAutofit/>
          </a:bodyPr>
          <a:lstStyle/>
          <a:p>
            <a:r>
              <a:rPr lang="en-US" sz="3200" dirty="0" err="1" smtClean="0"/>
              <a:t>Attosecond</a:t>
            </a:r>
            <a:r>
              <a:rPr lang="en-US" sz="3200" dirty="0" smtClean="0"/>
              <a:t> Pump/Probe with Two-Color XLEAP</a:t>
            </a:r>
            <a:endParaRPr lang="en-US" sz="3200" dirty="0"/>
          </a:p>
        </p:txBody>
      </p:sp>
      <p:sp>
        <p:nvSpPr>
          <p:cNvPr id="5" name="Line 28"/>
          <p:cNvSpPr>
            <a:spLocks noChangeShapeType="1"/>
          </p:cNvSpPr>
          <p:nvPr/>
        </p:nvSpPr>
        <p:spPr bwMode="auto">
          <a:xfrm flipH="1" flipV="1">
            <a:off x="4408854" y="2115490"/>
            <a:ext cx="3121070" cy="34924"/>
          </a:xfrm>
          <a:prstGeom prst="line">
            <a:avLst/>
          </a:prstGeom>
          <a:noFill/>
          <a:ln w="30163" cap="flat">
            <a:solidFill>
              <a:srgbClr val="000000"/>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Line 9"/>
          <p:cNvSpPr>
            <a:spLocks noChangeShapeType="1"/>
          </p:cNvSpPr>
          <p:nvPr/>
        </p:nvSpPr>
        <p:spPr bwMode="auto">
          <a:xfrm>
            <a:off x="4277091" y="1407465"/>
            <a:ext cx="131763" cy="742949"/>
          </a:xfrm>
          <a:prstGeom prst="line">
            <a:avLst/>
          </a:prstGeom>
          <a:noFill/>
          <a:ln w="15875" cap="flat">
            <a:solidFill>
              <a:srgbClr val="000000"/>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Line 10"/>
          <p:cNvSpPr>
            <a:spLocks noChangeShapeType="1"/>
          </p:cNvSpPr>
          <p:nvPr/>
        </p:nvSpPr>
        <p:spPr bwMode="auto">
          <a:xfrm flipV="1">
            <a:off x="3646855" y="1407624"/>
            <a:ext cx="609600" cy="0"/>
          </a:xfrm>
          <a:prstGeom prst="line">
            <a:avLst/>
          </a:prstGeom>
          <a:noFill/>
          <a:ln w="15875" cap="flat">
            <a:solidFill>
              <a:srgbClr val="000000"/>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Line 11"/>
          <p:cNvSpPr>
            <a:spLocks noChangeShapeType="1"/>
          </p:cNvSpPr>
          <p:nvPr/>
        </p:nvSpPr>
        <p:spPr bwMode="auto">
          <a:xfrm flipV="1">
            <a:off x="3488899" y="1428102"/>
            <a:ext cx="157956" cy="722312"/>
          </a:xfrm>
          <a:prstGeom prst="line">
            <a:avLst/>
          </a:prstGeom>
          <a:noFill/>
          <a:ln w="15875" cap="flat">
            <a:solidFill>
              <a:srgbClr val="000000"/>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Line 28"/>
          <p:cNvSpPr>
            <a:spLocks noChangeShapeType="1"/>
          </p:cNvSpPr>
          <p:nvPr/>
        </p:nvSpPr>
        <p:spPr bwMode="auto">
          <a:xfrm flipH="1">
            <a:off x="5920" y="2145653"/>
            <a:ext cx="3482977" cy="4761"/>
          </a:xfrm>
          <a:prstGeom prst="line">
            <a:avLst/>
          </a:prstGeom>
          <a:noFill/>
          <a:ln w="30163" cap="flat">
            <a:solidFill>
              <a:srgbClr val="000000"/>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Rectangle 33"/>
          <p:cNvSpPr>
            <a:spLocks noChangeArrowheads="1"/>
          </p:cNvSpPr>
          <p:nvPr/>
        </p:nvSpPr>
        <p:spPr bwMode="auto">
          <a:xfrm>
            <a:off x="3415873" y="1913877"/>
            <a:ext cx="157162" cy="465137"/>
          </a:xfrm>
          <a:prstGeom prst="rect">
            <a:avLst/>
          </a:prstGeom>
          <a:solidFill>
            <a:srgbClr val="6ABD4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34"/>
          <p:cNvSpPr>
            <a:spLocks noChangeArrowheads="1"/>
          </p:cNvSpPr>
          <p:nvPr/>
        </p:nvSpPr>
        <p:spPr bwMode="auto">
          <a:xfrm>
            <a:off x="3415873" y="1913877"/>
            <a:ext cx="157162" cy="465137"/>
          </a:xfrm>
          <a:prstGeom prst="rect">
            <a:avLst/>
          </a:prstGeom>
          <a:noFill/>
          <a:ln w="15875" cap="flat">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35"/>
          <p:cNvSpPr>
            <a:spLocks noChangeArrowheads="1"/>
          </p:cNvSpPr>
          <p:nvPr/>
        </p:nvSpPr>
        <p:spPr bwMode="auto">
          <a:xfrm>
            <a:off x="4330273" y="1913877"/>
            <a:ext cx="157162" cy="465137"/>
          </a:xfrm>
          <a:prstGeom prst="rect">
            <a:avLst/>
          </a:prstGeom>
          <a:solidFill>
            <a:srgbClr val="6ABD4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36"/>
          <p:cNvSpPr>
            <a:spLocks noChangeArrowheads="1"/>
          </p:cNvSpPr>
          <p:nvPr/>
        </p:nvSpPr>
        <p:spPr bwMode="auto">
          <a:xfrm>
            <a:off x="4330273" y="1913877"/>
            <a:ext cx="157162" cy="465137"/>
          </a:xfrm>
          <a:prstGeom prst="rect">
            <a:avLst/>
          </a:prstGeom>
          <a:noFill/>
          <a:ln w="15875" cap="flat">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37"/>
          <p:cNvSpPr>
            <a:spLocks noChangeArrowheads="1"/>
          </p:cNvSpPr>
          <p:nvPr/>
        </p:nvSpPr>
        <p:spPr bwMode="auto">
          <a:xfrm>
            <a:off x="3568273" y="1189978"/>
            <a:ext cx="157162" cy="476249"/>
          </a:xfrm>
          <a:prstGeom prst="rect">
            <a:avLst/>
          </a:prstGeom>
          <a:solidFill>
            <a:srgbClr val="6ABD4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38"/>
          <p:cNvSpPr>
            <a:spLocks noChangeArrowheads="1"/>
          </p:cNvSpPr>
          <p:nvPr/>
        </p:nvSpPr>
        <p:spPr bwMode="auto">
          <a:xfrm>
            <a:off x="3568273" y="1189978"/>
            <a:ext cx="157162" cy="476249"/>
          </a:xfrm>
          <a:prstGeom prst="rect">
            <a:avLst/>
          </a:prstGeom>
          <a:noFill/>
          <a:ln w="15875" cap="flat">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Rectangle 39"/>
          <p:cNvSpPr>
            <a:spLocks noChangeArrowheads="1"/>
          </p:cNvSpPr>
          <p:nvPr/>
        </p:nvSpPr>
        <p:spPr bwMode="auto">
          <a:xfrm>
            <a:off x="4177873" y="1189978"/>
            <a:ext cx="157162" cy="476249"/>
          </a:xfrm>
          <a:prstGeom prst="rect">
            <a:avLst/>
          </a:prstGeom>
          <a:solidFill>
            <a:srgbClr val="6ABD4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40"/>
          <p:cNvSpPr>
            <a:spLocks noChangeArrowheads="1"/>
          </p:cNvSpPr>
          <p:nvPr/>
        </p:nvSpPr>
        <p:spPr bwMode="auto">
          <a:xfrm>
            <a:off x="4177873" y="1189978"/>
            <a:ext cx="157162" cy="476249"/>
          </a:xfrm>
          <a:prstGeom prst="rect">
            <a:avLst/>
          </a:prstGeom>
          <a:noFill/>
          <a:ln w="15875" cap="flat">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Line 41"/>
          <p:cNvSpPr>
            <a:spLocks noChangeShapeType="1"/>
          </p:cNvSpPr>
          <p:nvPr/>
        </p:nvSpPr>
        <p:spPr bwMode="auto">
          <a:xfrm>
            <a:off x="7529924" y="2067864"/>
            <a:ext cx="76200" cy="82550"/>
          </a:xfrm>
          <a:prstGeom prst="line">
            <a:avLst/>
          </a:prstGeom>
          <a:noFill/>
          <a:ln w="15875" cap="flat">
            <a:solidFill>
              <a:srgbClr val="000000"/>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Line 42"/>
          <p:cNvSpPr>
            <a:spLocks noChangeShapeType="1"/>
          </p:cNvSpPr>
          <p:nvPr/>
        </p:nvSpPr>
        <p:spPr bwMode="auto">
          <a:xfrm flipV="1">
            <a:off x="7513847" y="2150414"/>
            <a:ext cx="76200" cy="85725"/>
          </a:xfrm>
          <a:prstGeom prst="line">
            <a:avLst/>
          </a:prstGeom>
          <a:noFill/>
          <a:ln w="15875" cap="flat">
            <a:solidFill>
              <a:srgbClr val="000000"/>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Rectangle 75"/>
          <p:cNvSpPr>
            <a:spLocks noChangeArrowheads="1"/>
          </p:cNvSpPr>
          <p:nvPr/>
        </p:nvSpPr>
        <p:spPr bwMode="auto">
          <a:xfrm>
            <a:off x="4588287" y="1536053"/>
            <a:ext cx="239712" cy="187325"/>
          </a:xfrm>
          <a:prstGeom prst="rect">
            <a:avLst/>
          </a:prstGeom>
          <a:solidFill>
            <a:srgbClr val="FF0000"/>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21" name="Rectangle 76"/>
          <p:cNvSpPr>
            <a:spLocks noChangeArrowheads="1"/>
          </p:cNvSpPr>
          <p:nvPr/>
        </p:nvSpPr>
        <p:spPr bwMode="auto">
          <a:xfrm>
            <a:off x="4588287" y="1536053"/>
            <a:ext cx="239712" cy="187325"/>
          </a:xfrm>
          <a:prstGeom prst="rect">
            <a:avLst/>
          </a:prstGeom>
          <a:noFill/>
          <a:ln w="30163" cap="flat">
            <a:solidFill>
              <a:srgbClr val="464648"/>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Rectangle 77"/>
          <p:cNvSpPr>
            <a:spLocks noChangeArrowheads="1"/>
          </p:cNvSpPr>
          <p:nvPr/>
        </p:nvSpPr>
        <p:spPr bwMode="auto">
          <a:xfrm>
            <a:off x="4828000" y="1536053"/>
            <a:ext cx="239712" cy="187325"/>
          </a:xfrm>
          <a:prstGeom prst="rect">
            <a:avLst/>
          </a:prstGeom>
          <a:solidFill>
            <a:srgbClr val="3A489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78"/>
          <p:cNvSpPr>
            <a:spLocks noChangeArrowheads="1"/>
          </p:cNvSpPr>
          <p:nvPr/>
        </p:nvSpPr>
        <p:spPr bwMode="auto">
          <a:xfrm>
            <a:off x="4828000" y="1536053"/>
            <a:ext cx="239712" cy="187325"/>
          </a:xfrm>
          <a:prstGeom prst="rect">
            <a:avLst/>
          </a:prstGeom>
          <a:noFill/>
          <a:ln w="30163" cap="flat">
            <a:solidFill>
              <a:srgbClr val="464648"/>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Rectangle 79"/>
          <p:cNvSpPr>
            <a:spLocks noChangeArrowheads="1"/>
          </p:cNvSpPr>
          <p:nvPr/>
        </p:nvSpPr>
        <p:spPr bwMode="auto">
          <a:xfrm>
            <a:off x="4588287" y="2567928"/>
            <a:ext cx="239712" cy="187325"/>
          </a:xfrm>
          <a:prstGeom prst="rect">
            <a:avLst/>
          </a:prstGeom>
          <a:solidFill>
            <a:srgbClr val="3A489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80"/>
          <p:cNvSpPr>
            <a:spLocks noChangeArrowheads="1"/>
          </p:cNvSpPr>
          <p:nvPr/>
        </p:nvSpPr>
        <p:spPr bwMode="auto">
          <a:xfrm>
            <a:off x="4588287" y="2567928"/>
            <a:ext cx="239712" cy="187325"/>
          </a:xfrm>
          <a:prstGeom prst="rect">
            <a:avLst/>
          </a:prstGeom>
          <a:noFill/>
          <a:ln w="30163" cap="flat">
            <a:solidFill>
              <a:srgbClr val="464648"/>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Rectangle 81"/>
          <p:cNvSpPr>
            <a:spLocks noChangeArrowheads="1"/>
          </p:cNvSpPr>
          <p:nvPr/>
        </p:nvSpPr>
        <p:spPr bwMode="auto">
          <a:xfrm>
            <a:off x="4828000" y="2567928"/>
            <a:ext cx="239712" cy="187325"/>
          </a:xfrm>
          <a:prstGeom prst="rect">
            <a:avLst/>
          </a:prstGeom>
          <a:solidFill>
            <a:srgbClr val="FF0000"/>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27" name="Rectangle 82"/>
          <p:cNvSpPr>
            <a:spLocks noChangeArrowheads="1"/>
          </p:cNvSpPr>
          <p:nvPr/>
        </p:nvSpPr>
        <p:spPr bwMode="auto">
          <a:xfrm>
            <a:off x="4828000" y="2567928"/>
            <a:ext cx="239712" cy="187325"/>
          </a:xfrm>
          <a:prstGeom prst="rect">
            <a:avLst/>
          </a:prstGeom>
          <a:noFill/>
          <a:ln w="30163" cap="flat">
            <a:solidFill>
              <a:srgbClr val="464648"/>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Rectangle 83"/>
          <p:cNvSpPr>
            <a:spLocks noChangeArrowheads="1"/>
          </p:cNvSpPr>
          <p:nvPr/>
        </p:nvSpPr>
        <p:spPr bwMode="auto">
          <a:xfrm>
            <a:off x="5067712" y="2567928"/>
            <a:ext cx="239712" cy="187325"/>
          </a:xfrm>
          <a:prstGeom prst="rect">
            <a:avLst/>
          </a:prstGeom>
          <a:solidFill>
            <a:srgbClr val="3A489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84"/>
          <p:cNvSpPr>
            <a:spLocks noChangeArrowheads="1"/>
          </p:cNvSpPr>
          <p:nvPr/>
        </p:nvSpPr>
        <p:spPr bwMode="auto">
          <a:xfrm>
            <a:off x="5067712" y="2567928"/>
            <a:ext cx="239712" cy="187325"/>
          </a:xfrm>
          <a:prstGeom prst="rect">
            <a:avLst/>
          </a:prstGeom>
          <a:noFill/>
          <a:ln w="30163" cap="flat">
            <a:solidFill>
              <a:srgbClr val="464648"/>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Rectangle 85"/>
          <p:cNvSpPr>
            <a:spLocks noChangeArrowheads="1"/>
          </p:cNvSpPr>
          <p:nvPr/>
        </p:nvSpPr>
        <p:spPr bwMode="auto">
          <a:xfrm>
            <a:off x="5307425" y="2567928"/>
            <a:ext cx="239712" cy="187325"/>
          </a:xfrm>
          <a:prstGeom prst="rect">
            <a:avLst/>
          </a:prstGeom>
          <a:solidFill>
            <a:srgbClr val="FF0000"/>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31" name="Rectangle 86"/>
          <p:cNvSpPr>
            <a:spLocks noChangeArrowheads="1"/>
          </p:cNvSpPr>
          <p:nvPr/>
        </p:nvSpPr>
        <p:spPr bwMode="auto">
          <a:xfrm>
            <a:off x="5307425" y="2567928"/>
            <a:ext cx="239712" cy="187325"/>
          </a:xfrm>
          <a:prstGeom prst="rect">
            <a:avLst/>
          </a:prstGeom>
          <a:noFill/>
          <a:ln w="30163" cap="flat">
            <a:solidFill>
              <a:srgbClr val="464648"/>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Rectangle 87"/>
          <p:cNvSpPr>
            <a:spLocks noChangeArrowheads="1"/>
          </p:cNvSpPr>
          <p:nvPr/>
        </p:nvSpPr>
        <p:spPr bwMode="auto">
          <a:xfrm>
            <a:off x="5067712" y="1536053"/>
            <a:ext cx="239712" cy="187325"/>
          </a:xfrm>
          <a:prstGeom prst="rect">
            <a:avLst/>
          </a:prstGeom>
          <a:solidFill>
            <a:srgbClr val="FF0000"/>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33" name="Rectangle 88"/>
          <p:cNvSpPr>
            <a:spLocks noChangeArrowheads="1"/>
          </p:cNvSpPr>
          <p:nvPr/>
        </p:nvSpPr>
        <p:spPr bwMode="auto">
          <a:xfrm>
            <a:off x="5067712" y="1536053"/>
            <a:ext cx="239712" cy="187325"/>
          </a:xfrm>
          <a:prstGeom prst="rect">
            <a:avLst/>
          </a:prstGeom>
          <a:noFill/>
          <a:ln w="30163" cap="flat">
            <a:solidFill>
              <a:srgbClr val="464648"/>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Rectangle 89"/>
          <p:cNvSpPr>
            <a:spLocks noChangeArrowheads="1"/>
          </p:cNvSpPr>
          <p:nvPr/>
        </p:nvSpPr>
        <p:spPr bwMode="auto">
          <a:xfrm>
            <a:off x="5307425" y="1536053"/>
            <a:ext cx="239712" cy="187325"/>
          </a:xfrm>
          <a:prstGeom prst="rect">
            <a:avLst/>
          </a:prstGeom>
          <a:solidFill>
            <a:srgbClr val="3A489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90"/>
          <p:cNvSpPr>
            <a:spLocks noChangeArrowheads="1"/>
          </p:cNvSpPr>
          <p:nvPr/>
        </p:nvSpPr>
        <p:spPr bwMode="auto">
          <a:xfrm>
            <a:off x="5307425" y="1536053"/>
            <a:ext cx="239712" cy="187325"/>
          </a:xfrm>
          <a:prstGeom prst="rect">
            <a:avLst/>
          </a:prstGeom>
          <a:noFill/>
          <a:ln w="30163" cap="flat">
            <a:solidFill>
              <a:srgbClr val="464648"/>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Rectangle 91"/>
          <p:cNvSpPr>
            <a:spLocks noChangeArrowheads="1"/>
          </p:cNvSpPr>
          <p:nvPr/>
        </p:nvSpPr>
        <p:spPr bwMode="auto">
          <a:xfrm>
            <a:off x="5547137" y="1536053"/>
            <a:ext cx="241300" cy="187325"/>
          </a:xfrm>
          <a:prstGeom prst="rect">
            <a:avLst/>
          </a:prstGeom>
          <a:solidFill>
            <a:srgbClr val="FF0000"/>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37" name="Rectangle 92"/>
          <p:cNvSpPr>
            <a:spLocks noChangeArrowheads="1"/>
          </p:cNvSpPr>
          <p:nvPr/>
        </p:nvSpPr>
        <p:spPr bwMode="auto">
          <a:xfrm>
            <a:off x="5547137" y="1536053"/>
            <a:ext cx="241300" cy="187325"/>
          </a:xfrm>
          <a:prstGeom prst="rect">
            <a:avLst/>
          </a:prstGeom>
          <a:noFill/>
          <a:ln w="30163" cap="flat">
            <a:solidFill>
              <a:srgbClr val="464648"/>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Rectangle 93"/>
          <p:cNvSpPr>
            <a:spLocks noChangeArrowheads="1"/>
          </p:cNvSpPr>
          <p:nvPr/>
        </p:nvSpPr>
        <p:spPr bwMode="auto">
          <a:xfrm>
            <a:off x="5788437" y="1536053"/>
            <a:ext cx="239712" cy="187325"/>
          </a:xfrm>
          <a:prstGeom prst="rect">
            <a:avLst/>
          </a:prstGeom>
          <a:solidFill>
            <a:srgbClr val="3A489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Rectangle 94"/>
          <p:cNvSpPr>
            <a:spLocks noChangeArrowheads="1"/>
          </p:cNvSpPr>
          <p:nvPr/>
        </p:nvSpPr>
        <p:spPr bwMode="auto">
          <a:xfrm>
            <a:off x="5788437" y="1536053"/>
            <a:ext cx="239712" cy="187325"/>
          </a:xfrm>
          <a:prstGeom prst="rect">
            <a:avLst/>
          </a:prstGeom>
          <a:noFill/>
          <a:ln w="30163" cap="flat">
            <a:solidFill>
              <a:srgbClr val="464648"/>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Rectangle 95"/>
          <p:cNvSpPr>
            <a:spLocks noChangeArrowheads="1"/>
          </p:cNvSpPr>
          <p:nvPr/>
        </p:nvSpPr>
        <p:spPr bwMode="auto">
          <a:xfrm>
            <a:off x="5547137" y="2567928"/>
            <a:ext cx="241300" cy="187325"/>
          </a:xfrm>
          <a:prstGeom prst="rect">
            <a:avLst/>
          </a:prstGeom>
          <a:solidFill>
            <a:srgbClr val="3A489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Rectangle 96"/>
          <p:cNvSpPr>
            <a:spLocks noChangeArrowheads="1"/>
          </p:cNvSpPr>
          <p:nvPr/>
        </p:nvSpPr>
        <p:spPr bwMode="auto">
          <a:xfrm>
            <a:off x="5547137" y="2567928"/>
            <a:ext cx="241300" cy="187325"/>
          </a:xfrm>
          <a:prstGeom prst="rect">
            <a:avLst/>
          </a:prstGeom>
          <a:noFill/>
          <a:ln w="30163" cap="flat">
            <a:solidFill>
              <a:srgbClr val="464648"/>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Rectangle 97"/>
          <p:cNvSpPr>
            <a:spLocks noChangeArrowheads="1"/>
          </p:cNvSpPr>
          <p:nvPr/>
        </p:nvSpPr>
        <p:spPr bwMode="auto">
          <a:xfrm>
            <a:off x="5788437" y="2567928"/>
            <a:ext cx="239712" cy="187325"/>
          </a:xfrm>
          <a:prstGeom prst="rect">
            <a:avLst/>
          </a:prstGeom>
          <a:solidFill>
            <a:srgbClr val="FF0000"/>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43" name="Rectangle 98"/>
          <p:cNvSpPr>
            <a:spLocks noChangeArrowheads="1"/>
          </p:cNvSpPr>
          <p:nvPr/>
        </p:nvSpPr>
        <p:spPr bwMode="auto">
          <a:xfrm>
            <a:off x="5788437" y="2567928"/>
            <a:ext cx="239712" cy="187325"/>
          </a:xfrm>
          <a:prstGeom prst="rect">
            <a:avLst/>
          </a:prstGeom>
          <a:noFill/>
          <a:ln w="30163" cap="flat">
            <a:solidFill>
              <a:srgbClr val="464648"/>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Rectangle 99"/>
          <p:cNvSpPr>
            <a:spLocks noChangeArrowheads="1"/>
          </p:cNvSpPr>
          <p:nvPr/>
        </p:nvSpPr>
        <p:spPr bwMode="auto">
          <a:xfrm>
            <a:off x="6028150" y="1536053"/>
            <a:ext cx="239712" cy="187325"/>
          </a:xfrm>
          <a:prstGeom prst="rect">
            <a:avLst/>
          </a:prstGeom>
          <a:solidFill>
            <a:srgbClr val="FF0000"/>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45" name="Rectangle 100"/>
          <p:cNvSpPr>
            <a:spLocks noChangeArrowheads="1"/>
          </p:cNvSpPr>
          <p:nvPr/>
        </p:nvSpPr>
        <p:spPr bwMode="auto">
          <a:xfrm>
            <a:off x="6028150" y="1536053"/>
            <a:ext cx="239712" cy="187325"/>
          </a:xfrm>
          <a:prstGeom prst="rect">
            <a:avLst/>
          </a:prstGeom>
          <a:noFill/>
          <a:ln w="30163" cap="flat">
            <a:solidFill>
              <a:srgbClr val="464648"/>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Rectangle 101"/>
          <p:cNvSpPr>
            <a:spLocks noChangeArrowheads="1"/>
          </p:cNvSpPr>
          <p:nvPr/>
        </p:nvSpPr>
        <p:spPr bwMode="auto">
          <a:xfrm>
            <a:off x="6267862" y="1536053"/>
            <a:ext cx="239712" cy="187325"/>
          </a:xfrm>
          <a:prstGeom prst="rect">
            <a:avLst/>
          </a:prstGeom>
          <a:solidFill>
            <a:srgbClr val="3A489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Rectangle 102"/>
          <p:cNvSpPr>
            <a:spLocks noChangeArrowheads="1"/>
          </p:cNvSpPr>
          <p:nvPr/>
        </p:nvSpPr>
        <p:spPr bwMode="auto">
          <a:xfrm>
            <a:off x="6267862" y="1536053"/>
            <a:ext cx="239712" cy="187325"/>
          </a:xfrm>
          <a:prstGeom prst="rect">
            <a:avLst/>
          </a:prstGeom>
          <a:noFill/>
          <a:ln w="30163" cap="flat">
            <a:solidFill>
              <a:srgbClr val="464648"/>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Rectangle 103"/>
          <p:cNvSpPr>
            <a:spLocks noChangeArrowheads="1"/>
          </p:cNvSpPr>
          <p:nvPr/>
        </p:nvSpPr>
        <p:spPr bwMode="auto">
          <a:xfrm>
            <a:off x="6028150" y="2567928"/>
            <a:ext cx="239712" cy="187325"/>
          </a:xfrm>
          <a:prstGeom prst="rect">
            <a:avLst/>
          </a:prstGeom>
          <a:solidFill>
            <a:srgbClr val="3A489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Rectangle 104"/>
          <p:cNvSpPr>
            <a:spLocks noChangeArrowheads="1"/>
          </p:cNvSpPr>
          <p:nvPr/>
        </p:nvSpPr>
        <p:spPr bwMode="auto">
          <a:xfrm>
            <a:off x="6028150" y="2567928"/>
            <a:ext cx="239712" cy="187325"/>
          </a:xfrm>
          <a:prstGeom prst="rect">
            <a:avLst/>
          </a:prstGeom>
          <a:noFill/>
          <a:ln w="30163" cap="flat">
            <a:solidFill>
              <a:srgbClr val="464648"/>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Rectangle 105"/>
          <p:cNvSpPr>
            <a:spLocks noChangeArrowheads="1"/>
          </p:cNvSpPr>
          <p:nvPr/>
        </p:nvSpPr>
        <p:spPr bwMode="auto">
          <a:xfrm>
            <a:off x="6267862" y="2567928"/>
            <a:ext cx="239712" cy="187325"/>
          </a:xfrm>
          <a:prstGeom prst="rect">
            <a:avLst/>
          </a:prstGeom>
          <a:solidFill>
            <a:srgbClr val="FF0000"/>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51" name="Rectangle 106"/>
          <p:cNvSpPr>
            <a:spLocks noChangeArrowheads="1"/>
          </p:cNvSpPr>
          <p:nvPr/>
        </p:nvSpPr>
        <p:spPr bwMode="auto">
          <a:xfrm>
            <a:off x="6267862" y="2567928"/>
            <a:ext cx="239712" cy="187325"/>
          </a:xfrm>
          <a:prstGeom prst="rect">
            <a:avLst/>
          </a:prstGeom>
          <a:noFill/>
          <a:ln w="30163" cap="flat">
            <a:solidFill>
              <a:srgbClr val="464648"/>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Rectangle 91"/>
          <p:cNvSpPr>
            <a:spLocks noChangeArrowheads="1"/>
          </p:cNvSpPr>
          <p:nvPr/>
        </p:nvSpPr>
        <p:spPr bwMode="auto">
          <a:xfrm>
            <a:off x="6493287" y="1536053"/>
            <a:ext cx="241300" cy="187325"/>
          </a:xfrm>
          <a:prstGeom prst="rect">
            <a:avLst/>
          </a:prstGeom>
          <a:solidFill>
            <a:srgbClr val="51C5D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Rectangle 92"/>
          <p:cNvSpPr>
            <a:spLocks noChangeArrowheads="1"/>
          </p:cNvSpPr>
          <p:nvPr/>
        </p:nvSpPr>
        <p:spPr bwMode="auto">
          <a:xfrm>
            <a:off x="6493287" y="1536053"/>
            <a:ext cx="241300" cy="187325"/>
          </a:xfrm>
          <a:prstGeom prst="rect">
            <a:avLst/>
          </a:prstGeom>
          <a:solidFill>
            <a:srgbClr val="FF0000"/>
          </a:solidFill>
          <a:ln w="30163" cap="flat">
            <a:solidFill>
              <a:schemeClr val="accent6">
                <a:lumMod val="75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54" name="Rectangle 93"/>
          <p:cNvSpPr>
            <a:spLocks noChangeArrowheads="1"/>
          </p:cNvSpPr>
          <p:nvPr/>
        </p:nvSpPr>
        <p:spPr bwMode="auto">
          <a:xfrm>
            <a:off x="6734587" y="1536053"/>
            <a:ext cx="239712" cy="187325"/>
          </a:xfrm>
          <a:prstGeom prst="rect">
            <a:avLst/>
          </a:prstGeom>
          <a:solidFill>
            <a:srgbClr val="3A489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Rectangle 94"/>
          <p:cNvSpPr>
            <a:spLocks noChangeArrowheads="1"/>
          </p:cNvSpPr>
          <p:nvPr/>
        </p:nvSpPr>
        <p:spPr bwMode="auto">
          <a:xfrm>
            <a:off x="6734587" y="1536053"/>
            <a:ext cx="239712" cy="187325"/>
          </a:xfrm>
          <a:prstGeom prst="rect">
            <a:avLst/>
          </a:prstGeom>
          <a:noFill/>
          <a:ln w="30163" cap="flat">
            <a:solidFill>
              <a:srgbClr val="464648"/>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Rectangle 95"/>
          <p:cNvSpPr>
            <a:spLocks noChangeArrowheads="1"/>
          </p:cNvSpPr>
          <p:nvPr/>
        </p:nvSpPr>
        <p:spPr bwMode="auto">
          <a:xfrm>
            <a:off x="6493287" y="2567928"/>
            <a:ext cx="241300" cy="187325"/>
          </a:xfrm>
          <a:prstGeom prst="rect">
            <a:avLst/>
          </a:prstGeom>
          <a:solidFill>
            <a:srgbClr val="3A489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Rectangle 96"/>
          <p:cNvSpPr>
            <a:spLocks noChangeArrowheads="1"/>
          </p:cNvSpPr>
          <p:nvPr/>
        </p:nvSpPr>
        <p:spPr bwMode="auto">
          <a:xfrm>
            <a:off x="6493287" y="2567928"/>
            <a:ext cx="241300" cy="187325"/>
          </a:xfrm>
          <a:prstGeom prst="rect">
            <a:avLst/>
          </a:prstGeom>
          <a:noFill/>
          <a:ln w="30163" cap="flat">
            <a:solidFill>
              <a:srgbClr val="464648"/>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Rectangle 97"/>
          <p:cNvSpPr>
            <a:spLocks noChangeArrowheads="1"/>
          </p:cNvSpPr>
          <p:nvPr/>
        </p:nvSpPr>
        <p:spPr bwMode="auto">
          <a:xfrm>
            <a:off x="6734587" y="2567928"/>
            <a:ext cx="239712" cy="187325"/>
          </a:xfrm>
          <a:prstGeom prst="rect">
            <a:avLst/>
          </a:prstGeom>
          <a:solidFill>
            <a:srgbClr val="FF0000"/>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59" name="Rectangle 98"/>
          <p:cNvSpPr>
            <a:spLocks noChangeArrowheads="1"/>
          </p:cNvSpPr>
          <p:nvPr/>
        </p:nvSpPr>
        <p:spPr bwMode="auto">
          <a:xfrm>
            <a:off x="6734587" y="2567928"/>
            <a:ext cx="239712" cy="187325"/>
          </a:xfrm>
          <a:prstGeom prst="rect">
            <a:avLst/>
          </a:prstGeom>
          <a:noFill/>
          <a:ln w="30163" cap="flat">
            <a:solidFill>
              <a:srgbClr val="464648"/>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Rectangle 75"/>
          <p:cNvSpPr>
            <a:spLocks noChangeArrowheads="1"/>
          </p:cNvSpPr>
          <p:nvPr/>
        </p:nvSpPr>
        <p:spPr bwMode="auto">
          <a:xfrm>
            <a:off x="17036" y="1536053"/>
            <a:ext cx="239712" cy="187325"/>
          </a:xfrm>
          <a:prstGeom prst="rect">
            <a:avLst/>
          </a:prstGeom>
          <a:solidFill>
            <a:srgbClr val="51C5D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Rectangle 76"/>
          <p:cNvSpPr>
            <a:spLocks noChangeArrowheads="1"/>
          </p:cNvSpPr>
          <p:nvPr/>
        </p:nvSpPr>
        <p:spPr bwMode="auto">
          <a:xfrm>
            <a:off x="17036" y="1536053"/>
            <a:ext cx="239712" cy="187325"/>
          </a:xfrm>
          <a:prstGeom prst="rect">
            <a:avLst/>
          </a:prstGeom>
          <a:noFill/>
          <a:ln w="30163" cap="flat">
            <a:solidFill>
              <a:srgbClr val="464648"/>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Rectangle 77"/>
          <p:cNvSpPr>
            <a:spLocks noChangeArrowheads="1"/>
          </p:cNvSpPr>
          <p:nvPr/>
        </p:nvSpPr>
        <p:spPr bwMode="auto">
          <a:xfrm>
            <a:off x="256749" y="1536053"/>
            <a:ext cx="239712" cy="187325"/>
          </a:xfrm>
          <a:prstGeom prst="rect">
            <a:avLst/>
          </a:prstGeom>
          <a:solidFill>
            <a:srgbClr val="3A489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Rectangle 78"/>
          <p:cNvSpPr>
            <a:spLocks noChangeArrowheads="1"/>
          </p:cNvSpPr>
          <p:nvPr/>
        </p:nvSpPr>
        <p:spPr bwMode="auto">
          <a:xfrm>
            <a:off x="256749" y="1536053"/>
            <a:ext cx="239712" cy="187325"/>
          </a:xfrm>
          <a:prstGeom prst="rect">
            <a:avLst/>
          </a:prstGeom>
          <a:noFill/>
          <a:ln w="30163" cap="flat">
            <a:solidFill>
              <a:srgbClr val="464648"/>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Rectangle 79"/>
          <p:cNvSpPr>
            <a:spLocks noChangeArrowheads="1"/>
          </p:cNvSpPr>
          <p:nvPr/>
        </p:nvSpPr>
        <p:spPr bwMode="auto">
          <a:xfrm>
            <a:off x="17036" y="2567928"/>
            <a:ext cx="239712" cy="187325"/>
          </a:xfrm>
          <a:prstGeom prst="rect">
            <a:avLst/>
          </a:prstGeom>
          <a:solidFill>
            <a:srgbClr val="3A489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Rectangle 80"/>
          <p:cNvSpPr>
            <a:spLocks noChangeArrowheads="1"/>
          </p:cNvSpPr>
          <p:nvPr/>
        </p:nvSpPr>
        <p:spPr bwMode="auto">
          <a:xfrm>
            <a:off x="17036" y="2567928"/>
            <a:ext cx="239712" cy="187325"/>
          </a:xfrm>
          <a:prstGeom prst="rect">
            <a:avLst/>
          </a:prstGeom>
          <a:noFill/>
          <a:ln w="30163" cap="flat">
            <a:solidFill>
              <a:srgbClr val="464648"/>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Rectangle 81"/>
          <p:cNvSpPr>
            <a:spLocks noChangeArrowheads="1"/>
          </p:cNvSpPr>
          <p:nvPr/>
        </p:nvSpPr>
        <p:spPr bwMode="auto">
          <a:xfrm>
            <a:off x="256749" y="2567928"/>
            <a:ext cx="239712" cy="187325"/>
          </a:xfrm>
          <a:prstGeom prst="rect">
            <a:avLst/>
          </a:prstGeom>
          <a:solidFill>
            <a:srgbClr val="51C5D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Rectangle 82"/>
          <p:cNvSpPr>
            <a:spLocks noChangeArrowheads="1"/>
          </p:cNvSpPr>
          <p:nvPr/>
        </p:nvSpPr>
        <p:spPr bwMode="auto">
          <a:xfrm>
            <a:off x="256749" y="2567928"/>
            <a:ext cx="239712" cy="187325"/>
          </a:xfrm>
          <a:prstGeom prst="rect">
            <a:avLst/>
          </a:prstGeom>
          <a:noFill/>
          <a:ln w="30163" cap="flat">
            <a:solidFill>
              <a:srgbClr val="464648"/>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 name="Rectangle 83"/>
          <p:cNvSpPr>
            <a:spLocks noChangeArrowheads="1"/>
          </p:cNvSpPr>
          <p:nvPr/>
        </p:nvSpPr>
        <p:spPr bwMode="auto">
          <a:xfrm>
            <a:off x="496461" y="2567928"/>
            <a:ext cx="239712" cy="187325"/>
          </a:xfrm>
          <a:prstGeom prst="rect">
            <a:avLst/>
          </a:prstGeom>
          <a:solidFill>
            <a:srgbClr val="3A489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Rectangle 84"/>
          <p:cNvSpPr>
            <a:spLocks noChangeArrowheads="1"/>
          </p:cNvSpPr>
          <p:nvPr/>
        </p:nvSpPr>
        <p:spPr bwMode="auto">
          <a:xfrm>
            <a:off x="496461" y="2567928"/>
            <a:ext cx="239712" cy="187325"/>
          </a:xfrm>
          <a:prstGeom prst="rect">
            <a:avLst/>
          </a:prstGeom>
          <a:noFill/>
          <a:ln w="30163" cap="flat">
            <a:solidFill>
              <a:srgbClr val="464648"/>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 name="Rectangle 85"/>
          <p:cNvSpPr>
            <a:spLocks noChangeArrowheads="1"/>
          </p:cNvSpPr>
          <p:nvPr/>
        </p:nvSpPr>
        <p:spPr bwMode="auto">
          <a:xfrm>
            <a:off x="736174" y="2567928"/>
            <a:ext cx="239712" cy="187325"/>
          </a:xfrm>
          <a:prstGeom prst="rect">
            <a:avLst/>
          </a:prstGeom>
          <a:solidFill>
            <a:srgbClr val="51C5D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Rectangle 86"/>
          <p:cNvSpPr>
            <a:spLocks noChangeArrowheads="1"/>
          </p:cNvSpPr>
          <p:nvPr/>
        </p:nvSpPr>
        <p:spPr bwMode="auto">
          <a:xfrm>
            <a:off x="736174" y="2567928"/>
            <a:ext cx="239712" cy="187325"/>
          </a:xfrm>
          <a:prstGeom prst="rect">
            <a:avLst/>
          </a:prstGeom>
          <a:noFill/>
          <a:ln w="30163" cap="flat">
            <a:solidFill>
              <a:srgbClr val="464648"/>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 name="Rectangle 87"/>
          <p:cNvSpPr>
            <a:spLocks noChangeArrowheads="1"/>
          </p:cNvSpPr>
          <p:nvPr/>
        </p:nvSpPr>
        <p:spPr bwMode="auto">
          <a:xfrm>
            <a:off x="496461" y="1536053"/>
            <a:ext cx="239712" cy="187325"/>
          </a:xfrm>
          <a:prstGeom prst="rect">
            <a:avLst/>
          </a:prstGeom>
          <a:solidFill>
            <a:srgbClr val="51C5D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Rectangle 88"/>
          <p:cNvSpPr>
            <a:spLocks noChangeArrowheads="1"/>
          </p:cNvSpPr>
          <p:nvPr/>
        </p:nvSpPr>
        <p:spPr bwMode="auto">
          <a:xfrm>
            <a:off x="496461" y="1536053"/>
            <a:ext cx="239712" cy="187325"/>
          </a:xfrm>
          <a:prstGeom prst="rect">
            <a:avLst/>
          </a:prstGeom>
          <a:noFill/>
          <a:ln w="30163" cap="flat">
            <a:solidFill>
              <a:srgbClr val="464648"/>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 name="Rectangle 89"/>
          <p:cNvSpPr>
            <a:spLocks noChangeArrowheads="1"/>
          </p:cNvSpPr>
          <p:nvPr/>
        </p:nvSpPr>
        <p:spPr bwMode="auto">
          <a:xfrm>
            <a:off x="736174" y="1536053"/>
            <a:ext cx="239712" cy="187325"/>
          </a:xfrm>
          <a:prstGeom prst="rect">
            <a:avLst/>
          </a:prstGeom>
          <a:solidFill>
            <a:srgbClr val="3A489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Rectangle 90"/>
          <p:cNvSpPr>
            <a:spLocks noChangeArrowheads="1"/>
          </p:cNvSpPr>
          <p:nvPr/>
        </p:nvSpPr>
        <p:spPr bwMode="auto">
          <a:xfrm>
            <a:off x="736174" y="1536053"/>
            <a:ext cx="239712" cy="187325"/>
          </a:xfrm>
          <a:prstGeom prst="rect">
            <a:avLst/>
          </a:prstGeom>
          <a:noFill/>
          <a:ln w="30163" cap="flat">
            <a:solidFill>
              <a:srgbClr val="464648"/>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 name="Rectangle 91"/>
          <p:cNvSpPr>
            <a:spLocks noChangeArrowheads="1"/>
          </p:cNvSpPr>
          <p:nvPr/>
        </p:nvSpPr>
        <p:spPr bwMode="auto">
          <a:xfrm>
            <a:off x="975886" y="1536053"/>
            <a:ext cx="241300" cy="187325"/>
          </a:xfrm>
          <a:prstGeom prst="rect">
            <a:avLst/>
          </a:prstGeom>
          <a:solidFill>
            <a:srgbClr val="51C5D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Rectangle 92"/>
          <p:cNvSpPr>
            <a:spLocks noChangeArrowheads="1"/>
          </p:cNvSpPr>
          <p:nvPr/>
        </p:nvSpPr>
        <p:spPr bwMode="auto">
          <a:xfrm>
            <a:off x="975886" y="1536053"/>
            <a:ext cx="241300" cy="187325"/>
          </a:xfrm>
          <a:prstGeom prst="rect">
            <a:avLst/>
          </a:prstGeom>
          <a:noFill/>
          <a:ln w="30163" cap="flat">
            <a:solidFill>
              <a:srgbClr val="464648"/>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Rectangle 93"/>
          <p:cNvSpPr>
            <a:spLocks noChangeArrowheads="1"/>
          </p:cNvSpPr>
          <p:nvPr/>
        </p:nvSpPr>
        <p:spPr bwMode="auto">
          <a:xfrm>
            <a:off x="1217186" y="1536053"/>
            <a:ext cx="239712" cy="187325"/>
          </a:xfrm>
          <a:prstGeom prst="rect">
            <a:avLst/>
          </a:prstGeom>
          <a:solidFill>
            <a:srgbClr val="3A489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94"/>
          <p:cNvSpPr>
            <a:spLocks noChangeArrowheads="1"/>
          </p:cNvSpPr>
          <p:nvPr/>
        </p:nvSpPr>
        <p:spPr bwMode="auto">
          <a:xfrm>
            <a:off x="1217186" y="1536053"/>
            <a:ext cx="239712" cy="187325"/>
          </a:xfrm>
          <a:prstGeom prst="rect">
            <a:avLst/>
          </a:prstGeom>
          <a:noFill/>
          <a:ln w="30163" cap="flat">
            <a:solidFill>
              <a:srgbClr val="464648"/>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Rectangle 95"/>
          <p:cNvSpPr>
            <a:spLocks noChangeArrowheads="1"/>
          </p:cNvSpPr>
          <p:nvPr/>
        </p:nvSpPr>
        <p:spPr bwMode="auto">
          <a:xfrm>
            <a:off x="975886" y="2567928"/>
            <a:ext cx="241300" cy="187325"/>
          </a:xfrm>
          <a:prstGeom prst="rect">
            <a:avLst/>
          </a:prstGeom>
          <a:solidFill>
            <a:srgbClr val="3A489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Rectangle 96"/>
          <p:cNvSpPr>
            <a:spLocks noChangeArrowheads="1"/>
          </p:cNvSpPr>
          <p:nvPr/>
        </p:nvSpPr>
        <p:spPr bwMode="auto">
          <a:xfrm>
            <a:off x="975886" y="2567928"/>
            <a:ext cx="241300" cy="187325"/>
          </a:xfrm>
          <a:prstGeom prst="rect">
            <a:avLst/>
          </a:prstGeom>
          <a:noFill/>
          <a:ln w="30163" cap="flat">
            <a:solidFill>
              <a:srgbClr val="464648"/>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Rectangle 97"/>
          <p:cNvSpPr>
            <a:spLocks noChangeArrowheads="1"/>
          </p:cNvSpPr>
          <p:nvPr/>
        </p:nvSpPr>
        <p:spPr bwMode="auto">
          <a:xfrm>
            <a:off x="1217186" y="2567928"/>
            <a:ext cx="239712" cy="187325"/>
          </a:xfrm>
          <a:prstGeom prst="rect">
            <a:avLst/>
          </a:prstGeom>
          <a:solidFill>
            <a:srgbClr val="51C5D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Rectangle 98"/>
          <p:cNvSpPr>
            <a:spLocks noChangeArrowheads="1"/>
          </p:cNvSpPr>
          <p:nvPr/>
        </p:nvSpPr>
        <p:spPr bwMode="auto">
          <a:xfrm>
            <a:off x="1217186" y="2567928"/>
            <a:ext cx="239712" cy="187325"/>
          </a:xfrm>
          <a:prstGeom prst="rect">
            <a:avLst/>
          </a:prstGeom>
          <a:noFill/>
          <a:ln w="30163" cap="flat">
            <a:solidFill>
              <a:srgbClr val="464648"/>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Rectangle 99"/>
          <p:cNvSpPr>
            <a:spLocks noChangeArrowheads="1"/>
          </p:cNvSpPr>
          <p:nvPr/>
        </p:nvSpPr>
        <p:spPr bwMode="auto">
          <a:xfrm>
            <a:off x="1456899" y="1536053"/>
            <a:ext cx="239712" cy="187325"/>
          </a:xfrm>
          <a:prstGeom prst="rect">
            <a:avLst/>
          </a:prstGeom>
          <a:solidFill>
            <a:srgbClr val="51C5D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100"/>
          <p:cNvSpPr>
            <a:spLocks noChangeArrowheads="1"/>
          </p:cNvSpPr>
          <p:nvPr/>
        </p:nvSpPr>
        <p:spPr bwMode="auto">
          <a:xfrm>
            <a:off x="1456899" y="1536053"/>
            <a:ext cx="239712" cy="187325"/>
          </a:xfrm>
          <a:prstGeom prst="rect">
            <a:avLst/>
          </a:prstGeom>
          <a:noFill/>
          <a:ln w="30163" cap="flat">
            <a:solidFill>
              <a:srgbClr val="464648"/>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 name="Rectangle 101"/>
          <p:cNvSpPr>
            <a:spLocks noChangeArrowheads="1"/>
          </p:cNvSpPr>
          <p:nvPr/>
        </p:nvSpPr>
        <p:spPr bwMode="auto">
          <a:xfrm>
            <a:off x="1696611" y="1536053"/>
            <a:ext cx="239712" cy="187325"/>
          </a:xfrm>
          <a:prstGeom prst="rect">
            <a:avLst/>
          </a:prstGeom>
          <a:solidFill>
            <a:srgbClr val="3A489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Rectangle 102"/>
          <p:cNvSpPr>
            <a:spLocks noChangeArrowheads="1"/>
          </p:cNvSpPr>
          <p:nvPr/>
        </p:nvSpPr>
        <p:spPr bwMode="auto">
          <a:xfrm>
            <a:off x="1696611" y="1536053"/>
            <a:ext cx="239712" cy="187325"/>
          </a:xfrm>
          <a:prstGeom prst="rect">
            <a:avLst/>
          </a:prstGeom>
          <a:noFill/>
          <a:ln w="30163" cap="flat">
            <a:solidFill>
              <a:srgbClr val="464648"/>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 name="Rectangle 103"/>
          <p:cNvSpPr>
            <a:spLocks noChangeArrowheads="1"/>
          </p:cNvSpPr>
          <p:nvPr/>
        </p:nvSpPr>
        <p:spPr bwMode="auto">
          <a:xfrm>
            <a:off x="1456899" y="2567928"/>
            <a:ext cx="239712" cy="187325"/>
          </a:xfrm>
          <a:prstGeom prst="rect">
            <a:avLst/>
          </a:prstGeom>
          <a:solidFill>
            <a:srgbClr val="3A489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Rectangle 104"/>
          <p:cNvSpPr>
            <a:spLocks noChangeArrowheads="1"/>
          </p:cNvSpPr>
          <p:nvPr/>
        </p:nvSpPr>
        <p:spPr bwMode="auto">
          <a:xfrm>
            <a:off x="1456899" y="2567928"/>
            <a:ext cx="239712" cy="187325"/>
          </a:xfrm>
          <a:prstGeom prst="rect">
            <a:avLst/>
          </a:prstGeom>
          <a:noFill/>
          <a:ln w="30163" cap="flat">
            <a:solidFill>
              <a:srgbClr val="464648"/>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 name="Rectangle 105"/>
          <p:cNvSpPr>
            <a:spLocks noChangeArrowheads="1"/>
          </p:cNvSpPr>
          <p:nvPr/>
        </p:nvSpPr>
        <p:spPr bwMode="auto">
          <a:xfrm>
            <a:off x="1696611" y="2567928"/>
            <a:ext cx="239712" cy="187325"/>
          </a:xfrm>
          <a:prstGeom prst="rect">
            <a:avLst/>
          </a:prstGeom>
          <a:solidFill>
            <a:srgbClr val="51C5D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Rectangle 106"/>
          <p:cNvSpPr>
            <a:spLocks noChangeArrowheads="1"/>
          </p:cNvSpPr>
          <p:nvPr/>
        </p:nvSpPr>
        <p:spPr bwMode="auto">
          <a:xfrm>
            <a:off x="1696611" y="2567928"/>
            <a:ext cx="239712" cy="187325"/>
          </a:xfrm>
          <a:prstGeom prst="rect">
            <a:avLst/>
          </a:prstGeom>
          <a:noFill/>
          <a:ln w="30163" cap="flat">
            <a:solidFill>
              <a:srgbClr val="464648"/>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 name="Rectangle 91"/>
          <p:cNvSpPr>
            <a:spLocks noChangeArrowheads="1"/>
          </p:cNvSpPr>
          <p:nvPr/>
        </p:nvSpPr>
        <p:spPr bwMode="auto">
          <a:xfrm>
            <a:off x="1922036" y="1536053"/>
            <a:ext cx="241300" cy="187325"/>
          </a:xfrm>
          <a:prstGeom prst="rect">
            <a:avLst/>
          </a:prstGeom>
          <a:solidFill>
            <a:srgbClr val="51C5D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Rectangle 92"/>
          <p:cNvSpPr>
            <a:spLocks noChangeArrowheads="1"/>
          </p:cNvSpPr>
          <p:nvPr/>
        </p:nvSpPr>
        <p:spPr bwMode="auto">
          <a:xfrm>
            <a:off x="1922036" y="1536053"/>
            <a:ext cx="241300" cy="187325"/>
          </a:xfrm>
          <a:prstGeom prst="rect">
            <a:avLst/>
          </a:prstGeom>
          <a:noFill/>
          <a:ln w="30163" cap="flat">
            <a:solidFill>
              <a:srgbClr val="464648"/>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 name="Rectangle 93"/>
          <p:cNvSpPr>
            <a:spLocks noChangeArrowheads="1"/>
          </p:cNvSpPr>
          <p:nvPr/>
        </p:nvSpPr>
        <p:spPr bwMode="auto">
          <a:xfrm>
            <a:off x="2163336" y="1536053"/>
            <a:ext cx="239712" cy="187325"/>
          </a:xfrm>
          <a:prstGeom prst="rect">
            <a:avLst/>
          </a:prstGeom>
          <a:solidFill>
            <a:srgbClr val="3A489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Rectangle 94"/>
          <p:cNvSpPr>
            <a:spLocks noChangeArrowheads="1"/>
          </p:cNvSpPr>
          <p:nvPr/>
        </p:nvSpPr>
        <p:spPr bwMode="auto">
          <a:xfrm>
            <a:off x="2163336" y="1536053"/>
            <a:ext cx="239712" cy="187325"/>
          </a:xfrm>
          <a:prstGeom prst="rect">
            <a:avLst/>
          </a:prstGeom>
          <a:noFill/>
          <a:ln w="30163" cap="flat">
            <a:solidFill>
              <a:srgbClr val="464648"/>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 name="Rectangle 95"/>
          <p:cNvSpPr>
            <a:spLocks noChangeArrowheads="1"/>
          </p:cNvSpPr>
          <p:nvPr/>
        </p:nvSpPr>
        <p:spPr bwMode="auto">
          <a:xfrm>
            <a:off x="1922036" y="2567928"/>
            <a:ext cx="241300" cy="187325"/>
          </a:xfrm>
          <a:prstGeom prst="rect">
            <a:avLst/>
          </a:prstGeom>
          <a:solidFill>
            <a:srgbClr val="3A489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Rectangle 96"/>
          <p:cNvSpPr>
            <a:spLocks noChangeArrowheads="1"/>
          </p:cNvSpPr>
          <p:nvPr/>
        </p:nvSpPr>
        <p:spPr bwMode="auto">
          <a:xfrm>
            <a:off x="1922036" y="2567928"/>
            <a:ext cx="241300" cy="187325"/>
          </a:xfrm>
          <a:prstGeom prst="rect">
            <a:avLst/>
          </a:prstGeom>
          <a:noFill/>
          <a:ln w="30163" cap="flat">
            <a:solidFill>
              <a:srgbClr val="464648"/>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 name="Rectangle 97"/>
          <p:cNvSpPr>
            <a:spLocks noChangeArrowheads="1"/>
          </p:cNvSpPr>
          <p:nvPr/>
        </p:nvSpPr>
        <p:spPr bwMode="auto">
          <a:xfrm>
            <a:off x="2163336" y="2567928"/>
            <a:ext cx="239712" cy="187325"/>
          </a:xfrm>
          <a:prstGeom prst="rect">
            <a:avLst/>
          </a:prstGeom>
          <a:solidFill>
            <a:srgbClr val="51C5D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Rectangle 98"/>
          <p:cNvSpPr>
            <a:spLocks noChangeArrowheads="1"/>
          </p:cNvSpPr>
          <p:nvPr/>
        </p:nvSpPr>
        <p:spPr bwMode="auto">
          <a:xfrm>
            <a:off x="2163336" y="2567928"/>
            <a:ext cx="239712" cy="187325"/>
          </a:xfrm>
          <a:prstGeom prst="rect">
            <a:avLst/>
          </a:prstGeom>
          <a:noFill/>
          <a:ln w="30163" cap="flat">
            <a:solidFill>
              <a:srgbClr val="464648"/>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 name="Oval 99"/>
          <p:cNvSpPr/>
          <p:nvPr/>
        </p:nvSpPr>
        <p:spPr>
          <a:xfrm rot="18903007">
            <a:off x="495662" y="1993891"/>
            <a:ext cx="123762" cy="66198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367873" y="2067864"/>
            <a:ext cx="128588" cy="168275"/>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2" name="Straight Arrow Connector 101"/>
          <p:cNvCxnSpPr/>
          <p:nvPr/>
        </p:nvCxnSpPr>
        <p:spPr>
          <a:xfrm flipH="1">
            <a:off x="471061" y="1917052"/>
            <a:ext cx="479425" cy="1539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3" name="TextBox 102"/>
          <p:cNvSpPr txBox="1"/>
          <p:nvPr/>
        </p:nvSpPr>
        <p:spPr>
          <a:xfrm>
            <a:off x="975885" y="1726672"/>
            <a:ext cx="1740677" cy="830997"/>
          </a:xfrm>
          <a:prstGeom prst="rect">
            <a:avLst/>
          </a:prstGeom>
          <a:noFill/>
        </p:spPr>
        <p:txBody>
          <a:bodyPr wrap="square" rtlCol="0">
            <a:spAutoFit/>
          </a:bodyPr>
          <a:lstStyle/>
          <a:p>
            <a:r>
              <a:rPr lang="en-US" sz="2400" dirty="0" err="1" smtClean="0"/>
              <a:t>Attosecond</a:t>
            </a:r>
            <a:r>
              <a:rPr lang="en-US" sz="2400" dirty="0" smtClean="0"/>
              <a:t> Pulse</a:t>
            </a:r>
            <a:endParaRPr lang="en-US" sz="2400" dirty="0"/>
          </a:p>
        </p:txBody>
      </p:sp>
      <p:sp>
        <p:nvSpPr>
          <p:cNvPr id="104" name="Oval 103"/>
          <p:cNvSpPr/>
          <p:nvPr/>
        </p:nvSpPr>
        <p:spPr>
          <a:xfrm rot="18903007">
            <a:off x="4834922" y="1639242"/>
            <a:ext cx="123762" cy="66198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p:cNvSpPr/>
          <p:nvPr/>
        </p:nvSpPr>
        <p:spPr>
          <a:xfrm>
            <a:off x="5003418" y="2040877"/>
            <a:ext cx="128588" cy="16827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6" name="Straight Arrow Connector 105"/>
          <p:cNvCxnSpPr/>
          <p:nvPr/>
        </p:nvCxnSpPr>
        <p:spPr>
          <a:xfrm flipH="1">
            <a:off x="5100265" y="1893242"/>
            <a:ext cx="479425" cy="1539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7" name="TextBox 106"/>
          <p:cNvSpPr txBox="1"/>
          <p:nvPr/>
        </p:nvSpPr>
        <p:spPr>
          <a:xfrm>
            <a:off x="5543961" y="1726672"/>
            <a:ext cx="1740677" cy="830997"/>
          </a:xfrm>
          <a:prstGeom prst="rect">
            <a:avLst/>
          </a:prstGeom>
          <a:noFill/>
        </p:spPr>
        <p:txBody>
          <a:bodyPr wrap="square" rtlCol="0">
            <a:spAutoFit/>
          </a:bodyPr>
          <a:lstStyle/>
          <a:p>
            <a:r>
              <a:rPr lang="en-US" sz="2400" dirty="0" err="1" smtClean="0"/>
              <a:t>Attosecond</a:t>
            </a:r>
            <a:r>
              <a:rPr lang="en-US" sz="2400" dirty="0" smtClean="0"/>
              <a:t> Pulse</a:t>
            </a:r>
            <a:endParaRPr lang="en-US" sz="2400" dirty="0"/>
          </a:p>
        </p:txBody>
      </p:sp>
      <p:grpSp>
        <p:nvGrpSpPr>
          <p:cNvPr id="108" name="Group 4"/>
          <p:cNvGrpSpPr>
            <a:grpSpLocks noChangeAspect="1"/>
          </p:cNvGrpSpPr>
          <p:nvPr/>
        </p:nvGrpSpPr>
        <p:grpSpPr bwMode="auto">
          <a:xfrm>
            <a:off x="8610600" y="1447800"/>
            <a:ext cx="405479" cy="1368425"/>
            <a:chOff x="6710" y="41"/>
            <a:chExt cx="508" cy="862"/>
          </a:xfrm>
        </p:grpSpPr>
        <p:sp>
          <p:nvSpPr>
            <p:cNvPr id="109" name="AutoShape 3"/>
            <p:cNvSpPr>
              <a:spLocks noChangeAspect="1" noChangeArrowheads="1" noTextEdit="1"/>
            </p:cNvSpPr>
            <p:nvPr/>
          </p:nvSpPr>
          <p:spPr bwMode="auto">
            <a:xfrm>
              <a:off x="6710" y="41"/>
              <a:ext cx="508" cy="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Rectangle 5"/>
            <p:cNvSpPr>
              <a:spLocks noChangeArrowheads="1"/>
            </p:cNvSpPr>
            <p:nvPr/>
          </p:nvSpPr>
          <p:spPr bwMode="auto">
            <a:xfrm>
              <a:off x="6710" y="41"/>
              <a:ext cx="508" cy="86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6"/>
            <p:cNvSpPr>
              <a:spLocks/>
            </p:cNvSpPr>
            <p:nvPr/>
          </p:nvSpPr>
          <p:spPr bwMode="auto">
            <a:xfrm>
              <a:off x="6720" y="371"/>
              <a:ext cx="152" cy="230"/>
            </a:xfrm>
            <a:custGeom>
              <a:avLst/>
              <a:gdLst>
                <a:gd name="T0" fmla="*/ 5 w 152"/>
                <a:gd name="T1" fmla="*/ 97 h 230"/>
                <a:gd name="T2" fmla="*/ 9 w 152"/>
                <a:gd name="T3" fmla="*/ 95 h 230"/>
                <a:gd name="T4" fmla="*/ 11 w 152"/>
                <a:gd name="T5" fmla="*/ 94 h 230"/>
                <a:gd name="T6" fmla="*/ 12 w 152"/>
                <a:gd name="T7" fmla="*/ 93 h 230"/>
                <a:gd name="T8" fmla="*/ 13 w 152"/>
                <a:gd name="T9" fmla="*/ 93 h 230"/>
                <a:gd name="T10" fmla="*/ 15 w 152"/>
                <a:gd name="T11" fmla="*/ 93 h 230"/>
                <a:gd name="T12" fmla="*/ 16 w 152"/>
                <a:gd name="T13" fmla="*/ 93 h 230"/>
                <a:gd name="T14" fmla="*/ 18 w 152"/>
                <a:gd name="T15" fmla="*/ 94 h 230"/>
                <a:gd name="T16" fmla="*/ 19 w 152"/>
                <a:gd name="T17" fmla="*/ 95 h 230"/>
                <a:gd name="T18" fmla="*/ 23 w 152"/>
                <a:gd name="T19" fmla="*/ 99 h 230"/>
                <a:gd name="T20" fmla="*/ 26 w 152"/>
                <a:gd name="T21" fmla="*/ 103 h 230"/>
                <a:gd name="T22" fmla="*/ 31 w 152"/>
                <a:gd name="T23" fmla="*/ 111 h 230"/>
                <a:gd name="T24" fmla="*/ 34 w 152"/>
                <a:gd name="T25" fmla="*/ 115 h 230"/>
                <a:gd name="T26" fmla="*/ 36 w 152"/>
                <a:gd name="T27" fmla="*/ 117 h 230"/>
                <a:gd name="T28" fmla="*/ 37 w 152"/>
                <a:gd name="T29" fmla="*/ 117 h 230"/>
                <a:gd name="T30" fmla="*/ 38 w 152"/>
                <a:gd name="T31" fmla="*/ 117 h 230"/>
                <a:gd name="T32" fmla="*/ 39 w 152"/>
                <a:gd name="T33" fmla="*/ 117 h 230"/>
                <a:gd name="T34" fmla="*/ 41 w 152"/>
                <a:gd name="T35" fmla="*/ 117 h 230"/>
                <a:gd name="T36" fmla="*/ 42 w 152"/>
                <a:gd name="T37" fmla="*/ 115 h 230"/>
                <a:gd name="T38" fmla="*/ 45 w 152"/>
                <a:gd name="T39" fmla="*/ 112 h 230"/>
                <a:gd name="T40" fmla="*/ 48 w 152"/>
                <a:gd name="T41" fmla="*/ 104 h 230"/>
                <a:gd name="T42" fmla="*/ 52 w 152"/>
                <a:gd name="T43" fmla="*/ 91 h 230"/>
                <a:gd name="T44" fmla="*/ 56 w 152"/>
                <a:gd name="T45" fmla="*/ 81 h 230"/>
                <a:gd name="T46" fmla="*/ 58 w 152"/>
                <a:gd name="T47" fmla="*/ 75 h 230"/>
                <a:gd name="T48" fmla="*/ 60 w 152"/>
                <a:gd name="T49" fmla="*/ 72 h 230"/>
                <a:gd name="T50" fmla="*/ 62 w 152"/>
                <a:gd name="T51" fmla="*/ 70 h 230"/>
                <a:gd name="T52" fmla="*/ 63 w 152"/>
                <a:gd name="T53" fmla="*/ 70 h 230"/>
                <a:gd name="T54" fmla="*/ 64 w 152"/>
                <a:gd name="T55" fmla="*/ 71 h 230"/>
                <a:gd name="T56" fmla="*/ 66 w 152"/>
                <a:gd name="T57" fmla="*/ 72 h 230"/>
                <a:gd name="T58" fmla="*/ 68 w 152"/>
                <a:gd name="T59" fmla="*/ 77 h 230"/>
                <a:gd name="T60" fmla="*/ 70 w 152"/>
                <a:gd name="T61" fmla="*/ 87 h 230"/>
                <a:gd name="T62" fmla="*/ 77 w 152"/>
                <a:gd name="T63" fmla="*/ 123 h 230"/>
                <a:gd name="T64" fmla="*/ 81 w 152"/>
                <a:gd name="T65" fmla="*/ 139 h 230"/>
                <a:gd name="T66" fmla="*/ 83 w 152"/>
                <a:gd name="T67" fmla="*/ 148 h 230"/>
                <a:gd name="T68" fmla="*/ 84 w 152"/>
                <a:gd name="T69" fmla="*/ 152 h 230"/>
                <a:gd name="T70" fmla="*/ 86 w 152"/>
                <a:gd name="T71" fmla="*/ 154 h 230"/>
                <a:gd name="T72" fmla="*/ 87 w 152"/>
                <a:gd name="T73" fmla="*/ 155 h 230"/>
                <a:gd name="T74" fmla="*/ 88 w 152"/>
                <a:gd name="T75" fmla="*/ 154 h 230"/>
                <a:gd name="T76" fmla="*/ 90 w 152"/>
                <a:gd name="T77" fmla="*/ 151 h 230"/>
                <a:gd name="T78" fmla="*/ 91 w 152"/>
                <a:gd name="T79" fmla="*/ 146 h 230"/>
                <a:gd name="T80" fmla="*/ 95 w 152"/>
                <a:gd name="T81" fmla="*/ 125 h 230"/>
                <a:gd name="T82" fmla="*/ 100 w 152"/>
                <a:gd name="T83" fmla="*/ 77 h 230"/>
                <a:gd name="T84" fmla="*/ 105 w 152"/>
                <a:gd name="T85" fmla="*/ 40 h 230"/>
                <a:gd name="T86" fmla="*/ 107 w 152"/>
                <a:gd name="T87" fmla="*/ 25 h 230"/>
                <a:gd name="T88" fmla="*/ 109 w 152"/>
                <a:gd name="T89" fmla="*/ 18 h 230"/>
                <a:gd name="T90" fmla="*/ 110 w 152"/>
                <a:gd name="T91" fmla="*/ 15 h 230"/>
                <a:gd name="T92" fmla="*/ 111 w 152"/>
                <a:gd name="T93" fmla="*/ 15 h 230"/>
                <a:gd name="T94" fmla="*/ 112 w 152"/>
                <a:gd name="T95" fmla="*/ 16 h 230"/>
                <a:gd name="T96" fmla="*/ 114 w 152"/>
                <a:gd name="T97" fmla="*/ 20 h 230"/>
                <a:gd name="T98" fmla="*/ 115 w 152"/>
                <a:gd name="T99" fmla="*/ 29 h 230"/>
                <a:gd name="T100" fmla="*/ 118 w 152"/>
                <a:gd name="T101" fmla="*/ 49 h 230"/>
                <a:gd name="T102" fmla="*/ 124 w 152"/>
                <a:gd name="T103" fmla="*/ 131 h 230"/>
                <a:gd name="T104" fmla="*/ 128 w 152"/>
                <a:gd name="T105" fmla="*/ 180 h 230"/>
                <a:gd name="T106" fmla="*/ 131 w 152"/>
                <a:gd name="T107" fmla="*/ 212 h 230"/>
                <a:gd name="T108" fmla="*/ 133 w 152"/>
                <a:gd name="T109" fmla="*/ 225 h 230"/>
                <a:gd name="T110" fmla="*/ 134 w 152"/>
                <a:gd name="T111" fmla="*/ 229 h 230"/>
                <a:gd name="T112" fmla="*/ 135 w 152"/>
                <a:gd name="T113" fmla="*/ 230 h 230"/>
                <a:gd name="T114" fmla="*/ 137 w 152"/>
                <a:gd name="T115" fmla="*/ 228 h 230"/>
                <a:gd name="T116" fmla="*/ 138 w 152"/>
                <a:gd name="T117" fmla="*/ 221 h 230"/>
                <a:gd name="T118" fmla="*/ 140 w 152"/>
                <a:gd name="T119" fmla="*/ 203 h 230"/>
                <a:gd name="T120" fmla="*/ 143 w 152"/>
                <a:gd name="T121" fmla="*/ 169 h 230"/>
                <a:gd name="T122" fmla="*/ 149 w 152"/>
                <a:gd name="T123" fmla="*/ 4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2" h="230">
                  <a:moveTo>
                    <a:pt x="0" y="101"/>
                  </a:moveTo>
                  <a:lnTo>
                    <a:pt x="0" y="101"/>
                  </a:lnTo>
                  <a:lnTo>
                    <a:pt x="1" y="101"/>
                  </a:lnTo>
                  <a:lnTo>
                    <a:pt x="1" y="101"/>
                  </a:lnTo>
                  <a:lnTo>
                    <a:pt x="1" y="100"/>
                  </a:lnTo>
                  <a:lnTo>
                    <a:pt x="3" y="99"/>
                  </a:lnTo>
                  <a:lnTo>
                    <a:pt x="5" y="97"/>
                  </a:lnTo>
                  <a:lnTo>
                    <a:pt x="5" y="97"/>
                  </a:lnTo>
                  <a:lnTo>
                    <a:pt x="5" y="97"/>
                  </a:lnTo>
                  <a:lnTo>
                    <a:pt x="6" y="97"/>
                  </a:lnTo>
                  <a:lnTo>
                    <a:pt x="6" y="97"/>
                  </a:lnTo>
                  <a:lnTo>
                    <a:pt x="7" y="96"/>
                  </a:lnTo>
                  <a:lnTo>
                    <a:pt x="8" y="96"/>
                  </a:lnTo>
                  <a:lnTo>
                    <a:pt x="8" y="95"/>
                  </a:lnTo>
                  <a:lnTo>
                    <a:pt x="8" y="95"/>
                  </a:lnTo>
                  <a:lnTo>
                    <a:pt x="9" y="95"/>
                  </a:lnTo>
                  <a:lnTo>
                    <a:pt x="9" y="95"/>
                  </a:lnTo>
                  <a:lnTo>
                    <a:pt x="9" y="95"/>
                  </a:lnTo>
                  <a:lnTo>
                    <a:pt x="9" y="95"/>
                  </a:lnTo>
                  <a:lnTo>
                    <a:pt x="10" y="94"/>
                  </a:lnTo>
                  <a:lnTo>
                    <a:pt x="10" y="94"/>
                  </a:lnTo>
                  <a:lnTo>
                    <a:pt x="10" y="94"/>
                  </a:lnTo>
                  <a:lnTo>
                    <a:pt x="10" y="94"/>
                  </a:lnTo>
                  <a:lnTo>
                    <a:pt x="11" y="94"/>
                  </a:lnTo>
                  <a:lnTo>
                    <a:pt x="11" y="94"/>
                  </a:lnTo>
                  <a:lnTo>
                    <a:pt x="11" y="94"/>
                  </a:lnTo>
                  <a:lnTo>
                    <a:pt x="11" y="94"/>
                  </a:lnTo>
                  <a:lnTo>
                    <a:pt x="11" y="93"/>
                  </a:lnTo>
                  <a:lnTo>
                    <a:pt x="12" y="93"/>
                  </a:lnTo>
                  <a:lnTo>
                    <a:pt x="12" y="93"/>
                  </a:lnTo>
                  <a:lnTo>
                    <a:pt x="12" y="93"/>
                  </a:lnTo>
                  <a:lnTo>
                    <a:pt x="12" y="93"/>
                  </a:lnTo>
                  <a:lnTo>
                    <a:pt x="12" y="93"/>
                  </a:lnTo>
                  <a:lnTo>
                    <a:pt x="13" y="93"/>
                  </a:lnTo>
                  <a:lnTo>
                    <a:pt x="13" y="93"/>
                  </a:lnTo>
                  <a:lnTo>
                    <a:pt x="13" y="93"/>
                  </a:lnTo>
                  <a:lnTo>
                    <a:pt x="13" y="93"/>
                  </a:lnTo>
                  <a:lnTo>
                    <a:pt x="13" y="93"/>
                  </a:lnTo>
                  <a:lnTo>
                    <a:pt x="13" y="93"/>
                  </a:lnTo>
                  <a:lnTo>
                    <a:pt x="13" y="93"/>
                  </a:lnTo>
                  <a:lnTo>
                    <a:pt x="14" y="93"/>
                  </a:lnTo>
                  <a:lnTo>
                    <a:pt x="14" y="93"/>
                  </a:lnTo>
                  <a:lnTo>
                    <a:pt x="14" y="93"/>
                  </a:lnTo>
                  <a:lnTo>
                    <a:pt x="14" y="93"/>
                  </a:lnTo>
                  <a:lnTo>
                    <a:pt x="14" y="93"/>
                  </a:lnTo>
                  <a:lnTo>
                    <a:pt x="15" y="93"/>
                  </a:lnTo>
                  <a:lnTo>
                    <a:pt x="15" y="93"/>
                  </a:lnTo>
                  <a:lnTo>
                    <a:pt x="15" y="93"/>
                  </a:lnTo>
                  <a:lnTo>
                    <a:pt x="15" y="93"/>
                  </a:lnTo>
                  <a:lnTo>
                    <a:pt x="15" y="93"/>
                  </a:lnTo>
                  <a:lnTo>
                    <a:pt x="15" y="93"/>
                  </a:lnTo>
                  <a:lnTo>
                    <a:pt x="16" y="93"/>
                  </a:lnTo>
                  <a:lnTo>
                    <a:pt x="16" y="93"/>
                  </a:lnTo>
                  <a:lnTo>
                    <a:pt x="16" y="93"/>
                  </a:lnTo>
                  <a:lnTo>
                    <a:pt x="16" y="93"/>
                  </a:lnTo>
                  <a:lnTo>
                    <a:pt x="16" y="93"/>
                  </a:lnTo>
                  <a:lnTo>
                    <a:pt x="16" y="93"/>
                  </a:lnTo>
                  <a:lnTo>
                    <a:pt x="16" y="93"/>
                  </a:lnTo>
                  <a:lnTo>
                    <a:pt x="17" y="93"/>
                  </a:lnTo>
                  <a:lnTo>
                    <a:pt x="17" y="93"/>
                  </a:lnTo>
                  <a:lnTo>
                    <a:pt x="17" y="93"/>
                  </a:lnTo>
                  <a:lnTo>
                    <a:pt x="17" y="94"/>
                  </a:lnTo>
                  <a:lnTo>
                    <a:pt x="17" y="94"/>
                  </a:lnTo>
                  <a:lnTo>
                    <a:pt x="18" y="94"/>
                  </a:lnTo>
                  <a:lnTo>
                    <a:pt x="18" y="94"/>
                  </a:lnTo>
                  <a:lnTo>
                    <a:pt x="18" y="94"/>
                  </a:lnTo>
                  <a:lnTo>
                    <a:pt x="18" y="94"/>
                  </a:lnTo>
                  <a:lnTo>
                    <a:pt x="18" y="94"/>
                  </a:lnTo>
                  <a:lnTo>
                    <a:pt x="19" y="94"/>
                  </a:lnTo>
                  <a:lnTo>
                    <a:pt x="19" y="95"/>
                  </a:lnTo>
                  <a:lnTo>
                    <a:pt x="19" y="95"/>
                  </a:lnTo>
                  <a:lnTo>
                    <a:pt x="19" y="95"/>
                  </a:lnTo>
                  <a:lnTo>
                    <a:pt x="20" y="95"/>
                  </a:lnTo>
                  <a:lnTo>
                    <a:pt x="20" y="96"/>
                  </a:lnTo>
                  <a:lnTo>
                    <a:pt x="20" y="96"/>
                  </a:lnTo>
                  <a:lnTo>
                    <a:pt x="20" y="96"/>
                  </a:lnTo>
                  <a:lnTo>
                    <a:pt x="21" y="96"/>
                  </a:lnTo>
                  <a:lnTo>
                    <a:pt x="21" y="97"/>
                  </a:lnTo>
                  <a:lnTo>
                    <a:pt x="23" y="98"/>
                  </a:lnTo>
                  <a:lnTo>
                    <a:pt x="23" y="99"/>
                  </a:lnTo>
                  <a:lnTo>
                    <a:pt x="23" y="99"/>
                  </a:lnTo>
                  <a:lnTo>
                    <a:pt x="23" y="99"/>
                  </a:lnTo>
                  <a:lnTo>
                    <a:pt x="24" y="100"/>
                  </a:lnTo>
                  <a:lnTo>
                    <a:pt x="25" y="102"/>
                  </a:lnTo>
                  <a:lnTo>
                    <a:pt x="25" y="102"/>
                  </a:lnTo>
                  <a:lnTo>
                    <a:pt x="25" y="102"/>
                  </a:lnTo>
                  <a:lnTo>
                    <a:pt x="26" y="102"/>
                  </a:lnTo>
                  <a:lnTo>
                    <a:pt x="26" y="103"/>
                  </a:lnTo>
                  <a:lnTo>
                    <a:pt x="27" y="105"/>
                  </a:lnTo>
                  <a:lnTo>
                    <a:pt x="30" y="109"/>
                  </a:lnTo>
                  <a:lnTo>
                    <a:pt x="30" y="110"/>
                  </a:lnTo>
                  <a:lnTo>
                    <a:pt x="30" y="110"/>
                  </a:lnTo>
                  <a:lnTo>
                    <a:pt x="30" y="110"/>
                  </a:lnTo>
                  <a:lnTo>
                    <a:pt x="31" y="111"/>
                  </a:lnTo>
                  <a:lnTo>
                    <a:pt x="31" y="111"/>
                  </a:lnTo>
                  <a:lnTo>
                    <a:pt x="31" y="111"/>
                  </a:lnTo>
                  <a:lnTo>
                    <a:pt x="32" y="112"/>
                  </a:lnTo>
                  <a:lnTo>
                    <a:pt x="32" y="113"/>
                  </a:lnTo>
                  <a:lnTo>
                    <a:pt x="32" y="113"/>
                  </a:lnTo>
                  <a:lnTo>
                    <a:pt x="33" y="113"/>
                  </a:lnTo>
                  <a:lnTo>
                    <a:pt x="33" y="113"/>
                  </a:lnTo>
                  <a:lnTo>
                    <a:pt x="33" y="114"/>
                  </a:lnTo>
                  <a:lnTo>
                    <a:pt x="34" y="114"/>
                  </a:lnTo>
                  <a:lnTo>
                    <a:pt x="34" y="115"/>
                  </a:lnTo>
                  <a:lnTo>
                    <a:pt x="34" y="115"/>
                  </a:lnTo>
                  <a:lnTo>
                    <a:pt x="35" y="116"/>
                  </a:lnTo>
                  <a:lnTo>
                    <a:pt x="35" y="116"/>
                  </a:lnTo>
                  <a:lnTo>
                    <a:pt x="35" y="116"/>
                  </a:lnTo>
                  <a:lnTo>
                    <a:pt x="35" y="116"/>
                  </a:lnTo>
                  <a:lnTo>
                    <a:pt x="35" y="116"/>
                  </a:lnTo>
                  <a:lnTo>
                    <a:pt x="36" y="116"/>
                  </a:lnTo>
                  <a:lnTo>
                    <a:pt x="36" y="117"/>
                  </a:lnTo>
                  <a:lnTo>
                    <a:pt x="36" y="117"/>
                  </a:lnTo>
                  <a:lnTo>
                    <a:pt x="36" y="117"/>
                  </a:lnTo>
                  <a:lnTo>
                    <a:pt x="36" y="117"/>
                  </a:lnTo>
                  <a:lnTo>
                    <a:pt x="36" y="117"/>
                  </a:lnTo>
                  <a:lnTo>
                    <a:pt x="37" y="117"/>
                  </a:lnTo>
                  <a:lnTo>
                    <a:pt x="37" y="117"/>
                  </a:lnTo>
                  <a:lnTo>
                    <a:pt x="37" y="117"/>
                  </a:lnTo>
                  <a:lnTo>
                    <a:pt x="37" y="117"/>
                  </a:lnTo>
                  <a:lnTo>
                    <a:pt x="37" y="117"/>
                  </a:lnTo>
                  <a:lnTo>
                    <a:pt x="37" y="117"/>
                  </a:lnTo>
                  <a:lnTo>
                    <a:pt x="37" y="117"/>
                  </a:lnTo>
                  <a:lnTo>
                    <a:pt x="38" y="117"/>
                  </a:lnTo>
                  <a:lnTo>
                    <a:pt x="38" y="117"/>
                  </a:lnTo>
                  <a:lnTo>
                    <a:pt x="38" y="117"/>
                  </a:lnTo>
                  <a:lnTo>
                    <a:pt x="38" y="117"/>
                  </a:lnTo>
                  <a:lnTo>
                    <a:pt x="38" y="117"/>
                  </a:lnTo>
                  <a:lnTo>
                    <a:pt x="38" y="117"/>
                  </a:lnTo>
                  <a:lnTo>
                    <a:pt x="38" y="117"/>
                  </a:lnTo>
                  <a:lnTo>
                    <a:pt x="39" y="117"/>
                  </a:lnTo>
                  <a:lnTo>
                    <a:pt x="39" y="117"/>
                  </a:lnTo>
                  <a:lnTo>
                    <a:pt x="39" y="117"/>
                  </a:lnTo>
                  <a:lnTo>
                    <a:pt x="39" y="117"/>
                  </a:lnTo>
                  <a:lnTo>
                    <a:pt x="39" y="117"/>
                  </a:lnTo>
                  <a:lnTo>
                    <a:pt x="39" y="117"/>
                  </a:lnTo>
                  <a:lnTo>
                    <a:pt x="40" y="117"/>
                  </a:lnTo>
                  <a:lnTo>
                    <a:pt x="40" y="117"/>
                  </a:lnTo>
                  <a:lnTo>
                    <a:pt x="40" y="117"/>
                  </a:lnTo>
                  <a:lnTo>
                    <a:pt x="40" y="117"/>
                  </a:lnTo>
                  <a:lnTo>
                    <a:pt x="40" y="117"/>
                  </a:lnTo>
                  <a:lnTo>
                    <a:pt x="40" y="117"/>
                  </a:lnTo>
                  <a:lnTo>
                    <a:pt x="40" y="117"/>
                  </a:lnTo>
                  <a:lnTo>
                    <a:pt x="41" y="117"/>
                  </a:lnTo>
                  <a:lnTo>
                    <a:pt x="41" y="117"/>
                  </a:lnTo>
                  <a:lnTo>
                    <a:pt x="41" y="117"/>
                  </a:lnTo>
                  <a:lnTo>
                    <a:pt x="41" y="116"/>
                  </a:lnTo>
                  <a:lnTo>
                    <a:pt x="41" y="116"/>
                  </a:lnTo>
                  <a:lnTo>
                    <a:pt x="42" y="116"/>
                  </a:lnTo>
                  <a:lnTo>
                    <a:pt x="42" y="116"/>
                  </a:lnTo>
                  <a:lnTo>
                    <a:pt x="42" y="115"/>
                  </a:lnTo>
                  <a:lnTo>
                    <a:pt x="42" y="115"/>
                  </a:lnTo>
                  <a:lnTo>
                    <a:pt x="43" y="115"/>
                  </a:lnTo>
                  <a:lnTo>
                    <a:pt x="43" y="115"/>
                  </a:lnTo>
                  <a:lnTo>
                    <a:pt x="43" y="114"/>
                  </a:lnTo>
                  <a:lnTo>
                    <a:pt x="43" y="114"/>
                  </a:lnTo>
                  <a:lnTo>
                    <a:pt x="43" y="114"/>
                  </a:lnTo>
                  <a:lnTo>
                    <a:pt x="44" y="113"/>
                  </a:lnTo>
                  <a:lnTo>
                    <a:pt x="44" y="113"/>
                  </a:lnTo>
                  <a:lnTo>
                    <a:pt x="45" y="112"/>
                  </a:lnTo>
                  <a:lnTo>
                    <a:pt x="45" y="111"/>
                  </a:lnTo>
                  <a:lnTo>
                    <a:pt x="45" y="111"/>
                  </a:lnTo>
                  <a:lnTo>
                    <a:pt x="45" y="110"/>
                  </a:lnTo>
                  <a:lnTo>
                    <a:pt x="46" y="109"/>
                  </a:lnTo>
                  <a:lnTo>
                    <a:pt x="47" y="106"/>
                  </a:lnTo>
                  <a:lnTo>
                    <a:pt x="47" y="106"/>
                  </a:lnTo>
                  <a:lnTo>
                    <a:pt x="47" y="105"/>
                  </a:lnTo>
                  <a:lnTo>
                    <a:pt x="48" y="104"/>
                  </a:lnTo>
                  <a:lnTo>
                    <a:pt x="48" y="103"/>
                  </a:lnTo>
                  <a:lnTo>
                    <a:pt x="50" y="99"/>
                  </a:lnTo>
                  <a:lnTo>
                    <a:pt x="50" y="99"/>
                  </a:lnTo>
                  <a:lnTo>
                    <a:pt x="50" y="98"/>
                  </a:lnTo>
                  <a:lnTo>
                    <a:pt x="50" y="97"/>
                  </a:lnTo>
                  <a:lnTo>
                    <a:pt x="51" y="95"/>
                  </a:lnTo>
                  <a:lnTo>
                    <a:pt x="52" y="92"/>
                  </a:lnTo>
                  <a:lnTo>
                    <a:pt x="52" y="91"/>
                  </a:lnTo>
                  <a:lnTo>
                    <a:pt x="52" y="91"/>
                  </a:lnTo>
                  <a:lnTo>
                    <a:pt x="53" y="90"/>
                  </a:lnTo>
                  <a:lnTo>
                    <a:pt x="53" y="88"/>
                  </a:lnTo>
                  <a:lnTo>
                    <a:pt x="55" y="85"/>
                  </a:lnTo>
                  <a:lnTo>
                    <a:pt x="55" y="84"/>
                  </a:lnTo>
                  <a:lnTo>
                    <a:pt x="55" y="84"/>
                  </a:lnTo>
                  <a:lnTo>
                    <a:pt x="55" y="83"/>
                  </a:lnTo>
                  <a:lnTo>
                    <a:pt x="56" y="81"/>
                  </a:lnTo>
                  <a:lnTo>
                    <a:pt x="56" y="81"/>
                  </a:lnTo>
                  <a:lnTo>
                    <a:pt x="56" y="80"/>
                  </a:lnTo>
                  <a:lnTo>
                    <a:pt x="56" y="79"/>
                  </a:lnTo>
                  <a:lnTo>
                    <a:pt x="57" y="78"/>
                  </a:lnTo>
                  <a:lnTo>
                    <a:pt x="57" y="77"/>
                  </a:lnTo>
                  <a:lnTo>
                    <a:pt x="57" y="77"/>
                  </a:lnTo>
                  <a:lnTo>
                    <a:pt x="57" y="77"/>
                  </a:lnTo>
                  <a:lnTo>
                    <a:pt x="58" y="75"/>
                  </a:lnTo>
                  <a:lnTo>
                    <a:pt x="58" y="75"/>
                  </a:lnTo>
                  <a:lnTo>
                    <a:pt x="58" y="75"/>
                  </a:lnTo>
                  <a:lnTo>
                    <a:pt x="59" y="74"/>
                  </a:lnTo>
                  <a:lnTo>
                    <a:pt x="59" y="73"/>
                  </a:lnTo>
                  <a:lnTo>
                    <a:pt x="59" y="73"/>
                  </a:lnTo>
                  <a:lnTo>
                    <a:pt x="60" y="73"/>
                  </a:lnTo>
                  <a:lnTo>
                    <a:pt x="60" y="72"/>
                  </a:lnTo>
                  <a:lnTo>
                    <a:pt x="60" y="72"/>
                  </a:lnTo>
                  <a:lnTo>
                    <a:pt x="60" y="72"/>
                  </a:lnTo>
                  <a:lnTo>
                    <a:pt x="61" y="71"/>
                  </a:lnTo>
                  <a:lnTo>
                    <a:pt x="61" y="71"/>
                  </a:lnTo>
                  <a:lnTo>
                    <a:pt x="61" y="71"/>
                  </a:lnTo>
                  <a:lnTo>
                    <a:pt x="61" y="71"/>
                  </a:lnTo>
                  <a:lnTo>
                    <a:pt x="61" y="71"/>
                  </a:lnTo>
                  <a:lnTo>
                    <a:pt x="61" y="71"/>
                  </a:lnTo>
                  <a:lnTo>
                    <a:pt x="62" y="70"/>
                  </a:lnTo>
                  <a:lnTo>
                    <a:pt x="62" y="70"/>
                  </a:lnTo>
                  <a:lnTo>
                    <a:pt x="62" y="70"/>
                  </a:lnTo>
                  <a:lnTo>
                    <a:pt x="62" y="70"/>
                  </a:lnTo>
                  <a:lnTo>
                    <a:pt x="62" y="70"/>
                  </a:lnTo>
                  <a:lnTo>
                    <a:pt x="62" y="70"/>
                  </a:lnTo>
                  <a:lnTo>
                    <a:pt x="63" y="70"/>
                  </a:lnTo>
                  <a:lnTo>
                    <a:pt x="63" y="70"/>
                  </a:lnTo>
                  <a:lnTo>
                    <a:pt x="63" y="70"/>
                  </a:lnTo>
                  <a:lnTo>
                    <a:pt x="63" y="70"/>
                  </a:lnTo>
                  <a:lnTo>
                    <a:pt x="63" y="70"/>
                  </a:lnTo>
                  <a:lnTo>
                    <a:pt x="63" y="70"/>
                  </a:lnTo>
                  <a:lnTo>
                    <a:pt x="63" y="70"/>
                  </a:lnTo>
                  <a:lnTo>
                    <a:pt x="64" y="70"/>
                  </a:lnTo>
                  <a:lnTo>
                    <a:pt x="64" y="71"/>
                  </a:lnTo>
                  <a:lnTo>
                    <a:pt x="64" y="71"/>
                  </a:lnTo>
                  <a:lnTo>
                    <a:pt x="64" y="71"/>
                  </a:lnTo>
                  <a:lnTo>
                    <a:pt x="64" y="71"/>
                  </a:lnTo>
                  <a:lnTo>
                    <a:pt x="64" y="71"/>
                  </a:lnTo>
                  <a:lnTo>
                    <a:pt x="65" y="71"/>
                  </a:lnTo>
                  <a:lnTo>
                    <a:pt x="65" y="71"/>
                  </a:lnTo>
                  <a:lnTo>
                    <a:pt x="65" y="72"/>
                  </a:lnTo>
                  <a:lnTo>
                    <a:pt x="65" y="72"/>
                  </a:lnTo>
                  <a:lnTo>
                    <a:pt x="65" y="72"/>
                  </a:lnTo>
                  <a:lnTo>
                    <a:pt x="66" y="72"/>
                  </a:lnTo>
                  <a:lnTo>
                    <a:pt x="66" y="73"/>
                  </a:lnTo>
                  <a:lnTo>
                    <a:pt x="66" y="73"/>
                  </a:lnTo>
                  <a:lnTo>
                    <a:pt x="66" y="74"/>
                  </a:lnTo>
                  <a:lnTo>
                    <a:pt x="66" y="74"/>
                  </a:lnTo>
                  <a:lnTo>
                    <a:pt x="67" y="76"/>
                  </a:lnTo>
                  <a:lnTo>
                    <a:pt x="67" y="76"/>
                  </a:lnTo>
                  <a:lnTo>
                    <a:pt x="67" y="77"/>
                  </a:lnTo>
                  <a:lnTo>
                    <a:pt x="68" y="77"/>
                  </a:lnTo>
                  <a:lnTo>
                    <a:pt x="68" y="79"/>
                  </a:lnTo>
                  <a:lnTo>
                    <a:pt x="69" y="80"/>
                  </a:lnTo>
                  <a:lnTo>
                    <a:pt x="69" y="81"/>
                  </a:lnTo>
                  <a:lnTo>
                    <a:pt x="69" y="82"/>
                  </a:lnTo>
                  <a:lnTo>
                    <a:pt x="70" y="84"/>
                  </a:lnTo>
                  <a:lnTo>
                    <a:pt x="70" y="85"/>
                  </a:lnTo>
                  <a:lnTo>
                    <a:pt x="70" y="85"/>
                  </a:lnTo>
                  <a:lnTo>
                    <a:pt x="70" y="87"/>
                  </a:lnTo>
                  <a:lnTo>
                    <a:pt x="71" y="89"/>
                  </a:lnTo>
                  <a:lnTo>
                    <a:pt x="72" y="95"/>
                  </a:lnTo>
                  <a:lnTo>
                    <a:pt x="75" y="109"/>
                  </a:lnTo>
                  <a:lnTo>
                    <a:pt x="75" y="110"/>
                  </a:lnTo>
                  <a:lnTo>
                    <a:pt x="75" y="110"/>
                  </a:lnTo>
                  <a:lnTo>
                    <a:pt x="75" y="112"/>
                  </a:lnTo>
                  <a:lnTo>
                    <a:pt x="76" y="116"/>
                  </a:lnTo>
                  <a:lnTo>
                    <a:pt x="77" y="123"/>
                  </a:lnTo>
                  <a:lnTo>
                    <a:pt x="78" y="124"/>
                  </a:lnTo>
                  <a:lnTo>
                    <a:pt x="78" y="125"/>
                  </a:lnTo>
                  <a:lnTo>
                    <a:pt x="78" y="126"/>
                  </a:lnTo>
                  <a:lnTo>
                    <a:pt x="79" y="130"/>
                  </a:lnTo>
                  <a:lnTo>
                    <a:pt x="80" y="136"/>
                  </a:lnTo>
                  <a:lnTo>
                    <a:pt x="80" y="137"/>
                  </a:lnTo>
                  <a:lnTo>
                    <a:pt x="80" y="138"/>
                  </a:lnTo>
                  <a:lnTo>
                    <a:pt x="81" y="139"/>
                  </a:lnTo>
                  <a:lnTo>
                    <a:pt x="81" y="142"/>
                  </a:lnTo>
                  <a:lnTo>
                    <a:pt x="81" y="142"/>
                  </a:lnTo>
                  <a:lnTo>
                    <a:pt x="81" y="143"/>
                  </a:lnTo>
                  <a:lnTo>
                    <a:pt x="82" y="144"/>
                  </a:lnTo>
                  <a:lnTo>
                    <a:pt x="82" y="146"/>
                  </a:lnTo>
                  <a:lnTo>
                    <a:pt x="82" y="147"/>
                  </a:lnTo>
                  <a:lnTo>
                    <a:pt x="83" y="147"/>
                  </a:lnTo>
                  <a:lnTo>
                    <a:pt x="83" y="148"/>
                  </a:lnTo>
                  <a:lnTo>
                    <a:pt x="83" y="149"/>
                  </a:lnTo>
                  <a:lnTo>
                    <a:pt x="83" y="149"/>
                  </a:lnTo>
                  <a:lnTo>
                    <a:pt x="84" y="150"/>
                  </a:lnTo>
                  <a:lnTo>
                    <a:pt x="84" y="151"/>
                  </a:lnTo>
                  <a:lnTo>
                    <a:pt x="84" y="151"/>
                  </a:lnTo>
                  <a:lnTo>
                    <a:pt x="84" y="151"/>
                  </a:lnTo>
                  <a:lnTo>
                    <a:pt x="84" y="152"/>
                  </a:lnTo>
                  <a:lnTo>
                    <a:pt x="84" y="152"/>
                  </a:lnTo>
                  <a:lnTo>
                    <a:pt x="85" y="153"/>
                  </a:lnTo>
                  <a:lnTo>
                    <a:pt x="85" y="153"/>
                  </a:lnTo>
                  <a:lnTo>
                    <a:pt x="85" y="153"/>
                  </a:lnTo>
                  <a:lnTo>
                    <a:pt x="85" y="153"/>
                  </a:lnTo>
                  <a:lnTo>
                    <a:pt x="85" y="154"/>
                  </a:lnTo>
                  <a:lnTo>
                    <a:pt x="85" y="154"/>
                  </a:lnTo>
                  <a:lnTo>
                    <a:pt x="86" y="154"/>
                  </a:lnTo>
                  <a:lnTo>
                    <a:pt x="86" y="154"/>
                  </a:lnTo>
                  <a:lnTo>
                    <a:pt x="86" y="154"/>
                  </a:lnTo>
                  <a:lnTo>
                    <a:pt x="86" y="154"/>
                  </a:lnTo>
                  <a:lnTo>
                    <a:pt x="86" y="155"/>
                  </a:lnTo>
                  <a:lnTo>
                    <a:pt x="86" y="155"/>
                  </a:lnTo>
                  <a:lnTo>
                    <a:pt x="87" y="155"/>
                  </a:lnTo>
                  <a:lnTo>
                    <a:pt x="87" y="155"/>
                  </a:lnTo>
                  <a:lnTo>
                    <a:pt x="87" y="155"/>
                  </a:lnTo>
                  <a:lnTo>
                    <a:pt x="87" y="155"/>
                  </a:lnTo>
                  <a:lnTo>
                    <a:pt x="87" y="155"/>
                  </a:lnTo>
                  <a:lnTo>
                    <a:pt x="87" y="155"/>
                  </a:lnTo>
                  <a:lnTo>
                    <a:pt x="87" y="155"/>
                  </a:lnTo>
                  <a:lnTo>
                    <a:pt x="88" y="155"/>
                  </a:lnTo>
                  <a:lnTo>
                    <a:pt x="88" y="154"/>
                  </a:lnTo>
                  <a:lnTo>
                    <a:pt x="88" y="154"/>
                  </a:lnTo>
                  <a:lnTo>
                    <a:pt x="88" y="154"/>
                  </a:lnTo>
                  <a:lnTo>
                    <a:pt x="88" y="154"/>
                  </a:lnTo>
                  <a:lnTo>
                    <a:pt x="88" y="154"/>
                  </a:lnTo>
                  <a:lnTo>
                    <a:pt x="88" y="154"/>
                  </a:lnTo>
                  <a:lnTo>
                    <a:pt x="89" y="153"/>
                  </a:lnTo>
                  <a:lnTo>
                    <a:pt x="89" y="153"/>
                  </a:lnTo>
                  <a:lnTo>
                    <a:pt x="89" y="153"/>
                  </a:lnTo>
                  <a:lnTo>
                    <a:pt x="89" y="152"/>
                  </a:lnTo>
                  <a:lnTo>
                    <a:pt x="89" y="152"/>
                  </a:lnTo>
                  <a:lnTo>
                    <a:pt x="90" y="151"/>
                  </a:lnTo>
                  <a:lnTo>
                    <a:pt x="90" y="151"/>
                  </a:lnTo>
                  <a:lnTo>
                    <a:pt x="90" y="151"/>
                  </a:lnTo>
                  <a:lnTo>
                    <a:pt x="90" y="150"/>
                  </a:lnTo>
                  <a:lnTo>
                    <a:pt x="90" y="149"/>
                  </a:lnTo>
                  <a:lnTo>
                    <a:pt x="90" y="149"/>
                  </a:lnTo>
                  <a:lnTo>
                    <a:pt x="91" y="147"/>
                  </a:lnTo>
                  <a:lnTo>
                    <a:pt x="91" y="147"/>
                  </a:lnTo>
                  <a:lnTo>
                    <a:pt x="91" y="146"/>
                  </a:lnTo>
                  <a:lnTo>
                    <a:pt x="91" y="145"/>
                  </a:lnTo>
                  <a:lnTo>
                    <a:pt x="92" y="142"/>
                  </a:lnTo>
                  <a:lnTo>
                    <a:pt x="92" y="141"/>
                  </a:lnTo>
                  <a:lnTo>
                    <a:pt x="92" y="140"/>
                  </a:lnTo>
                  <a:lnTo>
                    <a:pt x="93" y="138"/>
                  </a:lnTo>
                  <a:lnTo>
                    <a:pt x="93" y="135"/>
                  </a:lnTo>
                  <a:lnTo>
                    <a:pt x="95" y="126"/>
                  </a:lnTo>
                  <a:lnTo>
                    <a:pt x="95" y="125"/>
                  </a:lnTo>
                  <a:lnTo>
                    <a:pt x="95" y="124"/>
                  </a:lnTo>
                  <a:lnTo>
                    <a:pt x="95" y="121"/>
                  </a:lnTo>
                  <a:lnTo>
                    <a:pt x="96" y="116"/>
                  </a:lnTo>
                  <a:lnTo>
                    <a:pt x="97" y="105"/>
                  </a:lnTo>
                  <a:lnTo>
                    <a:pt x="100" y="82"/>
                  </a:lnTo>
                  <a:lnTo>
                    <a:pt x="100" y="81"/>
                  </a:lnTo>
                  <a:lnTo>
                    <a:pt x="100" y="80"/>
                  </a:lnTo>
                  <a:lnTo>
                    <a:pt x="100" y="77"/>
                  </a:lnTo>
                  <a:lnTo>
                    <a:pt x="101" y="71"/>
                  </a:lnTo>
                  <a:lnTo>
                    <a:pt x="102" y="60"/>
                  </a:lnTo>
                  <a:lnTo>
                    <a:pt x="102" y="59"/>
                  </a:lnTo>
                  <a:lnTo>
                    <a:pt x="103" y="58"/>
                  </a:lnTo>
                  <a:lnTo>
                    <a:pt x="103" y="55"/>
                  </a:lnTo>
                  <a:lnTo>
                    <a:pt x="103" y="50"/>
                  </a:lnTo>
                  <a:lnTo>
                    <a:pt x="105" y="41"/>
                  </a:lnTo>
                  <a:lnTo>
                    <a:pt x="105" y="40"/>
                  </a:lnTo>
                  <a:lnTo>
                    <a:pt x="105" y="38"/>
                  </a:lnTo>
                  <a:lnTo>
                    <a:pt x="105" y="36"/>
                  </a:lnTo>
                  <a:lnTo>
                    <a:pt x="106" y="32"/>
                  </a:lnTo>
                  <a:lnTo>
                    <a:pt x="106" y="31"/>
                  </a:lnTo>
                  <a:lnTo>
                    <a:pt x="106" y="30"/>
                  </a:lnTo>
                  <a:lnTo>
                    <a:pt x="106" y="28"/>
                  </a:lnTo>
                  <a:lnTo>
                    <a:pt x="107" y="25"/>
                  </a:lnTo>
                  <a:lnTo>
                    <a:pt x="107" y="25"/>
                  </a:lnTo>
                  <a:lnTo>
                    <a:pt x="107" y="24"/>
                  </a:lnTo>
                  <a:lnTo>
                    <a:pt x="108" y="22"/>
                  </a:lnTo>
                  <a:lnTo>
                    <a:pt x="108" y="22"/>
                  </a:lnTo>
                  <a:lnTo>
                    <a:pt x="108" y="21"/>
                  </a:lnTo>
                  <a:lnTo>
                    <a:pt x="108" y="20"/>
                  </a:lnTo>
                  <a:lnTo>
                    <a:pt x="108" y="19"/>
                  </a:lnTo>
                  <a:lnTo>
                    <a:pt x="109" y="19"/>
                  </a:lnTo>
                  <a:lnTo>
                    <a:pt x="109" y="18"/>
                  </a:lnTo>
                  <a:lnTo>
                    <a:pt x="109" y="18"/>
                  </a:lnTo>
                  <a:lnTo>
                    <a:pt x="109" y="17"/>
                  </a:lnTo>
                  <a:lnTo>
                    <a:pt x="109" y="17"/>
                  </a:lnTo>
                  <a:lnTo>
                    <a:pt x="109" y="17"/>
                  </a:lnTo>
                  <a:lnTo>
                    <a:pt x="110" y="16"/>
                  </a:lnTo>
                  <a:lnTo>
                    <a:pt x="110" y="16"/>
                  </a:lnTo>
                  <a:lnTo>
                    <a:pt x="110" y="16"/>
                  </a:lnTo>
                  <a:lnTo>
                    <a:pt x="110" y="15"/>
                  </a:lnTo>
                  <a:lnTo>
                    <a:pt x="110" y="15"/>
                  </a:lnTo>
                  <a:lnTo>
                    <a:pt x="110" y="15"/>
                  </a:lnTo>
                  <a:lnTo>
                    <a:pt x="110" y="15"/>
                  </a:lnTo>
                  <a:lnTo>
                    <a:pt x="111" y="15"/>
                  </a:lnTo>
                  <a:lnTo>
                    <a:pt x="111" y="15"/>
                  </a:lnTo>
                  <a:lnTo>
                    <a:pt x="111" y="15"/>
                  </a:lnTo>
                  <a:lnTo>
                    <a:pt x="111" y="15"/>
                  </a:lnTo>
                  <a:lnTo>
                    <a:pt x="111" y="15"/>
                  </a:lnTo>
                  <a:lnTo>
                    <a:pt x="111" y="15"/>
                  </a:lnTo>
                  <a:lnTo>
                    <a:pt x="111" y="15"/>
                  </a:lnTo>
                  <a:lnTo>
                    <a:pt x="112" y="15"/>
                  </a:lnTo>
                  <a:lnTo>
                    <a:pt x="112" y="15"/>
                  </a:lnTo>
                  <a:lnTo>
                    <a:pt x="112" y="15"/>
                  </a:lnTo>
                  <a:lnTo>
                    <a:pt x="112" y="15"/>
                  </a:lnTo>
                  <a:lnTo>
                    <a:pt x="112" y="16"/>
                  </a:lnTo>
                  <a:lnTo>
                    <a:pt x="112" y="16"/>
                  </a:lnTo>
                  <a:lnTo>
                    <a:pt x="112" y="16"/>
                  </a:lnTo>
                  <a:lnTo>
                    <a:pt x="113" y="16"/>
                  </a:lnTo>
                  <a:lnTo>
                    <a:pt x="113" y="17"/>
                  </a:lnTo>
                  <a:lnTo>
                    <a:pt x="113" y="18"/>
                  </a:lnTo>
                  <a:lnTo>
                    <a:pt x="113" y="18"/>
                  </a:lnTo>
                  <a:lnTo>
                    <a:pt x="113" y="19"/>
                  </a:lnTo>
                  <a:lnTo>
                    <a:pt x="114" y="20"/>
                  </a:lnTo>
                  <a:lnTo>
                    <a:pt x="114" y="20"/>
                  </a:lnTo>
                  <a:lnTo>
                    <a:pt x="114" y="21"/>
                  </a:lnTo>
                  <a:lnTo>
                    <a:pt x="114" y="22"/>
                  </a:lnTo>
                  <a:lnTo>
                    <a:pt x="114" y="23"/>
                  </a:lnTo>
                  <a:lnTo>
                    <a:pt x="115" y="24"/>
                  </a:lnTo>
                  <a:lnTo>
                    <a:pt x="115" y="26"/>
                  </a:lnTo>
                  <a:lnTo>
                    <a:pt x="115" y="26"/>
                  </a:lnTo>
                  <a:lnTo>
                    <a:pt x="115" y="27"/>
                  </a:lnTo>
                  <a:lnTo>
                    <a:pt x="115" y="29"/>
                  </a:lnTo>
                  <a:lnTo>
                    <a:pt x="116" y="30"/>
                  </a:lnTo>
                  <a:lnTo>
                    <a:pt x="116" y="31"/>
                  </a:lnTo>
                  <a:lnTo>
                    <a:pt x="116" y="33"/>
                  </a:lnTo>
                  <a:lnTo>
                    <a:pt x="117" y="38"/>
                  </a:lnTo>
                  <a:lnTo>
                    <a:pt x="117" y="39"/>
                  </a:lnTo>
                  <a:lnTo>
                    <a:pt x="117" y="41"/>
                  </a:lnTo>
                  <a:lnTo>
                    <a:pt x="117" y="43"/>
                  </a:lnTo>
                  <a:lnTo>
                    <a:pt x="118" y="49"/>
                  </a:lnTo>
                  <a:lnTo>
                    <a:pt x="119" y="61"/>
                  </a:lnTo>
                  <a:lnTo>
                    <a:pt x="119" y="63"/>
                  </a:lnTo>
                  <a:lnTo>
                    <a:pt x="119" y="65"/>
                  </a:lnTo>
                  <a:lnTo>
                    <a:pt x="120" y="68"/>
                  </a:lnTo>
                  <a:lnTo>
                    <a:pt x="120" y="76"/>
                  </a:lnTo>
                  <a:lnTo>
                    <a:pt x="122" y="93"/>
                  </a:lnTo>
                  <a:lnTo>
                    <a:pt x="124" y="128"/>
                  </a:lnTo>
                  <a:lnTo>
                    <a:pt x="124" y="131"/>
                  </a:lnTo>
                  <a:lnTo>
                    <a:pt x="124" y="133"/>
                  </a:lnTo>
                  <a:lnTo>
                    <a:pt x="125" y="137"/>
                  </a:lnTo>
                  <a:lnTo>
                    <a:pt x="125" y="146"/>
                  </a:lnTo>
                  <a:lnTo>
                    <a:pt x="127" y="164"/>
                  </a:lnTo>
                  <a:lnTo>
                    <a:pt x="127" y="166"/>
                  </a:lnTo>
                  <a:lnTo>
                    <a:pt x="127" y="168"/>
                  </a:lnTo>
                  <a:lnTo>
                    <a:pt x="127" y="172"/>
                  </a:lnTo>
                  <a:lnTo>
                    <a:pt x="128" y="180"/>
                  </a:lnTo>
                  <a:lnTo>
                    <a:pt x="129" y="195"/>
                  </a:lnTo>
                  <a:lnTo>
                    <a:pt x="129" y="196"/>
                  </a:lnTo>
                  <a:lnTo>
                    <a:pt x="130" y="198"/>
                  </a:lnTo>
                  <a:lnTo>
                    <a:pt x="130" y="201"/>
                  </a:lnTo>
                  <a:lnTo>
                    <a:pt x="130" y="207"/>
                  </a:lnTo>
                  <a:lnTo>
                    <a:pt x="131" y="208"/>
                  </a:lnTo>
                  <a:lnTo>
                    <a:pt x="131" y="209"/>
                  </a:lnTo>
                  <a:lnTo>
                    <a:pt x="131" y="212"/>
                  </a:lnTo>
                  <a:lnTo>
                    <a:pt x="132" y="217"/>
                  </a:lnTo>
                  <a:lnTo>
                    <a:pt x="132" y="217"/>
                  </a:lnTo>
                  <a:lnTo>
                    <a:pt x="132" y="218"/>
                  </a:lnTo>
                  <a:lnTo>
                    <a:pt x="132" y="220"/>
                  </a:lnTo>
                  <a:lnTo>
                    <a:pt x="132" y="221"/>
                  </a:lnTo>
                  <a:lnTo>
                    <a:pt x="133" y="222"/>
                  </a:lnTo>
                  <a:lnTo>
                    <a:pt x="133" y="224"/>
                  </a:lnTo>
                  <a:lnTo>
                    <a:pt x="133" y="225"/>
                  </a:lnTo>
                  <a:lnTo>
                    <a:pt x="133" y="225"/>
                  </a:lnTo>
                  <a:lnTo>
                    <a:pt x="133" y="226"/>
                  </a:lnTo>
                  <a:lnTo>
                    <a:pt x="133" y="226"/>
                  </a:lnTo>
                  <a:lnTo>
                    <a:pt x="134" y="227"/>
                  </a:lnTo>
                  <a:lnTo>
                    <a:pt x="134" y="227"/>
                  </a:lnTo>
                  <a:lnTo>
                    <a:pt x="134" y="228"/>
                  </a:lnTo>
                  <a:lnTo>
                    <a:pt x="134" y="228"/>
                  </a:lnTo>
                  <a:lnTo>
                    <a:pt x="134" y="229"/>
                  </a:lnTo>
                  <a:lnTo>
                    <a:pt x="134" y="229"/>
                  </a:lnTo>
                  <a:lnTo>
                    <a:pt x="134" y="229"/>
                  </a:lnTo>
                  <a:lnTo>
                    <a:pt x="135" y="229"/>
                  </a:lnTo>
                  <a:lnTo>
                    <a:pt x="135" y="229"/>
                  </a:lnTo>
                  <a:lnTo>
                    <a:pt x="135" y="230"/>
                  </a:lnTo>
                  <a:lnTo>
                    <a:pt x="135" y="230"/>
                  </a:lnTo>
                  <a:lnTo>
                    <a:pt x="135" y="230"/>
                  </a:lnTo>
                  <a:lnTo>
                    <a:pt x="135" y="230"/>
                  </a:lnTo>
                  <a:lnTo>
                    <a:pt x="136" y="230"/>
                  </a:lnTo>
                  <a:lnTo>
                    <a:pt x="136" y="229"/>
                  </a:lnTo>
                  <a:lnTo>
                    <a:pt x="136" y="229"/>
                  </a:lnTo>
                  <a:lnTo>
                    <a:pt x="136" y="229"/>
                  </a:lnTo>
                  <a:lnTo>
                    <a:pt x="136" y="229"/>
                  </a:lnTo>
                  <a:lnTo>
                    <a:pt x="136" y="228"/>
                  </a:lnTo>
                  <a:lnTo>
                    <a:pt x="136" y="228"/>
                  </a:lnTo>
                  <a:lnTo>
                    <a:pt x="137" y="228"/>
                  </a:lnTo>
                  <a:lnTo>
                    <a:pt x="137" y="227"/>
                  </a:lnTo>
                  <a:lnTo>
                    <a:pt x="137" y="227"/>
                  </a:lnTo>
                  <a:lnTo>
                    <a:pt x="137" y="226"/>
                  </a:lnTo>
                  <a:lnTo>
                    <a:pt x="137" y="226"/>
                  </a:lnTo>
                  <a:lnTo>
                    <a:pt x="137" y="225"/>
                  </a:lnTo>
                  <a:lnTo>
                    <a:pt x="138" y="223"/>
                  </a:lnTo>
                  <a:lnTo>
                    <a:pt x="138" y="222"/>
                  </a:lnTo>
                  <a:lnTo>
                    <a:pt x="138" y="221"/>
                  </a:lnTo>
                  <a:lnTo>
                    <a:pt x="138" y="220"/>
                  </a:lnTo>
                  <a:lnTo>
                    <a:pt x="138" y="218"/>
                  </a:lnTo>
                  <a:lnTo>
                    <a:pt x="139" y="217"/>
                  </a:lnTo>
                  <a:lnTo>
                    <a:pt x="139" y="215"/>
                  </a:lnTo>
                  <a:lnTo>
                    <a:pt x="139" y="214"/>
                  </a:lnTo>
                  <a:lnTo>
                    <a:pt x="139" y="212"/>
                  </a:lnTo>
                  <a:lnTo>
                    <a:pt x="140" y="209"/>
                  </a:lnTo>
                  <a:lnTo>
                    <a:pt x="140" y="203"/>
                  </a:lnTo>
                  <a:lnTo>
                    <a:pt x="140" y="201"/>
                  </a:lnTo>
                  <a:lnTo>
                    <a:pt x="140" y="199"/>
                  </a:lnTo>
                  <a:lnTo>
                    <a:pt x="141" y="196"/>
                  </a:lnTo>
                  <a:lnTo>
                    <a:pt x="141" y="187"/>
                  </a:lnTo>
                  <a:lnTo>
                    <a:pt x="142" y="185"/>
                  </a:lnTo>
                  <a:lnTo>
                    <a:pt x="142" y="183"/>
                  </a:lnTo>
                  <a:lnTo>
                    <a:pt x="142" y="178"/>
                  </a:lnTo>
                  <a:lnTo>
                    <a:pt x="143" y="169"/>
                  </a:lnTo>
                  <a:lnTo>
                    <a:pt x="144" y="147"/>
                  </a:lnTo>
                  <a:lnTo>
                    <a:pt x="144" y="144"/>
                  </a:lnTo>
                  <a:lnTo>
                    <a:pt x="144" y="142"/>
                  </a:lnTo>
                  <a:lnTo>
                    <a:pt x="145" y="136"/>
                  </a:lnTo>
                  <a:lnTo>
                    <a:pt x="145" y="124"/>
                  </a:lnTo>
                  <a:lnTo>
                    <a:pt x="147" y="99"/>
                  </a:lnTo>
                  <a:lnTo>
                    <a:pt x="149" y="47"/>
                  </a:lnTo>
                  <a:lnTo>
                    <a:pt x="149" y="44"/>
                  </a:lnTo>
                  <a:lnTo>
                    <a:pt x="150" y="41"/>
                  </a:lnTo>
                  <a:lnTo>
                    <a:pt x="150" y="35"/>
                  </a:lnTo>
                  <a:lnTo>
                    <a:pt x="151" y="23"/>
                  </a:lnTo>
                  <a:lnTo>
                    <a:pt x="152" y="0"/>
                  </a:lnTo>
                </a:path>
              </a:pathLst>
            </a:custGeom>
            <a:noFill/>
            <a:ln w="12700" cap="sq">
              <a:solidFill>
                <a:srgbClr val="0CAE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 name="Freeform 7"/>
            <p:cNvSpPr>
              <a:spLocks/>
            </p:cNvSpPr>
            <p:nvPr/>
          </p:nvSpPr>
          <p:spPr bwMode="auto">
            <a:xfrm>
              <a:off x="6872" y="188"/>
              <a:ext cx="147" cy="568"/>
            </a:xfrm>
            <a:custGeom>
              <a:avLst/>
              <a:gdLst>
                <a:gd name="T0" fmla="*/ 2 w 147"/>
                <a:gd name="T1" fmla="*/ 152 h 568"/>
                <a:gd name="T2" fmla="*/ 4 w 147"/>
                <a:gd name="T3" fmla="*/ 126 h 568"/>
                <a:gd name="T4" fmla="*/ 5 w 147"/>
                <a:gd name="T5" fmla="*/ 113 h 568"/>
                <a:gd name="T6" fmla="*/ 7 w 147"/>
                <a:gd name="T7" fmla="*/ 108 h 568"/>
                <a:gd name="T8" fmla="*/ 8 w 147"/>
                <a:gd name="T9" fmla="*/ 108 h 568"/>
                <a:gd name="T10" fmla="*/ 9 w 147"/>
                <a:gd name="T11" fmla="*/ 111 h 568"/>
                <a:gd name="T12" fmla="*/ 11 w 147"/>
                <a:gd name="T13" fmla="*/ 122 h 568"/>
                <a:gd name="T14" fmla="*/ 12 w 147"/>
                <a:gd name="T15" fmla="*/ 146 h 568"/>
                <a:gd name="T16" fmla="*/ 17 w 147"/>
                <a:gd name="T17" fmla="*/ 235 h 568"/>
                <a:gd name="T18" fmla="*/ 20 w 147"/>
                <a:gd name="T19" fmla="*/ 317 h 568"/>
                <a:gd name="T20" fmla="*/ 24 w 147"/>
                <a:gd name="T21" fmla="*/ 406 h 568"/>
                <a:gd name="T22" fmla="*/ 26 w 147"/>
                <a:gd name="T23" fmla="*/ 459 h 568"/>
                <a:gd name="T24" fmla="*/ 29 w 147"/>
                <a:gd name="T25" fmla="*/ 491 h 568"/>
                <a:gd name="T26" fmla="*/ 30 w 147"/>
                <a:gd name="T27" fmla="*/ 503 h 568"/>
                <a:gd name="T28" fmla="*/ 31 w 147"/>
                <a:gd name="T29" fmla="*/ 508 h 568"/>
                <a:gd name="T30" fmla="*/ 32 w 147"/>
                <a:gd name="T31" fmla="*/ 507 h 568"/>
                <a:gd name="T32" fmla="*/ 34 w 147"/>
                <a:gd name="T33" fmla="*/ 501 h 568"/>
                <a:gd name="T34" fmla="*/ 35 w 147"/>
                <a:gd name="T35" fmla="*/ 485 h 568"/>
                <a:gd name="T36" fmla="*/ 37 w 147"/>
                <a:gd name="T37" fmla="*/ 452 h 568"/>
                <a:gd name="T38" fmla="*/ 41 w 147"/>
                <a:gd name="T39" fmla="*/ 359 h 568"/>
                <a:gd name="T40" fmla="*/ 47 w 147"/>
                <a:gd name="T41" fmla="*/ 154 h 568"/>
                <a:gd name="T42" fmla="*/ 50 w 147"/>
                <a:gd name="T43" fmla="*/ 88 h 568"/>
                <a:gd name="T44" fmla="*/ 52 w 147"/>
                <a:gd name="T45" fmla="*/ 54 h 568"/>
                <a:gd name="T46" fmla="*/ 53 w 147"/>
                <a:gd name="T47" fmla="*/ 35 h 568"/>
                <a:gd name="T48" fmla="*/ 55 w 147"/>
                <a:gd name="T49" fmla="*/ 24 h 568"/>
                <a:gd name="T50" fmla="*/ 56 w 147"/>
                <a:gd name="T51" fmla="*/ 21 h 568"/>
                <a:gd name="T52" fmla="*/ 57 w 147"/>
                <a:gd name="T53" fmla="*/ 26 h 568"/>
                <a:gd name="T54" fmla="*/ 59 w 147"/>
                <a:gd name="T55" fmla="*/ 41 h 568"/>
                <a:gd name="T56" fmla="*/ 61 w 147"/>
                <a:gd name="T57" fmla="*/ 84 h 568"/>
                <a:gd name="T58" fmla="*/ 64 w 147"/>
                <a:gd name="T59" fmla="*/ 147 h 568"/>
                <a:gd name="T60" fmla="*/ 70 w 147"/>
                <a:gd name="T61" fmla="*/ 363 h 568"/>
                <a:gd name="T62" fmla="*/ 74 w 147"/>
                <a:gd name="T63" fmla="*/ 479 h 568"/>
                <a:gd name="T64" fmla="*/ 76 w 147"/>
                <a:gd name="T65" fmla="*/ 527 h 568"/>
                <a:gd name="T66" fmla="*/ 78 w 147"/>
                <a:gd name="T67" fmla="*/ 555 h 568"/>
                <a:gd name="T68" fmla="*/ 79 w 147"/>
                <a:gd name="T69" fmla="*/ 565 h 568"/>
                <a:gd name="T70" fmla="*/ 80 w 147"/>
                <a:gd name="T71" fmla="*/ 568 h 568"/>
                <a:gd name="T72" fmla="*/ 81 w 147"/>
                <a:gd name="T73" fmla="*/ 565 h 568"/>
                <a:gd name="T74" fmla="*/ 83 w 147"/>
                <a:gd name="T75" fmla="*/ 553 h 568"/>
                <a:gd name="T76" fmla="*/ 84 w 147"/>
                <a:gd name="T77" fmla="*/ 527 h 568"/>
                <a:gd name="T78" fmla="*/ 88 w 147"/>
                <a:gd name="T79" fmla="*/ 443 h 568"/>
                <a:gd name="T80" fmla="*/ 93 w 147"/>
                <a:gd name="T81" fmla="*/ 244 h 568"/>
                <a:gd name="T82" fmla="*/ 97 w 147"/>
                <a:gd name="T83" fmla="*/ 113 h 568"/>
                <a:gd name="T84" fmla="*/ 100 w 147"/>
                <a:gd name="T85" fmla="*/ 48 h 568"/>
                <a:gd name="T86" fmla="*/ 101 w 147"/>
                <a:gd name="T87" fmla="*/ 18 h 568"/>
                <a:gd name="T88" fmla="*/ 103 w 147"/>
                <a:gd name="T89" fmla="*/ 4 h 568"/>
                <a:gd name="T90" fmla="*/ 104 w 147"/>
                <a:gd name="T91" fmla="*/ 0 h 568"/>
                <a:gd name="T92" fmla="*/ 105 w 147"/>
                <a:gd name="T93" fmla="*/ 3 h 568"/>
                <a:gd name="T94" fmla="*/ 107 w 147"/>
                <a:gd name="T95" fmla="*/ 14 h 568"/>
                <a:gd name="T96" fmla="*/ 108 w 147"/>
                <a:gd name="T97" fmla="*/ 40 h 568"/>
                <a:gd name="T98" fmla="*/ 112 w 147"/>
                <a:gd name="T99" fmla="*/ 126 h 568"/>
                <a:gd name="T100" fmla="*/ 117 w 147"/>
                <a:gd name="T101" fmla="*/ 301 h 568"/>
                <a:gd name="T102" fmla="*/ 122 w 147"/>
                <a:gd name="T103" fmla="*/ 456 h 568"/>
                <a:gd name="T104" fmla="*/ 124 w 147"/>
                <a:gd name="T105" fmla="*/ 513 h 568"/>
                <a:gd name="T106" fmla="*/ 126 w 147"/>
                <a:gd name="T107" fmla="*/ 535 h 568"/>
                <a:gd name="T108" fmla="*/ 127 w 147"/>
                <a:gd name="T109" fmla="*/ 545 h 568"/>
                <a:gd name="T110" fmla="*/ 129 w 147"/>
                <a:gd name="T111" fmla="*/ 547 h 568"/>
                <a:gd name="T112" fmla="*/ 130 w 147"/>
                <a:gd name="T113" fmla="*/ 542 h 568"/>
                <a:gd name="T114" fmla="*/ 131 w 147"/>
                <a:gd name="T115" fmla="*/ 526 h 568"/>
                <a:gd name="T116" fmla="*/ 134 w 147"/>
                <a:gd name="T117" fmla="*/ 490 h 568"/>
                <a:gd name="T118" fmla="*/ 137 w 147"/>
                <a:gd name="T119" fmla="*/ 396 h 568"/>
                <a:gd name="T120" fmla="*/ 142 w 147"/>
                <a:gd name="T121" fmla="*/ 239 h 568"/>
                <a:gd name="T122" fmla="*/ 146 w 147"/>
                <a:gd name="T123" fmla="*/ 144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7" h="568">
                  <a:moveTo>
                    <a:pt x="0" y="183"/>
                  </a:moveTo>
                  <a:lnTo>
                    <a:pt x="0" y="180"/>
                  </a:lnTo>
                  <a:lnTo>
                    <a:pt x="0" y="177"/>
                  </a:lnTo>
                  <a:lnTo>
                    <a:pt x="0" y="172"/>
                  </a:lnTo>
                  <a:lnTo>
                    <a:pt x="1" y="161"/>
                  </a:lnTo>
                  <a:lnTo>
                    <a:pt x="1" y="159"/>
                  </a:lnTo>
                  <a:lnTo>
                    <a:pt x="1" y="156"/>
                  </a:lnTo>
                  <a:lnTo>
                    <a:pt x="2" y="152"/>
                  </a:lnTo>
                  <a:lnTo>
                    <a:pt x="2" y="143"/>
                  </a:lnTo>
                  <a:lnTo>
                    <a:pt x="3" y="141"/>
                  </a:lnTo>
                  <a:lnTo>
                    <a:pt x="3" y="139"/>
                  </a:lnTo>
                  <a:lnTo>
                    <a:pt x="3" y="135"/>
                  </a:lnTo>
                  <a:lnTo>
                    <a:pt x="3" y="133"/>
                  </a:lnTo>
                  <a:lnTo>
                    <a:pt x="3" y="131"/>
                  </a:lnTo>
                  <a:lnTo>
                    <a:pt x="4" y="128"/>
                  </a:lnTo>
                  <a:lnTo>
                    <a:pt x="4" y="126"/>
                  </a:lnTo>
                  <a:lnTo>
                    <a:pt x="4" y="125"/>
                  </a:lnTo>
                  <a:lnTo>
                    <a:pt x="4" y="122"/>
                  </a:lnTo>
                  <a:lnTo>
                    <a:pt x="4" y="120"/>
                  </a:lnTo>
                  <a:lnTo>
                    <a:pt x="5" y="119"/>
                  </a:lnTo>
                  <a:lnTo>
                    <a:pt x="5" y="117"/>
                  </a:lnTo>
                  <a:lnTo>
                    <a:pt x="5" y="115"/>
                  </a:lnTo>
                  <a:lnTo>
                    <a:pt x="5" y="114"/>
                  </a:lnTo>
                  <a:lnTo>
                    <a:pt x="5" y="113"/>
                  </a:lnTo>
                  <a:lnTo>
                    <a:pt x="6" y="112"/>
                  </a:lnTo>
                  <a:lnTo>
                    <a:pt x="6" y="112"/>
                  </a:lnTo>
                  <a:lnTo>
                    <a:pt x="6" y="111"/>
                  </a:lnTo>
                  <a:lnTo>
                    <a:pt x="6" y="110"/>
                  </a:lnTo>
                  <a:lnTo>
                    <a:pt x="6" y="110"/>
                  </a:lnTo>
                  <a:lnTo>
                    <a:pt x="6" y="109"/>
                  </a:lnTo>
                  <a:lnTo>
                    <a:pt x="6" y="109"/>
                  </a:lnTo>
                  <a:lnTo>
                    <a:pt x="7" y="108"/>
                  </a:lnTo>
                  <a:lnTo>
                    <a:pt x="7" y="108"/>
                  </a:lnTo>
                  <a:lnTo>
                    <a:pt x="7" y="108"/>
                  </a:lnTo>
                  <a:lnTo>
                    <a:pt x="7" y="107"/>
                  </a:lnTo>
                  <a:lnTo>
                    <a:pt x="7" y="107"/>
                  </a:lnTo>
                  <a:lnTo>
                    <a:pt x="7" y="107"/>
                  </a:lnTo>
                  <a:lnTo>
                    <a:pt x="8" y="107"/>
                  </a:lnTo>
                  <a:lnTo>
                    <a:pt x="8" y="108"/>
                  </a:lnTo>
                  <a:lnTo>
                    <a:pt x="8" y="108"/>
                  </a:lnTo>
                  <a:lnTo>
                    <a:pt x="8" y="108"/>
                  </a:lnTo>
                  <a:lnTo>
                    <a:pt x="8" y="108"/>
                  </a:lnTo>
                  <a:lnTo>
                    <a:pt x="8" y="109"/>
                  </a:lnTo>
                  <a:lnTo>
                    <a:pt x="9" y="109"/>
                  </a:lnTo>
                  <a:lnTo>
                    <a:pt x="9" y="110"/>
                  </a:lnTo>
                  <a:lnTo>
                    <a:pt x="9" y="110"/>
                  </a:lnTo>
                  <a:lnTo>
                    <a:pt x="9" y="111"/>
                  </a:lnTo>
                  <a:lnTo>
                    <a:pt x="9" y="111"/>
                  </a:lnTo>
                  <a:lnTo>
                    <a:pt x="9" y="112"/>
                  </a:lnTo>
                  <a:lnTo>
                    <a:pt x="9" y="113"/>
                  </a:lnTo>
                  <a:lnTo>
                    <a:pt x="10" y="114"/>
                  </a:lnTo>
                  <a:lnTo>
                    <a:pt x="10" y="116"/>
                  </a:lnTo>
                  <a:lnTo>
                    <a:pt x="10" y="117"/>
                  </a:lnTo>
                  <a:lnTo>
                    <a:pt x="10" y="118"/>
                  </a:lnTo>
                  <a:lnTo>
                    <a:pt x="10" y="121"/>
                  </a:lnTo>
                  <a:lnTo>
                    <a:pt x="11" y="122"/>
                  </a:lnTo>
                  <a:lnTo>
                    <a:pt x="11" y="124"/>
                  </a:lnTo>
                  <a:lnTo>
                    <a:pt x="11" y="127"/>
                  </a:lnTo>
                  <a:lnTo>
                    <a:pt x="11" y="128"/>
                  </a:lnTo>
                  <a:lnTo>
                    <a:pt x="11" y="130"/>
                  </a:lnTo>
                  <a:lnTo>
                    <a:pt x="12" y="134"/>
                  </a:lnTo>
                  <a:lnTo>
                    <a:pt x="12" y="142"/>
                  </a:lnTo>
                  <a:lnTo>
                    <a:pt x="12" y="144"/>
                  </a:lnTo>
                  <a:lnTo>
                    <a:pt x="12" y="146"/>
                  </a:lnTo>
                  <a:lnTo>
                    <a:pt x="13" y="151"/>
                  </a:lnTo>
                  <a:lnTo>
                    <a:pt x="13" y="160"/>
                  </a:lnTo>
                  <a:lnTo>
                    <a:pt x="15" y="182"/>
                  </a:lnTo>
                  <a:lnTo>
                    <a:pt x="15" y="185"/>
                  </a:lnTo>
                  <a:lnTo>
                    <a:pt x="15" y="188"/>
                  </a:lnTo>
                  <a:lnTo>
                    <a:pt x="15" y="194"/>
                  </a:lnTo>
                  <a:lnTo>
                    <a:pt x="16" y="207"/>
                  </a:lnTo>
                  <a:lnTo>
                    <a:pt x="17" y="235"/>
                  </a:lnTo>
                  <a:lnTo>
                    <a:pt x="17" y="239"/>
                  </a:lnTo>
                  <a:lnTo>
                    <a:pt x="17" y="243"/>
                  </a:lnTo>
                  <a:lnTo>
                    <a:pt x="18" y="251"/>
                  </a:lnTo>
                  <a:lnTo>
                    <a:pt x="18" y="267"/>
                  </a:lnTo>
                  <a:lnTo>
                    <a:pt x="20" y="300"/>
                  </a:lnTo>
                  <a:lnTo>
                    <a:pt x="20" y="304"/>
                  </a:lnTo>
                  <a:lnTo>
                    <a:pt x="20" y="309"/>
                  </a:lnTo>
                  <a:lnTo>
                    <a:pt x="20" y="317"/>
                  </a:lnTo>
                  <a:lnTo>
                    <a:pt x="21" y="334"/>
                  </a:lnTo>
                  <a:lnTo>
                    <a:pt x="22" y="367"/>
                  </a:lnTo>
                  <a:lnTo>
                    <a:pt x="22" y="371"/>
                  </a:lnTo>
                  <a:lnTo>
                    <a:pt x="22" y="375"/>
                  </a:lnTo>
                  <a:lnTo>
                    <a:pt x="23" y="383"/>
                  </a:lnTo>
                  <a:lnTo>
                    <a:pt x="23" y="399"/>
                  </a:lnTo>
                  <a:lnTo>
                    <a:pt x="24" y="402"/>
                  </a:lnTo>
                  <a:lnTo>
                    <a:pt x="24" y="406"/>
                  </a:lnTo>
                  <a:lnTo>
                    <a:pt x="24" y="413"/>
                  </a:lnTo>
                  <a:lnTo>
                    <a:pt x="25" y="428"/>
                  </a:lnTo>
                  <a:lnTo>
                    <a:pt x="25" y="431"/>
                  </a:lnTo>
                  <a:lnTo>
                    <a:pt x="25" y="434"/>
                  </a:lnTo>
                  <a:lnTo>
                    <a:pt x="25" y="441"/>
                  </a:lnTo>
                  <a:lnTo>
                    <a:pt x="26" y="453"/>
                  </a:lnTo>
                  <a:lnTo>
                    <a:pt x="26" y="456"/>
                  </a:lnTo>
                  <a:lnTo>
                    <a:pt x="26" y="459"/>
                  </a:lnTo>
                  <a:lnTo>
                    <a:pt x="27" y="465"/>
                  </a:lnTo>
                  <a:lnTo>
                    <a:pt x="27" y="475"/>
                  </a:lnTo>
                  <a:lnTo>
                    <a:pt x="27" y="477"/>
                  </a:lnTo>
                  <a:lnTo>
                    <a:pt x="28" y="479"/>
                  </a:lnTo>
                  <a:lnTo>
                    <a:pt x="28" y="483"/>
                  </a:lnTo>
                  <a:lnTo>
                    <a:pt x="28" y="485"/>
                  </a:lnTo>
                  <a:lnTo>
                    <a:pt x="28" y="487"/>
                  </a:lnTo>
                  <a:lnTo>
                    <a:pt x="29" y="491"/>
                  </a:lnTo>
                  <a:lnTo>
                    <a:pt x="29" y="492"/>
                  </a:lnTo>
                  <a:lnTo>
                    <a:pt x="29" y="494"/>
                  </a:lnTo>
                  <a:lnTo>
                    <a:pt x="29" y="497"/>
                  </a:lnTo>
                  <a:lnTo>
                    <a:pt x="29" y="498"/>
                  </a:lnTo>
                  <a:lnTo>
                    <a:pt x="29" y="499"/>
                  </a:lnTo>
                  <a:lnTo>
                    <a:pt x="30" y="501"/>
                  </a:lnTo>
                  <a:lnTo>
                    <a:pt x="30" y="502"/>
                  </a:lnTo>
                  <a:lnTo>
                    <a:pt x="30" y="503"/>
                  </a:lnTo>
                  <a:lnTo>
                    <a:pt x="30" y="504"/>
                  </a:lnTo>
                  <a:lnTo>
                    <a:pt x="30" y="505"/>
                  </a:lnTo>
                  <a:lnTo>
                    <a:pt x="30" y="506"/>
                  </a:lnTo>
                  <a:lnTo>
                    <a:pt x="31" y="506"/>
                  </a:lnTo>
                  <a:lnTo>
                    <a:pt x="31" y="507"/>
                  </a:lnTo>
                  <a:lnTo>
                    <a:pt x="31" y="507"/>
                  </a:lnTo>
                  <a:lnTo>
                    <a:pt x="31" y="508"/>
                  </a:lnTo>
                  <a:lnTo>
                    <a:pt x="31" y="508"/>
                  </a:lnTo>
                  <a:lnTo>
                    <a:pt x="31" y="508"/>
                  </a:lnTo>
                  <a:lnTo>
                    <a:pt x="32" y="508"/>
                  </a:lnTo>
                  <a:lnTo>
                    <a:pt x="32" y="508"/>
                  </a:lnTo>
                  <a:lnTo>
                    <a:pt x="32" y="508"/>
                  </a:lnTo>
                  <a:lnTo>
                    <a:pt x="32" y="508"/>
                  </a:lnTo>
                  <a:lnTo>
                    <a:pt x="32" y="508"/>
                  </a:lnTo>
                  <a:lnTo>
                    <a:pt x="32" y="508"/>
                  </a:lnTo>
                  <a:lnTo>
                    <a:pt x="32" y="507"/>
                  </a:lnTo>
                  <a:lnTo>
                    <a:pt x="33" y="507"/>
                  </a:lnTo>
                  <a:lnTo>
                    <a:pt x="33" y="506"/>
                  </a:lnTo>
                  <a:lnTo>
                    <a:pt x="33" y="505"/>
                  </a:lnTo>
                  <a:lnTo>
                    <a:pt x="33" y="505"/>
                  </a:lnTo>
                  <a:lnTo>
                    <a:pt x="33" y="504"/>
                  </a:lnTo>
                  <a:lnTo>
                    <a:pt x="33" y="503"/>
                  </a:lnTo>
                  <a:lnTo>
                    <a:pt x="33" y="502"/>
                  </a:lnTo>
                  <a:lnTo>
                    <a:pt x="34" y="501"/>
                  </a:lnTo>
                  <a:lnTo>
                    <a:pt x="34" y="500"/>
                  </a:lnTo>
                  <a:lnTo>
                    <a:pt x="34" y="498"/>
                  </a:lnTo>
                  <a:lnTo>
                    <a:pt x="34" y="497"/>
                  </a:lnTo>
                  <a:lnTo>
                    <a:pt x="34" y="495"/>
                  </a:lnTo>
                  <a:lnTo>
                    <a:pt x="35" y="492"/>
                  </a:lnTo>
                  <a:lnTo>
                    <a:pt x="35" y="491"/>
                  </a:lnTo>
                  <a:lnTo>
                    <a:pt x="35" y="489"/>
                  </a:lnTo>
                  <a:lnTo>
                    <a:pt x="35" y="485"/>
                  </a:lnTo>
                  <a:lnTo>
                    <a:pt x="35" y="483"/>
                  </a:lnTo>
                  <a:lnTo>
                    <a:pt x="35" y="481"/>
                  </a:lnTo>
                  <a:lnTo>
                    <a:pt x="36" y="476"/>
                  </a:lnTo>
                  <a:lnTo>
                    <a:pt x="36" y="474"/>
                  </a:lnTo>
                  <a:lnTo>
                    <a:pt x="36" y="472"/>
                  </a:lnTo>
                  <a:lnTo>
                    <a:pt x="36" y="467"/>
                  </a:lnTo>
                  <a:lnTo>
                    <a:pt x="37" y="456"/>
                  </a:lnTo>
                  <a:lnTo>
                    <a:pt x="37" y="452"/>
                  </a:lnTo>
                  <a:lnTo>
                    <a:pt x="37" y="449"/>
                  </a:lnTo>
                  <a:lnTo>
                    <a:pt x="38" y="442"/>
                  </a:lnTo>
                  <a:lnTo>
                    <a:pt x="38" y="428"/>
                  </a:lnTo>
                  <a:lnTo>
                    <a:pt x="40" y="396"/>
                  </a:lnTo>
                  <a:lnTo>
                    <a:pt x="40" y="391"/>
                  </a:lnTo>
                  <a:lnTo>
                    <a:pt x="40" y="387"/>
                  </a:lnTo>
                  <a:lnTo>
                    <a:pt x="40" y="378"/>
                  </a:lnTo>
                  <a:lnTo>
                    <a:pt x="41" y="359"/>
                  </a:lnTo>
                  <a:lnTo>
                    <a:pt x="42" y="320"/>
                  </a:lnTo>
                  <a:lnTo>
                    <a:pt x="42" y="315"/>
                  </a:lnTo>
                  <a:lnTo>
                    <a:pt x="42" y="310"/>
                  </a:lnTo>
                  <a:lnTo>
                    <a:pt x="43" y="300"/>
                  </a:lnTo>
                  <a:lnTo>
                    <a:pt x="43" y="280"/>
                  </a:lnTo>
                  <a:lnTo>
                    <a:pt x="45" y="238"/>
                  </a:lnTo>
                  <a:lnTo>
                    <a:pt x="47" y="159"/>
                  </a:lnTo>
                  <a:lnTo>
                    <a:pt x="47" y="154"/>
                  </a:lnTo>
                  <a:lnTo>
                    <a:pt x="48" y="150"/>
                  </a:lnTo>
                  <a:lnTo>
                    <a:pt x="48" y="141"/>
                  </a:lnTo>
                  <a:lnTo>
                    <a:pt x="49" y="123"/>
                  </a:lnTo>
                  <a:lnTo>
                    <a:pt x="49" y="119"/>
                  </a:lnTo>
                  <a:lnTo>
                    <a:pt x="49" y="115"/>
                  </a:lnTo>
                  <a:lnTo>
                    <a:pt x="49" y="107"/>
                  </a:lnTo>
                  <a:lnTo>
                    <a:pt x="50" y="92"/>
                  </a:lnTo>
                  <a:lnTo>
                    <a:pt x="50" y="88"/>
                  </a:lnTo>
                  <a:lnTo>
                    <a:pt x="50" y="85"/>
                  </a:lnTo>
                  <a:lnTo>
                    <a:pt x="51" y="78"/>
                  </a:lnTo>
                  <a:lnTo>
                    <a:pt x="51" y="75"/>
                  </a:lnTo>
                  <a:lnTo>
                    <a:pt x="51" y="72"/>
                  </a:lnTo>
                  <a:lnTo>
                    <a:pt x="51" y="66"/>
                  </a:lnTo>
                  <a:lnTo>
                    <a:pt x="51" y="63"/>
                  </a:lnTo>
                  <a:lnTo>
                    <a:pt x="52" y="60"/>
                  </a:lnTo>
                  <a:lnTo>
                    <a:pt x="52" y="54"/>
                  </a:lnTo>
                  <a:lnTo>
                    <a:pt x="52" y="52"/>
                  </a:lnTo>
                  <a:lnTo>
                    <a:pt x="52" y="49"/>
                  </a:lnTo>
                  <a:lnTo>
                    <a:pt x="53" y="45"/>
                  </a:lnTo>
                  <a:lnTo>
                    <a:pt x="53" y="43"/>
                  </a:lnTo>
                  <a:lnTo>
                    <a:pt x="53" y="40"/>
                  </a:lnTo>
                  <a:lnTo>
                    <a:pt x="53" y="38"/>
                  </a:lnTo>
                  <a:lnTo>
                    <a:pt x="53" y="37"/>
                  </a:lnTo>
                  <a:lnTo>
                    <a:pt x="53" y="35"/>
                  </a:lnTo>
                  <a:lnTo>
                    <a:pt x="53" y="33"/>
                  </a:lnTo>
                  <a:lnTo>
                    <a:pt x="54" y="30"/>
                  </a:lnTo>
                  <a:lnTo>
                    <a:pt x="54" y="29"/>
                  </a:lnTo>
                  <a:lnTo>
                    <a:pt x="54" y="28"/>
                  </a:lnTo>
                  <a:lnTo>
                    <a:pt x="54" y="27"/>
                  </a:lnTo>
                  <a:lnTo>
                    <a:pt x="54" y="26"/>
                  </a:lnTo>
                  <a:lnTo>
                    <a:pt x="55" y="25"/>
                  </a:lnTo>
                  <a:lnTo>
                    <a:pt x="55" y="24"/>
                  </a:lnTo>
                  <a:lnTo>
                    <a:pt x="55" y="23"/>
                  </a:lnTo>
                  <a:lnTo>
                    <a:pt x="55" y="22"/>
                  </a:lnTo>
                  <a:lnTo>
                    <a:pt x="55" y="22"/>
                  </a:lnTo>
                  <a:lnTo>
                    <a:pt x="55" y="22"/>
                  </a:lnTo>
                  <a:lnTo>
                    <a:pt x="56" y="21"/>
                  </a:lnTo>
                  <a:lnTo>
                    <a:pt x="56" y="21"/>
                  </a:lnTo>
                  <a:lnTo>
                    <a:pt x="56" y="21"/>
                  </a:lnTo>
                  <a:lnTo>
                    <a:pt x="56" y="21"/>
                  </a:lnTo>
                  <a:lnTo>
                    <a:pt x="56" y="22"/>
                  </a:lnTo>
                  <a:lnTo>
                    <a:pt x="56" y="22"/>
                  </a:lnTo>
                  <a:lnTo>
                    <a:pt x="56" y="22"/>
                  </a:lnTo>
                  <a:lnTo>
                    <a:pt x="57" y="23"/>
                  </a:lnTo>
                  <a:lnTo>
                    <a:pt x="57" y="24"/>
                  </a:lnTo>
                  <a:lnTo>
                    <a:pt x="57" y="24"/>
                  </a:lnTo>
                  <a:lnTo>
                    <a:pt x="57" y="25"/>
                  </a:lnTo>
                  <a:lnTo>
                    <a:pt x="57" y="26"/>
                  </a:lnTo>
                  <a:lnTo>
                    <a:pt x="57" y="27"/>
                  </a:lnTo>
                  <a:lnTo>
                    <a:pt x="58" y="28"/>
                  </a:lnTo>
                  <a:lnTo>
                    <a:pt x="58" y="30"/>
                  </a:lnTo>
                  <a:lnTo>
                    <a:pt x="58" y="31"/>
                  </a:lnTo>
                  <a:lnTo>
                    <a:pt x="58" y="34"/>
                  </a:lnTo>
                  <a:lnTo>
                    <a:pt x="58" y="36"/>
                  </a:lnTo>
                  <a:lnTo>
                    <a:pt x="59" y="37"/>
                  </a:lnTo>
                  <a:lnTo>
                    <a:pt x="59" y="41"/>
                  </a:lnTo>
                  <a:lnTo>
                    <a:pt x="59" y="43"/>
                  </a:lnTo>
                  <a:lnTo>
                    <a:pt x="59" y="45"/>
                  </a:lnTo>
                  <a:lnTo>
                    <a:pt x="59" y="50"/>
                  </a:lnTo>
                  <a:lnTo>
                    <a:pt x="60" y="60"/>
                  </a:lnTo>
                  <a:lnTo>
                    <a:pt x="60" y="62"/>
                  </a:lnTo>
                  <a:lnTo>
                    <a:pt x="60" y="65"/>
                  </a:lnTo>
                  <a:lnTo>
                    <a:pt x="61" y="71"/>
                  </a:lnTo>
                  <a:lnTo>
                    <a:pt x="61" y="84"/>
                  </a:lnTo>
                  <a:lnTo>
                    <a:pt x="61" y="87"/>
                  </a:lnTo>
                  <a:lnTo>
                    <a:pt x="62" y="91"/>
                  </a:lnTo>
                  <a:lnTo>
                    <a:pt x="62" y="98"/>
                  </a:lnTo>
                  <a:lnTo>
                    <a:pt x="62" y="113"/>
                  </a:lnTo>
                  <a:lnTo>
                    <a:pt x="63" y="117"/>
                  </a:lnTo>
                  <a:lnTo>
                    <a:pt x="63" y="121"/>
                  </a:lnTo>
                  <a:lnTo>
                    <a:pt x="63" y="129"/>
                  </a:lnTo>
                  <a:lnTo>
                    <a:pt x="64" y="147"/>
                  </a:lnTo>
                  <a:lnTo>
                    <a:pt x="65" y="184"/>
                  </a:lnTo>
                  <a:lnTo>
                    <a:pt x="67" y="266"/>
                  </a:lnTo>
                  <a:lnTo>
                    <a:pt x="67" y="271"/>
                  </a:lnTo>
                  <a:lnTo>
                    <a:pt x="68" y="277"/>
                  </a:lnTo>
                  <a:lnTo>
                    <a:pt x="68" y="289"/>
                  </a:lnTo>
                  <a:lnTo>
                    <a:pt x="68" y="312"/>
                  </a:lnTo>
                  <a:lnTo>
                    <a:pt x="70" y="357"/>
                  </a:lnTo>
                  <a:lnTo>
                    <a:pt x="70" y="363"/>
                  </a:lnTo>
                  <a:lnTo>
                    <a:pt x="70" y="369"/>
                  </a:lnTo>
                  <a:lnTo>
                    <a:pt x="70" y="380"/>
                  </a:lnTo>
                  <a:lnTo>
                    <a:pt x="71" y="401"/>
                  </a:lnTo>
                  <a:lnTo>
                    <a:pt x="72" y="442"/>
                  </a:lnTo>
                  <a:lnTo>
                    <a:pt x="73" y="447"/>
                  </a:lnTo>
                  <a:lnTo>
                    <a:pt x="73" y="452"/>
                  </a:lnTo>
                  <a:lnTo>
                    <a:pt x="73" y="461"/>
                  </a:lnTo>
                  <a:lnTo>
                    <a:pt x="74" y="479"/>
                  </a:lnTo>
                  <a:lnTo>
                    <a:pt x="74" y="483"/>
                  </a:lnTo>
                  <a:lnTo>
                    <a:pt x="74" y="488"/>
                  </a:lnTo>
                  <a:lnTo>
                    <a:pt x="74" y="496"/>
                  </a:lnTo>
                  <a:lnTo>
                    <a:pt x="75" y="511"/>
                  </a:lnTo>
                  <a:lnTo>
                    <a:pt x="75" y="514"/>
                  </a:lnTo>
                  <a:lnTo>
                    <a:pt x="75" y="518"/>
                  </a:lnTo>
                  <a:lnTo>
                    <a:pt x="76" y="524"/>
                  </a:lnTo>
                  <a:lnTo>
                    <a:pt x="76" y="527"/>
                  </a:lnTo>
                  <a:lnTo>
                    <a:pt x="76" y="530"/>
                  </a:lnTo>
                  <a:lnTo>
                    <a:pt x="76" y="536"/>
                  </a:lnTo>
                  <a:lnTo>
                    <a:pt x="76" y="539"/>
                  </a:lnTo>
                  <a:lnTo>
                    <a:pt x="77" y="541"/>
                  </a:lnTo>
                  <a:lnTo>
                    <a:pt x="77" y="546"/>
                  </a:lnTo>
                  <a:lnTo>
                    <a:pt x="77" y="549"/>
                  </a:lnTo>
                  <a:lnTo>
                    <a:pt x="77" y="551"/>
                  </a:lnTo>
                  <a:lnTo>
                    <a:pt x="78" y="555"/>
                  </a:lnTo>
                  <a:lnTo>
                    <a:pt x="78" y="556"/>
                  </a:lnTo>
                  <a:lnTo>
                    <a:pt x="78" y="558"/>
                  </a:lnTo>
                  <a:lnTo>
                    <a:pt x="78" y="559"/>
                  </a:lnTo>
                  <a:lnTo>
                    <a:pt x="78" y="561"/>
                  </a:lnTo>
                  <a:lnTo>
                    <a:pt x="78" y="562"/>
                  </a:lnTo>
                  <a:lnTo>
                    <a:pt x="78" y="563"/>
                  </a:lnTo>
                  <a:lnTo>
                    <a:pt x="79" y="564"/>
                  </a:lnTo>
                  <a:lnTo>
                    <a:pt x="79" y="565"/>
                  </a:lnTo>
                  <a:lnTo>
                    <a:pt x="79" y="566"/>
                  </a:lnTo>
                  <a:lnTo>
                    <a:pt x="79" y="566"/>
                  </a:lnTo>
                  <a:lnTo>
                    <a:pt x="79" y="567"/>
                  </a:lnTo>
                  <a:lnTo>
                    <a:pt x="79" y="568"/>
                  </a:lnTo>
                  <a:lnTo>
                    <a:pt x="80" y="568"/>
                  </a:lnTo>
                  <a:lnTo>
                    <a:pt x="80" y="568"/>
                  </a:lnTo>
                  <a:lnTo>
                    <a:pt x="80" y="568"/>
                  </a:lnTo>
                  <a:lnTo>
                    <a:pt x="80" y="568"/>
                  </a:lnTo>
                  <a:lnTo>
                    <a:pt x="80" y="568"/>
                  </a:lnTo>
                  <a:lnTo>
                    <a:pt x="80" y="568"/>
                  </a:lnTo>
                  <a:lnTo>
                    <a:pt x="80" y="568"/>
                  </a:lnTo>
                  <a:lnTo>
                    <a:pt x="81" y="568"/>
                  </a:lnTo>
                  <a:lnTo>
                    <a:pt x="81" y="567"/>
                  </a:lnTo>
                  <a:lnTo>
                    <a:pt x="81" y="567"/>
                  </a:lnTo>
                  <a:lnTo>
                    <a:pt x="81" y="566"/>
                  </a:lnTo>
                  <a:lnTo>
                    <a:pt x="81" y="565"/>
                  </a:lnTo>
                  <a:lnTo>
                    <a:pt x="81" y="564"/>
                  </a:lnTo>
                  <a:lnTo>
                    <a:pt x="81" y="563"/>
                  </a:lnTo>
                  <a:lnTo>
                    <a:pt x="82" y="562"/>
                  </a:lnTo>
                  <a:lnTo>
                    <a:pt x="82" y="561"/>
                  </a:lnTo>
                  <a:lnTo>
                    <a:pt x="82" y="559"/>
                  </a:lnTo>
                  <a:lnTo>
                    <a:pt x="82" y="558"/>
                  </a:lnTo>
                  <a:lnTo>
                    <a:pt x="82" y="555"/>
                  </a:lnTo>
                  <a:lnTo>
                    <a:pt x="83" y="553"/>
                  </a:lnTo>
                  <a:lnTo>
                    <a:pt x="83" y="551"/>
                  </a:lnTo>
                  <a:lnTo>
                    <a:pt x="83" y="547"/>
                  </a:lnTo>
                  <a:lnTo>
                    <a:pt x="83" y="545"/>
                  </a:lnTo>
                  <a:lnTo>
                    <a:pt x="83" y="543"/>
                  </a:lnTo>
                  <a:lnTo>
                    <a:pt x="84" y="538"/>
                  </a:lnTo>
                  <a:lnTo>
                    <a:pt x="84" y="535"/>
                  </a:lnTo>
                  <a:lnTo>
                    <a:pt x="84" y="533"/>
                  </a:lnTo>
                  <a:lnTo>
                    <a:pt x="84" y="527"/>
                  </a:lnTo>
                  <a:lnTo>
                    <a:pt x="85" y="515"/>
                  </a:lnTo>
                  <a:lnTo>
                    <a:pt x="85" y="511"/>
                  </a:lnTo>
                  <a:lnTo>
                    <a:pt x="85" y="508"/>
                  </a:lnTo>
                  <a:lnTo>
                    <a:pt x="85" y="501"/>
                  </a:lnTo>
                  <a:lnTo>
                    <a:pt x="86" y="486"/>
                  </a:lnTo>
                  <a:lnTo>
                    <a:pt x="87" y="452"/>
                  </a:lnTo>
                  <a:lnTo>
                    <a:pt x="87" y="448"/>
                  </a:lnTo>
                  <a:lnTo>
                    <a:pt x="88" y="443"/>
                  </a:lnTo>
                  <a:lnTo>
                    <a:pt x="88" y="434"/>
                  </a:lnTo>
                  <a:lnTo>
                    <a:pt x="88" y="415"/>
                  </a:lnTo>
                  <a:lnTo>
                    <a:pt x="90" y="374"/>
                  </a:lnTo>
                  <a:lnTo>
                    <a:pt x="92" y="288"/>
                  </a:lnTo>
                  <a:lnTo>
                    <a:pt x="92" y="283"/>
                  </a:lnTo>
                  <a:lnTo>
                    <a:pt x="92" y="277"/>
                  </a:lnTo>
                  <a:lnTo>
                    <a:pt x="93" y="266"/>
                  </a:lnTo>
                  <a:lnTo>
                    <a:pt x="93" y="244"/>
                  </a:lnTo>
                  <a:lnTo>
                    <a:pt x="94" y="202"/>
                  </a:lnTo>
                  <a:lnTo>
                    <a:pt x="94" y="196"/>
                  </a:lnTo>
                  <a:lnTo>
                    <a:pt x="95" y="191"/>
                  </a:lnTo>
                  <a:lnTo>
                    <a:pt x="95" y="181"/>
                  </a:lnTo>
                  <a:lnTo>
                    <a:pt x="96" y="161"/>
                  </a:lnTo>
                  <a:lnTo>
                    <a:pt x="97" y="123"/>
                  </a:lnTo>
                  <a:lnTo>
                    <a:pt x="97" y="118"/>
                  </a:lnTo>
                  <a:lnTo>
                    <a:pt x="97" y="113"/>
                  </a:lnTo>
                  <a:lnTo>
                    <a:pt x="97" y="104"/>
                  </a:lnTo>
                  <a:lnTo>
                    <a:pt x="98" y="86"/>
                  </a:lnTo>
                  <a:lnTo>
                    <a:pt x="98" y="82"/>
                  </a:lnTo>
                  <a:lnTo>
                    <a:pt x="98" y="78"/>
                  </a:lnTo>
                  <a:lnTo>
                    <a:pt x="99" y="70"/>
                  </a:lnTo>
                  <a:lnTo>
                    <a:pt x="99" y="55"/>
                  </a:lnTo>
                  <a:lnTo>
                    <a:pt x="99" y="51"/>
                  </a:lnTo>
                  <a:lnTo>
                    <a:pt x="100" y="48"/>
                  </a:lnTo>
                  <a:lnTo>
                    <a:pt x="100" y="42"/>
                  </a:lnTo>
                  <a:lnTo>
                    <a:pt x="100" y="38"/>
                  </a:lnTo>
                  <a:lnTo>
                    <a:pt x="100" y="36"/>
                  </a:lnTo>
                  <a:lnTo>
                    <a:pt x="101" y="30"/>
                  </a:lnTo>
                  <a:lnTo>
                    <a:pt x="101" y="27"/>
                  </a:lnTo>
                  <a:lnTo>
                    <a:pt x="101" y="25"/>
                  </a:lnTo>
                  <a:lnTo>
                    <a:pt x="101" y="20"/>
                  </a:lnTo>
                  <a:lnTo>
                    <a:pt x="101" y="18"/>
                  </a:lnTo>
                  <a:lnTo>
                    <a:pt x="102" y="16"/>
                  </a:lnTo>
                  <a:lnTo>
                    <a:pt x="102" y="12"/>
                  </a:lnTo>
                  <a:lnTo>
                    <a:pt x="102" y="11"/>
                  </a:lnTo>
                  <a:lnTo>
                    <a:pt x="102" y="9"/>
                  </a:lnTo>
                  <a:lnTo>
                    <a:pt x="102" y="8"/>
                  </a:lnTo>
                  <a:lnTo>
                    <a:pt x="103" y="6"/>
                  </a:lnTo>
                  <a:lnTo>
                    <a:pt x="103" y="5"/>
                  </a:lnTo>
                  <a:lnTo>
                    <a:pt x="103" y="4"/>
                  </a:lnTo>
                  <a:lnTo>
                    <a:pt x="103" y="3"/>
                  </a:lnTo>
                  <a:lnTo>
                    <a:pt x="103" y="2"/>
                  </a:lnTo>
                  <a:lnTo>
                    <a:pt x="103" y="1"/>
                  </a:lnTo>
                  <a:lnTo>
                    <a:pt x="103" y="1"/>
                  </a:lnTo>
                  <a:lnTo>
                    <a:pt x="104" y="0"/>
                  </a:lnTo>
                  <a:lnTo>
                    <a:pt x="104" y="0"/>
                  </a:lnTo>
                  <a:lnTo>
                    <a:pt x="104" y="0"/>
                  </a:lnTo>
                  <a:lnTo>
                    <a:pt x="104" y="0"/>
                  </a:lnTo>
                  <a:lnTo>
                    <a:pt x="104" y="0"/>
                  </a:lnTo>
                  <a:lnTo>
                    <a:pt x="104" y="0"/>
                  </a:lnTo>
                  <a:lnTo>
                    <a:pt x="105" y="0"/>
                  </a:lnTo>
                  <a:lnTo>
                    <a:pt x="105" y="0"/>
                  </a:lnTo>
                  <a:lnTo>
                    <a:pt x="105" y="1"/>
                  </a:lnTo>
                  <a:lnTo>
                    <a:pt x="105" y="2"/>
                  </a:lnTo>
                  <a:lnTo>
                    <a:pt x="105" y="2"/>
                  </a:lnTo>
                  <a:lnTo>
                    <a:pt x="105" y="3"/>
                  </a:lnTo>
                  <a:lnTo>
                    <a:pt x="106" y="4"/>
                  </a:lnTo>
                  <a:lnTo>
                    <a:pt x="106" y="5"/>
                  </a:lnTo>
                  <a:lnTo>
                    <a:pt x="106" y="6"/>
                  </a:lnTo>
                  <a:lnTo>
                    <a:pt x="106" y="8"/>
                  </a:lnTo>
                  <a:lnTo>
                    <a:pt x="106" y="9"/>
                  </a:lnTo>
                  <a:lnTo>
                    <a:pt x="106" y="11"/>
                  </a:lnTo>
                  <a:lnTo>
                    <a:pt x="106" y="13"/>
                  </a:lnTo>
                  <a:lnTo>
                    <a:pt x="107" y="14"/>
                  </a:lnTo>
                  <a:lnTo>
                    <a:pt x="107" y="18"/>
                  </a:lnTo>
                  <a:lnTo>
                    <a:pt x="107" y="20"/>
                  </a:lnTo>
                  <a:lnTo>
                    <a:pt x="107" y="23"/>
                  </a:lnTo>
                  <a:lnTo>
                    <a:pt x="108" y="27"/>
                  </a:lnTo>
                  <a:lnTo>
                    <a:pt x="108" y="29"/>
                  </a:lnTo>
                  <a:lnTo>
                    <a:pt x="108" y="32"/>
                  </a:lnTo>
                  <a:lnTo>
                    <a:pt x="108" y="37"/>
                  </a:lnTo>
                  <a:lnTo>
                    <a:pt x="108" y="40"/>
                  </a:lnTo>
                  <a:lnTo>
                    <a:pt x="109" y="43"/>
                  </a:lnTo>
                  <a:lnTo>
                    <a:pt x="109" y="49"/>
                  </a:lnTo>
                  <a:lnTo>
                    <a:pt x="109" y="62"/>
                  </a:lnTo>
                  <a:lnTo>
                    <a:pt x="110" y="65"/>
                  </a:lnTo>
                  <a:lnTo>
                    <a:pt x="110" y="69"/>
                  </a:lnTo>
                  <a:lnTo>
                    <a:pt x="110" y="76"/>
                  </a:lnTo>
                  <a:lnTo>
                    <a:pt x="111" y="92"/>
                  </a:lnTo>
                  <a:lnTo>
                    <a:pt x="112" y="126"/>
                  </a:lnTo>
                  <a:lnTo>
                    <a:pt x="112" y="131"/>
                  </a:lnTo>
                  <a:lnTo>
                    <a:pt x="112" y="135"/>
                  </a:lnTo>
                  <a:lnTo>
                    <a:pt x="112" y="145"/>
                  </a:lnTo>
                  <a:lnTo>
                    <a:pt x="113" y="164"/>
                  </a:lnTo>
                  <a:lnTo>
                    <a:pt x="114" y="205"/>
                  </a:lnTo>
                  <a:lnTo>
                    <a:pt x="117" y="289"/>
                  </a:lnTo>
                  <a:lnTo>
                    <a:pt x="117" y="295"/>
                  </a:lnTo>
                  <a:lnTo>
                    <a:pt x="117" y="301"/>
                  </a:lnTo>
                  <a:lnTo>
                    <a:pt x="117" y="312"/>
                  </a:lnTo>
                  <a:lnTo>
                    <a:pt x="118" y="335"/>
                  </a:lnTo>
                  <a:lnTo>
                    <a:pt x="119" y="379"/>
                  </a:lnTo>
                  <a:lnTo>
                    <a:pt x="119" y="384"/>
                  </a:lnTo>
                  <a:lnTo>
                    <a:pt x="120" y="390"/>
                  </a:lnTo>
                  <a:lnTo>
                    <a:pt x="120" y="400"/>
                  </a:lnTo>
                  <a:lnTo>
                    <a:pt x="121" y="420"/>
                  </a:lnTo>
                  <a:lnTo>
                    <a:pt x="122" y="456"/>
                  </a:lnTo>
                  <a:lnTo>
                    <a:pt x="122" y="461"/>
                  </a:lnTo>
                  <a:lnTo>
                    <a:pt x="122" y="465"/>
                  </a:lnTo>
                  <a:lnTo>
                    <a:pt x="122" y="473"/>
                  </a:lnTo>
                  <a:lnTo>
                    <a:pt x="123" y="488"/>
                  </a:lnTo>
                  <a:lnTo>
                    <a:pt x="123" y="491"/>
                  </a:lnTo>
                  <a:lnTo>
                    <a:pt x="123" y="495"/>
                  </a:lnTo>
                  <a:lnTo>
                    <a:pt x="124" y="501"/>
                  </a:lnTo>
                  <a:lnTo>
                    <a:pt x="124" y="513"/>
                  </a:lnTo>
                  <a:lnTo>
                    <a:pt x="125" y="516"/>
                  </a:lnTo>
                  <a:lnTo>
                    <a:pt x="125" y="518"/>
                  </a:lnTo>
                  <a:lnTo>
                    <a:pt x="125" y="523"/>
                  </a:lnTo>
                  <a:lnTo>
                    <a:pt x="125" y="525"/>
                  </a:lnTo>
                  <a:lnTo>
                    <a:pt x="125" y="528"/>
                  </a:lnTo>
                  <a:lnTo>
                    <a:pt x="126" y="532"/>
                  </a:lnTo>
                  <a:lnTo>
                    <a:pt x="126" y="533"/>
                  </a:lnTo>
                  <a:lnTo>
                    <a:pt x="126" y="535"/>
                  </a:lnTo>
                  <a:lnTo>
                    <a:pt x="126" y="537"/>
                  </a:lnTo>
                  <a:lnTo>
                    <a:pt x="126" y="538"/>
                  </a:lnTo>
                  <a:lnTo>
                    <a:pt x="127" y="540"/>
                  </a:lnTo>
                  <a:lnTo>
                    <a:pt x="127" y="541"/>
                  </a:lnTo>
                  <a:lnTo>
                    <a:pt x="127" y="542"/>
                  </a:lnTo>
                  <a:lnTo>
                    <a:pt x="127" y="543"/>
                  </a:lnTo>
                  <a:lnTo>
                    <a:pt x="127" y="544"/>
                  </a:lnTo>
                  <a:lnTo>
                    <a:pt x="127" y="545"/>
                  </a:lnTo>
                  <a:lnTo>
                    <a:pt x="127" y="545"/>
                  </a:lnTo>
                  <a:lnTo>
                    <a:pt x="128" y="546"/>
                  </a:lnTo>
                  <a:lnTo>
                    <a:pt x="128" y="546"/>
                  </a:lnTo>
                  <a:lnTo>
                    <a:pt x="128" y="547"/>
                  </a:lnTo>
                  <a:lnTo>
                    <a:pt x="128" y="547"/>
                  </a:lnTo>
                  <a:lnTo>
                    <a:pt x="128" y="547"/>
                  </a:lnTo>
                  <a:lnTo>
                    <a:pt x="128" y="547"/>
                  </a:lnTo>
                  <a:lnTo>
                    <a:pt x="129" y="547"/>
                  </a:lnTo>
                  <a:lnTo>
                    <a:pt x="129" y="546"/>
                  </a:lnTo>
                  <a:lnTo>
                    <a:pt x="129" y="546"/>
                  </a:lnTo>
                  <a:lnTo>
                    <a:pt x="129" y="546"/>
                  </a:lnTo>
                  <a:lnTo>
                    <a:pt x="129" y="545"/>
                  </a:lnTo>
                  <a:lnTo>
                    <a:pt x="129" y="544"/>
                  </a:lnTo>
                  <a:lnTo>
                    <a:pt x="130" y="544"/>
                  </a:lnTo>
                  <a:lnTo>
                    <a:pt x="130" y="543"/>
                  </a:lnTo>
                  <a:lnTo>
                    <a:pt x="130" y="542"/>
                  </a:lnTo>
                  <a:lnTo>
                    <a:pt x="130" y="541"/>
                  </a:lnTo>
                  <a:lnTo>
                    <a:pt x="130" y="539"/>
                  </a:lnTo>
                  <a:lnTo>
                    <a:pt x="130" y="538"/>
                  </a:lnTo>
                  <a:lnTo>
                    <a:pt x="131" y="537"/>
                  </a:lnTo>
                  <a:lnTo>
                    <a:pt x="131" y="533"/>
                  </a:lnTo>
                  <a:lnTo>
                    <a:pt x="131" y="532"/>
                  </a:lnTo>
                  <a:lnTo>
                    <a:pt x="131" y="530"/>
                  </a:lnTo>
                  <a:lnTo>
                    <a:pt x="131" y="526"/>
                  </a:lnTo>
                  <a:lnTo>
                    <a:pt x="132" y="524"/>
                  </a:lnTo>
                  <a:lnTo>
                    <a:pt x="132" y="521"/>
                  </a:lnTo>
                  <a:lnTo>
                    <a:pt x="132" y="516"/>
                  </a:lnTo>
                  <a:lnTo>
                    <a:pt x="132" y="514"/>
                  </a:lnTo>
                  <a:lnTo>
                    <a:pt x="132" y="511"/>
                  </a:lnTo>
                  <a:lnTo>
                    <a:pt x="133" y="506"/>
                  </a:lnTo>
                  <a:lnTo>
                    <a:pt x="133" y="493"/>
                  </a:lnTo>
                  <a:lnTo>
                    <a:pt x="134" y="490"/>
                  </a:lnTo>
                  <a:lnTo>
                    <a:pt x="134" y="487"/>
                  </a:lnTo>
                  <a:lnTo>
                    <a:pt x="134" y="480"/>
                  </a:lnTo>
                  <a:lnTo>
                    <a:pt x="135" y="465"/>
                  </a:lnTo>
                  <a:lnTo>
                    <a:pt x="135" y="461"/>
                  </a:lnTo>
                  <a:lnTo>
                    <a:pt x="135" y="457"/>
                  </a:lnTo>
                  <a:lnTo>
                    <a:pt x="135" y="449"/>
                  </a:lnTo>
                  <a:lnTo>
                    <a:pt x="136" y="432"/>
                  </a:lnTo>
                  <a:lnTo>
                    <a:pt x="137" y="396"/>
                  </a:lnTo>
                  <a:lnTo>
                    <a:pt x="137" y="392"/>
                  </a:lnTo>
                  <a:lnTo>
                    <a:pt x="138" y="387"/>
                  </a:lnTo>
                  <a:lnTo>
                    <a:pt x="138" y="378"/>
                  </a:lnTo>
                  <a:lnTo>
                    <a:pt x="138" y="360"/>
                  </a:lnTo>
                  <a:lnTo>
                    <a:pt x="140" y="323"/>
                  </a:lnTo>
                  <a:lnTo>
                    <a:pt x="142" y="248"/>
                  </a:lnTo>
                  <a:lnTo>
                    <a:pt x="142" y="243"/>
                  </a:lnTo>
                  <a:lnTo>
                    <a:pt x="142" y="239"/>
                  </a:lnTo>
                  <a:lnTo>
                    <a:pt x="143" y="229"/>
                  </a:lnTo>
                  <a:lnTo>
                    <a:pt x="143" y="212"/>
                  </a:lnTo>
                  <a:lnTo>
                    <a:pt x="144" y="178"/>
                  </a:lnTo>
                  <a:lnTo>
                    <a:pt x="145" y="175"/>
                  </a:lnTo>
                  <a:lnTo>
                    <a:pt x="145" y="170"/>
                  </a:lnTo>
                  <a:lnTo>
                    <a:pt x="145" y="163"/>
                  </a:lnTo>
                  <a:lnTo>
                    <a:pt x="146" y="148"/>
                  </a:lnTo>
                  <a:lnTo>
                    <a:pt x="146" y="144"/>
                  </a:lnTo>
                  <a:lnTo>
                    <a:pt x="146" y="141"/>
                  </a:lnTo>
                  <a:lnTo>
                    <a:pt x="146" y="134"/>
                  </a:lnTo>
                  <a:lnTo>
                    <a:pt x="147" y="121"/>
                  </a:lnTo>
                  <a:lnTo>
                    <a:pt x="147" y="118"/>
                  </a:lnTo>
                </a:path>
              </a:pathLst>
            </a:custGeom>
            <a:noFill/>
            <a:ln w="12700" cap="sq">
              <a:solidFill>
                <a:srgbClr val="0CAE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 name="Freeform 8"/>
            <p:cNvSpPr>
              <a:spLocks/>
            </p:cNvSpPr>
            <p:nvPr/>
          </p:nvSpPr>
          <p:spPr bwMode="auto">
            <a:xfrm>
              <a:off x="7019" y="248"/>
              <a:ext cx="148" cy="401"/>
            </a:xfrm>
            <a:custGeom>
              <a:avLst/>
              <a:gdLst>
                <a:gd name="T0" fmla="*/ 1 w 148"/>
                <a:gd name="T1" fmla="*/ 32 h 401"/>
                <a:gd name="T2" fmla="*/ 3 w 148"/>
                <a:gd name="T3" fmla="*/ 12 h 401"/>
                <a:gd name="T4" fmla="*/ 4 w 148"/>
                <a:gd name="T5" fmla="*/ 2 h 401"/>
                <a:gd name="T6" fmla="*/ 6 w 148"/>
                <a:gd name="T7" fmla="*/ 0 h 401"/>
                <a:gd name="T8" fmla="*/ 7 w 148"/>
                <a:gd name="T9" fmla="*/ 4 h 401"/>
                <a:gd name="T10" fmla="*/ 9 w 148"/>
                <a:gd name="T11" fmla="*/ 16 h 401"/>
                <a:gd name="T12" fmla="*/ 11 w 148"/>
                <a:gd name="T13" fmla="*/ 47 h 401"/>
                <a:gd name="T14" fmla="*/ 15 w 148"/>
                <a:gd name="T15" fmla="*/ 143 h 401"/>
                <a:gd name="T16" fmla="*/ 20 w 148"/>
                <a:gd name="T17" fmla="*/ 277 h 401"/>
                <a:gd name="T18" fmla="*/ 23 w 148"/>
                <a:gd name="T19" fmla="*/ 329 h 401"/>
                <a:gd name="T20" fmla="*/ 25 w 148"/>
                <a:gd name="T21" fmla="*/ 368 h 401"/>
                <a:gd name="T22" fmla="*/ 27 w 148"/>
                <a:gd name="T23" fmla="*/ 386 h 401"/>
                <a:gd name="T24" fmla="*/ 28 w 148"/>
                <a:gd name="T25" fmla="*/ 397 h 401"/>
                <a:gd name="T26" fmla="*/ 29 w 148"/>
                <a:gd name="T27" fmla="*/ 400 h 401"/>
                <a:gd name="T28" fmla="*/ 30 w 148"/>
                <a:gd name="T29" fmla="*/ 400 h 401"/>
                <a:gd name="T30" fmla="*/ 32 w 148"/>
                <a:gd name="T31" fmla="*/ 395 h 401"/>
                <a:gd name="T32" fmla="*/ 33 w 148"/>
                <a:gd name="T33" fmla="*/ 382 h 401"/>
                <a:gd name="T34" fmla="*/ 37 w 148"/>
                <a:gd name="T35" fmla="*/ 330 h 401"/>
                <a:gd name="T36" fmla="*/ 41 w 148"/>
                <a:gd name="T37" fmla="*/ 262 h 401"/>
                <a:gd name="T38" fmla="*/ 45 w 148"/>
                <a:gd name="T39" fmla="*/ 187 h 401"/>
                <a:gd name="T40" fmla="*/ 47 w 148"/>
                <a:gd name="T41" fmla="*/ 148 h 401"/>
                <a:gd name="T42" fmla="*/ 49 w 148"/>
                <a:gd name="T43" fmla="*/ 118 h 401"/>
                <a:gd name="T44" fmla="*/ 51 w 148"/>
                <a:gd name="T45" fmla="*/ 104 h 401"/>
                <a:gd name="T46" fmla="*/ 53 w 148"/>
                <a:gd name="T47" fmla="*/ 97 h 401"/>
                <a:gd name="T48" fmla="*/ 54 w 148"/>
                <a:gd name="T49" fmla="*/ 95 h 401"/>
                <a:gd name="T50" fmla="*/ 55 w 148"/>
                <a:gd name="T51" fmla="*/ 97 h 401"/>
                <a:gd name="T52" fmla="*/ 57 w 148"/>
                <a:gd name="T53" fmla="*/ 103 h 401"/>
                <a:gd name="T54" fmla="*/ 58 w 148"/>
                <a:gd name="T55" fmla="*/ 115 h 401"/>
                <a:gd name="T56" fmla="*/ 62 w 148"/>
                <a:gd name="T57" fmla="*/ 154 h 401"/>
                <a:gd name="T58" fmla="*/ 69 w 148"/>
                <a:gd name="T59" fmla="*/ 254 h 401"/>
                <a:gd name="T60" fmla="*/ 72 w 148"/>
                <a:gd name="T61" fmla="*/ 280 h 401"/>
                <a:gd name="T62" fmla="*/ 74 w 148"/>
                <a:gd name="T63" fmla="*/ 298 h 401"/>
                <a:gd name="T64" fmla="*/ 76 w 148"/>
                <a:gd name="T65" fmla="*/ 306 h 401"/>
                <a:gd name="T66" fmla="*/ 77 w 148"/>
                <a:gd name="T67" fmla="*/ 309 h 401"/>
                <a:gd name="T68" fmla="*/ 78 w 148"/>
                <a:gd name="T69" fmla="*/ 311 h 401"/>
                <a:gd name="T70" fmla="*/ 79 w 148"/>
                <a:gd name="T71" fmla="*/ 309 h 401"/>
                <a:gd name="T72" fmla="*/ 81 w 148"/>
                <a:gd name="T73" fmla="*/ 306 h 401"/>
                <a:gd name="T74" fmla="*/ 83 w 148"/>
                <a:gd name="T75" fmla="*/ 295 h 401"/>
                <a:gd name="T76" fmla="*/ 89 w 148"/>
                <a:gd name="T77" fmla="*/ 246 h 401"/>
                <a:gd name="T78" fmla="*/ 92 w 148"/>
                <a:gd name="T79" fmla="*/ 219 h 401"/>
                <a:gd name="T80" fmla="*/ 95 w 148"/>
                <a:gd name="T81" fmla="*/ 194 h 401"/>
                <a:gd name="T82" fmla="*/ 97 w 148"/>
                <a:gd name="T83" fmla="*/ 182 h 401"/>
                <a:gd name="T84" fmla="*/ 99 w 148"/>
                <a:gd name="T85" fmla="*/ 174 h 401"/>
                <a:gd name="T86" fmla="*/ 101 w 148"/>
                <a:gd name="T87" fmla="*/ 171 h 401"/>
                <a:gd name="T88" fmla="*/ 102 w 148"/>
                <a:gd name="T89" fmla="*/ 170 h 401"/>
                <a:gd name="T90" fmla="*/ 104 w 148"/>
                <a:gd name="T91" fmla="*/ 171 h 401"/>
                <a:gd name="T92" fmla="*/ 105 w 148"/>
                <a:gd name="T93" fmla="*/ 173 h 401"/>
                <a:gd name="T94" fmla="*/ 107 w 148"/>
                <a:gd name="T95" fmla="*/ 180 h 401"/>
                <a:gd name="T96" fmla="*/ 114 w 148"/>
                <a:gd name="T97" fmla="*/ 215 h 401"/>
                <a:gd name="T98" fmla="*/ 117 w 148"/>
                <a:gd name="T99" fmla="*/ 232 h 401"/>
                <a:gd name="T100" fmla="*/ 121 w 148"/>
                <a:gd name="T101" fmla="*/ 246 h 401"/>
                <a:gd name="T102" fmla="*/ 123 w 148"/>
                <a:gd name="T103" fmla="*/ 251 h 401"/>
                <a:gd name="T104" fmla="*/ 124 w 148"/>
                <a:gd name="T105" fmla="*/ 254 h 401"/>
                <a:gd name="T106" fmla="*/ 126 w 148"/>
                <a:gd name="T107" fmla="*/ 255 h 401"/>
                <a:gd name="T108" fmla="*/ 127 w 148"/>
                <a:gd name="T109" fmla="*/ 255 h 401"/>
                <a:gd name="T110" fmla="*/ 128 w 148"/>
                <a:gd name="T111" fmla="*/ 254 h 401"/>
                <a:gd name="T112" fmla="*/ 129 w 148"/>
                <a:gd name="T113" fmla="*/ 253 h 401"/>
                <a:gd name="T114" fmla="*/ 132 w 148"/>
                <a:gd name="T115" fmla="*/ 249 h 401"/>
                <a:gd name="T116" fmla="*/ 135 w 148"/>
                <a:gd name="T117" fmla="*/ 239 h 401"/>
                <a:gd name="T118" fmla="*/ 142 w 148"/>
                <a:gd name="T119" fmla="*/ 220 h 401"/>
                <a:gd name="T120" fmla="*/ 145 w 148"/>
                <a:gd name="T121" fmla="*/ 212 h 401"/>
                <a:gd name="T122" fmla="*/ 147 w 148"/>
                <a:gd name="T123" fmla="*/ 20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8" h="401">
                  <a:moveTo>
                    <a:pt x="0" y="58"/>
                  </a:moveTo>
                  <a:lnTo>
                    <a:pt x="0" y="55"/>
                  </a:lnTo>
                  <a:lnTo>
                    <a:pt x="0" y="49"/>
                  </a:lnTo>
                  <a:lnTo>
                    <a:pt x="1" y="46"/>
                  </a:lnTo>
                  <a:lnTo>
                    <a:pt x="1" y="43"/>
                  </a:lnTo>
                  <a:lnTo>
                    <a:pt x="1" y="37"/>
                  </a:lnTo>
                  <a:lnTo>
                    <a:pt x="1" y="35"/>
                  </a:lnTo>
                  <a:lnTo>
                    <a:pt x="1" y="32"/>
                  </a:lnTo>
                  <a:lnTo>
                    <a:pt x="2" y="27"/>
                  </a:lnTo>
                  <a:lnTo>
                    <a:pt x="2" y="25"/>
                  </a:lnTo>
                  <a:lnTo>
                    <a:pt x="2" y="23"/>
                  </a:lnTo>
                  <a:lnTo>
                    <a:pt x="2" y="19"/>
                  </a:lnTo>
                  <a:lnTo>
                    <a:pt x="3" y="17"/>
                  </a:lnTo>
                  <a:lnTo>
                    <a:pt x="3" y="15"/>
                  </a:lnTo>
                  <a:lnTo>
                    <a:pt x="3" y="14"/>
                  </a:lnTo>
                  <a:lnTo>
                    <a:pt x="3" y="12"/>
                  </a:lnTo>
                  <a:lnTo>
                    <a:pt x="3" y="10"/>
                  </a:lnTo>
                  <a:lnTo>
                    <a:pt x="3" y="9"/>
                  </a:lnTo>
                  <a:lnTo>
                    <a:pt x="4" y="7"/>
                  </a:lnTo>
                  <a:lnTo>
                    <a:pt x="4" y="5"/>
                  </a:lnTo>
                  <a:lnTo>
                    <a:pt x="4" y="4"/>
                  </a:lnTo>
                  <a:lnTo>
                    <a:pt x="4" y="4"/>
                  </a:lnTo>
                  <a:lnTo>
                    <a:pt x="4" y="3"/>
                  </a:lnTo>
                  <a:lnTo>
                    <a:pt x="4" y="2"/>
                  </a:lnTo>
                  <a:lnTo>
                    <a:pt x="5" y="1"/>
                  </a:lnTo>
                  <a:lnTo>
                    <a:pt x="5" y="1"/>
                  </a:lnTo>
                  <a:lnTo>
                    <a:pt x="5" y="1"/>
                  </a:lnTo>
                  <a:lnTo>
                    <a:pt x="5" y="0"/>
                  </a:lnTo>
                  <a:lnTo>
                    <a:pt x="5" y="0"/>
                  </a:lnTo>
                  <a:lnTo>
                    <a:pt x="5" y="0"/>
                  </a:lnTo>
                  <a:lnTo>
                    <a:pt x="6" y="0"/>
                  </a:lnTo>
                  <a:lnTo>
                    <a:pt x="6" y="0"/>
                  </a:lnTo>
                  <a:lnTo>
                    <a:pt x="6" y="0"/>
                  </a:lnTo>
                  <a:lnTo>
                    <a:pt x="6" y="0"/>
                  </a:lnTo>
                  <a:lnTo>
                    <a:pt x="6" y="1"/>
                  </a:lnTo>
                  <a:lnTo>
                    <a:pt x="6" y="1"/>
                  </a:lnTo>
                  <a:lnTo>
                    <a:pt x="7" y="2"/>
                  </a:lnTo>
                  <a:lnTo>
                    <a:pt x="7" y="2"/>
                  </a:lnTo>
                  <a:lnTo>
                    <a:pt x="7" y="3"/>
                  </a:lnTo>
                  <a:lnTo>
                    <a:pt x="7" y="4"/>
                  </a:lnTo>
                  <a:lnTo>
                    <a:pt x="7" y="5"/>
                  </a:lnTo>
                  <a:lnTo>
                    <a:pt x="7" y="6"/>
                  </a:lnTo>
                  <a:lnTo>
                    <a:pt x="8" y="7"/>
                  </a:lnTo>
                  <a:lnTo>
                    <a:pt x="8" y="8"/>
                  </a:lnTo>
                  <a:lnTo>
                    <a:pt x="8" y="10"/>
                  </a:lnTo>
                  <a:lnTo>
                    <a:pt x="8" y="13"/>
                  </a:lnTo>
                  <a:lnTo>
                    <a:pt x="8" y="14"/>
                  </a:lnTo>
                  <a:lnTo>
                    <a:pt x="9" y="16"/>
                  </a:lnTo>
                  <a:lnTo>
                    <a:pt x="9" y="19"/>
                  </a:lnTo>
                  <a:lnTo>
                    <a:pt x="9" y="21"/>
                  </a:lnTo>
                  <a:lnTo>
                    <a:pt x="9" y="23"/>
                  </a:lnTo>
                  <a:lnTo>
                    <a:pt x="9" y="28"/>
                  </a:lnTo>
                  <a:lnTo>
                    <a:pt x="10" y="37"/>
                  </a:lnTo>
                  <a:lnTo>
                    <a:pt x="10" y="40"/>
                  </a:lnTo>
                  <a:lnTo>
                    <a:pt x="10" y="42"/>
                  </a:lnTo>
                  <a:lnTo>
                    <a:pt x="11" y="47"/>
                  </a:lnTo>
                  <a:lnTo>
                    <a:pt x="11" y="58"/>
                  </a:lnTo>
                  <a:lnTo>
                    <a:pt x="12" y="82"/>
                  </a:lnTo>
                  <a:lnTo>
                    <a:pt x="13" y="86"/>
                  </a:lnTo>
                  <a:lnTo>
                    <a:pt x="13" y="89"/>
                  </a:lnTo>
                  <a:lnTo>
                    <a:pt x="13" y="96"/>
                  </a:lnTo>
                  <a:lnTo>
                    <a:pt x="14" y="110"/>
                  </a:lnTo>
                  <a:lnTo>
                    <a:pt x="15" y="139"/>
                  </a:lnTo>
                  <a:lnTo>
                    <a:pt x="15" y="143"/>
                  </a:lnTo>
                  <a:lnTo>
                    <a:pt x="15" y="147"/>
                  </a:lnTo>
                  <a:lnTo>
                    <a:pt x="16" y="154"/>
                  </a:lnTo>
                  <a:lnTo>
                    <a:pt x="16" y="170"/>
                  </a:lnTo>
                  <a:lnTo>
                    <a:pt x="17" y="201"/>
                  </a:lnTo>
                  <a:lnTo>
                    <a:pt x="20" y="263"/>
                  </a:lnTo>
                  <a:lnTo>
                    <a:pt x="20" y="267"/>
                  </a:lnTo>
                  <a:lnTo>
                    <a:pt x="20" y="270"/>
                  </a:lnTo>
                  <a:lnTo>
                    <a:pt x="20" y="277"/>
                  </a:lnTo>
                  <a:lnTo>
                    <a:pt x="21" y="291"/>
                  </a:lnTo>
                  <a:lnTo>
                    <a:pt x="21" y="294"/>
                  </a:lnTo>
                  <a:lnTo>
                    <a:pt x="21" y="298"/>
                  </a:lnTo>
                  <a:lnTo>
                    <a:pt x="22" y="304"/>
                  </a:lnTo>
                  <a:lnTo>
                    <a:pt x="22" y="317"/>
                  </a:lnTo>
                  <a:lnTo>
                    <a:pt x="22" y="320"/>
                  </a:lnTo>
                  <a:lnTo>
                    <a:pt x="22" y="323"/>
                  </a:lnTo>
                  <a:lnTo>
                    <a:pt x="23" y="329"/>
                  </a:lnTo>
                  <a:lnTo>
                    <a:pt x="23" y="340"/>
                  </a:lnTo>
                  <a:lnTo>
                    <a:pt x="23" y="343"/>
                  </a:lnTo>
                  <a:lnTo>
                    <a:pt x="24" y="345"/>
                  </a:lnTo>
                  <a:lnTo>
                    <a:pt x="24" y="350"/>
                  </a:lnTo>
                  <a:lnTo>
                    <a:pt x="24" y="360"/>
                  </a:lnTo>
                  <a:lnTo>
                    <a:pt x="25" y="362"/>
                  </a:lnTo>
                  <a:lnTo>
                    <a:pt x="25" y="364"/>
                  </a:lnTo>
                  <a:lnTo>
                    <a:pt x="25" y="368"/>
                  </a:lnTo>
                  <a:lnTo>
                    <a:pt x="25" y="371"/>
                  </a:lnTo>
                  <a:lnTo>
                    <a:pt x="25" y="373"/>
                  </a:lnTo>
                  <a:lnTo>
                    <a:pt x="26" y="376"/>
                  </a:lnTo>
                  <a:lnTo>
                    <a:pt x="26" y="378"/>
                  </a:lnTo>
                  <a:lnTo>
                    <a:pt x="26" y="380"/>
                  </a:lnTo>
                  <a:lnTo>
                    <a:pt x="26" y="383"/>
                  </a:lnTo>
                  <a:lnTo>
                    <a:pt x="26" y="384"/>
                  </a:lnTo>
                  <a:lnTo>
                    <a:pt x="27" y="386"/>
                  </a:lnTo>
                  <a:lnTo>
                    <a:pt x="27" y="388"/>
                  </a:lnTo>
                  <a:lnTo>
                    <a:pt x="27" y="390"/>
                  </a:lnTo>
                  <a:lnTo>
                    <a:pt x="27" y="391"/>
                  </a:lnTo>
                  <a:lnTo>
                    <a:pt x="27" y="392"/>
                  </a:lnTo>
                  <a:lnTo>
                    <a:pt x="27" y="393"/>
                  </a:lnTo>
                  <a:lnTo>
                    <a:pt x="28" y="394"/>
                  </a:lnTo>
                  <a:lnTo>
                    <a:pt x="28" y="395"/>
                  </a:lnTo>
                  <a:lnTo>
                    <a:pt x="28" y="397"/>
                  </a:lnTo>
                  <a:lnTo>
                    <a:pt x="28" y="397"/>
                  </a:lnTo>
                  <a:lnTo>
                    <a:pt x="28" y="398"/>
                  </a:lnTo>
                  <a:lnTo>
                    <a:pt x="28" y="398"/>
                  </a:lnTo>
                  <a:lnTo>
                    <a:pt x="29" y="399"/>
                  </a:lnTo>
                  <a:lnTo>
                    <a:pt x="29" y="399"/>
                  </a:lnTo>
                  <a:lnTo>
                    <a:pt x="29" y="400"/>
                  </a:lnTo>
                  <a:lnTo>
                    <a:pt x="29" y="400"/>
                  </a:lnTo>
                  <a:lnTo>
                    <a:pt x="29" y="400"/>
                  </a:lnTo>
                  <a:lnTo>
                    <a:pt x="29" y="401"/>
                  </a:lnTo>
                  <a:lnTo>
                    <a:pt x="30" y="401"/>
                  </a:lnTo>
                  <a:lnTo>
                    <a:pt x="30" y="401"/>
                  </a:lnTo>
                  <a:lnTo>
                    <a:pt x="30" y="401"/>
                  </a:lnTo>
                  <a:lnTo>
                    <a:pt x="30" y="401"/>
                  </a:lnTo>
                  <a:lnTo>
                    <a:pt x="30" y="400"/>
                  </a:lnTo>
                  <a:lnTo>
                    <a:pt x="30" y="400"/>
                  </a:lnTo>
                  <a:lnTo>
                    <a:pt x="30" y="400"/>
                  </a:lnTo>
                  <a:lnTo>
                    <a:pt x="31" y="399"/>
                  </a:lnTo>
                  <a:lnTo>
                    <a:pt x="31" y="399"/>
                  </a:lnTo>
                  <a:lnTo>
                    <a:pt x="31" y="398"/>
                  </a:lnTo>
                  <a:lnTo>
                    <a:pt x="31" y="398"/>
                  </a:lnTo>
                  <a:lnTo>
                    <a:pt x="31" y="397"/>
                  </a:lnTo>
                  <a:lnTo>
                    <a:pt x="31" y="396"/>
                  </a:lnTo>
                  <a:lnTo>
                    <a:pt x="32" y="396"/>
                  </a:lnTo>
                  <a:lnTo>
                    <a:pt x="32" y="395"/>
                  </a:lnTo>
                  <a:lnTo>
                    <a:pt x="32" y="394"/>
                  </a:lnTo>
                  <a:lnTo>
                    <a:pt x="32" y="392"/>
                  </a:lnTo>
                  <a:lnTo>
                    <a:pt x="32" y="390"/>
                  </a:lnTo>
                  <a:lnTo>
                    <a:pt x="33" y="389"/>
                  </a:lnTo>
                  <a:lnTo>
                    <a:pt x="33" y="388"/>
                  </a:lnTo>
                  <a:lnTo>
                    <a:pt x="33" y="385"/>
                  </a:lnTo>
                  <a:lnTo>
                    <a:pt x="33" y="383"/>
                  </a:lnTo>
                  <a:lnTo>
                    <a:pt x="33" y="382"/>
                  </a:lnTo>
                  <a:lnTo>
                    <a:pt x="34" y="378"/>
                  </a:lnTo>
                  <a:lnTo>
                    <a:pt x="34" y="371"/>
                  </a:lnTo>
                  <a:lnTo>
                    <a:pt x="35" y="369"/>
                  </a:lnTo>
                  <a:lnTo>
                    <a:pt x="35" y="367"/>
                  </a:lnTo>
                  <a:lnTo>
                    <a:pt x="35" y="363"/>
                  </a:lnTo>
                  <a:lnTo>
                    <a:pt x="36" y="353"/>
                  </a:lnTo>
                  <a:lnTo>
                    <a:pt x="37" y="333"/>
                  </a:lnTo>
                  <a:lnTo>
                    <a:pt x="37" y="330"/>
                  </a:lnTo>
                  <a:lnTo>
                    <a:pt x="37" y="327"/>
                  </a:lnTo>
                  <a:lnTo>
                    <a:pt x="38" y="322"/>
                  </a:lnTo>
                  <a:lnTo>
                    <a:pt x="38" y="310"/>
                  </a:lnTo>
                  <a:lnTo>
                    <a:pt x="39" y="286"/>
                  </a:lnTo>
                  <a:lnTo>
                    <a:pt x="40" y="283"/>
                  </a:lnTo>
                  <a:lnTo>
                    <a:pt x="40" y="280"/>
                  </a:lnTo>
                  <a:lnTo>
                    <a:pt x="40" y="274"/>
                  </a:lnTo>
                  <a:lnTo>
                    <a:pt x="41" y="262"/>
                  </a:lnTo>
                  <a:lnTo>
                    <a:pt x="42" y="238"/>
                  </a:lnTo>
                  <a:lnTo>
                    <a:pt x="42" y="235"/>
                  </a:lnTo>
                  <a:lnTo>
                    <a:pt x="42" y="232"/>
                  </a:lnTo>
                  <a:lnTo>
                    <a:pt x="42" y="226"/>
                  </a:lnTo>
                  <a:lnTo>
                    <a:pt x="43" y="215"/>
                  </a:lnTo>
                  <a:lnTo>
                    <a:pt x="44" y="192"/>
                  </a:lnTo>
                  <a:lnTo>
                    <a:pt x="44" y="190"/>
                  </a:lnTo>
                  <a:lnTo>
                    <a:pt x="45" y="187"/>
                  </a:lnTo>
                  <a:lnTo>
                    <a:pt x="45" y="182"/>
                  </a:lnTo>
                  <a:lnTo>
                    <a:pt x="45" y="171"/>
                  </a:lnTo>
                  <a:lnTo>
                    <a:pt x="46" y="169"/>
                  </a:lnTo>
                  <a:lnTo>
                    <a:pt x="46" y="166"/>
                  </a:lnTo>
                  <a:lnTo>
                    <a:pt x="46" y="161"/>
                  </a:lnTo>
                  <a:lnTo>
                    <a:pt x="47" y="152"/>
                  </a:lnTo>
                  <a:lnTo>
                    <a:pt x="47" y="150"/>
                  </a:lnTo>
                  <a:lnTo>
                    <a:pt x="47" y="148"/>
                  </a:lnTo>
                  <a:lnTo>
                    <a:pt x="47" y="143"/>
                  </a:lnTo>
                  <a:lnTo>
                    <a:pt x="48" y="135"/>
                  </a:lnTo>
                  <a:lnTo>
                    <a:pt x="48" y="133"/>
                  </a:lnTo>
                  <a:lnTo>
                    <a:pt x="48" y="132"/>
                  </a:lnTo>
                  <a:lnTo>
                    <a:pt x="48" y="128"/>
                  </a:lnTo>
                  <a:lnTo>
                    <a:pt x="49" y="121"/>
                  </a:lnTo>
                  <a:lnTo>
                    <a:pt x="49" y="120"/>
                  </a:lnTo>
                  <a:lnTo>
                    <a:pt x="49" y="118"/>
                  </a:lnTo>
                  <a:lnTo>
                    <a:pt x="50" y="115"/>
                  </a:lnTo>
                  <a:lnTo>
                    <a:pt x="50" y="113"/>
                  </a:lnTo>
                  <a:lnTo>
                    <a:pt x="50" y="112"/>
                  </a:lnTo>
                  <a:lnTo>
                    <a:pt x="50" y="109"/>
                  </a:lnTo>
                  <a:lnTo>
                    <a:pt x="51" y="108"/>
                  </a:lnTo>
                  <a:lnTo>
                    <a:pt x="51" y="107"/>
                  </a:lnTo>
                  <a:lnTo>
                    <a:pt x="51" y="105"/>
                  </a:lnTo>
                  <a:lnTo>
                    <a:pt x="51" y="104"/>
                  </a:lnTo>
                  <a:lnTo>
                    <a:pt x="51" y="103"/>
                  </a:lnTo>
                  <a:lnTo>
                    <a:pt x="52" y="101"/>
                  </a:lnTo>
                  <a:lnTo>
                    <a:pt x="52" y="100"/>
                  </a:lnTo>
                  <a:lnTo>
                    <a:pt x="52" y="100"/>
                  </a:lnTo>
                  <a:lnTo>
                    <a:pt x="52" y="99"/>
                  </a:lnTo>
                  <a:lnTo>
                    <a:pt x="52" y="98"/>
                  </a:lnTo>
                  <a:lnTo>
                    <a:pt x="52" y="98"/>
                  </a:lnTo>
                  <a:lnTo>
                    <a:pt x="53" y="97"/>
                  </a:lnTo>
                  <a:lnTo>
                    <a:pt x="53" y="97"/>
                  </a:lnTo>
                  <a:lnTo>
                    <a:pt x="53" y="96"/>
                  </a:lnTo>
                  <a:lnTo>
                    <a:pt x="53" y="96"/>
                  </a:lnTo>
                  <a:lnTo>
                    <a:pt x="53" y="96"/>
                  </a:lnTo>
                  <a:lnTo>
                    <a:pt x="53" y="96"/>
                  </a:lnTo>
                  <a:lnTo>
                    <a:pt x="54" y="95"/>
                  </a:lnTo>
                  <a:lnTo>
                    <a:pt x="54" y="95"/>
                  </a:lnTo>
                  <a:lnTo>
                    <a:pt x="54" y="95"/>
                  </a:lnTo>
                  <a:lnTo>
                    <a:pt x="54" y="95"/>
                  </a:lnTo>
                  <a:lnTo>
                    <a:pt x="54" y="96"/>
                  </a:lnTo>
                  <a:lnTo>
                    <a:pt x="54" y="96"/>
                  </a:lnTo>
                  <a:lnTo>
                    <a:pt x="55" y="96"/>
                  </a:lnTo>
                  <a:lnTo>
                    <a:pt x="55" y="96"/>
                  </a:lnTo>
                  <a:lnTo>
                    <a:pt x="55" y="96"/>
                  </a:lnTo>
                  <a:lnTo>
                    <a:pt x="55" y="97"/>
                  </a:lnTo>
                  <a:lnTo>
                    <a:pt x="55" y="97"/>
                  </a:lnTo>
                  <a:lnTo>
                    <a:pt x="55" y="98"/>
                  </a:lnTo>
                  <a:lnTo>
                    <a:pt x="56" y="98"/>
                  </a:lnTo>
                  <a:lnTo>
                    <a:pt x="56" y="99"/>
                  </a:lnTo>
                  <a:lnTo>
                    <a:pt x="56" y="100"/>
                  </a:lnTo>
                  <a:lnTo>
                    <a:pt x="56" y="100"/>
                  </a:lnTo>
                  <a:lnTo>
                    <a:pt x="56" y="101"/>
                  </a:lnTo>
                  <a:lnTo>
                    <a:pt x="56" y="102"/>
                  </a:lnTo>
                  <a:lnTo>
                    <a:pt x="57" y="103"/>
                  </a:lnTo>
                  <a:lnTo>
                    <a:pt x="57" y="104"/>
                  </a:lnTo>
                  <a:lnTo>
                    <a:pt x="57" y="105"/>
                  </a:lnTo>
                  <a:lnTo>
                    <a:pt x="57" y="107"/>
                  </a:lnTo>
                  <a:lnTo>
                    <a:pt x="57" y="109"/>
                  </a:lnTo>
                  <a:lnTo>
                    <a:pt x="58" y="110"/>
                  </a:lnTo>
                  <a:lnTo>
                    <a:pt x="58" y="111"/>
                  </a:lnTo>
                  <a:lnTo>
                    <a:pt x="58" y="114"/>
                  </a:lnTo>
                  <a:lnTo>
                    <a:pt x="58" y="115"/>
                  </a:lnTo>
                  <a:lnTo>
                    <a:pt x="58" y="117"/>
                  </a:lnTo>
                  <a:lnTo>
                    <a:pt x="59" y="119"/>
                  </a:lnTo>
                  <a:lnTo>
                    <a:pt x="59" y="126"/>
                  </a:lnTo>
                  <a:lnTo>
                    <a:pt x="60" y="127"/>
                  </a:lnTo>
                  <a:lnTo>
                    <a:pt x="60" y="129"/>
                  </a:lnTo>
                  <a:lnTo>
                    <a:pt x="60" y="132"/>
                  </a:lnTo>
                  <a:lnTo>
                    <a:pt x="61" y="139"/>
                  </a:lnTo>
                  <a:lnTo>
                    <a:pt x="62" y="154"/>
                  </a:lnTo>
                  <a:lnTo>
                    <a:pt x="64" y="187"/>
                  </a:lnTo>
                  <a:lnTo>
                    <a:pt x="64" y="189"/>
                  </a:lnTo>
                  <a:lnTo>
                    <a:pt x="65" y="191"/>
                  </a:lnTo>
                  <a:lnTo>
                    <a:pt x="65" y="195"/>
                  </a:lnTo>
                  <a:lnTo>
                    <a:pt x="65" y="204"/>
                  </a:lnTo>
                  <a:lnTo>
                    <a:pt x="67" y="220"/>
                  </a:lnTo>
                  <a:lnTo>
                    <a:pt x="69" y="252"/>
                  </a:lnTo>
                  <a:lnTo>
                    <a:pt x="69" y="254"/>
                  </a:lnTo>
                  <a:lnTo>
                    <a:pt x="69" y="256"/>
                  </a:lnTo>
                  <a:lnTo>
                    <a:pt x="70" y="259"/>
                  </a:lnTo>
                  <a:lnTo>
                    <a:pt x="70" y="266"/>
                  </a:lnTo>
                  <a:lnTo>
                    <a:pt x="71" y="267"/>
                  </a:lnTo>
                  <a:lnTo>
                    <a:pt x="71" y="269"/>
                  </a:lnTo>
                  <a:lnTo>
                    <a:pt x="71" y="272"/>
                  </a:lnTo>
                  <a:lnTo>
                    <a:pt x="71" y="278"/>
                  </a:lnTo>
                  <a:lnTo>
                    <a:pt x="72" y="280"/>
                  </a:lnTo>
                  <a:lnTo>
                    <a:pt x="72" y="281"/>
                  </a:lnTo>
                  <a:lnTo>
                    <a:pt x="72" y="284"/>
                  </a:lnTo>
                  <a:lnTo>
                    <a:pt x="73" y="289"/>
                  </a:lnTo>
                  <a:lnTo>
                    <a:pt x="73" y="290"/>
                  </a:lnTo>
                  <a:lnTo>
                    <a:pt x="73" y="291"/>
                  </a:lnTo>
                  <a:lnTo>
                    <a:pt x="73" y="293"/>
                  </a:lnTo>
                  <a:lnTo>
                    <a:pt x="74" y="297"/>
                  </a:lnTo>
                  <a:lnTo>
                    <a:pt x="74" y="298"/>
                  </a:lnTo>
                  <a:lnTo>
                    <a:pt x="74" y="299"/>
                  </a:lnTo>
                  <a:lnTo>
                    <a:pt x="74" y="301"/>
                  </a:lnTo>
                  <a:lnTo>
                    <a:pt x="75" y="301"/>
                  </a:lnTo>
                  <a:lnTo>
                    <a:pt x="75" y="302"/>
                  </a:lnTo>
                  <a:lnTo>
                    <a:pt x="75" y="304"/>
                  </a:lnTo>
                  <a:lnTo>
                    <a:pt x="75" y="304"/>
                  </a:lnTo>
                  <a:lnTo>
                    <a:pt x="75" y="305"/>
                  </a:lnTo>
                  <a:lnTo>
                    <a:pt x="76" y="306"/>
                  </a:lnTo>
                  <a:lnTo>
                    <a:pt x="76" y="306"/>
                  </a:lnTo>
                  <a:lnTo>
                    <a:pt x="76" y="307"/>
                  </a:lnTo>
                  <a:lnTo>
                    <a:pt x="76" y="307"/>
                  </a:lnTo>
                  <a:lnTo>
                    <a:pt x="76" y="308"/>
                  </a:lnTo>
                  <a:lnTo>
                    <a:pt x="76" y="308"/>
                  </a:lnTo>
                  <a:lnTo>
                    <a:pt x="77" y="309"/>
                  </a:lnTo>
                  <a:lnTo>
                    <a:pt x="77" y="309"/>
                  </a:lnTo>
                  <a:lnTo>
                    <a:pt x="77" y="309"/>
                  </a:lnTo>
                  <a:lnTo>
                    <a:pt x="77" y="310"/>
                  </a:lnTo>
                  <a:lnTo>
                    <a:pt x="77" y="310"/>
                  </a:lnTo>
                  <a:lnTo>
                    <a:pt x="77" y="310"/>
                  </a:lnTo>
                  <a:lnTo>
                    <a:pt x="77" y="310"/>
                  </a:lnTo>
                  <a:lnTo>
                    <a:pt x="78" y="310"/>
                  </a:lnTo>
                  <a:lnTo>
                    <a:pt x="78" y="310"/>
                  </a:lnTo>
                  <a:lnTo>
                    <a:pt x="78" y="311"/>
                  </a:lnTo>
                  <a:lnTo>
                    <a:pt x="78" y="311"/>
                  </a:lnTo>
                  <a:lnTo>
                    <a:pt x="78" y="311"/>
                  </a:lnTo>
                  <a:lnTo>
                    <a:pt x="78" y="310"/>
                  </a:lnTo>
                  <a:lnTo>
                    <a:pt x="78" y="310"/>
                  </a:lnTo>
                  <a:lnTo>
                    <a:pt x="79" y="310"/>
                  </a:lnTo>
                  <a:lnTo>
                    <a:pt x="79" y="310"/>
                  </a:lnTo>
                  <a:lnTo>
                    <a:pt x="79" y="310"/>
                  </a:lnTo>
                  <a:lnTo>
                    <a:pt x="79" y="310"/>
                  </a:lnTo>
                  <a:lnTo>
                    <a:pt x="79" y="309"/>
                  </a:lnTo>
                  <a:lnTo>
                    <a:pt x="79" y="309"/>
                  </a:lnTo>
                  <a:lnTo>
                    <a:pt x="80" y="309"/>
                  </a:lnTo>
                  <a:lnTo>
                    <a:pt x="80" y="308"/>
                  </a:lnTo>
                  <a:lnTo>
                    <a:pt x="80" y="308"/>
                  </a:lnTo>
                  <a:lnTo>
                    <a:pt x="80" y="308"/>
                  </a:lnTo>
                  <a:lnTo>
                    <a:pt x="80" y="307"/>
                  </a:lnTo>
                  <a:lnTo>
                    <a:pt x="81" y="306"/>
                  </a:lnTo>
                  <a:lnTo>
                    <a:pt x="81" y="306"/>
                  </a:lnTo>
                  <a:lnTo>
                    <a:pt x="81" y="305"/>
                  </a:lnTo>
                  <a:lnTo>
                    <a:pt x="81" y="304"/>
                  </a:lnTo>
                  <a:lnTo>
                    <a:pt x="81" y="303"/>
                  </a:lnTo>
                  <a:lnTo>
                    <a:pt x="82" y="302"/>
                  </a:lnTo>
                  <a:lnTo>
                    <a:pt x="82" y="301"/>
                  </a:lnTo>
                  <a:lnTo>
                    <a:pt x="83" y="297"/>
                  </a:lnTo>
                  <a:lnTo>
                    <a:pt x="83" y="296"/>
                  </a:lnTo>
                  <a:lnTo>
                    <a:pt x="83" y="295"/>
                  </a:lnTo>
                  <a:lnTo>
                    <a:pt x="83" y="293"/>
                  </a:lnTo>
                  <a:lnTo>
                    <a:pt x="84" y="289"/>
                  </a:lnTo>
                  <a:lnTo>
                    <a:pt x="84" y="288"/>
                  </a:lnTo>
                  <a:lnTo>
                    <a:pt x="84" y="287"/>
                  </a:lnTo>
                  <a:lnTo>
                    <a:pt x="84" y="284"/>
                  </a:lnTo>
                  <a:lnTo>
                    <a:pt x="85" y="280"/>
                  </a:lnTo>
                  <a:lnTo>
                    <a:pt x="86" y="269"/>
                  </a:lnTo>
                  <a:lnTo>
                    <a:pt x="89" y="246"/>
                  </a:lnTo>
                  <a:lnTo>
                    <a:pt x="89" y="244"/>
                  </a:lnTo>
                  <a:lnTo>
                    <a:pt x="89" y="243"/>
                  </a:lnTo>
                  <a:lnTo>
                    <a:pt x="90" y="240"/>
                  </a:lnTo>
                  <a:lnTo>
                    <a:pt x="90" y="235"/>
                  </a:lnTo>
                  <a:lnTo>
                    <a:pt x="91" y="224"/>
                  </a:lnTo>
                  <a:lnTo>
                    <a:pt x="92" y="223"/>
                  </a:lnTo>
                  <a:lnTo>
                    <a:pt x="92" y="221"/>
                  </a:lnTo>
                  <a:lnTo>
                    <a:pt x="92" y="219"/>
                  </a:lnTo>
                  <a:lnTo>
                    <a:pt x="93" y="214"/>
                  </a:lnTo>
                  <a:lnTo>
                    <a:pt x="94" y="204"/>
                  </a:lnTo>
                  <a:lnTo>
                    <a:pt x="94" y="203"/>
                  </a:lnTo>
                  <a:lnTo>
                    <a:pt x="94" y="202"/>
                  </a:lnTo>
                  <a:lnTo>
                    <a:pt x="94" y="200"/>
                  </a:lnTo>
                  <a:lnTo>
                    <a:pt x="95" y="196"/>
                  </a:lnTo>
                  <a:lnTo>
                    <a:pt x="95" y="195"/>
                  </a:lnTo>
                  <a:lnTo>
                    <a:pt x="95" y="194"/>
                  </a:lnTo>
                  <a:lnTo>
                    <a:pt x="96" y="192"/>
                  </a:lnTo>
                  <a:lnTo>
                    <a:pt x="96" y="188"/>
                  </a:lnTo>
                  <a:lnTo>
                    <a:pt x="96" y="187"/>
                  </a:lnTo>
                  <a:lnTo>
                    <a:pt x="96" y="186"/>
                  </a:lnTo>
                  <a:lnTo>
                    <a:pt x="97" y="185"/>
                  </a:lnTo>
                  <a:lnTo>
                    <a:pt x="97" y="184"/>
                  </a:lnTo>
                  <a:lnTo>
                    <a:pt x="97" y="183"/>
                  </a:lnTo>
                  <a:lnTo>
                    <a:pt x="97" y="182"/>
                  </a:lnTo>
                  <a:lnTo>
                    <a:pt x="98" y="181"/>
                  </a:lnTo>
                  <a:lnTo>
                    <a:pt x="98" y="181"/>
                  </a:lnTo>
                  <a:lnTo>
                    <a:pt x="98" y="179"/>
                  </a:lnTo>
                  <a:lnTo>
                    <a:pt x="99" y="177"/>
                  </a:lnTo>
                  <a:lnTo>
                    <a:pt x="99" y="176"/>
                  </a:lnTo>
                  <a:lnTo>
                    <a:pt x="99" y="176"/>
                  </a:lnTo>
                  <a:lnTo>
                    <a:pt x="99" y="175"/>
                  </a:lnTo>
                  <a:lnTo>
                    <a:pt x="99" y="174"/>
                  </a:lnTo>
                  <a:lnTo>
                    <a:pt x="100" y="174"/>
                  </a:lnTo>
                  <a:lnTo>
                    <a:pt x="100" y="173"/>
                  </a:lnTo>
                  <a:lnTo>
                    <a:pt x="100" y="173"/>
                  </a:lnTo>
                  <a:lnTo>
                    <a:pt x="100" y="172"/>
                  </a:lnTo>
                  <a:lnTo>
                    <a:pt x="100" y="172"/>
                  </a:lnTo>
                  <a:lnTo>
                    <a:pt x="101" y="172"/>
                  </a:lnTo>
                  <a:lnTo>
                    <a:pt x="101" y="172"/>
                  </a:lnTo>
                  <a:lnTo>
                    <a:pt x="101" y="171"/>
                  </a:lnTo>
                  <a:lnTo>
                    <a:pt x="101" y="171"/>
                  </a:lnTo>
                  <a:lnTo>
                    <a:pt x="101" y="171"/>
                  </a:lnTo>
                  <a:lnTo>
                    <a:pt x="101" y="171"/>
                  </a:lnTo>
                  <a:lnTo>
                    <a:pt x="101" y="171"/>
                  </a:lnTo>
                  <a:lnTo>
                    <a:pt x="102" y="170"/>
                  </a:lnTo>
                  <a:lnTo>
                    <a:pt x="102" y="170"/>
                  </a:lnTo>
                  <a:lnTo>
                    <a:pt x="102" y="170"/>
                  </a:lnTo>
                  <a:lnTo>
                    <a:pt x="102" y="170"/>
                  </a:lnTo>
                  <a:lnTo>
                    <a:pt x="102" y="170"/>
                  </a:lnTo>
                  <a:lnTo>
                    <a:pt x="103" y="170"/>
                  </a:lnTo>
                  <a:lnTo>
                    <a:pt x="103" y="170"/>
                  </a:lnTo>
                  <a:lnTo>
                    <a:pt x="103" y="170"/>
                  </a:lnTo>
                  <a:lnTo>
                    <a:pt x="103" y="171"/>
                  </a:lnTo>
                  <a:lnTo>
                    <a:pt x="103" y="171"/>
                  </a:lnTo>
                  <a:lnTo>
                    <a:pt x="103" y="171"/>
                  </a:lnTo>
                  <a:lnTo>
                    <a:pt x="104" y="171"/>
                  </a:lnTo>
                  <a:lnTo>
                    <a:pt x="104" y="171"/>
                  </a:lnTo>
                  <a:lnTo>
                    <a:pt x="104" y="171"/>
                  </a:lnTo>
                  <a:lnTo>
                    <a:pt x="104" y="172"/>
                  </a:lnTo>
                  <a:lnTo>
                    <a:pt x="104" y="172"/>
                  </a:lnTo>
                  <a:lnTo>
                    <a:pt x="104" y="172"/>
                  </a:lnTo>
                  <a:lnTo>
                    <a:pt x="104" y="172"/>
                  </a:lnTo>
                  <a:lnTo>
                    <a:pt x="105" y="173"/>
                  </a:lnTo>
                  <a:lnTo>
                    <a:pt x="105" y="173"/>
                  </a:lnTo>
                  <a:lnTo>
                    <a:pt x="105" y="174"/>
                  </a:lnTo>
                  <a:lnTo>
                    <a:pt x="105" y="174"/>
                  </a:lnTo>
                  <a:lnTo>
                    <a:pt x="105" y="175"/>
                  </a:lnTo>
                  <a:lnTo>
                    <a:pt x="106" y="175"/>
                  </a:lnTo>
                  <a:lnTo>
                    <a:pt x="106" y="177"/>
                  </a:lnTo>
                  <a:lnTo>
                    <a:pt x="107" y="178"/>
                  </a:lnTo>
                  <a:lnTo>
                    <a:pt x="107" y="179"/>
                  </a:lnTo>
                  <a:lnTo>
                    <a:pt x="107" y="180"/>
                  </a:lnTo>
                  <a:lnTo>
                    <a:pt x="108" y="182"/>
                  </a:lnTo>
                  <a:lnTo>
                    <a:pt x="109" y="188"/>
                  </a:lnTo>
                  <a:lnTo>
                    <a:pt x="109" y="189"/>
                  </a:lnTo>
                  <a:lnTo>
                    <a:pt x="109" y="190"/>
                  </a:lnTo>
                  <a:lnTo>
                    <a:pt x="110" y="191"/>
                  </a:lnTo>
                  <a:lnTo>
                    <a:pt x="110" y="194"/>
                  </a:lnTo>
                  <a:lnTo>
                    <a:pt x="112" y="201"/>
                  </a:lnTo>
                  <a:lnTo>
                    <a:pt x="114" y="215"/>
                  </a:lnTo>
                  <a:lnTo>
                    <a:pt x="114" y="216"/>
                  </a:lnTo>
                  <a:lnTo>
                    <a:pt x="114" y="217"/>
                  </a:lnTo>
                  <a:lnTo>
                    <a:pt x="115" y="219"/>
                  </a:lnTo>
                  <a:lnTo>
                    <a:pt x="115" y="222"/>
                  </a:lnTo>
                  <a:lnTo>
                    <a:pt x="117" y="229"/>
                  </a:lnTo>
                  <a:lnTo>
                    <a:pt x="117" y="230"/>
                  </a:lnTo>
                  <a:lnTo>
                    <a:pt x="117" y="230"/>
                  </a:lnTo>
                  <a:lnTo>
                    <a:pt x="117" y="232"/>
                  </a:lnTo>
                  <a:lnTo>
                    <a:pt x="118" y="235"/>
                  </a:lnTo>
                  <a:lnTo>
                    <a:pt x="119" y="240"/>
                  </a:lnTo>
                  <a:lnTo>
                    <a:pt x="119" y="241"/>
                  </a:lnTo>
                  <a:lnTo>
                    <a:pt x="120" y="241"/>
                  </a:lnTo>
                  <a:lnTo>
                    <a:pt x="120" y="243"/>
                  </a:lnTo>
                  <a:lnTo>
                    <a:pt x="120" y="245"/>
                  </a:lnTo>
                  <a:lnTo>
                    <a:pt x="121" y="245"/>
                  </a:lnTo>
                  <a:lnTo>
                    <a:pt x="121" y="246"/>
                  </a:lnTo>
                  <a:lnTo>
                    <a:pt x="121" y="247"/>
                  </a:lnTo>
                  <a:lnTo>
                    <a:pt x="122" y="248"/>
                  </a:lnTo>
                  <a:lnTo>
                    <a:pt x="122" y="249"/>
                  </a:lnTo>
                  <a:lnTo>
                    <a:pt x="122" y="249"/>
                  </a:lnTo>
                  <a:lnTo>
                    <a:pt x="122" y="250"/>
                  </a:lnTo>
                  <a:lnTo>
                    <a:pt x="122" y="250"/>
                  </a:lnTo>
                  <a:lnTo>
                    <a:pt x="123" y="250"/>
                  </a:lnTo>
                  <a:lnTo>
                    <a:pt x="123" y="251"/>
                  </a:lnTo>
                  <a:lnTo>
                    <a:pt x="123" y="251"/>
                  </a:lnTo>
                  <a:lnTo>
                    <a:pt x="123" y="252"/>
                  </a:lnTo>
                  <a:lnTo>
                    <a:pt x="123" y="252"/>
                  </a:lnTo>
                  <a:lnTo>
                    <a:pt x="124" y="253"/>
                  </a:lnTo>
                  <a:lnTo>
                    <a:pt x="124" y="253"/>
                  </a:lnTo>
                  <a:lnTo>
                    <a:pt x="124" y="253"/>
                  </a:lnTo>
                  <a:lnTo>
                    <a:pt x="124" y="253"/>
                  </a:lnTo>
                  <a:lnTo>
                    <a:pt x="124" y="254"/>
                  </a:lnTo>
                  <a:lnTo>
                    <a:pt x="124" y="254"/>
                  </a:lnTo>
                  <a:lnTo>
                    <a:pt x="125" y="254"/>
                  </a:lnTo>
                  <a:lnTo>
                    <a:pt x="125" y="254"/>
                  </a:lnTo>
                  <a:lnTo>
                    <a:pt x="125" y="254"/>
                  </a:lnTo>
                  <a:lnTo>
                    <a:pt x="125" y="254"/>
                  </a:lnTo>
                  <a:lnTo>
                    <a:pt x="125" y="254"/>
                  </a:lnTo>
                  <a:lnTo>
                    <a:pt x="125" y="255"/>
                  </a:lnTo>
                  <a:lnTo>
                    <a:pt x="126" y="255"/>
                  </a:lnTo>
                  <a:lnTo>
                    <a:pt x="126" y="255"/>
                  </a:lnTo>
                  <a:lnTo>
                    <a:pt x="126" y="255"/>
                  </a:lnTo>
                  <a:lnTo>
                    <a:pt x="126" y="255"/>
                  </a:lnTo>
                  <a:lnTo>
                    <a:pt x="126" y="255"/>
                  </a:lnTo>
                  <a:lnTo>
                    <a:pt x="126" y="255"/>
                  </a:lnTo>
                  <a:lnTo>
                    <a:pt x="126" y="255"/>
                  </a:lnTo>
                  <a:lnTo>
                    <a:pt x="127" y="255"/>
                  </a:lnTo>
                  <a:lnTo>
                    <a:pt x="127" y="255"/>
                  </a:lnTo>
                  <a:lnTo>
                    <a:pt x="127" y="255"/>
                  </a:lnTo>
                  <a:lnTo>
                    <a:pt x="127" y="255"/>
                  </a:lnTo>
                  <a:lnTo>
                    <a:pt x="127" y="255"/>
                  </a:lnTo>
                  <a:lnTo>
                    <a:pt x="127" y="255"/>
                  </a:lnTo>
                  <a:lnTo>
                    <a:pt x="127" y="255"/>
                  </a:lnTo>
                  <a:lnTo>
                    <a:pt x="128" y="255"/>
                  </a:lnTo>
                  <a:lnTo>
                    <a:pt x="128" y="254"/>
                  </a:lnTo>
                  <a:lnTo>
                    <a:pt x="128" y="254"/>
                  </a:lnTo>
                  <a:lnTo>
                    <a:pt x="128" y="254"/>
                  </a:lnTo>
                  <a:lnTo>
                    <a:pt x="128" y="254"/>
                  </a:lnTo>
                  <a:lnTo>
                    <a:pt x="128" y="254"/>
                  </a:lnTo>
                  <a:lnTo>
                    <a:pt x="128" y="254"/>
                  </a:lnTo>
                  <a:lnTo>
                    <a:pt x="129" y="254"/>
                  </a:lnTo>
                  <a:lnTo>
                    <a:pt x="129" y="253"/>
                  </a:lnTo>
                  <a:lnTo>
                    <a:pt x="129" y="253"/>
                  </a:lnTo>
                  <a:lnTo>
                    <a:pt x="129" y="253"/>
                  </a:lnTo>
                  <a:lnTo>
                    <a:pt x="130" y="252"/>
                  </a:lnTo>
                  <a:lnTo>
                    <a:pt x="130" y="252"/>
                  </a:lnTo>
                  <a:lnTo>
                    <a:pt x="130" y="252"/>
                  </a:lnTo>
                  <a:lnTo>
                    <a:pt x="130" y="251"/>
                  </a:lnTo>
                  <a:lnTo>
                    <a:pt x="130" y="251"/>
                  </a:lnTo>
                  <a:lnTo>
                    <a:pt x="131" y="250"/>
                  </a:lnTo>
                  <a:lnTo>
                    <a:pt x="131" y="249"/>
                  </a:lnTo>
                  <a:lnTo>
                    <a:pt x="132" y="249"/>
                  </a:lnTo>
                  <a:lnTo>
                    <a:pt x="132" y="249"/>
                  </a:lnTo>
                  <a:lnTo>
                    <a:pt x="132" y="248"/>
                  </a:lnTo>
                  <a:lnTo>
                    <a:pt x="133" y="246"/>
                  </a:lnTo>
                  <a:lnTo>
                    <a:pt x="134" y="243"/>
                  </a:lnTo>
                  <a:lnTo>
                    <a:pt x="134" y="242"/>
                  </a:lnTo>
                  <a:lnTo>
                    <a:pt x="134" y="242"/>
                  </a:lnTo>
                  <a:lnTo>
                    <a:pt x="135" y="241"/>
                  </a:lnTo>
                  <a:lnTo>
                    <a:pt x="135" y="239"/>
                  </a:lnTo>
                  <a:lnTo>
                    <a:pt x="137" y="235"/>
                  </a:lnTo>
                  <a:lnTo>
                    <a:pt x="139" y="227"/>
                  </a:lnTo>
                  <a:lnTo>
                    <a:pt x="139" y="226"/>
                  </a:lnTo>
                  <a:lnTo>
                    <a:pt x="139" y="226"/>
                  </a:lnTo>
                  <a:lnTo>
                    <a:pt x="140" y="225"/>
                  </a:lnTo>
                  <a:lnTo>
                    <a:pt x="140" y="223"/>
                  </a:lnTo>
                  <a:lnTo>
                    <a:pt x="142" y="220"/>
                  </a:lnTo>
                  <a:lnTo>
                    <a:pt x="142" y="220"/>
                  </a:lnTo>
                  <a:lnTo>
                    <a:pt x="142" y="219"/>
                  </a:lnTo>
                  <a:lnTo>
                    <a:pt x="142" y="219"/>
                  </a:lnTo>
                  <a:lnTo>
                    <a:pt x="143" y="217"/>
                  </a:lnTo>
                  <a:lnTo>
                    <a:pt x="144" y="215"/>
                  </a:lnTo>
                  <a:lnTo>
                    <a:pt x="144" y="214"/>
                  </a:lnTo>
                  <a:lnTo>
                    <a:pt x="144" y="214"/>
                  </a:lnTo>
                  <a:lnTo>
                    <a:pt x="145" y="213"/>
                  </a:lnTo>
                  <a:lnTo>
                    <a:pt x="145" y="212"/>
                  </a:lnTo>
                  <a:lnTo>
                    <a:pt x="145" y="212"/>
                  </a:lnTo>
                  <a:lnTo>
                    <a:pt x="145" y="212"/>
                  </a:lnTo>
                  <a:lnTo>
                    <a:pt x="146" y="211"/>
                  </a:lnTo>
                  <a:lnTo>
                    <a:pt x="146" y="210"/>
                  </a:lnTo>
                  <a:lnTo>
                    <a:pt x="147" y="210"/>
                  </a:lnTo>
                  <a:lnTo>
                    <a:pt x="147" y="210"/>
                  </a:lnTo>
                  <a:lnTo>
                    <a:pt x="147" y="210"/>
                  </a:lnTo>
                  <a:lnTo>
                    <a:pt x="147" y="209"/>
                  </a:lnTo>
                  <a:lnTo>
                    <a:pt x="147" y="209"/>
                  </a:lnTo>
                  <a:lnTo>
                    <a:pt x="148" y="209"/>
                  </a:lnTo>
                  <a:lnTo>
                    <a:pt x="148" y="209"/>
                  </a:lnTo>
                  <a:lnTo>
                    <a:pt x="148" y="209"/>
                  </a:lnTo>
                </a:path>
              </a:pathLst>
            </a:custGeom>
            <a:solidFill>
              <a:srgbClr val="FFFFFF"/>
            </a:solidFill>
            <a:ln w="12700" cap="sq">
              <a:solidFill>
                <a:srgbClr val="0CAE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4" name="Freeform 9"/>
            <p:cNvSpPr>
              <a:spLocks/>
            </p:cNvSpPr>
            <p:nvPr/>
          </p:nvSpPr>
          <p:spPr bwMode="auto">
            <a:xfrm>
              <a:off x="7167" y="456"/>
              <a:ext cx="41" cy="24"/>
            </a:xfrm>
            <a:custGeom>
              <a:avLst/>
              <a:gdLst>
                <a:gd name="T0" fmla="*/ 0 w 41"/>
                <a:gd name="T1" fmla="*/ 0 h 24"/>
                <a:gd name="T2" fmla="*/ 1 w 41"/>
                <a:gd name="T3" fmla="*/ 0 h 24"/>
                <a:gd name="T4" fmla="*/ 1 w 41"/>
                <a:gd name="T5" fmla="*/ 0 h 24"/>
                <a:gd name="T6" fmla="*/ 2 w 41"/>
                <a:gd name="T7" fmla="*/ 0 h 24"/>
                <a:gd name="T8" fmla="*/ 2 w 41"/>
                <a:gd name="T9" fmla="*/ 0 h 24"/>
                <a:gd name="T10" fmla="*/ 3 w 41"/>
                <a:gd name="T11" fmla="*/ 0 h 24"/>
                <a:gd name="T12" fmla="*/ 3 w 41"/>
                <a:gd name="T13" fmla="*/ 0 h 24"/>
                <a:gd name="T14" fmla="*/ 3 w 41"/>
                <a:gd name="T15" fmla="*/ 0 h 24"/>
                <a:gd name="T16" fmla="*/ 4 w 41"/>
                <a:gd name="T17" fmla="*/ 0 h 24"/>
                <a:gd name="T18" fmla="*/ 4 w 41"/>
                <a:gd name="T19" fmla="*/ 0 h 24"/>
                <a:gd name="T20" fmla="*/ 5 w 41"/>
                <a:gd name="T21" fmla="*/ 0 h 24"/>
                <a:gd name="T22" fmla="*/ 6 w 41"/>
                <a:gd name="T23" fmla="*/ 1 h 24"/>
                <a:gd name="T24" fmla="*/ 6 w 41"/>
                <a:gd name="T25" fmla="*/ 1 h 24"/>
                <a:gd name="T26" fmla="*/ 7 w 41"/>
                <a:gd name="T27" fmla="*/ 2 h 24"/>
                <a:gd name="T28" fmla="*/ 8 w 41"/>
                <a:gd name="T29" fmla="*/ 3 h 24"/>
                <a:gd name="T30" fmla="*/ 9 w 41"/>
                <a:gd name="T31" fmla="*/ 5 h 24"/>
                <a:gd name="T32" fmla="*/ 11 w 41"/>
                <a:gd name="T33" fmla="*/ 7 h 24"/>
                <a:gd name="T34" fmla="*/ 13 w 41"/>
                <a:gd name="T35" fmla="*/ 10 h 24"/>
                <a:gd name="T36" fmla="*/ 14 w 41"/>
                <a:gd name="T37" fmla="*/ 11 h 24"/>
                <a:gd name="T38" fmla="*/ 16 w 41"/>
                <a:gd name="T39" fmla="*/ 15 h 24"/>
                <a:gd name="T40" fmla="*/ 17 w 41"/>
                <a:gd name="T41" fmla="*/ 16 h 24"/>
                <a:gd name="T42" fmla="*/ 17 w 41"/>
                <a:gd name="T43" fmla="*/ 17 h 24"/>
                <a:gd name="T44" fmla="*/ 18 w 41"/>
                <a:gd name="T45" fmla="*/ 18 h 24"/>
                <a:gd name="T46" fmla="*/ 19 w 41"/>
                <a:gd name="T47" fmla="*/ 20 h 24"/>
                <a:gd name="T48" fmla="*/ 21 w 41"/>
                <a:gd name="T49" fmla="*/ 21 h 24"/>
                <a:gd name="T50" fmla="*/ 21 w 41"/>
                <a:gd name="T51" fmla="*/ 22 h 24"/>
                <a:gd name="T52" fmla="*/ 22 w 41"/>
                <a:gd name="T53" fmla="*/ 22 h 24"/>
                <a:gd name="T54" fmla="*/ 22 w 41"/>
                <a:gd name="T55" fmla="*/ 23 h 24"/>
                <a:gd name="T56" fmla="*/ 23 w 41"/>
                <a:gd name="T57" fmla="*/ 23 h 24"/>
                <a:gd name="T58" fmla="*/ 24 w 41"/>
                <a:gd name="T59" fmla="*/ 23 h 24"/>
                <a:gd name="T60" fmla="*/ 24 w 41"/>
                <a:gd name="T61" fmla="*/ 24 h 24"/>
                <a:gd name="T62" fmla="*/ 25 w 41"/>
                <a:gd name="T63" fmla="*/ 24 h 24"/>
                <a:gd name="T64" fmla="*/ 25 w 41"/>
                <a:gd name="T65" fmla="*/ 24 h 24"/>
                <a:gd name="T66" fmla="*/ 26 w 41"/>
                <a:gd name="T67" fmla="*/ 24 h 24"/>
                <a:gd name="T68" fmla="*/ 26 w 41"/>
                <a:gd name="T69" fmla="*/ 24 h 24"/>
                <a:gd name="T70" fmla="*/ 27 w 41"/>
                <a:gd name="T71" fmla="*/ 24 h 24"/>
                <a:gd name="T72" fmla="*/ 27 w 41"/>
                <a:gd name="T73" fmla="*/ 24 h 24"/>
                <a:gd name="T74" fmla="*/ 28 w 41"/>
                <a:gd name="T75" fmla="*/ 24 h 24"/>
                <a:gd name="T76" fmla="*/ 28 w 41"/>
                <a:gd name="T77" fmla="*/ 24 h 24"/>
                <a:gd name="T78" fmla="*/ 29 w 41"/>
                <a:gd name="T79" fmla="*/ 24 h 24"/>
                <a:gd name="T80" fmla="*/ 29 w 41"/>
                <a:gd name="T81" fmla="*/ 24 h 24"/>
                <a:gd name="T82" fmla="*/ 30 w 41"/>
                <a:gd name="T83" fmla="*/ 24 h 24"/>
                <a:gd name="T84" fmla="*/ 30 w 41"/>
                <a:gd name="T85" fmla="*/ 23 h 24"/>
                <a:gd name="T86" fmla="*/ 32 w 41"/>
                <a:gd name="T87" fmla="*/ 23 h 24"/>
                <a:gd name="T88" fmla="*/ 32 w 41"/>
                <a:gd name="T89" fmla="*/ 22 h 24"/>
                <a:gd name="T90" fmla="*/ 33 w 41"/>
                <a:gd name="T91" fmla="*/ 22 h 24"/>
                <a:gd name="T92" fmla="*/ 36 w 41"/>
                <a:gd name="T93" fmla="*/ 20 h 24"/>
                <a:gd name="T94" fmla="*/ 36 w 41"/>
                <a:gd name="T95" fmla="*/ 19 h 24"/>
                <a:gd name="T96" fmla="*/ 38 w 41"/>
                <a:gd name="T97" fmla="*/ 18 h 24"/>
                <a:gd name="T98" fmla="*/ 40 w 41"/>
                <a:gd name="T99" fmla="*/ 17 h 24"/>
                <a:gd name="T100" fmla="*/ 40 w 41"/>
                <a:gd name="T101" fmla="*/ 16 h 24"/>
                <a:gd name="T102" fmla="*/ 41 w 41"/>
                <a:gd name="T103"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 h="24">
                  <a:moveTo>
                    <a:pt x="0" y="1"/>
                  </a:moveTo>
                  <a:lnTo>
                    <a:pt x="0" y="1"/>
                  </a:lnTo>
                  <a:lnTo>
                    <a:pt x="0" y="0"/>
                  </a:lnTo>
                  <a:lnTo>
                    <a:pt x="0" y="0"/>
                  </a:lnTo>
                  <a:lnTo>
                    <a:pt x="0" y="0"/>
                  </a:lnTo>
                  <a:lnTo>
                    <a:pt x="1" y="0"/>
                  </a:lnTo>
                  <a:lnTo>
                    <a:pt x="1" y="0"/>
                  </a:lnTo>
                  <a:lnTo>
                    <a:pt x="1" y="0"/>
                  </a:lnTo>
                  <a:lnTo>
                    <a:pt x="1" y="0"/>
                  </a:lnTo>
                  <a:lnTo>
                    <a:pt x="1" y="0"/>
                  </a:lnTo>
                  <a:lnTo>
                    <a:pt x="2" y="0"/>
                  </a:lnTo>
                  <a:lnTo>
                    <a:pt x="2" y="0"/>
                  </a:lnTo>
                  <a:lnTo>
                    <a:pt x="2" y="0"/>
                  </a:lnTo>
                  <a:lnTo>
                    <a:pt x="2" y="0"/>
                  </a:lnTo>
                  <a:lnTo>
                    <a:pt x="2" y="0"/>
                  </a:lnTo>
                  <a:lnTo>
                    <a:pt x="2" y="0"/>
                  </a:lnTo>
                  <a:lnTo>
                    <a:pt x="2" y="0"/>
                  </a:lnTo>
                  <a:lnTo>
                    <a:pt x="3" y="0"/>
                  </a:lnTo>
                  <a:lnTo>
                    <a:pt x="3" y="0"/>
                  </a:lnTo>
                  <a:lnTo>
                    <a:pt x="3" y="0"/>
                  </a:lnTo>
                  <a:lnTo>
                    <a:pt x="3" y="0"/>
                  </a:lnTo>
                  <a:lnTo>
                    <a:pt x="3" y="0"/>
                  </a:lnTo>
                  <a:lnTo>
                    <a:pt x="3" y="0"/>
                  </a:lnTo>
                  <a:lnTo>
                    <a:pt x="3" y="0"/>
                  </a:lnTo>
                  <a:lnTo>
                    <a:pt x="4" y="0"/>
                  </a:lnTo>
                  <a:lnTo>
                    <a:pt x="4" y="0"/>
                  </a:lnTo>
                  <a:lnTo>
                    <a:pt x="4" y="0"/>
                  </a:lnTo>
                  <a:lnTo>
                    <a:pt x="4" y="0"/>
                  </a:lnTo>
                  <a:lnTo>
                    <a:pt x="4" y="0"/>
                  </a:lnTo>
                  <a:lnTo>
                    <a:pt x="4" y="0"/>
                  </a:lnTo>
                  <a:lnTo>
                    <a:pt x="5" y="0"/>
                  </a:lnTo>
                  <a:lnTo>
                    <a:pt x="5" y="0"/>
                  </a:lnTo>
                  <a:lnTo>
                    <a:pt x="5" y="0"/>
                  </a:lnTo>
                  <a:lnTo>
                    <a:pt x="5" y="0"/>
                  </a:lnTo>
                  <a:lnTo>
                    <a:pt x="5" y="1"/>
                  </a:lnTo>
                  <a:lnTo>
                    <a:pt x="6" y="1"/>
                  </a:lnTo>
                  <a:lnTo>
                    <a:pt x="6" y="1"/>
                  </a:lnTo>
                  <a:lnTo>
                    <a:pt x="6" y="1"/>
                  </a:lnTo>
                  <a:lnTo>
                    <a:pt x="6" y="1"/>
                  </a:lnTo>
                  <a:lnTo>
                    <a:pt x="7" y="2"/>
                  </a:lnTo>
                  <a:lnTo>
                    <a:pt x="7" y="2"/>
                  </a:lnTo>
                  <a:lnTo>
                    <a:pt x="7" y="2"/>
                  </a:lnTo>
                  <a:lnTo>
                    <a:pt x="7" y="2"/>
                  </a:lnTo>
                  <a:lnTo>
                    <a:pt x="8" y="3"/>
                  </a:lnTo>
                  <a:lnTo>
                    <a:pt x="8" y="3"/>
                  </a:lnTo>
                  <a:lnTo>
                    <a:pt x="8" y="4"/>
                  </a:lnTo>
                  <a:lnTo>
                    <a:pt x="9" y="4"/>
                  </a:lnTo>
                  <a:lnTo>
                    <a:pt x="9" y="5"/>
                  </a:lnTo>
                  <a:lnTo>
                    <a:pt x="10" y="6"/>
                  </a:lnTo>
                  <a:lnTo>
                    <a:pt x="10" y="7"/>
                  </a:lnTo>
                  <a:lnTo>
                    <a:pt x="11" y="7"/>
                  </a:lnTo>
                  <a:lnTo>
                    <a:pt x="11" y="7"/>
                  </a:lnTo>
                  <a:lnTo>
                    <a:pt x="12" y="8"/>
                  </a:lnTo>
                  <a:lnTo>
                    <a:pt x="13" y="10"/>
                  </a:lnTo>
                  <a:lnTo>
                    <a:pt x="13" y="11"/>
                  </a:lnTo>
                  <a:lnTo>
                    <a:pt x="13" y="11"/>
                  </a:lnTo>
                  <a:lnTo>
                    <a:pt x="14" y="11"/>
                  </a:lnTo>
                  <a:lnTo>
                    <a:pt x="14" y="12"/>
                  </a:lnTo>
                  <a:lnTo>
                    <a:pt x="15" y="15"/>
                  </a:lnTo>
                  <a:lnTo>
                    <a:pt x="16" y="15"/>
                  </a:lnTo>
                  <a:lnTo>
                    <a:pt x="16" y="15"/>
                  </a:lnTo>
                  <a:lnTo>
                    <a:pt x="16" y="16"/>
                  </a:lnTo>
                  <a:lnTo>
                    <a:pt x="17" y="16"/>
                  </a:lnTo>
                  <a:lnTo>
                    <a:pt x="17" y="16"/>
                  </a:lnTo>
                  <a:lnTo>
                    <a:pt x="17" y="17"/>
                  </a:lnTo>
                  <a:lnTo>
                    <a:pt x="17" y="17"/>
                  </a:lnTo>
                  <a:lnTo>
                    <a:pt x="18" y="18"/>
                  </a:lnTo>
                  <a:lnTo>
                    <a:pt x="18" y="18"/>
                  </a:lnTo>
                  <a:lnTo>
                    <a:pt x="18" y="18"/>
                  </a:lnTo>
                  <a:lnTo>
                    <a:pt x="19" y="19"/>
                  </a:lnTo>
                  <a:lnTo>
                    <a:pt x="19" y="20"/>
                  </a:lnTo>
                  <a:lnTo>
                    <a:pt x="19" y="20"/>
                  </a:lnTo>
                  <a:lnTo>
                    <a:pt x="20" y="20"/>
                  </a:lnTo>
                  <a:lnTo>
                    <a:pt x="20" y="20"/>
                  </a:lnTo>
                  <a:lnTo>
                    <a:pt x="21" y="21"/>
                  </a:lnTo>
                  <a:lnTo>
                    <a:pt x="21" y="21"/>
                  </a:lnTo>
                  <a:lnTo>
                    <a:pt x="21" y="21"/>
                  </a:lnTo>
                  <a:lnTo>
                    <a:pt x="21" y="22"/>
                  </a:lnTo>
                  <a:lnTo>
                    <a:pt x="21" y="22"/>
                  </a:lnTo>
                  <a:lnTo>
                    <a:pt x="21" y="22"/>
                  </a:lnTo>
                  <a:lnTo>
                    <a:pt x="22" y="22"/>
                  </a:lnTo>
                  <a:lnTo>
                    <a:pt x="22" y="22"/>
                  </a:lnTo>
                  <a:lnTo>
                    <a:pt x="22" y="22"/>
                  </a:lnTo>
                  <a:lnTo>
                    <a:pt x="22" y="23"/>
                  </a:lnTo>
                  <a:lnTo>
                    <a:pt x="23" y="23"/>
                  </a:lnTo>
                  <a:lnTo>
                    <a:pt x="23" y="23"/>
                  </a:lnTo>
                  <a:lnTo>
                    <a:pt x="23" y="23"/>
                  </a:lnTo>
                  <a:lnTo>
                    <a:pt x="24" y="23"/>
                  </a:lnTo>
                  <a:lnTo>
                    <a:pt x="24" y="23"/>
                  </a:lnTo>
                  <a:lnTo>
                    <a:pt x="24" y="23"/>
                  </a:lnTo>
                  <a:lnTo>
                    <a:pt x="24" y="24"/>
                  </a:lnTo>
                  <a:lnTo>
                    <a:pt x="24" y="24"/>
                  </a:lnTo>
                  <a:lnTo>
                    <a:pt x="24" y="24"/>
                  </a:lnTo>
                  <a:lnTo>
                    <a:pt x="25" y="24"/>
                  </a:lnTo>
                  <a:lnTo>
                    <a:pt x="25" y="24"/>
                  </a:lnTo>
                  <a:lnTo>
                    <a:pt x="25" y="24"/>
                  </a:lnTo>
                  <a:lnTo>
                    <a:pt x="25" y="24"/>
                  </a:lnTo>
                  <a:lnTo>
                    <a:pt x="25" y="24"/>
                  </a:lnTo>
                  <a:lnTo>
                    <a:pt x="25" y="24"/>
                  </a:lnTo>
                  <a:lnTo>
                    <a:pt x="26" y="24"/>
                  </a:lnTo>
                  <a:lnTo>
                    <a:pt x="26" y="24"/>
                  </a:lnTo>
                  <a:lnTo>
                    <a:pt x="26" y="24"/>
                  </a:lnTo>
                  <a:lnTo>
                    <a:pt x="26" y="24"/>
                  </a:lnTo>
                  <a:lnTo>
                    <a:pt x="26" y="24"/>
                  </a:lnTo>
                  <a:lnTo>
                    <a:pt x="26" y="24"/>
                  </a:lnTo>
                  <a:lnTo>
                    <a:pt x="26" y="24"/>
                  </a:lnTo>
                  <a:lnTo>
                    <a:pt x="27" y="24"/>
                  </a:lnTo>
                  <a:lnTo>
                    <a:pt x="27" y="24"/>
                  </a:lnTo>
                  <a:lnTo>
                    <a:pt x="27" y="24"/>
                  </a:lnTo>
                  <a:lnTo>
                    <a:pt x="27" y="24"/>
                  </a:lnTo>
                  <a:lnTo>
                    <a:pt x="27" y="24"/>
                  </a:lnTo>
                  <a:lnTo>
                    <a:pt x="27" y="24"/>
                  </a:lnTo>
                  <a:lnTo>
                    <a:pt x="27" y="24"/>
                  </a:lnTo>
                  <a:lnTo>
                    <a:pt x="28" y="24"/>
                  </a:lnTo>
                  <a:lnTo>
                    <a:pt x="28" y="24"/>
                  </a:lnTo>
                  <a:lnTo>
                    <a:pt x="28" y="24"/>
                  </a:lnTo>
                  <a:lnTo>
                    <a:pt x="28" y="24"/>
                  </a:lnTo>
                  <a:lnTo>
                    <a:pt x="28" y="24"/>
                  </a:lnTo>
                  <a:lnTo>
                    <a:pt x="28" y="24"/>
                  </a:lnTo>
                  <a:lnTo>
                    <a:pt x="29" y="24"/>
                  </a:lnTo>
                  <a:lnTo>
                    <a:pt x="29" y="24"/>
                  </a:lnTo>
                  <a:lnTo>
                    <a:pt x="29" y="24"/>
                  </a:lnTo>
                  <a:lnTo>
                    <a:pt x="29" y="24"/>
                  </a:lnTo>
                  <a:lnTo>
                    <a:pt x="29" y="24"/>
                  </a:lnTo>
                  <a:lnTo>
                    <a:pt x="30" y="24"/>
                  </a:lnTo>
                  <a:lnTo>
                    <a:pt x="30" y="24"/>
                  </a:lnTo>
                  <a:lnTo>
                    <a:pt x="30" y="24"/>
                  </a:lnTo>
                  <a:lnTo>
                    <a:pt x="30" y="23"/>
                  </a:lnTo>
                  <a:lnTo>
                    <a:pt x="30" y="23"/>
                  </a:lnTo>
                  <a:lnTo>
                    <a:pt x="31" y="23"/>
                  </a:lnTo>
                  <a:lnTo>
                    <a:pt x="31" y="23"/>
                  </a:lnTo>
                  <a:lnTo>
                    <a:pt x="32" y="23"/>
                  </a:lnTo>
                  <a:lnTo>
                    <a:pt x="32" y="23"/>
                  </a:lnTo>
                  <a:lnTo>
                    <a:pt x="32" y="23"/>
                  </a:lnTo>
                  <a:lnTo>
                    <a:pt x="32" y="22"/>
                  </a:lnTo>
                  <a:lnTo>
                    <a:pt x="33" y="22"/>
                  </a:lnTo>
                  <a:lnTo>
                    <a:pt x="33" y="22"/>
                  </a:lnTo>
                  <a:lnTo>
                    <a:pt x="33" y="22"/>
                  </a:lnTo>
                  <a:lnTo>
                    <a:pt x="34" y="22"/>
                  </a:lnTo>
                  <a:lnTo>
                    <a:pt x="34" y="21"/>
                  </a:lnTo>
                  <a:lnTo>
                    <a:pt x="36" y="20"/>
                  </a:lnTo>
                  <a:lnTo>
                    <a:pt x="36" y="20"/>
                  </a:lnTo>
                  <a:lnTo>
                    <a:pt x="36" y="20"/>
                  </a:lnTo>
                  <a:lnTo>
                    <a:pt x="36" y="19"/>
                  </a:lnTo>
                  <a:lnTo>
                    <a:pt x="37" y="19"/>
                  </a:lnTo>
                  <a:lnTo>
                    <a:pt x="38" y="18"/>
                  </a:lnTo>
                  <a:lnTo>
                    <a:pt x="38" y="18"/>
                  </a:lnTo>
                  <a:lnTo>
                    <a:pt x="39" y="18"/>
                  </a:lnTo>
                  <a:lnTo>
                    <a:pt x="39" y="17"/>
                  </a:lnTo>
                  <a:lnTo>
                    <a:pt x="40" y="17"/>
                  </a:lnTo>
                  <a:lnTo>
                    <a:pt x="40" y="17"/>
                  </a:lnTo>
                  <a:lnTo>
                    <a:pt x="40" y="17"/>
                  </a:lnTo>
                  <a:lnTo>
                    <a:pt x="40" y="16"/>
                  </a:lnTo>
                  <a:lnTo>
                    <a:pt x="40" y="16"/>
                  </a:lnTo>
                  <a:lnTo>
                    <a:pt x="41" y="16"/>
                  </a:lnTo>
                  <a:lnTo>
                    <a:pt x="41" y="16"/>
                  </a:lnTo>
                  <a:lnTo>
                    <a:pt x="41" y="16"/>
                  </a:lnTo>
                </a:path>
              </a:pathLst>
            </a:custGeom>
            <a:noFill/>
            <a:ln w="12700" cap="sq">
              <a:solidFill>
                <a:srgbClr val="0CAE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15" name="Group 4"/>
          <p:cNvGrpSpPr>
            <a:grpSpLocks noChangeAspect="1"/>
          </p:cNvGrpSpPr>
          <p:nvPr/>
        </p:nvGrpSpPr>
        <p:grpSpPr bwMode="auto">
          <a:xfrm>
            <a:off x="7620660" y="1447800"/>
            <a:ext cx="405479" cy="1368425"/>
            <a:chOff x="6710" y="41"/>
            <a:chExt cx="508" cy="862"/>
          </a:xfrm>
        </p:grpSpPr>
        <p:sp>
          <p:nvSpPr>
            <p:cNvPr id="116" name="AutoShape 3"/>
            <p:cNvSpPr>
              <a:spLocks noChangeAspect="1" noChangeArrowheads="1" noTextEdit="1"/>
            </p:cNvSpPr>
            <p:nvPr/>
          </p:nvSpPr>
          <p:spPr bwMode="auto">
            <a:xfrm>
              <a:off x="6710" y="41"/>
              <a:ext cx="508" cy="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Rectangle 5"/>
            <p:cNvSpPr>
              <a:spLocks noChangeArrowheads="1"/>
            </p:cNvSpPr>
            <p:nvPr/>
          </p:nvSpPr>
          <p:spPr bwMode="auto">
            <a:xfrm>
              <a:off x="6710" y="41"/>
              <a:ext cx="508" cy="86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6"/>
            <p:cNvSpPr>
              <a:spLocks/>
            </p:cNvSpPr>
            <p:nvPr/>
          </p:nvSpPr>
          <p:spPr bwMode="auto">
            <a:xfrm>
              <a:off x="6720" y="371"/>
              <a:ext cx="152" cy="230"/>
            </a:xfrm>
            <a:custGeom>
              <a:avLst/>
              <a:gdLst>
                <a:gd name="T0" fmla="*/ 5 w 152"/>
                <a:gd name="T1" fmla="*/ 97 h 230"/>
                <a:gd name="T2" fmla="*/ 9 w 152"/>
                <a:gd name="T3" fmla="*/ 95 h 230"/>
                <a:gd name="T4" fmla="*/ 11 w 152"/>
                <a:gd name="T5" fmla="*/ 94 h 230"/>
                <a:gd name="T6" fmla="*/ 12 w 152"/>
                <a:gd name="T7" fmla="*/ 93 h 230"/>
                <a:gd name="T8" fmla="*/ 13 w 152"/>
                <a:gd name="T9" fmla="*/ 93 h 230"/>
                <a:gd name="T10" fmla="*/ 15 w 152"/>
                <a:gd name="T11" fmla="*/ 93 h 230"/>
                <a:gd name="T12" fmla="*/ 16 w 152"/>
                <a:gd name="T13" fmla="*/ 93 h 230"/>
                <a:gd name="T14" fmla="*/ 18 w 152"/>
                <a:gd name="T15" fmla="*/ 94 h 230"/>
                <a:gd name="T16" fmla="*/ 19 w 152"/>
                <a:gd name="T17" fmla="*/ 95 h 230"/>
                <a:gd name="T18" fmla="*/ 23 w 152"/>
                <a:gd name="T19" fmla="*/ 99 h 230"/>
                <a:gd name="T20" fmla="*/ 26 w 152"/>
                <a:gd name="T21" fmla="*/ 103 h 230"/>
                <a:gd name="T22" fmla="*/ 31 w 152"/>
                <a:gd name="T23" fmla="*/ 111 h 230"/>
                <a:gd name="T24" fmla="*/ 34 w 152"/>
                <a:gd name="T25" fmla="*/ 115 h 230"/>
                <a:gd name="T26" fmla="*/ 36 w 152"/>
                <a:gd name="T27" fmla="*/ 117 h 230"/>
                <a:gd name="T28" fmla="*/ 37 w 152"/>
                <a:gd name="T29" fmla="*/ 117 h 230"/>
                <a:gd name="T30" fmla="*/ 38 w 152"/>
                <a:gd name="T31" fmla="*/ 117 h 230"/>
                <a:gd name="T32" fmla="*/ 39 w 152"/>
                <a:gd name="T33" fmla="*/ 117 h 230"/>
                <a:gd name="T34" fmla="*/ 41 w 152"/>
                <a:gd name="T35" fmla="*/ 117 h 230"/>
                <a:gd name="T36" fmla="*/ 42 w 152"/>
                <a:gd name="T37" fmla="*/ 115 h 230"/>
                <a:gd name="T38" fmla="*/ 45 w 152"/>
                <a:gd name="T39" fmla="*/ 112 h 230"/>
                <a:gd name="T40" fmla="*/ 48 w 152"/>
                <a:gd name="T41" fmla="*/ 104 h 230"/>
                <a:gd name="T42" fmla="*/ 52 w 152"/>
                <a:gd name="T43" fmla="*/ 91 h 230"/>
                <a:gd name="T44" fmla="*/ 56 w 152"/>
                <a:gd name="T45" fmla="*/ 81 h 230"/>
                <a:gd name="T46" fmla="*/ 58 w 152"/>
                <a:gd name="T47" fmla="*/ 75 h 230"/>
                <a:gd name="T48" fmla="*/ 60 w 152"/>
                <a:gd name="T49" fmla="*/ 72 h 230"/>
                <a:gd name="T50" fmla="*/ 62 w 152"/>
                <a:gd name="T51" fmla="*/ 70 h 230"/>
                <a:gd name="T52" fmla="*/ 63 w 152"/>
                <a:gd name="T53" fmla="*/ 70 h 230"/>
                <a:gd name="T54" fmla="*/ 64 w 152"/>
                <a:gd name="T55" fmla="*/ 71 h 230"/>
                <a:gd name="T56" fmla="*/ 66 w 152"/>
                <a:gd name="T57" fmla="*/ 72 h 230"/>
                <a:gd name="T58" fmla="*/ 68 w 152"/>
                <a:gd name="T59" fmla="*/ 77 h 230"/>
                <a:gd name="T60" fmla="*/ 70 w 152"/>
                <a:gd name="T61" fmla="*/ 87 h 230"/>
                <a:gd name="T62" fmla="*/ 77 w 152"/>
                <a:gd name="T63" fmla="*/ 123 h 230"/>
                <a:gd name="T64" fmla="*/ 81 w 152"/>
                <a:gd name="T65" fmla="*/ 139 h 230"/>
                <a:gd name="T66" fmla="*/ 83 w 152"/>
                <a:gd name="T67" fmla="*/ 148 h 230"/>
                <a:gd name="T68" fmla="*/ 84 w 152"/>
                <a:gd name="T69" fmla="*/ 152 h 230"/>
                <a:gd name="T70" fmla="*/ 86 w 152"/>
                <a:gd name="T71" fmla="*/ 154 h 230"/>
                <a:gd name="T72" fmla="*/ 87 w 152"/>
                <a:gd name="T73" fmla="*/ 155 h 230"/>
                <a:gd name="T74" fmla="*/ 88 w 152"/>
                <a:gd name="T75" fmla="*/ 154 h 230"/>
                <a:gd name="T76" fmla="*/ 90 w 152"/>
                <a:gd name="T77" fmla="*/ 151 h 230"/>
                <a:gd name="T78" fmla="*/ 91 w 152"/>
                <a:gd name="T79" fmla="*/ 146 h 230"/>
                <a:gd name="T80" fmla="*/ 95 w 152"/>
                <a:gd name="T81" fmla="*/ 125 h 230"/>
                <a:gd name="T82" fmla="*/ 100 w 152"/>
                <a:gd name="T83" fmla="*/ 77 h 230"/>
                <a:gd name="T84" fmla="*/ 105 w 152"/>
                <a:gd name="T85" fmla="*/ 40 h 230"/>
                <a:gd name="T86" fmla="*/ 107 w 152"/>
                <a:gd name="T87" fmla="*/ 25 h 230"/>
                <a:gd name="T88" fmla="*/ 109 w 152"/>
                <a:gd name="T89" fmla="*/ 18 h 230"/>
                <a:gd name="T90" fmla="*/ 110 w 152"/>
                <a:gd name="T91" fmla="*/ 15 h 230"/>
                <a:gd name="T92" fmla="*/ 111 w 152"/>
                <a:gd name="T93" fmla="*/ 15 h 230"/>
                <a:gd name="T94" fmla="*/ 112 w 152"/>
                <a:gd name="T95" fmla="*/ 16 h 230"/>
                <a:gd name="T96" fmla="*/ 114 w 152"/>
                <a:gd name="T97" fmla="*/ 20 h 230"/>
                <a:gd name="T98" fmla="*/ 115 w 152"/>
                <a:gd name="T99" fmla="*/ 29 h 230"/>
                <a:gd name="T100" fmla="*/ 118 w 152"/>
                <a:gd name="T101" fmla="*/ 49 h 230"/>
                <a:gd name="T102" fmla="*/ 124 w 152"/>
                <a:gd name="T103" fmla="*/ 131 h 230"/>
                <a:gd name="T104" fmla="*/ 128 w 152"/>
                <a:gd name="T105" fmla="*/ 180 h 230"/>
                <a:gd name="T106" fmla="*/ 131 w 152"/>
                <a:gd name="T107" fmla="*/ 212 h 230"/>
                <a:gd name="T108" fmla="*/ 133 w 152"/>
                <a:gd name="T109" fmla="*/ 225 h 230"/>
                <a:gd name="T110" fmla="*/ 134 w 152"/>
                <a:gd name="T111" fmla="*/ 229 h 230"/>
                <a:gd name="T112" fmla="*/ 135 w 152"/>
                <a:gd name="T113" fmla="*/ 230 h 230"/>
                <a:gd name="T114" fmla="*/ 137 w 152"/>
                <a:gd name="T115" fmla="*/ 228 h 230"/>
                <a:gd name="T116" fmla="*/ 138 w 152"/>
                <a:gd name="T117" fmla="*/ 221 h 230"/>
                <a:gd name="T118" fmla="*/ 140 w 152"/>
                <a:gd name="T119" fmla="*/ 203 h 230"/>
                <a:gd name="T120" fmla="*/ 143 w 152"/>
                <a:gd name="T121" fmla="*/ 169 h 230"/>
                <a:gd name="T122" fmla="*/ 149 w 152"/>
                <a:gd name="T123" fmla="*/ 4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2" h="230">
                  <a:moveTo>
                    <a:pt x="0" y="101"/>
                  </a:moveTo>
                  <a:lnTo>
                    <a:pt x="0" y="101"/>
                  </a:lnTo>
                  <a:lnTo>
                    <a:pt x="1" y="101"/>
                  </a:lnTo>
                  <a:lnTo>
                    <a:pt x="1" y="101"/>
                  </a:lnTo>
                  <a:lnTo>
                    <a:pt x="1" y="100"/>
                  </a:lnTo>
                  <a:lnTo>
                    <a:pt x="3" y="99"/>
                  </a:lnTo>
                  <a:lnTo>
                    <a:pt x="5" y="97"/>
                  </a:lnTo>
                  <a:lnTo>
                    <a:pt x="5" y="97"/>
                  </a:lnTo>
                  <a:lnTo>
                    <a:pt x="5" y="97"/>
                  </a:lnTo>
                  <a:lnTo>
                    <a:pt x="6" y="97"/>
                  </a:lnTo>
                  <a:lnTo>
                    <a:pt x="6" y="97"/>
                  </a:lnTo>
                  <a:lnTo>
                    <a:pt x="7" y="96"/>
                  </a:lnTo>
                  <a:lnTo>
                    <a:pt x="8" y="96"/>
                  </a:lnTo>
                  <a:lnTo>
                    <a:pt x="8" y="95"/>
                  </a:lnTo>
                  <a:lnTo>
                    <a:pt x="8" y="95"/>
                  </a:lnTo>
                  <a:lnTo>
                    <a:pt x="9" y="95"/>
                  </a:lnTo>
                  <a:lnTo>
                    <a:pt x="9" y="95"/>
                  </a:lnTo>
                  <a:lnTo>
                    <a:pt x="9" y="95"/>
                  </a:lnTo>
                  <a:lnTo>
                    <a:pt x="9" y="95"/>
                  </a:lnTo>
                  <a:lnTo>
                    <a:pt x="10" y="94"/>
                  </a:lnTo>
                  <a:lnTo>
                    <a:pt x="10" y="94"/>
                  </a:lnTo>
                  <a:lnTo>
                    <a:pt x="10" y="94"/>
                  </a:lnTo>
                  <a:lnTo>
                    <a:pt x="10" y="94"/>
                  </a:lnTo>
                  <a:lnTo>
                    <a:pt x="11" y="94"/>
                  </a:lnTo>
                  <a:lnTo>
                    <a:pt x="11" y="94"/>
                  </a:lnTo>
                  <a:lnTo>
                    <a:pt x="11" y="94"/>
                  </a:lnTo>
                  <a:lnTo>
                    <a:pt x="11" y="94"/>
                  </a:lnTo>
                  <a:lnTo>
                    <a:pt x="11" y="93"/>
                  </a:lnTo>
                  <a:lnTo>
                    <a:pt x="12" y="93"/>
                  </a:lnTo>
                  <a:lnTo>
                    <a:pt x="12" y="93"/>
                  </a:lnTo>
                  <a:lnTo>
                    <a:pt x="12" y="93"/>
                  </a:lnTo>
                  <a:lnTo>
                    <a:pt x="12" y="93"/>
                  </a:lnTo>
                  <a:lnTo>
                    <a:pt x="12" y="93"/>
                  </a:lnTo>
                  <a:lnTo>
                    <a:pt x="13" y="93"/>
                  </a:lnTo>
                  <a:lnTo>
                    <a:pt x="13" y="93"/>
                  </a:lnTo>
                  <a:lnTo>
                    <a:pt x="13" y="93"/>
                  </a:lnTo>
                  <a:lnTo>
                    <a:pt x="13" y="93"/>
                  </a:lnTo>
                  <a:lnTo>
                    <a:pt x="13" y="93"/>
                  </a:lnTo>
                  <a:lnTo>
                    <a:pt x="13" y="93"/>
                  </a:lnTo>
                  <a:lnTo>
                    <a:pt x="13" y="93"/>
                  </a:lnTo>
                  <a:lnTo>
                    <a:pt x="14" y="93"/>
                  </a:lnTo>
                  <a:lnTo>
                    <a:pt x="14" y="93"/>
                  </a:lnTo>
                  <a:lnTo>
                    <a:pt x="14" y="93"/>
                  </a:lnTo>
                  <a:lnTo>
                    <a:pt x="14" y="93"/>
                  </a:lnTo>
                  <a:lnTo>
                    <a:pt x="14" y="93"/>
                  </a:lnTo>
                  <a:lnTo>
                    <a:pt x="15" y="93"/>
                  </a:lnTo>
                  <a:lnTo>
                    <a:pt x="15" y="93"/>
                  </a:lnTo>
                  <a:lnTo>
                    <a:pt x="15" y="93"/>
                  </a:lnTo>
                  <a:lnTo>
                    <a:pt x="15" y="93"/>
                  </a:lnTo>
                  <a:lnTo>
                    <a:pt x="15" y="93"/>
                  </a:lnTo>
                  <a:lnTo>
                    <a:pt x="15" y="93"/>
                  </a:lnTo>
                  <a:lnTo>
                    <a:pt x="16" y="93"/>
                  </a:lnTo>
                  <a:lnTo>
                    <a:pt x="16" y="93"/>
                  </a:lnTo>
                  <a:lnTo>
                    <a:pt x="16" y="93"/>
                  </a:lnTo>
                  <a:lnTo>
                    <a:pt x="16" y="93"/>
                  </a:lnTo>
                  <a:lnTo>
                    <a:pt x="16" y="93"/>
                  </a:lnTo>
                  <a:lnTo>
                    <a:pt x="16" y="93"/>
                  </a:lnTo>
                  <a:lnTo>
                    <a:pt x="16" y="93"/>
                  </a:lnTo>
                  <a:lnTo>
                    <a:pt x="17" y="93"/>
                  </a:lnTo>
                  <a:lnTo>
                    <a:pt x="17" y="93"/>
                  </a:lnTo>
                  <a:lnTo>
                    <a:pt x="17" y="93"/>
                  </a:lnTo>
                  <a:lnTo>
                    <a:pt x="17" y="94"/>
                  </a:lnTo>
                  <a:lnTo>
                    <a:pt x="17" y="94"/>
                  </a:lnTo>
                  <a:lnTo>
                    <a:pt x="18" y="94"/>
                  </a:lnTo>
                  <a:lnTo>
                    <a:pt x="18" y="94"/>
                  </a:lnTo>
                  <a:lnTo>
                    <a:pt x="18" y="94"/>
                  </a:lnTo>
                  <a:lnTo>
                    <a:pt x="18" y="94"/>
                  </a:lnTo>
                  <a:lnTo>
                    <a:pt x="18" y="94"/>
                  </a:lnTo>
                  <a:lnTo>
                    <a:pt x="19" y="94"/>
                  </a:lnTo>
                  <a:lnTo>
                    <a:pt x="19" y="95"/>
                  </a:lnTo>
                  <a:lnTo>
                    <a:pt x="19" y="95"/>
                  </a:lnTo>
                  <a:lnTo>
                    <a:pt x="19" y="95"/>
                  </a:lnTo>
                  <a:lnTo>
                    <a:pt x="20" y="95"/>
                  </a:lnTo>
                  <a:lnTo>
                    <a:pt x="20" y="96"/>
                  </a:lnTo>
                  <a:lnTo>
                    <a:pt x="20" y="96"/>
                  </a:lnTo>
                  <a:lnTo>
                    <a:pt x="20" y="96"/>
                  </a:lnTo>
                  <a:lnTo>
                    <a:pt x="21" y="96"/>
                  </a:lnTo>
                  <a:lnTo>
                    <a:pt x="21" y="97"/>
                  </a:lnTo>
                  <a:lnTo>
                    <a:pt x="23" y="98"/>
                  </a:lnTo>
                  <a:lnTo>
                    <a:pt x="23" y="99"/>
                  </a:lnTo>
                  <a:lnTo>
                    <a:pt x="23" y="99"/>
                  </a:lnTo>
                  <a:lnTo>
                    <a:pt x="23" y="99"/>
                  </a:lnTo>
                  <a:lnTo>
                    <a:pt x="24" y="100"/>
                  </a:lnTo>
                  <a:lnTo>
                    <a:pt x="25" y="102"/>
                  </a:lnTo>
                  <a:lnTo>
                    <a:pt x="25" y="102"/>
                  </a:lnTo>
                  <a:lnTo>
                    <a:pt x="25" y="102"/>
                  </a:lnTo>
                  <a:lnTo>
                    <a:pt x="26" y="102"/>
                  </a:lnTo>
                  <a:lnTo>
                    <a:pt x="26" y="103"/>
                  </a:lnTo>
                  <a:lnTo>
                    <a:pt x="27" y="105"/>
                  </a:lnTo>
                  <a:lnTo>
                    <a:pt x="30" y="109"/>
                  </a:lnTo>
                  <a:lnTo>
                    <a:pt x="30" y="110"/>
                  </a:lnTo>
                  <a:lnTo>
                    <a:pt x="30" y="110"/>
                  </a:lnTo>
                  <a:lnTo>
                    <a:pt x="30" y="110"/>
                  </a:lnTo>
                  <a:lnTo>
                    <a:pt x="31" y="111"/>
                  </a:lnTo>
                  <a:lnTo>
                    <a:pt x="31" y="111"/>
                  </a:lnTo>
                  <a:lnTo>
                    <a:pt x="31" y="111"/>
                  </a:lnTo>
                  <a:lnTo>
                    <a:pt x="32" y="112"/>
                  </a:lnTo>
                  <a:lnTo>
                    <a:pt x="32" y="113"/>
                  </a:lnTo>
                  <a:lnTo>
                    <a:pt x="32" y="113"/>
                  </a:lnTo>
                  <a:lnTo>
                    <a:pt x="33" y="113"/>
                  </a:lnTo>
                  <a:lnTo>
                    <a:pt x="33" y="113"/>
                  </a:lnTo>
                  <a:lnTo>
                    <a:pt x="33" y="114"/>
                  </a:lnTo>
                  <a:lnTo>
                    <a:pt x="34" y="114"/>
                  </a:lnTo>
                  <a:lnTo>
                    <a:pt x="34" y="115"/>
                  </a:lnTo>
                  <a:lnTo>
                    <a:pt x="34" y="115"/>
                  </a:lnTo>
                  <a:lnTo>
                    <a:pt x="35" y="116"/>
                  </a:lnTo>
                  <a:lnTo>
                    <a:pt x="35" y="116"/>
                  </a:lnTo>
                  <a:lnTo>
                    <a:pt x="35" y="116"/>
                  </a:lnTo>
                  <a:lnTo>
                    <a:pt x="35" y="116"/>
                  </a:lnTo>
                  <a:lnTo>
                    <a:pt x="35" y="116"/>
                  </a:lnTo>
                  <a:lnTo>
                    <a:pt x="36" y="116"/>
                  </a:lnTo>
                  <a:lnTo>
                    <a:pt x="36" y="117"/>
                  </a:lnTo>
                  <a:lnTo>
                    <a:pt x="36" y="117"/>
                  </a:lnTo>
                  <a:lnTo>
                    <a:pt x="36" y="117"/>
                  </a:lnTo>
                  <a:lnTo>
                    <a:pt x="36" y="117"/>
                  </a:lnTo>
                  <a:lnTo>
                    <a:pt x="36" y="117"/>
                  </a:lnTo>
                  <a:lnTo>
                    <a:pt x="37" y="117"/>
                  </a:lnTo>
                  <a:lnTo>
                    <a:pt x="37" y="117"/>
                  </a:lnTo>
                  <a:lnTo>
                    <a:pt x="37" y="117"/>
                  </a:lnTo>
                  <a:lnTo>
                    <a:pt x="37" y="117"/>
                  </a:lnTo>
                  <a:lnTo>
                    <a:pt x="37" y="117"/>
                  </a:lnTo>
                  <a:lnTo>
                    <a:pt x="37" y="117"/>
                  </a:lnTo>
                  <a:lnTo>
                    <a:pt x="37" y="117"/>
                  </a:lnTo>
                  <a:lnTo>
                    <a:pt x="38" y="117"/>
                  </a:lnTo>
                  <a:lnTo>
                    <a:pt x="38" y="117"/>
                  </a:lnTo>
                  <a:lnTo>
                    <a:pt x="38" y="117"/>
                  </a:lnTo>
                  <a:lnTo>
                    <a:pt x="38" y="117"/>
                  </a:lnTo>
                  <a:lnTo>
                    <a:pt x="38" y="117"/>
                  </a:lnTo>
                  <a:lnTo>
                    <a:pt x="38" y="117"/>
                  </a:lnTo>
                  <a:lnTo>
                    <a:pt x="38" y="117"/>
                  </a:lnTo>
                  <a:lnTo>
                    <a:pt x="39" y="117"/>
                  </a:lnTo>
                  <a:lnTo>
                    <a:pt x="39" y="117"/>
                  </a:lnTo>
                  <a:lnTo>
                    <a:pt x="39" y="117"/>
                  </a:lnTo>
                  <a:lnTo>
                    <a:pt x="39" y="117"/>
                  </a:lnTo>
                  <a:lnTo>
                    <a:pt x="39" y="117"/>
                  </a:lnTo>
                  <a:lnTo>
                    <a:pt x="39" y="117"/>
                  </a:lnTo>
                  <a:lnTo>
                    <a:pt x="40" y="117"/>
                  </a:lnTo>
                  <a:lnTo>
                    <a:pt x="40" y="117"/>
                  </a:lnTo>
                  <a:lnTo>
                    <a:pt x="40" y="117"/>
                  </a:lnTo>
                  <a:lnTo>
                    <a:pt x="40" y="117"/>
                  </a:lnTo>
                  <a:lnTo>
                    <a:pt x="40" y="117"/>
                  </a:lnTo>
                  <a:lnTo>
                    <a:pt x="40" y="117"/>
                  </a:lnTo>
                  <a:lnTo>
                    <a:pt x="40" y="117"/>
                  </a:lnTo>
                  <a:lnTo>
                    <a:pt x="41" y="117"/>
                  </a:lnTo>
                  <a:lnTo>
                    <a:pt x="41" y="117"/>
                  </a:lnTo>
                  <a:lnTo>
                    <a:pt x="41" y="117"/>
                  </a:lnTo>
                  <a:lnTo>
                    <a:pt x="41" y="116"/>
                  </a:lnTo>
                  <a:lnTo>
                    <a:pt x="41" y="116"/>
                  </a:lnTo>
                  <a:lnTo>
                    <a:pt x="42" y="116"/>
                  </a:lnTo>
                  <a:lnTo>
                    <a:pt x="42" y="116"/>
                  </a:lnTo>
                  <a:lnTo>
                    <a:pt x="42" y="115"/>
                  </a:lnTo>
                  <a:lnTo>
                    <a:pt x="42" y="115"/>
                  </a:lnTo>
                  <a:lnTo>
                    <a:pt x="43" y="115"/>
                  </a:lnTo>
                  <a:lnTo>
                    <a:pt x="43" y="115"/>
                  </a:lnTo>
                  <a:lnTo>
                    <a:pt x="43" y="114"/>
                  </a:lnTo>
                  <a:lnTo>
                    <a:pt x="43" y="114"/>
                  </a:lnTo>
                  <a:lnTo>
                    <a:pt x="43" y="114"/>
                  </a:lnTo>
                  <a:lnTo>
                    <a:pt x="44" y="113"/>
                  </a:lnTo>
                  <a:lnTo>
                    <a:pt x="44" y="113"/>
                  </a:lnTo>
                  <a:lnTo>
                    <a:pt x="45" y="112"/>
                  </a:lnTo>
                  <a:lnTo>
                    <a:pt x="45" y="111"/>
                  </a:lnTo>
                  <a:lnTo>
                    <a:pt x="45" y="111"/>
                  </a:lnTo>
                  <a:lnTo>
                    <a:pt x="45" y="110"/>
                  </a:lnTo>
                  <a:lnTo>
                    <a:pt x="46" y="109"/>
                  </a:lnTo>
                  <a:lnTo>
                    <a:pt x="47" y="106"/>
                  </a:lnTo>
                  <a:lnTo>
                    <a:pt x="47" y="106"/>
                  </a:lnTo>
                  <a:lnTo>
                    <a:pt x="47" y="105"/>
                  </a:lnTo>
                  <a:lnTo>
                    <a:pt x="48" y="104"/>
                  </a:lnTo>
                  <a:lnTo>
                    <a:pt x="48" y="103"/>
                  </a:lnTo>
                  <a:lnTo>
                    <a:pt x="50" y="99"/>
                  </a:lnTo>
                  <a:lnTo>
                    <a:pt x="50" y="99"/>
                  </a:lnTo>
                  <a:lnTo>
                    <a:pt x="50" y="98"/>
                  </a:lnTo>
                  <a:lnTo>
                    <a:pt x="50" y="97"/>
                  </a:lnTo>
                  <a:lnTo>
                    <a:pt x="51" y="95"/>
                  </a:lnTo>
                  <a:lnTo>
                    <a:pt x="52" y="92"/>
                  </a:lnTo>
                  <a:lnTo>
                    <a:pt x="52" y="91"/>
                  </a:lnTo>
                  <a:lnTo>
                    <a:pt x="52" y="91"/>
                  </a:lnTo>
                  <a:lnTo>
                    <a:pt x="53" y="90"/>
                  </a:lnTo>
                  <a:lnTo>
                    <a:pt x="53" y="88"/>
                  </a:lnTo>
                  <a:lnTo>
                    <a:pt x="55" y="85"/>
                  </a:lnTo>
                  <a:lnTo>
                    <a:pt x="55" y="84"/>
                  </a:lnTo>
                  <a:lnTo>
                    <a:pt x="55" y="84"/>
                  </a:lnTo>
                  <a:lnTo>
                    <a:pt x="55" y="83"/>
                  </a:lnTo>
                  <a:lnTo>
                    <a:pt x="56" y="81"/>
                  </a:lnTo>
                  <a:lnTo>
                    <a:pt x="56" y="81"/>
                  </a:lnTo>
                  <a:lnTo>
                    <a:pt x="56" y="80"/>
                  </a:lnTo>
                  <a:lnTo>
                    <a:pt x="56" y="79"/>
                  </a:lnTo>
                  <a:lnTo>
                    <a:pt x="57" y="78"/>
                  </a:lnTo>
                  <a:lnTo>
                    <a:pt x="57" y="77"/>
                  </a:lnTo>
                  <a:lnTo>
                    <a:pt x="57" y="77"/>
                  </a:lnTo>
                  <a:lnTo>
                    <a:pt x="57" y="77"/>
                  </a:lnTo>
                  <a:lnTo>
                    <a:pt x="58" y="75"/>
                  </a:lnTo>
                  <a:lnTo>
                    <a:pt x="58" y="75"/>
                  </a:lnTo>
                  <a:lnTo>
                    <a:pt x="58" y="75"/>
                  </a:lnTo>
                  <a:lnTo>
                    <a:pt x="59" y="74"/>
                  </a:lnTo>
                  <a:lnTo>
                    <a:pt x="59" y="73"/>
                  </a:lnTo>
                  <a:lnTo>
                    <a:pt x="59" y="73"/>
                  </a:lnTo>
                  <a:lnTo>
                    <a:pt x="60" y="73"/>
                  </a:lnTo>
                  <a:lnTo>
                    <a:pt x="60" y="72"/>
                  </a:lnTo>
                  <a:lnTo>
                    <a:pt x="60" y="72"/>
                  </a:lnTo>
                  <a:lnTo>
                    <a:pt x="60" y="72"/>
                  </a:lnTo>
                  <a:lnTo>
                    <a:pt x="61" y="71"/>
                  </a:lnTo>
                  <a:lnTo>
                    <a:pt x="61" y="71"/>
                  </a:lnTo>
                  <a:lnTo>
                    <a:pt x="61" y="71"/>
                  </a:lnTo>
                  <a:lnTo>
                    <a:pt x="61" y="71"/>
                  </a:lnTo>
                  <a:lnTo>
                    <a:pt x="61" y="71"/>
                  </a:lnTo>
                  <a:lnTo>
                    <a:pt x="61" y="71"/>
                  </a:lnTo>
                  <a:lnTo>
                    <a:pt x="62" y="70"/>
                  </a:lnTo>
                  <a:lnTo>
                    <a:pt x="62" y="70"/>
                  </a:lnTo>
                  <a:lnTo>
                    <a:pt x="62" y="70"/>
                  </a:lnTo>
                  <a:lnTo>
                    <a:pt x="62" y="70"/>
                  </a:lnTo>
                  <a:lnTo>
                    <a:pt x="62" y="70"/>
                  </a:lnTo>
                  <a:lnTo>
                    <a:pt x="62" y="70"/>
                  </a:lnTo>
                  <a:lnTo>
                    <a:pt x="63" y="70"/>
                  </a:lnTo>
                  <a:lnTo>
                    <a:pt x="63" y="70"/>
                  </a:lnTo>
                  <a:lnTo>
                    <a:pt x="63" y="70"/>
                  </a:lnTo>
                  <a:lnTo>
                    <a:pt x="63" y="70"/>
                  </a:lnTo>
                  <a:lnTo>
                    <a:pt x="63" y="70"/>
                  </a:lnTo>
                  <a:lnTo>
                    <a:pt x="63" y="70"/>
                  </a:lnTo>
                  <a:lnTo>
                    <a:pt x="63" y="70"/>
                  </a:lnTo>
                  <a:lnTo>
                    <a:pt x="64" y="70"/>
                  </a:lnTo>
                  <a:lnTo>
                    <a:pt x="64" y="71"/>
                  </a:lnTo>
                  <a:lnTo>
                    <a:pt x="64" y="71"/>
                  </a:lnTo>
                  <a:lnTo>
                    <a:pt x="64" y="71"/>
                  </a:lnTo>
                  <a:lnTo>
                    <a:pt x="64" y="71"/>
                  </a:lnTo>
                  <a:lnTo>
                    <a:pt x="64" y="71"/>
                  </a:lnTo>
                  <a:lnTo>
                    <a:pt x="65" y="71"/>
                  </a:lnTo>
                  <a:lnTo>
                    <a:pt x="65" y="71"/>
                  </a:lnTo>
                  <a:lnTo>
                    <a:pt x="65" y="72"/>
                  </a:lnTo>
                  <a:lnTo>
                    <a:pt x="65" y="72"/>
                  </a:lnTo>
                  <a:lnTo>
                    <a:pt x="65" y="72"/>
                  </a:lnTo>
                  <a:lnTo>
                    <a:pt x="66" y="72"/>
                  </a:lnTo>
                  <a:lnTo>
                    <a:pt x="66" y="73"/>
                  </a:lnTo>
                  <a:lnTo>
                    <a:pt x="66" y="73"/>
                  </a:lnTo>
                  <a:lnTo>
                    <a:pt x="66" y="74"/>
                  </a:lnTo>
                  <a:lnTo>
                    <a:pt x="66" y="74"/>
                  </a:lnTo>
                  <a:lnTo>
                    <a:pt x="67" y="76"/>
                  </a:lnTo>
                  <a:lnTo>
                    <a:pt x="67" y="76"/>
                  </a:lnTo>
                  <a:lnTo>
                    <a:pt x="67" y="77"/>
                  </a:lnTo>
                  <a:lnTo>
                    <a:pt x="68" y="77"/>
                  </a:lnTo>
                  <a:lnTo>
                    <a:pt x="68" y="79"/>
                  </a:lnTo>
                  <a:lnTo>
                    <a:pt x="69" y="80"/>
                  </a:lnTo>
                  <a:lnTo>
                    <a:pt x="69" y="81"/>
                  </a:lnTo>
                  <a:lnTo>
                    <a:pt x="69" y="82"/>
                  </a:lnTo>
                  <a:lnTo>
                    <a:pt x="70" y="84"/>
                  </a:lnTo>
                  <a:lnTo>
                    <a:pt x="70" y="85"/>
                  </a:lnTo>
                  <a:lnTo>
                    <a:pt x="70" y="85"/>
                  </a:lnTo>
                  <a:lnTo>
                    <a:pt x="70" y="87"/>
                  </a:lnTo>
                  <a:lnTo>
                    <a:pt x="71" y="89"/>
                  </a:lnTo>
                  <a:lnTo>
                    <a:pt x="72" y="95"/>
                  </a:lnTo>
                  <a:lnTo>
                    <a:pt x="75" y="109"/>
                  </a:lnTo>
                  <a:lnTo>
                    <a:pt x="75" y="110"/>
                  </a:lnTo>
                  <a:lnTo>
                    <a:pt x="75" y="110"/>
                  </a:lnTo>
                  <a:lnTo>
                    <a:pt x="75" y="112"/>
                  </a:lnTo>
                  <a:lnTo>
                    <a:pt x="76" y="116"/>
                  </a:lnTo>
                  <a:lnTo>
                    <a:pt x="77" y="123"/>
                  </a:lnTo>
                  <a:lnTo>
                    <a:pt x="78" y="124"/>
                  </a:lnTo>
                  <a:lnTo>
                    <a:pt x="78" y="125"/>
                  </a:lnTo>
                  <a:lnTo>
                    <a:pt x="78" y="126"/>
                  </a:lnTo>
                  <a:lnTo>
                    <a:pt x="79" y="130"/>
                  </a:lnTo>
                  <a:lnTo>
                    <a:pt x="80" y="136"/>
                  </a:lnTo>
                  <a:lnTo>
                    <a:pt x="80" y="137"/>
                  </a:lnTo>
                  <a:lnTo>
                    <a:pt x="80" y="138"/>
                  </a:lnTo>
                  <a:lnTo>
                    <a:pt x="81" y="139"/>
                  </a:lnTo>
                  <a:lnTo>
                    <a:pt x="81" y="142"/>
                  </a:lnTo>
                  <a:lnTo>
                    <a:pt x="81" y="142"/>
                  </a:lnTo>
                  <a:lnTo>
                    <a:pt x="81" y="143"/>
                  </a:lnTo>
                  <a:lnTo>
                    <a:pt x="82" y="144"/>
                  </a:lnTo>
                  <a:lnTo>
                    <a:pt x="82" y="146"/>
                  </a:lnTo>
                  <a:lnTo>
                    <a:pt x="82" y="147"/>
                  </a:lnTo>
                  <a:lnTo>
                    <a:pt x="83" y="147"/>
                  </a:lnTo>
                  <a:lnTo>
                    <a:pt x="83" y="148"/>
                  </a:lnTo>
                  <a:lnTo>
                    <a:pt x="83" y="149"/>
                  </a:lnTo>
                  <a:lnTo>
                    <a:pt x="83" y="149"/>
                  </a:lnTo>
                  <a:lnTo>
                    <a:pt x="84" y="150"/>
                  </a:lnTo>
                  <a:lnTo>
                    <a:pt x="84" y="151"/>
                  </a:lnTo>
                  <a:lnTo>
                    <a:pt x="84" y="151"/>
                  </a:lnTo>
                  <a:lnTo>
                    <a:pt x="84" y="151"/>
                  </a:lnTo>
                  <a:lnTo>
                    <a:pt x="84" y="152"/>
                  </a:lnTo>
                  <a:lnTo>
                    <a:pt x="84" y="152"/>
                  </a:lnTo>
                  <a:lnTo>
                    <a:pt x="85" y="153"/>
                  </a:lnTo>
                  <a:lnTo>
                    <a:pt x="85" y="153"/>
                  </a:lnTo>
                  <a:lnTo>
                    <a:pt x="85" y="153"/>
                  </a:lnTo>
                  <a:lnTo>
                    <a:pt x="85" y="153"/>
                  </a:lnTo>
                  <a:lnTo>
                    <a:pt x="85" y="154"/>
                  </a:lnTo>
                  <a:lnTo>
                    <a:pt x="85" y="154"/>
                  </a:lnTo>
                  <a:lnTo>
                    <a:pt x="86" y="154"/>
                  </a:lnTo>
                  <a:lnTo>
                    <a:pt x="86" y="154"/>
                  </a:lnTo>
                  <a:lnTo>
                    <a:pt x="86" y="154"/>
                  </a:lnTo>
                  <a:lnTo>
                    <a:pt x="86" y="154"/>
                  </a:lnTo>
                  <a:lnTo>
                    <a:pt x="86" y="155"/>
                  </a:lnTo>
                  <a:lnTo>
                    <a:pt x="86" y="155"/>
                  </a:lnTo>
                  <a:lnTo>
                    <a:pt x="87" y="155"/>
                  </a:lnTo>
                  <a:lnTo>
                    <a:pt x="87" y="155"/>
                  </a:lnTo>
                  <a:lnTo>
                    <a:pt x="87" y="155"/>
                  </a:lnTo>
                  <a:lnTo>
                    <a:pt x="87" y="155"/>
                  </a:lnTo>
                  <a:lnTo>
                    <a:pt x="87" y="155"/>
                  </a:lnTo>
                  <a:lnTo>
                    <a:pt x="87" y="155"/>
                  </a:lnTo>
                  <a:lnTo>
                    <a:pt x="87" y="155"/>
                  </a:lnTo>
                  <a:lnTo>
                    <a:pt x="88" y="155"/>
                  </a:lnTo>
                  <a:lnTo>
                    <a:pt x="88" y="154"/>
                  </a:lnTo>
                  <a:lnTo>
                    <a:pt x="88" y="154"/>
                  </a:lnTo>
                  <a:lnTo>
                    <a:pt x="88" y="154"/>
                  </a:lnTo>
                  <a:lnTo>
                    <a:pt x="88" y="154"/>
                  </a:lnTo>
                  <a:lnTo>
                    <a:pt x="88" y="154"/>
                  </a:lnTo>
                  <a:lnTo>
                    <a:pt x="88" y="154"/>
                  </a:lnTo>
                  <a:lnTo>
                    <a:pt x="89" y="153"/>
                  </a:lnTo>
                  <a:lnTo>
                    <a:pt x="89" y="153"/>
                  </a:lnTo>
                  <a:lnTo>
                    <a:pt x="89" y="153"/>
                  </a:lnTo>
                  <a:lnTo>
                    <a:pt x="89" y="152"/>
                  </a:lnTo>
                  <a:lnTo>
                    <a:pt x="89" y="152"/>
                  </a:lnTo>
                  <a:lnTo>
                    <a:pt x="90" y="151"/>
                  </a:lnTo>
                  <a:lnTo>
                    <a:pt x="90" y="151"/>
                  </a:lnTo>
                  <a:lnTo>
                    <a:pt x="90" y="151"/>
                  </a:lnTo>
                  <a:lnTo>
                    <a:pt x="90" y="150"/>
                  </a:lnTo>
                  <a:lnTo>
                    <a:pt x="90" y="149"/>
                  </a:lnTo>
                  <a:lnTo>
                    <a:pt x="90" y="149"/>
                  </a:lnTo>
                  <a:lnTo>
                    <a:pt x="91" y="147"/>
                  </a:lnTo>
                  <a:lnTo>
                    <a:pt x="91" y="147"/>
                  </a:lnTo>
                  <a:lnTo>
                    <a:pt x="91" y="146"/>
                  </a:lnTo>
                  <a:lnTo>
                    <a:pt x="91" y="145"/>
                  </a:lnTo>
                  <a:lnTo>
                    <a:pt x="92" y="142"/>
                  </a:lnTo>
                  <a:lnTo>
                    <a:pt x="92" y="141"/>
                  </a:lnTo>
                  <a:lnTo>
                    <a:pt x="92" y="140"/>
                  </a:lnTo>
                  <a:lnTo>
                    <a:pt x="93" y="138"/>
                  </a:lnTo>
                  <a:lnTo>
                    <a:pt x="93" y="135"/>
                  </a:lnTo>
                  <a:lnTo>
                    <a:pt x="95" y="126"/>
                  </a:lnTo>
                  <a:lnTo>
                    <a:pt x="95" y="125"/>
                  </a:lnTo>
                  <a:lnTo>
                    <a:pt x="95" y="124"/>
                  </a:lnTo>
                  <a:lnTo>
                    <a:pt x="95" y="121"/>
                  </a:lnTo>
                  <a:lnTo>
                    <a:pt x="96" y="116"/>
                  </a:lnTo>
                  <a:lnTo>
                    <a:pt x="97" y="105"/>
                  </a:lnTo>
                  <a:lnTo>
                    <a:pt x="100" y="82"/>
                  </a:lnTo>
                  <a:lnTo>
                    <a:pt x="100" y="81"/>
                  </a:lnTo>
                  <a:lnTo>
                    <a:pt x="100" y="80"/>
                  </a:lnTo>
                  <a:lnTo>
                    <a:pt x="100" y="77"/>
                  </a:lnTo>
                  <a:lnTo>
                    <a:pt x="101" y="71"/>
                  </a:lnTo>
                  <a:lnTo>
                    <a:pt x="102" y="60"/>
                  </a:lnTo>
                  <a:lnTo>
                    <a:pt x="102" y="59"/>
                  </a:lnTo>
                  <a:lnTo>
                    <a:pt x="103" y="58"/>
                  </a:lnTo>
                  <a:lnTo>
                    <a:pt x="103" y="55"/>
                  </a:lnTo>
                  <a:lnTo>
                    <a:pt x="103" y="50"/>
                  </a:lnTo>
                  <a:lnTo>
                    <a:pt x="105" y="41"/>
                  </a:lnTo>
                  <a:lnTo>
                    <a:pt x="105" y="40"/>
                  </a:lnTo>
                  <a:lnTo>
                    <a:pt x="105" y="38"/>
                  </a:lnTo>
                  <a:lnTo>
                    <a:pt x="105" y="36"/>
                  </a:lnTo>
                  <a:lnTo>
                    <a:pt x="106" y="32"/>
                  </a:lnTo>
                  <a:lnTo>
                    <a:pt x="106" y="31"/>
                  </a:lnTo>
                  <a:lnTo>
                    <a:pt x="106" y="30"/>
                  </a:lnTo>
                  <a:lnTo>
                    <a:pt x="106" y="28"/>
                  </a:lnTo>
                  <a:lnTo>
                    <a:pt x="107" y="25"/>
                  </a:lnTo>
                  <a:lnTo>
                    <a:pt x="107" y="25"/>
                  </a:lnTo>
                  <a:lnTo>
                    <a:pt x="107" y="24"/>
                  </a:lnTo>
                  <a:lnTo>
                    <a:pt x="108" y="22"/>
                  </a:lnTo>
                  <a:lnTo>
                    <a:pt x="108" y="22"/>
                  </a:lnTo>
                  <a:lnTo>
                    <a:pt x="108" y="21"/>
                  </a:lnTo>
                  <a:lnTo>
                    <a:pt x="108" y="20"/>
                  </a:lnTo>
                  <a:lnTo>
                    <a:pt x="108" y="19"/>
                  </a:lnTo>
                  <a:lnTo>
                    <a:pt x="109" y="19"/>
                  </a:lnTo>
                  <a:lnTo>
                    <a:pt x="109" y="18"/>
                  </a:lnTo>
                  <a:lnTo>
                    <a:pt x="109" y="18"/>
                  </a:lnTo>
                  <a:lnTo>
                    <a:pt x="109" y="17"/>
                  </a:lnTo>
                  <a:lnTo>
                    <a:pt x="109" y="17"/>
                  </a:lnTo>
                  <a:lnTo>
                    <a:pt x="109" y="17"/>
                  </a:lnTo>
                  <a:lnTo>
                    <a:pt x="110" y="16"/>
                  </a:lnTo>
                  <a:lnTo>
                    <a:pt x="110" y="16"/>
                  </a:lnTo>
                  <a:lnTo>
                    <a:pt x="110" y="16"/>
                  </a:lnTo>
                  <a:lnTo>
                    <a:pt x="110" y="15"/>
                  </a:lnTo>
                  <a:lnTo>
                    <a:pt x="110" y="15"/>
                  </a:lnTo>
                  <a:lnTo>
                    <a:pt x="110" y="15"/>
                  </a:lnTo>
                  <a:lnTo>
                    <a:pt x="110" y="15"/>
                  </a:lnTo>
                  <a:lnTo>
                    <a:pt x="111" y="15"/>
                  </a:lnTo>
                  <a:lnTo>
                    <a:pt x="111" y="15"/>
                  </a:lnTo>
                  <a:lnTo>
                    <a:pt x="111" y="15"/>
                  </a:lnTo>
                  <a:lnTo>
                    <a:pt x="111" y="15"/>
                  </a:lnTo>
                  <a:lnTo>
                    <a:pt x="111" y="15"/>
                  </a:lnTo>
                  <a:lnTo>
                    <a:pt x="111" y="15"/>
                  </a:lnTo>
                  <a:lnTo>
                    <a:pt x="111" y="15"/>
                  </a:lnTo>
                  <a:lnTo>
                    <a:pt x="112" y="15"/>
                  </a:lnTo>
                  <a:lnTo>
                    <a:pt x="112" y="15"/>
                  </a:lnTo>
                  <a:lnTo>
                    <a:pt x="112" y="15"/>
                  </a:lnTo>
                  <a:lnTo>
                    <a:pt x="112" y="15"/>
                  </a:lnTo>
                  <a:lnTo>
                    <a:pt x="112" y="16"/>
                  </a:lnTo>
                  <a:lnTo>
                    <a:pt x="112" y="16"/>
                  </a:lnTo>
                  <a:lnTo>
                    <a:pt x="112" y="16"/>
                  </a:lnTo>
                  <a:lnTo>
                    <a:pt x="113" y="16"/>
                  </a:lnTo>
                  <a:lnTo>
                    <a:pt x="113" y="17"/>
                  </a:lnTo>
                  <a:lnTo>
                    <a:pt x="113" y="18"/>
                  </a:lnTo>
                  <a:lnTo>
                    <a:pt x="113" y="18"/>
                  </a:lnTo>
                  <a:lnTo>
                    <a:pt x="113" y="19"/>
                  </a:lnTo>
                  <a:lnTo>
                    <a:pt x="114" y="20"/>
                  </a:lnTo>
                  <a:lnTo>
                    <a:pt x="114" y="20"/>
                  </a:lnTo>
                  <a:lnTo>
                    <a:pt x="114" y="21"/>
                  </a:lnTo>
                  <a:lnTo>
                    <a:pt x="114" y="22"/>
                  </a:lnTo>
                  <a:lnTo>
                    <a:pt x="114" y="23"/>
                  </a:lnTo>
                  <a:lnTo>
                    <a:pt x="115" y="24"/>
                  </a:lnTo>
                  <a:lnTo>
                    <a:pt x="115" y="26"/>
                  </a:lnTo>
                  <a:lnTo>
                    <a:pt x="115" y="26"/>
                  </a:lnTo>
                  <a:lnTo>
                    <a:pt x="115" y="27"/>
                  </a:lnTo>
                  <a:lnTo>
                    <a:pt x="115" y="29"/>
                  </a:lnTo>
                  <a:lnTo>
                    <a:pt x="116" y="30"/>
                  </a:lnTo>
                  <a:lnTo>
                    <a:pt x="116" y="31"/>
                  </a:lnTo>
                  <a:lnTo>
                    <a:pt x="116" y="33"/>
                  </a:lnTo>
                  <a:lnTo>
                    <a:pt x="117" y="38"/>
                  </a:lnTo>
                  <a:lnTo>
                    <a:pt x="117" y="39"/>
                  </a:lnTo>
                  <a:lnTo>
                    <a:pt x="117" y="41"/>
                  </a:lnTo>
                  <a:lnTo>
                    <a:pt x="117" y="43"/>
                  </a:lnTo>
                  <a:lnTo>
                    <a:pt x="118" y="49"/>
                  </a:lnTo>
                  <a:lnTo>
                    <a:pt x="119" y="61"/>
                  </a:lnTo>
                  <a:lnTo>
                    <a:pt x="119" y="63"/>
                  </a:lnTo>
                  <a:lnTo>
                    <a:pt x="119" y="65"/>
                  </a:lnTo>
                  <a:lnTo>
                    <a:pt x="120" y="68"/>
                  </a:lnTo>
                  <a:lnTo>
                    <a:pt x="120" y="76"/>
                  </a:lnTo>
                  <a:lnTo>
                    <a:pt x="122" y="93"/>
                  </a:lnTo>
                  <a:lnTo>
                    <a:pt x="124" y="128"/>
                  </a:lnTo>
                  <a:lnTo>
                    <a:pt x="124" y="131"/>
                  </a:lnTo>
                  <a:lnTo>
                    <a:pt x="124" y="133"/>
                  </a:lnTo>
                  <a:lnTo>
                    <a:pt x="125" y="137"/>
                  </a:lnTo>
                  <a:lnTo>
                    <a:pt x="125" y="146"/>
                  </a:lnTo>
                  <a:lnTo>
                    <a:pt x="127" y="164"/>
                  </a:lnTo>
                  <a:lnTo>
                    <a:pt x="127" y="166"/>
                  </a:lnTo>
                  <a:lnTo>
                    <a:pt x="127" y="168"/>
                  </a:lnTo>
                  <a:lnTo>
                    <a:pt x="127" y="172"/>
                  </a:lnTo>
                  <a:lnTo>
                    <a:pt x="128" y="180"/>
                  </a:lnTo>
                  <a:lnTo>
                    <a:pt x="129" y="195"/>
                  </a:lnTo>
                  <a:lnTo>
                    <a:pt x="129" y="196"/>
                  </a:lnTo>
                  <a:lnTo>
                    <a:pt x="130" y="198"/>
                  </a:lnTo>
                  <a:lnTo>
                    <a:pt x="130" y="201"/>
                  </a:lnTo>
                  <a:lnTo>
                    <a:pt x="130" y="207"/>
                  </a:lnTo>
                  <a:lnTo>
                    <a:pt x="131" y="208"/>
                  </a:lnTo>
                  <a:lnTo>
                    <a:pt x="131" y="209"/>
                  </a:lnTo>
                  <a:lnTo>
                    <a:pt x="131" y="212"/>
                  </a:lnTo>
                  <a:lnTo>
                    <a:pt x="132" y="217"/>
                  </a:lnTo>
                  <a:lnTo>
                    <a:pt x="132" y="217"/>
                  </a:lnTo>
                  <a:lnTo>
                    <a:pt x="132" y="218"/>
                  </a:lnTo>
                  <a:lnTo>
                    <a:pt x="132" y="220"/>
                  </a:lnTo>
                  <a:lnTo>
                    <a:pt x="132" y="221"/>
                  </a:lnTo>
                  <a:lnTo>
                    <a:pt x="133" y="222"/>
                  </a:lnTo>
                  <a:lnTo>
                    <a:pt x="133" y="224"/>
                  </a:lnTo>
                  <a:lnTo>
                    <a:pt x="133" y="225"/>
                  </a:lnTo>
                  <a:lnTo>
                    <a:pt x="133" y="225"/>
                  </a:lnTo>
                  <a:lnTo>
                    <a:pt x="133" y="226"/>
                  </a:lnTo>
                  <a:lnTo>
                    <a:pt x="133" y="226"/>
                  </a:lnTo>
                  <a:lnTo>
                    <a:pt x="134" y="227"/>
                  </a:lnTo>
                  <a:lnTo>
                    <a:pt x="134" y="227"/>
                  </a:lnTo>
                  <a:lnTo>
                    <a:pt x="134" y="228"/>
                  </a:lnTo>
                  <a:lnTo>
                    <a:pt x="134" y="228"/>
                  </a:lnTo>
                  <a:lnTo>
                    <a:pt x="134" y="229"/>
                  </a:lnTo>
                  <a:lnTo>
                    <a:pt x="134" y="229"/>
                  </a:lnTo>
                  <a:lnTo>
                    <a:pt x="134" y="229"/>
                  </a:lnTo>
                  <a:lnTo>
                    <a:pt x="135" y="229"/>
                  </a:lnTo>
                  <a:lnTo>
                    <a:pt x="135" y="229"/>
                  </a:lnTo>
                  <a:lnTo>
                    <a:pt x="135" y="230"/>
                  </a:lnTo>
                  <a:lnTo>
                    <a:pt x="135" y="230"/>
                  </a:lnTo>
                  <a:lnTo>
                    <a:pt x="135" y="230"/>
                  </a:lnTo>
                  <a:lnTo>
                    <a:pt x="135" y="230"/>
                  </a:lnTo>
                  <a:lnTo>
                    <a:pt x="136" y="230"/>
                  </a:lnTo>
                  <a:lnTo>
                    <a:pt x="136" y="229"/>
                  </a:lnTo>
                  <a:lnTo>
                    <a:pt x="136" y="229"/>
                  </a:lnTo>
                  <a:lnTo>
                    <a:pt x="136" y="229"/>
                  </a:lnTo>
                  <a:lnTo>
                    <a:pt x="136" y="229"/>
                  </a:lnTo>
                  <a:lnTo>
                    <a:pt x="136" y="228"/>
                  </a:lnTo>
                  <a:lnTo>
                    <a:pt x="136" y="228"/>
                  </a:lnTo>
                  <a:lnTo>
                    <a:pt x="137" y="228"/>
                  </a:lnTo>
                  <a:lnTo>
                    <a:pt x="137" y="227"/>
                  </a:lnTo>
                  <a:lnTo>
                    <a:pt x="137" y="227"/>
                  </a:lnTo>
                  <a:lnTo>
                    <a:pt x="137" y="226"/>
                  </a:lnTo>
                  <a:lnTo>
                    <a:pt x="137" y="226"/>
                  </a:lnTo>
                  <a:lnTo>
                    <a:pt x="137" y="225"/>
                  </a:lnTo>
                  <a:lnTo>
                    <a:pt x="138" y="223"/>
                  </a:lnTo>
                  <a:lnTo>
                    <a:pt x="138" y="222"/>
                  </a:lnTo>
                  <a:lnTo>
                    <a:pt x="138" y="221"/>
                  </a:lnTo>
                  <a:lnTo>
                    <a:pt x="138" y="220"/>
                  </a:lnTo>
                  <a:lnTo>
                    <a:pt x="138" y="218"/>
                  </a:lnTo>
                  <a:lnTo>
                    <a:pt x="139" y="217"/>
                  </a:lnTo>
                  <a:lnTo>
                    <a:pt x="139" y="215"/>
                  </a:lnTo>
                  <a:lnTo>
                    <a:pt x="139" y="214"/>
                  </a:lnTo>
                  <a:lnTo>
                    <a:pt x="139" y="212"/>
                  </a:lnTo>
                  <a:lnTo>
                    <a:pt x="140" y="209"/>
                  </a:lnTo>
                  <a:lnTo>
                    <a:pt x="140" y="203"/>
                  </a:lnTo>
                  <a:lnTo>
                    <a:pt x="140" y="201"/>
                  </a:lnTo>
                  <a:lnTo>
                    <a:pt x="140" y="199"/>
                  </a:lnTo>
                  <a:lnTo>
                    <a:pt x="141" y="196"/>
                  </a:lnTo>
                  <a:lnTo>
                    <a:pt x="141" y="187"/>
                  </a:lnTo>
                  <a:lnTo>
                    <a:pt x="142" y="185"/>
                  </a:lnTo>
                  <a:lnTo>
                    <a:pt x="142" y="183"/>
                  </a:lnTo>
                  <a:lnTo>
                    <a:pt x="142" y="178"/>
                  </a:lnTo>
                  <a:lnTo>
                    <a:pt x="143" y="169"/>
                  </a:lnTo>
                  <a:lnTo>
                    <a:pt x="144" y="147"/>
                  </a:lnTo>
                  <a:lnTo>
                    <a:pt x="144" y="144"/>
                  </a:lnTo>
                  <a:lnTo>
                    <a:pt x="144" y="142"/>
                  </a:lnTo>
                  <a:lnTo>
                    <a:pt x="145" y="136"/>
                  </a:lnTo>
                  <a:lnTo>
                    <a:pt x="145" y="124"/>
                  </a:lnTo>
                  <a:lnTo>
                    <a:pt x="147" y="99"/>
                  </a:lnTo>
                  <a:lnTo>
                    <a:pt x="149" y="47"/>
                  </a:lnTo>
                  <a:lnTo>
                    <a:pt x="149" y="44"/>
                  </a:lnTo>
                  <a:lnTo>
                    <a:pt x="150" y="41"/>
                  </a:lnTo>
                  <a:lnTo>
                    <a:pt x="150" y="35"/>
                  </a:lnTo>
                  <a:lnTo>
                    <a:pt x="151" y="23"/>
                  </a:lnTo>
                  <a:lnTo>
                    <a:pt x="152" y="0"/>
                  </a:lnTo>
                </a:path>
              </a:pathLst>
            </a:custGeom>
            <a:noFill/>
            <a:ln w="12700" cap="sq">
              <a:solidFill>
                <a:srgbClr val="FF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 name="Freeform 7"/>
            <p:cNvSpPr>
              <a:spLocks/>
            </p:cNvSpPr>
            <p:nvPr/>
          </p:nvSpPr>
          <p:spPr bwMode="auto">
            <a:xfrm>
              <a:off x="6872" y="188"/>
              <a:ext cx="147" cy="568"/>
            </a:xfrm>
            <a:custGeom>
              <a:avLst/>
              <a:gdLst>
                <a:gd name="T0" fmla="*/ 2 w 147"/>
                <a:gd name="T1" fmla="*/ 152 h 568"/>
                <a:gd name="T2" fmla="*/ 4 w 147"/>
                <a:gd name="T3" fmla="*/ 126 h 568"/>
                <a:gd name="T4" fmla="*/ 5 w 147"/>
                <a:gd name="T5" fmla="*/ 113 h 568"/>
                <a:gd name="T6" fmla="*/ 7 w 147"/>
                <a:gd name="T7" fmla="*/ 108 h 568"/>
                <a:gd name="T8" fmla="*/ 8 w 147"/>
                <a:gd name="T9" fmla="*/ 108 h 568"/>
                <a:gd name="T10" fmla="*/ 9 w 147"/>
                <a:gd name="T11" fmla="*/ 111 h 568"/>
                <a:gd name="T12" fmla="*/ 11 w 147"/>
                <a:gd name="T13" fmla="*/ 122 h 568"/>
                <a:gd name="T14" fmla="*/ 12 w 147"/>
                <a:gd name="T15" fmla="*/ 146 h 568"/>
                <a:gd name="T16" fmla="*/ 17 w 147"/>
                <a:gd name="T17" fmla="*/ 235 h 568"/>
                <a:gd name="T18" fmla="*/ 20 w 147"/>
                <a:gd name="T19" fmla="*/ 317 h 568"/>
                <a:gd name="T20" fmla="*/ 24 w 147"/>
                <a:gd name="T21" fmla="*/ 406 h 568"/>
                <a:gd name="T22" fmla="*/ 26 w 147"/>
                <a:gd name="T23" fmla="*/ 459 h 568"/>
                <a:gd name="T24" fmla="*/ 29 w 147"/>
                <a:gd name="T25" fmla="*/ 491 h 568"/>
                <a:gd name="T26" fmla="*/ 30 w 147"/>
                <a:gd name="T27" fmla="*/ 503 h 568"/>
                <a:gd name="T28" fmla="*/ 31 w 147"/>
                <a:gd name="T29" fmla="*/ 508 h 568"/>
                <a:gd name="T30" fmla="*/ 32 w 147"/>
                <a:gd name="T31" fmla="*/ 507 h 568"/>
                <a:gd name="T32" fmla="*/ 34 w 147"/>
                <a:gd name="T33" fmla="*/ 501 h 568"/>
                <a:gd name="T34" fmla="*/ 35 w 147"/>
                <a:gd name="T35" fmla="*/ 485 h 568"/>
                <a:gd name="T36" fmla="*/ 37 w 147"/>
                <a:gd name="T37" fmla="*/ 452 h 568"/>
                <a:gd name="T38" fmla="*/ 41 w 147"/>
                <a:gd name="T39" fmla="*/ 359 h 568"/>
                <a:gd name="T40" fmla="*/ 47 w 147"/>
                <a:gd name="T41" fmla="*/ 154 h 568"/>
                <a:gd name="T42" fmla="*/ 50 w 147"/>
                <a:gd name="T43" fmla="*/ 88 h 568"/>
                <a:gd name="T44" fmla="*/ 52 w 147"/>
                <a:gd name="T45" fmla="*/ 54 h 568"/>
                <a:gd name="T46" fmla="*/ 53 w 147"/>
                <a:gd name="T47" fmla="*/ 35 h 568"/>
                <a:gd name="T48" fmla="*/ 55 w 147"/>
                <a:gd name="T49" fmla="*/ 24 h 568"/>
                <a:gd name="T50" fmla="*/ 56 w 147"/>
                <a:gd name="T51" fmla="*/ 21 h 568"/>
                <a:gd name="T52" fmla="*/ 57 w 147"/>
                <a:gd name="T53" fmla="*/ 26 h 568"/>
                <a:gd name="T54" fmla="*/ 59 w 147"/>
                <a:gd name="T55" fmla="*/ 41 h 568"/>
                <a:gd name="T56" fmla="*/ 61 w 147"/>
                <a:gd name="T57" fmla="*/ 84 h 568"/>
                <a:gd name="T58" fmla="*/ 64 w 147"/>
                <a:gd name="T59" fmla="*/ 147 h 568"/>
                <a:gd name="T60" fmla="*/ 70 w 147"/>
                <a:gd name="T61" fmla="*/ 363 h 568"/>
                <a:gd name="T62" fmla="*/ 74 w 147"/>
                <a:gd name="T63" fmla="*/ 479 h 568"/>
                <a:gd name="T64" fmla="*/ 76 w 147"/>
                <a:gd name="T65" fmla="*/ 527 h 568"/>
                <a:gd name="T66" fmla="*/ 78 w 147"/>
                <a:gd name="T67" fmla="*/ 555 h 568"/>
                <a:gd name="T68" fmla="*/ 79 w 147"/>
                <a:gd name="T69" fmla="*/ 565 h 568"/>
                <a:gd name="T70" fmla="*/ 80 w 147"/>
                <a:gd name="T71" fmla="*/ 568 h 568"/>
                <a:gd name="T72" fmla="*/ 81 w 147"/>
                <a:gd name="T73" fmla="*/ 565 h 568"/>
                <a:gd name="T74" fmla="*/ 83 w 147"/>
                <a:gd name="T75" fmla="*/ 553 h 568"/>
                <a:gd name="T76" fmla="*/ 84 w 147"/>
                <a:gd name="T77" fmla="*/ 527 h 568"/>
                <a:gd name="T78" fmla="*/ 88 w 147"/>
                <a:gd name="T79" fmla="*/ 443 h 568"/>
                <a:gd name="T80" fmla="*/ 93 w 147"/>
                <a:gd name="T81" fmla="*/ 244 h 568"/>
                <a:gd name="T82" fmla="*/ 97 w 147"/>
                <a:gd name="T83" fmla="*/ 113 h 568"/>
                <a:gd name="T84" fmla="*/ 100 w 147"/>
                <a:gd name="T85" fmla="*/ 48 h 568"/>
                <a:gd name="T86" fmla="*/ 101 w 147"/>
                <a:gd name="T87" fmla="*/ 18 h 568"/>
                <a:gd name="T88" fmla="*/ 103 w 147"/>
                <a:gd name="T89" fmla="*/ 4 h 568"/>
                <a:gd name="T90" fmla="*/ 104 w 147"/>
                <a:gd name="T91" fmla="*/ 0 h 568"/>
                <a:gd name="T92" fmla="*/ 105 w 147"/>
                <a:gd name="T93" fmla="*/ 3 h 568"/>
                <a:gd name="T94" fmla="*/ 107 w 147"/>
                <a:gd name="T95" fmla="*/ 14 h 568"/>
                <a:gd name="T96" fmla="*/ 108 w 147"/>
                <a:gd name="T97" fmla="*/ 40 h 568"/>
                <a:gd name="T98" fmla="*/ 112 w 147"/>
                <a:gd name="T99" fmla="*/ 126 h 568"/>
                <a:gd name="T100" fmla="*/ 117 w 147"/>
                <a:gd name="T101" fmla="*/ 301 h 568"/>
                <a:gd name="T102" fmla="*/ 122 w 147"/>
                <a:gd name="T103" fmla="*/ 456 h 568"/>
                <a:gd name="T104" fmla="*/ 124 w 147"/>
                <a:gd name="T105" fmla="*/ 513 h 568"/>
                <a:gd name="T106" fmla="*/ 126 w 147"/>
                <a:gd name="T107" fmla="*/ 535 h 568"/>
                <a:gd name="T108" fmla="*/ 127 w 147"/>
                <a:gd name="T109" fmla="*/ 545 h 568"/>
                <a:gd name="T110" fmla="*/ 129 w 147"/>
                <a:gd name="T111" fmla="*/ 547 h 568"/>
                <a:gd name="T112" fmla="*/ 130 w 147"/>
                <a:gd name="T113" fmla="*/ 542 h 568"/>
                <a:gd name="T114" fmla="*/ 131 w 147"/>
                <a:gd name="T115" fmla="*/ 526 h 568"/>
                <a:gd name="T116" fmla="*/ 134 w 147"/>
                <a:gd name="T117" fmla="*/ 490 h 568"/>
                <a:gd name="T118" fmla="*/ 137 w 147"/>
                <a:gd name="T119" fmla="*/ 396 h 568"/>
                <a:gd name="T120" fmla="*/ 142 w 147"/>
                <a:gd name="T121" fmla="*/ 239 h 568"/>
                <a:gd name="T122" fmla="*/ 146 w 147"/>
                <a:gd name="T123" fmla="*/ 144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7" h="568">
                  <a:moveTo>
                    <a:pt x="0" y="183"/>
                  </a:moveTo>
                  <a:lnTo>
                    <a:pt x="0" y="180"/>
                  </a:lnTo>
                  <a:lnTo>
                    <a:pt x="0" y="177"/>
                  </a:lnTo>
                  <a:lnTo>
                    <a:pt x="0" y="172"/>
                  </a:lnTo>
                  <a:lnTo>
                    <a:pt x="1" y="161"/>
                  </a:lnTo>
                  <a:lnTo>
                    <a:pt x="1" y="159"/>
                  </a:lnTo>
                  <a:lnTo>
                    <a:pt x="1" y="156"/>
                  </a:lnTo>
                  <a:lnTo>
                    <a:pt x="2" y="152"/>
                  </a:lnTo>
                  <a:lnTo>
                    <a:pt x="2" y="143"/>
                  </a:lnTo>
                  <a:lnTo>
                    <a:pt x="3" y="141"/>
                  </a:lnTo>
                  <a:lnTo>
                    <a:pt x="3" y="139"/>
                  </a:lnTo>
                  <a:lnTo>
                    <a:pt x="3" y="135"/>
                  </a:lnTo>
                  <a:lnTo>
                    <a:pt x="3" y="133"/>
                  </a:lnTo>
                  <a:lnTo>
                    <a:pt x="3" y="131"/>
                  </a:lnTo>
                  <a:lnTo>
                    <a:pt x="4" y="128"/>
                  </a:lnTo>
                  <a:lnTo>
                    <a:pt x="4" y="126"/>
                  </a:lnTo>
                  <a:lnTo>
                    <a:pt x="4" y="125"/>
                  </a:lnTo>
                  <a:lnTo>
                    <a:pt x="4" y="122"/>
                  </a:lnTo>
                  <a:lnTo>
                    <a:pt x="4" y="120"/>
                  </a:lnTo>
                  <a:lnTo>
                    <a:pt x="5" y="119"/>
                  </a:lnTo>
                  <a:lnTo>
                    <a:pt x="5" y="117"/>
                  </a:lnTo>
                  <a:lnTo>
                    <a:pt x="5" y="115"/>
                  </a:lnTo>
                  <a:lnTo>
                    <a:pt x="5" y="114"/>
                  </a:lnTo>
                  <a:lnTo>
                    <a:pt x="5" y="113"/>
                  </a:lnTo>
                  <a:lnTo>
                    <a:pt x="6" y="112"/>
                  </a:lnTo>
                  <a:lnTo>
                    <a:pt x="6" y="112"/>
                  </a:lnTo>
                  <a:lnTo>
                    <a:pt x="6" y="111"/>
                  </a:lnTo>
                  <a:lnTo>
                    <a:pt x="6" y="110"/>
                  </a:lnTo>
                  <a:lnTo>
                    <a:pt x="6" y="110"/>
                  </a:lnTo>
                  <a:lnTo>
                    <a:pt x="6" y="109"/>
                  </a:lnTo>
                  <a:lnTo>
                    <a:pt x="6" y="109"/>
                  </a:lnTo>
                  <a:lnTo>
                    <a:pt x="7" y="108"/>
                  </a:lnTo>
                  <a:lnTo>
                    <a:pt x="7" y="108"/>
                  </a:lnTo>
                  <a:lnTo>
                    <a:pt x="7" y="108"/>
                  </a:lnTo>
                  <a:lnTo>
                    <a:pt x="7" y="107"/>
                  </a:lnTo>
                  <a:lnTo>
                    <a:pt x="7" y="107"/>
                  </a:lnTo>
                  <a:lnTo>
                    <a:pt x="7" y="107"/>
                  </a:lnTo>
                  <a:lnTo>
                    <a:pt x="8" y="107"/>
                  </a:lnTo>
                  <a:lnTo>
                    <a:pt x="8" y="108"/>
                  </a:lnTo>
                  <a:lnTo>
                    <a:pt x="8" y="108"/>
                  </a:lnTo>
                  <a:lnTo>
                    <a:pt x="8" y="108"/>
                  </a:lnTo>
                  <a:lnTo>
                    <a:pt x="8" y="108"/>
                  </a:lnTo>
                  <a:lnTo>
                    <a:pt x="8" y="109"/>
                  </a:lnTo>
                  <a:lnTo>
                    <a:pt x="9" y="109"/>
                  </a:lnTo>
                  <a:lnTo>
                    <a:pt x="9" y="110"/>
                  </a:lnTo>
                  <a:lnTo>
                    <a:pt x="9" y="110"/>
                  </a:lnTo>
                  <a:lnTo>
                    <a:pt x="9" y="111"/>
                  </a:lnTo>
                  <a:lnTo>
                    <a:pt x="9" y="111"/>
                  </a:lnTo>
                  <a:lnTo>
                    <a:pt x="9" y="112"/>
                  </a:lnTo>
                  <a:lnTo>
                    <a:pt x="9" y="113"/>
                  </a:lnTo>
                  <a:lnTo>
                    <a:pt x="10" y="114"/>
                  </a:lnTo>
                  <a:lnTo>
                    <a:pt x="10" y="116"/>
                  </a:lnTo>
                  <a:lnTo>
                    <a:pt x="10" y="117"/>
                  </a:lnTo>
                  <a:lnTo>
                    <a:pt x="10" y="118"/>
                  </a:lnTo>
                  <a:lnTo>
                    <a:pt x="10" y="121"/>
                  </a:lnTo>
                  <a:lnTo>
                    <a:pt x="11" y="122"/>
                  </a:lnTo>
                  <a:lnTo>
                    <a:pt x="11" y="124"/>
                  </a:lnTo>
                  <a:lnTo>
                    <a:pt x="11" y="127"/>
                  </a:lnTo>
                  <a:lnTo>
                    <a:pt x="11" y="128"/>
                  </a:lnTo>
                  <a:lnTo>
                    <a:pt x="11" y="130"/>
                  </a:lnTo>
                  <a:lnTo>
                    <a:pt x="12" y="134"/>
                  </a:lnTo>
                  <a:lnTo>
                    <a:pt x="12" y="142"/>
                  </a:lnTo>
                  <a:lnTo>
                    <a:pt x="12" y="144"/>
                  </a:lnTo>
                  <a:lnTo>
                    <a:pt x="12" y="146"/>
                  </a:lnTo>
                  <a:lnTo>
                    <a:pt x="13" y="151"/>
                  </a:lnTo>
                  <a:lnTo>
                    <a:pt x="13" y="160"/>
                  </a:lnTo>
                  <a:lnTo>
                    <a:pt x="15" y="182"/>
                  </a:lnTo>
                  <a:lnTo>
                    <a:pt x="15" y="185"/>
                  </a:lnTo>
                  <a:lnTo>
                    <a:pt x="15" y="188"/>
                  </a:lnTo>
                  <a:lnTo>
                    <a:pt x="15" y="194"/>
                  </a:lnTo>
                  <a:lnTo>
                    <a:pt x="16" y="207"/>
                  </a:lnTo>
                  <a:lnTo>
                    <a:pt x="17" y="235"/>
                  </a:lnTo>
                  <a:lnTo>
                    <a:pt x="17" y="239"/>
                  </a:lnTo>
                  <a:lnTo>
                    <a:pt x="17" y="243"/>
                  </a:lnTo>
                  <a:lnTo>
                    <a:pt x="18" y="251"/>
                  </a:lnTo>
                  <a:lnTo>
                    <a:pt x="18" y="267"/>
                  </a:lnTo>
                  <a:lnTo>
                    <a:pt x="20" y="300"/>
                  </a:lnTo>
                  <a:lnTo>
                    <a:pt x="20" y="304"/>
                  </a:lnTo>
                  <a:lnTo>
                    <a:pt x="20" y="309"/>
                  </a:lnTo>
                  <a:lnTo>
                    <a:pt x="20" y="317"/>
                  </a:lnTo>
                  <a:lnTo>
                    <a:pt x="21" y="334"/>
                  </a:lnTo>
                  <a:lnTo>
                    <a:pt x="22" y="367"/>
                  </a:lnTo>
                  <a:lnTo>
                    <a:pt x="22" y="371"/>
                  </a:lnTo>
                  <a:lnTo>
                    <a:pt x="22" y="375"/>
                  </a:lnTo>
                  <a:lnTo>
                    <a:pt x="23" y="383"/>
                  </a:lnTo>
                  <a:lnTo>
                    <a:pt x="23" y="399"/>
                  </a:lnTo>
                  <a:lnTo>
                    <a:pt x="24" y="402"/>
                  </a:lnTo>
                  <a:lnTo>
                    <a:pt x="24" y="406"/>
                  </a:lnTo>
                  <a:lnTo>
                    <a:pt x="24" y="413"/>
                  </a:lnTo>
                  <a:lnTo>
                    <a:pt x="25" y="428"/>
                  </a:lnTo>
                  <a:lnTo>
                    <a:pt x="25" y="431"/>
                  </a:lnTo>
                  <a:lnTo>
                    <a:pt x="25" y="434"/>
                  </a:lnTo>
                  <a:lnTo>
                    <a:pt x="25" y="441"/>
                  </a:lnTo>
                  <a:lnTo>
                    <a:pt x="26" y="453"/>
                  </a:lnTo>
                  <a:lnTo>
                    <a:pt x="26" y="456"/>
                  </a:lnTo>
                  <a:lnTo>
                    <a:pt x="26" y="459"/>
                  </a:lnTo>
                  <a:lnTo>
                    <a:pt x="27" y="465"/>
                  </a:lnTo>
                  <a:lnTo>
                    <a:pt x="27" y="475"/>
                  </a:lnTo>
                  <a:lnTo>
                    <a:pt x="27" y="477"/>
                  </a:lnTo>
                  <a:lnTo>
                    <a:pt x="28" y="479"/>
                  </a:lnTo>
                  <a:lnTo>
                    <a:pt x="28" y="483"/>
                  </a:lnTo>
                  <a:lnTo>
                    <a:pt x="28" y="485"/>
                  </a:lnTo>
                  <a:lnTo>
                    <a:pt x="28" y="487"/>
                  </a:lnTo>
                  <a:lnTo>
                    <a:pt x="29" y="491"/>
                  </a:lnTo>
                  <a:lnTo>
                    <a:pt x="29" y="492"/>
                  </a:lnTo>
                  <a:lnTo>
                    <a:pt x="29" y="494"/>
                  </a:lnTo>
                  <a:lnTo>
                    <a:pt x="29" y="497"/>
                  </a:lnTo>
                  <a:lnTo>
                    <a:pt x="29" y="498"/>
                  </a:lnTo>
                  <a:lnTo>
                    <a:pt x="29" y="499"/>
                  </a:lnTo>
                  <a:lnTo>
                    <a:pt x="30" y="501"/>
                  </a:lnTo>
                  <a:lnTo>
                    <a:pt x="30" y="502"/>
                  </a:lnTo>
                  <a:lnTo>
                    <a:pt x="30" y="503"/>
                  </a:lnTo>
                  <a:lnTo>
                    <a:pt x="30" y="504"/>
                  </a:lnTo>
                  <a:lnTo>
                    <a:pt x="30" y="505"/>
                  </a:lnTo>
                  <a:lnTo>
                    <a:pt x="30" y="506"/>
                  </a:lnTo>
                  <a:lnTo>
                    <a:pt x="31" y="506"/>
                  </a:lnTo>
                  <a:lnTo>
                    <a:pt x="31" y="507"/>
                  </a:lnTo>
                  <a:lnTo>
                    <a:pt x="31" y="507"/>
                  </a:lnTo>
                  <a:lnTo>
                    <a:pt x="31" y="508"/>
                  </a:lnTo>
                  <a:lnTo>
                    <a:pt x="31" y="508"/>
                  </a:lnTo>
                  <a:lnTo>
                    <a:pt x="31" y="508"/>
                  </a:lnTo>
                  <a:lnTo>
                    <a:pt x="32" y="508"/>
                  </a:lnTo>
                  <a:lnTo>
                    <a:pt x="32" y="508"/>
                  </a:lnTo>
                  <a:lnTo>
                    <a:pt x="32" y="508"/>
                  </a:lnTo>
                  <a:lnTo>
                    <a:pt x="32" y="508"/>
                  </a:lnTo>
                  <a:lnTo>
                    <a:pt x="32" y="508"/>
                  </a:lnTo>
                  <a:lnTo>
                    <a:pt x="32" y="508"/>
                  </a:lnTo>
                  <a:lnTo>
                    <a:pt x="32" y="507"/>
                  </a:lnTo>
                  <a:lnTo>
                    <a:pt x="33" y="507"/>
                  </a:lnTo>
                  <a:lnTo>
                    <a:pt x="33" y="506"/>
                  </a:lnTo>
                  <a:lnTo>
                    <a:pt x="33" y="505"/>
                  </a:lnTo>
                  <a:lnTo>
                    <a:pt x="33" y="505"/>
                  </a:lnTo>
                  <a:lnTo>
                    <a:pt x="33" y="504"/>
                  </a:lnTo>
                  <a:lnTo>
                    <a:pt x="33" y="503"/>
                  </a:lnTo>
                  <a:lnTo>
                    <a:pt x="33" y="502"/>
                  </a:lnTo>
                  <a:lnTo>
                    <a:pt x="34" y="501"/>
                  </a:lnTo>
                  <a:lnTo>
                    <a:pt x="34" y="500"/>
                  </a:lnTo>
                  <a:lnTo>
                    <a:pt x="34" y="498"/>
                  </a:lnTo>
                  <a:lnTo>
                    <a:pt x="34" y="497"/>
                  </a:lnTo>
                  <a:lnTo>
                    <a:pt x="34" y="495"/>
                  </a:lnTo>
                  <a:lnTo>
                    <a:pt x="35" y="492"/>
                  </a:lnTo>
                  <a:lnTo>
                    <a:pt x="35" y="491"/>
                  </a:lnTo>
                  <a:lnTo>
                    <a:pt x="35" y="489"/>
                  </a:lnTo>
                  <a:lnTo>
                    <a:pt x="35" y="485"/>
                  </a:lnTo>
                  <a:lnTo>
                    <a:pt x="35" y="483"/>
                  </a:lnTo>
                  <a:lnTo>
                    <a:pt x="35" y="481"/>
                  </a:lnTo>
                  <a:lnTo>
                    <a:pt x="36" y="476"/>
                  </a:lnTo>
                  <a:lnTo>
                    <a:pt x="36" y="474"/>
                  </a:lnTo>
                  <a:lnTo>
                    <a:pt x="36" y="472"/>
                  </a:lnTo>
                  <a:lnTo>
                    <a:pt x="36" y="467"/>
                  </a:lnTo>
                  <a:lnTo>
                    <a:pt x="37" y="456"/>
                  </a:lnTo>
                  <a:lnTo>
                    <a:pt x="37" y="452"/>
                  </a:lnTo>
                  <a:lnTo>
                    <a:pt x="37" y="449"/>
                  </a:lnTo>
                  <a:lnTo>
                    <a:pt x="38" y="442"/>
                  </a:lnTo>
                  <a:lnTo>
                    <a:pt x="38" y="428"/>
                  </a:lnTo>
                  <a:lnTo>
                    <a:pt x="40" y="396"/>
                  </a:lnTo>
                  <a:lnTo>
                    <a:pt x="40" y="391"/>
                  </a:lnTo>
                  <a:lnTo>
                    <a:pt x="40" y="387"/>
                  </a:lnTo>
                  <a:lnTo>
                    <a:pt x="40" y="378"/>
                  </a:lnTo>
                  <a:lnTo>
                    <a:pt x="41" y="359"/>
                  </a:lnTo>
                  <a:lnTo>
                    <a:pt x="42" y="320"/>
                  </a:lnTo>
                  <a:lnTo>
                    <a:pt x="42" y="315"/>
                  </a:lnTo>
                  <a:lnTo>
                    <a:pt x="42" y="310"/>
                  </a:lnTo>
                  <a:lnTo>
                    <a:pt x="43" y="300"/>
                  </a:lnTo>
                  <a:lnTo>
                    <a:pt x="43" y="280"/>
                  </a:lnTo>
                  <a:lnTo>
                    <a:pt x="45" y="238"/>
                  </a:lnTo>
                  <a:lnTo>
                    <a:pt x="47" y="159"/>
                  </a:lnTo>
                  <a:lnTo>
                    <a:pt x="47" y="154"/>
                  </a:lnTo>
                  <a:lnTo>
                    <a:pt x="48" y="150"/>
                  </a:lnTo>
                  <a:lnTo>
                    <a:pt x="48" y="141"/>
                  </a:lnTo>
                  <a:lnTo>
                    <a:pt x="49" y="123"/>
                  </a:lnTo>
                  <a:lnTo>
                    <a:pt x="49" y="119"/>
                  </a:lnTo>
                  <a:lnTo>
                    <a:pt x="49" y="115"/>
                  </a:lnTo>
                  <a:lnTo>
                    <a:pt x="49" y="107"/>
                  </a:lnTo>
                  <a:lnTo>
                    <a:pt x="50" y="92"/>
                  </a:lnTo>
                  <a:lnTo>
                    <a:pt x="50" y="88"/>
                  </a:lnTo>
                  <a:lnTo>
                    <a:pt x="50" y="85"/>
                  </a:lnTo>
                  <a:lnTo>
                    <a:pt x="51" y="78"/>
                  </a:lnTo>
                  <a:lnTo>
                    <a:pt x="51" y="75"/>
                  </a:lnTo>
                  <a:lnTo>
                    <a:pt x="51" y="72"/>
                  </a:lnTo>
                  <a:lnTo>
                    <a:pt x="51" y="66"/>
                  </a:lnTo>
                  <a:lnTo>
                    <a:pt x="51" y="63"/>
                  </a:lnTo>
                  <a:lnTo>
                    <a:pt x="52" y="60"/>
                  </a:lnTo>
                  <a:lnTo>
                    <a:pt x="52" y="54"/>
                  </a:lnTo>
                  <a:lnTo>
                    <a:pt x="52" y="52"/>
                  </a:lnTo>
                  <a:lnTo>
                    <a:pt x="52" y="49"/>
                  </a:lnTo>
                  <a:lnTo>
                    <a:pt x="53" y="45"/>
                  </a:lnTo>
                  <a:lnTo>
                    <a:pt x="53" y="43"/>
                  </a:lnTo>
                  <a:lnTo>
                    <a:pt x="53" y="40"/>
                  </a:lnTo>
                  <a:lnTo>
                    <a:pt x="53" y="38"/>
                  </a:lnTo>
                  <a:lnTo>
                    <a:pt x="53" y="37"/>
                  </a:lnTo>
                  <a:lnTo>
                    <a:pt x="53" y="35"/>
                  </a:lnTo>
                  <a:lnTo>
                    <a:pt x="53" y="33"/>
                  </a:lnTo>
                  <a:lnTo>
                    <a:pt x="54" y="30"/>
                  </a:lnTo>
                  <a:lnTo>
                    <a:pt x="54" y="29"/>
                  </a:lnTo>
                  <a:lnTo>
                    <a:pt x="54" y="28"/>
                  </a:lnTo>
                  <a:lnTo>
                    <a:pt x="54" y="27"/>
                  </a:lnTo>
                  <a:lnTo>
                    <a:pt x="54" y="26"/>
                  </a:lnTo>
                  <a:lnTo>
                    <a:pt x="55" y="25"/>
                  </a:lnTo>
                  <a:lnTo>
                    <a:pt x="55" y="24"/>
                  </a:lnTo>
                  <a:lnTo>
                    <a:pt x="55" y="23"/>
                  </a:lnTo>
                  <a:lnTo>
                    <a:pt x="55" y="22"/>
                  </a:lnTo>
                  <a:lnTo>
                    <a:pt x="55" y="22"/>
                  </a:lnTo>
                  <a:lnTo>
                    <a:pt x="55" y="22"/>
                  </a:lnTo>
                  <a:lnTo>
                    <a:pt x="56" y="21"/>
                  </a:lnTo>
                  <a:lnTo>
                    <a:pt x="56" y="21"/>
                  </a:lnTo>
                  <a:lnTo>
                    <a:pt x="56" y="21"/>
                  </a:lnTo>
                  <a:lnTo>
                    <a:pt x="56" y="21"/>
                  </a:lnTo>
                  <a:lnTo>
                    <a:pt x="56" y="22"/>
                  </a:lnTo>
                  <a:lnTo>
                    <a:pt x="56" y="22"/>
                  </a:lnTo>
                  <a:lnTo>
                    <a:pt x="56" y="22"/>
                  </a:lnTo>
                  <a:lnTo>
                    <a:pt x="57" y="23"/>
                  </a:lnTo>
                  <a:lnTo>
                    <a:pt x="57" y="24"/>
                  </a:lnTo>
                  <a:lnTo>
                    <a:pt x="57" y="24"/>
                  </a:lnTo>
                  <a:lnTo>
                    <a:pt x="57" y="25"/>
                  </a:lnTo>
                  <a:lnTo>
                    <a:pt x="57" y="26"/>
                  </a:lnTo>
                  <a:lnTo>
                    <a:pt x="57" y="27"/>
                  </a:lnTo>
                  <a:lnTo>
                    <a:pt x="58" y="28"/>
                  </a:lnTo>
                  <a:lnTo>
                    <a:pt x="58" y="30"/>
                  </a:lnTo>
                  <a:lnTo>
                    <a:pt x="58" y="31"/>
                  </a:lnTo>
                  <a:lnTo>
                    <a:pt x="58" y="34"/>
                  </a:lnTo>
                  <a:lnTo>
                    <a:pt x="58" y="36"/>
                  </a:lnTo>
                  <a:lnTo>
                    <a:pt x="59" y="37"/>
                  </a:lnTo>
                  <a:lnTo>
                    <a:pt x="59" y="41"/>
                  </a:lnTo>
                  <a:lnTo>
                    <a:pt x="59" y="43"/>
                  </a:lnTo>
                  <a:lnTo>
                    <a:pt x="59" y="45"/>
                  </a:lnTo>
                  <a:lnTo>
                    <a:pt x="59" y="50"/>
                  </a:lnTo>
                  <a:lnTo>
                    <a:pt x="60" y="60"/>
                  </a:lnTo>
                  <a:lnTo>
                    <a:pt x="60" y="62"/>
                  </a:lnTo>
                  <a:lnTo>
                    <a:pt x="60" y="65"/>
                  </a:lnTo>
                  <a:lnTo>
                    <a:pt x="61" y="71"/>
                  </a:lnTo>
                  <a:lnTo>
                    <a:pt x="61" y="84"/>
                  </a:lnTo>
                  <a:lnTo>
                    <a:pt x="61" y="87"/>
                  </a:lnTo>
                  <a:lnTo>
                    <a:pt x="62" y="91"/>
                  </a:lnTo>
                  <a:lnTo>
                    <a:pt x="62" y="98"/>
                  </a:lnTo>
                  <a:lnTo>
                    <a:pt x="62" y="113"/>
                  </a:lnTo>
                  <a:lnTo>
                    <a:pt x="63" y="117"/>
                  </a:lnTo>
                  <a:lnTo>
                    <a:pt x="63" y="121"/>
                  </a:lnTo>
                  <a:lnTo>
                    <a:pt x="63" y="129"/>
                  </a:lnTo>
                  <a:lnTo>
                    <a:pt x="64" y="147"/>
                  </a:lnTo>
                  <a:lnTo>
                    <a:pt x="65" y="184"/>
                  </a:lnTo>
                  <a:lnTo>
                    <a:pt x="67" y="266"/>
                  </a:lnTo>
                  <a:lnTo>
                    <a:pt x="67" y="271"/>
                  </a:lnTo>
                  <a:lnTo>
                    <a:pt x="68" y="277"/>
                  </a:lnTo>
                  <a:lnTo>
                    <a:pt x="68" y="289"/>
                  </a:lnTo>
                  <a:lnTo>
                    <a:pt x="68" y="312"/>
                  </a:lnTo>
                  <a:lnTo>
                    <a:pt x="70" y="357"/>
                  </a:lnTo>
                  <a:lnTo>
                    <a:pt x="70" y="363"/>
                  </a:lnTo>
                  <a:lnTo>
                    <a:pt x="70" y="369"/>
                  </a:lnTo>
                  <a:lnTo>
                    <a:pt x="70" y="380"/>
                  </a:lnTo>
                  <a:lnTo>
                    <a:pt x="71" y="401"/>
                  </a:lnTo>
                  <a:lnTo>
                    <a:pt x="72" y="442"/>
                  </a:lnTo>
                  <a:lnTo>
                    <a:pt x="73" y="447"/>
                  </a:lnTo>
                  <a:lnTo>
                    <a:pt x="73" y="452"/>
                  </a:lnTo>
                  <a:lnTo>
                    <a:pt x="73" y="461"/>
                  </a:lnTo>
                  <a:lnTo>
                    <a:pt x="74" y="479"/>
                  </a:lnTo>
                  <a:lnTo>
                    <a:pt x="74" y="483"/>
                  </a:lnTo>
                  <a:lnTo>
                    <a:pt x="74" y="488"/>
                  </a:lnTo>
                  <a:lnTo>
                    <a:pt x="74" y="496"/>
                  </a:lnTo>
                  <a:lnTo>
                    <a:pt x="75" y="511"/>
                  </a:lnTo>
                  <a:lnTo>
                    <a:pt x="75" y="514"/>
                  </a:lnTo>
                  <a:lnTo>
                    <a:pt x="75" y="518"/>
                  </a:lnTo>
                  <a:lnTo>
                    <a:pt x="76" y="524"/>
                  </a:lnTo>
                  <a:lnTo>
                    <a:pt x="76" y="527"/>
                  </a:lnTo>
                  <a:lnTo>
                    <a:pt x="76" y="530"/>
                  </a:lnTo>
                  <a:lnTo>
                    <a:pt x="76" y="536"/>
                  </a:lnTo>
                  <a:lnTo>
                    <a:pt x="76" y="539"/>
                  </a:lnTo>
                  <a:lnTo>
                    <a:pt x="77" y="541"/>
                  </a:lnTo>
                  <a:lnTo>
                    <a:pt x="77" y="546"/>
                  </a:lnTo>
                  <a:lnTo>
                    <a:pt x="77" y="549"/>
                  </a:lnTo>
                  <a:lnTo>
                    <a:pt x="77" y="551"/>
                  </a:lnTo>
                  <a:lnTo>
                    <a:pt x="78" y="555"/>
                  </a:lnTo>
                  <a:lnTo>
                    <a:pt x="78" y="556"/>
                  </a:lnTo>
                  <a:lnTo>
                    <a:pt x="78" y="558"/>
                  </a:lnTo>
                  <a:lnTo>
                    <a:pt x="78" y="559"/>
                  </a:lnTo>
                  <a:lnTo>
                    <a:pt x="78" y="561"/>
                  </a:lnTo>
                  <a:lnTo>
                    <a:pt x="78" y="562"/>
                  </a:lnTo>
                  <a:lnTo>
                    <a:pt x="78" y="563"/>
                  </a:lnTo>
                  <a:lnTo>
                    <a:pt x="79" y="564"/>
                  </a:lnTo>
                  <a:lnTo>
                    <a:pt x="79" y="565"/>
                  </a:lnTo>
                  <a:lnTo>
                    <a:pt x="79" y="566"/>
                  </a:lnTo>
                  <a:lnTo>
                    <a:pt x="79" y="566"/>
                  </a:lnTo>
                  <a:lnTo>
                    <a:pt x="79" y="567"/>
                  </a:lnTo>
                  <a:lnTo>
                    <a:pt x="79" y="568"/>
                  </a:lnTo>
                  <a:lnTo>
                    <a:pt x="80" y="568"/>
                  </a:lnTo>
                  <a:lnTo>
                    <a:pt x="80" y="568"/>
                  </a:lnTo>
                  <a:lnTo>
                    <a:pt x="80" y="568"/>
                  </a:lnTo>
                  <a:lnTo>
                    <a:pt x="80" y="568"/>
                  </a:lnTo>
                  <a:lnTo>
                    <a:pt x="80" y="568"/>
                  </a:lnTo>
                  <a:lnTo>
                    <a:pt x="80" y="568"/>
                  </a:lnTo>
                  <a:lnTo>
                    <a:pt x="80" y="568"/>
                  </a:lnTo>
                  <a:lnTo>
                    <a:pt x="81" y="568"/>
                  </a:lnTo>
                  <a:lnTo>
                    <a:pt x="81" y="567"/>
                  </a:lnTo>
                  <a:lnTo>
                    <a:pt x="81" y="567"/>
                  </a:lnTo>
                  <a:lnTo>
                    <a:pt x="81" y="566"/>
                  </a:lnTo>
                  <a:lnTo>
                    <a:pt x="81" y="565"/>
                  </a:lnTo>
                  <a:lnTo>
                    <a:pt x="81" y="564"/>
                  </a:lnTo>
                  <a:lnTo>
                    <a:pt x="81" y="563"/>
                  </a:lnTo>
                  <a:lnTo>
                    <a:pt x="82" y="562"/>
                  </a:lnTo>
                  <a:lnTo>
                    <a:pt x="82" y="561"/>
                  </a:lnTo>
                  <a:lnTo>
                    <a:pt x="82" y="559"/>
                  </a:lnTo>
                  <a:lnTo>
                    <a:pt x="82" y="558"/>
                  </a:lnTo>
                  <a:lnTo>
                    <a:pt x="82" y="555"/>
                  </a:lnTo>
                  <a:lnTo>
                    <a:pt x="83" y="553"/>
                  </a:lnTo>
                  <a:lnTo>
                    <a:pt x="83" y="551"/>
                  </a:lnTo>
                  <a:lnTo>
                    <a:pt x="83" y="547"/>
                  </a:lnTo>
                  <a:lnTo>
                    <a:pt x="83" y="545"/>
                  </a:lnTo>
                  <a:lnTo>
                    <a:pt x="83" y="543"/>
                  </a:lnTo>
                  <a:lnTo>
                    <a:pt x="84" y="538"/>
                  </a:lnTo>
                  <a:lnTo>
                    <a:pt x="84" y="535"/>
                  </a:lnTo>
                  <a:lnTo>
                    <a:pt x="84" y="533"/>
                  </a:lnTo>
                  <a:lnTo>
                    <a:pt x="84" y="527"/>
                  </a:lnTo>
                  <a:lnTo>
                    <a:pt x="85" y="515"/>
                  </a:lnTo>
                  <a:lnTo>
                    <a:pt x="85" y="511"/>
                  </a:lnTo>
                  <a:lnTo>
                    <a:pt x="85" y="508"/>
                  </a:lnTo>
                  <a:lnTo>
                    <a:pt x="85" y="501"/>
                  </a:lnTo>
                  <a:lnTo>
                    <a:pt x="86" y="486"/>
                  </a:lnTo>
                  <a:lnTo>
                    <a:pt x="87" y="452"/>
                  </a:lnTo>
                  <a:lnTo>
                    <a:pt x="87" y="448"/>
                  </a:lnTo>
                  <a:lnTo>
                    <a:pt x="88" y="443"/>
                  </a:lnTo>
                  <a:lnTo>
                    <a:pt x="88" y="434"/>
                  </a:lnTo>
                  <a:lnTo>
                    <a:pt x="88" y="415"/>
                  </a:lnTo>
                  <a:lnTo>
                    <a:pt x="90" y="374"/>
                  </a:lnTo>
                  <a:lnTo>
                    <a:pt x="92" y="288"/>
                  </a:lnTo>
                  <a:lnTo>
                    <a:pt x="92" y="283"/>
                  </a:lnTo>
                  <a:lnTo>
                    <a:pt x="92" y="277"/>
                  </a:lnTo>
                  <a:lnTo>
                    <a:pt x="93" y="266"/>
                  </a:lnTo>
                  <a:lnTo>
                    <a:pt x="93" y="244"/>
                  </a:lnTo>
                  <a:lnTo>
                    <a:pt x="94" y="202"/>
                  </a:lnTo>
                  <a:lnTo>
                    <a:pt x="94" y="196"/>
                  </a:lnTo>
                  <a:lnTo>
                    <a:pt x="95" y="191"/>
                  </a:lnTo>
                  <a:lnTo>
                    <a:pt x="95" y="181"/>
                  </a:lnTo>
                  <a:lnTo>
                    <a:pt x="96" y="161"/>
                  </a:lnTo>
                  <a:lnTo>
                    <a:pt x="97" y="123"/>
                  </a:lnTo>
                  <a:lnTo>
                    <a:pt x="97" y="118"/>
                  </a:lnTo>
                  <a:lnTo>
                    <a:pt x="97" y="113"/>
                  </a:lnTo>
                  <a:lnTo>
                    <a:pt x="97" y="104"/>
                  </a:lnTo>
                  <a:lnTo>
                    <a:pt x="98" y="86"/>
                  </a:lnTo>
                  <a:lnTo>
                    <a:pt x="98" y="82"/>
                  </a:lnTo>
                  <a:lnTo>
                    <a:pt x="98" y="78"/>
                  </a:lnTo>
                  <a:lnTo>
                    <a:pt x="99" y="70"/>
                  </a:lnTo>
                  <a:lnTo>
                    <a:pt x="99" y="55"/>
                  </a:lnTo>
                  <a:lnTo>
                    <a:pt x="99" y="51"/>
                  </a:lnTo>
                  <a:lnTo>
                    <a:pt x="100" y="48"/>
                  </a:lnTo>
                  <a:lnTo>
                    <a:pt x="100" y="42"/>
                  </a:lnTo>
                  <a:lnTo>
                    <a:pt x="100" y="38"/>
                  </a:lnTo>
                  <a:lnTo>
                    <a:pt x="100" y="36"/>
                  </a:lnTo>
                  <a:lnTo>
                    <a:pt x="101" y="30"/>
                  </a:lnTo>
                  <a:lnTo>
                    <a:pt x="101" y="27"/>
                  </a:lnTo>
                  <a:lnTo>
                    <a:pt x="101" y="25"/>
                  </a:lnTo>
                  <a:lnTo>
                    <a:pt x="101" y="20"/>
                  </a:lnTo>
                  <a:lnTo>
                    <a:pt x="101" y="18"/>
                  </a:lnTo>
                  <a:lnTo>
                    <a:pt x="102" y="16"/>
                  </a:lnTo>
                  <a:lnTo>
                    <a:pt x="102" y="12"/>
                  </a:lnTo>
                  <a:lnTo>
                    <a:pt x="102" y="11"/>
                  </a:lnTo>
                  <a:lnTo>
                    <a:pt x="102" y="9"/>
                  </a:lnTo>
                  <a:lnTo>
                    <a:pt x="102" y="8"/>
                  </a:lnTo>
                  <a:lnTo>
                    <a:pt x="103" y="6"/>
                  </a:lnTo>
                  <a:lnTo>
                    <a:pt x="103" y="5"/>
                  </a:lnTo>
                  <a:lnTo>
                    <a:pt x="103" y="4"/>
                  </a:lnTo>
                  <a:lnTo>
                    <a:pt x="103" y="3"/>
                  </a:lnTo>
                  <a:lnTo>
                    <a:pt x="103" y="2"/>
                  </a:lnTo>
                  <a:lnTo>
                    <a:pt x="103" y="1"/>
                  </a:lnTo>
                  <a:lnTo>
                    <a:pt x="103" y="1"/>
                  </a:lnTo>
                  <a:lnTo>
                    <a:pt x="104" y="0"/>
                  </a:lnTo>
                  <a:lnTo>
                    <a:pt x="104" y="0"/>
                  </a:lnTo>
                  <a:lnTo>
                    <a:pt x="104" y="0"/>
                  </a:lnTo>
                  <a:lnTo>
                    <a:pt x="104" y="0"/>
                  </a:lnTo>
                  <a:lnTo>
                    <a:pt x="104" y="0"/>
                  </a:lnTo>
                  <a:lnTo>
                    <a:pt x="104" y="0"/>
                  </a:lnTo>
                  <a:lnTo>
                    <a:pt x="105" y="0"/>
                  </a:lnTo>
                  <a:lnTo>
                    <a:pt x="105" y="0"/>
                  </a:lnTo>
                  <a:lnTo>
                    <a:pt x="105" y="1"/>
                  </a:lnTo>
                  <a:lnTo>
                    <a:pt x="105" y="2"/>
                  </a:lnTo>
                  <a:lnTo>
                    <a:pt x="105" y="2"/>
                  </a:lnTo>
                  <a:lnTo>
                    <a:pt x="105" y="3"/>
                  </a:lnTo>
                  <a:lnTo>
                    <a:pt x="106" y="4"/>
                  </a:lnTo>
                  <a:lnTo>
                    <a:pt x="106" y="5"/>
                  </a:lnTo>
                  <a:lnTo>
                    <a:pt x="106" y="6"/>
                  </a:lnTo>
                  <a:lnTo>
                    <a:pt x="106" y="8"/>
                  </a:lnTo>
                  <a:lnTo>
                    <a:pt x="106" y="9"/>
                  </a:lnTo>
                  <a:lnTo>
                    <a:pt x="106" y="11"/>
                  </a:lnTo>
                  <a:lnTo>
                    <a:pt x="106" y="13"/>
                  </a:lnTo>
                  <a:lnTo>
                    <a:pt x="107" y="14"/>
                  </a:lnTo>
                  <a:lnTo>
                    <a:pt x="107" y="18"/>
                  </a:lnTo>
                  <a:lnTo>
                    <a:pt x="107" y="20"/>
                  </a:lnTo>
                  <a:lnTo>
                    <a:pt x="107" y="23"/>
                  </a:lnTo>
                  <a:lnTo>
                    <a:pt x="108" y="27"/>
                  </a:lnTo>
                  <a:lnTo>
                    <a:pt x="108" y="29"/>
                  </a:lnTo>
                  <a:lnTo>
                    <a:pt x="108" y="32"/>
                  </a:lnTo>
                  <a:lnTo>
                    <a:pt x="108" y="37"/>
                  </a:lnTo>
                  <a:lnTo>
                    <a:pt x="108" y="40"/>
                  </a:lnTo>
                  <a:lnTo>
                    <a:pt x="109" y="43"/>
                  </a:lnTo>
                  <a:lnTo>
                    <a:pt x="109" y="49"/>
                  </a:lnTo>
                  <a:lnTo>
                    <a:pt x="109" y="62"/>
                  </a:lnTo>
                  <a:lnTo>
                    <a:pt x="110" y="65"/>
                  </a:lnTo>
                  <a:lnTo>
                    <a:pt x="110" y="69"/>
                  </a:lnTo>
                  <a:lnTo>
                    <a:pt x="110" y="76"/>
                  </a:lnTo>
                  <a:lnTo>
                    <a:pt x="111" y="92"/>
                  </a:lnTo>
                  <a:lnTo>
                    <a:pt x="112" y="126"/>
                  </a:lnTo>
                  <a:lnTo>
                    <a:pt x="112" y="131"/>
                  </a:lnTo>
                  <a:lnTo>
                    <a:pt x="112" y="135"/>
                  </a:lnTo>
                  <a:lnTo>
                    <a:pt x="112" y="145"/>
                  </a:lnTo>
                  <a:lnTo>
                    <a:pt x="113" y="164"/>
                  </a:lnTo>
                  <a:lnTo>
                    <a:pt x="114" y="205"/>
                  </a:lnTo>
                  <a:lnTo>
                    <a:pt x="117" y="289"/>
                  </a:lnTo>
                  <a:lnTo>
                    <a:pt x="117" y="295"/>
                  </a:lnTo>
                  <a:lnTo>
                    <a:pt x="117" y="301"/>
                  </a:lnTo>
                  <a:lnTo>
                    <a:pt x="117" y="312"/>
                  </a:lnTo>
                  <a:lnTo>
                    <a:pt x="118" y="335"/>
                  </a:lnTo>
                  <a:lnTo>
                    <a:pt x="119" y="379"/>
                  </a:lnTo>
                  <a:lnTo>
                    <a:pt x="119" y="384"/>
                  </a:lnTo>
                  <a:lnTo>
                    <a:pt x="120" y="390"/>
                  </a:lnTo>
                  <a:lnTo>
                    <a:pt x="120" y="400"/>
                  </a:lnTo>
                  <a:lnTo>
                    <a:pt x="121" y="420"/>
                  </a:lnTo>
                  <a:lnTo>
                    <a:pt x="122" y="456"/>
                  </a:lnTo>
                  <a:lnTo>
                    <a:pt x="122" y="461"/>
                  </a:lnTo>
                  <a:lnTo>
                    <a:pt x="122" y="465"/>
                  </a:lnTo>
                  <a:lnTo>
                    <a:pt x="122" y="473"/>
                  </a:lnTo>
                  <a:lnTo>
                    <a:pt x="123" y="488"/>
                  </a:lnTo>
                  <a:lnTo>
                    <a:pt x="123" y="491"/>
                  </a:lnTo>
                  <a:lnTo>
                    <a:pt x="123" y="495"/>
                  </a:lnTo>
                  <a:lnTo>
                    <a:pt x="124" y="501"/>
                  </a:lnTo>
                  <a:lnTo>
                    <a:pt x="124" y="513"/>
                  </a:lnTo>
                  <a:lnTo>
                    <a:pt x="125" y="516"/>
                  </a:lnTo>
                  <a:lnTo>
                    <a:pt x="125" y="518"/>
                  </a:lnTo>
                  <a:lnTo>
                    <a:pt x="125" y="523"/>
                  </a:lnTo>
                  <a:lnTo>
                    <a:pt x="125" y="525"/>
                  </a:lnTo>
                  <a:lnTo>
                    <a:pt x="125" y="528"/>
                  </a:lnTo>
                  <a:lnTo>
                    <a:pt x="126" y="532"/>
                  </a:lnTo>
                  <a:lnTo>
                    <a:pt x="126" y="533"/>
                  </a:lnTo>
                  <a:lnTo>
                    <a:pt x="126" y="535"/>
                  </a:lnTo>
                  <a:lnTo>
                    <a:pt x="126" y="537"/>
                  </a:lnTo>
                  <a:lnTo>
                    <a:pt x="126" y="538"/>
                  </a:lnTo>
                  <a:lnTo>
                    <a:pt x="127" y="540"/>
                  </a:lnTo>
                  <a:lnTo>
                    <a:pt x="127" y="541"/>
                  </a:lnTo>
                  <a:lnTo>
                    <a:pt x="127" y="542"/>
                  </a:lnTo>
                  <a:lnTo>
                    <a:pt x="127" y="543"/>
                  </a:lnTo>
                  <a:lnTo>
                    <a:pt x="127" y="544"/>
                  </a:lnTo>
                  <a:lnTo>
                    <a:pt x="127" y="545"/>
                  </a:lnTo>
                  <a:lnTo>
                    <a:pt x="127" y="545"/>
                  </a:lnTo>
                  <a:lnTo>
                    <a:pt x="128" y="546"/>
                  </a:lnTo>
                  <a:lnTo>
                    <a:pt x="128" y="546"/>
                  </a:lnTo>
                  <a:lnTo>
                    <a:pt x="128" y="547"/>
                  </a:lnTo>
                  <a:lnTo>
                    <a:pt x="128" y="547"/>
                  </a:lnTo>
                  <a:lnTo>
                    <a:pt x="128" y="547"/>
                  </a:lnTo>
                  <a:lnTo>
                    <a:pt x="128" y="547"/>
                  </a:lnTo>
                  <a:lnTo>
                    <a:pt x="129" y="547"/>
                  </a:lnTo>
                  <a:lnTo>
                    <a:pt x="129" y="546"/>
                  </a:lnTo>
                  <a:lnTo>
                    <a:pt x="129" y="546"/>
                  </a:lnTo>
                  <a:lnTo>
                    <a:pt x="129" y="546"/>
                  </a:lnTo>
                  <a:lnTo>
                    <a:pt x="129" y="545"/>
                  </a:lnTo>
                  <a:lnTo>
                    <a:pt x="129" y="544"/>
                  </a:lnTo>
                  <a:lnTo>
                    <a:pt x="130" y="544"/>
                  </a:lnTo>
                  <a:lnTo>
                    <a:pt x="130" y="543"/>
                  </a:lnTo>
                  <a:lnTo>
                    <a:pt x="130" y="542"/>
                  </a:lnTo>
                  <a:lnTo>
                    <a:pt x="130" y="541"/>
                  </a:lnTo>
                  <a:lnTo>
                    <a:pt x="130" y="539"/>
                  </a:lnTo>
                  <a:lnTo>
                    <a:pt x="130" y="538"/>
                  </a:lnTo>
                  <a:lnTo>
                    <a:pt x="131" y="537"/>
                  </a:lnTo>
                  <a:lnTo>
                    <a:pt x="131" y="533"/>
                  </a:lnTo>
                  <a:lnTo>
                    <a:pt x="131" y="532"/>
                  </a:lnTo>
                  <a:lnTo>
                    <a:pt x="131" y="530"/>
                  </a:lnTo>
                  <a:lnTo>
                    <a:pt x="131" y="526"/>
                  </a:lnTo>
                  <a:lnTo>
                    <a:pt x="132" y="524"/>
                  </a:lnTo>
                  <a:lnTo>
                    <a:pt x="132" y="521"/>
                  </a:lnTo>
                  <a:lnTo>
                    <a:pt x="132" y="516"/>
                  </a:lnTo>
                  <a:lnTo>
                    <a:pt x="132" y="514"/>
                  </a:lnTo>
                  <a:lnTo>
                    <a:pt x="132" y="511"/>
                  </a:lnTo>
                  <a:lnTo>
                    <a:pt x="133" y="506"/>
                  </a:lnTo>
                  <a:lnTo>
                    <a:pt x="133" y="493"/>
                  </a:lnTo>
                  <a:lnTo>
                    <a:pt x="134" y="490"/>
                  </a:lnTo>
                  <a:lnTo>
                    <a:pt x="134" y="487"/>
                  </a:lnTo>
                  <a:lnTo>
                    <a:pt x="134" y="480"/>
                  </a:lnTo>
                  <a:lnTo>
                    <a:pt x="135" y="465"/>
                  </a:lnTo>
                  <a:lnTo>
                    <a:pt x="135" y="461"/>
                  </a:lnTo>
                  <a:lnTo>
                    <a:pt x="135" y="457"/>
                  </a:lnTo>
                  <a:lnTo>
                    <a:pt x="135" y="449"/>
                  </a:lnTo>
                  <a:lnTo>
                    <a:pt x="136" y="432"/>
                  </a:lnTo>
                  <a:lnTo>
                    <a:pt x="137" y="396"/>
                  </a:lnTo>
                  <a:lnTo>
                    <a:pt x="137" y="392"/>
                  </a:lnTo>
                  <a:lnTo>
                    <a:pt x="138" y="387"/>
                  </a:lnTo>
                  <a:lnTo>
                    <a:pt x="138" y="378"/>
                  </a:lnTo>
                  <a:lnTo>
                    <a:pt x="138" y="360"/>
                  </a:lnTo>
                  <a:lnTo>
                    <a:pt x="140" y="323"/>
                  </a:lnTo>
                  <a:lnTo>
                    <a:pt x="142" y="248"/>
                  </a:lnTo>
                  <a:lnTo>
                    <a:pt x="142" y="243"/>
                  </a:lnTo>
                  <a:lnTo>
                    <a:pt x="142" y="239"/>
                  </a:lnTo>
                  <a:lnTo>
                    <a:pt x="143" y="229"/>
                  </a:lnTo>
                  <a:lnTo>
                    <a:pt x="143" y="212"/>
                  </a:lnTo>
                  <a:lnTo>
                    <a:pt x="144" y="178"/>
                  </a:lnTo>
                  <a:lnTo>
                    <a:pt x="145" y="175"/>
                  </a:lnTo>
                  <a:lnTo>
                    <a:pt x="145" y="170"/>
                  </a:lnTo>
                  <a:lnTo>
                    <a:pt x="145" y="163"/>
                  </a:lnTo>
                  <a:lnTo>
                    <a:pt x="146" y="148"/>
                  </a:lnTo>
                  <a:lnTo>
                    <a:pt x="146" y="144"/>
                  </a:lnTo>
                  <a:lnTo>
                    <a:pt x="146" y="141"/>
                  </a:lnTo>
                  <a:lnTo>
                    <a:pt x="146" y="134"/>
                  </a:lnTo>
                  <a:lnTo>
                    <a:pt x="147" y="121"/>
                  </a:lnTo>
                  <a:lnTo>
                    <a:pt x="147" y="118"/>
                  </a:lnTo>
                </a:path>
              </a:pathLst>
            </a:custGeom>
            <a:noFill/>
            <a:ln w="12700" cap="sq">
              <a:solidFill>
                <a:srgbClr val="FF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 name="Freeform 8"/>
            <p:cNvSpPr>
              <a:spLocks/>
            </p:cNvSpPr>
            <p:nvPr/>
          </p:nvSpPr>
          <p:spPr bwMode="auto">
            <a:xfrm>
              <a:off x="7019" y="248"/>
              <a:ext cx="148" cy="401"/>
            </a:xfrm>
            <a:custGeom>
              <a:avLst/>
              <a:gdLst>
                <a:gd name="T0" fmla="*/ 1 w 148"/>
                <a:gd name="T1" fmla="*/ 32 h 401"/>
                <a:gd name="T2" fmla="*/ 3 w 148"/>
                <a:gd name="T3" fmla="*/ 12 h 401"/>
                <a:gd name="T4" fmla="*/ 4 w 148"/>
                <a:gd name="T5" fmla="*/ 2 h 401"/>
                <a:gd name="T6" fmla="*/ 6 w 148"/>
                <a:gd name="T7" fmla="*/ 0 h 401"/>
                <a:gd name="T8" fmla="*/ 7 w 148"/>
                <a:gd name="T9" fmla="*/ 4 h 401"/>
                <a:gd name="T10" fmla="*/ 9 w 148"/>
                <a:gd name="T11" fmla="*/ 16 h 401"/>
                <a:gd name="T12" fmla="*/ 11 w 148"/>
                <a:gd name="T13" fmla="*/ 47 h 401"/>
                <a:gd name="T14" fmla="*/ 15 w 148"/>
                <a:gd name="T15" fmla="*/ 143 h 401"/>
                <a:gd name="T16" fmla="*/ 20 w 148"/>
                <a:gd name="T17" fmla="*/ 277 h 401"/>
                <a:gd name="T18" fmla="*/ 23 w 148"/>
                <a:gd name="T19" fmla="*/ 329 h 401"/>
                <a:gd name="T20" fmla="*/ 25 w 148"/>
                <a:gd name="T21" fmla="*/ 368 h 401"/>
                <a:gd name="T22" fmla="*/ 27 w 148"/>
                <a:gd name="T23" fmla="*/ 386 h 401"/>
                <a:gd name="T24" fmla="*/ 28 w 148"/>
                <a:gd name="T25" fmla="*/ 397 h 401"/>
                <a:gd name="T26" fmla="*/ 29 w 148"/>
                <a:gd name="T27" fmla="*/ 400 h 401"/>
                <a:gd name="T28" fmla="*/ 30 w 148"/>
                <a:gd name="T29" fmla="*/ 400 h 401"/>
                <a:gd name="T30" fmla="*/ 32 w 148"/>
                <a:gd name="T31" fmla="*/ 395 h 401"/>
                <a:gd name="T32" fmla="*/ 33 w 148"/>
                <a:gd name="T33" fmla="*/ 382 h 401"/>
                <a:gd name="T34" fmla="*/ 37 w 148"/>
                <a:gd name="T35" fmla="*/ 330 h 401"/>
                <a:gd name="T36" fmla="*/ 41 w 148"/>
                <a:gd name="T37" fmla="*/ 262 h 401"/>
                <a:gd name="T38" fmla="*/ 45 w 148"/>
                <a:gd name="T39" fmla="*/ 187 h 401"/>
                <a:gd name="T40" fmla="*/ 47 w 148"/>
                <a:gd name="T41" fmla="*/ 148 h 401"/>
                <a:gd name="T42" fmla="*/ 49 w 148"/>
                <a:gd name="T43" fmla="*/ 118 h 401"/>
                <a:gd name="T44" fmla="*/ 51 w 148"/>
                <a:gd name="T45" fmla="*/ 104 h 401"/>
                <a:gd name="T46" fmla="*/ 53 w 148"/>
                <a:gd name="T47" fmla="*/ 97 h 401"/>
                <a:gd name="T48" fmla="*/ 54 w 148"/>
                <a:gd name="T49" fmla="*/ 95 h 401"/>
                <a:gd name="T50" fmla="*/ 55 w 148"/>
                <a:gd name="T51" fmla="*/ 97 h 401"/>
                <a:gd name="T52" fmla="*/ 57 w 148"/>
                <a:gd name="T53" fmla="*/ 103 h 401"/>
                <a:gd name="T54" fmla="*/ 58 w 148"/>
                <a:gd name="T55" fmla="*/ 115 h 401"/>
                <a:gd name="T56" fmla="*/ 62 w 148"/>
                <a:gd name="T57" fmla="*/ 154 h 401"/>
                <a:gd name="T58" fmla="*/ 69 w 148"/>
                <a:gd name="T59" fmla="*/ 254 h 401"/>
                <a:gd name="T60" fmla="*/ 72 w 148"/>
                <a:gd name="T61" fmla="*/ 280 h 401"/>
                <a:gd name="T62" fmla="*/ 74 w 148"/>
                <a:gd name="T63" fmla="*/ 298 h 401"/>
                <a:gd name="T64" fmla="*/ 76 w 148"/>
                <a:gd name="T65" fmla="*/ 306 h 401"/>
                <a:gd name="T66" fmla="*/ 77 w 148"/>
                <a:gd name="T67" fmla="*/ 309 h 401"/>
                <a:gd name="T68" fmla="*/ 78 w 148"/>
                <a:gd name="T69" fmla="*/ 311 h 401"/>
                <a:gd name="T70" fmla="*/ 79 w 148"/>
                <a:gd name="T71" fmla="*/ 309 h 401"/>
                <a:gd name="T72" fmla="*/ 81 w 148"/>
                <a:gd name="T73" fmla="*/ 306 h 401"/>
                <a:gd name="T74" fmla="*/ 83 w 148"/>
                <a:gd name="T75" fmla="*/ 295 h 401"/>
                <a:gd name="T76" fmla="*/ 89 w 148"/>
                <a:gd name="T77" fmla="*/ 246 h 401"/>
                <a:gd name="T78" fmla="*/ 92 w 148"/>
                <a:gd name="T79" fmla="*/ 219 h 401"/>
                <a:gd name="T80" fmla="*/ 95 w 148"/>
                <a:gd name="T81" fmla="*/ 194 h 401"/>
                <a:gd name="T82" fmla="*/ 97 w 148"/>
                <a:gd name="T83" fmla="*/ 182 h 401"/>
                <a:gd name="T84" fmla="*/ 99 w 148"/>
                <a:gd name="T85" fmla="*/ 174 h 401"/>
                <a:gd name="T86" fmla="*/ 101 w 148"/>
                <a:gd name="T87" fmla="*/ 171 h 401"/>
                <a:gd name="T88" fmla="*/ 102 w 148"/>
                <a:gd name="T89" fmla="*/ 170 h 401"/>
                <a:gd name="T90" fmla="*/ 104 w 148"/>
                <a:gd name="T91" fmla="*/ 171 h 401"/>
                <a:gd name="T92" fmla="*/ 105 w 148"/>
                <a:gd name="T93" fmla="*/ 173 h 401"/>
                <a:gd name="T94" fmla="*/ 107 w 148"/>
                <a:gd name="T95" fmla="*/ 180 h 401"/>
                <a:gd name="T96" fmla="*/ 114 w 148"/>
                <a:gd name="T97" fmla="*/ 215 h 401"/>
                <a:gd name="T98" fmla="*/ 117 w 148"/>
                <a:gd name="T99" fmla="*/ 232 h 401"/>
                <a:gd name="T100" fmla="*/ 121 w 148"/>
                <a:gd name="T101" fmla="*/ 246 h 401"/>
                <a:gd name="T102" fmla="*/ 123 w 148"/>
                <a:gd name="T103" fmla="*/ 251 h 401"/>
                <a:gd name="T104" fmla="*/ 124 w 148"/>
                <a:gd name="T105" fmla="*/ 254 h 401"/>
                <a:gd name="T106" fmla="*/ 126 w 148"/>
                <a:gd name="T107" fmla="*/ 255 h 401"/>
                <a:gd name="T108" fmla="*/ 127 w 148"/>
                <a:gd name="T109" fmla="*/ 255 h 401"/>
                <a:gd name="T110" fmla="*/ 128 w 148"/>
                <a:gd name="T111" fmla="*/ 254 h 401"/>
                <a:gd name="T112" fmla="*/ 129 w 148"/>
                <a:gd name="T113" fmla="*/ 253 h 401"/>
                <a:gd name="T114" fmla="*/ 132 w 148"/>
                <a:gd name="T115" fmla="*/ 249 h 401"/>
                <a:gd name="T116" fmla="*/ 135 w 148"/>
                <a:gd name="T117" fmla="*/ 239 h 401"/>
                <a:gd name="T118" fmla="*/ 142 w 148"/>
                <a:gd name="T119" fmla="*/ 220 h 401"/>
                <a:gd name="T120" fmla="*/ 145 w 148"/>
                <a:gd name="T121" fmla="*/ 212 h 401"/>
                <a:gd name="T122" fmla="*/ 147 w 148"/>
                <a:gd name="T123" fmla="*/ 20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8" h="401">
                  <a:moveTo>
                    <a:pt x="0" y="58"/>
                  </a:moveTo>
                  <a:lnTo>
                    <a:pt x="0" y="55"/>
                  </a:lnTo>
                  <a:lnTo>
                    <a:pt x="0" y="49"/>
                  </a:lnTo>
                  <a:lnTo>
                    <a:pt x="1" y="46"/>
                  </a:lnTo>
                  <a:lnTo>
                    <a:pt x="1" y="43"/>
                  </a:lnTo>
                  <a:lnTo>
                    <a:pt x="1" y="37"/>
                  </a:lnTo>
                  <a:lnTo>
                    <a:pt x="1" y="35"/>
                  </a:lnTo>
                  <a:lnTo>
                    <a:pt x="1" y="32"/>
                  </a:lnTo>
                  <a:lnTo>
                    <a:pt x="2" y="27"/>
                  </a:lnTo>
                  <a:lnTo>
                    <a:pt x="2" y="25"/>
                  </a:lnTo>
                  <a:lnTo>
                    <a:pt x="2" y="23"/>
                  </a:lnTo>
                  <a:lnTo>
                    <a:pt x="2" y="19"/>
                  </a:lnTo>
                  <a:lnTo>
                    <a:pt x="3" y="17"/>
                  </a:lnTo>
                  <a:lnTo>
                    <a:pt x="3" y="15"/>
                  </a:lnTo>
                  <a:lnTo>
                    <a:pt x="3" y="14"/>
                  </a:lnTo>
                  <a:lnTo>
                    <a:pt x="3" y="12"/>
                  </a:lnTo>
                  <a:lnTo>
                    <a:pt x="3" y="10"/>
                  </a:lnTo>
                  <a:lnTo>
                    <a:pt x="3" y="9"/>
                  </a:lnTo>
                  <a:lnTo>
                    <a:pt x="4" y="7"/>
                  </a:lnTo>
                  <a:lnTo>
                    <a:pt x="4" y="5"/>
                  </a:lnTo>
                  <a:lnTo>
                    <a:pt x="4" y="4"/>
                  </a:lnTo>
                  <a:lnTo>
                    <a:pt x="4" y="4"/>
                  </a:lnTo>
                  <a:lnTo>
                    <a:pt x="4" y="3"/>
                  </a:lnTo>
                  <a:lnTo>
                    <a:pt x="4" y="2"/>
                  </a:lnTo>
                  <a:lnTo>
                    <a:pt x="5" y="1"/>
                  </a:lnTo>
                  <a:lnTo>
                    <a:pt x="5" y="1"/>
                  </a:lnTo>
                  <a:lnTo>
                    <a:pt x="5" y="1"/>
                  </a:lnTo>
                  <a:lnTo>
                    <a:pt x="5" y="0"/>
                  </a:lnTo>
                  <a:lnTo>
                    <a:pt x="5" y="0"/>
                  </a:lnTo>
                  <a:lnTo>
                    <a:pt x="5" y="0"/>
                  </a:lnTo>
                  <a:lnTo>
                    <a:pt x="6" y="0"/>
                  </a:lnTo>
                  <a:lnTo>
                    <a:pt x="6" y="0"/>
                  </a:lnTo>
                  <a:lnTo>
                    <a:pt x="6" y="0"/>
                  </a:lnTo>
                  <a:lnTo>
                    <a:pt x="6" y="0"/>
                  </a:lnTo>
                  <a:lnTo>
                    <a:pt x="6" y="1"/>
                  </a:lnTo>
                  <a:lnTo>
                    <a:pt x="6" y="1"/>
                  </a:lnTo>
                  <a:lnTo>
                    <a:pt x="7" y="2"/>
                  </a:lnTo>
                  <a:lnTo>
                    <a:pt x="7" y="2"/>
                  </a:lnTo>
                  <a:lnTo>
                    <a:pt x="7" y="3"/>
                  </a:lnTo>
                  <a:lnTo>
                    <a:pt x="7" y="4"/>
                  </a:lnTo>
                  <a:lnTo>
                    <a:pt x="7" y="5"/>
                  </a:lnTo>
                  <a:lnTo>
                    <a:pt x="7" y="6"/>
                  </a:lnTo>
                  <a:lnTo>
                    <a:pt x="8" y="7"/>
                  </a:lnTo>
                  <a:lnTo>
                    <a:pt x="8" y="8"/>
                  </a:lnTo>
                  <a:lnTo>
                    <a:pt x="8" y="10"/>
                  </a:lnTo>
                  <a:lnTo>
                    <a:pt x="8" y="13"/>
                  </a:lnTo>
                  <a:lnTo>
                    <a:pt x="8" y="14"/>
                  </a:lnTo>
                  <a:lnTo>
                    <a:pt x="9" y="16"/>
                  </a:lnTo>
                  <a:lnTo>
                    <a:pt x="9" y="19"/>
                  </a:lnTo>
                  <a:lnTo>
                    <a:pt x="9" y="21"/>
                  </a:lnTo>
                  <a:lnTo>
                    <a:pt x="9" y="23"/>
                  </a:lnTo>
                  <a:lnTo>
                    <a:pt x="9" y="28"/>
                  </a:lnTo>
                  <a:lnTo>
                    <a:pt x="10" y="37"/>
                  </a:lnTo>
                  <a:lnTo>
                    <a:pt x="10" y="40"/>
                  </a:lnTo>
                  <a:lnTo>
                    <a:pt x="10" y="42"/>
                  </a:lnTo>
                  <a:lnTo>
                    <a:pt x="11" y="47"/>
                  </a:lnTo>
                  <a:lnTo>
                    <a:pt x="11" y="58"/>
                  </a:lnTo>
                  <a:lnTo>
                    <a:pt x="12" y="82"/>
                  </a:lnTo>
                  <a:lnTo>
                    <a:pt x="13" y="86"/>
                  </a:lnTo>
                  <a:lnTo>
                    <a:pt x="13" y="89"/>
                  </a:lnTo>
                  <a:lnTo>
                    <a:pt x="13" y="96"/>
                  </a:lnTo>
                  <a:lnTo>
                    <a:pt x="14" y="110"/>
                  </a:lnTo>
                  <a:lnTo>
                    <a:pt x="15" y="139"/>
                  </a:lnTo>
                  <a:lnTo>
                    <a:pt x="15" y="143"/>
                  </a:lnTo>
                  <a:lnTo>
                    <a:pt x="15" y="147"/>
                  </a:lnTo>
                  <a:lnTo>
                    <a:pt x="16" y="154"/>
                  </a:lnTo>
                  <a:lnTo>
                    <a:pt x="16" y="170"/>
                  </a:lnTo>
                  <a:lnTo>
                    <a:pt x="17" y="201"/>
                  </a:lnTo>
                  <a:lnTo>
                    <a:pt x="20" y="263"/>
                  </a:lnTo>
                  <a:lnTo>
                    <a:pt x="20" y="267"/>
                  </a:lnTo>
                  <a:lnTo>
                    <a:pt x="20" y="270"/>
                  </a:lnTo>
                  <a:lnTo>
                    <a:pt x="20" y="277"/>
                  </a:lnTo>
                  <a:lnTo>
                    <a:pt x="21" y="291"/>
                  </a:lnTo>
                  <a:lnTo>
                    <a:pt x="21" y="294"/>
                  </a:lnTo>
                  <a:lnTo>
                    <a:pt x="21" y="298"/>
                  </a:lnTo>
                  <a:lnTo>
                    <a:pt x="22" y="304"/>
                  </a:lnTo>
                  <a:lnTo>
                    <a:pt x="22" y="317"/>
                  </a:lnTo>
                  <a:lnTo>
                    <a:pt x="22" y="320"/>
                  </a:lnTo>
                  <a:lnTo>
                    <a:pt x="22" y="323"/>
                  </a:lnTo>
                  <a:lnTo>
                    <a:pt x="23" y="329"/>
                  </a:lnTo>
                  <a:lnTo>
                    <a:pt x="23" y="340"/>
                  </a:lnTo>
                  <a:lnTo>
                    <a:pt x="23" y="343"/>
                  </a:lnTo>
                  <a:lnTo>
                    <a:pt x="24" y="345"/>
                  </a:lnTo>
                  <a:lnTo>
                    <a:pt x="24" y="350"/>
                  </a:lnTo>
                  <a:lnTo>
                    <a:pt x="24" y="360"/>
                  </a:lnTo>
                  <a:lnTo>
                    <a:pt x="25" y="362"/>
                  </a:lnTo>
                  <a:lnTo>
                    <a:pt x="25" y="364"/>
                  </a:lnTo>
                  <a:lnTo>
                    <a:pt x="25" y="368"/>
                  </a:lnTo>
                  <a:lnTo>
                    <a:pt x="25" y="371"/>
                  </a:lnTo>
                  <a:lnTo>
                    <a:pt x="25" y="373"/>
                  </a:lnTo>
                  <a:lnTo>
                    <a:pt x="26" y="376"/>
                  </a:lnTo>
                  <a:lnTo>
                    <a:pt x="26" y="378"/>
                  </a:lnTo>
                  <a:lnTo>
                    <a:pt x="26" y="380"/>
                  </a:lnTo>
                  <a:lnTo>
                    <a:pt x="26" y="383"/>
                  </a:lnTo>
                  <a:lnTo>
                    <a:pt x="26" y="384"/>
                  </a:lnTo>
                  <a:lnTo>
                    <a:pt x="27" y="386"/>
                  </a:lnTo>
                  <a:lnTo>
                    <a:pt x="27" y="388"/>
                  </a:lnTo>
                  <a:lnTo>
                    <a:pt x="27" y="390"/>
                  </a:lnTo>
                  <a:lnTo>
                    <a:pt x="27" y="391"/>
                  </a:lnTo>
                  <a:lnTo>
                    <a:pt x="27" y="392"/>
                  </a:lnTo>
                  <a:lnTo>
                    <a:pt x="27" y="393"/>
                  </a:lnTo>
                  <a:lnTo>
                    <a:pt x="28" y="394"/>
                  </a:lnTo>
                  <a:lnTo>
                    <a:pt x="28" y="395"/>
                  </a:lnTo>
                  <a:lnTo>
                    <a:pt x="28" y="397"/>
                  </a:lnTo>
                  <a:lnTo>
                    <a:pt x="28" y="397"/>
                  </a:lnTo>
                  <a:lnTo>
                    <a:pt x="28" y="398"/>
                  </a:lnTo>
                  <a:lnTo>
                    <a:pt x="28" y="398"/>
                  </a:lnTo>
                  <a:lnTo>
                    <a:pt x="29" y="399"/>
                  </a:lnTo>
                  <a:lnTo>
                    <a:pt x="29" y="399"/>
                  </a:lnTo>
                  <a:lnTo>
                    <a:pt x="29" y="400"/>
                  </a:lnTo>
                  <a:lnTo>
                    <a:pt x="29" y="400"/>
                  </a:lnTo>
                  <a:lnTo>
                    <a:pt x="29" y="400"/>
                  </a:lnTo>
                  <a:lnTo>
                    <a:pt x="29" y="401"/>
                  </a:lnTo>
                  <a:lnTo>
                    <a:pt x="30" y="401"/>
                  </a:lnTo>
                  <a:lnTo>
                    <a:pt x="30" y="401"/>
                  </a:lnTo>
                  <a:lnTo>
                    <a:pt x="30" y="401"/>
                  </a:lnTo>
                  <a:lnTo>
                    <a:pt x="30" y="401"/>
                  </a:lnTo>
                  <a:lnTo>
                    <a:pt x="30" y="400"/>
                  </a:lnTo>
                  <a:lnTo>
                    <a:pt x="30" y="400"/>
                  </a:lnTo>
                  <a:lnTo>
                    <a:pt x="30" y="400"/>
                  </a:lnTo>
                  <a:lnTo>
                    <a:pt x="31" y="399"/>
                  </a:lnTo>
                  <a:lnTo>
                    <a:pt x="31" y="399"/>
                  </a:lnTo>
                  <a:lnTo>
                    <a:pt x="31" y="398"/>
                  </a:lnTo>
                  <a:lnTo>
                    <a:pt x="31" y="398"/>
                  </a:lnTo>
                  <a:lnTo>
                    <a:pt x="31" y="397"/>
                  </a:lnTo>
                  <a:lnTo>
                    <a:pt x="31" y="396"/>
                  </a:lnTo>
                  <a:lnTo>
                    <a:pt x="32" y="396"/>
                  </a:lnTo>
                  <a:lnTo>
                    <a:pt x="32" y="395"/>
                  </a:lnTo>
                  <a:lnTo>
                    <a:pt x="32" y="394"/>
                  </a:lnTo>
                  <a:lnTo>
                    <a:pt x="32" y="392"/>
                  </a:lnTo>
                  <a:lnTo>
                    <a:pt x="32" y="390"/>
                  </a:lnTo>
                  <a:lnTo>
                    <a:pt x="33" y="389"/>
                  </a:lnTo>
                  <a:lnTo>
                    <a:pt x="33" y="388"/>
                  </a:lnTo>
                  <a:lnTo>
                    <a:pt x="33" y="385"/>
                  </a:lnTo>
                  <a:lnTo>
                    <a:pt x="33" y="383"/>
                  </a:lnTo>
                  <a:lnTo>
                    <a:pt x="33" y="382"/>
                  </a:lnTo>
                  <a:lnTo>
                    <a:pt x="34" y="378"/>
                  </a:lnTo>
                  <a:lnTo>
                    <a:pt x="34" y="371"/>
                  </a:lnTo>
                  <a:lnTo>
                    <a:pt x="35" y="369"/>
                  </a:lnTo>
                  <a:lnTo>
                    <a:pt x="35" y="367"/>
                  </a:lnTo>
                  <a:lnTo>
                    <a:pt x="35" y="363"/>
                  </a:lnTo>
                  <a:lnTo>
                    <a:pt x="36" y="353"/>
                  </a:lnTo>
                  <a:lnTo>
                    <a:pt x="37" y="333"/>
                  </a:lnTo>
                  <a:lnTo>
                    <a:pt x="37" y="330"/>
                  </a:lnTo>
                  <a:lnTo>
                    <a:pt x="37" y="327"/>
                  </a:lnTo>
                  <a:lnTo>
                    <a:pt x="38" y="322"/>
                  </a:lnTo>
                  <a:lnTo>
                    <a:pt x="38" y="310"/>
                  </a:lnTo>
                  <a:lnTo>
                    <a:pt x="39" y="286"/>
                  </a:lnTo>
                  <a:lnTo>
                    <a:pt x="40" y="283"/>
                  </a:lnTo>
                  <a:lnTo>
                    <a:pt x="40" y="280"/>
                  </a:lnTo>
                  <a:lnTo>
                    <a:pt x="40" y="274"/>
                  </a:lnTo>
                  <a:lnTo>
                    <a:pt x="41" y="262"/>
                  </a:lnTo>
                  <a:lnTo>
                    <a:pt x="42" y="238"/>
                  </a:lnTo>
                  <a:lnTo>
                    <a:pt x="42" y="235"/>
                  </a:lnTo>
                  <a:lnTo>
                    <a:pt x="42" y="232"/>
                  </a:lnTo>
                  <a:lnTo>
                    <a:pt x="42" y="226"/>
                  </a:lnTo>
                  <a:lnTo>
                    <a:pt x="43" y="215"/>
                  </a:lnTo>
                  <a:lnTo>
                    <a:pt x="44" y="192"/>
                  </a:lnTo>
                  <a:lnTo>
                    <a:pt x="44" y="190"/>
                  </a:lnTo>
                  <a:lnTo>
                    <a:pt x="45" y="187"/>
                  </a:lnTo>
                  <a:lnTo>
                    <a:pt x="45" y="182"/>
                  </a:lnTo>
                  <a:lnTo>
                    <a:pt x="45" y="171"/>
                  </a:lnTo>
                  <a:lnTo>
                    <a:pt x="46" y="169"/>
                  </a:lnTo>
                  <a:lnTo>
                    <a:pt x="46" y="166"/>
                  </a:lnTo>
                  <a:lnTo>
                    <a:pt x="46" y="161"/>
                  </a:lnTo>
                  <a:lnTo>
                    <a:pt x="47" y="152"/>
                  </a:lnTo>
                  <a:lnTo>
                    <a:pt x="47" y="150"/>
                  </a:lnTo>
                  <a:lnTo>
                    <a:pt x="47" y="148"/>
                  </a:lnTo>
                  <a:lnTo>
                    <a:pt x="47" y="143"/>
                  </a:lnTo>
                  <a:lnTo>
                    <a:pt x="48" y="135"/>
                  </a:lnTo>
                  <a:lnTo>
                    <a:pt x="48" y="133"/>
                  </a:lnTo>
                  <a:lnTo>
                    <a:pt x="48" y="132"/>
                  </a:lnTo>
                  <a:lnTo>
                    <a:pt x="48" y="128"/>
                  </a:lnTo>
                  <a:lnTo>
                    <a:pt x="49" y="121"/>
                  </a:lnTo>
                  <a:lnTo>
                    <a:pt x="49" y="120"/>
                  </a:lnTo>
                  <a:lnTo>
                    <a:pt x="49" y="118"/>
                  </a:lnTo>
                  <a:lnTo>
                    <a:pt x="50" y="115"/>
                  </a:lnTo>
                  <a:lnTo>
                    <a:pt x="50" y="113"/>
                  </a:lnTo>
                  <a:lnTo>
                    <a:pt x="50" y="112"/>
                  </a:lnTo>
                  <a:lnTo>
                    <a:pt x="50" y="109"/>
                  </a:lnTo>
                  <a:lnTo>
                    <a:pt x="51" y="108"/>
                  </a:lnTo>
                  <a:lnTo>
                    <a:pt x="51" y="107"/>
                  </a:lnTo>
                  <a:lnTo>
                    <a:pt x="51" y="105"/>
                  </a:lnTo>
                  <a:lnTo>
                    <a:pt x="51" y="104"/>
                  </a:lnTo>
                  <a:lnTo>
                    <a:pt x="51" y="103"/>
                  </a:lnTo>
                  <a:lnTo>
                    <a:pt x="52" y="101"/>
                  </a:lnTo>
                  <a:lnTo>
                    <a:pt x="52" y="100"/>
                  </a:lnTo>
                  <a:lnTo>
                    <a:pt x="52" y="100"/>
                  </a:lnTo>
                  <a:lnTo>
                    <a:pt x="52" y="99"/>
                  </a:lnTo>
                  <a:lnTo>
                    <a:pt x="52" y="98"/>
                  </a:lnTo>
                  <a:lnTo>
                    <a:pt x="52" y="98"/>
                  </a:lnTo>
                  <a:lnTo>
                    <a:pt x="53" y="97"/>
                  </a:lnTo>
                  <a:lnTo>
                    <a:pt x="53" y="97"/>
                  </a:lnTo>
                  <a:lnTo>
                    <a:pt x="53" y="96"/>
                  </a:lnTo>
                  <a:lnTo>
                    <a:pt x="53" y="96"/>
                  </a:lnTo>
                  <a:lnTo>
                    <a:pt x="53" y="96"/>
                  </a:lnTo>
                  <a:lnTo>
                    <a:pt x="53" y="96"/>
                  </a:lnTo>
                  <a:lnTo>
                    <a:pt x="54" y="95"/>
                  </a:lnTo>
                  <a:lnTo>
                    <a:pt x="54" y="95"/>
                  </a:lnTo>
                  <a:lnTo>
                    <a:pt x="54" y="95"/>
                  </a:lnTo>
                  <a:lnTo>
                    <a:pt x="54" y="95"/>
                  </a:lnTo>
                  <a:lnTo>
                    <a:pt x="54" y="96"/>
                  </a:lnTo>
                  <a:lnTo>
                    <a:pt x="54" y="96"/>
                  </a:lnTo>
                  <a:lnTo>
                    <a:pt x="55" y="96"/>
                  </a:lnTo>
                  <a:lnTo>
                    <a:pt x="55" y="96"/>
                  </a:lnTo>
                  <a:lnTo>
                    <a:pt x="55" y="96"/>
                  </a:lnTo>
                  <a:lnTo>
                    <a:pt x="55" y="97"/>
                  </a:lnTo>
                  <a:lnTo>
                    <a:pt x="55" y="97"/>
                  </a:lnTo>
                  <a:lnTo>
                    <a:pt x="55" y="98"/>
                  </a:lnTo>
                  <a:lnTo>
                    <a:pt x="56" y="98"/>
                  </a:lnTo>
                  <a:lnTo>
                    <a:pt x="56" y="99"/>
                  </a:lnTo>
                  <a:lnTo>
                    <a:pt x="56" y="100"/>
                  </a:lnTo>
                  <a:lnTo>
                    <a:pt x="56" y="100"/>
                  </a:lnTo>
                  <a:lnTo>
                    <a:pt x="56" y="101"/>
                  </a:lnTo>
                  <a:lnTo>
                    <a:pt x="56" y="102"/>
                  </a:lnTo>
                  <a:lnTo>
                    <a:pt x="57" y="103"/>
                  </a:lnTo>
                  <a:lnTo>
                    <a:pt x="57" y="104"/>
                  </a:lnTo>
                  <a:lnTo>
                    <a:pt x="57" y="105"/>
                  </a:lnTo>
                  <a:lnTo>
                    <a:pt x="57" y="107"/>
                  </a:lnTo>
                  <a:lnTo>
                    <a:pt x="57" y="109"/>
                  </a:lnTo>
                  <a:lnTo>
                    <a:pt x="58" y="110"/>
                  </a:lnTo>
                  <a:lnTo>
                    <a:pt x="58" y="111"/>
                  </a:lnTo>
                  <a:lnTo>
                    <a:pt x="58" y="114"/>
                  </a:lnTo>
                  <a:lnTo>
                    <a:pt x="58" y="115"/>
                  </a:lnTo>
                  <a:lnTo>
                    <a:pt x="58" y="117"/>
                  </a:lnTo>
                  <a:lnTo>
                    <a:pt x="59" y="119"/>
                  </a:lnTo>
                  <a:lnTo>
                    <a:pt x="59" y="126"/>
                  </a:lnTo>
                  <a:lnTo>
                    <a:pt x="60" y="127"/>
                  </a:lnTo>
                  <a:lnTo>
                    <a:pt x="60" y="129"/>
                  </a:lnTo>
                  <a:lnTo>
                    <a:pt x="60" y="132"/>
                  </a:lnTo>
                  <a:lnTo>
                    <a:pt x="61" y="139"/>
                  </a:lnTo>
                  <a:lnTo>
                    <a:pt x="62" y="154"/>
                  </a:lnTo>
                  <a:lnTo>
                    <a:pt x="64" y="187"/>
                  </a:lnTo>
                  <a:lnTo>
                    <a:pt x="64" y="189"/>
                  </a:lnTo>
                  <a:lnTo>
                    <a:pt x="65" y="191"/>
                  </a:lnTo>
                  <a:lnTo>
                    <a:pt x="65" y="195"/>
                  </a:lnTo>
                  <a:lnTo>
                    <a:pt x="65" y="204"/>
                  </a:lnTo>
                  <a:lnTo>
                    <a:pt x="67" y="220"/>
                  </a:lnTo>
                  <a:lnTo>
                    <a:pt x="69" y="252"/>
                  </a:lnTo>
                  <a:lnTo>
                    <a:pt x="69" y="254"/>
                  </a:lnTo>
                  <a:lnTo>
                    <a:pt x="69" y="256"/>
                  </a:lnTo>
                  <a:lnTo>
                    <a:pt x="70" y="259"/>
                  </a:lnTo>
                  <a:lnTo>
                    <a:pt x="70" y="266"/>
                  </a:lnTo>
                  <a:lnTo>
                    <a:pt x="71" y="267"/>
                  </a:lnTo>
                  <a:lnTo>
                    <a:pt x="71" y="269"/>
                  </a:lnTo>
                  <a:lnTo>
                    <a:pt x="71" y="272"/>
                  </a:lnTo>
                  <a:lnTo>
                    <a:pt x="71" y="278"/>
                  </a:lnTo>
                  <a:lnTo>
                    <a:pt x="72" y="280"/>
                  </a:lnTo>
                  <a:lnTo>
                    <a:pt x="72" y="281"/>
                  </a:lnTo>
                  <a:lnTo>
                    <a:pt x="72" y="284"/>
                  </a:lnTo>
                  <a:lnTo>
                    <a:pt x="73" y="289"/>
                  </a:lnTo>
                  <a:lnTo>
                    <a:pt x="73" y="290"/>
                  </a:lnTo>
                  <a:lnTo>
                    <a:pt x="73" y="291"/>
                  </a:lnTo>
                  <a:lnTo>
                    <a:pt x="73" y="293"/>
                  </a:lnTo>
                  <a:lnTo>
                    <a:pt x="74" y="297"/>
                  </a:lnTo>
                  <a:lnTo>
                    <a:pt x="74" y="298"/>
                  </a:lnTo>
                  <a:lnTo>
                    <a:pt x="74" y="299"/>
                  </a:lnTo>
                  <a:lnTo>
                    <a:pt x="74" y="301"/>
                  </a:lnTo>
                  <a:lnTo>
                    <a:pt x="75" y="301"/>
                  </a:lnTo>
                  <a:lnTo>
                    <a:pt x="75" y="302"/>
                  </a:lnTo>
                  <a:lnTo>
                    <a:pt x="75" y="304"/>
                  </a:lnTo>
                  <a:lnTo>
                    <a:pt x="75" y="304"/>
                  </a:lnTo>
                  <a:lnTo>
                    <a:pt x="75" y="305"/>
                  </a:lnTo>
                  <a:lnTo>
                    <a:pt x="76" y="306"/>
                  </a:lnTo>
                  <a:lnTo>
                    <a:pt x="76" y="306"/>
                  </a:lnTo>
                  <a:lnTo>
                    <a:pt x="76" y="307"/>
                  </a:lnTo>
                  <a:lnTo>
                    <a:pt x="76" y="307"/>
                  </a:lnTo>
                  <a:lnTo>
                    <a:pt x="76" y="308"/>
                  </a:lnTo>
                  <a:lnTo>
                    <a:pt x="76" y="308"/>
                  </a:lnTo>
                  <a:lnTo>
                    <a:pt x="77" y="309"/>
                  </a:lnTo>
                  <a:lnTo>
                    <a:pt x="77" y="309"/>
                  </a:lnTo>
                  <a:lnTo>
                    <a:pt x="77" y="309"/>
                  </a:lnTo>
                  <a:lnTo>
                    <a:pt x="77" y="310"/>
                  </a:lnTo>
                  <a:lnTo>
                    <a:pt x="77" y="310"/>
                  </a:lnTo>
                  <a:lnTo>
                    <a:pt x="77" y="310"/>
                  </a:lnTo>
                  <a:lnTo>
                    <a:pt x="77" y="310"/>
                  </a:lnTo>
                  <a:lnTo>
                    <a:pt x="78" y="310"/>
                  </a:lnTo>
                  <a:lnTo>
                    <a:pt x="78" y="310"/>
                  </a:lnTo>
                  <a:lnTo>
                    <a:pt x="78" y="311"/>
                  </a:lnTo>
                  <a:lnTo>
                    <a:pt x="78" y="311"/>
                  </a:lnTo>
                  <a:lnTo>
                    <a:pt x="78" y="311"/>
                  </a:lnTo>
                  <a:lnTo>
                    <a:pt x="78" y="310"/>
                  </a:lnTo>
                  <a:lnTo>
                    <a:pt x="78" y="310"/>
                  </a:lnTo>
                  <a:lnTo>
                    <a:pt x="79" y="310"/>
                  </a:lnTo>
                  <a:lnTo>
                    <a:pt x="79" y="310"/>
                  </a:lnTo>
                  <a:lnTo>
                    <a:pt x="79" y="310"/>
                  </a:lnTo>
                  <a:lnTo>
                    <a:pt x="79" y="310"/>
                  </a:lnTo>
                  <a:lnTo>
                    <a:pt x="79" y="309"/>
                  </a:lnTo>
                  <a:lnTo>
                    <a:pt x="79" y="309"/>
                  </a:lnTo>
                  <a:lnTo>
                    <a:pt x="80" y="309"/>
                  </a:lnTo>
                  <a:lnTo>
                    <a:pt x="80" y="308"/>
                  </a:lnTo>
                  <a:lnTo>
                    <a:pt x="80" y="308"/>
                  </a:lnTo>
                  <a:lnTo>
                    <a:pt x="80" y="308"/>
                  </a:lnTo>
                  <a:lnTo>
                    <a:pt x="80" y="307"/>
                  </a:lnTo>
                  <a:lnTo>
                    <a:pt x="81" y="306"/>
                  </a:lnTo>
                  <a:lnTo>
                    <a:pt x="81" y="306"/>
                  </a:lnTo>
                  <a:lnTo>
                    <a:pt x="81" y="305"/>
                  </a:lnTo>
                  <a:lnTo>
                    <a:pt x="81" y="304"/>
                  </a:lnTo>
                  <a:lnTo>
                    <a:pt x="81" y="303"/>
                  </a:lnTo>
                  <a:lnTo>
                    <a:pt x="82" y="302"/>
                  </a:lnTo>
                  <a:lnTo>
                    <a:pt x="82" y="301"/>
                  </a:lnTo>
                  <a:lnTo>
                    <a:pt x="83" y="297"/>
                  </a:lnTo>
                  <a:lnTo>
                    <a:pt x="83" y="296"/>
                  </a:lnTo>
                  <a:lnTo>
                    <a:pt x="83" y="295"/>
                  </a:lnTo>
                  <a:lnTo>
                    <a:pt x="83" y="293"/>
                  </a:lnTo>
                  <a:lnTo>
                    <a:pt x="84" y="289"/>
                  </a:lnTo>
                  <a:lnTo>
                    <a:pt x="84" y="288"/>
                  </a:lnTo>
                  <a:lnTo>
                    <a:pt x="84" y="287"/>
                  </a:lnTo>
                  <a:lnTo>
                    <a:pt x="84" y="284"/>
                  </a:lnTo>
                  <a:lnTo>
                    <a:pt x="85" y="280"/>
                  </a:lnTo>
                  <a:lnTo>
                    <a:pt x="86" y="269"/>
                  </a:lnTo>
                  <a:lnTo>
                    <a:pt x="89" y="246"/>
                  </a:lnTo>
                  <a:lnTo>
                    <a:pt x="89" y="244"/>
                  </a:lnTo>
                  <a:lnTo>
                    <a:pt x="89" y="243"/>
                  </a:lnTo>
                  <a:lnTo>
                    <a:pt x="90" y="240"/>
                  </a:lnTo>
                  <a:lnTo>
                    <a:pt x="90" y="235"/>
                  </a:lnTo>
                  <a:lnTo>
                    <a:pt x="91" y="224"/>
                  </a:lnTo>
                  <a:lnTo>
                    <a:pt x="92" y="223"/>
                  </a:lnTo>
                  <a:lnTo>
                    <a:pt x="92" y="221"/>
                  </a:lnTo>
                  <a:lnTo>
                    <a:pt x="92" y="219"/>
                  </a:lnTo>
                  <a:lnTo>
                    <a:pt x="93" y="214"/>
                  </a:lnTo>
                  <a:lnTo>
                    <a:pt x="94" y="204"/>
                  </a:lnTo>
                  <a:lnTo>
                    <a:pt x="94" y="203"/>
                  </a:lnTo>
                  <a:lnTo>
                    <a:pt x="94" y="202"/>
                  </a:lnTo>
                  <a:lnTo>
                    <a:pt x="94" y="200"/>
                  </a:lnTo>
                  <a:lnTo>
                    <a:pt x="95" y="196"/>
                  </a:lnTo>
                  <a:lnTo>
                    <a:pt x="95" y="195"/>
                  </a:lnTo>
                  <a:lnTo>
                    <a:pt x="95" y="194"/>
                  </a:lnTo>
                  <a:lnTo>
                    <a:pt x="96" y="192"/>
                  </a:lnTo>
                  <a:lnTo>
                    <a:pt x="96" y="188"/>
                  </a:lnTo>
                  <a:lnTo>
                    <a:pt x="96" y="187"/>
                  </a:lnTo>
                  <a:lnTo>
                    <a:pt x="96" y="186"/>
                  </a:lnTo>
                  <a:lnTo>
                    <a:pt x="97" y="185"/>
                  </a:lnTo>
                  <a:lnTo>
                    <a:pt x="97" y="184"/>
                  </a:lnTo>
                  <a:lnTo>
                    <a:pt x="97" y="183"/>
                  </a:lnTo>
                  <a:lnTo>
                    <a:pt x="97" y="182"/>
                  </a:lnTo>
                  <a:lnTo>
                    <a:pt x="98" y="181"/>
                  </a:lnTo>
                  <a:lnTo>
                    <a:pt x="98" y="181"/>
                  </a:lnTo>
                  <a:lnTo>
                    <a:pt x="98" y="179"/>
                  </a:lnTo>
                  <a:lnTo>
                    <a:pt x="99" y="177"/>
                  </a:lnTo>
                  <a:lnTo>
                    <a:pt x="99" y="176"/>
                  </a:lnTo>
                  <a:lnTo>
                    <a:pt x="99" y="176"/>
                  </a:lnTo>
                  <a:lnTo>
                    <a:pt x="99" y="175"/>
                  </a:lnTo>
                  <a:lnTo>
                    <a:pt x="99" y="174"/>
                  </a:lnTo>
                  <a:lnTo>
                    <a:pt x="100" y="174"/>
                  </a:lnTo>
                  <a:lnTo>
                    <a:pt x="100" y="173"/>
                  </a:lnTo>
                  <a:lnTo>
                    <a:pt x="100" y="173"/>
                  </a:lnTo>
                  <a:lnTo>
                    <a:pt x="100" y="172"/>
                  </a:lnTo>
                  <a:lnTo>
                    <a:pt x="100" y="172"/>
                  </a:lnTo>
                  <a:lnTo>
                    <a:pt x="101" y="172"/>
                  </a:lnTo>
                  <a:lnTo>
                    <a:pt x="101" y="172"/>
                  </a:lnTo>
                  <a:lnTo>
                    <a:pt x="101" y="171"/>
                  </a:lnTo>
                  <a:lnTo>
                    <a:pt x="101" y="171"/>
                  </a:lnTo>
                  <a:lnTo>
                    <a:pt x="101" y="171"/>
                  </a:lnTo>
                  <a:lnTo>
                    <a:pt x="101" y="171"/>
                  </a:lnTo>
                  <a:lnTo>
                    <a:pt x="101" y="171"/>
                  </a:lnTo>
                  <a:lnTo>
                    <a:pt x="102" y="170"/>
                  </a:lnTo>
                  <a:lnTo>
                    <a:pt x="102" y="170"/>
                  </a:lnTo>
                  <a:lnTo>
                    <a:pt x="102" y="170"/>
                  </a:lnTo>
                  <a:lnTo>
                    <a:pt x="102" y="170"/>
                  </a:lnTo>
                  <a:lnTo>
                    <a:pt x="102" y="170"/>
                  </a:lnTo>
                  <a:lnTo>
                    <a:pt x="103" y="170"/>
                  </a:lnTo>
                  <a:lnTo>
                    <a:pt x="103" y="170"/>
                  </a:lnTo>
                  <a:lnTo>
                    <a:pt x="103" y="170"/>
                  </a:lnTo>
                  <a:lnTo>
                    <a:pt x="103" y="171"/>
                  </a:lnTo>
                  <a:lnTo>
                    <a:pt x="103" y="171"/>
                  </a:lnTo>
                  <a:lnTo>
                    <a:pt x="103" y="171"/>
                  </a:lnTo>
                  <a:lnTo>
                    <a:pt x="104" y="171"/>
                  </a:lnTo>
                  <a:lnTo>
                    <a:pt x="104" y="171"/>
                  </a:lnTo>
                  <a:lnTo>
                    <a:pt x="104" y="171"/>
                  </a:lnTo>
                  <a:lnTo>
                    <a:pt x="104" y="172"/>
                  </a:lnTo>
                  <a:lnTo>
                    <a:pt x="104" y="172"/>
                  </a:lnTo>
                  <a:lnTo>
                    <a:pt x="104" y="172"/>
                  </a:lnTo>
                  <a:lnTo>
                    <a:pt x="104" y="172"/>
                  </a:lnTo>
                  <a:lnTo>
                    <a:pt x="105" y="173"/>
                  </a:lnTo>
                  <a:lnTo>
                    <a:pt x="105" y="173"/>
                  </a:lnTo>
                  <a:lnTo>
                    <a:pt x="105" y="174"/>
                  </a:lnTo>
                  <a:lnTo>
                    <a:pt x="105" y="174"/>
                  </a:lnTo>
                  <a:lnTo>
                    <a:pt x="105" y="175"/>
                  </a:lnTo>
                  <a:lnTo>
                    <a:pt x="106" y="175"/>
                  </a:lnTo>
                  <a:lnTo>
                    <a:pt x="106" y="177"/>
                  </a:lnTo>
                  <a:lnTo>
                    <a:pt x="107" y="178"/>
                  </a:lnTo>
                  <a:lnTo>
                    <a:pt x="107" y="179"/>
                  </a:lnTo>
                  <a:lnTo>
                    <a:pt x="107" y="180"/>
                  </a:lnTo>
                  <a:lnTo>
                    <a:pt x="108" y="182"/>
                  </a:lnTo>
                  <a:lnTo>
                    <a:pt x="109" y="188"/>
                  </a:lnTo>
                  <a:lnTo>
                    <a:pt x="109" y="189"/>
                  </a:lnTo>
                  <a:lnTo>
                    <a:pt x="109" y="190"/>
                  </a:lnTo>
                  <a:lnTo>
                    <a:pt x="110" y="191"/>
                  </a:lnTo>
                  <a:lnTo>
                    <a:pt x="110" y="194"/>
                  </a:lnTo>
                  <a:lnTo>
                    <a:pt x="112" y="201"/>
                  </a:lnTo>
                  <a:lnTo>
                    <a:pt x="114" y="215"/>
                  </a:lnTo>
                  <a:lnTo>
                    <a:pt x="114" y="216"/>
                  </a:lnTo>
                  <a:lnTo>
                    <a:pt x="114" y="217"/>
                  </a:lnTo>
                  <a:lnTo>
                    <a:pt x="115" y="219"/>
                  </a:lnTo>
                  <a:lnTo>
                    <a:pt x="115" y="222"/>
                  </a:lnTo>
                  <a:lnTo>
                    <a:pt x="117" y="229"/>
                  </a:lnTo>
                  <a:lnTo>
                    <a:pt x="117" y="230"/>
                  </a:lnTo>
                  <a:lnTo>
                    <a:pt x="117" y="230"/>
                  </a:lnTo>
                  <a:lnTo>
                    <a:pt x="117" y="232"/>
                  </a:lnTo>
                  <a:lnTo>
                    <a:pt x="118" y="235"/>
                  </a:lnTo>
                  <a:lnTo>
                    <a:pt x="119" y="240"/>
                  </a:lnTo>
                  <a:lnTo>
                    <a:pt x="119" y="241"/>
                  </a:lnTo>
                  <a:lnTo>
                    <a:pt x="120" y="241"/>
                  </a:lnTo>
                  <a:lnTo>
                    <a:pt x="120" y="243"/>
                  </a:lnTo>
                  <a:lnTo>
                    <a:pt x="120" y="245"/>
                  </a:lnTo>
                  <a:lnTo>
                    <a:pt x="121" y="245"/>
                  </a:lnTo>
                  <a:lnTo>
                    <a:pt x="121" y="246"/>
                  </a:lnTo>
                  <a:lnTo>
                    <a:pt x="121" y="247"/>
                  </a:lnTo>
                  <a:lnTo>
                    <a:pt x="122" y="248"/>
                  </a:lnTo>
                  <a:lnTo>
                    <a:pt x="122" y="249"/>
                  </a:lnTo>
                  <a:lnTo>
                    <a:pt x="122" y="249"/>
                  </a:lnTo>
                  <a:lnTo>
                    <a:pt x="122" y="250"/>
                  </a:lnTo>
                  <a:lnTo>
                    <a:pt x="122" y="250"/>
                  </a:lnTo>
                  <a:lnTo>
                    <a:pt x="123" y="250"/>
                  </a:lnTo>
                  <a:lnTo>
                    <a:pt x="123" y="251"/>
                  </a:lnTo>
                  <a:lnTo>
                    <a:pt x="123" y="251"/>
                  </a:lnTo>
                  <a:lnTo>
                    <a:pt x="123" y="252"/>
                  </a:lnTo>
                  <a:lnTo>
                    <a:pt x="123" y="252"/>
                  </a:lnTo>
                  <a:lnTo>
                    <a:pt x="124" y="253"/>
                  </a:lnTo>
                  <a:lnTo>
                    <a:pt x="124" y="253"/>
                  </a:lnTo>
                  <a:lnTo>
                    <a:pt x="124" y="253"/>
                  </a:lnTo>
                  <a:lnTo>
                    <a:pt x="124" y="253"/>
                  </a:lnTo>
                  <a:lnTo>
                    <a:pt x="124" y="254"/>
                  </a:lnTo>
                  <a:lnTo>
                    <a:pt x="124" y="254"/>
                  </a:lnTo>
                  <a:lnTo>
                    <a:pt x="125" y="254"/>
                  </a:lnTo>
                  <a:lnTo>
                    <a:pt x="125" y="254"/>
                  </a:lnTo>
                  <a:lnTo>
                    <a:pt x="125" y="254"/>
                  </a:lnTo>
                  <a:lnTo>
                    <a:pt x="125" y="254"/>
                  </a:lnTo>
                  <a:lnTo>
                    <a:pt x="125" y="254"/>
                  </a:lnTo>
                  <a:lnTo>
                    <a:pt x="125" y="255"/>
                  </a:lnTo>
                  <a:lnTo>
                    <a:pt x="126" y="255"/>
                  </a:lnTo>
                  <a:lnTo>
                    <a:pt x="126" y="255"/>
                  </a:lnTo>
                  <a:lnTo>
                    <a:pt x="126" y="255"/>
                  </a:lnTo>
                  <a:lnTo>
                    <a:pt x="126" y="255"/>
                  </a:lnTo>
                  <a:lnTo>
                    <a:pt x="126" y="255"/>
                  </a:lnTo>
                  <a:lnTo>
                    <a:pt x="126" y="255"/>
                  </a:lnTo>
                  <a:lnTo>
                    <a:pt x="126" y="255"/>
                  </a:lnTo>
                  <a:lnTo>
                    <a:pt x="127" y="255"/>
                  </a:lnTo>
                  <a:lnTo>
                    <a:pt x="127" y="255"/>
                  </a:lnTo>
                  <a:lnTo>
                    <a:pt x="127" y="255"/>
                  </a:lnTo>
                  <a:lnTo>
                    <a:pt x="127" y="255"/>
                  </a:lnTo>
                  <a:lnTo>
                    <a:pt x="127" y="255"/>
                  </a:lnTo>
                  <a:lnTo>
                    <a:pt x="127" y="255"/>
                  </a:lnTo>
                  <a:lnTo>
                    <a:pt x="127" y="255"/>
                  </a:lnTo>
                  <a:lnTo>
                    <a:pt x="128" y="255"/>
                  </a:lnTo>
                  <a:lnTo>
                    <a:pt x="128" y="254"/>
                  </a:lnTo>
                  <a:lnTo>
                    <a:pt x="128" y="254"/>
                  </a:lnTo>
                  <a:lnTo>
                    <a:pt x="128" y="254"/>
                  </a:lnTo>
                  <a:lnTo>
                    <a:pt x="128" y="254"/>
                  </a:lnTo>
                  <a:lnTo>
                    <a:pt x="128" y="254"/>
                  </a:lnTo>
                  <a:lnTo>
                    <a:pt x="128" y="254"/>
                  </a:lnTo>
                  <a:lnTo>
                    <a:pt x="129" y="254"/>
                  </a:lnTo>
                  <a:lnTo>
                    <a:pt x="129" y="253"/>
                  </a:lnTo>
                  <a:lnTo>
                    <a:pt x="129" y="253"/>
                  </a:lnTo>
                  <a:lnTo>
                    <a:pt x="129" y="253"/>
                  </a:lnTo>
                  <a:lnTo>
                    <a:pt x="130" y="252"/>
                  </a:lnTo>
                  <a:lnTo>
                    <a:pt x="130" y="252"/>
                  </a:lnTo>
                  <a:lnTo>
                    <a:pt x="130" y="252"/>
                  </a:lnTo>
                  <a:lnTo>
                    <a:pt x="130" y="251"/>
                  </a:lnTo>
                  <a:lnTo>
                    <a:pt x="130" y="251"/>
                  </a:lnTo>
                  <a:lnTo>
                    <a:pt x="131" y="250"/>
                  </a:lnTo>
                  <a:lnTo>
                    <a:pt x="131" y="249"/>
                  </a:lnTo>
                  <a:lnTo>
                    <a:pt x="132" y="249"/>
                  </a:lnTo>
                  <a:lnTo>
                    <a:pt x="132" y="249"/>
                  </a:lnTo>
                  <a:lnTo>
                    <a:pt x="132" y="248"/>
                  </a:lnTo>
                  <a:lnTo>
                    <a:pt x="133" y="246"/>
                  </a:lnTo>
                  <a:lnTo>
                    <a:pt x="134" y="243"/>
                  </a:lnTo>
                  <a:lnTo>
                    <a:pt x="134" y="242"/>
                  </a:lnTo>
                  <a:lnTo>
                    <a:pt x="134" y="242"/>
                  </a:lnTo>
                  <a:lnTo>
                    <a:pt x="135" y="241"/>
                  </a:lnTo>
                  <a:lnTo>
                    <a:pt x="135" y="239"/>
                  </a:lnTo>
                  <a:lnTo>
                    <a:pt x="137" y="235"/>
                  </a:lnTo>
                  <a:lnTo>
                    <a:pt x="139" y="227"/>
                  </a:lnTo>
                  <a:lnTo>
                    <a:pt x="139" y="226"/>
                  </a:lnTo>
                  <a:lnTo>
                    <a:pt x="139" y="226"/>
                  </a:lnTo>
                  <a:lnTo>
                    <a:pt x="140" y="225"/>
                  </a:lnTo>
                  <a:lnTo>
                    <a:pt x="140" y="223"/>
                  </a:lnTo>
                  <a:lnTo>
                    <a:pt x="142" y="220"/>
                  </a:lnTo>
                  <a:lnTo>
                    <a:pt x="142" y="220"/>
                  </a:lnTo>
                  <a:lnTo>
                    <a:pt x="142" y="219"/>
                  </a:lnTo>
                  <a:lnTo>
                    <a:pt x="142" y="219"/>
                  </a:lnTo>
                  <a:lnTo>
                    <a:pt x="143" y="217"/>
                  </a:lnTo>
                  <a:lnTo>
                    <a:pt x="144" y="215"/>
                  </a:lnTo>
                  <a:lnTo>
                    <a:pt x="144" y="214"/>
                  </a:lnTo>
                  <a:lnTo>
                    <a:pt x="144" y="214"/>
                  </a:lnTo>
                  <a:lnTo>
                    <a:pt x="145" y="213"/>
                  </a:lnTo>
                  <a:lnTo>
                    <a:pt x="145" y="212"/>
                  </a:lnTo>
                  <a:lnTo>
                    <a:pt x="145" y="212"/>
                  </a:lnTo>
                  <a:lnTo>
                    <a:pt x="145" y="212"/>
                  </a:lnTo>
                  <a:lnTo>
                    <a:pt x="146" y="211"/>
                  </a:lnTo>
                  <a:lnTo>
                    <a:pt x="146" y="210"/>
                  </a:lnTo>
                  <a:lnTo>
                    <a:pt x="147" y="210"/>
                  </a:lnTo>
                  <a:lnTo>
                    <a:pt x="147" y="210"/>
                  </a:lnTo>
                  <a:lnTo>
                    <a:pt x="147" y="210"/>
                  </a:lnTo>
                  <a:lnTo>
                    <a:pt x="147" y="209"/>
                  </a:lnTo>
                  <a:lnTo>
                    <a:pt x="147" y="209"/>
                  </a:lnTo>
                  <a:lnTo>
                    <a:pt x="148" y="209"/>
                  </a:lnTo>
                  <a:lnTo>
                    <a:pt x="148" y="209"/>
                  </a:lnTo>
                  <a:lnTo>
                    <a:pt x="148" y="209"/>
                  </a:lnTo>
                </a:path>
              </a:pathLst>
            </a:custGeom>
            <a:solidFill>
              <a:srgbClr val="FFFFFF"/>
            </a:solidFill>
            <a:ln w="12700" cap="sq">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 name="Freeform 9"/>
            <p:cNvSpPr>
              <a:spLocks/>
            </p:cNvSpPr>
            <p:nvPr/>
          </p:nvSpPr>
          <p:spPr bwMode="auto">
            <a:xfrm>
              <a:off x="7167" y="456"/>
              <a:ext cx="41" cy="24"/>
            </a:xfrm>
            <a:custGeom>
              <a:avLst/>
              <a:gdLst>
                <a:gd name="T0" fmla="*/ 0 w 41"/>
                <a:gd name="T1" fmla="*/ 0 h 24"/>
                <a:gd name="T2" fmla="*/ 1 w 41"/>
                <a:gd name="T3" fmla="*/ 0 h 24"/>
                <a:gd name="T4" fmla="*/ 1 w 41"/>
                <a:gd name="T5" fmla="*/ 0 h 24"/>
                <a:gd name="T6" fmla="*/ 2 w 41"/>
                <a:gd name="T7" fmla="*/ 0 h 24"/>
                <a:gd name="T8" fmla="*/ 2 w 41"/>
                <a:gd name="T9" fmla="*/ 0 h 24"/>
                <a:gd name="T10" fmla="*/ 3 w 41"/>
                <a:gd name="T11" fmla="*/ 0 h 24"/>
                <a:gd name="T12" fmla="*/ 3 w 41"/>
                <a:gd name="T13" fmla="*/ 0 h 24"/>
                <a:gd name="T14" fmla="*/ 3 w 41"/>
                <a:gd name="T15" fmla="*/ 0 h 24"/>
                <a:gd name="T16" fmla="*/ 4 w 41"/>
                <a:gd name="T17" fmla="*/ 0 h 24"/>
                <a:gd name="T18" fmla="*/ 4 w 41"/>
                <a:gd name="T19" fmla="*/ 0 h 24"/>
                <a:gd name="T20" fmla="*/ 5 w 41"/>
                <a:gd name="T21" fmla="*/ 0 h 24"/>
                <a:gd name="T22" fmla="*/ 6 w 41"/>
                <a:gd name="T23" fmla="*/ 1 h 24"/>
                <a:gd name="T24" fmla="*/ 6 w 41"/>
                <a:gd name="T25" fmla="*/ 1 h 24"/>
                <a:gd name="T26" fmla="*/ 7 w 41"/>
                <a:gd name="T27" fmla="*/ 2 h 24"/>
                <a:gd name="T28" fmla="*/ 8 w 41"/>
                <a:gd name="T29" fmla="*/ 3 h 24"/>
                <a:gd name="T30" fmla="*/ 9 w 41"/>
                <a:gd name="T31" fmla="*/ 5 h 24"/>
                <a:gd name="T32" fmla="*/ 11 w 41"/>
                <a:gd name="T33" fmla="*/ 7 h 24"/>
                <a:gd name="T34" fmla="*/ 13 w 41"/>
                <a:gd name="T35" fmla="*/ 10 h 24"/>
                <a:gd name="T36" fmla="*/ 14 w 41"/>
                <a:gd name="T37" fmla="*/ 11 h 24"/>
                <a:gd name="T38" fmla="*/ 16 w 41"/>
                <a:gd name="T39" fmla="*/ 15 h 24"/>
                <a:gd name="T40" fmla="*/ 17 w 41"/>
                <a:gd name="T41" fmla="*/ 16 h 24"/>
                <a:gd name="T42" fmla="*/ 17 w 41"/>
                <a:gd name="T43" fmla="*/ 17 h 24"/>
                <a:gd name="T44" fmla="*/ 18 w 41"/>
                <a:gd name="T45" fmla="*/ 18 h 24"/>
                <a:gd name="T46" fmla="*/ 19 w 41"/>
                <a:gd name="T47" fmla="*/ 20 h 24"/>
                <a:gd name="T48" fmla="*/ 21 w 41"/>
                <a:gd name="T49" fmla="*/ 21 h 24"/>
                <a:gd name="T50" fmla="*/ 21 w 41"/>
                <a:gd name="T51" fmla="*/ 22 h 24"/>
                <a:gd name="T52" fmla="*/ 22 w 41"/>
                <a:gd name="T53" fmla="*/ 22 h 24"/>
                <a:gd name="T54" fmla="*/ 22 w 41"/>
                <a:gd name="T55" fmla="*/ 23 h 24"/>
                <a:gd name="T56" fmla="*/ 23 w 41"/>
                <a:gd name="T57" fmla="*/ 23 h 24"/>
                <a:gd name="T58" fmla="*/ 24 w 41"/>
                <a:gd name="T59" fmla="*/ 23 h 24"/>
                <a:gd name="T60" fmla="*/ 24 w 41"/>
                <a:gd name="T61" fmla="*/ 24 h 24"/>
                <a:gd name="T62" fmla="*/ 25 w 41"/>
                <a:gd name="T63" fmla="*/ 24 h 24"/>
                <a:gd name="T64" fmla="*/ 25 w 41"/>
                <a:gd name="T65" fmla="*/ 24 h 24"/>
                <a:gd name="T66" fmla="*/ 26 w 41"/>
                <a:gd name="T67" fmla="*/ 24 h 24"/>
                <a:gd name="T68" fmla="*/ 26 w 41"/>
                <a:gd name="T69" fmla="*/ 24 h 24"/>
                <a:gd name="T70" fmla="*/ 27 w 41"/>
                <a:gd name="T71" fmla="*/ 24 h 24"/>
                <a:gd name="T72" fmla="*/ 27 w 41"/>
                <a:gd name="T73" fmla="*/ 24 h 24"/>
                <a:gd name="T74" fmla="*/ 28 w 41"/>
                <a:gd name="T75" fmla="*/ 24 h 24"/>
                <a:gd name="T76" fmla="*/ 28 w 41"/>
                <a:gd name="T77" fmla="*/ 24 h 24"/>
                <a:gd name="T78" fmla="*/ 29 w 41"/>
                <a:gd name="T79" fmla="*/ 24 h 24"/>
                <a:gd name="T80" fmla="*/ 29 w 41"/>
                <a:gd name="T81" fmla="*/ 24 h 24"/>
                <a:gd name="T82" fmla="*/ 30 w 41"/>
                <a:gd name="T83" fmla="*/ 24 h 24"/>
                <a:gd name="T84" fmla="*/ 30 w 41"/>
                <a:gd name="T85" fmla="*/ 23 h 24"/>
                <a:gd name="T86" fmla="*/ 32 w 41"/>
                <a:gd name="T87" fmla="*/ 23 h 24"/>
                <a:gd name="T88" fmla="*/ 32 w 41"/>
                <a:gd name="T89" fmla="*/ 22 h 24"/>
                <a:gd name="T90" fmla="*/ 33 w 41"/>
                <a:gd name="T91" fmla="*/ 22 h 24"/>
                <a:gd name="T92" fmla="*/ 36 w 41"/>
                <a:gd name="T93" fmla="*/ 20 h 24"/>
                <a:gd name="T94" fmla="*/ 36 w 41"/>
                <a:gd name="T95" fmla="*/ 19 h 24"/>
                <a:gd name="T96" fmla="*/ 38 w 41"/>
                <a:gd name="T97" fmla="*/ 18 h 24"/>
                <a:gd name="T98" fmla="*/ 40 w 41"/>
                <a:gd name="T99" fmla="*/ 17 h 24"/>
                <a:gd name="T100" fmla="*/ 40 w 41"/>
                <a:gd name="T101" fmla="*/ 16 h 24"/>
                <a:gd name="T102" fmla="*/ 41 w 41"/>
                <a:gd name="T103"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 h="24">
                  <a:moveTo>
                    <a:pt x="0" y="1"/>
                  </a:moveTo>
                  <a:lnTo>
                    <a:pt x="0" y="1"/>
                  </a:lnTo>
                  <a:lnTo>
                    <a:pt x="0" y="0"/>
                  </a:lnTo>
                  <a:lnTo>
                    <a:pt x="0" y="0"/>
                  </a:lnTo>
                  <a:lnTo>
                    <a:pt x="0" y="0"/>
                  </a:lnTo>
                  <a:lnTo>
                    <a:pt x="1" y="0"/>
                  </a:lnTo>
                  <a:lnTo>
                    <a:pt x="1" y="0"/>
                  </a:lnTo>
                  <a:lnTo>
                    <a:pt x="1" y="0"/>
                  </a:lnTo>
                  <a:lnTo>
                    <a:pt x="1" y="0"/>
                  </a:lnTo>
                  <a:lnTo>
                    <a:pt x="1" y="0"/>
                  </a:lnTo>
                  <a:lnTo>
                    <a:pt x="2" y="0"/>
                  </a:lnTo>
                  <a:lnTo>
                    <a:pt x="2" y="0"/>
                  </a:lnTo>
                  <a:lnTo>
                    <a:pt x="2" y="0"/>
                  </a:lnTo>
                  <a:lnTo>
                    <a:pt x="2" y="0"/>
                  </a:lnTo>
                  <a:lnTo>
                    <a:pt x="2" y="0"/>
                  </a:lnTo>
                  <a:lnTo>
                    <a:pt x="2" y="0"/>
                  </a:lnTo>
                  <a:lnTo>
                    <a:pt x="2" y="0"/>
                  </a:lnTo>
                  <a:lnTo>
                    <a:pt x="3" y="0"/>
                  </a:lnTo>
                  <a:lnTo>
                    <a:pt x="3" y="0"/>
                  </a:lnTo>
                  <a:lnTo>
                    <a:pt x="3" y="0"/>
                  </a:lnTo>
                  <a:lnTo>
                    <a:pt x="3" y="0"/>
                  </a:lnTo>
                  <a:lnTo>
                    <a:pt x="3" y="0"/>
                  </a:lnTo>
                  <a:lnTo>
                    <a:pt x="3" y="0"/>
                  </a:lnTo>
                  <a:lnTo>
                    <a:pt x="3" y="0"/>
                  </a:lnTo>
                  <a:lnTo>
                    <a:pt x="4" y="0"/>
                  </a:lnTo>
                  <a:lnTo>
                    <a:pt x="4" y="0"/>
                  </a:lnTo>
                  <a:lnTo>
                    <a:pt x="4" y="0"/>
                  </a:lnTo>
                  <a:lnTo>
                    <a:pt x="4" y="0"/>
                  </a:lnTo>
                  <a:lnTo>
                    <a:pt x="4" y="0"/>
                  </a:lnTo>
                  <a:lnTo>
                    <a:pt x="4" y="0"/>
                  </a:lnTo>
                  <a:lnTo>
                    <a:pt x="5" y="0"/>
                  </a:lnTo>
                  <a:lnTo>
                    <a:pt x="5" y="0"/>
                  </a:lnTo>
                  <a:lnTo>
                    <a:pt x="5" y="0"/>
                  </a:lnTo>
                  <a:lnTo>
                    <a:pt x="5" y="0"/>
                  </a:lnTo>
                  <a:lnTo>
                    <a:pt x="5" y="1"/>
                  </a:lnTo>
                  <a:lnTo>
                    <a:pt x="6" y="1"/>
                  </a:lnTo>
                  <a:lnTo>
                    <a:pt x="6" y="1"/>
                  </a:lnTo>
                  <a:lnTo>
                    <a:pt x="6" y="1"/>
                  </a:lnTo>
                  <a:lnTo>
                    <a:pt x="6" y="1"/>
                  </a:lnTo>
                  <a:lnTo>
                    <a:pt x="7" y="2"/>
                  </a:lnTo>
                  <a:lnTo>
                    <a:pt x="7" y="2"/>
                  </a:lnTo>
                  <a:lnTo>
                    <a:pt x="7" y="2"/>
                  </a:lnTo>
                  <a:lnTo>
                    <a:pt x="7" y="2"/>
                  </a:lnTo>
                  <a:lnTo>
                    <a:pt x="8" y="3"/>
                  </a:lnTo>
                  <a:lnTo>
                    <a:pt x="8" y="3"/>
                  </a:lnTo>
                  <a:lnTo>
                    <a:pt x="8" y="4"/>
                  </a:lnTo>
                  <a:lnTo>
                    <a:pt x="9" y="4"/>
                  </a:lnTo>
                  <a:lnTo>
                    <a:pt x="9" y="5"/>
                  </a:lnTo>
                  <a:lnTo>
                    <a:pt x="10" y="6"/>
                  </a:lnTo>
                  <a:lnTo>
                    <a:pt x="10" y="7"/>
                  </a:lnTo>
                  <a:lnTo>
                    <a:pt x="11" y="7"/>
                  </a:lnTo>
                  <a:lnTo>
                    <a:pt x="11" y="7"/>
                  </a:lnTo>
                  <a:lnTo>
                    <a:pt x="12" y="8"/>
                  </a:lnTo>
                  <a:lnTo>
                    <a:pt x="13" y="10"/>
                  </a:lnTo>
                  <a:lnTo>
                    <a:pt x="13" y="11"/>
                  </a:lnTo>
                  <a:lnTo>
                    <a:pt x="13" y="11"/>
                  </a:lnTo>
                  <a:lnTo>
                    <a:pt x="14" y="11"/>
                  </a:lnTo>
                  <a:lnTo>
                    <a:pt x="14" y="12"/>
                  </a:lnTo>
                  <a:lnTo>
                    <a:pt x="15" y="15"/>
                  </a:lnTo>
                  <a:lnTo>
                    <a:pt x="16" y="15"/>
                  </a:lnTo>
                  <a:lnTo>
                    <a:pt x="16" y="15"/>
                  </a:lnTo>
                  <a:lnTo>
                    <a:pt x="16" y="16"/>
                  </a:lnTo>
                  <a:lnTo>
                    <a:pt x="17" y="16"/>
                  </a:lnTo>
                  <a:lnTo>
                    <a:pt x="17" y="16"/>
                  </a:lnTo>
                  <a:lnTo>
                    <a:pt x="17" y="17"/>
                  </a:lnTo>
                  <a:lnTo>
                    <a:pt x="17" y="17"/>
                  </a:lnTo>
                  <a:lnTo>
                    <a:pt x="18" y="18"/>
                  </a:lnTo>
                  <a:lnTo>
                    <a:pt x="18" y="18"/>
                  </a:lnTo>
                  <a:lnTo>
                    <a:pt x="18" y="18"/>
                  </a:lnTo>
                  <a:lnTo>
                    <a:pt x="19" y="19"/>
                  </a:lnTo>
                  <a:lnTo>
                    <a:pt x="19" y="20"/>
                  </a:lnTo>
                  <a:lnTo>
                    <a:pt x="19" y="20"/>
                  </a:lnTo>
                  <a:lnTo>
                    <a:pt x="20" y="20"/>
                  </a:lnTo>
                  <a:lnTo>
                    <a:pt x="20" y="20"/>
                  </a:lnTo>
                  <a:lnTo>
                    <a:pt x="21" y="21"/>
                  </a:lnTo>
                  <a:lnTo>
                    <a:pt x="21" y="21"/>
                  </a:lnTo>
                  <a:lnTo>
                    <a:pt x="21" y="21"/>
                  </a:lnTo>
                  <a:lnTo>
                    <a:pt x="21" y="22"/>
                  </a:lnTo>
                  <a:lnTo>
                    <a:pt x="21" y="22"/>
                  </a:lnTo>
                  <a:lnTo>
                    <a:pt x="21" y="22"/>
                  </a:lnTo>
                  <a:lnTo>
                    <a:pt x="22" y="22"/>
                  </a:lnTo>
                  <a:lnTo>
                    <a:pt x="22" y="22"/>
                  </a:lnTo>
                  <a:lnTo>
                    <a:pt x="22" y="22"/>
                  </a:lnTo>
                  <a:lnTo>
                    <a:pt x="22" y="23"/>
                  </a:lnTo>
                  <a:lnTo>
                    <a:pt x="23" y="23"/>
                  </a:lnTo>
                  <a:lnTo>
                    <a:pt x="23" y="23"/>
                  </a:lnTo>
                  <a:lnTo>
                    <a:pt x="23" y="23"/>
                  </a:lnTo>
                  <a:lnTo>
                    <a:pt x="24" y="23"/>
                  </a:lnTo>
                  <a:lnTo>
                    <a:pt x="24" y="23"/>
                  </a:lnTo>
                  <a:lnTo>
                    <a:pt x="24" y="23"/>
                  </a:lnTo>
                  <a:lnTo>
                    <a:pt x="24" y="24"/>
                  </a:lnTo>
                  <a:lnTo>
                    <a:pt x="24" y="24"/>
                  </a:lnTo>
                  <a:lnTo>
                    <a:pt x="24" y="24"/>
                  </a:lnTo>
                  <a:lnTo>
                    <a:pt x="25" y="24"/>
                  </a:lnTo>
                  <a:lnTo>
                    <a:pt x="25" y="24"/>
                  </a:lnTo>
                  <a:lnTo>
                    <a:pt x="25" y="24"/>
                  </a:lnTo>
                  <a:lnTo>
                    <a:pt x="25" y="24"/>
                  </a:lnTo>
                  <a:lnTo>
                    <a:pt x="25" y="24"/>
                  </a:lnTo>
                  <a:lnTo>
                    <a:pt x="25" y="24"/>
                  </a:lnTo>
                  <a:lnTo>
                    <a:pt x="26" y="24"/>
                  </a:lnTo>
                  <a:lnTo>
                    <a:pt x="26" y="24"/>
                  </a:lnTo>
                  <a:lnTo>
                    <a:pt x="26" y="24"/>
                  </a:lnTo>
                  <a:lnTo>
                    <a:pt x="26" y="24"/>
                  </a:lnTo>
                  <a:lnTo>
                    <a:pt x="26" y="24"/>
                  </a:lnTo>
                  <a:lnTo>
                    <a:pt x="26" y="24"/>
                  </a:lnTo>
                  <a:lnTo>
                    <a:pt x="26" y="24"/>
                  </a:lnTo>
                  <a:lnTo>
                    <a:pt x="27" y="24"/>
                  </a:lnTo>
                  <a:lnTo>
                    <a:pt x="27" y="24"/>
                  </a:lnTo>
                  <a:lnTo>
                    <a:pt x="27" y="24"/>
                  </a:lnTo>
                  <a:lnTo>
                    <a:pt x="27" y="24"/>
                  </a:lnTo>
                  <a:lnTo>
                    <a:pt x="27" y="24"/>
                  </a:lnTo>
                  <a:lnTo>
                    <a:pt x="27" y="24"/>
                  </a:lnTo>
                  <a:lnTo>
                    <a:pt x="27" y="24"/>
                  </a:lnTo>
                  <a:lnTo>
                    <a:pt x="28" y="24"/>
                  </a:lnTo>
                  <a:lnTo>
                    <a:pt x="28" y="24"/>
                  </a:lnTo>
                  <a:lnTo>
                    <a:pt x="28" y="24"/>
                  </a:lnTo>
                  <a:lnTo>
                    <a:pt x="28" y="24"/>
                  </a:lnTo>
                  <a:lnTo>
                    <a:pt x="28" y="24"/>
                  </a:lnTo>
                  <a:lnTo>
                    <a:pt x="28" y="24"/>
                  </a:lnTo>
                  <a:lnTo>
                    <a:pt x="29" y="24"/>
                  </a:lnTo>
                  <a:lnTo>
                    <a:pt x="29" y="24"/>
                  </a:lnTo>
                  <a:lnTo>
                    <a:pt x="29" y="24"/>
                  </a:lnTo>
                  <a:lnTo>
                    <a:pt x="29" y="24"/>
                  </a:lnTo>
                  <a:lnTo>
                    <a:pt x="29" y="24"/>
                  </a:lnTo>
                  <a:lnTo>
                    <a:pt x="30" y="24"/>
                  </a:lnTo>
                  <a:lnTo>
                    <a:pt x="30" y="24"/>
                  </a:lnTo>
                  <a:lnTo>
                    <a:pt x="30" y="24"/>
                  </a:lnTo>
                  <a:lnTo>
                    <a:pt x="30" y="23"/>
                  </a:lnTo>
                  <a:lnTo>
                    <a:pt x="30" y="23"/>
                  </a:lnTo>
                  <a:lnTo>
                    <a:pt x="31" y="23"/>
                  </a:lnTo>
                  <a:lnTo>
                    <a:pt x="31" y="23"/>
                  </a:lnTo>
                  <a:lnTo>
                    <a:pt x="32" y="23"/>
                  </a:lnTo>
                  <a:lnTo>
                    <a:pt x="32" y="23"/>
                  </a:lnTo>
                  <a:lnTo>
                    <a:pt x="32" y="23"/>
                  </a:lnTo>
                  <a:lnTo>
                    <a:pt x="32" y="22"/>
                  </a:lnTo>
                  <a:lnTo>
                    <a:pt x="33" y="22"/>
                  </a:lnTo>
                  <a:lnTo>
                    <a:pt x="33" y="22"/>
                  </a:lnTo>
                  <a:lnTo>
                    <a:pt x="33" y="22"/>
                  </a:lnTo>
                  <a:lnTo>
                    <a:pt x="34" y="22"/>
                  </a:lnTo>
                  <a:lnTo>
                    <a:pt x="34" y="21"/>
                  </a:lnTo>
                  <a:lnTo>
                    <a:pt x="36" y="20"/>
                  </a:lnTo>
                  <a:lnTo>
                    <a:pt x="36" y="20"/>
                  </a:lnTo>
                  <a:lnTo>
                    <a:pt x="36" y="20"/>
                  </a:lnTo>
                  <a:lnTo>
                    <a:pt x="36" y="19"/>
                  </a:lnTo>
                  <a:lnTo>
                    <a:pt x="37" y="19"/>
                  </a:lnTo>
                  <a:lnTo>
                    <a:pt x="38" y="18"/>
                  </a:lnTo>
                  <a:lnTo>
                    <a:pt x="38" y="18"/>
                  </a:lnTo>
                  <a:lnTo>
                    <a:pt x="39" y="18"/>
                  </a:lnTo>
                  <a:lnTo>
                    <a:pt x="39" y="17"/>
                  </a:lnTo>
                  <a:lnTo>
                    <a:pt x="40" y="17"/>
                  </a:lnTo>
                  <a:lnTo>
                    <a:pt x="40" y="17"/>
                  </a:lnTo>
                  <a:lnTo>
                    <a:pt x="40" y="17"/>
                  </a:lnTo>
                  <a:lnTo>
                    <a:pt x="40" y="16"/>
                  </a:lnTo>
                  <a:lnTo>
                    <a:pt x="40" y="16"/>
                  </a:lnTo>
                  <a:lnTo>
                    <a:pt x="41" y="16"/>
                  </a:lnTo>
                  <a:lnTo>
                    <a:pt x="41" y="16"/>
                  </a:lnTo>
                  <a:lnTo>
                    <a:pt x="41" y="16"/>
                  </a:lnTo>
                </a:path>
              </a:pathLst>
            </a:custGeom>
            <a:noFill/>
            <a:ln w="12700" cap="sq">
              <a:solidFill>
                <a:srgbClr val="FF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cxnSp>
        <p:nvCxnSpPr>
          <p:cNvPr id="122" name="Straight Arrow Connector 121"/>
          <p:cNvCxnSpPr/>
          <p:nvPr/>
        </p:nvCxnSpPr>
        <p:spPr>
          <a:xfrm>
            <a:off x="7628642" y="2765534"/>
            <a:ext cx="389515"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23" name="TextBox 122"/>
          <p:cNvSpPr txBox="1"/>
          <p:nvPr/>
        </p:nvSpPr>
        <p:spPr>
          <a:xfrm>
            <a:off x="7482035" y="2816225"/>
            <a:ext cx="959918" cy="369332"/>
          </a:xfrm>
          <a:prstGeom prst="rect">
            <a:avLst/>
          </a:prstGeom>
          <a:noFill/>
        </p:spPr>
        <p:txBody>
          <a:bodyPr wrap="square" rtlCol="0">
            <a:spAutoFit/>
          </a:bodyPr>
          <a:lstStyle/>
          <a:p>
            <a:r>
              <a:rPr lang="en-US" dirty="0" smtClean="0"/>
              <a:t>&lt; 1 fs</a:t>
            </a:r>
            <a:endParaRPr lang="en-US" dirty="0"/>
          </a:p>
        </p:txBody>
      </p:sp>
      <p:sp>
        <p:nvSpPr>
          <p:cNvPr id="124" name="TextBox 123"/>
          <p:cNvSpPr txBox="1"/>
          <p:nvPr/>
        </p:nvSpPr>
        <p:spPr>
          <a:xfrm>
            <a:off x="0" y="3200400"/>
            <a:ext cx="5554707" cy="1938992"/>
          </a:xfrm>
          <a:prstGeom prst="rect">
            <a:avLst/>
          </a:prstGeom>
          <a:noFill/>
        </p:spPr>
        <p:txBody>
          <a:bodyPr wrap="square" rtlCol="0">
            <a:spAutoFit/>
          </a:bodyPr>
          <a:lstStyle/>
          <a:p>
            <a:r>
              <a:rPr lang="en-US" sz="2400" dirty="0" smtClean="0"/>
              <a:t>Use different e- beam spikes in two halves of the </a:t>
            </a:r>
            <a:r>
              <a:rPr lang="en-US" sz="2400" dirty="0" err="1" smtClean="0"/>
              <a:t>undulator</a:t>
            </a:r>
            <a:r>
              <a:rPr lang="en-US" sz="2400" dirty="0" smtClean="0"/>
              <a:t>.</a:t>
            </a:r>
          </a:p>
          <a:p>
            <a:endParaRPr lang="en-US" sz="2400" dirty="0" smtClean="0"/>
          </a:p>
          <a:p>
            <a:r>
              <a:rPr lang="en-US" sz="2400" dirty="0" smtClean="0"/>
              <a:t>Delay LOCKED by the laser modulation:</a:t>
            </a:r>
          </a:p>
          <a:p>
            <a:r>
              <a:rPr lang="en-US" sz="2400" dirty="0" smtClean="0"/>
              <a:t>Two sub-</a:t>
            </a:r>
            <a:r>
              <a:rPr lang="en-US" sz="2400" dirty="0" err="1" smtClean="0"/>
              <a:t>fs</a:t>
            </a:r>
            <a:r>
              <a:rPr lang="en-US" sz="2400" dirty="0" smtClean="0"/>
              <a:t> pulses with sub-</a:t>
            </a:r>
            <a:r>
              <a:rPr lang="en-US" sz="2400" dirty="0" err="1" smtClean="0"/>
              <a:t>fs</a:t>
            </a:r>
            <a:r>
              <a:rPr lang="en-US" sz="2400" dirty="0" smtClean="0"/>
              <a:t> jitter!</a:t>
            </a:r>
            <a:endParaRPr lang="en-US" sz="2400" dirty="0"/>
          </a:p>
        </p:txBody>
      </p:sp>
      <p:cxnSp>
        <p:nvCxnSpPr>
          <p:cNvPr id="126" name="Straight Arrow Connector 125"/>
          <p:cNvCxnSpPr/>
          <p:nvPr/>
        </p:nvCxnSpPr>
        <p:spPr>
          <a:xfrm>
            <a:off x="7772400" y="1600200"/>
            <a:ext cx="114300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28" name="TextBox 127"/>
          <p:cNvSpPr txBox="1"/>
          <p:nvPr/>
        </p:nvSpPr>
        <p:spPr>
          <a:xfrm>
            <a:off x="7620000" y="1154668"/>
            <a:ext cx="1752600" cy="369332"/>
          </a:xfrm>
          <a:prstGeom prst="rect">
            <a:avLst/>
          </a:prstGeom>
          <a:noFill/>
        </p:spPr>
        <p:txBody>
          <a:bodyPr wrap="square" rtlCol="0">
            <a:spAutoFit/>
          </a:bodyPr>
          <a:lstStyle/>
          <a:p>
            <a:r>
              <a:rPr lang="en-US" dirty="0" smtClean="0"/>
              <a:t>Variable delay</a:t>
            </a:r>
            <a:endParaRPr lang="en-US" dirty="0"/>
          </a:p>
        </p:txBody>
      </p:sp>
      <p:sp>
        <p:nvSpPr>
          <p:cNvPr id="129" name="TextBox 128"/>
          <p:cNvSpPr txBox="1"/>
          <p:nvPr/>
        </p:nvSpPr>
        <p:spPr>
          <a:xfrm>
            <a:off x="0" y="5410200"/>
            <a:ext cx="4827999" cy="523220"/>
          </a:xfrm>
          <a:prstGeom prst="rect">
            <a:avLst/>
          </a:prstGeom>
          <a:noFill/>
          <a:ln w="19050">
            <a:solidFill>
              <a:schemeClr val="tx1"/>
            </a:solidFill>
          </a:ln>
          <a:effectLst/>
        </p:spPr>
        <p:txBody>
          <a:bodyPr wrap="square" rtlCol="0">
            <a:spAutoFit/>
          </a:bodyPr>
          <a:lstStyle/>
          <a:p>
            <a:r>
              <a:rPr lang="en-US" sz="2800" dirty="0" smtClean="0"/>
              <a:t>ΔT= ΔT</a:t>
            </a:r>
            <a:r>
              <a:rPr lang="en-US" sz="2800" baseline="-25000" dirty="0" smtClean="0"/>
              <a:t>CHICANE</a:t>
            </a:r>
            <a:r>
              <a:rPr lang="en-US" sz="2800" dirty="0" smtClean="0"/>
              <a:t>+ </a:t>
            </a:r>
            <a:r>
              <a:rPr lang="en-US" sz="2800" dirty="0" err="1" smtClean="0"/>
              <a:t>Nλ</a:t>
            </a:r>
            <a:r>
              <a:rPr lang="en-US" sz="2800" baseline="-25000" dirty="0" err="1" smtClean="0"/>
              <a:t>LASER</a:t>
            </a:r>
            <a:r>
              <a:rPr lang="en-US" sz="2800" dirty="0" smtClean="0"/>
              <a:t>+ Slippage</a:t>
            </a:r>
            <a:endParaRPr lang="en-US" sz="2800" dirty="0"/>
          </a:p>
        </p:txBody>
      </p:sp>
      <p:sp>
        <p:nvSpPr>
          <p:cNvPr id="131" name="TextBox 130"/>
          <p:cNvSpPr txBox="1"/>
          <p:nvPr/>
        </p:nvSpPr>
        <p:spPr>
          <a:xfrm>
            <a:off x="6210932" y="6142580"/>
            <a:ext cx="225425" cy="369332"/>
          </a:xfrm>
          <a:prstGeom prst="rect">
            <a:avLst/>
          </a:prstGeom>
          <a:solidFill>
            <a:schemeClr val="bg1"/>
          </a:solidFill>
        </p:spPr>
        <p:txBody>
          <a:bodyPr wrap="square" rtlCol="0">
            <a:spAutoFit/>
          </a:bodyPr>
          <a:lstStyle/>
          <a:p>
            <a:r>
              <a:rPr lang="en-US" dirty="0" smtClean="0"/>
              <a:t>-</a:t>
            </a:r>
            <a:endParaRPr lang="en-US" dirty="0"/>
          </a:p>
        </p:txBody>
      </p:sp>
      <p:sp>
        <p:nvSpPr>
          <p:cNvPr id="132" name="Rectangle 131"/>
          <p:cNvSpPr/>
          <p:nvPr/>
        </p:nvSpPr>
        <p:spPr>
          <a:xfrm>
            <a:off x="6251575" y="5867400"/>
            <a:ext cx="225425"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p:cNvSpPr/>
          <p:nvPr/>
        </p:nvSpPr>
        <p:spPr>
          <a:xfrm>
            <a:off x="6549059" y="6438629"/>
            <a:ext cx="177006" cy="146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7042727" y="6438629"/>
            <a:ext cx="177006" cy="146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TextBox 134"/>
          <p:cNvSpPr txBox="1"/>
          <p:nvPr/>
        </p:nvSpPr>
        <p:spPr>
          <a:xfrm>
            <a:off x="6302917" y="5773248"/>
            <a:ext cx="187957" cy="369332"/>
          </a:xfrm>
          <a:prstGeom prst="rect">
            <a:avLst/>
          </a:prstGeom>
          <a:solidFill>
            <a:schemeClr val="bg1"/>
          </a:solidFill>
        </p:spPr>
        <p:txBody>
          <a:bodyPr wrap="square" rtlCol="0">
            <a:spAutoFit/>
          </a:bodyPr>
          <a:lstStyle/>
          <a:p>
            <a:r>
              <a:rPr lang="en-US" dirty="0"/>
              <a:t>-</a:t>
            </a:r>
          </a:p>
        </p:txBody>
      </p:sp>
      <p:sp>
        <p:nvSpPr>
          <p:cNvPr id="136" name="TextBox 135"/>
          <p:cNvSpPr txBox="1"/>
          <p:nvPr/>
        </p:nvSpPr>
        <p:spPr>
          <a:xfrm>
            <a:off x="6517643" y="6324600"/>
            <a:ext cx="187957" cy="369332"/>
          </a:xfrm>
          <a:prstGeom prst="rect">
            <a:avLst/>
          </a:prstGeom>
          <a:noFill/>
        </p:spPr>
        <p:txBody>
          <a:bodyPr wrap="square" rtlCol="0">
            <a:spAutoFit/>
          </a:bodyPr>
          <a:lstStyle/>
          <a:p>
            <a:r>
              <a:rPr lang="en-US" dirty="0"/>
              <a:t>-</a:t>
            </a:r>
          </a:p>
        </p:txBody>
      </p:sp>
      <p:sp>
        <p:nvSpPr>
          <p:cNvPr id="137" name="Rectangle 136"/>
          <p:cNvSpPr/>
          <p:nvPr/>
        </p:nvSpPr>
        <p:spPr>
          <a:xfrm>
            <a:off x="6637562" y="4498627"/>
            <a:ext cx="2396788" cy="23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extBox 129"/>
          <p:cNvSpPr txBox="1"/>
          <p:nvPr/>
        </p:nvSpPr>
        <p:spPr>
          <a:xfrm>
            <a:off x="6028150" y="3505200"/>
            <a:ext cx="2819400" cy="923330"/>
          </a:xfrm>
          <a:prstGeom prst="rect">
            <a:avLst/>
          </a:prstGeom>
          <a:noFill/>
        </p:spPr>
        <p:txBody>
          <a:bodyPr wrap="square" rtlCol="0">
            <a:spAutoFit/>
          </a:bodyPr>
          <a:lstStyle/>
          <a:p>
            <a:r>
              <a:rPr lang="en-US" dirty="0" smtClean="0"/>
              <a:t>XLEAP in combination with:</a:t>
            </a:r>
            <a:endParaRPr lang="en-US" dirty="0"/>
          </a:p>
          <a:p>
            <a:r>
              <a:rPr lang="en-US" dirty="0" smtClean="0"/>
              <a:t>-time-dependent wake</a:t>
            </a:r>
          </a:p>
          <a:p>
            <a:r>
              <a:rPr lang="en-US" dirty="0" smtClean="0"/>
              <a:t>(A. </a:t>
            </a:r>
            <a:r>
              <a:rPr lang="en-US" dirty="0" err="1" smtClean="0"/>
              <a:t>Lutman</a:t>
            </a:r>
            <a:r>
              <a:rPr lang="en-US" dirty="0" smtClean="0"/>
              <a:t> et al.)</a:t>
            </a:r>
          </a:p>
        </p:txBody>
      </p:sp>
      <p:sp>
        <p:nvSpPr>
          <p:cNvPr id="139" name="TextBox 138"/>
          <p:cNvSpPr txBox="1"/>
          <p:nvPr/>
        </p:nvSpPr>
        <p:spPr>
          <a:xfrm>
            <a:off x="104872" y="5961729"/>
            <a:ext cx="205846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mn-lt"/>
                <a:ea typeface="+mn-ea"/>
                <a:cs typeface="+mn-cs"/>
                <a:sym typeface="Calibri"/>
              </a:rPr>
              <a:t>Courtesy A.</a:t>
            </a:r>
            <a:r>
              <a:rPr kumimoji="0" lang="en-US" sz="1800" b="0" i="0" u="none" strike="noStrike" cap="none" spc="0" normalizeH="0" dirty="0" smtClean="0">
                <a:ln>
                  <a:noFill/>
                </a:ln>
                <a:solidFill>
                  <a:srgbClr val="000000"/>
                </a:solidFill>
                <a:effectLst/>
                <a:uFillTx/>
                <a:latin typeface="+mn-lt"/>
                <a:ea typeface="+mn-ea"/>
                <a:cs typeface="+mn-cs"/>
                <a:sym typeface="Calibri"/>
              </a:rPr>
              <a:t> Marinelli</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482758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2"/>
          </p:nvPr>
        </p:nvSpPr>
        <p:spPr/>
        <p:txBody>
          <a:bodyPr/>
          <a:lstStyle/>
          <a:p>
            <a:fld id="{86CB4B4D-7CA3-9044-876B-883B54F8677D}" type="slidenum">
              <a:rPr lang="uk-UA" smtClean="0"/>
              <a:t>22</a:t>
            </a:fld>
            <a:endParaRPr lang="uk-UA"/>
          </a:p>
        </p:txBody>
      </p:sp>
      <p:cxnSp>
        <p:nvCxnSpPr>
          <p:cNvPr id="5" name="Straight Arrow Connector 4"/>
          <p:cNvCxnSpPr/>
          <p:nvPr/>
        </p:nvCxnSpPr>
        <p:spPr>
          <a:xfrm>
            <a:off x="762000" y="2362200"/>
            <a:ext cx="32766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1219200" y="2209800"/>
            <a:ext cx="2286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590800" y="2209800"/>
            <a:ext cx="1295400" cy="304800"/>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562600" y="2209800"/>
            <a:ext cx="1828800" cy="304800"/>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a:stCxn id="8" idx="3"/>
          </p:cNvCxnSpPr>
          <p:nvPr/>
        </p:nvCxnSpPr>
        <p:spPr>
          <a:xfrm>
            <a:off x="7391400" y="2362200"/>
            <a:ext cx="13716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Isosceles Triangle 9"/>
          <p:cNvSpPr/>
          <p:nvPr/>
        </p:nvSpPr>
        <p:spPr>
          <a:xfrm>
            <a:off x="4114800" y="2209800"/>
            <a:ext cx="152400" cy="228600"/>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Isosceles Triangle 10"/>
          <p:cNvSpPr/>
          <p:nvPr/>
        </p:nvSpPr>
        <p:spPr>
          <a:xfrm>
            <a:off x="5257800" y="2209800"/>
            <a:ext cx="152400" cy="228600"/>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Isosceles Triangle 11"/>
          <p:cNvSpPr/>
          <p:nvPr/>
        </p:nvSpPr>
        <p:spPr>
          <a:xfrm rot="10800000">
            <a:off x="4876800" y="1905000"/>
            <a:ext cx="228600" cy="228600"/>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Isosceles Triangle 12"/>
          <p:cNvSpPr/>
          <p:nvPr/>
        </p:nvSpPr>
        <p:spPr>
          <a:xfrm rot="10800000">
            <a:off x="4343400" y="1905000"/>
            <a:ext cx="228600" cy="228600"/>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flipV="1">
            <a:off x="4191000" y="2057400"/>
            <a:ext cx="22860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419600" y="2057400"/>
            <a:ext cx="609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886200" y="2362200"/>
            <a:ext cx="3048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11" idx="1"/>
          </p:cNvCxnSpPr>
          <p:nvPr/>
        </p:nvCxnSpPr>
        <p:spPr>
          <a:xfrm flipH="1" flipV="1">
            <a:off x="5029200" y="2057400"/>
            <a:ext cx="266700" cy="2667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a:endCxn id="8" idx="1"/>
          </p:cNvCxnSpPr>
          <p:nvPr/>
        </p:nvCxnSpPr>
        <p:spPr>
          <a:xfrm>
            <a:off x="5334000" y="2362200"/>
            <a:ext cx="228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rot="19053889" flipH="1">
            <a:off x="4446373" y="2868723"/>
            <a:ext cx="45719" cy="322966"/>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rot="19053889" flipH="1">
            <a:off x="4503650" y="2245574"/>
            <a:ext cx="45719" cy="322966"/>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rot="19053889" flipH="1">
            <a:off x="4768470" y="2402504"/>
            <a:ext cx="363070" cy="45719"/>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rot="19053889" flipH="1">
            <a:off x="4844669" y="3012104"/>
            <a:ext cx="363070" cy="45719"/>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Connector 22"/>
          <p:cNvCxnSpPr/>
          <p:nvPr/>
        </p:nvCxnSpPr>
        <p:spPr>
          <a:xfrm>
            <a:off x="4191000" y="2362200"/>
            <a:ext cx="228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029200" y="2362200"/>
            <a:ext cx="228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4419600" y="2362200"/>
            <a:ext cx="33744" cy="654949"/>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029200" y="2362200"/>
            <a:ext cx="33744" cy="654949"/>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19" idx="1"/>
            <a:endCxn id="22" idx="0"/>
          </p:cNvCxnSpPr>
          <p:nvPr/>
        </p:nvCxnSpPr>
        <p:spPr>
          <a:xfrm>
            <a:off x="4486104" y="3014781"/>
            <a:ext cx="524675" cy="3311"/>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228600" y="1066800"/>
            <a:ext cx="0" cy="914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228600" y="1981200"/>
            <a:ext cx="8382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0" name="Oval 29"/>
          <p:cNvSpPr/>
          <p:nvPr/>
        </p:nvSpPr>
        <p:spPr>
          <a:xfrm>
            <a:off x="152400" y="1905000"/>
            <a:ext cx="152400" cy="152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762000" y="1905000"/>
            <a:ext cx="152400" cy="152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838200" y="1905000"/>
            <a:ext cx="241673" cy="338554"/>
          </a:xfrm>
          <a:prstGeom prst="rect">
            <a:avLst/>
          </a:prstGeom>
          <a:noFill/>
        </p:spPr>
        <p:txBody>
          <a:bodyPr wrap="none" rtlCol="0">
            <a:spAutoFit/>
          </a:bodyPr>
          <a:lstStyle/>
          <a:p>
            <a:r>
              <a:rPr lang="en-US" sz="1600" dirty="0" smtClean="0"/>
              <a:t>t</a:t>
            </a:r>
            <a:endParaRPr lang="en-US" sz="1600" dirty="0"/>
          </a:p>
        </p:txBody>
      </p:sp>
      <p:sp>
        <p:nvSpPr>
          <p:cNvPr id="33" name="TextBox 32"/>
          <p:cNvSpPr txBox="1"/>
          <p:nvPr/>
        </p:nvSpPr>
        <p:spPr>
          <a:xfrm>
            <a:off x="-76200" y="1143000"/>
            <a:ext cx="300082" cy="338554"/>
          </a:xfrm>
          <a:prstGeom prst="rect">
            <a:avLst/>
          </a:prstGeom>
          <a:noFill/>
        </p:spPr>
        <p:txBody>
          <a:bodyPr wrap="none" rtlCol="0">
            <a:spAutoFit/>
          </a:bodyPr>
          <a:lstStyle/>
          <a:p>
            <a:r>
              <a:rPr lang="en-US" sz="1600" dirty="0" smtClean="0"/>
              <a:t>y</a:t>
            </a:r>
            <a:endParaRPr lang="en-US" sz="1600" dirty="0"/>
          </a:p>
        </p:txBody>
      </p:sp>
      <p:sp>
        <p:nvSpPr>
          <p:cNvPr id="34" name="TextBox 33"/>
          <p:cNvSpPr txBox="1"/>
          <p:nvPr/>
        </p:nvSpPr>
        <p:spPr>
          <a:xfrm>
            <a:off x="228600" y="2057400"/>
            <a:ext cx="632004" cy="338554"/>
          </a:xfrm>
          <a:prstGeom prst="rect">
            <a:avLst/>
          </a:prstGeom>
          <a:noFill/>
        </p:spPr>
        <p:txBody>
          <a:bodyPr wrap="none" rtlCol="0">
            <a:spAutoFit/>
          </a:bodyPr>
          <a:lstStyle/>
          <a:p>
            <a:r>
              <a:rPr lang="en-US" sz="1600" dirty="0" smtClean="0"/>
              <a:t>~ 1ns</a:t>
            </a:r>
            <a:endParaRPr lang="en-US" sz="1600" dirty="0"/>
          </a:p>
        </p:txBody>
      </p:sp>
      <p:cxnSp>
        <p:nvCxnSpPr>
          <p:cNvPr id="35" name="Straight Arrow Connector 34"/>
          <p:cNvCxnSpPr/>
          <p:nvPr/>
        </p:nvCxnSpPr>
        <p:spPr>
          <a:xfrm>
            <a:off x="228600" y="2133600"/>
            <a:ext cx="609600"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H="1" flipV="1">
            <a:off x="1295400" y="1295400"/>
            <a:ext cx="4718" cy="66892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1295400" y="1981200"/>
            <a:ext cx="9144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8" name="Oval 37"/>
          <p:cNvSpPr/>
          <p:nvPr/>
        </p:nvSpPr>
        <p:spPr>
          <a:xfrm>
            <a:off x="1219200" y="1524000"/>
            <a:ext cx="152400" cy="152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1828800" y="1905000"/>
            <a:ext cx="152400" cy="152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1981200" y="1752600"/>
            <a:ext cx="241673" cy="338554"/>
          </a:xfrm>
          <a:prstGeom prst="rect">
            <a:avLst/>
          </a:prstGeom>
          <a:noFill/>
        </p:spPr>
        <p:txBody>
          <a:bodyPr wrap="none" rtlCol="0">
            <a:spAutoFit/>
          </a:bodyPr>
          <a:lstStyle/>
          <a:p>
            <a:r>
              <a:rPr lang="en-US" sz="1600" dirty="0" smtClean="0"/>
              <a:t>t</a:t>
            </a:r>
            <a:endParaRPr lang="en-US" sz="1600" dirty="0"/>
          </a:p>
        </p:txBody>
      </p:sp>
      <p:sp>
        <p:nvSpPr>
          <p:cNvPr id="41" name="TextBox 40"/>
          <p:cNvSpPr txBox="1"/>
          <p:nvPr/>
        </p:nvSpPr>
        <p:spPr>
          <a:xfrm>
            <a:off x="1066800" y="1066800"/>
            <a:ext cx="300082" cy="338554"/>
          </a:xfrm>
          <a:prstGeom prst="rect">
            <a:avLst/>
          </a:prstGeom>
          <a:noFill/>
        </p:spPr>
        <p:txBody>
          <a:bodyPr wrap="none" rtlCol="0">
            <a:spAutoFit/>
          </a:bodyPr>
          <a:lstStyle/>
          <a:p>
            <a:r>
              <a:rPr lang="en-US" sz="1600" dirty="0" smtClean="0"/>
              <a:t>y</a:t>
            </a:r>
            <a:endParaRPr lang="en-US" sz="1600" dirty="0"/>
          </a:p>
        </p:txBody>
      </p:sp>
      <p:cxnSp>
        <p:nvCxnSpPr>
          <p:cNvPr id="42" name="Straight Arrow Connector 41"/>
          <p:cNvCxnSpPr/>
          <p:nvPr/>
        </p:nvCxnSpPr>
        <p:spPr>
          <a:xfrm flipH="1" flipV="1">
            <a:off x="5410200" y="1295400"/>
            <a:ext cx="4718" cy="66892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5410200" y="1981200"/>
            <a:ext cx="9144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4" name="Oval 43"/>
          <p:cNvSpPr/>
          <p:nvPr/>
        </p:nvSpPr>
        <p:spPr>
          <a:xfrm>
            <a:off x="5334000" y="1905000"/>
            <a:ext cx="152400" cy="152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5943600" y="1600200"/>
            <a:ext cx="152400" cy="152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6096000" y="1905000"/>
            <a:ext cx="241673" cy="338554"/>
          </a:xfrm>
          <a:prstGeom prst="rect">
            <a:avLst/>
          </a:prstGeom>
          <a:noFill/>
        </p:spPr>
        <p:txBody>
          <a:bodyPr wrap="none" rtlCol="0">
            <a:spAutoFit/>
          </a:bodyPr>
          <a:lstStyle/>
          <a:p>
            <a:r>
              <a:rPr lang="en-US" sz="1600" dirty="0" smtClean="0"/>
              <a:t>t</a:t>
            </a:r>
            <a:endParaRPr lang="en-US" sz="1600" dirty="0"/>
          </a:p>
        </p:txBody>
      </p:sp>
      <p:sp>
        <p:nvSpPr>
          <p:cNvPr id="47" name="TextBox 46"/>
          <p:cNvSpPr txBox="1"/>
          <p:nvPr/>
        </p:nvSpPr>
        <p:spPr>
          <a:xfrm>
            <a:off x="5181600" y="1219200"/>
            <a:ext cx="300082" cy="338554"/>
          </a:xfrm>
          <a:prstGeom prst="rect">
            <a:avLst/>
          </a:prstGeom>
          <a:noFill/>
        </p:spPr>
        <p:txBody>
          <a:bodyPr wrap="none" rtlCol="0">
            <a:spAutoFit/>
          </a:bodyPr>
          <a:lstStyle/>
          <a:p>
            <a:r>
              <a:rPr lang="en-US" sz="1600" dirty="0" smtClean="0"/>
              <a:t>y</a:t>
            </a:r>
            <a:endParaRPr lang="en-US" sz="1600" dirty="0"/>
          </a:p>
        </p:txBody>
      </p:sp>
      <p:sp>
        <p:nvSpPr>
          <p:cNvPr id="48" name="TextBox 47"/>
          <p:cNvSpPr txBox="1"/>
          <p:nvPr/>
        </p:nvSpPr>
        <p:spPr>
          <a:xfrm>
            <a:off x="1981200" y="1905000"/>
            <a:ext cx="241673" cy="338554"/>
          </a:xfrm>
          <a:prstGeom prst="rect">
            <a:avLst/>
          </a:prstGeom>
          <a:noFill/>
        </p:spPr>
        <p:txBody>
          <a:bodyPr wrap="none" rtlCol="0">
            <a:spAutoFit/>
          </a:bodyPr>
          <a:lstStyle/>
          <a:p>
            <a:r>
              <a:rPr lang="en-US" sz="1600" dirty="0" smtClean="0"/>
              <a:t>t</a:t>
            </a:r>
            <a:endParaRPr lang="en-US" sz="1600" dirty="0"/>
          </a:p>
        </p:txBody>
      </p:sp>
      <p:sp>
        <p:nvSpPr>
          <p:cNvPr id="49" name="TextBox 48"/>
          <p:cNvSpPr txBox="1"/>
          <p:nvPr/>
        </p:nvSpPr>
        <p:spPr>
          <a:xfrm>
            <a:off x="4114800" y="3200400"/>
            <a:ext cx="1544313" cy="584776"/>
          </a:xfrm>
          <a:prstGeom prst="rect">
            <a:avLst/>
          </a:prstGeom>
          <a:noFill/>
        </p:spPr>
        <p:txBody>
          <a:bodyPr wrap="none" rtlCol="0">
            <a:spAutoFit/>
          </a:bodyPr>
          <a:lstStyle/>
          <a:p>
            <a:r>
              <a:rPr lang="en-US" sz="1600" dirty="0" smtClean="0"/>
              <a:t>Monochromator</a:t>
            </a:r>
          </a:p>
          <a:p>
            <a:r>
              <a:rPr lang="en-US" sz="1600" dirty="0" smtClean="0"/>
              <a:t>and X-ray delay</a:t>
            </a:r>
            <a:endParaRPr lang="en-US" sz="1600" dirty="0"/>
          </a:p>
        </p:txBody>
      </p:sp>
      <p:sp>
        <p:nvSpPr>
          <p:cNvPr id="50" name="TextBox 49"/>
          <p:cNvSpPr txBox="1"/>
          <p:nvPr/>
        </p:nvSpPr>
        <p:spPr>
          <a:xfrm>
            <a:off x="4267200" y="1447800"/>
            <a:ext cx="856925" cy="338554"/>
          </a:xfrm>
          <a:prstGeom prst="rect">
            <a:avLst/>
          </a:prstGeom>
          <a:noFill/>
        </p:spPr>
        <p:txBody>
          <a:bodyPr wrap="none" rtlCol="0">
            <a:spAutoFit/>
          </a:bodyPr>
          <a:lstStyle/>
          <a:p>
            <a:r>
              <a:rPr lang="en-US" sz="1600" dirty="0" smtClean="0"/>
              <a:t>Chicane</a:t>
            </a:r>
            <a:endParaRPr lang="en-US" sz="1600" dirty="0"/>
          </a:p>
        </p:txBody>
      </p:sp>
      <p:sp>
        <p:nvSpPr>
          <p:cNvPr id="51" name="TextBox 50"/>
          <p:cNvSpPr txBox="1"/>
          <p:nvPr/>
        </p:nvSpPr>
        <p:spPr>
          <a:xfrm>
            <a:off x="35232" y="5940307"/>
            <a:ext cx="8534400" cy="584776"/>
          </a:xfrm>
          <a:prstGeom prst="rect">
            <a:avLst/>
          </a:prstGeom>
          <a:noFill/>
        </p:spPr>
        <p:txBody>
          <a:bodyPr wrap="square" rtlCol="0">
            <a:spAutoFit/>
          </a:bodyPr>
          <a:lstStyle/>
          <a:p>
            <a:r>
              <a:rPr lang="en-US" sz="1600" dirty="0"/>
              <a:t> </a:t>
            </a:r>
            <a:r>
              <a:rPr lang="en-US" sz="1600" baseline="30000" dirty="0" smtClean="0"/>
              <a:t>**</a:t>
            </a:r>
            <a:r>
              <a:rPr lang="en-US" sz="1600" dirty="0" smtClean="0"/>
              <a:t>Characterization </a:t>
            </a:r>
            <a:r>
              <a:rPr lang="en-US" sz="1600" dirty="0"/>
              <a:t>of the LCLS “nanosecond two-bunch” </a:t>
            </a:r>
            <a:r>
              <a:rPr lang="en-US" sz="1600" dirty="0" smtClean="0"/>
              <a:t>mode for </a:t>
            </a:r>
            <a:r>
              <a:rPr lang="en-US" sz="1600" dirty="0"/>
              <a:t>X-ray Speckle Visibility Spectroscopy </a:t>
            </a:r>
            <a:r>
              <a:rPr lang="en-US" sz="1600" dirty="0" smtClean="0"/>
              <a:t>experiments, Y.  </a:t>
            </a:r>
            <a:r>
              <a:rPr lang="en-US" sz="1600" dirty="0" err="1" smtClean="0"/>
              <a:t>Suna</a:t>
            </a:r>
            <a:r>
              <a:rPr lang="en-US" sz="1600" dirty="0" smtClean="0"/>
              <a:t> et al., SPIE  10237, 102370N-1-10 (2017).</a:t>
            </a:r>
            <a:endParaRPr lang="en-US" sz="1600" dirty="0"/>
          </a:p>
        </p:txBody>
      </p:sp>
      <p:sp>
        <p:nvSpPr>
          <p:cNvPr id="52" name="TextBox 51"/>
          <p:cNvSpPr txBox="1"/>
          <p:nvPr/>
        </p:nvSpPr>
        <p:spPr>
          <a:xfrm>
            <a:off x="1600200" y="152400"/>
            <a:ext cx="6770478" cy="523220"/>
          </a:xfrm>
          <a:prstGeom prst="rect">
            <a:avLst/>
          </a:prstGeom>
          <a:noFill/>
          <a:ln w="19050" cmpd="sng">
            <a:solidFill>
              <a:srgbClr val="FF0000"/>
            </a:solidFill>
          </a:ln>
        </p:spPr>
        <p:txBody>
          <a:bodyPr wrap="none" rtlCol="0">
            <a:spAutoFit/>
          </a:bodyPr>
          <a:lstStyle/>
          <a:p>
            <a:r>
              <a:rPr lang="en-US" sz="2800" dirty="0" smtClean="0"/>
              <a:t>Toward High Power: The Double Bunch XFEL</a:t>
            </a:r>
            <a:r>
              <a:rPr lang="en-US" sz="2800" baseline="30000" dirty="0" smtClean="0"/>
              <a:t>*</a:t>
            </a:r>
            <a:endParaRPr lang="en-US" sz="2800" baseline="30000" dirty="0"/>
          </a:p>
        </p:txBody>
      </p:sp>
      <p:sp>
        <p:nvSpPr>
          <p:cNvPr id="53" name="TextBox 52"/>
          <p:cNvSpPr txBox="1"/>
          <p:nvPr/>
        </p:nvSpPr>
        <p:spPr>
          <a:xfrm>
            <a:off x="35232" y="5638800"/>
            <a:ext cx="8991600" cy="338554"/>
          </a:xfrm>
          <a:prstGeom prst="rect">
            <a:avLst/>
          </a:prstGeom>
          <a:noFill/>
        </p:spPr>
        <p:txBody>
          <a:bodyPr wrap="square" rtlCol="0">
            <a:spAutoFit/>
          </a:bodyPr>
          <a:lstStyle/>
          <a:p>
            <a:r>
              <a:rPr lang="en-US" sz="1600" baseline="30000" dirty="0" smtClean="0"/>
              <a:t>*</a:t>
            </a:r>
            <a:r>
              <a:rPr lang="en-US" sz="1600" dirty="0" smtClean="0"/>
              <a:t>C. Emma, Y. Feng, D. Nguyen, A. Ratti, and C. Pellegrini, Phys.  Rev. Acc. and Beams </a:t>
            </a:r>
            <a:r>
              <a:rPr lang="en-US" sz="1600" b="1" dirty="0" smtClean="0"/>
              <a:t>20</a:t>
            </a:r>
            <a:r>
              <a:rPr lang="en-US" sz="1600" dirty="0" smtClean="0"/>
              <a:t>, 030701 (2017).</a:t>
            </a:r>
          </a:p>
        </p:txBody>
      </p:sp>
      <p:pic>
        <p:nvPicPr>
          <p:cNvPr id="54" name="Picture 53"/>
          <p:cNvPicPr>
            <a:picLocks noChangeAspect="1"/>
          </p:cNvPicPr>
          <p:nvPr/>
        </p:nvPicPr>
        <p:blipFill>
          <a:blip r:embed="rId2"/>
          <a:stretch>
            <a:fillRect/>
          </a:stretch>
        </p:blipFill>
        <p:spPr>
          <a:xfrm>
            <a:off x="2362200" y="990600"/>
            <a:ext cx="1695450" cy="1066800"/>
          </a:xfrm>
          <a:prstGeom prst="rect">
            <a:avLst/>
          </a:prstGeom>
        </p:spPr>
      </p:pic>
      <p:pic>
        <p:nvPicPr>
          <p:cNvPr id="55" name="Picture 54"/>
          <p:cNvPicPr>
            <a:picLocks noChangeAspect="1"/>
          </p:cNvPicPr>
          <p:nvPr/>
        </p:nvPicPr>
        <p:blipFill>
          <a:blip r:embed="rId3">
            <a:alphaModFix amt="57000"/>
          </a:blip>
          <a:stretch>
            <a:fillRect/>
          </a:stretch>
        </p:blipFill>
        <p:spPr>
          <a:xfrm>
            <a:off x="5334000" y="838200"/>
            <a:ext cx="1981200" cy="1227567"/>
          </a:xfrm>
          <a:prstGeom prst="rect">
            <a:avLst/>
          </a:prstGeom>
        </p:spPr>
      </p:pic>
      <p:pic>
        <p:nvPicPr>
          <p:cNvPr id="56" name="Picture 55"/>
          <p:cNvPicPr>
            <a:picLocks noChangeAspect="1"/>
          </p:cNvPicPr>
          <p:nvPr/>
        </p:nvPicPr>
        <p:blipFill>
          <a:blip r:embed="rId4"/>
          <a:stretch>
            <a:fillRect/>
          </a:stretch>
        </p:blipFill>
        <p:spPr>
          <a:xfrm>
            <a:off x="2133600" y="2895600"/>
            <a:ext cx="1979926" cy="1295400"/>
          </a:xfrm>
          <a:prstGeom prst="rect">
            <a:avLst/>
          </a:prstGeom>
        </p:spPr>
      </p:pic>
      <p:sp>
        <p:nvSpPr>
          <p:cNvPr id="57" name="TextBox 56"/>
          <p:cNvSpPr txBox="1"/>
          <p:nvPr/>
        </p:nvSpPr>
        <p:spPr>
          <a:xfrm>
            <a:off x="304801" y="4114800"/>
            <a:ext cx="8686800" cy="677108"/>
          </a:xfrm>
          <a:prstGeom prst="rect">
            <a:avLst/>
          </a:prstGeom>
          <a:noFill/>
        </p:spPr>
        <p:txBody>
          <a:bodyPr wrap="square" rtlCol="0">
            <a:spAutoFit/>
          </a:bodyPr>
          <a:lstStyle/>
          <a:p>
            <a:r>
              <a:rPr lang="en-US" sz="2000" dirty="0" smtClean="0"/>
              <a:t>The DBFEL increases 100 times the efficiency of energy transfer</a:t>
            </a:r>
            <a:r>
              <a:rPr lang="en-US" dirty="0" smtClean="0"/>
              <a:t>, and the peak power. Operating LCLS with two bunches has already been demonstrated.</a:t>
            </a:r>
            <a:r>
              <a:rPr lang="en-US" baseline="30000" dirty="0" smtClean="0"/>
              <a:t>**</a:t>
            </a:r>
            <a:endParaRPr lang="en-US" dirty="0"/>
          </a:p>
        </p:txBody>
      </p:sp>
      <p:sp>
        <p:nvSpPr>
          <p:cNvPr id="58" name="TextBox 57"/>
          <p:cNvSpPr txBox="1"/>
          <p:nvPr/>
        </p:nvSpPr>
        <p:spPr>
          <a:xfrm>
            <a:off x="5486400" y="2743200"/>
            <a:ext cx="3263145" cy="369332"/>
          </a:xfrm>
          <a:prstGeom prst="rect">
            <a:avLst/>
          </a:prstGeom>
          <a:noFill/>
        </p:spPr>
        <p:txBody>
          <a:bodyPr wrap="none" rtlCol="0">
            <a:spAutoFit/>
          </a:bodyPr>
          <a:lstStyle/>
          <a:p>
            <a:r>
              <a:rPr lang="en-US" sz="1800" dirty="0" smtClean="0"/>
              <a:t>High efficiency tapered amplifier</a:t>
            </a:r>
            <a:endParaRPr lang="en-US" sz="1800" dirty="0"/>
          </a:p>
        </p:txBody>
      </p:sp>
      <p:sp>
        <p:nvSpPr>
          <p:cNvPr id="59" name="TextBox 58"/>
          <p:cNvSpPr txBox="1"/>
          <p:nvPr/>
        </p:nvSpPr>
        <p:spPr>
          <a:xfrm>
            <a:off x="1905000" y="2590800"/>
            <a:ext cx="2133918" cy="369332"/>
          </a:xfrm>
          <a:prstGeom prst="rect">
            <a:avLst/>
          </a:prstGeom>
          <a:noFill/>
        </p:spPr>
        <p:txBody>
          <a:bodyPr wrap="none" rtlCol="0">
            <a:spAutoFit/>
          </a:bodyPr>
          <a:lstStyle/>
          <a:p>
            <a:r>
              <a:rPr lang="en-US" sz="1800" dirty="0" smtClean="0"/>
              <a:t>Seed generating FEL</a:t>
            </a:r>
            <a:endParaRPr lang="en-US" sz="1800" dirty="0"/>
          </a:p>
        </p:txBody>
      </p:sp>
    </p:spTree>
    <p:extLst>
      <p:ext uri="{BB962C8B-B14F-4D97-AF65-F5344CB8AC3E}">
        <p14:creationId xmlns:p14="http://schemas.microsoft.com/office/powerpoint/2010/main" val="28724911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0105"/>
            <a:ext cx="9028748" cy="725736"/>
          </a:xfrm>
        </p:spPr>
        <p:txBody>
          <a:bodyPr>
            <a:normAutofit fontScale="90000"/>
          </a:bodyPr>
          <a:lstStyle/>
          <a:p>
            <a:pPr algn="l"/>
            <a:r>
              <a:rPr lang="en-US" sz="3100" dirty="0" smtClean="0"/>
              <a:t>Experimental demonstration of double slice self seeding*</a:t>
            </a:r>
            <a:endParaRPr lang="en-US" sz="2000" dirty="0"/>
          </a:p>
        </p:txBody>
      </p:sp>
      <p:pic>
        <p:nvPicPr>
          <p:cNvPr id="10" name="Picture 9"/>
          <p:cNvPicPr>
            <a:picLocks noChangeAspect="1"/>
          </p:cNvPicPr>
          <p:nvPr/>
        </p:nvPicPr>
        <p:blipFill>
          <a:blip r:embed="rId4"/>
          <a:stretch>
            <a:fillRect/>
          </a:stretch>
        </p:blipFill>
        <p:spPr>
          <a:xfrm>
            <a:off x="0" y="947897"/>
            <a:ext cx="9144000" cy="2581408"/>
          </a:xfrm>
          <a:prstGeom prst="rect">
            <a:avLst/>
          </a:prstGeom>
        </p:spPr>
      </p:pic>
      <p:sp>
        <p:nvSpPr>
          <p:cNvPr id="11" name="TextBox 10"/>
          <p:cNvSpPr txBox="1"/>
          <p:nvPr/>
        </p:nvSpPr>
        <p:spPr>
          <a:xfrm>
            <a:off x="147868" y="3528925"/>
            <a:ext cx="8733011" cy="1631216"/>
          </a:xfrm>
          <a:prstGeom prst="rect">
            <a:avLst/>
          </a:prstGeom>
          <a:noFill/>
        </p:spPr>
        <p:txBody>
          <a:bodyPr wrap="square" rtlCol="0">
            <a:spAutoFit/>
          </a:bodyPr>
          <a:lstStyle/>
          <a:p>
            <a:r>
              <a:rPr lang="en-US" sz="2000" dirty="0" smtClean="0"/>
              <a:t>Schematic of the enhanced (fresh bunch) self seeding, ESS,  experiment at LCLS. The bunch tail generates the seed signal in the first part of the undulator, where the head is oscillating and not lasing. After the monochromator the tail oscillates, the head moves on axis and amplifies the seed signal. The oscillation is generated by an off-axis dechirper and kickers. </a:t>
            </a:r>
          </a:p>
        </p:txBody>
      </p:sp>
      <p:graphicFrame>
        <p:nvGraphicFramePr>
          <p:cNvPr id="8" name="Object 7"/>
          <p:cNvGraphicFramePr>
            <a:graphicFrameLocks noChangeAspect="1"/>
          </p:cNvGraphicFramePr>
          <p:nvPr>
            <p:extLst>
              <p:ext uri="{D42A27DB-BD31-4B8C-83A1-F6EECF244321}">
                <p14:modId xmlns:p14="http://schemas.microsoft.com/office/powerpoint/2010/main" val="1925516240"/>
              </p:ext>
            </p:extLst>
          </p:nvPr>
        </p:nvGraphicFramePr>
        <p:xfrm>
          <a:off x="3139082" y="5429168"/>
          <a:ext cx="5316538" cy="407987"/>
        </p:xfrm>
        <a:graphic>
          <a:graphicData uri="http://schemas.openxmlformats.org/presentationml/2006/ole">
            <mc:AlternateContent xmlns:mc="http://schemas.openxmlformats.org/markup-compatibility/2006">
              <mc:Choice xmlns:v="urn:schemas-microsoft-com:vml" Requires="v">
                <p:oleObj spid="_x0000_s4135" name="Equation" r:id="rId5" imgW="3136900" imgH="241300" progId="Equation.DSMT4">
                  <p:embed/>
                </p:oleObj>
              </mc:Choice>
              <mc:Fallback>
                <p:oleObj name="Equation" r:id="rId5" imgW="3136900" imgH="241300" progId="Equation.DSMT4">
                  <p:embed/>
                  <p:pic>
                    <p:nvPicPr>
                      <p:cNvPr id="0" name=""/>
                      <p:cNvPicPr/>
                      <p:nvPr/>
                    </p:nvPicPr>
                    <p:blipFill>
                      <a:blip r:embed="rId6"/>
                      <a:stretch>
                        <a:fillRect/>
                      </a:stretch>
                    </p:blipFill>
                    <p:spPr>
                      <a:xfrm>
                        <a:off x="3139082" y="5429168"/>
                        <a:ext cx="5316538" cy="407987"/>
                      </a:xfrm>
                      <a:prstGeom prst="rect">
                        <a:avLst/>
                      </a:prstGeom>
                    </p:spPr>
                  </p:pic>
                </p:oleObj>
              </mc:Fallback>
            </mc:AlternateContent>
          </a:graphicData>
        </a:graphic>
      </p:graphicFrame>
      <p:sp>
        <p:nvSpPr>
          <p:cNvPr id="3" name="TextBox 2"/>
          <p:cNvSpPr txBox="1"/>
          <p:nvPr/>
        </p:nvSpPr>
        <p:spPr>
          <a:xfrm>
            <a:off x="457200" y="5230757"/>
            <a:ext cx="2458839" cy="646331"/>
          </a:xfrm>
          <a:prstGeom prst="rect">
            <a:avLst/>
          </a:prstGeom>
          <a:noFill/>
        </p:spPr>
        <p:txBody>
          <a:bodyPr wrap="none" rtlCol="0">
            <a:spAutoFit/>
          </a:bodyPr>
          <a:lstStyle/>
          <a:p>
            <a:r>
              <a:rPr lang="en-US" dirty="0" smtClean="0"/>
              <a:t>Gain length change with </a:t>
            </a:r>
          </a:p>
          <a:p>
            <a:r>
              <a:rPr lang="en-US" dirty="0" smtClean="0"/>
              <a:t>oscillation kick:</a:t>
            </a:r>
            <a:endParaRPr lang="en-US" dirty="0"/>
          </a:p>
        </p:txBody>
      </p:sp>
      <p:sp>
        <p:nvSpPr>
          <p:cNvPr id="9" name="Rectangle 8"/>
          <p:cNvSpPr/>
          <p:nvPr/>
        </p:nvSpPr>
        <p:spPr>
          <a:xfrm>
            <a:off x="5966715" y="3159593"/>
            <a:ext cx="2203924" cy="369332"/>
          </a:xfrm>
          <a:prstGeom prst="rect">
            <a:avLst/>
          </a:prstGeom>
          <a:ln w="28575" cmpd="sng">
            <a:solidFill>
              <a:schemeClr val="tx2"/>
            </a:solidFill>
          </a:ln>
        </p:spPr>
        <p:txBody>
          <a:bodyPr wrap="none">
            <a:spAutoFit/>
          </a:bodyPr>
          <a:lstStyle/>
          <a:p>
            <a:r>
              <a:rPr lang="en-US" dirty="0" err="1" smtClean="0"/>
              <a:t>E</a:t>
            </a:r>
            <a:r>
              <a:rPr lang="en-US" baseline="-25000" dirty="0" err="1" smtClean="0"/>
              <a:t>photon</a:t>
            </a:r>
            <a:r>
              <a:rPr lang="en-US" dirty="0" smtClean="0"/>
              <a:t> =5.5 keV</a:t>
            </a:r>
            <a:r>
              <a:rPr lang="en-US" dirty="0"/>
              <a:t>, 2.2 </a:t>
            </a:r>
            <a:r>
              <a:rPr lang="en-US" dirty="0" err="1"/>
              <a:t>Å</a:t>
            </a:r>
            <a:endParaRPr lang="en-US" dirty="0"/>
          </a:p>
        </p:txBody>
      </p:sp>
      <p:sp>
        <p:nvSpPr>
          <p:cNvPr id="12" name="TextBox 11"/>
          <p:cNvSpPr txBox="1"/>
          <p:nvPr/>
        </p:nvSpPr>
        <p:spPr>
          <a:xfrm>
            <a:off x="74479" y="5877088"/>
            <a:ext cx="8806400" cy="615553"/>
          </a:xfrm>
          <a:prstGeom prst="rect">
            <a:avLst/>
          </a:prstGeom>
          <a:noFill/>
        </p:spPr>
        <p:txBody>
          <a:bodyPr wrap="square" rtlCol="0">
            <a:spAutoFit/>
          </a:bodyPr>
          <a:lstStyle/>
          <a:p>
            <a:r>
              <a:rPr lang="en-US" sz="1600" dirty="0" smtClean="0"/>
              <a:t>*C</a:t>
            </a:r>
            <a:r>
              <a:rPr lang="en-US" sz="1600" dirty="0"/>
              <a:t>. Emma,  A. Lutman,  M. W. Guetg, J. Krzywinski,  A. Marinelli,  J. Wu,  and C. Pellegrini, </a:t>
            </a:r>
            <a:r>
              <a:rPr lang="en-US" sz="1600" dirty="0" smtClean="0"/>
              <a:t>Appl. Phys. </a:t>
            </a:r>
            <a:r>
              <a:rPr lang="en-US" sz="1600" dirty="0" err="1" smtClean="0"/>
              <a:t>Lett</a:t>
            </a:r>
            <a:r>
              <a:rPr lang="en-US" sz="1600" dirty="0" smtClean="0"/>
              <a:t>. </a:t>
            </a:r>
            <a:r>
              <a:rPr lang="is-IS" b="1" dirty="0"/>
              <a:t>110</a:t>
            </a:r>
            <a:r>
              <a:rPr lang="is-IS" dirty="0"/>
              <a:t>, 154101 (2017</a:t>
            </a:r>
            <a:r>
              <a:rPr lang="is-IS" dirty="0" smtClean="0"/>
              <a:t>).</a:t>
            </a:r>
            <a:endParaRPr lang="en-US" dirty="0"/>
          </a:p>
        </p:txBody>
      </p:sp>
    </p:spTree>
    <p:extLst>
      <p:ext uri="{BB962C8B-B14F-4D97-AF65-F5344CB8AC3E}">
        <p14:creationId xmlns:p14="http://schemas.microsoft.com/office/powerpoint/2010/main" val="1081004991"/>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41" y="676028"/>
            <a:ext cx="2913902" cy="325587"/>
          </a:xfrm>
          <a:ln w="28575" cmpd="sng">
            <a:solidFill>
              <a:srgbClr val="FF0000"/>
            </a:solidFill>
          </a:ln>
        </p:spPr>
        <p:txBody>
          <a:bodyPr>
            <a:normAutofit fontScale="90000"/>
          </a:bodyPr>
          <a:lstStyle/>
          <a:p>
            <a:r>
              <a:rPr lang="en-US" sz="2800" dirty="0" smtClean="0"/>
              <a:t>Experimental results</a:t>
            </a:r>
            <a:endParaRPr lang="en-US" sz="2800" dirty="0"/>
          </a:p>
        </p:txBody>
      </p:sp>
      <p:pic>
        <p:nvPicPr>
          <p:cNvPr id="7" name="Picture 6"/>
          <p:cNvPicPr>
            <a:picLocks noChangeAspect="1"/>
          </p:cNvPicPr>
          <p:nvPr/>
        </p:nvPicPr>
        <p:blipFill>
          <a:blip r:embed="rId2"/>
          <a:stretch>
            <a:fillRect/>
          </a:stretch>
        </p:blipFill>
        <p:spPr>
          <a:xfrm>
            <a:off x="3434709" y="544992"/>
            <a:ext cx="5461069" cy="3366412"/>
          </a:xfrm>
          <a:prstGeom prst="rect">
            <a:avLst/>
          </a:prstGeom>
        </p:spPr>
      </p:pic>
      <p:sp>
        <p:nvSpPr>
          <p:cNvPr id="3" name="TextBox 2"/>
          <p:cNvSpPr txBox="1"/>
          <p:nvPr/>
        </p:nvSpPr>
        <p:spPr>
          <a:xfrm>
            <a:off x="0" y="1891453"/>
            <a:ext cx="3434709" cy="2031325"/>
          </a:xfrm>
          <a:prstGeom prst="rect">
            <a:avLst/>
          </a:prstGeom>
          <a:noFill/>
        </p:spPr>
        <p:txBody>
          <a:bodyPr wrap="square" rtlCol="0">
            <a:spAutoFit/>
          </a:bodyPr>
          <a:lstStyle/>
          <a:p>
            <a:r>
              <a:rPr lang="en-US" dirty="0" smtClean="0"/>
              <a:t>Top: Self seeded case; </a:t>
            </a:r>
            <a:r>
              <a:rPr lang="en-US" dirty="0"/>
              <a:t>Single shot </a:t>
            </a:r>
            <a:r>
              <a:rPr lang="en-US" dirty="0" smtClean="0"/>
              <a:t>longitudinal </a:t>
            </a:r>
            <a:r>
              <a:rPr lang="en-US" dirty="0"/>
              <a:t>phase space </a:t>
            </a:r>
            <a:r>
              <a:rPr lang="en-US" dirty="0" smtClean="0"/>
              <a:t>with, left, and without, middle, lasing; X</a:t>
            </a:r>
            <a:r>
              <a:rPr lang="en-US" dirty="0"/>
              <a:t>-ray pulse energy </a:t>
            </a:r>
            <a:r>
              <a:rPr lang="en-US" dirty="0" smtClean="0"/>
              <a:t>904 μJ, seeded </a:t>
            </a:r>
            <a:r>
              <a:rPr lang="en-US" dirty="0"/>
              <a:t>pulse duration </a:t>
            </a:r>
            <a:r>
              <a:rPr lang="en-US" dirty="0" smtClean="0"/>
              <a:t>29 fs, most of </a:t>
            </a:r>
            <a:r>
              <a:rPr lang="en-US" dirty="0"/>
              <a:t>the electron beam contributing to lasing. </a:t>
            </a:r>
            <a:endParaRPr lang="en-US" dirty="0" smtClean="0"/>
          </a:p>
        </p:txBody>
      </p:sp>
      <p:sp>
        <p:nvSpPr>
          <p:cNvPr id="8" name="TextBox 7"/>
          <p:cNvSpPr txBox="1"/>
          <p:nvPr/>
        </p:nvSpPr>
        <p:spPr>
          <a:xfrm>
            <a:off x="6019800" y="4033179"/>
            <a:ext cx="1692854" cy="369332"/>
          </a:xfrm>
          <a:prstGeom prst="rect">
            <a:avLst/>
          </a:prstGeom>
          <a:noFill/>
          <a:ln>
            <a:solidFill>
              <a:srgbClr val="FF0000"/>
            </a:solidFill>
          </a:ln>
        </p:spPr>
        <p:txBody>
          <a:bodyPr wrap="none" rtlCol="0">
            <a:spAutoFit/>
          </a:bodyPr>
          <a:lstStyle/>
          <a:p>
            <a:r>
              <a:rPr lang="en-US" dirty="0" smtClean="0"/>
              <a:t>SASE lasing slice</a:t>
            </a:r>
            <a:endParaRPr lang="en-US" dirty="0"/>
          </a:p>
        </p:txBody>
      </p:sp>
      <p:sp>
        <p:nvSpPr>
          <p:cNvPr id="9" name="TextBox 8"/>
          <p:cNvSpPr txBox="1"/>
          <p:nvPr/>
        </p:nvSpPr>
        <p:spPr>
          <a:xfrm>
            <a:off x="0" y="1161334"/>
            <a:ext cx="3154756" cy="646331"/>
          </a:xfrm>
          <a:prstGeom prst="rect">
            <a:avLst/>
          </a:prstGeom>
          <a:noFill/>
        </p:spPr>
        <p:txBody>
          <a:bodyPr wrap="square" rtlCol="0">
            <a:spAutoFit/>
          </a:bodyPr>
          <a:lstStyle/>
          <a:p>
            <a:r>
              <a:rPr lang="en-US" dirty="0" smtClean="0"/>
              <a:t>Measurements with X-band transverse cavity. </a:t>
            </a:r>
            <a:endParaRPr lang="en-US" dirty="0"/>
          </a:p>
        </p:txBody>
      </p:sp>
      <p:cxnSp>
        <p:nvCxnSpPr>
          <p:cNvPr id="11" name="Straight Arrow Connector 10"/>
          <p:cNvCxnSpPr/>
          <p:nvPr/>
        </p:nvCxnSpPr>
        <p:spPr>
          <a:xfrm flipH="1" flipV="1">
            <a:off x="6114846" y="3479562"/>
            <a:ext cx="861124" cy="6498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157747" y="4090241"/>
            <a:ext cx="1615693" cy="369332"/>
          </a:xfrm>
          <a:prstGeom prst="rect">
            <a:avLst/>
          </a:prstGeom>
          <a:noFill/>
          <a:ln>
            <a:solidFill>
              <a:srgbClr val="FF0000"/>
            </a:solidFill>
          </a:ln>
        </p:spPr>
        <p:txBody>
          <a:bodyPr wrap="square" rtlCol="0">
            <a:spAutoFit/>
          </a:bodyPr>
          <a:lstStyle/>
          <a:p>
            <a:r>
              <a:rPr lang="en-US" dirty="0" smtClean="0"/>
              <a:t>Seeded core</a:t>
            </a:r>
            <a:endParaRPr lang="en-US" dirty="0"/>
          </a:p>
        </p:txBody>
      </p:sp>
      <p:cxnSp>
        <p:nvCxnSpPr>
          <p:cNvPr id="14" name="Straight Arrow Connector 13"/>
          <p:cNvCxnSpPr/>
          <p:nvPr/>
        </p:nvCxnSpPr>
        <p:spPr>
          <a:xfrm flipV="1">
            <a:off x="5184137" y="3645171"/>
            <a:ext cx="426213" cy="4842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7062952" y="3723132"/>
            <a:ext cx="1252543" cy="4015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5184137" y="3409971"/>
            <a:ext cx="2679051" cy="7147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4264378" y="4549528"/>
            <a:ext cx="4827510" cy="646331"/>
          </a:xfrm>
          <a:prstGeom prst="rect">
            <a:avLst/>
          </a:prstGeom>
          <a:noFill/>
          <a:ln w="28575" cmpd="sng">
            <a:solidFill>
              <a:srgbClr val="FF0000"/>
            </a:solidFill>
          </a:ln>
        </p:spPr>
        <p:txBody>
          <a:bodyPr wrap="square" rtlCol="0">
            <a:spAutoFit/>
          </a:bodyPr>
          <a:lstStyle/>
          <a:p>
            <a:r>
              <a:rPr lang="en-US" dirty="0" smtClean="0"/>
              <a:t>ESS (fresh slice self seeding) generates 3 times shorter pulses with higher peak power.</a:t>
            </a:r>
            <a:endParaRPr lang="en-US" dirty="0"/>
          </a:p>
        </p:txBody>
      </p:sp>
      <p:sp>
        <p:nvSpPr>
          <p:cNvPr id="10" name="TextBox 9"/>
          <p:cNvSpPr txBox="1"/>
          <p:nvPr/>
        </p:nvSpPr>
        <p:spPr>
          <a:xfrm>
            <a:off x="93341" y="3903198"/>
            <a:ext cx="3978497" cy="230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dirty="0"/>
              <a:t>Bottom: Same plots  in the ESS scheme. Lasing electrons in SASE section are on the tail (t = 20 fs); seeded electrons in the core (t = 0) have large energy loss ∼ 90 MeV. Peak X-ray power 50 GW, FWHM pulse duration 9 fs. Error bars calculated using the combined rms intensity error of two independent detector readings.</a:t>
            </a:r>
          </a:p>
        </p:txBody>
      </p:sp>
    </p:spTree>
    <p:extLst>
      <p:ext uri="{BB962C8B-B14F-4D97-AF65-F5344CB8AC3E}">
        <p14:creationId xmlns:p14="http://schemas.microsoft.com/office/powerpoint/2010/main" val="2113631424"/>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 name="Title 1"/>
          <p:cNvSpPr txBox="1">
            <a:spLocks noGrp="1"/>
          </p:cNvSpPr>
          <p:nvPr>
            <p:ph type="title"/>
          </p:nvPr>
        </p:nvSpPr>
        <p:spPr>
          <a:xfrm>
            <a:off x="1859304" y="274638"/>
            <a:ext cx="5561312" cy="467825"/>
          </a:xfrm>
          <a:prstGeom prst="rect">
            <a:avLst/>
          </a:prstGeom>
          <a:ln w="28575">
            <a:solidFill>
              <a:srgbClr val="3366FF"/>
            </a:solidFill>
            <a:round/>
          </a:ln>
        </p:spPr>
        <p:txBody>
          <a:bodyPr>
            <a:normAutofit/>
          </a:bodyPr>
          <a:lstStyle>
            <a:lvl1pPr defTabSz="347472">
              <a:defRPr sz="2128"/>
            </a:lvl1pPr>
          </a:lstStyle>
          <a:p>
            <a:r>
              <a:rPr lang="en-US" dirty="0" smtClean="0"/>
              <a:t>Strong field </a:t>
            </a:r>
            <a:r>
              <a:rPr dirty="0" smtClean="0"/>
              <a:t>LCLS</a:t>
            </a:r>
            <a:r>
              <a:rPr dirty="0"/>
              <a:t>-</a:t>
            </a:r>
            <a:r>
              <a:rPr dirty="0" smtClean="0"/>
              <a:t>II</a:t>
            </a:r>
            <a:endParaRPr dirty="0"/>
          </a:p>
        </p:txBody>
      </p:sp>
      <p:sp>
        <p:nvSpPr>
          <p:cNvPr id="545" name="TextBox 3"/>
          <p:cNvSpPr txBox="1"/>
          <p:nvPr/>
        </p:nvSpPr>
        <p:spPr>
          <a:xfrm>
            <a:off x="234461" y="853700"/>
            <a:ext cx="8745416" cy="92333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r>
              <a:rPr dirty="0"/>
              <a:t>With LCLS-II </a:t>
            </a:r>
            <a:r>
              <a:rPr lang="en-US" dirty="0"/>
              <a:t>copper </a:t>
            </a:r>
            <a:r>
              <a:rPr lang="en-US" dirty="0" smtClean="0"/>
              <a:t>linac, an Advanced </a:t>
            </a:r>
            <a:r>
              <a:rPr lang="en-US" dirty="0"/>
              <a:t>U</a:t>
            </a:r>
            <a:r>
              <a:rPr dirty="0" smtClean="0"/>
              <a:t>ndulator </a:t>
            </a:r>
            <a:r>
              <a:rPr dirty="0"/>
              <a:t>and the double bunch system we can reach </a:t>
            </a:r>
            <a:r>
              <a:rPr lang="en-US" dirty="0" smtClean="0"/>
              <a:t>6</a:t>
            </a:r>
            <a:r>
              <a:rPr dirty="0" smtClean="0"/>
              <a:t>TW </a:t>
            </a:r>
            <a:r>
              <a:rPr dirty="0"/>
              <a:t>peak power </a:t>
            </a:r>
            <a:r>
              <a:rPr lang="en-US" dirty="0" smtClean="0"/>
              <a:t>in 100 m at photon energy of 10 keV </a:t>
            </a:r>
            <a:r>
              <a:rPr lang="en-US" baseline="30000" dirty="0" smtClean="0"/>
              <a:t>*</a:t>
            </a:r>
            <a:r>
              <a:rPr dirty="0" smtClean="0"/>
              <a:t>. </a:t>
            </a:r>
            <a:endParaRPr lang="en-US" dirty="0" smtClean="0"/>
          </a:p>
          <a:p>
            <a:r>
              <a:rPr dirty="0"/>
              <a:t>	</a:t>
            </a:r>
          </a:p>
        </p:txBody>
      </p:sp>
      <p:sp>
        <p:nvSpPr>
          <p:cNvPr id="546" name="TextBox 4"/>
          <p:cNvSpPr txBox="1"/>
          <p:nvPr/>
        </p:nvSpPr>
        <p:spPr>
          <a:xfrm>
            <a:off x="3099640" y="2005915"/>
            <a:ext cx="4773774" cy="646331"/>
          </a:xfrm>
          <a:prstGeom prst="rect">
            <a:avLst/>
          </a:prstGeom>
          <a:ln w="28575">
            <a:solidFill>
              <a:srgbClr val="FF0000"/>
            </a:solidFill>
          </a:ln>
          <a:extLst>
            <a:ext uri="{C572A759-6A51-4108-AA02-DFA0A04FC94B}">
              <ma14:wrappingTextBoxFlag xmlns="" xmlns:ma14="http://schemas.microsoft.com/office/mac/drawingml/2011/main" val="1"/>
            </a:ext>
          </a:extLst>
        </p:spPr>
        <p:txBody>
          <a:bodyPr lIns="45719" rIns="45719">
            <a:spAutoFit/>
          </a:bodyPr>
          <a:lstStyle/>
          <a:p>
            <a:r>
              <a:rPr lang="en-US" dirty="0"/>
              <a:t>Power density and peak electric field: </a:t>
            </a:r>
            <a:endParaRPr lang="en-US" dirty="0" smtClean="0"/>
          </a:p>
          <a:p>
            <a:r>
              <a:rPr dirty="0" smtClean="0"/>
              <a:t>W</a:t>
            </a:r>
            <a:r>
              <a:rPr dirty="0"/>
              <a:t>=3x10</a:t>
            </a:r>
            <a:r>
              <a:rPr baseline="30000" dirty="0"/>
              <a:t>23 </a:t>
            </a:r>
            <a:r>
              <a:rPr dirty="0"/>
              <a:t>W/cm</a:t>
            </a:r>
            <a:r>
              <a:rPr baseline="30000" dirty="0"/>
              <a:t>2</a:t>
            </a:r>
            <a:r>
              <a:rPr dirty="0"/>
              <a:t>, E=10</a:t>
            </a:r>
            <a:r>
              <a:rPr baseline="30000" dirty="0"/>
              <a:t>15</a:t>
            </a:r>
            <a:r>
              <a:rPr dirty="0"/>
              <a:t> V/m at 10 nm spot size</a:t>
            </a:r>
          </a:p>
        </p:txBody>
      </p:sp>
      <p:pic>
        <p:nvPicPr>
          <p:cNvPr id="554" name="Picture 51" descr="Picture 51"/>
          <p:cNvPicPr>
            <a:picLocks noChangeAspect="1"/>
          </p:cNvPicPr>
          <p:nvPr/>
        </p:nvPicPr>
        <p:blipFill>
          <a:blip r:embed="rId2">
            <a:extLst/>
          </a:blip>
          <a:stretch>
            <a:fillRect/>
          </a:stretch>
        </p:blipFill>
        <p:spPr>
          <a:xfrm>
            <a:off x="234461" y="1942887"/>
            <a:ext cx="2607126" cy="1654902"/>
          </a:xfrm>
          <a:prstGeom prst="rect">
            <a:avLst/>
          </a:prstGeom>
          <a:ln w="12700">
            <a:miter lim="400000"/>
          </a:ln>
        </p:spPr>
      </p:pic>
      <p:sp>
        <p:nvSpPr>
          <p:cNvPr id="12" name="TextBox 11"/>
          <p:cNvSpPr txBox="1"/>
          <p:nvPr/>
        </p:nvSpPr>
        <p:spPr>
          <a:xfrm>
            <a:off x="35232" y="5638800"/>
            <a:ext cx="8991600" cy="338554"/>
          </a:xfrm>
          <a:prstGeom prst="rect">
            <a:avLst/>
          </a:prstGeom>
          <a:noFill/>
        </p:spPr>
        <p:txBody>
          <a:bodyPr wrap="square" rtlCol="0">
            <a:spAutoFit/>
          </a:bodyPr>
          <a:lstStyle/>
          <a:p>
            <a:r>
              <a:rPr lang="en-US" sz="1600" baseline="30000" dirty="0" smtClean="0"/>
              <a:t>*</a:t>
            </a:r>
            <a:r>
              <a:rPr lang="en-US" sz="1600" dirty="0" smtClean="0"/>
              <a:t>C. Emma, Y. Feng, D. Nguyen, A. Ratti, and C. Pellegrini, Phys.  Rev. Acc. and Beams </a:t>
            </a:r>
            <a:r>
              <a:rPr lang="en-US" sz="1600" b="1" dirty="0" smtClean="0"/>
              <a:t>20</a:t>
            </a:r>
            <a:r>
              <a:rPr lang="en-US" sz="1600" dirty="0" smtClean="0"/>
              <a:t>, 030701 (2017).</a:t>
            </a:r>
          </a:p>
        </p:txBody>
      </p:sp>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Footer Placeholder 2"/>
          <p:cNvSpPr txBox="1"/>
          <p:nvPr/>
        </p:nvSpPr>
        <p:spPr>
          <a:xfrm>
            <a:off x="3124200" y="6404292"/>
            <a:ext cx="2895600"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1200">
                <a:solidFill>
                  <a:srgbClr val="888888"/>
                </a:solidFill>
              </a:defRPr>
            </a:lvl1pPr>
          </a:lstStyle>
          <a:p>
            <a:r>
              <a:t>C. Pellegrini, Varenna 2017</a:t>
            </a:r>
          </a:p>
        </p:txBody>
      </p:sp>
      <p:sp>
        <p:nvSpPr>
          <p:cNvPr id="508" name="Date Placeholder 1"/>
          <p:cNvSpPr txBox="1"/>
          <p:nvPr/>
        </p:nvSpPr>
        <p:spPr>
          <a:xfrm>
            <a:off x="333342" y="6404292"/>
            <a:ext cx="995413"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defRPr sz="1200">
                <a:solidFill>
                  <a:srgbClr val="888888"/>
                </a:solidFill>
              </a:defRPr>
            </a:lvl1pPr>
          </a:lstStyle>
          <a:p>
            <a:r>
              <a:t>July 1st, 2017</a:t>
            </a:r>
          </a:p>
        </p:txBody>
      </p:sp>
      <p:sp>
        <p:nvSpPr>
          <p:cNvPr id="509" name="Slide Number Placeholder 3"/>
          <p:cNvSpPr txBox="1">
            <a:spLocks noGrp="1"/>
          </p:cNvSpPr>
          <p:nvPr>
            <p:ph type="sldNum" sz="quarter" idx="2"/>
          </p:nvPr>
        </p:nvSpPr>
        <p:spPr>
          <a:xfrm>
            <a:off x="8428176" y="6404292"/>
            <a:ext cx="258624" cy="26924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26</a:t>
            </a:fld>
            <a:endParaRPr/>
          </a:p>
        </p:txBody>
      </p:sp>
      <p:grpSp>
        <p:nvGrpSpPr>
          <p:cNvPr id="522" name="Group 4"/>
          <p:cNvGrpSpPr/>
          <p:nvPr/>
        </p:nvGrpSpPr>
        <p:grpSpPr>
          <a:xfrm>
            <a:off x="152400" y="641552"/>
            <a:ext cx="5628362" cy="5143832"/>
            <a:chOff x="0" y="0"/>
            <a:chExt cx="5628361" cy="5143830"/>
          </a:xfrm>
        </p:grpSpPr>
        <p:pic>
          <p:nvPicPr>
            <p:cNvPr id="510" name="image20.jpg" descr="image20.jpg"/>
            <p:cNvPicPr>
              <a:picLocks noChangeAspect="1"/>
            </p:cNvPicPr>
            <p:nvPr/>
          </p:nvPicPr>
          <p:blipFill>
            <a:blip r:embed="rId2">
              <a:extLst/>
            </a:blip>
            <a:srcRect l="3974" r="1204"/>
            <a:stretch>
              <a:fillRect/>
            </a:stretch>
          </p:blipFill>
          <p:spPr>
            <a:xfrm>
              <a:off x="0" y="0"/>
              <a:ext cx="5398023" cy="4641795"/>
            </a:xfrm>
            <a:prstGeom prst="rect">
              <a:avLst/>
            </a:prstGeom>
            <a:ln w="12700" cap="flat">
              <a:noFill/>
              <a:miter lim="400000"/>
            </a:ln>
            <a:effectLst/>
          </p:spPr>
        </p:pic>
        <p:sp>
          <p:nvSpPr>
            <p:cNvPr id="511" name="Shape 480"/>
            <p:cNvSpPr/>
            <p:nvPr/>
          </p:nvSpPr>
          <p:spPr>
            <a:xfrm rot="10800000" flipH="1">
              <a:off x="2844597" y="728914"/>
              <a:ext cx="207173" cy="209481"/>
            </a:xfrm>
            <a:prstGeom prst="pentagon">
              <a:avLst/>
            </a:prstGeom>
            <a:gradFill flip="none" rotWithShape="1">
              <a:gsLst>
                <a:gs pos="0">
                  <a:srgbClr val="790015"/>
                </a:gs>
                <a:gs pos="80000">
                  <a:srgbClr val="9F001C"/>
                </a:gs>
                <a:gs pos="100000">
                  <a:srgbClr val="9F001C"/>
                </a:gs>
              </a:gsLst>
              <a:lin ang="16200000" scaled="0"/>
            </a:gradFill>
            <a:ln w="9525" cap="flat">
              <a:solidFill>
                <a:srgbClr val="A0001C"/>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a:ln w="9524">
                    <a:solidFill>
                      <a:srgbClr val="000000"/>
                    </a:solidFill>
                  </a:ln>
                  <a:solidFill>
                    <a:srgbClr val="FFFFFF"/>
                  </a:solidFill>
                </a:defRPr>
              </a:pPr>
              <a:endParaRPr/>
            </a:p>
          </p:txBody>
        </p:sp>
        <p:sp>
          <p:nvSpPr>
            <p:cNvPr id="512" name="Shape 481"/>
            <p:cNvSpPr/>
            <p:nvPr/>
          </p:nvSpPr>
          <p:spPr>
            <a:xfrm flipV="1">
              <a:off x="3665558" y="2491398"/>
              <a:ext cx="263076" cy="1815482"/>
            </a:xfrm>
            <a:prstGeom prst="line">
              <a:avLst/>
            </a:prstGeom>
            <a:noFill/>
            <a:ln w="25400" cap="flat">
              <a:solidFill>
                <a:srgbClr val="A4001D"/>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513" name="Shape 482"/>
            <p:cNvSpPr/>
            <p:nvPr/>
          </p:nvSpPr>
          <p:spPr>
            <a:xfrm>
              <a:off x="4036495" y="2222347"/>
              <a:ext cx="207174" cy="209480"/>
            </a:xfrm>
            <a:prstGeom prst="pentagon">
              <a:avLst/>
            </a:prstGeom>
            <a:gradFill flip="none" rotWithShape="1">
              <a:gsLst>
                <a:gs pos="0">
                  <a:srgbClr val="790015"/>
                </a:gs>
                <a:gs pos="80000">
                  <a:srgbClr val="9F001C"/>
                </a:gs>
                <a:gs pos="100000">
                  <a:srgbClr val="9F001C"/>
                </a:gs>
              </a:gsLst>
              <a:lin ang="16200000" scaled="0"/>
            </a:gradFill>
            <a:ln w="9525" cap="flat">
              <a:solidFill>
                <a:srgbClr val="A0001C"/>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a:ln w="9524">
                    <a:solidFill>
                      <a:srgbClr val="000000"/>
                    </a:solidFill>
                  </a:ln>
                  <a:solidFill>
                    <a:srgbClr val="FFFFFF"/>
                  </a:solidFill>
                </a:defRPr>
              </a:pPr>
              <a:endParaRPr/>
            </a:p>
          </p:txBody>
        </p:sp>
        <p:sp>
          <p:nvSpPr>
            <p:cNvPr id="514" name="Shape 483"/>
            <p:cNvSpPr/>
            <p:nvPr/>
          </p:nvSpPr>
          <p:spPr>
            <a:xfrm>
              <a:off x="3839464" y="2244660"/>
              <a:ext cx="207174" cy="209480"/>
            </a:xfrm>
            <a:prstGeom prst="pentagon">
              <a:avLst/>
            </a:prstGeom>
            <a:gradFill flip="none" rotWithShape="1">
              <a:gsLst>
                <a:gs pos="0">
                  <a:srgbClr val="790015"/>
                </a:gs>
                <a:gs pos="80000">
                  <a:srgbClr val="9F001C"/>
                </a:gs>
                <a:gs pos="100000">
                  <a:srgbClr val="9F001C"/>
                </a:gs>
              </a:gsLst>
              <a:lin ang="16200000" scaled="0"/>
            </a:gradFill>
            <a:ln w="9525" cap="flat">
              <a:solidFill>
                <a:srgbClr val="A0001C"/>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a:ln w="9524">
                    <a:solidFill>
                      <a:srgbClr val="000000"/>
                    </a:solidFill>
                  </a:ln>
                  <a:solidFill>
                    <a:srgbClr val="FFFFFF"/>
                  </a:solidFill>
                </a:defRPr>
              </a:pPr>
              <a:endParaRPr/>
            </a:p>
          </p:txBody>
        </p:sp>
        <p:sp>
          <p:nvSpPr>
            <p:cNvPr id="515" name="Shape 484"/>
            <p:cNvSpPr/>
            <p:nvPr/>
          </p:nvSpPr>
          <p:spPr>
            <a:xfrm flipV="1">
              <a:off x="4112130" y="1862963"/>
              <a:ext cx="671500" cy="528685"/>
            </a:xfrm>
            <a:prstGeom prst="line">
              <a:avLst/>
            </a:prstGeom>
            <a:noFill/>
            <a:ln w="25400" cap="flat">
              <a:solidFill>
                <a:srgbClr val="800000"/>
              </a:solidFill>
              <a:prstDash val="dash"/>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516" name="Shape 485"/>
            <p:cNvSpPr txBox="1"/>
            <p:nvPr/>
          </p:nvSpPr>
          <p:spPr>
            <a:xfrm>
              <a:off x="3926403" y="3468964"/>
              <a:ext cx="535554" cy="3708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t">
              <a:spAutoFit/>
            </a:bodyPr>
            <a:lstStyle>
              <a:lvl1pPr>
                <a:defRPr>
                  <a:ln w="9524">
                    <a:solidFill>
                      <a:srgbClr val="000000"/>
                    </a:solidFill>
                  </a:ln>
                  <a:solidFill>
                    <a:srgbClr val="FFFF00"/>
                  </a:solidFill>
                </a:defRPr>
              </a:lvl1pPr>
            </a:lstStyle>
            <a:p>
              <a:r>
                <a:t>XFEL</a:t>
              </a:r>
            </a:p>
          </p:txBody>
        </p:sp>
        <p:sp>
          <p:nvSpPr>
            <p:cNvPr id="517" name="Shape 486"/>
            <p:cNvSpPr txBox="1"/>
            <p:nvPr/>
          </p:nvSpPr>
          <p:spPr>
            <a:xfrm>
              <a:off x="4091478" y="2531299"/>
              <a:ext cx="740044" cy="6502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t">
              <a:spAutoFit/>
            </a:bodyPr>
            <a:lstStyle/>
            <a:p>
              <a:pPr>
                <a:defRPr>
                  <a:ln w="9524">
                    <a:solidFill>
                      <a:srgbClr val="000000"/>
                    </a:solidFill>
                  </a:ln>
                  <a:solidFill>
                    <a:srgbClr val="FFFF00"/>
                  </a:solidFill>
                </a:defRPr>
              </a:pPr>
              <a:r>
                <a:t>LCLS,</a:t>
              </a:r>
            </a:p>
            <a:p>
              <a:pPr>
                <a:defRPr>
                  <a:ln w="9524">
                    <a:solidFill>
                      <a:srgbClr val="000000"/>
                    </a:solidFill>
                  </a:ln>
                  <a:solidFill>
                    <a:srgbClr val="FFFF00"/>
                  </a:solidFill>
                </a:defRPr>
              </a:pPr>
              <a:r>
                <a:t> SACLA</a:t>
              </a:r>
            </a:p>
          </p:txBody>
        </p:sp>
        <p:sp>
          <p:nvSpPr>
            <p:cNvPr id="518" name="Shape 487"/>
            <p:cNvSpPr txBox="1"/>
            <p:nvPr/>
          </p:nvSpPr>
          <p:spPr>
            <a:xfrm>
              <a:off x="3051768" y="642258"/>
              <a:ext cx="609448" cy="6502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t">
              <a:spAutoFit/>
            </a:bodyPr>
            <a:lstStyle/>
            <a:p>
              <a:pPr>
                <a:defRPr>
                  <a:ln w="9524">
                    <a:solidFill>
                      <a:srgbClr val="000000"/>
                    </a:solidFill>
                  </a:ln>
                  <a:solidFill>
                    <a:srgbClr val="A4001D"/>
                  </a:solidFill>
                </a:defRPr>
              </a:pPr>
              <a:r>
                <a:t>SLAC</a:t>
              </a:r>
            </a:p>
            <a:p>
              <a:pPr>
                <a:defRPr>
                  <a:ln w="9524">
                    <a:solidFill>
                      <a:srgbClr val="000000"/>
                    </a:solidFill>
                  </a:ln>
                  <a:solidFill>
                    <a:srgbClr val="A4001D"/>
                  </a:solidFill>
                </a:defRPr>
              </a:pPr>
              <a:r>
                <a:t>E144</a:t>
              </a:r>
            </a:p>
          </p:txBody>
        </p:sp>
        <p:sp>
          <p:nvSpPr>
            <p:cNvPr id="519" name="Shape 488"/>
            <p:cNvSpPr txBox="1"/>
            <p:nvPr/>
          </p:nvSpPr>
          <p:spPr>
            <a:xfrm rot="5400000">
              <a:off x="3838469" y="1452612"/>
              <a:ext cx="3188714" cy="38153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t">
              <a:spAutoFit/>
            </a:bodyPr>
            <a:lstStyle/>
            <a:p>
              <a:pPr>
                <a:defRPr>
                  <a:ln w="9524">
                    <a:solidFill>
                      <a:srgbClr val="000000"/>
                    </a:solidFill>
                  </a:ln>
                  <a:latin typeface="Times New Roman"/>
                  <a:ea typeface="Times New Roman"/>
                  <a:cs typeface="Times New Roman"/>
                  <a:sym typeface="Times New Roman"/>
                </a:defRPr>
              </a:pPr>
              <a:r>
                <a:t>Ponderomotive Energy [</a:t>
              </a:r>
              <a:r>
                <a:rPr>
                  <a:latin typeface="Symbol"/>
                  <a:ea typeface="Symbol"/>
                  <a:cs typeface="Symbol"/>
                  <a:sym typeface="Symbol"/>
                </a:rPr>
                <a:t>l</a:t>
              </a:r>
              <a:r>
                <a:rPr baseline="30000"/>
                <a:t>2</a:t>
              </a:r>
              <a:r>
                <a:t>/1µm</a:t>
              </a:r>
              <a:r>
                <a:rPr baseline="30000"/>
                <a:t>2</a:t>
              </a:r>
              <a:r>
                <a:t>]</a:t>
              </a:r>
            </a:p>
          </p:txBody>
        </p:sp>
        <p:sp>
          <p:nvSpPr>
            <p:cNvPr id="520" name="Shape 490"/>
            <p:cNvSpPr/>
            <p:nvPr/>
          </p:nvSpPr>
          <p:spPr>
            <a:xfrm rot="10800000" flipH="1">
              <a:off x="4302573" y="366212"/>
              <a:ext cx="207174" cy="209480"/>
            </a:xfrm>
            <a:prstGeom prst="pentagon">
              <a:avLst/>
            </a:prstGeom>
            <a:gradFill flip="none" rotWithShape="1">
              <a:gsLst>
                <a:gs pos="0">
                  <a:srgbClr val="949400"/>
                </a:gs>
                <a:gs pos="50000">
                  <a:srgbClr val="D5D500"/>
                </a:gs>
                <a:gs pos="100000">
                  <a:srgbClr val="FFFF00"/>
                </a:gs>
              </a:gsLst>
              <a:path path="circle">
                <a:fillToRect l="37721" t="-19636" r="62278" b="119636"/>
              </a:path>
            </a:gradFill>
            <a:ln w="9525" cap="flat">
              <a:solidFill>
                <a:srgbClr val="A0001C"/>
              </a:solidFill>
              <a:prstDash val="sysDash"/>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a:ln w="9524">
                    <a:solidFill>
                      <a:srgbClr val="000000"/>
                    </a:solidFill>
                  </a:ln>
                  <a:solidFill>
                    <a:srgbClr val="FFFFFF"/>
                  </a:solidFill>
                </a:defRPr>
              </a:pPr>
              <a:endParaRPr/>
            </a:p>
          </p:txBody>
        </p:sp>
        <p:sp>
          <p:nvSpPr>
            <p:cNvPr id="521" name="Shape 491"/>
            <p:cNvSpPr txBox="1"/>
            <p:nvPr/>
          </p:nvSpPr>
          <p:spPr>
            <a:xfrm>
              <a:off x="140415" y="4811092"/>
              <a:ext cx="5487947" cy="3327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t">
              <a:spAutoFit/>
            </a:bodyPr>
            <a:lstStyle>
              <a:lvl1pPr>
                <a:defRPr sz="1600">
                  <a:ln w="9525">
                    <a:solidFill>
                      <a:srgbClr val="000000"/>
                    </a:solidFill>
                  </a:ln>
                </a:defRPr>
              </a:lvl1pPr>
            </a:lstStyle>
            <a:p>
              <a:r>
                <a:t>Modified from https://eli-laser.eu/media/1019/eli-whitebook.pdf</a:t>
              </a:r>
            </a:p>
          </p:txBody>
        </p:sp>
      </p:grpSp>
      <p:sp>
        <p:nvSpPr>
          <p:cNvPr id="523" name="Diamond 17"/>
          <p:cNvSpPr/>
          <p:nvPr/>
        </p:nvSpPr>
        <p:spPr>
          <a:xfrm>
            <a:off x="4343400" y="2286000"/>
            <a:ext cx="152400" cy="152400"/>
          </a:xfrm>
          <a:prstGeom prst="diamond">
            <a:avLst/>
          </a:prstGeom>
          <a:solidFill>
            <a:srgbClr val="FF0000"/>
          </a:solidFill>
          <a:ln>
            <a:solidFill>
              <a:srgbClr val="4A7EBB"/>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524" name="Straight Arrow Connector 19"/>
          <p:cNvSpPr/>
          <p:nvPr/>
        </p:nvSpPr>
        <p:spPr>
          <a:xfrm flipH="1">
            <a:off x="4495799" y="838200"/>
            <a:ext cx="1600201" cy="228600"/>
          </a:xfrm>
          <a:prstGeom prst="line">
            <a:avLst/>
          </a:prstGeom>
          <a:ln w="25400">
            <a:solidFill>
              <a:srgbClr val="000000"/>
            </a:solidFill>
            <a:tailEnd type="triangle"/>
          </a:ln>
          <a:effectLst>
            <a:outerShdw blurRad="38100" dist="20000" dir="5400000" rotWithShape="0">
              <a:srgbClr val="000000">
                <a:alpha val="38000"/>
              </a:srgbClr>
            </a:outerShdw>
          </a:effectLst>
        </p:spPr>
        <p:txBody>
          <a:bodyPr lIns="45719" rIns="45719"/>
          <a:lstStyle/>
          <a:p>
            <a:endParaRPr/>
          </a:p>
        </p:txBody>
      </p:sp>
      <p:sp>
        <p:nvSpPr>
          <p:cNvPr id="525" name="TextBox 20"/>
          <p:cNvSpPr txBox="1"/>
          <p:nvPr/>
        </p:nvSpPr>
        <p:spPr>
          <a:xfrm>
            <a:off x="6067409" y="866744"/>
            <a:ext cx="2393944" cy="396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sz="2000"/>
            </a:pPr>
            <a:r>
              <a:t>LCLS-II ≈3×10</a:t>
            </a:r>
            <a:r>
              <a:rPr baseline="30000"/>
              <a:t>23 </a:t>
            </a:r>
            <a:r>
              <a:t>W/cm</a:t>
            </a:r>
            <a:r>
              <a:rPr baseline="30000"/>
              <a:t>2</a:t>
            </a:r>
          </a:p>
        </p:txBody>
      </p:sp>
      <p:sp>
        <p:nvSpPr>
          <p:cNvPr id="526" name="Diamond 21"/>
          <p:cNvSpPr/>
          <p:nvPr/>
        </p:nvSpPr>
        <p:spPr>
          <a:xfrm>
            <a:off x="4343400" y="990600"/>
            <a:ext cx="152400" cy="152400"/>
          </a:xfrm>
          <a:prstGeom prst="diamond">
            <a:avLst/>
          </a:prstGeom>
          <a:solidFill>
            <a:srgbClr val="FF0000"/>
          </a:solidFill>
          <a:ln>
            <a:solidFill>
              <a:srgbClr val="4A7EBB"/>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527" name="Straight Arrow Connector 22"/>
          <p:cNvSpPr/>
          <p:nvPr/>
        </p:nvSpPr>
        <p:spPr>
          <a:xfrm flipH="1">
            <a:off x="4572000" y="990599"/>
            <a:ext cx="1524001" cy="1371602"/>
          </a:xfrm>
          <a:prstGeom prst="line">
            <a:avLst/>
          </a:prstGeom>
          <a:ln w="25400">
            <a:solidFill>
              <a:srgbClr val="000000"/>
            </a:solidFill>
            <a:tailEnd type="triangle"/>
          </a:ln>
          <a:effectLst>
            <a:outerShdw blurRad="38100" dist="20000" dir="5400000" rotWithShape="0">
              <a:srgbClr val="000000">
                <a:alpha val="38000"/>
              </a:srgbClr>
            </a:outerShdw>
          </a:effectLst>
        </p:spPr>
        <p:txBody>
          <a:bodyPr lIns="45719" rIns="45719"/>
          <a:lstStyle/>
          <a:p>
            <a:endParaRPr/>
          </a:p>
        </p:txBody>
      </p:sp>
      <p:sp>
        <p:nvSpPr>
          <p:cNvPr id="528" name="TextBox 23"/>
          <p:cNvSpPr txBox="1"/>
          <p:nvPr/>
        </p:nvSpPr>
        <p:spPr>
          <a:xfrm>
            <a:off x="6117492" y="615042"/>
            <a:ext cx="2532768" cy="396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sz="2000"/>
            </a:pPr>
            <a:r>
              <a:t>LCLS-II e-γ ≈10</a:t>
            </a:r>
            <a:r>
              <a:rPr baseline="30000"/>
              <a:t>33</a:t>
            </a:r>
            <a:r>
              <a:t> W/cm</a:t>
            </a:r>
            <a:r>
              <a:rPr baseline="30000"/>
              <a:t>2</a:t>
            </a:r>
          </a:p>
        </p:txBody>
      </p:sp>
      <p:sp>
        <p:nvSpPr>
          <p:cNvPr id="529" name="TextBox 25"/>
          <p:cNvSpPr txBox="1"/>
          <p:nvPr/>
        </p:nvSpPr>
        <p:spPr>
          <a:xfrm>
            <a:off x="6067409" y="1295399"/>
            <a:ext cx="3048001" cy="4731059"/>
          </a:xfrm>
          <a:prstGeom prst="rect">
            <a:avLst/>
          </a:prstGeom>
          <a:ln w="19050">
            <a:solidFill>
              <a:srgbClr val="FF0000"/>
            </a:solidFill>
          </a:ln>
          <a:extLst>
            <a:ext uri="{C572A759-6A51-4108-AA02-DFA0A04FC94B}">
              <ma14:wrappingTextBoxFlag xmlns="" xmlns:ma14="http://schemas.microsoft.com/office/mac/drawingml/2011/main" val="1"/>
            </a:ext>
          </a:extLst>
        </p:spPr>
        <p:txBody>
          <a:bodyPr lIns="45719" rIns="45719">
            <a:spAutoFit/>
          </a:bodyPr>
          <a:lstStyle/>
          <a:p>
            <a:pPr marL="285750" indent="-285750" defTabSz="584200">
              <a:buSzPct val="100000"/>
              <a:buFont typeface="Arial"/>
              <a:buChar char="•"/>
              <a:defRPr sz="2000">
                <a:latin typeface="+mj-lt"/>
                <a:ea typeface="+mj-ea"/>
                <a:cs typeface="+mj-cs"/>
                <a:sym typeface="Helvetica"/>
              </a:defRPr>
            </a:pPr>
            <a:r>
              <a:t>New strong-field and collective phenomena only accessible above QED critical intensity/field</a:t>
            </a:r>
          </a:p>
          <a:p>
            <a:pPr marL="285750" indent="-285750" defTabSz="584200">
              <a:buSzPct val="100000"/>
              <a:buFont typeface="Arial"/>
              <a:buChar char="•"/>
              <a:defRPr sz="2000">
                <a:latin typeface="+mj-lt"/>
                <a:ea typeface="+mj-ea"/>
                <a:cs typeface="+mj-cs"/>
                <a:sym typeface="Helvetica"/>
              </a:defRPr>
            </a:pPr>
            <a:r>
              <a:t>Current and future light sources far from this limit.  </a:t>
            </a:r>
          </a:p>
          <a:p>
            <a:pPr marL="285750" indent="-285750" defTabSz="584200">
              <a:buSzPct val="100000"/>
              <a:buFont typeface="Arial"/>
              <a:buChar char="•"/>
              <a:defRPr sz="2000">
                <a:latin typeface="+mj-lt"/>
                <a:ea typeface="+mj-ea"/>
                <a:cs typeface="+mj-cs"/>
                <a:sym typeface="Helvetica"/>
              </a:defRPr>
            </a:pPr>
            <a:r>
              <a:t>Only possible by combining high energy particles with laser (relativistic boost)</a:t>
            </a:r>
            <a:br/>
            <a:endParaRPr/>
          </a:p>
          <a:p>
            <a:pPr marL="742950" lvl="1" indent="-285750" defTabSz="584200">
              <a:buSzPct val="100000"/>
              <a:buFont typeface="Arial"/>
              <a:buChar char="•"/>
              <a:defRPr sz="2000">
                <a:latin typeface="Symbol"/>
                <a:ea typeface="Symbol"/>
                <a:cs typeface="Symbol"/>
                <a:sym typeface="Symbol"/>
              </a:defRPr>
            </a:pPr>
            <a:r>
              <a:t>4g</a:t>
            </a:r>
            <a:r>
              <a:rPr baseline="30000"/>
              <a:t>2</a:t>
            </a:r>
            <a:r>
              <a:rPr>
                <a:latin typeface="+mj-lt"/>
                <a:ea typeface="+mj-ea"/>
                <a:cs typeface="+mj-cs"/>
                <a:sym typeface="Helvetica"/>
              </a:rPr>
              <a:t> intensity </a:t>
            </a:r>
          </a:p>
          <a:p>
            <a:pPr marL="742950" lvl="1" indent="-285750" defTabSz="584200">
              <a:buSzPct val="100000"/>
              <a:buFont typeface="Arial"/>
              <a:buChar char="•"/>
              <a:defRPr sz="2000">
                <a:latin typeface="+mj-lt"/>
                <a:ea typeface="+mj-ea"/>
                <a:cs typeface="+mj-cs"/>
                <a:sym typeface="Helvetica"/>
              </a:defRPr>
            </a:pPr>
            <a:r>
              <a:t>2</a:t>
            </a:r>
            <a:r>
              <a:rPr>
                <a:latin typeface="Symbol"/>
                <a:ea typeface="Symbol"/>
                <a:cs typeface="Symbol"/>
                <a:sym typeface="Symbol"/>
              </a:rPr>
              <a:t>g</a:t>
            </a:r>
            <a:r>
              <a:t>  field</a:t>
            </a:r>
          </a:p>
        </p:txBody>
      </p:sp>
      <p:sp>
        <p:nvSpPr>
          <p:cNvPr id="530" name="TextBox 18"/>
          <p:cNvSpPr txBox="1"/>
          <p:nvPr/>
        </p:nvSpPr>
        <p:spPr>
          <a:xfrm>
            <a:off x="687204" y="172589"/>
            <a:ext cx="7468008" cy="564516"/>
          </a:xfrm>
          <a:prstGeom prst="rect">
            <a:avLst/>
          </a:prstGeom>
          <a:ln w="28575">
            <a:solidFill>
              <a:srgbClr val="FF0000"/>
            </a:solidFill>
          </a:ln>
          <a:extLst>
            <a:ext uri="{C572A759-6A51-4108-AA02-DFA0A04FC94B}">
              <ma14:wrappingTextBoxFlag xmlns="" xmlns:ma14="http://schemas.microsoft.com/office/mac/drawingml/2011/main" val="1"/>
            </a:ext>
          </a:extLst>
        </p:spPr>
        <p:txBody>
          <a:bodyPr wrap="none" lIns="45719" rIns="45719">
            <a:spAutoFit/>
          </a:bodyPr>
          <a:lstStyle>
            <a:lvl1pPr>
              <a:defRPr sz="2800"/>
            </a:lvl1pPr>
          </a:lstStyle>
          <a:p>
            <a:r>
              <a:t>LCLS-II power density for 1 TW and 10 nm spot size</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652925" y="155186"/>
            <a:ext cx="6823354" cy="838200"/>
          </a:xfrm>
          <a:ln w="28575" cmpd="sng">
            <a:solidFill>
              <a:srgbClr val="FF0000"/>
            </a:solidFill>
            <a:miter lim="800000"/>
            <a:headEnd/>
            <a:tailEnd/>
          </a:ln>
        </p:spPr>
        <p:txBody>
          <a:bodyPr>
            <a:normAutofit fontScale="90000"/>
          </a:bodyPr>
          <a:lstStyle/>
          <a:p>
            <a:r>
              <a:rPr lang="en-US" sz="3200" dirty="0" smtClean="0">
                <a:solidFill>
                  <a:srgbClr val="0000FF"/>
                </a:solidFill>
                <a:latin typeface="+mn-lt"/>
              </a:rPr>
              <a:t>Conclusion: X</a:t>
            </a:r>
            <a:r>
              <a:rPr lang="en-US" sz="3200" dirty="0">
                <a:solidFill>
                  <a:srgbClr val="0000FF"/>
                </a:solidFill>
                <a:latin typeface="+mn-lt"/>
              </a:rPr>
              <a:t>-ray </a:t>
            </a:r>
            <a:r>
              <a:rPr lang="en-US" sz="3200" dirty="0" smtClean="0">
                <a:solidFill>
                  <a:srgbClr val="0000FF"/>
                </a:solidFill>
                <a:latin typeface="+mn-lt"/>
              </a:rPr>
              <a:t>FELs today and tomorrow </a:t>
            </a:r>
            <a:endParaRPr lang="en-US" sz="3200" dirty="0">
              <a:solidFill>
                <a:srgbClr val="0000FF"/>
              </a:solidFill>
              <a:latin typeface="+mn-lt"/>
            </a:endParaRPr>
          </a:p>
        </p:txBody>
      </p:sp>
      <p:sp>
        <p:nvSpPr>
          <p:cNvPr id="3" name="TextBox 2"/>
          <p:cNvSpPr txBox="1"/>
          <p:nvPr/>
        </p:nvSpPr>
        <p:spPr>
          <a:xfrm>
            <a:off x="304800" y="5336856"/>
            <a:ext cx="8382000" cy="651460"/>
          </a:xfrm>
          <a:prstGeom prst="rect">
            <a:avLst/>
          </a:prstGeom>
          <a:noFill/>
        </p:spPr>
        <p:txBody>
          <a:bodyPr wrap="square" rtlCol="0">
            <a:spAutoFit/>
          </a:bodyPr>
          <a:lstStyle/>
          <a:p>
            <a:pPr>
              <a:lnSpc>
                <a:spcPct val="90000"/>
              </a:lnSpc>
              <a:buFontTx/>
              <a:buNone/>
            </a:pPr>
            <a:r>
              <a:rPr lang="en-US" sz="2000" dirty="0"/>
              <a:t>P</a:t>
            </a:r>
            <a:r>
              <a:rPr lang="en-US" sz="2000" dirty="0" smtClean="0"/>
              <a:t>eak </a:t>
            </a:r>
            <a:r>
              <a:rPr lang="en-US" sz="2000" dirty="0"/>
              <a:t>intensity </a:t>
            </a:r>
            <a:r>
              <a:rPr lang="en-US" sz="2000" dirty="0" smtClean="0"/>
              <a:t>and power can </a:t>
            </a:r>
            <a:r>
              <a:rPr lang="en-US" sz="2000" dirty="0"/>
              <a:t>be increased </a:t>
            </a:r>
            <a:r>
              <a:rPr lang="en-US" sz="2000" dirty="0" smtClean="0"/>
              <a:t>by </a:t>
            </a:r>
            <a:r>
              <a:rPr lang="en-US" sz="2000" dirty="0"/>
              <a:t>a factor 1</a:t>
            </a:r>
            <a:r>
              <a:rPr lang="en-US" sz="2000" dirty="0" smtClean="0"/>
              <a:t>0 </a:t>
            </a:r>
            <a:r>
              <a:rPr lang="en-US" sz="2000" dirty="0"/>
              <a:t>to </a:t>
            </a:r>
            <a:r>
              <a:rPr lang="en-US" sz="2000" dirty="0" smtClean="0"/>
              <a:t>100 using </a:t>
            </a:r>
            <a:r>
              <a:rPr lang="en-US" sz="2000" dirty="0"/>
              <a:t>tapered </a:t>
            </a:r>
            <a:r>
              <a:rPr lang="en-US" sz="2000" dirty="0" smtClean="0"/>
              <a:t>undulators and multi-bunch techniques. </a:t>
            </a:r>
            <a:endParaRPr lang="en-US" sz="2000" dirty="0"/>
          </a:p>
        </p:txBody>
      </p:sp>
      <p:graphicFrame>
        <p:nvGraphicFramePr>
          <p:cNvPr id="9" name="Table 8"/>
          <p:cNvGraphicFramePr>
            <a:graphicFrameLocks noGrp="1"/>
          </p:cNvGraphicFramePr>
          <p:nvPr>
            <p:extLst>
              <p:ext uri="{D42A27DB-BD31-4B8C-83A1-F6EECF244321}">
                <p14:modId xmlns:p14="http://schemas.microsoft.com/office/powerpoint/2010/main" val="1081461866"/>
              </p:ext>
            </p:extLst>
          </p:nvPr>
        </p:nvGraphicFramePr>
        <p:xfrm>
          <a:off x="141103" y="1259969"/>
          <a:ext cx="8879431" cy="3971417"/>
        </p:xfrm>
        <a:graphic>
          <a:graphicData uri="http://schemas.openxmlformats.org/drawingml/2006/table">
            <a:tbl>
              <a:tblPr firstRow="1" bandRow="1">
                <a:tableStyleId>{00A15C55-8517-42AA-B614-E9B94910E393}</a:tableStyleId>
              </a:tblPr>
              <a:tblGrid>
                <a:gridCol w="2821502"/>
                <a:gridCol w="3098119"/>
                <a:gridCol w="2959810"/>
              </a:tblGrid>
              <a:tr h="887231">
                <a:tc>
                  <a:txBody>
                    <a:bodyPr/>
                    <a:lstStyle/>
                    <a:p>
                      <a:pPr algn="ctr"/>
                      <a:r>
                        <a:rPr lang="en-US" sz="2000" dirty="0" smtClean="0">
                          <a:solidFill>
                            <a:schemeClr val="tx1"/>
                          </a:solidFill>
                        </a:rPr>
                        <a:t>XFEL characteristics: </a:t>
                      </a:r>
                      <a:endParaRPr lang="en-US" sz="2000" dirty="0">
                        <a:solidFill>
                          <a:schemeClr val="tx1"/>
                        </a:solidFill>
                      </a:endParaRPr>
                    </a:p>
                  </a:txBody>
                  <a:tcPr>
                    <a:solidFill>
                      <a:srgbClr val="FFFDBF"/>
                    </a:solidFill>
                  </a:tcPr>
                </a:tc>
                <a:tc>
                  <a:txBody>
                    <a:bodyPr/>
                    <a:lstStyle/>
                    <a:p>
                      <a:pPr algn="ctr"/>
                      <a:r>
                        <a:rPr lang="en-US" sz="2000" dirty="0" smtClean="0">
                          <a:solidFill>
                            <a:schemeClr val="tx1"/>
                          </a:solidFill>
                        </a:rPr>
                        <a:t>Today</a:t>
                      </a:r>
                      <a:endParaRPr lang="en-US" sz="2000" dirty="0">
                        <a:solidFill>
                          <a:schemeClr val="tx1"/>
                        </a:solidFill>
                      </a:endParaRPr>
                    </a:p>
                  </a:txBody>
                  <a:tcPr>
                    <a:solidFill>
                      <a:srgbClr val="FFFDBF"/>
                    </a:solidFill>
                  </a:tcPr>
                </a:tc>
                <a:tc>
                  <a:txBody>
                    <a:bodyPr/>
                    <a:lstStyle/>
                    <a:p>
                      <a:pPr algn="ctr"/>
                      <a:r>
                        <a:rPr lang="en-US" sz="2000" dirty="0" smtClean="0">
                          <a:solidFill>
                            <a:schemeClr val="tx1"/>
                          </a:solidFill>
                        </a:rPr>
                        <a:t>Tomorrow</a:t>
                      </a:r>
                      <a:endParaRPr lang="en-US" sz="2000" dirty="0">
                        <a:solidFill>
                          <a:schemeClr val="tx1"/>
                        </a:solidFill>
                      </a:endParaRPr>
                    </a:p>
                  </a:txBody>
                  <a:tcPr>
                    <a:solidFill>
                      <a:srgbClr val="FFFDBF"/>
                    </a:solidFill>
                  </a:tcPr>
                </a:tc>
              </a:tr>
              <a:tr h="514031">
                <a:tc>
                  <a:txBody>
                    <a:bodyPr/>
                    <a:lstStyle/>
                    <a:p>
                      <a:pPr algn="ctr"/>
                      <a:r>
                        <a:rPr lang="en-US" sz="2000" dirty="0" smtClean="0"/>
                        <a:t>Wavelength, nm</a:t>
                      </a:r>
                      <a:endParaRPr lang="en-US" sz="2000" dirty="0"/>
                    </a:p>
                  </a:txBody>
                  <a:tcPr/>
                </a:tc>
                <a:tc>
                  <a:txBody>
                    <a:bodyPr/>
                    <a:lstStyle/>
                    <a:p>
                      <a:pPr algn="ctr"/>
                      <a:r>
                        <a:rPr lang="en-US" sz="2000" dirty="0" smtClean="0"/>
                        <a:t>10-0.1</a:t>
                      </a:r>
                      <a:endParaRPr lang="en-US" sz="2000" dirty="0"/>
                    </a:p>
                  </a:txBody>
                  <a:tcPr/>
                </a:tc>
                <a:tc>
                  <a:txBody>
                    <a:bodyPr/>
                    <a:lstStyle/>
                    <a:p>
                      <a:pPr algn="ctr"/>
                      <a:r>
                        <a:rPr lang="en-US" sz="2000" dirty="0" smtClean="0"/>
                        <a:t>10-0.01</a:t>
                      </a:r>
                      <a:endParaRPr lang="en-US" sz="2000" dirty="0"/>
                    </a:p>
                  </a:txBody>
                  <a:tcPr/>
                </a:tc>
              </a:tr>
              <a:tr h="514031">
                <a:tc>
                  <a:txBody>
                    <a:bodyPr/>
                    <a:lstStyle/>
                    <a:p>
                      <a:pPr algn="ctr"/>
                      <a:r>
                        <a:rPr lang="en-US" sz="2000" dirty="0" smtClean="0"/>
                        <a:t>Transverse coherence</a:t>
                      </a:r>
                      <a:endParaRPr lang="en-US" sz="2000" dirty="0"/>
                    </a:p>
                  </a:txBody>
                  <a:tcPr/>
                </a:tc>
                <a:tc>
                  <a:txBody>
                    <a:bodyPr/>
                    <a:lstStyle/>
                    <a:p>
                      <a:pPr algn="ctr"/>
                      <a:r>
                        <a:rPr lang="en-US" sz="2000" dirty="0" smtClean="0"/>
                        <a:t>good</a:t>
                      </a:r>
                      <a:endParaRPr lang="en-US" sz="2000" dirty="0"/>
                    </a:p>
                  </a:txBody>
                  <a:tcPr/>
                </a:tc>
                <a:tc>
                  <a:txBody>
                    <a:bodyPr/>
                    <a:lstStyle/>
                    <a:p>
                      <a:pPr algn="ctr"/>
                      <a:r>
                        <a:rPr lang="en-US" sz="2000" dirty="0" smtClean="0"/>
                        <a:t>good</a:t>
                      </a:r>
                      <a:endParaRPr lang="en-US" sz="2000" dirty="0"/>
                    </a:p>
                  </a:txBody>
                  <a:tcPr/>
                </a:tc>
              </a:tr>
              <a:tr h="514031">
                <a:tc>
                  <a:txBody>
                    <a:bodyPr/>
                    <a:lstStyle/>
                    <a:p>
                      <a:pPr algn="ctr"/>
                      <a:r>
                        <a:rPr lang="en-US" sz="2000" dirty="0" smtClean="0"/>
                        <a:t>Line width</a:t>
                      </a:r>
                      <a:endParaRPr lang="en-US" sz="2000" dirty="0"/>
                    </a:p>
                  </a:txBody>
                  <a:tcPr/>
                </a:tc>
                <a:tc>
                  <a:txBody>
                    <a:bodyPr/>
                    <a:lstStyle/>
                    <a:p>
                      <a:pPr algn="ctr"/>
                      <a:r>
                        <a:rPr lang="en-US" sz="2000" dirty="0" smtClean="0"/>
                        <a:t>10</a:t>
                      </a:r>
                      <a:r>
                        <a:rPr lang="en-US" sz="2000" baseline="30000" dirty="0" smtClean="0"/>
                        <a:t>-3</a:t>
                      </a:r>
                      <a:r>
                        <a:rPr lang="en-US" sz="2000" dirty="0" smtClean="0"/>
                        <a:t>-10</a:t>
                      </a:r>
                      <a:r>
                        <a:rPr lang="en-US" sz="2000" baseline="30000" dirty="0" smtClean="0"/>
                        <a:t>-4</a:t>
                      </a:r>
                      <a:endParaRPr lang="en-US" sz="2000" baseline="30000" dirty="0"/>
                    </a:p>
                  </a:txBody>
                  <a:tcPr/>
                </a:tc>
                <a:tc>
                  <a:txBody>
                    <a:bodyPr/>
                    <a:lstStyle/>
                    <a:p>
                      <a:pPr algn="ctr"/>
                      <a:r>
                        <a:rPr lang="en-US" sz="2000" dirty="0" smtClean="0"/>
                        <a:t>10</a:t>
                      </a:r>
                      <a:r>
                        <a:rPr lang="en-US" sz="2000" baseline="30000" dirty="0" smtClean="0"/>
                        <a:t>-2</a:t>
                      </a:r>
                      <a:r>
                        <a:rPr lang="en-US" sz="2000" baseline="0" dirty="0" smtClean="0"/>
                        <a:t>-10</a:t>
                      </a:r>
                      <a:r>
                        <a:rPr lang="en-US" sz="2000" baseline="30000" dirty="0" smtClean="0"/>
                        <a:t>-6</a:t>
                      </a:r>
                      <a:endParaRPr lang="en-US" sz="2000" dirty="0"/>
                    </a:p>
                  </a:txBody>
                  <a:tcPr/>
                </a:tc>
              </a:tr>
              <a:tr h="514031">
                <a:tc>
                  <a:txBody>
                    <a:bodyPr/>
                    <a:lstStyle/>
                    <a:p>
                      <a:pPr algn="ctr"/>
                      <a:r>
                        <a:rPr lang="en-US" sz="2000" dirty="0" smtClean="0"/>
                        <a:t>Peak Intensity, </a:t>
                      </a:r>
                      <a:r>
                        <a:rPr lang="en-US" sz="2000" dirty="0" err="1" smtClean="0"/>
                        <a:t>mJ</a:t>
                      </a:r>
                      <a:endParaRPr lang="en-US" sz="2000" dirty="0"/>
                    </a:p>
                  </a:txBody>
                  <a:tcPr/>
                </a:tc>
                <a:tc>
                  <a:txBody>
                    <a:bodyPr/>
                    <a:lstStyle/>
                    <a:p>
                      <a:pPr algn="ctr"/>
                      <a:r>
                        <a:rPr lang="en-US" sz="2000" dirty="0" smtClean="0"/>
                        <a:t>2-4</a:t>
                      </a:r>
                      <a:endParaRPr lang="en-US" sz="2000" dirty="0"/>
                    </a:p>
                  </a:txBody>
                  <a:tcPr/>
                </a:tc>
                <a:tc>
                  <a:txBody>
                    <a:bodyPr/>
                    <a:lstStyle/>
                    <a:p>
                      <a:pPr algn="ctr"/>
                      <a:r>
                        <a:rPr lang="en-US" sz="2000" dirty="0" smtClean="0"/>
                        <a:t>2-100</a:t>
                      </a:r>
                      <a:endParaRPr lang="en-US" sz="2000" dirty="0"/>
                    </a:p>
                  </a:txBody>
                  <a:tcPr/>
                </a:tc>
              </a:tr>
              <a:tr h="514031">
                <a:tc>
                  <a:txBody>
                    <a:bodyPr/>
                    <a:lstStyle/>
                    <a:p>
                      <a:pPr algn="ctr"/>
                      <a:r>
                        <a:rPr lang="en-US" sz="2000" dirty="0" smtClean="0"/>
                        <a:t>Pulse duration, </a:t>
                      </a:r>
                      <a:r>
                        <a:rPr lang="en-US" sz="2000" dirty="0" err="1" smtClean="0"/>
                        <a:t>fs</a:t>
                      </a:r>
                      <a:endParaRPr lang="en-US" sz="2000" dirty="0"/>
                    </a:p>
                  </a:txBody>
                  <a:tcPr/>
                </a:tc>
                <a:tc>
                  <a:txBody>
                    <a:bodyPr/>
                    <a:lstStyle/>
                    <a:p>
                      <a:pPr algn="ctr"/>
                      <a:r>
                        <a:rPr lang="en-US" sz="2000" dirty="0" smtClean="0"/>
                        <a:t>100-4</a:t>
                      </a:r>
                      <a:endParaRPr lang="en-US" sz="2000" dirty="0"/>
                    </a:p>
                  </a:txBody>
                  <a:tcPr/>
                </a:tc>
                <a:tc>
                  <a:txBody>
                    <a:bodyPr/>
                    <a:lstStyle/>
                    <a:p>
                      <a:pPr algn="ctr"/>
                      <a:r>
                        <a:rPr lang="en-US" sz="2000" dirty="0" smtClean="0"/>
                        <a:t>100-0.3</a:t>
                      </a:r>
                      <a:endParaRPr lang="en-US" sz="2000" dirty="0"/>
                    </a:p>
                  </a:txBody>
                  <a:tcPr/>
                </a:tc>
              </a:tr>
              <a:tr h="514031">
                <a:tc>
                  <a:txBody>
                    <a:bodyPr/>
                    <a:lstStyle/>
                    <a:p>
                      <a:pPr algn="ctr"/>
                      <a:r>
                        <a:rPr lang="en-US" sz="2000" dirty="0" smtClean="0"/>
                        <a:t>Peak Power, TW</a:t>
                      </a:r>
                      <a:endParaRPr lang="en-US" sz="2000" dirty="0"/>
                    </a:p>
                  </a:txBody>
                  <a:tcPr/>
                </a:tc>
                <a:tc>
                  <a:txBody>
                    <a:bodyPr/>
                    <a:lstStyle/>
                    <a:p>
                      <a:pPr algn="ctr"/>
                      <a:r>
                        <a:rPr lang="en-US" sz="2000" dirty="0" smtClean="0"/>
                        <a:t>0.02-0.05</a:t>
                      </a:r>
                      <a:endParaRPr lang="en-US" sz="2000" dirty="0"/>
                    </a:p>
                  </a:txBody>
                  <a:tcPr/>
                </a:tc>
                <a:tc>
                  <a:txBody>
                    <a:bodyPr/>
                    <a:lstStyle/>
                    <a:p>
                      <a:pPr algn="ctr"/>
                      <a:r>
                        <a:rPr lang="en-US" sz="2000" dirty="0" smtClean="0"/>
                        <a:t>1-10-100?</a:t>
                      </a:r>
                      <a:endParaRPr lang="en-US" sz="2000" dirty="0"/>
                    </a:p>
                  </a:txBody>
                  <a:tcPr/>
                </a:tc>
              </a:tr>
            </a:tbl>
          </a:graphicData>
        </a:graphic>
      </p:graphicFrame>
    </p:spTree>
    <p:extLst>
      <p:ext uri="{BB962C8B-B14F-4D97-AF65-F5344CB8AC3E}">
        <p14:creationId xmlns:p14="http://schemas.microsoft.com/office/powerpoint/2010/main" val="113526308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796976"/>
          </a:xfrm>
        </p:spPr>
        <p:txBody>
          <a:bodyPr>
            <a:normAutofit/>
          </a:bodyPr>
          <a:lstStyle/>
          <a:p>
            <a:r>
              <a:rPr lang="mr-IN" sz="3200" dirty="0" smtClean="0"/>
              <a:t>…</a:t>
            </a:r>
            <a:r>
              <a:rPr lang="en-US" sz="3200" dirty="0" smtClean="0"/>
              <a:t> and the day after tomorrow</a:t>
            </a:r>
            <a:endParaRPr lang="en-US" sz="3200" dirty="0"/>
          </a:p>
        </p:txBody>
      </p:sp>
      <p:sp>
        <p:nvSpPr>
          <p:cNvPr id="4" name="Slide Number Placeholder 3"/>
          <p:cNvSpPr>
            <a:spLocks noGrp="1"/>
          </p:cNvSpPr>
          <p:nvPr>
            <p:ph type="sldNum" sz="quarter" idx="2"/>
          </p:nvPr>
        </p:nvSpPr>
        <p:spPr/>
        <p:txBody>
          <a:bodyPr/>
          <a:lstStyle/>
          <a:p>
            <a:fld id="{86CB4B4D-7CA3-9044-876B-883B54F8677D}" type="slidenum">
              <a:rPr lang="uk-UA" smtClean="0"/>
              <a:t>28</a:t>
            </a:fld>
            <a:endParaRPr lang="uk-UA"/>
          </a:p>
        </p:txBody>
      </p:sp>
      <p:sp>
        <p:nvSpPr>
          <p:cNvPr id="5" name="Rectangle 4"/>
          <p:cNvSpPr/>
          <p:nvPr/>
        </p:nvSpPr>
        <p:spPr>
          <a:xfrm>
            <a:off x="1097941" y="2553352"/>
            <a:ext cx="1534473" cy="449814"/>
          </a:xfrm>
          <a:prstGeom prst="rect">
            <a:avLst/>
          </a:prstGeom>
          <a:solidFill>
            <a:schemeClr val="accent3"/>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
        <p:nvSpPr>
          <p:cNvPr id="6" name="TextBox 5"/>
          <p:cNvSpPr txBox="1"/>
          <p:nvPr/>
        </p:nvSpPr>
        <p:spPr>
          <a:xfrm>
            <a:off x="149002" y="3265881"/>
            <a:ext cx="3244987" cy="1631214"/>
          </a:xfrm>
          <a:prstGeom prst="rect">
            <a:avLst/>
          </a:prstGeom>
          <a:noFill/>
          <a:ln w="19050" cap="flat" cmpd="sng">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0000"/>
                </a:solidFill>
                <a:effectLst/>
                <a:uFillTx/>
                <a:sym typeface="Calibri"/>
              </a:rPr>
              <a:t>Plasma </a:t>
            </a:r>
            <a:r>
              <a:rPr kumimoji="0" lang="en-US" sz="2000" b="0" i="0" u="none" strike="noStrike" cap="none" spc="0" normalizeH="0" baseline="0" dirty="0" err="1" smtClean="0">
                <a:ln>
                  <a:noFill/>
                </a:ln>
                <a:solidFill>
                  <a:srgbClr val="000000"/>
                </a:solidFill>
                <a:effectLst/>
                <a:uFillTx/>
                <a:sym typeface="Calibri"/>
              </a:rPr>
              <a:t>wakefie</a:t>
            </a:r>
            <a:r>
              <a:rPr lang="en-US" sz="2000" dirty="0" err="1" smtClean="0"/>
              <a:t>ld</a:t>
            </a:r>
            <a:r>
              <a:rPr lang="en-US" sz="2000" dirty="0" smtClean="0"/>
              <a:t> accelerator</a:t>
            </a:r>
          </a:p>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0000"/>
                </a:solidFill>
                <a:effectLst/>
                <a:uFillTx/>
                <a:sym typeface="Calibri"/>
              </a:rPr>
              <a:t>Energy 2-12 </a:t>
            </a:r>
            <a:r>
              <a:rPr kumimoji="0" lang="en-US" sz="2000" b="0" i="0" u="none" strike="noStrike" cap="none" spc="0" normalizeH="0" baseline="0" dirty="0" err="1" smtClean="0">
                <a:ln>
                  <a:noFill/>
                </a:ln>
                <a:solidFill>
                  <a:srgbClr val="000000"/>
                </a:solidFill>
                <a:effectLst/>
                <a:uFillTx/>
                <a:sym typeface="Calibri"/>
              </a:rPr>
              <a:t>GeV</a:t>
            </a:r>
            <a:endParaRPr kumimoji="0" lang="en-US" sz="2000" b="0" i="0" u="none" strike="noStrike" cap="none" spc="0" normalizeH="0" baseline="0" dirty="0" smtClean="0">
              <a:ln>
                <a:noFill/>
              </a:ln>
              <a:solidFill>
                <a:srgbClr val="000000"/>
              </a:solidFill>
              <a:effectLst/>
              <a:uFillTx/>
              <a:sym typeface="Calibri"/>
            </a:endParaRPr>
          </a:p>
          <a:p>
            <a:pPr marL="0" marR="0" indent="0" algn="l" defTabSz="457200" rtl="0" fontAlgn="auto" latinLnBrk="0" hangingPunct="0">
              <a:lnSpc>
                <a:spcPct val="100000"/>
              </a:lnSpc>
              <a:spcBef>
                <a:spcPts val="0"/>
              </a:spcBef>
              <a:spcAft>
                <a:spcPts val="0"/>
              </a:spcAft>
              <a:buClrTx/>
              <a:buSzTx/>
              <a:buFontTx/>
              <a:buNone/>
              <a:tabLst/>
            </a:pPr>
            <a:r>
              <a:rPr lang="en-US" sz="2000" dirty="0" err="1" smtClean="0"/>
              <a:t>I</a:t>
            </a:r>
            <a:r>
              <a:rPr lang="en-US" sz="2000" baseline="-25000" dirty="0" err="1" smtClean="0"/>
              <a:t>peak</a:t>
            </a:r>
            <a:r>
              <a:rPr lang="en-US" sz="2000" dirty="0" smtClean="0"/>
              <a:t>&gt;10kA</a:t>
            </a:r>
          </a:p>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0000"/>
                </a:solidFill>
                <a:effectLst/>
                <a:uFillTx/>
                <a:sym typeface="Calibri"/>
              </a:rPr>
              <a:t>Normalized emittance &lt; 10</a:t>
            </a:r>
            <a:r>
              <a:rPr kumimoji="0" lang="en-US" sz="2000" b="0" i="0" u="none" strike="noStrike" cap="none" spc="0" normalizeH="0" baseline="30000" dirty="0" smtClean="0">
                <a:ln>
                  <a:noFill/>
                </a:ln>
                <a:solidFill>
                  <a:srgbClr val="000000"/>
                </a:solidFill>
                <a:effectLst/>
                <a:uFillTx/>
                <a:sym typeface="Calibri"/>
              </a:rPr>
              <a:t>-7</a:t>
            </a:r>
            <a:r>
              <a:rPr kumimoji="0" lang="en-US" sz="2000" b="0" i="0" u="none" strike="noStrike" cap="none" spc="0" normalizeH="0" dirty="0" smtClean="0">
                <a:ln>
                  <a:noFill/>
                </a:ln>
                <a:solidFill>
                  <a:srgbClr val="000000"/>
                </a:solidFill>
                <a:effectLst/>
                <a:uFillTx/>
                <a:sym typeface="Calibri"/>
              </a:rPr>
              <a:t>m</a:t>
            </a:r>
            <a:r>
              <a:rPr lang="en-US" sz="2000" dirty="0" smtClean="0"/>
              <a:t> </a:t>
            </a:r>
          </a:p>
          <a:p>
            <a:pPr marL="0" marR="0" indent="0" algn="l" defTabSz="457200" rtl="0" fontAlgn="auto" latinLnBrk="0" hangingPunct="0">
              <a:lnSpc>
                <a:spcPct val="100000"/>
              </a:lnSpc>
              <a:spcBef>
                <a:spcPts val="0"/>
              </a:spcBef>
              <a:spcAft>
                <a:spcPts val="0"/>
              </a:spcAft>
              <a:buClrTx/>
              <a:buSzTx/>
              <a:buFontTx/>
              <a:buNone/>
              <a:tabLst/>
            </a:pPr>
            <a:r>
              <a:rPr lang="en-US" sz="2000" dirty="0" smtClean="0"/>
              <a:t>Energy spread &lt; 10</a:t>
            </a:r>
            <a:r>
              <a:rPr lang="en-US" sz="2000" baseline="30000" dirty="0" smtClean="0"/>
              <a:t>-3</a:t>
            </a:r>
            <a:endParaRPr kumimoji="0" lang="en-US" sz="2000" b="0" i="0" u="none" strike="noStrike" cap="none" spc="0" normalizeH="0" baseline="0" dirty="0">
              <a:ln>
                <a:noFill/>
              </a:ln>
              <a:solidFill>
                <a:srgbClr val="000000"/>
              </a:solidFill>
              <a:effectLst/>
              <a:uFillTx/>
              <a:sym typeface="Calibri"/>
            </a:endParaRPr>
          </a:p>
        </p:txBody>
      </p:sp>
      <p:cxnSp>
        <p:nvCxnSpPr>
          <p:cNvPr id="8" name="Straight Connector 7"/>
          <p:cNvCxnSpPr>
            <a:stCxn id="5" idx="1"/>
          </p:cNvCxnSpPr>
          <p:nvPr/>
        </p:nvCxnSpPr>
        <p:spPr>
          <a:xfrm flipV="1">
            <a:off x="1097941" y="2721568"/>
            <a:ext cx="6451703" cy="56691"/>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9" name="Rectangle 8"/>
          <p:cNvSpPr/>
          <p:nvPr/>
        </p:nvSpPr>
        <p:spPr>
          <a:xfrm>
            <a:off x="3725980" y="2553352"/>
            <a:ext cx="1423408" cy="349653"/>
          </a:xfrm>
          <a:prstGeom prst="rect">
            <a:avLst/>
          </a:prstGeom>
          <a:solidFill>
            <a:srgbClr val="FF0000"/>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
        <p:nvSpPr>
          <p:cNvPr id="10" name="TextBox 9"/>
          <p:cNvSpPr txBox="1"/>
          <p:nvPr/>
        </p:nvSpPr>
        <p:spPr>
          <a:xfrm>
            <a:off x="3558521" y="3110262"/>
            <a:ext cx="2096335" cy="923328"/>
          </a:xfrm>
          <a:prstGeom prst="rect">
            <a:avLst/>
          </a:prstGeom>
          <a:noFill/>
          <a:ln w="19050" cap="flat" cmpd="sng">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mn-lt"/>
                <a:ea typeface="+mn-ea"/>
                <a:cs typeface="+mn-cs"/>
                <a:sym typeface="Calibri"/>
              </a:rPr>
              <a:t>Advanced undulator</a:t>
            </a:r>
          </a:p>
          <a:p>
            <a:pPr marL="0" marR="0" indent="0" algn="l" defTabSz="457200" rtl="0" fontAlgn="auto" latinLnBrk="0" hangingPunct="0">
              <a:lnSpc>
                <a:spcPct val="100000"/>
              </a:lnSpc>
              <a:spcBef>
                <a:spcPts val="0"/>
              </a:spcBef>
              <a:spcAft>
                <a:spcPts val="0"/>
              </a:spcAft>
              <a:buClrTx/>
              <a:buSzTx/>
              <a:buFontTx/>
              <a:buNone/>
              <a:tabLst/>
            </a:pPr>
            <a:r>
              <a:rPr lang="en-US" dirty="0" smtClean="0"/>
              <a:t>1-2 cm period</a:t>
            </a:r>
          </a:p>
          <a:p>
            <a:pPr marL="0" marR="0" indent="0" algn="l" defTabSz="457200" rtl="0" fontAlgn="auto" latinLnBrk="0" hangingPunct="0">
              <a:lnSpc>
                <a:spcPct val="100000"/>
              </a:lnSpc>
              <a:spcBef>
                <a:spcPts val="0"/>
              </a:spcBef>
              <a:spcAft>
                <a:spcPts val="0"/>
              </a:spcAft>
              <a:buClrTx/>
              <a:buSzTx/>
              <a:buFontTx/>
              <a:buNone/>
              <a:tabLst/>
            </a:pPr>
            <a:r>
              <a:rPr lang="en-US" dirty="0" smtClean="0"/>
              <a:t>Gain length 10-40 cm</a:t>
            </a:r>
          </a:p>
        </p:txBody>
      </p:sp>
      <p:cxnSp>
        <p:nvCxnSpPr>
          <p:cNvPr id="12" name="Straight Connector 11"/>
          <p:cNvCxnSpPr/>
          <p:nvPr/>
        </p:nvCxnSpPr>
        <p:spPr>
          <a:xfrm flipV="1">
            <a:off x="6461155" y="2386605"/>
            <a:ext cx="1311768" cy="111653"/>
          </a:xfrm>
          <a:prstGeom prst="line">
            <a:avLst/>
          </a:prstGeom>
          <a:noFill/>
          <a:ln w="25400" cap="flat">
            <a:solidFill>
              <a:schemeClr val="accent1"/>
            </a:solidFill>
            <a:prstDash val="dash"/>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9" name="Straight Connector 18"/>
          <p:cNvCxnSpPr/>
          <p:nvPr/>
        </p:nvCxnSpPr>
        <p:spPr>
          <a:xfrm>
            <a:off x="6461155" y="2579774"/>
            <a:ext cx="1311768" cy="0"/>
          </a:xfrm>
          <a:prstGeom prst="line">
            <a:avLst/>
          </a:prstGeom>
          <a:noFill/>
          <a:ln w="25400" cap="flat">
            <a:solidFill>
              <a:schemeClr val="accent1"/>
            </a:solidFill>
            <a:prstDash val="dash"/>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0" name="Straight Connector 19"/>
          <p:cNvCxnSpPr/>
          <p:nvPr/>
        </p:nvCxnSpPr>
        <p:spPr>
          <a:xfrm>
            <a:off x="6461155" y="2889048"/>
            <a:ext cx="1311768" cy="0"/>
          </a:xfrm>
          <a:prstGeom prst="line">
            <a:avLst/>
          </a:prstGeom>
          <a:noFill/>
          <a:ln w="25400" cap="flat">
            <a:solidFill>
              <a:schemeClr val="accent1"/>
            </a:solidFill>
            <a:prstDash val="dash"/>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1" name="Straight Connector 20"/>
          <p:cNvCxnSpPr/>
          <p:nvPr/>
        </p:nvCxnSpPr>
        <p:spPr>
          <a:xfrm>
            <a:off x="6461155" y="2982165"/>
            <a:ext cx="1311768" cy="128053"/>
          </a:xfrm>
          <a:prstGeom prst="line">
            <a:avLst/>
          </a:prstGeom>
          <a:noFill/>
          <a:ln w="25400" cap="flat">
            <a:solidFill>
              <a:schemeClr val="accent1"/>
            </a:solidFill>
            <a:prstDash val="dash"/>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4" name="Straight Arrow Connector 33"/>
          <p:cNvCxnSpPr/>
          <p:nvPr/>
        </p:nvCxnSpPr>
        <p:spPr>
          <a:xfrm flipV="1">
            <a:off x="1200128" y="5345437"/>
            <a:ext cx="3949260" cy="69784"/>
          </a:xfrm>
          <a:prstGeom prst="straightConnector1">
            <a:avLst/>
          </a:prstGeom>
          <a:noFill/>
          <a:ln w="25400" cap="flat">
            <a:solidFill>
              <a:schemeClr val="accent1"/>
            </a:solidFill>
            <a:prstDash val="solid"/>
            <a:round/>
            <a:headEnd type="arrow"/>
            <a:tailEnd type="arrow"/>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35" name="TextBox 34"/>
          <p:cNvSpPr txBox="1"/>
          <p:nvPr/>
        </p:nvSpPr>
        <p:spPr>
          <a:xfrm>
            <a:off x="3223600" y="5722269"/>
            <a:ext cx="73005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mn-lt"/>
                <a:ea typeface="+mn-ea"/>
                <a:cs typeface="+mn-cs"/>
                <a:sym typeface="Calibri"/>
              </a:rPr>
              <a:t>&lt; 30 m</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36" name="TextBox 35"/>
          <p:cNvSpPr txBox="1"/>
          <p:nvPr/>
        </p:nvSpPr>
        <p:spPr>
          <a:xfrm>
            <a:off x="5857356" y="3254107"/>
            <a:ext cx="3272689" cy="923328"/>
          </a:xfrm>
          <a:prstGeom prst="rect">
            <a:avLst/>
          </a:prstGeom>
          <a:noFill/>
          <a:ln w="12700" cap="flat">
            <a:solidFill>
              <a:srgbClr val="008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mn-lt"/>
                <a:ea typeface="+mn-ea"/>
                <a:cs typeface="+mn-cs"/>
                <a:sym typeface="Calibri"/>
              </a:rPr>
              <a:t>X-rays</a:t>
            </a:r>
            <a:r>
              <a:rPr kumimoji="0" lang="en-US" sz="1800" b="0" i="0" u="none" strike="noStrike" cap="none" spc="0" normalizeH="0" dirty="0" smtClean="0">
                <a:ln>
                  <a:noFill/>
                </a:ln>
                <a:solidFill>
                  <a:srgbClr val="000000"/>
                </a:solidFill>
                <a:effectLst/>
                <a:uFillTx/>
                <a:latin typeface="+mn-lt"/>
                <a:ea typeface="+mn-ea"/>
                <a:cs typeface="+mn-cs"/>
                <a:sym typeface="Calibri"/>
              </a:rPr>
              <a:t> photon energy</a:t>
            </a:r>
            <a:r>
              <a:rPr kumimoji="0" lang="en-US" sz="1800" b="0" i="0" u="none" strike="noStrike" cap="none" spc="0" normalizeH="0" baseline="0" dirty="0" smtClean="0">
                <a:ln>
                  <a:noFill/>
                </a:ln>
                <a:solidFill>
                  <a:srgbClr val="000000"/>
                </a:solidFill>
                <a:effectLst/>
                <a:uFillTx/>
                <a:latin typeface="+mn-lt"/>
                <a:ea typeface="+mn-ea"/>
                <a:cs typeface="+mn-cs"/>
                <a:sym typeface="Calibri"/>
              </a:rPr>
              <a:t> 0.5-100</a:t>
            </a:r>
            <a:r>
              <a:rPr kumimoji="0" lang="en-US" sz="1800" b="0" i="0" u="none" strike="noStrike" cap="none" spc="0" normalizeH="0" dirty="0" smtClean="0">
                <a:ln>
                  <a:noFill/>
                </a:ln>
                <a:solidFill>
                  <a:srgbClr val="000000"/>
                </a:solidFill>
                <a:effectLst/>
                <a:uFillTx/>
                <a:latin typeface="+mn-lt"/>
                <a:ea typeface="+mn-ea"/>
                <a:cs typeface="+mn-cs"/>
                <a:sym typeface="Calibri"/>
              </a:rPr>
              <a:t> keV</a:t>
            </a:r>
            <a:endParaRPr kumimoji="0" lang="en-US" sz="1800" b="0" i="0" u="none" strike="noStrike" cap="none" spc="0" normalizeH="0" baseline="0" dirty="0" smtClean="0">
              <a:ln>
                <a:noFill/>
              </a:ln>
              <a:solidFill>
                <a:srgbClr val="000000"/>
              </a:solidFill>
              <a:effectLst/>
              <a:uFillTx/>
              <a:latin typeface="+mn-lt"/>
              <a:ea typeface="+mn-ea"/>
              <a:cs typeface="+mn-cs"/>
              <a:sym typeface="Calibri"/>
            </a:endParaRPr>
          </a:p>
          <a:p>
            <a:pPr marL="0" marR="0" indent="0" algn="l" defTabSz="457200" rtl="0" fontAlgn="auto" latinLnBrk="0" hangingPunct="0">
              <a:lnSpc>
                <a:spcPct val="100000"/>
              </a:lnSpc>
              <a:spcBef>
                <a:spcPts val="0"/>
              </a:spcBef>
              <a:spcAft>
                <a:spcPts val="0"/>
              </a:spcAft>
              <a:buClrTx/>
              <a:buSzTx/>
              <a:buFontTx/>
              <a:buNone/>
              <a:tabLst/>
            </a:pPr>
            <a:r>
              <a:rPr lang="en-US" dirty="0" smtClean="0"/>
              <a:t>Peak power 0.01-10 T</a:t>
            </a:r>
          </a:p>
          <a:p>
            <a:pPr marL="0" marR="0" indent="0" algn="l" defTabSz="457200" rtl="0" fontAlgn="auto" latinLnBrk="0" hangingPunct="0">
              <a:lnSpc>
                <a:spcPct val="100000"/>
              </a:lnSpc>
              <a:spcBef>
                <a:spcPts val="0"/>
              </a:spcBef>
              <a:spcAft>
                <a:spcPts val="0"/>
              </a:spcAft>
              <a:buClrTx/>
              <a:buSzTx/>
              <a:buFontTx/>
              <a:buNone/>
              <a:tabLst/>
            </a:pPr>
            <a:r>
              <a:rPr lang="en-US" dirty="0"/>
              <a:t>P</a:t>
            </a:r>
            <a:r>
              <a:rPr lang="en-US" dirty="0" smtClean="0"/>
              <a:t>ulse duration 0.1-100fs</a:t>
            </a:r>
          </a:p>
        </p:txBody>
      </p:sp>
    </p:spTree>
    <p:extLst>
      <p:ext uri="{BB962C8B-B14F-4D97-AF65-F5344CB8AC3E}">
        <p14:creationId xmlns:p14="http://schemas.microsoft.com/office/powerpoint/2010/main" val="104324971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 name="Picture 3" descr="Picture 3"/>
          <p:cNvPicPr>
            <a:picLocks noChangeAspect="1"/>
          </p:cNvPicPr>
          <p:nvPr/>
        </p:nvPicPr>
        <p:blipFill>
          <a:blip r:embed="rId4">
            <a:extLst/>
          </a:blip>
          <a:stretch>
            <a:fillRect/>
          </a:stretch>
        </p:blipFill>
        <p:spPr>
          <a:xfrm>
            <a:off x="1166999" y="21533"/>
            <a:ext cx="5882955" cy="1420704"/>
          </a:xfrm>
          <a:prstGeom prst="rect">
            <a:avLst/>
          </a:prstGeom>
          <a:ln w="12700">
            <a:miter lim="400000"/>
          </a:ln>
        </p:spPr>
      </p:pic>
      <p:sp>
        <p:nvSpPr>
          <p:cNvPr id="368" name="TextBox 4"/>
          <p:cNvSpPr txBox="1"/>
          <p:nvPr/>
        </p:nvSpPr>
        <p:spPr>
          <a:xfrm>
            <a:off x="2668470" y="1442236"/>
            <a:ext cx="6323110" cy="1507491"/>
          </a:xfrm>
          <a:prstGeom prst="rect">
            <a:avLst/>
          </a:prstGeom>
          <a:ln w="19050">
            <a:solidFill>
              <a:srgbClr val="FF0000"/>
            </a:solidFill>
          </a:ln>
          <a:extLst>
            <a:ext uri="{C572A759-6A51-4108-AA02-DFA0A04FC94B}">
              <ma14:wrappingTextBoxFlag xmlns="" xmlns:ma14="http://schemas.microsoft.com/office/mac/drawingml/2011/main" val="1"/>
            </a:ext>
          </a:extLst>
        </p:spPr>
        <p:txBody>
          <a:bodyPr lIns="45719" rIns="45719">
            <a:spAutoFit/>
          </a:bodyPr>
          <a:lstStyle/>
          <a:p>
            <a:r>
              <a:t>… .. By mapping nuclear motions using femtosecond x-ray pulses, we have created real-space representations of the evolving dynamics during a well-known chemical reaction and show a series of time- sorted structural snapshots produced by ultrafast time-resolved hard x-ray scattering.</a:t>
            </a:r>
          </a:p>
        </p:txBody>
      </p:sp>
      <p:pic>
        <p:nvPicPr>
          <p:cNvPr id="369" name="Picture 5" descr="Picture 5"/>
          <p:cNvPicPr>
            <a:picLocks noChangeAspect="1"/>
          </p:cNvPicPr>
          <p:nvPr/>
        </p:nvPicPr>
        <p:blipFill>
          <a:blip r:embed="rId5">
            <a:extLst/>
          </a:blip>
          <a:stretch>
            <a:fillRect/>
          </a:stretch>
        </p:blipFill>
        <p:spPr>
          <a:xfrm>
            <a:off x="1" y="1676125"/>
            <a:ext cx="2559111" cy="1712312"/>
          </a:xfrm>
          <a:prstGeom prst="rect">
            <a:avLst/>
          </a:prstGeom>
          <a:ln w="12700">
            <a:miter lim="400000"/>
          </a:ln>
        </p:spPr>
      </p:pic>
      <p:sp>
        <p:nvSpPr>
          <p:cNvPr id="370" name="TextBox 6"/>
          <p:cNvSpPr txBox="1"/>
          <p:nvPr/>
        </p:nvSpPr>
        <p:spPr>
          <a:xfrm>
            <a:off x="2460712" y="4076343"/>
            <a:ext cx="6621345" cy="23266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r>
              <a:t>Within one or two oscillations of the carbon skeleton, the C1–C6 chemical bond breaks as the terminal carbon atoms move perpendicular to the molecular plane along the reaction</a:t>
            </a:r>
          </a:p>
          <a:p>
            <a:r>
              <a:t>coordinate. It is already at this point that the terminal hydrogen atoms of the nascent hexatriene molecule align to conform to the Woodward-Hoffman rules. Consequently, the stereochemical fate of the chemical reaction is sealed as early as 30 fs after the optical excitation.</a:t>
            </a:r>
          </a:p>
        </p:txBody>
      </p:sp>
      <p:sp>
        <p:nvSpPr>
          <p:cNvPr id="371" name="Rectangle 7"/>
          <p:cNvSpPr/>
          <p:nvPr/>
        </p:nvSpPr>
        <p:spPr>
          <a:xfrm>
            <a:off x="2668470" y="2845080"/>
            <a:ext cx="6323110" cy="1228091"/>
          </a:xfrm>
          <a:prstGeom prst="rect">
            <a:avLst/>
          </a:prstGeom>
          <a:ln w="19050">
            <a:solidFill>
              <a:srgbClr val="FF0000"/>
            </a:solidFill>
          </a:ln>
          <a:extLst>
            <a:ext uri="{C572A759-6A51-4108-AA02-DFA0A04FC94B}">
              <ma14:wrappingTextBoxFlag xmlns="" xmlns:ma14="http://schemas.microsoft.com/office/mac/drawingml/2011/main" val="1"/>
            </a:ext>
          </a:extLst>
        </p:spPr>
        <p:txBody>
          <a:bodyPr lIns="45719" rIns="45719">
            <a:spAutoFit/>
          </a:bodyPr>
          <a:lstStyle/>
          <a:p>
            <a:r>
              <a:t>Our analysis shows that, upon absorption of the optical photon, the chemical reaction of 1,3-cyclohexadiene to 1,3,5-hexatriene starts with a rapid expansion of the carbon bonds of the cyclohexadiene ring. ..</a:t>
            </a:r>
          </a:p>
        </p:txBody>
      </p:sp>
      <p:sp>
        <p:nvSpPr>
          <p:cNvPr id="373" name="Slide Number Placeholder 11"/>
          <p:cNvSpPr txBox="1">
            <a:spLocks noGrp="1"/>
          </p:cNvSpPr>
          <p:nvPr>
            <p:ph type="sldNum" sz="quarter" idx="2"/>
          </p:nvPr>
        </p:nvSpPr>
        <p:spPr>
          <a:xfrm>
            <a:off x="8428176" y="6404292"/>
            <a:ext cx="258624" cy="26924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29</a:t>
            </a:fld>
            <a:endParaRPr/>
          </a:p>
        </p:txBody>
      </p:sp>
      <p:pic>
        <p:nvPicPr>
          <p:cNvPr id="374" name="SM1.mp4" descr="SM1.mp4"/>
          <p:cNvPicPr>
            <a:picLocks/>
          </p:cNvPicPr>
          <p:nvPr>
            <a:videoFile r:link="rId2"/>
            <p:extLst>
              <p:ext uri="{DAA4B4D4-6D71-4841-9C94-3DE7FCFB9230}">
                <p14:media xmlns:p14="http://schemas.microsoft.com/office/powerpoint/2010/main" r:embed="rId1"/>
              </p:ext>
            </p:extLst>
          </p:nvPr>
        </p:nvPicPr>
        <p:blipFill>
          <a:blip r:embed="rId6">
            <a:extLst/>
          </a:blip>
          <a:stretch>
            <a:fillRect/>
          </a:stretch>
        </p:blipFill>
        <p:spPr>
          <a:xfrm>
            <a:off x="150249" y="4045410"/>
            <a:ext cx="2033500" cy="2033500"/>
          </a:xfrm>
          <a:prstGeom prst="rect">
            <a:avLst/>
          </a:prstGeom>
          <a:ln w="12700">
            <a:miter lim="400000"/>
          </a:ln>
        </p:spPr>
      </p:pic>
      <p:sp>
        <p:nvSpPr>
          <p:cNvPr id="375" name="TextBox 2"/>
          <p:cNvSpPr txBox="1"/>
          <p:nvPr/>
        </p:nvSpPr>
        <p:spPr>
          <a:xfrm>
            <a:off x="-29321" y="6171684"/>
            <a:ext cx="2392641" cy="3708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r>
              <a:t>Reaction movie in 30 fs.</a:t>
            </a:r>
          </a:p>
        </p:txBody>
      </p:sp>
      <p:sp>
        <p:nvSpPr>
          <p:cNvPr id="376" name="Rectangle 8"/>
          <p:cNvSpPr txBox="1"/>
          <p:nvPr/>
        </p:nvSpPr>
        <p:spPr>
          <a:xfrm>
            <a:off x="150249" y="3388436"/>
            <a:ext cx="2257145" cy="650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r>
              <a:t>8.3 keV, 30 fs, 10</a:t>
            </a:r>
            <a:r>
              <a:rPr baseline="30000"/>
              <a:t>12</a:t>
            </a:r>
            <a:r>
              <a:t> photons/pulse, 3 torr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00" fill="hold"/>
                                        <p:tgtEl>
                                          <p:spTgt spid="374"/>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37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7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Content Placeholder 2"/>
          <p:cNvSpPr txBox="1">
            <a:spLocks noGrp="1"/>
          </p:cNvSpPr>
          <p:nvPr>
            <p:ph type="body" idx="1"/>
          </p:nvPr>
        </p:nvSpPr>
        <p:spPr>
          <a:xfrm>
            <a:off x="420012" y="1387776"/>
            <a:ext cx="8229601" cy="3051410"/>
          </a:xfrm>
          <a:prstGeom prst="rect">
            <a:avLst/>
          </a:prstGeom>
        </p:spPr>
        <p:txBody>
          <a:bodyPr/>
          <a:lstStyle/>
          <a:p>
            <a:pPr marL="0" indent="0">
              <a:spcBef>
                <a:spcPts val="500"/>
              </a:spcBef>
              <a:buSzTx/>
              <a:buNone/>
              <a:defRPr sz="2400"/>
            </a:pPr>
            <a:r>
              <a:t>A laser generating high intensity, coherent X-ray pulses at Ångstrom wavelength and femtosecond pulse duration -the characteristics time and space scale for atomic and molecular phenomena- allows imaging of periodic and non periodic systems, non crystalline states, studies of dynamical processes in systems far from equilibrium, nonlinear science, </a:t>
            </a:r>
            <a:r>
              <a:rPr>
                <a:ln w="9525">
                  <a:solidFill>
                    <a:srgbClr val="FF0000"/>
                  </a:solidFill>
                </a:ln>
              </a:rPr>
              <a:t>opening a new window on atomic and molecular phenomena of interest to biology, chemistry, material sciences and physics.</a:t>
            </a:r>
          </a:p>
        </p:txBody>
      </p:sp>
      <p:sp>
        <p:nvSpPr>
          <p:cNvPr id="146" name="Title 1"/>
          <p:cNvSpPr txBox="1">
            <a:spLocks noGrp="1"/>
          </p:cNvSpPr>
          <p:nvPr>
            <p:ph type="title"/>
          </p:nvPr>
        </p:nvSpPr>
        <p:spPr>
          <a:xfrm>
            <a:off x="1563358" y="552877"/>
            <a:ext cx="5942908" cy="754381"/>
          </a:xfrm>
          <a:prstGeom prst="rect">
            <a:avLst/>
          </a:prstGeom>
        </p:spPr>
        <p:txBody>
          <a:bodyPr/>
          <a:lstStyle>
            <a:lvl1pPr>
              <a:defRPr sz="3200"/>
            </a:lvl1pPr>
          </a:lstStyle>
          <a:p>
            <a:r>
              <a:t>Why X-ray lasers?</a:t>
            </a:r>
          </a:p>
        </p:txBody>
      </p:sp>
      <p:sp>
        <p:nvSpPr>
          <p:cNvPr id="148" name="Slide Number Placeholder 1"/>
          <p:cNvSpPr txBox="1">
            <a:spLocks noGrp="1"/>
          </p:cNvSpPr>
          <p:nvPr>
            <p:ph type="sldNum" sz="quarter" idx="2"/>
          </p:nvPr>
        </p:nvSpPr>
        <p:spPr>
          <a:xfrm>
            <a:off x="8505418" y="6404292"/>
            <a:ext cx="181382" cy="26924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a:t>
            </a:fld>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Footer Placeholder 4"/>
          <p:cNvSpPr txBox="1"/>
          <p:nvPr/>
        </p:nvSpPr>
        <p:spPr>
          <a:xfrm>
            <a:off x="3124200" y="6404292"/>
            <a:ext cx="2895600"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1200">
                <a:solidFill>
                  <a:srgbClr val="888888"/>
                </a:solidFill>
              </a:defRPr>
            </a:lvl1pPr>
          </a:lstStyle>
          <a:p>
            <a:r>
              <a:t>C. Pellegrini, Passion for Physics</a:t>
            </a:r>
          </a:p>
        </p:txBody>
      </p:sp>
      <p:sp>
        <p:nvSpPr>
          <p:cNvPr id="379" name="Title 1"/>
          <p:cNvSpPr txBox="1">
            <a:spLocks noGrp="1"/>
          </p:cNvSpPr>
          <p:nvPr>
            <p:ph type="title"/>
          </p:nvPr>
        </p:nvSpPr>
        <p:spPr>
          <a:xfrm>
            <a:off x="2021499" y="30723"/>
            <a:ext cx="4353441" cy="541215"/>
          </a:xfrm>
          <a:prstGeom prst="rect">
            <a:avLst/>
          </a:prstGeom>
        </p:spPr>
        <p:txBody>
          <a:bodyPr/>
          <a:lstStyle>
            <a:lvl1pPr>
              <a:defRPr sz="2800"/>
            </a:lvl1pPr>
          </a:lstStyle>
          <a:p>
            <a:r>
              <a:t>Molecular movies 2</a:t>
            </a:r>
          </a:p>
        </p:txBody>
      </p:sp>
      <p:sp>
        <p:nvSpPr>
          <p:cNvPr id="380" name="Date Placeholder 3"/>
          <p:cNvSpPr txBox="1"/>
          <p:nvPr/>
        </p:nvSpPr>
        <p:spPr>
          <a:xfrm>
            <a:off x="333342" y="6404292"/>
            <a:ext cx="995413"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defRPr sz="1200">
                <a:solidFill>
                  <a:srgbClr val="888888"/>
                </a:solidFill>
              </a:defRPr>
            </a:lvl1pPr>
          </a:lstStyle>
          <a:p>
            <a:r>
              <a:t>6/24/2017</a:t>
            </a:r>
          </a:p>
        </p:txBody>
      </p:sp>
      <p:sp>
        <p:nvSpPr>
          <p:cNvPr id="381" name="Slide Number Placeholder 5"/>
          <p:cNvSpPr txBox="1">
            <a:spLocks noGrp="1"/>
          </p:cNvSpPr>
          <p:nvPr>
            <p:ph type="sldNum" sz="quarter" idx="2"/>
          </p:nvPr>
        </p:nvSpPr>
        <p:spPr>
          <a:xfrm>
            <a:off x="8428174" y="6404292"/>
            <a:ext cx="258625" cy="26924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30</a:t>
            </a:fld>
            <a:endParaRPr/>
          </a:p>
        </p:txBody>
      </p:sp>
      <p:pic>
        <p:nvPicPr>
          <p:cNvPr id="382" name="Picture 7" descr="Picture 7"/>
          <p:cNvPicPr>
            <a:picLocks noChangeAspect="1"/>
          </p:cNvPicPr>
          <p:nvPr/>
        </p:nvPicPr>
        <p:blipFill>
          <a:blip r:embed="rId2">
            <a:extLst/>
          </a:blip>
          <a:stretch>
            <a:fillRect/>
          </a:stretch>
        </p:blipFill>
        <p:spPr>
          <a:xfrm>
            <a:off x="205267" y="1512008"/>
            <a:ext cx="4083950" cy="3073139"/>
          </a:xfrm>
          <a:prstGeom prst="rect">
            <a:avLst/>
          </a:prstGeom>
          <a:ln w="12700">
            <a:miter lim="400000"/>
          </a:ln>
        </p:spPr>
      </p:pic>
      <p:sp>
        <p:nvSpPr>
          <p:cNvPr id="383" name="TextBox 8"/>
          <p:cNvSpPr txBox="1"/>
          <p:nvPr/>
        </p:nvSpPr>
        <p:spPr>
          <a:xfrm>
            <a:off x="4538231" y="1542429"/>
            <a:ext cx="4333149" cy="2885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r>
              <a:t>‘‘Molecular movie’’ showing the vibration of an iodine molecule triggered by the excitation to a low-lying electronic state. Diffraction patterns are measured using an ultra short x-ray pulse with variable delay from LCLS X-FEL. The vibrational motion is extracted by unfolding the holographic interference between x rays scattered from ground-state molecules and x rays scattered from vibrationally excited molecules.</a:t>
            </a:r>
          </a:p>
        </p:txBody>
      </p:sp>
      <p:sp>
        <p:nvSpPr>
          <p:cNvPr id="384" name="TextBox 9"/>
          <p:cNvSpPr txBox="1"/>
          <p:nvPr/>
        </p:nvSpPr>
        <p:spPr>
          <a:xfrm>
            <a:off x="288656" y="571938"/>
            <a:ext cx="8582723" cy="9296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r>
              <a:t>Self-Referenced Coherent Diffraction X-Ray Movie of Ångstrom-and Femtosecond-Scale </a:t>
            </a:r>
            <a:r>
              <a:rPr>
                <a:solidFill>
                  <a:srgbClr val="FF0000"/>
                </a:solidFill>
              </a:rPr>
              <a:t>Atomic Motion, J. M. Glownia et al., 2016 Phys. Rev. Lett. 117, 153003.</a:t>
            </a:r>
          </a:p>
          <a:p>
            <a:pPr>
              <a:defRPr>
                <a:solidFill>
                  <a:srgbClr val="FF0000"/>
                </a:solidFill>
              </a:defRPr>
            </a:pPr>
            <a:r>
              <a:t>Physics View point , M.J.J. Vrakking 2016 Physics 9, 112</a:t>
            </a:r>
          </a:p>
        </p:txBody>
      </p:sp>
      <p:pic>
        <p:nvPicPr>
          <p:cNvPr id="385" name="Supplement1.gif" descr="Supplement1.gif"/>
          <p:cNvPicPr>
            <a:picLocks/>
          </p:cNvPicPr>
          <p:nvPr/>
        </p:nvPicPr>
        <p:blipFill>
          <a:blip r:embed="rId3">
            <a:extLst/>
          </a:blip>
          <a:stretch>
            <a:fillRect/>
          </a:stretch>
        </p:blipFill>
        <p:spPr>
          <a:xfrm>
            <a:off x="333342" y="4739078"/>
            <a:ext cx="2360241" cy="1771204"/>
          </a:xfrm>
          <a:prstGeom prst="rect">
            <a:avLst/>
          </a:prstGeom>
          <a:ln w="12700">
            <a:miter lim="400000"/>
          </a:ln>
        </p:spPr>
      </p:pic>
      <p:sp>
        <p:nvSpPr>
          <p:cNvPr id="386" name="TextBox 12"/>
          <p:cNvSpPr txBox="1"/>
          <p:nvPr/>
        </p:nvSpPr>
        <p:spPr>
          <a:xfrm>
            <a:off x="2963343" y="5433019"/>
            <a:ext cx="5723456" cy="9296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r>
              <a:t>Raw data as a function of pump-probe delay. The average scattering image over all time delays is subtracted to show more easily the interference features.</a:t>
            </a:r>
          </a:p>
        </p:txBody>
      </p:sp>
      <p:sp>
        <p:nvSpPr>
          <p:cNvPr id="387" name="Rectangle 2"/>
          <p:cNvSpPr txBox="1"/>
          <p:nvPr/>
        </p:nvSpPr>
        <p:spPr>
          <a:xfrm>
            <a:off x="2963343" y="4739078"/>
            <a:ext cx="4572001" cy="650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r>
              <a:t>9.0 keV, 2 mJ, 120 Hz, 40 fs, horizontal</a:t>
            </a:r>
          </a:p>
          <a:p>
            <a:r>
              <a:t>polarization, 30 μm beam diameter.</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Footer Placeholder 4"/>
          <p:cNvSpPr txBox="1"/>
          <p:nvPr/>
        </p:nvSpPr>
        <p:spPr>
          <a:xfrm>
            <a:off x="3124200" y="6404292"/>
            <a:ext cx="2895600"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1200">
                <a:solidFill>
                  <a:srgbClr val="888888"/>
                </a:solidFill>
              </a:defRPr>
            </a:lvl1pPr>
          </a:lstStyle>
          <a:p>
            <a:r>
              <a:t>C. Pellegrini, Passion for Physics</a:t>
            </a:r>
          </a:p>
        </p:txBody>
      </p:sp>
      <p:sp>
        <p:nvSpPr>
          <p:cNvPr id="390" name="Date Placeholder 3"/>
          <p:cNvSpPr txBox="1"/>
          <p:nvPr/>
        </p:nvSpPr>
        <p:spPr>
          <a:xfrm>
            <a:off x="333342" y="6404292"/>
            <a:ext cx="995413"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defRPr sz="1200">
                <a:solidFill>
                  <a:srgbClr val="888888"/>
                </a:solidFill>
              </a:defRPr>
            </a:lvl1pPr>
          </a:lstStyle>
          <a:p>
            <a:r>
              <a:t>6/24/2017</a:t>
            </a:r>
          </a:p>
        </p:txBody>
      </p:sp>
      <p:sp>
        <p:nvSpPr>
          <p:cNvPr id="391"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31</a:t>
            </a:fld>
            <a:endParaRPr/>
          </a:p>
        </p:txBody>
      </p:sp>
      <p:sp>
        <p:nvSpPr>
          <p:cNvPr id="392" name="TextBox 8"/>
          <p:cNvSpPr txBox="1"/>
          <p:nvPr/>
        </p:nvSpPr>
        <p:spPr>
          <a:xfrm>
            <a:off x="193435" y="2386032"/>
            <a:ext cx="8721388" cy="4079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r>
              <a:t> The experiment image, in real time, the changes of the distance between the two atoms in a vibrating iodine molecule. The x-ray scattering signal is the mixing of two contributions. The ﬁrst comes from the fraction of molecules in the gas sample excited by the visible pump laser (typically 1–10%). These molecules are displaying a vibrational wave-packet motion and produce a weak x-ray scattering pattern that, by itself, is not measurable. However, this signal becomes measurable through its interference with the stronger x-ray scattering pattern from the ground-state molecules. By subtracting a ground-state-only scattering pattern (measured when the x-ray probe precedes the visible pump), the authors isolate the ground-state and excited-state interference contribution to the signals. The internuclear distance is obtained from the interference pattern formed by the ground-state and excited-state signals.</a:t>
            </a:r>
          </a:p>
          <a:p>
            <a:pPr>
              <a:defRPr sz="2000">
                <a:solidFill>
                  <a:srgbClr val="FF0000"/>
                </a:solidFill>
              </a:defRPr>
            </a:pPr>
            <a:r>
              <a:t>The analysis does not rely on molecular modeling and shows oscillations in the internuclear distance of the vibrational wave packet with a period of a few hundred femtosecond and a space/time resolution of 0.3A/30fs.</a:t>
            </a:r>
          </a:p>
        </p:txBody>
      </p:sp>
      <p:sp>
        <p:nvSpPr>
          <p:cNvPr id="393" name="Title 1"/>
          <p:cNvSpPr txBox="1">
            <a:spLocks noGrp="1"/>
          </p:cNvSpPr>
          <p:nvPr>
            <p:ph type="title"/>
          </p:nvPr>
        </p:nvSpPr>
        <p:spPr>
          <a:xfrm>
            <a:off x="2199759" y="33643"/>
            <a:ext cx="4353441" cy="541215"/>
          </a:xfrm>
          <a:prstGeom prst="rect">
            <a:avLst/>
          </a:prstGeom>
        </p:spPr>
        <p:txBody>
          <a:bodyPr/>
          <a:lstStyle>
            <a:lvl1pPr>
              <a:defRPr sz="2800"/>
            </a:lvl1pPr>
          </a:lstStyle>
          <a:p>
            <a:r>
              <a:t>Molecular movies</a:t>
            </a:r>
          </a:p>
        </p:txBody>
      </p:sp>
      <p:pic>
        <p:nvPicPr>
          <p:cNvPr id="394" name="Picture 11" descr="Picture 11"/>
          <p:cNvPicPr>
            <a:picLocks noChangeAspect="1"/>
          </p:cNvPicPr>
          <p:nvPr/>
        </p:nvPicPr>
        <p:blipFill>
          <a:blip r:embed="rId2">
            <a:extLst/>
          </a:blip>
          <a:stretch>
            <a:fillRect/>
          </a:stretch>
        </p:blipFill>
        <p:spPr>
          <a:xfrm>
            <a:off x="258159" y="456610"/>
            <a:ext cx="2668161" cy="2007770"/>
          </a:xfrm>
          <a:prstGeom prst="rect">
            <a:avLst/>
          </a:prstGeom>
          <a:ln w="12700">
            <a:miter lim="400000"/>
          </a:ln>
        </p:spPr>
      </p:pic>
      <p:sp>
        <p:nvSpPr>
          <p:cNvPr id="395" name="TextBox 1"/>
          <p:cNvSpPr txBox="1"/>
          <p:nvPr/>
        </p:nvSpPr>
        <p:spPr>
          <a:xfrm>
            <a:off x="3124200" y="1539322"/>
            <a:ext cx="5198974" cy="399416"/>
          </a:xfrm>
          <a:prstGeom prst="rect">
            <a:avLst/>
          </a:prstGeom>
          <a:ln w="28575">
            <a:solidFill>
              <a:srgbClr val="000000"/>
            </a:solidFill>
          </a:ln>
          <a:extLst>
            <a:ext uri="{C572A759-6A51-4108-AA02-DFA0A04FC94B}">
              <ma14:wrappingTextBoxFlag xmlns="" xmlns:ma14="http://schemas.microsoft.com/office/mac/drawingml/2011/main" val="1"/>
            </a:ext>
          </a:extLst>
        </p:spPr>
        <p:txBody>
          <a:bodyPr wrap="none" lIns="45719" rIns="45719">
            <a:spAutoFit/>
          </a:bodyPr>
          <a:lstStyle/>
          <a:p>
            <a:r>
              <a:t>X-ray spatial coherence is required for this experiment.</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Footer Placeholder 7"/>
          <p:cNvSpPr txBox="1"/>
          <p:nvPr/>
        </p:nvSpPr>
        <p:spPr>
          <a:xfrm>
            <a:off x="3124200" y="6404292"/>
            <a:ext cx="2895600"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1200">
                <a:solidFill>
                  <a:srgbClr val="888888"/>
                </a:solidFill>
              </a:defRPr>
            </a:lvl1pPr>
          </a:lstStyle>
          <a:p>
            <a:r>
              <a:t>C. Pellegrini, Passion for Physics</a:t>
            </a:r>
          </a:p>
        </p:txBody>
      </p:sp>
      <p:sp>
        <p:nvSpPr>
          <p:cNvPr id="398" name="Title 1"/>
          <p:cNvSpPr txBox="1">
            <a:spLocks noGrp="1"/>
          </p:cNvSpPr>
          <p:nvPr>
            <p:ph type="title"/>
          </p:nvPr>
        </p:nvSpPr>
        <p:spPr>
          <a:xfrm>
            <a:off x="673584" y="59805"/>
            <a:ext cx="7354614" cy="427193"/>
          </a:xfrm>
          <a:prstGeom prst="rect">
            <a:avLst/>
          </a:prstGeom>
        </p:spPr>
        <p:txBody>
          <a:bodyPr>
            <a:normAutofit fontScale="90000"/>
          </a:bodyPr>
          <a:lstStyle>
            <a:lvl1pPr defTabSz="365760">
              <a:defRPr sz="2240"/>
            </a:lvl1pPr>
          </a:lstStyle>
          <a:p>
            <a:r>
              <a:t>Warm dense matter, hot dense matter</a:t>
            </a:r>
          </a:p>
        </p:txBody>
      </p:sp>
      <p:pic>
        <p:nvPicPr>
          <p:cNvPr id="399" name="Picture 3" descr="Picture 3"/>
          <p:cNvPicPr>
            <a:picLocks noChangeAspect="1"/>
          </p:cNvPicPr>
          <p:nvPr/>
        </p:nvPicPr>
        <p:blipFill>
          <a:blip r:embed="rId2">
            <a:extLst/>
          </a:blip>
          <a:stretch>
            <a:fillRect/>
          </a:stretch>
        </p:blipFill>
        <p:spPr>
          <a:xfrm>
            <a:off x="101212" y="509955"/>
            <a:ext cx="2791963" cy="2362744"/>
          </a:xfrm>
          <a:prstGeom prst="rect">
            <a:avLst/>
          </a:prstGeom>
          <a:ln w="12700">
            <a:miter lim="400000"/>
          </a:ln>
        </p:spPr>
      </p:pic>
      <p:sp>
        <p:nvSpPr>
          <p:cNvPr id="400" name="TextBox 4"/>
          <p:cNvSpPr txBox="1"/>
          <p:nvPr/>
        </p:nvSpPr>
        <p:spPr>
          <a:xfrm>
            <a:off x="3182950" y="1857252"/>
            <a:ext cx="5977040" cy="23266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r>
              <a:t>Many experiments with LCLS to irradiate a solid density sample and measure subsequent K-shell emission of dense aluminum plasmas, revealing saturation of the absorption induced by the ionization in the x-ray regime (Rackstraw et al., 2015) and much larger lowering of the ionization potential (Cho et al., 2012; Ciricosta et al., 2012; Vinko et al., 2012, 2015; Vinko, Ciricosta, and Wark, 2014) than predicted by commonly used plasma models (Stewart and Pyatt, 1966).</a:t>
            </a:r>
          </a:p>
        </p:txBody>
      </p:sp>
      <p:pic>
        <p:nvPicPr>
          <p:cNvPr id="401" name="Picture 5" descr="Picture 5"/>
          <p:cNvPicPr>
            <a:picLocks noChangeAspect="1"/>
          </p:cNvPicPr>
          <p:nvPr/>
        </p:nvPicPr>
        <p:blipFill>
          <a:blip r:embed="rId3">
            <a:extLst/>
          </a:blip>
          <a:stretch>
            <a:fillRect/>
          </a:stretch>
        </p:blipFill>
        <p:spPr>
          <a:xfrm>
            <a:off x="101212" y="2921852"/>
            <a:ext cx="3071172" cy="2062728"/>
          </a:xfrm>
          <a:prstGeom prst="rect">
            <a:avLst/>
          </a:prstGeom>
          <a:ln w="12700">
            <a:miter lim="400000"/>
          </a:ln>
        </p:spPr>
      </p:pic>
      <p:sp>
        <p:nvSpPr>
          <p:cNvPr id="402" name="Rectangle 6"/>
          <p:cNvSpPr txBox="1"/>
          <p:nvPr/>
        </p:nvSpPr>
        <p:spPr>
          <a:xfrm>
            <a:off x="3172382" y="4159944"/>
            <a:ext cx="5763698" cy="650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a:solidFill>
                  <a:srgbClr val="FF0000"/>
                </a:solidFill>
              </a:defRPr>
            </a:pPr>
            <a:r>
              <a:t>Vinko, S. M., et al., 2012, Nature </a:t>
            </a:r>
            <a:r>
              <a:rPr b="1"/>
              <a:t>482</a:t>
            </a:r>
            <a:r>
              <a:t>, 59; and 2015, Nat. Commun. </a:t>
            </a:r>
            <a:r>
              <a:rPr b="1"/>
              <a:t>6</a:t>
            </a:r>
            <a:r>
              <a:t>, 6397.</a:t>
            </a:r>
          </a:p>
        </p:txBody>
      </p:sp>
      <p:sp>
        <p:nvSpPr>
          <p:cNvPr id="403" name="Slide Number Placeholder 8"/>
          <p:cNvSpPr txBox="1">
            <a:spLocks noGrp="1"/>
          </p:cNvSpPr>
          <p:nvPr>
            <p:ph type="sldNum" sz="quarter" idx="2"/>
          </p:nvPr>
        </p:nvSpPr>
        <p:spPr>
          <a:xfrm>
            <a:off x="8428176" y="6404292"/>
            <a:ext cx="258625" cy="26924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32</a:t>
            </a:fld>
            <a:endParaRPr/>
          </a:p>
        </p:txBody>
      </p:sp>
      <p:sp>
        <p:nvSpPr>
          <p:cNvPr id="404" name="TextBox 9"/>
          <p:cNvSpPr txBox="1"/>
          <p:nvPr/>
        </p:nvSpPr>
        <p:spPr>
          <a:xfrm>
            <a:off x="4561483" y="4843231"/>
            <a:ext cx="4476226" cy="1777366"/>
          </a:xfrm>
          <a:prstGeom prst="rect">
            <a:avLst/>
          </a:prstGeom>
          <a:ln>
            <a:solidFill>
              <a:srgbClr val="000000"/>
            </a:solidFill>
          </a:ln>
          <a:extLst>
            <a:ext uri="{C572A759-6A51-4108-AA02-DFA0A04FC94B}">
              <ma14:wrappingTextBoxFlag xmlns="" xmlns:ma14="http://schemas.microsoft.com/office/mac/drawingml/2011/main" val="1"/>
            </a:ext>
          </a:extLst>
        </p:spPr>
        <p:txBody>
          <a:bodyPr lIns="45719" rIns="45719">
            <a:spAutoFit/>
          </a:bodyPr>
          <a:lstStyle/>
          <a:p>
            <a:r>
              <a:t>Chung, Ciricosta,  Falcone,  Heimann,  Lee,  Nagler, Vinko,  Wark received the 2015 APS Dawson Prize  for  creating high density plasma, measure ionization potential depression with X-ray FEL and new theories to explain discrepancies with old models.</a:t>
            </a:r>
          </a:p>
        </p:txBody>
      </p:sp>
      <p:sp>
        <p:nvSpPr>
          <p:cNvPr id="405" name="Date Placeholder 2"/>
          <p:cNvSpPr txBox="1"/>
          <p:nvPr/>
        </p:nvSpPr>
        <p:spPr>
          <a:xfrm>
            <a:off x="333342" y="6404292"/>
            <a:ext cx="995413"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defRPr sz="1200">
                <a:solidFill>
                  <a:srgbClr val="888888"/>
                </a:solidFill>
              </a:defRPr>
            </a:lvl1pPr>
          </a:lstStyle>
          <a:p>
            <a:r>
              <a:t>6/24/2017</a:t>
            </a:r>
          </a:p>
        </p:txBody>
      </p:sp>
      <p:sp>
        <p:nvSpPr>
          <p:cNvPr id="406" name="TextBox 10"/>
          <p:cNvSpPr txBox="1"/>
          <p:nvPr/>
        </p:nvSpPr>
        <p:spPr>
          <a:xfrm>
            <a:off x="3023272" y="538270"/>
            <a:ext cx="5863603" cy="1228091"/>
          </a:xfrm>
          <a:prstGeom prst="rect">
            <a:avLst/>
          </a:prstGeom>
          <a:ln w="19050">
            <a:solidFill>
              <a:srgbClr val="FF0000"/>
            </a:solidFill>
          </a:ln>
          <a:extLst>
            <a:ext uri="{C572A759-6A51-4108-AA02-DFA0A04FC94B}">
              <ma14:wrappingTextBoxFlag xmlns="" xmlns:ma14="http://schemas.microsoft.com/office/mac/drawingml/2011/main" val="1"/>
            </a:ext>
          </a:extLst>
        </p:spPr>
        <p:txBody>
          <a:bodyPr lIns="45719" rIns="45719">
            <a:spAutoFit/>
          </a:bodyPr>
          <a:lstStyle/>
          <a:p>
            <a:r>
              <a:t>Map of high-energy density (HED) regime above 1 Mbar. </a:t>
            </a:r>
          </a:p>
          <a:p>
            <a:r>
              <a:t>HED science includes study of warm dense matter (WDM), hot dense matter (HDM), interior of planets, astrophysics, relativistic laser plasmas, inertial confinement fusion.</a:t>
            </a:r>
          </a:p>
        </p:txBody>
      </p:sp>
      <p:sp>
        <p:nvSpPr>
          <p:cNvPr id="407" name="TextBox 11"/>
          <p:cNvSpPr txBox="1"/>
          <p:nvPr/>
        </p:nvSpPr>
        <p:spPr>
          <a:xfrm>
            <a:off x="101212" y="4843231"/>
            <a:ext cx="4460272" cy="2047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r>
              <a:t>Spectrally resolved Al Kα emission as a function of x-ray FEL excitation photon energy from 1460 to 1680 eV. Emission lines from Al charge states from 4. to 10. are marked</a:t>
            </a:r>
          </a:p>
          <a:p>
            <a:r>
              <a:t>in Roman numerals: red for states with a single K-shell hole and blue for states with a double K-shell hole.</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Footer Placeholder 1"/>
          <p:cNvSpPr txBox="1"/>
          <p:nvPr/>
        </p:nvSpPr>
        <p:spPr>
          <a:xfrm>
            <a:off x="2752677" y="6520913"/>
            <a:ext cx="4126529" cy="264255"/>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defRPr sz="1200">
                <a:latin typeface="Arial"/>
                <a:ea typeface="Arial"/>
                <a:cs typeface="Arial"/>
                <a:sym typeface="Arial"/>
              </a:defRPr>
            </a:lvl1pPr>
          </a:lstStyle>
          <a:p>
            <a:r>
              <a:t>C. Pellegrini, Passion for Physics</a:t>
            </a:r>
          </a:p>
        </p:txBody>
      </p:sp>
      <p:pic>
        <p:nvPicPr>
          <p:cNvPr id="410" name="Picture 2" descr="Picture 2"/>
          <p:cNvPicPr>
            <a:picLocks noChangeAspect="1"/>
          </p:cNvPicPr>
          <p:nvPr/>
        </p:nvPicPr>
        <p:blipFill>
          <a:blip r:embed="rId2">
            <a:extLst/>
          </a:blip>
          <a:stretch>
            <a:fillRect/>
          </a:stretch>
        </p:blipFill>
        <p:spPr>
          <a:xfrm>
            <a:off x="176069" y="889720"/>
            <a:ext cx="8211448" cy="2566941"/>
          </a:xfrm>
          <a:prstGeom prst="rect">
            <a:avLst/>
          </a:prstGeom>
          <a:ln w="12700">
            <a:miter lim="400000"/>
          </a:ln>
        </p:spPr>
      </p:pic>
      <p:pic>
        <p:nvPicPr>
          <p:cNvPr id="411" name="Picture 4" descr="Picture 4"/>
          <p:cNvPicPr>
            <a:picLocks noChangeAspect="1"/>
          </p:cNvPicPr>
          <p:nvPr/>
        </p:nvPicPr>
        <p:blipFill>
          <a:blip r:embed="rId3">
            <a:extLst/>
          </a:blip>
          <a:stretch>
            <a:fillRect/>
          </a:stretch>
        </p:blipFill>
        <p:spPr>
          <a:xfrm>
            <a:off x="89245" y="3456659"/>
            <a:ext cx="8998943" cy="2617796"/>
          </a:xfrm>
          <a:prstGeom prst="rect">
            <a:avLst/>
          </a:prstGeom>
          <a:ln w="12700">
            <a:miter lim="400000"/>
          </a:ln>
        </p:spPr>
      </p:pic>
      <p:sp>
        <p:nvSpPr>
          <p:cNvPr id="412" name="Slide Number Placeholder 5"/>
          <p:cNvSpPr txBox="1">
            <a:spLocks noGrp="1"/>
          </p:cNvSpPr>
          <p:nvPr>
            <p:ph type="sldNum" sz="quarter" idx="2"/>
          </p:nvPr>
        </p:nvSpPr>
        <p:spPr>
          <a:xfrm>
            <a:off x="8428176" y="6416992"/>
            <a:ext cx="258624" cy="26924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33</a:t>
            </a:fld>
            <a:endParaRPr/>
          </a:p>
        </p:txBody>
      </p:sp>
      <p:sp>
        <p:nvSpPr>
          <p:cNvPr id="413" name="TextBox 3"/>
          <p:cNvSpPr txBox="1"/>
          <p:nvPr/>
        </p:nvSpPr>
        <p:spPr>
          <a:xfrm>
            <a:off x="329142" y="278012"/>
            <a:ext cx="5742866" cy="5359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2800"/>
            </a:lvl1pPr>
          </a:lstStyle>
          <a:p>
            <a:r>
              <a:t>X-ray FELs impact on structural biology </a:t>
            </a:r>
          </a:p>
        </p:txBody>
      </p:sp>
      <p:sp>
        <p:nvSpPr>
          <p:cNvPr id="414" name="TextBox 2"/>
          <p:cNvSpPr txBox="1"/>
          <p:nvPr/>
        </p:nvSpPr>
        <p:spPr>
          <a:xfrm>
            <a:off x="5877183" y="5628282"/>
            <a:ext cx="2743201" cy="9296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r>
              <a:t>Henry Chapman received the 2015 Leibniz Prize for this work</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Footer Placeholder 1"/>
          <p:cNvSpPr txBox="1"/>
          <p:nvPr/>
        </p:nvSpPr>
        <p:spPr>
          <a:xfrm>
            <a:off x="3124200" y="6404292"/>
            <a:ext cx="2895600"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1200">
                <a:solidFill>
                  <a:srgbClr val="888888"/>
                </a:solidFill>
              </a:defRPr>
            </a:lvl1pPr>
          </a:lstStyle>
          <a:p>
            <a:r>
              <a:t>C. Pellegrini, Passion for Physics</a:t>
            </a:r>
          </a:p>
        </p:txBody>
      </p:sp>
      <p:sp>
        <p:nvSpPr>
          <p:cNvPr id="417" name="TextBox 9"/>
          <p:cNvSpPr txBox="1"/>
          <p:nvPr/>
        </p:nvSpPr>
        <p:spPr>
          <a:xfrm>
            <a:off x="1103996" y="113685"/>
            <a:ext cx="7041842" cy="10058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2000"/>
            </a:pPr>
            <a:r>
              <a:t>Natively Inhibited Trypanosoma brucei Cathepsin B Structure Determined by Using an X-ray Laser, </a:t>
            </a:r>
            <a:r>
              <a:rPr>
                <a:solidFill>
                  <a:srgbClr val="FF0000"/>
                </a:solidFill>
              </a:rPr>
              <a:t>L. Redecke et al. Science 339, 227 (2013)</a:t>
            </a:r>
          </a:p>
        </p:txBody>
      </p:sp>
      <p:sp>
        <p:nvSpPr>
          <p:cNvPr id="418" name="TextBox 10"/>
          <p:cNvSpPr txBox="1"/>
          <p:nvPr/>
        </p:nvSpPr>
        <p:spPr>
          <a:xfrm>
            <a:off x="3545018" y="1225474"/>
            <a:ext cx="5414915" cy="4282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r>
              <a:t>The Trypanosoma brucei cysteine protease cathepsin B (TbCatB), which is involved in host protein degradation, is a </a:t>
            </a:r>
            <a:r>
              <a:rPr b="1"/>
              <a:t>promising target to develop new treatments against sleeping sickness, a fatal disease caused by this protozoan parasite. </a:t>
            </a:r>
            <a:r>
              <a:t>… </a:t>
            </a:r>
          </a:p>
          <a:p>
            <a:r>
              <a:t>By combining two recent innovations, in vivo crystallization and serial femtosecond</a:t>
            </a:r>
          </a:p>
          <a:p>
            <a:r>
              <a:t>crystallography, we obtained the room-temperature </a:t>
            </a:r>
            <a:r>
              <a:rPr b="1">
                <a:solidFill>
                  <a:srgbClr val="FF0000"/>
                </a:solidFill>
              </a:rPr>
              <a:t>2.1 angstrom resolution structure</a:t>
            </a:r>
            <a:r>
              <a:t> of the fully glycosylated precursor complex of TbCatB. The structure reveals the mechanism of native TbCatB inhibition and demonstrates that new biomolecular information can be obtained by the </a:t>
            </a:r>
            <a:r>
              <a:rPr b="1"/>
              <a:t>“diffraction-before-destruction” </a:t>
            </a:r>
            <a:r>
              <a:t>approach of x-ray free-electron lasers from hundreds of thousands of individual microcrystals.</a:t>
            </a:r>
          </a:p>
        </p:txBody>
      </p:sp>
      <p:sp>
        <p:nvSpPr>
          <p:cNvPr id="419" name="Slide Number Placeholder 4"/>
          <p:cNvSpPr txBox="1">
            <a:spLocks noGrp="1"/>
          </p:cNvSpPr>
          <p:nvPr>
            <p:ph type="sldNum" sz="quarter" idx="2"/>
          </p:nvPr>
        </p:nvSpPr>
        <p:spPr>
          <a:xfrm>
            <a:off x="8428176" y="6404292"/>
            <a:ext cx="258624" cy="26924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34</a:t>
            </a:fld>
            <a:endParaRPr/>
          </a:p>
        </p:txBody>
      </p:sp>
      <p:sp>
        <p:nvSpPr>
          <p:cNvPr id="420" name="TextBox 5"/>
          <p:cNvSpPr txBox="1"/>
          <p:nvPr/>
        </p:nvSpPr>
        <p:spPr>
          <a:xfrm>
            <a:off x="3656836" y="5472791"/>
            <a:ext cx="5303097" cy="939166"/>
          </a:xfrm>
          <a:prstGeom prst="rect">
            <a:avLst/>
          </a:prstGeom>
          <a:ln>
            <a:solidFill>
              <a:srgbClr val="0000FF"/>
            </a:solidFill>
          </a:ln>
          <a:extLst>
            <a:ext uri="{C572A759-6A51-4108-AA02-DFA0A04FC94B}">
              <ma14:wrappingTextBoxFlag xmlns="" xmlns:ma14="http://schemas.microsoft.com/office/mac/drawingml/2011/main" val="1"/>
            </a:ext>
          </a:extLst>
        </p:spPr>
        <p:txBody>
          <a:bodyPr lIns="45719" rIns="45719">
            <a:spAutoFit/>
          </a:bodyPr>
          <a:lstStyle/>
          <a:p>
            <a:pPr>
              <a:defRPr>
                <a:ln w="9524">
                  <a:solidFill>
                    <a:srgbClr val="FF0000"/>
                  </a:solidFill>
                </a:ln>
              </a:defRPr>
            </a:pPr>
            <a:r>
              <a:t>Times resolution: few femtosecond, few x 10</a:t>
            </a:r>
            <a:r>
              <a:rPr baseline="30000"/>
              <a:t>-15 </a:t>
            </a:r>
            <a:r>
              <a:t>s.</a:t>
            </a:r>
          </a:p>
          <a:p>
            <a:pPr>
              <a:defRPr>
                <a:ln w="9524">
                  <a:solidFill>
                    <a:srgbClr val="FF0000"/>
                  </a:solidFill>
                </a:ln>
              </a:defRPr>
            </a:pPr>
            <a:r>
              <a:t>In these measurements the time and space resolution are the atomic space and time scales.</a:t>
            </a:r>
          </a:p>
        </p:txBody>
      </p:sp>
      <p:pic>
        <p:nvPicPr>
          <p:cNvPr id="421" name="Picture 3" descr="Picture 3"/>
          <p:cNvPicPr>
            <a:picLocks noChangeAspect="1"/>
          </p:cNvPicPr>
          <p:nvPr/>
        </p:nvPicPr>
        <p:blipFill>
          <a:blip r:embed="rId2">
            <a:extLst/>
          </a:blip>
          <a:stretch>
            <a:fillRect/>
          </a:stretch>
        </p:blipFill>
        <p:spPr>
          <a:xfrm>
            <a:off x="43277" y="1225475"/>
            <a:ext cx="3501741" cy="2536752"/>
          </a:xfrm>
          <a:prstGeom prst="rect">
            <a:avLst/>
          </a:prstGeom>
          <a:ln w="12700">
            <a:miter lim="400000"/>
          </a:ln>
        </p:spPr>
      </p:pic>
      <p:sp>
        <p:nvSpPr>
          <p:cNvPr id="422" name="Date Placeholder 2"/>
          <p:cNvSpPr txBox="1"/>
          <p:nvPr/>
        </p:nvSpPr>
        <p:spPr>
          <a:xfrm>
            <a:off x="333342" y="6404292"/>
            <a:ext cx="995413"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defRPr sz="1200">
                <a:solidFill>
                  <a:srgbClr val="888888"/>
                </a:solidFill>
              </a:defRPr>
            </a:lvl1pPr>
          </a:lstStyle>
          <a:p>
            <a:r>
              <a:t>6/24/2017</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Footer Placeholder 4"/>
          <p:cNvSpPr txBox="1"/>
          <p:nvPr/>
        </p:nvSpPr>
        <p:spPr>
          <a:xfrm>
            <a:off x="3124200" y="6404292"/>
            <a:ext cx="2895600"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1200">
                <a:solidFill>
                  <a:srgbClr val="888888"/>
                </a:solidFill>
              </a:defRPr>
            </a:lvl1pPr>
          </a:lstStyle>
          <a:p>
            <a:r>
              <a:t>C. Pellegrini, Passion for Physics</a:t>
            </a:r>
          </a:p>
        </p:txBody>
      </p:sp>
      <p:sp>
        <p:nvSpPr>
          <p:cNvPr id="425" name="Title 1"/>
          <p:cNvSpPr txBox="1">
            <a:spLocks noGrp="1"/>
          </p:cNvSpPr>
          <p:nvPr>
            <p:ph type="title"/>
          </p:nvPr>
        </p:nvSpPr>
        <p:spPr>
          <a:xfrm>
            <a:off x="1328753" y="38976"/>
            <a:ext cx="4932561" cy="515777"/>
          </a:xfrm>
          <a:prstGeom prst="rect">
            <a:avLst/>
          </a:prstGeom>
          <a:solidFill>
            <a:srgbClr val="EBF1DE"/>
          </a:solidFill>
          <a:ln w="19050">
            <a:solidFill>
              <a:srgbClr val="FFC000"/>
            </a:solidFill>
            <a:round/>
          </a:ln>
        </p:spPr>
        <p:txBody>
          <a:bodyPr/>
          <a:lstStyle>
            <a:lvl1pPr defTabSz="434340">
              <a:defRPr sz="2660"/>
            </a:lvl1pPr>
          </a:lstStyle>
          <a:p>
            <a:r>
              <a:t>Toward Single Particle Imaging</a:t>
            </a:r>
          </a:p>
        </p:txBody>
      </p:sp>
      <p:sp>
        <p:nvSpPr>
          <p:cNvPr id="426" name="TextBox 3"/>
          <p:cNvSpPr txBox="1"/>
          <p:nvPr/>
        </p:nvSpPr>
        <p:spPr>
          <a:xfrm>
            <a:off x="192227" y="1591171"/>
            <a:ext cx="8790228" cy="23266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r>
              <a:t>X-ray FELs such as LCLS can provide a path to single-particle imaging (SPI) by collecting 2D coherent diffractive imaging patterns from individual noncrystalline particles and assembling a three-dimensional pattern from multiple copies of sufficiently identical particles. The promise of single-particle imaging is tantalizing, with all the challenges related to crystal growth and crystallography in general removed. Studying single molecules free of the crystal contacts and interactions that may distort their structure at room temperature would be revolutionary. The extremely weak signal, especially at high resolution, expected from single biological molecules makes imaging them in this way very challenging.</a:t>
            </a:r>
          </a:p>
        </p:txBody>
      </p:sp>
      <p:sp>
        <p:nvSpPr>
          <p:cNvPr id="427" name="TextBox 6"/>
          <p:cNvSpPr txBox="1"/>
          <p:nvPr/>
        </p:nvSpPr>
        <p:spPr>
          <a:xfrm>
            <a:off x="139483" y="649811"/>
            <a:ext cx="8818537" cy="999491"/>
          </a:xfrm>
          <a:prstGeom prst="rect">
            <a:avLst/>
          </a:prstGeom>
          <a:ln w="19050">
            <a:solidFill>
              <a:schemeClr val="accent1"/>
            </a:solidFill>
          </a:ln>
          <a:extLst>
            <a:ext uri="{C572A759-6A51-4108-AA02-DFA0A04FC94B}">
              <ma14:wrappingTextBoxFlag xmlns="" xmlns:ma14="http://schemas.microsoft.com/office/mac/drawingml/2011/main" val="1"/>
            </a:ext>
          </a:extLst>
        </p:spPr>
        <p:txBody>
          <a:bodyPr lIns="45719" rIns="45719">
            <a:spAutoFit/>
          </a:bodyPr>
          <a:lstStyle/>
          <a:p>
            <a:pPr>
              <a:defRPr sz="2800"/>
            </a:pPr>
            <a:r>
              <a:t>Three-Dimensional Reconstruction of the Giant Mimivirus Particle with an X-Ray FEL</a:t>
            </a:r>
            <a:r>
              <a:rPr>
                <a:solidFill>
                  <a:srgbClr val="FF0000"/>
                </a:solidFill>
              </a:rPr>
              <a:t>. </a:t>
            </a:r>
            <a:r>
              <a:rPr sz="2000">
                <a:solidFill>
                  <a:srgbClr val="FF0000"/>
                </a:solidFill>
              </a:rPr>
              <a:t>T. Ekberg et al., PRL 114, 098102, 2015</a:t>
            </a:r>
          </a:p>
        </p:txBody>
      </p:sp>
      <p:sp>
        <p:nvSpPr>
          <p:cNvPr id="428" name="Date Placeholder 2"/>
          <p:cNvSpPr txBox="1"/>
          <p:nvPr/>
        </p:nvSpPr>
        <p:spPr>
          <a:xfrm>
            <a:off x="333342" y="6404292"/>
            <a:ext cx="995413"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defRPr sz="1200">
                <a:solidFill>
                  <a:srgbClr val="888888"/>
                </a:solidFill>
              </a:defRPr>
            </a:lvl1pPr>
          </a:lstStyle>
          <a:p>
            <a:r>
              <a:t>6/24/2017</a:t>
            </a:r>
          </a:p>
        </p:txBody>
      </p:sp>
      <p:sp>
        <p:nvSpPr>
          <p:cNvPr id="429" name="Slide Number Placeholder 7"/>
          <p:cNvSpPr txBox="1">
            <a:spLocks noGrp="1"/>
          </p:cNvSpPr>
          <p:nvPr>
            <p:ph type="sldNum" sz="quarter" idx="2"/>
          </p:nvPr>
        </p:nvSpPr>
        <p:spPr>
          <a:xfrm>
            <a:off x="8428175" y="6404292"/>
            <a:ext cx="258625" cy="26924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35</a:t>
            </a:fld>
            <a:endParaRPr/>
          </a:p>
        </p:txBody>
      </p:sp>
      <p:pic>
        <p:nvPicPr>
          <p:cNvPr id="430" name="Picture 8" descr="Picture 8"/>
          <p:cNvPicPr>
            <a:picLocks noChangeAspect="1"/>
          </p:cNvPicPr>
          <p:nvPr/>
        </p:nvPicPr>
        <p:blipFill>
          <a:blip r:embed="rId2">
            <a:extLst/>
          </a:blip>
          <a:stretch>
            <a:fillRect/>
          </a:stretch>
        </p:blipFill>
        <p:spPr>
          <a:xfrm>
            <a:off x="192227" y="3949005"/>
            <a:ext cx="2508629" cy="2908995"/>
          </a:xfrm>
          <a:prstGeom prst="rect">
            <a:avLst/>
          </a:prstGeom>
          <a:ln w="12700">
            <a:miter lim="400000"/>
          </a:ln>
        </p:spPr>
      </p:pic>
      <p:sp>
        <p:nvSpPr>
          <p:cNvPr id="431" name="TextBox 9"/>
          <p:cNvSpPr txBox="1"/>
          <p:nvPr/>
        </p:nvSpPr>
        <p:spPr>
          <a:xfrm>
            <a:off x="2818514" y="3833841"/>
            <a:ext cx="6216685" cy="26060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r>
              <a:t> (Top) 24 of the 198 diffraction patterns collected by a sequence of single viruses injected into the XFEL beams. Each pattern comes from a virus with random orientation with respect to the x-ray beam. (Bottom, left) Through a mathematical algorithm, the orientation of each single-virus diffraction pattern was recovered and the 198 patterns were combined into a complete three-dimensional pattern. (Bottom, right) 3D electron density of the mimivirus recovered from such diffraction pattern. The achieved spatial resolution is 125 nanometers.</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Footer Placeholder 4"/>
          <p:cNvSpPr txBox="1"/>
          <p:nvPr/>
        </p:nvSpPr>
        <p:spPr>
          <a:xfrm>
            <a:off x="3124200" y="6404292"/>
            <a:ext cx="2895600"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1200">
                <a:solidFill>
                  <a:srgbClr val="888888"/>
                </a:solidFill>
              </a:defRPr>
            </a:lvl1pPr>
          </a:lstStyle>
          <a:p>
            <a:r>
              <a:t>C. Pellegrini, Passion for Physics</a:t>
            </a:r>
          </a:p>
        </p:txBody>
      </p:sp>
      <p:sp>
        <p:nvSpPr>
          <p:cNvPr id="434" name="Title 1"/>
          <p:cNvSpPr txBox="1">
            <a:spLocks noGrp="1"/>
          </p:cNvSpPr>
          <p:nvPr>
            <p:ph type="title"/>
          </p:nvPr>
        </p:nvSpPr>
        <p:spPr>
          <a:prstGeom prst="rect">
            <a:avLst/>
          </a:prstGeom>
        </p:spPr>
        <p:txBody>
          <a:bodyPr/>
          <a:lstStyle/>
          <a:p>
            <a:pPr algn="l">
              <a:defRPr sz="2500"/>
            </a:pPr>
            <a:r>
              <a:t>De novo phasing with X-ray laser reveals mosquito larvicide BinAB structure, </a:t>
            </a:r>
            <a:r>
              <a:rPr sz="2400">
                <a:solidFill>
                  <a:srgbClr val="FF0000"/>
                </a:solidFill>
              </a:rPr>
              <a:t>J.P. Colletier et al, Nature 2016, </a:t>
            </a:r>
            <a:r>
              <a:rPr sz="2400" b="1">
                <a:solidFill>
                  <a:srgbClr val="FF0000"/>
                </a:solidFill>
              </a:rPr>
              <a:t>539</a:t>
            </a:r>
            <a:r>
              <a:rPr sz="2400">
                <a:solidFill>
                  <a:srgbClr val="FF0000"/>
                </a:solidFill>
              </a:rPr>
              <a:t>, 43</a:t>
            </a:r>
          </a:p>
        </p:txBody>
      </p:sp>
      <p:sp>
        <p:nvSpPr>
          <p:cNvPr id="435" name="Content Placeholder 2"/>
          <p:cNvSpPr txBox="1">
            <a:spLocks noGrp="1"/>
          </p:cNvSpPr>
          <p:nvPr>
            <p:ph type="body" sz="quarter" idx="1"/>
          </p:nvPr>
        </p:nvSpPr>
        <p:spPr>
          <a:xfrm>
            <a:off x="333342" y="1243807"/>
            <a:ext cx="8570112" cy="449448"/>
          </a:xfrm>
          <a:prstGeom prst="rect">
            <a:avLst/>
          </a:prstGeom>
        </p:spPr>
        <p:txBody>
          <a:bodyPr/>
          <a:lstStyle>
            <a:lvl1pPr marL="0" indent="0">
              <a:spcBef>
                <a:spcPts val="400"/>
              </a:spcBef>
              <a:buSzTx/>
              <a:buNone/>
              <a:defRPr sz="2000"/>
            </a:lvl1pPr>
          </a:lstStyle>
          <a:p>
            <a:r>
              <a:t>A collaboration between UCLA, UCR, LBNL, Univ. of Grenoble, Stanford and SLAC. </a:t>
            </a:r>
          </a:p>
        </p:txBody>
      </p:sp>
      <p:sp>
        <p:nvSpPr>
          <p:cNvPr id="436" name="Date Placeholder 3"/>
          <p:cNvSpPr txBox="1"/>
          <p:nvPr/>
        </p:nvSpPr>
        <p:spPr>
          <a:xfrm>
            <a:off x="333342" y="6404292"/>
            <a:ext cx="995413"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defRPr sz="1200">
                <a:solidFill>
                  <a:srgbClr val="888888"/>
                </a:solidFill>
              </a:defRPr>
            </a:lvl1pPr>
          </a:lstStyle>
          <a:p>
            <a:r>
              <a:t>6/24/2017</a:t>
            </a:r>
          </a:p>
        </p:txBody>
      </p:sp>
      <p:sp>
        <p:nvSpPr>
          <p:cNvPr id="437"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36</a:t>
            </a:fld>
            <a:endParaRPr/>
          </a:p>
        </p:txBody>
      </p:sp>
      <p:pic>
        <p:nvPicPr>
          <p:cNvPr id="438" name="Picture 7" descr="Picture 7"/>
          <p:cNvPicPr>
            <a:picLocks noChangeAspect="1"/>
          </p:cNvPicPr>
          <p:nvPr/>
        </p:nvPicPr>
        <p:blipFill>
          <a:blip r:embed="rId2">
            <a:extLst/>
          </a:blip>
          <a:stretch>
            <a:fillRect/>
          </a:stretch>
        </p:blipFill>
        <p:spPr>
          <a:xfrm>
            <a:off x="333343" y="1996944"/>
            <a:ext cx="2875266" cy="3602499"/>
          </a:xfrm>
          <a:prstGeom prst="rect">
            <a:avLst/>
          </a:prstGeom>
          <a:ln w="12700">
            <a:miter lim="400000"/>
          </a:ln>
        </p:spPr>
      </p:pic>
      <p:sp>
        <p:nvSpPr>
          <p:cNvPr id="439" name="TextBox 8"/>
          <p:cNvSpPr txBox="1"/>
          <p:nvPr/>
        </p:nvSpPr>
        <p:spPr>
          <a:xfrm>
            <a:off x="3296803" y="2094445"/>
            <a:ext cx="5693712" cy="3139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000"/>
            </a:lvl1pPr>
          </a:lstStyle>
          <a:p>
            <a:r>
              <a:t>Countries around the globe have begun killing mosquito larvae using a natural toxin derived from bacteria. In this experiment X-rays from LCLS are used to determine the atomic structure of this larvicide, lethal to mosquitoes transmitting malaria and West Nile virus. These results reveal how the toxin functions, knowledge that will inform future efforts to genetically engineer it, to also kill mosquitoes carrying Zika virus and dengue fever.</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Footer Placeholder 4"/>
          <p:cNvSpPr txBox="1"/>
          <p:nvPr/>
        </p:nvSpPr>
        <p:spPr>
          <a:xfrm>
            <a:off x="3124200" y="6404292"/>
            <a:ext cx="2895600"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1200">
                <a:solidFill>
                  <a:srgbClr val="888888"/>
                </a:solidFill>
              </a:defRPr>
            </a:lvl1pPr>
          </a:lstStyle>
          <a:p>
            <a:r>
              <a:t>C. Pellegrini, Passion for Physics</a:t>
            </a:r>
          </a:p>
        </p:txBody>
      </p:sp>
      <p:sp>
        <p:nvSpPr>
          <p:cNvPr id="442" name="Date Placeholder 3"/>
          <p:cNvSpPr txBox="1"/>
          <p:nvPr/>
        </p:nvSpPr>
        <p:spPr>
          <a:xfrm>
            <a:off x="333342" y="6404292"/>
            <a:ext cx="995413"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defRPr sz="1200">
                <a:solidFill>
                  <a:srgbClr val="888888"/>
                </a:solidFill>
              </a:defRPr>
            </a:lvl1pPr>
          </a:lstStyle>
          <a:p>
            <a:r>
              <a:t>6/24/2017</a:t>
            </a:r>
          </a:p>
        </p:txBody>
      </p:sp>
      <p:sp>
        <p:nvSpPr>
          <p:cNvPr id="443"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37</a:t>
            </a:fld>
            <a:endParaRPr/>
          </a:p>
        </p:txBody>
      </p:sp>
      <p:sp>
        <p:nvSpPr>
          <p:cNvPr id="444" name="TextBox 7"/>
          <p:cNvSpPr txBox="1"/>
          <p:nvPr/>
        </p:nvSpPr>
        <p:spPr>
          <a:xfrm>
            <a:off x="1854112" y="926840"/>
            <a:ext cx="6838799" cy="9296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r>
              <a:t>BinA and BinB are structurally similar to each other, each composed</a:t>
            </a:r>
          </a:p>
          <a:p>
            <a:r>
              <a:t>of trefoil and pore-forming domains. The most noticeable differences</a:t>
            </a:r>
          </a:p>
          <a:p>
            <a:r>
              <a:t>correspond to insertions in surface loops on the trefoil domains (purple).</a:t>
            </a:r>
          </a:p>
        </p:txBody>
      </p:sp>
      <p:sp>
        <p:nvSpPr>
          <p:cNvPr id="445" name="TextBox 9"/>
          <p:cNvSpPr txBox="1"/>
          <p:nvPr/>
        </p:nvSpPr>
        <p:spPr>
          <a:xfrm>
            <a:off x="3528026" y="1965618"/>
            <a:ext cx="5434491" cy="4282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r>
              <a:t>Naturally occurring protein crystals from Bacillus thuringiensis subsp. israelensis (Bti) and L. sphaericus are one of the most environmentally safe and efficient means of controlling mosquitos. The specificity and efficiency of the L. sphaericus binary toxin, BinAB, presumably arise from its structural complexity, which allows it to navigate through a series of barriers en route and recognize only its intended target.</a:t>
            </a:r>
          </a:p>
          <a:p>
            <a:r>
              <a:t>The experiment elucidates the structure of BinAB crystals, revealing features that endow BinA and BinB with their functions. The authors suggest a mechanism by which alkalinity and proteolytic activation trigger a series of structural rearrangements that navigate BinAB past barriers to reach its target while maintaining the resilient 1:1 association throughout the life cycle.</a:t>
            </a:r>
          </a:p>
        </p:txBody>
      </p:sp>
      <p:pic>
        <p:nvPicPr>
          <p:cNvPr id="446" name="Picture 10" descr="Picture 10"/>
          <p:cNvPicPr>
            <a:picLocks noChangeAspect="1"/>
          </p:cNvPicPr>
          <p:nvPr/>
        </p:nvPicPr>
        <p:blipFill>
          <a:blip r:embed="rId2">
            <a:extLst/>
          </a:blip>
          <a:stretch>
            <a:fillRect/>
          </a:stretch>
        </p:blipFill>
        <p:spPr>
          <a:xfrm>
            <a:off x="333343" y="1984117"/>
            <a:ext cx="2875266" cy="3602499"/>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Footer Placeholder 4"/>
          <p:cNvSpPr txBox="1"/>
          <p:nvPr/>
        </p:nvSpPr>
        <p:spPr>
          <a:xfrm>
            <a:off x="3124200" y="6404292"/>
            <a:ext cx="2895600"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1200">
                <a:solidFill>
                  <a:srgbClr val="888888"/>
                </a:solidFill>
              </a:defRPr>
            </a:lvl1pPr>
          </a:lstStyle>
          <a:p>
            <a:r>
              <a:t>C. Pellegrini, Passion for Physics</a:t>
            </a:r>
          </a:p>
        </p:txBody>
      </p:sp>
      <p:sp>
        <p:nvSpPr>
          <p:cNvPr id="449" name="Title 1"/>
          <p:cNvSpPr txBox="1">
            <a:spLocks noGrp="1"/>
          </p:cNvSpPr>
          <p:nvPr>
            <p:ph type="title"/>
          </p:nvPr>
        </p:nvSpPr>
        <p:spPr>
          <a:xfrm>
            <a:off x="457200" y="274638"/>
            <a:ext cx="8229600" cy="339355"/>
          </a:xfrm>
          <a:prstGeom prst="rect">
            <a:avLst/>
          </a:prstGeom>
        </p:spPr>
        <p:txBody>
          <a:bodyPr>
            <a:normAutofit fontScale="90000"/>
          </a:bodyPr>
          <a:lstStyle>
            <a:lvl1pPr defTabSz="269747">
              <a:defRPr sz="1651"/>
            </a:lvl1pPr>
          </a:lstStyle>
          <a:p>
            <a:r>
              <a:t>Structure of Angiotension receptor</a:t>
            </a:r>
          </a:p>
        </p:txBody>
      </p:sp>
      <p:sp>
        <p:nvSpPr>
          <p:cNvPr id="450" name="Date Placeholder 3"/>
          <p:cNvSpPr txBox="1"/>
          <p:nvPr/>
        </p:nvSpPr>
        <p:spPr>
          <a:xfrm>
            <a:off x="333342" y="6404292"/>
            <a:ext cx="995413"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defRPr sz="1200">
                <a:solidFill>
                  <a:srgbClr val="888888"/>
                </a:solidFill>
              </a:defRPr>
            </a:lvl1pPr>
          </a:lstStyle>
          <a:p>
            <a:r>
              <a:t>6/24/2017</a:t>
            </a:r>
          </a:p>
        </p:txBody>
      </p:sp>
      <p:sp>
        <p:nvSpPr>
          <p:cNvPr id="451"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38</a:t>
            </a:fld>
            <a:endParaRPr/>
          </a:p>
        </p:txBody>
      </p:sp>
      <p:pic>
        <p:nvPicPr>
          <p:cNvPr id="452" name="Picture 6" descr="Picture 6"/>
          <p:cNvPicPr>
            <a:picLocks noChangeAspect="1"/>
          </p:cNvPicPr>
          <p:nvPr/>
        </p:nvPicPr>
        <p:blipFill>
          <a:blip r:embed="rId2">
            <a:extLst/>
          </a:blip>
          <a:stretch>
            <a:fillRect/>
          </a:stretch>
        </p:blipFill>
        <p:spPr>
          <a:xfrm>
            <a:off x="97088" y="613991"/>
            <a:ext cx="3342689" cy="3342689"/>
          </a:xfrm>
          <a:prstGeom prst="rect">
            <a:avLst/>
          </a:prstGeom>
          <a:ln w="12700">
            <a:miter lim="400000"/>
          </a:ln>
        </p:spPr>
      </p:pic>
      <p:sp>
        <p:nvSpPr>
          <p:cNvPr id="453" name="Rectangle 7"/>
          <p:cNvSpPr/>
          <p:nvPr/>
        </p:nvSpPr>
        <p:spPr>
          <a:xfrm>
            <a:off x="181957" y="4516154"/>
            <a:ext cx="3257819" cy="1237616"/>
          </a:xfrm>
          <a:prstGeom prst="rect">
            <a:avLst/>
          </a:prstGeom>
          <a:ln w="28575">
            <a:solidFill>
              <a:srgbClr val="000000"/>
            </a:solidFill>
          </a:ln>
          <a:extLst>
            <a:ext uri="{C572A759-6A51-4108-AA02-DFA0A04FC94B}">
              <ma14:wrappingTextBoxFlag xmlns="" xmlns:ma14="http://schemas.microsoft.com/office/mac/drawingml/2011/main" val="1"/>
            </a:ext>
          </a:extLst>
        </p:spPr>
        <p:txBody>
          <a:bodyPr lIns="45719" rIns="45719">
            <a:spAutoFit/>
          </a:bodyPr>
          <a:lstStyle/>
          <a:p>
            <a:pPr>
              <a:defRPr>
                <a:solidFill>
                  <a:srgbClr val="FF0000"/>
                </a:solidFill>
              </a:defRPr>
            </a:pPr>
            <a:r>
              <a:t>Zhang H et al. 2015 </a:t>
            </a:r>
            <a:r>
              <a:rPr>
                <a:solidFill>
                  <a:srgbClr val="000000"/>
                </a:solidFill>
              </a:rPr>
              <a:t>Structure of the Angiotensin receptor revealed by serial femtosecond crystallography, Cell </a:t>
            </a:r>
            <a:r>
              <a:rPr b="1">
                <a:solidFill>
                  <a:srgbClr val="000000"/>
                </a:solidFill>
              </a:rPr>
              <a:t>161</a:t>
            </a:r>
            <a:r>
              <a:rPr>
                <a:solidFill>
                  <a:srgbClr val="000000"/>
                </a:solidFill>
              </a:rPr>
              <a:t> 833</a:t>
            </a:r>
          </a:p>
        </p:txBody>
      </p:sp>
      <p:sp>
        <p:nvSpPr>
          <p:cNvPr id="454" name="Rectangle 9"/>
          <p:cNvSpPr txBox="1"/>
          <p:nvPr/>
        </p:nvSpPr>
        <p:spPr>
          <a:xfrm>
            <a:off x="3439776" y="835433"/>
            <a:ext cx="5508689" cy="5679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r>
              <a:t>Angiotensin II type 1 receptor (AT1R) is a G protein-coupled receptor that serves as a primary regulator for blood pressure maintenance. Although several anti-hypertensive drugs have been developed as AT1R blockers (ARBs), the structural basis for AT1R ligand-binding and regulation has remained elusive, mostly due to the difficulties of growing high-quality crystals for structure determination using synchrotron radiation. Using serial femtosecond crystallography at an X-ray free-electron laser, we successfully determined the room-temperature crystal structure of the human AT1R in complex with its selective antagonist ZD7155 at </a:t>
            </a:r>
            <a:r>
              <a:rPr>
                <a:solidFill>
                  <a:srgbClr val="FF0000"/>
                </a:solidFill>
              </a:rPr>
              <a:t>2.9-Å resolution</a:t>
            </a:r>
            <a:r>
              <a:t>. The AT1R-ZD7155 complex structure revealed key structural features of AT1R and critical interactions for ZD7155 binding. Docking simulations of the clinically used ARBs into the AT1R structure further elucidated both the common and distinct binding modes for these anti-hypertensive drugs</a:t>
            </a:r>
            <a:r>
              <a:rPr>
                <a:solidFill>
                  <a:srgbClr val="FF0000"/>
                </a:solidFill>
              </a:rPr>
              <a:t>. The results provide fundamental insights into AT1R structure-function relationship and structure-based drug design.</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Footer Placeholder 3"/>
          <p:cNvSpPr txBox="1"/>
          <p:nvPr/>
        </p:nvSpPr>
        <p:spPr>
          <a:xfrm>
            <a:off x="3124200" y="6404292"/>
            <a:ext cx="2895600"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1200">
                <a:solidFill>
                  <a:srgbClr val="888888"/>
                </a:solidFill>
              </a:defRPr>
            </a:lvl1pPr>
          </a:lstStyle>
          <a:p>
            <a:r>
              <a:t>C. Pellegrini, Passion for Physics</a:t>
            </a:r>
          </a:p>
        </p:txBody>
      </p:sp>
      <p:sp>
        <p:nvSpPr>
          <p:cNvPr id="457" name="Title 2"/>
          <p:cNvSpPr txBox="1">
            <a:spLocks noGrp="1"/>
          </p:cNvSpPr>
          <p:nvPr>
            <p:ph type="title"/>
          </p:nvPr>
        </p:nvSpPr>
        <p:spPr>
          <a:xfrm>
            <a:off x="152400" y="260876"/>
            <a:ext cx="8692178" cy="501125"/>
          </a:xfrm>
          <a:prstGeom prst="rect">
            <a:avLst/>
          </a:prstGeom>
        </p:spPr>
        <p:txBody>
          <a:bodyPr/>
          <a:lstStyle>
            <a:lvl1pPr>
              <a:defRPr sz="2500" b="1"/>
            </a:lvl1pPr>
          </a:lstStyle>
          <a:p>
            <a:r>
              <a:t>Exploring Vibration Modes in Gold Nanocrystals</a:t>
            </a:r>
          </a:p>
        </p:txBody>
      </p:sp>
      <p:sp>
        <p:nvSpPr>
          <p:cNvPr id="458" name="Content Placeholder 1"/>
          <p:cNvSpPr txBox="1">
            <a:spLocks noGrp="1"/>
          </p:cNvSpPr>
          <p:nvPr>
            <p:ph type="body" sz="half" idx="1"/>
          </p:nvPr>
        </p:nvSpPr>
        <p:spPr>
          <a:xfrm>
            <a:off x="152400" y="4274820"/>
            <a:ext cx="8844578" cy="1976530"/>
          </a:xfrm>
          <a:prstGeom prst="rect">
            <a:avLst/>
          </a:prstGeom>
        </p:spPr>
        <p:txBody>
          <a:bodyPr/>
          <a:lstStyle/>
          <a:p>
            <a:pPr marL="0" indent="0">
              <a:lnSpc>
                <a:spcPct val="90000"/>
              </a:lnSpc>
              <a:spcBef>
                <a:spcPts val="300"/>
              </a:spcBef>
              <a:buSzTx/>
              <a:buNone/>
              <a:defRPr sz="1600"/>
            </a:pPr>
            <a:r>
              <a:t>Key insights into the behavior of materials can be gained by observing their structure as they undergo lattice distortion. </a:t>
            </a:r>
            <a:endParaRPr sz="2700"/>
          </a:p>
          <a:p>
            <a:pPr marL="0" indent="0">
              <a:lnSpc>
                <a:spcPct val="90000"/>
              </a:lnSpc>
              <a:spcBef>
                <a:spcPts val="300"/>
              </a:spcBef>
              <a:buSzTx/>
              <a:buNone/>
              <a:defRPr sz="1600"/>
            </a:pPr>
            <a:r>
              <a:t>	Acoustic vibrations in gold nanocrystals (300-400 nm) triggered with infrared light pulses</a:t>
            </a:r>
            <a:r>
              <a:rPr i="1"/>
              <a:t> </a:t>
            </a:r>
            <a:endParaRPr sz="1900" i="1"/>
          </a:p>
          <a:p>
            <a:pPr marL="511175" lvl="1" indent="-285750">
              <a:lnSpc>
                <a:spcPct val="90000"/>
              </a:lnSpc>
              <a:spcBef>
                <a:spcPts val="300"/>
              </a:spcBef>
              <a:defRPr sz="1600"/>
            </a:pPr>
            <a:r>
              <a:t>High-resolution real-space images of the deformation field inside the nanocrystal were obtained via the Bragg coherent diffraction imaging technique at various time delays</a:t>
            </a:r>
            <a:endParaRPr sz="2300"/>
          </a:p>
          <a:p>
            <a:pPr marL="511175" lvl="1" indent="-285750">
              <a:lnSpc>
                <a:spcPct val="90000"/>
              </a:lnSpc>
              <a:spcBef>
                <a:spcPts val="300"/>
              </a:spcBef>
              <a:defRPr sz="1600"/>
            </a:pPr>
            <a:r>
              <a:t>Technique can extend to nanoscale objects of importance to catalysis and energy storage </a:t>
            </a:r>
          </a:p>
        </p:txBody>
      </p:sp>
      <p:sp>
        <p:nvSpPr>
          <p:cNvPr id="459" name="TextBox 16"/>
          <p:cNvSpPr txBox="1"/>
          <p:nvPr/>
        </p:nvSpPr>
        <p:spPr>
          <a:xfrm>
            <a:off x="347845" y="762000"/>
            <a:ext cx="7586706" cy="70104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2000"/>
            </a:pPr>
            <a:r>
              <a:t>Ultrafast Three-Dimensional Imaging of Lattice Dynamics in Individual Gold Nanocrystals</a:t>
            </a:r>
            <a:r>
              <a:rPr>
                <a:solidFill>
                  <a:srgbClr val="FF0000"/>
                </a:solidFill>
              </a:rPr>
              <a:t>, J. N. Clark et al., Science, 341, 6141 (2013)</a:t>
            </a:r>
          </a:p>
        </p:txBody>
      </p:sp>
      <p:pic>
        <p:nvPicPr>
          <p:cNvPr id="460" name="Picture 2" descr="Picture 2"/>
          <p:cNvPicPr>
            <a:picLocks noChangeAspect="1"/>
          </p:cNvPicPr>
          <p:nvPr/>
        </p:nvPicPr>
        <p:blipFill>
          <a:blip r:embed="rId2">
            <a:extLst/>
          </a:blip>
          <a:stretch>
            <a:fillRect/>
          </a:stretch>
        </p:blipFill>
        <p:spPr>
          <a:xfrm>
            <a:off x="4929659" y="1598612"/>
            <a:ext cx="3699990" cy="2202921"/>
          </a:xfrm>
          <a:prstGeom prst="rect">
            <a:avLst/>
          </a:prstGeom>
          <a:ln w="12700">
            <a:miter lim="400000"/>
          </a:ln>
        </p:spPr>
      </p:pic>
      <p:pic>
        <p:nvPicPr>
          <p:cNvPr id="461" name="Picture 41" descr="Picture 41"/>
          <p:cNvPicPr>
            <a:picLocks/>
          </p:cNvPicPr>
          <p:nvPr/>
        </p:nvPicPr>
        <p:blipFill>
          <a:blip r:embed="rId3">
            <a:extLst/>
          </a:blip>
          <a:stretch>
            <a:fillRect/>
          </a:stretch>
        </p:blipFill>
        <p:spPr>
          <a:xfrm>
            <a:off x="2282826" y="1481665"/>
            <a:ext cx="2644774" cy="2385483"/>
          </a:xfrm>
          <a:prstGeom prst="rect">
            <a:avLst/>
          </a:prstGeom>
          <a:ln w="12700">
            <a:miter lim="400000"/>
          </a:ln>
        </p:spPr>
      </p:pic>
      <p:pic>
        <p:nvPicPr>
          <p:cNvPr id="462" name="Picture 13" descr="Picture 13"/>
          <p:cNvPicPr>
            <a:picLocks/>
          </p:cNvPicPr>
          <p:nvPr/>
        </p:nvPicPr>
        <p:blipFill>
          <a:blip r:embed="rId4">
            <a:extLst/>
          </a:blip>
          <a:stretch>
            <a:fillRect/>
          </a:stretch>
        </p:blipFill>
        <p:spPr>
          <a:xfrm>
            <a:off x="155576" y="1722520"/>
            <a:ext cx="2127252" cy="2409882"/>
          </a:xfrm>
          <a:prstGeom prst="rect">
            <a:avLst/>
          </a:prstGeom>
          <a:ln w="12700">
            <a:miter lim="400000"/>
          </a:ln>
        </p:spPr>
      </p:pic>
      <p:sp>
        <p:nvSpPr>
          <p:cNvPr id="463" name="Date Placeholder 1"/>
          <p:cNvSpPr txBox="1"/>
          <p:nvPr/>
        </p:nvSpPr>
        <p:spPr>
          <a:xfrm>
            <a:off x="333342" y="6404292"/>
            <a:ext cx="995413"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defRPr sz="1200">
                <a:solidFill>
                  <a:srgbClr val="888888"/>
                </a:solidFill>
              </a:defRPr>
            </a:lvl1pPr>
          </a:lstStyle>
          <a:p>
            <a:r>
              <a:t>6/24/2017</a:t>
            </a:r>
          </a:p>
        </p:txBody>
      </p:sp>
      <p:sp>
        <p:nvSpPr>
          <p:cNvPr id="464" name="Slide Number Placeholder 4"/>
          <p:cNvSpPr txBox="1">
            <a:spLocks noGrp="1"/>
          </p:cNvSpPr>
          <p:nvPr>
            <p:ph type="sldNum" sz="quarter" idx="2"/>
          </p:nvPr>
        </p:nvSpPr>
        <p:spPr>
          <a:xfrm>
            <a:off x="8428176" y="6404292"/>
            <a:ext cx="258624" cy="26924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39</a:t>
            </a:fld>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52" name="Picture 8" descr="speed-of-things-0"/>
          <p:cNvPicPr>
            <a:picLocks noChangeAspect="1" noChangeArrowheads="1"/>
          </p:cNvPicPr>
          <p:nvPr/>
        </p:nvPicPr>
        <p:blipFill>
          <a:blip r:embed="rId3" cstate="print"/>
          <a:srcRect/>
          <a:stretch>
            <a:fillRect/>
          </a:stretch>
        </p:blipFill>
        <p:spPr bwMode="auto">
          <a:xfrm>
            <a:off x="1447089" y="992282"/>
            <a:ext cx="5682803" cy="5463640"/>
          </a:xfrm>
          <a:prstGeom prst="rect">
            <a:avLst/>
          </a:prstGeom>
          <a:noFill/>
        </p:spPr>
      </p:pic>
      <p:sp>
        <p:nvSpPr>
          <p:cNvPr id="11" name="Rectangle 10"/>
          <p:cNvSpPr/>
          <p:nvPr/>
        </p:nvSpPr>
        <p:spPr>
          <a:xfrm>
            <a:off x="838200" y="594"/>
            <a:ext cx="7799363" cy="954107"/>
          </a:xfrm>
          <a:prstGeom prst="rect">
            <a:avLst/>
          </a:prstGeom>
        </p:spPr>
        <p:txBody>
          <a:bodyPr wrap="square">
            <a:spAutoFit/>
          </a:bodyPr>
          <a:lstStyle/>
          <a:p>
            <a:pPr algn="ctr"/>
            <a:r>
              <a:rPr lang="en-US" sz="2800" dirty="0" smtClean="0">
                <a:solidFill>
                  <a:srgbClr val="C00000"/>
                </a:solidFill>
              </a:rPr>
              <a:t>Time scales: smaller systems, shorter times.</a:t>
            </a:r>
          </a:p>
          <a:p>
            <a:pPr algn="ctr"/>
            <a:r>
              <a:rPr lang="en-US" sz="2800" dirty="0">
                <a:solidFill>
                  <a:srgbClr val="C00000"/>
                </a:solidFill>
              </a:rPr>
              <a:t>A</a:t>
            </a:r>
            <a:r>
              <a:rPr lang="en-US" sz="2800" dirty="0" smtClean="0">
                <a:solidFill>
                  <a:srgbClr val="C00000"/>
                </a:solidFill>
              </a:rPr>
              <a:t>tomic scale, 1Å, time fs      X-ray FEL</a:t>
            </a:r>
            <a:endParaRPr lang="en-US" sz="2800" dirty="0">
              <a:solidFill>
                <a:srgbClr val="C00000"/>
              </a:solidFill>
            </a:endParaRPr>
          </a:p>
        </p:txBody>
      </p:sp>
      <p:sp>
        <p:nvSpPr>
          <p:cNvPr id="5" name="TextBox 4"/>
          <p:cNvSpPr txBox="1"/>
          <p:nvPr/>
        </p:nvSpPr>
        <p:spPr>
          <a:xfrm>
            <a:off x="457200" y="5130912"/>
            <a:ext cx="671979" cy="307777"/>
          </a:xfrm>
          <a:prstGeom prst="rect">
            <a:avLst/>
          </a:prstGeom>
          <a:noFill/>
          <a:ln>
            <a:solidFill>
              <a:schemeClr val="tx1"/>
            </a:solidFill>
          </a:ln>
        </p:spPr>
        <p:txBody>
          <a:bodyPr wrap="none" rtlCol="0">
            <a:spAutoFit/>
          </a:bodyPr>
          <a:lstStyle/>
          <a:p>
            <a:r>
              <a:rPr lang="en-US" sz="1400" dirty="0" smtClean="0"/>
              <a:t>atoms</a:t>
            </a:r>
            <a:endParaRPr lang="en-US" sz="1400" dirty="0"/>
          </a:p>
        </p:txBody>
      </p:sp>
      <p:sp>
        <p:nvSpPr>
          <p:cNvPr id="6" name="TextBox 5"/>
          <p:cNvSpPr txBox="1"/>
          <p:nvPr/>
        </p:nvSpPr>
        <p:spPr>
          <a:xfrm>
            <a:off x="285880" y="5831470"/>
            <a:ext cx="1029449" cy="523220"/>
          </a:xfrm>
          <a:prstGeom prst="rect">
            <a:avLst/>
          </a:prstGeom>
          <a:noFill/>
          <a:ln>
            <a:solidFill>
              <a:schemeClr val="tx1"/>
            </a:solidFill>
          </a:ln>
        </p:spPr>
        <p:txBody>
          <a:bodyPr wrap="none" rtlCol="0">
            <a:spAutoFit/>
          </a:bodyPr>
          <a:lstStyle/>
          <a:p>
            <a:r>
              <a:rPr lang="en-US" sz="1400" dirty="0" smtClean="0"/>
              <a:t>“electrons”</a:t>
            </a:r>
          </a:p>
          <a:p>
            <a:r>
              <a:rPr lang="en-US" sz="1400" dirty="0" smtClean="0"/>
              <a:t> &amp; “spins”</a:t>
            </a:r>
            <a:endParaRPr lang="en-US" sz="1400" dirty="0"/>
          </a:p>
        </p:txBody>
      </p:sp>
      <p:sp>
        <p:nvSpPr>
          <p:cNvPr id="8" name="TextBox 7"/>
          <p:cNvSpPr txBox="1"/>
          <p:nvPr/>
        </p:nvSpPr>
        <p:spPr>
          <a:xfrm>
            <a:off x="304800" y="2222156"/>
            <a:ext cx="990977" cy="523220"/>
          </a:xfrm>
          <a:prstGeom prst="rect">
            <a:avLst/>
          </a:prstGeom>
          <a:noFill/>
          <a:ln>
            <a:solidFill>
              <a:schemeClr val="tx1"/>
            </a:solidFill>
          </a:ln>
        </p:spPr>
        <p:txBody>
          <a:bodyPr wrap="none" rtlCol="0">
            <a:spAutoFit/>
          </a:bodyPr>
          <a:lstStyle/>
          <a:p>
            <a:r>
              <a:rPr lang="en-US" sz="1400" dirty="0" smtClean="0"/>
              <a:t>macro</a:t>
            </a:r>
          </a:p>
          <a:p>
            <a:r>
              <a:rPr lang="en-US" sz="1400" dirty="0" smtClean="0"/>
              <a:t>molecules</a:t>
            </a:r>
            <a:endParaRPr lang="en-US" sz="1400" dirty="0"/>
          </a:p>
        </p:txBody>
      </p:sp>
      <p:cxnSp>
        <p:nvCxnSpPr>
          <p:cNvPr id="14" name="Straight Arrow Connector 13"/>
          <p:cNvCxnSpPr/>
          <p:nvPr/>
        </p:nvCxnSpPr>
        <p:spPr bwMode="auto">
          <a:xfrm>
            <a:off x="828018" y="5506460"/>
            <a:ext cx="0" cy="336103"/>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13" name="Straight Arrow Connector 12"/>
          <p:cNvCxnSpPr/>
          <p:nvPr/>
        </p:nvCxnSpPr>
        <p:spPr bwMode="auto">
          <a:xfrm rot="5400000">
            <a:off x="534194" y="4659762"/>
            <a:ext cx="609600" cy="1588"/>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7" name="TextBox 6"/>
          <p:cNvSpPr txBox="1"/>
          <p:nvPr/>
        </p:nvSpPr>
        <p:spPr>
          <a:xfrm>
            <a:off x="304800" y="3669956"/>
            <a:ext cx="1010213" cy="523220"/>
          </a:xfrm>
          <a:prstGeom prst="rect">
            <a:avLst/>
          </a:prstGeom>
          <a:noFill/>
          <a:ln>
            <a:solidFill>
              <a:schemeClr val="tx1"/>
            </a:solidFill>
          </a:ln>
        </p:spPr>
        <p:txBody>
          <a:bodyPr wrap="none" rtlCol="0">
            <a:spAutoFit/>
          </a:bodyPr>
          <a:lstStyle/>
          <a:p>
            <a:r>
              <a:rPr lang="en-US" sz="1400" dirty="0" smtClean="0"/>
              <a:t>molecular </a:t>
            </a:r>
          </a:p>
          <a:p>
            <a:r>
              <a:rPr lang="en-US" sz="1400" dirty="0" smtClean="0"/>
              <a:t>groups</a:t>
            </a:r>
            <a:endParaRPr lang="en-US" sz="1400" dirty="0"/>
          </a:p>
        </p:txBody>
      </p:sp>
      <p:cxnSp>
        <p:nvCxnSpPr>
          <p:cNvPr id="10" name="Straight Arrow Connector 9"/>
          <p:cNvCxnSpPr/>
          <p:nvPr/>
        </p:nvCxnSpPr>
        <p:spPr bwMode="auto">
          <a:xfrm rot="5400000">
            <a:off x="534194" y="3211962"/>
            <a:ext cx="609600" cy="1588"/>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21" name="Rectangle 20"/>
          <p:cNvSpPr/>
          <p:nvPr/>
        </p:nvSpPr>
        <p:spPr bwMode="auto">
          <a:xfrm>
            <a:off x="165168" y="1054683"/>
            <a:ext cx="1219200" cy="5389323"/>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2" charset="0"/>
            </a:endParaRPr>
          </a:p>
        </p:txBody>
      </p:sp>
      <p:sp>
        <p:nvSpPr>
          <p:cNvPr id="19" name="Freeform 18"/>
          <p:cNvSpPr/>
          <p:nvPr/>
        </p:nvSpPr>
        <p:spPr bwMode="auto">
          <a:xfrm>
            <a:off x="4936709" y="5905569"/>
            <a:ext cx="304799" cy="381000"/>
          </a:xfrm>
          <a:custGeom>
            <a:avLst/>
            <a:gdLst>
              <a:gd name="connsiteX0" fmla="*/ 0 w 435219"/>
              <a:gd name="connsiteY0" fmla="*/ 568569 h 704850"/>
              <a:gd name="connsiteX1" fmla="*/ 105507 w 435219"/>
              <a:gd name="connsiteY1" fmla="*/ 559777 h 704850"/>
              <a:gd name="connsiteX2" fmla="*/ 158261 w 435219"/>
              <a:gd name="connsiteY2" fmla="*/ 5861 h 704850"/>
              <a:gd name="connsiteX3" fmla="*/ 228600 w 435219"/>
              <a:gd name="connsiteY3" fmla="*/ 594946 h 704850"/>
              <a:gd name="connsiteX4" fmla="*/ 404446 w 435219"/>
              <a:gd name="connsiteY4" fmla="*/ 665285 h 704850"/>
              <a:gd name="connsiteX5" fmla="*/ 413238 w 435219"/>
              <a:gd name="connsiteY5" fmla="*/ 656492 h 704850"/>
              <a:gd name="connsiteX6" fmla="*/ 404446 w 435219"/>
              <a:gd name="connsiteY6" fmla="*/ 656492 h 704850"/>
              <a:gd name="connsiteX0" fmla="*/ 0 w 483889"/>
              <a:gd name="connsiteY0" fmla="*/ 621323 h 704850"/>
              <a:gd name="connsiteX1" fmla="*/ 154177 w 483889"/>
              <a:gd name="connsiteY1" fmla="*/ 559777 h 704850"/>
              <a:gd name="connsiteX2" fmla="*/ 206931 w 483889"/>
              <a:gd name="connsiteY2" fmla="*/ 5861 h 704850"/>
              <a:gd name="connsiteX3" fmla="*/ 277270 w 483889"/>
              <a:gd name="connsiteY3" fmla="*/ 594946 h 704850"/>
              <a:gd name="connsiteX4" fmla="*/ 453116 w 483889"/>
              <a:gd name="connsiteY4" fmla="*/ 665285 h 704850"/>
              <a:gd name="connsiteX5" fmla="*/ 461908 w 483889"/>
              <a:gd name="connsiteY5" fmla="*/ 656492 h 704850"/>
              <a:gd name="connsiteX6" fmla="*/ 453116 w 483889"/>
              <a:gd name="connsiteY6" fmla="*/ 656492 h 704850"/>
              <a:gd name="connsiteX0" fmla="*/ 0 w 532558"/>
              <a:gd name="connsiteY0" fmla="*/ 697523 h 740019"/>
              <a:gd name="connsiteX1" fmla="*/ 202846 w 532558"/>
              <a:gd name="connsiteY1" fmla="*/ 559777 h 740019"/>
              <a:gd name="connsiteX2" fmla="*/ 255600 w 532558"/>
              <a:gd name="connsiteY2" fmla="*/ 5861 h 740019"/>
              <a:gd name="connsiteX3" fmla="*/ 325939 w 532558"/>
              <a:gd name="connsiteY3" fmla="*/ 594946 h 740019"/>
              <a:gd name="connsiteX4" fmla="*/ 501785 w 532558"/>
              <a:gd name="connsiteY4" fmla="*/ 665285 h 740019"/>
              <a:gd name="connsiteX5" fmla="*/ 510577 w 532558"/>
              <a:gd name="connsiteY5" fmla="*/ 656492 h 740019"/>
              <a:gd name="connsiteX6" fmla="*/ 501785 w 532558"/>
              <a:gd name="connsiteY6" fmla="*/ 656492 h 740019"/>
              <a:gd name="connsiteX0" fmla="*/ 0 w 532558"/>
              <a:gd name="connsiteY0" fmla="*/ 697523 h 704850"/>
              <a:gd name="connsiteX1" fmla="*/ 202846 w 532558"/>
              <a:gd name="connsiteY1" fmla="*/ 559777 h 704850"/>
              <a:gd name="connsiteX2" fmla="*/ 255600 w 532558"/>
              <a:gd name="connsiteY2" fmla="*/ 5861 h 704850"/>
              <a:gd name="connsiteX3" fmla="*/ 325939 w 532558"/>
              <a:gd name="connsiteY3" fmla="*/ 594946 h 704850"/>
              <a:gd name="connsiteX4" fmla="*/ 501785 w 532558"/>
              <a:gd name="connsiteY4" fmla="*/ 665285 h 704850"/>
              <a:gd name="connsiteX5" fmla="*/ 510577 w 532558"/>
              <a:gd name="connsiteY5" fmla="*/ 656492 h 704850"/>
              <a:gd name="connsiteX6" fmla="*/ 501785 w 532558"/>
              <a:gd name="connsiteY6" fmla="*/ 656492 h 704850"/>
              <a:gd name="connsiteX0" fmla="*/ 0 w 530100"/>
              <a:gd name="connsiteY0" fmla="*/ 694104 h 694104"/>
              <a:gd name="connsiteX1" fmla="*/ 202846 w 530100"/>
              <a:gd name="connsiteY1" fmla="*/ 556358 h 694104"/>
              <a:gd name="connsiteX2" fmla="*/ 255600 w 530100"/>
              <a:gd name="connsiteY2" fmla="*/ 2442 h 694104"/>
              <a:gd name="connsiteX3" fmla="*/ 340687 w 530100"/>
              <a:gd name="connsiteY3" fmla="*/ 541704 h 694104"/>
              <a:gd name="connsiteX4" fmla="*/ 501785 w 530100"/>
              <a:gd name="connsiteY4" fmla="*/ 661866 h 694104"/>
              <a:gd name="connsiteX5" fmla="*/ 510577 w 530100"/>
              <a:gd name="connsiteY5" fmla="*/ 653073 h 694104"/>
              <a:gd name="connsiteX6" fmla="*/ 501785 w 530100"/>
              <a:gd name="connsiteY6" fmla="*/ 653073 h 694104"/>
              <a:gd name="connsiteX0" fmla="*/ 0 w 530100"/>
              <a:gd name="connsiteY0" fmla="*/ 701920 h 735624"/>
              <a:gd name="connsiteX1" fmla="*/ 202846 w 530100"/>
              <a:gd name="connsiteY1" fmla="*/ 564174 h 735624"/>
              <a:gd name="connsiteX2" fmla="*/ 255600 w 530100"/>
              <a:gd name="connsiteY2" fmla="*/ 10258 h 735624"/>
              <a:gd name="connsiteX3" fmla="*/ 340687 w 530100"/>
              <a:gd name="connsiteY3" fmla="*/ 625720 h 735624"/>
              <a:gd name="connsiteX4" fmla="*/ 501785 w 530100"/>
              <a:gd name="connsiteY4" fmla="*/ 669682 h 735624"/>
              <a:gd name="connsiteX5" fmla="*/ 510577 w 530100"/>
              <a:gd name="connsiteY5" fmla="*/ 660889 h 735624"/>
              <a:gd name="connsiteX6" fmla="*/ 501785 w 530100"/>
              <a:gd name="connsiteY6" fmla="*/ 660889 h 735624"/>
              <a:gd name="connsiteX0" fmla="*/ 0 w 530100"/>
              <a:gd name="connsiteY0" fmla="*/ 691662 h 730739"/>
              <a:gd name="connsiteX1" fmla="*/ 194678 w 530100"/>
              <a:gd name="connsiteY1" fmla="*/ 615462 h 730739"/>
              <a:gd name="connsiteX2" fmla="*/ 255600 w 530100"/>
              <a:gd name="connsiteY2" fmla="*/ 0 h 730739"/>
              <a:gd name="connsiteX3" fmla="*/ 340687 w 530100"/>
              <a:gd name="connsiteY3" fmla="*/ 615462 h 730739"/>
              <a:gd name="connsiteX4" fmla="*/ 501785 w 530100"/>
              <a:gd name="connsiteY4" fmla="*/ 659424 h 730739"/>
              <a:gd name="connsiteX5" fmla="*/ 510577 w 530100"/>
              <a:gd name="connsiteY5" fmla="*/ 650631 h 730739"/>
              <a:gd name="connsiteX6" fmla="*/ 501785 w 530100"/>
              <a:gd name="connsiteY6" fmla="*/ 650631 h 730739"/>
              <a:gd name="connsiteX0" fmla="*/ 0 w 530100"/>
              <a:gd name="connsiteY0" fmla="*/ 691662 h 730739"/>
              <a:gd name="connsiteX1" fmla="*/ 194678 w 530100"/>
              <a:gd name="connsiteY1" fmla="*/ 615462 h 730739"/>
              <a:gd name="connsiteX2" fmla="*/ 255600 w 530100"/>
              <a:gd name="connsiteY2" fmla="*/ 0 h 730739"/>
              <a:gd name="connsiteX3" fmla="*/ 340687 w 530100"/>
              <a:gd name="connsiteY3" fmla="*/ 615462 h 730739"/>
              <a:gd name="connsiteX4" fmla="*/ 501785 w 530100"/>
              <a:gd name="connsiteY4" fmla="*/ 659424 h 730739"/>
              <a:gd name="connsiteX5" fmla="*/ 510577 w 530100"/>
              <a:gd name="connsiteY5" fmla="*/ 650631 h 730739"/>
              <a:gd name="connsiteX6" fmla="*/ 501785 w 530100"/>
              <a:gd name="connsiteY6" fmla="*/ 650631 h 730739"/>
              <a:gd name="connsiteX0" fmla="*/ 0 w 535366"/>
              <a:gd name="connsiteY0" fmla="*/ 691662 h 730739"/>
              <a:gd name="connsiteX1" fmla="*/ 194678 w 535366"/>
              <a:gd name="connsiteY1" fmla="*/ 615462 h 730739"/>
              <a:gd name="connsiteX2" fmla="*/ 255600 w 535366"/>
              <a:gd name="connsiteY2" fmla="*/ 0 h 730739"/>
              <a:gd name="connsiteX3" fmla="*/ 340687 w 535366"/>
              <a:gd name="connsiteY3" fmla="*/ 615462 h 730739"/>
              <a:gd name="connsiteX4" fmla="*/ 501785 w 535366"/>
              <a:gd name="connsiteY4" fmla="*/ 659424 h 730739"/>
              <a:gd name="connsiteX5" fmla="*/ 510577 w 535366"/>
              <a:gd name="connsiteY5" fmla="*/ 650631 h 730739"/>
              <a:gd name="connsiteX6" fmla="*/ 535366 w 535366"/>
              <a:gd name="connsiteY6" fmla="*/ 691662 h 730739"/>
              <a:gd name="connsiteX0" fmla="*/ 0 w 530100"/>
              <a:gd name="connsiteY0" fmla="*/ 691662 h 730739"/>
              <a:gd name="connsiteX1" fmla="*/ 194678 w 530100"/>
              <a:gd name="connsiteY1" fmla="*/ 615462 h 730739"/>
              <a:gd name="connsiteX2" fmla="*/ 255600 w 530100"/>
              <a:gd name="connsiteY2" fmla="*/ 0 h 730739"/>
              <a:gd name="connsiteX3" fmla="*/ 340687 w 530100"/>
              <a:gd name="connsiteY3" fmla="*/ 615462 h 730739"/>
              <a:gd name="connsiteX4" fmla="*/ 501785 w 530100"/>
              <a:gd name="connsiteY4" fmla="*/ 659424 h 730739"/>
              <a:gd name="connsiteX5" fmla="*/ 510577 w 530100"/>
              <a:gd name="connsiteY5" fmla="*/ 650631 h 730739"/>
              <a:gd name="connsiteX0" fmla="*/ 0 w 526120"/>
              <a:gd name="connsiteY0" fmla="*/ 691662 h 730739"/>
              <a:gd name="connsiteX1" fmla="*/ 194678 w 526120"/>
              <a:gd name="connsiteY1" fmla="*/ 615462 h 730739"/>
              <a:gd name="connsiteX2" fmla="*/ 255600 w 526120"/>
              <a:gd name="connsiteY2" fmla="*/ 0 h 730739"/>
              <a:gd name="connsiteX3" fmla="*/ 340687 w 526120"/>
              <a:gd name="connsiteY3" fmla="*/ 615462 h 730739"/>
              <a:gd name="connsiteX4" fmla="*/ 501785 w 526120"/>
              <a:gd name="connsiteY4" fmla="*/ 659424 h 730739"/>
              <a:gd name="connsiteX5" fmla="*/ 486696 w 526120"/>
              <a:gd name="connsiteY5" fmla="*/ 691662 h 730739"/>
              <a:gd name="connsiteX0" fmla="*/ 0 w 501785"/>
              <a:gd name="connsiteY0" fmla="*/ 691662 h 730739"/>
              <a:gd name="connsiteX1" fmla="*/ 194678 w 501785"/>
              <a:gd name="connsiteY1" fmla="*/ 615462 h 730739"/>
              <a:gd name="connsiteX2" fmla="*/ 255600 w 501785"/>
              <a:gd name="connsiteY2" fmla="*/ 0 h 730739"/>
              <a:gd name="connsiteX3" fmla="*/ 340687 w 501785"/>
              <a:gd name="connsiteY3" fmla="*/ 615462 h 730739"/>
              <a:gd name="connsiteX4" fmla="*/ 501785 w 501785"/>
              <a:gd name="connsiteY4" fmla="*/ 659424 h 730739"/>
              <a:gd name="connsiteX0" fmla="*/ 0 w 535366"/>
              <a:gd name="connsiteY0" fmla="*/ 691662 h 730739"/>
              <a:gd name="connsiteX1" fmla="*/ 194678 w 535366"/>
              <a:gd name="connsiteY1" fmla="*/ 615462 h 730739"/>
              <a:gd name="connsiteX2" fmla="*/ 255600 w 535366"/>
              <a:gd name="connsiteY2" fmla="*/ 0 h 730739"/>
              <a:gd name="connsiteX3" fmla="*/ 340687 w 535366"/>
              <a:gd name="connsiteY3" fmla="*/ 615462 h 730739"/>
              <a:gd name="connsiteX4" fmla="*/ 535366 w 535366"/>
              <a:gd name="connsiteY4" fmla="*/ 691662 h 730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366" h="730739">
                <a:moveTo>
                  <a:pt x="0" y="691662"/>
                </a:moveTo>
                <a:cubicBezTo>
                  <a:pt x="127546" y="660889"/>
                  <a:pt x="152078" y="730739"/>
                  <a:pt x="194678" y="615462"/>
                </a:cubicBezTo>
                <a:cubicBezTo>
                  <a:pt x="237278" y="500185"/>
                  <a:pt x="231265" y="0"/>
                  <a:pt x="255600" y="0"/>
                </a:cubicBezTo>
                <a:cubicBezTo>
                  <a:pt x="279935" y="0"/>
                  <a:pt x="294059" y="500185"/>
                  <a:pt x="340687" y="615462"/>
                </a:cubicBezTo>
                <a:cubicBezTo>
                  <a:pt x="387315" y="730739"/>
                  <a:pt x="511031" y="678962"/>
                  <a:pt x="535366" y="691662"/>
                </a:cubicBezTo>
              </a:path>
            </a:pathLst>
          </a:cu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2" charset="0"/>
            </a:endParaRPr>
          </a:p>
        </p:txBody>
      </p:sp>
      <p:sp>
        <p:nvSpPr>
          <p:cNvPr id="16" name="TextBox 15"/>
          <p:cNvSpPr txBox="1"/>
          <p:nvPr/>
        </p:nvSpPr>
        <p:spPr>
          <a:xfrm>
            <a:off x="4936709" y="4892299"/>
            <a:ext cx="2300630" cy="369332"/>
          </a:xfrm>
          <a:prstGeom prst="rect">
            <a:avLst/>
          </a:prstGeom>
          <a:noFill/>
        </p:spPr>
        <p:txBody>
          <a:bodyPr wrap="none" rtlCol="0">
            <a:spAutoFit/>
          </a:bodyPr>
          <a:lstStyle/>
          <a:p>
            <a:r>
              <a:rPr lang="en-US" b="1" dirty="0" smtClean="0"/>
              <a:t>the technology gap</a:t>
            </a:r>
            <a:endParaRPr lang="en-US" b="1" dirty="0"/>
          </a:p>
        </p:txBody>
      </p:sp>
      <p:sp>
        <p:nvSpPr>
          <p:cNvPr id="18" name="Oval 17"/>
          <p:cNvSpPr/>
          <p:nvPr/>
        </p:nvSpPr>
        <p:spPr>
          <a:xfrm>
            <a:off x="4929091" y="4584356"/>
            <a:ext cx="2024492" cy="1069777"/>
          </a:xfrm>
          <a:prstGeom prst="ellipse">
            <a:avLst/>
          </a:prstGeom>
          <a:solidFill>
            <a:schemeClr val="accent5">
              <a:lumMod val="20000"/>
              <a:lumOff val="8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503332" y="5994982"/>
            <a:ext cx="1314784" cy="261610"/>
          </a:xfrm>
          <a:prstGeom prst="rect">
            <a:avLst/>
          </a:prstGeom>
          <a:noFill/>
        </p:spPr>
        <p:txBody>
          <a:bodyPr wrap="none" rtlCol="0">
            <a:spAutoFit/>
          </a:bodyPr>
          <a:lstStyle/>
          <a:p>
            <a:r>
              <a:rPr lang="en-US" sz="1100" dirty="0" smtClean="0">
                <a:latin typeface="+mn-lt"/>
              </a:rPr>
              <a:t>optical laser pulse</a:t>
            </a:r>
            <a:endParaRPr lang="en-US" sz="1100" dirty="0">
              <a:latin typeface="+mn-lt"/>
            </a:endParaRPr>
          </a:p>
        </p:txBody>
      </p:sp>
      <p:sp>
        <p:nvSpPr>
          <p:cNvPr id="2" name="TextBox 1"/>
          <p:cNvSpPr txBox="1"/>
          <p:nvPr/>
        </p:nvSpPr>
        <p:spPr>
          <a:xfrm>
            <a:off x="7369175" y="4780690"/>
            <a:ext cx="1750336" cy="369332"/>
          </a:xfrm>
          <a:prstGeom prst="rect">
            <a:avLst/>
          </a:prstGeom>
          <a:noFill/>
        </p:spPr>
        <p:txBody>
          <a:bodyPr wrap="none" rtlCol="0">
            <a:spAutoFit/>
          </a:bodyPr>
          <a:lstStyle/>
          <a:p>
            <a:r>
              <a:rPr lang="en-US" dirty="0" smtClean="0"/>
              <a:t>Courtesy J. </a:t>
            </a:r>
            <a:r>
              <a:rPr lang="en-US" dirty="0" err="1" smtClean="0"/>
              <a:t>Stohr</a:t>
            </a:r>
            <a:endParaRPr lang="en-US" dirty="0"/>
          </a:p>
        </p:txBody>
      </p:sp>
      <p:sp>
        <p:nvSpPr>
          <p:cNvPr id="4" name="Slide Number Placeholder 3"/>
          <p:cNvSpPr>
            <a:spLocks noGrp="1"/>
          </p:cNvSpPr>
          <p:nvPr>
            <p:ph type="sldNum" sz="quarter" idx="4294967295"/>
          </p:nvPr>
        </p:nvSpPr>
        <p:spPr>
          <a:xfrm>
            <a:off x="8439378" y="6392502"/>
            <a:ext cx="396370" cy="365125"/>
          </a:xfrm>
          <a:prstGeom prst="rect">
            <a:avLst/>
          </a:prstGeom>
        </p:spPr>
        <p:txBody>
          <a:bodyPr/>
          <a:lstStyle/>
          <a:p>
            <a:fld id="{21FEF695-159D-EA47-9896-597075B5763F}" type="slidenum">
              <a:rPr lang="en-US" sz="1200" smtClean="0"/>
              <a:t>4</a:t>
            </a:fld>
            <a:endParaRPr lang="en-US" sz="1200" dirty="0"/>
          </a:p>
        </p:txBody>
      </p:sp>
      <p:cxnSp>
        <p:nvCxnSpPr>
          <p:cNvPr id="20" name="Straight Arrow Connector 19"/>
          <p:cNvCxnSpPr/>
          <p:nvPr/>
        </p:nvCxnSpPr>
        <p:spPr>
          <a:xfrm>
            <a:off x="5640958" y="705513"/>
            <a:ext cx="437926" cy="0"/>
          </a:xfrm>
          <a:prstGeom prst="straightConnector1">
            <a:avLst/>
          </a:prstGeom>
          <a:noFill/>
          <a:ln w="25400" cap="flat">
            <a:solidFill>
              <a:schemeClr val="accent1"/>
            </a:solidFill>
            <a:prstDash val="solid"/>
            <a:round/>
            <a:tailEnd type="arrow"/>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867667540"/>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Footer Placeholder 4"/>
          <p:cNvSpPr txBox="1"/>
          <p:nvPr/>
        </p:nvSpPr>
        <p:spPr>
          <a:xfrm>
            <a:off x="3124200" y="6404292"/>
            <a:ext cx="2895600"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1200">
                <a:solidFill>
                  <a:srgbClr val="888888"/>
                </a:solidFill>
              </a:defRPr>
            </a:lvl1pPr>
          </a:lstStyle>
          <a:p>
            <a:r>
              <a:t>C. Pellegrini, Passion for Physics</a:t>
            </a:r>
          </a:p>
        </p:txBody>
      </p:sp>
      <p:sp>
        <p:nvSpPr>
          <p:cNvPr id="169" name="Content Placeholder 2"/>
          <p:cNvSpPr txBox="1">
            <a:spLocks noGrp="1"/>
          </p:cNvSpPr>
          <p:nvPr>
            <p:ph type="body" idx="1"/>
          </p:nvPr>
        </p:nvSpPr>
        <p:spPr>
          <a:xfrm>
            <a:off x="190665" y="3232806"/>
            <a:ext cx="8762670" cy="2974205"/>
          </a:xfrm>
          <a:prstGeom prst="rect">
            <a:avLst/>
          </a:prstGeom>
        </p:spPr>
        <p:txBody>
          <a:bodyPr/>
          <a:lstStyle/>
          <a:p>
            <a:pPr marL="0" indent="0" defTabSz="374904">
              <a:spcBef>
                <a:spcPts val="300"/>
              </a:spcBef>
              <a:buSzTx/>
              <a:buNone/>
              <a:defRPr sz="1803"/>
            </a:pPr>
            <a:r>
              <a:t>The interest in X-ray lasers started in the 70’s, following the first infrared laser in 1960. In the atom-based, population inversion, laser approach, reaching the X-ray wavelength is extremely difficult, because of the very short lifetime of excited atom-core inner quantum energy levels. George Chapline and Lowell Wood of Lawrence Livermore National Laboratory estimated the radiative lifetime of an X-ray laser transition would be about 1 fs times the square of the wavelength in angstroms.(Chapline G. and L. Wood,1975, Physics Today </a:t>
            </a:r>
            <a:r>
              <a:rPr b="1"/>
              <a:t>40</a:t>
            </a:r>
            <a:r>
              <a:t>, 8). </a:t>
            </a:r>
          </a:p>
          <a:p>
            <a:pPr marL="0" indent="0" defTabSz="374904">
              <a:spcBef>
                <a:spcPts val="300"/>
              </a:spcBef>
              <a:buSzTx/>
              <a:buNone/>
              <a:defRPr sz="1803"/>
            </a:pPr>
            <a:r>
              <a:t>The short lifetime and large energy needed to excite inner atomic levels, 1 to 10 KeV compared to about 1 eV for visible lasers, lead to a very intense pumping power requirement to attain population inversion, too large for practical purposes. Building low loss optical cavities for X-ray laser oscillators is also difficult.</a:t>
            </a:r>
          </a:p>
        </p:txBody>
      </p:sp>
      <p:sp>
        <p:nvSpPr>
          <p:cNvPr id="170" name="Date Placeholder 3"/>
          <p:cNvSpPr txBox="1"/>
          <p:nvPr/>
        </p:nvSpPr>
        <p:spPr>
          <a:xfrm>
            <a:off x="333342" y="6404292"/>
            <a:ext cx="995413"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defRPr sz="1200">
                <a:solidFill>
                  <a:srgbClr val="888888"/>
                </a:solidFill>
              </a:defRPr>
            </a:lvl1pPr>
          </a:lstStyle>
          <a:p>
            <a:r>
              <a:t>6/24/2017</a:t>
            </a:r>
          </a:p>
        </p:txBody>
      </p:sp>
      <p:sp>
        <p:nvSpPr>
          <p:cNvPr id="171" name="Slide Number Placeholder 5"/>
          <p:cNvSpPr txBox="1">
            <a:spLocks noGrp="1"/>
          </p:cNvSpPr>
          <p:nvPr>
            <p:ph type="sldNum" sz="quarter" idx="2"/>
          </p:nvPr>
        </p:nvSpPr>
        <p:spPr>
          <a:xfrm>
            <a:off x="8505418" y="6404292"/>
            <a:ext cx="181382" cy="26924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5</a:t>
            </a:fld>
            <a:endParaRPr/>
          </a:p>
        </p:txBody>
      </p:sp>
      <p:sp>
        <p:nvSpPr>
          <p:cNvPr id="172" name="Title 6"/>
          <p:cNvSpPr txBox="1">
            <a:spLocks noGrp="1"/>
          </p:cNvSpPr>
          <p:nvPr>
            <p:ph type="title"/>
          </p:nvPr>
        </p:nvSpPr>
        <p:spPr>
          <a:xfrm>
            <a:off x="1207517" y="269772"/>
            <a:ext cx="5829400" cy="584778"/>
          </a:xfrm>
          <a:prstGeom prst="rect">
            <a:avLst/>
          </a:prstGeom>
          <a:ln w="28575">
            <a:solidFill>
              <a:srgbClr val="3366FF"/>
            </a:solidFill>
            <a:round/>
          </a:ln>
        </p:spPr>
        <p:txBody>
          <a:bodyPr/>
          <a:lstStyle>
            <a:lvl1pPr defTabSz="411479">
              <a:defRPr sz="2880"/>
            </a:lvl1pPr>
          </a:lstStyle>
          <a:p>
            <a:r>
              <a:t>Early work on X-ray lasers</a:t>
            </a:r>
          </a:p>
        </p:txBody>
      </p:sp>
      <p:pic>
        <p:nvPicPr>
          <p:cNvPr id="173" name="pasted-image.pdf" descr="pasted-image.pdf"/>
          <p:cNvPicPr>
            <a:picLocks noChangeAspect="1"/>
          </p:cNvPicPr>
          <p:nvPr/>
        </p:nvPicPr>
        <p:blipFill>
          <a:blip r:embed="rId2">
            <a:extLst/>
          </a:blip>
          <a:stretch>
            <a:fillRect/>
          </a:stretch>
        </p:blipFill>
        <p:spPr>
          <a:xfrm>
            <a:off x="303530" y="1256139"/>
            <a:ext cx="1524001" cy="1487858"/>
          </a:xfrm>
          <a:prstGeom prst="rect">
            <a:avLst/>
          </a:prstGeom>
          <a:ln w="12700">
            <a:miter lim="400000"/>
          </a:ln>
        </p:spPr>
      </p:pic>
      <p:sp>
        <p:nvSpPr>
          <p:cNvPr id="174" name="Ted Maiman (25 years…"/>
          <p:cNvSpPr txBox="1"/>
          <p:nvPr/>
        </p:nvSpPr>
        <p:spPr>
          <a:xfrm>
            <a:off x="2917546" y="1442537"/>
            <a:ext cx="2079394" cy="8915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sz="1700"/>
            </a:pPr>
            <a:r>
              <a:t>Ted Maiman (25 years</a:t>
            </a:r>
          </a:p>
          <a:p>
            <a:pPr>
              <a:defRPr sz="1700"/>
            </a:pPr>
            <a:r>
              <a:t>after first Ruby laser)</a:t>
            </a:r>
          </a:p>
        </p:txBody>
      </p:sp>
      <p:sp>
        <p:nvSpPr>
          <p:cNvPr id="175" name="1960: A breakthrough, first laser light"/>
          <p:cNvSpPr txBox="1"/>
          <p:nvPr/>
        </p:nvSpPr>
        <p:spPr>
          <a:xfrm>
            <a:off x="240408" y="866140"/>
            <a:ext cx="4259670" cy="42164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defRPr sz="2000">
                <a:latin typeface="Palatino"/>
                <a:ea typeface="Palatino"/>
                <a:cs typeface="Palatino"/>
                <a:sym typeface="Palatino"/>
              </a:defRPr>
            </a:lvl1pPr>
          </a:lstStyle>
          <a:p>
            <a:r>
              <a:t>1960: A breakthrough, first laser light</a:t>
            </a:r>
          </a:p>
        </p:txBody>
      </p:sp>
      <p:pic>
        <p:nvPicPr>
          <p:cNvPr id="176" name="pasted-image.pdf" descr="pasted-image.pdf"/>
          <p:cNvPicPr>
            <a:picLocks noChangeAspect="1"/>
          </p:cNvPicPr>
          <p:nvPr/>
        </p:nvPicPr>
        <p:blipFill>
          <a:blip r:embed="rId3">
            <a:extLst/>
          </a:blip>
          <a:stretch>
            <a:fillRect/>
          </a:stretch>
        </p:blipFill>
        <p:spPr>
          <a:xfrm>
            <a:off x="6086955" y="1256672"/>
            <a:ext cx="2197256" cy="1263272"/>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lide Number Placeholder 5"/>
          <p:cNvSpPr txBox="1">
            <a:spLocks noGrp="1"/>
          </p:cNvSpPr>
          <p:nvPr>
            <p:ph type="sldNum" sz="quarter" idx="2"/>
          </p:nvPr>
        </p:nvSpPr>
        <p:spPr>
          <a:xfrm>
            <a:off x="8505418" y="6404292"/>
            <a:ext cx="181382" cy="26924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6</a:t>
            </a:fld>
            <a:endParaRPr/>
          </a:p>
        </p:txBody>
      </p:sp>
      <p:sp>
        <p:nvSpPr>
          <p:cNvPr id="181" name="TextBox 7"/>
          <p:cNvSpPr txBox="1"/>
          <p:nvPr/>
        </p:nvSpPr>
        <p:spPr>
          <a:xfrm>
            <a:off x="192726" y="2891625"/>
            <a:ext cx="8855274" cy="92333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i="1"/>
            </a:lvl1pPr>
          </a:lstStyle>
          <a:p>
            <a:r>
              <a:rPr lang="en-US" i="0" dirty="0"/>
              <a:t>During the Cold War X-ray lasers were supposed to be used to destroy incoming missiles. </a:t>
            </a:r>
            <a:r>
              <a:rPr dirty="0" smtClean="0"/>
              <a:t>Joseph </a:t>
            </a:r>
            <a:r>
              <a:rPr dirty="0"/>
              <a:t>Nilsen, “Legacy of the X-ray Laser Program,” Lawrence Livermore National Laboratory Report, also Energy and Tech. Rev. Nov. 1994</a:t>
            </a:r>
          </a:p>
        </p:txBody>
      </p:sp>
      <p:sp>
        <p:nvSpPr>
          <p:cNvPr id="182" name="Rectangle 8"/>
          <p:cNvSpPr txBox="1"/>
          <p:nvPr/>
        </p:nvSpPr>
        <p:spPr>
          <a:xfrm>
            <a:off x="3345087" y="873761"/>
            <a:ext cx="5710721" cy="1938992"/>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defRPr sz="2000"/>
            </a:pPr>
            <a:r>
              <a:rPr dirty="0"/>
              <a:t>But not to be discouraged: Scientists at LLNL proposed to use a nuclear weapon to drive an X-ray laser. They tried the concept in the Dauphin </a:t>
            </a:r>
            <a:r>
              <a:rPr dirty="0" smtClean="0"/>
              <a:t>experiment, </a:t>
            </a:r>
            <a:r>
              <a:rPr dirty="0"/>
              <a:t>apparently with success, in 1980</a:t>
            </a:r>
            <a:r>
              <a:rPr dirty="0" smtClean="0"/>
              <a:t>.</a:t>
            </a:r>
            <a:r>
              <a:rPr lang="en-US" dirty="0" smtClean="0"/>
              <a:t>(</a:t>
            </a:r>
            <a:r>
              <a:rPr dirty="0" smtClean="0"/>
              <a:t>Hecht </a:t>
            </a:r>
            <a:r>
              <a:rPr dirty="0"/>
              <a:t>J., 2008, The History of the X-ray Laser, Optics and Photonics News, 19 (2008</a:t>
            </a:r>
            <a:r>
              <a:rPr dirty="0" smtClean="0"/>
              <a:t>)</a:t>
            </a:r>
            <a:r>
              <a:rPr lang="en-US" dirty="0" smtClean="0"/>
              <a:t>).</a:t>
            </a:r>
            <a:r>
              <a:rPr lang="en-US" dirty="0"/>
              <a:t> </a:t>
            </a:r>
            <a:endParaRPr dirty="0"/>
          </a:p>
        </p:txBody>
      </p:sp>
      <p:pic>
        <p:nvPicPr>
          <p:cNvPr id="183" name="Picture 2" descr="Picture 2"/>
          <p:cNvPicPr>
            <a:picLocks noChangeAspect="1"/>
          </p:cNvPicPr>
          <p:nvPr/>
        </p:nvPicPr>
        <p:blipFill>
          <a:blip r:embed="rId2">
            <a:extLst/>
          </a:blip>
          <a:stretch>
            <a:fillRect/>
          </a:stretch>
        </p:blipFill>
        <p:spPr>
          <a:xfrm>
            <a:off x="192727" y="705036"/>
            <a:ext cx="3085958" cy="2186589"/>
          </a:xfrm>
          <a:prstGeom prst="rect">
            <a:avLst/>
          </a:prstGeom>
          <a:ln w="12700">
            <a:miter lim="400000"/>
          </a:ln>
        </p:spPr>
      </p:pic>
      <p:sp>
        <p:nvSpPr>
          <p:cNvPr id="184" name="Title 6"/>
          <p:cNvSpPr txBox="1">
            <a:spLocks noGrp="1"/>
          </p:cNvSpPr>
          <p:nvPr>
            <p:ph type="title"/>
          </p:nvPr>
        </p:nvSpPr>
        <p:spPr>
          <a:xfrm>
            <a:off x="1705545" y="244761"/>
            <a:ext cx="5441156" cy="327950"/>
          </a:xfrm>
          <a:prstGeom prst="rect">
            <a:avLst/>
          </a:prstGeom>
        </p:spPr>
        <p:txBody>
          <a:bodyPr>
            <a:normAutofit fontScale="90000"/>
          </a:bodyPr>
          <a:lstStyle>
            <a:lvl1pPr>
              <a:defRPr sz="3200"/>
            </a:lvl1pPr>
          </a:lstStyle>
          <a:p>
            <a:r>
              <a:rPr dirty="0"/>
              <a:t>Early work on X-ray lasers</a:t>
            </a:r>
          </a:p>
        </p:txBody>
      </p:sp>
      <p:sp>
        <p:nvSpPr>
          <p:cNvPr id="7" name="TextBox 8"/>
          <p:cNvSpPr txBox="1"/>
          <p:nvPr/>
        </p:nvSpPr>
        <p:spPr>
          <a:xfrm>
            <a:off x="192726" y="3852263"/>
            <a:ext cx="8744094" cy="255454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2000"/>
            </a:pPr>
            <a:r>
              <a:rPr lang="en-US" dirty="0" smtClean="0"/>
              <a:t>H</a:t>
            </a:r>
            <a:r>
              <a:rPr dirty="0" smtClean="0"/>
              <a:t>igh </a:t>
            </a:r>
            <a:r>
              <a:rPr dirty="0"/>
              <a:t>peak power, short pulse, visible light lasers made possible another approach: pumping cylindrical plasmas, in some cases </a:t>
            </a:r>
            <a:r>
              <a:rPr dirty="0" smtClean="0"/>
              <a:t>confining </a:t>
            </a:r>
            <a:r>
              <a:rPr dirty="0"/>
              <a:t>the plasma with magnetic fields. These experiments led to X-ray lasing around 18 nm with gain of about 100 </a:t>
            </a:r>
            <a:r>
              <a:rPr dirty="0" smtClean="0"/>
              <a:t>in1985</a:t>
            </a:r>
            <a:r>
              <a:rPr lang="en-US" dirty="0" smtClean="0"/>
              <a:t> (</a:t>
            </a:r>
            <a:r>
              <a:rPr lang="en-US" dirty="0"/>
              <a:t>Matthews D.L. et al., 1985, Physics Review Letters </a:t>
            </a:r>
            <a:r>
              <a:rPr lang="en-US" b="1" dirty="0"/>
              <a:t>54</a:t>
            </a:r>
            <a:r>
              <a:rPr lang="en-US" dirty="0"/>
              <a:t>, </a:t>
            </a:r>
            <a:r>
              <a:rPr lang="en-US" dirty="0" smtClean="0"/>
              <a:t>110, </a:t>
            </a:r>
            <a:r>
              <a:rPr lang="en-US" dirty="0" err="1"/>
              <a:t>Suckewer</a:t>
            </a:r>
            <a:r>
              <a:rPr lang="en-US" dirty="0"/>
              <a:t> S. et al., 1985, Physics Review Letters </a:t>
            </a:r>
            <a:r>
              <a:rPr lang="en-US" b="1" dirty="0"/>
              <a:t>55</a:t>
            </a:r>
            <a:r>
              <a:rPr lang="en-US" dirty="0"/>
              <a:t>, 1753</a:t>
            </a:r>
            <a:r>
              <a:rPr lang="en-US" dirty="0" smtClean="0"/>
              <a:t>.) F</a:t>
            </a:r>
            <a:r>
              <a:rPr dirty="0" smtClean="0"/>
              <a:t>rom </a:t>
            </a:r>
            <a:r>
              <a:rPr dirty="0"/>
              <a:t>that time </a:t>
            </a:r>
            <a:r>
              <a:rPr dirty="0" smtClean="0"/>
              <a:t>lasing </a:t>
            </a:r>
            <a:r>
              <a:rPr dirty="0"/>
              <a:t>has been </a:t>
            </a:r>
            <a:r>
              <a:rPr dirty="0" smtClean="0"/>
              <a:t>demonstrated</a:t>
            </a:r>
            <a:r>
              <a:rPr lang="en-US" dirty="0" smtClean="0"/>
              <a:t>, </a:t>
            </a:r>
            <a:r>
              <a:rPr lang="en-US" dirty="0"/>
              <a:t>with limited peak power and </a:t>
            </a:r>
            <a:r>
              <a:rPr lang="en-US" dirty="0" err="1" smtClean="0"/>
              <a:t>tunability</a:t>
            </a:r>
            <a:r>
              <a:rPr lang="en-US" dirty="0" smtClean="0"/>
              <a:t>,</a:t>
            </a:r>
            <a:r>
              <a:rPr dirty="0" smtClean="0"/>
              <a:t> </a:t>
            </a:r>
            <a:r>
              <a:rPr dirty="0"/>
              <a:t>at several wavelengths in the soft X-ray </a:t>
            </a:r>
            <a:r>
              <a:rPr dirty="0" smtClean="0"/>
              <a:t>region. </a:t>
            </a:r>
            <a:r>
              <a:rPr dirty="0"/>
              <a:t>A review of the most recent </a:t>
            </a:r>
            <a:r>
              <a:rPr dirty="0" smtClean="0"/>
              <a:t>developments </a:t>
            </a:r>
            <a:r>
              <a:rPr dirty="0"/>
              <a:t>with this approach is given </a:t>
            </a:r>
            <a:r>
              <a:rPr dirty="0" smtClean="0"/>
              <a:t>in</a:t>
            </a:r>
            <a:r>
              <a:rPr lang="en-US" baseline="30000" dirty="0"/>
              <a:t>*</a:t>
            </a:r>
            <a:r>
              <a:rPr lang="en-US" dirty="0"/>
              <a:t>Suckewer S. and P. </a:t>
            </a:r>
            <a:r>
              <a:rPr lang="en-US" dirty="0" err="1"/>
              <a:t>Jaeglé</a:t>
            </a:r>
            <a:r>
              <a:rPr lang="en-US" dirty="0"/>
              <a:t>, 2009, Laser Physics Letters </a:t>
            </a:r>
            <a:r>
              <a:rPr lang="en-US" b="1" dirty="0"/>
              <a:t>1</a:t>
            </a:r>
            <a:r>
              <a:rPr lang="en-US" dirty="0"/>
              <a:t>, 411 (2009)</a:t>
            </a:r>
            <a:endParaRPr dirty="0"/>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Footer Placeholder 4"/>
          <p:cNvSpPr txBox="1"/>
          <p:nvPr/>
        </p:nvSpPr>
        <p:spPr>
          <a:xfrm>
            <a:off x="3124200" y="6404292"/>
            <a:ext cx="2895600"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1200">
                <a:solidFill>
                  <a:srgbClr val="888888"/>
                </a:solidFill>
              </a:defRPr>
            </a:lvl1pPr>
          </a:lstStyle>
          <a:p>
            <a:r>
              <a:t>C. Pellegrini, Passion for Physics</a:t>
            </a:r>
          </a:p>
        </p:txBody>
      </p:sp>
      <p:sp>
        <p:nvSpPr>
          <p:cNvPr id="194" name="Title 1"/>
          <p:cNvSpPr txBox="1">
            <a:spLocks noGrp="1"/>
          </p:cNvSpPr>
          <p:nvPr>
            <p:ph type="title"/>
          </p:nvPr>
        </p:nvSpPr>
        <p:spPr>
          <a:xfrm>
            <a:off x="1324670" y="267698"/>
            <a:ext cx="6392343" cy="537288"/>
          </a:xfrm>
          <a:prstGeom prst="rect">
            <a:avLst/>
          </a:prstGeom>
        </p:spPr>
        <p:txBody>
          <a:bodyPr/>
          <a:lstStyle>
            <a:lvl1pPr>
              <a:defRPr sz="2800"/>
            </a:lvl1pPr>
          </a:lstStyle>
          <a:p>
            <a:r>
              <a:t>An alternative solution </a:t>
            </a:r>
          </a:p>
        </p:txBody>
      </p:sp>
      <p:sp>
        <p:nvSpPr>
          <p:cNvPr id="195" name="Content Placeholder 2"/>
          <p:cNvSpPr txBox="1">
            <a:spLocks noGrp="1"/>
          </p:cNvSpPr>
          <p:nvPr>
            <p:ph type="body" idx="1"/>
          </p:nvPr>
        </p:nvSpPr>
        <p:spPr>
          <a:xfrm>
            <a:off x="120130" y="958370"/>
            <a:ext cx="5632453" cy="5013690"/>
          </a:xfrm>
          <a:prstGeom prst="rect">
            <a:avLst/>
          </a:prstGeom>
        </p:spPr>
        <p:txBody>
          <a:bodyPr/>
          <a:lstStyle/>
          <a:p>
            <a:pPr marL="0" indent="0">
              <a:spcBef>
                <a:spcPts val="400"/>
              </a:spcBef>
              <a:buSzTx/>
              <a:buNone/>
              <a:defRPr sz="2000"/>
            </a:pPr>
            <a:r>
              <a:t>The way out of this difficult situation is given by  self amplified spontaneous emission free-electron laser (SASE FEL), generating X-rays from high brightness relativistic electron beams.</a:t>
            </a:r>
          </a:p>
          <a:p>
            <a:pPr marL="0" indent="0">
              <a:spcBef>
                <a:spcPts val="400"/>
              </a:spcBef>
              <a:buSzTx/>
              <a:buNone/>
              <a:defRPr sz="2000"/>
            </a:pPr>
            <a:r>
              <a:t>A proposal in 1992 (</a:t>
            </a:r>
            <a:r>
              <a:rPr i="1"/>
              <a:t>C. Pellegrini, 1992 Proc. of the Workshop on 4</a:t>
            </a:r>
            <a:r>
              <a:rPr i="1" baseline="30000"/>
              <a:t>th</a:t>
            </a:r>
            <a:r>
              <a:rPr i="1"/>
              <a:t> generation light sources, SSRL/SLAC Rep. 92/02</a:t>
            </a:r>
            <a:r>
              <a:t>) to build an X-ray FEL using 1 km of the SLAC linac, producing a 15GeV high brightness beam, lead to the design and construction of LCLS at SLAC. In 2009 LCLS successfully started to work (</a:t>
            </a:r>
            <a:r>
              <a:rPr i="1"/>
              <a:t>P. Emma et al., 2010 Nat. Phot. </a:t>
            </a:r>
            <a:r>
              <a:rPr b="1" i="1"/>
              <a:t>4</a:t>
            </a:r>
            <a:r>
              <a:rPr i="1"/>
              <a:t>, 641</a:t>
            </a:r>
            <a:r>
              <a:t>) with characteristics similar or better than originally proposed.</a:t>
            </a:r>
          </a:p>
          <a:p>
            <a:pPr marL="0" indent="0">
              <a:spcBef>
                <a:spcPts val="400"/>
              </a:spcBef>
              <a:buSzTx/>
              <a:buNone/>
              <a:defRPr sz="2000"/>
            </a:pPr>
            <a:r>
              <a:t>A history of this development is found in C. </a:t>
            </a:r>
            <a:r>
              <a:rPr i="1"/>
              <a:t>Pellegrini, X-ray free-electron lasers: from dreams to reality, Physica Scripta </a:t>
            </a:r>
            <a:r>
              <a:rPr b="1" i="1"/>
              <a:t>T169</a:t>
            </a:r>
            <a:r>
              <a:rPr i="1"/>
              <a:t>, 014004 (2016). </a:t>
            </a:r>
          </a:p>
        </p:txBody>
      </p:sp>
      <p:sp>
        <p:nvSpPr>
          <p:cNvPr id="196" name="Slide Number Placeholder 5"/>
          <p:cNvSpPr txBox="1">
            <a:spLocks noGrp="1"/>
          </p:cNvSpPr>
          <p:nvPr>
            <p:ph type="sldNum" sz="quarter" idx="2"/>
          </p:nvPr>
        </p:nvSpPr>
        <p:spPr>
          <a:xfrm>
            <a:off x="8505418" y="6404292"/>
            <a:ext cx="181382" cy="26924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7</a:t>
            </a:fld>
            <a:endParaRPr/>
          </a:p>
        </p:txBody>
      </p:sp>
      <p:pic>
        <p:nvPicPr>
          <p:cNvPr id="197" name="Picture 6" descr="Picture 6"/>
          <p:cNvPicPr>
            <a:picLocks noChangeAspect="1"/>
          </p:cNvPicPr>
          <p:nvPr/>
        </p:nvPicPr>
        <p:blipFill>
          <a:blip r:embed="rId2">
            <a:extLst/>
          </a:blip>
          <a:stretch>
            <a:fillRect/>
          </a:stretch>
        </p:blipFill>
        <p:spPr>
          <a:xfrm>
            <a:off x="6553200" y="3461294"/>
            <a:ext cx="1327166" cy="1949828"/>
          </a:xfrm>
          <a:prstGeom prst="rect">
            <a:avLst/>
          </a:prstGeom>
          <a:ln w="12700">
            <a:miter lim="400000"/>
          </a:ln>
        </p:spPr>
      </p:pic>
      <p:sp>
        <p:nvSpPr>
          <p:cNvPr id="198" name="TextBox 7"/>
          <p:cNvSpPr txBox="1"/>
          <p:nvPr/>
        </p:nvSpPr>
        <p:spPr>
          <a:xfrm>
            <a:off x="5622985" y="5411122"/>
            <a:ext cx="3489200" cy="12090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r>
              <a:t>60 cm long undulator used for the first 16 μm SASE FEL at UCLA . </a:t>
            </a:r>
            <a:r>
              <a:rPr i="1"/>
              <a:t>Varfolomeev, A.A. et al., 1992 Nucl. Instr. and Meth. A </a:t>
            </a:r>
            <a:r>
              <a:rPr b="1" i="1"/>
              <a:t>318</a:t>
            </a:r>
            <a:r>
              <a:rPr i="1"/>
              <a:t>, 813.</a:t>
            </a:r>
          </a:p>
        </p:txBody>
      </p:sp>
      <p:sp>
        <p:nvSpPr>
          <p:cNvPr id="199" name="Date Placeholder 8"/>
          <p:cNvSpPr txBox="1"/>
          <p:nvPr/>
        </p:nvSpPr>
        <p:spPr>
          <a:xfrm>
            <a:off x="333342" y="6404292"/>
            <a:ext cx="995413"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defRPr sz="1200">
                <a:solidFill>
                  <a:srgbClr val="888888"/>
                </a:solidFill>
              </a:defRPr>
            </a:lvl1pPr>
          </a:lstStyle>
          <a:p>
            <a:r>
              <a:t>6/24/2017</a:t>
            </a:r>
          </a:p>
        </p:txBody>
      </p:sp>
      <p:pic>
        <p:nvPicPr>
          <p:cNvPr id="200" name="Picture 9" descr="Picture 9"/>
          <p:cNvPicPr>
            <a:picLocks noChangeAspect="1"/>
          </p:cNvPicPr>
          <p:nvPr/>
        </p:nvPicPr>
        <p:blipFill>
          <a:blip r:embed="rId3">
            <a:extLst/>
          </a:blip>
          <a:stretch>
            <a:fillRect/>
          </a:stretch>
        </p:blipFill>
        <p:spPr>
          <a:xfrm>
            <a:off x="5903967" y="947519"/>
            <a:ext cx="2361303" cy="1795628"/>
          </a:xfrm>
          <a:prstGeom prst="rect">
            <a:avLst/>
          </a:prstGeom>
          <a:ln w="12700">
            <a:miter lim="400000"/>
          </a:ln>
        </p:spPr>
      </p:pic>
      <p:sp>
        <p:nvSpPr>
          <p:cNvPr id="201" name="Text Box 10"/>
          <p:cNvSpPr txBox="1"/>
          <p:nvPr/>
        </p:nvSpPr>
        <p:spPr>
          <a:xfrm>
            <a:off x="5903967" y="2790020"/>
            <a:ext cx="2599335" cy="674375"/>
          </a:xfrm>
          <a:prstGeom prst="rect">
            <a:avLst/>
          </a:prstGeom>
          <a:ln>
            <a:solidFill>
              <a:srgbClr val="000000"/>
            </a:solidFill>
            <a:miter/>
          </a:ln>
          <a:extLst>
            <a:ext uri="{C572A759-6A51-4108-AA02-DFA0A04FC94B}">
              <ma14:wrappingTextBoxFlag xmlns="" xmlns:ma14="http://schemas.microsoft.com/office/mac/drawingml/2011/main" val="1"/>
            </a:ext>
          </a:extLst>
        </p:spPr>
        <p:txBody>
          <a:bodyPr lIns="45719" rIns="45719">
            <a:spAutoFit/>
          </a:bodyPr>
          <a:lstStyle>
            <a:lvl1pPr>
              <a:defRPr sz="2000">
                <a:latin typeface="Times New Roman"/>
                <a:ea typeface="Times New Roman"/>
                <a:cs typeface="Times New Roman"/>
                <a:sym typeface="Times New Roman"/>
              </a:defRPr>
            </a:lvl1pPr>
          </a:lstStyle>
          <a:p>
            <a:r>
              <a:t>LCLS saturates: 1.5 Å, 4/2009, 1-3 mJ.</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64075"/>
          </a:xfrm>
        </p:spPr>
        <p:txBody>
          <a:bodyPr>
            <a:normAutofit fontScale="90000"/>
          </a:bodyPr>
          <a:lstStyle/>
          <a:p>
            <a:r>
              <a:rPr lang="en-US" sz="3200" dirty="0" smtClean="0"/>
              <a:t>The alternative solution</a:t>
            </a:r>
            <a:endParaRPr lang="en-US" sz="3200" dirty="0"/>
          </a:p>
        </p:txBody>
      </p:sp>
      <p:sp>
        <p:nvSpPr>
          <p:cNvPr id="3" name="Text Placeholder 2"/>
          <p:cNvSpPr>
            <a:spLocks noGrp="1"/>
          </p:cNvSpPr>
          <p:nvPr>
            <p:ph type="body" idx="1"/>
          </p:nvPr>
        </p:nvSpPr>
        <p:spPr>
          <a:xfrm>
            <a:off x="224786" y="894688"/>
            <a:ext cx="8720637" cy="4118604"/>
          </a:xfrm>
        </p:spPr>
        <p:txBody>
          <a:bodyPr>
            <a:normAutofit lnSpcReduction="10000"/>
          </a:bodyPr>
          <a:lstStyle/>
          <a:p>
            <a:pPr marL="0" indent="0">
              <a:buNone/>
            </a:pPr>
            <a:r>
              <a:rPr lang="en-US" sz="2400" dirty="0"/>
              <a:t>P</a:t>
            </a:r>
            <a:r>
              <a:rPr lang="en-US" sz="2400" dirty="0" smtClean="0"/>
              <a:t>opulation inversion doesn’t work for an X-ray laser. How does the X-ray FEL work?</a:t>
            </a:r>
          </a:p>
          <a:p>
            <a:pPr marL="514350" indent="-514350">
              <a:buAutoNum type="arabicPeriod"/>
            </a:pPr>
            <a:r>
              <a:rPr lang="en-US" sz="2400" dirty="0" smtClean="0"/>
              <a:t>Use undulator radiation from relativistic electrons.</a:t>
            </a:r>
          </a:p>
          <a:p>
            <a:pPr marL="514350" indent="-514350">
              <a:buAutoNum type="arabicPeriod"/>
            </a:pPr>
            <a:r>
              <a:rPr lang="en-US" sz="2400" dirty="0" smtClean="0"/>
              <a:t>Generate an electron beam with electrons squeezed in micro-bunches </a:t>
            </a:r>
            <a:r>
              <a:rPr lang="en-US" sz="2400" i="1" dirty="0" err="1" smtClean="0"/>
              <a:t>λ</a:t>
            </a:r>
            <a:r>
              <a:rPr lang="en-US" sz="2400" i="1" dirty="0" smtClean="0"/>
              <a:t>/10 </a:t>
            </a:r>
            <a:r>
              <a:rPr lang="en-US" sz="2400" dirty="0" smtClean="0"/>
              <a:t>long and separated by </a:t>
            </a:r>
            <a:r>
              <a:rPr lang="en-US" sz="2400" i="1" dirty="0" err="1" smtClean="0"/>
              <a:t>λ</a:t>
            </a:r>
            <a:r>
              <a:rPr lang="en-US" sz="2400" dirty="0" smtClean="0"/>
              <a:t>, a kind of 1-D relativistic crystal. Intensity proportional to electron number N</a:t>
            </a:r>
            <a:r>
              <a:rPr lang="en-US" sz="2400" baseline="-25000" dirty="0" smtClean="0"/>
              <a:t>e</a:t>
            </a:r>
            <a:r>
              <a:rPr lang="en-US" sz="2400" baseline="30000" dirty="0" smtClean="0"/>
              <a:t>1+α</a:t>
            </a:r>
            <a:r>
              <a:rPr lang="en-US" sz="2400" dirty="0" smtClean="0"/>
              <a:t>, α=1 for a perfect crystal, 0&lt;α≤1 for non perfect case.</a:t>
            </a:r>
          </a:p>
          <a:p>
            <a:pPr marL="514350" indent="-514350">
              <a:buAutoNum type="arabicPeriod"/>
            </a:pPr>
            <a:r>
              <a:rPr lang="en-US" sz="2400" dirty="0" smtClean="0"/>
              <a:t>How do we do it? We do not have an electron gun capable of generating such a beam, and it would be hard to imagine one at 1A wavelength.</a:t>
            </a:r>
          </a:p>
          <a:p>
            <a:pPr marL="514350" indent="-514350">
              <a:buAutoNum type="arabicPeriod"/>
            </a:pPr>
            <a:r>
              <a:rPr lang="en-US" sz="2400" dirty="0" smtClean="0"/>
              <a:t>Solution: use a collective instability* to do it for us.</a:t>
            </a:r>
          </a:p>
        </p:txBody>
      </p:sp>
      <p:sp>
        <p:nvSpPr>
          <p:cNvPr id="4" name="Slide Number Placeholder 3"/>
          <p:cNvSpPr>
            <a:spLocks noGrp="1"/>
          </p:cNvSpPr>
          <p:nvPr>
            <p:ph type="sldNum" sz="quarter" idx="2"/>
          </p:nvPr>
        </p:nvSpPr>
        <p:spPr/>
        <p:txBody>
          <a:bodyPr/>
          <a:lstStyle/>
          <a:p>
            <a:fld id="{86CB4B4D-7CA3-9044-876B-883B54F8677D}" type="slidenum">
              <a:rPr lang="uk-UA" smtClean="0"/>
              <a:t>8</a:t>
            </a:fld>
            <a:endParaRPr lang="uk-UA"/>
          </a:p>
        </p:txBody>
      </p:sp>
      <p:sp>
        <p:nvSpPr>
          <p:cNvPr id="5" name="Rectangle 24"/>
          <p:cNvSpPr/>
          <p:nvPr/>
        </p:nvSpPr>
        <p:spPr>
          <a:xfrm>
            <a:off x="393373" y="5345656"/>
            <a:ext cx="6297535" cy="923330"/>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9" rIns="45719">
            <a:spAutoFit/>
          </a:bodyPr>
          <a:lstStyle/>
          <a:p>
            <a:r>
              <a:rPr lang="en-US" dirty="0" smtClean="0"/>
              <a:t>*</a:t>
            </a:r>
            <a:r>
              <a:rPr dirty="0" smtClean="0"/>
              <a:t>Bonifacio </a:t>
            </a:r>
            <a:r>
              <a:rPr dirty="0"/>
              <a:t>R., Pellegrini C., </a:t>
            </a:r>
            <a:r>
              <a:rPr dirty="0" err="1"/>
              <a:t>Narducci</a:t>
            </a:r>
            <a:r>
              <a:rPr dirty="0"/>
              <a:t> L., </a:t>
            </a:r>
            <a:r>
              <a:rPr lang="en-US" dirty="0"/>
              <a:t>COLLECTIVE INSTABILITIES AND HIGH-GAIN REGIME IN A FREE ELECTRON </a:t>
            </a:r>
            <a:r>
              <a:rPr lang="en-US" dirty="0" smtClean="0"/>
              <a:t>LASER, </a:t>
            </a:r>
            <a:r>
              <a:rPr dirty="0" smtClean="0"/>
              <a:t>1984 </a:t>
            </a:r>
            <a:r>
              <a:rPr dirty="0"/>
              <a:t>Optics Comm. </a:t>
            </a:r>
            <a:r>
              <a:rPr b="1" dirty="0"/>
              <a:t>50</a:t>
            </a:r>
            <a:r>
              <a:rPr dirty="0"/>
              <a:t>, </a:t>
            </a:r>
            <a:r>
              <a:rPr lang="en-US" dirty="0" smtClean="0"/>
              <a:t>3</a:t>
            </a:r>
            <a:r>
              <a:rPr dirty="0" smtClean="0"/>
              <a:t>73</a:t>
            </a:r>
            <a:r>
              <a:rPr dirty="0"/>
              <a:t>.</a:t>
            </a:r>
          </a:p>
        </p:txBody>
      </p:sp>
    </p:spTree>
    <p:extLst>
      <p:ext uri="{BB962C8B-B14F-4D97-AF65-F5344CB8AC3E}">
        <p14:creationId xmlns:p14="http://schemas.microsoft.com/office/powerpoint/2010/main" val="26816017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Picture 8" descr="Picture 8"/>
          <p:cNvPicPr>
            <a:picLocks noChangeAspect="1"/>
          </p:cNvPicPr>
          <p:nvPr/>
        </p:nvPicPr>
        <p:blipFill>
          <a:blip r:embed="rId3">
            <a:extLst/>
          </a:blip>
          <a:stretch>
            <a:fillRect/>
          </a:stretch>
        </p:blipFill>
        <p:spPr>
          <a:xfrm>
            <a:off x="272090" y="3280935"/>
            <a:ext cx="2097404" cy="1249703"/>
          </a:xfrm>
          <a:prstGeom prst="rect">
            <a:avLst/>
          </a:prstGeom>
          <a:ln w="12700">
            <a:miter lim="400000"/>
          </a:ln>
        </p:spPr>
      </p:pic>
      <p:pic>
        <p:nvPicPr>
          <p:cNvPr id="236" name="Picture 11" descr="Picture 11"/>
          <p:cNvPicPr>
            <a:picLocks noChangeAspect="1"/>
          </p:cNvPicPr>
          <p:nvPr/>
        </p:nvPicPr>
        <p:blipFill>
          <a:blip r:embed="rId4">
            <a:extLst/>
          </a:blip>
          <a:stretch>
            <a:fillRect/>
          </a:stretch>
        </p:blipFill>
        <p:spPr>
          <a:xfrm>
            <a:off x="201070" y="5069139"/>
            <a:ext cx="2097404" cy="1249703"/>
          </a:xfrm>
          <a:prstGeom prst="rect">
            <a:avLst/>
          </a:prstGeom>
          <a:ln w="12700">
            <a:miter lim="400000"/>
          </a:ln>
        </p:spPr>
      </p:pic>
      <p:sp>
        <p:nvSpPr>
          <p:cNvPr id="237" name="Text Box 14"/>
          <p:cNvSpPr txBox="1"/>
          <p:nvPr/>
        </p:nvSpPr>
        <p:spPr>
          <a:xfrm>
            <a:off x="1249772" y="0"/>
            <a:ext cx="6833433" cy="954107"/>
          </a:xfrm>
          <a:prstGeom prst="rect">
            <a:avLst/>
          </a:prstGeom>
          <a:ln w="28575">
            <a:solidFill>
              <a:srgbClr val="FF0000"/>
            </a:solidFill>
            <a:miter/>
          </a:ln>
          <a:extLst>
            <a:ext uri="{C572A759-6A51-4108-AA02-DFA0A04FC94B}">
              <ma14:wrappingTextBoxFlag xmlns="" xmlns:ma14="http://schemas.microsoft.com/office/mac/drawingml/2011/main" val="1"/>
            </a:ext>
          </a:extLst>
        </p:spPr>
        <p:txBody>
          <a:bodyPr wrap="square" lIns="45719" rIns="45719">
            <a:spAutoFit/>
          </a:bodyPr>
          <a:lstStyle/>
          <a:p>
            <a:pPr algn="ctr">
              <a:defRPr sz="2800"/>
            </a:pPr>
            <a:r>
              <a:rPr dirty="0"/>
              <a:t>Radiation from </a:t>
            </a:r>
            <a:r>
              <a:rPr lang="en-US" dirty="0" smtClean="0"/>
              <a:t>one and </a:t>
            </a:r>
            <a:r>
              <a:rPr dirty="0" smtClean="0"/>
              <a:t>many</a:t>
            </a:r>
            <a:r>
              <a:rPr dirty="0"/>
              <a:t>, </a:t>
            </a:r>
            <a:r>
              <a:rPr i="1" dirty="0"/>
              <a:t>N</a:t>
            </a:r>
            <a:r>
              <a:rPr i="1" baseline="-25000" dirty="0"/>
              <a:t>e</a:t>
            </a:r>
            <a:r>
              <a:rPr dirty="0"/>
              <a:t>, electrons.</a:t>
            </a:r>
          </a:p>
          <a:p>
            <a:pPr algn="ctr">
              <a:defRPr sz="2800"/>
            </a:pPr>
            <a:r>
              <a:rPr dirty="0"/>
              <a:t>A picture of </a:t>
            </a:r>
            <a:r>
              <a:rPr dirty="0" smtClean="0"/>
              <a:t>the </a:t>
            </a:r>
            <a:r>
              <a:rPr dirty="0"/>
              <a:t>emitted wave trains</a:t>
            </a:r>
          </a:p>
        </p:txBody>
      </p:sp>
      <p:sp>
        <p:nvSpPr>
          <p:cNvPr id="238" name="Rectangle 13"/>
          <p:cNvSpPr txBox="1"/>
          <p:nvPr/>
        </p:nvSpPr>
        <p:spPr>
          <a:xfrm>
            <a:off x="2600874" y="3283992"/>
            <a:ext cx="6019725" cy="71907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a:latin typeface="Times"/>
                <a:ea typeface="Times"/>
                <a:cs typeface="Times"/>
                <a:sym typeface="Times"/>
              </a:defRPr>
            </a:pPr>
            <a:r>
              <a:rPr dirty="0"/>
              <a:t>Disordered state: single electron wave trains superimpose with random phases: noise. </a:t>
            </a:r>
            <a:r>
              <a:rPr b="1" dirty="0"/>
              <a:t>Intensity ~ </a:t>
            </a:r>
            <a:r>
              <a:rPr b="1" i="1" dirty="0"/>
              <a:t>N</a:t>
            </a:r>
            <a:r>
              <a:rPr b="1" i="1" baseline="-25000" dirty="0"/>
              <a:t>e</a:t>
            </a:r>
            <a:r>
              <a:rPr dirty="0"/>
              <a:t> </a:t>
            </a:r>
          </a:p>
        </p:txBody>
      </p:sp>
      <p:sp>
        <p:nvSpPr>
          <p:cNvPr id="239" name="Rectangle 21"/>
          <p:cNvSpPr txBox="1"/>
          <p:nvPr/>
        </p:nvSpPr>
        <p:spPr>
          <a:xfrm>
            <a:off x="2529321" y="4615867"/>
            <a:ext cx="6402824" cy="646331"/>
          </a:xfrm>
          <a:prstGeom prst="rect">
            <a:avLst/>
          </a:prstGeom>
          <a:ln w="28575" cmpd="sng">
            <a:solidFill>
              <a:srgbClr val="FF0000"/>
            </a:solidFill>
            <a:miter lim="400000"/>
          </a:ln>
          <a:extLst>
            <a:ext uri="{C572A759-6A51-4108-AA02-DFA0A04FC94B}">
              <ma14:wrappingTextBoxFlag xmlns="" xmlns:ma14="http://schemas.microsoft.com/office/mac/drawingml/2011/main" val="1"/>
            </a:ext>
          </a:extLst>
        </p:spPr>
        <p:txBody>
          <a:bodyPr lIns="45719" rIns="45719">
            <a:spAutoFit/>
          </a:bodyPr>
          <a:lstStyle/>
          <a:p>
            <a:pPr>
              <a:defRPr>
                <a:latin typeface="Times"/>
                <a:ea typeface="Times"/>
                <a:cs typeface="Times"/>
                <a:sym typeface="Times"/>
              </a:defRPr>
            </a:pPr>
            <a:r>
              <a:rPr lang="en-US" dirty="0"/>
              <a:t>The FEL instability takes us from the disordered </a:t>
            </a:r>
            <a:r>
              <a:rPr lang="en-US" dirty="0" smtClean="0"/>
              <a:t>to an ordered state</a:t>
            </a:r>
          </a:p>
          <a:p>
            <a:pPr>
              <a:defRPr>
                <a:latin typeface="Times"/>
                <a:ea typeface="Times"/>
                <a:cs typeface="Times"/>
                <a:sym typeface="Times"/>
              </a:defRPr>
            </a:pPr>
            <a:r>
              <a:rPr dirty="0" smtClean="0"/>
              <a:t>Ordered </a:t>
            </a:r>
            <a:r>
              <a:rPr dirty="0"/>
              <a:t>state: wave trains superimpose in phase. </a:t>
            </a:r>
            <a:r>
              <a:rPr b="1" dirty="0"/>
              <a:t>Intensity ~ </a:t>
            </a:r>
            <a:r>
              <a:rPr b="1" i="1" dirty="0"/>
              <a:t>N</a:t>
            </a:r>
            <a:r>
              <a:rPr b="1" i="1" baseline="-25000" dirty="0"/>
              <a:t>e</a:t>
            </a:r>
            <a:r>
              <a:rPr b="1" i="1" baseline="30000" dirty="0"/>
              <a:t>2</a:t>
            </a:r>
            <a:r>
              <a:rPr i="1" dirty="0"/>
              <a:t> </a:t>
            </a:r>
          </a:p>
        </p:txBody>
      </p:sp>
      <p:sp>
        <p:nvSpPr>
          <p:cNvPr id="240" name="Text Box 22"/>
          <p:cNvSpPr txBox="1"/>
          <p:nvPr/>
        </p:nvSpPr>
        <p:spPr>
          <a:xfrm>
            <a:off x="2529321" y="5404034"/>
            <a:ext cx="4540568" cy="3708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r>
              <a:rPr dirty="0"/>
              <a:t>The order parameter is the “Bunching factor”</a:t>
            </a:r>
            <a:r>
              <a:rPr i="1" dirty="0"/>
              <a:t> </a:t>
            </a:r>
          </a:p>
        </p:txBody>
      </p:sp>
      <p:sp>
        <p:nvSpPr>
          <p:cNvPr id="242" name="TextBox 22"/>
          <p:cNvSpPr txBox="1"/>
          <p:nvPr/>
        </p:nvSpPr>
        <p:spPr>
          <a:xfrm>
            <a:off x="2727548" y="5774875"/>
            <a:ext cx="6168295" cy="6463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a:latin typeface="Symbol"/>
                <a:ea typeface="Symbol"/>
                <a:cs typeface="Symbol"/>
                <a:sym typeface="Symbol"/>
              </a:defRPr>
            </a:pPr>
            <a:r>
              <a:rPr lang="en-US" dirty="0" smtClean="0">
                <a:latin typeface="+mn-lt"/>
                <a:ea typeface="+mn-ea"/>
                <a:cs typeface="+mn-cs"/>
                <a:sym typeface="Calibri"/>
              </a:rPr>
              <a:t>    i</a:t>
            </a:r>
            <a:r>
              <a:rPr dirty="0" smtClean="0">
                <a:latin typeface="+mn-lt"/>
                <a:ea typeface="+mn-ea"/>
                <a:cs typeface="+mn-cs"/>
                <a:sym typeface="Calibri"/>
              </a:rPr>
              <a:t>s </a:t>
            </a:r>
            <a:r>
              <a:rPr dirty="0">
                <a:latin typeface="+mn-lt"/>
                <a:ea typeface="+mn-ea"/>
                <a:cs typeface="+mn-cs"/>
                <a:sym typeface="Calibri"/>
              </a:rPr>
              <a:t>the relative phase of the wave and electron oscillation. </a:t>
            </a:r>
            <a:r>
              <a:rPr i="1" dirty="0">
                <a:latin typeface="+mn-lt"/>
                <a:ea typeface="+mn-ea"/>
                <a:cs typeface="+mn-cs"/>
                <a:sym typeface="Calibri"/>
              </a:rPr>
              <a:t>B=1</a:t>
            </a:r>
            <a:r>
              <a:rPr dirty="0">
                <a:latin typeface="+mn-lt"/>
                <a:ea typeface="+mn-ea"/>
                <a:cs typeface="+mn-cs"/>
                <a:sym typeface="Calibri"/>
              </a:rPr>
              <a:t> is perfect order.</a:t>
            </a:r>
          </a:p>
        </p:txBody>
      </p:sp>
      <p:graphicFrame>
        <p:nvGraphicFramePr>
          <p:cNvPr id="2" name="Object 1"/>
          <p:cNvGraphicFramePr>
            <a:graphicFrameLocks noChangeAspect="1"/>
          </p:cNvGraphicFramePr>
          <p:nvPr>
            <p:extLst>
              <p:ext uri="{D42A27DB-BD31-4B8C-83A1-F6EECF244321}">
                <p14:modId xmlns:p14="http://schemas.microsoft.com/office/powerpoint/2010/main" val="171276746"/>
              </p:ext>
            </p:extLst>
          </p:nvPr>
        </p:nvGraphicFramePr>
        <p:xfrm>
          <a:off x="7207643" y="5234094"/>
          <a:ext cx="1840728" cy="689006"/>
        </p:xfrm>
        <a:graphic>
          <a:graphicData uri="http://schemas.openxmlformats.org/presentationml/2006/ole">
            <mc:AlternateContent xmlns:mc="http://schemas.openxmlformats.org/markup-compatibility/2006">
              <mc:Choice xmlns:v="urn:schemas-microsoft-com:vml" Requires="v">
                <p:oleObj spid="_x0000_s2315" name="Equation" r:id="rId5" imgW="1155700" imgH="431800" progId="Equation.DSMT4">
                  <p:embed/>
                </p:oleObj>
              </mc:Choice>
              <mc:Fallback>
                <p:oleObj name="Equation" r:id="rId5" imgW="1155700" imgH="431800" progId="Equation.DSMT4">
                  <p:embed/>
                  <p:pic>
                    <p:nvPicPr>
                      <p:cNvPr id="0" name=""/>
                      <p:cNvPicPr/>
                      <p:nvPr/>
                    </p:nvPicPr>
                    <p:blipFill>
                      <a:blip r:embed="rId6"/>
                      <a:stretch>
                        <a:fillRect/>
                      </a:stretch>
                    </p:blipFill>
                    <p:spPr>
                      <a:xfrm>
                        <a:off x="7207643" y="5234094"/>
                        <a:ext cx="1840728" cy="689006"/>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324796328"/>
              </p:ext>
            </p:extLst>
          </p:nvPr>
        </p:nvGraphicFramePr>
        <p:xfrm>
          <a:off x="2667075" y="5774875"/>
          <a:ext cx="367777" cy="392296"/>
        </p:xfrm>
        <a:graphic>
          <a:graphicData uri="http://schemas.openxmlformats.org/presentationml/2006/ole">
            <mc:AlternateContent xmlns:mc="http://schemas.openxmlformats.org/markup-compatibility/2006">
              <mc:Choice xmlns:v="urn:schemas-microsoft-com:vml" Requires="v">
                <p:oleObj spid="_x0000_s2316" name="Equation" r:id="rId7" imgW="190500" imgH="203200" progId="Equation.DSMT4">
                  <p:embed/>
                </p:oleObj>
              </mc:Choice>
              <mc:Fallback>
                <p:oleObj name="Equation" r:id="rId7" imgW="190500" imgH="203200" progId="Equation.DSMT4">
                  <p:embed/>
                  <p:pic>
                    <p:nvPicPr>
                      <p:cNvPr id="0" name=""/>
                      <p:cNvPicPr/>
                      <p:nvPr/>
                    </p:nvPicPr>
                    <p:blipFill>
                      <a:blip r:embed="rId8"/>
                      <a:stretch>
                        <a:fillRect/>
                      </a:stretch>
                    </p:blipFill>
                    <p:spPr>
                      <a:xfrm>
                        <a:off x="2667075" y="5774875"/>
                        <a:ext cx="367777" cy="392296"/>
                      </a:xfrm>
                      <a:prstGeom prst="rect">
                        <a:avLst/>
                      </a:prstGeom>
                    </p:spPr>
                  </p:pic>
                </p:oleObj>
              </mc:Fallback>
            </mc:AlternateContent>
          </a:graphicData>
        </a:graphic>
      </p:graphicFrame>
      <p:pic>
        <p:nvPicPr>
          <p:cNvPr id="15" name="Picture 23" descr="Picture 23"/>
          <p:cNvPicPr>
            <a:picLocks noChangeAspect="1"/>
          </p:cNvPicPr>
          <p:nvPr/>
        </p:nvPicPr>
        <p:blipFill>
          <a:blip r:embed="rId9">
            <a:extLst/>
          </a:blip>
          <a:stretch>
            <a:fillRect/>
          </a:stretch>
        </p:blipFill>
        <p:spPr>
          <a:xfrm>
            <a:off x="272090" y="947238"/>
            <a:ext cx="2357890" cy="1451739"/>
          </a:xfrm>
          <a:prstGeom prst="rect">
            <a:avLst/>
          </a:prstGeom>
          <a:ln w="12700">
            <a:miter lim="400000"/>
          </a:ln>
        </p:spPr>
      </p:pic>
      <p:pic>
        <p:nvPicPr>
          <p:cNvPr id="16" name="Picture 7" descr="Picture 7"/>
          <p:cNvPicPr>
            <a:picLocks noChangeAspect="1"/>
          </p:cNvPicPr>
          <p:nvPr/>
        </p:nvPicPr>
        <p:blipFill>
          <a:blip r:embed="rId10">
            <a:extLst/>
          </a:blip>
          <a:stretch>
            <a:fillRect/>
          </a:stretch>
        </p:blipFill>
        <p:spPr>
          <a:xfrm>
            <a:off x="322484" y="2494565"/>
            <a:ext cx="798252" cy="477235"/>
          </a:xfrm>
          <a:prstGeom prst="rect">
            <a:avLst/>
          </a:prstGeom>
          <a:ln w="12700">
            <a:miter lim="400000"/>
          </a:ln>
        </p:spPr>
      </p:pic>
      <p:pic>
        <p:nvPicPr>
          <p:cNvPr id="17" name="Picture 8" descr="Picture 8"/>
          <p:cNvPicPr>
            <a:picLocks noChangeAspect="1"/>
          </p:cNvPicPr>
          <p:nvPr/>
        </p:nvPicPr>
        <p:blipFill>
          <a:blip r:embed="rId10">
            <a:extLst/>
          </a:blip>
          <a:stretch>
            <a:fillRect/>
          </a:stretch>
        </p:blipFill>
        <p:spPr>
          <a:xfrm>
            <a:off x="1737843" y="2521509"/>
            <a:ext cx="863031" cy="485281"/>
          </a:xfrm>
          <a:prstGeom prst="rect">
            <a:avLst/>
          </a:prstGeom>
          <a:ln w="12700">
            <a:miter lim="400000"/>
          </a:ln>
        </p:spPr>
      </p:pic>
      <p:pic>
        <p:nvPicPr>
          <p:cNvPr id="18" name="Object 3" descr="Object 3"/>
          <p:cNvPicPr>
            <a:picLocks noChangeAspect="1"/>
          </p:cNvPicPr>
          <p:nvPr/>
        </p:nvPicPr>
        <p:blipFill>
          <a:blip r:embed="rId11">
            <a:extLst/>
          </a:blip>
          <a:stretch>
            <a:fillRect/>
          </a:stretch>
        </p:blipFill>
        <p:spPr>
          <a:xfrm>
            <a:off x="1249772" y="2598381"/>
            <a:ext cx="483558" cy="340281"/>
          </a:xfrm>
          <a:prstGeom prst="rect">
            <a:avLst/>
          </a:prstGeom>
          <a:ln w="12700">
            <a:miter lim="400000"/>
          </a:ln>
        </p:spPr>
      </p:pic>
      <p:cxnSp>
        <p:nvCxnSpPr>
          <p:cNvPr id="5" name="Straight Arrow Connector 4"/>
          <p:cNvCxnSpPr/>
          <p:nvPr/>
        </p:nvCxnSpPr>
        <p:spPr>
          <a:xfrm flipV="1">
            <a:off x="322484" y="3124718"/>
            <a:ext cx="2307496" cy="10080"/>
          </a:xfrm>
          <a:prstGeom prst="straightConnector1">
            <a:avLst/>
          </a:prstGeom>
          <a:noFill/>
          <a:ln w="25400" cap="flat">
            <a:solidFill>
              <a:schemeClr val="accent1"/>
            </a:solidFill>
            <a:prstDash val="solid"/>
            <a:round/>
            <a:headEnd type="arrow"/>
            <a:tailEnd type="arrow"/>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graphicFrame>
        <p:nvGraphicFramePr>
          <p:cNvPr id="22" name="Object 21"/>
          <p:cNvGraphicFramePr>
            <a:graphicFrameLocks noChangeAspect="1"/>
          </p:cNvGraphicFramePr>
          <p:nvPr>
            <p:extLst>
              <p:ext uri="{D42A27DB-BD31-4B8C-83A1-F6EECF244321}">
                <p14:modId xmlns:p14="http://schemas.microsoft.com/office/powerpoint/2010/main" val="1206919136"/>
              </p:ext>
            </p:extLst>
          </p:nvPr>
        </p:nvGraphicFramePr>
        <p:xfrm>
          <a:off x="2898315" y="1133431"/>
          <a:ext cx="2155216" cy="352295"/>
        </p:xfrm>
        <a:graphic>
          <a:graphicData uri="http://schemas.openxmlformats.org/presentationml/2006/ole">
            <mc:AlternateContent xmlns:mc="http://schemas.openxmlformats.org/markup-compatibility/2006">
              <mc:Choice xmlns:v="urn:schemas-microsoft-com:vml" Requires="v">
                <p:oleObj spid="_x0000_s2317" name="Equation" r:id="rId12" imgW="1320800" imgH="215900" progId="Equation.DSMT4">
                  <p:embed/>
                </p:oleObj>
              </mc:Choice>
              <mc:Fallback>
                <p:oleObj name="Equation" r:id="rId12" imgW="1320800" imgH="215900" progId="Equation.DSMT4">
                  <p:embed/>
                  <p:pic>
                    <p:nvPicPr>
                      <p:cNvPr id="0" name=""/>
                      <p:cNvPicPr/>
                      <p:nvPr/>
                    </p:nvPicPr>
                    <p:blipFill>
                      <a:blip r:embed="rId13"/>
                      <a:stretch>
                        <a:fillRect/>
                      </a:stretch>
                    </p:blipFill>
                    <p:spPr>
                      <a:xfrm>
                        <a:off x="2898315" y="1133431"/>
                        <a:ext cx="2155216" cy="352295"/>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166856050"/>
              </p:ext>
            </p:extLst>
          </p:nvPr>
        </p:nvGraphicFramePr>
        <p:xfrm>
          <a:off x="2915280" y="1617258"/>
          <a:ext cx="1525462" cy="369809"/>
        </p:xfrm>
        <a:graphic>
          <a:graphicData uri="http://schemas.openxmlformats.org/presentationml/2006/ole">
            <mc:AlternateContent xmlns:mc="http://schemas.openxmlformats.org/markup-compatibility/2006">
              <mc:Choice xmlns:v="urn:schemas-microsoft-com:vml" Requires="v">
                <p:oleObj spid="_x0000_s2318" name="Equation" r:id="rId14" imgW="838200" imgH="203200" progId="Equation.DSMT4">
                  <p:embed/>
                </p:oleObj>
              </mc:Choice>
              <mc:Fallback>
                <p:oleObj name="Equation" r:id="rId14" imgW="838200" imgH="203200" progId="Equation.DSMT4">
                  <p:embed/>
                  <p:pic>
                    <p:nvPicPr>
                      <p:cNvPr id="0" name=""/>
                      <p:cNvPicPr/>
                      <p:nvPr/>
                    </p:nvPicPr>
                    <p:blipFill>
                      <a:blip r:embed="rId15"/>
                      <a:stretch>
                        <a:fillRect/>
                      </a:stretch>
                    </p:blipFill>
                    <p:spPr>
                      <a:xfrm>
                        <a:off x="2915280" y="1617258"/>
                        <a:ext cx="1525462" cy="369809"/>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054417200"/>
              </p:ext>
            </p:extLst>
          </p:nvPr>
        </p:nvGraphicFramePr>
        <p:xfrm>
          <a:off x="5696342" y="1130222"/>
          <a:ext cx="2488521" cy="355503"/>
        </p:xfrm>
        <a:graphic>
          <a:graphicData uri="http://schemas.openxmlformats.org/presentationml/2006/ole">
            <mc:AlternateContent xmlns:mc="http://schemas.openxmlformats.org/markup-compatibility/2006">
              <mc:Choice xmlns:v="urn:schemas-microsoft-com:vml" Requires="v">
                <p:oleObj spid="_x0000_s2319" name="Equation" r:id="rId16" imgW="1511300" imgH="215900" progId="Equation.DSMT4">
                  <p:embed/>
                </p:oleObj>
              </mc:Choice>
              <mc:Fallback>
                <p:oleObj name="Equation" r:id="rId16" imgW="1511300" imgH="215900" progId="Equation.DSMT4">
                  <p:embed/>
                  <p:pic>
                    <p:nvPicPr>
                      <p:cNvPr id="0" name=""/>
                      <p:cNvPicPr/>
                      <p:nvPr/>
                    </p:nvPicPr>
                    <p:blipFill>
                      <a:blip r:embed="rId17"/>
                      <a:stretch>
                        <a:fillRect/>
                      </a:stretch>
                    </p:blipFill>
                    <p:spPr>
                      <a:xfrm>
                        <a:off x="5696342" y="1130222"/>
                        <a:ext cx="2488521" cy="355503"/>
                      </a:xfrm>
                      <a:prstGeom prst="rect">
                        <a:avLst/>
                      </a:prstGeom>
                    </p:spPr>
                  </p:pic>
                </p:oleObj>
              </mc:Fallback>
            </mc:AlternateContent>
          </a:graphicData>
        </a:graphic>
      </p:graphicFrame>
      <p:sp>
        <p:nvSpPr>
          <p:cNvPr id="26" name="TextBox 13"/>
          <p:cNvSpPr txBox="1"/>
          <p:nvPr/>
        </p:nvSpPr>
        <p:spPr>
          <a:xfrm>
            <a:off x="2804414" y="2098324"/>
            <a:ext cx="4062473" cy="396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2000"/>
            </a:lvl1pPr>
          </a:lstStyle>
          <a:p>
            <a:r>
              <a:rPr dirty="0"/>
              <a:t>Number of coherent photons/electron</a:t>
            </a:r>
          </a:p>
        </p:txBody>
      </p:sp>
      <p:graphicFrame>
        <p:nvGraphicFramePr>
          <p:cNvPr id="27" name="Object 26"/>
          <p:cNvGraphicFramePr>
            <a:graphicFrameLocks noChangeAspect="1"/>
          </p:cNvGraphicFramePr>
          <p:nvPr>
            <p:extLst>
              <p:ext uri="{D42A27DB-BD31-4B8C-83A1-F6EECF244321}">
                <p14:modId xmlns:p14="http://schemas.microsoft.com/office/powerpoint/2010/main" val="1109769766"/>
              </p:ext>
            </p:extLst>
          </p:nvPr>
        </p:nvGraphicFramePr>
        <p:xfrm>
          <a:off x="6977753" y="2128318"/>
          <a:ext cx="2025130" cy="366247"/>
        </p:xfrm>
        <a:graphic>
          <a:graphicData uri="http://schemas.openxmlformats.org/presentationml/2006/ole">
            <mc:AlternateContent xmlns:mc="http://schemas.openxmlformats.org/markup-compatibility/2006">
              <mc:Choice xmlns:v="urn:schemas-microsoft-com:vml" Requires="v">
                <p:oleObj spid="_x0000_s2320" name="Equation" r:id="rId18" imgW="1193800" imgH="215900" progId="Equation.DSMT4">
                  <p:embed/>
                </p:oleObj>
              </mc:Choice>
              <mc:Fallback>
                <p:oleObj name="Equation" r:id="rId18" imgW="1193800" imgH="215900" progId="Equation.DSMT4">
                  <p:embed/>
                  <p:pic>
                    <p:nvPicPr>
                      <p:cNvPr id="0" name=""/>
                      <p:cNvPicPr/>
                      <p:nvPr/>
                    </p:nvPicPr>
                    <p:blipFill>
                      <a:blip r:embed="rId19"/>
                      <a:stretch>
                        <a:fillRect/>
                      </a:stretch>
                    </p:blipFill>
                    <p:spPr>
                      <a:xfrm>
                        <a:off x="6977753" y="2128318"/>
                        <a:ext cx="2025130" cy="366247"/>
                      </a:xfrm>
                      <a:prstGeom prst="rect">
                        <a:avLst/>
                      </a:prstGeom>
                    </p:spPr>
                  </p:pic>
                </p:oleObj>
              </mc:Fallback>
            </mc:AlternateContent>
          </a:graphicData>
        </a:graphic>
      </p:graphicFrame>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4303</Words>
  <Application>Microsoft Office PowerPoint</Application>
  <PresentationFormat>On-screen Show (4:3)</PresentationFormat>
  <Paragraphs>360</Paragraphs>
  <Slides>39</Slides>
  <Notes>6</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50" baseType="lpstr">
      <vt:lpstr>Arial</vt:lpstr>
      <vt:lpstr>Bodoni SvtyTwo ITC TT-Book</vt:lpstr>
      <vt:lpstr>Bodoni SvtyTwo SC ITC TT-Book</vt:lpstr>
      <vt:lpstr>Calibri</vt:lpstr>
      <vt:lpstr>Helvetica</vt:lpstr>
      <vt:lpstr>Palatino</vt:lpstr>
      <vt:lpstr>Symbol</vt:lpstr>
      <vt:lpstr>Times</vt:lpstr>
      <vt:lpstr>Times New Roman</vt:lpstr>
      <vt:lpstr>Office Theme</vt:lpstr>
      <vt:lpstr>Equation</vt:lpstr>
      <vt:lpstr>X-ray free-electron lasers development </vt:lpstr>
      <vt:lpstr>Outline</vt:lpstr>
      <vt:lpstr>Why X-ray lasers?</vt:lpstr>
      <vt:lpstr>PowerPoint Presentation</vt:lpstr>
      <vt:lpstr>Early work on X-ray lasers</vt:lpstr>
      <vt:lpstr>Early work on X-ray lasers</vt:lpstr>
      <vt:lpstr>An alternative solution </vt:lpstr>
      <vt:lpstr>The alternative solution</vt:lpstr>
      <vt:lpstr>PowerPoint Presentation</vt:lpstr>
      <vt:lpstr>PowerPoint Presentation</vt:lpstr>
      <vt:lpstr>PowerPoint Presentation</vt:lpstr>
      <vt:lpstr>PowerPoint Presentation</vt:lpstr>
      <vt:lpstr>PowerPoint Presentation</vt:lpstr>
      <vt:lpstr>Main XFELs characteristics</vt:lpstr>
      <vt:lpstr>LCLS: the world’s first x-ray free electron laser</vt:lpstr>
      <vt:lpstr>PowerPoint Presentation</vt:lpstr>
      <vt:lpstr>99% circular polarization with DELTA undulator</vt:lpstr>
      <vt:lpstr>Manipulating the gain medium</vt:lpstr>
      <vt:lpstr>PowerPoint Presentation</vt:lpstr>
      <vt:lpstr>Attosecond pulses: XLEAP</vt:lpstr>
      <vt:lpstr>Attosecond Pump/Probe with Two-Color XLEAP</vt:lpstr>
      <vt:lpstr>PowerPoint Presentation</vt:lpstr>
      <vt:lpstr>Experimental demonstration of double slice self seeding*</vt:lpstr>
      <vt:lpstr>Experimental results</vt:lpstr>
      <vt:lpstr>Strong field LCLS-II</vt:lpstr>
      <vt:lpstr>PowerPoint Presentation</vt:lpstr>
      <vt:lpstr>Conclusion: X-ray FELs today and tomorrow </vt:lpstr>
      <vt:lpstr>… and the day after tomorrow</vt:lpstr>
      <vt:lpstr>PowerPoint Presentation</vt:lpstr>
      <vt:lpstr>Molecular movies 2</vt:lpstr>
      <vt:lpstr>Molecular movies</vt:lpstr>
      <vt:lpstr>Warm dense matter, hot dense matter</vt:lpstr>
      <vt:lpstr>PowerPoint Presentation</vt:lpstr>
      <vt:lpstr>PowerPoint Presentation</vt:lpstr>
      <vt:lpstr>Toward Single Particle Imaging</vt:lpstr>
      <vt:lpstr>De novo phasing with X-ray laser reveals mosquito larvicide BinAB structure, J.P. Colletier et al, Nature 2016, 539, 43</vt:lpstr>
      <vt:lpstr>PowerPoint Presentation</vt:lpstr>
      <vt:lpstr>Structure of Angiotension receptor</vt:lpstr>
      <vt:lpstr>Exploring Vibration Modes in Gold Nanocrystals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2017-07-17T15:08:38Z</dcterms:modified>
</cp:coreProperties>
</file>