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80" r:id="rId2"/>
    <p:sldMasterId id="2147483692" r:id="rId3"/>
    <p:sldMasterId id="2147483710" r:id="rId4"/>
    <p:sldMasterId id="2147483722" r:id="rId5"/>
  </p:sldMasterIdLst>
  <p:notesMasterIdLst>
    <p:notesMasterId r:id="rId35"/>
  </p:notesMasterIdLst>
  <p:sldIdLst>
    <p:sldId id="256" r:id="rId6"/>
    <p:sldId id="257" r:id="rId7"/>
    <p:sldId id="264" r:id="rId8"/>
    <p:sldId id="328" r:id="rId9"/>
    <p:sldId id="313" r:id="rId10"/>
    <p:sldId id="299" r:id="rId11"/>
    <p:sldId id="323" r:id="rId12"/>
    <p:sldId id="320" r:id="rId13"/>
    <p:sldId id="268" r:id="rId14"/>
    <p:sldId id="258" r:id="rId15"/>
    <p:sldId id="310" r:id="rId16"/>
    <p:sldId id="270" r:id="rId17"/>
    <p:sldId id="298" r:id="rId18"/>
    <p:sldId id="271" r:id="rId19"/>
    <p:sldId id="259" r:id="rId20"/>
    <p:sldId id="308" r:id="rId21"/>
    <p:sldId id="274" r:id="rId22"/>
    <p:sldId id="275" r:id="rId23"/>
    <p:sldId id="276" r:id="rId24"/>
    <p:sldId id="327" r:id="rId25"/>
    <p:sldId id="325" r:id="rId26"/>
    <p:sldId id="326" r:id="rId27"/>
    <p:sldId id="314" r:id="rId28"/>
    <p:sldId id="286" r:id="rId29"/>
    <p:sldId id="322" r:id="rId30"/>
    <p:sldId id="291" r:id="rId31"/>
    <p:sldId id="292" r:id="rId32"/>
    <p:sldId id="293" r:id="rId33"/>
    <p:sldId id="306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E22"/>
    <a:srgbClr val="1C76A8"/>
    <a:srgbClr val="7093D2"/>
    <a:srgbClr val="1F82BB"/>
    <a:srgbClr val="63B426"/>
    <a:srgbClr val="69BE28"/>
    <a:srgbClr val="000000"/>
    <a:srgbClr val="FFC000"/>
    <a:srgbClr val="6D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65" autoAdjust="0"/>
    <p:restoredTop sz="62900" autoAdjust="0"/>
  </p:normalViewPr>
  <p:slideViewPr>
    <p:cSldViewPr snapToGrid="0" snapToObjects="1">
      <p:cViewPr varScale="1">
        <p:scale>
          <a:sx n="73" d="100"/>
          <a:sy n="73" d="100"/>
        </p:scale>
        <p:origin x="13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742A5F-2C26-EB47-90F2-7941D9F68C43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FBE5D5-79AE-FE40-AF27-3685F7212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51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66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BAE4-B44B-8C41-837F-DD83AEA2BDC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91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1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67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0" u="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3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07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62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2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88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1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21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i="0" baseline="0" dirty="0" smtClean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44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5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99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2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5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9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30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2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37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BAE4-B44B-8C41-837F-DD83AEA2BDC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6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3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31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91841-9AE4-4616-BCF8-A4E37D18AD8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9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2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6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BE5D5-79AE-FE40-AF27-3685F72127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1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0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0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03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84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9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13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91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29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1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59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5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2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85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14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36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58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9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99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9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02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83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32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90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51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13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52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4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52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74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8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89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53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52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1DBA-E5E2-6E47-80DC-16554D2B813C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F135-7FFB-A644-8DAE-79AEC42C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2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0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1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D5E1DBA-E5E2-6E47-80DC-16554D2B813C}" type="datetimeFigureOut">
              <a:rPr lang="en-US" smtClean="0"/>
              <a:pPr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830F135-7FFB-A644-8DAE-79AEC42C88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2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E9EAC-D284-5C43-B103-92FA2BEC22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43A6-7E42-2C4F-BABE-E48AE1D3AB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1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5F970-49BB-468F-8AF2-AF4FA4A5A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8F0A6-DA87-4AC4-AC5C-E003D440E3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5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D5E1DBA-E5E2-6E47-80DC-16554D2B81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830F135-7FFB-A644-8DAE-79AEC42C88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16550"/>
            <a:ext cx="9144000" cy="917234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sz="4200" b="1" dirty="0" smtClean="0">
                <a:solidFill>
                  <a:schemeClr val="bg1"/>
                </a:solidFill>
              </a:rPr>
              <a:t>BES and the National Laboratories</a:t>
            </a:r>
            <a:endParaRPr lang="en-US" sz="4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77250"/>
            <a:ext cx="9144000" cy="460676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sz="2800" dirty="0" smtClean="0">
                <a:solidFill>
                  <a:schemeClr val="bg1"/>
                </a:solidFill>
              </a:rPr>
              <a:t>Advancing DOE Missions for 40 Years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3886200"/>
            <a:ext cx="8915400" cy="91089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Dr. Steven Ashby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Director, Pacific Northwest National Laboratory</a:t>
            </a:r>
            <a:b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Chair, National Laboratory Directors’ Council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029" y="5418029"/>
            <a:ext cx="1127446" cy="1127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400" y="6349769"/>
            <a:ext cx="1371600" cy="2286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PNNL-SA-127533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743200"/>
            <a:ext cx="11274552" cy="9144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Laboratory System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57200" y="3749040"/>
            <a:ext cx="11274552" cy="91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Working together to address national needs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and advance DOE missions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92952" y="0"/>
            <a:ext cx="6099048" cy="3429000"/>
            <a:chOff x="6092952" y="0"/>
            <a:chExt cx="6099048" cy="3429000"/>
          </a:xfrm>
        </p:grpSpPr>
        <p:sp>
          <p:nvSpPr>
            <p:cNvPr id="4" name="Rectangle 3"/>
            <p:cNvSpPr/>
            <p:nvPr/>
          </p:nvSpPr>
          <p:spPr>
            <a:xfrm>
              <a:off x="6092952" y="0"/>
              <a:ext cx="6099048" cy="3429000"/>
            </a:xfrm>
            <a:prstGeom prst="rect">
              <a:avLst/>
            </a:prstGeom>
            <a:solidFill>
              <a:srgbClr val="1F82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58291" y="995441"/>
              <a:ext cx="3727611" cy="239883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8000" b="1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57,000</a:t>
              </a:r>
            </a:p>
            <a:p>
              <a:r>
                <a:rPr lang="en-US" sz="2100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Research &amp; Support Staff</a:t>
              </a:r>
              <a:endParaRPr lang="en-US" sz="2100" dirty="0">
                <a:solidFill>
                  <a:prstClr val="white"/>
                </a:solidFill>
                <a:effectLst>
                  <a:outerShdw blurRad="50800" dist="50800" dir="5400000" algn="t" rotWithShape="0">
                    <a:prstClr val="black">
                      <a:alpha val="2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950" y="1046443"/>
              <a:ext cx="1645920" cy="1405564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25000"/>
                </a:prst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0" y="0"/>
            <a:ext cx="6099048" cy="3429000"/>
            <a:chOff x="0" y="0"/>
            <a:chExt cx="6099048" cy="3429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6099048" cy="3429000"/>
            </a:xfrm>
            <a:prstGeom prst="rect">
              <a:avLst/>
            </a:prstGeom>
            <a:solidFill>
              <a:srgbClr val="69BE2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5341" y="995441"/>
              <a:ext cx="3727610" cy="2398834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r>
                <a:rPr lang="en-US" sz="8000" b="1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$14B</a:t>
              </a:r>
            </a:p>
            <a:p>
              <a:r>
                <a:rPr lang="en-US" sz="2100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Annual Funding</a:t>
              </a:r>
              <a:endParaRPr lang="en-US" sz="2100" dirty="0">
                <a:solidFill>
                  <a:prstClr val="white"/>
                </a:solidFill>
                <a:effectLst>
                  <a:outerShdw blurRad="50800" dist="50800" dir="5400000" algn="t" rotWithShape="0">
                    <a:prstClr val="black">
                      <a:alpha val="2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75" y="1055815"/>
              <a:ext cx="1840230" cy="1317371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25000"/>
                </a:prstClr>
              </a:outerShd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0" y="3429000"/>
            <a:ext cx="6099048" cy="3429000"/>
            <a:chOff x="0" y="3429000"/>
            <a:chExt cx="6099048" cy="3429000"/>
          </a:xfrm>
        </p:grpSpPr>
        <p:sp>
          <p:nvSpPr>
            <p:cNvPr id="6" name="Rectangle 5"/>
            <p:cNvSpPr/>
            <p:nvPr/>
          </p:nvSpPr>
          <p:spPr>
            <a:xfrm>
              <a:off x="0" y="3429000"/>
              <a:ext cx="6099048" cy="3429000"/>
            </a:xfrm>
            <a:prstGeom prst="rect">
              <a:avLst/>
            </a:prstGeom>
            <a:solidFill>
              <a:srgbClr val="1F82B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65341" y="4424441"/>
              <a:ext cx="3727609" cy="239883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8000" b="1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11,000</a:t>
              </a:r>
            </a:p>
            <a:p>
              <a:r>
                <a:rPr lang="en-US" sz="2100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Peer-reviewed Publications</a:t>
              </a:r>
            </a:p>
            <a:p>
              <a:pPr>
                <a:spcBef>
                  <a:spcPts val="600"/>
                </a:spcBef>
              </a:pPr>
              <a:r>
                <a:rPr lang="en-US" sz="1400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(Annually)</a:t>
              </a:r>
              <a:endParaRPr lang="en-US" sz="1400" dirty="0">
                <a:solidFill>
                  <a:prstClr val="white"/>
                </a:solidFill>
                <a:effectLst>
                  <a:outerShdw blurRad="50800" dist="50800" dir="5400000" algn="t" rotWithShape="0">
                    <a:prstClr val="black">
                      <a:alpha val="2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75" y="4325077"/>
              <a:ext cx="1737360" cy="1428496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25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6092952" y="3429000"/>
            <a:ext cx="6099048" cy="3429000"/>
            <a:chOff x="6092952" y="3429000"/>
            <a:chExt cx="6099048" cy="3429000"/>
          </a:xfrm>
        </p:grpSpPr>
        <p:sp>
          <p:nvSpPr>
            <p:cNvPr id="5" name="Rectangle 4"/>
            <p:cNvSpPr/>
            <p:nvPr/>
          </p:nvSpPr>
          <p:spPr>
            <a:xfrm>
              <a:off x="6092952" y="3429000"/>
              <a:ext cx="6099048" cy="3429000"/>
            </a:xfrm>
            <a:prstGeom prst="rect">
              <a:avLst/>
            </a:prstGeom>
            <a:solidFill>
              <a:srgbClr val="69BE2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60660" y="4424441"/>
              <a:ext cx="3731340" cy="239883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8000" b="1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5,860</a:t>
              </a:r>
              <a:endParaRPr lang="en-US" sz="7200" b="1" dirty="0" smtClean="0">
                <a:solidFill>
                  <a:prstClr val="white"/>
                </a:solidFill>
                <a:effectLst>
                  <a:outerShdw blurRad="50800" dist="50800" dir="5400000" algn="t" rotWithShape="0">
                    <a:prstClr val="black">
                      <a:alpha val="2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2100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Active Licenses</a:t>
              </a:r>
            </a:p>
            <a:p>
              <a:pPr>
                <a:spcBef>
                  <a:spcPts val="600"/>
                </a:spcBef>
              </a:pPr>
              <a:r>
                <a:rPr lang="en-US" sz="1400" dirty="0" smtClean="0">
                  <a:solidFill>
                    <a:prstClr val="white"/>
                  </a:solidFill>
                  <a:effectLst>
                    <a:outerShdw blurRad="50800" dist="50800" dir="5400000" algn="t" rotWithShape="0">
                      <a:prstClr val="black">
                        <a:alpha val="25000"/>
                      </a:prstClr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(Cumulative)</a:t>
              </a:r>
              <a:endParaRPr lang="en-US" sz="1400" dirty="0">
                <a:solidFill>
                  <a:prstClr val="white"/>
                </a:solidFill>
                <a:effectLst>
                  <a:outerShdw blurRad="50800" dist="50800" dir="5400000" algn="t" rotWithShape="0">
                    <a:prstClr val="black">
                      <a:alpha val="25000"/>
                    </a:prst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075" y="4518441"/>
              <a:ext cx="1760220" cy="1458468"/>
            </a:xfrm>
            <a:prstGeom prst="rect">
              <a:avLst/>
            </a:prstGeom>
            <a:effectLst>
              <a:outerShdw blurRad="50800" dist="76200" dir="5400000" algn="t" rotWithShape="0">
                <a:prstClr val="black">
                  <a:alpha val="2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776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7"/>
            <a:ext cx="6089904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6089904" y="3425952"/>
            <a:ext cx="6099048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9904" y="6306553"/>
            <a:ext cx="6099048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274320" bIns="0" rtlCol="0" anchor="ctr" anchorCtr="0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Environmental Management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5952"/>
            <a:ext cx="6089904" cy="3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096000" cy="3432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880601"/>
            <a:ext cx="6089904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Scientific Discovery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6553"/>
            <a:ext cx="6089904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Security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9904" y="2880601"/>
            <a:ext cx="6099048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274320" bIns="0" rtlCol="0" anchor="ctr" anchorCtr="0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Energy Independence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18637" y="2057400"/>
            <a:ext cx="2745582" cy="2745582"/>
          </a:xfrm>
          <a:prstGeom prst="ellipse">
            <a:avLst/>
          </a:prstGeom>
          <a:solidFill>
            <a:srgbClr val="1F82BB"/>
          </a:solidFill>
          <a:ln w="254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Advancing DOE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31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MISSIONS</a:t>
            </a:r>
            <a:endParaRPr lang="en-US" sz="3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" y="0"/>
            <a:ext cx="6099028" cy="34258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08" y="0"/>
            <a:ext cx="6102096" cy="3432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229" y="3432049"/>
            <a:ext cx="3410088" cy="28961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83808" y="3429000"/>
            <a:ext cx="6096000" cy="3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309360"/>
            <a:ext cx="6099048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274320" bIns="0" rtlCol="0" anchor="ctr" anchorCtr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Enhance Economic Competitiveness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80601"/>
            <a:ext cx="6089904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Address National Needs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9904" y="2880601"/>
            <a:ext cx="6099048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274320" bIns="0" rtlCol="0" anchor="ctr" anchorCtr="0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Steward S&amp;T Capabilities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0666" y="6309360"/>
            <a:ext cx="6099048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274320" bIns="0" rtlCol="0" anchor="ctr" anchorCtr="0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 Unique Facilities and Instrumentation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3867150"/>
            <a:ext cx="2665273" cy="2135539"/>
          </a:xfrm>
          <a:prstGeom prst="roundRect">
            <a:avLst>
              <a:gd name="adj" fmla="val 10000"/>
            </a:avLst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TextBox 4"/>
          <p:cNvSpPr txBox="1"/>
          <p:nvPr/>
        </p:nvSpPr>
        <p:spPr>
          <a:xfrm>
            <a:off x="1022451" y="1209783"/>
            <a:ext cx="16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Congested grid 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718637" y="2057400"/>
            <a:ext cx="2745582" cy="2745582"/>
          </a:xfrm>
          <a:prstGeom prst="ellipse">
            <a:avLst/>
          </a:prstGeom>
          <a:solidFill>
            <a:srgbClr val="1F82BB"/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Delivering</a:t>
            </a:r>
          </a:p>
          <a:p>
            <a:pPr algn="ctr"/>
            <a:r>
              <a:rPr lang="en-US" sz="31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IMPACT</a:t>
            </a:r>
            <a:endParaRPr lang="en-US" sz="3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0" y="0"/>
            <a:ext cx="6099048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6089904" y="0"/>
            <a:ext cx="6099048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6089904" cy="3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6089904" y="3429000"/>
            <a:ext cx="6099048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9904" y="6306553"/>
            <a:ext cx="6099048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274320" bIns="0" rtlCol="0" anchor="ctr" anchorCtr="0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Aliso Canyon Gas Leak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877553"/>
            <a:ext cx="6089904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9/11 Terrorist Attacks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06553"/>
            <a:ext cx="6089904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Fukushima Daiichi Nuclear Disaster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9904" y="2877553"/>
            <a:ext cx="6099048" cy="551447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274320" bIns="0" rtlCol="0" anchor="ctr" anchorCtr="0">
            <a:no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Deep Water Horizon Oil Spill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18637" y="2057400"/>
            <a:ext cx="2745582" cy="2745582"/>
          </a:xfrm>
          <a:prstGeom prst="ellipse">
            <a:avLst/>
          </a:prstGeom>
          <a:solidFill>
            <a:srgbClr val="1F82BB"/>
          </a:solidFill>
          <a:ln w="254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Responding to</a:t>
            </a:r>
          </a:p>
          <a:p>
            <a:pPr algn="ctr"/>
            <a:r>
              <a:rPr lang="en-US" sz="31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CRISES</a:t>
            </a:r>
            <a:endParaRPr lang="en-US" sz="3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743200"/>
            <a:ext cx="11274552" cy="9144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Labs and BES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57200" y="3749040"/>
            <a:ext cx="11274552" cy="91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Partnering to advance scientific discovery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1719072"/>
            <a:ext cx="3429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200"/>
            <a:ext cx="1127455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Labs play a critical role in designing, constructing, and operating BES user facilities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331883"/>
            <a:ext cx="34290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Design</a:t>
            </a: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9976" y="5331883"/>
            <a:ext cx="34290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Build</a:t>
            </a: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2752" y="5331883"/>
            <a:ext cx="34290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Operate</a:t>
            </a: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79976" y="1719072"/>
            <a:ext cx="4114800" cy="3429000"/>
            <a:chOff x="4379976" y="1719072"/>
            <a:chExt cx="4114800" cy="3429000"/>
          </a:xfrm>
        </p:grpSpPr>
        <p:sp>
          <p:nvSpPr>
            <p:cNvPr id="13" name="Right Arrow 12"/>
            <p:cNvSpPr/>
            <p:nvPr/>
          </p:nvSpPr>
          <p:spPr>
            <a:xfrm>
              <a:off x="7580376" y="2971800"/>
              <a:ext cx="914400" cy="914400"/>
            </a:xfrm>
            <a:prstGeom prst="rightArrow">
              <a:avLst/>
            </a:prstGeom>
            <a:solidFill>
              <a:srgbClr val="69B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976" y="1719072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7200" y="1719072"/>
            <a:ext cx="4124325" cy="3429000"/>
            <a:chOff x="457200" y="1719072"/>
            <a:chExt cx="4124325" cy="3429000"/>
          </a:xfrm>
        </p:grpSpPr>
        <p:sp>
          <p:nvSpPr>
            <p:cNvPr id="16" name="Right Arrow 15"/>
            <p:cNvSpPr/>
            <p:nvPr/>
          </p:nvSpPr>
          <p:spPr>
            <a:xfrm>
              <a:off x="3667125" y="2971800"/>
              <a:ext cx="914400" cy="914400"/>
            </a:xfrm>
            <a:prstGeom prst="rightArrow">
              <a:avLst/>
            </a:prstGeom>
            <a:solidFill>
              <a:srgbClr val="69B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719072"/>
              <a:ext cx="3429000" cy="34290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6" y="5748021"/>
            <a:ext cx="5029200" cy="9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"/>
            <a:ext cx="4059936" cy="3428999"/>
          </a:xfrm>
          <a:prstGeom prst="rect">
            <a:avLst/>
          </a:prstGeom>
          <a:noFill/>
        </p:spPr>
        <p:txBody>
          <a:bodyPr wrap="square" lIns="457200" tIns="0" rIns="0" bIns="0" rtlCol="0" anchor="ctr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X-Ray</a:t>
            </a:r>
          </a:p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Light</a:t>
            </a:r>
          </a:p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Sources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429000"/>
            <a:ext cx="4059936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3429000"/>
            <a:ext cx="4059936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217920"/>
            <a:ext cx="4059936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Advanced Photon Source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9016" y="3429000"/>
            <a:ext cx="4059936" cy="3429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129016" y="3429000"/>
            <a:ext cx="4059936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29016" y="6217920"/>
            <a:ext cx="4059936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 Synchrotron Light Source II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9936" y="3429000"/>
            <a:ext cx="4069080" cy="3429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59936" y="3429000"/>
            <a:ext cx="4069080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936" y="6217920"/>
            <a:ext cx="4069080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LINAC Coherent Light Source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SLAC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29016" y="-1"/>
            <a:ext cx="4059936" cy="3429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129016" y="-1"/>
            <a:ext cx="4059936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59936" y="-1"/>
            <a:ext cx="4069080" cy="3429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9936" y="-1"/>
            <a:ext cx="4069080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29016" y="2788919"/>
            <a:ext cx="4069080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Advanced Light Source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LBNL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936" y="2788919"/>
            <a:ext cx="4069080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Stanford Synchrotron Radiation Light Source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SLAC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9936" y="1874519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1974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9016" y="1874518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1993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03518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1996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9936" y="5303517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2010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29016" y="5303517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2010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"/>
            <a:ext cx="4059936" cy="3428999"/>
          </a:xfrm>
          <a:prstGeom prst="rect">
            <a:avLst/>
          </a:prstGeom>
          <a:noFill/>
        </p:spPr>
        <p:txBody>
          <a:bodyPr wrap="square" lIns="457200" tIns="0" rIns="0" bIns="0" rtlCol="0" anchor="ctr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Nanoscale</a:t>
            </a:r>
          </a:p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</a:t>
            </a:r>
          </a:p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Research</a:t>
            </a:r>
          </a:p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Centers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429000"/>
            <a:ext cx="4059936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3428998"/>
            <a:ext cx="4059936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217920"/>
            <a:ext cx="4059936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Molecular Foundry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LBNL 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9016" y="3429000"/>
            <a:ext cx="4059936" cy="3429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129016" y="3428998"/>
            <a:ext cx="4059936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59936" y="3429000"/>
            <a:ext cx="4069080" cy="3429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59936" y="3428998"/>
            <a:ext cx="4069080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129016" y="-1"/>
            <a:ext cx="4059936" cy="3429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129016" y="-3"/>
            <a:ext cx="4059936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59936" y="-1"/>
            <a:ext cx="4069080" cy="3429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059936" y="-3"/>
            <a:ext cx="4069080" cy="3429000"/>
          </a:xfrm>
          <a:prstGeom prst="rect">
            <a:avLst/>
          </a:prstGeom>
          <a:gradFill>
            <a:gsLst>
              <a:gs pos="30000">
                <a:srgbClr val="000000">
                  <a:alpha val="0"/>
                </a:srgbClr>
              </a:gs>
              <a:gs pos="75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59936" y="1874519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2006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9016" y="1874518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2006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03518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2006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9936" y="5303517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2007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29016" y="5303517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2008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29016" y="6217920"/>
            <a:ext cx="4059936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Center for Functional Nanomaterials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9936" y="6217920"/>
            <a:ext cx="4069080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Center for Nanoscale Materials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9016" y="2788919"/>
            <a:ext cx="4069080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Center for Nanophase Materials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936" y="2788919"/>
            <a:ext cx="4069080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Center for Integrated Nanotechnologies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SNL/LANL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"/>
            <a:ext cx="4059936" cy="3428999"/>
          </a:xfrm>
          <a:prstGeom prst="rect">
            <a:avLst/>
          </a:prstGeom>
          <a:noFill/>
        </p:spPr>
        <p:txBody>
          <a:bodyPr wrap="square" lIns="457200" tIns="0" rIns="0" bIns="0" rtlCol="0" anchor="ctr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Neutron</a:t>
            </a:r>
          </a:p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Scattering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429000"/>
            <a:ext cx="12188952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428998"/>
            <a:ext cx="12188952" cy="3429000"/>
          </a:xfrm>
          <a:prstGeom prst="rect">
            <a:avLst/>
          </a:prstGeom>
          <a:gradFill>
            <a:gsLst>
              <a:gs pos="35000">
                <a:srgbClr val="000000">
                  <a:alpha val="0"/>
                </a:srgbClr>
              </a:gs>
              <a:gs pos="80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217920"/>
            <a:ext cx="12188952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Spallation Neutron Source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03518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2006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59936" y="-1"/>
            <a:ext cx="8129016" cy="3429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59936" y="-3"/>
            <a:ext cx="8129016" cy="3429000"/>
          </a:xfrm>
          <a:prstGeom prst="rect">
            <a:avLst/>
          </a:prstGeom>
          <a:gradFill>
            <a:gsLst>
              <a:gs pos="35000">
                <a:srgbClr val="000000">
                  <a:alpha val="0"/>
                </a:srgbClr>
              </a:gs>
              <a:gs pos="80000">
                <a:srgbClr val="000000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59936" y="2788920"/>
            <a:ext cx="8129016" cy="640080"/>
          </a:xfrm>
          <a:prstGeom prst="rect">
            <a:avLst/>
          </a:prstGeom>
          <a:solidFill>
            <a:srgbClr val="69BE28">
              <a:alpha val="80000"/>
            </a:srgbClr>
          </a:solidFill>
        </p:spPr>
        <p:txBody>
          <a:bodyPr wrap="square" lIns="274320" tIns="0" rIns="0" bIns="0" rtlCol="0" anchor="ctr" anchorCtr="0">
            <a:no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High Flux Isotope Reactor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ORNL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59936" y="1874519"/>
            <a:ext cx="1828800" cy="914400"/>
          </a:xfrm>
          <a:prstGeom prst="rect">
            <a:avLst/>
          </a:prstGeom>
          <a:noFill/>
        </p:spPr>
        <p:txBody>
          <a:bodyPr wrap="square" lIns="274320" tIns="0" rIns="0" bIns="0" rtlCol="0" anchor="b" anchorCtr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1966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743200"/>
            <a:ext cx="11274552" cy="9144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Founding of BES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57200" y="3749040"/>
            <a:ext cx="11274552" cy="91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Created to link federally funded fundamental research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to energy technologies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600200"/>
            <a:ext cx="11274552" cy="13716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7200" b="1" dirty="0" smtClean="0">
                <a:solidFill>
                  <a:schemeClr val="bg1">
                    <a:alpha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1977</a:t>
            </a:r>
            <a:endParaRPr lang="en-US" sz="7200" b="1" dirty="0">
              <a:solidFill>
                <a:schemeClr val="bg1">
                  <a:alpha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57200"/>
            <a:ext cx="11274552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EFRC Highlights</a:t>
            </a:r>
            <a:endParaRPr lang="en-US" sz="20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65676" y="1470687"/>
            <a:ext cx="3657600" cy="4936545"/>
            <a:chOff x="4265676" y="1470687"/>
            <a:chExt cx="3657600" cy="4936545"/>
          </a:xfrm>
        </p:grpSpPr>
        <p:sp>
          <p:nvSpPr>
            <p:cNvPr id="8" name="Rectangle 7"/>
            <p:cNvSpPr/>
            <p:nvPr/>
          </p:nvSpPr>
          <p:spPr>
            <a:xfrm>
              <a:off x="4265676" y="1470687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94276" y="3948576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Synthetic Ni Electrocatalyst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R. Bullock, PNNL</a:t>
              </a:r>
            </a:p>
            <a:p>
              <a:endPara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400" i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Science, </a:t>
              </a:r>
              <a:r>
                <a:rPr lang="en-US" sz="14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2011</a:t>
              </a:r>
              <a:endParaRPr lang="en-US" sz="14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8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Center 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for Molecular 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Electrocatalysis: Scientists created 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a catalyst that 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is 10x faster than nature in hydrogen production.</a:t>
              </a:r>
              <a:endParaRPr lang="en-US" sz="12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" name="Picture 1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4276" y="1719071"/>
              <a:ext cx="3200400" cy="210312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7200" y="1480303"/>
            <a:ext cx="3657600" cy="4936545"/>
            <a:chOff x="457200" y="1480303"/>
            <a:chExt cx="3657600" cy="4936545"/>
          </a:xfrm>
        </p:grpSpPr>
        <p:sp>
          <p:nvSpPr>
            <p:cNvPr id="10" name="Rectangle 9"/>
            <p:cNvSpPr/>
            <p:nvPr/>
          </p:nvSpPr>
          <p:spPr>
            <a:xfrm>
              <a:off x="457200" y="1480303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3948576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Energy Storage Material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M. Thackeray, ANL 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12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400" i="1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Energy &amp; </a:t>
              </a:r>
              <a:r>
                <a:rPr lang="en-US" sz="1400" i="1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Environmental </a:t>
              </a:r>
              <a:r>
                <a:rPr lang="en-US" sz="1400" i="1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Science, 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2011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Center for Electrochemical Energy Science: Scientists developed new electrode materials for energy storage--carbon particles and nanotubes.</a:t>
              </a:r>
              <a:endPara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1719072"/>
              <a:ext cx="3200400" cy="210312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074152" y="1466850"/>
            <a:ext cx="3657600" cy="4936545"/>
            <a:chOff x="8074152" y="1466850"/>
            <a:chExt cx="3657600" cy="4936545"/>
          </a:xfrm>
        </p:grpSpPr>
        <p:sp>
          <p:nvSpPr>
            <p:cNvPr id="13" name="Rectangle 12"/>
            <p:cNvSpPr/>
            <p:nvPr/>
          </p:nvSpPr>
          <p:spPr>
            <a:xfrm>
              <a:off x="8074152" y="1466850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02752" y="3948576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Suppressing Rad. Damage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Y. </a:t>
              </a: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Zhang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, ORNL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12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400" i="1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Nature Communications,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 2015</a:t>
              </a:r>
              <a:endParaRPr 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Energy Dissipation to Defect Evolution: Chemically </a:t>
              </a: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complex or high entropy alloys could lead to materials with suppressed damage accumulation under 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irradiation.</a:t>
              </a:r>
              <a:endPara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5573" t="6062" r="7195" b="15873"/>
            <a:stretch/>
          </p:blipFill>
          <p:spPr>
            <a:xfrm>
              <a:off x="8302752" y="1719071"/>
              <a:ext cx="3200400" cy="2103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4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199" y="457200"/>
            <a:ext cx="11274553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Materials Science and Engineering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9824" y="1481934"/>
            <a:ext cx="3657600" cy="4936545"/>
            <a:chOff x="449824" y="1481934"/>
            <a:chExt cx="3657600" cy="4936545"/>
          </a:xfrm>
        </p:grpSpPr>
        <p:sp>
          <p:nvSpPr>
            <p:cNvPr id="10" name="Rectangle 9"/>
            <p:cNvSpPr/>
            <p:nvPr/>
          </p:nvSpPr>
          <p:spPr>
            <a:xfrm>
              <a:off x="449824" y="1481934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799" y="3950207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Stripes in Superconductors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J.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Tranquada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BNL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endPara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1995 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highly cited paper in </a:t>
              </a:r>
              <a:r>
                <a:rPr lang="en-US" sz="1400" i="1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Nature</a:t>
              </a:r>
              <a:endPara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endParaRPr lang="en-US" sz="800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Scientists discovered striped phases in semiconductors; this discovery necessitated developing new principles that describe charge transport in materials able to conduct electricity without resistance.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78424" y="1716629"/>
              <a:ext cx="3200400" cy="2103120"/>
              <a:chOff x="678424" y="1716629"/>
              <a:chExt cx="3200400" cy="210312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23807" y="1791845"/>
                <a:ext cx="2109635" cy="201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78424" y="1716629"/>
                <a:ext cx="3200400" cy="210312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270248" y="1463040"/>
            <a:ext cx="3657600" cy="4936545"/>
            <a:chOff x="4270248" y="1463040"/>
            <a:chExt cx="3657600" cy="4936545"/>
          </a:xfrm>
        </p:grpSpPr>
        <p:sp>
          <p:nvSpPr>
            <p:cNvPr id="13" name="Rectangle 12"/>
            <p:cNvSpPr/>
            <p:nvPr/>
          </p:nvSpPr>
          <p:spPr>
            <a:xfrm>
              <a:off x="4270248" y="1463040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98848" y="3950207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Quantum Dots</a:t>
              </a:r>
            </a:p>
            <a:p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.P.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Alivisatos</a:t>
              </a:r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LBNL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endPara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1996 highly 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cited paper in </a:t>
              </a:r>
              <a:r>
                <a:rPr lang="en-US" sz="1400" i="1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Science</a:t>
              </a:r>
            </a:p>
            <a:p>
              <a:endParaRPr lang="en-US" sz="800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Quantum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dots exhibit strong size-dependent optical electric properties. The ability to join the dots into complex assemblies creates many opportunities for scientific 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discovery in electron behavior plus opportunities in solar cells, tracking devices and more.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498848" y="1716629"/>
              <a:ext cx="3200400" cy="2103120"/>
              <a:chOff x="4498848" y="1716629"/>
              <a:chExt cx="3200400" cy="2103120"/>
            </a:xfrm>
          </p:grpSpPr>
          <p:grpSp>
            <p:nvGrpSpPr>
              <p:cNvPr id="15" name="Group 14"/>
              <p:cNvGrpSpPr>
                <a:grpSpLocks noChangeAspect="1"/>
              </p:cNvGrpSpPr>
              <p:nvPr/>
            </p:nvGrpSpPr>
            <p:grpSpPr>
              <a:xfrm>
                <a:off x="4590288" y="2016567"/>
                <a:ext cx="3017520" cy="1503245"/>
                <a:chOff x="61128" y="2590800"/>
                <a:chExt cx="2313072" cy="1066800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19200" y="2590800"/>
                  <a:ext cx="1155000" cy="1066800"/>
                </a:xfrm>
                <a:prstGeom prst="rect">
                  <a:avLst/>
                </a:prstGeom>
              </p:spPr>
            </p:pic>
            <p:pic>
              <p:nvPicPr>
                <p:cNvPr id="19" name="Picture 18" descr="QD3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28" y="2590800"/>
                  <a:ext cx="1172308" cy="1066800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/>
              <p:cNvSpPr/>
              <p:nvPr/>
            </p:nvSpPr>
            <p:spPr>
              <a:xfrm>
                <a:off x="4498848" y="1716629"/>
                <a:ext cx="3200400" cy="210312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8074152" y="1466849"/>
            <a:ext cx="3657600" cy="4936545"/>
            <a:chOff x="8074152" y="1466849"/>
            <a:chExt cx="3657600" cy="4936545"/>
          </a:xfrm>
        </p:grpSpPr>
        <p:sp>
          <p:nvSpPr>
            <p:cNvPr id="8" name="Rectangle 7"/>
            <p:cNvSpPr/>
            <p:nvPr/>
          </p:nvSpPr>
          <p:spPr>
            <a:xfrm>
              <a:off x="8074152" y="1466849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02752" y="3950207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3-D Topological Insulators</a:t>
              </a:r>
            </a:p>
            <a:p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Z.X. Shen, SLAC</a:t>
              </a:r>
            </a:p>
            <a:p>
              <a:endParaRPr lang="en-US" sz="1200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2009 </a:t>
              </a: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highly cited paper in </a:t>
              </a:r>
              <a:r>
                <a:rPr lang="en-US" sz="1400" i="1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Science</a:t>
              </a:r>
            </a:p>
            <a:p>
              <a:endParaRPr lang="en-US" sz="800" dirty="0" smtClean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investigating the surface 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of Bi</a:t>
              </a:r>
              <a:r>
                <a:rPr lang="en-US" sz="12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</a:t>
              </a:r>
              <a:r>
                <a:rPr lang="en-US" sz="1200" baseline="-25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scientists demonstrate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that the surface state consists of a single nondegenerate 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Dirac cone.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The discovery may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provide new routes to generating novel 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materials, 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possibly finding uses in </a:t>
              </a:r>
              <a:r>
                <a:rPr lang="en-US" sz="12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next-generation computing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302752" y="1716629"/>
              <a:ext cx="3200400" cy="2103120"/>
              <a:chOff x="8302752" y="1716629"/>
              <a:chExt cx="3200400" cy="2103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1244" y="1742685"/>
                <a:ext cx="2824089" cy="2011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8302752" y="1716629"/>
                <a:ext cx="3200400" cy="210312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88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57200"/>
            <a:ext cx="11274552" cy="1371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Chemical and Biosciences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074152" y="1466850"/>
            <a:ext cx="3657600" cy="4936545"/>
            <a:chOff x="8074152" y="1466850"/>
            <a:chExt cx="3657600" cy="4936545"/>
          </a:xfrm>
        </p:grpSpPr>
        <p:sp>
          <p:nvSpPr>
            <p:cNvPr id="8" name="Rectangle 7"/>
            <p:cNvSpPr/>
            <p:nvPr/>
          </p:nvSpPr>
          <p:spPr>
            <a:xfrm>
              <a:off x="8074152" y="1466850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02752" y="3948576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Formation of a Catalyst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Wernet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SLAC</a:t>
              </a:r>
            </a:p>
            <a:p>
              <a:endParaRPr lang="en-US" sz="12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2015 highly </a:t>
              </a: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cited paper in </a:t>
              </a:r>
              <a:r>
                <a:rPr lang="en-US" sz="1400" i="1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Nature</a:t>
              </a:r>
              <a:endParaRPr 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ight </a:t>
              </a: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rearranges the outermost electrons 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of  </a:t>
              </a: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Fe(CO)</a:t>
              </a:r>
              <a:r>
                <a:rPr lang="en-US" sz="1200" baseline="-250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5</a:t>
              </a: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 and turns it into an active 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catalyst. Light could be used to enhance active sites.</a:t>
              </a:r>
              <a:endPara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02752" y="1682741"/>
              <a:ext cx="3200400" cy="21031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4265676" y="1466850"/>
            <a:ext cx="3657600" cy="4936545"/>
            <a:chOff x="4265676" y="1466850"/>
            <a:chExt cx="3657600" cy="4936545"/>
          </a:xfrm>
        </p:grpSpPr>
        <p:sp>
          <p:nvSpPr>
            <p:cNvPr id="10" name="Rectangle 9"/>
            <p:cNvSpPr/>
            <p:nvPr/>
          </p:nvSpPr>
          <p:spPr>
            <a:xfrm>
              <a:off x="4265676" y="1466850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4276" y="3948576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Combustion Kinetics</a:t>
              </a: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O. </a:t>
              </a:r>
              <a:r>
                <a:rPr lang="en-US" sz="1400" dirty="0" err="1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Welz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, SNL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12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2012 “breakthrough </a:t>
              </a: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p</a:t>
              </a: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aper” in </a:t>
              </a:r>
              <a:r>
                <a:rPr lang="en-US" sz="1400" i="1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Science</a:t>
              </a:r>
              <a:endParaRPr 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CRF measurements </a:t>
              </a: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of 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gas-phase reaction intermediates </a:t>
              </a:r>
              <a:r>
                <a:rPr lang="en-US" sz="12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using photoionization mass </a:t>
              </a:r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spectrometry provide direct knowledge of poorly understood kinetics. </a:t>
              </a:r>
              <a:endPara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4276" y="1682741"/>
              <a:ext cx="3200400" cy="21031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457200" y="1466850"/>
            <a:ext cx="3657600" cy="4936545"/>
            <a:chOff x="457200" y="1466850"/>
            <a:chExt cx="3657600" cy="4936545"/>
          </a:xfrm>
        </p:grpSpPr>
        <p:sp>
          <p:nvSpPr>
            <p:cNvPr id="13" name="Rectangle 12"/>
            <p:cNvSpPr/>
            <p:nvPr/>
          </p:nvSpPr>
          <p:spPr>
            <a:xfrm>
              <a:off x="457200" y="1466850"/>
              <a:ext cx="3657600" cy="4936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5800" y="3948576"/>
              <a:ext cx="3200400" cy="228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b="1" dirty="0" smtClean="0">
                  <a:solidFill>
                    <a:srgbClr val="69BE28"/>
                  </a:solidFill>
                  <a:latin typeface="Arial" charset="0"/>
                  <a:ea typeface="Arial" charset="0"/>
                  <a:cs typeface="Arial" charset="0"/>
                </a:rPr>
                <a:t>Morphology of Water</a:t>
              </a:r>
            </a:p>
            <a:p>
              <a:pPr>
                <a:lnSpc>
                  <a:spcPct val="90000"/>
                </a:lnSpc>
                <a:spcAft>
                  <a:spcPts val="30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B. Kay, PNNL</a:t>
              </a:r>
              <a:endPara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12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4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1999 highly </a:t>
              </a: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cited paper in </a:t>
              </a:r>
              <a:r>
                <a:rPr lang="en-US" sz="1400" i="1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Science</a:t>
              </a:r>
              <a:endParaRPr 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8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200" dirty="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The morphology of water can be controlled by the angular distribution of condensing molecules, giving us insight into rare forms of water.</a:t>
              </a:r>
              <a:endPara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800" y="1714911"/>
              <a:ext cx="3200400" cy="21031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724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0" y="457199"/>
            <a:ext cx="1127455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Geosciences: </a:t>
            </a:r>
            <a:r>
              <a:rPr lang="en-US" sz="28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Discovery to societal impact   </a:t>
            </a:r>
            <a:endParaRPr lang="en-US" sz="32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1714500"/>
            <a:ext cx="3429000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5331883"/>
            <a:ext cx="34290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Subsurface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976" y="5331883"/>
            <a:ext cx="34290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Horizontal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Drilling</a:t>
            </a: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2752" y="5331883"/>
            <a:ext cx="34290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Natural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Gas</a:t>
            </a: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79976" y="1714500"/>
            <a:ext cx="4114800" cy="3429000"/>
            <a:chOff x="4379976" y="1714500"/>
            <a:chExt cx="4114800" cy="3429000"/>
          </a:xfrm>
        </p:grpSpPr>
        <p:sp>
          <p:nvSpPr>
            <p:cNvPr id="16" name="Right Arrow 15"/>
            <p:cNvSpPr/>
            <p:nvPr/>
          </p:nvSpPr>
          <p:spPr>
            <a:xfrm>
              <a:off x="7580376" y="2971800"/>
              <a:ext cx="914400" cy="914400"/>
            </a:xfrm>
            <a:prstGeom prst="rightArrow">
              <a:avLst/>
            </a:prstGeom>
            <a:solidFill>
              <a:srgbClr val="69B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976" y="1714500"/>
              <a:ext cx="3429000" cy="3429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57200" y="1714500"/>
            <a:ext cx="4124325" cy="3429000"/>
            <a:chOff x="457200" y="1714500"/>
            <a:chExt cx="4124325" cy="3429000"/>
          </a:xfrm>
        </p:grpSpPr>
        <p:sp>
          <p:nvSpPr>
            <p:cNvPr id="9" name="Right Arrow 8"/>
            <p:cNvSpPr/>
            <p:nvPr/>
          </p:nvSpPr>
          <p:spPr>
            <a:xfrm>
              <a:off x="3667125" y="2971800"/>
              <a:ext cx="914400" cy="914400"/>
            </a:xfrm>
            <a:prstGeom prst="rightArrow">
              <a:avLst/>
            </a:prstGeom>
            <a:solidFill>
              <a:srgbClr val="69BE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714500"/>
              <a:ext cx="342900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0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743200"/>
            <a:ext cx="11274552" cy="9144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Envisioning the Future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57200" y="3749040"/>
            <a:ext cx="11274552" cy="914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/>
                </a:solidFill>
              </a:rPr>
              <a:t>Engaging the community in a time-tested strategic planning process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5163971"/>
            <a:ext cx="12192000" cy="1236829"/>
            <a:chOff x="0" y="5163971"/>
            <a:chExt cx="12192000" cy="1236829"/>
          </a:xfrm>
        </p:grpSpPr>
        <p:sp>
          <p:nvSpPr>
            <p:cNvPr id="11" name="Rectangle 10"/>
            <p:cNvSpPr/>
            <p:nvPr/>
          </p:nvSpPr>
          <p:spPr>
            <a:xfrm>
              <a:off x="0" y="5163971"/>
              <a:ext cx="12192000" cy="1234440"/>
            </a:xfrm>
            <a:prstGeom prst="rect">
              <a:avLst/>
            </a:prstGeom>
            <a:solidFill>
              <a:srgbClr val="1F8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67423"/>
              <a:ext cx="8229600" cy="123337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57200" y="457200"/>
            <a:ext cx="1127455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BES Planning Process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2747292"/>
            <a:ext cx="12192000" cy="2316883"/>
            <a:chOff x="0" y="2747292"/>
            <a:chExt cx="12192000" cy="2316883"/>
          </a:xfrm>
        </p:grpSpPr>
        <p:sp>
          <p:nvSpPr>
            <p:cNvPr id="10" name="Rectangle 9"/>
            <p:cNvSpPr/>
            <p:nvPr/>
          </p:nvSpPr>
          <p:spPr>
            <a:xfrm>
              <a:off x="0" y="2747292"/>
              <a:ext cx="12192000" cy="2313432"/>
            </a:xfrm>
            <a:prstGeom prst="rect">
              <a:avLst/>
            </a:prstGeom>
            <a:solidFill>
              <a:srgbClr val="1F8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268"/>
              <a:ext cx="8229600" cy="231490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0" y="1114932"/>
            <a:ext cx="12192000" cy="1529113"/>
            <a:chOff x="0" y="1114932"/>
            <a:chExt cx="12192000" cy="1529113"/>
          </a:xfrm>
        </p:grpSpPr>
        <p:sp>
          <p:nvSpPr>
            <p:cNvPr id="9" name="Rectangle 8"/>
            <p:cNvSpPr/>
            <p:nvPr/>
          </p:nvSpPr>
          <p:spPr>
            <a:xfrm>
              <a:off x="0" y="1114932"/>
              <a:ext cx="12192000" cy="1529113"/>
            </a:xfrm>
            <a:prstGeom prst="rect">
              <a:avLst/>
            </a:prstGeom>
            <a:solidFill>
              <a:srgbClr val="1F82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4932"/>
              <a:ext cx="8229600" cy="152911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8229600" y="1111481"/>
            <a:ext cx="3962400" cy="1532564"/>
          </a:xfrm>
          <a:prstGeom prst="rect">
            <a:avLst/>
          </a:prstGeom>
          <a:noFill/>
        </p:spPr>
        <p:txBody>
          <a:bodyPr wrap="square" lIns="274320" tIns="0" rIns="274320" bIns="0" rtlCol="0" anchor="ctr" anchorCtr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 for Discovery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9600" y="2743840"/>
            <a:ext cx="3962400" cy="2316883"/>
          </a:xfrm>
          <a:prstGeom prst="rect">
            <a:avLst/>
          </a:prstGeom>
          <a:noFill/>
        </p:spPr>
        <p:txBody>
          <a:bodyPr wrap="square" lIns="274320" tIns="0" rIns="274320" bIns="0" rtlCol="0" anchor="ctr" anchorCtr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 for National Needs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9600" y="5160518"/>
            <a:ext cx="3962400" cy="1237893"/>
          </a:xfrm>
          <a:prstGeom prst="rect">
            <a:avLst/>
          </a:prstGeom>
          <a:noFill/>
        </p:spPr>
        <p:txBody>
          <a:bodyPr wrap="square" lIns="274320" tIns="0" rIns="274320" bIns="0" rtlCol="0" anchor="ctr" anchorCtr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BES User Facilities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28" y="648912"/>
            <a:ext cx="1828800" cy="2359152"/>
          </a:xfrm>
          <a:prstGeom prst="rect">
            <a:avLst/>
          </a:prstGeom>
          <a:ln w="25400">
            <a:solidFill>
              <a:schemeClr val="bg1"/>
            </a:solidFill>
            <a:miter lim="800000"/>
          </a:ln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1127455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Basic Research Needs Workshops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371600"/>
            <a:ext cx="6858000" cy="502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860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Quantum materials for energy-relevant technology</a:t>
            </a:r>
          </a:p>
          <a:p>
            <a:pPr marL="22860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Synthesis science for energy-relevant technology</a:t>
            </a:r>
          </a:p>
          <a:p>
            <a:pPr marL="22860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Innovation/discovery of transformative experimental tools</a:t>
            </a:r>
          </a:p>
          <a:p>
            <a:pPr marL="22860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Next-generation electrical energy storage*</a:t>
            </a:r>
          </a:p>
          <a:p>
            <a:pPr marL="22860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Catalysis science to transform energy technologies*</a:t>
            </a:r>
          </a:p>
          <a:p>
            <a:pPr marL="22860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Energy-water issues: new approaches to ensure robust and secure energy and water systems </a:t>
            </a:r>
          </a:p>
          <a:p>
            <a:pPr marL="22860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Basic research needs for future nuclear energy*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081251"/>
            <a:ext cx="6169742" cy="31954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REFRESH</a:t>
            </a:r>
            <a:endParaRPr lang="en-US" sz="12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10" y="648912"/>
            <a:ext cx="1828800" cy="2359152"/>
          </a:xfrm>
          <a:prstGeom prst="rect">
            <a:avLst/>
          </a:prstGeom>
          <a:ln w="25400">
            <a:solidFill>
              <a:schemeClr val="bg1"/>
            </a:solidFill>
            <a:miter lim="800000"/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19" y="2362478"/>
            <a:ext cx="1828800" cy="2359152"/>
          </a:xfrm>
          <a:prstGeom prst="rect">
            <a:avLst/>
          </a:prstGeom>
          <a:ln w="25400">
            <a:solidFill>
              <a:schemeClr val="bg1"/>
            </a:solidFill>
            <a:miter lim="800000"/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28" y="4076045"/>
            <a:ext cx="1828800" cy="2359152"/>
          </a:xfrm>
          <a:prstGeom prst="rect">
            <a:avLst/>
          </a:prstGeom>
          <a:ln w="25400">
            <a:solidFill>
              <a:schemeClr val="bg1"/>
            </a:solidFill>
            <a:miter lim="800000"/>
          </a:ln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10" y="4076045"/>
            <a:ext cx="1828800" cy="2359152"/>
          </a:xfrm>
          <a:prstGeom prst="rect">
            <a:avLst/>
          </a:prstGeom>
          <a:ln w="254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7124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57200"/>
            <a:ext cx="1127455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BES and Computing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371600"/>
            <a:ext cx="6169742" cy="502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BES will use </a:t>
            </a:r>
            <a:r>
              <a:rPr lang="en-US" sz="2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exascale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simulation to make</a:t>
            </a:r>
            <a:b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scientific discoveries in</a:t>
            </a:r>
          </a:p>
          <a:p>
            <a:pPr marL="228600" lvl="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Quantum materials and chemistry</a:t>
            </a:r>
          </a:p>
          <a:p>
            <a:pPr marL="228600" lvl="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Catalysis and combustion </a:t>
            </a:r>
          </a:p>
          <a:p>
            <a:pPr marL="228600" lvl="0" indent="-2286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Photosynthesis and light harvesting </a:t>
            </a:r>
          </a:p>
          <a:p>
            <a:pPr>
              <a:spcAft>
                <a:spcPts val="1800"/>
              </a:spcAft>
            </a:pPr>
            <a:endParaRPr lang="en-US" sz="22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Aft>
                <a:spcPts val="1800"/>
              </a:spcAft>
            </a:pP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BES will leverage its strengths to enable </a:t>
            </a:r>
            <a:b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beyond-CMOS computing technologies </a:t>
            </a: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15200" y="914400"/>
            <a:ext cx="4416552" cy="5486400"/>
            <a:chOff x="7772400" y="1490867"/>
            <a:chExt cx="4416552" cy="5486400"/>
          </a:xfrm>
        </p:grpSpPr>
        <p:sp>
          <p:nvSpPr>
            <p:cNvPr id="7" name="Rectangle 6"/>
            <p:cNvSpPr/>
            <p:nvPr/>
          </p:nvSpPr>
          <p:spPr>
            <a:xfrm>
              <a:off x="7772400" y="1490867"/>
              <a:ext cx="4416552" cy="54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01000" y="1719467"/>
              <a:ext cx="3959352" cy="50292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13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71800"/>
            <a:ext cx="12188952" cy="914400"/>
          </a:xfrm>
          <a:prstGeom prst="rect">
            <a:avLst/>
          </a:prstGeom>
          <a:noFill/>
        </p:spPr>
        <p:txBody>
          <a:bodyPr wrap="none" lIns="457200" rtlCol="0" anchor="ctr" anchorCtr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Creating </a:t>
            </a:r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our Energy Future  </a:t>
            </a:r>
            <a:endParaRPr lang="en-US" sz="3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06908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" y="3886200"/>
            <a:ext cx="406908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5"/>
          <a:srcRect r="9133"/>
          <a:stretch/>
        </p:blipFill>
        <p:spPr bwMode="auto">
          <a:xfrm>
            <a:off x="8122920" y="0"/>
            <a:ext cx="406908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31725" b="4065"/>
          <a:stretch/>
        </p:blipFill>
        <p:spPr bwMode="auto">
          <a:xfrm>
            <a:off x="8122920" y="3886200"/>
            <a:ext cx="406908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1460" y="0"/>
            <a:ext cx="406908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650" y="3886200"/>
            <a:ext cx="4069080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2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8096" cy="6858000"/>
          </a:xfrm>
          <a:prstGeom prst="rect">
            <a:avLst/>
          </a:prstGeom>
          <a:gradFill>
            <a:gsLst>
              <a:gs pos="50000">
                <a:srgbClr val="69BE28">
                  <a:lumMod val="100000"/>
                </a:srgbClr>
              </a:gs>
              <a:gs pos="100000">
                <a:srgbClr val="69BE28">
                  <a:lumMod val="8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" y="260010"/>
            <a:ext cx="11365992" cy="6403296"/>
          </a:xfrm>
          <a:prstGeom prst="rect">
            <a:avLst/>
          </a:prstGeom>
          <a:effectLst>
            <a:outerShdw blurRad="25400" dist="25400" dir="5400000" algn="t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9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2920" y="3200400"/>
            <a:ext cx="406908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1769"/>
            <a:ext cx="4069080" cy="365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600" y="3200400"/>
            <a:ext cx="4114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2920" y="0"/>
            <a:ext cx="406908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9"/>
          <a:stretch/>
        </p:blipFill>
        <p:spPr>
          <a:xfrm>
            <a:off x="4038600" y="0"/>
            <a:ext cx="41148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4038600" cy="3200400"/>
          </a:xfrm>
          <a:prstGeom prst="rect">
            <a:avLst/>
          </a:prstGeom>
          <a:noFill/>
        </p:spPr>
        <p:txBody>
          <a:bodyPr wrap="none" lIns="457200" tIns="0" rIns="0" bIns="0" rtlCol="0" anchor="ctr" anchorCtr="0">
            <a:no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Our World</a:t>
            </a:r>
          </a:p>
          <a:p>
            <a:r>
              <a:rPr lang="en-US" sz="4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1977</a:t>
            </a:r>
            <a:endParaRPr lang="en-US" sz="42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281200" y="0"/>
            <a:ext cx="6099048" cy="6858000"/>
            <a:chOff x="6092952" y="0"/>
            <a:chExt cx="6099048" cy="6858000"/>
          </a:xfrm>
        </p:grpSpPr>
        <p:sp>
          <p:nvSpPr>
            <p:cNvPr id="2" name="Rectangle 1"/>
            <p:cNvSpPr/>
            <p:nvPr/>
          </p:nvSpPr>
          <p:spPr>
            <a:xfrm>
              <a:off x="6092952" y="0"/>
              <a:ext cx="609904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29400" y="0"/>
              <a:ext cx="4572000" cy="114300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r>
                <a:rPr lang="en-US" sz="3600" b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1977 BES Structure</a:t>
              </a:r>
              <a:endParaRPr lang="en-US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6629400" y="4526280"/>
              <a:ext cx="4983480" cy="182880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Materials Sciences</a:t>
              </a:r>
            </a:p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Molecular, Mathematical,                      and Geosciences</a:t>
              </a:r>
            </a:p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Nuclear Sciences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9326880" y="1508760"/>
              <a:ext cx="2286000" cy="2651760"/>
              <a:chOff x="9326880" y="1508760"/>
              <a:chExt cx="2286000" cy="265176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326880" y="1508760"/>
                <a:ext cx="2286000" cy="2286000"/>
              </a:xfrm>
              <a:prstGeom prst="rect">
                <a:avLst/>
              </a:prstGeom>
              <a:solidFill>
                <a:srgbClr val="1F82B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$156M</a:t>
                </a:r>
                <a:endParaRPr lang="en-US" sz="36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326880" y="3794760"/>
                <a:ext cx="2286000" cy="3657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sz="1400" dirty="0" smtClean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1977 Budget</a:t>
                </a:r>
                <a:endPara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629400" y="1508760"/>
              <a:ext cx="2286000" cy="2651760"/>
              <a:chOff x="6629400" y="1508760"/>
              <a:chExt cx="2286000" cy="265176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629400" y="3794760"/>
                <a:ext cx="2286000" cy="3657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sz="1400" dirty="0" smtClean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James S. Kane</a:t>
                </a:r>
                <a:endPara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508760"/>
                <a:ext cx="2286000" cy="2286000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6277308" y="-4217"/>
            <a:ext cx="6099048" cy="6858000"/>
            <a:chOff x="6092952" y="0"/>
            <a:chExt cx="6099048" cy="6858000"/>
          </a:xfrm>
        </p:grpSpPr>
        <p:sp>
          <p:nvSpPr>
            <p:cNvPr id="17" name="Rectangle 16"/>
            <p:cNvSpPr/>
            <p:nvPr/>
          </p:nvSpPr>
          <p:spPr>
            <a:xfrm>
              <a:off x="6092952" y="0"/>
              <a:ext cx="609904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9400" y="0"/>
              <a:ext cx="4572000" cy="114300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r>
                <a:rPr lang="en-US" sz="3600" b="1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2017 BES Structure</a:t>
              </a:r>
              <a:endParaRPr lang="en-US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>
              <a:off x="6629400" y="4526280"/>
              <a:ext cx="4983480" cy="182880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Materials Sciences and Engineering Division</a:t>
              </a:r>
            </a:p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Scientific User Facilities Division</a:t>
              </a:r>
            </a:p>
            <a:p>
              <a:pPr>
                <a:spcBef>
                  <a:spcPts val="0"/>
                </a:spcBef>
                <a:spcAft>
                  <a:spcPts val="180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Chemical Sciences, Geosciences, and Biosciences Division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629400" y="1508760"/>
              <a:ext cx="2286000" cy="2651760"/>
              <a:chOff x="6629400" y="1508760"/>
              <a:chExt cx="2286000" cy="265176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1508760"/>
                <a:ext cx="2286000" cy="2286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629400" y="3794760"/>
                <a:ext cx="2286000" cy="3657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sz="1400" dirty="0" smtClean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Harriet Kung</a:t>
                </a:r>
                <a:endPara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9326880" y="1508760"/>
              <a:ext cx="2286000" cy="2651760"/>
              <a:chOff x="9326880" y="1508760"/>
              <a:chExt cx="2286000" cy="265176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326880" y="1508760"/>
                <a:ext cx="2286000" cy="2286000"/>
              </a:xfrm>
              <a:prstGeom prst="rect">
                <a:avLst/>
              </a:prstGeom>
              <a:solidFill>
                <a:srgbClr val="1F82B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smtClean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$1.87B</a:t>
                </a:r>
                <a:endParaRPr lang="en-US" sz="48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326880" y="3794760"/>
                <a:ext cx="2286000" cy="3657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en-US" sz="1400" dirty="0" smtClean="0">
                    <a:solidFill>
                      <a:prstClr val="black"/>
                    </a:solidFill>
                    <a:latin typeface="Arial" charset="0"/>
                    <a:ea typeface="Arial" charset="0"/>
                    <a:cs typeface="Arial" charset="0"/>
                  </a:rPr>
                  <a:t>2017 Budget</a:t>
                </a:r>
                <a:endParaRPr lang="en-US" sz="14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57200" y="1143000"/>
            <a:ext cx="4572000" cy="13716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42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Foundational Goals</a:t>
            </a:r>
            <a:endParaRPr lang="en-US" sz="42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57200" y="2971800"/>
            <a:ext cx="4572000" cy="3657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prstClr val="white"/>
                </a:solidFill>
              </a:rPr>
              <a:t>Explore fundamental phenomena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prstClr val="white"/>
                </a:solidFill>
              </a:rPr>
              <a:t>Create scientific knowledge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prstClr val="white"/>
                </a:solidFill>
              </a:rPr>
              <a:t>Provide unique user facilities necessary for conducting basic research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074149" y="1572768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25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esearch areas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74152" y="3246703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1,000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Research projects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457200"/>
            <a:ext cx="11274552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BES by the Numbers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(FY 2016)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572768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150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Academic, nonprofit, and industrial institutions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3232404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17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DOE National Laboratories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4892040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47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States + Washington, D.C.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5676" y="1572768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15,000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Users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65676" y="3232404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5,400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Investigators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65676" y="4892040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1,700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Students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4148" y="4892040"/>
            <a:ext cx="3657603" cy="150876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3,500 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Peer-reviewed publications</a:t>
            </a:r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8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980491" y="2316875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1994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 Physics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pioneering neutron scattering techniques, now widely used around the world to understand materials structure, chemistry, and properties.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94421" y="2316875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1987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 Chemistry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the development and use of molecules with structure-specific interactions of high selectivity, including the incorporation of guest molecules into hollow host molecules.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366561" y="2316875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1995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 Chemistry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pioneering contributions to understand the formation and decomposition of ozone in the atmosphere, including the “hole” in the ozone layer at the poles.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752629" y="2316875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1996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 Chemistry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discovery of a novel form of carbon consisting of 60 carbon atoms with a soccer ball-like structure, the first of a vast new class of carbon-structures with novel properties.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08351" y="2316875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1986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 Chemistry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the dynamics of chemical elementary processes including a new type of experiment that revealed the evolution of a chemical reaction, step by step.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4980" y="4432146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2003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 Physics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advances in the theory of superconductors, materials that can conduct electricity with no energy losses, thus opening new avenues to energy technologies.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78910" y="4432146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1997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 Chemistry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revealing how enzymes synthesize adenosine triphosphate (ATP), the molecule that stores energy to power cellular processes.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51050" y="4432146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2005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 Chemistry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devising new methods of organic synthesis, now used in the chemical, food processing, and biotechnology industries.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37118" y="4432146"/>
            <a:ext cx="2231021" cy="2231021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2009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 Chemistry</a:t>
            </a:r>
          </a:p>
          <a:p>
            <a:pPr algn="ctr"/>
            <a:r>
              <a:rPr lang="en-US" sz="9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For mapping (with BES synchrotron light sources) the structure and inner workings of the ribosome, the cell’s machinery for churning out proteins from the genetic code.</a:t>
            </a:r>
            <a:endParaRPr lang="en-US" sz="9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28600"/>
            <a:ext cx="12188952" cy="182880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6DCFF6"/>
                </a:solidFill>
                <a:latin typeface="Arial" charset="0"/>
                <a:ea typeface="Arial" charset="0"/>
                <a:cs typeface="Arial" charset="0"/>
              </a:rPr>
              <a:t>BASIC ENERGY SCIENCES</a:t>
            </a:r>
          </a:p>
          <a:p>
            <a:pPr algn="ctr">
              <a:lnSpc>
                <a:spcPct val="90000"/>
              </a:lnSpc>
            </a:pPr>
            <a:r>
              <a:rPr lang="en-US" sz="60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Nobel Prizes</a:t>
            </a:r>
          </a:p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6DCFF6"/>
                </a:solidFill>
                <a:latin typeface="Arial" charset="0"/>
                <a:ea typeface="Arial" charset="0"/>
                <a:cs typeface="Arial" charset="0"/>
              </a:rPr>
              <a:t>Nine since 1986</a:t>
            </a:r>
            <a:endParaRPr lang="en-US" sz="3600" dirty="0">
              <a:solidFill>
                <a:srgbClr val="6DCFF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7" y="457200"/>
            <a:ext cx="59436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1127455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2016 Budget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3153" y="2597157"/>
            <a:ext cx="1510683" cy="685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b="1" i="1" dirty="0">
                <a:solidFill>
                  <a:srgbClr val="579E22"/>
                </a:solidFill>
                <a:latin typeface="Arial" charset="0"/>
                <a:ea typeface="Arial" charset="0"/>
                <a:cs typeface="Arial" charset="0"/>
              </a:rPr>
              <a:t>12 </a:t>
            </a:r>
            <a:r>
              <a:rPr lang="en-US" b="1" i="1" dirty="0" smtClean="0">
                <a:solidFill>
                  <a:srgbClr val="579E22"/>
                </a:solidFill>
                <a:latin typeface="Arial" charset="0"/>
                <a:ea typeface="Arial" charset="0"/>
                <a:cs typeface="Arial" charset="0"/>
              </a:rPr>
              <a:t>national scientific </a:t>
            </a:r>
            <a:r>
              <a:rPr lang="en-US" b="1" i="1" dirty="0">
                <a:solidFill>
                  <a:srgbClr val="579E22"/>
                </a:solidFill>
                <a:latin typeface="Arial" charset="0"/>
                <a:ea typeface="Arial" charset="0"/>
                <a:cs typeface="Arial" charset="0"/>
              </a:rPr>
              <a:t>user facilities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17687" y="1359442"/>
            <a:ext cx="1371600" cy="4572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b="1" i="1" dirty="0" smtClean="0">
                <a:solidFill>
                  <a:srgbClr val="1C76A8"/>
                </a:solidFill>
                <a:latin typeface="Arial" charset="0"/>
                <a:ea typeface="Arial" charset="0"/>
                <a:cs typeface="Arial" charset="0"/>
              </a:rPr>
              <a:t>Core research</a:t>
            </a:r>
            <a:endParaRPr lang="en-US" b="1" i="1" dirty="0">
              <a:solidFill>
                <a:srgbClr val="1C76A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10323" y="4836814"/>
            <a:ext cx="1371600" cy="4572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b="1" i="1" dirty="0" smtClean="0">
                <a:solidFill>
                  <a:srgbClr val="7093D2"/>
                </a:solidFill>
                <a:latin typeface="Arial" charset="0"/>
                <a:ea typeface="Arial" charset="0"/>
                <a:cs typeface="Arial" charset="0"/>
              </a:rPr>
              <a:t>36 EFRCs</a:t>
            </a:r>
            <a:endParaRPr lang="en-US" b="1" i="1" dirty="0">
              <a:solidFill>
                <a:srgbClr val="7093D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1448865" y="290847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03788" y="358891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010988" y="273675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77024" y="309522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73364" y="403323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48739" y="249420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17804" y="258221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76267" y="368765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90786" y="324762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273637" y="258221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29546" y="396027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464364" y="418777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259648" y="473084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785856" y="368765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357090" y="442818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878425" y="418778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21720" y="328840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0244334" y="296643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10300949" y="278612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028883" y="250386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0146403" y="274105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666183" y="230746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183429" y="258221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728099" y="177299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573553" y="176440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807848" y="258221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116941" y="242766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530104" y="219906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7997350" y="2678803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022984" y="242766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584291" y="297286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466510" y="231390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7502188" y="263372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7687600" y="215291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002312" y="465249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9163844" y="450975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9255614" y="467503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8196023" y="288057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8220713" y="266591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585367" y="263801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7746360" y="230317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533053" y="215935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6549963" y="233965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9316246" y="483172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9101065" y="478235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9470793" y="519877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56277" y="566241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9564707" y="535331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67931" y="550786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9129498" y="257470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9091598" y="243410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9777736" y="388405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3870096" y="4290813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10267003" y="215506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6518721" y="159912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10612453" y="154332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882645" y="149825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10118095" y="323045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3756310" y="413626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10337952" y="232892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5526873" y="288056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8424911" y="219261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10690268" y="149824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9954830" y="296643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7275198" y="534044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091960" y="527282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38814" y="106787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392241" y="106787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6406694" y="134370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11015713" y="185885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11080377" y="161093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20583" y="140379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273446" y="311668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937413" y="511398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8701535" y="2199063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554222" y="153689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1025377" y="158839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880497" y="159912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9714152" y="304585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5784765" y="350736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5942516" y="366191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8885453" y="268523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5784764" y="113119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9845214" y="367557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078825" y="389371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267002" y="202305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7226118" y="350305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7713888" y="492616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8431494" y="195436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9584286" y="377619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010159" y="373917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977448" y="268094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7311963" y="358462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590087" y="149824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8568741" y="203056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954011" y="137696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9483206" y="425861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491983" y="221087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10734542" y="202842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9752788" y="237562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9954938" y="226776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109913" y="229244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9500383" y="212340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9782960" y="204345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9858553" y="214433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1267486" y="120202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133368" y="109470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1051763" y="158839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248637" y="414914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10932107" y="207242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427992" y="179874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10258009" y="1295673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013151" y="183523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190911" y="153473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485540" y="1995693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235465" y="182665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092733" y="165761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9588327" y="171989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10692418" y="211642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178037" y="195866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9748206" y="160985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9745540" y="169787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086598" y="178291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7241403" y="171933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7214294" y="186528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601497" y="90474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021979" y="109470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195745" y="102817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7078193" y="209603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9549950" y="264714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9919244" y="3352817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10189110" y="372253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10009307" y="349018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10250490" y="339680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827749" y="2777542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851610" y="2622996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398474" y="514082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6240865" y="550035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6111530" y="470937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8618657" y="3601790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828147" y="506140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5699415" y="5117211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8483170" y="3687655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8859741" y="352988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9601459" y="4147534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9654929" y="4273639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1106113" y="2959913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1172788" y="3426638"/>
            <a:ext cx="309093" cy="309093"/>
          </a:xfrm>
          <a:prstGeom prst="ellipse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Microsoft Office PowerPoint</Application>
  <PresentationFormat>Widescreen</PresentationFormat>
  <Paragraphs>281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3_Office Theme</vt:lpstr>
      <vt:lpstr>4_Office Theme</vt:lpstr>
      <vt:lpstr>6_Office Theme</vt:lpstr>
      <vt:lpstr>1_Office Theme</vt:lpstr>
      <vt:lpstr>BES and the National Laboratories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2017-07-21T17:07:01Z</dcterms:created>
  <dcterms:modified xsi:type="dcterms:W3CDTF">2017-07-21T17:08:20Z</dcterms:modified>
</cp:coreProperties>
</file>