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80" r:id="rId2"/>
    <p:sldMasterId id="2147483694" r:id="rId3"/>
  </p:sldMasterIdLst>
  <p:notesMasterIdLst>
    <p:notesMasterId r:id="rId27"/>
  </p:notesMasterIdLst>
  <p:handoutMasterIdLst>
    <p:handoutMasterId r:id="rId28"/>
  </p:handoutMasterIdLst>
  <p:sldIdLst>
    <p:sldId id="1514" r:id="rId4"/>
    <p:sldId id="1543" r:id="rId5"/>
    <p:sldId id="1565" r:id="rId6"/>
    <p:sldId id="1563" r:id="rId7"/>
    <p:sldId id="1544" r:id="rId8"/>
    <p:sldId id="1566" r:id="rId9"/>
    <p:sldId id="1564" r:id="rId10"/>
    <p:sldId id="1561" r:id="rId11"/>
    <p:sldId id="1517" r:id="rId12"/>
    <p:sldId id="1516" r:id="rId13"/>
    <p:sldId id="1515" r:id="rId14"/>
    <p:sldId id="1569" r:id="rId15"/>
    <p:sldId id="1567" r:id="rId16"/>
    <p:sldId id="1549" r:id="rId17"/>
    <p:sldId id="1555" r:id="rId18"/>
    <p:sldId id="1547" r:id="rId19"/>
    <p:sldId id="1548" r:id="rId20"/>
    <p:sldId id="1550" r:id="rId21"/>
    <p:sldId id="1551" r:id="rId22"/>
    <p:sldId id="1552" r:id="rId23"/>
    <p:sldId id="1553" r:id="rId24"/>
    <p:sldId id="1571" r:id="rId25"/>
    <p:sldId id="1572" r:id="rId2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12">
          <p15:clr>
            <a:srgbClr val="A4A3A4"/>
          </p15:clr>
        </p15:guide>
        <p15:guide id="2" pos="288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4" name="Author" initials="A"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0099FF"/>
    <a:srgbClr val="009900"/>
    <a:srgbClr val="FFFFD9"/>
    <a:srgbClr val="0000FF"/>
    <a:srgbClr val="3D2FA1"/>
    <a:srgbClr val="E200A7"/>
    <a:srgbClr val="F27900"/>
    <a:srgbClr val="FF9900"/>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995" autoAdjust="0"/>
    <p:restoredTop sz="86454" autoAdjust="0"/>
  </p:normalViewPr>
  <p:slideViewPr>
    <p:cSldViewPr snapToGrid="0">
      <p:cViewPr varScale="1">
        <p:scale>
          <a:sx n="116" d="100"/>
          <a:sy n="116" d="100"/>
        </p:scale>
        <p:origin x="2184" y="96"/>
      </p:cViewPr>
      <p:guideLst>
        <p:guide orient="horz" pos="312"/>
        <p:guide pos="288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p:scale>
          <a:sx n="110" d="100"/>
          <a:sy n="110" d="100"/>
        </p:scale>
        <p:origin x="2484" y="-103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7"/>
            <a:ext cx="3038106" cy="464900"/>
          </a:xfrm>
          <a:prstGeom prst="rect">
            <a:avLst/>
          </a:prstGeom>
        </p:spPr>
        <p:txBody>
          <a:bodyPr vert="horz" lIns="91644" tIns="45821" rIns="91644" bIns="45821" rtlCol="0"/>
          <a:lstStyle>
            <a:lvl1pPr algn="l">
              <a:defRPr sz="1200"/>
            </a:lvl1pPr>
          </a:lstStyle>
          <a:p>
            <a:endParaRPr lang="en-US" dirty="0"/>
          </a:p>
        </p:txBody>
      </p:sp>
      <p:sp>
        <p:nvSpPr>
          <p:cNvPr id="3" name="Date Placeholder 2"/>
          <p:cNvSpPr>
            <a:spLocks noGrp="1"/>
          </p:cNvSpPr>
          <p:nvPr>
            <p:ph type="dt" sz="quarter" idx="1"/>
          </p:nvPr>
        </p:nvSpPr>
        <p:spPr>
          <a:xfrm>
            <a:off x="3970709" y="7"/>
            <a:ext cx="3038105" cy="464900"/>
          </a:xfrm>
          <a:prstGeom prst="rect">
            <a:avLst/>
          </a:prstGeom>
        </p:spPr>
        <p:txBody>
          <a:bodyPr vert="horz" lIns="91644" tIns="45821" rIns="91644" bIns="45821" rtlCol="0"/>
          <a:lstStyle>
            <a:lvl1pPr algn="r">
              <a:defRPr sz="1200"/>
            </a:lvl1pPr>
          </a:lstStyle>
          <a:p>
            <a:fld id="{B17554D1-967C-4C6D-9F2D-48B3C2720170}" type="datetimeFigureOut">
              <a:rPr lang="en-US" smtClean="0"/>
              <a:t>7/14/2017</a:t>
            </a:fld>
            <a:endParaRPr lang="en-US" dirty="0"/>
          </a:p>
        </p:txBody>
      </p:sp>
      <p:sp>
        <p:nvSpPr>
          <p:cNvPr id="4" name="Footer Placeholder 3"/>
          <p:cNvSpPr>
            <a:spLocks noGrp="1"/>
          </p:cNvSpPr>
          <p:nvPr>
            <p:ph type="ftr" sz="quarter" idx="2"/>
          </p:nvPr>
        </p:nvSpPr>
        <p:spPr>
          <a:xfrm>
            <a:off x="1" y="8829911"/>
            <a:ext cx="3038106" cy="464900"/>
          </a:xfrm>
          <a:prstGeom prst="rect">
            <a:avLst/>
          </a:prstGeom>
        </p:spPr>
        <p:txBody>
          <a:bodyPr vert="horz" lIns="91644" tIns="45821" rIns="91644" bIns="4582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709" y="8829911"/>
            <a:ext cx="3038105" cy="464900"/>
          </a:xfrm>
          <a:prstGeom prst="rect">
            <a:avLst/>
          </a:prstGeom>
        </p:spPr>
        <p:txBody>
          <a:bodyPr vert="horz" lIns="91644" tIns="45821" rIns="91644" bIns="45821" rtlCol="0" anchor="b"/>
          <a:lstStyle>
            <a:lvl1pPr algn="r">
              <a:defRPr sz="1200"/>
            </a:lvl1pPr>
          </a:lstStyle>
          <a:p>
            <a:fld id="{AA47E720-93EF-483D-84A7-F39F5B8DBC9A}" type="slidenum">
              <a:rPr lang="en-US" smtClean="0"/>
              <a:t>‹#›</a:t>
            </a:fld>
            <a:endParaRPr lang="en-US" dirty="0"/>
          </a:p>
        </p:txBody>
      </p:sp>
    </p:spTree>
    <p:extLst>
      <p:ext uri="{BB962C8B-B14F-4D97-AF65-F5344CB8AC3E}">
        <p14:creationId xmlns:p14="http://schemas.microsoft.com/office/powerpoint/2010/main" val="3839749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7"/>
            <a:ext cx="3037629" cy="464820"/>
          </a:xfrm>
          <a:prstGeom prst="rect">
            <a:avLst/>
          </a:prstGeom>
        </p:spPr>
        <p:txBody>
          <a:bodyPr vert="horz" lIns="92423" tIns="46210" rIns="92423" bIns="4621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1189" y="7"/>
            <a:ext cx="3037629" cy="464820"/>
          </a:xfrm>
          <a:prstGeom prst="rect">
            <a:avLst/>
          </a:prstGeom>
        </p:spPr>
        <p:txBody>
          <a:bodyPr vert="horz" lIns="92423" tIns="46210" rIns="92423" bIns="46210" rtlCol="0"/>
          <a:lstStyle>
            <a:lvl1pPr algn="r" fontAlgn="auto">
              <a:spcBef>
                <a:spcPts val="0"/>
              </a:spcBef>
              <a:spcAft>
                <a:spcPts val="0"/>
              </a:spcAft>
              <a:defRPr sz="1200">
                <a:latin typeface="+mn-lt"/>
              </a:defRPr>
            </a:lvl1pPr>
          </a:lstStyle>
          <a:p>
            <a:pPr>
              <a:defRPr/>
            </a:pPr>
            <a:fld id="{36962A90-C2A2-4CDF-8D04-DA2BD430AAAB}" type="datetimeFigureOut">
              <a:rPr lang="en-US"/>
              <a:pPr>
                <a:defRPr/>
              </a:pPr>
              <a:t>7/14/2017</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2423" tIns="46210" rIns="92423" bIns="46210" rtlCol="0" anchor="ctr"/>
          <a:lstStyle/>
          <a:p>
            <a:pPr lvl="0"/>
            <a:endParaRPr lang="en-US" noProof="0" dirty="0"/>
          </a:p>
        </p:txBody>
      </p:sp>
      <p:sp>
        <p:nvSpPr>
          <p:cNvPr id="5" name="Notes Placeholder 4"/>
          <p:cNvSpPr>
            <a:spLocks noGrp="1"/>
          </p:cNvSpPr>
          <p:nvPr>
            <p:ph type="body" sz="quarter" idx="3"/>
          </p:nvPr>
        </p:nvSpPr>
        <p:spPr>
          <a:xfrm>
            <a:off x="701362" y="4415791"/>
            <a:ext cx="5607685" cy="4183380"/>
          </a:xfrm>
          <a:prstGeom prst="rect">
            <a:avLst/>
          </a:prstGeom>
        </p:spPr>
        <p:txBody>
          <a:bodyPr vert="horz" lIns="92423" tIns="46210" rIns="92423" bIns="4621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8829994"/>
            <a:ext cx="3037629" cy="464820"/>
          </a:xfrm>
          <a:prstGeom prst="rect">
            <a:avLst/>
          </a:prstGeom>
        </p:spPr>
        <p:txBody>
          <a:bodyPr vert="horz" lIns="92423" tIns="46210" rIns="92423" bIns="4621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1189" y="8829994"/>
            <a:ext cx="3037629" cy="464820"/>
          </a:xfrm>
          <a:prstGeom prst="rect">
            <a:avLst/>
          </a:prstGeom>
        </p:spPr>
        <p:txBody>
          <a:bodyPr vert="horz" lIns="92423" tIns="46210" rIns="92423" bIns="46210" rtlCol="0" anchor="b"/>
          <a:lstStyle>
            <a:lvl1pPr algn="r" fontAlgn="auto">
              <a:spcBef>
                <a:spcPts val="0"/>
              </a:spcBef>
              <a:spcAft>
                <a:spcPts val="0"/>
              </a:spcAft>
              <a:defRPr sz="1200">
                <a:latin typeface="+mn-lt"/>
              </a:defRPr>
            </a:lvl1pPr>
          </a:lstStyle>
          <a:p>
            <a:pPr>
              <a:defRPr/>
            </a:pPr>
            <a:fld id="{F876D4B8-3D7E-42E7-AF06-6D9133F7F081}" type="slidenum">
              <a:rPr lang="en-US"/>
              <a:pPr>
                <a:defRPr/>
              </a:pPr>
              <a:t>‹#›</a:t>
            </a:fld>
            <a:endParaRPr lang="en-US" dirty="0"/>
          </a:p>
        </p:txBody>
      </p:sp>
    </p:spTree>
    <p:extLst>
      <p:ext uri="{BB962C8B-B14F-4D97-AF65-F5344CB8AC3E}">
        <p14:creationId xmlns:p14="http://schemas.microsoft.com/office/powerpoint/2010/main" val="1014026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a:t>
            </a:fld>
            <a:endParaRPr lang="en-US" dirty="0"/>
          </a:p>
        </p:txBody>
      </p:sp>
    </p:spTree>
    <p:extLst>
      <p:ext uri="{BB962C8B-B14F-4D97-AF65-F5344CB8AC3E}">
        <p14:creationId xmlns:p14="http://schemas.microsoft.com/office/powerpoint/2010/main" val="2936047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79135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1593247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21</a:t>
            </a:fld>
            <a:endParaRPr lang="en-US" dirty="0"/>
          </a:p>
        </p:txBody>
      </p:sp>
    </p:spTree>
    <p:extLst>
      <p:ext uri="{BB962C8B-B14F-4D97-AF65-F5344CB8AC3E}">
        <p14:creationId xmlns:p14="http://schemas.microsoft.com/office/powerpoint/2010/main" val="3209928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a:t>
            </a:fld>
            <a:endParaRPr lang="en-US" dirty="0"/>
          </a:p>
        </p:txBody>
      </p:sp>
    </p:spTree>
    <p:extLst>
      <p:ext uri="{BB962C8B-B14F-4D97-AF65-F5344CB8AC3E}">
        <p14:creationId xmlns:p14="http://schemas.microsoft.com/office/powerpoint/2010/main" val="320592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a:t>
            </a:fld>
            <a:endParaRPr lang="en-US" dirty="0"/>
          </a:p>
        </p:txBody>
      </p:sp>
    </p:spTree>
    <p:extLst>
      <p:ext uri="{BB962C8B-B14F-4D97-AF65-F5344CB8AC3E}">
        <p14:creationId xmlns:p14="http://schemas.microsoft.com/office/powerpoint/2010/main" val="320592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9</a:t>
            </a:fld>
            <a:endParaRPr lang="en-US" dirty="0"/>
          </a:p>
        </p:txBody>
      </p:sp>
    </p:spTree>
    <p:extLst>
      <p:ext uri="{BB962C8B-B14F-4D97-AF65-F5344CB8AC3E}">
        <p14:creationId xmlns:p14="http://schemas.microsoft.com/office/powerpoint/2010/main" val="143542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1612918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11</a:t>
            </a:fld>
            <a:endParaRPr lang="en-US" dirty="0"/>
          </a:p>
        </p:txBody>
      </p:sp>
    </p:spTree>
    <p:extLst>
      <p:ext uri="{BB962C8B-B14F-4D97-AF65-F5344CB8AC3E}">
        <p14:creationId xmlns:p14="http://schemas.microsoft.com/office/powerpoint/2010/main" val="3138627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12</a:t>
            </a:fld>
            <a:endParaRPr lang="en-US" dirty="0"/>
          </a:p>
        </p:txBody>
      </p:sp>
    </p:spTree>
    <p:extLst>
      <p:ext uri="{BB962C8B-B14F-4D97-AF65-F5344CB8AC3E}">
        <p14:creationId xmlns:p14="http://schemas.microsoft.com/office/powerpoint/2010/main" val="3138627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1333699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5325"/>
            <a:ext cx="4652962" cy="3489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1820075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US" smtClean="0"/>
              <a:t>SC-1 BESAC July 13, 2017</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4629B013-5109-47CF-A39D-BBF8BD223CC6}" type="slidenum">
              <a:rPr lang="en-US"/>
              <a:pPr>
                <a:defRPr/>
              </a:pPr>
              <a:t>‹#›</a:t>
            </a:fld>
            <a:endParaRPr lang="en-US" dirty="0"/>
          </a:p>
        </p:txBody>
      </p:sp>
    </p:spTree>
    <p:extLst>
      <p:ext uri="{BB962C8B-B14F-4D97-AF65-F5344CB8AC3E}">
        <p14:creationId xmlns:p14="http://schemas.microsoft.com/office/powerpoint/2010/main" val="3736827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5"/>
            <a:ext cx="2133600" cy="365125"/>
          </a:xfrm>
          <a:prstGeom prst="rect">
            <a:avLst/>
          </a:prstGeom>
        </p:spPr>
        <p:txBody>
          <a:bodyPr lIns="96636" tIns="48318" rIns="96636" bIns="48318"/>
          <a:lstStyle/>
          <a:p>
            <a:endParaRPr lang="en-US" sz="1875" dirty="0">
              <a:solidFill>
                <a:prstClr val="black"/>
              </a:solidFill>
            </a:endParaRPr>
          </a:p>
        </p:txBody>
      </p:sp>
      <p:sp>
        <p:nvSpPr>
          <p:cNvPr id="5" name="Footer Placeholder 4"/>
          <p:cNvSpPr>
            <a:spLocks noGrp="1"/>
          </p:cNvSpPr>
          <p:nvPr>
            <p:ph type="ftr" sz="quarter" idx="11"/>
          </p:nvPr>
        </p:nvSpPr>
        <p:spPr/>
        <p:txBody>
          <a:bodyPr/>
          <a:lstStyle/>
          <a:p>
            <a:r>
              <a:rPr lang="en-US" smtClean="0"/>
              <a:t>SC-1 BESAC July 13, 2017</a:t>
            </a:r>
            <a:endParaRPr lang="en-US" dirty="0"/>
          </a:p>
        </p:txBody>
      </p:sp>
      <p:sp>
        <p:nvSpPr>
          <p:cNvPr id="6" name="Slide Number Placeholder 5"/>
          <p:cNvSpPr>
            <a:spLocks noGrp="1"/>
          </p:cNvSpPr>
          <p:nvPr>
            <p:ph type="sldNum" sz="quarter" idx="12"/>
          </p:nvPr>
        </p:nvSpPr>
        <p:spPr/>
        <p:txBody>
          <a:bodyPr/>
          <a:lstStyle/>
          <a:p>
            <a:fld id="{4384CE79-C9C2-4282-A1CA-716553B33CC0}" type="slidenum">
              <a:rPr lang="en-US" smtClean="0"/>
              <a:pPr/>
              <a:t>‹#›</a:t>
            </a:fld>
            <a:endParaRPr lang="en-US" dirty="0"/>
          </a:p>
        </p:txBody>
      </p:sp>
    </p:spTree>
    <p:extLst>
      <p:ext uri="{BB962C8B-B14F-4D97-AF65-F5344CB8AC3E}">
        <p14:creationId xmlns:p14="http://schemas.microsoft.com/office/powerpoint/2010/main" val="3301454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8413751" y="6351987"/>
            <a:ext cx="381000" cy="364629"/>
          </a:xfrm>
        </p:spPr>
        <p:txBody>
          <a:bodyPr/>
          <a:lstStyle/>
          <a:p>
            <a:fld id="{4384CE79-C9C2-4282-A1CA-716553B33CC0}" type="slidenum">
              <a:rPr lang="en-US" smtClean="0"/>
              <a:pPr/>
              <a:t>‹#›</a:t>
            </a:fld>
            <a:endParaRPr lang="en-US" dirty="0"/>
          </a:p>
        </p:txBody>
      </p:sp>
    </p:spTree>
    <p:extLst>
      <p:ext uri="{BB962C8B-B14F-4D97-AF65-F5344CB8AC3E}">
        <p14:creationId xmlns:p14="http://schemas.microsoft.com/office/powerpoint/2010/main" val="25759047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03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anchor="ctr"/>
          <a:lstStyle/>
          <a:p>
            <a:pPr algn="ctr" fontAlgn="auto">
              <a:spcBef>
                <a:spcPts val="0"/>
              </a:spcBef>
              <a:spcAft>
                <a:spcPts val="0"/>
              </a:spcAft>
              <a:defRPr/>
            </a:pPr>
            <a:endParaRPr lang="en-US" dirty="0">
              <a:solidFill>
                <a:prstClr val="white"/>
              </a:solidFill>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5"/>
            <a:ext cx="5334000" cy="892175"/>
          </a:xfrm>
          <a:prstGeom prst="rect">
            <a:avLst/>
          </a:prstGeom>
          <a:noFill/>
          <a:ln w="9525">
            <a:noFill/>
            <a:miter lim="800000"/>
            <a:headEnd/>
            <a:tailEnd/>
          </a:ln>
        </p:spPr>
      </p:pic>
    </p:spTree>
    <p:extLst>
      <p:ext uri="{BB962C8B-B14F-4D97-AF65-F5344CB8AC3E}">
        <p14:creationId xmlns:p14="http://schemas.microsoft.com/office/powerpoint/2010/main" val="2729837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SC-1 BESAC July 13, 2017</a:t>
            </a:r>
            <a:endParaRPr lang="en-US" dirty="0"/>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SC-1 BESAC July 13, 2017</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extLst>
      <p:ext uri="{BB962C8B-B14F-4D97-AF65-F5344CB8AC3E}">
        <p14:creationId xmlns:p14="http://schemas.microsoft.com/office/powerpoint/2010/main" val="76817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3" name="Rectangle 7"/>
          <p:cNvSpPr/>
          <p:nvPr userDrawn="1"/>
        </p:nvSpPr>
        <p:spPr bwMode="auto">
          <a:xfrm>
            <a:off x="23860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4" name="Rectangle 8"/>
          <p:cNvSpPr/>
          <p:nvPr userDrawn="1"/>
        </p:nvSpPr>
        <p:spPr bwMode="auto">
          <a:xfrm>
            <a:off x="-4510" y="6629147"/>
            <a:ext cx="2363173" cy="231775"/>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5" name="Rectangle 235"/>
          <p:cNvSpPr>
            <a:spLocks noChangeArrowheads="1"/>
          </p:cNvSpPr>
          <p:nvPr/>
        </p:nvSpPr>
        <p:spPr bwMode="auto">
          <a:xfrm>
            <a:off x="2386013" y="6635750"/>
            <a:ext cx="6600825" cy="211138"/>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ea typeface="Rod"/>
                <a:cs typeface="Rod"/>
              </a:rPr>
              <a:t>Department of Energy  •  Office of Science  •  Biological and Environmental Research</a:t>
            </a:r>
          </a:p>
        </p:txBody>
      </p:sp>
      <p:sp>
        <p:nvSpPr>
          <p:cNvPr id="2" name="Content Placeholder 1"/>
          <p:cNvSpPr>
            <a:spLocks noGrp="1"/>
          </p:cNvSpPr>
          <p:nvPr>
            <p:ph/>
          </p:nvPr>
        </p:nvSpPr>
        <p:spPr>
          <a:xfrm>
            <a:off x="498143" y="397681"/>
            <a:ext cx="8229600" cy="5745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bwMode="auto">
          <a:xfrm>
            <a:off x="2378241"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11" name="Rectangle 10"/>
          <p:cNvSpPr/>
          <p:nvPr userDrawn="1"/>
        </p:nvSpPr>
        <p:spPr bwMode="auto">
          <a:xfrm>
            <a:off x="2366347" y="6629147"/>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marL="171450" indent="-171450" algn="r" eaLnBrk="0" hangingPunct="0">
              <a:lnSpc>
                <a:spcPct val="90000"/>
              </a:lnSpc>
              <a:defRPr/>
            </a:pPr>
            <a:r>
              <a:rPr lang="en-US" sz="1200" b="1" dirty="0" smtClean="0">
                <a:solidFill>
                  <a:schemeClr val="bg1"/>
                </a:solidFill>
                <a:ea typeface="Rod"/>
                <a:cs typeface="Rod"/>
              </a:rPr>
              <a:t>Department of Energy  •  Office of Science  •  Biological and Environmental Research</a:t>
            </a:r>
            <a:endParaRPr lang="en-US" sz="1200" b="1" dirty="0">
              <a:solidFill>
                <a:schemeClr val="bg1"/>
              </a:solidFill>
              <a:ea typeface="Rod"/>
              <a:cs typeface="Rod"/>
            </a:endParaRPr>
          </a:p>
        </p:txBody>
      </p:sp>
      <p:sp>
        <p:nvSpPr>
          <p:cNvPr id="13" name="Rectangle 235"/>
          <p:cNvSpPr>
            <a:spLocks noChangeArrowheads="1"/>
          </p:cNvSpPr>
          <p:nvPr userDrawn="1"/>
        </p:nvSpPr>
        <p:spPr bwMode="auto">
          <a:xfrm>
            <a:off x="38100" y="6634163"/>
            <a:ext cx="3111689" cy="212725"/>
          </a:xfrm>
          <a:prstGeom prst="rect">
            <a:avLst/>
          </a:prstGeom>
          <a:noFill/>
          <a:ln w="9525" algn="ctr">
            <a:noFill/>
            <a:miter lim="800000"/>
            <a:headEnd/>
            <a:tailEnd/>
          </a:ln>
          <a:effectLst/>
        </p:spPr>
        <p:txBody>
          <a:bodyPr/>
          <a:lstStyle/>
          <a:p>
            <a:pPr marL="171450" indent="-171450" eaLnBrk="0" hangingPunct="0">
              <a:lnSpc>
                <a:spcPct val="90000"/>
              </a:lnSpc>
              <a:defRPr/>
            </a:pPr>
            <a:fld id="{C73A21A1-59FF-456D-9D40-99E243DEE999}" type="slidenum">
              <a:rPr lang="en-US" sz="1000">
                <a:solidFill>
                  <a:schemeClr val="bg1"/>
                </a:solidFill>
                <a:ea typeface="Rod"/>
                <a:cs typeface="Rod"/>
              </a:rPr>
              <a:pPr marL="171450" indent="-171450" eaLnBrk="0" hangingPunct="0">
                <a:lnSpc>
                  <a:spcPct val="90000"/>
                </a:lnSpc>
                <a:defRPr/>
              </a:pPr>
              <a:t>‹#›</a:t>
            </a:fld>
            <a:r>
              <a:rPr lang="en-US" sz="1000" dirty="0">
                <a:solidFill>
                  <a:schemeClr val="bg1"/>
                </a:solidFill>
                <a:ea typeface="Rod"/>
                <a:cs typeface="Rod"/>
              </a:rPr>
              <a:t>	 </a:t>
            </a:r>
            <a:r>
              <a:rPr lang="en-US" sz="1200" b="1" dirty="0" smtClean="0">
                <a:solidFill>
                  <a:schemeClr val="bg1"/>
                </a:solidFill>
                <a:ea typeface="Rod"/>
                <a:cs typeface="Rod"/>
              </a:rPr>
              <a:t>Orr</a:t>
            </a:r>
            <a:r>
              <a:rPr lang="en-US" sz="1200" b="1" baseline="0" dirty="0" smtClean="0">
                <a:solidFill>
                  <a:schemeClr val="bg1"/>
                </a:solidFill>
                <a:ea typeface="Rod"/>
                <a:cs typeface="Rod"/>
              </a:rPr>
              <a:t> </a:t>
            </a:r>
            <a:r>
              <a:rPr lang="en-US" sz="1200" b="1" dirty="0" smtClean="0">
                <a:solidFill>
                  <a:schemeClr val="bg1"/>
                </a:solidFill>
                <a:ea typeface="Rod"/>
                <a:cs typeface="Rod"/>
              </a:rPr>
              <a:t>Briefing Jan </a:t>
            </a:r>
            <a:r>
              <a:rPr lang="en-US" sz="1200" b="1" baseline="0" dirty="0" smtClean="0">
                <a:solidFill>
                  <a:schemeClr val="bg1"/>
                </a:solidFill>
                <a:ea typeface="Rod"/>
                <a:cs typeface="Rod"/>
              </a:rPr>
              <a:t>2015</a:t>
            </a:r>
            <a:endParaRPr lang="en-US" sz="1200" b="1" dirty="0">
              <a:solidFill>
                <a:schemeClr val="bg1"/>
              </a:solidFill>
              <a:ea typeface="Rod"/>
              <a:cs typeface="Rod"/>
            </a:endParaRPr>
          </a:p>
        </p:txBody>
      </p:sp>
    </p:spTree>
    <p:extLst>
      <p:ext uri="{BB962C8B-B14F-4D97-AF65-F5344CB8AC3E}">
        <p14:creationId xmlns:p14="http://schemas.microsoft.com/office/powerpoint/2010/main" val="21503721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6929663-6CA7-4931-8F5D-849FE6A4CD44}" type="slidenum">
              <a:rPr lang="en-US">
                <a:solidFill>
                  <a:srgbClr val="0F6636"/>
                </a:solidFill>
              </a:rPr>
              <a:pPr>
                <a:defRPr/>
              </a:pPr>
              <a:t>‹#›</a:t>
            </a:fld>
            <a:endParaRPr lang="en-US">
              <a:solidFill>
                <a:srgbClr val="0F6636"/>
              </a:solidFill>
            </a:endParaRPr>
          </a:p>
        </p:txBody>
      </p:sp>
    </p:spTree>
    <p:extLst>
      <p:ext uri="{BB962C8B-B14F-4D97-AF65-F5344CB8AC3E}">
        <p14:creationId xmlns:p14="http://schemas.microsoft.com/office/powerpoint/2010/main" val="29208807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4629B013-5109-47CF-A39D-BBF8BD223CC6}" type="slidenum">
              <a:rPr lang="en-US"/>
              <a:pPr>
                <a:defRPr/>
              </a:pPr>
              <a:t>‹#›</a:t>
            </a:fld>
            <a:endParaRPr lang="en-US" dirty="0"/>
          </a:p>
        </p:txBody>
      </p:sp>
    </p:spTree>
    <p:extLst>
      <p:ext uri="{BB962C8B-B14F-4D97-AF65-F5344CB8AC3E}">
        <p14:creationId xmlns:p14="http://schemas.microsoft.com/office/powerpoint/2010/main" val="1757237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8413751" y="6351987"/>
            <a:ext cx="381000" cy="364629"/>
          </a:xfrm>
        </p:spPr>
        <p:txBody>
          <a:bodyPr/>
          <a:lstStyle/>
          <a:p>
            <a:fld id="{4384CE79-C9C2-4282-A1CA-716553B33CC0}" type="slidenum">
              <a:rPr lang="en-US" smtClean="0"/>
              <a:pPr/>
              <a:t>‹#›</a:t>
            </a:fld>
            <a:endParaRPr lang="en-US" dirty="0"/>
          </a:p>
        </p:txBody>
      </p:sp>
    </p:spTree>
    <p:extLst>
      <p:ext uri="{BB962C8B-B14F-4D97-AF65-F5344CB8AC3E}">
        <p14:creationId xmlns:p14="http://schemas.microsoft.com/office/powerpoint/2010/main" val="6133601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8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anchor="ctr"/>
          <a:lstStyle/>
          <a:p>
            <a:pPr algn="ctr" fontAlgn="auto">
              <a:spcBef>
                <a:spcPts val="0"/>
              </a:spcBef>
              <a:spcAft>
                <a:spcPts val="0"/>
              </a:spcAft>
              <a:defRPr/>
            </a:pPr>
            <a:endParaRPr lang="en-US" dirty="0">
              <a:solidFill>
                <a:prstClr val="white"/>
              </a:solidFill>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5"/>
            <a:ext cx="5334000" cy="892175"/>
          </a:xfrm>
          <a:prstGeom prst="rect">
            <a:avLst/>
          </a:prstGeom>
          <a:noFill/>
          <a:ln w="9525">
            <a:noFill/>
            <a:miter lim="800000"/>
            <a:headEnd/>
            <a:tailEnd/>
          </a:ln>
        </p:spPr>
      </p:pic>
    </p:spTree>
    <p:extLst>
      <p:ext uri="{BB962C8B-B14F-4D97-AF65-F5344CB8AC3E}">
        <p14:creationId xmlns:p14="http://schemas.microsoft.com/office/powerpoint/2010/main" val="694521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2.xml"/><Relationship Id="rId7"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smtClean="0"/>
              <a:t>SC-1 BESAC July 13, 2017</a:t>
            </a:r>
            <a:endParaRPr lang="en-US" dirty="0"/>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8"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3" r:id="rId1"/>
    <p:sldLayoutId id="2147483664" r:id="rId2"/>
    <p:sldLayoutId id="2147483666" r:id="rId3"/>
    <p:sldLayoutId id="2147483676" r:id="rId4"/>
    <p:sldLayoutId id="2147483701" r:id="rId5"/>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8776"/>
            <a:ext cx="9144000" cy="1143001"/>
          </a:xfrm>
          <a:prstGeom prst="rect">
            <a:avLst/>
          </a:prstGeom>
          <a:noFill/>
          <a:ln w="9525">
            <a:noFill/>
            <a:miter lim="800000"/>
            <a:headEnd/>
            <a:tailEnd/>
          </a:ln>
        </p:spPr>
        <p:txBody>
          <a:bodyPr vert="horz" wrap="square" lIns="96357" tIns="48179" rIns="96357" bIns="48179"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352275" y="866180"/>
            <a:ext cx="8410726" cy="5259586"/>
          </a:xfrm>
          <a:prstGeom prst="rect">
            <a:avLst/>
          </a:prstGeom>
          <a:noFill/>
          <a:ln w="9525">
            <a:noFill/>
            <a:miter lim="800000"/>
            <a:headEnd/>
            <a:tailEnd/>
          </a:ln>
        </p:spPr>
        <p:txBody>
          <a:bodyPr vert="horz" wrap="square" lIns="96357" tIns="48179" rIns="96357" bIns="4817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123596" y="6356450"/>
            <a:ext cx="5334000" cy="364628"/>
          </a:xfrm>
          <a:prstGeom prst="rect">
            <a:avLst/>
          </a:prstGeom>
        </p:spPr>
        <p:txBody>
          <a:bodyPr vert="horz" lIns="96357" tIns="48179" rIns="96357" bIns="48179" rtlCol="0" anchor="ctr"/>
          <a:lstStyle>
            <a:lvl1pPr algn="r" eaLnBrk="0" fontAlgn="auto" hangingPunct="0">
              <a:spcBef>
                <a:spcPts val="0"/>
              </a:spcBef>
              <a:spcAft>
                <a:spcPts val="0"/>
              </a:spcAft>
              <a:defRPr sz="1219">
                <a:solidFill>
                  <a:srgbClr val="106636"/>
                </a:solidFill>
                <a:latin typeface="+mj-lt"/>
                <a:cs typeface="Arial" pitchFamily="34" charset="0"/>
              </a:defRPr>
            </a:lvl1pPr>
          </a:lstStyle>
          <a:p>
            <a:pPr>
              <a:defRPr/>
            </a:pPr>
            <a:r>
              <a:rPr lang="en-US" smtClean="0"/>
              <a:t>SC-1 BESAC July 13, 2017</a:t>
            </a:r>
            <a:endParaRPr lang="en-US" dirty="0"/>
          </a:p>
        </p:txBody>
      </p:sp>
      <p:sp>
        <p:nvSpPr>
          <p:cNvPr id="6" name="Slide Number Placeholder 5"/>
          <p:cNvSpPr>
            <a:spLocks noGrp="1"/>
          </p:cNvSpPr>
          <p:nvPr>
            <p:ph type="sldNum" sz="quarter" idx="4"/>
          </p:nvPr>
        </p:nvSpPr>
        <p:spPr>
          <a:xfrm>
            <a:off x="8413751" y="6351987"/>
            <a:ext cx="381000" cy="364629"/>
          </a:xfrm>
          <a:prstGeom prst="rect">
            <a:avLst/>
          </a:prstGeom>
        </p:spPr>
        <p:txBody>
          <a:bodyPr vert="horz" lIns="96357" tIns="48179" rIns="96357" bIns="48179" rtlCol="0" anchor="ctr"/>
          <a:lstStyle>
            <a:lvl1pPr algn="r" eaLnBrk="0" fontAlgn="auto" hangingPunct="0">
              <a:spcBef>
                <a:spcPts val="0"/>
              </a:spcBef>
              <a:spcAft>
                <a:spcPts val="0"/>
              </a:spcAft>
              <a:defRPr sz="1219">
                <a:solidFill>
                  <a:srgbClr val="106636"/>
                </a:solidFill>
                <a:latin typeface="Arial" pitchFamily="34" charset="0"/>
                <a:cs typeface="Arial" pitchFamily="34" charset="0"/>
              </a:defRPr>
            </a:lvl1pPr>
          </a:lstStyle>
          <a:p>
            <a:pPr>
              <a:defRPr/>
            </a:pPr>
            <a:fld id="{8B4BF021-B529-42DD-BE58-DA72EC138A8B}" type="slidenum">
              <a:rPr lang="en-US"/>
              <a:pPr>
                <a:defRPr/>
              </a:pPr>
              <a:t>‹#›</a:t>
            </a:fld>
            <a:endParaRPr lang="en-US" dirty="0"/>
          </a:p>
        </p:txBody>
      </p:sp>
      <p:pic>
        <p:nvPicPr>
          <p:cNvPr id="1030" name="Picture 9" descr="horizontal-logo-green-text.jpg"/>
          <p:cNvPicPr>
            <a:picLocks noChangeAspect="1"/>
          </p:cNvPicPr>
          <p:nvPr/>
        </p:nvPicPr>
        <p:blipFill>
          <a:blip r:embed="rId7" cstate="print"/>
          <a:srcRect/>
          <a:stretch>
            <a:fillRect/>
          </a:stretch>
        </p:blipFill>
        <p:spPr bwMode="auto">
          <a:xfrm>
            <a:off x="456596" y="6354965"/>
            <a:ext cx="2438703" cy="407789"/>
          </a:xfrm>
          <a:prstGeom prst="rect">
            <a:avLst/>
          </a:prstGeom>
          <a:noFill/>
          <a:ln w="9525">
            <a:noFill/>
            <a:miter lim="800000"/>
            <a:headEnd/>
            <a:tailEnd/>
          </a:ln>
        </p:spPr>
      </p:pic>
    </p:spTree>
    <p:extLst>
      <p:ext uri="{BB962C8B-B14F-4D97-AF65-F5344CB8AC3E}">
        <p14:creationId xmlns:p14="http://schemas.microsoft.com/office/powerpoint/2010/main" val="1732331119"/>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84" r:id="rId3"/>
    <p:sldLayoutId id="2147483686" r:id="rId4"/>
  </p:sldLayoutIdLst>
  <p:hf hdr="0" dt="0"/>
  <p:txStyles>
    <p:titleStyle>
      <a:lvl1pPr algn="ctr" rtl="0" eaLnBrk="0" fontAlgn="base" hangingPunct="0">
        <a:spcBef>
          <a:spcPct val="0"/>
        </a:spcBef>
        <a:spcAft>
          <a:spcPct val="0"/>
        </a:spcAft>
        <a:defRPr sz="2344" kern="1200">
          <a:solidFill>
            <a:srgbClr val="106636"/>
          </a:solidFill>
          <a:latin typeface="+mj-lt"/>
          <a:ea typeface="+mj-ea"/>
          <a:cs typeface="Arial" pitchFamily="34" charset="0"/>
        </a:defRPr>
      </a:lvl1pPr>
      <a:lvl2pPr algn="ctr" rtl="0" eaLnBrk="0" fontAlgn="base" hangingPunct="0">
        <a:spcBef>
          <a:spcPct val="0"/>
        </a:spcBef>
        <a:spcAft>
          <a:spcPct val="0"/>
        </a:spcAft>
        <a:defRPr sz="2344">
          <a:solidFill>
            <a:srgbClr val="106636"/>
          </a:solidFill>
          <a:latin typeface="Arial" charset="0"/>
          <a:cs typeface="Arial" charset="0"/>
        </a:defRPr>
      </a:lvl2pPr>
      <a:lvl3pPr algn="ctr" rtl="0" eaLnBrk="0" fontAlgn="base" hangingPunct="0">
        <a:spcBef>
          <a:spcPct val="0"/>
        </a:spcBef>
        <a:spcAft>
          <a:spcPct val="0"/>
        </a:spcAft>
        <a:defRPr sz="2344">
          <a:solidFill>
            <a:srgbClr val="106636"/>
          </a:solidFill>
          <a:latin typeface="Arial" charset="0"/>
          <a:cs typeface="Arial" charset="0"/>
        </a:defRPr>
      </a:lvl3pPr>
      <a:lvl4pPr algn="ctr" rtl="0" eaLnBrk="0" fontAlgn="base" hangingPunct="0">
        <a:spcBef>
          <a:spcPct val="0"/>
        </a:spcBef>
        <a:spcAft>
          <a:spcPct val="0"/>
        </a:spcAft>
        <a:defRPr sz="2344">
          <a:solidFill>
            <a:srgbClr val="106636"/>
          </a:solidFill>
          <a:latin typeface="Arial" charset="0"/>
          <a:cs typeface="Arial" charset="0"/>
        </a:defRPr>
      </a:lvl4pPr>
      <a:lvl5pPr algn="ctr" rtl="0" eaLnBrk="0" fontAlgn="base" hangingPunct="0">
        <a:spcBef>
          <a:spcPct val="0"/>
        </a:spcBef>
        <a:spcAft>
          <a:spcPct val="0"/>
        </a:spcAft>
        <a:defRPr sz="2344">
          <a:solidFill>
            <a:srgbClr val="106636"/>
          </a:solidFill>
          <a:latin typeface="Arial" charset="0"/>
          <a:cs typeface="Arial" charset="0"/>
        </a:defRPr>
      </a:lvl5pPr>
      <a:lvl6pPr marL="451687" algn="ctr" rtl="0" fontAlgn="base">
        <a:spcBef>
          <a:spcPct val="0"/>
        </a:spcBef>
        <a:spcAft>
          <a:spcPct val="0"/>
        </a:spcAft>
        <a:defRPr sz="2344">
          <a:solidFill>
            <a:srgbClr val="106636"/>
          </a:solidFill>
          <a:latin typeface="Arial" charset="0"/>
          <a:cs typeface="Arial" charset="0"/>
        </a:defRPr>
      </a:lvl6pPr>
      <a:lvl7pPr marL="903376" algn="ctr" rtl="0" fontAlgn="base">
        <a:spcBef>
          <a:spcPct val="0"/>
        </a:spcBef>
        <a:spcAft>
          <a:spcPct val="0"/>
        </a:spcAft>
        <a:defRPr sz="2344">
          <a:solidFill>
            <a:srgbClr val="106636"/>
          </a:solidFill>
          <a:latin typeface="Arial" charset="0"/>
          <a:cs typeface="Arial" charset="0"/>
        </a:defRPr>
      </a:lvl7pPr>
      <a:lvl8pPr marL="1355059" algn="ctr" rtl="0" fontAlgn="base">
        <a:spcBef>
          <a:spcPct val="0"/>
        </a:spcBef>
        <a:spcAft>
          <a:spcPct val="0"/>
        </a:spcAft>
        <a:defRPr sz="2344">
          <a:solidFill>
            <a:srgbClr val="106636"/>
          </a:solidFill>
          <a:latin typeface="Arial" charset="0"/>
          <a:cs typeface="Arial" charset="0"/>
        </a:defRPr>
      </a:lvl8pPr>
      <a:lvl9pPr marL="1806752" algn="ctr" rtl="0" fontAlgn="base">
        <a:spcBef>
          <a:spcPct val="0"/>
        </a:spcBef>
        <a:spcAft>
          <a:spcPct val="0"/>
        </a:spcAft>
        <a:defRPr sz="2344">
          <a:solidFill>
            <a:srgbClr val="106636"/>
          </a:solidFill>
          <a:latin typeface="Arial" charset="0"/>
          <a:cs typeface="Arial" charset="0"/>
        </a:defRPr>
      </a:lvl9pPr>
    </p:titleStyle>
    <p:bodyStyle>
      <a:lvl1pPr marL="337750" indent="-337750" algn="l" rtl="0" eaLnBrk="0" fontAlgn="base" hangingPunct="0">
        <a:spcBef>
          <a:spcPct val="20000"/>
        </a:spcBef>
        <a:spcAft>
          <a:spcPct val="0"/>
        </a:spcAft>
        <a:buFont typeface="Arial" charset="0"/>
        <a:buChar char="•"/>
        <a:defRPr sz="2344" b="1" kern="1200">
          <a:solidFill>
            <a:srgbClr val="146737"/>
          </a:solidFill>
          <a:latin typeface="+mj-lt"/>
          <a:ea typeface="+mn-ea"/>
          <a:cs typeface="Arial" pitchFamily="34" charset="0"/>
        </a:defRPr>
      </a:lvl1pPr>
      <a:lvl2pPr marL="733526" indent="-281210" algn="l" rtl="0" eaLnBrk="0" fontAlgn="base" hangingPunct="0">
        <a:spcBef>
          <a:spcPct val="20000"/>
        </a:spcBef>
        <a:spcAft>
          <a:spcPct val="0"/>
        </a:spcAft>
        <a:buFont typeface="Arial" charset="0"/>
        <a:buChar char="–"/>
        <a:defRPr sz="2156" kern="1200">
          <a:solidFill>
            <a:srgbClr val="404040"/>
          </a:solidFill>
          <a:latin typeface="+mj-lt"/>
          <a:ea typeface="+mn-ea"/>
          <a:cs typeface="Arial" pitchFamily="34" charset="0"/>
        </a:defRPr>
      </a:lvl2pPr>
      <a:lvl3pPr marL="1127816" indent="-224672" algn="l" rtl="0" eaLnBrk="0" fontAlgn="base" hangingPunct="0">
        <a:spcBef>
          <a:spcPct val="20000"/>
        </a:spcBef>
        <a:spcAft>
          <a:spcPct val="0"/>
        </a:spcAft>
        <a:buFont typeface="Arial" charset="0"/>
        <a:buChar char="•"/>
        <a:defRPr sz="1969" kern="1200">
          <a:solidFill>
            <a:schemeClr val="tx1"/>
          </a:solidFill>
          <a:latin typeface="+mj-lt"/>
          <a:ea typeface="+mn-ea"/>
          <a:cs typeface="Arial" pitchFamily="34" charset="0"/>
        </a:defRPr>
      </a:lvl3pPr>
      <a:lvl4pPr marL="1580132" indent="-224672" algn="l" rtl="0" eaLnBrk="0" fontAlgn="base" hangingPunct="0">
        <a:spcBef>
          <a:spcPct val="20000"/>
        </a:spcBef>
        <a:spcAft>
          <a:spcPct val="0"/>
        </a:spcAft>
        <a:buFont typeface="Arial" charset="0"/>
        <a:buChar char="–"/>
        <a:defRPr sz="1969" kern="1200">
          <a:solidFill>
            <a:schemeClr val="tx1"/>
          </a:solidFill>
          <a:latin typeface="+mj-lt"/>
          <a:ea typeface="+mn-ea"/>
          <a:cs typeface="Arial" pitchFamily="34" charset="0"/>
        </a:defRPr>
      </a:lvl4pPr>
      <a:lvl5pPr marL="2032449" indent="-224672" algn="l" rtl="0" eaLnBrk="0" fontAlgn="base" hangingPunct="0">
        <a:spcBef>
          <a:spcPct val="20000"/>
        </a:spcBef>
        <a:spcAft>
          <a:spcPct val="0"/>
        </a:spcAft>
        <a:buFont typeface="Arial" charset="0"/>
        <a:buChar char="»"/>
        <a:defRPr sz="1969" kern="1200">
          <a:solidFill>
            <a:schemeClr val="tx1"/>
          </a:solidFill>
          <a:latin typeface="+mj-lt"/>
          <a:ea typeface="+mn-ea"/>
          <a:cs typeface="Arial" pitchFamily="34" charset="0"/>
        </a:defRPr>
      </a:lvl5pPr>
      <a:lvl6pPr marL="2484287"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6pPr>
      <a:lvl7pPr marL="2935977"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7pPr>
      <a:lvl8pPr marL="3387664"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8pPr>
      <a:lvl9pPr marL="3839352"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9pPr>
    </p:bodyStyle>
    <p:otherStyle>
      <a:defPPr>
        <a:defRPr lang="en-US"/>
      </a:defPPr>
      <a:lvl1pPr marL="0" algn="l" defTabSz="903376" rtl="0" eaLnBrk="1" latinLnBrk="0" hangingPunct="1">
        <a:defRPr sz="1781" kern="1200">
          <a:solidFill>
            <a:schemeClr val="tx1"/>
          </a:solidFill>
          <a:latin typeface="+mn-lt"/>
          <a:ea typeface="+mn-ea"/>
          <a:cs typeface="+mn-cs"/>
        </a:defRPr>
      </a:lvl1pPr>
      <a:lvl2pPr marL="451687" algn="l" defTabSz="903376" rtl="0" eaLnBrk="1" latinLnBrk="0" hangingPunct="1">
        <a:defRPr sz="1781" kern="1200">
          <a:solidFill>
            <a:schemeClr val="tx1"/>
          </a:solidFill>
          <a:latin typeface="+mn-lt"/>
          <a:ea typeface="+mn-ea"/>
          <a:cs typeface="+mn-cs"/>
        </a:defRPr>
      </a:lvl2pPr>
      <a:lvl3pPr marL="903376" algn="l" defTabSz="903376" rtl="0" eaLnBrk="1" latinLnBrk="0" hangingPunct="1">
        <a:defRPr sz="1781" kern="1200">
          <a:solidFill>
            <a:schemeClr val="tx1"/>
          </a:solidFill>
          <a:latin typeface="+mn-lt"/>
          <a:ea typeface="+mn-ea"/>
          <a:cs typeface="+mn-cs"/>
        </a:defRPr>
      </a:lvl3pPr>
      <a:lvl4pPr marL="1355059" algn="l" defTabSz="903376" rtl="0" eaLnBrk="1" latinLnBrk="0" hangingPunct="1">
        <a:defRPr sz="1781" kern="1200">
          <a:solidFill>
            <a:schemeClr val="tx1"/>
          </a:solidFill>
          <a:latin typeface="+mn-lt"/>
          <a:ea typeface="+mn-ea"/>
          <a:cs typeface="+mn-cs"/>
        </a:defRPr>
      </a:lvl4pPr>
      <a:lvl5pPr marL="1806752" algn="l" defTabSz="903376" rtl="0" eaLnBrk="1" latinLnBrk="0" hangingPunct="1">
        <a:defRPr sz="1781" kern="1200">
          <a:solidFill>
            <a:schemeClr val="tx1"/>
          </a:solidFill>
          <a:latin typeface="+mn-lt"/>
          <a:ea typeface="+mn-ea"/>
          <a:cs typeface="+mn-cs"/>
        </a:defRPr>
      </a:lvl5pPr>
      <a:lvl6pPr marL="2258443" algn="l" defTabSz="903376" rtl="0" eaLnBrk="1" latinLnBrk="0" hangingPunct="1">
        <a:defRPr sz="1781" kern="1200">
          <a:solidFill>
            <a:schemeClr val="tx1"/>
          </a:solidFill>
          <a:latin typeface="+mn-lt"/>
          <a:ea typeface="+mn-ea"/>
          <a:cs typeface="+mn-cs"/>
        </a:defRPr>
      </a:lvl6pPr>
      <a:lvl7pPr marL="2710126" algn="l" defTabSz="903376" rtl="0" eaLnBrk="1" latinLnBrk="0" hangingPunct="1">
        <a:defRPr sz="1781" kern="1200">
          <a:solidFill>
            <a:schemeClr val="tx1"/>
          </a:solidFill>
          <a:latin typeface="+mn-lt"/>
          <a:ea typeface="+mn-ea"/>
          <a:cs typeface="+mn-cs"/>
        </a:defRPr>
      </a:lvl7pPr>
      <a:lvl8pPr marL="3161819" algn="l" defTabSz="903376" rtl="0" eaLnBrk="1" latinLnBrk="0" hangingPunct="1">
        <a:defRPr sz="1781" kern="1200">
          <a:solidFill>
            <a:schemeClr val="tx1"/>
          </a:solidFill>
          <a:latin typeface="+mn-lt"/>
          <a:ea typeface="+mn-ea"/>
          <a:cs typeface="+mn-cs"/>
        </a:defRPr>
      </a:lvl8pPr>
      <a:lvl9pPr marL="3613509" algn="l" defTabSz="903376" rtl="0" eaLnBrk="1" latinLnBrk="0" hangingPunct="1">
        <a:defRPr sz="178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8776"/>
            <a:ext cx="9144000" cy="1143001"/>
          </a:xfrm>
          <a:prstGeom prst="rect">
            <a:avLst/>
          </a:prstGeom>
          <a:noFill/>
          <a:ln w="9525">
            <a:noFill/>
            <a:miter lim="800000"/>
            <a:headEnd/>
            <a:tailEnd/>
          </a:ln>
        </p:spPr>
        <p:txBody>
          <a:bodyPr vert="horz" wrap="square" lIns="96357" tIns="48179" rIns="96357" bIns="48179"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352275" y="866180"/>
            <a:ext cx="8410726" cy="5259586"/>
          </a:xfrm>
          <a:prstGeom prst="rect">
            <a:avLst/>
          </a:prstGeom>
          <a:noFill/>
          <a:ln w="9525">
            <a:noFill/>
            <a:miter lim="800000"/>
            <a:headEnd/>
            <a:tailEnd/>
          </a:ln>
        </p:spPr>
        <p:txBody>
          <a:bodyPr vert="horz" wrap="square" lIns="96357" tIns="48179" rIns="96357" bIns="4817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123596" y="6356450"/>
            <a:ext cx="5334000" cy="364628"/>
          </a:xfrm>
          <a:prstGeom prst="rect">
            <a:avLst/>
          </a:prstGeom>
        </p:spPr>
        <p:txBody>
          <a:bodyPr vert="horz" lIns="96357" tIns="48179" rIns="96357" bIns="48179" rtlCol="0" anchor="ctr"/>
          <a:lstStyle>
            <a:lvl1pPr algn="r" eaLnBrk="0" fontAlgn="auto" hangingPunct="0">
              <a:spcBef>
                <a:spcPts val="0"/>
              </a:spcBef>
              <a:spcAft>
                <a:spcPts val="0"/>
              </a:spcAft>
              <a:defRPr sz="1219">
                <a:solidFill>
                  <a:srgbClr val="106636"/>
                </a:solidFill>
                <a:latin typeface="+mj-lt"/>
                <a:cs typeface="Arial" pitchFamily="34" charset="0"/>
              </a:defRPr>
            </a:lvl1pPr>
          </a:lstStyle>
          <a:p>
            <a:pPr>
              <a:defRPr/>
            </a:pPr>
            <a:r>
              <a:rPr lang="en-US" smtClean="0"/>
              <a:t>SC-1 BESAC July 13, 2017</a:t>
            </a:r>
            <a:endParaRPr lang="en-US" dirty="0"/>
          </a:p>
        </p:txBody>
      </p:sp>
      <p:sp>
        <p:nvSpPr>
          <p:cNvPr id="6" name="Slide Number Placeholder 5"/>
          <p:cNvSpPr>
            <a:spLocks noGrp="1"/>
          </p:cNvSpPr>
          <p:nvPr>
            <p:ph type="sldNum" sz="quarter" idx="4"/>
          </p:nvPr>
        </p:nvSpPr>
        <p:spPr>
          <a:xfrm>
            <a:off x="8413751" y="6351987"/>
            <a:ext cx="381000" cy="364629"/>
          </a:xfrm>
          <a:prstGeom prst="rect">
            <a:avLst/>
          </a:prstGeom>
        </p:spPr>
        <p:txBody>
          <a:bodyPr vert="horz" lIns="96357" tIns="48179" rIns="96357" bIns="48179" rtlCol="0" anchor="ctr"/>
          <a:lstStyle>
            <a:lvl1pPr algn="r" eaLnBrk="0" fontAlgn="auto" hangingPunct="0">
              <a:spcBef>
                <a:spcPts val="0"/>
              </a:spcBef>
              <a:spcAft>
                <a:spcPts val="0"/>
              </a:spcAft>
              <a:defRPr sz="1219">
                <a:solidFill>
                  <a:srgbClr val="106636"/>
                </a:solidFill>
                <a:latin typeface="Arial" pitchFamily="34" charset="0"/>
                <a:cs typeface="Arial" pitchFamily="34" charset="0"/>
              </a:defRPr>
            </a:lvl1pPr>
          </a:lstStyle>
          <a:p>
            <a:pPr>
              <a:defRPr/>
            </a:pPr>
            <a:fld id="{8B4BF021-B529-42DD-BE58-DA72EC138A8B}" type="slidenum">
              <a:rPr lang="en-US"/>
              <a:pPr>
                <a:defRPr/>
              </a:pPr>
              <a:t>‹#›</a:t>
            </a:fld>
            <a:endParaRPr lang="en-US" dirty="0"/>
          </a:p>
        </p:txBody>
      </p:sp>
      <p:pic>
        <p:nvPicPr>
          <p:cNvPr id="1030" name="Picture 9" descr="horizontal-logo-green-text.jpg"/>
          <p:cNvPicPr>
            <a:picLocks noChangeAspect="1"/>
          </p:cNvPicPr>
          <p:nvPr/>
        </p:nvPicPr>
        <p:blipFill>
          <a:blip r:embed="rId8" cstate="print"/>
          <a:srcRect/>
          <a:stretch>
            <a:fillRect/>
          </a:stretch>
        </p:blipFill>
        <p:spPr bwMode="auto">
          <a:xfrm>
            <a:off x="456596" y="6354965"/>
            <a:ext cx="2438703" cy="407789"/>
          </a:xfrm>
          <a:prstGeom prst="rect">
            <a:avLst/>
          </a:prstGeom>
          <a:noFill/>
          <a:ln w="9525">
            <a:noFill/>
            <a:miter lim="800000"/>
            <a:headEnd/>
            <a:tailEnd/>
          </a:ln>
        </p:spPr>
      </p:pic>
    </p:spTree>
    <p:extLst>
      <p:ext uri="{BB962C8B-B14F-4D97-AF65-F5344CB8AC3E}">
        <p14:creationId xmlns:p14="http://schemas.microsoft.com/office/powerpoint/2010/main" val="372358078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700" r:id="rId5"/>
  </p:sldLayoutIdLst>
  <p:hf hdr="0" dt="0"/>
  <p:txStyles>
    <p:titleStyle>
      <a:lvl1pPr algn="ctr" rtl="0" eaLnBrk="0" fontAlgn="base" hangingPunct="0">
        <a:spcBef>
          <a:spcPct val="0"/>
        </a:spcBef>
        <a:spcAft>
          <a:spcPct val="0"/>
        </a:spcAft>
        <a:defRPr sz="2344" kern="1200">
          <a:solidFill>
            <a:srgbClr val="106636"/>
          </a:solidFill>
          <a:latin typeface="+mj-lt"/>
          <a:ea typeface="+mj-ea"/>
          <a:cs typeface="Arial" pitchFamily="34" charset="0"/>
        </a:defRPr>
      </a:lvl1pPr>
      <a:lvl2pPr algn="ctr" rtl="0" eaLnBrk="0" fontAlgn="base" hangingPunct="0">
        <a:spcBef>
          <a:spcPct val="0"/>
        </a:spcBef>
        <a:spcAft>
          <a:spcPct val="0"/>
        </a:spcAft>
        <a:defRPr sz="2344">
          <a:solidFill>
            <a:srgbClr val="106636"/>
          </a:solidFill>
          <a:latin typeface="Arial" charset="0"/>
          <a:cs typeface="Arial" charset="0"/>
        </a:defRPr>
      </a:lvl2pPr>
      <a:lvl3pPr algn="ctr" rtl="0" eaLnBrk="0" fontAlgn="base" hangingPunct="0">
        <a:spcBef>
          <a:spcPct val="0"/>
        </a:spcBef>
        <a:spcAft>
          <a:spcPct val="0"/>
        </a:spcAft>
        <a:defRPr sz="2344">
          <a:solidFill>
            <a:srgbClr val="106636"/>
          </a:solidFill>
          <a:latin typeface="Arial" charset="0"/>
          <a:cs typeface="Arial" charset="0"/>
        </a:defRPr>
      </a:lvl3pPr>
      <a:lvl4pPr algn="ctr" rtl="0" eaLnBrk="0" fontAlgn="base" hangingPunct="0">
        <a:spcBef>
          <a:spcPct val="0"/>
        </a:spcBef>
        <a:spcAft>
          <a:spcPct val="0"/>
        </a:spcAft>
        <a:defRPr sz="2344">
          <a:solidFill>
            <a:srgbClr val="106636"/>
          </a:solidFill>
          <a:latin typeface="Arial" charset="0"/>
          <a:cs typeface="Arial" charset="0"/>
        </a:defRPr>
      </a:lvl4pPr>
      <a:lvl5pPr algn="ctr" rtl="0" eaLnBrk="0" fontAlgn="base" hangingPunct="0">
        <a:spcBef>
          <a:spcPct val="0"/>
        </a:spcBef>
        <a:spcAft>
          <a:spcPct val="0"/>
        </a:spcAft>
        <a:defRPr sz="2344">
          <a:solidFill>
            <a:srgbClr val="106636"/>
          </a:solidFill>
          <a:latin typeface="Arial" charset="0"/>
          <a:cs typeface="Arial" charset="0"/>
        </a:defRPr>
      </a:lvl5pPr>
      <a:lvl6pPr marL="451687" algn="ctr" rtl="0" fontAlgn="base">
        <a:spcBef>
          <a:spcPct val="0"/>
        </a:spcBef>
        <a:spcAft>
          <a:spcPct val="0"/>
        </a:spcAft>
        <a:defRPr sz="2344">
          <a:solidFill>
            <a:srgbClr val="106636"/>
          </a:solidFill>
          <a:latin typeface="Arial" charset="0"/>
          <a:cs typeface="Arial" charset="0"/>
        </a:defRPr>
      </a:lvl6pPr>
      <a:lvl7pPr marL="903376" algn="ctr" rtl="0" fontAlgn="base">
        <a:spcBef>
          <a:spcPct val="0"/>
        </a:spcBef>
        <a:spcAft>
          <a:spcPct val="0"/>
        </a:spcAft>
        <a:defRPr sz="2344">
          <a:solidFill>
            <a:srgbClr val="106636"/>
          </a:solidFill>
          <a:latin typeface="Arial" charset="0"/>
          <a:cs typeface="Arial" charset="0"/>
        </a:defRPr>
      </a:lvl7pPr>
      <a:lvl8pPr marL="1355059" algn="ctr" rtl="0" fontAlgn="base">
        <a:spcBef>
          <a:spcPct val="0"/>
        </a:spcBef>
        <a:spcAft>
          <a:spcPct val="0"/>
        </a:spcAft>
        <a:defRPr sz="2344">
          <a:solidFill>
            <a:srgbClr val="106636"/>
          </a:solidFill>
          <a:latin typeface="Arial" charset="0"/>
          <a:cs typeface="Arial" charset="0"/>
        </a:defRPr>
      </a:lvl8pPr>
      <a:lvl9pPr marL="1806752" algn="ctr" rtl="0" fontAlgn="base">
        <a:spcBef>
          <a:spcPct val="0"/>
        </a:spcBef>
        <a:spcAft>
          <a:spcPct val="0"/>
        </a:spcAft>
        <a:defRPr sz="2344">
          <a:solidFill>
            <a:srgbClr val="106636"/>
          </a:solidFill>
          <a:latin typeface="Arial" charset="0"/>
          <a:cs typeface="Arial" charset="0"/>
        </a:defRPr>
      </a:lvl9pPr>
    </p:titleStyle>
    <p:bodyStyle>
      <a:lvl1pPr marL="337750" indent="-337750" algn="l" rtl="0" eaLnBrk="0" fontAlgn="base" hangingPunct="0">
        <a:spcBef>
          <a:spcPct val="20000"/>
        </a:spcBef>
        <a:spcAft>
          <a:spcPct val="0"/>
        </a:spcAft>
        <a:buFont typeface="Arial" charset="0"/>
        <a:buChar char="•"/>
        <a:defRPr sz="2344" b="1" kern="1200">
          <a:solidFill>
            <a:srgbClr val="146737"/>
          </a:solidFill>
          <a:latin typeface="+mj-lt"/>
          <a:ea typeface="+mn-ea"/>
          <a:cs typeface="Arial" pitchFamily="34" charset="0"/>
        </a:defRPr>
      </a:lvl1pPr>
      <a:lvl2pPr marL="733526" indent="-281210" algn="l" rtl="0" eaLnBrk="0" fontAlgn="base" hangingPunct="0">
        <a:spcBef>
          <a:spcPct val="20000"/>
        </a:spcBef>
        <a:spcAft>
          <a:spcPct val="0"/>
        </a:spcAft>
        <a:buFont typeface="Arial" charset="0"/>
        <a:buChar char="–"/>
        <a:defRPr sz="2156" kern="1200">
          <a:solidFill>
            <a:srgbClr val="404040"/>
          </a:solidFill>
          <a:latin typeface="+mj-lt"/>
          <a:ea typeface="+mn-ea"/>
          <a:cs typeface="Arial" pitchFamily="34" charset="0"/>
        </a:defRPr>
      </a:lvl2pPr>
      <a:lvl3pPr marL="1127816" indent="-224672" algn="l" rtl="0" eaLnBrk="0" fontAlgn="base" hangingPunct="0">
        <a:spcBef>
          <a:spcPct val="20000"/>
        </a:spcBef>
        <a:spcAft>
          <a:spcPct val="0"/>
        </a:spcAft>
        <a:buFont typeface="Arial" charset="0"/>
        <a:buChar char="•"/>
        <a:defRPr sz="1969" kern="1200">
          <a:solidFill>
            <a:schemeClr val="tx1"/>
          </a:solidFill>
          <a:latin typeface="+mj-lt"/>
          <a:ea typeface="+mn-ea"/>
          <a:cs typeface="Arial" pitchFamily="34" charset="0"/>
        </a:defRPr>
      </a:lvl3pPr>
      <a:lvl4pPr marL="1580132" indent="-224672" algn="l" rtl="0" eaLnBrk="0" fontAlgn="base" hangingPunct="0">
        <a:spcBef>
          <a:spcPct val="20000"/>
        </a:spcBef>
        <a:spcAft>
          <a:spcPct val="0"/>
        </a:spcAft>
        <a:buFont typeface="Arial" charset="0"/>
        <a:buChar char="–"/>
        <a:defRPr sz="1969" kern="1200">
          <a:solidFill>
            <a:schemeClr val="tx1"/>
          </a:solidFill>
          <a:latin typeface="+mj-lt"/>
          <a:ea typeface="+mn-ea"/>
          <a:cs typeface="Arial" pitchFamily="34" charset="0"/>
        </a:defRPr>
      </a:lvl4pPr>
      <a:lvl5pPr marL="2032449" indent="-224672" algn="l" rtl="0" eaLnBrk="0" fontAlgn="base" hangingPunct="0">
        <a:spcBef>
          <a:spcPct val="20000"/>
        </a:spcBef>
        <a:spcAft>
          <a:spcPct val="0"/>
        </a:spcAft>
        <a:buFont typeface="Arial" charset="0"/>
        <a:buChar char="»"/>
        <a:defRPr sz="1969" kern="1200">
          <a:solidFill>
            <a:schemeClr val="tx1"/>
          </a:solidFill>
          <a:latin typeface="+mj-lt"/>
          <a:ea typeface="+mn-ea"/>
          <a:cs typeface="Arial" pitchFamily="34" charset="0"/>
        </a:defRPr>
      </a:lvl5pPr>
      <a:lvl6pPr marL="2484287"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6pPr>
      <a:lvl7pPr marL="2935977"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7pPr>
      <a:lvl8pPr marL="3387664"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8pPr>
      <a:lvl9pPr marL="3839352" indent="-225847" algn="l" defTabSz="903376" rtl="0" eaLnBrk="1" latinLnBrk="0" hangingPunct="1">
        <a:spcBef>
          <a:spcPct val="20000"/>
        </a:spcBef>
        <a:buFont typeface="Arial" pitchFamily="34" charset="0"/>
        <a:buChar char="•"/>
        <a:defRPr sz="1969" kern="1200">
          <a:solidFill>
            <a:schemeClr val="tx1"/>
          </a:solidFill>
          <a:latin typeface="+mn-lt"/>
          <a:ea typeface="+mn-ea"/>
          <a:cs typeface="+mn-cs"/>
        </a:defRPr>
      </a:lvl9pPr>
    </p:bodyStyle>
    <p:otherStyle>
      <a:defPPr>
        <a:defRPr lang="en-US"/>
      </a:defPPr>
      <a:lvl1pPr marL="0" algn="l" defTabSz="903376" rtl="0" eaLnBrk="1" latinLnBrk="0" hangingPunct="1">
        <a:defRPr sz="1781" kern="1200">
          <a:solidFill>
            <a:schemeClr val="tx1"/>
          </a:solidFill>
          <a:latin typeface="+mn-lt"/>
          <a:ea typeface="+mn-ea"/>
          <a:cs typeface="+mn-cs"/>
        </a:defRPr>
      </a:lvl1pPr>
      <a:lvl2pPr marL="451687" algn="l" defTabSz="903376" rtl="0" eaLnBrk="1" latinLnBrk="0" hangingPunct="1">
        <a:defRPr sz="1781" kern="1200">
          <a:solidFill>
            <a:schemeClr val="tx1"/>
          </a:solidFill>
          <a:latin typeface="+mn-lt"/>
          <a:ea typeface="+mn-ea"/>
          <a:cs typeface="+mn-cs"/>
        </a:defRPr>
      </a:lvl2pPr>
      <a:lvl3pPr marL="903376" algn="l" defTabSz="903376" rtl="0" eaLnBrk="1" latinLnBrk="0" hangingPunct="1">
        <a:defRPr sz="1781" kern="1200">
          <a:solidFill>
            <a:schemeClr val="tx1"/>
          </a:solidFill>
          <a:latin typeface="+mn-lt"/>
          <a:ea typeface="+mn-ea"/>
          <a:cs typeface="+mn-cs"/>
        </a:defRPr>
      </a:lvl3pPr>
      <a:lvl4pPr marL="1355059" algn="l" defTabSz="903376" rtl="0" eaLnBrk="1" latinLnBrk="0" hangingPunct="1">
        <a:defRPr sz="1781" kern="1200">
          <a:solidFill>
            <a:schemeClr val="tx1"/>
          </a:solidFill>
          <a:latin typeface="+mn-lt"/>
          <a:ea typeface="+mn-ea"/>
          <a:cs typeface="+mn-cs"/>
        </a:defRPr>
      </a:lvl4pPr>
      <a:lvl5pPr marL="1806752" algn="l" defTabSz="903376" rtl="0" eaLnBrk="1" latinLnBrk="0" hangingPunct="1">
        <a:defRPr sz="1781" kern="1200">
          <a:solidFill>
            <a:schemeClr val="tx1"/>
          </a:solidFill>
          <a:latin typeface="+mn-lt"/>
          <a:ea typeface="+mn-ea"/>
          <a:cs typeface="+mn-cs"/>
        </a:defRPr>
      </a:lvl5pPr>
      <a:lvl6pPr marL="2258443" algn="l" defTabSz="903376" rtl="0" eaLnBrk="1" latinLnBrk="0" hangingPunct="1">
        <a:defRPr sz="1781" kern="1200">
          <a:solidFill>
            <a:schemeClr val="tx1"/>
          </a:solidFill>
          <a:latin typeface="+mn-lt"/>
          <a:ea typeface="+mn-ea"/>
          <a:cs typeface="+mn-cs"/>
        </a:defRPr>
      </a:lvl6pPr>
      <a:lvl7pPr marL="2710126" algn="l" defTabSz="903376" rtl="0" eaLnBrk="1" latinLnBrk="0" hangingPunct="1">
        <a:defRPr sz="1781" kern="1200">
          <a:solidFill>
            <a:schemeClr val="tx1"/>
          </a:solidFill>
          <a:latin typeface="+mn-lt"/>
          <a:ea typeface="+mn-ea"/>
          <a:cs typeface="+mn-cs"/>
        </a:defRPr>
      </a:lvl7pPr>
      <a:lvl8pPr marL="3161819" algn="l" defTabSz="903376" rtl="0" eaLnBrk="1" latinLnBrk="0" hangingPunct="1">
        <a:defRPr sz="1781" kern="1200">
          <a:solidFill>
            <a:schemeClr val="tx1"/>
          </a:solidFill>
          <a:latin typeface="+mn-lt"/>
          <a:ea typeface="+mn-ea"/>
          <a:cs typeface="+mn-cs"/>
        </a:defRPr>
      </a:lvl8pPr>
      <a:lvl9pPr marL="3613509" algn="l" defTabSz="903376" rtl="0" eaLnBrk="1" latinLnBrk="0" hangingPunct="1">
        <a:defRPr sz="17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26.wmf"/><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gif"/><Relationship Id="rId5" Type="http://schemas.microsoft.com/office/2007/relationships/hdphoto" Target="../media/hdphoto1.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p:cNvSpPr>
            <a:spLocks noGrp="1"/>
          </p:cNvSpPr>
          <p:nvPr>
            <p:ph type="title"/>
          </p:nvPr>
        </p:nvSpPr>
        <p:spPr>
          <a:xfrm>
            <a:off x="457200" y="1948570"/>
            <a:ext cx="8229600" cy="1143000"/>
          </a:xfrm>
        </p:spPr>
        <p:txBody>
          <a:bodyPr>
            <a:noAutofit/>
          </a:bodyPr>
          <a:lstStyle/>
          <a:p>
            <a:pPr eaLnBrk="1" hangingPunct="1">
              <a:defRPr/>
            </a:pPr>
            <a:r>
              <a:rPr lang="en-US" b="0" dirty="0" smtClean="0"/>
              <a:t>DOE </a:t>
            </a:r>
            <a:r>
              <a:rPr lang="en-US" b="0" dirty="0"/>
              <a:t>Office of </a:t>
            </a:r>
            <a:r>
              <a:rPr lang="en-US" b="0" dirty="0" smtClean="0"/>
              <a:t>Science</a:t>
            </a:r>
            <a:br>
              <a:rPr lang="en-US" b="0" dirty="0" smtClean="0"/>
            </a:br>
            <a:r>
              <a:rPr lang="en-US" b="0" dirty="0" smtClean="0"/>
              <a:t/>
            </a:r>
            <a:br>
              <a:rPr lang="en-US" b="0" dirty="0" smtClean="0"/>
            </a:br>
            <a:r>
              <a:rPr lang="en-US" sz="2800" b="0" dirty="0" smtClean="0"/>
              <a:t>Update and FY 2018 Budget Request to Congress</a:t>
            </a:r>
          </a:p>
        </p:txBody>
      </p:sp>
      <p:sp>
        <p:nvSpPr>
          <p:cNvPr id="3" name="Slide Number Placeholder 2"/>
          <p:cNvSpPr>
            <a:spLocks noGrp="1"/>
          </p:cNvSpPr>
          <p:nvPr>
            <p:ph type="sldNum" sz="quarter" idx="11"/>
          </p:nvPr>
        </p:nvSpPr>
        <p:spPr/>
        <p:txBody>
          <a:bodyPr/>
          <a:lstStyle/>
          <a:p>
            <a:pPr>
              <a:defRPr/>
            </a:pPr>
            <a:fld id="{DCEE50CC-E570-4C4C-A87C-24787CB3ADAC}" type="slidenum">
              <a:rPr lang="en-US" smtClean="0"/>
              <a:pPr>
                <a:defRPr/>
              </a:pPr>
              <a:t>1</a:t>
            </a:fld>
            <a:endParaRPr lang="en-US" dirty="0"/>
          </a:p>
        </p:txBody>
      </p:sp>
      <p:sp>
        <p:nvSpPr>
          <p:cNvPr id="8" name="Subtitle 6"/>
          <p:cNvSpPr txBox="1">
            <a:spLocks/>
          </p:cNvSpPr>
          <p:nvPr/>
        </p:nvSpPr>
        <p:spPr bwMode="auto">
          <a:xfrm>
            <a:off x="762714" y="3914215"/>
            <a:ext cx="7616430" cy="2088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lvl1pPr marL="0" indent="0" algn="ctr" rtl="0" eaLnBrk="0" fontAlgn="base" hangingPunct="0">
              <a:spcBef>
                <a:spcPct val="20000"/>
              </a:spcBef>
              <a:spcAft>
                <a:spcPct val="0"/>
              </a:spcAft>
              <a:buFont typeface="Arial" charset="0"/>
              <a:buNone/>
              <a:defRPr sz="2400" b="0" kern="1200">
                <a:solidFill>
                  <a:schemeClr val="tx1">
                    <a:lumMod val="75000"/>
                    <a:lumOff val="25000"/>
                  </a:schemeClr>
                </a:solidFill>
                <a:latin typeface="Arial" pitchFamily="34" charset="0"/>
                <a:ea typeface="+mn-ea"/>
                <a:cs typeface="Arial" pitchFamily="34" charset="0"/>
              </a:defRPr>
            </a:lvl1pPr>
            <a:lvl2pPr marL="457200" indent="0" algn="ctr" rtl="0" eaLnBrk="0" fontAlgn="base" hangingPunct="0">
              <a:spcBef>
                <a:spcPct val="20000"/>
              </a:spcBef>
              <a:spcAft>
                <a:spcPct val="0"/>
              </a:spcAft>
              <a:buFont typeface="Arial" charset="0"/>
              <a:buNone/>
              <a:defRPr sz="2200" kern="1200">
                <a:solidFill>
                  <a:schemeClr val="tx1">
                    <a:tint val="75000"/>
                  </a:schemeClr>
                </a:solidFill>
                <a:latin typeface="Arial" pitchFamily="34" charset="0"/>
                <a:ea typeface="+mn-ea"/>
                <a:cs typeface="Arial" pitchFamily="34" charset="0"/>
              </a:defRPr>
            </a:lvl2pPr>
            <a:lvl3pPr marL="914400" indent="0" algn="ctr" rtl="0" eaLnBrk="0" fontAlgn="base" hangingPunct="0">
              <a:spcBef>
                <a:spcPct val="20000"/>
              </a:spcBef>
              <a:spcAft>
                <a:spcPct val="0"/>
              </a:spcAft>
              <a:buFont typeface="Arial" charset="0"/>
              <a:buNone/>
              <a:defRPr sz="2000" kern="1200">
                <a:solidFill>
                  <a:schemeClr val="tx1">
                    <a:tint val="75000"/>
                  </a:schemeClr>
                </a:solidFill>
                <a:latin typeface="Arial" pitchFamily="34" charset="0"/>
                <a:ea typeface="+mn-ea"/>
                <a:cs typeface="Arial" pitchFamily="34" charset="0"/>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Arial" pitchFamily="34" charset="0"/>
                <a:ea typeface="+mn-ea"/>
                <a:cs typeface="Arial" pitchFamily="34" charset="0"/>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ct val="0"/>
              </a:spcBef>
            </a:pPr>
            <a:r>
              <a:rPr lang="en-US" sz="1800" i="1" dirty="0" smtClean="0">
                <a:solidFill>
                  <a:srgbClr val="106636"/>
                </a:solidFill>
              </a:rPr>
              <a:t>Presented to the</a:t>
            </a:r>
          </a:p>
          <a:p>
            <a:pPr>
              <a:spcBef>
                <a:spcPct val="0"/>
              </a:spcBef>
            </a:pPr>
            <a:endParaRPr lang="en-US" sz="1000" dirty="0" smtClean="0">
              <a:solidFill>
                <a:srgbClr val="106636"/>
              </a:solidFill>
            </a:endParaRPr>
          </a:p>
          <a:p>
            <a:pPr>
              <a:spcBef>
                <a:spcPct val="0"/>
              </a:spcBef>
            </a:pPr>
            <a:r>
              <a:rPr lang="en-US" sz="2600" dirty="0" smtClean="0">
                <a:solidFill>
                  <a:srgbClr val="106636"/>
                </a:solidFill>
              </a:rPr>
              <a:t>Basic Energy Sciences Advisory Committee</a:t>
            </a:r>
            <a:endParaRPr lang="en-US" sz="900" dirty="0" smtClean="0">
              <a:solidFill>
                <a:srgbClr val="106636"/>
              </a:solidFill>
            </a:endParaRPr>
          </a:p>
          <a:p>
            <a:pPr>
              <a:spcBef>
                <a:spcPct val="0"/>
              </a:spcBef>
            </a:pPr>
            <a:endParaRPr lang="en-US" sz="1000" dirty="0" smtClean="0">
              <a:solidFill>
                <a:srgbClr val="106636"/>
              </a:solidFill>
            </a:endParaRPr>
          </a:p>
          <a:p>
            <a:pPr>
              <a:spcBef>
                <a:spcPct val="0"/>
              </a:spcBef>
            </a:pPr>
            <a:r>
              <a:rPr lang="en-US" sz="1500" dirty="0" smtClean="0">
                <a:solidFill>
                  <a:srgbClr val="106636"/>
                </a:solidFill>
              </a:rPr>
              <a:t>by</a:t>
            </a:r>
          </a:p>
          <a:p>
            <a:pPr>
              <a:spcBef>
                <a:spcPct val="0"/>
              </a:spcBef>
            </a:pPr>
            <a:endParaRPr lang="en-US" sz="1000" dirty="0" smtClean="0">
              <a:solidFill>
                <a:srgbClr val="106636"/>
              </a:solidFill>
            </a:endParaRPr>
          </a:p>
          <a:p>
            <a:pPr>
              <a:spcBef>
                <a:spcPct val="0"/>
              </a:spcBef>
            </a:pPr>
            <a:r>
              <a:rPr lang="en-US" sz="1800" dirty="0" smtClean="0">
                <a:solidFill>
                  <a:srgbClr val="106636"/>
                </a:solidFill>
              </a:rPr>
              <a:t>Steve Binkley</a:t>
            </a:r>
          </a:p>
          <a:p>
            <a:pPr>
              <a:spcBef>
                <a:spcPct val="0"/>
              </a:spcBef>
            </a:pPr>
            <a:r>
              <a:rPr lang="en-US" sz="1800" dirty="0" smtClean="0">
                <a:solidFill>
                  <a:srgbClr val="106636"/>
                </a:solidFill>
              </a:rPr>
              <a:t>Deputy Director for Programs</a:t>
            </a:r>
          </a:p>
          <a:p>
            <a:pPr>
              <a:spcBef>
                <a:spcPct val="0"/>
              </a:spcBef>
            </a:pPr>
            <a:endParaRPr lang="en-US" sz="1100" dirty="0" smtClean="0">
              <a:solidFill>
                <a:srgbClr val="106636"/>
              </a:solidFill>
            </a:endParaRPr>
          </a:p>
          <a:p>
            <a:pPr>
              <a:spcBef>
                <a:spcPct val="0"/>
              </a:spcBef>
            </a:pPr>
            <a:r>
              <a:rPr lang="en-US" sz="1100" dirty="0" smtClean="0">
                <a:solidFill>
                  <a:srgbClr val="106636"/>
                </a:solidFill>
              </a:rPr>
              <a:t>Steve.Binkley@science.doe.gov</a:t>
            </a:r>
          </a:p>
        </p:txBody>
      </p:sp>
      <p:sp>
        <p:nvSpPr>
          <p:cNvPr id="9" name="Subtitle 3"/>
          <p:cNvSpPr txBox="1">
            <a:spLocks/>
          </p:cNvSpPr>
          <p:nvPr/>
        </p:nvSpPr>
        <p:spPr>
          <a:xfrm>
            <a:off x="3233769" y="6224107"/>
            <a:ext cx="2675400" cy="369332"/>
          </a:xfrm>
          <a:prstGeom prst="rect">
            <a:avLst/>
          </a:prstGeom>
        </p:spPr>
        <p:txBody>
          <a:bodyPr vert="horz" lIns="91440" tIns="45720" rIns="91440" bIns="45720" rtlCol="0">
            <a:spAutoFit/>
          </a:bodyPr>
          <a:lstStyle>
            <a:lvl1pPr marL="0" indent="0" algn="ctr" defTabSz="914400" rtl="0" eaLnBrk="1" latinLnBrk="0" hangingPunct="1">
              <a:spcBef>
                <a:spcPct val="20000"/>
              </a:spcBef>
              <a:buFont typeface="Arial" pitchFamily="34" charset="0"/>
              <a:buNone/>
              <a:defRPr sz="2400" b="0" kern="1200">
                <a:solidFill>
                  <a:schemeClr val="tx1">
                    <a:lumMod val="75000"/>
                    <a:lumOff val="25000"/>
                  </a:schemeClr>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2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1800" i="1" dirty="0" smtClean="0">
                <a:solidFill>
                  <a:schemeClr val="tx1"/>
                </a:solidFill>
              </a:rPr>
              <a:t>July 13, 2017</a:t>
            </a:r>
          </a:p>
        </p:txBody>
      </p:sp>
      <p:sp>
        <p:nvSpPr>
          <p:cNvPr id="7" name="Footer Placeholder 1"/>
          <p:cNvSpPr>
            <a:spLocks noGrp="1"/>
          </p:cNvSpPr>
          <p:nvPr>
            <p:ph type="ftr" sz="quarter" idx="10"/>
          </p:nvPr>
        </p:nvSpPr>
        <p:spPr>
          <a:xfrm>
            <a:off x="3124200" y="6356350"/>
            <a:ext cx="5334000" cy="365125"/>
          </a:xfrm>
        </p:spPr>
        <p:txBody>
          <a:bodyPr/>
          <a:lstStyle/>
          <a:p>
            <a:pPr>
              <a:defRPr/>
            </a:pPr>
            <a:r>
              <a:rPr lang="en-US" dirty="0" smtClean="0"/>
              <a:t>SC-1 BESAC July 13, 2017</a:t>
            </a:r>
            <a:endParaRPr lang="en-US" dirty="0"/>
          </a:p>
        </p:txBody>
      </p:sp>
    </p:spTree>
    <p:extLst>
      <p:ext uri="{BB962C8B-B14F-4D97-AF65-F5344CB8AC3E}">
        <p14:creationId xmlns:p14="http://schemas.microsoft.com/office/powerpoint/2010/main" val="224839931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10</a:t>
            </a:fld>
            <a:endParaRPr lang="en-US" dirty="0"/>
          </a:p>
        </p:txBody>
      </p:sp>
      <p:sp>
        <p:nvSpPr>
          <p:cNvPr id="2" name="Title 1"/>
          <p:cNvSpPr>
            <a:spLocks noGrp="1"/>
          </p:cNvSpPr>
          <p:nvPr>
            <p:ph type="title" idx="4294967295"/>
          </p:nvPr>
        </p:nvSpPr>
        <p:spPr>
          <a:xfrm>
            <a:off x="0" y="173189"/>
            <a:ext cx="9144000" cy="424732"/>
          </a:xfrm>
        </p:spPr>
        <p:txBody>
          <a:bodyPr>
            <a:spAutoFit/>
          </a:bodyPr>
          <a:lstStyle/>
          <a:p>
            <a:pPr>
              <a:lnSpc>
                <a:spcPct val="90000"/>
              </a:lnSpc>
            </a:pPr>
            <a:r>
              <a:rPr lang="en-US" dirty="0" smtClean="0"/>
              <a:t>Priorities for FY 2018</a:t>
            </a:r>
            <a:endParaRPr lang="en-US" dirty="0"/>
          </a:p>
        </p:txBody>
      </p:sp>
      <p:sp>
        <p:nvSpPr>
          <p:cNvPr id="6" name="Rectangle 5"/>
          <p:cNvSpPr/>
          <p:nvPr/>
        </p:nvSpPr>
        <p:spPr>
          <a:xfrm>
            <a:off x="289755" y="762000"/>
            <a:ext cx="8580120" cy="5478423"/>
          </a:xfrm>
          <a:prstGeom prst="rect">
            <a:avLst/>
          </a:prstGeom>
        </p:spPr>
        <p:txBody>
          <a:bodyPr wrap="square">
            <a:spAutoFit/>
          </a:bodyPr>
          <a:lstStyle/>
          <a:p>
            <a:pPr marL="228600" marR="0" lvl="0" indent="-228600">
              <a:spcBef>
                <a:spcPts val="0"/>
              </a:spcBef>
              <a:spcAft>
                <a:spcPts val="0"/>
              </a:spcAft>
              <a:buFont typeface="Symbol"/>
              <a:buChar char=""/>
            </a:pPr>
            <a:r>
              <a:rPr lang="en-US" sz="1600" b="1" dirty="0" smtClean="0">
                <a:latin typeface="Arial" panose="020B0604020202020204" pitchFamily="34" charset="0"/>
                <a:ea typeface="Calibri"/>
                <a:cs typeface="Arial" panose="020B0604020202020204" pitchFamily="34" charset="0"/>
              </a:rPr>
              <a:t>Focus </a:t>
            </a:r>
            <a:r>
              <a:rPr lang="en-US" sz="1600" b="1" dirty="0">
                <a:latin typeface="Arial" panose="020B0604020202020204" pitchFamily="34" charset="0"/>
                <a:ea typeface="Calibri"/>
                <a:cs typeface="Arial" panose="020B0604020202020204" pitchFamily="34" charset="0"/>
              </a:rPr>
              <a:t>on cutting edge, early stage research and development; achieve 40% funding for </a:t>
            </a:r>
            <a:r>
              <a:rPr lang="en-US" sz="1600" b="1" dirty="0" smtClean="0">
                <a:latin typeface="Arial" panose="020B0604020202020204" pitchFamily="34" charset="0"/>
                <a:ea typeface="Calibri"/>
                <a:cs typeface="Arial" panose="020B0604020202020204" pitchFamily="34" charset="0"/>
              </a:rPr>
              <a:t>research</a:t>
            </a:r>
          </a:p>
          <a:p>
            <a:pPr marL="685800" lvl="1" indent="-228600">
              <a:spcBef>
                <a:spcPts val="0"/>
              </a:spcBef>
              <a:spcAft>
                <a:spcPts val="0"/>
              </a:spcAft>
              <a:buFont typeface="Symbol"/>
              <a:buChar char=""/>
            </a:pPr>
            <a:endParaRPr lang="en-US" sz="1600" b="1" dirty="0" smtClean="0">
              <a:latin typeface="Arial" panose="020B0604020202020204" pitchFamily="34" charset="0"/>
              <a:ea typeface="Calibri"/>
              <a:cs typeface="Arial" panose="020B0604020202020204" pitchFamily="34" charset="0"/>
            </a:endParaRPr>
          </a:p>
          <a:p>
            <a:pPr marL="685800" lvl="1" indent="-228600">
              <a:spcBef>
                <a:spcPts val="0"/>
              </a:spcBef>
              <a:spcAft>
                <a:spcPts val="1200"/>
              </a:spcAft>
              <a:buFont typeface="Courier New" panose="02070309020205020404" pitchFamily="49" charset="0"/>
              <a:buChar char="o"/>
            </a:pPr>
            <a:r>
              <a:rPr lang="en-US" sz="1200" dirty="0" smtClean="0">
                <a:latin typeface="Arial" panose="020B0604020202020204" pitchFamily="34" charset="0"/>
                <a:ea typeface="Calibri"/>
                <a:cs typeface="Arial" panose="020B0604020202020204" pitchFamily="34" charset="0"/>
              </a:rPr>
              <a:t>The Office of Science (SC) </a:t>
            </a:r>
            <a:r>
              <a:rPr lang="en-US" sz="1200" dirty="0">
                <a:latin typeface="Arial" panose="020B0604020202020204" pitchFamily="34" charset="0"/>
                <a:ea typeface="Calibri"/>
                <a:cs typeface="Arial" panose="020B0604020202020204" pitchFamily="34" charset="0"/>
              </a:rPr>
              <a:t>is the largest Federal supporter of basic research in the physical sciences in the United States. SC supports research at the frontiers of science—discovering nature’s mysteries, from the study of subatomic particles, atoms, and molecules that are the building blocks of the materials of our everyday world, to the DNA, proteins, and cells that are the building blocks of entire biological systems</a:t>
            </a:r>
            <a:r>
              <a:rPr lang="en-US" sz="1200" dirty="0" smtClean="0">
                <a:latin typeface="Arial" panose="020B0604020202020204" pitchFamily="34" charset="0"/>
                <a:ea typeface="Calibri"/>
                <a:cs typeface="Arial" panose="020B0604020202020204" pitchFamily="34" charset="0"/>
              </a:rPr>
              <a:t>.</a:t>
            </a:r>
          </a:p>
          <a:p>
            <a:pPr marL="685800" lvl="1" indent="-228600">
              <a:spcBef>
                <a:spcPts val="0"/>
              </a:spcBef>
              <a:spcAft>
                <a:spcPts val="1200"/>
              </a:spcAft>
              <a:buFont typeface="Courier New" panose="02070309020205020404" pitchFamily="49" charset="0"/>
              <a:buChar char="o"/>
            </a:pPr>
            <a:r>
              <a:rPr lang="en-US" altLang="en-US" sz="1200" dirty="0"/>
              <a:t>SC also supports science for </a:t>
            </a:r>
            <a:r>
              <a:rPr lang="en-US" altLang="en-US" sz="1200" dirty="0" smtClean="0"/>
              <a:t>energy—advancing </a:t>
            </a:r>
            <a:r>
              <a:rPr lang="en-US" altLang="en-US" sz="1200" dirty="0"/>
              <a:t>a clean energy agenda through fundamental research on energy production, conversion, storage, transmission, and use, and through advancing our understanding of the </a:t>
            </a:r>
            <a:r>
              <a:rPr lang="en-US" altLang="en-US" sz="1200" dirty="0" smtClean="0"/>
              <a:t>earth.</a:t>
            </a:r>
            <a:endParaRPr lang="en-US" sz="1600" b="1" dirty="0" smtClean="0">
              <a:latin typeface="Arial" panose="020B0604020202020204" pitchFamily="34" charset="0"/>
              <a:ea typeface="Calibri"/>
              <a:cs typeface="Arial" panose="020B0604020202020204" pitchFamily="34" charset="0"/>
            </a:endParaRPr>
          </a:p>
          <a:p>
            <a:pPr marL="228600" indent="-228600">
              <a:spcBef>
                <a:spcPts val="0"/>
              </a:spcBef>
              <a:spcAft>
                <a:spcPts val="1800"/>
              </a:spcAft>
              <a:buFont typeface="Symbol"/>
              <a:buChar char=""/>
            </a:pPr>
            <a:r>
              <a:rPr lang="en-US" sz="1600" b="1" dirty="0" smtClean="0">
                <a:latin typeface="Arial" panose="020B0604020202020204" pitchFamily="34" charset="0"/>
                <a:ea typeface="Calibri"/>
                <a:cs typeface="Arial" panose="020B0604020202020204" pitchFamily="34" charset="0"/>
              </a:rPr>
              <a:t>Continue </a:t>
            </a:r>
            <a:r>
              <a:rPr lang="en-US" sz="1600" b="1" dirty="0">
                <a:latin typeface="Arial" panose="020B0604020202020204" pitchFamily="34" charset="0"/>
                <a:ea typeface="Calibri"/>
                <a:cs typeface="Arial" panose="020B0604020202020204" pitchFamily="34" charset="0"/>
              </a:rPr>
              <a:t>operations of the national </a:t>
            </a:r>
            <a:r>
              <a:rPr lang="en-US" sz="1600" b="1" dirty="0" smtClean="0">
                <a:latin typeface="Arial" panose="020B0604020202020204" pitchFamily="34" charset="0"/>
                <a:ea typeface="Calibri"/>
                <a:cs typeface="Arial" panose="020B0604020202020204" pitchFamily="34" charset="0"/>
              </a:rPr>
              <a:t>laboratories</a:t>
            </a:r>
          </a:p>
          <a:p>
            <a:pPr marL="685800" lvl="1" indent="-228600">
              <a:spcBef>
                <a:spcPts val="0"/>
              </a:spcBef>
              <a:spcAft>
                <a:spcPts val="0"/>
              </a:spcAft>
              <a:buFont typeface="Courier New" panose="02070309020205020404" pitchFamily="49" charset="0"/>
              <a:buChar char="o"/>
            </a:pPr>
            <a:r>
              <a:rPr lang="en-US" sz="1200" dirty="0">
                <a:latin typeface="Arial" panose="020B0604020202020204" pitchFamily="34" charset="0"/>
                <a:ea typeface="Calibri"/>
                <a:cs typeface="Arial" panose="020B0604020202020204" pitchFamily="34" charset="0"/>
              </a:rPr>
              <a:t>SC oversees the operation of </a:t>
            </a:r>
            <a:r>
              <a:rPr lang="en-US" sz="1200" dirty="0" smtClean="0">
                <a:latin typeface="Arial" panose="020B0604020202020204" pitchFamily="34" charset="0"/>
                <a:ea typeface="Calibri"/>
                <a:cs typeface="Arial" panose="020B0604020202020204" pitchFamily="34" charset="0"/>
              </a:rPr>
              <a:t>ten</a:t>
            </a:r>
            <a:r>
              <a:rPr lang="en-US" sz="1200" dirty="0" smtClean="0">
                <a:solidFill>
                  <a:srgbClr val="FF0000"/>
                </a:solidFill>
                <a:latin typeface="Arial" panose="020B0604020202020204" pitchFamily="34" charset="0"/>
                <a:ea typeface="Calibri"/>
                <a:cs typeface="Arial" panose="020B0604020202020204" pitchFamily="34" charset="0"/>
              </a:rPr>
              <a:t> </a:t>
            </a:r>
            <a:r>
              <a:rPr lang="en-US" sz="1200" dirty="0" smtClean="0">
                <a:latin typeface="Arial" panose="020B0604020202020204" pitchFamily="34" charset="0"/>
                <a:ea typeface="Calibri"/>
                <a:cs typeface="Arial" panose="020B0604020202020204" pitchFamily="34" charset="0"/>
              </a:rPr>
              <a:t>DOE </a:t>
            </a:r>
            <a:r>
              <a:rPr lang="en-US" sz="1200" dirty="0">
                <a:latin typeface="Arial" panose="020B0604020202020204" pitchFamily="34" charset="0"/>
                <a:ea typeface="Calibri"/>
                <a:cs typeface="Arial" panose="020B0604020202020204" pitchFamily="34" charset="0"/>
              </a:rPr>
              <a:t>national laboratories. SC conducts a formal laboratory strategic planning process annually with its labs to understand future directions, immediate and long-range challenges, and resource needs. SC also conducts an annual evaluation of the scientific, technological, managerial, and operational performance of the m</a:t>
            </a:r>
            <a:r>
              <a:rPr lang="en-US" sz="1200" dirty="0" smtClean="0">
                <a:latin typeface="Arial" panose="020B0604020202020204" pitchFamily="34" charset="0"/>
                <a:ea typeface="Calibri"/>
                <a:cs typeface="Arial" panose="020B0604020202020204" pitchFamily="34" charset="0"/>
              </a:rPr>
              <a:t>anagement and operating </a:t>
            </a:r>
            <a:r>
              <a:rPr lang="en-US" sz="1200" dirty="0">
                <a:latin typeface="Arial" panose="020B0604020202020204" pitchFamily="34" charset="0"/>
                <a:ea typeface="Calibri"/>
                <a:cs typeface="Arial" panose="020B0604020202020204" pitchFamily="34" charset="0"/>
              </a:rPr>
              <a:t>contractors of its </a:t>
            </a:r>
            <a:r>
              <a:rPr lang="en-US" sz="1200" dirty="0" smtClean="0">
                <a:latin typeface="Arial" panose="020B0604020202020204" pitchFamily="34" charset="0"/>
                <a:ea typeface="Calibri"/>
                <a:cs typeface="Arial" panose="020B0604020202020204" pitchFamily="34" charset="0"/>
              </a:rPr>
              <a:t>laboratories. </a:t>
            </a:r>
            <a:r>
              <a:rPr lang="en-US" sz="1200" dirty="0">
                <a:latin typeface="Arial" panose="020B0604020202020204" pitchFamily="34" charset="0"/>
                <a:ea typeface="Calibri"/>
                <a:cs typeface="Arial" panose="020B0604020202020204" pitchFamily="34" charset="0"/>
              </a:rPr>
              <a:t>In addition, SC funds mission-ready infrastructure and investments that foster safe and environmentally responsible operations at the labs</a:t>
            </a:r>
            <a:r>
              <a:rPr lang="en-US" sz="1200" dirty="0" smtClean="0">
                <a:latin typeface="Arial" panose="020B0604020202020204" pitchFamily="34" charset="0"/>
                <a:ea typeface="Calibri"/>
                <a:cs typeface="Arial" panose="020B0604020202020204" pitchFamily="34" charset="0"/>
              </a:rPr>
              <a:t>.</a:t>
            </a:r>
          </a:p>
          <a:p>
            <a:pPr marL="685800" lvl="1" indent="-228600">
              <a:spcBef>
                <a:spcPts val="0"/>
              </a:spcBef>
              <a:spcAft>
                <a:spcPts val="0"/>
              </a:spcAft>
              <a:buFont typeface="Courier New" panose="02070309020205020404" pitchFamily="49" charset="0"/>
              <a:buChar char="o"/>
            </a:pPr>
            <a:endParaRPr lang="en-US" sz="1200" dirty="0" smtClean="0">
              <a:latin typeface="Arial" panose="020B0604020202020204" pitchFamily="34" charset="0"/>
              <a:ea typeface="Calibri"/>
              <a:cs typeface="Arial" panose="020B0604020202020204" pitchFamily="34" charset="0"/>
            </a:endParaRPr>
          </a:p>
          <a:p>
            <a:pPr marL="228600" lvl="1" indent="-228600">
              <a:spcBef>
                <a:spcPts val="0"/>
              </a:spcBef>
              <a:spcAft>
                <a:spcPts val="1800"/>
              </a:spcAft>
              <a:buFont typeface="Symbol"/>
              <a:buChar char=""/>
            </a:pPr>
            <a:r>
              <a:rPr lang="en-US" sz="1600" b="1" dirty="0" smtClean="0">
                <a:latin typeface="Arial" panose="020B0604020202020204" pitchFamily="34" charset="0"/>
                <a:ea typeface="Calibri"/>
                <a:cs typeface="Arial" panose="020B0604020202020204" pitchFamily="34" charset="0"/>
              </a:rPr>
              <a:t>Increase funding for Exascale Computing</a:t>
            </a:r>
            <a:endParaRPr lang="en-US" sz="1600" b="1" dirty="0">
              <a:latin typeface="Arial" panose="020B0604020202020204" pitchFamily="34" charset="0"/>
              <a:ea typeface="Calibri"/>
              <a:cs typeface="Arial" panose="020B0604020202020204" pitchFamily="34" charset="0"/>
            </a:endParaRPr>
          </a:p>
          <a:p>
            <a:pPr marL="228600" indent="-228600">
              <a:spcBef>
                <a:spcPts val="0"/>
              </a:spcBef>
              <a:spcAft>
                <a:spcPts val="0"/>
              </a:spcAft>
              <a:buFont typeface="Symbol"/>
              <a:buChar char=""/>
            </a:pPr>
            <a:r>
              <a:rPr lang="en-US" sz="1600" b="1" dirty="0" smtClean="0">
                <a:latin typeface="Arial" panose="020B0604020202020204" pitchFamily="34" charset="0"/>
                <a:ea typeface="Calibri"/>
                <a:cs typeface="Arial" panose="020B0604020202020204" pitchFamily="34" charset="0"/>
              </a:rPr>
              <a:t>Maintain all on-going projects and start two new construction projects</a:t>
            </a:r>
            <a:endParaRPr lang="en-US" sz="1400" dirty="0" smtClean="0">
              <a:latin typeface="Arial" panose="020B0604020202020204" pitchFamily="34" charset="0"/>
              <a:ea typeface="Calibri"/>
              <a:cs typeface="Arial" panose="020B0604020202020204" pitchFamily="34" charset="0"/>
            </a:endParaRPr>
          </a:p>
          <a:p>
            <a:pPr marL="742950" lvl="1" indent="-285750">
              <a:spcBef>
                <a:spcPts val="0"/>
              </a:spcBef>
              <a:spcAft>
                <a:spcPts val="0"/>
              </a:spcAft>
              <a:buFont typeface="Courier New" panose="02070309020205020404" pitchFamily="49" charset="0"/>
              <a:buChar char="o"/>
            </a:pPr>
            <a:r>
              <a:rPr lang="en-US" sz="1200" dirty="0" smtClean="0">
                <a:latin typeface="Arial" panose="020B0604020202020204" pitchFamily="34" charset="0"/>
                <a:ea typeface="Calibri"/>
                <a:cs typeface="Arial" panose="020B0604020202020204" pitchFamily="34" charset="0"/>
              </a:rPr>
              <a:t>2 New Construction Projects: </a:t>
            </a:r>
          </a:p>
          <a:p>
            <a:pPr marL="1200150" lvl="2" indent="-285750">
              <a:spcBef>
                <a:spcPts val="0"/>
              </a:spcBef>
              <a:spcAft>
                <a:spcPts val="0"/>
              </a:spcAft>
              <a:buFont typeface="Courier New" panose="02070309020205020404" pitchFamily="49" charset="0"/>
              <a:buChar char="o"/>
            </a:pPr>
            <a:r>
              <a:rPr lang="en-US" sz="1200" dirty="0" smtClean="0">
                <a:latin typeface="Arial" panose="020B0604020202020204" pitchFamily="34" charset="0"/>
                <a:ea typeface="Calibri"/>
                <a:cs typeface="Arial" panose="020B0604020202020204" pitchFamily="34" charset="0"/>
              </a:rPr>
              <a:t>Advanced </a:t>
            </a:r>
            <a:r>
              <a:rPr lang="en-US" sz="1200" dirty="0">
                <a:latin typeface="Arial" panose="020B0604020202020204" pitchFamily="34" charset="0"/>
                <a:ea typeface="Calibri"/>
                <a:cs typeface="Arial" panose="020B0604020202020204" pitchFamily="34" charset="0"/>
              </a:rPr>
              <a:t>Photon Source Upgrade (</a:t>
            </a:r>
            <a:r>
              <a:rPr lang="en-US" sz="1200" dirty="0" smtClean="0">
                <a:latin typeface="Arial" panose="020B0604020202020204" pitchFamily="34" charset="0"/>
                <a:ea typeface="Calibri"/>
                <a:cs typeface="Arial" panose="020B0604020202020204" pitchFamily="34" charset="0"/>
              </a:rPr>
              <a:t>APS-U) at Argonne National Laboratory (ANL) in Basic Energy Sciences and </a:t>
            </a:r>
          </a:p>
          <a:p>
            <a:pPr marL="1200150" lvl="2" indent="-285750">
              <a:spcBef>
                <a:spcPts val="0"/>
              </a:spcBef>
              <a:spcAft>
                <a:spcPts val="0"/>
              </a:spcAft>
              <a:buFont typeface="Courier New" panose="02070309020205020404" pitchFamily="49" charset="0"/>
              <a:buChar char="o"/>
            </a:pPr>
            <a:r>
              <a:rPr lang="en-US" sz="1200" dirty="0" smtClean="0">
                <a:latin typeface="Arial" panose="020B0604020202020204" pitchFamily="34" charset="0"/>
                <a:ea typeface="Calibri"/>
                <a:cs typeface="Arial" panose="020B0604020202020204" pitchFamily="34" charset="0"/>
              </a:rPr>
              <a:t>Energy Sciences Capability at </a:t>
            </a:r>
            <a:r>
              <a:rPr lang="en-US" sz="1200" dirty="0">
                <a:latin typeface="Arial" panose="020B0604020202020204" pitchFamily="34" charset="0"/>
                <a:ea typeface="Calibri"/>
                <a:cs typeface="Arial" panose="020B0604020202020204" pitchFamily="34" charset="0"/>
              </a:rPr>
              <a:t>Pacific Northwest National </a:t>
            </a:r>
            <a:r>
              <a:rPr lang="en-US" sz="1200" dirty="0" smtClean="0">
                <a:latin typeface="Arial" panose="020B0604020202020204" pitchFamily="34" charset="0"/>
                <a:ea typeface="Calibri"/>
                <a:cs typeface="Arial" panose="020B0604020202020204" pitchFamily="34" charset="0"/>
              </a:rPr>
              <a:t>Laboratory (PNNL) in Science Laboratories Infrastructure.</a:t>
            </a:r>
          </a:p>
        </p:txBody>
      </p:sp>
      <p:sp>
        <p:nvSpPr>
          <p:cNvPr id="3" name="Footer Placeholder 2"/>
          <p:cNvSpPr>
            <a:spLocks noGrp="1"/>
          </p:cNvSpPr>
          <p:nvPr>
            <p:ph type="ftr" sz="quarter" idx="11"/>
          </p:nvPr>
        </p:nvSpPr>
        <p:spPr/>
        <p:txBody>
          <a:bodyPr/>
          <a:lstStyle/>
          <a:p>
            <a:r>
              <a:rPr lang="en-US" smtClean="0"/>
              <a:t>SC-1 BESAC July 13, 2017</a:t>
            </a:r>
            <a:endParaRPr lang="en-US" dirty="0"/>
          </a:p>
        </p:txBody>
      </p:sp>
    </p:spTree>
    <p:extLst>
      <p:ext uri="{BB962C8B-B14F-4D97-AF65-F5344CB8AC3E}">
        <p14:creationId xmlns:p14="http://schemas.microsoft.com/office/powerpoint/2010/main" val="293896899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11</a:t>
            </a:fld>
            <a:endParaRPr lang="en-US" dirty="0" smtClean="0">
              <a:latin typeface="Arial" charset="0"/>
              <a:cs typeface="Arial" charset="0"/>
            </a:endParaRPr>
          </a:p>
        </p:txBody>
      </p:sp>
      <p:sp>
        <p:nvSpPr>
          <p:cNvPr id="6146" name="Title 2"/>
          <p:cNvSpPr>
            <a:spLocks noGrp="1"/>
          </p:cNvSpPr>
          <p:nvPr>
            <p:ph type="title" idx="4294967295"/>
          </p:nvPr>
        </p:nvSpPr>
        <p:spPr>
          <a:xfrm>
            <a:off x="0" y="-174625"/>
            <a:ext cx="9144000" cy="1143000"/>
          </a:xfrm>
        </p:spPr>
        <p:txBody>
          <a:bodyPr/>
          <a:lstStyle/>
          <a:p>
            <a:pPr>
              <a:lnSpc>
                <a:spcPct val="90000"/>
              </a:lnSpc>
            </a:pPr>
            <a:r>
              <a:rPr lang="en-US" dirty="0" smtClean="0">
                <a:latin typeface="Arial" charset="0"/>
                <a:cs typeface="Arial" charset="0"/>
              </a:rPr>
              <a:t>Office of Science FY 2018 President’s Request</a:t>
            </a:r>
            <a:br>
              <a:rPr lang="en-US" dirty="0" smtClean="0">
                <a:latin typeface="Arial" charset="0"/>
                <a:cs typeface="Arial" charset="0"/>
              </a:rPr>
            </a:br>
            <a:r>
              <a:rPr lang="en-US" sz="1600" dirty="0" smtClean="0">
                <a:latin typeface="Arial" charset="0"/>
                <a:cs typeface="Arial" charset="0"/>
              </a:rPr>
              <a:t>(Dollars in thousands)</a:t>
            </a:r>
            <a:endParaRPr lang="en-US" dirty="0" smtClean="0">
              <a:latin typeface="Arial" charset="0"/>
              <a:cs typeface="Arial" charset="0"/>
            </a:endParaRPr>
          </a:p>
        </p:txBody>
      </p:sp>
      <p:pic>
        <p:nvPicPr>
          <p:cNvPr id="5" name="Picture 4"/>
          <p:cNvPicPr>
            <a:picLocks noChangeAspect="1"/>
          </p:cNvPicPr>
          <p:nvPr/>
        </p:nvPicPr>
        <p:blipFill>
          <a:blip r:embed="rId3"/>
          <a:stretch>
            <a:fillRect/>
          </a:stretch>
        </p:blipFill>
        <p:spPr>
          <a:xfrm>
            <a:off x="92279" y="1310081"/>
            <a:ext cx="8959442" cy="3530367"/>
          </a:xfrm>
          <a:prstGeom prst="rect">
            <a:avLst/>
          </a:prstGeom>
        </p:spPr>
      </p:pic>
      <p:sp>
        <p:nvSpPr>
          <p:cNvPr id="2" name="Footer Placeholder 1"/>
          <p:cNvSpPr>
            <a:spLocks noGrp="1"/>
          </p:cNvSpPr>
          <p:nvPr>
            <p:ph type="ftr" sz="quarter" idx="11"/>
          </p:nvPr>
        </p:nvSpPr>
        <p:spPr/>
        <p:txBody>
          <a:bodyPr/>
          <a:lstStyle/>
          <a:p>
            <a:r>
              <a:rPr lang="en-US" smtClean="0"/>
              <a:t>SC-1 BESAC July 13, 2017</a:t>
            </a:r>
            <a:endParaRPr lang="en-US" dirty="0"/>
          </a:p>
        </p:txBody>
      </p:sp>
      <p:sp>
        <p:nvSpPr>
          <p:cNvPr id="7" name="Rectangle 6"/>
          <p:cNvSpPr/>
          <p:nvPr/>
        </p:nvSpPr>
        <p:spPr>
          <a:xfrm>
            <a:off x="204787" y="2233416"/>
            <a:ext cx="8837408" cy="172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83114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12</a:t>
            </a:fld>
            <a:endParaRPr lang="en-US" dirty="0" smtClean="0">
              <a:latin typeface="Arial" charset="0"/>
              <a:cs typeface="Arial" charset="0"/>
            </a:endParaRPr>
          </a:p>
        </p:txBody>
      </p:sp>
      <p:sp>
        <p:nvSpPr>
          <p:cNvPr id="6146" name="Title 2"/>
          <p:cNvSpPr>
            <a:spLocks noGrp="1"/>
          </p:cNvSpPr>
          <p:nvPr>
            <p:ph type="title" idx="4294967295"/>
          </p:nvPr>
        </p:nvSpPr>
        <p:spPr>
          <a:xfrm>
            <a:off x="0" y="-174625"/>
            <a:ext cx="9144000" cy="1143000"/>
          </a:xfrm>
        </p:spPr>
        <p:txBody>
          <a:bodyPr/>
          <a:lstStyle/>
          <a:p>
            <a:pPr>
              <a:lnSpc>
                <a:spcPct val="90000"/>
              </a:lnSpc>
            </a:pPr>
            <a:r>
              <a:rPr lang="en-US" dirty="0" smtClean="0">
                <a:latin typeface="Arial" charset="0"/>
                <a:cs typeface="Arial" charset="0"/>
              </a:rPr>
              <a:t>Office of Science FY 2018 House Mark</a:t>
            </a:r>
            <a:br>
              <a:rPr lang="en-US" dirty="0" smtClean="0">
                <a:latin typeface="Arial" charset="0"/>
                <a:cs typeface="Arial" charset="0"/>
              </a:rPr>
            </a:br>
            <a:r>
              <a:rPr lang="en-US" sz="1600" dirty="0" smtClean="0">
                <a:latin typeface="Arial" charset="0"/>
                <a:cs typeface="Arial" charset="0"/>
              </a:rPr>
              <a:t>(Dollars in thousands)</a:t>
            </a:r>
            <a:endParaRPr lang="en-US" dirty="0" smtClean="0">
              <a:latin typeface="Arial" charset="0"/>
              <a:cs typeface="Arial" charset="0"/>
            </a:endParaRPr>
          </a:p>
        </p:txBody>
      </p:sp>
      <p:sp>
        <p:nvSpPr>
          <p:cNvPr id="2" name="Footer Placeholder 1"/>
          <p:cNvSpPr>
            <a:spLocks noGrp="1"/>
          </p:cNvSpPr>
          <p:nvPr>
            <p:ph type="ftr" sz="quarter" idx="11"/>
          </p:nvPr>
        </p:nvSpPr>
        <p:spPr/>
        <p:txBody>
          <a:bodyPr/>
          <a:lstStyle/>
          <a:p>
            <a:r>
              <a:rPr lang="en-US" smtClean="0"/>
              <a:t>SC-1 BESAC July 13, 2017</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527582554"/>
              </p:ext>
            </p:extLst>
          </p:nvPr>
        </p:nvGraphicFramePr>
        <p:xfrm>
          <a:off x="496389" y="1183389"/>
          <a:ext cx="8085908" cy="4391025"/>
        </p:xfrm>
        <a:graphic>
          <a:graphicData uri="http://schemas.openxmlformats.org/drawingml/2006/table">
            <a:tbl>
              <a:tblPr>
                <a:tableStyleId>{5C22544A-7EE6-4342-B048-85BDC9FD1C3A}</a:tableStyleId>
              </a:tblPr>
              <a:tblGrid>
                <a:gridCol w="4014282"/>
                <a:gridCol w="806440"/>
                <a:gridCol w="806440"/>
                <a:gridCol w="806440"/>
                <a:gridCol w="806440"/>
                <a:gridCol w="845866"/>
              </a:tblGrid>
              <a:tr h="571500">
                <a:tc>
                  <a:txBody>
                    <a:bodyPr/>
                    <a:lstStyle/>
                    <a:p>
                      <a:pPr algn="l" fontAlgn="b"/>
                      <a:endParaRPr lang="en-US" sz="1100" b="1" i="0" u="none" strike="noStrike">
                        <a:effectLst/>
                        <a:latin typeface="Times New Roman"/>
                      </a:endParaRPr>
                    </a:p>
                  </a:txBody>
                  <a:tcPr marL="0" marR="0" marT="0" marB="0" anchor="b"/>
                </a:tc>
                <a:tc>
                  <a:txBody>
                    <a:bodyPr/>
                    <a:lstStyle/>
                    <a:p>
                      <a:pPr algn="ctr" fontAlgn="ctr"/>
                      <a:r>
                        <a:rPr lang="en-US" sz="1100" u="none" strike="noStrike">
                          <a:effectLst/>
                        </a:rPr>
                        <a:t>FY 2016  Enacted Approp.</a:t>
                      </a:r>
                      <a:endParaRPr lang="en-US" sz="1100" b="0" i="0" u="none" strike="noStrike">
                        <a:effectLst/>
                        <a:latin typeface="Times New Roman"/>
                      </a:endParaRPr>
                    </a:p>
                  </a:txBody>
                  <a:tcPr marL="0" marR="0" marT="0" marB="0" anchor="ctr"/>
                </a:tc>
                <a:tc>
                  <a:txBody>
                    <a:bodyPr/>
                    <a:lstStyle/>
                    <a:p>
                      <a:pPr algn="ctr" fontAlgn="ctr"/>
                      <a:r>
                        <a:rPr lang="en-US" sz="1100" u="none" strike="noStrike">
                          <a:effectLst/>
                        </a:rPr>
                        <a:t>FY 2016  Current Approp.</a:t>
                      </a:r>
                      <a:endParaRPr lang="en-US" sz="1100" b="0" i="0" u="none" strike="noStrike">
                        <a:effectLst/>
                        <a:latin typeface="Times New Roman"/>
                      </a:endParaRPr>
                    </a:p>
                  </a:txBody>
                  <a:tcPr marL="0" marR="0" marT="0" marB="0" anchor="ctr"/>
                </a:tc>
                <a:tc>
                  <a:txBody>
                    <a:bodyPr/>
                    <a:lstStyle/>
                    <a:p>
                      <a:pPr algn="ctr" fontAlgn="ctr"/>
                      <a:r>
                        <a:rPr lang="en-US" sz="1100" u="none" strike="noStrike">
                          <a:effectLst/>
                        </a:rPr>
                        <a:t>FY 2017  Enacted Approp.</a:t>
                      </a:r>
                      <a:endParaRPr lang="en-US" sz="1100" b="0" i="0" u="none" strike="noStrike">
                        <a:effectLst/>
                        <a:latin typeface="Times New Roman"/>
                      </a:endParaRPr>
                    </a:p>
                  </a:txBody>
                  <a:tcPr marL="0" marR="0" marT="0" marB="0" anchor="ctr"/>
                </a:tc>
                <a:tc>
                  <a:txBody>
                    <a:bodyPr/>
                    <a:lstStyle/>
                    <a:p>
                      <a:pPr algn="ctr" fontAlgn="ctr"/>
                      <a:r>
                        <a:rPr lang="en-US" sz="1100" u="none" strike="noStrike">
                          <a:effectLst/>
                        </a:rPr>
                        <a:t>FY 2018 President's Request</a:t>
                      </a:r>
                      <a:endParaRPr lang="en-US" sz="1100" b="0" i="0" u="none" strike="noStrike">
                        <a:effectLst/>
                        <a:latin typeface="Times New Roman"/>
                      </a:endParaRPr>
                    </a:p>
                  </a:txBody>
                  <a:tcPr marL="0" marR="0" marT="0" marB="0" anchor="ctr"/>
                </a:tc>
                <a:tc>
                  <a:txBody>
                    <a:bodyPr/>
                    <a:lstStyle/>
                    <a:p>
                      <a:pPr algn="ctr" fontAlgn="ctr"/>
                      <a:r>
                        <a:rPr lang="en-US" sz="1100" u="none" strike="noStrike">
                          <a:effectLst/>
                        </a:rPr>
                        <a:t>FY 2018 House Mark</a:t>
                      </a:r>
                      <a:endParaRPr lang="en-US" sz="1100" b="0" i="0" u="none" strike="noStrike">
                        <a:effectLst/>
                        <a:latin typeface="Times New Roman"/>
                      </a:endParaRPr>
                    </a:p>
                  </a:txBody>
                  <a:tcPr marL="0" marR="0" marT="0" marB="0" anchor="ctr"/>
                </a:tc>
              </a:tr>
              <a:tr h="190500">
                <a:tc>
                  <a:txBody>
                    <a:bodyPr/>
                    <a:lstStyle/>
                    <a:p>
                      <a:pPr algn="l" fontAlgn="b"/>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Science</a:t>
                      </a:r>
                      <a:endParaRPr lang="en-US" sz="1100" b="1" i="0" u="none" strike="noStrike">
                        <a:effectLst/>
                        <a:latin typeface="Times New Roman"/>
                      </a:endParaRPr>
                    </a:p>
                  </a:txBody>
                  <a:tcPr marL="0" marR="0" marT="0" marB="0" anchor="b"/>
                </a:tc>
                <a:tc>
                  <a:txBody>
                    <a:bodyPr/>
                    <a:lstStyle/>
                    <a:p>
                      <a:pPr algn="ctr" fontAlgn="b"/>
                      <a:endParaRPr lang="en-US" sz="1100" b="0" i="0" u="none" strike="noStrike">
                        <a:effectLst/>
                        <a:latin typeface="Times New Roman"/>
                      </a:endParaRPr>
                    </a:p>
                  </a:txBody>
                  <a:tcPr marL="0" marR="0" marT="0" marB="0" anchor="b"/>
                </a:tc>
                <a:tc>
                  <a:txBody>
                    <a:bodyPr/>
                    <a:lstStyle/>
                    <a:p>
                      <a:pPr algn="ctr" fontAlgn="b"/>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Advanced Scientific Computing Research</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621,000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599,782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647,000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722,010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694,200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Basic Energy Sciences</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1,849,000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1,794,412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1,871,500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1,554,500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1,871,500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Biological and Environmental Research</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609,000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588,145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612,000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348,950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582,000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Fusion Energy Sciences</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438,000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427,267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380,000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309,940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395,000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High Energy Physics</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795,000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774,153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825,000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672,700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825,000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Nuclear Physics</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617,100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600,954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622,000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502,700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619,200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Workforce Development for Teachers and Scientists</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19,500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19,500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19,500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14,000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19,500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Science Laboratories Infrastructure</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113,600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113,600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130,000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76,200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105,600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Safeguards and Security</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103,000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103,000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103,000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103,000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103,000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Program Direction</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185,000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185,000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182,000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168,516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177,000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University Grants (Mandatory)</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r>
              <a:tr h="381000">
                <a:tc>
                  <a:txBody>
                    <a:bodyPr/>
                    <a:lstStyle/>
                    <a:p>
                      <a:pPr algn="l" fontAlgn="b"/>
                      <a:r>
                        <a:rPr lang="en-US" sz="1100" u="none" strike="noStrike">
                          <a:effectLst/>
                        </a:rPr>
                        <a:t>Small Business Innovation Research/Technology Transfer (SBIR/STTR) (SC portion)</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144,387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Subtotal, Office of Science</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5,350,200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5,350,200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5,392,000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4,472,516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5,392,000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SBIR/STTR (DOE transfer)</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72,438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Rescission of prior year balances</a:t>
                      </a:r>
                      <a:endParaRPr lang="en-US" sz="1100" b="0" i="0" u="none" strike="noStrike">
                        <a:effectLst/>
                        <a:latin typeface="Times New Roman"/>
                      </a:endParaRPr>
                    </a:p>
                  </a:txBody>
                  <a:tcPr marL="114300" marR="0" marT="0" marB="0" anchor="b"/>
                </a:tc>
                <a:tc>
                  <a:txBody>
                    <a:bodyPr/>
                    <a:lstStyle/>
                    <a:p>
                      <a:pPr algn="ctr" fontAlgn="b"/>
                      <a:r>
                        <a:rPr lang="en-US" sz="1100" u="none" strike="noStrike">
                          <a:effectLst/>
                        </a:rPr>
                        <a:t>-3,200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-3,200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-1,028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 </a:t>
                      </a:r>
                      <a:endParaRPr lang="en-US" sz="1100" b="0" i="0" u="none" strike="noStrike">
                        <a:effectLst/>
                        <a:latin typeface="Times New Roman"/>
                      </a:endParaRPr>
                    </a:p>
                  </a:txBody>
                  <a:tcPr marL="0" marR="0" marT="0" marB="0" anchor="b"/>
                </a:tc>
              </a:tr>
              <a:tr h="200025">
                <a:tc>
                  <a:txBody>
                    <a:bodyPr/>
                    <a:lstStyle/>
                    <a:p>
                      <a:pPr algn="l" fontAlgn="b"/>
                      <a:r>
                        <a:rPr lang="en-US" sz="1100" u="none" strike="noStrike">
                          <a:effectLst/>
                        </a:rPr>
                        <a:t>Total, Office of Science</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5,347,000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5,419,438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5,390,972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4,472,516 </a:t>
                      </a:r>
                      <a:endParaRPr lang="en-US" sz="1100" b="0" i="0" u="none" strike="noStrike">
                        <a:effectLst/>
                        <a:latin typeface="Times New Roman"/>
                      </a:endParaRPr>
                    </a:p>
                  </a:txBody>
                  <a:tcPr marL="0" marR="0" marT="0" marB="0" anchor="b"/>
                </a:tc>
                <a:tc>
                  <a:txBody>
                    <a:bodyPr/>
                    <a:lstStyle/>
                    <a:p>
                      <a:pPr algn="ctr" fontAlgn="b"/>
                      <a:r>
                        <a:rPr lang="en-US" sz="1100" u="none" strike="noStrike">
                          <a:effectLst/>
                        </a:rPr>
                        <a:t>5,392,000 </a:t>
                      </a:r>
                      <a:endParaRPr lang="en-US" sz="1100" b="0" i="0" u="none" strike="noStrike">
                        <a:effectLst/>
                        <a:latin typeface="Times New Roman"/>
                      </a:endParaRPr>
                    </a:p>
                  </a:txBody>
                  <a:tcPr marL="0" marR="0" marT="0" marB="0" anchor="b"/>
                </a:tc>
              </a:tr>
              <a:tr h="190500">
                <a:tc>
                  <a:txBody>
                    <a:bodyPr/>
                    <a:lstStyle/>
                    <a:p>
                      <a:pPr algn="l" fontAlgn="b"/>
                      <a:r>
                        <a:rPr lang="en-US" sz="1100" u="none" strike="noStrike">
                          <a:effectLst/>
                        </a:rPr>
                        <a:t>Recap:</a:t>
                      </a:r>
                      <a:endParaRPr lang="en-US" sz="1100" b="0" i="0" u="none" strike="noStrike">
                        <a:effectLst/>
                        <a:latin typeface="Times New Roman"/>
                      </a:endParaRPr>
                    </a:p>
                  </a:txBody>
                  <a:tcPr marL="0" marR="0" marT="0" marB="0" anchor="b"/>
                </a:tc>
                <a:tc>
                  <a:txBody>
                    <a:bodyPr/>
                    <a:lstStyle/>
                    <a:p>
                      <a:pPr algn="ctr" fontAlgn="b"/>
                      <a:endParaRPr lang="en-US" sz="1100" b="0" i="0" u="none" strike="noStrike" dirty="0">
                        <a:effectLst/>
                        <a:latin typeface="Times New Roman"/>
                      </a:endParaRPr>
                    </a:p>
                  </a:txBody>
                  <a:tcPr marL="0" marR="0" marT="0" marB="0" anchor="b"/>
                </a:tc>
                <a:tc>
                  <a:txBody>
                    <a:bodyPr/>
                    <a:lstStyle/>
                    <a:p>
                      <a:pPr algn="ctr" fontAlgn="b"/>
                      <a:endParaRPr lang="en-US" sz="1100" b="0" i="0" u="none" strike="noStrike" dirty="0">
                        <a:effectLst/>
                        <a:latin typeface="Times New Roman"/>
                      </a:endParaRPr>
                    </a:p>
                  </a:txBody>
                  <a:tcPr marL="0" marR="0" marT="0" marB="0" anchor="b"/>
                </a:tc>
                <a:tc>
                  <a:txBody>
                    <a:bodyPr/>
                    <a:lstStyle/>
                    <a:p>
                      <a:pPr algn="ctr" fontAlgn="b"/>
                      <a:endParaRPr lang="en-US" sz="1100" b="0" i="0" u="none" strike="noStrike" dirty="0">
                        <a:effectLst/>
                        <a:latin typeface="Times New Roman"/>
                      </a:endParaRPr>
                    </a:p>
                  </a:txBody>
                  <a:tcPr marL="0" marR="0" marT="0" marB="0" anchor="b"/>
                </a:tc>
                <a:tc>
                  <a:txBody>
                    <a:bodyPr/>
                    <a:lstStyle/>
                    <a:p>
                      <a:pPr algn="ctr" fontAlgn="b"/>
                      <a:endParaRPr lang="en-US" sz="1100" b="0" i="0" u="none" strike="noStrike" dirty="0">
                        <a:effectLst/>
                        <a:latin typeface="Times New Roman"/>
                      </a:endParaRPr>
                    </a:p>
                  </a:txBody>
                  <a:tcPr marL="0" marR="0" marT="0" marB="0" anchor="b"/>
                </a:tc>
                <a:tc>
                  <a:txBody>
                    <a:bodyPr/>
                    <a:lstStyle/>
                    <a:p>
                      <a:pPr algn="ctr" fontAlgn="b"/>
                      <a:endParaRPr lang="en-US" sz="1100" b="0" i="0" u="none" strike="noStrike" dirty="0">
                        <a:effectLst/>
                        <a:latin typeface="Times New Roman"/>
                      </a:endParaRPr>
                    </a:p>
                  </a:txBody>
                  <a:tcPr marL="0" marR="0" marT="0" marB="0" anchor="b"/>
                </a:tc>
              </a:tr>
            </a:tbl>
          </a:graphicData>
        </a:graphic>
      </p:graphicFrame>
      <p:sp>
        <p:nvSpPr>
          <p:cNvPr id="6" name="Rectangle 5"/>
          <p:cNvSpPr/>
          <p:nvPr/>
        </p:nvSpPr>
        <p:spPr>
          <a:xfrm>
            <a:off x="523875" y="2349166"/>
            <a:ext cx="8029575" cy="172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72428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796" y="1284792"/>
            <a:ext cx="8991600" cy="4828626"/>
          </a:xfrm>
        </p:spPr>
        <p:txBody>
          <a:bodyPr>
            <a:normAutofit/>
          </a:bodyPr>
          <a:lstStyle/>
          <a:p>
            <a:r>
              <a:rPr lang="en-US" dirty="0" smtClean="0"/>
              <a:t>In the immediate future:</a:t>
            </a:r>
          </a:p>
          <a:p>
            <a:pPr lvl="1"/>
            <a:r>
              <a:rPr lang="en-US" dirty="0" smtClean="0"/>
              <a:t>Keep producing great science!</a:t>
            </a:r>
          </a:p>
          <a:p>
            <a:pPr lvl="1"/>
            <a:r>
              <a:rPr lang="en-US" dirty="0" smtClean="0"/>
              <a:t>Communicate your concerns with us</a:t>
            </a:r>
          </a:p>
          <a:p>
            <a:pPr lvl="1"/>
            <a:endParaRPr lang="en-US" dirty="0" smtClean="0"/>
          </a:p>
          <a:p>
            <a:r>
              <a:rPr lang="en-US" dirty="0" smtClean="0"/>
              <a:t>In the coming weeks and months:</a:t>
            </a:r>
          </a:p>
          <a:p>
            <a:pPr lvl="1"/>
            <a:r>
              <a:rPr lang="en-US" dirty="0" smtClean="0"/>
              <a:t>Congress is deliberating its appropriations decisions and the final </a:t>
            </a:r>
            <a:r>
              <a:rPr lang="en-US" dirty="0"/>
              <a:t>appropriation will </a:t>
            </a:r>
            <a:r>
              <a:rPr lang="en-US" dirty="0" smtClean="0"/>
              <a:t>become known shortly</a:t>
            </a:r>
          </a:p>
          <a:p>
            <a:pPr lvl="1"/>
            <a:r>
              <a:rPr lang="en-US" dirty="0" smtClean="0"/>
              <a:t>We must be ready to execute when the new fiscal year starts on October </a:t>
            </a:r>
            <a:r>
              <a:rPr lang="en-US" dirty="0"/>
              <a:t>1, </a:t>
            </a:r>
            <a:r>
              <a:rPr lang="en-US" dirty="0" smtClean="0"/>
              <a:t>2017</a:t>
            </a:r>
          </a:p>
        </p:txBody>
      </p:sp>
      <p:sp>
        <p:nvSpPr>
          <p:cNvPr id="3" name="Title 2"/>
          <p:cNvSpPr>
            <a:spLocks noGrp="1"/>
          </p:cNvSpPr>
          <p:nvPr>
            <p:ph type="title"/>
          </p:nvPr>
        </p:nvSpPr>
        <p:spPr>
          <a:xfrm>
            <a:off x="0" y="-1"/>
            <a:ext cx="9144000" cy="692331"/>
          </a:xfrm>
        </p:spPr>
        <p:txBody>
          <a:bodyPr/>
          <a:lstStyle/>
          <a:p>
            <a:r>
              <a:rPr lang="en-US" sz="3600" dirty="0" smtClean="0"/>
              <a:t>In Conclusion …</a:t>
            </a:r>
            <a:endParaRPr lang="en-US" sz="3600"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13</a:t>
            </a:fld>
            <a:endParaRPr lang="en-US">
              <a:solidFill>
                <a:srgbClr val="0F6636"/>
              </a:solidFill>
            </a:endParaRPr>
          </a:p>
        </p:txBody>
      </p:sp>
      <p:sp>
        <p:nvSpPr>
          <p:cNvPr id="5" name="Footer Placeholder 4"/>
          <p:cNvSpPr>
            <a:spLocks noGrp="1"/>
          </p:cNvSpPr>
          <p:nvPr>
            <p:ph type="ftr" sz="quarter" idx="4294967295"/>
          </p:nvPr>
        </p:nvSpPr>
        <p:spPr>
          <a:xfrm>
            <a:off x="3124200" y="6357064"/>
            <a:ext cx="5257800" cy="365125"/>
          </a:xfrm>
          <a:prstGeom prst="rect">
            <a:avLst/>
          </a:prstGeom>
        </p:spPr>
        <p:txBody>
          <a:bodyPr/>
          <a:lstStyle/>
          <a:p>
            <a:r>
              <a:rPr lang="en-US" smtClean="0">
                <a:solidFill>
                  <a:srgbClr val="0F6636"/>
                </a:solidFill>
              </a:rPr>
              <a:t>SC-1 BESAC July 13, 2017</a:t>
            </a:r>
            <a:endParaRPr lang="en-US">
              <a:solidFill>
                <a:srgbClr val="0F6636"/>
              </a:solidFill>
            </a:endParaRPr>
          </a:p>
        </p:txBody>
      </p:sp>
    </p:spTree>
    <p:extLst>
      <p:ext uri="{BB962C8B-B14F-4D97-AF65-F5344CB8AC3E}">
        <p14:creationId xmlns:p14="http://schemas.microsoft.com/office/powerpoint/2010/main" val="3438350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8F455FD-F83C-4433-AE11-4D89943CC4D6}" type="slidenum">
              <a:rPr lang="en-US" smtClean="0"/>
              <a:pPr/>
              <a:t>14</a:t>
            </a:fld>
            <a:endParaRPr lang="en-US" dirty="0"/>
          </a:p>
        </p:txBody>
      </p:sp>
      <p:sp>
        <p:nvSpPr>
          <p:cNvPr id="3" name="TextBox 2"/>
          <p:cNvSpPr txBox="1"/>
          <p:nvPr/>
        </p:nvSpPr>
        <p:spPr>
          <a:xfrm>
            <a:off x="3148311" y="2476982"/>
            <a:ext cx="2835797" cy="646331"/>
          </a:xfrm>
          <a:prstGeom prst="rect">
            <a:avLst/>
          </a:prstGeom>
          <a:noFill/>
        </p:spPr>
        <p:txBody>
          <a:bodyPr wrap="square" rtlCol="0">
            <a:spAutoFit/>
          </a:bodyPr>
          <a:lstStyle/>
          <a:p>
            <a:pPr algn="ctr"/>
            <a:r>
              <a:rPr lang="en-US" sz="3600" dirty="0" smtClean="0"/>
              <a:t>Questions?</a:t>
            </a:r>
            <a:endParaRPr lang="en-US" sz="3600" dirty="0"/>
          </a:p>
        </p:txBody>
      </p:sp>
      <p:sp>
        <p:nvSpPr>
          <p:cNvPr id="4" name="Footer Placeholder 3"/>
          <p:cNvSpPr>
            <a:spLocks noGrp="1"/>
          </p:cNvSpPr>
          <p:nvPr>
            <p:ph type="ftr" sz="quarter" idx="11"/>
          </p:nvPr>
        </p:nvSpPr>
        <p:spPr/>
        <p:txBody>
          <a:bodyPr/>
          <a:lstStyle/>
          <a:p>
            <a:r>
              <a:rPr lang="en-US" smtClean="0"/>
              <a:t>SC-1 BESAC July 13, 2017</a:t>
            </a:r>
            <a:endParaRPr lang="en-US" dirty="0"/>
          </a:p>
        </p:txBody>
      </p:sp>
    </p:spTree>
    <p:extLst>
      <p:ext uri="{BB962C8B-B14F-4D97-AF65-F5344CB8AC3E}">
        <p14:creationId xmlns:p14="http://schemas.microsoft.com/office/powerpoint/2010/main" val="3460094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8F455FD-F83C-4433-AE11-4D89943CC4D6}" type="slidenum">
              <a:rPr lang="en-US" smtClean="0"/>
              <a:pPr/>
              <a:t>15</a:t>
            </a:fld>
            <a:endParaRPr lang="en-US" dirty="0"/>
          </a:p>
        </p:txBody>
      </p:sp>
      <p:sp>
        <p:nvSpPr>
          <p:cNvPr id="3" name="TextBox 2"/>
          <p:cNvSpPr txBox="1"/>
          <p:nvPr/>
        </p:nvSpPr>
        <p:spPr>
          <a:xfrm>
            <a:off x="2569573" y="2476982"/>
            <a:ext cx="3993274" cy="646331"/>
          </a:xfrm>
          <a:prstGeom prst="rect">
            <a:avLst/>
          </a:prstGeom>
          <a:noFill/>
        </p:spPr>
        <p:txBody>
          <a:bodyPr wrap="square" rtlCol="0">
            <a:spAutoFit/>
          </a:bodyPr>
          <a:lstStyle/>
          <a:p>
            <a:pPr algn="ctr"/>
            <a:r>
              <a:rPr lang="en-US" sz="3600" dirty="0" smtClean="0"/>
              <a:t>Backup Slides</a:t>
            </a:r>
            <a:endParaRPr lang="en-US" sz="3600" dirty="0"/>
          </a:p>
        </p:txBody>
      </p:sp>
      <p:sp>
        <p:nvSpPr>
          <p:cNvPr id="4" name="Footer Placeholder 3"/>
          <p:cNvSpPr>
            <a:spLocks noGrp="1"/>
          </p:cNvSpPr>
          <p:nvPr>
            <p:ph type="ftr" sz="quarter" idx="11"/>
          </p:nvPr>
        </p:nvSpPr>
        <p:spPr/>
        <p:txBody>
          <a:bodyPr/>
          <a:lstStyle/>
          <a:p>
            <a:r>
              <a:rPr lang="en-US" smtClean="0"/>
              <a:t>SC-1 BESAC July 13, 2017</a:t>
            </a:r>
            <a:endParaRPr lang="en-US" dirty="0"/>
          </a:p>
        </p:txBody>
      </p:sp>
    </p:spTree>
    <p:extLst>
      <p:ext uri="{BB962C8B-B14F-4D97-AF65-F5344CB8AC3E}">
        <p14:creationId xmlns:p14="http://schemas.microsoft.com/office/powerpoint/2010/main" val="2123929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6" name="Rectangle 15"/>
          <p:cNvSpPr/>
          <p:nvPr/>
        </p:nvSpPr>
        <p:spPr>
          <a:xfrm>
            <a:off x="162838" y="6210300"/>
            <a:ext cx="8904962"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3" name="Picture 2"/>
          <p:cNvPicPr>
            <a:picLocks noChangeAspect="1"/>
          </p:cNvPicPr>
          <p:nvPr/>
        </p:nvPicPr>
        <p:blipFill>
          <a:blip r:embed="rId3"/>
          <a:stretch>
            <a:fillRect/>
          </a:stretch>
        </p:blipFill>
        <p:spPr>
          <a:xfrm>
            <a:off x="2057937" y="4439557"/>
            <a:ext cx="2469696" cy="2292350"/>
          </a:xfrm>
          <a:prstGeom prst="rect">
            <a:avLst/>
          </a:prstGeom>
        </p:spPr>
      </p:pic>
      <p:sp>
        <p:nvSpPr>
          <p:cNvPr id="4" name="Slide Number Placeholder 3"/>
          <p:cNvSpPr>
            <a:spLocks noGrp="1"/>
          </p:cNvSpPr>
          <p:nvPr>
            <p:ph type="sldNum" sz="quarter" idx="12"/>
          </p:nvPr>
        </p:nvSpPr>
        <p:spPr>
          <a:xfrm>
            <a:off x="8413750" y="6535074"/>
            <a:ext cx="381000" cy="365125"/>
          </a:xfrm>
        </p:spPr>
        <p:txBody>
          <a:bodyPr/>
          <a:lstStyle/>
          <a:p>
            <a:pPr>
              <a:defRPr/>
            </a:pPr>
            <a:fld id="{6EEA275D-5A49-48A8-817D-44C3EA0A3A2F}" type="slidenum">
              <a:rPr lang="en-US" smtClean="0"/>
              <a:pPr>
                <a:defRPr/>
              </a:pPr>
              <a:t>16</a:t>
            </a:fld>
            <a:endParaRPr lang="en-US" dirty="0"/>
          </a:p>
        </p:txBody>
      </p:sp>
      <p:sp>
        <p:nvSpPr>
          <p:cNvPr id="2" name="Title 1"/>
          <p:cNvSpPr>
            <a:spLocks noGrp="1"/>
          </p:cNvSpPr>
          <p:nvPr>
            <p:ph type="title" idx="4294967295"/>
          </p:nvPr>
        </p:nvSpPr>
        <p:spPr>
          <a:xfrm>
            <a:off x="0" y="62389"/>
            <a:ext cx="9144000" cy="646331"/>
          </a:xfrm>
        </p:spPr>
        <p:txBody>
          <a:bodyPr>
            <a:spAutoFit/>
          </a:bodyPr>
          <a:lstStyle/>
          <a:p>
            <a:pPr>
              <a:lnSpc>
                <a:spcPct val="90000"/>
              </a:lnSpc>
            </a:pPr>
            <a:r>
              <a:rPr lang="en-US" dirty="0" smtClean="0"/>
              <a:t>Advanced Scientific Computing Research</a:t>
            </a:r>
            <a:br>
              <a:rPr lang="en-US" dirty="0" smtClean="0"/>
            </a:br>
            <a:r>
              <a:rPr lang="en-US" sz="1600" dirty="0" smtClean="0">
                <a:solidFill>
                  <a:prstClr val="black"/>
                </a:solidFill>
              </a:rPr>
              <a:t>Computational and networking capabilities to extend the frontiers of science and technology</a:t>
            </a:r>
            <a:endParaRPr lang="en-US" dirty="0"/>
          </a:p>
        </p:txBody>
      </p:sp>
      <p:sp>
        <p:nvSpPr>
          <p:cNvPr id="12" name="TextBox 11"/>
          <p:cNvSpPr txBox="1"/>
          <p:nvPr/>
        </p:nvSpPr>
        <p:spPr>
          <a:xfrm>
            <a:off x="288159" y="1016330"/>
            <a:ext cx="8627241" cy="3617401"/>
          </a:xfrm>
          <a:prstGeom prst="rect">
            <a:avLst/>
          </a:prstGeom>
          <a:noFill/>
        </p:spPr>
        <p:txBody>
          <a:bodyPr wrap="square" rtlCol="0">
            <a:spAutoFit/>
          </a:bodyPr>
          <a:lstStyle/>
          <a:p>
            <a:pPr marL="231775" lvl="0" indent="-231775">
              <a:lnSpc>
                <a:spcPct val="95000"/>
              </a:lnSpc>
              <a:spcAft>
                <a:spcPts val="1400"/>
              </a:spcAft>
              <a:buFont typeface="Wingdings" pitchFamily="2" charset="2"/>
              <a:buChar char="§"/>
            </a:pPr>
            <a:r>
              <a:rPr lang="en-US" sz="1600" b="1" dirty="0"/>
              <a:t>Exascale </a:t>
            </a:r>
            <a:r>
              <a:rPr lang="en-US" sz="1600" b="1" dirty="0" smtClean="0"/>
              <a:t>Computing Initiative (ECI) and Exascale Computing Project (ECP). </a:t>
            </a:r>
            <a:r>
              <a:rPr lang="en-US" sz="1600" dirty="0" smtClean="0"/>
              <a:t>The ECP is initiated as a joint ASCR/NNSA partnership using DOE’s formal project management processes. A new budget line was created for the SC-ECP in FY 2017.</a:t>
            </a:r>
          </a:p>
          <a:p>
            <a:pPr marL="231775" lvl="0" indent="-231775">
              <a:lnSpc>
                <a:spcPct val="95000"/>
              </a:lnSpc>
              <a:spcAft>
                <a:spcPts val="1400"/>
              </a:spcAft>
              <a:buFont typeface="Wingdings" pitchFamily="2" charset="2"/>
              <a:buChar char="§"/>
            </a:pPr>
            <a:r>
              <a:rPr lang="en-US" sz="1600" b="1" dirty="0" smtClean="0"/>
              <a:t>Facilities</a:t>
            </a:r>
            <a:r>
              <a:rPr lang="en-US" sz="1600" dirty="0" smtClean="0"/>
              <a:t> </a:t>
            </a:r>
            <a:r>
              <a:rPr lang="en-US" sz="1600" dirty="0"/>
              <a:t>operate optimally and with &gt;90% </a:t>
            </a:r>
            <a:r>
              <a:rPr lang="en-US" sz="1600" dirty="0">
                <a:solidFill>
                  <a:prstClr val="black"/>
                </a:solidFill>
              </a:rPr>
              <a:t>availability; deployment of </a:t>
            </a:r>
            <a:r>
              <a:rPr lang="en-US" sz="1600" dirty="0" smtClean="0">
                <a:solidFill>
                  <a:prstClr val="black"/>
                </a:solidFill>
              </a:rPr>
              <a:t>200 </a:t>
            </a:r>
            <a:r>
              <a:rPr lang="en-US" sz="1600" dirty="0">
                <a:solidFill>
                  <a:prstClr val="black"/>
                </a:solidFill>
              </a:rPr>
              <a:t>petaflop upgrade at </a:t>
            </a:r>
            <a:r>
              <a:rPr lang="en-US" sz="1600" dirty="0" smtClean="0">
                <a:solidFill>
                  <a:prstClr val="black"/>
                </a:solidFill>
              </a:rPr>
              <a:t>OLCF and </a:t>
            </a:r>
            <a:r>
              <a:rPr lang="en-US" sz="1600" dirty="0">
                <a:solidFill>
                  <a:prstClr val="black"/>
                </a:solidFill>
              </a:rPr>
              <a:t>site preparations for </a:t>
            </a:r>
            <a:r>
              <a:rPr lang="en-US" sz="1600" dirty="0" smtClean="0">
                <a:solidFill>
                  <a:prstClr val="black"/>
                </a:solidFill>
              </a:rPr>
              <a:t>exascale machines and NERSC-9</a:t>
            </a:r>
            <a:r>
              <a:rPr lang="en-US" sz="1600" dirty="0">
                <a:solidFill>
                  <a:prstClr val="black"/>
                </a:solidFill>
              </a:rPr>
              <a:t> </a:t>
            </a:r>
            <a:r>
              <a:rPr lang="en-US" sz="1600" dirty="0" smtClean="0">
                <a:solidFill>
                  <a:prstClr val="black"/>
                </a:solidFill>
              </a:rPr>
              <a:t>and upgrade of ESnet.</a:t>
            </a:r>
            <a:endParaRPr lang="en-US" sz="1600" b="1" dirty="0">
              <a:solidFill>
                <a:prstClr val="black"/>
              </a:solidFill>
            </a:endParaRPr>
          </a:p>
          <a:p>
            <a:pPr marL="231775" indent="-231775">
              <a:lnSpc>
                <a:spcPct val="95000"/>
              </a:lnSpc>
              <a:spcAft>
                <a:spcPts val="1400"/>
              </a:spcAft>
              <a:buFont typeface="Wingdings" pitchFamily="2" charset="2"/>
              <a:buChar char="§"/>
            </a:pPr>
            <a:r>
              <a:rPr lang="en-US" sz="1600" b="1" dirty="0"/>
              <a:t>SciDAC partnerships</a:t>
            </a:r>
            <a:r>
              <a:rPr lang="en-US" sz="1600" dirty="0"/>
              <a:t> </a:t>
            </a:r>
            <a:r>
              <a:rPr lang="en-US" sz="1600" dirty="0" smtClean="0"/>
              <a:t>were </a:t>
            </a:r>
            <a:r>
              <a:rPr lang="en-US" sz="1600" dirty="0"/>
              <a:t>recompeted in </a:t>
            </a:r>
            <a:r>
              <a:rPr lang="en-US" sz="1600" dirty="0" smtClean="0"/>
              <a:t>FY 2017 </a:t>
            </a:r>
            <a:r>
              <a:rPr lang="en-US" sz="1600" dirty="0"/>
              <a:t>with new </a:t>
            </a:r>
            <a:r>
              <a:rPr lang="en-US" sz="1600" dirty="0" smtClean="0"/>
              <a:t>institutes and partnerships that span basic science priorities.</a:t>
            </a:r>
            <a:endParaRPr lang="en-US" sz="1600" dirty="0"/>
          </a:p>
          <a:p>
            <a:pPr marL="231775" indent="-231775">
              <a:lnSpc>
                <a:spcPct val="95000"/>
              </a:lnSpc>
              <a:spcAft>
                <a:spcPts val="1400"/>
              </a:spcAft>
              <a:buFont typeface="Wingdings" pitchFamily="2" charset="2"/>
              <a:buChar char="§"/>
            </a:pPr>
            <a:r>
              <a:rPr lang="en-US" sz="1600" b="1" dirty="0" smtClean="0">
                <a:solidFill>
                  <a:prstClr val="black"/>
                </a:solidFill>
              </a:rPr>
              <a:t>Applied Mathematics </a:t>
            </a:r>
            <a:r>
              <a:rPr lang="en-US" sz="1600" b="1" dirty="0">
                <a:solidFill>
                  <a:prstClr val="black"/>
                </a:solidFill>
              </a:rPr>
              <a:t>research </a:t>
            </a:r>
            <a:r>
              <a:rPr lang="en-US" sz="1600" dirty="0">
                <a:solidFill>
                  <a:prstClr val="black"/>
                </a:solidFill>
              </a:rPr>
              <a:t>addresses challenges of increasing complexity and </a:t>
            </a:r>
            <a:r>
              <a:rPr lang="en-US" sz="1600" b="1" dirty="0">
                <a:solidFill>
                  <a:prstClr val="black"/>
                </a:solidFill>
              </a:rPr>
              <a:t>Computer </a:t>
            </a:r>
            <a:r>
              <a:rPr lang="en-US" sz="1600" b="1" dirty="0" smtClean="0">
                <a:solidFill>
                  <a:prstClr val="black"/>
                </a:solidFill>
              </a:rPr>
              <a:t>Science research </a:t>
            </a:r>
            <a:r>
              <a:rPr lang="en-US" sz="1600" dirty="0" smtClean="0">
                <a:solidFill>
                  <a:prstClr val="black"/>
                </a:solidFill>
              </a:rPr>
              <a:t>and</a:t>
            </a:r>
            <a:r>
              <a:rPr lang="en-US" sz="1600" b="1" dirty="0" smtClean="0">
                <a:solidFill>
                  <a:prstClr val="black"/>
                </a:solidFill>
              </a:rPr>
              <a:t> Research and Evaluation Partnerships</a:t>
            </a:r>
            <a:r>
              <a:rPr lang="en-US" sz="1600" dirty="0" smtClean="0">
                <a:solidFill>
                  <a:prstClr val="black"/>
                </a:solidFill>
              </a:rPr>
              <a:t> explores technologies “beyond </a:t>
            </a:r>
            <a:r>
              <a:rPr lang="en-US" sz="1600" dirty="0">
                <a:solidFill>
                  <a:prstClr val="black"/>
                </a:solidFill>
              </a:rPr>
              <a:t>Moore’s law</a:t>
            </a:r>
            <a:r>
              <a:rPr lang="en-US" sz="1600" dirty="0" smtClean="0">
                <a:solidFill>
                  <a:prstClr val="black"/>
                </a:solidFill>
              </a:rPr>
              <a:t>” including testbeds</a:t>
            </a:r>
            <a:r>
              <a:rPr lang="en-US" sz="1600" dirty="0" smtClean="0"/>
              <a:t>.</a:t>
            </a:r>
            <a:endParaRPr lang="en-US" sz="1600" dirty="0"/>
          </a:p>
          <a:p>
            <a:pPr marL="231775" lvl="0" indent="-231775">
              <a:lnSpc>
                <a:spcPct val="95000"/>
              </a:lnSpc>
              <a:spcAft>
                <a:spcPts val="1400"/>
              </a:spcAft>
              <a:buFont typeface="Wingdings" pitchFamily="2" charset="2"/>
              <a:buChar char="§"/>
            </a:pPr>
            <a:r>
              <a:rPr lang="en-US" sz="1600" dirty="0" smtClean="0"/>
              <a:t>The </a:t>
            </a:r>
            <a:r>
              <a:rPr lang="en-US" sz="1600" b="1" dirty="0" smtClean="0"/>
              <a:t>Computational Sciences Graduate Fellowship</a:t>
            </a:r>
            <a:r>
              <a:rPr lang="en-US" sz="1600" dirty="0"/>
              <a:t> </a:t>
            </a:r>
            <a:r>
              <a:rPr lang="en-US" sz="1600" dirty="0" smtClean="0"/>
              <a:t>is funded at $10 million.</a:t>
            </a:r>
            <a:endParaRPr lang="en-US" sz="1600" dirty="0"/>
          </a:p>
        </p:txBody>
      </p:sp>
      <p:pic>
        <p:nvPicPr>
          <p:cNvPr id="21" name="Picture 20" descr="al_li_test_02.jpg"/>
          <p:cNvPicPr>
            <a:picLocks noChangeAspect="1"/>
          </p:cNvPicPr>
          <p:nvPr/>
        </p:nvPicPr>
        <p:blipFill rotWithShape="1">
          <a:blip r:embed="rId4" cstate="print"/>
          <a:srcRect l="6311" t="16085" r="3794" b="17853"/>
          <a:stretch/>
        </p:blipFill>
        <p:spPr>
          <a:xfrm>
            <a:off x="4399997" y="4865605"/>
            <a:ext cx="2152017" cy="1574454"/>
          </a:xfrm>
          <a:prstGeom prst="rect">
            <a:avLst/>
          </a:prstGeom>
        </p:spPr>
      </p:pic>
      <p:pic>
        <p:nvPicPr>
          <p:cNvPr id="14" name="sb-player" descr="http://www.nersc.gov/assets/Uploads/Graphical-Abstract-AlN-Sci-Rep-no-logo-cropped.jpg"/>
          <p:cNvPicPr/>
          <p:nvPr/>
        </p:nvPicPr>
        <p:blipFill rotWithShape="1">
          <a:blip r:embed="rId5">
            <a:extLst>
              <a:ext uri="{28A0092B-C50C-407E-A947-70E740481C1C}">
                <a14:useLocalDpi xmlns:a14="http://schemas.microsoft.com/office/drawing/2010/main" val="0"/>
              </a:ext>
            </a:extLst>
          </a:blip>
          <a:srcRect b="-1"/>
          <a:stretch/>
        </p:blipFill>
        <p:spPr bwMode="auto">
          <a:xfrm>
            <a:off x="0" y="4856965"/>
            <a:ext cx="2184403" cy="1591734"/>
          </a:xfrm>
          <a:prstGeom prst="rect">
            <a:avLst/>
          </a:prstGeom>
          <a:noFill/>
          <a:ln>
            <a:noFill/>
          </a:ln>
        </p:spPr>
      </p:pic>
      <p:pic>
        <p:nvPicPr>
          <p:cNvPr id="19" name="Picture 18" descr="Macintosh HD:Users:fiuza:Library:Containers:com.apple.mail:Data:Library:Mail Downloads:E8C79279-0087-4817-9A10-D9D479AFDA3D:grey.png"/>
          <p:cNvPicPr/>
          <p:nvPr/>
        </p:nvPicPr>
        <p:blipFill rotWithShape="1">
          <a:blip r:embed="rId6">
            <a:extLst>
              <a:ext uri="{28A0092B-C50C-407E-A947-70E740481C1C}">
                <a14:useLocalDpi xmlns:a14="http://schemas.microsoft.com/office/drawing/2010/main" val="0"/>
              </a:ext>
            </a:extLst>
          </a:blip>
          <a:srcRect l="1775" t="4024" r="5029" b="1753"/>
          <a:stretch/>
        </p:blipFill>
        <p:spPr bwMode="auto">
          <a:xfrm>
            <a:off x="6663267" y="4766733"/>
            <a:ext cx="2404533" cy="1885275"/>
          </a:xfrm>
          <a:prstGeom prst="rect">
            <a:avLst/>
          </a:prstGeom>
          <a:noFill/>
          <a:ln>
            <a:noFill/>
          </a:ln>
        </p:spPr>
      </p:pic>
      <p:sp>
        <p:nvSpPr>
          <p:cNvPr id="5" name="Footer Placeholder 4"/>
          <p:cNvSpPr>
            <a:spLocks noGrp="1"/>
          </p:cNvSpPr>
          <p:nvPr>
            <p:ph type="ftr" sz="quarter" idx="11"/>
          </p:nvPr>
        </p:nvSpPr>
        <p:spPr>
          <a:xfrm>
            <a:off x="3124200" y="6529975"/>
            <a:ext cx="5334000" cy="365125"/>
          </a:xfrm>
        </p:spPr>
        <p:txBody>
          <a:bodyPr/>
          <a:lstStyle/>
          <a:p>
            <a:r>
              <a:rPr lang="en-US" smtClean="0"/>
              <a:t>SC-1 BESAC July 13, 2017</a:t>
            </a:r>
            <a:endParaRPr lang="en-US" dirty="0"/>
          </a:p>
        </p:txBody>
      </p:sp>
    </p:spTree>
    <p:extLst>
      <p:ext uri="{BB962C8B-B14F-4D97-AF65-F5344CB8AC3E}">
        <p14:creationId xmlns:p14="http://schemas.microsoft.com/office/powerpoint/2010/main" val="24204629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987442"/>
            <a:ext cx="8430016" cy="87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13" name="Rectangle 12"/>
          <p:cNvSpPr/>
          <p:nvPr/>
        </p:nvSpPr>
        <p:spPr>
          <a:xfrm>
            <a:off x="215900" y="6057901"/>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17</a:t>
            </a:fld>
            <a:endParaRPr lang="en-US" dirty="0"/>
          </a:p>
        </p:txBody>
      </p:sp>
      <p:sp>
        <p:nvSpPr>
          <p:cNvPr id="19" name="TextBox 18"/>
          <p:cNvSpPr txBox="1"/>
          <p:nvPr/>
        </p:nvSpPr>
        <p:spPr>
          <a:xfrm>
            <a:off x="176643" y="796573"/>
            <a:ext cx="8853056" cy="4355026"/>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lIns="91429" tIns="45714" rIns="91429" bIns="45714" rtlCol="0">
            <a:spAutoFit/>
          </a:bodyPr>
          <a:lstStyle/>
          <a:p>
            <a:pPr marL="173716" indent="-173716">
              <a:spcBef>
                <a:spcPts val="0"/>
              </a:spcBef>
              <a:spcAft>
                <a:spcPts val="600"/>
              </a:spcAft>
              <a:buFont typeface="Wingdings" pitchFamily="2" charset="2"/>
              <a:buChar char="§"/>
            </a:pPr>
            <a:r>
              <a:rPr lang="en-US" sz="1400" dirty="0">
                <a:solidFill>
                  <a:prstClr val="black"/>
                </a:solidFill>
                <a:latin typeface="Arial" pitchFamily="34" charset="0"/>
                <a:cs typeface="Arial" pitchFamily="34" charset="0"/>
              </a:rPr>
              <a:t>The BES FY 2018 Request of </a:t>
            </a:r>
            <a:r>
              <a:rPr lang="en-US" sz="1400" b="1" dirty="0">
                <a:solidFill>
                  <a:prstClr val="black"/>
                </a:solidFill>
                <a:latin typeface="Arial" pitchFamily="34" charset="0"/>
                <a:cs typeface="Arial" pitchFamily="34" charset="0"/>
              </a:rPr>
              <a:t>$1,554.5 million </a:t>
            </a:r>
            <a:r>
              <a:rPr lang="en-US" sz="1400" dirty="0">
                <a:solidFill>
                  <a:prstClr val="black"/>
                </a:solidFill>
                <a:latin typeface="Arial" pitchFamily="34" charset="0"/>
                <a:cs typeface="Arial" pitchFamily="34" charset="0"/>
              </a:rPr>
              <a:t>is a decrease of $294.5 million or 16% from the FY 2016 Enacted </a:t>
            </a:r>
            <a:r>
              <a:rPr lang="en-US" sz="1400" dirty="0" smtClean="0">
                <a:solidFill>
                  <a:prstClr val="black"/>
                </a:solidFill>
                <a:latin typeface="Arial" pitchFamily="34" charset="0"/>
                <a:cs typeface="Arial" pitchFamily="34" charset="0"/>
              </a:rPr>
              <a:t>level. </a:t>
            </a:r>
          </a:p>
          <a:p>
            <a:pPr marL="173716" indent="-173716">
              <a:spcBef>
                <a:spcPts val="0"/>
              </a:spcBef>
              <a:spcAft>
                <a:spcPts val="600"/>
              </a:spcAft>
              <a:buFont typeface="Wingdings" pitchFamily="2" charset="2"/>
              <a:buChar char="§"/>
            </a:pPr>
            <a:r>
              <a:rPr lang="en-US" sz="1400" dirty="0" smtClean="0">
                <a:solidFill>
                  <a:prstClr val="black"/>
                </a:solidFill>
                <a:latin typeface="Arial" pitchFamily="34" charset="0"/>
                <a:cs typeface="Arial" pitchFamily="34" charset="0"/>
              </a:rPr>
              <a:t>The </a:t>
            </a:r>
            <a:r>
              <a:rPr lang="en-US" sz="1400" dirty="0">
                <a:solidFill>
                  <a:prstClr val="black"/>
                </a:solidFill>
                <a:latin typeface="Arial" pitchFamily="34" charset="0"/>
                <a:cs typeface="Arial" pitchFamily="34" charset="0"/>
              </a:rPr>
              <a:t>overall research funding in FY 2018 is reduced by 18% from FY </a:t>
            </a:r>
            <a:r>
              <a:rPr lang="en-US" sz="1400" dirty="0" smtClean="0">
                <a:solidFill>
                  <a:prstClr val="black"/>
                </a:solidFill>
                <a:latin typeface="Arial" pitchFamily="34" charset="0"/>
                <a:cs typeface="Arial" pitchFamily="34" charset="0"/>
              </a:rPr>
              <a:t>2016</a:t>
            </a:r>
            <a:r>
              <a:rPr lang="en-US" sz="1400" dirty="0" smtClean="0">
                <a:solidFill>
                  <a:srgbClr val="FF0000"/>
                </a:solidFill>
                <a:latin typeface="Arial" pitchFamily="34" charset="0"/>
                <a:cs typeface="Arial" pitchFamily="34" charset="0"/>
              </a:rPr>
              <a:t>,</a:t>
            </a:r>
            <a:r>
              <a:rPr lang="en-US" sz="1400" dirty="0" smtClean="0">
                <a:solidFill>
                  <a:prstClr val="black"/>
                </a:solidFill>
                <a:latin typeface="Arial" pitchFamily="34" charset="0"/>
                <a:cs typeface="Arial" pitchFamily="34" charset="0"/>
              </a:rPr>
              <a:t> requiring </a:t>
            </a:r>
            <a:r>
              <a:rPr lang="en-US" sz="1400" dirty="0">
                <a:solidFill>
                  <a:prstClr val="black"/>
                </a:solidFill>
                <a:latin typeface="Arial" pitchFamily="34" charset="0"/>
                <a:cs typeface="Arial" pitchFamily="34" charset="0"/>
              </a:rPr>
              <a:t>a significant shift in </a:t>
            </a:r>
            <a:r>
              <a:rPr lang="en-US" sz="1400" dirty="0" smtClean="0">
                <a:solidFill>
                  <a:prstClr val="black"/>
                </a:solidFill>
                <a:latin typeface="Arial" pitchFamily="34" charset="0"/>
                <a:cs typeface="Arial" pitchFamily="34" charset="0"/>
              </a:rPr>
              <a:t>priorities </a:t>
            </a:r>
            <a:r>
              <a:rPr lang="en-US" sz="1400" dirty="0">
                <a:solidFill>
                  <a:prstClr val="black"/>
                </a:solidFill>
                <a:latin typeface="Arial" pitchFamily="34" charset="0"/>
                <a:cs typeface="Arial" pitchFamily="34" charset="0"/>
              </a:rPr>
              <a:t>with targeted reductions of activities that extend to later-stage fundamental research. </a:t>
            </a:r>
            <a:r>
              <a:rPr lang="en-US" sz="1400" dirty="0" smtClean="0">
                <a:solidFill>
                  <a:prstClr val="black"/>
                </a:solidFill>
                <a:latin typeface="Arial" pitchFamily="34" charset="0"/>
                <a:cs typeface="Arial" pitchFamily="34" charset="0"/>
              </a:rPr>
              <a:t>Both the core research and the EFRC program will </a:t>
            </a:r>
            <a:r>
              <a:rPr lang="en-US" sz="1400" dirty="0">
                <a:solidFill>
                  <a:prstClr val="black"/>
                </a:solidFill>
                <a:latin typeface="Arial" pitchFamily="34" charset="0"/>
                <a:cs typeface="Arial" pitchFamily="34" charset="0"/>
              </a:rPr>
              <a:t>emphasize emerging high priorities in quantum materials and chemistry, catalysis science, </a:t>
            </a:r>
            <a:r>
              <a:rPr lang="en-US" sz="1400" dirty="0" smtClean="0">
                <a:solidFill>
                  <a:prstClr val="black"/>
                </a:solidFill>
                <a:latin typeface="Arial" pitchFamily="34" charset="0"/>
                <a:cs typeface="Arial" pitchFamily="34" charset="0"/>
              </a:rPr>
              <a:t>synthesis</a:t>
            </a:r>
            <a:r>
              <a:rPr lang="en-US" sz="1400" dirty="0">
                <a:solidFill>
                  <a:prstClr val="black"/>
                </a:solidFill>
                <a:latin typeface="Arial" pitchFamily="34" charset="0"/>
                <a:cs typeface="Arial" pitchFamily="34" charset="0"/>
              </a:rPr>
              <a:t>, </a:t>
            </a:r>
            <a:r>
              <a:rPr lang="en-US" sz="1400" dirty="0" smtClean="0">
                <a:solidFill>
                  <a:prstClr val="black"/>
                </a:solidFill>
                <a:latin typeface="Arial" pitchFamily="34" charset="0"/>
                <a:cs typeface="Arial" pitchFamily="34" charset="0"/>
              </a:rPr>
              <a:t>and instrumentation science. </a:t>
            </a:r>
          </a:p>
          <a:p>
            <a:pPr marL="173716" indent="-173716">
              <a:spcBef>
                <a:spcPts val="0"/>
              </a:spcBef>
              <a:spcAft>
                <a:spcPts val="600"/>
              </a:spcAft>
              <a:buFont typeface="Wingdings" pitchFamily="2" charset="2"/>
              <a:buChar char="§"/>
            </a:pPr>
            <a:r>
              <a:rPr lang="en-US" sz="1400" dirty="0">
                <a:solidFill>
                  <a:prstClr val="black"/>
                </a:solidFill>
                <a:latin typeface="Arial" pitchFamily="34" charset="0"/>
                <a:cs typeface="Arial" pitchFamily="34" charset="0"/>
              </a:rPr>
              <a:t>No funding is requested for the two BES-supported </a:t>
            </a:r>
            <a:r>
              <a:rPr lang="en-US" sz="1400" b="1" dirty="0">
                <a:solidFill>
                  <a:prstClr val="black"/>
                </a:solidFill>
                <a:latin typeface="Arial" pitchFamily="34" charset="0"/>
                <a:cs typeface="Arial" pitchFamily="34" charset="0"/>
              </a:rPr>
              <a:t>Energy Innovation </a:t>
            </a:r>
            <a:r>
              <a:rPr lang="en-US" sz="1400" b="1" dirty="0" smtClean="0">
                <a:solidFill>
                  <a:prstClr val="black"/>
                </a:solidFill>
                <a:latin typeface="Arial" pitchFamily="34" charset="0"/>
                <a:cs typeface="Arial" pitchFamily="34" charset="0"/>
              </a:rPr>
              <a:t>Hubs</a:t>
            </a:r>
            <a:r>
              <a:rPr lang="en-US" sz="1400" dirty="0" smtClean="0">
                <a:solidFill>
                  <a:prstClr val="black"/>
                </a:solidFill>
                <a:latin typeface="Arial" pitchFamily="34" charset="0"/>
                <a:cs typeface="Arial" pitchFamily="34" charset="0"/>
              </a:rPr>
              <a:t>, Batteries and Energy Storage and Fuels from Sunlight, </a:t>
            </a:r>
            <a:r>
              <a:rPr lang="en-US" sz="1400" dirty="0">
                <a:solidFill>
                  <a:prstClr val="black"/>
                </a:solidFill>
                <a:latin typeface="Arial" pitchFamily="34" charset="0"/>
                <a:cs typeface="Arial" pitchFamily="34" charset="0"/>
              </a:rPr>
              <a:t>or for the DOE Experimental Program to Stimulate Competitive </a:t>
            </a:r>
            <a:r>
              <a:rPr lang="en-US" sz="1400" dirty="0" smtClean="0">
                <a:solidFill>
                  <a:prstClr val="black"/>
                </a:solidFill>
                <a:latin typeface="Arial" pitchFamily="34" charset="0"/>
                <a:cs typeface="Arial" pitchFamily="34" charset="0"/>
              </a:rPr>
              <a:t>Research. </a:t>
            </a:r>
          </a:p>
          <a:p>
            <a:pPr marL="173716" indent="-173716">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All BES </a:t>
            </a:r>
            <a:r>
              <a:rPr lang="en-US" sz="1400" b="1" dirty="0" smtClean="0">
                <a:solidFill>
                  <a:schemeClr val="tx1"/>
                </a:solidFill>
                <a:latin typeface="Arial" pitchFamily="34" charset="0"/>
                <a:cs typeface="Arial" pitchFamily="34" charset="0"/>
              </a:rPr>
              <a:t>user facilities </a:t>
            </a:r>
            <a:r>
              <a:rPr lang="en-US" sz="1400" dirty="0" smtClean="0">
                <a:solidFill>
                  <a:schemeClr val="tx1"/>
                </a:solidFill>
                <a:latin typeface="Arial" pitchFamily="34" charset="0"/>
                <a:cs typeface="Arial" pitchFamily="34" charset="0"/>
              </a:rPr>
              <a:t>will operate at </a:t>
            </a:r>
            <a:r>
              <a:rPr lang="en-US" sz="1400" strike="sngStrike" dirty="0" smtClean="0">
                <a:solidFill>
                  <a:schemeClr val="tx1"/>
                </a:solidFill>
                <a:latin typeface="Arial" pitchFamily="34" charset="0"/>
                <a:cs typeface="Arial" pitchFamily="34" charset="0"/>
              </a:rPr>
              <a:t>significantly</a:t>
            </a:r>
            <a:r>
              <a:rPr lang="en-US" sz="1400" dirty="0" smtClean="0">
                <a:solidFill>
                  <a:schemeClr val="tx1"/>
                </a:solidFill>
                <a:latin typeface="Arial" pitchFamily="34" charset="0"/>
                <a:cs typeface="Arial" pitchFamily="34" charset="0"/>
              </a:rPr>
              <a:t> below optimal levels</a:t>
            </a:r>
            <a:r>
              <a:rPr lang="en-US" sz="1400" dirty="0">
                <a:solidFill>
                  <a:schemeClr val="tx1"/>
                </a:solidFill>
                <a:latin typeface="Arial" pitchFamily="34" charset="0"/>
                <a:cs typeface="Arial" pitchFamily="34" charset="0"/>
              </a:rPr>
              <a:t>. Selected light source beamlines and </a:t>
            </a:r>
            <a:r>
              <a:rPr lang="en-US" sz="1400" dirty="0">
                <a:solidFill>
                  <a:prstClr val="black"/>
                </a:solidFill>
                <a:latin typeface="Arial" pitchFamily="34" charset="0"/>
                <a:cs typeface="Arial" pitchFamily="34" charset="0"/>
              </a:rPr>
              <a:t>neutron flight paths will be shut </a:t>
            </a:r>
            <a:r>
              <a:rPr lang="en-US" sz="1400" dirty="0" smtClean="0">
                <a:solidFill>
                  <a:prstClr val="black"/>
                </a:solidFill>
                <a:latin typeface="Arial" pitchFamily="34" charset="0"/>
                <a:cs typeface="Arial" pitchFamily="34" charset="0"/>
              </a:rPr>
              <a:t>down. The Stanford Synchrotron Radiation Lightsource will operate up to the first quarter and the</a:t>
            </a:r>
            <a:r>
              <a:rPr lang="en-US" sz="1400" dirty="0" smtClean="0">
                <a:solidFill>
                  <a:schemeClr val="tx1"/>
                </a:solidFill>
                <a:latin typeface="Arial" pitchFamily="34" charset="0"/>
                <a:cs typeface="Arial" pitchFamily="34" charset="0"/>
              </a:rPr>
              <a:t>n transition to a warm standby status. No funding is requested for two </a:t>
            </a:r>
            <a:r>
              <a:rPr lang="en-US" sz="1400" b="1" dirty="0" smtClean="0">
                <a:solidFill>
                  <a:schemeClr val="tx1"/>
                </a:solidFill>
                <a:latin typeface="Arial" pitchFamily="34" charset="0"/>
                <a:cs typeface="Arial" pitchFamily="34" charset="0"/>
              </a:rPr>
              <a:t>Nanoscale Science Research Centers: </a:t>
            </a:r>
            <a:r>
              <a:rPr lang="en-US" sz="1400" dirty="0" smtClean="0">
                <a:solidFill>
                  <a:schemeClr val="tx1"/>
                </a:solidFill>
                <a:latin typeface="Arial" pitchFamily="34" charset="0"/>
                <a:cs typeface="Arial" pitchFamily="34" charset="0"/>
              </a:rPr>
              <a:t>the Center for Functional Nanomaterials or the Center for Integrated Nanotechnologies.</a:t>
            </a:r>
          </a:p>
          <a:p>
            <a:pPr marL="173716" indent="-173716">
              <a:spcBef>
                <a:spcPts val="0"/>
              </a:spcBef>
              <a:spcAft>
                <a:spcPts val="600"/>
              </a:spcAft>
              <a:buFont typeface="Wingdings" pitchFamily="2" charset="2"/>
              <a:buChar char="§"/>
            </a:pPr>
            <a:r>
              <a:rPr lang="en-US" sz="1400" dirty="0" smtClean="0">
                <a:solidFill>
                  <a:prstClr val="black"/>
                </a:solidFill>
                <a:latin typeface="Arial" pitchFamily="34" charset="0"/>
                <a:cs typeface="Arial" pitchFamily="34" charset="0"/>
              </a:rPr>
              <a:t>No </a:t>
            </a:r>
            <a:r>
              <a:rPr lang="en-US" sz="1400" dirty="0">
                <a:solidFill>
                  <a:prstClr val="black"/>
                </a:solidFill>
                <a:latin typeface="Arial" pitchFamily="34" charset="0"/>
                <a:cs typeface="Arial" pitchFamily="34" charset="0"/>
              </a:rPr>
              <a:t>funding is requested for </a:t>
            </a:r>
            <a:r>
              <a:rPr lang="en-US" sz="1400" b="1" dirty="0">
                <a:solidFill>
                  <a:prstClr val="black"/>
                </a:solidFill>
                <a:latin typeface="Arial" pitchFamily="34" charset="0"/>
                <a:cs typeface="Arial" pitchFamily="34" charset="0"/>
              </a:rPr>
              <a:t>Long Term Surveillance and Maintenance </a:t>
            </a:r>
            <a:r>
              <a:rPr lang="en-US" sz="1400" dirty="0">
                <a:solidFill>
                  <a:prstClr val="black"/>
                </a:solidFill>
                <a:latin typeface="Arial" pitchFamily="34" charset="0"/>
                <a:cs typeface="Arial" pitchFamily="34" charset="0"/>
              </a:rPr>
              <a:t>or for the disposition of unused equipment for the </a:t>
            </a:r>
            <a:r>
              <a:rPr lang="en-US" sz="1400" b="1" dirty="0">
                <a:solidFill>
                  <a:prstClr val="black"/>
                </a:solidFill>
                <a:latin typeface="Arial" pitchFamily="34" charset="0"/>
                <a:cs typeface="Arial" pitchFamily="34" charset="0"/>
              </a:rPr>
              <a:t>Lujan Neutron Scattering </a:t>
            </a:r>
            <a:r>
              <a:rPr lang="en-US" sz="1400" b="1" dirty="0" smtClean="0">
                <a:solidFill>
                  <a:prstClr val="black"/>
                </a:solidFill>
                <a:latin typeface="Arial" pitchFamily="34" charset="0"/>
                <a:cs typeface="Arial" pitchFamily="34" charset="0"/>
              </a:rPr>
              <a:t>Center</a:t>
            </a:r>
            <a:r>
              <a:rPr lang="en-US" sz="1400" dirty="0" smtClean="0">
                <a:solidFill>
                  <a:prstClr val="black"/>
                </a:solidFill>
                <a:latin typeface="Arial" pitchFamily="34" charset="0"/>
                <a:cs typeface="Arial" pitchFamily="34" charset="0"/>
              </a:rPr>
              <a:t>.</a:t>
            </a:r>
          </a:p>
          <a:p>
            <a:pPr marL="173716" indent="-173716">
              <a:spcBef>
                <a:spcPts val="0"/>
              </a:spcBef>
              <a:spcAft>
                <a:spcPts val="600"/>
              </a:spcAft>
              <a:buFont typeface="Wingdings" pitchFamily="2" charset="2"/>
              <a:buChar char="§"/>
            </a:pPr>
            <a:r>
              <a:rPr lang="en-US" sz="1400" dirty="0" smtClean="0">
                <a:solidFill>
                  <a:prstClr val="black"/>
                </a:solidFill>
                <a:latin typeface="Arial" pitchFamily="34" charset="0"/>
                <a:cs typeface="Arial" pitchFamily="34" charset="0"/>
              </a:rPr>
              <a:t>To </a:t>
            </a:r>
            <a:r>
              <a:rPr lang="en-US" sz="1400" dirty="0">
                <a:solidFill>
                  <a:prstClr val="black"/>
                </a:solidFill>
                <a:latin typeface="Arial" pitchFamily="34" charset="0"/>
                <a:cs typeface="Arial" pitchFamily="34" charset="0"/>
              </a:rPr>
              <a:t>maintain international competitiveness of ou</a:t>
            </a:r>
            <a:r>
              <a:rPr lang="en-US" sz="1400" dirty="0">
                <a:solidFill>
                  <a:schemeClr val="tx1"/>
                </a:solidFill>
                <a:latin typeface="Arial" pitchFamily="34" charset="0"/>
                <a:cs typeface="Arial" pitchFamily="34" charset="0"/>
              </a:rPr>
              <a:t>r facilities, BES </a:t>
            </a:r>
            <a:r>
              <a:rPr lang="en-US" sz="1400" dirty="0" smtClean="0">
                <a:solidFill>
                  <a:schemeClr val="tx1"/>
                </a:solidFill>
                <a:latin typeface="Arial" pitchFamily="34" charset="0"/>
                <a:cs typeface="Arial" pitchFamily="34" charset="0"/>
              </a:rPr>
              <a:t>will continue to </a:t>
            </a:r>
            <a:r>
              <a:rPr lang="en-US" sz="1400" dirty="0">
                <a:solidFill>
                  <a:schemeClr val="tx1"/>
                </a:solidFill>
                <a:latin typeface="Arial" pitchFamily="34" charset="0"/>
                <a:cs typeface="Arial" pitchFamily="34" charset="0"/>
              </a:rPr>
              <a:t>support </a:t>
            </a:r>
            <a:r>
              <a:rPr lang="en-US" sz="1400" dirty="0" smtClean="0">
                <a:solidFill>
                  <a:schemeClr val="tx1"/>
                </a:solidFill>
                <a:latin typeface="Arial" pitchFamily="34" charset="0"/>
                <a:cs typeface="Arial" pitchFamily="34" charset="0"/>
              </a:rPr>
              <a:t>the </a:t>
            </a:r>
            <a:r>
              <a:rPr lang="en-US" sz="1400" b="1" dirty="0">
                <a:solidFill>
                  <a:schemeClr val="tx1"/>
                </a:solidFill>
                <a:latin typeface="Arial" pitchFamily="34" charset="0"/>
                <a:cs typeface="Arial" pitchFamily="34" charset="0"/>
              </a:rPr>
              <a:t>Linac Coherent Light Source-II (LCLS-II) </a:t>
            </a:r>
            <a:r>
              <a:rPr lang="en-US" sz="1400" dirty="0" smtClean="0">
                <a:solidFill>
                  <a:schemeClr val="tx1"/>
                </a:solidFill>
                <a:latin typeface="Arial" pitchFamily="34" charset="0"/>
                <a:cs typeface="Arial" pitchFamily="34" charset="0"/>
              </a:rPr>
              <a:t>and </a:t>
            </a:r>
            <a:r>
              <a:rPr lang="en-US" sz="1400" b="1" dirty="0">
                <a:solidFill>
                  <a:schemeClr val="tx1"/>
                </a:solidFill>
                <a:latin typeface="Arial" pitchFamily="34" charset="0"/>
                <a:cs typeface="Arial" pitchFamily="34" charset="0"/>
              </a:rPr>
              <a:t>Advanced Photon Source Upgrade (APS-U)</a:t>
            </a:r>
            <a:r>
              <a:rPr lang="en-US" sz="1400" dirty="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projects. APS-U will transition from a major item of equipment to a line item c</a:t>
            </a:r>
            <a:r>
              <a:rPr lang="en-US" sz="1400" dirty="0" smtClean="0">
                <a:solidFill>
                  <a:prstClr val="black"/>
                </a:solidFill>
                <a:latin typeface="Arial" pitchFamily="34" charset="0"/>
                <a:cs typeface="Arial" pitchFamily="34" charset="0"/>
              </a:rPr>
              <a:t>onstruction project.</a:t>
            </a:r>
            <a:endParaRPr lang="en-US" sz="1400" dirty="0">
              <a:solidFill>
                <a:prstClr val="black"/>
              </a:solidFill>
              <a:latin typeface="Arial" pitchFamily="34" charset="0"/>
              <a:cs typeface="Arial" pitchFamily="34" charset="0"/>
            </a:endParaRPr>
          </a:p>
        </p:txBody>
      </p:sp>
      <p:sp>
        <p:nvSpPr>
          <p:cNvPr id="15" name="Title 1"/>
          <p:cNvSpPr txBox="1">
            <a:spLocks/>
          </p:cNvSpPr>
          <p:nvPr/>
        </p:nvSpPr>
        <p:spPr bwMode="auto">
          <a:xfrm>
            <a:off x="0" y="73611"/>
            <a:ext cx="9144000" cy="598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eaLnBrk="0" hangingPunct="0">
              <a:defRPr/>
            </a:pPr>
            <a:r>
              <a:rPr lang="en-US" sz="2400" dirty="0" smtClean="0">
                <a:solidFill>
                  <a:srgbClr val="106636"/>
                </a:solidFill>
                <a:latin typeface="Arial" pitchFamily="34" charset="0"/>
                <a:cs typeface="Arial" pitchFamily="34" charset="0"/>
              </a:rPr>
              <a:t>Basic Energy Sciences</a:t>
            </a:r>
            <a:br>
              <a:rPr lang="en-US" sz="2400" dirty="0" smtClean="0">
                <a:solidFill>
                  <a:srgbClr val="106636"/>
                </a:solidFill>
                <a:latin typeface="Arial" pitchFamily="34" charset="0"/>
                <a:cs typeface="Arial" pitchFamily="34" charset="0"/>
              </a:rPr>
            </a:br>
            <a:r>
              <a:rPr lang="en-US" sz="1400" dirty="0" smtClean="0">
                <a:solidFill>
                  <a:prstClr val="black"/>
                </a:solidFill>
                <a:latin typeface="Arial" pitchFamily="34" charset="0"/>
                <a:cs typeface="Arial" pitchFamily="34" charset="0"/>
              </a:rPr>
              <a:t>Understanding, predicting, and controlling matter and energy at the electronic, atomic, and molecular levels</a:t>
            </a:r>
            <a:endParaRPr lang="en-US" sz="2400" dirty="0">
              <a:solidFill>
                <a:srgbClr val="106636"/>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82971" y="5086452"/>
            <a:ext cx="1099868" cy="1554480"/>
          </a:xfrm>
          <a:prstGeom prst="rect">
            <a:avLst/>
          </a:prstGeom>
          <a:ln w="50800" cmpd="thickThi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23671" y="5086452"/>
            <a:ext cx="1163416" cy="1554480"/>
          </a:xfrm>
          <a:prstGeom prst="rect">
            <a:avLst/>
          </a:prstGeom>
          <a:ln w="50800" cmpd="thickThin">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45885" y="5086452"/>
            <a:ext cx="1705192" cy="1554480"/>
          </a:xfrm>
          <a:prstGeom prst="rect">
            <a:avLst/>
          </a:prstGeom>
          <a:ln w="50800" cmpd="thickThin">
            <a:solidFill>
              <a:schemeClr val="tx1"/>
            </a:solidFill>
          </a:ln>
        </p:spPr>
      </p:pic>
      <p:pic>
        <p:nvPicPr>
          <p:cNvPr id="14" name="Picture 2" descr="The Structure of a Hydrogen-Stuffed, Quartz-Like Form of Ice"/>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4759" y="5086452"/>
            <a:ext cx="1897380" cy="1554480"/>
          </a:xfrm>
          <a:prstGeom prst="rect">
            <a:avLst/>
          </a:prstGeom>
          <a:noFill/>
          <a:ln w="50800" cmpd="thickThi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descr="tribology_cover_test_image_06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27919" y="5086452"/>
            <a:ext cx="1177133" cy="1554480"/>
          </a:xfrm>
          <a:prstGeom prst="rect">
            <a:avLst/>
          </a:prstGeom>
          <a:ln w="50800" cmpd="thickThin">
            <a:solidFill>
              <a:schemeClr val="tx1"/>
            </a:solidFill>
          </a:ln>
          <a:effectLst>
            <a:outerShdw blurRad="50800" dist="38100" dir="2700000" algn="tl" rotWithShape="0">
              <a:prstClr val="black">
                <a:alpha val="40000"/>
              </a:prstClr>
            </a:outerShdw>
          </a:effectLst>
        </p:spPr>
      </p:pic>
      <p:sp>
        <p:nvSpPr>
          <p:cNvPr id="6" name="Footer Placeholder 5"/>
          <p:cNvSpPr>
            <a:spLocks noGrp="1"/>
          </p:cNvSpPr>
          <p:nvPr>
            <p:ph type="ftr" sz="quarter" idx="11"/>
          </p:nvPr>
        </p:nvSpPr>
        <p:spPr/>
        <p:txBody>
          <a:bodyPr/>
          <a:lstStyle/>
          <a:p>
            <a:r>
              <a:rPr lang="en-US" smtClean="0"/>
              <a:t>SC-1 BESAC July 13, 2017</a:t>
            </a:r>
            <a:endParaRPr lang="en-US" dirty="0"/>
          </a:p>
        </p:txBody>
      </p:sp>
    </p:spTree>
    <p:extLst>
      <p:ext uri="{BB962C8B-B14F-4D97-AF65-F5344CB8AC3E}">
        <p14:creationId xmlns:p14="http://schemas.microsoft.com/office/powerpoint/2010/main" val="188304665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idx="4294967295"/>
          </p:nvPr>
        </p:nvSpPr>
        <p:spPr>
          <a:xfrm>
            <a:off x="450176" y="74093"/>
            <a:ext cx="8229600" cy="646331"/>
          </a:xfrm>
        </p:spPr>
        <p:txBody>
          <a:bodyPr>
            <a:spAutoFit/>
          </a:bodyPr>
          <a:lstStyle/>
          <a:p>
            <a:pPr>
              <a:lnSpc>
                <a:spcPct val="90000"/>
              </a:lnSpc>
            </a:pPr>
            <a:r>
              <a:rPr lang="en-US" dirty="0" smtClean="0"/>
              <a:t>Biological and Environmental Research</a:t>
            </a:r>
            <a:br>
              <a:rPr lang="en-US" dirty="0" smtClean="0"/>
            </a:br>
            <a:r>
              <a:rPr lang="en-US" sz="1600" dirty="0" smtClean="0">
                <a:solidFill>
                  <a:schemeClr val="tx1"/>
                </a:solidFill>
              </a:rPr>
              <a:t>Understanding complex biological and environmental systems</a:t>
            </a:r>
            <a:endParaRPr lang="en-US" dirty="0"/>
          </a:p>
        </p:txBody>
      </p:sp>
      <p:sp>
        <p:nvSpPr>
          <p:cNvPr id="12" name="TextBox 11"/>
          <p:cNvSpPr txBox="1"/>
          <p:nvPr/>
        </p:nvSpPr>
        <p:spPr>
          <a:xfrm>
            <a:off x="235624" y="840219"/>
            <a:ext cx="8679776" cy="4839017"/>
          </a:xfrm>
          <a:prstGeom prst="rect">
            <a:avLst/>
          </a:prstGeom>
          <a:noFill/>
        </p:spPr>
        <p:txBody>
          <a:bodyPr wrap="square" rtlCol="0">
            <a:spAutoFit/>
          </a:bodyPr>
          <a:lstStyle/>
          <a:p>
            <a:pPr marL="177800" indent="-177800">
              <a:spcAft>
                <a:spcPts val="1200"/>
              </a:spcAft>
              <a:buFont typeface="Wingdings" pitchFamily="2" charset="2"/>
              <a:buChar char="§"/>
            </a:pPr>
            <a:r>
              <a:rPr lang="en-US" sz="1400" b="1" dirty="0">
                <a:solidFill>
                  <a:prstClr val="black"/>
                </a:solidFill>
                <a:latin typeface="Arial" panose="020B0604020202020204" pitchFamily="34" charset="0"/>
                <a:cs typeface="Arial" panose="020B0604020202020204" pitchFamily="34" charset="0"/>
              </a:rPr>
              <a:t>G</a:t>
            </a:r>
            <a:r>
              <a:rPr lang="en-GB" sz="1400" b="1" dirty="0">
                <a:solidFill>
                  <a:prstClr val="black"/>
                </a:solidFill>
                <a:latin typeface="Arial" panose="020B0604020202020204" pitchFamily="34" charset="0"/>
                <a:cs typeface="Arial" panose="020B0604020202020204" pitchFamily="34" charset="0"/>
              </a:rPr>
              <a:t>enomic sciences</a:t>
            </a:r>
            <a:r>
              <a:rPr lang="en-US" sz="1400" b="1" dirty="0">
                <a:solidFill>
                  <a:prstClr val="black"/>
                </a:solidFill>
                <a:latin typeface="Arial" panose="020B0604020202020204" pitchFamily="34" charset="0"/>
                <a:cs typeface="Arial" panose="020B0604020202020204" pitchFamily="34" charset="0"/>
              </a:rPr>
              <a:t> </a:t>
            </a:r>
            <a:r>
              <a:rPr lang="en-US" sz="1400" dirty="0">
                <a:solidFill>
                  <a:prstClr val="black"/>
                </a:solidFill>
                <a:latin typeface="Arial" panose="020B0604020202020204" pitchFamily="34" charset="0"/>
                <a:cs typeface="Arial" panose="020B0604020202020204" pitchFamily="34" charset="0"/>
              </a:rPr>
              <a:t>supports </a:t>
            </a:r>
            <a:r>
              <a:rPr lang="en-US" sz="1400" dirty="0" smtClean="0">
                <a:solidFill>
                  <a:prstClr val="black"/>
                </a:solidFill>
                <a:latin typeface="Arial" panose="020B0604020202020204" pitchFamily="34" charset="0"/>
                <a:cs typeface="Arial" panose="020B0604020202020204" pitchFamily="34" charset="0"/>
              </a:rPr>
              <a:t>recompeted Bioenergy </a:t>
            </a:r>
            <a:r>
              <a:rPr lang="en-US" sz="1400" dirty="0">
                <a:solidFill>
                  <a:prstClr val="black"/>
                </a:solidFill>
                <a:latin typeface="Arial" panose="020B0604020202020204" pitchFamily="34" charset="0"/>
                <a:cs typeface="Arial" panose="020B0604020202020204" pitchFamily="34" charset="0"/>
              </a:rPr>
              <a:t>Research </a:t>
            </a:r>
            <a:r>
              <a:rPr lang="en-US" sz="1400" dirty="0" smtClean="0">
                <a:solidFill>
                  <a:prstClr val="black"/>
                </a:solidFill>
                <a:latin typeface="Arial" panose="020B0604020202020204" pitchFamily="34" charset="0"/>
                <a:cs typeface="Arial" panose="020B0604020202020204" pitchFamily="34" charset="0"/>
              </a:rPr>
              <a:t>Centers at reduced levels, microbiome </a:t>
            </a:r>
            <a:r>
              <a:rPr lang="en-US" sz="1400" dirty="0">
                <a:solidFill>
                  <a:prstClr val="black"/>
                </a:solidFill>
                <a:latin typeface="Arial" panose="020B0604020202020204" pitchFamily="34" charset="0"/>
                <a:cs typeface="Arial" panose="020B0604020202020204" pitchFamily="34" charset="0"/>
              </a:rPr>
              <a:t>research, and </a:t>
            </a:r>
            <a:r>
              <a:rPr lang="en-US" sz="1400" dirty="0" smtClean="0">
                <a:solidFill>
                  <a:prstClr val="black"/>
                </a:solidFill>
                <a:latin typeface="Arial" panose="020B0604020202020204" pitchFamily="34" charset="0"/>
                <a:cs typeface="Arial" panose="020B0604020202020204" pitchFamily="34" charset="0"/>
              </a:rPr>
              <a:t>efforts </a:t>
            </a:r>
            <a:r>
              <a:rPr lang="en-US" sz="1400" dirty="0">
                <a:solidFill>
                  <a:prstClr val="black"/>
                </a:solidFill>
                <a:latin typeface="Arial" panose="020B0604020202020204" pitchFamily="34" charset="0"/>
                <a:cs typeface="Arial" panose="020B0604020202020204" pitchFamily="34" charset="0"/>
              </a:rPr>
              <a:t>in biosystems design for bioenergy and renewable bioproducts.</a:t>
            </a:r>
          </a:p>
          <a:p>
            <a:pPr marL="177800" indent="-177800">
              <a:spcAft>
                <a:spcPts val="1200"/>
              </a:spcAft>
              <a:buFont typeface="Wingdings" pitchFamily="2" charset="2"/>
              <a:buChar char="§"/>
            </a:pPr>
            <a:r>
              <a:rPr lang="en-US" sz="1400" b="1" dirty="0">
                <a:solidFill>
                  <a:prstClr val="black"/>
                </a:solidFill>
                <a:latin typeface="Arial" panose="020B0604020202020204" pitchFamily="34" charset="0"/>
                <a:cs typeface="Arial" panose="020B0604020202020204" pitchFamily="34" charset="0"/>
              </a:rPr>
              <a:t>Mesoscale-to-molecules</a:t>
            </a:r>
            <a:r>
              <a:rPr lang="en-US" sz="1400" dirty="0">
                <a:solidFill>
                  <a:prstClr val="black"/>
                </a:solidFill>
                <a:latin typeface="Arial" panose="020B0604020202020204" pitchFamily="34" charset="0"/>
                <a:cs typeface="Arial" panose="020B0604020202020204" pitchFamily="34" charset="0"/>
              </a:rPr>
              <a:t> research supports the development of enabling technology to visualize key metabolic processes in plant and microbial cells at the subcellular and </a:t>
            </a:r>
            <a:r>
              <a:rPr lang="en-US" sz="1400" dirty="0" smtClean="0">
                <a:solidFill>
                  <a:prstClr val="black"/>
                </a:solidFill>
                <a:latin typeface="Arial" panose="020B0604020202020204" pitchFamily="34" charset="0"/>
                <a:cs typeface="Arial" panose="020B0604020202020204" pitchFamily="34" charset="0"/>
              </a:rPr>
              <a:t>mesoscale, including new efforts in cryo-EM. </a:t>
            </a:r>
            <a:endParaRPr lang="en-US" sz="1400" dirty="0">
              <a:solidFill>
                <a:prstClr val="black"/>
              </a:solidFill>
              <a:latin typeface="Arial" panose="020B0604020202020204" pitchFamily="34" charset="0"/>
              <a:cs typeface="Arial" panose="020B0604020202020204" pitchFamily="34" charset="0"/>
            </a:endParaRPr>
          </a:p>
          <a:p>
            <a:pPr marL="177800" indent="-177800">
              <a:spcAft>
                <a:spcPts val="1200"/>
              </a:spcAft>
              <a:buFont typeface="Wingdings" pitchFamily="2" charset="2"/>
              <a:buChar char="§"/>
            </a:pPr>
            <a:r>
              <a:rPr lang="en-US" sz="1400" b="1" dirty="0">
                <a:solidFill>
                  <a:prstClr val="black"/>
                </a:solidFill>
                <a:latin typeface="Arial" panose="020B0604020202020204" pitchFamily="34" charset="0"/>
                <a:cs typeface="Arial" panose="020B0604020202020204" pitchFamily="34" charset="0"/>
              </a:rPr>
              <a:t>Atmospheric System R</a:t>
            </a:r>
            <a:r>
              <a:rPr lang="en-US" sz="1400" b="1" dirty="0">
                <a:latin typeface="Arial" panose="020B0604020202020204" pitchFamily="34" charset="0"/>
                <a:cs typeface="Arial" panose="020B0604020202020204" pitchFamily="34" charset="0"/>
              </a:rPr>
              <a:t>esearch</a:t>
            </a:r>
            <a:r>
              <a:rPr lang="en-US" sz="1400" dirty="0">
                <a:latin typeface="Arial" panose="020B0604020202020204" pitchFamily="34" charset="0"/>
                <a:cs typeface="Arial" panose="020B0604020202020204" pitchFamily="34" charset="0"/>
              </a:rPr>
              <a:t> supports research to advance the understanding of cloud-aerosol-precipitation </a:t>
            </a:r>
            <a:r>
              <a:rPr lang="en-US" sz="1400" dirty="0" smtClean="0">
                <a:latin typeface="Arial" panose="020B0604020202020204" pitchFamily="34" charset="0"/>
                <a:cs typeface="Arial" panose="020B0604020202020204" pitchFamily="34" charset="0"/>
              </a:rPr>
              <a:t>interactions to improve dynamic earth system models.</a:t>
            </a:r>
            <a:endParaRPr lang="en-US" sz="1400" dirty="0">
              <a:latin typeface="Arial" panose="020B0604020202020204" pitchFamily="34" charset="0"/>
              <a:cs typeface="Arial" panose="020B0604020202020204" pitchFamily="34" charset="0"/>
            </a:endParaRPr>
          </a:p>
          <a:p>
            <a:pPr marL="177800" indent="-177800">
              <a:spcAft>
                <a:spcPts val="1200"/>
              </a:spcAft>
              <a:buFont typeface="Wingdings" pitchFamily="2" charset="2"/>
              <a:buChar char="§"/>
            </a:pPr>
            <a:r>
              <a:rPr lang="en-US" sz="1400" b="1" dirty="0" smtClean="0"/>
              <a:t>Environmental </a:t>
            </a:r>
            <a:r>
              <a:rPr lang="en-US" sz="1400" b="1" dirty="0"/>
              <a:t>and Eart</a:t>
            </a:r>
            <a:r>
              <a:rPr lang="en-US" sz="1400" b="1" dirty="0">
                <a:solidFill>
                  <a:prstClr val="black"/>
                </a:solidFill>
              </a:rPr>
              <a:t>h System Modeling </a:t>
            </a:r>
            <a:r>
              <a:rPr lang="en-US" sz="1400" dirty="0" smtClean="0">
                <a:solidFill>
                  <a:prstClr val="black"/>
                </a:solidFill>
                <a:latin typeface="Arial" panose="020B0604020202020204" pitchFamily="34" charset="0"/>
                <a:cs typeface="Arial" panose="020B0604020202020204" pitchFamily="34" charset="0"/>
              </a:rPr>
              <a:t>supports </a:t>
            </a:r>
            <a:r>
              <a:rPr lang="en-US" sz="1400" dirty="0">
                <a:solidFill>
                  <a:prstClr val="black"/>
                </a:solidFill>
                <a:latin typeface="Arial" panose="020B0604020202020204" pitchFamily="34" charset="0"/>
                <a:cs typeface="Arial" panose="020B0604020202020204" pitchFamily="34" charset="0"/>
              </a:rPr>
              <a:t>development of physical, chemical, and biological model </a:t>
            </a:r>
            <a:r>
              <a:rPr lang="en-US" sz="1400" dirty="0" smtClean="0">
                <a:solidFill>
                  <a:prstClr val="black"/>
                </a:solidFill>
                <a:latin typeface="Arial" panose="020B0604020202020204" pitchFamily="34" charset="0"/>
                <a:cs typeface="Arial" panose="020B0604020202020204" pitchFamily="34" charset="0"/>
              </a:rPr>
              <a:t>components</a:t>
            </a:r>
            <a:r>
              <a:rPr lang="en-US" sz="1400" dirty="0" smtClean="0">
                <a:solidFill>
                  <a:prstClr val="black"/>
                </a:solidFill>
              </a:rPr>
              <a:t> </a:t>
            </a:r>
            <a:r>
              <a:rPr lang="en-US" sz="1400" dirty="0">
                <a:solidFill>
                  <a:prstClr val="black"/>
                </a:solidFill>
              </a:rPr>
              <a:t>physical, chemical, and biological model components, as well as fully coupled Earth system </a:t>
            </a:r>
            <a:r>
              <a:rPr lang="en-US" sz="1400" dirty="0" smtClean="0">
                <a:solidFill>
                  <a:prstClr val="black"/>
                </a:solidFill>
              </a:rPr>
              <a:t>models </a:t>
            </a:r>
            <a:r>
              <a:rPr lang="en-US" sz="1400" dirty="0">
                <a:solidFill>
                  <a:prstClr val="black"/>
                </a:solidFill>
                <a:latin typeface="Arial" panose="020B0604020202020204" pitchFamily="34" charset="0"/>
                <a:cs typeface="Arial" panose="020B0604020202020204" pitchFamily="34" charset="0"/>
              </a:rPr>
              <a:t>to simulate </a:t>
            </a:r>
            <a:r>
              <a:rPr lang="en-US" sz="1400" dirty="0">
                <a:latin typeface="Arial" panose="020B0604020202020204" pitchFamily="34" charset="0"/>
                <a:cs typeface="Arial" panose="020B0604020202020204" pitchFamily="34" charset="0"/>
              </a:rPr>
              <a:t>climate variability at regional and global </a:t>
            </a:r>
            <a:r>
              <a:rPr lang="en-US" sz="1400" dirty="0" smtClean="0">
                <a:latin typeface="Arial" panose="020B0604020202020204" pitchFamily="34" charset="0"/>
                <a:cs typeface="Arial" panose="020B0604020202020204" pitchFamily="34" charset="0"/>
              </a:rPr>
              <a:t>scales</a:t>
            </a:r>
            <a:r>
              <a:rPr lang="en-US" sz="1400" dirty="0" smtClean="0"/>
              <a:t>.</a:t>
            </a:r>
          </a:p>
          <a:p>
            <a:pPr marL="177800" indent="-177800">
              <a:spcAft>
                <a:spcPts val="1200"/>
              </a:spcAft>
              <a:buFont typeface="Wingdings" pitchFamily="2" charset="2"/>
              <a:buChar char="§"/>
            </a:pPr>
            <a:r>
              <a:rPr lang="en-US" sz="1400" b="1" dirty="0" smtClean="0">
                <a:latin typeface="Arial" panose="020B0604020202020204" pitchFamily="34" charset="0"/>
                <a:cs typeface="Arial" panose="020B0604020202020204" pitchFamily="34" charset="0"/>
              </a:rPr>
              <a:t>Environmental </a:t>
            </a:r>
            <a:r>
              <a:rPr lang="en-US" sz="1400" b="1" dirty="0">
                <a:latin typeface="Arial" panose="020B0604020202020204" pitchFamily="34" charset="0"/>
                <a:cs typeface="Arial" panose="020B0604020202020204" pitchFamily="34" charset="0"/>
              </a:rPr>
              <a:t>System Sc</a:t>
            </a:r>
            <a:r>
              <a:rPr lang="en-US" sz="1400" b="1" dirty="0">
                <a:solidFill>
                  <a:prstClr val="black"/>
                </a:solidFill>
                <a:latin typeface="Arial" panose="020B0604020202020204" pitchFamily="34" charset="0"/>
                <a:cs typeface="Arial" panose="020B0604020202020204" pitchFamily="34" charset="0"/>
              </a:rPr>
              <a:t>ience </a:t>
            </a:r>
            <a:r>
              <a:rPr lang="en-US" sz="1400" dirty="0">
                <a:solidFill>
                  <a:prstClr val="black"/>
                </a:solidFill>
                <a:latin typeface="Arial" panose="020B0604020202020204" pitchFamily="34" charset="0"/>
                <a:cs typeface="Arial" panose="020B0604020202020204" pitchFamily="34" charset="0"/>
              </a:rPr>
              <a:t>supports research to provide a robust, predictive understanding of terrestrial surface and subsurface ecosystems. </a:t>
            </a:r>
            <a:r>
              <a:rPr lang="en-US" sz="1400" dirty="0" smtClean="0">
                <a:solidFill>
                  <a:prstClr val="black"/>
                </a:solidFill>
                <a:latin typeface="Arial" panose="020B0604020202020204" pitchFamily="34" charset="0"/>
                <a:cs typeface="Arial" panose="020B0604020202020204" pitchFamily="34" charset="0"/>
              </a:rPr>
              <a:t>Supports the Next </a:t>
            </a:r>
            <a:r>
              <a:rPr lang="en-US" sz="1400" dirty="0">
                <a:solidFill>
                  <a:prstClr val="black"/>
                </a:solidFill>
                <a:latin typeface="Arial" panose="020B0604020202020204" pitchFamily="34" charset="0"/>
                <a:cs typeface="Arial" panose="020B0604020202020204" pitchFamily="34" charset="0"/>
              </a:rPr>
              <a:t>Generation Ecosystem </a:t>
            </a:r>
            <a:r>
              <a:rPr lang="en-US" sz="1400" dirty="0" smtClean="0">
                <a:solidFill>
                  <a:prstClr val="black"/>
                </a:solidFill>
                <a:latin typeface="Arial" panose="020B0604020202020204" pitchFamily="34" charset="0"/>
                <a:cs typeface="Arial" panose="020B0604020202020204" pitchFamily="34" charset="0"/>
              </a:rPr>
              <a:t>Experiment in the Arctic,  </a:t>
            </a:r>
            <a:r>
              <a:rPr lang="en-US" sz="1400" dirty="0">
                <a:solidFill>
                  <a:prstClr val="black"/>
                </a:solidFill>
                <a:latin typeface="Arial" panose="020B0604020202020204" pitchFamily="34" charset="0"/>
                <a:cs typeface="Arial" panose="020B0604020202020204" pitchFamily="34" charset="0"/>
              </a:rPr>
              <a:t>targeting </a:t>
            </a:r>
            <a:r>
              <a:rPr lang="en-US" sz="1400" dirty="0" smtClean="0">
                <a:solidFill>
                  <a:prstClr val="black"/>
                </a:solidFill>
                <a:latin typeface="Arial" panose="020B0604020202020204" pitchFamily="34" charset="0"/>
                <a:cs typeface="Arial" panose="020B0604020202020204" pitchFamily="34" charset="0"/>
              </a:rPr>
              <a:t>a terrestrial ecosystem </a:t>
            </a:r>
            <a:r>
              <a:rPr lang="en-US" sz="1400" dirty="0">
                <a:solidFill>
                  <a:prstClr val="black"/>
                </a:solidFill>
                <a:latin typeface="Arial" panose="020B0604020202020204" pitchFamily="34" charset="0"/>
                <a:cs typeface="Arial" panose="020B0604020202020204" pitchFamily="34" charset="0"/>
              </a:rPr>
              <a:t>not well represented in </a:t>
            </a:r>
            <a:r>
              <a:rPr lang="en-US" sz="1400" dirty="0" smtClean="0">
                <a:solidFill>
                  <a:prstClr val="black"/>
                </a:solidFill>
                <a:latin typeface="Arial" panose="020B0604020202020204" pitchFamily="34" charset="0"/>
                <a:cs typeface="Arial" panose="020B0604020202020204" pitchFamily="34" charset="0"/>
              </a:rPr>
              <a:t>earth system models</a:t>
            </a:r>
            <a:r>
              <a:rPr lang="en-US" sz="1400" dirty="0">
                <a:solidFill>
                  <a:prstClr val="black"/>
                </a:solidFill>
                <a:latin typeface="Arial" panose="020B0604020202020204" pitchFamily="34" charset="0"/>
                <a:cs typeface="Arial" panose="020B0604020202020204" pitchFamily="34" charset="0"/>
              </a:rPr>
              <a:t>. </a:t>
            </a:r>
          </a:p>
          <a:p>
            <a:pPr marL="177800" indent="-177800">
              <a:spcAft>
                <a:spcPts val="1200"/>
              </a:spcAft>
              <a:buFont typeface="Wingdings" pitchFamily="2" charset="2"/>
              <a:buChar char="§"/>
            </a:pPr>
            <a:r>
              <a:rPr lang="en-US" sz="1400" b="1" dirty="0">
                <a:solidFill>
                  <a:prstClr val="black"/>
                </a:solidFill>
                <a:latin typeface="Arial" panose="020B0604020202020204" pitchFamily="34" charset="0"/>
                <a:cs typeface="Arial" panose="020B0604020202020204" pitchFamily="34" charset="0"/>
              </a:rPr>
              <a:t>User facilities operate at </a:t>
            </a:r>
            <a:r>
              <a:rPr lang="en-US" sz="1400" b="1" dirty="0" smtClean="0">
                <a:solidFill>
                  <a:prstClr val="black"/>
                </a:solidFill>
                <a:latin typeface="Arial" panose="020B0604020202020204" pitchFamily="34" charset="0"/>
                <a:cs typeface="Arial" panose="020B0604020202020204" pitchFamily="34" charset="0"/>
              </a:rPr>
              <a:t>reduced levels</a:t>
            </a:r>
            <a:r>
              <a:rPr lang="en-US" sz="1400" b="1" dirty="0">
                <a:solidFill>
                  <a:prstClr val="black"/>
                </a:solidFill>
                <a:latin typeface="Arial" panose="020B0604020202020204" pitchFamily="34" charset="0"/>
                <a:cs typeface="Arial" panose="020B0604020202020204" pitchFamily="34" charset="0"/>
              </a:rPr>
              <a:t>: </a:t>
            </a:r>
            <a:r>
              <a:rPr lang="en-US" sz="1400" b="1" dirty="0" smtClean="0">
                <a:solidFill>
                  <a:prstClr val="black"/>
                </a:solidFill>
                <a:latin typeface="Arial" panose="020B0604020202020204" pitchFamily="34" charset="0"/>
                <a:cs typeface="Arial" panose="020B0604020202020204" pitchFamily="34" charset="0"/>
              </a:rPr>
              <a:t>ARM</a:t>
            </a:r>
            <a:r>
              <a:rPr lang="en-US" sz="1400" dirty="0" smtClean="0">
                <a:solidFill>
                  <a:prstClr val="black"/>
                </a:solidFill>
                <a:latin typeface="Arial" panose="020B0604020202020204" pitchFamily="34" charset="0"/>
                <a:cs typeface="Arial" panose="020B0604020202020204" pitchFamily="34" charset="0"/>
              </a:rPr>
              <a:t> </a:t>
            </a:r>
            <a:r>
              <a:rPr lang="en-US" sz="1400" dirty="0">
                <a:solidFill>
                  <a:prstClr val="black"/>
                </a:solidFill>
                <a:latin typeface="Arial" panose="020B0604020202020204" pitchFamily="34" charset="0"/>
                <a:cs typeface="Arial" panose="020B0604020202020204" pitchFamily="34" charset="0"/>
              </a:rPr>
              <a:t>continues measurements at </a:t>
            </a:r>
            <a:r>
              <a:rPr lang="en-US" sz="1400" dirty="0" smtClean="0">
                <a:solidFill>
                  <a:prstClr val="black"/>
                </a:solidFill>
                <a:latin typeface="Arial" panose="020B0604020202020204" pitchFamily="34" charset="0"/>
                <a:cs typeface="Arial" panose="020B0604020202020204" pitchFamily="34" charset="0"/>
              </a:rPr>
              <a:t>two fixed sites: North Slope, Alaska and Southern Great Plains, Oklahoma; one </a:t>
            </a:r>
            <a:r>
              <a:rPr lang="en-US" sz="1400" dirty="0">
                <a:solidFill>
                  <a:prstClr val="black"/>
                </a:solidFill>
                <a:latin typeface="Arial" panose="020B0604020202020204" pitchFamily="34" charset="0"/>
                <a:cs typeface="Arial" panose="020B0604020202020204" pitchFamily="34" charset="0"/>
              </a:rPr>
              <a:t>mobile </a:t>
            </a:r>
            <a:r>
              <a:rPr lang="en-US" sz="1400" dirty="0" smtClean="0">
                <a:solidFill>
                  <a:prstClr val="black"/>
                </a:solidFill>
                <a:latin typeface="Arial" panose="020B0604020202020204" pitchFamily="34" charset="0"/>
                <a:cs typeface="Arial" panose="020B0604020202020204" pitchFamily="34" charset="0"/>
              </a:rPr>
              <a:t>facility deploys </a:t>
            </a:r>
            <a:r>
              <a:rPr lang="en-US" sz="1400" dirty="0">
                <a:solidFill>
                  <a:prstClr val="black"/>
                </a:solidFill>
                <a:latin typeface="Arial" panose="020B0604020202020204" pitchFamily="34" charset="0"/>
                <a:cs typeface="Arial" panose="020B0604020202020204" pitchFamily="34" charset="0"/>
              </a:rPr>
              <a:t>to the </a:t>
            </a:r>
            <a:r>
              <a:rPr lang="en-US" sz="1400" dirty="0" smtClean="0">
                <a:solidFill>
                  <a:prstClr val="black"/>
                </a:solidFill>
                <a:latin typeface="Arial" panose="020B0604020202020204" pitchFamily="34" charset="0"/>
                <a:cs typeface="Arial" panose="020B0604020202020204" pitchFamily="34" charset="0"/>
              </a:rPr>
              <a:t>Southern Ocean</a:t>
            </a:r>
            <a:r>
              <a:rPr lang="en-US" sz="1400" dirty="0">
                <a:solidFill>
                  <a:prstClr val="black"/>
                </a:solidFill>
                <a:latin typeface="Arial" panose="020B0604020202020204" pitchFamily="34" charset="0"/>
                <a:cs typeface="Arial" panose="020B0604020202020204" pitchFamily="34" charset="0"/>
              </a:rPr>
              <a:t>. </a:t>
            </a:r>
            <a:r>
              <a:rPr lang="en-US" sz="1400" b="1" dirty="0">
                <a:solidFill>
                  <a:prstClr val="black"/>
                </a:solidFill>
                <a:latin typeface="Arial" panose="020B0604020202020204" pitchFamily="34" charset="0"/>
                <a:cs typeface="Arial" panose="020B0604020202020204" pitchFamily="34" charset="0"/>
              </a:rPr>
              <a:t>JGI</a:t>
            </a:r>
            <a:r>
              <a:rPr lang="en-US" sz="1400" dirty="0">
                <a:solidFill>
                  <a:prstClr val="black"/>
                </a:solidFill>
                <a:latin typeface="Arial" panose="020B0604020202020204" pitchFamily="34" charset="0"/>
                <a:cs typeface="Arial" panose="020B0604020202020204" pitchFamily="34" charset="0"/>
              </a:rPr>
              <a:t> </a:t>
            </a:r>
            <a:r>
              <a:rPr lang="en-US" sz="1400" dirty="0" smtClean="0">
                <a:solidFill>
                  <a:prstClr val="black"/>
                </a:solidFill>
                <a:latin typeface="Arial" panose="020B0604020202020204" pitchFamily="34" charset="0"/>
                <a:cs typeface="Arial" panose="020B0604020202020204" pitchFamily="34" charset="0"/>
              </a:rPr>
              <a:t>provides </a:t>
            </a:r>
            <a:r>
              <a:rPr lang="en-US" sz="1400" dirty="0">
                <a:solidFill>
                  <a:prstClr val="black"/>
                </a:solidFill>
                <a:latin typeface="Arial" panose="020B0604020202020204" pitchFamily="34" charset="0"/>
                <a:cs typeface="Arial" panose="020B0604020202020204" pitchFamily="34" charset="0"/>
              </a:rPr>
              <a:t>genome sequence data, synthesis, and analysis.</a:t>
            </a:r>
            <a:r>
              <a:rPr lang="en-US" sz="1400" b="1" dirty="0">
                <a:solidFill>
                  <a:prstClr val="black"/>
                </a:solidFill>
                <a:latin typeface="Arial" panose="020B0604020202020204" pitchFamily="34" charset="0"/>
                <a:cs typeface="Arial" panose="020B0604020202020204" pitchFamily="34" charset="0"/>
              </a:rPr>
              <a:t> EMSL</a:t>
            </a:r>
            <a:r>
              <a:rPr lang="en-US" sz="1400" dirty="0">
                <a:solidFill>
                  <a:prstClr val="black"/>
                </a:solidFill>
                <a:latin typeface="Arial" panose="020B0604020202020204" pitchFamily="34" charset="0"/>
                <a:cs typeface="Arial" panose="020B0604020202020204" pitchFamily="34" charset="0"/>
              </a:rPr>
              <a:t> </a:t>
            </a:r>
            <a:r>
              <a:rPr lang="en-US" sz="1400" dirty="0" smtClean="0">
                <a:solidFill>
                  <a:prstClr val="black"/>
                </a:solidFill>
                <a:latin typeface="Arial" panose="020B0604020202020204" pitchFamily="34" charset="0"/>
                <a:cs typeface="Arial" panose="020B0604020202020204" pitchFamily="34" charset="0"/>
              </a:rPr>
              <a:t>focuses on molecular scale analysis for biological and environmental samples.</a:t>
            </a:r>
            <a:endParaRPr lang="en-US" sz="1400" dirty="0">
              <a:solidFill>
                <a:prstClr val="black"/>
              </a:solidFill>
              <a:latin typeface="Arial" panose="020B0604020202020204" pitchFamily="34" charset="0"/>
              <a:cs typeface="Arial" panose="020B0604020202020204" pitchFamily="34" charset="0"/>
            </a:endParaRPr>
          </a:p>
          <a:p>
            <a:pPr>
              <a:lnSpc>
                <a:spcPct val="95000"/>
              </a:lnSpc>
              <a:spcAft>
                <a:spcPts val="800"/>
              </a:spcAft>
            </a:pPr>
            <a:endParaRPr lang="en-US" sz="1100" dirty="0">
              <a:solidFill>
                <a:prstClr val="black"/>
              </a:solidFill>
            </a:endParaRPr>
          </a:p>
        </p:txBody>
      </p:sp>
      <p:pic>
        <p:nvPicPr>
          <p:cNvPr id="4" name="Picture 3"/>
          <p:cNvPicPr>
            <a:picLocks noChangeAspect="1"/>
          </p:cNvPicPr>
          <p:nvPr/>
        </p:nvPicPr>
        <p:blipFill>
          <a:blip r:embed="rId3"/>
          <a:stretch>
            <a:fillRect/>
          </a:stretch>
        </p:blipFill>
        <p:spPr>
          <a:xfrm>
            <a:off x="1554932" y="5374229"/>
            <a:ext cx="6412385" cy="1059015"/>
          </a:xfrm>
          <a:prstGeom prst="rect">
            <a:avLst/>
          </a:prstGeom>
        </p:spPr>
      </p:pic>
      <p:sp>
        <p:nvSpPr>
          <p:cNvPr id="5" name="Slide Number Placeholder 4"/>
          <p:cNvSpPr>
            <a:spLocks noGrp="1"/>
          </p:cNvSpPr>
          <p:nvPr>
            <p:ph type="sldNum" sz="quarter" idx="12"/>
          </p:nvPr>
        </p:nvSpPr>
        <p:spPr/>
        <p:txBody>
          <a:bodyPr/>
          <a:lstStyle/>
          <a:p>
            <a:fld id="{68F455FD-F83C-4433-AE11-4D89943CC4D6}" type="slidenum">
              <a:rPr lang="en-US" smtClean="0"/>
              <a:pPr/>
              <a:t>18</a:t>
            </a:fld>
            <a:endParaRPr lang="en-US" dirty="0"/>
          </a:p>
        </p:txBody>
      </p:sp>
      <p:sp>
        <p:nvSpPr>
          <p:cNvPr id="3" name="Footer Placeholder 2"/>
          <p:cNvSpPr>
            <a:spLocks noGrp="1"/>
          </p:cNvSpPr>
          <p:nvPr>
            <p:ph type="ftr" sz="quarter" idx="11"/>
          </p:nvPr>
        </p:nvSpPr>
        <p:spPr/>
        <p:txBody>
          <a:bodyPr/>
          <a:lstStyle/>
          <a:p>
            <a:r>
              <a:rPr lang="en-US" smtClean="0"/>
              <a:t>SC-1 BESAC July 13, 2017</a:t>
            </a:r>
            <a:endParaRPr lang="en-US" dirty="0"/>
          </a:p>
        </p:txBody>
      </p:sp>
    </p:spTree>
    <p:extLst>
      <p:ext uri="{BB962C8B-B14F-4D97-AF65-F5344CB8AC3E}">
        <p14:creationId xmlns:p14="http://schemas.microsoft.com/office/powerpoint/2010/main" val="128099024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78" y="-41106"/>
            <a:ext cx="8897522" cy="838200"/>
          </a:xfrm>
        </p:spPr>
        <p:txBody>
          <a:bodyPr>
            <a:normAutofit fontScale="90000"/>
          </a:bodyPr>
          <a:lstStyle/>
          <a:p>
            <a:r>
              <a:rPr lang="en-US" sz="2700" dirty="0" smtClean="0"/>
              <a:t>Fusion Energy Sciences</a:t>
            </a:r>
            <a:r>
              <a:rPr lang="en-US" dirty="0" smtClean="0"/>
              <a:t/>
            </a:r>
            <a:br>
              <a:rPr lang="en-US" dirty="0" smtClean="0"/>
            </a:br>
            <a:r>
              <a:rPr lang="en-US" sz="1800" dirty="0" smtClean="0"/>
              <a:t>Matter at very high temperatures and densities and the scientific foundations for fusion</a:t>
            </a:r>
            <a:endParaRPr lang="en-US" sz="2000" dirty="0"/>
          </a:p>
        </p:txBody>
      </p:sp>
      <p:sp>
        <p:nvSpPr>
          <p:cNvPr id="14" name="Content Placeholder 2"/>
          <p:cNvSpPr>
            <a:spLocks noGrp="1"/>
          </p:cNvSpPr>
          <p:nvPr>
            <p:ph idx="1"/>
          </p:nvPr>
        </p:nvSpPr>
        <p:spPr>
          <a:xfrm>
            <a:off x="460374" y="841058"/>
            <a:ext cx="8397271" cy="4000500"/>
          </a:xfrm>
        </p:spPr>
        <p:txBody>
          <a:bodyPr>
            <a:noAutofit/>
          </a:bodyPr>
          <a:lstStyle/>
          <a:p>
            <a:pPr marL="174625" indent="-174625">
              <a:spcBef>
                <a:spcPts val="0"/>
              </a:spcBef>
              <a:spcAft>
                <a:spcPts val="800"/>
              </a:spcAft>
              <a:buFont typeface="Wingdings" pitchFamily="2" charset="2"/>
              <a:buChar char="§"/>
            </a:pPr>
            <a:r>
              <a:rPr lang="en-US" sz="1600" b="0" dirty="0" smtClean="0">
                <a:solidFill>
                  <a:schemeClr val="tx1"/>
                </a:solidFill>
              </a:rPr>
              <a:t>DIII-D will operate for 18 weeks and focus on high priority research</a:t>
            </a:r>
          </a:p>
          <a:p>
            <a:pPr marL="174625" indent="-174625">
              <a:spcBef>
                <a:spcPts val="0"/>
              </a:spcBef>
              <a:spcAft>
                <a:spcPts val="800"/>
              </a:spcAft>
              <a:buFont typeface="Wingdings" pitchFamily="2" charset="2"/>
              <a:buChar char="§"/>
            </a:pPr>
            <a:r>
              <a:rPr lang="en-US" sz="1600" b="0" dirty="0" smtClean="0">
                <a:solidFill>
                  <a:schemeClr val="tx1"/>
                </a:solidFill>
              </a:rPr>
              <a:t>NSTX-U is down for repair. Scientists will analyze previous data, support recovery, and perform collaborative research on other tokamaks</a:t>
            </a:r>
          </a:p>
          <a:p>
            <a:pPr marL="174625" indent="-174625">
              <a:spcBef>
                <a:spcPts val="0"/>
              </a:spcBef>
              <a:spcAft>
                <a:spcPts val="800"/>
              </a:spcAft>
              <a:buFont typeface="Wingdings" pitchFamily="2" charset="2"/>
              <a:buChar char="§"/>
            </a:pPr>
            <a:r>
              <a:rPr lang="en-US" sz="1600" b="0" dirty="0" smtClean="0">
                <a:solidFill>
                  <a:schemeClr val="tx1"/>
                </a:solidFill>
              </a:rPr>
              <a:t>Support increases for Scientific Discovery through Advanced Computing activities</a:t>
            </a:r>
          </a:p>
          <a:p>
            <a:pPr marL="174625" indent="-174625">
              <a:spcBef>
                <a:spcPts val="0"/>
              </a:spcBef>
              <a:spcAft>
                <a:spcPts val="800"/>
              </a:spcAft>
              <a:buFont typeface="Wingdings" pitchFamily="2" charset="2"/>
              <a:buChar char="§"/>
            </a:pPr>
            <a:r>
              <a:rPr lang="en-US" sz="1600" b="0" dirty="0" smtClean="0">
                <a:solidFill>
                  <a:schemeClr val="tx1"/>
                </a:solidFill>
              </a:rPr>
              <a:t>Support is maintained for U.S. research involvement on international machines EAST (China), KSTAR (Korea), and W7-X (Germany)</a:t>
            </a:r>
          </a:p>
          <a:p>
            <a:pPr marL="174625" indent="-174625">
              <a:spcBef>
                <a:spcPts val="0"/>
              </a:spcBef>
              <a:spcAft>
                <a:spcPts val="800"/>
              </a:spcAft>
              <a:buFont typeface="Wingdings" pitchFamily="2" charset="2"/>
              <a:buChar char="§"/>
            </a:pPr>
            <a:r>
              <a:rPr lang="en-US" sz="1600" b="0" dirty="0" smtClean="0">
                <a:solidFill>
                  <a:schemeClr val="tx1"/>
                </a:solidFill>
              </a:rPr>
              <a:t>Materials and Fusion Nuclear Science research will focus on high priority research</a:t>
            </a:r>
          </a:p>
          <a:p>
            <a:pPr marL="174625" indent="-174625">
              <a:spcBef>
                <a:spcPts val="0"/>
              </a:spcBef>
              <a:spcAft>
                <a:spcPts val="800"/>
              </a:spcAft>
              <a:buFont typeface="Wingdings" pitchFamily="2" charset="2"/>
              <a:buChar char="§"/>
            </a:pPr>
            <a:r>
              <a:rPr lang="en-US" sz="1600" b="0" dirty="0" smtClean="0">
                <a:solidFill>
                  <a:schemeClr val="tx1"/>
                </a:solidFill>
              </a:rPr>
              <a:t>HEDLP research </a:t>
            </a:r>
            <a:r>
              <a:rPr lang="en-US" sz="1600" b="0" strike="sngStrike" dirty="0" smtClean="0">
                <a:solidFill>
                  <a:schemeClr val="tx1"/>
                </a:solidFill>
              </a:rPr>
              <a:t>is</a:t>
            </a:r>
            <a:r>
              <a:rPr lang="en-US" sz="1600" b="0" dirty="0" smtClean="0">
                <a:solidFill>
                  <a:schemeClr val="tx1"/>
                </a:solidFill>
              </a:rPr>
              <a:t> will focus on the MEC instrument at LCLS</a:t>
            </a:r>
          </a:p>
          <a:p>
            <a:pPr marL="174625" indent="-174625">
              <a:spcBef>
                <a:spcPts val="0"/>
              </a:spcBef>
              <a:spcAft>
                <a:spcPts val="800"/>
              </a:spcAft>
              <a:buFont typeface="Wingdings" pitchFamily="2" charset="2"/>
              <a:buChar char="§"/>
            </a:pPr>
            <a:r>
              <a:rPr lang="en-US" sz="1600" b="0" dirty="0" smtClean="0">
                <a:solidFill>
                  <a:schemeClr val="tx1"/>
                </a:solidFill>
              </a:rPr>
              <a:t>General Plasma Science activities will continue, including the partnership with NSF</a:t>
            </a:r>
          </a:p>
          <a:p>
            <a:pPr marL="174625" indent="-174625">
              <a:spcBef>
                <a:spcPts val="0"/>
              </a:spcBef>
              <a:spcAft>
                <a:spcPts val="800"/>
              </a:spcAft>
              <a:buFont typeface="Wingdings" pitchFamily="2" charset="2"/>
              <a:buChar char="§"/>
            </a:pPr>
            <a:r>
              <a:rPr lang="en-US" sz="1600" b="0" dirty="0" smtClean="0">
                <a:solidFill>
                  <a:schemeClr val="tx1"/>
                </a:solidFill>
              </a:rPr>
              <a:t>The Request supports </a:t>
            </a:r>
            <a:r>
              <a:rPr lang="en-US" sz="1600" b="0" dirty="0">
                <a:solidFill>
                  <a:schemeClr val="tx1"/>
                </a:solidFill>
              </a:rPr>
              <a:t>the U.S. Contributions to ITER </a:t>
            </a:r>
            <a:r>
              <a:rPr lang="en-US" sz="1600" b="0" dirty="0" smtClean="0">
                <a:solidFill>
                  <a:schemeClr val="tx1"/>
                </a:solidFill>
              </a:rPr>
              <a:t>Project</a:t>
            </a:r>
            <a:endParaRPr lang="en-US" sz="1600" b="0" dirty="0">
              <a:solidFill>
                <a:schemeClr val="tx1"/>
              </a:solidFill>
            </a:endParaRPr>
          </a:p>
        </p:txBody>
      </p:sp>
      <p:sp>
        <p:nvSpPr>
          <p:cNvPr id="20" name="Rectangle 19"/>
          <p:cNvSpPr/>
          <p:nvPr/>
        </p:nvSpPr>
        <p:spPr>
          <a:xfrm>
            <a:off x="0" y="5613950"/>
            <a:ext cx="9144000" cy="747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290368" y="6008538"/>
            <a:ext cx="2516447" cy="338554"/>
          </a:xfrm>
          <a:prstGeom prst="rect">
            <a:avLst/>
          </a:prstGeom>
          <a:noFill/>
        </p:spPr>
        <p:txBody>
          <a:bodyPr wrap="square">
            <a:spAutoFit/>
          </a:bodyPr>
          <a:lstStyle/>
          <a:p>
            <a:pPr algn="ctr">
              <a:defRPr/>
            </a:pPr>
            <a:r>
              <a:rPr lang="en-US" sz="800" b="1" dirty="0" smtClean="0">
                <a:solidFill>
                  <a:prstClr val="black"/>
                </a:solidFill>
              </a:rPr>
              <a:t>Performing astrophysics experiments in the lab (MEC / SLAC)</a:t>
            </a:r>
            <a:endParaRPr lang="en-US" sz="800" b="1" dirty="0">
              <a:solidFill>
                <a:prstClr val="black"/>
              </a:solidFill>
            </a:endParaRPr>
          </a:p>
        </p:txBody>
      </p:sp>
      <p:sp>
        <p:nvSpPr>
          <p:cNvPr id="23" name="TextBox 22"/>
          <p:cNvSpPr txBox="1"/>
          <p:nvPr/>
        </p:nvSpPr>
        <p:spPr>
          <a:xfrm>
            <a:off x="6988626" y="5998107"/>
            <a:ext cx="1961546" cy="313932"/>
          </a:xfrm>
          <a:prstGeom prst="rect">
            <a:avLst/>
          </a:prstGeom>
          <a:noFill/>
        </p:spPr>
        <p:txBody>
          <a:bodyPr wrap="square">
            <a:spAutoFit/>
          </a:bodyPr>
          <a:lstStyle/>
          <a:p>
            <a:pPr algn="ctr">
              <a:lnSpc>
                <a:spcPct val="90000"/>
              </a:lnSpc>
              <a:defRPr/>
            </a:pPr>
            <a:r>
              <a:rPr lang="en-US" sz="800" b="1" dirty="0" smtClean="0">
                <a:solidFill>
                  <a:prstClr val="black"/>
                </a:solidFill>
              </a:rPr>
              <a:t>Advanced simulations lead to optimized stellarator coils</a:t>
            </a:r>
            <a:endParaRPr lang="en-US" sz="800" b="1" dirty="0">
              <a:solidFill>
                <a:prstClr val="black"/>
              </a:solidFill>
            </a:endParaRPr>
          </a:p>
        </p:txBody>
      </p:sp>
      <p:sp>
        <p:nvSpPr>
          <p:cNvPr id="24" name="TextBox 23"/>
          <p:cNvSpPr txBox="1"/>
          <p:nvPr/>
        </p:nvSpPr>
        <p:spPr>
          <a:xfrm>
            <a:off x="5186637" y="5982871"/>
            <a:ext cx="1830646" cy="338554"/>
          </a:xfrm>
          <a:prstGeom prst="rect">
            <a:avLst/>
          </a:prstGeom>
          <a:noFill/>
        </p:spPr>
        <p:txBody>
          <a:bodyPr wrap="square">
            <a:spAutoFit/>
          </a:bodyPr>
          <a:lstStyle/>
          <a:p>
            <a:pPr algn="ctr">
              <a:defRPr/>
            </a:pPr>
            <a:r>
              <a:rPr lang="en-US" sz="800" b="1" dirty="0" smtClean="0">
                <a:solidFill>
                  <a:prstClr val="black"/>
                </a:solidFill>
              </a:rPr>
              <a:t>Atomistic modeling of H-He synergies in tungsten</a:t>
            </a:r>
            <a:endParaRPr lang="en-US" sz="800" b="1" dirty="0">
              <a:solidFill>
                <a:prstClr val="black"/>
              </a:solidFill>
            </a:endParaRPr>
          </a:p>
        </p:txBody>
      </p:sp>
      <p:sp>
        <p:nvSpPr>
          <p:cNvPr id="25" name="TextBox 24"/>
          <p:cNvSpPr txBox="1"/>
          <p:nvPr/>
        </p:nvSpPr>
        <p:spPr>
          <a:xfrm>
            <a:off x="3071467" y="6047879"/>
            <a:ext cx="2030894" cy="338554"/>
          </a:xfrm>
          <a:prstGeom prst="rect">
            <a:avLst/>
          </a:prstGeom>
          <a:noFill/>
        </p:spPr>
        <p:txBody>
          <a:bodyPr wrap="square">
            <a:spAutoFit/>
          </a:bodyPr>
          <a:lstStyle/>
          <a:p>
            <a:pPr algn="ctr">
              <a:defRPr/>
            </a:pPr>
            <a:r>
              <a:rPr lang="en-US" sz="800" b="1" dirty="0">
                <a:solidFill>
                  <a:prstClr val="black"/>
                </a:solidFill>
              </a:rPr>
              <a:t>New </a:t>
            </a:r>
            <a:r>
              <a:rPr lang="el-GR" sz="800" b="1" dirty="0" smtClean="0">
                <a:solidFill>
                  <a:prstClr val="black"/>
                </a:solidFill>
              </a:rPr>
              <a:t>γ</a:t>
            </a:r>
            <a:r>
              <a:rPr lang="en-US" sz="800" b="1" dirty="0">
                <a:solidFill>
                  <a:prstClr val="black"/>
                </a:solidFill>
              </a:rPr>
              <a:t>-</a:t>
            </a:r>
            <a:r>
              <a:rPr lang="en-US" sz="800" b="1" dirty="0" smtClean="0">
                <a:solidFill>
                  <a:prstClr val="black"/>
                </a:solidFill>
              </a:rPr>
              <a:t>ray camera in DIII-D to detect ultra high energy electrons</a:t>
            </a:r>
            <a:endParaRPr lang="en-US" sz="800" b="1" dirty="0">
              <a:solidFill>
                <a:prstClr val="black"/>
              </a:solidFill>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251" y="4418613"/>
            <a:ext cx="2304564" cy="1567362"/>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338" y="4418613"/>
            <a:ext cx="2209299" cy="1686595"/>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7044" y="4688640"/>
            <a:ext cx="2002447" cy="1145593"/>
          </a:xfrm>
          <a:prstGeom prst="rect">
            <a:avLst/>
          </a:prstGeom>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19919" r="16342" b="26324"/>
          <a:stretch/>
        </p:blipFill>
        <p:spPr>
          <a:xfrm>
            <a:off x="5357160" y="4434168"/>
            <a:ext cx="1286056" cy="1629611"/>
          </a:xfrm>
          <a:prstGeom prst="rect">
            <a:avLst/>
          </a:prstGeom>
        </p:spPr>
      </p:pic>
      <p:sp>
        <p:nvSpPr>
          <p:cNvPr id="4" name="Slide Number Placeholder 3"/>
          <p:cNvSpPr>
            <a:spLocks noGrp="1"/>
          </p:cNvSpPr>
          <p:nvPr>
            <p:ph type="sldNum" sz="quarter" idx="11"/>
          </p:nvPr>
        </p:nvSpPr>
        <p:spPr/>
        <p:txBody>
          <a:bodyPr/>
          <a:lstStyle/>
          <a:p>
            <a:pPr>
              <a:defRPr/>
            </a:pPr>
            <a:fld id="{C0A2BE09-5C53-429F-9B0D-04D6F428253C}" type="slidenum">
              <a:rPr lang="en-US" smtClean="0"/>
              <a:pPr>
                <a:defRPr/>
              </a:pPr>
              <a:t>19</a:t>
            </a:fld>
            <a:endParaRPr lang="en-US" dirty="0"/>
          </a:p>
        </p:txBody>
      </p:sp>
      <p:sp>
        <p:nvSpPr>
          <p:cNvPr id="3" name="Footer Placeholder 2"/>
          <p:cNvSpPr>
            <a:spLocks noGrp="1"/>
          </p:cNvSpPr>
          <p:nvPr>
            <p:ph type="ftr" sz="quarter" idx="10"/>
          </p:nvPr>
        </p:nvSpPr>
        <p:spPr/>
        <p:txBody>
          <a:bodyPr/>
          <a:lstStyle/>
          <a:p>
            <a:pPr>
              <a:defRPr/>
            </a:pPr>
            <a:r>
              <a:rPr lang="en-US" smtClean="0"/>
              <a:t>SC-1 BESAC July 13, 2017</a:t>
            </a:r>
            <a:endParaRPr lang="en-US" dirty="0"/>
          </a:p>
        </p:txBody>
      </p:sp>
    </p:spTree>
    <p:extLst>
      <p:ext uri="{BB962C8B-B14F-4D97-AF65-F5344CB8AC3E}">
        <p14:creationId xmlns:p14="http://schemas.microsoft.com/office/powerpoint/2010/main" val="355217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0948"/>
            <a:ext cx="9144000" cy="590931"/>
          </a:xfrm>
        </p:spPr>
        <p:txBody>
          <a:bodyPr>
            <a:spAutoFit/>
          </a:bodyPr>
          <a:lstStyle/>
          <a:p>
            <a:pPr>
              <a:lnSpc>
                <a:spcPct val="90000"/>
              </a:lnSpc>
            </a:pPr>
            <a:r>
              <a:rPr lang="en-US" sz="3600" dirty="0" smtClean="0"/>
              <a:t>Outline</a:t>
            </a:r>
            <a:endParaRPr lang="en-US" sz="3600" dirty="0">
              <a:solidFill>
                <a:schemeClr val="tx1"/>
              </a:solidFill>
            </a:endParaRPr>
          </a:p>
        </p:txBody>
      </p:sp>
      <p:sp>
        <p:nvSpPr>
          <p:cNvPr id="12" name="TextBox 11"/>
          <p:cNvSpPr txBox="1"/>
          <p:nvPr/>
        </p:nvSpPr>
        <p:spPr>
          <a:xfrm>
            <a:off x="1338057" y="976196"/>
            <a:ext cx="6441168" cy="3600974"/>
          </a:xfrm>
          <a:prstGeom prst="rect">
            <a:avLst/>
          </a:prstGeom>
          <a:noFill/>
        </p:spPr>
        <p:txBody>
          <a:bodyPr wrap="square" lIns="91429" tIns="45714" rIns="91429" bIns="45714" rtlCol="0">
            <a:spAutoFit/>
          </a:bodyPr>
          <a:lstStyle/>
          <a:p>
            <a:pPr marL="287338" lvl="1" indent="-287338">
              <a:lnSpc>
                <a:spcPct val="200000"/>
              </a:lnSpc>
              <a:buFont typeface="Wingdings" pitchFamily="2" charset="2"/>
              <a:buChar char="§"/>
            </a:pPr>
            <a:r>
              <a:rPr lang="en-US" sz="2400" dirty="0" smtClean="0">
                <a:latin typeface="Arial" pitchFamily="34" charset="0"/>
                <a:cs typeface="Arial" pitchFamily="34" charset="0"/>
              </a:rPr>
              <a:t>Message from DOE leadership</a:t>
            </a:r>
          </a:p>
          <a:p>
            <a:pPr marL="287338" lvl="1" indent="-287338">
              <a:lnSpc>
                <a:spcPct val="200000"/>
              </a:lnSpc>
              <a:buFont typeface="Wingdings" pitchFamily="2" charset="2"/>
              <a:buChar char="§"/>
            </a:pPr>
            <a:r>
              <a:rPr lang="en-US" sz="2400" dirty="0" smtClean="0">
                <a:latin typeface="Arial" pitchFamily="34" charset="0"/>
                <a:cs typeface="Arial" pitchFamily="34" charset="0"/>
              </a:rPr>
              <a:t>Appointee status</a:t>
            </a:r>
          </a:p>
          <a:p>
            <a:pPr marL="287338" lvl="1" indent="-287338">
              <a:lnSpc>
                <a:spcPct val="200000"/>
              </a:lnSpc>
              <a:buFont typeface="Wingdings" pitchFamily="2" charset="2"/>
              <a:buChar char="§"/>
            </a:pPr>
            <a:r>
              <a:rPr lang="en-US" sz="2400" dirty="0" smtClean="0">
                <a:latin typeface="Arial" pitchFamily="34" charset="0"/>
                <a:cs typeface="Arial" pitchFamily="34" charset="0"/>
              </a:rPr>
              <a:t>Office of Science personnel changes</a:t>
            </a:r>
          </a:p>
          <a:p>
            <a:pPr marL="287338" lvl="1" indent="-287338">
              <a:lnSpc>
                <a:spcPct val="200000"/>
              </a:lnSpc>
              <a:buFont typeface="Wingdings" pitchFamily="2" charset="2"/>
              <a:buChar char="§"/>
            </a:pPr>
            <a:r>
              <a:rPr lang="en-US" sz="2400" dirty="0" smtClean="0">
                <a:latin typeface="Arial" pitchFamily="34" charset="0"/>
                <a:cs typeface="Arial" pitchFamily="34" charset="0"/>
              </a:rPr>
              <a:t>FY 2018 budget</a:t>
            </a:r>
          </a:p>
          <a:p>
            <a:pPr marL="174625" lvl="1" indent="-174625">
              <a:lnSpc>
                <a:spcPct val="200000"/>
              </a:lnSpc>
              <a:buFont typeface="Wingdings" pitchFamily="2" charset="2"/>
              <a:buChar char="§"/>
            </a:pPr>
            <a:endParaRPr lang="en-US" dirty="0" smtClean="0"/>
          </a:p>
        </p:txBody>
      </p:sp>
      <p:sp>
        <p:nvSpPr>
          <p:cNvPr id="17" name="Slide Number Placeholder 3"/>
          <p:cNvSpPr>
            <a:spLocks noGrp="1"/>
          </p:cNvSpPr>
          <p:nvPr>
            <p:ph type="sldNum" sz="quarter" idx="12"/>
          </p:nvPr>
        </p:nvSpPr>
        <p:spPr>
          <a:xfrm>
            <a:off x="8491926" y="6351588"/>
            <a:ext cx="476250" cy="365125"/>
          </a:xfrm>
        </p:spPr>
        <p:txBody>
          <a:bodyPr/>
          <a:lstStyle/>
          <a:p>
            <a:pPr>
              <a:defRPr/>
            </a:pPr>
            <a:fld id="{6EEA275D-5A49-48A8-817D-44C3EA0A3A2F}" type="slidenum">
              <a:rPr lang="en-US" smtClean="0"/>
              <a:pPr>
                <a:defRPr/>
              </a:pPr>
              <a:t>2</a:t>
            </a:fld>
            <a:endParaRPr lang="en-US" dirty="0"/>
          </a:p>
        </p:txBody>
      </p:sp>
      <p:sp>
        <p:nvSpPr>
          <p:cNvPr id="3" name="Footer Placeholder 2"/>
          <p:cNvSpPr>
            <a:spLocks noGrp="1"/>
          </p:cNvSpPr>
          <p:nvPr>
            <p:ph type="ftr" sz="quarter" idx="11"/>
          </p:nvPr>
        </p:nvSpPr>
        <p:spPr/>
        <p:txBody>
          <a:bodyPr/>
          <a:lstStyle/>
          <a:p>
            <a:r>
              <a:rPr lang="en-US" smtClean="0"/>
              <a:t>SC-1 BESAC July 13, 2017</a:t>
            </a:r>
            <a:endParaRPr lang="en-US" dirty="0"/>
          </a:p>
        </p:txBody>
      </p:sp>
    </p:spTree>
    <p:extLst>
      <p:ext uri="{BB962C8B-B14F-4D97-AF65-F5344CB8AC3E}">
        <p14:creationId xmlns:p14="http://schemas.microsoft.com/office/powerpoint/2010/main" val="125305124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2"/>
          </p:nvPr>
        </p:nvSpPr>
        <p:spPr>
          <a:xfrm>
            <a:off x="8491926" y="6351588"/>
            <a:ext cx="476250" cy="365125"/>
          </a:xfrm>
        </p:spPr>
        <p:txBody>
          <a:bodyPr/>
          <a:lstStyle/>
          <a:p>
            <a:pPr>
              <a:defRPr/>
            </a:pPr>
            <a:fld id="{6EEA275D-5A49-48A8-817D-44C3EA0A3A2F}" type="slidenum">
              <a:rPr lang="en-US" smtClean="0"/>
              <a:pPr>
                <a:defRPr/>
              </a:pPr>
              <a:t>20</a:t>
            </a:fld>
            <a:endParaRPr lang="en-US" dirty="0"/>
          </a:p>
        </p:txBody>
      </p:sp>
      <p:sp>
        <p:nvSpPr>
          <p:cNvPr id="2" name="Title 1"/>
          <p:cNvSpPr>
            <a:spLocks noGrp="1"/>
          </p:cNvSpPr>
          <p:nvPr>
            <p:ph type="title" idx="4294967295"/>
          </p:nvPr>
        </p:nvSpPr>
        <p:spPr>
          <a:xfrm>
            <a:off x="0" y="68381"/>
            <a:ext cx="9144000" cy="674031"/>
          </a:xfrm>
        </p:spPr>
        <p:txBody>
          <a:bodyPr>
            <a:spAutoFit/>
          </a:bodyPr>
          <a:lstStyle/>
          <a:p>
            <a:pPr>
              <a:lnSpc>
                <a:spcPct val="90000"/>
              </a:lnSpc>
            </a:pPr>
            <a:r>
              <a:rPr lang="en-US" dirty="0" smtClean="0"/>
              <a:t>High Energy Physics</a:t>
            </a:r>
            <a:br>
              <a:rPr lang="en-US" dirty="0" smtClean="0"/>
            </a:br>
            <a:r>
              <a:rPr lang="en-US" sz="1800" dirty="0" smtClean="0">
                <a:solidFill>
                  <a:prstClr val="black"/>
                </a:solidFill>
              </a:rPr>
              <a:t>Understanding how the universe works at its most fundamental level</a:t>
            </a:r>
            <a:endParaRPr lang="en-US" dirty="0"/>
          </a:p>
        </p:txBody>
      </p:sp>
      <p:sp>
        <p:nvSpPr>
          <p:cNvPr id="11" name="Content Placeholder 1"/>
          <p:cNvSpPr txBox="1">
            <a:spLocks/>
          </p:cNvSpPr>
          <p:nvPr/>
        </p:nvSpPr>
        <p:spPr>
          <a:xfrm>
            <a:off x="343058" y="883889"/>
            <a:ext cx="8459981" cy="5850127"/>
          </a:xfrm>
          <a:prstGeom prst="rect">
            <a:avLst/>
          </a:prstGeom>
        </p:spPr>
        <p:txBody>
          <a:bodyPr/>
          <a:lstStyle/>
          <a:p>
            <a:pPr marL="177800" indent="-177800" eaLnBrk="0" hangingPunct="0">
              <a:spcBef>
                <a:spcPts val="0"/>
              </a:spcBef>
              <a:spcAft>
                <a:spcPts val="300"/>
              </a:spcAft>
              <a:buFont typeface="Wingdings" pitchFamily="2" charset="2"/>
              <a:buChar char="§"/>
              <a:defRPr/>
            </a:pPr>
            <a:r>
              <a:rPr lang="en-US" sz="1600" dirty="0" smtClean="0">
                <a:solidFill>
                  <a:prstClr val="black"/>
                </a:solidFill>
                <a:latin typeface="Arial" pitchFamily="34" charset="0"/>
                <a:cs typeface="Arial" pitchFamily="34" charset="0"/>
              </a:rPr>
              <a:t>The HEP mission is </a:t>
            </a:r>
            <a:r>
              <a:rPr lang="en-US" sz="1600" dirty="0">
                <a:solidFill>
                  <a:prstClr val="black"/>
                </a:solidFill>
                <a:latin typeface="Arial" pitchFamily="34" charset="0"/>
                <a:cs typeface="Arial" pitchFamily="34" charset="0"/>
              </a:rPr>
              <a:t>to understand how our universe works at its most fundamental </a:t>
            </a:r>
            <a:r>
              <a:rPr lang="en-US" sz="1600" dirty="0" smtClean="0">
                <a:solidFill>
                  <a:prstClr val="black"/>
                </a:solidFill>
                <a:latin typeface="Arial" pitchFamily="34" charset="0"/>
                <a:cs typeface="Arial" pitchFamily="34" charset="0"/>
              </a:rPr>
              <a:t>level:</a:t>
            </a:r>
            <a:endParaRPr lang="en-US" sz="1600" dirty="0">
              <a:solidFill>
                <a:prstClr val="black"/>
              </a:solidFill>
              <a:latin typeface="Arial" pitchFamily="34" charset="0"/>
              <a:cs typeface="Arial" pitchFamily="34" charset="0"/>
            </a:endParaRPr>
          </a:p>
          <a:p>
            <a:pPr marL="463550" lvl="1" indent="-223838" eaLnBrk="0" hangingPunct="0">
              <a:spcBef>
                <a:spcPts val="0"/>
              </a:spcBef>
              <a:spcAft>
                <a:spcPts val="300"/>
              </a:spcAft>
              <a:buFont typeface="Courier New" pitchFamily="49" charset="0"/>
              <a:buChar char="o"/>
              <a:defRPr/>
            </a:pPr>
            <a:r>
              <a:rPr lang="en-US" sz="1600" dirty="0" smtClean="0">
                <a:solidFill>
                  <a:prstClr val="black"/>
                </a:solidFill>
                <a:latin typeface="Arial" pitchFamily="34" charset="0"/>
                <a:cs typeface="Arial" pitchFamily="34" charset="0"/>
              </a:rPr>
              <a:t>Discover </a:t>
            </a:r>
            <a:r>
              <a:rPr lang="en-US" sz="1600" dirty="0">
                <a:solidFill>
                  <a:prstClr val="black"/>
                </a:solidFill>
                <a:latin typeface="Arial" pitchFamily="34" charset="0"/>
                <a:cs typeface="Arial" pitchFamily="34" charset="0"/>
              </a:rPr>
              <a:t>the most elementary constituents of matter and energy</a:t>
            </a:r>
          </a:p>
          <a:p>
            <a:pPr marL="463550" lvl="1" indent="-223838" eaLnBrk="0" hangingPunct="0">
              <a:spcBef>
                <a:spcPts val="0"/>
              </a:spcBef>
              <a:spcAft>
                <a:spcPts val="300"/>
              </a:spcAft>
              <a:buFont typeface="Courier New" pitchFamily="49" charset="0"/>
              <a:buChar char="o"/>
              <a:defRPr/>
            </a:pPr>
            <a:r>
              <a:rPr lang="en-US" sz="1600" dirty="0">
                <a:solidFill>
                  <a:prstClr val="black"/>
                </a:solidFill>
                <a:latin typeface="Arial" pitchFamily="34" charset="0"/>
                <a:cs typeface="Arial" pitchFamily="34" charset="0"/>
              </a:rPr>
              <a:t>Probe the interactions between them</a:t>
            </a:r>
          </a:p>
          <a:p>
            <a:pPr marL="463550" lvl="1" indent="-223838" eaLnBrk="0" hangingPunct="0">
              <a:spcBef>
                <a:spcPts val="0"/>
              </a:spcBef>
              <a:spcAft>
                <a:spcPts val="300"/>
              </a:spcAft>
              <a:buFont typeface="Courier New" pitchFamily="49" charset="0"/>
              <a:buChar char="o"/>
              <a:defRPr/>
            </a:pPr>
            <a:r>
              <a:rPr lang="en-US" sz="1600" dirty="0">
                <a:solidFill>
                  <a:prstClr val="black"/>
                </a:solidFill>
                <a:latin typeface="Arial" pitchFamily="34" charset="0"/>
                <a:cs typeface="Arial" pitchFamily="34" charset="0"/>
              </a:rPr>
              <a:t>Explore the basic nature of space and </a:t>
            </a:r>
            <a:r>
              <a:rPr lang="en-US" sz="1600" dirty="0" smtClean="0">
                <a:solidFill>
                  <a:prstClr val="black"/>
                </a:solidFill>
                <a:latin typeface="Arial" pitchFamily="34" charset="0"/>
                <a:cs typeface="Arial" pitchFamily="34" charset="0"/>
              </a:rPr>
              <a:t>time</a:t>
            </a:r>
          </a:p>
          <a:p>
            <a:pPr marL="463550" lvl="1" indent="-223838" eaLnBrk="0" hangingPunct="0">
              <a:spcBef>
                <a:spcPts val="0"/>
              </a:spcBef>
              <a:spcAft>
                <a:spcPts val="300"/>
              </a:spcAft>
              <a:buFont typeface="Courier New" pitchFamily="49" charset="0"/>
              <a:buChar char="o"/>
              <a:defRPr/>
            </a:pPr>
            <a:endParaRPr lang="en-US" sz="800" dirty="0">
              <a:solidFill>
                <a:prstClr val="black"/>
              </a:solidFill>
              <a:latin typeface="Arial" pitchFamily="34" charset="0"/>
              <a:cs typeface="Arial" pitchFamily="34" charset="0"/>
            </a:endParaRPr>
          </a:p>
          <a:p>
            <a:pPr marL="177800" indent="-177800" eaLnBrk="0" hangingPunct="0">
              <a:spcBef>
                <a:spcPts val="0"/>
              </a:spcBef>
              <a:spcAft>
                <a:spcPts val="300"/>
              </a:spcAft>
              <a:buFont typeface="Wingdings" pitchFamily="2" charset="2"/>
              <a:buChar char="§"/>
              <a:defRPr/>
            </a:pPr>
            <a:r>
              <a:rPr lang="en-US" sz="1600" dirty="0" smtClean="0">
                <a:solidFill>
                  <a:prstClr val="black"/>
                </a:solidFill>
                <a:latin typeface="Arial" pitchFamily="34" charset="0"/>
                <a:cs typeface="Arial" pitchFamily="34" charset="0"/>
              </a:rPr>
              <a:t>In May 2014 the Particle Physics Project Prioritization Panel (P5) released a report presenting </a:t>
            </a:r>
            <a:r>
              <a:rPr lang="en-US" sz="1600" dirty="0">
                <a:solidFill>
                  <a:prstClr val="black"/>
                </a:solidFill>
                <a:latin typeface="Arial" pitchFamily="34" charset="0"/>
                <a:cs typeface="Arial" pitchFamily="34" charset="0"/>
              </a:rPr>
              <a:t>an actionable long-term strategy for U.S. particle physics that enables discovery and maintains the U.S. position as a global leader in particle </a:t>
            </a:r>
            <a:r>
              <a:rPr lang="en-US" sz="1600" dirty="0" smtClean="0">
                <a:solidFill>
                  <a:prstClr val="black"/>
                </a:solidFill>
                <a:latin typeface="Arial" pitchFamily="34" charset="0"/>
                <a:cs typeface="Arial" pitchFamily="34" charset="0"/>
              </a:rPr>
              <a:t>physics.</a:t>
            </a:r>
            <a:endParaRPr lang="en-US" sz="1600" dirty="0">
              <a:solidFill>
                <a:prstClr val="black"/>
              </a:solidFill>
              <a:latin typeface="Arial" pitchFamily="34" charset="0"/>
              <a:cs typeface="Arial" pitchFamily="34" charset="0"/>
            </a:endParaRPr>
          </a:p>
          <a:p>
            <a:pPr marL="463550" lvl="1" indent="-223838" eaLnBrk="0" hangingPunct="0">
              <a:spcBef>
                <a:spcPts val="0"/>
              </a:spcBef>
              <a:spcAft>
                <a:spcPts val="300"/>
              </a:spcAft>
              <a:buFont typeface="Courier New" pitchFamily="49" charset="0"/>
              <a:buChar char="o"/>
              <a:defRPr/>
            </a:pPr>
            <a:r>
              <a:rPr lang="en-US" sz="1600" dirty="0">
                <a:solidFill>
                  <a:prstClr val="black"/>
                </a:solidFill>
                <a:latin typeface="Arial" pitchFamily="34" charset="0"/>
                <a:cs typeface="Arial" pitchFamily="34" charset="0"/>
              </a:rPr>
              <a:t>The P5 report identified five intertwined science drivers, compelling lines of inquiry that show great promise for </a:t>
            </a:r>
            <a:r>
              <a:rPr lang="en-US" sz="1600" dirty="0" smtClean="0">
                <a:solidFill>
                  <a:prstClr val="black"/>
                </a:solidFill>
                <a:latin typeface="Arial" pitchFamily="34" charset="0"/>
                <a:cs typeface="Arial" pitchFamily="34" charset="0"/>
              </a:rPr>
              <a:t>discovery:</a:t>
            </a:r>
          </a:p>
          <a:p>
            <a:pPr marL="731520" lvl="2" indent="-285750" eaLnBrk="0" hangingPunct="0">
              <a:spcBef>
                <a:spcPts val="0"/>
              </a:spcBef>
              <a:spcAft>
                <a:spcPts val="300"/>
              </a:spcAft>
              <a:buFont typeface="Arial" pitchFamily="34" charset="0"/>
              <a:buChar char="‒"/>
              <a:defRPr/>
            </a:pPr>
            <a:r>
              <a:rPr lang="en-US" sz="1600" dirty="0" smtClean="0">
                <a:solidFill>
                  <a:prstClr val="black"/>
                </a:solidFill>
                <a:latin typeface="Arial" pitchFamily="34" charset="0"/>
                <a:cs typeface="Arial" pitchFamily="34" charset="0"/>
              </a:rPr>
              <a:t>     Use </a:t>
            </a:r>
            <a:r>
              <a:rPr lang="en-US" sz="1600" dirty="0">
                <a:solidFill>
                  <a:prstClr val="black"/>
                </a:solidFill>
                <a:latin typeface="Arial" pitchFamily="34" charset="0"/>
                <a:cs typeface="Arial" pitchFamily="34" charset="0"/>
              </a:rPr>
              <a:t>the </a:t>
            </a:r>
            <a:r>
              <a:rPr lang="en-US" sz="1600" b="1" i="1" dirty="0">
                <a:solidFill>
                  <a:prstClr val="black"/>
                </a:solidFill>
                <a:latin typeface="Arial" pitchFamily="34" charset="0"/>
                <a:cs typeface="Arial" pitchFamily="34" charset="0"/>
              </a:rPr>
              <a:t>Higgs boson </a:t>
            </a:r>
            <a:r>
              <a:rPr lang="en-US" sz="1600" dirty="0">
                <a:solidFill>
                  <a:prstClr val="black"/>
                </a:solidFill>
                <a:latin typeface="Arial" pitchFamily="34" charset="0"/>
                <a:cs typeface="Arial" pitchFamily="34" charset="0"/>
              </a:rPr>
              <a:t>as a new tool </a:t>
            </a:r>
            <a:r>
              <a:rPr lang="en-US" sz="1600" dirty="0" smtClean="0">
                <a:solidFill>
                  <a:prstClr val="black"/>
                </a:solidFill>
                <a:latin typeface="Arial" pitchFamily="34" charset="0"/>
                <a:cs typeface="Arial" pitchFamily="34" charset="0"/>
              </a:rPr>
              <a:t>for discovery</a:t>
            </a:r>
          </a:p>
          <a:p>
            <a:pPr marL="731520" lvl="2" indent="-285750" eaLnBrk="0" hangingPunct="0">
              <a:spcBef>
                <a:spcPts val="0"/>
              </a:spcBef>
              <a:spcAft>
                <a:spcPts val="300"/>
              </a:spcAft>
              <a:buFont typeface="Arial" pitchFamily="34" charset="0"/>
              <a:buChar char="‒"/>
              <a:defRPr/>
            </a:pPr>
            <a:r>
              <a:rPr lang="en-US" sz="1600" dirty="0" smtClean="0">
                <a:solidFill>
                  <a:prstClr val="black"/>
                </a:solidFill>
                <a:latin typeface="Arial" pitchFamily="34" charset="0"/>
                <a:cs typeface="Arial" pitchFamily="34" charset="0"/>
              </a:rPr>
              <a:t>     Pursue </a:t>
            </a:r>
            <a:r>
              <a:rPr lang="en-US" sz="1600" dirty="0">
                <a:solidFill>
                  <a:prstClr val="black"/>
                </a:solidFill>
                <a:latin typeface="Arial" pitchFamily="34" charset="0"/>
                <a:cs typeface="Arial" pitchFamily="34" charset="0"/>
              </a:rPr>
              <a:t>the physics associated with </a:t>
            </a:r>
            <a:r>
              <a:rPr lang="en-US" sz="1600" b="1" i="1" dirty="0" smtClean="0">
                <a:solidFill>
                  <a:prstClr val="black"/>
                </a:solidFill>
                <a:latin typeface="Arial" pitchFamily="34" charset="0"/>
                <a:cs typeface="Arial" pitchFamily="34" charset="0"/>
              </a:rPr>
              <a:t>neutrino mass</a:t>
            </a:r>
          </a:p>
          <a:p>
            <a:pPr marL="731520" lvl="2" indent="-285750" eaLnBrk="0" hangingPunct="0">
              <a:spcBef>
                <a:spcPts val="0"/>
              </a:spcBef>
              <a:spcAft>
                <a:spcPts val="300"/>
              </a:spcAft>
              <a:buFont typeface="Arial" pitchFamily="34" charset="0"/>
              <a:buChar char="‒"/>
              <a:defRPr/>
            </a:pPr>
            <a:r>
              <a:rPr lang="en-US" sz="1600" dirty="0" smtClean="0">
                <a:solidFill>
                  <a:prstClr val="black"/>
                </a:solidFill>
                <a:latin typeface="Arial" pitchFamily="34" charset="0"/>
                <a:cs typeface="Arial" pitchFamily="34" charset="0"/>
              </a:rPr>
              <a:t>Identify </a:t>
            </a:r>
            <a:r>
              <a:rPr lang="en-US" sz="1600" dirty="0">
                <a:solidFill>
                  <a:prstClr val="black"/>
                </a:solidFill>
                <a:latin typeface="Arial" pitchFamily="34" charset="0"/>
                <a:cs typeface="Arial" pitchFamily="34" charset="0"/>
              </a:rPr>
              <a:t>the new physics of </a:t>
            </a:r>
            <a:r>
              <a:rPr lang="en-US" sz="1600" b="1" i="1" dirty="0">
                <a:solidFill>
                  <a:prstClr val="black"/>
                </a:solidFill>
                <a:latin typeface="Arial" pitchFamily="34" charset="0"/>
                <a:cs typeface="Arial" pitchFamily="34" charset="0"/>
              </a:rPr>
              <a:t>dark </a:t>
            </a:r>
            <a:r>
              <a:rPr lang="en-US" sz="1600" b="1" i="1" dirty="0" smtClean="0">
                <a:solidFill>
                  <a:prstClr val="black"/>
                </a:solidFill>
                <a:latin typeface="Arial" pitchFamily="34" charset="0"/>
                <a:cs typeface="Arial" pitchFamily="34" charset="0"/>
              </a:rPr>
              <a:t>matter</a:t>
            </a:r>
          </a:p>
          <a:p>
            <a:pPr marL="731520" lvl="2" indent="-285750" eaLnBrk="0" hangingPunct="0">
              <a:spcBef>
                <a:spcPts val="0"/>
              </a:spcBef>
              <a:spcAft>
                <a:spcPts val="300"/>
              </a:spcAft>
              <a:buFont typeface="Arial" pitchFamily="34" charset="0"/>
              <a:buChar char="‒"/>
              <a:defRPr/>
            </a:pPr>
            <a:r>
              <a:rPr lang="en-US" sz="1600" dirty="0" smtClean="0">
                <a:solidFill>
                  <a:prstClr val="black"/>
                </a:solidFill>
                <a:latin typeface="Arial" pitchFamily="34" charset="0"/>
                <a:cs typeface="Arial" pitchFamily="34" charset="0"/>
              </a:rPr>
              <a:t>     Understand </a:t>
            </a:r>
            <a:r>
              <a:rPr lang="en-US" sz="1600" b="1" i="1" dirty="0">
                <a:solidFill>
                  <a:prstClr val="black"/>
                </a:solidFill>
                <a:latin typeface="Arial" pitchFamily="34" charset="0"/>
                <a:cs typeface="Arial" pitchFamily="34" charset="0"/>
              </a:rPr>
              <a:t>cosmic acceleration</a:t>
            </a:r>
            <a:r>
              <a:rPr lang="en-US" sz="1600" dirty="0">
                <a:solidFill>
                  <a:prstClr val="black"/>
                </a:solidFill>
                <a:latin typeface="Arial" pitchFamily="34" charset="0"/>
                <a:cs typeface="Arial" pitchFamily="34" charset="0"/>
              </a:rPr>
              <a:t>: </a:t>
            </a:r>
            <a:r>
              <a:rPr lang="en-US" sz="1600" dirty="0" smtClean="0">
                <a:solidFill>
                  <a:prstClr val="black"/>
                </a:solidFill>
                <a:latin typeface="Arial" pitchFamily="34" charset="0"/>
                <a:cs typeface="Arial" pitchFamily="34" charset="0"/>
              </a:rPr>
              <a:t>dark </a:t>
            </a:r>
            <a:r>
              <a:rPr lang="en-US" sz="1600" dirty="0">
                <a:solidFill>
                  <a:prstClr val="black"/>
                </a:solidFill>
                <a:latin typeface="Arial" pitchFamily="34" charset="0"/>
                <a:cs typeface="Arial" pitchFamily="34" charset="0"/>
              </a:rPr>
              <a:t>energy </a:t>
            </a:r>
            <a:r>
              <a:rPr lang="en-US" sz="1600" dirty="0" smtClean="0">
                <a:solidFill>
                  <a:prstClr val="black"/>
                </a:solidFill>
                <a:latin typeface="Arial" pitchFamily="34" charset="0"/>
                <a:cs typeface="Arial" pitchFamily="34" charset="0"/>
              </a:rPr>
              <a:t/>
            </a:r>
            <a:br>
              <a:rPr lang="en-US" sz="1600" dirty="0" smtClean="0">
                <a:solidFill>
                  <a:prstClr val="black"/>
                </a:solidFill>
                <a:latin typeface="Arial" pitchFamily="34" charset="0"/>
                <a:cs typeface="Arial" pitchFamily="34" charset="0"/>
              </a:rPr>
            </a:br>
            <a:r>
              <a:rPr lang="en-US" sz="1600" dirty="0" smtClean="0">
                <a:solidFill>
                  <a:prstClr val="black"/>
                </a:solidFill>
                <a:latin typeface="Arial" pitchFamily="34" charset="0"/>
                <a:cs typeface="Arial" pitchFamily="34" charset="0"/>
              </a:rPr>
              <a:t>and inflation</a:t>
            </a:r>
          </a:p>
          <a:p>
            <a:pPr marL="731520" lvl="2" indent="-285750" eaLnBrk="0" hangingPunct="0">
              <a:spcBef>
                <a:spcPts val="0"/>
              </a:spcBef>
              <a:spcAft>
                <a:spcPts val="300"/>
              </a:spcAft>
              <a:buFont typeface="Arial" pitchFamily="34" charset="0"/>
              <a:buChar char="‒"/>
              <a:defRPr/>
            </a:pPr>
            <a:r>
              <a:rPr lang="en-US" sz="1600" b="1" i="1" dirty="0" smtClean="0">
                <a:solidFill>
                  <a:prstClr val="black"/>
                </a:solidFill>
                <a:latin typeface="Arial" pitchFamily="34" charset="0"/>
                <a:cs typeface="Arial" pitchFamily="34" charset="0"/>
              </a:rPr>
              <a:t>Explore </a:t>
            </a:r>
            <a:r>
              <a:rPr lang="en-US" sz="1600" b="1" i="1" dirty="0">
                <a:solidFill>
                  <a:prstClr val="black"/>
                </a:solidFill>
                <a:latin typeface="Arial" pitchFamily="34" charset="0"/>
                <a:cs typeface="Arial" pitchFamily="34" charset="0"/>
              </a:rPr>
              <a:t>the unknown</a:t>
            </a:r>
            <a:r>
              <a:rPr lang="en-US" sz="1600" dirty="0">
                <a:solidFill>
                  <a:prstClr val="black"/>
                </a:solidFill>
                <a:latin typeface="Arial" pitchFamily="34" charset="0"/>
                <a:cs typeface="Arial" pitchFamily="34" charset="0"/>
              </a:rPr>
              <a:t>: new particles, </a:t>
            </a:r>
            <a:br>
              <a:rPr lang="en-US" sz="1600" dirty="0">
                <a:solidFill>
                  <a:prstClr val="black"/>
                </a:solidFill>
                <a:latin typeface="Arial" pitchFamily="34" charset="0"/>
                <a:cs typeface="Arial" pitchFamily="34" charset="0"/>
              </a:rPr>
            </a:br>
            <a:r>
              <a:rPr lang="en-US" sz="1600" dirty="0" smtClean="0">
                <a:solidFill>
                  <a:prstClr val="black"/>
                </a:solidFill>
                <a:latin typeface="Arial" pitchFamily="34" charset="0"/>
                <a:cs typeface="Arial" pitchFamily="34" charset="0"/>
              </a:rPr>
              <a:t>interactions</a:t>
            </a:r>
            <a:r>
              <a:rPr lang="en-US" sz="1600" dirty="0">
                <a:solidFill>
                  <a:prstClr val="black"/>
                </a:solidFill>
                <a:latin typeface="Arial" pitchFamily="34" charset="0"/>
                <a:cs typeface="Arial" pitchFamily="34" charset="0"/>
              </a:rPr>
              <a:t>, and physical </a:t>
            </a:r>
            <a:r>
              <a:rPr lang="en-US" sz="1600" dirty="0" smtClean="0">
                <a:solidFill>
                  <a:prstClr val="black"/>
                </a:solidFill>
                <a:latin typeface="Arial" pitchFamily="34" charset="0"/>
                <a:cs typeface="Arial" pitchFamily="34" charset="0"/>
              </a:rPr>
              <a:t>principles</a:t>
            </a:r>
          </a:p>
          <a:p>
            <a:pPr marL="731520" lvl="2" indent="-285750" eaLnBrk="0" hangingPunct="0">
              <a:spcBef>
                <a:spcPts val="0"/>
              </a:spcBef>
              <a:spcAft>
                <a:spcPts val="300"/>
              </a:spcAft>
              <a:buFont typeface="Arial" pitchFamily="34" charset="0"/>
              <a:buChar char="‒"/>
              <a:defRPr/>
            </a:pPr>
            <a:endParaRPr lang="en-US" sz="900" dirty="0" smtClean="0">
              <a:solidFill>
                <a:prstClr val="black"/>
              </a:solidFill>
              <a:latin typeface="Arial" pitchFamily="34" charset="0"/>
              <a:cs typeface="Arial" pitchFamily="34" charset="0"/>
            </a:endParaRPr>
          </a:p>
          <a:p>
            <a:pPr marL="177800" indent="-177800" eaLnBrk="0" hangingPunct="0">
              <a:spcBef>
                <a:spcPts val="0"/>
              </a:spcBef>
              <a:spcAft>
                <a:spcPts val="300"/>
              </a:spcAft>
              <a:buFont typeface="Wingdings" pitchFamily="2" charset="2"/>
              <a:buChar char="§"/>
              <a:defRPr/>
            </a:pPr>
            <a:r>
              <a:rPr lang="en-US" sz="1600" dirty="0">
                <a:solidFill>
                  <a:prstClr val="black"/>
                </a:solidFill>
                <a:latin typeface="Arial" pitchFamily="34" charset="0"/>
                <a:cs typeface="Arial" pitchFamily="34" charset="0"/>
              </a:rPr>
              <a:t>Science drivers identify the scientific motivation while the </a:t>
            </a:r>
            <a:r>
              <a:rPr lang="en-US" sz="1600" b="1" i="1" dirty="0" smtClean="0">
                <a:solidFill>
                  <a:prstClr val="black"/>
                </a:solidFill>
                <a:latin typeface="Arial" pitchFamily="34" charset="0"/>
                <a:cs typeface="Arial" pitchFamily="34" charset="0"/>
              </a:rPr>
              <a:t>Energy, Intensity, and Cosmic Research Frontiers</a:t>
            </a:r>
            <a:r>
              <a:rPr lang="en-US" sz="1600" dirty="0" smtClean="0">
                <a:solidFill>
                  <a:prstClr val="black"/>
                </a:solidFill>
                <a:latin typeface="Arial" pitchFamily="34" charset="0"/>
                <a:cs typeface="Arial" pitchFamily="34" charset="0"/>
              </a:rPr>
              <a:t> </a:t>
            </a:r>
            <a:r>
              <a:rPr lang="en-US" sz="1600" dirty="0">
                <a:solidFill>
                  <a:prstClr val="black"/>
                </a:solidFill>
                <a:latin typeface="Arial" pitchFamily="34" charset="0"/>
                <a:cs typeface="Arial" pitchFamily="34" charset="0"/>
              </a:rPr>
              <a:t>provide a </a:t>
            </a:r>
            <a:r>
              <a:rPr lang="en-US" sz="1600" dirty="0" smtClean="0">
                <a:solidFill>
                  <a:prstClr val="black"/>
                </a:solidFill>
                <a:latin typeface="Arial" pitchFamily="34" charset="0"/>
                <a:cs typeface="Arial" pitchFamily="34" charset="0"/>
              </a:rPr>
              <a:t>useful </a:t>
            </a:r>
            <a:r>
              <a:rPr lang="en-US" sz="1600" dirty="0">
                <a:solidFill>
                  <a:prstClr val="black"/>
                </a:solidFill>
                <a:latin typeface="Arial" pitchFamily="34" charset="0"/>
                <a:cs typeface="Arial" pitchFamily="34" charset="0"/>
              </a:rPr>
              <a:t>categorization of experimental </a:t>
            </a:r>
            <a:r>
              <a:rPr lang="en-US" sz="1600" dirty="0" smtClean="0">
                <a:solidFill>
                  <a:prstClr val="black"/>
                </a:solidFill>
                <a:latin typeface="Arial" pitchFamily="34" charset="0"/>
                <a:cs typeface="Arial" pitchFamily="34" charset="0"/>
              </a:rPr>
              <a:t>techniques</a:t>
            </a:r>
            <a:endParaRPr lang="en-US" sz="1600" dirty="0">
              <a:solidFill>
                <a:prstClr val="black"/>
              </a:solidFill>
              <a:latin typeface="Arial" pitchFamily="34" charset="0"/>
              <a:cs typeface="Arial" pitchFamily="34" charset="0"/>
            </a:endParaRPr>
          </a:p>
        </p:txBody>
      </p:sp>
      <p:grpSp>
        <p:nvGrpSpPr>
          <p:cNvPr id="9" name="Group 8"/>
          <p:cNvGrpSpPr/>
          <p:nvPr/>
        </p:nvGrpSpPr>
        <p:grpSpPr>
          <a:xfrm>
            <a:off x="6059837" y="3416179"/>
            <a:ext cx="2635451" cy="2046164"/>
            <a:chOff x="1525759" y="2068416"/>
            <a:chExt cx="6092483" cy="4730203"/>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759" y="2068416"/>
              <a:ext cx="6092483" cy="4730203"/>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3509" b="98246" l="0" r="96364"/>
                      </a14:imgEffect>
                    </a14:imgLayer>
                  </a14:imgProps>
                </a:ext>
                <a:ext uri="{28A0092B-C50C-407E-A947-70E740481C1C}">
                  <a14:useLocalDpi xmlns:a14="http://schemas.microsoft.com/office/drawing/2010/main" val="0"/>
                </a:ext>
              </a:extLst>
            </a:blip>
            <a:srcRect/>
            <a:stretch/>
          </p:blipFill>
          <p:spPr>
            <a:xfrm>
              <a:off x="6058381" y="4653371"/>
              <a:ext cx="519858" cy="556182"/>
            </a:xfrm>
            <a:prstGeom prst="rect">
              <a:avLst/>
            </a:prstGeom>
          </p:spPr>
        </p:pic>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709" y="3518761"/>
            <a:ext cx="279129" cy="27912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708" y="3805551"/>
            <a:ext cx="279129" cy="27912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718" y="4372129"/>
            <a:ext cx="279129" cy="279129"/>
          </a:xfrm>
          <a:prstGeom prst="rect">
            <a:avLst/>
          </a:prstGeom>
        </p:spPr>
      </p:pic>
      <p:sp>
        <p:nvSpPr>
          <p:cNvPr id="3" name="Footer Placeholder 2"/>
          <p:cNvSpPr>
            <a:spLocks noGrp="1"/>
          </p:cNvSpPr>
          <p:nvPr>
            <p:ph type="ftr" sz="quarter" idx="11"/>
          </p:nvPr>
        </p:nvSpPr>
        <p:spPr/>
        <p:txBody>
          <a:bodyPr/>
          <a:lstStyle/>
          <a:p>
            <a:r>
              <a:rPr lang="en-US" smtClean="0"/>
              <a:t>SC-1 BESAC July 13, 2017</a:t>
            </a:r>
            <a:endParaRPr lang="en-US" dirty="0"/>
          </a:p>
        </p:txBody>
      </p:sp>
    </p:spTree>
    <p:extLst>
      <p:ext uri="{BB962C8B-B14F-4D97-AF65-F5344CB8AC3E}">
        <p14:creationId xmlns:p14="http://schemas.microsoft.com/office/powerpoint/2010/main" val="226787883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6129715"/>
            <a:ext cx="8417490" cy="782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3"/>
          <p:cNvSpPr>
            <a:spLocks noGrp="1"/>
          </p:cNvSpPr>
          <p:nvPr>
            <p:ph type="sldNum" sz="quarter" idx="4294967295"/>
          </p:nvPr>
        </p:nvSpPr>
        <p:spPr>
          <a:xfrm>
            <a:off x="8491926" y="6351588"/>
            <a:ext cx="476250" cy="365125"/>
          </a:xfrm>
          <a:prstGeom prst="rect">
            <a:avLst/>
          </a:prstGeom>
        </p:spPr>
        <p:txBody>
          <a:bodyPr/>
          <a:lstStyle/>
          <a:p>
            <a:pPr>
              <a:defRPr/>
            </a:pPr>
            <a:fld id="{6EEA275D-5A49-48A8-817D-44C3EA0A3A2F}" type="slidenum">
              <a:rPr lang="en-US" smtClean="0"/>
              <a:pPr>
                <a:defRPr/>
              </a:pPr>
              <a:t>21</a:t>
            </a:fld>
            <a:endParaRPr lang="en-US" dirty="0"/>
          </a:p>
        </p:txBody>
      </p:sp>
      <p:sp>
        <p:nvSpPr>
          <p:cNvPr id="2" name="Title 1"/>
          <p:cNvSpPr>
            <a:spLocks noGrp="1"/>
          </p:cNvSpPr>
          <p:nvPr>
            <p:ph type="title" idx="4294967295"/>
          </p:nvPr>
        </p:nvSpPr>
        <p:spPr>
          <a:xfrm>
            <a:off x="0" y="54070"/>
            <a:ext cx="9144000" cy="1006429"/>
          </a:xfrm>
        </p:spPr>
        <p:txBody>
          <a:bodyPr>
            <a:spAutoFit/>
          </a:bodyPr>
          <a:lstStyle/>
          <a:p>
            <a:pPr>
              <a:lnSpc>
                <a:spcPct val="90000"/>
              </a:lnSpc>
            </a:pPr>
            <a:r>
              <a:rPr lang="en-US" dirty="0" smtClean="0"/>
              <a:t>Nuclear Physics</a:t>
            </a:r>
            <a:br>
              <a:rPr lang="en-US" dirty="0" smtClean="0"/>
            </a:br>
            <a:r>
              <a:rPr lang="en-US" sz="1800" dirty="0" smtClean="0">
                <a:solidFill>
                  <a:schemeClr val="tx1"/>
                </a:solidFill>
              </a:rPr>
              <a:t>Discovering, exploring, and understanding all forms of nuclear matter</a:t>
            </a:r>
            <a:r>
              <a:rPr lang="en-US" dirty="0" smtClean="0">
                <a:solidFill>
                  <a:schemeClr val="tx1"/>
                </a:solidFill>
              </a:rPr>
              <a:t/>
            </a:r>
            <a:br>
              <a:rPr lang="en-US" dirty="0" smtClean="0">
                <a:solidFill>
                  <a:schemeClr val="tx1"/>
                </a:solidFill>
              </a:rPr>
            </a:br>
            <a:endParaRPr lang="en-US" dirty="0"/>
          </a:p>
        </p:txBody>
      </p:sp>
      <p:sp>
        <p:nvSpPr>
          <p:cNvPr id="13" name="TextBox 12"/>
          <p:cNvSpPr txBox="1"/>
          <p:nvPr/>
        </p:nvSpPr>
        <p:spPr>
          <a:xfrm>
            <a:off x="566468" y="793093"/>
            <a:ext cx="8006318" cy="4006213"/>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lIns="91429" tIns="45714" rIns="91429" bIns="45714" rtlCol="0">
            <a:spAutoFit/>
          </a:bodyPr>
          <a:lstStyle/>
          <a:p>
            <a:pPr marL="168275" lvl="3" indent="-168275">
              <a:spcBef>
                <a:spcPts val="400"/>
              </a:spcBef>
              <a:spcAft>
                <a:spcPts val="1000"/>
              </a:spcAft>
              <a:buFont typeface="Wingdings" pitchFamily="2" charset="2"/>
              <a:buChar char="§"/>
            </a:pPr>
            <a:r>
              <a:rPr lang="en-US" sz="1400" dirty="0" smtClean="0">
                <a:latin typeface="Arial" pitchFamily="34" charset="0"/>
                <a:cs typeface="Arial" pitchFamily="34" charset="0"/>
              </a:rPr>
              <a:t>Decreased funding </a:t>
            </a:r>
            <a:r>
              <a:rPr lang="en-US" sz="1400" dirty="0">
                <a:latin typeface="Arial" pitchFamily="34" charset="0"/>
                <a:cs typeface="Arial" pitchFamily="34" charset="0"/>
              </a:rPr>
              <a:t>for </a:t>
            </a:r>
            <a:r>
              <a:rPr lang="en-US" sz="1400" b="1" dirty="0" smtClean="0">
                <a:latin typeface="Arial" pitchFamily="34" charset="0"/>
                <a:cs typeface="Arial" pitchFamily="34" charset="0"/>
              </a:rPr>
              <a:t>research </a:t>
            </a:r>
            <a:r>
              <a:rPr lang="en-US" sz="1400" dirty="0" smtClean="0">
                <a:latin typeface="Arial" pitchFamily="34" charset="0"/>
                <a:cs typeface="Arial" pitchFamily="34" charset="0"/>
              </a:rPr>
              <a:t>focuses </a:t>
            </a:r>
            <a:r>
              <a:rPr lang="en-US" sz="1400" dirty="0">
                <a:latin typeface="Arial" pitchFamily="34" charset="0"/>
                <a:cs typeface="Arial" pitchFamily="34" charset="0"/>
              </a:rPr>
              <a:t>resources on the most critical areas of </a:t>
            </a:r>
            <a:r>
              <a:rPr lang="en-US" sz="1400" dirty="0" smtClean="0">
                <a:latin typeface="Arial" pitchFamily="34" charset="0"/>
                <a:cs typeface="Arial" pitchFamily="34" charset="0"/>
              </a:rPr>
              <a:t>nuclear science research </a:t>
            </a:r>
          </a:p>
          <a:p>
            <a:pPr marL="168275" lvl="3" indent="-168275">
              <a:spcBef>
                <a:spcPts val="400"/>
              </a:spcBef>
              <a:spcAft>
                <a:spcPts val="1000"/>
              </a:spcAft>
              <a:buFont typeface="Wingdings" pitchFamily="2" charset="2"/>
              <a:buChar char="§"/>
            </a:pPr>
            <a:r>
              <a:rPr lang="en-US" sz="1400" dirty="0" smtClean="0">
                <a:solidFill>
                  <a:schemeClr val="tx1"/>
                </a:solidFill>
                <a:latin typeface="Arial" pitchFamily="34" charset="0"/>
                <a:cs typeface="Arial" pitchFamily="34" charset="0"/>
              </a:rPr>
              <a:t>Operations at </a:t>
            </a:r>
            <a:r>
              <a:rPr lang="en-US" sz="1400" b="1" dirty="0" smtClean="0">
                <a:solidFill>
                  <a:schemeClr val="tx1"/>
                </a:solidFill>
                <a:latin typeface="Arial" pitchFamily="34" charset="0"/>
                <a:cs typeface="Arial" pitchFamily="34" charset="0"/>
              </a:rPr>
              <a:t>RHIC</a:t>
            </a:r>
            <a:r>
              <a:rPr lang="en-US" sz="1400" dirty="0" smtClean="0">
                <a:solidFill>
                  <a:schemeClr val="tx1"/>
                </a:solidFill>
                <a:latin typeface="Arial" pitchFamily="34" charset="0"/>
                <a:cs typeface="Arial" pitchFamily="34" charset="0"/>
              </a:rPr>
              <a:t> will be supported for ten weeks in FY 2018. Beam time in FY 2018 will be combined with planned operation in FY 2019 to explore the properties of the quark gluon plasma first discovered </a:t>
            </a:r>
            <a:r>
              <a:rPr lang="en-US" sz="1400" dirty="0">
                <a:solidFill>
                  <a:schemeClr val="tx1"/>
                </a:solidFill>
                <a:latin typeface="Arial" pitchFamily="34" charset="0"/>
                <a:cs typeface="Arial" pitchFamily="34" charset="0"/>
              </a:rPr>
              <a:t>there and to enable studies of spin </a:t>
            </a:r>
            <a:r>
              <a:rPr lang="en-US" sz="1400" dirty="0" smtClean="0">
                <a:solidFill>
                  <a:schemeClr val="tx1"/>
                </a:solidFill>
                <a:latin typeface="Arial" pitchFamily="34" charset="0"/>
                <a:cs typeface="Arial" pitchFamily="34" charset="0"/>
              </a:rPr>
              <a:t>physics</a:t>
            </a:r>
          </a:p>
          <a:p>
            <a:pPr marL="168275" indent="-168275">
              <a:spcBef>
                <a:spcPts val="400"/>
              </a:spcBef>
              <a:spcAft>
                <a:spcPts val="1000"/>
              </a:spcAft>
              <a:buFont typeface="Wingdings" pitchFamily="2" charset="2"/>
              <a:buChar char="§"/>
            </a:pPr>
            <a:r>
              <a:rPr lang="en-US" sz="1400" dirty="0" smtClean="0">
                <a:solidFill>
                  <a:schemeClr val="tx1"/>
                </a:solidFill>
                <a:latin typeface="Arial" pitchFamily="34" charset="0"/>
                <a:cs typeface="Arial" pitchFamily="34" charset="0"/>
              </a:rPr>
              <a:t>The </a:t>
            </a:r>
            <a:r>
              <a:rPr lang="en-US" sz="1400" b="1" dirty="0">
                <a:solidFill>
                  <a:schemeClr val="tx1"/>
                </a:solidFill>
                <a:latin typeface="Arial" pitchFamily="34" charset="0"/>
                <a:cs typeface="Arial" pitchFamily="34" charset="0"/>
              </a:rPr>
              <a:t>12 GeV CEBAF </a:t>
            </a:r>
            <a:r>
              <a:rPr lang="en-US" sz="1400" b="1" dirty="0" smtClean="0">
                <a:solidFill>
                  <a:schemeClr val="tx1"/>
                </a:solidFill>
                <a:latin typeface="Arial" pitchFamily="34" charset="0"/>
                <a:cs typeface="Arial" pitchFamily="34" charset="0"/>
              </a:rPr>
              <a:t>Upgrade,</a:t>
            </a:r>
            <a:r>
              <a:rPr lang="en-US" sz="1400" dirty="0" smtClean="0">
                <a:solidFill>
                  <a:schemeClr val="tx1"/>
                </a:solidFill>
                <a:latin typeface="Arial" panose="020B0604020202020204" pitchFamily="34" charset="0"/>
                <a:cs typeface="Arial" panose="020B0604020202020204" pitchFamily="34" charset="0"/>
              </a:rPr>
              <a:t> completed in FY 2017, will begin its scientific program with a ten week run, promising new discoveries and an improved understanding of quark confinement. </a:t>
            </a:r>
            <a:endParaRPr lang="en-US" sz="1400" dirty="0">
              <a:solidFill>
                <a:schemeClr val="tx1"/>
              </a:solidFill>
              <a:latin typeface="Arial" panose="020B0604020202020204" pitchFamily="34" charset="0"/>
              <a:cs typeface="Arial" panose="020B0604020202020204" pitchFamily="34" charset="0"/>
            </a:endParaRPr>
          </a:p>
          <a:p>
            <a:pPr marL="168275" indent="-168275">
              <a:spcBef>
                <a:spcPts val="400"/>
              </a:spcBef>
              <a:spcAft>
                <a:spcPts val="1000"/>
              </a:spcAft>
              <a:buFont typeface="Wingdings" pitchFamily="2" charset="2"/>
              <a:buChar char="§"/>
            </a:pPr>
            <a:r>
              <a:rPr lang="en-US" sz="1400" dirty="0" smtClean="0">
                <a:solidFill>
                  <a:schemeClr val="tx1"/>
                </a:solidFill>
                <a:latin typeface="Arial" panose="020B0604020202020204" pitchFamily="34" charset="0"/>
                <a:cs typeface="Arial" panose="020B0604020202020204" pitchFamily="34" charset="0"/>
              </a:rPr>
              <a:t>Operations at </a:t>
            </a:r>
            <a:r>
              <a:rPr lang="en-US" sz="1400" b="1" dirty="0" smtClean="0">
                <a:solidFill>
                  <a:schemeClr val="tx1"/>
                </a:solidFill>
                <a:latin typeface="Arial" panose="020B0604020202020204" pitchFamily="34" charset="0"/>
                <a:cs typeface="Arial" panose="020B0604020202020204" pitchFamily="34" charset="0"/>
              </a:rPr>
              <a:t>ATLAS</a:t>
            </a:r>
            <a:r>
              <a:rPr lang="en-US" sz="1400" dirty="0" smtClean="0">
                <a:solidFill>
                  <a:schemeClr val="tx1"/>
                </a:solidFill>
                <a:latin typeface="Arial" panose="020B0604020202020204" pitchFamily="34" charset="0"/>
                <a:cs typeface="Arial" panose="020B0604020202020204" pitchFamily="34" charset="0"/>
              </a:rPr>
              <a:t> are supported, continuing </a:t>
            </a:r>
            <a:r>
              <a:rPr lang="en-US" sz="1400" dirty="0">
                <a:solidFill>
                  <a:schemeClr val="tx1"/>
                </a:solidFill>
                <a:latin typeface="Arial" panose="020B0604020202020204" pitchFamily="34" charset="0"/>
                <a:cs typeface="Arial" panose="020B0604020202020204" pitchFamily="34" charset="0"/>
              </a:rPr>
              <a:t>to provide high-quality beams of all the stable elements up to uranium as well as selected beams of short-lived nuclei. </a:t>
            </a:r>
          </a:p>
          <a:p>
            <a:pPr marL="168275" indent="-168275">
              <a:spcBef>
                <a:spcPts val="400"/>
              </a:spcBef>
              <a:spcAft>
                <a:spcPts val="1000"/>
              </a:spcAft>
              <a:buFont typeface="Wingdings" pitchFamily="2" charset="2"/>
              <a:buChar char="§"/>
            </a:pPr>
            <a:r>
              <a:rPr lang="en-US" sz="1400" dirty="0" smtClean="0">
                <a:solidFill>
                  <a:schemeClr val="tx1"/>
                </a:solidFill>
                <a:latin typeface="Arial" panose="020B0604020202020204" pitchFamily="34" charset="0"/>
                <a:cs typeface="Arial" panose="020B0604020202020204" pitchFamily="34" charset="0"/>
              </a:rPr>
              <a:t>Construction will continue </a:t>
            </a:r>
            <a:r>
              <a:rPr lang="en-US" sz="1400" dirty="0">
                <a:solidFill>
                  <a:schemeClr val="tx1"/>
                </a:solidFill>
                <a:latin typeface="Arial" panose="020B0604020202020204" pitchFamily="34" charset="0"/>
                <a:cs typeface="Arial" panose="020B0604020202020204" pitchFamily="34" charset="0"/>
              </a:rPr>
              <a:t>on the </a:t>
            </a:r>
            <a:r>
              <a:rPr lang="en-US" sz="1400" b="1" dirty="0">
                <a:solidFill>
                  <a:schemeClr val="tx1"/>
                </a:solidFill>
                <a:latin typeface="Arial" pitchFamily="34" charset="0"/>
                <a:cs typeface="Arial" pitchFamily="34" charset="0"/>
              </a:rPr>
              <a:t>Facility for Rare Isotope </a:t>
            </a:r>
            <a:r>
              <a:rPr lang="en-US" sz="1400" b="1" dirty="0" smtClean="0">
                <a:solidFill>
                  <a:schemeClr val="tx1"/>
                </a:solidFill>
                <a:latin typeface="Arial" pitchFamily="34" charset="0"/>
                <a:cs typeface="Arial" pitchFamily="34" charset="0"/>
              </a:rPr>
              <a:t>Beams </a:t>
            </a:r>
            <a:r>
              <a:rPr lang="en-US" sz="1400" dirty="0" smtClean="0">
                <a:solidFill>
                  <a:schemeClr val="tx1"/>
                </a:solidFill>
                <a:latin typeface="Arial" pitchFamily="34" charset="0"/>
                <a:cs typeface="Arial" pitchFamily="34" charset="0"/>
              </a:rPr>
              <a:t>following a rebaseline of the project reflecting reduced construction funding in FY 2018</a:t>
            </a:r>
            <a:r>
              <a:rPr lang="en-US" sz="1400" b="1" dirty="0" smtClean="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Funding for the </a:t>
            </a:r>
            <a:r>
              <a:rPr lang="en-US" sz="1400" b="1" dirty="0" smtClean="0">
                <a:solidFill>
                  <a:schemeClr val="tx1"/>
                </a:solidFill>
                <a:latin typeface="Arial" pitchFamily="34" charset="0"/>
                <a:cs typeface="Arial" pitchFamily="34" charset="0"/>
              </a:rPr>
              <a:t>Gamma-Ray </a:t>
            </a:r>
            <a:r>
              <a:rPr lang="en-US" sz="1400" b="1" dirty="0">
                <a:solidFill>
                  <a:schemeClr val="tx1"/>
                </a:solidFill>
                <a:latin typeface="Arial" pitchFamily="34" charset="0"/>
                <a:cs typeface="Arial" pitchFamily="34" charset="0"/>
              </a:rPr>
              <a:t>Energy </a:t>
            </a:r>
            <a:r>
              <a:rPr lang="en-US" sz="1400" b="1" dirty="0">
                <a:latin typeface="Arial" pitchFamily="34" charset="0"/>
                <a:cs typeface="Arial" pitchFamily="34" charset="0"/>
              </a:rPr>
              <a:t>Tracking Array (GRETA)</a:t>
            </a:r>
            <a:r>
              <a:rPr lang="en-US" sz="1400" dirty="0">
                <a:latin typeface="Arial" pitchFamily="34" charset="0"/>
                <a:cs typeface="Arial" pitchFamily="34" charset="0"/>
              </a:rPr>
              <a:t> </a:t>
            </a:r>
            <a:r>
              <a:rPr lang="en-US" sz="1400" dirty="0" smtClean="0">
                <a:latin typeface="Arial" pitchFamily="34" charset="0"/>
                <a:cs typeface="Arial" pitchFamily="34" charset="0"/>
              </a:rPr>
              <a:t>MIE is </a:t>
            </a:r>
            <a:r>
              <a:rPr lang="en-US" sz="1400" dirty="0" smtClean="0">
                <a:solidFill>
                  <a:schemeClr val="tx1"/>
                </a:solidFill>
                <a:latin typeface="Arial" pitchFamily="34" charset="0"/>
                <a:cs typeface="Arial" pitchFamily="34" charset="0"/>
              </a:rPr>
              <a:t>continued</a:t>
            </a:r>
            <a:r>
              <a:rPr lang="en-US" sz="1400" dirty="0" smtClean="0">
                <a:solidFill>
                  <a:srgbClr val="FF0000"/>
                </a:solidFill>
                <a:latin typeface="Arial" pitchFamily="34" charset="0"/>
                <a:cs typeface="Arial" pitchFamily="34" charset="0"/>
              </a:rPr>
              <a:t> </a:t>
            </a:r>
            <a:r>
              <a:rPr lang="en-US" sz="1400" dirty="0" smtClean="0">
                <a:latin typeface="Arial" pitchFamily="34" charset="0"/>
                <a:cs typeface="Arial" pitchFamily="34" charset="0"/>
              </a:rPr>
              <a:t>to exploit </a:t>
            </a:r>
            <a:r>
              <a:rPr lang="en-US" sz="1400" dirty="0">
                <a:latin typeface="Arial" pitchFamily="34" charset="0"/>
                <a:cs typeface="Arial" pitchFamily="34" charset="0"/>
              </a:rPr>
              <a:t>the </a:t>
            </a:r>
            <a:r>
              <a:rPr lang="en-US" sz="1400" dirty="0" smtClean="0">
                <a:latin typeface="Arial" pitchFamily="34" charset="0"/>
                <a:cs typeface="Arial" pitchFamily="34" charset="0"/>
              </a:rPr>
              <a:t>scientific </a:t>
            </a:r>
            <a:r>
              <a:rPr lang="en-US" sz="1400" dirty="0">
                <a:latin typeface="Arial" pitchFamily="34" charset="0"/>
                <a:cs typeface="Arial" pitchFamily="34" charset="0"/>
              </a:rPr>
              <a:t>potential of FRIB.</a:t>
            </a:r>
          </a:p>
          <a:p>
            <a:pPr marL="168275" indent="-168275">
              <a:spcBef>
                <a:spcPts val="400"/>
              </a:spcBef>
              <a:spcAft>
                <a:spcPts val="1000"/>
              </a:spcAft>
              <a:buFont typeface="Wingdings" pitchFamily="2" charset="2"/>
              <a:buChar char="§"/>
            </a:pPr>
            <a:r>
              <a:rPr lang="en-US" sz="1400" dirty="0" smtClean="0">
                <a:latin typeface="Arial" pitchFamily="34" charset="0"/>
                <a:cs typeface="Arial" pitchFamily="34" charset="0"/>
              </a:rPr>
              <a:t>Fabrication continues on the </a:t>
            </a:r>
            <a:r>
              <a:rPr lang="en-US" sz="1400" b="1" dirty="0" smtClean="0">
                <a:latin typeface="Arial" pitchFamily="34" charset="0"/>
                <a:cs typeface="Arial" pitchFamily="34" charset="0"/>
              </a:rPr>
              <a:t>Stable </a:t>
            </a:r>
            <a:r>
              <a:rPr lang="en-US" sz="1400" b="1" dirty="0">
                <a:latin typeface="Arial" pitchFamily="34" charset="0"/>
                <a:cs typeface="Arial" pitchFamily="34" charset="0"/>
              </a:rPr>
              <a:t>Isotope Production Facility (SIPF)</a:t>
            </a:r>
            <a:r>
              <a:rPr lang="en-US" sz="1400" dirty="0">
                <a:latin typeface="Arial" pitchFamily="34" charset="0"/>
                <a:cs typeface="Arial" pitchFamily="34" charset="0"/>
              </a:rPr>
              <a:t> </a:t>
            </a:r>
            <a:r>
              <a:rPr lang="en-US" sz="1400" dirty="0" smtClean="0">
                <a:latin typeface="Arial" pitchFamily="34" charset="0"/>
                <a:cs typeface="Arial" pitchFamily="34" charset="0"/>
              </a:rPr>
              <a:t>to produce enriched </a:t>
            </a:r>
            <a:r>
              <a:rPr lang="en-US" sz="1400" dirty="0">
                <a:latin typeface="Arial" pitchFamily="34" charset="0"/>
                <a:cs typeface="Arial" pitchFamily="34" charset="0"/>
              </a:rPr>
              <a:t>stable isotopes, a capability </a:t>
            </a:r>
            <a:r>
              <a:rPr lang="en-US" sz="1400" dirty="0" smtClean="0">
                <a:latin typeface="Arial" pitchFamily="34" charset="0"/>
                <a:cs typeface="Arial" pitchFamily="34" charset="0"/>
              </a:rPr>
              <a:t>not available </a:t>
            </a:r>
            <a:r>
              <a:rPr lang="en-US" sz="1400" dirty="0">
                <a:latin typeface="Arial" pitchFamily="34" charset="0"/>
                <a:cs typeface="Arial" pitchFamily="34" charset="0"/>
              </a:rPr>
              <a:t>in the U.S. for almost 20 years. </a:t>
            </a:r>
          </a:p>
        </p:txBody>
      </p:sp>
      <p:grpSp>
        <p:nvGrpSpPr>
          <p:cNvPr id="15" name="Group 14"/>
          <p:cNvGrpSpPr/>
          <p:nvPr/>
        </p:nvGrpSpPr>
        <p:grpSpPr>
          <a:xfrm>
            <a:off x="629661" y="4956504"/>
            <a:ext cx="7952648" cy="1393496"/>
            <a:chOff x="595676" y="5222034"/>
            <a:chExt cx="7952648" cy="1393496"/>
          </a:xfrm>
        </p:grpSpPr>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r="-481"/>
            <a:stretch/>
          </p:blipFill>
          <p:spPr>
            <a:xfrm>
              <a:off x="595676" y="5222034"/>
              <a:ext cx="1691390" cy="1374966"/>
            </a:xfrm>
            <a:prstGeom prst="rect">
              <a:avLst/>
            </a:prstGeom>
            <a:ln w="28575">
              <a:solidFill>
                <a:schemeClr val="tx1"/>
              </a:solidFill>
            </a:ln>
          </p:spPr>
        </p:pic>
        <p:pic>
          <p:nvPicPr>
            <p:cNvPr id="18" name="Picture 17" descr="ATLAS_nj386569f7_online.jpg"/>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2182466" y="5229129"/>
              <a:ext cx="1543076" cy="1379306"/>
            </a:xfrm>
            <a:prstGeom prst="rect">
              <a:avLst/>
            </a:prstGeom>
            <a:ln w="28575">
              <a:solidFill>
                <a:schemeClr val="tx1"/>
              </a:solidFill>
            </a:ln>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81772" y="5229129"/>
              <a:ext cx="1566552" cy="1386401"/>
            </a:xfrm>
            <a:prstGeom prst="rect">
              <a:avLst/>
            </a:prstGeom>
            <a:ln w="28575">
              <a:solidFill>
                <a:schemeClr val="tx1"/>
              </a:solidFill>
            </a:ln>
          </p:spPr>
        </p:pic>
        <p:pic>
          <p:nvPicPr>
            <p:cNvPr id="21" name="Picture 7"/>
            <p:cNvPicPr>
              <a:picLocks noChangeAspect="1" noChangeArrowheads="1"/>
            </p:cNvPicPr>
            <p:nvPr userDrawn="1"/>
          </p:nvPicPr>
          <p:blipFill>
            <a:blip r:embed="rId6" cstate="print"/>
            <a:srcRect r="2756"/>
            <a:stretch>
              <a:fillRect/>
            </a:stretch>
          </p:blipFill>
          <p:spPr bwMode="auto">
            <a:xfrm>
              <a:off x="3649326" y="5229129"/>
              <a:ext cx="1959828" cy="1386401"/>
            </a:xfrm>
            <a:prstGeom prst="rect">
              <a:avLst/>
            </a:prstGeom>
            <a:noFill/>
            <a:ln w="28575">
              <a:solidFill>
                <a:schemeClr val="tx1"/>
              </a:solidFill>
              <a:miter lim="800000"/>
              <a:headEnd/>
              <a:tailEnd/>
            </a:ln>
          </p:spPr>
        </p:pic>
        <p:pic>
          <p:nvPicPr>
            <p:cNvPr id="22" name="Picture 21"/>
            <p:cNvPicPr>
              <a:picLocks noChangeAspect="1"/>
            </p:cNvPicPr>
            <p:nvPr userDrawn="1"/>
          </p:nvPicPr>
          <p:blipFill rotWithShape="1">
            <a:blip r:embed="rId7"/>
            <a:srcRect t="8102" r="8607"/>
            <a:stretch/>
          </p:blipFill>
          <p:spPr>
            <a:xfrm>
              <a:off x="5207738" y="5229129"/>
              <a:ext cx="1782174" cy="1386400"/>
            </a:xfrm>
            <a:prstGeom prst="rect">
              <a:avLst/>
            </a:prstGeom>
            <a:ln w="28575">
              <a:solidFill>
                <a:schemeClr val="tx1"/>
              </a:solidFill>
            </a:ln>
          </p:spPr>
        </p:pic>
      </p:grpSp>
      <p:sp>
        <p:nvSpPr>
          <p:cNvPr id="3" name="Footer Placeholder 2"/>
          <p:cNvSpPr>
            <a:spLocks noGrp="1"/>
          </p:cNvSpPr>
          <p:nvPr>
            <p:ph type="ftr" sz="quarter" idx="11"/>
          </p:nvPr>
        </p:nvSpPr>
        <p:spPr/>
        <p:txBody>
          <a:bodyPr/>
          <a:lstStyle/>
          <a:p>
            <a:r>
              <a:rPr lang="en-US" smtClean="0"/>
              <a:t>SC-1 BESAC July 13, 2017</a:t>
            </a:r>
            <a:endParaRPr lang="en-US" dirty="0"/>
          </a:p>
        </p:txBody>
      </p:sp>
    </p:spTree>
    <p:extLst>
      <p:ext uri="{BB962C8B-B14F-4D97-AF65-F5344CB8AC3E}">
        <p14:creationId xmlns:p14="http://schemas.microsoft.com/office/powerpoint/2010/main" val="800936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FY 2018 Construction Projects</a:t>
            </a:r>
            <a:endParaRPr lang="en-US" dirty="0"/>
          </a:p>
        </p:txBody>
      </p:sp>
      <p:sp>
        <p:nvSpPr>
          <p:cNvPr id="5" name="Slide Number Placeholder 4"/>
          <p:cNvSpPr>
            <a:spLocks noGrp="1"/>
          </p:cNvSpPr>
          <p:nvPr>
            <p:ph type="sldNum" sz="quarter" idx="11"/>
          </p:nvPr>
        </p:nvSpPr>
        <p:spPr/>
        <p:txBody>
          <a:bodyPr/>
          <a:lstStyle/>
          <a:p>
            <a:pPr>
              <a:defRPr/>
            </a:pPr>
            <a:fld id="{C0A2BE09-5C53-429F-9B0D-04D6F428253C}" type="slidenum">
              <a:rPr lang="en-US" smtClean="0"/>
              <a:pPr>
                <a:defRPr/>
              </a:pPr>
              <a:t>22</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189804641"/>
              </p:ext>
            </p:extLst>
          </p:nvPr>
        </p:nvGraphicFramePr>
        <p:xfrm>
          <a:off x="901700" y="923925"/>
          <a:ext cx="7340599" cy="4914900"/>
        </p:xfrm>
        <a:graphic>
          <a:graphicData uri="http://schemas.openxmlformats.org/drawingml/2006/table">
            <a:tbl>
              <a:tblPr/>
              <a:tblGrid>
                <a:gridCol w="5200252">
                  <a:extLst>
                    <a:ext uri="{9D8B030D-6E8A-4147-A177-3AD203B41FA5}">
                      <a16:colId xmlns="" xmlns:a16="http://schemas.microsoft.com/office/drawing/2014/main" val="20000"/>
                    </a:ext>
                  </a:extLst>
                </a:gridCol>
                <a:gridCol w="713449">
                  <a:extLst>
                    <a:ext uri="{9D8B030D-6E8A-4147-A177-3AD203B41FA5}">
                      <a16:colId xmlns="" xmlns:a16="http://schemas.microsoft.com/office/drawing/2014/main" val="20001"/>
                    </a:ext>
                  </a:extLst>
                </a:gridCol>
                <a:gridCol w="713449">
                  <a:extLst>
                    <a:ext uri="{9D8B030D-6E8A-4147-A177-3AD203B41FA5}">
                      <a16:colId xmlns="" xmlns:a16="http://schemas.microsoft.com/office/drawing/2014/main" val="20002"/>
                    </a:ext>
                  </a:extLst>
                </a:gridCol>
                <a:gridCol w="713449">
                  <a:extLst>
                    <a:ext uri="{9D8B030D-6E8A-4147-A177-3AD203B41FA5}">
                      <a16:colId xmlns="" xmlns:a16="http://schemas.microsoft.com/office/drawing/2014/main" val="20003"/>
                    </a:ext>
                  </a:extLst>
                </a:gridCol>
              </a:tblGrid>
              <a:tr h="190500">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gridSpan="3">
                  <a:txBody>
                    <a:bodyPr/>
                    <a:lstStyle/>
                    <a:p>
                      <a:pPr algn="ctr" fontAlgn="b"/>
                      <a:r>
                        <a:rPr lang="en-US" sz="1100" b="0" i="0" u="none" strike="noStrike" dirty="0">
                          <a:solidFill>
                            <a:srgbClr val="000000"/>
                          </a:solidFill>
                          <a:effectLst/>
                          <a:latin typeface="Times New Roman" panose="02020603050405020304" pitchFamily="18" charset="0"/>
                        </a:rPr>
                        <a:t>(dollars in millions)</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571500">
                <a:tc>
                  <a:txBody>
                    <a:bodyPr/>
                    <a:lstStyle/>
                    <a:p>
                      <a:pPr algn="ctr"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Times New Roman" panose="02020603050405020304" pitchFamily="18" charset="0"/>
                        </a:rPr>
                        <a:t>FY 2016</a:t>
                      </a:r>
                      <a:br>
                        <a:rPr lang="en-US" sz="1100" b="0" i="0" u="none" strike="noStrike" dirty="0">
                          <a:solidFill>
                            <a:srgbClr val="000000"/>
                          </a:solidFill>
                          <a:effectLst/>
                          <a:latin typeface="Times New Roman" panose="02020603050405020304" pitchFamily="18" charset="0"/>
                        </a:rPr>
                      </a:br>
                      <a:r>
                        <a:rPr lang="en-US" sz="1100" b="0" i="0" u="none" strike="noStrike" dirty="0">
                          <a:solidFill>
                            <a:srgbClr val="000000"/>
                          </a:solidFill>
                          <a:effectLst/>
                          <a:latin typeface="Times New Roman" panose="02020603050405020304" pitchFamily="18" charset="0"/>
                        </a:rPr>
                        <a:t>Current w/ </a:t>
                      </a:r>
                      <a:r>
                        <a:rPr lang="en-US" sz="1000" b="0" i="0" u="none" strike="noStrike" dirty="0">
                          <a:solidFill>
                            <a:srgbClr val="000000"/>
                          </a:solidFill>
                          <a:effectLst/>
                          <a:latin typeface="Times New Roman" panose="02020603050405020304" pitchFamily="18" charset="0"/>
                        </a:rPr>
                        <a:t>SBIR/STTR</a:t>
                      </a:r>
                      <a:endParaRPr lang="en-US" sz="1100" b="0" i="0" u="none" strike="noStrike" dirty="0">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FY 2017 Enacted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FY 2018 President's Request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90500">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2"/>
                  </a:ext>
                </a:extLst>
              </a:tr>
              <a:tr h="190500">
                <a:tc>
                  <a:txBody>
                    <a:bodyPr/>
                    <a:lstStyle/>
                    <a:p>
                      <a:pPr algn="l" fontAlgn="b"/>
                      <a:r>
                        <a:rPr lang="en-US" sz="1100" b="1" i="0" u="sng" strike="noStrike" dirty="0">
                          <a:solidFill>
                            <a:srgbClr val="000000"/>
                          </a:solidFill>
                          <a:effectLst/>
                          <a:latin typeface="Times New Roman" panose="02020603050405020304" pitchFamily="18" charset="0"/>
                        </a:rPr>
                        <a:t>Ongoing Projects:</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 xmlns:a16="http://schemas.microsoft.com/office/drawing/2014/main" val="10003"/>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BES - 13-SC-10 Linac Coherent Light Source II (LCLS-II), SLAC</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200.3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190.0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182.1 </a:t>
                      </a:r>
                    </a:p>
                  </a:txBody>
                  <a:tcPr marL="0" marR="0" marT="0" marB="0" anchor="b">
                    <a:lnL>
                      <a:noFill/>
                    </a:lnL>
                    <a:lnR>
                      <a:noFill/>
                    </a:lnR>
                    <a:lnT>
                      <a:noFill/>
                    </a:lnT>
                    <a:lnB>
                      <a:noFill/>
                    </a:lnB>
                  </a:tcPr>
                </a:tc>
                <a:extLst>
                  <a:ext uri="{0D108BD9-81ED-4DB2-BD59-A6C34878D82A}">
                    <a16:rowId xmlns="" xmlns:a16="http://schemas.microsoft.com/office/drawing/2014/main" val="10004"/>
                  </a:ext>
                </a:extLst>
              </a:tr>
              <a:tr h="381000">
                <a:tc>
                  <a:txBody>
                    <a:bodyPr/>
                    <a:lstStyle/>
                    <a:p>
                      <a:pPr algn="l" fontAlgn="b"/>
                      <a:r>
                        <a:rPr lang="en-US" sz="1100" b="0" i="0" u="none" strike="noStrike" dirty="0">
                          <a:solidFill>
                            <a:srgbClr val="000000"/>
                          </a:solidFill>
                          <a:effectLst/>
                          <a:latin typeface="Times New Roman" panose="02020603050405020304" pitchFamily="18" charset="0"/>
                        </a:rPr>
                        <a:t>FES - 14-SC-60 U.S. Contributions to International Thermonuclear Experimental Research (ITER)</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115.0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50.0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63.0 </a:t>
                      </a:r>
                    </a:p>
                  </a:txBody>
                  <a:tcPr marL="0" marR="0" marT="0" marB="0" anchor="b">
                    <a:lnL>
                      <a:noFill/>
                    </a:lnL>
                    <a:lnR>
                      <a:noFill/>
                    </a:lnR>
                    <a:lnT>
                      <a:noFill/>
                    </a:lnT>
                    <a:lnB>
                      <a:noFill/>
                    </a:lnB>
                  </a:tcPr>
                </a:tc>
                <a:extLst>
                  <a:ext uri="{0D108BD9-81ED-4DB2-BD59-A6C34878D82A}">
                    <a16:rowId xmlns="" xmlns:a16="http://schemas.microsoft.com/office/drawing/2014/main" val="10005"/>
                  </a:ext>
                </a:extLst>
              </a:tr>
              <a:tr h="381000">
                <a:tc>
                  <a:txBody>
                    <a:bodyPr/>
                    <a:lstStyle/>
                    <a:p>
                      <a:pPr algn="l" fontAlgn="b"/>
                      <a:r>
                        <a:rPr lang="en-US" sz="1100" b="0" i="0" u="none" strike="noStrike" dirty="0">
                          <a:solidFill>
                            <a:srgbClr val="000000"/>
                          </a:solidFill>
                          <a:effectLst/>
                          <a:latin typeface="Times New Roman" panose="02020603050405020304" pitchFamily="18" charset="0"/>
                        </a:rPr>
                        <a:t>HEP - 11-SC-40 Long Baseline Neutrino Facility/Deep Underground Neutrino Experiment (LBNF/DUNE)</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26.0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50.0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54.9 </a:t>
                      </a:r>
                    </a:p>
                  </a:txBody>
                  <a:tcPr marL="0" marR="0" marT="0" marB="0" anchor="b">
                    <a:lnL>
                      <a:noFill/>
                    </a:lnL>
                    <a:lnR>
                      <a:noFill/>
                    </a:lnR>
                    <a:lnT>
                      <a:noFill/>
                    </a:lnT>
                    <a:lnB>
                      <a:noFill/>
                    </a:lnB>
                  </a:tcPr>
                </a:tc>
                <a:extLst>
                  <a:ext uri="{0D108BD9-81ED-4DB2-BD59-A6C34878D82A}">
                    <a16:rowId xmlns="" xmlns:a16="http://schemas.microsoft.com/office/drawing/2014/main" val="10006"/>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HEP - 11-SC-41 Muon to Electron Conversion Experiment (Mu2e)</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40.1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43.5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44.4 </a:t>
                      </a:r>
                    </a:p>
                  </a:txBody>
                  <a:tcPr marL="0" marR="0" marT="0" marB="0" anchor="b">
                    <a:lnL>
                      <a:noFill/>
                    </a:lnL>
                    <a:lnR>
                      <a:noFill/>
                    </a:lnR>
                    <a:lnT>
                      <a:noFill/>
                    </a:lnT>
                    <a:lnB>
                      <a:noFill/>
                    </a:lnB>
                  </a:tcPr>
                </a:tc>
                <a:extLst>
                  <a:ext uri="{0D108BD9-81ED-4DB2-BD59-A6C34878D82A}">
                    <a16:rowId xmlns="" xmlns:a16="http://schemas.microsoft.com/office/drawing/2014/main" val="10007"/>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NP - 14-SC-50 Facility for Rare Isotope Beams (FRIB), Michigan State University</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100.0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100.0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80.0 </a:t>
                      </a:r>
                    </a:p>
                  </a:txBody>
                  <a:tcPr marL="0" marR="0" marT="0" marB="0" anchor="b">
                    <a:lnL>
                      <a:noFill/>
                    </a:lnL>
                    <a:lnR>
                      <a:noFill/>
                    </a:lnR>
                    <a:lnT>
                      <a:noFill/>
                    </a:lnT>
                    <a:lnB>
                      <a:noFill/>
                    </a:lnB>
                  </a:tcPr>
                </a:tc>
                <a:extLst>
                  <a:ext uri="{0D108BD9-81ED-4DB2-BD59-A6C34878D82A}">
                    <a16:rowId xmlns="" xmlns:a16="http://schemas.microsoft.com/office/drawing/2014/main" val="10008"/>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SLI - 15-SC-76 Materials Design Laboratory at ANL</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23.9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19.6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24.5 </a:t>
                      </a:r>
                    </a:p>
                  </a:txBody>
                  <a:tcPr marL="0" marR="0" marT="0" marB="0" anchor="b">
                    <a:lnL>
                      <a:noFill/>
                    </a:lnL>
                    <a:lnR>
                      <a:noFill/>
                    </a:lnR>
                    <a:lnT>
                      <a:noFill/>
                    </a:lnT>
                    <a:lnB>
                      <a:noFill/>
                    </a:lnB>
                  </a:tcPr>
                </a:tc>
                <a:extLst>
                  <a:ext uri="{0D108BD9-81ED-4DB2-BD59-A6C34878D82A}">
                    <a16:rowId xmlns="" xmlns:a16="http://schemas.microsoft.com/office/drawing/2014/main" val="10009"/>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SLI - 15-SC-78 Integrative Genomics Building at LBNL</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20.0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19.6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24.8 </a:t>
                      </a:r>
                    </a:p>
                  </a:txBody>
                  <a:tcPr marL="0" marR="0" marT="0" marB="0" anchor="b">
                    <a:lnL>
                      <a:noFill/>
                    </a:lnL>
                    <a:lnR>
                      <a:noFill/>
                    </a:lnR>
                    <a:lnT>
                      <a:noFill/>
                    </a:lnT>
                    <a:lnB>
                      <a:noFill/>
                    </a:lnB>
                  </a:tcPr>
                </a:tc>
                <a:extLst>
                  <a:ext uri="{0D108BD9-81ED-4DB2-BD59-A6C34878D82A}">
                    <a16:rowId xmlns="" xmlns:a16="http://schemas.microsoft.com/office/drawing/2014/main" val="10010"/>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SLI - 17-SC-71 Integrated Engineering Research Center at FNAL</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2.5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1.5 </a:t>
                      </a:r>
                    </a:p>
                  </a:txBody>
                  <a:tcPr marL="0" marR="0" marT="0" marB="0" anchor="b">
                    <a:lnL>
                      <a:noFill/>
                    </a:lnL>
                    <a:lnR>
                      <a:noFill/>
                    </a:lnR>
                    <a:lnT>
                      <a:noFill/>
                    </a:lnT>
                    <a:lnB>
                      <a:noFill/>
                    </a:lnB>
                  </a:tcPr>
                </a:tc>
                <a:extLst>
                  <a:ext uri="{0D108BD9-81ED-4DB2-BD59-A6C34878D82A}">
                    <a16:rowId xmlns="" xmlns:a16="http://schemas.microsoft.com/office/drawing/2014/main" val="10011"/>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SLI - 17-SC-73 Core Facility Revitalization at BNL</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imes New Roman" panose="02020603050405020304" pitchFamily="18" charset="0"/>
                        </a:rPr>
                        <a:t>1.8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imes New Roman" panose="02020603050405020304" pitchFamily="18" charset="0"/>
                        </a:rPr>
                        <a:t>1.5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180975">
                <a:tc>
                  <a:txBody>
                    <a:bodyPr/>
                    <a:lstStyle/>
                    <a:p>
                      <a:pPr algn="l" fontAlgn="b"/>
                      <a:r>
                        <a:rPr lang="en-US" sz="1100" b="1" i="0" u="none" strike="noStrike" dirty="0">
                          <a:solidFill>
                            <a:srgbClr val="000000"/>
                          </a:solidFill>
                          <a:effectLst/>
                          <a:latin typeface="Times New Roman" panose="02020603050405020304" pitchFamily="18" charset="0"/>
                        </a:rPr>
                        <a:t>Total, Ongoing Projects</a:t>
                      </a:r>
                    </a:p>
                  </a:txBody>
                  <a:tcPr marL="0" marR="0" marT="0" marB="0" anchor="b">
                    <a:lnL>
                      <a:noFill/>
                    </a:lnL>
                    <a:lnR>
                      <a:noFill/>
                    </a:lnR>
                    <a:lnT>
                      <a:noFill/>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525.3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477.0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476.7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13"/>
                  </a:ext>
                </a:extLst>
              </a:tr>
              <a:tr h="180975">
                <a:tc>
                  <a:txBody>
                    <a:bodyPr/>
                    <a:lstStyle/>
                    <a:p>
                      <a:pPr algn="l" fontAlgn="b"/>
                      <a:endParaRPr lang="en-US" sz="1100" b="1"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1"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1"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1"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 xmlns:a16="http://schemas.microsoft.com/office/drawing/2014/main" val="10014"/>
                  </a:ext>
                </a:extLst>
              </a:tr>
              <a:tr h="190500">
                <a:tc>
                  <a:txBody>
                    <a:bodyPr/>
                    <a:lstStyle/>
                    <a:p>
                      <a:pPr algn="l" fontAlgn="b"/>
                      <a:r>
                        <a:rPr lang="en-US" sz="1100" b="1" i="0" u="sng" strike="noStrike" dirty="0">
                          <a:solidFill>
                            <a:srgbClr val="000000"/>
                          </a:solidFill>
                          <a:effectLst/>
                          <a:latin typeface="Times New Roman" panose="02020603050405020304" pitchFamily="18" charset="0"/>
                        </a:rPr>
                        <a:t>New Starts in FY 2018:</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 xmlns:a16="http://schemas.microsoft.com/office/drawing/2014/main" val="10015"/>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BES - 18-SC-10 Advanced Proton Source (APS) Upgrade, ANL*</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20.0 </a:t>
                      </a:r>
                    </a:p>
                  </a:txBody>
                  <a:tcPr marL="0" marR="0" marT="0" marB="0" anchor="b">
                    <a:lnL>
                      <a:noFill/>
                    </a:lnL>
                    <a:lnR>
                      <a:noFill/>
                    </a:lnR>
                    <a:lnT>
                      <a:noFill/>
                    </a:lnT>
                    <a:lnB>
                      <a:noFill/>
                    </a:lnB>
                  </a:tcPr>
                </a:tc>
                <a:extLst>
                  <a:ext uri="{0D108BD9-81ED-4DB2-BD59-A6C34878D82A}">
                    <a16:rowId xmlns="" xmlns:a16="http://schemas.microsoft.com/office/drawing/2014/main" val="10016"/>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SLI - 18-SC-71 Energy Sciences Capability, PNNL</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imes New Roman" panose="02020603050405020304" pitchFamily="18" charset="0"/>
                        </a:rPr>
                        <a:t>1.0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180975">
                <a:tc>
                  <a:txBody>
                    <a:bodyPr/>
                    <a:lstStyle/>
                    <a:p>
                      <a:pPr algn="l" fontAlgn="b"/>
                      <a:r>
                        <a:rPr lang="en-US" sz="1100" b="1" i="0" u="none" strike="noStrike" dirty="0">
                          <a:solidFill>
                            <a:srgbClr val="000000"/>
                          </a:solidFill>
                          <a:effectLst/>
                          <a:latin typeface="Times New Roman" panose="02020603050405020304" pitchFamily="18" charset="0"/>
                        </a:rPr>
                        <a:t>Total, New Starts in FY 2018</a:t>
                      </a:r>
                    </a:p>
                  </a:txBody>
                  <a:tcPr marL="0" marR="0" marT="0" marB="0" anchor="b">
                    <a:lnL>
                      <a:noFill/>
                    </a:lnL>
                    <a:lnR>
                      <a:noFill/>
                    </a:lnR>
                    <a:lnT>
                      <a:noFill/>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Times New Roman" panose="02020603050405020304" pitchFamily="18" charset="0"/>
                        </a:rPr>
                        <a:t>21.0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180975">
                <a:tc>
                  <a:txBody>
                    <a:bodyPr/>
                    <a:lstStyle/>
                    <a:p>
                      <a:pPr algn="l" fontAlgn="b"/>
                      <a:r>
                        <a:rPr lang="en-US" sz="1100" b="1" i="0" u="none" strike="noStrike" dirty="0">
                          <a:solidFill>
                            <a:srgbClr val="000000"/>
                          </a:solidFill>
                          <a:effectLst/>
                          <a:latin typeface="Times New Roman" panose="02020603050405020304" pitchFamily="18" charset="0"/>
                        </a:rPr>
                        <a:t>Total, Construction</a:t>
                      </a:r>
                    </a:p>
                  </a:txBody>
                  <a:tcPr marL="0" marR="0" marT="0" marB="0" anchor="b">
                    <a:lnL>
                      <a:noFill/>
                    </a:lnL>
                    <a:lnR>
                      <a:noFill/>
                    </a:lnR>
                    <a:lnT>
                      <a:noFill/>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525.3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477.0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497.7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19"/>
                  </a:ext>
                </a:extLst>
              </a:tr>
              <a:tr h="190500">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 xmlns:a16="http://schemas.microsoft.com/office/drawing/2014/main" val="10020"/>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*converts from MIE to Line-Item Construction</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 xmlns:a16="http://schemas.microsoft.com/office/drawing/2014/main" val="10021"/>
                  </a:ext>
                </a:extLst>
              </a:tr>
            </a:tbl>
          </a:graphicData>
        </a:graphic>
      </p:graphicFrame>
      <p:sp>
        <p:nvSpPr>
          <p:cNvPr id="4" name="Footer Placeholder 3"/>
          <p:cNvSpPr>
            <a:spLocks noGrp="1"/>
          </p:cNvSpPr>
          <p:nvPr>
            <p:ph type="ftr" sz="quarter" idx="10"/>
          </p:nvPr>
        </p:nvSpPr>
        <p:spPr/>
        <p:txBody>
          <a:bodyPr/>
          <a:lstStyle/>
          <a:p>
            <a:pPr>
              <a:defRPr/>
            </a:pPr>
            <a:r>
              <a:rPr lang="en-US" smtClean="0"/>
              <a:t>SC-1 BESAC July 13, 2017</a:t>
            </a:r>
            <a:endParaRPr lang="en-US" dirty="0"/>
          </a:p>
        </p:txBody>
      </p:sp>
      <p:sp>
        <p:nvSpPr>
          <p:cNvPr id="6" name="Rectangle 5"/>
          <p:cNvSpPr/>
          <p:nvPr/>
        </p:nvSpPr>
        <p:spPr>
          <a:xfrm>
            <a:off x="914400" y="2092856"/>
            <a:ext cx="7396223" cy="173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10044" y="4740289"/>
            <a:ext cx="7396223" cy="173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732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FY 2018 MIE Projects </a:t>
            </a:r>
            <a:endParaRPr lang="en-US" dirty="0"/>
          </a:p>
        </p:txBody>
      </p:sp>
      <p:sp>
        <p:nvSpPr>
          <p:cNvPr id="5" name="Slide Number Placeholder 4"/>
          <p:cNvSpPr>
            <a:spLocks noGrp="1"/>
          </p:cNvSpPr>
          <p:nvPr>
            <p:ph type="sldNum" sz="quarter" idx="11"/>
          </p:nvPr>
        </p:nvSpPr>
        <p:spPr/>
        <p:txBody>
          <a:bodyPr/>
          <a:lstStyle/>
          <a:p>
            <a:pPr>
              <a:defRPr/>
            </a:pPr>
            <a:fld id="{C0A2BE09-5C53-429F-9B0D-04D6F428253C}" type="slidenum">
              <a:rPr lang="en-US" smtClean="0"/>
              <a:pPr>
                <a:defRPr/>
              </a:pPr>
              <a:t>23</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7404717"/>
              </p:ext>
            </p:extLst>
          </p:nvPr>
        </p:nvGraphicFramePr>
        <p:xfrm>
          <a:off x="832706" y="1043292"/>
          <a:ext cx="7340599" cy="4371975"/>
        </p:xfrm>
        <a:graphic>
          <a:graphicData uri="http://schemas.openxmlformats.org/drawingml/2006/table">
            <a:tbl>
              <a:tblPr/>
              <a:tblGrid>
                <a:gridCol w="5200252">
                  <a:extLst>
                    <a:ext uri="{9D8B030D-6E8A-4147-A177-3AD203B41FA5}">
                      <a16:colId xmlns="" xmlns:a16="http://schemas.microsoft.com/office/drawing/2014/main" val="20000"/>
                    </a:ext>
                  </a:extLst>
                </a:gridCol>
                <a:gridCol w="713449">
                  <a:extLst>
                    <a:ext uri="{9D8B030D-6E8A-4147-A177-3AD203B41FA5}">
                      <a16:colId xmlns="" xmlns:a16="http://schemas.microsoft.com/office/drawing/2014/main" val="20001"/>
                    </a:ext>
                  </a:extLst>
                </a:gridCol>
                <a:gridCol w="713449">
                  <a:extLst>
                    <a:ext uri="{9D8B030D-6E8A-4147-A177-3AD203B41FA5}">
                      <a16:colId xmlns="" xmlns:a16="http://schemas.microsoft.com/office/drawing/2014/main" val="20002"/>
                    </a:ext>
                  </a:extLst>
                </a:gridCol>
                <a:gridCol w="713449">
                  <a:extLst>
                    <a:ext uri="{9D8B030D-6E8A-4147-A177-3AD203B41FA5}">
                      <a16:colId xmlns="" xmlns:a16="http://schemas.microsoft.com/office/drawing/2014/main" val="20003"/>
                    </a:ext>
                  </a:extLst>
                </a:gridCol>
              </a:tblGrid>
              <a:tr h="190500">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gridSpan="3">
                  <a:txBody>
                    <a:bodyPr/>
                    <a:lstStyle/>
                    <a:p>
                      <a:pPr algn="ctr" fontAlgn="b"/>
                      <a:r>
                        <a:rPr lang="en-US" sz="1100" b="0" i="0" u="none" strike="noStrike" dirty="0">
                          <a:solidFill>
                            <a:srgbClr val="000000"/>
                          </a:solidFill>
                          <a:effectLst/>
                          <a:latin typeface="Times New Roman" panose="02020603050405020304" pitchFamily="18" charset="0"/>
                        </a:rPr>
                        <a:t>(dollars in millions)</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571500">
                <a:tc>
                  <a:txBody>
                    <a:bodyPr/>
                    <a:lstStyle/>
                    <a:p>
                      <a:pPr algn="ctr"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Times New Roman" panose="02020603050405020304" pitchFamily="18" charset="0"/>
                        </a:rPr>
                        <a:t>FY 2016</a:t>
                      </a:r>
                      <a:br>
                        <a:rPr lang="en-US" sz="1100" b="0" i="0" u="none" strike="noStrike" dirty="0">
                          <a:solidFill>
                            <a:srgbClr val="000000"/>
                          </a:solidFill>
                          <a:effectLst/>
                          <a:latin typeface="Times New Roman" panose="02020603050405020304" pitchFamily="18" charset="0"/>
                        </a:rPr>
                      </a:br>
                      <a:r>
                        <a:rPr lang="en-US" sz="1100" b="0" i="0" u="none" strike="noStrike" dirty="0">
                          <a:solidFill>
                            <a:srgbClr val="000000"/>
                          </a:solidFill>
                          <a:effectLst/>
                          <a:latin typeface="Times New Roman" panose="02020603050405020304" pitchFamily="18" charset="0"/>
                        </a:rPr>
                        <a:t>Current w/ </a:t>
                      </a:r>
                      <a:r>
                        <a:rPr lang="en-US" sz="1000" b="0" i="0" u="none" strike="noStrike" dirty="0">
                          <a:solidFill>
                            <a:srgbClr val="000000"/>
                          </a:solidFill>
                          <a:effectLst/>
                          <a:latin typeface="Times New Roman" panose="02020603050405020304" pitchFamily="18" charset="0"/>
                        </a:rPr>
                        <a:t>SBIR/STTR</a:t>
                      </a:r>
                      <a:endParaRPr lang="en-US" sz="1100" b="0" i="0" u="none" strike="noStrike" dirty="0">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FY 2017 Enacted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FY 2018 President's Request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90500">
                <a:tc>
                  <a:txBody>
                    <a:bodyPr/>
                    <a:lstStyle/>
                    <a:p>
                      <a:pPr algn="l" fontAlgn="b"/>
                      <a:r>
                        <a:rPr lang="en-US" sz="1100" b="1" i="0" u="sng" strike="noStrike" dirty="0">
                          <a:solidFill>
                            <a:srgbClr val="000000"/>
                          </a:solidFill>
                          <a:effectLst/>
                          <a:latin typeface="Times New Roman" panose="02020603050405020304" pitchFamily="18" charset="0"/>
                        </a:rPr>
                        <a:t>Ongoing Projects:</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2"/>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BES - Advanced Photon Source Upgrade (APS-U), ANL*</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20.0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42.5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a:noFill/>
                    </a:lnB>
                  </a:tcPr>
                </a:tc>
                <a:extLst>
                  <a:ext uri="{0D108BD9-81ED-4DB2-BD59-A6C34878D82A}">
                    <a16:rowId xmlns="" xmlns:a16="http://schemas.microsoft.com/office/drawing/2014/main" val="10003"/>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HEP - Large Synoptic Survey Telescope camera (LSSTcam)</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40.8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45.0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9.8 </a:t>
                      </a:r>
                    </a:p>
                  </a:txBody>
                  <a:tcPr marL="0" marR="0" marT="0" marB="0" anchor="b">
                    <a:lnL>
                      <a:noFill/>
                    </a:lnL>
                    <a:lnR>
                      <a:noFill/>
                    </a:lnR>
                    <a:lnT>
                      <a:noFill/>
                    </a:lnT>
                    <a:lnB>
                      <a:noFill/>
                    </a:lnB>
                  </a:tcPr>
                </a:tc>
                <a:extLst>
                  <a:ext uri="{0D108BD9-81ED-4DB2-BD59-A6C34878D82A}">
                    <a16:rowId xmlns="" xmlns:a16="http://schemas.microsoft.com/office/drawing/2014/main" val="10004"/>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HEP - Dark Energy Spectroscopic Instrument (DESI)</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9.8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12.0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1.9 </a:t>
                      </a:r>
                    </a:p>
                  </a:txBody>
                  <a:tcPr marL="0" marR="0" marT="0" marB="0" anchor="b">
                    <a:lnL>
                      <a:noFill/>
                    </a:lnL>
                    <a:lnR>
                      <a:noFill/>
                    </a:lnR>
                    <a:lnT>
                      <a:noFill/>
                    </a:lnT>
                    <a:lnB>
                      <a:noFill/>
                    </a:lnB>
                  </a:tcPr>
                </a:tc>
                <a:extLst>
                  <a:ext uri="{0D108BD9-81ED-4DB2-BD59-A6C34878D82A}">
                    <a16:rowId xmlns="" xmlns:a16="http://schemas.microsoft.com/office/drawing/2014/main" val="10005"/>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HEP - Facility for Advanced Accelerator Experimental Tests (FACET-II)</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0.5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2.0 </a:t>
                      </a:r>
                    </a:p>
                  </a:txBody>
                  <a:tcPr marL="0" marR="0" marT="0" marB="0" anchor="b">
                    <a:lnL>
                      <a:noFill/>
                    </a:lnL>
                    <a:lnR>
                      <a:noFill/>
                    </a:lnR>
                    <a:lnT>
                      <a:noFill/>
                    </a:lnT>
                    <a:lnB>
                      <a:noFill/>
                    </a:lnB>
                  </a:tcPr>
                </a:tc>
                <a:extLst>
                  <a:ext uri="{0D108BD9-81ED-4DB2-BD59-A6C34878D82A}">
                    <a16:rowId xmlns="" xmlns:a16="http://schemas.microsoft.com/office/drawing/2014/main" val="10006"/>
                  </a:ext>
                </a:extLst>
              </a:tr>
              <a:tr h="381000">
                <a:tc>
                  <a:txBody>
                    <a:bodyPr/>
                    <a:lstStyle/>
                    <a:p>
                      <a:pPr algn="l" fontAlgn="b"/>
                      <a:r>
                        <a:rPr lang="en-US" sz="1100" b="0" i="0" u="none" strike="noStrike" dirty="0">
                          <a:solidFill>
                            <a:srgbClr val="000000"/>
                          </a:solidFill>
                          <a:effectLst/>
                          <a:latin typeface="Times New Roman" panose="02020603050405020304" pitchFamily="18" charset="0"/>
                        </a:rPr>
                        <a:t>HEP - Large Underground Xenon (LUX) - ZonEd Proportional scintillation in Liquid Noble gases (ZEPLIN) experiment (LZ)</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10.5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12.5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14.1 </a:t>
                      </a:r>
                    </a:p>
                  </a:txBody>
                  <a:tcPr marL="0" marR="0" marT="0" marB="0" anchor="b">
                    <a:lnL>
                      <a:noFill/>
                    </a:lnL>
                    <a:lnR>
                      <a:noFill/>
                    </a:lnR>
                    <a:lnT>
                      <a:noFill/>
                    </a:lnT>
                    <a:lnB>
                      <a:noFill/>
                    </a:lnB>
                  </a:tcPr>
                </a:tc>
                <a:extLst>
                  <a:ext uri="{0D108BD9-81ED-4DB2-BD59-A6C34878D82A}">
                    <a16:rowId xmlns="" xmlns:a16="http://schemas.microsoft.com/office/drawing/2014/main" val="10007"/>
                  </a:ext>
                </a:extLst>
              </a:tr>
              <a:tr h="381000">
                <a:tc>
                  <a:txBody>
                    <a:bodyPr/>
                    <a:lstStyle/>
                    <a:p>
                      <a:pPr algn="l" fontAlgn="b"/>
                      <a:r>
                        <a:rPr lang="en-US" sz="1100" b="0" i="0" u="none" strike="noStrike" dirty="0">
                          <a:solidFill>
                            <a:srgbClr val="000000"/>
                          </a:solidFill>
                          <a:effectLst/>
                          <a:latin typeface="Times New Roman" panose="02020603050405020304" pitchFamily="18" charset="0"/>
                        </a:rPr>
                        <a:t>HEP - Super Cryogenic Dark Matter Search at Sudbury Neutrino Observatory Laboratory (SuperCDMS-SNOLab)</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2.4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3.4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2.0 </a:t>
                      </a:r>
                    </a:p>
                  </a:txBody>
                  <a:tcPr marL="0" marR="0" marT="0" marB="0" anchor="b">
                    <a:lnL>
                      <a:noFill/>
                    </a:lnL>
                    <a:lnR>
                      <a:noFill/>
                    </a:lnR>
                    <a:lnT>
                      <a:noFill/>
                    </a:lnT>
                    <a:lnB>
                      <a:noFill/>
                    </a:lnB>
                  </a:tcPr>
                </a:tc>
                <a:extLst>
                  <a:ext uri="{0D108BD9-81ED-4DB2-BD59-A6C34878D82A}">
                    <a16:rowId xmlns="" xmlns:a16="http://schemas.microsoft.com/office/drawing/2014/main" val="10008"/>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NP - Gamma-Ray Energy Tracking Array  (GRETA)</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0.7 </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0.2 </a:t>
                      </a:r>
                    </a:p>
                  </a:txBody>
                  <a:tcPr marL="0" marR="0" marT="0" marB="0" anchor="b">
                    <a:lnL>
                      <a:noFill/>
                    </a:lnL>
                    <a:lnR>
                      <a:noFill/>
                    </a:lnR>
                    <a:lnT>
                      <a:noFill/>
                    </a:lnT>
                    <a:lnB>
                      <a:noFill/>
                    </a:lnB>
                  </a:tcPr>
                </a:tc>
                <a:extLst>
                  <a:ext uri="{0D108BD9-81ED-4DB2-BD59-A6C34878D82A}">
                    <a16:rowId xmlns="" xmlns:a16="http://schemas.microsoft.com/office/drawing/2014/main" val="10009"/>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NP - Stable Isotope Production Facility (SIPF)</a:t>
                      </a: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imes New Roman" panose="02020603050405020304" pitchFamily="18" charset="0"/>
                        </a:rPr>
                        <a:t>2.5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imes New Roman" panose="02020603050405020304" pitchFamily="18" charset="0"/>
                        </a:rPr>
                        <a:t>1.5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80975">
                <a:tc>
                  <a:txBody>
                    <a:bodyPr/>
                    <a:lstStyle/>
                    <a:p>
                      <a:pPr algn="l" fontAlgn="b"/>
                      <a:r>
                        <a:rPr lang="en-US" sz="1100" b="1" i="0" u="none" strike="noStrike" dirty="0">
                          <a:solidFill>
                            <a:srgbClr val="000000"/>
                          </a:solidFill>
                          <a:effectLst/>
                          <a:latin typeface="Times New Roman" panose="02020603050405020304" pitchFamily="18" charset="0"/>
                        </a:rPr>
                        <a:t>Total, Ongoing Projects</a:t>
                      </a:r>
                    </a:p>
                  </a:txBody>
                  <a:tcPr marL="0" marR="0" marT="0" marB="0" anchor="b">
                    <a:lnL>
                      <a:noFill/>
                    </a:lnL>
                    <a:lnR>
                      <a:noFill/>
                    </a:lnR>
                    <a:lnT>
                      <a:noFill/>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83.5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119.1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31.5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11"/>
                  </a:ext>
                </a:extLst>
              </a:tr>
              <a:tr h="190500">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 xmlns:a16="http://schemas.microsoft.com/office/drawing/2014/main" val="10012"/>
                  </a:ext>
                </a:extLst>
              </a:tr>
              <a:tr h="190500">
                <a:tc>
                  <a:txBody>
                    <a:bodyPr/>
                    <a:lstStyle/>
                    <a:p>
                      <a:pPr algn="l" fontAlgn="b"/>
                      <a:r>
                        <a:rPr lang="en-US" sz="1100" b="1" i="0" u="sng" strike="noStrike" dirty="0">
                          <a:solidFill>
                            <a:srgbClr val="000000"/>
                          </a:solidFill>
                          <a:effectLst/>
                          <a:latin typeface="Times New Roman" panose="02020603050405020304" pitchFamily="18" charset="0"/>
                        </a:rPr>
                        <a:t>New Starts in FY 2018:</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 xmlns:a16="http://schemas.microsoft.com/office/drawing/2014/main" val="10013"/>
                  </a:ext>
                </a:extLst>
              </a:tr>
              <a:tr h="381000">
                <a:tc>
                  <a:txBody>
                    <a:bodyPr/>
                    <a:lstStyle/>
                    <a:p>
                      <a:pPr algn="l" fontAlgn="b"/>
                      <a:r>
                        <a:rPr lang="en-US" sz="1100" b="0" i="0" u="none" strike="noStrike" dirty="0">
                          <a:solidFill>
                            <a:srgbClr val="000000"/>
                          </a:solidFill>
                          <a:effectLst/>
                          <a:latin typeface="Times New Roman" panose="02020603050405020304" pitchFamily="18" charset="0"/>
                        </a:rPr>
                        <a:t>HEP - High Luminosity </a:t>
                      </a:r>
                      <a:r>
                        <a:rPr lang="en-US" sz="1100" b="0" i="0" u="none" strike="noStrike" dirty="0" smtClean="0">
                          <a:solidFill>
                            <a:srgbClr val="000000"/>
                          </a:solidFill>
                          <a:effectLst/>
                          <a:latin typeface="Times New Roman" panose="02020603050405020304" pitchFamily="18" charset="0"/>
                        </a:rPr>
                        <a:t>Large </a:t>
                      </a:r>
                      <a:r>
                        <a:rPr lang="en-US" sz="1100" b="0" i="0" u="none" strike="noStrike" dirty="0">
                          <a:solidFill>
                            <a:srgbClr val="000000"/>
                          </a:solidFill>
                          <a:effectLst/>
                          <a:latin typeface="Times New Roman" panose="02020603050405020304" pitchFamily="18" charset="0"/>
                        </a:rPr>
                        <a:t>Hadron Collider </a:t>
                      </a:r>
                      <a:r>
                        <a:rPr lang="en-US" sz="1100" b="0" i="0" u="none" strike="noStrike" dirty="0" smtClean="0">
                          <a:solidFill>
                            <a:srgbClr val="000000"/>
                          </a:solidFill>
                          <a:effectLst/>
                          <a:latin typeface="Times New Roman" panose="02020603050405020304" pitchFamily="18" charset="0"/>
                        </a:rPr>
                        <a:t>Accelerator </a:t>
                      </a:r>
                      <a:r>
                        <a:rPr lang="en-US" sz="1100" b="0" i="0" u="none" strike="noStrike" dirty="0">
                          <a:solidFill>
                            <a:srgbClr val="000000"/>
                          </a:solidFill>
                          <a:effectLst/>
                          <a:latin typeface="Times New Roman" panose="02020603050405020304" pitchFamily="18" charset="0"/>
                        </a:rPr>
                        <a:t>Upgrade </a:t>
                      </a:r>
                      <a:r>
                        <a:rPr lang="en-US" sz="1100" b="0" i="0" u="none" strike="noStrike" dirty="0" smtClean="0">
                          <a:solidFill>
                            <a:srgbClr val="000000"/>
                          </a:solidFill>
                          <a:effectLst/>
                          <a:latin typeface="Times New Roman" panose="02020603050405020304" pitchFamily="18" charset="0"/>
                        </a:rPr>
                        <a:t>Project </a:t>
                      </a:r>
                      <a:r>
                        <a:rPr lang="en-US" sz="1100" b="0" i="0" u="none" strike="noStrike" dirty="0" smtClean="0">
                          <a:solidFill>
                            <a:schemeClr val="tx1"/>
                          </a:solidFill>
                          <a:effectLst/>
                          <a:latin typeface="Times New Roman" panose="02020603050405020304" pitchFamily="18" charset="0"/>
                        </a:rPr>
                        <a:t>(HL-LHC AUP)</a:t>
                      </a:r>
                      <a:endParaRPr lang="en-US" sz="1100" b="0" i="0" u="none" strike="sngStrike" baseline="0" dirty="0">
                        <a:solidFill>
                          <a:srgbClr val="FF66FF"/>
                        </a:solidFill>
                        <a:effectLst/>
                        <a:latin typeface="Times New Roman" panose="02020603050405020304" pitchFamily="18" charset="0"/>
                      </a:endParaRPr>
                    </a:p>
                  </a:txBody>
                  <a:tcPr marL="85725" marR="0" marT="0" marB="0" anchor="b">
                    <a:lnL>
                      <a:noFill/>
                    </a:lnL>
                    <a:lnR>
                      <a:noFill/>
                    </a:lnR>
                    <a:lnT>
                      <a:noFill/>
                    </a:lnT>
                    <a:lnB>
                      <a:noFill/>
                    </a:lnB>
                  </a:tcPr>
                </a:tc>
                <a:tc>
                  <a:txBody>
                    <a:bodyPr/>
                    <a:lstStyle/>
                    <a:p>
                      <a:pPr algn="r" fontAlgn="b"/>
                      <a:r>
                        <a:rPr lang="en-US" sz="110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Times New Roman" panose="02020603050405020304" pitchFamily="18" charset="0"/>
                        </a:rPr>
                        <a:t>27.0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190500">
                <a:tc>
                  <a:txBody>
                    <a:bodyPr/>
                    <a:lstStyle/>
                    <a:p>
                      <a:pPr algn="l" fontAlgn="b"/>
                      <a:r>
                        <a:rPr lang="en-US" sz="1100" b="1" i="0" u="none" strike="noStrike" dirty="0">
                          <a:solidFill>
                            <a:srgbClr val="000000"/>
                          </a:solidFill>
                          <a:effectLst/>
                          <a:latin typeface="Times New Roman" panose="02020603050405020304" pitchFamily="18" charset="0"/>
                        </a:rPr>
                        <a:t>Total, MIEs</a:t>
                      </a:r>
                    </a:p>
                  </a:txBody>
                  <a:tcPr marL="0" marR="0" marT="0" marB="0" anchor="b">
                    <a:lnL>
                      <a:noFill/>
                    </a:lnL>
                    <a:lnR>
                      <a:noFill/>
                    </a:lnR>
                    <a:lnT>
                      <a:noFill/>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83.5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119.1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dirty="0">
                          <a:solidFill>
                            <a:srgbClr val="000000"/>
                          </a:solidFill>
                          <a:effectLst/>
                          <a:latin typeface="Times New Roman" panose="02020603050405020304" pitchFamily="18" charset="0"/>
                        </a:rPr>
                        <a:t>58.5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15"/>
                  </a:ext>
                </a:extLst>
              </a:tr>
              <a:tr h="190500">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 xmlns:a16="http://schemas.microsoft.com/office/drawing/2014/main" val="10016"/>
                  </a:ext>
                </a:extLst>
              </a:tr>
              <a:tr h="190500">
                <a:tc>
                  <a:txBody>
                    <a:bodyPr/>
                    <a:lstStyle/>
                    <a:p>
                      <a:pPr algn="l" fontAlgn="b"/>
                      <a:r>
                        <a:rPr lang="en-US" sz="1100" b="0" i="0" u="none" strike="noStrike" dirty="0">
                          <a:solidFill>
                            <a:srgbClr val="000000"/>
                          </a:solidFill>
                          <a:effectLst/>
                          <a:latin typeface="Times New Roman" panose="02020603050405020304" pitchFamily="18" charset="0"/>
                        </a:rPr>
                        <a:t>*converts from MIE to Line-Item Construction</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 xmlns:a16="http://schemas.microsoft.com/office/drawing/2014/main" val="10017"/>
                  </a:ext>
                </a:extLst>
              </a:tr>
            </a:tbl>
          </a:graphicData>
        </a:graphic>
      </p:graphicFrame>
      <p:sp>
        <p:nvSpPr>
          <p:cNvPr id="2" name="Footer Placeholder 1"/>
          <p:cNvSpPr>
            <a:spLocks noGrp="1"/>
          </p:cNvSpPr>
          <p:nvPr>
            <p:ph type="ftr" sz="quarter" idx="10"/>
          </p:nvPr>
        </p:nvSpPr>
        <p:spPr/>
        <p:txBody>
          <a:bodyPr/>
          <a:lstStyle/>
          <a:p>
            <a:pPr>
              <a:defRPr/>
            </a:pPr>
            <a:r>
              <a:rPr lang="en-US" smtClean="0"/>
              <a:t>SC-1 BESAC July 13, 2017</a:t>
            </a:r>
            <a:endParaRPr lang="en-US" dirty="0"/>
          </a:p>
        </p:txBody>
      </p:sp>
      <p:sp>
        <p:nvSpPr>
          <p:cNvPr id="6" name="Rectangle 5"/>
          <p:cNvSpPr/>
          <p:nvPr/>
        </p:nvSpPr>
        <p:spPr>
          <a:xfrm>
            <a:off x="868100" y="2018254"/>
            <a:ext cx="7396223" cy="172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7691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896" y="775335"/>
            <a:ext cx="5807825" cy="5583900"/>
          </a:xfrm>
        </p:spPr>
        <p:txBody>
          <a:bodyPr>
            <a:normAutofit fontScale="92500" lnSpcReduction="20000"/>
          </a:bodyPr>
          <a:lstStyle/>
          <a:p>
            <a:r>
              <a:rPr lang="en-US" dirty="0" smtClean="0"/>
              <a:t>The </a:t>
            </a:r>
            <a:r>
              <a:rPr lang="en-US" dirty="0"/>
              <a:t>FY18 budget request attempts to refocus and refine our mission on several critical fronts that directly affect the safety and security of the American public</a:t>
            </a:r>
            <a:r>
              <a:rPr lang="en-US" dirty="0" smtClean="0"/>
              <a:t>.</a:t>
            </a:r>
            <a:endParaRPr lang="en-US" dirty="0"/>
          </a:p>
          <a:p>
            <a:r>
              <a:rPr lang="en-US" dirty="0"/>
              <a:t>The $28 billion FY 2018 budget advances the DOE mission in key areas through significant investments to</a:t>
            </a:r>
            <a:r>
              <a:rPr lang="en-US" dirty="0" smtClean="0"/>
              <a:t>:</a:t>
            </a:r>
            <a:endParaRPr lang="en-US" dirty="0"/>
          </a:p>
          <a:p>
            <a:pPr lvl="1"/>
            <a:r>
              <a:rPr lang="en-US" dirty="0" smtClean="0"/>
              <a:t>Modernize </a:t>
            </a:r>
            <a:r>
              <a:rPr lang="en-US" dirty="0"/>
              <a:t>the country’s nuclear weapons arsenal</a:t>
            </a:r>
          </a:p>
          <a:p>
            <a:pPr lvl="1"/>
            <a:r>
              <a:rPr lang="en-US" dirty="0" smtClean="0"/>
              <a:t>Achieve </a:t>
            </a:r>
            <a:r>
              <a:rPr lang="en-US" dirty="0" err="1"/>
              <a:t>exascale</a:t>
            </a:r>
            <a:r>
              <a:rPr lang="en-US" dirty="0"/>
              <a:t> computing</a:t>
            </a:r>
          </a:p>
          <a:p>
            <a:pPr lvl="1"/>
            <a:r>
              <a:rPr lang="en-US" dirty="0" smtClean="0"/>
              <a:t>Advance </a:t>
            </a:r>
            <a:r>
              <a:rPr lang="en-US" dirty="0"/>
              <a:t>the Nation’s nuclear waste management program </a:t>
            </a:r>
          </a:p>
          <a:p>
            <a:pPr lvl="1"/>
            <a:r>
              <a:rPr lang="en-US" dirty="0" smtClean="0"/>
              <a:t>Protect </a:t>
            </a:r>
            <a:r>
              <a:rPr lang="en-US" dirty="0"/>
              <a:t>our national electric grid from cyberattacks</a:t>
            </a:r>
          </a:p>
          <a:p>
            <a:pPr lvl="1"/>
            <a:r>
              <a:rPr lang="en-US" dirty="0" smtClean="0"/>
              <a:t>Shift </a:t>
            </a:r>
            <a:r>
              <a:rPr lang="en-US" dirty="0"/>
              <a:t>the Department’s focus to early-stage research and development at our national laboratories to more efficiently and cost effectively advance American dominance in scientific and energy </a:t>
            </a:r>
            <a:r>
              <a:rPr lang="en-US" dirty="0" smtClean="0"/>
              <a:t>research</a:t>
            </a:r>
          </a:p>
          <a:p>
            <a:endParaRPr lang="en-US" dirty="0"/>
          </a:p>
        </p:txBody>
      </p:sp>
      <p:sp>
        <p:nvSpPr>
          <p:cNvPr id="3" name="Title 2"/>
          <p:cNvSpPr>
            <a:spLocks noGrp="1"/>
          </p:cNvSpPr>
          <p:nvPr>
            <p:ph type="title"/>
          </p:nvPr>
        </p:nvSpPr>
        <p:spPr>
          <a:xfrm>
            <a:off x="0" y="-65859"/>
            <a:ext cx="9144000" cy="836568"/>
          </a:xfrm>
        </p:spPr>
        <p:txBody>
          <a:bodyPr/>
          <a:lstStyle/>
          <a:p>
            <a:r>
              <a:rPr lang="en-US" sz="3600" dirty="0" smtClean="0"/>
              <a:t>Message from Secretary Perry</a:t>
            </a:r>
            <a:endParaRPr lang="en-US" sz="3600"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3</a:t>
            </a:fld>
            <a:endParaRPr lang="en-US">
              <a:solidFill>
                <a:srgbClr val="0F6636"/>
              </a:solidFill>
            </a:endParaRPr>
          </a:p>
        </p:txBody>
      </p:sp>
      <p:sp>
        <p:nvSpPr>
          <p:cNvPr id="5" name="Footer Placeholder 4"/>
          <p:cNvSpPr>
            <a:spLocks noGrp="1"/>
          </p:cNvSpPr>
          <p:nvPr>
            <p:ph type="ftr" sz="quarter" idx="4294967295"/>
          </p:nvPr>
        </p:nvSpPr>
        <p:spPr>
          <a:xfrm>
            <a:off x="3124200" y="6357064"/>
            <a:ext cx="5257800" cy="365125"/>
          </a:xfrm>
          <a:prstGeom prst="rect">
            <a:avLst/>
          </a:prstGeom>
        </p:spPr>
        <p:txBody>
          <a:bodyPr/>
          <a:lstStyle/>
          <a:p>
            <a:r>
              <a:rPr lang="en-US" smtClean="0">
                <a:solidFill>
                  <a:srgbClr val="0F6636"/>
                </a:solidFill>
              </a:rPr>
              <a:t>SC-1 BESAC July 13, 2017</a:t>
            </a:r>
            <a:endParaRPr lang="en-US">
              <a:solidFill>
                <a:srgbClr val="0F6636"/>
              </a:solidFill>
            </a:endParaRPr>
          </a:p>
        </p:txBody>
      </p:sp>
      <p:pic>
        <p:nvPicPr>
          <p:cNvPr id="1026" name="Picture 2" descr="Rick Perry"/>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054723" y="1529543"/>
            <a:ext cx="2740741" cy="354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792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023" y="866776"/>
            <a:ext cx="8981954" cy="4978439"/>
          </a:xfrm>
        </p:spPr>
        <p:txBody>
          <a:bodyPr>
            <a:normAutofit fontScale="92500"/>
          </a:bodyPr>
          <a:lstStyle/>
          <a:p>
            <a:pPr marL="231775" indent="-231775"/>
            <a:r>
              <a:rPr lang="en-US" dirty="0" smtClean="0"/>
              <a:t>The </a:t>
            </a:r>
            <a:r>
              <a:rPr lang="en-US" dirty="0"/>
              <a:t>President establishes the priorities for the </a:t>
            </a:r>
            <a:r>
              <a:rPr lang="en-US" dirty="0" smtClean="0"/>
              <a:t>Budget Request</a:t>
            </a:r>
            <a:endParaRPr lang="en-US" dirty="0"/>
          </a:p>
          <a:p>
            <a:pPr marL="231775" indent="-231775"/>
            <a:r>
              <a:rPr lang="en-US" dirty="0" smtClean="0"/>
              <a:t>Historically</a:t>
            </a:r>
            <a:r>
              <a:rPr lang="en-US" dirty="0"/>
              <a:t>, budgets have gone up and </a:t>
            </a:r>
            <a:r>
              <a:rPr lang="en-US" dirty="0" smtClean="0"/>
              <a:t>down</a:t>
            </a:r>
          </a:p>
          <a:p>
            <a:pPr lvl="1"/>
            <a:r>
              <a:rPr lang="en-US" dirty="0" smtClean="0"/>
              <a:t>Our job is </a:t>
            </a:r>
            <a:r>
              <a:rPr lang="en-US" dirty="0"/>
              <a:t>to deliver the best science we can with </a:t>
            </a:r>
            <a:r>
              <a:rPr lang="en-US" dirty="0" smtClean="0"/>
              <a:t>the resources </a:t>
            </a:r>
            <a:r>
              <a:rPr lang="en-US" dirty="0"/>
              <a:t>we are given by the President and </a:t>
            </a:r>
            <a:r>
              <a:rPr lang="en-US" dirty="0" smtClean="0"/>
              <a:t>Congress</a:t>
            </a:r>
            <a:endParaRPr lang="en-US" dirty="0"/>
          </a:p>
          <a:p>
            <a:pPr marL="231775" indent="-231775"/>
            <a:r>
              <a:rPr lang="en-US" dirty="0" smtClean="0"/>
              <a:t>There </a:t>
            </a:r>
            <a:r>
              <a:rPr lang="en-US" dirty="0"/>
              <a:t>will be some challenges for </a:t>
            </a:r>
            <a:r>
              <a:rPr lang="en-US" dirty="0" smtClean="0"/>
              <a:t>FY 2018</a:t>
            </a:r>
            <a:r>
              <a:rPr lang="en-US" dirty="0"/>
              <a:t>, and it’s not easy to say at this early stage exactly how the budget will impact our </a:t>
            </a:r>
            <a:r>
              <a:rPr lang="en-US" dirty="0" smtClean="0"/>
              <a:t>programs — we’ll </a:t>
            </a:r>
            <a:r>
              <a:rPr lang="en-US" dirty="0"/>
              <a:t>be working out the details over the </a:t>
            </a:r>
            <a:r>
              <a:rPr lang="en-US" dirty="0" smtClean="0"/>
              <a:t>coming weeks </a:t>
            </a:r>
            <a:r>
              <a:rPr lang="en-US" dirty="0"/>
              <a:t>and </a:t>
            </a:r>
            <a:r>
              <a:rPr lang="en-US" dirty="0" smtClean="0"/>
              <a:t>months</a:t>
            </a:r>
            <a:endParaRPr lang="en-US" dirty="0"/>
          </a:p>
          <a:p>
            <a:pPr marL="231775" indent="-231775"/>
            <a:r>
              <a:rPr lang="en-US" dirty="0" smtClean="0"/>
              <a:t>We need </a:t>
            </a:r>
            <a:r>
              <a:rPr lang="en-US" dirty="0"/>
              <a:t>to </a:t>
            </a:r>
            <a:r>
              <a:rPr lang="en-US" dirty="0" smtClean="0"/>
              <a:t>remain clear </a:t>
            </a:r>
            <a:r>
              <a:rPr lang="en-US" dirty="0"/>
              <a:t>about our </a:t>
            </a:r>
            <a:r>
              <a:rPr lang="en-US" dirty="0" smtClean="0"/>
              <a:t>priorities:</a:t>
            </a:r>
            <a:endParaRPr lang="en-US" dirty="0"/>
          </a:p>
          <a:p>
            <a:pPr lvl="1"/>
            <a:r>
              <a:rPr lang="en-US" dirty="0" smtClean="0"/>
              <a:t>Deliver </a:t>
            </a:r>
            <a:r>
              <a:rPr lang="en-US" dirty="0"/>
              <a:t>the best science we can with the resources we have when Congress votes and the President finally signs an </a:t>
            </a:r>
            <a:r>
              <a:rPr lang="en-US" dirty="0" smtClean="0"/>
              <a:t>FY 2018 budget</a:t>
            </a:r>
            <a:endParaRPr lang="en-US" dirty="0"/>
          </a:p>
          <a:p>
            <a:pPr marL="231775" indent="-231775"/>
            <a:r>
              <a:rPr lang="en-US" dirty="0" smtClean="0"/>
              <a:t>Our commitment to you: we will </a:t>
            </a:r>
            <a:r>
              <a:rPr lang="en-US" dirty="0"/>
              <a:t>do our best to keep you informed as we learn </a:t>
            </a:r>
            <a:r>
              <a:rPr lang="en-US" dirty="0" smtClean="0"/>
              <a:t>more</a:t>
            </a:r>
            <a:endParaRPr lang="en-US" dirty="0"/>
          </a:p>
        </p:txBody>
      </p:sp>
      <p:sp>
        <p:nvSpPr>
          <p:cNvPr id="3" name="Title 2"/>
          <p:cNvSpPr>
            <a:spLocks noGrp="1"/>
          </p:cNvSpPr>
          <p:nvPr>
            <p:ph type="title"/>
          </p:nvPr>
        </p:nvSpPr>
        <p:spPr>
          <a:xfrm>
            <a:off x="0" y="-39733"/>
            <a:ext cx="9144000" cy="784316"/>
          </a:xfrm>
        </p:spPr>
        <p:txBody>
          <a:bodyPr/>
          <a:lstStyle/>
          <a:p>
            <a:r>
              <a:rPr lang="en-US" sz="3200" dirty="0" smtClean="0"/>
              <a:t>Message from the DOE Office of Science</a:t>
            </a:r>
            <a:endParaRPr lang="en-US" sz="3200"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4</a:t>
            </a:fld>
            <a:endParaRPr lang="en-US">
              <a:solidFill>
                <a:srgbClr val="0F6636"/>
              </a:solidFill>
            </a:endParaRPr>
          </a:p>
        </p:txBody>
      </p:sp>
      <p:sp>
        <p:nvSpPr>
          <p:cNvPr id="5" name="Footer Placeholder 4"/>
          <p:cNvSpPr>
            <a:spLocks noGrp="1"/>
          </p:cNvSpPr>
          <p:nvPr>
            <p:ph type="ftr" sz="quarter" idx="4294967295"/>
          </p:nvPr>
        </p:nvSpPr>
        <p:spPr>
          <a:xfrm>
            <a:off x="3124200" y="6357064"/>
            <a:ext cx="5257800" cy="365125"/>
          </a:xfrm>
          <a:prstGeom prst="rect">
            <a:avLst/>
          </a:prstGeom>
        </p:spPr>
        <p:txBody>
          <a:bodyPr/>
          <a:lstStyle/>
          <a:p>
            <a:r>
              <a:rPr lang="en-US" smtClean="0">
                <a:solidFill>
                  <a:srgbClr val="0F6636"/>
                </a:solidFill>
              </a:rPr>
              <a:t>SC-1 BESAC July 13, 2017</a:t>
            </a:r>
            <a:endParaRPr lang="en-US">
              <a:solidFill>
                <a:srgbClr val="0F6636"/>
              </a:solidFill>
            </a:endParaRPr>
          </a:p>
        </p:txBody>
      </p:sp>
    </p:spTree>
    <p:extLst>
      <p:ext uri="{BB962C8B-B14F-4D97-AF65-F5344CB8AC3E}">
        <p14:creationId xmlns:p14="http://schemas.microsoft.com/office/powerpoint/2010/main" val="16555488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0948"/>
            <a:ext cx="9144000" cy="590931"/>
          </a:xfrm>
        </p:spPr>
        <p:txBody>
          <a:bodyPr>
            <a:spAutoFit/>
          </a:bodyPr>
          <a:lstStyle/>
          <a:p>
            <a:pPr>
              <a:lnSpc>
                <a:spcPct val="90000"/>
              </a:lnSpc>
            </a:pPr>
            <a:r>
              <a:rPr lang="en-US" sz="3600" dirty="0" smtClean="0"/>
              <a:t>Appointee Status</a:t>
            </a:r>
            <a:endParaRPr lang="en-US" sz="3600" dirty="0">
              <a:solidFill>
                <a:schemeClr val="tx1"/>
              </a:solidFill>
            </a:endParaRPr>
          </a:p>
        </p:txBody>
      </p:sp>
      <p:sp>
        <p:nvSpPr>
          <p:cNvPr id="17" name="Slide Number Placeholder 3"/>
          <p:cNvSpPr>
            <a:spLocks noGrp="1"/>
          </p:cNvSpPr>
          <p:nvPr>
            <p:ph type="sldNum" sz="quarter" idx="12"/>
          </p:nvPr>
        </p:nvSpPr>
        <p:spPr>
          <a:xfrm>
            <a:off x="8491926" y="6351588"/>
            <a:ext cx="476250" cy="365125"/>
          </a:xfrm>
        </p:spPr>
        <p:txBody>
          <a:bodyPr/>
          <a:lstStyle/>
          <a:p>
            <a:pPr>
              <a:defRPr/>
            </a:pPr>
            <a:fld id="{6EEA275D-5A49-48A8-817D-44C3EA0A3A2F}" type="slidenum">
              <a:rPr lang="en-US" smtClean="0"/>
              <a:pPr>
                <a:defRPr/>
              </a:pPr>
              <a:t>5</a:t>
            </a:fld>
            <a:endParaRPr lang="en-US" dirty="0"/>
          </a:p>
        </p:txBody>
      </p:sp>
      <p:sp>
        <p:nvSpPr>
          <p:cNvPr id="6" name="TextBox 5"/>
          <p:cNvSpPr txBox="1"/>
          <p:nvPr/>
        </p:nvSpPr>
        <p:spPr>
          <a:xfrm>
            <a:off x="313898" y="1038607"/>
            <a:ext cx="6570227" cy="1754314"/>
          </a:xfrm>
          <a:prstGeom prst="rect">
            <a:avLst/>
          </a:prstGeom>
          <a:noFill/>
        </p:spPr>
        <p:txBody>
          <a:bodyPr wrap="square" lIns="91429" tIns="45714" rIns="91429" bIns="45714" rtlCol="0">
            <a:spAutoFit/>
          </a:bodyPr>
          <a:lstStyle/>
          <a:p>
            <a:pPr marL="0" lvl="1">
              <a:lnSpc>
                <a:spcPct val="150000"/>
              </a:lnSpc>
            </a:pPr>
            <a:r>
              <a:rPr lang="en-US" b="1" dirty="0" smtClean="0">
                <a:latin typeface="Arial" pitchFamily="34" charset="0"/>
                <a:cs typeface="Arial" pitchFamily="34" charset="0"/>
              </a:rPr>
              <a:t>Deputy Secretary of Energy Nominee Dan </a:t>
            </a:r>
            <a:r>
              <a:rPr lang="en-US" b="1" dirty="0" err="1" smtClean="0">
                <a:latin typeface="Arial" pitchFamily="34" charset="0"/>
                <a:cs typeface="Arial" pitchFamily="34" charset="0"/>
              </a:rPr>
              <a:t>Brouillette</a:t>
            </a:r>
            <a:endParaRPr lang="en-US" dirty="0"/>
          </a:p>
          <a:p>
            <a:pPr marL="231775" lvl="1" indent="-231775">
              <a:lnSpc>
                <a:spcPct val="150000"/>
              </a:lnSpc>
              <a:buFont typeface="Wingdings" pitchFamily="2" charset="2"/>
              <a:buChar char="§"/>
            </a:pPr>
            <a:r>
              <a:rPr lang="en-US" dirty="0" smtClean="0"/>
              <a:t>Nomination </a:t>
            </a:r>
            <a:r>
              <a:rPr lang="en-US" dirty="0"/>
              <a:t>announced April 3, 2017</a:t>
            </a:r>
            <a:endParaRPr lang="en-US" dirty="0" smtClean="0"/>
          </a:p>
          <a:p>
            <a:pPr marL="231775" lvl="1" indent="-231775">
              <a:lnSpc>
                <a:spcPct val="150000"/>
              </a:lnSpc>
              <a:buFont typeface="Wingdings" pitchFamily="2" charset="2"/>
              <a:buChar char="§"/>
            </a:pPr>
            <a:r>
              <a:rPr lang="en-US" dirty="0" smtClean="0"/>
              <a:t>Senate Hearing May 25, 2017</a:t>
            </a:r>
          </a:p>
          <a:p>
            <a:pPr marL="231775" lvl="1" indent="-231775">
              <a:lnSpc>
                <a:spcPct val="150000"/>
              </a:lnSpc>
              <a:buFont typeface="Wingdings" pitchFamily="2" charset="2"/>
              <a:buChar char="§"/>
            </a:pPr>
            <a:r>
              <a:rPr lang="en-US" dirty="0" smtClean="0"/>
              <a:t>Pending Senate Confirmation</a:t>
            </a:r>
          </a:p>
        </p:txBody>
      </p:sp>
      <p:sp>
        <p:nvSpPr>
          <p:cNvPr id="4" name="Footer Placeholder 3"/>
          <p:cNvSpPr>
            <a:spLocks noGrp="1"/>
          </p:cNvSpPr>
          <p:nvPr>
            <p:ph type="ftr" sz="quarter" idx="11"/>
          </p:nvPr>
        </p:nvSpPr>
        <p:spPr/>
        <p:txBody>
          <a:bodyPr/>
          <a:lstStyle/>
          <a:p>
            <a:r>
              <a:rPr lang="en-US" smtClean="0"/>
              <a:t>SC-1 BESAC July 13, 2017</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76341" y="875212"/>
            <a:ext cx="2092896" cy="3017521"/>
          </a:xfrm>
          <a:prstGeom prst="rect">
            <a:avLst/>
          </a:prstGeom>
        </p:spPr>
      </p:pic>
      <p:sp>
        <p:nvSpPr>
          <p:cNvPr id="9" name="TextBox 8"/>
          <p:cNvSpPr txBox="1"/>
          <p:nvPr/>
        </p:nvSpPr>
        <p:spPr>
          <a:xfrm>
            <a:off x="309542" y="4456757"/>
            <a:ext cx="5892475" cy="1338816"/>
          </a:xfrm>
          <a:prstGeom prst="rect">
            <a:avLst/>
          </a:prstGeom>
          <a:noFill/>
        </p:spPr>
        <p:txBody>
          <a:bodyPr wrap="square" lIns="91429" tIns="45714" rIns="91429" bIns="45714" rtlCol="0">
            <a:spAutoFit/>
          </a:bodyPr>
          <a:lstStyle/>
          <a:p>
            <a:pPr marL="0" lvl="1">
              <a:lnSpc>
                <a:spcPct val="150000"/>
              </a:lnSpc>
            </a:pPr>
            <a:r>
              <a:rPr lang="en-US" b="1" dirty="0" smtClean="0">
                <a:latin typeface="Arial" pitchFamily="34" charset="0"/>
                <a:cs typeface="Arial" pitchFamily="34" charset="0"/>
              </a:rPr>
              <a:t>Under Secretary for Science </a:t>
            </a:r>
            <a:r>
              <a:rPr lang="en-US" b="1" dirty="0">
                <a:latin typeface="Arial" pitchFamily="34" charset="0"/>
                <a:cs typeface="Arial" pitchFamily="34" charset="0"/>
              </a:rPr>
              <a:t>Nominee Paul </a:t>
            </a:r>
            <a:r>
              <a:rPr lang="en-US" b="1" dirty="0" err="1">
                <a:latin typeface="Arial" pitchFamily="34" charset="0"/>
                <a:cs typeface="Arial" pitchFamily="34" charset="0"/>
              </a:rPr>
              <a:t>Dabbar</a:t>
            </a:r>
            <a:r>
              <a:rPr lang="en-US" b="1" dirty="0">
                <a:latin typeface="Arial" pitchFamily="34" charset="0"/>
                <a:cs typeface="Arial" pitchFamily="34" charset="0"/>
              </a:rPr>
              <a:t> </a:t>
            </a:r>
            <a:endParaRPr lang="en-US" dirty="0"/>
          </a:p>
          <a:p>
            <a:pPr marL="231775" lvl="1" indent="-231775">
              <a:lnSpc>
                <a:spcPct val="150000"/>
              </a:lnSpc>
              <a:buFont typeface="Wingdings" pitchFamily="2" charset="2"/>
              <a:buChar char="§"/>
            </a:pPr>
            <a:r>
              <a:rPr lang="en-US" dirty="0" smtClean="0"/>
              <a:t>Nomination </a:t>
            </a:r>
            <a:r>
              <a:rPr lang="en-US" dirty="0"/>
              <a:t>announced </a:t>
            </a:r>
            <a:r>
              <a:rPr lang="en-US" dirty="0" smtClean="0"/>
              <a:t>July 12, </a:t>
            </a:r>
            <a:r>
              <a:rPr lang="en-US" dirty="0"/>
              <a:t>2017</a:t>
            </a:r>
            <a:endParaRPr lang="en-US" dirty="0" smtClean="0"/>
          </a:p>
          <a:p>
            <a:pPr marL="231775" lvl="1" indent="-231775">
              <a:lnSpc>
                <a:spcPct val="150000"/>
              </a:lnSpc>
              <a:buFont typeface="Wingdings" pitchFamily="2" charset="2"/>
              <a:buChar char="§"/>
            </a:pPr>
            <a:r>
              <a:rPr lang="en-US" dirty="0" smtClean="0"/>
              <a:t>Senate Hearing TBD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404" y="3892733"/>
            <a:ext cx="1657563" cy="2475581"/>
          </a:xfrm>
          <a:prstGeom prst="rect">
            <a:avLst/>
          </a:prstGeom>
        </p:spPr>
      </p:pic>
    </p:spTree>
    <p:extLst>
      <p:ext uri="{BB962C8B-B14F-4D97-AF65-F5344CB8AC3E}">
        <p14:creationId xmlns:p14="http://schemas.microsoft.com/office/powerpoint/2010/main" val="418396349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2" y="762271"/>
            <a:ext cx="8843554" cy="5259388"/>
          </a:xfrm>
        </p:spPr>
        <p:txBody>
          <a:bodyPr/>
          <a:lstStyle/>
          <a:p>
            <a:pPr marL="0" indent="0">
              <a:buNone/>
            </a:pPr>
            <a:r>
              <a:rPr lang="en-US" sz="1600" b="0" dirty="0">
                <a:solidFill>
                  <a:schemeClr val="tx1"/>
                </a:solidFill>
              </a:rPr>
              <a:t>Paul </a:t>
            </a:r>
            <a:r>
              <a:rPr lang="en-US" sz="1600" b="0" dirty="0" err="1">
                <a:solidFill>
                  <a:schemeClr val="tx1"/>
                </a:solidFill>
              </a:rPr>
              <a:t>Dabbar</a:t>
            </a:r>
            <a:r>
              <a:rPr lang="en-US" sz="1600" b="0" dirty="0">
                <a:solidFill>
                  <a:schemeClr val="tx1"/>
                </a:solidFill>
              </a:rPr>
              <a:t> is Managing Director in the Global Mergers &amp; Acquisitions Group, and Head of Energy Mergers &amp; Acquisitions at </a:t>
            </a:r>
            <a:r>
              <a:rPr lang="en-US" sz="1600" b="0" dirty="0" err="1">
                <a:solidFill>
                  <a:schemeClr val="tx1"/>
                </a:solidFill>
              </a:rPr>
              <a:t>J.P.Morgan</a:t>
            </a:r>
            <a:r>
              <a:rPr lang="en-US" sz="1600" b="0" dirty="0">
                <a:solidFill>
                  <a:schemeClr val="tx1"/>
                </a:solidFill>
              </a:rPr>
              <a:t>, the investment banking division of JPMorgan Chase &amp; Co.  He has also led a number of M&amp;A transactions for JPMorgan Chase.  He has been financial advisor on over $300 billion in M&amp;A transactions, including corporate mergers, subsidiary sales and purchases, government privatizations, joint ventures, corporate restructurings, private equity transactions, and unsolicited corporate transactions for companies in the energy sector, including nuclear, as well as in the industrials and financial institutions sectors</a:t>
            </a:r>
            <a:r>
              <a:rPr lang="en-US" sz="1600" b="0" dirty="0" smtClean="0">
                <a:solidFill>
                  <a:schemeClr val="tx1"/>
                </a:solidFill>
              </a:rPr>
              <a:t>.</a:t>
            </a:r>
          </a:p>
          <a:p>
            <a:pPr marL="0" indent="0">
              <a:buNone/>
            </a:pPr>
            <a:endParaRPr lang="en-US" sz="1600" b="0" dirty="0">
              <a:solidFill>
                <a:schemeClr val="tx1"/>
              </a:solidFill>
            </a:endParaRPr>
          </a:p>
          <a:p>
            <a:pPr marL="0" indent="0">
              <a:buNone/>
            </a:pPr>
            <a:r>
              <a:rPr lang="en-US" sz="1600" b="0" dirty="0" smtClean="0">
                <a:solidFill>
                  <a:schemeClr val="tx1"/>
                </a:solidFill>
              </a:rPr>
              <a:t>Mr</a:t>
            </a:r>
            <a:r>
              <a:rPr lang="en-US" sz="1600" b="0" dirty="0">
                <a:solidFill>
                  <a:schemeClr val="tx1"/>
                </a:solidFill>
              </a:rPr>
              <a:t>. </a:t>
            </a:r>
            <a:r>
              <a:rPr lang="en-US" sz="1600" b="0" dirty="0" err="1">
                <a:solidFill>
                  <a:schemeClr val="tx1"/>
                </a:solidFill>
              </a:rPr>
              <a:t>Dabbar</a:t>
            </a:r>
            <a:r>
              <a:rPr lang="en-US" sz="1600" b="0" dirty="0">
                <a:solidFill>
                  <a:schemeClr val="tx1"/>
                </a:solidFill>
              </a:rPr>
              <a:t> </a:t>
            </a:r>
            <a:r>
              <a:rPr lang="en-US" sz="1600" b="0" dirty="0" smtClean="0">
                <a:solidFill>
                  <a:schemeClr val="tx1"/>
                </a:solidFill>
              </a:rPr>
              <a:t>is </a:t>
            </a:r>
            <a:r>
              <a:rPr lang="en-US" sz="1600" b="0" dirty="0">
                <a:solidFill>
                  <a:schemeClr val="tx1"/>
                </a:solidFill>
              </a:rPr>
              <a:t>a member of the Board of the U.S. Department of Energy Environmental Management Advisory Board, and is chairman of his U.S. Naval Academy class fundraising board. </a:t>
            </a:r>
            <a:endParaRPr lang="en-US" sz="1600" b="0" dirty="0" smtClean="0">
              <a:solidFill>
                <a:schemeClr val="tx1"/>
              </a:solidFill>
            </a:endParaRPr>
          </a:p>
          <a:p>
            <a:pPr marL="0" indent="0">
              <a:buNone/>
            </a:pPr>
            <a:endParaRPr lang="en-US" sz="1600" b="0" dirty="0">
              <a:solidFill>
                <a:schemeClr val="tx1"/>
              </a:solidFill>
            </a:endParaRPr>
          </a:p>
          <a:p>
            <a:pPr marL="0" indent="0">
              <a:buNone/>
            </a:pPr>
            <a:r>
              <a:rPr lang="en-US" sz="1600" b="0" dirty="0">
                <a:solidFill>
                  <a:schemeClr val="tx1"/>
                </a:solidFill>
              </a:rPr>
              <a:t>Prior to </a:t>
            </a:r>
            <a:r>
              <a:rPr lang="en-US" sz="1600" b="0" dirty="0" err="1">
                <a:solidFill>
                  <a:schemeClr val="tx1"/>
                </a:solidFill>
              </a:rPr>
              <a:t>J.P.Morgan</a:t>
            </a:r>
            <a:r>
              <a:rPr lang="en-US" sz="1600" b="0" dirty="0">
                <a:solidFill>
                  <a:schemeClr val="tx1"/>
                </a:solidFill>
              </a:rPr>
              <a:t>, Mr. </a:t>
            </a:r>
            <a:r>
              <a:rPr lang="en-US" sz="1600" b="0" dirty="0" err="1">
                <a:solidFill>
                  <a:schemeClr val="tx1"/>
                </a:solidFill>
              </a:rPr>
              <a:t>Dabbar</a:t>
            </a:r>
            <a:r>
              <a:rPr lang="en-US" sz="1600" b="0" dirty="0">
                <a:solidFill>
                  <a:schemeClr val="tx1"/>
                </a:solidFill>
              </a:rPr>
              <a:t> was a nuclear submarine officer, serving on board the U.S.S. </a:t>
            </a:r>
            <a:r>
              <a:rPr lang="en-US" sz="1600" b="0" dirty="0" err="1">
                <a:solidFill>
                  <a:schemeClr val="tx1"/>
                </a:solidFill>
              </a:rPr>
              <a:t>Pintado</a:t>
            </a:r>
            <a:r>
              <a:rPr lang="en-US" sz="1600" b="0" dirty="0">
                <a:solidFill>
                  <a:schemeClr val="tx1"/>
                </a:solidFill>
              </a:rPr>
              <a:t> (SSN-672) out of Mare Island, CA, and Pearl Harbor, HI, where he completed deployments to places including the North Pole and South America.  He also worked at the Johns Hopkins Applied Physics Laboratory conducting U.S. Department of Defense research. </a:t>
            </a:r>
            <a:endParaRPr lang="en-US" sz="1600" b="0" dirty="0" smtClean="0">
              <a:solidFill>
                <a:schemeClr val="tx1"/>
              </a:solidFill>
            </a:endParaRPr>
          </a:p>
          <a:p>
            <a:pPr marL="0" indent="0">
              <a:buNone/>
            </a:pPr>
            <a:endParaRPr lang="en-US" sz="1600" b="0" dirty="0">
              <a:solidFill>
                <a:schemeClr val="tx1"/>
              </a:solidFill>
            </a:endParaRPr>
          </a:p>
          <a:p>
            <a:pPr marL="0" indent="0">
              <a:buNone/>
            </a:pPr>
            <a:r>
              <a:rPr lang="en-US" sz="1600" b="0" dirty="0">
                <a:solidFill>
                  <a:schemeClr val="tx1"/>
                </a:solidFill>
              </a:rPr>
              <a:t>Mr. </a:t>
            </a:r>
            <a:r>
              <a:rPr lang="en-US" sz="1600" b="0" dirty="0" err="1">
                <a:solidFill>
                  <a:schemeClr val="tx1"/>
                </a:solidFill>
              </a:rPr>
              <a:t>Dabbar</a:t>
            </a:r>
            <a:r>
              <a:rPr lang="en-US" sz="1600" b="0" dirty="0">
                <a:solidFill>
                  <a:schemeClr val="tx1"/>
                </a:solidFill>
              </a:rPr>
              <a:t> has a B.S. with merit in marine engineering from the U.S. Naval Academy </a:t>
            </a:r>
            <a:r>
              <a:rPr lang="en-US" sz="1600" b="0" dirty="0" smtClean="0">
                <a:solidFill>
                  <a:schemeClr val="tx1"/>
                </a:solidFill>
              </a:rPr>
              <a:t>(Class of ‘89) and </a:t>
            </a:r>
            <a:r>
              <a:rPr lang="en-US" sz="1600" b="0" dirty="0">
                <a:solidFill>
                  <a:schemeClr val="tx1"/>
                </a:solidFill>
              </a:rPr>
              <a:t>a M.B.A. from Columbia University.  He also completed the U.S. Naval nuclear program’s Engineer’s School.</a:t>
            </a:r>
          </a:p>
        </p:txBody>
      </p:sp>
      <p:sp>
        <p:nvSpPr>
          <p:cNvPr id="4" name="Slide Number Placeholder 3"/>
          <p:cNvSpPr>
            <a:spLocks noGrp="1"/>
          </p:cNvSpPr>
          <p:nvPr>
            <p:ph type="sldNum" sz="quarter" idx="4294967295"/>
          </p:nvPr>
        </p:nvSpPr>
        <p:spPr>
          <a:xfrm>
            <a:off x="8413751" y="6351987"/>
            <a:ext cx="381000" cy="364629"/>
          </a:xfrm>
          <a:prstGeom prst="rect">
            <a:avLst/>
          </a:prstGeom>
        </p:spPr>
        <p:txBody>
          <a:bodyPr/>
          <a:lstStyle/>
          <a:p>
            <a:fld id="{4384CE79-C9C2-4282-A1CA-716553B33CC0}" type="slidenum">
              <a:rPr lang="en-US" smtClean="0"/>
              <a:pPr/>
              <a:t>6</a:t>
            </a:fld>
            <a:endParaRPr lang="en-US" dirty="0"/>
          </a:p>
        </p:txBody>
      </p:sp>
      <p:sp>
        <p:nvSpPr>
          <p:cNvPr id="6" name="Title 3"/>
          <p:cNvSpPr txBox="1">
            <a:spLocks/>
          </p:cNvSpPr>
          <p:nvPr/>
        </p:nvSpPr>
        <p:spPr>
          <a:xfrm>
            <a:off x="0" y="8001"/>
            <a:ext cx="9144000" cy="759168"/>
          </a:xfrm>
          <a:prstGeom prst="rect">
            <a:avLst/>
          </a:prstGeom>
        </p:spPr>
        <p:txBody>
          <a:bodyPr anchor="ctr"/>
          <a:lst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a:lstStyle>
          <a:p>
            <a:r>
              <a:rPr lang="en-US" dirty="0"/>
              <a:t>Under Secretary for Science Nominee Paul </a:t>
            </a:r>
            <a:r>
              <a:rPr lang="en-US" dirty="0" err="1"/>
              <a:t>Dabbar</a:t>
            </a:r>
            <a:r>
              <a:rPr lang="en-US" dirty="0"/>
              <a:t> </a:t>
            </a:r>
          </a:p>
        </p:txBody>
      </p:sp>
      <p:sp>
        <p:nvSpPr>
          <p:cNvPr id="7" name="Footer Placeholder 3"/>
          <p:cNvSpPr>
            <a:spLocks noGrp="1"/>
          </p:cNvSpPr>
          <p:nvPr>
            <p:ph type="ftr" sz="quarter" idx="11"/>
          </p:nvPr>
        </p:nvSpPr>
        <p:spPr>
          <a:xfrm>
            <a:off x="3124200" y="6356350"/>
            <a:ext cx="5334000" cy="365125"/>
          </a:xfrm>
        </p:spPr>
        <p:txBody>
          <a:bodyPr/>
          <a:lstStyle/>
          <a:p>
            <a:r>
              <a:rPr lang="en-US" smtClean="0"/>
              <a:t>SC-1 BESAC July 13, 2017</a:t>
            </a:r>
            <a:endParaRPr lang="en-US" dirty="0"/>
          </a:p>
        </p:txBody>
      </p:sp>
      <p:sp>
        <p:nvSpPr>
          <p:cNvPr id="5" name="TextBox 4"/>
          <p:cNvSpPr txBox="1"/>
          <p:nvPr/>
        </p:nvSpPr>
        <p:spPr>
          <a:xfrm>
            <a:off x="3043646" y="6413863"/>
            <a:ext cx="3383280" cy="261610"/>
          </a:xfrm>
          <a:prstGeom prst="rect">
            <a:avLst/>
          </a:prstGeom>
          <a:noFill/>
        </p:spPr>
        <p:txBody>
          <a:bodyPr wrap="square" rtlCol="0">
            <a:spAutoFit/>
          </a:bodyPr>
          <a:lstStyle/>
          <a:p>
            <a:pPr algn="ctr"/>
            <a:r>
              <a:rPr lang="en-US" sz="1100" dirty="0"/>
              <a:t>https://energy.gov/em/contributors/paul-m-dabbar</a:t>
            </a:r>
          </a:p>
        </p:txBody>
      </p:sp>
    </p:spTree>
    <p:extLst>
      <p:ext uri="{BB962C8B-B14F-4D97-AF65-F5344CB8AC3E}">
        <p14:creationId xmlns:p14="http://schemas.microsoft.com/office/powerpoint/2010/main" val="2639166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871606"/>
            <a:ext cx="9144000" cy="5291666"/>
          </a:xfrm>
          <a:prstGeom prst="rect">
            <a:avLst/>
          </a:prstGeom>
        </p:spPr>
      </p:pic>
      <p:sp>
        <p:nvSpPr>
          <p:cNvPr id="3" name="Title 2"/>
          <p:cNvSpPr>
            <a:spLocks noGrp="1"/>
          </p:cNvSpPr>
          <p:nvPr>
            <p:ph type="title"/>
          </p:nvPr>
        </p:nvSpPr>
        <p:spPr/>
        <p:txBody>
          <a:bodyPr/>
          <a:lstStyle/>
          <a:p>
            <a:r>
              <a:rPr lang="en-US" dirty="0" smtClean="0"/>
              <a:t>DOE Office of Science Organization</a:t>
            </a:r>
            <a:endParaRPr lang="en-US" dirty="0"/>
          </a:p>
        </p:txBody>
      </p:sp>
      <p:sp>
        <p:nvSpPr>
          <p:cNvPr id="4" name="Footer Placeholder 3"/>
          <p:cNvSpPr>
            <a:spLocks noGrp="1"/>
          </p:cNvSpPr>
          <p:nvPr>
            <p:ph type="ftr" sz="quarter" idx="10"/>
          </p:nvPr>
        </p:nvSpPr>
        <p:spPr/>
        <p:txBody>
          <a:bodyPr/>
          <a:lstStyle/>
          <a:p>
            <a:pPr>
              <a:defRPr/>
            </a:pPr>
            <a:r>
              <a:rPr lang="en-US" smtClean="0"/>
              <a:t>SC-1 BESAC July 13, 2017</a:t>
            </a:r>
            <a:endParaRPr lang="en-US" dirty="0"/>
          </a:p>
        </p:txBody>
      </p:sp>
      <p:sp>
        <p:nvSpPr>
          <p:cNvPr id="5" name="Slide Number Placeholder 4"/>
          <p:cNvSpPr>
            <a:spLocks noGrp="1"/>
          </p:cNvSpPr>
          <p:nvPr>
            <p:ph type="sldNum" sz="quarter" idx="11"/>
          </p:nvPr>
        </p:nvSpPr>
        <p:spPr/>
        <p:txBody>
          <a:bodyPr/>
          <a:lstStyle/>
          <a:p>
            <a:pPr>
              <a:defRPr/>
            </a:pPr>
            <a:fld id="{C0A2BE09-5C53-429F-9B0D-04D6F428253C}" type="slidenum">
              <a:rPr lang="en-US" smtClean="0"/>
              <a:pPr>
                <a:defRPr/>
              </a:pPr>
              <a:t>7</a:t>
            </a:fld>
            <a:endParaRPr lang="en-US" dirty="0"/>
          </a:p>
        </p:txBody>
      </p:sp>
    </p:spTree>
    <p:extLst>
      <p:ext uri="{BB962C8B-B14F-4D97-AF65-F5344CB8AC3E}">
        <p14:creationId xmlns:p14="http://schemas.microsoft.com/office/powerpoint/2010/main" val="4147553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6CA2777-A89F-4130-B308-73BB65955918}" type="slidenum">
              <a:rPr lang="en-US" smtClean="0">
                <a:solidFill>
                  <a:srgbClr val="0F6636"/>
                </a:solidFill>
              </a:rPr>
              <a:pPr/>
              <a:t>8</a:t>
            </a:fld>
            <a:endParaRPr lang="en-US" dirty="0">
              <a:solidFill>
                <a:srgbClr val="0F6636"/>
              </a:solidFill>
            </a:endParaRPr>
          </a:p>
        </p:txBody>
      </p:sp>
      <p:sp>
        <p:nvSpPr>
          <p:cNvPr id="5" name="Footer Placeholder 4"/>
          <p:cNvSpPr>
            <a:spLocks noGrp="1"/>
          </p:cNvSpPr>
          <p:nvPr>
            <p:ph type="ftr" sz="quarter" idx="4294967295"/>
          </p:nvPr>
        </p:nvSpPr>
        <p:spPr>
          <a:xfrm>
            <a:off x="3886200" y="6356350"/>
            <a:ext cx="5257800" cy="365125"/>
          </a:xfrm>
        </p:spPr>
        <p:txBody>
          <a:bodyPr/>
          <a:lstStyle/>
          <a:p>
            <a:r>
              <a:rPr lang="en-US" smtClean="0">
                <a:solidFill>
                  <a:srgbClr val="0F6636"/>
                </a:solidFill>
              </a:rPr>
              <a:t>SC-1 BESAC July 13, 2017</a:t>
            </a:r>
            <a:endParaRPr lang="en-US" dirty="0">
              <a:solidFill>
                <a:srgbClr val="0F6636"/>
              </a:solidFill>
            </a:endParaRPr>
          </a:p>
        </p:txBody>
      </p:sp>
      <p:pic>
        <p:nvPicPr>
          <p:cNvPr id="1026" name="Picture 2" descr="https://planning-org-uploaded-media.s3.amazonaws.com/image/2018-final-administration-budget-book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27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smtClean="0">
                <a:solidFill>
                  <a:schemeClr val="bg1"/>
                </a:solidFill>
              </a:rPr>
              <a:t>FY 2018 President’s Budget Request</a:t>
            </a:r>
            <a:endParaRPr lang="en-US" dirty="0">
              <a:solidFill>
                <a:schemeClr val="bg1"/>
              </a:solidFill>
            </a:endParaRP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1828740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4448563" y="814425"/>
            <a:ext cx="4564186" cy="6043457"/>
          </a:xfrm>
          <a:prstGeom prst="rect">
            <a:avLst/>
          </a:prstGeom>
          <a:solidFill>
            <a:schemeClr val="bg1"/>
          </a:solidFill>
          <a:ln w="9525">
            <a:noFill/>
            <a:miter lim="800000"/>
            <a:headEnd/>
            <a:tailEnd/>
          </a:ln>
          <a:effectLst/>
        </p:spPr>
        <p:txBody>
          <a:bodyPr wrap="square" lIns="82048" tIns="41025" rIns="82048" bIns="41025">
            <a:spAutoFit/>
          </a:bodyPr>
          <a:lstStyle/>
          <a:p>
            <a:pPr marL="106363" lvl="1">
              <a:spcAft>
                <a:spcPts val="1200"/>
              </a:spcAft>
            </a:pPr>
            <a:r>
              <a:rPr lang="en-US" sz="1200" b="1" dirty="0" smtClean="0"/>
              <a:t>SC delivers scientific </a:t>
            </a:r>
            <a:r>
              <a:rPr lang="en-US" sz="1200" b="1" dirty="0"/>
              <a:t>discoveries and </a:t>
            </a:r>
            <a:r>
              <a:rPr lang="en-US" sz="1200" b="1" dirty="0" smtClean="0"/>
              <a:t>tools </a:t>
            </a:r>
            <a:r>
              <a:rPr lang="en-US" sz="1200" b="1" dirty="0"/>
              <a:t>to transform our </a:t>
            </a:r>
            <a:r>
              <a:rPr lang="en-US" sz="1200" b="1" dirty="0" smtClean="0"/>
              <a:t>understanding </a:t>
            </a:r>
            <a:r>
              <a:rPr lang="en-US" sz="1200" b="1" dirty="0"/>
              <a:t>of nature and advance the energy, economic, and national security of the </a:t>
            </a:r>
            <a:r>
              <a:rPr lang="en-US" sz="1200" b="1" dirty="0" smtClean="0"/>
              <a:t>U.S.</a:t>
            </a:r>
          </a:p>
          <a:p>
            <a:pPr marL="106363" lvl="1">
              <a:spcAft>
                <a:spcPts val="400"/>
              </a:spcAft>
            </a:pPr>
            <a:r>
              <a:rPr lang="en-US" sz="1200" b="1" u="sng" dirty="0" smtClean="0">
                <a:latin typeface="Arial" pitchFamily="34" charset="0"/>
                <a:cs typeface="Arial" pitchFamily="34" charset="0"/>
              </a:rPr>
              <a:t>Research</a:t>
            </a:r>
            <a:endParaRPr lang="en-US" sz="1200" b="1" dirty="0"/>
          </a:p>
          <a:p>
            <a:pPr marL="339725" lvl="1" indent="-115888">
              <a:spcAft>
                <a:spcPts val="400"/>
              </a:spcAft>
              <a:buFont typeface="Wingdings" pitchFamily="2" charset="2"/>
              <a:buChar char="§"/>
            </a:pPr>
            <a:r>
              <a:rPr lang="en-US" sz="1200" dirty="0" smtClean="0">
                <a:latin typeface="Arial" pitchFamily="34" charset="0"/>
                <a:cs typeface="Arial" pitchFamily="34" charset="0"/>
              </a:rPr>
              <a:t>Provides about half of </a:t>
            </a:r>
            <a:r>
              <a:rPr lang="en-US" sz="1200" dirty="0">
                <a:latin typeface="Arial" pitchFamily="34" charset="0"/>
                <a:cs typeface="Arial" pitchFamily="34" charset="0"/>
              </a:rPr>
              <a:t>the U.S. Federal support </a:t>
            </a:r>
            <a:r>
              <a:rPr lang="en-US" sz="1200" dirty="0" smtClean="0">
                <a:latin typeface="Arial" pitchFamily="34" charset="0"/>
                <a:cs typeface="Arial" pitchFamily="34" charset="0"/>
              </a:rPr>
              <a:t>for basic </a:t>
            </a:r>
            <a:r>
              <a:rPr lang="en-US" sz="1200" dirty="0">
                <a:latin typeface="Arial" pitchFamily="34" charset="0"/>
                <a:cs typeface="Arial" pitchFamily="34" charset="0"/>
              </a:rPr>
              <a:t>research in the physical sciences;</a:t>
            </a:r>
          </a:p>
          <a:p>
            <a:pPr marL="339725" lvl="1" indent="-115888">
              <a:spcAft>
                <a:spcPts val="400"/>
              </a:spcAft>
              <a:buFont typeface="Wingdings" pitchFamily="2" charset="2"/>
              <a:buChar char="§"/>
            </a:pPr>
            <a:r>
              <a:rPr lang="en-US" sz="1200" dirty="0" smtClean="0">
                <a:latin typeface="Arial" pitchFamily="34" charset="0"/>
                <a:cs typeface="Arial" pitchFamily="34" charset="0"/>
              </a:rPr>
              <a:t>Supports about 19,000 Ph.D. scientists, graduate students, engineers, and support staff at over 300 institutions and 10 DOE national laboratories;</a:t>
            </a:r>
          </a:p>
          <a:p>
            <a:pPr marL="339725" lvl="1" indent="-115888">
              <a:spcAft>
                <a:spcPts val="400"/>
              </a:spcAft>
              <a:buFont typeface="Wingdings" pitchFamily="2" charset="2"/>
              <a:buChar char="§"/>
            </a:pPr>
            <a:r>
              <a:rPr lang="en-US" sz="1200" dirty="0" smtClean="0">
                <a:latin typeface="Arial" pitchFamily="34" charset="0"/>
                <a:cs typeface="Arial" pitchFamily="34" charset="0"/>
              </a:rPr>
              <a:t>Maintains U.S. and world leadership in high-performance computing and computational sciences;</a:t>
            </a:r>
          </a:p>
          <a:p>
            <a:pPr marL="339725" lvl="1" indent="-115888">
              <a:spcAft>
                <a:spcPts val="0"/>
              </a:spcAft>
              <a:buFont typeface="Wingdings" pitchFamily="2" charset="2"/>
              <a:buChar char="§"/>
            </a:pPr>
            <a:r>
              <a:rPr lang="en-US" sz="1200" dirty="0" smtClean="0">
                <a:latin typeface="Arial" pitchFamily="34" charset="0"/>
                <a:cs typeface="Arial" pitchFamily="34" charset="0"/>
              </a:rPr>
              <a:t>Continues to be the major U.S. supporter of physics, chemistry, materials sciences, and biology for discovery and for energy sciences.</a:t>
            </a:r>
          </a:p>
          <a:p>
            <a:pPr marL="228600" indent="-228600" defTabSz="914608">
              <a:spcBef>
                <a:spcPts val="1200"/>
              </a:spcBef>
              <a:spcAft>
                <a:spcPts val="600"/>
              </a:spcAft>
            </a:pPr>
            <a:endParaRPr lang="en-US" sz="1200" u="sng" dirty="0" smtClean="0">
              <a:latin typeface="Arial" pitchFamily="34" charset="0"/>
              <a:cs typeface="Arial" pitchFamily="34" charset="0"/>
            </a:endParaRPr>
          </a:p>
          <a:p>
            <a:pPr marL="228600" indent="-228600" defTabSz="914608">
              <a:spcBef>
                <a:spcPts val="1200"/>
              </a:spcBef>
              <a:spcAft>
                <a:spcPts val="600"/>
              </a:spcAft>
            </a:pPr>
            <a:endParaRPr lang="en-US" sz="1200" u="sng" dirty="0">
              <a:latin typeface="Arial" pitchFamily="34" charset="0"/>
              <a:cs typeface="Arial" pitchFamily="34" charset="0"/>
            </a:endParaRPr>
          </a:p>
          <a:p>
            <a:pPr marL="228600" indent="-228600" defTabSz="914608">
              <a:spcBef>
                <a:spcPts val="1200"/>
              </a:spcBef>
              <a:spcAft>
                <a:spcPts val="600"/>
              </a:spcAft>
            </a:pPr>
            <a:endParaRPr lang="en-US" sz="2400" u="sng" dirty="0" smtClean="0">
              <a:latin typeface="Arial" pitchFamily="34" charset="0"/>
              <a:cs typeface="Arial" pitchFamily="34" charset="0"/>
            </a:endParaRPr>
          </a:p>
          <a:p>
            <a:pPr marL="228600" indent="-228600" defTabSz="914608">
              <a:spcBef>
                <a:spcPts val="1200"/>
              </a:spcBef>
              <a:spcAft>
                <a:spcPts val="600"/>
              </a:spcAft>
            </a:pPr>
            <a:endParaRPr lang="en-US" u="sng" dirty="0" smtClean="0">
              <a:latin typeface="Arial" pitchFamily="34" charset="0"/>
              <a:cs typeface="Arial" pitchFamily="34" charset="0"/>
            </a:endParaRPr>
          </a:p>
          <a:p>
            <a:pPr marL="228600" indent="-228600" defTabSz="914608">
              <a:spcBef>
                <a:spcPts val="600"/>
              </a:spcBef>
              <a:spcAft>
                <a:spcPts val="600"/>
              </a:spcAft>
            </a:pPr>
            <a:r>
              <a:rPr lang="en-US" sz="1200" b="1" u="sng" dirty="0" smtClean="0">
                <a:latin typeface="Arial" pitchFamily="34" charset="0"/>
                <a:cs typeface="Arial" pitchFamily="34" charset="0"/>
              </a:rPr>
              <a:t>Scientific User Facilities</a:t>
            </a:r>
          </a:p>
          <a:p>
            <a:pPr marL="339725" lvl="1" indent="-115888" defTabSz="914608">
              <a:spcAft>
                <a:spcPts val="600"/>
              </a:spcAft>
              <a:buFont typeface="Wingdings" pitchFamily="2" charset="2"/>
              <a:buChar char="§"/>
            </a:pPr>
            <a:r>
              <a:rPr lang="en-US" sz="1200" dirty="0" smtClean="0">
                <a:latin typeface="Arial" pitchFamily="34" charset="0"/>
                <a:cs typeface="Arial" pitchFamily="34" charset="0"/>
              </a:rPr>
              <a:t>SC maintains the world’s largest collection of scientific user facilities (aka research infrastructure) operated by a single organization in the world, used by more than 27,000 researchers each year.</a:t>
            </a:r>
            <a:endParaRPr lang="en-US" sz="1200" dirty="0">
              <a:latin typeface="Arial" pitchFamily="34" charset="0"/>
              <a:cs typeface="Arial" pitchFamily="34" charset="0"/>
            </a:endParaRPr>
          </a:p>
        </p:txBody>
      </p:sp>
      <p:sp>
        <p:nvSpPr>
          <p:cNvPr id="11" name="Rectangle 10"/>
          <p:cNvSpPr/>
          <p:nvPr/>
        </p:nvSpPr>
        <p:spPr>
          <a:xfrm>
            <a:off x="-7815" y="-18854"/>
            <a:ext cx="9147176" cy="850900"/>
          </a:xfrm>
          <a:prstGeom prst="rect">
            <a:avLst/>
          </a:prstGeom>
          <a:noFill/>
          <a:ln w="9525">
            <a:noFill/>
            <a:miter lim="800000"/>
            <a:headEnd/>
            <a:tailEnd/>
          </a:ln>
        </p:spPr>
        <p:txBody>
          <a:bodyPr anchor="ctr"/>
          <a:lstStyle/>
          <a:p>
            <a:pPr algn="ctr" eaLnBrk="0" hangingPunct="0">
              <a:lnSpc>
                <a:spcPct val="80000"/>
              </a:lnSpc>
              <a:defRPr/>
            </a:pPr>
            <a:r>
              <a:rPr lang="en-US" sz="2400" dirty="0" smtClean="0">
                <a:solidFill>
                  <a:srgbClr val="106636"/>
                </a:solidFill>
                <a:cs typeface="Arial" charset="0"/>
              </a:rPr>
              <a:t>Office of Science</a:t>
            </a:r>
          </a:p>
          <a:p>
            <a:pPr algn="ctr" eaLnBrk="0" hangingPunct="0">
              <a:lnSpc>
                <a:spcPct val="80000"/>
              </a:lnSpc>
              <a:defRPr/>
            </a:pPr>
            <a:r>
              <a:rPr lang="en-US" sz="1600" dirty="0" smtClean="0">
                <a:solidFill>
                  <a:srgbClr val="106636"/>
                </a:solidFill>
                <a:cs typeface="Arial" charset="0"/>
              </a:rPr>
              <a:t>By the numbers</a:t>
            </a:r>
          </a:p>
        </p:txBody>
      </p:sp>
      <p:pic>
        <p:nvPicPr>
          <p:cNvPr id="2050" name="Picture 2" descr="http://today.slac.stanford.edu/images/2009/lcls-21-undulators.jpg"/>
          <p:cNvPicPr>
            <a:picLocks noChangeAspect="1" noChangeArrowheads="1"/>
          </p:cNvPicPr>
          <p:nvPr/>
        </p:nvPicPr>
        <p:blipFill rotWithShape="1">
          <a:blip r:embed="rId3" cstate="print"/>
          <a:srcRect l="1" r="393"/>
          <a:stretch/>
        </p:blipFill>
        <p:spPr bwMode="auto">
          <a:xfrm>
            <a:off x="110144" y="1128211"/>
            <a:ext cx="4297680" cy="4029122"/>
          </a:xfrm>
          <a:prstGeom prst="rect">
            <a:avLst/>
          </a:prstGeom>
          <a:noFill/>
          <a:ln w="19050">
            <a:solidFill>
              <a:schemeClr val="tx1"/>
            </a:solidFill>
          </a:ln>
        </p:spPr>
      </p:pic>
      <p:sp>
        <p:nvSpPr>
          <p:cNvPr id="2" name="TextBox 1"/>
          <p:cNvSpPr txBox="1"/>
          <p:nvPr/>
        </p:nvSpPr>
        <p:spPr>
          <a:xfrm>
            <a:off x="97246" y="4687690"/>
            <a:ext cx="4315968" cy="1200329"/>
          </a:xfrm>
          <a:prstGeom prst="rect">
            <a:avLst/>
          </a:prstGeom>
          <a:solidFill>
            <a:srgbClr val="BBBEC5"/>
          </a:solidFill>
          <a:ln w="19050">
            <a:solidFill>
              <a:schemeClr val="tx1"/>
            </a:solidFill>
          </a:ln>
        </p:spPr>
        <p:txBody>
          <a:bodyPr wrap="square" rtlCol="0">
            <a:spAutoFit/>
          </a:bodyPr>
          <a:lstStyle/>
          <a:p>
            <a:r>
              <a:rPr lang="en-US" sz="900" dirty="0" smtClean="0"/>
              <a:t>Shown is a portion of SLAC's </a:t>
            </a:r>
            <a:r>
              <a:rPr lang="en-US" sz="900" dirty="0"/>
              <a:t>two-mile-long linear accelerator (or linac</a:t>
            </a:r>
            <a:r>
              <a:rPr lang="en-US" sz="900" dirty="0" smtClean="0"/>
              <a:t>), which provides the electron beam for the new Linac </a:t>
            </a:r>
            <a:r>
              <a:rPr lang="en-US" sz="900" dirty="0"/>
              <a:t>Coherent Light Source (</a:t>
            </a:r>
            <a:r>
              <a:rPr lang="en-US" sz="900" strike="sngStrike" dirty="0"/>
              <a:t>LCLS</a:t>
            </a:r>
            <a:r>
              <a:rPr lang="en-US" sz="900" dirty="0" smtClean="0"/>
              <a:t>) – the world’s first hard x-ray, free-electron laser.  For </a:t>
            </a:r>
            <a:r>
              <a:rPr lang="en-US" sz="900" dirty="0"/>
              <a:t>nearly 50 years, SLAC's linac </a:t>
            </a:r>
            <a:r>
              <a:rPr lang="en-US" sz="900" dirty="0" smtClean="0"/>
              <a:t>had produced </a:t>
            </a:r>
            <a:r>
              <a:rPr lang="en-US" sz="900" dirty="0"/>
              <a:t>high-energy electrons for </a:t>
            </a:r>
            <a:r>
              <a:rPr lang="en-US" sz="900" dirty="0" smtClean="0"/>
              <a:t>physics </a:t>
            </a:r>
            <a:r>
              <a:rPr lang="en-US" sz="900" dirty="0"/>
              <a:t>experiments. </a:t>
            </a:r>
            <a:r>
              <a:rPr lang="en-US" sz="900" dirty="0" smtClean="0"/>
              <a:t>Now researchers use the very intense X-ray </a:t>
            </a:r>
            <a:r>
              <a:rPr lang="en-US" sz="900" dirty="0"/>
              <a:t>pulses </a:t>
            </a:r>
            <a:r>
              <a:rPr lang="en-US" sz="900" dirty="0" smtClean="0"/>
              <a:t>(more </a:t>
            </a:r>
            <a:r>
              <a:rPr lang="en-US" sz="900" dirty="0"/>
              <a:t>than a billion times brighter than the most powerful existing </a:t>
            </a:r>
            <a:r>
              <a:rPr lang="en-US" sz="900" dirty="0" smtClean="0"/>
              <a:t>sources) much like a high-speed camera to </a:t>
            </a:r>
            <a:r>
              <a:rPr lang="en-US" sz="900" dirty="0"/>
              <a:t>take stop-motion pictures of atoms and </a:t>
            </a:r>
            <a:r>
              <a:rPr lang="en-US" sz="900" dirty="0" smtClean="0"/>
              <a:t>molecules in </a:t>
            </a:r>
            <a:r>
              <a:rPr lang="en-US" sz="900" dirty="0"/>
              <a:t>motion, </a:t>
            </a:r>
            <a:r>
              <a:rPr lang="en-US" sz="900" dirty="0" smtClean="0"/>
              <a:t>examining fundamental </a:t>
            </a:r>
            <a:r>
              <a:rPr lang="en-US" sz="900" dirty="0"/>
              <a:t>processes </a:t>
            </a:r>
            <a:r>
              <a:rPr lang="en-US" sz="900" dirty="0" smtClean="0"/>
              <a:t>on femtosecond timescales</a:t>
            </a:r>
            <a:r>
              <a:rPr lang="en-US" sz="900" dirty="0"/>
              <a:t>.</a:t>
            </a:r>
          </a:p>
        </p:txBody>
      </p:sp>
      <p:sp>
        <p:nvSpPr>
          <p:cNvPr id="6" name="TextBox 5"/>
          <p:cNvSpPr txBox="1"/>
          <p:nvPr/>
        </p:nvSpPr>
        <p:spPr>
          <a:xfrm>
            <a:off x="7340172" y="3987326"/>
            <a:ext cx="1302893" cy="677108"/>
          </a:xfrm>
          <a:prstGeom prst="rect">
            <a:avLst/>
          </a:prstGeom>
          <a:solidFill>
            <a:schemeClr val="bg1"/>
          </a:solidFill>
        </p:spPr>
        <p:txBody>
          <a:bodyPr wrap="square" rtlCol="0">
            <a:spAutoFit/>
          </a:bodyPr>
          <a:lstStyle/>
          <a:p>
            <a:r>
              <a:rPr lang="en-US" sz="700" dirty="0" smtClean="0"/>
              <a:t>Support for basic research in the physical sciences by agency.  </a:t>
            </a:r>
          </a:p>
          <a:p>
            <a:endParaRPr lang="en-US" sz="300" dirty="0" smtClean="0"/>
          </a:p>
          <a:p>
            <a:r>
              <a:rPr lang="en-US" sz="700" dirty="0" smtClean="0"/>
              <a:t>Source: </a:t>
            </a:r>
            <a:r>
              <a:rPr lang="en-US" sz="700" i="1" dirty="0" smtClean="0"/>
              <a:t>NSF Science and Engineering Indicators 2012</a:t>
            </a:r>
          </a:p>
        </p:txBody>
      </p:sp>
      <p:sp>
        <p:nvSpPr>
          <p:cNvPr id="12" name="Slide Number Placeholder 3"/>
          <p:cNvSpPr>
            <a:spLocks noGrp="1"/>
          </p:cNvSpPr>
          <p:nvPr>
            <p:ph type="sldNum" sz="quarter" idx="4294967295"/>
          </p:nvPr>
        </p:nvSpPr>
        <p:spPr>
          <a:xfrm>
            <a:off x="8491926" y="6525213"/>
            <a:ext cx="476250" cy="365125"/>
          </a:xfrm>
          <a:prstGeom prst="rect">
            <a:avLst/>
          </a:prstGeom>
        </p:spPr>
        <p:txBody>
          <a:bodyPr vert="horz" lIns="91440" tIns="45720" rIns="91440" bIns="45720" rtlCol="0" anchor="ctr"/>
          <a:lstStyle/>
          <a:p>
            <a:pPr algn="ctr" fontAlgn="auto">
              <a:spcBef>
                <a:spcPts val="0"/>
              </a:spcBef>
              <a:spcAft>
                <a:spcPts val="0"/>
              </a:spcAft>
            </a:pPr>
            <a:fld id="{6EEA275D-5A49-48A8-817D-44C3EA0A3A2F}" type="slidenum">
              <a:rPr lang="en-US" sz="1200">
                <a:solidFill>
                  <a:srgbClr val="106636"/>
                </a:solidFill>
                <a:latin typeface="Arial" pitchFamily="34" charset="0"/>
                <a:cs typeface="Arial" pitchFamily="34" charset="0"/>
              </a:rPr>
              <a:pPr algn="ctr" fontAlgn="auto">
                <a:spcBef>
                  <a:spcPts val="0"/>
                </a:spcBef>
                <a:spcAft>
                  <a:spcPts val="0"/>
                </a:spcAft>
              </a:pPr>
              <a:t>9</a:t>
            </a:fld>
            <a:endParaRPr lang="en-US" sz="1200" dirty="0">
              <a:solidFill>
                <a:srgbClr val="106636"/>
              </a:solidFill>
              <a:latin typeface="Arial" pitchFamily="34" charset="0"/>
              <a:cs typeface="Arial" pitchFamily="34"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1714" y="3883946"/>
            <a:ext cx="2281846" cy="1746856"/>
          </a:xfrm>
          <a:prstGeom prst="rect">
            <a:avLst/>
          </a:prstGeom>
          <a:noFill/>
          <a:ln w="2540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a:xfrm>
            <a:off x="3124200" y="6529975"/>
            <a:ext cx="5334000" cy="365125"/>
          </a:xfrm>
        </p:spPr>
        <p:txBody>
          <a:bodyPr/>
          <a:lstStyle/>
          <a:p>
            <a:r>
              <a:rPr lang="en-US" smtClean="0"/>
              <a:t>SC-1 BESAC July 13, 2017</a:t>
            </a:r>
            <a:endParaRPr lang="en-US" dirty="0"/>
          </a:p>
        </p:txBody>
      </p:sp>
    </p:spTree>
    <p:extLst>
      <p:ext uri="{BB962C8B-B14F-4D97-AF65-F5344CB8AC3E}">
        <p14:creationId xmlns:p14="http://schemas.microsoft.com/office/powerpoint/2010/main" val="216004644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2719</Words>
  <Application>Microsoft Office PowerPoint</Application>
  <PresentationFormat>On-screen Show (4:3)</PresentationFormat>
  <Paragraphs>433</Paragraphs>
  <Slides>23</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Arial</vt:lpstr>
      <vt:lpstr>Arial Narrow</vt:lpstr>
      <vt:lpstr>Calibri</vt:lpstr>
      <vt:lpstr>Courier New</vt:lpstr>
      <vt:lpstr>Rod</vt:lpstr>
      <vt:lpstr>Symbol</vt:lpstr>
      <vt:lpstr>Times New Roman</vt:lpstr>
      <vt:lpstr>Wingdings</vt:lpstr>
      <vt:lpstr>Office Theme</vt:lpstr>
      <vt:lpstr>1_Office Theme</vt:lpstr>
      <vt:lpstr>2_Office Theme</vt:lpstr>
      <vt:lpstr>DOE Office of Science  Update and FY 2018 Budget Request to Congress</vt:lpstr>
      <vt:lpstr>Outline</vt:lpstr>
      <vt:lpstr>Message from Secretary Perry</vt:lpstr>
      <vt:lpstr>Message from the DOE Office of Science</vt:lpstr>
      <vt:lpstr>Appointee Status</vt:lpstr>
      <vt:lpstr>PowerPoint Presentation</vt:lpstr>
      <vt:lpstr>DOE Office of Science Organization</vt:lpstr>
      <vt:lpstr>FY 2018 President’s Budget Request</vt:lpstr>
      <vt:lpstr>PowerPoint Presentation</vt:lpstr>
      <vt:lpstr>Priorities for FY 2018</vt:lpstr>
      <vt:lpstr>Office of Science FY 2018 President’s Request (Dollars in thousands)</vt:lpstr>
      <vt:lpstr>Office of Science FY 2018 House Mark (Dollars in thousands)</vt:lpstr>
      <vt:lpstr>In Conclusion …</vt:lpstr>
      <vt:lpstr>PowerPoint Presentation</vt:lpstr>
      <vt:lpstr>PowerPoint Presentation</vt:lpstr>
      <vt:lpstr>Advanced Scientific Computing Research Computational and networking capabilities to extend the frontiers of science and technology</vt:lpstr>
      <vt:lpstr>PowerPoint Presentation</vt:lpstr>
      <vt:lpstr>Biological and Environmental Research Understanding complex biological and environmental systems</vt:lpstr>
      <vt:lpstr>Fusion Energy Sciences Matter at very high temperatures and densities and the scientific foundations for fusion</vt:lpstr>
      <vt:lpstr>High Energy Physics Understanding how the universe works at its most fundamental level</vt:lpstr>
      <vt:lpstr>Nuclear Physics Discovering, exploring, and understanding all forms of nuclear matter </vt:lpstr>
      <vt:lpstr>FY 2018 Construction Projects</vt:lpstr>
      <vt:lpstr>FY 2018 MIE Projects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2017-07-14T13:55:07Z</dcterms:created>
  <dcterms:modified xsi:type="dcterms:W3CDTF">2017-07-14T13:57:54Z</dcterms:modified>
</cp:coreProperties>
</file>