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2" r:id="rId1"/>
    <p:sldMasterId id="2147483849" r:id="rId2"/>
  </p:sldMasterIdLst>
  <p:notesMasterIdLst>
    <p:notesMasterId r:id="rId21"/>
  </p:notesMasterIdLst>
  <p:handoutMasterIdLst>
    <p:handoutMasterId r:id="rId22"/>
  </p:handoutMasterIdLst>
  <p:sldIdLst>
    <p:sldId id="294" r:id="rId3"/>
    <p:sldId id="325" r:id="rId4"/>
    <p:sldId id="317" r:id="rId5"/>
    <p:sldId id="302" r:id="rId6"/>
    <p:sldId id="326" r:id="rId7"/>
    <p:sldId id="309" r:id="rId8"/>
    <p:sldId id="320" r:id="rId9"/>
    <p:sldId id="321" r:id="rId10"/>
    <p:sldId id="311" r:id="rId11"/>
    <p:sldId id="307" r:id="rId12"/>
    <p:sldId id="318" r:id="rId13"/>
    <p:sldId id="322" r:id="rId14"/>
    <p:sldId id="316" r:id="rId15"/>
    <p:sldId id="308" r:id="rId16"/>
    <p:sldId id="324" r:id="rId17"/>
    <p:sldId id="313" r:id="rId18"/>
    <p:sldId id="314" r:id="rId19"/>
    <p:sldId id="315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6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37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6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51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4398" algn="l" defTabSz="91375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1275" algn="l" defTabSz="91375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8156" algn="l" defTabSz="91375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5033" algn="l" defTabSz="91375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636"/>
    <a:srgbClr val="106636"/>
    <a:srgbClr val="0F6640"/>
    <a:srgbClr val="008000"/>
    <a:srgbClr val="000099"/>
    <a:srgbClr val="FE3C00"/>
    <a:srgbClr val="08027E"/>
    <a:srgbClr val="0000FF"/>
    <a:srgbClr val="21C5FF"/>
    <a:srgbClr val="7D7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92" autoAdjust="0"/>
    <p:restoredTop sz="92476" autoAdjust="0"/>
  </p:normalViewPr>
  <p:slideViewPr>
    <p:cSldViewPr snapToGrid="0" showGuides="1">
      <p:cViewPr varScale="1">
        <p:scale>
          <a:sx n="75" d="100"/>
          <a:sy n="75" d="100"/>
        </p:scale>
        <p:origin x="72" y="648"/>
      </p:cViewPr>
      <p:guideLst>
        <p:guide orient="horz" pos="312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70"/>
    </p:cViewPr>
  </p:sorterViewPr>
  <p:notesViewPr>
    <p:cSldViewPr snapToGrid="0" showGuides="1">
      <p:cViewPr varScale="1">
        <p:scale>
          <a:sx n="93" d="100"/>
          <a:sy n="93" d="100"/>
        </p:scale>
        <p:origin x="-293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1"/>
            <a:ext cx="3038475" cy="46513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6" y="1"/>
            <a:ext cx="3038475" cy="46513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1DCF576A-B395-4BA3-973E-2655D899A55A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" y="8829675"/>
            <a:ext cx="3038475" cy="465138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6" y="8829675"/>
            <a:ext cx="3038475" cy="465138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A0D92419-4B5B-4C6E-854B-DA725B5B5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48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36888" cy="464980"/>
          </a:xfrm>
          <a:prstGeom prst="rect">
            <a:avLst/>
          </a:prstGeom>
        </p:spPr>
        <p:txBody>
          <a:bodyPr vert="horz" lIns="92382" tIns="46192" rIns="92382" bIns="4619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8" y="4"/>
            <a:ext cx="3036888" cy="464980"/>
          </a:xfrm>
          <a:prstGeom prst="rect">
            <a:avLst/>
          </a:prstGeom>
        </p:spPr>
        <p:txBody>
          <a:bodyPr vert="horz" lIns="92382" tIns="46192" rIns="92382" bIns="4619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BFB6E3-E718-4ADF-8A24-8EDFEB6E0545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2" rIns="92382" bIns="4619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8" y="4416513"/>
            <a:ext cx="5607050" cy="4183221"/>
          </a:xfrm>
          <a:prstGeom prst="rect">
            <a:avLst/>
          </a:prstGeom>
        </p:spPr>
        <p:txBody>
          <a:bodyPr vert="horz" lIns="92382" tIns="46192" rIns="92382" bIns="4619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825"/>
            <a:ext cx="3036888" cy="464980"/>
          </a:xfrm>
          <a:prstGeom prst="rect">
            <a:avLst/>
          </a:prstGeom>
        </p:spPr>
        <p:txBody>
          <a:bodyPr vert="horz" lIns="92382" tIns="46192" rIns="92382" bIns="4619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8" y="8829825"/>
            <a:ext cx="3036888" cy="464980"/>
          </a:xfrm>
          <a:prstGeom prst="rect">
            <a:avLst/>
          </a:prstGeom>
        </p:spPr>
        <p:txBody>
          <a:bodyPr vert="horz" lIns="92382" tIns="46192" rIns="92382" bIns="4619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E21006-5B50-44E3-AEBF-5DCAA283C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4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3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98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75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156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33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21006-5B50-44E3-AEBF-5DCAA283C6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39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5273D56-95E3-4FF9-BB56-A4654A380AF4}" type="datetime4">
              <a:rPr lang="en-US" smtClean="0"/>
              <a:t>March 26,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FE3A6-A945-4FF6-AA32-24C96799F79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18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1261"/>
            <a:fld id="{6E0AE276-D214-4DC1-AC0F-47C40AC36157}" type="slidenum">
              <a:rPr lang="en-US">
                <a:solidFill>
                  <a:prstClr val="black"/>
                </a:solidFill>
              </a:rPr>
              <a:pPr defTabSz="881261"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38380" y="8515551"/>
            <a:ext cx="2879923" cy="45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448" tIns="44219" rIns="88448" bIns="44219" anchor="b"/>
          <a:lstStyle/>
          <a:p>
            <a:pPr algn="r" defTabSz="881390" fontAlgn="base">
              <a:spcBef>
                <a:spcPct val="0"/>
              </a:spcBef>
              <a:spcAft>
                <a:spcPct val="0"/>
              </a:spcAft>
            </a:pPr>
            <a:fld id="{A2570CB6-EEC5-45CB-A879-330CB0354E95}" type="slidenum">
              <a:rPr lang="en-US">
                <a:solidFill>
                  <a:prstClr val="black"/>
                </a:solidFill>
                <a:latin typeface="Arial" charset="0"/>
              </a:rPr>
              <a:pPr algn="r" defTabSz="88139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1513"/>
            <a:ext cx="4481512" cy="3362325"/>
          </a:xfrm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430" y="4257776"/>
            <a:ext cx="4947444" cy="4034896"/>
          </a:xfrm>
          <a:noFill/>
          <a:ln/>
        </p:spPr>
        <p:txBody>
          <a:bodyPr lIns="88448" tIns="44219" rIns="88448" bIns="4421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8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12A25-C018-464F-9540-93BB71CBE44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6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419E5AB-CF42-45B3-B169-2C34626BDAF7}" type="datetime4">
              <a:rPr lang="en-US" smtClean="0"/>
              <a:t>March 26,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FE3A6-A945-4FF6-AA32-24C96799F7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52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6742"/>
            <a:fld id="{7087C16B-5F61-44C8-8768-720955515613}" type="slidenum">
              <a:rPr lang="en-US" smtClean="0">
                <a:solidFill>
                  <a:srgbClr val="000000"/>
                </a:solidFill>
              </a:rPr>
              <a:pPr defTabSz="866742"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26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419E5AB-CF42-45B3-B169-2C34626BDAF7}" type="datetime4">
              <a:rPr lang="en-US" smtClean="0"/>
              <a:t>March 26,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FE3A6-A945-4FF6-AA32-24C96799F79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80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21006-5B50-44E3-AEBF-5DCAA283C66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71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5273D56-95E3-4FF9-BB56-A4654A380AF4}" type="datetime4">
              <a:rPr lang="en-US" smtClean="0"/>
              <a:t>March 26,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FE3A6-A945-4FF6-AA32-24C96799F79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56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6D4B8-3D7E-42E7-AF06-6D9133F7F081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8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 defTabSz="9142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2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461653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0F66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090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F66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3750" y="6351590"/>
            <a:ext cx="381000" cy="365125"/>
          </a:xfrm>
        </p:spPr>
        <p:txBody>
          <a:bodyPr/>
          <a:lstStyle/>
          <a:p>
            <a:fld id="{50454EFB-966A-6745-99E7-4F03FD4C89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8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3750" y="6351590"/>
            <a:ext cx="381000" cy="365125"/>
          </a:xfrm>
        </p:spPr>
        <p:txBody>
          <a:bodyPr/>
          <a:lstStyle/>
          <a:p>
            <a:fld id="{50454EFB-966A-6745-99E7-4F03FD4C89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>
                <a:solidFill>
                  <a:srgbClr val="0F66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077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7" y="866774"/>
            <a:ext cx="8410575" cy="5029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buSzPct val="125000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3750" y="6351590"/>
            <a:ext cx="381000" cy="365125"/>
          </a:xfrm>
        </p:spPr>
        <p:txBody>
          <a:bodyPr/>
          <a:lstStyle/>
          <a:p>
            <a:fld id="{50454EFB-966A-6745-99E7-4F03FD4C89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7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66775"/>
            <a:ext cx="4114800" cy="521208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F66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24400" y="866774"/>
            <a:ext cx="4114800" cy="521208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3750" y="6351590"/>
            <a:ext cx="381000" cy="365125"/>
          </a:xfrm>
        </p:spPr>
        <p:txBody>
          <a:bodyPr/>
          <a:lstStyle/>
          <a:p>
            <a:fld id="{50454EFB-966A-6745-99E7-4F03FD4C89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1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F66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3750" y="6351590"/>
            <a:ext cx="381000" cy="365125"/>
          </a:xfrm>
        </p:spPr>
        <p:txBody>
          <a:bodyPr/>
          <a:lstStyle/>
          <a:p>
            <a:fld id="{50454EFB-966A-6745-99E7-4F03FD4C89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2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662158-8761-9446-A277-7E7772ADE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923E59-ACD7-8540-ACA5-AAB6FC7B9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F66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997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9297DC64-283C-FF46-A801-3D56CBB3C9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7761051-4184-CC45-8534-00B01E4016B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marL="340795" marR="0" lvl="0" indent="-34079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40234" marR="0" lvl="1" indent="-28373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38095" marR="0" lvl="2" indent="-22667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1594598" marR="0" lvl="3" indent="-22667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2051104" marR="0" lvl="4" indent="-22667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C889DB6-276B-CF43-B05D-E5FA57671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F664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5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75A300-B7F3-E841-9977-3460E2B81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EA30859-7265-8F4B-B414-D213380EE5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6B74A-FC86-4F43-83EB-56E873241F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2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53EFEBC-EE17-6C42-96DF-2B7A7ECA0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F664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5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37308"/>
            <a:ext cx="9144000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7" y="866774"/>
            <a:ext cx="84105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90"/>
            <a:ext cx="3810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F664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272">
              <a:defRPr/>
            </a:pPr>
            <a:fld id="{BAAD86A7-DF98-4833-9A9E-353DA9F97E65}" type="slidenum">
              <a:rPr lang="en-US" smtClean="0"/>
              <a:pPr defTabSz="914272"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370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F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136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272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407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542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851" indent="-34285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Ø"/>
        <a:defRPr sz="2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845" indent="-2857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839" indent="-22856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974" indent="-2285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111" indent="-2285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246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2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8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3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8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4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09699467-C578-0E40-B465-BAC15139A9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922EB431-3A4A-A345-AF86-53FA453C04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marL="340795" marR="0" lvl="0" indent="-34079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40234" marR="0" lvl="1" indent="-28373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38095" marR="0" lvl="2" indent="-22667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1594598" marR="0" lvl="3" indent="-22667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2051104" marR="0" lvl="4" indent="-22667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D243ACE-7A5A-8747-97F4-E6912DAD9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F664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1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6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F664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0795" marR="0" indent="-34079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0234" marR="0" indent="-283732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095" marR="0" indent="-226672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598" marR="0" indent="-226672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104" marR="0" indent="-226672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»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9.jpeg"/><Relationship Id="rId4" Type="http://schemas.openxmlformats.org/officeDocument/2006/relationships/image" Target="../media/image8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jpeg"/><Relationship Id="rId5" Type="http://schemas.openxmlformats.org/officeDocument/2006/relationships/image" Target="../media/image96.png"/><Relationship Id="rId4" Type="http://schemas.openxmlformats.org/officeDocument/2006/relationships/image" Target="../media/image9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8.emf"/><Relationship Id="rId4" Type="http://schemas.openxmlformats.org/officeDocument/2006/relationships/image" Target="../media/image10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pn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26" Type="http://schemas.openxmlformats.org/officeDocument/2006/relationships/image" Target="../media/image28.jpeg"/><Relationship Id="rId39" Type="http://schemas.openxmlformats.org/officeDocument/2006/relationships/image" Target="../media/image41.jpe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34" Type="http://schemas.openxmlformats.org/officeDocument/2006/relationships/image" Target="../media/image36.png"/><Relationship Id="rId42" Type="http://schemas.openxmlformats.org/officeDocument/2006/relationships/image" Target="../media/image44.jpeg"/><Relationship Id="rId47" Type="http://schemas.openxmlformats.org/officeDocument/2006/relationships/image" Target="../media/image49.jpeg"/><Relationship Id="rId50" Type="http://schemas.openxmlformats.org/officeDocument/2006/relationships/image" Target="../media/image52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emf"/><Relationship Id="rId25" Type="http://schemas.openxmlformats.org/officeDocument/2006/relationships/image" Target="../media/image27.jpeg"/><Relationship Id="rId33" Type="http://schemas.openxmlformats.org/officeDocument/2006/relationships/image" Target="../media/image35.jpe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jpeg"/><Relationship Id="rId41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jpeg"/><Relationship Id="rId32" Type="http://schemas.openxmlformats.org/officeDocument/2006/relationships/image" Target="../media/image34.jpeg"/><Relationship Id="rId37" Type="http://schemas.openxmlformats.org/officeDocument/2006/relationships/image" Target="../media/image39.jpe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23" Type="http://schemas.openxmlformats.org/officeDocument/2006/relationships/image" Target="../media/image25.png"/><Relationship Id="rId28" Type="http://schemas.openxmlformats.org/officeDocument/2006/relationships/image" Target="../media/image30.jpeg"/><Relationship Id="rId36" Type="http://schemas.openxmlformats.org/officeDocument/2006/relationships/image" Target="../media/image38.png"/><Relationship Id="rId49" Type="http://schemas.openxmlformats.org/officeDocument/2006/relationships/image" Target="../media/image51.jpe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4" Type="http://schemas.openxmlformats.org/officeDocument/2006/relationships/image" Target="../media/image46.jpeg"/><Relationship Id="rId52" Type="http://schemas.openxmlformats.org/officeDocument/2006/relationships/image" Target="../media/image54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jpeg"/><Relationship Id="rId35" Type="http://schemas.openxmlformats.org/officeDocument/2006/relationships/image" Target="../media/image37.jpeg"/><Relationship Id="rId43" Type="http://schemas.openxmlformats.org/officeDocument/2006/relationships/image" Target="../media/image45.png"/><Relationship Id="rId48" Type="http://schemas.openxmlformats.org/officeDocument/2006/relationships/image" Target="../media/image50.jpeg"/><Relationship Id="rId8" Type="http://schemas.openxmlformats.org/officeDocument/2006/relationships/image" Target="../media/image10.png"/><Relationship Id="rId51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18" Type="http://schemas.openxmlformats.org/officeDocument/2006/relationships/image" Target="../media/image73.pn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17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1.png"/><Relationship Id="rId11" Type="http://schemas.openxmlformats.org/officeDocument/2006/relationships/image" Target="../media/image66.jpeg"/><Relationship Id="rId5" Type="http://schemas.openxmlformats.org/officeDocument/2006/relationships/image" Target="../media/image60.gif"/><Relationship Id="rId15" Type="http://schemas.openxmlformats.org/officeDocument/2006/relationships/image" Target="../media/image7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Relationship Id="rId14" Type="http://schemas.openxmlformats.org/officeDocument/2006/relationships/image" Target="../media/image6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75867" y="5731230"/>
            <a:ext cx="7792279" cy="59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6" tIns="45688" rIns="91376" bIns="45688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Bruce Garrett 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CSGB Division Director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65564"/>
            <a:ext cx="8229600" cy="250427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F6636"/>
                </a:solidFill>
                <a:latin typeface="Arial" charset="0"/>
              </a:rPr>
              <a:t>Chemical Sciences, Geosciences, </a:t>
            </a:r>
            <a:br>
              <a:rPr lang="en-US" sz="2800" dirty="0">
                <a:solidFill>
                  <a:srgbClr val="0F6636"/>
                </a:solidFill>
                <a:latin typeface="Arial" charset="0"/>
              </a:rPr>
            </a:br>
            <a:r>
              <a:rPr lang="en-US" sz="2800" dirty="0">
                <a:solidFill>
                  <a:srgbClr val="0F6636"/>
                </a:solidFill>
                <a:latin typeface="Arial" charset="0"/>
              </a:rPr>
              <a:t>and Biosciences Division:</a:t>
            </a:r>
            <a:r>
              <a:rPr lang="en-US" sz="2800" b="0" dirty="0">
                <a:solidFill>
                  <a:srgbClr val="0F6636"/>
                </a:solidFill>
                <a:latin typeface="Arial" charset="0"/>
              </a:rPr>
              <a:t/>
            </a:r>
            <a:br>
              <a:rPr lang="en-US" sz="2800" b="0" dirty="0">
                <a:solidFill>
                  <a:srgbClr val="0F6636"/>
                </a:solidFill>
                <a:latin typeface="Arial" charset="0"/>
              </a:rPr>
            </a:br>
            <a:r>
              <a:rPr lang="en-US" sz="2800" dirty="0">
                <a:solidFill>
                  <a:srgbClr val="0F6636"/>
                </a:solidFill>
                <a:latin typeface="Arial" charset="0"/>
              </a:rPr>
              <a:t>Strategic Planning Process &amp; Progress</a:t>
            </a:r>
            <a:endParaRPr lang="en-US" sz="2700" dirty="0">
              <a:solidFill>
                <a:srgbClr val="0F6636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46364" y="3786944"/>
            <a:ext cx="8451273" cy="867918"/>
          </a:xfrm>
        </p:spPr>
        <p:txBody>
          <a:bodyPr/>
          <a:lstStyle/>
          <a:p>
            <a:pPr marL="252772" indent="-252772" defTabSz="1014184"/>
            <a:r>
              <a:rPr lang="en-US" kern="0" dirty="0">
                <a:solidFill>
                  <a:srgbClr val="0F6636"/>
                </a:solidFill>
              </a:rPr>
              <a:t>Briefing to BESAC</a:t>
            </a:r>
          </a:p>
          <a:p>
            <a:pPr marL="252772" indent="-252772" defTabSz="1014184"/>
            <a:r>
              <a:rPr lang="en-US" sz="2200" kern="0" dirty="0">
                <a:solidFill>
                  <a:srgbClr val="0F6636"/>
                </a:solidFill>
              </a:rPr>
              <a:t>March 23, 2018</a:t>
            </a:r>
            <a:endParaRPr lang="en-US" dirty="0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846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Chemistry at Complex Interfaces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4EFB-966A-6745-99E7-4F03FD4C89CA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12255" y="867385"/>
            <a:ext cx="2821033" cy="2511373"/>
            <a:chOff x="139979" y="867385"/>
            <a:chExt cx="2821033" cy="25113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979" y="867385"/>
              <a:ext cx="2821033" cy="201168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39979" y="2901704"/>
              <a:ext cx="2821033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  <a:latin typeface="+mn-lt"/>
                </a:rPr>
                <a:t>Catalysis</a:t>
              </a:r>
              <a:r>
                <a:rPr lang="en-US" sz="1400" dirty="0">
                  <a:solidFill>
                    <a:srgbClr val="106636"/>
                  </a:solidFill>
                  <a:latin typeface="+mn-lt"/>
                </a:rPr>
                <a:t>: </a:t>
              </a:r>
              <a:r>
                <a:rPr lang="en-US" sz="1400" i="1" dirty="0">
                  <a:solidFill>
                    <a:srgbClr val="106636"/>
                  </a:solidFill>
                  <a:latin typeface="+mn-lt"/>
                </a:rPr>
                <a:t>Solving the structure </a:t>
              </a:r>
              <a:br>
                <a:rPr lang="en-US" sz="1400" i="1" dirty="0">
                  <a:solidFill>
                    <a:srgbClr val="106636"/>
                  </a:solidFill>
                  <a:latin typeface="+mn-lt"/>
                </a:rPr>
              </a:br>
              <a:r>
                <a:rPr lang="en-US" sz="1400" i="1" dirty="0">
                  <a:solidFill>
                    <a:srgbClr val="106636"/>
                  </a:solidFill>
                  <a:latin typeface="+mn-lt"/>
                </a:rPr>
                <a:t>of nanoparticles during reaction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90457" y="867385"/>
            <a:ext cx="2656400" cy="2511373"/>
            <a:chOff x="6290457" y="867385"/>
            <a:chExt cx="2656400" cy="2511373"/>
          </a:xfrm>
        </p:grpSpPr>
        <p:sp>
          <p:nvSpPr>
            <p:cNvPr id="7" name="Rectangle 6"/>
            <p:cNvSpPr/>
            <p:nvPr/>
          </p:nvSpPr>
          <p:spPr>
            <a:xfrm>
              <a:off x="6290457" y="2901704"/>
              <a:ext cx="265640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  <a:latin typeface="+mn-lt"/>
                </a:rPr>
                <a:t>JCAP</a:t>
              </a:r>
              <a:r>
                <a:rPr lang="en-US" sz="1400" dirty="0">
                  <a:solidFill>
                    <a:srgbClr val="106636"/>
                  </a:solidFill>
                  <a:latin typeface="+mn-lt"/>
                </a:rPr>
                <a:t>: </a:t>
              </a:r>
              <a:r>
                <a:rPr lang="en-US" sz="1400" i="1" dirty="0">
                  <a:solidFill>
                    <a:srgbClr val="106636"/>
                  </a:solidFill>
                  <a:latin typeface="+mn-lt"/>
                </a:rPr>
                <a:t>Revealing subsurface oxide is critical for CO</a:t>
              </a:r>
              <a:r>
                <a:rPr lang="en-US" sz="1400" i="1" baseline="-25000" dirty="0">
                  <a:solidFill>
                    <a:srgbClr val="106636"/>
                  </a:solidFill>
                  <a:latin typeface="+mn-lt"/>
                </a:rPr>
                <a:t>2</a:t>
              </a:r>
              <a:r>
                <a:rPr lang="en-US" sz="1400" i="1" dirty="0">
                  <a:solidFill>
                    <a:srgbClr val="106636"/>
                  </a:solidFill>
                  <a:latin typeface="+mn-lt"/>
                </a:rPr>
                <a:t> activation on Cu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6495" y="867385"/>
              <a:ext cx="2504324" cy="201168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53191" y="3761452"/>
            <a:ext cx="3256117" cy="2149478"/>
            <a:chOff x="153191" y="3761452"/>
            <a:chExt cx="3256117" cy="214947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55"/>
            <a:stretch/>
          </p:blipFill>
          <p:spPr>
            <a:xfrm>
              <a:off x="153191" y="3761452"/>
              <a:ext cx="3256117" cy="1645920"/>
            </a:xfrm>
            <a:prstGeom prst="rect">
              <a:avLst/>
            </a:prstGeom>
            <a:ln w="3175">
              <a:solidFill>
                <a:srgbClr val="00FFBC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321710" y="5433876"/>
              <a:ext cx="291907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  <a:latin typeface="+mn-lt"/>
                </a:rPr>
                <a:t>Separations</a:t>
              </a:r>
              <a:r>
                <a:rPr lang="en-US" sz="1400" dirty="0">
                  <a:solidFill>
                    <a:srgbClr val="106636"/>
                  </a:solidFill>
                  <a:latin typeface="+mn-lt"/>
                </a:rPr>
                <a:t>: </a:t>
              </a:r>
              <a:r>
                <a:rPr lang="en-US" sz="1400" i="1" dirty="0">
                  <a:solidFill>
                    <a:srgbClr val="106636"/>
                  </a:solidFill>
                  <a:latin typeface="+mn-lt"/>
                </a:rPr>
                <a:t>Simulating ion gating to dynamically control gas separation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06776" y="867385"/>
            <a:ext cx="2641213" cy="2769311"/>
            <a:chOff x="3300760" y="867385"/>
            <a:chExt cx="2641213" cy="276931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8" b="1557"/>
            <a:stretch/>
          </p:blipFill>
          <p:spPr>
            <a:xfrm>
              <a:off x="3478366" y="867385"/>
              <a:ext cx="2286000" cy="2285977"/>
            </a:xfrm>
            <a:prstGeom prst="rect">
              <a:avLst/>
            </a:prstGeom>
            <a:ln w="3175">
              <a:solidFill>
                <a:srgbClr val="FB5220"/>
              </a:solidFill>
            </a:ln>
          </p:spPr>
        </p:pic>
        <p:sp>
          <p:nvSpPr>
            <p:cNvPr id="20" name="Rectangle 19"/>
            <p:cNvSpPr/>
            <p:nvPr/>
          </p:nvSpPr>
          <p:spPr>
            <a:xfrm>
              <a:off x="3300760" y="3159642"/>
              <a:ext cx="2641213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  <a:latin typeface="+mn-lt"/>
                </a:rPr>
                <a:t>Solar Photo</a:t>
              </a:r>
              <a:r>
                <a:rPr lang="en-US" sz="1400" dirty="0">
                  <a:solidFill>
                    <a:srgbClr val="106636"/>
                  </a:solidFill>
                  <a:latin typeface="+mn-lt"/>
                </a:rPr>
                <a:t>: </a:t>
              </a:r>
              <a:r>
                <a:rPr lang="en-US" sz="1400" i="1" dirty="0">
                  <a:solidFill>
                    <a:srgbClr val="106636"/>
                  </a:solidFill>
                  <a:latin typeface="+mn-lt"/>
                </a:rPr>
                <a:t>Understanding surface recombination dynamics 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941974" y="3761452"/>
            <a:ext cx="3080921" cy="2149478"/>
            <a:chOff x="5941974" y="3761452"/>
            <a:chExt cx="3080921" cy="214947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41974" y="3761452"/>
              <a:ext cx="3080921" cy="164592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26113" y="5433876"/>
              <a:ext cx="2912643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 err="1">
                  <a:solidFill>
                    <a:srgbClr val="106636"/>
                  </a:solidFill>
                  <a:latin typeface="+mn-lt"/>
                </a:rPr>
                <a:t>Geosci</a:t>
              </a:r>
              <a:r>
                <a:rPr lang="en-US" sz="1400" dirty="0">
                  <a:solidFill>
                    <a:srgbClr val="106636"/>
                  </a:solidFill>
                  <a:latin typeface="+mn-lt"/>
                </a:rPr>
                <a:t>: </a:t>
              </a:r>
              <a:r>
                <a:rPr lang="en-US" sz="1400" i="1" dirty="0">
                  <a:solidFill>
                    <a:srgbClr val="106636"/>
                  </a:solidFill>
                  <a:latin typeface="+mn-lt"/>
                </a:rPr>
                <a:t>Understanding ion exclusion in small pores of clay minerals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84382" y="3681239"/>
            <a:ext cx="2284060" cy="2579110"/>
            <a:chOff x="3584382" y="3628987"/>
            <a:chExt cx="2284060" cy="257911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20572" y="3628987"/>
              <a:ext cx="2011680" cy="19096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Rectangle 14"/>
            <p:cNvSpPr/>
            <p:nvPr/>
          </p:nvSpPr>
          <p:spPr>
            <a:xfrm>
              <a:off x="3584382" y="5538683"/>
              <a:ext cx="2284060" cy="669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  <a:latin typeface="+mn-lt"/>
                </a:rPr>
                <a:t>CPIMS</a:t>
              </a:r>
              <a:r>
                <a:rPr lang="en-US" sz="1400" dirty="0">
                  <a:solidFill>
                    <a:srgbClr val="106636"/>
                  </a:solidFill>
                  <a:latin typeface="+mn-lt"/>
                </a:rPr>
                <a:t>: </a:t>
              </a:r>
              <a:r>
                <a:rPr lang="en-US" sz="1400" i="1" dirty="0">
                  <a:solidFill>
                    <a:srgbClr val="106636"/>
                  </a:solidFill>
                  <a:latin typeface="+mn-lt"/>
                </a:rPr>
                <a:t>Unraveling mechanism of ion adsorption to aqueous interfaces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95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52427" y="866774"/>
            <a:ext cx="8410575" cy="2917710"/>
          </a:xfrm>
        </p:spPr>
        <p:txBody>
          <a:bodyPr/>
          <a:lstStyle/>
          <a:p>
            <a:r>
              <a:rPr lang="en-US" sz="1800" dirty="0"/>
              <a:t>Opportunities for chemical sciences to advance QIS</a:t>
            </a:r>
          </a:p>
          <a:p>
            <a:pPr lvl="1"/>
            <a:r>
              <a:rPr lang="en-US" sz="1600" dirty="0"/>
              <a:t>Design and create tunable qubits</a:t>
            </a:r>
          </a:p>
          <a:p>
            <a:pPr lvl="1"/>
            <a:r>
              <a:rPr lang="en-US" sz="1600" dirty="0"/>
              <a:t>Develop probes such as nonlinear, ultrafast x-ray spectroscopies of quantum phenomena</a:t>
            </a:r>
          </a:p>
          <a:p>
            <a:pPr lvl="1"/>
            <a:r>
              <a:rPr lang="en-US" sz="1600" dirty="0"/>
              <a:t>Contribute understanding of fundamental principles of quantum phenomena, ultimately leading to ‘quantum control’</a:t>
            </a:r>
          </a:p>
          <a:p>
            <a:r>
              <a:rPr lang="en-US" sz="1800" dirty="0"/>
              <a:t>Opportunities to exploit QIS for chemical sciences: </a:t>
            </a:r>
          </a:p>
          <a:p>
            <a:pPr lvl="1"/>
            <a:r>
              <a:rPr lang="en-US" sz="1600" dirty="0"/>
              <a:t>Quantum sensing of chemical processes (e.g., coherence in photosynthesis)</a:t>
            </a:r>
          </a:p>
          <a:p>
            <a:pPr lvl="1"/>
            <a:r>
              <a:rPr lang="en-US" sz="1600" dirty="0"/>
              <a:t>Quantum computing (“Chemistry is quantum computing’s killer app” C&amp;E News (Oct 30, 2017)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4198"/>
            <a:ext cx="9144000" cy="707874"/>
          </a:xfrm>
        </p:spPr>
        <p:txBody>
          <a:bodyPr/>
          <a:lstStyle/>
          <a:p>
            <a:pPr marL="114300"/>
            <a:r>
              <a:rPr lang="en-US" b="0" dirty="0">
                <a:solidFill>
                  <a:srgbClr val="106636"/>
                </a:solidFill>
              </a:rPr>
              <a:t>Quantum Information Science</a:t>
            </a:r>
            <a:br>
              <a:rPr lang="en-US" b="0" dirty="0">
                <a:solidFill>
                  <a:srgbClr val="106636"/>
                </a:solidFill>
              </a:rPr>
            </a:br>
            <a:r>
              <a:rPr lang="en-US" sz="1600" b="0" dirty="0">
                <a:solidFill>
                  <a:srgbClr val="106636"/>
                </a:solidFill>
              </a:rPr>
              <a:t>Understand, control &amp; exploit novel quantum behaviors</a:t>
            </a:r>
            <a:endParaRPr lang="en-US" sz="1600" b="0" dirty="0"/>
          </a:p>
        </p:txBody>
      </p:sp>
      <p:sp>
        <p:nvSpPr>
          <p:cNvPr id="4" name="AutoShape 6" descr="Image result for oleg shpyrko"/>
          <p:cNvSpPr>
            <a:spLocks noChangeAspect="1" noChangeArrowheads="1"/>
          </p:cNvSpPr>
          <p:nvPr/>
        </p:nvSpPr>
        <p:spPr bwMode="auto">
          <a:xfrm>
            <a:off x="155575" y="-144463"/>
            <a:ext cx="955378" cy="95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8608" y="3617179"/>
            <a:ext cx="8766784" cy="2634687"/>
            <a:chOff x="211468" y="3617179"/>
            <a:chExt cx="8766784" cy="2634687"/>
          </a:xfrm>
        </p:grpSpPr>
        <p:grpSp>
          <p:nvGrpSpPr>
            <p:cNvPr id="14" name="Group 13"/>
            <p:cNvGrpSpPr/>
            <p:nvPr/>
          </p:nvGrpSpPr>
          <p:grpSpPr>
            <a:xfrm>
              <a:off x="2811780" y="3805069"/>
              <a:ext cx="3474720" cy="1762482"/>
              <a:chOff x="2789940" y="4118235"/>
              <a:chExt cx="3474720" cy="176248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9940" y="4118235"/>
                <a:ext cx="3474720" cy="10910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789940" y="5234386"/>
                <a:ext cx="34747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i="1" dirty="0">
                    <a:latin typeface="+mj-lt"/>
                  </a:rPr>
                  <a:t>JACS</a:t>
                </a:r>
                <a:r>
                  <a:rPr lang="en-US" sz="1200" dirty="0">
                    <a:latin typeface="+mj-lt"/>
                  </a:rPr>
                  <a:t> 134, 12430, 2012 </a:t>
                </a:r>
                <a:br>
                  <a:rPr lang="en-US" sz="1200" dirty="0">
                    <a:latin typeface="+mj-lt"/>
                  </a:rPr>
                </a:br>
                <a:r>
                  <a:rPr lang="en-US" sz="1200" dirty="0">
                    <a:latin typeface="+mj-lt"/>
                  </a:rPr>
                  <a:t>(</a:t>
                </a:r>
                <a:r>
                  <a:rPr lang="en-US" sz="1200" dirty="0" err="1">
                    <a:latin typeface="+mj-lt"/>
                  </a:rPr>
                  <a:t>Kobr</a:t>
                </a:r>
                <a:r>
                  <a:rPr lang="en-US" sz="1200" dirty="0">
                    <a:latin typeface="+mj-lt"/>
                  </a:rPr>
                  <a:t>, Gardner, </a:t>
                </a:r>
                <a:r>
                  <a:rPr lang="en-US" sz="1200" dirty="0" err="1">
                    <a:latin typeface="+mj-lt"/>
                  </a:rPr>
                  <a:t>Smeigh</a:t>
                </a:r>
                <a:r>
                  <a:rPr lang="en-US" sz="1200" dirty="0">
                    <a:latin typeface="+mj-lt"/>
                  </a:rPr>
                  <a:t>, </a:t>
                </a:r>
                <a:r>
                  <a:rPr lang="en-US" sz="1200" dirty="0" err="1">
                    <a:latin typeface="+mj-lt"/>
                  </a:rPr>
                  <a:t>Dyar</a:t>
                </a:r>
                <a:r>
                  <a:rPr lang="en-US" sz="1200" dirty="0">
                    <a:latin typeface="+mj-lt"/>
                  </a:rPr>
                  <a:t>, </a:t>
                </a:r>
                <a:br>
                  <a:rPr lang="en-US" sz="1200" dirty="0">
                    <a:latin typeface="+mj-lt"/>
                  </a:rPr>
                </a:br>
                <a:r>
                  <a:rPr lang="en-US" sz="1200" dirty="0" err="1">
                    <a:latin typeface="+mj-lt"/>
                  </a:rPr>
                  <a:t>Karlen</a:t>
                </a:r>
                <a:r>
                  <a:rPr lang="en-US" sz="1200" dirty="0">
                    <a:latin typeface="+mj-lt"/>
                  </a:rPr>
                  <a:t>, </a:t>
                </a:r>
                <a:r>
                  <a:rPr lang="en-US" sz="1200" dirty="0" err="1">
                    <a:latin typeface="+mj-lt"/>
                  </a:rPr>
                  <a:t>Carmieli</a:t>
                </a:r>
                <a:r>
                  <a:rPr lang="en-US" sz="1200" dirty="0">
                    <a:latin typeface="+mj-lt"/>
                  </a:rPr>
                  <a:t>, </a:t>
                </a:r>
                <a:r>
                  <a:rPr lang="en-US" sz="1200" dirty="0" err="1">
                    <a:latin typeface="+mj-lt"/>
                  </a:rPr>
                  <a:t>Wasielewski</a:t>
                </a:r>
                <a:r>
                  <a:rPr lang="en-US" sz="1200" dirty="0">
                    <a:latin typeface="+mj-lt"/>
                  </a:rPr>
                  <a:t>)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509372" y="3617179"/>
              <a:ext cx="2468880" cy="2634687"/>
              <a:chOff x="6562309" y="3538262"/>
              <a:chExt cx="2468880" cy="2634687"/>
            </a:xfrm>
          </p:grpSpPr>
          <p:pic>
            <p:nvPicPr>
              <p:cNvPr id="12" name="Picture 2" descr="Abstract Imag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2309" y="3538262"/>
                <a:ext cx="2468880" cy="21627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562309" y="5711284"/>
                <a:ext cx="2468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i="1" dirty="0">
                    <a:latin typeface="+mj-lt"/>
                  </a:rPr>
                  <a:t>JPC Lett</a:t>
                </a:r>
                <a:r>
                  <a:rPr lang="de-DE" sz="1200" dirty="0">
                    <a:latin typeface="+mj-lt"/>
                  </a:rPr>
                  <a:t>, </a:t>
                </a:r>
                <a:r>
                  <a:rPr lang="de-DE" sz="1200" i="1" dirty="0">
                    <a:latin typeface="+mj-lt"/>
                  </a:rPr>
                  <a:t>5</a:t>
                </a:r>
                <a:r>
                  <a:rPr lang="de-DE" sz="1200" dirty="0">
                    <a:latin typeface="+mj-lt"/>
                  </a:rPr>
                  <a:t>, 2843, 2014</a:t>
                </a:r>
                <a:br>
                  <a:rPr lang="de-DE" sz="1200" dirty="0">
                    <a:latin typeface="+mj-lt"/>
                  </a:rPr>
                </a:br>
                <a:r>
                  <a:rPr lang="de-DE" sz="1200" dirty="0">
                    <a:latin typeface="+mj-lt"/>
                  </a:rPr>
                  <a:t>(Dorfman, Schlawin, Mukamel)</a:t>
                </a:r>
                <a:endParaRPr lang="en-US" sz="1200" dirty="0">
                  <a:latin typeface="+mj-lt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11468" y="3805069"/>
              <a:ext cx="2377440" cy="1956060"/>
              <a:chOff x="211468" y="3805069"/>
              <a:chExt cx="2377440" cy="195606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11468" y="4930132"/>
                <a:ext cx="2377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+mn-lt"/>
                  </a:rPr>
                  <a:t>Ab initio design of molecular magnets – Tb(</a:t>
                </a:r>
                <a:r>
                  <a:rPr lang="en-US" sz="1200" dirty="0" err="1">
                    <a:latin typeface="+mn-lt"/>
                  </a:rPr>
                  <a:t>phthalocyanine</a:t>
                </a:r>
                <a:r>
                  <a:rPr lang="en-US" sz="1200" dirty="0">
                    <a:latin typeface="+mn-lt"/>
                  </a:rPr>
                  <a:t>)</a:t>
                </a:r>
                <a:r>
                  <a:rPr lang="en-US" sz="1200" baseline="-25000" dirty="0">
                    <a:latin typeface="+mn-lt"/>
                  </a:rPr>
                  <a:t>2</a:t>
                </a:r>
                <a:r>
                  <a:rPr lang="en-US" sz="1200" dirty="0">
                    <a:latin typeface="+mn-lt"/>
                  </a:rPr>
                  <a:t> (Barnes, </a:t>
                </a:r>
                <a:r>
                  <a:rPr lang="en-US" sz="1200" dirty="0" err="1">
                    <a:latin typeface="+mn-lt"/>
                  </a:rPr>
                  <a:t>Mayhall</a:t>
                </a:r>
                <a:r>
                  <a:rPr lang="en-US" sz="1200" dirty="0">
                    <a:latin typeface="+mn-lt"/>
                  </a:rPr>
                  <a:t>, Park, </a:t>
                </a:r>
                <a:r>
                  <a:rPr lang="en-US" sz="1200" dirty="0" err="1">
                    <a:latin typeface="+mn-lt"/>
                  </a:rPr>
                  <a:t>Economou</a:t>
                </a:r>
                <a:r>
                  <a:rPr lang="en-US" sz="1200" dirty="0">
                    <a:latin typeface="+mn-lt"/>
                  </a:rPr>
                  <a:t>)</a:t>
                </a: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468" y="3805069"/>
                <a:ext cx="2377440" cy="1123883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09607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798" y="866775"/>
            <a:ext cx="4029207" cy="5096768"/>
          </a:xfrm>
        </p:spPr>
        <p:txBody>
          <a:bodyPr/>
          <a:lstStyle/>
          <a:p>
            <a:r>
              <a:rPr lang="en-US" sz="2000" dirty="0"/>
              <a:t>Recognition of data science needs </a:t>
            </a:r>
          </a:p>
          <a:p>
            <a:pPr lvl="1"/>
            <a:r>
              <a:rPr lang="en-US" sz="1800" dirty="0"/>
              <a:t>CSR workshop identified the need to move beyond prediction to develop understanding that can constrain data models</a:t>
            </a:r>
            <a:endParaRPr lang="en-US" sz="1600" dirty="0"/>
          </a:p>
          <a:p>
            <a:pPr lvl="1"/>
            <a:r>
              <a:rPr lang="en-US" sz="1800" dirty="0"/>
              <a:t>Catalysis BRN identify coupled data science, theory and experiment as a priority research direction: “caution is warranted when data science methods are applied without sufficient regard for the underlying scientific basis”</a:t>
            </a:r>
          </a:p>
          <a:p>
            <a:r>
              <a:rPr lang="en-US" sz="2000" dirty="0"/>
              <a:t>Emergence of powerful data analytic tools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Opportunities in Data Science for Knowledge Discovery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4EFB-966A-6745-99E7-4F03FD4C89C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2" descr="C:\F\Alexandria Library\aaa\Papers, abstracts, reports etc\Papers in progress\EI(H2O2)\jpcafh_v121i046.jpg"/>
          <p:cNvPicPr>
            <a:picLocks noChangeAspect="1" noChangeArrowheads="1"/>
          </p:cNvPicPr>
          <p:nvPr/>
        </p:nvPicPr>
        <p:blipFill rotWithShape="1">
          <a:blip r:embed="rId2" cstate="print"/>
          <a:srcRect l="8532" t="27556" r="18155" b="18200"/>
          <a:stretch/>
        </p:blipFill>
        <p:spPr bwMode="auto">
          <a:xfrm>
            <a:off x="4265849" y="809440"/>
            <a:ext cx="2194560" cy="215655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221" y="809439"/>
            <a:ext cx="2194560" cy="21809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21" name="Group 20"/>
          <p:cNvGrpSpPr/>
          <p:nvPr/>
        </p:nvGrpSpPr>
        <p:grpSpPr>
          <a:xfrm>
            <a:off x="4499682" y="3783281"/>
            <a:ext cx="2651760" cy="2464823"/>
            <a:chOff x="3526410" y="3654895"/>
            <a:chExt cx="2651760" cy="24648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2130" y="3654895"/>
              <a:ext cx="2560320" cy="190992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6" name="Rectangle 15"/>
            <p:cNvSpPr/>
            <p:nvPr/>
          </p:nvSpPr>
          <p:spPr>
            <a:xfrm>
              <a:off x="3526410" y="5575979"/>
              <a:ext cx="2651760" cy="543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i="1" dirty="0">
                  <a:solidFill>
                    <a:prstClr val="black"/>
                  </a:solidFill>
                  <a:latin typeface="Calibri"/>
                </a:rPr>
                <a:t>PNAS</a:t>
              </a: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 2017</a:t>
              </a:r>
            </a:p>
            <a:p>
              <a:pPr algn="ctr">
                <a:lnSpc>
                  <a:spcPts val="1100"/>
                </a:lnSpc>
              </a:pPr>
              <a:r>
                <a:rPr lang="en-US" sz="1100" b="0" dirty="0">
                  <a:solidFill>
                    <a:prstClr val="black"/>
                  </a:solidFill>
                  <a:latin typeface="Calibri"/>
                </a:rPr>
                <a:t>(Yan, Yu, </a:t>
              </a:r>
              <a:r>
                <a:rPr lang="en-US" sz="1100" b="0" dirty="0" err="1">
                  <a:solidFill>
                    <a:prstClr val="black"/>
                  </a:solidFill>
                  <a:latin typeface="Calibri"/>
                </a:rPr>
                <a:t>Suram</a:t>
              </a:r>
              <a:r>
                <a:rPr lang="en-US" sz="1100" b="0" dirty="0">
                  <a:solidFill>
                    <a:prstClr val="black"/>
                  </a:solidFill>
                  <a:latin typeface="Calibri"/>
                </a:rPr>
                <a:t>, Zhou, </a:t>
              </a:r>
              <a:r>
                <a:rPr lang="en-US" sz="1100" b="0" dirty="0" err="1">
                  <a:solidFill>
                    <a:prstClr val="black"/>
                  </a:solidFill>
                  <a:latin typeface="Calibri"/>
                </a:rPr>
                <a:t>Shinde</a:t>
              </a:r>
              <a:r>
                <a:rPr lang="en-US" sz="1100" b="0" dirty="0">
                  <a:solidFill>
                    <a:prstClr val="black"/>
                  </a:solidFill>
                  <a:latin typeface="Calibri"/>
                </a:rPr>
                <a:t>, Newhouse, Chen, Li, K. </a:t>
              </a:r>
              <a:r>
                <a:rPr lang="en-US" sz="1100" b="0" dirty="0" err="1">
                  <a:solidFill>
                    <a:prstClr val="black"/>
                  </a:solidFill>
                  <a:latin typeface="Calibri"/>
                </a:rPr>
                <a:t>Persson</a:t>
              </a:r>
              <a:r>
                <a:rPr lang="en-US" sz="1100" b="0" dirty="0">
                  <a:solidFill>
                    <a:prstClr val="black"/>
                  </a:solidFill>
                  <a:latin typeface="Calibri"/>
                </a:rPr>
                <a:t>,  Gregoire, </a:t>
              </a:r>
              <a:r>
                <a:rPr lang="en-US" sz="1100" b="0" dirty="0" err="1">
                  <a:solidFill>
                    <a:prstClr val="black"/>
                  </a:solidFill>
                  <a:latin typeface="Calibri"/>
                </a:rPr>
                <a:t>Neaton</a:t>
              </a: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24513" y="2994342"/>
            <a:ext cx="2286000" cy="520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i="1" dirty="0">
                <a:latin typeface="+mn-lt"/>
                <a:cs typeface="Times New Roman" panose="02020603050405020304" pitchFamily="18" charset="0"/>
              </a:rPr>
              <a:t>J. Phys. Chem. A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latin typeface="+mn-lt"/>
                <a:cs typeface="Times New Roman" panose="02020603050405020304" pitchFamily="18" charset="0"/>
              </a:rPr>
              <a:t>121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, 8799, 2017</a:t>
            </a:r>
            <a:endParaRPr lang="de-DE" sz="1100" dirty="0">
              <a:latin typeface="+mn-lt"/>
              <a:cs typeface="Times New Roman" panose="02020603050405020304" pitchFamily="18" charset="0"/>
            </a:endParaRPr>
          </a:p>
          <a:p>
            <a:pPr algn="ctr">
              <a:lnSpc>
                <a:spcPts val="1100"/>
              </a:lnSpc>
            </a:pPr>
            <a:r>
              <a:rPr lang="en-US" sz="11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Changala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, Nguyen, Baraban, Ellison, Stanton, </a:t>
            </a:r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Bross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Ruscic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)</a:t>
            </a:r>
            <a:endParaRPr lang="de-DE" sz="1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31501" y="2994342"/>
            <a:ext cx="228600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i="1" dirty="0">
                <a:latin typeface="+mj-lt"/>
                <a:cs typeface="Times New Roman" panose="02020603050405020304" pitchFamily="18" charset="0"/>
              </a:rPr>
              <a:t>PNAS 49, </a:t>
            </a:r>
            <a:r>
              <a:rPr lang="en-US" sz="1100" dirty="0">
                <a:latin typeface="+mj-lt"/>
              </a:rPr>
              <a:t>17492, 2014</a:t>
            </a:r>
            <a:endParaRPr lang="de-DE" sz="1100" dirty="0"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ts val="1100"/>
              </a:lnSpc>
            </a:pPr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Dashti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Schwander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Langlois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, Fung, Li, </a:t>
            </a:r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Hosseinizadeh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, Liao, </a:t>
            </a:r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Pallesen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, Sharma, </a:t>
            </a:r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Stupina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, Simon, </a:t>
            </a:r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Dinman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, Frank, </a:t>
            </a:r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Ourmazd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)</a:t>
            </a:r>
            <a:endParaRPr lang="de-DE" sz="11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73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1B13E95-E5CA-9942-9C0E-08DA8619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4EFB-966A-6745-99E7-4F03FD4C89C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431B194-DBC4-4341-B807-F4F7CD2F3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Comments/Questions?</a:t>
            </a:r>
          </a:p>
        </p:txBody>
      </p:sp>
    </p:spTree>
    <p:extLst>
      <p:ext uri="{BB962C8B-B14F-4D97-AF65-F5344CB8AC3E}">
        <p14:creationId xmlns:p14="http://schemas.microsoft.com/office/powerpoint/2010/main" val="2682478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1B13E95-E5CA-9942-9C0E-08DA8619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4EFB-966A-6745-99E7-4F03FD4C89C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431B194-DBC4-4341-B807-F4F7CD2F3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68316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Ultrafast Chemistry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4EFB-966A-6745-99E7-4F03FD4C89CA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123257" y="918006"/>
            <a:ext cx="2970308" cy="2314779"/>
            <a:chOff x="3086846" y="918006"/>
            <a:chExt cx="2970308" cy="231477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00400" y="918006"/>
              <a:ext cx="2743200" cy="1802296"/>
            </a:xfrm>
            <a:prstGeom prst="rect">
              <a:avLst/>
            </a:prstGeom>
            <a:ln w="3175">
              <a:solidFill>
                <a:srgbClr val="B2B2B2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3086846" y="2755731"/>
              <a:ext cx="2970308" cy="477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  <a:latin typeface="+mn-lt"/>
                </a:rPr>
                <a:t>GPCP</a:t>
              </a:r>
              <a:r>
                <a:rPr lang="en-US" sz="1400" dirty="0">
                  <a:solidFill>
                    <a:srgbClr val="106636"/>
                  </a:solidFill>
                  <a:latin typeface="+mn-lt"/>
                </a:rPr>
                <a:t>:</a:t>
              </a:r>
              <a:r>
                <a:rPr lang="en-US" sz="1400" i="1" dirty="0">
                  <a:solidFill>
                    <a:srgbClr val="106636"/>
                  </a:solidFill>
                  <a:latin typeface="+mn-lt"/>
                </a:rPr>
                <a:t> Tracking an </a:t>
              </a:r>
              <a:r>
                <a:rPr lang="en-US" sz="1400" i="1" dirty="0" err="1">
                  <a:solidFill>
                    <a:srgbClr val="106636"/>
                  </a:solidFill>
                  <a:latin typeface="+mn-lt"/>
                </a:rPr>
                <a:t>electrocyclic</a:t>
              </a:r>
              <a:r>
                <a:rPr lang="en-US" sz="1400" i="1" dirty="0">
                  <a:solidFill>
                    <a:srgbClr val="106636"/>
                  </a:solidFill>
                  <a:latin typeface="+mn-lt"/>
                </a:rPr>
                <a:t> reaction with ultrafast x-ray spectroscopy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061" y="901312"/>
            <a:ext cx="2467582" cy="2331473"/>
            <a:chOff x="337626" y="3578087"/>
            <a:chExt cx="2467582" cy="233147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5227" y="3578087"/>
              <a:ext cx="2332381" cy="1828800"/>
            </a:xfrm>
            <a:prstGeom prst="rect">
              <a:avLst/>
            </a:prstGeom>
            <a:effectLst/>
          </p:spPr>
        </p:pic>
        <p:sp>
          <p:nvSpPr>
            <p:cNvPr id="12" name="Rectangle 11"/>
            <p:cNvSpPr/>
            <p:nvPr/>
          </p:nvSpPr>
          <p:spPr>
            <a:xfrm>
              <a:off x="337626" y="5430692"/>
              <a:ext cx="2467582" cy="4788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  <a:latin typeface="+mn-lt"/>
                </a:rPr>
                <a:t>AMOS</a:t>
              </a:r>
              <a:r>
                <a:rPr lang="en-US" sz="1400" dirty="0">
                  <a:solidFill>
                    <a:srgbClr val="106636"/>
                  </a:solidFill>
                  <a:latin typeface="+mn-lt"/>
                </a:rPr>
                <a:t>:</a:t>
              </a:r>
              <a:r>
                <a:rPr lang="en-US" sz="1400" i="1" dirty="0">
                  <a:solidFill>
                    <a:srgbClr val="106636"/>
                  </a:solidFill>
                  <a:latin typeface="+mn-lt"/>
                </a:rPr>
                <a:t> Revealing ultrafast photo-chemistry with x-ray spectroscopy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27565" y="918006"/>
            <a:ext cx="2468880" cy="2329659"/>
            <a:chOff x="6248804" y="3578087"/>
            <a:chExt cx="2468880" cy="232965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17053" y="3578087"/>
              <a:ext cx="2332383" cy="1828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248804" y="5430692"/>
              <a:ext cx="2468880" cy="477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  <a:latin typeface="+mn-lt"/>
                </a:rPr>
                <a:t>AMOS</a:t>
              </a:r>
              <a:r>
                <a:rPr lang="en-US" sz="1400" i="1" dirty="0">
                  <a:solidFill>
                    <a:srgbClr val="106636"/>
                  </a:solidFill>
                  <a:latin typeface="+mn-lt"/>
                </a:rPr>
                <a:t>: Probing molecular motion with relativistic electrons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15973" y="3450620"/>
            <a:ext cx="2743200" cy="2314779"/>
            <a:chOff x="6217367" y="918006"/>
            <a:chExt cx="2743200" cy="231477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7367" y="918006"/>
              <a:ext cx="2743200" cy="16459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217367" y="2563371"/>
              <a:ext cx="2743200" cy="6694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  <a:latin typeface="+mn-lt"/>
                </a:rPr>
                <a:t>Catalysis</a:t>
              </a:r>
              <a:r>
                <a:rPr lang="en-US" sz="1400" dirty="0">
                  <a:solidFill>
                    <a:srgbClr val="106636"/>
                  </a:solidFill>
                  <a:latin typeface="+mn-lt"/>
                </a:rPr>
                <a:t>:</a:t>
              </a:r>
              <a:r>
                <a:rPr lang="en-US" sz="1400" i="1" dirty="0">
                  <a:solidFill>
                    <a:srgbClr val="106636"/>
                  </a:solidFill>
                  <a:latin typeface="+mn-lt"/>
                </a:rPr>
                <a:t> Elucidating intermediate  hydrogenation reaction steps by ultrafast laser temperature jump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09500" y="3347186"/>
            <a:ext cx="2435012" cy="2752920"/>
            <a:chOff x="3123257" y="3347186"/>
            <a:chExt cx="2435012" cy="27529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94859" y="3347186"/>
              <a:ext cx="2291808" cy="205970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123257" y="5430692"/>
              <a:ext cx="2435012" cy="6694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  <a:latin typeface="+mn-lt"/>
                </a:rPr>
                <a:t>CPIMS</a:t>
              </a:r>
              <a:r>
                <a:rPr lang="en-US" sz="1400" dirty="0">
                  <a:solidFill>
                    <a:srgbClr val="106636"/>
                  </a:solidFill>
                  <a:latin typeface="+mn-lt"/>
                </a:rPr>
                <a:t>: </a:t>
              </a:r>
              <a:r>
                <a:rPr lang="en-US" sz="1400" i="1" dirty="0">
                  <a:solidFill>
                    <a:srgbClr val="106636"/>
                  </a:solidFill>
                  <a:latin typeface="+mn-lt"/>
                </a:rPr>
                <a:t>Resolving strongly mixed intra- and intermolecular character of  water vibrations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8732" y="3578087"/>
            <a:ext cx="2743200" cy="2314779"/>
            <a:chOff x="199817" y="918006"/>
            <a:chExt cx="2743200" cy="2314779"/>
          </a:xfrm>
        </p:grpSpPr>
        <p:sp>
          <p:nvSpPr>
            <p:cNvPr id="10" name="Rectangle 9"/>
            <p:cNvSpPr/>
            <p:nvPr/>
          </p:nvSpPr>
          <p:spPr>
            <a:xfrm>
              <a:off x="199817" y="2563371"/>
              <a:ext cx="2743200" cy="6694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 err="1">
                  <a:solidFill>
                    <a:srgbClr val="106636"/>
                  </a:solidFill>
                  <a:latin typeface="+mn-lt"/>
                </a:rPr>
                <a:t>Photosyn</a:t>
              </a:r>
              <a:r>
                <a:rPr lang="en-US" sz="1400" dirty="0">
                  <a:solidFill>
                    <a:srgbClr val="106636"/>
                  </a:solidFill>
                  <a:latin typeface="+mn-lt"/>
                </a:rPr>
                <a:t>:</a:t>
              </a:r>
              <a:r>
                <a:rPr lang="en-US" sz="1400" i="1" dirty="0">
                  <a:solidFill>
                    <a:srgbClr val="106636"/>
                  </a:solidFill>
                  <a:latin typeface="+mn-lt"/>
                </a:rPr>
                <a:t> Taking snapshots of water splitting in photo-synthesis using an x-ray free-electron laser</a:t>
              </a:r>
            </a:p>
          </p:txBody>
        </p:sp>
        <p:pic>
          <p:nvPicPr>
            <p:cNvPr id="8" name="Picture 7" descr="Compare_2F.pn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9817" y="918006"/>
              <a:ext cx="2743200" cy="1645920"/>
            </a:xfrm>
            <a:prstGeom prst="rect">
              <a:avLst/>
            </a:prstGeom>
            <a:ln w="6350">
              <a:solidFill>
                <a:srgbClr val="2B2B93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27405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Charge Transport and Reactivity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4EFB-966A-6745-99E7-4F03FD4C89C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102" y="3698945"/>
            <a:ext cx="2194560" cy="161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5590" y="5326696"/>
            <a:ext cx="253142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>
                <a:solidFill>
                  <a:srgbClr val="106636"/>
                </a:solidFill>
              </a:rPr>
              <a:t>HEC</a:t>
            </a:r>
            <a:r>
              <a:rPr lang="en-US" sz="1400" dirty="0">
                <a:solidFill>
                  <a:srgbClr val="106636"/>
                </a:solidFill>
              </a:rPr>
              <a:t>: </a:t>
            </a:r>
            <a:r>
              <a:rPr lang="en-US" sz="1400" i="1" dirty="0">
                <a:solidFill>
                  <a:srgbClr val="106636"/>
                </a:solidFill>
              </a:rPr>
              <a:t>Investigating electron transfer in a plutonium material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16227" y="5326696"/>
            <a:ext cx="292230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>
                <a:solidFill>
                  <a:srgbClr val="106636"/>
                </a:solidFill>
              </a:rPr>
              <a:t>Solar Photo</a:t>
            </a:r>
            <a:r>
              <a:rPr lang="en-US" sz="1400" dirty="0">
                <a:solidFill>
                  <a:srgbClr val="106636"/>
                </a:solidFill>
              </a:rPr>
              <a:t>: </a:t>
            </a:r>
            <a:r>
              <a:rPr lang="en-US" sz="1400" i="1" dirty="0">
                <a:solidFill>
                  <a:srgbClr val="106636"/>
                </a:solidFill>
              </a:rPr>
              <a:t>Elucidating</a:t>
            </a:r>
            <a:r>
              <a:rPr lang="en-US" sz="1400" dirty="0">
                <a:solidFill>
                  <a:srgbClr val="106636"/>
                </a:solidFill>
              </a:rPr>
              <a:t> </a:t>
            </a:r>
            <a:r>
              <a:rPr lang="en-US" sz="1400" i="1" dirty="0">
                <a:solidFill>
                  <a:srgbClr val="106636"/>
                </a:solidFill>
              </a:rPr>
              <a:t>proton-coupled electron transfer in a linked chromophore-base-phenol complex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693"/>
          <a:stretch/>
        </p:blipFill>
        <p:spPr>
          <a:xfrm>
            <a:off x="6305261" y="3714320"/>
            <a:ext cx="2271220" cy="162581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22360" y="938636"/>
            <a:ext cx="2393877" cy="2615452"/>
            <a:chOff x="6275368" y="938636"/>
            <a:chExt cx="2393877" cy="261545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4757" y="938636"/>
              <a:ext cx="2075098" cy="192024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275368" y="2884674"/>
              <a:ext cx="2393877" cy="669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</a:rPr>
                <a:t>AMOS</a:t>
              </a:r>
              <a:r>
                <a:rPr lang="en-US" sz="1400" dirty="0">
                  <a:solidFill>
                    <a:srgbClr val="106636"/>
                  </a:solidFill>
                </a:rPr>
                <a:t>: </a:t>
              </a:r>
              <a:r>
                <a:rPr lang="en-US" sz="1400" i="1" dirty="0">
                  <a:solidFill>
                    <a:srgbClr val="106636"/>
                  </a:solidFill>
                </a:rPr>
                <a:t>Providing an atomic-scale perspective of ultrafast charge transfer at interfaces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28074" y="893332"/>
            <a:ext cx="2310117" cy="2992546"/>
            <a:chOff x="3346835" y="808507"/>
            <a:chExt cx="2310117" cy="2992546"/>
          </a:xfrm>
        </p:grpSpPr>
        <p:sp>
          <p:nvSpPr>
            <p:cNvPr id="5" name="Rectangle 4"/>
            <p:cNvSpPr/>
            <p:nvPr/>
          </p:nvSpPr>
          <p:spPr>
            <a:xfrm>
              <a:off x="3346835" y="3131639"/>
              <a:ext cx="2310117" cy="669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</a:rPr>
                <a:t>EFRC</a:t>
              </a:r>
              <a:r>
                <a:rPr lang="en-US" sz="1400" dirty="0">
                  <a:solidFill>
                    <a:srgbClr val="106636"/>
                  </a:solidFill>
                </a:rPr>
                <a:t>: </a:t>
              </a:r>
              <a:r>
                <a:rPr lang="en-US" sz="1400" i="1" dirty="0">
                  <a:solidFill>
                    <a:srgbClr val="106636"/>
                  </a:solidFill>
                </a:rPr>
                <a:t>Revealing mechanism of energy conservation by electron bifurcation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51292" y="808507"/>
              <a:ext cx="1641416" cy="22860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32277" y="938636"/>
            <a:ext cx="2505195" cy="2615452"/>
            <a:chOff x="532277" y="938636"/>
            <a:chExt cx="2505195" cy="2615452"/>
          </a:xfrm>
        </p:grpSpPr>
        <p:sp>
          <p:nvSpPr>
            <p:cNvPr id="14" name="Rectangle 13"/>
            <p:cNvSpPr/>
            <p:nvPr/>
          </p:nvSpPr>
          <p:spPr>
            <a:xfrm>
              <a:off x="532277" y="2884674"/>
              <a:ext cx="2505195" cy="669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</a:rPr>
                <a:t>CPIMS</a:t>
              </a:r>
              <a:r>
                <a:rPr lang="en-US" sz="1400" dirty="0">
                  <a:solidFill>
                    <a:srgbClr val="106636"/>
                  </a:solidFill>
                </a:rPr>
                <a:t>: </a:t>
              </a:r>
              <a:r>
                <a:rPr lang="en-US" sz="1400" i="1" dirty="0">
                  <a:solidFill>
                    <a:srgbClr val="106636"/>
                  </a:solidFill>
                </a:rPr>
                <a:t>Quantifying effect of structural and energetic disorder on charge transport</a:t>
              </a:r>
            </a:p>
          </p:txBody>
        </p:sp>
        <p:pic>
          <p:nvPicPr>
            <p:cNvPr id="36" name="Content Placeholder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730" y="938636"/>
              <a:ext cx="2304288" cy="192024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5948" y="4118956"/>
            <a:ext cx="3017520" cy="12288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63010" y="5326696"/>
            <a:ext cx="258045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err="1">
                <a:solidFill>
                  <a:srgbClr val="106636"/>
                </a:solidFill>
              </a:rPr>
              <a:t>Geosci</a:t>
            </a:r>
            <a:r>
              <a:rPr lang="en-US" sz="1400" dirty="0">
                <a:solidFill>
                  <a:srgbClr val="106636"/>
                </a:solidFill>
              </a:rPr>
              <a:t>: </a:t>
            </a:r>
            <a:r>
              <a:rPr lang="en-US" sz="1400" i="1" dirty="0">
                <a:solidFill>
                  <a:srgbClr val="106636"/>
                </a:solidFill>
              </a:rPr>
              <a:t>Understanding electron transfer pathways through an iron oxide nanoparticle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25948" y="4099550"/>
            <a:ext cx="201809" cy="16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37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3930" y="4172017"/>
            <a:ext cx="5792101" cy="1921892"/>
            <a:chOff x="2590211" y="4255990"/>
            <a:chExt cx="5792101" cy="192189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60" t="3961" r="3373" b="26057"/>
            <a:stretch/>
          </p:blipFill>
          <p:spPr>
            <a:xfrm>
              <a:off x="2590211" y="4255990"/>
              <a:ext cx="2933413" cy="19218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91850" y="4750869"/>
              <a:ext cx="289046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</a:rPr>
                <a:t>Catalysis</a:t>
              </a:r>
              <a:r>
                <a:rPr lang="en-US" sz="1400" dirty="0">
                  <a:solidFill>
                    <a:srgbClr val="106636"/>
                  </a:solidFill>
                </a:rPr>
                <a:t>: </a:t>
              </a:r>
              <a:r>
                <a:rPr lang="en-US" sz="1400" i="1" dirty="0">
                  <a:solidFill>
                    <a:srgbClr val="106636"/>
                  </a:solidFill>
                </a:rPr>
                <a:t>Developing a strategy to allow a wide variety of tandem reactions that involve incompatible catalytic transformations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Reactive Pathways in Diverse Environments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4EFB-966A-6745-99E7-4F03FD4C89CA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743200" y="882304"/>
            <a:ext cx="3657600" cy="3253939"/>
            <a:chOff x="5402190" y="856504"/>
            <a:chExt cx="3657600" cy="3253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2190" y="856504"/>
              <a:ext cx="3657600" cy="258531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402190" y="3441029"/>
              <a:ext cx="3657600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</a:rPr>
                <a:t>Catalysis</a:t>
              </a:r>
              <a:r>
                <a:rPr lang="en-US" sz="1400" dirty="0">
                  <a:solidFill>
                    <a:srgbClr val="106636"/>
                  </a:solidFill>
                </a:rPr>
                <a:t>: </a:t>
              </a:r>
              <a:r>
                <a:rPr lang="en-US" sz="1400" i="1" dirty="0">
                  <a:solidFill>
                    <a:srgbClr val="106636"/>
                  </a:solidFill>
                </a:rPr>
                <a:t>Addressing surface reaction network complexity using computational and data science tools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80189" y="882304"/>
            <a:ext cx="2194560" cy="3511084"/>
            <a:chOff x="291712" y="856504"/>
            <a:chExt cx="2194560" cy="35110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712" y="856504"/>
              <a:ext cx="2194560" cy="26480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91712" y="3505814"/>
              <a:ext cx="21945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</a:rPr>
                <a:t>GPCP</a:t>
              </a:r>
              <a:r>
                <a:rPr lang="en-US" sz="1400" dirty="0">
                  <a:solidFill>
                    <a:srgbClr val="106636"/>
                  </a:solidFill>
                </a:rPr>
                <a:t>: </a:t>
              </a:r>
              <a:r>
                <a:rPr lang="en-US" sz="1400" i="1" dirty="0">
                  <a:solidFill>
                    <a:srgbClr val="106636"/>
                  </a:solidFill>
                </a:rPr>
                <a:t>Exploring mechanisms for PAH formation in extreme environments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4211" y="882304"/>
            <a:ext cx="2286000" cy="3603445"/>
            <a:chOff x="2967274" y="907403"/>
            <a:chExt cx="2286000" cy="360344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7274" y="907403"/>
              <a:ext cx="2286000" cy="300637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67274" y="3841434"/>
              <a:ext cx="2286000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</a:rPr>
                <a:t>Phys Bio</a:t>
              </a:r>
              <a:r>
                <a:rPr lang="en-US" sz="1400" dirty="0">
                  <a:solidFill>
                    <a:srgbClr val="106636"/>
                  </a:solidFill>
                </a:rPr>
                <a:t>:</a:t>
              </a:r>
              <a:r>
                <a:rPr lang="en-US" sz="1400" b="1" dirty="0">
                  <a:solidFill>
                    <a:srgbClr val="106636"/>
                  </a:solidFill>
                </a:rPr>
                <a:t> </a:t>
              </a:r>
              <a:r>
                <a:rPr lang="en-US" sz="1400" i="1" dirty="0">
                  <a:solidFill>
                    <a:srgbClr val="106636"/>
                  </a:solidFill>
                </a:rPr>
                <a:t>Understanding plant metabolic pathways for fatty acid synthesis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44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Chemistry in Aqueous Environments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4EFB-966A-6745-99E7-4F03FD4C89CA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390300" y="910167"/>
            <a:ext cx="2728954" cy="2729183"/>
            <a:chOff x="3390300" y="949923"/>
            <a:chExt cx="2728954" cy="2729183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927" y="949923"/>
              <a:ext cx="2455700" cy="21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390300" y="3009692"/>
              <a:ext cx="2728954" cy="669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  <a:cs typeface="Arial"/>
                </a:rPr>
                <a:t>HEC</a:t>
              </a:r>
              <a:r>
                <a:rPr lang="en-US" sz="1400" dirty="0">
                  <a:solidFill>
                    <a:srgbClr val="106636"/>
                  </a:solidFill>
                  <a:cs typeface="Arial"/>
                </a:rPr>
                <a:t>: </a:t>
              </a:r>
              <a:r>
                <a:rPr lang="en-US" sz="1400" i="1" dirty="0">
                  <a:solidFill>
                    <a:srgbClr val="106636"/>
                  </a:solidFill>
                  <a:cs typeface="Arial"/>
                </a:rPr>
                <a:t>Chelating and stabilizing tetravalent Berkelium in aqueous solution</a:t>
              </a:r>
              <a:endParaRPr lang="en-US" sz="1400" i="1" dirty="0">
                <a:solidFill>
                  <a:srgbClr val="106636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11589" y="889631"/>
            <a:ext cx="2743200" cy="2580441"/>
            <a:chOff x="6311589" y="929387"/>
            <a:chExt cx="2743200" cy="25804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1361" y="929387"/>
              <a:ext cx="2463656" cy="21031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311589" y="3032774"/>
              <a:ext cx="2743200" cy="4770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</a:rPr>
                <a:t>CPIMS</a:t>
              </a:r>
              <a:r>
                <a:rPr lang="en-US" sz="1400" dirty="0">
                  <a:solidFill>
                    <a:srgbClr val="106636"/>
                  </a:solidFill>
                </a:rPr>
                <a:t>: </a:t>
              </a:r>
              <a:r>
                <a:rPr lang="en-US" sz="1400" i="1" dirty="0">
                  <a:solidFill>
                    <a:srgbClr val="106636"/>
                  </a:solidFill>
                </a:rPr>
                <a:t>Understanding how local electric fields affect water structure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0613" y="910167"/>
            <a:ext cx="2856959" cy="2559905"/>
            <a:chOff x="210613" y="949923"/>
            <a:chExt cx="2856959" cy="2559905"/>
          </a:xfrm>
        </p:grpSpPr>
        <p:pic>
          <p:nvPicPr>
            <p:cNvPr id="3074" name="Picture 2" descr="Elucidating the mechanism behind the stabilization of multi-charged metal cations in water: a case study of the electronic states of microhydrated Mg2+, Ca2+ and Al3+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8889" y="949923"/>
              <a:ext cx="2800406" cy="2082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10613" y="3032774"/>
              <a:ext cx="2856959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</a:rPr>
                <a:t>CPIMS</a:t>
              </a:r>
              <a:r>
                <a:rPr lang="en-US" sz="1400" dirty="0">
                  <a:solidFill>
                    <a:srgbClr val="106636"/>
                  </a:solidFill>
                </a:rPr>
                <a:t>: </a:t>
              </a:r>
              <a:r>
                <a:rPr lang="en-US" sz="1400" i="1" dirty="0">
                  <a:solidFill>
                    <a:srgbClr val="106636"/>
                  </a:solidFill>
                </a:rPr>
                <a:t>Stabilization mechanism of multi-charged metal cations in water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50961" y="3981693"/>
            <a:ext cx="3200400" cy="2086884"/>
            <a:chOff x="3250961" y="3981693"/>
            <a:chExt cx="3200400" cy="208688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0961" y="3981693"/>
              <a:ext cx="3200400" cy="137046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647392" y="5399163"/>
              <a:ext cx="2407539" cy="669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 err="1">
                  <a:solidFill>
                    <a:srgbClr val="106636"/>
                  </a:solidFill>
                </a:rPr>
                <a:t>Geosci</a:t>
              </a:r>
              <a:r>
                <a:rPr lang="en-US" sz="1400" dirty="0">
                  <a:solidFill>
                    <a:srgbClr val="106636"/>
                  </a:solidFill>
                </a:rPr>
                <a:t>: </a:t>
              </a:r>
              <a:r>
                <a:rPr lang="en-US" sz="1400" i="1" dirty="0">
                  <a:solidFill>
                    <a:srgbClr val="106636"/>
                  </a:solidFill>
                </a:rPr>
                <a:t>Determining pressure dependence of </a:t>
              </a:r>
              <a:r>
                <a:rPr lang="en-US" sz="1400" i="1" dirty="0" err="1">
                  <a:solidFill>
                    <a:srgbClr val="106636"/>
                  </a:solidFill>
                </a:rPr>
                <a:t>polyborate</a:t>
              </a:r>
              <a:r>
                <a:rPr lang="en-US" sz="1400" i="1" dirty="0">
                  <a:solidFill>
                    <a:srgbClr val="106636"/>
                  </a:solidFill>
                </a:rPr>
                <a:t> species in aqueous solution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1785" y="3550754"/>
            <a:ext cx="2733889" cy="2517823"/>
            <a:chOff x="311785" y="3550754"/>
            <a:chExt cx="2733889" cy="25178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785" y="3550754"/>
              <a:ext cx="2733889" cy="18288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34812" y="5399163"/>
              <a:ext cx="2487833" cy="669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</a:rPr>
                <a:t>Catalysis</a:t>
              </a:r>
              <a:r>
                <a:rPr lang="en-US" sz="1400" dirty="0">
                  <a:solidFill>
                    <a:srgbClr val="106636"/>
                  </a:solidFill>
                </a:rPr>
                <a:t>: </a:t>
              </a:r>
              <a:r>
                <a:rPr lang="en-US" sz="1400" i="1" dirty="0">
                  <a:solidFill>
                    <a:srgbClr val="106636"/>
                  </a:solidFill>
                </a:rPr>
                <a:t>Enhancing the catalytic activity of hydronium ions via constraints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46345" y="3431739"/>
            <a:ext cx="2577735" cy="2829198"/>
            <a:chOff x="6346345" y="3431739"/>
            <a:chExt cx="2577735" cy="2829198"/>
          </a:xfrm>
        </p:grpSpPr>
        <p:grpSp>
          <p:nvGrpSpPr>
            <p:cNvPr id="21" name="Group 20"/>
            <p:cNvGrpSpPr/>
            <p:nvPr/>
          </p:nvGrpSpPr>
          <p:grpSpPr>
            <a:xfrm>
              <a:off x="6716508" y="3431739"/>
              <a:ext cx="1837408" cy="1955069"/>
              <a:chOff x="6814849" y="3378057"/>
              <a:chExt cx="1837408" cy="1955069"/>
            </a:xfrm>
          </p:grpSpPr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814849" y="3378323"/>
                <a:ext cx="1837408" cy="19548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6814850" y="3378057"/>
                <a:ext cx="118968" cy="137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346345" y="5399163"/>
              <a:ext cx="257773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106636"/>
                  </a:solidFill>
                </a:rPr>
                <a:t>Phys Bio &amp; </a:t>
              </a:r>
              <a:r>
                <a:rPr lang="en-US" sz="1400" b="1" dirty="0" err="1">
                  <a:solidFill>
                    <a:srgbClr val="106636"/>
                  </a:solidFill>
                </a:rPr>
                <a:t>Photosyn</a:t>
              </a:r>
              <a:r>
                <a:rPr lang="en-US" sz="1400" dirty="0">
                  <a:solidFill>
                    <a:srgbClr val="106636"/>
                  </a:solidFill>
                </a:rPr>
                <a:t>: </a:t>
              </a:r>
              <a:r>
                <a:rPr lang="en-US" sz="1400" i="1" dirty="0">
                  <a:solidFill>
                    <a:srgbClr val="106636"/>
                  </a:solidFill>
                </a:rPr>
                <a:t>Understanding protein-enclosed aqueous environments for CO</a:t>
              </a:r>
              <a:r>
                <a:rPr lang="en-US" sz="1400" i="1" baseline="-25000" dirty="0">
                  <a:solidFill>
                    <a:srgbClr val="106636"/>
                  </a:solidFill>
                </a:rPr>
                <a:t>2</a:t>
              </a:r>
              <a:r>
                <a:rPr lang="en-US" sz="1400" i="1" dirty="0">
                  <a:solidFill>
                    <a:srgbClr val="106636"/>
                  </a:solidFill>
                </a:rPr>
                <a:t> reduction and other chemistries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398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7" y="895350"/>
            <a:ext cx="8410575" cy="3859506"/>
          </a:xfrm>
        </p:spPr>
        <p:txBody>
          <a:bodyPr/>
          <a:lstStyle/>
          <a:p>
            <a:r>
              <a:rPr lang="en-US" dirty="0"/>
              <a:t>2014 COV recommends “that BES </a:t>
            </a:r>
            <a:r>
              <a:rPr lang="en-US" i="1" dirty="0"/>
              <a:t>execute a strategic planning session</a:t>
            </a:r>
            <a:r>
              <a:rPr lang="en-US" dirty="0"/>
              <a:t> at the division level to evaluate current directions and </a:t>
            </a:r>
            <a:r>
              <a:rPr lang="en-US" i="1" dirty="0"/>
              <a:t>identify new opportunities and synergies</a:t>
            </a:r>
            <a:r>
              <a:rPr lang="en-US" dirty="0"/>
              <a:t>. This type of strategic planning will </a:t>
            </a:r>
            <a:r>
              <a:rPr lang="en-US" i="1" dirty="0"/>
              <a:t>facilitate communication and collaboration among the programs </a:t>
            </a:r>
            <a:r>
              <a:rPr lang="en-US" dirty="0"/>
              <a:t>…” </a:t>
            </a:r>
          </a:p>
          <a:p>
            <a:r>
              <a:rPr lang="en-US" dirty="0"/>
              <a:t>2017 The COV “commends CSGB’s initial implementation of strategic planning and encourages broadening the scope to identify</a:t>
            </a:r>
            <a:r>
              <a:rPr lang="en-US" i="1" dirty="0"/>
              <a:t> synergies and new research opportunities among various CSGB teams and with other BES divisions</a:t>
            </a:r>
            <a:r>
              <a:rPr lang="en-US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47358"/>
            <a:ext cx="9144000" cy="830985"/>
          </a:xfrm>
        </p:spPr>
        <p:txBody>
          <a:bodyPr/>
          <a:lstStyle/>
          <a:p>
            <a:r>
              <a:rPr lang="en-US" b="0" dirty="0"/>
              <a:t>Strategic planning activities address major recommendations</a:t>
            </a:r>
            <a:br>
              <a:rPr lang="en-US" b="0" dirty="0"/>
            </a:br>
            <a:r>
              <a:rPr lang="en-US" b="0" dirty="0"/>
              <a:t>from Committee of Visitors for CSGB Division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4EFB-966A-6745-99E7-4F03FD4C89C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6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4"/>
          <p:cNvSpPr txBox="1">
            <a:spLocks noChangeArrowheads="1"/>
          </p:cNvSpPr>
          <p:nvPr/>
        </p:nvSpPr>
        <p:spPr bwMode="auto">
          <a:xfrm>
            <a:off x="14952" y="2207618"/>
            <a:ext cx="3389536" cy="3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95" tIns="45599" rIns="91195" bIns="45599">
            <a:spAutoFit/>
          </a:bodyPr>
          <a:lstStyle/>
          <a:p>
            <a:pPr marL="227862" indent="-227862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b="1" dirty="0">
                <a:solidFill>
                  <a:srgbClr val="106636"/>
                </a:solidFill>
                <a:latin typeface="Arial" charset="0"/>
                <a:cs typeface="Arial" pitchFamily="34" charset="0"/>
              </a:rPr>
              <a:t>Science for National Needs</a:t>
            </a:r>
          </a:p>
        </p:txBody>
      </p:sp>
      <p:sp>
        <p:nvSpPr>
          <p:cNvPr id="60419" name="Text Box 45"/>
          <p:cNvSpPr txBox="1">
            <a:spLocks noChangeArrowheads="1"/>
          </p:cNvSpPr>
          <p:nvPr/>
        </p:nvSpPr>
        <p:spPr bwMode="auto">
          <a:xfrm>
            <a:off x="14952" y="777985"/>
            <a:ext cx="2825279" cy="3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95" tIns="45599" rIns="91195" bIns="45599">
            <a:spAutoFit/>
          </a:bodyPr>
          <a:lstStyle/>
          <a:p>
            <a:pPr marL="227862" indent="-227862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b="1" dirty="0">
                <a:solidFill>
                  <a:srgbClr val="106636"/>
                </a:solidFill>
                <a:latin typeface="Arial" charset="0"/>
                <a:cs typeface="Arial" pitchFamily="34" charset="0"/>
              </a:rPr>
              <a:t>Science for Discovery</a:t>
            </a: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5309"/>
            <a:ext cx="9144000" cy="830740"/>
          </a:xfrm>
        </p:spPr>
        <p:txBody>
          <a:bodyPr lIns="91184" tIns="45593" rIns="91184" bIns="45593"/>
          <a:lstStyle/>
          <a:p>
            <a:pPr defTabSz="1015399">
              <a:tabLst>
                <a:tab pos="1885539" algn="l"/>
              </a:tabLst>
            </a:pPr>
            <a:r>
              <a:rPr lang="en-US" b="0" dirty="0"/>
              <a:t>BES strategic planning activities </a:t>
            </a:r>
            <a:br>
              <a:rPr lang="en-US" b="0" dirty="0"/>
            </a:br>
            <a:r>
              <a:rPr lang="en-US" b="0" dirty="0"/>
              <a:t>provide the foundation for the CSGB strategy</a:t>
            </a:r>
          </a:p>
        </p:txBody>
      </p:sp>
      <p:grpSp>
        <p:nvGrpSpPr>
          <p:cNvPr id="3" name="Group 11"/>
          <p:cNvGrpSpPr>
            <a:grpSpLocks noChangeAspect="1"/>
          </p:cNvGrpSpPr>
          <p:nvPr/>
        </p:nvGrpSpPr>
        <p:grpSpPr bwMode="auto">
          <a:xfrm>
            <a:off x="3108380" y="4978986"/>
            <a:ext cx="900728" cy="1058775"/>
            <a:chOff x="1093" y="1454"/>
            <a:chExt cx="805" cy="1035"/>
          </a:xfrm>
        </p:grpSpPr>
        <p:sp>
          <p:nvSpPr>
            <p:cNvPr id="3097613" name="Rectangle 13"/>
            <p:cNvSpPr>
              <a:spLocks noChangeAspect="1" noChangeArrowheads="1"/>
            </p:cNvSpPr>
            <p:nvPr/>
          </p:nvSpPr>
          <p:spPr bwMode="auto">
            <a:xfrm>
              <a:off x="1093" y="1454"/>
              <a:ext cx="805" cy="10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pPr defTabSz="81872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pic>
          <p:nvPicPr>
            <p:cNvPr id="60474" name="Picture 12"/>
            <p:cNvPicPr preferRelativeResize="0">
              <a:picLocks noChangeAspect="1" noChangeArrowheads="1"/>
            </p:cNvPicPr>
            <p:nvPr/>
          </p:nvPicPr>
          <p:blipFill>
            <a:blip r:embed="rId3" cstate="screen"/>
            <a:srcRect l="8398" r="11044" b="23692"/>
            <a:stretch>
              <a:fillRect/>
            </a:stretch>
          </p:blipFill>
          <p:spPr bwMode="auto">
            <a:xfrm>
              <a:off x="1164" y="1485"/>
              <a:ext cx="671" cy="8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3776098" y="5022070"/>
            <a:ext cx="906616" cy="1058775"/>
            <a:chOff x="1952" y="1468"/>
            <a:chExt cx="810" cy="1035"/>
          </a:xfrm>
        </p:grpSpPr>
        <p:sp>
          <p:nvSpPr>
            <p:cNvPr id="3097615" name="Rectangle 15"/>
            <p:cNvSpPr>
              <a:spLocks noChangeAspect="1" noChangeArrowheads="1"/>
            </p:cNvSpPr>
            <p:nvPr/>
          </p:nvSpPr>
          <p:spPr bwMode="auto">
            <a:xfrm>
              <a:off x="1952" y="1468"/>
              <a:ext cx="810" cy="10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pPr defTabSz="81872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pic>
          <p:nvPicPr>
            <p:cNvPr id="60473" name="Picture 16"/>
            <p:cNvPicPr preferRelativeResize="0"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990" y="1560"/>
              <a:ext cx="750" cy="5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0463" name="Picture 17"/>
          <p:cNvPicPr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49704" y="5103928"/>
            <a:ext cx="920745" cy="10620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0464" name="Picture 18" descr="covers_0001"/>
          <p:cNvPicPr preferRelativeResize="0"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553" y="5012376"/>
            <a:ext cx="901906" cy="105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65" name="Picture 19" descr="covers_0002"/>
          <p:cNvPicPr preferRelativeResize="0"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38683" y="5043612"/>
            <a:ext cx="901906" cy="105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0"/>
          <p:cNvGrpSpPr>
            <a:grpSpLocks noChangeAspect="1"/>
          </p:cNvGrpSpPr>
          <p:nvPr/>
        </p:nvGrpSpPr>
        <p:grpSpPr bwMode="auto">
          <a:xfrm>
            <a:off x="1776475" y="5106083"/>
            <a:ext cx="896019" cy="1058775"/>
            <a:chOff x="897" y="1216"/>
            <a:chExt cx="801" cy="1035"/>
          </a:xfrm>
        </p:grpSpPr>
        <p:sp>
          <p:nvSpPr>
            <p:cNvPr id="3097622" name="Rectangle 22"/>
            <p:cNvSpPr>
              <a:spLocks noChangeAspect="1" noChangeArrowheads="1"/>
            </p:cNvSpPr>
            <p:nvPr/>
          </p:nvSpPr>
          <p:spPr bwMode="auto">
            <a:xfrm>
              <a:off x="897" y="1216"/>
              <a:ext cx="801" cy="10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pPr defTabSz="81872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pic>
          <p:nvPicPr>
            <p:cNvPr id="60470" name="Picture 21"/>
            <p:cNvPicPr preferRelativeResize="0"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993" y="1329"/>
              <a:ext cx="613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0468" name="Picture 24"/>
          <p:cNvPicPr preferRelativeResize="0"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107579" y="5084541"/>
            <a:ext cx="901906" cy="105985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69" name="Picture 25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137439" y="5021729"/>
            <a:ext cx="879535" cy="10404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60467" name="Picture 23"/>
          <p:cNvPicPr preferRelativeResize="0"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439484" y="5002682"/>
            <a:ext cx="901906" cy="1059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23" name="Picture 27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337317" y="5113092"/>
            <a:ext cx="837045" cy="1112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0425" name="Text Box 46"/>
          <p:cNvSpPr txBox="1">
            <a:spLocks noChangeArrowheads="1"/>
          </p:cNvSpPr>
          <p:nvPr/>
        </p:nvSpPr>
        <p:spPr bwMode="auto">
          <a:xfrm>
            <a:off x="14952" y="4670305"/>
            <a:ext cx="7680775" cy="3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95" tIns="45599" rIns="91195" bIns="45599">
            <a:spAutoFit/>
          </a:bodyPr>
          <a:lstStyle/>
          <a:p>
            <a:pPr marL="227862" indent="-227862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b="1" dirty="0">
                <a:solidFill>
                  <a:srgbClr val="106636"/>
                </a:solidFill>
                <a:latin typeface="Arial" charset="0"/>
                <a:cs typeface="Arial" pitchFamily="34" charset="0"/>
              </a:rPr>
              <a:t>National Scientific User Facilities, the 21</a:t>
            </a:r>
            <a:r>
              <a:rPr lang="en-US" b="1" baseline="30000" dirty="0">
                <a:solidFill>
                  <a:srgbClr val="106636"/>
                </a:solidFill>
                <a:latin typeface="Arial" charset="0"/>
                <a:cs typeface="Arial" pitchFamily="34" charset="0"/>
              </a:rPr>
              <a:t>st</a:t>
            </a:r>
            <a:r>
              <a:rPr lang="en-US" b="1" dirty="0">
                <a:solidFill>
                  <a:srgbClr val="106636"/>
                </a:solidFill>
                <a:latin typeface="Arial" charset="0"/>
                <a:cs typeface="Arial" pitchFamily="34" charset="0"/>
              </a:rPr>
              <a:t> century tools of science</a:t>
            </a:r>
          </a:p>
        </p:txBody>
      </p:sp>
      <p:pic>
        <p:nvPicPr>
          <p:cNvPr id="60436" name="Picture 28" descr="NGPS_xl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783964" y="4997665"/>
            <a:ext cx="850034" cy="110377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60437" name="Picture 2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400988" y="5107172"/>
            <a:ext cx="828386" cy="10995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62" name="Picture 61" descr="User_Data_Report_coverjpg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6996364" y="5021729"/>
            <a:ext cx="801943" cy="10378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097729" y="6420435"/>
            <a:ext cx="5465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https://science.energy.gov/bes/community-resources/reports/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565297" y="5095127"/>
            <a:ext cx="903763" cy="1097280"/>
            <a:chOff x="7403739" y="5046999"/>
            <a:chExt cx="903763" cy="1097280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739" y="5046999"/>
              <a:ext cx="903763" cy="10972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7464467" y="5136127"/>
              <a:ext cx="782307" cy="7848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Arial" charset="0"/>
                </a:rPr>
                <a:t>BESAC Future Light Sources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Arial" charset="0"/>
                </a:rPr>
                <a:t>2013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36055" y="4950661"/>
            <a:ext cx="847410" cy="1097280"/>
            <a:chOff x="8151831" y="4998789"/>
            <a:chExt cx="847410" cy="10972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151831" y="4998789"/>
              <a:ext cx="847410" cy="10972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0" name="TextBox 69"/>
            <p:cNvSpPr txBox="1"/>
            <p:nvPr/>
          </p:nvSpPr>
          <p:spPr>
            <a:xfrm>
              <a:off x="8184383" y="5210980"/>
              <a:ext cx="782307" cy="7848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Arial" charset="0"/>
                </a:rPr>
                <a:t>BESAC Report on Facility Upgrades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Arial" charset="0"/>
                </a:rPr>
                <a:t>2016</a:t>
              </a:r>
            </a:p>
          </p:txBody>
        </p:sp>
      </p:grpSp>
      <p:pic>
        <p:nvPicPr>
          <p:cNvPr id="60421" name="Picture 26"/>
          <p:cNvPicPr preferRelativeResize="0">
            <a:picLocks noGrp="1" noChangeAspect="1" noChangeArrowheads="1"/>
          </p:cNvPicPr>
          <p:nvPr>
            <p:ph sz="quarter" idx="4294967295"/>
          </p:nvPr>
        </p:nvPicPr>
        <p:blipFill>
          <a:blip r:embed="rId18" cstate="screen"/>
          <a:srcRect/>
          <a:stretch>
            <a:fillRect/>
          </a:stretch>
        </p:blipFill>
        <p:spPr>
          <a:xfrm>
            <a:off x="69529" y="2562889"/>
            <a:ext cx="820877" cy="1051560"/>
          </a:xfrm>
          <a:ln w="28575">
            <a:solidFill>
              <a:schemeClr val="tx1"/>
            </a:solidFill>
          </a:ln>
        </p:spPr>
      </p:pic>
      <p:pic>
        <p:nvPicPr>
          <p:cNvPr id="60450" name="Picture 32" descr="BES_H_Cover8-03"/>
          <p:cNvPicPr preferRelativeResize="0"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822017" y="2562889"/>
            <a:ext cx="784664" cy="10515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51" name="Picture 33"/>
          <p:cNvPicPr preferRelativeResize="0"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538292" y="2562889"/>
            <a:ext cx="784664" cy="10515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58" name="Picture 40" descr="Cover_921"/>
          <p:cNvPicPr preferRelativeResize="0"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254567" y="2562889"/>
            <a:ext cx="786272" cy="10515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52" name="Picture 34"/>
          <p:cNvPicPr preferRelativeResize="0">
            <a:picLocks noChangeAspect="1" noChangeArrowheads="1"/>
          </p:cNvPicPr>
          <p:nvPr/>
        </p:nvPicPr>
        <p:blipFill>
          <a:blip r:embed="rId2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972450" y="2562889"/>
            <a:ext cx="784664" cy="10515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53" name="Picture 35"/>
          <p:cNvPicPr preferRelativeResize="0"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3688725" y="2562889"/>
            <a:ext cx="784664" cy="10515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24" name="Picture 41"/>
          <p:cNvPicPr preferRelativeResize="0"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4405000" y="2562889"/>
            <a:ext cx="793374" cy="10515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35" name="Picture 50" descr="SET_xlg.jpg"/>
          <p:cNvPicPr>
            <a:picLocks noChangeAspect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5129985" y="2562889"/>
            <a:ext cx="812913" cy="10515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43" name="Picture 61" descr="SETF_xlg.jpg"/>
          <p:cNvPicPr>
            <a:picLocks noChangeAspect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5874509" y="2562889"/>
            <a:ext cx="832427" cy="10515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47" y="2562889"/>
            <a:ext cx="827293" cy="10515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0455" name="Picture 37" descr="EES_xlg"/>
          <p:cNvPicPr preferRelativeResize="0">
            <a:picLocks noChangeAspect="1" noChangeArrowheads="1"/>
          </p:cNvPicPr>
          <p:nvPr/>
        </p:nvPicPr>
        <p:blipFill>
          <a:blip r:embed="rId28" cstate="screen"/>
          <a:srcRect/>
          <a:stretch>
            <a:fillRect/>
          </a:stretch>
        </p:blipFill>
        <p:spPr bwMode="auto">
          <a:xfrm>
            <a:off x="250504" y="3555558"/>
            <a:ext cx="786272" cy="10515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48" name="Picture 30" descr="CAT_lg"/>
          <p:cNvPicPr preferRelativeResize="0">
            <a:picLocks noChangeAspect="1" noChangeArrowheads="1"/>
          </p:cNvPicPr>
          <p:nvPr/>
        </p:nvPicPr>
        <p:blipFill>
          <a:blip r:embed="rId29" cstate="screen"/>
          <a:srcRect/>
          <a:stretch>
            <a:fillRect/>
          </a:stretch>
        </p:blipFill>
        <p:spPr bwMode="auto">
          <a:xfrm>
            <a:off x="952816" y="3555558"/>
            <a:ext cx="784664" cy="10515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57" name="Picture 39" descr="MuEE"/>
          <p:cNvPicPr preferRelativeResize="0">
            <a:picLocks noChangeAspect="1" noChangeArrowheads="1"/>
          </p:cNvPicPr>
          <p:nvPr/>
        </p:nvPicPr>
        <p:blipFill>
          <a:blip r:embed="rId30" cstate="screen"/>
          <a:srcRect/>
          <a:stretch>
            <a:fillRect/>
          </a:stretch>
        </p:blipFill>
        <p:spPr bwMode="auto">
          <a:xfrm>
            <a:off x="1653520" y="3555558"/>
            <a:ext cx="784664" cy="10515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44" name="Picture 63" descr="CCB2020_xlg.jpg"/>
          <p:cNvPicPr>
            <a:picLocks noChangeAspect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2354224" y="3555558"/>
            <a:ext cx="836670" cy="10515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45" name="Picture 64" descr="CMSC_xlg.jpg"/>
          <p:cNvPicPr>
            <a:picLocks noChangeAspect="1"/>
          </p:cNvPicPr>
          <p:nvPr/>
        </p:nvPicPr>
        <p:blipFill>
          <a:blip r:embed="rId32" cstate="screen"/>
          <a:srcRect/>
          <a:stretch>
            <a:fillRect/>
          </a:stretch>
        </p:blipFill>
        <p:spPr bwMode="auto">
          <a:xfrm>
            <a:off x="3106934" y="3555558"/>
            <a:ext cx="862350" cy="10515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4" name="Picture 2" descr="http://science.energy.gov/~/media/bes/images/reports/2016/BRNEM_FrontCover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324" y="3555558"/>
            <a:ext cx="831521" cy="10515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632885" y="3555558"/>
            <a:ext cx="806823" cy="10515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48" y="3555558"/>
            <a:ext cx="812569" cy="10515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0454" name="Picture 36"/>
          <p:cNvPicPr preferRelativeResize="0">
            <a:picLocks noChangeAspect="1" noChangeArrowheads="1"/>
          </p:cNvPicPr>
          <p:nvPr/>
        </p:nvPicPr>
        <p:blipFill>
          <a:blip r:embed="rId36" cstate="screen"/>
          <a:srcRect/>
          <a:stretch>
            <a:fillRect/>
          </a:stretch>
        </p:blipFill>
        <p:spPr bwMode="auto">
          <a:xfrm>
            <a:off x="7397451" y="2562889"/>
            <a:ext cx="786272" cy="10515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56" name="Picture 38" descr="GEO_lg"/>
          <p:cNvPicPr preferRelativeResize="0">
            <a:picLocks noChangeAspect="1" noChangeArrowheads="1"/>
          </p:cNvPicPr>
          <p:nvPr/>
        </p:nvPicPr>
        <p:blipFill>
          <a:blip r:embed="rId37" cstate="screen"/>
          <a:srcRect/>
          <a:stretch>
            <a:fillRect/>
          </a:stretch>
        </p:blipFill>
        <p:spPr bwMode="auto">
          <a:xfrm>
            <a:off x="8115329" y="2562889"/>
            <a:ext cx="784664" cy="10515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357" y="3555558"/>
            <a:ext cx="812086" cy="10515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483" y="3555558"/>
            <a:ext cx="812569" cy="10515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092" y="3555558"/>
            <a:ext cx="811269" cy="10515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399" y="3555558"/>
            <a:ext cx="812569" cy="10515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 descr="BES Exascale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012" y="6519432"/>
            <a:ext cx="9048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28605" y="1116812"/>
            <a:ext cx="822960" cy="1078992"/>
            <a:chOff x="204541" y="1145302"/>
            <a:chExt cx="822960" cy="1078992"/>
          </a:xfrm>
        </p:grpSpPr>
        <p:sp>
          <p:nvSpPr>
            <p:cNvPr id="67" name="Rectangle 8"/>
            <p:cNvSpPr>
              <a:spLocks noChangeArrowheads="1"/>
            </p:cNvSpPr>
            <p:nvPr/>
          </p:nvSpPr>
          <p:spPr bwMode="auto">
            <a:xfrm>
              <a:off x="204541" y="1145302"/>
              <a:ext cx="822960" cy="1078992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1227" tIns="45614" rIns="91227" bIns="45614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pic>
          <p:nvPicPr>
            <p:cNvPr id="60430" name="Picture 9"/>
            <p:cNvPicPr>
              <a:picLocks noChangeAspect="1" noChangeArrowheads="1"/>
            </p:cNvPicPr>
            <p:nvPr/>
          </p:nvPicPr>
          <p:blipFill>
            <a:blip r:embed="rId43" cstate="screen"/>
            <a:srcRect/>
            <a:stretch>
              <a:fillRect/>
            </a:stretch>
          </p:blipFill>
          <p:spPr bwMode="auto">
            <a:xfrm>
              <a:off x="229249" y="1477135"/>
              <a:ext cx="773545" cy="6821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pic>
        <p:sp>
          <p:nvSpPr>
            <p:cNvPr id="72" name="Rectangle 48"/>
            <p:cNvSpPr>
              <a:spLocks noChangeArrowheads="1"/>
            </p:cNvSpPr>
            <p:nvPr/>
          </p:nvSpPr>
          <p:spPr bwMode="auto">
            <a:xfrm>
              <a:off x="240627" y="1166852"/>
              <a:ext cx="504946" cy="30777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FFFFFF"/>
                  </a:solidFill>
                  <a:latin typeface="Arial" charset="0"/>
                </a:rPr>
                <a:t>Complex</a:t>
              </a:r>
            </a:p>
            <a:p>
              <a:pPr eaLnBrk="0" hangingPunct="0"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Systems</a:t>
              </a:r>
              <a:endParaRPr lang="en-US" sz="1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60459" name="Picture 6" descr="nes_fc"/>
          <p:cNvPicPr>
            <a:picLocks noChangeAspect="1" noChangeArrowheads="1"/>
          </p:cNvPicPr>
          <p:nvPr/>
        </p:nvPicPr>
        <p:blipFill rotWithShape="1">
          <a:blip r:embed="rId44" cstate="screen"/>
          <a:srcRect l="7051" r="-1"/>
          <a:stretch/>
        </p:blipFill>
        <p:spPr bwMode="auto">
          <a:xfrm>
            <a:off x="1072471" y="1128844"/>
            <a:ext cx="905715" cy="1049117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pic>
      <p:pic>
        <p:nvPicPr>
          <p:cNvPr id="60426" name="Picture 3"/>
          <p:cNvPicPr preferRelativeResize="0">
            <a:picLocks noChangeAspect="1" noChangeArrowheads="1"/>
          </p:cNvPicPr>
          <p:nvPr/>
        </p:nvPicPr>
        <p:blipFill rotWithShape="1">
          <a:blip r:embed="rId45" cstate="screen"/>
          <a:srcRect l="3080" r="1990"/>
          <a:stretch/>
        </p:blipFill>
        <p:spPr bwMode="auto">
          <a:xfrm>
            <a:off x="2023156" y="1128844"/>
            <a:ext cx="934872" cy="105156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pic>
      <p:pic>
        <p:nvPicPr>
          <p:cNvPr id="60427" name="Picture 4"/>
          <p:cNvPicPr preferRelativeResize="0">
            <a:picLocks noChangeAspect="1" noChangeArrowheads="1"/>
          </p:cNvPicPr>
          <p:nvPr/>
        </p:nvPicPr>
        <p:blipFill rotWithShape="1">
          <a:blip r:embed="rId46" cstate="screen"/>
          <a:srcRect l="3170"/>
          <a:stretch/>
        </p:blipFill>
        <p:spPr bwMode="auto">
          <a:xfrm>
            <a:off x="3002998" y="1128844"/>
            <a:ext cx="844928" cy="105156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pic>
      <p:pic>
        <p:nvPicPr>
          <p:cNvPr id="60431" name="Picture 42" descr="OD_xlg"/>
          <p:cNvPicPr>
            <a:picLocks noChangeAspect="1" noChangeArrowheads="1"/>
          </p:cNvPicPr>
          <p:nvPr/>
        </p:nvPicPr>
        <p:blipFill rotWithShape="1">
          <a:blip r:embed="rId47" cstate="screen"/>
          <a:srcRect l="2050" r="5723"/>
          <a:stretch/>
        </p:blipFill>
        <p:spPr bwMode="auto">
          <a:xfrm>
            <a:off x="3892896" y="1128844"/>
            <a:ext cx="873458" cy="105156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pic>
      <p:pic>
        <p:nvPicPr>
          <p:cNvPr id="60432" name="Picture 43" descr="GC_xlg"/>
          <p:cNvPicPr preferRelativeResize="0">
            <a:picLocks noChangeAspect="1" noChangeArrowheads="1"/>
          </p:cNvPicPr>
          <p:nvPr/>
        </p:nvPicPr>
        <p:blipFill>
          <a:blip r:embed="rId48" cstate="screen"/>
          <a:srcRect/>
          <a:stretch>
            <a:fillRect/>
          </a:stretch>
        </p:blipFill>
        <p:spPr bwMode="auto">
          <a:xfrm>
            <a:off x="4811324" y="1128844"/>
            <a:ext cx="909674" cy="105156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pic>
      <p:pic>
        <p:nvPicPr>
          <p:cNvPr id="61" name="Picture 60" descr="OFMS_lg.jpg"/>
          <p:cNvPicPr>
            <a:picLocks/>
          </p:cNvPicPr>
          <p:nvPr/>
        </p:nvPicPr>
        <p:blipFill>
          <a:blip r:embed="rId49" cstate="screen">
            <a:lum bright="20000"/>
          </a:blip>
          <a:stretch>
            <a:fillRect/>
          </a:stretch>
        </p:blipFill>
        <p:spPr>
          <a:xfrm>
            <a:off x="5765968" y="1128844"/>
            <a:ext cx="883826" cy="1051560"/>
          </a:xfrm>
          <a:prstGeom prst="rect">
            <a:avLst/>
          </a:prstGeom>
          <a:ln w="28575">
            <a:solidFill>
              <a:schemeClr val="tx1"/>
            </a:solidFill>
            <a:round/>
          </a:ln>
        </p:spPr>
      </p:pic>
      <p:pic>
        <p:nvPicPr>
          <p:cNvPr id="60" name="Picture 4" descr="http://science.energy.gov/~/media/bes/besac/images/banner-images/CFME_Lrg.jp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65" y="1128844"/>
            <a:ext cx="817927" cy="105156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4EFB-966A-6745-99E7-4F03FD4C89CA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10929" y="808973"/>
            <a:ext cx="1470039" cy="1743215"/>
            <a:chOff x="7610929" y="808973"/>
            <a:chExt cx="1470039" cy="1743215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399" y="808973"/>
              <a:ext cx="812569" cy="105156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628" y="1154800"/>
              <a:ext cx="812569" cy="105156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929" y="1500628"/>
              <a:ext cx="812498" cy="105156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96937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427" y="866774"/>
            <a:ext cx="8410575" cy="5589210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Mission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b="0" dirty="0">
                <a:solidFill>
                  <a:schemeClr val="tx1"/>
                </a:solidFill>
              </a:rPr>
              <a:t>BES/CSGB research focus is on gaining </a:t>
            </a:r>
            <a:r>
              <a:rPr lang="en-US" sz="2000" b="0" i="1" dirty="0">
                <a:solidFill>
                  <a:schemeClr val="tx1"/>
                </a:solidFill>
              </a:rPr>
              <a:t>understanding leading to control of chemical transformations and energy flow</a:t>
            </a:r>
            <a:r>
              <a:rPr lang="en-US" sz="2000" b="0" dirty="0">
                <a:solidFill>
                  <a:schemeClr val="tx1"/>
                </a:solidFill>
              </a:rPr>
              <a:t>, which provides foundations for new technologies to generate, store, and use energy and to mitigate its environmental impact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Vision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b="0" dirty="0">
                <a:solidFill>
                  <a:schemeClr val="tx1"/>
                </a:solidFill>
              </a:rPr>
              <a:t>Recognition of BES/CSGB for impact of scientific programs that are at the forefront of chemical sciences, geosciences and biosciences and advance DOE missions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Goals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Balance and synergy of discovery and use-inspired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fundamental research</a:t>
            </a:r>
          </a:p>
          <a:p>
            <a:pPr lvl="2"/>
            <a:r>
              <a:rPr lang="en-US" sz="1600" dirty="0"/>
              <a:t>Advance ability to understand, predict, and ultimately </a:t>
            </a:r>
            <a:br>
              <a:rPr lang="en-US" sz="1600" dirty="0"/>
            </a:br>
            <a:r>
              <a:rPr lang="en-US" sz="1600" dirty="0"/>
              <a:t>control matter and energy </a:t>
            </a:r>
          </a:p>
          <a:p>
            <a:pPr lvl="2"/>
            <a:r>
              <a:rPr lang="en-US" sz="1600" dirty="0"/>
              <a:t>Surmount scientific barriers to advancing technologies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Innovative management of science portfolios</a:t>
            </a:r>
          </a:p>
          <a:p>
            <a:pPr lvl="2"/>
            <a:r>
              <a:rPr lang="en-US" sz="1600" dirty="0"/>
              <a:t>Provide focus on key and evolving scientific challenges </a:t>
            </a:r>
          </a:p>
          <a:p>
            <a:pPr lvl="2"/>
            <a:r>
              <a:rPr lang="en-US" sz="1600" dirty="0"/>
              <a:t>Maintain balance and health of university and lab programs; </a:t>
            </a:r>
            <a:br>
              <a:rPr lang="en-US" sz="1600" dirty="0"/>
            </a:br>
            <a:r>
              <a:rPr lang="en-US" sz="1600" dirty="0"/>
              <a:t>demonstrate the value and distinction of both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BES/CSGB strategic planning driven by mission/vision/goals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4D0B282-55E2-7D46-BD3E-68DF9B28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BFFFE-0D05-4D66-940B-5D906D67495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" name="Picture 9" descr="CFME_rpt_print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176" y="2941058"/>
            <a:ext cx="1625139" cy="2103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208" y="3814187"/>
            <a:ext cx="1625138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392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Strategic planning is essential to maintain health </a:t>
            </a:r>
            <a:br>
              <a:rPr lang="en-US" b="0" dirty="0"/>
            </a:br>
            <a:r>
              <a:rPr lang="en-US" b="0" dirty="0"/>
              <a:t>of the division’s research portfolio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4EFB-966A-6745-99E7-4F03FD4C89CA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5070576" y="849842"/>
            <a:ext cx="3657600" cy="5303520"/>
            <a:chOff x="4522392" y="849842"/>
            <a:chExt cx="3657600" cy="5303520"/>
          </a:xfrm>
        </p:grpSpPr>
        <p:sp>
          <p:nvSpPr>
            <p:cNvPr id="16" name="Rounded Rectangle 15"/>
            <p:cNvSpPr/>
            <p:nvPr/>
          </p:nvSpPr>
          <p:spPr>
            <a:xfrm>
              <a:off x="4522392" y="849842"/>
              <a:ext cx="3657600" cy="53035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F66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solidFill>
                    <a:schemeClr val="tx1"/>
                  </a:solidFill>
                </a:rPr>
                <a:t>Strategic planning process engages multiple levels</a:t>
              </a:r>
            </a:p>
            <a:p>
              <a:pPr algn="ctr">
                <a:lnSpc>
                  <a:spcPts val="16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799483" y="1567611"/>
              <a:ext cx="3103418" cy="109728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Division:</a:t>
              </a:r>
            </a:p>
            <a:p>
              <a:pPr algn="ctr">
                <a:spcBef>
                  <a:spcPts val="1200"/>
                </a:spcBef>
              </a:pPr>
              <a:r>
                <a:rPr lang="en-US" i="1" dirty="0">
                  <a:solidFill>
                    <a:schemeClr val="tx1"/>
                  </a:solidFill>
                </a:rPr>
                <a:t>Plan/Execute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799483" y="3256564"/>
              <a:ext cx="3103418" cy="109728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Teams: </a:t>
              </a:r>
            </a:p>
            <a:p>
              <a:pPr algn="ctr">
                <a:spcBef>
                  <a:spcPts val="1200"/>
                </a:spcBef>
              </a:pPr>
              <a:r>
                <a:rPr lang="en-US" i="1" dirty="0">
                  <a:solidFill>
                    <a:schemeClr val="tx1"/>
                  </a:solidFill>
                </a:rPr>
                <a:t>Analyze/Integrate</a:t>
              </a:r>
              <a:endParaRPr lang="en-US" sz="2000" i="1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799483" y="4945517"/>
              <a:ext cx="3103418" cy="109728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Programs</a:t>
              </a:r>
            </a:p>
            <a:p>
              <a:pPr algn="ctr">
                <a:spcBef>
                  <a:spcPts val="1200"/>
                </a:spcBef>
              </a:pPr>
              <a:r>
                <a:rPr lang="en-US" i="1" dirty="0">
                  <a:solidFill>
                    <a:schemeClr val="tx1"/>
                  </a:solidFill>
                </a:rPr>
                <a:t>Assess: programs, opportunities, and capabilities  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6351192" y="2664891"/>
              <a:ext cx="0" cy="591673"/>
            </a:xfrm>
            <a:prstGeom prst="straightConnector1">
              <a:avLst/>
            </a:prstGeom>
            <a:ln w="762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351192" y="4353844"/>
              <a:ext cx="0" cy="591673"/>
            </a:xfrm>
            <a:prstGeom prst="straightConnector1">
              <a:avLst/>
            </a:prstGeom>
            <a:ln w="762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ounded Rectangle 37"/>
          <p:cNvSpPr/>
          <p:nvPr/>
        </p:nvSpPr>
        <p:spPr>
          <a:xfrm>
            <a:off x="415824" y="849842"/>
            <a:ext cx="3657600" cy="530352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F6636"/>
            </a:solidFill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1560506"/>
              <a:satOff val="-1946"/>
              <a:lumOff val="458"/>
              <a:alphaOff val="0"/>
            </a:schemeClr>
          </a:fillRef>
          <a:effectRef idx="3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Community input is critical to division strategic planning</a:t>
            </a:r>
          </a:p>
          <a:p>
            <a:pPr algn="ctr">
              <a:lnSpc>
                <a:spcPts val="1800"/>
              </a:lnSpc>
              <a:spcBef>
                <a:spcPts val="1600"/>
              </a:spcBef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BESAC reports </a:t>
            </a:r>
          </a:p>
          <a:p>
            <a:pPr algn="ctr">
              <a:lnSpc>
                <a:spcPts val="1600"/>
              </a:lnSpc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BRN workshops</a:t>
            </a:r>
          </a:p>
          <a:p>
            <a:pPr algn="ctr">
              <a:lnSpc>
                <a:spcPts val="1600"/>
              </a:lnSpc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Roundtables</a:t>
            </a:r>
          </a:p>
          <a:p>
            <a:pPr algn="ctr">
              <a:lnSpc>
                <a:spcPts val="1600"/>
              </a:lnSpc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National Academy studies</a:t>
            </a:r>
            <a:br>
              <a:rPr lang="en-US" sz="2000" b="1" dirty="0">
                <a:solidFill>
                  <a:schemeClr val="tx1"/>
                </a:solidFill>
                <a:latin typeface="+mj-lt"/>
              </a:rPr>
            </a:br>
            <a:r>
              <a:rPr lang="en-US" dirty="0">
                <a:solidFill>
                  <a:schemeClr val="tx1"/>
                </a:solidFill>
                <a:latin typeface="+mj-lt"/>
              </a:rPr>
              <a:t>(Separations Science)</a:t>
            </a:r>
          </a:p>
          <a:p>
            <a:pPr algn="ctr">
              <a:lnSpc>
                <a:spcPts val="1600"/>
              </a:lnSpc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Chemical Science Roundtable workshops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br>
              <a:rPr lang="en-US" sz="2000" dirty="0">
                <a:solidFill>
                  <a:schemeClr val="tx1"/>
                </a:solidFill>
                <a:latin typeface="+mj-lt"/>
              </a:rPr>
            </a:br>
            <a:r>
              <a:rPr lang="en-US" dirty="0">
                <a:solidFill>
                  <a:schemeClr val="tx1"/>
                </a:solidFill>
                <a:latin typeface="+mj-lt"/>
              </a:rPr>
              <a:t>(Data Science: Opportunities for Chemistry) </a:t>
            </a:r>
          </a:p>
          <a:p>
            <a:pPr algn="ctr">
              <a:lnSpc>
                <a:spcPts val="1600"/>
              </a:lnSpc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CSGB Council workshops</a:t>
            </a:r>
            <a:br>
              <a:rPr lang="en-US" sz="2000" b="1" dirty="0">
                <a:solidFill>
                  <a:schemeClr val="tx1"/>
                </a:solidFill>
                <a:latin typeface="+mj-lt"/>
              </a:rPr>
            </a:br>
            <a:r>
              <a:rPr lang="en-US" dirty="0">
                <a:solidFill>
                  <a:schemeClr val="tx1"/>
                </a:solidFill>
                <a:latin typeface="+mj-lt"/>
              </a:rPr>
              <a:t>(Coherence in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Chem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/Bio,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Nature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543, 647, 2017)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ts val="1600"/>
              </a:lnSpc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Program Discussions</a:t>
            </a:r>
            <a:br>
              <a:rPr lang="en-US" sz="2000" b="1" dirty="0">
                <a:solidFill>
                  <a:schemeClr val="tx1"/>
                </a:solidFill>
                <a:latin typeface="+mj-lt"/>
              </a:rPr>
            </a:br>
            <a:r>
              <a:rPr lang="en-US" dirty="0">
                <a:solidFill>
                  <a:schemeClr val="tx1"/>
                </a:solidFill>
                <a:latin typeface="+mj-lt"/>
              </a:rPr>
              <a:t>(PI meetings)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lnSpc>
                <a:spcPts val="1600"/>
              </a:lnSpc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Scientific Meetings</a:t>
            </a:r>
            <a:br>
              <a:rPr lang="en-US" sz="2000" b="1" dirty="0">
                <a:solidFill>
                  <a:schemeClr val="tx1"/>
                </a:solidFill>
                <a:latin typeface="+mj-lt"/>
              </a:rPr>
            </a:br>
            <a:r>
              <a:rPr lang="en-US" dirty="0">
                <a:solidFill>
                  <a:schemeClr val="tx1"/>
                </a:solidFill>
                <a:latin typeface="+mj-lt"/>
              </a:rPr>
              <a:t>(ACS Fed Funders)</a:t>
            </a:r>
          </a:p>
          <a:p>
            <a:pPr algn="ctr">
              <a:lnSpc>
                <a:spcPts val="1600"/>
              </a:lnSpc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Interagency Interactions</a:t>
            </a:r>
            <a:br>
              <a:rPr lang="en-US" sz="2000" b="1" dirty="0">
                <a:solidFill>
                  <a:schemeClr val="tx1"/>
                </a:solidFill>
                <a:latin typeface="+mj-lt"/>
              </a:rPr>
            </a:br>
            <a:r>
              <a:rPr lang="en-US" dirty="0">
                <a:solidFill>
                  <a:schemeClr val="tx1"/>
                </a:solidFill>
                <a:latin typeface="+mj-lt"/>
              </a:rPr>
              <a:t>(e.g., EERE, FE, etc.)</a:t>
            </a:r>
          </a:p>
        </p:txBody>
      </p:sp>
      <p:cxnSp>
        <p:nvCxnSpPr>
          <p:cNvPr id="43" name="Straight Arrow Connector 42"/>
          <p:cNvCxnSpPr>
            <a:stCxn id="38" idx="3"/>
            <a:endCxn id="16" idx="1"/>
          </p:cNvCxnSpPr>
          <p:nvPr/>
        </p:nvCxnSpPr>
        <p:spPr>
          <a:xfrm>
            <a:off x="4073424" y="3501602"/>
            <a:ext cx="997152" cy="0"/>
          </a:xfrm>
          <a:prstGeom prst="straightConnector1">
            <a:avLst/>
          </a:prstGeom>
          <a:ln w="152400">
            <a:solidFill>
              <a:srgbClr val="0F66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07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/>
          <p:cNvCxnSpPr/>
          <p:nvPr/>
        </p:nvCxnSpPr>
        <p:spPr>
          <a:xfrm>
            <a:off x="7731566" y="1178422"/>
            <a:ext cx="0" cy="2743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601571" y="1065404"/>
            <a:ext cx="0" cy="30025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442243" y="1178422"/>
            <a:ext cx="0" cy="2743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Line 55"/>
          <p:cNvSpPr>
            <a:spLocks noChangeShapeType="1"/>
          </p:cNvSpPr>
          <p:nvPr/>
        </p:nvSpPr>
        <p:spPr bwMode="auto">
          <a:xfrm>
            <a:off x="6404431" y="6262863"/>
            <a:ext cx="274320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81441" tIns="40716" rIns="81441" bIns="40716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1" name="Line 4"/>
          <p:cNvSpPr>
            <a:spLocks noChangeShapeType="1"/>
          </p:cNvSpPr>
          <p:nvPr/>
        </p:nvSpPr>
        <p:spPr bwMode="auto">
          <a:xfrm>
            <a:off x="3259817" y="3075053"/>
            <a:ext cx="274320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81441" tIns="40716" rIns="81441" bIns="40716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>
            <a:off x="3259818" y="6262863"/>
            <a:ext cx="274320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81441" tIns="40716" rIns="81441" bIns="40716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3" name="Line 6"/>
          <p:cNvSpPr>
            <a:spLocks noChangeShapeType="1"/>
          </p:cNvSpPr>
          <p:nvPr/>
        </p:nvSpPr>
        <p:spPr bwMode="auto">
          <a:xfrm>
            <a:off x="3258912" y="1684855"/>
            <a:ext cx="0" cy="45720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81441" tIns="40716" rIns="81441" bIns="40716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4" name="Line 7"/>
          <p:cNvSpPr>
            <a:spLocks noChangeShapeType="1"/>
          </p:cNvSpPr>
          <p:nvPr/>
        </p:nvSpPr>
        <p:spPr bwMode="auto">
          <a:xfrm>
            <a:off x="3259818" y="4137656"/>
            <a:ext cx="274320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81441" tIns="40716" rIns="81441" bIns="40716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Line 8"/>
          <p:cNvSpPr>
            <a:spLocks noChangeShapeType="1"/>
          </p:cNvSpPr>
          <p:nvPr/>
        </p:nvSpPr>
        <p:spPr bwMode="auto">
          <a:xfrm>
            <a:off x="3259818" y="5200259"/>
            <a:ext cx="274320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81441" tIns="40716" rIns="81441" bIns="40716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7" name="Line 80"/>
          <p:cNvSpPr>
            <a:spLocks noChangeShapeType="1"/>
          </p:cNvSpPr>
          <p:nvPr/>
        </p:nvSpPr>
        <p:spPr bwMode="auto">
          <a:xfrm>
            <a:off x="1429508" y="1184385"/>
            <a:ext cx="6309360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Rectangle 84"/>
          <p:cNvSpPr>
            <a:spLocks noChangeArrowheads="1"/>
          </p:cNvSpPr>
          <p:nvPr/>
        </p:nvSpPr>
        <p:spPr bwMode="auto">
          <a:xfrm>
            <a:off x="3213689" y="1327214"/>
            <a:ext cx="27432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dist="63500" dir="7612194" algn="ctr" rotWithShape="0">
              <a:schemeClr val="bg2">
                <a:alpha val="50000"/>
              </a:schemeClr>
            </a:outerShdw>
          </a:effectLst>
        </p:spPr>
        <p:txBody>
          <a:bodyPr wrap="none" lIns="90573" tIns="45291" rIns="90573" bIns="45291" anchor="ctr"/>
          <a:lstStyle/>
          <a:p>
            <a:pPr defTabSz="907475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45" name="Text Box 85"/>
          <p:cNvSpPr txBox="1">
            <a:spLocks noChangeArrowheads="1"/>
          </p:cNvSpPr>
          <p:nvPr/>
        </p:nvSpPr>
        <p:spPr bwMode="auto">
          <a:xfrm>
            <a:off x="3217865" y="2085532"/>
            <a:ext cx="2732088" cy="32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404" tIns="40701" rIns="81404" bIns="40701">
            <a:spAutoFit/>
          </a:bodyPr>
          <a:lstStyle/>
          <a:p>
            <a:pPr defTabSz="904875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Team Lead – Gail McLean </a:t>
            </a:r>
          </a:p>
        </p:txBody>
      </p:sp>
      <p:sp>
        <p:nvSpPr>
          <p:cNvPr id="1046" name="Text Box 86"/>
          <p:cNvSpPr txBox="1">
            <a:spLocks noChangeArrowheads="1"/>
          </p:cNvSpPr>
          <p:nvPr/>
        </p:nvSpPr>
        <p:spPr bwMode="auto">
          <a:xfrm>
            <a:off x="3222217" y="1319849"/>
            <a:ext cx="1737055" cy="8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414" tIns="40705" rIns="81414" bIns="40705">
            <a:spAutoFit/>
          </a:bodyPr>
          <a:lstStyle/>
          <a:p>
            <a:pPr defTabSz="904875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Photochemistry and Biochemistry Team</a:t>
            </a:r>
          </a:p>
        </p:txBody>
      </p:sp>
      <p:sp>
        <p:nvSpPr>
          <p:cNvPr id="1048" name="Line 56"/>
          <p:cNvSpPr>
            <a:spLocks noChangeShapeType="1"/>
          </p:cNvSpPr>
          <p:nvPr/>
        </p:nvSpPr>
        <p:spPr bwMode="auto">
          <a:xfrm>
            <a:off x="6398081" y="1684855"/>
            <a:ext cx="0" cy="45720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81441" tIns="40716" rIns="81441" bIns="40716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9" name="Rectangle 64"/>
          <p:cNvSpPr>
            <a:spLocks noChangeArrowheads="1"/>
          </p:cNvSpPr>
          <p:nvPr/>
        </p:nvSpPr>
        <p:spPr bwMode="auto">
          <a:xfrm>
            <a:off x="6525169" y="5753737"/>
            <a:ext cx="2560320" cy="1005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573" tIns="45291" rIns="90573" bIns="45291" anchor="ctr"/>
          <a:lstStyle/>
          <a:p>
            <a:pPr defTabSz="904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50" name="Line 54"/>
          <p:cNvSpPr>
            <a:spLocks noChangeShapeType="1"/>
          </p:cNvSpPr>
          <p:nvPr/>
        </p:nvSpPr>
        <p:spPr bwMode="auto">
          <a:xfrm>
            <a:off x="6404431" y="3075053"/>
            <a:ext cx="274320" cy="0"/>
          </a:xfrm>
          <a:prstGeom prst="line">
            <a:avLst/>
          </a:prstGeom>
          <a:noFill/>
          <a:ln w="28575">
            <a:solidFill>
              <a:srgbClr val="106636"/>
            </a:solidFill>
            <a:round/>
            <a:headEnd/>
            <a:tailEnd/>
          </a:ln>
        </p:spPr>
        <p:txBody>
          <a:bodyPr lIns="81441" tIns="40716" rIns="81441" bIns="40716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1" name="Line 57"/>
          <p:cNvSpPr>
            <a:spLocks noChangeShapeType="1"/>
          </p:cNvSpPr>
          <p:nvPr/>
        </p:nvSpPr>
        <p:spPr bwMode="auto">
          <a:xfrm>
            <a:off x="6404431" y="4194240"/>
            <a:ext cx="274320" cy="0"/>
          </a:xfrm>
          <a:prstGeom prst="line">
            <a:avLst/>
          </a:prstGeom>
          <a:noFill/>
          <a:ln w="28575">
            <a:solidFill>
              <a:srgbClr val="106636"/>
            </a:solidFill>
            <a:round/>
            <a:headEnd/>
            <a:tailEnd/>
          </a:ln>
        </p:spPr>
        <p:txBody>
          <a:bodyPr lIns="81441" tIns="40716" rIns="81441" bIns="40716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2" name="Line 58"/>
          <p:cNvSpPr>
            <a:spLocks noChangeShapeType="1"/>
          </p:cNvSpPr>
          <p:nvPr/>
        </p:nvSpPr>
        <p:spPr bwMode="auto">
          <a:xfrm>
            <a:off x="6404431" y="5284853"/>
            <a:ext cx="274320" cy="0"/>
          </a:xfrm>
          <a:prstGeom prst="line">
            <a:avLst/>
          </a:prstGeom>
          <a:noFill/>
          <a:ln w="28575">
            <a:solidFill>
              <a:srgbClr val="106636"/>
            </a:solidFill>
            <a:round/>
            <a:headEnd/>
            <a:tailEnd/>
          </a:ln>
        </p:spPr>
        <p:txBody>
          <a:bodyPr lIns="81441" tIns="40716" rIns="81441" bIns="40716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3" name="Rectangle 60"/>
          <p:cNvSpPr>
            <a:spLocks noChangeArrowheads="1"/>
          </p:cNvSpPr>
          <p:nvPr/>
        </p:nvSpPr>
        <p:spPr bwMode="auto">
          <a:xfrm>
            <a:off x="6525169" y="3595970"/>
            <a:ext cx="2560320" cy="1005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573" tIns="45291" rIns="90573" bIns="45291" anchor="ctr"/>
          <a:lstStyle/>
          <a:p>
            <a:pPr defTabSz="904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56" name="Text Box 65"/>
          <p:cNvSpPr txBox="1">
            <a:spLocks noChangeArrowheads="1"/>
          </p:cNvSpPr>
          <p:nvPr/>
        </p:nvSpPr>
        <p:spPr bwMode="auto">
          <a:xfrm>
            <a:off x="6530749" y="5753737"/>
            <a:ext cx="1816100" cy="32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414" tIns="40705" rIns="81414" bIns="40705">
            <a:spAutoFit/>
          </a:bodyPr>
          <a:lstStyle/>
          <a:p>
            <a:pPr defTabSz="904875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Geosciences</a:t>
            </a: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57" name="Text Box 67"/>
          <p:cNvSpPr txBox="1">
            <a:spLocks noChangeArrowheads="1"/>
          </p:cNvSpPr>
          <p:nvPr/>
        </p:nvSpPr>
        <p:spPr bwMode="auto">
          <a:xfrm>
            <a:off x="8219418" y="6517734"/>
            <a:ext cx="938669" cy="25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414" tIns="40705" rIns="81414" bIns="40705">
            <a:spAutoFit/>
          </a:bodyPr>
          <a:lstStyle/>
          <a:p>
            <a:pPr defTabSz="904875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James Rustad</a:t>
            </a:r>
          </a:p>
        </p:txBody>
      </p:sp>
      <p:sp>
        <p:nvSpPr>
          <p:cNvPr id="1058" name="Rectangle 69"/>
          <p:cNvSpPr>
            <a:spLocks noChangeArrowheads="1"/>
          </p:cNvSpPr>
          <p:nvPr/>
        </p:nvSpPr>
        <p:spPr bwMode="auto">
          <a:xfrm>
            <a:off x="6525169" y="4690980"/>
            <a:ext cx="2560320" cy="1005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573" tIns="45291" rIns="90573" bIns="45291" anchor="ctr"/>
          <a:lstStyle/>
          <a:p>
            <a:pPr defTabSz="904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59" name="Text Box 70"/>
          <p:cNvSpPr txBox="1">
            <a:spLocks noChangeArrowheads="1"/>
          </p:cNvSpPr>
          <p:nvPr/>
        </p:nvSpPr>
        <p:spPr bwMode="auto">
          <a:xfrm>
            <a:off x="6530749" y="4689540"/>
            <a:ext cx="1500187" cy="8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414" tIns="40705" rIns="81414" bIns="40705">
            <a:spAutoFit/>
          </a:bodyPr>
          <a:lstStyle/>
          <a:p>
            <a:pPr defTabSz="904875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Heavy </a:t>
            </a:r>
            <a:br>
              <a:rPr lang="en-US" sz="16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Element Chemistry</a:t>
            </a:r>
          </a:p>
        </p:txBody>
      </p:sp>
      <p:sp>
        <p:nvSpPr>
          <p:cNvPr id="1062" name="Rectangle 74"/>
          <p:cNvSpPr>
            <a:spLocks noChangeArrowheads="1"/>
          </p:cNvSpPr>
          <p:nvPr/>
        </p:nvSpPr>
        <p:spPr bwMode="auto">
          <a:xfrm>
            <a:off x="6525169" y="2565464"/>
            <a:ext cx="2560320" cy="1005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573" tIns="45291" rIns="90573" bIns="45291" anchor="ctr"/>
          <a:lstStyle/>
          <a:p>
            <a:pPr defTabSz="904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63" name="Text Box 75"/>
          <p:cNvSpPr txBox="1">
            <a:spLocks noChangeArrowheads="1"/>
          </p:cNvSpPr>
          <p:nvPr/>
        </p:nvSpPr>
        <p:spPr bwMode="auto">
          <a:xfrm>
            <a:off x="6530749" y="2565464"/>
            <a:ext cx="1192212" cy="57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414" tIns="40705" rIns="81414" bIns="40705">
            <a:spAutoFit/>
          </a:bodyPr>
          <a:lstStyle/>
          <a:p>
            <a:pPr defTabSz="904875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itchFamily="34" charset="0"/>
              </a:rPr>
              <a:t>Catalysis Science</a:t>
            </a:r>
          </a:p>
        </p:txBody>
      </p:sp>
      <p:sp>
        <p:nvSpPr>
          <p:cNvPr id="108" name="Rectangle 87"/>
          <p:cNvSpPr>
            <a:spLocks noChangeArrowheads="1"/>
          </p:cNvSpPr>
          <p:nvPr/>
        </p:nvSpPr>
        <p:spPr bwMode="auto">
          <a:xfrm>
            <a:off x="6342289" y="1327215"/>
            <a:ext cx="27432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dist="63500" dir="7612194" algn="ctr" rotWithShape="0">
              <a:schemeClr val="bg2">
                <a:alpha val="50000"/>
              </a:schemeClr>
            </a:outerShdw>
          </a:effectLst>
        </p:spPr>
        <p:txBody>
          <a:bodyPr wrap="none" lIns="90573" tIns="45291" rIns="90573" bIns="45291" anchor="ctr"/>
          <a:lstStyle/>
          <a:p>
            <a:pPr algn="r" defTabSz="907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67" name="Text Box 88"/>
          <p:cNvSpPr txBox="1">
            <a:spLocks noChangeArrowheads="1"/>
          </p:cNvSpPr>
          <p:nvPr/>
        </p:nvSpPr>
        <p:spPr bwMode="auto">
          <a:xfrm>
            <a:off x="6350227" y="1319849"/>
            <a:ext cx="2020110" cy="82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404" tIns="40701" rIns="81404" bIns="40701">
            <a:spAutoFit/>
          </a:bodyPr>
          <a:lstStyle/>
          <a:p>
            <a:pPr defTabSz="904875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itchFamily="34" charset="0"/>
              </a:rPr>
              <a:t>Chemical Transformations Team</a:t>
            </a:r>
          </a:p>
        </p:txBody>
      </p:sp>
      <p:sp>
        <p:nvSpPr>
          <p:cNvPr id="1069" name="Text Box 90"/>
          <p:cNvSpPr txBox="1">
            <a:spLocks noChangeArrowheads="1"/>
          </p:cNvSpPr>
          <p:nvPr/>
        </p:nvSpPr>
        <p:spPr bwMode="auto">
          <a:xfrm>
            <a:off x="6350227" y="2085532"/>
            <a:ext cx="2687637" cy="32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414" tIns="40705" rIns="81414" bIns="40705">
            <a:spAutoFit/>
          </a:bodyPr>
          <a:lstStyle/>
          <a:p>
            <a:pPr defTabSz="904875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Team Lead – Raul Miranda</a:t>
            </a:r>
          </a:p>
        </p:txBody>
      </p:sp>
      <p:sp>
        <p:nvSpPr>
          <p:cNvPr id="1070" name="Line 28"/>
          <p:cNvSpPr>
            <a:spLocks noChangeShapeType="1"/>
          </p:cNvSpPr>
          <p:nvPr/>
        </p:nvSpPr>
        <p:spPr bwMode="auto">
          <a:xfrm>
            <a:off x="105002" y="3163953"/>
            <a:ext cx="274320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81441" tIns="40716" rIns="81441" bIns="40716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1" name="Line 29"/>
          <p:cNvSpPr>
            <a:spLocks noChangeShapeType="1"/>
          </p:cNvSpPr>
          <p:nvPr/>
        </p:nvSpPr>
        <p:spPr bwMode="auto">
          <a:xfrm>
            <a:off x="105002" y="6262863"/>
            <a:ext cx="274320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81441" tIns="40716" rIns="81441" bIns="40716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2" name="Line 30"/>
          <p:cNvSpPr>
            <a:spLocks noChangeShapeType="1"/>
          </p:cNvSpPr>
          <p:nvPr/>
        </p:nvSpPr>
        <p:spPr bwMode="auto">
          <a:xfrm>
            <a:off x="106590" y="1684855"/>
            <a:ext cx="0" cy="45720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81441" tIns="40716" rIns="81441" bIns="40716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3" name="Line 31"/>
          <p:cNvSpPr>
            <a:spLocks noChangeShapeType="1"/>
          </p:cNvSpPr>
          <p:nvPr/>
        </p:nvSpPr>
        <p:spPr bwMode="auto">
          <a:xfrm>
            <a:off x="105002" y="4194240"/>
            <a:ext cx="274320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81441" tIns="40716" rIns="81441" bIns="40716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4" name="Line 32"/>
          <p:cNvSpPr>
            <a:spLocks noChangeShapeType="1"/>
          </p:cNvSpPr>
          <p:nvPr/>
        </p:nvSpPr>
        <p:spPr bwMode="auto">
          <a:xfrm>
            <a:off x="105002" y="5286440"/>
            <a:ext cx="274320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81441" tIns="40716" rIns="81441" bIns="40716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Rectangle 91"/>
          <p:cNvSpPr>
            <a:spLocks noChangeArrowheads="1"/>
          </p:cNvSpPr>
          <p:nvPr/>
        </p:nvSpPr>
        <p:spPr bwMode="auto">
          <a:xfrm>
            <a:off x="70077" y="1327215"/>
            <a:ext cx="27432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dist="63500" dir="7612194" algn="ctr" rotWithShape="0">
              <a:schemeClr val="bg2">
                <a:alpha val="50000"/>
              </a:schemeClr>
            </a:outerShdw>
          </a:effectLst>
        </p:spPr>
        <p:txBody>
          <a:bodyPr wrap="none" lIns="90573" tIns="45291" rIns="90573" bIns="45291" anchor="ctr"/>
          <a:lstStyle/>
          <a:p>
            <a:pPr defTabSz="907475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76" name="Text Box 92"/>
          <p:cNvSpPr txBox="1">
            <a:spLocks noChangeArrowheads="1"/>
          </p:cNvSpPr>
          <p:nvPr/>
        </p:nvSpPr>
        <p:spPr bwMode="auto">
          <a:xfrm>
            <a:off x="92302" y="2085532"/>
            <a:ext cx="2749550" cy="30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404" tIns="40701" rIns="81404" bIns="40701">
            <a:spAutoFit/>
          </a:bodyPr>
          <a:lstStyle/>
          <a:p>
            <a:pPr defTabSz="904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Team Lead – Jeff Krause</a:t>
            </a:r>
          </a:p>
        </p:txBody>
      </p:sp>
      <p:sp>
        <p:nvSpPr>
          <p:cNvPr id="1077" name="Text Box 93"/>
          <p:cNvSpPr txBox="1">
            <a:spLocks noChangeArrowheads="1"/>
          </p:cNvSpPr>
          <p:nvPr/>
        </p:nvSpPr>
        <p:spPr bwMode="auto">
          <a:xfrm>
            <a:off x="107542" y="1319849"/>
            <a:ext cx="2020888" cy="8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414" tIns="40705" rIns="81414" bIns="40705">
            <a:spAutoFit/>
          </a:bodyPr>
          <a:lstStyle/>
          <a:p>
            <a:pPr defTabSz="904875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Fundamental Interactions </a:t>
            </a:r>
            <a:br>
              <a:rPr lang="en-US" sz="16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Team</a:t>
            </a:r>
          </a:p>
        </p:txBody>
      </p:sp>
      <p:sp>
        <p:nvSpPr>
          <p:cNvPr id="1093" name="Rectangle 33"/>
          <p:cNvSpPr>
            <a:spLocks noChangeArrowheads="1"/>
          </p:cNvSpPr>
          <p:nvPr/>
        </p:nvSpPr>
        <p:spPr bwMode="auto">
          <a:xfrm>
            <a:off x="252957" y="2565464"/>
            <a:ext cx="2560320" cy="1005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101719" tIns="50861" rIns="101719" bIns="50861" anchor="ctr"/>
          <a:lstStyle/>
          <a:p>
            <a:pPr defTabSz="904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94" name="Text Box 34"/>
          <p:cNvSpPr txBox="1">
            <a:spLocks noChangeArrowheads="1"/>
          </p:cNvSpPr>
          <p:nvPr/>
        </p:nvSpPr>
        <p:spPr bwMode="auto">
          <a:xfrm>
            <a:off x="255877" y="2565464"/>
            <a:ext cx="1876757" cy="83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0" tIns="45706" rIns="91410" bIns="45706">
            <a:spAutoFit/>
          </a:bodyPr>
          <a:lstStyle/>
          <a:p>
            <a:pPr defTabSz="904875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itchFamily="34" charset="0"/>
              </a:rPr>
              <a:t>Atomic, Molecular, and Optical Sciences</a:t>
            </a:r>
          </a:p>
        </p:txBody>
      </p:sp>
      <p:sp>
        <p:nvSpPr>
          <p:cNvPr id="1095" name="Rectangle 36"/>
          <p:cNvSpPr>
            <a:spLocks noChangeArrowheads="1"/>
          </p:cNvSpPr>
          <p:nvPr/>
        </p:nvSpPr>
        <p:spPr bwMode="auto">
          <a:xfrm>
            <a:off x="252957" y="4690980"/>
            <a:ext cx="2560320" cy="1005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101719" tIns="50861" rIns="101719" bIns="50861" anchor="ctr"/>
          <a:lstStyle/>
          <a:p>
            <a:pPr defTabSz="904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96" name="Text Box 37"/>
          <p:cNvSpPr txBox="1">
            <a:spLocks noChangeArrowheads="1"/>
          </p:cNvSpPr>
          <p:nvPr/>
        </p:nvSpPr>
        <p:spPr bwMode="auto">
          <a:xfrm>
            <a:off x="255877" y="4672078"/>
            <a:ext cx="1797018" cy="83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0" tIns="45706" rIns="91410" bIns="45706">
            <a:spAutoFit/>
          </a:bodyPr>
          <a:lstStyle/>
          <a:p>
            <a:pPr defTabSz="904875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Condensed Phase and Interfacial Molecular Science</a:t>
            </a:r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97" name="Text Box 38"/>
          <p:cNvSpPr txBox="1">
            <a:spLocks noChangeArrowheads="1"/>
          </p:cNvSpPr>
          <p:nvPr/>
        </p:nvSpPr>
        <p:spPr bwMode="auto">
          <a:xfrm>
            <a:off x="1719161" y="5450003"/>
            <a:ext cx="10972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algn="ctr" defTabSz="904875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Gregory Fiechtner</a:t>
            </a:r>
          </a:p>
        </p:txBody>
      </p:sp>
      <p:sp>
        <p:nvSpPr>
          <p:cNvPr id="1098" name="Rectangle 40"/>
          <p:cNvSpPr>
            <a:spLocks noChangeArrowheads="1"/>
          </p:cNvSpPr>
          <p:nvPr/>
        </p:nvSpPr>
        <p:spPr bwMode="auto">
          <a:xfrm>
            <a:off x="252957" y="3628222"/>
            <a:ext cx="2560320" cy="1005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101719" tIns="50861" rIns="101719" bIns="50861" anchor="ctr"/>
          <a:lstStyle/>
          <a:p>
            <a:pPr defTabSz="904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99" name="Text Box 41"/>
          <p:cNvSpPr txBox="1">
            <a:spLocks noChangeArrowheads="1"/>
          </p:cNvSpPr>
          <p:nvPr/>
        </p:nvSpPr>
        <p:spPr bwMode="auto">
          <a:xfrm>
            <a:off x="255877" y="3628222"/>
            <a:ext cx="1522386" cy="83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defTabSz="904875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Gas Phase Chemical Physics</a:t>
            </a:r>
          </a:p>
        </p:txBody>
      </p:sp>
      <p:sp>
        <p:nvSpPr>
          <p:cNvPr id="1100" name="Text Box 42"/>
          <p:cNvSpPr txBox="1">
            <a:spLocks noChangeArrowheads="1"/>
          </p:cNvSpPr>
          <p:nvPr/>
        </p:nvSpPr>
        <p:spPr bwMode="auto">
          <a:xfrm>
            <a:off x="1719161" y="4407770"/>
            <a:ext cx="10972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algn="ctr" defTabSz="904875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Wade Sisk</a:t>
            </a:r>
          </a:p>
        </p:txBody>
      </p:sp>
      <p:sp>
        <p:nvSpPr>
          <p:cNvPr id="1101" name="Rectangle 44"/>
          <p:cNvSpPr>
            <a:spLocks noChangeArrowheads="1"/>
          </p:cNvSpPr>
          <p:nvPr/>
        </p:nvSpPr>
        <p:spPr bwMode="auto">
          <a:xfrm>
            <a:off x="252638" y="5753737"/>
            <a:ext cx="2560320" cy="1005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101719" tIns="50861" rIns="101719" bIns="50861" anchor="ctr"/>
          <a:lstStyle/>
          <a:p>
            <a:pPr defTabSz="904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02" name="Text Box 45"/>
          <p:cNvSpPr txBox="1">
            <a:spLocks noChangeArrowheads="1"/>
          </p:cNvSpPr>
          <p:nvPr/>
        </p:nvSpPr>
        <p:spPr bwMode="auto">
          <a:xfrm>
            <a:off x="255877" y="5753737"/>
            <a:ext cx="1512692" cy="83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0" tIns="45706" rIns="91410" bIns="45706">
            <a:spAutoFit/>
          </a:bodyPr>
          <a:lstStyle/>
          <a:p>
            <a:pPr defTabSz="904875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Computational and Theoretical Chemistry</a:t>
            </a:r>
          </a:p>
        </p:txBody>
      </p:sp>
      <p:sp>
        <p:nvSpPr>
          <p:cNvPr id="1084" name="Rectangle 17"/>
          <p:cNvSpPr>
            <a:spLocks noChangeArrowheads="1"/>
          </p:cNvSpPr>
          <p:nvPr/>
        </p:nvSpPr>
        <p:spPr bwMode="auto">
          <a:xfrm>
            <a:off x="3396569" y="5753737"/>
            <a:ext cx="2560320" cy="1005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573" tIns="45291" rIns="90573" bIns="45291" anchor="ctr"/>
          <a:lstStyle/>
          <a:p>
            <a:pPr defTabSz="904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85" name="Text Box 18"/>
          <p:cNvSpPr txBox="1">
            <a:spLocks noChangeArrowheads="1"/>
          </p:cNvSpPr>
          <p:nvPr/>
        </p:nvSpPr>
        <p:spPr bwMode="auto">
          <a:xfrm>
            <a:off x="3410122" y="5732528"/>
            <a:ext cx="1550988" cy="8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414" tIns="40705" rIns="81414" bIns="40705">
            <a:spAutoFit/>
          </a:bodyPr>
          <a:lstStyle/>
          <a:p>
            <a:pPr defTabSz="904875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Fuels from Sunlight Energy Innovation Hub</a:t>
            </a:r>
          </a:p>
        </p:txBody>
      </p:sp>
      <p:sp>
        <p:nvSpPr>
          <p:cNvPr id="1086" name="Text Box 19"/>
          <p:cNvSpPr txBox="1">
            <a:spLocks noChangeArrowheads="1"/>
          </p:cNvSpPr>
          <p:nvPr/>
        </p:nvSpPr>
        <p:spPr bwMode="auto">
          <a:xfrm>
            <a:off x="5773901" y="6445315"/>
            <a:ext cx="164482" cy="25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414" tIns="40705" rIns="81414" bIns="40705">
            <a:spAutoFit/>
          </a:bodyPr>
          <a:lstStyle/>
          <a:p>
            <a:pPr algn="r" defTabSz="904875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1" name="Text Box 42"/>
          <p:cNvSpPr txBox="1">
            <a:spLocks noChangeArrowheads="1"/>
          </p:cNvSpPr>
          <p:nvPr/>
        </p:nvSpPr>
        <p:spPr bwMode="auto">
          <a:xfrm>
            <a:off x="1719161" y="3354752"/>
            <a:ext cx="10972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0" tIns="45706" rIns="91410" bIns="45706">
            <a:spAutoFit/>
          </a:bodyPr>
          <a:lstStyle/>
          <a:p>
            <a:pPr algn="ctr" defTabSz="904875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Tom Settersten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97772" y="76264"/>
            <a:ext cx="6348456" cy="1005840"/>
            <a:chOff x="2730684" y="76264"/>
            <a:chExt cx="6348456" cy="1005840"/>
          </a:xfrm>
        </p:grpSpPr>
        <p:sp>
          <p:nvSpPr>
            <p:cNvPr id="48" name="Rectangle 97"/>
            <p:cNvSpPr>
              <a:spLocks noChangeArrowheads="1"/>
            </p:cNvSpPr>
            <p:nvPr/>
          </p:nvSpPr>
          <p:spPr bwMode="auto">
            <a:xfrm>
              <a:off x="2730684" y="76264"/>
              <a:ext cx="6348456" cy="10058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>
              <a:outerShdw dist="45791" dir="19578596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573" tIns="45291" rIns="90573" bIns="45291" anchor="t"/>
            <a:lstStyle/>
            <a:p>
              <a:pPr defTabSz="907475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000000"/>
                  </a:solidFill>
                  <a:latin typeface="Calibri" pitchFamily="34" charset="0"/>
                </a:rPr>
                <a:t>        Chemical Sciences, Geosciences and </a:t>
              </a:r>
            </a:p>
            <a:p>
              <a:pPr defTabSz="907475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000000"/>
                  </a:solidFill>
                  <a:latin typeface="Calibri" pitchFamily="34" charset="0"/>
                </a:rPr>
                <a:t>                           Biosciences Division</a:t>
              </a:r>
              <a:endParaRPr lang="en-US" sz="900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defTabSz="9074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                         </a:t>
              </a: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Bruce Garrett, Division Director      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0465" y="166268"/>
              <a:ext cx="609600" cy="73152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97" name="Text Box 38"/>
          <p:cNvSpPr txBox="1">
            <a:spLocks noChangeArrowheads="1"/>
          </p:cNvSpPr>
          <p:nvPr/>
        </p:nvSpPr>
        <p:spPr bwMode="auto">
          <a:xfrm>
            <a:off x="1719161" y="6507165"/>
            <a:ext cx="10972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algn="ctr" defTabSz="904875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Mark Pederson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5298721-48D5-7F4B-981F-B62DB384935B}"/>
              </a:ext>
            </a:extLst>
          </p:cNvPr>
          <p:cNvGrpSpPr/>
          <p:nvPr/>
        </p:nvGrpSpPr>
        <p:grpSpPr>
          <a:xfrm>
            <a:off x="3396569" y="4678823"/>
            <a:ext cx="2560320" cy="1005840"/>
            <a:chOff x="3396569" y="2565464"/>
            <a:chExt cx="2560320" cy="1005840"/>
          </a:xfrm>
        </p:grpSpPr>
        <p:sp>
          <p:nvSpPr>
            <p:cNvPr id="1036" name="Rectangle 10"/>
            <p:cNvSpPr>
              <a:spLocks noChangeArrowheads="1"/>
            </p:cNvSpPr>
            <p:nvPr/>
          </p:nvSpPr>
          <p:spPr bwMode="auto">
            <a:xfrm>
              <a:off x="3396569" y="2565464"/>
              <a:ext cx="2560320" cy="1005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90573" tIns="45291" rIns="90573" bIns="45291" anchor="ctr"/>
            <a:lstStyle/>
            <a:p>
              <a:pPr defTabSz="904875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79" name="Text Box 22"/>
            <p:cNvSpPr txBox="1">
              <a:spLocks noChangeArrowheads="1"/>
            </p:cNvSpPr>
            <p:nvPr/>
          </p:nvSpPr>
          <p:spPr bwMode="auto">
            <a:xfrm>
              <a:off x="3410122" y="2565464"/>
              <a:ext cx="1048876" cy="820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1414" tIns="40705" rIns="81414" bIns="40705">
              <a:spAutoFit/>
            </a:bodyPr>
            <a:lstStyle/>
            <a:p>
              <a:pPr defTabSz="9048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libri" pitchFamily="34" charset="0"/>
                </a:rPr>
                <a:t>Solar </a:t>
              </a:r>
            </a:p>
            <a:p>
              <a:pPr defTabSz="9048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libri" pitchFamily="34" charset="0"/>
                </a:rPr>
                <a:t>Photo-</a:t>
              </a:r>
            </a:p>
            <a:p>
              <a:pPr defTabSz="9048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libri" pitchFamily="34" charset="0"/>
                </a:rPr>
                <a:t>chemistry</a:t>
              </a:r>
            </a:p>
          </p:txBody>
        </p:sp>
      </p:grpSp>
      <p:sp>
        <p:nvSpPr>
          <p:cNvPr id="104" name="Text Box 85"/>
          <p:cNvSpPr txBox="1">
            <a:spLocks noChangeArrowheads="1"/>
          </p:cNvSpPr>
          <p:nvPr/>
        </p:nvSpPr>
        <p:spPr bwMode="auto">
          <a:xfrm>
            <a:off x="5036871" y="5980375"/>
            <a:ext cx="879298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404" tIns="40701" rIns="81404" bIns="40701">
            <a:spAutoFit/>
          </a:bodyPr>
          <a:lstStyle/>
          <a:p>
            <a:pPr algn="ctr" defTabSz="904875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Chris Fecko</a:t>
            </a:r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5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7494" y="5273337"/>
            <a:ext cx="578052" cy="7315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971" y="2616157"/>
            <a:ext cx="682019" cy="7315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6" name="Text Box 23"/>
          <p:cNvSpPr txBox="1">
            <a:spLocks noChangeArrowheads="1"/>
          </p:cNvSpPr>
          <p:nvPr/>
        </p:nvSpPr>
        <p:spPr bwMode="auto">
          <a:xfrm>
            <a:off x="7189620" y="3354752"/>
            <a:ext cx="1188720" cy="21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414" tIns="40705" rIns="81414" bIns="40705">
            <a:spAutoFit/>
          </a:bodyPr>
          <a:lstStyle/>
          <a:p>
            <a:pPr algn="ctr" defTabSz="904875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Calibri" pitchFamily="34" charset="0"/>
              </a:rPr>
              <a:t>Viviane Schwartz</a:t>
            </a:r>
          </a:p>
        </p:txBody>
      </p:sp>
      <p:sp>
        <p:nvSpPr>
          <p:cNvPr id="109" name="Text Box 85"/>
          <p:cNvSpPr txBox="1">
            <a:spLocks noChangeArrowheads="1"/>
          </p:cNvSpPr>
          <p:nvPr/>
        </p:nvSpPr>
        <p:spPr bwMode="auto">
          <a:xfrm>
            <a:off x="7422521" y="5114673"/>
            <a:ext cx="980640" cy="25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404" tIns="40701" rIns="81404" bIns="40701">
            <a:spAutoFit/>
          </a:bodyPr>
          <a:lstStyle/>
          <a:p>
            <a:pPr algn="ctr" defTabSz="904875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Philip Wilk</a:t>
            </a:r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310" y="1384229"/>
            <a:ext cx="551180" cy="7315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D50F5FF-E86D-7746-B052-5F94CF154908}"/>
              </a:ext>
            </a:extLst>
          </p:cNvPr>
          <p:cNvGrpSpPr/>
          <p:nvPr/>
        </p:nvGrpSpPr>
        <p:grpSpPr>
          <a:xfrm>
            <a:off x="3396569" y="3618973"/>
            <a:ext cx="2560320" cy="1048545"/>
            <a:chOff x="3396569" y="4690980"/>
            <a:chExt cx="2560320" cy="1048545"/>
          </a:xfrm>
        </p:grpSpPr>
        <p:sp>
          <p:nvSpPr>
            <p:cNvPr id="1037" name="Rectangle 14"/>
            <p:cNvSpPr>
              <a:spLocks noChangeArrowheads="1"/>
            </p:cNvSpPr>
            <p:nvPr/>
          </p:nvSpPr>
          <p:spPr bwMode="auto">
            <a:xfrm>
              <a:off x="3396569" y="4690980"/>
              <a:ext cx="2560320" cy="1005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90573" tIns="45291" rIns="90573" bIns="45291" anchor="ctr"/>
            <a:lstStyle/>
            <a:p>
              <a:pPr defTabSz="904875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38" name="Text Box 15"/>
            <p:cNvSpPr txBox="1">
              <a:spLocks noChangeArrowheads="1"/>
            </p:cNvSpPr>
            <p:nvPr/>
          </p:nvSpPr>
          <p:spPr bwMode="auto">
            <a:xfrm>
              <a:off x="3410122" y="4690980"/>
              <a:ext cx="1385888" cy="574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414" tIns="40705" rIns="81414" bIns="40705">
              <a:spAutoFit/>
            </a:bodyPr>
            <a:lstStyle/>
            <a:p>
              <a:pPr defTabSz="9048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Physical Biosciences</a:t>
              </a:r>
            </a:p>
          </p:txBody>
        </p:sp>
        <p:sp>
          <p:nvSpPr>
            <p:cNvPr id="1039" name="Text Box 16"/>
            <p:cNvSpPr txBox="1">
              <a:spLocks noChangeArrowheads="1"/>
            </p:cNvSpPr>
            <p:nvPr/>
          </p:nvSpPr>
          <p:spPr bwMode="auto">
            <a:xfrm>
              <a:off x="5040390" y="5465205"/>
              <a:ext cx="888976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1414" tIns="40705" rIns="81414" bIns="40705">
              <a:spAutoFit/>
            </a:bodyPr>
            <a:lstStyle/>
            <a:p>
              <a:pPr algn="ctr" defTabSz="9048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Calibri" pitchFamily="34" charset="0"/>
                </a:rPr>
                <a:t>Robert Stack</a:t>
              </a:r>
            </a:p>
          </p:txBody>
        </p:sp>
        <p:pic>
          <p:nvPicPr>
            <p:cNvPr id="111" name="Picture 18" descr="Dr. Robert J. Stack 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7530" y="4750969"/>
              <a:ext cx="603566" cy="7315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0B5E895-6283-974D-9386-7201E5E6AEC8}"/>
              </a:ext>
            </a:extLst>
          </p:cNvPr>
          <p:cNvGrpSpPr/>
          <p:nvPr/>
        </p:nvGrpSpPr>
        <p:grpSpPr>
          <a:xfrm>
            <a:off x="3396569" y="2565464"/>
            <a:ext cx="2616097" cy="1042204"/>
            <a:chOff x="3396569" y="3628222"/>
            <a:chExt cx="2616097" cy="1042204"/>
          </a:xfrm>
        </p:grpSpPr>
        <p:sp>
          <p:nvSpPr>
            <p:cNvPr id="1040" name="Rectangle 21"/>
            <p:cNvSpPr>
              <a:spLocks noChangeArrowheads="1"/>
            </p:cNvSpPr>
            <p:nvPr/>
          </p:nvSpPr>
          <p:spPr bwMode="auto">
            <a:xfrm>
              <a:off x="3396569" y="3628222"/>
              <a:ext cx="2560320" cy="1005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90573" tIns="45291" rIns="90573" bIns="45291" anchor="ctr"/>
            <a:lstStyle/>
            <a:p>
              <a:pPr defTabSz="904875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82" name="TextBox 143"/>
            <p:cNvSpPr txBox="1">
              <a:spLocks noChangeArrowheads="1"/>
            </p:cNvSpPr>
            <p:nvPr/>
          </p:nvSpPr>
          <p:spPr bwMode="auto">
            <a:xfrm>
              <a:off x="3410122" y="3628222"/>
              <a:ext cx="1498600" cy="584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705" tIns="45357" rIns="90705" bIns="45357">
              <a:spAutoFit/>
            </a:bodyPr>
            <a:lstStyle/>
            <a:p>
              <a:pPr defTabSz="9048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Photosynthetic Systems</a:t>
              </a:r>
            </a:p>
          </p:txBody>
        </p:sp>
        <p:sp>
          <p:nvSpPr>
            <p:cNvPr id="1083" name="Text Box 23"/>
            <p:cNvSpPr txBox="1">
              <a:spLocks noChangeArrowheads="1"/>
            </p:cNvSpPr>
            <p:nvPr/>
          </p:nvSpPr>
          <p:spPr bwMode="auto">
            <a:xfrm>
              <a:off x="4823946" y="4396106"/>
              <a:ext cx="118872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414" tIns="40705" rIns="81414" bIns="40705">
              <a:spAutoFit/>
            </a:bodyPr>
            <a:lstStyle/>
            <a:p>
              <a:pPr algn="r" defTabSz="9048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Calibri" pitchFamily="34" charset="0"/>
                </a:rPr>
                <a:t>Stephen Herbert</a:t>
              </a:r>
            </a:p>
          </p:txBody>
        </p:sp>
        <p:pic>
          <p:nvPicPr>
            <p:cNvPr id="112" name="Picture 2" descr="\\schome.osc.doe.gov\hortlin\My Documents\My Pictures\faculty-herbert-steve.jp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74442" y="3689389"/>
              <a:ext cx="629743" cy="7315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3" name="Picture 4" descr="Dr. Jeffrey L. Krause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299" y="1384229"/>
            <a:ext cx="603564" cy="7315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14" name="F7B3335E-AD0E-4979-869F-925259C9FED6" descr="52262109-506C-412B-8F9B-40A7001DFBB7@hsd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772" y="2616157"/>
            <a:ext cx="550058" cy="73152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6" descr="Dr. Wade Sisk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6019" y="3689389"/>
            <a:ext cx="603564" cy="7315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16" name="Picture 8" descr="Dr. Gregory J. Fiechtner 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6019" y="4750969"/>
            <a:ext cx="603564" cy="7315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17" name="Picture 10" descr="Dr. Mark R. Pederso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6019" y="5817207"/>
            <a:ext cx="603564" cy="7315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18" name="Picture 22" descr="Dr. Raul Mirand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217" y="1384229"/>
            <a:ext cx="603564" cy="7315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642" y="5817207"/>
            <a:ext cx="646220" cy="7315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862" y="3689949"/>
            <a:ext cx="613780" cy="7315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2" name="Text Box 23"/>
          <p:cNvSpPr txBox="1">
            <a:spLocks noChangeArrowheads="1"/>
          </p:cNvSpPr>
          <p:nvPr/>
        </p:nvSpPr>
        <p:spPr bwMode="auto">
          <a:xfrm>
            <a:off x="8238583" y="4445391"/>
            <a:ext cx="900339" cy="21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414" tIns="40705" rIns="81414" bIns="40705">
            <a:spAutoFit/>
          </a:bodyPr>
          <a:lstStyle/>
          <a:p>
            <a:pPr algn="ctr" defTabSz="904875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Calibri" pitchFamily="34" charset="0"/>
              </a:rPr>
              <a:t>Chuck Peden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784" y="2616157"/>
            <a:ext cx="589936" cy="7315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9" name="Text Box 23"/>
          <p:cNvSpPr txBox="1">
            <a:spLocks noChangeArrowheads="1"/>
          </p:cNvSpPr>
          <p:nvPr/>
        </p:nvSpPr>
        <p:spPr bwMode="auto">
          <a:xfrm>
            <a:off x="8230440" y="3354752"/>
            <a:ext cx="916625" cy="21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414" tIns="40705" rIns="81414" bIns="40705">
            <a:spAutoFit/>
          </a:bodyPr>
          <a:lstStyle/>
          <a:p>
            <a:pPr algn="ctr" defTabSz="904875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Calibri" pitchFamily="34" charset="0"/>
              </a:rPr>
              <a:t>Chris Bradley</a:t>
            </a:r>
          </a:p>
        </p:txBody>
      </p:sp>
      <p:pic>
        <p:nvPicPr>
          <p:cNvPr id="102" name="Picture 3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53150" y="4393357"/>
            <a:ext cx="519382" cy="7315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3" name="Text Box 61"/>
          <p:cNvSpPr txBox="1">
            <a:spLocks noChangeArrowheads="1"/>
          </p:cNvSpPr>
          <p:nvPr/>
        </p:nvSpPr>
        <p:spPr bwMode="auto">
          <a:xfrm>
            <a:off x="6535816" y="3632566"/>
            <a:ext cx="1158875" cy="57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414" tIns="40705" rIns="81414" bIns="40705">
            <a:spAutoFit/>
          </a:bodyPr>
          <a:lstStyle/>
          <a:p>
            <a:pPr defTabSz="904875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Separation Science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0068" y="4789154"/>
            <a:ext cx="879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</a:rPr>
              <a:t>PM vacancy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455067" y="3963176"/>
            <a:ext cx="879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</a:rPr>
              <a:t>PM vacancy</a:t>
            </a:r>
          </a:p>
        </p:txBody>
      </p:sp>
    </p:spTree>
    <p:extLst>
      <p:ext uri="{BB962C8B-B14F-4D97-AF65-F5344CB8AC3E}">
        <p14:creationId xmlns:p14="http://schemas.microsoft.com/office/powerpoint/2010/main" val="97452972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463297" y="3929884"/>
            <a:ext cx="1645920" cy="109728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Physical Biosciences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6200" y="6096000"/>
            <a:ext cx="899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4518" name="Title 2"/>
          <p:cNvSpPr>
            <a:spLocks noGrp="1"/>
          </p:cNvSpPr>
          <p:nvPr>
            <p:ph type="title"/>
          </p:nvPr>
        </p:nvSpPr>
        <p:spPr>
          <a:xfrm>
            <a:off x="0" y="-47358"/>
            <a:ext cx="9144000" cy="830985"/>
          </a:xfrm>
        </p:spPr>
        <p:txBody>
          <a:bodyPr/>
          <a:lstStyle/>
          <a:p>
            <a:r>
              <a:rPr lang="en-US" altLang="en-US" dirty="0"/>
              <a:t>Photochemistry and Biochemistry Team:</a:t>
            </a:r>
            <a:br>
              <a:rPr lang="en-US" altLang="en-US" dirty="0"/>
            </a:br>
            <a:r>
              <a:rPr lang="en-US" altLang="en-US" dirty="0"/>
              <a:t> Integrating vision across programs</a:t>
            </a:r>
            <a:endParaRPr lang="en-US" altLang="en-US" b="1" dirty="0"/>
          </a:p>
        </p:txBody>
      </p:sp>
      <p:pic>
        <p:nvPicPr>
          <p:cNvPr id="64519" name="Picture 7" descr="MCj043473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608044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94" y="5181600"/>
            <a:ext cx="10906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TextBox 11"/>
          <p:cNvSpPr txBox="1">
            <a:spLocks noChangeArrowheads="1"/>
          </p:cNvSpPr>
          <p:nvPr/>
        </p:nvSpPr>
        <p:spPr bwMode="auto">
          <a:xfrm>
            <a:off x="2913063" y="12192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λ</a:t>
            </a:r>
          </a:p>
        </p:txBody>
      </p:sp>
      <p:sp>
        <p:nvSpPr>
          <p:cNvPr id="64522" name="TextBox 18"/>
          <p:cNvSpPr txBox="1">
            <a:spLocks noChangeArrowheads="1"/>
          </p:cNvSpPr>
          <p:nvPr/>
        </p:nvSpPr>
        <p:spPr bwMode="auto">
          <a:xfrm>
            <a:off x="938822" y="1816651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BIOCHEMICAL</a:t>
            </a:r>
          </a:p>
        </p:txBody>
      </p:sp>
      <p:sp>
        <p:nvSpPr>
          <p:cNvPr id="64523" name="TextBox 19"/>
          <p:cNvSpPr txBox="1">
            <a:spLocks noChangeArrowheads="1"/>
          </p:cNvSpPr>
          <p:nvPr/>
        </p:nvSpPr>
        <p:spPr bwMode="auto">
          <a:xfrm>
            <a:off x="6337300" y="1816651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CHEMICAL</a:t>
            </a:r>
          </a:p>
        </p:txBody>
      </p:sp>
      <p:sp>
        <p:nvSpPr>
          <p:cNvPr id="64524" name="TextBox 21"/>
          <p:cNvSpPr txBox="1">
            <a:spLocks noChangeArrowheads="1"/>
          </p:cNvSpPr>
          <p:nvPr/>
        </p:nvSpPr>
        <p:spPr bwMode="auto">
          <a:xfrm>
            <a:off x="5791200" y="12192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λ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295900" y="1603802"/>
            <a:ext cx="640080" cy="64008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177130" y="1603802"/>
            <a:ext cx="640080" cy="64008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09720" y="2784344"/>
            <a:ext cx="895688" cy="0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3" idx="2"/>
            <a:endCxn id="52" idx="0"/>
          </p:cNvCxnSpPr>
          <p:nvPr/>
        </p:nvCxnSpPr>
        <p:spPr>
          <a:xfrm flipH="1">
            <a:off x="3286257" y="3378704"/>
            <a:ext cx="503" cy="551180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3"/>
          </p:cNvCxnSpPr>
          <p:nvPr/>
        </p:nvCxnSpPr>
        <p:spPr>
          <a:xfrm>
            <a:off x="4109217" y="4478524"/>
            <a:ext cx="896191" cy="0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463800" y="2281424"/>
            <a:ext cx="1645920" cy="109728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Photo-synthetic Systems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34280" y="2281424"/>
            <a:ext cx="1645920" cy="27432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Solar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Photo-chemistry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604761" y="2281424"/>
            <a:ext cx="1097280" cy="2743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Fuels from Sunlight Hub (JCAP)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&amp;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Solar related EFRCs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41960" y="2281424"/>
            <a:ext cx="1097280" cy="2743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Bio related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EFRCs</a:t>
            </a:r>
          </a:p>
        </p:txBody>
      </p:sp>
      <p:cxnSp>
        <p:nvCxnSpPr>
          <p:cNvPr id="76" name="Straight Arrow Connector 75"/>
          <p:cNvCxnSpPr>
            <a:endCxn id="52" idx="1"/>
          </p:cNvCxnSpPr>
          <p:nvPr/>
        </p:nvCxnSpPr>
        <p:spPr>
          <a:xfrm>
            <a:off x="1568112" y="4478524"/>
            <a:ext cx="895185" cy="0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71500" y="2784344"/>
            <a:ext cx="933261" cy="0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52" idx="2"/>
            <a:endCxn id="64520" idx="1"/>
          </p:cNvCxnSpPr>
          <p:nvPr/>
        </p:nvCxnSpPr>
        <p:spPr>
          <a:xfrm>
            <a:off x="3286257" y="5027164"/>
            <a:ext cx="740437" cy="77038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51" idx="2"/>
            <a:endCxn id="64520" idx="3"/>
          </p:cNvCxnSpPr>
          <p:nvPr/>
        </p:nvCxnSpPr>
        <p:spPr>
          <a:xfrm flipH="1">
            <a:off x="5117307" y="5024624"/>
            <a:ext cx="739933" cy="77292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568112" y="2784344"/>
            <a:ext cx="895688" cy="0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80200" y="4505036"/>
            <a:ext cx="924560" cy="0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544" name="Title 2"/>
          <p:cNvSpPr txBox="1">
            <a:spLocks/>
          </p:cNvSpPr>
          <p:nvPr/>
        </p:nvSpPr>
        <p:spPr bwMode="auto">
          <a:xfrm>
            <a:off x="322077" y="871807"/>
            <a:ext cx="2103120" cy="7315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8" rIns="91397" bIns="4569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146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225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106636"/>
                </a:solidFill>
              </a:rPr>
              <a:t>Scientific Interactions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090" y="830897"/>
            <a:ext cx="2103120" cy="731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en-US" altLang="en-US" sz="2000" b="1" dirty="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Interactions</a:t>
            </a:r>
          </a:p>
        </p:txBody>
      </p:sp>
      <p:sp>
        <p:nvSpPr>
          <p:cNvPr id="37" name="Right Arrow 36"/>
          <p:cNvSpPr/>
          <p:nvPr/>
        </p:nvSpPr>
        <p:spPr>
          <a:xfrm rot="16200000">
            <a:off x="1760379" y="5075238"/>
            <a:ext cx="449262" cy="36671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ight Arrow 37"/>
          <p:cNvSpPr/>
          <p:nvPr/>
        </p:nvSpPr>
        <p:spPr bwMode="auto">
          <a:xfrm rot="16200000">
            <a:off x="6944629" y="5088961"/>
            <a:ext cx="456663" cy="34666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88"/>
          <p:cNvSpPr txBox="1">
            <a:spLocks noChangeArrowheads="1"/>
          </p:cNvSpPr>
          <p:nvPr/>
        </p:nvSpPr>
        <p:spPr bwMode="auto">
          <a:xfrm>
            <a:off x="2743200" y="6324600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Fuel, (bio)chemicals, electricity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62050" y="5432924"/>
            <a:ext cx="1645920" cy="128016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Catalysis</a:t>
            </a:r>
          </a:p>
          <a:p>
            <a:pPr algn="ctr" defTabSz="914400">
              <a:defRPr/>
            </a:pP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AMOS</a:t>
            </a:r>
          </a:p>
          <a:p>
            <a:pPr algn="ctr" defTabSz="914400">
              <a:defRPr/>
            </a:pP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CTC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350000" y="5432924"/>
            <a:ext cx="1645920" cy="128016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Catalysis</a:t>
            </a:r>
          </a:p>
          <a:p>
            <a:pPr algn="ctr" defTabSz="914400">
              <a:defRPr/>
            </a:pP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AMOS</a:t>
            </a:r>
          </a:p>
          <a:p>
            <a:pPr algn="ctr" defTabSz="914400">
              <a:defRPr/>
            </a:pP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CTC</a:t>
            </a:r>
          </a:p>
          <a:p>
            <a:pPr algn="ctr" defTabSz="914400">
              <a:defRPr/>
            </a:pPr>
            <a:r>
              <a:rPr lang="en-US" dirty="0">
                <a:solidFill>
                  <a:prstClr val="white"/>
                </a:solidFill>
              </a:rPr>
              <a:t>CPIMS</a:t>
            </a:r>
          </a:p>
        </p:txBody>
      </p:sp>
    </p:spTree>
    <p:extLst>
      <p:ext uri="{BB962C8B-B14F-4D97-AF65-F5344CB8AC3E}">
        <p14:creationId xmlns:p14="http://schemas.microsoft.com/office/powerpoint/2010/main" val="143208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 rot="16200000">
            <a:off x="1760379" y="5075238"/>
            <a:ext cx="449262" cy="36671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16200000">
            <a:off x="6944629" y="5088961"/>
            <a:ext cx="456663" cy="34666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463297" y="3927344"/>
            <a:ext cx="1645920" cy="109728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b="1" dirty="0">
                <a:solidFill>
                  <a:schemeClr val="bg1"/>
                </a:solidFill>
              </a:rPr>
              <a:t>Biological Energy Conversion &amp; Storage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6200" y="6096000"/>
            <a:ext cx="899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4518" name="Title 2"/>
          <p:cNvSpPr>
            <a:spLocks noGrp="1"/>
          </p:cNvSpPr>
          <p:nvPr>
            <p:ph type="title"/>
          </p:nvPr>
        </p:nvSpPr>
        <p:spPr>
          <a:xfrm>
            <a:off x="0" y="-47358"/>
            <a:ext cx="9144000" cy="830985"/>
          </a:xfrm>
        </p:spPr>
        <p:txBody>
          <a:bodyPr/>
          <a:lstStyle/>
          <a:p>
            <a:r>
              <a:rPr lang="en-US" altLang="en-US" dirty="0"/>
              <a:t>Photochemistry and Biochemistry Team:</a:t>
            </a:r>
            <a:br>
              <a:rPr lang="en-US" altLang="en-US" dirty="0"/>
            </a:br>
            <a:r>
              <a:rPr lang="en-US" altLang="en-US" dirty="0"/>
              <a:t> Integrating vision across programs</a:t>
            </a:r>
            <a:endParaRPr lang="en-US" altLang="en-US" b="1" dirty="0"/>
          </a:p>
        </p:txBody>
      </p:sp>
      <p:pic>
        <p:nvPicPr>
          <p:cNvPr id="64519" name="Picture 7" descr="MCj043473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608044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94" y="5181600"/>
            <a:ext cx="10906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TextBox 11"/>
          <p:cNvSpPr txBox="1">
            <a:spLocks noChangeArrowheads="1"/>
          </p:cNvSpPr>
          <p:nvPr/>
        </p:nvSpPr>
        <p:spPr bwMode="auto">
          <a:xfrm>
            <a:off x="2913063" y="12192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λ</a:t>
            </a:r>
          </a:p>
        </p:txBody>
      </p:sp>
      <p:sp>
        <p:nvSpPr>
          <p:cNvPr id="64522" name="TextBox 18"/>
          <p:cNvSpPr txBox="1">
            <a:spLocks noChangeArrowheads="1"/>
          </p:cNvSpPr>
          <p:nvPr/>
        </p:nvSpPr>
        <p:spPr bwMode="auto">
          <a:xfrm>
            <a:off x="938822" y="1816651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BIOCHEMICAL</a:t>
            </a:r>
          </a:p>
        </p:txBody>
      </p:sp>
      <p:sp>
        <p:nvSpPr>
          <p:cNvPr id="64523" name="TextBox 19"/>
          <p:cNvSpPr txBox="1">
            <a:spLocks noChangeArrowheads="1"/>
          </p:cNvSpPr>
          <p:nvPr/>
        </p:nvSpPr>
        <p:spPr bwMode="auto">
          <a:xfrm>
            <a:off x="6337300" y="1816651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CHEMICAL</a:t>
            </a:r>
          </a:p>
        </p:txBody>
      </p:sp>
      <p:sp>
        <p:nvSpPr>
          <p:cNvPr id="64524" name="TextBox 21"/>
          <p:cNvSpPr txBox="1">
            <a:spLocks noChangeArrowheads="1"/>
          </p:cNvSpPr>
          <p:nvPr/>
        </p:nvSpPr>
        <p:spPr bwMode="auto">
          <a:xfrm>
            <a:off x="5791200" y="12192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λ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295900" y="1603802"/>
            <a:ext cx="640080" cy="64008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177130" y="1603802"/>
            <a:ext cx="640080" cy="64008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09720" y="2784344"/>
            <a:ext cx="895688" cy="0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3" idx="2"/>
            <a:endCxn id="52" idx="0"/>
          </p:cNvCxnSpPr>
          <p:nvPr/>
        </p:nvCxnSpPr>
        <p:spPr>
          <a:xfrm flipH="1">
            <a:off x="3286257" y="3378704"/>
            <a:ext cx="503" cy="548640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3"/>
          </p:cNvCxnSpPr>
          <p:nvPr/>
        </p:nvCxnSpPr>
        <p:spPr>
          <a:xfrm>
            <a:off x="4109217" y="4475984"/>
            <a:ext cx="895185" cy="0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463800" y="2281424"/>
            <a:ext cx="1645920" cy="109728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b="1" dirty="0">
                <a:solidFill>
                  <a:schemeClr val="bg1"/>
                </a:solidFill>
              </a:rPr>
              <a:t>Biological Energy Capture &amp; Conversion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34280" y="2281424"/>
            <a:ext cx="1645920" cy="27432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b="1" dirty="0">
                <a:solidFill>
                  <a:schemeClr val="bg1"/>
                </a:solidFill>
              </a:rPr>
              <a:t>Chemical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Solar </a:t>
            </a:r>
          </a:p>
          <a:p>
            <a:pPr algn="ctr" defTabSz="914400">
              <a:defRPr/>
            </a:pPr>
            <a:r>
              <a:rPr lang="en-US" b="1" dirty="0">
                <a:solidFill>
                  <a:schemeClr val="bg1"/>
                </a:solidFill>
              </a:rPr>
              <a:t>Energy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Capture &amp; Conversion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604761" y="2281424"/>
            <a:ext cx="1097280" cy="2743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Fuels from Sunlight Hub (JCAP)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&amp;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Solar related EFRCs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41960" y="2281424"/>
            <a:ext cx="1097280" cy="2743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Bio related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EFRCs</a:t>
            </a:r>
          </a:p>
        </p:txBody>
      </p:sp>
      <p:cxnSp>
        <p:nvCxnSpPr>
          <p:cNvPr id="76" name="Straight Arrow Connector 75"/>
          <p:cNvCxnSpPr>
            <a:endCxn id="52" idx="1"/>
          </p:cNvCxnSpPr>
          <p:nvPr/>
        </p:nvCxnSpPr>
        <p:spPr>
          <a:xfrm>
            <a:off x="1568112" y="4475415"/>
            <a:ext cx="895185" cy="569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71500" y="2784344"/>
            <a:ext cx="933261" cy="0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534" name="TextBox 88"/>
          <p:cNvSpPr txBox="1">
            <a:spLocks noChangeArrowheads="1"/>
          </p:cNvSpPr>
          <p:nvPr/>
        </p:nvSpPr>
        <p:spPr bwMode="auto">
          <a:xfrm>
            <a:off x="2743200" y="6324600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Fuel, (bio)chemicals, electricity</a:t>
            </a:r>
          </a:p>
        </p:txBody>
      </p:sp>
      <p:cxnSp>
        <p:nvCxnSpPr>
          <p:cNvPr id="90" name="Straight Arrow Connector 89"/>
          <p:cNvCxnSpPr>
            <a:stCxn id="52" idx="2"/>
            <a:endCxn id="64520" idx="1"/>
          </p:cNvCxnSpPr>
          <p:nvPr/>
        </p:nvCxnSpPr>
        <p:spPr>
          <a:xfrm>
            <a:off x="3286257" y="5024624"/>
            <a:ext cx="740437" cy="77292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51" idx="2"/>
            <a:endCxn id="64520" idx="3"/>
          </p:cNvCxnSpPr>
          <p:nvPr/>
        </p:nvCxnSpPr>
        <p:spPr>
          <a:xfrm flipH="1">
            <a:off x="5117307" y="5024624"/>
            <a:ext cx="739933" cy="77292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568112" y="2784344"/>
            <a:ext cx="895688" cy="0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80200" y="4505036"/>
            <a:ext cx="924560" cy="0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162050" y="5432924"/>
            <a:ext cx="1645920" cy="128016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Catalysis</a:t>
            </a:r>
          </a:p>
          <a:p>
            <a:pPr algn="ctr" defTabSz="914400">
              <a:defRPr/>
            </a:pP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Ultrafast sci.</a:t>
            </a:r>
          </a:p>
          <a:p>
            <a:pPr algn="ctr" defTabSz="914400">
              <a:defRPr/>
            </a:pP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Theory/comp.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350000" y="5432924"/>
            <a:ext cx="1645920" cy="128016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Catalysis</a:t>
            </a:r>
          </a:p>
          <a:p>
            <a:pPr algn="ctr" defTabSz="914400">
              <a:defRPr/>
            </a:pP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Ultrafast sci.</a:t>
            </a:r>
          </a:p>
          <a:p>
            <a:pPr algn="ctr" defTabSz="914400">
              <a:defRPr/>
            </a:pP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Theory/comp.</a:t>
            </a:r>
          </a:p>
          <a:p>
            <a:pPr algn="ctr" defTabSz="914400">
              <a:defRPr/>
            </a:pPr>
            <a:r>
              <a:rPr lang="en-US" dirty="0">
                <a:solidFill>
                  <a:prstClr val="white"/>
                </a:solidFill>
              </a:rPr>
              <a:t>Interfacial proc.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5090" y="830897"/>
            <a:ext cx="21031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en-US" altLang="en-US" sz="2000" b="1" dirty="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Interactions</a:t>
            </a:r>
          </a:p>
        </p:txBody>
      </p:sp>
    </p:spTree>
    <p:extLst>
      <p:ext uri="{BB962C8B-B14F-4D97-AF65-F5344CB8AC3E}">
        <p14:creationId xmlns:p14="http://schemas.microsoft.com/office/powerpoint/2010/main" val="344831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A673005-5291-B043-ADFB-9784CD21EF71}"/>
              </a:ext>
            </a:extLst>
          </p:cNvPr>
          <p:cNvGrpSpPr/>
          <p:nvPr/>
        </p:nvGrpSpPr>
        <p:grpSpPr>
          <a:xfrm>
            <a:off x="5842" y="845932"/>
            <a:ext cx="4055763" cy="5303520"/>
            <a:chOff x="5842" y="845932"/>
            <a:chExt cx="4055763" cy="530352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8B60BC0E-FA23-7240-8D03-19E6FC3360BE}"/>
                </a:ext>
              </a:extLst>
            </p:cNvPr>
            <p:cNvSpPr/>
            <p:nvPr/>
          </p:nvSpPr>
          <p:spPr>
            <a:xfrm>
              <a:off x="106388" y="845932"/>
              <a:ext cx="3955217" cy="5303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72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53B2A882-B264-294E-993B-C7D0A9047D59}"/>
                </a:ext>
              </a:extLst>
            </p:cNvPr>
            <p:cNvGrpSpPr/>
            <p:nvPr/>
          </p:nvGrpSpPr>
          <p:grpSpPr>
            <a:xfrm>
              <a:off x="5842" y="881675"/>
              <a:ext cx="3978497" cy="5259246"/>
              <a:chOff x="5842" y="881675"/>
              <a:chExt cx="3978497" cy="5259246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866449" y="881675"/>
                <a:ext cx="2046048" cy="1984996"/>
                <a:chOff x="1866449" y="881675"/>
                <a:chExt cx="2046048" cy="1984996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1866449" y="2197257"/>
                  <a:ext cx="2046048" cy="6694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91440" tIns="45720" rIns="91440" bIns="45720">
                  <a:no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1400" i="1" dirty="0">
                      <a:solidFill>
                        <a:srgbClr val="106636"/>
                      </a:solidFill>
                      <a:latin typeface="Calibri" panose="020F0502020204030204" pitchFamily="34" charset="0"/>
                      <a:ea typeface="+mj-ea"/>
                      <a:cs typeface="Calibri" panose="020F0502020204030204" pitchFamily="34" charset="0"/>
                    </a:rPr>
                    <a:t>Elucidating charge transfer and reaction at oxide-water interface</a:t>
                  </a:r>
                </a:p>
              </p:txBody>
            </p:sp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42591" y="881675"/>
                  <a:ext cx="1693765" cy="1356218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1794608" y="2960469"/>
                <a:ext cx="2189731" cy="1425256"/>
                <a:chOff x="1794608" y="2960469"/>
                <a:chExt cx="2189731" cy="1425256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340833" y="2733696"/>
                  <a:ext cx="1097280" cy="1550825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1794608" y="3908671"/>
                  <a:ext cx="2189731" cy="4770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91440" tIns="45720" rIns="91440" bIns="45720">
                  <a:no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1400" i="1" dirty="0">
                      <a:solidFill>
                        <a:srgbClr val="10663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Understanding intense</a:t>
                  </a:r>
                </a:p>
                <a:p>
                  <a:pPr algn="ctr">
                    <a:lnSpc>
                      <a:spcPts val="1500"/>
                    </a:lnSpc>
                  </a:pPr>
                  <a:r>
                    <a:rPr lang="en-US" sz="1400" i="1" dirty="0">
                      <a:solidFill>
                        <a:srgbClr val="10663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x-ray–electron interactions</a:t>
                  </a: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5842" y="3417683"/>
                <a:ext cx="2035555" cy="2246183"/>
                <a:chOff x="5842" y="3417683"/>
                <a:chExt cx="2035555" cy="2246183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7819" y="3417683"/>
                  <a:ext cx="1371600" cy="1646303"/>
                </a:xfrm>
                <a:prstGeom prst="rect">
                  <a:avLst/>
                </a:prstGeom>
              </p:spPr>
            </p:pic>
            <p:sp>
              <p:nvSpPr>
                <p:cNvPr id="16" name="Rectangle 15"/>
                <p:cNvSpPr/>
                <p:nvPr/>
              </p:nvSpPr>
              <p:spPr>
                <a:xfrm>
                  <a:off x="5842" y="5063985"/>
                  <a:ext cx="2035555" cy="59988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91440" tIns="45720" rIns="91440" bIns="45720">
                  <a:no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1400" i="1" dirty="0">
                      <a:solidFill>
                        <a:srgbClr val="10663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Elucidating</a:t>
                  </a:r>
                </a:p>
                <a:p>
                  <a:pPr algn="ctr">
                    <a:lnSpc>
                      <a:spcPts val="1500"/>
                    </a:lnSpc>
                  </a:pPr>
                  <a:r>
                    <a:rPr lang="en-US" sz="1400" i="1" dirty="0">
                      <a:solidFill>
                        <a:srgbClr val="10663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water-splitting by Photosystem II</a:t>
                  </a: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005711" y="4458984"/>
                <a:ext cx="1767525" cy="1681937"/>
                <a:chOff x="2005711" y="4458984"/>
                <a:chExt cx="1767525" cy="1681937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03673" y="4458984"/>
                  <a:ext cx="1371600" cy="1204883"/>
                </a:xfrm>
                <a:prstGeom prst="rect">
                  <a:avLst/>
                </a:prstGeom>
              </p:spPr>
            </p:pic>
            <p:sp>
              <p:nvSpPr>
                <p:cNvPr id="10" name="Rectangle 9"/>
                <p:cNvSpPr/>
                <p:nvPr/>
              </p:nvSpPr>
              <p:spPr>
                <a:xfrm>
                  <a:off x="2005711" y="5663867"/>
                  <a:ext cx="1767525" cy="4770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91440" tIns="45720" rIns="91440" bIns="45720">
                  <a:no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1400" i="1" dirty="0">
                      <a:solidFill>
                        <a:srgbClr val="106636"/>
                      </a:solidFill>
                      <a:latin typeface="Calibri" panose="020F0502020204030204" pitchFamily="34" charset="0"/>
                      <a:ea typeface="Calibri" charset="0"/>
                      <a:cs typeface="Calibri" panose="020F0502020204030204" pitchFamily="34" charset="0"/>
                    </a:rPr>
                    <a:t>Modeling interactions of ions in solution</a:t>
                  </a: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173002" y="1313781"/>
                <a:ext cx="1701234" cy="1932449"/>
                <a:chOff x="173002" y="1313781"/>
                <a:chExt cx="1701234" cy="1932449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173002" y="2769176"/>
                  <a:ext cx="1701234" cy="4770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91440" tIns="45720" rIns="91440" bIns="45720">
                  <a:no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1400" i="1" dirty="0">
                      <a:solidFill>
                        <a:srgbClr val="10663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Manipulating x-rays with visible light</a:t>
                  </a:r>
                </a:p>
              </p:txBody>
            </p: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7819" y="1313781"/>
                  <a:ext cx="1371600" cy="145539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Our strategic focus is on 5 synergistic research areas </a:t>
            </a:r>
            <a:br>
              <a:rPr lang="en-US" b="0" dirty="0"/>
            </a:br>
            <a:r>
              <a:rPr lang="en-US" b="0" dirty="0"/>
              <a:t>at the intersection of CSGB programs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4EFB-966A-6745-99E7-4F03FD4C89C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46912" y="934344"/>
            <a:ext cx="5029200" cy="484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713" indent="-239713">
              <a:spcBef>
                <a:spcPts val="600"/>
              </a:spcBef>
            </a:pPr>
            <a:r>
              <a:rPr lang="en-US" b="1" dirty="0">
                <a:solidFill>
                  <a:srgbClr val="0F6636"/>
                </a:solidFill>
                <a:latin typeface="Arial" charset="0"/>
                <a:ea typeface="Arial" charset="0"/>
                <a:cs typeface="Arial" charset="0"/>
              </a:rPr>
              <a:t>Ultrafast chemistry:</a:t>
            </a:r>
            <a:r>
              <a:rPr lang="en-US" b="1" dirty="0">
                <a:solidFill>
                  <a:srgbClr val="106636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10663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Probe dynamics of electrons, understand energy flow, elucidate structural dynamics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39713" indent="-239713">
              <a:spcBef>
                <a:spcPts val="600"/>
              </a:spcBef>
            </a:pPr>
            <a:r>
              <a:rPr lang="en-US" b="1" dirty="0">
                <a:solidFill>
                  <a:srgbClr val="0F6636"/>
                </a:solidFill>
                <a:latin typeface="Arial" charset="0"/>
                <a:ea typeface="Arial" charset="0"/>
                <a:cs typeface="Arial" charset="0"/>
              </a:rPr>
              <a:t>Chemistry at complex interfaces:</a:t>
            </a:r>
            <a:r>
              <a:rPr lang="en-US" b="1" dirty="0">
                <a:solidFill>
                  <a:srgbClr val="106636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10663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Uncover emergent chemical phenomena at dynamic interfaces with structural and functional heterogeneity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39713" indent="-239713">
              <a:spcBef>
                <a:spcPts val="600"/>
              </a:spcBef>
            </a:pPr>
            <a:r>
              <a:rPr lang="en-US" b="1" dirty="0">
                <a:solidFill>
                  <a:srgbClr val="0F6636"/>
                </a:solidFill>
                <a:latin typeface="Arial" charset="0"/>
                <a:ea typeface="Arial" charset="0"/>
                <a:cs typeface="Arial" charset="0"/>
              </a:rPr>
              <a:t>Charge transport and reactivity:</a:t>
            </a:r>
            <a:r>
              <a:rPr lang="en-US" b="1" dirty="0">
                <a:solidFill>
                  <a:srgbClr val="106636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10663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Elucidate contributions of charge dynamics to energy flow and its coupling to reactions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39713" indent="-239713">
              <a:spcBef>
                <a:spcPts val="600"/>
              </a:spcBef>
            </a:pPr>
            <a:r>
              <a:rPr lang="en-US" b="1" dirty="0">
                <a:solidFill>
                  <a:srgbClr val="0F6636"/>
                </a:solidFill>
                <a:latin typeface="Arial" charset="0"/>
                <a:ea typeface="Arial" charset="0"/>
                <a:cs typeface="Arial" charset="0"/>
              </a:rPr>
              <a:t>Reaction pathways in diverse environments:</a:t>
            </a:r>
            <a:r>
              <a:rPr lang="en-US" b="1" dirty="0">
                <a:solidFill>
                  <a:srgbClr val="106636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10663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Discover the influence of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nonequilibrium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, heterogeneous, nanoscale environments on complex reaction mechanisms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39713" lvl="0" indent="-239713" defTabSz="914400">
              <a:spcBef>
                <a:spcPts val="600"/>
              </a:spcBef>
              <a:defRPr/>
            </a:pPr>
            <a:r>
              <a:rPr lang="en-US" b="1" kern="0" dirty="0">
                <a:solidFill>
                  <a:srgbClr val="0F6636"/>
                </a:solidFill>
                <a:latin typeface="Arial" charset="0"/>
                <a:ea typeface="Arial" charset="0"/>
                <a:cs typeface="Arial" charset="0"/>
              </a:rPr>
              <a:t>Chemistry in aqueous environments:</a:t>
            </a:r>
            <a:r>
              <a:rPr lang="en-US" b="1" kern="0" dirty="0">
                <a:solidFill>
                  <a:srgbClr val="106636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kern="0" dirty="0">
                <a:solidFill>
                  <a:srgbClr val="10663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kern="0" dirty="0">
                <a:latin typeface="Arial" charset="0"/>
                <a:ea typeface="Arial" charset="0"/>
                <a:cs typeface="Arial" charset="0"/>
              </a:rPr>
              <a:t>Address unique properties of water in extreme environments and its role in chemical phenomena </a:t>
            </a:r>
          </a:p>
        </p:txBody>
      </p:sp>
    </p:spTree>
    <p:extLst>
      <p:ext uri="{BB962C8B-B14F-4D97-AF65-F5344CB8AC3E}">
        <p14:creationId xmlns:p14="http://schemas.microsoft.com/office/powerpoint/2010/main" val="424949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E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 bran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1133</Words>
  <Application>Microsoft Office PowerPoint</Application>
  <PresentationFormat>On-screen Show (4:3)</PresentationFormat>
  <Paragraphs>244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DOE logo</vt:lpstr>
      <vt:lpstr>No branding</vt:lpstr>
      <vt:lpstr>Chemical Sciences, Geosciences,  and Biosciences Division: Strategic Planning Process &amp; Progress</vt:lpstr>
      <vt:lpstr>Strategic planning activities address major recommendations from Committee of Visitors for CSGB Division</vt:lpstr>
      <vt:lpstr>BES strategic planning activities  provide the foundation for the CSGB strategy</vt:lpstr>
      <vt:lpstr>BES/CSGB strategic planning driven by mission/vision/goals</vt:lpstr>
      <vt:lpstr>Strategic planning is essential to maintain health  of the division’s research portfolio</vt:lpstr>
      <vt:lpstr>PowerPoint Presentation</vt:lpstr>
      <vt:lpstr>Photochemistry and Biochemistry Team:  Integrating vision across programs</vt:lpstr>
      <vt:lpstr>Photochemistry and Biochemistry Team:  Integrating vision across programs</vt:lpstr>
      <vt:lpstr>Our strategic focus is on 5 synergistic research areas  at the intersection of CSGB programs</vt:lpstr>
      <vt:lpstr>Chemistry at Complex Interfaces</vt:lpstr>
      <vt:lpstr>Quantum Information Science Understand, control &amp; exploit novel quantum behaviors</vt:lpstr>
      <vt:lpstr>Opportunities in Data Science for Knowledge Discovery</vt:lpstr>
      <vt:lpstr>Comments/Questions?</vt:lpstr>
      <vt:lpstr>Backup</vt:lpstr>
      <vt:lpstr>Ultrafast Chemistry </vt:lpstr>
      <vt:lpstr>Charge Transport and Reactivity</vt:lpstr>
      <vt:lpstr>Reactive Pathways in Diverse Environments</vt:lpstr>
      <vt:lpstr>Chemistry in Aqueous Environments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2018-03-26T13:21:44Z</dcterms:created>
  <dcterms:modified xsi:type="dcterms:W3CDTF">2018-03-26T13:22:38Z</dcterms:modified>
</cp:coreProperties>
</file>