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7" r:id="rId2"/>
    <p:sldId id="337" r:id="rId3"/>
    <p:sldId id="344" r:id="rId4"/>
    <p:sldId id="345" r:id="rId5"/>
    <p:sldId id="343" r:id="rId6"/>
    <p:sldId id="338" r:id="rId7"/>
    <p:sldId id="348" r:id="rId8"/>
    <p:sldId id="339" r:id="rId9"/>
    <p:sldId id="347" r:id="rId10"/>
    <p:sldId id="346" r:id="rId11"/>
    <p:sldId id="349" r:id="rId12"/>
    <p:sldId id="341" r:id="rId13"/>
    <p:sldId id="266" r:id="rId14"/>
    <p:sldId id="34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FF99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89076" autoAdjust="0"/>
  </p:normalViewPr>
  <p:slideViewPr>
    <p:cSldViewPr>
      <p:cViewPr>
        <p:scale>
          <a:sx n="90" d="100"/>
          <a:sy n="90" d="100"/>
        </p:scale>
        <p:origin x="30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326"/>
    </p:cViewPr>
  </p:sorterViewPr>
  <p:notesViewPr>
    <p:cSldViewPr>
      <p:cViewPr>
        <p:scale>
          <a:sx n="100" d="100"/>
          <a:sy n="100" d="100"/>
        </p:scale>
        <p:origin x="-1506" y="49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276FE357-7B1C-4BCD-B669-C23B6EA1BC52}" type="datetime7">
              <a:rPr lang="en-US" smtClean="0"/>
              <a:pPr/>
              <a:t>Mar-11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0577AAAE-EFD1-46CE-9D9A-483923843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27E999F8-6EC8-4AEC-8F87-8F228D511C06}" type="datetime7">
              <a:rPr lang="en-US" smtClean="0"/>
              <a:pPr/>
              <a:t>Mar-11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038FE3A6-A945-4FF6-AA32-24C96799F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E3A6-A945-4FF6-AA32-24C96799F79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A68C524-5607-4E83-891F-1E2AC38EA2D6}" type="datetime7">
              <a:rPr lang="en-US" smtClean="0"/>
              <a:pPr/>
              <a:t>Mar-11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E3A6-A945-4FF6-AA32-24C96799F79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863A54-8C77-4A5D-8382-1BB4DAE3F06F}" type="datetime7">
              <a:rPr lang="en-US" smtClean="0"/>
              <a:pPr/>
              <a:t>Mar-11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E3A6-A945-4FF6-AA32-24C96799F79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863A54-8C77-4A5D-8382-1BB4DAE3F06F}" type="datetime7">
              <a:rPr lang="en-US" smtClean="0"/>
              <a:pPr/>
              <a:t>Mar-11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E3A6-A945-4FF6-AA32-24C96799F79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1C35F5-E5E2-4213-A2EF-E0F2E45AA29B}" type="datetime7">
              <a:rPr lang="en-US" smtClean="0"/>
              <a:pPr/>
              <a:t>Mar-11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.doe.gov/bes/archives/COV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28600" y="1752600"/>
            <a:ext cx="8763000" cy="4828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64041" tIns="123030" rIns="164041" bIns="123030">
            <a:spAutoFit/>
          </a:bodyPr>
          <a:lstStyle/>
          <a:p>
            <a:pPr marL="206522" indent="-206522" algn="ctr" eaLnBrk="0" hangingPunct="0">
              <a:spcAft>
                <a:spcPct val="25000"/>
              </a:spcAft>
              <a:defRPr/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Committee of Visitors (COV) Review of the BES Chemical Sciences, Geosciences, and Biosciences (CSGB) Division</a:t>
            </a:r>
          </a:p>
          <a:p>
            <a:pPr marL="206522" indent="-206522" algn="ctr" eaLnBrk="0" hangingPunct="0">
              <a:spcAft>
                <a:spcPct val="25000"/>
              </a:spcAft>
              <a:defRPr/>
            </a:pPr>
            <a:endParaRPr lang="en-US" sz="3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206522" indent="-206522" algn="ctr" eaLnBrk="0" hangingPunct="0">
              <a:spcAft>
                <a:spcPct val="25000"/>
              </a:spcAft>
              <a:defRPr/>
            </a:pP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Update for BESAC</a:t>
            </a:r>
          </a:p>
          <a:p>
            <a:pPr marL="206522" indent="-206522" algn="ctr" eaLnBrk="0" hangingPunct="0">
              <a:spcAft>
                <a:spcPct val="25000"/>
              </a:spcAft>
              <a:defRPr/>
            </a:pP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March 18, 2011</a:t>
            </a:r>
          </a:p>
          <a:p>
            <a:pPr marL="206522" indent="-206522" algn="ctr" eaLnBrk="0" hangingPunct="0">
              <a:lnSpc>
                <a:spcPct val="110000"/>
              </a:lnSpc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206522" indent="-206522" algn="ctr" eaLnBrk="0" hangingPunct="0">
              <a:lnSpc>
                <a:spcPct val="110000"/>
              </a:lnSpc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Eric A. Rohlfing; Director, CSGB Division</a:t>
            </a:r>
          </a:p>
          <a:p>
            <a:pPr marL="206522" indent="-206522" algn="ctr" eaLnBrk="0" hangingPunct="0">
              <a:spcAft>
                <a:spcPct val="25000"/>
              </a:spcAft>
              <a:defRPr/>
            </a:pPr>
            <a:endParaRPr lang="en-US" sz="3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 Preparations</a:t>
            </a:r>
            <a:endParaRPr lang="en-US" dirty="0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2294" y="3048000"/>
            <a:ext cx="5861706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914400"/>
            <a:ext cx="92897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Chair visited the division on Dec. 14, 2010.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Met with division director, team leads, program managers.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Helped inform chair of division’s programs and set agenda for COV.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Conference calls – chair, panel leads, division director, and team leads.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After initial COV recruitment to explain roles and responsibilities of panel leads.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Prior to COV (March 22) to go over agenda, discuss process, and address concerns.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COV Website: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Provides read ahead materials for COV panelists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 Website – Background Information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858000" cy="636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 Agenda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762000"/>
          <a:ext cx="8153401" cy="5983159"/>
        </p:xfrm>
        <a:graphic>
          <a:graphicData uri="http://schemas.openxmlformats.org/drawingml/2006/table">
            <a:tbl>
              <a:tblPr/>
              <a:tblGrid>
                <a:gridCol w="825838"/>
                <a:gridCol w="2980264"/>
                <a:gridCol w="1064644"/>
                <a:gridCol w="2306730"/>
                <a:gridCol w="975925"/>
              </a:tblGrid>
              <a:tr h="274706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Wednesday, April 6, 2011</a:t>
                      </a:r>
                      <a:endParaRPr lang="en-U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2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Time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Activity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Committee Members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Division Staff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Location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0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8:30 AM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Welcome and Charge to the Committee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John Hemminger, Chair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Basic Energy Sciences Advisory Committee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8:40 AM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Overview of Basic Energy Sciences 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Harriet Kung, Director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Office of Basic Energy Sciences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9:00 AM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Overview of the Chemical Sciences, Geosciences, and Biosciences Division 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Eric Rohlfing, Director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Chemical Sciences, Geosciences, and Biosciences Division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6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9:30 AM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Update on the SC Portfolio Analysis and Management System (PAMS)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Linda Blevins, Office of Science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6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9:50 AM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Review Procedures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 Greene, Team Lead, Photo- and Biochemistry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10:15 AM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Instructions and schedule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Bruce Gates, Chair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Committee of Visitors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10:30 AM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Break and disperse to panel rooms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1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10:45 AM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First Read Panels 1-7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First-Read Panel  Members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CSGB Team Lead and Program Manager(s)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 Rooms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3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12:30 PM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Lunch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Resume First Read Panels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Panels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Rooms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4:00 PM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Preliminary Report Drafting – Key Elements and Gaps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Panels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 Rooms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0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5:00 PM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Meeting between Panel Leads and Chair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 Leads and Chair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0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5:30 PM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Meeting with Chair and BES Senior Management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Chair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Harriet Kung, Eric Rohlfing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</a:p>
                  </a:txBody>
                  <a:tcPr marL="38596" marR="3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76600" y="5785795"/>
            <a:ext cx="5867400" cy="107220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6476" tIns="43238" rIns="86476" bIns="43238">
            <a:spAutoFit/>
          </a:bodyPr>
          <a:lstStyle/>
          <a:p>
            <a:pPr algn="l" defTabSz="864746"/>
            <a:r>
              <a:rPr lang="en-US" sz="1600" b="1" dirty="0">
                <a:latin typeface="Arial" pitchFamily="34" charset="0"/>
                <a:cs typeface="Arial" pitchFamily="34" charset="0"/>
              </a:rPr>
              <a:t>Division-wide themes:  chemical imaging; ultrafast chemical sciences;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nanoscale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science;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interfacial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science; theory, modeling, &amp;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simulation (including computation); synthesis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62600" y="990600"/>
            <a:ext cx="3048000" cy="131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76" tIns="43238" rIns="86476" bIns="43238">
            <a:spAutoFit/>
          </a:bodyPr>
          <a:lstStyle/>
          <a:p>
            <a:pPr defTabSz="864746"/>
            <a:r>
              <a:rPr lang="en-US" sz="1600" b="1" dirty="0">
                <a:latin typeface="Arial" pitchFamily="34" charset="0"/>
                <a:cs typeface="Arial" pitchFamily="34" charset="0"/>
              </a:rPr>
              <a:t>Molecular mechanisms of light capture and its conversion to chemical and electrical energy via chemical and biochemical pathways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05600" y="3352800"/>
            <a:ext cx="2286000" cy="181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76" tIns="43238" rIns="86476" bIns="43238">
            <a:spAutoFit/>
          </a:bodyPr>
          <a:lstStyle/>
          <a:p>
            <a:pPr defTabSz="864746"/>
            <a:r>
              <a:rPr lang="en-US" sz="1600" b="1" dirty="0">
                <a:latin typeface="Arial" pitchFamily="34" charset="0"/>
                <a:cs typeface="Arial" pitchFamily="34" charset="0"/>
              </a:rPr>
              <a:t>Characterization, control, and optimization of chemical transformations, from catalysis to geochemistry</a:t>
            </a:r>
          </a:p>
        </p:txBody>
      </p:sp>
      <p:sp>
        <p:nvSpPr>
          <p:cNvPr id="11" name="Oval 6"/>
          <p:cNvSpPr>
            <a:spLocks noChangeAspect="1" noChangeArrowheads="1"/>
          </p:cNvSpPr>
          <p:nvPr/>
        </p:nvSpPr>
        <p:spPr bwMode="auto">
          <a:xfrm>
            <a:off x="4266623" y="2666439"/>
            <a:ext cx="2330739" cy="2330824"/>
          </a:xfrm>
          <a:prstGeom prst="ellipse">
            <a:avLst/>
          </a:prstGeom>
          <a:solidFill>
            <a:srgbClr val="CCFF99"/>
          </a:solidFill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lIns="86476" tIns="43238" rIns="86476" bIns="43238" anchor="ctr"/>
          <a:lstStyle/>
          <a:p>
            <a:pPr defTabSz="864746"/>
            <a:endParaRPr lang="en-US" sz="20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2" name="Oval 7"/>
          <p:cNvSpPr>
            <a:spLocks noChangeAspect="1" noChangeArrowheads="1"/>
          </p:cNvSpPr>
          <p:nvPr/>
        </p:nvSpPr>
        <p:spPr bwMode="auto">
          <a:xfrm>
            <a:off x="2286578" y="2666439"/>
            <a:ext cx="2329295" cy="2330824"/>
          </a:xfrm>
          <a:prstGeom prst="ellipse">
            <a:avLst/>
          </a:prstGeom>
          <a:solidFill>
            <a:srgbClr val="FFCCFF">
              <a:alpha val="75999"/>
            </a:srgbClr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86476" tIns="43238" rIns="86476" bIns="43238" anchor="ctr"/>
          <a:lstStyle/>
          <a:p>
            <a:pPr defTabSz="864746"/>
            <a:endParaRPr lang="en-US" sz="20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724400" y="3429000"/>
            <a:ext cx="1829377" cy="6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3230" rIns="0" bIns="43230">
            <a:spAutoFit/>
          </a:bodyPr>
          <a:lstStyle/>
          <a:p>
            <a:pPr defTabSz="864746">
              <a:lnSpc>
                <a:spcPct val="105000"/>
              </a:lnSpc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Chemical</a:t>
            </a:r>
          </a:p>
          <a:p>
            <a:pPr defTabSz="864746">
              <a:lnSpc>
                <a:spcPct val="105000"/>
              </a:lnSpc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Transformations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590800" y="3429000"/>
            <a:ext cx="1436291" cy="66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43230" rIns="0" bIns="43230">
            <a:spAutoFit/>
          </a:bodyPr>
          <a:lstStyle/>
          <a:p>
            <a:pPr defTabSz="864746">
              <a:lnSpc>
                <a:spcPct val="105000"/>
              </a:lnSpc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Fundamental</a:t>
            </a:r>
          </a:p>
          <a:p>
            <a:pPr defTabSz="864746">
              <a:lnSpc>
                <a:spcPct val="105000"/>
              </a:lnSpc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Interactions</a:t>
            </a:r>
          </a:p>
        </p:txBody>
      </p:sp>
      <p:sp>
        <p:nvSpPr>
          <p:cNvPr id="15" name="Oval 10"/>
          <p:cNvSpPr>
            <a:spLocks noChangeAspect="1" noChangeArrowheads="1"/>
          </p:cNvSpPr>
          <p:nvPr/>
        </p:nvSpPr>
        <p:spPr bwMode="auto">
          <a:xfrm>
            <a:off x="3200112" y="1142439"/>
            <a:ext cx="2330738" cy="2330824"/>
          </a:xfrm>
          <a:prstGeom prst="ellipse">
            <a:avLst/>
          </a:prstGeom>
          <a:solidFill>
            <a:srgbClr val="BBE0E3">
              <a:alpha val="58000"/>
            </a:srgbClr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defTabSz="914608"/>
            <a:endParaRPr lang="en-US" sz="2000" dirty="0">
              <a:latin typeface="Arial Narrow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733800" y="1828800"/>
            <a:ext cx="1676399" cy="66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3230" rIns="0" bIns="43230">
            <a:spAutoFit/>
          </a:bodyPr>
          <a:lstStyle/>
          <a:p>
            <a:pPr defTabSz="864746">
              <a:lnSpc>
                <a:spcPct val="105000"/>
              </a:lnSpc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Photo- and Biochemistry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52400" y="2895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6476" tIns="43238" rIns="86476" bIns="43238">
            <a:spAutoFit/>
          </a:bodyPr>
          <a:lstStyle/>
          <a:p>
            <a:pPr defTabSz="864746"/>
            <a:r>
              <a:rPr lang="en-US" sz="1600" b="1" dirty="0">
                <a:latin typeface="Arial" pitchFamily="34" charset="0"/>
                <a:cs typeface="Arial" pitchFamily="34" charset="0"/>
              </a:rPr>
              <a:t>Structural and dynamical studies of atoms, molecules, and nanostructures; description of their interactions with external stimuli (photons, electrons) at full quantum detail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837623" y="1447800"/>
            <a:ext cx="2057977" cy="13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914608"/>
            <a:r>
              <a: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Application of physical science tools to biochemical systems</a:t>
            </a: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2667577" y="2285440"/>
            <a:ext cx="1143000" cy="6863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058" tIns="41029" rIns="82058" bIns="41029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248400" y="2362200"/>
            <a:ext cx="1675535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914608"/>
            <a:r>
              <a:rPr lang="en-US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Biomimetic</a:t>
            </a:r>
            <a:r>
              <a: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catalytic systems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4953577" y="2666440"/>
            <a:ext cx="1294535" cy="3053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058" tIns="41029" rIns="82058" bIns="41029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886200" y="4800600"/>
            <a:ext cx="1676977" cy="8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914608"/>
            <a:r>
              <a: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Interfacial </a:t>
            </a:r>
            <a:r>
              <a:rPr lang="en-US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nanoscale</a:t>
            </a:r>
            <a:r>
              <a: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chemistry</a:t>
            </a: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 flipV="1">
            <a:off x="4419600" y="3809440"/>
            <a:ext cx="0" cy="9917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058" tIns="41029" rIns="82058" bIns="41029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0" y="-219075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Team Structure in CSGB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 Agenda, cont’d.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796" y="762001"/>
          <a:ext cx="8458202" cy="6096043"/>
        </p:xfrm>
        <a:graphic>
          <a:graphicData uri="http://schemas.openxmlformats.org/drawingml/2006/table">
            <a:tbl>
              <a:tblPr/>
              <a:tblGrid>
                <a:gridCol w="838463"/>
                <a:gridCol w="3115903"/>
                <a:gridCol w="1080920"/>
                <a:gridCol w="2251918"/>
                <a:gridCol w="1170998"/>
              </a:tblGrid>
              <a:tr h="242166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Thursday, April 7, 2011</a:t>
                      </a:r>
                      <a:endParaRPr lang="en-U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7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Time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Activity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Committee Members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Division Staff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Location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9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8:30 AM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Fundamental Interactions Team Session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Panels 1 &amp; 2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Team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Lead and Program Managers</a:t>
                      </a:r>
                      <a:endParaRPr lang="en-U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E-401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9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8:30 AM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Photo- and Biochemistry Team Session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Panels 3 &amp; 4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Team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Lead and Program Managers</a:t>
                      </a:r>
                      <a:endParaRPr lang="en-U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G-426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9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8:30 AM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Chemical Transformations Team Session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Panels 5,6, &amp; 7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Team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Lead and Program Managers</a:t>
                      </a:r>
                      <a:endParaRPr lang="en-U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E-301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7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9:15 AM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Complete  First Read Panel Reports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Panels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Rooms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3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11:15 AM</a:t>
                      </a:r>
                      <a:endParaRPr lang="en-U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COV Executive Session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Reports from Panel Leads on First Read 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8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12:30 PM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Lunch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3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1:30 PM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Second Read Panels 1-7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Second-Read Panel Members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Team Lead and Program Manager(s)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 Rooms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4:00 PM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Merge First and Second Read Input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Finalize Draft Panel Reports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First Read Panels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Rooms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14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Friday, April 8, 2011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7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Time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Activity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Committee Members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Division Staff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Location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8:30 AM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COV Executive Session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9:15</a:t>
                      </a:r>
                      <a:r>
                        <a:rPr lang="en-US" sz="1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AM</a:t>
                      </a:r>
                      <a:endParaRPr lang="en-U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Closeout Session with COV and BES Senior Management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Harriet Kung, Eric Rohlfing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10:00 AM</a:t>
                      </a:r>
                      <a:endParaRPr lang="en-U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Closeout Session with COV and BES Staff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  <a:endParaRPr lang="en-U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10:45 AM</a:t>
                      </a:r>
                      <a:endParaRPr lang="en-U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COV Chair meets with Panel Leads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COV Chair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Panel Leads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A-410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History of COVs in SC/BES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4343400" y="64008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838201"/>
            <a:ext cx="8763000" cy="609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188" eaLnBrk="0" hangingPunct="0"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The very first COV in SC was the review of the chemical sciences portion of the CSGB division in 2002.</a:t>
            </a:r>
          </a:p>
          <a:p>
            <a:pPr defTabSz="865188" eaLnBrk="0" hangingPunct="0"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This will be the fourth review for CSGB and the tenth COV review in BES.</a:t>
            </a:r>
          </a:p>
          <a:p>
            <a:pPr defTabSz="865188" eaLnBrk="0" hangingPunct="0"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All previous COV reports and BES responses can be found at:  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3"/>
              </a:rPr>
              <a:t>http://www.science.doe.gov/bes/archives/COVs.html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865188" eaLnBrk="0" hangingPunct="0"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COVs are now a standard part of BES practice.  COV recommendations are taken very seriously by BES and have resulted in substantive changes.</a:t>
            </a:r>
          </a:p>
          <a:p>
            <a:pPr defTabSz="865188" eaLnBrk="0" hangingPunct="0"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The previous COV of CSGB in 2008 resulted in a single recommendation: 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COV recommends,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in the strongest terms,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rigorous collection of data on all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aspects of proposal solicitation, review, funding recommendation, proposed action and all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metrics associated with progress that can assist in the evaluation of the impact of funded work.”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The response to this recommendation, and similar recommendations for improved information management made by other COVs, has been the development of a new system for SC:  Portfolio Analysis and Management System (PAMS).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defTabSz="865188" eaLnBrk="0" hangingPunct="0">
              <a:spcAft>
                <a:spcPts val="500"/>
              </a:spcAft>
              <a:buClr>
                <a:schemeClr val="tx1"/>
              </a:buClr>
              <a:buSzPct val="75000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defTabSz="865188" eaLnBrk="0" hangingPunct="0">
              <a:spcAft>
                <a:spcPts val="500"/>
              </a:spcAft>
              <a:buClr>
                <a:schemeClr val="tx1"/>
              </a:buClr>
              <a:buSzPct val="75000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 Charge (Standard)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1. For both the DOE laboratory projects and the university projects, assess the efficacy and quality of the processes used to: 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(a) solicit, review, recommend, and document proposal actions and 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(b) monitor active projects and programs.</a:t>
            </a:r>
          </a:p>
          <a:p>
            <a:pPr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2. Within the boundaries defined by DOE missions and available funding, comment on how the award process has affected: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(a) the breadth and depth of portfolio elements, and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(b) the national and international standing of the portfolio elements.</a:t>
            </a:r>
          </a:p>
          <a:p>
            <a:pPr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 addition to the above elements, the panel is asked to provide input for the evaluation of Basic Energy Sciences progress toward the Government Performance and Results Act (GPRA) long-term goals.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1800" b="0" dirty="0" smtClean="0">
                <a:solidFill>
                  <a:schemeClr val="tx1"/>
                </a:solidFill>
              </a:rPr>
              <a:t>Demonstrate progress in designing, modeling, fabricating, characterizing, analyzing, assembling, and using a variety of new materials and structures, including metals, alloys, ceramics, polymers, biomaterials and more – particularly at the </a:t>
            </a:r>
            <a:r>
              <a:rPr lang="en-US" sz="1800" b="0" dirty="0" err="1" smtClean="0">
                <a:solidFill>
                  <a:schemeClr val="tx1"/>
                </a:solidFill>
              </a:rPr>
              <a:t>nanoscale</a:t>
            </a:r>
            <a:r>
              <a:rPr lang="en-US" sz="1800" b="0" dirty="0" smtClean="0">
                <a:solidFill>
                  <a:schemeClr val="tx1"/>
                </a:solidFill>
              </a:rPr>
              <a:t> – for energy-related applications.</a:t>
            </a:r>
          </a:p>
          <a:p>
            <a:pPr>
              <a:buFont typeface="+mj-lt"/>
              <a:buAutoNum type="arabicPeriod"/>
            </a:pPr>
            <a:r>
              <a:rPr lang="en-US" sz="1800" b="0" dirty="0" smtClean="0">
                <a:solidFill>
                  <a:schemeClr val="tx1"/>
                </a:solidFill>
              </a:rPr>
              <a:t>Demonstrate progress in understanding, modeling, and controlling chemical reactivity and energy transfer processes in the gas phase, in solutions, at interfaces, and on surfaces for energy-related applications, employing lessons from inorganic, organic, self-assembling, and biological systems.</a:t>
            </a:r>
          </a:p>
          <a:p>
            <a:pPr>
              <a:buFont typeface="+mj-lt"/>
              <a:buAutoNum type="arabicPeriod"/>
            </a:pPr>
            <a:r>
              <a:rPr lang="en-US" sz="1800" b="0" dirty="0" smtClean="0">
                <a:solidFill>
                  <a:schemeClr val="tx1"/>
                </a:solidFill>
              </a:rPr>
              <a:t>Develop new concepts and improve existing methods for major energy research needs identified in the 2003 Basic Energy Sciences Advisory Committee workshop report, Basic Research Needs to Assure a Secure Energy Future.</a:t>
            </a:r>
          </a:p>
          <a:p>
            <a:pPr>
              <a:buFont typeface="+mj-lt"/>
              <a:buAutoNum type="arabicPeriod"/>
            </a:pPr>
            <a:r>
              <a:rPr lang="en-US" sz="1800" b="0" dirty="0" smtClean="0">
                <a:solidFill>
                  <a:schemeClr val="tx1"/>
                </a:solidFill>
              </a:rPr>
              <a:t>Demonstrate progress in conceiving, designing, fabricating, and using new instruments to characterize and ultimately control materials.</a:t>
            </a:r>
          </a:p>
          <a:p>
            <a:endParaRPr lang="en-US" sz="1800" b="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COV rates each element of the division as Excellent, Good, Fair, Poor, or Not Applicable.</a:t>
            </a:r>
          </a:p>
          <a:p>
            <a:pPr lvl="0"/>
            <a:endParaRPr lang="en-US" sz="1800" b="0" dirty="0" smtClean="0"/>
          </a:p>
          <a:p>
            <a:endParaRPr lang="en-US" sz="18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GPRA Long-Term Goals for BES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 Coverage:  FY 2008-2010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990600"/>
            <a:ext cx="8686800" cy="5149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67" tIns="44440" rIns="90467" bIns="44440">
            <a:spAutoFit/>
          </a:bodyPr>
          <a:lstStyle/>
          <a:p>
            <a:pPr marL="263525" indent="-24923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Covered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68338" lvl="1" indent="-207963">
              <a:spcBef>
                <a:spcPct val="20000"/>
              </a:spcBef>
              <a:buSzPct val="60000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 research programs, including:</a:t>
            </a:r>
          </a:p>
          <a:p>
            <a:pPr marL="668338" lvl="1" indent="-207963">
              <a:spcBef>
                <a:spcPct val="20000"/>
              </a:spcBef>
              <a:buSzPct val="6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Base program awards to universities and DOE labs</a:t>
            </a:r>
          </a:p>
          <a:p>
            <a:pPr marL="668338" lvl="1" indent="-207963">
              <a:spcBef>
                <a:spcPct val="20000"/>
              </a:spcBef>
              <a:buSzPct val="6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Single-Investigator and Small-Group Research (SISGR) program in FY 2009 (companion to EFRCs)</a:t>
            </a:r>
          </a:p>
          <a:p>
            <a:pPr marL="668338" lvl="1" indent="-207963">
              <a:spcBef>
                <a:spcPct val="20000"/>
              </a:spcBef>
              <a:buSzPct val="60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Renewals of awards made in earlier BES solicitations:  Hydrogen Fuel Initiative (HFI), Solar Energy Utilization (SEU),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Nanoscale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science (NSET), Chemical Imaging (CI)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3525" indent="-24923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 covered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68338" lvl="1" indent="-207963">
              <a:spcBef>
                <a:spcPct val="20000"/>
              </a:spcBef>
              <a:buSzPct val="60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Frontier Research Centers (FY 2009)</a:t>
            </a:r>
          </a:p>
          <a:p>
            <a:pPr marL="668338" lvl="1" indent="-207963">
              <a:spcBef>
                <a:spcPct val="20000"/>
              </a:spcBef>
              <a:buSzPct val="6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SC Early Career Awards (FY 2009-2010)</a:t>
            </a:r>
          </a:p>
          <a:p>
            <a:pPr marL="668338" lvl="1" indent="-207963">
              <a:spcBef>
                <a:spcPct val="20000"/>
              </a:spcBef>
              <a:buSzPct val="60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 Graduate Fellowship Program (FY 2010)</a:t>
            </a:r>
          </a:p>
          <a:p>
            <a:pPr marL="668338" lvl="1" indent="-207963">
              <a:spcBef>
                <a:spcPct val="20000"/>
              </a:spcBef>
              <a:buSzPct val="6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BES Equipment Supplement Program (FY 2010)</a:t>
            </a:r>
          </a:p>
          <a:p>
            <a:pPr marL="668338" lvl="1" indent="-207963">
              <a:spcBef>
                <a:spcPct val="20000"/>
              </a:spcBef>
              <a:buSzPct val="60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Fuels from Sunlight Energy Innovation Hub (FY 2010)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COV Details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4343400" y="64008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838201"/>
            <a:ext cx="8763000" cy="692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188" eaLnBrk="0" hangingPunct="0"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Bruce Gates, UC Davis (BESAC, COV 2008), chair.</a:t>
            </a:r>
          </a:p>
          <a:p>
            <a:pPr defTabSz="865188" eaLnBrk="0" hangingPunct="0"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April 5-8, 2011 at DOE Germantown.</a:t>
            </a:r>
          </a:p>
          <a:p>
            <a:pPr defTabSz="865188" eaLnBrk="0" hangingPunct="0"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39 COV panelists organized into 7 panels to review the core programs within the division.  This represents an increase of one panel relative to previous COVs.</a:t>
            </a:r>
          </a:p>
          <a:p>
            <a:pPr defTabSz="865188" eaLnBrk="0" hangingPunct="0"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Panelist statistics:</a:t>
            </a:r>
          </a:p>
          <a:p>
            <a:pPr lvl="1" defTabSz="865188" eaLnBrk="0" hangingPunct="0">
              <a:buClr>
                <a:schemeClr val="tx1"/>
              </a:buClr>
              <a:buSzPct val="75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Academia:  24				Funded by BES:  18</a:t>
            </a:r>
          </a:p>
          <a:p>
            <a:pPr lvl="1" defTabSz="865188" eaLnBrk="0" hangingPunct="0">
              <a:buClr>
                <a:schemeClr val="tx1"/>
              </a:buClr>
              <a:buSzPct val="75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DOE Lab:  6				Not funded:  21</a:t>
            </a:r>
          </a:p>
          <a:p>
            <a:pPr lvl="1" defTabSz="865188" eaLnBrk="0" hangingPunct="0">
              <a:buClr>
                <a:schemeClr val="tx1"/>
              </a:buClr>
              <a:buSzPct val="75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Industry:  4</a:t>
            </a:r>
          </a:p>
          <a:p>
            <a:pPr lvl="1" defTabSz="865188" eaLnBrk="0" hangingPunct="0">
              <a:buClr>
                <a:schemeClr val="tx1"/>
              </a:buClr>
              <a:buSzPct val="75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Other Fed agency/lab:  4			Male:  21</a:t>
            </a:r>
          </a:p>
          <a:p>
            <a:pPr lvl="1" defTabSz="865188" eaLnBrk="0" hangingPunct="0">
              <a:buClr>
                <a:schemeClr val="tx1"/>
              </a:buClr>
              <a:buSzPct val="75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Other: 1					Female:  18</a:t>
            </a:r>
          </a:p>
          <a:p>
            <a:pPr lvl="1" defTabSz="865188" eaLnBrk="0" hangingPunct="0">
              <a:buClr>
                <a:schemeClr val="tx1"/>
              </a:buClr>
              <a:buSzPct val="75000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defTabSz="865188" eaLnBrk="0" hangingPunct="0">
              <a:buClr>
                <a:schemeClr val="tx1"/>
              </a:buClr>
              <a:buSzPct val="75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6 served on 2008 CSGB COV.</a:t>
            </a:r>
          </a:p>
          <a:p>
            <a:pPr lvl="1" defTabSz="865188" eaLnBrk="0" hangingPunct="0">
              <a:buClr>
                <a:schemeClr val="tx1"/>
              </a:buClr>
              <a:buSzPct val="75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 are on BESAC (Gates, Bare,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Berrah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Kirby)</a:t>
            </a:r>
          </a:p>
          <a:p>
            <a:pPr lvl="1" defTabSz="865188" eaLnBrk="0" hangingPunct="0">
              <a:buClr>
                <a:schemeClr val="tx1"/>
              </a:buClr>
              <a:buSzPct val="75000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defTabSz="865188" eaLnBrk="0" hangingPunct="0">
              <a:buClr>
                <a:schemeClr val="tx1"/>
              </a:buClr>
              <a:buSzPct val="75000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defTabSz="865188" eaLnBrk="0" hangingPunct="0"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defTabSz="865188" eaLnBrk="0" hangingPunct="0">
              <a:spcAft>
                <a:spcPts val="500"/>
              </a:spcAft>
              <a:buClr>
                <a:schemeClr val="tx1"/>
              </a:buClr>
              <a:buSzPct val="75000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defTabSz="865188" eaLnBrk="0" hangingPunct="0">
              <a:spcAft>
                <a:spcPts val="500"/>
              </a:spcAft>
              <a:buClr>
                <a:schemeClr val="tx1"/>
              </a:buClr>
              <a:buSzPct val="75000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 Panel Structure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5791200" y="-2133600"/>
            <a:ext cx="15316200" cy="9906000"/>
            <a:chOff x="-5791200" y="-2133600"/>
            <a:chExt cx="15316200" cy="9906000"/>
          </a:xfrm>
        </p:grpSpPr>
        <p:grpSp>
          <p:nvGrpSpPr>
            <p:cNvPr id="6" name="Group 5"/>
            <p:cNvGrpSpPr/>
            <p:nvPr/>
          </p:nvGrpSpPr>
          <p:grpSpPr>
            <a:xfrm>
              <a:off x="-5791200" y="-2133600"/>
              <a:ext cx="12573000" cy="9906000"/>
              <a:chOff x="-5791200" y="-2133600"/>
              <a:chExt cx="12573000" cy="9906000"/>
            </a:xfrm>
          </p:grpSpPr>
          <p:pic>
            <p:nvPicPr>
              <p:cNvPr id="3" name="Picture 2" descr="Pages from BES_orgchart[1]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5791200" y="-2057400"/>
                <a:ext cx="12523695" cy="96774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-5791200" y="-2133600"/>
                <a:ext cx="8001000" cy="990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</a:t>
                </a:r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371600" y="-2133600"/>
                <a:ext cx="5410200" cy="2133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705600" y="0"/>
              <a:ext cx="28194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" y="2971800"/>
            <a:ext cx="1609736" cy="584775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Panel 1: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AMO Sciences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419600"/>
            <a:ext cx="1981199" cy="58477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Panel 2: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Chemical Physics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8561" y="2057400"/>
            <a:ext cx="2305439" cy="584775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Panel 3: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Solar Photochemistry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6096000"/>
            <a:ext cx="1380506" cy="584775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Panel 4: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Biosciences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4191000"/>
            <a:ext cx="2204834" cy="584775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Panel 6: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HEC/Sep. &amp; Analysis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2971800"/>
            <a:ext cx="1917513" cy="584775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Panel 5: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Catalysis Science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334000"/>
            <a:ext cx="1449436" cy="584775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Panel 7: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Geosciences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1981200" y="4114800"/>
            <a:ext cx="381000" cy="381000"/>
          </a:xfrm>
          <a:prstGeom prst="straightConnector1">
            <a:avLst/>
          </a:prstGeom>
          <a:ln w="38100">
            <a:solidFill>
              <a:srgbClr val="FF99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81200" y="4800600"/>
            <a:ext cx="304800" cy="1588"/>
          </a:xfrm>
          <a:prstGeom prst="straightConnector1">
            <a:avLst/>
          </a:prstGeom>
          <a:ln w="38100">
            <a:solidFill>
              <a:srgbClr val="FF99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1866900" y="4991100"/>
            <a:ext cx="533400" cy="304800"/>
          </a:xfrm>
          <a:prstGeom prst="straightConnector1">
            <a:avLst/>
          </a:prstGeom>
          <a:ln w="38100">
            <a:solidFill>
              <a:srgbClr val="FF99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1"/>
          </p:cNvCxnSpPr>
          <p:nvPr/>
        </p:nvCxnSpPr>
        <p:spPr>
          <a:xfrm rot="10800000" flipV="1">
            <a:off x="4953001" y="2349788"/>
            <a:ext cx="1885561" cy="622012"/>
          </a:xfrm>
          <a:prstGeom prst="straightConnector1">
            <a:avLst/>
          </a:prstGeom>
          <a:ln w="38100">
            <a:solidFill>
              <a:srgbClr val="FF99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2667000" y="4953000"/>
            <a:ext cx="2057400" cy="381000"/>
          </a:xfrm>
          <a:prstGeom prst="straightConnector1">
            <a:avLst/>
          </a:prstGeom>
          <a:ln w="38100">
            <a:solidFill>
              <a:srgbClr val="FF99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3086100" y="5372100"/>
            <a:ext cx="1295400" cy="457200"/>
          </a:xfrm>
          <a:prstGeom prst="straightConnector1">
            <a:avLst/>
          </a:prstGeom>
          <a:ln w="38100">
            <a:solidFill>
              <a:srgbClr val="FF99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6400800" y="3962400"/>
            <a:ext cx="381000" cy="304800"/>
          </a:xfrm>
          <a:prstGeom prst="straightConnector1">
            <a:avLst/>
          </a:prstGeom>
          <a:ln w="38100">
            <a:solidFill>
              <a:srgbClr val="FF99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6400800" y="4495800"/>
            <a:ext cx="381000" cy="304800"/>
          </a:xfrm>
          <a:prstGeom prst="straightConnector1">
            <a:avLst/>
          </a:prstGeom>
          <a:ln w="38100">
            <a:solidFill>
              <a:srgbClr val="FF99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Structure and Membership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914400"/>
            <a:ext cx="5309723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Panel 1:  AMO Sciences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Tom Gallagher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University of Virginia (Lead, COV 2008)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Kate Kirby, American Physical Society (BESAC)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Nora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Berrah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Western Michigan University (BESAC)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Ron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Phaneuf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University of Nevada, Reno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Nick Bigelow, University of Rochester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Panel 2:  Chemical Physics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Veronica Vaida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University of Colorado (Lead)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Arthur Suits, Wayne State University (COV 2008)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Anne McCoy, Ohio State University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Hope Michelsen, Sandia National Laboratories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Ian Harrison, University of Virginia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Panel 3:  Solar Photochemistry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Ben Schwartz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UCLA (Lead)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Dave Carlson, BP Solar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Victor Batista, Yale University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Jeanne Pemberton, University of Arizona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Lin Chen, Argonne National Laboratory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Matthew Platz, NSF/Ohio State University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Structure and Membership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6652206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Panel 4:  Biosciences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Kay Simmons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USDA (Lead, COV 2008)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John Shanklin, Brookhaven National Laboratory (COV 2008)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Carrie Harwood, University of Washington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Cristina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Ubach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Monsanto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Julie-Maupin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Furlow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University of Florida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Panel 5:  Catalysis Science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Mark Barteau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University of Delaware (Lead)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Simon Bare, UOP (BESAC, COV 2008)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Susannah Scott, UCSB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Nora Radu, DuPont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Anne Chaka, NIST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Tom Baker, University of Ottawa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Panel 6:  Heavy Element Chemistry/Separations &amp; Analysis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Rod Ewing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University of Michigan (Lead)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Laetitia Delmau, Oak Ridge National Laboratory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Lloyd Smith, University of Wisconsin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Gordon Jarvinen, Los Alamos National Laboratory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Laura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Gagliardi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University of Minnesota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209800"/>
            <a:ext cx="419845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Panel 7:  Geosciences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John Valley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University of Wisconsin (Lead)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Neil Sturchio, Univ. of Illinois, Chicago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Patricia Maurice, Univ. of Notre Dame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Kevin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Rosso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Pacific Northwest Nat. Lab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Katherine McCall, Univ. of Nevada, Reno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1676</Words>
  <Application>Microsoft Office PowerPoint</Application>
  <PresentationFormat>On-screen Show (4:3)</PresentationFormat>
  <Paragraphs>305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Slide 1</vt:lpstr>
      <vt:lpstr>History of COVs in SC/BES</vt:lpstr>
      <vt:lpstr>COV Charge (Standard)</vt:lpstr>
      <vt:lpstr>GPRA Long-Term Goals for BES</vt:lpstr>
      <vt:lpstr>COV Coverage:  FY 2008-2010</vt:lpstr>
      <vt:lpstr>COV Details</vt:lpstr>
      <vt:lpstr>COV Panel Structure</vt:lpstr>
      <vt:lpstr>Panel Structure and Membership</vt:lpstr>
      <vt:lpstr>Panel Structure and Membership</vt:lpstr>
      <vt:lpstr>COV Preparations</vt:lpstr>
      <vt:lpstr>COV Website – Background Information</vt:lpstr>
      <vt:lpstr>COV Agenda</vt:lpstr>
      <vt:lpstr>Team Structure in CSGB</vt:lpstr>
      <vt:lpstr>COV Agenda, cont’d.</vt:lpstr>
    </vt:vector>
  </TitlesOfParts>
  <Company>Office of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Multi-scale Simulation of Internal Combustion Engines A new initiative to develop the science base for computational design of advanced engines</dc:title>
  <dc:creator>Ben Brown</dc:creator>
  <cp:lastModifiedBy>Perine</cp:lastModifiedBy>
  <cp:revision>467</cp:revision>
  <dcterms:created xsi:type="dcterms:W3CDTF">2010-02-05T18:57:20Z</dcterms:created>
  <dcterms:modified xsi:type="dcterms:W3CDTF">2011-03-08T21:01:28Z</dcterms:modified>
</cp:coreProperties>
</file>