
<file path=[Content_Types].xml><?xml version="1.0" encoding="utf-8"?>
<Types xmlns="http://schemas.openxmlformats.org/package/2006/content-types">
  <Override PartName="/ppt/slides/slide6.xml" ContentType="application/vnd.openxmlformats-officedocument.presentationml.slide+xml"/>
  <Override PartName="/ppt/notesSlides/notesSlide2.xml" ContentType="application/vnd.openxmlformats-officedocument.presentationml.notesSlide+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emf" ContentType="image/x-emf"/>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commentAuthors.xml" ContentType="application/vnd.openxmlformats-officedocument.presentationml.commentAuthors+xml"/>
  <Override PartName="/ppt/notesSlides/notesSlide8.xml" ContentType="application/vnd.openxmlformats-officedocument.presentationml.notesSlide+xml"/>
  <Override PartName="/ppt/diagrams/layout1.xml" ContentType="application/vnd.openxmlformats-officedocument.drawingml.diagramLayout+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diagrams/data1.xml" ContentType="application/vnd.openxmlformats-officedocument.drawingml.diagramData+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diagrams/drawing1.xml" ContentType="application/vnd.ms-office.drawingml.diagramDrawing+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351" r:id="rId3"/>
    <p:sldId id="408" r:id="rId4"/>
    <p:sldId id="310" r:id="rId5"/>
    <p:sldId id="398" r:id="rId6"/>
    <p:sldId id="437" r:id="rId7"/>
    <p:sldId id="434" r:id="rId8"/>
    <p:sldId id="436" r:id="rId9"/>
    <p:sldId id="422" r:id="rId10"/>
    <p:sldId id="423" r:id="rId11"/>
    <p:sldId id="416" r:id="rId12"/>
    <p:sldId id="426" r:id="rId13"/>
    <p:sldId id="418" r:id="rId14"/>
    <p:sldId id="400" r:id="rId15"/>
    <p:sldId id="401" r:id="rId16"/>
    <p:sldId id="402" r:id="rId17"/>
    <p:sldId id="403" r:id="rId18"/>
    <p:sldId id="404" r:id="rId19"/>
    <p:sldId id="405" r:id="rId20"/>
    <p:sldId id="406" r:id="rId21"/>
    <p:sldId id="407" r:id="rId22"/>
    <p:sldId id="415" r:id="rId23"/>
    <p:sldId id="424" r:id="rId24"/>
    <p:sldId id="428" r:id="rId25"/>
    <p:sldId id="433" r:id="rId26"/>
    <p:sldId id="421" r:id="rId27"/>
  </p:sldIdLst>
  <p:sldSz cx="9144000" cy="6858000" type="screen4x3"/>
  <p:notesSz cx="6997700" cy="9271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carruju" initials="c" lastIdx="3"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4F6150"/>
    <a:srgbClr val="00D200"/>
    <a:srgbClr val="FFFFA0"/>
    <a:srgbClr val="FFFF00"/>
    <a:srgbClr val="1C1C1C"/>
    <a:srgbClr val="FF5050"/>
    <a:srgbClr val="FFFF5A"/>
    <a:srgbClr val="00BE00"/>
    <a:srgbClr val="00AA00"/>
    <a:srgbClr val="AA3871"/>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6719" autoAdjust="0"/>
    <p:restoredTop sz="99160" autoAdjust="0"/>
  </p:normalViewPr>
  <p:slideViewPr>
    <p:cSldViewPr snapToGrid="0" showGuides="1">
      <p:cViewPr varScale="1">
        <p:scale>
          <a:sx n="75" d="100"/>
          <a:sy n="75" d="100"/>
        </p:scale>
        <p:origin x="-846" y="-90"/>
      </p:cViewPr>
      <p:guideLst>
        <p:guide orient="horz" pos="331"/>
        <p:guide pos="2885"/>
      </p:guideLst>
    </p:cSldViewPr>
  </p:slideViewPr>
  <p:notesTextViewPr>
    <p:cViewPr>
      <p:scale>
        <a:sx n="100" d="100"/>
        <a:sy n="100" d="100"/>
      </p:scale>
      <p:origin x="0" y="0"/>
    </p:cViewPr>
  </p:notesTextViewPr>
  <p:sorterViewPr>
    <p:cViewPr>
      <p:scale>
        <a:sx n="80" d="100"/>
        <a:sy n="80"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image" Target="../media/image16.png"/><Relationship Id="rId5" Type="http://schemas.openxmlformats.org/officeDocument/2006/relationships/image" Target="../media/image20.png"/><Relationship Id="rId4" Type="http://schemas.openxmlformats.org/officeDocument/2006/relationships/image" Target="../media/image19.png"/></Relationships>
</file>

<file path=ppt/diagrams/_rels/drawing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image" Target="../media/image16.png"/><Relationship Id="rId5" Type="http://schemas.openxmlformats.org/officeDocument/2006/relationships/image" Target="../media/image20.png"/><Relationship Id="rId4" Type="http://schemas.openxmlformats.org/officeDocument/2006/relationships/image" Target="../media/image19.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A88CF2F-997F-46E3-8507-9F6617501DBB}" type="doc">
      <dgm:prSet loTypeId="urn:microsoft.com/office/officeart/2005/8/layout/hList7" loCatId="list" qsTypeId="urn:microsoft.com/office/officeart/2005/8/quickstyle/simple1" qsCatId="simple" csTypeId="urn:microsoft.com/office/officeart/2005/8/colors/accent1_2" csCatId="accent1" phldr="1"/>
      <dgm:spPr/>
    </dgm:pt>
    <dgm:pt modelId="{075C421D-41E5-482D-A80B-8AF158895FA1}">
      <dgm:prSet phldrT="[Text]"/>
      <dgm:spPr>
        <a:solidFill>
          <a:srgbClr val="D6A300"/>
        </a:solidFill>
      </dgm:spPr>
      <dgm:t>
        <a:bodyPr/>
        <a:lstStyle/>
        <a:p>
          <a:r>
            <a:rPr lang="en-US" dirty="0" smtClean="0">
              <a:solidFill>
                <a:schemeClr val="bg1"/>
              </a:solidFill>
            </a:rPr>
            <a:t>Platform R&amp;D</a:t>
          </a:r>
        </a:p>
        <a:p>
          <a:r>
            <a:rPr lang="en-US" dirty="0" smtClean="0">
              <a:solidFill>
                <a:schemeClr val="bg1"/>
              </a:solidFill>
            </a:rPr>
            <a:t>2 Vendor Tracks</a:t>
          </a:r>
        </a:p>
      </dgm:t>
    </dgm:pt>
    <dgm:pt modelId="{5278DE92-BBF0-491C-9983-79C59FCEF119}" type="parTrans" cxnId="{39291968-418C-4B75-A4B5-7DDD94E89104}">
      <dgm:prSet/>
      <dgm:spPr/>
      <dgm:t>
        <a:bodyPr/>
        <a:lstStyle/>
        <a:p>
          <a:endParaRPr lang="en-US"/>
        </a:p>
      </dgm:t>
    </dgm:pt>
    <dgm:pt modelId="{25A34C80-D118-4D18-A268-3CE6CF00423D}" type="sibTrans" cxnId="{39291968-418C-4B75-A4B5-7DDD94E89104}">
      <dgm:prSet/>
      <dgm:spPr/>
      <dgm:t>
        <a:bodyPr/>
        <a:lstStyle/>
        <a:p>
          <a:endParaRPr lang="en-US"/>
        </a:p>
      </dgm:t>
    </dgm:pt>
    <dgm:pt modelId="{5BF1986E-9839-4DF0-B61B-23775B8C808B}">
      <dgm:prSet phldrT="[Text]"/>
      <dgm:spPr>
        <a:solidFill>
          <a:srgbClr val="D6A300"/>
        </a:solidFill>
      </dgm:spPr>
      <dgm:t>
        <a:bodyPr/>
        <a:lstStyle/>
        <a:p>
          <a:r>
            <a:rPr lang="en-US" dirty="0" smtClean="0">
              <a:solidFill>
                <a:schemeClr val="bg1"/>
              </a:solidFill>
            </a:rPr>
            <a:t>Critical Technologies</a:t>
          </a:r>
        </a:p>
        <a:p>
          <a:r>
            <a:rPr lang="en-US" dirty="0" smtClean="0">
              <a:solidFill>
                <a:schemeClr val="bg1"/>
              </a:solidFill>
            </a:rPr>
            <a:t>(everyone benefits)</a:t>
          </a:r>
        </a:p>
      </dgm:t>
    </dgm:pt>
    <dgm:pt modelId="{D994193F-F1B4-4ABC-9BEF-F78947184036}" type="parTrans" cxnId="{6848AF1B-3549-4B93-BFBA-FAF373D1F32C}">
      <dgm:prSet/>
      <dgm:spPr/>
      <dgm:t>
        <a:bodyPr/>
        <a:lstStyle/>
        <a:p>
          <a:endParaRPr lang="en-US"/>
        </a:p>
      </dgm:t>
    </dgm:pt>
    <dgm:pt modelId="{FC934EAE-70D8-4E9F-96BB-F6F34084BD19}" type="sibTrans" cxnId="{6848AF1B-3549-4B93-BFBA-FAF373D1F32C}">
      <dgm:prSet/>
      <dgm:spPr/>
      <dgm:t>
        <a:bodyPr/>
        <a:lstStyle/>
        <a:p>
          <a:endParaRPr lang="en-US"/>
        </a:p>
      </dgm:t>
    </dgm:pt>
    <dgm:pt modelId="{64E0E8E6-1E2E-4918-A683-C62D1E107768}">
      <dgm:prSet phldrT="[Text]"/>
      <dgm:spPr>
        <a:solidFill>
          <a:srgbClr val="D6A300"/>
        </a:solidFill>
      </dgm:spPr>
      <dgm:t>
        <a:bodyPr/>
        <a:lstStyle/>
        <a:p>
          <a:r>
            <a:rPr lang="en-US" dirty="0" smtClean="0">
              <a:solidFill>
                <a:schemeClr val="bg1"/>
              </a:solidFill>
            </a:rPr>
            <a:t>Software and Environments</a:t>
          </a:r>
        </a:p>
      </dgm:t>
    </dgm:pt>
    <dgm:pt modelId="{0D21E9BA-D8F1-4EFF-B5D0-DCFB60247C4A}" type="parTrans" cxnId="{94B44DBA-2081-46A1-81E6-E545F60118A8}">
      <dgm:prSet/>
      <dgm:spPr/>
      <dgm:t>
        <a:bodyPr/>
        <a:lstStyle/>
        <a:p>
          <a:endParaRPr lang="en-US"/>
        </a:p>
      </dgm:t>
    </dgm:pt>
    <dgm:pt modelId="{BC0503D6-78EB-460D-8379-D929029807ED}" type="sibTrans" cxnId="{94B44DBA-2081-46A1-81E6-E545F60118A8}">
      <dgm:prSet/>
      <dgm:spPr/>
      <dgm:t>
        <a:bodyPr/>
        <a:lstStyle/>
        <a:p>
          <a:endParaRPr lang="en-US"/>
        </a:p>
      </dgm:t>
    </dgm:pt>
    <dgm:pt modelId="{5A62B192-D997-49FD-91D6-B497055FDF80}">
      <dgm:prSet phldrT="[Text]"/>
      <dgm:spPr>
        <a:solidFill>
          <a:srgbClr val="D6A300"/>
        </a:solidFill>
      </dgm:spPr>
      <dgm:t>
        <a:bodyPr/>
        <a:lstStyle/>
        <a:p>
          <a:r>
            <a:rPr lang="en-US" dirty="0" smtClean="0">
              <a:solidFill>
                <a:schemeClr val="bg1"/>
              </a:solidFill>
            </a:rPr>
            <a:t>Co-design</a:t>
          </a:r>
        </a:p>
      </dgm:t>
    </dgm:pt>
    <dgm:pt modelId="{5459B514-766A-4560-AE24-557AF6F6FF81}" type="parTrans" cxnId="{E744E693-3AC1-4E63-BF3C-26757D35420E}">
      <dgm:prSet/>
      <dgm:spPr/>
      <dgm:t>
        <a:bodyPr/>
        <a:lstStyle/>
        <a:p>
          <a:endParaRPr lang="en-US"/>
        </a:p>
      </dgm:t>
    </dgm:pt>
    <dgm:pt modelId="{C86ECC45-7924-4FB6-8547-92EC7BCEE430}" type="sibTrans" cxnId="{E744E693-3AC1-4E63-BF3C-26757D35420E}">
      <dgm:prSet/>
      <dgm:spPr/>
      <dgm:t>
        <a:bodyPr/>
        <a:lstStyle/>
        <a:p>
          <a:endParaRPr lang="en-US"/>
        </a:p>
      </dgm:t>
    </dgm:pt>
    <dgm:pt modelId="{A1DEF65F-E29B-49B9-8CC8-94B11A9C43D1}">
      <dgm:prSet phldrT="[Text]"/>
      <dgm:spPr>
        <a:solidFill>
          <a:srgbClr val="D6A300"/>
        </a:solidFill>
      </dgm:spPr>
      <dgm:t>
        <a:bodyPr/>
        <a:lstStyle/>
        <a:p>
          <a:r>
            <a:rPr lang="en-US" dirty="0" smtClean="0">
              <a:solidFill>
                <a:schemeClr val="bg1"/>
              </a:solidFill>
            </a:rPr>
            <a:t>Platforms</a:t>
          </a:r>
        </a:p>
      </dgm:t>
    </dgm:pt>
    <dgm:pt modelId="{E101F9AA-8F8D-42F6-B53A-1962FF83597E}" type="parTrans" cxnId="{DE5CF0FF-0DB9-4960-A6FC-3DA563D14656}">
      <dgm:prSet/>
      <dgm:spPr/>
      <dgm:t>
        <a:bodyPr/>
        <a:lstStyle/>
        <a:p>
          <a:endParaRPr lang="en-US"/>
        </a:p>
      </dgm:t>
    </dgm:pt>
    <dgm:pt modelId="{FAE5E8D3-B35D-4D1D-8214-78838343B27D}" type="sibTrans" cxnId="{DE5CF0FF-0DB9-4960-A6FC-3DA563D14656}">
      <dgm:prSet/>
      <dgm:spPr/>
      <dgm:t>
        <a:bodyPr/>
        <a:lstStyle/>
        <a:p>
          <a:endParaRPr lang="en-US"/>
        </a:p>
      </dgm:t>
    </dgm:pt>
    <dgm:pt modelId="{F6E7F405-27CB-483E-A969-C7FD7F37F0FF}">
      <dgm:prSet phldrT="[Text]"/>
      <dgm:spPr>
        <a:solidFill>
          <a:srgbClr val="D6A300"/>
        </a:solidFill>
      </dgm:spPr>
      <dgm:t>
        <a:bodyPr/>
        <a:lstStyle/>
        <a:p>
          <a:r>
            <a:rPr lang="en-US" dirty="0" smtClean="0">
              <a:solidFill>
                <a:schemeClr val="bg1"/>
              </a:solidFill>
            </a:rPr>
            <a:t>Memory</a:t>
          </a:r>
        </a:p>
      </dgm:t>
    </dgm:pt>
    <dgm:pt modelId="{64716F7B-5BA0-40DE-AFFA-597126291817}" type="parTrans" cxnId="{3EB36F24-FD0E-49E3-A55B-B5B76B3919A7}">
      <dgm:prSet/>
      <dgm:spPr/>
      <dgm:t>
        <a:bodyPr/>
        <a:lstStyle/>
        <a:p>
          <a:endParaRPr lang="en-US"/>
        </a:p>
      </dgm:t>
    </dgm:pt>
    <dgm:pt modelId="{87BE79B3-7FCD-48A5-B09D-53AADF451535}" type="sibTrans" cxnId="{3EB36F24-FD0E-49E3-A55B-B5B76B3919A7}">
      <dgm:prSet/>
      <dgm:spPr/>
      <dgm:t>
        <a:bodyPr/>
        <a:lstStyle/>
        <a:p>
          <a:endParaRPr lang="en-US"/>
        </a:p>
      </dgm:t>
    </dgm:pt>
    <dgm:pt modelId="{A7F4A4CF-0D00-41D9-B559-E907658A7023}">
      <dgm:prSet phldrT="[Text]"/>
      <dgm:spPr>
        <a:solidFill>
          <a:srgbClr val="D6A300"/>
        </a:solidFill>
      </dgm:spPr>
      <dgm:t>
        <a:bodyPr/>
        <a:lstStyle/>
        <a:p>
          <a:r>
            <a:rPr lang="en-US" dirty="0" smtClean="0">
              <a:solidFill>
                <a:schemeClr val="bg1"/>
              </a:solidFill>
            </a:rPr>
            <a:t>Nonvolatile storage</a:t>
          </a:r>
        </a:p>
      </dgm:t>
    </dgm:pt>
    <dgm:pt modelId="{2E3068F1-F656-4B3C-BFBD-839B08C4CBC1}" type="parTrans" cxnId="{8094548E-85CD-49BA-8309-B78359CC1410}">
      <dgm:prSet/>
      <dgm:spPr/>
      <dgm:t>
        <a:bodyPr/>
        <a:lstStyle/>
        <a:p>
          <a:endParaRPr lang="en-US"/>
        </a:p>
      </dgm:t>
    </dgm:pt>
    <dgm:pt modelId="{7A328EC6-89BE-40E7-A2D1-858C5EB0C3BF}" type="sibTrans" cxnId="{8094548E-85CD-49BA-8309-B78359CC1410}">
      <dgm:prSet/>
      <dgm:spPr/>
      <dgm:t>
        <a:bodyPr/>
        <a:lstStyle/>
        <a:p>
          <a:endParaRPr lang="en-US"/>
        </a:p>
      </dgm:t>
    </dgm:pt>
    <dgm:pt modelId="{08D850FF-5478-4F27-B5A6-57E099675346}">
      <dgm:prSet phldrT="[Text]"/>
      <dgm:spPr>
        <a:solidFill>
          <a:srgbClr val="D6A300"/>
        </a:solidFill>
      </dgm:spPr>
      <dgm:t>
        <a:bodyPr/>
        <a:lstStyle/>
        <a:p>
          <a:r>
            <a:rPr lang="en-US" dirty="0" smtClean="0">
              <a:solidFill>
                <a:schemeClr val="bg1"/>
              </a:solidFill>
            </a:rPr>
            <a:t>Optics </a:t>
          </a:r>
        </a:p>
      </dgm:t>
    </dgm:pt>
    <dgm:pt modelId="{293B6A24-C9E9-4B75-A44F-5EA08E7F7181}" type="parTrans" cxnId="{0DE7094C-D81F-4B1B-AEBC-E5C47C5FCE6F}">
      <dgm:prSet/>
      <dgm:spPr/>
      <dgm:t>
        <a:bodyPr/>
        <a:lstStyle/>
        <a:p>
          <a:endParaRPr lang="en-US"/>
        </a:p>
      </dgm:t>
    </dgm:pt>
    <dgm:pt modelId="{FC4CA73F-E3F6-4F4A-A979-D998C1FB1964}" type="sibTrans" cxnId="{0DE7094C-D81F-4B1B-AEBC-E5C47C5FCE6F}">
      <dgm:prSet/>
      <dgm:spPr/>
      <dgm:t>
        <a:bodyPr/>
        <a:lstStyle/>
        <a:p>
          <a:endParaRPr lang="en-US"/>
        </a:p>
      </dgm:t>
    </dgm:pt>
    <dgm:pt modelId="{18999C24-9EAC-4213-84D9-3CAB6A0822FC}">
      <dgm:prSet phldrT="[Text]"/>
      <dgm:spPr>
        <a:solidFill>
          <a:srgbClr val="D6A300"/>
        </a:solidFill>
      </dgm:spPr>
      <dgm:t>
        <a:bodyPr/>
        <a:lstStyle/>
        <a:p>
          <a:r>
            <a:rPr lang="en-US" dirty="0" smtClean="0">
              <a:solidFill>
                <a:schemeClr val="bg1"/>
              </a:solidFill>
            </a:rPr>
            <a:t>Power</a:t>
          </a:r>
        </a:p>
      </dgm:t>
    </dgm:pt>
    <dgm:pt modelId="{A1B27FBB-094F-48C9-A6C6-B17159754184}" type="parTrans" cxnId="{AFE99F8A-08EB-4885-AB1C-485D3F52592E}">
      <dgm:prSet/>
      <dgm:spPr/>
      <dgm:t>
        <a:bodyPr/>
        <a:lstStyle/>
        <a:p>
          <a:endParaRPr lang="en-US"/>
        </a:p>
      </dgm:t>
    </dgm:pt>
    <dgm:pt modelId="{B46E46C5-8EBB-4624-B856-E708F7A21AD2}" type="sibTrans" cxnId="{AFE99F8A-08EB-4885-AB1C-485D3F52592E}">
      <dgm:prSet/>
      <dgm:spPr/>
      <dgm:t>
        <a:bodyPr/>
        <a:lstStyle/>
        <a:p>
          <a:endParaRPr lang="en-US"/>
        </a:p>
      </dgm:t>
    </dgm:pt>
    <dgm:pt modelId="{A98C7655-0B17-4B01-9DA3-6EEA3845BE57}">
      <dgm:prSet phldrT="[Text]"/>
      <dgm:spPr>
        <a:solidFill>
          <a:srgbClr val="D6A300"/>
        </a:solidFill>
      </dgm:spPr>
      <dgm:t>
        <a:bodyPr/>
        <a:lstStyle/>
        <a:p>
          <a:r>
            <a:rPr lang="en-US" dirty="0" smtClean="0">
              <a:solidFill>
                <a:schemeClr val="bg1"/>
              </a:solidFill>
            </a:rPr>
            <a:t>Integration</a:t>
          </a:r>
        </a:p>
      </dgm:t>
    </dgm:pt>
    <dgm:pt modelId="{0E464A82-333D-4F27-83F4-B44B8A85EF84}" type="parTrans" cxnId="{FD421191-EF26-4B2F-BB4B-0E05C103E406}">
      <dgm:prSet/>
      <dgm:spPr/>
      <dgm:t>
        <a:bodyPr/>
        <a:lstStyle/>
        <a:p>
          <a:endParaRPr lang="en-US"/>
        </a:p>
      </dgm:t>
    </dgm:pt>
    <dgm:pt modelId="{AA997BF6-CB82-4510-B702-060ECA07DBCA}" type="sibTrans" cxnId="{FD421191-EF26-4B2F-BB4B-0E05C103E406}">
      <dgm:prSet/>
      <dgm:spPr/>
      <dgm:t>
        <a:bodyPr/>
        <a:lstStyle/>
        <a:p>
          <a:endParaRPr lang="en-US"/>
        </a:p>
      </dgm:t>
    </dgm:pt>
    <dgm:pt modelId="{DF8EEA18-3114-47F6-BD63-17167A867869}">
      <dgm:prSet phldrT="[Text]"/>
      <dgm:spPr>
        <a:solidFill>
          <a:srgbClr val="D6A300"/>
        </a:solidFill>
      </dgm:spPr>
      <dgm:t>
        <a:bodyPr/>
        <a:lstStyle/>
        <a:p>
          <a:r>
            <a:rPr lang="en-US" dirty="0" smtClean="0">
              <a:solidFill>
                <a:schemeClr val="bg1"/>
              </a:solidFill>
            </a:rPr>
            <a:t> Risk Mitigation</a:t>
          </a:r>
        </a:p>
      </dgm:t>
    </dgm:pt>
    <dgm:pt modelId="{6955D705-8039-4A7E-B884-A463CDA46F4B}" type="parTrans" cxnId="{FD268266-1A7E-44C1-9059-DA6B75952FFD}">
      <dgm:prSet/>
      <dgm:spPr/>
      <dgm:t>
        <a:bodyPr/>
        <a:lstStyle/>
        <a:p>
          <a:endParaRPr lang="en-US"/>
        </a:p>
      </dgm:t>
    </dgm:pt>
    <dgm:pt modelId="{A051951C-E756-4494-9729-7DE62B38DC45}" type="sibTrans" cxnId="{FD268266-1A7E-44C1-9059-DA6B75952FFD}">
      <dgm:prSet/>
      <dgm:spPr/>
      <dgm:t>
        <a:bodyPr/>
        <a:lstStyle/>
        <a:p>
          <a:endParaRPr lang="en-US"/>
        </a:p>
      </dgm:t>
    </dgm:pt>
    <dgm:pt modelId="{A55E6293-CD73-4D4C-B099-50499458FECC}">
      <dgm:prSet phldrT="[Text]"/>
      <dgm:spPr>
        <a:solidFill>
          <a:srgbClr val="D6A300"/>
        </a:solidFill>
      </dgm:spPr>
      <dgm:t>
        <a:bodyPr/>
        <a:lstStyle/>
        <a:p>
          <a:r>
            <a:rPr lang="en-US" dirty="0" smtClean="0">
              <a:solidFill>
                <a:schemeClr val="bg1"/>
              </a:solidFill>
            </a:rPr>
            <a:t>Operating environment</a:t>
          </a:r>
        </a:p>
      </dgm:t>
    </dgm:pt>
    <dgm:pt modelId="{77362306-ED2B-49BE-B393-9504E9DFEC71}" type="parTrans" cxnId="{58A4A04B-4DF7-49AD-B2C9-7DF95C2CDFF7}">
      <dgm:prSet/>
      <dgm:spPr/>
      <dgm:t>
        <a:bodyPr/>
        <a:lstStyle/>
        <a:p>
          <a:endParaRPr lang="en-US"/>
        </a:p>
      </dgm:t>
    </dgm:pt>
    <dgm:pt modelId="{7A496CF1-7B8B-4932-915D-A2D04C7D2D8E}" type="sibTrans" cxnId="{58A4A04B-4DF7-49AD-B2C9-7DF95C2CDFF7}">
      <dgm:prSet/>
      <dgm:spPr/>
      <dgm:t>
        <a:bodyPr/>
        <a:lstStyle/>
        <a:p>
          <a:endParaRPr lang="en-US"/>
        </a:p>
      </dgm:t>
    </dgm:pt>
    <dgm:pt modelId="{636D4DB0-F417-4351-BC57-8A944F74E8E6}">
      <dgm:prSet phldrT="[Text]"/>
      <dgm:spPr>
        <a:solidFill>
          <a:srgbClr val="D6A300"/>
        </a:solidFill>
      </dgm:spPr>
      <dgm:t>
        <a:bodyPr/>
        <a:lstStyle/>
        <a:p>
          <a:r>
            <a:rPr lang="en-US" dirty="0" smtClean="0">
              <a:solidFill>
                <a:schemeClr val="bg1"/>
              </a:solidFill>
            </a:rPr>
            <a:t>Systems Software</a:t>
          </a:r>
        </a:p>
      </dgm:t>
    </dgm:pt>
    <dgm:pt modelId="{513D66AB-5394-49FA-B3BE-1421DC473310}" type="parTrans" cxnId="{A7590E11-AB2C-4A6F-B3A0-77867A9A1F06}">
      <dgm:prSet/>
      <dgm:spPr/>
      <dgm:t>
        <a:bodyPr/>
        <a:lstStyle/>
        <a:p>
          <a:endParaRPr lang="en-US"/>
        </a:p>
      </dgm:t>
    </dgm:pt>
    <dgm:pt modelId="{D6FC47A6-E02C-42F1-8C12-D0EBC1941D69}" type="sibTrans" cxnId="{A7590E11-AB2C-4A6F-B3A0-77867A9A1F06}">
      <dgm:prSet/>
      <dgm:spPr/>
      <dgm:t>
        <a:bodyPr/>
        <a:lstStyle/>
        <a:p>
          <a:endParaRPr lang="en-US"/>
        </a:p>
      </dgm:t>
    </dgm:pt>
    <dgm:pt modelId="{02602E8C-2743-4921-A804-63212F6217F0}">
      <dgm:prSet phldrT="[Text]"/>
      <dgm:spPr>
        <a:solidFill>
          <a:srgbClr val="D6A300"/>
        </a:solidFill>
      </dgm:spPr>
      <dgm:t>
        <a:bodyPr/>
        <a:lstStyle/>
        <a:p>
          <a:r>
            <a:rPr lang="en-US" dirty="0" smtClean="0">
              <a:solidFill>
                <a:schemeClr val="bg1"/>
              </a:solidFill>
            </a:rPr>
            <a:t>System reliability</a:t>
          </a:r>
        </a:p>
      </dgm:t>
    </dgm:pt>
    <dgm:pt modelId="{8FEC09D5-1497-491B-A439-EFAD62F774E5}" type="parTrans" cxnId="{1A815F73-E0A5-4E4B-92D9-BA0857B69E45}">
      <dgm:prSet/>
      <dgm:spPr/>
      <dgm:t>
        <a:bodyPr/>
        <a:lstStyle/>
        <a:p>
          <a:endParaRPr lang="en-US"/>
        </a:p>
      </dgm:t>
    </dgm:pt>
    <dgm:pt modelId="{4C8D8C31-E736-48C6-B67D-67F62DD4AA38}" type="sibTrans" cxnId="{1A815F73-E0A5-4E4B-92D9-BA0857B69E45}">
      <dgm:prSet/>
      <dgm:spPr/>
      <dgm:t>
        <a:bodyPr/>
        <a:lstStyle/>
        <a:p>
          <a:endParaRPr lang="en-US"/>
        </a:p>
      </dgm:t>
    </dgm:pt>
    <dgm:pt modelId="{510070DB-F3E9-475F-A545-1ACCCB4E852D}">
      <dgm:prSet phldrT="[Text]"/>
      <dgm:spPr>
        <a:solidFill>
          <a:srgbClr val="D6A300"/>
        </a:solidFill>
      </dgm:spPr>
      <dgm:t>
        <a:bodyPr/>
        <a:lstStyle/>
        <a:p>
          <a:r>
            <a:rPr lang="en-US" dirty="0" smtClean="0">
              <a:solidFill>
                <a:schemeClr val="bg1"/>
              </a:solidFill>
            </a:rPr>
            <a:t> Programming model</a:t>
          </a:r>
        </a:p>
      </dgm:t>
    </dgm:pt>
    <dgm:pt modelId="{732959C8-BA5F-460F-B0D0-3BCFFD634F34}" type="parTrans" cxnId="{35A41800-702E-4156-817A-43E1CCBA72E1}">
      <dgm:prSet/>
      <dgm:spPr/>
      <dgm:t>
        <a:bodyPr/>
        <a:lstStyle/>
        <a:p>
          <a:endParaRPr lang="en-US"/>
        </a:p>
      </dgm:t>
    </dgm:pt>
    <dgm:pt modelId="{FE288463-F055-4D37-8FBA-E6A1C64275C8}" type="sibTrans" cxnId="{35A41800-702E-4156-817A-43E1CCBA72E1}">
      <dgm:prSet/>
      <dgm:spPr/>
      <dgm:t>
        <a:bodyPr/>
        <a:lstStyle/>
        <a:p>
          <a:endParaRPr lang="en-US"/>
        </a:p>
      </dgm:t>
    </dgm:pt>
    <dgm:pt modelId="{06C4C9F3-4C6F-4071-A9E2-AEF34F3EB44F}">
      <dgm:prSet phldrT="[Text]"/>
      <dgm:spPr>
        <a:solidFill>
          <a:srgbClr val="D6A300"/>
        </a:solidFill>
      </dgm:spPr>
      <dgm:t>
        <a:bodyPr/>
        <a:lstStyle/>
        <a:p>
          <a:r>
            <a:rPr lang="en-US" dirty="0" smtClean="0">
              <a:solidFill>
                <a:schemeClr val="bg1"/>
              </a:solidFill>
            </a:rPr>
            <a:t>Performance models</a:t>
          </a:r>
        </a:p>
      </dgm:t>
    </dgm:pt>
    <dgm:pt modelId="{5EB4F46A-C818-4B72-80AA-8C31991916D0}" type="parTrans" cxnId="{8572DFE9-D3A7-4175-B02C-584AF1D76E7C}">
      <dgm:prSet/>
      <dgm:spPr/>
      <dgm:t>
        <a:bodyPr/>
        <a:lstStyle/>
        <a:p>
          <a:endParaRPr lang="en-US"/>
        </a:p>
      </dgm:t>
    </dgm:pt>
    <dgm:pt modelId="{837FB2DA-D081-428B-93DC-2999800D8A2B}" type="sibTrans" cxnId="{8572DFE9-D3A7-4175-B02C-584AF1D76E7C}">
      <dgm:prSet/>
      <dgm:spPr/>
      <dgm:t>
        <a:bodyPr/>
        <a:lstStyle/>
        <a:p>
          <a:endParaRPr lang="en-US"/>
        </a:p>
      </dgm:t>
    </dgm:pt>
    <dgm:pt modelId="{02410685-912D-4CFF-BE3B-0ECAFF29EA01}">
      <dgm:prSet phldrT="[Text]"/>
      <dgm:spPr>
        <a:solidFill>
          <a:srgbClr val="D6A300"/>
        </a:solidFill>
      </dgm:spPr>
      <dgm:t>
        <a:bodyPr/>
        <a:lstStyle/>
        <a:p>
          <a:r>
            <a:rPr lang="en-US" dirty="0" smtClean="0">
              <a:solidFill>
                <a:schemeClr val="bg1"/>
              </a:solidFill>
            </a:rPr>
            <a:t>Simulators</a:t>
          </a:r>
        </a:p>
      </dgm:t>
    </dgm:pt>
    <dgm:pt modelId="{7562AA33-9983-4803-8182-CC16D6FCE979}" type="parTrans" cxnId="{25E7B4D7-6BD5-41AD-B21F-2D7B2549350F}">
      <dgm:prSet/>
      <dgm:spPr/>
      <dgm:t>
        <a:bodyPr/>
        <a:lstStyle/>
        <a:p>
          <a:endParaRPr lang="en-US"/>
        </a:p>
      </dgm:t>
    </dgm:pt>
    <dgm:pt modelId="{DA028206-24AA-49F5-B739-1715BD8B7D72}" type="sibTrans" cxnId="{25E7B4D7-6BD5-41AD-B21F-2D7B2549350F}">
      <dgm:prSet/>
      <dgm:spPr/>
      <dgm:t>
        <a:bodyPr/>
        <a:lstStyle/>
        <a:p>
          <a:endParaRPr lang="en-US"/>
        </a:p>
      </dgm:t>
    </dgm:pt>
    <dgm:pt modelId="{9E4C3B64-6563-461C-B0B8-EE79B682EC25}">
      <dgm:prSet phldrT="[Text]"/>
      <dgm:spPr>
        <a:solidFill>
          <a:srgbClr val="D6A300"/>
        </a:solidFill>
      </dgm:spPr>
      <dgm:t>
        <a:bodyPr/>
        <a:lstStyle/>
        <a:p>
          <a:r>
            <a:rPr lang="en-US" dirty="0" smtClean="0">
              <a:solidFill>
                <a:schemeClr val="bg1"/>
              </a:solidFill>
            </a:rPr>
            <a:t>Applications integration with vendors</a:t>
          </a:r>
        </a:p>
      </dgm:t>
    </dgm:pt>
    <dgm:pt modelId="{85DDF1C9-5B6C-494F-81FC-99E580169DCD}" type="parTrans" cxnId="{B8642C64-EE4C-4728-B748-1A367A396375}">
      <dgm:prSet/>
      <dgm:spPr/>
      <dgm:t>
        <a:bodyPr/>
        <a:lstStyle/>
        <a:p>
          <a:endParaRPr lang="en-US"/>
        </a:p>
      </dgm:t>
    </dgm:pt>
    <dgm:pt modelId="{EEF427DF-27D0-476B-BEF9-CA9E509EC4D1}" type="sibTrans" cxnId="{B8642C64-EE4C-4728-B748-1A367A396375}">
      <dgm:prSet/>
      <dgm:spPr/>
      <dgm:t>
        <a:bodyPr/>
        <a:lstStyle/>
        <a:p>
          <a:endParaRPr lang="en-US"/>
        </a:p>
      </dgm:t>
    </dgm:pt>
    <dgm:pt modelId="{FC1C697E-DBA6-49C5-90BC-9EC914A47450}">
      <dgm:prSet phldrT="[Text]"/>
      <dgm:spPr>
        <a:solidFill>
          <a:srgbClr val="D6A300"/>
        </a:solidFill>
      </dgm:spPr>
      <dgm:t>
        <a:bodyPr/>
        <a:lstStyle/>
        <a:p>
          <a:r>
            <a:rPr lang="en-US" dirty="0" smtClean="0">
              <a:solidFill>
                <a:schemeClr val="bg1"/>
              </a:solidFill>
            </a:rPr>
            <a:t>Early prototypes  to ensure component integration and usefulness</a:t>
          </a:r>
        </a:p>
      </dgm:t>
    </dgm:pt>
    <dgm:pt modelId="{86C16104-B92D-4615-B994-EA8F2A0BF220}" type="parTrans" cxnId="{48E45326-E67C-4057-8E36-2B8455422D90}">
      <dgm:prSet/>
      <dgm:spPr/>
      <dgm:t>
        <a:bodyPr/>
        <a:lstStyle/>
        <a:p>
          <a:endParaRPr lang="en-US"/>
        </a:p>
      </dgm:t>
    </dgm:pt>
    <dgm:pt modelId="{92DCE16C-09DE-4D95-AFCF-7E5F78C2BEF6}" type="sibTrans" cxnId="{48E45326-E67C-4057-8E36-2B8455422D90}">
      <dgm:prSet/>
      <dgm:spPr/>
      <dgm:t>
        <a:bodyPr/>
        <a:lstStyle/>
        <a:p>
          <a:endParaRPr lang="en-US"/>
        </a:p>
      </dgm:t>
    </dgm:pt>
    <dgm:pt modelId="{BEC664A8-B2CC-4F61-9614-E6B741F3FBFF}">
      <dgm:prSet phldrT="[Text]"/>
      <dgm:spPr>
        <a:solidFill>
          <a:srgbClr val="D6A300"/>
        </a:solidFill>
      </dgm:spPr>
      <dgm:t>
        <a:bodyPr/>
        <a:lstStyle/>
        <a:p>
          <a:r>
            <a:rPr lang="en-US" dirty="0" smtClean="0">
              <a:solidFill>
                <a:schemeClr val="bg1"/>
              </a:solidFill>
            </a:rPr>
            <a:t>Risk mitigation for vendors – Non recoverable engineering cost</a:t>
          </a:r>
        </a:p>
      </dgm:t>
    </dgm:pt>
    <dgm:pt modelId="{04FE2BE8-E91D-4639-B916-5AC253DBEBAD}" type="parTrans" cxnId="{6693F866-45D7-4F04-8469-0448B0EF64B0}">
      <dgm:prSet/>
      <dgm:spPr/>
      <dgm:t>
        <a:bodyPr/>
        <a:lstStyle/>
        <a:p>
          <a:endParaRPr lang="en-US"/>
        </a:p>
      </dgm:t>
    </dgm:pt>
    <dgm:pt modelId="{69ABF6D3-9C82-4C67-AB02-557FFA25B078}" type="sibTrans" cxnId="{6693F866-45D7-4F04-8469-0448B0EF64B0}">
      <dgm:prSet/>
      <dgm:spPr/>
      <dgm:t>
        <a:bodyPr/>
        <a:lstStyle/>
        <a:p>
          <a:endParaRPr lang="en-US"/>
        </a:p>
      </dgm:t>
    </dgm:pt>
    <dgm:pt modelId="{CDC3734A-E00A-4E30-9C2A-E66F27A02031}">
      <dgm:prSet phldrT="[Text]"/>
      <dgm:spPr>
        <a:solidFill>
          <a:srgbClr val="D6A300"/>
        </a:solidFill>
      </dgm:spPr>
      <dgm:t>
        <a:bodyPr/>
        <a:lstStyle/>
        <a:p>
          <a:r>
            <a:rPr lang="en-US" dirty="0" smtClean="0">
              <a:solidFill>
                <a:schemeClr val="bg1"/>
              </a:solidFill>
            </a:rPr>
            <a:t>Physics Models</a:t>
          </a:r>
        </a:p>
      </dgm:t>
    </dgm:pt>
    <dgm:pt modelId="{20F0DAFB-7CE4-45BE-AA5D-B27BCF063719}" type="parTrans" cxnId="{F79A5863-D96D-43A7-8A36-932C5B675CDF}">
      <dgm:prSet/>
      <dgm:spPr/>
      <dgm:t>
        <a:bodyPr/>
        <a:lstStyle/>
        <a:p>
          <a:endParaRPr lang="en-US"/>
        </a:p>
      </dgm:t>
    </dgm:pt>
    <dgm:pt modelId="{A299532D-A68D-485F-92F1-3D2AAC7DB7E1}" type="sibTrans" cxnId="{F79A5863-D96D-43A7-8A36-932C5B675CDF}">
      <dgm:prSet/>
      <dgm:spPr/>
      <dgm:t>
        <a:bodyPr/>
        <a:lstStyle/>
        <a:p>
          <a:endParaRPr lang="en-US"/>
        </a:p>
      </dgm:t>
    </dgm:pt>
    <dgm:pt modelId="{1F3BE19D-7E0B-4603-A726-BB6676A0ED82}">
      <dgm:prSet phldrT="[Text]"/>
      <dgm:spPr>
        <a:solidFill>
          <a:srgbClr val="D6A300"/>
        </a:solidFill>
      </dgm:spPr>
      <dgm:t>
        <a:bodyPr/>
        <a:lstStyle/>
        <a:p>
          <a:r>
            <a:rPr lang="en-US" dirty="0" smtClean="0">
              <a:solidFill>
                <a:schemeClr val="bg1"/>
              </a:solidFill>
            </a:rPr>
            <a:t>Applied Math</a:t>
          </a:r>
        </a:p>
      </dgm:t>
    </dgm:pt>
    <dgm:pt modelId="{0F1108D2-2A3D-4F38-AFFD-E52DBCCB3D92}" type="parTrans" cxnId="{147D1F91-42D9-4CB2-8750-5E9D7B819C63}">
      <dgm:prSet/>
      <dgm:spPr/>
      <dgm:t>
        <a:bodyPr/>
        <a:lstStyle/>
        <a:p>
          <a:endParaRPr lang="en-US"/>
        </a:p>
      </dgm:t>
    </dgm:pt>
    <dgm:pt modelId="{50029956-0ED4-45EB-BD22-6132709BB099}" type="sibTrans" cxnId="{147D1F91-42D9-4CB2-8750-5E9D7B819C63}">
      <dgm:prSet/>
      <dgm:spPr/>
      <dgm:t>
        <a:bodyPr/>
        <a:lstStyle/>
        <a:p>
          <a:endParaRPr lang="en-US"/>
        </a:p>
      </dgm:t>
    </dgm:pt>
    <dgm:pt modelId="{0F2D11BE-9714-4941-8E13-7524B947382C}" type="pres">
      <dgm:prSet presAssocID="{7A88CF2F-997F-46E3-8507-9F6617501DBB}" presName="Name0" presStyleCnt="0">
        <dgm:presLayoutVars>
          <dgm:dir/>
          <dgm:resizeHandles val="exact"/>
        </dgm:presLayoutVars>
      </dgm:prSet>
      <dgm:spPr/>
    </dgm:pt>
    <dgm:pt modelId="{34477C49-59B7-4E28-900F-C158C8F19982}" type="pres">
      <dgm:prSet presAssocID="{7A88CF2F-997F-46E3-8507-9F6617501DBB}" presName="fgShape" presStyleLbl="fgShp" presStyleIdx="0" presStyleCnt="1" custLinFactNeighborX="88" custLinFactNeighborY="-6862"/>
      <dgm:spPr>
        <a:solidFill>
          <a:srgbClr val="F0F9BD"/>
        </a:solidFill>
      </dgm:spPr>
    </dgm:pt>
    <dgm:pt modelId="{36C6A196-2845-4A25-BDEA-A634A4B52F49}" type="pres">
      <dgm:prSet presAssocID="{7A88CF2F-997F-46E3-8507-9F6617501DBB}" presName="linComp" presStyleCnt="0"/>
      <dgm:spPr/>
    </dgm:pt>
    <dgm:pt modelId="{144A76F0-C5C9-4B59-A5AB-9BB8663AB15E}" type="pres">
      <dgm:prSet presAssocID="{075C421D-41E5-482D-A80B-8AF158895FA1}" presName="compNode" presStyleCnt="0"/>
      <dgm:spPr/>
    </dgm:pt>
    <dgm:pt modelId="{0EFB7ACB-F436-4434-83C9-12AD0CDFEF5D}" type="pres">
      <dgm:prSet presAssocID="{075C421D-41E5-482D-A80B-8AF158895FA1}" presName="bkgdShape" presStyleLbl="node1" presStyleIdx="0" presStyleCnt="5"/>
      <dgm:spPr/>
      <dgm:t>
        <a:bodyPr/>
        <a:lstStyle/>
        <a:p>
          <a:endParaRPr lang="en-US"/>
        </a:p>
      </dgm:t>
    </dgm:pt>
    <dgm:pt modelId="{C3A70545-AFF0-4327-AE77-14DA4EA1EDD9}" type="pres">
      <dgm:prSet presAssocID="{075C421D-41E5-482D-A80B-8AF158895FA1}" presName="nodeTx" presStyleLbl="node1" presStyleIdx="0" presStyleCnt="5">
        <dgm:presLayoutVars>
          <dgm:bulletEnabled val="1"/>
        </dgm:presLayoutVars>
      </dgm:prSet>
      <dgm:spPr/>
      <dgm:t>
        <a:bodyPr/>
        <a:lstStyle/>
        <a:p>
          <a:endParaRPr lang="en-US"/>
        </a:p>
      </dgm:t>
    </dgm:pt>
    <dgm:pt modelId="{65C861F1-3A85-4191-95BF-5447E2E0CE20}" type="pres">
      <dgm:prSet presAssocID="{075C421D-41E5-482D-A80B-8AF158895FA1}" presName="invisiNode" presStyleLbl="node1" presStyleIdx="0" presStyleCnt="5"/>
      <dgm:spPr/>
    </dgm:pt>
    <dgm:pt modelId="{31E43B32-F8C5-4049-9723-8F955DBCEA46}" type="pres">
      <dgm:prSet presAssocID="{075C421D-41E5-482D-A80B-8AF158895FA1}" presName="imagNode" presStyleLbl="fgImgPlace1" presStyleIdx="0" presStyleCnt="5"/>
      <dgm:spPr>
        <a:blipFill rotWithShape="0">
          <a:blip xmlns:r="http://schemas.openxmlformats.org/officeDocument/2006/relationships" r:embed="rId1"/>
          <a:stretch>
            <a:fillRect/>
          </a:stretch>
        </a:blipFill>
      </dgm:spPr>
      <dgm:t>
        <a:bodyPr/>
        <a:lstStyle/>
        <a:p>
          <a:endParaRPr lang="en-US"/>
        </a:p>
      </dgm:t>
    </dgm:pt>
    <dgm:pt modelId="{44096B96-AD7C-4407-AF3A-73510055C84A}" type="pres">
      <dgm:prSet presAssocID="{25A34C80-D118-4D18-A268-3CE6CF00423D}" presName="sibTrans" presStyleLbl="sibTrans2D1" presStyleIdx="0" presStyleCnt="0"/>
      <dgm:spPr/>
      <dgm:t>
        <a:bodyPr/>
        <a:lstStyle/>
        <a:p>
          <a:endParaRPr lang="en-US"/>
        </a:p>
      </dgm:t>
    </dgm:pt>
    <dgm:pt modelId="{6AE39B52-B202-47D4-8673-59D4BE144F0D}" type="pres">
      <dgm:prSet presAssocID="{5BF1986E-9839-4DF0-B61B-23775B8C808B}" presName="compNode" presStyleCnt="0"/>
      <dgm:spPr/>
    </dgm:pt>
    <dgm:pt modelId="{B56B817A-5EBD-4FEB-83F1-A7C01CBA9C5E}" type="pres">
      <dgm:prSet presAssocID="{5BF1986E-9839-4DF0-B61B-23775B8C808B}" presName="bkgdShape" presStyleLbl="node1" presStyleIdx="1" presStyleCnt="5"/>
      <dgm:spPr/>
      <dgm:t>
        <a:bodyPr/>
        <a:lstStyle/>
        <a:p>
          <a:endParaRPr lang="en-US"/>
        </a:p>
      </dgm:t>
    </dgm:pt>
    <dgm:pt modelId="{7977B358-26D1-4E22-A65E-07C014C2B5CC}" type="pres">
      <dgm:prSet presAssocID="{5BF1986E-9839-4DF0-B61B-23775B8C808B}" presName="nodeTx" presStyleLbl="node1" presStyleIdx="1" presStyleCnt="5">
        <dgm:presLayoutVars>
          <dgm:bulletEnabled val="1"/>
        </dgm:presLayoutVars>
      </dgm:prSet>
      <dgm:spPr/>
      <dgm:t>
        <a:bodyPr/>
        <a:lstStyle/>
        <a:p>
          <a:endParaRPr lang="en-US"/>
        </a:p>
      </dgm:t>
    </dgm:pt>
    <dgm:pt modelId="{75D6A67A-9C42-4966-ADFC-2AEE11D5CBB2}" type="pres">
      <dgm:prSet presAssocID="{5BF1986E-9839-4DF0-B61B-23775B8C808B}" presName="invisiNode" presStyleLbl="node1" presStyleIdx="1" presStyleCnt="5"/>
      <dgm:spPr/>
    </dgm:pt>
    <dgm:pt modelId="{DC005FA2-EA85-4EC5-9CEA-0597F6FA3A47}" type="pres">
      <dgm:prSet presAssocID="{5BF1986E-9839-4DF0-B61B-23775B8C808B}" presName="imagNode" presStyleLbl="fgImgPlace1" presStyleIdx="1" presStyleCnt="5"/>
      <dgm:spPr>
        <a:blipFill rotWithShape="0">
          <a:blip xmlns:r="http://schemas.openxmlformats.org/officeDocument/2006/relationships" r:embed="rId2"/>
          <a:stretch>
            <a:fillRect/>
          </a:stretch>
        </a:blipFill>
      </dgm:spPr>
      <dgm:t>
        <a:bodyPr/>
        <a:lstStyle/>
        <a:p>
          <a:endParaRPr lang="en-US"/>
        </a:p>
      </dgm:t>
    </dgm:pt>
    <dgm:pt modelId="{7B00CB74-8858-42E4-940F-C87C9729ABCD}" type="pres">
      <dgm:prSet presAssocID="{FC934EAE-70D8-4E9F-96BB-F6F34084BD19}" presName="sibTrans" presStyleLbl="sibTrans2D1" presStyleIdx="0" presStyleCnt="0"/>
      <dgm:spPr/>
      <dgm:t>
        <a:bodyPr/>
        <a:lstStyle/>
        <a:p>
          <a:endParaRPr lang="en-US"/>
        </a:p>
      </dgm:t>
    </dgm:pt>
    <dgm:pt modelId="{B09DBDE1-DCC4-4CCA-9E62-001373C645FE}" type="pres">
      <dgm:prSet presAssocID="{64E0E8E6-1E2E-4918-A683-C62D1E107768}" presName="compNode" presStyleCnt="0"/>
      <dgm:spPr/>
    </dgm:pt>
    <dgm:pt modelId="{8526871E-4581-48EF-866F-860A0C8A901D}" type="pres">
      <dgm:prSet presAssocID="{64E0E8E6-1E2E-4918-A683-C62D1E107768}" presName="bkgdShape" presStyleLbl="node1" presStyleIdx="2" presStyleCnt="5" custLinFactNeighborX="1198" custLinFactNeighborY="1324"/>
      <dgm:spPr/>
      <dgm:t>
        <a:bodyPr/>
        <a:lstStyle/>
        <a:p>
          <a:endParaRPr lang="en-US"/>
        </a:p>
      </dgm:t>
    </dgm:pt>
    <dgm:pt modelId="{99143561-69C0-4272-A69C-0FC15C10EE05}" type="pres">
      <dgm:prSet presAssocID="{64E0E8E6-1E2E-4918-A683-C62D1E107768}" presName="nodeTx" presStyleLbl="node1" presStyleIdx="2" presStyleCnt="5">
        <dgm:presLayoutVars>
          <dgm:bulletEnabled val="1"/>
        </dgm:presLayoutVars>
      </dgm:prSet>
      <dgm:spPr/>
      <dgm:t>
        <a:bodyPr/>
        <a:lstStyle/>
        <a:p>
          <a:endParaRPr lang="en-US"/>
        </a:p>
      </dgm:t>
    </dgm:pt>
    <dgm:pt modelId="{464B9166-339D-4F08-A139-837072DE307D}" type="pres">
      <dgm:prSet presAssocID="{64E0E8E6-1E2E-4918-A683-C62D1E107768}" presName="invisiNode" presStyleLbl="node1" presStyleIdx="2" presStyleCnt="5"/>
      <dgm:spPr/>
    </dgm:pt>
    <dgm:pt modelId="{82C8C59E-CD31-47D9-A4A5-AE9417E11E7D}" type="pres">
      <dgm:prSet presAssocID="{64E0E8E6-1E2E-4918-A683-C62D1E107768}" presName="imagNode" presStyleLbl="fgImgPlace1" presStyleIdx="2" presStyleCnt="5"/>
      <dgm:spPr>
        <a:blipFill rotWithShape="0">
          <a:blip xmlns:r="http://schemas.openxmlformats.org/officeDocument/2006/relationships" r:embed="rId3"/>
          <a:stretch>
            <a:fillRect/>
          </a:stretch>
        </a:blipFill>
      </dgm:spPr>
      <dgm:t>
        <a:bodyPr/>
        <a:lstStyle/>
        <a:p>
          <a:endParaRPr lang="en-US"/>
        </a:p>
      </dgm:t>
    </dgm:pt>
    <dgm:pt modelId="{15E3CDE4-0783-422F-8948-45065DF3AEBC}" type="pres">
      <dgm:prSet presAssocID="{BC0503D6-78EB-460D-8379-D929029807ED}" presName="sibTrans" presStyleLbl="sibTrans2D1" presStyleIdx="0" presStyleCnt="0"/>
      <dgm:spPr/>
      <dgm:t>
        <a:bodyPr/>
        <a:lstStyle/>
        <a:p>
          <a:endParaRPr lang="en-US"/>
        </a:p>
      </dgm:t>
    </dgm:pt>
    <dgm:pt modelId="{DD4869EA-9C6F-4909-8C13-993DDE4D115C}" type="pres">
      <dgm:prSet presAssocID="{5A62B192-D997-49FD-91D6-B497055FDF80}" presName="compNode" presStyleCnt="0"/>
      <dgm:spPr/>
    </dgm:pt>
    <dgm:pt modelId="{2BF458EC-2AEF-4358-BB79-D6F6DBBEAD59}" type="pres">
      <dgm:prSet presAssocID="{5A62B192-D997-49FD-91D6-B497055FDF80}" presName="bkgdShape" presStyleLbl="node1" presStyleIdx="3" presStyleCnt="5" custLinFactNeighborX="-3169" custLinFactNeighborY="1324"/>
      <dgm:spPr/>
      <dgm:t>
        <a:bodyPr/>
        <a:lstStyle/>
        <a:p>
          <a:endParaRPr lang="en-US"/>
        </a:p>
      </dgm:t>
    </dgm:pt>
    <dgm:pt modelId="{EF46377E-CA9A-452A-9E3C-E36C511E8724}" type="pres">
      <dgm:prSet presAssocID="{5A62B192-D997-49FD-91D6-B497055FDF80}" presName="nodeTx" presStyleLbl="node1" presStyleIdx="3" presStyleCnt="5">
        <dgm:presLayoutVars>
          <dgm:bulletEnabled val="1"/>
        </dgm:presLayoutVars>
      </dgm:prSet>
      <dgm:spPr/>
      <dgm:t>
        <a:bodyPr/>
        <a:lstStyle/>
        <a:p>
          <a:endParaRPr lang="en-US"/>
        </a:p>
      </dgm:t>
    </dgm:pt>
    <dgm:pt modelId="{A852BA08-5089-49F0-B449-27EE846D9734}" type="pres">
      <dgm:prSet presAssocID="{5A62B192-D997-49FD-91D6-B497055FDF80}" presName="invisiNode" presStyleLbl="node1" presStyleIdx="3" presStyleCnt="5"/>
      <dgm:spPr/>
    </dgm:pt>
    <dgm:pt modelId="{36E4D077-047A-4048-9C42-485C04E05A22}" type="pres">
      <dgm:prSet presAssocID="{5A62B192-D997-49FD-91D6-B497055FDF80}" presName="imagNode" presStyleLbl="fgImgPlace1" presStyleIdx="3" presStyleCnt="5"/>
      <dgm:spPr>
        <a:blipFill rotWithShape="0">
          <a:blip xmlns:r="http://schemas.openxmlformats.org/officeDocument/2006/relationships" r:embed="rId4"/>
          <a:stretch>
            <a:fillRect/>
          </a:stretch>
        </a:blipFill>
      </dgm:spPr>
      <dgm:t>
        <a:bodyPr/>
        <a:lstStyle/>
        <a:p>
          <a:endParaRPr lang="en-US"/>
        </a:p>
      </dgm:t>
    </dgm:pt>
    <dgm:pt modelId="{4DAE773D-4F01-4543-BD5A-138682249E26}" type="pres">
      <dgm:prSet presAssocID="{C86ECC45-7924-4FB6-8547-92EC7BCEE430}" presName="sibTrans" presStyleLbl="sibTrans2D1" presStyleIdx="0" presStyleCnt="0"/>
      <dgm:spPr/>
      <dgm:t>
        <a:bodyPr/>
        <a:lstStyle/>
        <a:p>
          <a:endParaRPr lang="en-US"/>
        </a:p>
      </dgm:t>
    </dgm:pt>
    <dgm:pt modelId="{0AFEFDDE-4490-4610-A120-F1A5CE299763}" type="pres">
      <dgm:prSet presAssocID="{A1DEF65F-E29B-49B9-8CC8-94B11A9C43D1}" presName="compNode" presStyleCnt="0"/>
      <dgm:spPr/>
    </dgm:pt>
    <dgm:pt modelId="{3A4695F4-EA94-48CA-9A54-03D00E9E6439}" type="pres">
      <dgm:prSet presAssocID="{A1DEF65F-E29B-49B9-8CC8-94B11A9C43D1}" presName="bkgdShape" presStyleLbl="node1" presStyleIdx="4" presStyleCnt="5"/>
      <dgm:spPr/>
      <dgm:t>
        <a:bodyPr/>
        <a:lstStyle/>
        <a:p>
          <a:endParaRPr lang="en-US"/>
        </a:p>
      </dgm:t>
    </dgm:pt>
    <dgm:pt modelId="{F42F7146-9B21-4D50-8A5A-15AF34D545CA}" type="pres">
      <dgm:prSet presAssocID="{A1DEF65F-E29B-49B9-8CC8-94B11A9C43D1}" presName="nodeTx" presStyleLbl="node1" presStyleIdx="4" presStyleCnt="5">
        <dgm:presLayoutVars>
          <dgm:bulletEnabled val="1"/>
        </dgm:presLayoutVars>
      </dgm:prSet>
      <dgm:spPr/>
      <dgm:t>
        <a:bodyPr/>
        <a:lstStyle/>
        <a:p>
          <a:endParaRPr lang="en-US"/>
        </a:p>
      </dgm:t>
    </dgm:pt>
    <dgm:pt modelId="{833747DC-9C94-4084-9C86-E9A677BE83D4}" type="pres">
      <dgm:prSet presAssocID="{A1DEF65F-E29B-49B9-8CC8-94B11A9C43D1}" presName="invisiNode" presStyleLbl="node1" presStyleIdx="4" presStyleCnt="5"/>
      <dgm:spPr/>
    </dgm:pt>
    <dgm:pt modelId="{C82492B0-559D-4FE2-90B2-F446EF5E566F}" type="pres">
      <dgm:prSet presAssocID="{A1DEF65F-E29B-49B9-8CC8-94B11A9C43D1}" presName="imagNode" presStyleLbl="fgImgPlace1" presStyleIdx="4" presStyleCnt="5"/>
      <dgm:spPr>
        <a:blipFill rotWithShape="0">
          <a:blip xmlns:r="http://schemas.openxmlformats.org/officeDocument/2006/relationships" r:embed="rId5"/>
          <a:stretch>
            <a:fillRect/>
          </a:stretch>
        </a:blipFill>
      </dgm:spPr>
      <dgm:t>
        <a:bodyPr/>
        <a:lstStyle/>
        <a:p>
          <a:endParaRPr lang="en-US"/>
        </a:p>
      </dgm:t>
    </dgm:pt>
  </dgm:ptLst>
  <dgm:cxnLst>
    <dgm:cxn modelId="{C8549E23-4E73-4586-8932-7F2863750497}" type="presOf" srcId="{5BF1986E-9839-4DF0-B61B-23775B8C808B}" destId="{7977B358-26D1-4E22-A65E-07C014C2B5CC}" srcOrd="1" destOrd="0" presId="urn:microsoft.com/office/officeart/2005/8/layout/hList7"/>
    <dgm:cxn modelId="{39291968-418C-4B75-A4B5-7DDD94E89104}" srcId="{7A88CF2F-997F-46E3-8507-9F6617501DBB}" destId="{075C421D-41E5-482D-A80B-8AF158895FA1}" srcOrd="0" destOrd="0" parTransId="{5278DE92-BBF0-491C-9983-79C59FCEF119}" sibTransId="{25A34C80-D118-4D18-A268-3CE6CF00423D}"/>
    <dgm:cxn modelId="{D2911F67-0BE3-4BB1-85A3-C9944352A991}" type="presOf" srcId="{A1DEF65F-E29B-49B9-8CC8-94B11A9C43D1}" destId="{F42F7146-9B21-4D50-8A5A-15AF34D545CA}" srcOrd="1" destOrd="0" presId="urn:microsoft.com/office/officeart/2005/8/layout/hList7"/>
    <dgm:cxn modelId="{8F1A4E05-2266-46F4-92E5-558B247B8EEE}" type="presOf" srcId="{FC1C697E-DBA6-49C5-90BC-9EC914A47450}" destId="{3A4695F4-EA94-48CA-9A54-03D00E9E6439}" srcOrd="0" destOrd="1" presId="urn:microsoft.com/office/officeart/2005/8/layout/hList7"/>
    <dgm:cxn modelId="{1A815F73-E0A5-4E4B-92D9-BA0857B69E45}" srcId="{64E0E8E6-1E2E-4918-A683-C62D1E107768}" destId="{02602E8C-2743-4921-A804-63212F6217F0}" srcOrd="2" destOrd="0" parTransId="{8FEC09D5-1497-491B-A439-EFAD62F774E5}" sibTransId="{4C8D8C31-E736-48C6-B67D-67F62DD4AA38}"/>
    <dgm:cxn modelId="{D25DBBFF-49B9-431E-8E46-3F31233F74BD}" type="presOf" srcId="{02602E8C-2743-4921-A804-63212F6217F0}" destId="{8526871E-4581-48EF-866F-860A0C8A901D}" srcOrd="0" destOrd="3" presId="urn:microsoft.com/office/officeart/2005/8/layout/hList7"/>
    <dgm:cxn modelId="{25E7B4D7-6BD5-41AD-B21F-2D7B2549350F}" srcId="{5A62B192-D997-49FD-91D6-B497055FDF80}" destId="{02410685-912D-4CFF-BE3B-0ECAFF29EA01}" srcOrd="3" destOrd="0" parTransId="{7562AA33-9983-4803-8182-CC16D6FCE979}" sibTransId="{DA028206-24AA-49F5-B739-1715BD8B7D72}"/>
    <dgm:cxn modelId="{8991AD9D-91BC-427E-AFB9-30333B6662C8}" type="presOf" srcId="{BEC664A8-B2CC-4F61-9614-E6B741F3FBFF}" destId="{3A4695F4-EA94-48CA-9A54-03D00E9E6439}" srcOrd="0" destOrd="2" presId="urn:microsoft.com/office/officeart/2005/8/layout/hList7"/>
    <dgm:cxn modelId="{A34732EE-4FF4-4A38-B5AC-82690FFE0B59}" type="presOf" srcId="{CDC3734A-E00A-4E30-9C2A-E66F27A02031}" destId="{EF46377E-CA9A-452A-9E3C-E36C511E8724}" srcOrd="1" destOrd="1" presId="urn:microsoft.com/office/officeart/2005/8/layout/hList7"/>
    <dgm:cxn modelId="{8094548E-85CD-49BA-8309-B78359CC1410}" srcId="{5BF1986E-9839-4DF0-B61B-23775B8C808B}" destId="{A7F4A4CF-0D00-41D9-B559-E907658A7023}" srcOrd="1" destOrd="0" parTransId="{2E3068F1-F656-4B3C-BFBD-839B08C4CBC1}" sibTransId="{7A328EC6-89BE-40E7-A2D1-858C5EB0C3BF}"/>
    <dgm:cxn modelId="{7A524568-2FF7-426A-9BBA-9CCC1BC6C169}" type="presOf" srcId="{636D4DB0-F417-4351-BC57-8A944F74E8E6}" destId="{99143561-69C0-4272-A69C-0FC15C10EE05}" srcOrd="1" destOrd="2" presId="urn:microsoft.com/office/officeart/2005/8/layout/hList7"/>
    <dgm:cxn modelId="{21B12281-ED02-409F-8C59-51830D4499A7}" type="presOf" srcId="{9E4C3B64-6563-461C-B0B8-EE79B682EC25}" destId="{EF46377E-CA9A-452A-9E3C-E36C511E8724}" srcOrd="1" destOrd="5" presId="urn:microsoft.com/office/officeart/2005/8/layout/hList7"/>
    <dgm:cxn modelId="{166358A8-5863-4BBF-806C-5FFD96D98A91}" type="presOf" srcId="{02602E8C-2743-4921-A804-63212F6217F0}" destId="{99143561-69C0-4272-A69C-0FC15C10EE05}" srcOrd="1" destOrd="3" presId="urn:microsoft.com/office/officeart/2005/8/layout/hList7"/>
    <dgm:cxn modelId="{F823DEFD-39DE-48B3-A5A9-7109007B3431}" type="presOf" srcId="{A7F4A4CF-0D00-41D9-B559-E907658A7023}" destId="{B56B817A-5EBD-4FEB-83F1-A7C01CBA9C5E}" srcOrd="0" destOrd="2" presId="urn:microsoft.com/office/officeart/2005/8/layout/hList7"/>
    <dgm:cxn modelId="{B8642C64-EE4C-4728-B748-1A367A396375}" srcId="{5A62B192-D997-49FD-91D6-B497055FDF80}" destId="{9E4C3B64-6563-461C-B0B8-EE79B682EC25}" srcOrd="4" destOrd="0" parTransId="{85DDF1C9-5B6C-494F-81FC-99E580169DCD}" sibTransId="{EEF427DF-27D0-476B-BEF9-CA9E509EC4D1}"/>
    <dgm:cxn modelId="{45D11874-D89A-4F4F-94E3-D69B27722796}" type="presOf" srcId="{02410685-912D-4CFF-BE3B-0ECAFF29EA01}" destId="{EF46377E-CA9A-452A-9E3C-E36C511E8724}" srcOrd="1" destOrd="4" presId="urn:microsoft.com/office/officeart/2005/8/layout/hList7"/>
    <dgm:cxn modelId="{4B15E420-9169-4496-B8BD-E3895D4A9316}" type="presOf" srcId="{1F3BE19D-7E0B-4603-A726-BB6676A0ED82}" destId="{2BF458EC-2AEF-4358-BB79-D6F6DBBEAD59}" srcOrd="0" destOrd="2" presId="urn:microsoft.com/office/officeart/2005/8/layout/hList7"/>
    <dgm:cxn modelId="{36E580CD-B891-4581-9783-CA0A816021BA}" type="presOf" srcId="{510070DB-F3E9-475F-A545-1ACCCB4E852D}" destId="{99143561-69C0-4272-A69C-0FC15C10EE05}" srcOrd="1" destOrd="4" presId="urn:microsoft.com/office/officeart/2005/8/layout/hList7"/>
    <dgm:cxn modelId="{AAA46F52-57E0-4338-B787-008338AC5534}" type="presOf" srcId="{DF8EEA18-3114-47F6-BD63-17167A867869}" destId="{C3A70545-AFF0-4327-AE77-14DA4EA1EDD9}" srcOrd="1" destOrd="3" presId="urn:microsoft.com/office/officeart/2005/8/layout/hList7"/>
    <dgm:cxn modelId="{D47CABA7-1731-4BE1-A59C-FE18DB7790FA}" type="presOf" srcId="{FC1C697E-DBA6-49C5-90BC-9EC914A47450}" destId="{F42F7146-9B21-4D50-8A5A-15AF34D545CA}" srcOrd="1" destOrd="1" presId="urn:microsoft.com/office/officeart/2005/8/layout/hList7"/>
    <dgm:cxn modelId="{E45F944C-6448-4B56-84CE-AE50A2E92067}" type="presOf" srcId="{BC0503D6-78EB-460D-8379-D929029807ED}" destId="{15E3CDE4-0783-422F-8948-45065DF3AEBC}" srcOrd="0" destOrd="0" presId="urn:microsoft.com/office/officeart/2005/8/layout/hList7"/>
    <dgm:cxn modelId="{9E0431B7-AD93-453D-9125-27903693CBFE}" type="presOf" srcId="{5A62B192-D997-49FD-91D6-B497055FDF80}" destId="{2BF458EC-2AEF-4358-BB79-D6F6DBBEAD59}" srcOrd="0" destOrd="0" presId="urn:microsoft.com/office/officeart/2005/8/layout/hList7"/>
    <dgm:cxn modelId="{17F96FA0-4384-4D50-8FC5-711D3364EB86}" type="presOf" srcId="{A55E6293-CD73-4D4C-B099-50499458FECC}" destId="{99143561-69C0-4272-A69C-0FC15C10EE05}" srcOrd="1" destOrd="1" presId="urn:microsoft.com/office/officeart/2005/8/layout/hList7"/>
    <dgm:cxn modelId="{8572DFE9-D3A7-4175-B02C-584AF1D76E7C}" srcId="{5A62B192-D997-49FD-91D6-B497055FDF80}" destId="{06C4C9F3-4C6F-4071-A9E2-AEF34F3EB44F}" srcOrd="2" destOrd="0" parTransId="{5EB4F46A-C818-4B72-80AA-8C31991916D0}" sibTransId="{837FB2DA-D081-428B-93DC-2999800D8A2B}"/>
    <dgm:cxn modelId="{255B8583-ABFD-427F-9444-CE01508FB051}" type="presOf" srcId="{06C4C9F3-4C6F-4071-A9E2-AEF34F3EB44F}" destId="{2BF458EC-2AEF-4358-BB79-D6F6DBBEAD59}" srcOrd="0" destOrd="3" presId="urn:microsoft.com/office/officeart/2005/8/layout/hList7"/>
    <dgm:cxn modelId="{48E45326-E67C-4057-8E36-2B8455422D90}" srcId="{A1DEF65F-E29B-49B9-8CC8-94B11A9C43D1}" destId="{FC1C697E-DBA6-49C5-90BC-9EC914A47450}" srcOrd="0" destOrd="0" parTransId="{86C16104-B92D-4615-B994-EA8F2A0BF220}" sibTransId="{92DCE16C-09DE-4D95-AFCF-7E5F78C2BEF6}"/>
    <dgm:cxn modelId="{6B93321A-BEE5-43A3-8295-B95426A484D0}" type="presOf" srcId="{02410685-912D-4CFF-BE3B-0ECAFF29EA01}" destId="{2BF458EC-2AEF-4358-BB79-D6F6DBBEAD59}" srcOrd="0" destOrd="4" presId="urn:microsoft.com/office/officeart/2005/8/layout/hList7"/>
    <dgm:cxn modelId="{2D6B22CF-4471-481F-BC77-892E1DAB666E}" type="presOf" srcId="{A98C7655-0B17-4B01-9DA3-6EEA3845BE57}" destId="{0EFB7ACB-F436-4434-83C9-12AD0CDFEF5D}" srcOrd="0" destOrd="2" presId="urn:microsoft.com/office/officeart/2005/8/layout/hList7"/>
    <dgm:cxn modelId="{3AFB7975-4B5A-4086-9B37-5525573AEC91}" type="presOf" srcId="{BEC664A8-B2CC-4F61-9614-E6B741F3FBFF}" destId="{F42F7146-9B21-4D50-8A5A-15AF34D545CA}" srcOrd="1" destOrd="2" presId="urn:microsoft.com/office/officeart/2005/8/layout/hList7"/>
    <dgm:cxn modelId="{E23244C1-566C-425D-9BA2-20C7BA7E4678}" type="presOf" srcId="{9E4C3B64-6563-461C-B0B8-EE79B682EC25}" destId="{2BF458EC-2AEF-4358-BB79-D6F6DBBEAD59}" srcOrd="0" destOrd="5" presId="urn:microsoft.com/office/officeart/2005/8/layout/hList7"/>
    <dgm:cxn modelId="{04603A1B-EFF9-491D-BA61-03D40C964A45}" type="presOf" srcId="{5BF1986E-9839-4DF0-B61B-23775B8C808B}" destId="{B56B817A-5EBD-4FEB-83F1-A7C01CBA9C5E}" srcOrd="0" destOrd="0" presId="urn:microsoft.com/office/officeart/2005/8/layout/hList7"/>
    <dgm:cxn modelId="{6603B701-B533-42FE-9BF7-0862953EA0FD}" type="presOf" srcId="{075C421D-41E5-482D-A80B-8AF158895FA1}" destId="{C3A70545-AFF0-4327-AE77-14DA4EA1EDD9}" srcOrd="1" destOrd="0" presId="urn:microsoft.com/office/officeart/2005/8/layout/hList7"/>
    <dgm:cxn modelId="{06BCB91A-1ABC-40D4-A482-049AE2D2B365}" type="presOf" srcId="{FC934EAE-70D8-4E9F-96BB-F6F34084BD19}" destId="{7B00CB74-8858-42E4-940F-C87C9729ABCD}" srcOrd="0" destOrd="0" presId="urn:microsoft.com/office/officeart/2005/8/layout/hList7"/>
    <dgm:cxn modelId="{FD421191-EF26-4B2F-BB4B-0E05C103E406}" srcId="{075C421D-41E5-482D-A80B-8AF158895FA1}" destId="{A98C7655-0B17-4B01-9DA3-6EEA3845BE57}" srcOrd="1" destOrd="0" parTransId="{0E464A82-333D-4F27-83F4-B44B8A85EF84}" sibTransId="{AA997BF6-CB82-4510-B702-060ECA07DBCA}"/>
    <dgm:cxn modelId="{1FC37E2C-64C5-4A13-A322-51BDBCF6B4FE}" type="presOf" srcId="{1F3BE19D-7E0B-4603-A726-BB6676A0ED82}" destId="{EF46377E-CA9A-452A-9E3C-E36C511E8724}" srcOrd="1" destOrd="2" presId="urn:microsoft.com/office/officeart/2005/8/layout/hList7"/>
    <dgm:cxn modelId="{951A898A-FF79-4723-B40A-813A59E0A29C}" type="presOf" srcId="{06C4C9F3-4C6F-4071-A9E2-AEF34F3EB44F}" destId="{EF46377E-CA9A-452A-9E3C-E36C511E8724}" srcOrd="1" destOrd="3" presId="urn:microsoft.com/office/officeart/2005/8/layout/hList7"/>
    <dgm:cxn modelId="{433DFD2A-92D2-4105-BA3F-06B46EB87859}" type="presOf" srcId="{64E0E8E6-1E2E-4918-A683-C62D1E107768}" destId="{8526871E-4581-48EF-866F-860A0C8A901D}" srcOrd="0" destOrd="0" presId="urn:microsoft.com/office/officeart/2005/8/layout/hList7"/>
    <dgm:cxn modelId="{D4824A6B-11F3-471F-8E5D-9ADCE20DE141}" type="presOf" srcId="{5A62B192-D997-49FD-91D6-B497055FDF80}" destId="{EF46377E-CA9A-452A-9E3C-E36C511E8724}" srcOrd="1" destOrd="0" presId="urn:microsoft.com/office/officeart/2005/8/layout/hList7"/>
    <dgm:cxn modelId="{BD692555-D053-42BE-BFB9-591DE6802FDA}" type="presOf" srcId="{25A34C80-D118-4D18-A268-3CE6CF00423D}" destId="{44096B96-AD7C-4407-AF3A-73510055C84A}" srcOrd="0" destOrd="0" presId="urn:microsoft.com/office/officeart/2005/8/layout/hList7"/>
    <dgm:cxn modelId="{E744E693-3AC1-4E63-BF3C-26757D35420E}" srcId="{7A88CF2F-997F-46E3-8507-9F6617501DBB}" destId="{5A62B192-D997-49FD-91D6-B497055FDF80}" srcOrd="3" destOrd="0" parTransId="{5459B514-766A-4560-AE24-557AF6F6FF81}" sibTransId="{C86ECC45-7924-4FB6-8547-92EC7BCEE430}"/>
    <dgm:cxn modelId="{959D820F-52DC-4B87-A950-0954167BE733}" type="presOf" srcId="{CDC3734A-E00A-4E30-9C2A-E66F27A02031}" destId="{2BF458EC-2AEF-4358-BB79-D6F6DBBEAD59}" srcOrd="0" destOrd="1" presId="urn:microsoft.com/office/officeart/2005/8/layout/hList7"/>
    <dgm:cxn modelId="{FA11B03D-FEDD-4FA7-806D-3280D3B742E9}" type="presOf" srcId="{DF8EEA18-3114-47F6-BD63-17167A867869}" destId="{0EFB7ACB-F436-4434-83C9-12AD0CDFEF5D}" srcOrd="0" destOrd="3" presId="urn:microsoft.com/office/officeart/2005/8/layout/hList7"/>
    <dgm:cxn modelId="{77984F81-81C0-4ED1-AECB-DFFD33EEAE50}" type="presOf" srcId="{08D850FF-5478-4F27-B5A6-57E099675346}" destId="{B56B817A-5EBD-4FEB-83F1-A7C01CBA9C5E}" srcOrd="0" destOrd="3" presId="urn:microsoft.com/office/officeart/2005/8/layout/hList7"/>
    <dgm:cxn modelId="{3EB36F24-FD0E-49E3-A55B-B5B76B3919A7}" srcId="{5BF1986E-9839-4DF0-B61B-23775B8C808B}" destId="{F6E7F405-27CB-483E-A969-C7FD7F37F0FF}" srcOrd="0" destOrd="0" parTransId="{64716F7B-5BA0-40DE-AFFA-597126291817}" sibTransId="{87BE79B3-7FCD-48A5-B09D-53AADF451535}"/>
    <dgm:cxn modelId="{F79A5863-D96D-43A7-8A36-932C5B675CDF}" srcId="{5A62B192-D997-49FD-91D6-B497055FDF80}" destId="{CDC3734A-E00A-4E30-9C2A-E66F27A02031}" srcOrd="0" destOrd="0" parTransId="{20F0DAFB-7CE4-45BE-AA5D-B27BCF063719}" sibTransId="{A299532D-A68D-485F-92F1-3D2AAC7DB7E1}"/>
    <dgm:cxn modelId="{7089BA2A-7F24-4091-BA5D-1F3C14633B41}" type="presOf" srcId="{F6E7F405-27CB-483E-A969-C7FD7F37F0FF}" destId="{7977B358-26D1-4E22-A65E-07C014C2B5CC}" srcOrd="1" destOrd="1" presId="urn:microsoft.com/office/officeart/2005/8/layout/hList7"/>
    <dgm:cxn modelId="{F2F3CD42-3740-4D76-B782-0A65195A8B29}" type="presOf" srcId="{18999C24-9EAC-4213-84D9-3CAB6A0822FC}" destId="{0EFB7ACB-F436-4434-83C9-12AD0CDFEF5D}" srcOrd="0" destOrd="1" presId="urn:microsoft.com/office/officeart/2005/8/layout/hList7"/>
    <dgm:cxn modelId="{DE5CF0FF-0DB9-4960-A6FC-3DA563D14656}" srcId="{7A88CF2F-997F-46E3-8507-9F6617501DBB}" destId="{A1DEF65F-E29B-49B9-8CC8-94B11A9C43D1}" srcOrd="4" destOrd="0" parTransId="{E101F9AA-8F8D-42F6-B53A-1962FF83597E}" sibTransId="{FAE5E8D3-B35D-4D1D-8214-78838343B27D}"/>
    <dgm:cxn modelId="{94B44DBA-2081-46A1-81E6-E545F60118A8}" srcId="{7A88CF2F-997F-46E3-8507-9F6617501DBB}" destId="{64E0E8E6-1E2E-4918-A683-C62D1E107768}" srcOrd="2" destOrd="0" parTransId="{0D21E9BA-D8F1-4EFF-B5D0-DCFB60247C4A}" sibTransId="{BC0503D6-78EB-460D-8379-D929029807ED}"/>
    <dgm:cxn modelId="{A7590E11-AB2C-4A6F-B3A0-77867A9A1F06}" srcId="{64E0E8E6-1E2E-4918-A683-C62D1E107768}" destId="{636D4DB0-F417-4351-BC57-8A944F74E8E6}" srcOrd="1" destOrd="0" parTransId="{513D66AB-5394-49FA-B3BE-1421DC473310}" sibTransId="{D6FC47A6-E02C-42F1-8C12-D0EBC1941D69}"/>
    <dgm:cxn modelId="{3D7A0D65-EEA9-4F28-8F2D-68BE0A2A008F}" type="presOf" srcId="{A1DEF65F-E29B-49B9-8CC8-94B11A9C43D1}" destId="{3A4695F4-EA94-48CA-9A54-03D00E9E6439}" srcOrd="0" destOrd="0" presId="urn:microsoft.com/office/officeart/2005/8/layout/hList7"/>
    <dgm:cxn modelId="{68AB34FA-5B18-4E31-8DD7-D1E2092BE81D}" type="presOf" srcId="{636D4DB0-F417-4351-BC57-8A944F74E8E6}" destId="{8526871E-4581-48EF-866F-860A0C8A901D}" srcOrd="0" destOrd="2" presId="urn:microsoft.com/office/officeart/2005/8/layout/hList7"/>
    <dgm:cxn modelId="{5A879245-3596-4844-864F-B3E994F8F7C7}" type="presOf" srcId="{F6E7F405-27CB-483E-A969-C7FD7F37F0FF}" destId="{B56B817A-5EBD-4FEB-83F1-A7C01CBA9C5E}" srcOrd="0" destOrd="1" presId="urn:microsoft.com/office/officeart/2005/8/layout/hList7"/>
    <dgm:cxn modelId="{6693F866-45D7-4F04-8469-0448B0EF64B0}" srcId="{A1DEF65F-E29B-49B9-8CC8-94B11A9C43D1}" destId="{BEC664A8-B2CC-4F61-9614-E6B741F3FBFF}" srcOrd="1" destOrd="0" parTransId="{04FE2BE8-E91D-4639-B916-5AC253DBEBAD}" sibTransId="{69ABF6D3-9C82-4C67-AB02-557FFA25B078}"/>
    <dgm:cxn modelId="{B0FC86D1-89AE-45CC-92B8-6EE818043E39}" type="presOf" srcId="{C86ECC45-7924-4FB6-8547-92EC7BCEE430}" destId="{4DAE773D-4F01-4543-BD5A-138682249E26}" srcOrd="0" destOrd="0" presId="urn:microsoft.com/office/officeart/2005/8/layout/hList7"/>
    <dgm:cxn modelId="{8A504936-8BA4-4751-AA81-B112B4A2EBB3}" type="presOf" srcId="{A98C7655-0B17-4B01-9DA3-6EEA3845BE57}" destId="{C3A70545-AFF0-4327-AE77-14DA4EA1EDD9}" srcOrd="1" destOrd="2" presId="urn:microsoft.com/office/officeart/2005/8/layout/hList7"/>
    <dgm:cxn modelId="{6848AF1B-3549-4B93-BFBA-FAF373D1F32C}" srcId="{7A88CF2F-997F-46E3-8507-9F6617501DBB}" destId="{5BF1986E-9839-4DF0-B61B-23775B8C808B}" srcOrd="1" destOrd="0" parTransId="{D994193F-F1B4-4ABC-9BEF-F78947184036}" sibTransId="{FC934EAE-70D8-4E9F-96BB-F6F34084BD19}"/>
    <dgm:cxn modelId="{4CA80AC5-6DDE-48A9-91EB-9489E29F71E1}" type="presOf" srcId="{510070DB-F3E9-475F-A545-1ACCCB4E852D}" destId="{8526871E-4581-48EF-866F-860A0C8A901D}" srcOrd="0" destOrd="4" presId="urn:microsoft.com/office/officeart/2005/8/layout/hList7"/>
    <dgm:cxn modelId="{97717E5E-08B5-44D3-B045-6D4BE5F0DBB6}" type="presOf" srcId="{7A88CF2F-997F-46E3-8507-9F6617501DBB}" destId="{0F2D11BE-9714-4941-8E13-7524B947382C}" srcOrd="0" destOrd="0" presId="urn:microsoft.com/office/officeart/2005/8/layout/hList7"/>
    <dgm:cxn modelId="{EADC5A5C-09D9-424C-95DF-CBAC7F908735}" type="presOf" srcId="{075C421D-41E5-482D-A80B-8AF158895FA1}" destId="{0EFB7ACB-F436-4434-83C9-12AD0CDFEF5D}" srcOrd="0" destOrd="0" presId="urn:microsoft.com/office/officeart/2005/8/layout/hList7"/>
    <dgm:cxn modelId="{58A4A04B-4DF7-49AD-B2C9-7DF95C2CDFF7}" srcId="{64E0E8E6-1E2E-4918-A683-C62D1E107768}" destId="{A55E6293-CD73-4D4C-B099-50499458FECC}" srcOrd="0" destOrd="0" parTransId="{77362306-ED2B-49BE-B393-9504E9DFEC71}" sibTransId="{7A496CF1-7B8B-4932-915D-A2D04C7D2D8E}"/>
    <dgm:cxn modelId="{147D1F91-42D9-4CB2-8750-5E9D7B819C63}" srcId="{5A62B192-D997-49FD-91D6-B497055FDF80}" destId="{1F3BE19D-7E0B-4603-A726-BB6676A0ED82}" srcOrd="1" destOrd="0" parTransId="{0F1108D2-2A3D-4F38-AFFD-E52DBCCB3D92}" sibTransId="{50029956-0ED4-45EB-BD22-6132709BB099}"/>
    <dgm:cxn modelId="{0DE7094C-D81F-4B1B-AEBC-E5C47C5FCE6F}" srcId="{5BF1986E-9839-4DF0-B61B-23775B8C808B}" destId="{08D850FF-5478-4F27-B5A6-57E099675346}" srcOrd="2" destOrd="0" parTransId="{293B6A24-C9E9-4B75-A44F-5EA08E7F7181}" sibTransId="{FC4CA73F-E3F6-4F4A-A979-D998C1FB1964}"/>
    <dgm:cxn modelId="{07A17EAB-3718-466A-8812-76762D2CC98A}" type="presOf" srcId="{A7F4A4CF-0D00-41D9-B559-E907658A7023}" destId="{7977B358-26D1-4E22-A65E-07C014C2B5CC}" srcOrd="1" destOrd="2" presId="urn:microsoft.com/office/officeart/2005/8/layout/hList7"/>
    <dgm:cxn modelId="{E099E626-3C74-44DA-A072-4F29AB8442AC}" type="presOf" srcId="{18999C24-9EAC-4213-84D9-3CAB6A0822FC}" destId="{C3A70545-AFF0-4327-AE77-14DA4EA1EDD9}" srcOrd="1" destOrd="1" presId="urn:microsoft.com/office/officeart/2005/8/layout/hList7"/>
    <dgm:cxn modelId="{35A41800-702E-4156-817A-43E1CCBA72E1}" srcId="{64E0E8E6-1E2E-4918-A683-C62D1E107768}" destId="{510070DB-F3E9-475F-A545-1ACCCB4E852D}" srcOrd="3" destOrd="0" parTransId="{732959C8-BA5F-460F-B0D0-3BCFFD634F34}" sibTransId="{FE288463-F055-4D37-8FBA-E6A1C64275C8}"/>
    <dgm:cxn modelId="{AEB38696-086E-4C91-AF25-C8F3D44051D4}" type="presOf" srcId="{A55E6293-CD73-4D4C-B099-50499458FECC}" destId="{8526871E-4581-48EF-866F-860A0C8A901D}" srcOrd="0" destOrd="1" presId="urn:microsoft.com/office/officeart/2005/8/layout/hList7"/>
    <dgm:cxn modelId="{1A6C320A-77FD-4006-8A33-B09960B74EB9}" type="presOf" srcId="{64E0E8E6-1E2E-4918-A683-C62D1E107768}" destId="{99143561-69C0-4272-A69C-0FC15C10EE05}" srcOrd="1" destOrd="0" presId="urn:microsoft.com/office/officeart/2005/8/layout/hList7"/>
    <dgm:cxn modelId="{AFE99F8A-08EB-4885-AB1C-485D3F52592E}" srcId="{075C421D-41E5-482D-A80B-8AF158895FA1}" destId="{18999C24-9EAC-4213-84D9-3CAB6A0822FC}" srcOrd="0" destOrd="0" parTransId="{A1B27FBB-094F-48C9-A6C6-B17159754184}" sibTransId="{B46E46C5-8EBB-4624-B856-E708F7A21AD2}"/>
    <dgm:cxn modelId="{8AFDA55C-B448-42E6-B172-0CB584FA742A}" type="presOf" srcId="{08D850FF-5478-4F27-B5A6-57E099675346}" destId="{7977B358-26D1-4E22-A65E-07C014C2B5CC}" srcOrd="1" destOrd="3" presId="urn:microsoft.com/office/officeart/2005/8/layout/hList7"/>
    <dgm:cxn modelId="{FD268266-1A7E-44C1-9059-DA6B75952FFD}" srcId="{075C421D-41E5-482D-A80B-8AF158895FA1}" destId="{DF8EEA18-3114-47F6-BD63-17167A867869}" srcOrd="2" destOrd="0" parTransId="{6955D705-8039-4A7E-B884-A463CDA46F4B}" sibTransId="{A051951C-E756-4494-9729-7DE62B38DC45}"/>
    <dgm:cxn modelId="{551CCC09-7068-4504-9922-54F259E7A1E3}" type="presParOf" srcId="{0F2D11BE-9714-4941-8E13-7524B947382C}" destId="{34477C49-59B7-4E28-900F-C158C8F19982}" srcOrd="0" destOrd="0" presId="urn:microsoft.com/office/officeart/2005/8/layout/hList7"/>
    <dgm:cxn modelId="{6B3BF9F1-DFB4-400A-AF44-07972F4ED118}" type="presParOf" srcId="{0F2D11BE-9714-4941-8E13-7524B947382C}" destId="{36C6A196-2845-4A25-BDEA-A634A4B52F49}" srcOrd="1" destOrd="0" presId="urn:microsoft.com/office/officeart/2005/8/layout/hList7"/>
    <dgm:cxn modelId="{850019DC-67DE-489F-80BA-1DF7C919627E}" type="presParOf" srcId="{36C6A196-2845-4A25-BDEA-A634A4B52F49}" destId="{144A76F0-C5C9-4B59-A5AB-9BB8663AB15E}" srcOrd="0" destOrd="0" presId="urn:microsoft.com/office/officeart/2005/8/layout/hList7"/>
    <dgm:cxn modelId="{9B7B0AF6-769C-4DAD-AED7-A35A2765A8CF}" type="presParOf" srcId="{144A76F0-C5C9-4B59-A5AB-9BB8663AB15E}" destId="{0EFB7ACB-F436-4434-83C9-12AD0CDFEF5D}" srcOrd="0" destOrd="0" presId="urn:microsoft.com/office/officeart/2005/8/layout/hList7"/>
    <dgm:cxn modelId="{4E41BE86-4028-454C-A639-58D5A7848DA8}" type="presParOf" srcId="{144A76F0-C5C9-4B59-A5AB-9BB8663AB15E}" destId="{C3A70545-AFF0-4327-AE77-14DA4EA1EDD9}" srcOrd="1" destOrd="0" presId="urn:microsoft.com/office/officeart/2005/8/layout/hList7"/>
    <dgm:cxn modelId="{14347B84-E912-4C93-9308-512BF675B584}" type="presParOf" srcId="{144A76F0-C5C9-4B59-A5AB-9BB8663AB15E}" destId="{65C861F1-3A85-4191-95BF-5447E2E0CE20}" srcOrd="2" destOrd="0" presId="urn:microsoft.com/office/officeart/2005/8/layout/hList7"/>
    <dgm:cxn modelId="{C52938F3-571B-4B9C-A698-C48BEC25C30F}" type="presParOf" srcId="{144A76F0-C5C9-4B59-A5AB-9BB8663AB15E}" destId="{31E43B32-F8C5-4049-9723-8F955DBCEA46}" srcOrd="3" destOrd="0" presId="urn:microsoft.com/office/officeart/2005/8/layout/hList7"/>
    <dgm:cxn modelId="{923424B9-7DD8-46E8-9F8A-86FFB8F78392}" type="presParOf" srcId="{36C6A196-2845-4A25-BDEA-A634A4B52F49}" destId="{44096B96-AD7C-4407-AF3A-73510055C84A}" srcOrd="1" destOrd="0" presId="urn:microsoft.com/office/officeart/2005/8/layout/hList7"/>
    <dgm:cxn modelId="{EE7F3885-FC33-4B61-A2FF-FC9FA0D927E6}" type="presParOf" srcId="{36C6A196-2845-4A25-BDEA-A634A4B52F49}" destId="{6AE39B52-B202-47D4-8673-59D4BE144F0D}" srcOrd="2" destOrd="0" presId="urn:microsoft.com/office/officeart/2005/8/layout/hList7"/>
    <dgm:cxn modelId="{225CB679-F18E-454A-B51F-9C8D83886ED2}" type="presParOf" srcId="{6AE39B52-B202-47D4-8673-59D4BE144F0D}" destId="{B56B817A-5EBD-4FEB-83F1-A7C01CBA9C5E}" srcOrd="0" destOrd="0" presId="urn:microsoft.com/office/officeart/2005/8/layout/hList7"/>
    <dgm:cxn modelId="{4D988BE8-79CF-4B04-A81F-7BC7DDB363C1}" type="presParOf" srcId="{6AE39B52-B202-47D4-8673-59D4BE144F0D}" destId="{7977B358-26D1-4E22-A65E-07C014C2B5CC}" srcOrd="1" destOrd="0" presId="urn:microsoft.com/office/officeart/2005/8/layout/hList7"/>
    <dgm:cxn modelId="{6075365E-37E0-4DBB-818A-E7A5528657CF}" type="presParOf" srcId="{6AE39B52-B202-47D4-8673-59D4BE144F0D}" destId="{75D6A67A-9C42-4966-ADFC-2AEE11D5CBB2}" srcOrd="2" destOrd="0" presId="urn:microsoft.com/office/officeart/2005/8/layout/hList7"/>
    <dgm:cxn modelId="{D33D2DE2-0156-4E0E-93F8-2E6E872CC25B}" type="presParOf" srcId="{6AE39B52-B202-47D4-8673-59D4BE144F0D}" destId="{DC005FA2-EA85-4EC5-9CEA-0597F6FA3A47}" srcOrd="3" destOrd="0" presId="urn:microsoft.com/office/officeart/2005/8/layout/hList7"/>
    <dgm:cxn modelId="{78727A75-9A36-47CD-96DE-42C97B5EBFA3}" type="presParOf" srcId="{36C6A196-2845-4A25-BDEA-A634A4B52F49}" destId="{7B00CB74-8858-42E4-940F-C87C9729ABCD}" srcOrd="3" destOrd="0" presId="urn:microsoft.com/office/officeart/2005/8/layout/hList7"/>
    <dgm:cxn modelId="{B7BFF43E-519D-400F-909D-904C4197B7F4}" type="presParOf" srcId="{36C6A196-2845-4A25-BDEA-A634A4B52F49}" destId="{B09DBDE1-DCC4-4CCA-9E62-001373C645FE}" srcOrd="4" destOrd="0" presId="urn:microsoft.com/office/officeart/2005/8/layout/hList7"/>
    <dgm:cxn modelId="{A2324EB6-14E7-40F6-871B-F571DB0FB0C3}" type="presParOf" srcId="{B09DBDE1-DCC4-4CCA-9E62-001373C645FE}" destId="{8526871E-4581-48EF-866F-860A0C8A901D}" srcOrd="0" destOrd="0" presId="urn:microsoft.com/office/officeart/2005/8/layout/hList7"/>
    <dgm:cxn modelId="{62984B1F-E1EF-433C-A778-02D69459CEDD}" type="presParOf" srcId="{B09DBDE1-DCC4-4CCA-9E62-001373C645FE}" destId="{99143561-69C0-4272-A69C-0FC15C10EE05}" srcOrd="1" destOrd="0" presId="urn:microsoft.com/office/officeart/2005/8/layout/hList7"/>
    <dgm:cxn modelId="{03F737C1-E593-4FCB-B072-F758CFD9CC0F}" type="presParOf" srcId="{B09DBDE1-DCC4-4CCA-9E62-001373C645FE}" destId="{464B9166-339D-4F08-A139-837072DE307D}" srcOrd="2" destOrd="0" presId="urn:microsoft.com/office/officeart/2005/8/layout/hList7"/>
    <dgm:cxn modelId="{D25733EA-FD42-44C6-BCD9-F644129DD9E6}" type="presParOf" srcId="{B09DBDE1-DCC4-4CCA-9E62-001373C645FE}" destId="{82C8C59E-CD31-47D9-A4A5-AE9417E11E7D}" srcOrd="3" destOrd="0" presId="urn:microsoft.com/office/officeart/2005/8/layout/hList7"/>
    <dgm:cxn modelId="{8367F7A8-AF60-4A07-821A-CCA8585FA444}" type="presParOf" srcId="{36C6A196-2845-4A25-BDEA-A634A4B52F49}" destId="{15E3CDE4-0783-422F-8948-45065DF3AEBC}" srcOrd="5" destOrd="0" presId="urn:microsoft.com/office/officeart/2005/8/layout/hList7"/>
    <dgm:cxn modelId="{9D55E856-A658-4DAC-87C2-957EAAE99167}" type="presParOf" srcId="{36C6A196-2845-4A25-BDEA-A634A4B52F49}" destId="{DD4869EA-9C6F-4909-8C13-993DDE4D115C}" srcOrd="6" destOrd="0" presId="urn:microsoft.com/office/officeart/2005/8/layout/hList7"/>
    <dgm:cxn modelId="{11A59E0D-119D-47FC-BF6D-E1BC0979274F}" type="presParOf" srcId="{DD4869EA-9C6F-4909-8C13-993DDE4D115C}" destId="{2BF458EC-2AEF-4358-BB79-D6F6DBBEAD59}" srcOrd="0" destOrd="0" presId="urn:microsoft.com/office/officeart/2005/8/layout/hList7"/>
    <dgm:cxn modelId="{36BF73EC-746C-4A3D-B935-7984896200A2}" type="presParOf" srcId="{DD4869EA-9C6F-4909-8C13-993DDE4D115C}" destId="{EF46377E-CA9A-452A-9E3C-E36C511E8724}" srcOrd="1" destOrd="0" presId="urn:microsoft.com/office/officeart/2005/8/layout/hList7"/>
    <dgm:cxn modelId="{F2BDB2D6-4B52-4923-854D-0E1994B32A9D}" type="presParOf" srcId="{DD4869EA-9C6F-4909-8C13-993DDE4D115C}" destId="{A852BA08-5089-49F0-B449-27EE846D9734}" srcOrd="2" destOrd="0" presId="urn:microsoft.com/office/officeart/2005/8/layout/hList7"/>
    <dgm:cxn modelId="{92FC6903-8D28-4F9E-BD71-AF541EA2DA86}" type="presParOf" srcId="{DD4869EA-9C6F-4909-8C13-993DDE4D115C}" destId="{36E4D077-047A-4048-9C42-485C04E05A22}" srcOrd="3" destOrd="0" presId="urn:microsoft.com/office/officeart/2005/8/layout/hList7"/>
    <dgm:cxn modelId="{7331DEFE-C7B5-4D2F-96AB-0116C9FD5058}" type="presParOf" srcId="{36C6A196-2845-4A25-BDEA-A634A4B52F49}" destId="{4DAE773D-4F01-4543-BD5A-138682249E26}" srcOrd="7" destOrd="0" presId="urn:microsoft.com/office/officeart/2005/8/layout/hList7"/>
    <dgm:cxn modelId="{1B39D75C-8D53-4B9D-801F-A0356E3F2DEC}" type="presParOf" srcId="{36C6A196-2845-4A25-BDEA-A634A4B52F49}" destId="{0AFEFDDE-4490-4610-A120-F1A5CE299763}" srcOrd="8" destOrd="0" presId="urn:microsoft.com/office/officeart/2005/8/layout/hList7"/>
    <dgm:cxn modelId="{819F630D-0859-4F6E-9065-D878D2855123}" type="presParOf" srcId="{0AFEFDDE-4490-4610-A120-F1A5CE299763}" destId="{3A4695F4-EA94-48CA-9A54-03D00E9E6439}" srcOrd="0" destOrd="0" presId="urn:microsoft.com/office/officeart/2005/8/layout/hList7"/>
    <dgm:cxn modelId="{85CA24CB-C585-427A-B40F-D8B7F6494121}" type="presParOf" srcId="{0AFEFDDE-4490-4610-A120-F1A5CE299763}" destId="{F42F7146-9B21-4D50-8A5A-15AF34D545CA}" srcOrd="1" destOrd="0" presId="urn:microsoft.com/office/officeart/2005/8/layout/hList7"/>
    <dgm:cxn modelId="{FFA1C989-6987-4DED-9208-2BAE3D4388AF}" type="presParOf" srcId="{0AFEFDDE-4490-4610-A120-F1A5CE299763}" destId="{833747DC-9C94-4084-9C86-E9A677BE83D4}" srcOrd="2" destOrd="0" presId="urn:microsoft.com/office/officeart/2005/8/layout/hList7"/>
    <dgm:cxn modelId="{88350BFA-D360-4F81-93F7-AC9C3E6F6C42}" type="presParOf" srcId="{0AFEFDDE-4490-4610-A120-F1A5CE299763}" destId="{C82492B0-559D-4FE2-90B2-F446EF5E566F}" srcOrd="3" destOrd="0" presId="urn:microsoft.com/office/officeart/2005/8/layout/hList7"/>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0EFB7ACB-F436-4434-83C9-12AD0CDFEF5D}">
      <dsp:nvSpPr>
        <dsp:cNvPr id="0" name=""/>
        <dsp:cNvSpPr/>
      </dsp:nvSpPr>
      <dsp:spPr>
        <a:xfrm>
          <a:off x="0" y="0"/>
          <a:ext cx="1390618" cy="4318015"/>
        </a:xfrm>
        <a:prstGeom prst="roundRect">
          <a:avLst>
            <a:gd name="adj" fmla="val 10000"/>
          </a:avLst>
        </a:prstGeom>
        <a:solidFill>
          <a:srgbClr val="D6A3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t" anchorCtr="1">
          <a:noAutofit/>
        </a:bodyPr>
        <a:lstStyle/>
        <a:p>
          <a:pPr lvl="0" algn="l" defTabSz="577850">
            <a:lnSpc>
              <a:spcPct val="90000"/>
            </a:lnSpc>
            <a:spcBef>
              <a:spcPct val="0"/>
            </a:spcBef>
            <a:spcAft>
              <a:spcPct val="35000"/>
            </a:spcAft>
          </a:pPr>
          <a:r>
            <a:rPr lang="en-US" sz="1300" kern="1200" dirty="0" smtClean="0">
              <a:solidFill>
                <a:schemeClr val="bg1"/>
              </a:solidFill>
            </a:rPr>
            <a:t>Platform R&amp;D</a:t>
          </a:r>
        </a:p>
        <a:p>
          <a:pPr lvl="0" algn="l" defTabSz="577850">
            <a:lnSpc>
              <a:spcPct val="90000"/>
            </a:lnSpc>
            <a:spcBef>
              <a:spcPct val="0"/>
            </a:spcBef>
            <a:spcAft>
              <a:spcPct val="35000"/>
            </a:spcAft>
          </a:pPr>
          <a:r>
            <a:rPr lang="en-US" sz="1300" kern="1200" dirty="0" smtClean="0">
              <a:solidFill>
                <a:schemeClr val="bg1"/>
              </a:solidFill>
            </a:rPr>
            <a:t>2 Vendor Tracks</a:t>
          </a:r>
        </a:p>
        <a:p>
          <a:pPr marL="57150" lvl="1" indent="-57150" algn="l" defTabSz="444500">
            <a:lnSpc>
              <a:spcPct val="90000"/>
            </a:lnSpc>
            <a:spcBef>
              <a:spcPct val="0"/>
            </a:spcBef>
            <a:spcAft>
              <a:spcPct val="15000"/>
            </a:spcAft>
            <a:buChar char="••"/>
          </a:pPr>
          <a:r>
            <a:rPr lang="en-US" sz="1000" kern="1200" dirty="0" smtClean="0">
              <a:solidFill>
                <a:schemeClr val="bg1"/>
              </a:solidFill>
            </a:rPr>
            <a:t>Power</a:t>
          </a:r>
        </a:p>
        <a:p>
          <a:pPr marL="57150" lvl="1" indent="-57150" algn="l" defTabSz="444500">
            <a:lnSpc>
              <a:spcPct val="90000"/>
            </a:lnSpc>
            <a:spcBef>
              <a:spcPct val="0"/>
            </a:spcBef>
            <a:spcAft>
              <a:spcPct val="15000"/>
            </a:spcAft>
            <a:buChar char="••"/>
          </a:pPr>
          <a:r>
            <a:rPr lang="en-US" sz="1000" kern="1200" dirty="0" smtClean="0">
              <a:solidFill>
                <a:schemeClr val="bg1"/>
              </a:solidFill>
            </a:rPr>
            <a:t>Integration</a:t>
          </a:r>
        </a:p>
        <a:p>
          <a:pPr marL="57150" lvl="1" indent="-57150" algn="l" defTabSz="444500">
            <a:lnSpc>
              <a:spcPct val="90000"/>
            </a:lnSpc>
            <a:spcBef>
              <a:spcPct val="0"/>
            </a:spcBef>
            <a:spcAft>
              <a:spcPct val="15000"/>
            </a:spcAft>
            <a:buChar char="••"/>
          </a:pPr>
          <a:r>
            <a:rPr lang="en-US" sz="1000" kern="1200" dirty="0" smtClean="0">
              <a:solidFill>
                <a:schemeClr val="bg1"/>
              </a:solidFill>
            </a:rPr>
            <a:t> Risk Mitigation</a:t>
          </a:r>
        </a:p>
      </dsp:txBody>
      <dsp:txXfrm>
        <a:off x="0" y="1727206"/>
        <a:ext cx="1390618" cy="1727206"/>
      </dsp:txXfrm>
    </dsp:sp>
    <dsp:sp modelId="{31E43B32-F8C5-4049-9723-8F955DBCEA46}">
      <dsp:nvSpPr>
        <dsp:cNvPr id="0" name=""/>
        <dsp:cNvSpPr/>
      </dsp:nvSpPr>
      <dsp:spPr>
        <a:xfrm>
          <a:off x="41718" y="259080"/>
          <a:ext cx="1307181" cy="1437899"/>
        </a:xfrm>
        <a:prstGeom prst="ellipse">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56B817A-5EBD-4FEB-83F1-A7C01CBA9C5E}">
      <dsp:nvSpPr>
        <dsp:cNvPr id="0" name=""/>
        <dsp:cNvSpPr/>
      </dsp:nvSpPr>
      <dsp:spPr>
        <a:xfrm>
          <a:off x="1432336" y="0"/>
          <a:ext cx="1390618" cy="4318015"/>
        </a:xfrm>
        <a:prstGeom prst="roundRect">
          <a:avLst>
            <a:gd name="adj" fmla="val 10000"/>
          </a:avLst>
        </a:prstGeom>
        <a:solidFill>
          <a:srgbClr val="D6A3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t" anchorCtr="1">
          <a:noAutofit/>
        </a:bodyPr>
        <a:lstStyle/>
        <a:p>
          <a:pPr lvl="0" algn="l" defTabSz="577850">
            <a:lnSpc>
              <a:spcPct val="90000"/>
            </a:lnSpc>
            <a:spcBef>
              <a:spcPct val="0"/>
            </a:spcBef>
            <a:spcAft>
              <a:spcPct val="35000"/>
            </a:spcAft>
          </a:pPr>
          <a:r>
            <a:rPr lang="en-US" sz="1300" kern="1200" dirty="0" smtClean="0">
              <a:solidFill>
                <a:schemeClr val="bg1"/>
              </a:solidFill>
            </a:rPr>
            <a:t>Critical Technologies</a:t>
          </a:r>
        </a:p>
        <a:p>
          <a:pPr lvl="0" algn="l" defTabSz="577850">
            <a:lnSpc>
              <a:spcPct val="90000"/>
            </a:lnSpc>
            <a:spcBef>
              <a:spcPct val="0"/>
            </a:spcBef>
            <a:spcAft>
              <a:spcPct val="35000"/>
            </a:spcAft>
          </a:pPr>
          <a:r>
            <a:rPr lang="en-US" sz="1300" kern="1200" dirty="0" smtClean="0">
              <a:solidFill>
                <a:schemeClr val="bg1"/>
              </a:solidFill>
            </a:rPr>
            <a:t>(everyone benefits)</a:t>
          </a:r>
        </a:p>
        <a:p>
          <a:pPr marL="57150" lvl="1" indent="-57150" algn="l" defTabSz="444500">
            <a:lnSpc>
              <a:spcPct val="90000"/>
            </a:lnSpc>
            <a:spcBef>
              <a:spcPct val="0"/>
            </a:spcBef>
            <a:spcAft>
              <a:spcPct val="15000"/>
            </a:spcAft>
            <a:buChar char="••"/>
          </a:pPr>
          <a:r>
            <a:rPr lang="en-US" sz="1000" kern="1200" dirty="0" smtClean="0">
              <a:solidFill>
                <a:schemeClr val="bg1"/>
              </a:solidFill>
            </a:rPr>
            <a:t>Memory</a:t>
          </a:r>
        </a:p>
        <a:p>
          <a:pPr marL="57150" lvl="1" indent="-57150" algn="l" defTabSz="444500">
            <a:lnSpc>
              <a:spcPct val="90000"/>
            </a:lnSpc>
            <a:spcBef>
              <a:spcPct val="0"/>
            </a:spcBef>
            <a:spcAft>
              <a:spcPct val="15000"/>
            </a:spcAft>
            <a:buChar char="••"/>
          </a:pPr>
          <a:r>
            <a:rPr lang="en-US" sz="1000" kern="1200" dirty="0" smtClean="0">
              <a:solidFill>
                <a:schemeClr val="bg1"/>
              </a:solidFill>
            </a:rPr>
            <a:t>Nonvolatile storage</a:t>
          </a:r>
        </a:p>
        <a:p>
          <a:pPr marL="57150" lvl="1" indent="-57150" algn="l" defTabSz="444500">
            <a:lnSpc>
              <a:spcPct val="90000"/>
            </a:lnSpc>
            <a:spcBef>
              <a:spcPct val="0"/>
            </a:spcBef>
            <a:spcAft>
              <a:spcPct val="15000"/>
            </a:spcAft>
            <a:buChar char="••"/>
          </a:pPr>
          <a:r>
            <a:rPr lang="en-US" sz="1000" kern="1200" dirty="0" smtClean="0">
              <a:solidFill>
                <a:schemeClr val="bg1"/>
              </a:solidFill>
            </a:rPr>
            <a:t>Optics </a:t>
          </a:r>
        </a:p>
      </dsp:txBody>
      <dsp:txXfrm>
        <a:off x="1432336" y="1727206"/>
        <a:ext cx="1390618" cy="1727206"/>
      </dsp:txXfrm>
    </dsp:sp>
    <dsp:sp modelId="{DC005FA2-EA85-4EC5-9CEA-0597F6FA3A47}">
      <dsp:nvSpPr>
        <dsp:cNvPr id="0" name=""/>
        <dsp:cNvSpPr/>
      </dsp:nvSpPr>
      <dsp:spPr>
        <a:xfrm>
          <a:off x="1474055" y="259080"/>
          <a:ext cx="1307181" cy="1437899"/>
        </a:xfrm>
        <a:prstGeom prst="ellipse">
          <a:avLst/>
        </a:prstGeom>
        <a:blipFill rotWithShape="0">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526871E-4581-48EF-866F-860A0C8A901D}">
      <dsp:nvSpPr>
        <dsp:cNvPr id="0" name=""/>
        <dsp:cNvSpPr/>
      </dsp:nvSpPr>
      <dsp:spPr>
        <a:xfrm>
          <a:off x="2881333" y="0"/>
          <a:ext cx="1390618" cy="4318015"/>
        </a:xfrm>
        <a:prstGeom prst="roundRect">
          <a:avLst>
            <a:gd name="adj" fmla="val 10000"/>
          </a:avLst>
        </a:prstGeom>
        <a:solidFill>
          <a:srgbClr val="D6A3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t" anchorCtr="1">
          <a:noAutofit/>
        </a:bodyPr>
        <a:lstStyle/>
        <a:p>
          <a:pPr lvl="0" algn="l" defTabSz="577850">
            <a:lnSpc>
              <a:spcPct val="90000"/>
            </a:lnSpc>
            <a:spcBef>
              <a:spcPct val="0"/>
            </a:spcBef>
            <a:spcAft>
              <a:spcPct val="35000"/>
            </a:spcAft>
          </a:pPr>
          <a:r>
            <a:rPr lang="en-US" sz="1300" kern="1200" dirty="0" smtClean="0">
              <a:solidFill>
                <a:schemeClr val="bg1"/>
              </a:solidFill>
            </a:rPr>
            <a:t>Software and Environments</a:t>
          </a:r>
        </a:p>
        <a:p>
          <a:pPr marL="57150" lvl="1" indent="-57150" algn="l" defTabSz="444500">
            <a:lnSpc>
              <a:spcPct val="90000"/>
            </a:lnSpc>
            <a:spcBef>
              <a:spcPct val="0"/>
            </a:spcBef>
            <a:spcAft>
              <a:spcPct val="15000"/>
            </a:spcAft>
            <a:buChar char="••"/>
          </a:pPr>
          <a:r>
            <a:rPr lang="en-US" sz="1000" kern="1200" dirty="0" smtClean="0">
              <a:solidFill>
                <a:schemeClr val="bg1"/>
              </a:solidFill>
            </a:rPr>
            <a:t>Operating environment</a:t>
          </a:r>
        </a:p>
        <a:p>
          <a:pPr marL="57150" lvl="1" indent="-57150" algn="l" defTabSz="444500">
            <a:lnSpc>
              <a:spcPct val="90000"/>
            </a:lnSpc>
            <a:spcBef>
              <a:spcPct val="0"/>
            </a:spcBef>
            <a:spcAft>
              <a:spcPct val="15000"/>
            </a:spcAft>
            <a:buChar char="••"/>
          </a:pPr>
          <a:r>
            <a:rPr lang="en-US" sz="1000" kern="1200" dirty="0" smtClean="0">
              <a:solidFill>
                <a:schemeClr val="bg1"/>
              </a:solidFill>
            </a:rPr>
            <a:t>Systems Software</a:t>
          </a:r>
        </a:p>
        <a:p>
          <a:pPr marL="57150" lvl="1" indent="-57150" algn="l" defTabSz="444500">
            <a:lnSpc>
              <a:spcPct val="90000"/>
            </a:lnSpc>
            <a:spcBef>
              <a:spcPct val="0"/>
            </a:spcBef>
            <a:spcAft>
              <a:spcPct val="15000"/>
            </a:spcAft>
            <a:buChar char="••"/>
          </a:pPr>
          <a:r>
            <a:rPr lang="en-US" sz="1000" kern="1200" dirty="0" smtClean="0">
              <a:solidFill>
                <a:schemeClr val="bg1"/>
              </a:solidFill>
            </a:rPr>
            <a:t>System reliability</a:t>
          </a:r>
        </a:p>
        <a:p>
          <a:pPr marL="57150" lvl="1" indent="-57150" algn="l" defTabSz="444500">
            <a:lnSpc>
              <a:spcPct val="90000"/>
            </a:lnSpc>
            <a:spcBef>
              <a:spcPct val="0"/>
            </a:spcBef>
            <a:spcAft>
              <a:spcPct val="15000"/>
            </a:spcAft>
            <a:buChar char="••"/>
          </a:pPr>
          <a:r>
            <a:rPr lang="en-US" sz="1000" kern="1200" dirty="0" smtClean="0">
              <a:solidFill>
                <a:schemeClr val="bg1"/>
              </a:solidFill>
            </a:rPr>
            <a:t> Programming model</a:t>
          </a:r>
        </a:p>
      </dsp:txBody>
      <dsp:txXfrm>
        <a:off x="2881333" y="1727206"/>
        <a:ext cx="1390618" cy="1727206"/>
      </dsp:txXfrm>
    </dsp:sp>
    <dsp:sp modelId="{82C8C59E-CD31-47D9-A4A5-AE9417E11E7D}">
      <dsp:nvSpPr>
        <dsp:cNvPr id="0" name=""/>
        <dsp:cNvSpPr/>
      </dsp:nvSpPr>
      <dsp:spPr>
        <a:xfrm>
          <a:off x="2906392" y="259080"/>
          <a:ext cx="1307181" cy="1437899"/>
        </a:xfrm>
        <a:prstGeom prst="ellipse">
          <a:avLst/>
        </a:prstGeom>
        <a:blipFill rotWithShape="0">
          <a:blip xmlns:r="http://schemas.openxmlformats.org/officeDocument/2006/relationships" r:embed="rId3"/>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BF458EC-2AEF-4358-BB79-D6F6DBBEAD59}">
      <dsp:nvSpPr>
        <dsp:cNvPr id="0" name=""/>
        <dsp:cNvSpPr/>
      </dsp:nvSpPr>
      <dsp:spPr>
        <a:xfrm>
          <a:off x="4252942" y="0"/>
          <a:ext cx="1390618" cy="4318015"/>
        </a:xfrm>
        <a:prstGeom prst="roundRect">
          <a:avLst>
            <a:gd name="adj" fmla="val 10000"/>
          </a:avLst>
        </a:prstGeom>
        <a:solidFill>
          <a:srgbClr val="D6A3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t" anchorCtr="1">
          <a:noAutofit/>
        </a:bodyPr>
        <a:lstStyle/>
        <a:p>
          <a:pPr lvl="0" algn="l" defTabSz="577850">
            <a:lnSpc>
              <a:spcPct val="90000"/>
            </a:lnSpc>
            <a:spcBef>
              <a:spcPct val="0"/>
            </a:spcBef>
            <a:spcAft>
              <a:spcPct val="35000"/>
            </a:spcAft>
          </a:pPr>
          <a:r>
            <a:rPr lang="en-US" sz="1300" kern="1200" dirty="0" smtClean="0">
              <a:solidFill>
                <a:schemeClr val="bg1"/>
              </a:solidFill>
            </a:rPr>
            <a:t>Co-design</a:t>
          </a:r>
        </a:p>
        <a:p>
          <a:pPr marL="57150" lvl="1" indent="-57150" algn="l" defTabSz="444500">
            <a:lnSpc>
              <a:spcPct val="90000"/>
            </a:lnSpc>
            <a:spcBef>
              <a:spcPct val="0"/>
            </a:spcBef>
            <a:spcAft>
              <a:spcPct val="15000"/>
            </a:spcAft>
            <a:buChar char="••"/>
          </a:pPr>
          <a:r>
            <a:rPr lang="en-US" sz="1000" kern="1200" dirty="0" smtClean="0">
              <a:solidFill>
                <a:schemeClr val="bg1"/>
              </a:solidFill>
            </a:rPr>
            <a:t>Physics Models</a:t>
          </a:r>
        </a:p>
        <a:p>
          <a:pPr marL="57150" lvl="1" indent="-57150" algn="l" defTabSz="444500">
            <a:lnSpc>
              <a:spcPct val="90000"/>
            </a:lnSpc>
            <a:spcBef>
              <a:spcPct val="0"/>
            </a:spcBef>
            <a:spcAft>
              <a:spcPct val="15000"/>
            </a:spcAft>
            <a:buChar char="••"/>
          </a:pPr>
          <a:r>
            <a:rPr lang="en-US" sz="1000" kern="1200" dirty="0" smtClean="0">
              <a:solidFill>
                <a:schemeClr val="bg1"/>
              </a:solidFill>
            </a:rPr>
            <a:t>Applied Math</a:t>
          </a:r>
        </a:p>
        <a:p>
          <a:pPr marL="57150" lvl="1" indent="-57150" algn="l" defTabSz="444500">
            <a:lnSpc>
              <a:spcPct val="90000"/>
            </a:lnSpc>
            <a:spcBef>
              <a:spcPct val="0"/>
            </a:spcBef>
            <a:spcAft>
              <a:spcPct val="15000"/>
            </a:spcAft>
            <a:buChar char="••"/>
          </a:pPr>
          <a:r>
            <a:rPr lang="en-US" sz="1000" kern="1200" dirty="0" smtClean="0">
              <a:solidFill>
                <a:schemeClr val="bg1"/>
              </a:solidFill>
            </a:rPr>
            <a:t>Performance models</a:t>
          </a:r>
        </a:p>
        <a:p>
          <a:pPr marL="57150" lvl="1" indent="-57150" algn="l" defTabSz="444500">
            <a:lnSpc>
              <a:spcPct val="90000"/>
            </a:lnSpc>
            <a:spcBef>
              <a:spcPct val="0"/>
            </a:spcBef>
            <a:spcAft>
              <a:spcPct val="15000"/>
            </a:spcAft>
            <a:buChar char="••"/>
          </a:pPr>
          <a:r>
            <a:rPr lang="en-US" sz="1000" kern="1200" dirty="0" smtClean="0">
              <a:solidFill>
                <a:schemeClr val="bg1"/>
              </a:solidFill>
            </a:rPr>
            <a:t>Simulators</a:t>
          </a:r>
        </a:p>
        <a:p>
          <a:pPr marL="57150" lvl="1" indent="-57150" algn="l" defTabSz="444500">
            <a:lnSpc>
              <a:spcPct val="90000"/>
            </a:lnSpc>
            <a:spcBef>
              <a:spcPct val="0"/>
            </a:spcBef>
            <a:spcAft>
              <a:spcPct val="15000"/>
            </a:spcAft>
            <a:buChar char="••"/>
          </a:pPr>
          <a:r>
            <a:rPr lang="en-US" sz="1000" kern="1200" dirty="0" smtClean="0">
              <a:solidFill>
                <a:schemeClr val="bg1"/>
              </a:solidFill>
            </a:rPr>
            <a:t>Applications integration with vendors</a:t>
          </a:r>
        </a:p>
      </dsp:txBody>
      <dsp:txXfrm>
        <a:off x="4252942" y="1727206"/>
        <a:ext cx="1390618" cy="1727206"/>
      </dsp:txXfrm>
    </dsp:sp>
    <dsp:sp modelId="{36E4D077-047A-4048-9C42-485C04E05A22}">
      <dsp:nvSpPr>
        <dsp:cNvPr id="0" name=""/>
        <dsp:cNvSpPr/>
      </dsp:nvSpPr>
      <dsp:spPr>
        <a:xfrm>
          <a:off x="4338729" y="259080"/>
          <a:ext cx="1307181" cy="1437899"/>
        </a:xfrm>
        <a:prstGeom prst="ellipse">
          <a:avLst/>
        </a:prstGeom>
        <a:blipFill rotWithShape="0">
          <a:blip xmlns:r="http://schemas.openxmlformats.org/officeDocument/2006/relationships" r:embed="rId4"/>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A4695F4-EA94-48CA-9A54-03D00E9E6439}">
      <dsp:nvSpPr>
        <dsp:cNvPr id="0" name=""/>
        <dsp:cNvSpPr/>
      </dsp:nvSpPr>
      <dsp:spPr>
        <a:xfrm>
          <a:off x="5729347" y="0"/>
          <a:ext cx="1390618" cy="4318015"/>
        </a:xfrm>
        <a:prstGeom prst="roundRect">
          <a:avLst>
            <a:gd name="adj" fmla="val 10000"/>
          </a:avLst>
        </a:prstGeom>
        <a:solidFill>
          <a:srgbClr val="D6A3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t" anchorCtr="1">
          <a:noAutofit/>
        </a:bodyPr>
        <a:lstStyle/>
        <a:p>
          <a:pPr lvl="0" algn="l" defTabSz="577850">
            <a:lnSpc>
              <a:spcPct val="90000"/>
            </a:lnSpc>
            <a:spcBef>
              <a:spcPct val="0"/>
            </a:spcBef>
            <a:spcAft>
              <a:spcPct val="35000"/>
            </a:spcAft>
          </a:pPr>
          <a:r>
            <a:rPr lang="en-US" sz="1300" kern="1200" dirty="0" smtClean="0">
              <a:solidFill>
                <a:schemeClr val="bg1"/>
              </a:solidFill>
            </a:rPr>
            <a:t>Platforms</a:t>
          </a:r>
        </a:p>
        <a:p>
          <a:pPr marL="57150" lvl="1" indent="-57150" algn="l" defTabSz="444500">
            <a:lnSpc>
              <a:spcPct val="90000"/>
            </a:lnSpc>
            <a:spcBef>
              <a:spcPct val="0"/>
            </a:spcBef>
            <a:spcAft>
              <a:spcPct val="15000"/>
            </a:spcAft>
            <a:buChar char="••"/>
          </a:pPr>
          <a:r>
            <a:rPr lang="en-US" sz="1000" kern="1200" dirty="0" smtClean="0">
              <a:solidFill>
                <a:schemeClr val="bg1"/>
              </a:solidFill>
            </a:rPr>
            <a:t>Early prototypes  to ensure component integration and usefulness</a:t>
          </a:r>
        </a:p>
        <a:p>
          <a:pPr marL="57150" lvl="1" indent="-57150" algn="l" defTabSz="444500">
            <a:lnSpc>
              <a:spcPct val="90000"/>
            </a:lnSpc>
            <a:spcBef>
              <a:spcPct val="0"/>
            </a:spcBef>
            <a:spcAft>
              <a:spcPct val="15000"/>
            </a:spcAft>
            <a:buChar char="••"/>
          </a:pPr>
          <a:r>
            <a:rPr lang="en-US" sz="1000" kern="1200" dirty="0" smtClean="0">
              <a:solidFill>
                <a:schemeClr val="bg1"/>
              </a:solidFill>
            </a:rPr>
            <a:t>Risk mitigation for vendors – Non recoverable engineering cost</a:t>
          </a:r>
        </a:p>
      </dsp:txBody>
      <dsp:txXfrm>
        <a:off x="5729347" y="1727206"/>
        <a:ext cx="1390618" cy="1727206"/>
      </dsp:txXfrm>
    </dsp:sp>
    <dsp:sp modelId="{C82492B0-559D-4FE2-90B2-F446EF5E566F}">
      <dsp:nvSpPr>
        <dsp:cNvPr id="0" name=""/>
        <dsp:cNvSpPr/>
      </dsp:nvSpPr>
      <dsp:spPr>
        <a:xfrm>
          <a:off x="5771066" y="259080"/>
          <a:ext cx="1307181" cy="1437899"/>
        </a:xfrm>
        <a:prstGeom prst="ellipse">
          <a:avLst/>
        </a:prstGeom>
        <a:blipFill rotWithShape="0">
          <a:blip xmlns:r="http://schemas.openxmlformats.org/officeDocument/2006/relationships" r:embed="rId5"/>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4477C49-59B7-4E28-900F-C158C8F19982}">
      <dsp:nvSpPr>
        <dsp:cNvPr id="0" name=""/>
        <dsp:cNvSpPr/>
      </dsp:nvSpPr>
      <dsp:spPr>
        <a:xfrm>
          <a:off x="290562" y="3409967"/>
          <a:ext cx="6550368" cy="647702"/>
        </a:xfrm>
        <a:prstGeom prst="leftRightArrow">
          <a:avLst/>
        </a:prstGeom>
        <a:solidFill>
          <a:srgbClr val="F0F9BD"/>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1386" cy="463867"/>
          </a:xfrm>
          <a:prstGeom prst="rect">
            <a:avLst/>
          </a:prstGeom>
        </p:spPr>
        <p:txBody>
          <a:bodyPr vert="horz" lIns="92287" tIns="46144" rIns="92287" bIns="46144"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3964730" y="0"/>
            <a:ext cx="3031386" cy="463867"/>
          </a:xfrm>
          <a:prstGeom prst="rect">
            <a:avLst/>
          </a:prstGeom>
        </p:spPr>
        <p:txBody>
          <a:bodyPr vert="horz" lIns="92287" tIns="46144" rIns="92287" bIns="46144" rtlCol="0"/>
          <a:lstStyle>
            <a:lvl1pPr algn="r" fontAlgn="auto">
              <a:spcBef>
                <a:spcPts val="0"/>
              </a:spcBef>
              <a:spcAft>
                <a:spcPts val="0"/>
              </a:spcAft>
              <a:defRPr sz="1200">
                <a:latin typeface="+mn-lt"/>
              </a:defRPr>
            </a:lvl1pPr>
          </a:lstStyle>
          <a:p>
            <a:pPr>
              <a:defRPr/>
            </a:pPr>
            <a:fld id="{55B47F48-26AE-44C5-AD96-20FAB6A74F24}" type="datetimeFigureOut">
              <a:rPr lang="en-US"/>
              <a:pPr>
                <a:defRPr/>
              </a:pPr>
              <a:t>8/5/2010</a:t>
            </a:fld>
            <a:endParaRPr lang="en-US"/>
          </a:p>
        </p:txBody>
      </p:sp>
      <p:sp>
        <p:nvSpPr>
          <p:cNvPr id="4" name="Slide Image Placeholder 3"/>
          <p:cNvSpPr>
            <a:spLocks noGrp="1" noRot="1" noChangeAspect="1"/>
          </p:cNvSpPr>
          <p:nvPr>
            <p:ph type="sldImg" idx="2"/>
          </p:nvPr>
        </p:nvSpPr>
        <p:spPr>
          <a:xfrm>
            <a:off x="1182688" y="696913"/>
            <a:ext cx="4632325" cy="3475037"/>
          </a:xfrm>
          <a:prstGeom prst="rect">
            <a:avLst/>
          </a:prstGeom>
          <a:noFill/>
          <a:ln w="12700">
            <a:solidFill>
              <a:prstClr val="black"/>
            </a:solidFill>
          </a:ln>
        </p:spPr>
        <p:txBody>
          <a:bodyPr vert="horz" lIns="92287" tIns="46144" rIns="92287" bIns="46144" rtlCol="0" anchor="ctr"/>
          <a:lstStyle/>
          <a:p>
            <a:pPr lvl="0"/>
            <a:endParaRPr lang="en-US" noProof="0"/>
          </a:p>
        </p:txBody>
      </p:sp>
      <p:sp>
        <p:nvSpPr>
          <p:cNvPr id="5" name="Notes Placeholder 4"/>
          <p:cNvSpPr>
            <a:spLocks noGrp="1"/>
          </p:cNvSpPr>
          <p:nvPr>
            <p:ph type="body" sz="quarter" idx="3"/>
          </p:nvPr>
        </p:nvSpPr>
        <p:spPr>
          <a:xfrm>
            <a:off x="700405" y="4404360"/>
            <a:ext cx="5596892" cy="4171634"/>
          </a:xfrm>
          <a:prstGeom prst="rect">
            <a:avLst/>
          </a:prstGeom>
        </p:spPr>
        <p:txBody>
          <a:bodyPr vert="horz" lIns="92287" tIns="46144" rIns="92287" bIns="46144"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805550"/>
            <a:ext cx="3031386" cy="463867"/>
          </a:xfrm>
          <a:prstGeom prst="rect">
            <a:avLst/>
          </a:prstGeom>
        </p:spPr>
        <p:txBody>
          <a:bodyPr vert="horz" lIns="92287" tIns="46144" rIns="92287" bIns="46144" rtlCol="0" anchor="b"/>
          <a:lstStyle>
            <a:lvl1pPr algn="l" fontAlgn="auto">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3964730" y="8805550"/>
            <a:ext cx="3031386" cy="463867"/>
          </a:xfrm>
          <a:prstGeom prst="rect">
            <a:avLst/>
          </a:prstGeom>
        </p:spPr>
        <p:txBody>
          <a:bodyPr vert="horz" lIns="92287" tIns="46144" rIns="92287" bIns="46144" rtlCol="0" anchor="b"/>
          <a:lstStyle>
            <a:lvl1pPr algn="r" fontAlgn="auto">
              <a:spcBef>
                <a:spcPts val="0"/>
              </a:spcBef>
              <a:spcAft>
                <a:spcPts val="0"/>
              </a:spcAft>
              <a:defRPr sz="1200">
                <a:latin typeface="+mn-lt"/>
              </a:defRPr>
            </a:lvl1pPr>
          </a:lstStyle>
          <a:p>
            <a:pPr>
              <a:defRPr/>
            </a:pPr>
            <a:fld id="{B9C815CE-594B-44AB-BC3C-68E8EAF5333B}"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TextEdit="1"/>
          </p:cNvSpPr>
          <p:nvPr>
            <p:ph type="sldImg"/>
          </p:nvPr>
        </p:nvSpPr>
        <p:spPr bwMode="auto">
          <a:xfrm>
            <a:off x="1179513" y="695325"/>
            <a:ext cx="4637087" cy="3478213"/>
          </a:xfrm>
          <a:noFill/>
          <a:ln>
            <a:solidFill>
              <a:srgbClr val="000000"/>
            </a:solidFill>
            <a:miter lim="800000"/>
            <a:headEnd/>
            <a:tailEnd/>
          </a:ln>
        </p:spPr>
      </p:sp>
      <p:sp>
        <p:nvSpPr>
          <p:cNvPr id="84995" name="Notes Placeholder 2"/>
          <p:cNvSpPr>
            <a:spLocks noGrp="1"/>
          </p:cNvSpPr>
          <p:nvPr>
            <p:ph type="body" idx="1"/>
          </p:nvPr>
        </p:nvSpPr>
        <p:spPr bwMode="auto">
          <a:noFill/>
        </p:spPr>
        <p:txBody>
          <a:bodyPr wrap="square" lIns="92167" tIns="46084" rIns="92167" bIns="46084" numCol="1" anchor="t" anchorCtr="0" compatLnSpc="1">
            <a:prstTxWarp prst="textNoShape">
              <a:avLst/>
            </a:prstTxWarp>
          </a:bodyPr>
          <a:lstStyle/>
          <a:p>
            <a:pPr eaLnBrk="1" hangingPunct="1"/>
            <a:endParaRPr lang="en-US" smtClean="0"/>
          </a:p>
        </p:txBody>
      </p:sp>
      <p:sp>
        <p:nvSpPr>
          <p:cNvPr id="84996" name="Slide Number Placeholder 3"/>
          <p:cNvSpPr txBox="1">
            <a:spLocks noGrp="1"/>
          </p:cNvSpPr>
          <p:nvPr/>
        </p:nvSpPr>
        <p:spPr bwMode="auto">
          <a:xfrm>
            <a:off x="3960813" y="8805863"/>
            <a:ext cx="3035300" cy="463550"/>
          </a:xfrm>
          <a:prstGeom prst="rect">
            <a:avLst/>
          </a:prstGeom>
          <a:noFill/>
          <a:ln w="9525">
            <a:noFill/>
            <a:miter lim="800000"/>
            <a:headEnd/>
            <a:tailEnd/>
          </a:ln>
        </p:spPr>
        <p:txBody>
          <a:bodyPr lIns="92167" tIns="46084" rIns="92167" bIns="46084" anchor="b"/>
          <a:lstStyle/>
          <a:p>
            <a:pPr algn="r"/>
            <a:fld id="{755ECAD6-B92F-4837-BF76-A62FEF9A1DBE}" type="slidenum">
              <a:rPr lang="en-US" sz="1200"/>
              <a:pPr algn="r"/>
              <a:t>3</a:t>
            </a:fld>
            <a:endParaRPr lang="en-US" sz="120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bwMode="auto">
          <a:noFill/>
          <a:ln>
            <a:solidFill>
              <a:srgbClr val="000000"/>
            </a:solidFill>
            <a:miter lim="800000"/>
            <a:headEnd/>
            <a:tailEnd/>
          </a:ln>
        </p:spPr>
      </p:sp>
      <p:sp>
        <p:nvSpPr>
          <p:cNvPr id="112643"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smtClean="0"/>
              <a:t>Given that we now have an active FOA out on the Fuels from Sunlight topic, we have decided not to follow the other module example by giving specific research highlight examples.  This is to avoid the “perception” of endorsing any specific groups’ efforts.  Therefore, the solar fuels slides are essentially laying the case for why we would need a Hub and ending with a Hub FOA slide.  Please let me know if you would like us to do something different for this module.</a:t>
            </a:r>
          </a:p>
          <a:p>
            <a:endParaRPr lang="en-US" smtClean="0"/>
          </a:p>
        </p:txBody>
      </p:sp>
      <p:sp>
        <p:nvSpPr>
          <p:cNvPr id="56324" name="Slide Number Placeholder 3"/>
          <p:cNvSpPr>
            <a:spLocks noGrp="1"/>
          </p:cNvSpPr>
          <p:nvPr>
            <p:ph type="sldNum" sz="quarter" idx="5"/>
          </p:nvPr>
        </p:nvSpPr>
        <p:spPr/>
        <p:txBody>
          <a:bodyPr/>
          <a:lstStyle/>
          <a:p>
            <a:pPr defTabSz="912614">
              <a:defRPr/>
            </a:pPr>
            <a:fld id="{96AD146E-84BB-4C21-AAD6-1056F4950B87}" type="slidenum">
              <a:rPr lang="en-US" smtClean="0"/>
              <a:pPr defTabSz="912614">
                <a:defRPr/>
              </a:pPr>
              <a:t>11</a:t>
            </a:fld>
            <a:endParaRPr lang="en-US" dirty="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pPr defTabSz="928688"/>
            <a:fld id="{BAC1338D-2F39-47C8-9A71-0E3B8D137445}" type="slidenum">
              <a:rPr lang="en-US" smtClean="0"/>
              <a:pPr defTabSz="928688"/>
              <a:t>13</a:t>
            </a:fld>
            <a:endParaRPr lang="en-US" smtClean="0"/>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p:spPr>
        <p:txBody>
          <a:bodyPr/>
          <a:lstStyle/>
          <a:p>
            <a:pPr eaLnBrk="1" hangingPunct="1"/>
            <a:r>
              <a:rPr lang="en-US" sz="1000" smtClean="0">
                <a:latin typeface="Times New Roman" pitchFamily="18" charset="0"/>
              </a:rPr>
              <a:t>Electrical Energy Storage</a:t>
            </a:r>
          </a:p>
          <a:p>
            <a:pPr eaLnBrk="1" hangingPunct="1"/>
            <a:r>
              <a:rPr lang="en-US" sz="1000" smtClean="0">
                <a:latin typeface="Times New Roman" pitchFamily="18" charset="0"/>
              </a:rPr>
              <a:t>The projected doubling of world energy consumption within the next 50 years, coupled with the growing demand for low- or even zero-emission sources of energy, has brought increasing awareness of the need for efficient, clean, and renewable energy sources. Energy based on electricity generated from renewable sources, such as solar or wind, offers enormous potential for meeting future energy demands. However, practical use of large scale solar- or wind-based electrical generation requires electrical energy storage (EES) systems to level their cyclic nature. In addition, greatly improved EES systems are needed to replace today’s hybrid electric vehicles with plug-in hybrids or all-electric vehicles.</a:t>
            </a:r>
          </a:p>
          <a:p>
            <a:pPr eaLnBrk="1" hangingPunct="1"/>
            <a:r>
              <a:rPr lang="en-US" sz="1000" smtClean="0">
                <a:latin typeface="Times New Roman" pitchFamily="18" charset="0"/>
              </a:rPr>
              <a:t>Fundamental performance limitations of energy storage systems are rooted in the constituent materials making up an EES device, and novel approaches are needed to develop multifunctional EES materials that offer new self-healing, self-regulating, failure-tolerant, impurity-sequestering, and sustainable characteristics. The discovery of novel nanoscale materials with architectures tailored for specific performance offer particularly exciting possibilities for the development of revolutionary three-dimensional architectures that simultaneously optimize ion and electron transport and capacity. New capabilities are also needed to “observe” the dynamic composition and structure at an electrode surface, in real time, during charge transport and transfer processes. New </a:t>
            </a:r>
            <a:r>
              <a:rPr lang="en-US" sz="1000" i="1" smtClean="0">
                <a:latin typeface="Times New Roman" pitchFamily="18" charset="0"/>
              </a:rPr>
              <a:t>in situ </a:t>
            </a:r>
            <a:r>
              <a:rPr lang="en-US" sz="1000" smtClean="0">
                <a:latin typeface="Times New Roman" pitchFamily="18" charset="0"/>
              </a:rPr>
              <a:t>photon- and particle-based microscopic, spectroscopic and scattering techniques with time resolution down to the femtosecond range and spatial resolution spanning the atomic and mesoscopic scales are needed to meet this challenge. Research to formulate a predictive knowledge of structural and functional relationships based upon multiscale integrating theory-based methods at different time and length scales can effectively complement experimental efforts to provide insight into mechanisms, predict trends and identify new materials. With such underpinning knowledge, wholly new concepts in rational materials design can result in EES systems capable of storing higher energy densities with long cycle lifetimes.</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bwMode="auto">
          <a:noFill/>
          <a:ln>
            <a:solidFill>
              <a:srgbClr val="000000"/>
            </a:solidFill>
            <a:miter lim="800000"/>
            <a:headEnd/>
            <a:tailEnd/>
          </a:ln>
        </p:spPr>
      </p:sp>
      <p:sp>
        <p:nvSpPr>
          <p:cNvPr id="39939" name="Notes Placeholder 2"/>
          <p:cNvSpPr>
            <a:spLocks noGrp="1"/>
          </p:cNvSpPr>
          <p:nvPr>
            <p:ph type="body" idx="1"/>
          </p:nvPr>
        </p:nvSpPr>
        <p:spPr bwMode="auto">
          <a:noFill/>
        </p:spPr>
        <p:txBody>
          <a:bodyPr wrap="square" numCol="1" anchor="t" anchorCtr="0" compatLnSpc="1">
            <a:prstTxWarp prst="textNoShape">
              <a:avLst/>
            </a:prstTxWarp>
            <a:normAutofit fontScale="92500"/>
          </a:bodyPr>
          <a:lstStyle/>
          <a:p>
            <a:pPr defTabSz="912645"/>
            <a:r>
              <a:rPr lang="en-US" dirty="0" smtClean="0"/>
              <a:t>The LCLS constitutes a revolutionary advance in photon science.  It combines the atomic resolution capability of x-rays with the ultrafast capability of conventional lasers.  This capability became possible by employing frontier concepts in accelerator physics.  High quality electron beams generated in a specially designed gun are accelerated to </a:t>
            </a:r>
            <a:r>
              <a:rPr lang="en-US" dirty="0" err="1" smtClean="0"/>
              <a:t>relativisitic</a:t>
            </a:r>
            <a:r>
              <a:rPr lang="en-US" dirty="0" smtClean="0"/>
              <a:t> speeds and then compressed to a small volume.  When these ultra-small bunches of charge are sent through long precisely engineered magnetic structures called </a:t>
            </a:r>
            <a:r>
              <a:rPr lang="en-US" dirty="0" err="1" smtClean="0"/>
              <a:t>undulators</a:t>
            </a:r>
            <a:r>
              <a:rPr lang="en-US" dirty="0" smtClean="0"/>
              <a:t>, all electrons in the tiny bunch radiate complete in tune and the generated x-rays are more than a billion times brighter than those produced by the most powerful existing sources.  The ultrafast x-ray pulses are used much like flashes from a high-speed strobe light, enabling scientists to take stop-motion pictures of atoms and molecules in motion, shedding light on the fundamental processes of chemistry, technology, and life itself.  The first three months of LCLS user assisted commissioning have already shown that the LCLS pulses are intense enough and bright enough to  capture images of atomic and electronic events with a “shutter speed” of less than 10 </a:t>
            </a:r>
            <a:r>
              <a:rPr lang="en-US" dirty="0" err="1" smtClean="0"/>
              <a:t>femtoseconds</a:t>
            </a:r>
            <a:r>
              <a:rPr lang="en-US" dirty="0" smtClean="0"/>
              <a:t>.  Molecular movies, revealing the inner workings of the atomic world are now within our reach.  </a:t>
            </a:r>
          </a:p>
          <a:p>
            <a:pPr defTabSz="912645"/>
            <a:endParaRPr lang="en-US" dirty="0" smtClean="0"/>
          </a:p>
          <a:p>
            <a:pPr defTabSz="912645" eaLnBrk="0" fontAlgn="base" hangingPunct="0">
              <a:spcBef>
                <a:spcPct val="30000"/>
              </a:spcBef>
              <a:spcAft>
                <a:spcPct val="0"/>
              </a:spcAft>
              <a:defRPr/>
            </a:pPr>
            <a:r>
              <a:rPr lang="en-US" sz="1100" b="1" i="1" dirty="0" smtClean="0">
                <a:latin typeface="Arial Narrow" pitchFamily="34" charset="0"/>
              </a:rPr>
              <a:t>The purpose of the </a:t>
            </a:r>
            <a:r>
              <a:rPr lang="en-US" sz="1100" b="1" i="1" dirty="0" err="1" smtClean="0">
                <a:latin typeface="Arial Narrow" pitchFamily="34" charset="0"/>
              </a:rPr>
              <a:t>Linac</a:t>
            </a:r>
            <a:r>
              <a:rPr lang="en-US" sz="1100" b="1" i="1" dirty="0" smtClean="0">
                <a:latin typeface="Arial Narrow" pitchFamily="34" charset="0"/>
              </a:rPr>
              <a:t> Coherent Light Source (LCLS) Project is to provide laser-like radiation in the x-ray region of the spectrum that is 10 billion times greater in peak brightness than any existing coherent x-ray light source. The LCLS Project will provide the first demonstration of an x-ray Free Electron Laser (XFEL) in the 1.5 - 15 </a:t>
            </a:r>
            <a:r>
              <a:rPr lang="en-US" sz="1100" b="1" i="1" dirty="0" err="1" smtClean="0">
                <a:latin typeface="Arial Narrow" pitchFamily="34" charset="0"/>
              </a:rPr>
              <a:t>Ångstrom</a:t>
            </a:r>
            <a:r>
              <a:rPr lang="en-US" sz="1100" b="1" i="1" dirty="0" smtClean="0">
                <a:latin typeface="Arial Narrow" pitchFamily="34" charset="0"/>
              </a:rPr>
              <a:t> range and will apply these extraordinary, high-brightness x-rays to scientific problems.  </a:t>
            </a:r>
            <a:br>
              <a:rPr lang="en-US" sz="1100" b="1" i="1" dirty="0" smtClean="0">
                <a:latin typeface="Arial Narrow" pitchFamily="34" charset="0"/>
              </a:rPr>
            </a:br>
            <a:r>
              <a:rPr lang="en-US" sz="1100" b="1" i="1" dirty="0" smtClean="0">
                <a:latin typeface="Arial Narrow" pitchFamily="34" charset="0"/>
              </a:rPr>
              <a:t/>
            </a:r>
            <a:br>
              <a:rPr lang="en-US" sz="1100" b="1" i="1" dirty="0" smtClean="0">
                <a:latin typeface="Arial Narrow" pitchFamily="34" charset="0"/>
              </a:rPr>
            </a:br>
            <a:r>
              <a:rPr lang="en-US" sz="1100" b="1" i="1" dirty="0" smtClean="0">
                <a:latin typeface="Arial Narrow" pitchFamily="34" charset="0"/>
              </a:rPr>
              <a:t>Technical Objective: 13 </a:t>
            </a:r>
            <a:r>
              <a:rPr lang="en-US" sz="1100" b="1" i="1" dirty="0" err="1" smtClean="0">
                <a:latin typeface="Arial Narrow" pitchFamily="34" charset="0"/>
              </a:rPr>
              <a:t>GeV</a:t>
            </a:r>
            <a:r>
              <a:rPr lang="en-US" sz="1100" b="1" i="1" dirty="0" smtClean="0">
                <a:latin typeface="Arial Narrow" pitchFamily="34" charset="0"/>
              </a:rPr>
              <a:t> electron energy, 0.2 </a:t>
            </a:r>
            <a:r>
              <a:rPr lang="en-US" sz="1100" b="1" i="1" dirty="0" err="1" smtClean="0">
                <a:latin typeface="Arial Narrow" pitchFamily="34" charset="0"/>
              </a:rPr>
              <a:t>nano</a:t>
            </a:r>
            <a:r>
              <a:rPr lang="en-US" sz="1100" b="1" i="1" dirty="0" smtClean="0">
                <a:latin typeface="Arial Narrow" pitchFamily="34" charset="0"/>
              </a:rPr>
              <a:t> coulomb electron charge, Minimum of 10</a:t>
            </a:r>
            <a:r>
              <a:rPr lang="en-US" sz="1100" b="1" i="1" baseline="30000" dirty="0" smtClean="0">
                <a:latin typeface="Arial Narrow" pitchFamily="34" charset="0"/>
              </a:rPr>
              <a:t>6</a:t>
            </a:r>
            <a:r>
              <a:rPr lang="en-US" sz="1100" b="1" i="1" dirty="0" smtClean="0">
                <a:latin typeface="Arial Narrow" pitchFamily="34" charset="0"/>
              </a:rPr>
              <a:t> photons/(mm</a:t>
            </a:r>
            <a:r>
              <a:rPr lang="en-US" sz="1100" b="1" i="1" baseline="30000" dirty="0" smtClean="0">
                <a:latin typeface="Arial Narrow" pitchFamily="34" charset="0"/>
              </a:rPr>
              <a:t>2</a:t>
            </a:r>
            <a:r>
              <a:rPr lang="en-US" sz="1100" b="1" i="1" dirty="0" smtClean="0">
                <a:latin typeface="Arial Narrow" pitchFamily="34" charset="0"/>
              </a:rPr>
              <a:t> *0.1%BW) X-ray flux density at the Front End Enclosure, ~100,000 ft</a:t>
            </a:r>
            <a:r>
              <a:rPr lang="en-US" sz="1100" b="1" i="1" baseline="30000" dirty="0" smtClean="0">
                <a:latin typeface="Arial Narrow" pitchFamily="34" charset="0"/>
              </a:rPr>
              <a:t>2</a:t>
            </a:r>
            <a:r>
              <a:rPr lang="en-US" sz="1100" b="1" i="1" dirty="0" smtClean="0">
                <a:latin typeface="Arial Narrow" pitchFamily="34" charset="0"/>
              </a:rPr>
              <a:t> conventional facility, 1 instrument installed ready for commissioning.</a:t>
            </a:r>
          </a:p>
          <a:p>
            <a:pPr defTabSz="912645"/>
            <a:endParaRPr lang="en-US" dirty="0" smtClean="0"/>
          </a:p>
          <a:p>
            <a:pPr defTabSz="912645"/>
            <a:endParaRPr lang="en-US" dirty="0" smtClean="0"/>
          </a:p>
        </p:txBody>
      </p:sp>
      <p:sp>
        <p:nvSpPr>
          <p:cNvPr id="4" name="Slide Number Placeholder 3"/>
          <p:cNvSpPr>
            <a:spLocks noGrp="1"/>
          </p:cNvSpPr>
          <p:nvPr>
            <p:ph type="sldNum" sz="quarter" idx="5"/>
          </p:nvPr>
        </p:nvSpPr>
        <p:spPr/>
        <p:txBody>
          <a:bodyPr/>
          <a:lstStyle/>
          <a:p>
            <a:pPr>
              <a:defRPr/>
            </a:pPr>
            <a:fld id="{B0873D5D-2939-4CFD-97D9-F2097268314D}" type="slidenum">
              <a:rPr lang="en-US" smtClean="0"/>
              <a:pPr>
                <a:defRPr/>
              </a:pPr>
              <a:t>16</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1" dirty="0" smtClean="0"/>
              <a:t>Gateway to the Future</a:t>
            </a:r>
            <a:endParaRPr lang="en-US" b="1" dirty="0"/>
          </a:p>
        </p:txBody>
      </p:sp>
      <p:sp>
        <p:nvSpPr>
          <p:cNvPr id="4" name="Slide Number Placeholder 3"/>
          <p:cNvSpPr>
            <a:spLocks noGrp="1"/>
          </p:cNvSpPr>
          <p:nvPr>
            <p:ph type="sldNum" sz="quarter" idx="10"/>
          </p:nvPr>
        </p:nvSpPr>
        <p:spPr/>
        <p:txBody>
          <a:bodyPr/>
          <a:lstStyle/>
          <a:p>
            <a:fld id="{C6032ECF-20BD-43E5-B970-BA3ABD95BDA2}" type="slidenum">
              <a:rPr lang="en-US" smtClean="0"/>
              <a:pPr/>
              <a:t>18</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Image Placeholder 1"/>
          <p:cNvSpPr>
            <a:spLocks noGrp="1" noRot="1" noChangeAspect="1" noTextEdit="1"/>
          </p:cNvSpPr>
          <p:nvPr>
            <p:ph type="sldImg"/>
          </p:nvPr>
        </p:nvSpPr>
        <p:spPr>
          <a:ln/>
        </p:spPr>
      </p:sp>
      <p:sp>
        <p:nvSpPr>
          <p:cNvPr id="7171" name="Notes Placeholder 2"/>
          <p:cNvSpPr>
            <a:spLocks noGrp="1"/>
          </p:cNvSpPr>
          <p:nvPr>
            <p:ph type="body" idx="1"/>
          </p:nvPr>
        </p:nvSpPr>
        <p:spPr>
          <a:noFill/>
          <a:ln/>
        </p:spPr>
        <p:txBody>
          <a:bodyPr/>
          <a:lstStyle/>
          <a:p>
            <a:endParaRPr lang="en-US" smtClean="0"/>
          </a:p>
        </p:txBody>
      </p:sp>
      <p:sp>
        <p:nvSpPr>
          <p:cNvPr id="7172" name="Slide Number Placeholder 3"/>
          <p:cNvSpPr>
            <a:spLocks noGrp="1"/>
          </p:cNvSpPr>
          <p:nvPr>
            <p:ph type="sldNum" sz="quarter" idx="5"/>
          </p:nvPr>
        </p:nvSpPr>
        <p:spPr>
          <a:noFill/>
        </p:spPr>
        <p:txBody>
          <a:bodyPr/>
          <a:lstStyle/>
          <a:p>
            <a:fld id="{7300AFC6-8B8F-4FF6-9E67-3651758520F4}" type="slidenum">
              <a:rPr lang="en-US" smtClean="0"/>
              <a:pPr/>
              <a:t>19</a:t>
            </a:fld>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Slide Image Placeholder 1"/>
          <p:cNvSpPr>
            <a:spLocks noGrp="1" noRot="1" noChangeAspect="1" noTextEdit="1"/>
          </p:cNvSpPr>
          <p:nvPr>
            <p:ph type="sldImg"/>
          </p:nvPr>
        </p:nvSpPr>
        <p:spPr bwMode="auto">
          <a:noFill/>
          <a:ln>
            <a:solidFill>
              <a:srgbClr val="000000"/>
            </a:solidFill>
            <a:miter lim="800000"/>
            <a:headEnd/>
            <a:tailEnd/>
          </a:ln>
        </p:spPr>
      </p:sp>
      <p:sp>
        <p:nvSpPr>
          <p:cNvPr id="103427"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smtClean="0"/>
              <a:t>Edit down and broader context; add NIF ignition</a:t>
            </a:r>
          </a:p>
        </p:txBody>
      </p:sp>
      <p:sp>
        <p:nvSpPr>
          <p:cNvPr id="4" name="Slide Number Placeholder 3"/>
          <p:cNvSpPr>
            <a:spLocks noGrp="1"/>
          </p:cNvSpPr>
          <p:nvPr>
            <p:ph type="sldNum" sz="quarter" idx="5"/>
          </p:nvPr>
        </p:nvSpPr>
        <p:spPr/>
        <p:txBody>
          <a:bodyPr/>
          <a:lstStyle/>
          <a:p>
            <a:pPr>
              <a:defRPr/>
            </a:pPr>
            <a:fld id="{076B3342-68C6-46E2-94E1-7520C8C8F20C}" type="slidenum">
              <a:rPr lang="en-US" smtClean="0"/>
              <a:pPr>
                <a:defRPr/>
              </a:pPr>
              <a:t>22</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Image Placeholder 1"/>
          <p:cNvSpPr>
            <a:spLocks noGrp="1" noRot="1" noChangeAspect="1" noTextEdit="1"/>
          </p:cNvSpPr>
          <p:nvPr>
            <p:ph type="sldImg"/>
          </p:nvPr>
        </p:nvSpPr>
        <p:spPr bwMode="auto">
          <a:noFill/>
          <a:ln>
            <a:solidFill>
              <a:srgbClr val="000000"/>
            </a:solidFill>
            <a:miter lim="800000"/>
            <a:headEnd/>
            <a:tailEnd/>
          </a:ln>
        </p:spPr>
      </p:sp>
      <p:sp>
        <p:nvSpPr>
          <p:cNvPr id="5123"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dirty="0" smtClean="0"/>
              <a:t>Global Map Image sources http://www.interactions.org/cms/?pid=2100&amp;image_no=CE0227 </a:t>
            </a:r>
          </a:p>
          <a:p>
            <a:r>
              <a:rPr lang="en-US" dirty="0" smtClean="0"/>
              <a:t>Shows data center sites for LHC</a:t>
            </a:r>
          </a:p>
          <a:p>
            <a:endParaRPr lang="en-US" dirty="0" smtClean="0"/>
          </a:p>
          <a:p>
            <a:r>
              <a:rPr lang="en-US" dirty="0" smtClean="0"/>
              <a:t>“Google Map” showing trajectory</a:t>
            </a:r>
            <a:r>
              <a:rPr lang="en-US" baseline="0" dirty="0" smtClean="0"/>
              <a:t> of current and proposed neutrino </a:t>
            </a:r>
            <a:r>
              <a:rPr lang="en-US" baseline="0" dirty="0" err="1" smtClean="0"/>
              <a:t>beamlines</a:t>
            </a:r>
            <a:r>
              <a:rPr lang="en-US" baseline="0" dirty="0" smtClean="0"/>
              <a:t> from </a:t>
            </a:r>
            <a:r>
              <a:rPr lang="en-US" baseline="0" dirty="0" err="1" smtClean="0"/>
              <a:t>Fermilab</a:t>
            </a:r>
            <a:r>
              <a:rPr lang="en-US" baseline="0" dirty="0" smtClean="0"/>
              <a:t>, serving MINOS, NOVA, and LBNE</a:t>
            </a:r>
            <a:endParaRPr lang="en-US" dirty="0" smtClean="0"/>
          </a:p>
          <a:p>
            <a:endParaRPr lang="en-US" dirty="0" smtClean="0"/>
          </a:p>
        </p:txBody>
      </p:sp>
      <p:sp>
        <p:nvSpPr>
          <p:cNvPr id="4" name="Slide Number Placeholder 3"/>
          <p:cNvSpPr>
            <a:spLocks noGrp="1"/>
          </p:cNvSpPr>
          <p:nvPr>
            <p:ph type="sldNum" sz="quarter" idx="5"/>
          </p:nvPr>
        </p:nvSpPr>
        <p:spPr/>
        <p:txBody>
          <a:bodyPr/>
          <a:lstStyle/>
          <a:p>
            <a:pPr>
              <a:defRPr/>
            </a:pPr>
            <a:fld id="{4ADA0E3E-77D7-4CA8-9C2A-816E9F765482}" type="slidenum">
              <a:rPr lang="en-US" smtClean="0"/>
              <a:pPr>
                <a:defRPr/>
              </a:pPr>
              <a:t>23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4" name="Rectangle 3"/>
          <p:cNvSpPr/>
          <p:nvPr userDrawn="1"/>
        </p:nvSpPr>
        <p:spPr>
          <a:xfrm>
            <a:off x="304800" y="6248400"/>
            <a:ext cx="2667000" cy="609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pic>
        <p:nvPicPr>
          <p:cNvPr id="5" name="Picture 8" descr="horizontal-logo-green-text.jpg"/>
          <p:cNvPicPr>
            <a:picLocks noChangeAspect="1"/>
          </p:cNvPicPr>
          <p:nvPr userDrawn="1"/>
        </p:nvPicPr>
        <p:blipFill>
          <a:blip r:embed="rId3" cstate="print"/>
          <a:srcRect/>
          <a:stretch>
            <a:fillRect/>
          </a:stretch>
        </p:blipFill>
        <p:spPr bwMode="auto">
          <a:xfrm>
            <a:off x="1905000" y="304800"/>
            <a:ext cx="5334000" cy="892175"/>
          </a:xfrm>
          <a:prstGeom prst="rect">
            <a:avLst/>
          </a:prstGeom>
          <a:noFill/>
          <a:ln w="9525">
            <a:noFill/>
            <a:miter lim="800000"/>
            <a:headEnd/>
            <a:tailEnd/>
          </a:ln>
        </p:spPr>
      </p:pic>
      <p:sp>
        <p:nvSpPr>
          <p:cNvPr id="9" name="Subtitle 2"/>
          <p:cNvSpPr>
            <a:spLocks noGrp="1"/>
          </p:cNvSpPr>
          <p:nvPr>
            <p:ph type="subTitle" idx="1"/>
          </p:nvPr>
        </p:nvSpPr>
        <p:spPr>
          <a:xfrm>
            <a:off x="1371600" y="3200400"/>
            <a:ext cx="6400800" cy="1752600"/>
          </a:xfrm>
        </p:spPr>
        <p:txBody>
          <a:bodyPr/>
          <a:lstStyle>
            <a:lvl1pPr marL="0" indent="0" algn="ctr">
              <a:buNone/>
              <a:defRPr b="0">
                <a:solidFill>
                  <a:schemeClr val="tx1">
                    <a:lumMod val="75000"/>
                    <a:lumOff val="25000"/>
                  </a:schemeClr>
                </a:solidFill>
                <a:latin typeface="Arial" pitchFamily="34" charset="0"/>
                <a:cs typeface="Arial"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10" name="Title 6"/>
          <p:cNvSpPr>
            <a:spLocks noGrp="1"/>
          </p:cNvSpPr>
          <p:nvPr>
            <p:ph type="title"/>
          </p:nvPr>
        </p:nvSpPr>
        <p:spPr>
          <a:xfrm>
            <a:off x="457200" y="1981200"/>
            <a:ext cx="8229600" cy="1143000"/>
          </a:xfrm>
          <a:prstGeom prst="rect">
            <a:avLst/>
          </a:prstGeom>
        </p:spPr>
        <p:txBody>
          <a:bodyPr>
            <a:normAutofit/>
          </a:bodyPr>
          <a:lstStyle>
            <a:lvl1pPr algn="ctr">
              <a:defRPr sz="3200" b="1">
                <a:solidFill>
                  <a:srgbClr val="146737"/>
                </a:solidFill>
              </a:defRPr>
            </a:lvl1pPr>
          </a:lstStyle>
          <a:p>
            <a:r>
              <a:rPr lang="en-US" dirty="0" smtClean="0"/>
              <a:t>Click to edit Master title style</a:t>
            </a:r>
            <a:endParaRPr lang="en-US" dirty="0"/>
          </a:p>
        </p:txBody>
      </p:sp>
      <p:sp>
        <p:nvSpPr>
          <p:cNvPr id="6" name="Footer Placeholder 4"/>
          <p:cNvSpPr>
            <a:spLocks noGrp="1"/>
          </p:cNvSpPr>
          <p:nvPr>
            <p:ph type="ftr" sz="quarter" idx="10"/>
          </p:nvPr>
        </p:nvSpPr>
        <p:spPr/>
        <p:txBody>
          <a:bodyPr/>
          <a:lstStyle>
            <a:lvl1pPr>
              <a:defRPr/>
            </a:lvl1pPr>
          </a:lstStyle>
          <a:p>
            <a:pPr>
              <a:defRPr/>
            </a:pPr>
            <a:r>
              <a:rPr lang="en-US"/>
              <a:t>Office of Science FY 2011 Budget</a:t>
            </a:r>
          </a:p>
        </p:txBody>
      </p:sp>
      <p:sp>
        <p:nvSpPr>
          <p:cNvPr id="7" name="Slide Number Placeholder 5"/>
          <p:cNvSpPr>
            <a:spLocks noGrp="1"/>
          </p:cNvSpPr>
          <p:nvPr>
            <p:ph type="sldNum" sz="quarter" idx="11"/>
          </p:nvPr>
        </p:nvSpPr>
        <p:spPr/>
        <p:txBody>
          <a:bodyPr/>
          <a:lstStyle>
            <a:lvl1pPr>
              <a:defRPr/>
            </a:lvl1pPr>
          </a:lstStyle>
          <a:p>
            <a:pPr>
              <a:defRPr/>
            </a:pPr>
            <a:fld id="{5CD1E85B-7BF8-4BD7-AC1E-4E995D3832E0}"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Title 6"/>
          <p:cNvSpPr>
            <a:spLocks noGrp="1"/>
          </p:cNvSpPr>
          <p:nvPr>
            <p:ph type="title"/>
          </p:nvPr>
        </p:nvSpPr>
        <p:spPr/>
        <p:txBody>
          <a:bodyPr/>
          <a:lstStyle/>
          <a:p>
            <a:r>
              <a:rPr lang="en-US" smtClean="0"/>
              <a:t>Click to edit Master title style</a:t>
            </a:r>
            <a:endParaRPr lang="en-US"/>
          </a:p>
        </p:txBody>
      </p:sp>
      <p:sp>
        <p:nvSpPr>
          <p:cNvPr id="4" name="Footer Placeholder 4"/>
          <p:cNvSpPr>
            <a:spLocks noGrp="1"/>
          </p:cNvSpPr>
          <p:nvPr>
            <p:ph type="ftr" sz="quarter" idx="10"/>
          </p:nvPr>
        </p:nvSpPr>
        <p:spPr/>
        <p:txBody>
          <a:bodyPr/>
          <a:lstStyle>
            <a:lvl1pPr>
              <a:defRPr/>
            </a:lvl1pPr>
          </a:lstStyle>
          <a:p>
            <a:pPr>
              <a:defRPr/>
            </a:pPr>
            <a:r>
              <a:rPr lang="en-US"/>
              <a:t>Office of Science FY 2011 Budget</a:t>
            </a:r>
          </a:p>
        </p:txBody>
      </p:sp>
      <p:sp>
        <p:nvSpPr>
          <p:cNvPr id="5" name="Slide Number Placeholder 5"/>
          <p:cNvSpPr>
            <a:spLocks noGrp="1"/>
          </p:cNvSpPr>
          <p:nvPr>
            <p:ph type="sldNum" sz="quarter" idx="11"/>
          </p:nvPr>
        </p:nvSpPr>
        <p:spPr/>
        <p:txBody>
          <a:bodyPr/>
          <a:lstStyle>
            <a:lvl1pPr>
              <a:defRPr/>
            </a:lvl1pPr>
          </a:lstStyle>
          <a:p>
            <a:pPr>
              <a:defRPr/>
            </a:pPr>
            <a:fld id="{21722FF3-B2FF-4B9D-A1FC-2641F0BD8CF1}" type="slidenum">
              <a:rPr lang="en-US"/>
              <a:pPr>
                <a:defRPr/>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Footer Placeholder 4"/>
          <p:cNvSpPr>
            <a:spLocks noGrp="1"/>
          </p:cNvSpPr>
          <p:nvPr>
            <p:ph type="ftr" sz="quarter" idx="10"/>
          </p:nvPr>
        </p:nvSpPr>
        <p:spPr/>
        <p:txBody>
          <a:bodyPr/>
          <a:lstStyle>
            <a:lvl1pPr>
              <a:defRPr/>
            </a:lvl1pPr>
          </a:lstStyle>
          <a:p>
            <a:pPr>
              <a:defRPr/>
            </a:pPr>
            <a:r>
              <a:rPr lang="en-US"/>
              <a:t>Office of Science FY 2011 Budget</a:t>
            </a:r>
          </a:p>
        </p:txBody>
      </p:sp>
      <p:sp>
        <p:nvSpPr>
          <p:cNvPr id="3" name="Slide Number Placeholder 5"/>
          <p:cNvSpPr>
            <a:spLocks noGrp="1"/>
          </p:cNvSpPr>
          <p:nvPr>
            <p:ph type="sldNum" sz="quarter" idx="11"/>
          </p:nvPr>
        </p:nvSpPr>
        <p:spPr/>
        <p:txBody>
          <a:bodyPr/>
          <a:lstStyle>
            <a:lvl1pPr>
              <a:defRPr/>
            </a:lvl1pPr>
          </a:lstStyle>
          <a:p>
            <a:pPr>
              <a:defRPr/>
            </a:pPr>
            <a:fld id="{69DE7923-09E4-41C2-83EA-D1A09CA1BB7E}" type="slidenum">
              <a:rPr lang="en-US"/>
              <a:pPr>
                <a:defRPr/>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6595" y="275333"/>
            <a:ext cx="8230810" cy="1143000"/>
          </a:xfrm>
          <a:prstGeom prst="rect">
            <a:avLst/>
          </a:prstGeom>
        </p:spPr>
        <p:txBody>
          <a:bodyPr/>
          <a:lstStyle/>
          <a:p>
            <a:r>
              <a:rPr lang="en-US" smtClean="0"/>
              <a:t>Click to edit Master title style</a:t>
            </a: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e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6"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0" y="-219075"/>
            <a:ext cx="91440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352425" y="866775"/>
            <a:ext cx="8410575" cy="525938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5" name="Footer Placeholder 4"/>
          <p:cNvSpPr>
            <a:spLocks noGrp="1"/>
          </p:cNvSpPr>
          <p:nvPr>
            <p:ph type="ftr" sz="quarter" idx="3"/>
          </p:nvPr>
        </p:nvSpPr>
        <p:spPr>
          <a:xfrm>
            <a:off x="3124200" y="6356350"/>
            <a:ext cx="5334000" cy="365125"/>
          </a:xfrm>
          <a:prstGeom prst="rect">
            <a:avLst/>
          </a:prstGeom>
        </p:spPr>
        <p:txBody>
          <a:bodyPr vert="horz" lIns="91440" tIns="45720" rIns="91440" bIns="45720" rtlCol="0" anchor="ctr"/>
          <a:lstStyle>
            <a:lvl1pPr algn="r" fontAlgn="auto">
              <a:spcBef>
                <a:spcPts val="0"/>
              </a:spcBef>
              <a:spcAft>
                <a:spcPts val="0"/>
              </a:spcAft>
              <a:defRPr sz="1200">
                <a:solidFill>
                  <a:srgbClr val="106636"/>
                </a:solidFill>
                <a:latin typeface="Arial" pitchFamily="34" charset="0"/>
                <a:cs typeface="Arial" pitchFamily="34" charset="0"/>
              </a:defRPr>
            </a:lvl1pPr>
          </a:lstStyle>
          <a:p>
            <a:pPr>
              <a:defRPr/>
            </a:pPr>
            <a:r>
              <a:rPr lang="en-US"/>
              <a:t>Office of Science FY 2011 Budget</a:t>
            </a:r>
          </a:p>
        </p:txBody>
      </p:sp>
      <p:sp>
        <p:nvSpPr>
          <p:cNvPr id="6" name="Slide Number Placeholder 5"/>
          <p:cNvSpPr>
            <a:spLocks noGrp="1"/>
          </p:cNvSpPr>
          <p:nvPr>
            <p:ph type="sldNum" sz="quarter" idx="4"/>
          </p:nvPr>
        </p:nvSpPr>
        <p:spPr>
          <a:xfrm>
            <a:off x="8413750" y="6351588"/>
            <a:ext cx="381000" cy="365125"/>
          </a:xfrm>
          <a:prstGeom prst="rect">
            <a:avLst/>
          </a:prstGeom>
        </p:spPr>
        <p:txBody>
          <a:bodyPr vert="horz" lIns="91440" tIns="45720" rIns="91440" bIns="45720" rtlCol="0" anchor="ctr"/>
          <a:lstStyle>
            <a:lvl1pPr algn="r" fontAlgn="auto">
              <a:spcBef>
                <a:spcPts val="0"/>
              </a:spcBef>
              <a:spcAft>
                <a:spcPts val="0"/>
              </a:spcAft>
              <a:defRPr sz="1200">
                <a:solidFill>
                  <a:srgbClr val="106636"/>
                </a:solidFill>
                <a:latin typeface="Arial" pitchFamily="34" charset="0"/>
                <a:cs typeface="Arial" pitchFamily="34" charset="0"/>
              </a:defRPr>
            </a:lvl1pPr>
          </a:lstStyle>
          <a:p>
            <a:pPr>
              <a:defRPr/>
            </a:pPr>
            <a:fld id="{BAAD86A7-DF98-4833-9A9E-353DA9F97E65}" type="slidenum">
              <a:rPr lang="en-US"/>
              <a:pPr>
                <a:defRPr/>
              </a:pPr>
              <a:t>‹#›</a:t>
            </a:fld>
            <a:endParaRPr lang="en-US" dirty="0"/>
          </a:p>
        </p:txBody>
      </p:sp>
      <p:pic>
        <p:nvPicPr>
          <p:cNvPr id="1030" name="Picture 9" descr="horizontal-logo-green-text.jpg"/>
          <p:cNvPicPr>
            <a:picLocks noChangeAspect="1"/>
          </p:cNvPicPr>
          <p:nvPr/>
        </p:nvPicPr>
        <p:blipFill>
          <a:blip r:embed="rId7" cstate="print"/>
          <a:srcRect/>
          <a:stretch>
            <a:fillRect/>
          </a:stretch>
        </p:blipFill>
        <p:spPr bwMode="auto">
          <a:xfrm>
            <a:off x="457200" y="6354763"/>
            <a:ext cx="2438400" cy="40798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794" r:id="rId1"/>
    <p:sldLayoutId id="2147483793" r:id="rId2"/>
    <p:sldLayoutId id="2147483795" r:id="rId3"/>
    <p:sldLayoutId id="2147483796" r:id="rId4"/>
  </p:sldLayoutIdLst>
  <p:hf hdr="0" dt="0"/>
  <p:txStyles>
    <p:titleStyle>
      <a:lvl1pPr algn="ctr" rtl="0" eaLnBrk="0" fontAlgn="base" hangingPunct="0">
        <a:spcBef>
          <a:spcPct val="0"/>
        </a:spcBef>
        <a:spcAft>
          <a:spcPct val="0"/>
        </a:spcAft>
        <a:defRPr sz="2400" kern="1200">
          <a:solidFill>
            <a:srgbClr val="106636"/>
          </a:solidFill>
          <a:latin typeface="Arial" pitchFamily="34" charset="0"/>
          <a:ea typeface="+mj-ea"/>
          <a:cs typeface="Arial" pitchFamily="34" charset="0"/>
        </a:defRPr>
      </a:lvl1pPr>
      <a:lvl2pPr algn="ctr" rtl="0" eaLnBrk="0" fontAlgn="base" hangingPunct="0">
        <a:spcBef>
          <a:spcPct val="0"/>
        </a:spcBef>
        <a:spcAft>
          <a:spcPct val="0"/>
        </a:spcAft>
        <a:defRPr sz="2400">
          <a:solidFill>
            <a:srgbClr val="106636"/>
          </a:solidFill>
          <a:latin typeface="Arial" charset="0"/>
          <a:cs typeface="Arial" charset="0"/>
        </a:defRPr>
      </a:lvl2pPr>
      <a:lvl3pPr algn="ctr" rtl="0" eaLnBrk="0" fontAlgn="base" hangingPunct="0">
        <a:spcBef>
          <a:spcPct val="0"/>
        </a:spcBef>
        <a:spcAft>
          <a:spcPct val="0"/>
        </a:spcAft>
        <a:defRPr sz="2400">
          <a:solidFill>
            <a:srgbClr val="106636"/>
          </a:solidFill>
          <a:latin typeface="Arial" charset="0"/>
          <a:cs typeface="Arial" charset="0"/>
        </a:defRPr>
      </a:lvl3pPr>
      <a:lvl4pPr algn="ctr" rtl="0" eaLnBrk="0" fontAlgn="base" hangingPunct="0">
        <a:spcBef>
          <a:spcPct val="0"/>
        </a:spcBef>
        <a:spcAft>
          <a:spcPct val="0"/>
        </a:spcAft>
        <a:defRPr sz="2400">
          <a:solidFill>
            <a:srgbClr val="106636"/>
          </a:solidFill>
          <a:latin typeface="Arial" charset="0"/>
          <a:cs typeface="Arial" charset="0"/>
        </a:defRPr>
      </a:lvl4pPr>
      <a:lvl5pPr algn="ctr" rtl="0" eaLnBrk="0" fontAlgn="base" hangingPunct="0">
        <a:spcBef>
          <a:spcPct val="0"/>
        </a:spcBef>
        <a:spcAft>
          <a:spcPct val="0"/>
        </a:spcAft>
        <a:defRPr sz="2400">
          <a:solidFill>
            <a:srgbClr val="106636"/>
          </a:solidFill>
          <a:latin typeface="Arial" charset="0"/>
          <a:cs typeface="Arial" charset="0"/>
        </a:defRPr>
      </a:lvl5pPr>
      <a:lvl6pPr marL="457200" algn="ctr" rtl="0" fontAlgn="base">
        <a:spcBef>
          <a:spcPct val="0"/>
        </a:spcBef>
        <a:spcAft>
          <a:spcPct val="0"/>
        </a:spcAft>
        <a:defRPr sz="2400">
          <a:solidFill>
            <a:srgbClr val="106636"/>
          </a:solidFill>
          <a:latin typeface="Arial" charset="0"/>
          <a:cs typeface="Arial" charset="0"/>
        </a:defRPr>
      </a:lvl6pPr>
      <a:lvl7pPr marL="914400" algn="ctr" rtl="0" fontAlgn="base">
        <a:spcBef>
          <a:spcPct val="0"/>
        </a:spcBef>
        <a:spcAft>
          <a:spcPct val="0"/>
        </a:spcAft>
        <a:defRPr sz="2400">
          <a:solidFill>
            <a:srgbClr val="106636"/>
          </a:solidFill>
          <a:latin typeface="Arial" charset="0"/>
          <a:cs typeface="Arial" charset="0"/>
        </a:defRPr>
      </a:lvl7pPr>
      <a:lvl8pPr marL="1371600" algn="ctr" rtl="0" fontAlgn="base">
        <a:spcBef>
          <a:spcPct val="0"/>
        </a:spcBef>
        <a:spcAft>
          <a:spcPct val="0"/>
        </a:spcAft>
        <a:defRPr sz="2400">
          <a:solidFill>
            <a:srgbClr val="106636"/>
          </a:solidFill>
          <a:latin typeface="Arial" charset="0"/>
          <a:cs typeface="Arial" charset="0"/>
        </a:defRPr>
      </a:lvl8pPr>
      <a:lvl9pPr marL="1828800" algn="ctr" rtl="0" fontAlgn="base">
        <a:spcBef>
          <a:spcPct val="0"/>
        </a:spcBef>
        <a:spcAft>
          <a:spcPct val="0"/>
        </a:spcAft>
        <a:defRPr sz="2400">
          <a:solidFill>
            <a:srgbClr val="106636"/>
          </a:solidFill>
          <a:latin typeface="Arial" charset="0"/>
          <a:cs typeface="Arial" charset="0"/>
        </a:defRPr>
      </a:lvl9pPr>
    </p:titleStyle>
    <p:bodyStyle>
      <a:lvl1pPr marL="342900" indent="-342900" algn="l" rtl="0" eaLnBrk="0" fontAlgn="base" hangingPunct="0">
        <a:spcBef>
          <a:spcPct val="20000"/>
        </a:spcBef>
        <a:spcAft>
          <a:spcPct val="0"/>
        </a:spcAft>
        <a:buFont typeface="Arial" charset="0"/>
        <a:buChar char="•"/>
        <a:defRPr sz="2400" b="1" kern="1200">
          <a:solidFill>
            <a:srgbClr val="146737"/>
          </a:solidFill>
          <a:latin typeface="Arial" pitchFamily="34" charset="0"/>
          <a:ea typeface="+mn-ea"/>
          <a:cs typeface="Arial" pitchFamily="34" charset="0"/>
        </a:defRPr>
      </a:lvl1pPr>
      <a:lvl2pPr marL="742950" indent="-285750" algn="l" rtl="0" eaLnBrk="0" fontAlgn="base" hangingPunct="0">
        <a:spcBef>
          <a:spcPct val="20000"/>
        </a:spcBef>
        <a:spcAft>
          <a:spcPct val="0"/>
        </a:spcAft>
        <a:buFont typeface="Arial" charset="0"/>
        <a:buChar char="–"/>
        <a:defRPr sz="2200" kern="1200">
          <a:solidFill>
            <a:srgbClr val="404040"/>
          </a:solidFill>
          <a:latin typeface="Arial" pitchFamily="34" charset="0"/>
          <a:ea typeface="+mn-ea"/>
          <a:cs typeface="Arial" pitchFamily="34" charset="0"/>
        </a:defRPr>
      </a:lvl2pPr>
      <a:lvl3pPr marL="1143000" indent="-228600" algn="l" rtl="0" eaLnBrk="0" fontAlgn="base" hangingPunct="0">
        <a:spcBef>
          <a:spcPct val="20000"/>
        </a:spcBef>
        <a:spcAft>
          <a:spcPct val="0"/>
        </a:spcAft>
        <a:buFont typeface="Arial" charset="0"/>
        <a:buChar char="•"/>
        <a:defRPr sz="2000" kern="1200">
          <a:solidFill>
            <a:schemeClr val="tx1"/>
          </a:solidFill>
          <a:latin typeface="Arial" pitchFamily="34" charset="0"/>
          <a:ea typeface="+mn-ea"/>
          <a:cs typeface="Arial" pitchFamily="34" charset="0"/>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Arial" pitchFamily="34" charset="0"/>
          <a:ea typeface="+mn-ea"/>
          <a:cs typeface="Arial" pitchFamily="34" charset="0"/>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jpeg"/></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23.jpeg"/><Relationship Id="rId4" Type="http://schemas.openxmlformats.org/officeDocument/2006/relationships/image" Target="../media/image22.jpeg"/></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31.jpeg"/></Relationships>
</file>

<file path=ppt/slides/_rels/slide2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4"/>
          <p:cNvSpPr>
            <a:spLocks noGrp="1"/>
          </p:cNvSpPr>
          <p:nvPr>
            <p:ph type="subTitle" idx="1"/>
          </p:nvPr>
        </p:nvSpPr>
        <p:spPr>
          <a:xfrm>
            <a:off x="1379538" y="3651619"/>
            <a:ext cx="6322028" cy="1165079"/>
          </a:xfrm>
        </p:spPr>
        <p:txBody>
          <a:bodyPr rtlCol="0">
            <a:noAutofit/>
          </a:bodyPr>
          <a:lstStyle/>
          <a:p>
            <a:pPr eaLnBrk="1" fontAlgn="auto" hangingPunct="1">
              <a:spcAft>
                <a:spcPts val="0"/>
              </a:spcAft>
              <a:defRPr/>
            </a:pPr>
            <a:r>
              <a:rPr lang="en-US" sz="2000" dirty="0" smtClean="0">
                <a:solidFill>
                  <a:srgbClr val="1C1C1C"/>
                </a:solidFill>
              </a:rPr>
              <a:t>Basic Energy Sciences Advisory committee</a:t>
            </a:r>
          </a:p>
          <a:p>
            <a:pPr eaLnBrk="1" fontAlgn="auto" hangingPunct="1">
              <a:spcAft>
                <a:spcPts val="0"/>
              </a:spcAft>
              <a:defRPr/>
            </a:pPr>
            <a:r>
              <a:rPr lang="en-US" sz="2000" dirty="0" smtClean="0">
                <a:solidFill>
                  <a:srgbClr val="1C1C1C"/>
                </a:solidFill>
              </a:rPr>
              <a:t>August 5, 2010</a:t>
            </a:r>
          </a:p>
          <a:p>
            <a:pPr eaLnBrk="1" fontAlgn="auto" hangingPunct="1">
              <a:spcAft>
                <a:spcPts val="0"/>
              </a:spcAft>
              <a:defRPr/>
            </a:pPr>
            <a:endParaRPr lang="en-US" sz="2000" dirty="0" smtClean="0">
              <a:solidFill>
                <a:srgbClr val="1C1C1C"/>
              </a:solidFill>
            </a:endParaRPr>
          </a:p>
        </p:txBody>
      </p:sp>
      <p:sp>
        <p:nvSpPr>
          <p:cNvPr id="3075" name="Title 3"/>
          <p:cNvSpPr>
            <a:spLocks noGrp="1"/>
          </p:cNvSpPr>
          <p:nvPr>
            <p:ph type="title"/>
          </p:nvPr>
        </p:nvSpPr>
        <p:spPr>
          <a:xfrm>
            <a:off x="457200" y="2166938"/>
            <a:ext cx="8229600" cy="1143000"/>
          </a:xfrm>
        </p:spPr>
        <p:txBody>
          <a:bodyPr>
            <a:noAutofit/>
          </a:bodyPr>
          <a:lstStyle/>
          <a:p>
            <a:pPr eaLnBrk="1" hangingPunct="1">
              <a:defRPr/>
            </a:pPr>
            <a:r>
              <a:rPr lang="en-US" dirty="0" smtClean="0">
                <a:latin typeface="+mn-lt"/>
                <a:cs typeface="Arial" charset="0"/>
              </a:rPr>
              <a:t>Update from the Office of Science</a:t>
            </a:r>
          </a:p>
        </p:txBody>
      </p:sp>
      <p:sp>
        <p:nvSpPr>
          <p:cNvPr id="3076" name="Rectangle 4"/>
          <p:cNvSpPr>
            <a:spLocks noChangeArrowheads="1"/>
          </p:cNvSpPr>
          <p:nvPr/>
        </p:nvSpPr>
        <p:spPr bwMode="auto">
          <a:xfrm>
            <a:off x="2286000" y="5367338"/>
            <a:ext cx="4572000" cy="1285875"/>
          </a:xfrm>
          <a:prstGeom prst="rect">
            <a:avLst/>
          </a:prstGeom>
          <a:noFill/>
          <a:ln w="9525">
            <a:noFill/>
            <a:miter lim="800000"/>
            <a:headEnd/>
            <a:tailEnd/>
          </a:ln>
        </p:spPr>
        <p:txBody>
          <a:bodyPr>
            <a:spAutoFit/>
          </a:bodyPr>
          <a:lstStyle/>
          <a:p>
            <a:pPr algn="ctr">
              <a:spcBef>
                <a:spcPct val="10000"/>
              </a:spcBef>
            </a:pPr>
            <a:r>
              <a:rPr lang="en-US" sz="2000" dirty="0">
                <a:solidFill>
                  <a:srgbClr val="1C1C1C"/>
                </a:solidFill>
                <a:cs typeface="Arial" charset="0"/>
              </a:rPr>
              <a:t>Dr. W. F. Brinkman</a:t>
            </a:r>
            <a:br>
              <a:rPr lang="en-US" sz="2000" dirty="0">
                <a:solidFill>
                  <a:srgbClr val="1C1C1C"/>
                </a:solidFill>
                <a:cs typeface="Arial" charset="0"/>
              </a:rPr>
            </a:br>
            <a:r>
              <a:rPr lang="en-US" sz="2000" dirty="0">
                <a:solidFill>
                  <a:srgbClr val="1C1C1C"/>
                </a:solidFill>
                <a:cs typeface="Arial" charset="0"/>
              </a:rPr>
              <a:t>Director, Office of Science</a:t>
            </a:r>
            <a:br>
              <a:rPr lang="en-US" sz="2000" dirty="0">
                <a:solidFill>
                  <a:srgbClr val="1C1C1C"/>
                </a:solidFill>
                <a:cs typeface="Arial" charset="0"/>
              </a:rPr>
            </a:br>
            <a:r>
              <a:rPr lang="en-US" sz="2000" dirty="0">
                <a:solidFill>
                  <a:srgbClr val="1C1C1C"/>
                </a:solidFill>
                <a:cs typeface="Arial" charset="0"/>
              </a:rPr>
              <a:t>U.S. Department of Energy</a:t>
            </a:r>
          </a:p>
          <a:p>
            <a:pPr algn="ctr">
              <a:spcBef>
                <a:spcPct val="10000"/>
              </a:spcBef>
            </a:pPr>
            <a:r>
              <a:rPr lang="en-US" sz="1600" i="1" dirty="0">
                <a:solidFill>
                  <a:srgbClr val="1C1C1C"/>
                </a:solidFill>
                <a:cs typeface="Arial" charset="0"/>
              </a:rPr>
              <a:t>www.science.doe.gov</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1"/>
          <p:cNvSpPr>
            <a:spLocks noGrp="1"/>
          </p:cNvSpPr>
          <p:nvPr>
            <p:ph idx="1"/>
          </p:nvPr>
        </p:nvSpPr>
        <p:spPr>
          <a:xfrm>
            <a:off x="1000125" y="1389542"/>
            <a:ext cx="7143750" cy="4786313"/>
          </a:xfrm>
        </p:spPr>
        <p:txBody>
          <a:bodyPr/>
          <a:lstStyle/>
          <a:p>
            <a:pPr marL="0" indent="0" eaLnBrk="1" hangingPunct="1">
              <a:lnSpc>
                <a:spcPts val="2700"/>
              </a:lnSpc>
              <a:spcBef>
                <a:spcPts val="0"/>
              </a:spcBef>
              <a:spcAft>
                <a:spcPts val="0"/>
              </a:spcAft>
              <a:buFont typeface="Arial" charset="0"/>
              <a:buNone/>
              <a:defRPr/>
            </a:pPr>
            <a:r>
              <a:rPr lang="en-US" sz="1800" b="0" dirty="0" smtClean="0">
                <a:solidFill>
                  <a:schemeClr val="tx1"/>
                </a:solidFill>
              </a:rPr>
              <a:t>“When we fail to invest in research, we fail to invest in the future.  Yet, since the peak of the space race in the 1960s, our national commitment to research and development has steadily fallen as a share of our national income.  That’s why I set a goal of putting a full 3 percent of our Gross Domestic Product, our national income, into research and development, surpassing the commitment we made when President Kennedy challenged this nation to send a man to the moon.”</a:t>
            </a:r>
          </a:p>
          <a:p>
            <a:pPr marL="0" indent="0" eaLnBrk="1" hangingPunct="1">
              <a:lnSpc>
                <a:spcPts val="2600"/>
              </a:lnSpc>
              <a:spcBef>
                <a:spcPts val="0"/>
              </a:spcBef>
              <a:spcAft>
                <a:spcPts val="0"/>
              </a:spcAft>
              <a:buFont typeface="Arial" charset="0"/>
              <a:buNone/>
              <a:defRPr/>
            </a:pPr>
            <a:endParaRPr lang="en-US" sz="1800" b="0" dirty="0" smtClean="0">
              <a:solidFill>
                <a:schemeClr val="tx1"/>
              </a:solidFill>
            </a:endParaRPr>
          </a:p>
          <a:p>
            <a:pPr marL="4348163" indent="0">
              <a:spcBef>
                <a:spcPts val="0"/>
              </a:spcBef>
              <a:spcAft>
                <a:spcPts val="0"/>
              </a:spcAft>
              <a:buFont typeface="Arial" charset="0"/>
              <a:buNone/>
              <a:defRPr/>
            </a:pPr>
            <a:r>
              <a:rPr lang="en-US" sz="1800" b="0" dirty="0" smtClean="0">
                <a:solidFill>
                  <a:schemeClr val="tx1"/>
                </a:solidFill>
              </a:rPr>
              <a:t>President Barack Obama</a:t>
            </a:r>
          </a:p>
          <a:p>
            <a:pPr marL="4348163" indent="0">
              <a:spcBef>
                <a:spcPts val="0"/>
              </a:spcBef>
              <a:spcAft>
                <a:spcPts val="0"/>
              </a:spcAft>
              <a:buFont typeface="Arial" charset="0"/>
              <a:buNone/>
              <a:defRPr/>
            </a:pPr>
            <a:r>
              <a:rPr lang="en-US" sz="1800" b="0" dirty="0" smtClean="0">
                <a:solidFill>
                  <a:schemeClr val="tx1"/>
                </a:solidFill>
              </a:rPr>
              <a:t>September 21, 2009</a:t>
            </a:r>
          </a:p>
          <a:p>
            <a:pPr marL="0" indent="0" eaLnBrk="1" hangingPunct="1">
              <a:spcBef>
                <a:spcPts val="0"/>
              </a:spcBef>
              <a:spcAft>
                <a:spcPts val="0"/>
              </a:spcAft>
              <a:buFont typeface="Arial" charset="0"/>
              <a:buNone/>
              <a:defRPr/>
            </a:pPr>
            <a:endParaRPr lang="en-US" sz="1400" b="0" dirty="0" smtClean="0">
              <a:solidFill>
                <a:schemeClr val="tx1"/>
              </a:solidFill>
              <a:latin typeface="Arial" charset="0"/>
              <a:cs typeface="Arial" charset="0"/>
            </a:endParaRPr>
          </a:p>
          <a:p>
            <a:pPr marL="0" indent="0" eaLnBrk="1" hangingPunct="1">
              <a:spcBef>
                <a:spcPts val="0"/>
              </a:spcBef>
              <a:spcAft>
                <a:spcPts val="0"/>
              </a:spcAft>
              <a:buFont typeface="Arial" charset="0"/>
              <a:buNone/>
              <a:defRPr/>
            </a:pPr>
            <a:endParaRPr lang="en-US" sz="1400" b="0" dirty="0" smtClean="0">
              <a:solidFill>
                <a:schemeClr val="tx1"/>
              </a:solidFill>
              <a:latin typeface="Arial" charset="0"/>
              <a:cs typeface="Arial" charset="0"/>
            </a:endParaRPr>
          </a:p>
          <a:p>
            <a:pPr marL="0" indent="0" eaLnBrk="1" hangingPunct="1">
              <a:spcBef>
                <a:spcPts val="0"/>
              </a:spcBef>
              <a:spcAft>
                <a:spcPts val="0"/>
              </a:spcAft>
              <a:buFont typeface="Arial" charset="0"/>
              <a:buNone/>
              <a:defRPr/>
            </a:pPr>
            <a:r>
              <a:rPr lang="en-US" sz="1200" b="0" dirty="0" smtClean="0">
                <a:solidFill>
                  <a:schemeClr val="tx1"/>
                </a:solidFill>
              </a:rPr>
              <a:t>http://www.whitehouse.gov/the_press_office/Remarks-by-the-President-on-Innovation-and-Sustainable-Growth-at-Hudson-Valley-Community-College/</a:t>
            </a:r>
          </a:p>
        </p:txBody>
      </p:sp>
      <p:sp>
        <p:nvSpPr>
          <p:cNvPr id="4099" name="Title 2"/>
          <p:cNvSpPr>
            <a:spLocks noGrp="1"/>
          </p:cNvSpPr>
          <p:nvPr>
            <p:ph type="title"/>
          </p:nvPr>
        </p:nvSpPr>
        <p:spPr>
          <a:xfrm>
            <a:off x="0" y="-166688"/>
            <a:ext cx="9144000" cy="1143001"/>
          </a:xfrm>
        </p:spPr>
        <p:txBody>
          <a:bodyPr/>
          <a:lstStyle/>
          <a:p>
            <a:r>
              <a:rPr lang="en-US" dirty="0" smtClean="0">
                <a:latin typeface="Arial" charset="0"/>
                <a:cs typeface="Arial" charset="0"/>
              </a:rPr>
              <a:t>The Administration’s S&amp;T Priorities for the FY 2011 Budget</a:t>
            </a:r>
          </a:p>
        </p:txBody>
      </p:sp>
      <p:sp>
        <p:nvSpPr>
          <p:cNvPr id="4100" name="Slide Number Placeholder 3"/>
          <p:cNvSpPr>
            <a:spLocks noGrp="1"/>
          </p:cNvSpPr>
          <p:nvPr>
            <p:ph type="sldNum"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31D10B1-C0D5-431D-A29C-B244B2DC3C86}" type="slidenum">
              <a:rPr lang="en-US" smtClean="0">
                <a:latin typeface="Arial" charset="0"/>
                <a:cs typeface="Arial" charset="0"/>
              </a:rPr>
              <a:pPr fontAlgn="base">
                <a:spcBef>
                  <a:spcPct val="0"/>
                </a:spcBef>
                <a:spcAft>
                  <a:spcPct val="0"/>
                </a:spcAft>
              </a:pPr>
              <a:t>2</a:t>
            </a:fld>
            <a:endParaRPr lang="en-US" smtClean="0">
              <a:latin typeface="Arial" charset="0"/>
              <a:cs typeface="Arial" charset="0"/>
            </a:endParaRPr>
          </a:p>
        </p:txBody>
      </p:sp>
      <p:sp>
        <p:nvSpPr>
          <p:cNvPr id="5" name="Footer Placeholder 25"/>
          <p:cNvSpPr>
            <a:spLocks noGrp="1"/>
          </p:cNvSpPr>
          <p:nvPr>
            <p:ph type="ftr" sz="quarter" idx="4294967295"/>
          </p:nvPr>
        </p:nvSpPr>
        <p:spPr>
          <a:xfrm>
            <a:off x="3124200" y="6357064"/>
            <a:ext cx="5334000" cy="365125"/>
          </a:xfrm>
          <a:prstGeom prst="rect">
            <a:avLst/>
          </a:prstGeom>
        </p:spPr>
        <p:txBody>
          <a:bodyPr/>
          <a:lstStyle/>
          <a:p>
            <a:r>
              <a:rPr lang="en-US" dirty="0" smtClean="0"/>
              <a:t>BESAC August 5, 2010</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Rectangle 46"/>
          <p:cNvSpPr/>
          <p:nvPr/>
        </p:nvSpPr>
        <p:spPr>
          <a:xfrm>
            <a:off x="-457200" y="-304800"/>
            <a:ext cx="10058400" cy="7467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62" name="Rectangle 61"/>
          <p:cNvSpPr/>
          <p:nvPr/>
        </p:nvSpPr>
        <p:spPr>
          <a:xfrm>
            <a:off x="2779713" y="2590800"/>
            <a:ext cx="3581400" cy="3886200"/>
          </a:xfrm>
          <a:prstGeom prst="rect">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5" name="Slide Number Placeholder 3"/>
          <p:cNvSpPr txBox="1">
            <a:spLocks noGrp="1"/>
          </p:cNvSpPr>
          <p:nvPr/>
        </p:nvSpPr>
        <p:spPr>
          <a:xfrm>
            <a:off x="8919210" y="6598920"/>
            <a:ext cx="457200" cy="365125"/>
          </a:xfrm>
          <a:prstGeom prst="rect">
            <a:avLst/>
          </a:prstGeom>
          <a:noFill/>
        </p:spPr>
        <p:txBody>
          <a:bodyPr anchor="ctr"/>
          <a:lstStyle/>
          <a:p>
            <a:pPr algn="ctr" fontAlgn="auto">
              <a:spcBef>
                <a:spcPts val="0"/>
              </a:spcBef>
              <a:spcAft>
                <a:spcPts val="0"/>
              </a:spcAft>
              <a:defRPr/>
            </a:pPr>
            <a:fld id="{3A05CF6A-2BC0-4733-A0B4-8A48A5D947BC}" type="slidenum">
              <a:rPr lang="en-US" sz="1200">
                <a:solidFill>
                  <a:srgbClr val="146737"/>
                </a:solidFill>
                <a:latin typeface="+mn-lt"/>
                <a:cs typeface="Arial" pitchFamily="34" charset="0"/>
              </a:rPr>
              <a:pPr algn="ctr" fontAlgn="auto">
                <a:spcBef>
                  <a:spcPts val="0"/>
                </a:spcBef>
                <a:spcAft>
                  <a:spcPts val="0"/>
                </a:spcAft>
                <a:defRPr/>
              </a:pPr>
              <a:t>3</a:t>
            </a:fld>
            <a:endParaRPr lang="en-US" sz="1200" dirty="0">
              <a:solidFill>
                <a:srgbClr val="146737"/>
              </a:solidFill>
              <a:latin typeface="+mn-lt"/>
              <a:cs typeface="Arial" pitchFamily="34" charset="0"/>
            </a:endParaRPr>
          </a:p>
        </p:txBody>
      </p:sp>
      <p:sp>
        <p:nvSpPr>
          <p:cNvPr id="8" name="Rectangle 7"/>
          <p:cNvSpPr/>
          <p:nvPr/>
        </p:nvSpPr>
        <p:spPr>
          <a:xfrm>
            <a:off x="3683000" y="304800"/>
            <a:ext cx="1752600" cy="990600"/>
          </a:xfrm>
          <a:prstGeom prst="rect">
            <a:avLst/>
          </a:prstGeom>
          <a:solidFill>
            <a:schemeClr val="bg1">
              <a:lumMod val="95000"/>
            </a:schemeClr>
          </a:solidFill>
          <a:ln/>
        </p:spPr>
        <p:style>
          <a:lnRef idx="2">
            <a:schemeClr val="dk1"/>
          </a:lnRef>
          <a:fillRef idx="1">
            <a:schemeClr val="lt1"/>
          </a:fillRef>
          <a:effectRef idx="0">
            <a:schemeClr val="dk1"/>
          </a:effectRef>
          <a:fontRef idx="minor">
            <a:schemeClr val="dk1"/>
          </a:fontRef>
        </p:style>
        <p:txBody>
          <a:bodyPr anchor="ctr"/>
          <a:lstStyle/>
          <a:p>
            <a:pPr algn="ctr">
              <a:defRPr/>
            </a:pPr>
            <a:endParaRPr lang="en-US" sz="1000" b="1">
              <a:latin typeface="Arial" pitchFamily="34" charset="0"/>
            </a:endParaRPr>
          </a:p>
        </p:txBody>
      </p:sp>
      <p:sp>
        <p:nvSpPr>
          <p:cNvPr id="26630" name="TextBox 8"/>
          <p:cNvSpPr txBox="1">
            <a:spLocks noChangeArrowheads="1"/>
          </p:cNvSpPr>
          <p:nvPr/>
        </p:nvSpPr>
        <p:spPr bwMode="auto">
          <a:xfrm>
            <a:off x="3530600" y="374650"/>
            <a:ext cx="2057400" cy="1016000"/>
          </a:xfrm>
          <a:prstGeom prst="rect">
            <a:avLst/>
          </a:prstGeom>
          <a:noFill/>
          <a:ln w="9525">
            <a:noFill/>
            <a:miter lim="800000"/>
            <a:headEnd/>
            <a:tailEnd/>
          </a:ln>
        </p:spPr>
        <p:txBody>
          <a:bodyPr>
            <a:spAutoFit/>
          </a:bodyPr>
          <a:lstStyle/>
          <a:p>
            <a:pPr algn="ctr"/>
            <a:r>
              <a:rPr lang="en-US" sz="1000" b="1"/>
              <a:t>Secretary</a:t>
            </a:r>
          </a:p>
          <a:p>
            <a:pPr algn="ctr"/>
            <a:r>
              <a:rPr lang="en-US" sz="1000" b="1">
                <a:solidFill>
                  <a:srgbClr val="146737"/>
                </a:solidFill>
              </a:rPr>
              <a:t>Steven Chu</a:t>
            </a:r>
          </a:p>
          <a:p>
            <a:pPr algn="ctr"/>
            <a:endParaRPr lang="en-US" sz="1000" b="1"/>
          </a:p>
          <a:p>
            <a:pPr algn="ctr"/>
            <a:r>
              <a:rPr lang="en-US" sz="1000" b="1"/>
              <a:t>Deputy Secretary</a:t>
            </a:r>
          </a:p>
          <a:p>
            <a:pPr algn="ctr"/>
            <a:r>
              <a:rPr lang="en-US" sz="1000" b="1">
                <a:solidFill>
                  <a:srgbClr val="146737"/>
                </a:solidFill>
              </a:rPr>
              <a:t>Daniel B. Poneman</a:t>
            </a:r>
          </a:p>
          <a:p>
            <a:pPr algn="ctr"/>
            <a:endParaRPr lang="en-US" sz="1000" b="1"/>
          </a:p>
        </p:txBody>
      </p:sp>
      <p:sp>
        <p:nvSpPr>
          <p:cNvPr id="10" name="Rectangle 9"/>
          <p:cNvSpPr/>
          <p:nvPr/>
        </p:nvSpPr>
        <p:spPr>
          <a:xfrm>
            <a:off x="3695700" y="1600200"/>
            <a:ext cx="1752600" cy="850900"/>
          </a:xfrm>
          <a:prstGeom prst="rect">
            <a:avLst/>
          </a:prstGeom>
          <a:solidFill>
            <a:schemeClr val="accent1">
              <a:lumMod val="20000"/>
              <a:lumOff val="80000"/>
            </a:schemeClr>
          </a:solidFill>
          <a:ln/>
        </p:spPr>
        <p:style>
          <a:lnRef idx="2">
            <a:schemeClr val="accent1"/>
          </a:lnRef>
          <a:fillRef idx="1">
            <a:schemeClr val="lt1"/>
          </a:fillRef>
          <a:effectRef idx="0">
            <a:schemeClr val="accent1"/>
          </a:effectRef>
          <a:fontRef idx="minor">
            <a:schemeClr val="dk1"/>
          </a:fontRef>
        </p:style>
        <p:txBody>
          <a:bodyPr anchor="ctr"/>
          <a:lstStyle/>
          <a:p>
            <a:pPr algn="ctr">
              <a:defRPr/>
            </a:pPr>
            <a:endParaRPr lang="en-US" sz="1000" b="1">
              <a:latin typeface="Arial" pitchFamily="34" charset="0"/>
            </a:endParaRPr>
          </a:p>
        </p:txBody>
      </p:sp>
      <p:sp>
        <p:nvSpPr>
          <p:cNvPr id="11" name="Rectangle 10"/>
          <p:cNvSpPr/>
          <p:nvPr/>
        </p:nvSpPr>
        <p:spPr>
          <a:xfrm>
            <a:off x="762000" y="1600200"/>
            <a:ext cx="1752600" cy="849313"/>
          </a:xfrm>
          <a:prstGeom prst="rect">
            <a:avLst/>
          </a:prstGeom>
          <a:solidFill>
            <a:schemeClr val="accent1">
              <a:lumMod val="20000"/>
              <a:lumOff val="80000"/>
            </a:schemeClr>
          </a:solidFill>
          <a:ln/>
        </p:spPr>
        <p:style>
          <a:lnRef idx="2">
            <a:schemeClr val="accent1"/>
          </a:lnRef>
          <a:fillRef idx="1">
            <a:schemeClr val="lt1"/>
          </a:fillRef>
          <a:effectRef idx="0">
            <a:schemeClr val="accent1"/>
          </a:effectRef>
          <a:fontRef idx="minor">
            <a:schemeClr val="dk1"/>
          </a:fontRef>
        </p:style>
        <p:txBody>
          <a:bodyPr anchor="ctr"/>
          <a:lstStyle/>
          <a:p>
            <a:pPr algn="ctr">
              <a:defRPr/>
            </a:pPr>
            <a:endParaRPr lang="en-US" sz="1000" b="1">
              <a:latin typeface="Arial" pitchFamily="34" charset="0"/>
            </a:endParaRPr>
          </a:p>
        </p:txBody>
      </p:sp>
      <p:sp>
        <p:nvSpPr>
          <p:cNvPr id="12" name="Rectangle 11"/>
          <p:cNvSpPr/>
          <p:nvPr/>
        </p:nvSpPr>
        <p:spPr>
          <a:xfrm>
            <a:off x="6705600" y="2955925"/>
            <a:ext cx="1752600" cy="777875"/>
          </a:xfrm>
          <a:prstGeom prst="rect">
            <a:avLst/>
          </a:prstGeom>
          <a:ln/>
        </p:spPr>
        <p:style>
          <a:lnRef idx="2">
            <a:schemeClr val="accent3"/>
          </a:lnRef>
          <a:fillRef idx="1">
            <a:schemeClr val="lt1"/>
          </a:fillRef>
          <a:effectRef idx="0">
            <a:schemeClr val="accent3"/>
          </a:effectRef>
          <a:fontRef idx="minor">
            <a:schemeClr val="dk1"/>
          </a:fontRef>
        </p:style>
        <p:txBody>
          <a:bodyPr anchor="ctr"/>
          <a:lstStyle/>
          <a:p>
            <a:pPr algn="ctr">
              <a:defRPr/>
            </a:pPr>
            <a:endParaRPr lang="en-US" sz="1000" b="1">
              <a:latin typeface="Arial" pitchFamily="34" charset="0"/>
              <a:cs typeface="Arial" pitchFamily="34" charset="0"/>
            </a:endParaRPr>
          </a:p>
        </p:txBody>
      </p:sp>
      <p:sp>
        <p:nvSpPr>
          <p:cNvPr id="26634" name="TextBox 12"/>
          <p:cNvSpPr txBox="1">
            <a:spLocks noChangeArrowheads="1"/>
          </p:cNvSpPr>
          <p:nvPr/>
        </p:nvSpPr>
        <p:spPr bwMode="auto">
          <a:xfrm>
            <a:off x="609600" y="1676400"/>
            <a:ext cx="2057400" cy="708025"/>
          </a:xfrm>
          <a:prstGeom prst="rect">
            <a:avLst/>
          </a:prstGeom>
          <a:noFill/>
          <a:ln w="9525">
            <a:noFill/>
            <a:miter lim="800000"/>
            <a:headEnd/>
            <a:tailEnd/>
          </a:ln>
        </p:spPr>
        <p:txBody>
          <a:bodyPr>
            <a:spAutoFit/>
          </a:bodyPr>
          <a:lstStyle/>
          <a:p>
            <a:pPr algn="ctr"/>
            <a:r>
              <a:rPr lang="en-US" sz="1000" b="1"/>
              <a:t>Under Secretary</a:t>
            </a:r>
          </a:p>
          <a:p>
            <a:pPr algn="ctr"/>
            <a:r>
              <a:rPr lang="en-US" sz="1000" b="1"/>
              <a:t>for Energy</a:t>
            </a:r>
          </a:p>
          <a:p>
            <a:pPr algn="ctr"/>
            <a:endParaRPr lang="en-US" sz="1000" b="1"/>
          </a:p>
          <a:p>
            <a:pPr algn="ctr"/>
            <a:r>
              <a:rPr lang="en-US" sz="1000" b="1">
                <a:solidFill>
                  <a:srgbClr val="146737"/>
                </a:solidFill>
              </a:rPr>
              <a:t>Kristina Johnson</a:t>
            </a:r>
          </a:p>
        </p:txBody>
      </p:sp>
      <p:sp>
        <p:nvSpPr>
          <p:cNvPr id="26635" name="TextBox 13"/>
          <p:cNvSpPr txBox="1">
            <a:spLocks noChangeArrowheads="1"/>
          </p:cNvSpPr>
          <p:nvPr/>
        </p:nvSpPr>
        <p:spPr bwMode="auto">
          <a:xfrm>
            <a:off x="3543300" y="1692275"/>
            <a:ext cx="2057400" cy="708025"/>
          </a:xfrm>
          <a:prstGeom prst="rect">
            <a:avLst/>
          </a:prstGeom>
          <a:noFill/>
          <a:ln w="9525">
            <a:noFill/>
            <a:miter lim="800000"/>
            <a:headEnd/>
            <a:tailEnd/>
          </a:ln>
        </p:spPr>
        <p:txBody>
          <a:bodyPr>
            <a:spAutoFit/>
          </a:bodyPr>
          <a:lstStyle/>
          <a:p>
            <a:pPr algn="ctr"/>
            <a:r>
              <a:rPr lang="en-US" sz="1000" b="1"/>
              <a:t>Under Secretary</a:t>
            </a:r>
          </a:p>
          <a:p>
            <a:pPr algn="ctr"/>
            <a:r>
              <a:rPr lang="en-US" sz="1000" b="1"/>
              <a:t>for Science</a:t>
            </a:r>
          </a:p>
          <a:p>
            <a:pPr algn="ctr"/>
            <a:endParaRPr lang="en-US" sz="1000" b="1"/>
          </a:p>
          <a:p>
            <a:pPr algn="ctr"/>
            <a:r>
              <a:rPr lang="en-US" sz="1000" b="1">
                <a:solidFill>
                  <a:srgbClr val="146737"/>
                </a:solidFill>
              </a:rPr>
              <a:t>Steven E. Koonin</a:t>
            </a:r>
          </a:p>
        </p:txBody>
      </p:sp>
      <p:sp>
        <p:nvSpPr>
          <p:cNvPr id="26636" name="TextBox 14"/>
          <p:cNvSpPr txBox="1">
            <a:spLocks noChangeArrowheads="1"/>
          </p:cNvSpPr>
          <p:nvPr/>
        </p:nvSpPr>
        <p:spPr bwMode="auto">
          <a:xfrm>
            <a:off x="6715125" y="2990850"/>
            <a:ext cx="1752600" cy="708025"/>
          </a:xfrm>
          <a:prstGeom prst="rect">
            <a:avLst/>
          </a:prstGeom>
          <a:noFill/>
          <a:ln w="9525">
            <a:noFill/>
            <a:miter lim="800000"/>
            <a:headEnd/>
            <a:tailEnd/>
          </a:ln>
        </p:spPr>
        <p:txBody>
          <a:bodyPr>
            <a:spAutoFit/>
          </a:bodyPr>
          <a:lstStyle/>
          <a:p>
            <a:pPr algn="ctr"/>
            <a:r>
              <a:rPr lang="en-US" sz="1000" b="1"/>
              <a:t>Advanced Research Projects Agency – Energy </a:t>
            </a:r>
          </a:p>
          <a:p>
            <a:pPr algn="ctr"/>
            <a:endParaRPr lang="en-US" sz="1000" b="1"/>
          </a:p>
          <a:p>
            <a:pPr algn="ctr"/>
            <a:r>
              <a:rPr lang="en-US" sz="1000" b="1">
                <a:solidFill>
                  <a:srgbClr val="146737"/>
                </a:solidFill>
              </a:rPr>
              <a:t>Arun Majumdar</a:t>
            </a:r>
          </a:p>
        </p:txBody>
      </p:sp>
      <p:sp>
        <p:nvSpPr>
          <p:cNvPr id="26637" name="TextBox 15"/>
          <p:cNvSpPr txBox="1">
            <a:spLocks noChangeArrowheads="1"/>
          </p:cNvSpPr>
          <p:nvPr/>
        </p:nvSpPr>
        <p:spPr bwMode="auto">
          <a:xfrm>
            <a:off x="4724400" y="5657850"/>
            <a:ext cx="1524000" cy="708025"/>
          </a:xfrm>
          <a:prstGeom prst="rect">
            <a:avLst/>
          </a:prstGeom>
          <a:solidFill>
            <a:schemeClr val="bg1"/>
          </a:solidFill>
          <a:ln w="9525">
            <a:solidFill>
              <a:schemeClr val="tx1"/>
            </a:solidFill>
            <a:miter lim="800000"/>
            <a:headEnd/>
            <a:tailEnd/>
          </a:ln>
        </p:spPr>
        <p:txBody>
          <a:bodyPr>
            <a:spAutoFit/>
          </a:bodyPr>
          <a:lstStyle/>
          <a:p>
            <a:pPr algn="ctr"/>
            <a:r>
              <a:rPr lang="en-US" sz="1000" b="1"/>
              <a:t>Workforce Development for Teachers &amp; Scientists</a:t>
            </a:r>
          </a:p>
          <a:p>
            <a:pPr algn="ctr"/>
            <a:r>
              <a:rPr lang="en-US" sz="1000" b="1">
                <a:solidFill>
                  <a:srgbClr val="146737"/>
                </a:solidFill>
              </a:rPr>
              <a:t>Bill Valdez</a:t>
            </a:r>
          </a:p>
        </p:txBody>
      </p:sp>
      <p:sp>
        <p:nvSpPr>
          <p:cNvPr id="26638" name="TextBox 16"/>
          <p:cNvSpPr txBox="1">
            <a:spLocks noChangeArrowheads="1"/>
          </p:cNvSpPr>
          <p:nvPr/>
        </p:nvSpPr>
        <p:spPr bwMode="auto">
          <a:xfrm>
            <a:off x="4724400" y="4983163"/>
            <a:ext cx="1524000" cy="554037"/>
          </a:xfrm>
          <a:prstGeom prst="rect">
            <a:avLst/>
          </a:prstGeom>
          <a:solidFill>
            <a:schemeClr val="bg1"/>
          </a:solidFill>
          <a:ln w="9525">
            <a:solidFill>
              <a:schemeClr val="tx1"/>
            </a:solidFill>
            <a:miter lim="800000"/>
            <a:headEnd/>
            <a:tailEnd/>
          </a:ln>
        </p:spPr>
        <p:txBody>
          <a:bodyPr>
            <a:spAutoFit/>
          </a:bodyPr>
          <a:lstStyle/>
          <a:p>
            <a:pPr algn="ctr"/>
            <a:r>
              <a:rPr lang="en-US" sz="1000" b="1"/>
              <a:t>Fusion Energy Sciences</a:t>
            </a:r>
          </a:p>
          <a:p>
            <a:pPr algn="ctr"/>
            <a:r>
              <a:rPr lang="en-US" sz="1000" b="1">
                <a:solidFill>
                  <a:srgbClr val="146737"/>
                </a:solidFill>
              </a:rPr>
              <a:t>Ed Synakowski</a:t>
            </a:r>
          </a:p>
        </p:txBody>
      </p:sp>
      <p:sp>
        <p:nvSpPr>
          <p:cNvPr id="26639" name="TextBox 17"/>
          <p:cNvSpPr txBox="1">
            <a:spLocks noChangeArrowheads="1"/>
          </p:cNvSpPr>
          <p:nvPr/>
        </p:nvSpPr>
        <p:spPr bwMode="auto">
          <a:xfrm>
            <a:off x="4724400" y="4221163"/>
            <a:ext cx="1524000" cy="554037"/>
          </a:xfrm>
          <a:prstGeom prst="rect">
            <a:avLst/>
          </a:prstGeom>
          <a:solidFill>
            <a:schemeClr val="bg1"/>
          </a:solidFill>
          <a:ln w="9525">
            <a:solidFill>
              <a:schemeClr val="tx1"/>
            </a:solidFill>
            <a:miter lim="800000"/>
            <a:headEnd/>
            <a:tailEnd/>
          </a:ln>
        </p:spPr>
        <p:txBody>
          <a:bodyPr>
            <a:spAutoFit/>
          </a:bodyPr>
          <a:lstStyle/>
          <a:p>
            <a:pPr algn="ctr"/>
            <a:r>
              <a:rPr lang="en-US" sz="1000" b="1"/>
              <a:t>Nuclear Physics</a:t>
            </a:r>
          </a:p>
          <a:p>
            <a:pPr algn="ctr"/>
            <a:endParaRPr lang="en-US" sz="1000" b="1"/>
          </a:p>
          <a:p>
            <a:pPr algn="ctr"/>
            <a:r>
              <a:rPr lang="en-US" sz="1000" b="1">
                <a:solidFill>
                  <a:srgbClr val="146737"/>
                </a:solidFill>
              </a:rPr>
              <a:t>Tim Hallman</a:t>
            </a:r>
          </a:p>
        </p:txBody>
      </p:sp>
      <p:sp>
        <p:nvSpPr>
          <p:cNvPr id="26640" name="TextBox 18"/>
          <p:cNvSpPr txBox="1">
            <a:spLocks noChangeArrowheads="1"/>
          </p:cNvSpPr>
          <p:nvPr/>
        </p:nvSpPr>
        <p:spPr bwMode="auto">
          <a:xfrm>
            <a:off x="4724400" y="3535363"/>
            <a:ext cx="1524000" cy="554037"/>
          </a:xfrm>
          <a:prstGeom prst="rect">
            <a:avLst/>
          </a:prstGeom>
          <a:solidFill>
            <a:schemeClr val="bg1"/>
          </a:solidFill>
          <a:ln w="9525">
            <a:solidFill>
              <a:schemeClr val="tx1"/>
            </a:solidFill>
            <a:miter lim="800000"/>
            <a:headEnd/>
            <a:tailEnd/>
          </a:ln>
        </p:spPr>
        <p:txBody>
          <a:bodyPr>
            <a:spAutoFit/>
          </a:bodyPr>
          <a:lstStyle/>
          <a:p>
            <a:pPr algn="ctr"/>
            <a:r>
              <a:rPr lang="en-US" sz="1000" b="1"/>
              <a:t>High Energy Physics</a:t>
            </a:r>
          </a:p>
          <a:p>
            <a:pPr algn="ctr"/>
            <a:endParaRPr lang="en-US" sz="1000" b="1"/>
          </a:p>
          <a:p>
            <a:pPr algn="ctr"/>
            <a:r>
              <a:rPr lang="en-US" sz="1000" b="1">
                <a:solidFill>
                  <a:srgbClr val="146737"/>
                </a:solidFill>
              </a:rPr>
              <a:t>Dennis Kovar</a:t>
            </a:r>
          </a:p>
        </p:txBody>
      </p:sp>
      <p:sp>
        <p:nvSpPr>
          <p:cNvPr id="26641" name="TextBox 19"/>
          <p:cNvSpPr txBox="1">
            <a:spLocks noChangeArrowheads="1"/>
          </p:cNvSpPr>
          <p:nvPr/>
        </p:nvSpPr>
        <p:spPr bwMode="auto">
          <a:xfrm>
            <a:off x="2895600" y="4906963"/>
            <a:ext cx="1524000" cy="708025"/>
          </a:xfrm>
          <a:prstGeom prst="rect">
            <a:avLst/>
          </a:prstGeom>
          <a:solidFill>
            <a:schemeClr val="bg1"/>
          </a:solidFill>
          <a:ln w="9525">
            <a:solidFill>
              <a:schemeClr val="tx1"/>
            </a:solidFill>
            <a:miter lim="800000"/>
            <a:headEnd/>
            <a:tailEnd/>
          </a:ln>
        </p:spPr>
        <p:txBody>
          <a:bodyPr>
            <a:spAutoFit/>
          </a:bodyPr>
          <a:lstStyle/>
          <a:p>
            <a:pPr algn="ctr"/>
            <a:r>
              <a:rPr lang="en-US" sz="1000" b="1"/>
              <a:t>Biological &amp; Environmental Research</a:t>
            </a:r>
          </a:p>
          <a:p>
            <a:pPr algn="ctr"/>
            <a:r>
              <a:rPr lang="en-US" sz="1000" b="1">
                <a:solidFill>
                  <a:srgbClr val="146737"/>
                </a:solidFill>
              </a:rPr>
              <a:t>Anna Palmisano</a:t>
            </a:r>
          </a:p>
        </p:txBody>
      </p:sp>
      <p:sp>
        <p:nvSpPr>
          <p:cNvPr id="26642" name="TextBox 20"/>
          <p:cNvSpPr txBox="1">
            <a:spLocks noChangeArrowheads="1"/>
          </p:cNvSpPr>
          <p:nvPr/>
        </p:nvSpPr>
        <p:spPr bwMode="auto">
          <a:xfrm>
            <a:off x="2895600" y="4221163"/>
            <a:ext cx="1524000" cy="554037"/>
          </a:xfrm>
          <a:prstGeom prst="rect">
            <a:avLst/>
          </a:prstGeom>
          <a:solidFill>
            <a:schemeClr val="bg1"/>
          </a:solidFill>
          <a:ln w="9525">
            <a:solidFill>
              <a:schemeClr val="tx1"/>
            </a:solidFill>
            <a:miter lim="800000"/>
            <a:headEnd/>
            <a:tailEnd/>
          </a:ln>
        </p:spPr>
        <p:txBody>
          <a:bodyPr>
            <a:spAutoFit/>
          </a:bodyPr>
          <a:lstStyle/>
          <a:p>
            <a:pPr algn="ctr"/>
            <a:r>
              <a:rPr lang="en-US" sz="1000" b="1"/>
              <a:t>Advanced Scientific Computing Research</a:t>
            </a:r>
          </a:p>
          <a:p>
            <a:pPr algn="ctr"/>
            <a:r>
              <a:rPr lang="en-US" sz="1000" b="1">
                <a:solidFill>
                  <a:srgbClr val="146737"/>
                </a:solidFill>
              </a:rPr>
              <a:t>Michael Strayer</a:t>
            </a:r>
          </a:p>
        </p:txBody>
      </p:sp>
      <p:sp>
        <p:nvSpPr>
          <p:cNvPr id="26643" name="TextBox 21"/>
          <p:cNvSpPr txBox="1">
            <a:spLocks noChangeArrowheads="1"/>
          </p:cNvSpPr>
          <p:nvPr/>
        </p:nvSpPr>
        <p:spPr bwMode="auto">
          <a:xfrm>
            <a:off x="2895600" y="3535363"/>
            <a:ext cx="1524000" cy="554037"/>
          </a:xfrm>
          <a:prstGeom prst="rect">
            <a:avLst/>
          </a:prstGeom>
          <a:solidFill>
            <a:schemeClr val="bg1"/>
          </a:solidFill>
          <a:ln w="9525">
            <a:solidFill>
              <a:schemeClr val="tx1"/>
            </a:solidFill>
            <a:miter lim="800000"/>
            <a:headEnd/>
            <a:tailEnd/>
          </a:ln>
        </p:spPr>
        <p:txBody>
          <a:bodyPr>
            <a:spAutoFit/>
          </a:bodyPr>
          <a:lstStyle/>
          <a:p>
            <a:pPr algn="ctr"/>
            <a:r>
              <a:rPr lang="en-US" sz="1000" b="1"/>
              <a:t>Basic Energy Sciences</a:t>
            </a:r>
          </a:p>
          <a:p>
            <a:pPr algn="ctr"/>
            <a:r>
              <a:rPr lang="en-US" sz="1000" b="1">
                <a:solidFill>
                  <a:srgbClr val="146737"/>
                </a:solidFill>
              </a:rPr>
              <a:t>Harriet Kung</a:t>
            </a:r>
          </a:p>
        </p:txBody>
      </p:sp>
      <p:sp>
        <p:nvSpPr>
          <p:cNvPr id="13332" name="TextBox 23"/>
          <p:cNvSpPr txBox="1">
            <a:spLocks noChangeArrowheads="1"/>
          </p:cNvSpPr>
          <p:nvPr/>
        </p:nvSpPr>
        <p:spPr bwMode="auto">
          <a:xfrm>
            <a:off x="1211263" y="4673600"/>
            <a:ext cx="1371600" cy="400110"/>
          </a:xfrm>
          <a:prstGeom prst="rect">
            <a:avLst/>
          </a:prstGeom>
          <a:ln>
            <a:headEnd/>
            <a:tailEnd/>
          </a:ln>
        </p:spPr>
        <p:style>
          <a:lnRef idx="2">
            <a:schemeClr val="accent3"/>
          </a:lnRef>
          <a:fillRef idx="1">
            <a:schemeClr val="lt1"/>
          </a:fillRef>
          <a:effectRef idx="0">
            <a:schemeClr val="accent3"/>
          </a:effectRef>
          <a:fontRef idx="minor">
            <a:schemeClr val="dk1"/>
          </a:fontRef>
        </p:style>
        <p:txBody>
          <a:bodyPr>
            <a:spAutoFit/>
          </a:bodyPr>
          <a:lstStyle/>
          <a:p>
            <a:pPr algn="ctr">
              <a:defRPr/>
            </a:pPr>
            <a:r>
              <a:rPr lang="en-US" sz="1000" b="1" dirty="0" smtClean="0">
                <a:latin typeface="Arial" pitchFamily="34" charset="0"/>
                <a:cs typeface="Arial" pitchFamily="34" charset="0"/>
              </a:rPr>
              <a:t>Nuclear </a:t>
            </a:r>
            <a:r>
              <a:rPr lang="en-US" sz="1000" b="1" dirty="0">
                <a:latin typeface="Arial" pitchFamily="34" charset="0"/>
                <a:cs typeface="Arial" pitchFamily="34" charset="0"/>
              </a:rPr>
              <a:t>Energy</a:t>
            </a:r>
          </a:p>
          <a:p>
            <a:pPr algn="ctr">
              <a:defRPr/>
            </a:pPr>
            <a:r>
              <a:rPr lang="en-US" sz="1000" b="1" dirty="0">
                <a:solidFill>
                  <a:srgbClr val="146737"/>
                </a:solidFill>
                <a:latin typeface="Arial" pitchFamily="34" charset="0"/>
                <a:cs typeface="Arial" pitchFamily="34" charset="0"/>
              </a:rPr>
              <a:t>Pete Miller</a:t>
            </a:r>
          </a:p>
        </p:txBody>
      </p:sp>
      <p:sp>
        <p:nvSpPr>
          <p:cNvPr id="13333" name="TextBox 24"/>
          <p:cNvSpPr txBox="1">
            <a:spLocks noChangeArrowheads="1"/>
          </p:cNvSpPr>
          <p:nvPr/>
        </p:nvSpPr>
        <p:spPr bwMode="auto">
          <a:xfrm>
            <a:off x="1211263" y="3987800"/>
            <a:ext cx="1371600" cy="400110"/>
          </a:xfrm>
          <a:prstGeom prst="rect">
            <a:avLst/>
          </a:prstGeom>
          <a:ln>
            <a:headEnd/>
            <a:tailEnd/>
          </a:ln>
        </p:spPr>
        <p:style>
          <a:lnRef idx="2">
            <a:schemeClr val="accent3"/>
          </a:lnRef>
          <a:fillRef idx="1">
            <a:schemeClr val="lt1"/>
          </a:fillRef>
          <a:effectRef idx="0">
            <a:schemeClr val="accent3"/>
          </a:effectRef>
          <a:fontRef idx="minor">
            <a:schemeClr val="dk1"/>
          </a:fontRef>
        </p:style>
        <p:txBody>
          <a:bodyPr>
            <a:spAutoFit/>
          </a:bodyPr>
          <a:lstStyle/>
          <a:p>
            <a:pPr algn="ctr">
              <a:defRPr/>
            </a:pPr>
            <a:r>
              <a:rPr lang="en-US" sz="1000" b="1" dirty="0" smtClean="0">
                <a:latin typeface="Arial" pitchFamily="34" charset="0"/>
                <a:cs typeface="Arial" pitchFamily="34" charset="0"/>
              </a:rPr>
              <a:t>Fossil </a:t>
            </a:r>
            <a:r>
              <a:rPr lang="en-US" sz="1000" b="1" dirty="0">
                <a:latin typeface="Arial" pitchFamily="34" charset="0"/>
                <a:cs typeface="Arial" pitchFamily="34" charset="0"/>
              </a:rPr>
              <a:t>Energy</a:t>
            </a:r>
          </a:p>
          <a:p>
            <a:pPr algn="ctr">
              <a:defRPr/>
            </a:pPr>
            <a:r>
              <a:rPr lang="en-US" sz="1000" b="1" dirty="0">
                <a:solidFill>
                  <a:srgbClr val="146737"/>
                </a:solidFill>
                <a:latin typeface="Arial" pitchFamily="34" charset="0"/>
                <a:cs typeface="Arial" pitchFamily="34" charset="0"/>
              </a:rPr>
              <a:t>James </a:t>
            </a:r>
            <a:r>
              <a:rPr lang="en-US" sz="1000" b="1" dirty="0" err="1">
                <a:solidFill>
                  <a:srgbClr val="146737"/>
                </a:solidFill>
                <a:latin typeface="Arial" pitchFamily="34" charset="0"/>
                <a:cs typeface="Arial" pitchFamily="34" charset="0"/>
              </a:rPr>
              <a:t>Markowski</a:t>
            </a:r>
            <a:endParaRPr lang="en-US" sz="1000" b="1" dirty="0">
              <a:solidFill>
                <a:srgbClr val="146737"/>
              </a:solidFill>
              <a:latin typeface="Arial" pitchFamily="34" charset="0"/>
              <a:cs typeface="Arial" pitchFamily="34" charset="0"/>
            </a:endParaRPr>
          </a:p>
        </p:txBody>
      </p:sp>
      <p:sp>
        <p:nvSpPr>
          <p:cNvPr id="13334" name="TextBox 25"/>
          <p:cNvSpPr txBox="1">
            <a:spLocks noChangeArrowheads="1"/>
          </p:cNvSpPr>
          <p:nvPr/>
        </p:nvSpPr>
        <p:spPr bwMode="auto">
          <a:xfrm>
            <a:off x="1211263" y="3073400"/>
            <a:ext cx="1371600" cy="553998"/>
          </a:xfrm>
          <a:prstGeom prst="rect">
            <a:avLst/>
          </a:prstGeom>
          <a:ln>
            <a:headEnd/>
            <a:tailEnd/>
          </a:ln>
        </p:spPr>
        <p:style>
          <a:lnRef idx="2">
            <a:schemeClr val="accent3"/>
          </a:lnRef>
          <a:fillRef idx="1">
            <a:schemeClr val="lt1"/>
          </a:fillRef>
          <a:effectRef idx="0">
            <a:schemeClr val="accent3"/>
          </a:effectRef>
          <a:fontRef idx="minor">
            <a:schemeClr val="dk1"/>
          </a:fontRef>
        </p:style>
        <p:txBody>
          <a:bodyPr>
            <a:spAutoFit/>
          </a:bodyPr>
          <a:lstStyle/>
          <a:p>
            <a:pPr algn="ctr">
              <a:defRPr/>
            </a:pPr>
            <a:r>
              <a:rPr lang="en-US" sz="1000" b="1" dirty="0" smtClean="0">
                <a:latin typeface="Arial" pitchFamily="34" charset="0"/>
                <a:cs typeface="Arial" pitchFamily="34" charset="0"/>
              </a:rPr>
              <a:t>Energy </a:t>
            </a:r>
            <a:r>
              <a:rPr lang="en-US" sz="1000" b="1" dirty="0">
                <a:latin typeface="Arial" pitchFamily="34" charset="0"/>
                <a:cs typeface="Arial" pitchFamily="34" charset="0"/>
              </a:rPr>
              <a:t>Efficiency &amp; Renewable Energy</a:t>
            </a:r>
          </a:p>
          <a:p>
            <a:pPr algn="ctr">
              <a:defRPr/>
            </a:pPr>
            <a:r>
              <a:rPr lang="en-US" sz="1000" b="1" dirty="0">
                <a:solidFill>
                  <a:srgbClr val="146737"/>
                </a:solidFill>
                <a:latin typeface="Arial" pitchFamily="34" charset="0"/>
                <a:cs typeface="Arial" pitchFamily="34" charset="0"/>
              </a:rPr>
              <a:t>Cathy </a:t>
            </a:r>
            <a:r>
              <a:rPr lang="en-US" sz="1000" b="1" dirty="0" err="1">
                <a:solidFill>
                  <a:srgbClr val="146737"/>
                </a:solidFill>
                <a:latin typeface="Arial" pitchFamily="34" charset="0"/>
                <a:cs typeface="Arial" pitchFamily="34" charset="0"/>
              </a:rPr>
              <a:t>Zoi</a:t>
            </a:r>
            <a:endParaRPr lang="en-US" sz="1000" b="1" dirty="0">
              <a:solidFill>
                <a:srgbClr val="146737"/>
              </a:solidFill>
              <a:latin typeface="Arial" pitchFamily="34" charset="0"/>
              <a:cs typeface="Arial" pitchFamily="34" charset="0"/>
            </a:endParaRPr>
          </a:p>
        </p:txBody>
      </p:sp>
      <p:sp>
        <p:nvSpPr>
          <p:cNvPr id="13335" name="TextBox 26"/>
          <p:cNvSpPr txBox="1">
            <a:spLocks noChangeArrowheads="1"/>
          </p:cNvSpPr>
          <p:nvPr/>
        </p:nvSpPr>
        <p:spPr bwMode="auto">
          <a:xfrm>
            <a:off x="1211263" y="5435600"/>
            <a:ext cx="1371600" cy="707886"/>
          </a:xfrm>
          <a:prstGeom prst="rect">
            <a:avLst/>
          </a:prstGeom>
          <a:ln>
            <a:headEnd/>
            <a:tailEnd/>
          </a:ln>
        </p:spPr>
        <p:style>
          <a:lnRef idx="2">
            <a:schemeClr val="accent3"/>
          </a:lnRef>
          <a:fillRef idx="1">
            <a:schemeClr val="lt1"/>
          </a:fillRef>
          <a:effectRef idx="0">
            <a:schemeClr val="accent3"/>
          </a:effectRef>
          <a:fontRef idx="minor">
            <a:schemeClr val="dk1"/>
          </a:fontRef>
        </p:style>
        <p:txBody>
          <a:bodyPr>
            <a:spAutoFit/>
          </a:bodyPr>
          <a:lstStyle/>
          <a:p>
            <a:pPr algn="ctr">
              <a:defRPr/>
            </a:pPr>
            <a:r>
              <a:rPr lang="en-US" sz="1000" b="1" dirty="0" smtClean="0">
                <a:latin typeface="Arial" pitchFamily="34" charset="0"/>
                <a:cs typeface="Arial" pitchFamily="34" charset="0"/>
              </a:rPr>
              <a:t>Electricity </a:t>
            </a:r>
            <a:r>
              <a:rPr lang="en-US" sz="1000" b="1" dirty="0">
                <a:latin typeface="Arial" pitchFamily="34" charset="0"/>
                <a:cs typeface="Arial" pitchFamily="34" charset="0"/>
              </a:rPr>
              <a:t>Delivery</a:t>
            </a:r>
          </a:p>
          <a:p>
            <a:pPr algn="ctr">
              <a:defRPr/>
            </a:pPr>
            <a:r>
              <a:rPr lang="en-US" sz="1000" b="1" dirty="0">
                <a:latin typeface="Arial" pitchFamily="34" charset="0"/>
                <a:cs typeface="Arial" pitchFamily="34" charset="0"/>
              </a:rPr>
              <a:t>and Energy Reliability</a:t>
            </a:r>
          </a:p>
          <a:p>
            <a:pPr algn="ctr">
              <a:defRPr/>
            </a:pPr>
            <a:r>
              <a:rPr lang="en-US" sz="1000" b="1" dirty="0">
                <a:solidFill>
                  <a:srgbClr val="146737"/>
                </a:solidFill>
                <a:latin typeface="Arial" pitchFamily="34" charset="0"/>
                <a:cs typeface="Arial" pitchFamily="34" charset="0"/>
              </a:rPr>
              <a:t>Pat Hoffman (A)</a:t>
            </a:r>
          </a:p>
        </p:txBody>
      </p:sp>
      <p:cxnSp>
        <p:nvCxnSpPr>
          <p:cNvPr id="28" name="Straight Connector 27"/>
          <p:cNvCxnSpPr/>
          <p:nvPr/>
        </p:nvCxnSpPr>
        <p:spPr>
          <a:xfrm>
            <a:off x="1633538" y="1447800"/>
            <a:ext cx="5940425"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5400000">
            <a:off x="4419600" y="1447800"/>
            <a:ext cx="3048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5400000" flipH="1" flipV="1">
            <a:off x="1554163" y="1524000"/>
            <a:ext cx="1524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5400000" flipH="1" flipV="1">
            <a:off x="6826250" y="2201863"/>
            <a:ext cx="150812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rot="5400000">
            <a:off x="4459287" y="2563813"/>
            <a:ext cx="21907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rot="5400000">
            <a:off x="3179762" y="4627563"/>
            <a:ext cx="2784475" cy="0"/>
          </a:xfrm>
          <a:prstGeom prst="line">
            <a:avLst/>
          </a:prstGeom>
          <a:ln/>
        </p:spPr>
        <p:style>
          <a:lnRef idx="1">
            <a:schemeClr val="dk1"/>
          </a:lnRef>
          <a:fillRef idx="0">
            <a:schemeClr val="dk1"/>
          </a:fillRef>
          <a:effectRef idx="0">
            <a:schemeClr val="dk1"/>
          </a:effectRef>
          <a:fontRef idx="minor">
            <a:schemeClr val="tx1"/>
          </a:fontRef>
        </p:style>
      </p:cxnSp>
      <p:cxnSp>
        <p:nvCxnSpPr>
          <p:cNvPr id="34" name="Straight Connector 33"/>
          <p:cNvCxnSpPr>
            <a:stCxn id="26643" idx="3"/>
            <a:endCxn id="26640" idx="1"/>
          </p:cNvCxnSpPr>
          <p:nvPr/>
        </p:nvCxnSpPr>
        <p:spPr>
          <a:xfrm flipV="1">
            <a:off x="4419600" y="3811588"/>
            <a:ext cx="304800" cy="158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4419600" y="4511675"/>
            <a:ext cx="3048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4419600" y="5286375"/>
            <a:ext cx="3048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16200000" flipH="1">
            <a:off x="-722313" y="4090988"/>
            <a:ext cx="3275013"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rot="10800000">
            <a:off x="914400" y="4286250"/>
            <a:ext cx="29527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rot="10800000">
            <a:off x="914400" y="4967288"/>
            <a:ext cx="295275" cy="158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rot="10800000">
            <a:off x="914400" y="5729288"/>
            <a:ext cx="295275" cy="158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rot="10800000">
            <a:off x="914400" y="3425825"/>
            <a:ext cx="295275"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26663" name="Picture 47" descr="New_DOE_Logo_Color_Hi-Res_042808.jpg"/>
          <p:cNvPicPr>
            <a:picLocks noChangeAspect="1"/>
          </p:cNvPicPr>
          <p:nvPr/>
        </p:nvPicPr>
        <p:blipFill>
          <a:blip r:embed="rId3" cstate="print"/>
          <a:srcRect/>
          <a:stretch>
            <a:fillRect/>
          </a:stretch>
        </p:blipFill>
        <p:spPr bwMode="auto">
          <a:xfrm>
            <a:off x="292100" y="0"/>
            <a:ext cx="2540000" cy="638175"/>
          </a:xfrm>
          <a:prstGeom prst="rect">
            <a:avLst/>
          </a:prstGeom>
          <a:noFill/>
          <a:ln w="9525">
            <a:noFill/>
            <a:miter lim="800000"/>
            <a:headEnd/>
            <a:tailEnd/>
          </a:ln>
        </p:spPr>
      </p:pic>
      <p:cxnSp>
        <p:nvCxnSpPr>
          <p:cNvPr id="60" name="Straight Connector 59"/>
          <p:cNvCxnSpPr/>
          <p:nvPr/>
        </p:nvCxnSpPr>
        <p:spPr>
          <a:xfrm>
            <a:off x="4572000" y="6019800"/>
            <a:ext cx="1524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6665" name="TextBox 43"/>
          <p:cNvSpPr txBox="1">
            <a:spLocks noChangeArrowheads="1"/>
          </p:cNvSpPr>
          <p:nvPr/>
        </p:nvSpPr>
        <p:spPr bwMode="auto">
          <a:xfrm>
            <a:off x="0" y="685800"/>
            <a:ext cx="3124200" cy="369888"/>
          </a:xfrm>
          <a:prstGeom prst="rect">
            <a:avLst/>
          </a:prstGeom>
          <a:noFill/>
          <a:ln w="9525">
            <a:noFill/>
            <a:miter lim="800000"/>
            <a:headEnd/>
            <a:tailEnd/>
          </a:ln>
        </p:spPr>
        <p:txBody>
          <a:bodyPr>
            <a:spAutoFit/>
          </a:bodyPr>
          <a:lstStyle/>
          <a:p>
            <a:pPr algn="ctr"/>
            <a:r>
              <a:rPr lang="en-US" b="1" dirty="0">
                <a:solidFill>
                  <a:srgbClr val="146737"/>
                </a:solidFill>
              </a:rPr>
              <a:t>Energy R&amp;D Organizations</a:t>
            </a:r>
          </a:p>
        </p:txBody>
      </p:sp>
      <p:sp>
        <p:nvSpPr>
          <p:cNvPr id="13331" name="TextBox 22"/>
          <p:cNvSpPr txBox="1">
            <a:spLocks noChangeArrowheads="1"/>
          </p:cNvSpPr>
          <p:nvPr/>
        </p:nvSpPr>
        <p:spPr bwMode="auto">
          <a:xfrm>
            <a:off x="3886200" y="2673350"/>
            <a:ext cx="1371600" cy="707886"/>
          </a:xfrm>
          <a:prstGeom prst="rect">
            <a:avLst/>
          </a:prstGeom>
          <a:solidFill>
            <a:schemeClr val="bg1"/>
          </a:solidFill>
          <a:ln>
            <a:headEnd/>
            <a:tailEnd/>
          </a:ln>
        </p:spPr>
        <p:style>
          <a:lnRef idx="2">
            <a:schemeClr val="accent3"/>
          </a:lnRef>
          <a:fillRef idx="1">
            <a:schemeClr val="lt1"/>
          </a:fillRef>
          <a:effectRef idx="0">
            <a:schemeClr val="accent3"/>
          </a:effectRef>
          <a:fontRef idx="minor">
            <a:schemeClr val="dk1"/>
          </a:fontRef>
        </p:style>
        <p:txBody>
          <a:bodyPr>
            <a:spAutoFit/>
          </a:bodyPr>
          <a:lstStyle/>
          <a:p>
            <a:pPr algn="ctr">
              <a:defRPr/>
            </a:pPr>
            <a:r>
              <a:rPr lang="en-US" sz="1000" b="1" dirty="0">
                <a:latin typeface="Arial" pitchFamily="34" charset="0"/>
                <a:cs typeface="Arial" pitchFamily="34" charset="0"/>
              </a:rPr>
              <a:t>Office of Science</a:t>
            </a:r>
          </a:p>
          <a:p>
            <a:pPr algn="ctr">
              <a:defRPr/>
            </a:pPr>
            <a:endParaRPr lang="en-US" sz="1000" b="1" dirty="0">
              <a:latin typeface="Arial" pitchFamily="34" charset="0"/>
              <a:cs typeface="Arial" pitchFamily="34" charset="0"/>
            </a:endParaRPr>
          </a:p>
          <a:p>
            <a:pPr algn="ctr">
              <a:defRPr/>
            </a:pPr>
            <a:r>
              <a:rPr lang="en-US" sz="1000" b="1" dirty="0">
                <a:solidFill>
                  <a:srgbClr val="146737"/>
                </a:solidFill>
                <a:latin typeface="Arial" pitchFamily="34" charset="0"/>
                <a:cs typeface="Arial" pitchFamily="34" charset="0"/>
              </a:rPr>
              <a:t>William Brinkman</a:t>
            </a:r>
          </a:p>
          <a:p>
            <a:pPr algn="ctr">
              <a:defRPr/>
            </a:pPr>
            <a:r>
              <a:rPr lang="en-US" sz="1000" b="1" dirty="0" smtClean="0">
                <a:solidFill>
                  <a:srgbClr val="146737"/>
                </a:solidFill>
                <a:latin typeface="Arial" pitchFamily="34" charset="0"/>
                <a:cs typeface="Arial" pitchFamily="34" charset="0"/>
              </a:rPr>
              <a:t>Patricia Dehmer</a:t>
            </a:r>
            <a:endParaRPr lang="en-US" sz="1000" b="1" dirty="0">
              <a:solidFill>
                <a:srgbClr val="146737"/>
              </a:solidFill>
              <a:latin typeface="Arial" pitchFamily="34" charset="0"/>
              <a:cs typeface="Arial" pitchFamily="34" charset="0"/>
            </a:endParaRPr>
          </a:p>
        </p:txBody>
      </p:sp>
      <p:sp>
        <p:nvSpPr>
          <p:cNvPr id="43" name="Footer Placeholder 25"/>
          <p:cNvSpPr>
            <a:spLocks noGrp="1"/>
          </p:cNvSpPr>
          <p:nvPr>
            <p:ph type="ftr" sz="quarter" idx="4294967295"/>
          </p:nvPr>
        </p:nvSpPr>
        <p:spPr>
          <a:xfrm>
            <a:off x="3592830" y="6585664"/>
            <a:ext cx="5334000" cy="365125"/>
          </a:xfrm>
          <a:prstGeom prst="rect">
            <a:avLst/>
          </a:prstGeom>
        </p:spPr>
        <p:txBody>
          <a:bodyPr/>
          <a:lstStyle/>
          <a:p>
            <a:r>
              <a:rPr lang="en-US" dirty="0" smtClean="0"/>
              <a:t>BESAC August 5, 2010</a:t>
            </a:r>
            <a:endParaRPr lang="en-US" dirty="0"/>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2"/>
          <p:cNvSpPr>
            <a:spLocks noGrp="1"/>
          </p:cNvSpPr>
          <p:nvPr>
            <p:ph type="title"/>
          </p:nvPr>
        </p:nvSpPr>
        <p:spPr>
          <a:xfrm>
            <a:off x="0" y="-166688"/>
            <a:ext cx="9144000" cy="1143001"/>
          </a:xfrm>
        </p:spPr>
        <p:txBody>
          <a:bodyPr/>
          <a:lstStyle/>
          <a:p>
            <a:r>
              <a:rPr lang="en-US" dirty="0" smtClean="0">
                <a:latin typeface="Arial" charset="0"/>
                <a:cs typeface="Arial" charset="0"/>
              </a:rPr>
              <a:t>Status of FY 2011 Budget Request and Appropriations</a:t>
            </a:r>
          </a:p>
        </p:txBody>
      </p:sp>
      <p:sp>
        <p:nvSpPr>
          <p:cNvPr id="6147" name="Slide Number Placeholder 3"/>
          <p:cNvSpPr>
            <a:spLocks noGrp="1"/>
          </p:cNvSpPr>
          <p:nvPr>
            <p:ph type="sldNum" sz="quarter" idx="11"/>
          </p:nvPr>
        </p:nvSpPr>
        <p:spPr bwMode="auto">
          <a:xfrm>
            <a:off x="8528050" y="6351588"/>
            <a:ext cx="381000" cy="365125"/>
          </a:xfrm>
          <a:noFill/>
          <a:ln>
            <a:miter lim="800000"/>
            <a:headEnd/>
            <a:tailEnd/>
          </a:ln>
        </p:spPr>
        <p:txBody>
          <a:bodyPr wrap="square" numCol="1" anchorCtr="0" compatLnSpc="1">
            <a:prstTxWarp prst="textNoShape">
              <a:avLst/>
            </a:prstTxWarp>
          </a:bodyPr>
          <a:lstStyle/>
          <a:p>
            <a:pPr fontAlgn="base">
              <a:spcBef>
                <a:spcPct val="0"/>
              </a:spcBef>
              <a:spcAft>
                <a:spcPct val="0"/>
              </a:spcAft>
            </a:pPr>
            <a:fld id="{DF32F972-5378-4979-A1EC-1F5193911C7C}" type="slidenum">
              <a:rPr lang="en-US" smtClean="0">
                <a:latin typeface="Arial" charset="0"/>
                <a:cs typeface="Arial" charset="0"/>
              </a:rPr>
              <a:pPr fontAlgn="base">
                <a:spcBef>
                  <a:spcPct val="0"/>
                </a:spcBef>
                <a:spcAft>
                  <a:spcPct val="0"/>
                </a:spcAft>
              </a:pPr>
              <a:t>4</a:t>
            </a:fld>
            <a:endParaRPr lang="en-US" smtClean="0">
              <a:latin typeface="Arial" charset="0"/>
              <a:cs typeface="Arial" charset="0"/>
            </a:endParaRPr>
          </a:p>
        </p:txBody>
      </p:sp>
      <p:pic>
        <p:nvPicPr>
          <p:cNvPr id="5" name="Picture 6"/>
          <p:cNvPicPr>
            <a:picLocks noChangeAspect="1" noChangeArrowheads="1"/>
          </p:cNvPicPr>
          <p:nvPr/>
        </p:nvPicPr>
        <p:blipFill>
          <a:blip r:embed="rId2" cstate="print"/>
          <a:srcRect/>
          <a:stretch>
            <a:fillRect/>
          </a:stretch>
        </p:blipFill>
        <p:spPr bwMode="auto">
          <a:xfrm>
            <a:off x="304800" y="1295400"/>
            <a:ext cx="8566150" cy="4179888"/>
          </a:xfrm>
          <a:prstGeom prst="rect">
            <a:avLst/>
          </a:prstGeom>
          <a:noFill/>
          <a:ln w="9525">
            <a:noFill/>
            <a:miter lim="800000"/>
            <a:headEnd/>
            <a:tailEnd/>
          </a:ln>
        </p:spPr>
      </p:pic>
      <p:sp>
        <p:nvSpPr>
          <p:cNvPr id="6" name="Footer Placeholder 25"/>
          <p:cNvSpPr>
            <a:spLocks noGrp="1"/>
          </p:cNvSpPr>
          <p:nvPr>
            <p:ph type="ftr" sz="quarter" idx="4294967295"/>
          </p:nvPr>
        </p:nvSpPr>
        <p:spPr>
          <a:xfrm>
            <a:off x="3124200" y="6357064"/>
            <a:ext cx="5334000" cy="365125"/>
          </a:xfrm>
          <a:prstGeom prst="rect">
            <a:avLst/>
          </a:prstGeom>
        </p:spPr>
        <p:txBody>
          <a:bodyPr/>
          <a:lstStyle/>
          <a:p>
            <a:r>
              <a:rPr lang="en-US" dirty="0" smtClean="0"/>
              <a:t>BESAC August 5, 2010</a:t>
            </a:r>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185655"/>
            <a:ext cx="9144000" cy="1143000"/>
          </a:xfrm>
        </p:spPr>
        <p:txBody>
          <a:bodyPr>
            <a:normAutofit/>
          </a:bodyPr>
          <a:lstStyle/>
          <a:p>
            <a:r>
              <a:rPr lang="en-US" dirty="0" smtClean="0">
                <a:cs typeface="Times New Roman" pitchFamily="18" charset="0"/>
              </a:rPr>
              <a:t>Office of Science – House Mark</a:t>
            </a:r>
            <a:br>
              <a:rPr lang="en-US" dirty="0" smtClean="0">
                <a:cs typeface="Times New Roman" pitchFamily="18" charset="0"/>
              </a:rPr>
            </a:br>
            <a:r>
              <a:rPr lang="en-US" sz="1200" dirty="0" smtClean="0">
                <a:cs typeface="Times New Roman" pitchFamily="18" charset="0"/>
              </a:rPr>
              <a:t>(dollars in Thousands)</a:t>
            </a:r>
            <a:endParaRPr lang="en-US" dirty="0">
              <a:cs typeface="Times New Roman" pitchFamily="18" charset="0"/>
            </a:endParaRPr>
          </a:p>
        </p:txBody>
      </p:sp>
      <p:graphicFrame>
        <p:nvGraphicFramePr>
          <p:cNvPr id="6" name="Content Placeholder 5"/>
          <p:cNvGraphicFramePr>
            <a:graphicFrameLocks noGrp="1"/>
          </p:cNvGraphicFramePr>
          <p:nvPr>
            <p:ph idx="1"/>
          </p:nvPr>
        </p:nvGraphicFramePr>
        <p:xfrm>
          <a:off x="457200" y="1148775"/>
          <a:ext cx="7924800" cy="949960"/>
        </p:xfrm>
        <a:graphic>
          <a:graphicData uri="http://schemas.openxmlformats.org/drawingml/2006/table">
            <a:tbl>
              <a:tblPr firstRow="1" bandRow="1">
                <a:tableStyleId>{5C22544A-7EE6-4342-B048-85BDC9FD1C3A}</a:tableStyleId>
              </a:tblPr>
              <a:tblGrid>
                <a:gridCol w="990600"/>
                <a:gridCol w="990600"/>
                <a:gridCol w="990600"/>
                <a:gridCol w="1143000"/>
                <a:gridCol w="990600"/>
                <a:gridCol w="838200"/>
                <a:gridCol w="990600"/>
                <a:gridCol w="990600"/>
              </a:tblGrid>
              <a:tr h="370840">
                <a:tc>
                  <a:txBody>
                    <a:bodyPr/>
                    <a:lstStyle/>
                    <a:p>
                      <a:endParaRPr lang="en-US" sz="1600" dirty="0">
                        <a:latin typeface="Arial" pitchFamily="34" charset="0"/>
                        <a:cs typeface="Arial" pitchFamily="34" charset="0"/>
                      </a:endParaRPr>
                    </a:p>
                  </a:txBody>
                  <a:tcPr/>
                </a:tc>
                <a:tc>
                  <a:txBody>
                    <a:bodyPr/>
                    <a:lstStyle/>
                    <a:p>
                      <a:pPr algn="ctr"/>
                      <a:r>
                        <a:rPr lang="en-US" sz="1600" dirty="0" smtClean="0">
                          <a:latin typeface="Arial" pitchFamily="34" charset="0"/>
                          <a:cs typeface="Arial" pitchFamily="34" charset="0"/>
                        </a:rPr>
                        <a:t>FY 2010 Approp.</a:t>
                      </a:r>
                      <a:endParaRPr lang="en-US" sz="1600" dirty="0">
                        <a:latin typeface="Arial" pitchFamily="34" charset="0"/>
                        <a:cs typeface="Arial" pitchFamily="34" charset="0"/>
                      </a:endParaRPr>
                    </a:p>
                  </a:txBody>
                  <a:tcPr anchor="ctr"/>
                </a:tc>
                <a:tc>
                  <a:txBody>
                    <a:bodyPr/>
                    <a:lstStyle/>
                    <a:p>
                      <a:pPr algn="ctr"/>
                      <a:r>
                        <a:rPr lang="en-US" sz="1600" dirty="0" smtClean="0">
                          <a:latin typeface="Arial" pitchFamily="34" charset="0"/>
                          <a:cs typeface="Arial" pitchFamily="34" charset="0"/>
                        </a:rPr>
                        <a:t>FY 2011 Request</a:t>
                      </a:r>
                      <a:endParaRPr lang="en-US" sz="1600" dirty="0">
                        <a:latin typeface="Arial" pitchFamily="34" charset="0"/>
                        <a:cs typeface="Arial" pitchFamily="34" charset="0"/>
                      </a:endParaRPr>
                    </a:p>
                  </a:txBody>
                  <a:tcPr anchor="ctr"/>
                </a:tc>
                <a:tc>
                  <a:txBody>
                    <a:bodyPr/>
                    <a:lstStyle/>
                    <a:p>
                      <a:pPr algn="ctr"/>
                      <a:r>
                        <a:rPr lang="en-US" sz="1600" dirty="0" smtClean="0">
                          <a:latin typeface="Arial" pitchFamily="34" charset="0"/>
                          <a:cs typeface="Arial" pitchFamily="34" charset="0"/>
                        </a:rPr>
                        <a:t>House</a:t>
                      </a:r>
                      <a:endParaRPr lang="en-US" sz="1600" dirty="0">
                        <a:latin typeface="Arial" pitchFamily="34" charset="0"/>
                        <a:cs typeface="Arial" pitchFamily="34" charset="0"/>
                      </a:endParaRPr>
                    </a:p>
                  </a:txBody>
                  <a:tcPr anchor="ctr"/>
                </a:tc>
                <a:tc gridSpan="2">
                  <a:txBody>
                    <a:bodyPr/>
                    <a:lstStyle/>
                    <a:p>
                      <a:pPr algn="ctr"/>
                      <a:r>
                        <a:rPr lang="en-US" sz="1600" dirty="0" smtClean="0">
                          <a:latin typeface="Arial" pitchFamily="34" charset="0"/>
                          <a:cs typeface="Arial" pitchFamily="34" charset="0"/>
                        </a:rPr>
                        <a:t>House vs.</a:t>
                      </a:r>
                      <a:r>
                        <a:rPr lang="en-US" sz="1600" baseline="0" dirty="0" smtClean="0">
                          <a:latin typeface="Arial" pitchFamily="34" charset="0"/>
                          <a:cs typeface="Arial" pitchFamily="34" charset="0"/>
                        </a:rPr>
                        <a:t> </a:t>
                      </a:r>
                    </a:p>
                    <a:p>
                      <a:pPr algn="ctr"/>
                      <a:r>
                        <a:rPr lang="en-US" sz="1600" dirty="0" smtClean="0">
                          <a:latin typeface="Arial" pitchFamily="34" charset="0"/>
                          <a:cs typeface="Arial" pitchFamily="34" charset="0"/>
                        </a:rPr>
                        <a:t>FY 2010 Approp.</a:t>
                      </a:r>
                      <a:endParaRPr lang="en-US" sz="1600" dirty="0">
                        <a:latin typeface="Arial" pitchFamily="34" charset="0"/>
                        <a:cs typeface="Arial" pitchFamily="34" charset="0"/>
                      </a:endParaRPr>
                    </a:p>
                  </a:txBody>
                  <a:tcPr anchor="ctr"/>
                </a:tc>
                <a:tc hMerge="1">
                  <a:txBody>
                    <a:bodyPr/>
                    <a:lstStyle/>
                    <a:p>
                      <a:endParaRPr lang="en-US" dirty="0"/>
                    </a:p>
                  </a:txBody>
                  <a:tcPr/>
                </a:tc>
                <a:tc gridSpan="2">
                  <a:txBody>
                    <a:bodyPr/>
                    <a:lstStyle/>
                    <a:p>
                      <a:pPr algn="ctr"/>
                      <a:r>
                        <a:rPr lang="en-US" sz="1600" dirty="0" smtClean="0">
                          <a:latin typeface="Arial" pitchFamily="34" charset="0"/>
                          <a:cs typeface="Arial" pitchFamily="34" charset="0"/>
                        </a:rPr>
                        <a:t>House vs. Request</a:t>
                      </a:r>
                      <a:endParaRPr lang="en-US" sz="1600" dirty="0">
                        <a:latin typeface="Arial" pitchFamily="34" charset="0"/>
                        <a:cs typeface="Arial" pitchFamily="34" charset="0"/>
                      </a:endParaRPr>
                    </a:p>
                  </a:txBody>
                  <a:tcPr anchor="ctr"/>
                </a:tc>
                <a:tc hMerge="1">
                  <a:txBody>
                    <a:bodyPr/>
                    <a:lstStyle/>
                    <a:p>
                      <a:endParaRPr lang="en-US" dirty="0"/>
                    </a:p>
                  </a:txBody>
                  <a:tcPr/>
                </a:tc>
              </a:tr>
              <a:tr h="370840">
                <a:tc>
                  <a:txBody>
                    <a:bodyPr/>
                    <a:lstStyle/>
                    <a:p>
                      <a:r>
                        <a:rPr lang="en-US" sz="1200" dirty="0" smtClean="0">
                          <a:latin typeface="Arial" pitchFamily="34" charset="0"/>
                          <a:cs typeface="Arial" pitchFamily="34" charset="0"/>
                        </a:rPr>
                        <a:t>SC, Total</a:t>
                      </a:r>
                      <a:endParaRPr lang="en-US" sz="1200" dirty="0">
                        <a:latin typeface="Arial" pitchFamily="34" charset="0"/>
                        <a:cs typeface="Arial" pitchFamily="34" charset="0"/>
                      </a:endParaRPr>
                    </a:p>
                  </a:txBody>
                  <a:tcPr/>
                </a:tc>
                <a:tc>
                  <a:txBody>
                    <a:bodyPr/>
                    <a:lstStyle/>
                    <a:p>
                      <a:pPr algn="r"/>
                      <a:r>
                        <a:rPr lang="en-US" sz="1200" dirty="0" smtClean="0">
                          <a:latin typeface="Arial" pitchFamily="34" charset="0"/>
                          <a:cs typeface="Arial" pitchFamily="34" charset="0"/>
                        </a:rPr>
                        <a:t>4,903,710</a:t>
                      </a:r>
                      <a:endParaRPr lang="en-US" sz="1200" dirty="0">
                        <a:latin typeface="Arial" pitchFamily="34" charset="0"/>
                        <a:cs typeface="Arial" pitchFamily="34" charset="0"/>
                      </a:endParaRPr>
                    </a:p>
                  </a:txBody>
                  <a:tcPr/>
                </a:tc>
                <a:tc>
                  <a:txBody>
                    <a:bodyPr/>
                    <a:lstStyle/>
                    <a:p>
                      <a:pPr algn="r"/>
                      <a:r>
                        <a:rPr lang="en-US" sz="1200" dirty="0" smtClean="0">
                          <a:latin typeface="Arial" pitchFamily="34" charset="0"/>
                          <a:cs typeface="Arial" pitchFamily="34" charset="0"/>
                        </a:rPr>
                        <a:t>5,121,437</a:t>
                      </a:r>
                      <a:endParaRPr lang="en-US" sz="1200" dirty="0">
                        <a:latin typeface="Arial" pitchFamily="34" charset="0"/>
                        <a:cs typeface="Arial" pitchFamily="34" charset="0"/>
                      </a:endParaRPr>
                    </a:p>
                  </a:txBody>
                  <a:tcPr/>
                </a:tc>
                <a:tc>
                  <a:txBody>
                    <a:bodyPr/>
                    <a:lstStyle/>
                    <a:p>
                      <a:pPr algn="r"/>
                      <a:r>
                        <a:rPr lang="en-US" sz="1200" dirty="0" smtClean="0">
                          <a:latin typeface="Arial" pitchFamily="34" charset="0"/>
                          <a:cs typeface="Arial" pitchFamily="34" charset="0"/>
                        </a:rPr>
                        <a:t>4,900,000</a:t>
                      </a:r>
                      <a:endParaRPr lang="en-US" sz="1200" dirty="0">
                        <a:latin typeface="Arial" pitchFamily="34" charset="0"/>
                        <a:cs typeface="Arial" pitchFamily="34" charset="0"/>
                      </a:endParaRPr>
                    </a:p>
                  </a:txBody>
                  <a:tcPr/>
                </a:tc>
                <a:tc>
                  <a:txBody>
                    <a:bodyPr/>
                    <a:lstStyle/>
                    <a:p>
                      <a:pPr algn="r"/>
                      <a:r>
                        <a:rPr lang="en-US" sz="1200" dirty="0" smtClean="0">
                          <a:latin typeface="Arial" pitchFamily="34" charset="0"/>
                          <a:cs typeface="Arial" pitchFamily="34" charset="0"/>
                        </a:rPr>
                        <a:t>-3,710</a:t>
                      </a:r>
                      <a:endParaRPr lang="en-US" sz="1200" dirty="0">
                        <a:latin typeface="Arial" pitchFamily="34" charset="0"/>
                        <a:cs typeface="Arial" pitchFamily="34" charset="0"/>
                      </a:endParaRPr>
                    </a:p>
                  </a:txBody>
                  <a:tcPr/>
                </a:tc>
                <a:tc>
                  <a:txBody>
                    <a:bodyPr/>
                    <a:lstStyle/>
                    <a:p>
                      <a:pPr algn="r"/>
                      <a:r>
                        <a:rPr lang="en-US" sz="1200" dirty="0" smtClean="0">
                          <a:latin typeface="Arial" pitchFamily="34" charset="0"/>
                          <a:cs typeface="Arial" pitchFamily="34" charset="0"/>
                        </a:rPr>
                        <a:t>-0.1%</a:t>
                      </a:r>
                      <a:endParaRPr lang="en-US" sz="1200" dirty="0">
                        <a:latin typeface="Arial" pitchFamily="34" charset="0"/>
                        <a:cs typeface="Arial" pitchFamily="34" charset="0"/>
                      </a:endParaRPr>
                    </a:p>
                  </a:txBody>
                  <a:tcPr/>
                </a:tc>
                <a:tc>
                  <a:txBody>
                    <a:bodyPr/>
                    <a:lstStyle/>
                    <a:p>
                      <a:pPr algn="r"/>
                      <a:r>
                        <a:rPr lang="en-US" sz="1200" dirty="0" smtClean="0">
                          <a:latin typeface="Arial" pitchFamily="34" charset="0"/>
                          <a:cs typeface="Arial" pitchFamily="34" charset="0"/>
                        </a:rPr>
                        <a:t>-221,437</a:t>
                      </a:r>
                      <a:endParaRPr lang="en-US" sz="1200" dirty="0">
                        <a:latin typeface="Arial" pitchFamily="34" charset="0"/>
                        <a:cs typeface="Arial" pitchFamily="34" charset="0"/>
                      </a:endParaRPr>
                    </a:p>
                  </a:txBody>
                  <a:tcPr/>
                </a:tc>
                <a:tc>
                  <a:txBody>
                    <a:bodyPr/>
                    <a:lstStyle/>
                    <a:p>
                      <a:pPr algn="r"/>
                      <a:r>
                        <a:rPr lang="en-US" sz="1200" dirty="0" smtClean="0">
                          <a:latin typeface="Arial" pitchFamily="34" charset="0"/>
                          <a:cs typeface="Arial" pitchFamily="34" charset="0"/>
                        </a:rPr>
                        <a:t>-4.3%</a:t>
                      </a:r>
                      <a:endParaRPr lang="en-US" sz="1200" dirty="0">
                        <a:latin typeface="Arial" pitchFamily="34" charset="0"/>
                        <a:cs typeface="Arial" pitchFamily="34" charset="0"/>
                      </a:endParaRPr>
                    </a:p>
                  </a:txBody>
                  <a:tcPr/>
                </a:tc>
              </a:tr>
            </a:tbl>
          </a:graphicData>
        </a:graphic>
      </p:graphicFrame>
      <p:sp>
        <p:nvSpPr>
          <p:cNvPr id="7" name="TextBox 6"/>
          <p:cNvSpPr txBox="1"/>
          <p:nvPr/>
        </p:nvSpPr>
        <p:spPr>
          <a:xfrm>
            <a:off x="533400" y="2444175"/>
            <a:ext cx="7924800" cy="3323987"/>
          </a:xfrm>
          <a:prstGeom prst="rect">
            <a:avLst/>
          </a:prstGeom>
          <a:noFill/>
        </p:spPr>
        <p:txBody>
          <a:bodyPr wrap="square" rtlCol="0">
            <a:spAutoFit/>
          </a:bodyPr>
          <a:lstStyle/>
          <a:p>
            <a:pPr marL="171450" indent="-171450">
              <a:spcBef>
                <a:spcPts val="600"/>
              </a:spcBef>
              <a:spcAft>
                <a:spcPts val="600"/>
              </a:spcAft>
              <a:buFont typeface="Arial" pitchFamily="34" charset="0"/>
              <a:buChar char="•"/>
            </a:pPr>
            <a:r>
              <a:rPr lang="en-US" sz="1600" dirty="0" smtClean="0">
                <a:latin typeface="Arial" pitchFamily="34" charset="0"/>
                <a:cs typeface="Arial" pitchFamily="34" charset="0"/>
              </a:rPr>
              <a:t>No details are available, no vote on bill scheduled</a:t>
            </a:r>
          </a:p>
          <a:p>
            <a:pPr marL="171450" indent="-171450">
              <a:spcBef>
                <a:spcPts val="600"/>
              </a:spcBef>
              <a:spcAft>
                <a:spcPts val="600"/>
              </a:spcAft>
              <a:buFont typeface="Arial" pitchFamily="34" charset="0"/>
              <a:buChar char="•"/>
            </a:pPr>
            <a:r>
              <a:rPr lang="en-US" sz="1600" dirty="0" smtClean="0">
                <a:latin typeface="Arial" pitchFamily="34" charset="0"/>
                <a:cs typeface="Arial" pitchFamily="34" charset="0"/>
              </a:rPr>
              <a:t>Includes $18,350 in Earmarks.</a:t>
            </a:r>
          </a:p>
          <a:p>
            <a:pPr marL="171450" indent="-171450">
              <a:spcBef>
                <a:spcPts val="600"/>
              </a:spcBef>
              <a:spcAft>
                <a:spcPts val="600"/>
              </a:spcAft>
              <a:buFont typeface="Arial" pitchFamily="34" charset="0"/>
              <a:buChar char="•"/>
            </a:pPr>
            <a:r>
              <a:rPr lang="en-US" sz="1600" dirty="0" smtClean="0">
                <a:latin typeface="Arial" pitchFamily="34" charset="0"/>
                <a:cs typeface="Arial" pitchFamily="34" charset="0"/>
              </a:rPr>
              <a:t>Approximately the same as FY 2010.</a:t>
            </a:r>
          </a:p>
          <a:p>
            <a:pPr marL="171450" indent="-171450">
              <a:spcBef>
                <a:spcPts val="600"/>
              </a:spcBef>
              <a:spcAft>
                <a:spcPts val="600"/>
              </a:spcAft>
              <a:buFont typeface="Arial" pitchFamily="34" charset="0"/>
              <a:buChar char="•"/>
            </a:pPr>
            <a:r>
              <a:rPr lang="en-US" sz="1600" dirty="0" smtClean="0">
                <a:latin typeface="Arial" pitchFamily="34" charset="0"/>
                <a:cs typeface="Arial" pitchFamily="34" charset="0"/>
              </a:rPr>
              <a:t>Ensures the United States’ continued global leadership of basic science research and develops the fundamental knowledge necessary for the next generation of energy innovations.</a:t>
            </a:r>
          </a:p>
          <a:p>
            <a:pPr marL="171450" indent="-171450">
              <a:spcBef>
                <a:spcPts val="600"/>
              </a:spcBef>
              <a:spcAft>
                <a:spcPts val="600"/>
              </a:spcAft>
              <a:buFont typeface="Arial" pitchFamily="34" charset="0"/>
              <a:buChar char="•"/>
            </a:pPr>
            <a:r>
              <a:rPr lang="en-US" sz="1600" dirty="0" smtClean="0">
                <a:latin typeface="Arial" pitchFamily="34" charset="0"/>
                <a:cs typeface="Arial" pitchFamily="34" charset="0"/>
              </a:rPr>
              <a:t>Investments in HEP pushes the edges of scientific knowledge and fosters our nation’s world-leading scientists.</a:t>
            </a:r>
          </a:p>
          <a:p>
            <a:pPr marL="171450" indent="-171450">
              <a:spcBef>
                <a:spcPts val="600"/>
              </a:spcBef>
              <a:spcAft>
                <a:spcPts val="600"/>
              </a:spcAft>
              <a:buFont typeface="Arial" pitchFamily="34" charset="0"/>
              <a:buChar char="•"/>
            </a:pPr>
            <a:r>
              <a:rPr lang="en-US" sz="1600" dirty="0" smtClean="0">
                <a:latin typeface="Arial" pitchFamily="34" charset="0"/>
                <a:cs typeface="Arial" pitchFamily="34" charset="0"/>
              </a:rPr>
              <a:t>Research in BES, FES, ASCR, NP, and BER build the foundation of knowledge that will enable us to transform our energy sector to be more secure and sustainable.</a:t>
            </a:r>
            <a:endParaRPr lang="en-US" sz="1600" dirty="0">
              <a:latin typeface="Arial" pitchFamily="34" charset="0"/>
              <a:cs typeface="Arial" pitchFamily="34" charset="0"/>
            </a:endParaRPr>
          </a:p>
        </p:txBody>
      </p:sp>
      <p:sp>
        <p:nvSpPr>
          <p:cNvPr id="5" name="Slide Number Placeholder 2"/>
          <p:cNvSpPr>
            <a:spLocks noGrp="1"/>
          </p:cNvSpPr>
          <p:nvPr>
            <p:ph type="sldNum" sz="quarter" idx="4294967295"/>
          </p:nvPr>
        </p:nvSpPr>
        <p:spPr>
          <a:xfrm>
            <a:off x="8545830" y="6351588"/>
            <a:ext cx="381000" cy="365125"/>
          </a:xfrm>
        </p:spPr>
        <p:txBody>
          <a:bodyPr/>
          <a:lstStyle/>
          <a:p>
            <a:pPr>
              <a:defRPr/>
            </a:pPr>
            <a:fld id="{69DE7923-09E4-41C2-83EA-D1A09CA1BB7E}" type="slidenum">
              <a:rPr lang="en-US" smtClean="0"/>
              <a:pPr>
                <a:defRPr/>
              </a:pPr>
              <a:t>5</a:t>
            </a:fld>
            <a:endParaRPr lang="en-US" dirty="0"/>
          </a:p>
        </p:txBody>
      </p:sp>
      <p:sp>
        <p:nvSpPr>
          <p:cNvPr id="8" name="Footer Placeholder 25"/>
          <p:cNvSpPr>
            <a:spLocks noGrp="1"/>
          </p:cNvSpPr>
          <p:nvPr>
            <p:ph type="ftr" sz="quarter" idx="4294967295"/>
          </p:nvPr>
        </p:nvSpPr>
        <p:spPr>
          <a:xfrm>
            <a:off x="3124200" y="6357064"/>
            <a:ext cx="5334000" cy="365125"/>
          </a:xfrm>
          <a:prstGeom prst="rect">
            <a:avLst/>
          </a:prstGeom>
        </p:spPr>
        <p:txBody>
          <a:bodyPr/>
          <a:lstStyle/>
          <a:p>
            <a:r>
              <a:rPr lang="en-US" dirty="0" smtClean="0"/>
              <a:t>BESAC August 5, 2010</a:t>
            </a:r>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208370"/>
            <a:ext cx="9144000" cy="1143000"/>
          </a:xfrm>
        </p:spPr>
        <p:txBody>
          <a:bodyPr>
            <a:normAutofit/>
          </a:bodyPr>
          <a:lstStyle/>
          <a:p>
            <a:r>
              <a:rPr lang="en-US" dirty="0" smtClean="0">
                <a:cs typeface="Times New Roman" pitchFamily="18" charset="0"/>
              </a:rPr>
              <a:t>Office of Science – Senate Mark</a:t>
            </a:r>
            <a:br>
              <a:rPr lang="en-US" dirty="0" smtClean="0">
                <a:cs typeface="Times New Roman" pitchFamily="18" charset="0"/>
              </a:rPr>
            </a:br>
            <a:r>
              <a:rPr lang="en-US" dirty="0" smtClean="0">
                <a:cs typeface="Times New Roman" pitchFamily="18" charset="0"/>
              </a:rPr>
              <a:t> </a:t>
            </a:r>
            <a:r>
              <a:rPr lang="en-US" sz="1300" dirty="0" smtClean="0">
                <a:cs typeface="Times New Roman" pitchFamily="18" charset="0"/>
              </a:rPr>
              <a:t>(dollars in Thousands)</a:t>
            </a:r>
            <a:endParaRPr lang="en-US" sz="1300" dirty="0">
              <a:cs typeface="Times New Roman" pitchFamily="18" charset="0"/>
            </a:endParaRPr>
          </a:p>
        </p:txBody>
      </p:sp>
      <p:graphicFrame>
        <p:nvGraphicFramePr>
          <p:cNvPr id="6" name="Content Placeholder 5"/>
          <p:cNvGraphicFramePr>
            <a:graphicFrameLocks noGrp="1"/>
          </p:cNvGraphicFramePr>
          <p:nvPr>
            <p:ph idx="1"/>
          </p:nvPr>
        </p:nvGraphicFramePr>
        <p:xfrm>
          <a:off x="457200" y="1067750"/>
          <a:ext cx="7924800" cy="949960"/>
        </p:xfrm>
        <a:graphic>
          <a:graphicData uri="http://schemas.openxmlformats.org/drawingml/2006/table">
            <a:tbl>
              <a:tblPr firstRow="1" bandRow="1">
                <a:tableStyleId>{5C22544A-7EE6-4342-B048-85BDC9FD1C3A}</a:tableStyleId>
              </a:tblPr>
              <a:tblGrid>
                <a:gridCol w="990600"/>
                <a:gridCol w="990600"/>
                <a:gridCol w="990600"/>
                <a:gridCol w="1143000"/>
                <a:gridCol w="990600"/>
                <a:gridCol w="838200"/>
                <a:gridCol w="990600"/>
                <a:gridCol w="990600"/>
              </a:tblGrid>
              <a:tr h="370840">
                <a:tc>
                  <a:txBody>
                    <a:bodyPr/>
                    <a:lstStyle/>
                    <a:p>
                      <a:endParaRPr lang="en-US" sz="1600" dirty="0">
                        <a:latin typeface="Arial" pitchFamily="34" charset="0"/>
                        <a:cs typeface="Arial" pitchFamily="34" charset="0"/>
                      </a:endParaRPr>
                    </a:p>
                  </a:txBody>
                  <a:tcPr/>
                </a:tc>
                <a:tc>
                  <a:txBody>
                    <a:bodyPr/>
                    <a:lstStyle/>
                    <a:p>
                      <a:pPr algn="ctr"/>
                      <a:r>
                        <a:rPr lang="en-US" sz="1600" dirty="0" smtClean="0">
                          <a:latin typeface="Arial" pitchFamily="34" charset="0"/>
                          <a:cs typeface="Arial" pitchFamily="34" charset="0"/>
                        </a:rPr>
                        <a:t>FY 2010 Approp.</a:t>
                      </a:r>
                      <a:endParaRPr lang="en-US" sz="1600" dirty="0">
                        <a:latin typeface="Arial" pitchFamily="34" charset="0"/>
                        <a:cs typeface="Arial" pitchFamily="34" charset="0"/>
                      </a:endParaRPr>
                    </a:p>
                  </a:txBody>
                  <a:tcPr anchor="ctr"/>
                </a:tc>
                <a:tc>
                  <a:txBody>
                    <a:bodyPr/>
                    <a:lstStyle/>
                    <a:p>
                      <a:pPr algn="ctr"/>
                      <a:r>
                        <a:rPr lang="en-US" sz="1600" dirty="0" smtClean="0">
                          <a:latin typeface="Arial" pitchFamily="34" charset="0"/>
                          <a:cs typeface="Arial" pitchFamily="34" charset="0"/>
                        </a:rPr>
                        <a:t>FY 2011 Request</a:t>
                      </a:r>
                      <a:endParaRPr lang="en-US" sz="1600" dirty="0">
                        <a:latin typeface="Arial" pitchFamily="34" charset="0"/>
                        <a:cs typeface="Arial" pitchFamily="34" charset="0"/>
                      </a:endParaRPr>
                    </a:p>
                  </a:txBody>
                  <a:tcPr anchor="ctr"/>
                </a:tc>
                <a:tc>
                  <a:txBody>
                    <a:bodyPr/>
                    <a:lstStyle/>
                    <a:p>
                      <a:pPr algn="ctr"/>
                      <a:r>
                        <a:rPr lang="en-US" sz="1600" dirty="0" smtClean="0">
                          <a:latin typeface="Arial" pitchFamily="34" charset="0"/>
                          <a:cs typeface="Arial" pitchFamily="34" charset="0"/>
                        </a:rPr>
                        <a:t>Senate</a:t>
                      </a:r>
                      <a:endParaRPr lang="en-US" sz="1600" dirty="0">
                        <a:latin typeface="Arial" pitchFamily="34" charset="0"/>
                        <a:cs typeface="Arial" pitchFamily="34" charset="0"/>
                      </a:endParaRPr>
                    </a:p>
                  </a:txBody>
                  <a:tcPr anchor="ctr"/>
                </a:tc>
                <a:tc gridSpan="2">
                  <a:txBody>
                    <a:bodyPr/>
                    <a:lstStyle/>
                    <a:p>
                      <a:pPr algn="ctr"/>
                      <a:r>
                        <a:rPr lang="en-US" sz="1600" dirty="0" smtClean="0">
                          <a:latin typeface="Arial" pitchFamily="34" charset="0"/>
                          <a:cs typeface="Arial" pitchFamily="34" charset="0"/>
                        </a:rPr>
                        <a:t>Senate vs.</a:t>
                      </a:r>
                      <a:r>
                        <a:rPr lang="en-US" sz="1600" baseline="0" dirty="0" smtClean="0">
                          <a:latin typeface="Arial" pitchFamily="34" charset="0"/>
                          <a:cs typeface="Arial" pitchFamily="34" charset="0"/>
                        </a:rPr>
                        <a:t> </a:t>
                      </a:r>
                    </a:p>
                    <a:p>
                      <a:pPr algn="ctr"/>
                      <a:r>
                        <a:rPr lang="en-US" sz="1600" dirty="0" smtClean="0">
                          <a:latin typeface="Arial" pitchFamily="34" charset="0"/>
                          <a:cs typeface="Arial" pitchFamily="34" charset="0"/>
                        </a:rPr>
                        <a:t>FY 2010 Approp.</a:t>
                      </a:r>
                      <a:endParaRPr lang="en-US" sz="1600" dirty="0">
                        <a:latin typeface="Arial" pitchFamily="34" charset="0"/>
                        <a:cs typeface="Arial" pitchFamily="34" charset="0"/>
                      </a:endParaRPr>
                    </a:p>
                  </a:txBody>
                  <a:tcPr anchor="ctr"/>
                </a:tc>
                <a:tc hMerge="1">
                  <a:txBody>
                    <a:bodyPr/>
                    <a:lstStyle/>
                    <a:p>
                      <a:endParaRPr lang="en-US" dirty="0"/>
                    </a:p>
                  </a:txBody>
                  <a:tcPr/>
                </a:tc>
                <a:tc gridSpan="2">
                  <a:txBody>
                    <a:bodyPr/>
                    <a:lstStyle/>
                    <a:p>
                      <a:pPr algn="ctr"/>
                      <a:r>
                        <a:rPr lang="en-US" sz="1600" dirty="0" smtClean="0">
                          <a:latin typeface="Arial" pitchFamily="34" charset="0"/>
                          <a:cs typeface="Arial" pitchFamily="34" charset="0"/>
                        </a:rPr>
                        <a:t>Senate vs. Request</a:t>
                      </a:r>
                      <a:endParaRPr lang="en-US" sz="1600" dirty="0">
                        <a:latin typeface="Arial" pitchFamily="34" charset="0"/>
                        <a:cs typeface="Arial" pitchFamily="34" charset="0"/>
                      </a:endParaRPr>
                    </a:p>
                  </a:txBody>
                  <a:tcPr anchor="ctr"/>
                </a:tc>
                <a:tc hMerge="1">
                  <a:txBody>
                    <a:bodyPr/>
                    <a:lstStyle/>
                    <a:p>
                      <a:endParaRPr lang="en-US" dirty="0"/>
                    </a:p>
                  </a:txBody>
                  <a:tcPr/>
                </a:tc>
              </a:tr>
              <a:tr h="370840">
                <a:tc>
                  <a:txBody>
                    <a:bodyPr/>
                    <a:lstStyle/>
                    <a:p>
                      <a:r>
                        <a:rPr lang="en-US" sz="1200" dirty="0" smtClean="0">
                          <a:latin typeface="Arial" pitchFamily="34" charset="0"/>
                          <a:cs typeface="Arial" pitchFamily="34" charset="0"/>
                        </a:rPr>
                        <a:t>SC, Total</a:t>
                      </a:r>
                      <a:endParaRPr lang="en-US" sz="1200" dirty="0">
                        <a:latin typeface="Arial" pitchFamily="34" charset="0"/>
                        <a:cs typeface="Arial" pitchFamily="34" charset="0"/>
                      </a:endParaRPr>
                    </a:p>
                  </a:txBody>
                  <a:tcPr/>
                </a:tc>
                <a:tc>
                  <a:txBody>
                    <a:bodyPr/>
                    <a:lstStyle/>
                    <a:p>
                      <a:pPr algn="r"/>
                      <a:r>
                        <a:rPr lang="en-US" sz="1200" dirty="0" smtClean="0">
                          <a:latin typeface="Arial" pitchFamily="34" charset="0"/>
                          <a:cs typeface="Arial" pitchFamily="34" charset="0"/>
                        </a:rPr>
                        <a:t>4,903,710</a:t>
                      </a:r>
                      <a:endParaRPr lang="en-US" sz="1200" dirty="0">
                        <a:latin typeface="Arial" pitchFamily="34" charset="0"/>
                        <a:cs typeface="Arial" pitchFamily="34" charset="0"/>
                      </a:endParaRPr>
                    </a:p>
                  </a:txBody>
                  <a:tcPr/>
                </a:tc>
                <a:tc>
                  <a:txBody>
                    <a:bodyPr/>
                    <a:lstStyle/>
                    <a:p>
                      <a:pPr algn="r"/>
                      <a:r>
                        <a:rPr lang="en-US" sz="1200" dirty="0" smtClean="0">
                          <a:latin typeface="Arial" pitchFamily="34" charset="0"/>
                          <a:cs typeface="Arial" pitchFamily="34" charset="0"/>
                        </a:rPr>
                        <a:t>5,121,437</a:t>
                      </a:r>
                      <a:endParaRPr lang="en-US" sz="1200" dirty="0">
                        <a:latin typeface="Arial" pitchFamily="34" charset="0"/>
                        <a:cs typeface="Arial" pitchFamily="34" charset="0"/>
                      </a:endParaRPr>
                    </a:p>
                  </a:txBody>
                  <a:tcPr/>
                </a:tc>
                <a:tc>
                  <a:txBody>
                    <a:bodyPr/>
                    <a:lstStyle/>
                    <a:p>
                      <a:pPr algn="r"/>
                      <a:r>
                        <a:rPr lang="en-US" sz="1200" dirty="0" smtClean="0">
                          <a:latin typeface="Arial" pitchFamily="34" charset="0"/>
                          <a:cs typeface="Arial" pitchFamily="34" charset="0"/>
                        </a:rPr>
                        <a:t>5,012,000</a:t>
                      </a:r>
                      <a:endParaRPr lang="en-US" sz="1200" dirty="0">
                        <a:latin typeface="Arial" pitchFamily="34" charset="0"/>
                        <a:cs typeface="Arial" pitchFamily="34" charset="0"/>
                      </a:endParaRPr>
                    </a:p>
                  </a:txBody>
                  <a:tcPr/>
                </a:tc>
                <a:tc>
                  <a:txBody>
                    <a:bodyPr/>
                    <a:lstStyle/>
                    <a:p>
                      <a:pPr algn="r"/>
                      <a:r>
                        <a:rPr lang="en-US" sz="1200" dirty="0" smtClean="0">
                          <a:latin typeface="Arial" pitchFamily="34" charset="0"/>
                          <a:cs typeface="Arial" pitchFamily="34" charset="0"/>
                        </a:rPr>
                        <a:t>+108,290</a:t>
                      </a:r>
                      <a:endParaRPr lang="en-US" sz="1200" dirty="0">
                        <a:latin typeface="Arial" pitchFamily="34" charset="0"/>
                        <a:cs typeface="Arial" pitchFamily="34" charset="0"/>
                      </a:endParaRPr>
                    </a:p>
                  </a:txBody>
                  <a:tcPr/>
                </a:tc>
                <a:tc>
                  <a:txBody>
                    <a:bodyPr/>
                    <a:lstStyle/>
                    <a:p>
                      <a:pPr algn="r"/>
                      <a:r>
                        <a:rPr lang="en-US" sz="1200" dirty="0" smtClean="0">
                          <a:latin typeface="Arial" pitchFamily="34" charset="0"/>
                          <a:cs typeface="Arial" pitchFamily="34" charset="0"/>
                        </a:rPr>
                        <a:t>+2.2%</a:t>
                      </a:r>
                      <a:endParaRPr lang="en-US" sz="1200" dirty="0">
                        <a:latin typeface="Arial" pitchFamily="34" charset="0"/>
                        <a:cs typeface="Arial" pitchFamily="34" charset="0"/>
                      </a:endParaRPr>
                    </a:p>
                  </a:txBody>
                  <a:tcPr/>
                </a:tc>
                <a:tc>
                  <a:txBody>
                    <a:bodyPr/>
                    <a:lstStyle/>
                    <a:p>
                      <a:pPr algn="r"/>
                      <a:r>
                        <a:rPr lang="en-US" sz="1200" dirty="0" smtClean="0">
                          <a:latin typeface="Arial" pitchFamily="34" charset="0"/>
                          <a:cs typeface="Arial" pitchFamily="34" charset="0"/>
                        </a:rPr>
                        <a:t>-109,437</a:t>
                      </a:r>
                      <a:endParaRPr lang="en-US" sz="1200" dirty="0">
                        <a:latin typeface="Arial" pitchFamily="34" charset="0"/>
                        <a:cs typeface="Arial" pitchFamily="34" charset="0"/>
                      </a:endParaRPr>
                    </a:p>
                  </a:txBody>
                  <a:tcPr/>
                </a:tc>
                <a:tc>
                  <a:txBody>
                    <a:bodyPr/>
                    <a:lstStyle/>
                    <a:p>
                      <a:pPr algn="r"/>
                      <a:r>
                        <a:rPr lang="en-US" sz="1200" dirty="0" smtClean="0">
                          <a:latin typeface="Arial" pitchFamily="34" charset="0"/>
                          <a:cs typeface="Arial" pitchFamily="34" charset="0"/>
                        </a:rPr>
                        <a:t>-2.1%</a:t>
                      </a:r>
                      <a:endParaRPr lang="en-US" sz="1200" dirty="0">
                        <a:latin typeface="Arial" pitchFamily="34" charset="0"/>
                        <a:cs typeface="Arial" pitchFamily="34" charset="0"/>
                      </a:endParaRPr>
                    </a:p>
                  </a:txBody>
                  <a:tcPr/>
                </a:tc>
              </a:tr>
            </a:tbl>
          </a:graphicData>
        </a:graphic>
      </p:graphicFrame>
      <p:sp>
        <p:nvSpPr>
          <p:cNvPr id="7" name="TextBox 6"/>
          <p:cNvSpPr txBox="1"/>
          <p:nvPr/>
        </p:nvSpPr>
        <p:spPr>
          <a:xfrm>
            <a:off x="533400" y="2515550"/>
            <a:ext cx="7924800" cy="3262432"/>
          </a:xfrm>
          <a:prstGeom prst="rect">
            <a:avLst/>
          </a:prstGeom>
          <a:noFill/>
        </p:spPr>
        <p:txBody>
          <a:bodyPr wrap="square" rtlCol="0">
            <a:spAutoFit/>
          </a:bodyPr>
          <a:lstStyle/>
          <a:p>
            <a:pPr marL="171450" indent="-171450">
              <a:spcBef>
                <a:spcPts val="600"/>
              </a:spcBef>
              <a:spcAft>
                <a:spcPts val="600"/>
              </a:spcAft>
              <a:buFont typeface="Arial" pitchFamily="34" charset="0"/>
              <a:buChar char="•"/>
            </a:pPr>
            <a:r>
              <a:rPr lang="en-US" sz="1600" dirty="0" smtClean="0">
                <a:latin typeface="Arial" pitchFamily="34" charset="0"/>
                <a:cs typeface="Arial" pitchFamily="34" charset="0"/>
              </a:rPr>
              <a:t>Includes $40.8M in Earmarks, $11M for Artificial Retina, $15.4M for Nuclear Medicine research, $100M to support EFRCs, $16M for Fuels from Sunlight Energy Innovation Hub, $22M for a new Batteries and Energy Storage Energy Innovation Hub, $35M for EPSCoR, and $5M for Graduate Fellowship.</a:t>
            </a:r>
          </a:p>
          <a:p>
            <a:pPr marL="171450" indent="-171450">
              <a:spcBef>
                <a:spcPts val="600"/>
              </a:spcBef>
              <a:spcAft>
                <a:spcPts val="600"/>
              </a:spcAft>
              <a:buFont typeface="Arial" pitchFamily="34" charset="0"/>
              <a:buChar char="•"/>
            </a:pPr>
            <a:r>
              <a:rPr lang="en-US" sz="1600" dirty="0" smtClean="0">
                <a:latin typeface="Arial" pitchFamily="34" charset="0"/>
                <a:cs typeface="Arial" pitchFamily="34" charset="0"/>
              </a:rPr>
              <a:t> NP is down $8M from request but has the nuclear medicine added</a:t>
            </a:r>
          </a:p>
          <a:p>
            <a:pPr marL="171450" indent="-171450">
              <a:spcBef>
                <a:spcPts val="600"/>
              </a:spcBef>
              <a:spcAft>
                <a:spcPts val="600"/>
              </a:spcAft>
              <a:buFont typeface="Arial" pitchFamily="34" charset="0"/>
              <a:buChar char="•"/>
            </a:pPr>
            <a:r>
              <a:rPr lang="en-US" sz="1600" dirty="0" smtClean="0">
                <a:latin typeface="Arial" pitchFamily="34" charset="0"/>
                <a:cs typeface="Arial" pitchFamily="34" charset="0"/>
              </a:rPr>
              <a:t>Funding increase in FY 2011 will support initiatives to advance scientific understanding for new energy technologies.</a:t>
            </a:r>
          </a:p>
          <a:p>
            <a:pPr marL="171450" indent="-171450">
              <a:spcBef>
                <a:spcPts val="600"/>
              </a:spcBef>
              <a:spcAft>
                <a:spcPts val="600"/>
              </a:spcAft>
              <a:buFont typeface="Arial" pitchFamily="34" charset="0"/>
              <a:buChar char="•"/>
            </a:pPr>
            <a:r>
              <a:rPr lang="en-US" sz="1600" dirty="0" smtClean="0">
                <a:latin typeface="Arial" pitchFamily="34" charset="0"/>
                <a:cs typeface="Arial" pitchFamily="34" charset="0"/>
              </a:rPr>
              <a:t>Concerned about LHC’s planned shutdown; the Federal commitment to nuclear medicine research; cost increases and schedule delays related to the ITER project; and finding that the United States risks losing leadership and competitiveness in material science.</a:t>
            </a:r>
          </a:p>
        </p:txBody>
      </p:sp>
      <p:sp>
        <p:nvSpPr>
          <p:cNvPr id="5" name="Slide Number Placeholder 2"/>
          <p:cNvSpPr>
            <a:spLocks noGrp="1"/>
          </p:cNvSpPr>
          <p:nvPr>
            <p:ph type="sldNum" sz="quarter" idx="4294967295"/>
          </p:nvPr>
        </p:nvSpPr>
        <p:spPr>
          <a:xfrm>
            <a:off x="8591550" y="6351588"/>
            <a:ext cx="381000" cy="365125"/>
          </a:xfrm>
        </p:spPr>
        <p:txBody>
          <a:bodyPr/>
          <a:lstStyle/>
          <a:p>
            <a:pPr>
              <a:defRPr/>
            </a:pPr>
            <a:fld id="{69DE7923-09E4-41C2-83EA-D1A09CA1BB7E}" type="slidenum">
              <a:rPr lang="en-US" smtClean="0"/>
              <a:pPr>
                <a:defRPr/>
              </a:pPr>
              <a:t>6</a:t>
            </a:fld>
            <a:endParaRPr lang="en-US" dirty="0"/>
          </a:p>
        </p:txBody>
      </p:sp>
      <p:sp>
        <p:nvSpPr>
          <p:cNvPr id="8" name="Footer Placeholder 25"/>
          <p:cNvSpPr>
            <a:spLocks noGrp="1"/>
          </p:cNvSpPr>
          <p:nvPr>
            <p:ph type="ftr" sz="quarter" idx="4294967295"/>
          </p:nvPr>
        </p:nvSpPr>
        <p:spPr>
          <a:xfrm>
            <a:off x="3124200" y="6357064"/>
            <a:ext cx="5334000" cy="365125"/>
          </a:xfrm>
          <a:prstGeom prst="rect">
            <a:avLst/>
          </a:prstGeom>
        </p:spPr>
        <p:txBody>
          <a:bodyPr/>
          <a:lstStyle/>
          <a:p>
            <a:r>
              <a:rPr lang="en-US" dirty="0" smtClean="0"/>
              <a:t>BESAC August 5, 2010</a:t>
            </a:r>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6595" y="24886"/>
            <a:ext cx="8230810" cy="729494"/>
          </a:xfrm>
        </p:spPr>
        <p:txBody>
          <a:bodyPr/>
          <a:lstStyle/>
          <a:p>
            <a:r>
              <a:rPr lang="en-US" dirty="0" smtClean="0"/>
              <a:t>FY 2001 Senate Markup Details for BES</a:t>
            </a:r>
            <a:endParaRPr lang="en-US" dirty="0"/>
          </a:p>
        </p:txBody>
      </p:sp>
      <p:sp>
        <p:nvSpPr>
          <p:cNvPr id="5" name="Slide Number Placeholder 4"/>
          <p:cNvSpPr>
            <a:spLocks noGrp="1"/>
          </p:cNvSpPr>
          <p:nvPr>
            <p:ph type="sldNum" sz="quarter" idx="4294967295"/>
          </p:nvPr>
        </p:nvSpPr>
        <p:spPr>
          <a:xfrm>
            <a:off x="8534400" y="6351588"/>
            <a:ext cx="381000" cy="365125"/>
          </a:xfrm>
        </p:spPr>
        <p:txBody>
          <a:bodyPr/>
          <a:lstStyle/>
          <a:p>
            <a:pPr>
              <a:defRPr/>
            </a:pPr>
            <a:fld id="{21722FF3-B2FF-4B9D-A1FC-2641F0BD8CF1}" type="slidenum">
              <a:rPr lang="en-US" smtClean="0"/>
              <a:pPr>
                <a:defRPr/>
              </a:pPr>
              <a:t>7</a:t>
            </a:fld>
            <a:endParaRPr lang="en-US" dirty="0"/>
          </a:p>
        </p:txBody>
      </p:sp>
      <p:pic>
        <p:nvPicPr>
          <p:cNvPr id="1025" name="Picture 1"/>
          <p:cNvPicPr>
            <a:picLocks noChangeAspect="1" noChangeArrowheads="1"/>
          </p:cNvPicPr>
          <p:nvPr/>
        </p:nvPicPr>
        <p:blipFill>
          <a:blip r:embed="rId2" cstate="print"/>
          <a:srcRect/>
          <a:stretch>
            <a:fillRect/>
          </a:stretch>
        </p:blipFill>
        <p:spPr bwMode="auto">
          <a:xfrm>
            <a:off x="561975" y="1214438"/>
            <a:ext cx="8020050" cy="4429125"/>
          </a:xfrm>
          <a:prstGeom prst="rect">
            <a:avLst/>
          </a:prstGeom>
          <a:noFill/>
          <a:ln w="9525">
            <a:noFill/>
            <a:miter lim="800000"/>
            <a:headEnd/>
            <a:tailEnd/>
          </a:ln>
        </p:spPr>
      </p:pic>
      <p:sp>
        <p:nvSpPr>
          <p:cNvPr id="10" name="Footer Placeholder 25"/>
          <p:cNvSpPr txBox="1">
            <a:spLocks/>
          </p:cNvSpPr>
          <p:nvPr/>
        </p:nvSpPr>
        <p:spPr>
          <a:xfrm>
            <a:off x="3124200" y="6357064"/>
            <a:ext cx="53340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srgbClr val="106636"/>
                </a:solidFill>
                <a:effectLst/>
                <a:uLnTx/>
                <a:uFillTx/>
                <a:latin typeface="Arial" pitchFamily="34" charset="0"/>
                <a:ea typeface="+mn-ea"/>
                <a:cs typeface="Arial" pitchFamily="34" charset="0"/>
              </a:rPr>
              <a:t>BESAC August 5, 2010</a:t>
            </a:r>
            <a:endParaRPr kumimoji="0" lang="en-US" sz="1200" b="0" i="0" u="none" strike="noStrike" kern="1200" cap="none" spc="0" normalizeH="0" baseline="0" noProof="0" dirty="0">
              <a:ln>
                <a:noFill/>
              </a:ln>
              <a:solidFill>
                <a:srgbClr val="106636"/>
              </a:solidFill>
              <a:effectLst/>
              <a:uLnTx/>
              <a:uFillTx/>
              <a:latin typeface="Arial" pitchFamily="34" charset="0"/>
              <a:ea typeface="+mn-ea"/>
              <a:cs typeface="Arial"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6595" y="24886"/>
            <a:ext cx="8230810" cy="729494"/>
          </a:xfrm>
        </p:spPr>
        <p:txBody>
          <a:bodyPr/>
          <a:lstStyle/>
          <a:p>
            <a:r>
              <a:rPr lang="en-US" dirty="0" smtClean="0"/>
              <a:t>FY 2001 Markup Details for BES</a:t>
            </a:r>
            <a:endParaRPr lang="en-US" dirty="0"/>
          </a:p>
        </p:txBody>
      </p:sp>
      <p:sp>
        <p:nvSpPr>
          <p:cNvPr id="5" name="Slide Number Placeholder 4"/>
          <p:cNvSpPr>
            <a:spLocks noGrp="1"/>
          </p:cNvSpPr>
          <p:nvPr>
            <p:ph type="sldNum" sz="quarter" idx="4294967295"/>
          </p:nvPr>
        </p:nvSpPr>
        <p:spPr>
          <a:xfrm>
            <a:off x="8580120" y="6351588"/>
            <a:ext cx="381000" cy="365125"/>
          </a:xfrm>
        </p:spPr>
        <p:txBody>
          <a:bodyPr/>
          <a:lstStyle/>
          <a:p>
            <a:pPr>
              <a:defRPr/>
            </a:pPr>
            <a:fld id="{21722FF3-B2FF-4B9D-A1FC-2641F0BD8CF1}" type="slidenum">
              <a:rPr lang="en-US" smtClean="0"/>
              <a:pPr>
                <a:defRPr/>
              </a:pPr>
              <a:t>8</a:t>
            </a:fld>
            <a:endParaRPr lang="en-US" dirty="0"/>
          </a:p>
        </p:txBody>
      </p:sp>
      <p:pic>
        <p:nvPicPr>
          <p:cNvPr id="41986" name="Picture 2"/>
          <p:cNvPicPr>
            <a:picLocks noChangeAspect="1" noChangeArrowheads="1"/>
          </p:cNvPicPr>
          <p:nvPr/>
        </p:nvPicPr>
        <p:blipFill>
          <a:blip r:embed="rId2" cstate="print"/>
          <a:srcRect/>
          <a:stretch>
            <a:fillRect/>
          </a:stretch>
        </p:blipFill>
        <p:spPr bwMode="auto">
          <a:xfrm>
            <a:off x="561975" y="1824038"/>
            <a:ext cx="8020050" cy="3209925"/>
          </a:xfrm>
          <a:prstGeom prst="rect">
            <a:avLst/>
          </a:prstGeom>
          <a:noFill/>
          <a:ln w="9525">
            <a:noFill/>
            <a:miter lim="800000"/>
            <a:headEnd/>
            <a:tailEnd/>
          </a:ln>
        </p:spPr>
      </p:pic>
      <p:sp>
        <p:nvSpPr>
          <p:cNvPr id="7" name="Footer Placeholder 25"/>
          <p:cNvSpPr txBox="1">
            <a:spLocks/>
          </p:cNvSpPr>
          <p:nvPr/>
        </p:nvSpPr>
        <p:spPr>
          <a:xfrm>
            <a:off x="3124200" y="6357064"/>
            <a:ext cx="53340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srgbClr val="106636"/>
                </a:solidFill>
                <a:effectLst/>
                <a:uLnTx/>
                <a:uFillTx/>
                <a:latin typeface="Arial" pitchFamily="34" charset="0"/>
                <a:ea typeface="+mn-ea"/>
                <a:cs typeface="Arial" pitchFamily="34" charset="0"/>
              </a:rPr>
              <a:t>BESAC August 5, 2010</a:t>
            </a:r>
            <a:endParaRPr kumimoji="0" lang="en-US" sz="1200" b="0" i="0" u="none" strike="noStrike" kern="1200" cap="none" spc="0" normalizeH="0" baseline="0" noProof="0" dirty="0">
              <a:ln>
                <a:noFill/>
              </a:ln>
              <a:solidFill>
                <a:srgbClr val="106636"/>
              </a:solidFill>
              <a:effectLst/>
              <a:uLnTx/>
              <a:uFillTx/>
              <a:latin typeface="Arial" pitchFamily="34" charset="0"/>
              <a:ea typeface="+mn-ea"/>
              <a:cs typeface="Arial"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Number Placeholder 4"/>
          <p:cNvSpPr>
            <a:spLocks noGrp="1"/>
          </p:cNvSpPr>
          <p:nvPr>
            <p:ph type="sldNum" sz="quarter" idx="11"/>
          </p:nvPr>
        </p:nvSpPr>
        <p:spPr bwMode="auto">
          <a:xfrm>
            <a:off x="8528050" y="6351588"/>
            <a:ext cx="381000" cy="365125"/>
          </a:xfrm>
          <a:noFill/>
          <a:ln>
            <a:miter lim="800000"/>
            <a:headEnd/>
            <a:tailEnd/>
          </a:ln>
        </p:spPr>
        <p:txBody>
          <a:bodyPr wrap="square" numCol="1" anchorCtr="0" compatLnSpc="1">
            <a:prstTxWarp prst="textNoShape">
              <a:avLst/>
            </a:prstTxWarp>
          </a:bodyPr>
          <a:lstStyle/>
          <a:p>
            <a:pPr fontAlgn="base">
              <a:spcBef>
                <a:spcPct val="0"/>
              </a:spcBef>
              <a:spcAft>
                <a:spcPct val="0"/>
              </a:spcAft>
            </a:pPr>
            <a:fld id="{20A18178-0245-4841-B7BC-84AA057AA764}" type="slidenum">
              <a:rPr lang="en-US" smtClean="0">
                <a:latin typeface="Arial" charset="0"/>
                <a:cs typeface="Arial" charset="0"/>
              </a:rPr>
              <a:pPr fontAlgn="base">
                <a:spcBef>
                  <a:spcPct val="0"/>
                </a:spcBef>
                <a:spcAft>
                  <a:spcPct val="0"/>
                </a:spcAft>
              </a:pPr>
              <a:t>9</a:t>
            </a:fld>
            <a:endParaRPr lang="en-US" dirty="0" smtClean="0">
              <a:latin typeface="Arial" charset="0"/>
              <a:cs typeface="Arial" charset="0"/>
            </a:endParaRPr>
          </a:p>
        </p:txBody>
      </p:sp>
      <p:sp>
        <p:nvSpPr>
          <p:cNvPr id="16389" name="Rectangle 5"/>
          <p:cNvSpPr>
            <a:spLocks noChangeArrowheads="1"/>
          </p:cNvSpPr>
          <p:nvPr/>
        </p:nvSpPr>
        <p:spPr bwMode="auto">
          <a:xfrm>
            <a:off x="660400" y="913780"/>
            <a:ext cx="7823200" cy="5519460"/>
          </a:xfrm>
          <a:prstGeom prst="rect">
            <a:avLst/>
          </a:prstGeom>
          <a:noFill/>
          <a:ln w="9525">
            <a:noFill/>
            <a:miter lim="800000"/>
            <a:headEnd/>
            <a:tailEnd/>
          </a:ln>
        </p:spPr>
        <p:txBody>
          <a:bodyPr>
            <a:spAutoFit/>
          </a:bodyPr>
          <a:lstStyle/>
          <a:p>
            <a:pPr>
              <a:spcAft>
                <a:spcPts val="0"/>
              </a:spcAft>
              <a:defRPr/>
            </a:pPr>
            <a:r>
              <a:rPr lang="en-US" b="1" dirty="0"/>
              <a:t>$10 million will be available in FY 2011 to </a:t>
            </a:r>
            <a:r>
              <a:rPr lang="en-US" b="1"/>
              <a:t>fund </a:t>
            </a:r>
            <a:r>
              <a:rPr lang="en-US" b="1" smtClean="0"/>
              <a:t>about 170 </a:t>
            </a:r>
            <a:r>
              <a:rPr lang="en-US" b="1" dirty="0"/>
              <a:t>additional fellowships</a:t>
            </a:r>
            <a:r>
              <a:rPr lang="en-US" dirty="0"/>
              <a:t> </a:t>
            </a:r>
          </a:p>
          <a:p>
            <a:pPr>
              <a:spcAft>
                <a:spcPts val="0"/>
              </a:spcAft>
              <a:defRPr/>
            </a:pPr>
            <a:endParaRPr lang="en-US" sz="1050" dirty="0">
              <a:solidFill>
                <a:srgbClr val="FF0000"/>
              </a:solidFill>
            </a:endParaRPr>
          </a:p>
          <a:p>
            <a:pPr>
              <a:spcAft>
                <a:spcPts val="400"/>
              </a:spcAft>
              <a:defRPr/>
            </a:pPr>
            <a:r>
              <a:rPr lang="en-US" sz="1400" b="1" dirty="0"/>
              <a:t>Purpose:  </a:t>
            </a:r>
            <a:r>
              <a:rPr lang="en-US" sz="1400" dirty="0"/>
              <a:t>To educate and train a skilled scientific and technical workforce in order to stay at the forefront of science and innovation and to meet our energy and environmental challenges</a:t>
            </a:r>
          </a:p>
          <a:p>
            <a:pPr>
              <a:spcAft>
                <a:spcPts val="400"/>
              </a:spcAft>
              <a:defRPr/>
            </a:pPr>
            <a:r>
              <a:rPr lang="en-US" sz="1400" b="1" dirty="0"/>
              <a:t>Eligibility: </a:t>
            </a:r>
          </a:p>
          <a:p>
            <a:pPr marL="622300" lvl="2" indent="-165100">
              <a:spcAft>
                <a:spcPts val="300"/>
              </a:spcAft>
              <a:buFont typeface="Wingdings" pitchFamily="2" charset="2"/>
              <a:buChar char="§"/>
              <a:defRPr/>
            </a:pPr>
            <a:r>
              <a:rPr lang="en-US" sz="1400" dirty="0"/>
              <a:t>Candidates must be U.S. citizens and a senior undergraduate or first or second year graduate student to apply</a:t>
            </a:r>
            <a:endParaRPr lang="en-US" sz="1400" b="1" dirty="0"/>
          </a:p>
          <a:p>
            <a:pPr marL="622300" lvl="1" indent="-165100">
              <a:spcAft>
                <a:spcPts val="400"/>
              </a:spcAft>
              <a:buFont typeface="Wingdings" pitchFamily="2" charset="2"/>
              <a:buChar char="§"/>
              <a:defRPr/>
            </a:pPr>
            <a:r>
              <a:rPr lang="en-US" sz="1400" dirty="0"/>
              <a:t>Candidates must be pursuing advanced degrees in areas of physics, chemistry, mathematics, biology, computational sciences, areas of climate and environmental sciences important to the Office of Science and DOE mission</a:t>
            </a:r>
          </a:p>
          <a:p>
            <a:pPr>
              <a:spcAft>
                <a:spcPts val="400"/>
              </a:spcAft>
              <a:defRPr/>
            </a:pPr>
            <a:r>
              <a:rPr lang="en-US" sz="1400" b="1" dirty="0"/>
              <a:t>Award Size:  </a:t>
            </a:r>
          </a:p>
          <a:p>
            <a:pPr marL="622300" lvl="1" indent="-165100">
              <a:spcAft>
                <a:spcPts val="400"/>
              </a:spcAft>
              <a:buFont typeface="Wingdings" pitchFamily="2" charset="2"/>
              <a:buChar char="§"/>
              <a:defRPr/>
            </a:pPr>
            <a:r>
              <a:rPr lang="en-US" sz="1400" dirty="0"/>
              <a:t>The three-year fellowship </a:t>
            </a:r>
            <a:r>
              <a:rPr lang="en-US" sz="1400" dirty="0" smtClean="0"/>
              <a:t>award, totaling $50,500 annually, </a:t>
            </a:r>
            <a:r>
              <a:rPr lang="en-US" sz="1400" dirty="0"/>
              <a:t>provides </a:t>
            </a:r>
            <a:r>
              <a:rPr lang="en-US" sz="1400" dirty="0" smtClean="0"/>
              <a:t>support towards tuition, a stipend for living expenses, and support for expenses </a:t>
            </a:r>
            <a:r>
              <a:rPr lang="en-US" sz="1400" dirty="0"/>
              <a:t>such as travel to conferences and to DOE user </a:t>
            </a:r>
            <a:r>
              <a:rPr lang="en-US" sz="1400" dirty="0" smtClean="0">
                <a:latin typeface="Arial" pitchFamily="34" charset="0"/>
                <a:cs typeface="Arial" pitchFamily="34" charset="0"/>
              </a:rPr>
              <a:t>facilities.</a:t>
            </a:r>
            <a:endParaRPr lang="en-US" sz="1400" dirty="0"/>
          </a:p>
          <a:p>
            <a:pPr>
              <a:spcAft>
                <a:spcPts val="400"/>
              </a:spcAft>
              <a:defRPr/>
            </a:pPr>
            <a:r>
              <a:rPr lang="en-US" sz="1400" b="1" dirty="0"/>
              <a:t>FY 2010 Results:</a:t>
            </a:r>
          </a:p>
          <a:p>
            <a:pPr marL="630238" lvl="2" indent="-173038">
              <a:spcAft>
                <a:spcPts val="400"/>
              </a:spcAft>
              <a:buFont typeface="Wingdings" pitchFamily="2" charset="2"/>
              <a:buChar char="§"/>
              <a:defRPr/>
            </a:pPr>
            <a:r>
              <a:rPr lang="en-US" sz="1400" dirty="0"/>
              <a:t>160 awards will be made this Spring with FY 2010 and American Recovery and Reinvestment Act funds. </a:t>
            </a:r>
          </a:p>
          <a:p>
            <a:pPr marL="173038" lvl="1" indent="-173038">
              <a:spcAft>
                <a:spcPts val="400"/>
              </a:spcAft>
              <a:defRPr/>
            </a:pPr>
            <a:r>
              <a:rPr lang="en-US" sz="1400" b="1" dirty="0"/>
              <a:t>FY 2011 Application Process: </a:t>
            </a:r>
          </a:p>
          <a:p>
            <a:pPr marL="630238" lvl="2" indent="-173038">
              <a:spcAft>
                <a:spcPts val="300"/>
              </a:spcAft>
              <a:buFont typeface="Wingdings" pitchFamily="2" charset="2"/>
              <a:buChar char="§"/>
              <a:defRPr/>
            </a:pPr>
            <a:r>
              <a:rPr lang="en-US" sz="1400" dirty="0"/>
              <a:t>Funding Opportunity Announcement issued </a:t>
            </a:r>
            <a:r>
              <a:rPr lang="en-US" sz="1400" dirty="0" smtClean="0"/>
              <a:t>in Fall 2010</a:t>
            </a:r>
            <a:endParaRPr lang="en-US" sz="1400" dirty="0">
              <a:solidFill>
                <a:srgbClr val="FF0000"/>
              </a:solidFill>
            </a:endParaRPr>
          </a:p>
          <a:p>
            <a:pPr marL="630238" lvl="2" indent="-173038">
              <a:spcAft>
                <a:spcPts val="400"/>
              </a:spcAft>
              <a:buFont typeface="Wingdings" pitchFamily="2" charset="2"/>
              <a:buChar char="§"/>
              <a:defRPr/>
            </a:pPr>
            <a:r>
              <a:rPr lang="en-US" sz="1400" dirty="0"/>
              <a:t>Awards made </a:t>
            </a:r>
            <a:r>
              <a:rPr lang="en-US" sz="1400" dirty="0" smtClean="0"/>
              <a:t>in March 2011</a:t>
            </a:r>
            <a:endParaRPr lang="en-US" sz="1400" dirty="0">
              <a:solidFill>
                <a:srgbClr val="FF0000"/>
              </a:solidFill>
            </a:endParaRPr>
          </a:p>
          <a:p>
            <a:pPr marL="630238" lvl="2" indent="-173038">
              <a:spcAft>
                <a:spcPts val="0"/>
              </a:spcAft>
              <a:buFont typeface="Wingdings" pitchFamily="2" charset="2"/>
              <a:buChar char="§"/>
              <a:defRPr/>
            </a:pPr>
            <a:endParaRPr lang="en-US" sz="1400" dirty="0">
              <a:solidFill>
                <a:srgbClr val="FF0000"/>
              </a:solidFill>
            </a:endParaRPr>
          </a:p>
        </p:txBody>
      </p:sp>
      <p:sp>
        <p:nvSpPr>
          <p:cNvPr id="22533" name="Title 2"/>
          <p:cNvSpPr>
            <a:spLocks noGrp="1"/>
          </p:cNvSpPr>
          <p:nvPr>
            <p:ph type="title"/>
          </p:nvPr>
        </p:nvSpPr>
        <p:spPr>
          <a:xfrm>
            <a:off x="0" y="-214313"/>
            <a:ext cx="9144000" cy="1143001"/>
          </a:xfrm>
        </p:spPr>
        <p:txBody>
          <a:bodyPr/>
          <a:lstStyle/>
          <a:p>
            <a:pPr eaLnBrk="1" hangingPunct="1"/>
            <a:r>
              <a:rPr lang="en-US" dirty="0" smtClean="0">
                <a:latin typeface="Arial" charset="0"/>
                <a:cs typeface="Arial" charset="0"/>
              </a:rPr>
              <a:t>DOE Office of Science Graduate Fellowships</a:t>
            </a:r>
            <a:br>
              <a:rPr lang="en-US" dirty="0" smtClean="0">
                <a:latin typeface="Arial" charset="0"/>
                <a:cs typeface="Arial" charset="0"/>
              </a:rPr>
            </a:br>
            <a:r>
              <a:rPr lang="en-US" sz="1600" i="1" dirty="0" smtClean="0">
                <a:latin typeface="Arial" charset="0"/>
                <a:cs typeface="Arial" charset="0"/>
              </a:rPr>
              <a:t>The FY 2011 request doubles the number of graduate fellowships in basic science</a:t>
            </a:r>
            <a:endParaRPr lang="en-US" sz="2000" i="1" dirty="0" smtClean="0">
              <a:latin typeface="Arial" charset="0"/>
              <a:cs typeface="Arial" charset="0"/>
            </a:endParaRPr>
          </a:p>
        </p:txBody>
      </p:sp>
      <p:sp>
        <p:nvSpPr>
          <p:cNvPr id="5" name="Footer Placeholder 25"/>
          <p:cNvSpPr>
            <a:spLocks noGrp="1"/>
          </p:cNvSpPr>
          <p:nvPr>
            <p:ph type="ftr" sz="quarter" idx="4294967295"/>
          </p:nvPr>
        </p:nvSpPr>
        <p:spPr>
          <a:xfrm>
            <a:off x="3124200" y="6357064"/>
            <a:ext cx="5334000" cy="365125"/>
          </a:xfrm>
          <a:prstGeom prst="rect">
            <a:avLst/>
          </a:prstGeom>
        </p:spPr>
        <p:txBody>
          <a:bodyPr/>
          <a:lstStyle/>
          <a:p>
            <a:r>
              <a:rPr lang="en-US" dirty="0" smtClean="0"/>
              <a:t>BESAC August 5, 2010</a:t>
            </a:r>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2"/>
          <p:cNvSpPr>
            <a:spLocks noGrp="1"/>
          </p:cNvSpPr>
          <p:nvPr>
            <p:ph type="title"/>
          </p:nvPr>
        </p:nvSpPr>
        <p:spPr>
          <a:xfrm>
            <a:off x="0" y="-214313"/>
            <a:ext cx="9144000" cy="1143001"/>
          </a:xfrm>
        </p:spPr>
        <p:txBody>
          <a:bodyPr/>
          <a:lstStyle/>
          <a:p>
            <a:pPr eaLnBrk="1" hangingPunct="1"/>
            <a:r>
              <a:rPr lang="en-US" dirty="0" smtClean="0">
                <a:latin typeface="Arial" charset="0"/>
                <a:cs typeface="Arial" charset="0"/>
              </a:rPr>
              <a:t>Office of Science Early Career Research Program</a:t>
            </a:r>
            <a:br>
              <a:rPr lang="en-US" dirty="0" smtClean="0">
                <a:latin typeface="Arial" charset="0"/>
                <a:cs typeface="Arial" charset="0"/>
              </a:rPr>
            </a:br>
            <a:r>
              <a:rPr lang="en-US" sz="1600" i="1" dirty="0" smtClean="0">
                <a:latin typeface="Arial" charset="0"/>
                <a:cs typeface="Arial" charset="0"/>
              </a:rPr>
              <a:t>Investment in FY 2011 will </a:t>
            </a:r>
            <a:r>
              <a:rPr lang="en-US" sz="1600" i="1" smtClean="0">
                <a:latin typeface="Arial" charset="0"/>
                <a:cs typeface="Arial" charset="0"/>
              </a:rPr>
              <a:t>bring 60 </a:t>
            </a:r>
            <a:r>
              <a:rPr lang="en-US" sz="1600" i="1" dirty="0" smtClean="0">
                <a:latin typeface="Arial" charset="0"/>
                <a:cs typeface="Arial" charset="0"/>
              </a:rPr>
              <a:t>new scientists into the program</a:t>
            </a:r>
            <a:endParaRPr lang="en-US" sz="2000" i="1" dirty="0" smtClean="0">
              <a:latin typeface="Arial" charset="0"/>
              <a:cs typeface="Arial" charset="0"/>
            </a:endParaRPr>
          </a:p>
        </p:txBody>
      </p:sp>
      <p:sp>
        <p:nvSpPr>
          <p:cNvPr id="21507" name="Slide Number Placeholder 4"/>
          <p:cNvSpPr>
            <a:spLocks noGrp="1"/>
          </p:cNvSpPr>
          <p:nvPr>
            <p:ph type="sldNum" sz="quarter" idx="11"/>
          </p:nvPr>
        </p:nvSpPr>
        <p:spPr bwMode="auto">
          <a:xfrm>
            <a:off x="8528050" y="6351588"/>
            <a:ext cx="381000" cy="365125"/>
          </a:xfrm>
          <a:noFill/>
          <a:ln>
            <a:miter lim="800000"/>
            <a:headEnd/>
            <a:tailEnd/>
          </a:ln>
        </p:spPr>
        <p:txBody>
          <a:bodyPr wrap="square" numCol="1" anchorCtr="0" compatLnSpc="1">
            <a:prstTxWarp prst="textNoShape">
              <a:avLst/>
            </a:prstTxWarp>
          </a:bodyPr>
          <a:lstStyle/>
          <a:p>
            <a:pPr fontAlgn="base">
              <a:spcBef>
                <a:spcPct val="0"/>
              </a:spcBef>
              <a:spcAft>
                <a:spcPct val="0"/>
              </a:spcAft>
            </a:pPr>
            <a:fld id="{9121D2A4-803C-4BAD-95F7-AF60E5470117}" type="slidenum">
              <a:rPr lang="en-US" smtClean="0">
                <a:latin typeface="Arial" charset="0"/>
                <a:cs typeface="Arial" charset="0"/>
              </a:rPr>
              <a:pPr fontAlgn="base">
                <a:spcBef>
                  <a:spcPct val="0"/>
                </a:spcBef>
                <a:spcAft>
                  <a:spcPct val="0"/>
                </a:spcAft>
              </a:pPr>
              <a:t>10</a:t>
            </a:fld>
            <a:endParaRPr lang="en-US" smtClean="0">
              <a:latin typeface="Arial" charset="0"/>
              <a:cs typeface="Arial" charset="0"/>
            </a:endParaRPr>
          </a:p>
        </p:txBody>
      </p:sp>
      <p:sp>
        <p:nvSpPr>
          <p:cNvPr id="21509" name="Rectangle 5"/>
          <p:cNvSpPr>
            <a:spLocks noChangeArrowheads="1"/>
          </p:cNvSpPr>
          <p:nvPr/>
        </p:nvSpPr>
        <p:spPr bwMode="auto">
          <a:xfrm>
            <a:off x="660400" y="887276"/>
            <a:ext cx="7823200" cy="5291192"/>
          </a:xfrm>
          <a:prstGeom prst="rect">
            <a:avLst/>
          </a:prstGeom>
          <a:noFill/>
          <a:ln w="9525">
            <a:noFill/>
            <a:miter lim="800000"/>
            <a:headEnd/>
            <a:tailEnd/>
          </a:ln>
        </p:spPr>
        <p:txBody>
          <a:bodyPr>
            <a:spAutoFit/>
          </a:bodyPr>
          <a:lstStyle/>
          <a:p>
            <a:pPr>
              <a:spcAft>
                <a:spcPts val="600"/>
              </a:spcAft>
            </a:pPr>
            <a:r>
              <a:rPr lang="en-US" b="1" dirty="0"/>
              <a:t>$16 million will be available in FY 2011 to fund </a:t>
            </a:r>
            <a:r>
              <a:rPr lang="en-US" b="1" dirty="0" smtClean="0"/>
              <a:t>about 60 additional </a:t>
            </a:r>
            <a:r>
              <a:rPr lang="en-US" b="1" dirty="0"/>
              <a:t>Early Career Research Program awards at universities and DOE national laboratories.</a:t>
            </a:r>
            <a:r>
              <a:rPr lang="en-US" dirty="0"/>
              <a:t> </a:t>
            </a:r>
          </a:p>
          <a:p>
            <a:pPr>
              <a:spcAft>
                <a:spcPts val="600"/>
              </a:spcAft>
            </a:pPr>
            <a:endParaRPr lang="en-US" sz="200" dirty="0"/>
          </a:p>
          <a:p>
            <a:pPr>
              <a:spcAft>
                <a:spcPts val="600"/>
              </a:spcAft>
            </a:pPr>
            <a:r>
              <a:rPr lang="en-US" sz="1400" b="1" dirty="0"/>
              <a:t>Purpose:  </a:t>
            </a:r>
            <a:r>
              <a:rPr lang="en-US" sz="1400" dirty="0"/>
              <a:t>To support individual research programs of outstanding scientists early in their careers and to stimulate research careers in the disciplines supported by the Office of Science</a:t>
            </a:r>
          </a:p>
          <a:p>
            <a:pPr>
              <a:spcAft>
                <a:spcPts val="600"/>
              </a:spcAft>
            </a:pPr>
            <a:r>
              <a:rPr lang="en-US" sz="1400" b="1" dirty="0"/>
              <a:t>Eligibility:  </a:t>
            </a:r>
            <a:r>
              <a:rPr lang="en-US" sz="1400" dirty="0"/>
              <a:t>Within 10 years of receiving a Ph.D., either untenured academic assistant professors on the tenure track or full-time DOE national lab employees </a:t>
            </a:r>
          </a:p>
          <a:p>
            <a:pPr>
              <a:spcAft>
                <a:spcPts val="600"/>
              </a:spcAft>
            </a:pPr>
            <a:r>
              <a:rPr lang="en-US" sz="1400" b="1" dirty="0"/>
              <a:t>Award Size:  </a:t>
            </a:r>
          </a:p>
          <a:p>
            <a:pPr marL="630238" lvl="2" indent="-173038">
              <a:spcAft>
                <a:spcPts val="200"/>
              </a:spcAft>
              <a:buFont typeface="Wingdings" pitchFamily="2" charset="2"/>
              <a:buChar char="§"/>
            </a:pPr>
            <a:r>
              <a:rPr lang="en-US" sz="1400" dirty="0"/>
              <a:t>University grants $150,000 per year for 5 years to cover summer salary and expenses</a:t>
            </a:r>
          </a:p>
          <a:p>
            <a:pPr marL="630238" lvl="2" indent="-173038">
              <a:spcAft>
                <a:spcPts val="600"/>
              </a:spcAft>
              <a:buFont typeface="Wingdings" pitchFamily="2" charset="2"/>
              <a:buChar char="§"/>
            </a:pPr>
            <a:r>
              <a:rPr lang="en-US" sz="1400" dirty="0"/>
              <a:t>National lab awards $500,000 per year for five years to cover full salary and expenses</a:t>
            </a:r>
          </a:p>
          <a:p>
            <a:pPr>
              <a:spcAft>
                <a:spcPts val="600"/>
              </a:spcAft>
            </a:pPr>
            <a:r>
              <a:rPr lang="en-US" sz="1400" b="1" dirty="0"/>
              <a:t>FY 2010 Results:</a:t>
            </a:r>
          </a:p>
          <a:p>
            <a:pPr marL="630238" lvl="2" indent="-173038">
              <a:spcAft>
                <a:spcPts val="200"/>
              </a:spcAft>
              <a:buFont typeface="Wingdings" pitchFamily="2" charset="2"/>
              <a:buChar char="§"/>
            </a:pPr>
            <a:r>
              <a:rPr lang="en-US" sz="1400" dirty="0"/>
              <a:t>69 awards </a:t>
            </a:r>
            <a:r>
              <a:rPr lang="en-US" sz="1400" dirty="0" smtClean="0"/>
              <a:t>funded </a:t>
            </a:r>
            <a:r>
              <a:rPr lang="en-US" sz="1400" dirty="0"/>
              <a:t>via the American Recovery and Reinvestment Act</a:t>
            </a:r>
          </a:p>
          <a:p>
            <a:pPr marL="630238" lvl="2" indent="-173038">
              <a:spcAft>
                <a:spcPts val="200"/>
              </a:spcAft>
              <a:buFont typeface="Wingdings" pitchFamily="2" charset="2"/>
              <a:buChar char="§"/>
            </a:pPr>
            <a:r>
              <a:rPr lang="en-US" sz="1400" dirty="0"/>
              <a:t>1,750 proposals </a:t>
            </a:r>
            <a:r>
              <a:rPr lang="en-US" sz="1400" dirty="0" smtClean="0"/>
              <a:t>peer </a:t>
            </a:r>
            <a:r>
              <a:rPr lang="en-US" sz="1400" dirty="0"/>
              <a:t>reviewed to select the awardees</a:t>
            </a:r>
          </a:p>
          <a:p>
            <a:pPr marL="630238" lvl="2" indent="-173038">
              <a:spcAft>
                <a:spcPts val="200"/>
              </a:spcAft>
              <a:buFont typeface="Wingdings" pitchFamily="2" charset="2"/>
              <a:buChar char="§"/>
            </a:pPr>
            <a:r>
              <a:rPr lang="en-US" sz="1400" dirty="0"/>
              <a:t>47 university grants and 22 DOE national laboratory awards</a:t>
            </a:r>
          </a:p>
          <a:p>
            <a:pPr marL="630238" lvl="2" indent="-173038">
              <a:spcAft>
                <a:spcPts val="600"/>
              </a:spcAft>
              <a:buFont typeface="Wingdings" pitchFamily="2" charset="2"/>
              <a:buChar char="§"/>
            </a:pPr>
            <a:r>
              <a:rPr lang="en-US" sz="1400" dirty="0"/>
              <a:t>Awardees are from 44 separate institutions in 20 states</a:t>
            </a:r>
          </a:p>
          <a:p>
            <a:pPr marL="0" lvl="1" indent="-173038">
              <a:spcAft>
                <a:spcPts val="600"/>
              </a:spcAft>
            </a:pPr>
            <a:r>
              <a:rPr lang="en-US" sz="1400" b="1" dirty="0"/>
              <a:t>FY 2011 Application Process: </a:t>
            </a:r>
          </a:p>
          <a:p>
            <a:pPr marL="630238" lvl="2" indent="-173038">
              <a:spcAft>
                <a:spcPts val="200"/>
              </a:spcAft>
              <a:buFont typeface="Wingdings" pitchFamily="2" charset="2"/>
              <a:buChar char="§"/>
            </a:pPr>
            <a:r>
              <a:rPr lang="en-US" sz="1400" dirty="0"/>
              <a:t>Funding Opportunity Announcement issued in Spring 2010</a:t>
            </a:r>
          </a:p>
          <a:p>
            <a:pPr marL="630238" lvl="2" indent="-173038">
              <a:spcAft>
                <a:spcPts val="300"/>
              </a:spcAft>
              <a:buFont typeface="Wingdings" pitchFamily="2" charset="2"/>
              <a:buChar char="§"/>
            </a:pPr>
            <a:r>
              <a:rPr lang="en-US" sz="1400" dirty="0"/>
              <a:t>Awards made in the Second Quarter of 2011</a:t>
            </a:r>
          </a:p>
          <a:p>
            <a:pPr marL="630238" lvl="2" indent="-173038">
              <a:spcAft>
                <a:spcPts val="600"/>
              </a:spcAft>
              <a:buFont typeface="Wingdings" pitchFamily="2" charset="2"/>
              <a:buChar char="§"/>
            </a:pPr>
            <a:endParaRPr lang="en-US" sz="1400" dirty="0"/>
          </a:p>
        </p:txBody>
      </p:sp>
      <p:sp>
        <p:nvSpPr>
          <p:cNvPr id="6" name="Rectangle 5"/>
          <p:cNvSpPr/>
          <p:nvPr/>
        </p:nvSpPr>
        <p:spPr>
          <a:xfrm>
            <a:off x="2286000" y="5938838"/>
            <a:ext cx="4572000" cy="261937"/>
          </a:xfrm>
          <a:prstGeom prst="rect">
            <a:avLst/>
          </a:prstGeom>
        </p:spPr>
        <p:txBody>
          <a:bodyPr>
            <a:spAutoFit/>
          </a:bodyPr>
          <a:lstStyle/>
          <a:p>
            <a:pPr algn="ctr">
              <a:defRPr/>
            </a:pPr>
            <a:r>
              <a:rPr lang="en-US" sz="1050" b="1" dirty="0">
                <a:solidFill>
                  <a:srgbClr val="106636"/>
                </a:solidFill>
              </a:rPr>
              <a:t>http://www.science.doe.gov/SC-2/early_career.htm</a:t>
            </a:r>
          </a:p>
        </p:txBody>
      </p:sp>
      <p:sp>
        <p:nvSpPr>
          <p:cNvPr id="7" name="Footer Placeholder 25"/>
          <p:cNvSpPr>
            <a:spLocks noGrp="1"/>
          </p:cNvSpPr>
          <p:nvPr>
            <p:ph type="ftr" sz="quarter" idx="4294967295"/>
          </p:nvPr>
        </p:nvSpPr>
        <p:spPr>
          <a:xfrm>
            <a:off x="3124200" y="6357064"/>
            <a:ext cx="5334000" cy="365125"/>
          </a:xfrm>
          <a:prstGeom prst="rect">
            <a:avLst/>
          </a:prstGeom>
        </p:spPr>
        <p:txBody>
          <a:bodyPr/>
          <a:lstStyle/>
          <a:p>
            <a:r>
              <a:rPr lang="en-US" dirty="0" smtClean="0"/>
              <a:t>BESAC August 5, 2010</a:t>
            </a:r>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
          <p:cNvGrpSpPr>
            <a:grpSpLocks/>
          </p:cNvGrpSpPr>
          <p:nvPr/>
        </p:nvGrpSpPr>
        <p:grpSpPr bwMode="auto">
          <a:xfrm>
            <a:off x="381000" y="2438400"/>
            <a:ext cx="1517650" cy="3533775"/>
            <a:chOff x="419" y="1284"/>
            <a:chExt cx="1123" cy="2616"/>
          </a:xfrm>
        </p:grpSpPr>
        <p:sp>
          <p:nvSpPr>
            <p:cNvPr id="72735" name="Oval 5"/>
            <p:cNvSpPr>
              <a:spLocks noChangeArrowheads="1"/>
            </p:cNvSpPr>
            <p:nvPr/>
          </p:nvSpPr>
          <p:spPr bwMode="auto">
            <a:xfrm>
              <a:off x="750" y="3234"/>
              <a:ext cx="522" cy="522"/>
            </a:xfrm>
            <a:prstGeom prst="ellipse">
              <a:avLst/>
            </a:prstGeom>
            <a:solidFill>
              <a:schemeClr val="accent1"/>
            </a:solidFill>
            <a:ln w="9525">
              <a:solidFill>
                <a:schemeClr val="tx1"/>
              </a:solidFill>
              <a:round/>
              <a:headEnd/>
              <a:tailEnd/>
            </a:ln>
          </p:spPr>
          <p:txBody>
            <a:bodyPr wrap="none" anchor="ctr"/>
            <a:lstStyle/>
            <a:p>
              <a:endParaRPr lang="en-US"/>
            </a:p>
          </p:txBody>
        </p:sp>
        <p:grpSp>
          <p:nvGrpSpPr>
            <p:cNvPr id="3" name="Group 6"/>
            <p:cNvGrpSpPr>
              <a:grpSpLocks/>
            </p:cNvGrpSpPr>
            <p:nvPr/>
          </p:nvGrpSpPr>
          <p:grpSpPr bwMode="auto">
            <a:xfrm>
              <a:off x="419" y="1284"/>
              <a:ext cx="1123" cy="2616"/>
              <a:chOff x="419" y="1284"/>
              <a:chExt cx="1123" cy="2616"/>
            </a:xfrm>
          </p:grpSpPr>
          <p:sp>
            <p:nvSpPr>
              <p:cNvPr id="72737" name="Rectangle 7"/>
              <p:cNvSpPr>
                <a:spLocks noChangeArrowheads="1"/>
              </p:cNvSpPr>
              <p:nvPr/>
            </p:nvSpPr>
            <p:spPr bwMode="auto">
              <a:xfrm>
                <a:off x="726" y="1308"/>
                <a:ext cx="612" cy="342"/>
              </a:xfrm>
              <a:prstGeom prst="rect">
                <a:avLst/>
              </a:prstGeom>
              <a:solidFill>
                <a:srgbClr val="EBFD07"/>
              </a:solidFill>
              <a:ln w="9525">
                <a:solidFill>
                  <a:schemeClr val="tx1"/>
                </a:solidFill>
                <a:miter lim="800000"/>
                <a:headEnd/>
                <a:tailEnd/>
              </a:ln>
            </p:spPr>
            <p:txBody>
              <a:bodyPr wrap="none" anchor="ctr"/>
              <a:lstStyle/>
              <a:p>
                <a:endParaRPr lang="en-US"/>
              </a:p>
            </p:txBody>
          </p:sp>
          <p:sp>
            <p:nvSpPr>
              <p:cNvPr id="72738" name="Rectangle 8"/>
              <p:cNvSpPr>
                <a:spLocks noChangeArrowheads="1"/>
              </p:cNvSpPr>
              <p:nvPr/>
            </p:nvSpPr>
            <p:spPr bwMode="auto">
              <a:xfrm>
                <a:off x="726" y="1644"/>
                <a:ext cx="612" cy="342"/>
              </a:xfrm>
              <a:prstGeom prst="rect">
                <a:avLst/>
              </a:prstGeom>
              <a:solidFill>
                <a:srgbClr val="FF9933"/>
              </a:solidFill>
              <a:ln w="9525">
                <a:solidFill>
                  <a:schemeClr val="tx1"/>
                </a:solidFill>
                <a:miter lim="800000"/>
                <a:headEnd/>
                <a:tailEnd/>
              </a:ln>
            </p:spPr>
            <p:txBody>
              <a:bodyPr wrap="none" anchor="ctr"/>
              <a:lstStyle/>
              <a:p>
                <a:endParaRPr lang="en-US"/>
              </a:p>
            </p:txBody>
          </p:sp>
          <p:sp>
            <p:nvSpPr>
              <p:cNvPr id="72739" name="Rectangle 9"/>
              <p:cNvSpPr>
                <a:spLocks noChangeArrowheads="1"/>
              </p:cNvSpPr>
              <p:nvPr/>
            </p:nvSpPr>
            <p:spPr bwMode="auto">
              <a:xfrm>
                <a:off x="726" y="2412"/>
                <a:ext cx="612" cy="342"/>
              </a:xfrm>
              <a:prstGeom prst="rect">
                <a:avLst/>
              </a:prstGeom>
              <a:solidFill>
                <a:schemeClr val="folHlink"/>
              </a:solidFill>
              <a:ln w="9525">
                <a:solidFill>
                  <a:schemeClr val="tx1"/>
                </a:solidFill>
                <a:miter lim="800000"/>
                <a:headEnd/>
                <a:tailEnd/>
              </a:ln>
            </p:spPr>
            <p:txBody>
              <a:bodyPr wrap="none" anchor="ctr"/>
              <a:lstStyle/>
              <a:p>
                <a:endParaRPr lang="en-US"/>
              </a:p>
            </p:txBody>
          </p:sp>
          <p:sp>
            <p:nvSpPr>
              <p:cNvPr id="72740" name="AutoShape 10"/>
              <p:cNvSpPr>
                <a:spLocks noChangeArrowheads="1"/>
              </p:cNvSpPr>
              <p:nvPr/>
            </p:nvSpPr>
            <p:spPr bwMode="auto">
              <a:xfrm>
                <a:off x="912" y="2040"/>
                <a:ext cx="204" cy="342"/>
              </a:xfrm>
              <a:prstGeom prst="downArrow">
                <a:avLst>
                  <a:gd name="adj1" fmla="val 50000"/>
                  <a:gd name="adj2" fmla="val 41912"/>
                </a:avLst>
              </a:prstGeom>
              <a:solidFill>
                <a:schemeClr val="accent1"/>
              </a:solidFill>
              <a:ln w="9525">
                <a:solidFill>
                  <a:schemeClr val="tx1"/>
                </a:solidFill>
                <a:miter lim="800000"/>
                <a:headEnd/>
                <a:tailEnd/>
              </a:ln>
            </p:spPr>
            <p:txBody>
              <a:bodyPr vert="eaVert" wrap="none" anchor="ctr"/>
              <a:lstStyle/>
              <a:p>
                <a:endParaRPr lang="en-US"/>
              </a:p>
            </p:txBody>
          </p:sp>
          <p:sp>
            <p:nvSpPr>
              <p:cNvPr id="72741" name="AutoShape 11"/>
              <p:cNvSpPr>
                <a:spLocks noChangeArrowheads="1"/>
              </p:cNvSpPr>
              <p:nvPr/>
            </p:nvSpPr>
            <p:spPr bwMode="auto">
              <a:xfrm>
                <a:off x="912" y="2820"/>
                <a:ext cx="204" cy="342"/>
              </a:xfrm>
              <a:prstGeom prst="downArrow">
                <a:avLst>
                  <a:gd name="adj1" fmla="val 50000"/>
                  <a:gd name="adj2" fmla="val 41912"/>
                </a:avLst>
              </a:prstGeom>
              <a:solidFill>
                <a:schemeClr val="accent1"/>
              </a:solidFill>
              <a:ln w="9525">
                <a:solidFill>
                  <a:schemeClr val="tx1"/>
                </a:solidFill>
                <a:miter lim="800000"/>
                <a:headEnd/>
                <a:tailEnd/>
              </a:ln>
            </p:spPr>
            <p:txBody>
              <a:bodyPr vert="eaVert" wrap="none" anchor="ctr"/>
              <a:lstStyle/>
              <a:p>
                <a:endParaRPr lang="en-US"/>
              </a:p>
            </p:txBody>
          </p:sp>
          <p:sp>
            <p:nvSpPr>
              <p:cNvPr id="72742" name="Text Box 12"/>
              <p:cNvSpPr txBox="1">
                <a:spLocks noChangeArrowheads="1"/>
              </p:cNvSpPr>
              <p:nvPr/>
            </p:nvSpPr>
            <p:spPr bwMode="auto">
              <a:xfrm>
                <a:off x="672" y="3294"/>
                <a:ext cx="672" cy="387"/>
              </a:xfrm>
              <a:prstGeom prst="rect">
                <a:avLst/>
              </a:prstGeom>
              <a:noFill/>
              <a:ln w="9525">
                <a:noFill/>
                <a:miter lim="800000"/>
                <a:headEnd/>
                <a:tailEnd/>
              </a:ln>
            </p:spPr>
            <p:txBody>
              <a:bodyPr>
                <a:spAutoFit/>
              </a:bodyPr>
              <a:lstStyle/>
              <a:p>
                <a:pPr algn="ctr">
                  <a:spcBef>
                    <a:spcPct val="50000"/>
                  </a:spcBef>
                </a:pPr>
                <a:r>
                  <a:rPr lang="en-US" sz="1400"/>
                  <a:t>fuel storage</a:t>
                </a:r>
              </a:p>
            </p:txBody>
          </p:sp>
          <p:sp>
            <p:nvSpPr>
              <p:cNvPr id="72743" name="Text Box 13"/>
              <p:cNvSpPr txBox="1">
                <a:spLocks noChangeArrowheads="1"/>
              </p:cNvSpPr>
              <p:nvPr/>
            </p:nvSpPr>
            <p:spPr bwMode="auto">
              <a:xfrm>
                <a:off x="669" y="2484"/>
                <a:ext cx="732" cy="205"/>
              </a:xfrm>
              <a:prstGeom prst="rect">
                <a:avLst/>
              </a:prstGeom>
              <a:noFill/>
              <a:ln w="9525">
                <a:noFill/>
                <a:miter lim="800000"/>
                <a:headEnd/>
                <a:tailEnd/>
              </a:ln>
            </p:spPr>
            <p:txBody>
              <a:bodyPr>
                <a:spAutoFit/>
              </a:bodyPr>
              <a:lstStyle/>
              <a:p>
                <a:pPr>
                  <a:spcBef>
                    <a:spcPct val="50000"/>
                  </a:spcBef>
                </a:pPr>
                <a:r>
                  <a:rPr lang="en-US" sz="1200">
                    <a:solidFill>
                      <a:schemeClr val="bg1"/>
                    </a:solidFill>
                  </a:rPr>
                  <a:t>electrolyzer</a:t>
                </a:r>
              </a:p>
            </p:txBody>
          </p:sp>
          <p:sp>
            <p:nvSpPr>
              <p:cNvPr id="72744" name="Text Box 14"/>
              <p:cNvSpPr txBox="1">
                <a:spLocks noChangeArrowheads="1"/>
              </p:cNvSpPr>
              <p:nvPr/>
            </p:nvSpPr>
            <p:spPr bwMode="auto">
              <a:xfrm>
                <a:off x="882" y="1284"/>
                <a:ext cx="438" cy="342"/>
              </a:xfrm>
              <a:prstGeom prst="rect">
                <a:avLst/>
              </a:prstGeom>
              <a:noFill/>
              <a:ln w="9525">
                <a:noFill/>
                <a:miter lim="800000"/>
                <a:headEnd/>
                <a:tailEnd/>
              </a:ln>
            </p:spPr>
            <p:txBody>
              <a:bodyPr>
                <a:spAutoFit/>
              </a:bodyPr>
              <a:lstStyle/>
              <a:p>
                <a:pPr>
                  <a:spcBef>
                    <a:spcPct val="50000"/>
                  </a:spcBef>
                </a:pPr>
                <a:r>
                  <a:rPr lang="en-US" sz="1200"/>
                  <a:t>PV cell</a:t>
                </a:r>
              </a:p>
            </p:txBody>
          </p:sp>
          <p:sp>
            <p:nvSpPr>
              <p:cNvPr id="72745" name="Text Box 15"/>
              <p:cNvSpPr txBox="1">
                <a:spLocks noChangeArrowheads="1"/>
              </p:cNvSpPr>
              <p:nvPr/>
            </p:nvSpPr>
            <p:spPr bwMode="auto">
              <a:xfrm>
                <a:off x="678" y="1644"/>
                <a:ext cx="720" cy="326"/>
              </a:xfrm>
              <a:prstGeom prst="rect">
                <a:avLst/>
              </a:prstGeom>
              <a:noFill/>
              <a:ln w="9525">
                <a:noFill/>
                <a:miter lim="800000"/>
                <a:headEnd/>
                <a:tailEnd/>
              </a:ln>
            </p:spPr>
            <p:txBody>
              <a:bodyPr>
                <a:spAutoFit/>
              </a:bodyPr>
              <a:lstStyle/>
              <a:p>
                <a:pPr algn="ctr">
                  <a:spcBef>
                    <a:spcPct val="50000"/>
                  </a:spcBef>
                </a:pPr>
                <a:r>
                  <a:rPr lang="en-US" sz="1400"/>
                  <a:t>balance    of system</a:t>
                </a:r>
              </a:p>
            </p:txBody>
          </p:sp>
          <p:sp>
            <p:nvSpPr>
              <p:cNvPr id="72746" name="Text Box 16"/>
              <p:cNvSpPr txBox="1">
                <a:spLocks noChangeArrowheads="1"/>
              </p:cNvSpPr>
              <p:nvPr/>
            </p:nvSpPr>
            <p:spPr bwMode="auto">
              <a:xfrm>
                <a:off x="419" y="2082"/>
                <a:ext cx="606" cy="192"/>
              </a:xfrm>
              <a:prstGeom prst="rect">
                <a:avLst/>
              </a:prstGeom>
              <a:noFill/>
              <a:ln w="9525">
                <a:noFill/>
                <a:miter lim="800000"/>
                <a:headEnd/>
                <a:tailEnd/>
              </a:ln>
            </p:spPr>
            <p:txBody>
              <a:bodyPr>
                <a:spAutoFit/>
              </a:bodyPr>
              <a:lstStyle/>
              <a:p>
                <a:pPr>
                  <a:spcBef>
                    <a:spcPct val="50000"/>
                  </a:spcBef>
                </a:pPr>
                <a:r>
                  <a:rPr lang="en-US" sz="1400"/>
                  <a:t>current</a:t>
                </a:r>
              </a:p>
            </p:txBody>
          </p:sp>
          <p:sp>
            <p:nvSpPr>
              <p:cNvPr id="72747" name="Text Box 17"/>
              <p:cNvSpPr txBox="1">
                <a:spLocks noChangeArrowheads="1"/>
              </p:cNvSpPr>
              <p:nvPr/>
            </p:nvSpPr>
            <p:spPr bwMode="auto">
              <a:xfrm>
                <a:off x="630" y="2880"/>
                <a:ext cx="612" cy="228"/>
              </a:xfrm>
              <a:prstGeom prst="rect">
                <a:avLst/>
              </a:prstGeom>
              <a:noFill/>
              <a:ln w="9525">
                <a:noFill/>
                <a:miter lim="800000"/>
                <a:headEnd/>
                <a:tailEnd/>
              </a:ln>
            </p:spPr>
            <p:txBody>
              <a:bodyPr>
                <a:spAutoFit/>
              </a:bodyPr>
              <a:lstStyle/>
              <a:p>
                <a:pPr>
                  <a:spcBef>
                    <a:spcPct val="50000"/>
                  </a:spcBef>
                </a:pPr>
                <a:r>
                  <a:rPr lang="en-US" sz="1400"/>
                  <a:t>gas</a:t>
                </a:r>
              </a:p>
            </p:txBody>
          </p:sp>
          <p:sp>
            <p:nvSpPr>
              <p:cNvPr id="72748" name="Text Box 18"/>
              <p:cNvSpPr txBox="1">
                <a:spLocks noChangeArrowheads="1"/>
              </p:cNvSpPr>
              <p:nvPr/>
            </p:nvSpPr>
            <p:spPr bwMode="auto">
              <a:xfrm>
                <a:off x="570" y="3708"/>
                <a:ext cx="972" cy="192"/>
              </a:xfrm>
              <a:prstGeom prst="rect">
                <a:avLst/>
              </a:prstGeom>
              <a:noFill/>
              <a:ln w="9525">
                <a:noFill/>
                <a:miter lim="800000"/>
                <a:headEnd/>
                <a:tailEnd/>
              </a:ln>
            </p:spPr>
            <p:txBody>
              <a:bodyPr>
                <a:spAutoFit/>
              </a:bodyPr>
              <a:lstStyle/>
              <a:p>
                <a:pPr>
                  <a:spcBef>
                    <a:spcPct val="50000"/>
                  </a:spcBef>
                </a:pPr>
                <a:r>
                  <a:rPr lang="en-US" sz="1400"/>
                  <a:t>H</a:t>
                </a:r>
                <a:r>
                  <a:rPr lang="en-US" sz="1400" baseline="-25000"/>
                  <a:t>2</a:t>
                </a:r>
                <a:r>
                  <a:rPr lang="en-US" sz="1400"/>
                  <a:t> compression</a:t>
                </a:r>
              </a:p>
            </p:txBody>
          </p:sp>
        </p:grpSp>
      </p:grpSp>
      <p:grpSp>
        <p:nvGrpSpPr>
          <p:cNvPr id="4" name="Group 19"/>
          <p:cNvGrpSpPr>
            <a:grpSpLocks/>
          </p:cNvGrpSpPr>
          <p:nvPr/>
        </p:nvGrpSpPr>
        <p:grpSpPr bwMode="auto">
          <a:xfrm>
            <a:off x="6867525" y="2322513"/>
            <a:ext cx="1609725" cy="3482975"/>
            <a:chOff x="4153" y="1463"/>
            <a:chExt cx="1188" cy="2571"/>
          </a:xfrm>
        </p:grpSpPr>
        <p:sp>
          <p:nvSpPr>
            <p:cNvPr id="72723" name="Oval 20" descr="25%"/>
            <p:cNvSpPr>
              <a:spLocks noChangeArrowheads="1"/>
            </p:cNvSpPr>
            <p:nvPr/>
          </p:nvSpPr>
          <p:spPr bwMode="auto">
            <a:xfrm>
              <a:off x="4331" y="2604"/>
              <a:ext cx="522" cy="522"/>
            </a:xfrm>
            <a:prstGeom prst="ellipse">
              <a:avLst/>
            </a:prstGeom>
            <a:pattFill prst="pct25">
              <a:fgClr>
                <a:srgbClr val="3399FF"/>
              </a:fgClr>
              <a:bgClr>
                <a:schemeClr val="bg1"/>
              </a:bgClr>
            </a:pattFill>
            <a:ln w="9525">
              <a:solidFill>
                <a:schemeClr val="tx1"/>
              </a:solidFill>
              <a:round/>
              <a:headEnd/>
              <a:tailEnd/>
            </a:ln>
          </p:spPr>
          <p:txBody>
            <a:bodyPr wrap="none" anchor="ctr"/>
            <a:lstStyle/>
            <a:p>
              <a:endParaRPr lang="en-US"/>
            </a:p>
          </p:txBody>
        </p:sp>
        <p:grpSp>
          <p:nvGrpSpPr>
            <p:cNvPr id="5" name="Group 21"/>
            <p:cNvGrpSpPr>
              <a:grpSpLocks/>
            </p:cNvGrpSpPr>
            <p:nvPr/>
          </p:nvGrpSpPr>
          <p:grpSpPr bwMode="auto">
            <a:xfrm>
              <a:off x="4153" y="1463"/>
              <a:ext cx="1161" cy="880"/>
              <a:chOff x="4322" y="1967"/>
              <a:chExt cx="1161" cy="880"/>
            </a:xfrm>
          </p:grpSpPr>
          <p:pic>
            <p:nvPicPr>
              <p:cNvPr id="72731" name="Picture 22"/>
              <p:cNvPicPr>
                <a:picLocks noChangeAspect="1" noChangeArrowheads="1"/>
              </p:cNvPicPr>
              <p:nvPr/>
            </p:nvPicPr>
            <p:blipFill>
              <a:blip r:embed="rId3" cstate="print"/>
              <a:srcRect r="27359"/>
              <a:stretch>
                <a:fillRect/>
              </a:stretch>
            </p:blipFill>
            <p:spPr bwMode="auto">
              <a:xfrm>
                <a:off x="4322" y="1967"/>
                <a:ext cx="1161" cy="880"/>
              </a:xfrm>
              <a:prstGeom prst="rect">
                <a:avLst/>
              </a:prstGeom>
              <a:noFill/>
              <a:ln w="9525">
                <a:solidFill>
                  <a:schemeClr val="tx1"/>
                </a:solidFill>
                <a:miter lim="800000"/>
                <a:headEnd/>
                <a:tailEnd/>
              </a:ln>
            </p:spPr>
          </p:pic>
          <p:sp>
            <p:nvSpPr>
              <p:cNvPr id="72732" name="Line 23"/>
              <p:cNvSpPr>
                <a:spLocks noChangeShapeType="1"/>
              </p:cNvSpPr>
              <p:nvPr/>
            </p:nvSpPr>
            <p:spPr bwMode="auto">
              <a:xfrm flipV="1">
                <a:off x="4542" y="2222"/>
                <a:ext cx="0" cy="396"/>
              </a:xfrm>
              <a:prstGeom prst="line">
                <a:avLst/>
              </a:prstGeom>
              <a:noFill/>
              <a:ln w="57150">
                <a:solidFill>
                  <a:srgbClr val="CC0000"/>
                </a:solidFill>
                <a:round/>
                <a:headEnd/>
                <a:tailEnd type="triangle" w="med" len="med"/>
              </a:ln>
            </p:spPr>
            <p:txBody>
              <a:bodyPr/>
              <a:lstStyle/>
              <a:p>
                <a:endParaRPr lang="en-US"/>
              </a:p>
            </p:txBody>
          </p:sp>
          <p:sp>
            <p:nvSpPr>
              <p:cNvPr id="72733" name="Line 24"/>
              <p:cNvSpPr>
                <a:spLocks noChangeShapeType="1"/>
              </p:cNvSpPr>
              <p:nvPr/>
            </p:nvSpPr>
            <p:spPr bwMode="auto">
              <a:xfrm flipV="1">
                <a:off x="5231" y="2217"/>
                <a:ext cx="0" cy="397"/>
              </a:xfrm>
              <a:prstGeom prst="line">
                <a:avLst/>
              </a:prstGeom>
              <a:noFill/>
              <a:ln w="57150">
                <a:solidFill>
                  <a:srgbClr val="CC0000"/>
                </a:solidFill>
                <a:round/>
                <a:headEnd/>
                <a:tailEnd type="triangle" w="med" len="med"/>
              </a:ln>
            </p:spPr>
            <p:txBody>
              <a:bodyPr/>
              <a:lstStyle/>
              <a:p>
                <a:endParaRPr lang="en-US"/>
              </a:p>
            </p:txBody>
          </p:sp>
          <p:sp>
            <p:nvSpPr>
              <p:cNvPr id="72734" name="Line 25"/>
              <p:cNvSpPr>
                <a:spLocks noChangeShapeType="1"/>
              </p:cNvSpPr>
              <p:nvPr/>
            </p:nvSpPr>
            <p:spPr bwMode="auto">
              <a:xfrm>
                <a:off x="4539" y="2218"/>
                <a:ext cx="693" cy="407"/>
              </a:xfrm>
              <a:prstGeom prst="line">
                <a:avLst/>
              </a:prstGeom>
              <a:noFill/>
              <a:ln w="57150">
                <a:solidFill>
                  <a:srgbClr val="CC0000"/>
                </a:solidFill>
                <a:round/>
                <a:headEnd/>
                <a:tailEnd type="triangle" w="med" len="med"/>
              </a:ln>
            </p:spPr>
            <p:txBody>
              <a:bodyPr/>
              <a:lstStyle/>
              <a:p>
                <a:endParaRPr lang="en-US"/>
              </a:p>
            </p:txBody>
          </p:sp>
        </p:grpSp>
        <p:grpSp>
          <p:nvGrpSpPr>
            <p:cNvPr id="6" name="Group 26"/>
            <p:cNvGrpSpPr>
              <a:grpSpLocks/>
            </p:cNvGrpSpPr>
            <p:nvPr/>
          </p:nvGrpSpPr>
          <p:grpSpPr bwMode="auto">
            <a:xfrm>
              <a:off x="4659" y="3512"/>
              <a:ext cx="682" cy="522"/>
              <a:chOff x="2448" y="3228"/>
              <a:chExt cx="682" cy="522"/>
            </a:xfrm>
          </p:grpSpPr>
          <p:sp>
            <p:nvSpPr>
              <p:cNvPr id="72729" name="Oval 27"/>
              <p:cNvSpPr>
                <a:spLocks noChangeArrowheads="1"/>
              </p:cNvSpPr>
              <p:nvPr/>
            </p:nvSpPr>
            <p:spPr bwMode="auto">
              <a:xfrm>
                <a:off x="2526" y="3228"/>
                <a:ext cx="522" cy="522"/>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72730" name="Text Box 28"/>
              <p:cNvSpPr txBox="1">
                <a:spLocks noChangeArrowheads="1"/>
              </p:cNvSpPr>
              <p:nvPr/>
            </p:nvSpPr>
            <p:spPr bwMode="auto">
              <a:xfrm>
                <a:off x="2448" y="3288"/>
                <a:ext cx="682" cy="386"/>
              </a:xfrm>
              <a:prstGeom prst="rect">
                <a:avLst/>
              </a:prstGeom>
              <a:noFill/>
              <a:ln w="9525">
                <a:noFill/>
                <a:miter lim="800000"/>
                <a:headEnd/>
                <a:tailEnd/>
              </a:ln>
            </p:spPr>
            <p:txBody>
              <a:bodyPr>
                <a:spAutoFit/>
              </a:bodyPr>
              <a:lstStyle/>
              <a:p>
                <a:pPr algn="ctr">
                  <a:spcBef>
                    <a:spcPct val="50000"/>
                  </a:spcBef>
                </a:pPr>
                <a:r>
                  <a:rPr lang="en-US" sz="1400"/>
                  <a:t>fuel storage</a:t>
                </a:r>
              </a:p>
            </p:txBody>
          </p:sp>
        </p:grpSp>
        <p:sp>
          <p:nvSpPr>
            <p:cNvPr id="72726" name="Text Box 29"/>
            <p:cNvSpPr txBox="1">
              <a:spLocks noChangeArrowheads="1"/>
            </p:cNvSpPr>
            <p:nvPr/>
          </p:nvSpPr>
          <p:spPr bwMode="auto">
            <a:xfrm>
              <a:off x="4259" y="2652"/>
              <a:ext cx="672" cy="386"/>
            </a:xfrm>
            <a:prstGeom prst="rect">
              <a:avLst/>
            </a:prstGeom>
            <a:noFill/>
            <a:ln w="9525">
              <a:noFill/>
              <a:miter lim="800000"/>
              <a:headEnd/>
              <a:tailEnd/>
            </a:ln>
          </p:spPr>
          <p:txBody>
            <a:bodyPr>
              <a:spAutoFit/>
            </a:bodyPr>
            <a:lstStyle/>
            <a:p>
              <a:pPr algn="ctr">
                <a:spcBef>
                  <a:spcPct val="50000"/>
                </a:spcBef>
              </a:pPr>
              <a:r>
                <a:rPr lang="en-US" sz="1400"/>
                <a:t>fuel storage</a:t>
              </a:r>
            </a:p>
          </p:txBody>
        </p:sp>
        <p:sp>
          <p:nvSpPr>
            <p:cNvPr id="72727" name="Line 30"/>
            <p:cNvSpPr>
              <a:spLocks noChangeShapeType="1"/>
            </p:cNvSpPr>
            <p:nvPr/>
          </p:nvSpPr>
          <p:spPr bwMode="auto">
            <a:xfrm>
              <a:off x="4587" y="2356"/>
              <a:ext cx="0" cy="224"/>
            </a:xfrm>
            <a:prstGeom prst="line">
              <a:avLst/>
            </a:prstGeom>
            <a:noFill/>
            <a:ln w="28575">
              <a:solidFill>
                <a:srgbClr val="CC0000"/>
              </a:solidFill>
              <a:round/>
              <a:headEnd/>
              <a:tailEnd type="triangle" w="med" len="med"/>
            </a:ln>
          </p:spPr>
          <p:txBody>
            <a:bodyPr/>
            <a:lstStyle/>
            <a:p>
              <a:endParaRPr lang="en-US"/>
            </a:p>
          </p:txBody>
        </p:sp>
        <p:sp>
          <p:nvSpPr>
            <p:cNvPr id="72728" name="Line 31"/>
            <p:cNvSpPr>
              <a:spLocks noChangeShapeType="1"/>
            </p:cNvSpPr>
            <p:nvPr/>
          </p:nvSpPr>
          <p:spPr bwMode="auto">
            <a:xfrm>
              <a:off x="5003" y="2356"/>
              <a:ext cx="0" cy="1136"/>
            </a:xfrm>
            <a:prstGeom prst="line">
              <a:avLst/>
            </a:prstGeom>
            <a:noFill/>
            <a:ln w="28575">
              <a:solidFill>
                <a:srgbClr val="CC0000"/>
              </a:solidFill>
              <a:round/>
              <a:headEnd/>
              <a:tailEnd type="triangle" w="med" len="med"/>
            </a:ln>
          </p:spPr>
          <p:txBody>
            <a:bodyPr/>
            <a:lstStyle/>
            <a:p>
              <a:endParaRPr lang="en-US"/>
            </a:p>
          </p:txBody>
        </p:sp>
      </p:grpSp>
      <p:sp>
        <p:nvSpPr>
          <p:cNvPr id="72708" name="Text Box 32"/>
          <p:cNvSpPr txBox="1">
            <a:spLocks noChangeArrowheads="1"/>
          </p:cNvSpPr>
          <p:nvPr/>
        </p:nvSpPr>
        <p:spPr bwMode="auto">
          <a:xfrm>
            <a:off x="-173038" y="147638"/>
            <a:ext cx="9317038" cy="461962"/>
          </a:xfrm>
          <a:prstGeom prst="rect">
            <a:avLst/>
          </a:prstGeom>
          <a:noFill/>
          <a:ln w="9525">
            <a:noFill/>
            <a:miter lim="800000"/>
            <a:headEnd/>
            <a:tailEnd/>
          </a:ln>
        </p:spPr>
        <p:txBody>
          <a:bodyPr>
            <a:spAutoFit/>
          </a:bodyPr>
          <a:lstStyle/>
          <a:p>
            <a:pPr algn="ctr">
              <a:spcBef>
                <a:spcPct val="50000"/>
              </a:spcBef>
            </a:pPr>
            <a:r>
              <a:rPr lang="en-US" sz="2400" dirty="0">
                <a:solidFill>
                  <a:srgbClr val="106636"/>
                </a:solidFill>
                <a:cs typeface="Arial" pitchFamily="34" charset="0"/>
              </a:rPr>
              <a:t>Prospects for Solar Fuels Production</a:t>
            </a:r>
          </a:p>
        </p:txBody>
      </p:sp>
      <p:sp>
        <p:nvSpPr>
          <p:cNvPr id="72709" name="Text Box 25"/>
          <p:cNvSpPr txBox="1">
            <a:spLocks noChangeArrowheads="1"/>
          </p:cNvSpPr>
          <p:nvPr/>
        </p:nvSpPr>
        <p:spPr bwMode="auto">
          <a:xfrm>
            <a:off x="5943600" y="1202872"/>
            <a:ext cx="2428875" cy="977900"/>
          </a:xfrm>
          <a:prstGeom prst="rect">
            <a:avLst/>
          </a:prstGeom>
          <a:noFill/>
          <a:ln w="9525">
            <a:noFill/>
            <a:miter lim="800000"/>
            <a:headEnd/>
            <a:tailEnd/>
          </a:ln>
        </p:spPr>
        <p:txBody>
          <a:bodyPr>
            <a:spAutoFit/>
          </a:bodyPr>
          <a:lstStyle/>
          <a:p>
            <a:pPr algn="ctr">
              <a:spcBef>
                <a:spcPct val="50000"/>
              </a:spcBef>
            </a:pPr>
            <a:r>
              <a:rPr lang="en-US" b="1" u="sng" dirty="0"/>
              <a:t>Ultimate </a:t>
            </a:r>
            <a:r>
              <a:rPr lang="en-US" b="1" u="sng" dirty="0" smtClean="0"/>
              <a:t>Goal</a:t>
            </a:r>
            <a:endParaRPr lang="en-US" b="1" u="sng" dirty="0"/>
          </a:p>
          <a:p>
            <a:pPr algn="ctr">
              <a:spcBef>
                <a:spcPct val="50000"/>
              </a:spcBef>
            </a:pPr>
            <a:r>
              <a:rPr lang="en-US" sz="1600" b="1" dirty="0"/>
              <a:t>solar </a:t>
            </a:r>
            <a:r>
              <a:rPr lang="en-US" sz="1600" b="1" dirty="0" err="1"/>
              <a:t>microcatalytic</a:t>
            </a:r>
            <a:r>
              <a:rPr lang="en-US" sz="1600" b="1" dirty="0"/>
              <a:t> energy conversion</a:t>
            </a:r>
          </a:p>
        </p:txBody>
      </p:sp>
      <p:sp>
        <p:nvSpPr>
          <p:cNvPr id="72710" name="Text Box 24"/>
          <p:cNvSpPr txBox="1">
            <a:spLocks noChangeArrowheads="1"/>
          </p:cNvSpPr>
          <p:nvPr/>
        </p:nvSpPr>
        <p:spPr bwMode="auto">
          <a:xfrm>
            <a:off x="228600" y="1219200"/>
            <a:ext cx="3143250" cy="369888"/>
          </a:xfrm>
          <a:prstGeom prst="rect">
            <a:avLst/>
          </a:prstGeom>
          <a:noFill/>
          <a:ln w="9525">
            <a:noFill/>
            <a:miter lim="800000"/>
            <a:headEnd/>
            <a:tailEnd/>
          </a:ln>
        </p:spPr>
        <p:txBody>
          <a:bodyPr>
            <a:spAutoFit/>
          </a:bodyPr>
          <a:lstStyle/>
          <a:p>
            <a:pPr algn="ctr">
              <a:spcBef>
                <a:spcPct val="50000"/>
              </a:spcBef>
            </a:pPr>
            <a:r>
              <a:rPr lang="en-US" b="1" u="sng" dirty="0"/>
              <a:t>What </a:t>
            </a:r>
            <a:r>
              <a:rPr lang="en-US" b="1" u="sng" dirty="0" smtClean="0"/>
              <a:t>We Can Do Today</a:t>
            </a:r>
            <a:endParaRPr lang="en-US" b="1" u="sng" dirty="0"/>
          </a:p>
        </p:txBody>
      </p:sp>
      <p:grpSp>
        <p:nvGrpSpPr>
          <p:cNvPr id="7" name="Group 39"/>
          <p:cNvGrpSpPr>
            <a:grpSpLocks/>
          </p:cNvGrpSpPr>
          <p:nvPr/>
        </p:nvGrpSpPr>
        <p:grpSpPr bwMode="auto">
          <a:xfrm>
            <a:off x="6489700" y="3695700"/>
            <a:ext cx="1371600" cy="1603375"/>
            <a:chOff x="6337300" y="3860800"/>
            <a:chExt cx="1371604" cy="1603084"/>
          </a:xfrm>
        </p:grpSpPr>
        <p:sp>
          <p:nvSpPr>
            <p:cNvPr id="72721" name="TextBox 40"/>
            <p:cNvSpPr txBox="1">
              <a:spLocks noChangeArrowheads="1"/>
            </p:cNvSpPr>
            <p:nvPr/>
          </p:nvSpPr>
          <p:spPr bwMode="auto">
            <a:xfrm>
              <a:off x="6337300" y="3860800"/>
              <a:ext cx="863600" cy="369332"/>
            </a:xfrm>
            <a:prstGeom prst="rect">
              <a:avLst/>
            </a:prstGeom>
            <a:noFill/>
            <a:ln w="9525">
              <a:noFill/>
              <a:miter lim="800000"/>
              <a:headEnd/>
              <a:tailEnd/>
            </a:ln>
          </p:spPr>
          <p:txBody>
            <a:bodyPr>
              <a:spAutoFit/>
            </a:bodyPr>
            <a:lstStyle/>
            <a:p>
              <a:r>
                <a:rPr lang="en-US"/>
                <a:t>liquid</a:t>
              </a:r>
            </a:p>
          </p:txBody>
        </p:sp>
        <p:sp>
          <p:nvSpPr>
            <p:cNvPr id="72722" name="TextBox 41"/>
            <p:cNvSpPr txBox="1">
              <a:spLocks noChangeArrowheads="1"/>
            </p:cNvSpPr>
            <p:nvPr/>
          </p:nvSpPr>
          <p:spPr bwMode="auto">
            <a:xfrm>
              <a:off x="7073904" y="5094552"/>
              <a:ext cx="635000" cy="369332"/>
            </a:xfrm>
            <a:prstGeom prst="rect">
              <a:avLst/>
            </a:prstGeom>
            <a:noFill/>
            <a:ln w="9525">
              <a:noFill/>
              <a:miter lim="800000"/>
              <a:headEnd/>
              <a:tailEnd/>
            </a:ln>
          </p:spPr>
          <p:txBody>
            <a:bodyPr>
              <a:spAutoFit/>
            </a:bodyPr>
            <a:lstStyle/>
            <a:p>
              <a:r>
                <a:rPr lang="en-US"/>
                <a:t>gas</a:t>
              </a:r>
            </a:p>
          </p:txBody>
        </p:sp>
      </p:grpSp>
      <p:sp>
        <p:nvSpPr>
          <p:cNvPr id="72712" name="TextBox 35"/>
          <p:cNvSpPr txBox="1">
            <a:spLocks noChangeArrowheads="1"/>
          </p:cNvSpPr>
          <p:nvPr/>
        </p:nvSpPr>
        <p:spPr bwMode="auto">
          <a:xfrm>
            <a:off x="2224088" y="2597150"/>
            <a:ext cx="1444625" cy="646113"/>
          </a:xfrm>
          <a:prstGeom prst="rect">
            <a:avLst/>
          </a:prstGeom>
          <a:noFill/>
          <a:ln w="9525">
            <a:solidFill>
              <a:srgbClr val="002060"/>
            </a:solidFill>
            <a:miter lim="800000"/>
            <a:headEnd/>
            <a:tailEnd/>
          </a:ln>
        </p:spPr>
        <p:txBody>
          <a:bodyPr>
            <a:spAutoFit/>
          </a:bodyPr>
          <a:lstStyle/>
          <a:p>
            <a:pPr algn="ctr"/>
            <a:r>
              <a:rPr lang="en-US"/>
              <a:t>High capital costs</a:t>
            </a:r>
          </a:p>
        </p:txBody>
      </p:sp>
      <p:sp>
        <p:nvSpPr>
          <p:cNvPr id="72713" name="TextBox 36"/>
          <p:cNvSpPr txBox="1">
            <a:spLocks noChangeArrowheads="1"/>
          </p:cNvSpPr>
          <p:nvPr/>
        </p:nvSpPr>
        <p:spPr bwMode="auto">
          <a:xfrm>
            <a:off x="4752975" y="2597150"/>
            <a:ext cx="1466850" cy="646113"/>
          </a:xfrm>
          <a:prstGeom prst="rect">
            <a:avLst/>
          </a:prstGeom>
          <a:noFill/>
          <a:ln w="9525">
            <a:solidFill>
              <a:srgbClr val="002060"/>
            </a:solidFill>
            <a:miter lim="800000"/>
            <a:headEnd/>
            <a:tailEnd/>
          </a:ln>
        </p:spPr>
        <p:txBody>
          <a:bodyPr>
            <a:spAutoFit/>
          </a:bodyPr>
          <a:lstStyle/>
          <a:p>
            <a:pPr algn="ctr"/>
            <a:r>
              <a:rPr lang="en-US"/>
              <a:t>Low capital costs</a:t>
            </a:r>
          </a:p>
        </p:txBody>
      </p:sp>
      <p:sp>
        <p:nvSpPr>
          <p:cNvPr id="72714" name="TextBox 37"/>
          <p:cNvSpPr txBox="1">
            <a:spLocks noChangeArrowheads="1"/>
          </p:cNvSpPr>
          <p:nvPr/>
        </p:nvSpPr>
        <p:spPr bwMode="auto">
          <a:xfrm>
            <a:off x="7327900" y="5834063"/>
            <a:ext cx="1276350" cy="307975"/>
          </a:xfrm>
          <a:prstGeom prst="rect">
            <a:avLst/>
          </a:prstGeom>
          <a:noFill/>
          <a:ln w="9525">
            <a:noFill/>
            <a:miter lim="800000"/>
            <a:headEnd/>
            <a:tailEnd/>
          </a:ln>
        </p:spPr>
        <p:txBody>
          <a:bodyPr>
            <a:spAutoFit/>
          </a:bodyPr>
          <a:lstStyle/>
          <a:p>
            <a:r>
              <a:rPr lang="en-US" sz="1400"/>
              <a:t>compression</a:t>
            </a:r>
          </a:p>
        </p:txBody>
      </p:sp>
      <p:sp>
        <p:nvSpPr>
          <p:cNvPr id="72715" name="TextBox 38"/>
          <p:cNvSpPr txBox="1">
            <a:spLocks noChangeArrowheads="1"/>
          </p:cNvSpPr>
          <p:nvPr/>
        </p:nvSpPr>
        <p:spPr bwMode="auto">
          <a:xfrm>
            <a:off x="-282575" y="1873250"/>
            <a:ext cx="3759200" cy="554038"/>
          </a:xfrm>
          <a:prstGeom prst="rect">
            <a:avLst/>
          </a:prstGeom>
          <a:noFill/>
          <a:ln w="9525">
            <a:noFill/>
            <a:miter lim="800000"/>
            <a:headEnd/>
            <a:tailEnd/>
          </a:ln>
        </p:spPr>
        <p:txBody>
          <a:bodyPr>
            <a:spAutoFit/>
          </a:bodyPr>
          <a:lstStyle/>
          <a:p>
            <a:pPr algn="ctr"/>
            <a:r>
              <a:rPr lang="en-US"/>
              <a:t>$12/kg H</a:t>
            </a:r>
            <a:r>
              <a:rPr lang="en-US" baseline="-25000"/>
              <a:t>2</a:t>
            </a:r>
            <a:r>
              <a:rPr lang="en-US"/>
              <a:t> </a:t>
            </a:r>
            <a:r>
              <a:rPr lang="en-US" sz="1400"/>
              <a:t>@ </a:t>
            </a:r>
            <a:r>
              <a:rPr lang="en-US"/>
              <a:t>$3/pW PV</a:t>
            </a:r>
          </a:p>
          <a:p>
            <a:pPr algn="ctr"/>
            <a:r>
              <a:rPr lang="en-US" sz="1200"/>
              <a:t>(BRN on SEU 2005)</a:t>
            </a:r>
          </a:p>
        </p:txBody>
      </p:sp>
      <p:sp>
        <p:nvSpPr>
          <p:cNvPr id="72716" name="TextBox 39"/>
          <p:cNvSpPr txBox="1">
            <a:spLocks noChangeArrowheads="1"/>
          </p:cNvSpPr>
          <p:nvPr/>
        </p:nvSpPr>
        <p:spPr bwMode="auto">
          <a:xfrm>
            <a:off x="4328886" y="4863013"/>
            <a:ext cx="2665413" cy="1200329"/>
          </a:xfrm>
          <a:prstGeom prst="rect">
            <a:avLst/>
          </a:prstGeom>
          <a:ln>
            <a:headEnd/>
            <a:tailEnd/>
          </a:ln>
        </p:spPr>
        <p:style>
          <a:lnRef idx="1">
            <a:schemeClr val="accent2"/>
          </a:lnRef>
          <a:fillRef idx="2">
            <a:schemeClr val="accent2"/>
          </a:fillRef>
          <a:effectRef idx="1">
            <a:schemeClr val="accent2"/>
          </a:effectRef>
          <a:fontRef idx="minor">
            <a:schemeClr val="dk1"/>
          </a:fontRef>
        </p:style>
        <p:txBody>
          <a:bodyPr>
            <a:spAutoFit/>
          </a:bodyPr>
          <a:lstStyle/>
          <a:p>
            <a:r>
              <a:rPr lang="en-US" b="1" dirty="0"/>
              <a:t>Chemists do not yet know how to </a:t>
            </a:r>
            <a:r>
              <a:rPr lang="en-US" b="1" dirty="0" err="1"/>
              <a:t>photoproduce</a:t>
            </a:r>
            <a:r>
              <a:rPr lang="en-US" b="1" dirty="0"/>
              <a:t> O</a:t>
            </a:r>
            <a:r>
              <a:rPr lang="en-US" b="1" baseline="-25000" dirty="0"/>
              <a:t>2</a:t>
            </a:r>
            <a:r>
              <a:rPr lang="en-US" b="1" dirty="0"/>
              <a:t>, H</a:t>
            </a:r>
            <a:r>
              <a:rPr lang="en-US" b="1" baseline="-25000" dirty="0"/>
              <a:t>2</a:t>
            </a:r>
            <a:r>
              <a:rPr lang="en-US" b="1" dirty="0"/>
              <a:t>, reduce CO</a:t>
            </a:r>
            <a:r>
              <a:rPr lang="en-US" b="1" baseline="-25000" dirty="0"/>
              <a:t>2</a:t>
            </a:r>
            <a:r>
              <a:rPr lang="en-US" b="1" dirty="0"/>
              <a:t>, or oxidize H</a:t>
            </a:r>
            <a:r>
              <a:rPr lang="en-US" b="1" baseline="-25000" dirty="0"/>
              <a:t>2</a:t>
            </a:r>
            <a:r>
              <a:rPr lang="en-US" b="1" dirty="0"/>
              <a:t>O on the scale we need.</a:t>
            </a:r>
          </a:p>
        </p:txBody>
      </p:sp>
      <p:sp>
        <p:nvSpPr>
          <p:cNvPr id="72717" name="TextBox 40"/>
          <p:cNvSpPr txBox="1">
            <a:spLocks noChangeArrowheads="1"/>
          </p:cNvSpPr>
          <p:nvPr/>
        </p:nvSpPr>
        <p:spPr bwMode="auto">
          <a:xfrm>
            <a:off x="2057400" y="4843463"/>
            <a:ext cx="2076450" cy="1200329"/>
          </a:xfrm>
          <a:prstGeom prst="rect">
            <a:avLst/>
          </a:prstGeom>
          <a:ln>
            <a:headEnd/>
            <a:tailEnd/>
          </a:ln>
        </p:spPr>
        <p:style>
          <a:lnRef idx="1">
            <a:schemeClr val="accent2"/>
          </a:lnRef>
          <a:fillRef idx="2">
            <a:schemeClr val="accent2"/>
          </a:fillRef>
          <a:effectRef idx="1">
            <a:schemeClr val="accent2"/>
          </a:effectRef>
          <a:fontRef idx="minor">
            <a:schemeClr val="dk1"/>
          </a:fontRef>
        </p:style>
        <p:txBody>
          <a:bodyPr wrap="square">
            <a:spAutoFit/>
          </a:bodyPr>
          <a:lstStyle/>
          <a:p>
            <a:pPr algn="ctr"/>
            <a:r>
              <a:rPr lang="en-US" b="1" dirty="0"/>
              <a:t>We do not know how to produce </a:t>
            </a:r>
            <a:r>
              <a:rPr lang="en-US" b="1" dirty="0" smtClean="0"/>
              <a:t>solar fuels </a:t>
            </a:r>
            <a:r>
              <a:rPr lang="en-US" b="1" dirty="0"/>
              <a:t>in a cost effective manner. </a:t>
            </a:r>
          </a:p>
        </p:txBody>
      </p:sp>
      <p:sp>
        <p:nvSpPr>
          <p:cNvPr id="72718" name="TextBox 41"/>
          <p:cNvSpPr txBox="1">
            <a:spLocks noChangeArrowheads="1"/>
          </p:cNvSpPr>
          <p:nvPr/>
        </p:nvSpPr>
        <p:spPr bwMode="auto">
          <a:xfrm>
            <a:off x="3229428" y="1143000"/>
            <a:ext cx="1989138" cy="369888"/>
          </a:xfrm>
          <a:prstGeom prst="rect">
            <a:avLst/>
          </a:prstGeom>
          <a:noFill/>
          <a:ln w="9525">
            <a:solidFill>
              <a:srgbClr val="002060"/>
            </a:solidFill>
            <a:miter lim="800000"/>
            <a:headEnd/>
            <a:tailEnd/>
          </a:ln>
        </p:spPr>
        <p:txBody>
          <a:bodyPr>
            <a:spAutoFit/>
          </a:bodyPr>
          <a:lstStyle/>
          <a:p>
            <a:pPr algn="ctr"/>
            <a:r>
              <a:rPr lang="en-US" b="1" dirty="0"/>
              <a:t>Two Limits</a:t>
            </a:r>
          </a:p>
        </p:txBody>
      </p:sp>
      <p:cxnSp>
        <p:nvCxnSpPr>
          <p:cNvPr id="44" name="Straight Connector 43"/>
          <p:cNvCxnSpPr>
            <a:stCxn id="72718" idx="2"/>
          </p:cNvCxnSpPr>
          <p:nvPr/>
        </p:nvCxnSpPr>
        <p:spPr>
          <a:xfrm rot="5400000">
            <a:off x="1876255" y="3856208"/>
            <a:ext cx="4691062" cy="4422"/>
          </a:xfrm>
          <a:prstGeom prst="line">
            <a:avLst/>
          </a:prstGeom>
          <a:ln>
            <a:solidFill>
              <a:srgbClr val="000000"/>
            </a:solidFill>
          </a:ln>
        </p:spPr>
        <p:style>
          <a:lnRef idx="1">
            <a:schemeClr val="accent1"/>
          </a:lnRef>
          <a:fillRef idx="0">
            <a:schemeClr val="accent1"/>
          </a:fillRef>
          <a:effectRef idx="0">
            <a:schemeClr val="accent1"/>
          </a:effectRef>
          <a:fontRef idx="minor">
            <a:schemeClr val="tx1"/>
          </a:fontRef>
        </p:style>
      </p:cxnSp>
      <p:sp>
        <p:nvSpPr>
          <p:cNvPr id="45" name="Footer Placeholder 25"/>
          <p:cNvSpPr>
            <a:spLocks noGrp="1"/>
          </p:cNvSpPr>
          <p:nvPr>
            <p:ph type="ftr" sz="quarter" idx="4294967295"/>
          </p:nvPr>
        </p:nvSpPr>
        <p:spPr>
          <a:xfrm>
            <a:off x="3124200" y="6357064"/>
            <a:ext cx="5334000" cy="365125"/>
          </a:xfrm>
          <a:prstGeom prst="rect">
            <a:avLst/>
          </a:prstGeom>
        </p:spPr>
        <p:txBody>
          <a:bodyPr/>
          <a:lstStyle/>
          <a:p>
            <a:r>
              <a:rPr lang="en-US" dirty="0" smtClean="0"/>
              <a:t>BESAC August 5, 2010</a:t>
            </a:r>
            <a:endParaRPr lang="en-US" dirty="0"/>
          </a:p>
        </p:txBody>
      </p:sp>
      <p:sp>
        <p:nvSpPr>
          <p:cNvPr id="46" name="Slide Number Placeholder 4"/>
          <p:cNvSpPr>
            <a:spLocks noGrp="1"/>
          </p:cNvSpPr>
          <p:nvPr>
            <p:ph type="sldNum" sz="quarter" idx="11"/>
          </p:nvPr>
        </p:nvSpPr>
        <p:spPr bwMode="auto">
          <a:xfrm>
            <a:off x="8528050" y="6351588"/>
            <a:ext cx="381000" cy="365125"/>
          </a:xfrm>
          <a:noFill/>
          <a:ln>
            <a:miter lim="800000"/>
            <a:headEnd/>
            <a:tailEnd/>
          </a:ln>
        </p:spPr>
        <p:txBody>
          <a:bodyPr wrap="square" numCol="1" anchorCtr="0" compatLnSpc="1">
            <a:prstTxWarp prst="textNoShape">
              <a:avLst/>
            </a:prstTxWarp>
          </a:bodyPr>
          <a:lstStyle/>
          <a:p>
            <a:pPr fontAlgn="base">
              <a:spcBef>
                <a:spcPct val="0"/>
              </a:spcBef>
              <a:spcAft>
                <a:spcPct val="0"/>
              </a:spcAft>
            </a:pPr>
            <a:fld id="{9121D2A4-803C-4BAD-95F7-AF60E5470117}" type="slidenum">
              <a:rPr lang="en-US" smtClean="0">
                <a:latin typeface="Arial" charset="0"/>
                <a:cs typeface="Arial" charset="0"/>
              </a:rPr>
              <a:pPr fontAlgn="base">
                <a:spcBef>
                  <a:spcPct val="0"/>
                </a:spcBef>
                <a:spcAft>
                  <a:spcPct val="0"/>
                </a:spcAft>
              </a:pPr>
              <a:t>11</a:t>
            </a:fld>
            <a:endParaRPr lang="en-US" smtClean="0">
              <a:latin typeface="Arial" charset="0"/>
              <a:cs typeface="Arial"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b="0" dirty="0" smtClean="0"/>
              <a:t>Winning team led by Cal Tech and LBNL</a:t>
            </a:r>
          </a:p>
          <a:p>
            <a:r>
              <a:rPr lang="en-US" b="0" dirty="0" smtClean="0"/>
              <a:t>Other institutions involved:</a:t>
            </a:r>
          </a:p>
          <a:p>
            <a:pPr lvl="1"/>
            <a:r>
              <a:rPr lang="en-US" sz="1800" dirty="0" smtClean="0"/>
              <a:t>SLAC National Accelerator Laboratory</a:t>
            </a:r>
          </a:p>
          <a:p>
            <a:pPr lvl="1"/>
            <a:r>
              <a:rPr lang="en-US" sz="1800" b="0" dirty="0" smtClean="0"/>
              <a:t>Stanford University</a:t>
            </a:r>
          </a:p>
          <a:p>
            <a:pPr lvl="1"/>
            <a:r>
              <a:rPr lang="en-US" sz="1800" b="0" dirty="0" smtClean="0"/>
              <a:t>UC Berkeley</a:t>
            </a:r>
          </a:p>
          <a:p>
            <a:pPr lvl="1"/>
            <a:r>
              <a:rPr lang="en-US" sz="1800" b="0" dirty="0" smtClean="0"/>
              <a:t>UC Santa Barbara</a:t>
            </a:r>
          </a:p>
          <a:p>
            <a:pPr lvl="1"/>
            <a:r>
              <a:rPr lang="en-US" sz="1800" dirty="0" smtClean="0"/>
              <a:t>UC Irvine</a:t>
            </a:r>
          </a:p>
          <a:p>
            <a:pPr lvl="1"/>
            <a:r>
              <a:rPr lang="en-US" sz="1800" b="0" dirty="0" smtClean="0"/>
              <a:t>UC San Diego</a:t>
            </a:r>
          </a:p>
          <a:p>
            <a:r>
              <a:rPr lang="en-US" b="0" dirty="0" smtClean="0"/>
              <a:t>Professor Nate Lewis leader</a:t>
            </a:r>
          </a:p>
          <a:p>
            <a:r>
              <a:rPr lang="en-US" b="0" dirty="0" smtClean="0"/>
              <a:t>Looking for a factor of 10 over nature</a:t>
            </a:r>
          </a:p>
          <a:p>
            <a:r>
              <a:rPr lang="en-US" b="0" dirty="0" smtClean="0"/>
              <a:t>Strong push to integrate processes to form a complete system</a:t>
            </a:r>
            <a:endParaRPr lang="en-US" b="0" dirty="0"/>
          </a:p>
        </p:txBody>
      </p:sp>
      <p:sp>
        <p:nvSpPr>
          <p:cNvPr id="3" name="Title 2"/>
          <p:cNvSpPr>
            <a:spLocks noGrp="1"/>
          </p:cNvSpPr>
          <p:nvPr>
            <p:ph type="title"/>
          </p:nvPr>
        </p:nvSpPr>
        <p:spPr/>
        <p:txBody>
          <a:bodyPr/>
          <a:lstStyle/>
          <a:p>
            <a:r>
              <a:rPr lang="en-US" b="1" dirty="0" smtClean="0"/>
              <a:t>Award of the “Fuel From Sunlight” Hub</a:t>
            </a:r>
            <a:endParaRPr lang="en-US" b="1" dirty="0"/>
          </a:p>
        </p:txBody>
      </p:sp>
      <p:sp>
        <p:nvSpPr>
          <p:cNvPr id="5" name="Slide Number Placeholder 4"/>
          <p:cNvSpPr>
            <a:spLocks noGrp="1"/>
          </p:cNvSpPr>
          <p:nvPr>
            <p:ph type="sldNum" sz="quarter" idx="11"/>
          </p:nvPr>
        </p:nvSpPr>
        <p:spPr>
          <a:xfrm>
            <a:off x="8528050" y="6351588"/>
            <a:ext cx="381000" cy="365125"/>
          </a:xfrm>
        </p:spPr>
        <p:txBody>
          <a:bodyPr/>
          <a:lstStyle/>
          <a:p>
            <a:pPr>
              <a:defRPr/>
            </a:pPr>
            <a:fld id="{21722FF3-B2FF-4B9D-A1FC-2641F0BD8CF1}" type="slidenum">
              <a:rPr lang="en-US" smtClean="0"/>
              <a:pPr>
                <a:defRPr/>
              </a:pPr>
              <a:t>12</a:t>
            </a:fld>
            <a:endParaRPr lang="en-US" dirty="0"/>
          </a:p>
        </p:txBody>
      </p:sp>
      <p:sp>
        <p:nvSpPr>
          <p:cNvPr id="6" name="Footer Placeholder 25"/>
          <p:cNvSpPr>
            <a:spLocks noGrp="1"/>
          </p:cNvSpPr>
          <p:nvPr>
            <p:ph type="ftr" sz="quarter" idx="4294967295"/>
          </p:nvPr>
        </p:nvSpPr>
        <p:spPr>
          <a:xfrm>
            <a:off x="3124200" y="6357064"/>
            <a:ext cx="5334000" cy="365125"/>
          </a:xfrm>
          <a:prstGeom prst="rect">
            <a:avLst/>
          </a:prstGeom>
        </p:spPr>
        <p:txBody>
          <a:bodyPr/>
          <a:lstStyle/>
          <a:p>
            <a:r>
              <a:rPr lang="en-US" dirty="0" smtClean="0"/>
              <a:t>BESAC August 5, 2010</a:t>
            </a:r>
            <a:endParaRPr 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7" name="Rectangle 5"/>
          <p:cNvSpPr>
            <a:spLocks noChangeArrowheads="1"/>
          </p:cNvSpPr>
          <p:nvPr/>
        </p:nvSpPr>
        <p:spPr bwMode="auto">
          <a:xfrm>
            <a:off x="285750" y="1119807"/>
            <a:ext cx="8572500" cy="1215469"/>
          </a:xfrm>
          <a:prstGeom prst="rect">
            <a:avLst/>
          </a:prstGeom>
          <a:noFill/>
          <a:ln w="31750" cmpd="dbl">
            <a:noFill/>
            <a:miter lim="800000"/>
            <a:headEnd/>
            <a:tailEnd/>
          </a:ln>
        </p:spPr>
        <p:txBody>
          <a:bodyPr lIns="82048" tIns="41025" rIns="82048" bIns="41025">
            <a:spAutoFit/>
          </a:bodyPr>
          <a:lstStyle/>
          <a:p>
            <a:pPr defTabSz="1019175" eaLnBrk="0" hangingPunct="0">
              <a:lnSpc>
                <a:spcPct val="85000"/>
              </a:lnSpc>
              <a:spcBef>
                <a:spcPct val="15000"/>
              </a:spcBef>
              <a:buFont typeface="Wingdings" pitchFamily="2" charset="2"/>
              <a:buNone/>
              <a:tabLst>
                <a:tab pos="225425" algn="l"/>
              </a:tabLst>
              <a:defRPr/>
            </a:pPr>
            <a:r>
              <a:rPr lang="en-US" sz="2000" b="1" dirty="0" smtClean="0">
                <a:latin typeface="Arial Narrow" pitchFamily="34" charset="0"/>
              </a:rPr>
              <a:t>The Administration’s Energy Plan has two goals that require improvements in the science and technology of energy storage:</a:t>
            </a:r>
          </a:p>
          <a:p>
            <a:pPr defTabSz="1019175" eaLnBrk="0" hangingPunct="0">
              <a:lnSpc>
                <a:spcPct val="85000"/>
              </a:lnSpc>
              <a:spcBef>
                <a:spcPct val="15000"/>
              </a:spcBef>
              <a:buFont typeface="Wingdings" pitchFamily="2" charset="2"/>
              <a:buNone/>
              <a:tabLst>
                <a:tab pos="225425" algn="l"/>
              </a:tabLst>
              <a:defRPr/>
            </a:pPr>
            <a:endParaRPr lang="en-US" sz="400" b="1" dirty="0" smtClean="0">
              <a:latin typeface="Arial Narrow" pitchFamily="34" charset="0"/>
            </a:endParaRPr>
          </a:p>
          <a:p>
            <a:pPr marL="463550" indent="-238125" defTabSz="1019175" eaLnBrk="0" hangingPunct="0">
              <a:lnSpc>
                <a:spcPct val="85000"/>
              </a:lnSpc>
              <a:spcBef>
                <a:spcPct val="15000"/>
              </a:spcBef>
              <a:buFont typeface="Wingdings" pitchFamily="2" charset="2"/>
              <a:buChar char="Ø"/>
              <a:tabLst>
                <a:tab pos="225425" algn="l"/>
              </a:tabLst>
              <a:defRPr/>
            </a:pPr>
            <a:r>
              <a:rPr lang="en-US" dirty="0" smtClean="0">
                <a:latin typeface="Arial Narrow" pitchFamily="34" charset="0"/>
              </a:rPr>
              <a:t>Solar </a:t>
            </a:r>
            <a:r>
              <a:rPr lang="en-US" dirty="0">
                <a:latin typeface="Arial Narrow" pitchFamily="34" charset="0"/>
              </a:rPr>
              <a:t>and wind providing over 25% of electricity consumed in the U.S. by 2025</a:t>
            </a:r>
          </a:p>
          <a:p>
            <a:pPr marL="463550" indent="-238125" defTabSz="1019175" eaLnBrk="0" hangingPunct="0">
              <a:lnSpc>
                <a:spcPct val="85000"/>
              </a:lnSpc>
              <a:spcBef>
                <a:spcPct val="15000"/>
              </a:spcBef>
              <a:buFont typeface="Wingdings" pitchFamily="2" charset="2"/>
              <a:buChar char="Ø"/>
              <a:defRPr/>
            </a:pPr>
            <a:r>
              <a:rPr lang="en-US" dirty="0" smtClean="0">
                <a:latin typeface="Arial Narrow" pitchFamily="34" charset="0"/>
              </a:rPr>
              <a:t>1 </a:t>
            </a:r>
            <a:r>
              <a:rPr lang="en-US" dirty="0">
                <a:latin typeface="Arial Narrow" pitchFamily="34" charset="0"/>
              </a:rPr>
              <a:t>million all-electric/plug-in hybrid vehicles on the road by 2015</a:t>
            </a:r>
          </a:p>
        </p:txBody>
      </p:sp>
      <p:sp>
        <p:nvSpPr>
          <p:cNvPr id="10244" name="Rectangle 6"/>
          <p:cNvSpPr>
            <a:spLocks noGrp="1" noChangeArrowheads="1"/>
          </p:cNvSpPr>
          <p:nvPr>
            <p:ph type="body" idx="1"/>
          </p:nvPr>
        </p:nvSpPr>
        <p:spPr>
          <a:xfrm>
            <a:off x="407894" y="2483224"/>
            <a:ext cx="4402138" cy="3539430"/>
          </a:xfrm>
        </p:spPr>
        <p:txBody>
          <a:bodyPr>
            <a:spAutoFit/>
          </a:bodyPr>
          <a:lstStyle/>
          <a:p>
            <a:pPr marL="166688" indent="-166688" defTabSz="1019175">
              <a:spcBef>
                <a:spcPct val="0"/>
              </a:spcBef>
              <a:spcAft>
                <a:spcPts val="0"/>
              </a:spcAft>
              <a:buFont typeface="Wingdings" pitchFamily="2" charset="2"/>
              <a:buChar char="§"/>
            </a:pPr>
            <a:r>
              <a:rPr lang="en-US" sz="1800" dirty="0" smtClean="0">
                <a:solidFill>
                  <a:schemeClr val="tx1"/>
                </a:solidFill>
                <a:latin typeface="Arial Narrow" pitchFamily="34" charset="0"/>
              </a:rPr>
              <a:t>Grid stability and distributed power require innovative energy storage devices</a:t>
            </a:r>
          </a:p>
          <a:p>
            <a:pPr marL="469900" lvl="1" indent="-228600" defTabSz="1019175">
              <a:spcBef>
                <a:spcPct val="0"/>
              </a:spcBef>
              <a:spcAft>
                <a:spcPts val="0"/>
              </a:spcAft>
            </a:pPr>
            <a:r>
              <a:rPr lang="en-US" sz="1800" dirty="0" smtClean="0">
                <a:solidFill>
                  <a:schemeClr val="tx1"/>
                </a:solidFill>
                <a:latin typeface="Arial Narrow" pitchFamily="34" charset="0"/>
              </a:rPr>
              <a:t>Grid integration of intermittent energy sources such as wind and solar</a:t>
            </a:r>
          </a:p>
          <a:p>
            <a:pPr marL="469900" lvl="1" indent="-244475" defTabSz="1019175">
              <a:spcBef>
                <a:spcPct val="0"/>
              </a:spcBef>
              <a:spcAft>
                <a:spcPts val="0"/>
              </a:spcAft>
            </a:pPr>
            <a:r>
              <a:rPr lang="en-US" sz="1800" dirty="0" smtClean="0">
                <a:solidFill>
                  <a:schemeClr val="tx1"/>
                </a:solidFill>
                <a:latin typeface="Arial Narrow" pitchFamily="34" charset="0"/>
              </a:rPr>
              <a:t>Storage of large amounts of power</a:t>
            </a:r>
          </a:p>
          <a:p>
            <a:pPr marL="469900" lvl="1" indent="-228600" defTabSz="1019175">
              <a:spcBef>
                <a:spcPct val="0"/>
              </a:spcBef>
              <a:spcAft>
                <a:spcPts val="0"/>
              </a:spcAft>
            </a:pPr>
            <a:r>
              <a:rPr lang="en-US" sz="1800" dirty="0" smtClean="0">
                <a:solidFill>
                  <a:schemeClr val="tx1"/>
                </a:solidFill>
                <a:latin typeface="Arial Narrow" pitchFamily="34" charset="0"/>
              </a:rPr>
              <a:t>D</a:t>
            </a:r>
            <a:r>
              <a:rPr lang="en-US" sz="1800" b="0" dirty="0" smtClean="0">
                <a:solidFill>
                  <a:schemeClr val="tx1"/>
                </a:solidFill>
                <a:latin typeface="Arial Narrow" pitchFamily="34" charset="0"/>
              </a:rPr>
              <a:t>elivery of significant power rapidly</a:t>
            </a:r>
          </a:p>
          <a:p>
            <a:pPr marL="403225" lvl="1" indent="-228600" defTabSz="1019175">
              <a:spcBef>
                <a:spcPct val="0"/>
              </a:spcBef>
              <a:spcAft>
                <a:spcPts val="0"/>
              </a:spcAft>
            </a:pPr>
            <a:endParaRPr lang="en-US" sz="1000" b="0" dirty="0" smtClean="0">
              <a:solidFill>
                <a:schemeClr val="tx1"/>
              </a:solidFill>
              <a:latin typeface="Arial Narrow" pitchFamily="34" charset="0"/>
            </a:endParaRPr>
          </a:p>
          <a:p>
            <a:pPr marL="166688" indent="-166688" defTabSz="1019175">
              <a:spcBef>
                <a:spcPct val="0"/>
              </a:spcBef>
              <a:spcAft>
                <a:spcPts val="0"/>
              </a:spcAft>
              <a:buFont typeface="Wingdings" pitchFamily="2" charset="2"/>
              <a:buChar char="§"/>
            </a:pPr>
            <a:r>
              <a:rPr lang="en-US" sz="1800" dirty="0" smtClean="0">
                <a:solidFill>
                  <a:schemeClr val="tx1"/>
                </a:solidFill>
                <a:latin typeface="Arial Narrow" pitchFamily="34" charset="0"/>
              </a:rPr>
              <a:t>Enabling widespread utilization of hybrid vehicles requires:</a:t>
            </a:r>
          </a:p>
          <a:p>
            <a:pPr marL="457200" lvl="1" indent="-231775" defTabSz="1019175">
              <a:spcBef>
                <a:spcPct val="0"/>
              </a:spcBef>
              <a:spcAft>
                <a:spcPts val="0"/>
              </a:spcAft>
            </a:pPr>
            <a:r>
              <a:rPr lang="en-US" sz="1800" dirty="0" smtClean="0">
                <a:solidFill>
                  <a:schemeClr val="tx1"/>
                </a:solidFill>
                <a:latin typeface="Arial Narrow" pitchFamily="34" charset="0"/>
              </a:rPr>
              <a:t>S</a:t>
            </a:r>
            <a:r>
              <a:rPr lang="en-US" sz="1800" b="0" dirty="0" smtClean="0">
                <a:solidFill>
                  <a:schemeClr val="tx1"/>
                </a:solidFill>
                <a:latin typeface="Arial Narrow" pitchFamily="34" charset="0"/>
              </a:rPr>
              <a:t>ubstantially higher energy and power densities </a:t>
            </a:r>
          </a:p>
          <a:p>
            <a:pPr marL="457200" lvl="1" indent="-254000" defTabSz="1019175">
              <a:spcBef>
                <a:spcPct val="0"/>
              </a:spcBef>
              <a:spcAft>
                <a:spcPts val="0"/>
              </a:spcAft>
            </a:pPr>
            <a:r>
              <a:rPr lang="en-US" sz="1800" dirty="0" smtClean="0">
                <a:solidFill>
                  <a:schemeClr val="tx1"/>
                </a:solidFill>
                <a:latin typeface="Arial Narrow" pitchFamily="34" charset="0"/>
              </a:rPr>
              <a:t>L</a:t>
            </a:r>
            <a:r>
              <a:rPr lang="en-US" sz="1800" b="0" dirty="0" smtClean="0">
                <a:solidFill>
                  <a:schemeClr val="tx1"/>
                </a:solidFill>
                <a:latin typeface="Arial Narrow" pitchFamily="34" charset="0"/>
              </a:rPr>
              <a:t>ower costs </a:t>
            </a:r>
          </a:p>
          <a:p>
            <a:pPr marL="457200" lvl="1" indent="-254000" defTabSz="1019175">
              <a:spcBef>
                <a:spcPct val="0"/>
              </a:spcBef>
              <a:spcAft>
                <a:spcPts val="0"/>
              </a:spcAft>
            </a:pPr>
            <a:r>
              <a:rPr lang="en-US" sz="1800" dirty="0" smtClean="0">
                <a:solidFill>
                  <a:schemeClr val="tx1"/>
                </a:solidFill>
                <a:latin typeface="Arial Narrow" pitchFamily="34" charset="0"/>
              </a:rPr>
              <a:t>F</a:t>
            </a:r>
            <a:r>
              <a:rPr lang="en-US" sz="1800" b="0" dirty="0" smtClean="0">
                <a:solidFill>
                  <a:schemeClr val="tx1"/>
                </a:solidFill>
                <a:latin typeface="Arial Narrow" pitchFamily="34" charset="0"/>
              </a:rPr>
              <a:t>aster recharge times</a:t>
            </a:r>
          </a:p>
        </p:txBody>
      </p:sp>
      <p:pic>
        <p:nvPicPr>
          <p:cNvPr id="10246" name="Picture 7" descr="traffic.jpg"/>
          <p:cNvPicPr>
            <a:picLocks noChangeAspect="1"/>
          </p:cNvPicPr>
          <p:nvPr/>
        </p:nvPicPr>
        <p:blipFill>
          <a:blip r:embed="rId3" cstate="print"/>
          <a:srcRect/>
          <a:stretch>
            <a:fillRect/>
          </a:stretch>
        </p:blipFill>
        <p:spPr bwMode="auto">
          <a:xfrm>
            <a:off x="5791200" y="4191000"/>
            <a:ext cx="2953761" cy="1947863"/>
          </a:xfrm>
          <a:prstGeom prst="rect">
            <a:avLst/>
          </a:prstGeom>
          <a:noFill/>
          <a:ln w="9525">
            <a:solidFill>
              <a:schemeClr val="tx1"/>
            </a:solidFill>
            <a:miter lim="800000"/>
            <a:headEnd/>
            <a:tailEnd/>
          </a:ln>
        </p:spPr>
      </p:pic>
      <p:sp>
        <p:nvSpPr>
          <p:cNvPr id="7" name="Title 2"/>
          <p:cNvSpPr>
            <a:spLocks noGrp="1"/>
          </p:cNvSpPr>
          <p:nvPr>
            <p:ph type="title"/>
          </p:nvPr>
        </p:nvSpPr>
        <p:spPr>
          <a:xfrm>
            <a:off x="0" y="-214313"/>
            <a:ext cx="9144000" cy="1143001"/>
          </a:xfrm>
        </p:spPr>
        <p:txBody>
          <a:bodyPr/>
          <a:lstStyle/>
          <a:p>
            <a:pPr eaLnBrk="1" hangingPunct="1"/>
            <a:r>
              <a:rPr lang="en-US" dirty="0" smtClean="0">
                <a:latin typeface="Arial" charset="0"/>
                <a:cs typeface="Arial" charset="0"/>
              </a:rPr>
              <a:t>FY 2011 Energy Innovation Hub for Batteries and Energy Storage</a:t>
            </a:r>
            <a:br>
              <a:rPr lang="en-US" dirty="0" smtClean="0">
                <a:latin typeface="Arial" charset="0"/>
                <a:cs typeface="Arial" charset="0"/>
              </a:rPr>
            </a:br>
            <a:r>
              <a:rPr lang="en-US" sz="1600" i="1" dirty="0" smtClean="0">
                <a:latin typeface="Arial" charset="0"/>
                <a:cs typeface="Arial" charset="0"/>
              </a:rPr>
              <a:t>Addressing science gaps for both grid and mobile energy storage applications</a:t>
            </a:r>
            <a:endParaRPr lang="en-US" i="1" dirty="0" smtClean="0">
              <a:latin typeface="Arial" charset="0"/>
              <a:cs typeface="Arial" charset="0"/>
            </a:endParaRPr>
          </a:p>
        </p:txBody>
      </p:sp>
      <p:pic>
        <p:nvPicPr>
          <p:cNvPr id="10245" name="Picture 6" descr="electric.grid.jpg"/>
          <p:cNvPicPr>
            <a:picLocks noChangeAspect="1"/>
          </p:cNvPicPr>
          <p:nvPr/>
        </p:nvPicPr>
        <p:blipFill>
          <a:blip r:embed="rId4" cstate="print"/>
          <a:srcRect/>
          <a:stretch>
            <a:fillRect/>
          </a:stretch>
        </p:blipFill>
        <p:spPr bwMode="auto">
          <a:xfrm>
            <a:off x="4962937" y="2481264"/>
            <a:ext cx="2816088" cy="1779312"/>
          </a:xfrm>
          <a:prstGeom prst="rect">
            <a:avLst/>
          </a:prstGeom>
          <a:noFill/>
          <a:ln w="9525" cmpd="dbl">
            <a:solidFill>
              <a:schemeClr val="tx1"/>
            </a:solidFill>
            <a:miter lim="800000"/>
            <a:headEnd/>
            <a:tailEnd/>
          </a:ln>
        </p:spPr>
      </p:pic>
      <p:sp>
        <p:nvSpPr>
          <p:cNvPr id="8" name="Slide Number Placeholder 4"/>
          <p:cNvSpPr>
            <a:spLocks noGrp="1"/>
          </p:cNvSpPr>
          <p:nvPr>
            <p:ph type="sldNum" sz="quarter" idx="11"/>
          </p:nvPr>
        </p:nvSpPr>
        <p:spPr bwMode="auto">
          <a:xfrm>
            <a:off x="8528050" y="6351588"/>
            <a:ext cx="381000" cy="365125"/>
          </a:xfrm>
          <a:noFill/>
          <a:ln>
            <a:miter lim="800000"/>
            <a:headEnd/>
            <a:tailEnd/>
          </a:ln>
        </p:spPr>
        <p:txBody>
          <a:bodyPr wrap="square" numCol="1" anchorCtr="0" compatLnSpc="1">
            <a:prstTxWarp prst="textNoShape">
              <a:avLst/>
            </a:prstTxWarp>
          </a:bodyPr>
          <a:lstStyle/>
          <a:p>
            <a:pPr fontAlgn="base">
              <a:spcBef>
                <a:spcPct val="0"/>
              </a:spcBef>
              <a:spcAft>
                <a:spcPct val="0"/>
              </a:spcAft>
            </a:pPr>
            <a:fld id="{4278EA01-6CFE-4938-B15F-6D43A36A3629}" type="slidenum">
              <a:rPr lang="en-US" smtClean="0">
                <a:latin typeface="Arial" charset="0"/>
                <a:cs typeface="Arial" charset="0"/>
              </a:rPr>
              <a:pPr fontAlgn="base">
                <a:spcBef>
                  <a:spcPct val="0"/>
                </a:spcBef>
                <a:spcAft>
                  <a:spcPct val="0"/>
                </a:spcAft>
              </a:pPr>
              <a:t>13</a:t>
            </a:fld>
            <a:endParaRPr lang="en-US" dirty="0" smtClean="0">
              <a:latin typeface="Arial" charset="0"/>
              <a:cs typeface="Arial" charset="0"/>
            </a:endParaRPr>
          </a:p>
        </p:txBody>
      </p:sp>
      <p:sp>
        <p:nvSpPr>
          <p:cNvPr id="9" name="Footer Placeholder 25"/>
          <p:cNvSpPr>
            <a:spLocks noGrp="1"/>
          </p:cNvSpPr>
          <p:nvPr>
            <p:ph type="ftr" sz="quarter" idx="4294967295"/>
          </p:nvPr>
        </p:nvSpPr>
        <p:spPr>
          <a:xfrm>
            <a:off x="3124200" y="6357064"/>
            <a:ext cx="5334000" cy="365125"/>
          </a:xfrm>
          <a:prstGeom prst="rect">
            <a:avLst/>
          </a:prstGeom>
        </p:spPr>
        <p:txBody>
          <a:bodyPr/>
          <a:lstStyle/>
          <a:p>
            <a:r>
              <a:rPr lang="en-US" dirty="0" smtClean="0"/>
              <a:t>BESAC August 5, 2010</a:t>
            </a:r>
            <a:endParaRPr 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14475" y="1895475"/>
            <a:ext cx="4038600" cy="2057400"/>
          </a:xfrm>
        </p:spPr>
        <p:txBody>
          <a:bodyPr>
            <a:normAutofit/>
          </a:bodyPr>
          <a:lstStyle/>
          <a:p>
            <a:pPr>
              <a:buNone/>
            </a:pPr>
            <a:r>
              <a:rPr lang="en-US" sz="1600" dirty="0" smtClean="0"/>
              <a:t>Why do </a:t>
            </a:r>
            <a:r>
              <a:rPr lang="en-US" sz="1600" dirty="0" err="1" smtClean="0"/>
              <a:t>Exascale</a:t>
            </a:r>
            <a:r>
              <a:rPr lang="en-US" sz="1600" dirty="0" smtClean="0"/>
              <a:t>?</a:t>
            </a:r>
            <a:endParaRPr lang="en-US" sz="1600" b="1" dirty="0" smtClean="0">
              <a:solidFill>
                <a:srgbClr val="0000FF"/>
              </a:solidFill>
            </a:endParaRPr>
          </a:p>
          <a:p>
            <a:pPr lvl="1"/>
            <a:r>
              <a:rPr lang="en-US" sz="1400" b="1" dirty="0" smtClean="0">
                <a:solidFill>
                  <a:schemeClr val="accent5">
                    <a:lumMod val="25000"/>
                  </a:schemeClr>
                </a:solidFill>
              </a:rPr>
              <a:t>Environment</a:t>
            </a:r>
          </a:p>
          <a:p>
            <a:pPr lvl="1"/>
            <a:r>
              <a:rPr lang="en-US" sz="1400" b="1" dirty="0" smtClean="0">
                <a:solidFill>
                  <a:schemeClr val="accent5">
                    <a:lumMod val="25000"/>
                  </a:schemeClr>
                </a:solidFill>
              </a:rPr>
              <a:t>Energy</a:t>
            </a:r>
          </a:p>
          <a:p>
            <a:pPr lvl="1"/>
            <a:r>
              <a:rPr lang="en-US" sz="1400" b="1" dirty="0" smtClean="0">
                <a:solidFill>
                  <a:schemeClr val="accent5">
                    <a:lumMod val="25000"/>
                  </a:schemeClr>
                </a:solidFill>
              </a:rPr>
              <a:t>National Security</a:t>
            </a:r>
          </a:p>
          <a:p>
            <a:pPr lvl="1"/>
            <a:r>
              <a:rPr lang="en-US" sz="1400" b="1" dirty="0" smtClean="0">
                <a:solidFill>
                  <a:schemeClr val="accent5">
                    <a:lumMod val="25000"/>
                  </a:schemeClr>
                </a:solidFill>
              </a:rPr>
              <a:t>Science and Innovation</a:t>
            </a:r>
          </a:p>
          <a:p>
            <a:pPr lvl="1"/>
            <a:r>
              <a:rPr lang="en-US" sz="1400" b="1" dirty="0" smtClean="0">
                <a:solidFill>
                  <a:schemeClr val="accent5">
                    <a:lumMod val="25000"/>
                  </a:schemeClr>
                </a:solidFill>
              </a:rPr>
              <a:t>American Competitiveness</a:t>
            </a:r>
          </a:p>
          <a:p>
            <a:endParaRPr lang="en-US" sz="2000" dirty="0" smtClean="0"/>
          </a:p>
        </p:txBody>
      </p:sp>
      <p:pic>
        <p:nvPicPr>
          <p:cNvPr id="7" name="Picture 6"/>
          <p:cNvPicPr>
            <a:picLocks noChangeAspect="1"/>
          </p:cNvPicPr>
          <p:nvPr/>
        </p:nvPicPr>
        <p:blipFill>
          <a:blip r:embed="rId2" cstate="print"/>
          <a:stretch>
            <a:fillRect/>
          </a:stretch>
        </p:blipFill>
        <p:spPr>
          <a:xfrm>
            <a:off x="6191870" y="4095750"/>
            <a:ext cx="2418730" cy="1502996"/>
          </a:xfrm>
          <a:prstGeom prst="rect">
            <a:avLst/>
          </a:prstGeom>
        </p:spPr>
      </p:pic>
      <p:pic>
        <p:nvPicPr>
          <p:cNvPr id="17" name="Picture 7" descr="gas_sat_15383"/>
          <p:cNvPicPr>
            <a:picLocks noChangeAspect="1" noChangeArrowheads="1"/>
          </p:cNvPicPr>
          <p:nvPr/>
        </p:nvPicPr>
        <p:blipFill>
          <a:blip r:embed="rId3" cstate="print">
            <a:clrChange>
              <a:clrFrom>
                <a:srgbClr val="FDFDFD"/>
              </a:clrFrom>
              <a:clrTo>
                <a:srgbClr val="FDFDFD">
                  <a:alpha val="0"/>
                </a:srgbClr>
              </a:clrTo>
            </a:clrChange>
          </a:blip>
          <a:srcRect/>
          <a:stretch>
            <a:fillRect/>
          </a:stretch>
        </p:blipFill>
        <p:spPr bwMode="auto">
          <a:xfrm>
            <a:off x="2714625" y="4140444"/>
            <a:ext cx="3119616" cy="1592995"/>
          </a:xfrm>
          <a:prstGeom prst="rect">
            <a:avLst/>
          </a:prstGeom>
          <a:noFill/>
          <a:ln w="9525">
            <a:noFill/>
            <a:miter lim="800000"/>
            <a:headEnd/>
            <a:tailEnd/>
          </a:ln>
        </p:spPr>
      </p:pic>
      <p:pic>
        <p:nvPicPr>
          <p:cNvPr id="18" name="Picture 4" descr="Cover-Andy"/>
          <p:cNvPicPr>
            <a:picLocks noChangeAspect="1" noChangeArrowheads="1"/>
          </p:cNvPicPr>
          <p:nvPr/>
        </p:nvPicPr>
        <p:blipFill>
          <a:blip r:embed="rId4" cstate="print"/>
          <a:srcRect/>
          <a:stretch>
            <a:fillRect/>
          </a:stretch>
        </p:blipFill>
        <p:spPr bwMode="auto">
          <a:xfrm>
            <a:off x="685800" y="3962400"/>
            <a:ext cx="1524000" cy="1911594"/>
          </a:xfrm>
          <a:prstGeom prst="rect">
            <a:avLst/>
          </a:prstGeom>
          <a:noFill/>
          <a:ln w="9525">
            <a:solidFill>
              <a:schemeClr val="tx1"/>
            </a:solidFill>
            <a:miter lim="800000"/>
            <a:headEnd/>
            <a:tailEnd/>
          </a:ln>
          <a:effectLst>
            <a:outerShdw dist="35921" dir="2700000" algn="ctr" rotWithShape="0">
              <a:schemeClr val="tx1"/>
            </a:outerShdw>
          </a:effectLst>
        </p:spPr>
      </p:pic>
      <p:sp>
        <p:nvSpPr>
          <p:cNvPr id="32" name="TextBox 31"/>
          <p:cNvSpPr txBox="1"/>
          <p:nvPr/>
        </p:nvSpPr>
        <p:spPr>
          <a:xfrm>
            <a:off x="3781425" y="5664444"/>
            <a:ext cx="1383712" cy="246221"/>
          </a:xfrm>
          <a:prstGeom prst="rect">
            <a:avLst/>
          </a:prstGeom>
          <a:noFill/>
        </p:spPr>
        <p:txBody>
          <a:bodyPr wrap="none" rtlCol="0">
            <a:spAutoFit/>
          </a:bodyPr>
          <a:lstStyle/>
          <a:p>
            <a:r>
              <a:rPr lang="en-US" sz="1000" dirty="0" smtClean="0">
                <a:latin typeface="Calibri" pitchFamily="34" charset="0"/>
              </a:rPr>
              <a:t>Geologic sequestration</a:t>
            </a:r>
            <a:endParaRPr lang="en-US" sz="1000" dirty="0">
              <a:latin typeface="Calibri" pitchFamily="34" charset="0"/>
            </a:endParaRPr>
          </a:p>
        </p:txBody>
      </p:sp>
      <p:sp>
        <p:nvSpPr>
          <p:cNvPr id="37" name="TextBox 16"/>
          <p:cNvSpPr txBox="1">
            <a:spLocks noChangeArrowheads="1"/>
          </p:cNvSpPr>
          <p:nvPr/>
        </p:nvSpPr>
        <p:spPr bwMode="auto">
          <a:xfrm>
            <a:off x="6172200" y="5619750"/>
            <a:ext cx="2438400" cy="400110"/>
          </a:xfrm>
          <a:prstGeom prst="rect">
            <a:avLst/>
          </a:prstGeom>
          <a:noFill/>
          <a:ln w="9525">
            <a:noFill/>
            <a:miter lim="800000"/>
            <a:headEnd/>
            <a:tailEnd/>
          </a:ln>
        </p:spPr>
        <p:txBody>
          <a:bodyPr wrap="square">
            <a:spAutoFit/>
          </a:bodyPr>
          <a:lstStyle/>
          <a:p>
            <a:r>
              <a:rPr lang="en-US" sz="1000" b="1" i="1" dirty="0">
                <a:solidFill>
                  <a:schemeClr val="tx2"/>
                </a:solidFill>
                <a:latin typeface="Calibri" pitchFamily="34" charset="0"/>
              </a:rPr>
              <a:t>Massive </a:t>
            </a:r>
            <a:r>
              <a:rPr lang="en-US" sz="1000" b="1" i="1" dirty="0" smtClean="0">
                <a:solidFill>
                  <a:schemeClr val="tx2"/>
                </a:solidFill>
                <a:latin typeface="Calibri" pitchFamily="34" charset="0"/>
              </a:rPr>
              <a:t>Earth System Model </a:t>
            </a:r>
            <a:r>
              <a:rPr lang="en-US" sz="1000" b="1" i="1" dirty="0">
                <a:solidFill>
                  <a:schemeClr val="tx2"/>
                </a:solidFill>
                <a:latin typeface="Calibri" pitchFamily="34" charset="0"/>
              </a:rPr>
              <a:t>ensembles</a:t>
            </a:r>
            <a:r>
              <a:rPr lang="en-US" sz="1000" dirty="0">
                <a:latin typeface="Calibri" pitchFamily="34" charset="0"/>
              </a:rPr>
              <a:t> </a:t>
            </a:r>
          </a:p>
          <a:p>
            <a:r>
              <a:rPr lang="en-US" sz="1000" dirty="0">
                <a:latin typeface="Calibri" pitchFamily="34" charset="0"/>
              </a:rPr>
              <a:t>(e.g. decadal forecasts, extreme weather )</a:t>
            </a:r>
          </a:p>
        </p:txBody>
      </p:sp>
      <p:pic>
        <p:nvPicPr>
          <p:cNvPr id="38" name="Picture 37"/>
          <p:cNvPicPr>
            <a:picLocks noChangeAspect="1"/>
          </p:cNvPicPr>
          <p:nvPr/>
        </p:nvPicPr>
        <p:blipFill>
          <a:blip r:embed="rId5" cstate="print"/>
          <a:stretch>
            <a:fillRect/>
          </a:stretch>
        </p:blipFill>
        <p:spPr>
          <a:xfrm>
            <a:off x="5629275" y="2133600"/>
            <a:ext cx="2230562" cy="1295400"/>
          </a:xfrm>
          <a:prstGeom prst="rect">
            <a:avLst/>
          </a:prstGeom>
          <a:ln>
            <a:solidFill>
              <a:srgbClr val="000000"/>
            </a:solidFill>
          </a:ln>
          <a:effectLst>
            <a:outerShdw blurRad="50800" dist="38100" dir="2700000">
              <a:srgbClr val="000000">
                <a:alpha val="43000"/>
              </a:srgbClr>
            </a:outerShdw>
          </a:effectLst>
        </p:spPr>
      </p:pic>
      <p:sp>
        <p:nvSpPr>
          <p:cNvPr id="15" name="Slide Number Placeholder 14"/>
          <p:cNvSpPr>
            <a:spLocks noGrp="1"/>
          </p:cNvSpPr>
          <p:nvPr>
            <p:ph type="sldNum" sz="quarter" idx="11"/>
          </p:nvPr>
        </p:nvSpPr>
        <p:spPr>
          <a:xfrm>
            <a:off x="8528050" y="6351588"/>
            <a:ext cx="381000" cy="365125"/>
          </a:xfrm>
        </p:spPr>
        <p:txBody>
          <a:bodyPr/>
          <a:lstStyle/>
          <a:p>
            <a:fld id="{26CA2777-A89F-4130-B308-73BB65955918}" type="slidenum">
              <a:rPr lang="en-US" smtClean="0"/>
              <a:pPr/>
              <a:t>14</a:t>
            </a:fld>
            <a:endParaRPr lang="en-US"/>
          </a:p>
        </p:txBody>
      </p:sp>
      <p:sp>
        <p:nvSpPr>
          <p:cNvPr id="16" name="Title 15"/>
          <p:cNvSpPr>
            <a:spLocks noGrp="1"/>
          </p:cNvSpPr>
          <p:nvPr>
            <p:ph type="title"/>
          </p:nvPr>
        </p:nvSpPr>
        <p:spPr/>
        <p:txBody>
          <a:bodyPr/>
          <a:lstStyle/>
          <a:p>
            <a:r>
              <a:rPr lang="en-US" dirty="0" err="1" smtClean="0"/>
              <a:t>Exascale</a:t>
            </a:r>
            <a:r>
              <a:rPr lang="en-US" dirty="0" smtClean="0"/>
              <a:t> Initiative</a:t>
            </a:r>
            <a:endParaRPr lang="en-US" dirty="0"/>
          </a:p>
        </p:txBody>
      </p:sp>
      <p:sp>
        <p:nvSpPr>
          <p:cNvPr id="19" name="TextBox 18"/>
          <p:cNvSpPr txBox="1"/>
          <p:nvPr/>
        </p:nvSpPr>
        <p:spPr>
          <a:xfrm>
            <a:off x="381000" y="838200"/>
            <a:ext cx="8382000" cy="923330"/>
          </a:xfrm>
          <a:prstGeom prst="rect">
            <a:avLst/>
          </a:prstGeom>
          <a:noFill/>
        </p:spPr>
        <p:txBody>
          <a:bodyPr wrap="square" rtlCol="0">
            <a:spAutoFit/>
          </a:bodyPr>
          <a:lstStyle/>
          <a:p>
            <a:r>
              <a:rPr lang="en-US" b="1" dirty="0" smtClean="0"/>
              <a:t>The Goal:  </a:t>
            </a:r>
            <a:r>
              <a:rPr lang="en-US" i="1" dirty="0" smtClean="0"/>
              <a:t>“Provide the United States with the next generation of extreme scale computing capability to solve problems of National importance in Energy, the Environment, National  Security, and Science”</a:t>
            </a:r>
            <a:endParaRPr lang="en-US" i="1" dirty="0"/>
          </a:p>
        </p:txBody>
      </p:sp>
      <p:sp>
        <p:nvSpPr>
          <p:cNvPr id="14" name="Footer Placeholder 25"/>
          <p:cNvSpPr>
            <a:spLocks noGrp="1"/>
          </p:cNvSpPr>
          <p:nvPr>
            <p:ph type="ftr" sz="quarter" idx="4294967295"/>
          </p:nvPr>
        </p:nvSpPr>
        <p:spPr>
          <a:xfrm>
            <a:off x="3124200" y="6357064"/>
            <a:ext cx="5334000" cy="365125"/>
          </a:xfrm>
          <a:prstGeom prst="rect">
            <a:avLst/>
          </a:prstGeom>
        </p:spPr>
        <p:txBody>
          <a:bodyPr/>
          <a:lstStyle/>
          <a:p>
            <a:r>
              <a:rPr lang="en-US" dirty="0" smtClean="0"/>
              <a:t>BESAC August 5, 2010</a:t>
            </a:r>
            <a:endParaRPr 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2"/>
          <p:cNvGrpSpPr/>
          <p:nvPr/>
        </p:nvGrpSpPr>
        <p:grpSpPr>
          <a:xfrm>
            <a:off x="990600" y="1371600"/>
            <a:ext cx="7119966" cy="4318016"/>
            <a:chOff x="1419228" y="1514476"/>
            <a:chExt cx="7119966" cy="4318016"/>
          </a:xfrm>
        </p:grpSpPr>
        <p:graphicFrame>
          <p:nvGraphicFramePr>
            <p:cNvPr id="8" name="Diagram 7"/>
            <p:cNvGraphicFramePr/>
            <p:nvPr/>
          </p:nvGraphicFramePr>
          <p:xfrm>
            <a:off x="1419228" y="1514476"/>
            <a:ext cx="7119966" cy="43180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TextBox 8"/>
            <p:cNvSpPr txBox="1"/>
            <p:nvPr/>
          </p:nvSpPr>
          <p:spPr>
            <a:xfrm>
              <a:off x="3629028" y="5019676"/>
              <a:ext cx="2650084" cy="461665"/>
            </a:xfrm>
            <a:prstGeom prst="rect">
              <a:avLst/>
            </a:prstGeom>
            <a:noFill/>
          </p:spPr>
          <p:txBody>
            <a:bodyPr wrap="none" rtlCol="0">
              <a:spAutoFit/>
            </a:bodyPr>
            <a:lstStyle/>
            <a:p>
              <a:pPr fontAlgn="base">
                <a:spcBef>
                  <a:spcPct val="0"/>
                </a:spcBef>
                <a:spcAft>
                  <a:spcPct val="0"/>
                </a:spcAft>
              </a:pPr>
              <a:r>
                <a:rPr lang="en-US" sz="2400" dirty="0" err="1">
                  <a:solidFill>
                    <a:srgbClr val="000000"/>
                  </a:solidFill>
                  <a:cs typeface="Arial" charset="0"/>
                </a:rPr>
                <a:t>Exascale</a:t>
              </a:r>
              <a:r>
                <a:rPr lang="en-US" sz="2400" dirty="0">
                  <a:solidFill>
                    <a:srgbClr val="000000"/>
                  </a:solidFill>
                  <a:cs typeface="Arial" charset="0"/>
                </a:rPr>
                <a:t> Initiative</a:t>
              </a:r>
            </a:p>
          </p:txBody>
        </p:sp>
      </p:grpSp>
      <p:sp>
        <p:nvSpPr>
          <p:cNvPr id="12" name="Slide Number Placeholder 11"/>
          <p:cNvSpPr>
            <a:spLocks noGrp="1"/>
          </p:cNvSpPr>
          <p:nvPr>
            <p:ph type="sldNum" sz="quarter" idx="11"/>
          </p:nvPr>
        </p:nvSpPr>
        <p:spPr>
          <a:xfrm>
            <a:off x="8528050" y="6351588"/>
            <a:ext cx="381000" cy="365125"/>
          </a:xfrm>
        </p:spPr>
        <p:txBody>
          <a:bodyPr/>
          <a:lstStyle/>
          <a:p>
            <a:fld id="{26CA2777-A89F-4130-B308-73BB65955918}" type="slidenum">
              <a:rPr lang="en-US" smtClean="0"/>
              <a:pPr/>
              <a:t>15</a:t>
            </a:fld>
            <a:endParaRPr lang="en-US"/>
          </a:p>
        </p:txBody>
      </p:sp>
      <p:sp>
        <p:nvSpPr>
          <p:cNvPr id="10" name="Title 9"/>
          <p:cNvSpPr>
            <a:spLocks noGrp="1"/>
          </p:cNvSpPr>
          <p:nvPr>
            <p:ph type="title"/>
          </p:nvPr>
        </p:nvSpPr>
        <p:spPr/>
        <p:txBody>
          <a:bodyPr/>
          <a:lstStyle/>
          <a:p>
            <a:r>
              <a:rPr lang="en-US" dirty="0" err="1" smtClean="0"/>
              <a:t>Exascale</a:t>
            </a:r>
            <a:r>
              <a:rPr lang="en-US" dirty="0" smtClean="0"/>
              <a:t> Initiative Major Components</a:t>
            </a:r>
            <a:endParaRPr lang="en-US" dirty="0"/>
          </a:p>
        </p:txBody>
      </p:sp>
      <p:sp>
        <p:nvSpPr>
          <p:cNvPr id="11" name="Footer Placeholder 25"/>
          <p:cNvSpPr>
            <a:spLocks noGrp="1"/>
          </p:cNvSpPr>
          <p:nvPr>
            <p:ph type="ftr" sz="quarter" idx="4294967295"/>
          </p:nvPr>
        </p:nvSpPr>
        <p:spPr>
          <a:xfrm>
            <a:off x="3124200" y="6357064"/>
            <a:ext cx="5334000" cy="365125"/>
          </a:xfrm>
          <a:prstGeom prst="rect">
            <a:avLst/>
          </a:prstGeom>
        </p:spPr>
        <p:txBody>
          <a:bodyPr/>
          <a:lstStyle/>
          <a:p>
            <a:r>
              <a:rPr lang="en-US" dirty="0" smtClean="0"/>
              <a:t>BESAC August 5, 2010</a:t>
            </a:r>
            <a:endParaRPr 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7"/>
          <p:cNvGrpSpPr/>
          <p:nvPr/>
        </p:nvGrpSpPr>
        <p:grpSpPr>
          <a:xfrm>
            <a:off x="226347" y="806450"/>
            <a:ext cx="5413714" cy="6022748"/>
            <a:chOff x="1644311" y="806450"/>
            <a:chExt cx="5413714" cy="6022748"/>
          </a:xfrm>
        </p:grpSpPr>
        <p:pic>
          <p:nvPicPr>
            <p:cNvPr id="18434" name="Picture 2" descr="slac_aerials_medRes-4"/>
            <p:cNvPicPr>
              <a:picLocks noChangeAspect="1" noChangeArrowheads="1"/>
            </p:cNvPicPr>
            <p:nvPr/>
          </p:nvPicPr>
          <p:blipFill>
            <a:blip r:embed="rId3" cstate="print"/>
            <a:srcRect/>
            <a:stretch>
              <a:fillRect/>
            </a:stretch>
          </p:blipFill>
          <p:spPr bwMode="auto">
            <a:xfrm>
              <a:off x="1905000" y="806450"/>
              <a:ext cx="5153025" cy="5975350"/>
            </a:xfrm>
            <a:prstGeom prst="rect">
              <a:avLst/>
            </a:prstGeom>
            <a:noFill/>
            <a:ln w="9525">
              <a:noFill/>
              <a:miter lim="800000"/>
              <a:headEnd/>
              <a:tailEnd/>
            </a:ln>
          </p:spPr>
        </p:pic>
        <p:sp>
          <p:nvSpPr>
            <p:cNvPr id="40970" name="Text Box 10"/>
            <p:cNvSpPr txBox="1">
              <a:spLocks noChangeArrowheads="1"/>
            </p:cNvSpPr>
            <p:nvPr/>
          </p:nvSpPr>
          <p:spPr bwMode="auto">
            <a:xfrm>
              <a:off x="1644311" y="4191000"/>
              <a:ext cx="1678665" cy="646331"/>
            </a:xfrm>
            <a:prstGeom prst="rect">
              <a:avLst/>
            </a:prstGeom>
            <a:ln>
              <a:headEnd/>
              <a:tailEnd/>
            </a:ln>
          </p:spPr>
          <p:style>
            <a:lnRef idx="1">
              <a:schemeClr val="accent2"/>
            </a:lnRef>
            <a:fillRef idx="2">
              <a:schemeClr val="accent2"/>
            </a:fillRef>
            <a:effectRef idx="1">
              <a:schemeClr val="accent2"/>
            </a:effectRef>
            <a:fontRef idx="minor">
              <a:schemeClr val="dk1"/>
            </a:fontRef>
          </p:style>
          <p:txBody>
            <a:bodyPr wrap="none">
              <a:spAutoFit/>
            </a:bodyPr>
            <a:lstStyle/>
            <a:p>
              <a:pPr algn="ctr" fontAlgn="auto">
                <a:spcBef>
                  <a:spcPts val="0"/>
                </a:spcBef>
                <a:spcAft>
                  <a:spcPts val="0"/>
                </a:spcAft>
                <a:defRPr/>
              </a:pPr>
              <a:r>
                <a:rPr lang="en-US" dirty="0">
                  <a:latin typeface="Arial Narrow" pitchFamily="34" charset="0"/>
                </a:rPr>
                <a:t> </a:t>
              </a:r>
              <a:r>
                <a:rPr lang="en-US" b="1" dirty="0" err="1">
                  <a:solidFill>
                    <a:srgbClr val="FF0000"/>
                  </a:solidFill>
                  <a:latin typeface="Arial Narrow" pitchFamily="34" charset="0"/>
                </a:rPr>
                <a:t>undulator</a:t>
              </a:r>
              <a:r>
                <a:rPr lang="en-US" b="1" dirty="0">
                  <a:solidFill>
                    <a:srgbClr val="FF0000"/>
                  </a:solidFill>
                  <a:latin typeface="Arial Narrow" pitchFamily="34" charset="0"/>
                </a:rPr>
                <a:t> hall</a:t>
              </a:r>
            </a:p>
            <a:p>
              <a:pPr algn="ctr" fontAlgn="auto">
                <a:spcBef>
                  <a:spcPts val="0"/>
                </a:spcBef>
                <a:spcAft>
                  <a:spcPts val="0"/>
                </a:spcAft>
                <a:defRPr/>
              </a:pPr>
              <a:r>
                <a:rPr lang="en-US" b="1" dirty="0">
                  <a:solidFill>
                    <a:srgbClr val="FF0000"/>
                  </a:solidFill>
                  <a:latin typeface="Arial Narrow" pitchFamily="34" charset="0"/>
                </a:rPr>
                <a:t>x-ray production</a:t>
              </a:r>
            </a:p>
          </p:txBody>
        </p:sp>
        <p:sp>
          <p:nvSpPr>
            <p:cNvPr id="40971" name="Text Box 11"/>
            <p:cNvSpPr txBox="1">
              <a:spLocks noChangeArrowheads="1"/>
            </p:cNvSpPr>
            <p:nvPr/>
          </p:nvSpPr>
          <p:spPr bwMode="auto">
            <a:xfrm>
              <a:off x="1646564" y="5105400"/>
              <a:ext cx="1460656" cy="646331"/>
            </a:xfrm>
            <a:prstGeom prst="rect">
              <a:avLst/>
            </a:prstGeom>
            <a:ln>
              <a:headEnd/>
              <a:tailEnd/>
            </a:ln>
          </p:spPr>
          <p:style>
            <a:lnRef idx="1">
              <a:schemeClr val="accent2"/>
            </a:lnRef>
            <a:fillRef idx="2">
              <a:schemeClr val="accent2"/>
            </a:fillRef>
            <a:effectRef idx="1">
              <a:schemeClr val="accent2"/>
            </a:effectRef>
            <a:fontRef idx="minor">
              <a:schemeClr val="dk1"/>
            </a:fontRef>
          </p:style>
          <p:txBody>
            <a:bodyPr wrap="none">
              <a:spAutoFit/>
            </a:bodyPr>
            <a:lstStyle/>
            <a:p>
              <a:pPr algn="ctr" fontAlgn="auto">
                <a:spcBef>
                  <a:spcPts val="0"/>
                </a:spcBef>
                <a:spcAft>
                  <a:spcPts val="0"/>
                </a:spcAft>
                <a:defRPr/>
              </a:pPr>
              <a:r>
                <a:rPr lang="en-US" b="1" dirty="0">
                  <a:solidFill>
                    <a:srgbClr val="FF0000"/>
                  </a:solidFill>
                  <a:latin typeface="Arial Narrow" pitchFamily="34" charset="0"/>
                </a:rPr>
                <a:t>near hall</a:t>
              </a:r>
            </a:p>
            <a:p>
              <a:pPr algn="ctr" fontAlgn="auto">
                <a:spcBef>
                  <a:spcPts val="0"/>
                </a:spcBef>
                <a:spcAft>
                  <a:spcPts val="0"/>
                </a:spcAft>
                <a:defRPr/>
              </a:pPr>
              <a:r>
                <a:rPr lang="en-US" b="1" dirty="0">
                  <a:solidFill>
                    <a:srgbClr val="FF0000"/>
                  </a:solidFill>
                  <a:latin typeface="Arial Narrow" pitchFamily="34" charset="0"/>
                </a:rPr>
                <a:t>3 experiments</a:t>
              </a:r>
            </a:p>
          </p:txBody>
        </p:sp>
        <p:sp>
          <p:nvSpPr>
            <p:cNvPr id="40972" name="Text Box 12"/>
            <p:cNvSpPr txBox="1">
              <a:spLocks noChangeArrowheads="1"/>
            </p:cNvSpPr>
            <p:nvPr/>
          </p:nvSpPr>
          <p:spPr bwMode="auto">
            <a:xfrm>
              <a:off x="1646564" y="6172200"/>
              <a:ext cx="1460656" cy="646331"/>
            </a:xfrm>
            <a:prstGeom prst="rect">
              <a:avLst/>
            </a:prstGeom>
            <a:ln>
              <a:headEnd/>
              <a:tailEnd/>
            </a:ln>
          </p:spPr>
          <p:style>
            <a:lnRef idx="1">
              <a:schemeClr val="accent2"/>
            </a:lnRef>
            <a:fillRef idx="2">
              <a:schemeClr val="accent2"/>
            </a:fillRef>
            <a:effectRef idx="1">
              <a:schemeClr val="accent2"/>
            </a:effectRef>
            <a:fontRef idx="minor">
              <a:schemeClr val="dk1"/>
            </a:fontRef>
          </p:style>
          <p:txBody>
            <a:bodyPr wrap="none">
              <a:spAutoFit/>
            </a:bodyPr>
            <a:lstStyle/>
            <a:p>
              <a:pPr algn="ctr" fontAlgn="auto">
                <a:spcBef>
                  <a:spcPts val="0"/>
                </a:spcBef>
                <a:spcAft>
                  <a:spcPts val="0"/>
                </a:spcAft>
                <a:defRPr/>
              </a:pPr>
              <a:r>
                <a:rPr lang="en-US" b="1" dirty="0">
                  <a:solidFill>
                    <a:srgbClr val="FF0000"/>
                  </a:solidFill>
                  <a:latin typeface="Arial Narrow" pitchFamily="34" charset="0"/>
                </a:rPr>
                <a:t>far hall</a:t>
              </a:r>
            </a:p>
            <a:p>
              <a:pPr algn="ctr" fontAlgn="auto">
                <a:spcBef>
                  <a:spcPts val="0"/>
                </a:spcBef>
                <a:spcAft>
                  <a:spcPts val="0"/>
                </a:spcAft>
                <a:defRPr/>
              </a:pPr>
              <a:r>
                <a:rPr lang="en-US" b="1" dirty="0">
                  <a:solidFill>
                    <a:srgbClr val="FF0000"/>
                  </a:solidFill>
                  <a:latin typeface="Arial Narrow" pitchFamily="34" charset="0"/>
                </a:rPr>
                <a:t>3 experiments</a:t>
              </a:r>
            </a:p>
          </p:txBody>
        </p:sp>
        <p:sp>
          <p:nvSpPr>
            <p:cNvPr id="18438" name="Line 13"/>
            <p:cNvSpPr>
              <a:spLocks noChangeShapeType="1"/>
            </p:cNvSpPr>
            <p:nvPr/>
          </p:nvSpPr>
          <p:spPr bwMode="auto">
            <a:xfrm>
              <a:off x="3733800" y="2209800"/>
              <a:ext cx="381000" cy="2286000"/>
            </a:xfrm>
            <a:prstGeom prst="line">
              <a:avLst/>
            </a:prstGeom>
            <a:noFill/>
            <a:ln w="57150">
              <a:solidFill>
                <a:srgbClr val="FFFF00"/>
              </a:solidFill>
              <a:round/>
              <a:headEnd/>
              <a:tailEnd/>
            </a:ln>
          </p:spPr>
          <p:txBody>
            <a:bodyPr/>
            <a:lstStyle/>
            <a:p>
              <a:endParaRPr lang="en-US"/>
            </a:p>
          </p:txBody>
        </p:sp>
        <p:sp>
          <p:nvSpPr>
            <p:cNvPr id="40975" name="Text Box 15"/>
            <p:cNvSpPr txBox="1">
              <a:spLocks noChangeArrowheads="1"/>
            </p:cNvSpPr>
            <p:nvPr/>
          </p:nvSpPr>
          <p:spPr bwMode="auto">
            <a:xfrm>
              <a:off x="2209800" y="3352800"/>
              <a:ext cx="1470274" cy="369332"/>
            </a:xfrm>
            <a:prstGeom prst="rect">
              <a:avLst/>
            </a:prstGeom>
            <a:solidFill>
              <a:srgbClr val="54566A"/>
            </a:solidFill>
            <a:ln w="25400" algn="ctr">
              <a:solidFill>
                <a:srgbClr val="54566A"/>
              </a:solidFill>
              <a:miter lim="800000"/>
              <a:headEnd/>
              <a:tailEnd/>
            </a:ln>
          </p:spPr>
          <p:txBody>
            <a:bodyPr wrap="none">
              <a:spAutoFit/>
            </a:bodyPr>
            <a:lstStyle/>
            <a:p>
              <a:pPr fontAlgn="auto">
                <a:spcBef>
                  <a:spcPts val="0"/>
                </a:spcBef>
                <a:spcAft>
                  <a:spcPts val="0"/>
                </a:spcAft>
                <a:defRPr/>
              </a:pPr>
              <a:r>
                <a:rPr lang="en-US" b="1" dirty="0">
                  <a:solidFill>
                    <a:srgbClr val="FFFF00"/>
                  </a:solidFill>
                  <a:latin typeface="Arial Narrow" pitchFamily="34" charset="0"/>
                </a:rPr>
                <a:t>electron beam</a:t>
              </a:r>
            </a:p>
          </p:txBody>
        </p:sp>
        <p:sp>
          <p:nvSpPr>
            <p:cNvPr id="40976" name="Text Box 16"/>
            <p:cNvSpPr txBox="1">
              <a:spLocks noChangeArrowheads="1"/>
            </p:cNvSpPr>
            <p:nvPr/>
          </p:nvSpPr>
          <p:spPr bwMode="auto">
            <a:xfrm>
              <a:off x="2971800" y="5791200"/>
              <a:ext cx="1186543" cy="369332"/>
            </a:xfrm>
            <a:prstGeom prst="rect">
              <a:avLst/>
            </a:prstGeom>
            <a:solidFill>
              <a:srgbClr val="54566A"/>
            </a:solidFill>
            <a:ln w="25400" algn="ctr">
              <a:solidFill>
                <a:srgbClr val="54566A"/>
              </a:solidFill>
              <a:miter lim="800000"/>
              <a:headEnd/>
              <a:tailEnd/>
            </a:ln>
          </p:spPr>
          <p:txBody>
            <a:bodyPr wrap="none">
              <a:spAutoFit/>
            </a:bodyPr>
            <a:lstStyle/>
            <a:p>
              <a:pPr fontAlgn="auto">
                <a:spcBef>
                  <a:spcPts val="0"/>
                </a:spcBef>
                <a:spcAft>
                  <a:spcPts val="0"/>
                </a:spcAft>
                <a:defRPr/>
              </a:pPr>
              <a:r>
                <a:rPr lang="en-US" b="1" dirty="0">
                  <a:solidFill>
                    <a:srgbClr val="66CCFF"/>
                  </a:solidFill>
                  <a:latin typeface="Arial Narrow" pitchFamily="34" charset="0"/>
                </a:rPr>
                <a:t>x-ray beam</a:t>
              </a:r>
            </a:p>
          </p:txBody>
        </p:sp>
        <p:sp>
          <p:nvSpPr>
            <p:cNvPr id="18442" name="Line 13"/>
            <p:cNvSpPr>
              <a:spLocks noChangeShapeType="1"/>
            </p:cNvSpPr>
            <p:nvPr/>
          </p:nvSpPr>
          <p:spPr bwMode="auto">
            <a:xfrm>
              <a:off x="4114800" y="4495800"/>
              <a:ext cx="381000" cy="2209800"/>
            </a:xfrm>
            <a:prstGeom prst="line">
              <a:avLst/>
            </a:prstGeom>
            <a:noFill/>
            <a:ln w="57150">
              <a:solidFill>
                <a:srgbClr val="3399FF"/>
              </a:solidFill>
              <a:round/>
              <a:headEnd/>
              <a:tailEnd/>
            </a:ln>
          </p:spPr>
          <p:txBody>
            <a:bodyPr/>
            <a:lstStyle/>
            <a:p>
              <a:endParaRPr lang="en-US"/>
            </a:p>
          </p:txBody>
        </p:sp>
        <p:sp>
          <p:nvSpPr>
            <p:cNvPr id="18443" name="Oval 7"/>
            <p:cNvSpPr>
              <a:spLocks noChangeArrowheads="1"/>
            </p:cNvSpPr>
            <p:nvPr/>
          </p:nvSpPr>
          <p:spPr bwMode="auto">
            <a:xfrm rot="-671191">
              <a:off x="3886200" y="4349750"/>
              <a:ext cx="449263" cy="385763"/>
            </a:xfrm>
            <a:prstGeom prst="ellipse">
              <a:avLst/>
            </a:prstGeom>
            <a:noFill/>
            <a:ln w="38100">
              <a:solidFill>
                <a:srgbClr val="FF0000"/>
              </a:solidFill>
              <a:round/>
              <a:headEnd/>
              <a:tailEnd/>
            </a:ln>
          </p:spPr>
          <p:txBody>
            <a:bodyPr wrap="none" anchor="ctr"/>
            <a:lstStyle/>
            <a:p>
              <a:endParaRPr lang="en-US">
                <a:latin typeface="Calibri" pitchFamily="34" charset="0"/>
              </a:endParaRPr>
            </a:p>
          </p:txBody>
        </p:sp>
        <p:sp>
          <p:nvSpPr>
            <p:cNvPr id="18444" name="Oval 7"/>
            <p:cNvSpPr>
              <a:spLocks noChangeArrowheads="1"/>
            </p:cNvSpPr>
            <p:nvPr/>
          </p:nvSpPr>
          <p:spPr bwMode="auto">
            <a:xfrm rot="-671191">
              <a:off x="3962400" y="5105400"/>
              <a:ext cx="533400" cy="457200"/>
            </a:xfrm>
            <a:prstGeom prst="ellipse">
              <a:avLst/>
            </a:prstGeom>
            <a:noFill/>
            <a:ln w="38100">
              <a:solidFill>
                <a:srgbClr val="FF0000"/>
              </a:solidFill>
              <a:round/>
              <a:headEnd/>
              <a:tailEnd/>
            </a:ln>
          </p:spPr>
          <p:txBody>
            <a:bodyPr wrap="none" anchor="ctr"/>
            <a:lstStyle/>
            <a:p>
              <a:endParaRPr lang="en-US">
                <a:latin typeface="Calibri" pitchFamily="34" charset="0"/>
              </a:endParaRPr>
            </a:p>
          </p:txBody>
        </p:sp>
        <p:sp>
          <p:nvSpPr>
            <p:cNvPr id="18445" name="Oval 7"/>
            <p:cNvSpPr>
              <a:spLocks noChangeArrowheads="1"/>
            </p:cNvSpPr>
            <p:nvPr/>
          </p:nvSpPr>
          <p:spPr bwMode="auto">
            <a:xfrm rot="20928809">
              <a:off x="4191000" y="6371998"/>
              <a:ext cx="533400" cy="457200"/>
            </a:xfrm>
            <a:prstGeom prst="ellipse">
              <a:avLst/>
            </a:prstGeom>
            <a:noFill/>
            <a:ln w="38100">
              <a:solidFill>
                <a:srgbClr val="FF0000"/>
              </a:solidFill>
              <a:round/>
              <a:headEnd/>
              <a:tailEnd/>
            </a:ln>
          </p:spPr>
          <p:txBody>
            <a:bodyPr wrap="none" anchor="ctr"/>
            <a:lstStyle/>
            <a:p>
              <a:endParaRPr lang="en-US">
                <a:latin typeface="Calibri" pitchFamily="34" charset="0"/>
              </a:endParaRPr>
            </a:p>
          </p:txBody>
        </p:sp>
        <p:sp>
          <p:nvSpPr>
            <p:cNvPr id="21" name="Text Box 10"/>
            <p:cNvSpPr txBox="1">
              <a:spLocks noChangeArrowheads="1"/>
            </p:cNvSpPr>
            <p:nvPr/>
          </p:nvSpPr>
          <p:spPr bwMode="auto">
            <a:xfrm>
              <a:off x="3895971" y="1388164"/>
              <a:ext cx="1577158" cy="646331"/>
            </a:xfrm>
            <a:prstGeom prst="rect">
              <a:avLst/>
            </a:prstGeom>
            <a:ln>
              <a:headEnd/>
              <a:tailEnd/>
            </a:ln>
          </p:spPr>
          <p:style>
            <a:lnRef idx="1">
              <a:schemeClr val="accent2"/>
            </a:lnRef>
            <a:fillRef idx="2">
              <a:schemeClr val="accent2"/>
            </a:fillRef>
            <a:effectRef idx="1">
              <a:schemeClr val="accent2"/>
            </a:effectRef>
            <a:fontRef idx="minor">
              <a:schemeClr val="dk1"/>
            </a:fontRef>
          </p:style>
          <p:txBody>
            <a:bodyPr wrap="square">
              <a:spAutoFit/>
            </a:bodyPr>
            <a:lstStyle/>
            <a:p>
              <a:pPr algn="ctr" fontAlgn="auto">
                <a:spcBef>
                  <a:spcPts val="0"/>
                </a:spcBef>
                <a:spcAft>
                  <a:spcPts val="0"/>
                </a:spcAft>
                <a:defRPr/>
              </a:pPr>
              <a:r>
                <a:rPr lang="en-US" dirty="0">
                  <a:latin typeface="Arial Narrow" pitchFamily="34" charset="0"/>
                </a:rPr>
                <a:t> </a:t>
              </a:r>
              <a:r>
                <a:rPr lang="en-US" b="1" dirty="0" smtClean="0">
                  <a:solidFill>
                    <a:srgbClr val="FF0000"/>
                  </a:solidFill>
                  <a:latin typeface="Arial Narrow" pitchFamily="34" charset="0"/>
                </a:rPr>
                <a:t>LCLS uses 1/3 of </a:t>
              </a:r>
              <a:r>
                <a:rPr lang="en-US" b="1" dirty="0" err="1" smtClean="0">
                  <a:solidFill>
                    <a:srgbClr val="FF0000"/>
                  </a:solidFill>
                  <a:latin typeface="Arial Narrow" pitchFamily="34" charset="0"/>
                </a:rPr>
                <a:t>linac</a:t>
              </a:r>
              <a:endParaRPr lang="en-US" b="1" dirty="0">
                <a:solidFill>
                  <a:srgbClr val="FF0000"/>
                </a:solidFill>
                <a:latin typeface="Arial Narrow" pitchFamily="34" charset="0"/>
              </a:endParaRPr>
            </a:p>
          </p:txBody>
        </p:sp>
      </p:grpSp>
      <p:grpSp>
        <p:nvGrpSpPr>
          <p:cNvPr id="3" name="Group 16"/>
          <p:cNvGrpSpPr>
            <a:grpSpLocks/>
          </p:cNvGrpSpPr>
          <p:nvPr/>
        </p:nvGrpSpPr>
        <p:grpSpPr bwMode="auto">
          <a:xfrm>
            <a:off x="5751838" y="4239284"/>
            <a:ext cx="3193379" cy="1286248"/>
            <a:chOff x="5037258" y="4976006"/>
            <a:chExt cx="3193941" cy="1287049"/>
          </a:xfrm>
        </p:grpSpPr>
        <p:pic>
          <p:nvPicPr>
            <p:cNvPr id="18448" name="Picture 14" descr="20100422_12-54-12.JPG"/>
            <p:cNvPicPr>
              <a:picLocks noChangeAspect="1"/>
            </p:cNvPicPr>
            <p:nvPr/>
          </p:nvPicPr>
          <p:blipFill>
            <a:blip r:embed="rId4" cstate="print"/>
            <a:srcRect/>
            <a:stretch>
              <a:fillRect/>
            </a:stretch>
          </p:blipFill>
          <p:spPr bwMode="auto">
            <a:xfrm>
              <a:off x="5037258" y="4976006"/>
              <a:ext cx="1716065" cy="1287049"/>
            </a:xfrm>
            <a:prstGeom prst="rect">
              <a:avLst/>
            </a:prstGeom>
            <a:noFill/>
            <a:ln w="9525">
              <a:noFill/>
              <a:miter lim="800000"/>
              <a:headEnd/>
              <a:tailEnd/>
            </a:ln>
          </p:spPr>
        </p:pic>
        <p:sp>
          <p:nvSpPr>
            <p:cNvPr id="18449" name="TextBox 15"/>
            <p:cNvSpPr txBox="1">
              <a:spLocks noChangeArrowheads="1"/>
            </p:cNvSpPr>
            <p:nvPr/>
          </p:nvSpPr>
          <p:spPr bwMode="auto">
            <a:xfrm>
              <a:off x="6871103" y="4993438"/>
              <a:ext cx="1360096" cy="1100153"/>
            </a:xfrm>
            <a:prstGeom prst="rect">
              <a:avLst/>
            </a:prstGeom>
            <a:noFill/>
            <a:ln w="9525">
              <a:noFill/>
              <a:miter lim="800000"/>
              <a:headEnd/>
              <a:tailEnd/>
            </a:ln>
          </p:spPr>
          <p:txBody>
            <a:bodyPr wrap="square">
              <a:spAutoFit/>
            </a:bodyPr>
            <a:lstStyle/>
            <a:p>
              <a:pPr>
                <a:lnSpc>
                  <a:spcPts val="2000"/>
                </a:lnSpc>
              </a:pPr>
              <a:r>
                <a:rPr lang="en-US" sz="1600" b="1" dirty="0">
                  <a:latin typeface="Arial Narrow" pitchFamily="34" charset="0"/>
                </a:rPr>
                <a:t>Detection of </a:t>
              </a:r>
              <a:endParaRPr lang="en-US" sz="1600" b="1" dirty="0" smtClean="0">
                <a:latin typeface="Arial Narrow" pitchFamily="34" charset="0"/>
              </a:endParaRPr>
            </a:p>
            <a:p>
              <a:pPr>
                <a:lnSpc>
                  <a:spcPts val="2000"/>
                </a:lnSpc>
              </a:pPr>
              <a:r>
                <a:rPr lang="en-US" sz="1600" b="1" dirty="0" smtClean="0">
                  <a:latin typeface="Arial Narrow" pitchFamily="34" charset="0"/>
                </a:rPr>
                <a:t>X-ray </a:t>
              </a:r>
              <a:r>
                <a:rPr lang="en-US" sz="1600" b="1" dirty="0">
                  <a:latin typeface="Arial Narrow" pitchFamily="34" charset="0"/>
                </a:rPr>
                <a:t>at Far Hall  ~ 1 PM PDT 4/22/2010</a:t>
              </a:r>
            </a:p>
          </p:txBody>
        </p:sp>
      </p:grpSp>
      <p:pic>
        <p:nvPicPr>
          <p:cNvPr id="19" name="Picture 3"/>
          <p:cNvPicPr>
            <a:picLocks noChangeAspect="1" noChangeArrowheads="1"/>
          </p:cNvPicPr>
          <p:nvPr/>
        </p:nvPicPr>
        <p:blipFill>
          <a:blip r:embed="rId5" cstate="print"/>
          <a:srcRect/>
          <a:stretch>
            <a:fillRect/>
          </a:stretch>
        </p:blipFill>
        <p:spPr bwMode="auto">
          <a:xfrm flipH="1">
            <a:off x="5753096" y="1524000"/>
            <a:ext cx="1866904" cy="1515575"/>
          </a:xfrm>
          <a:prstGeom prst="rect">
            <a:avLst/>
          </a:prstGeom>
          <a:noFill/>
          <a:ln w="9525">
            <a:noFill/>
            <a:miter lim="800000"/>
            <a:headEnd/>
            <a:tailEnd/>
          </a:ln>
          <a:effectLst/>
        </p:spPr>
      </p:pic>
      <p:sp>
        <p:nvSpPr>
          <p:cNvPr id="22" name="Rectangle 21"/>
          <p:cNvSpPr/>
          <p:nvPr/>
        </p:nvSpPr>
        <p:spPr>
          <a:xfrm>
            <a:off x="7620000" y="1970975"/>
            <a:ext cx="1318592" cy="861774"/>
          </a:xfrm>
          <a:prstGeom prst="rect">
            <a:avLst/>
          </a:prstGeom>
        </p:spPr>
        <p:txBody>
          <a:bodyPr wrap="square">
            <a:spAutoFit/>
          </a:bodyPr>
          <a:lstStyle/>
          <a:p>
            <a:pPr algn="ctr"/>
            <a:r>
              <a:rPr lang="en-US" sz="1600" b="1" dirty="0" smtClean="0">
                <a:latin typeface="Arial Narrow" pitchFamily="34" charset="0"/>
              </a:rPr>
              <a:t>First X-rays:</a:t>
            </a:r>
            <a:br>
              <a:rPr lang="en-US" sz="1600" b="1" dirty="0" smtClean="0">
                <a:latin typeface="Arial Narrow" pitchFamily="34" charset="0"/>
              </a:rPr>
            </a:br>
            <a:r>
              <a:rPr lang="en-US" sz="1600" b="1" dirty="0" smtClean="0">
                <a:latin typeface="Arial Narrow" pitchFamily="34" charset="0"/>
              </a:rPr>
              <a:t>~ 1 PM PDT</a:t>
            </a:r>
          </a:p>
          <a:p>
            <a:pPr algn="ctr"/>
            <a:r>
              <a:rPr lang="en-US" sz="1600" b="1" dirty="0" smtClean="0">
                <a:latin typeface="Arial Narrow" pitchFamily="34" charset="0"/>
              </a:rPr>
              <a:t>4/15/2009</a:t>
            </a:r>
            <a:endParaRPr lang="en-US" sz="1600" b="1" dirty="0">
              <a:latin typeface="Arial Narrow" pitchFamily="34" charset="0"/>
            </a:endParaRPr>
          </a:p>
        </p:txBody>
      </p:sp>
      <p:sp>
        <p:nvSpPr>
          <p:cNvPr id="23" name="Title 22"/>
          <p:cNvSpPr>
            <a:spLocks noGrp="1"/>
          </p:cNvSpPr>
          <p:nvPr>
            <p:ph type="title"/>
          </p:nvPr>
        </p:nvSpPr>
        <p:spPr/>
        <p:txBody>
          <a:bodyPr/>
          <a:lstStyle/>
          <a:p>
            <a:r>
              <a:rPr lang="en-US" dirty="0" err="1" smtClean="0"/>
              <a:t>Linac</a:t>
            </a:r>
            <a:r>
              <a:rPr lang="en-US" dirty="0" smtClean="0"/>
              <a:t> Coherent Light Source or “LCLS” at SLAC</a:t>
            </a:r>
            <a:br>
              <a:rPr lang="en-US" dirty="0" smtClean="0"/>
            </a:br>
            <a:r>
              <a:rPr lang="en-US" sz="2000" dirty="0" smtClean="0"/>
              <a:t>The World’s First X-ray Laser</a:t>
            </a:r>
            <a:endParaRPr lang="en-US" dirty="0"/>
          </a:p>
        </p:txBody>
      </p:sp>
      <p:sp>
        <p:nvSpPr>
          <p:cNvPr id="25" name="Slide Number Placeholder 24"/>
          <p:cNvSpPr>
            <a:spLocks noGrp="1"/>
          </p:cNvSpPr>
          <p:nvPr>
            <p:ph type="sldNum" sz="quarter" idx="11"/>
          </p:nvPr>
        </p:nvSpPr>
        <p:spPr>
          <a:xfrm>
            <a:off x="8528050" y="6351588"/>
            <a:ext cx="381000" cy="365125"/>
          </a:xfrm>
        </p:spPr>
        <p:txBody>
          <a:bodyPr/>
          <a:lstStyle/>
          <a:p>
            <a:fld id="{26CA2777-A89F-4130-B308-73BB65955918}" type="slidenum">
              <a:rPr lang="en-US" smtClean="0"/>
              <a:pPr/>
              <a:t>16</a:t>
            </a:fld>
            <a:endParaRPr lang="en-US"/>
          </a:p>
        </p:txBody>
      </p:sp>
      <p:sp>
        <p:nvSpPr>
          <p:cNvPr id="26" name="Footer Placeholder 25"/>
          <p:cNvSpPr>
            <a:spLocks noGrp="1"/>
          </p:cNvSpPr>
          <p:nvPr>
            <p:ph type="ftr" sz="quarter" idx="4294967295"/>
          </p:nvPr>
        </p:nvSpPr>
        <p:spPr>
          <a:xfrm>
            <a:off x="3124200" y="6357064"/>
            <a:ext cx="5334000" cy="365125"/>
          </a:xfrm>
          <a:prstGeom prst="rect">
            <a:avLst/>
          </a:prstGeom>
        </p:spPr>
        <p:txBody>
          <a:bodyPr/>
          <a:lstStyle/>
          <a:p>
            <a:r>
              <a:rPr lang="en-US" dirty="0" smtClean="0"/>
              <a:t>BESAC August 5, 2010</a:t>
            </a:r>
            <a:endParaRPr 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12"/>
          <p:cNvSpPr>
            <a:spLocks/>
          </p:cNvSpPr>
          <p:nvPr/>
        </p:nvSpPr>
        <p:spPr bwMode="auto">
          <a:xfrm>
            <a:off x="4800600" y="790575"/>
            <a:ext cx="4233862" cy="1279525"/>
          </a:xfrm>
          <a:prstGeom prst="rect">
            <a:avLst/>
          </a:prstGeom>
          <a:solidFill>
            <a:schemeClr val="bg1"/>
          </a:solidFill>
          <a:ln w="12700">
            <a:solidFill>
              <a:schemeClr val="tx1"/>
            </a:solidFill>
            <a:miter lim="800000"/>
            <a:headEnd/>
            <a:tailEnd/>
          </a:ln>
        </p:spPr>
        <p:txBody>
          <a:bodyPr lIns="0" tIns="0" rIns="0" bIns="0"/>
          <a:lstStyle/>
          <a:p>
            <a:pPr defTabSz="642938"/>
            <a:r>
              <a:rPr lang="en-US" sz="1600" dirty="0">
                <a:ea typeface="ヒラギノ角ゴ ProN W3"/>
                <a:cs typeface="ヒラギノ角ゴ ProN W3"/>
                <a:sym typeface="Calibri Bold Italic" pitchFamily="34" charset="0"/>
              </a:rPr>
              <a:t>Spokesperson: </a:t>
            </a:r>
            <a:r>
              <a:rPr lang="en-US" sz="1600" b="1" dirty="0">
                <a:ea typeface="ヒラギノ角ゴ ProN W3"/>
                <a:cs typeface="ヒラギノ角ゴ ProN W3"/>
                <a:sym typeface="Calibri Bold Italic" pitchFamily="34" charset="0"/>
              </a:rPr>
              <a:t>Henry Chapman </a:t>
            </a:r>
            <a:r>
              <a:rPr lang="en-US" sz="1600" dirty="0">
                <a:ea typeface="ヒラギノ角ゴ ProN W3"/>
                <a:cs typeface="ヒラギノ角ゴ ProN W3"/>
                <a:sym typeface="Calibri Bold Italic" pitchFamily="34" charset="0"/>
              </a:rPr>
              <a:t>et al.</a:t>
            </a:r>
          </a:p>
          <a:p>
            <a:pPr defTabSz="642938"/>
            <a:r>
              <a:rPr lang="en-US" sz="1600" dirty="0">
                <a:ea typeface="ヒラギノ角ゴ ProN W3"/>
                <a:cs typeface="ヒラギノ角ゴ ProN W3"/>
                <a:sym typeface="Calibri Bold Italic" pitchFamily="34" charset="0"/>
              </a:rPr>
              <a:t>collaboration of</a:t>
            </a:r>
          </a:p>
          <a:p>
            <a:pPr defTabSz="642938"/>
            <a:r>
              <a:rPr lang="en-US" sz="1600" dirty="0">
                <a:ea typeface="ヒラギノ角ゴ ProN W3"/>
                <a:cs typeface="ヒラギノ角ゴ ProN W3"/>
                <a:sym typeface="Calibri Bold Italic" pitchFamily="34" charset="0"/>
              </a:rPr>
              <a:t>Center for Free Electron Laser Science DESY </a:t>
            </a:r>
          </a:p>
          <a:p>
            <a:pPr defTabSz="642938"/>
            <a:r>
              <a:rPr lang="en-US" sz="1600" dirty="0">
                <a:ea typeface="ヒラギノ角ゴ ProN W3"/>
                <a:cs typeface="ヒラギノ角ゴ ProN W3"/>
                <a:sym typeface="Calibri Bold Italic" pitchFamily="34" charset="0"/>
              </a:rPr>
              <a:t>Arizona State University, Max Planck CFEL ASG, SLAC, LLNL, CBST, Uppsala University</a:t>
            </a:r>
          </a:p>
        </p:txBody>
      </p:sp>
      <p:grpSp>
        <p:nvGrpSpPr>
          <p:cNvPr id="2" name="Group 24"/>
          <p:cNvGrpSpPr>
            <a:grpSpLocks/>
          </p:cNvGrpSpPr>
          <p:nvPr/>
        </p:nvGrpSpPr>
        <p:grpSpPr bwMode="auto">
          <a:xfrm>
            <a:off x="725488" y="2111650"/>
            <a:ext cx="7808912" cy="4328837"/>
            <a:chOff x="265" y="1249"/>
            <a:chExt cx="5327" cy="2953"/>
          </a:xfrm>
        </p:grpSpPr>
        <p:pic>
          <p:nvPicPr>
            <p:cNvPr id="20492" name="Picture 2"/>
            <p:cNvPicPr>
              <a:picLocks noChangeArrowheads="1"/>
            </p:cNvPicPr>
            <p:nvPr/>
          </p:nvPicPr>
          <p:blipFill>
            <a:blip r:embed="rId2" cstate="print"/>
            <a:srcRect/>
            <a:stretch>
              <a:fillRect/>
            </a:stretch>
          </p:blipFill>
          <p:spPr bwMode="auto">
            <a:xfrm>
              <a:off x="265" y="1249"/>
              <a:ext cx="5327" cy="2953"/>
            </a:xfrm>
            <a:prstGeom prst="rect">
              <a:avLst/>
            </a:prstGeom>
            <a:noFill/>
            <a:ln w="12700">
              <a:noFill/>
              <a:miter lim="800000"/>
              <a:headEnd/>
              <a:tailEnd/>
            </a:ln>
          </p:spPr>
        </p:pic>
        <p:sp>
          <p:nvSpPr>
            <p:cNvPr id="20493" name="Line 10"/>
            <p:cNvSpPr>
              <a:spLocks noChangeShapeType="1"/>
            </p:cNvSpPr>
            <p:nvPr/>
          </p:nvSpPr>
          <p:spPr bwMode="auto">
            <a:xfrm>
              <a:off x="2853" y="1390"/>
              <a:ext cx="1252" cy="455"/>
            </a:xfrm>
            <a:prstGeom prst="line">
              <a:avLst/>
            </a:prstGeom>
            <a:noFill/>
            <a:ln w="38100">
              <a:solidFill>
                <a:schemeClr val="tx1"/>
              </a:solidFill>
              <a:miter lim="800000"/>
              <a:headEnd type="stealth" w="med" len="med"/>
              <a:tailEnd type="stealth" w="med" len="med"/>
            </a:ln>
          </p:spPr>
          <p:txBody>
            <a:bodyPr lIns="0" tIns="0" rIns="0" bIns="0"/>
            <a:lstStyle/>
            <a:p>
              <a:endParaRPr lang="en-US"/>
            </a:p>
          </p:txBody>
        </p:sp>
        <p:sp>
          <p:nvSpPr>
            <p:cNvPr id="20494" name="Rectangle 11"/>
            <p:cNvSpPr>
              <a:spLocks/>
            </p:cNvSpPr>
            <p:nvPr/>
          </p:nvSpPr>
          <p:spPr bwMode="auto">
            <a:xfrm>
              <a:off x="3229" y="1328"/>
              <a:ext cx="292" cy="154"/>
            </a:xfrm>
            <a:prstGeom prst="rect">
              <a:avLst/>
            </a:prstGeom>
            <a:noFill/>
            <a:ln w="12700">
              <a:noFill/>
              <a:miter lim="800000"/>
              <a:headEnd/>
              <a:tailEnd/>
            </a:ln>
          </p:spPr>
          <p:txBody>
            <a:bodyPr wrap="none" lIns="0" tIns="0" rIns="0" bIns="0">
              <a:spAutoFit/>
            </a:bodyPr>
            <a:lstStyle/>
            <a:p>
              <a:pPr defTabSz="642938"/>
              <a:r>
                <a:rPr lang="en-US" sz="1600" b="1">
                  <a:cs typeface="Arial" pitchFamily="34" charset="0"/>
                  <a:sym typeface="Arial" pitchFamily="34" charset="0"/>
                </a:rPr>
                <a:t>8 cm</a:t>
              </a:r>
            </a:p>
          </p:txBody>
        </p:sp>
        <p:sp>
          <p:nvSpPr>
            <p:cNvPr id="20495" name="Rectangle 18"/>
            <p:cNvSpPr>
              <a:spLocks/>
            </p:cNvSpPr>
            <p:nvPr/>
          </p:nvSpPr>
          <p:spPr bwMode="auto">
            <a:xfrm>
              <a:off x="1089" y="2756"/>
              <a:ext cx="531" cy="144"/>
            </a:xfrm>
            <a:prstGeom prst="rect">
              <a:avLst/>
            </a:prstGeom>
            <a:solidFill>
              <a:schemeClr val="bg1"/>
            </a:solidFill>
            <a:ln w="12700">
              <a:noFill/>
              <a:miter lim="800000"/>
              <a:headEnd/>
              <a:tailEnd/>
            </a:ln>
          </p:spPr>
          <p:txBody>
            <a:bodyPr wrap="none" lIns="0" tIns="0" rIns="0" bIns="0">
              <a:spAutoFit/>
            </a:bodyPr>
            <a:lstStyle/>
            <a:p>
              <a:pPr defTabSz="642938"/>
              <a:r>
                <a:rPr lang="en-US" sz="1500" b="1">
                  <a:cs typeface="Arial" pitchFamily="34" charset="0"/>
                  <a:sym typeface="Arial" pitchFamily="34" charset="0"/>
                </a:rPr>
                <a:t>Liquid jet</a:t>
              </a:r>
            </a:p>
          </p:txBody>
        </p:sp>
        <p:sp>
          <p:nvSpPr>
            <p:cNvPr id="20496" name="Text Box 21"/>
            <p:cNvSpPr txBox="1">
              <a:spLocks noChangeArrowheads="1"/>
            </p:cNvSpPr>
            <p:nvPr/>
          </p:nvSpPr>
          <p:spPr bwMode="auto">
            <a:xfrm>
              <a:off x="1843" y="3458"/>
              <a:ext cx="1027" cy="404"/>
            </a:xfrm>
            <a:prstGeom prst="rect">
              <a:avLst/>
            </a:prstGeom>
            <a:solidFill>
              <a:schemeClr val="bg1"/>
            </a:solidFill>
            <a:ln w="12700">
              <a:noFill/>
              <a:miter lim="800000"/>
              <a:headEnd type="none" w="sm" len="sm"/>
              <a:tailEnd type="none" w="sm" len="sm"/>
            </a:ln>
          </p:spPr>
          <p:txBody>
            <a:bodyPr wrap="none">
              <a:spAutoFit/>
            </a:bodyPr>
            <a:lstStyle/>
            <a:p>
              <a:r>
                <a:rPr lang="en-US" sz="1600" b="1" dirty="0"/>
                <a:t>x-rays:     7 </a:t>
              </a:r>
              <a:r>
                <a:rPr lang="en-US" b="1" dirty="0">
                  <a:latin typeface="Symbol" pitchFamily="18" charset="2"/>
                </a:rPr>
                <a:t>m</a:t>
              </a:r>
              <a:r>
                <a:rPr lang="en-US" sz="1600" b="1" dirty="0"/>
                <a:t>m</a:t>
              </a:r>
            </a:p>
            <a:p>
              <a:r>
                <a:rPr lang="en-US" sz="1600" b="1" dirty="0"/>
                <a:t>liquid jet: 4 </a:t>
              </a:r>
              <a:r>
                <a:rPr lang="en-US" b="1" dirty="0">
                  <a:latin typeface="Symbol" pitchFamily="18" charset="2"/>
                </a:rPr>
                <a:t>m</a:t>
              </a:r>
              <a:r>
                <a:rPr lang="en-US" sz="1600" b="1" dirty="0"/>
                <a:t>m</a:t>
              </a:r>
            </a:p>
          </p:txBody>
        </p:sp>
      </p:grpSp>
      <p:grpSp>
        <p:nvGrpSpPr>
          <p:cNvPr id="3" name="Group 23"/>
          <p:cNvGrpSpPr>
            <a:grpSpLocks/>
          </p:cNvGrpSpPr>
          <p:nvPr/>
        </p:nvGrpSpPr>
        <p:grpSpPr bwMode="auto">
          <a:xfrm>
            <a:off x="76200" y="762000"/>
            <a:ext cx="3003550" cy="2486025"/>
            <a:chOff x="660" y="612"/>
            <a:chExt cx="1892" cy="1566"/>
          </a:xfrm>
        </p:grpSpPr>
        <p:grpSp>
          <p:nvGrpSpPr>
            <p:cNvPr id="4" name="Group 19"/>
            <p:cNvGrpSpPr>
              <a:grpSpLocks/>
            </p:cNvGrpSpPr>
            <p:nvPr/>
          </p:nvGrpSpPr>
          <p:grpSpPr bwMode="auto">
            <a:xfrm>
              <a:off x="705" y="805"/>
              <a:ext cx="1847" cy="1373"/>
              <a:chOff x="705" y="805"/>
              <a:chExt cx="1847" cy="1373"/>
            </a:xfrm>
          </p:grpSpPr>
          <p:pic>
            <p:nvPicPr>
              <p:cNvPr id="20490" name="Picture 13"/>
              <p:cNvPicPr>
                <a:picLocks noChangeAspect="1" noChangeArrowheads="1"/>
              </p:cNvPicPr>
              <p:nvPr/>
            </p:nvPicPr>
            <p:blipFill>
              <a:blip r:embed="rId3" cstate="print"/>
              <a:srcRect/>
              <a:stretch>
                <a:fillRect/>
              </a:stretch>
            </p:blipFill>
            <p:spPr bwMode="auto">
              <a:xfrm>
                <a:off x="705" y="805"/>
                <a:ext cx="1847" cy="1373"/>
              </a:xfrm>
              <a:prstGeom prst="rect">
                <a:avLst/>
              </a:prstGeom>
              <a:noFill/>
              <a:ln w="12700">
                <a:noFill/>
                <a:miter lim="800000"/>
                <a:headEnd/>
                <a:tailEnd/>
              </a:ln>
            </p:spPr>
          </p:pic>
          <p:sp>
            <p:nvSpPr>
              <p:cNvPr id="20491" name="Rectangle 12"/>
              <p:cNvSpPr>
                <a:spLocks/>
              </p:cNvSpPr>
              <p:nvPr/>
            </p:nvSpPr>
            <p:spPr bwMode="auto">
              <a:xfrm>
                <a:off x="1981" y="1252"/>
                <a:ext cx="482" cy="144"/>
              </a:xfrm>
              <a:prstGeom prst="rect">
                <a:avLst/>
              </a:prstGeom>
              <a:solidFill>
                <a:schemeClr val="bg1"/>
              </a:solidFill>
              <a:ln w="12700">
                <a:noFill/>
                <a:miter lim="800000"/>
                <a:headEnd/>
                <a:tailEnd/>
              </a:ln>
            </p:spPr>
            <p:txBody>
              <a:bodyPr wrap="none" lIns="0" tIns="0" rIns="0" bIns="0">
                <a:spAutoFit/>
              </a:bodyPr>
              <a:lstStyle/>
              <a:p>
                <a:pPr defTabSz="642938"/>
                <a:r>
                  <a:rPr lang="en-US" sz="1500" dirty="0">
                    <a:cs typeface="Arial" pitchFamily="34" charset="0"/>
                    <a:sym typeface="Arial" pitchFamily="34" charset="0"/>
                  </a:rPr>
                  <a:t>Liquid jet</a:t>
                </a:r>
              </a:p>
            </p:txBody>
          </p:sp>
        </p:grpSp>
        <p:sp>
          <p:nvSpPr>
            <p:cNvPr id="20489" name="Rectangle 22"/>
            <p:cNvSpPr>
              <a:spLocks noChangeArrowheads="1"/>
            </p:cNvSpPr>
            <p:nvPr/>
          </p:nvSpPr>
          <p:spPr bwMode="auto">
            <a:xfrm>
              <a:off x="660" y="612"/>
              <a:ext cx="1523" cy="212"/>
            </a:xfrm>
            <a:prstGeom prst="rect">
              <a:avLst/>
            </a:prstGeom>
            <a:noFill/>
            <a:ln w="12700">
              <a:noFill/>
              <a:miter lim="800000"/>
              <a:headEnd type="none" w="sm" len="sm"/>
              <a:tailEnd type="none" w="sm" len="sm"/>
            </a:ln>
          </p:spPr>
          <p:txBody>
            <a:bodyPr wrap="none">
              <a:spAutoFit/>
            </a:bodyPr>
            <a:lstStyle/>
            <a:p>
              <a:r>
                <a:rPr lang="en-US" sz="1600" b="1">
                  <a:sym typeface="Gill Sans"/>
                </a:rPr>
                <a:t>John Spence</a:t>
              </a:r>
              <a:r>
                <a:rPr lang="en-US" sz="1600">
                  <a:sym typeface="Gill Sans"/>
                </a:rPr>
                <a:t> et al. ASU</a:t>
              </a:r>
            </a:p>
          </p:txBody>
        </p:sp>
      </p:grpSp>
      <p:sp>
        <p:nvSpPr>
          <p:cNvPr id="550937" name="Text Box 25"/>
          <p:cNvSpPr txBox="1">
            <a:spLocks noChangeArrowheads="1"/>
          </p:cNvSpPr>
          <p:nvPr/>
        </p:nvSpPr>
        <p:spPr bwMode="auto">
          <a:xfrm>
            <a:off x="5346782" y="5334000"/>
            <a:ext cx="1130218" cy="861774"/>
          </a:xfrm>
          <a:prstGeom prst="rect">
            <a:avLst/>
          </a:prstGeom>
          <a:solidFill>
            <a:schemeClr val="bg1"/>
          </a:solidFill>
          <a:ln w="12700">
            <a:noFill/>
            <a:miter lim="800000"/>
            <a:headEnd type="none" w="sm" len="sm"/>
            <a:tailEnd type="none" w="sm" len="sm"/>
          </a:ln>
        </p:spPr>
        <p:txBody>
          <a:bodyPr wrap="square">
            <a:spAutoFit/>
          </a:bodyPr>
          <a:lstStyle/>
          <a:p>
            <a:r>
              <a:rPr lang="en-US" dirty="0"/>
              <a:t>  </a:t>
            </a:r>
            <a:r>
              <a:rPr lang="en-US" sz="1600" b="1" dirty="0"/>
              <a:t>front </a:t>
            </a:r>
          </a:p>
          <a:p>
            <a:r>
              <a:rPr lang="en-US" sz="1600" b="1" dirty="0"/>
              <a:t>detector</a:t>
            </a:r>
          </a:p>
          <a:p>
            <a:r>
              <a:rPr lang="en-US" sz="1600" b="1" dirty="0"/>
              <a:t> at 7cm</a:t>
            </a:r>
          </a:p>
        </p:txBody>
      </p:sp>
      <p:sp>
        <p:nvSpPr>
          <p:cNvPr id="550938" name="Text Box 26"/>
          <p:cNvSpPr txBox="1">
            <a:spLocks noChangeArrowheads="1"/>
          </p:cNvSpPr>
          <p:nvPr/>
        </p:nvSpPr>
        <p:spPr bwMode="auto">
          <a:xfrm>
            <a:off x="7108150" y="4648200"/>
            <a:ext cx="1197650" cy="861774"/>
          </a:xfrm>
          <a:prstGeom prst="rect">
            <a:avLst/>
          </a:prstGeom>
          <a:solidFill>
            <a:schemeClr val="bg1"/>
          </a:solidFill>
          <a:ln w="12700">
            <a:noFill/>
            <a:miter lim="800000"/>
            <a:headEnd type="none" w="sm" len="sm"/>
            <a:tailEnd type="none" w="sm" len="sm"/>
          </a:ln>
        </p:spPr>
        <p:txBody>
          <a:bodyPr wrap="square">
            <a:spAutoFit/>
          </a:bodyPr>
          <a:lstStyle/>
          <a:p>
            <a:r>
              <a:rPr lang="en-US" dirty="0"/>
              <a:t>  </a:t>
            </a:r>
            <a:r>
              <a:rPr lang="en-US" sz="1600" b="1" dirty="0"/>
              <a:t>back</a:t>
            </a:r>
          </a:p>
          <a:p>
            <a:r>
              <a:rPr lang="en-US" sz="1600" b="1" dirty="0"/>
              <a:t>detector</a:t>
            </a:r>
          </a:p>
          <a:p>
            <a:r>
              <a:rPr lang="en-US" sz="1600" b="1" dirty="0"/>
              <a:t> at 55cm</a:t>
            </a:r>
          </a:p>
        </p:txBody>
      </p:sp>
      <p:sp>
        <p:nvSpPr>
          <p:cNvPr id="18" name="Title 17"/>
          <p:cNvSpPr>
            <a:spLocks noGrp="1"/>
          </p:cNvSpPr>
          <p:nvPr>
            <p:ph type="title"/>
          </p:nvPr>
        </p:nvSpPr>
        <p:spPr/>
        <p:txBody>
          <a:bodyPr/>
          <a:lstStyle/>
          <a:p>
            <a:r>
              <a:rPr lang="en-US" dirty="0" smtClean="0"/>
              <a:t>Early Studies at LCLS: </a:t>
            </a:r>
            <a:r>
              <a:rPr lang="en-US" dirty="0" err="1" smtClean="0"/>
              <a:t>Nanocrystals</a:t>
            </a:r>
            <a:r>
              <a:rPr lang="en-US" dirty="0" smtClean="0"/>
              <a:t> in Water </a:t>
            </a:r>
            <a:r>
              <a:rPr lang="en-US" dirty="0" err="1" smtClean="0"/>
              <a:t>Microjet</a:t>
            </a:r>
            <a:endParaRPr lang="en-US" dirty="0"/>
          </a:p>
        </p:txBody>
      </p:sp>
      <p:sp>
        <p:nvSpPr>
          <p:cNvPr id="19" name="Slide Number Placeholder 18"/>
          <p:cNvSpPr>
            <a:spLocks noGrp="1"/>
          </p:cNvSpPr>
          <p:nvPr>
            <p:ph type="sldNum" sz="quarter" idx="11"/>
          </p:nvPr>
        </p:nvSpPr>
        <p:spPr>
          <a:xfrm>
            <a:off x="8516620" y="6351588"/>
            <a:ext cx="381000" cy="365125"/>
          </a:xfrm>
        </p:spPr>
        <p:txBody>
          <a:bodyPr/>
          <a:lstStyle/>
          <a:p>
            <a:fld id="{26CA2777-A89F-4130-B308-73BB65955918}" type="slidenum">
              <a:rPr lang="en-US" smtClean="0"/>
              <a:pPr/>
              <a:t>17</a:t>
            </a:fld>
            <a:endParaRPr lang="en-US"/>
          </a:p>
        </p:txBody>
      </p:sp>
      <p:sp>
        <p:nvSpPr>
          <p:cNvPr id="21" name="Footer Placeholder 25"/>
          <p:cNvSpPr>
            <a:spLocks noGrp="1"/>
          </p:cNvSpPr>
          <p:nvPr>
            <p:ph type="ftr" sz="quarter" idx="4294967295"/>
          </p:nvPr>
        </p:nvSpPr>
        <p:spPr>
          <a:xfrm>
            <a:off x="3124200" y="6357064"/>
            <a:ext cx="5334000" cy="365125"/>
          </a:xfrm>
          <a:prstGeom prst="rect">
            <a:avLst/>
          </a:prstGeom>
        </p:spPr>
        <p:txBody>
          <a:bodyPr/>
          <a:lstStyle/>
          <a:p>
            <a:r>
              <a:rPr lang="en-US" dirty="0" smtClean="0"/>
              <a:t>BESAC August 5, 2010</a:t>
            </a:r>
            <a:endParaRPr lang="en-US" dirty="0"/>
          </a:p>
        </p:txBody>
      </p:sp>
    </p:spTree>
  </p:cSld>
  <p:clrMapOvr>
    <a:masterClrMapping/>
  </p:clrMapOvr>
  <p:transition advClick="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a:spLocks noGrp="1"/>
          </p:cNvSpPr>
          <p:nvPr>
            <p:ph type="sldNum" sz="quarter" idx="10"/>
          </p:nvPr>
        </p:nvSpPr>
        <p:spPr/>
        <p:txBody>
          <a:bodyPr/>
          <a:lstStyle/>
          <a:p>
            <a:fld id="{26CA2777-A89F-4130-B308-73BB65955918}" type="slidenum">
              <a:rPr lang="en-US" smtClean="0">
                <a:solidFill>
                  <a:schemeClr val="bg1"/>
                </a:solidFill>
              </a:rPr>
              <a:pPr/>
              <a:t>18</a:t>
            </a:fld>
            <a:endParaRPr lang="en-US" dirty="0">
              <a:solidFill>
                <a:schemeClr val="bg1"/>
              </a:solidFill>
            </a:endParaRPr>
          </a:p>
        </p:txBody>
      </p:sp>
      <p:sp>
        <p:nvSpPr>
          <p:cNvPr id="8" name="Footer Placeholder 7"/>
          <p:cNvSpPr>
            <a:spLocks noGrp="1"/>
          </p:cNvSpPr>
          <p:nvPr>
            <p:ph type="ftr" sz="quarter" idx="4294967295"/>
          </p:nvPr>
        </p:nvSpPr>
        <p:spPr>
          <a:xfrm>
            <a:off x="3810000" y="6356350"/>
            <a:ext cx="5334000" cy="365125"/>
          </a:xfrm>
        </p:spPr>
        <p:txBody>
          <a:bodyPr/>
          <a:lstStyle/>
          <a:p>
            <a:r>
              <a:rPr lang="en-US" dirty="0" smtClean="0">
                <a:solidFill>
                  <a:schemeClr val="bg1"/>
                </a:solidFill>
              </a:rPr>
              <a:t>SC-1 Briefing to OSTP</a:t>
            </a:r>
            <a:endParaRPr lang="en-US" dirty="0">
              <a:solidFill>
                <a:schemeClr val="bg1"/>
              </a:solidFill>
            </a:endParaRPr>
          </a:p>
        </p:txBody>
      </p:sp>
      <p:pic>
        <p:nvPicPr>
          <p:cNvPr id="9" name="Picture 8" descr="slide0019_image160.jpg"/>
          <p:cNvPicPr>
            <a:picLocks noChangeAspect="1"/>
          </p:cNvPicPr>
          <p:nvPr/>
        </p:nvPicPr>
        <p:blipFill>
          <a:blip r:embed="rId3" cstate="print"/>
          <a:stretch>
            <a:fillRect/>
          </a:stretch>
        </p:blipFill>
        <p:spPr>
          <a:xfrm>
            <a:off x="-174171" y="-16334"/>
            <a:ext cx="9492342" cy="6890668"/>
          </a:xfrm>
          <a:prstGeom prst="rect">
            <a:avLst/>
          </a:prstGeom>
        </p:spPr>
      </p:pic>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2649578" y="19050"/>
            <a:ext cx="3825875" cy="723900"/>
          </a:xfrm>
        </p:spPr>
        <p:txBody>
          <a:bodyPr/>
          <a:lstStyle/>
          <a:p>
            <a:pPr eaLnBrk="1" hangingPunct="1">
              <a:defRPr/>
            </a:pPr>
            <a:r>
              <a:rPr lang="en-US" dirty="0" smtClean="0"/>
              <a:t>ITER</a:t>
            </a:r>
          </a:p>
        </p:txBody>
      </p:sp>
      <p:sp>
        <p:nvSpPr>
          <p:cNvPr id="6148" name="Content Placeholder 2"/>
          <p:cNvSpPr>
            <a:spLocks noGrp="1"/>
          </p:cNvSpPr>
          <p:nvPr>
            <p:ph idx="4294967295"/>
          </p:nvPr>
        </p:nvSpPr>
        <p:spPr>
          <a:xfrm>
            <a:off x="447675" y="1274845"/>
            <a:ext cx="4810125" cy="4384040"/>
          </a:xfrm>
        </p:spPr>
        <p:txBody>
          <a:bodyPr>
            <a:normAutofit fontScale="62500" lnSpcReduction="20000"/>
          </a:bodyPr>
          <a:lstStyle/>
          <a:p>
            <a:pPr marL="228600" indent="-228600" eaLnBrk="1" hangingPunct="1">
              <a:defRPr/>
            </a:pPr>
            <a:r>
              <a:rPr lang="en-US" sz="2600" b="0" dirty="0" smtClean="0"/>
              <a:t>ITER (Latin for “the way”) is a first of a kind major international research collaboration on fusion energy. </a:t>
            </a:r>
          </a:p>
          <a:p>
            <a:pPr marL="228600" indent="-228600" eaLnBrk="1" hangingPunct="1">
              <a:defRPr/>
            </a:pPr>
            <a:r>
              <a:rPr lang="en-US" sz="2600" b="0" dirty="0" smtClean="0"/>
              <a:t>U.S. is a 9.09% partner.</a:t>
            </a:r>
          </a:p>
          <a:p>
            <a:pPr marL="228600" indent="-228600" eaLnBrk="1" hangingPunct="1">
              <a:spcBef>
                <a:spcPct val="30000"/>
              </a:spcBef>
              <a:defRPr/>
            </a:pPr>
            <a:r>
              <a:rPr lang="en-US" sz="2600" b="0" dirty="0" smtClean="0">
                <a:ea typeface="ＭＳ Ｐゴシック" pitchFamily="34" charset="-128"/>
              </a:rPr>
              <a:t>ITER Goals</a:t>
            </a:r>
          </a:p>
          <a:p>
            <a:pPr marL="623888" lvl="1" indent="-166688" eaLnBrk="1" hangingPunct="1">
              <a:spcBef>
                <a:spcPct val="30000"/>
              </a:spcBef>
              <a:buFont typeface="Wingdings" pitchFamily="2" charset="2"/>
              <a:buChar char="§"/>
              <a:defRPr/>
            </a:pPr>
            <a:r>
              <a:rPr lang="en-US" dirty="0" smtClean="0">
                <a:solidFill>
                  <a:srgbClr val="146737"/>
                </a:solidFill>
                <a:ea typeface="ＭＳ Ｐゴシック" pitchFamily="34" charset="-128"/>
              </a:rPr>
              <a:t>Designed to produce 500 MW </a:t>
            </a:r>
            <a:br>
              <a:rPr lang="en-US" dirty="0" smtClean="0">
                <a:solidFill>
                  <a:srgbClr val="146737"/>
                </a:solidFill>
                <a:ea typeface="ＭＳ Ｐゴシック" pitchFamily="34" charset="-128"/>
              </a:rPr>
            </a:br>
            <a:r>
              <a:rPr lang="en-US" dirty="0" smtClean="0">
                <a:solidFill>
                  <a:srgbClr val="146737"/>
                </a:solidFill>
                <a:ea typeface="ＭＳ Ｐゴシック" pitchFamily="34" charset="-128"/>
              </a:rPr>
              <a:t>of fusion power (Q </a:t>
            </a:r>
            <a:r>
              <a:rPr lang="en-US" u="sng" dirty="0" smtClean="0">
                <a:solidFill>
                  <a:srgbClr val="146737"/>
                </a:solidFill>
                <a:ea typeface="ＭＳ Ｐゴシック" pitchFamily="34" charset="-128"/>
              </a:rPr>
              <a:t>&gt;</a:t>
            </a:r>
            <a:r>
              <a:rPr lang="en-US" dirty="0" smtClean="0">
                <a:solidFill>
                  <a:srgbClr val="146737"/>
                </a:solidFill>
                <a:ea typeface="ＭＳ Ｐゴシック" pitchFamily="34" charset="-128"/>
              </a:rPr>
              <a:t> 10) </a:t>
            </a:r>
            <a:br>
              <a:rPr lang="en-US" dirty="0" smtClean="0">
                <a:solidFill>
                  <a:srgbClr val="146737"/>
                </a:solidFill>
                <a:ea typeface="ＭＳ Ｐゴシック" pitchFamily="34" charset="-128"/>
              </a:rPr>
            </a:br>
            <a:r>
              <a:rPr lang="en-US" dirty="0" smtClean="0">
                <a:solidFill>
                  <a:srgbClr val="146737"/>
                </a:solidFill>
                <a:ea typeface="ＭＳ Ｐゴシック" pitchFamily="34" charset="-128"/>
              </a:rPr>
              <a:t>for at least 300-500 seconds </a:t>
            </a:r>
          </a:p>
          <a:p>
            <a:pPr marL="623888" lvl="1" indent="-166688" eaLnBrk="1" hangingPunct="1">
              <a:spcBef>
                <a:spcPct val="30000"/>
              </a:spcBef>
              <a:buFont typeface="Wingdings" pitchFamily="2" charset="2"/>
              <a:buChar char="§"/>
              <a:defRPr/>
            </a:pPr>
            <a:r>
              <a:rPr lang="en-US" i="1" dirty="0" smtClean="0">
                <a:solidFill>
                  <a:srgbClr val="146737"/>
                </a:solidFill>
                <a:ea typeface="ＭＳ Ｐゴシック" pitchFamily="34" charset="-128"/>
              </a:rPr>
              <a:t>Burning plasma </a:t>
            </a:r>
            <a:r>
              <a:rPr lang="en-US" dirty="0" smtClean="0">
                <a:solidFill>
                  <a:srgbClr val="146737"/>
                </a:solidFill>
                <a:ea typeface="ＭＳ Ｐゴシック" pitchFamily="34" charset="-128"/>
              </a:rPr>
              <a:t>dynamics and control</a:t>
            </a:r>
          </a:p>
          <a:p>
            <a:pPr marL="1081088" lvl="2" indent="-166688" eaLnBrk="1" hangingPunct="1">
              <a:spcBef>
                <a:spcPct val="30000"/>
              </a:spcBef>
              <a:buFontTx/>
              <a:buNone/>
              <a:defRPr/>
            </a:pPr>
            <a:r>
              <a:rPr lang="en-US" sz="2200" dirty="0" smtClean="0">
                <a:solidFill>
                  <a:srgbClr val="146737"/>
                </a:solidFill>
                <a:ea typeface="ＭＳ Ｐゴシック" pitchFamily="34" charset="-128"/>
              </a:rPr>
              <a:t>-	</a:t>
            </a:r>
            <a:r>
              <a:rPr lang="en-US" sz="1900" dirty="0" smtClean="0">
                <a:solidFill>
                  <a:srgbClr val="146737"/>
                </a:solidFill>
                <a:ea typeface="ＭＳ Ｐゴシック" pitchFamily="34" charset="-128"/>
              </a:rPr>
              <a:t>U.S. emphasizes the value of ITER, its flexibility, and its diagnostics as a scientific instrument: develop a predictive capability of the burning plasma state</a:t>
            </a:r>
          </a:p>
          <a:p>
            <a:pPr marL="623888" lvl="1" indent="-166688" eaLnBrk="1" hangingPunct="1">
              <a:spcBef>
                <a:spcPct val="30000"/>
              </a:spcBef>
              <a:buFont typeface="Wingdings" pitchFamily="2" charset="2"/>
              <a:buChar char="§"/>
              <a:defRPr/>
            </a:pPr>
            <a:r>
              <a:rPr lang="en-US" dirty="0" smtClean="0">
                <a:solidFill>
                  <a:srgbClr val="146737"/>
                </a:solidFill>
                <a:ea typeface="ＭＳ Ｐゴシック" pitchFamily="34" charset="-128"/>
              </a:rPr>
              <a:t>Will optimize physics and integrate many of key technologies needed for future </a:t>
            </a:r>
            <a:br>
              <a:rPr lang="en-US" dirty="0" smtClean="0">
                <a:solidFill>
                  <a:srgbClr val="146737"/>
                </a:solidFill>
                <a:ea typeface="ＭＳ Ｐゴシック" pitchFamily="34" charset="-128"/>
              </a:rPr>
            </a:br>
            <a:r>
              <a:rPr lang="en-US" dirty="0" smtClean="0">
                <a:solidFill>
                  <a:srgbClr val="146737"/>
                </a:solidFill>
                <a:ea typeface="ＭＳ Ｐゴシック" pitchFamily="34" charset="-128"/>
              </a:rPr>
              <a:t>fusion power plants</a:t>
            </a:r>
          </a:p>
          <a:p>
            <a:pPr marL="223838" indent="-166688">
              <a:spcBef>
                <a:spcPct val="30000"/>
              </a:spcBef>
              <a:buFont typeface="Wingdings" pitchFamily="2" charset="2"/>
              <a:buChar char="§"/>
              <a:defRPr/>
            </a:pPr>
            <a:r>
              <a:rPr lang="en-US" sz="2600" b="0" dirty="0" smtClean="0">
                <a:latin typeface="Arial Narrow" pitchFamily="34" charset="0"/>
              </a:rPr>
              <a:t>The </a:t>
            </a:r>
            <a:r>
              <a:rPr lang="en-US" sz="2600" b="0" i="1" dirty="0" smtClean="0">
                <a:latin typeface="Arial Narrow" pitchFamily="34" charset="0"/>
              </a:rPr>
              <a:t>Agreement on the Establishment of the ITER International Fusion Energy Organization for the Joint Implementation of the ITER Project</a:t>
            </a:r>
            <a:r>
              <a:rPr lang="en-US" sz="2600" b="0" dirty="0" smtClean="0">
                <a:latin typeface="Arial Narrow" pitchFamily="34" charset="0"/>
              </a:rPr>
              <a:t>, entered into force in October 2007 for a period of 35 years. </a:t>
            </a:r>
          </a:p>
        </p:txBody>
      </p:sp>
      <p:sp>
        <p:nvSpPr>
          <p:cNvPr id="3079" name="Text Box 7"/>
          <p:cNvSpPr txBox="1">
            <a:spLocks noChangeArrowheads="1"/>
          </p:cNvSpPr>
          <p:nvPr/>
        </p:nvSpPr>
        <p:spPr bwMode="auto">
          <a:xfrm>
            <a:off x="5649595" y="4730898"/>
            <a:ext cx="2856488" cy="307777"/>
          </a:xfrm>
          <a:prstGeom prst="rect">
            <a:avLst/>
          </a:prstGeom>
          <a:noFill/>
          <a:ln w="9525">
            <a:noFill/>
            <a:miter lim="800000"/>
            <a:headEnd/>
            <a:tailEnd/>
          </a:ln>
        </p:spPr>
        <p:txBody>
          <a:bodyPr wrap="none">
            <a:spAutoFit/>
          </a:bodyPr>
          <a:lstStyle/>
          <a:p>
            <a:pPr algn="ctr"/>
            <a:r>
              <a:rPr lang="en-US" sz="1400"/>
              <a:t>ITER Tokamak – Cross Sectional View</a:t>
            </a:r>
          </a:p>
        </p:txBody>
      </p:sp>
      <p:pic>
        <p:nvPicPr>
          <p:cNvPr id="7" name="Picture 6" descr="slide0046_image049.jpg"/>
          <p:cNvPicPr>
            <a:picLocks noChangeAspect="1"/>
          </p:cNvPicPr>
          <p:nvPr/>
        </p:nvPicPr>
        <p:blipFill>
          <a:blip r:embed="rId3" cstate="print"/>
          <a:stretch>
            <a:fillRect/>
          </a:stretch>
        </p:blipFill>
        <p:spPr>
          <a:xfrm>
            <a:off x="5446786" y="1506046"/>
            <a:ext cx="3256767" cy="3022948"/>
          </a:xfrm>
          <a:prstGeom prst="rect">
            <a:avLst/>
          </a:prstGeom>
        </p:spPr>
      </p:pic>
      <p:sp>
        <p:nvSpPr>
          <p:cNvPr id="8" name="Footer Placeholder 25"/>
          <p:cNvSpPr>
            <a:spLocks noGrp="1"/>
          </p:cNvSpPr>
          <p:nvPr>
            <p:ph type="ftr" sz="quarter" idx="4294967295"/>
          </p:nvPr>
        </p:nvSpPr>
        <p:spPr>
          <a:xfrm>
            <a:off x="3124200" y="6357064"/>
            <a:ext cx="5334000" cy="365125"/>
          </a:xfrm>
          <a:prstGeom prst="rect">
            <a:avLst/>
          </a:prstGeom>
        </p:spPr>
        <p:txBody>
          <a:bodyPr/>
          <a:lstStyle/>
          <a:p>
            <a:r>
              <a:rPr lang="en-US" dirty="0" smtClean="0"/>
              <a:t>BESAC August 5, 2010</a:t>
            </a:r>
            <a:endParaRPr lang="en-US" dirty="0"/>
          </a:p>
        </p:txBody>
      </p:sp>
      <p:sp>
        <p:nvSpPr>
          <p:cNvPr id="9" name="Slide Number Placeholder 4"/>
          <p:cNvSpPr>
            <a:spLocks noGrp="1"/>
          </p:cNvSpPr>
          <p:nvPr>
            <p:ph type="sldNum" sz="quarter" idx="11"/>
          </p:nvPr>
        </p:nvSpPr>
        <p:spPr>
          <a:xfrm>
            <a:off x="8596630" y="6351588"/>
            <a:ext cx="381000" cy="365125"/>
          </a:xfrm>
        </p:spPr>
        <p:txBody>
          <a:bodyPr/>
          <a:lstStyle/>
          <a:p>
            <a:pPr>
              <a:defRPr/>
            </a:pPr>
            <a:fld id="{21722FF3-B2FF-4B9D-A1FC-2641F0BD8CF1}" type="slidenum">
              <a:rPr lang="en-US" smtClean="0"/>
              <a:pPr>
                <a:defRPr/>
              </a:pPr>
              <a:t>19</a:t>
            </a:fld>
            <a:endParaRPr lang="en-US" dirty="0"/>
          </a:p>
        </p:txBody>
      </p:sp>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Content Placeholder 2"/>
          <p:cNvSpPr>
            <a:spLocks noGrp="1"/>
          </p:cNvSpPr>
          <p:nvPr>
            <p:ph idx="4294967295"/>
          </p:nvPr>
        </p:nvSpPr>
        <p:spPr>
          <a:xfrm>
            <a:off x="457201" y="1081314"/>
            <a:ext cx="8035636" cy="5199063"/>
          </a:xfrm>
        </p:spPr>
        <p:txBody>
          <a:bodyPr>
            <a:normAutofit/>
          </a:bodyPr>
          <a:lstStyle/>
          <a:p>
            <a:pPr eaLnBrk="1" hangingPunct="1"/>
            <a:r>
              <a:rPr lang="en-US" sz="1900" b="0" dirty="0" smtClean="0"/>
              <a:t>The ITER Organization (IO), located at </a:t>
            </a:r>
            <a:r>
              <a:rPr lang="en-US" sz="1900" b="0" dirty="0" err="1" smtClean="0"/>
              <a:t>Cadarache</a:t>
            </a:r>
            <a:r>
              <a:rPr lang="en-US" sz="1900" b="0" dirty="0" smtClean="0"/>
              <a:t>, France, has been established as an independent international legal entity comprised of personnel (~400) from all of the Members. </a:t>
            </a:r>
          </a:p>
          <a:p>
            <a:pPr eaLnBrk="1" hangingPunct="1"/>
            <a:endParaRPr lang="en-US" sz="1900" b="0" dirty="0" smtClean="0"/>
          </a:p>
          <a:p>
            <a:pPr eaLnBrk="1" hangingPunct="1"/>
            <a:r>
              <a:rPr lang="en-US" sz="1900" b="0" dirty="0" smtClean="0"/>
              <a:t>Like all non-host Members, the U.S. share for ITER’s construction is 1/11</a:t>
            </a:r>
            <a:r>
              <a:rPr lang="en-US" sz="1900" b="0" baseline="30000" dirty="0" smtClean="0"/>
              <a:t>th</a:t>
            </a:r>
            <a:r>
              <a:rPr lang="en-US" sz="1900" b="0" dirty="0" smtClean="0"/>
              <a:t> (9.09%) of the total value estimate.</a:t>
            </a:r>
          </a:p>
          <a:p>
            <a:pPr lvl="1" eaLnBrk="1" hangingPunct="1"/>
            <a:r>
              <a:rPr lang="en-US" sz="1600" dirty="0" smtClean="0">
                <a:solidFill>
                  <a:srgbClr val="146737"/>
                </a:solidFill>
              </a:rPr>
              <a:t>roughly 80% will be in-kind components manufactured largely by U.S. industry and beyond that, the United States has agreed to fund 13% of the cost for operation, deactivation, and decommissioning. </a:t>
            </a:r>
          </a:p>
          <a:p>
            <a:pPr lvl="1" eaLnBrk="1" hangingPunct="1"/>
            <a:r>
              <a:rPr lang="en-US" sz="1600" dirty="0" smtClean="0">
                <a:solidFill>
                  <a:srgbClr val="146737"/>
                </a:solidFill>
              </a:rPr>
              <a:t>At Critical Decision 1 (January 2008), the Total Project Cost (TPC) range for the U.S. share of the Construction Phase was estimated to be $1.45-2.2 B</a:t>
            </a:r>
          </a:p>
        </p:txBody>
      </p:sp>
      <p:sp>
        <p:nvSpPr>
          <p:cNvPr id="5" name="Title 1"/>
          <p:cNvSpPr txBox="1">
            <a:spLocks/>
          </p:cNvSpPr>
          <p:nvPr/>
        </p:nvSpPr>
        <p:spPr>
          <a:xfrm>
            <a:off x="2649578" y="19050"/>
            <a:ext cx="3825875" cy="723900"/>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2400" b="0" i="0" u="none" strike="noStrike" kern="1200" cap="none" spc="0" normalizeH="0" baseline="0" noProof="0" dirty="0" smtClean="0">
                <a:ln>
                  <a:noFill/>
                </a:ln>
                <a:solidFill>
                  <a:srgbClr val="106636"/>
                </a:solidFill>
                <a:effectLst/>
                <a:uLnTx/>
                <a:uFillTx/>
                <a:latin typeface="Arial" pitchFamily="34" charset="0"/>
                <a:ea typeface="+mj-ea"/>
                <a:cs typeface="Arial" pitchFamily="34" charset="0"/>
              </a:rPr>
              <a:t>ITER Background</a:t>
            </a:r>
          </a:p>
        </p:txBody>
      </p:sp>
      <p:sp>
        <p:nvSpPr>
          <p:cNvPr id="6" name="Footer Placeholder 25"/>
          <p:cNvSpPr>
            <a:spLocks noGrp="1"/>
          </p:cNvSpPr>
          <p:nvPr>
            <p:ph type="ftr" sz="quarter" idx="4294967295"/>
          </p:nvPr>
        </p:nvSpPr>
        <p:spPr>
          <a:xfrm>
            <a:off x="3124200" y="6357064"/>
            <a:ext cx="5334000" cy="365125"/>
          </a:xfrm>
          <a:prstGeom prst="rect">
            <a:avLst/>
          </a:prstGeom>
        </p:spPr>
        <p:txBody>
          <a:bodyPr/>
          <a:lstStyle/>
          <a:p>
            <a:r>
              <a:rPr lang="en-US" dirty="0" smtClean="0"/>
              <a:t>BESAC August 5, 2010</a:t>
            </a:r>
            <a:endParaRPr lang="en-US" dirty="0"/>
          </a:p>
        </p:txBody>
      </p:sp>
      <p:sp>
        <p:nvSpPr>
          <p:cNvPr id="7" name="Slide Number Placeholder 4"/>
          <p:cNvSpPr>
            <a:spLocks noGrp="1"/>
          </p:cNvSpPr>
          <p:nvPr>
            <p:ph type="sldNum" sz="quarter" idx="11"/>
          </p:nvPr>
        </p:nvSpPr>
        <p:spPr>
          <a:xfrm>
            <a:off x="8539480" y="6351588"/>
            <a:ext cx="381000" cy="365125"/>
          </a:xfrm>
        </p:spPr>
        <p:txBody>
          <a:bodyPr/>
          <a:lstStyle/>
          <a:p>
            <a:pPr>
              <a:defRPr/>
            </a:pPr>
            <a:fld id="{21722FF3-B2FF-4B9D-A1FC-2641F0BD8CF1}" type="slidenum">
              <a:rPr lang="en-US" smtClean="0"/>
              <a:pPr>
                <a:defRPr/>
              </a:pPr>
              <a:t>20</a:t>
            </a:fld>
            <a:endParaRPr lang="en-US" dirty="0"/>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60020"/>
            <a:ext cx="9144000" cy="384810"/>
          </a:xfrm>
        </p:spPr>
        <p:txBody>
          <a:bodyPr>
            <a:normAutofit fontScale="90000"/>
          </a:bodyPr>
          <a:lstStyle/>
          <a:p>
            <a:pPr>
              <a:defRPr/>
            </a:pPr>
            <a:r>
              <a:rPr lang="en-US" dirty="0" smtClean="0"/>
              <a:t>ITER Status</a:t>
            </a:r>
            <a:endParaRPr lang="en-US" dirty="0"/>
          </a:p>
        </p:txBody>
      </p:sp>
      <p:sp>
        <p:nvSpPr>
          <p:cNvPr id="5123" name="Content Placeholder 2"/>
          <p:cNvSpPr>
            <a:spLocks noGrp="1"/>
          </p:cNvSpPr>
          <p:nvPr>
            <p:ph idx="1"/>
          </p:nvPr>
        </p:nvSpPr>
        <p:spPr>
          <a:xfrm>
            <a:off x="152405" y="1041400"/>
            <a:ext cx="8603673" cy="5199063"/>
          </a:xfrm>
        </p:spPr>
        <p:txBody>
          <a:bodyPr>
            <a:noAutofit/>
          </a:bodyPr>
          <a:lstStyle/>
          <a:p>
            <a:pPr marL="227013" indent="-227013"/>
            <a:r>
              <a:rPr lang="en-US" sz="1600" b="0" dirty="0" smtClean="0"/>
              <a:t>Over the past year a scope, schedule and cost analysis has been completed.  </a:t>
            </a:r>
          </a:p>
          <a:p>
            <a:pPr marL="227013" indent="-227013"/>
            <a:r>
              <a:rPr lang="en-US" sz="1600" b="0" dirty="0" smtClean="0"/>
              <a:t>The EU and Japan agreed that if the EU gained approval for the additional funding they required to allow them to commit to the overall ITER project cost and schedule, the Japanese would agree to a change in the DG position. SC led effort in brokering this agreement and in helping the EU find ways to accelerate their schedule</a:t>
            </a:r>
          </a:p>
          <a:p>
            <a:pPr marL="227013" indent="-227013"/>
            <a:r>
              <a:rPr lang="en-US" sz="1600" b="0" dirty="0" smtClean="0"/>
              <a:t>Dr. Osama Motojima (Japan) is the new DG. He led highly successful LHD </a:t>
            </a:r>
            <a:r>
              <a:rPr lang="en-US" sz="1600" b="0" dirty="0" err="1" smtClean="0"/>
              <a:t>stellarator</a:t>
            </a:r>
            <a:r>
              <a:rPr lang="en-US" sz="1600" b="0" dirty="0" smtClean="0"/>
              <a:t> construction (superconducting) and research institution in Japan.</a:t>
            </a:r>
          </a:p>
          <a:p>
            <a:pPr marL="227013" indent="-227013"/>
            <a:r>
              <a:rPr lang="en-US" sz="1600" b="0" dirty="0" smtClean="0"/>
              <a:t>EU funding outlook now positive even amidst overall EU financial chaos. Their delegation is optimistic that EU is poised to commit € 6.6 B. </a:t>
            </a:r>
          </a:p>
          <a:p>
            <a:pPr marL="627063" lvl="2" indent="-227013">
              <a:buFont typeface="Arial" pitchFamily="34" charset="0"/>
              <a:buChar char="-"/>
            </a:pPr>
            <a:r>
              <a:rPr lang="en-US" sz="1400" dirty="0" smtClean="0">
                <a:solidFill>
                  <a:srgbClr val="146737"/>
                </a:solidFill>
              </a:rPr>
              <a:t>Represents a €600M decrease over the previous estimated costs. </a:t>
            </a:r>
          </a:p>
          <a:p>
            <a:pPr marL="627063" lvl="2" indent="-227013">
              <a:buFont typeface="Arial" pitchFamily="34" charset="0"/>
              <a:buChar char="-"/>
            </a:pPr>
            <a:r>
              <a:rPr lang="en-US" sz="1400" dirty="0" smtClean="0">
                <a:solidFill>
                  <a:srgbClr val="146737"/>
                </a:solidFill>
              </a:rPr>
              <a:t>Cost management imperative for all parties. US ITER Project Office (ORNL) undergone Lehman Reviews of project operations (February and July; favorable).</a:t>
            </a:r>
          </a:p>
          <a:p>
            <a:pPr marL="227013" indent="-227013"/>
            <a:r>
              <a:rPr lang="en-US" sz="1600" b="0" dirty="0" smtClean="0"/>
              <a:t>Acceptance of ITER cost, schedule, and baseline, and leadership change occurred in late July Extraordinary Council meeting.</a:t>
            </a:r>
          </a:p>
          <a:p>
            <a:pPr marL="227013" indent="-227013">
              <a:buNone/>
            </a:pPr>
            <a:endParaRPr lang="en-US" sz="2000" dirty="0" smtClean="0"/>
          </a:p>
        </p:txBody>
      </p:sp>
      <p:sp>
        <p:nvSpPr>
          <p:cNvPr id="5" name="Footer Placeholder 25"/>
          <p:cNvSpPr>
            <a:spLocks noGrp="1"/>
          </p:cNvSpPr>
          <p:nvPr>
            <p:ph type="ftr" sz="quarter" idx="4294967295"/>
          </p:nvPr>
        </p:nvSpPr>
        <p:spPr>
          <a:xfrm>
            <a:off x="3124200" y="6357064"/>
            <a:ext cx="5334000" cy="365125"/>
          </a:xfrm>
          <a:prstGeom prst="rect">
            <a:avLst/>
          </a:prstGeom>
        </p:spPr>
        <p:txBody>
          <a:bodyPr/>
          <a:lstStyle/>
          <a:p>
            <a:r>
              <a:rPr lang="en-US" dirty="0" smtClean="0"/>
              <a:t>BESAC August 5, 2010</a:t>
            </a:r>
            <a:endParaRPr lang="en-US" dirty="0"/>
          </a:p>
        </p:txBody>
      </p:sp>
      <p:sp>
        <p:nvSpPr>
          <p:cNvPr id="6" name="Slide Number Placeholder 4"/>
          <p:cNvSpPr>
            <a:spLocks noGrp="1"/>
          </p:cNvSpPr>
          <p:nvPr>
            <p:ph type="sldNum" sz="quarter" idx="11"/>
          </p:nvPr>
        </p:nvSpPr>
        <p:spPr>
          <a:xfrm>
            <a:off x="8505190" y="6351588"/>
            <a:ext cx="381000" cy="365125"/>
          </a:xfrm>
        </p:spPr>
        <p:txBody>
          <a:bodyPr/>
          <a:lstStyle/>
          <a:p>
            <a:pPr>
              <a:defRPr/>
            </a:pPr>
            <a:fld id="{21722FF3-B2FF-4B9D-A1FC-2641F0BD8CF1}" type="slidenum">
              <a:rPr lang="en-US" smtClean="0"/>
              <a:pPr>
                <a:defRPr/>
              </a:pPr>
              <a:t>21</a:t>
            </a:fld>
            <a:endParaRPr lang="en-US" dirty="0"/>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idx="4294967295"/>
          </p:nvPr>
        </p:nvSpPr>
        <p:spPr>
          <a:xfrm>
            <a:off x="228600" y="0"/>
            <a:ext cx="8486775" cy="500063"/>
          </a:xfrm>
        </p:spPr>
        <p:txBody>
          <a:bodyPr>
            <a:normAutofit fontScale="90000"/>
          </a:bodyPr>
          <a:lstStyle/>
          <a:p>
            <a:pPr>
              <a:defRPr/>
            </a:pPr>
            <a:r>
              <a:rPr lang="en-US" sz="2800" b="1" dirty="0" smtClean="0"/>
              <a:t/>
            </a:r>
            <a:br>
              <a:rPr lang="en-US" sz="2800" b="1" dirty="0" smtClean="0"/>
            </a:br>
            <a:r>
              <a:rPr lang="en-US" sz="2800" dirty="0" smtClean="0"/>
              <a:t>Inertial </a:t>
            </a:r>
            <a:r>
              <a:rPr lang="en-US" sz="2700" dirty="0" smtClean="0"/>
              <a:t>Fusion Energy: Nearing Ignition</a:t>
            </a:r>
          </a:p>
        </p:txBody>
      </p:sp>
      <p:sp>
        <p:nvSpPr>
          <p:cNvPr id="55299" name="Rectangle 3"/>
          <p:cNvSpPr>
            <a:spLocks noGrp="1" noChangeArrowheads="1"/>
          </p:cNvSpPr>
          <p:nvPr>
            <p:ph type="body" idx="4294967295"/>
          </p:nvPr>
        </p:nvSpPr>
        <p:spPr>
          <a:xfrm>
            <a:off x="152400" y="1371600"/>
            <a:ext cx="6705600" cy="3657600"/>
          </a:xfrm>
        </p:spPr>
        <p:txBody>
          <a:bodyPr/>
          <a:lstStyle/>
          <a:p>
            <a:pPr indent="-223838">
              <a:lnSpc>
                <a:spcPct val="95000"/>
              </a:lnSpc>
            </a:pPr>
            <a:r>
              <a:rPr lang="en-US" sz="1800" b="0" dirty="0" smtClean="0">
                <a:solidFill>
                  <a:schemeClr val="tx1"/>
                </a:solidFill>
              </a:rPr>
              <a:t>The newly completed National Ignition Facility – the world’s most powerful laser system – recently began full operations</a:t>
            </a:r>
          </a:p>
          <a:p>
            <a:pPr indent="-223838">
              <a:lnSpc>
                <a:spcPct val="95000"/>
              </a:lnSpc>
            </a:pPr>
            <a:r>
              <a:rPr lang="en-US" sz="1800" b="0" dirty="0" smtClean="0">
                <a:solidFill>
                  <a:schemeClr val="tx1"/>
                </a:solidFill>
              </a:rPr>
              <a:t>NIF is on track to achieve the first laboratory demonstration of “ignition” or net energy gain</a:t>
            </a:r>
          </a:p>
        </p:txBody>
      </p:sp>
      <p:pic>
        <p:nvPicPr>
          <p:cNvPr id="4" name="Picture 7"/>
          <p:cNvPicPr>
            <a:picLocks noChangeAspect="1" noChangeArrowheads="1"/>
          </p:cNvPicPr>
          <p:nvPr/>
        </p:nvPicPr>
        <p:blipFill>
          <a:blip r:embed="rId3" cstate="print"/>
          <a:srcRect/>
          <a:stretch>
            <a:fillRect/>
          </a:stretch>
        </p:blipFill>
        <p:spPr bwMode="auto">
          <a:xfrm>
            <a:off x="5791200" y="3352800"/>
            <a:ext cx="2971800" cy="2228850"/>
          </a:xfrm>
          <a:prstGeom prst="rect">
            <a:avLst/>
          </a:prstGeom>
          <a:noFill/>
          <a:ln w="9525">
            <a:noFill/>
            <a:miter lim="800000"/>
            <a:headEnd/>
            <a:tailEnd/>
          </a:ln>
        </p:spPr>
      </p:pic>
      <p:pic>
        <p:nvPicPr>
          <p:cNvPr id="6" name="Picture 6"/>
          <p:cNvPicPr>
            <a:picLocks noChangeAspect="1" noChangeArrowheads="1"/>
          </p:cNvPicPr>
          <p:nvPr/>
        </p:nvPicPr>
        <p:blipFill>
          <a:blip r:embed="rId4" cstate="print"/>
          <a:srcRect/>
          <a:stretch>
            <a:fillRect/>
          </a:stretch>
        </p:blipFill>
        <p:spPr bwMode="auto">
          <a:xfrm>
            <a:off x="381000" y="2743200"/>
            <a:ext cx="5257800" cy="3311525"/>
          </a:xfrm>
          <a:prstGeom prst="rect">
            <a:avLst/>
          </a:prstGeom>
          <a:noFill/>
          <a:ln w="9525">
            <a:noFill/>
            <a:miter lim="800000"/>
            <a:headEnd/>
            <a:tailEnd/>
          </a:ln>
        </p:spPr>
      </p:pic>
      <p:sp>
        <p:nvSpPr>
          <p:cNvPr id="7" name="Footer Placeholder 25"/>
          <p:cNvSpPr>
            <a:spLocks noGrp="1"/>
          </p:cNvSpPr>
          <p:nvPr>
            <p:ph type="ftr" sz="quarter" idx="4294967295"/>
          </p:nvPr>
        </p:nvSpPr>
        <p:spPr>
          <a:xfrm>
            <a:off x="3124200" y="6357064"/>
            <a:ext cx="5334000" cy="365125"/>
          </a:xfrm>
          <a:prstGeom prst="rect">
            <a:avLst/>
          </a:prstGeom>
        </p:spPr>
        <p:txBody>
          <a:bodyPr/>
          <a:lstStyle/>
          <a:p>
            <a:r>
              <a:rPr lang="en-US" dirty="0" smtClean="0"/>
              <a:t>BESAC August 5, 2010</a:t>
            </a:r>
            <a:endParaRPr lang="en-US" dirty="0"/>
          </a:p>
        </p:txBody>
      </p:sp>
      <p:sp>
        <p:nvSpPr>
          <p:cNvPr id="8" name="Slide Number Placeholder 4"/>
          <p:cNvSpPr>
            <a:spLocks noGrp="1"/>
          </p:cNvSpPr>
          <p:nvPr>
            <p:ph type="sldNum" sz="quarter" idx="11"/>
          </p:nvPr>
        </p:nvSpPr>
        <p:spPr>
          <a:xfrm>
            <a:off x="8482330" y="6351588"/>
            <a:ext cx="381000" cy="365125"/>
          </a:xfrm>
        </p:spPr>
        <p:txBody>
          <a:bodyPr/>
          <a:lstStyle/>
          <a:p>
            <a:pPr>
              <a:defRPr/>
            </a:pPr>
            <a:fld id="{21722FF3-B2FF-4B9D-A1FC-2641F0BD8CF1}" type="slidenum">
              <a:rPr lang="en-US" smtClean="0"/>
              <a:pPr>
                <a:defRPr/>
              </a:pPr>
              <a:t>22</a:t>
            </a:fld>
            <a:endParaRPr lang="en-US" dirty="0"/>
          </a:p>
        </p:txBody>
      </p:sp>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9" name="TextBox 8"/>
          <p:cNvSpPr txBox="1">
            <a:spLocks noChangeArrowheads="1"/>
          </p:cNvSpPr>
          <p:nvPr/>
        </p:nvSpPr>
        <p:spPr bwMode="auto">
          <a:xfrm>
            <a:off x="4359964" y="3486007"/>
            <a:ext cx="4625009" cy="2477601"/>
          </a:xfrm>
          <a:prstGeom prst="rect">
            <a:avLst/>
          </a:prstGeom>
          <a:noFill/>
          <a:ln w="9525">
            <a:solidFill>
              <a:schemeClr val="tx1"/>
            </a:solidFill>
            <a:miter lim="800000"/>
            <a:headEnd/>
            <a:tailEnd/>
          </a:ln>
        </p:spPr>
        <p:txBody>
          <a:bodyPr wrap="square">
            <a:spAutoFit/>
          </a:bodyPr>
          <a:lstStyle/>
          <a:p>
            <a:pPr>
              <a:lnSpc>
                <a:spcPts val="1800"/>
              </a:lnSpc>
              <a:spcAft>
                <a:spcPts val="600"/>
              </a:spcAft>
            </a:pPr>
            <a:r>
              <a:rPr lang="en-US" sz="1600" dirty="0" smtClean="0"/>
              <a:t>At home, HEP builds on its investments in tools and facilities to capture the unique opportunities of neutrino science.  These </a:t>
            </a:r>
            <a:r>
              <a:rPr lang="en-US" sz="1600" dirty="0"/>
              <a:t>opportunities are fundamental to the science of particle </a:t>
            </a:r>
            <a:r>
              <a:rPr lang="en-US" sz="1600" dirty="0" smtClean="0"/>
              <a:t>physics. </a:t>
            </a:r>
            <a:endParaRPr lang="en-US" sz="800" dirty="0"/>
          </a:p>
          <a:p>
            <a:pPr>
              <a:lnSpc>
                <a:spcPts val="1800"/>
              </a:lnSpc>
              <a:spcAft>
                <a:spcPts val="600"/>
              </a:spcAft>
            </a:pPr>
            <a:r>
              <a:rPr lang="en-US" sz="1600" b="1" dirty="0" smtClean="0"/>
              <a:t>At the heart of the DOE HEP program is the </a:t>
            </a:r>
            <a:r>
              <a:rPr lang="en-US" sz="1600" b="1" i="1" dirty="0" err="1" smtClean="0"/>
              <a:t>NuMI</a:t>
            </a:r>
            <a:r>
              <a:rPr lang="en-US" sz="1600" b="1" i="1" dirty="0" smtClean="0"/>
              <a:t> </a:t>
            </a:r>
            <a:r>
              <a:rPr lang="en-US" sz="1600" b="1" i="1" dirty="0" err="1" smtClean="0"/>
              <a:t>beamline</a:t>
            </a:r>
            <a:r>
              <a:rPr lang="en-US" sz="1600" b="1" i="1" dirty="0" smtClean="0"/>
              <a:t> </a:t>
            </a:r>
            <a:r>
              <a:rPr lang="en-US" sz="1600" b="1" dirty="0" smtClean="0"/>
              <a:t>at </a:t>
            </a:r>
            <a:r>
              <a:rPr lang="en-US" sz="1600" b="1" dirty="0" err="1" smtClean="0"/>
              <a:t>Fermilab</a:t>
            </a:r>
            <a:r>
              <a:rPr lang="en-US" sz="1600" b="1" i="1" dirty="0" smtClean="0"/>
              <a:t>, </a:t>
            </a:r>
            <a:r>
              <a:rPr lang="en-US" sz="1600" b="1" dirty="0" smtClean="0"/>
              <a:t>the world’s most intense neutrino source,  which serves </a:t>
            </a:r>
            <a:r>
              <a:rPr lang="en-US" sz="1600" b="1" dirty="0" err="1" smtClean="0"/>
              <a:t>MINERvA</a:t>
            </a:r>
            <a:r>
              <a:rPr lang="en-US" sz="1600" b="1" dirty="0" smtClean="0"/>
              <a:t> and MINOS and will support </a:t>
            </a:r>
            <a:r>
              <a:rPr lang="en-US" sz="1600" b="1" dirty="0" err="1" smtClean="0"/>
              <a:t>NOvA</a:t>
            </a:r>
            <a:r>
              <a:rPr lang="en-US" sz="1600" b="1" dirty="0" smtClean="0"/>
              <a:t> and the proposed LBNE (+$12,000K, HEP, initiated in FY 2011).</a:t>
            </a:r>
            <a:endParaRPr lang="en-US" sz="1600" dirty="0"/>
          </a:p>
        </p:txBody>
      </p:sp>
      <p:sp>
        <p:nvSpPr>
          <p:cNvPr id="3074" name="Title 2"/>
          <p:cNvSpPr>
            <a:spLocks noGrp="1"/>
          </p:cNvSpPr>
          <p:nvPr>
            <p:ph type="title"/>
          </p:nvPr>
        </p:nvSpPr>
        <p:spPr>
          <a:xfrm>
            <a:off x="0" y="-214313"/>
            <a:ext cx="9144000" cy="1143001"/>
          </a:xfrm>
        </p:spPr>
        <p:txBody>
          <a:bodyPr/>
          <a:lstStyle/>
          <a:p>
            <a:pPr eaLnBrk="1" hangingPunct="1"/>
            <a:r>
              <a:rPr lang="en-US" dirty="0" smtClean="0">
                <a:latin typeface="Arial" charset="0"/>
                <a:cs typeface="Arial" charset="0"/>
              </a:rPr>
              <a:t>The U.S. High Energy Physics Program</a:t>
            </a:r>
            <a:br>
              <a:rPr lang="en-US" dirty="0" smtClean="0">
                <a:latin typeface="Arial" charset="0"/>
                <a:cs typeface="Arial" charset="0"/>
              </a:rPr>
            </a:br>
            <a:r>
              <a:rPr lang="en-US" sz="1600" i="1" dirty="0" smtClean="0">
                <a:latin typeface="Arial" charset="0"/>
                <a:cs typeface="Arial" charset="0"/>
              </a:rPr>
              <a:t>The U.S. is uniquely positioned for a world-leading program in neutrino physics</a:t>
            </a:r>
            <a:endParaRPr lang="en-US" sz="2000" i="1" dirty="0" smtClean="0">
              <a:latin typeface="Arial" charset="0"/>
              <a:cs typeface="Arial" charset="0"/>
            </a:endParaRPr>
          </a:p>
        </p:txBody>
      </p:sp>
      <p:pic>
        <p:nvPicPr>
          <p:cNvPr id="13" name="Picture 12" descr="LBNE_GoogleMap.png"/>
          <p:cNvPicPr>
            <a:picLocks noChangeAspect="1"/>
          </p:cNvPicPr>
          <p:nvPr/>
        </p:nvPicPr>
        <p:blipFill>
          <a:blip r:embed="rId3" cstate="print"/>
          <a:srcRect b="17435"/>
          <a:stretch>
            <a:fillRect/>
          </a:stretch>
        </p:blipFill>
        <p:spPr>
          <a:xfrm>
            <a:off x="184586" y="3486007"/>
            <a:ext cx="3948904" cy="2180482"/>
          </a:xfrm>
          <a:prstGeom prst="rect">
            <a:avLst/>
          </a:prstGeom>
        </p:spPr>
      </p:pic>
      <p:sp>
        <p:nvSpPr>
          <p:cNvPr id="3075" name="Slide Number Placeholder 4"/>
          <p:cNvSpPr>
            <a:spLocks noGrp="1"/>
          </p:cNvSpPr>
          <p:nvPr>
            <p:ph type="sldNum" sz="quarter" idx="11"/>
          </p:nvPr>
        </p:nvSpPr>
        <p:spPr bwMode="auto">
          <a:xfrm>
            <a:off x="8482330" y="6351588"/>
            <a:ext cx="381000" cy="365125"/>
          </a:xfrm>
          <a:noFill/>
          <a:ln>
            <a:miter lim="800000"/>
            <a:headEnd/>
            <a:tailEnd/>
          </a:ln>
        </p:spPr>
        <p:txBody>
          <a:bodyPr wrap="square" numCol="1" anchorCtr="0" compatLnSpc="1">
            <a:prstTxWarp prst="textNoShape">
              <a:avLst/>
            </a:prstTxWarp>
          </a:bodyPr>
          <a:lstStyle/>
          <a:p>
            <a:pPr fontAlgn="base">
              <a:spcBef>
                <a:spcPct val="0"/>
              </a:spcBef>
              <a:spcAft>
                <a:spcPct val="0"/>
              </a:spcAft>
            </a:pPr>
            <a:fld id="{8B7BFED4-C4AF-4E10-99CE-C57C2E666DB9}" type="slidenum">
              <a:rPr lang="en-US" smtClean="0">
                <a:latin typeface="Arial" charset="0"/>
                <a:cs typeface="Arial" charset="0"/>
              </a:rPr>
              <a:pPr fontAlgn="base">
                <a:spcBef>
                  <a:spcPct val="0"/>
                </a:spcBef>
                <a:spcAft>
                  <a:spcPct val="0"/>
                </a:spcAft>
              </a:pPr>
              <a:t>23</a:t>
            </a:fld>
            <a:endParaRPr lang="en-US" smtClean="0">
              <a:latin typeface="Arial" charset="0"/>
              <a:cs typeface="Arial" charset="0"/>
            </a:endParaRPr>
          </a:p>
        </p:txBody>
      </p:sp>
      <p:sp>
        <p:nvSpPr>
          <p:cNvPr id="3078" name="TextBox 7"/>
          <p:cNvSpPr txBox="1">
            <a:spLocks noChangeArrowheads="1"/>
          </p:cNvSpPr>
          <p:nvPr/>
        </p:nvSpPr>
        <p:spPr bwMode="auto">
          <a:xfrm>
            <a:off x="4863548" y="2915039"/>
            <a:ext cx="4120964" cy="369332"/>
          </a:xfrm>
          <a:prstGeom prst="rect">
            <a:avLst/>
          </a:prstGeom>
          <a:noFill/>
          <a:ln w="9525">
            <a:noFill/>
            <a:miter lim="800000"/>
            <a:headEnd/>
            <a:tailEnd/>
          </a:ln>
        </p:spPr>
        <p:txBody>
          <a:bodyPr wrap="square">
            <a:spAutoFit/>
          </a:bodyPr>
          <a:lstStyle/>
          <a:p>
            <a:r>
              <a:rPr lang="en-US" sz="900" dirty="0" smtClean="0"/>
              <a:t>Network sites of the Open Science Grid and Enabling Grids for E-</a:t>
            </a:r>
            <a:r>
              <a:rPr lang="en-US" sz="900" dirty="0" err="1" smtClean="0"/>
              <a:t>sciencE</a:t>
            </a:r>
            <a:r>
              <a:rPr lang="en-US" sz="900" dirty="0" smtClean="0"/>
              <a:t> used for transmitting experimental data from the LHC to scientists worldwide.</a:t>
            </a:r>
            <a:endParaRPr lang="en-US" sz="900" dirty="0"/>
          </a:p>
        </p:txBody>
      </p:sp>
      <p:sp>
        <p:nvSpPr>
          <p:cNvPr id="10" name="TextBox 9"/>
          <p:cNvSpPr txBox="1"/>
          <p:nvPr/>
        </p:nvSpPr>
        <p:spPr>
          <a:xfrm>
            <a:off x="198783" y="1090198"/>
            <a:ext cx="4479233" cy="1569660"/>
          </a:xfrm>
          <a:prstGeom prst="rect">
            <a:avLst/>
          </a:prstGeom>
          <a:noFill/>
          <a:ln>
            <a:solidFill>
              <a:schemeClr val="tx1"/>
            </a:solidFill>
          </a:ln>
        </p:spPr>
        <p:txBody>
          <a:bodyPr wrap="square">
            <a:spAutoFit/>
          </a:bodyPr>
          <a:lstStyle/>
          <a:p>
            <a:pPr>
              <a:defRPr/>
            </a:pPr>
            <a:r>
              <a:rPr lang="en-US" sz="1600" dirty="0"/>
              <a:t>The U.S. is a critical and strategic partner in global scientific collaborations that push the boundaries of High Energy </a:t>
            </a:r>
            <a:r>
              <a:rPr lang="en-US" sz="1600" dirty="0" smtClean="0"/>
              <a:t>Physics.  The </a:t>
            </a:r>
            <a:r>
              <a:rPr lang="en-US" sz="1600" dirty="0"/>
              <a:t>U.S. has developed components for the Large </a:t>
            </a:r>
            <a:r>
              <a:rPr lang="en-US" sz="1600" dirty="0" err="1"/>
              <a:t>Hadron</a:t>
            </a:r>
            <a:r>
              <a:rPr lang="en-US" sz="1600" dirty="0"/>
              <a:t> Collider at CERN and hosts centers for data </a:t>
            </a:r>
            <a:r>
              <a:rPr lang="en-US" sz="1600" dirty="0" smtClean="0"/>
              <a:t>analysis.</a:t>
            </a:r>
            <a:endParaRPr lang="en-US" sz="1600" dirty="0"/>
          </a:p>
        </p:txBody>
      </p:sp>
      <p:pic>
        <p:nvPicPr>
          <p:cNvPr id="3082" name="Picture 11" descr="CE0227H.jpg"/>
          <p:cNvPicPr>
            <a:picLocks noChangeAspect="1"/>
          </p:cNvPicPr>
          <p:nvPr/>
        </p:nvPicPr>
        <p:blipFill>
          <a:blip r:embed="rId4" cstate="print"/>
          <a:srcRect l="5324" r="4176"/>
          <a:stretch>
            <a:fillRect/>
          </a:stretch>
        </p:blipFill>
        <p:spPr bwMode="auto">
          <a:xfrm>
            <a:off x="4835388" y="947627"/>
            <a:ext cx="4182094" cy="1927086"/>
          </a:xfrm>
          <a:prstGeom prst="rect">
            <a:avLst/>
          </a:prstGeom>
          <a:noFill/>
          <a:ln w="9525">
            <a:noFill/>
            <a:miter lim="800000"/>
            <a:headEnd/>
            <a:tailEnd/>
          </a:ln>
        </p:spPr>
      </p:pic>
      <p:sp>
        <p:nvSpPr>
          <p:cNvPr id="14" name="TextBox 7"/>
          <p:cNvSpPr txBox="1">
            <a:spLocks noChangeArrowheads="1"/>
          </p:cNvSpPr>
          <p:nvPr/>
        </p:nvSpPr>
        <p:spPr bwMode="auto">
          <a:xfrm>
            <a:off x="159488" y="5695602"/>
            <a:ext cx="3961938" cy="369332"/>
          </a:xfrm>
          <a:prstGeom prst="rect">
            <a:avLst/>
          </a:prstGeom>
          <a:solidFill>
            <a:schemeClr val="bg1"/>
          </a:solidFill>
          <a:ln w="9525">
            <a:noFill/>
            <a:miter lim="800000"/>
            <a:headEnd/>
            <a:tailEnd/>
          </a:ln>
        </p:spPr>
        <p:txBody>
          <a:bodyPr wrap="square">
            <a:spAutoFit/>
          </a:bodyPr>
          <a:lstStyle/>
          <a:p>
            <a:r>
              <a:rPr lang="en-US" sz="900" dirty="0" smtClean="0"/>
              <a:t>The </a:t>
            </a:r>
            <a:r>
              <a:rPr lang="en-US" sz="900" dirty="0" err="1" smtClean="0"/>
              <a:t>NuMI</a:t>
            </a:r>
            <a:r>
              <a:rPr lang="en-US" sz="900" dirty="0" smtClean="0"/>
              <a:t> </a:t>
            </a:r>
            <a:r>
              <a:rPr lang="en-US" sz="900" dirty="0" err="1" smtClean="0"/>
              <a:t>beamline</a:t>
            </a:r>
            <a:r>
              <a:rPr lang="en-US" sz="900" dirty="0" smtClean="0"/>
              <a:t> provides the world’s most intense neutrino beam for the MINOS experiment and proposed </a:t>
            </a:r>
            <a:r>
              <a:rPr lang="en-US" sz="900" dirty="0" err="1" smtClean="0"/>
              <a:t>NOvA</a:t>
            </a:r>
            <a:r>
              <a:rPr lang="en-US" sz="900" dirty="0" smtClean="0"/>
              <a:t> and LBNE experiments</a:t>
            </a:r>
            <a:endParaRPr lang="en-US" sz="900" dirty="0"/>
          </a:p>
        </p:txBody>
      </p:sp>
      <p:sp>
        <p:nvSpPr>
          <p:cNvPr id="11" name="Footer Placeholder 25"/>
          <p:cNvSpPr>
            <a:spLocks noGrp="1"/>
          </p:cNvSpPr>
          <p:nvPr>
            <p:ph type="ftr" sz="quarter" idx="4294967295"/>
          </p:nvPr>
        </p:nvSpPr>
        <p:spPr>
          <a:xfrm>
            <a:off x="3124200" y="6357064"/>
            <a:ext cx="5334000" cy="365125"/>
          </a:xfrm>
          <a:prstGeom prst="rect">
            <a:avLst/>
          </a:prstGeom>
        </p:spPr>
        <p:txBody>
          <a:bodyPr/>
          <a:lstStyle/>
          <a:p>
            <a:r>
              <a:rPr lang="en-US" dirty="0" smtClean="0"/>
              <a:t>BESAC August 5, 2010</a:t>
            </a:r>
            <a:endParaRPr lang="en-US"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6595" y="45719"/>
            <a:ext cx="8230810" cy="709673"/>
          </a:xfrm>
        </p:spPr>
        <p:txBody>
          <a:bodyPr/>
          <a:lstStyle/>
          <a:p>
            <a:r>
              <a:rPr lang="en-US" dirty="0" smtClean="0"/>
              <a:t>Progress Toward the Higgs Particle*</a:t>
            </a:r>
            <a:endParaRPr lang="en-US" dirty="0"/>
          </a:p>
        </p:txBody>
      </p:sp>
      <p:sp>
        <p:nvSpPr>
          <p:cNvPr id="3" name="Slide Number Placeholder 2"/>
          <p:cNvSpPr>
            <a:spLocks noGrp="1"/>
          </p:cNvSpPr>
          <p:nvPr>
            <p:ph type="sldNum" sz="quarter" idx="4294967295"/>
          </p:nvPr>
        </p:nvSpPr>
        <p:spPr>
          <a:xfrm>
            <a:off x="8625840" y="6351588"/>
            <a:ext cx="381000" cy="365125"/>
          </a:xfrm>
        </p:spPr>
        <p:txBody>
          <a:bodyPr/>
          <a:lstStyle/>
          <a:p>
            <a:pPr>
              <a:defRPr/>
            </a:pPr>
            <a:fld id="{69DE7923-09E4-41C2-83EA-D1A09CA1BB7E}" type="slidenum">
              <a:rPr lang="en-US" smtClean="0"/>
              <a:pPr>
                <a:defRPr/>
              </a:pPr>
              <a:t>24</a:t>
            </a:fld>
            <a:endParaRPr lang="en-US" dirty="0"/>
          </a:p>
        </p:txBody>
      </p:sp>
      <p:pic>
        <p:nvPicPr>
          <p:cNvPr id="4" name="Picture 3" descr="tevatron_higgs_2010-07-26.png"/>
          <p:cNvPicPr>
            <a:picLocks noChangeAspect="1"/>
          </p:cNvPicPr>
          <p:nvPr/>
        </p:nvPicPr>
        <p:blipFill>
          <a:blip r:embed="rId2" cstate="print"/>
          <a:stretch>
            <a:fillRect/>
          </a:stretch>
        </p:blipFill>
        <p:spPr>
          <a:xfrm>
            <a:off x="632741" y="1047928"/>
            <a:ext cx="7885023" cy="4998542"/>
          </a:xfrm>
          <a:prstGeom prst="rect">
            <a:avLst/>
          </a:prstGeom>
        </p:spPr>
      </p:pic>
      <p:sp>
        <p:nvSpPr>
          <p:cNvPr id="6" name="TextBox 5"/>
          <p:cNvSpPr txBox="1"/>
          <p:nvPr/>
        </p:nvSpPr>
        <p:spPr>
          <a:xfrm>
            <a:off x="1425258" y="5875020"/>
            <a:ext cx="3752532" cy="261610"/>
          </a:xfrm>
          <a:prstGeom prst="rect">
            <a:avLst/>
          </a:prstGeom>
          <a:noFill/>
        </p:spPr>
        <p:txBody>
          <a:bodyPr wrap="square" rtlCol="0">
            <a:spAutoFit/>
          </a:bodyPr>
          <a:lstStyle/>
          <a:p>
            <a:r>
              <a:rPr lang="en-US" sz="1100" dirty="0" smtClean="0"/>
              <a:t>*D. Wright, LLNL, private communication</a:t>
            </a:r>
            <a:endParaRPr lang="en-US" sz="1100" dirty="0"/>
          </a:p>
        </p:txBody>
      </p:sp>
      <p:sp>
        <p:nvSpPr>
          <p:cNvPr id="7" name="Footer Placeholder 25"/>
          <p:cNvSpPr txBox="1">
            <a:spLocks/>
          </p:cNvSpPr>
          <p:nvPr/>
        </p:nvSpPr>
        <p:spPr>
          <a:xfrm>
            <a:off x="3124200" y="6357064"/>
            <a:ext cx="53340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srgbClr val="106636"/>
                </a:solidFill>
                <a:effectLst/>
                <a:uLnTx/>
                <a:uFillTx/>
                <a:latin typeface="Arial" pitchFamily="34" charset="0"/>
                <a:ea typeface="+mn-ea"/>
                <a:cs typeface="Arial" pitchFamily="34" charset="0"/>
              </a:rPr>
              <a:t>BESAC August 5, 2010</a:t>
            </a:r>
            <a:endParaRPr kumimoji="0" lang="en-US" sz="1200" b="0" i="0" u="none" strike="noStrike" kern="1200" cap="none" spc="0" normalizeH="0" baseline="0" noProof="0" dirty="0">
              <a:ln>
                <a:noFill/>
              </a:ln>
              <a:solidFill>
                <a:srgbClr val="106636"/>
              </a:solidFill>
              <a:effectLst/>
              <a:uLnTx/>
              <a:uFillTx/>
              <a:latin typeface="Arial" pitchFamily="34" charset="0"/>
              <a:ea typeface="+mn-ea"/>
              <a:cs typeface="Arial" pitchFamily="34"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b="0" dirty="0" smtClean="0"/>
              <a:t>Long term waste storage needs dominated by actinides</a:t>
            </a:r>
          </a:p>
          <a:p>
            <a:r>
              <a:rPr lang="en-US" b="0" dirty="0" smtClean="0"/>
              <a:t>Fast Spectrum Reactors can burn actinides but require chemical processing</a:t>
            </a:r>
          </a:p>
          <a:p>
            <a:r>
              <a:rPr lang="en-US" b="0" dirty="0" smtClean="0"/>
              <a:t>Accelerator Driven Systems would allow the reduction of the actinides and burning of the spent fuel without chemical processing</a:t>
            </a:r>
          </a:p>
          <a:p>
            <a:endParaRPr lang="en-US" b="0" dirty="0" smtClean="0"/>
          </a:p>
          <a:p>
            <a:pPr marL="0" indent="0">
              <a:buNone/>
            </a:pPr>
            <a:r>
              <a:rPr lang="en-US" dirty="0" smtClean="0"/>
              <a:t>Question is can accelerators be built with ~50MW of power in the beam and can associated targets be constructed</a:t>
            </a:r>
            <a:endParaRPr lang="en-US" dirty="0"/>
          </a:p>
        </p:txBody>
      </p:sp>
      <p:sp>
        <p:nvSpPr>
          <p:cNvPr id="3" name="Title 2"/>
          <p:cNvSpPr>
            <a:spLocks noGrp="1"/>
          </p:cNvSpPr>
          <p:nvPr>
            <p:ph type="title"/>
          </p:nvPr>
        </p:nvSpPr>
        <p:spPr/>
        <p:txBody>
          <a:bodyPr/>
          <a:lstStyle/>
          <a:p>
            <a:r>
              <a:rPr lang="en-US" b="1" dirty="0" smtClean="0"/>
              <a:t>Accelerator Technology – Is it good enough?</a:t>
            </a:r>
            <a:endParaRPr lang="en-US" b="1" dirty="0"/>
          </a:p>
        </p:txBody>
      </p:sp>
      <p:sp>
        <p:nvSpPr>
          <p:cNvPr id="5" name="Slide Number Placeholder 4"/>
          <p:cNvSpPr>
            <a:spLocks noGrp="1"/>
          </p:cNvSpPr>
          <p:nvPr>
            <p:ph type="sldNum" sz="quarter" idx="11"/>
          </p:nvPr>
        </p:nvSpPr>
        <p:spPr/>
        <p:txBody>
          <a:bodyPr/>
          <a:lstStyle/>
          <a:p>
            <a:pPr>
              <a:defRPr/>
            </a:pPr>
            <a:fld id="{21722FF3-B2FF-4B9D-A1FC-2641F0BD8CF1}" type="slidenum">
              <a:rPr lang="en-US" smtClean="0"/>
              <a:pPr>
                <a:defRPr/>
              </a:pPr>
              <a:t>25</a:t>
            </a:fld>
            <a:endParaRPr lang="en-US" dirty="0"/>
          </a:p>
        </p:txBody>
      </p:sp>
      <p:sp>
        <p:nvSpPr>
          <p:cNvPr id="6" name="Footer Placeholder 25"/>
          <p:cNvSpPr>
            <a:spLocks noGrp="1"/>
          </p:cNvSpPr>
          <p:nvPr>
            <p:ph type="ftr" sz="quarter" idx="4294967295"/>
          </p:nvPr>
        </p:nvSpPr>
        <p:spPr>
          <a:xfrm>
            <a:off x="3124200" y="6357064"/>
            <a:ext cx="5334000" cy="365125"/>
          </a:xfrm>
          <a:prstGeom prst="rect">
            <a:avLst/>
          </a:prstGeom>
        </p:spPr>
        <p:txBody>
          <a:bodyPr/>
          <a:lstStyle/>
          <a:p>
            <a:r>
              <a:rPr lang="en-US" dirty="0" smtClean="0"/>
              <a:t>BESAC August 5, 2010</a:t>
            </a:r>
            <a:endParaRPr lang="en-US"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285750" indent="-285750"/>
            <a:r>
              <a:rPr lang="en-US" sz="2000" b="0" dirty="0" smtClean="0"/>
              <a:t>Continuous need for enhancing small businesses</a:t>
            </a:r>
          </a:p>
          <a:p>
            <a:pPr marL="285750" indent="-285750"/>
            <a:r>
              <a:rPr lang="en-US" sz="2000" b="0" dirty="0" smtClean="0"/>
              <a:t>DOE-wide SBIR program is managed by SC</a:t>
            </a:r>
          </a:p>
          <a:p>
            <a:pPr marL="285750" indent="-285750"/>
            <a:r>
              <a:rPr lang="en-US" sz="2000" b="0" dirty="0" smtClean="0"/>
              <a:t>It is not a small program ~$150M/yr</a:t>
            </a:r>
          </a:p>
          <a:p>
            <a:pPr marL="285750" indent="-285750"/>
            <a:r>
              <a:rPr lang="en-US" sz="2000" b="0" dirty="0" smtClean="0"/>
              <a:t>Steps are being taken to strengthen program</a:t>
            </a:r>
          </a:p>
          <a:p>
            <a:pPr>
              <a:buNone/>
            </a:pPr>
            <a:endParaRPr lang="en-US" sz="2000" b="0" dirty="0" smtClean="0"/>
          </a:p>
          <a:p>
            <a:pPr marL="400050" indent="-400050">
              <a:buFont typeface="Arial" pitchFamily="34" charset="0"/>
              <a:buChar char="→"/>
            </a:pPr>
            <a:r>
              <a:rPr lang="en-US" sz="2000" dirty="0" smtClean="0"/>
              <a:t>Moved up to report to Deputy SC Director</a:t>
            </a:r>
          </a:p>
          <a:p>
            <a:pPr marL="400050" indent="-400050">
              <a:buFont typeface="Arial" pitchFamily="34" charset="0"/>
              <a:buChar char="→"/>
            </a:pPr>
            <a:r>
              <a:rPr lang="en-US" sz="2000" dirty="0" smtClean="0"/>
              <a:t>Enhancing office to make it more effective</a:t>
            </a:r>
          </a:p>
          <a:p>
            <a:pPr marL="400050" indent="-400050">
              <a:buFont typeface="Arial" pitchFamily="34" charset="0"/>
              <a:buChar char="→"/>
            </a:pPr>
            <a:r>
              <a:rPr lang="en-US" sz="2000" dirty="0" smtClean="0"/>
              <a:t>Strengthening involvement of DOE executive management</a:t>
            </a:r>
            <a:endParaRPr lang="en-US" sz="2000" dirty="0"/>
          </a:p>
        </p:txBody>
      </p:sp>
      <p:sp>
        <p:nvSpPr>
          <p:cNvPr id="3" name="Title 2"/>
          <p:cNvSpPr>
            <a:spLocks noGrp="1"/>
          </p:cNvSpPr>
          <p:nvPr>
            <p:ph type="title"/>
          </p:nvPr>
        </p:nvSpPr>
        <p:spPr/>
        <p:txBody>
          <a:bodyPr/>
          <a:lstStyle/>
          <a:p>
            <a:r>
              <a:rPr lang="en-US" b="1" dirty="0" smtClean="0"/>
              <a:t>SBIR</a:t>
            </a:r>
            <a:endParaRPr lang="en-US" b="1" dirty="0"/>
          </a:p>
        </p:txBody>
      </p:sp>
      <p:sp>
        <p:nvSpPr>
          <p:cNvPr id="5" name="Slide Number Placeholder 4"/>
          <p:cNvSpPr>
            <a:spLocks noGrp="1"/>
          </p:cNvSpPr>
          <p:nvPr>
            <p:ph type="sldNum" sz="quarter" idx="11"/>
          </p:nvPr>
        </p:nvSpPr>
        <p:spPr/>
        <p:txBody>
          <a:bodyPr/>
          <a:lstStyle/>
          <a:p>
            <a:pPr>
              <a:defRPr/>
            </a:pPr>
            <a:fld id="{21722FF3-B2FF-4B9D-A1FC-2641F0BD8CF1}" type="slidenum">
              <a:rPr lang="en-US" smtClean="0"/>
              <a:pPr>
                <a:defRPr/>
              </a:pPr>
              <a:t>26</a:t>
            </a:fld>
            <a:endParaRPr lang="en-US" dirty="0"/>
          </a:p>
        </p:txBody>
      </p:sp>
      <p:sp>
        <p:nvSpPr>
          <p:cNvPr id="6" name="Footer Placeholder 25"/>
          <p:cNvSpPr>
            <a:spLocks noGrp="1"/>
          </p:cNvSpPr>
          <p:nvPr>
            <p:ph type="ftr" sz="quarter" idx="4294967295"/>
          </p:nvPr>
        </p:nvSpPr>
        <p:spPr>
          <a:xfrm>
            <a:off x="3124200" y="6357064"/>
            <a:ext cx="5334000" cy="365125"/>
          </a:xfrm>
          <a:prstGeom prst="rect">
            <a:avLst/>
          </a:prstGeom>
        </p:spPr>
        <p:txBody>
          <a:bodyPr/>
          <a:lstStyle/>
          <a:p>
            <a:r>
              <a:rPr lang="en-US" dirty="0" smtClean="0"/>
              <a:t>BESAC August 5, 2010</a:t>
            </a:r>
            <a:endParaRPr lang="en-US"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3898</TotalTime>
  <Words>3074</Words>
  <Application>Microsoft Office PowerPoint</Application>
  <PresentationFormat>On-screen Show (4:3)</PresentationFormat>
  <Paragraphs>371</Paragraphs>
  <Slides>26</Slides>
  <Notes>8</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Office Theme</vt:lpstr>
      <vt:lpstr>Update from the Office of Science</vt:lpstr>
      <vt:lpstr>The Administration’s S&amp;T Priorities for the FY 2011 Budget</vt:lpstr>
      <vt:lpstr>Slide 3</vt:lpstr>
      <vt:lpstr>Status of FY 2011 Budget Request and Appropriations</vt:lpstr>
      <vt:lpstr>Office of Science – House Mark (dollars in Thousands)</vt:lpstr>
      <vt:lpstr>Office of Science – Senate Mark  (dollars in Thousands)</vt:lpstr>
      <vt:lpstr>FY 2001 Senate Markup Details for BES</vt:lpstr>
      <vt:lpstr>FY 2001 Markup Details for BES</vt:lpstr>
      <vt:lpstr>DOE Office of Science Graduate Fellowships The FY 2011 request doubles the number of graduate fellowships in basic science</vt:lpstr>
      <vt:lpstr>Office of Science Early Career Research Program Investment in FY 2011 will bring 60 new scientists into the program</vt:lpstr>
      <vt:lpstr>Slide 11</vt:lpstr>
      <vt:lpstr>Award of the “Fuel From Sunlight” Hub</vt:lpstr>
      <vt:lpstr>FY 2011 Energy Innovation Hub for Batteries and Energy Storage Addressing science gaps for both grid and mobile energy storage applications</vt:lpstr>
      <vt:lpstr>Exascale Initiative</vt:lpstr>
      <vt:lpstr>Exascale Initiative Major Components</vt:lpstr>
      <vt:lpstr>Linac Coherent Light Source or “LCLS” at SLAC The World’s First X-ray Laser</vt:lpstr>
      <vt:lpstr>Early Studies at LCLS: Nanocrystals in Water Microjet</vt:lpstr>
      <vt:lpstr>Slide 18</vt:lpstr>
      <vt:lpstr>ITER</vt:lpstr>
      <vt:lpstr>Slide 20</vt:lpstr>
      <vt:lpstr>ITER Status</vt:lpstr>
      <vt:lpstr> Inertial Fusion Energy: Nearing Ignition</vt:lpstr>
      <vt:lpstr>The U.S. High Energy Physics Program The U.S. is uniquely positioned for a world-leading program in neutrino physics</vt:lpstr>
      <vt:lpstr>Progress Toward the Higgs Particle*</vt:lpstr>
      <vt:lpstr>Accelerator Technology – Is it good enough?</vt:lpstr>
      <vt:lpstr>SBIR</vt:lpstr>
    </vt:vector>
  </TitlesOfParts>
  <Company>US Department of Energy (SC)</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Joseph Groves</dc:creator>
  <cp:lastModifiedBy>Swank</cp:lastModifiedBy>
  <cp:revision>566</cp:revision>
  <dcterms:created xsi:type="dcterms:W3CDTF">2009-10-19T15:58:14Z</dcterms:created>
  <dcterms:modified xsi:type="dcterms:W3CDTF">2010-08-05T12:40:13Z</dcterms:modified>
</cp:coreProperties>
</file>