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commentAuthors.xml" ContentType="application/vnd.openxmlformats-officedocument.presentationml.commentAuthor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charts/chart1.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310" r:id="rId3"/>
    <p:sldId id="374" r:id="rId4"/>
    <p:sldId id="342" r:id="rId5"/>
    <p:sldId id="307" r:id="rId6"/>
    <p:sldId id="352" r:id="rId7"/>
    <p:sldId id="309" r:id="rId8"/>
    <p:sldId id="389" r:id="rId9"/>
    <p:sldId id="368" r:id="rId10"/>
    <p:sldId id="335" r:id="rId11"/>
    <p:sldId id="344" r:id="rId12"/>
    <p:sldId id="386" r:id="rId13"/>
    <p:sldId id="353" r:id="rId14"/>
    <p:sldId id="338" r:id="rId15"/>
    <p:sldId id="356" r:id="rId16"/>
    <p:sldId id="370" r:id="rId17"/>
    <p:sldId id="371" r:id="rId18"/>
    <p:sldId id="375" r:id="rId19"/>
    <p:sldId id="358" r:id="rId20"/>
    <p:sldId id="387" r:id="rId21"/>
    <p:sldId id="388" r:id="rId22"/>
    <p:sldId id="385" r:id="rId23"/>
    <p:sldId id="343" r:id="rId24"/>
    <p:sldId id="349" r:id="rId25"/>
  </p:sldIdLst>
  <p:sldSz cx="9144000" cy="6858000" type="screen4x3"/>
  <p:notesSz cx="6997700" cy="9271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arruju" initials="c"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A0"/>
    <a:srgbClr val="FFFF00"/>
    <a:srgbClr val="1C1C1C"/>
    <a:srgbClr val="00D200"/>
    <a:srgbClr val="FF5050"/>
    <a:srgbClr val="FFFF5A"/>
    <a:srgbClr val="00BE00"/>
    <a:srgbClr val="00AA00"/>
    <a:srgbClr val="AA387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33" autoAdjust="0"/>
    <p:restoredTop sz="99138" autoAdjust="0"/>
  </p:normalViewPr>
  <p:slideViewPr>
    <p:cSldViewPr snapToGrid="0" showGuides="1">
      <p:cViewPr varScale="1">
        <p:scale>
          <a:sx n="78" d="100"/>
          <a:sy n="78" d="100"/>
        </p:scale>
        <p:origin x="-882" y="-84"/>
      </p:cViewPr>
      <p:guideLst>
        <p:guide orient="horz" pos="331"/>
        <p:guide pos="2885"/>
      </p:guideLst>
    </p:cSldViewPr>
  </p:slid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file:///\\scnas5p\dehmer\!GRAPHICS\!Presentations%20by%20Year\2010\FY11%20Rollout\facilities-users.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plotArea>
      <c:layout>
        <c:manualLayout>
          <c:layoutTarget val="inner"/>
          <c:xMode val="edge"/>
          <c:yMode val="edge"/>
          <c:x val="1.9503546099290801E-2"/>
          <c:y val="0.14043356976298071"/>
          <c:w val="0.80097601496621429"/>
          <c:h val="0.71282134685382836"/>
        </c:manualLayout>
      </c:layout>
      <c:pieChart>
        <c:varyColors val="1"/>
        <c:ser>
          <c:idx val="7"/>
          <c:order val="7"/>
          <c:spPr>
            <a:ln w="9525">
              <a:solidFill>
                <a:sysClr val="windowText" lastClr="000000">
                  <a:lumMod val="95000"/>
                  <a:lumOff val="5000"/>
                </a:sysClr>
              </a:solidFill>
            </a:ln>
          </c:spPr>
          <c:dPt>
            <c:idx val="0"/>
            <c:spPr>
              <a:solidFill>
                <a:srgbClr val="3366FF"/>
              </a:solidFill>
              <a:ln w="9525">
                <a:solidFill>
                  <a:sysClr val="windowText" lastClr="000000">
                    <a:lumMod val="95000"/>
                    <a:lumOff val="5000"/>
                  </a:sysClr>
                </a:solidFill>
              </a:ln>
            </c:spPr>
          </c:dPt>
          <c:dPt>
            <c:idx val="1"/>
            <c:spPr>
              <a:solidFill>
                <a:srgbClr val="3366FF"/>
              </a:solidFill>
              <a:ln w="9525">
                <a:solidFill>
                  <a:sysClr val="windowText" lastClr="000000">
                    <a:lumMod val="95000"/>
                    <a:lumOff val="5000"/>
                  </a:sysClr>
                </a:solidFill>
              </a:ln>
            </c:spPr>
          </c:dPt>
          <c:dPt>
            <c:idx val="2"/>
            <c:spPr>
              <a:solidFill>
                <a:srgbClr val="3366FF"/>
              </a:solidFill>
              <a:ln w="9525">
                <a:solidFill>
                  <a:sysClr val="windowText" lastClr="000000">
                    <a:lumMod val="95000"/>
                    <a:lumOff val="5000"/>
                  </a:sysClr>
                </a:solidFill>
              </a:ln>
            </c:spPr>
          </c:dPt>
          <c:dPt>
            <c:idx val="3"/>
            <c:spPr>
              <a:solidFill>
                <a:srgbClr val="3366FF"/>
              </a:solidFill>
              <a:ln w="9525">
                <a:solidFill>
                  <a:sysClr val="windowText" lastClr="000000">
                    <a:lumMod val="95000"/>
                    <a:lumOff val="5000"/>
                  </a:sysClr>
                </a:solidFill>
              </a:ln>
            </c:spPr>
          </c:dPt>
          <c:dPt>
            <c:idx val="4"/>
            <c:spPr>
              <a:solidFill>
                <a:srgbClr val="3366FF"/>
              </a:solidFill>
              <a:ln w="9525">
                <a:solidFill>
                  <a:sysClr val="windowText" lastClr="000000">
                    <a:lumMod val="95000"/>
                    <a:lumOff val="5000"/>
                  </a:sysClr>
                </a:solidFill>
              </a:ln>
            </c:spPr>
          </c:dPt>
          <c:dPt>
            <c:idx val="5"/>
            <c:spPr>
              <a:solidFill>
                <a:srgbClr val="6699FF"/>
              </a:solidFill>
              <a:ln w="9525">
                <a:solidFill>
                  <a:sysClr val="windowText" lastClr="000000">
                    <a:lumMod val="95000"/>
                    <a:lumOff val="5000"/>
                  </a:sysClr>
                </a:solidFill>
              </a:ln>
            </c:spPr>
          </c:dPt>
          <c:dPt>
            <c:idx val="6"/>
            <c:spPr>
              <a:solidFill>
                <a:srgbClr val="6699FF"/>
              </a:solidFill>
              <a:ln w="9525">
                <a:solidFill>
                  <a:sysClr val="windowText" lastClr="000000">
                    <a:lumMod val="95000"/>
                    <a:lumOff val="5000"/>
                  </a:sysClr>
                </a:solidFill>
              </a:ln>
            </c:spPr>
          </c:dPt>
          <c:dPt>
            <c:idx val="7"/>
            <c:spPr>
              <a:solidFill>
                <a:srgbClr val="6699FF"/>
              </a:solidFill>
              <a:ln w="9525">
                <a:solidFill>
                  <a:sysClr val="windowText" lastClr="000000">
                    <a:lumMod val="95000"/>
                    <a:lumOff val="5000"/>
                  </a:sysClr>
                </a:solidFill>
              </a:ln>
            </c:spPr>
          </c:dPt>
          <c:dPt>
            <c:idx val="8"/>
            <c:spPr>
              <a:solidFill>
                <a:srgbClr val="99CCFF"/>
              </a:solidFill>
              <a:ln w="9525">
                <a:solidFill>
                  <a:sysClr val="windowText" lastClr="000000">
                    <a:lumMod val="95000"/>
                    <a:lumOff val="5000"/>
                  </a:sysClr>
                </a:solidFill>
              </a:ln>
            </c:spPr>
          </c:dPt>
          <c:dPt>
            <c:idx val="9"/>
            <c:spPr>
              <a:solidFill>
                <a:srgbClr val="99CCFF"/>
              </a:solidFill>
              <a:ln w="9525">
                <a:solidFill>
                  <a:sysClr val="windowText" lastClr="000000">
                    <a:lumMod val="95000"/>
                    <a:lumOff val="5000"/>
                  </a:sysClr>
                </a:solidFill>
              </a:ln>
            </c:spPr>
          </c:dPt>
          <c:dPt>
            <c:idx val="10"/>
            <c:spPr>
              <a:solidFill>
                <a:srgbClr val="99CCFF"/>
              </a:solidFill>
              <a:ln w="9525">
                <a:solidFill>
                  <a:sysClr val="windowText" lastClr="000000">
                    <a:lumMod val="95000"/>
                    <a:lumOff val="5000"/>
                  </a:sysClr>
                </a:solidFill>
              </a:ln>
            </c:spPr>
          </c:dPt>
          <c:dPt>
            <c:idx val="11"/>
            <c:spPr>
              <a:solidFill>
                <a:srgbClr val="99CCFF"/>
              </a:solidFill>
              <a:ln w="9525">
                <a:solidFill>
                  <a:sysClr val="windowText" lastClr="000000">
                    <a:lumMod val="95000"/>
                    <a:lumOff val="5000"/>
                  </a:sysClr>
                </a:solidFill>
              </a:ln>
            </c:spPr>
          </c:dPt>
          <c:dPt>
            <c:idx val="12"/>
            <c:spPr>
              <a:solidFill>
                <a:srgbClr val="99CCFF"/>
              </a:solidFill>
              <a:ln w="9525">
                <a:solidFill>
                  <a:sysClr val="windowText" lastClr="000000">
                    <a:lumMod val="95000"/>
                    <a:lumOff val="5000"/>
                  </a:sysClr>
                </a:solidFill>
              </a:ln>
            </c:spPr>
          </c:dPt>
          <c:dPt>
            <c:idx val="13"/>
            <c:spPr>
              <a:solidFill>
                <a:srgbClr val="FF6600"/>
              </a:solidFill>
              <a:ln w="9525">
                <a:solidFill>
                  <a:sysClr val="windowText" lastClr="000000">
                    <a:lumMod val="95000"/>
                    <a:lumOff val="5000"/>
                  </a:sysClr>
                </a:solidFill>
              </a:ln>
            </c:spPr>
          </c:dPt>
          <c:dPt>
            <c:idx val="14"/>
            <c:spPr>
              <a:solidFill>
                <a:srgbClr val="FF7D25"/>
              </a:solidFill>
              <a:ln w="9525">
                <a:solidFill>
                  <a:sysClr val="windowText" lastClr="000000">
                    <a:lumMod val="95000"/>
                    <a:lumOff val="5000"/>
                  </a:sysClr>
                </a:solidFill>
              </a:ln>
            </c:spPr>
          </c:dPt>
          <c:dPt>
            <c:idx val="15"/>
            <c:spPr>
              <a:solidFill>
                <a:srgbClr val="FF7D25"/>
              </a:solidFill>
              <a:ln w="9525">
                <a:solidFill>
                  <a:sysClr val="windowText" lastClr="000000">
                    <a:lumMod val="95000"/>
                    <a:lumOff val="5000"/>
                  </a:sysClr>
                </a:solidFill>
              </a:ln>
            </c:spPr>
          </c:dPt>
          <c:dPt>
            <c:idx val="16"/>
            <c:spPr>
              <a:solidFill>
                <a:srgbClr val="AA3871"/>
              </a:solidFill>
              <a:ln w="9525">
                <a:solidFill>
                  <a:sysClr val="windowText" lastClr="000000">
                    <a:lumMod val="95000"/>
                    <a:lumOff val="5000"/>
                  </a:sysClr>
                </a:solidFill>
              </a:ln>
            </c:spPr>
          </c:dPt>
          <c:dPt>
            <c:idx val="17"/>
            <c:spPr>
              <a:solidFill>
                <a:srgbClr val="AA3871"/>
              </a:solidFill>
              <a:ln w="9525">
                <a:solidFill>
                  <a:sysClr val="windowText" lastClr="000000">
                    <a:lumMod val="95000"/>
                    <a:lumOff val="5000"/>
                  </a:sysClr>
                </a:solidFill>
              </a:ln>
            </c:spPr>
          </c:dPt>
          <c:dPt>
            <c:idx val="18"/>
            <c:spPr>
              <a:solidFill>
                <a:srgbClr val="00AA00"/>
              </a:solidFill>
              <a:ln w="9525">
                <a:solidFill>
                  <a:sysClr val="windowText" lastClr="000000">
                    <a:lumMod val="95000"/>
                    <a:lumOff val="5000"/>
                  </a:sysClr>
                </a:solidFill>
              </a:ln>
            </c:spPr>
          </c:dPt>
          <c:dPt>
            <c:idx val="19"/>
            <c:spPr>
              <a:solidFill>
                <a:srgbClr val="00BE00"/>
              </a:solidFill>
              <a:ln w="9525">
                <a:solidFill>
                  <a:sysClr val="windowText" lastClr="000000">
                    <a:lumMod val="95000"/>
                    <a:lumOff val="5000"/>
                  </a:sysClr>
                </a:solidFill>
              </a:ln>
            </c:spPr>
          </c:dPt>
          <c:dPt>
            <c:idx val="20"/>
            <c:spPr>
              <a:solidFill>
                <a:srgbClr val="00D200"/>
              </a:solidFill>
              <a:ln w="9525">
                <a:solidFill>
                  <a:sysClr val="windowText" lastClr="000000">
                    <a:lumMod val="95000"/>
                    <a:lumOff val="5000"/>
                  </a:sysClr>
                </a:solidFill>
              </a:ln>
            </c:spPr>
          </c:dPt>
          <c:dPt>
            <c:idx val="21"/>
            <c:spPr>
              <a:solidFill>
                <a:srgbClr val="00D200"/>
              </a:solidFill>
              <a:ln w="9525">
                <a:solidFill>
                  <a:sysClr val="windowText" lastClr="000000">
                    <a:lumMod val="95000"/>
                    <a:lumOff val="5000"/>
                  </a:sysClr>
                </a:solidFill>
              </a:ln>
            </c:spPr>
          </c:dPt>
          <c:dPt>
            <c:idx val="22"/>
            <c:spPr>
              <a:solidFill>
                <a:srgbClr val="FFFF00"/>
              </a:solidFill>
              <a:ln w="9525">
                <a:solidFill>
                  <a:sysClr val="windowText" lastClr="000000">
                    <a:lumMod val="95000"/>
                    <a:lumOff val="5000"/>
                  </a:sysClr>
                </a:solidFill>
              </a:ln>
            </c:spPr>
          </c:dPt>
          <c:dPt>
            <c:idx val="23"/>
            <c:spPr>
              <a:solidFill>
                <a:srgbClr val="FFFF5A"/>
              </a:solidFill>
              <a:ln w="9525">
                <a:solidFill>
                  <a:sysClr val="windowText" lastClr="000000">
                    <a:lumMod val="95000"/>
                    <a:lumOff val="5000"/>
                  </a:sysClr>
                </a:solidFill>
              </a:ln>
            </c:spPr>
          </c:dPt>
          <c:dPt>
            <c:idx val="24"/>
            <c:spPr>
              <a:solidFill>
                <a:srgbClr val="FFFFA0"/>
              </a:solidFill>
              <a:ln w="9525">
                <a:solidFill>
                  <a:sysClr val="windowText" lastClr="000000">
                    <a:lumMod val="95000"/>
                    <a:lumOff val="5000"/>
                  </a:sysClr>
                </a:solidFill>
              </a:ln>
            </c:spPr>
          </c:dPt>
          <c:dPt>
            <c:idx val="25"/>
            <c:spPr>
              <a:solidFill>
                <a:srgbClr val="FF5050"/>
              </a:solidFill>
              <a:ln w="9525">
                <a:solidFill>
                  <a:sysClr val="windowText" lastClr="000000">
                    <a:lumMod val="95000"/>
                    <a:lumOff val="5000"/>
                  </a:sysClr>
                </a:solidFill>
              </a:ln>
            </c:spPr>
          </c:dPt>
          <c:dPt>
            <c:idx val="26"/>
            <c:spPr>
              <a:solidFill>
                <a:srgbClr val="FF5050"/>
              </a:solidFill>
              <a:ln w="9525">
                <a:solidFill>
                  <a:sysClr val="windowText" lastClr="000000">
                    <a:lumMod val="95000"/>
                    <a:lumOff val="5000"/>
                  </a:sysClr>
                </a:solidFill>
              </a:ln>
            </c:spPr>
          </c:dPt>
          <c:dPt>
            <c:idx val="27"/>
            <c:spPr>
              <a:solidFill>
                <a:srgbClr val="FF5050"/>
              </a:solidFill>
              <a:ln w="9525">
                <a:solidFill>
                  <a:sysClr val="windowText" lastClr="000000">
                    <a:lumMod val="95000"/>
                    <a:lumOff val="5000"/>
                  </a:sysClr>
                </a:solidFill>
              </a:ln>
            </c:spPr>
          </c:dPt>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Plotting'!$I$8:$I$71</c:f>
              <c:numCache>
                <c:formatCode>#,##0_);\-#,##0_);\ ......_)</c:formatCode>
                <c:ptCount val="28"/>
                <c:pt idx="0">
                  <c:v>1400</c:v>
                </c:pt>
                <c:pt idx="1">
                  <c:v>2300</c:v>
                </c:pt>
                <c:pt idx="2">
                  <c:v>3800</c:v>
                </c:pt>
                <c:pt idx="3">
                  <c:v>2200</c:v>
                </c:pt>
                <c:pt idx="4">
                  <c:v>250</c:v>
                </c:pt>
                <c:pt idx="5">
                  <c:v>600</c:v>
                </c:pt>
                <c:pt idx="6">
                  <c:v>400</c:v>
                </c:pt>
                <c:pt idx="7">
                  <c:v>750</c:v>
                </c:pt>
                <c:pt idx="8">
                  <c:v>380</c:v>
                </c:pt>
                <c:pt idx="9">
                  <c:v>350</c:v>
                </c:pt>
                <c:pt idx="10">
                  <c:v>380</c:v>
                </c:pt>
                <c:pt idx="11">
                  <c:v>400</c:v>
                </c:pt>
                <c:pt idx="12">
                  <c:v>350</c:v>
                </c:pt>
                <c:pt idx="13">
                  <c:v>3100</c:v>
                </c:pt>
                <c:pt idx="14">
                  <c:v>625</c:v>
                </c:pt>
                <c:pt idx="15">
                  <c:v>300</c:v>
                </c:pt>
                <c:pt idx="16">
                  <c:v>1800</c:v>
                </c:pt>
                <c:pt idx="17">
                  <c:v>300</c:v>
                </c:pt>
                <c:pt idx="18">
                  <c:v>1200</c:v>
                </c:pt>
                <c:pt idx="19">
                  <c:v>1430</c:v>
                </c:pt>
                <c:pt idx="20">
                  <c:v>260</c:v>
                </c:pt>
                <c:pt idx="21">
                  <c:v>410</c:v>
                </c:pt>
                <c:pt idx="22">
                  <c:v>750</c:v>
                </c:pt>
                <c:pt idx="23">
                  <c:v>940</c:v>
                </c:pt>
                <c:pt idx="24">
                  <c:v>1000</c:v>
                </c:pt>
                <c:pt idx="25">
                  <c:v>235</c:v>
                </c:pt>
                <c:pt idx="26">
                  <c:v>200</c:v>
                </c:pt>
                <c:pt idx="27">
                  <c:v>145</c:v>
                </c:pt>
              </c:numCache>
            </c:numRef>
          </c:val>
        </c:ser>
        <c:ser>
          <c:idx val="6"/>
          <c:order val="6"/>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Plotting'!$H$8:$H$71</c:f>
            </c:numRef>
          </c:val>
        </c:ser>
        <c:ser>
          <c:idx val="5"/>
          <c:order val="5"/>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Plotting'!$G$8:$G$71</c:f>
            </c:numRef>
          </c:val>
        </c:ser>
        <c:ser>
          <c:idx val="4"/>
          <c:order val="4"/>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Plotting'!$F$8:$F$71</c:f>
            </c:numRef>
          </c:val>
        </c:ser>
        <c:ser>
          <c:idx val="3"/>
          <c:order val="3"/>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Plotting'!$E$8:$E$71</c:f>
            </c:numRef>
          </c:val>
        </c:ser>
        <c:ser>
          <c:idx val="2"/>
          <c:order val="2"/>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Plotting'!$D$8:$D$71</c:f>
            </c:numRef>
          </c:val>
        </c:ser>
        <c:ser>
          <c:idx val="1"/>
          <c:order val="1"/>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Plotting'!$C$8:$C$71</c:f>
            </c:numRef>
          </c:val>
        </c:ser>
        <c:ser>
          <c:idx val="0"/>
          <c:order val="0"/>
          <c:cat>
            <c:strRef>
              <c:f>'Users for Plotting'!$A$8:$A$71</c:f>
              <c:strCache>
                <c:ptCount val="28"/>
                <c:pt idx="0">
                  <c:v>SSRL (SLAC)</c:v>
                </c:pt>
                <c:pt idx="1">
                  <c:v>ALS (LBNL)</c:v>
                </c:pt>
                <c:pt idx="2">
                  <c:v>APS (ANL)</c:v>
                </c:pt>
                <c:pt idx="3">
                  <c:v>NSLS (BNL)</c:v>
                </c:pt>
                <c:pt idx="4">
                  <c:v>LCLS (SLAC)</c:v>
                </c:pt>
                <c:pt idx="5">
                  <c:v>HFIR (ORNL)</c:v>
                </c:pt>
                <c:pt idx="6">
                  <c:v>Lujan (LANL)</c:v>
                </c:pt>
                <c:pt idx="7">
                  <c:v>SNS (ORNL)</c:v>
                </c:pt>
                <c:pt idx="8">
                  <c:v>CCNM (ANL)</c:v>
                </c:pt>
                <c:pt idx="9">
                  <c:v>Foundry (LBNL)</c:v>
                </c:pt>
                <c:pt idx="10">
                  <c:v>CNMS (ORNL)</c:v>
                </c:pt>
                <c:pt idx="11">
                  <c:v>CINT (SNL/LANL)</c:v>
                </c:pt>
                <c:pt idx="12">
                  <c:v>CFN (BNL)</c:v>
                </c:pt>
                <c:pt idx="13">
                  <c:v>NERSC (LBNL)</c:v>
                </c:pt>
                <c:pt idx="14">
                  <c:v>OLCF (ORNL)</c:v>
                </c:pt>
                <c:pt idx="15">
                  <c:v>ALCF (ANL)</c:v>
                </c:pt>
                <c:pt idx="16">
                  <c:v>Tevatron (FNAL)</c:v>
                </c:pt>
                <c:pt idx="17">
                  <c:v>B-Factory, SLAC</c:v>
                </c:pt>
                <c:pt idx="18">
                  <c:v>RHIC (BNL)</c:v>
                </c:pt>
                <c:pt idx="19">
                  <c:v>TJNAF </c:v>
                </c:pt>
                <c:pt idx="20">
                  <c:v>HRIBF (ORNL)</c:v>
                </c:pt>
                <c:pt idx="21">
                  <c:v>ATLAS (ANL)</c:v>
                </c:pt>
                <c:pt idx="22">
                  <c:v>EMSL (PNNL)</c:v>
                </c:pt>
                <c:pt idx="23">
                  <c:v>JGI (LBNL)</c:v>
                </c:pt>
                <c:pt idx="24">
                  <c:v>ARM </c:v>
                </c:pt>
                <c:pt idx="25">
                  <c:v>DIII-D (GA) </c:v>
                </c:pt>
                <c:pt idx="26">
                  <c:v>Alcator (MIT)</c:v>
                </c:pt>
                <c:pt idx="27">
                  <c:v>NSTX (PPPL)</c:v>
                </c:pt>
              </c:strCache>
            </c:strRef>
          </c:cat>
          <c:val>
            <c:numRef>
              <c:f>'Users for Plotting'!$B$8:$B$71</c:f>
            </c:numRef>
          </c:val>
        </c:ser>
        <c:firstSliceAng val="0"/>
      </c:pieChart>
    </c:plotArea>
    <c:legend>
      <c:legendPos val="r"/>
      <c:layout>
        <c:manualLayout>
          <c:xMode val="edge"/>
          <c:yMode val="edge"/>
          <c:x val="0.81397942989684424"/>
          <c:y val="0.20557685333439871"/>
          <c:w val="0.16356304820871739"/>
          <c:h val="0.5819977496412122"/>
        </c:manualLayout>
      </c:layout>
      <c:txPr>
        <a:bodyPr/>
        <a:lstStyle/>
        <a:p>
          <a:pPr>
            <a:defRPr sz="800" baseline="0"/>
          </a:pPr>
          <a:endParaRPr lang="en-US"/>
        </a:p>
      </c:txPr>
    </c:legend>
    <c:plotVisOnly val="1"/>
  </c:chart>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1386" cy="463867"/>
          </a:xfrm>
          <a:prstGeom prst="rect">
            <a:avLst/>
          </a:prstGeom>
        </p:spPr>
        <p:txBody>
          <a:bodyPr vert="horz" lIns="92287" tIns="46144" rIns="92287" bIns="46144"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64730" y="0"/>
            <a:ext cx="3031386" cy="463867"/>
          </a:xfrm>
          <a:prstGeom prst="rect">
            <a:avLst/>
          </a:prstGeom>
        </p:spPr>
        <p:txBody>
          <a:bodyPr vert="horz" lIns="92287" tIns="46144" rIns="92287" bIns="46144" rtlCol="0"/>
          <a:lstStyle>
            <a:lvl1pPr algn="r" fontAlgn="auto">
              <a:spcBef>
                <a:spcPts val="0"/>
              </a:spcBef>
              <a:spcAft>
                <a:spcPts val="0"/>
              </a:spcAft>
              <a:defRPr sz="1200">
                <a:latin typeface="+mn-lt"/>
              </a:defRPr>
            </a:lvl1pPr>
          </a:lstStyle>
          <a:p>
            <a:pPr>
              <a:defRPr/>
            </a:pPr>
            <a:fld id="{55B47F48-26AE-44C5-AD96-20FAB6A74F24}" type="datetimeFigureOut">
              <a:rPr lang="en-US"/>
              <a:pPr>
                <a:defRPr/>
              </a:pPr>
              <a:t>3/2/2010</a:t>
            </a:fld>
            <a:endParaRPr lang="en-US"/>
          </a:p>
        </p:txBody>
      </p:sp>
      <p:sp>
        <p:nvSpPr>
          <p:cNvPr id="4" name="Slide Image Placeholder 3"/>
          <p:cNvSpPr>
            <a:spLocks noGrp="1" noRot="1" noChangeAspect="1"/>
          </p:cNvSpPr>
          <p:nvPr>
            <p:ph type="sldImg" idx="2"/>
          </p:nvPr>
        </p:nvSpPr>
        <p:spPr>
          <a:xfrm>
            <a:off x="1182688" y="696913"/>
            <a:ext cx="4632325" cy="3475037"/>
          </a:xfrm>
          <a:prstGeom prst="rect">
            <a:avLst/>
          </a:prstGeom>
          <a:noFill/>
          <a:ln w="12700">
            <a:solidFill>
              <a:prstClr val="black"/>
            </a:solidFill>
          </a:ln>
        </p:spPr>
        <p:txBody>
          <a:bodyPr vert="horz" lIns="92287" tIns="46144" rIns="92287" bIns="46144" rtlCol="0" anchor="ctr"/>
          <a:lstStyle/>
          <a:p>
            <a:pPr lvl="0"/>
            <a:endParaRPr lang="en-US" noProof="0"/>
          </a:p>
        </p:txBody>
      </p:sp>
      <p:sp>
        <p:nvSpPr>
          <p:cNvPr id="5" name="Notes Placeholder 4"/>
          <p:cNvSpPr>
            <a:spLocks noGrp="1"/>
          </p:cNvSpPr>
          <p:nvPr>
            <p:ph type="body" sz="quarter" idx="3"/>
          </p:nvPr>
        </p:nvSpPr>
        <p:spPr>
          <a:xfrm>
            <a:off x="700405" y="4404360"/>
            <a:ext cx="5596892" cy="4171634"/>
          </a:xfrm>
          <a:prstGeom prst="rect">
            <a:avLst/>
          </a:prstGeom>
        </p:spPr>
        <p:txBody>
          <a:bodyPr vert="horz" lIns="92287" tIns="46144" rIns="92287" bIns="46144"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05551"/>
            <a:ext cx="3031386" cy="463867"/>
          </a:xfrm>
          <a:prstGeom prst="rect">
            <a:avLst/>
          </a:prstGeom>
        </p:spPr>
        <p:txBody>
          <a:bodyPr vert="horz" lIns="92287" tIns="46144" rIns="92287" bIns="46144"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64730" y="8805551"/>
            <a:ext cx="3031386" cy="463867"/>
          </a:xfrm>
          <a:prstGeom prst="rect">
            <a:avLst/>
          </a:prstGeom>
        </p:spPr>
        <p:txBody>
          <a:bodyPr vert="horz" lIns="92287" tIns="46144" rIns="92287" bIns="46144" rtlCol="0" anchor="b"/>
          <a:lstStyle>
            <a:lvl1pPr algn="r" fontAlgn="auto">
              <a:spcBef>
                <a:spcPts val="0"/>
              </a:spcBef>
              <a:spcAft>
                <a:spcPts val="0"/>
              </a:spcAft>
              <a:defRPr sz="1200">
                <a:latin typeface="+mn-lt"/>
              </a:defRPr>
            </a:lvl1pPr>
          </a:lstStyle>
          <a:p>
            <a:pPr>
              <a:defRPr/>
            </a:pPr>
            <a:fld id="{B9C815CE-594B-44AB-BC3C-68E8EAF5333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energy.gov/news2009/8290.ht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p:spPr>
      </p:sp>
      <p:sp>
        <p:nvSpPr>
          <p:cNvPr id="6147"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t>Chu quote is from Jaguar press release:  </a:t>
            </a:r>
            <a:r>
              <a:rPr lang="en-US" smtClean="0">
                <a:hlinkClick r:id="rId3"/>
              </a:rPr>
              <a:t>http://www.energy.gov/news2009/8290.htm</a:t>
            </a:r>
            <a:r>
              <a:rPr lang="en-US" smtClean="0"/>
              <a:t> </a:t>
            </a:r>
          </a:p>
          <a:p>
            <a:r>
              <a:rPr lang="en-US" smtClean="0"/>
              <a:t>16 Nov 2009</a:t>
            </a:r>
          </a:p>
        </p:txBody>
      </p:sp>
      <p:sp>
        <p:nvSpPr>
          <p:cNvPr id="4" name="Slide Number Placeholder 3"/>
          <p:cNvSpPr>
            <a:spLocks noGrp="1"/>
          </p:cNvSpPr>
          <p:nvPr>
            <p:ph type="sldNum" sz="quarter" idx="5"/>
          </p:nvPr>
        </p:nvSpPr>
        <p:spPr/>
        <p:txBody>
          <a:bodyPr/>
          <a:lstStyle/>
          <a:p>
            <a:pPr>
              <a:defRPr/>
            </a:pPr>
            <a:fld id="{41A7AE8A-6055-4FE7-9290-1527EEB2067A}" type="slidenum">
              <a:rPr lang="en-US" smtClean="0"/>
              <a:pPr>
                <a:defRPr/>
              </a:pPr>
              <a:t>12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txBox="1">
            <a:spLocks noGrp="1"/>
          </p:cNvSpPr>
          <p:nvPr/>
        </p:nvSpPr>
        <p:spPr>
          <a:xfrm>
            <a:off x="3964730" y="8805551"/>
            <a:ext cx="3031386" cy="463867"/>
          </a:xfrm>
          <a:prstGeom prst="rect">
            <a:avLst/>
          </a:prstGeom>
          <a:noFill/>
        </p:spPr>
        <p:txBody>
          <a:bodyPr lIns="91211" tIns="45605" rIns="91211" bIns="45605" anchor="b"/>
          <a:lstStyle/>
          <a:p>
            <a:pPr algn="r" fontAlgn="auto">
              <a:spcBef>
                <a:spcPts val="0"/>
              </a:spcBef>
              <a:spcAft>
                <a:spcPts val="0"/>
              </a:spcAft>
              <a:defRPr/>
            </a:pPr>
            <a:fld id="{94F59DD0-C7A6-4048-A758-5224CE82B633}" type="slidenum">
              <a:rPr lang="en-US" sz="1200">
                <a:latin typeface="+mn-lt"/>
              </a:rPr>
              <a:pPr algn="r" fontAlgn="auto">
                <a:spcBef>
                  <a:spcPts val="0"/>
                </a:spcBef>
                <a:spcAft>
                  <a:spcPts val="0"/>
                </a:spcAft>
                <a:defRPr/>
              </a:pPr>
              <a:t>14</a:t>
            </a:fld>
            <a:endParaRPr lang="en-US" sz="1200" dirty="0">
              <a:latin typeface="+mn-lt"/>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sz="900" dirty="0"/>
          </a:p>
        </p:txBody>
      </p:sp>
      <p:sp>
        <p:nvSpPr>
          <p:cNvPr id="4" name="Slide Number Placeholder 3"/>
          <p:cNvSpPr>
            <a:spLocks noGrp="1"/>
          </p:cNvSpPr>
          <p:nvPr>
            <p:ph type="sldNum" sz="quarter" idx="10"/>
          </p:nvPr>
        </p:nvSpPr>
        <p:spPr/>
        <p:txBody>
          <a:bodyPr/>
          <a:lstStyle/>
          <a:p>
            <a:fld id="{4CA9A15C-CC7A-4FE7-B7EA-E77AC113E7D5}" type="slidenum">
              <a:rPr lang="en-US" smtClean="0"/>
              <a:pPr/>
              <a:t>18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noFill/>
          <a:ln>
            <a:solidFill>
              <a:srgbClr val="000000"/>
            </a:solidFill>
            <a:miter lim="800000"/>
            <a:headEnd/>
            <a:tailEnd/>
          </a:ln>
        </p:spPr>
      </p:sp>
      <p:sp>
        <p:nvSpPr>
          <p:cNvPr id="5123"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smtClean="0"/>
              <a:t>Global Map Image sources http://www.interactions.org/cms/?pid=2100&amp;image_no=CE0227 </a:t>
            </a:r>
          </a:p>
          <a:p>
            <a:r>
              <a:rPr lang="en-US" dirty="0" smtClean="0"/>
              <a:t>Shows data center sites for LHC</a:t>
            </a:r>
          </a:p>
          <a:p>
            <a:endParaRPr lang="en-US" dirty="0" smtClean="0"/>
          </a:p>
          <a:p>
            <a:r>
              <a:rPr lang="en-US" dirty="0" smtClean="0"/>
              <a:t>“Google Map” showing trajectory</a:t>
            </a:r>
            <a:r>
              <a:rPr lang="en-US" baseline="0" dirty="0" smtClean="0"/>
              <a:t> of current and proposed neutrino </a:t>
            </a:r>
            <a:r>
              <a:rPr lang="en-US" baseline="0" dirty="0" err="1" smtClean="0"/>
              <a:t>beamlines</a:t>
            </a:r>
            <a:r>
              <a:rPr lang="en-US" baseline="0" dirty="0" smtClean="0"/>
              <a:t> from </a:t>
            </a:r>
            <a:r>
              <a:rPr lang="en-US" baseline="0" dirty="0" err="1" smtClean="0"/>
              <a:t>Fermilab</a:t>
            </a:r>
            <a:r>
              <a:rPr lang="en-US" baseline="0" dirty="0" smtClean="0"/>
              <a:t>, serving MINOS, NOVA, and LBNE</a:t>
            </a:r>
            <a:endParaRPr lang="en-US" dirty="0" smtClean="0"/>
          </a:p>
          <a:p>
            <a:endParaRPr lang="en-US" dirty="0" smtClean="0"/>
          </a:p>
        </p:txBody>
      </p:sp>
      <p:sp>
        <p:nvSpPr>
          <p:cNvPr id="4" name="Slide Number Placeholder 3"/>
          <p:cNvSpPr>
            <a:spLocks noGrp="1"/>
          </p:cNvSpPr>
          <p:nvPr>
            <p:ph type="sldNum" sz="quarter" idx="5"/>
          </p:nvPr>
        </p:nvSpPr>
        <p:spPr/>
        <p:txBody>
          <a:bodyPr/>
          <a:lstStyle/>
          <a:p>
            <a:pPr>
              <a:defRPr/>
            </a:pPr>
            <a:fld id="{4ADA0E3E-77D7-4CA8-9C2A-816E9F765482}" type="slidenum">
              <a:rPr lang="en-US" smtClean="0"/>
              <a:pPr>
                <a:defRPr/>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304800" y="6248400"/>
            <a:ext cx="2667000" cy="609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pic>
        <p:nvPicPr>
          <p:cNvPr id="5" name="Picture 8" descr="horizontal-logo-green-text.jpg"/>
          <p:cNvPicPr>
            <a:picLocks noChangeAspect="1"/>
          </p:cNvPicPr>
          <p:nvPr userDrawn="1"/>
        </p:nvPicPr>
        <p:blipFill>
          <a:blip r:embed="rId3" cstate="print"/>
          <a:srcRect/>
          <a:stretch>
            <a:fillRect/>
          </a:stretch>
        </p:blipFill>
        <p:spPr bwMode="auto">
          <a:xfrm>
            <a:off x="1905000" y="304800"/>
            <a:ext cx="5334000" cy="892175"/>
          </a:xfrm>
          <a:prstGeom prst="rect">
            <a:avLst/>
          </a:prstGeom>
          <a:noFill/>
          <a:ln w="9525">
            <a:noFill/>
            <a:miter lim="800000"/>
            <a:headEnd/>
            <a:tailEnd/>
          </a:ln>
        </p:spPr>
      </p:pic>
      <p:sp>
        <p:nvSpPr>
          <p:cNvPr id="9" name="Subtitle 2"/>
          <p:cNvSpPr>
            <a:spLocks noGrp="1"/>
          </p:cNvSpPr>
          <p:nvPr>
            <p:ph type="subTitle" idx="1"/>
          </p:nvPr>
        </p:nvSpPr>
        <p:spPr>
          <a:xfrm>
            <a:off x="1371600" y="3200400"/>
            <a:ext cx="6400800" cy="1752600"/>
          </a:xfrm>
        </p:spPr>
        <p:txBody>
          <a:bodyPr/>
          <a:lstStyle>
            <a:lvl1pPr marL="0" indent="0" algn="ctr">
              <a:buNone/>
              <a:defRPr b="0">
                <a:solidFill>
                  <a:schemeClr val="tx1">
                    <a:lumMod val="75000"/>
                    <a:lumOff val="25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0" name="Title 6"/>
          <p:cNvSpPr>
            <a:spLocks noGrp="1"/>
          </p:cNvSpPr>
          <p:nvPr>
            <p:ph type="title"/>
          </p:nvPr>
        </p:nvSpPr>
        <p:spPr>
          <a:xfrm>
            <a:off x="457200" y="1981200"/>
            <a:ext cx="8229600" cy="1143000"/>
          </a:xfrm>
          <a:prstGeom prst="rect">
            <a:avLst/>
          </a:prstGeom>
        </p:spPr>
        <p:txBody>
          <a:bodyPr>
            <a:normAutofit/>
          </a:bodyPr>
          <a:lstStyle>
            <a:lvl1pPr algn="ctr">
              <a:defRPr sz="3200" b="1">
                <a:solidFill>
                  <a:srgbClr val="146737"/>
                </a:solidFill>
              </a:defRPr>
            </a:lvl1pPr>
          </a:lstStyle>
          <a:p>
            <a:r>
              <a:rPr lang="en-US" dirty="0" smtClean="0"/>
              <a:t>Click to edit Master title style</a:t>
            </a:r>
            <a:endParaRPr lang="en-US" dirty="0"/>
          </a:p>
        </p:txBody>
      </p:sp>
      <p:sp>
        <p:nvSpPr>
          <p:cNvPr id="6" name="Footer Placeholder 4"/>
          <p:cNvSpPr>
            <a:spLocks noGrp="1"/>
          </p:cNvSpPr>
          <p:nvPr>
            <p:ph type="ftr" sz="quarter" idx="10"/>
          </p:nvPr>
        </p:nvSpPr>
        <p:spPr/>
        <p:txBody>
          <a:bodyPr/>
          <a:lstStyle>
            <a:lvl1pPr>
              <a:defRPr/>
            </a:lvl1pPr>
          </a:lstStyle>
          <a:p>
            <a:pPr>
              <a:defRPr/>
            </a:pPr>
            <a:r>
              <a:rPr lang="en-US"/>
              <a:t>Office of Science FY 2011 Budget</a:t>
            </a:r>
          </a:p>
        </p:txBody>
      </p:sp>
      <p:sp>
        <p:nvSpPr>
          <p:cNvPr id="7" name="Slide Number Placeholder 5"/>
          <p:cNvSpPr>
            <a:spLocks noGrp="1"/>
          </p:cNvSpPr>
          <p:nvPr>
            <p:ph type="sldNum" sz="quarter" idx="11"/>
          </p:nvPr>
        </p:nvSpPr>
        <p:spPr/>
        <p:txBody>
          <a:bodyPr/>
          <a:lstStyle>
            <a:lvl1pPr>
              <a:defRPr/>
            </a:lvl1pPr>
          </a:lstStyle>
          <a:p>
            <a:pPr>
              <a:defRPr/>
            </a:pPr>
            <a:fld id="{5CD1E85B-7BF8-4BD7-AC1E-4E995D3832E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
        <p:nvSpPr>
          <p:cNvPr id="4" name="Footer Placeholder 4"/>
          <p:cNvSpPr>
            <a:spLocks noGrp="1"/>
          </p:cNvSpPr>
          <p:nvPr>
            <p:ph type="ftr" sz="quarter" idx="10"/>
          </p:nvPr>
        </p:nvSpPr>
        <p:spPr/>
        <p:txBody>
          <a:bodyPr/>
          <a:lstStyle>
            <a:lvl1pPr>
              <a:defRPr/>
            </a:lvl1pPr>
          </a:lstStyle>
          <a:p>
            <a:pPr>
              <a:defRPr/>
            </a:pPr>
            <a:r>
              <a:rPr lang="en-US"/>
              <a:t>Office of Science FY 2011 Budget</a:t>
            </a:r>
          </a:p>
        </p:txBody>
      </p:sp>
      <p:sp>
        <p:nvSpPr>
          <p:cNvPr id="5" name="Slide Number Placeholder 5"/>
          <p:cNvSpPr>
            <a:spLocks noGrp="1"/>
          </p:cNvSpPr>
          <p:nvPr>
            <p:ph type="sldNum" sz="quarter" idx="11"/>
          </p:nvPr>
        </p:nvSpPr>
        <p:spPr/>
        <p:txBody>
          <a:bodyPr/>
          <a:lstStyle>
            <a:lvl1pPr>
              <a:defRPr/>
            </a:lvl1pPr>
          </a:lstStyle>
          <a:p>
            <a:pPr>
              <a:defRPr/>
            </a:pPr>
            <a:fld id="{21722FF3-B2FF-4B9D-A1FC-2641F0BD8CF1}"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p:txBody>
          <a:bodyPr/>
          <a:lstStyle>
            <a:lvl1pPr>
              <a:defRPr/>
            </a:lvl1pPr>
          </a:lstStyle>
          <a:p>
            <a:pPr>
              <a:defRPr/>
            </a:pPr>
            <a:r>
              <a:rPr lang="en-US"/>
              <a:t>Office of Science FY 2011 Budget</a:t>
            </a:r>
          </a:p>
        </p:txBody>
      </p:sp>
      <p:sp>
        <p:nvSpPr>
          <p:cNvPr id="3" name="Slide Number Placeholder 5"/>
          <p:cNvSpPr>
            <a:spLocks noGrp="1"/>
          </p:cNvSpPr>
          <p:nvPr>
            <p:ph type="sldNum" sz="quarter" idx="11"/>
          </p:nvPr>
        </p:nvSpPr>
        <p:spPr/>
        <p:txBody>
          <a:bodyPr/>
          <a:lstStyle>
            <a:lvl1pPr>
              <a:defRPr/>
            </a:lvl1pPr>
          </a:lstStyle>
          <a:p>
            <a:pPr>
              <a:defRPr/>
            </a:pPr>
            <a:fld id="{69DE7923-09E4-41C2-83EA-D1A09CA1BB7E}"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5"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0" y="-219075"/>
            <a:ext cx="91440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352425" y="866775"/>
            <a:ext cx="8410575" cy="5259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 name="Footer Placeholder 4"/>
          <p:cNvSpPr>
            <a:spLocks noGrp="1"/>
          </p:cNvSpPr>
          <p:nvPr>
            <p:ph type="ftr" sz="quarter" idx="3"/>
          </p:nvPr>
        </p:nvSpPr>
        <p:spPr>
          <a:xfrm>
            <a:off x="3124200" y="6356350"/>
            <a:ext cx="5334000" cy="365125"/>
          </a:xfrm>
          <a:prstGeom prst="rect">
            <a:avLst/>
          </a:prstGeom>
        </p:spPr>
        <p:txBody>
          <a:bodyPr vert="horz" lIns="91440" tIns="45720" rIns="91440" bIns="45720" rtlCol="0" anchor="ctr"/>
          <a:lstStyle>
            <a:lvl1pPr algn="r" fontAlgn="auto">
              <a:spcBef>
                <a:spcPts val="0"/>
              </a:spcBef>
              <a:spcAft>
                <a:spcPts val="0"/>
              </a:spcAft>
              <a:defRPr sz="1200">
                <a:solidFill>
                  <a:srgbClr val="106636"/>
                </a:solidFill>
                <a:latin typeface="Arial" pitchFamily="34" charset="0"/>
                <a:cs typeface="Arial" pitchFamily="34" charset="0"/>
              </a:defRPr>
            </a:lvl1pPr>
          </a:lstStyle>
          <a:p>
            <a:pPr>
              <a:defRPr/>
            </a:pPr>
            <a:r>
              <a:rPr lang="en-US"/>
              <a:t>Office of Science FY 2011 Budget</a:t>
            </a:r>
          </a:p>
        </p:txBody>
      </p:sp>
      <p:sp>
        <p:nvSpPr>
          <p:cNvPr id="6" name="Slide Number Placeholder 5"/>
          <p:cNvSpPr>
            <a:spLocks noGrp="1"/>
          </p:cNvSpPr>
          <p:nvPr>
            <p:ph type="sldNum" sz="quarter" idx="4"/>
          </p:nvPr>
        </p:nvSpPr>
        <p:spPr>
          <a:xfrm>
            <a:off x="8413750" y="6351588"/>
            <a:ext cx="381000" cy="365125"/>
          </a:xfrm>
          <a:prstGeom prst="rect">
            <a:avLst/>
          </a:prstGeom>
        </p:spPr>
        <p:txBody>
          <a:bodyPr vert="horz" lIns="91440" tIns="45720" rIns="91440" bIns="45720" rtlCol="0" anchor="ctr"/>
          <a:lstStyle>
            <a:lvl1pPr algn="r" fontAlgn="auto">
              <a:spcBef>
                <a:spcPts val="0"/>
              </a:spcBef>
              <a:spcAft>
                <a:spcPts val="0"/>
              </a:spcAft>
              <a:defRPr sz="1200">
                <a:solidFill>
                  <a:srgbClr val="106636"/>
                </a:solidFill>
                <a:latin typeface="Arial" pitchFamily="34" charset="0"/>
                <a:cs typeface="Arial" pitchFamily="34" charset="0"/>
              </a:defRPr>
            </a:lvl1pPr>
          </a:lstStyle>
          <a:p>
            <a:pPr>
              <a:defRPr/>
            </a:pPr>
            <a:fld id="{BAAD86A7-DF98-4833-9A9E-353DA9F97E65}" type="slidenum">
              <a:rPr lang="en-US"/>
              <a:pPr>
                <a:defRPr/>
              </a:pPr>
              <a:t>‹#›</a:t>
            </a:fld>
            <a:endParaRPr lang="en-US" dirty="0"/>
          </a:p>
        </p:txBody>
      </p:sp>
      <p:pic>
        <p:nvPicPr>
          <p:cNvPr id="1030" name="Picture 9" descr="horizontal-logo-green-text.jpg"/>
          <p:cNvPicPr>
            <a:picLocks noChangeAspect="1"/>
          </p:cNvPicPr>
          <p:nvPr/>
        </p:nvPicPr>
        <p:blipFill>
          <a:blip r:embed="rId6" cstate="print"/>
          <a:srcRect/>
          <a:stretch>
            <a:fillRect/>
          </a:stretch>
        </p:blipFill>
        <p:spPr bwMode="auto">
          <a:xfrm>
            <a:off x="457200" y="6354763"/>
            <a:ext cx="2438400" cy="4079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94" r:id="rId1"/>
    <p:sldLayoutId id="2147483793" r:id="rId2"/>
    <p:sldLayoutId id="2147483795" r:id="rId3"/>
  </p:sldLayoutIdLst>
  <p:hf hdr="0" dt="0"/>
  <p:txStyles>
    <p:titleStyle>
      <a:lvl1pPr algn="ctr" rtl="0" eaLnBrk="0" fontAlgn="base" hangingPunct="0">
        <a:spcBef>
          <a:spcPct val="0"/>
        </a:spcBef>
        <a:spcAft>
          <a:spcPct val="0"/>
        </a:spcAft>
        <a:defRPr sz="2400" kern="1200">
          <a:solidFill>
            <a:srgbClr val="106636"/>
          </a:solidFill>
          <a:latin typeface="Arial" pitchFamily="34" charset="0"/>
          <a:ea typeface="+mj-ea"/>
          <a:cs typeface="Arial" pitchFamily="34" charset="0"/>
        </a:defRPr>
      </a:lvl1pPr>
      <a:lvl2pPr algn="ctr" rtl="0" eaLnBrk="0" fontAlgn="base" hangingPunct="0">
        <a:spcBef>
          <a:spcPct val="0"/>
        </a:spcBef>
        <a:spcAft>
          <a:spcPct val="0"/>
        </a:spcAft>
        <a:defRPr sz="2400">
          <a:solidFill>
            <a:srgbClr val="106636"/>
          </a:solidFill>
          <a:latin typeface="Arial" charset="0"/>
          <a:cs typeface="Arial" charset="0"/>
        </a:defRPr>
      </a:lvl2pPr>
      <a:lvl3pPr algn="ctr" rtl="0" eaLnBrk="0" fontAlgn="base" hangingPunct="0">
        <a:spcBef>
          <a:spcPct val="0"/>
        </a:spcBef>
        <a:spcAft>
          <a:spcPct val="0"/>
        </a:spcAft>
        <a:defRPr sz="2400">
          <a:solidFill>
            <a:srgbClr val="106636"/>
          </a:solidFill>
          <a:latin typeface="Arial" charset="0"/>
          <a:cs typeface="Arial" charset="0"/>
        </a:defRPr>
      </a:lvl3pPr>
      <a:lvl4pPr algn="ctr" rtl="0" eaLnBrk="0" fontAlgn="base" hangingPunct="0">
        <a:spcBef>
          <a:spcPct val="0"/>
        </a:spcBef>
        <a:spcAft>
          <a:spcPct val="0"/>
        </a:spcAft>
        <a:defRPr sz="2400">
          <a:solidFill>
            <a:srgbClr val="106636"/>
          </a:solidFill>
          <a:latin typeface="Arial" charset="0"/>
          <a:cs typeface="Arial" charset="0"/>
        </a:defRPr>
      </a:lvl4pPr>
      <a:lvl5pPr algn="ctr" rtl="0" eaLnBrk="0" fontAlgn="base" hangingPunct="0">
        <a:spcBef>
          <a:spcPct val="0"/>
        </a:spcBef>
        <a:spcAft>
          <a:spcPct val="0"/>
        </a:spcAft>
        <a:defRPr sz="2400">
          <a:solidFill>
            <a:srgbClr val="106636"/>
          </a:solidFill>
          <a:latin typeface="Arial" charset="0"/>
          <a:cs typeface="Arial" charset="0"/>
        </a:defRPr>
      </a:lvl5pPr>
      <a:lvl6pPr marL="457200" algn="ctr" rtl="0" fontAlgn="base">
        <a:spcBef>
          <a:spcPct val="0"/>
        </a:spcBef>
        <a:spcAft>
          <a:spcPct val="0"/>
        </a:spcAft>
        <a:defRPr sz="2400">
          <a:solidFill>
            <a:srgbClr val="106636"/>
          </a:solidFill>
          <a:latin typeface="Arial" charset="0"/>
          <a:cs typeface="Arial" charset="0"/>
        </a:defRPr>
      </a:lvl6pPr>
      <a:lvl7pPr marL="914400" algn="ctr" rtl="0" fontAlgn="base">
        <a:spcBef>
          <a:spcPct val="0"/>
        </a:spcBef>
        <a:spcAft>
          <a:spcPct val="0"/>
        </a:spcAft>
        <a:defRPr sz="2400">
          <a:solidFill>
            <a:srgbClr val="106636"/>
          </a:solidFill>
          <a:latin typeface="Arial" charset="0"/>
          <a:cs typeface="Arial" charset="0"/>
        </a:defRPr>
      </a:lvl7pPr>
      <a:lvl8pPr marL="1371600" algn="ctr" rtl="0" fontAlgn="base">
        <a:spcBef>
          <a:spcPct val="0"/>
        </a:spcBef>
        <a:spcAft>
          <a:spcPct val="0"/>
        </a:spcAft>
        <a:defRPr sz="2400">
          <a:solidFill>
            <a:srgbClr val="106636"/>
          </a:solidFill>
          <a:latin typeface="Arial" charset="0"/>
          <a:cs typeface="Arial" charset="0"/>
        </a:defRPr>
      </a:lvl8pPr>
      <a:lvl9pPr marL="1828800" algn="ctr" rtl="0" fontAlgn="base">
        <a:spcBef>
          <a:spcPct val="0"/>
        </a:spcBef>
        <a:spcAft>
          <a:spcPct val="0"/>
        </a:spcAft>
        <a:defRPr sz="2400">
          <a:solidFill>
            <a:srgbClr val="106636"/>
          </a:solidFill>
          <a:latin typeface="Arial" charset="0"/>
          <a:cs typeface="Arial" charset="0"/>
        </a:defRPr>
      </a:lvl9pPr>
    </p:titleStyle>
    <p:bodyStyle>
      <a:lvl1pPr marL="342900" indent="-342900" algn="l" rtl="0" eaLnBrk="0" fontAlgn="base" hangingPunct="0">
        <a:spcBef>
          <a:spcPct val="20000"/>
        </a:spcBef>
        <a:spcAft>
          <a:spcPct val="0"/>
        </a:spcAft>
        <a:buFont typeface="Arial" charset="0"/>
        <a:buChar char="•"/>
        <a:defRPr sz="2400" b="1" kern="1200">
          <a:solidFill>
            <a:srgbClr val="146737"/>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charset="0"/>
        <a:buChar char="–"/>
        <a:defRPr sz="2200" kern="1200">
          <a:solidFill>
            <a:srgbClr val="404040"/>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fedconnect.net/FedConnect/PublicPages/PublicSearch/Public_Opportunities.aspx"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1371600" y="4615925"/>
            <a:ext cx="6400800" cy="457200"/>
          </a:xfrm>
        </p:spPr>
        <p:txBody>
          <a:bodyPr rtlCol="0">
            <a:normAutofit/>
          </a:bodyPr>
          <a:lstStyle/>
          <a:p>
            <a:pPr eaLnBrk="1" fontAlgn="auto" hangingPunct="1">
              <a:spcAft>
                <a:spcPts val="0"/>
              </a:spcAft>
              <a:defRPr/>
            </a:pPr>
            <a:r>
              <a:rPr lang="en-US" sz="2000" dirty="0" smtClean="0">
                <a:solidFill>
                  <a:srgbClr val="1C1C1C"/>
                </a:solidFill>
              </a:rPr>
              <a:t>March 2, 2010</a:t>
            </a:r>
          </a:p>
        </p:txBody>
      </p:sp>
      <p:sp>
        <p:nvSpPr>
          <p:cNvPr id="3075" name="Title 3"/>
          <p:cNvSpPr>
            <a:spLocks noGrp="1"/>
          </p:cNvSpPr>
          <p:nvPr>
            <p:ph type="title"/>
          </p:nvPr>
        </p:nvSpPr>
        <p:spPr>
          <a:xfrm>
            <a:off x="457200" y="2235761"/>
            <a:ext cx="8229600" cy="1874129"/>
          </a:xfrm>
        </p:spPr>
        <p:txBody>
          <a:bodyPr>
            <a:noAutofit/>
          </a:bodyPr>
          <a:lstStyle/>
          <a:p>
            <a:pPr eaLnBrk="1" hangingPunct="1">
              <a:defRPr/>
            </a:pPr>
            <a:r>
              <a:rPr lang="en-US" dirty="0" smtClean="0">
                <a:latin typeface="+mn-lt"/>
                <a:cs typeface="Arial" charset="0"/>
              </a:rPr>
              <a:t>FY 2011 Budget Request to Congress</a:t>
            </a:r>
            <a:br>
              <a:rPr lang="en-US" dirty="0" smtClean="0">
                <a:latin typeface="+mn-lt"/>
                <a:cs typeface="Arial" charset="0"/>
              </a:rPr>
            </a:br>
            <a:r>
              <a:rPr lang="en-US" dirty="0" smtClean="0">
                <a:latin typeface="+mn-lt"/>
                <a:cs typeface="Arial" charset="0"/>
              </a:rPr>
              <a:t>for DOE’s Office of Science</a:t>
            </a:r>
            <a:br>
              <a:rPr lang="en-US" dirty="0" smtClean="0">
                <a:latin typeface="+mn-lt"/>
                <a:cs typeface="Arial" charset="0"/>
              </a:rPr>
            </a:br>
            <a:r>
              <a:rPr lang="en-US" sz="2000" dirty="0" smtClean="0">
                <a:latin typeface="+mn-lt"/>
                <a:cs typeface="Arial" charset="0"/>
              </a:rPr>
              <a:t> </a:t>
            </a:r>
            <a:r>
              <a:rPr lang="en-US" dirty="0" smtClean="0">
                <a:latin typeface="+mn-lt"/>
                <a:cs typeface="Arial" charset="0"/>
              </a:rPr>
              <a:t/>
            </a:r>
            <a:br>
              <a:rPr lang="en-US" dirty="0" smtClean="0">
                <a:latin typeface="+mn-lt"/>
                <a:cs typeface="Arial" charset="0"/>
              </a:rPr>
            </a:br>
            <a:r>
              <a:rPr lang="en-US" sz="2400" dirty="0" smtClean="0">
                <a:latin typeface="+mn-lt"/>
                <a:cs typeface="Arial" charset="0"/>
              </a:rPr>
              <a:t>Presented to the </a:t>
            </a:r>
            <a:br>
              <a:rPr lang="en-US" sz="2400" dirty="0" smtClean="0">
                <a:latin typeface="+mn-lt"/>
                <a:cs typeface="Arial" charset="0"/>
              </a:rPr>
            </a:br>
            <a:r>
              <a:rPr lang="en-US" sz="800" dirty="0" smtClean="0">
                <a:latin typeface="+mn-lt"/>
                <a:cs typeface="Arial" charset="0"/>
              </a:rPr>
              <a:t> </a:t>
            </a:r>
            <a:r>
              <a:rPr lang="en-US" sz="2400" dirty="0" smtClean="0">
                <a:latin typeface="+mn-lt"/>
                <a:cs typeface="Arial" charset="0"/>
              </a:rPr>
              <a:t/>
            </a:r>
            <a:br>
              <a:rPr lang="en-US" sz="2400" dirty="0" smtClean="0">
                <a:latin typeface="+mn-lt"/>
                <a:cs typeface="Arial" charset="0"/>
              </a:rPr>
            </a:br>
            <a:r>
              <a:rPr lang="en-US" sz="2800" dirty="0" smtClean="0">
                <a:latin typeface="+mn-lt"/>
                <a:cs typeface="Arial" charset="0"/>
              </a:rPr>
              <a:t>Basic Energy Sciences Advisory Committee</a:t>
            </a:r>
          </a:p>
        </p:txBody>
      </p:sp>
      <p:sp>
        <p:nvSpPr>
          <p:cNvPr id="3076" name="Rectangle 4"/>
          <p:cNvSpPr>
            <a:spLocks noChangeArrowheads="1"/>
          </p:cNvSpPr>
          <p:nvPr/>
        </p:nvSpPr>
        <p:spPr bwMode="auto">
          <a:xfrm>
            <a:off x="2286000" y="5367338"/>
            <a:ext cx="4572000" cy="1285875"/>
          </a:xfrm>
          <a:prstGeom prst="rect">
            <a:avLst/>
          </a:prstGeom>
          <a:noFill/>
          <a:ln w="9525">
            <a:noFill/>
            <a:miter lim="800000"/>
            <a:headEnd/>
            <a:tailEnd/>
          </a:ln>
        </p:spPr>
        <p:txBody>
          <a:bodyPr>
            <a:spAutoFit/>
          </a:bodyPr>
          <a:lstStyle/>
          <a:p>
            <a:pPr algn="ctr">
              <a:spcBef>
                <a:spcPct val="10000"/>
              </a:spcBef>
            </a:pPr>
            <a:r>
              <a:rPr lang="en-US" sz="2000" dirty="0">
                <a:solidFill>
                  <a:srgbClr val="1C1C1C"/>
                </a:solidFill>
                <a:cs typeface="Arial" charset="0"/>
              </a:rPr>
              <a:t>Dr. W. F. Brinkman</a:t>
            </a:r>
            <a:br>
              <a:rPr lang="en-US" sz="2000" dirty="0">
                <a:solidFill>
                  <a:srgbClr val="1C1C1C"/>
                </a:solidFill>
                <a:cs typeface="Arial" charset="0"/>
              </a:rPr>
            </a:br>
            <a:r>
              <a:rPr lang="en-US" sz="2000" dirty="0">
                <a:solidFill>
                  <a:srgbClr val="1C1C1C"/>
                </a:solidFill>
                <a:cs typeface="Arial" charset="0"/>
              </a:rPr>
              <a:t>Director, Office of Science</a:t>
            </a:r>
            <a:br>
              <a:rPr lang="en-US" sz="2000" dirty="0">
                <a:solidFill>
                  <a:srgbClr val="1C1C1C"/>
                </a:solidFill>
                <a:cs typeface="Arial" charset="0"/>
              </a:rPr>
            </a:br>
            <a:r>
              <a:rPr lang="en-US" sz="2000" dirty="0">
                <a:solidFill>
                  <a:srgbClr val="1C1C1C"/>
                </a:solidFill>
                <a:cs typeface="Arial" charset="0"/>
              </a:rPr>
              <a:t>U.S. Department of Energy</a:t>
            </a:r>
          </a:p>
          <a:p>
            <a:pPr algn="ctr">
              <a:spcBef>
                <a:spcPct val="10000"/>
              </a:spcBef>
            </a:pPr>
            <a:r>
              <a:rPr lang="en-US" sz="1600" i="1" dirty="0">
                <a:solidFill>
                  <a:srgbClr val="1C1C1C"/>
                </a:solidFill>
                <a:cs typeface="Arial" charset="0"/>
              </a:rPr>
              <a:t>www.science.doe.gov</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2"/>
          <p:cNvSpPr>
            <a:spLocks noGrp="1"/>
          </p:cNvSpPr>
          <p:nvPr>
            <p:ph type="title"/>
          </p:nvPr>
        </p:nvSpPr>
        <p:spPr>
          <a:xfrm>
            <a:off x="0" y="-166688"/>
            <a:ext cx="9144000" cy="1143001"/>
          </a:xfrm>
        </p:spPr>
        <p:txBody>
          <a:bodyPr/>
          <a:lstStyle/>
          <a:p>
            <a:r>
              <a:rPr lang="en-US" dirty="0" smtClean="0">
                <a:latin typeface="Arial" charset="0"/>
                <a:cs typeface="Arial" charset="0"/>
              </a:rPr>
              <a:t>Office of Science (SC) FY 2011 Budget Request to Congress</a:t>
            </a:r>
          </a:p>
        </p:txBody>
      </p:sp>
      <p:sp>
        <p:nvSpPr>
          <p:cNvPr id="6147" name="Slide Number Placeholder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F32F972-5378-4979-A1EC-1F5193911C7C}" type="slidenum">
              <a:rPr lang="en-US" smtClean="0">
                <a:latin typeface="Arial" charset="0"/>
                <a:cs typeface="Arial" charset="0"/>
              </a:rPr>
              <a:pPr fontAlgn="base">
                <a:spcBef>
                  <a:spcPct val="0"/>
                </a:spcBef>
                <a:spcAft>
                  <a:spcPct val="0"/>
                </a:spcAft>
              </a:pPr>
              <a:t>2</a:t>
            </a:fld>
            <a:endParaRPr lang="en-US" smtClean="0">
              <a:latin typeface="Arial" charset="0"/>
              <a:cs typeface="Arial" charset="0"/>
            </a:endParaRPr>
          </a:p>
        </p:txBody>
      </p:sp>
      <p:sp>
        <p:nvSpPr>
          <p:cNvPr id="6148"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pic>
        <p:nvPicPr>
          <p:cNvPr id="6150" name="Picture 6"/>
          <p:cNvPicPr>
            <a:picLocks noChangeAspect="1" noChangeArrowheads="1"/>
          </p:cNvPicPr>
          <p:nvPr/>
        </p:nvPicPr>
        <p:blipFill>
          <a:blip r:embed="rId2" cstate="print"/>
          <a:srcRect l="7246" t="14047" r="7101" b="31636"/>
          <a:stretch>
            <a:fillRect/>
          </a:stretch>
        </p:blipFill>
        <p:spPr bwMode="auto">
          <a:xfrm>
            <a:off x="116345" y="1033671"/>
            <a:ext cx="8858301" cy="43467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043696" y="906953"/>
            <a:ext cx="6627813" cy="4191000"/>
          </a:xfrm>
          <a:prstGeom prst="rect">
            <a:avLst/>
          </a:prstGeom>
          <a:noFill/>
          <a:ln w="9525">
            <a:noFill/>
            <a:miter lim="800000"/>
            <a:headEnd/>
            <a:tailEnd/>
          </a:ln>
          <a:effectLst/>
        </p:spPr>
      </p:pic>
      <p:sp>
        <p:nvSpPr>
          <p:cNvPr id="8194"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164AA23-094B-435C-A791-03CAA8BF0614}" type="slidenum">
              <a:rPr lang="en-US" smtClean="0">
                <a:latin typeface="Arial" charset="0"/>
                <a:cs typeface="Arial" charset="0"/>
              </a:rPr>
              <a:pPr fontAlgn="base">
                <a:spcBef>
                  <a:spcPct val="0"/>
                </a:spcBef>
                <a:spcAft>
                  <a:spcPct val="0"/>
                </a:spcAft>
              </a:pPr>
              <a:t>3</a:t>
            </a:fld>
            <a:endParaRPr lang="en-US" smtClean="0">
              <a:latin typeface="Arial" charset="0"/>
              <a:cs typeface="Arial" charset="0"/>
            </a:endParaRPr>
          </a:p>
        </p:txBody>
      </p:sp>
      <p:sp>
        <p:nvSpPr>
          <p:cNvPr id="8195"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pic>
        <p:nvPicPr>
          <p:cNvPr id="8196" name="Picture 7" descr="Alaska_and_Hawaii.jpg"/>
          <p:cNvPicPr>
            <a:picLocks noChangeAspect="1"/>
          </p:cNvPicPr>
          <p:nvPr/>
        </p:nvPicPr>
        <p:blipFill>
          <a:blip r:embed="rId3" cstate="print"/>
          <a:srcRect/>
          <a:stretch>
            <a:fillRect/>
          </a:stretch>
        </p:blipFill>
        <p:spPr bwMode="auto">
          <a:xfrm>
            <a:off x="159027" y="2677629"/>
            <a:ext cx="2157413" cy="1538288"/>
          </a:xfrm>
          <a:prstGeom prst="rect">
            <a:avLst/>
          </a:prstGeom>
          <a:noFill/>
          <a:ln w="9525">
            <a:noFill/>
            <a:miter lim="800000"/>
            <a:headEnd/>
            <a:tailEnd/>
          </a:ln>
        </p:spPr>
      </p:pic>
      <p:grpSp>
        <p:nvGrpSpPr>
          <p:cNvPr id="2" name="Group 16"/>
          <p:cNvGrpSpPr>
            <a:grpSpLocks/>
          </p:cNvGrpSpPr>
          <p:nvPr/>
        </p:nvGrpSpPr>
        <p:grpSpPr bwMode="auto">
          <a:xfrm>
            <a:off x="305006" y="1540635"/>
            <a:ext cx="1760537" cy="614362"/>
            <a:chOff x="344385" y="2907475"/>
            <a:chExt cx="1761157" cy="613399"/>
          </a:xfrm>
        </p:grpSpPr>
        <p:grpSp>
          <p:nvGrpSpPr>
            <p:cNvPr id="3" name="Group 14"/>
            <p:cNvGrpSpPr>
              <a:grpSpLocks/>
            </p:cNvGrpSpPr>
            <p:nvPr/>
          </p:nvGrpSpPr>
          <p:grpSpPr bwMode="auto">
            <a:xfrm>
              <a:off x="344385" y="2907475"/>
              <a:ext cx="1319497" cy="338554"/>
              <a:chOff x="344385" y="2907475"/>
              <a:chExt cx="1319497" cy="338554"/>
            </a:xfrm>
          </p:grpSpPr>
          <p:sp>
            <p:nvSpPr>
              <p:cNvPr id="10" name="Oval 9"/>
              <p:cNvSpPr>
                <a:spLocks noChangeAspect="1"/>
              </p:cNvSpPr>
              <p:nvPr/>
            </p:nvSpPr>
            <p:spPr>
              <a:xfrm>
                <a:off x="344385" y="2985140"/>
                <a:ext cx="182626" cy="183861"/>
              </a:xfrm>
              <a:prstGeom prst="ellipse">
                <a:avLst/>
              </a:prstGeom>
              <a:solidFill>
                <a:srgbClr val="C0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3" name="TextBox 12"/>
              <p:cNvSpPr txBox="1"/>
              <p:nvPr/>
            </p:nvSpPr>
            <p:spPr>
              <a:xfrm>
                <a:off x="479370" y="2907475"/>
                <a:ext cx="1184692" cy="339192"/>
              </a:xfrm>
              <a:prstGeom prst="rect">
                <a:avLst/>
              </a:prstGeom>
              <a:noFill/>
            </p:spPr>
            <p:txBody>
              <a:bodyPr wrap="none">
                <a:spAutoFit/>
              </a:bodyPr>
              <a:lstStyle/>
              <a:p>
                <a:pPr fontAlgn="base">
                  <a:spcBef>
                    <a:spcPct val="0"/>
                  </a:spcBef>
                  <a:spcAft>
                    <a:spcPct val="0"/>
                  </a:spcAft>
                  <a:defRPr/>
                </a:pPr>
                <a:r>
                  <a:rPr lang="en-US" sz="1600" dirty="0">
                    <a:solidFill>
                      <a:prstClr val="black"/>
                    </a:solidFill>
                  </a:rPr>
                  <a:t>Universities</a:t>
                </a:r>
              </a:p>
            </p:txBody>
          </p:sp>
        </p:grpSp>
        <p:grpSp>
          <p:nvGrpSpPr>
            <p:cNvPr id="4" name="Group 15"/>
            <p:cNvGrpSpPr>
              <a:grpSpLocks/>
            </p:cNvGrpSpPr>
            <p:nvPr/>
          </p:nvGrpSpPr>
          <p:grpSpPr bwMode="auto">
            <a:xfrm>
              <a:off x="344385" y="3182320"/>
              <a:ext cx="1761157" cy="338554"/>
              <a:chOff x="344385" y="3230088"/>
              <a:chExt cx="1761157" cy="338554"/>
            </a:xfrm>
          </p:grpSpPr>
          <p:sp>
            <p:nvSpPr>
              <p:cNvPr id="11" name="Oval 10"/>
              <p:cNvSpPr>
                <a:spLocks noChangeAspect="1"/>
              </p:cNvSpPr>
              <p:nvPr/>
            </p:nvSpPr>
            <p:spPr>
              <a:xfrm>
                <a:off x="344385" y="3307116"/>
                <a:ext cx="182626" cy="183861"/>
              </a:xfrm>
              <a:prstGeom prst="ellipse">
                <a:avLst/>
              </a:prstGeom>
              <a:solidFill>
                <a:srgbClr val="FFC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4" name="TextBox 13"/>
              <p:cNvSpPr txBox="1"/>
              <p:nvPr/>
            </p:nvSpPr>
            <p:spPr>
              <a:xfrm>
                <a:off x="477782" y="3229450"/>
                <a:ext cx="1627760" cy="339192"/>
              </a:xfrm>
              <a:prstGeom prst="rect">
                <a:avLst/>
              </a:prstGeom>
              <a:noFill/>
            </p:spPr>
            <p:txBody>
              <a:bodyPr wrap="none">
                <a:spAutoFit/>
              </a:bodyPr>
              <a:lstStyle/>
              <a:p>
                <a:pPr fontAlgn="base">
                  <a:spcBef>
                    <a:spcPct val="0"/>
                  </a:spcBef>
                  <a:spcAft>
                    <a:spcPct val="0"/>
                  </a:spcAft>
                  <a:defRPr/>
                </a:pPr>
                <a:r>
                  <a:rPr lang="en-US" sz="1600" dirty="0">
                    <a:solidFill>
                      <a:prstClr val="black"/>
                    </a:solidFill>
                  </a:rPr>
                  <a:t>DOE laboratories</a:t>
                </a:r>
              </a:p>
            </p:txBody>
          </p:sp>
        </p:grpSp>
      </p:grpSp>
      <p:sp>
        <p:nvSpPr>
          <p:cNvPr id="9" name="TextBox 8"/>
          <p:cNvSpPr txBox="1"/>
          <p:nvPr/>
        </p:nvSpPr>
        <p:spPr>
          <a:xfrm>
            <a:off x="601970" y="4943197"/>
            <a:ext cx="7816563" cy="1246495"/>
          </a:xfrm>
          <a:prstGeom prst="rect">
            <a:avLst/>
          </a:prstGeom>
          <a:noFill/>
        </p:spPr>
        <p:txBody>
          <a:bodyPr wrap="none">
            <a:spAutoFit/>
          </a:bodyPr>
          <a:lstStyle/>
          <a:p>
            <a:pPr marL="225425" fontAlgn="base">
              <a:lnSpc>
                <a:spcPts val="1800"/>
              </a:lnSpc>
              <a:spcBef>
                <a:spcPct val="0"/>
              </a:spcBef>
              <a:spcAft>
                <a:spcPct val="0"/>
              </a:spcAft>
              <a:defRPr/>
            </a:pPr>
            <a:r>
              <a:rPr lang="en-US" sz="1600" dirty="0">
                <a:solidFill>
                  <a:prstClr val="black"/>
                </a:solidFill>
                <a:latin typeface="Arial" pitchFamily="34" charset="0"/>
                <a:cs typeface="Arial" pitchFamily="34" charset="0"/>
              </a:rPr>
              <a:t>The Office of Science supports:</a:t>
            </a:r>
          </a:p>
          <a:p>
            <a:pPr marL="463550" indent="-177800" fontAlgn="base">
              <a:lnSpc>
                <a:spcPts val="1800"/>
              </a:lnSpc>
              <a:spcBef>
                <a:spcPct val="0"/>
              </a:spcBef>
              <a:spcAft>
                <a:spcPct val="0"/>
              </a:spcAft>
              <a:buFont typeface="Wingdings" pitchFamily="2" charset="2"/>
              <a:buChar char="§"/>
              <a:defRPr/>
            </a:pPr>
            <a:r>
              <a:rPr lang="en-US" sz="1600" dirty="0">
                <a:solidFill>
                  <a:prstClr val="black"/>
                </a:solidFill>
                <a:latin typeface="Arial" pitchFamily="34" charset="0"/>
                <a:cs typeface="Arial" pitchFamily="34" charset="0"/>
              </a:rPr>
              <a:t>27,000 Ph.D.s, graduate students, undergraduates, engineers, and technicians</a:t>
            </a:r>
          </a:p>
          <a:p>
            <a:pPr marL="463550" indent="-177800" fontAlgn="base">
              <a:lnSpc>
                <a:spcPts val="1800"/>
              </a:lnSpc>
              <a:spcBef>
                <a:spcPct val="0"/>
              </a:spcBef>
              <a:spcAft>
                <a:spcPct val="0"/>
              </a:spcAft>
              <a:buFont typeface="Wingdings" pitchFamily="2" charset="2"/>
              <a:buChar char="§"/>
              <a:defRPr/>
            </a:pPr>
            <a:r>
              <a:rPr lang="en-US" sz="1600" dirty="0">
                <a:solidFill>
                  <a:prstClr val="black"/>
                </a:solidFill>
                <a:latin typeface="Arial" pitchFamily="34" charset="0"/>
                <a:cs typeface="Arial" pitchFamily="34" charset="0"/>
              </a:rPr>
              <a:t>26,000 users of open-access facilities</a:t>
            </a:r>
          </a:p>
          <a:p>
            <a:pPr marL="463550" indent="-177800" fontAlgn="base">
              <a:lnSpc>
                <a:spcPts val="1800"/>
              </a:lnSpc>
              <a:spcBef>
                <a:spcPct val="0"/>
              </a:spcBef>
              <a:spcAft>
                <a:spcPct val="0"/>
              </a:spcAft>
              <a:buFont typeface="Wingdings" pitchFamily="2" charset="2"/>
              <a:buChar char="§"/>
              <a:defRPr/>
            </a:pPr>
            <a:r>
              <a:rPr lang="en-US" sz="1600" dirty="0">
                <a:solidFill>
                  <a:prstClr val="black"/>
                </a:solidFill>
                <a:latin typeface="Arial" pitchFamily="34" charset="0"/>
                <a:cs typeface="Arial" pitchFamily="34" charset="0"/>
              </a:rPr>
              <a:t>300 leading academic institutions</a:t>
            </a:r>
          </a:p>
          <a:p>
            <a:pPr marL="463550" indent="-177800" fontAlgn="base">
              <a:lnSpc>
                <a:spcPts val="1800"/>
              </a:lnSpc>
              <a:spcBef>
                <a:spcPct val="0"/>
              </a:spcBef>
              <a:spcAft>
                <a:spcPct val="0"/>
              </a:spcAft>
              <a:buFont typeface="Wingdings" pitchFamily="2" charset="2"/>
              <a:buChar char="§"/>
              <a:defRPr/>
            </a:pPr>
            <a:r>
              <a:rPr lang="en-US" sz="1600" dirty="0">
                <a:solidFill>
                  <a:prstClr val="black"/>
                </a:solidFill>
                <a:latin typeface="Arial" pitchFamily="34" charset="0"/>
                <a:cs typeface="Arial" pitchFamily="34" charset="0"/>
              </a:rPr>
              <a:t>17 DOE laboratories</a:t>
            </a:r>
          </a:p>
        </p:txBody>
      </p:sp>
      <p:sp>
        <p:nvSpPr>
          <p:cNvPr id="18" name="Title 2"/>
          <p:cNvSpPr txBox="1">
            <a:spLocks/>
          </p:cNvSpPr>
          <p:nvPr/>
        </p:nvSpPr>
        <p:spPr bwMode="auto">
          <a:xfrm>
            <a:off x="0" y="-166688"/>
            <a:ext cx="9144000" cy="1143001"/>
          </a:xfrm>
          <a:prstGeom prst="rect">
            <a:avLst/>
          </a:prstGeom>
          <a:noFill/>
          <a:ln w="9525">
            <a:noFill/>
            <a:miter lim="800000"/>
            <a:headEnd/>
            <a:tailEnd/>
          </a:ln>
        </p:spPr>
        <p:txBody>
          <a:bodyPr anchor="ctr"/>
          <a:lstStyle/>
          <a:p>
            <a:pPr algn="ctr" eaLnBrk="0" fontAlgn="base" hangingPunct="0">
              <a:spcBef>
                <a:spcPct val="0"/>
              </a:spcBef>
              <a:spcAft>
                <a:spcPct val="0"/>
              </a:spcAft>
              <a:defRPr/>
            </a:pPr>
            <a:r>
              <a:rPr lang="en-US" sz="2300" dirty="0">
                <a:solidFill>
                  <a:srgbClr val="106636"/>
                </a:solidFill>
                <a:latin typeface="Arial" charset="0"/>
                <a:cs typeface="Arial" charset="0"/>
              </a:rPr>
              <a:t>SC Supports Research at More than 300 Institutions Across the U.S.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
          <p:cNvSpPr>
            <a:spLocks noGrp="1"/>
          </p:cNvSpPr>
          <p:nvPr>
            <p:ph type="title"/>
          </p:nvPr>
        </p:nvSpPr>
        <p:spPr>
          <a:xfrm>
            <a:off x="0" y="-214313"/>
            <a:ext cx="9144000" cy="1143001"/>
          </a:xfrm>
        </p:spPr>
        <p:txBody>
          <a:bodyPr/>
          <a:lstStyle/>
          <a:p>
            <a:pPr eaLnBrk="1" hangingPunct="1"/>
            <a:r>
              <a:rPr lang="en-US" sz="2300" dirty="0" smtClean="0">
                <a:latin typeface="Arial" charset="0"/>
                <a:cs typeface="Arial" charset="0"/>
              </a:rPr>
              <a:t>SC Supports World-Leading, Open Access Scientific User Facilities</a:t>
            </a:r>
            <a:r>
              <a:rPr lang="en-US" dirty="0" smtClean="0">
                <a:latin typeface="Arial" charset="0"/>
                <a:cs typeface="Arial" charset="0"/>
              </a:rPr>
              <a:t/>
            </a:r>
            <a:br>
              <a:rPr lang="en-US" dirty="0" smtClean="0">
                <a:latin typeface="Arial" charset="0"/>
                <a:cs typeface="Arial" charset="0"/>
              </a:rPr>
            </a:br>
            <a:r>
              <a:rPr lang="en-US" sz="1600" i="1" dirty="0" smtClean="0">
                <a:latin typeface="Arial" charset="0"/>
                <a:cs typeface="Arial" charset="0"/>
              </a:rPr>
              <a:t>User numbers continue to increase with more than 26,000 users expected in FY 2011</a:t>
            </a:r>
            <a:endParaRPr lang="en-US" sz="2000" i="1" dirty="0" smtClean="0">
              <a:latin typeface="Arial" charset="0"/>
              <a:cs typeface="Arial" charset="0"/>
            </a:endParaRPr>
          </a:p>
        </p:txBody>
      </p:sp>
      <p:sp>
        <p:nvSpPr>
          <p:cNvPr id="921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8CB904C-C2CC-4D36-954D-0F92051401C7}" type="slidenum">
              <a:rPr lang="en-US" smtClean="0">
                <a:latin typeface="Arial" charset="0"/>
                <a:cs typeface="Arial" charset="0"/>
              </a:rPr>
              <a:pPr fontAlgn="base">
                <a:spcBef>
                  <a:spcPct val="0"/>
                </a:spcBef>
                <a:spcAft>
                  <a:spcPct val="0"/>
                </a:spcAft>
              </a:pPr>
              <a:t>4</a:t>
            </a:fld>
            <a:endParaRPr lang="en-US" smtClean="0">
              <a:latin typeface="Arial" charset="0"/>
              <a:cs typeface="Arial" charset="0"/>
            </a:endParaRPr>
          </a:p>
        </p:txBody>
      </p:sp>
      <p:sp>
        <p:nvSpPr>
          <p:cNvPr id="922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graphicFrame>
        <p:nvGraphicFramePr>
          <p:cNvPr id="5" name="Chart 4"/>
          <p:cNvGraphicFramePr/>
          <p:nvPr/>
        </p:nvGraphicFramePr>
        <p:xfrm>
          <a:off x="3790951" y="906117"/>
          <a:ext cx="6553200" cy="580707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e 6"/>
          <p:cNvGraphicFramePr>
            <a:graphicFrameLocks noGrp="1"/>
          </p:cNvGraphicFramePr>
          <p:nvPr/>
        </p:nvGraphicFramePr>
        <p:xfrm>
          <a:off x="477077" y="2076236"/>
          <a:ext cx="2743199" cy="2919835"/>
        </p:xfrm>
        <a:graphic>
          <a:graphicData uri="http://schemas.openxmlformats.org/drawingml/2006/table">
            <a:tbl>
              <a:tblPr/>
              <a:tblGrid>
                <a:gridCol w="638098"/>
                <a:gridCol w="700658"/>
                <a:gridCol w="700658"/>
                <a:gridCol w="703785"/>
              </a:tblGrid>
              <a:tr h="449201">
                <a:tc>
                  <a:txBody>
                    <a:bodyPr/>
                    <a:lstStyle/>
                    <a:p>
                      <a:pPr algn="l" fontAlgn="ctr"/>
                      <a:endParaRPr lang="en-US" sz="1200" b="0" i="0" u="none" strike="noStrike" dirty="0">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c gridSpan="3">
                  <a:txBody>
                    <a:bodyPr/>
                    <a:lstStyle/>
                    <a:p>
                      <a:pPr algn="ctr" fontAlgn="ctr"/>
                      <a:r>
                        <a:rPr lang="en-US" sz="1200" b="0" i="0" u="none" strike="noStrike" dirty="0">
                          <a:solidFill>
                            <a:srgbClr val="000000"/>
                          </a:solidFill>
                          <a:latin typeface="Arial" pitchFamily="34" charset="0"/>
                          <a:cs typeface="Arial" pitchFamily="34" charset="0"/>
                        </a:rPr>
                        <a:t>Numbers of Users at </a:t>
                      </a:r>
                      <a:r>
                        <a:rPr lang="en-US" sz="1200" b="0" i="0" u="none" strike="noStrike" dirty="0" smtClean="0">
                          <a:solidFill>
                            <a:srgbClr val="000000"/>
                          </a:solidFill>
                          <a:latin typeface="Arial" pitchFamily="34" charset="0"/>
                          <a:cs typeface="Arial" pitchFamily="34" charset="0"/>
                        </a:rPr>
                        <a:t/>
                      </a:r>
                      <a:br>
                        <a:rPr lang="en-US" sz="1200" b="0" i="0" u="none" strike="noStrike" dirty="0" smtClean="0">
                          <a:solidFill>
                            <a:srgbClr val="000000"/>
                          </a:solidFill>
                          <a:latin typeface="Arial" pitchFamily="34" charset="0"/>
                          <a:cs typeface="Arial" pitchFamily="34" charset="0"/>
                        </a:rPr>
                      </a:br>
                      <a:r>
                        <a:rPr lang="en-US" sz="1200" b="0" i="0" u="none" strike="noStrike" dirty="0" smtClean="0">
                          <a:solidFill>
                            <a:srgbClr val="000000"/>
                          </a:solidFill>
                          <a:latin typeface="Arial" pitchFamily="34" charset="0"/>
                          <a:cs typeface="Arial" pitchFamily="34" charset="0"/>
                        </a:rPr>
                        <a:t>SC </a:t>
                      </a:r>
                      <a:r>
                        <a:rPr lang="en-US" sz="1200" b="0" i="0" u="none" strike="noStrike" dirty="0">
                          <a:solidFill>
                            <a:srgbClr val="000000"/>
                          </a:solidFill>
                          <a:latin typeface="Arial" pitchFamily="34" charset="0"/>
                          <a:cs typeface="Arial" pitchFamily="34" charset="0"/>
                        </a:rPr>
                        <a:t>Facilities</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495099">
                <a:tc>
                  <a:txBody>
                    <a:bodyPr/>
                    <a:lstStyle/>
                    <a:p>
                      <a:pPr algn="l" fontAlgn="ctr"/>
                      <a:endParaRPr lang="en-US" sz="1200" b="0" i="0" u="none" strike="noStrike">
                        <a:solidFill>
                          <a:srgbClr val="000000"/>
                        </a:solidFill>
                        <a:latin typeface="Arial" pitchFamily="34" charset="0"/>
                        <a:cs typeface="Arial" pitchFamily="34" charset="0"/>
                      </a:endParaRPr>
                    </a:p>
                  </a:txBody>
                  <a:tcPr marL="9525" marR="9525" marT="9525" marB="0" anchor="ctr">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en-US" sz="1200" b="0" i="0" u="none" strike="noStrike" dirty="0">
                          <a:solidFill>
                            <a:srgbClr val="000000"/>
                          </a:solidFill>
                          <a:latin typeface="Arial" pitchFamily="34" charset="0"/>
                          <a:cs typeface="Arial" pitchFamily="34" charset="0"/>
                        </a:rPr>
                        <a:t>FY 2009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a:solidFill>
                            <a:srgbClr val="000000"/>
                          </a:solidFill>
                          <a:latin typeface="Arial" pitchFamily="34" charset="0"/>
                          <a:cs typeface="Arial" pitchFamily="34" charset="0"/>
                        </a:rPr>
                        <a:t>FY 2010</a:t>
                      </a:r>
                      <a:br>
                        <a:rPr lang="en-US" sz="1200" b="0" i="0" u="none" strike="noStrike">
                          <a:solidFill>
                            <a:srgbClr val="000000"/>
                          </a:solidFill>
                          <a:latin typeface="Arial" pitchFamily="34" charset="0"/>
                          <a:cs typeface="Arial" pitchFamily="34" charset="0"/>
                        </a:rPr>
                      </a:br>
                      <a:r>
                        <a:rPr lang="en-US" sz="1200" b="0" i="0" u="none" strike="noStrike">
                          <a:solidFill>
                            <a:srgbClr val="000000"/>
                          </a:solidFill>
                          <a:latin typeface="Arial" pitchFamily="34" charset="0"/>
                          <a:cs typeface="Arial" pitchFamily="34" charset="0"/>
                        </a:rPr>
                        <a:t>(Est)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a:solidFill>
                            <a:srgbClr val="000000"/>
                          </a:solidFill>
                          <a:latin typeface="Arial" pitchFamily="34" charset="0"/>
                          <a:cs typeface="Arial" pitchFamily="34" charset="0"/>
                        </a:rPr>
                        <a:t>FY 2011</a:t>
                      </a:r>
                      <a:br>
                        <a:rPr lang="en-US" sz="1200" b="0" i="0" u="none" strike="noStrike">
                          <a:solidFill>
                            <a:srgbClr val="000000"/>
                          </a:solidFill>
                          <a:latin typeface="Arial" pitchFamily="34" charset="0"/>
                          <a:cs typeface="Arial" pitchFamily="34" charset="0"/>
                        </a:rPr>
                      </a:br>
                      <a:r>
                        <a:rPr lang="en-US" sz="1200" b="0" i="0" u="none" strike="noStrike">
                          <a:solidFill>
                            <a:srgbClr val="000000"/>
                          </a:solidFill>
                          <a:latin typeface="Arial" pitchFamily="34" charset="0"/>
                          <a:cs typeface="Arial" pitchFamily="34" charset="0"/>
                        </a:rPr>
                        <a:t>(Est)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0302">
                <a:tc>
                  <a:txBody>
                    <a:bodyPr/>
                    <a:lstStyle/>
                    <a:p>
                      <a:pPr algn="l" fontAlgn="ctr"/>
                      <a:endParaRPr lang="en-US" sz="1200" b="0" i="0" u="none" strike="noStrike" dirty="0">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c>
                  <a:txBody>
                    <a:bodyPr/>
                    <a:lstStyle/>
                    <a:p>
                      <a:pPr algn="l" fontAlgn="ct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r h="247551">
                <a:tc>
                  <a:txBody>
                    <a:bodyPr/>
                    <a:lstStyle/>
                    <a:p>
                      <a:pPr algn="ctr" fontAlgn="ctr"/>
                      <a:r>
                        <a:rPr lang="en-US" sz="1200" b="0" i="0" u="none" strike="noStrike">
                          <a:solidFill>
                            <a:srgbClr val="000000"/>
                          </a:solidFill>
                          <a:latin typeface="Arial" pitchFamily="34" charset="0"/>
                          <a:cs typeface="Arial" pitchFamily="34" charset="0"/>
                        </a:rPr>
                        <a:t>ASCR</a:t>
                      </a: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3,696</a:t>
                      </a:r>
                    </a:p>
                  </a:txBody>
                  <a:tcPr marL="9525" marR="9525" marT="9525" marB="0" anchor="ctr">
                    <a:lnL>
                      <a:noFill/>
                    </a:lnL>
                    <a:lnR>
                      <a:noFill/>
                    </a:lnR>
                    <a:lnT>
                      <a:noFill/>
                    </a:lnT>
                    <a:lnB>
                      <a:noFill/>
                    </a:lnB>
                  </a:tcPr>
                </a:tc>
                <a:tc>
                  <a:txBody>
                    <a:bodyPr/>
                    <a:lstStyle/>
                    <a:p>
                      <a:pPr algn="r" fontAlgn="ctr"/>
                      <a:r>
                        <a:rPr lang="en-US" sz="1200" b="0" i="0" u="none" strike="noStrike" dirty="0" smtClean="0">
                          <a:solidFill>
                            <a:srgbClr val="000000"/>
                          </a:solidFill>
                          <a:latin typeface="Arial" pitchFamily="34" charset="0"/>
                          <a:cs typeface="Arial" pitchFamily="34" charset="0"/>
                        </a:rPr>
                        <a:t>3,850</a:t>
                      </a:r>
                      <a:endParaRPr lang="en-US" sz="1200" b="0" i="0" u="none" strike="noStrike" dirty="0">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4,025</a:t>
                      </a:r>
                    </a:p>
                  </a:txBody>
                  <a:tcPr marL="9525" marR="9525" marT="9525" marB="0" anchor="ctr">
                    <a:lnL>
                      <a:noFill/>
                    </a:lnL>
                    <a:lnR>
                      <a:noFill/>
                    </a:lnR>
                    <a:lnT>
                      <a:noFill/>
                    </a:lnT>
                    <a:lnB>
                      <a:noFill/>
                    </a:lnB>
                  </a:tcPr>
                </a:tc>
              </a:tr>
              <a:tr h="247551">
                <a:tc>
                  <a:txBody>
                    <a:bodyPr/>
                    <a:lstStyle/>
                    <a:p>
                      <a:pPr algn="ctr" fontAlgn="ctr"/>
                      <a:r>
                        <a:rPr lang="en-US" sz="1200" b="0" i="0" u="none" strike="noStrike">
                          <a:solidFill>
                            <a:srgbClr val="000000"/>
                          </a:solidFill>
                          <a:latin typeface="Arial" pitchFamily="34" charset="0"/>
                          <a:cs typeface="Arial" pitchFamily="34" charset="0"/>
                        </a:rPr>
                        <a:t>BES</a:t>
                      </a: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11,509</a:t>
                      </a: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12,780</a:t>
                      </a: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13,560</a:t>
                      </a:r>
                    </a:p>
                  </a:txBody>
                  <a:tcPr marL="9525" marR="9525" marT="9525" marB="0" anchor="ctr">
                    <a:lnL>
                      <a:noFill/>
                    </a:lnL>
                    <a:lnR>
                      <a:noFill/>
                    </a:lnR>
                    <a:lnT>
                      <a:noFill/>
                    </a:lnT>
                    <a:lnB>
                      <a:noFill/>
                    </a:lnB>
                  </a:tcPr>
                </a:tc>
              </a:tr>
              <a:tr h="247551">
                <a:tc>
                  <a:txBody>
                    <a:bodyPr/>
                    <a:lstStyle/>
                    <a:p>
                      <a:pPr algn="ctr" fontAlgn="ctr"/>
                      <a:r>
                        <a:rPr lang="en-US" sz="1200" b="0" i="0" u="none" strike="noStrike">
                          <a:solidFill>
                            <a:srgbClr val="000000"/>
                          </a:solidFill>
                          <a:latin typeface="Arial" pitchFamily="34" charset="0"/>
                          <a:cs typeface="Arial" pitchFamily="34" charset="0"/>
                        </a:rPr>
                        <a:t>BER</a:t>
                      </a:r>
                    </a:p>
                  </a:txBody>
                  <a:tcPr marL="9525" marR="9525" marT="9525" marB="0" anchor="ctr">
                    <a:lnL>
                      <a:noFill/>
                    </a:lnL>
                    <a:lnR>
                      <a:noFill/>
                    </a:lnR>
                    <a:lnT>
                      <a:noFill/>
                    </a:lnT>
                    <a:lnB>
                      <a:noFill/>
                    </a:lnB>
                  </a:tcPr>
                </a:tc>
                <a:tc>
                  <a:txBody>
                    <a:bodyPr/>
                    <a:lstStyle/>
                    <a:p>
                      <a:pPr algn="r" fontAlgn="ctr"/>
                      <a:r>
                        <a:rPr lang="en-US" sz="1200" b="0" i="0" u="none" strike="noStrike" kern="100">
                          <a:solidFill>
                            <a:srgbClr val="000000"/>
                          </a:solidFill>
                          <a:latin typeface="Arial" pitchFamily="34" charset="0"/>
                          <a:cs typeface="Arial" pitchFamily="34" charset="0"/>
                        </a:rPr>
                        <a:t>2,716</a:t>
                      </a: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c>
                  <a:txBody>
                    <a:bodyPr/>
                    <a:lstStyle/>
                    <a:p>
                      <a:pPr algn="r" fontAlgn="ctr"/>
                      <a:r>
                        <a:rPr lang="en-US" sz="1200" b="0" i="0" u="none" strike="noStrike" kern="100">
                          <a:solidFill>
                            <a:srgbClr val="000000"/>
                          </a:solidFill>
                          <a:latin typeface="Arial" pitchFamily="34" charset="0"/>
                          <a:cs typeface="Arial" pitchFamily="34" charset="0"/>
                        </a:rPr>
                        <a:t>2,690</a:t>
                      </a: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c>
                  <a:txBody>
                    <a:bodyPr/>
                    <a:lstStyle/>
                    <a:p>
                      <a:pPr algn="r" fontAlgn="ctr"/>
                      <a:r>
                        <a:rPr lang="en-US" sz="1200" b="0" i="0" u="none" strike="noStrike" kern="0">
                          <a:solidFill>
                            <a:srgbClr val="000000"/>
                          </a:solidFill>
                          <a:latin typeface="Arial" pitchFamily="34" charset="0"/>
                          <a:cs typeface="Arial" pitchFamily="34" charset="0"/>
                        </a:rPr>
                        <a:t>2,690</a:t>
                      </a: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r>
              <a:tr h="247551">
                <a:tc>
                  <a:txBody>
                    <a:bodyPr/>
                    <a:lstStyle/>
                    <a:p>
                      <a:pPr algn="ctr" fontAlgn="ctr"/>
                      <a:r>
                        <a:rPr lang="en-US" sz="1200" b="0" i="0" u="none" strike="noStrike">
                          <a:solidFill>
                            <a:srgbClr val="000000"/>
                          </a:solidFill>
                          <a:latin typeface="Arial" pitchFamily="34" charset="0"/>
                          <a:cs typeface="Arial" pitchFamily="34" charset="0"/>
                        </a:rPr>
                        <a:t>FES</a:t>
                      </a: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542</a:t>
                      </a: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575</a:t>
                      </a:r>
                    </a:p>
                  </a:txBody>
                  <a:tcPr marL="9525" marR="9525" marT="9525" marB="0" anchor="ctr">
                    <a:lnL>
                      <a:noFill/>
                    </a:lnL>
                    <a:lnR>
                      <a:noFill/>
                    </a:lnR>
                    <a:lnT>
                      <a:noFill/>
                    </a:lnT>
                    <a:lnB>
                      <a:noFill/>
                    </a:lnB>
                  </a:tcPr>
                </a:tc>
                <a:tc>
                  <a:txBody>
                    <a:bodyPr/>
                    <a:lstStyle/>
                    <a:p>
                      <a:pPr algn="r" fontAlgn="ctr"/>
                      <a:r>
                        <a:rPr lang="en-US" sz="1200" b="0" i="0" u="none" strike="noStrike" dirty="0">
                          <a:solidFill>
                            <a:srgbClr val="000000"/>
                          </a:solidFill>
                          <a:latin typeface="Arial" pitchFamily="34" charset="0"/>
                          <a:cs typeface="Arial" pitchFamily="34" charset="0"/>
                        </a:rPr>
                        <a:t>580</a:t>
                      </a:r>
                    </a:p>
                  </a:txBody>
                  <a:tcPr marL="9525" marR="9525" marT="9525" marB="0" anchor="ctr">
                    <a:lnL>
                      <a:noFill/>
                    </a:lnL>
                    <a:lnR>
                      <a:noFill/>
                    </a:lnR>
                    <a:lnT>
                      <a:noFill/>
                    </a:lnT>
                    <a:lnB>
                      <a:noFill/>
                    </a:lnB>
                  </a:tcPr>
                </a:tc>
              </a:tr>
              <a:tr h="247551">
                <a:tc>
                  <a:txBody>
                    <a:bodyPr/>
                    <a:lstStyle/>
                    <a:p>
                      <a:pPr algn="ctr" fontAlgn="ctr"/>
                      <a:r>
                        <a:rPr lang="en-US" sz="1200" b="0" i="0" u="none" strike="noStrike">
                          <a:solidFill>
                            <a:srgbClr val="000000"/>
                          </a:solidFill>
                          <a:latin typeface="Arial" pitchFamily="34" charset="0"/>
                          <a:cs typeface="Arial" pitchFamily="34" charset="0"/>
                        </a:rPr>
                        <a:t>HEP</a:t>
                      </a:r>
                    </a:p>
                  </a:txBody>
                  <a:tcPr marL="9525" marR="9525" marT="9525" marB="0" anchor="ctr">
                    <a:lnL>
                      <a:noFill/>
                    </a:lnL>
                    <a:lnR>
                      <a:noFill/>
                    </a:lnR>
                    <a:lnT>
                      <a:noFill/>
                    </a:lnT>
                    <a:lnB>
                      <a:noFill/>
                    </a:lnB>
                  </a:tcPr>
                </a:tc>
                <a:tc>
                  <a:txBody>
                    <a:bodyPr/>
                    <a:lstStyle/>
                    <a:p>
                      <a:pPr algn="r" fontAlgn="ctr"/>
                      <a:r>
                        <a:rPr lang="en-US" sz="1200" b="0" i="0" u="none" strike="noStrike" kern="900" dirty="0">
                          <a:solidFill>
                            <a:srgbClr val="000000"/>
                          </a:solidFill>
                          <a:latin typeface="Arial" pitchFamily="34" charset="0"/>
                          <a:cs typeface="Arial" pitchFamily="34" charset="0"/>
                        </a:rPr>
                        <a:t>2,960</a:t>
                      </a:r>
                      <a:endParaRPr lang="en-US" sz="1200" b="0" i="0" u="none" strike="noStrike" dirty="0">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2,600</a:t>
                      </a:r>
                    </a:p>
                  </a:txBody>
                  <a:tcPr marL="9525" marR="9525" marT="9525" marB="0" anchor="ctr">
                    <a:lnL>
                      <a:noFill/>
                    </a:lnL>
                    <a:lnR>
                      <a:noFill/>
                    </a:lnR>
                    <a:lnT>
                      <a:noFill/>
                    </a:lnT>
                    <a:lnB>
                      <a:noFill/>
                    </a:lnB>
                  </a:tcPr>
                </a:tc>
                <a:tc>
                  <a:txBody>
                    <a:bodyPr/>
                    <a:lstStyle/>
                    <a:p>
                      <a:pPr algn="r" fontAlgn="ctr"/>
                      <a:r>
                        <a:rPr lang="en-US" sz="1200" b="0" i="0" u="none" strike="noStrike" dirty="0">
                          <a:solidFill>
                            <a:srgbClr val="000000"/>
                          </a:solidFill>
                          <a:latin typeface="Arial" pitchFamily="34" charset="0"/>
                          <a:cs typeface="Arial" pitchFamily="34" charset="0"/>
                        </a:rPr>
                        <a:t>2,100</a:t>
                      </a:r>
                    </a:p>
                  </a:txBody>
                  <a:tcPr marL="9525" marR="9525" marT="9525" marB="0" anchor="ctr">
                    <a:lnL>
                      <a:noFill/>
                    </a:lnL>
                    <a:lnR>
                      <a:noFill/>
                    </a:lnR>
                    <a:lnT>
                      <a:noFill/>
                    </a:lnT>
                    <a:lnB>
                      <a:noFill/>
                    </a:lnB>
                  </a:tcPr>
                </a:tc>
              </a:tr>
              <a:tr h="259927">
                <a:tc>
                  <a:txBody>
                    <a:bodyPr/>
                    <a:lstStyle/>
                    <a:p>
                      <a:pPr algn="ctr" fontAlgn="ctr"/>
                      <a:r>
                        <a:rPr lang="en-US" sz="1200" b="0" i="0" u="none" strike="noStrike">
                          <a:solidFill>
                            <a:srgbClr val="000000"/>
                          </a:solidFill>
                          <a:latin typeface="Arial" pitchFamily="34" charset="0"/>
                          <a:cs typeface="Arial" pitchFamily="34" charset="0"/>
                        </a:rPr>
                        <a:t>NP</a:t>
                      </a:r>
                    </a:p>
                  </a:txBody>
                  <a:tcPr marL="9525" marR="9525" marT="9525" marB="0" anchor="ctr">
                    <a:lnL>
                      <a:noFill/>
                    </a:lnL>
                    <a:lnR>
                      <a:noFill/>
                    </a:lnR>
                    <a:lnT>
                      <a:noFill/>
                    </a:lnT>
                    <a:lnB>
                      <a:noFill/>
                    </a:lnB>
                  </a:tcPr>
                </a:tc>
                <a:tc>
                  <a:txBody>
                    <a:bodyPr/>
                    <a:lstStyle/>
                    <a:p>
                      <a:pPr algn="r" fontAlgn="ctr"/>
                      <a:r>
                        <a:rPr lang="en-US" sz="1200" b="0" i="0" u="none" strike="noStrike" kern="0">
                          <a:solidFill>
                            <a:srgbClr val="000000"/>
                          </a:solidFill>
                          <a:latin typeface="Arial" pitchFamily="34" charset="0"/>
                          <a:cs typeface="Arial" pitchFamily="34" charset="0"/>
                        </a:rPr>
                        <a:t>3,170</a:t>
                      </a: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ctr"/>
                      <a:r>
                        <a:rPr lang="en-US" sz="1200" b="0" i="0" u="none" strike="noStrike" kern="0">
                          <a:solidFill>
                            <a:srgbClr val="000000"/>
                          </a:solidFill>
                          <a:latin typeface="Arial" pitchFamily="34" charset="0"/>
                          <a:cs typeface="Arial" pitchFamily="34" charset="0"/>
                        </a:rPr>
                        <a:t>3,260</a:t>
                      </a: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fontAlgn="ctr"/>
                      <a:r>
                        <a:rPr lang="en-US" sz="1200" b="0" i="0" u="none" strike="noStrike" kern="0">
                          <a:solidFill>
                            <a:srgbClr val="000000"/>
                          </a:solidFill>
                          <a:latin typeface="Arial" pitchFamily="34" charset="0"/>
                          <a:cs typeface="Arial" pitchFamily="34" charset="0"/>
                        </a:rPr>
                        <a:t>3,300</a:t>
                      </a:r>
                      <a:endParaRPr lang="en-US" sz="1200" b="0" i="0" u="none" strike="noStrike">
                        <a:solidFill>
                          <a:srgbClr val="000000"/>
                        </a:solidFill>
                        <a:latin typeface="Arial" pitchFamily="34" charset="0"/>
                        <a:cs typeface="Arial" pitchFamily="34" charset="0"/>
                      </a:endParaRP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r>
              <a:tr h="247551">
                <a:tc>
                  <a:txBody>
                    <a:bodyPr/>
                    <a:lstStyle/>
                    <a:p>
                      <a:pPr algn="ctr" fontAlgn="ctr"/>
                      <a:r>
                        <a:rPr lang="en-US" sz="1200" b="0" i="0" u="none" strike="noStrike" dirty="0" smtClean="0">
                          <a:solidFill>
                            <a:srgbClr val="000000"/>
                          </a:solidFill>
                          <a:latin typeface="Arial" pitchFamily="34" charset="0"/>
                          <a:cs typeface="Arial" pitchFamily="34" charset="0"/>
                        </a:rPr>
                        <a:t>Total</a:t>
                      </a:r>
                      <a:endParaRPr lang="en-US" sz="1200" b="0" i="0" u="none" strike="noStrike" dirty="0">
                        <a:solidFill>
                          <a:srgbClr val="000000"/>
                        </a:solidFill>
                        <a:latin typeface="Arial" pitchFamily="34" charset="0"/>
                        <a:cs typeface="Arial" pitchFamily="34" charset="0"/>
                      </a:endParaRPr>
                    </a:p>
                  </a:txBody>
                  <a:tcPr marL="9525" marR="9525" marT="9525" marB="0" anchor="ctr">
                    <a:lnL>
                      <a:noFill/>
                    </a:lnL>
                    <a:lnR>
                      <a:noFill/>
                    </a:lnR>
                    <a:lnT>
                      <a:noFill/>
                    </a:lnT>
                    <a:lnB>
                      <a:noFill/>
                    </a:lnB>
                  </a:tcPr>
                </a:tc>
                <a:tc>
                  <a:txBody>
                    <a:bodyPr/>
                    <a:lstStyle/>
                    <a:p>
                      <a:pPr algn="r" fontAlgn="ctr"/>
                      <a:r>
                        <a:rPr lang="en-US" sz="1200" b="0" i="0" u="none" strike="noStrike">
                          <a:solidFill>
                            <a:srgbClr val="000000"/>
                          </a:solidFill>
                          <a:latin typeface="Arial" pitchFamily="34" charset="0"/>
                          <a:cs typeface="Arial" pitchFamily="34" charset="0"/>
                        </a:rPr>
                        <a:t>24,593</a:t>
                      </a: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ctr"/>
                      <a:r>
                        <a:rPr lang="en-US" sz="1200" b="0" i="0" u="none" strike="noStrike" dirty="0" smtClean="0">
                          <a:solidFill>
                            <a:srgbClr val="000000"/>
                          </a:solidFill>
                          <a:latin typeface="Arial" pitchFamily="34" charset="0"/>
                          <a:cs typeface="Arial" pitchFamily="34" charset="0"/>
                        </a:rPr>
                        <a:t>25,755</a:t>
                      </a:r>
                      <a:endParaRPr lang="en-US" sz="1200" b="0" i="0" u="none" strike="noStrike" dirty="0">
                        <a:solidFill>
                          <a:srgbClr val="000000"/>
                        </a:solidFill>
                        <a:latin typeface="Arial" pitchFamily="34" charset="0"/>
                        <a:cs typeface="Arial" pitchFamily="34" charset="0"/>
                      </a:endParaRP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algn="r" fontAlgn="ctr"/>
                      <a:r>
                        <a:rPr lang="en-US" sz="1200" b="0" i="0" u="none" strike="noStrike" dirty="0">
                          <a:solidFill>
                            <a:srgbClr val="000000"/>
                          </a:solidFill>
                          <a:latin typeface="Arial" pitchFamily="34" charset="0"/>
                          <a:cs typeface="Arial" pitchFamily="34" charset="0"/>
                        </a:rPr>
                        <a:t>26,255</a:t>
                      </a:r>
                    </a:p>
                  </a:txBody>
                  <a:tcPr marL="9525" marR="9525" marT="9525" marB="0" anchor="ctr">
                    <a:lnL>
                      <a:noFill/>
                    </a:lnL>
                    <a:lnR>
                      <a:noFill/>
                    </a:lnR>
                    <a:lnT w="12700" cap="flat" cmpd="sng" algn="ctr">
                      <a:solidFill>
                        <a:srgbClr val="000000"/>
                      </a:solidFill>
                      <a:prstDash val="solid"/>
                      <a:round/>
                      <a:headEnd type="none" w="med" len="med"/>
                      <a:tailEnd type="none" w="med" len="med"/>
                    </a:lnT>
                    <a:lnB>
                      <a:noFill/>
                    </a:lnB>
                  </a:tcPr>
                </a:tc>
              </a:tr>
            </a:tbl>
          </a:graphicData>
        </a:graphic>
      </p:graphicFrame>
      <p:sp>
        <p:nvSpPr>
          <p:cNvPr id="9269" name="Text Box 99"/>
          <p:cNvSpPr txBox="1">
            <a:spLocks noChangeArrowheads="1"/>
          </p:cNvSpPr>
          <p:nvPr/>
        </p:nvSpPr>
        <p:spPr bwMode="auto">
          <a:xfrm>
            <a:off x="5718175" y="1909416"/>
            <a:ext cx="1400175" cy="250825"/>
          </a:xfrm>
          <a:prstGeom prst="rect">
            <a:avLst/>
          </a:prstGeom>
          <a:noFill/>
          <a:ln w="9525">
            <a:noFill/>
            <a:miter lim="800000"/>
            <a:headEnd/>
            <a:tailEnd/>
          </a:ln>
        </p:spPr>
        <p:txBody>
          <a:bodyPr>
            <a:spAutoFit/>
          </a:bodyPr>
          <a:lstStyle/>
          <a:p>
            <a:pPr algn="ctr">
              <a:lnSpc>
                <a:spcPct val="85000"/>
              </a:lnSpc>
            </a:pPr>
            <a:r>
              <a:rPr lang="en-US" sz="1200" b="1">
                <a:latin typeface="Calibri" pitchFamily="34" charset="0"/>
              </a:rPr>
              <a:t>FES</a:t>
            </a:r>
          </a:p>
        </p:txBody>
      </p:sp>
      <p:sp>
        <p:nvSpPr>
          <p:cNvPr id="9270" name="Rectangle 36"/>
          <p:cNvSpPr>
            <a:spLocks noChangeArrowheads="1"/>
          </p:cNvSpPr>
          <p:nvPr/>
        </p:nvSpPr>
        <p:spPr bwMode="auto">
          <a:xfrm>
            <a:off x="6818313" y="1572866"/>
            <a:ext cx="341312" cy="153988"/>
          </a:xfrm>
          <a:prstGeom prst="rect">
            <a:avLst/>
          </a:prstGeom>
          <a:noFill/>
          <a:ln w="9525">
            <a:noFill/>
            <a:miter lim="800000"/>
            <a:headEnd/>
            <a:tailEnd/>
          </a:ln>
        </p:spPr>
        <p:txBody>
          <a:bodyPr wrap="none" lIns="0" tIns="0" rIns="0" bIns="0">
            <a:spAutoFit/>
          </a:bodyPr>
          <a:lstStyle/>
          <a:p>
            <a:r>
              <a:rPr lang="en-US" sz="1000" b="1">
                <a:solidFill>
                  <a:srgbClr val="000000"/>
                </a:solidFill>
              </a:rPr>
              <a:t>SSRL</a:t>
            </a:r>
            <a:endParaRPr lang="en-US" sz="2800" b="1"/>
          </a:p>
        </p:txBody>
      </p:sp>
      <p:sp>
        <p:nvSpPr>
          <p:cNvPr id="9271" name="Rectangle 38"/>
          <p:cNvSpPr>
            <a:spLocks noChangeArrowheads="1"/>
          </p:cNvSpPr>
          <p:nvPr/>
        </p:nvSpPr>
        <p:spPr bwMode="auto">
          <a:xfrm>
            <a:off x="7715250" y="1915766"/>
            <a:ext cx="254000" cy="152400"/>
          </a:xfrm>
          <a:prstGeom prst="rect">
            <a:avLst/>
          </a:prstGeom>
          <a:noFill/>
          <a:ln w="9525">
            <a:noFill/>
            <a:miter lim="800000"/>
            <a:headEnd/>
            <a:tailEnd/>
          </a:ln>
        </p:spPr>
        <p:txBody>
          <a:bodyPr wrap="none" lIns="0" tIns="0" rIns="0" bIns="0">
            <a:spAutoFit/>
          </a:bodyPr>
          <a:lstStyle/>
          <a:p>
            <a:r>
              <a:rPr lang="en-US" sz="1000" b="1">
                <a:solidFill>
                  <a:srgbClr val="000000"/>
                </a:solidFill>
              </a:rPr>
              <a:t>ALS</a:t>
            </a:r>
            <a:endParaRPr lang="en-US" sz="2800" b="1"/>
          </a:p>
        </p:txBody>
      </p:sp>
      <p:sp>
        <p:nvSpPr>
          <p:cNvPr id="9272" name="Rectangle 40"/>
          <p:cNvSpPr>
            <a:spLocks noChangeArrowheads="1"/>
          </p:cNvSpPr>
          <p:nvPr/>
        </p:nvSpPr>
        <p:spPr bwMode="auto">
          <a:xfrm>
            <a:off x="8599488" y="3174654"/>
            <a:ext cx="260350" cy="152400"/>
          </a:xfrm>
          <a:prstGeom prst="rect">
            <a:avLst/>
          </a:prstGeom>
          <a:noFill/>
          <a:ln w="9525">
            <a:noFill/>
            <a:miter lim="800000"/>
            <a:headEnd/>
            <a:tailEnd/>
          </a:ln>
        </p:spPr>
        <p:txBody>
          <a:bodyPr wrap="none" lIns="0" tIns="0" rIns="0" bIns="0">
            <a:spAutoFit/>
          </a:bodyPr>
          <a:lstStyle/>
          <a:p>
            <a:r>
              <a:rPr lang="en-US" sz="1000" b="1">
                <a:solidFill>
                  <a:srgbClr val="000000"/>
                </a:solidFill>
              </a:rPr>
              <a:t>APS</a:t>
            </a:r>
            <a:endParaRPr lang="en-US" sz="2800" b="1"/>
          </a:p>
        </p:txBody>
      </p:sp>
      <p:sp>
        <p:nvSpPr>
          <p:cNvPr id="9273" name="Rectangle 42"/>
          <p:cNvSpPr>
            <a:spLocks noChangeArrowheads="1"/>
          </p:cNvSpPr>
          <p:nvPr/>
        </p:nvSpPr>
        <p:spPr bwMode="auto">
          <a:xfrm>
            <a:off x="8394700" y="4879629"/>
            <a:ext cx="338138" cy="152400"/>
          </a:xfrm>
          <a:prstGeom prst="rect">
            <a:avLst/>
          </a:prstGeom>
          <a:noFill/>
          <a:ln w="9525">
            <a:noFill/>
            <a:miter lim="800000"/>
            <a:headEnd/>
            <a:tailEnd/>
          </a:ln>
        </p:spPr>
        <p:txBody>
          <a:bodyPr wrap="none" lIns="0" tIns="0" rIns="0" bIns="0">
            <a:spAutoFit/>
          </a:bodyPr>
          <a:lstStyle/>
          <a:p>
            <a:r>
              <a:rPr lang="en-US" sz="1000" b="1">
                <a:solidFill>
                  <a:srgbClr val="000000"/>
                </a:solidFill>
              </a:rPr>
              <a:t>NSLS</a:t>
            </a:r>
            <a:endParaRPr lang="en-US" sz="2800" b="1"/>
          </a:p>
        </p:txBody>
      </p:sp>
      <p:sp>
        <p:nvSpPr>
          <p:cNvPr id="9274" name="Rectangle 44"/>
          <p:cNvSpPr>
            <a:spLocks noChangeArrowheads="1"/>
          </p:cNvSpPr>
          <p:nvPr/>
        </p:nvSpPr>
        <p:spPr bwMode="auto">
          <a:xfrm>
            <a:off x="7926388" y="5419379"/>
            <a:ext cx="300037" cy="153987"/>
          </a:xfrm>
          <a:prstGeom prst="rect">
            <a:avLst/>
          </a:prstGeom>
          <a:noFill/>
          <a:ln w="9525">
            <a:noFill/>
            <a:miter lim="800000"/>
            <a:headEnd/>
            <a:tailEnd/>
          </a:ln>
        </p:spPr>
        <p:txBody>
          <a:bodyPr wrap="none" lIns="0" tIns="0" rIns="0" bIns="0">
            <a:spAutoFit/>
          </a:bodyPr>
          <a:lstStyle/>
          <a:p>
            <a:r>
              <a:rPr lang="en-US" sz="1000" b="1">
                <a:solidFill>
                  <a:srgbClr val="000000"/>
                </a:solidFill>
              </a:rPr>
              <a:t>HFIR</a:t>
            </a:r>
            <a:endParaRPr lang="en-US" sz="2800" b="1"/>
          </a:p>
        </p:txBody>
      </p:sp>
      <p:sp>
        <p:nvSpPr>
          <p:cNvPr id="9275" name="Rectangle 46"/>
          <p:cNvSpPr>
            <a:spLocks noChangeArrowheads="1"/>
          </p:cNvSpPr>
          <p:nvPr/>
        </p:nvSpPr>
        <p:spPr bwMode="auto">
          <a:xfrm>
            <a:off x="7683500" y="5563841"/>
            <a:ext cx="338138" cy="152400"/>
          </a:xfrm>
          <a:prstGeom prst="rect">
            <a:avLst/>
          </a:prstGeom>
          <a:noFill/>
          <a:ln w="9525">
            <a:noFill/>
            <a:miter lim="800000"/>
            <a:headEnd/>
            <a:tailEnd/>
          </a:ln>
        </p:spPr>
        <p:txBody>
          <a:bodyPr wrap="none" lIns="0" tIns="0" rIns="0" bIns="0">
            <a:spAutoFit/>
          </a:bodyPr>
          <a:lstStyle/>
          <a:p>
            <a:r>
              <a:rPr lang="en-US" sz="1000" b="1">
                <a:solidFill>
                  <a:srgbClr val="000000"/>
                </a:solidFill>
              </a:rPr>
              <a:t>Lujan</a:t>
            </a:r>
            <a:endParaRPr lang="en-US" sz="2800" b="1"/>
          </a:p>
        </p:txBody>
      </p:sp>
      <p:sp>
        <p:nvSpPr>
          <p:cNvPr id="9276" name="Rectangle 48"/>
          <p:cNvSpPr>
            <a:spLocks noChangeArrowheads="1"/>
          </p:cNvSpPr>
          <p:nvPr/>
        </p:nvSpPr>
        <p:spPr bwMode="auto">
          <a:xfrm>
            <a:off x="7366000" y="5747991"/>
            <a:ext cx="260350" cy="152400"/>
          </a:xfrm>
          <a:prstGeom prst="rect">
            <a:avLst/>
          </a:prstGeom>
          <a:noFill/>
          <a:ln w="9525">
            <a:noFill/>
            <a:miter lim="800000"/>
            <a:headEnd/>
            <a:tailEnd/>
          </a:ln>
        </p:spPr>
        <p:txBody>
          <a:bodyPr wrap="none" lIns="0" tIns="0" rIns="0" bIns="0">
            <a:spAutoFit/>
          </a:bodyPr>
          <a:lstStyle/>
          <a:p>
            <a:r>
              <a:rPr lang="en-US" sz="1000" b="1">
                <a:solidFill>
                  <a:srgbClr val="000000"/>
                </a:solidFill>
              </a:rPr>
              <a:t>SNS</a:t>
            </a:r>
            <a:endParaRPr lang="en-US" sz="2800" b="1"/>
          </a:p>
        </p:txBody>
      </p:sp>
      <p:sp>
        <p:nvSpPr>
          <p:cNvPr id="9277" name="Rectangle 50"/>
          <p:cNvSpPr>
            <a:spLocks noChangeArrowheads="1"/>
          </p:cNvSpPr>
          <p:nvPr/>
        </p:nvSpPr>
        <p:spPr bwMode="auto">
          <a:xfrm>
            <a:off x="6642100" y="5927379"/>
            <a:ext cx="430213" cy="152400"/>
          </a:xfrm>
          <a:prstGeom prst="rect">
            <a:avLst/>
          </a:prstGeom>
          <a:noFill/>
          <a:ln w="9525">
            <a:noFill/>
            <a:miter lim="800000"/>
            <a:headEnd/>
            <a:tailEnd/>
          </a:ln>
        </p:spPr>
        <p:txBody>
          <a:bodyPr wrap="none" lIns="0" tIns="0" rIns="0" bIns="0">
            <a:spAutoFit/>
          </a:bodyPr>
          <a:lstStyle/>
          <a:p>
            <a:r>
              <a:rPr lang="en-US" sz="1000" b="1">
                <a:solidFill>
                  <a:srgbClr val="000000"/>
                </a:solidFill>
              </a:rPr>
              <a:t>NSRCs</a:t>
            </a:r>
            <a:endParaRPr lang="en-US" sz="2800" b="1"/>
          </a:p>
        </p:txBody>
      </p:sp>
      <p:sp>
        <p:nvSpPr>
          <p:cNvPr id="9278" name="Rectangle 52"/>
          <p:cNvSpPr>
            <a:spLocks noChangeArrowheads="1"/>
          </p:cNvSpPr>
          <p:nvPr/>
        </p:nvSpPr>
        <p:spPr bwMode="auto">
          <a:xfrm>
            <a:off x="5160963" y="5668616"/>
            <a:ext cx="444500" cy="153988"/>
          </a:xfrm>
          <a:prstGeom prst="rect">
            <a:avLst/>
          </a:prstGeom>
          <a:noFill/>
          <a:ln w="9525">
            <a:noFill/>
            <a:miter lim="800000"/>
            <a:headEnd/>
            <a:tailEnd/>
          </a:ln>
        </p:spPr>
        <p:txBody>
          <a:bodyPr wrap="none" lIns="0" tIns="0" rIns="0" bIns="0">
            <a:spAutoFit/>
          </a:bodyPr>
          <a:lstStyle/>
          <a:p>
            <a:r>
              <a:rPr lang="en-US" sz="1000" b="1">
                <a:solidFill>
                  <a:srgbClr val="000000"/>
                </a:solidFill>
              </a:rPr>
              <a:t>NERSC</a:t>
            </a:r>
            <a:endParaRPr lang="en-US" sz="2800" b="1"/>
          </a:p>
        </p:txBody>
      </p:sp>
      <p:sp>
        <p:nvSpPr>
          <p:cNvPr id="9279" name="Rectangle 54"/>
          <p:cNvSpPr>
            <a:spLocks noChangeArrowheads="1"/>
          </p:cNvSpPr>
          <p:nvPr/>
        </p:nvSpPr>
        <p:spPr bwMode="auto">
          <a:xfrm>
            <a:off x="4525963" y="5039966"/>
            <a:ext cx="346075" cy="152400"/>
          </a:xfrm>
          <a:prstGeom prst="rect">
            <a:avLst/>
          </a:prstGeom>
          <a:noFill/>
          <a:ln w="9525">
            <a:noFill/>
            <a:miter lim="800000"/>
            <a:headEnd/>
            <a:tailEnd/>
          </a:ln>
        </p:spPr>
        <p:txBody>
          <a:bodyPr wrap="none" lIns="0" tIns="0" rIns="0" bIns="0">
            <a:spAutoFit/>
          </a:bodyPr>
          <a:lstStyle/>
          <a:p>
            <a:r>
              <a:rPr lang="en-US" sz="1000" b="1">
                <a:solidFill>
                  <a:srgbClr val="000000"/>
                </a:solidFill>
              </a:rPr>
              <a:t>OLCF</a:t>
            </a:r>
            <a:endParaRPr lang="en-US" sz="2800" b="1"/>
          </a:p>
        </p:txBody>
      </p:sp>
      <p:sp>
        <p:nvSpPr>
          <p:cNvPr id="9280" name="Rectangle 56"/>
          <p:cNvSpPr>
            <a:spLocks noChangeArrowheads="1"/>
          </p:cNvSpPr>
          <p:nvPr/>
        </p:nvSpPr>
        <p:spPr bwMode="auto">
          <a:xfrm>
            <a:off x="4387850" y="4873279"/>
            <a:ext cx="339725" cy="152400"/>
          </a:xfrm>
          <a:prstGeom prst="rect">
            <a:avLst/>
          </a:prstGeom>
          <a:noFill/>
          <a:ln w="9525">
            <a:noFill/>
            <a:miter lim="800000"/>
            <a:headEnd/>
            <a:tailEnd/>
          </a:ln>
        </p:spPr>
        <p:txBody>
          <a:bodyPr wrap="none" lIns="0" tIns="0" rIns="0" bIns="0">
            <a:spAutoFit/>
          </a:bodyPr>
          <a:lstStyle/>
          <a:p>
            <a:r>
              <a:rPr lang="en-US" sz="1000" b="1">
                <a:solidFill>
                  <a:srgbClr val="000000"/>
                </a:solidFill>
              </a:rPr>
              <a:t>ALCF</a:t>
            </a:r>
            <a:endParaRPr lang="en-US" sz="2800" b="1"/>
          </a:p>
        </p:txBody>
      </p:sp>
      <p:sp>
        <p:nvSpPr>
          <p:cNvPr id="9281" name="Rectangle 58"/>
          <p:cNvSpPr>
            <a:spLocks noChangeArrowheads="1"/>
          </p:cNvSpPr>
          <p:nvPr/>
        </p:nvSpPr>
        <p:spPr bwMode="auto">
          <a:xfrm>
            <a:off x="4005263" y="4446241"/>
            <a:ext cx="539750" cy="153988"/>
          </a:xfrm>
          <a:prstGeom prst="rect">
            <a:avLst/>
          </a:prstGeom>
          <a:noFill/>
          <a:ln w="9525">
            <a:noFill/>
            <a:miter lim="800000"/>
            <a:headEnd/>
            <a:tailEnd/>
          </a:ln>
        </p:spPr>
        <p:txBody>
          <a:bodyPr wrap="none" lIns="0" tIns="0" rIns="0" bIns="0">
            <a:spAutoFit/>
          </a:bodyPr>
          <a:lstStyle/>
          <a:p>
            <a:r>
              <a:rPr lang="en-US" sz="1000" b="1">
                <a:solidFill>
                  <a:srgbClr val="000000"/>
                </a:solidFill>
              </a:rPr>
              <a:t>Tevatron</a:t>
            </a:r>
            <a:endParaRPr lang="en-US" sz="2800" b="1"/>
          </a:p>
        </p:txBody>
      </p:sp>
      <p:sp>
        <p:nvSpPr>
          <p:cNvPr id="9282" name="Rectangle 60"/>
          <p:cNvSpPr>
            <a:spLocks noChangeArrowheads="1"/>
          </p:cNvSpPr>
          <p:nvPr/>
        </p:nvSpPr>
        <p:spPr bwMode="auto">
          <a:xfrm>
            <a:off x="3838575" y="3793779"/>
            <a:ext cx="592138" cy="153987"/>
          </a:xfrm>
          <a:prstGeom prst="rect">
            <a:avLst/>
          </a:prstGeom>
          <a:noFill/>
          <a:ln w="9525">
            <a:noFill/>
            <a:miter lim="800000"/>
            <a:headEnd/>
            <a:tailEnd/>
          </a:ln>
        </p:spPr>
        <p:txBody>
          <a:bodyPr wrap="none" lIns="0" tIns="0" rIns="0" bIns="0">
            <a:spAutoFit/>
          </a:bodyPr>
          <a:lstStyle/>
          <a:p>
            <a:r>
              <a:rPr lang="en-US" sz="1000" b="1">
                <a:solidFill>
                  <a:srgbClr val="000000"/>
                </a:solidFill>
              </a:rPr>
              <a:t>B-Factory</a:t>
            </a:r>
            <a:endParaRPr lang="en-US" sz="2800" b="1"/>
          </a:p>
        </p:txBody>
      </p:sp>
      <p:sp>
        <p:nvSpPr>
          <p:cNvPr id="9283" name="Rectangle 62"/>
          <p:cNvSpPr>
            <a:spLocks noChangeArrowheads="1"/>
          </p:cNvSpPr>
          <p:nvPr/>
        </p:nvSpPr>
        <p:spPr bwMode="auto">
          <a:xfrm>
            <a:off x="4122738" y="3361979"/>
            <a:ext cx="311150" cy="152400"/>
          </a:xfrm>
          <a:prstGeom prst="rect">
            <a:avLst/>
          </a:prstGeom>
          <a:noFill/>
          <a:ln w="9525">
            <a:noFill/>
            <a:miter lim="800000"/>
            <a:headEnd/>
            <a:tailEnd/>
          </a:ln>
        </p:spPr>
        <p:txBody>
          <a:bodyPr wrap="none" lIns="0" tIns="0" rIns="0" bIns="0">
            <a:spAutoFit/>
          </a:bodyPr>
          <a:lstStyle/>
          <a:p>
            <a:r>
              <a:rPr lang="en-US" sz="1000" b="1">
                <a:solidFill>
                  <a:srgbClr val="000000"/>
                </a:solidFill>
              </a:rPr>
              <a:t>RHIC</a:t>
            </a:r>
            <a:endParaRPr lang="en-US" sz="2800" b="1"/>
          </a:p>
        </p:txBody>
      </p:sp>
      <p:sp>
        <p:nvSpPr>
          <p:cNvPr id="9284" name="Rectangle 64"/>
          <p:cNvSpPr>
            <a:spLocks noChangeArrowheads="1"/>
          </p:cNvSpPr>
          <p:nvPr/>
        </p:nvSpPr>
        <p:spPr bwMode="auto">
          <a:xfrm>
            <a:off x="4238625" y="2734916"/>
            <a:ext cx="414338" cy="153988"/>
          </a:xfrm>
          <a:prstGeom prst="rect">
            <a:avLst/>
          </a:prstGeom>
          <a:noFill/>
          <a:ln w="9525">
            <a:noFill/>
            <a:miter lim="800000"/>
            <a:headEnd/>
            <a:tailEnd/>
          </a:ln>
        </p:spPr>
        <p:txBody>
          <a:bodyPr wrap="none" lIns="0" tIns="0" rIns="0" bIns="0">
            <a:spAutoFit/>
          </a:bodyPr>
          <a:lstStyle/>
          <a:p>
            <a:r>
              <a:rPr lang="en-US" sz="1000" b="1">
                <a:solidFill>
                  <a:srgbClr val="000000"/>
                </a:solidFill>
              </a:rPr>
              <a:t>TJNAF</a:t>
            </a:r>
            <a:endParaRPr lang="en-US" sz="2800" b="1"/>
          </a:p>
        </p:txBody>
      </p:sp>
      <p:sp>
        <p:nvSpPr>
          <p:cNvPr id="9285" name="Rectangle 66"/>
          <p:cNvSpPr>
            <a:spLocks noChangeArrowheads="1"/>
          </p:cNvSpPr>
          <p:nvPr/>
        </p:nvSpPr>
        <p:spPr bwMode="auto">
          <a:xfrm>
            <a:off x="4484688" y="2396779"/>
            <a:ext cx="392112" cy="153987"/>
          </a:xfrm>
          <a:prstGeom prst="rect">
            <a:avLst/>
          </a:prstGeom>
          <a:noFill/>
          <a:ln w="9525">
            <a:noFill/>
            <a:miter lim="800000"/>
            <a:headEnd/>
            <a:tailEnd/>
          </a:ln>
        </p:spPr>
        <p:txBody>
          <a:bodyPr wrap="none" lIns="0" tIns="0" rIns="0" bIns="0">
            <a:spAutoFit/>
          </a:bodyPr>
          <a:lstStyle/>
          <a:p>
            <a:r>
              <a:rPr lang="en-US" sz="1000" b="1">
                <a:solidFill>
                  <a:srgbClr val="000000"/>
                </a:solidFill>
              </a:rPr>
              <a:t>HRIBF</a:t>
            </a:r>
            <a:endParaRPr lang="en-US" sz="2800" b="1"/>
          </a:p>
        </p:txBody>
      </p:sp>
      <p:sp>
        <p:nvSpPr>
          <p:cNvPr id="9286" name="Rectangle 68"/>
          <p:cNvSpPr>
            <a:spLocks noChangeArrowheads="1"/>
          </p:cNvSpPr>
          <p:nvPr/>
        </p:nvSpPr>
        <p:spPr bwMode="auto">
          <a:xfrm>
            <a:off x="4614863" y="2214216"/>
            <a:ext cx="428625" cy="153988"/>
          </a:xfrm>
          <a:prstGeom prst="rect">
            <a:avLst/>
          </a:prstGeom>
          <a:noFill/>
          <a:ln w="9525">
            <a:noFill/>
            <a:miter lim="800000"/>
            <a:headEnd/>
            <a:tailEnd/>
          </a:ln>
        </p:spPr>
        <p:txBody>
          <a:bodyPr wrap="none" lIns="0" tIns="0" rIns="0" bIns="0">
            <a:spAutoFit/>
          </a:bodyPr>
          <a:lstStyle/>
          <a:p>
            <a:r>
              <a:rPr lang="en-US" sz="1000" b="1">
                <a:solidFill>
                  <a:srgbClr val="000000"/>
                </a:solidFill>
              </a:rPr>
              <a:t>ATLAS</a:t>
            </a:r>
            <a:endParaRPr lang="en-US" sz="2800" b="1"/>
          </a:p>
        </p:txBody>
      </p:sp>
      <p:sp>
        <p:nvSpPr>
          <p:cNvPr id="9287" name="Rectangle 70"/>
          <p:cNvSpPr>
            <a:spLocks noChangeArrowheads="1"/>
          </p:cNvSpPr>
          <p:nvPr/>
        </p:nvSpPr>
        <p:spPr bwMode="auto">
          <a:xfrm>
            <a:off x="4929188" y="1990379"/>
            <a:ext cx="352425" cy="152400"/>
          </a:xfrm>
          <a:prstGeom prst="rect">
            <a:avLst/>
          </a:prstGeom>
          <a:noFill/>
          <a:ln w="9525">
            <a:noFill/>
            <a:miter lim="800000"/>
            <a:headEnd/>
            <a:tailEnd/>
          </a:ln>
        </p:spPr>
        <p:txBody>
          <a:bodyPr wrap="none" lIns="0" tIns="0" rIns="0" bIns="0">
            <a:spAutoFit/>
          </a:bodyPr>
          <a:lstStyle/>
          <a:p>
            <a:r>
              <a:rPr lang="en-US" sz="1000" b="1">
                <a:solidFill>
                  <a:srgbClr val="000000"/>
                </a:solidFill>
              </a:rPr>
              <a:t>EMSL</a:t>
            </a:r>
            <a:endParaRPr lang="en-US" sz="2800" b="1"/>
          </a:p>
        </p:txBody>
      </p:sp>
      <p:sp>
        <p:nvSpPr>
          <p:cNvPr id="9288" name="Rectangle 72"/>
          <p:cNvSpPr>
            <a:spLocks noChangeArrowheads="1"/>
          </p:cNvSpPr>
          <p:nvPr/>
        </p:nvSpPr>
        <p:spPr bwMode="auto">
          <a:xfrm>
            <a:off x="5397500" y="1753841"/>
            <a:ext cx="203200" cy="152400"/>
          </a:xfrm>
          <a:prstGeom prst="rect">
            <a:avLst/>
          </a:prstGeom>
          <a:noFill/>
          <a:ln w="9525">
            <a:noFill/>
            <a:miter lim="800000"/>
            <a:headEnd/>
            <a:tailEnd/>
          </a:ln>
        </p:spPr>
        <p:txBody>
          <a:bodyPr wrap="none" lIns="0" tIns="0" rIns="0" bIns="0">
            <a:spAutoFit/>
          </a:bodyPr>
          <a:lstStyle/>
          <a:p>
            <a:r>
              <a:rPr lang="en-US" sz="1000" b="1">
                <a:solidFill>
                  <a:srgbClr val="000000"/>
                </a:solidFill>
              </a:rPr>
              <a:t>JGI</a:t>
            </a:r>
            <a:endParaRPr lang="en-US" sz="2800" b="1"/>
          </a:p>
        </p:txBody>
      </p:sp>
      <p:sp>
        <p:nvSpPr>
          <p:cNvPr id="9289" name="Rectangle 74"/>
          <p:cNvSpPr>
            <a:spLocks noChangeArrowheads="1"/>
          </p:cNvSpPr>
          <p:nvPr/>
        </p:nvSpPr>
        <p:spPr bwMode="auto">
          <a:xfrm>
            <a:off x="5773738" y="1601441"/>
            <a:ext cx="293687" cy="153988"/>
          </a:xfrm>
          <a:prstGeom prst="rect">
            <a:avLst/>
          </a:prstGeom>
          <a:noFill/>
          <a:ln w="9525">
            <a:noFill/>
            <a:miter lim="800000"/>
            <a:headEnd/>
            <a:tailEnd/>
          </a:ln>
        </p:spPr>
        <p:txBody>
          <a:bodyPr wrap="none" lIns="0" tIns="0" rIns="0" bIns="0">
            <a:spAutoFit/>
          </a:bodyPr>
          <a:lstStyle/>
          <a:p>
            <a:r>
              <a:rPr lang="en-US" sz="1000" b="1">
                <a:solidFill>
                  <a:srgbClr val="000000"/>
                </a:solidFill>
              </a:rPr>
              <a:t>ARM</a:t>
            </a:r>
            <a:endParaRPr lang="en-US" sz="2800" b="1"/>
          </a:p>
        </p:txBody>
      </p:sp>
      <p:sp>
        <p:nvSpPr>
          <p:cNvPr id="9290" name="Rectangle 76"/>
          <p:cNvSpPr>
            <a:spLocks noChangeArrowheads="1"/>
          </p:cNvSpPr>
          <p:nvPr/>
        </p:nvSpPr>
        <p:spPr bwMode="auto">
          <a:xfrm rot="16200000">
            <a:off x="6087268" y="1460948"/>
            <a:ext cx="334963" cy="152400"/>
          </a:xfrm>
          <a:prstGeom prst="rect">
            <a:avLst/>
          </a:prstGeom>
          <a:noFill/>
          <a:ln w="9525">
            <a:noFill/>
            <a:miter lim="800000"/>
            <a:headEnd/>
            <a:tailEnd/>
          </a:ln>
        </p:spPr>
        <p:txBody>
          <a:bodyPr wrap="none" lIns="0" tIns="0" rIns="0" bIns="0">
            <a:spAutoFit/>
          </a:bodyPr>
          <a:lstStyle/>
          <a:p>
            <a:r>
              <a:rPr lang="en-US" sz="1000" b="1">
                <a:solidFill>
                  <a:srgbClr val="000000"/>
                </a:solidFill>
              </a:rPr>
              <a:t>DIII-D</a:t>
            </a:r>
            <a:endParaRPr lang="en-US" sz="2800" b="1"/>
          </a:p>
        </p:txBody>
      </p:sp>
      <p:sp>
        <p:nvSpPr>
          <p:cNvPr id="9291" name="Rectangle 78"/>
          <p:cNvSpPr>
            <a:spLocks noChangeArrowheads="1"/>
          </p:cNvSpPr>
          <p:nvPr/>
        </p:nvSpPr>
        <p:spPr bwMode="auto">
          <a:xfrm rot="16200000">
            <a:off x="6188075" y="1409354"/>
            <a:ext cx="441325" cy="152400"/>
          </a:xfrm>
          <a:prstGeom prst="rect">
            <a:avLst/>
          </a:prstGeom>
          <a:noFill/>
          <a:ln w="9525">
            <a:noFill/>
            <a:miter lim="800000"/>
            <a:headEnd/>
            <a:tailEnd/>
          </a:ln>
        </p:spPr>
        <p:txBody>
          <a:bodyPr wrap="none" lIns="0" tIns="0" rIns="0" bIns="0">
            <a:spAutoFit/>
          </a:bodyPr>
          <a:lstStyle/>
          <a:p>
            <a:r>
              <a:rPr lang="en-US" sz="1000" b="1">
                <a:solidFill>
                  <a:srgbClr val="000000"/>
                </a:solidFill>
              </a:rPr>
              <a:t>Alcator</a:t>
            </a:r>
            <a:endParaRPr lang="en-US" sz="2800" b="1"/>
          </a:p>
        </p:txBody>
      </p:sp>
      <p:sp>
        <p:nvSpPr>
          <p:cNvPr id="9292" name="Rectangle 80"/>
          <p:cNvSpPr>
            <a:spLocks noChangeArrowheads="1"/>
          </p:cNvSpPr>
          <p:nvPr/>
        </p:nvSpPr>
        <p:spPr bwMode="auto">
          <a:xfrm rot="16200000">
            <a:off x="6391275" y="1456979"/>
            <a:ext cx="341313" cy="153987"/>
          </a:xfrm>
          <a:prstGeom prst="rect">
            <a:avLst/>
          </a:prstGeom>
          <a:noFill/>
          <a:ln w="9525">
            <a:noFill/>
            <a:miter lim="800000"/>
            <a:headEnd/>
            <a:tailEnd/>
          </a:ln>
        </p:spPr>
        <p:txBody>
          <a:bodyPr wrap="none" lIns="0" tIns="0" rIns="0" bIns="0">
            <a:spAutoFit/>
          </a:bodyPr>
          <a:lstStyle/>
          <a:p>
            <a:r>
              <a:rPr lang="en-US" sz="1000" b="1">
                <a:solidFill>
                  <a:srgbClr val="000000"/>
                </a:solidFill>
              </a:rPr>
              <a:t>NSTX</a:t>
            </a:r>
            <a:endParaRPr lang="en-US" sz="2800" b="1"/>
          </a:p>
        </p:txBody>
      </p:sp>
      <p:sp>
        <p:nvSpPr>
          <p:cNvPr id="9293" name="Text Box 92"/>
          <p:cNvSpPr txBox="1">
            <a:spLocks noChangeArrowheads="1"/>
          </p:cNvSpPr>
          <p:nvPr/>
        </p:nvSpPr>
        <p:spPr bwMode="auto">
          <a:xfrm>
            <a:off x="7204075" y="3388966"/>
            <a:ext cx="1025525" cy="250825"/>
          </a:xfrm>
          <a:prstGeom prst="rect">
            <a:avLst/>
          </a:prstGeom>
          <a:noFill/>
          <a:ln w="9525">
            <a:noFill/>
            <a:miter lim="800000"/>
            <a:headEnd/>
            <a:tailEnd/>
          </a:ln>
        </p:spPr>
        <p:txBody>
          <a:bodyPr wrap="none">
            <a:spAutoFit/>
          </a:bodyPr>
          <a:lstStyle/>
          <a:p>
            <a:pPr>
              <a:lnSpc>
                <a:spcPct val="85000"/>
              </a:lnSpc>
            </a:pPr>
            <a:r>
              <a:rPr lang="en-US" sz="1200" b="1">
                <a:solidFill>
                  <a:schemeClr val="bg1"/>
                </a:solidFill>
                <a:latin typeface="Calibri" pitchFamily="34" charset="0"/>
              </a:rPr>
              <a:t>Light Sources</a:t>
            </a:r>
          </a:p>
        </p:txBody>
      </p:sp>
      <p:sp>
        <p:nvSpPr>
          <p:cNvPr id="9294" name="Text Box 93"/>
          <p:cNvSpPr txBox="1">
            <a:spLocks noChangeArrowheads="1"/>
          </p:cNvSpPr>
          <p:nvPr/>
        </p:nvSpPr>
        <p:spPr bwMode="auto">
          <a:xfrm>
            <a:off x="6908800" y="4844704"/>
            <a:ext cx="830263" cy="407987"/>
          </a:xfrm>
          <a:prstGeom prst="rect">
            <a:avLst/>
          </a:prstGeom>
          <a:noFill/>
          <a:ln w="9525">
            <a:noFill/>
            <a:miter lim="800000"/>
            <a:headEnd/>
            <a:tailEnd/>
          </a:ln>
        </p:spPr>
        <p:txBody>
          <a:bodyPr>
            <a:spAutoFit/>
          </a:bodyPr>
          <a:lstStyle/>
          <a:p>
            <a:pPr algn="ctr">
              <a:lnSpc>
                <a:spcPct val="85000"/>
              </a:lnSpc>
            </a:pPr>
            <a:r>
              <a:rPr lang="en-US" sz="1200" b="1">
                <a:latin typeface="Calibri" pitchFamily="34" charset="0"/>
              </a:rPr>
              <a:t>Neutron Sources</a:t>
            </a:r>
          </a:p>
        </p:txBody>
      </p:sp>
      <p:sp>
        <p:nvSpPr>
          <p:cNvPr id="9295" name="Text Box 94"/>
          <p:cNvSpPr txBox="1">
            <a:spLocks noChangeArrowheads="1"/>
          </p:cNvSpPr>
          <p:nvPr/>
        </p:nvSpPr>
        <p:spPr bwMode="auto">
          <a:xfrm>
            <a:off x="6356350" y="5149504"/>
            <a:ext cx="830263" cy="407987"/>
          </a:xfrm>
          <a:prstGeom prst="rect">
            <a:avLst/>
          </a:prstGeom>
          <a:noFill/>
          <a:ln w="9525">
            <a:noFill/>
            <a:miter lim="800000"/>
            <a:headEnd/>
            <a:tailEnd/>
          </a:ln>
        </p:spPr>
        <p:txBody>
          <a:bodyPr>
            <a:spAutoFit/>
          </a:bodyPr>
          <a:lstStyle/>
          <a:p>
            <a:pPr algn="ctr">
              <a:lnSpc>
                <a:spcPct val="85000"/>
              </a:lnSpc>
            </a:pPr>
            <a:r>
              <a:rPr lang="en-US" sz="1200" b="1">
                <a:latin typeface="Calibri" pitchFamily="34" charset="0"/>
              </a:rPr>
              <a:t>Nano</a:t>
            </a:r>
          </a:p>
          <a:p>
            <a:pPr algn="ctr">
              <a:lnSpc>
                <a:spcPct val="85000"/>
              </a:lnSpc>
            </a:pPr>
            <a:r>
              <a:rPr lang="en-US" sz="1200" b="1">
                <a:latin typeface="Calibri" pitchFamily="34" charset="0"/>
              </a:rPr>
              <a:t>Centers</a:t>
            </a:r>
          </a:p>
        </p:txBody>
      </p:sp>
      <p:sp>
        <p:nvSpPr>
          <p:cNvPr id="9296" name="Text Box 95"/>
          <p:cNvSpPr txBox="1">
            <a:spLocks noChangeArrowheads="1"/>
          </p:cNvSpPr>
          <p:nvPr/>
        </p:nvSpPr>
        <p:spPr bwMode="auto">
          <a:xfrm>
            <a:off x="5308600" y="4835179"/>
            <a:ext cx="1133475" cy="407987"/>
          </a:xfrm>
          <a:prstGeom prst="rect">
            <a:avLst/>
          </a:prstGeom>
          <a:noFill/>
          <a:ln w="9525">
            <a:noFill/>
            <a:miter lim="800000"/>
            <a:headEnd/>
            <a:tailEnd/>
          </a:ln>
        </p:spPr>
        <p:txBody>
          <a:bodyPr>
            <a:spAutoFit/>
          </a:bodyPr>
          <a:lstStyle/>
          <a:p>
            <a:pPr algn="ctr">
              <a:lnSpc>
                <a:spcPct val="85000"/>
              </a:lnSpc>
            </a:pPr>
            <a:r>
              <a:rPr lang="en-US" sz="1200" b="1">
                <a:latin typeface="Calibri" pitchFamily="34" charset="0"/>
              </a:rPr>
              <a:t>Computing</a:t>
            </a:r>
          </a:p>
          <a:p>
            <a:pPr algn="ctr">
              <a:lnSpc>
                <a:spcPct val="85000"/>
              </a:lnSpc>
            </a:pPr>
            <a:r>
              <a:rPr lang="en-US" sz="1200" b="1">
                <a:latin typeface="Calibri" pitchFamily="34" charset="0"/>
              </a:rPr>
              <a:t>Facilities</a:t>
            </a:r>
          </a:p>
        </p:txBody>
      </p:sp>
      <p:sp>
        <p:nvSpPr>
          <p:cNvPr id="9297" name="Text Box 96"/>
          <p:cNvSpPr txBox="1">
            <a:spLocks noChangeArrowheads="1"/>
          </p:cNvSpPr>
          <p:nvPr/>
        </p:nvSpPr>
        <p:spPr bwMode="auto">
          <a:xfrm>
            <a:off x="4584700" y="3873154"/>
            <a:ext cx="1400175" cy="407987"/>
          </a:xfrm>
          <a:prstGeom prst="rect">
            <a:avLst/>
          </a:prstGeom>
          <a:noFill/>
          <a:ln w="9525">
            <a:noFill/>
            <a:miter lim="800000"/>
            <a:headEnd/>
            <a:tailEnd/>
          </a:ln>
        </p:spPr>
        <p:txBody>
          <a:bodyPr>
            <a:spAutoFit/>
          </a:bodyPr>
          <a:lstStyle/>
          <a:p>
            <a:pPr algn="ctr">
              <a:lnSpc>
                <a:spcPct val="85000"/>
              </a:lnSpc>
            </a:pPr>
            <a:r>
              <a:rPr lang="en-US" sz="1200" b="1">
                <a:latin typeface="Calibri" pitchFamily="34" charset="0"/>
              </a:rPr>
              <a:t>High energy physics facilities</a:t>
            </a:r>
          </a:p>
        </p:txBody>
      </p:sp>
      <p:sp>
        <p:nvSpPr>
          <p:cNvPr id="9298" name="Text Box 97"/>
          <p:cNvSpPr txBox="1">
            <a:spLocks noChangeArrowheads="1"/>
          </p:cNvSpPr>
          <p:nvPr/>
        </p:nvSpPr>
        <p:spPr bwMode="auto">
          <a:xfrm>
            <a:off x="4556125" y="2987329"/>
            <a:ext cx="1400175" cy="406400"/>
          </a:xfrm>
          <a:prstGeom prst="rect">
            <a:avLst/>
          </a:prstGeom>
          <a:noFill/>
          <a:ln w="9525">
            <a:noFill/>
            <a:miter lim="800000"/>
            <a:headEnd/>
            <a:tailEnd/>
          </a:ln>
        </p:spPr>
        <p:txBody>
          <a:bodyPr>
            <a:spAutoFit/>
          </a:bodyPr>
          <a:lstStyle/>
          <a:p>
            <a:pPr algn="ctr">
              <a:lnSpc>
                <a:spcPct val="85000"/>
              </a:lnSpc>
            </a:pPr>
            <a:r>
              <a:rPr lang="en-US" sz="1200" b="1">
                <a:latin typeface="Calibri" pitchFamily="34" charset="0"/>
              </a:rPr>
              <a:t>Nuclear physics</a:t>
            </a:r>
          </a:p>
          <a:p>
            <a:pPr algn="ctr">
              <a:lnSpc>
                <a:spcPct val="85000"/>
              </a:lnSpc>
            </a:pPr>
            <a:r>
              <a:rPr lang="en-US" sz="1200" b="1">
                <a:latin typeface="Calibri" pitchFamily="34" charset="0"/>
              </a:rPr>
              <a:t>facilities</a:t>
            </a:r>
          </a:p>
        </p:txBody>
      </p:sp>
      <p:sp>
        <p:nvSpPr>
          <p:cNvPr id="9299" name="Text Box 98"/>
          <p:cNvSpPr txBox="1">
            <a:spLocks noChangeArrowheads="1"/>
          </p:cNvSpPr>
          <p:nvPr/>
        </p:nvSpPr>
        <p:spPr bwMode="auto">
          <a:xfrm>
            <a:off x="5137150" y="2195166"/>
            <a:ext cx="1400175" cy="407988"/>
          </a:xfrm>
          <a:prstGeom prst="rect">
            <a:avLst/>
          </a:prstGeom>
          <a:noFill/>
          <a:ln w="9525">
            <a:noFill/>
            <a:miter lim="800000"/>
            <a:headEnd/>
            <a:tailEnd/>
          </a:ln>
        </p:spPr>
        <p:txBody>
          <a:bodyPr>
            <a:spAutoFit/>
          </a:bodyPr>
          <a:lstStyle/>
          <a:p>
            <a:pPr algn="ctr">
              <a:lnSpc>
                <a:spcPct val="85000"/>
              </a:lnSpc>
            </a:pPr>
            <a:r>
              <a:rPr lang="en-US" sz="1200" b="1">
                <a:latin typeface="Calibri" pitchFamily="34" charset="0"/>
              </a:rPr>
              <a:t>Bio &amp; Enviro</a:t>
            </a:r>
          </a:p>
          <a:p>
            <a:pPr algn="ctr">
              <a:lnSpc>
                <a:spcPct val="85000"/>
              </a:lnSpc>
            </a:pPr>
            <a:r>
              <a:rPr lang="en-US" sz="1200" b="1">
                <a:latin typeface="Calibri" pitchFamily="34" charset="0"/>
              </a:rPr>
              <a:t>Facilities</a:t>
            </a:r>
          </a:p>
        </p:txBody>
      </p:sp>
      <p:sp>
        <p:nvSpPr>
          <p:cNvPr id="9300" name="Rectangle 42"/>
          <p:cNvSpPr>
            <a:spLocks noChangeArrowheads="1"/>
          </p:cNvSpPr>
          <p:nvPr/>
        </p:nvSpPr>
        <p:spPr bwMode="auto">
          <a:xfrm>
            <a:off x="8089900" y="5260629"/>
            <a:ext cx="334963" cy="153987"/>
          </a:xfrm>
          <a:prstGeom prst="rect">
            <a:avLst/>
          </a:prstGeom>
          <a:noFill/>
          <a:ln w="9525">
            <a:noFill/>
            <a:miter lim="800000"/>
            <a:headEnd/>
            <a:tailEnd/>
          </a:ln>
        </p:spPr>
        <p:txBody>
          <a:bodyPr wrap="none" lIns="0" tIns="0" rIns="0" bIns="0">
            <a:spAutoFit/>
          </a:bodyPr>
          <a:lstStyle/>
          <a:p>
            <a:r>
              <a:rPr lang="en-US" sz="1000" b="1">
                <a:solidFill>
                  <a:srgbClr val="000000"/>
                </a:solidFill>
              </a:rPr>
              <a:t>LCLS</a:t>
            </a:r>
            <a:endParaRPr lang="en-US" sz="2800" b="1"/>
          </a:p>
        </p:txBody>
      </p:sp>
      <p:sp>
        <p:nvSpPr>
          <p:cNvPr id="40" name="Rectangle 67"/>
          <p:cNvSpPr>
            <a:spLocks noChangeArrowheads="1"/>
          </p:cNvSpPr>
          <p:nvPr/>
        </p:nvSpPr>
        <p:spPr bwMode="auto">
          <a:xfrm>
            <a:off x="5328825" y="795127"/>
            <a:ext cx="2410446" cy="461665"/>
          </a:xfrm>
          <a:prstGeom prst="rect">
            <a:avLst/>
          </a:prstGeom>
          <a:noFill/>
          <a:ln w="9525">
            <a:noFill/>
            <a:miter lim="800000"/>
            <a:headEnd/>
            <a:tailEnd/>
          </a:ln>
        </p:spPr>
        <p:txBody>
          <a:bodyPr wrap="square">
            <a:spAutoFit/>
          </a:bodyPr>
          <a:lstStyle/>
          <a:p>
            <a:pPr algn="ctr"/>
            <a:r>
              <a:rPr lang="en-US" sz="1200" dirty="0" smtClean="0"/>
              <a:t>Breakdown of the expected users in FY 2011 by facility.</a:t>
            </a:r>
            <a:endParaRPr lang="en-US" sz="1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1"/>
          <p:cNvSpPr>
            <a:spLocks noGrp="1"/>
          </p:cNvSpPr>
          <p:nvPr>
            <p:ph idx="1"/>
          </p:nvPr>
        </p:nvSpPr>
        <p:spPr>
          <a:xfrm>
            <a:off x="547688" y="853523"/>
            <a:ext cx="8048625" cy="5259388"/>
          </a:xfrm>
        </p:spPr>
        <p:txBody>
          <a:bodyPr/>
          <a:lstStyle/>
          <a:p>
            <a:pPr marL="0" indent="0" eaLnBrk="1" hangingPunct="1">
              <a:spcBef>
                <a:spcPct val="0"/>
              </a:spcBef>
              <a:spcAft>
                <a:spcPts val="100"/>
              </a:spcAft>
              <a:buFont typeface="Arial" charset="0"/>
              <a:buNone/>
              <a:defRPr/>
            </a:pPr>
            <a:r>
              <a:rPr lang="en-US" sz="1800" dirty="0" smtClean="0"/>
              <a:t>The FY 2011 budget advances discovery science and invests in science for national needs in energy, climate, and the environment; national scientific user facilities; and education and workforce development.  </a:t>
            </a:r>
            <a:r>
              <a:rPr lang="en-US" sz="1800" b="0" dirty="0" smtClean="0"/>
              <a:t/>
            </a:r>
            <a:br>
              <a:rPr lang="en-US" sz="1800" b="0" dirty="0" smtClean="0"/>
            </a:br>
            <a:endParaRPr lang="en-US" sz="800" b="0" dirty="0" smtClean="0"/>
          </a:p>
          <a:p>
            <a:pPr marL="0" indent="0" eaLnBrk="1" hangingPunct="1">
              <a:spcBef>
                <a:spcPct val="0"/>
              </a:spcBef>
              <a:spcAft>
                <a:spcPts val="100"/>
              </a:spcAft>
              <a:buFont typeface="Arial" charset="0"/>
              <a:buNone/>
              <a:defRPr/>
            </a:pPr>
            <a:r>
              <a:rPr lang="en-US" sz="1600" b="0" dirty="0" smtClean="0"/>
              <a:t>Discovery science addressing national priorities</a:t>
            </a:r>
            <a:endParaRPr lang="en-US" sz="1400" b="0" dirty="0" smtClean="0"/>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Energy Innovation Hub for Batteries and Energy Storage (+$34,020K, BES)</a:t>
            </a:r>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Enhanced activities in climate science and modeling (Regional and Global Climate Modeling, +$6,495K; Earth System Modeling, +$9,015K; Atmospheric System Research, +$1,944K; ARM Climate Research Facility, +$3,961K; BER)</a:t>
            </a:r>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Individual investigator, small group, and Energy Frontier Research Centers (EFRCs) in areas complementing the initial suite of 46 EFRCs awarded in FY 2009 (+$66,246K, BES)</a:t>
            </a:r>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Leadership Computing Facilities operations and preparation for next generation of computer acquisitions for S&amp;T modeling and simulation ($34,832K, ASCR)</a:t>
            </a:r>
          </a:p>
          <a:p>
            <a:pPr marL="517525" lvl="1" indent="-174625" eaLnBrk="1" hangingPunct="1">
              <a:spcBef>
                <a:spcPct val="0"/>
              </a:spcBef>
              <a:spcAft>
                <a:spcPts val="300"/>
              </a:spcAft>
              <a:buFont typeface="Wingdings" pitchFamily="2" charset="2"/>
              <a:buChar char="§"/>
              <a:defRPr/>
            </a:pPr>
            <a:r>
              <a:rPr lang="en-US" sz="1200" dirty="0" err="1" smtClean="0">
                <a:solidFill>
                  <a:schemeClr val="tx1"/>
                </a:solidFill>
              </a:rPr>
              <a:t>Multiscale</a:t>
            </a:r>
            <a:r>
              <a:rPr lang="en-US" sz="1200" dirty="0" smtClean="0">
                <a:solidFill>
                  <a:schemeClr val="tx1"/>
                </a:solidFill>
              </a:rPr>
              <a:t> modeling of combustion and advanced engine systems (+$20,000K, BES</a:t>
            </a:r>
            <a:r>
              <a:rPr lang="en-US" sz="1300" dirty="0" smtClean="0">
                <a:solidFill>
                  <a:schemeClr val="tx1"/>
                </a:solidFill>
              </a:rPr>
              <a:t>)</a:t>
            </a:r>
          </a:p>
          <a:p>
            <a:pPr marL="569913" lvl="1" indent="-227013" eaLnBrk="1" hangingPunct="1">
              <a:spcBef>
                <a:spcPct val="0"/>
              </a:spcBef>
              <a:spcAft>
                <a:spcPts val="400"/>
              </a:spcAft>
              <a:defRPr/>
            </a:pPr>
            <a:endParaRPr lang="en-US" sz="500" dirty="0" smtClean="0"/>
          </a:p>
          <a:p>
            <a:pPr marL="225425" indent="-225425" eaLnBrk="1" hangingPunct="1">
              <a:spcBef>
                <a:spcPct val="0"/>
              </a:spcBef>
              <a:spcAft>
                <a:spcPts val="400"/>
              </a:spcAft>
              <a:buNone/>
              <a:defRPr/>
            </a:pPr>
            <a:r>
              <a:rPr lang="en-US" sz="1600" b="0" dirty="0" smtClean="0"/>
              <a:t>Scientific user facilities—21</a:t>
            </a:r>
            <a:r>
              <a:rPr lang="en-US" sz="1600" b="0" baseline="30000" dirty="0" smtClean="0"/>
              <a:t>st</a:t>
            </a:r>
            <a:r>
              <a:rPr lang="en-US" sz="1600" b="0" dirty="0" smtClean="0"/>
              <a:t> century tools of science, technology, and engineering</a:t>
            </a:r>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Facility construction is fully funded; projects are meeting baselines </a:t>
            </a:r>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28 scientific user facilities will serve more than 26,000 users</a:t>
            </a:r>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Several new projects and Major Items of Equipment are initiated (e.g., the Long Baseline Neutrino Experiment, +$12,000K, HEP)</a:t>
            </a:r>
          </a:p>
          <a:p>
            <a:pPr marL="569913" lvl="1" indent="-227013" eaLnBrk="1" hangingPunct="1">
              <a:spcBef>
                <a:spcPct val="0"/>
              </a:spcBef>
              <a:spcAft>
                <a:spcPts val="400"/>
              </a:spcAft>
              <a:defRPr/>
            </a:pPr>
            <a:endParaRPr lang="en-US" sz="500" dirty="0" smtClean="0"/>
          </a:p>
          <a:p>
            <a:pPr marL="169863" indent="-227013" eaLnBrk="1" hangingPunct="1">
              <a:spcBef>
                <a:spcPct val="0"/>
              </a:spcBef>
              <a:spcAft>
                <a:spcPts val="400"/>
              </a:spcAft>
              <a:buNone/>
              <a:defRPr/>
            </a:pPr>
            <a:r>
              <a:rPr lang="en-US" sz="1600" b="0" dirty="0" smtClean="0"/>
              <a:t>Education and workforce development</a:t>
            </a:r>
          </a:p>
          <a:p>
            <a:pPr marL="517525" lvl="1" indent="-174625" eaLnBrk="1" hangingPunct="1">
              <a:spcBef>
                <a:spcPct val="0"/>
              </a:spcBef>
              <a:spcAft>
                <a:spcPts val="300"/>
              </a:spcAft>
              <a:buFont typeface="Wingdings" pitchFamily="2" charset="2"/>
              <a:buChar char="§"/>
              <a:defRPr/>
            </a:pPr>
            <a:r>
              <a:rPr lang="en-US" sz="1200" dirty="0" smtClean="0">
                <a:solidFill>
                  <a:schemeClr val="tx1"/>
                </a:solidFill>
              </a:rPr>
              <a:t>Expansions of the SC Graduate Fellowship Program (+$10,000K, 170 new awards, WDTS) and the SC Early Career Research Program (+$16,000K</a:t>
            </a:r>
            <a:r>
              <a:rPr lang="en-US" sz="1200" smtClean="0">
                <a:solidFill>
                  <a:schemeClr val="tx1"/>
                </a:solidFill>
              </a:rPr>
              <a:t>, 60 </a:t>
            </a:r>
            <a:r>
              <a:rPr lang="en-US" sz="1200" dirty="0" smtClean="0">
                <a:solidFill>
                  <a:schemeClr val="tx1"/>
                </a:solidFill>
              </a:rPr>
              <a:t>new awards, funded in all of the SC research programs)</a:t>
            </a:r>
          </a:p>
        </p:txBody>
      </p:sp>
      <p:sp>
        <p:nvSpPr>
          <p:cNvPr id="7171" name="Title 2"/>
          <p:cNvSpPr>
            <a:spLocks noGrp="1"/>
          </p:cNvSpPr>
          <p:nvPr>
            <p:ph type="title"/>
          </p:nvPr>
        </p:nvSpPr>
        <p:spPr>
          <a:xfrm>
            <a:off x="0" y="-166688"/>
            <a:ext cx="9144000" cy="1143001"/>
          </a:xfrm>
        </p:spPr>
        <p:txBody>
          <a:bodyPr/>
          <a:lstStyle/>
          <a:p>
            <a:pPr eaLnBrk="1" hangingPunct="1"/>
            <a:r>
              <a:rPr lang="en-US" dirty="0" smtClean="0">
                <a:latin typeface="Arial" charset="0"/>
                <a:cs typeface="Arial" charset="0"/>
              </a:rPr>
              <a:t>Office of Science FY 2011 Investment Highlights</a:t>
            </a:r>
          </a:p>
        </p:txBody>
      </p:sp>
      <p:sp>
        <p:nvSpPr>
          <p:cNvPr id="7172" name="Slide Number Placeholder 3"/>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796233-851E-4965-960A-6DF566ED9EAF}" type="slidenum">
              <a:rPr lang="en-US" smtClean="0">
                <a:latin typeface="Arial" charset="0"/>
                <a:cs typeface="Arial" charset="0"/>
              </a:rPr>
              <a:pPr fontAlgn="base">
                <a:spcBef>
                  <a:spcPct val="0"/>
                </a:spcBef>
                <a:spcAft>
                  <a:spcPct val="0"/>
                </a:spcAft>
              </a:pPr>
              <a:t>5</a:t>
            </a:fld>
            <a:endParaRPr lang="en-US" smtClean="0">
              <a:latin typeface="Arial" charset="0"/>
              <a:cs typeface="Arial" charset="0"/>
            </a:endParaRPr>
          </a:p>
        </p:txBody>
      </p:sp>
      <p:sp>
        <p:nvSpPr>
          <p:cNvPr id="7173"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The Status of the DOE Energy Innovation Hubs</a:t>
            </a:r>
            <a:br>
              <a:rPr lang="en-US" dirty="0" smtClean="0">
                <a:latin typeface="Arial" charset="0"/>
                <a:cs typeface="Arial" charset="0"/>
              </a:rPr>
            </a:br>
            <a:r>
              <a:rPr lang="en-US" sz="1600" i="1" dirty="0" smtClean="0">
                <a:latin typeface="Arial" charset="0"/>
                <a:cs typeface="Arial" charset="0"/>
              </a:rPr>
              <a:t>Three new Hubs are launched in FY 2010 with SC leading the Fuels from Sunlight Hub</a:t>
            </a:r>
            <a:endParaRPr lang="en-US" sz="2000" i="1" dirty="0" smtClean="0">
              <a:latin typeface="Arial" charset="0"/>
              <a:cs typeface="Arial" charset="0"/>
            </a:endParaRPr>
          </a:p>
        </p:txBody>
      </p:sp>
      <p:sp>
        <p:nvSpPr>
          <p:cNvPr id="13315"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0778D76-33D3-45FC-A9F8-96D042597409}" type="slidenum">
              <a:rPr lang="en-US" smtClean="0">
                <a:latin typeface="Arial" charset="0"/>
                <a:cs typeface="Arial" charset="0"/>
              </a:rPr>
              <a:pPr fontAlgn="base">
                <a:spcBef>
                  <a:spcPct val="0"/>
                </a:spcBef>
                <a:spcAft>
                  <a:spcPct val="0"/>
                </a:spcAft>
              </a:pPr>
              <a:t>6</a:t>
            </a:fld>
            <a:endParaRPr lang="en-US" smtClean="0">
              <a:latin typeface="Arial" charset="0"/>
              <a:cs typeface="Arial" charset="0"/>
            </a:endParaRPr>
          </a:p>
        </p:txBody>
      </p:sp>
      <p:sp>
        <p:nvSpPr>
          <p:cNvPr id="13316"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dirty="0" smtClean="0">
                <a:latin typeface="Arial" charset="0"/>
                <a:cs typeface="Arial" charset="0"/>
              </a:rPr>
              <a:t>Office of Science FY 2011 Budget</a:t>
            </a:r>
          </a:p>
        </p:txBody>
      </p:sp>
      <p:sp>
        <p:nvSpPr>
          <p:cNvPr id="9221" name="Rectangle 5"/>
          <p:cNvSpPr>
            <a:spLocks noChangeArrowheads="1"/>
          </p:cNvSpPr>
          <p:nvPr/>
        </p:nvSpPr>
        <p:spPr bwMode="auto">
          <a:xfrm>
            <a:off x="576262" y="1048511"/>
            <a:ext cx="7991475" cy="5032147"/>
          </a:xfrm>
          <a:prstGeom prst="rect">
            <a:avLst/>
          </a:prstGeom>
          <a:noFill/>
          <a:ln w="9525">
            <a:noFill/>
            <a:miter lim="800000"/>
            <a:headEnd/>
            <a:tailEnd/>
          </a:ln>
        </p:spPr>
        <p:txBody>
          <a:bodyPr>
            <a:spAutoFit/>
          </a:bodyPr>
          <a:lstStyle/>
          <a:p>
            <a:pPr>
              <a:spcAft>
                <a:spcPts val="600"/>
              </a:spcAft>
              <a:defRPr/>
            </a:pPr>
            <a:r>
              <a:rPr lang="en-US" b="1" dirty="0">
                <a:solidFill>
                  <a:prstClr val="black"/>
                </a:solidFill>
              </a:rPr>
              <a:t>Modeled after the Office of Science </a:t>
            </a:r>
            <a:r>
              <a:rPr lang="en-US" b="1" dirty="0" err="1">
                <a:solidFill>
                  <a:prstClr val="black"/>
                </a:solidFill>
              </a:rPr>
              <a:t>Bioenergy</a:t>
            </a:r>
            <a:r>
              <a:rPr lang="en-US" b="1" dirty="0">
                <a:solidFill>
                  <a:prstClr val="black"/>
                </a:solidFill>
              </a:rPr>
              <a:t> Research Centers, the Energy Innovation Hubs focus on critical energy technology challenges by building creative, highly-integrated research teams that can accomplish more, faster, than researchers working separately. </a:t>
            </a:r>
          </a:p>
          <a:p>
            <a:pPr>
              <a:spcAft>
                <a:spcPts val="600"/>
              </a:spcAft>
              <a:defRPr/>
            </a:pPr>
            <a:endParaRPr lang="en-US" sz="1000" b="1" dirty="0">
              <a:solidFill>
                <a:prstClr val="black"/>
              </a:solidFill>
            </a:endParaRPr>
          </a:p>
          <a:p>
            <a:pPr>
              <a:spcAft>
                <a:spcPts val="600"/>
              </a:spcAft>
              <a:defRPr/>
            </a:pPr>
            <a:r>
              <a:rPr lang="en-US" sz="1600" b="1" dirty="0" smtClean="0">
                <a:solidFill>
                  <a:prstClr val="black"/>
                </a:solidFill>
              </a:rPr>
              <a:t>FY 2010 Hubs </a:t>
            </a:r>
            <a:r>
              <a:rPr lang="en-US" sz="1600" b="1" dirty="0">
                <a:solidFill>
                  <a:prstClr val="black"/>
                </a:solidFill>
              </a:rPr>
              <a:t>tackle three important energy challenges:</a:t>
            </a:r>
          </a:p>
          <a:p>
            <a:pPr marL="569913" indent="-331788">
              <a:buFont typeface="+mj-lt"/>
              <a:buAutoNum type="arabicPeriod"/>
              <a:defRPr/>
            </a:pPr>
            <a:r>
              <a:rPr lang="en-US" sz="1600" b="1" dirty="0">
                <a:solidFill>
                  <a:prstClr val="black"/>
                </a:solidFill>
              </a:rPr>
              <a:t>Production of fuels directly from sunlight (SC) </a:t>
            </a:r>
          </a:p>
          <a:p>
            <a:pPr marL="569913" indent="-331788">
              <a:buFont typeface="+mj-lt"/>
              <a:buAutoNum type="arabicPeriod"/>
              <a:defRPr/>
            </a:pPr>
            <a:r>
              <a:rPr lang="en-US" sz="1600" b="1" dirty="0">
                <a:solidFill>
                  <a:prstClr val="black"/>
                </a:solidFill>
              </a:rPr>
              <a:t>Energy-efficient building systems design (EERE) </a:t>
            </a:r>
          </a:p>
          <a:p>
            <a:pPr marL="569913" indent="-331788">
              <a:buFont typeface="+mj-lt"/>
              <a:buAutoNum type="arabicPeriod"/>
              <a:defRPr/>
            </a:pPr>
            <a:r>
              <a:rPr lang="en-US" sz="1600" b="1" dirty="0">
                <a:solidFill>
                  <a:prstClr val="black"/>
                </a:solidFill>
              </a:rPr>
              <a:t>Modeling and simulation of advanced nuclear reactors (NE)</a:t>
            </a:r>
          </a:p>
          <a:p>
            <a:pPr>
              <a:spcAft>
                <a:spcPts val="600"/>
              </a:spcAft>
              <a:defRPr/>
            </a:pPr>
            <a:endParaRPr lang="en-US" sz="900" dirty="0">
              <a:solidFill>
                <a:prstClr val="black"/>
              </a:solidFill>
            </a:endParaRPr>
          </a:p>
          <a:p>
            <a:pPr>
              <a:spcAft>
                <a:spcPts val="600"/>
              </a:spcAft>
              <a:defRPr/>
            </a:pPr>
            <a:r>
              <a:rPr lang="en-US" sz="1600" b="1" dirty="0">
                <a:solidFill>
                  <a:prstClr val="black"/>
                </a:solidFill>
              </a:rPr>
              <a:t>The Fuels from Sunlight Hub </a:t>
            </a:r>
            <a:r>
              <a:rPr lang="en-US" sz="1600" dirty="0">
                <a:solidFill>
                  <a:prstClr val="black"/>
                </a:solidFill>
              </a:rPr>
              <a:t>will accelerate the development of a sustainable commercial process for the conversion of sunlight directly into energy-rich chemical fuels, likely mimicking photosynthesis, the method used by plants to convert sunlight, carbon dioxide, and water into sugar</a:t>
            </a:r>
            <a:r>
              <a:rPr lang="en-US" sz="1600" dirty="0" smtClean="0">
                <a:solidFill>
                  <a:prstClr val="black"/>
                </a:solidFill>
              </a:rPr>
              <a:t>.  In FY 2011, BES has budgeted $24,300K for the 2</a:t>
            </a:r>
            <a:r>
              <a:rPr lang="en-US" sz="1600" baseline="30000" dirty="0" smtClean="0">
                <a:solidFill>
                  <a:prstClr val="black"/>
                </a:solidFill>
              </a:rPr>
              <a:t>nd</a:t>
            </a:r>
            <a:r>
              <a:rPr lang="en-US" sz="1600" dirty="0" smtClean="0">
                <a:solidFill>
                  <a:prstClr val="black"/>
                </a:solidFill>
              </a:rPr>
              <a:t> year of the Fuels from Sunlight Hub.  The FOA was released on 12/22/2009, and proposals are due on 3/29/2010.</a:t>
            </a:r>
          </a:p>
          <a:p>
            <a:pPr>
              <a:spcAft>
                <a:spcPts val="600"/>
              </a:spcAft>
              <a:defRPr/>
            </a:pPr>
            <a:endParaRPr lang="en-US" sz="1000" dirty="0" smtClean="0">
              <a:latin typeface="+mn-lt"/>
            </a:endParaRPr>
          </a:p>
          <a:p>
            <a:pPr marL="688975">
              <a:spcAft>
                <a:spcPts val="600"/>
              </a:spcAft>
              <a:defRPr/>
            </a:pPr>
            <a:r>
              <a:rPr lang="en-US" sz="1000" dirty="0" smtClean="0">
                <a:latin typeface="+mn-lt"/>
              </a:rPr>
              <a:t>To access the Fuels from Sunlight FOA (reference number DE-FOA-0000214) go to: </a:t>
            </a:r>
            <a:r>
              <a:rPr lang="en-US" sz="1000" dirty="0" smtClean="0">
                <a:latin typeface="+mn-lt"/>
                <a:hlinkClick r:id="rId2"/>
              </a:rPr>
              <a:t>https://www.fedconnect.net/FedConnect/PublicPages/PublicSearch/Public_Opportunities.aspx</a:t>
            </a:r>
            <a:r>
              <a:rPr lang="en-US" sz="1000" dirty="0" smtClean="0">
                <a:latin typeface="+mn-lt"/>
              </a:rPr>
              <a:t> </a:t>
            </a:r>
            <a:br>
              <a:rPr lang="en-US" sz="1000" dirty="0" smtClean="0">
                <a:latin typeface="+mn-lt"/>
              </a:rPr>
            </a:br>
            <a:r>
              <a:rPr lang="en-US" sz="1000" dirty="0" smtClean="0">
                <a:latin typeface="+mn-lt"/>
              </a:rPr>
              <a:t>and search for “Fuels from Sunlight” in the search box (note that the search flag should be set to “Title” or “Title/Description”).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p:cNvSpPr>
          <p:nvPr>
            <p:ph type="title"/>
          </p:nvPr>
        </p:nvSpPr>
        <p:spPr>
          <a:xfrm>
            <a:off x="0" y="-214313"/>
            <a:ext cx="9144000" cy="1143001"/>
          </a:xfrm>
        </p:spPr>
        <p:txBody>
          <a:bodyPr/>
          <a:lstStyle/>
          <a:p>
            <a:pPr eaLnBrk="1" hangingPunct="1"/>
            <a:r>
              <a:rPr lang="en-US" smtClean="0">
                <a:latin typeface="Arial" charset="0"/>
                <a:cs typeface="Arial" charset="0"/>
              </a:rPr>
              <a:t>FY 2011 Energy Innovation Hub for Batteries and Energy Storage</a:t>
            </a:r>
            <a:br>
              <a:rPr lang="en-US" smtClean="0">
                <a:latin typeface="Arial" charset="0"/>
                <a:cs typeface="Arial" charset="0"/>
              </a:rPr>
            </a:br>
            <a:r>
              <a:rPr lang="en-US" sz="1600" i="1" smtClean="0">
                <a:latin typeface="Arial" charset="0"/>
                <a:cs typeface="Arial" charset="0"/>
              </a:rPr>
              <a:t>Addressing science gaps for both grid and mobile energy storage applications</a:t>
            </a:r>
            <a:endParaRPr lang="en-US" i="1" smtClean="0">
              <a:latin typeface="Arial" charset="0"/>
              <a:cs typeface="Arial" charset="0"/>
            </a:endParaRPr>
          </a:p>
        </p:txBody>
      </p:sp>
      <p:sp>
        <p:nvSpPr>
          <p:cNvPr id="1433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278EA01-6CFE-4938-B15F-6D43A36A3629}" type="slidenum">
              <a:rPr lang="en-US" smtClean="0">
                <a:latin typeface="Arial" charset="0"/>
                <a:cs typeface="Arial" charset="0"/>
              </a:rPr>
              <a:pPr fontAlgn="base">
                <a:spcBef>
                  <a:spcPct val="0"/>
                </a:spcBef>
                <a:spcAft>
                  <a:spcPct val="0"/>
                </a:spcAft>
              </a:pPr>
              <a:t>7</a:t>
            </a:fld>
            <a:endParaRPr lang="en-US" smtClean="0">
              <a:latin typeface="Arial" charset="0"/>
              <a:cs typeface="Arial" charset="0"/>
            </a:endParaRPr>
          </a:p>
        </p:txBody>
      </p:sp>
      <p:sp>
        <p:nvSpPr>
          <p:cNvPr id="1434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5" name="Rectangle 3"/>
          <p:cNvSpPr>
            <a:spLocks noChangeArrowheads="1"/>
          </p:cNvSpPr>
          <p:nvPr/>
        </p:nvSpPr>
        <p:spPr bwMode="auto">
          <a:xfrm>
            <a:off x="636103" y="1138512"/>
            <a:ext cx="7871793" cy="4899554"/>
          </a:xfrm>
          <a:prstGeom prst="rect">
            <a:avLst/>
          </a:prstGeom>
          <a:noFill/>
          <a:ln w="9525">
            <a:noFill/>
            <a:miter lim="800000"/>
            <a:headEnd/>
            <a:tailEnd/>
          </a:ln>
        </p:spPr>
        <p:txBody>
          <a:bodyPr wrap="square" lIns="82048" tIns="41025" rIns="82048" bIns="41025">
            <a:spAutoFit/>
          </a:bodyPr>
          <a:lstStyle/>
          <a:p>
            <a:pPr eaLnBrk="0" hangingPunct="0">
              <a:spcBef>
                <a:spcPts val="600"/>
              </a:spcBef>
              <a:defRPr/>
            </a:pPr>
            <a:r>
              <a:rPr lang="en-US" b="1" dirty="0" smtClean="0">
                <a:latin typeface="Arial" pitchFamily="34" charset="0"/>
                <a:cs typeface="Arial" pitchFamily="34" charset="0"/>
              </a:rPr>
              <a:t>A new FY 2011 SC/BES Hub for </a:t>
            </a:r>
            <a:r>
              <a:rPr lang="en-US" b="1" dirty="0">
                <a:latin typeface="Arial" pitchFamily="34" charset="0"/>
                <a:cs typeface="Arial" pitchFamily="34" charset="0"/>
              </a:rPr>
              <a:t>Batteries and Energy Storage ($34,020K) will address </a:t>
            </a:r>
            <a:r>
              <a:rPr lang="en-US" b="1" dirty="0" smtClean="0">
                <a:latin typeface="Arial" pitchFamily="34" charset="0"/>
                <a:cs typeface="Arial" pitchFamily="34" charset="0"/>
              </a:rPr>
              <a:t>the critical research </a:t>
            </a:r>
            <a:r>
              <a:rPr lang="en-US" b="1" dirty="0">
                <a:latin typeface="Arial" pitchFamily="34" charset="0"/>
                <a:cs typeface="Arial" pitchFamily="34" charset="0"/>
              </a:rPr>
              <a:t>issues and will include:</a:t>
            </a:r>
          </a:p>
          <a:p>
            <a:pPr marL="662450" lvl="1" indent="-253583" eaLnBrk="0" hangingPunct="0">
              <a:spcBef>
                <a:spcPts val="600"/>
              </a:spcBef>
              <a:buFont typeface="Wingdings" pitchFamily="2" charset="2"/>
              <a:buChar char="§"/>
              <a:defRPr/>
            </a:pPr>
            <a:r>
              <a:rPr lang="en-US" b="1" dirty="0">
                <a:solidFill>
                  <a:srgbClr val="000000"/>
                </a:solidFill>
                <a:latin typeface="Arial" pitchFamily="34" charset="0"/>
                <a:cs typeface="Arial" pitchFamily="34" charset="0"/>
              </a:rPr>
              <a:t>Design of advanced materials architectures</a:t>
            </a:r>
            <a:r>
              <a:rPr lang="en-US" dirty="0">
                <a:solidFill>
                  <a:srgbClr val="000000"/>
                </a:solidFill>
                <a:latin typeface="Arial" pitchFamily="34" charset="0"/>
                <a:cs typeface="Arial" pitchFamily="34" charset="0"/>
              </a:rPr>
              <a:t>:  design of low-cost materials that are self-healing, self-regulating, failure tolerant, and impurity tolerant</a:t>
            </a:r>
          </a:p>
          <a:p>
            <a:pPr marL="662450" lvl="1" indent="-253583" eaLnBrk="0" hangingPunct="0">
              <a:spcBef>
                <a:spcPts val="600"/>
              </a:spcBef>
              <a:buFont typeface="Wingdings" pitchFamily="2" charset="2"/>
              <a:buChar char="§"/>
              <a:defRPr/>
            </a:pPr>
            <a:r>
              <a:rPr lang="en-US" b="1" dirty="0">
                <a:solidFill>
                  <a:srgbClr val="000000"/>
                </a:solidFill>
                <a:latin typeface="Arial" pitchFamily="34" charset="0"/>
                <a:cs typeface="Arial" pitchFamily="34" charset="0"/>
              </a:rPr>
              <a:t>Control of charge transfer and transport:  </a:t>
            </a:r>
            <a:r>
              <a:rPr lang="en-US" dirty="0">
                <a:solidFill>
                  <a:srgbClr val="000000"/>
                </a:solidFill>
                <a:latin typeface="Arial" pitchFamily="34" charset="0"/>
                <a:cs typeface="Arial" pitchFamily="34" charset="0"/>
              </a:rPr>
              <a:t>control of electron transfer through designer molecules; electrolytes with strong ionic </a:t>
            </a:r>
            <a:r>
              <a:rPr lang="en-US" dirty="0" err="1">
                <a:solidFill>
                  <a:srgbClr val="000000"/>
                </a:solidFill>
                <a:latin typeface="Arial" pitchFamily="34" charset="0"/>
                <a:cs typeface="Arial" pitchFamily="34" charset="0"/>
              </a:rPr>
              <a:t>solvation</a:t>
            </a:r>
            <a:r>
              <a:rPr lang="en-US" dirty="0">
                <a:solidFill>
                  <a:srgbClr val="000000"/>
                </a:solidFill>
                <a:latin typeface="Arial" pitchFamily="34" charset="0"/>
                <a:cs typeface="Arial" pitchFamily="34" charset="0"/>
              </a:rPr>
              <a:t>, yet weak ion-ion interactions, high fluidity, and controlled reactivity</a:t>
            </a:r>
          </a:p>
          <a:p>
            <a:pPr marL="662450" lvl="1" indent="-253583" eaLnBrk="0" hangingPunct="0">
              <a:spcBef>
                <a:spcPts val="600"/>
              </a:spcBef>
              <a:buFont typeface="Wingdings" pitchFamily="2" charset="2"/>
              <a:buChar char="§"/>
              <a:defRPr/>
            </a:pPr>
            <a:r>
              <a:rPr lang="en-US" b="1" dirty="0">
                <a:solidFill>
                  <a:srgbClr val="000000"/>
                </a:solidFill>
                <a:latin typeface="Arial" pitchFamily="34" charset="0"/>
                <a:cs typeface="Arial" pitchFamily="34" charset="0"/>
              </a:rPr>
              <a:t>Development of probes of the chemistry and physics of energy storage:  </a:t>
            </a:r>
            <a:r>
              <a:rPr lang="en-US" dirty="0">
                <a:solidFill>
                  <a:srgbClr val="000000"/>
                </a:solidFill>
                <a:latin typeface="Arial" pitchFamily="34" charset="0"/>
                <a:cs typeface="Arial" pitchFamily="34" charset="0"/>
              </a:rPr>
              <a:t>tools to probe interfaces and bulk phases with atomic spatial resolution and </a:t>
            </a:r>
            <a:r>
              <a:rPr lang="en-US" dirty="0" err="1">
                <a:solidFill>
                  <a:srgbClr val="000000"/>
                </a:solidFill>
                <a:latin typeface="Arial" pitchFamily="34" charset="0"/>
                <a:cs typeface="Arial" pitchFamily="34" charset="0"/>
              </a:rPr>
              <a:t>femtosecond</a:t>
            </a:r>
            <a:r>
              <a:rPr lang="en-US" dirty="0">
                <a:solidFill>
                  <a:srgbClr val="000000"/>
                </a:solidFill>
                <a:latin typeface="Arial" pitchFamily="34" charset="0"/>
                <a:cs typeface="Arial" pitchFamily="34" charset="0"/>
              </a:rPr>
              <a:t> time resolution</a:t>
            </a:r>
          </a:p>
          <a:p>
            <a:pPr marL="662450" lvl="1" indent="-253583" eaLnBrk="0" hangingPunct="0">
              <a:spcBef>
                <a:spcPts val="600"/>
              </a:spcBef>
              <a:buFont typeface="Wingdings" pitchFamily="2" charset="2"/>
              <a:buChar char="§"/>
              <a:defRPr/>
            </a:pPr>
            <a:r>
              <a:rPr lang="en-US" b="1" dirty="0">
                <a:solidFill>
                  <a:srgbClr val="000000"/>
                </a:solidFill>
                <a:latin typeface="Arial" pitchFamily="34" charset="0"/>
                <a:cs typeface="Arial" pitchFamily="34" charset="0"/>
              </a:rPr>
              <a:t>Development of multi-scale computational models</a:t>
            </a:r>
            <a:r>
              <a:rPr lang="en-US" dirty="0">
                <a:solidFill>
                  <a:srgbClr val="000000"/>
                </a:solidFill>
                <a:latin typeface="Arial" pitchFamily="34" charset="0"/>
                <a:cs typeface="Arial" pitchFamily="34" charset="0"/>
              </a:rPr>
              <a:t>:  computational tools to probe physical and chemical processes in storage devices from the molecular scale to system scale</a:t>
            </a:r>
            <a:endParaRPr lang="en-US" b="1" dirty="0">
              <a:latin typeface="Arial" pitchFamily="34" charset="0"/>
              <a:cs typeface="Arial" pitchFamily="34" charset="0"/>
            </a:endParaRPr>
          </a:p>
          <a:p>
            <a:pPr marL="252159" indent="-252159" eaLnBrk="0" hangingPunct="0">
              <a:spcBef>
                <a:spcPts val="600"/>
              </a:spcBef>
              <a:defRPr/>
            </a:pPr>
            <a:endParaRPr lang="en-US" dirty="0">
              <a:latin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Comparison of Core Research, EFRCs, Hubs, and ARPA-E</a:t>
            </a:r>
            <a:br>
              <a:rPr lang="en-US" dirty="0" smtClean="0">
                <a:latin typeface="Arial" charset="0"/>
                <a:cs typeface="Arial" charset="0"/>
              </a:rPr>
            </a:br>
            <a:r>
              <a:rPr lang="en-US" sz="1600" i="1" dirty="0" smtClean="0">
                <a:latin typeface="Arial" charset="0"/>
                <a:cs typeface="Arial" charset="0"/>
              </a:rPr>
              <a:t>Key attributes distinguish among the various funding modalities</a:t>
            </a:r>
            <a:endParaRPr lang="en-US" i="1" dirty="0" smtClean="0">
              <a:latin typeface="Arial" charset="0"/>
              <a:cs typeface="Arial" charset="0"/>
            </a:endParaRPr>
          </a:p>
        </p:txBody>
      </p:sp>
      <p:sp>
        <p:nvSpPr>
          <p:cNvPr id="1433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278EA01-6CFE-4938-B15F-6D43A36A3629}" type="slidenum">
              <a:rPr lang="en-US" smtClean="0">
                <a:latin typeface="Arial" charset="0"/>
                <a:cs typeface="Arial" charset="0"/>
              </a:rPr>
              <a:pPr fontAlgn="base">
                <a:spcBef>
                  <a:spcPct val="0"/>
                </a:spcBef>
                <a:spcAft>
                  <a:spcPct val="0"/>
                </a:spcAft>
              </a:pPr>
              <a:t>8</a:t>
            </a:fld>
            <a:endParaRPr lang="en-US" smtClean="0">
              <a:latin typeface="Arial" charset="0"/>
              <a:cs typeface="Arial" charset="0"/>
            </a:endParaRPr>
          </a:p>
        </p:txBody>
      </p:sp>
      <p:sp>
        <p:nvSpPr>
          <p:cNvPr id="1434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graphicFrame>
        <p:nvGraphicFramePr>
          <p:cNvPr id="6" name="Group 52"/>
          <p:cNvGraphicFramePr>
            <a:graphicFrameLocks noGrp="1"/>
          </p:cNvGraphicFramePr>
          <p:nvPr/>
        </p:nvGraphicFramePr>
        <p:xfrm>
          <a:off x="420130" y="910280"/>
          <a:ext cx="7992761" cy="5209835"/>
        </p:xfrm>
        <a:graphic>
          <a:graphicData uri="http://schemas.openxmlformats.org/drawingml/2006/table">
            <a:tbl>
              <a:tblPr/>
              <a:tblGrid>
                <a:gridCol w="771229"/>
                <a:gridCol w="1734974"/>
                <a:gridCol w="718944"/>
                <a:gridCol w="1402240"/>
                <a:gridCol w="771232"/>
                <a:gridCol w="2594142"/>
              </a:tblGrid>
              <a:tr h="708701">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0" lang="en-US" sz="900" b="0" i="0" u="none" strike="noStrike" cap="none" normalizeH="0" baseline="0" dirty="0" smtClean="0">
                        <a:ln>
                          <a:noFill/>
                        </a:ln>
                        <a:solidFill>
                          <a:schemeClr val="tx1"/>
                        </a:solidFill>
                        <a:effectLst/>
                        <a:latin typeface="Calibri" pitchFamily="34" charset="0"/>
                      </a:endParaRPr>
                    </a:p>
                  </a:txBody>
                  <a:tcPr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Investigators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and their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institutions</a:t>
                      </a:r>
                      <a:endParaRPr kumimoji="0" lang="en-US" sz="900" b="1" i="0" u="none" strike="noStrike" cap="none" normalizeH="0" baseline="0" dirty="0" smtClean="0">
                        <a:ln>
                          <a:noFill/>
                        </a:ln>
                        <a:solidFill>
                          <a:schemeClr val="tx1"/>
                        </a:solidFill>
                        <a:effectLst/>
                        <a:latin typeface="Calibri" pitchFamily="34" charset="0"/>
                      </a:endParaRPr>
                    </a:p>
                  </a:txBody>
                  <a:tcPr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Diversity of Disciplines Per Award</a:t>
                      </a:r>
                      <a:endParaRPr kumimoji="0" lang="en-US" sz="900" b="1" i="0" u="none" strike="noStrike" cap="none" normalizeH="0" baseline="0" dirty="0" smtClean="0">
                        <a:ln>
                          <a:noFill/>
                        </a:ln>
                        <a:solidFill>
                          <a:schemeClr val="tx1"/>
                        </a:solidFill>
                        <a:effectLst/>
                        <a:latin typeface="Calibri" pitchFamily="34" charset="0"/>
                      </a:endParaRPr>
                    </a:p>
                  </a:txBody>
                  <a:tcPr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Period of Award </a:t>
                      </a:r>
                      <a:br>
                        <a:rPr kumimoji="0" lang="en-US" sz="900" b="1" i="0" u="none" strike="noStrike" cap="none" normalizeH="0" baseline="0" dirty="0" smtClean="0">
                          <a:ln>
                            <a:noFill/>
                          </a:ln>
                          <a:solidFill>
                            <a:schemeClr val="tx1"/>
                          </a:solidFill>
                          <a:effectLst/>
                          <a:latin typeface="Calibri" pitchFamily="34" charset="0"/>
                          <a:cs typeface="Times New Roman" pitchFamily="18" charset="0"/>
                        </a:rPr>
                      </a:b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and Management </a:t>
                      </a:r>
                      <a:endParaRPr kumimoji="0" lang="en-US" sz="900" b="1" i="0" u="none" strike="noStrike" cap="none" normalizeH="0" baseline="0" dirty="0" smtClean="0">
                        <a:ln>
                          <a:noFill/>
                        </a:ln>
                        <a:solidFill>
                          <a:schemeClr val="tx1"/>
                        </a:solidFill>
                        <a:effectLst/>
                        <a:latin typeface="Calibri" pitchFamily="34" charset="0"/>
                      </a:endParaRPr>
                    </a:p>
                  </a:txBody>
                  <a:tcPr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Annual Average Award Amount</a:t>
                      </a:r>
                      <a:endParaRPr kumimoji="0" lang="en-US" sz="900" b="1" i="0" u="none" strike="noStrike" cap="none" normalizeH="0" baseline="0" dirty="0" smtClean="0">
                        <a:ln>
                          <a:noFill/>
                        </a:ln>
                        <a:solidFill>
                          <a:schemeClr val="tx1"/>
                        </a:solidFill>
                        <a:effectLst/>
                        <a:latin typeface="Calibri" pitchFamily="34" charset="0"/>
                      </a:endParaRPr>
                    </a:p>
                  </a:txBody>
                  <a:tcPr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chemeClr val="tx1"/>
                          </a:solidFill>
                          <a:effectLst/>
                          <a:latin typeface="Calibri" pitchFamily="34" charset="0"/>
                          <a:cs typeface="Times New Roman" pitchFamily="18" charset="0"/>
                        </a:rPr>
                        <a:t>Core Motivation, Research Focus</a:t>
                      </a:r>
                      <a:endParaRPr kumimoji="0" lang="en-US" sz="900" b="1" i="0" u="none" strike="noStrike" cap="none" normalizeH="0" baseline="0" dirty="0" smtClean="0">
                        <a:ln>
                          <a:noFill/>
                        </a:ln>
                        <a:solidFill>
                          <a:schemeClr val="tx1"/>
                        </a:solidFill>
                        <a:effectLst/>
                        <a:latin typeface="Calibri" pitchFamily="34" charset="0"/>
                      </a:endParaRPr>
                    </a:p>
                  </a:txBody>
                  <a:tcPr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087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136B2E"/>
                          </a:solidFill>
                          <a:effectLst/>
                          <a:latin typeface="Calibri" pitchFamily="34" charset="0"/>
                        </a:rPr>
                        <a:t>Core BES Program</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rPr>
                        <a:t>Single or small-groups of researchers led by Universities or National Laboratories</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rPr>
                        <a:t>Few</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rPr>
                        <a:t> 3 –year renewable awards</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rPr>
                        <a:t>~$300k</a:t>
                      </a:r>
                      <a:br>
                        <a:rPr kumimoji="0" lang="en-US" sz="900" b="0" i="0" u="none" strike="noStrike" cap="none" normalizeH="0" baseline="0" dirty="0" smtClean="0">
                          <a:ln>
                            <a:noFill/>
                          </a:ln>
                          <a:solidFill>
                            <a:schemeClr val="tx1"/>
                          </a:solidFill>
                          <a:effectLst/>
                          <a:latin typeface="Calibri" pitchFamily="34" charset="0"/>
                        </a:rPr>
                      </a:br>
                      <a:endParaRPr kumimoji="0" lang="en-US" sz="900" b="0" i="0" u="none" strike="noStrike" cap="none" normalizeH="0" baseline="0" dirty="0" smtClean="0">
                        <a:ln>
                          <a:noFill/>
                        </a:ln>
                        <a:solidFill>
                          <a:schemeClr val="tx1"/>
                        </a:solidFill>
                        <a:effectLst/>
                        <a:latin typeface="Calibri"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rgbClr val="FF0000"/>
                          </a:solidFill>
                          <a:effectLst/>
                          <a:latin typeface="Calibri" pitchFamily="34" charset="0"/>
                        </a:rPr>
                        <a:t>Fundamental research to understand the underlying science of materials and chemistry issues related to electrical energy storage.  Current projects focus on electrode and electrolyte phenomena.</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4147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136B2E"/>
                          </a:solidFill>
                          <a:effectLst/>
                          <a:latin typeface="Calibri" pitchFamily="34" charset="0"/>
                          <a:ea typeface="Times New Roman" pitchFamily="18" charset="0"/>
                          <a:cs typeface="Arial" charset="0"/>
                        </a:rPr>
                        <a:t>Energy Frontier Research Centers</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900" kern="1200" dirty="0" smtClean="0">
                          <a:solidFill>
                            <a:schemeClr val="tx1"/>
                          </a:solidFill>
                          <a:latin typeface="+mn-lt"/>
                          <a:ea typeface="+mn-ea"/>
                          <a:cs typeface="+mn-cs"/>
                        </a:rPr>
                        <a:t>Self-assembled group of ~6-12 investigators.  Led by Universities, National Laboratories</a:t>
                      </a:r>
                      <a:r>
                        <a:rPr lang="en-US" sz="900" kern="1200" baseline="0" dirty="0" smtClean="0">
                          <a:solidFill>
                            <a:schemeClr val="tx1"/>
                          </a:solidFill>
                          <a:latin typeface="+mn-lt"/>
                          <a:ea typeface="+mn-ea"/>
                          <a:cs typeface="+mn-cs"/>
                        </a:rPr>
                        <a:t> and Industry.</a:t>
                      </a:r>
                      <a:r>
                        <a:rPr lang="en-US" sz="900" kern="1200" dirty="0" smtClean="0">
                          <a:solidFill>
                            <a:schemeClr val="tx1"/>
                          </a:solidFill>
                          <a:latin typeface="+mn-lt"/>
                          <a:ea typeface="+mn-ea"/>
                          <a:cs typeface="+mn-cs"/>
                        </a:rPr>
                        <a:t> </a:t>
                      </a: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Several</a:t>
                      </a: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900" kern="1200" dirty="0" smtClean="0">
                          <a:solidFill>
                            <a:schemeClr val="tx1"/>
                          </a:solidFill>
                          <a:latin typeface="+mn-lt"/>
                          <a:ea typeface="+mn-ea"/>
                          <a:cs typeface="+mn-cs"/>
                        </a:rPr>
                        <a:t>Five years with 5-year renewal possible.  Managed by DOE</a:t>
                      </a:r>
                      <a:r>
                        <a:rPr lang="en-US" sz="900" kern="1200" baseline="0" dirty="0" smtClean="0">
                          <a:solidFill>
                            <a:schemeClr val="tx1"/>
                          </a:solidFill>
                          <a:latin typeface="+mn-lt"/>
                          <a:ea typeface="+mn-ea"/>
                          <a:cs typeface="+mn-cs"/>
                        </a:rPr>
                        <a:t> SC-BES.</a:t>
                      </a: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~$3M</a:t>
                      </a:r>
                      <a:br>
                        <a:rPr kumimoji="0" lang="en-US" sz="900" b="0" i="0" u="none" strike="noStrike" cap="none" normalizeH="0" baseline="0" dirty="0" smtClean="0">
                          <a:ln>
                            <a:noFill/>
                          </a:ln>
                          <a:solidFill>
                            <a:schemeClr val="tx1"/>
                          </a:solidFill>
                          <a:effectLst/>
                          <a:latin typeface="Calibri" pitchFamily="34" charset="0"/>
                          <a:cs typeface="Times New Roman" pitchFamily="18" charset="0"/>
                        </a:rPr>
                      </a:b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
                      </a:r>
                      <a:br>
                        <a:rPr kumimoji="0" lang="en-US" sz="900" b="0" i="0" u="none" strike="noStrike" cap="none" normalizeH="0" baseline="0" dirty="0" smtClean="0">
                          <a:ln>
                            <a:noFill/>
                          </a:ln>
                          <a:solidFill>
                            <a:schemeClr val="tx1"/>
                          </a:solidFill>
                          <a:effectLst/>
                          <a:latin typeface="Calibri" pitchFamily="34" charset="0"/>
                          <a:cs typeface="Times New Roman" pitchFamily="18" charset="0"/>
                        </a:rPr>
                      </a:b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
                      </a:r>
                      <a:br>
                        <a:rPr kumimoji="0" lang="en-US" sz="900" b="0" i="0" u="none" strike="noStrike" cap="none" normalizeH="0" baseline="0" dirty="0" smtClean="0">
                          <a:ln>
                            <a:noFill/>
                          </a:ln>
                          <a:solidFill>
                            <a:schemeClr val="tx1"/>
                          </a:solidFill>
                          <a:effectLst/>
                          <a:latin typeface="Calibri" pitchFamily="34" charset="0"/>
                          <a:cs typeface="Times New Roman" pitchFamily="18" charset="0"/>
                        </a:rPr>
                      </a:b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900" kern="1200" dirty="0" smtClean="0">
                          <a:solidFill>
                            <a:srgbClr val="FF0000"/>
                          </a:solidFill>
                          <a:latin typeface="+mn-lt"/>
                          <a:ea typeface="+mn-ea"/>
                          <a:cs typeface="+mn-cs"/>
                        </a:rPr>
                        <a:t>Fundamental research on electrical energy storage with a link to new energy technologies or technology roadblocks.  The investigators are addressing subject matter from among a large set of scientific grand challenges and electrical</a:t>
                      </a:r>
                      <a:r>
                        <a:rPr lang="en-US" sz="900" kern="1200" baseline="0" dirty="0" smtClean="0">
                          <a:solidFill>
                            <a:srgbClr val="FF0000"/>
                          </a:solidFill>
                          <a:latin typeface="+mn-lt"/>
                          <a:ea typeface="+mn-ea"/>
                          <a:cs typeface="+mn-cs"/>
                        </a:rPr>
                        <a:t> energy storage-related topics</a:t>
                      </a:r>
                      <a:r>
                        <a:rPr lang="en-US" sz="900" kern="1200" dirty="0" smtClean="0">
                          <a:solidFill>
                            <a:srgbClr val="FF0000"/>
                          </a:solidFill>
                          <a:latin typeface="+mn-lt"/>
                          <a:ea typeface="+mn-ea"/>
                          <a:cs typeface="+mn-cs"/>
                        </a:rPr>
                        <a:t> based on the “Directing</a:t>
                      </a:r>
                      <a:r>
                        <a:rPr lang="en-US" sz="900" kern="1200" baseline="0" dirty="0" smtClean="0">
                          <a:solidFill>
                            <a:srgbClr val="FF0000"/>
                          </a:solidFill>
                          <a:latin typeface="+mn-lt"/>
                          <a:ea typeface="+mn-ea"/>
                          <a:cs typeface="+mn-cs"/>
                        </a:rPr>
                        <a:t> matter and Energy:  Five Challenges for Science and the Imagination”, and</a:t>
                      </a:r>
                      <a:r>
                        <a:rPr lang="en-US" sz="900" kern="1200" dirty="0" smtClean="0">
                          <a:solidFill>
                            <a:srgbClr val="FF0000"/>
                          </a:solidFill>
                          <a:latin typeface="+mn-lt"/>
                          <a:ea typeface="+mn-ea"/>
                          <a:cs typeface="+mn-cs"/>
                        </a:rPr>
                        <a:t> “Basic Research</a:t>
                      </a:r>
                      <a:r>
                        <a:rPr lang="en-US" sz="900" kern="1200" baseline="0" dirty="0" smtClean="0">
                          <a:solidFill>
                            <a:srgbClr val="FF0000"/>
                          </a:solidFill>
                          <a:latin typeface="+mn-lt"/>
                          <a:ea typeface="+mn-ea"/>
                          <a:cs typeface="+mn-cs"/>
                        </a:rPr>
                        <a:t> Needs  in Electrical Energy Storage” reports, respectively</a:t>
                      </a:r>
                      <a:r>
                        <a:rPr lang="en-US" sz="900" kern="1200" dirty="0" smtClean="0">
                          <a:solidFill>
                            <a:srgbClr val="FF0000"/>
                          </a:solidFill>
                          <a:latin typeface="+mn-lt"/>
                          <a:ea typeface="+mn-ea"/>
                          <a:cs typeface="+mn-cs"/>
                        </a:rPr>
                        <a:t>. </a:t>
                      </a:r>
                      <a:endParaRPr kumimoji="0" lang="en-US" sz="900" b="0" i="0" u="none" strike="noStrike" cap="none" normalizeH="0" baseline="0" dirty="0" smtClean="0">
                        <a:ln>
                          <a:noFill/>
                        </a:ln>
                        <a:solidFill>
                          <a:srgbClr val="FF0000"/>
                        </a:solidFill>
                        <a:effectLst/>
                        <a:latin typeface="Calibri"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6802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136B2E"/>
                          </a:solidFill>
                          <a:effectLst/>
                          <a:latin typeface="Calibri" pitchFamily="34" charset="0"/>
                          <a:cs typeface="Times New Roman" pitchFamily="18" charset="0"/>
                        </a:rPr>
                        <a:t>Batteries and Energy Storage Energy Innovation Hub</a:t>
                      </a:r>
                      <a:endParaRPr kumimoji="0" lang="en-US" sz="900" b="1" i="0" u="none" strike="noStrike" cap="none" normalizeH="0" baseline="0" dirty="0" smtClean="0">
                        <a:ln>
                          <a:noFill/>
                        </a:ln>
                        <a:solidFill>
                          <a:srgbClr val="136B2E"/>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900" kern="1200" dirty="0" smtClean="0">
                          <a:solidFill>
                            <a:schemeClr val="tx1"/>
                          </a:solidFill>
                          <a:latin typeface="+mn-lt"/>
                          <a:ea typeface="+mn-ea"/>
                          <a:cs typeface="+mn-cs"/>
                        </a:rPr>
                        <a:t>Large set of investigators spanning multiple science and engineering disciplines and possibly including other non-science areas such as energy policy, economics, and market analysis.  May be led by Labs or universities, nonprofit organizations or private firms. </a:t>
                      </a: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Many</a:t>
                      </a: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900" kern="1200" dirty="0" smtClean="0">
                          <a:solidFill>
                            <a:schemeClr val="tx1"/>
                          </a:solidFill>
                          <a:latin typeface="+mn-lt"/>
                          <a:ea typeface="+mn-ea"/>
                          <a:cs typeface="+mn-cs"/>
                        </a:rPr>
                        <a:t>Five years with 5-year renewal possible; the "bar" is significantly higher for further renewals.  Managed by DOE SC with broad DOE participation.  A Board of Advisors consisting of senior leadership will coordinate across DOE. </a:t>
                      </a:r>
                      <a:endParaRPr kumimoji="0" lang="en-US" sz="900" b="0" i="0" u="none" strike="noStrike" cap="none" normalizeH="0" baseline="0" dirty="0" smtClean="0">
                        <a:ln>
                          <a:noFill/>
                        </a:ln>
                        <a:solidFill>
                          <a:schemeClr val="tx1"/>
                        </a:solidFill>
                        <a:effectLst/>
                        <a:latin typeface="Calibri"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900" kern="1200" dirty="0" smtClean="0">
                          <a:solidFill>
                            <a:schemeClr val="tx1"/>
                          </a:solidFill>
                          <a:latin typeface="+mn-lt"/>
                          <a:ea typeface="+mn-ea"/>
                          <a:cs typeface="+mn-cs"/>
                        </a:rPr>
                        <a:t>~$25 million per year</a:t>
                      </a:r>
                      <a:r>
                        <a:rPr lang="en-US" sz="900" kern="1200" baseline="0" dirty="0" smtClean="0">
                          <a:solidFill>
                            <a:schemeClr val="tx1"/>
                          </a:solidFill>
                          <a:latin typeface="+mn-lt"/>
                          <a:ea typeface="+mn-ea"/>
                          <a:cs typeface="+mn-cs"/>
                        </a:rPr>
                        <a:t> for R&amp;D</a:t>
                      </a: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900" kern="1200" dirty="0" smtClean="0">
                          <a:solidFill>
                            <a:srgbClr val="FF0000"/>
                          </a:solidFill>
                          <a:latin typeface="+mn-lt"/>
                          <a:ea typeface="+mn-ea"/>
                          <a:cs typeface="+mn-cs"/>
                        </a:rPr>
                        <a:t>Integrate from fundamental research through potential commercialization of electrical energy storage relevant to transportation and the electric grid.  The breadth and emphasis of activities will be influenced by the nature of the selected Hub proposal.  Some may place a greater emphasis on basic and applied research, while others may focus more on technology development.   This Hub</a:t>
                      </a:r>
                      <a:r>
                        <a:rPr lang="en-US" sz="900" kern="1200" baseline="0" dirty="0" smtClean="0">
                          <a:solidFill>
                            <a:srgbClr val="FF0000"/>
                          </a:solidFill>
                          <a:latin typeface="+mn-lt"/>
                          <a:ea typeface="+mn-ea"/>
                          <a:cs typeface="+mn-cs"/>
                        </a:rPr>
                        <a:t> will be managed by SC with input from OE and EERE</a:t>
                      </a:r>
                      <a:endParaRPr kumimoji="0" lang="en-US" sz="900" b="0" i="0" u="none" strike="noStrike" cap="none" normalizeH="0" baseline="0" dirty="0" smtClean="0">
                        <a:ln>
                          <a:noFill/>
                        </a:ln>
                        <a:solidFill>
                          <a:srgbClr val="FF0000"/>
                        </a:solidFill>
                        <a:effectLst/>
                        <a:latin typeface="Calibri"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3525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cap="none" normalizeH="0" baseline="0" dirty="0" smtClean="0">
                          <a:ln>
                            <a:noFill/>
                          </a:ln>
                          <a:solidFill>
                            <a:srgbClr val="136B2E"/>
                          </a:solidFill>
                          <a:effectLst/>
                          <a:latin typeface="Calibri" pitchFamily="34" charset="0"/>
                          <a:ea typeface="Times New Roman" pitchFamily="18" charset="0"/>
                          <a:cs typeface="Arial" charset="0"/>
                        </a:rPr>
                        <a:t>ARPA-E</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Single investigator, small group, or small teams.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Few</a:t>
                      </a: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1-3 years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dirty="0" smtClean="0">
                        <a:ln>
                          <a:noFill/>
                        </a:ln>
                        <a:solidFill>
                          <a:schemeClr val="tx1"/>
                        </a:solidFill>
                        <a:effectLst/>
                        <a:latin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Managed by ARPA-E, which reports to the Secretary of Energy</a:t>
                      </a:r>
                      <a:endParaRPr kumimoji="0" lang="en-US" sz="900" b="0" i="0" u="none" strike="noStrike" cap="none" normalizeH="0" baseline="0" dirty="0" smtClean="0">
                        <a:ln>
                          <a:noFill/>
                        </a:ln>
                        <a:solidFill>
                          <a:schemeClr val="tx1"/>
                        </a:solidFill>
                        <a:effectLst/>
                        <a:latin typeface="Calibri"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smtClean="0">
                          <a:ln>
                            <a:noFill/>
                          </a:ln>
                          <a:solidFill>
                            <a:schemeClr val="tx1"/>
                          </a:solidFill>
                          <a:effectLst/>
                          <a:latin typeface="Calibri" pitchFamily="34" charset="0"/>
                          <a:cs typeface="Times New Roman" pitchFamily="18" charset="0"/>
                        </a:rPr>
                        <a:t>$1 -7M</a:t>
                      </a:r>
                      <a:br>
                        <a:rPr kumimoji="0" lang="en-US" sz="900" b="0" i="0" u="none" strike="noStrike" cap="none" normalizeH="0" baseline="0" dirty="0" smtClean="0">
                          <a:ln>
                            <a:noFill/>
                          </a:ln>
                          <a:solidFill>
                            <a:schemeClr val="tx1"/>
                          </a:solidFill>
                          <a:effectLst/>
                          <a:latin typeface="Calibri" pitchFamily="34" charset="0"/>
                          <a:cs typeface="Times New Roman" pitchFamily="18" charset="0"/>
                        </a:rPr>
                      </a:br>
                      <a:endParaRPr kumimoji="0" lang="en-US" sz="9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900" kern="1200" dirty="0" smtClean="0">
                          <a:solidFill>
                            <a:srgbClr val="FF0000"/>
                          </a:solidFill>
                          <a:latin typeface="+mn-lt"/>
                          <a:ea typeface="+mn-ea"/>
                          <a:cs typeface="+mn-cs"/>
                        </a:rPr>
                        <a:t>High risk translational research driven by the potential for significant commercial impact in the near-term. </a:t>
                      </a:r>
                      <a:r>
                        <a:rPr lang="en-US" sz="900" kern="1200" baseline="0" dirty="0" smtClean="0">
                          <a:solidFill>
                            <a:srgbClr val="FF0000"/>
                          </a:solidFill>
                          <a:latin typeface="+mn-lt"/>
                          <a:ea typeface="+mn-ea"/>
                          <a:cs typeface="+mn-cs"/>
                        </a:rPr>
                        <a:t> </a:t>
                      </a:r>
                      <a:r>
                        <a:rPr lang="en-US" sz="900" kern="1200" dirty="0" smtClean="0">
                          <a:solidFill>
                            <a:srgbClr val="FF0000"/>
                          </a:solidFill>
                          <a:latin typeface="+mn-lt"/>
                          <a:ea typeface="+mn-ea"/>
                          <a:cs typeface="+mn-cs"/>
                        </a:rPr>
                        <a:t>Current solicitation</a:t>
                      </a:r>
                      <a:r>
                        <a:rPr lang="en-US" sz="900" kern="1200" baseline="0" dirty="0" smtClean="0">
                          <a:solidFill>
                            <a:srgbClr val="FF0000"/>
                          </a:solidFill>
                          <a:latin typeface="+mn-lt"/>
                          <a:ea typeface="+mn-ea"/>
                          <a:cs typeface="+mn-cs"/>
                        </a:rPr>
                        <a:t> open on Batteries for Electrical Energy Storage in Transportation which is focused on ultra-high energy density, low-cost battery technologies</a:t>
                      </a:r>
                      <a:endParaRPr kumimoji="0" lang="en-US" sz="900" b="0" i="0" u="none" strike="noStrike" cap="none" normalizeH="0" baseline="0" dirty="0" smtClean="0">
                        <a:ln>
                          <a:noFill/>
                        </a:ln>
                        <a:solidFill>
                          <a:srgbClr val="FF0000"/>
                        </a:solidFill>
                        <a:effectLst/>
                        <a:latin typeface="Calibri"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Climate Science for a Sustainable Energy Future</a:t>
            </a:r>
            <a:br>
              <a:rPr lang="en-US" dirty="0" smtClean="0">
                <a:latin typeface="Arial" charset="0"/>
                <a:cs typeface="Arial" charset="0"/>
              </a:rPr>
            </a:br>
            <a:r>
              <a:rPr lang="en-US" sz="1600" i="1" dirty="0" smtClean="0">
                <a:latin typeface="Arial" charset="0"/>
                <a:cs typeface="Arial" charset="0"/>
              </a:rPr>
              <a:t>Enhanced activities in climate research to improve our predictive capability </a:t>
            </a:r>
            <a:endParaRPr lang="en-US" sz="2000" i="1" dirty="0" smtClean="0">
              <a:latin typeface="Arial" charset="0"/>
              <a:cs typeface="Arial" charset="0"/>
            </a:endParaRPr>
          </a:p>
        </p:txBody>
      </p:sp>
      <p:sp>
        <p:nvSpPr>
          <p:cNvPr id="921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406F11-EAB8-44ED-A83A-AE12AA9C4A9A}" type="slidenum">
              <a:rPr lang="en-US" smtClean="0">
                <a:latin typeface="Arial" charset="0"/>
                <a:cs typeface="Arial" charset="0"/>
              </a:rPr>
              <a:pPr fontAlgn="base">
                <a:spcBef>
                  <a:spcPct val="0"/>
                </a:spcBef>
                <a:spcAft>
                  <a:spcPct val="0"/>
                </a:spcAft>
              </a:pPr>
              <a:t>9</a:t>
            </a:fld>
            <a:endParaRPr lang="en-US" smtClean="0">
              <a:latin typeface="Arial" charset="0"/>
              <a:cs typeface="Arial" charset="0"/>
            </a:endParaRPr>
          </a:p>
        </p:txBody>
      </p:sp>
      <p:sp>
        <p:nvSpPr>
          <p:cNvPr id="922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dirty="0" smtClean="0">
                <a:latin typeface="Arial" charset="0"/>
                <a:cs typeface="Arial" charset="0"/>
              </a:rPr>
              <a:t>Office of Science FY 2011 Budget</a:t>
            </a:r>
          </a:p>
        </p:txBody>
      </p:sp>
      <p:sp>
        <p:nvSpPr>
          <p:cNvPr id="9221" name="Rectangle 5"/>
          <p:cNvSpPr>
            <a:spLocks noChangeArrowheads="1"/>
          </p:cNvSpPr>
          <p:nvPr/>
        </p:nvSpPr>
        <p:spPr bwMode="auto">
          <a:xfrm>
            <a:off x="503583" y="915988"/>
            <a:ext cx="8110330" cy="5124480"/>
          </a:xfrm>
          <a:prstGeom prst="rect">
            <a:avLst/>
          </a:prstGeom>
          <a:noFill/>
          <a:ln w="9525">
            <a:noFill/>
            <a:miter lim="800000"/>
            <a:headEnd/>
            <a:tailEnd/>
          </a:ln>
        </p:spPr>
        <p:txBody>
          <a:bodyPr wrap="square">
            <a:spAutoFit/>
          </a:bodyPr>
          <a:lstStyle/>
          <a:p>
            <a:pPr>
              <a:spcAft>
                <a:spcPts val="1200"/>
              </a:spcAft>
            </a:pPr>
            <a:r>
              <a:rPr lang="en-US" b="1" dirty="0" smtClean="0"/>
              <a:t>The demands on climate change modeling to inform policy and investment decisions are increasing. The current state of climate models is insufficient to predict with detail and accuracy the impact of energy policy on the climate. </a:t>
            </a:r>
          </a:p>
          <a:p>
            <a:pPr>
              <a:spcAft>
                <a:spcPts val="1200"/>
              </a:spcAft>
            </a:pPr>
            <a:r>
              <a:rPr lang="en-US" b="1" dirty="0" smtClean="0"/>
              <a:t>FY 2011 funding increases in BER ($21,415K) support the development of a predictive capability that will rapidly incorporate new science into state-of-the-art climate models and that will improve uncertainty quantification.</a:t>
            </a:r>
            <a:r>
              <a:rPr lang="en-US" dirty="0" smtClean="0"/>
              <a:t> </a:t>
            </a:r>
          </a:p>
          <a:p>
            <a:pPr>
              <a:spcAft>
                <a:spcPts val="600"/>
              </a:spcAft>
            </a:pPr>
            <a:r>
              <a:rPr lang="en-US" b="1" dirty="0" smtClean="0"/>
              <a:t>New and enhanced activities will emphasize:</a:t>
            </a:r>
          </a:p>
          <a:p>
            <a:pPr marL="396875" indent="-169863">
              <a:spcAft>
                <a:spcPts val="300"/>
              </a:spcAft>
              <a:buFont typeface="Wingdings" pitchFamily="2" charset="2"/>
              <a:buChar char="§"/>
            </a:pPr>
            <a:r>
              <a:rPr lang="en-US" sz="1300" dirty="0" smtClean="0"/>
              <a:t>Research and atmospheric data collection for improving representation of the feedbacks produced by the indirect effect of aerosols</a:t>
            </a:r>
          </a:p>
          <a:p>
            <a:pPr marL="396875" indent="-169863">
              <a:spcAft>
                <a:spcPts val="300"/>
              </a:spcAft>
              <a:buFont typeface="Wingdings" pitchFamily="2" charset="2"/>
              <a:buChar char="§"/>
            </a:pPr>
            <a:r>
              <a:rPr lang="en-US" sz="1300" dirty="0" smtClean="0"/>
              <a:t>Enhanced uncertainty quantification for climate model simulations and predictions</a:t>
            </a:r>
          </a:p>
          <a:p>
            <a:pPr marL="396875" indent="-169863">
              <a:spcAft>
                <a:spcPts val="300"/>
              </a:spcAft>
              <a:buFont typeface="Wingdings" pitchFamily="2" charset="2"/>
              <a:buChar char="§"/>
            </a:pPr>
            <a:r>
              <a:rPr lang="en-US" sz="1300" dirty="0" smtClean="0"/>
              <a:t>Conversion of observational data sets into specialized, multi-variable data sets for Earth System Model testing and improvement.</a:t>
            </a:r>
          </a:p>
          <a:p>
            <a:pPr marL="396875" indent="-169863">
              <a:spcAft>
                <a:spcPts val="300"/>
              </a:spcAft>
              <a:buFont typeface="Wingdings" pitchFamily="2" charset="2"/>
              <a:buChar char="§"/>
            </a:pPr>
            <a:r>
              <a:rPr lang="en-US" sz="1300" dirty="0" smtClean="0"/>
              <a:t>Model development </a:t>
            </a:r>
            <a:r>
              <a:rPr lang="en-US" sz="1300" dirty="0" err="1" smtClean="0"/>
              <a:t>testbeds</a:t>
            </a:r>
            <a:r>
              <a:rPr lang="en-US" sz="1300" dirty="0" smtClean="0"/>
              <a:t> in which model components can be rapidly prototyped and evaluated using integrated observational datasets; development of numerical methods to enable climate models to use future computer architectures</a:t>
            </a:r>
          </a:p>
          <a:p>
            <a:pPr marL="396875" indent="-169863">
              <a:spcAft>
                <a:spcPts val="300"/>
              </a:spcAft>
              <a:buFont typeface="Wingdings" pitchFamily="2" charset="2"/>
              <a:buChar char="§"/>
            </a:pPr>
            <a:r>
              <a:rPr lang="en-US" sz="1300" dirty="0" smtClean="0"/>
              <a:t>Atmospheric System Research and operation of new ARM Climate Research Facility instruments to provide data for improving representation of clouds and aerosols in climate models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The Status of the SC/BES Energy Frontier Research Centers</a:t>
            </a:r>
            <a:br>
              <a:rPr lang="en-US" dirty="0" smtClean="0">
                <a:latin typeface="Arial" charset="0"/>
                <a:cs typeface="Arial" charset="0"/>
              </a:rPr>
            </a:br>
            <a:r>
              <a:rPr lang="en-US" sz="1600" i="1" dirty="0" smtClean="0">
                <a:latin typeface="Arial" charset="0"/>
                <a:cs typeface="Arial" charset="0"/>
              </a:rPr>
              <a:t>46 EFRCs were launched in late FY 2009 using FY 2009 Appropriations and Recovery Act Funds</a:t>
            </a:r>
            <a:endParaRPr lang="en-US" sz="2000" i="1" dirty="0" smtClean="0">
              <a:latin typeface="Arial" charset="0"/>
              <a:cs typeface="Arial" charset="0"/>
            </a:endParaRPr>
          </a:p>
        </p:txBody>
      </p:sp>
      <p:sp>
        <p:nvSpPr>
          <p:cNvPr id="11267"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AD0F6EA-B97B-4495-94C1-C9C218E2E913}" type="slidenum">
              <a:rPr lang="en-US" smtClean="0">
                <a:latin typeface="Arial" charset="0"/>
                <a:cs typeface="Arial" charset="0"/>
              </a:rPr>
              <a:pPr fontAlgn="base">
                <a:spcBef>
                  <a:spcPct val="0"/>
                </a:spcBef>
                <a:spcAft>
                  <a:spcPct val="0"/>
                </a:spcAft>
              </a:pPr>
              <a:t>10</a:t>
            </a:fld>
            <a:endParaRPr lang="en-US" smtClean="0">
              <a:latin typeface="Arial" charset="0"/>
              <a:cs typeface="Arial" charset="0"/>
            </a:endParaRPr>
          </a:p>
        </p:txBody>
      </p:sp>
      <p:sp>
        <p:nvSpPr>
          <p:cNvPr id="11268"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11269" name="Slide Number Placeholder 1"/>
          <p:cNvSpPr txBox="1">
            <a:spLocks/>
          </p:cNvSpPr>
          <p:nvPr/>
        </p:nvSpPr>
        <p:spPr bwMode="auto">
          <a:xfrm>
            <a:off x="8766175" y="6542088"/>
            <a:ext cx="377825" cy="238125"/>
          </a:xfrm>
          <a:prstGeom prst="rect">
            <a:avLst/>
          </a:prstGeom>
          <a:noFill/>
          <a:ln w="9525">
            <a:noFill/>
            <a:miter lim="800000"/>
            <a:headEnd/>
            <a:tailEnd/>
          </a:ln>
        </p:spPr>
        <p:txBody>
          <a:bodyPr anchor="ctr"/>
          <a:lstStyle/>
          <a:p>
            <a:pPr algn="r"/>
            <a:fld id="{65A5D399-EF50-4911-9BFC-EE0B6F52F2CB}" type="slidenum">
              <a:rPr lang="en-US" sz="1200">
                <a:solidFill>
                  <a:srgbClr val="106636"/>
                </a:solidFill>
                <a:cs typeface="Arial" charset="0"/>
              </a:rPr>
              <a:pPr algn="r"/>
              <a:t>10</a:t>
            </a:fld>
            <a:endParaRPr lang="en-US" sz="1200">
              <a:solidFill>
                <a:srgbClr val="106636"/>
              </a:solidFill>
              <a:cs typeface="Arial" charset="0"/>
            </a:endParaRPr>
          </a:p>
        </p:txBody>
      </p:sp>
      <p:sp>
        <p:nvSpPr>
          <p:cNvPr id="7" name="Rectangle 2"/>
          <p:cNvSpPr>
            <a:spLocks noChangeArrowheads="1"/>
          </p:cNvSpPr>
          <p:nvPr/>
        </p:nvSpPr>
        <p:spPr bwMode="auto">
          <a:xfrm>
            <a:off x="0" y="773113"/>
            <a:ext cx="9144000" cy="6097587"/>
          </a:xfrm>
          <a:prstGeom prst="rect">
            <a:avLst/>
          </a:prstGeom>
          <a:gradFill rotWithShape="1">
            <a:gsLst>
              <a:gs pos="0">
                <a:srgbClr val="CCFFFF">
                  <a:gamma/>
                  <a:shade val="0"/>
                  <a:invGamma/>
                </a:srgbClr>
              </a:gs>
              <a:gs pos="50000">
                <a:srgbClr val="CCFFFF"/>
              </a:gs>
              <a:gs pos="100000">
                <a:srgbClr val="CCFFFF">
                  <a:gamma/>
                  <a:shade val="0"/>
                  <a:invGamma/>
                </a:srgbClr>
              </a:gs>
            </a:gsLst>
            <a:lin ang="5400000" scaled="1"/>
          </a:gradFill>
          <a:ln w="9525">
            <a:solidFill>
              <a:schemeClr val="tx1"/>
            </a:solidFill>
            <a:miter lim="800000"/>
            <a:headEnd/>
            <a:tailEnd/>
          </a:ln>
          <a:effectLst/>
        </p:spPr>
        <p:txBody>
          <a:bodyPr wrap="none" anchor="ctr"/>
          <a:lstStyle/>
          <a:p>
            <a:pPr algn="ctr">
              <a:defRPr/>
            </a:pPr>
            <a:endParaRPr lang="en-US" b="1" i="1">
              <a:solidFill>
                <a:srgbClr val="FF0000"/>
              </a:solidFill>
              <a:effectLst>
                <a:outerShdw blurRad="38100" dist="38100" dir="2700000" algn="tl">
                  <a:srgbClr val="000000"/>
                </a:outerShdw>
              </a:effectLst>
            </a:endParaRPr>
          </a:p>
        </p:txBody>
      </p:sp>
      <p:sp>
        <p:nvSpPr>
          <p:cNvPr id="11271" name="Text Box 214"/>
          <p:cNvSpPr txBox="1">
            <a:spLocks noChangeArrowheads="1"/>
          </p:cNvSpPr>
          <p:nvPr/>
        </p:nvSpPr>
        <p:spPr bwMode="auto">
          <a:xfrm>
            <a:off x="-76200" y="877888"/>
            <a:ext cx="9220200" cy="320675"/>
          </a:xfrm>
          <a:prstGeom prst="rect">
            <a:avLst/>
          </a:prstGeom>
          <a:noFill/>
          <a:ln w="9525">
            <a:noFill/>
            <a:miter lim="800000"/>
            <a:headEnd/>
            <a:tailEnd/>
          </a:ln>
        </p:spPr>
        <p:txBody>
          <a:bodyPr lIns="101882" tIns="50941" rIns="101882" bIns="50941">
            <a:spAutoFit/>
          </a:bodyPr>
          <a:lstStyle/>
          <a:p>
            <a:pPr algn="ctr" defTabSz="1019175">
              <a:lnSpc>
                <a:spcPct val="80000"/>
              </a:lnSpc>
            </a:pPr>
            <a:r>
              <a:rPr lang="en-US" b="1">
                <a:solidFill>
                  <a:schemeClr val="bg1"/>
                </a:solidFill>
                <a:latin typeface="Arial Narrow" pitchFamily="34" charset="0"/>
              </a:rPr>
              <a:t>46 centers awarded, representing 103 participating institutions in 36 states plus D.C</a:t>
            </a:r>
          </a:p>
        </p:txBody>
      </p:sp>
      <p:sp>
        <p:nvSpPr>
          <p:cNvPr id="11272" name="AutoShape 219"/>
          <p:cNvSpPr>
            <a:spLocks noChangeArrowheads="1"/>
          </p:cNvSpPr>
          <p:nvPr/>
        </p:nvSpPr>
        <p:spPr bwMode="auto">
          <a:xfrm>
            <a:off x="733425" y="1760538"/>
            <a:ext cx="76200" cy="76200"/>
          </a:xfrm>
          <a:prstGeom prst="flowChartConnector">
            <a:avLst/>
          </a:prstGeom>
          <a:solidFill>
            <a:srgbClr val="FF0000"/>
          </a:solidFill>
          <a:ln w="9525">
            <a:noFill/>
            <a:round/>
            <a:headEnd/>
            <a:tailEnd/>
          </a:ln>
        </p:spPr>
        <p:txBody>
          <a:bodyPr wrap="none" anchor="ctr"/>
          <a:lstStyle/>
          <a:p>
            <a:endParaRPr lang="en-US"/>
          </a:p>
        </p:txBody>
      </p:sp>
      <p:grpSp>
        <p:nvGrpSpPr>
          <p:cNvPr id="11273" name="Group 220"/>
          <p:cNvGrpSpPr>
            <a:grpSpLocks/>
          </p:cNvGrpSpPr>
          <p:nvPr/>
        </p:nvGrpSpPr>
        <p:grpSpPr bwMode="auto">
          <a:xfrm>
            <a:off x="7023100" y="4464050"/>
            <a:ext cx="1882775" cy="2316163"/>
            <a:chOff x="4320" y="2765"/>
            <a:chExt cx="1186" cy="1459"/>
          </a:xfrm>
        </p:grpSpPr>
        <p:grpSp>
          <p:nvGrpSpPr>
            <p:cNvPr id="11512" name="Group 221"/>
            <p:cNvGrpSpPr>
              <a:grpSpLocks/>
            </p:cNvGrpSpPr>
            <p:nvPr/>
          </p:nvGrpSpPr>
          <p:grpSpPr bwMode="auto">
            <a:xfrm>
              <a:off x="4327" y="2765"/>
              <a:ext cx="1191" cy="1242"/>
              <a:chOff x="4327" y="2765"/>
              <a:chExt cx="1191" cy="1242"/>
            </a:xfrm>
          </p:grpSpPr>
          <p:grpSp>
            <p:nvGrpSpPr>
              <p:cNvPr id="11514" name="Group 222"/>
              <p:cNvGrpSpPr>
                <a:grpSpLocks/>
              </p:cNvGrpSpPr>
              <p:nvPr/>
            </p:nvGrpSpPr>
            <p:grpSpPr bwMode="auto">
              <a:xfrm>
                <a:off x="4343" y="2980"/>
                <a:ext cx="1175" cy="1027"/>
                <a:chOff x="1818" y="1317"/>
                <a:chExt cx="2118" cy="1686"/>
              </a:xfrm>
            </p:grpSpPr>
            <p:sp>
              <p:nvSpPr>
                <p:cNvPr id="11520" name="Freeform 223"/>
                <p:cNvSpPr>
                  <a:spLocks/>
                </p:cNvSpPr>
                <p:nvPr/>
              </p:nvSpPr>
              <p:spPr bwMode="auto">
                <a:xfrm>
                  <a:off x="2838" y="1317"/>
                  <a:ext cx="36" cy="870"/>
                </a:xfrm>
                <a:custGeom>
                  <a:avLst/>
                  <a:gdLst>
                    <a:gd name="T0" fmla="*/ 36 w 36"/>
                    <a:gd name="T1" fmla="*/ 810 h 870"/>
                    <a:gd name="T2" fmla="*/ 0 w 36"/>
                    <a:gd name="T3" fmla="*/ 0 h 870"/>
                    <a:gd name="T4" fmla="*/ 0 w 36"/>
                    <a:gd name="T5" fmla="*/ 60 h 870"/>
                    <a:gd name="T6" fmla="*/ 36 w 36"/>
                    <a:gd name="T7" fmla="*/ 870 h 870"/>
                    <a:gd name="T8" fmla="*/ 36 w 36"/>
                    <a:gd name="T9" fmla="*/ 810 h 870"/>
                    <a:gd name="T10" fmla="*/ 0 60000 65536"/>
                    <a:gd name="T11" fmla="*/ 0 60000 65536"/>
                    <a:gd name="T12" fmla="*/ 0 60000 65536"/>
                    <a:gd name="T13" fmla="*/ 0 60000 65536"/>
                    <a:gd name="T14" fmla="*/ 0 60000 65536"/>
                    <a:gd name="T15" fmla="*/ 0 w 36"/>
                    <a:gd name="T16" fmla="*/ 0 h 870"/>
                    <a:gd name="T17" fmla="*/ 36 w 36"/>
                    <a:gd name="T18" fmla="*/ 870 h 870"/>
                  </a:gdLst>
                  <a:ahLst/>
                  <a:cxnLst>
                    <a:cxn ang="T10">
                      <a:pos x="T0" y="T1"/>
                    </a:cxn>
                    <a:cxn ang="T11">
                      <a:pos x="T2" y="T3"/>
                    </a:cxn>
                    <a:cxn ang="T12">
                      <a:pos x="T4" y="T5"/>
                    </a:cxn>
                    <a:cxn ang="T13">
                      <a:pos x="T6" y="T7"/>
                    </a:cxn>
                    <a:cxn ang="T14">
                      <a:pos x="T8" y="T9"/>
                    </a:cxn>
                  </a:cxnLst>
                  <a:rect l="T15" t="T16" r="T17" b="T18"/>
                  <a:pathLst>
                    <a:path w="36" h="870">
                      <a:moveTo>
                        <a:pt x="36" y="810"/>
                      </a:moveTo>
                      <a:lnTo>
                        <a:pt x="0" y="0"/>
                      </a:lnTo>
                      <a:lnTo>
                        <a:pt x="0" y="60"/>
                      </a:lnTo>
                      <a:lnTo>
                        <a:pt x="36" y="870"/>
                      </a:lnTo>
                      <a:lnTo>
                        <a:pt x="36" y="810"/>
                      </a:lnTo>
                      <a:close/>
                    </a:path>
                  </a:pathLst>
                </a:custGeom>
                <a:solidFill>
                  <a:srgbClr val="668066"/>
                </a:solidFill>
                <a:ln w="9525">
                  <a:solidFill>
                    <a:srgbClr val="000000"/>
                  </a:solidFill>
                  <a:prstDash val="solid"/>
                  <a:round/>
                  <a:headEnd/>
                  <a:tailEnd/>
                </a:ln>
              </p:spPr>
              <p:txBody>
                <a:bodyPr/>
                <a:lstStyle/>
                <a:p>
                  <a:endParaRPr lang="en-US"/>
                </a:p>
              </p:txBody>
            </p:sp>
            <p:sp>
              <p:nvSpPr>
                <p:cNvPr id="11521" name="Freeform 224"/>
                <p:cNvSpPr>
                  <a:spLocks/>
                </p:cNvSpPr>
                <p:nvPr/>
              </p:nvSpPr>
              <p:spPr bwMode="auto">
                <a:xfrm>
                  <a:off x="2874" y="1335"/>
                  <a:ext cx="234" cy="852"/>
                </a:xfrm>
                <a:custGeom>
                  <a:avLst/>
                  <a:gdLst>
                    <a:gd name="T0" fmla="*/ 0 w 234"/>
                    <a:gd name="T1" fmla="*/ 792 h 852"/>
                    <a:gd name="T2" fmla="*/ 234 w 234"/>
                    <a:gd name="T3" fmla="*/ 0 h 852"/>
                    <a:gd name="T4" fmla="*/ 234 w 234"/>
                    <a:gd name="T5" fmla="*/ 60 h 852"/>
                    <a:gd name="T6" fmla="*/ 0 w 234"/>
                    <a:gd name="T7" fmla="*/ 852 h 852"/>
                    <a:gd name="T8" fmla="*/ 0 w 234"/>
                    <a:gd name="T9" fmla="*/ 792 h 852"/>
                    <a:gd name="T10" fmla="*/ 0 60000 65536"/>
                    <a:gd name="T11" fmla="*/ 0 60000 65536"/>
                    <a:gd name="T12" fmla="*/ 0 60000 65536"/>
                    <a:gd name="T13" fmla="*/ 0 60000 65536"/>
                    <a:gd name="T14" fmla="*/ 0 60000 65536"/>
                    <a:gd name="T15" fmla="*/ 0 w 234"/>
                    <a:gd name="T16" fmla="*/ 0 h 852"/>
                    <a:gd name="T17" fmla="*/ 234 w 234"/>
                    <a:gd name="T18" fmla="*/ 852 h 852"/>
                  </a:gdLst>
                  <a:ahLst/>
                  <a:cxnLst>
                    <a:cxn ang="T10">
                      <a:pos x="T0" y="T1"/>
                    </a:cxn>
                    <a:cxn ang="T11">
                      <a:pos x="T2" y="T3"/>
                    </a:cxn>
                    <a:cxn ang="T12">
                      <a:pos x="T4" y="T5"/>
                    </a:cxn>
                    <a:cxn ang="T13">
                      <a:pos x="T6" y="T7"/>
                    </a:cxn>
                    <a:cxn ang="T14">
                      <a:pos x="T8" y="T9"/>
                    </a:cxn>
                  </a:cxnLst>
                  <a:rect l="T15" t="T16" r="T17" b="T18"/>
                  <a:pathLst>
                    <a:path w="234" h="852">
                      <a:moveTo>
                        <a:pt x="0" y="792"/>
                      </a:moveTo>
                      <a:lnTo>
                        <a:pt x="234" y="0"/>
                      </a:lnTo>
                      <a:lnTo>
                        <a:pt x="234" y="60"/>
                      </a:lnTo>
                      <a:lnTo>
                        <a:pt x="0" y="852"/>
                      </a:lnTo>
                      <a:lnTo>
                        <a:pt x="0" y="792"/>
                      </a:lnTo>
                      <a:close/>
                    </a:path>
                  </a:pathLst>
                </a:custGeom>
                <a:solidFill>
                  <a:srgbClr val="668066"/>
                </a:solidFill>
                <a:ln w="9525">
                  <a:solidFill>
                    <a:srgbClr val="000000"/>
                  </a:solidFill>
                  <a:prstDash val="solid"/>
                  <a:round/>
                  <a:headEnd/>
                  <a:tailEnd/>
                </a:ln>
              </p:spPr>
              <p:txBody>
                <a:bodyPr/>
                <a:lstStyle/>
                <a:p>
                  <a:endParaRPr lang="en-US"/>
                </a:p>
              </p:txBody>
            </p:sp>
            <p:sp>
              <p:nvSpPr>
                <p:cNvPr id="11522" name="Freeform 225"/>
                <p:cNvSpPr>
                  <a:spLocks/>
                </p:cNvSpPr>
                <p:nvPr/>
              </p:nvSpPr>
              <p:spPr bwMode="auto">
                <a:xfrm>
                  <a:off x="2838" y="1317"/>
                  <a:ext cx="276" cy="810"/>
                </a:xfrm>
                <a:custGeom>
                  <a:avLst/>
                  <a:gdLst>
                    <a:gd name="T0" fmla="*/ 0 w 276"/>
                    <a:gd name="T1" fmla="*/ 0 h 810"/>
                    <a:gd name="T2" fmla="*/ 18 w 276"/>
                    <a:gd name="T3" fmla="*/ 0 h 810"/>
                    <a:gd name="T4" fmla="*/ 36 w 276"/>
                    <a:gd name="T5" fmla="*/ 0 h 810"/>
                    <a:gd name="T6" fmla="*/ 54 w 276"/>
                    <a:gd name="T7" fmla="*/ 0 h 810"/>
                    <a:gd name="T8" fmla="*/ 72 w 276"/>
                    <a:gd name="T9" fmla="*/ 0 h 810"/>
                    <a:gd name="T10" fmla="*/ 90 w 276"/>
                    <a:gd name="T11" fmla="*/ 0 h 810"/>
                    <a:gd name="T12" fmla="*/ 114 w 276"/>
                    <a:gd name="T13" fmla="*/ 0 h 810"/>
                    <a:gd name="T14" fmla="*/ 132 w 276"/>
                    <a:gd name="T15" fmla="*/ 0 h 810"/>
                    <a:gd name="T16" fmla="*/ 150 w 276"/>
                    <a:gd name="T17" fmla="*/ 0 h 810"/>
                    <a:gd name="T18" fmla="*/ 168 w 276"/>
                    <a:gd name="T19" fmla="*/ 6 h 810"/>
                    <a:gd name="T20" fmla="*/ 186 w 276"/>
                    <a:gd name="T21" fmla="*/ 6 h 810"/>
                    <a:gd name="T22" fmla="*/ 204 w 276"/>
                    <a:gd name="T23" fmla="*/ 6 h 810"/>
                    <a:gd name="T24" fmla="*/ 222 w 276"/>
                    <a:gd name="T25" fmla="*/ 12 h 810"/>
                    <a:gd name="T26" fmla="*/ 240 w 276"/>
                    <a:gd name="T27" fmla="*/ 12 h 810"/>
                    <a:gd name="T28" fmla="*/ 258 w 276"/>
                    <a:gd name="T29" fmla="*/ 18 h 810"/>
                    <a:gd name="T30" fmla="*/ 276 w 276"/>
                    <a:gd name="T31" fmla="*/ 18 h 810"/>
                    <a:gd name="T32" fmla="*/ 36 w 276"/>
                    <a:gd name="T33" fmla="*/ 810 h 810"/>
                    <a:gd name="T34" fmla="*/ 0 w 276"/>
                    <a:gd name="T35" fmla="*/ 0 h 81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6"/>
                    <a:gd name="T55" fmla="*/ 0 h 810"/>
                    <a:gd name="T56" fmla="*/ 276 w 276"/>
                    <a:gd name="T57" fmla="*/ 810 h 81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6" h="810">
                      <a:moveTo>
                        <a:pt x="0" y="0"/>
                      </a:moveTo>
                      <a:lnTo>
                        <a:pt x="18" y="0"/>
                      </a:lnTo>
                      <a:lnTo>
                        <a:pt x="36" y="0"/>
                      </a:lnTo>
                      <a:lnTo>
                        <a:pt x="54" y="0"/>
                      </a:lnTo>
                      <a:lnTo>
                        <a:pt x="72" y="0"/>
                      </a:lnTo>
                      <a:lnTo>
                        <a:pt x="90" y="0"/>
                      </a:lnTo>
                      <a:lnTo>
                        <a:pt x="114" y="0"/>
                      </a:lnTo>
                      <a:lnTo>
                        <a:pt x="132" y="0"/>
                      </a:lnTo>
                      <a:lnTo>
                        <a:pt x="150" y="0"/>
                      </a:lnTo>
                      <a:lnTo>
                        <a:pt x="168" y="6"/>
                      </a:lnTo>
                      <a:lnTo>
                        <a:pt x="186" y="6"/>
                      </a:lnTo>
                      <a:lnTo>
                        <a:pt x="204" y="6"/>
                      </a:lnTo>
                      <a:lnTo>
                        <a:pt x="222" y="12"/>
                      </a:lnTo>
                      <a:lnTo>
                        <a:pt x="240" y="12"/>
                      </a:lnTo>
                      <a:lnTo>
                        <a:pt x="258" y="18"/>
                      </a:lnTo>
                      <a:lnTo>
                        <a:pt x="276" y="18"/>
                      </a:lnTo>
                      <a:lnTo>
                        <a:pt x="36" y="810"/>
                      </a:lnTo>
                      <a:lnTo>
                        <a:pt x="0" y="0"/>
                      </a:lnTo>
                      <a:close/>
                    </a:path>
                  </a:pathLst>
                </a:custGeom>
                <a:solidFill>
                  <a:srgbClr val="CCFFCC"/>
                </a:solidFill>
                <a:ln w="9525">
                  <a:solidFill>
                    <a:srgbClr val="000000"/>
                  </a:solidFill>
                  <a:prstDash val="solid"/>
                  <a:round/>
                  <a:headEnd/>
                  <a:tailEnd/>
                </a:ln>
              </p:spPr>
              <p:txBody>
                <a:bodyPr/>
                <a:lstStyle/>
                <a:p>
                  <a:endParaRPr lang="en-US"/>
                </a:p>
              </p:txBody>
            </p:sp>
            <p:sp>
              <p:nvSpPr>
                <p:cNvPr id="11523" name="Freeform 226"/>
                <p:cNvSpPr>
                  <a:spLocks/>
                </p:cNvSpPr>
                <p:nvPr/>
              </p:nvSpPr>
              <p:spPr bwMode="auto">
                <a:xfrm>
                  <a:off x="2694" y="1329"/>
                  <a:ext cx="180" cy="858"/>
                </a:xfrm>
                <a:custGeom>
                  <a:avLst/>
                  <a:gdLst>
                    <a:gd name="T0" fmla="*/ 180 w 180"/>
                    <a:gd name="T1" fmla="*/ 798 h 858"/>
                    <a:gd name="T2" fmla="*/ 0 w 180"/>
                    <a:gd name="T3" fmla="*/ 0 h 858"/>
                    <a:gd name="T4" fmla="*/ 0 w 180"/>
                    <a:gd name="T5" fmla="*/ 60 h 858"/>
                    <a:gd name="T6" fmla="*/ 180 w 180"/>
                    <a:gd name="T7" fmla="*/ 858 h 858"/>
                    <a:gd name="T8" fmla="*/ 180 w 180"/>
                    <a:gd name="T9" fmla="*/ 798 h 858"/>
                    <a:gd name="T10" fmla="*/ 0 60000 65536"/>
                    <a:gd name="T11" fmla="*/ 0 60000 65536"/>
                    <a:gd name="T12" fmla="*/ 0 60000 65536"/>
                    <a:gd name="T13" fmla="*/ 0 60000 65536"/>
                    <a:gd name="T14" fmla="*/ 0 60000 65536"/>
                    <a:gd name="T15" fmla="*/ 0 w 180"/>
                    <a:gd name="T16" fmla="*/ 0 h 858"/>
                    <a:gd name="T17" fmla="*/ 180 w 180"/>
                    <a:gd name="T18" fmla="*/ 858 h 858"/>
                  </a:gdLst>
                  <a:ahLst/>
                  <a:cxnLst>
                    <a:cxn ang="T10">
                      <a:pos x="T0" y="T1"/>
                    </a:cxn>
                    <a:cxn ang="T11">
                      <a:pos x="T2" y="T3"/>
                    </a:cxn>
                    <a:cxn ang="T12">
                      <a:pos x="T4" y="T5"/>
                    </a:cxn>
                    <a:cxn ang="T13">
                      <a:pos x="T6" y="T7"/>
                    </a:cxn>
                    <a:cxn ang="T14">
                      <a:pos x="T8" y="T9"/>
                    </a:cxn>
                  </a:cxnLst>
                  <a:rect l="T15" t="T16" r="T17" b="T18"/>
                  <a:pathLst>
                    <a:path w="180" h="858">
                      <a:moveTo>
                        <a:pt x="180" y="798"/>
                      </a:moveTo>
                      <a:lnTo>
                        <a:pt x="0" y="0"/>
                      </a:lnTo>
                      <a:lnTo>
                        <a:pt x="0" y="60"/>
                      </a:lnTo>
                      <a:lnTo>
                        <a:pt x="180" y="858"/>
                      </a:lnTo>
                      <a:lnTo>
                        <a:pt x="180" y="798"/>
                      </a:lnTo>
                      <a:close/>
                    </a:path>
                  </a:pathLst>
                </a:custGeom>
                <a:solidFill>
                  <a:srgbClr val="808000"/>
                </a:solidFill>
                <a:ln w="9525">
                  <a:solidFill>
                    <a:srgbClr val="000000"/>
                  </a:solidFill>
                  <a:prstDash val="solid"/>
                  <a:round/>
                  <a:headEnd/>
                  <a:tailEnd/>
                </a:ln>
              </p:spPr>
              <p:txBody>
                <a:bodyPr/>
                <a:lstStyle/>
                <a:p>
                  <a:endParaRPr lang="en-US"/>
                </a:p>
              </p:txBody>
            </p:sp>
            <p:sp>
              <p:nvSpPr>
                <p:cNvPr id="11524" name="Freeform 227"/>
                <p:cNvSpPr>
                  <a:spLocks/>
                </p:cNvSpPr>
                <p:nvPr/>
              </p:nvSpPr>
              <p:spPr bwMode="auto">
                <a:xfrm>
                  <a:off x="2694" y="1317"/>
                  <a:ext cx="180" cy="810"/>
                </a:xfrm>
                <a:custGeom>
                  <a:avLst/>
                  <a:gdLst>
                    <a:gd name="T0" fmla="*/ 0 w 180"/>
                    <a:gd name="T1" fmla="*/ 12 h 810"/>
                    <a:gd name="T2" fmla="*/ 18 w 180"/>
                    <a:gd name="T3" fmla="*/ 6 h 810"/>
                    <a:gd name="T4" fmla="*/ 36 w 180"/>
                    <a:gd name="T5" fmla="*/ 6 h 810"/>
                    <a:gd name="T6" fmla="*/ 54 w 180"/>
                    <a:gd name="T7" fmla="*/ 6 h 810"/>
                    <a:gd name="T8" fmla="*/ 72 w 180"/>
                    <a:gd name="T9" fmla="*/ 0 h 810"/>
                    <a:gd name="T10" fmla="*/ 72 w 180"/>
                    <a:gd name="T11" fmla="*/ 0 h 810"/>
                    <a:gd name="T12" fmla="*/ 90 w 180"/>
                    <a:gd name="T13" fmla="*/ 0 h 810"/>
                    <a:gd name="T14" fmla="*/ 108 w 180"/>
                    <a:gd name="T15" fmla="*/ 0 h 810"/>
                    <a:gd name="T16" fmla="*/ 126 w 180"/>
                    <a:gd name="T17" fmla="*/ 0 h 810"/>
                    <a:gd name="T18" fmla="*/ 144 w 180"/>
                    <a:gd name="T19" fmla="*/ 0 h 810"/>
                    <a:gd name="T20" fmla="*/ 180 w 180"/>
                    <a:gd name="T21" fmla="*/ 810 h 810"/>
                    <a:gd name="T22" fmla="*/ 0 w 180"/>
                    <a:gd name="T23" fmla="*/ 12 h 8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0"/>
                    <a:gd name="T37" fmla="*/ 0 h 810"/>
                    <a:gd name="T38" fmla="*/ 180 w 180"/>
                    <a:gd name="T39" fmla="*/ 810 h 8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0" h="810">
                      <a:moveTo>
                        <a:pt x="0" y="12"/>
                      </a:moveTo>
                      <a:lnTo>
                        <a:pt x="18" y="6"/>
                      </a:lnTo>
                      <a:lnTo>
                        <a:pt x="36" y="6"/>
                      </a:lnTo>
                      <a:lnTo>
                        <a:pt x="54" y="6"/>
                      </a:lnTo>
                      <a:lnTo>
                        <a:pt x="72" y="0"/>
                      </a:lnTo>
                      <a:lnTo>
                        <a:pt x="90" y="0"/>
                      </a:lnTo>
                      <a:lnTo>
                        <a:pt x="108" y="0"/>
                      </a:lnTo>
                      <a:lnTo>
                        <a:pt x="126" y="0"/>
                      </a:lnTo>
                      <a:lnTo>
                        <a:pt x="144" y="0"/>
                      </a:lnTo>
                      <a:lnTo>
                        <a:pt x="180" y="810"/>
                      </a:lnTo>
                      <a:lnTo>
                        <a:pt x="0" y="12"/>
                      </a:lnTo>
                      <a:close/>
                    </a:path>
                  </a:pathLst>
                </a:custGeom>
                <a:solidFill>
                  <a:srgbClr val="FFFF00"/>
                </a:solidFill>
                <a:ln w="9525">
                  <a:solidFill>
                    <a:srgbClr val="000000"/>
                  </a:solidFill>
                  <a:prstDash val="solid"/>
                  <a:round/>
                  <a:headEnd/>
                  <a:tailEnd/>
                </a:ln>
              </p:spPr>
              <p:txBody>
                <a:bodyPr/>
                <a:lstStyle/>
                <a:p>
                  <a:endParaRPr lang="en-US"/>
                </a:p>
              </p:txBody>
            </p:sp>
            <p:sp>
              <p:nvSpPr>
                <p:cNvPr id="11525" name="Freeform 228"/>
                <p:cNvSpPr>
                  <a:spLocks/>
                </p:cNvSpPr>
                <p:nvPr/>
              </p:nvSpPr>
              <p:spPr bwMode="auto">
                <a:xfrm>
                  <a:off x="3888" y="2127"/>
                  <a:ext cx="48" cy="300"/>
                </a:xfrm>
                <a:custGeom>
                  <a:avLst/>
                  <a:gdLst>
                    <a:gd name="T0" fmla="*/ 48 w 48"/>
                    <a:gd name="T1" fmla="*/ 0 h 300"/>
                    <a:gd name="T2" fmla="*/ 48 w 48"/>
                    <a:gd name="T3" fmla="*/ 18 h 300"/>
                    <a:gd name="T4" fmla="*/ 48 w 48"/>
                    <a:gd name="T5" fmla="*/ 30 h 300"/>
                    <a:gd name="T6" fmla="*/ 48 w 48"/>
                    <a:gd name="T7" fmla="*/ 42 h 300"/>
                    <a:gd name="T8" fmla="*/ 42 w 48"/>
                    <a:gd name="T9" fmla="*/ 60 h 300"/>
                    <a:gd name="T10" fmla="*/ 42 w 48"/>
                    <a:gd name="T11" fmla="*/ 72 h 300"/>
                    <a:gd name="T12" fmla="*/ 42 w 48"/>
                    <a:gd name="T13" fmla="*/ 84 h 300"/>
                    <a:gd name="T14" fmla="*/ 36 w 48"/>
                    <a:gd name="T15" fmla="*/ 102 h 300"/>
                    <a:gd name="T16" fmla="*/ 36 w 48"/>
                    <a:gd name="T17" fmla="*/ 114 h 300"/>
                    <a:gd name="T18" fmla="*/ 36 w 48"/>
                    <a:gd name="T19" fmla="*/ 126 h 300"/>
                    <a:gd name="T20" fmla="*/ 36 w 48"/>
                    <a:gd name="T21" fmla="*/ 126 h 300"/>
                    <a:gd name="T22" fmla="*/ 30 w 48"/>
                    <a:gd name="T23" fmla="*/ 144 h 300"/>
                    <a:gd name="T24" fmla="*/ 30 w 48"/>
                    <a:gd name="T25" fmla="*/ 156 h 300"/>
                    <a:gd name="T26" fmla="*/ 24 w 48"/>
                    <a:gd name="T27" fmla="*/ 168 h 300"/>
                    <a:gd name="T28" fmla="*/ 18 w 48"/>
                    <a:gd name="T29" fmla="*/ 186 h 300"/>
                    <a:gd name="T30" fmla="*/ 18 w 48"/>
                    <a:gd name="T31" fmla="*/ 198 h 300"/>
                    <a:gd name="T32" fmla="*/ 12 w 48"/>
                    <a:gd name="T33" fmla="*/ 210 h 300"/>
                    <a:gd name="T34" fmla="*/ 6 w 48"/>
                    <a:gd name="T35" fmla="*/ 228 h 300"/>
                    <a:gd name="T36" fmla="*/ 0 w 48"/>
                    <a:gd name="T37" fmla="*/ 240 h 300"/>
                    <a:gd name="T38" fmla="*/ 0 w 48"/>
                    <a:gd name="T39" fmla="*/ 300 h 300"/>
                    <a:gd name="T40" fmla="*/ 6 w 48"/>
                    <a:gd name="T41" fmla="*/ 288 h 300"/>
                    <a:gd name="T42" fmla="*/ 12 w 48"/>
                    <a:gd name="T43" fmla="*/ 270 h 300"/>
                    <a:gd name="T44" fmla="*/ 18 w 48"/>
                    <a:gd name="T45" fmla="*/ 258 h 300"/>
                    <a:gd name="T46" fmla="*/ 18 w 48"/>
                    <a:gd name="T47" fmla="*/ 246 h 300"/>
                    <a:gd name="T48" fmla="*/ 24 w 48"/>
                    <a:gd name="T49" fmla="*/ 228 h 300"/>
                    <a:gd name="T50" fmla="*/ 30 w 48"/>
                    <a:gd name="T51" fmla="*/ 216 h 300"/>
                    <a:gd name="T52" fmla="*/ 30 w 48"/>
                    <a:gd name="T53" fmla="*/ 204 h 300"/>
                    <a:gd name="T54" fmla="*/ 36 w 48"/>
                    <a:gd name="T55" fmla="*/ 186 h 300"/>
                    <a:gd name="T56" fmla="*/ 36 w 48"/>
                    <a:gd name="T57" fmla="*/ 186 h 300"/>
                    <a:gd name="T58" fmla="*/ 36 w 48"/>
                    <a:gd name="T59" fmla="*/ 174 h 300"/>
                    <a:gd name="T60" fmla="*/ 36 w 48"/>
                    <a:gd name="T61" fmla="*/ 162 h 300"/>
                    <a:gd name="T62" fmla="*/ 42 w 48"/>
                    <a:gd name="T63" fmla="*/ 144 h 300"/>
                    <a:gd name="T64" fmla="*/ 42 w 48"/>
                    <a:gd name="T65" fmla="*/ 132 h 300"/>
                    <a:gd name="T66" fmla="*/ 42 w 48"/>
                    <a:gd name="T67" fmla="*/ 120 h 300"/>
                    <a:gd name="T68" fmla="*/ 48 w 48"/>
                    <a:gd name="T69" fmla="*/ 102 h 300"/>
                    <a:gd name="T70" fmla="*/ 48 w 48"/>
                    <a:gd name="T71" fmla="*/ 90 h 300"/>
                    <a:gd name="T72" fmla="*/ 48 w 48"/>
                    <a:gd name="T73" fmla="*/ 78 h 300"/>
                    <a:gd name="T74" fmla="*/ 48 w 48"/>
                    <a:gd name="T75" fmla="*/ 60 h 300"/>
                    <a:gd name="T76" fmla="*/ 48 w 48"/>
                    <a:gd name="T77" fmla="*/ 0 h 3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8"/>
                    <a:gd name="T118" fmla="*/ 0 h 300"/>
                    <a:gd name="T119" fmla="*/ 48 w 48"/>
                    <a:gd name="T120" fmla="*/ 300 h 30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8" h="300">
                      <a:moveTo>
                        <a:pt x="48" y="0"/>
                      </a:moveTo>
                      <a:lnTo>
                        <a:pt x="48" y="18"/>
                      </a:lnTo>
                      <a:lnTo>
                        <a:pt x="48" y="30"/>
                      </a:lnTo>
                      <a:lnTo>
                        <a:pt x="48" y="42"/>
                      </a:lnTo>
                      <a:lnTo>
                        <a:pt x="42" y="60"/>
                      </a:lnTo>
                      <a:lnTo>
                        <a:pt x="42" y="72"/>
                      </a:lnTo>
                      <a:lnTo>
                        <a:pt x="42" y="84"/>
                      </a:lnTo>
                      <a:lnTo>
                        <a:pt x="36" y="102"/>
                      </a:lnTo>
                      <a:lnTo>
                        <a:pt x="36" y="114"/>
                      </a:lnTo>
                      <a:lnTo>
                        <a:pt x="36" y="126"/>
                      </a:lnTo>
                      <a:lnTo>
                        <a:pt x="30" y="144"/>
                      </a:lnTo>
                      <a:lnTo>
                        <a:pt x="30" y="156"/>
                      </a:lnTo>
                      <a:lnTo>
                        <a:pt x="24" y="168"/>
                      </a:lnTo>
                      <a:lnTo>
                        <a:pt x="18" y="186"/>
                      </a:lnTo>
                      <a:lnTo>
                        <a:pt x="18" y="198"/>
                      </a:lnTo>
                      <a:lnTo>
                        <a:pt x="12" y="210"/>
                      </a:lnTo>
                      <a:lnTo>
                        <a:pt x="6" y="228"/>
                      </a:lnTo>
                      <a:lnTo>
                        <a:pt x="0" y="240"/>
                      </a:lnTo>
                      <a:lnTo>
                        <a:pt x="0" y="300"/>
                      </a:lnTo>
                      <a:lnTo>
                        <a:pt x="6" y="288"/>
                      </a:lnTo>
                      <a:lnTo>
                        <a:pt x="12" y="270"/>
                      </a:lnTo>
                      <a:lnTo>
                        <a:pt x="18" y="258"/>
                      </a:lnTo>
                      <a:lnTo>
                        <a:pt x="18" y="246"/>
                      </a:lnTo>
                      <a:lnTo>
                        <a:pt x="24" y="228"/>
                      </a:lnTo>
                      <a:lnTo>
                        <a:pt x="30" y="216"/>
                      </a:lnTo>
                      <a:lnTo>
                        <a:pt x="30" y="204"/>
                      </a:lnTo>
                      <a:lnTo>
                        <a:pt x="36" y="186"/>
                      </a:lnTo>
                      <a:lnTo>
                        <a:pt x="36" y="174"/>
                      </a:lnTo>
                      <a:lnTo>
                        <a:pt x="36" y="162"/>
                      </a:lnTo>
                      <a:lnTo>
                        <a:pt x="42" y="144"/>
                      </a:lnTo>
                      <a:lnTo>
                        <a:pt x="42" y="132"/>
                      </a:lnTo>
                      <a:lnTo>
                        <a:pt x="42" y="120"/>
                      </a:lnTo>
                      <a:lnTo>
                        <a:pt x="48" y="102"/>
                      </a:lnTo>
                      <a:lnTo>
                        <a:pt x="48" y="90"/>
                      </a:lnTo>
                      <a:lnTo>
                        <a:pt x="48" y="78"/>
                      </a:lnTo>
                      <a:lnTo>
                        <a:pt x="48" y="60"/>
                      </a:lnTo>
                      <a:lnTo>
                        <a:pt x="48" y="0"/>
                      </a:lnTo>
                      <a:close/>
                    </a:path>
                  </a:pathLst>
                </a:custGeom>
                <a:solidFill>
                  <a:srgbClr val="800000"/>
                </a:solidFill>
                <a:ln w="9525">
                  <a:solidFill>
                    <a:srgbClr val="000000"/>
                  </a:solidFill>
                  <a:prstDash val="solid"/>
                  <a:round/>
                  <a:headEnd/>
                  <a:tailEnd/>
                </a:ln>
              </p:spPr>
              <p:txBody>
                <a:bodyPr/>
                <a:lstStyle/>
                <a:p>
                  <a:endParaRPr lang="en-US"/>
                </a:p>
              </p:txBody>
            </p:sp>
            <p:sp>
              <p:nvSpPr>
                <p:cNvPr id="11526" name="Freeform 229"/>
                <p:cNvSpPr>
                  <a:spLocks/>
                </p:cNvSpPr>
                <p:nvPr/>
              </p:nvSpPr>
              <p:spPr bwMode="auto">
                <a:xfrm>
                  <a:off x="2874" y="2127"/>
                  <a:ext cx="1014" cy="294"/>
                </a:xfrm>
                <a:custGeom>
                  <a:avLst/>
                  <a:gdLst>
                    <a:gd name="T0" fmla="*/ 0 w 1014"/>
                    <a:gd name="T1" fmla="*/ 0 h 294"/>
                    <a:gd name="T2" fmla="*/ 1014 w 1014"/>
                    <a:gd name="T3" fmla="*/ 234 h 294"/>
                    <a:gd name="T4" fmla="*/ 1014 w 1014"/>
                    <a:gd name="T5" fmla="*/ 294 h 294"/>
                    <a:gd name="T6" fmla="*/ 0 w 1014"/>
                    <a:gd name="T7" fmla="*/ 60 h 294"/>
                    <a:gd name="T8" fmla="*/ 0 w 1014"/>
                    <a:gd name="T9" fmla="*/ 0 h 294"/>
                    <a:gd name="T10" fmla="*/ 0 60000 65536"/>
                    <a:gd name="T11" fmla="*/ 0 60000 65536"/>
                    <a:gd name="T12" fmla="*/ 0 60000 65536"/>
                    <a:gd name="T13" fmla="*/ 0 60000 65536"/>
                    <a:gd name="T14" fmla="*/ 0 60000 65536"/>
                    <a:gd name="T15" fmla="*/ 0 w 1014"/>
                    <a:gd name="T16" fmla="*/ 0 h 294"/>
                    <a:gd name="T17" fmla="*/ 1014 w 1014"/>
                    <a:gd name="T18" fmla="*/ 294 h 294"/>
                  </a:gdLst>
                  <a:ahLst/>
                  <a:cxnLst>
                    <a:cxn ang="T10">
                      <a:pos x="T0" y="T1"/>
                    </a:cxn>
                    <a:cxn ang="T11">
                      <a:pos x="T2" y="T3"/>
                    </a:cxn>
                    <a:cxn ang="T12">
                      <a:pos x="T4" y="T5"/>
                    </a:cxn>
                    <a:cxn ang="T13">
                      <a:pos x="T6" y="T7"/>
                    </a:cxn>
                    <a:cxn ang="T14">
                      <a:pos x="T8" y="T9"/>
                    </a:cxn>
                  </a:cxnLst>
                  <a:rect l="T15" t="T16" r="T17" b="T18"/>
                  <a:pathLst>
                    <a:path w="1014" h="294">
                      <a:moveTo>
                        <a:pt x="0" y="0"/>
                      </a:moveTo>
                      <a:lnTo>
                        <a:pt x="1014" y="234"/>
                      </a:lnTo>
                      <a:lnTo>
                        <a:pt x="1014" y="294"/>
                      </a:lnTo>
                      <a:lnTo>
                        <a:pt x="0" y="60"/>
                      </a:lnTo>
                      <a:lnTo>
                        <a:pt x="0" y="0"/>
                      </a:lnTo>
                      <a:close/>
                    </a:path>
                  </a:pathLst>
                </a:custGeom>
                <a:solidFill>
                  <a:srgbClr val="800000"/>
                </a:solidFill>
                <a:ln w="9525">
                  <a:solidFill>
                    <a:srgbClr val="000000"/>
                  </a:solidFill>
                  <a:prstDash val="solid"/>
                  <a:round/>
                  <a:headEnd/>
                  <a:tailEnd/>
                </a:ln>
              </p:spPr>
              <p:txBody>
                <a:bodyPr/>
                <a:lstStyle/>
                <a:p>
                  <a:endParaRPr lang="en-US"/>
                </a:p>
              </p:txBody>
            </p:sp>
            <p:sp>
              <p:nvSpPr>
                <p:cNvPr id="11527" name="Freeform 230"/>
                <p:cNvSpPr>
                  <a:spLocks/>
                </p:cNvSpPr>
                <p:nvPr/>
              </p:nvSpPr>
              <p:spPr bwMode="auto">
                <a:xfrm>
                  <a:off x="2874" y="1335"/>
                  <a:ext cx="1062" cy="1032"/>
                </a:xfrm>
                <a:custGeom>
                  <a:avLst/>
                  <a:gdLst>
                    <a:gd name="T0" fmla="*/ 258 w 1062"/>
                    <a:gd name="T1" fmla="*/ 6 h 1032"/>
                    <a:gd name="T2" fmla="*/ 294 w 1062"/>
                    <a:gd name="T3" fmla="*/ 12 h 1032"/>
                    <a:gd name="T4" fmla="*/ 330 w 1062"/>
                    <a:gd name="T5" fmla="*/ 18 h 1032"/>
                    <a:gd name="T6" fmla="*/ 366 w 1062"/>
                    <a:gd name="T7" fmla="*/ 30 h 1032"/>
                    <a:gd name="T8" fmla="*/ 396 w 1062"/>
                    <a:gd name="T9" fmla="*/ 42 h 1032"/>
                    <a:gd name="T10" fmla="*/ 432 w 1062"/>
                    <a:gd name="T11" fmla="*/ 48 h 1032"/>
                    <a:gd name="T12" fmla="*/ 468 w 1062"/>
                    <a:gd name="T13" fmla="*/ 60 h 1032"/>
                    <a:gd name="T14" fmla="*/ 498 w 1062"/>
                    <a:gd name="T15" fmla="*/ 78 h 1032"/>
                    <a:gd name="T16" fmla="*/ 534 w 1062"/>
                    <a:gd name="T17" fmla="*/ 90 h 1032"/>
                    <a:gd name="T18" fmla="*/ 564 w 1062"/>
                    <a:gd name="T19" fmla="*/ 102 h 1032"/>
                    <a:gd name="T20" fmla="*/ 594 w 1062"/>
                    <a:gd name="T21" fmla="*/ 120 h 1032"/>
                    <a:gd name="T22" fmla="*/ 624 w 1062"/>
                    <a:gd name="T23" fmla="*/ 138 h 1032"/>
                    <a:gd name="T24" fmla="*/ 636 w 1062"/>
                    <a:gd name="T25" fmla="*/ 144 h 1032"/>
                    <a:gd name="T26" fmla="*/ 666 w 1062"/>
                    <a:gd name="T27" fmla="*/ 162 h 1032"/>
                    <a:gd name="T28" fmla="*/ 696 w 1062"/>
                    <a:gd name="T29" fmla="*/ 180 h 1032"/>
                    <a:gd name="T30" fmla="*/ 726 w 1062"/>
                    <a:gd name="T31" fmla="*/ 198 h 1032"/>
                    <a:gd name="T32" fmla="*/ 750 w 1062"/>
                    <a:gd name="T33" fmla="*/ 216 h 1032"/>
                    <a:gd name="T34" fmla="*/ 774 w 1062"/>
                    <a:gd name="T35" fmla="*/ 240 h 1032"/>
                    <a:gd name="T36" fmla="*/ 798 w 1062"/>
                    <a:gd name="T37" fmla="*/ 258 h 1032"/>
                    <a:gd name="T38" fmla="*/ 822 w 1062"/>
                    <a:gd name="T39" fmla="*/ 282 h 1032"/>
                    <a:gd name="T40" fmla="*/ 846 w 1062"/>
                    <a:gd name="T41" fmla="*/ 306 h 1032"/>
                    <a:gd name="T42" fmla="*/ 870 w 1062"/>
                    <a:gd name="T43" fmla="*/ 330 h 1032"/>
                    <a:gd name="T44" fmla="*/ 888 w 1062"/>
                    <a:gd name="T45" fmla="*/ 348 h 1032"/>
                    <a:gd name="T46" fmla="*/ 912 w 1062"/>
                    <a:gd name="T47" fmla="*/ 372 h 1032"/>
                    <a:gd name="T48" fmla="*/ 930 w 1062"/>
                    <a:gd name="T49" fmla="*/ 402 h 1032"/>
                    <a:gd name="T50" fmla="*/ 948 w 1062"/>
                    <a:gd name="T51" fmla="*/ 426 h 1032"/>
                    <a:gd name="T52" fmla="*/ 960 w 1062"/>
                    <a:gd name="T53" fmla="*/ 450 h 1032"/>
                    <a:gd name="T54" fmla="*/ 978 w 1062"/>
                    <a:gd name="T55" fmla="*/ 474 h 1032"/>
                    <a:gd name="T56" fmla="*/ 990 w 1062"/>
                    <a:gd name="T57" fmla="*/ 504 h 1032"/>
                    <a:gd name="T58" fmla="*/ 1002 w 1062"/>
                    <a:gd name="T59" fmla="*/ 528 h 1032"/>
                    <a:gd name="T60" fmla="*/ 1014 w 1062"/>
                    <a:gd name="T61" fmla="*/ 558 h 1032"/>
                    <a:gd name="T62" fmla="*/ 1026 w 1062"/>
                    <a:gd name="T63" fmla="*/ 582 h 1032"/>
                    <a:gd name="T64" fmla="*/ 1032 w 1062"/>
                    <a:gd name="T65" fmla="*/ 612 h 1032"/>
                    <a:gd name="T66" fmla="*/ 1044 w 1062"/>
                    <a:gd name="T67" fmla="*/ 636 h 1032"/>
                    <a:gd name="T68" fmla="*/ 1050 w 1062"/>
                    <a:gd name="T69" fmla="*/ 666 h 1032"/>
                    <a:gd name="T70" fmla="*/ 1050 w 1062"/>
                    <a:gd name="T71" fmla="*/ 696 h 1032"/>
                    <a:gd name="T72" fmla="*/ 1056 w 1062"/>
                    <a:gd name="T73" fmla="*/ 708 h 1032"/>
                    <a:gd name="T74" fmla="*/ 1056 w 1062"/>
                    <a:gd name="T75" fmla="*/ 738 h 1032"/>
                    <a:gd name="T76" fmla="*/ 1062 w 1062"/>
                    <a:gd name="T77" fmla="*/ 768 h 1032"/>
                    <a:gd name="T78" fmla="*/ 1062 w 1062"/>
                    <a:gd name="T79" fmla="*/ 792 h 1032"/>
                    <a:gd name="T80" fmla="*/ 1062 w 1062"/>
                    <a:gd name="T81" fmla="*/ 822 h 1032"/>
                    <a:gd name="T82" fmla="*/ 1056 w 1062"/>
                    <a:gd name="T83" fmla="*/ 852 h 1032"/>
                    <a:gd name="T84" fmla="*/ 1056 w 1062"/>
                    <a:gd name="T85" fmla="*/ 876 h 1032"/>
                    <a:gd name="T86" fmla="*/ 1050 w 1062"/>
                    <a:gd name="T87" fmla="*/ 906 h 1032"/>
                    <a:gd name="T88" fmla="*/ 1044 w 1062"/>
                    <a:gd name="T89" fmla="*/ 936 h 1032"/>
                    <a:gd name="T90" fmla="*/ 1038 w 1062"/>
                    <a:gd name="T91" fmla="*/ 960 h 1032"/>
                    <a:gd name="T92" fmla="*/ 1032 w 1062"/>
                    <a:gd name="T93" fmla="*/ 990 h 1032"/>
                    <a:gd name="T94" fmla="*/ 1020 w 1062"/>
                    <a:gd name="T95" fmla="*/ 1020 h 1032"/>
                    <a:gd name="T96" fmla="*/ 0 w 1062"/>
                    <a:gd name="T97" fmla="*/ 792 h 10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2"/>
                    <a:gd name="T148" fmla="*/ 0 h 1032"/>
                    <a:gd name="T149" fmla="*/ 1062 w 1062"/>
                    <a:gd name="T150" fmla="*/ 1032 h 10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2" h="1032">
                      <a:moveTo>
                        <a:pt x="240" y="0"/>
                      </a:moveTo>
                      <a:lnTo>
                        <a:pt x="258" y="6"/>
                      </a:lnTo>
                      <a:lnTo>
                        <a:pt x="276" y="6"/>
                      </a:lnTo>
                      <a:lnTo>
                        <a:pt x="294" y="12"/>
                      </a:lnTo>
                      <a:lnTo>
                        <a:pt x="312" y="18"/>
                      </a:lnTo>
                      <a:lnTo>
                        <a:pt x="330" y="18"/>
                      </a:lnTo>
                      <a:lnTo>
                        <a:pt x="348" y="24"/>
                      </a:lnTo>
                      <a:lnTo>
                        <a:pt x="366" y="30"/>
                      </a:lnTo>
                      <a:lnTo>
                        <a:pt x="384" y="36"/>
                      </a:lnTo>
                      <a:lnTo>
                        <a:pt x="396" y="42"/>
                      </a:lnTo>
                      <a:lnTo>
                        <a:pt x="414" y="48"/>
                      </a:lnTo>
                      <a:lnTo>
                        <a:pt x="432" y="48"/>
                      </a:lnTo>
                      <a:lnTo>
                        <a:pt x="450" y="54"/>
                      </a:lnTo>
                      <a:lnTo>
                        <a:pt x="468" y="60"/>
                      </a:lnTo>
                      <a:lnTo>
                        <a:pt x="480" y="72"/>
                      </a:lnTo>
                      <a:lnTo>
                        <a:pt x="498" y="78"/>
                      </a:lnTo>
                      <a:lnTo>
                        <a:pt x="516" y="84"/>
                      </a:lnTo>
                      <a:lnTo>
                        <a:pt x="534" y="90"/>
                      </a:lnTo>
                      <a:lnTo>
                        <a:pt x="546" y="96"/>
                      </a:lnTo>
                      <a:lnTo>
                        <a:pt x="564" y="102"/>
                      </a:lnTo>
                      <a:lnTo>
                        <a:pt x="576" y="114"/>
                      </a:lnTo>
                      <a:lnTo>
                        <a:pt x="594" y="120"/>
                      </a:lnTo>
                      <a:lnTo>
                        <a:pt x="606" y="126"/>
                      </a:lnTo>
                      <a:lnTo>
                        <a:pt x="624" y="138"/>
                      </a:lnTo>
                      <a:lnTo>
                        <a:pt x="636" y="144"/>
                      </a:lnTo>
                      <a:lnTo>
                        <a:pt x="654" y="150"/>
                      </a:lnTo>
                      <a:lnTo>
                        <a:pt x="666" y="162"/>
                      </a:lnTo>
                      <a:lnTo>
                        <a:pt x="684" y="168"/>
                      </a:lnTo>
                      <a:lnTo>
                        <a:pt x="696" y="180"/>
                      </a:lnTo>
                      <a:lnTo>
                        <a:pt x="708" y="192"/>
                      </a:lnTo>
                      <a:lnTo>
                        <a:pt x="726" y="198"/>
                      </a:lnTo>
                      <a:lnTo>
                        <a:pt x="738" y="210"/>
                      </a:lnTo>
                      <a:lnTo>
                        <a:pt x="750" y="216"/>
                      </a:lnTo>
                      <a:lnTo>
                        <a:pt x="762" y="228"/>
                      </a:lnTo>
                      <a:lnTo>
                        <a:pt x="774" y="240"/>
                      </a:lnTo>
                      <a:lnTo>
                        <a:pt x="786" y="252"/>
                      </a:lnTo>
                      <a:lnTo>
                        <a:pt x="798" y="258"/>
                      </a:lnTo>
                      <a:lnTo>
                        <a:pt x="810" y="270"/>
                      </a:lnTo>
                      <a:lnTo>
                        <a:pt x="822" y="282"/>
                      </a:lnTo>
                      <a:lnTo>
                        <a:pt x="834" y="294"/>
                      </a:lnTo>
                      <a:lnTo>
                        <a:pt x="846" y="306"/>
                      </a:lnTo>
                      <a:lnTo>
                        <a:pt x="858" y="318"/>
                      </a:lnTo>
                      <a:lnTo>
                        <a:pt x="870" y="330"/>
                      </a:lnTo>
                      <a:lnTo>
                        <a:pt x="882" y="336"/>
                      </a:lnTo>
                      <a:lnTo>
                        <a:pt x="888" y="348"/>
                      </a:lnTo>
                      <a:lnTo>
                        <a:pt x="900" y="360"/>
                      </a:lnTo>
                      <a:lnTo>
                        <a:pt x="912" y="372"/>
                      </a:lnTo>
                      <a:lnTo>
                        <a:pt x="918" y="384"/>
                      </a:lnTo>
                      <a:lnTo>
                        <a:pt x="930" y="402"/>
                      </a:lnTo>
                      <a:lnTo>
                        <a:pt x="936" y="414"/>
                      </a:lnTo>
                      <a:lnTo>
                        <a:pt x="948" y="426"/>
                      </a:lnTo>
                      <a:lnTo>
                        <a:pt x="954" y="438"/>
                      </a:lnTo>
                      <a:lnTo>
                        <a:pt x="960" y="450"/>
                      </a:lnTo>
                      <a:lnTo>
                        <a:pt x="966" y="462"/>
                      </a:lnTo>
                      <a:lnTo>
                        <a:pt x="978" y="474"/>
                      </a:lnTo>
                      <a:lnTo>
                        <a:pt x="984" y="486"/>
                      </a:lnTo>
                      <a:lnTo>
                        <a:pt x="990" y="504"/>
                      </a:lnTo>
                      <a:lnTo>
                        <a:pt x="996" y="516"/>
                      </a:lnTo>
                      <a:lnTo>
                        <a:pt x="1002" y="528"/>
                      </a:lnTo>
                      <a:lnTo>
                        <a:pt x="1008" y="540"/>
                      </a:lnTo>
                      <a:lnTo>
                        <a:pt x="1014" y="558"/>
                      </a:lnTo>
                      <a:lnTo>
                        <a:pt x="1020" y="570"/>
                      </a:lnTo>
                      <a:lnTo>
                        <a:pt x="1026" y="582"/>
                      </a:lnTo>
                      <a:lnTo>
                        <a:pt x="1032" y="594"/>
                      </a:lnTo>
                      <a:lnTo>
                        <a:pt x="1032" y="612"/>
                      </a:lnTo>
                      <a:lnTo>
                        <a:pt x="1038" y="624"/>
                      </a:lnTo>
                      <a:lnTo>
                        <a:pt x="1044" y="636"/>
                      </a:lnTo>
                      <a:lnTo>
                        <a:pt x="1044" y="654"/>
                      </a:lnTo>
                      <a:lnTo>
                        <a:pt x="1050" y="666"/>
                      </a:lnTo>
                      <a:lnTo>
                        <a:pt x="1050" y="678"/>
                      </a:lnTo>
                      <a:lnTo>
                        <a:pt x="1050" y="696"/>
                      </a:lnTo>
                      <a:lnTo>
                        <a:pt x="1056" y="708"/>
                      </a:lnTo>
                      <a:lnTo>
                        <a:pt x="1056" y="720"/>
                      </a:lnTo>
                      <a:lnTo>
                        <a:pt x="1056" y="738"/>
                      </a:lnTo>
                      <a:lnTo>
                        <a:pt x="1062" y="750"/>
                      </a:lnTo>
                      <a:lnTo>
                        <a:pt x="1062" y="768"/>
                      </a:lnTo>
                      <a:lnTo>
                        <a:pt x="1062" y="780"/>
                      </a:lnTo>
                      <a:lnTo>
                        <a:pt x="1062" y="792"/>
                      </a:lnTo>
                      <a:lnTo>
                        <a:pt x="1062" y="810"/>
                      </a:lnTo>
                      <a:lnTo>
                        <a:pt x="1062" y="822"/>
                      </a:lnTo>
                      <a:lnTo>
                        <a:pt x="1062" y="834"/>
                      </a:lnTo>
                      <a:lnTo>
                        <a:pt x="1056" y="852"/>
                      </a:lnTo>
                      <a:lnTo>
                        <a:pt x="1056" y="864"/>
                      </a:lnTo>
                      <a:lnTo>
                        <a:pt x="1056" y="876"/>
                      </a:lnTo>
                      <a:lnTo>
                        <a:pt x="1050" y="894"/>
                      </a:lnTo>
                      <a:lnTo>
                        <a:pt x="1050" y="906"/>
                      </a:lnTo>
                      <a:lnTo>
                        <a:pt x="1050" y="918"/>
                      </a:lnTo>
                      <a:lnTo>
                        <a:pt x="1044" y="936"/>
                      </a:lnTo>
                      <a:lnTo>
                        <a:pt x="1044" y="948"/>
                      </a:lnTo>
                      <a:lnTo>
                        <a:pt x="1038" y="960"/>
                      </a:lnTo>
                      <a:lnTo>
                        <a:pt x="1032" y="978"/>
                      </a:lnTo>
                      <a:lnTo>
                        <a:pt x="1032" y="990"/>
                      </a:lnTo>
                      <a:lnTo>
                        <a:pt x="1026" y="1002"/>
                      </a:lnTo>
                      <a:lnTo>
                        <a:pt x="1020" y="1020"/>
                      </a:lnTo>
                      <a:lnTo>
                        <a:pt x="1014" y="1032"/>
                      </a:lnTo>
                      <a:lnTo>
                        <a:pt x="0" y="792"/>
                      </a:lnTo>
                      <a:lnTo>
                        <a:pt x="240" y="0"/>
                      </a:lnTo>
                      <a:close/>
                    </a:path>
                  </a:pathLst>
                </a:custGeom>
                <a:solidFill>
                  <a:srgbClr val="FF0000"/>
                </a:solidFill>
                <a:ln w="9525">
                  <a:solidFill>
                    <a:srgbClr val="000000"/>
                  </a:solidFill>
                  <a:prstDash val="solid"/>
                  <a:round/>
                  <a:headEnd/>
                  <a:tailEnd/>
                </a:ln>
              </p:spPr>
              <p:txBody>
                <a:bodyPr/>
                <a:lstStyle/>
                <a:p>
                  <a:endParaRPr lang="en-US"/>
                </a:p>
              </p:txBody>
            </p:sp>
            <p:sp>
              <p:nvSpPr>
                <p:cNvPr id="11528" name="Freeform 231"/>
                <p:cNvSpPr>
                  <a:spLocks/>
                </p:cNvSpPr>
                <p:nvPr/>
              </p:nvSpPr>
              <p:spPr bwMode="auto">
                <a:xfrm>
                  <a:off x="1818" y="2127"/>
                  <a:ext cx="2070" cy="876"/>
                </a:xfrm>
                <a:custGeom>
                  <a:avLst/>
                  <a:gdLst>
                    <a:gd name="T0" fmla="*/ 2040 w 2070"/>
                    <a:gd name="T1" fmla="*/ 306 h 876"/>
                    <a:gd name="T2" fmla="*/ 1992 w 2070"/>
                    <a:gd name="T3" fmla="*/ 384 h 876"/>
                    <a:gd name="T4" fmla="*/ 1938 w 2070"/>
                    <a:gd name="T5" fmla="*/ 456 h 876"/>
                    <a:gd name="T6" fmla="*/ 1866 w 2070"/>
                    <a:gd name="T7" fmla="*/ 522 h 876"/>
                    <a:gd name="T8" fmla="*/ 1794 w 2070"/>
                    <a:gd name="T9" fmla="*/ 588 h 876"/>
                    <a:gd name="T10" fmla="*/ 1710 w 2070"/>
                    <a:gd name="T11" fmla="*/ 642 h 876"/>
                    <a:gd name="T12" fmla="*/ 1620 w 2070"/>
                    <a:gd name="T13" fmla="*/ 690 h 876"/>
                    <a:gd name="T14" fmla="*/ 1536 w 2070"/>
                    <a:gd name="T15" fmla="*/ 726 h 876"/>
                    <a:gd name="T16" fmla="*/ 1440 w 2070"/>
                    <a:gd name="T17" fmla="*/ 762 h 876"/>
                    <a:gd name="T18" fmla="*/ 1332 w 2070"/>
                    <a:gd name="T19" fmla="*/ 786 h 876"/>
                    <a:gd name="T20" fmla="*/ 1224 w 2070"/>
                    <a:gd name="T21" fmla="*/ 804 h 876"/>
                    <a:gd name="T22" fmla="*/ 1110 w 2070"/>
                    <a:gd name="T23" fmla="*/ 816 h 876"/>
                    <a:gd name="T24" fmla="*/ 1002 w 2070"/>
                    <a:gd name="T25" fmla="*/ 816 h 876"/>
                    <a:gd name="T26" fmla="*/ 894 w 2070"/>
                    <a:gd name="T27" fmla="*/ 804 h 876"/>
                    <a:gd name="T28" fmla="*/ 786 w 2070"/>
                    <a:gd name="T29" fmla="*/ 786 h 876"/>
                    <a:gd name="T30" fmla="*/ 678 w 2070"/>
                    <a:gd name="T31" fmla="*/ 762 h 876"/>
                    <a:gd name="T32" fmla="*/ 576 w 2070"/>
                    <a:gd name="T33" fmla="*/ 726 h 876"/>
                    <a:gd name="T34" fmla="*/ 480 w 2070"/>
                    <a:gd name="T35" fmla="*/ 684 h 876"/>
                    <a:gd name="T36" fmla="*/ 390 w 2070"/>
                    <a:gd name="T37" fmla="*/ 636 h 876"/>
                    <a:gd name="T38" fmla="*/ 306 w 2070"/>
                    <a:gd name="T39" fmla="*/ 576 h 876"/>
                    <a:gd name="T40" fmla="*/ 246 w 2070"/>
                    <a:gd name="T41" fmla="*/ 522 h 876"/>
                    <a:gd name="T42" fmla="*/ 180 w 2070"/>
                    <a:gd name="T43" fmla="*/ 456 h 876"/>
                    <a:gd name="T44" fmla="*/ 120 w 2070"/>
                    <a:gd name="T45" fmla="*/ 384 h 876"/>
                    <a:gd name="T46" fmla="*/ 78 w 2070"/>
                    <a:gd name="T47" fmla="*/ 306 h 876"/>
                    <a:gd name="T48" fmla="*/ 42 w 2070"/>
                    <a:gd name="T49" fmla="*/ 228 h 876"/>
                    <a:gd name="T50" fmla="*/ 12 w 2070"/>
                    <a:gd name="T51" fmla="*/ 144 h 876"/>
                    <a:gd name="T52" fmla="*/ 0 w 2070"/>
                    <a:gd name="T53" fmla="*/ 60 h 876"/>
                    <a:gd name="T54" fmla="*/ 0 w 2070"/>
                    <a:gd name="T55" fmla="*/ 78 h 876"/>
                    <a:gd name="T56" fmla="*/ 6 w 2070"/>
                    <a:gd name="T57" fmla="*/ 162 h 876"/>
                    <a:gd name="T58" fmla="*/ 24 w 2070"/>
                    <a:gd name="T59" fmla="*/ 246 h 876"/>
                    <a:gd name="T60" fmla="*/ 54 w 2070"/>
                    <a:gd name="T61" fmla="*/ 324 h 876"/>
                    <a:gd name="T62" fmla="*/ 96 w 2070"/>
                    <a:gd name="T63" fmla="*/ 408 h 876"/>
                    <a:gd name="T64" fmla="*/ 150 w 2070"/>
                    <a:gd name="T65" fmla="*/ 480 h 876"/>
                    <a:gd name="T66" fmla="*/ 210 w 2070"/>
                    <a:gd name="T67" fmla="*/ 552 h 876"/>
                    <a:gd name="T68" fmla="*/ 270 w 2070"/>
                    <a:gd name="T69" fmla="*/ 606 h 876"/>
                    <a:gd name="T70" fmla="*/ 348 w 2070"/>
                    <a:gd name="T71" fmla="*/ 666 h 876"/>
                    <a:gd name="T72" fmla="*/ 438 w 2070"/>
                    <a:gd name="T73" fmla="*/ 720 h 876"/>
                    <a:gd name="T74" fmla="*/ 528 w 2070"/>
                    <a:gd name="T75" fmla="*/ 768 h 876"/>
                    <a:gd name="T76" fmla="*/ 624 w 2070"/>
                    <a:gd name="T77" fmla="*/ 804 h 876"/>
                    <a:gd name="T78" fmla="*/ 732 w 2070"/>
                    <a:gd name="T79" fmla="*/ 834 h 876"/>
                    <a:gd name="T80" fmla="*/ 840 w 2070"/>
                    <a:gd name="T81" fmla="*/ 858 h 876"/>
                    <a:gd name="T82" fmla="*/ 948 w 2070"/>
                    <a:gd name="T83" fmla="*/ 870 h 876"/>
                    <a:gd name="T84" fmla="*/ 1056 w 2070"/>
                    <a:gd name="T85" fmla="*/ 876 h 876"/>
                    <a:gd name="T86" fmla="*/ 1170 w 2070"/>
                    <a:gd name="T87" fmla="*/ 870 h 876"/>
                    <a:gd name="T88" fmla="*/ 1278 w 2070"/>
                    <a:gd name="T89" fmla="*/ 858 h 876"/>
                    <a:gd name="T90" fmla="*/ 1386 w 2070"/>
                    <a:gd name="T91" fmla="*/ 834 h 876"/>
                    <a:gd name="T92" fmla="*/ 1488 w 2070"/>
                    <a:gd name="T93" fmla="*/ 804 h 876"/>
                    <a:gd name="T94" fmla="*/ 1590 w 2070"/>
                    <a:gd name="T95" fmla="*/ 768 h 876"/>
                    <a:gd name="T96" fmla="*/ 1662 w 2070"/>
                    <a:gd name="T97" fmla="*/ 726 h 876"/>
                    <a:gd name="T98" fmla="*/ 1752 w 2070"/>
                    <a:gd name="T99" fmla="*/ 678 h 876"/>
                    <a:gd name="T100" fmla="*/ 1830 w 2070"/>
                    <a:gd name="T101" fmla="*/ 618 h 876"/>
                    <a:gd name="T102" fmla="*/ 1902 w 2070"/>
                    <a:gd name="T103" fmla="*/ 552 h 876"/>
                    <a:gd name="T104" fmla="*/ 1968 w 2070"/>
                    <a:gd name="T105" fmla="*/ 480 h 876"/>
                    <a:gd name="T106" fmla="*/ 2016 w 2070"/>
                    <a:gd name="T107" fmla="*/ 408 h 876"/>
                    <a:gd name="T108" fmla="*/ 2058 w 2070"/>
                    <a:gd name="T109" fmla="*/ 324 h 87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2070"/>
                    <a:gd name="T166" fmla="*/ 0 h 876"/>
                    <a:gd name="T167" fmla="*/ 2070 w 2070"/>
                    <a:gd name="T168" fmla="*/ 876 h 87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2070" h="876">
                      <a:moveTo>
                        <a:pt x="2070" y="240"/>
                      </a:moveTo>
                      <a:lnTo>
                        <a:pt x="2064" y="252"/>
                      </a:lnTo>
                      <a:lnTo>
                        <a:pt x="2058" y="264"/>
                      </a:lnTo>
                      <a:lnTo>
                        <a:pt x="2052" y="282"/>
                      </a:lnTo>
                      <a:lnTo>
                        <a:pt x="2046" y="294"/>
                      </a:lnTo>
                      <a:lnTo>
                        <a:pt x="2040" y="306"/>
                      </a:lnTo>
                      <a:lnTo>
                        <a:pt x="2034" y="318"/>
                      </a:lnTo>
                      <a:lnTo>
                        <a:pt x="2022" y="330"/>
                      </a:lnTo>
                      <a:lnTo>
                        <a:pt x="2016" y="348"/>
                      </a:lnTo>
                      <a:lnTo>
                        <a:pt x="2010" y="360"/>
                      </a:lnTo>
                      <a:lnTo>
                        <a:pt x="2004" y="372"/>
                      </a:lnTo>
                      <a:lnTo>
                        <a:pt x="1992" y="384"/>
                      </a:lnTo>
                      <a:lnTo>
                        <a:pt x="1986" y="396"/>
                      </a:lnTo>
                      <a:lnTo>
                        <a:pt x="1974" y="408"/>
                      </a:lnTo>
                      <a:lnTo>
                        <a:pt x="1968" y="420"/>
                      </a:lnTo>
                      <a:lnTo>
                        <a:pt x="1956" y="432"/>
                      </a:lnTo>
                      <a:lnTo>
                        <a:pt x="1944" y="444"/>
                      </a:lnTo>
                      <a:lnTo>
                        <a:pt x="1938" y="456"/>
                      </a:lnTo>
                      <a:lnTo>
                        <a:pt x="1926" y="468"/>
                      </a:lnTo>
                      <a:lnTo>
                        <a:pt x="1914" y="480"/>
                      </a:lnTo>
                      <a:lnTo>
                        <a:pt x="1902" y="492"/>
                      </a:lnTo>
                      <a:lnTo>
                        <a:pt x="1890" y="504"/>
                      </a:lnTo>
                      <a:lnTo>
                        <a:pt x="1878" y="516"/>
                      </a:lnTo>
                      <a:lnTo>
                        <a:pt x="1866" y="522"/>
                      </a:lnTo>
                      <a:lnTo>
                        <a:pt x="1854" y="534"/>
                      </a:lnTo>
                      <a:lnTo>
                        <a:pt x="1842" y="546"/>
                      </a:lnTo>
                      <a:lnTo>
                        <a:pt x="1830" y="558"/>
                      </a:lnTo>
                      <a:lnTo>
                        <a:pt x="1818" y="564"/>
                      </a:lnTo>
                      <a:lnTo>
                        <a:pt x="1806" y="576"/>
                      </a:lnTo>
                      <a:lnTo>
                        <a:pt x="1794" y="588"/>
                      </a:lnTo>
                      <a:lnTo>
                        <a:pt x="1782" y="594"/>
                      </a:lnTo>
                      <a:lnTo>
                        <a:pt x="1764" y="606"/>
                      </a:lnTo>
                      <a:lnTo>
                        <a:pt x="1752" y="618"/>
                      </a:lnTo>
                      <a:lnTo>
                        <a:pt x="1740" y="624"/>
                      </a:lnTo>
                      <a:lnTo>
                        <a:pt x="1722" y="636"/>
                      </a:lnTo>
                      <a:lnTo>
                        <a:pt x="1710" y="642"/>
                      </a:lnTo>
                      <a:lnTo>
                        <a:pt x="1692" y="648"/>
                      </a:lnTo>
                      <a:lnTo>
                        <a:pt x="1680" y="660"/>
                      </a:lnTo>
                      <a:lnTo>
                        <a:pt x="1662" y="666"/>
                      </a:lnTo>
                      <a:lnTo>
                        <a:pt x="1650" y="678"/>
                      </a:lnTo>
                      <a:lnTo>
                        <a:pt x="1632" y="684"/>
                      </a:lnTo>
                      <a:lnTo>
                        <a:pt x="1620" y="690"/>
                      </a:lnTo>
                      <a:lnTo>
                        <a:pt x="1602" y="696"/>
                      </a:lnTo>
                      <a:lnTo>
                        <a:pt x="1590" y="708"/>
                      </a:lnTo>
                      <a:lnTo>
                        <a:pt x="1572" y="714"/>
                      </a:lnTo>
                      <a:lnTo>
                        <a:pt x="1554" y="720"/>
                      </a:lnTo>
                      <a:lnTo>
                        <a:pt x="1536" y="726"/>
                      </a:lnTo>
                      <a:lnTo>
                        <a:pt x="1524" y="732"/>
                      </a:lnTo>
                      <a:lnTo>
                        <a:pt x="1506" y="738"/>
                      </a:lnTo>
                      <a:lnTo>
                        <a:pt x="1488" y="744"/>
                      </a:lnTo>
                      <a:lnTo>
                        <a:pt x="1470" y="750"/>
                      </a:lnTo>
                      <a:lnTo>
                        <a:pt x="1452" y="756"/>
                      </a:lnTo>
                      <a:lnTo>
                        <a:pt x="1440" y="762"/>
                      </a:lnTo>
                      <a:lnTo>
                        <a:pt x="1422" y="768"/>
                      </a:lnTo>
                      <a:lnTo>
                        <a:pt x="1404" y="768"/>
                      </a:lnTo>
                      <a:lnTo>
                        <a:pt x="1386" y="774"/>
                      </a:lnTo>
                      <a:lnTo>
                        <a:pt x="1368" y="780"/>
                      </a:lnTo>
                      <a:lnTo>
                        <a:pt x="1350" y="786"/>
                      </a:lnTo>
                      <a:lnTo>
                        <a:pt x="1332" y="786"/>
                      </a:lnTo>
                      <a:lnTo>
                        <a:pt x="1314" y="792"/>
                      </a:lnTo>
                      <a:lnTo>
                        <a:pt x="1296" y="792"/>
                      </a:lnTo>
                      <a:lnTo>
                        <a:pt x="1278" y="798"/>
                      </a:lnTo>
                      <a:lnTo>
                        <a:pt x="1260" y="798"/>
                      </a:lnTo>
                      <a:lnTo>
                        <a:pt x="1242" y="804"/>
                      </a:lnTo>
                      <a:lnTo>
                        <a:pt x="1224" y="804"/>
                      </a:lnTo>
                      <a:lnTo>
                        <a:pt x="1206" y="804"/>
                      </a:lnTo>
                      <a:lnTo>
                        <a:pt x="1188" y="810"/>
                      </a:lnTo>
                      <a:lnTo>
                        <a:pt x="1170" y="810"/>
                      </a:lnTo>
                      <a:lnTo>
                        <a:pt x="1152" y="810"/>
                      </a:lnTo>
                      <a:lnTo>
                        <a:pt x="1134" y="810"/>
                      </a:lnTo>
                      <a:lnTo>
                        <a:pt x="1110" y="816"/>
                      </a:lnTo>
                      <a:lnTo>
                        <a:pt x="1092" y="816"/>
                      </a:lnTo>
                      <a:lnTo>
                        <a:pt x="1074" y="816"/>
                      </a:lnTo>
                      <a:lnTo>
                        <a:pt x="1056" y="816"/>
                      </a:lnTo>
                      <a:lnTo>
                        <a:pt x="1038" y="816"/>
                      </a:lnTo>
                      <a:lnTo>
                        <a:pt x="1020" y="816"/>
                      </a:lnTo>
                      <a:lnTo>
                        <a:pt x="1002" y="816"/>
                      </a:lnTo>
                      <a:lnTo>
                        <a:pt x="984" y="810"/>
                      </a:lnTo>
                      <a:lnTo>
                        <a:pt x="966" y="810"/>
                      </a:lnTo>
                      <a:lnTo>
                        <a:pt x="948" y="810"/>
                      </a:lnTo>
                      <a:lnTo>
                        <a:pt x="930" y="810"/>
                      </a:lnTo>
                      <a:lnTo>
                        <a:pt x="912" y="804"/>
                      </a:lnTo>
                      <a:lnTo>
                        <a:pt x="894" y="804"/>
                      </a:lnTo>
                      <a:lnTo>
                        <a:pt x="876" y="804"/>
                      </a:lnTo>
                      <a:lnTo>
                        <a:pt x="858" y="798"/>
                      </a:lnTo>
                      <a:lnTo>
                        <a:pt x="840" y="798"/>
                      </a:lnTo>
                      <a:lnTo>
                        <a:pt x="822" y="792"/>
                      </a:lnTo>
                      <a:lnTo>
                        <a:pt x="804" y="792"/>
                      </a:lnTo>
                      <a:lnTo>
                        <a:pt x="786" y="786"/>
                      </a:lnTo>
                      <a:lnTo>
                        <a:pt x="768" y="786"/>
                      </a:lnTo>
                      <a:lnTo>
                        <a:pt x="750" y="780"/>
                      </a:lnTo>
                      <a:lnTo>
                        <a:pt x="732" y="774"/>
                      </a:lnTo>
                      <a:lnTo>
                        <a:pt x="714" y="768"/>
                      </a:lnTo>
                      <a:lnTo>
                        <a:pt x="696" y="768"/>
                      </a:lnTo>
                      <a:lnTo>
                        <a:pt x="678" y="762"/>
                      </a:lnTo>
                      <a:lnTo>
                        <a:pt x="660" y="756"/>
                      </a:lnTo>
                      <a:lnTo>
                        <a:pt x="642" y="750"/>
                      </a:lnTo>
                      <a:lnTo>
                        <a:pt x="624" y="744"/>
                      </a:lnTo>
                      <a:lnTo>
                        <a:pt x="612" y="738"/>
                      </a:lnTo>
                      <a:lnTo>
                        <a:pt x="594" y="732"/>
                      </a:lnTo>
                      <a:lnTo>
                        <a:pt x="576" y="726"/>
                      </a:lnTo>
                      <a:lnTo>
                        <a:pt x="558" y="720"/>
                      </a:lnTo>
                      <a:lnTo>
                        <a:pt x="546" y="714"/>
                      </a:lnTo>
                      <a:lnTo>
                        <a:pt x="528" y="708"/>
                      </a:lnTo>
                      <a:lnTo>
                        <a:pt x="510" y="696"/>
                      </a:lnTo>
                      <a:lnTo>
                        <a:pt x="498" y="690"/>
                      </a:lnTo>
                      <a:lnTo>
                        <a:pt x="480" y="684"/>
                      </a:lnTo>
                      <a:lnTo>
                        <a:pt x="468" y="678"/>
                      </a:lnTo>
                      <a:lnTo>
                        <a:pt x="450" y="666"/>
                      </a:lnTo>
                      <a:lnTo>
                        <a:pt x="438" y="660"/>
                      </a:lnTo>
                      <a:lnTo>
                        <a:pt x="420" y="648"/>
                      </a:lnTo>
                      <a:lnTo>
                        <a:pt x="408" y="642"/>
                      </a:lnTo>
                      <a:lnTo>
                        <a:pt x="390" y="636"/>
                      </a:lnTo>
                      <a:lnTo>
                        <a:pt x="378" y="624"/>
                      </a:lnTo>
                      <a:lnTo>
                        <a:pt x="360" y="618"/>
                      </a:lnTo>
                      <a:lnTo>
                        <a:pt x="348" y="606"/>
                      </a:lnTo>
                      <a:lnTo>
                        <a:pt x="336" y="594"/>
                      </a:lnTo>
                      <a:lnTo>
                        <a:pt x="324" y="588"/>
                      </a:lnTo>
                      <a:lnTo>
                        <a:pt x="306" y="576"/>
                      </a:lnTo>
                      <a:lnTo>
                        <a:pt x="294" y="564"/>
                      </a:lnTo>
                      <a:lnTo>
                        <a:pt x="282" y="558"/>
                      </a:lnTo>
                      <a:lnTo>
                        <a:pt x="270" y="546"/>
                      </a:lnTo>
                      <a:lnTo>
                        <a:pt x="258" y="534"/>
                      </a:lnTo>
                      <a:lnTo>
                        <a:pt x="246" y="522"/>
                      </a:lnTo>
                      <a:lnTo>
                        <a:pt x="234" y="516"/>
                      </a:lnTo>
                      <a:lnTo>
                        <a:pt x="222" y="504"/>
                      </a:lnTo>
                      <a:lnTo>
                        <a:pt x="210" y="492"/>
                      </a:lnTo>
                      <a:lnTo>
                        <a:pt x="198" y="480"/>
                      </a:lnTo>
                      <a:lnTo>
                        <a:pt x="192" y="468"/>
                      </a:lnTo>
                      <a:lnTo>
                        <a:pt x="180" y="456"/>
                      </a:lnTo>
                      <a:lnTo>
                        <a:pt x="168" y="444"/>
                      </a:lnTo>
                      <a:lnTo>
                        <a:pt x="162" y="432"/>
                      </a:lnTo>
                      <a:lnTo>
                        <a:pt x="150" y="420"/>
                      </a:lnTo>
                      <a:lnTo>
                        <a:pt x="138" y="408"/>
                      </a:lnTo>
                      <a:lnTo>
                        <a:pt x="132" y="396"/>
                      </a:lnTo>
                      <a:lnTo>
                        <a:pt x="120" y="384"/>
                      </a:lnTo>
                      <a:lnTo>
                        <a:pt x="114" y="372"/>
                      </a:lnTo>
                      <a:lnTo>
                        <a:pt x="108" y="360"/>
                      </a:lnTo>
                      <a:lnTo>
                        <a:pt x="96" y="348"/>
                      </a:lnTo>
                      <a:lnTo>
                        <a:pt x="90" y="330"/>
                      </a:lnTo>
                      <a:lnTo>
                        <a:pt x="84" y="318"/>
                      </a:lnTo>
                      <a:lnTo>
                        <a:pt x="78" y="306"/>
                      </a:lnTo>
                      <a:lnTo>
                        <a:pt x="66" y="294"/>
                      </a:lnTo>
                      <a:lnTo>
                        <a:pt x="60" y="282"/>
                      </a:lnTo>
                      <a:lnTo>
                        <a:pt x="54" y="264"/>
                      </a:lnTo>
                      <a:lnTo>
                        <a:pt x="48" y="252"/>
                      </a:lnTo>
                      <a:lnTo>
                        <a:pt x="42" y="240"/>
                      </a:lnTo>
                      <a:lnTo>
                        <a:pt x="42" y="228"/>
                      </a:lnTo>
                      <a:lnTo>
                        <a:pt x="36" y="210"/>
                      </a:lnTo>
                      <a:lnTo>
                        <a:pt x="30" y="198"/>
                      </a:lnTo>
                      <a:lnTo>
                        <a:pt x="24" y="186"/>
                      </a:lnTo>
                      <a:lnTo>
                        <a:pt x="24" y="168"/>
                      </a:lnTo>
                      <a:lnTo>
                        <a:pt x="18" y="156"/>
                      </a:lnTo>
                      <a:lnTo>
                        <a:pt x="12" y="144"/>
                      </a:lnTo>
                      <a:lnTo>
                        <a:pt x="12" y="126"/>
                      </a:lnTo>
                      <a:lnTo>
                        <a:pt x="6" y="114"/>
                      </a:lnTo>
                      <a:lnTo>
                        <a:pt x="6" y="102"/>
                      </a:lnTo>
                      <a:lnTo>
                        <a:pt x="6" y="84"/>
                      </a:lnTo>
                      <a:lnTo>
                        <a:pt x="0" y="72"/>
                      </a:lnTo>
                      <a:lnTo>
                        <a:pt x="0" y="60"/>
                      </a:lnTo>
                      <a:lnTo>
                        <a:pt x="0" y="42"/>
                      </a:lnTo>
                      <a:lnTo>
                        <a:pt x="0" y="30"/>
                      </a:lnTo>
                      <a:lnTo>
                        <a:pt x="0" y="18"/>
                      </a:lnTo>
                      <a:lnTo>
                        <a:pt x="0" y="0"/>
                      </a:lnTo>
                      <a:lnTo>
                        <a:pt x="0" y="60"/>
                      </a:lnTo>
                      <a:lnTo>
                        <a:pt x="0" y="78"/>
                      </a:lnTo>
                      <a:lnTo>
                        <a:pt x="0" y="90"/>
                      </a:lnTo>
                      <a:lnTo>
                        <a:pt x="0" y="102"/>
                      </a:lnTo>
                      <a:lnTo>
                        <a:pt x="0" y="120"/>
                      </a:lnTo>
                      <a:lnTo>
                        <a:pt x="0" y="132"/>
                      </a:lnTo>
                      <a:lnTo>
                        <a:pt x="6" y="144"/>
                      </a:lnTo>
                      <a:lnTo>
                        <a:pt x="6" y="162"/>
                      </a:lnTo>
                      <a:lnTo>
                        <a:pt x="6" y="174"/>
                      </a:lnTo>
                      <a:lnTo>
                        <a:pt x="12" y="186"/>
                      </a:lnTo>
                      <a:lnTo>
                        <a:pt x="12" y="204"/>
                      </a:lnTo>
                      <a:lnTo>
                        <a:pt x="18" y="216"/>
                      </a:lnTo>
                      <a:lnTo>
                        <a:pt x="24" y="228"/>
                      </a:lnTo>
                      <a:lnTo>
                        <a:pt x="24" y="246"/>
                      </a:lnTo>
                      <a:lnTo>
                        <a:pt x="30" y="258"/>
                      </a:lnTo>
                      <a:lnTo>
                        <a:pt x="36" y="270"/>
                      </a:lnTo>
                      <a:lnTo>
                        <a:pt x="42" y="288"/>
                      </a:lnTo>
                      <a:lnTo>
                        <a:pt x="42" y="300"/>
                      </a:lnTo>
                      <a:lnTo>
                        <a:pt x="48" y="312"/>
                      </a:lnTo>
                      <a:lnTo>
                        <a:pt x="54" y="324"/>
                      </a:lnTo>
                      <a:lnTo>
                        <a:pt x="60" y="342"/>
                      </a:lnTo>
                      <a:lnTo>
                        <a:pt x="66" y="354"/>
                      </a:lnTo>
                      <a:lnTo>
                        <a:pt x="78" y="366"/>
                      </a:lnTo>
                      <a:lnTo>
                        <a:pt x="84" y="378"/>
                      </a:lnTo>
                      <a:lnTo>
                        <a:pt x="90" y="390"/>
                      </a:lnTo>
                      <a:lnTo>
                        <a:pt x="96" y="408"/>
                      </a:lnTo>
                      <a:lnTo>
                        <a:pt x="108" y="420"/>
                      </a:lnTo>
                      <a:lnTo>
                        <a:pt x="114" y="432"/>
                      </a:lnTo>
                      <a:lnTo>
                        <a:pt x="120" y="444"/>
                      </a:lnTo>
                      <a:lnTo>
                        <a:pt x="132" y="456"/>
                      </a:lnTo>
                      <a:lnTo>
                        <a:pt x="138" y="468"/>
                      </a:lnTo>
                      <a:lnTo>
                        <a:pt x="150" y="480"/>
                      </a:lnTo>
                      <a:lnTo>
                        <a:pt x="162" y="492"/>
                      </a:lnTo>
                      <a:lnTo>
                        <a:pt x="168" y="504"/>
                      </a:lnTo>
                      <a:lnTo>
                        <a:pt x="180" y="516"/>
                      </a:lnTo>
                      <a:lnTo>
                        <a:pt x="192" y="528"/>
                      </a:lnTo>
                      <a:lnTo>
                        <a:pt x="198" y="540"/>
                      </a:lnTo>
                      <a:lnTo>
                        <a:pt x="210" y="552"/>
                      </a:lnTo>
                      <a:lnTo>
                        <a:pt x="222" y="564"/>
                      </a:lnTo>
                      <a:lnTo>
                        <a:pt x="234" y="576"/>
                      </a:lnTo>
                      <a:lnTo>
                        <a:pt x="246" y="582"/>
                      </a:lnTo>
                      <a:lnTo>
                        <a:pt x="258" y="594"/>
                      </a:lnTo>
                      <a:lnTo>
                        <a:pt x="270" y="606"/>
                      </a:lnTo>
                      <a:lnTo>
                        <a:pt x="282" y="618"/>
                      </a:lnTo>
                      <a:lnTo>
                        <a:pt x="294" y="624"/>
                      </a:lnTo>
                      <a:lnTo>
                        <a:pt x="306" y="636"/>
                      </a:lnTo>
                      <a:lnTo>
                        <a:pt x="324" y="648"/>
                      </a:lnTo>
                      <a:lnTo>
                        <a:pt x="336" y="654"/>
                      </a:lnTo>
                      <a:lnTo>
                        <a:pt x="348" y="666"/>
                      </a:lnTo>
                      <a:lnTo>
                        <a:pt x="360" y="678"/>
                      </a:lnTo>
                      <a:lnTo>
                        <a:pt x="378" y="684"/>
                      </a:lnTo>
                      <a:lnTo>
                        <a:pt x="390" y="696"/>
                      </a:lnTo>
                      <a:lnTo>
                        <a:pt x="408" y="702"/>
                      </a:lnTo>
                      <a:lnTo>
                        <a:pt x="420" y="708"/>
                      </a:lnTo>
                      <a:lnTo>
                        <a:pt x="438" y="720"/>
                      </a:lnTo>
                      <a:lnTo>
                        <a:pt x="450" y="726"/>
                      </a:lnTo>
                      <a:lnTo>
                        <a:pt x="468" y="738"/>
                      </a:lnTo>
                      <a:lnTo>
                        <a:pt x="480" y="744"/>
                      </a:lnTo>
                      <a:lnTo>
                        <a:pt x="498" y="750"/>
                      </a:lnTo>
                      <a:lnTo>
                        <a:pt x="510" y="756"/>
                      </a:lnTo>
                      <a:lnTo>
                        <a:pt x="528" y="768"/>
                      </a:lnTo>
                      <a:lnTo>
                        <a:pt x="546" y="774"/>
                      </a:lnTo>
                      <a:lnTo>
                        <a:pt x="558" y="780"/>
                      </a:lnTo>
                      <a:lnTo>
                        <a:pt x="576" y="786"/>
                      </a:lnTo>
                      <a:lnTo>
                        <a:pt x="594" y="792"/>
                      </a:lnTo>
                      <a:lnTo>
                        <a:pt x="612" y="798"/>
                      </a:lnTo>
                      <a:lnTo>
                        <a:pt x="624" y="804"/>
                      </a:lnTo>
                      <a:lnTo>
                        <a:pt x="642" y="810"/>
                      </a:lnTo>
                      <a:lnTo>
                        <a:pt x="660" y="816"/>
                      </a:lnTo>
                      <a:lnTo>
                        <a:pt x="678" y="822"/>
                      </a:lnTo>
                      <a:lnTo>
                        <a:pt x="696" y="828"/>
                      </a:lnTo>
                      <a:lnTo>
                        <a:pt x="714" y="828"/>
                      </a:lnTo>
                      <a:lnTo>
                        <a:pt x="732" y="834"/>
                      </a:lnTo>
                      <a:lnTo>
                        <a:pt x="750" y="840"/>
                      </a:lnTo>
                      <a:lnTo>
                        <a:pt x="768" y="846"/>
                      </a:lnTo>
                      <a:lnTo>
                        <a:pt x="786" y="846"/>
                      </a:lnTo>
                      <a:lnTo>
                        <a:pt x="804" y="852"/>
                      </a:lnTo>
                      <a:lnTo>
                        <a:pt x="822" y="852"/>
                      </a:lnTo>
                      <a:lnTo>
                        <a:pt x="840" y="858"/>
                      </a:lnTo>
                      <a:lnTo>
                        <a:pt x="858" y="858"/>
                      </a:lnTo>
                      <a:lnTo>
                        <a:pt x="876" y="864"/>
                      </a:lnTo>
                      <a:lnTo>
                        <a:pt x="894" y="864"/>
                      </a:lnTo>
                      <a:lnTo>
                        <a:pt x="912" y="864"/>
                      </a:lnTo>
                      <a:lnTo>
                        <a:pt x="930" y="870"/>
                      </a:lnTo>
                      <a:lnTo>
                        <a:pt x="948" y="870"/>
                      </a:lnTo>
                      <a:lnTo>
                        <a:pt x="966" y="870"/>
                      </a:lnTo>
                      <a:lnTo>
                        <a:pt x="984" y="870"/>
                      </a:lnTo>
                      <a:lnTo>
                        <a:pt x="1002" y="876"/>
                      </a:lnTo>
                      <a:lnTo>
                        <a:pt x="1020" y="876"/>
                      </a:lnTo>
                      <a:lnTo>
                        <a:pt x="1038" y="876"/>
                      </a:lnTo>
                      <a:lnTo>
                        <a:pt x="1056" y="876"/>
                      </a:lnTo>
                      <a:lnTo>
                        <a:pt x="1074" y="876"/>
                      </a:lnTo>
                      <a:lnTo>
                        <a:pt x="1092" y="876"/>
                      </a:lnTo>
                      <a:lnTo>
                        <a:pt x="1110" y="876"/>
                      </a:lnTo>
                      <a:lnTo>
                        <a:pt x="1134" y="870"/>
                      </a:lnTo>
                      <a:lnTo>
                        <a:pt x="1152" y="870"/>
                      </a:lnTo>
                      <a:lnTo>
                        <a:pt x="1170" y="870"/>
                      </a:lnTo>
                      <a:lnTo>
                        <a:pt x="1188" y="870"/>
                      </a:lnTo>
                      <a:lnTo>
                        <a:pt x="1206" y="864"/>
                      </a:lnTo>
                      <a:lnTo>
                        <a:pt x="1224" y="864"/>
                      </a:lnTo>
                      <a:lnTo>
                        <a:pt x="1242" y="864"/>
                      </a:lnTo>
                      <a:lnTo>
                        <a:pt x="1260" y="858"/>
                      </a:lnTo>
                      <a:lnTo>
                        <a:pt x="1278" y="858"/>
                      </a:lnTo>
                      <a:lnTo>
                        <a:pt x="1296" y="852"/>
                      </a:lnTo>
                      <a:lnTo>
                        <a:pt x="1314" y="852"/>
                      </a:lnTo>
                      <a:lnTo>
                        <a:pt x="1332" y="846"/>
                      </a:lnTo>
                      <a:lnTo>
                        <a:pt x="1350" y="846"/>
                      </a:lnTo>
                      <a:lnTo>
                        <a:pt x="1368" y="840"/>
                      </a:lnTo>
                      <a:lnTo>
                        <a:pt x="1386" y="834"/>
                      </a:lnTo>
                      <a:lnTo>
                        <a:pt x="1404" y="828"/>
                      </a:lnTo>
                      <a:lnTo>
                        <a:pt x="1422" y="828"/>
                      </a:lnTo>
                      <a:lnTo>
                        <a:pt x="1440" y="822"/>
                      </a:lnTo>
                      <a:lnTo>
                        <a:pt x="1452" y="816"/>
                      </a:lnTo>
                      <a:lnTo>
                        <a:pt x="1470" y="810"/>
                      </a:lnTo>
                      <a:lnTo>
                        <a:pt x="1488" y="804"/>
                      </a:lnTo>
                      <a:lnTo>
                        <a:pt x="1506" y="798"/>
                      </a:lnTo>
                      <a:lnTo>
                        <a:pt x="1524" y="792"/>
                      </a:lnTo>
                      <a:lnTo>
                        <a:pt x="1536" y="786"/>
                      </a:lnTo>
                      <a:lnTo>
                        <a:pt x="1554" y="780"/>
                      </a:lnTo>
                      <a:lnTo>
                        <a:pt x="1572" y="774"/>
                      </a:lnTo>
                      <a:lnTo>
                        <a:pt x="1590" y="768"/>
                      </a:lnTo>
                      <a:lnTo>
                        <a:pt x="1602" y="756"/>
                      </a:lnTo>
                      <a:lnTo>
                        <a:pt x="1620" y="750"/>
                      </a:lnTo>
                      <a:lnTo>
                        <a:pt x="1632" y="744"/>
                      </a:lnTo>
                      <a:lnTo>
                        <a:pt x="1650" y="738"/>
                      </a:lnTo>
                      <a:lnTo>
                        <a:pt x="1662" y="726"/>
                      </a:lnTo>
                      <a:lnTo>
                        <a:pt x="1680" y="720"/>
                      </a:lnTo>
                      <a:lnTo>
                        <a:pt x="1692" y="708"/>
                      </a:lnTo>
                      <a:lnTo>
                        <a:pt x="1710" y="702"/>
                      </a:lnTo>
                      <a:lnTo>
                        <a:pt x="1722" y="696"/>
                      </a:lnTo>
                      <a:lnTo>
                        <a:pt x="1740" y="684"/>
                      </a:lnTo>
                      <a:lnTo>
                        <a:pt x="1752" y="678"/>
                      </a:lnTo>
                      <a:lnTo>
                        <a:pt x="1764" y="666"/>
                      </a:lnTo>
                      <a:lnTo>
                        <a:pt x="1782" y="654"/>
                      </a:lnTo>
                      <a:lnTo>
                        <a:pt x="1794" y="648"/>
                      </a:lnTo>
                      <a:lnTo>
                        <a:pt x="1806" y="636"/>
                      </a:lnTo>
                      <a:lnTo>
                        <a:pt x="1818" y="624"/>
                      </a:lnTo>
                      <a:lnTo>
                        <a:pt x="1830" y="618"/>
                      </a:lnTo>
                      <a:lnTo>
                        <a:pt x="1842" y="606"/>
                      </a:lnTo>
                      <a:lnTo>
                        <a:pt x="1854" y="594"/>
                      </a:lnTo>
                      <a:lnTo>
                        <a:pt x="1866" y="582"/>
                      </a:lnTo>
                      <a:lnTo>
                        <a:pt x="1878" y="576"/>
                      </a:lnTo>
                      <a:lnTo>
                        <a:pt x="1890" y="564"/>
                      </a:lnTo>
                      <a:lnTo>
                        <a:pt x="1902" y="552"/>
                      </a:lnTo>
                      <a:lnTo>
                        <a:pt x="1914" y="540"/>
                      </a:lnTo>
                      <a:lnTo>
                        <a:pt x="1926" y="528"/>
                      </a:lnTo>
                      <a:lnTo>
                        <a:pt x="1938" y="516"/>
                      </a:lnTo>
                      <a:lnTo>
                        <a:pt x="1944" y="504"/>
                      </a:lnTo>
                      <a:lnTo>
                        <a:pt x="1956" y="492"/>
                      </a:lnTo>
                      <a:lnTo>
                        <a:pt x="1968" y="480"/>
                      </a:lnTo>
                      <a:lnTo>
                        <a:pt x="1974" y="468"/>
                      </a:lnTo>
                      <a:lnTo>
                        <a:pt x="1986" y="456"/>
                      </a:lnTo>
                      <a:lnTo>
                        <a:pt x="1992" y="444"/>
                      </a:lnTo>
                      <a:lnTo>
                        <a:pt x="2004" y="432"/>
                      </a:lnTo>
                      <a:lnTo>
                        <a:pt x="2010" y="420"/>
                      </a:lnTo>
                      <a:lnTo>
                        <a:pt x="2016" y="408"/>
                      </a:lnTo>
                      <a:lnTo>
                        <a:pt x="2022" y="390"/>
                      </a:lnTo>
                      <a:lnTo>
                        <a:pt x="2034" y="378"/>
                      </a:lnTo>
                      <a:lnTo>
                        <a:pt x="2040" y="366"/>
                      </a:lnTo>
                      <a:lnTo>
                        <a:pt x="2046" y="354"/>
                      </a:lnTo>
                      <a:lnTo>
                        <a:pt x="2052" y="342"/>
                      </a:lnTo>
                      <a:lnTo>
                        <a:pt x="2058" y="324"/>
                      </a:lnTo>
                      <a:lnTo>
                        <a:pt x="2064" y="312"/>
                      </a:lnTo>
                      <a:lnTo>
                        <a:pt x="2070" y="300"/>
                      </a:lnTo>
                      <a:lnTo>
                        <a:pt x="2070" y="240"/>
                      </a:lnTo>
                      <a:close/>
                    </a:path>
                  </a:pathLst>
                </a:custGeom>
                <a:solidFill>
                  <a:srgbClr val="000080"/>
                </a:solidFill>
                <a:ln w="9525">
                  <a:solidFill>
                    <a:srgbClr val="000000"/>
                  </a:solidFill>
                  <a:prstDash val="solid"/>
                  <a:round/>
                  <a:headEnd/>
                  <a:tailEnd/>
                </a:ln>
              </p:spPr>
              <p:txBody>
                <a:bodyPr/>
                <a:lstStyle/>
                <a:p>
                  <a:endParaRPr lang="en-US"/>
                </a:p>
              </p:txBody>
            </p:sp>
            <p:sp>
              <p:nvSpPr>
                <p:cNvPr id="11529" name="Freeform 232"/>
                <p:cNvSpPr>
                  <a:spLocks/>
                </p:cNvSpPr>
                <p:nvPr/>
              </p:nvSpPr>
              <p:spPr bwMode="auto">
                <a:xfrm>
                  <a:off x="1818" y="1329"/>
                  <a:ext cx="2070" cy="1614"/>
                </a:xfrm>
                <a:custGeom>
                  <a:avLst/>
                  <a:gdLst>
                    <a:gd name="T0" fmla="*/ 2052 w 2070"/>
                    <a:gd name="T1" fmla="*/ 1080 h 1614"/>
                    <a:gd name="T2" fmla="*/ 2022 w 2070"/>
                    <a:gd name="T3" fmla="*/ 1128 h 1614"/>
                    <a:gd name="T4" fmla="*/ 1992 w 2070"/>
                    <a:gd name="T5" fmla="*/ 1182 h 1614"/>
                    <a:gd name="T6" fmla="*/ 1956 w 2070"/>
                    <a:gd name="T7" fmla="*/ 1230 h 1614"/>
                    <a:gd name="T8" fmla="*/ 1914 w 2070"/>
                    <a:gd name="T9" fmla="*/ 1278 h 1614"/>
                    <a:gd name="T10" fmla="*/ 1866 w 2070"/>
                    <a:gd name="T11" fmla="*/ 1320 h 1614"/>
                    <a:gd name="T12" fmla="*/ 1818 w 2070"/>
                    <a:gd name="T13" fmla="*/ 1362 h 1614"/>
                    <a:gd name="T14" fmla="*/ 1764 w 2070"/>
                    <a:gd name="T15" fmla="*/ 1404 h 1614"/>
                    <a:gd name="T16" fmla="*/ 1710 w 2070"/>
                    <a:gd name="T17" fmla="*/ 1440 h 1614"/>
                    <a:gd name="T18" fmla="*/ 1650 w 2070"/>
                    <a:gd name="T19" fmla="*/ 1476 h 1614"/>
                    <a:gd name="T20" fmla="*/ 1590 w 2070"/>
                    <a:gd name="T21" fmla="*/ 1506 h 1614"/>
                    <a:gd name="T22" fmla="*/ 1524 w 2070"/>
                    <a:gd name="T23" fmla="*/ 1530 h 1614"/>
                    <a:gd name="T24" fmla="*/ 1452 w 2070"/>
                    <a:gd name="T25" fmla="*/ 1554 h 1614"/>
                    <a:gd name="T26" fmla="*/ 1386 w 2070"/>
                    <a:gd name="T27" fmla="*/ 1572 h 1614"/>
                    <a:gd name="T28" fmla="*/ 1314 w 2070"/>
                    <a:gd name="T29" fmla="*/ 1590 h 1614"/>
                    <a:gd name="T30" fmla="*/ 1242 w 2070"/>
                    <a:gd name="T31" fmla="*/ 1602 h 1614"/>
                    <a:gd name="T32" fmla="*/ 1170 w 2070"/>
                    <a:gd name="T33" fmla="*/ 1608 h 1614"/>
                    <a:gd name="T34" fmla="*/ 1092 w 2070"/>
                    <a:gd name="T35" fmla="*/ 1614 h 1614"/>
                    <a:gd name="T36" fmla="*/ 1020 w 2070"/>
                    <a:gd name="T37" fmla="*/ 1614 h 1614"/>
                    <a:gd name="T38" fmla="*/ 948 w 2070"/>
                    <a:gd name="T39" fmla="*/ 1608 h 1614"/>
                    <a:gd name="T40" fmla="*/ 876 w 2070"/>
                    <a:gd name="T41" fmla="*/ 1602 h 1614"/>
                    <a:gd name="T42" fmla="*/ 804 w 2070"/>
                    <a:gd name="T43" fmla="*/ 1590 h 1614"/>
                    <a:gd name="T44" fmla="*/ 732 w 2070"/>
                    <a:gd name="T45" fmla="*/ 1572 h 1614"/>
                    <a:gd name="T46" fmla="*/ 660 w 2070"/>
                    <a:gd name="T47" fmla="*/ 1554 h 1614"/>
                    <a:gd name="T48" fmla="*/ 594 w 2070"/>
                    <a:gd name="T49" fmla="*/ 1530 h 1614"/>
                    <a:gd name="T50" fmla="*/ 528 w 2070"/>
                    <a:gd name="T51" fmla="*/ 1506 h 1614"/>
                    <a:gd name="T52" fmla="*/ 468 w 2070"/>
                    <a:gd name="T53" fmla="*/ 1476 h 1614"/>
                    <a:gd name="T54" fmla="*/ 408 w 2070"/>
                    <a:gd name="T55" fmla="*/ 1440 h 1614"/>
                    <a:gd name="T56" fmla="*/ 348 w 2070"/>
                    <a:gd name="T57" fmla="*/ 1404 h 1614"/>
                    <a:gd name="T58" fmla="*/ 294 w 2070"/>
                    <a:gd name="T59" fmla="*/ 1362 h 1614"/>
                    <a:gd name="T60" fmla="*/ 246 w 2070"/>
                    <a:gd name="T61" fmla="*/ 1320 h 1614"/>
                    <a:gd name="T62" fmla="*/ 198 w 2070"/>
                    <a:gd name="T63" fmla="*/ 1278 h 1614"/>
                    <a:gd name="T64" fmla="*/ 162 w 2070"/>
                    <a:gd name="T65" fmla="*/ 1230 h 1614"/>
                    <a:gd name="T66" fmla="*/ 120 w 2070"/>
                    <a:gd name="T67" fmla="*/ 1182 h 1614"/>
                    <a:gd name="T68" fmla="*/ 90 w 2070"/>
                    <a:gd name="T69" fmla="*/ 1128 h 1614"/>
                    <a:gd name="T70" fmla="*/ 60 w 2070"/>
                    <a:gd name="T71" fmla="*/ 1080 h 1614"/>
                    <a:gd name="T72" fmla="*/ 42 w 2070"/>
                    <a:gd name="T73" fmla="*/ 1026 h 1614"/>
                    <a:gd name="T74" fmla="*/ 24 w 2070"/>
                    <a:gd name="T75" fmla="*/ 966 h 1614"/>
                    <a:gd name="T76" fmla="*/ 6 w 2070"/>
                    <a:gd name="T77" fmla="*/ 912 h 1614"/>
                    <a:gd name="T78" fmla="*/ 0 w 2070"/>
                    <a:gd name="T79" fmla="*/ 858 h 1614"/>
                    <a:gd name="T80" fmla="*/ 0 w 2070"/>
                    <a:gd name="T81" fmla="*/ 798 h 1614"/>
                    <a:gd name="T82" fmla="*/ 0 w 2070"/>
                    <a:gd name="T83" fmla="*/ 744 h 1614"/>
                    <a:gd name="T84" fmla="*/ 6 w 2070"/>
                    <a:gd name="T85" fmla="*/ 684 h 1614"/>
                    <a:gd name="T86" fmla="*/ 24 w 2070"/>
                    <a:gd name="T87" fmla="*/ 630 h 1614"/>
                    <a:gd name="T88" fmla="*/ 42 w 2070"/>
                    <a:gd name="T89" fmla="*/ 576 h 1614"/>
                    <a:gd name="T90" fmla="*/ 60 w 2070"/>
                    <a:gd name="T91" fmla="*/ 522 h 1614"/>
                    <a:gd name="T92" fmla="*/ 90 w 2070"/>
                    <a:gd name="T93" fmla="*/ 468 h 1614"/>
                    <a:gd name="T94" fmla="*/ 120 w 2070"/>
                    <a:gd name="T95" fmla="*/ 420 h 1614"/>
                    <a:gd name="T96" fmla="*/ 162 w 2070"/>
                    <a:gd name="T97" fmla="*/ 366 h 1614"/>
                    <a:gd name="T98" fmla="*/ 198 w 2070"/>
                    <a:gd name="T99" fmla="*/ 324 h 1614"/>
                    <a:gd name="T100" fmla="*/ 246 w 2070"/>
                    <a:gd name="T101" fmla="*/ 276 h 1614"/>
                    <a:gd name="T102" fmla="*/ 294 w 2070"/>
                    <a:gd name="T103" fmla="*/ 234 h 1614"/>
                    <a:gd name="T104" fmla="*/ 348 w 2070"/>
                    <a:gd name="T105" fmla="*/ 198 h 1614"/>
                    <a:gd name="T106" fmla="*/ 408 w 2070"/>
                    <a:gd name="T107" fmla="*/ 156 h 1614"/>
                    <a:gd name="T108" fmla="*/ 468 w 2070"/>
                    <a:gd name="T109" fmla="*/ 126 h 1614"/>
                    <a:gd name="T110" fmla="*/ 528 w 2070"/>
                    <a:gd name="T111" fmla="*/ 96 h 1614"/>
                    <a:gd name="T112" fmla="*/ 594 w 2070"/>
                    <a:gd name="T113" fmla="*/ 66 h 1614"/>
                    <a:gd name="T114" fmla="*/ 660 w 2070"/>
                    <a:gd name="T115" fmla="*/ 48 h 1614"/>
                    <a:gd name="T116" fmla="*/ 732 w 2070"/>
                    <a:gd name="T117" fmla="*/ 24 h 1614"/>
                    <a:gd name="T118" fmla="*/ 804 w 2070"/>
                    <a:gd name="T119" fmla="*/ 12 h 1614"/>
                    <a:gd name="T120" fmla="*/ 876 w 2070"/>
                    <a:gd name="T121" fmla="*/ 0 h 161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070"/>
                    <a:gd name="T184" fmla="*/ 0 h 1614"/>
                    <a:gd name="T185" fmla="*/ 2070 w 2070"/>
                    <a:gd name="T186" fmla="*/ 1614 h 161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070" h="1614">
                      <a:moveTo>
                        <a:pt x="2070" y="1038"/>
                      </a:moveTo>
                      <a:lnTo>
                        <a:pt x="2064" y="1050"/>
                      </a:lnTo>
                      <a:lnTo>
                        <a:pt x="2058" y="1062"/>
                      </a:lnTo>
                      <a:lnTo>
                        <a:pt x="2052" y="1080"/>
                      </a:lnTo>
                      <a:lnTo>
                        <a:pt x="2046" y="1092"/>
                      </a:lnTo>
                      <a:lnTo>
                        <a:pt x="2040" y="1104"/>
                      </a:lnTo>
                      <a:lnTo>
                        <a:pt x="2034" y="1116"/>
                      </a:lnTo>
                      <a:lnTo>
                        <a:pt x="2022" y="1128"/>
                      </a:lnTo>
                      <a:lnTo>
                        <a:pt x="2016" y="1146"/>
                      </a:lnTo>
                      <a:lnTo>
                        <a:pt x="2010" y="1158"/>
                      </a:lnTo>
                      <a:lnTo>
                        <a:pt x="2004" y="1170"/>
                      </a:lnTo>
                      <a:lnTo>
                        <a:pt x="1992" y="1182"/>
                      </a:lnTo>
                      <a:lnTo>
                        <a:pt x="1986" y="1194"/>
                      </a:lnTo>
                      <a:lnTo>
                        <a:pt x="1974" y="1206"/>
                      </a:lnTo>
                      <a:lnTo>
                        <a:pt x="1968" y="1218"/>
                      </a:lnTo>
                      <a:lnTo>
                        <a:pt x="1956" y="1230"/>
                      </a:lnTo>
                      <a:lnTo>
                        <a:pt x="1944" y="1242"/>
                      </a:lnTo>
                      <a:lnTo>
                        <a:pt x="1938" y="1254"/>
                      </a:lnTo>
                      <a:lnTo>
                        <a:pt x="1926" y="1266"/>
                      </a:lnTo>
                      <a:lnTo>
                        <a:pt x="1914" y="1278"/>
                      </a:lnTo>
                      <a:lnTo>
                        <a:pt x="1902" y="1290"/>
                      </a:lnTo>
                      <a:lnTo>
                        <a:pt x="1890" y="1302"/>
                      </a:lnTo>
                      <a:lnTo>
                        <a:pt x="1878" y="1314"/>
                      </a:lnTo>
                      <a:lnTo>
                        <a:pt x="1866" y="1320"/>
                      </a:lnTo>
                      <a:lnTo>
                        <a:pt x="1854" y="1332"/>
                      </a:lnTo>
                      <a:lnTo>
                        <a:pt x="1842" y="1344"/>
                      </a:lnTo>
                      <a:lnTo>
                        <a:pt x="1830" y="1356"/>
                      </a:lnTo>
                      <a:lnTo>
                        <a:pt x="1818" y="1362"/>
                      </a:lnTo>
                      <a:lnTo>
                        <a:pt x="1806" y="1374"/>
                      </a:lnTo>
                      <a:lnTo>
                        <a:pt x="1794" y="1386"/>
                      </a:lnTo>
                      <a:lnTo>
                        <a:pt x="1782" y="1392"/>
                      </a:lnTo>
                      <a:lnTo>
                        <a:pt x="1764" y="1404"/>
                      </a:lnTo>
                      <a:lnTo>
                        <a:pt x="1752" y="1416"/>
                      </a:lnTo>
                      <a:lnTo>
                        <a:pt x="1740" y="1422"/>
                      </a:lnTo>
                      <a:lnTo>
                        <a:pt x="1722" y="1434"/>
                      </a:lnTo>
                      <a:lnTo>
                        <a:pt x="1710" y="1440"/>
                      </a:lnTo>
                      <a:lnTo>
                        <a:pt x="1692" y="1446"/>
                      </a:lnTo>
                      <a:lnTo>
                        <a:pt x="1680" y="1458"/>
                      </a:lnTo>
                      <a:lnTo>
                        <a:pt x="1662" y="1464"/>
                      </a:lnTo>
                      <a:lnTo>
                        <a:pt x="1650" y="1476"/>
                      </a:lnTo>
                      <a:lnTo>
                        <a:pt x="1632" y="1482"/>
                      </a:lnTo>
                      <a:lnTo>
                        <a:pt x="1620" y="1488"/>
                      </a:lnTo>
                      <a:lnTo>
                        <a:pt x="1602" y="1494"/>
                      </a:lnTo>
                      <a:lnTo>
                        <a:pt x="1590" y="1506"/>
                      </a:lnTo>
                      <a:lnTo>
                        <a:pt x="1572" y="1512"/>
                      </a:lnTo>
                      <a:lnTo>
                        <a:pt x="1554" y="1518"/>
                      </a:lnTo>
                      <a:lnTo>
                        <a:pt x="1536" y="1524"/>
                      </a:lnTo>
                      <a:lnTo>
                        <a:pt x="1524" y="1530"/>
                      </a:lnTo>
                      <a:lnTo>
                        <a:pt x="1506" y="1536"/>
                      </a:lnTo>
                      <a:lnTo>
                        <a:pt x="1488" y="1542"/>
                      </a:lnTo>
                      <a:lnTo>
                        <a:pt x="1470" y="1548"/>
                      </a:lnTo>
                      <a:lnTo>
                        <a:pt x="1452" y="1554"/>
                      </a:lnTo>
                      <a:lnTo>
                        <a:pt x="1440" y="1560"/>
                      </a:lnTo>
                      <a:lnTo>
                        <a:pt x="1422" y="1566"/>
                      </a:lnTo>
                      <a:lnTo>
                        <a:pt x="1404" y="1566"/>
                      </a:lnTo>
                      <a:lnTo>
                        <a:pt x="1386" y="1572"/>
                      </a:lnTo>
                      <a:lnTo>
                        <a:pt x="1368" y="1578"/>
                      </a:lnTo>
                      <a:lnTo>
                        <a:pt x="1350" y="1584"/>
                      </a:lnTo>
                      <a:lnTo>
                        <a:pt x="1332" y="1584"/>
                      </a:lnTo>
                      <a:lnTo>
                        <a:pt x="1314" y="1590"/>
                      </a:lnTo>
                      <a:lnTo>
                        <a:pt x="1296" y="1590"/>
                      </a:lnTo>
                      <a:lnTo>
                        <a:pt x="1278" y="1596"/>
                      </a:lnTo>
                      <a:lnTo>
                        <a:pt x="1260" y="1596"/>
                      </a:lnTo>
                      <a:lnTo>
                        <a:pt x="1242" y="1602"/>
                      </a:lnTo>
                      <a:lnTo>
                        <a:pt x="1224" y="1602"/>
                      </a:lnTo>
                      <a:lnTo>
                        <a:pt x="1206" y="1602"/>
                      </a:lnTo>
                      <a:lnTo>
                        <a:pt x="1188" y="1608"/>
                      </a:lnTo>
                      <a:lnTo>
                        <a:pt x="1170" y="1608"/>
                      </a:lnTo>
                      <a:lnTo>
                        <a:pt x="1152" y="1608"/>
                      </a:lnTo>
                      <a:lnTo>
                        <a:pt x="1134" y="1608"/>
                      </a:lnTo>
                      <a:lnTo>
                        <a:pt x="1110" y="1614"/>
                      </a:lnTo>
                      <a:lnTo>
                        <a:pt x="1092" y="1614"/>
                      </a:lnTo>
                      <a:lnTo>
                        <a:pt x="1074" y="1614"/>
                      </a:lnTo>
                      <a:lnTo>
                        <a:pt x="1056" y="1614"/>
                      </a:lnTo>
                      <a:lnTo>
                        <a:pt x="1038" y="1614"/>
                      </a:lnTo>
                      <a:lnTo>
                        <a:pt x="1020" y="1614"/>
                      </a:lnTo>
                      <a:lnTo>
                        <a:pt x="1002" y="1614"/>
                      </a:lnTo>
                      <a:lnTo>
                        <a:pt x="984" y="1608"/>
                      </a:lnTo>
                      <a:lnTo>
                        <a:pt x="966" y="1608"/>
                      </a:lnTo>
                      <a:lnTo>
                        <a:pt x="948" y="1608"/>
                      </a:lnTo>
                      <a:lnTo>
                        <a:pt x="930" y="1608"/>
                      </a:lnTo>
                      <a:lnTo>
                        <a:pt x="912" y="1602"/>
                      </a:lnTo>
                      <a:lnTo>
                        <a:pt x="894" y="1602"/>
                      </a:lnTo>
                      <a:lnTo>
                        <a:pt x="876" y="1602"/>
                      </a:lnTo>
                      <a:lnTo>
                        <a:pt x="858" y="1596"/>
                      </a:lnTo>
                      <a:lnTo>
                        <a:pt x="840" y="1596"/>
                      </a:lnTo>
                      <a:lnTo>
                        <a:pt x="822" y="1590"/>
                      </a:lnTo>
                      <a:lnTo>
                        <a:pt x="804" y="1590"/>
                      </a:lnTo>
                      <a:lnTo>
                        <a:pt x="786" y="1584"/>
                      </a:lnTo>
                      <a:lnTo>
                        <a:pt x="768" y="1584"/>
                      </a:lnTo>
                      <a:lnTo>
                        <a:pt x="750" y="1578"/>
                      </a:lnTo>
                      <a:lnTo>
                        <a:pt x="732" y="1572"/>
                      </a:lnTo>
                      <a:lnTo>
                        <a:pt x="714" y="1566"/>
                      </a:lnTo>
                      <a:lnTo>
                        <a:pt x="696" y="1566"/>
                      </a:lnTo>
                      <a:lnTo>
                        <a:pt x="678" y="1560"/>
                      </a:lnTo>
                      <a:lnTo>
                        <a:pt x="660" y="1554"/>
                      </a:lnTo>
                      <a:lnTo>
                        <a:pt x="642" y="1548"/>
                      </a:lnTo>
                      <a:lnTo>
                        <a:pt x="624" y="1542"/>
                      </a:lnTo>
                      <a:lnTo>
                        <a:pt x="612" y="1536"/>
                      </a:lnTo>
                      <a:lnTo>
                        <a:pt x="594" y="1530"/>
                      </a:lnTo>
                      <a:lnTo>
                        <a:pt x="576" y="1524"/>
                      </a:lnTo>
                      <a:lnTo>
                        <a:pt x="558" y="1518"/>
                      </a:lnTo>
                      <a:lnTo>
                        <a:pt x="546" y="1512"/>
                      </a:lnTo>
                      <a:lnTo>
                        <a:pt x="528" y="1506"/>
                      </a:lnTo>
                      <a:lnTo>
                        <a:pt x="510" y="1494"/>
                      </a:lnTo>
                      <a:lnTo>
                        <a:pt x="498" y="1488"/>
                      </a:lnTo>
                      <a:lnTo>
                        <a:pt x="480" y="1482"/>
                      </a:lnTo>
                      <a:lnTo>
                        <a:pt x="468" y="1476"/>
                      </a:lnTo>
                      <a:lnTo>
                        <a:pt x="450" y="1464"/>
                      </a:lnTo>
                      <a:lnTo>
                        <a:pt x="438" y="1458"/>
                      </a:lnTo>
                      <a:lnTo>
                        <a:pt x="420" y="1446"/>
                      </a:lnTo>
                      <a:lnTo>
                        <a:pt x="408" y="1440"/>
                      </a:lnTo>
                      <a:lnTo>
                        <a:pt x="390" y="1434"/>
                      </a:lnTo>
                      <a:lnTo>
                        <a:pt x="378" y="1422"/>
                      </a:lnTo>
                      <a:lnTo>
                        <a:pt x="360" y="1416"/>
                      </a:lnTo>
                      <a:lnTo>
                        <a:pt x="348" y="1404"/>
                      </a:lnTo>
                      <a:lnTo>
                        <a:pt x="336" y="1392"/>
                      </a:lnTo>
                      <a:lnTo>
                        <a:pt x="324" y="1386"/>
                      </a:lnTo>
                      <a:lnTo>
                        <a:pt x="306" y="1374"/>
                      </a:lnTo>
                      <a:lnTo>
                        <a:pt x="294" y="1362"/>
                      </a:lnTo>
                      <a:lnTo>
                        <a:pt x="282" y="1356"/>
                      </a:lnTo>
                      <a:lnTo>
                        <a:pt x="270" y="1344"/>
                      </a:lnTo>
                      <a:lnTo>
                        <a:pt x="258" y="1332"/>
                      </a:lnTo>
                      <a:lnTo>
                        <a:pt x="246" y="1320"/>
                      </a:lnTo>
                      <a:lnTo>
                        <a:pt x="234" y="1314"/>
                      </a:lnTo>
                      <a:lnTo>
                        <a:pt x="222" y="1302"/>
                      </a:lnTo>
                      <a:lnTo>
                        <a:pt x="210" y="1290"/>
                      </a:lnTo>
                      <a:lnTo>
                        <a:pt x="198" y="1278"/>
                      </a:lnTo>
                      <a:lnTo>
                        <a:pt x="192" y="1266"/>
                      </a:lnTo>
                      <a:lnTo>
                        <a:pt x="180" y="1254"/>
                      </a:lnTo>
                      <a:lnTo>
                        <a:pt x="168" y="1242"/>
                      </a:lnTo>
                      <a:lnTo>
                        <a:pt x="162" y="1230"/>
                      </a:lnTo>
                      <a:lnTo>
                        <a:pt x="150" y="1218"/>
                      </a:lnTo>
                      <a:lnTo>
                        <a:pt x="138" y="1206"/>
                      </a:lnTo>
                      <a:lnTo>
                        <a:pt x="132" y="1194"/>
                      </a:lnTo>
                      <a:lnTo>
                        <a:pt x="120" y="1182"/>
                      </a:lnTo>
                      <a:lnTo>
                        <a:pt x="114" y="1170"/>
                      </a:lnTo>
                      <a:lnTo>
                        <a:pt x="108" y="1158"/>
                      </a:lnTo>
                      <a:lnTo>
                        <a:pt x="96" y="1146"/>
                      </a:lnTo>
                      <a:lnTo>
                        <a:pt x="90" y="1128"/>
                      </a:lnTo>
                      <a:lnTo>
                        <a:pt x="84" y="1116"/>
                      </a:lnTo>
                      <a:lnTo>
                        <a:pt x="78" y="1104"/>
                      </a:lnTo>
                      <a:lnTo>
                        <a:pt x="66" y="1092"/>
                      </a:lnTo>
                      <a:lnTo>
                        <a:pt x="60" y="1080"/>
                      </a:lnTo>
                      <a:lnTo>
                        <a:pt x="54" y="1062"/>
                      </a:lnTo>
                      <a:lnTo>
                        <a:pt x="48" y="1050"/>
                      </a:lnTo>
                      <a:lnTo>
                        <a:pt x="42" y="1038"/>
                      </a:lnTo>
                      <a:lnTo>
                        <a:pt x="42" y="1026"/>
                      </a:lnTo>
                      <a:lnTo>
                        <a:pt x="36" y="1008"/>
                      </a:lnTo>
                      <a:lnTo>
                        <a:pt x="30" y="996"/>
                      </a:lnTo>
                      <a:lnTo>
                        <a:pt x="24" y="984"/>
                      </a:lnTo>
                      <a:lnTo>
                        <a:pt x="24" y="966"/>
                      </a:lnTo>
                      <a:lnTo>
                        <a:pt x="18" y="954"/>
                      </a:lnTo>
                      <a:lnTo>
                        <a:pt x="12" y="942"/>
                      </a:lnTo>
                      <a:lnTo>
                        <a:pt x="12" y="924"/>
                      </a:lnTo>
                      <a:lnTo>
                        <a:pt x="6" y="912"/>
                      </a:lnTo>
                      <a:lnTo>
                        <a:pt x="6" y="900"/>
                      </a:lnTo>
                      <a:lnTo>
                        <a:pt x="6" y="882"/>
                      </a:lnTo>
                      <a:lnTo>
                        <a:pt x="0" y="870"/>
                      </a:lnTo>
                      <a:lnTo>
                        <a:pt x="0" y="858"/>
                      </a:lnTo>
                      <a:lnTo>
                        <a:pt x="0" y="840"/>
                      </a:lnTo>
                      <a:lnTo>
                        <a:pt x="0" y="828"/>
                      </a:lnTo>
                      <a:lnTo>
                        <a:pt x="0" y="816"/>
                      </a:lnTo>
                      <a:lnTo>
                        <a:pt x="0" y="798"/>
                      </a:lnTo>
                      <a:lnTo>
                        <a:pt x="0" y="786"/>
                      </a:lnTo>
                      <a:lnTo>
                        <a:pt x="0" y="774"/>
                      </a:lnTo>
                      <a:lnTo>
                        <a:pt x="0" y="756"/>
                      </a:lnTo>
                      <a:lnTo>
                        <a:pt x="0" y="744"/>
                      </a:lnTo>
                      <a:lnTo>
                        <a:pt x="0" y="726"/>
                      </a:lnTo>
                      <a:lnTo>
                        <a:pt x="6" y="714"/>
                      </a:lnTo>
                      <a:lnTo>
                        <a:pt x="6" y="702"/>
                      </a:lnTo>
                      <a:lnTo>
                        <a:pt x="6" y="684"/>
                      </a:lnTo>
                      <a:lnTo>
                        <a:pt x="12" y="672"/>
                      </a:lnTo>
                      <a:lnTo>
                        <a:pt x="12" y="660"/>
                      </a:lnTo>
                      <a:lnTo>
                        <a:pt x="18" y="642"/>
                      </a:lnTo>
                      <a:lnTo>
                        <a:pt x="24" y="630"/>
                      </a:lnTo>
                      <a:lnTo>
                        <a:pt x="24" y="618"/>
                      </a:lnTo>
                      <a:lnTo>
                        <a:pt x="30" y="600"/>
                      </a:lnTo>
                      <a:lnTo>
                        <a:pt x="36" y="588"/>
                      </a:lnTo>
                      <a:lnTo>
                        <a:pt x="42" y="576"/>
                      </a:lnTo>
                      <a:lnTo>
                        <a:pt x="42" y="564"/>
                      </a:lnTo>
                      <a:lnTo>
                        <a:pt x="48" y="546"/>
                      </a:lnTo>
                      <a:lnTo>
                        <a:pt x="54" y="534"/>
                      </a:lnTo>
                      <a:lnTo>
                        <a:pt x="60" y="522"/>
                      </a:lnTo>
                      <a:lnTo>
                        <a:pt x="66" y="510"/>
                      </a:lnTo>
                      <a:lnTo>
                        <a:pt x="78" y="492"/>
                      </a:lnTo>
                      <a:lnTo>
                        <a:pt x="84" y="480"/>
                      </a:lnTo>
                      <a:lnTo>
                        <a:pt x="90" y="468"/>
                      </a:lnTo>
                      <a:lnTo>
                        <a:pt x="96" y="456"/>
                      </a:lnTo>
                      <a:lnTo>
                        <a:pt x="108" y="444"/>
                      </a:lnTo>
                      <a:lnTo>
                        <a:pt x="114" y="432"/>
                      </a:lnTo>
                      <a:lnTo>
                        <a:pt x="120" y="420"/>
                      </a:lnTo>
                      <a:lnTo>
                        <a:pt x="132" y="408"/>
                      </a:lnTo>
                      <a:lnTo>
                        <a:pt x="138" y="390"/>
                      </a:lnTo>
                      <a:lnTo>
                        <a:pt x="150" y="378"/>
                      </a:lnTo>
                      <a:lnTo>
                        <a:pt x="162" y="366"/>
                      </a:lnTo>
                      <a:lnTo>
                        <a:pt x="168" y="354"/>
                      </a:lnTo>
                      <a:lnTo>
                        <a:pt x="180" y="342"/>
                      </a:lnTo>
                      <a:lnTo>
                        <a:pt x="192" y="336"/>
                      </a:lnTo>
                      <a:lnTo>
                        <a:pt x="198" y="324"/>
                      </a:lnTo>
                      <a:lnTo>
                        <a:pt x="210" y="312"/>
                      </a:lnTo>
                      <a:lnTo>
                        <a:pt x="222" y="300"/>
                      </a:lnTo>
                      <a:lnTo>
                        <a:pt x="234" y="288"/>
                      </a:lnTo>
                      <a:lnTo>
                        <a:pt x="246" y="276"/>
                      </a:lnTo>
                      <a:lnTo>
                        <a:pt x="258" y="264"/>
                      </a:lnTo>
                      <a:lnTo>
                        <a:pt x="270" y="258"/>
                      </a:lnTo>
                      <a:lnTo>
                        <a:pt x="282" y="246"/>
                      </a:lnTo>
                      <a:lnTo>
                        <a:pt x="294" y="234"/>
                      </a:lnTo>
                      <a:lnTo>
                        <a:pt x="306" y="222"/>
                      </a:lnTo>
                      <a:lnTo>
                        <a:pt x="324" y="216"/>
                      </a:lnTo>
                      <a:lnTo>
                        <a:pt x="336" y="204"/>
                      </a:lnTo>
                      <a:lnTo>
                        <a:pt x="348" y="198"/>
                      </a:lnTo>
                      <a:lnTo>
                        <a:pt x="360" y="186"/>
                      </a:lnTo>
                      <a:lnTo>
                        <a:pt x="378" y="174"/>
                      </a:lnTo>
                      <a:lnTo>
                        <a:pt x="390" y="168"/>
                      </a:lnTo>
                      <a:lnTo>
                        <a:pt x="408" y="156"/>
                      </a:lnTo>
                      <a:lnTo>
                        <a:pt x="420" y="150"/>
                      </a:lnTo>
                      <a:lnTo>
                        <a:pt x="438" y="144"/>
                      </a:lnTo>
                      <a:lnTo>
                        <a:pt x="450" y="132"/>
                      </a:lnTo>
                      <a:lnTo>
                        <a:pt x="468" y="126"/>
                      </a:lnTo>
                      <a:lnTo>
                        <a:pt x="480" y="120"/>
                      </a:lnTo>
                      <a:lnTo>
                        <a:pt x="498" y="108"/>
                      </a:lnTo>
                      <a:lnTo>
                        <a:pt x="510" y="102"/>
                      </a:lnTo>
                      <a:lnTo>
                        <a:pt x="528" y="96"/>
                      </a:lnTo>
                      <a:lnTo>
                        <a:pt x="546" y="90"/>
                      </a:lnTo>
                      <a:lnTo>
                        <a:pt x="558" y="84"/>
                      </a:lnTo>
                      <a:lnTo>
                        <a:pt x="576" y="78"/>
                      </a:lnTo>
                      <a:lnTo>
                        <a:pt x="594" y="66"/>
                      </a:lnTo>
                      <a:lnTo>
                        <a:pt x="612" y="60"/>
                      </a:lnTo>
                      <a:lnTo>
                        <a:pt x="624" y="54"/>
                      </a:lnTo>
                      <a:lnTo>
                        <a:pt x="642" y="54"/>
                      </a:lnTo>
                      <a:lnTo>
                        <a:pt x="660" y="48"/>
                      </a:lnTo>
                      <a:lnTo>
                        <a:pt x="678" y="42"/>
                      </a:lnTo>
                      <a:lnTo>
                        <a:pt x="696" y="36"/>
                      </a:lnTo>
                      <a:lnTo>
                        <a:pt x="714" y="30"/>
                      </a:lnTo>
                      <a:lnTo>
                        <a:pt x="732" y="24"/>
                      </a:lnTo>
                      <a:lnTo>
                        <a:pt x="750" y="24"/>
                      </a:lnTo>
                      <a:lnTo>
                        <a:pt x="768" y="18"/>
                      </a:lnTo>
                      <a:lnTo>
                        <a:pt x="786" y="12"/>
                      </a:lnTo>
                      <a:lnTo>
                        <a:pt x="804" y="12"/>
                      </a:lnTo>
                      <a:lnTo>
                        <a:pt x="822" y="6"/>
                      </a:lnTo>
                      <a:lnTo>
                        <a:pt x="840" y="6"/>
                      </a:lnTo>
                      <a:lnTo>
                        <a:pt x="858" y="0"/>
                      </a:lnTo>
                      <a:lnTo>
                        <a:pt x="876" y="0"/>
                      </a:lnTo>
                      <a:lnTo>
                        <a:pt x="1056" y="798"/>
                      </a:lnTo>
                      <a:lnTo>
                        <a:pt x="2070" y="1038"/>
                      </a:lnTo>
                      <a:close/>
                    </a:path>
                  </a:pathLst>
                </a:custGeom>
                <a:solidFill>
                  <a:srgbClr val="0000FF"/>
                </a:solidFill>
                <a:ln w="9525">
                  <a:solidFill>
                    <a:srgbClr val="000000"/>
                  </a:solidFill>
                  <a:prstDash val="solid"/>
                  <a:round/>
                  <a:headEnd/>
                  <a:tailEnd/>
                </a:ln>
              </p:spPr>
              <p:txBody>
                <a:bodyPr/>
                <a:lstStyle/>
                <a:p>
                  <a:endParaRPr lang="en-US"/>
                </a:p>
              </p:txBody>
            </p:sp>
          </p:grpSp>
          <p:sp>
            <p:nvSpPr>
              <p:cNvPr id="14" name="Text Box 233"/>
              <p:cNvSpPr txBox="1">
                <a:spLocks noChangeArrowheads="1"/>
              </p:cNvSpPr>
              <p:nvPr/>
            </p:nvSpPr>
            <p:spPr bwMode="auto">
              <a:xfrm>
                <a:off x="4889" y="3137"/>
                <a:ext cx="574" cy="346"/>
              </a:xfrm>
              <a:prstGeom prst="rect">
                <a:avLst/>
              </a:prstGeom>
              <a:noFill/>
              <a:ln w="9525">
                <a:noFill/>
                <a:miter lim="800000"/>
                <a:headEnd/>
                <a:tailEnd/>
              </a:ln>
              <a:effectLst/>
            </p:spPr>
            <p:txBody>
              <a:bodyPr wrap="none">
                <a:spAutoFit/>
              </a:bodyPr>
              <a:lstStyle/>
              <a:p>
                <a:pPr algn="ctr">
                  <a:defRPr/>
                </a:pPr>
                <a:r>
                  <a:rPr lang="en-US" b="1">
                    <a:solidFill>
                      <a:schemeClr val="bg1"/>
                    </a:solidFill>
                    <a:effectLst>
                      <a:outerShdw blurRad="38100" dist="38100" dir="2700000" algn="tl">
                        <a:srgbClr val="C0C0C0"/>
                      </a:outerShdw>
                    </a:effectLst>
                  </a:rPr>
                  <a:t>12</a:t>
                </a:r>
              </a:p>
              <a:p>
                <a:pPr algn="ctr">
                  <a:defRPr/>
                </a:pPr>
                <a:r>
                  <a:rPr lang="en-US" sz="1200" b="1">
                    <a:solidFill>
                      <a:schemeClr val="bg1"/>
                    </a:solidFill>
                    <a:effectLst>
                      <a:outerShdw blurRad="38100" dist="38100" dir="2700000" algn="tl">
                        <a:srgbClr val="C0C0C0"/>
                      </a:outerShdw>
                    </a:effectLst>
                  </a:rPr>
                  <a:t>DOE Labs</a:t>
                </a:r>
              </a:p>
            </p:txBody>
          </p:sp>
          <p:sp>
            <p:nvSpPr>
              <p:cNvPr id="15" name="Text Box 234"/>
              <p:cNvSpPr txBox="1">
                <a:spLocks noChangeArrowheads="1"/>
              </p:cNvSpPr>
              <p:nvPr/>
            </p:nvSpPr>
            <p:spPr bwMode="auto">
              <a:xfrm>
                <a:off x="4378" y="3369"/>
                <a:ext cx="854" cy="404"/>
              </a:xfrm>
              <a:prstGeom prst="rect">
                <a:avLst/>
              </a:prstGeom>
              <a:noFill/>
              <a:ln w="9525">
                <a:noFill/>
                <a:miter lim="800000"/>
                <a:headEnd/>
                <a:tailEnd/>
              </a:ln>
              <a:effectLst/>
            </p:spPr>
            <p:txBody>
              <a:bodyPr>
                <a:spAutoFit/>
              </a:bodyPr>
              <a:lstStyle/>
              <a:p>
                <a:pPr>
                  <a:defRPr/>
                </a:pPr>
                <a:r>
                  <a:rPr lang="en-US" sz="2000" b="1">
                    <a:solidFill>
                      <a:schemeClr val="bg1"/>
                    </a:solidFill>
                    <a:effectLst>
                      <a:outerShdw blurRad="38100" dist="38100" dir="2700000" algn="tl">
                        <a:srgbClr val="C0C0C0"/>
                      </a:outerShdw>
                    </a:effectLst>
                  </a:rPr>
                  <a:t>    </a:t>
                </a:r>
                <a:r>
                  <a:rPr lang="en-US" b="1">
                    <a:solidFill>
                      <a:schemeClr val="bg1"/>
                    </a:solidFill>
                    <a:effectLst>
                      <a:outerShdw blurRad="38100" dist="38100" dir="2700000" algn="tl">
                        <a:srgbClr val="C0C0C0"/>
                      </a:outerShdw>
                    </a:effectLst>
                  </a:rPr>
                  <a:t>31</a:t>
                </a:r>
              </a:p>
              <a:p>
                <a:pPr algn="ctr">
                  <a:defRPr/>
                </a:pPr>
                <a:r>
                  <a:rPr lang="en-US" sz="1600" b="1">
                    <a:solidFill>
                      <a:schemeClr val="bg1"/>
                    </a:solidFill>
                    <a:effectLst>
                      <a:outerShdw blurRad="38100" dist="38100" dir="2700000" algn="tl">
                        <a:srgbClr val="C0C0C0"/>
                      </a:outerShdw>
                    </a:effectLst>
                  </a:rPr>
                  <a:t>Universities</a:t>
                </a:r>
              </a:p>
            </p:txBody>
          </p:sp>
          <p:sp>
            <p:nvSpPr>
              <p:cNvPr id="16" name="Text Box 235"/>
              <p:cNvSpPr txBox="1">
                <a:spLocks noChangeArrowheads="1"/>
              </p:cNvSpPr>
              <p:nvPr/>
            </p:nvSpPr>
            <p:spPr bwMode="auto">
              <a:xfrm>
                <a:off x="4881" y="2967"/>
                <a:ext cx="174" cy="212"/>
              </a:xfrm>
              <a:prstGeom prst="rect">
                <a:avLst/>
              </a:prstGeom>
              <a:noFill/>
              <a:ln w="9525">
                <a:noFill/>
                <a:miter lim="800000"/>
                <a:headEnd/>
                <a:tailEnd/>
              </a:ln>
              <a:effectLst/>
            </p:spPr>
            <p:txBody>
              <a:bodyPr wrap="none">
                <a:spAutoFit/>
              </a:bodyPr>
              <a:lstStyle/>
              <a:p>
                <a:pPr>
                  <a:defRPr/>
                </a:pPr>
                <a:r>
                  <a:rPr lang="en-US" sz="1600" b="1" dirty="0">
                    <a:effectLst>
                      <a:outerShdw blurRad="38100" dist="38100" dir="2700000" algn="tl">
                        <a:srgbClr val="C0C0C0"/>
                      </a:outerShdw>
                    </a:effectLst>
                    <a:latin typeface="Arial Narrow" pitchFamily="34" charset="0"/>
                  </a:rPr>
                  <a:t>2</a:t>
                </a:r>
              </a:p>
            </p:txBody>
          </p:sp>
          <p:sp>
            <p:nvSpPr>
              <p:cNvPr id="17" name="Text Box 236"/>
              <p:cNvSpPr txBox="1">
                <a:spLocks noChangeArrowheads="1"/>
              </p:cNvSpPr>
              <p:nvPr/>
            </p:nvSpPr>
            <p:spPr bwMode="auto">
              <a:xfrm>
                <a:off x="4791" y="2972"/>
                <a:ext cx="174" cy="212"/>
              </a:xfrm>
              <a:prstGeom prst="rect">
                <a:avLst/>
              </a:prstGeom>
              <a:noFill/>
              <a:ln w="9525">
                <a:noFill/>
                <a:miter lim="800000"/>
                <a:headEnd/>
                <a:tailEnd/>
              </a:ln>
              <a:effectLst/>
            </p:spPr>
            <p:txBody>
              <a:bodyPr wrap="none">
                <a:spAutoFit/>
              </a:bodyPr>
              <a:lstStyle/>
              <a:p>
                <a:pPr>
                  <a:defRPr/>
                </a:pPr>
                <a:r>
                  <a:rPr lang="en-US" sz="1600" b="1" dirty="0">
                    <a:effectLst>
                      <a:outerShdw blurRad="38100" dist="38100" dir="2700000" algn="tl">
                        <a:srgbClr val="C0C0C0"/>
                      </a:outerShdw>
                    </a:effectLst>
                    <a:latin typeface="Arial Narrow" pitchFamily="34" charset="0"/>
                  </a:rPr>
                  <a:t>1</a:t>
                </a:r>
              </a:p>
            </p:txBody>
          </p:sp>
          <p:sp>
            <p:nvSpPr>
              <p:cNvPr id="18" name="Text Box 237"/>
              <p:cNvSpPr txBox="1">
                <a:spLocks noChangeArrowheads="1"/>
              </p:cNvSpPr>
              <p:nvPr/>
            </p:nvSpPr>
            <p:spPr bwMode="auto">
              <a:xfrm>
                <a:off x="4327" y="2765"/>
                <a:ext cx="1079" cy="192"/>
              </a:xfrm>
              <a:prstGeom prst="rect">
                <a:avLst/>
              </a:prstGeom>
              <a:noFill/>
              <a:ln w="9525">
                <a:noFill/>
                <a:miter lim="800000"/>
                <a:headEnd/>
                <a:tailEnd/>
              </a:ln>
              <a:effectLst/>
            </p:spPr>
            <p:txBody>
              <a:bodyPr>
                <a:spAutoFit/>
              </a:bodyPr>
              <a:lstStyle/>
              <a:p>
                <a:pPr algn="r">
                  <a:defRPr/>
                </a:pPr>
                <a:r>
                  <a:rPr lang="en-US" sz="1400" b="1">
                    <a:effectLst>
                      <a:outerShdw blurRad="38100" dist="38100" dir="2700000" algn="tl">
                        <a:srgbClr val="C0C0C0"/>
                      </a:outerShdw>
                    </a:effectLst>
                    <a:latin typeface="Arial Narrow" pitchFamily="34" charset="0"/>
                  </a:rPr>
                  <a:t>Industry/Nonprofit</a:t>
                </a:r>
              </a:p>
            </p:txBody>
          </p:sp>
        </p:grpSp>
        <p:sp>
          <p:nvSpPr>
            <p:cNvPr id="11513" name="Text Box 238"/>
            <p:cNvSpPr txBox="1">
              <a:spLocks noChangeArrowheads="1"/>
            </p:cNvSpPr>
            <p:nvPr/>
          </p:nvSpPr>
          <p:spPr bwMode="auto">
            <a:xfrm>
              <a:off x="4327" y="3993"/>
              <a:ext cx="1179" cy="231"/>
            </a:xfrm>
            <a:prstGeom prst="rect">
              <a:avLst/>
            </a:prstGeom>
            <a:noFill/>
            <a:ln w="9525">
              <a:noFill/>
              <a:miter lim="800000"/>
              <a:headEnd/>
              <a:tailEnd/>
            </a:ln>
          </p:spPr>
          <p:txBody>
            <a:bodyPr wrap="none">
              <a:spAutoFit/>
            </a:bodyPr>
            <a:lstStyle/>
            <a:p>
              <a:pPr algn="r"/>
              <a:r>
                <a:rPr lang="en-US" b="1" u="sng">
                  <a:solidFill>
                    <a:schemeClr val="bg1"/>
                  </a:solidFill>
                  <a:latin typeface="Arial Narrow" pitchFamily="34" charset="0"/>
                </a:rPr>
                <a:t>By Lead Institution</a:t>
              </a:r>
            </a:p>
          </p:txBody>
        </p:sp>
      </p:grpSp>
      <p:grpSp>
        <p:nvGrpSpPr>
          <p:cNvPr id="11274" name="Group 239"/>
          <p:cNvGrpSpPr>
            <a:grpSpLocks/>
          </p:cNvGrpSpPr>
          <p:nvPr/>
        </p:nvGrpSpPr>
        <p:grpSpPr bwMode="auto">
          <a:xfrm>
            <a:off x="206375" y="4668838"/>
            <a:ext cx="2517775" cy="2084387"/>
            <a:chOff x="-98" y="2961"/>
            <a:chExt cx="1586" cy="1313"/>
          </a:xfrm>
        </p:grpSpPr>
        <p:grpSp>
          <p:nvGrpSpPr>
            <p:cNvPr id="11491" name="Group 240"/>
            <p:cNvGrpSpPr>
              <a:grpSpLocks/>
            </p:cNvGrpSpPr>
            <p:nvPr/>
          </p:nvGrpSpPr>
          <p:grpSpPr bwMode="auto">
            <a:xfrm>
              <a:off x="-98" y="2961"/>
              <a:ext cx="1566" cy="1119"/>
              <a:chOff x="-30" y="2961"/>
              <a:chExt cx="1566" cy="1119"/>
            </a:xfrm>
          </p:grpSpPr>
          <p:grpSp>
            <p:nvGrpSpPr>
              <p:cNvPr id="11493" name="Group 241"/>
              <p:cNvGrpSpPr>
                <a:grpSpLocks/>
              </p:cNvGrpSpPr>
              <p:nvPr/>
            </p:nvGrpSpPr>
            <p:grpSpPr bwMode="auto">
              <a:xfrm>
                <a:off x="432" y="3120"/>
                <a:ext cx="1104" cy="960"/>
                <a:chOff x="432" y="3120"/>
                <a:chExt cx="1104" cy="960"/>
              </a:xfrm>
            </p:grpSpPr>
            <p:sp>
              <p:nvSpPr>
                <p:cNvPr id="11502" name="Freeform 242"/>
                <p:cNvSpPr>
                  <a:spLocks/>
                </p:cNvSpPr>
                <p:nvPr/>
              </p:nvSpPr>
              <p:spPr bwMode="auto">
                <a:xfrm>
                  <a:off x="579" y="3266"/>
                  <a:ext cx="403" cy="348"/>
                </a:xfrm>
                <a:custGeom>
                  <a:avLst/>
                  <a:gdLst>
                    <a:gd name="T0" fmla="*/ 292 w 415"/>
                    <a:gd name="T1" fmla="*/ 161 h 370"/>
                    <a:gd name="T2" fmla="*/ 0 w 415"/>
                    <a:gd name="T3" fmla="*/ 0 h 370"/>
                    <a:gd name="T4" fmla="*/ 0 w 415"/>
                    <a:gd name="T5" fmla="*/ 17 h 370"/>
                    <a:gd name="T6" fmla="*/ 292 w 415"/>
                    <a:gd name="T7" fmla="*/ 178 h 370"/>
                    <a:gd name="T8" fmla="*/ 292 w 415"/>
                    <a:gd name="T9" fmla="*/ 161 h 370"/>
                    <a:gd name="T10" fmla="*/ 0 60000 65536"/>
                    <a:gd name="T11" fmla="*/ 0 60000 65536"/>
                    <a:gd name="T12" fmla="*/ 0 60000 65536"/>
                    <a:gd name="T13" fmla="*/ 0 60000 65536"/>
                    <a:gd name="T14" fmla="*/ 0 60000 65536"/>
                    <a:gd name="T15" fmla="*/ 0 w 415"/>
                    <a:gd name="T16" fmla="*/ 0 h 370"/>
                    <a:gd name="T17" fmla="*/ 415 w 415"/>
                    <a:gd name="T18" fmla="*/ 370 h 370"/>
                  </a:gdLst>
                  <a:ahLst/>
                  <a:cxnLst>
                    <a:cxn ang="T10">
                      <a:pos x="T0" y="T1"/>
                    </a:cxn>
                    <a:cxn ang="T11">
                      <a:pos x="T2" y="T3"/>
                    </a:cxn>
                    <a:cxn ang="T12">
                      <a:pos x="T4" y="T5"/>
                    </a:cxn>
                    <a:cxn ang="T13">
                      <a:pos x="T6" y="T7"/>
                    </a:cxn>
                    <a:cxn ang="T14">
                      <a:pos x="T8" y="T9"/>
                    </a:cxn>
                  </a:cxnLst>
                  <a:rect l="T15" t="T16" r="T17" b="T18"/>
                  <a:pathLst>
                    <a:path w="415" h="370">
                      <a:moveTo>
                        <a:pt x="415" y="337"/>
                      </a:moveTo>
                      <a:lnTo>
                        <a:pt x="0" y="0"/>
                      </a:lnTo>
                      <a:lnTo>
                        <a:pt x="0" y="33"/>
                      </a:lnTo>
                      <a:lnTo>
                        <a:pt x="415" y="370"/>
                      </a:lnTo>
                      <a:lnTo>
                        <a:pt x="415" y="337"/>
                      </a:lnTo>
                      <a:close/>
                    </a:path>
                  </a:pathLst>
                </a:custGeom>
                <a:solidFill>
                  <a:srgbClr val="400000"/>
                </a:solidFill>
                <a:ln w="6350">
                  <a:solidFill>
                    <a:srgbClr val="000000"/>
                  </a:solidFill>
                  <a:prstDash val="solid"/>
                  <a:round/>
                  <a:headEnd/>
                  <a:tailEnd/>
                </a:ln>
              </p:spPr>
              <p:txBody>
                <a:bodyPr/>
                <a:lstStyle/>
                <a:p>
                  <a:endParaRPr lang="en-US"/>
                </a:p>
              </p:txBody>
            </p:sp>
            <p:sp>
              <p:nvSpPr>
                <p:cNvPr id="11503" name="Freeform 243"/>
                <p:cNvSpPr>
                  <a:spLocks/>
                </p:cNvSpPr>
                <p:nvPr/>
              </p:nvSpPr>
              <p:spPr bwMode="auto">
                <a:xfrm>
                  <a:off x="579" y="3120"/>
                  <a:ext cx="403" cy="463"/>
                </a:xfrm>
                <a:custGeom>
                  <a:avLst/>
                  <a:gdLst>
                    <a:gd name="T0" fmla="*/ 0 w 415"/>
                    <a:gd name="T1" fmla="*/ 74 h 493"/>
                    <a:gd name="T2" fmla="*/ 9 w 415"/>
                    <a:gd name="T3" fmla="*/ 71 h 493"/>
                    <a:gd name="T4" fmla="*/ 17 w 415"/>
                    <a:gd name="T5" fmla="*/ 66 h 493"/>
                    <a:gd name="T6" fmla="*/ 17 w 415"/>
                    <a:gd name="T7" fmla="*/ 62 h 493"/>
                    <a:gd name="T8" fmla="*/ 25 w 415"/>
                    <a:gd name="T9" fmla="*/ 61 h 493"/>
                    <a:gd name="T10" fmla="*/ 38 w 415"/>
                    <a:gd name="T11" fmla="*/ 54 h 493"/>
                    <a:gd name="T12" fmla="*/ 42 w 415"/>
                    <a:gd name="T13" fmla="*/ 52 h 493"/>
                    <a:gd name="T14" fmla="*/ 46 w 415"/>
                    <a:gd name="T15" fmla="*/ 48 h 493"/>
                    <a:gd name="T16" fmla="*/ 50 w 415"/>
                    <a:gd name="T17" fmla="*/ 47 h 493"/>
                    <a:gd name="T18" fmla="*/ 65 w 415"/>
                    <a:gd name="T19" fmla="*/ 42 h 493"/>
                    <a:gd name="T20" fmla="*/ 70 w 415"/>
                    <a:gd name="T21" fmla="*/ 39 h 493"/>
                    <a:gd name="T22" fmla="*/ 76 w 415"/>
                    <a:gd name="T23" fmla="*/ 37 h 493"/>
                    <a:gd name="T24" fmla="*/ 87 w 415"/>
                    <a:gd name="T25" fmla="*/ 33 h 493"/>
                    <a:gd name="T26" fmla="*/ 93 w 415"/>
                    <a:gd name="T27" fmla="*/ 31 h 493"/>
                    <a:gd name="T28" fmla="*/ 99 w 415"/>
                    <a:gd name="T29" fmla="*/ 29 h 493"/>
                    <a:gd name="T30" fmla="*/ 110 w 415"/>
                    <a:gd name="T31" fmla="*/ 25 h 493"/>
                    <a:gd name="T32" fmla="*/ 118 w 415"/>
                    <a:gd name="T33" fmla="*/ 23 h 493"/>
                    <a:gd name="T34" fmla="*/ 124 w 415"/>
                    <a:gd name="T35" fmla="*/ 22 h 493"/>
                    <a:gd name="T36" fmla="*/ 136 w 415"/>
                    <a:gd name="T37" fmla="*/ 18 h 493"/>
                    <a:gd name="T38" fmla="*/ 142 w 415"/>
                    <a:gd name="T39" fmla="*/ 18 h 493"/>
                    <a:gd name="T40" fmla="*/ 151 w 415"/>
                    <a:gd name="T41" fmla="*/ 16 h 493"/>
                    <a:gd name="T42" fmla="*/ 156 w 415"/>
                    <a:gd name="T43" fmla="*/ 14 h 493"/>
                    <a:gd name="T44" fmla="*/ 168 w 415"/>
                    <a:gd name="T45" fmla="*/ 12 h 493"/>
                    <a:gd name="T46" fmla="*/ 177 w 415"/>
                    <a:gd name="T47" fmla="*/ 9 h 493"/>
                    <a:gd name="T48" fmla="*/ 183 w 415"/>
                    <a:gd name="T49" fmla="*/ 8 h 493"/>
                    <a:gd name="T50" fmla="*/ 196 w 415"/>
                    <a:gd name="T51" fmla="*/ 8 h 493"/>
                    <a:gd name="T52" fmla="*/ 203 w 415"/>
                    <a:gd name="T53" fmla="*/ 8 h 493"/>
                    <a:gd name="T54" fmla="*/ 208 w 415"/>
                    <a:gd name="T55" fmla="*/ 8 h 493"/>
                    <a:gd name="T56" fmla="*/ 222 w 415"/>
                    <a:gd name="T57" fmla="*/ 8 h 493"/>
                    <a:gd name="T58" fmla="*/ 231 w 415"/>
                    <a:gd name="T59" fmla="*/ 4 h 493"/>
                    <a:gd name="T60" fmla="*/ 238 w 415"/>
                    <a:gd name="T61" fmla="*/ 4 h 493"/>
                    <a:gd name="T62" fmla="*/ 243 w 415"/>
                    <a:gd name="T63" fmla="*/ 4 h 493"/>
                    <a:gd name="T64" fmla="*/ 257 w 415"/>
                    <a:gd name="T65" fmla="*/ 0 h 493"/>
                    <a:gd name="T66" fmla="*/ 266 w 415"/>
                    <a:gd name="T67" fmla="*/ 0 h 493"/>
                    <a:gd name="T68" fmla="*/ 271 w 415"/>
                    <a:gd name="T69" fmla="*/ 0 h 493"/>
                    <a:gd name="T70" fmla="*/ 286 w 415"/>
                    <a:gd name="T71" fmla="*/ 0 h 493"/>
                    <a:gd name="T72" fmla="*/ 292 w 415"/>
                    <a:gd name="T73" fmla="*/ 0 h 493"/>
                    <a:gd name="T74" fmla="*/ 292 w 415"/>
                    <a:gd name="T75" fmla="*/ 233 h 493"/>
                    <a:gd name="T76" fmla="*/ 0 w 415"/>
                    <a:gd name="T77" fmla="*/ 74 h 49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15"/>
                    <a:gd name="T118" fmla="*/ 0 h 493"/>
                    <a:gd name="T119" fmla="*/ 415 w 415"/>
                    <a:gd name="T120" fmla="*/ 493 h 49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15" h="493">
                      <a:moveTo>
                        <a:pt x="0" y="156"/>
                      </a:moveTo>
                      <a:lnTo>
                        <a:pt x="9" y="152"/>
                      </a:lnTo>
                      <a:lnTo>
                        <a:pt x="21" y="140"/>
                      </a:lnTo>
                      <a:lnTo>
                        <a:pt x="29" y="132"/>
                      </a:lnTo>
                      <a:lnTo>
                        <a:pt x="37" y="128"/>
                      </a:lnTo>
                      <a:lnTo>
                        <a:pt x="50" y="115"/>
                      </a:lnTo>
                      <a:lnTo>
                        <a:pt x="58" y="111"/>
                      </a:lnTo>
                      <a:lnTo>
                        <a:pt x="66" y="103"/>
                      </a:lnTo>
                      <a:lnTo>
                        <a:pt x="74" y="99"/>
                      </a:lnTo>
                      <a:lnTo>
                        <a:pt x="91" y="91"/>
                      </a:lnTo>
                      <a:lnTo>
                        <a:pt x="99" y="82"/>
                      </a:lnTo>
                      <a:lnTo>
                        <a:pt x="107" y="78"/>
                      </a:lnTo>
                      <a:lnTo>
                        <a:pt x="124" y="70"/>
                      </a:lnTo>
                      <a:lnTo>
                        <a:pt x="132" y="66"/>
                      </a:lnTo>
                      <a:lnTo>
                        <a:pt x="140" y="62"/>
                      </a:lnTo>
                      <a:lnTo>
                        <a:pt x="156" y="54"/>
                      </a:lnTo>
                      <a:lnTo>
                        <a:pt x="169" y="50"/>
                      </a:lnTo>
                      <a:lnTo>
                        <a:pt x="177" y="46"/>
                      </a:lnTo>
                      <a:lnTo>
                        <a:pt x="193" y="37"/>
                      </a:lnTo>
                      <a:lnTo>
                        <a:pt x="201" y="37"/>
                      </a:lnTo>
                      <a:lnTo>
                        <a:pt x="214" y="33"/>
                      </a:lnTo>
                      <a:lnTo>
                        <a:pt x="222" y="29"/>
                      </a:lnTo>
                      <a:lnTo>
                        <a:pt x="238" y="25"/>
                      </a:lnTo>
                      <a:lnTo>
                        <a:pt x="251" y="21"/>
                      </a:lnTo>
                      <a:lnTo>
                        <a:pt x="259" y="17"/>
                      </a:lnTo>
                      <a:lnTo>
                        <a:pt x="279" y="13"/>
                      </a:lnTo>
                      <a:lnTo>
                        <a:pt x="288" y="13"/>
                      </a:lnTo>
                      <a:lnTo>
                        <a:pt x="296" y="9"/>
                      </a:lnTo>
                      <a:lnTo>
                        <a:pt x="316" y="9"/>
                      </a:lnTo>
                      <a:lnTo>
                        <a:pt x="329" y="4"/>
                      </a:lnTo>
                      <a:lnTo>
                        <a:pt x="337" y="4"/>
                      </a:lnTo>
                      <a:lnTo>
                        <a:pt x="345" y="4"/>
                      </a:lnTo>
                      <a:lnTo>
                        <a:pt x="366" y="0"/>
                      </a:lnTo>
                      <a:lnTo>
                        <a:pt x="378" y="0"/>
                      </a:lnTo>
                      <a:lnTo>
                        <a:pt x="386" y="0"/>
                      </a:lnTo>
                      <a:lnTo>
                        <a:pt x="407" y="0"/>
                      </a:lnTo>
                      <a:lnTo>
                        <a:pt x="415" y="0"/>
                      </a:lnTo>
                      <a:lnTo>
                        <a:pt x="415" y="493"/>
                      </a:lnTo>
                      <a:lnTo>
                        <a:pt x="0" y="156"/>
                      </a:lnTo>
                      <a:close/>
                    </a:path>
                  </a:pathLst>
                </a:custGeom>
                <a:solidFill>
                  <a:srgbClr val="FFFF00"/>
                </a:solidFill>
                <a:ln w="6350">
                  <a:solidFill>
                    <a:srgbClr val="000000"/>
                  </a:solidFill>
                  <a:prstDash val="solid"/>
                  <a:round/>
                  <a:headEnd/>
                  <a:tailEnd/>
                </a:ln>
              </p:spPr>
              <p:txBody>
                <a:bodyPr/>
                <a:lstStyle/>
                <a:p>
                  <a:endParaRPr lang="en-US"/>
                </a:p>
              </p:txBody>
            </p:sp>
            <p:sp>
              <p:nvSpPr>
                <p:cNvPr id="11504" name="Freeform 244"/>
                <p:cNvSpPr>
                  <a:spLocks/>
                </p:cNvSpPr>
                <p:nvPr/>
              </p:nvSpPr>
              <p:spPr bwMode="auto">
                <a:xfrm>
                  <a:off x="432" y="3583"/>
                  <a:ext cx="1" cy="65"/>
                </a:xfrm>
                <a:custGeom>
                  <a:avLst/>
                  <a:gdLst>
                    <a:gd name="T0" fmla="*/ 0 w 1"/>
                    <a:gd name="T1" fmla="*/ 16 h 70"/>
                    <a:gd name="T2" fmla="*/ 0 w 1"/>
                    <a:gd name="T3" fmla="*/ 12 h 70"/>
                    <a:gd name="T4" fmla="*/ 0 w 1"/>
                    <a:gd name="T5" fmla="*/ 6 h 70"/>
                    <a:gd name="T6" fmla="*/ 0 w 1"/>
                    <a:gd name="T7" fmla="*/ 0 h 70"/>
                    <a:gd name="T8" fmla="*/ 0 w 1"/>
                    <a:gd name="T9" fmla="*/ 14 h 70"/>
                    <a:gd name="T10" fmla="*/ 0 w 1"/>
                    <a:gd name="T11" fmla="*/ 17 h 70"/>
                    <a:gd name="T12" fmla="*/ 0 w 1"/>
                    <a:gd name="T13" fmla="*/ 26 h 70"/>
                    <a:gd name="T14" fmla="*/ 0 w 1"/>
                    <a:gd name="T15" fmla="*/ 29 h 70"/>
                    <a:gd name="T16" fmla="*/ 0 w 1"/>
                    <a:gd name="T17" fmla="*/ 16 h 7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
                    <a:gd name="T28" fmla="*/ 0 h 70"/>
                    <a:gd name="T29" fmla="*/ 1 w 1"/>
                    <a:gd name="T30" fmla="*/ 70 h 7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 h="70">
                      <a:moveTo>
                        <a:pt x="0" y="37"/>
                      </a:moveTo>
                      <a:lnTo>
                        <a:pt x="0" y="29"/>
                      </a:lnTo>
                      <a:lnTo>
                        <a:pt x="0" y="8"/>
                      </a:lnTo>
                      <a:lnTo>
                        <a:pt x="0" y="0"/>
                      </a:lnTo>
                      <a:lnTo>
                        <a:pt x="0" y="33"/>
                      </a:lnTo>
                      <a:lnTo>
                        <a:pt x="0" y="41"/>
                      </a:lnTo>
                      <a:lnTo>
                        <a:pt x="0" y="62"/>
                      </a:lnTo>
                      <a:lnTo>
                        <a:pt x="0" y="70"/>
                      </a:lnTo>
                      <a:lnTo>
                        <a:pt x="0" y="37"/>
                      </a:lnTo>
                      <a:close/>
                    </a:path>
                  </a:pathLst>
                </a:custGeom>
                <a:solidFill>
                  <a:srgbClr val="000080"/>
                </a:solidFill>
                <a:ln w="6350">
                  <a:solidFill>
                    <a:srgbClr val="000000"/>
                  </a:solidFill>
                  <a:prstDash val="solid"/>
                  <a:round/>
                  <a:headEnd/>
                  <a:tailEnd/>
                </a:ln>
              </p:spPr>
              <p:txBody>
                <a:bodyPr/>
                <a:lstStyle/>
                <a:p>
                  <a:endParaRPr lang="en-US"/>
                </a:p>
              </p:txBody>
            </p:sp>
            <p:sp>
              <p:nvSpPr>
                <p:cNvPr id="11505" name="Freeform 245"/>
                <p:cNvSpPr>
                  <a:spLocks/>
                </p:cNvSpPr>
                <p:nvPr/>
              </p:nvSpPr>
              <p:spPr bwMode="auto">
                <a:xfrm>
                  <a:off x="432" y="3583"/>
                  <a:ext cx="550" cy="62"/>
                </a:xfrm>
                <a:custGeom>
                  <a:avLst/>
                  <a:gdLst>
                    <a:gd name="T0" fmla="*/ 401 w 566"/>
                    <a:gd name="T1" fmla="*/ 0 h 66"/>
                    <a:gd name="T2" fmla="*/ 0 w 566"/>
                    <a:gd name="T3" fmla="*/ 16 h 66"/>
                    <a:gd name="T4" fmla="*/ 0 w 566"/>
                    <a:gd name="T5" fmla="*/ 31 h 66"/>
                    <a:gd name="T6" fmla="*/ 401 w 566"/>
                    <a:gd name="T7" fmla="*/ 16 h 66"/>
                    <a:gd name="T8" fmla="*/ 401 w 566"/>
                    <a:gd name="T9" fmla="*/ 0 h 66"/>
                    <a:gd name="T10" fmla="*/ 0 60000 65536"/>
                    <a:gd name="T11" fmla="*/ 0 60000 65536"/>
                    <a:gd name="T12" fmla="*/ 0 60000 65536"/>
                    <a:gd name="T13" fmla="*/ 0 60000 65536"/>
                    <a:gd name="T14" fmla="*/ 0 60000 65536"/>
                    <a:gd name="T15" fmla="*/ 0 w 566"/>
                    <a:gd name="T16" fmla="*/ 0 h 66"/>
                    <a:gd name="T17" fmla="*/ 566 w 566"/>
                    <a:gd name="T18" fmla="*/ 66 h 66"/>
                  </a:gdLst>
                  <a:ahLst/>
                  <a:cxnLst>
                    <a:cxn ang="T10">
                      <a:pos x="T0" y="T1"/>
                    </a:cxn>
                    <a:cxn ang="T11">
                      <a:pos x="T2" y="T3"/>
                    </a:cxn>
                    <a:cxn ang="T12">
                      <a:pos x="T4" y="T5"/>
                    </a:cxn>
                    <a:cxn ang="T13">
                      <a:pos x="T6" y="T7"/>
                    </a:cxn>
                    <a:cxn ang="T14">
                      <a:pos x="T8" y="T9"/>
                    </a:cxn>
                  </a:cxnLst>
                  <a:rect l="T15" t="T16" r="T17" b="T18"/>
                  <a:pathLst>
                    <a:path w="566" h="66">
                      <a:moveTo>
                        <a:pt x="566" y="0"/>
                      </a:moveTo>
                      <a:lnTo>
                        <a:pt x="0" y="33"/>
                      </a:lnTo>
                      <a:lnTo>
                        <a:pt x="0" y="66"/>
                      </a:lnTo>
                      <a:lnTo>
                        <a:pt x="566" y="33"/>
                      </a:lnTo>
                      <a:lnTo>
                        <a:pt x="566" y="0"/>
                      </a:lnTo>
                      <a:close/>
                    </a:path>
                  </a:pathLst>
                </a:custGeom>
                <a:solidFill>
                  <a:srgbClr val="000080"/>
                </a:solidFill>
                <a:ln w="6350">
                  <a:solidFill>
                    <a:srgbClr val="000000"/>
                  </a:solidFill>
                  <a:prstDash val="solid"/>
                  <a:round/>
                  <a:headEnd/>
                  <a:tailEnd/>
                </a:ln>
              </p:spPr>
              <p:txBody>
                <a:bodyPr/>
                <a:lstStyle/>
                <a:p>
                  <a:endParaRPr lang="en-US"/>
                </a:p>
              </p:txBody>
            </p:sp>
            <p:sp>
              <p:nvSpPr>
                <p:cNvPr id="11506" name="Freeform 246"/>
                <p:cNvSpPr>
                  <a:spLocks/>
                </p:cNvSpPr>
                <p:nvPr/>
              </p:nvSpPr>
              <p:spPr bwMode="auto">
                <a:xfrm>
                  <a:off x="432" y="3266"/>
                  <a:ext cx="550" cy="351"/>
                </a:xfrm>
                <a:custGeom>
                  <a:avLst/>
                  <a:gdLst>
                    <a:gd name="T0" fmla="*/ 0 w 566"/>
                    <a:gd name="T1" fmla="*/ 174 h 374"/>
                    <a:gd name="T2" fmla="*/ 0 w 566"/>
                    <a:gd name="T3" fmla="*/ 171 h 374"/>
                    <a:gd name="T4" fmla="*/ 0 w 566"/>
                    <a:gd name="T5" fmla="*/ 160 h 374"/>
                    <a:gd name="T6" fmla="*/ 0 w 566"/>
                    <a:gd name="T7" fmla="*/ 158 h 374"/>
                    <a:gd name="T8" fmla="*/ 0 w 566"/>
                    <a:gd name="T9" fmla="*/ 153 h 374"/>
                    <a:gd name="T10" fmla="*/ 0 w 566"/>
                    <a:gd name="T11" fmla="*/ 145 h 374"/>
                    <a:gd name="T12" fmla="*/ 0 w 566"/>
                    <a:gd name="T13" fmla="*/ 141 h 374"/>
                    <a:gd name="T14" fmla="*/ 0 w 566"/>
                    <a:gd name="T15" fmla="*/ 139 h 374"/>
                    <a:gd name="T16" fmla="*/ 4 w 566"/>
                    <a:gd name="T17" fmla="*/ 133 h 374"/>
                    <a:gd name="T18" fmla="*/ 4 w 566"/>
                    <a:gd name="T19" fmla="*/ 124 h 374"/>
                    <a:gd name="T20" fmla="*/ 4 w 566"/>
                    <a:gd name="T21" fmla="*/ 121 h 374"/>
                    <a:gd name="T22" fmla="*/ 8 w 566"/>
                    <a:gd name="T23" fmla="*/ 116 h 374"/>
                    <a:gd name="T24" fmla="*/ 12 w 566"/>
                    <a:gd name="T25" fmla="*/ 109 h 374"/>
                    <a:gd name="T26" fmla="*/ 12 w 566"/>
                    <a:gd name="T27" fmla="*/ 106 h 374"/>
                    <a:gd name="T28" fmla="*/ 16 w 566"/>
                    <a:gd name="T29" fmla="*/ 101 h 374"/>
                    <a:gd name="T30" fmla="*/ 17 w 566"/>
                    <a:gd name="T31" fmla="*/ 94 h 374"/>
                    <a:gd name="T32" fmla="*/ 17 w 566"/>
                    <a:gd name="T33" fmla="*/ 90 h 374"/>
                    <a:gd name="T34" fmla="*/ 17 w 566"/>
                    <a:gd name="T35" fmla="*/ 87 h 374"/>
                    <a:gd name="T36" fmla="*/ 20 w 566"/>
                    <a:gd name="T37" fmla="*/ 79 h 374"/>
                    <a:gd name="T38" fmla="*/ 25 w 566"/>
                    <a:gd name="T39" fmla="*/ 74 h 374"/>
                    <a:gd name="T40" fmla="*/ 29 w 566"/>
                    <a:gd name="T41" fmla="*/ 71 h 374"/>
                    <a:gd name="T42" fmla="*/ 33 w 566"/>
                    <a:gd name="T43" fmla="*/ 68 h 374"/>
                    <a:gd name="T44" fmla="*/ 41 w 566"/>
                    <a:gd name="T45" fmla="*/ 60 h 374"/>
                    <a:gd name="T46" fmla="*/ 43 w 566"/>
                    <a:gd name="T47" fmla="*/ 56 h 374"/>
                    <a:gd name="T48" fmla="*/ 45 w 566"/>
                    <a:gd name="T49" fmla="*/ 53 h 374"/>
                    <a:gd name="T50" fmla="*/ 49 w 566"/>
                    <a:gd name="T51" fmla="*/ 47 h 374"/>
                    <a:gd name="T52" fmla="*/ 51 w 566"/>
                    <a:gd name="T53" fmla="*/ 42 h 374"/>
                    <a:gd name="T54" fmla="*/ 58 w 566"/>
                    <a:gd name="T55" fmla="*/ 38 h 374"/>
                    <a:gd name="T56" fmla="*/ 65 w 566"/>
                    <a:gd name="T57" fmla="*/ 33 h 374"/>
                    <a:gd name="T58" fmla="*/ 68 w 566"/>
                    <a:gd name="T59" fmla="*/ 29 h 374"/>
                    <a:gd name="T60" fmla="*/ 73 w 566"/>
                    <a:gd name="T61" fmla="*/ 25 h 374"/>
                    <a:gd name="T62" fmla="*/ 76 w 566"/>
                    <a:gd name="T63" fmla="*/ 22 h 374"/>
                    <a:gd name="T64" fmla="*/ 84 w 566"/>
                    <a:gd name="T65" fmla="*/ 16 h 374"/>
                    <a:gd name="T66" fmla="*/ 90 w 566"/>
                    <a:gd name="T67" fmla="*/ 12 h 374"/>
                    <a:gd name="T68" fmla="*/ 93 w 566"/>
                    <a:gd name="T69" fmla="*/ 9 h 374"/>
                    <a:gd name="T70" fmla="*/ 102 w 566"/>
                    <a:gd name="T71" fmla="*/ 8 h 374"/>
                    <a:gd name="T72" fmla="*/ 108 w 566"/>
                    <a:gd name="T73" fmla="*/ 0 h 374"/>
                    <a:gd name="T74" fmla="*/ 401 w 566"/>
                    <a:gd name="T75" fmla="*/ 158 h 374"/>
                    <a:gd name="T76" fmla="*/ 0 w 566"/>
                    <a:gd name="T77" fmla="*/ 174 h 3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66"/>
                    <a:gd name="T118" fmla="*/ 0 h 374"/>
                    <a:gd name="T119" fmla="*/ 566 w 566"/>
                    <a:gd name="T120" fmla="*/ 374 h 3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66" h="374">
                      <a:moveTo>
                        <a:pt x="0" y="374"/>
                      </a:moveTo>
                      <a:lnTo>
                        <a:pt x="0" y="366"/>
                      </a:lnTo>
                      <a:lnTo>
                        <a:pt x="0" y="345"/>
                      </a:lnTo>
                      <a:lnTo>
                        <a:pt x="0" y="337"/>
                      </a:lnTo>
                      <a:lnTo>
                        <a:pt x="0" y="329"/>
                      </a:lnTo>
                      <a:lnTo>
                        <a:pt x="0" y="312"/>
                      </a:lnTo>
                      <a:lnTo>
                        <a:pt x="0" y="304"/>
                      </a:lnTo>
                      <a:lnTo>
                        <a:pt x="0" y="296"/>
                      </a:lnTo>
                      <a:lnTo>
                        <a:pt x="4" y="288"/>
                      </a:lnTo>
                      <a:lnTo>
                        <a:pt x="4" y="267"/>
                      </a:lnTo>
                      <a:lnTo>
                        <a:pt x="4" y="259"/>
                      </a:lnTo>
                      <a:lnTo>
                        <a:pt x="8" y="251"/>
                      </a:lnTo>
                      <a:lnTo>
                        <a:pt x="12" y="234"/>
                      </a:lnTo>
                      <a:lnTo>
                        <a:pt x="12" y="226"/>
                      </a:lnTo>
                      <a:lnTo>
                        <a:pt x="16" y="218"/>
                      </a:lnTo>
                      <a:lnTo>
                        <a:pt x="20" y="202"/>
                      </a:lnTo>
                      <a:lnTo>
                        <a:pt x="24" y="193"/>
                      </a:lnTo>
                      <a:lnTo>
                        <a:pt x="28" y="185"/>
                      </a:lnTo>
                      <a:lnTo>
                        <a:pt x="32" y="169"/>
                      </a:lnTo>
                      <a:lnTo>
                        <a:pt x="37" y="160"/>
                      </a:lnTo>
                      <a:lnTo>
                        <a:pt x="41" y="152"/>
                      </a:lnTo>
                      <a:lnTo>
                        <a:pt x="45" y="144"/>
                      </a:lnTo>
                      <a:lnTo>
                        <a:pt x="53" y="128"/>
                      </a:lnTo>
                      <a:lnTo>
                        <a:pt x="57" y="119"/>
                      </a:lnTo>
                      <a:lnTo>
                        <a:pt x="61" y="115"/>
                      </a:lnTo>
                      <a:lnTo>
                        <a:pt x="69" y="99"/>
                      </a:lnTo>
                      <a:lnTo>
                        <a:pt x="73" y="91"/>
                      </a:lnTo>
                      <a:lnTo>
                        <a:pt x="82" y="82"/>
                      </a:lnTo>
                      <a:lnTo>
                        <a:pt x="90" y="70"/>
                      </a:lnTo>
                      <a:lnTo>
                        <a:pt x="94" y="62"/>
                      </a:lnTo>
                      <a:lnTo>
                        <a:pt x="102" y="54"/>
                      </a:lnTo>
                      <a:lnTo>
                        <a:pt x="106" y="46"/>
                      </a:lnTo>
                      <a:lnTo>
                        <a:pt x="119" y="33"/>
                      </a:lnTo>
                      <a:lnTo>
                        <a:pt x="127" y="25"/>
                      </a:lnTo>
                      <a:lnTo>
                        <a:pt x="131" y="21"/>
                      </a:lnTo>
                      <a:lnTo>
                        <a:pt x="143" y="9"/>
                      </a:lnTo>
                      <a:lnTo>
                        <a:pt x="151" y="0"/>
                      </a:lnTo>
                      <a:lnTo>
                        <a:pt x="566" y="337"/>
                      </a:lnTo>
                      <a:lnTo>
                        <a:pt x="0" y="374"/>
                      </a:lnTo>
                      <a:close/>
                    </a:path>
                  </a:pathLst>
                </a:custGeom>
                <a:solidFill>
                  <a:srgbClr val="CCECFF"/>
                </a:solidFill>
                <a:ln w="6350">
                  <a:solidFill>
                    <a:srgbClr val="000000"/>
                  </a:solidFill>
                  <a:prstDash val="solid"/>
                  <a:round/>
                  <a:headEnd/>
                  <a:tailEnd/>
                </a:ln>
              </p:spPr>
              <p:txBody>
                <a:bodyPr/>
                <a:lstStyle/>
                <a:p>
                  <a:endParaRPr lang="en-US"/>
                </a:p>
              </p:txBody>
            </p:sp>
            <p:sp>
              <p:nvSpPr>
                <p:cNvPr id="11507" name="Freeform 247"/>
                <p:cNvSpPr>
                  <a:spLocks/>
                </p:cNvSpPr>
                <p:nvPr/>
              </p:nvSpPr>
              <p:spPr bwMode="auto">
                <a:xfrm>
                  <a:off x="1197" y="3583"/>
                  <a:ext cx="339" cy="459"/>
                </a:xfrm>
                <a:custGeom>
                  <a:avLst/>
                  <a:gdLst>
                    <a:gd name="T0" fmla="*/ 247 w 349"/>
                    <a:gd name="T1" fmla="*/ 8 h 489"/>
                    <a:gd name="T2" fmla="*/ 243 w 349"/>
                    <a:gd name="T3" fmla="*/ 18 h 489"/>
                    <a:gd name="T4" fmla="*/ 243 w 349"/>
                    <a:gd name="T5" fmla="*/ 29 h 489"/>
                    <a:gd name="T6" fmla="*/ 241 w 349"/>
                    <a:gd name="T7" fmla="*/ 37 h 489"/>
                    <a:gd name="T8" fmla="*/ 238 w 349"/>
                    <a:gd name="T9" fmla="*/ 48 h 489"/>
                    <a:gd name="T10" fmla="*/ 235 w 349"/>
                    <a:gd name="T11" fmla="*/ 56 h 489"/>
                    <a:gd name="T12" fmla="*/ 229 w 349"/>
                    <a:gd name="T13" fmla="*/ 68 h 489"/>
                    <a:gd name="T14" fmla="*/ 220 w 349"/>
                    <a:gd name="T15" fmla="*/ 79 h 489"/>
                    <a:gd name="T16" fmla="*/ 217 w 349"/>
                    <a:gd name="T17" fmla="*/ 87 h 489"/>
                    <a:gd name="T18" fmla="*/ 209 w 349"/>
                    <a:gd name="T19" fmla="*/ 98 h 489"/>
                    <a:gd name="T20" fmla="*/ 201 w 349"/>
                    <a:gd name="T21" fmla="*/ 110 h 489"/>
                    <a:gd name="T22" fmla="*/ 190 w 349"/>
                    <a:gd name="T23" fmla="*/ 117 h 489"/>
                    <a:gd name="T24" fmla="*/ 180 w 349"/>
                    <a:gd name="T25" fmla="*/ 126 h 489"/>
                    <a:gd name="T26" fmla="*/ 175 w 349"/>
                    <a:gd name="T27" fmla="*/ 133 h 489"/>
                    <a:gd name="T28" fmla="*/ 160 w 349"/>
                    <a:gd name="T29" fmla="*/ 142 h 489"/>
                    <a:gd name="T30" fmla="*/ 148 w 349"/>
                    <a:gd name="T31" fmla="*/ 151 h 489"/>
                    <a:gd name="T32" fmla="*/ 140 w 349"/>
                    <a:gd name="T33" fmla="*/ 158 h 489"/>
                    <a:gd name="T34" fmla="*/ 121 w 349"/>
                    <a:gd name="T35" fmla="*/ 167 h 489"/>
                    <a:gd name="T36" fmla="*/ 108 w 349"/>
                    <a:gd name="T37" fmla="*/ 174 h 489"/>
                    <a:gd name="T38" fmla="*/ 96 w 349"/>
                    <a:gd name="T39" fmla="*/ 181 h 489"/>
                    <a:gd name="T40" fmla="*/ 81 w 349"/>
                    <a:gd name="T41" fmla="*/ 188 h 489"/>
                    <a:gd name="T42" fmla="*/ 71 w 349"/>
                    <a:gd name="T43" fmla="*/ 193 h 489"/>
                    <a:gd name="T44" fmla="*/ 51 w 349"/>
                    <a:gd name="T45" fmla="*/ 199 h 489"/>
                    <a:gd name="T46" fmla="*/ 34 w 349"/>
                    <a:gd name="T47" fmla="*/ 207 h 489"/>
                    <a:gd name="T48" fmla="*/ 17 w 349"/>
                    <a:gd name="T49" fmla="*/ 208 h 489"/>
                    <a:gd name="T50" fmla="*/ 0 w 349"/>
                    <a:gd name="T51" fmla="*/ 213 h 489"/>
                    <a:gd name="T52" fmla="*/ 13 w 349"/>
                    <a:gd name="T53" fmla="*/ 225 h 489"/>
                    <a:gd name="T54" fmla="*/ 25 w 349"/>
                    <a:gd name="T55" fmla="*/ 222 h 489"/>
                    <a:gd name="T56" fmla="*/ 47 w 349"/>
                    <a:gd name="T57" fmla="*/ 218 h 489"/>
                    <a:gd name="T58" fmla="*/ 59 w 349"/>
                    <a:gd name="T59" fmla="*/ 210 h 489"/>
                    <a:gd name="T60" fmla="val 13509769"/>
                    <a:gd name="T61" fmla="*/ 207 h 489"/>
                    <a:gd name="T62" fmla="*/ 87 w 349"/>
                    <a:gd name="T63" fmla="*/ 199 h 489"/>
                    <a:gd name="T64" fmla="*/ 102 w 349"/>
                    <a:gd name="T65" fmla="*/ 195 h 489"/>
                    <a:gd name="T66" fmla="*/ 119 w 349"/>
                    <a:gd name="T67" fmla="*/ 183 h 489"/>
                    <a:gd name="T68" fmla="*/ 128 w 349"/>
                    <a:gd name="T69" fmla="*/ 179 h 489"/>
                    <a:gd name="T70" fmla="*/ 143 w 349"/>
                    <a:gd name="T71" fmla="*/ 171 h 489"/>
                    <a:gd name="T72" fmla="*/ 156 w 349"/>
                    <a:gd name="T73" fmla="*/ 161 h 489"/>
                    <a:gd name="T74" fmla="*/ 165 w 349"/>
                    <a:gd name="T75" fmla="*/ 156 h 489"/>
                    <a:gd name="T76" fmla="*/ 177 w 349"/>
                    <a:gd name="T77" fmla="*/ 145 h 489"/>
                    <a:gd name="T78" fmla="*/ 185 w 349"/>
                    <a:gd name="T79" fmla="*/ 139 h 489"/>
                    <a:gd name="T80" fmla="*/ 194 w 349"/>
                    <a:gd name="T81" fmla="*/ 128 h 489"/>
                    <a:gd name="T82" fmla="*/ 207 w 349"/>
                    <a:gd name="T83" fmla="*/ 117 h 489"/>
                    <a:gd name="T84" fmla="*/ 212 w 349"/>
                    <a:gd name="T85" fmla="*/ 110 h 489"/>
                    <a:gd name="T86" fmla="*/ 220 w 349"/>
                    <a:gd name="T87" fmla="*/ 98 h 489"/>
                    <a:gd name="T88" fmla="*/ 226 w 349"/>
                    <a:gd name="T89" fmla="*/ 87 h 489"/>
                    <a:gd name="T90" fmla="*/ 229 w 349"/>
                    <a:gd name="T91" fmla="*/ 79 h 489"/>
                    <a:gd name="T92" fmla="*/ 235 w 349"/>
                    <a:gd name="T93" fmla="*/ 68 h 489"/>
                    <a:gd name="T94" fmla="*/ 238 w 349"/>
                    <a:gd name="T95" fmla="*/ 60 h 489"/>
                    <a:gd name="T96" fmla="*/ 241 w 349"/>
                    <a:gd name="T97" fmla="*/ 48 h 489"/>
                    <a:gd name="T98" fmla="*/ 243 w 349"/>
                    <a:gd name="T99" fmla="*/ 37 h 489"/>
                    <a:gd name="T100" fmla="*/ 247 w 349"/>
                    <a:gd name="T101" fmla="*/ 29 h 489"/>
                    <a:gd name="T102" fmla="*/ 247 w 349"/>
                    <a:gd name="T103" fmla="*/ 16 h 48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349"/>
                    <a:gd name="T157" fmla="*/ 0 h 489"/>
                    <a:gd name="T158" fmla="*/ 349 w 349"/>
                    <a:gd name="T159" fmla="*/ 489 h 489"/>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349" h="489">
                      <a:moveTo>
                        <a:pt x="349" y="0"/>
                      </a:moveTo>
                      <a:lnTo>
                        <a:pt x="349" y="8"/>
                      </a:lnTo>
                      <a:lnTo>
                        <a:pt x="349" y="29"/>
                      </a:lnTo>
                      <a:lnTo>
                        <a:pt x="345" y="37"/>
                      </a:lnTo>
                      <a:lnTo>
                        <a:pt x="345" y="45"/>
                      </a:lnTo>
                      <a:lnTo>
                        <a:pt x="345" y="62"/>
                      </a:lnTo>
                      <a:lnTo>
                        <a:pt x="341" y="70"/>
                      </a:lnTo>
                      <a:lnTo>
                        <a:pt x="341" y="78"/>
                      </a:lnTo>
                      <a:lnTo>
                        <a:pt x="337" y="94"/>
                      </a:lnTo>
                      <a:lnTo>
                        <a:pt x="337" y="103"/>
                      </a:lnTo>
                      <a:lnTo>
                        <a:pt x="333" y="111"/>
                      </a:lnTo>
                      <a:lnTo>
                        <a:pt x="333" y="119"/>
                      </a:lnTo>
                      <a:lnTo>
                        <a:pt x="325" y="135"/>
                      </a:lnTo>
                      <a:lnTo>
                        <a:pt x="325" y="144"/>
                      </a:lnTo>
                      <a:lnTo>
                        <a:pt x="321" y="152"/>
                      </a:lnTo>
                      <a:lnTo>
                        <a:pt x="312" y="168"/>
                      </a:lnTo>
                      <a:lnTo>
                        <a:pt x="312" y="177"/>
                      </a:lnTo>
                      <a:lnTo>
                        <a:pt x="308" y="185"/>
                      </a:lnTo>
                      <a:lnTo>
                        <a:pt x="300" y="201"/>
                      </a:lnTo>
                      <a:lnTo>
                        <a:pt x="296" y="209"/>
                      </a:lnTo>
                      <a:lnTo>
                        <a:pt x="292" y="218"/>
                      </a:lnTo>
                      <a:lnTo>
                        <a:pt x="284" y="234"/>
                      </a:lnTo>
                      <a:lnTo>
                        <a:pt x="275" y="242"/>
                      </a:lnTo>
                      <a:lnTo>
                        <a:pt x="271" y="250"/>
                      </a:lnTo>
                      <a:lnTo>
                        <a:pt x="263" y="263"/>
                      </a:lnTo>
                      <a:lnTo>
                        <a:pt x="255" y="271"/>
                      </a:lnTo>
                      <a:lnTo>
                        <a:pt x="251" y="279"/>
                      </a:lnTo>
                      <a:lnTo>
                        <a:pt x="247" y="283"/>
                      </a:lnTo>
                      <a:lnTo>
                        <a:pt x="234" y="300"/>
                      </a:lnTo>
                      <a:lnTo>
                        <a:pt x="226" y="304"/>
                      </a:lnTo>
                      <a:lnTo>
                        <a:pt x="222" y="312"/>
                      </a:lnTo>
                      <a:lnTo>
                        <a:pt x="210" y="324"/>
                      </a:lnTo>
                      <a:lnTo>
                        <a:pt x="202" y="333"/>
                      </a:lnTo>
                      <a:lnTo>
                        <a:pt x="197" y="337"/>
                      </a:lnTo>
                      <a:lnTo>
                        <a:pt x="181" y="349"/>
                      </a:lnTo>
                      <a:lnTo>
                        <a:pt x="173" y="357"/>
                      </a:lnTo>
                      <a:lnTo>
                        <a:pt x="169" y="361"/>
                      </a:lnTo>
                      <a:lnTo>
                        <a:pt x="152" y="374"/>
                      </a:lnTo>
                      <a:lnTo>
                        <a:pt x="144" y="382"/>
                      </a:lnTo>
                      <a:lnTo>
                        <a:pt x="136" y="386"/>
                      </a:lnTo>
                      <a:lnTo>
                        <a:pt x="124" y="394"/>
                      </a:lnTo>
                      <a:lnTo>
                        <a:pt x="115" y="402"/>
                      </a:lnTo>
                      <a:lnTo>
                        <a:pt x="107" y="406"/>
                      </a:lnTo>
                      <a:lnTo>
                        <a:pt x="99" y="411"/>
                      </a:lnTo>
                      <a:lnTo>
                        <a:pt x="83" y="419"/>
                      </a:lnTo>
                      <a:lnTo>
                        <a:pt x="74" y="427"/>
                      </a:lnTo>
                      <a:lnTo>
                        <a:pt x="66" y="431"/>
                      </a:lnTo>
                      <a:lnTo>
                        <a:pt x="46" y="439"/>
                      </a:lnTo>
                      <a:lnTo>
                        <a:pt x="37" y="443"/>
                      </a:lnTo>
                      <a:lnTo>
                        <a:pt x="29" y="448"/>
                      </a:lnTo>
                      <a:lnTo>
                        <a:pt x="13" y="452"/>
                      </a:lnTo>
                      <a:lnTo>
                        <a:pt x="0" y="456"/>
                      </a:lnTo>
                      <a:lnTo>
                        <a:pt x="0" y="489"/>
                      </a:lnTo>
                      <a:lnTo>
                        <a:pt x="13" y="484"/>
                      </a:lnTo>
                      <a:lnTo>
                        <a:pt x="29" y="480"/>
                      </a:lnTo>
                      <a:lnTo>
                        <a:pt x="37" y="476"/>
                      </a:lnTo>
                      <a:lnTo>
                        <a:pt x="46" y="472"/>
                      </a:lnTo>
                      <a:lnTo>
                        <a:pt x="66" y="464"/>
                      </a:lnTo>
                      <a:lnTo>
                        <a:pt x="74" y="460"/>
                      </a:lnTo>
                      <a:lnTo>
                        <a:pt x="83" y="452"/>
                      </a:lnTo>
                      <a:lnTo>
                        <a:pt x="99" y="443"/>
                      </a:lnTo>
                      <a:lnTo>
                        <a:pt x="107" y="439"/>
                      </a:lnTo>
                      <a:lnTo>
                        <a:pt x="115" y="435"/>
                      </a:lnTo>
                      <a:lnTo>
                        <a:pt x="124" y="427"/>
                      </a:lnTo>
                      <a:lnTo>
                        <a:pt x="136" y="419"/>
                      </a:lnTo>
                      <a:lnTo>
                        <a:pt x="144" y="415"/>
                      </a:lnTo>
                      <a:lnTo>
                        <a:pt x="152" y="406"/>
                      </a:lnTo>
                      <a:lnTo>
                        <a:pt x="169" y="394"/>
                      </a:lnTo>
                      <a:lnTo>
                        <a:pt x="173" y="390"/>
                      </a:lnTo>
                      <a:lnTo>
                        <a:pt x="181" y="382"/>
                      </a:lnTo>
                      <a:lnTo>
                        <a:pt x="197" y="370"/>
                      </a:lnTo>
                      <a:lnTo>
                        <a:pt x="202" y="365"/>
                      </a:lnTo>
                      <a:lnTo>
                        <a:pt x="210" y="357"/>
                      </a:lnTo>
                      <a:lnTo>
                        <a:pt x="222" y="345"/>
                      </a:lnTo>
                      <a:lnTo>
                        <a:pt x="226" y="337"/>
                      </a:lnTo>
                      <a:lnTo>
                        <a:pt x="234" y="333"/>
                      </a:lnTo>
                      <a:lnTo>
                        <a:pt x="247" y="316"/>
                      </a:lnTo>
                      <a:lnTo>
                        <a:pt x="251" y="312"/>
                      </a:lnTo>
                      <a:lnTo>
                        <a:pt x="255" y="304"/>
                      </a:lnTo>
                      <a:lnTo>
                        <a:pt x="263" y="296"/>
                      </a:lnTo>
                      <a:lnTo>
                        <a:pt x="271" y="283"/>
                      </a:lnTo>
                      <a:lnTo>
                        <a:pt x="275" y="275"/>
                      </a:lnTo>
                      <a:lnTo>
                        <a:pt x="284" y="267"/>
                      </a:lnTo>
                      <a:lnTo>
                        <a:pt x="292" y="250"/>
                      </a:lnTo>
                      <a:lnTo>
                        <a:pt x="296" y="242"/>
                      </a:lnTo>
                      <a:lnTo>
                        <a:pt x="300" y="234"/>
                      </a:lnTo>
                      <a:lnTo>
                        <a:pt x="308" y="218"/>
                      </a:lnTo>
                      <a:lnTo>
                        <a:pt x="312" y="209"/>
                      </a:lnTo>
                      <a:lnTo>
                        <a:pt x="312" y="201"/>
                      </a:lnTo>
                      <a:lnTo>
                        <a:pt x="321" y="185"/>
                      </a:lnTo>
                      <a:lnTo>
                        <a:pt x="325" y="177"/>
                      </a:lnTo>
                      <a:lnTo>
                        <a:pt x="325" y="168"/>
                      </a:lnTo>
                      <a:lnTo>
                        <a:pt x="333" y="152"/>
                      </a:lnTo>
                      <a:lnTo>
                        <a:pt x="333" y="144"/>
                      </a:lnTo>
                      <a:lnTo>
                        <a:pt x="337" y="135"/>
                      </a:lnTo>
                      <a:lnTo>
                        <a:pt x="337" y="127"/>
                      </a:lnTo>
                      <a:lnTo>
                        <a:pt x="341" y="111"/>
                      </a:lnTo>
                      <a:lnTo>
                        <a:pt x="341" y="103"/>
                      </a:lnTo>
                      <a:lnTo>
                        <a:pt x="345" y="94"/>
                      </a:lnTo>
                      <a:lnTo>
                        <a:pt x="345" y="78"/>
                      </a:lnTo>
                      <a:lnTo>
                        <a:pt x="345" y="70"/>
                      </a:lnTo>
                      <a:lnTo>
                        <a:pt x="349" y="62"/>
                      </a:lnTo>
                      <a:lnTo>
                        <a:pt x="349" y="41"/>
                      </a:lnTo>
                      <a:lnTo>
                        <a:pt x="349" y="33"/>
                      </a:lnTo>
                      <a:lnTo>
                        <a:pt x="349" y="0"/>
                      </a:lnTo>
                      <a:close/>
                    </a:path>
                  </a:pathLst>
                </a:custGeom>
                <a:solidFill>
                  <a:srgbClr val="004000"/>
                </a:solidFill>
                <a:ln w="6350">
                  <a:solidFill>
                    <a:srgbClr val="000000"/>
                  </a:solidFill>
                  <a:prstDash val="solid"/>
                  <a:round/>
                  <a:headEnd/>
                  <a:tailEnd/>
                </a:ln>
              </p:spPr>
              <p:txBody>
                <a:bodyPr/>
                <a:lstStyle/>
                <a:p>
                  <a:endParaRPr lang="en-US"/>
                </a:p>
              </p:txBody>
            </p:sp>
            <p:sp>
              <p:nvSpPr>
                <p:cNvPr id="11508" name="Freeform 248"/>
                <p:cNvSpPr>
                  <a:spLocks/>
                </p:cNvSpPr>
                <p:nvPr/>
              </p:nvSpPr>
              <p:spPr bwMode="auto">
                <a:xfrm>
                  <a:off x="982" y="3583"/>
                  <a:ext cx="215" cy="459"/>
                </a:xfrm>
                <a:custGeom>
                  <a:avLst/>
                  <a:gdLst>
                    <a:gd name="T0" fmla="*/ 0 w 221"/>
                    <a:gd name="T1" fmla="*/ 0 h 489"/>
                    <a:gd name="T2" fmla="*/ 158 w 221"/>
                    <a:gd name="T3" fmla="*/ 213 h 489"/>
                    <a:gd name="T4" fmla="*/ 158 w 221"/>
                    <a:gd name="T5" fmla="*/ 229 h 489"/>
                    <a:gd name="T6" fmla="*/ 0 w 221"/>
                    <a:gd name="T7" fmla="*/ 16 h 489"/>
                    <a:gd name="T8" fmla="*/ 0 w 221"/>
                    <a:gd name="T9" fmla="*/ 0 h 489"/>
                    <a:gd name="T10" fmla="*/ 0 60000 65536"/>
                    <a:gd name="T11" fmla="*/ 0 60000 65536"/>
                    <a:gd name="T12" fmla="*/ 0 60000 65536"/>
                    <a:gd name="T13" fmla="*/ 0 60000 65536"/>
                    <a:gd name="T14" fmla="*/ 0 60000 65536"/>
                    <a:gd name="T15" fmla="*/ 0 w 221"/>
                    <a:gd name="T16" fmla="*/ 0 h 489"/>
                    <a:gd name="T17" fmla="*/ 221 w 221"/>
                    <a:gd name="T18" fmla="*/ 489 h 489"/>
                  </a:gdLst>
                  <a:ahLst/>
                  <a:cxnLst>
                    <a:cxn ang="T10">
                      <a:pos x="T0" y="T1"/>
                    </a:cxn>
                    <a:cxn ang="T11">
                      <a:pos x="T2" y="T3"/>
                    </a:cxn>
                    <a:cxn ang="T12">
                      <a:pos x="T4" y="T5"/>
                    </a:cxn>
                    <a:cxn ang="T13">
                      <a:pos x="T6" y="T7"/>
                    </a:cxn>
                    <a:cxn ang="T14">
                      <a:pos x="T8" y="T9"/>
                    </a:cxn>
                  </a:cxnLst>
                  <a:rect l="T15" t="T16" r="T17" b="T18"/>
                  <a:pathLst>
                    <a:path w="221" h="489">
                      <a:moveTo>
                        <a:pt x="0" y="0"/>
                      </a:moveTo>
                      <a:lnTo>
                        <a:pt x="221" y="456"/>
                      </a:lnTo>
                      <a:lnTo>
                        <a:pt x="221" y="489"/>
                      </a:lnTo>
                      <a:lnTo>
                        <a:pt x="0" y="33"/>
                      </a:lnTo>
                      <a:lnTo>
                        <a:pt x="0" y="0"/>
                      </a:lnTo>
                      <a:close/>
                    </a:path>
                  </a:pathLst>
                </a:custGeom>
                <a:solidFill>
                  <a:srgbClr val="004000"/>
                </a:solidFill>
                <a:ln w="6350">
                  <a:solidFill>
                    <a:srgbClr val="000000"/>
                  </a:solidFill>
                  <a:prstDash val="solid"/>
                  <a:round/>
                  <a:headEnd/>
                  <a:tailEnd/>
                </a:ln>
              </p:spPr>
              <p:txBody>
                <a:bodyPr/>
                <a:lstStyle/>
                <a:p>
                  <a:endParaRPr lang="en-US"/>
                </a:p>
              </p:txBody>
            </p:sp>
            <p:sp>
              <p:nvSpPr>
                <p:cNvPr id="11509" name="Freeform 249"/>
                <p:cNvSpPr>
                  <a:spLocks/>
                </p:cNvSpPr>
                <p:nvPr/>
              </p:nvSpPr>
              <p:spPr bwMode="auto">
                <a:xfrm>
                  <a:off x="982" y="3120"/>
                  <a:ext cx="554" cy="891"/>
                </a:xfrm>
                <a:custGeom>
                  <a:avLst/>
                  <a:gdLst>
                    <a:gd name="T0" fmla="*/ 12 w 570"/>
                    <a:gd name="T1" fmla="*/ 0 h 949"/>
                    <a:gd name="T2" fmla="*/ 29 w 570"/>
                    <a:gd name="T3" fmla="*/ 0 h 949"/>
                    <a:gd name="T4" fmla="*/ 49 w 570"/>
                    <a:gd name="T5" fmla="*/ 4 h 949"/>
                    <a:gd name="T6" fmla="*/ 65 w 570"/>
                    <a:gd name="T7" fmla="*/ 4 h 949"/>
                    <a:gd name="T8" fmla="*/ 85 w 570"/>
                    <a:gd name="T9" fmla="*/ 8 h 949"/>
                    <a:gd name="T10" fmla="*/ 99 w 570"/>
                    <a:gd name="T11" fmla="*/ 8 h 949"/>
                    <a:gd name="T12" fmla="*/ 119 w 570"/>
                    <a:gd name="T13" fmla="*/ 9 h 949"/>
                    <a:gd name="T14" fmla="*/ 140 w 570"/>
                    <a:gd name="T15" fmla="*/ 14 h 949"/>
                    <a:gd name="T16" fmla="*/ 152 w 570"/>
                    <a:gd name="T17" fmla="*/ 18 h 949"/>
                    <a:gd name="T18" fmla="*/ 172 w 570"/>
                    <a:gd name="T19" fmla="*/ 22 h 949"/>
                    <a:gd name="T20" fmla="*/ 184 w 570"/>
                    <a:gd name="T21" fmla="*/ 25 h 949"/>
                    <a:gd name="T22" fmla="*/ 204 w 570"/>
                    <a:gd name="T23" fmla="*/ 31 h 949"/>
                    <a:gd name="T24" fmla="*/ 221 w 570"/>
                    <a:gd name="T25" fmla="*/ 37 h 949"/>
                    <a:gd name="T26" fmla="*/ 233 w 570"/>
                    <a:gd name="T27" fmla="*/ 42 h 949"/>
                    <a:gd name="T28" fmla="*/ 251 w 570"/>
                    <a:gd name="T29" fmla="*/ 48 h 949"/>
                    <a:gd name="T30" fmla="*/ 265 w 570"/>
                    <a:gd name="T31" fmla="*/ 56 h 949"/>
                    <a:gd name="T32" fmla="*/ 278 w 570"/>
                    <a:gd name="T33" fmla="*/ 61 h 949"/>
                    <a:gd name="T34" fmla="*/ 291 w 570"/>
                    <a:gd name="T35" fmla="*/ 71 h 949"/>
                    <a:gd name="T36" fmla="*/ 300 w 570"/>
                    <a:gd name="T37" fmla="*/ 78 h 949"/>
                    <a:gd name="T38" fmla="*/ 316 w 570"/>
                    <a:gd name="T39" fmla="*/ 84 h 949"/>
                    <a:gd name="T40" fmla="*/ 326 w 570"/>
                    <a:gd name="T41" fmla="*/ 95 h 949"/>
                    <a:gd name="T42" fmla="*/ 335 w 570"/>
                    <a:gd name="T43" fmla="*/ 101 h 949"/>
                    <a:gd name="T44" fmla="*/ 346 w 570"/>
                    <a:gd name="T45" fmla="*/ 111 h 949"/>
                    <a:gd name="T46" fmla="*/ 353 w 570"/>
                    <a:gd name="T47" fmla="*/ 119 h 949"/>
                    <a:gd name="T48" fmla="*/ 365 w 570"/>
                    <a:gd name="T49" fmla="*/ 129 h 949"/>
                    <a:gd name="T50" fmla="*/ 373 w 570"/>
                    <a:gd name="T51" fmla="*/ 142 h 949"/>
                    <a:gd name="T52" fmla="*/ 378 w 570"/>
                    <a:gd name="T53" fmla="*/ 149 h 949"/>
                    <a:gd name="T54" fmla="*/ 386 w 570"/>
                    <a:gd name="T55" fmla="*/ 161 h 949"/>
                    <a:gd name="T56" fmla="*/ 391 w 570"/>
                    <a:gd name="T57" fmla="*/ 172 h 949"/>
                    <a:gd name="T58" fmla="*/ 394 w 570"/>
                    <a:gd name="T59" fmla="*/ 180 h 949"/>
                    <a:gd name="T60" fmla="*/ 399 w 570"/>
                    <a:gd name="T61" fmla="*/ 192 h 949"/>
                    <a:gd name="T62" fmla="*/ 399 w 570"/>
                    <a:gd name="T63" fmla="*/ 197 h 949"/>
                    <a:gd name="T64" fmla="*/ 402 w 570"/>
                    <a:gd name="T65" fmla="*/ 211 h 949"/>
                    <a:gd name="T66" fmla="*/ 405 w 570"/>
                    <a:gd name="T67" fmla="*/ 223 h 949"/>
                    <a:gd name="T68" fmla="*/ 405 w 570"/>
                    <a:gd name="T69" fmla="*/ 232 h 949"/>
                    <a:gd name="T70" fmla="*/ 405 w 570"/>
                    <a:gd name="T71" fmla="*/ 245 h 949"/>
                    <a:gd name="T72" fmla="*/ 402 w 570"/>
                    <a:gd name="T73" fmla="*/ 256 h 949"/>
                    <a:gd name="T74" fmla="*/ 399 w 570"/>
                    <a:gd name="T75" fmla="*/ 265 h 949"/>
                    <a:gd name="T76" fmla="*/ 397 w 570"/>
                    <a:gd name="T77" fmla="*/ 274 h 949"/>
                    <a:gd name="T78" fmla="*/ 394 w 570"/>
                    <a:gd name="T79" fmla="*/ 283 h 949"/>
                    <a:gd name="T80" fmla="*/ 388 w 570"/>
                    <a:gd name="T81" fmla="*/ 295 h 949"/>
                    <a:gd name="T82" fmla="*/ 382 w 570"/>
                    <a:gd name="T83" fmla="*/ 307 h 949"/>
                    <a:gd name="T84" fmla="*/ 378 w 570"/>
                    <a:gd name="T85" fmla="*/ 315 h 949"/>
                    <a:gd name="T86" fmla="*/ 370 w 570"/>
                    <a:gd name="T87" fmla="*/ 326 h 949"/>
                    <a:gd name="T88" fmla="*/ 365 w 570"/>
                    <a:gd name="T89" fmla="*/ 333 h 949"/>
                    <a:gd name="T90" fmla="*/ 353 w 570"/>
                    <a:gd name="T91" fmla="*/ 345 h 949"/>
                    <a:gd name="T92" fmla="*/ 344 w 570"/>
                    <a:gd name="T93" fmla="*/ 354 h 949"/>
                    <a:gd name="T94" fmla="*/ 335 w 570"/>
                    <a:gd name="T95" fmla="*/ 362 h 949"/>
                    <a:gd name="T96" fmla="*/ 324 w 570"/>
                    <a:gd name="T97" fmla="*/ 372 h 949"/>
                    <a:gd name="T98" fmla="*/ 309 w 570"/>
                    <a:gd name="T99" fmla="*/ 381 h 949"/>
                    <a:gd name="T100" fmla="*/ 300 w 570"/>
                    <a:gd name="T101" fmla="*/ 388 h 949"/>
                    <a:gd name="T102" fmla="*/ 286 w 570"/>
                    <a:gd name="T103" fmla="*/ 396 h 949"/>
                    <a:gd name="T104" fmla="*/ 278 w 570"/>
                    <a:gd name="T105" fmla="*/ 400 h 949"/>
                    <a:gd name="T106" fmla="*/ 260 w 570"/>
                    <a:gd name="T107" fmla="*/ 411 h 949"/>
                    <a:gd name="T108" fmla="*/ 246 w 570"/>
                    <a:gd name="T109" fmla="*/ 415 h 949"/>
                    <a:gd name="T110" fmla="*/ 233 w 570"/>
                    <a:gd name="T111" fmla="*/ 422 h 949"/>
                    <a:gd name="T112" fmla="*/ 216 w 570"/>
                    <a:gd name="T113" fmla="*/ 427 h 949"/>
                    <a:gd name="T114" fmla="*/ 204 w 570"/>
                    <a:gd name="T115" fmla="*/ 434 h 949"/>
                    <a:gd name="T116" fmla="*/ 184 w 570"/>
                    <a:gd name="T117" fmla="*/ 440 h 949"/>
                    <a:gd name="T118" fmla="*/ 166 w 570"/>
                    <a:gd name="T119" fmla="*/ 442 h 949"/>
                    <a:gd name="T120" fmla="*/ 0 w 570"/>
                    <a:gd name="T121" fmla="*/ 232 h 94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70"/>
                    <a:gd name="T184" fmla="*/ 0 h 949"/>
                    <a:gd name="T185" fmla="*/ 570 w 570"/>
                    <a:gd name="T186" fmla="*/ 949 h 94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70" h="949">
                      <a:moveTo>
                        <a:pt x="0" y="0"/>
                      </a:moveTo>
                      <a:lnTo>
                        <a:pt x="12" y="0"/>
                      </a:lnTo>
                      <a:lnTo>
                        <a:pt x="29" y="0"/>
                      </a:lnTo>
                      <a:lnTo>
                        <a:pt x="41" y="0"/>
                      </a:lnTo>
                      <a:lnTo>
                        <a:pt x="49" y="0"/>
                      </a:lnTo>
                      <a:lnTo>
                        <a:pt x="70" y="4"/>
                      </a:lnTo>
                      <a:lnTo>
                        <a:pt x="82" y="4"/>
                      </a:lnTo>
                      <a:lnTo>
                        <a:pt x="90" y="4"/>
                      </a:lnTo>
                      <a:lnTo>
                        <a:pt x="98" y="9"/>
                      </a:lnTo>
                      <a:lnTo>
                        <a:pt x="119" y="9"/>
                      </a:lnTo>
                      <a:lnTo>
                        <a:pt x="127" y="13"/>
                      </a:lnTo>
                      <a:lnTo>
                        <a:pt x="139" y="13"/>
                      </a:lnTo>
                      <a:lnTo>
                        <a:pt x="156" y="17"/>
                      </a:lnTo>
                      <a:lnTo>
                        <a:pt x="168" y="21"/>
                      </a:lnTo>
                      <a:lnTo>
                        <a:pt x="176" y="25"/>
                      </a:lnTo>
                      <a:lnTo>
                        <a:pt x="197" y="29"/>
                      </a:lnTo>
                      <a:lnTo>
                        <a:pt x="205" y="33"/>
                      </a:lnTo>
                      <a:lnTo>
                        <a:pt x="213" y="37"/>
                      </a:lnTo>
                      <a:lnTo>
                        <a:pt x="234" y="41"/>
                      </a:lnTo>
                      <a:lnTo>
                        <a:pt x="242" y="46"/>
                      </a:lnTo>
                      <a:lnTo>
                        <a:pt x="250" y="50"/>
                      </a:lnTo>
                      <a:lnTo>
                        <a:pt x="258" y="54"/>
                      </a:lnTo>
                      <a:lnTo>
                        <a:pt x="275" y="62"/>
                      </a:lnTo>
                      <a:lnTo>
                        <a:pt x="287" y="66"/>
                      </a:lnTo>
                      <a:lnTo>
                        <a:pt x="295" y="70"/>
                      </a:lnTo>
                      <a:lnTo>
                        <a:pt x="312" y="78"/>
                      </a:lnTo>
                      <a:lnTo>
                        <a:pt x="320" y="82"/>
                      </a:lnTo>
                      <a:lnTo>
                        <a:pt x="328" y="91"/>
                      </a:lnTo>
                      <a:lnTo>
                        <a:pt x="345" y="99"/>
                      </a:lnTo>
                      <a:lnTo>
                        <a:pt x="353" y="103"/>
                      </a:lnTo>
                      <a:lnTo>
                        <a:pt x="357" y="111"/>
                      </a:lnTo>
                      <a:lnTo>
                        <a:pt x="373" y="119"/>
                      </a:lnTo>
                      <a:lnTo>
                        <a:pt x="381" y="128"/>
                      </a:lnTo>
                      <a:lnTo>
                        <a:pt x="390" y="132"/>
                      </a:lnTo>
                      <a:lnTo>
                        <a:pt x="394" y="140"/>
                      </a:lnTo>
                      <a:lnTo>
                        <a:pt x="410" y="152"/>
                      </a:lnTo>
                      <a:lnTo>
                        <a:pt x="418" y="156"/>
                      </a:lnTo>
                      <a:lnTo>
                        <a:pt x="423" y="165"/>
                      </a:lnTo>
                      <a:lnTo>
                        <a:pt x="435" y="177"/>
                      </a:lnTo>
                      <a:lnTo>
                        <a:pt x="443" y="181"/>
                      </a:lnTo>
                      <a:lnTo>
                        <a:pt x="447" y="189"/>
                      </a:lnTo>
                      <a:lnTo>
                        <a:pt x="459" y="202"/>
                      </a:lnTo>
                      <a:lnTo>
                        <a:pt x="468" y="210"/>
                      </a:lnTo>
                      <a:lnTo>
                        <a:pt x="472" y="218"/>
                      </a:lnTo>
                      <a:lnTo>
                        <a:pt x="484" y="230"/>
                      </a:lnTo>
                      <a:lnTo>
                        <a:pt x="488" y="238"/>
                      </a:lnTo>
                      <a:lnTo>
                        <a:pt x="492" y="247"/>
                      </a:lnTo>
                      <a:lnTo>
                        <a:pt x="496" y="255"/>
                      </a:lnTo>
                      <a:lnTo>
                        <a:pt x="509" y="271"/>
                      </a:lnTo>
                      <a:lnTo>
                        <a:pt x="513" y="275"/>
                      </a:lnTo>
                      <a:lnTo>
                        <a:pt x="517" y="284"/>
                      </a:lnTo>
                      <a:lnTo>
                        <a:pt x="525" y="300"/>
                      </a:lnTo>
                      <a:lnTo>
                        <a:pt x="529" y="308"/>
                      </a:lnTo>
                      <a:lnTo>
                        <a:pt x="533" y="316"/>
                      </a:lnTo>
                      <a:lnTo>
                        <a:pt x="537" y="333"/>
                      </a:lnTo>
                      <a:lnTo>
                        <a:pt x="542" y="341"/>
                      </a:lnTo>
                      <a:lnTo>
                        <a:pt x="546" y="349"/>
                      </a:lnTo>
                      <a:lnTo>
                        <a:pt x="550" y="366"/>
                      </a:lnTo>
                      <a:lnTo>
                        <a:pt x="554" y="374"/>
                      </a:lnTo>
                      <a:lnTo>
                        <a:pt x="554" y="382"/>
                      </a:lnTo>
                      <a:lnTo>
                        <a:pt x="558" y="399"/>
                      </a:lnTo>
                      <a:lnTo>
                        <a:pt x="562" y="407"/>
                      </a:lnTo>
                      <a:lnTo>
                        <a:pt x="562" y="415"/>
                      </a:lnTo>
                      <a:lnTo>
                        <a:pt x="562" y="423"/>
                      </a:lnTo>
                      <a:lnTo>
                        <a:pt x="566" y="444"/>
                      </a:lnTo>
                      <a:lnTo>
                        <a:pt x="566" y="452"/>
                      </a:lnTo>
                      <a:lnTo>
                        <a:pt x="566" y="460"/>
                      </a:lnTo>
                      <a:lnTo>
                        <a:pt x="570" y="477"/>
                      </a:lnTo>
                      <a:lnTo>
                        <a:pt x="570" y="485"/>
                      </a:lnTo>
                      <a:lnTo>
                        <a:pt x="570" y="493"/>
                      </a:lnTo>
                      <a:lnTo>
                        <a:pt x="570" y="509"/>
                      </a:lnTo>
                      <a:lnTo>
                        <a:pt x="570" y="522"/>
                      </a:lnTo>
                      <a:lnTo>
                        <a:pt x="566" y="530"/>
                      </a:lnTo>
                      <a:lnTo>
                        <a:pt x="566" y="546"/>
                      </a:lnTo>
                      <a:lnTo>
                        <a:pt x="566" y="555"/>
                      </a:lnTo>
                      <a:lnTo>
                        <a:pt x="562" y="563"/>
                      </a:lnTo>
                      <a:lnTo>
                        <a:pt x="562" y="571"/>
                      </a:lnTo>
                      <a:lnTo>
                        <a:pt x="558" y="587"/>
                      </a:lnTo>
                      <a:lnTo>
                        <a:pt x="558" y="596"/>
                      </a:lnTo>
                      <a:lnTo>
                        <a:pt x="554" y="604"/>
                      </a:lnTo>
                      <a:lnTo>
                        <a:pt x="550" y="620"/>
                      </a:lnTo>
                      <a:lnTo>
                        <a:pt x="546" y="628"/>
                      </a:lnTo>
                      <a:lnTo>
                        <a:pt x="546" y="637"/>
                      </a:lnTo>
                      <a:lnTo>
                        <a:pt x="537" y="653"/>
                      </a:lnTo>
                      <a:lnTo>
                        <a:pt x="533" y="661"/>
                      </a:lnTo>
                      <a:lnTo>
                        <a:pt x="533" y="670"/>
                      </a:lnTo>
                      <a:lnTo>
                        <a:pt x="525" y="686"/>
                      </a:lnTo>
                      <a:lnTo>
                        <a:pt x="521" y="694"/>
                      </a:lnTo>
                      <a:lnTo>
                        <a:pt x="517" y="702"/>
                      </a:lnTo>
                      <a:lnTo>
                        <a:pt x="513" y="711"/>
                      </a:lnTo>
                      <a:lnTo>
                        <a:pt x="505" y="727"/>
                      </a:lnTo>
                      <a:lnTo>
                        <a:pt x="496" y="735"/>
                      </a:lnTo>
                      <a:lnTo>
                        <a:pt x="492" y="743"/>
                      </a:lnTo>
                      <a:lnTo>
                        <a:pt x="484" y="756"/>
                      </a:lnTo>
                      <a:lnTo>
                        <a:pt x="476" y="764"/>
                      </a:lnTo>
                      <a:lnTo>
                        <a:pt x="472" y="772"/>
                      </a:lnTo>
                      <a:lnTo>
                        <a:pt x="459" y="785"/>
                      </a:lnTo>
                      <a:lnTo>
                        <a:pt x="455" y="793"/>
                      </a:lnTo>
                      <a:lnTo>
                        <a:pt x="447" y="797"/>
                      </a:lnTo>
                      <a:lnTo>
                        <a:pt x="435" y="813"/>
                      </a:lnTo>
                      <a:lnTo>
                        <a:pt x="431" y="817"/>
                      </a:lnTo>
                      <a:lnTo>
                        <a:pt x="423" y="826"/>
                      </a:lnTo>
                      <a:lnTo>
                        <a:pt x="418" y="830"/>
                      </a:lnTo>
                      <a:lnTo>
                        <a:pt x="402" y="842"/>
                      </a:lnTo>
                      <a:lnTo>
                        <a:pt x="394" y="850"/>
                      </a:lnTo>
                      <a:lnTo>
                        <a:pt x="390" y="854"/>
                      </a:lnTo>
                      <a:lnTo>
                        <a:pt x="373" y="867"/>
                      </a:lnTo>
                      <a:lnTo>
                        <a:pt x="365" y="875"/>
                      </a:lnTo>
                      <a:lnTo>
                        <a:pt x="357" y="879"/>
                      </a:lnTo>
                      <a:lnTo>
                        <a:pt x="345" y="887"/>
                      </a:lnTo>
                      <a:lnTo>
                        <a:pt x="336" y="895"/>
                      </a:lnTo>
                      <a:lnTo>
                        <a:pt x="328" y="899"/>
                      </a:lnTo>
                      <a:lnTo>
                        <a:pt x="312" y="908"/>
                      </a:lnTo>
                      <a:lnTo>
                        <a:pt x="304" y="912"/>
                      </a:lnTo>
                      <a:lnTo>
                        <a:pt x="295" y="920"/>
                      </a:lnTo>
                      <a:lnTo>
                        <a:pt x="287" y="924"/>
                      </a:lnTo>
                      <a:lnTo>
                        <a:pt x="267" y="932"/>
                      </a:lnTo>
                      <a:lnTo>
                        <a:pt x="258" y="936"/>
                      </a:lnTo>
                      <a:lnTo>
                        <a:pt x="250" y="941"/>
                      </a:lnTo>
                      <a:lnTo>
                        <a:pt x="234" y="945"/>
                      </a:lnTo>
                      <a:lnTo>
                        <a:pt x="221" y="949"/>
                      </a:lnTo>
                      <a:lnTo>
                        <a:pt x="0" y="493"/>
                      </a:lnTo>
                      <a:lnTo>
                        <a:pt x="0" y="0"/>
                      </a:lnTo>
                      <a:close/>
                    </a:path>
                  </a:pathLst>
                </a:custGeom>
                <a:solidFill>
                  <a:srgbClr val="FF0000"/>
                </a:solidFill>
                <a:ln w="6350">
                  <a:solidFill>
                    <a:srgbClr val="000000"/>
                  </a:solidFill>
                  <a:prstDash val="solid"/>
                  <a:round/>
                  <a:headEnd/>
                  <a:tailEnd/>
                </a:ln>
              </p:spPr>
              <p:txBody>
                <a:bodyPr/>
                <a:lstStyle/>
                <a:p>
                  <a:endParaRPr lang="en-US"/>
                </a:p>
              </p:txBody>
            </p:sp>
            <p:sp>
              <p:nvSpPr>
                <p:cNvPr id="11510" name="Freeform 250"/>
                <p:cNvSpPr>
                  <a:spLocks/>
                </p:cNvSpPr>
                <p:nvPr/>
              </p:nvSpPr>
              <p:spPr bwMode="auto">
                <a:xfrm>
                  <a:off x="432" y="3617"/>
                  <a:ext cx="765" cy="463"/>
                </a:xfrm>
                <a:custGeom>
                  <a:avLst/>
                  <a:gdLst>
                    <a:gd name="T0" fmla="*/ 542 w 787"/>
                    <a:gd name="T1" fmla="*/ 200 h 493"/>
                    <a:gd name="T2" fmla="*/ 523 w 787"/>
                    <a:gd name="T3" fmla="*/ 206 h 493"/>
                    <a:gd name="T4" fmla="*/ 494 w 787"/>
                    <a:gd name="T5" fmla="*/ 210 h 493"/>
                    <a:gd name="T6" fmla="*/ 468 w 787"/>
                    <a:gd name="T7" fmla="*/ 211 h 493"/>
                    <a:gd name="T8" fmla="*/ 437 w 787"/>
                    <a:gd name="T9" fmla="*/ 214 h 493"/>
                    <a:gd name="T10" fmla="*/ 411 w 787"/>
                    <a:gd name="T11" fmla="*/ 217 h 493"/>
                    <a:gd name="T12" fmla="*/ 382 w 787"/>
                    <a:gd name="T13" fmla="*/ 217 h 493"/>
                    <a:gd name="T14" fmla="*/ 354 w 787"/>
                    <a:gd name="T15" fmla="*/ 214 h 493"/>
                    <a:gd name="T16" fmla="*/ 327 w 787"/>
                    <a:gd name="T17" fmla="*/ 211 h 493"/>
                    <a:gd name="T18" fmla="*/ 297 w 787"/>
                    <a:gd name="T19" fmla="*/ 210 h 493"/>
                    <a:gd name="T20" fmla="*/ 271 w 787"/>
                    <a:gd name="T21" fmla="*/ 203 h 493"/>
                    <a:gd name="T22" fmla="*/ 250 w 787"/>
                    <a:gd name="T23" fmla="*/ 197 h 493"/>
                    <a:gd name="T24" fmla="*/ 227 w 787"/>
                    <a:gd name="T25" fmla="*/ 195 h 493"/>
                    <a:gd name="T26" fmla="*/ 202 w 787"/>
                    <a:gd name="T27" fmla="*/ 185 h 493"/>
                    <a:gd name="T28" fmla="*/ 178 w 787"/>
                    <a:gd name="T29" fmla="*/ 175 h 493"/>
                    <a:gd name="T30" fmla="*/ 154 w 787"/>
                    <a:gd name="T31" fmla="*/ 166 h 493"/>
                    <a:gd name="T32" fmla="*/ 134 w 787"/>
                    <a:gd name="T33" fmla="*/ 156 h 493"/>
                    <a:gd name="T34" fmla="*/ 115 w 787"/>
                    <a:gd name="T35" fmla="*/ 144 h 493"/>
                    <a:gd name="T36" fmla="*/ 93 w 787"/>
                    <a:gd name="T37" fmla="*/ 134 h 493"/>
                    <a:gd name="T38" fmla="*/ 76 w 787"/>
                    <a:gd name="T39" fmla="*/ 119 h 493"/>
                    <a:gd name="T40" fmla="*/ 65 w 787"/>
                    <a:gd name="T41" fmla="*/ 110 h 493"/>
                    <a:gd name="T42" fmla="*/ 49 w 787"/>
                    <a:gd name="T43" fmla="*/ 96 h 493"/>
                    <a:gd name="T44" fmla="*/ 41 w 787"/>
                    <a:gd name="T45" fmla="*/ 81 h 493"/>
                    <a:gd name="T46" fmla="*/ 25 w 787"/>
                    <a:gd name="T47" fmla="*/ 66 h 493"/>
                    <a:gd name="T48" fmla="*/ 17 w 787"/>
                    <a:gd name="T49" fmla="*/ 51 h 493"/>
                    <a:gd name="T50" fmla="*/ 12 w 787"/>
                    <a:gd name="T51" fmla="*/ 35 h 493"/>
                    <a:gd name="T52" fmla="*/ 4 w 787"/>
                    <a:gd name="T53" fmla="*/ 20 h 493"/>
                    <a:gd name="T54" fmla="*/ 0 w 787"/>
                    <a:gd name="T55" fmla="*/ 8 h 493"/>
                    <a:gd name="T56" fmla="*/ 0 w 787"/>
                    <a:gd name="T57" fmla="*/ 20 h 493"/>
                    <a:gd name="T58" fmla="*/ 4 w 787"/>
                    <a:gd name="T59" fmla="*/ 35 h 493"/>
                    <a:gd name="T60" fmla="*/ 12 w 787"/>
                    <a:gd name="T61" fmla="*/ 51 h 493"/>
                    <a:gd name="T62" fmla="*/ 17 w 787"/>
                    <a:gd name="T63" fmla="*/ 66 h 493"/>
                    <a:gd name="T64" fmla="*/ 25 w 787"/>
                    <a:gd name="T65" fmla="*/ 81 h 493"/>
                    <a:gd name="T66" fmla="*/ 41 w 787"/>
                    <a:gd name="T67" fmla="*/ 96 h 493"/>
                    <a:gd name="T68" fmla="*/ 49 w 787"/>
                    <a:gd name="T69" fmla="*/ 112 h 493"/>
                    <a:gd name="T70" fmla="*/ 65 w 787"/>
                    <a:gd name="T71" fmla="*/ 126 h 493"/>
                    <a:gd name="T72" fmla="*/ 76 w 787"/>
                    <a:gd name="T73" fmla="*/ 135 h 493"/>
                    <a:gd name="T74" fmla="*/ 93 w 787"/>
                    <a:gd name="T75" fmla="*/ 149 h 493"/>
                    <a:gd name="T76" fmla="*/ 115 w 787"/>
                    <a:gd name="T77" fmla="*/ 162 h 493"/>
                    <a:gd name="T78" fmla="*/ 134 w 787"/>
                    <a:gd name="T79" fmla="*/ 172 h 493"/>
                    <a:gd name="T80" fmla="*/ 154 w 787"/>
                    <a:gd name="T81" fmla="*/ 183 h 493"/>
                    <a:gd name="T82" fmla="*/ 178 w 787"/>
                    <a:gd name="T83" fmla="*/ 192 h 493"/>
                    <a:gd name="T84" fmla="*/ 202 w 787"/>
                    <a:gd name="T85" fmla="*/ 200 h 493"/>
                    <a:gd name="T86" fmla="*/ 227 w 787"/>
                    <a:gd name="T87" fmla="*/ 210 h 493"/>
                    <a:gd name="T88" fmla="*/ 250 w 787"/>
                    <a:gd name="T89" fmla="*/ 214 h 493"/>
                    <a:gd name="T90" fmla="*/ 271 w 787"/>
                    <a:gd name="T91" fmla="*/ 219 h 493"/>
                    <a:gd name="T92" fmla="*/ 297 w 787"/>
                    <a:gd name="T93" fmla="*/ 224 h 493"/>
                    <a:gd name="T94" fmla="*/ 327 w 787"/>
                    <a:gd name="T95" fmla="*/ 227 h 493"/>
                    <a:gd name="T96" fmla="*/ 354 w 787"/>
                    <a:gd name="T97" fmla="*/ 230 h 493"/>
                    <a:gd name="T98" fmla="*/ 382 w 787"/>
                    <a:gd name="T99" fmla="*/ 233 h 493"/>
                    <a:gd name="T100" fmla="*/ 411 w 787"/>
                    <a:gd name="T101" fmla="*/ 233 h 493"/>
                    <a:gd name="T102" fmla="*/ 437 w 787"/>
                    <a:gd name="T103" fmla="*/ 230 h 493"/>
                    <a:gd name="T104" fmla="*/ 468 w 787"/>
                    <a:gd name="T105" fmla="*/ 227 h 493"/>
                    <a:gd name="T106" fmla="*/ 494 w 787"/>
                    <a:gd name="T107" fmla="*/ 225 h 493"/>
                    <a:gd name="T108" fmla="*/ 523 w 787"/>
                    <a:gd name="T109" fmla="*/ 221 h 493"/>
                    <a:gd name="T110" fmla="*/ 542 w 787"/>
                    <a:gd name="T111" fmla="*/ 217 h 493"/>
                    <a:gd name="T112" fmla="*/ 559 w 787"/>
                    <a:gd name="T113" fmla="*/ 197 h 4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87"/>
                    <a:gd name="T172" fmla="*/ 0 h 493"/>
                    <a:gd name="T173" fmla="*/ 787 w 787"/>
                    <a:gd name="T174" fmla="*/ 493 h 49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87" h="493">
                      <a:moveTo>
                        <a:pt x="787" y="419"/>
                      </a:moveTo>
                      <a:lnTo>
                        <a:pt x="779" y="423"/>
                      </a:lnTo>
                      <a:lnTo>
                        <a:pt x="763" y="427"/>
                      </a:lnTo>
                      <a:lnTo>
                        <a:pt x="751" y="431"/>
                      </a:lnTo>
                      <a:lnTo>
                        <a:pt x="742" y="435"/>
                      </a:lnTo>
                      <a:lnTo>
                        <a:pt x="734" y="435"/>
                      </a:lnTo>
                      <a:lnTo>
                        <a:pt x="714" y="443"/>
                      </a:lnTo>
                      <a:lnTo>
                        <a:pt x="705" y="443"/>
                      </a:lnTo>
                      <a:lnTo>
                        <a:pt x="693" y="447"/>
                      </a:lnTo>
                      <a:lnTo>
                        <a:pt x="677" y="452"/>
                      </a:lnTo>
                      <a:lnTo>
                        <a:pt x="664" y="452"/>
                      </a:lnTo>
                      <a:lnTo>
                        <a:pt x="656" y="452"/>
                      </a:lnTo>
                      <a:lnTo>
                        <a:pt x="636" y="456"/>
                      </a:lnTo>
                      <a:lnTo>
                        <a:pt x="627" y="456"/>
                      </a:lnTo>
                      <a:lnTo>
                        <a:pt x="615" y="456"/>
                      </a:lnTo>
                      <a:lnTo>
                        <a:pt x="607" y="456"/>
                      </a:lnTo>
                      <a:lnTo>
                        <a:pt x="586" y="460"/>
                      </a:lnTo>
                      <a:lnTo>
                        <a:pt x="578" y="460"/>
                      </a:lnTo>
                      <a:lnTo>
                        <a:pt x="566" y="460"/>
                      </a:lnTo>
                      <a:lnTo>
                        <a:pt x="545" y="460"/>
                      </a:lnTo>
                      <a:lnTo>
                        <a:pt x="537" y="460"/>
                      </a:lnTo>
                      <a:lnTo>
                        <a:pt x="529" y="456"/>
                      </a:lnTo>
                      <a:lnTo>
                        <a:pt x="508" y="456"/>
                      </a:lnTo>
                      <a:lnTo>
                        <a:pt x="496" y="456"/>
                      </a:lnTo>
                      <a:lnTo>
                        <a:pt x="488" y="456"/>
                      </a:lnTo>
                      <a:lnTo>
                        <a:pt x="480" y="452"/>
                      </a:lnTo>
                      <a:lnTo>
                        <a:pt x="459" y="452"/>
                      </a:lnTo>
                      <a:lnTo>
                        <a:pt x="447" y="447"/>
                      </a:lnTo>
                      <a:lnTo>
                        <a:pt x="439" y="447"/>
                      </a:lnTo>
                      <a:lnTo>
                        <a:pt x="418" y="443"/>
                      </a:lnTo>
                      <a:lnTo>
                        <a:pt x="410" y="439"/>
                      </a:lnTo>
                      <a:lnTo>
                        <a:pt x="402" y="435"/>
                      </a:lnTo>
                      <a:lnTo>
                        <a:pt x="381" y="431"/>
                      </a:lnTo>
                      <a:lnTo>
                        <a:pt x="373" y="427"/>
                      </a:lnTo>
                      <a:lnTo>
                        <a:pt x="365" y="427"/>
                      </a:lnTo>
                      <a:lnTo>
                        <a:pt x="352" y="423"/>
                      </a:lnTo>
                      <a:lnTo>
                        <a:pt x="336" y="415"/>
                      </a:lnTo>
                      <a:lnTo>
                        <a:pt x="328" y="411"/>
                      </a:lnTo>
                      <a:lnTo>
                        <a:pt x="320" y="411"/>
                      </a:lnTo>
                      <a:lnTo>
                        <a:pt x="299" y="402"/>
                      </a:lnTo>
                      <a:lnTo>
                        <a:pt x="291" y="398"/>
                      </a:lnTo>
                      <a:lnTo>
                        <a:pt x="283" y="394"/>
                      </a:lnTo>
                      <a:lnTo>
                        <a:pt x="266" y="382"/>
                      </a:lnTo>
                      <a:lnTo>
                        <a:pt x="258" y="378"/>
                      </a:lnTo>
                      <a:lnTo>
                        <a:pt x="250" y="374"/>
                      </a:lnTo>
                      <a:lnTo>
                        <a:pt x="242" y="369"/>
                      </a:lnTo>
                      <a:lnTo>
                        <a:pt x="225" y="357"/>
                      </a:lnTo>
                      <a:lnTo>
                        <a:pt x="217" y="353"/>
                      </a:lnTo>
                      <a:lnTo>
                        <a:pt x="209" y="349"/>
                      </a:lnTo>
                      <a:lnTo>
                        <a:pt x="192" y="337"/>
                      </a:lnTo>
                      <a:lnTo>
                        <a:pt x="188" y="333"/>
                      </a:lnTo>
                      <a:lnTo>
                        <a:pt x="180" y="324"/>
                      </a:lnTo>
                      <a:lnTo>
                        <a:pt x="172" y="320"/>
                      </a:lnTo>
                      <a:lnTo>
                        <a:pt x="160" y="308"/>
                      </a:lnTo>
                      <a:lnTo>
                        <a:pt x="151" y="300"/>
                      </a:lnTo>
                      <a:lnTo>
                        <a:pt x="143" y="296"/>
                      </a:lnTo>
                      <a:lnTo>
                        <a:pt x="131" y="283"/>
                      </a:lnTo>
                      <a:lnTo>
                        <a:pt x="127" y="275"/>
                      </a:lnTo>
                      <a:lnTo>
                        <a:pt x="119" y="267"/>
                      </a:lnTo>
                      <a:lnTo>
                        <a:pt x="106" y="255"/>
                      </a:lnTo>
                      <a:lnTo>
                        <a:pt x="102" y="246"/>
                      </a:lnTo>
                      <a:lnTo>
                        <a:pt x="94" y="242"/>
                      </a:lnTo>
                      <a:lnTo>
                        <a:pt x="90" y="234"/>
                      </a:lnTo>
                      <a:lnTo>
                        <a:pt x="82" y="218"/>
                      </a:lnTo>
                      <a:lnTo>
                        <a:pt x="73" y="213"/>
                      </a:lnTo>
                      <a:lnTo>
                        <a:pt x="69" y="205"/>
                      </a:lnTo>
                      <a:lnTo>
                        <a:pt x="61" y="189"/>
                      </a:lnTo>
                      <a:lnTo>
                        <a:pt x="57" y="181"/>
                      </a:lnTo>
                      <a:lnTo>
                        <a:pt x="53" y="172"/>
                      </a:lnTo>
                      <a:lnTo>
                        <a:pt x="45" y="156"/>
                      </a:lnTo>
                      <a:lnTo>
                        <a:pt x="41" y="148"/>
                      </a:lnTo>
                      <a:lnTo>
                        <a:pt x="37" y="140"/>
                      </a:lnTo>
                      <a:lnTo>
                        <a:pt x="32" y="131"/>
                      </a:lnTo>
                      <a:lnTo>
                        <a:pt x="28" y="115"/>
                      </a:lnTo>
                      <a:lnTo>
                        <a:pt x="24" y="107"/>
                      </a:lnTo>
                      <a:lnTo>
                        <a:pt x="20" y="98"/>
                      </a:lnTo>
                      <a:lnTo>
                        <a:pt x="16" y="82"/>
                      </a:lnTo>
                      <a:lnTo>
                        <a:pt x="12" y="74"/>
                      </a:lnTo>
                      <a:lnTo>
                        <a:pt x="12" y="66"/>
                      </a:lnTo>
                      <a:lnTo>
                        <a:pt x="8" y="49"/>
                      </a:lnTo>
                      <a:lnTo>
                        <a:pt x="4" y="41"/>
                      </a:lnTo>
                      <a:lnTo>
                        <a:pt x="4" y="33"/>
                      </a:lnTo>
                      <a:lnTo>
                        <a:pt x="4" y="25"/>
                      </a:lnTo>
                      <a:lnTo>
                        <a:pt x="0" y="8"/>
                      </a:lnTo>
                      <a:lnTo>
                        <a:pt x="0" y="0"/>
                      </a:lnTo>
                      <a:lnTo>
                        <a:pt x="0" y="33"/>
                      </a:lnTo>
                      <a:lnTo>
                        <a:pt x="0" y="41"/>
                      </a:lnTo>
                      <a:lnTo>
                        <a:pt x="4" y="57"/>
                      </a:lnTo>
                      <a:lnTo>
                        <a:pt x="4" y="66"/>
                      </a:lnTo>
                      <a:lnTo>
                        <a:pt x="4" y="74"/>
                      </a:lnTo>
                      <a:lnTo>
                        <a:pt x="8" y="82"/>
                      </a:lnTo>
                      <a:lnTo>
                        <a:pt x="12" y="98"/>
                      </a:lnTo>
                      <a:lnTo>
                        <a:pt x="12" y="107"/>
                      </a:lnTo>
                      <a:lnTo>
                        <a:pt x="16" y="115"/>
                      </a:lnTo>
                      <a:lnTo>
                        <a:pt x="20" y="131"/>
                      </a:lnTo>
                      <a:lnTo>
                        <a:pt x="24" y="140"/>
                      </a:lnTo>
                      <a:lnTo>
                        <a:pt x="28" y="148"/>
                      </a:lnTo>
                      <a:lnTo>
                        <a:pt x="32" y="164"/>
                      </a:lnTo>
                      <a:lnTo>
                        <a:pt x="37" y="172"/>
                      </a:lnTo>
                      <a:lnTo>
                        <a:pt x="41" y="181"/>
                      </a:lnTo>
                      <a:lnTo>
                        <a:pt x="45" y="189"/>
                      </a:lnTo>
                      <a:lnTo>
                        <a:pt x="53" y="205"/>
                      </a:lnTo>
                      <a:lnTo>
                        <a:pt x="57" y="213"/>
                      </a:lnTo>
                      <a:lnTo>
                        <a:pt x="61" y="222"/>
                      </a:lnTo>
                      <a:lnTo>
                        <a:pt x="69" y="238"/>
                      </a:lnTo>
                      <a:lnTo>
                        <a:pt x="73" y="246"/>
                      </a:lnTo>
                      <a:lnTo>
                        <a:pt x="82" y="250"/>
                      </a:lnTo>
                      <a:lnTo>
                        <a:pt x="90" y="267"/>
                      </a:lnTo>
                      <a:lnTo>
                        <a:pt x="94" y="275"/>
                      </a:lnTo>
                      <a:lnTo>
                        <a:pt x="102" y="279"/>
                      </a:lnTo>
                      <a:lnTo>
                        <a:pt x="106" y="287"/>
                      </a:lnTo>
                      <a:lnTo>
                        <a:pt x="119" y="300"/>
                      </a:lnTo>
                      <a:lnTo>
                        <a:pt x="127" y="308"/>
                      </a:lnTo>
                      <a:lnTo>
                        <a:pt x="131" y="316"/>
                      </a:lnTo>
                      <a:lnTo>
                        <a:pt x="143" y="328"/>
                      </a:lnTo>
                      <a:lnTo>
                        <a:pt x="151" y="333"/>
                      </a:lnTo>
                      <a:lnTo>
                        <a:pt x="160" y="341"/>
                      </a:lnTo>
                      <a:lnTo>
                        <a:pt x="172" y="353"/>
                      </a:lnTo>
                      <a:lnTo>
                        <a:pt x="180" y="357"/>
                      </a:lnTo>
                      <a:lnTo>
                        <a:pt x="188" y="365"/>
                      </a:lnTo>
                      <a:lnTo>
                        <a:pt x="192" y="369"/>
                      </a:lnTo>
                      <a:lnTo>
                        <a:pt x="209" y="382"/>
                      </a:lnTo>
                      <a:lnTo>
                        <a:pt x="217" y="386"/>
                      </a:lnTo>
                      <a:lnTo>
                        <a:pt x="225" y="390"/>
                      </a:lnTo>
                      <a:lnTo>
                        <a:pt x="242" y="402"/>
                      </a:lnTo>
                      <a:lnTo>
                        <a:pt x="250" y="406"/>
                      </a:lnTo>
                      <a:lnTo>
                        <a:pt x="258" y="411"/>
                      </a:lnTo>
                      <a:lnTo>
                        <a:pt x="266" y="415"/>
                      </a:lnTo>
                      <a:lnTo>
                        <a:pt x="283" y="427"/>
                      </a:lnTo>
                      <a:lnTo>
                        <a:pt x="291" y="431"/>
                      </a:lnTo>
                      <a:lnTo>
                        <a:pt x="299" y="435"/>
                      </a:lnTo>
                      <a:lnTo>
                        <a:pt x="320" y="443"/>
                      </a:lnTo>
                      <a:lnTo>
                        <a:pt x="328" y="443"/>
                      </a:lnTo>
                      <a:lnTo>
                        <a:pt x="336" y="447"/>
                      </a:lnTo>
                      <a:lnTo>
                        <a:pt x="352" y="456"/>
                      </a:lnTo>
                      <a:lnTo>
                        <a:pt x="365" y="460"/>
                      </a:lnTo>
                      <a:lnTo>
                        <a:pt x="373" y="460"/>
                      </a:lnTo>
                      <a:lnTo>
                        <a:pt x="381" y="464"/>
                      </a:lnTo>
                      <a:lnTo>
                        <a:pt x="402" y="468"/>
                      </a:lnTo>
                      <a:lnTo>
                        <a:pt x="410" y="472"/>
                      </a:lnTo>
                      <a:lnTo>
                        <a:pt x="418" y="476"/>
                      </a:lnTo>
                      <a:lnTo>
                        <a:pt x="439" y="480"/>
                      </a:lnTo>
                      <a:lnTo>
                        <a:pt x="447" y="480"/>
                      </a:lnTo>
                      <a:lnTo>
                        <a:pt x="459" y="484"/>
                      </a:lnTo>
                      <a:lnTo>
                        <a:pt x="480" y="484"/>
                      </a:lnTo>
                      <a:lnTo>
                        <a:pt x="488" y="489"/>
                      </a:lnTo>
                      <a:lnTo>
                        <a:pt x="496" y="489"/>
                      </a:lnTo>
                      <a:lnTo>
                        <a:pt x="508" y="489"/>
                      </a:lnTo>
                      <a:lnTo>
                        <a:pt x="529" y="489"/>
                      </a:lnTo>
                      <a:lnTo>
                        <a:pt x="537" y="493"/>
                      </a:lnTo>
                      <a:lnTo>
                        <a:pt x="545" y="493"/>
                      </a:lnTo>
                      <a:lnTo>
                        <a:pt x="566" y="493"/>
                      </a:lnTo>
                      <a:lnTo>
                        <a:pt x="578" y="493"/>
                      </a:lnTo>
                      <a:lnTo>
                        <a:pt x="586" y="493"/>
                      </a:lnTo>
                      <a:lnTo>
                        <a:pt x="607" y="489"/>
                      </a:lnTo>
                      <a:lnTo>
                        <a:pt x="615" y="489"/>
                      </a:lnTo>
                      <a:lnTo>
                        <a:pt x="627" y="489"/>
                      </a:lnTo>
                      <a:lnTo>
                        <a:pt x="636" y="489"/>
                      </a:lnTo>
                      <a:lnTo>
                        <a:pt x="656" y="484"/>
                      </a:lnTo>
                      <a:lnTo>
                        <a:pt x="664" y="484"/>
                      </a:lnTo>
                      <a:lnTo>
                        <a:pt x="677" y="484"/>
                      </a:lnTo>
                      <a:lnTo>
                        <a:pt x="693" y="480"/>
                      </a:lnTo>
                      <a:lnTo>
                        <a:pt x="705" y="476"/>
                      </a:lnTo>
                      <a:lnTo>
                        <a:pt x="714" y="476"/>
                      </a:lnTo>
                      <a:lnTo>
                        <a:pt x="734" y="468"/>
                      </a:lnTo>
                      <a:lnTo>
                        <a:pt x="742" y="468"/>
                      </a:lnTo>
                      <a:lnTo>
                        <a:pt x="751" y="464"/>
                      </a:lnTo>
                      <a:lnTo>
                        <a:pt x="763" y="460"/>
                      </a:lnTo>
                      <a:lnTo>
                        <a:pt x="779" y="456"/>
                      </a:lnTo>
                      <a:lnTo>
                        <a:pt x="787" y="452"/>
                      </a:lnTo>
                      <a:lnTo>
                        <a:pt x="787" y="419"/>
                      </a:lnTo>
                      <a:close/>
                    </a:path>
                  </a:pathLst>
                </a:custGeom>
                <a:solidFill>
                  <a:srgbClr val="808000"/>
                </a:solidFill>
                <a:ln w="6350">
                  <a:solidFill>
                    <a:srgbClr val="000000"/>
                  </a:solidFill>
                  <a:prstDash val="solid"/>
                  <a:round/>
                  <a:headEnd/>
                  <a:tailEnd/>
                </a:ln>
              </p:spPr>
              <p:txBody>
                <a:bodyPr/>
                <a:lstStyle/>
                <a:p>
                  <a:endParaRPr lang="en-US"/>
                </a:p>
              </p:txBody>
            </p:sp>
            <p:sp>
              <p:nvSpPr>
                <p:cNvPr id="11511" name="Freeform 251"/>
                <p:cNvSpPr>
                  <a:spLocks/>
                </p:cNvSpPr>
                <p:nvPr/>
              </p:nvSpPr>
              <p:spPr bwMode="auto">
                <a:xfrm>
                  <a:off x="432" y="3583"/>
                  <a:ext cx="765" cy="466"/>
                </a:xfrm>
                <a:custGeom>
                  <a:avLst/>
                  <a:gdLst>
                    <a:gd name="T0" fmla="*/ 555 w 787"/>
                    <a:gd name="T1" fmla="*/ 213 h 497"/>
                    <a:gd name="T2" fmla="*/ 535 w 787"/>
                    <a:gd name="T3" fmla="*/ 217 h 497"/>
                    <a:gd name="T4" fmla="*/ 523 w 787"/>
                    <a:gd name="T5" fmla="*/ 218 h 497"/>
                    <a:gd name="T6" fmla="*/ 501 w 787"/>
                    <a:gd name="T7" fmla="*/ 221 h 497"/>
                    <a:gd name="T8" fmla="*/ 482 w 787"/>
                    <a:gd name="T9" fmla="*/ 225 h 497"/>
                    <a:gd name="T10" fmla="*/ 468 w 787"/>
                    <a:gd name="T11" fmla="*/ 225 h 497"/>
                    <a:gd name="T12" fmla="*/ 445 w 787"/>
                    <a:gd name="T13" fmla="*/ 228 h 497"/>
                    <a:gd name="T14" fmla="*/ 432 w 787"/>
                    <a:gd name="T15" fmla="*/ 228 h 497"/>
                    <a:gd name="T16" fmla="*/ 411 w 787"/>
                    <a:gd name="T17" fmla="*/ 230 h 497"/>
                    <a:gd name="T18" fmla="*/ 389 w 787"/>
                    <a:gd name="T19" fmla="*/ 230 h 497"/>
                    <a:gd name="T20" fmla="*/ 377 w 787"/>
                    <a:gd name="T21" fmla="*/ 228 h 497"/>
                    <a:gd name="T22" fmla="*/ 354 w 787"/>
                    <a:gd name="T23" fmla="*/ 228 h 497"/>
                    <a:gd name="T24" fmla="*/ 342 w 787"/>
                    <a:gd name="T25" fmla="*/ 225 h 497"/>
                    <a:gd name="T26" fmla="*/ 319 w 787"/>
                    <a:gd name="T27" fmla="*/ 223 h 497"/>
                    <a:gd name="T28" fmla="*/ 297 w 787"/>
                    <a:gd name="T29" fmla="*/ 221 h 497"/>
                    <a:gd name="T30" fmla="*/ 287 w 787"/>
                    <a:gd name="T31" fmla="*/ 218 h 497"/>
                    <a:gd name="T32" fmla="*/ 265 w 787"/>
                    <a:gd name="T33" fmla="*/ 216 h 497"/>
                    <a:gd name="T34" fmla="*/ 250 w 787"/>
                    <a:gd name="T35" fmla="*/ 213 h 497"/>
                    <a:gd name="T36" fmla="*/ 233 w 787"/>
                    <a:gd name="T37" fmla="*/ 205 h 497"/>
                    <a:gd name="T38" fmla="*/ 214 w 787"/>
                    <a:gd name="T39" fmla="*/ 203 h 497"/>
                    <a:gd name="T40" fmla="*/ 202 w 787"/>
                    <a:gd name="T41" fmla="*/ 200 h 497"/>
                    <a:gd name="T42" fmla="*/ 184 w 787"/>
                    <a:gd name="T43" fmla="*/ 191 h 497"/>
                    <a:gd name="T44" fmla="*/ 172 w 787"/>
                    <a:gd name="T45" fmla="*/ 188 h 497"/>
                    <a:gd name="T46" fmla="*/ 154 w 787"/>
                    <a:gd name="T47" fmla="*/ 179 h 497"/>
                    <a:gd name="T48" fmla="*/ 137 w 787"/>
                    <a:gd name="T49" fmla="*/ 173 h 497"/>
                    <a:gd name="T50" fmla="*/ 128 w 787"/>
                    <a:gd name="T51" fmla="*/ 167 h 497"/>
                    <a:gd name="T52" fmla="*/ 115 w 787"/>
                    <a:gd name="T53" fmla="*/ 158 h 497"/>
                    <a:gd name="T54" fmla="*/ 102 w 787"/>
                    <a:gd name="T55" fmla="*/ 155 h 497"/>
                    <a:gd name="T56" fmla="*/ 90 w 787"/>
                    <a:gd name="T57" fmla="*/ 145 h 497"/>
                    <a:gd name="T58" fmla="*/ 76 w 787"/>
                    <a:gd name="T59" fmla="*/ 135 h 497"/>
                    <a:gd name="T60" fmla="*/ 68 w 787"/>
                    <a:gd name="T61" fmla="*/ 129 h 497"/>
                    <a:gd name="T62" fmla="*/ 58 w 787"/>
                    <a:gd name="T63" fmla="*/ 118 h 497"/>
                    <a:gd name="T64" fmla="*/ 49 w 787"/>
                    <a:gd name="T65" fmla="*/ 113 h 497"/>
                    <a:gd name="T66" fmla="*/ 43 w 787"/>
                    <a:gd name="T67" fmla="*/ 100 h 497"/>
                    <a:gd name="T68" fmla="*/ 33 w 787"/>
                    <a:gd name="T69" fmla="*/ 89 h 497"/>
                    <a:gd name="T70" fmla="*/ 25 w 787"/>
                    <a:gd name="T71" fmla="*/ 82 h 497"/>
                    <a:gd name="T72" fmla="*/ 17 w 787"/>
                    <a:gd name="T73" fmla="*/ 71 h 497"/>
                    <a:gd name="T74" fmla="*/ 17 w 787"/>
                    <a:gd name="T75" fmla="*/ 63 h 497"/>
                    <a:gd name="T76" fmla="*/ 12 w 787"/>
                    <a:gd name="T77" fmla="*/ 52 h 497"/>
                    <a:gd name="T78" fmla="*/ 8 w 787"/>
                    <a:gd name="T79" fmla="*/ 40 h 497"/>
                    <a:gd name="T80" fmla="*/ 4 w 787"/>
                    <a:gd name="T81" fmla="*/ 33 h 497"/>
                    <a:gd name="T82" fmla="*/ 0 w 787"/>
                    <a:gd name="T83" fmla="*/ 21 h 497"/>
                    <a:gd name="T84" fmla="*/ 402 w 787"/>
                    <a:gd name="T85" fmla="*/ 0 h 49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87"/>
                    <a:gd name="T130" fmla="*/ 0 h 497"/>
                    <a:gd name="T131" fmla="*/ 787 w 787"/>
                    <a:gd name="T132" fmla="*/ 497 h 49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87" h="497">
                      <a:moveTo>
                        <a:pt x="787" y="456"/>
                      </a:moveTo>
                      <a:lnTo>
                        <a:pt x="779" y="460"/>
                      </a:lnTo>
                      <a:lnTo>
                        <a:pt x="763" y="464"/>
                      </a:lnTo>
                      <a:lnTo>
                        <a:pt x="751" y="468"/>
                      </a:lnTo>
                      <a:lnTo>
                        <a:pt x="742" y="472"/>
                      </a:lnTo>
                      <a:lnTo>
                        <a:pt x="734" y="472"/>
                      </a:lnTo>
                      <a:lnTo>
                        <a:pt x="714" y="480"/>
                      </a:lnTo>
                      <a:lnTo>
                        <a:pt x="705" y="480"/>
                      </a:lnTo>
                      <a:lnTo>
                        <a:pt x="693" y="484"/>
                      </a:lnTo>
                      <a:lnTo>
                        <a:pt x="677" y="489"/>
                      </a:lnTo>
                      <a:lnTo>
                        <a:pt x="664" y="489"/>
                      </a:lnTo>
                      <a:lnTo>
                        <a:pt x="656" y="489"/>
                      </a:lnTo>
                      <a:lnTo>
                        <a:pt x="636" y="493"/>
                      </a:lnTo>
                      <a:lnTo>
                        <a:pt x="627" y="493"/>
                      </a:lnTo>
                      <a:lnTo>
                        <a:pt x="615" y="493"/>
                      </a:lnTo>
                      <a:lnTo>
                        <a:pt x="607" y="493"/>
                      </a:lnTo>
                      <a:lnTo>
                        <a:pt x="586" y="497"/>
                      </a:lnTo>
                      <a:lnTo>
                        <a:pt x="578" y="497"/>
                      </a:lnTo>
                      <a:lnTo>
                        <a:pt x="566" y="497"/>
                      </a:lnTo>
                      <a:lnTo>
                        <a:pt x="545" y="497"/>
                      </a:lnTo>
                      <a:lnTo>
                        <a:pt x="537" y="497"/>
                      </a:lnTo>
                      <a:lnTo>
                        <a:pt x="529" y="493"/>
                      </a:lnTo>
                      <a:lnTo>
                        <a:pt x="508" y="493"/>
                      </a:lnTo>
                      <a:lnTo>
                        <a:pt x="496" y="493"/>
                      </a:lnTo>
                      <a:lnTo>
                        <a:pt x="488" y="493"/>
                      </a:lnTo>
                      <a:lnTo>
                        <a:pt x="480" y="489"/>
                      </a:lnTo>
                      <a:lnTo>
                        <a:pt x="459" y="489"/>
                      </a:lnTo>
                      <a:lnTo>
                        <a:pt x="447" y="484"/>
                      </a:lnTo>
                      <a:lnTo>
                        <a:pt x="439" y="484"/>
                      </a:lnTo>
                      <a:lnTo>
                        <a:pt x="418" y="480"/>
                      </a:lnTo>
                      <a:lnTo>
                        <a:pt x="410" y="476"/>
                      </a:lnTo>
                      <a:lnTo>
                        <a:pt x="402" y="472"/>
                      </a:lnTo>
                      <a:lnTo>
                        <a:pt x="381" y="468"/>
                      </a:lnTo>
                      <a:lnTo>
                        <a:pt x="373" y="464"/>
                      </a:lnTo>
                      <a:lnTo>
                        <a:pt x="365" y="464"/>
                      </a:lnTo>
                      <a:lnTo>
                        <a:pt x="352" y="460"/>
                      </a:lnTo>
                      <a:lnTo>
                        <a:pt x="336" y="452"/>
                      </a:lnTo>
                      <a:lnTo>
                        <a:pt x="328" y="448"/>
                      </a:lnTo>
                      <a:lnTo>
                        <a:pt x="320" y="448"/>
                      </a:lnTo>
                      <a:lnTo>
                        <a:pt x="299" y="439"/>
                      </a:lnTo>
                      <a:lnTo>
                        <a:pt x="291" y="435"/>
                      </a:lnTo>
                      <a:lnTo>
                        <a:pt x="283" y="431"/>
                      </a:lnTo>
                      <a:lnTo>
                        <a:pt x="266" y="419"/>
                      </a:lnTo>
                      <a:lnTo>
                        <a:pt x="258" y="415"/>
                      </a:lnTo>
                      <a:lnTo>
                        <a:pt x="250" y="411"/>
                      </a:lnTo>
                      <a:lnTo>
                        <a:pt x="242" y="406"/>
                      </a:lnTo>
                      <a:lnTo>
                        <a:pt x="225" y="394"/>
                      </a:lnTo>
                      <a:lnTo>
                        <a:pt x="217" y="390"/>
                      </a:lnTo>
                      <a:lnTo>
                        <a:pt x="209" y="386"/>
                      </a:lnTo>
                      <a:lnTo>
                        <a:pt x="192" y="374"/>
                      </a:lnTo>
                      <a:lnTo>
                        <a:pt x="188" y="370"/>
                      </a:lnTo>
                      <a:lnTo>
                        <a:pt x="180" y="361"/>
                      </a:lnTo>
                      <a:lnTo>
                        <a:pt x="172" y="357"/>
                      </a:lnTo>
                      <a:lnTo>
                        <a:pt x="160" y="345"/>
                      </a:lnTo>
                      <a:lnTo>
                        <a:pt x="151" y="337"/>
                      </a:lnTo>
                      <a:lnTo>
                        <a:pt x="143" y="333"/>
                      </a:lnTo>
                      <a:lnTo>
                        <a:pt x="131" y="320"/>
                      </a:lnTo>
                      <a:lnTo>
                        <a:pt x="127" y="312"/>
                      </a:lnTo>
                      <a:lnTo>
                        <a:pt x="119" y="304"/>
                      </a:lnTo>
                      <a:lnTo>
                        <a:pt x="106" y="292"/>
                      </a:lnTo>
                      <a:lnTo>
                        <a:pt x="102" y="283"/>
                      </a:lnTo>
                      <a:lnTo>
                        <a:pt x="94" y="279"/>
                      </a:lnTo>
                      <a:lnTo>
                        <a:pt x="90" y="271"/>
                      </a:lnTo>
                      <a:lnTo>
                        <a:pt x="82" y="255"/>
                      </a:lnTo>
                      <a:lnTo>
                        <a:pt x="73" y="250"/>
                      </a:lnTo>
                      <a:lnTo>
                        <a:pt x="69" y="242"/>
                      </a:lnTo>
                      <a:lnTo>
                        <a:pt x="61" y="226"/>
                      </a:lnTo>
                      <a:lnTo>
                        <a:pt x="57" y="218"/>
                      </a:lnTo>
                      <a:lnTo>
                        <a:pt x="53" y="209"/>
                      </a:lnTo>
                      <a:lnTo>
                        <a:pt x="45" y="193"/>
                      </a:lnTo>
                      <a:lnTo>
                        <a:pt x="41" y="185"/>
                      </a:lnTo>
                      <a:lnTo>
                        <a:pt x="37" y="177"/>
                      </a:lnTo>
                      <a:lnTo>
                        <a:pt x="32" y="168"/>
                      </a:lnTo>
                      <a:lnTo>
                        <a:pt x="28" y="152"/>
                      </a:lnTo>
                      <a:lnTo>
                        <a:pt x="24" y="144"/>
                      </a:lnTo>
                      <a:lnTo>
                        <a:pt x="20" y="135"/>
                      </a:lnTo>
                      <a:lnTo>
                        <a:pt x="16" y="119"/>
                      </a:lnTo>
                      <a:lnTo>
                        <a:pt x="12" y="111"/>
                      </a:lnTo>
                      <a:lnTo>
                        <a:pt x="12" y="103"/>
                      </a:lnTo>
                      <a:lnTo>
                        <a:pt x="8" y="86"/>
                      </a:lnTo>
                      <a:lnTo>
                        <a:pt x="4" y="78"/>
                      </a:lnTo>
                      <a:lnTo>
                        <a:pt x="4" y="70"/>
                      </a:lnTo>
                      <a:lnTo>
                        <a:pt x="4" y="62"/>
                      </a:lnTo>
                      <a:lnTo>
                        <a:pt x="0" y="45"/>
                      </a:lnTo>
                      <a:lnTo>
                        <a:pt x="0" y="37"/>
                      </a:lnTo>
                      <a:lnTo>
                        <a:pt x="566" y="0"/>
                      </a:lnTo>
                      <a:lnTo>
                        <a:pt x="787" y="456"/>
                      </a:lnTo>
                      <a:close/>
                    </a:path>
                  </a:pathLst>
                </a:custGeom>
                <a:solidFill>
                  <a:srgbClr val="0000CC"/>
                </a:solidFill>
                <a:ln w="6350">
                  <a:solidFill>
                    <a:srgbClr val="000000"/>
                  </a:solidFill>
                  <a:prstDash val="solid"/>
                  <a:round/>
                  <a:headEnd/>
                  <a:tailEnd/>
                </a:ln>
              </p:spPr>
              <p:txBody>
                <a:bodyPr/>
                <a:lstStyle/>
                <a:p>
                  <a:endParaRPr lang="en-US"/>
                </a:p>
              </p:txBody>
            </p:sp>
          </p:grpSp>
          <p:sp>
            <p:nvSpPr>
              <p:cNvPr id="33" name="Text Box 252"/>
              <p:cNvSpPr txBox="1">
                <a:spLocks noChangeArrowheads="1"/>
              </p:cNvSpPr>
              <p:nvPr/>
            </p:nvSpPr>
            <p:spPr bwMode="auto">
              <a:xfrm>
                <a:off x="1056" y="3456"/>
                <a:ext cx="427" cy="326"/>
              </a:xfrm>
              <a:prstGeom prst="rect">
                <a:avLst/>
              </a:prstGeom>
              <a:noFill/>
              <a:ln w="9525">
                <a:noFill/>
                <a:miter lim="800000"/>
                <a:headEnd/>
                <a:tailEnd/>
              </a:ln>
              <a:effectLst/>
            </p:spPr>
            <p:txBody>
              <a:bodyPr wrap="none">
                <a:spAutoFit/>
              </a:bodyPr>
              <a:lstStyle/>
              <a:p>
                <a:pPr algn="r">
                  <a:defRPr/>
                </a:pPr>
                <a:r>
                  <a:rPr lang="en-US" sz="1400" b="1">
                    <a:solidFill>
                      <a:schemeClr val="bg1"/>
                    </a:solidFill>
                    <a:effectLst>
                      <a:outerShdw blurRad="38100" dist="38100" dir="2700000" algn="tl">
                        <a:srgbClr val="C0C0C0"/>
                      </a:outerShdw>
                    </a:effectLst>
                    <a:latin typeface="Arial Narrow" pitchFamily="34" charset="0"/>
                  </a:rPr>
                  <a:t>Energy</a:t>
                </a:r>
              </a:p>
              <a:p>
                <a:pPr algn="r">
                  <a:defRPr/>
                </a:pPr>
                <a:r>
                  <a:rPr lang="en-US" sz="1400" b="1">
                    <a:solidFill>
                      <a:schemeClr val="bg1"/>
                    </a:solidFill>
                    <a:effectLst>
                      <a:outerShdw blurRad="38100" dist="38100" dir="2700000" algn="tl">
                        <a:srgbClr val="C0C0C0"/>
                      </a:outerShdw>
                    </a:effectLst>
                    <a:latin typeface="Arial Narrow" pitchFamily="34" charset="0"/>
                  </a:rPr>
                  <a:t>Supply</a:t>
                </a:r>
              </a:p>
            </p:txBody>
          </p:sp>
          <p:sp>
            <p:nvSpPr>
              <p:cNvPr id="34" name="Text Box 253"/>
              <p:cNvSpPr txBox="1">
                <a:spLocks noChangeArrowheads="1"/>
              </p:cNvSpPr>
              <p:nvPr/>
            </p:nvSpPr>
            <p:spPr bwMode="auto">
              <a:xfrm>
                <a:off x="-30" y="3153"/>
                <a:ext cx="551" cy="326"/>
              </a:xfrm>
              <a:prstGeom prst="rect">
                <a:avLst/>
              </a:prstGeom>
              <a:noFill/>
              <a:ln w="9525">
                <a:noFill/>
                <a:miter lim="800000"/>
                <a:headEnd/>
                <a:tailEnd/>
              </a:ln>
              <a:effectLst/>
            </p:spPr>
            <p:txBody>
              <a:bodyPr wrap="none">
                <a:spAutoFit/>
              </a:bodyPr>
              <a:lstStyle/>
              <a:p>
                <a:pPr algn="r">
                  <a:defRPr/>
                </a:pPr>
                <a:r>
                  <a:rPr lang="en-US" sz="1400" b="1">
                    <a:effectLst>
                      <a:outerShdw blurRad="38100" dist="38100" dir="2700000" algn="tl">
                        <a:srgbClr val="C0C0C0"/>
                      </a:outerShdw>
                    </a:effectLst>
                    <a:latin typeface="Arial Narrow" pitchFamily="34" charset="0"/>
                  </a:rPr>
                  <a:t>Energy</a:t>
                </a:r>
              </a:p>
              <a:p>
                <a:pPr algn="r">
                  <a:defRPr/>
                </a:pPr>
                <a:r>
                  <a:rPr lang="en-US" sz="1400" b="1">
                    <a:effectLst>
                      <a:outerShdw blurRad="38100" dist="38100" dir="2700000" algn="tl">
                        <a:srgbClr val="C0C0C0"/>
                      </a:outerShdw>
                    </a:effectLst>
                    <a:latin typeface="Arial Narrow" pitchFamily="34" charset="0"/>
                  </a:rPr>
                  <a:t>Efficiency</a:t>
                </a:r>
              </a:p>
            </p:txBody>
          </p:sp>
          <p:sp>
            <p:nvSpPr>
              <p:cNvPr id="35" name="Text Box 254"/>
              <p:cNvSpPr txBox="1">
                <a:spLocks noChangeArrowheads="1"/>
              </p:cNvSpPr>
              <p:nvPr/>
            </p:nvSpPr>
            <p:spPr bwMode="auto">
              <a:xfrm>
                <a:off x="405" y="2961"/>
                <a:ext cx="795" cy="192"/>
              </a:xfrm>
              <a:prstGeom prst="rect">
                <a:avLst/>
              </a:prstGeom>
              <a:noFill/>
              <a:ln w="9525">
                <a:noFill/>
                <a:miter lim="800000"/>
                <a:headEnd/>
                <a:tailEnd/>
              </a:ln>
              <a:effectLst/>
            </p:spPr>
            <p:txBody>
              <a:bodyPr wrap="none">
                <a:spAutoFit/>
              </a:bodyPr>
              <a:lstStyle/>
              <a:p>
                <a:pPr algn="r">
                  <a:defRPr/>
                </a:pPr>
                <a:r>
                  <a:rPr lang="en-US" sz="1400" b="1">
                    <a:effectLst>
                      <a:outerShdw blurRad="38100" dist="38100" dir="2700000" algn="tl">
                        <a:srgbClr val="C0C0C0"/>
                      </a:outerShdw>
                    </a:effectLst>
                    <a:latin typeface="Arial Narrow" pitchFamily="34" charset="0"/>
                  </a:rPr>
                  <a:t>Energy Storage</a:t>
                </a:r>
              </a:p>
            </p:txBody>
          </p:sp>
          <p:sp>
            <p:nvSpPr>
              <p:cNvPr id="36" name="Text Box 255"/>
              <p:cNvSpPr txBox="1">
                <a:spLocks noChangeArrowheads="1"/>
              </p:cNvSpPr>
              <p:nvPr/>
            </p:nvSpPr>
            <p:spPr bwMode="auto">
              <a:xfrm>
                <a:off x="542" y="3760"/>
                <a:ext cx="635" cy="288"/>
              </a:xfrm>
              <a:prstGeom prst="rect">
                <a:avLst/>
              </a:prstGeom>
              <a:noFill/>
              <a:ln w="9525">
                <a:noFill/>
                <a:miter lim="800000"/>
                <a:headEnd/>
                <a:tailEnd/>
              </a:ln>
              <a:effectLst/>
            </p:spPr>
            <p:txBody>
              <a:bodyPr wrap="none">
                <a:spAutoFit/>
              </a:bodyPr>
              <a:lstStyle/>
              <a:p>
                <a:pPr>
                  <a:defRPr/>
                </a:pPr>
                <a:r>
                  <a:rPr lang="en-US" sz="1200" b="1">
                    <a:solidFill>
                      <a:schemeClr val="bg1"/>
                    </a:solidFill>
                    <a:effectLst>
                      <a:outerShdw blurRad="38100" dist="38100" dir="2700000" algn="tl">
                        <a:srgbClr val="C0C0C0"/>
                      </a:outerShdw>
                    </a:effectLst>
                    <a:latin typeface="Arial Narrow" pitchFamily="34" charset="0"/>
                  </a:rPr>
                  <a:t>Crosscutting </a:t>
                </a:r>
              </a:p>
              <a:p>
                <a:pPr>
                  <a:defRPr/>
                </a:pPr>
                <a:r>
                  <a:rPr lang="en-US" sz="1200" b="1">
                    <a:solidFill>
                      <a:schemeClr val="bg1"/>
                    </a:solidFill>
                    <a:effectLst>
                      <a:outerShdw blurRad="38100" dist="38100" dir="2700000" algn="tl">
                        <a:srgbClr val="C0C0C0"/>
                      </a:outerShdw>
                    </a:effectLst>
                    <a:latin typeface="Arial Narrow" pitchFamily="34" charset="0"/>
                  </a:rPr>
                  <a:t>        Sciences</a:t>
                </a:r>
              </a:p>
            </p:txBody>
          </p:sp>
          <p:sp>
            <p:nvSpPr>
              <p:cNvPr id="37" name="Text Box 256"/>
              <p:cNvSpPr txBox="1">
                <a:spLocks noChangeArrowheads="1"/>
              </p:cNvSpPr>
              <p:nvPr/>
            </p:nvSpPr>
            <p:spPr bwMode="auto">
              <a:xfrm>
                <a:off x="1084" y="3263"/>
                <a:ext cx="248" cy="231"/>
              </a:xfrm>
              <a:prstGeom prst="rect">
                <a:avLst/>
              </a:prstGeom>
              <a:noFill/>
              <a:ln w="9525">
                <a:noFill/>
                <a:miter lim="800000"/>
                <a:headEnd/>
                <a:tailEnd/>
              </a:ln>
              <a:effectLst/>
            </p:spPr>
            <p:txBody>
              <a:bodyPr wrap="none">
                <a:spAutoFit/>
              </a:bodyPr>
              <a:lstStyle/>
              <a:p>
                <a:pPr algn="r">
                  <a:defRPr/>
                </a:pPr>
                <a:r>
                  <a:rPr lang="en-US" b="1">
                    <a:solidFill>
                      <a:schemeClr val="bg1"/>
                    </a:solidFill>
                    <a:effectLst>
                      <a:outerShdw blurRad="38100" dist="38100" dir="2700000" algn="tl">
                        <a:srgbClr val="C0C0C0"/>
                      </a:outerShdw>
                    </a:effectLst>
                    <a:latin typeface="Arial Narrow" pitchFamily="34" charset="0"/>
                  </a:rPr>
                  <a:t>20</a:t>
                </a:r>
              </a:p>
            </p:txBody>
          </p:sp>
          <p:sp>
            <p:nvSpPr>
              <p:cNvPr id="38" name="Text Box 257"/>
              <p:cNvSpPr txBox="1">
                <a:spLocks noChangeArrowheads="1"/>
              </p:cNvSpPr>
              <p:nvPr/>
            </p:nvSpPr>
            <p:spPr bwMode="auto">
              <a:xfrm>
                <a:off x="664" y="3601"/>
                <a:ext cx="248" cy="231"/>
              </a:xfrm>
              <a:prstGeom prst="rect">
                <a:avLst/>
              </a:prstGeom>
              <a:noFill/>
              <a:ln w="9525">
                <a:noFill/>
                <a:miter lim="800000"/>
                <a:headEnd/>
                <a:tailEnd/>
              </a:ln>
              <a:effectLst/>
            </p:spPr>
            <p:txBody>
              <a:bodyPr wrap="none">
                <a:spAutoFit/>
              </a:bodyPr>
              <a:lstStyle/>
              <a:p>
                <a:pPr algn="r">
                  <a:defRPr/>
                </a:pPr>
                <a:r>
                  <a:rPr lang="en-US" b="1">
                    <a:solidFill>
                      <a:schemeClr val="bg1"/>
                    </a:solidFill>
                    <a:effectLst>
                      <a:outerShdw blurRad="38100" dist="38100" dir="2700000" algn="tl">
                        <a:srgbClr val="C0C0C0"/>
                      </a:outerShdw>
                    </a:effectLst>
                    <a:latin typeface="Arial Narrow" pitchFamily="34" charset="0"/>
                  </a:rPr>
                  <a:t>14</a:t>
                </a:r>
              </a:p>
            </p:txBody>
          </p:sp>
          <p:sp>
            <p:nvSpPr>
              <p:cNvPr id="39" name="Text Box 258"/>
              <p:cNvSpPr txBox="1">
                <a:spLocks noChangeArrowheads="1"/>
              </p:cNvSpPr>
              <p:nvPr/>
            </p:nvSpPr>
            <p:spPr bwMode="auto">
              <a:xfrm>
                <a:off x="516" y="3343"/>
                <a:ext cx="182" cy="231"/>
              </a:xfrm>
              <a:prstGeom prst="rect">
                <a:avLst/>
              </a:prstGeom>
              <a:noFill/>
              <a:ln w="9525">
                <a:noFill/>
                <a:miter lim="800000"/>
                <a:headEnd/>
                <a:tailEnd/>
              </a:ln>
              <a:effectLst/>
            </p:spPr>
            <p:txBody>
              <a:bodyPr wrap="none">
                <a:spAutoFit/>
              </a:bodyPr>
              <a:lstStyle/>
              <a:p>
                <a:pPr algn="r">
                  <a:defRPr/>
                </a:pPr>
                <a:r>
                  <a:rPr lang="en-US" b="1">
                    <a:effectLst>
                      <a:outerShdw blurRad="38100" dist="38100" dir="2700000" algn="tl">
                        <a:srgbClr val="C0C0C0"/>
                      </a:outerShdw>
                    </a:effectLst>
                    <a:latin typeface="Arial Narrow" pitchFamily="34" charset="0"/>
                  </a:rPr>
                  <a:t>6</a:t>
                </a:r>
              </a:p>
            </p:txBody>
          </p:sp>
          <p:sp>
            <p:nvSpPr>
              <p:cNvPr id="40" name="Text Box 259"/>
              <p:cNvSpPr txBox="1">
                <a:spLocks noChangeArrowheads="1"/>
              </p:cNvSpPr>
              <p:nvPr/>
            </p:nvSpPr>
            <p:spPr bwMode="auto">
              <a:xfrm>
                <a:off x="764" y="3183"/>
                <a:ext cx="182" cy="231"/>
              </a:xfrm>
              <a:prstGeom prst="rect">
                <a:avLst/>
              </a:prstGeom>
              <a:noFill/>
              <a:ln w="9525">
                <a:noFill/>
                <a:miter lim="800000"/>
                <a:headEnd/>
                <a:tailEnd/>
              </a:ln>
              <a:effectLst/>
            </p:spPr>
            <p:txBody>
              <a:bodyPr wrap="none">
                <a:spAutoFit/>
              </a:bodyPr>
              <a:lstStyle/>
              <a:p>
                <a:pPr algn="r">
                  <a:defRPr/>
                </a:pPr>
                <a:r>
                  <a:rPr lang="en-US" b="1">
                    <a:effectLst>
                      <a:outerShdw blurRad="38100" dist="38100" dir="2700000" algn="tl">
                        <a:srgbClr val="C0C0C0"/>
                      </a:outerShdw>
                    </a:effectLst>
                    <a:latin typeface="Arial Narrow" pitchFamily="34" charset="0"/>
                  </a:rPr>
                  <a:t>6</a:t>
                </a:r>
              </a:p>
            </p:txBody>
          </p:sp>
        </p:grpSp>
        <p:sp>
          <p:nvSpPr>
            <p:cNvPr id="11492" name="Text Box 260"/>
            <p:cNvSpPr txBox="1">
              <a:spLocks noChangeArrowheads="1"/>
            </p:cNvSpPr>
            <p:nvPr/>
          </p:nvSpPr>
          <p:spPr bwMode="auto">
            <a:xfrm>
              <a:off x="229" y="4078"/>
              <a:ext cx="1259" cy="196"/>
            </a:xfrm>
            <a:prstGeom prst="rect">
              <a:avLst/>
            </a:prstGeom>
            <a:noFill/>
            <a:ln w="9525">
              <a:noFill/>
              <a:miter lim="800000"/>
              <a:headEnd/>
              <a:tailEnd/>
            </a:ln>
          </p:spPr>
          <p:txBody>
            <a:bodyPr wrap="none">
              <a:spAutoFit/>
            </a:bodyPr>
            <a:lstStyle/>
            <a:p>
              <a:pPr algn="r">
                <a:lnSpc>
                  <a:spcPct val="80000"/>
                </a:lnSpc>
                <a:spcBef>
                  <a:spcPct val="20000"/>
                </a:spcBef>
              </a:pPr>
              <a:r>
                <a:rPr lang="en-US" b="1" u="sng">
                  <a:solidFill>
                    <a:schemeClr val="bg1"/>
                  </a:solidFill>
                  <a:latin typeface="Arial Narrow" pitchFamily="34" charset="0"/>
                </a:rPr>
                <a:t>By Topical Category</a:t>
              </a:r>
            </a:p>
          </p:txBody>
        </p:sp>
      </p:grpSp>
      <p:grpSp>
        <p:nvGrpSpPr>
          <p:cNvPr id="11275" name="Group 262"/>
          <p:cNvGrpSpPr>
            <a:grpSpLocks/>
          </p:cNvGrpSpPr>
          <p:nvPr/>
        </p:nvGrpSpPr>
        <p:grpSpPr bwMode="auto">
          <a:xfrm>
            <a:off x="1493838" y="1217613"/>
            <a:ext cx="5511800" cy="287337"/>
            <a:chOff x="912" y="816"/>
            <a:chExt cx="3472" cy="181"/>
          </a:xfrm>
        </p:grpSpPr>
        <p:sp>
          <p:nvSpPr>
            <p:cNvPr id="52" name="Text Box 263"/>
            <p:cNvSpPr txBox="1">
              <a:spLocks noChangeArrowheads="1"/>
            </p:cNvSpPr>
            <p:nvPr/>
          </p:nvSpPr>
          <p:spPr bwMode="auto">
            <a:xfrm>
              <a:off x="912" y="816"/>
              <a:ext cx="3472" cy="181"/>
            </a:xfrm>
            <a:prstGeom prst="rect">
              <a:avLst/>
            </a:prstGeom>
            <a:noFill/>
            <a:ln w="9525">
              <a:noFill/>
              <a:miter lim="800000"/>
              <a:headEnd/>
              <a:tailEnd/>
            </a:ln>
            <a:effectLst/>
          </p:spPr>
          <p:txBody>
            <a:bodyPr wrap="none">
              <a:spAutoFit/>
            </a:bodyPr>
            <a:lstStyle/>
            <a:p>
              <a:pPr>
                <a:lnSpc>
                  <a:spcPct val="80000"/>
                </a:lnSpc>
                <a:defRPr/>
              </a:pPr>
              <a:r>
                <a:rPr lang="en-US" sz="1600">
                  <a:solidFill>
                    <a:srgbClr val="FFFF00"/>
                  </a:solidFill>
                  <a:latin typeface="Arial Narrow" pitchFamily="34" charset="0"/>
                </a:rPr>
                <a:t>Energy Frontier Research Center Locations  (      Leads;    Participants)</a:t>
              </a:r>
              <a:r>
                <a:rPr lang="en-US" sz="1600" b="1">
                  <a:solidFill>
                    <a:srgbClr val="FFFF00"/>
                  </a:solidFill>
                  <a:effectLst>
                    <a:outerShdw blurRad="38100" dist="38100" dir="2700000" algn="tl">
                      <a:srgbClr val="C0C0C0"/>
                    </a:outerShdw>
                  </a:effectLst>
                  <a:latin typeface="Arial Narrow" pitchFamily="34" charset="0"/>
                </a:rPr>
                <a:t>  </a:t>
              </a:r>
            </a:p>
          </p:txBody>
        </p:sp>
        <p:sp>
          <p:nvSpPr>
            <p:cNvPr id="53" name="AutoShape 264"/>
            <p:cNvSpPr>
              <a:spLocks noChangeAspect="1" noChangeArrowheads="1"/>
            </p:cNvSpPr>
            <p:nvPr/>
          </p:nvSpPr>
          <p:spPr bwMode="auto">
            <a:xfrm>
              <a:off x="3099" y="827"/>
              <a:ext cx="118"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1490" name="AutoShape 265"/>
            <p:cNvSpPr>
              <a:spLocks noChangeArrowheads="1"/>
            </p:cNvSpPr>
            <p:nvPr/>
          </p:nvSpPr>
          <p:spPr bwMode="auto">
            <a:xfrm>
              <a:off x="3601" y="871"/>
              <a:ext cx="48" cy="48"/>
            </a:xfrm>
            <a:prstGeom prst="flowChartConnector">
              <a:avLst/>
            </a:prstGeom>
            <a:solidFill>
              <a:srgbClr val="FF0000"/>
            </a:solidFill>
            <a:ln w="9525">
              <a:noFill/>
              <a:round/>
              <a:headEnd/>
              <a:tailEnd/>
            </a:ln>
          </p:spPr>
          <p:txBody>
            <a:bodyPr wrap="none" anchor="ctr"/>
            <a:lstStyle/>
            <a:p>
              <a:endParaRPr lang="en-US"/>
            </a:p>
          </p:txBody>
        </p:sp>
      </p:grpSp>
      <p:grpSp>
        <p:nvGrpSpPr>
          <p:cNvPr id="11276" name="Group 268"/>
          <p:cNvGrpSpPr>
            <a:grpSpLocks/>
          </p:cNvGrpSpPr>
          <p:nvPr/>
        </p:nvGrpSpPr>
        <p:grpSpPr bwMode="auto">
          <a:xfrm>
            <a:off x="488950" y="1582738"/>
            <a:ext cx="8153400" cy="4343400"/>
            <a:chOff x="308" y="1046"/>
            <a:chExt cx="5136" cy="2736"/>
          </a:xfrm>
        </p:grpSpPr>
        <p:grpSp>
          <p:nvGrpSpPr>
            <p:cNvPr id="11277" name="Group 267"/>
            <p:cNvGrpSpPr>
              <a:grpSpLocks/>
            </p:cNvGrpSpPr>
            <p:nvPr/>
          </p:nvGrpSpPr>
          <p:grpSpPr bwMode="auto">
            <a:xfrm>
              <a:off x="308" y="1046"/>
              <a:ext cx="5136" cy="2736"/>
              <a:chOff x="308" y="1046"/>
              <a:chExt cx="5136" cy="2736"/>
            </a:xfrm>
          </p:grpSpPr>
          <p:sp>
            <p:nvSpPr>
              <p:cNvPr id="11279" name="Freeform 4"/>
              <p:cNvSpPr>
                <a:spLocks/>
              </p:cNvSpPr>
              <p:nvPr/>
            </p:nvSpPr>
            <p:spPr bwMode="auto">
              <a:xfrm>
                <a:off x="311" y="1158"/>
                <a:ext cx="46" cy="320"/>
              </a:xfrm>
              <a:custGeom>
                <a:avLst/>
                <a:gdLst>
                  <a:gd name="T0" fmla="*/ 0 w 38"/>
                  <a:gd name="T1" fmla="*/ 0 h 304"/>
                  <a:gd name="T2" fmla="*/ 363 w 38"/>
                  <a:gd name="T3" fmla="*/ 344 h 304"/>
                  <a:gd name="T4" fmla="*/ 243 w 38"/>
                  <a:gd name="T5" fmla="*/ 563 h 304"/>
                  <a:gd name="T6" fmla="*/ 0 w 38"/>
                  <a:gd name="T7" fmla="*/ 339 h 304"/>
                  <a:gd name="T8" fmla="*/ 0 w 38"/>
                  <a:gd name="T9" fmla="*/ 0 h 304"/>
                  <a:gd name="T10" fmla="*/ 0 60000 65536"/>
                  <a:gd name="T11" fmla="*/ 0 60000 65536"/>
                  <a:gd name="T12" fmla="*/ 0 60000 65536"/>
                  <a:gd name="T13" fmla="*/ 0 60000 65536"/>
                  <a:gd name="T14" fmla="*/ 0 60000 65536"/>
                  <a:gd name="T15" fmla="*/ 0 w 38"/>
                  <a:gd name="T16" fmla="*/ 0 h 304"/>
                  <a:gd name="T17" fmla="*/ 38 w 38"/>
                  <a:gd name="T18" fmla="*/ 304 h 304"/>
                </a:gdLst>
                <a:ahLst/>
                <a:cxnLst>
                  <a:cxn ang="T10">
                    <a:pos x="T0" y="T1"/>
                  </a:cxn>
                  <a:cxn ang="T11">
                    <a:pos x="T2" y="T3"/>
                  </a:cxn>
                  <a:cxn ang="T12">
                    <a:pos x="T4" y="T5"/>
                  </a:cxn>
                  <a:cxn ang="T13">
                    <a:pos x="T6" y="T7"/>
                  </a:cxn>
                  <a:cxn ang="T14">
                    <a:pos x="T8" y="T9"/>
                  </a:cxn>
                </a:cxnLst>
                <a:rect l="T15" t="T16" r="T17" b="T18"/>
                <a:pathLst>
                  <a:path w="38" h="304">
                    <a:moveTo>
                      <a:pt x="0" y="0"/>
                    </a:moveTo>
                    <a:lnTo>
                      <a:pt x="37" y="186"/>
                    </a:lnTo>
                    <a:lnTo>
                      <a:pt x="25" y="303"/>
                    </a:lnTo>
                    <a:lnTo>
                      <a:pt x="0" y="183"/>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80" name="Freeform 5"/>
              <p:cNvSpPr>
                <a:spLocks/>
              </p:cNvSpPr>
              <p:nvPr/>
            </p:nvSpPr>
            <p:spPr bwMode="auto">
              <a:xfrm>
                <a:off x="308" y="1046"/>
                <a:ext cx="644" cy="373"/>
              </a:xfrm>
              <a:custGeom>
                <a:avLst/>
                <a:gdLst>
                  <a:gd name="T0" fmla="*/ 1304 w 527"/>
                  <a:gd name="T1" fmla="*/ 0 h 355"/>
                  <a:gd name="T2" fmla="*/ 1509 w 527"/>
                  <a:gd name="T3" fmla="*/ 190 h 355"/>
                  <a:gd name="T4" fmla="*/ 1397 w 527"/>
                  <a:gd name="T5" fmla="*/ 232 h 355"/>
                  <a:gd name="T6" fmla="*/ 0 w 527"/>
                  <a:gd name="T7" fmla="*/ 193 h 355"/>
                  <a:gd name="T8" fmla="*/ 444 w 527"/>
                  <a:gd name="T9" fmla="*/ 530 h 355"/>
                  <a:gd name="T10" fmla="*/ 1096 w 527"/>
                  <a:gd name="T11" fmla="*/ 539 h 355"/>
                  <a:gd name="T12" fmla="*/ 1232 w 527"/>
                  <a:gd name="T13" fmla="*/ 641 h 355"/>
                  <a:gd name="T14" fmla="*/ 3888 w 527"/>
                  <a:gd name="T15" fmla="*/ 550 h 355"/>
                  <a:gd name="T16" fmla="*/ 5839 w 527"/>
                  <a:gd name="T17" fmla="*/ 550 h 355"/>
                  <a:gd name="T18" fmla="*/ 5839 w 527"/>
                  <a:gd name="T19" fmla="*/ 2 h 355"/>
                  <a:gd name="T20" fmla="*/ 1304 w 527"/>
                  <a:gd name="T21" fmla="*/ 0 h 3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27"/>
                  <a:gd name="T34" fmla="*/ 0 h 355"/>
                  <a:gd name="T35" fmla="*/ 527 w 527"/>
                  <a:gd name="T36" fmla="*/ 355 h 35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27" h="355">
                    <a:moveTo>
                      <a:pt x="117" y="0"/>
                    </a:moveTo>
                    <a:lnTo>
                      <a:pt x="137" y="105"/>
                    </a:lnTo>
                    <a:lnTo>
                      <a:pt x="126" y="128"/>
                    </a:lnTo>
                    <a:lnTo>
                      <a:pt x="0" y="107"/>
                    </a:lnTo>
                    <a:lnTo>
                      <a:pt x="40" y="293"/>
                    </a:lnTo>
                    <a:lnTo>
                      <a:pt x="99" y="298"/>
                    </a:lnTo>
                    <a:lnTo>
                      <a:pt x="111" y="354"/>
                    </a:lnTo>
                    <a:lnTo>
                      <a:pt x="351" y="303"/>
                    </a:lnTo>
                    <a:lnTo>
                      <a:pt x="526" y="303"/>
                    </a:lnTo>
                    <a:lnTo>
                      <a:pt x="526" y="2"/>
                    </a:lnTo>
                    <a:lnTo>
                      <a:pt x="117"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281" name="Freeform 6"/>
              <p:cNvSpPr>
                <a:spLocks/>
              </p:cNvSpPr>
              <p:nvPr/>
            </p:nvSpPr>
            <p:spPr bwMode="auto">
              <a:xfrm>
                <a:off x="311" y="1355"/>
                <a:ext cx="672" cy="474"/>
              </a:xfrm>
              <a:custGeom>
                <a:avLst/>
                <a:gdLst>
                  <a:gd name="T0" fmla="*/ 403 w 549"/>
                  <a:gd name="T1" fmla="*/ 0 h 450"/>
                  <a:gd name="T2" fmla="*/ 1082 w 549"/>
                  <a:gd name="T3" fmla="*/ 2 h 450"/>
                  <a:gd name="T4" fmla="*/ 1244 w 549"/>
                  <a:gd name="T5" fmla="*/ 112 h 450"/>
                  <a:gd name="T6" fmla="*/ 3885 w 549"/>
                  <a:gd name="T7" fmla="*/ 9 h 450"/>
                  <a:gd name="T8" fmla="*/ 5900 w 549"/>
                  <a:gd name="T9" fmla="*/ 9 h 450"/>
                  <a:gd name="T10" fmla="*/ 6199 w 549"/>
                  <a:gd name="T11" fmla="*/ 102 h 450"/>
                  <a:gd name="T12" fmla="*/ 5776 w 549"/>
                  <a:gd name="T13" fmla="*/ 418 h 450"/>
                  <a:gd name="T14" fmla="*/ 6059 w 549"/>
                  <a:gd name="T15" fmla="*/ 432 h 450"/>
                  <a:gd name="T16" fmla="*/ 6059 w 549"/>
                  <a:gd name="T17" fmla="*/ 836 h 450"/>
                  <a:gd name="T18" fmla="*/ 163 w 549"/>
                  <a:gd name="T19" fmla="*/ 836 h 450"/>
                  <a:gd name="T20" fmla="*/ 0 w 549"/>
                  <a:gd name="T21" fmla="*/ 657 h 450"/>
                  <a:gd name="T22" fmla="*/ 403 w 549"/>
                  <a:gd name="T23" fmla="*/ 0 h 4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9"/>
                  <a:gd name="T37" fmla="*/ 0 h 450"/>
                  <a:gd name="T38" fmla="*/ 549 w 549"/>
                  <a:gd name="T39" fmla="*/ 450 h 45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9" h="450">
                    <a:moveTo>
                      <a:pt x="35" y="0"/>
                    </a:moveTo>
                    <a:lnTo>
                      <a:pt x="96" y="2"/>
                    </a:lnTo>
                    <a:lnTo>
                      <a:pt x="110" y="60"/>
                    </a:lnTo>
                    <a:lnTo>
                      <a:pt x="343" y="9"/>
                    </a:lnTo>
                    <a:lnTo>
                      <a:pt x="522" y="9"/>
                    </a:lnTo>
                    <a:lnTo>
                      <a:pt x="548" y="55"/>
                    </a:lnTo>
                    <a:lnTo>
                      <a:pt x="511" y="224"/>
                    </a:lnTo>
                    <a:lnTo>
                      <a:pt x="535" y="231"/>
                    </a:lnTo>
                    <a:lnTo>
                      <a:pt x="535" y="449"/>
                    </a:lnTo>
                    <a:lnTo>
                      <a:pt x="15" y="449"/>
                    </a:lnTo>
                    <a:lnTo>
                      <a:pt x="0" y="352"/>
                    </a:lnTo>
                    <a:lnTo>
                      <a:pt x="35"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282" name="Freeform 7"/>
              <p:cNvSpPr>
                <a:spLocks/>
              </p:cNvSpPr>
              <p:nvPr/>
            </p:nvSpPr>
            <p:spPr bwMode="auto">
              <a:xfrm>
                <a:off x="1047" y="1046"/>
                <a:ext cx="1071" cy="514"/>
              </a:xfrm>
              <a:custGeom>
                <a:avLst/>
                <a:gdLst>
                  <a:gd name="T0" fmla="*/ 2 w 876"/>
                  <a:gd name="T1" fmla="*/ 0 h 490"/>
                  <a:gd name="T2" fmla="*/ 9756 w 876"/>
                  <a:gd name="T3" fmla="*/ 0 h 490"/>
                  <a:gd name="T4" fmla="*/ 9756 w 876"/>
                  <a:gd name="T5" fmla="*/ 753 h 490"/>
                  <a:gd name="T6" fmla="*/ 4057 w 876"/>
                  <a:gd name="T7" fmla="*/ 753 h 490"/>
                  <a:gd name="T8" fmla="*/ 4057 w 876"/>
                  <a:gd name="T9" fmla="*/ 798 h 490"/>
                  <a:gd name="T10" fmla="*/ 2638 w 876"/>
                  <a:gd name="T11" fmla="*/ 868 h 490"/>
                  <a:gd name="T12" fmla="*/ 1814 w 876"/>
                  <a:gd name="T13" fmla="*/ 626 h 490"/>
                  <a:gd name="T14" fmla="*/ 1322 w 876"/>
                  <a:gd name="T15" fmla="*/ 659 h 490"/>
                  <a:gd name="T16" fmla="*/ 1204 w 876"/>
                  <a:gd name="T17" fmla="*/ 617 h 490"/>
                  <a:gd name="T18" fmla="*/ 1505 w 876"/>
                  <a:gd name="T19" fmla="*/ 487 h 490"/>
                  <a:gd name="T20" fmla="*/ 0 w 876"/>
                  <a:gd name="T21" fmla="*/ 218 h 490"/>
                  <a:gd name="T22" fmla="*/ 2 w 876"/>
                  <a:gd name="T23" fmla="*/ 0 h 4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6"/>
                  <a:gd name="T37" fmla="*/ 0 h 490"/>
                  <a:gd name="T38" fmla="*/ 876 w 876"/>
                  <a:gd name="T39" fmla="*/ 490 h 4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6" h="490">
                    <a:moveTo>
                      <a:pt x="2" y="0"/>
                    </a:moveTo>
                    <a:lnTo>
                      <a:pt x="875" y="0"/>
                    </a:lnTo>
                    <a:lnTo>
                      <a:pt x="875" y="424"/>
                    </a:lnTo>
                    <a:lnTo>
                      <a:pt x="364" y="424"/>
                    </a:lnTo>
                    <a:lnTo>
                      <a:pt x="364" y="450"/>
                    </a:lnTo>
                    <a:lnTo>
                      <a:pt x="236" y="489"/>
                    </a:lnTo>
                    <a:lnTo>
                      <a:pt x="163" y="353"/>
                    </a:lnTo>
                    <a:lnTo>
                      <a:pt x="119" y="372"/>
                    </a:lnTo>
                    <a:lnTo>
                      <a:pt x="108" y="346"/>
                    </a:lnTo>
                    <a:lnTo>
                      <a:pt x="135" y="274"/>
                    </a:lnTo>
                    <a:lnTo>
                      <a:pt x="0" y="123"/>
                    </a:lnTo>
                    <a:lnTo>
                      <a:pt x="2"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283" name="Freeform 8"/>
              <p:cNvSpPr>
                <a:spLocks/>
              </p:cNvSpPr>
              <p:nvPr/>
            </p:nvSpPr>
            <p:spPr bwMode="auto">
              <a:xfrm>
                <a:off x="935" y="1046"/>
                <a:ext cx="558" cy="783"/>
              </a:xfrm>
              <a:custGeom>
                <a:avLst/>
                <a:gdLst>
                  <a:gd name="T0" fmla="*/ 143 w 457"/>
                  <a:gd name="T1" fmla="*/ 0 h 745"/>
                  <a:gd name="T2" fmla="*/ 1028 w 457"/>
                  <a:gd name="T3" fmla="*/ 0 h 745"/>
                  <a:gd name="T4" fmla="*/ 1028 w 457"/>
                  <a:gd name="T5" fmla="*/ 223 h 745"/>
                  <a:gd name="T6" fmla="*/ 2477 w 457"/>
                  <a:gd name="T7" fmla="*/ 501 h 745"/>
                  <a:gd name="T8" fmla="*/ 2173 w 457"/>
                  <a:gd name="T9" fmla="*/ 623 h 745"/>
                  <a:gd name="T10" fmla="*/ 2293 w 457"/>
                  <a:gd name="T11" fmla="*/ 678 h 745"/>
                  <a:gd name="T12" fmla="*/ 2839 w 457"/>
                  <a:gd name="T13" fmla="*/ 644 h 745"/>
                  <a:gd name="T14" fmla="*/ 3623 w 457"/>
                  <a:gd name="T15" fmla="*/ 888 h 745"/>
                  <a:gd name="T16" fmla="*/ 5006 w 457"/>
                  <a:gd name="T17" fmla="*/ 809 h 745"/>
                  <a:gd name="T18" fmla="*/ 5006 w 457"/>
                  <a:gd name="T19" fmla="*/ 1352 h 745"/>
                  <a:gd name="T20" fmla="*/ 2545 w 457"/>
                  <a:gd name="T21" fmla="*/ 1352 h 745"/>
                  <a:gd name="T22" fmla="*/ 291 w 457"/>
                  <a:gd name="T23" fmla="*/ 1352 h 745"/>
                  <a:gd name="T24" fmla="*/ 291 w 457"/>
                  <a:gd name="T25" fmla="*/ 954 h 745"/>
                  <a:gd name="T26" fmla="*/ 0 w 457"/>
                  <a:gd name="T27" fmla="*/ 947 h 745"/>
                  <a:gd name="T28" fmla="*/ 440 w 457"/>
                  <a:gd name="T29" fmla="*/ 638 h 745"/>
                  <a:gd name="T30" fmla="*/ 143 w 457"/>
                  <a:gd name="T31" fmla="*/ 547 h 745"/>
                  <a:gd name="T32" fmla="*/ 143 w 457"/>
                  <a:gd name="T33" fmla="*/ 0 h 7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7"/>
                  <a:gd name="T52" fmla="*/ 0 h 745"/>
                  <a:gd name="T53" fmla="*/ 457 w 457"/>
                  <a:gd name="T54" fmla="*/ 745 h 7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7" h="745">
                    <a:moveTo>
                      <a:pt x="13" y="0"/>
                    </a:moveTo>
                    <a:lnTo>
                      <a:pt x="93" y="0"/>
                    </a:lnTo>
                    <a:lnTo>
                      <a:pt x="93" y="123"/>
                    </a:lnTo>
                    <a:lnTo>
                      <a:pt x="226" y="276"/>
                    </a:lnTo>
                    <a:lnTo>
                      <a:pt x="198" y="344"/>
                    </a:lnTo>
                    <a:lnTo>
                      <a:pt x="209" y="374"/>
                    </a:lnTo>
                    <a:lnTo>
                      <a:pt x="259" y="355"/>
                    </a:lnTo>
                    <a:lnTo>
                      <a:pt x="329" y="489"/>
                    </a:lnTo>
                    <a:lnTo>
                      <a:pt x="456" y="445"/>
                    </a:lnTo>
                    <a:lnTo>
                      <a:pt x="456" y="744"/>
                    </a:lnTo>
                    <a:lnTo>
                      <a:pt x="232" y="744"/>
                    </a:lnTo>
                    <a:lnTo>
                      <a:pt x="26" y="744"/>
                    </a:lnTo>
                    <a:lnTo>
                      <a:pt x="26" y="525"/>
                    </a:lnTo>
                    <a:lnTo>
                      <a:pt x="0" y="520"/>
                    </a:lnTo>
                    <a:lnTo>
                      <a:pt x="40" y="351"/>
                    </a:lnTo>
                    <a:lnTo>
                      <a:pt x="13" y="300"/>
                    </a:lnTo>
                    <a:lnTo>
                      <a:pt x="13"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63" name="AutoShape 9"/>
              <p:cNvSpPr>
                <a:spLocks noChangeArrowheads="1"/>
              </p:cNvSpPr>
              <p:nvPr/>
            </p:nvSpPr>
            <p:spPr bwMode="auto">
              <a:xfrm>
                <a:off x="3804" y="2404"/>
                <a:ext cx="140" cy="130"/>
              </a:xfrm>
              <a:prstGeom prst="star5">
                <a:avLst/>
              </a:prstGeom>
              <a:solidFill>
                <a:srgbClr val="FAFD00"/>
              </a:solidFill>
              <a:ln w="12700">
                <a:solidFill>
                  <a:srgbClr val="000000"/>
                </a:solidFill>
                <a:miter lim="800000"/>
                <a:headEnd/>
                <a:tailEnd/>
              </a:ln>
              <a:effectLst/>
            </p:spPr>
            <p:txBody>
              <a:bodyPr wrap="none" anchor="ctr"/>
              <a:lstStyle/>
              <a:p>
                <a:pPr>
                  <a:defRPr/>
                </a:pPr>
                <a:endParaRPr lang="en-US"/>
              </a:p>
            </p:txBody>
          </p:sp>
          <p:sp>
            <p:nvSpPr>
              <p:cNvPr id="11285" name="Freeform 10"/>
              <p:cNvSpPr>
                <a:spLocks/>
              </p:cNvSpPr>
              <p:nvPr/>
            </p:nvSpPr>
            <p:spPr bwMode="auto">
              <a:xfrm>
                <a:off x="3881" y="1922"/>
                <a:ext cx="856" cy="584"/>
              </a:xfrm>
              <a:custGeom>
                <a:avLst/>
                <a:gdLst>
                  <a:gd name="T0" fmla="*/ 0 w 700"/>
                  <a:gd name="T1" fmla="*/ 603 h 555"/>
                  <a:gd name="T2" fmla="*/ 208 w 700"/>
                  <a:gd name="T3" fmla="*/ 1019 h 555"/>
                  <a:gd name="T4" fmla="*/ 7173 w 700"/>
                  <a:gd name="T5" fmla="*/ 869 h 555"/>
                  <a:gd name="T6" fmla="*/ 7819 w 700"/>
                  <a:gd name="T7" fmla="*/ 437 h 555"/>
                  <a:gd name="T8" fmla="*/ 7710 w 700"/>
                  <a:gd name="T9" fmla="*/ 208 h 555"/>
                  <a:gd name="T10" fmla="*/ 4126 w 700"/>
                  <a:gd name="T11" fmla="*/ 0 h 555"/>
                  <a:gd name="T12" fmla="*/ 0 w 700"/>
                  <a:gd name="T13" fmla="*/ 603 h 555"/>
                  <a:gd name="T14" fmla="*/ 0 60000 65536"/>
                  <a:gd name="T15" fmla="*/ 0 60000 65536"/>
                  <a:gd name="T16" fmla="*/ 0 60000 65536"/>
                  <a:gd name="T17" fmla="*/ 0 60000 65536"/>
                  <a:gd name="T18" fmla="*/ 0 60000 65536"/>
                  <a:gd name="T19" fmla="*/ 0 60000 65536"/>
                  <a:gd name="T20" fmla="*/ 0 60000 65536"/>
                  <a:gd name="T21" fmla="*/ 0 w 700"/>
                  <a:gd name="T22" fmla="*/ 0 h 555"/>
                  <a:gd name="T23" fmla="*/ 700 w 700"/>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0" h="555">
                    <a:moveTo>
                      <a:pt x="0" y="328"/>
                    </a:moveTo>
                    <a:lnTo>
                      <a:pt x="19" y="554"/>
                    </a:lnTo>
                    <a:lnTo>
                      <a:pt x="641" y="472"/>
                    </a:lnTo>
                    <a:lnTo>
                      <a:pt x="699" y="236"/>
                    </a:lnTo>
                    <a:lnTo>
                      <a:pt x="689" y="113"/>
                    </a:lnTo>
                    <a:lnTo>
                      <a:pt x="369" y="0"/>
                    </a:lnTo>
                    <a:lnTo>
                      <a:pt x="0" y="328"/>
                    </a:lnTo>
                  </a:path>
                </a:pathLst>
              </a:custGeom>
              <a:solidFill>
                <a:srgbClr val="FFFF99"/>
              </a:solidFill>
              <a:ln w="12700" cap="rnd" cmpd="sng">
                <a:solidFill>
                  <a:schemeClr val="tx1"/>
                </a:solidFill>
                <a:prstDash val="solid"/>
                <a:round/>
                <a:headEnd type="none" w="med" len="med"/>
                <a:tailEnd type="none" w="med" len="med"/>
              </a:ln>
            </p:spPr>
            <p:txBody>
              <a:bodyPr/>
              <a:lstStyle/>
              <a:p>
                <a:endParaRPr lang="en-US"/>
              </a:p>
            </p:txBody>
          </p:sp>
          <p:sp>
            <p:nvSpPr>
              <p:cNvPr id="11286" name="Freeform 11"/>
              <p:cNvSpPr>
                <a:spLocks/>
              </p:cNvSpPr>
              <p:nvPr/>
            </p:nvSpPr>
            <p:spPr bwMode="auto">
              <a:xfrm>
                <a:off x="5201" y="1447"/>
                <a:ext cx="243" cy="367"/>
              </a:xfrm>
              <a:custGeom>
                <a:avLst/>
                <a:gdLst>
                  <a:gd name="T0" fmla="*/ 2305 w 198"/>
                  <a:gd name="T1" fmla="*/ 0 h 348"/>
                  <a:gd name="T2" fmla="*/ 0 w 198"/>
                  <a:gd name="T3" fmla="*/ 309 h 348"/>
                  <a:gd name="T4" fmla="*/ 0 w 198"/>
                  <a:gd name="T5" fmla="*/ 656 h 348"/>
                  <a:gd name="T6" fmla="*/ 2305 w 198"/>
                  <a:gd name="T7" fmla="*/ 351 h 348"/>
                  <a:gd name="T8" fmla="*/ 2305 w 198"/>
                  <a:gd name="T9" fmla="*/ 0 h 348"/>
                  <a:gd name="T10" fmla="*/ 0 60000 65536"/>
                  <a:gd name="T11" fmla="*/ 0 60000 65536"/>
                  <a:gd name="T12" fmla="*/ 0 60000 65536"/>
                  <a:gd name="T13" fmla="*/ 0 60000 65536"/>
                  <a:gd name="T14" fmla="*/ 0 60000 65536"/>
                  <a:gd name="T15" fmla="*/ 0 w 198"/>
                  <a:gd name="T16" fmla="*/ 0 h 348"/>
                  <a:gd name="T17" fmla="*/ 198 w 198"/>
                  <a:gd name="T18" fmla="*/ 348 h 348"/>
                </a:gdLst>
                <a:ahLst/>
                <a:cxnLst>
                  <a:cxn ang="T10">
                    <a:pos x="T0" y="T1"/>
                  </a:cxn>
                  <a:cxn ang="T11">
                    <a:pos x="T2" y="T3"/>
                  </a:cxn>
                  <a:cxn ang="T12">
                    <a:pos x="T4" y="T5"/>
                  </a:cxn>
                  <a:cxn ang="T13">
                    <a:pos x="T6" y="T7"/>
                  </a:cxn>
                  <a:cxn ang="T14">
                    <a:pos x="T8" y="T9"/>
                  </a:cxn>
                </a:cxnLst>
                <a:rect l="T15" t="T16" r="T17" b="T18"/>
                <a:pathLst>
                  <a:path w="198" h="348">
                    <a:moveTo>
                      <a:pt x="197" y="0"/>
                    </a:moveTo>
                    <a:lnTo>
                      <a:pt x="0" y="164"/>
                    </a:lnTo>
                    <a:lnTo>
                      <a:pt x="0" y="347"/>
                    </a:lnTo>
                    <a:lnTo>
                      <a:pt x="197" y="185"/>
                    </a:lnTo>
                    <a:lnTo>
                      <a:pt x="197" y="0"/>
                    </a:lnTo>
                  </a:path>
                </a:pathLst>
              </a:custGeom>
              <a:solidFill>
                <a:srgbClr val="919191"/>
              </a:solidFill>
              <a:ln w="12700" cap="rnd" cmpd="sng">
                <a:solidFill>
                  <a:srgbClr val="000000"/>
                </a:solidFill>
                <a:prstDash val="solid"/>
                <a:round/>
                <a:headEnd type="none" w="med" len="med"/>
                <a:tailEnd type="none" w="med" len="med"/>
              </a:ln>
            </p:spPr>
            <p:txBody>
              <a:bodyPr/>
              <a:lstStyle/>
              <a:p>
                <a:endParaRPr lang="en-US"/>
              </a:p>
            </p:txBody>
          </p:sp>
          <p:sp>
            <p:nvSpPr>
              <p:cNvPr id="11287" name="Freeform 12"/>
              <p:cNvSpPr>
                <a:spLocks/>
              </p:cNvSpPr>
              <p:nvPr/>
            </p:nvSpPr>
            <p:spPr bwMode="auto">
              <a:xfrm>
                <a:off x="5116" y="1622"/>
                <a:ext cx="87" cy="277"/>
              </a:xfrm>
              <a:custGeom>
                <a:avLst/>
                <a:gdLst>
                  <a:gd name="T0" fmla="*/ 0 w 71"/>
                  <a:gd name="T1" fmla="*/ 139 h 263"/>
                  <a:gd name="T2" fmla="*/ 713 w 71"/>
                  <a:gd name="T3" fmla="*/ 62 h 263"/>
                  <a:gd name="T4" fmla="*/ 808 w 71"/>
                  <a:gd name="T5" fmla="*/ 0 h 263"/>
                  <a:gd name="T6" fmla="*/ 808 w 71"/>
                  <a:gd name="T7" fmla="*/ 338 h 263"/>
                  <a:gd name="T8" fmla="*/ 713 w 71"/>
                  <a:gd name="T9" fmla="*/ 420 h 263"/>
                  <a:gd name="T10" fmla="*/ 0 w 71"/>
                  <a:gd name="T11" fmla="*/ 487 h 263"/>
                  <a:gd name="T12" fmla="*/ 0 w 71"/>
                  <a:gd name="T13" fmla="*/ 139 h 263"/>
                  <a:gd name="T14" fmla="*/ 0 60000 65536"/>
                  <a:gd name="T15" fmla="*/ 0 60000 65536"/>
                  <a:gd name="T16" fmla="*/ 0 60000 65536"/>
                  <a:gd name="T17" fmla="*/ 0 60000 65536"/>
                  <a:gd name="T18" fmla="*/ 0 60000 65536"/>
                  <a:gd name="T19" fmla="*/ 0 60000 65536"/>
                  <a:gd name="T20" fmla="*/ 0 60000 65536"/>
                  <a:gd name="T21" fmla="*/ 0 w 71"/>
                  <a:gd name="T22" fmla="*/ 0 h 263"/>
                  <a:gd name="T23" fmla="*/ 71 w 71"/>
                  <a:gd name="T24" fmla="*/ 263 h 26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1" h="263">
                    <a:moveTo>
                      <a:pt x="0" y="75"/>
                    </a:moveTo>
                    <a:lnTo>
                      <a:pt x="62" y="33"/>
                    </a:lnTo>
                    <a:lnTo>
                      <a:pt x="70" y="0"/>
                    </a:lnTo>
                    <a:lnTo>
                      <a:pt x="70" y="181"/>
                    </a:lnTo>
                    <a:lnTo>
                      <a:pt x="62" y="226"/>
                    </a:lnTo>
                    <a:lnTo>
                      <a:pt x="0" y="262"/>
                    </a:lnTo>
                    <a:lnTo>
                      <a:pt x="0" y="75"/>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88" name="Freeform 13"/>
              <p:cNvSpPr>
                <a:spLocks/>
              </p:cNvSpPr>
              <p:nvPr/>
            </p:nvSpPr>
            <p:spPr bwMode="auto">
              <a:xfrm>
                <a:off x="5094" y="1756"/>
                <a:ext cx="31" cy="71"/>
              </a:xfrm>
              <a:custGeom>
                <a:avLst/>
                <a:gdLst>
                  <a:gd name="T0" fmla="*/ 210 w 26"/>
                  <a:gd name="T1" fmla="*/ 0 h 68"/>
                  <a:gd name="T2" fmla="*/ 0 w 26"/>
                  <a:gd name="T3" fmla="*/ 40 h 68"/>
                  <a:gd name="T4" fmla="*/ 210 w 26"/>
                  <a:gd name="T5" fmla="*/ 111 h 68"/>
                  <a:gd name="T6" fmla="*/ 210 w 26"/>
                  <a:gd name="T7" fmla="*/ 0 h 68"/>
                  <a:gd name="T8" fmla="*/ 0 60000 65536"/>
                  <a:gd name="T9" fmla="*/ 0 60000 65536"/>
                  <a:gd name="T10" fmla="*/ 0 60000 65536"/>
                  <a:gd name="T11" fmla="*/ 0 60000 65536"/>
                  <a:gd name="T12" fmla="*/ 0 w 26"/>
                  <a:gd name="T13" fmla="*/ 0 h 68"/>
                  <a:gd name="T14" fmla="*/ 26 w 26"/>
                  <a:gd name="T15" fmla="*/ 68 h 68"/>
                </a:gdLst>
                <a:ahLst/>
                <a:cxnLst>
                  <a:cxn ang="T8">
                    <a:pos x="T0" y="T1"/>
                  </a:cxn>
                  <a:cxn ang="T9">
                    <a:pos x="T2" y="T3"/>
                  </a:cxn>
                  <a:cxn ang="T10">
                    <a:pos x="T4" y="T5"/>
                  </a:cxn>
                  <a:cxn ang="T11">
                    <a:pos x="T6" y="T7"/>
                  </a:cxn>
                </a:cxnLst>
                <a:rect l="T12" t="T13" r="T14" b="T15"/>
                <a:pathLst>
                  <a:path w="26" h="68">
                    <a:moveTo>
                      <a:pt x="25" y="0"/>
                    </a:moveTo>
                    <a:lnTo>
                      <a:pt x="0" y="25"/>
                    </a:lnTo>
                    <a:lnTo>
                      <a:pt x="25" y="67"/>
                    </a:lnTo>
                    <a:lnTo>
                      <a:pt x="25" y="0"/>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a:p>
            </p:txBody>
          </p:sp>
          <p:sp>
            <p:nvSpPr>
              <p:cNvPr id="11289" name="Freeform 14"/>
              <p:cNvSpPr>
                <a:spLocks/>
              </p:cNvSpPr>
              <p:nvPr/>
            </p:nvSpPr>
            <p:spPr bwMode="auto">
              <a:xfrm>
                <a:off x="5194" y="1622"/>
                <a:ext cx="9" cy="236"/>
              </a:xfrm>
              <a:custGeom>
                <a:avLst/>
                <a:gdLst>
                  <a:gd name="T0" fmla="*/ 98 w 7"/>
                  <a:gd name="T1" fmla="*/ 0 h 225"/>
                  <a:gd name="T2" fmla="*/ 0 w 7"/>
                  <a:gd name="T3" fmla="*/ 64 h 225"/>
                  <a:gd name="T4" fmla="*/ 0 w 7"/>
                  <a:gd name="T5" fmla="*/ 398 h 225"/>
                  <a:gd name="T6" fmla="*/ 126 w 7"/>
                  <a:gd name="T7" fmla="*/ 331 h 225"/>
                  <a:gd name="T8" fmla="*/ 98 w 7"/>
                  <a:gd name="T9" fmla="*/ 0 h 225"/>
                  <a:gd name="T10" fmla="*/ 0 60000 65536"/>
                  <a:gd name="T11" fmla="*/ 0 60000 65536"/>
                  <a:gd name="T12" fmla="*/ 0 60000 65536"/>
                  <a:gd name="T13" fmla="*/ 0 60000 65536"/>
                  <a:gd name="T14" fmla="*/ 0 60000 65536"/>
                  <a:gd name="T15" fmla="*/ 0 w 7"/>
                  <a:gd name="T16" fmla="*/ 0 h 225"/>
                  <a:gd name="T17" fmla="*/ 7 w 7"/>
                  <a:gd name="T18" fmla="*/ 225 h 225"/>
                </a:gdLst>
                <a:ahLst/>
                <a:cxnLst>
                  <a:cxn ang="T10">
                    <a:pos x="T0" y="T1"/>
                  </a:cxn>
                  <a:cxn ang="T11">
                    <a:pos x="T2" y="T3"/>
                  </a:cxn>
                  <a:cxn ang="T12">
                    <a:pos x="T4" y="T5"/>
                  </a:cxn>
                  <a:cxn ang="T13">
                    <a:pos x="T6" y="T7"/>
                  </a:cxn>
                  <a:cxn ang="T14">
                    <a:pos x="T8" y="T9"/>
                  </a:cxn>
                </a:cxnLst>
                <a:rect l="T15" t="T16" r="T17" b="T18"/>
                <a:pathLst>
                  <a:path w="7" h="225">
                    <a:moveTo>
                      <a:pt x="5" y="0"/>
                    </a:moveTo>
                    <a:lnTo>
                      <a:pt x="0" y="36"/>
                    </a:lnTo>
                    <a:lnTo>
                      <a:pt x="0" y="224"/>
                    </a:lnTo>
                    <a:lnTo>
                      <a:pt x="6" y="186"/>
                    </a:lnTo>
                    <a:lnTo>
                      <a:pt x="5"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90" name="Freeform 15"/>
              <p:cNvSpPr>
                <a:spLocks/>
              </p:cNvSpPr>
              <p:nvPr/>
            </p:nvSpPr>
            <p:spPr bwMode="auto">
              <a:xfrm>
                <a:off x="3431" y="3063"/>
                <a:ext cx="61" cy="214"/>
              </a:xfrm>
              <a:custGeom>
                <a:avLst/>
                <a:gdLst>
                  <a:gd name="T0" fmla="*/ 0 w 51"/>
                  <a:gd name="T1" fmla="*/ 64 h 204"/>
                  <a:gd name="T2" fmla="*/ 197 w 51"/>
                  <a:gd name="T3" fmla="*/ 206 h 204"/>
                  <a:gd name="T4" fmla="*/ 197 w 51"/>
                  <a:gd name="T5" fmla="*/ 360 h 204"/>
                  <a:gd name="T6" fmla="*/ 431 w 51"/>
                  <a:gd name="T7" fmla="*/ 322 h 204"/>
                  <a:gd name="T8" fmla="*/ 431 w 51"/>
                  <a:gd name="T9" fmla="*/ 0 h 204"/>
                  <a:gd name="T10" fmla="*/ 0 w 51"/>
                  <a:gd name="T11" fmla="*/ 64 h 204"/>
                  <a:gd name="T12" fmla="*/ 0 60000 65536"/>
                  <a:gd name="T13" fmla="*/ 0 60000 65536"/>
                  <a:gd name="T14" fmla="*/ 0 60000 65536"/>
                  <a:gd name="T15" fmla="*/ 0 60000 65536"/>
                  <a:gd name="T16" fmla="*/ 0 60000 65536"/>
                  <a:gd name="T17" fmla="*/ 0 60000 65536"/>
                  <a:gd name="T18" fmla="*/ 0 w 51"/>
                  <a:gd name="T19" fmla="*/ 0 h 204"/>
                  <a:gd name="T20" fmla="*/ 51 w 51"/>
                  <a:gd name="T21" fmla="*/ 204 h 204"/>
                </a:gdLst>
                <a:ahLst/>
                <a:cxnLst>
                  <a:cxn ang="T12">
                    <a:pos x="T0" y="T1"/>
                  </a:cxn>
                  <a:cxn ang="T13">
                    <a:pos x="T2" y="T3"/>
                  </a:cxn>
                  <a:cxn ang="T14">
                    <a:pos x="T4" y="T5"/>
                  </a:cxn>
                  <a:cxn ang="T15">
                    <a:pos x="T6" y="T7"/>
                  </a:cxn>
                  <a:cxn ang="T16">
                    <a:pos x="T8" y="T9"/>
                  </a:cxn>
                  <a:cxn ang="T17">
                    <a:pos x="T10" y="T11"/>
                  </a:cxn>
                </a:cxnLst>
                <a:rect l="T18" t="T19" r="T20" b="T21"/>
                <a:pathLst>
                  <a:path w="51" h="204">
                    <a:moveTo>
                      <a:pt x="0" y="36"/>
                    </a:moveTo>
                    <a:lnTo>
                      <a:pt x="23" y="115"/>
                    </a:lnTo>
                    <a:lnTo>
                      <a:pt x="23" y="203"/>
                    </a:lnTo>
                    <a:lnTo>
                      <a:pt x="50" y="182"/>
                    </a:lnTo>
                    <a:lnTo>
                      <a:pt x="50" y="0"/>
                    </a:lnTo>
                    <a:lnTo>
                      <a:pt x="0" y="36"/>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91" name="Freeform 16"/>
              <p:cNvSpPr>
                <a:spLocks/>
              </p:cNvSpPr>
              <p:nvPr/>
            </p:nvSpPr>
            <p:spPr bwMode="auto">
              <a:xfrm>
                <a:off x="3491" y="3055"/>
                <a:ext cx="206" cy="199"/>
              </a:xfrm>
              <a:custGeom>
                <a:avLst/>
                <a:gdLst>
                  <a:gd name="T0" fmla="*/ 0 w 168"/>
                  <a:gd name="T1" fmla="*/ 7 h 190"/>
                  <a:gd name="T2" fmla="*/ 823 w 168"/>
                  <a:gd name="T3" fmla="*/ 0 h 190"/>
                  <a:gd name="T4" fmla="*/ 1929 w 168"/>
                  <a:gd name="T5" fmla="*/ 0 h 190"/>
                  <a:gd name="T6" fmla="*/ 1929 w 168"/>
                  <a:gd name="T7" fmla="*/ 323 h 190"/>
                  <a:gd name="T8" fmla="*/ 823 w 168"/>
                  <a:gd name="T9" fmla="*/ 323 h 190"/>
                  <a:gd name="T10" fmla="*/ 0 w 168"/>
                  <a:gd name="T11" fmla="*/ 329 h 190"/>
                  <a:gd name="T12" fmla="*/ 0 w 168"/>
                  <a:gd name="T13" fmla="*/ 7 h 190"/>
                  <a:gd name="T14" fmla="*/ 0 60000 65536"/>
                  <a:gd name="T15" fmla="*/ 0 60000 65536"/>
                  <a:gd name="T16" fmla="*/ 0 60000 65536"/>
                  <a:gd name="T17" fmla="*/ 0 60000 65536"/>
                  <a:gd name="T18" fmla="*/ 0 60000 65536"/>
                  <a:gd name="T19" fmla="*/ 0 60000 65536"/>
                  <a:gd name="T20" fmla="*/ 0 60000 65536"/>
                  <a:gd name="T21" fmla="*/ 0 w 168"/>
                  <a:gd name="T22" fmla="*/ 0 h 190"/>
                  <a:gd name="T23" fmla="*/ 168 w 168"/>
                  <a:gd name="T24" fmla="*/ 190 h 1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8" h="190">
                    <a:moveTo>
                      <a:pt x="0" y="7"/>
                    </a:moveTo>
                    <a:lnTo>
                      <a:pt x="71" y="0"/>
                    </a:lnTo>
                    <a:lnTo>
                      <a:pt x="167" y="0"/>
                    </a:lnTo>
                    <a:lnTo>
                      <a:pt x="167" y="184"/>
                    </a:lnTo>
                    <a:lnTo>
                      <a:pt x="71" y="184"/>
                    </a:lnTo>
                    <a:lnTo>
                      <a:pt x="0" y="189"/>
                    </a:lnTo>
                    <a:lnTo>
                      <a:pt x="0" y="7"/>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92" name="Freeform 17"/>
              <p:cNvSpPr>
                <a:spLocks/>
              </p:cNvSpPr>
              <p:nvPr/>
            </p:nvSpPr>
            <p:spPr bwMode="auto">
              <a:xfrm>
                <a:off x="3697" y="3058"/>
                <a:ext cx="100" cy="270"/>
              </a:xfrm>
              <a:custGeom>
                <a:avLst/>
                <a:gdLst>
                  <a:gd name="T0" fmla="*/ 0 w 81"/>
                  <a:gd name="T1" fmla="*/ 0 h 256"/>
                  <a:gd name="T2" fmla="*/ 0 w 81"/>
                  <a:gd name="T3" fmla="*/ 342 h 256"/>
                  <a:gd name="T4" fmla="*/ 1006 w 81"/>
                  <a:gd name="T5" fmla="*/ 482 h 256"/>
                  <a:gd name="T6" fmla="*/ 1006 w 81"/>
                  <a:gd name="T7" fmla="*/ 135 h 256"/>
                  <a:gd name="T8" fmla="*/ 0 w 81"/>
                  <a:gd name="T9" fmla="*/ 0 h 256"/>
                  <a:gd name="T10" fmla="*/ 0 60000 65536"/>
                  <a:gd name="T11" fmla="*/ 0 60000 65536"/>
                  <a:gd name="T12" fmla="*/ 0 60000 65536"/>
                  <a:gd name="T13" fmla="*/ 0 60000 65536"/>
                  <a:gd name="T14" fmla="*/ 0 60000 65536"/>
                  <a:gd name="T15" fmla="*/ 0 w 81"/>
                  <a:gd name="T16" fmla="*/ 0 h 256"/>
                  <a:gd name="T17" fmla="*/ 81 w 81"/>
                  <a:gd name="T18" fmla="*/ 256 h 256"/>
                </a:gdLst>
                <a:ahLst/>
                <a:cxnLst>
                  <a:cxn ang="T10">
                    <a:pos x="T0" y="T1"/>
                  </a:cxn>
                  <a:cxn ang="T11">
                    <a:pos x="T2" y="T3"/>
                  </a:cxn>
                  <a:cxn ang="T12">
                    <a:pos x="T4" y="T5"/>
                  </a:cxn>
                  <a:cxn ang="T13">
                    <a:pos x="T6" y="T7"/>
                  </a:cxn>
                  <a:cxn ang="T14">
                    <a:pos x="T8" y="T9"/>
                  </a:cxn>
                </a:cxnLst>
                <a:rect l="T15" t="T16" r="T17" b="T18"/>
                <a:pathLst>
                  <a:path w="81" h="256">
                    <a:moveTo>
                      <a:pt x="0" y="0"/>
                    </a:moveTo>
                    <a:lnTo>
                      <a:pt x="0" y="180"/>
                    </a:lnTo>
                    <a:lnTo>
                      <a:pt x="80" y="255"/>
                    </a:lnTo>
                    <a:lnTo>
                      <a:pt x="80" y="71"/>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293" name="Freeform 18"/>
              <p:cNvSpPr>
                <a:spLocks/>
              </p:cNvSpPr>
              <p:nvPr/>
            </p:nvSpPr>
            <p:spPr bwMode="auto">
              <a:xfrm>
                <a:off x="3796" y="3107"/>
                <a:ext cx="114" cy="220"/>
              </a:xfrm>
              <a:custGeom>
                <a:avLst/>
                <a:gdLst>
                  <a:gd name="T0" fmla="*/ 0 w 94"/>
                  <a:gd name="T1" fmla="*/ 47 h 209"/>
                  <a:gd name="T2" fmla="*/ 941 w 94"/>
                  <a:gd name="T3" fmla="*/ 0 h 209"/>
                  <a:gd name="T4" fmla="*/ 941 w 94"/>
                  <a:gd name="T5" fmla="*/ 341 h 209"/>
                  <a:gd name="T6" fmla="*/ 0 w 94"/>
                  <a:gd name="T7" fmla="*/ 385 h 209"/>
                  <a:gd name="T8" fmla="*/ 0 w 94"/>
                  <a:gd name="T9" fmla="*/ 47 h 209"/>
                  <a:gd name="T10" fmla="*/ 0 60000 65536"/>
                  <a:gd name="T11" fmla="*/ 0 60000 65536"/>
                  <a:gd name="T12" fmla="*/ 0 60000 65536"/>
                  <a:gd name="T13" fmla="*/ 0 60000 65536"/>
                  <a:gd name="T14" fmla="*/ 0 60000 65536"/>
                  <a:gd name="T15" fmla="*/ 0 w 94"/>
                  <a:gd name="T16" fmla="*/ 0 h 209"/>
                  <a:gd name="T17" fmla="*/ 94 w 94"/>
                  <a:gd name="T18" fmla="*/ 209 h 209"/>
                </a:gdLst>
                <a:ahLst/>
                <a:cxnLst>
                  <a:cxn ang="T10">
                    <a:pos x="T0" y="T1"/>
                  </a:cxn>
                  <a:cxn ang="T11">
                    <a:pos x="T2" y="T3"/>
                  </a:cxn>
                  <a:cxn ang="T12">
                    <a:pos x="T4" y="T5"/>
                  </a:cxn>
                  <a:cxn ang="T13">
                    <a:pos x="T6" y="T7"/>
                  </a:cxn>
                  <a:cxn ang="T14">
                    <a:pos x="T8" y="T9"/>
                  </a:cxn>
                </a:cxnLst>
                <a:rect l="T15" t="T16" r="T17" b="T18"/>
                <a:pathLst>
                  <a:path w="94" h="209">
                    <a:moveTo>
                      <a:pt x="0" y="26"/>
                    </a:moveTo>
                    <a:lnTo>
                      <a:pt x="93" y="0"/>
                    </a:lnTo>
                    <a:lnTo>
                      <a:pt x="93" y="184"/>
                    </a:lnTo>
                    <a:lnTo>
                      <a:pt x="0" y="208"/>
                    </a:lnTo>
                    <a:lnTo>
                      <a:pt x="0" y="26"/>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94" name="Freeform 19"/>
              <p:cNvSpPr>
                <a:spLocks/>
              </p:cNvSpPr>
              <p:nvPr/>
            </p:nvSpPr>
            <p:spPr bwMode="auto">
              <a:xfrm>
                <a:off x="3994" y="3298"/>
                <a:ext cx="75" cy="304"/>
              </a:xfrm>
              <a:custGeom>
                <a:avLst/>
                <a:gdLst>
                  <a:gd name="T0" fmla="*/ 0 w 62"/>
                  <a:gd name="T1" fmla="*/ 0 h 289"/>
                  <a:gd name="T2" fmla="*/ 608 w 62"/>
                  <a:gd name="T3" fmla="*/ 187 h 289"/>
                  <a:gd name="T4" fmla="*/ 608 w 62"/>
                  <a:gd name="T5" fmla="*/ 528 h 289"/>
                  <a:gd name="T6" fmla="*/ 0 w 62"/>
                  <a:gd name="T7" fmla="*/ 335 h 289"/>
                  <a:gd name="T8" fmla="*/ 0 w 62"/>
                  <a:gd name="T9" fmla="*/ 0 h 289"/>
                  <a:gd name="T10" fmla="*/ 0 60000 65536"/>
                  <a:gd name="T11" fmla="*/ 0 60000 65536"/>
                  <a:gd name="T12" fmla="*/ 0 60000 65536"/>
                  <a:gd name="T13" fmla="*/ 0 60000 65536"/>
                  <a:gd name="T14" fmla="*/ 0 60000 65536"/>
                  <a:gd name="T15" fmla="*/ 0 w 62"/>
                  <a:gd name="T16" fmla="*/ 0 h 289"/>
                  <a:gd name="T17" fmla="*/ 62 w 62"/>
                  <a:gd name="T18" fmla="*/ 289 h 289"/>
                </a:gdLst>
                <a:ahLst/>
                <a:cxnLst>
                  <a:cxn ang="T10">
                    <a:pos x="T0" y="T1"/>
                  </a:cxn>
                  <a:cxn ang="T11">
                    <a:pos x="T2" y="T3"/>
                  </a:cxn>
                  <a:cxn ang="T12">
                    <a:pos x="T4" y="T5"/>
                  </a:cxn>
                  <a:cxn ang="T13">
                    <a:pos x="T6" y="T7"/>
                  </a:cxn>
                  <a:cxn ang="T14">
                    <a:pos x="T8" y="T9"/>
                  </a:cxn>
                </a:cxnLst>
                <a:rect l="T15" t="T16" r="T17" b="T18"/>
                <a:pathLst>
                  <a:path w="62" h="289">
                    <a:moveTo>
                      <a:pt x="0" y="0"/>
                    </a:moveTo>
                    <a:lnTo>
                      <a:pt x="61" y="102"/>
                    </a:lnTo>
                    <a:lnTo>
                      <a:pt x="61" y="288"/>
                    </a:lnTo>
                    <a:lnTo>
                      <a:pt x="0" y="183"/>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295" name="Freeform 20"/>
              <p:cNvSpPr>
                <a:spLocks/>
              </p:cNvSpPr>
              <p:nvPr/>
            </p:nvSpPr>
            <p:spPr bwMode="auto">
              <a:xfrm>
                <a:off x="3908" y="3107"/>
                <a:ext cx="107" cy="277"/>
              </a:xfrm>
              <a:custGeom>
                <a:avLst/>
                <a:gdLst>
                  <a:gd name="T0" fmla="*/ 0 w 87"/>
                  <a:gd name="T1" fmla="*/ 0 h 263"/>
                  <a:gd name="T2" fmla="*/ 1033 w 87"/>
                  <a:gd name="T3" fmla="*/ 175 h 263"/>
                  <a:gd name="T4" fmla="*/ 798 w 87"/>
                  <a:gd name="T5" fmla="*/ 336 h 263"/>
                  <a:gd name="T6" fmla="*/ 798 w 87"/>
                  <a:gd name="T7" fmla="*/ 487 h 263"/>
                  <a:gd name="T8" fmla="*/ 0 w 87"/>
                  <a:gd name="T9" fmla="*/ 339 h 263"/>
                  <a:gd name="T10" fmla="*/ 0 w 87"/>
                  <a:gd name="T11" fmla="*/ 0 h 263"/>
                  <a:gd name="T12" fmla="*/ 0 60000 65536"/>
                  <a:gd name="T13" fmla="*/ 0 60000 65536"/>
                  <a:gd name="T14" fmla="*/ 0 60000 65536"/>
                  <a:gd name="T15" fmla="*/ 0 60000 65536"/>
                  <a:gd name="T16" fmla="*/ 0 60000 65536"/>
                  <a:gd name="T17" fmla="*/ 0 60000 65536"/>
                  <a:gd name="T18" fmla="*/ 0 w 87"/>
                  <a:gd name="T19" fmla="*/ 0 h 263"/>
                  <a:gd name="T20" fmla="*/ 87 w 87"/>
                  <a:gd name="T21" fmla="*/ 263 h 263"/>
                </a:gdLst>
                <a:ahLst/>
                <a:cxnLst>
                  <a:cxn ang="T12">
                    <a:pos x="T0" y="T1"/>
                  </a:cxn>
                  <a:cxn ang="T13">
                    <a:pos x="T2" y="T3"/>
                  </a:cxn>
                  <a:cxn ang="T14">
                    <a:pos x="T4" y="T5"/>
                  </a:cxn>
                  <a:cxn ang="T15">
                    <a:pos x="T6" y="T7"/>
                  </a:cxn>
                  <a:cxn ang="T16">
                    <a:pos x="T8" y="T9"/>
                  </a:cxn>
                  <a:cxn ang="T17">
                    <a:pos x="T10" y="T11"/>
                  </a:cxn>
                </a:cxnLst>
                <a:rect l="T18" t="T19" r="T20" b="T21"/>
                <a:pathLst>
                  <a:path w="87" h="263">
                    <a:moveTo>
                      <a:pt x="0" y="0"/>
                    </a:moveTo>
                    <a:lnTo>
                      <a:pt x="86" y="94"/>
                    </a:lnTo>
                    <a:lnTo>
                      <a:pt x="67" y="180"/>
                    </a:lnTo>
                    <a:lnTo>
                      <a:pt x="67" y="262"/>
                    </a:lnTo>
                    <a:lnTo>
                      <a:pt x="0" y="182"/>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296" name="Freeform 21"/>
              <p:cNvSpPr>
                <a:spLocks/>
              </p:cNvSpPr>
              <p:nvPr/>
            </p:nvSpPr>
            <p:spPr bwMode="auto">
              <a:xfrm>
                <a:off x="2720" y="3136"/>
                <a:ext cx="205" cy="340"/>
              </a:xfrm>
              <a:custGeom>
                <a:avLst/>
                <a:gdLst>
                  <a:gd name="T0" fmla="*/ 156 w 169"/>
                  <a:gd name="T1" fmla="*/ 597 h 323"/>
                  <a:gd name="T2" fmla="*/ 0 w 169"/>
                  <a:gd name="T3" fmla="*/ 412 h 323"/>
                  <a:gd name="T4" fmla="*/ 348 w 169"/>
                  <a:gd name="T5" fmla="*/ 216 h 323"/>
                  <a:gd name="T6" fmla="*/ 1707 w 169"/>
                  <a:gd name="T7" fmla="*/ 0 h 323"/>
                  <a:gd name="T8" fmla="*/ 1707 w 169"/>
                  <a:gd name="T9" fmla="*/ 336 h 323"/>
                  <a:gd name="T10" fmla="*/ 378 w 169"/>
                  <a:gd name="T11" fmla="*/ 546 h 323"/>
                  <a:gd name="T12" fmla="*/ 156 w 169"/>
                  <a:gd name="T13" fmla="*/ 597 h 323"/>
                  <a:gd name="T14" fmla="*/ 0 60000 65536"/>
                  <a:gd name="T15" fmla="*/ 0 60000 65536"/>
                  <a:gd name="T16" fmla="*/ 0 60000 65536"/>
                  <a:gd name="T17" fmla="*/ 0 60000 65536"/>
                  <a:gd name="T18" fmla="*/ 0 60000 65536"/>
                  <a:gd name="T19" fmla="*/ 0 60000 65536"/>
                  <a:gd name="T20" fmla="*/ 0 60000 65536"/>
                  <a:gd name="T21" fmla="*/ 0 w 169"/>
                  <a:gd name="T22" fmla="*/ 0 h 323"/>
                  <a:gd name="T23" fmla="*/ 169 w 169"/>
                  <a:gd name="T24" fmla="*/ 323 h 3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9" h="323">
                    <a:moveTo>
                      <a:pt x="15" y="322"/>
                    </a:moveTo>
                    <a:lnTo>
                      <a:pt x="0" y="221"/>
                    </a:lnTo>
                    <a:lnTo>
                      <a:pt x="35" y="117"/>
                    </a:lnTo>
                    <a:lnTo>
                      <a:pt x="168" y="0"/>
                    </a:lnTo>
                    <a:lnTo>
                      <a:pt x="168" y="181"/>
                    </a:lnTo>
                    <a:lnTo>
                      <a:pt x="37" y="296"/>
                    </a:lnTo>
                    <a:lnTo>
                      <a:pt x="15" y="322"/>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97" name="Freeform 22"/>
              <p:cNvSpPr>
                <a:spLocks/>
              </p:cNvSpPr>
              <p:nvPr/>
            </p:nvSpPr>
            <p:spPr bwMode="auto">
              <a:xfrm>
                <a:off x="2924" y="3104"/>
                <a:ext cx="122" cy="221"/>
              </a:xfrm>
              <a:custGeom>
                <a:avLst/>
                <a:gdLst>
                  <a:gd name="T0" fmla="*/ 0 w 99"/>
                  <a:gd name="T1" fmla="*/ 57 h 209"/>
                  <a:gd name="T2" fmla="*/ 0 w 99"/>
                  <a:gd name="T3" fmla="*/ 408 h 209"/>
                  <a:gd name="T4" fmla="*/ 1209 w 99"/>
                  <a:gd name="T5" fmla="*/ 354 h 209"/>
                  <a:gd name="T6" fmla="*/ 1209 w 99"/>
                  <a:gd name="T7" fmla="*/ 0 h 209"/>
                  <a:gd name="T8" fmla="*/ 0 w 99"/>
                  <a:gd name="T9" fmla="*/ 57 h 209"/>
                  <a:gd name="T10" fmla="*/ 0 60000 65536"/>
                  <a:gd name="T11" fmla="*/ 0 60000 65536"/>
                  <a:gd name="T12" fmla="*/ 0 60000 65536"/>
                  <a:gd name="T13" fmla="*/ 0 60000 65536"/>
                  <a:gd name="T14" fmla="*/ 0 60000 65536"/>
                  <a:gd name="T15" fmla="*/ 0 w 99"/>
                  <a:gd name="T16" fmla="*/ 0 h 209"/>
                  <a:gd name="T17" fmla="*/ 99 w 99"/>
                  <a:gd name="T18" fmla="*/ 209 h 209"/>
                </a:gdLst>
                <a:ahLst/>
                <a:cxnLst>
                  <a:cxn ang="T10">
                    <a:pos x="T0" y="T1"/>
                  </a:cxn>
                  <a:cxn ang="T11">
                    <a:pos x="T2" y="T3"/>
                  </a:cxn>
                  <a:cxn ang="T12">
                    <a:pos x="T4" y="T5"/>
                  </a:cxn>
                  <a:cxn ang="T13">
                    <a:pos x="T6" y="T7"/>
                  </a:cxn>
                  <a:cxn ang="T14">
                    <a:pos x="T8" y="T9"/>
                  </a:cxn>
                </a:cxnLst>
                <a:rect l="T15" t="T16" r="T17" b="T18"/>
                <a:pathLst>
                  <a:path w="99" h="209">
                    <a:moveTo>
                      <a:pt x="0" y="29"/>
                    </a:moveTo>
                    <a:lnTo>
                      <a:pt x="0" y="208"/>
                    </a:lnTo>
                    <a:lnTo>
                      <a:pt x="98" y="182"/>
                    </a:lnTo>
                    <a:lnTo>
                      <a:pt x="98" y="0"/>
                    </a:lnTo>
                    <a:lnTo>
                      <a:pt x="0" y="29"/>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298" name="Freeform 23"/>
              <p:cNvSpPr>
                <a:spLocks/>
              </p:cNvSpPr>
              <p:nvPr/>
            </p:nvSpPr>
            <p:spPr bwMode="auto">
              <a:xfrm>
                <a:off x="3043" y="3104"/>
                <a:ext cx="239" cy="271"/>
              </a:xfrm>
              <a:custGeom>
                <a:avLst/>
                <a:gdLst>
                  <a:gd name="T0" fmla="*/ 0 w 193"/>
                  <a:gd name="T1" fmla="*/ 0 h 257"/>
                  <a:gd name="T2" fmla="*/ 2496 w 193"/>
                  <a:gd name="T3" fmla="*/ 139 h 257"/>
                  <a:gd name="T4" fmla="*/ 2496 w 193"/>
                  <a:gd name="T5" fmla="*/ 483 h 257"/>
                  <a:gd name="T6" fmla="*/ 0 w 193"/>
                  <a:gd name="T7" fmla="*/ 344 h 257"/>
                  <a:gd name="T8" fmla="*/ 0 w 193"/>
                  <a:gd name="T9" fmla="*/ 0 h 257"/>
                  <a:gd name="T10" fmla="*/ 0 60000 65536"/>
                  <a:gd name="T11" fmla="*/ 0 60000 65536"/>
                  <a:gd name="T12" fmla="*/ 0 60000 65536"/>
                  <a:gd name="T13" fmla="*/ 0 60000 65536"/>
                  <a:gd name="T14" fmla="*/ 0 60000 65536"/>
                  <a:gd name="T15" fmla="*/ 0 w 193"/>
                  <a:gd name="T16" fmla="*/ 0 h 257"/>
                  <a:gd name="T17" fmla="*/ 193 w 193"/>
                  <a:gd name="T18" fmla="*/ 257 h 257"/>
                </a:gdLst>
                <a:ahLst/>
                <a:cxnLst>
                  <a:cxn ang="T10">
                    <a:pos x="T0" y="T1"/>
                  </a:cxn>
                  <a:cxn ang="T11">
                    <a:pos x="T2" y="T3"/>
                  </a:cxn>
                  <a:cxn ang="T12">
                    <a:pos x="T4" y="T5"/>
                  </a:cxn>
                  <a:cxn ang="T13">
                    <a:pos x="T6" y="T7"/>
                  </a:cxn>
                  <a:cxn ang="T14">
                    <a:pos x="T8" y="T9"/>
                  </a:cxn>
                </a:cxnLst>
                <a:rect l="T15" t="T16" r="T17" b="T18"/>
                <a:pathLst>
                  <a:path w="193" h="257">
                    <a:moveTo>
                      <a:pt x="0" y="0"/>
                    </a:moveTo>
                    <a:lnTo>
                      <a:pt x="192" y="74"/>
                    </a:lnTo>
                    <a:lnTo>
                      <a:pt x="192" y="256"/>
                    </a:lnTo>
                    <a:lnTo>
                      <a:pt x="0" y="182"/>
                    </a:lnTo>
                    <a:lnTo>
                      <a:pt x="0" y="0"/>
                    </a:lnTo>
                  </a:path>
                </a:pathLst>
              </a:custGeom>
              <a:solidFill>
                <a:srgbClr val="919191"/>
              </a:solidFill>
              <a:ln w="12700" cap="rnd" cmpd="sng">
                <a:solidFill>
                  <a:srgbClr val="000000"/>
                </a:solidFill>
                <a:prstDash val="solid"/>
                <a:round/>
                <a:headEnd type="none" w="med" len="med"/>
                <a:tailEnd type="none" w="med" len="med"/>
              </a:ln>
            </p:spPr>
            <p:txBody>
              <a:bodyPr/>
              <a:lstStyle/>
              <a:p>
                <a:endParaRPr lang="en-US"/>
              </a:p>
            </p:txBody>
          </p:sp>
          <p:sp>
            <p:nvSpPr>
              <p:cNvPr id="11299" name="Freeform 24"/>
              <p:cNvSpPr>
                <a:spLocks/>
              </p:cNvSpPr>
              <p:nvPr/>
            </p:nvSpPr>
            <p:spPr bwMode="auto">
              <a:xfrm>
                <a:off x="3280" y="3181"/>
                <a:ext cx="181" cy="201"/>
              </a:xfrm>
              <a:custGeom>
                <a:avLst/>
                <a:gdLst>
                  <a:gd name="T0" fmla="*/ 0 w 149"/>
                  <a:gd name="T1" fmla="*/ 0 h 191"/>
                  <a:gd name="T2" fmla="*/ 0 w 149"/>
                  <a:gd name="T3" fmla="*/ 338 h 191"/>
                  <a:gd name="T4" fmla="*/ 1528 w 149"/>
                  <a:gd name="T5" fmla="*/ 351 h 191"/>
                  <a:gd name="T6" fmla="*/ 1528 w 149"/>
                  <a:gd name="T7" fmla="*/ 5 h 191"/>
                  <a:gd name="T8" fmla="*/ 0 w 149"/>
                  <a:gd name="T9" fmla="*/ 0 h 191"/>
                  <a:gd name="T10" fmla="*/ 0 60000 65536"/>
                  <a:gd name="T11" fmla="*/ 0 60000 65536"/>
                  <a:gd name="T12" fmla="*/ 0 60000 65536"/>
                  <a:gd name="T13" fmla="*/ 0 60000 65536"/>
                  <a:gd name="T14" fmla="*/ 0 60000 65536"/>
                  <a:gd name="T15" fmla="*/ 0 w 149"/>
                  <a:gd name="T16" fmla="*/ 0 h 191"/>
                  <a:gd name="T17" fmla="*/ 149 w 149"/>
                  <a:gd name="T18" fmla="*/ 191 h 191"/>
                </a:gdLst>
                <a:ahLst/>
                <a:cxnLst>
                  <a:cxn ang="T10">
                    <a:pos x="T0" y="T1"/>
                  </a:cxn>
                  <a:cxn ang="T11">
                    <a:pos x="T2" y="T3"/>
                  </a:cxn>
                  <a:cxn ang="T12">
                    <a:pos x="T4" y="T5"/>
                  </a:cxn>
                  <a:cxn ang="T13">
                    <a:pos x="T6" y="T7"/>
                  </a:cxn>
                  <a:cxn ang="T14">
                    <a:pos x="T8" y="T9"/>
                  </a:cxn>
                </a:cxnLst>
                <a:rect l="T15" t="T16" r="T17" b="T18"/>
                <a:pathLst>
                  <a:path w="149" h="191">
                    <a:moveTo>
                      <a:pt x="0" y="0"/>
                    </a:moveTo>
                    <a:lnTo>
                      <a:pt x="0" y="183"/>
                    </a:lnTo>
                    <a:lnTo>
                      <a:pt x="148" y="190"/>
                    </a:lnTo>
                    <a:lnTo>
                      <a:pt x="148" y="5"/>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0" name="Freeform 25"/>
              <p:cNvSpPr>
                <a:spLocks/>
              </p:cNvSpPr>
              <p:nvPr/>
            </p:nvSpPr>
            <p:spPr bwMode="auto">
              <a:xfrm>
                <a:off x="4209" y="3492"/>
                <a:ext cx="105" cy="283"/>
              </a:xfrm>
              <a:custGeom>
                <a:avLst/>
                <a:gdLst>
                  <a:gd name="T0" fmla="*/ 0 w 86"/>
                  <a:gd name="T1" fmla="*/ 162 h 269"/>
                  <a:gd name="T2" fmla="*/ 933 w 86"/>
                  <a:gd name="T3" fmla="*/ 0 h 269"/>
                  <a:gd name="T4" fmla="*/ 933 w 86"/>
                  <a:gd name="T5" fmla="*/ 330 h 269"/>
                  <a:gd name="T6" fmla="*/ 0 w 86"/>
                  <a:gd name="T7" fmla="*/ 492 h 269"/>
                  <a:gd name="T8" fmla="*/ 0 w 86"/>
                  <a:gd name="T9" fmla="*/ 162 h 269"/>
                  <a:gd name="T10" fmla="*/ 0 60000 65536"/>
                  <a:gd name="T11" fmla="*/ 0 60000 65536"/>
                  <a:gd name="T12" fmla="*/ 0 60000 65536"/>
                  <a:gd name="T13" fmla="*/ 0 60000 65536"/>
                  <a:gd name="T14" fmla="*/ 0 60000 65536"/>
                  <a:gd name="T15" fmla="*/ 0 w 86"/>
                  <a:gd name="T16" fmla="*/ 0 h 269"/>
                  <a:gd name="T17" fmla="*/ 86 w 86"/>
                  <a:gd name="T18" fmla="*/ 269 h 269"/>
                </a:gdLst>
                <a:ahLst/>
                <a:cxnLst>
                  <a:cxn ang="T10">
                    <a:pos x="T0" y="T1"/>
                  </a:cxn>
                  <a:cxn ang="T11">
                    <a:pos x="T2" y="T3"/>
                  </a:cxn>
                  <a:cxn ang="T12">
                    <a:pos x="T4" y="T5"/>
                  </a:cxn>
                  <a:cxn ang="T13">
                    <a:pos x="T6" y="T7"/>
                  </a:cxn>
                  <a:cxn ang="T14">
                    <a:pos x="T8" y="T9"/>
                  </a:cxn>
                </a:cxnLst>
                <a:rect l="T15" t="T16" r="T17" b="T18"/>
                <a:pathLst>
                  <a:path w="86" h="269">
                    <a:moveTo>
                      <a:pt x="0" y="87"/>
                    </a:moveTo>
                    <a:lnTo>
                      <a:pt x="85" y="0"/>
                    </a:lnTo>
                    <a:lnTo>
                      <a:pt x="85" y="180"/>
                    </a:lnTo>
                    <a:lnTo>
                      <a:pt x="0" y="268"/>
                    </a:lnTo>
                    <a:lnTo>
                      <a:pt x="0" y="87"/>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1" name="Freeform 26"/>
              <p:cNvSpPr>
                <a:spLocks/>
              </p:cNvSpPr>
              <p:nvPr/>
            </p:nvSpPr>
            <p:spPr bwMode="auto">
              <a:xfrm>
                <a:off x="4068" y="3406"/>
                <a:ext cx="30" cy="196"/>
              </a:xfrm>
              <a:custGeom>
                <a:avLst/>
                <a:gdLst>
                  <a:gd name="T0" fmla="*/ 0 w 25"/>
                  <a:gd name="T1" fmla="*/ 0 h 185"/>
                  <a:gd name="T2" fmla="*/ 0 w 25"/>
                  <a:gd name="T3" fmla="*/ 369 h 185"/>
                  <a:gd name="T4" fmla="*/ 215 w 25"/>
                  <a:gd name="T5" fmla="*/ 369 h 185"/>
                  <a:gd name="T6" fmla="*/ 215 w 25"/>
                  <a:gd name="T7" fmla="*/ 2 h 185"/>
                  <a:gd name="T8" fmla="*/ 0 w 25"/>
                  <a:gd name="T9" fmla="*/ 0 h 185"/>
                  <a:gd name="T10" fmla="*/ 0 60000 65536"/>
                  <a:gd name="T11" fmla="*/ 0 60000 65536"/>
                  <a:gd name="T12" fmla="*/ 0 60000 65536"/>
                  <a:gd name="T13" fmla="*/ 0 60000 65536"/>
                  <a:gd name="T14" fmla="*/ 0 60000 65536"/>
                  <a:gd name="T15" fmla="*/ 0 w 25"/>
                  <a:gd name="T16" fmla="*/ 0 h 185"/>
                  <a:gd name="T17" fmla="*/ 25 w 25"/>
                  <a:gd name="T18" fmla="*/ 185 h 185"/>
                </a:gdLst>
                <a:ahLst/>
                <a:cxnLst>
                  <a:cxn ang="T10">
                    <a:pos x="T0" y="T1"/>
                  </a:cxn>
                  <a:cxn ang="T11">
                    <a:pos x="T2" y="T3"/>
                  </a:cxn>
                  <a:cxn ang="T12">
                    <a:pos x="T4" y="T5"/>
                  </a:cxn>
                  <a:cxn ang="T13">
                    <a:pos x="T6" y="T7"/>
                  </a:cxn>
                  <a:cxn ang="T14">
                    <a:pos x="T8" y="T9"/>
                  </a:cxn>
                </a:cxnLst>
                <a:rect l="T15" t="T16" r="T17" b="T18"/>
                <a:pathLst>
                  <a:path w="25" h="185">
                    <a:moveTo>
                      <a:pt x="0" y="0"/>
                    </a:moveTo>
                    <a:lnTo>
                      <a:pt x="0" y="184"/>
                    </a:lnTo>
                    <a:lnTo>
                      <a:pt x="24" y="184"/>
                    </a:lnTo>
                    <a:lnTo>
                      <a:pt x="24" y="2"/>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2" name="Freeform 27"/>
              <p:cNvSpPr>
                <a:spLocks/>
              </p:cNvSpPr>
              <p:nvPr/>
            </p:nvSpPr>
            <p:spPr bwMode="auto">
              <a:xfrm>
                <a:off x="4126" y="3584"/>
                <a:ext cx="84" cy="198"/>
              </a:xfrm>
              <a:custGeom>
                <a:avLst/>
                <a:gdLst>
                  <a:gd name="T0" fmla="*/ 0 w 68"/>
                  <a:gd name="T1" fmla="*/ 5 h 188"/>
                  <a:gd name="T2" fmla="*/ 851 w 68"/>
                  <a:gd name="T3" fmla="*/ 0 h 188"/>
                  <a:gd name="T4" fmla="*/ 851 w 68"/>
                  <a:gd name="T5" fmla="*/ 336 h 188"/>
                  <a:gd name="T6" fmla="*/ 0 w 68"/>
                  <a:gd name="T7" fmla="*/ 349 h 188"/>
                  <a:gd name="T8" fmla="*/ 0 w 68"/>
                  <a:gd name="T9" fmla="*/ 5 h 188"/>
                  <a:gd name="T10" fmla="*/ 0 60000 65536"/>
                  <a:gd name="T11" fmla="*/ 0 60000 65536"/>
                  <a:gd name="T12" fmla="*/ 0 60000 65536"/>
                  <a:gd name="T13" fmla="*/ 0 60000 65536"/>
                  <a:gd name="T14" fmla="*/ 0 60000 65536"/>
                  <a:gd name="T15" fmla="*/ 0 w 68"/>
                  <a:gd name="T16" fmla="*/ 0 h 188"/>
                  <a:gd name="T17" fmla="*/ 68 w 68"/>
                  <a:gd name="T18" fmla="*/ 188 h 188"/>
                </a:gdLst>
                <a:ahLst/>
                <a:cxnLst>
                  <a:cxn ang="T10">
                    <a:pos x="T0" y="T1"/>
                  </a:cxn>
                  <a:cxn ang="T11">
                    <a:pos x="T2" y="T3"/>
                  </a:cxn>
                  <a:cxn ang="T12">
                    <a:pos x="T4" y="T5"/>
                  </a:cxn>
                  <a:cxn ang="T13">
                    <a:pos x="T6" y="T7"/>
                  </a:cxn>
                  <a:cxn ang="T14">
                    <a:pos x="T8" y="T9"/>
                  </a:cxn>
                </a:cxnLst>
                <a:rect l="T15" t="T16" r="T17" b="T18"/>
                <a:pathLst>
                  <a:path w="68" h="188">
                    <a:moveTo>
                      <a:pt x="0" y="5"/>
                    </a:moveTo>
                    <a:lnTo>
                      <a:pt x="67" y="0"/>
                    </a:lnTo>
                    <a:lnTo>
                      <a:pt x="67" y="180"/>
                    </a:lnTo>
                    <a:lnTo>
                      <a:pt x="0" y="187"/>
                    </a:lnTo>
                    <a:lnTo>
                      <a:pt x="0" y="5"/>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3" name="Freeform 28"/>
              <p:cNvSpPr>
                <a:spLocks/>
              </p:cNvSpPr>
              <p:nvPr/>
            </p:nvSpPr>
            <p:spPr bwMode="auto">
              <a:xfrm>
                <a:off x="4097" y="3407"/>
                <a:ext cx="30" cy="375"/>
              </a:xfrm>
              <a:custGeom>
                <a:avLst/>
                <a:gdLst>
                  <a:gd name="T0" fmla="*/ 0 w 24"/>
                  <a:gd name="T1" fmla="*/ 0 h 356"/>
                  <a:gd name="T2" fmla="*/ 334 w 24"/>
                  <a:gd name="T3" fmla="*/ 330 h 356"/>
                  <a:gd name="T4" fmla="*/ 334 w 24"/>
                  <a:gd name="T5" fmla="*/ 663 h 356"/>
                  <a:gd name="T6" fmla="*/ 0 w 24"/>
                  <a:gd name="T7" fmla="*/ 341 h 356"/>
                  <a:gd name="T8" fmla="*/ 0 w 24"/>
                  <a:gd name="T9" fmla="*/ 0 h 356"/>
                  <a:gd name="T10" fmla="*/ 0 60000 65536"/>
                  <a:gd name="T11" fmla="*/ 0 60000 65536"/>
                  <a:gd name="T12" fmla="*/ 0 60000 65536"/>
                  <a:gd name="T13" fmla="*/ 0 60000 65536"/>
                  <a:gd name="T14" fmla="*/ 0 60000 65536"/>
                  <a:gd name="T15" fmla="*/ 0 w 24"/>
                  <a:gd name="T16" fmla="*/ 0 h 356"/>
                  <a:gd name="T17" fmla="*/ 24 w 24"/>
                  <a:gd name="T18" fmla="*/ 356 h 356"/>
                </a:gdLst>
                <a:ahLst/>
                <a:cxnLst>
                  <a:cxn ang="T10">
                    <a:pos x="T0" y="T1"/>
                  </a:cxn>
                  <a:cxn ang="T11">
                    <a:pos x="T2" y="T3"/>
                  </a:cxn>
                  <a:cxn ang="T12">
                    <a:pos x="T4" y="T5"/>
                  </a:cxn>
                  <a:cxn ang="T13">
                    <a:pos x="T6" y="T7"/>
                  </a:cxn>
                  <a:cxn ang="T14">
                    <a:pos x="T8" y="T9"/>
                  </a:cxn>
                </a:cxnLst>
                <a:rect l="T15" t="T16" r="T17" b="T18"/>
                <a:pathLst>
                  <a:path w="24" h="356">
                    <a:moveTo>
                      <a:pt x="0" y="0"/>
                    </a:moveTo>
                    <a:lnTo>
                      <a:pt x="23" y="177"/>
                    </a:lnTo>
                    <a:lnTo>
                      <a:pt x="23" y="355"/>
                    </a:lnTo>
                    <a:lnTo>
                      <a:pt x="0" y="183"/>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4" name="Freeform 29"/>
              <p:cNvSpPr>
                <a:spLocks/>
              </p:cNvSpPr>
              <p:nvPr/>
            </p:nvSpPr>
            <p:spPr bwMode="auto">
              <a:xfrm>
                <a:off x="4209" y="2820"/>
                <a:ext cx="89" cy="224"/>
              </a:xfrm>
              <a:custGeom>
                <a:avLst/>
                <a:gdLst>
                  <a:gd name="T0" fmla="*/ 0 w 74"/>
                  <a:gd name="T1" fmla="*/ 46 h 213"/>
                  <a:gd name="T2" fmla="*/ 670 w 74"/>
                  <a:gd name="T3" fmla="*/ 0 h 213"/>
                  <a:gd name="T4" fmla="*/ 670 w 74"/>
                  <a:gd name="T5" fmla="*/ 341 h 213"/>
                  <a:gd name="T6" fmla="*/ 0 w 74"/>
                  <a:gd name="T7" fmla="*/ 388 h 213"/>
                  <a:gd name="T8" fmla="*/ 0 w 74"/>
                  <a:gd name="T9" fmla="*/ 46 h 213"/>
                  <a:gd name="T10" fmla="*/ 0 60000 65536"/>
                  <a:gd name="T11" fmla="*/ 0 60000 65536"/>
                  <a:gd name="T12" fmla="*/ 0 60000 65536"/>
                  <a:gd name="T13" fmla="*/ 0 60000 65536"/>
                  <a:gd name="T14" fmla="*/ 0 60000 65536"/>
                  <a:gd name="T15" fmla="*/ 0 w 74"/>
                  <a:gd name="T16" fmla="*/ 0 h 213"/>
                  <a:gd name="T17" fmla="*/ 74 w 74"/>
                  <a:gd name="T18" fmla="*/ 213 h 213"/>
                </a:gdLst>
                <a:ahLst/>
                <a:cxnLst>
                  <a:cxn ang="T10">
                    <a:pos x="T0" y="T1"/>
                  </a:cxn>
                  <a:cxn ang="T11">
                    <a:pos x="T2" y="T3"/>
                  </a:cxn>
                  <a:cxn ang="T12">
                    <a:pos x="T4" y="T5"/>
                  </a:cxn>
                  <a:cxn ang="T13">
                    <a:pos x="T6" y="T7"/>
                  </a:cxn>
                  <a:cxn ang="T14">
                    <a:pos x="T8" y="T9"/>
                  </a:cxn>
                </a:cxnLst>
                <a:rect l="T15" t="T16" r="T17" b="T18"/>
                <a:pathLst>
                  <a:path w="74" h="213">
                    <a:moveTo>
                      <a:pt x="0" y="26"/>
                    </a:moveTo>
                    <a:lnTo>
                      <a:pt x="73" y="0"/>
                    </a:lnTo>
                    <a:lnTo>
                      <a:pt x="73" y="186"/>
                    </a:lnTo>
                    <a:lnTo>
                      <a:pt x="0" y="212"/>
                    </a:lnTo>
                    <a:lnTo>
                      <a:pt x="0" y="26"/>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5" name="Freeform 30"/>
              <p:cNvSpPr>
                <a:spLocks/>
              </p:cNvSpPr>
              <p:nvPr/>
            </p:nvSpPr>
            <p:spPr bwMode="auto">
              <a:xfrm>
                <a:off x="4296" y="2712"/>
                <a:ext cx="114" cy="307"/>
              </a:xfrm>
              <a:custGeom>
                <a:avLst/>
                <a:gdLst>
                  <a:gd name="T0" fmla="*/ 0 w 92"/>
                  <a:gd name="T1" fmla="*/ 199 h 291"/>
                  <a:gd name="T2" fmla="*/ 1186 w 92"/>
                  <a:gd name="T3" fmla="*/ 0 h 291"/>
                  <a:gd name="T4" fmla="*/ 1186 w 92"/>
                  <a:gd name="T5" fmla="*/ 350 h 291"/>
                  <a:gd name="T6" fmla="*/ 0 w 92"/>
                  <a:gd name="T7" fmla="*/ 553 h 291"/>
                  <a:gd name="T8" fmla="*/ 0 w 92"/>
                  <a:gd name="T9" fmla="*/ 199 h 291"/>
                  <a:gd name="T10" fmla="*/ 0 60000 65536"/>
                  <a:gd name="T11" fmla="*/ 0 60000 65536"/>
                  <a:gd name="T12" fmla="*/ 0 60000 65536"/>
                  <a:gd name="T13" fmla="*/ 0 60000 65536"/>
                  <a:gd name="T14" fmla="*/ 0 60000 65536"/>
                  <a:gd name="T15" fmla="*/ 0 w 92"/>
                  <a:gd name="T16" fmla="*/ 0 h 291"/>
                  <a:gd name="T17" fmla="*/ 92 w 92"/>
                  <a:gd name="T18" fmla="*/ 291 h 291"/>
                </a:gdLst>
                <a:ahLst/>
                <a:cxnLst>
                  <a:cxn ang="T10">
                    <a:pos x="T0" y="T1"/>
                  </a:cxn>
                  <a:cxn ang="T11">
                    <a:pos x="T2" y="T3"/>
                  </a:cxn>
                  <a:cxn ang="T12">
                    <a:pos x="T4" y="T5"/>
                  </a:cxn>
                  <a:cxn ang="T13">
                    <a:pos x="T6" y="T7"/>
                  </a:cxn>
                  <a:cxn ang="T14">
                    <a:pos x="T8" y="T9"/>
                  </a:cxn>
                </a:cxnLst>
                <a:rect l="T15" t="T16" r="T17" b="T18"/>
                <a:pathLst>
                  <a:path w="92" h="291">
                    <a:moveTo>
                      <a:pt x="0" y="105"/>
                    </a:moveTo>
                    <a:lnTo>
                      <a:pt x="91" y="0"/>
                    </a:lnTo>
                    <a:lnTo>
                      <a:pt x="91" y="184"/>
                    </a:lnTo>
                    <a:lnTo>
                      <a:pt x="0" y="290"/>
                    </a:lnTo>
                    <a:lnTo>
                      <a:pt x="0" y="105"/>
                    </a:lnTo>
                  </a:path>
                </a:pathLst>
              </a:custGeom>
              <a:solidFill>
                <a:srgbClr val="676767"/>
              </a:solidFill>
              <a:ln w="12700" cap="rnd" cmpd="sng">
                <a:solidFill>
                  <a:srgbClr val="000000"/>
                </a:solidFill>
                <a:prstDash val="solid"/>
                <a:round/>
                <a:headEnd type="none" w="med" len="med"/>
                <a:tailEnd type="none" w="med" len="med"/>
              </a:ln>
            </p:spPr>
            <p:txBody>
              <a:bodyPr/>
              <a:lstStyle/>
              <a:p>
                <a:endParaRPr lang="en-US"/>
              </a:p>
            </p:txBody>
          </p:sp>
          <p:sp>
            <p:nvSpPr>
              <p:cNvPr id="11306" name="Freeform 31"/>
              <p:cNvSpPr>
                <a:spLocks/>
              </p:cNvSpPr>
              <p:nvPr/>
            </p:nvSpPr>
            <p:spPr bwMode="auto">
              <a:xfrm>
                <a:off x="4409" y="2637"/>
                <a:ext cx="53" cy="269"/>
              </a:xfrm>
              <a:custGeom>
                <a:avLst/>
                <a:gdLst>
                  <a:gd name="T0" fmla="*/ 0 w 43"/>
                  <a:gd name="T1" fmla="*/ 136 h 256"/>
                  <a:gd name="T2" fmla="*/ 0 w 43"/>
                  <a:gd name="T3" fmla="*/ 461 h 256"/>
                  <a:gd name="T4" fmla="*/ 516 w 43"/>
                  <a:gd name="T5" fmla="*/ 327 h 256"/>
                  <a:gd name="T6" fmla="*/ 516 w 43"/>
                  <a:gd name="T7" fmla="*/ 0 h 256"/>
                  <a:gd name="T8" fmla="*/ 0 w 43"/>
                  <a:gd name="T9" fmla="*/ 136 h 256"/>
                  <a:gd name="T10" fmla="*/ 0 60000 65536"/>
                  <a:gd name="T11" fmla="*/ 0 60000 65536"/>
                  <a:gd name="T12" fmla="*/ 0 60000 65536"/>
                  <a:gd name="T13" fmla="*/ 0 60000 65536"/>
                  <a:gd name="T14" fmla="*/ 0 60000 65536"/>
                  <a:gd name="T15" fmla="*/ 0 w 43"/>
                  <a:gd name="T16" fmla="*/ 0 h 256"/>
                  <a:gd name="T17" fmla="*/ 43 w 43"/>
                  <a:gd name="T18" fmla="*/ 256 h 256"/>
                </a:gdLst>
                <a:ahLst/>
                <a:cxnLst>
                  <a:cxn ang="T10">
                    <a:pos x="T0" y="T1"/>
                  </a:cxn>
                  <a:cxn ang="T11">
                    <a:pos x="T2" y="T3"/>
                  </a:cxn>
                  <a:cxn ang="T12">
                    <a:pos x="T4" y="T5"/>
                  </a:cxn>
                  <a:cxn ang="T13">
                    <a:pos x="T6" y="T7"/>
                  </a:cxn>
                  <a:cxn ang="T14">
                    <a:pos x="T8" y="T9"/>
                  </a:cxn>
                </a:cxnLst>
                <a:rect l="T15" t="T16" r="T17" b="T18"/>
                <a:pathLst>
                  <a:path w="43" h="256">
                    <a:moveTo>
                      <a:pt x="0" y="75"/>
                    </a:moveTo>
                    <a:lnTo>
                      <a:pt x="0" y="255"/>
                    </a:lnTo>
                    <a:lnTo>
                      <a:pt x="42" y="180"/>
                    </a:lnTo>
                    <a:lnTo>
                      <a:pt x="42" y="0"/>
                    </a:lnTo>
                    <a:lnTo>
                      <a:pt x="0" y="75"/>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7" name="Freeform 32"/>
              <p:cNvSpPr>
                <a:spLocks/>
              </p:cNvSpPr>
              <p:nvPr/>
            </p:nvSpPr>
            <p:spPr bwMode="auto">
              <a:xfrm>
                <a:off x="4144" y="2852"/>
                <a:ext cx="66" cy="289"/>
              </a:xfrm>
              <a:custGeom>
                <a:avLst/>
                <a:gdLst>
                  <a:gd name="T0" fmla="*/ 590 w 54"/>
                  <a:gd name="T1" fmla="*/ 0 h 275"/>
                  <a:gd name="T2" fmla="*/ 590 w 54"/>
                  <a:gd name="T3" fmla="*/ 343 h 275"/>
                  <a:gd name="T4" fmla="*/ 493 w 54"/>
                  <a:gd name="T5" fmla="*/ 433 h 275"/>
                  <a:gd name="T6" fmla="*/ 335 w 54"/>
                  <a:gd name="T7" fmla="*/ 498 h 275"/>
                  <a:gd name="T8" fmla="*/ 119 w 54"/>
                  <a:gd name="T9" fmla="*/ 437 h 275"/>
                  <a:gd name="T10" fmla="*/ 0 w 54"/>
                  <a:gd name="T11" fmla="*/ 318 h 275"/>
                  <a:gd name="T12" fmla="*/ 463 w 54"/>
                  <a:gd name="T13" fmla="*/ 109 h 275"/>
                  <a:gd name="T14" fmla="*/ 590 w 54"/>
                  <a:gd name="T15" fmla="*/ 0 h 275"/>
                  <a:gd name="T16" fmla="*/ 0 60000 65536"/>
                  <a:gd name="T17" fmla="*/ 0 60000 65536"/>
                  <a:gd name="T18" fmla="*/ 0 60000 65536"/>
                  <a:gd name="T19" fmla="*/ 0 60000 65536"/>
                  <a:gd name="T20" fmla="*/ 0 60000 65536"/>
                  <a:gd name="T21" fmla="*/ 0 60000 65536"/>
                  <a:gd name="T22" fmla="*/ 0 60000 65536"/>
                  <a:gd name="T23" fmla="*/ 0 60000 65536"/>
                  <a:gd name="T24" fmla="*/ 0 w 54"/>
                  <a:gd name="T25" fmla="*/ 0 h 275"/>
                  <a:gd name="T26" fmla="*/ 54 w 54"/>
                  <a:gd name="T27" fmla="*/ 275 h 2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4" h="275">
                    <a:moveTo>
                      <a:pt x="53" y="0"/>
                    </a:moveTo>
                    <a:lnTo>
                      <a:pt x="53" y="188"/>
                    </a:lnTo>
                    <a:lnTo>
                      <a:pt x="44" y="239"/>
                    </a:lnTo>
                    <a:lnTo>
                      <a:pt x="31" y="274"/>
                    </a:lnTo>
                    <a:lnTo>
                      <a:pt x="11" y="241"/>
                    </a:lnTo>
                    <a:lnTo>
                      <a:pt x="0" y="176"/>
                    </a:lnTo>
                    <a:lnTo>
                      <a:pt x="42" y="60"/>
                    </a:lnTo>
                    <a:lnTo>
                      <a:pt x="53"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08" name="Freeform 33"/>
              <p:cNvSpPr>
                <a:spLocks/>
              </p:cNvSpPr>
              <p:nvPr/>
            </p:nvSpPr>
            <p:spPr bwMode="auto">
              <a:xfrm>
                <a:off x="4461" y="2600"/>
                <a:ext cx="130" cy="231"/>
              </a:xfrm>
              <a:custGeom>
                <a:avLst/>
                <a:gdLst>
                  <a:gd name="T0" fmla="*/ 0 w 107"/>
                  <a:gd name="T1" fmla="*/ 60 h 220"/>
                  <a:gd name="T2" fmla="*/ 1104 w 107"/>
                  <a:gd name="T3" fmla="*/ 0 h 220"/>
                  <a:gd name="T4" fmla="*/ 1104 w 107"/>
                  <a:gd name="T5" fmla="*/ 330 h 220"/>
                  <a:gd name="T6" fmla="*/ 0 w 107"/>
                  <a:gd name="T7" fmla="*/ 393 h 220"/>
                  <a:gd name="T8" fmla="*/ 0 w 107"/>
                  <a:gd name="T9" fmla="*/ 60 h 220"/>
                  <a:gd name="T10" fmla="*/ 0 60000 65536"/>
                  <a:gd name="T11" fmla="*/ 0 60000 65536"/>
                  <a:gd name="T12" fmla="*/ 0 60000 65536"/>
                  <a:gd name="T13" fmla="*/ 0 60000 65536"/>
                  <a:gd name="T14" fmla="*/ 0 60000 65536"/>
                  <a:gd name="T15" fmla="*/ 0 w 107"/>
                  <a:gd name="T16" fmla="*/ 0 h 220"/>
                  <a:gd name="T17" fmla="*/ 107 w 107"/>
                  <a:gd name="T18" fmla="*/ 220 h 220"/>
                </a:gdLst>
                <a:ahLst/>
                <a:cxnLst>
                  <a:cxn ang="T10">
                    <a:pos x="T0" y="T1"/>
                  </a:cxn>
                  <a:cxn ang="T11">
                    <a:pos x="T2" y="T3"/>
                  </a:cxn>
                  <a:cxn ang="T12">
                    <a:pos x="T4" y="T5"/>
                  </a:cxn>
                  <a:cxn ang="T13">
                    <a:pos x="T6" y="T7"/>
                  </a:cxn>
                  <a:cxn ang="T14">
                    <a:pos x="T8" y="T9"/>
                  </a:cxn>
                </a:cxnLst>
                <a:rect l="T15" t="T16" r="T17" b="T18"/>
                <a:pathLst>
                  <a:path w="107" h="220">
                    <a:moveTo>
                      <a:pt x="0" y="33"/>
                    </a:moveTo>
                    <a:lnTo>
                      <a:pt x="106" y="0"/>
                    </a:lnTo>
                    <a:lnTo>
                      <a:pt x="106" y="183"/>
                    </a:lnTo>
                    <a:lnTo>
                      <a:pt x="0" y="219"/>
                    </a:lnTo>
                    <a:lnTo>
                      <a:pt x="0" y="33"/>
                    </a:lnTo>
                  </a:path>
                </a:pathLst>
              </a:custGeom>
              <a:solidFill>
                <a:srgbClr val="676767"/>
              </a:solidFill>
              <a:ln w="12700" cap="rnd" cmpd="sng">
                <a:solidFill>
                  <a:srgbClr val="000000"/>
                </a:solidFill>
                <a:prstDash val="solid"/>
                <a:round/>
                <a:headEnd type="none" w="med" len="med"/>
                <a:tailEnd type="none" w="med" len="med"/>
              </a:ln>
            </p:spPr>
            <p:txBody>
              <a:bodyPr/>
              <a:lstStyle/>
              <a:p>
                <a:endParaRPr lang="en-US"/>
              </a:p>
            </p:txBody>
          </p:sp>
          <p:sp>
            <p:nvSpPr>
              <p:cNvPr id="11309" name="Freeform 34"/>
              <p:cNvSpPr>
                <a:spLocks/>
              </p:cNvSpPr>
              <p:nvPr/>
            </p:nvSpPr>
            <p:spPr bwMode="auto">
              <a:xfrm>
                <a:off x="4590" y="2511"/>
                <a:ext cx="86" cy="283"/>
              </a:xfrm>
              <a:custGeom>
                <a:avLst/>
                <a:gdLst>
                  <a:gd name="T0" fmla="*/ 0 w 71"/>
                  <a:gd name="T1" fmla="*/ 166 h 267"/>
                  <a:gd name="T2" fmla="*/ 0 w 71"/>
                  <a:gd name="T3" fmla="*/ 535 h 267"/>
                  <a:gd name="T4" fmla="*/ 701 w 71"/>
                  <a:gd name="T5" fmla="*/ 367 h 267"/>
                  <a:gd name="T6" fmla="*/ 701 w 71"/>
                  <a:gd name="T7" fmla="*/ 0 h 267"/>
                  <a:gd name="T8" fmla="*/ 0 w 71"/>
                  <a:gd name="T9" fmla="*/ 166 h 267"/>
                  <a:gd name="T10" fmla="*/ 0 60000 65536"/>
                  <a:gd name="T11" fmla="*/ 0 60000 65536"/>
                  <a:gd name="T12" fmla="*/ 0 60000 65536"/>
                  <a:gd name="T13" fmla="*/ 0 60000 65536"/>
                  <a:gd name="T14" fmla="*/ 0 60000 65536"/>
                  <a:gd name="T15" fmla="*/ 0 w 71"/>
                  <a:gd name="T16" fmla="*/ 0 h 267"/>
                  <a:gd name="T17" fmla="*/ 71 w 71"/>
                  <a:gd name="T18" fmla="*/ 267 h 267"/>
                </a:gdLst>
                <a:ahLst/>
                <a:cxnLst>
                  <a:cxn ang="T10">
                    <a:pos x="T0" y="T1"/>
                  </a:cxn>
                  <a:cxn ang="T11">
                    <a:pos x="T2" y="T3"/>
                  </a:cxn>
                  <a:cxn ang="T12">
                    <a:pos x="T4" y="T5"/>
                  </a:cxn>
                  <a:cxn ang="T13">
                    <a:pos x="T6" y="T7"/>
                  </a:cxn>
                  <a:cxn ang="T14">
                    <a:pos x="T8" y="T9"/>
                  </a:cxn>
                </a:cxnLst>
                <a:rect l="T15" t="T16" r="T17" b="T18"/>
                <a:pathLst>
                  <a:path w="71" h="267">
                    <a:moveTo>
                      <a:pt x="0" y="83"/>
                    </a:moveTo>
                    <a:lnTo>
                      <a:pt x="0" y="266"/>
                    </a:lnTo>
                    <a:lnTo>
                      <a:pt x="70" y="182"/>
                    </a:lnTo>
                    <a:lnTo>
                      <a:pt x="70" y="0"/>
                    </a:lnTo>
                    <a:lnTo>
                      <a:pt x="0" y="83"/>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10" name="Freeform 35"/>
              <p:cNvSpPr>
                <a:spLocks/>
              </p:cNvSpPr>
              <p:nvPr/>
            </p:nvSpPr>
            <p:spPr bwMode="auto">
              <a:xfrm>
                <a:off x="4735" y="2075"/>
                <a:ext cx="69" cy="275"/>
              </a:xfrm>
              <a:custGeom>
                <a:avLst/>
                <a:gdLst>
                  <a:gd name="T0" fmla="*/ 0 w 56"/>
                  <a:gd name="T1" fmla="*/ 138 h 261"/>
                  <a:gd name="T2" fmla="*/ 683 w 56"/>
                  <a:gd name="T3" fmla="*/ 0 h 261"/>
                  <a:gd name="T4" fmla="*/ 683 w 56"/>
                  <a:gd name="T5" fmla="*/ 342 h 261"/>
                  <a:gd name="T6" fmla="*/ 0 w 56"/>
                  <a:gd name="T7" fmla="*/ 486 h 261"/>
                  <a:gd name="T8" fmla="*/ 0 w 56"/>
                  <a:gd name="T9" fmla="*/ 138 h 261"/>
                  <a:gd name="T10" fmla="*/ 0 60000 65536"/>
                  <a:gd name="T11" fmla="*/ 0 60000 65536"/>
                  <a:gd name="T12" fmla="*/ 0 60000 65536"/>
                  <a:gd name="T13" fmla="*/ 0 60000 65536"/>
                  <a:gd name="T14" fmla="*/ 0 60000 65536"/>
                  <a:gd name="T15" fmla="*/ 0 w 56"/>
                  <a:gd name="T16" fmla="*/ 0 h 261"/>
                  <a:gd name="T17" fmla="*/ 56 w 56"/>
                  <a:gd name="T18" fmla="*/ 261 h 261"/>
                </a:gdLst>
                <a:ahLst/>
                <a:cxnLst>
                  <a:cxn ang="T10">
                    <a:pos x="T0" y="T1"/>
                  </a:cxn>
                  <a:cxn ang="T11">
                    <a:pos x="T2" y="T3"/>
                  </a:cxn>
                  <a:cxn ang="T12">
                    <a:pos x="T4" y="T5"/>
                  </a:cxn>
                  <a:cxn ang="T13">
                    <a:pos x="T6" y="T7"/>
                  </a:cxn>
                  <a:cxn ang="T14">
                    <a:pos x="T8" y="T9"/>
                  </a:cxn>
                </a:cxnLst>
                <a:rect l="T15" t="T16" r="T17" b="T18"/>
                <a:pathLst>
                  <a:path w="56" h="261">
                    <a:moveTo>
                      <a:pt x="0" y="74"/>
                    </a:moveTo>
                    <a:lnTo>
                      <a:pt x="55" y="0"/>
                    </a:lnTo>
                    <a:lnTo>
                      <a:pt x="55" y="183"/>
                    </a:lnTo>
                    <a:lnTo>
                      <a:pt x="0" y="260"/>
                    </a:lnTo>
                    <a:lnTo>
                      <a:pt x="0" y="74"/>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311" name="Freeform 36"/>
              <p:cNvSpPr>
                <a:spLocks/>
              </p:cNvSpPr>
              <p:nvPr/>
            </p:nvSpPr>
            <p:spPr bwMode="auto">
              <a:xfrm>
                <a:off x="4653" y="2185"/>
                <a:ext cx="69" cy="311"/>
              </a:xfrm>
              <a:custGeom>
                <a:avLst/>
                <a:gdLst>
                  <a:gd name="T0" fmla="*/ 683 w 56"/>
                  <a:gd name="T1" fmla="*/ 0 h 297"/>
                  <a:gd name="T2" fmla="*/ 0 w 56"/>
                  <a:gd name="T3" fmla="*/ 200 h 297"/>
                  <a:gd name="T4" fmla="*/ 0 w 56"/>
                  <a:gd name="T5" fmla="*/ 514 h 297"/>
                  <a:gd name="T6" fmla="*/ 683 w 56"/>
                  <a:gd name="T7" fmla="*/ 325 h 297"/>
                  <a:gd name="T8" fmla="*/ 683 w 56"/>
                  <a:gd name="T9" fmla="*/ 0 h 297"/>
                  <a:gd name="T10" fmla="*/ 0 60000 65536"/>
                  <a:gd name="T11" fmla="*/ 0 60000 65536"/>
                  <a:gd name="T12" fmla="*/ 0 60000 65536"/>
                  <a:gd name="T13" fmla="*/ 0 60000 65536"/>
                  <a:gd name="T14" fmla="*/ 0 60000 65536"/>
                  <a:gd name="T15" fmla="*/ 0 w 56"/>
                  <a:gd name="T16" fmla="*/ 0 h 297"/>
                  <a:gd name="T17" fmla="*/ 56 w 56"/>
                  <a:gd name="T18" fmla="*/ 297 h 297"/>
                </a:gdLst>
                <a:ahLst/>
                <a:cxnLst>
                  <a:cxn ang="T10">
                    <a:pos x="T0" y="T1"/>
                  </a:cxn>
                  <a:cxn ang="T11">
                    <a:pos x="T2" y="T3"/>
                  </a:cxn>
                  <a:cxn ang="T12">
                    <a:pos x="T4" y="T5"/>
                  </a:cxn>
                  <a:cxn ang="T13">
                    <a:pos x="T6" y="T7"/>
                  </a:cxn>
                  <a:cxn ang="T14">
                    <a:pos x="T8" y="T9"/>
                  </a:cxn>
                </a:cxnLst>
                <a:rect l="T15" t="T16" r="T17" b="T18"/>
                <a:pathLst>
                  <a:path w="56" h="297">
                    <a:moveTo>
                      <a:pt x="55" y="0"/>
                    </a:moveTo>
                    <a:lnTo>
                      <a:pt x="0" y="115"/>
                    </a:lnTo>
                    <a:lnTo>
                      <a:pt x="0" y="296"/>
                    </a:lnTo>
                    <a:lnTo>
                      <a:pt x="55" y="186"/>
                    </a:lnTo>
                    <a:lnTo>
                      <a:pt x="55"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12" name="Freeform 37"/>
              <p:cNvSpPr>
                <a:spLocks/>
              </p:cNvSpPr>
              <p:nvPr/>
            </p:nvSpPr>
            <p:spPr bwMode="auto">
              <a:xfrm>
                <a:off x="4608" y="2306"/>
                <a:ext cx="45" cy="146"/>
              </a:xfrm>
              <a:custGeom>
                <a:avLst/>
                <a:gdLst>
                  <a:gd name="T0" fmla="*/ 383 w 37"/>
                  <a:gd name="T1" fmla="*/ 0 h 138"/>
                  <a:gd name="T2" fmla="*/ 0 w 37"/>
                  <a:gd name="T3" fmla="*/ 79 h 138"/>
                  <a:gd name="T4" fmla="*/ 383 w 37"/>
                  <a:gd name="T5" fmla="*/ 268 h 138"/>
                  <a:gd name="T6" fmla="*/ 383 w 37"/>
                  <a:gd name="T7" fmla="*/ 0 h 138"/>
                  <a:gd name="T8" fmla="*/ 0 60000 65536"/>
                  <a:gd name="T9" fmla="*/ 0 60000 65536"/>
                  <a:gd name="T10" fmla="*/ 0 60000 65536"/>
                  <a:gd name="T11" fmla="*/ 0 60000 65536"/>
                  <a:gd name="T12" fmla="*/ 0 w 37"/>
                  <a:gd name="T13" fmla="*/ 0 h 138"/>
                  <a:gd name="T14" fmla="*/ 37 w 37"/>
                  <a:gd name="T15" fmla="*/ 138 h 138"/>
                </a:gdLst>
                <a:ahLst/>
                <a:cxnLst>
                  <a:cxn ang="T8">
                    <a:pos x="T0" y="T1"/>
                  </a:cxn>
                  <a:cxn ang="T9">
                    <a:pos x="T2" y="T3"/>
                  </a:cxn>
                  <a:cxn ang="T10">
                    <a:pos x="T4" y="T5"/>
                  </a:cxn>
                  <a:cxn ang="T11">
                    <a:pos x="T6" y="T7"/>
                  </a:cxn>
                </a:cxnLst>
                <a:rect l="T12" t="T13" r="T14" b="T15"/>
                <a:pathLst>
                  <a:path w="37" h="138">
                    <a:moveTo>
                      <a:pt x="36" y="0"/>
                    </a:moveTo>
                    <a:lnTo>
                      <a:pt x="0" y="41"/>
                    </a:lnTo>
                    <a:lnTo>
                      <a:pt x="36" y="137"/>
                    </a:lnTo>
                    <a:lnTo>
                      <a:pt x="36" y="0"/>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a:p>
            </p:txBody>
          </p:sp>
          <p:sp>
            <p:nvSpPr>
              <p:cNvPr id="11313" name="Freeform 38"/>
              <p:cNvSpPr>
                <a:spLocks/>
              </p:cNvSpPr>
              <p:nvPr/>
            </p:nvSpPr>
            <p:spPr bwMode="auto">
              <a:xfrm>
                <a:off x="5116" y="1853"/>
                <a:ext cx="72" cy="218"/>
              </a:xfrm>
              <a:custGeom>
                <a:avLst/>
                <a:gdLst>
                  <a:gd name="T0" fmla="*/ 0 w 60"/>
                  <a:gd name="T1" fmla="*/ 40 h 208"/>
                  <a:gd name="T2" fmla="*/ 521 w 60"/>
                  <a:gd name="T3" fmla="*/ 0 h 208"/>
                  <a:gd name="T4" fmla="*/ 521 w 60"/>
                  <a:gd name="T5" fmla="*/ 322 h 208"/>
                  <a:gd name="T6" fmla="*/ 0 w 60"/>
                  <a:gd name="T7" fmla="*/ 363 h 208"/>
                  <a:gd name="T8" fmla="*/ 0 w 60"/>
                  <a:gd name="T9" fmla="*/ 40 h 208"/>
                  <a:gd name="T10" fmla="*/ 0 60000 65536"/>
                  <a:gd name="T11" fmla="*/ 0 60000 65536"/>
                  <a:gd name="T12" fmla="*/ 0 60000 65536"/>
                  <a:gd name="T13" fmla="*/ 0 60000 65536"/>
                  <a:gd name="T14" fmla="*/ 0 60000 65536"/>
                  <a:gd name="T15" fmla="*/ 0 w 60"/>
                  <a:gd name="T16" fmla="*/ 0 h 208"/>
                  <a:gd name="T17" fmla="*/ 60 w 60"/>
                  <a:gd name="T18" fmla="*/ 208 h 208"/>
                </a:gdLst>
                <a:ahLst/>
                <a:cxnLst>
                  <a:cxn ang="T10">
                    <a:pos x="T0" y="T1"/>
                  </a:cxn>
                  <a:cxn ang="T11">
                    <a:pos x="T2" y="T3"/>
                  </a:cxn>
                  <a:cxn ang="T12">
                    <a:pos x="T4" y="T5"/>
                  </a:cxn>
                  <a:cxn ang="T13">
                    <a:pos x="T6" y="T7"/>
                  </a:cxn>
                  <a:cxn ang="T14">
                    <a:pos x="T8" y="T9"/>
                  </a:cxn>
                </a:cxnLst>
                <a:rect l="T15" t="T16" r="T17" b="T18"/>
                <a:pathLst>
                  <a:path w="60" h="208">
                    <a:moveTo>
                      <a:pt x="0" y="24"/>
                    </a:moveTo>
                    <a:lnTo>
                      <a:pt x="59" y="0"/>
                    </a:lnTo>
                    <a:lnTo>
                      <a:pt x="59" y="183"/>
                    </a:lnTo>
                    <a:lnTo>
                      <a:pt x="0" y="207"/>
                    </a:lnTo>
                    <a:lnTo>
                      <a:pt x="0" y="24"/>
                    </a:lnTo>
                  </a:path>
                </a:pathLst>
              </a:custGeom>
              <a:solidFill>
                <a:srgbClr val="919191"/>
              </a:solidFill>
              <a:ln w="12700" cap="rnd" cmpd="sng">
                <a:solidFill>
                  <a:srgbClr val="000000"/>
                </a:solidFill>
                <a:prstDash val="solid"/>
                <a:round/>
                <a:headEnd type="none" w="med" len="med"/>
                <a:tailEnd type="none" w="med" len="med"/>
              </a:ln>
            </p:spPr>
            <p:txBody>
              <a:bodyPr/>
              <a:lstStyle/>
              <a:p>
                <a:endParaRPr lang="en-US"/>
              </a:p>
            </p:txBody>
          </p:sp>
          <p:sp>
            <p:nvSpPr>
              <p:cNvPr id="11314" name="Freeform 39"/>
              <p:cNvSpPr>
                <a:spLocks/>
              </p:cNvSpPr>
              <p:nvPr/>
            </p:nvSpPr>
            <p:spPr bwMode="auto">
              <a:xfrm>
                <a:off x="5075" y="1846"/>
                <a:ext cx="41" cy="223"/>
              </a:xfrm>
              <a:custGeom>
                <a:avLst/>
                <a:gdLst>
                  <a:gd name="T0" fmla="*/ 0 w 35"/>
                  <a:gd name="T1" fmla="*/ 0 h 211"/>
                  <a:gd name="T2" fmla="*/ 227 w 35"/>
                  <a:gd name="T3" fmla="*/ 66 h 211"/>
                  <a:gd name="T4" fmla="*/ 227 w 35"/>
                  <a:gd name="T5" fmla="*/ 410 h 211"/>
                  <a:gd name="T6" fmla="*/ 0 w 35"/>
                  <a:gd name="T7" fmla="*/ 348 h 211"/>
                  <a:gd name="T8" fmla="*/ 0 w 35"/>
                  <a:gd name="T9" fmla="*/ 0 h 211"/>
                  <a:gd name="T10" fmla="*/ 0 60000 65536"/>
                  <a:gd name="T11" fmla="*/ 0 60000 65536"/>
                  <a:gd name="T12" fmla="*/ 0 60000 65536"/>
                  <a:gd name="T13" fmla="*/ 0 60000 65536"/>
                  <a:gd name="T14" fmla="*/ 0 60000 65536"/>
                  <a:gd name="T15" fmla="*/ 0 w 35"/>
                  <a:gd name="T16" fmla="*/ 0 h 211"/>
                  <a:gd name="T17" fmla="*/ 35 w 35"/>
                  <a:gd name="T18" fmla="*/ 211 h 211"/>
                </a:gdLst>
                <a:ahLst/>
                <a:cxnLst>
                  <a:cxn ang="T10">
                    <a:pos x="T0" y="T1"/>
                  </a:cxn>
                  <a:cxn ang="T11">
                    <a:pos x="T2" y="T3"/>
                  </a:cxn>
                  <a:cxn ang="T12">
                    <a:pos x="T4" y="T5"/>
                  </a:cxn>
                  <a:cxn ang="T13">
                    <a:pos x="T6" y="T7"/>
                  </a:cxn>
                  <a:cxn ang="T14">
                    <a:pos x="T8" y="T9"/>
                  </a:cxn>
                </a:cxnLst>
                <a:rect l="T15" t="T16" r="T17" b="T18"/>
                <a:pathLst>
                  <a:path w="35" h="211">
                    <a:moveTo>
                      <a:pt x="0" y="0"/>
                    </a:moveTo>
                    <a:lnTo>
                      <a:pt x="34" y="34"/>
                    </a:lnTo>
                    <a:lnTo>
                      <a:pt x="34" y="210"/>
                    </a:lnTo>
                    <a:lnTo>
                      <a:pt x="0" y="179"/>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15" name="Freeform 40"/>
              <p:cNvSpPr>
                <a:spLocks/>
              </p:cNvSpPr>
              <p:nvPr/>
            </p:nvSpPr>
            <p:spPr bwMode="auto">
              <a:xfrm>
                <a:off x="5051" y="1853"/>
                <a:ext cx="25" cy="236"/>
              </a:xfrm>
              <a:custGeom>
                <a:avLst/>
                <a:gdLst>
                  <a:gd name="T0" fmla="*/ 492 w 19"/>
                  <a:gd name="T1" fmla="*/ 0 h 223"/>
                  <a:gd name="T2" fmla="*/ 492 w 19"/>
                  <a:gd name="T3" fmla="*/ 341 h 223"/>
                  <a:gd name="T4" fmla="*/ 0 w 19"/>
                  <a:gd name="T5" fmla="*/ 438 h 223"/>
                  <a:gd name="T6" fmla="*/ 0 w 19"/>
                  <a:gd name="T7" fmla="*/ 70 h 223"/>
                  <a:gd name="T8" fmla="*/ 492 w 19"/>
                  <a:gd name="T9" fmla="*/ 0 h 223"/>
                  <a:gd name="T10" fmla="*/ 0 60000 65536"/>
                  <a:gd name="T11" fmla="*/ 0 60000 65536"/>
                  <a:gd name="T12" fmla="*/ 0 60000 65536"/>
                  <a:gd name="T13" fmla="*/ 0 60000 65536"/>
                  <a:gd name="T14" fmla="*/ 0 60000 65536"/>
                  <a:gd name="T15" fmla="*/ 0 w 19"/>
                  <a:gd name="T16" fmla="*/ 0 h 223"/>
                  <a:gd name="T17" fmla="*/ 19 w 19"/>
                  <a:gd name="T18" fmla="*/ 223 h 223"/>
                </a:gdLst>
                <a:ahLst/>
                <a:cxnLst>
                  <a:cxn ang="T10">
                    <a:pos x="T0" y="T1"/>
                  </a:cxn>
                  <a:cxn ang="T11">
                    <a:pos x="T2" y="T3"/>
                  </a:cxn>
                  <a:cxn ang="T12">
                    <a:pos x="T4" y="T5"/>
                  </a:cxn>
                  <a:cxn ang="T13">
                    <a:pos x="T6" y="T7"/>
                  </a:cxn>
                  <a:cxn ang="T14">
                    <a:pos x="T8" y="T9"/>
                  </a:cxn>
                </a:cxnLst>
                <a:rect l="T15" t="T16" r="T17" b="T18"/>
                <a:pathLst>
                  <a:path w="19" h="223">
                    <a:moveTo>
                      <a:pt x="18" y="0"/>
                    </a:moveTo>
                    <a:lnTo>
                      <a:pt x="18" y="172"/>
                    </a:lnTo>
                    <a:lnTo>
                      <a:pt x="0" y="222"/>
                    </a:lnTo>
                    <a:lnTo>
                      <a:pt x="0" y="36"/>
                    </a:lnTo>
                    <a:lnTo>
                      <a:pt x="18"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16" name="Freeform 41"/>
              <p:cNvSpPr>
                <a:spLocks/>
              </p:cNvSpPr>
              <p:nvPr/>
            </p:nvSpPr>
            <p:spPr bwMode="auto">
              <a:xfrm>
                <a:off x="4859" y="1890"/>
                <a:ext cx="194" cy="218"/>
              </a:xfrm>
              <a:custGeom>
                <a:avLst/>
                <a:gdLst>
                  <a:gd name="T0" fmla="*/ 1719 w 159"/>
                  <a:gd name="T1" fmla="*/ 0 h 208"/>
                  <a:gd name="T2" fmla="*/ 1367 w 159"/>
                  <a:gd name="T3" fmla="*/ 5 h 208"/>
                  <a:gd name="T4" fmla="*/ 0 w 159"/>
                  <a:gd name="T5" fmla="*/ 40 h 208"/>
                  <a:gd name="T6" fmla="*/ 0 w 159"/>
                  <a:gd name="T7" fmla="*/ 363 h 208"/>
                  <a:gd name="T8" fmla="*/ 1386 w 159"/>
                  <a:gd name="T9" fmla="*/ 335 h 208"/>
                  <a:gd name="T10" fmla="*/ 1719 w 159"/>
                  <a:gd name="T11" fmla="*/ 325 h 208"/>
                  <a:gd name="T12" fmla="*/ 1719 w 159"/>
                  <a:gd name="T13" fmla="*/ 0 h 208"/>
                  <a:gd name="T14" fmla="*/ 0 60000 65536"/>
                  <a:gd name="T15" fmla="*/ 0 60000 65536"/>
                  <a:gd name="T16" fmla="*/ 0 60000 65536"/>
                  <a:gd name="T17" fmla="*/ 0 60000 65536"/>
                  <a:gd name="T18" fmla="*/ 0 60000 65536"/>
                  <a:gd name="T19" fmla="*/ 0 60000 65536"/>
                  <a:gd name="T20" fmla="*/ 0 60000 65536"/>
                  <a:gd name="T21" fmla="*/ 0 w 159"/>
                  <a:gd name="T22" fmla="*/ 0 h 208"/>
                  <a:gd name="T23" fmla="*/ 159 w 159"/>
                  <a:gd name="T24" fmla="*/ 208 h 2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9" h="208">
                    <a:moveTo>
                      <a:pt x="158" y="0"/>
                    </a:moveTo>
                    <a:lnTo>
                      <a:pt x="125" y="5"/>
                    </a:lnTo>
                    <a:lnTo>
                      <a:pt x="0" y="24"/>
                    </a:lnTo>
                    <a:lnTo>
                      <a:pt x="0" y="207"/>
                    </a:lnTo>
                    <a:lnTo>
                      <a:pt x="127" y="190"/>
                    </a:lnTo>
                    <a:lnTo>
                      <a:pt x="158" y="185"/>
                    </a:lnTo>
                    <a:lnTo>
                      <a:pt x="158" y="0"/>
                    </a:lnTo>
                  </a:path>
                </a:pathLst>
              </a:custGeom>
              <a:solidFill>
                <a:srgbClr val="A7A7A7"/>
              </a:solidFill>
              <a:ln w="12700" cap="rnd" cmpd="sng">
                <a:solidFill>
                  <a:srgbClr val="000000"/>
                </a:solidFill>
                <a:prstDash val="solid"/>
                <a:round/>
                <a:headEnd type="none" w="med" len="med"/>
                <a:tailEnd type="none" w="med" len="med"/>
              </a:ln>
            </p:spPr>
            <p:txBody>
              <a:bodyPr/>
              <a:lstStyle/>
              <a:p>
                <a:endParaRPr lang="en-US"/>
              </a:p>
            </p:txBody>
          </p:sp>
          <p:sp>
            <p:nvSpPr>
              <p:cNvPr id="11317" name="Freeform 42"/>
              <p:cNvSpPr>
                <a:spLocks/>
              </p:cNvSpPr>
              <p:nvPr/>
            </p:nvSpPr>
            <p:spPr bwMode="auto">
              <a:xfrm>
                <a:off x="4795" y="1920"/>
                <a:ext cx="66" cy="255"/>
              </a:xfrm>
              <a:custGeom>
                <a:avLst/>
                <a:gdLst>
                  <a:gd name="T0" fmla="*/ 590 w 54"/>
                  <a:gd name="T1" fmla="*/ 0 h 240"/>
                  <a:gd name="T2" fmla="*/ 590 w 54"/>
                  <a:gd name="T3" fmla="*/ 372 h 240"/>
                  <a:gd name="T4" fmla="*/ 208 w 54"/>
                  <a:gd name="T5" fmla="*/ 421 h 240"/>
                  <a:gd name="T6" fmla="*/ 65 w 54"/>
                  <a:gd name="T7" fmla="*/ 495 h 240"/>
                  <a:gd name="T8" fmla="*/ 65 w 54"/>
                  <a:gd name="T9" fmla="*/ 304 h 240"/>
                  <a:gd name="T10" fmla="*/ 163 w 54"/>
                  <a:gd name="T11" fmla="*/ 156 h 240"/>
                  <a:gd name="T12" fmla="*/ 0 w 54"/>
                  <a:gd name="T13" fmla="*/ 145 h 240"/>
                  <a:gd name="T14" fmla="*/ 197 w 54"/>
                  <a:gd name="T15" fmla="*/ 55 h 240"/>
                  <a:gd name="T16" fmla="*/ 590 w 54"/>
                  <a:gd name="T17" fmla="*/ 0 h 2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4"/>
                  <a:gd name="T28" fmla="*/ 0 h 240"/>
                  <a:gd name="T29" fmla="*/ 54 w 54"/>
                  <a:gd name="T30" fmla="*/ 240 h 2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4" h="240">
                    <a:moveTo>
                      <a:pt x="53" y="0"/>
                    </a:moveTo>
                    <a:lnTo>
                      <a:pt x="53" y="180"/>
                    </a:lnTo>
                    <a:lnTo>
                      <a:pt x="19" y="204"/>
                    </a:lnTo>
                    <a:lnTo>
                      <a:pt x="6" y="239"/>
                    </a:lnTo>
                    <a:lnTo>
                      <a:pt x="6" y="147"/>
                    </a:lnTo>
                    <a:lnTo>
                      <a:pt x="15" y="75"/>
                    </a:lnTo>
                    <a:lnTo>
                      <a:pt x="0" y="69"/>
                    </a:lnTo>
                    <a:lnTo>
                      <a:pt x="17" y="26"/>
                    </a:lnTo>
                    <a:lnTo>
                      <a:pt x="53"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18" name="Freeform 43"/>
              <p:cNvSpPr>
                <a:spLocks/>
              </p:cNvSpPr>
              <p:nvPr/>
            </p:nvSpPr>
            <p:spPr bwMode="auto">
              <a:xfrm>
                <a:off x="366" y="2143"/>
                <a:ext cx="311" cy="681"/>
              </a:xfrm>
              <a:custGeom>
                <a:avLst/>
                <a:gdLst>
                  <a:gd name="T0" fmla="*/ 0 w 255"/>
                  <a:gd name="T1" fmla="*/ 0 h 647"/>
                  <a:gd name="T2" fmla="*/ 0 w 255"/>
                  <a:gd name="T3" fmla="*/ 339 h 647"/>
                  <a:gd name="T4" fmla="*/ 974 w 255"/>
                  <a:gd name="T5" fmla="*/ 613 h 647"/>
                  <a:gd name="T6" fmla="*/ 2749 w 255"/>
                  <a:gd name="T7" fmla="*/ 1197 h 647"/>
                  <a:gd name="T8" fmla="*/ 2749 w 255"/>
                  <a:gd name="T9" fmla="*/ 860 h 647"/>
                  <a:gd name="T10" fmla="*/ 1092 w 255"/>
                  <a:gd name="T11" fmla="*/ 320 h 647"/>
                  <a:gd name="T12" fmla="*/ 0 w 255"/>
                  <a:gd name="T13" fmla="*/ 0 h 647"/>
                  <a:gd name="T14" fmla="*/ 0 60000 65536"/>
                  <a:gd name="T15" fmla="*/ 0 60000 65536"/>
                  <a:gd name="T16" fmla="*/ 0 60000 65536"/>
                  <a:gd name="T17" fmla="*/ 0 60000 65536"/>
                  <a:gd name="T18" fmla="*/ 0 60000 65536"/>
                  <a:gd name="T19" fmla="*/ 0 60000 65536"/>
                  <a:gd name="T20" fmla="*/ 0 60000 65536"/>
                  <a:gd name="T21" fmla="*/ 0 w 255"/>
                  <a:gd name="T22" fmla="*/ 0 h 647"/>
                  <a:gd name="T23" fmla="*/ 255 w 255"/>
                  <a:gd name="T24" fmla="*/ 647 h 64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55" h="647">
                    <a:moveTo>
                      <a:pt x="0" y="0"/>
                    </a:moveTo>
                    <a:lnTo>
                      <a:pt x="0" y="183"/>
                    </a:lnTo>
                    <a:lnTo>
                      <a:pt x="90" y="333"/>
                    </a:lnTo>
                    <a:lnTo>
                      <a:pt x="254" y="646"/>
                    </a:lnTo>
                    <a:lnTo>
                      <a:pt x="254" y="465"/>
                    </a:lnTo>
                    <a:lnTo>
                      <a:pt x="101" y="173"/>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319" name="Freeform 44"/>
              <p:cNvSpPr>
                <a:spLocks/>
              </p:cNvSpPr>
              <p:nvPr/>
            </p:nvSpPr>
            <p:spPr bwMode="auto">
              <a:xfrm>
                <a:off x="676" y="2635"/>
                <a:ext cx="74" cy="189"/>
              </a:xfrm>
              <a:custGeom>
                <a:avLst/>
                <a:gdLst>
                  <a:gd name="T0" fmla="*/ 0 w 60"/>
                  <a:gd name="T1" fmla="*/ 0 h 180"/>
                  <a:gd name="T2" fmla="*/ 733 w 60"/>
                  <a:gd name="T3" fmla="*/ 0 h 180"/>
                  <a:gd name="T4" fmla="*/ 733 w 60"/>
                  <a:gd name="T5" fmla="*/ 321 h 180"/>
                  <a:gd name="T6" fmla="*/ 0 w 60"/>
                  <a:gd name="T7" fmla="*/ 321 h 180"/>
                  <a:gd name="T8" fmla="*/ 0 w 60"/>
                  <a:gd name="T9" fmla="*/ 0 h 180"/>
                  <a:gd name="T10" fmla="*/ 0 60000 65536"/>
                  <a:gd name="T11" fmla="*/ 0 60000 65536"/>
                  <a:gd name="T12" fmla="*/ 0 60000 65536"/>
                  <a:gd name="T13" fmla="*/ 0 60000 65536"/>
                  <a:gd name="T14" fmla="*/ 0 60000 65536"/>
                  <a:gd name="T15" fmla="*/ 0 w 60"/>
                  <a:gd name="T16" fmla="*/ 0 h 180"/>
                  <a:gd name="T17" fmla="*/ 60 w 60"/>
                  <a:gd name="T18" fmla="*/ 180 h 180"/>
                </a:gdLst>
                <a:ahLst/>
                <a:cxnLst>
                  <a:cxn ang="T10">
                    <a:pos x="T0" y="T1"/>
                  </a:cxn>
                  <a:cxn ang="T11">
                    <a:pos x="T2" y="T3"/>
                  </a:cxn>
                  <a:cxn ang="T12">
                    <a:pos x="T4" y="T5"/>
                  </a:cxn>
                  <a:cxn ang="T13">
                    <a:pos x="T6" y="T7"/>
                  </a:cxn>
                  <a:cxn ang="T14">
                    <a:pos x="T8" y="T9"/>
                  </a:cxn>
                </a:cxnLst>
                <a:rect l="T15" t="T16" r="T17" b="T18"/>
                <a:pathLst>
                  <a:path w="60" h="180">
                    <a:moveTo>
                      <a:pt x="0" y="0"/>
                    </a:moveTo>
                    <a:lnTo>
                      <a:pt x="59" y="0"/>
                    </a:lnTo>
                    <a:lnTo>
                      <a:pt x="59" y="179"/>
                    </a:lnTo>
                    <a:lnTo>
                      <a:pt x="0" y="179"/>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20" name="Freeform 45"/>
              <p:cNvSpPr>
                <a:spLocks/>
              </p:cNvSpPr>
              <p:nvPr/>
            </p:nvSpPr>
            <p:spPr bwMode="auto">
              <a:xfrm>
                <a:off x="750" y="2635"/>
                <a:ext cx="221" cy="315"/>
              </a:xfrm>
              <a:custGeom>
                <a:avLst/>
                <a:gdLst>
                  <a:gd name="T0" fmla="*/ 0 w 181"/>
                  <a:gd name="T1" fmla="*/ 0 h 335"/>
                  <a:gd name="T2" fmla="*/ 0 w 181"/>
                  <a:gd name="T3" fmla="*/ 85 h 335"/>
                  <a:gd name="T4" fmla="*/ 1976 w 181"/>
                  <a:gd name="T5" fmla="*/ 158 h 335"/>
                  <a:gd name="T6" fmla="*/ 1976 w 181"/>
                  <a:gd name="T7" fmla="*/ 72 h 335"/>
                  <a:gd name="T8" fmla="*/ 0 w 181"/>
                  <a:gd name="T9" fmla="*/ 0 h 335"/>
                  <a:gd name="T10" fmla="*/ 0 60000 65536"/>
                  <a:gd name="T11" fmla="*/ 0 60000 65536"/>
                  <a:gd name="T12" fmla="*/ 0 60000 65536"/>
                  <a:gd name="T13" fmla="*/ 0 60000 65536"/>
                  <a:gd name="T14" fmla="*/ 0 60000 65536"/>
                  <a:gd name="T15" fmla="*/ 0 w 181"/>
                  <a:gd name="T16" fmla="*/ 0 h 335"/>
                  <a:gd name="T17" fmla="*/ 181 w 181"/>
                  <a:gd name="T18" fmla="*/ 335 h 335"/>
                </a:gdLst>
                <a:ahLst/>
                <a:cxnLst>
                  <a:cxn ang="T10">
                    <a:pos x="T0" y="T1"/>
                  </a:cxn>
                  <a:cxn ang="T11">
                    <a:pos x="T2" y="T3"/>
                  </a:cxn>
                  <a:cxn ang="T12">
                    <a:pos x="T4" y="T5"/>
                  </a:cxn>
                  <a:cxn ang="T13">
                    <a:pos x="T6" y="T7"/>
                  </a:cxn>
                  <a:cxn ang="T14">
                    <a:pos x="T8" y="T9"/>
                  </a:cxn>
                </a:cxnLst>
                <a:rect l="T15" t="T16" r="T17" b="T18"/>
                <a:pathLst>
                  <a:path w="181" h="335">
                    <a:moveTo>
                      <a:pt x="0" y="0"/>
                    </a:moveTo>
                    <a:lnTo>
                      <a:pt x="0" y="178"/>
                    </a:lnTo>
                    <a:lnTo>
                      <a:pt x="180" y="334"/>
                    </a:lnTo>
                    <a:lnTo>
                      <a:pt x="180" y="152"/>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321" name="Freeform 46"/>
              <p:cNvSpPr>
                <a:spLocks/>
              </p:cNvSpPr>
              <p:nvPr/>
            </p:nvSpPr>
            <p:spPr bwMode="auto">
              <a:xfrm>
                <a:off x="971" y="2792"/>
                <a:ext cx="249" cy="158"/>
              </a:xfrm>
              <a:custGeom>
                <a:avLst/>
                <a:gdLst>
                  <a:gd name="T0" fmla="*/ 0 w 205"/>
                  <a:gd name="T1" fmla="*/ 2 h 190"/>
                  <a:gd name="T2" fmla="*/ 0 w 205"/>
                  <a:gd name="T3" fmla="*/ 21 h 190"/>
                  <a:gd name="T4" fmla="*/ 2110 w 205"/>
                  <a:gd name="T5" fmla="*/ 21 h 190"/>
                  <a:gd name="T6" fmla="*/ 2110 w 205"/>
                  <a:gd name="T7" fmla="*/ 0 h 190"/>
                  <a:gd name="T8" fmla="*/ 0 w 205"/>
                  <a:gd name="T9" fmla="*/ 2 h 190"/>
                  <a:gd name="T10" fmla="*/ 0 60000 65536"/>
                  <a:gd name="T11" fmla="*/ 0 60000 65536"/>
                  <a:gd name="T12" fmla="*/ 0 60000 65536"/>
                  <a:gd name="T13" fmla="*/ 0 60000 65536"/>
                  <a:gd name="T14" fmla="*/ 0 60000 65536"/>
                  <a:gd name="T15" fmla="*/ 0 w 205"/>
                  <a:gd name="T16" fmla="*/ 0 h 190"/>
                  <a:gd name="T17" fmla="*/ 205 w 205"/>
                  <a:gd name="T18" fmla="*/ 190 h 190"/>
                </a:gdLst>
                <a:ahLst/>
                <a:cxnLst>
                  <a:cxn ang="T10">
                    <a:pos x="T0" y="T1"/>
                  </a:cxn>
                  <a:cxn ang="T11">
                    <a:pos x="T2" y="T3"/>
                  </a:cxn>
                  <a:cxn ang="T12">
                    <a:pos x="T4" y="T5"/>
                  </a:cxn>
                  <a:cxn ang="T13">
                    <a:pos x="T6" y="T7"/>
                  </a:cxn>
                  <a:cxn ang="T14">
                    <a:pos x="T8" y="T9"/>
                  </a:cxn>
                </a:cxnLst>
                <a:rect l="T15" t="T16" r="T17" b="T18"/>
                <a:pathLst>
                  <a:path w="205" h="190">
                    <a:moveTo>
                      <a:pt x="0" y="2"/>
                    </a:moveTo>
                    <a:lnTo>
                      <a:pt x="0" y="189"/>
                    </a:lnTo>
                    <a:lnTo>
                      <a:pt x="204" y="189"/>
                    </a:lnTo>
                    <a:lnTo>
                      <a:pt x="204" y="0"/>
                    </a:lnTo>
                    <a:lnTo>
                      <a:pt x="0" y="2"/>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22" name="Freeform 47"/>
              <p:cNvSpPr>
                <a:spLocks/>
              </p:cNvSpPr>
              <p:nvPr/>
            </p:nvSpPr>
            <p:spPr bwMode="auto">
              <a:xfrm>
                <a:off x="1219" y="2835"/>
                <a:ext cx="301" cy="246"/>
              </a:xfrm>
              <a:custGeom>
                <a:avLst/>
                <a:gdLst>
                  <a:gd name="T0" fmla="*/ 0 w 245"/>
                  <a:gd name="T1" fmla="*/ 0 h 313"/>
                  <a:gd name="T2" fmla="*/ 2888 w 245"/>
                  <a:gd name="T3" fmla="*/ 7 h 313"/>
                  <a:gd name="T4" fmla="*/ 2888 w 245"/>
                  <a:gd name="T5" fmla="*/ 17 h 313"/>
                  <a:gd name="T6" fmla="*/ 0 w 245"/>
                  <a:gd name="T7" fmla="*/ 10 h 313"/>
                  <a:gd name="T8" fmla="*/ 0 w 245"/>
                  <a:gd name="T9" fmla="*/ 0 h 313"/>
                  <a:gd name="T10" fmla="*/ 0 60000 65536"/>
                  <a:gd name="T11" fmla="*/ 0 60000 65536"/>
                  <a:gd name="T12" fmla="*/ 0 60000 65536"/>
                  <a:gd name="T13" fmla="*/ 0 60000 65536"/>
                  <a:gd name="T14" fmla="*/ 0 60000 65536"/>
                  <a:gd name="T15" fmla="*/ 0 w 245"/>
                  <a:gd name="T16" fmla="*/ 0 h 313"/>
                  <a:gd name="T17" fmla="*/ 245 w 245"/>
                  <a:gd name="T18" fmla="*/ 313 h 313"/>
                </a:gdLst>
                <a:ahLst/>
                <a:cxnLst>
                  <a:cxn ang="T10">
                    <a:pos x="T0" y="T1"/>
                  </a:cxn>
                  <a:cxn ang="T11">
                    <a:pos x="T2" y="T3"/>
                  </a:cxn>
                  <a:cxn ang="T12">
                    <a:pos x="T4" y="T5"/>
                  </a:cxn>
                  <a:cxn ang="T13">
                    <a:pos x="T6" y="T7"/>
                  </a:cxn>
                  <a:cxn ang="T14">
                    <a:pos x="T8" y="T9"/>
                  </a:cxn>
                </a:cxnLst>
                <a:rect l="T15" t="T16" r="T17" b="T18"/>
                <a:pathLst>
                  <a:path w="245" h="313">
                    <a:moveTo>
                      <a:pt x="0" y="0"/>
                    </a:moveTo>
                    <a:lnTo>
                      <a:pt x="244" y="128"/>
                    </a:lnTo>
                    <a:lnTo>
                      <a:pt x="244" y="312"/>
                    </a:lnTo>
                    <a:lnTo>
                      <a:pt x="0" y="185"/>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323" name="Freeform 48"/>
              <p:cNvSpPr>
                <a:spLocks/>
              </p:cNvSpPr>
              <p:nvPr/>
            </p:nvSpPr>
            <p:spPr bwMode="auto">
              <a:xfrm>
                <a:off x="1516" y="2971"/>
                <a:ext cx="247" cy="110"/>
              </a:xfrm>
              <a:custGeom>
                <a:avLst/>
                <a:gdLst>
                  <a:gd name="T0" fmla="*/ 0 w 200"/>
                  <a:gd name="T1" fmla="*/ 0 h 176"/>
                  <a:gd name="T2" fmla="*/ 2506 w 200"/>
                  <a:gd name="T3" fmla="*/ 0 h 176"/>
                  <a:gd name="T4" fmla="*/ 2506 w 200"/>
                  <a:gd name="T5" fmla="*/ 1 h 176"/>
                  <a:gd name="T6" fmla="*/ 0 w 200"/>
                  <a:gd name="T7" fmla="*/ 1 h 176"/>
                  <a:gd name="T8" fmla="*/ 0 w 200"/>
                  <a:gd name="T9" fmla="*/ 0 h 176"/>
                  <a:gd name="T10" fmla="*/ 0 60000 65536"/>
                  <a:gd name="T11" fmla="*/ 0 60000 65536"/>
                  <a:gd name="T12" fmla="*/ 0 60000 65536"/>
                  <a:gd name="T13" fmla="*/ 0 60000 65536"/>
                  <a:gd name="T14" fmla="*/ 0 60000 65536"/>
                  <a:gd name="T15" fmla="*/ 0 w 200"/>
                  <a:gd name="T16" fmla="*/ 0 h 176"/>
                  <a:gd name="T17" fmla="*/ 200 w 200"/>
                  <a:gd name="T18" fmla="*/ 176 h 176"/>
                </a:gdLst>
                <a:ahLst/>
                <a:cxnLst>
                  <a:cxn ang="T10">
                    <a:pos x="T0" y="T1"/>
                  </a:cxn>
                  <a:cxn ang="T11">
                    <a:pos x="T2" y="T3"/>
                  </a:cxn>
                  <a:cxn ang="T12">
                    <a:pos x="T4" y="T5"/>
                  </a:cxn>
                  <a:cxn ang="T13">
                    <a:pos x="T6" y="T7"/>
                  </a:cxn>
                  <a:cxn ang="T14">
                    <a:pos x="T8" y="T9"/>
                  </a:cxn>
                </a:cxnLst>
                <a:rect l="T15" t="T16" r="T17" b="T18"/>
                <a:pathLst>
                  <a:path w="200" h="176">
                    <a:moveTo>
                      <a:pt x="0" y="0"/>
                    </a:moveTo>
                    <a:lnTo>
                      <a:pt x="199" y="0"/>
                    </a:lnTo>
                    <a:lnTo>
                      <a:pt x="199" y="175"/>
                    </a:lnTo>
                    <a:lnTo>
                      <a:pt x="0" y="175"/>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24" name="Freeform 49"/>
              <p:cNvSpPr>
                <a:spLocks/>
              </p:cNvSpPr>
              <p:nvPr/>
            </p:nvSpPr>
            <p:spPr bwMode="auto">
              <a:xfrm>
                <a:off x="1762" y="2885"/>
                <a:ext cx="102" cy="187"/>
              </a:xfrm>
              <a:custGeom>
                <a:avLst/>
                <a:gdLst>
                  <a:gd name="T0" fmla="*/ 0 w 84"/>
                  <a:gd name="T1" fmla="*/ 2 h 178"/>
                  <a:gd name="T2" fmla="*/ 0 w 84"/>
                  <a:gd name="T3" fmla="*/ 319 h 178"/>
                  <a:gd name="T4" fmla="*/ 854 w 84"/>
                  <a:gd name="T5" fmla="*/ 319 h 178"/>
                  <a:gd name="T6" fmla="*/ 854 w 84"/>
                  <a:gd name="T7" fmla="*/ 0 h 178"/>
                  <a:gd name="T8" fmla="*/ 0 w 84"/>
                  <a:gd name="T9" fmla="*/ 2 h 178"/>
                  <a:gd name="T10" fmla="*/ 0 60000 65536"/>
                  <a:gd name="T11" fmla="*/ 0 60000 65536"/>
                  <a:gd name="T12" fmla="*/ 0 60000 65536"/>
                  <a:gd name="T13" fmla="*/ 0 60000 65536"/>
                  <a:gd name="T14" fmla="*/ 0 60000 65536"/>
                  <a:gd name="T15" fmla="*/ 0 w 84"/>
                  <a:gd name="T16" fmla="*/ 0 h 178"/>
                  <a:gd name="T17" fmla="*/ 84 w 84"/>
                  <a:gd name="T18" fmla="*/ 178 h 178"/>
                </a:gdLst>
                <a:ahLst/>
                <a:cxnLst>
                  <a:cxn ang="T10">
                    <a:pos x="T0" y="T1"/>
                  </a:cxn>
                  <a:cxn ang="T11">
                    <a:pos x="T2" y="T3"/>
                  </a:cxn>
                  <a:cxn ang="T12">
                    <a:pos x="T4" y="T5"/>
                  </a:cxn>
                  <a:cxn ang="T13">
                    <a:pos x="T6" y="T7"/>
                  </a:cxn>
                  <a:cxn ang="T14">
                    <a:pos x="T8" y="T9"/>
                  </a:cxn>
                </a:cxnLst>
                <a:rect l="T15" t="T16" r="T17" b="T18"/>
                <a:pathLst>
                  <a:path w="84" h="178">
                    <a:moveTo>
                      <a:pt x="0" y="2"/>
                    </a:moveTo>
                    <a:lnTo>
                      <a:pt x="0" y="177"/>
                    </a:lnTo>
                    <a:lnTo>
                      <a:pt x="83" y="177"/>
                    </a:lnTo>
                    <a:lnTo>
                      <a:pt x="83" y="0"/>
                    </a:lnTo>
                    <a:lnTo>
                      <a:pt x="0" y="2"/>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25" name="Freeform 50"/>
              <p:cNvSpPr>
                <a:spLocks/>
              </p:cNvSpPr>
              <p:nvPr/>
            </p:nvSpPr>
            <p:spPr bwMode="auto">
              <a:xfrm>
                <a:off x="1863" y="2889"/>
                <a:ext cx="174" cy="329"/>
              </a:xfrm>
              <a:custGeom>
                <a:avLst/>
                <a:gdLst>
                  <a:gd name="T0" fmla="*/ 0 w 144"/>
                  <a:gd name="T1" fmla="*/ 0 h 313"/>
                  <a:gd name="T2" fmla="*/ 1392 w 144"/>
                  <a:gd name="T3" fmla="*/ 237 h 313"/>
                  <a:gd name="T4" fmla="*/ 1392 w 144"/>
                  <a:gd name="T5" fmla="*/ 571 h 313"/>
                  <a:gd name="T6" fmla="*/ 0 w 144"/>
                  <a:gd name="T7" fmla="*/ 317 h 313"/>
                  <a:gd name="T8" fmla="*/ 0 w 144"/>
                  <a:gd name="T9" fmla="*/ 0 h 313"/>
                  <a:gd name="T10" fmla="*/ 0 60000 65536"/>
                  <a:gd name="T11" fmla="*/ 0 60000 65536"/>
                  <a:gd name="T12" fmla="*/ 0 60000 65536"/>
                  <a:gd name="T13" fmla="*/ 0 60000 65536"/>
                  <a:gd name="T14" fmla="*/ 0 60000 65536"/>
                  <a:gd name="T15" fmla="*/ 0 w 144"/>
                  <a:gd name="T16" fmla="*/ 0 h 313"/>
                  <a:gd name="T17" fmla="*/ 144 w 144"/>
                  <a:gd name="T18" fmla="*/ 313 h 313"/>
                </a:gdLst>
                <a:ahLst/>
                <a:cxnLst>
                  <a:cxn ang="T10">
                    <a:pos x="T0" y="T1"/>
                  </a:cxn>
                  <a:cxn ang="T11">
                    <a:pos x="T2" y="T3"/>
                  </a:cxn>
                  <a:cxn ang="T12">
                    <a:pos x="T4" y="T5"/>
                  </a:cxn>
                  <a:cxn ang="T13">
                    <a:pos x="T6" y="T7"/>
                  </a:cxn>
                  <a:cxn ang="T14">
                    <a:pos x="T8" y="T9"/>
                  </a:cxn>
                </a:cxnLst>
                <a:rect l="T15" t="T16" r="T17" b="T18"/>
                <a:pathLst>
                  <a:path w="144" h="313">
                    <a:moveTo>
                      <a:pt x="0" y="0"/>
                    </a:moveTo>
                    <a:lnTo>
                      <a:pt x="143" y="130"/>
                    </a:lnTo>
                    <a:lnTo>
                      <a:pt x="143" y="312"/>
                    </a:lnTo>
                    <a:lnTo>
                      <a:pt x="0" y="175"/>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326" name="Freeform 51"/>
              <p:cNvSpPr>
                <a:spLocks/>
              </p:cNvSpPr>
              <p:nvPr/>
            </p:nvSpPr>
            <p:spPr bwMode="auto">
              <a:xfrm>
                <a:off x="2036" y="3024"/>
                <a:ext cx="82" cy="331"/>
              </a:xfrm>
              <a:custGeom>
                <a:avLst/>
                <a:gdLst>
                  <a:gd name="T0" fmla="*/ 0 w 66"/>
                  <a:gd name="T1" fmla="*/ 0 h 314"/>
                  <a:gd name="T2" fmla="*/ 883 w 66"/>
                  <a:gd name="T3" fmla="*/ 244 h 314"/>
                  <a:gd name="T4" fmla="*/ 883 w 66"/>
                  <a:gd name="T5" fmla="*/ 590 h 314"/>
                  <a:gd name="T6" fmla="*/ 0 w 66"/>
                  <a:gd name="T7" fmla="*/ 345 h 314"/>
                  <a:gd name="T8" fmla="*/ 0 w 66"/>
                  <a:gd name="T9" fmla="*/ 0 h 314"/>
                  <a:gd name="T10" fmla="*/ 0 60000 65536"/>
                  <a:gd name="T11" fmla="*/ 0 60000 65536"/>
                  <a:gd name="T12" fmla="*/ 0 60000 65536"/>
                  <a:gd name="T13" fmla="*/ 0 60000 65536"/>
                  <a:gd name="T14" fmla="*/ 0 60000 65536"/>
                  <a:gd name="T15" fmla="*/ 0 w 66"/>
                  <a:gd name="T16" fmla="*/ 0 h 314"/>
                  <a:gd name="T17" fmla="*/ 66 w 66"/>
                  <a:gd name="T18" fmla="*/ 314 h 314"/>
                </a:gdLst>
                <a:ahLst/>
                <a:cxnLst>
                  <a:cxn ang="T10">
                    <a:pos x="T0" y="T1"/>
                  </a:cxn>
                  <a:cxn ang="T11">
                    <a:pos x="T2" y="T3"/>
                  </a:cxn>
                  <a:cxn ang="T12">
                    <a:pos x="T4" y="T5"/>
                  </a:cxn>
                  <a:cxn ang="T13">
                    <a:pos x="T6" y="T7"/>
                  </a:cxn>
                  <a:cxn ang="T14">
                    <a:pos x="T8" y="T9"/>
                  </a:cxn>
                </a:cxnLst>
                <a:rect l="T15" t="T16" r="T17" b="T18"/>
                <a:pathLst>
                  <a:path w="66" h="314">
                    <a:moveTo>
                      <a:pt x="0" y="0"/>
                    </a:moveTo>
                    <a:lnTo>
                      <a:pt x="65" y="129"/>
                    </a:lnTo>
                    <a:lnTo>
                      <a:pt x="65" y="313"/>
                    </a:lnTo>
                    <a:lnTo>
                      <a:pt x="0" y="183"/>
                    </a:lnTo>
                    <a:lnTo>
                      <a:pt x="0" y="0"/>
                    </a:lnTo>
                  </a:path>
                </a:pathLst>
              </a:custGeom>
              <a:solidFill>
                <a:srgbClr val="919191"/>
              </a:solidFill>
              <a:ln w="12700" cap="rnd" cmpd="sng">
                <a:solidFill>
                  <a:srgbClr val="000000"/>
                </a:solidFill>
                <a:prstDash val="solid"/>
                <a:round/>
                <a:headEnd type="none" w="med" len="med"/>
                <a:tailEnd type="none" w="med" len="med"/>
              </a:ln>
            </p:spPr>
            <p:txBody>
              <a:bodyPr/>
              <a:lstStyle/>
              <a:p>
                <a:endParaRPr lang="en-US"/>
              </a:p>
            </p:txBody>
          </p:sp>
          <p:sp>
            <p:nvSpPr>
              <p:cNvPr id="11327" name="Freeform 52"/>
              <p:cNvSpPr>
                <a:spLocks/>
              </p:cNvSpPr>
              <p:nvPr/>
            </p:nvSpPr>
            <p:spPr bwMode="auto">
              <a:xfrm>
                <a:off x="2118" y="3163"/>
                <a:ext cx="93" cy="237"/>
              </a:xfrm>
              <a:custGeom>
                <a:avLst/>
                <a:gdLst>
                  <a:gd name="T0" fmla="*/ 0 w 77"/>
                  <a:gd name="T1" fmla="*/ 0 h 225"/>
                  <a:gd name="T2" fmla="*/ 736 w 77"/>
                  <a:gd name="T3" fmla="*/ 86 h 225"/>
                  <a:gd name="T4" fmla="*/ 736 w 77"/>
                  <a:gd name="T5" fmla="*/ 418 h 225"/>
                  <a:gd name="T6" fmla="*/ 0 w 77"/>
                  <a:gd name="T7" fmla="*/ 330 h 225"/>
                  <a:gd name="T8" fmla="*/ 0 w 77"/>
                  <a:gd name="T9" fmla="*/ 0 h 225"/>
                  <a:gd name="T10" fmla="*/ 0 60000 65536"/>
                  <a:gd name="T11" fmla="*/ 0 60000 65536"/>
                  <a:gd name="T12" fmla="*/ 0 60000 65536"/>
                  <a:gd name="T13" fmla="*/ 0 60000 65536"/>
                  <a:gd name="T14" fmla="*/ 0 60000 65536"/>
                  <a:gd name="T15" fmla="*/ 0 w 77"/>
                  <a:gd name="T16" fmla="*/ 0 h 225"/>
                  <a:gd name="T17" fmla="*/ 77 w 77"/>
                  <a:gd name="T18" fmla="*/ 225 h 225"/>
                </a:gdLst>
                <a:ahLst/>
                <a:cxnLst>
                  <a:cxn ang="T10">
                    <a:pos x="T0" y="T1"/>
                  </a:cxn>
                  <a:cxn ang="T11">
                    <a:pos x="T2" y="T3"/>
                  </a:cxn>
                  <a:cxn ang="T12">
                    <a:pos x="T4" y="T5"/>
                  </a:cxn>
                  <a:cxn ang="T13">
                    <a:pos x="T6" y="T7"/>
                  </a:cxn>
                  <a:cxn ang="T14">
                    <a:pos x="T8" y="T9"/>
                  </a:cxn>
                </a:cxnLst>
                <a:rect l="T15" t="T16" r="T17" b="T18"/>
                <a:pathLst>
                  <a:path w="77" h="225">
                    <a:moveTo>
                      <a:pt x="0" y="0"/>
                    </a:moveTo>
                    <a:lnTo>
                      <a:pt x="76" y="46"/>
                    </a:lnTo>
                    <a:lnTo>
                      <a:pt x="76" y="224"/>
                    </a:lnTo>
                    <a:lnTo>
                      <a:pt x="0" y="177"/>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328" name="Freeform 53"/>
              <p:cNvSpPr>
                <a:spLocks/>
              </p:cNvSpPr>
              <p:nvPr/>
            </p:nvSpPr>
            <p:spPr bwMode="auto">
              <a:xfrm>
                <a:off x="2210" y="3145"/>
                <a:ext cx="60" cy="254"/>
              </a:xfrm>
              <a:custGeom>
                <a:avLst/>
                <a:gdLst>
                  <a:gd name="T0" fmla="*/ 542 w 49"/>
                  <a:gd name="T1" fmla="*/ 0 h 241"/>
                  <a:gd name="T2" fmla="*/ 0 w 49"/>
                  <a:gd name="T3" fmla="*/ 114 h 241"/>
                  <a:gd name="T4" fmla="*/ 0 w 49"/>
                  <a:gd name="T5" fmla="*/ 452 h 241"/>
                  <a:gd name="T6" fmla="*/ 542 w 49"/>
                  <a:gd name="T7" fmla="*/ 340 h 241"/>
                  <a:gd name="T8" fmla="*/ 542 w 49"/>
                  <a:gd name="T9" fmla="*/ 0 h 241"/>
                  <a:gd name="T10" fmla="*/ 0 60000 65536"/>
                  <a:gd name="T11" fmla="*/ 0 60000 65536"/>
                  <a:gd name="T12" fmla="*/ 0 60000 65536"/>
                  <a:gd name="T13" fmla="*/ 0 60000 65536"/>
                  <a:gd name="T14" fmla="*/ 0 60000 65536"/>
                  <a:gd name="T15" fmla="*/ 0 w 49"/>
                  <a:gd name="T16" fmla="*/ 0 h 241"/>
                  <a:gd name="T17" fmla="*/ 49 w 49"/>
                  <a:gd name="T18" fmla="*/ 241 h 241"/>
                </a:gdLst>
                <a:ahLst/>
                <a:cxnLst>
                  <a:cxn ang="T10">
                    <a:pos x="T0" y="T1"/>
                  </a:cxn>
                  <a:cxn ang="T11">
                    <a:pos x="T2" y="T3"/>
                  </a:cxn>
                  <a:cxn ang="T12">
                    <a:pos x="T4" y="T5"/>
                  </a:cxn>
                  <a:cxn ang="T13">
                    <a:pos x="T6" y="T7"/>
                  </a:cxn>
                  <a:cxn ang="T14">
                    <a:pos x="T8" y="T9"/>
                  </a:cxn>
                </a:cxnLst>
                <a:rect l="T15" t="T16" r="T17" b="T18"/>
                <a:pathLst>
                  <a:path w="49" h="241">
                    <a:moveTo>
                      <a:pt x="48" y="0"/>
                    </a:moveTo>
                    <a:lnTo>
                      <a:pt x="0" y="61"/>
                    </a:lnTo>
                    <a:lnTo>
                      <a:pt x="0" y="240"/>
                    </a:lnTo>
                    <a:lnTo>
                      <a:pt x="48" y="181"/>
                    </a:lnTo>
                    <a:lnTo>
                      <a:pt x="48"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29" name="Freeform 54"/>
              <p:cNvSpPr>
                <a:spLocks/>
              </p:cNvSpPr>
              <p:nvPr/>
            </p:nvSpPr>
            <p:spPr bwMode="auto">
              <a:xfrm>
                <a:off x="2269" y="3145"/>
                <a:ext cx="115" cy="227"/>
              </a:xfrm>
              <a:custGeom>
                <a:avLst/>
                <a:gdLst>
                  <a:gd name="T0" fmla="*/ 0 w 94"/>
                  <a:gd name="T1" fmla="*/ 0 h 215"/>
                  <a:gd name="T2" fmla="*/ 1041 w 94"/>
                  <a:gd name="T3" fmla="*/ 64 h 215"/>
                  <a:gd name="T4" fmla="*/ 1041 w 94"/>
                  <a:gd name="T5" fmla="*/ 414 h 215"/>
                  <a:gd name="T6" fmla="*/ 0 w 94"/>
                  <a:gd name="T7" fmla="*/ 351 h 215"/>
                  <a:gd name="T8" fmla="*/ 0 w 94"/>
                  <a:gd name="T9" fmla="*/ 0 h 215"/>
                  <a:gd name="T10" fmla="*/ 0 60000 65536"/>
                  <a:gd name="T11" fmla="*/ 0 60000 65536"/>
                  <a:gd name="T12" fmla="*/ 0 60000 65536"/>
                  <a:gd name="T13" fmla="*/ 0 60000 65536"/>
                  <a:gd name="T14" fmla="*/ 0 60000 65536"/>
                  <a:gd name="T15" fmla="*/ 0 w 94"/>
                  <a:gd name="T16" fmla="*/ 0 h 215"/>
                  <a:gd name="T17" fmla="*/ 94 w 94"/>
                  <a:gd name="T18" fmla="*/ 215 h 215"/>
                </a:gdLst>
                <a:ahLst/>
                <a:cxnLst>
                  <a:cxn ang="T10">
                    <a:pos x="T0" y="T1"/>
                  </a:cxn>
                  <a:cxn ang="T11">
                    <a:pos x="T2" y="T3"/>
                  </a:cxn>
                  <a:cxn ang="T12">
                    <a:pos x="T4" y="T5"/>
                  </a:cxn>
                  <a:cxn ang="T13">
                    <a:pos x="T6" y="T7"/>
                  </a:cxn>
                  <a:cxn ang="T14">
                    <a:pos x="T8" y="T9"/>
                  </a:cxn>
                </a:cxnLst>
                <a:rect l="T15" t="T16" r="T17" b="T18"/>
                <a:pathLst>
                  <a:path w="94" h="215">
                    <a:moveTo>
                      <a:pt x="0" y="0"/>
                    </a:moveTo>
                    <a:lnTo>
                      <a:pt x="93" y="34"/>
                    </a:lnTo>
                    <a:lnTo>
                      <a:pt x="93" y="214"/>
                    </a:lnTo>
                    <a:lnTo>
                      <a:pt x="0" y="182"/>
                    </a:lnTo>
                    <a:lnTo>
                      <a:pt x="0" y="0"/>
                    </a:lnTo>
                  </a:path>
                </a:pathLst>
              </a:custGeom>
              <a:solidFill>
                <a:srgbClr val="919191"/>
              </a:solidFill>
              <a:ln w="12700" cap="rnd" cmpd="sng">
                <a:solidFill>
                  <a:srgbClr val="000000"/>
                </a:solidFill>
                <a:prstDash val="solid"/>
                <a:round/>
                <a:headEnd type="none" w="med" len="med"/>
                <a:tailEnd type="none" w="med" len="med"/>
              </a:ln>
            </p:spPr>
            <p:txBody>
              <a:bodyPr/>
              <a:lstStyle/>
              <a:p>
                <a:endParaRPr lang="en-US"/>
              </a:p>
            </p:txBody>
          </p:sp>
          <p:sp>
            <p:nvSpPr>
              <p:cNvPr id="11330" name="Freeform 55"/>
              <p:cNvSpPr>
                <a:spLocks/>
              </p:cNvSpPr>
              <p:nvPr/>
            </p:nvSpPr>
            <p:spPr bwMode="auto">
              <a:xfrm>
                <a:off x="2521" y="3400"/>
                <a:ext cx="221" cy="266"/>
              </a:xfrm>
              <a:custGeom>
                <a:avLst/>
                <a:gdLst>
                  <a:gd name="T0" fmla="*/ 0 w 180"/>
                  <a:gd name="T1" fmla="*/ 0 h 250"/>
                  <a:gd name="T2" fmla="*/ 2106 w 180"/>
                  <a:gd name="T3" fmla="*/ 135 h 250"/>
                  <a:gd name="T4" fmla="*/ 2106 w 180"/>
                  <a:gd name="T5" fmla="*/ 525 h 250"/>
                  <a:gd name="T6" fmla="*/ 0 w 180"/>
                  <a:gd name="T7" fmla="*/ 384 h 250"/>
                  <a:gd name="T8" fmla="*/ 0 w 180"/>
                  <a:gd name="T9" fmla="*/ 0 h 250"/>
                  <a:gd name="T10" fmla="*/ 0 60000 65536"/>
                  <a:gd name="T11" fmla="*/ 0 60000 65536"/>
                  <a:gd name="T12" fmla="*/ 0 60000 65536"/>
                  <a:gd name="T13" fmla="*/ 0 60000 65536"/>
                  <a:gd name="T14" fmla="*/ 0 60000 65536"/>
                  <a:gd name="T15" fmla="*/ 0 w 180"/>
                  <a:gd name="T16" fmla="*/ 0 h 250"/>
                  <a:gd name="T17" fmla="*/ 180 w 180"/>
                  <a:gd name="T18" fmla="*/ 250 h 250"/>
                </a:gdLst>
                <a:ahLst/>
                <a:cxnLst>
                  <a:cxn ang="T10">
                    <a:pos x="T0" y="T1"/>
                  </a:cxn>
                  <a:cxn ang="T11">
                    <a:pos x="T2" y="T3"/>
                  </a:cxn>
                  <a:cxn ang="T12">
                    <a:pos x="T4" y="T5"/>
                  </a:cxn>
                  <a:cxn ang="T13">
                    <a:pos x="T6" y="T7"/>
                  </a:cxn>
                  <a:cxn ang="T14">
                    <a:pos x="T8" y="T9"/>
                  </a:cxn>
                </a:cxnLst>
                <a:rect l="T15" t="T16" r="T17" b="T18"/>
                <a:pathLst>
                  <a:path w="180" h="250">
                    <a:moveTo>
                      <a:pt x="0" y="0"/>
                    </a:moveTo>
                    <a:lnTo>
                      <a:pt x="179" y="64"/>
                    </a:lnTo>
                    <a:lnTo>
                      <a:pt x="179" y="249"/>
                    </a:lnTo>
                    <a:lnTo>
                      <a:pt x="0" y="183"/>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31" name="Freeform 56"/>
              <p:cNvSpPr>
                <a:spLocks/>
              </p:cNvSpPr>
              <p:nvPr/>
            </p:nvSpPr>
            <p:spPr bwMode="auto">
              <a:xfrm>
                <a:off x="2384" y="3180"/>
                <a:ext cx="140" cy="422"/>
              </a:xfrm>
              <a:custGeom>
                <a:avLst/>
                <a:gdLst>
                  <a:gd name="T0" fmla="*/ 0 w 115"/>
                  <a:gd name="T1" fmla="*/ 0 h 400"/>
                  <a:gd name="T2" fmla="*/ 1214 w 115"/>
                  <a:gd name="T3" fmla="*/ 407 h 400"/>
                  <a:gd name="T4" fmla="*/ 1214 w 115"/>
                  <a:gd name="T5" fmla="*/ 760 h 400"/>
                  <a:gd name="T6" fmla="*/ 0 w 115"/>
                  <a:gd name="T7" fmla="*/ 352 h 400"/>
                  <a:gd name="T8" fmla="*/ 0 w 115"/>
                  <a:gd name="T9" fmla="*/ 0 h 400"/>
                  <a:gd name="T10" fmla="*/ 0 60000 65536"/>
                  <a:gd name="T11" fmla="*/ 0 60000 65536"/>
                  <a:gd name="T12" fmla="*/ 0 60000 65536"/>
                  <a:gd name="T13" fmla="*/ 0 60000 65536"/>
                  <a:gd name="T14" fmla="*/ 0 60000 65536"/>
                  <a:gd name="T15" fmla="*/ 0 w 115"/>
                  <a:gd name="T16" fmla="*/ 0 h 400"/>
                  <a:gd name="T17" fmla="*/ 115 w 115"/>
                  <a:gd name="T18" fmla="*/ 400 h 400"/>
                </a:gdLst>
                <a:ahLst/>
                <a:cxnLst>
                  <a:cxn ang="T10">
                    <a:pos x="T0" y="T1"/>
                  </a:cxn>
                  <a:cxn ang="T11">
                    <a:pos x="T2" y="T3"/>
                  </a:cxn>
                  <a:cxn ang="T12">
                    <a:pos x="T4" y="T5"/>
                  </a:cxn>
                  <a:cxn ang="T13">
                    <a:pos x="T6" y="T7"/>
                  </a:cxn>
                  <a:cxn ang="T14">
                    <a:pos x="T8" y="T9"/>
                  </a:cxn>
                </a:cxnLst>
                <a:rect l="T15" t="T16" r="T17" b="T18"/>
                <a:pathLst>
                  <a:path w="115" h="400">
                    <a:moveTo>
                      <a:pt x="0" y="0"/>
                    </a:moveTo>
                    <a:lnTo>
                      <a:pt x="114" y="215"/>
                    </a:lnTo>
                    <a:lnTo>
                      <a:pt x="114" y="399"/>
                    </a:lnTo>
                    <a:lnTo>
                      <a:pt x="0" y="185"/>
                    </a:lnTo>
                    <a:lnTo>
                      <a:pt x="0" y="0"/>
                    </a:lnTo>
                  </a:path>
                </a:pathLst>
              </a:custGeom>
              <a:solidFill>
                <a:srgbClr val="333333"/>
              </a:solidFill>
              <a:ln w="12700" cap="rnd" cmpd="sng">
                <a:solidFill>
                  <a:srgbClr val="000000"/>
                </a:solidFill>
                <a:prstDash val="solid"/>
                <a:round/>
                <a:headEnd type="none" w="med" len="med"/>
                <a:tailEnd type="none" w="med" len="med"/>
              </a:ln>
            </p:spPr>
            <p:txBody>
              <a:bodyPr/>
              <a:lstStyle/>
              <a:p>
                <a:endParaRPr lang="en-US"/>
              </a:p>
            </p:txBody>
          </p:sp>
          <p:sp>
            <p:nvSpPr>
              <p:cNvPr id="11332" name="Freeform 57"/>
              <p:cNvSpPr>
                <a:spLocks/>
              </p:cNvSpPr>
              <p:nvPr/>
            </p:nvSpPr>
            <p:spPr bwMode="auto">
              <a:xfrm>
                <a:off x="308" y="1977"/>
                <a:ext cx="72" cy="272"/>
              </a:xfrm>
              <a:custGeom>
                <a:avLst/>
                <a:gdLst>
                  <a:gd name="T0" fmla="*/ 0 w 60"/>
                  <a:gd name="T1" fmla="*/ 0 h 258"/>
                  <a:gd name="T2" fmla="*/ 521 w 60"/>
                  <a:gd name="T3" fmla="*/ 178 h 258"/>
                  <a:gd name="T4" fmla="*/ 408 w 60"/>
                  <a:gd name="T5" fmla="*/ 296 h 258"/>
                  <a:gd name="T6" fmla="*/ 408 w 60"/>
                  <a:gd name="T7" fmla="*/ 484 h 258"/>
                  <a:gd name="T8" fmla="*/ 0 w 60"/>
                  <a:gd name="T9" fmla="*/ 349 h 258"/>
                  <a:gd name="T10" fmla="*/ 0 w 60"/>
                  <a:gd name="T11" fmla="*/ 0 h 258"/>
                  <a:gd name="T12" fmla="*/ 0 60000 65536"/>
                  <a:gd name="T13" fmla="*/ 0 60000 65536"/>
                  <a:gd name="T14" fmla="*/ 0 60000 65536"/>
                  <a:gd name="T15" fmla="*/ 0 60000 65536"/>
                  <a:gd name="T16" fmla="*/ 0 60000 65536"/>
                  <a:gd name="T17" fmla="*/ 0 60000 65536"/>
                  <a:gd name="T18" fmla="*/ 0 w 60"/>
                  <a:gd name="T19" fmla="*/ 0 h 258"/>
                  <a:gd name="T20" fmla="*/ 60 w 60"/>
                  <a:gd name="T21" fmla="*/ 258 h 258"/>
                </a:gdLst>
                <a:ahLst/>
                <a:cxnLst>
                  <a:cxn ang="T12">
                    <a:pos x="T0" y="T1"/>
                  </a:cxn>
                  <a:cxn ang="T13">
                    <a:pos x="T2" y="T3"/>
                  </a:cxn>
                  <a:cxn ang="T14">
                    <a:pos x="T4" y="T5"/>
                  </a:cxn>
                  <a:cxn ang="T15">
                    <a:pos x="T6" y="T7"/>
                  </a:cxn>
                  <a:cxn ang="T16">
                    <a:pos x="T8" y="T9"/>
                  </a:cxn>
                  <a:cxn ang="T17">
                    <a:pos x="T10" y="T11"/>
                  </a:cxn>
                </a:cxnLst>
                <a:rect l="T18" t="T19" r="T20" b="T21"/>
                <a:pathLst>
                  <a:path w="60" h="258">
                    <a:moveTo>
                      <a:pt x="0" y="0"/>
                    </a:moveTo>
                    <a:lnTo>
                      <a:pt x="59" y="95"/>
                    </a:lnTo>
                    <a:lnTo>
                      <a:pt x="46" y="157"/>
                    </a:lnTo>
                    <a:lnTo>
                      <a:pt x="46" y="257"/>
                    </a:lnTo>
                    <a:lnTo>
                      <a:pt x="0" y="185"/>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33" name="Freeform 58"/>
              <p:cNvSpPr>
                <a:spLocks/>
              </p:cNvSpPr>
              <p:nvPr/>
            </p:nvSpPr>
            <p:spPr bwMode="auto">
              <a:xfrm>
                <a:off x="3651" y="1366"/>
                <a:ext cx="279" cy="226"/>
              </a:xfrm>
              <a:custGeom>
                <a:avLst/>
                <a:gdLst>
                  <a:gd name="T0" fmla="*/ 0 w 228"/>
                  <a:gd name="T1" fmla="*/ 60 h 214"/>
                  <a:gd name="T2" fmla="*/ 2556 w 228"/>
                  <a:gd name="T3" fmla="*/ 0 h 214"/>
                  <a:gd name="T4" fmla="*/ 2556 w 228"/>
                  <a:gd name="T5" fmla="*/ 340 h 214"/>
                  <a:gd name="T6" fmla="*/ 0 w 228"/>
                  <a:gd name="T7" fmla="*/ 413 h 214"/>
                  <a:gd name="T8" fmla="*/ 0 w 228"/>
                  <a:gd name="T9" fmla="*/ 60 h 214"/>
                  <a:gd name="T10" fmla="*/ 0 60000 65536"/>
                  <a:gd name="T11" fmla="*/ 0 60000 65536"/>
                  <a:gd name="T12" fmla="*/ 0 60000 65536"/>
                  <a:gd name="T13" fmla="*/ 0 60000 65536"/>
                  <a:gd name="T14" fmla="*/ 0 60000 65536"/>
                  <a:gd name="T15" fmla="*/ 0 w 228"/>
                  <a:gd name="T16" fmla="*/ 0 h 214"/>
                  <a:gd name="T17" fmla="*/ 228 w 228"/>
                  <a:gd name="T18" fmla="*/ 214 h 214"/>
                </a:gdLst>
                <a:ahLst/>
                <a:cxnLst>
                  <a:cxn ang="T10">
                    <a:pos x="T0" y="T1"/>
                  </a:cxn>
                  <a:cxn ang="T11">
                    <a:pos x="T2" y="T3"/>
                  </a:cxn>
                  <a:cxn ang="T12">
                    <a:pos x="T4" y="T5"/>
                  </a:cxn>
                  <a:cxn ang="T13">
                    <a:pos x="T6" y="T7"/>
                  </a:cxn>
                  <a:cxn ang="T14">
                    <a:pos x="T8" y="T9"/>
                  </a:cxn>
                </a:cxnLst>
                <a:rect l="T15" t="T16" r="T17" b="T18"/>
                <a:pathLst>
                  <a:path w="228" h="214">
                    <a:moveTo>
                      <a:pt x="0" y="31"/>
                    </a:moveTo>
                    <a:lnTo>
                      <a:pt x="227" y="0"/>
                    </a:lnTo>
                    <a:lnTo>
                      <a:pt x="227" y="177"/>
                    </a:lnTo>
                    <a:lnTo>
                      <a:pt x="0" y="213"/>
                    </a:lnTo>
                    <a:lnTo>
                      <a:pt x="0" y="31"/>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34" name="Freeform 59"/>
              <p:cNvSpPr>
                <a:spLocks/>
              </p:cNvSpPr>
              <p:nvPr/>
            </p:nvSpPr>
            <p:spPr bwMode="auto">
              <a:xfrm>
                <a:off x="3553" y="1399"/>
                <a:ext cx="112" cy="289"/>
              </a:xfrm>
              <a:custGeom>
                <a:avLst/>
                <a:gdLst>
                  <a:gd name="T0" fmla="*/ 1097 w 91"/>
                  <a:gd name="T1" fmla="*/ 0 h 274"/>
                  <a:gd name="T2" fmla="*/ 1097 w 91"/>
                  <a:gd name="T3" fmla="*/ 338 h 274"/>
                  <a:gd name="T4" fmla="*/ 0 w 91"/>
                  <a:gd name="T5" fmla="*/ 521 h 274"/>
                  <a:gd name="T6" fmla="*/ 0 w 91"/>
                  <a:gd name="T7" fmla="*/ 176 h 274"/>
                  <a:gd name="T8" fmla="*/ 1097 w 91"/>
                  <a:gd name="T9" fmla="*/ 0 h 274"/>
                  <a:gd name="T10" fmla="*/ 0 60000 65536"/>
                  <a:gd name="T11" fmla="*/ 0 60000 65536"/>
                  <a:gd name="T12" fmla="*/ 0 60000 65536"/>
                  <a:gd name="T13" fmla="*/ 0 60000 65536"/>
                  <a:gd name="T14" fmla="*/ 0 60000 65536"/>
                  <a:gd name="T15" fmla="*/ 0 w 91"/>
                  <a:gd name="T16" fmla="*/ 0 h 274"/>
                  <a:gd name="T17" fmla="*/ 91 w 91"/>
                  <a:gd name="T18" fmla="*/ 274 h 274"/>
                </a:gdLst>
                <a:ahLst/>
                <a:cxnLst>
                  <a:cxn ang="T10">
                    <a:pos x="T0" y="T1"/>
                  </a:cxn>
                  <a:cxn ang="T11">
                    <a:pos x="T2" y="T3"/>
                  </a:cxn>
                  <a:cxn ang="T12">
                    <a:pos x="T4" y="T5"/>
                  </a:cxn>
                  <a:cxn ang="T13">
                    <a:pos x="T6" y="T7"/>
                  </a:cxn>
                  <a:cxn ang="T14">
                    <a:pos x="T8" y="T9"/>
                  </a:cxn>
                </a:cxnLst>
                <a:rect l="T15" t="T16" r="T17" b="T18"/>
                <a:pathLst>
                  <a:path w="91" h="274">
                    <a:moveTo>
                      <a:pt x="90" y="0"/>
                    </a:moveTo>
                    <a:lnTo>
                      <a:pt x="90" y="178"/>
                    </a:lnTo>
                    <a:lnTo>
                      <a:pt x="0" y="273"/>
                    </a:lnTo>
                    <a:lnTo>
                      <a:pt x="0" y="93"/>
                    </a:lnTo>
                    <a:lnTo>
                      <a:pt x="9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35" name="Freeform 60"/>
              <p:cNvSpPr>
                <a:spLocks/>
              </p:cNvSpPr>
              <p:nvPr/>
            </p:nvSpPr>
            <p:spPr bwMode="auto">
              <a:xfrm>
                <a:off x="3162" y="1121"/>
                <a:ext cx="162" cy="200"/>
              </a:xfrm>
              <a:custGeom>
                <a:avLst/>
                <a:gdLst>
                  <a:gd name="T0" fmla="*/ 1407 w 133"/>
                  <a:gd name="T1" fmla="*/ 0 h 189"/>
                  <a:gd name="T2" fmla="*/ 163 w 133"/>
                  <a:gd name="T3" fmla="*/ 228 h 189"/>
                  <a:gd name="T4" fmla="*/ 0 w 133"/>
                  <a:gd name="T5" fmla="*/ 360 h 189"/>
                  <a:gd name="T6" fmla="*/ 1118 w 133"/>
                  <a:gd name="T7" fmla="*/ 281 h 189"/>
                  <a:gd name="T8" fmla="*/ 1407 w 133"/>
                  <a:gd name="T9" fmla="*/ 370 h 189"/>
                  <a:gd name="T10" fmla="*/ 1407 w 133"/>
                  <a:gd name="T11" fmla="*/ 0 h 189"/>
                  <a:gd name="T12" fmla="*/ 0 60000 65536"/>
                  <a:gd name="T13" fmla="*/ 0 60000 65536"/>
                  <a:gd name="T14" fmla="*/ 0 60000 65536"/>
                  <a:gd name="T15" fmla="*/ 0 60000 65536"/>
                  <a:gd name="T16" fmla="*/ 0 60000 65536"/>
                  <a:gd name="T17" fmla="*/ 0 60000 65536"/>
                  <a:gd name="T18" fmla="*/ 0 w 133"/>
                  <a:gd name="T19" fmla="*/ 0 h 189"/>
                  <a:gd name="T20" fmla="*/ 133 w 133"/>
                  <a:gd name="T21" fmla="*/ 189 h 189"/>
                </a:gdLst>
                <a:ahLst/>
                <a:cxnLst>
                  <a:cxn ang="T12">
                    <a:pos x="T0" y="T1"/>
                  </a:cxn>
                  <a:cxn ang="T13">
                    <a:pos x="T2" y="T3"/>
                  </a:cxn>
                  <a:cxn ang="T14">
                    <a:pos x="T4" y="T5"/>
                  </a:cxn>
                  <a:cxn ang="T15">
                    <a:pos x="T6" y="T7"/>
                  </a:cxn>
                  <a:cxn ang="T16">
                    <a:pos x="T8" y="T9"/>
                  </a:cxn>
                  <a:cxn ang="T17">
                    <a:pos x="T10" y="T11"/>
                  </a:cxn>
                </a:cxnLst>
                <a:rect l="T18" t="T19" r="T20" b="T21"/>
                <a:pathLst>
                  <a:path w="133" h="189">
                    <a:moveTo>
                      <a:pt x="132" y="0"/>
                    </a:moveTo>
                    <a:lnTo>
                      <a:pt x="16" y="115"/>
                    </a:lnTo>
                    <a:lnTo>
                      <a:pt x="0" y="181"/>
                    </a:lnTo>
                    <a:lnTo>
                      <a:pt x="105" y="143"/>
                    </a:lnTo>
                    <a:lnTo>
                      <a:pt x="132" y="188"/>
                    </a:lnTo>
                    <a:lnTo>
                      <a:pt x="132"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36" name="Freeform 61"/>
              <p:cNvSpPr>
                <a:spLocks/>
              </p:cNvSpPr>
              <p:nvPr/>
            </p:nvSpPr>
            <p:spPr bwMode="auto">
              <a:xfrm>
                <a:off x="3502" y="1234"/>
                <a:ext cx="92" cy="99"/>
              </a:xfrm>
              <a:custGeom>
                <a:avLst/>
                <a:gdLst>
                  <a:gd name="T0" fmla="*/ 861 w 75"/>
                  <a:gd name="T1" fmla="*/ 0 h 95"/>
                  <a:gd name="T2" fmla="*/ 0 w 75"/>
                  <a:gd name="T3" fmla="*/ 105 h 95"/>
                  <a:gd name="T4" fmla="*/ 861 w 75"/>
                  <a:gd name="T5" fmla="*/ 153 h 95"/>
                  <a:gd name="T6" fmla="*/ 861 w 75"/>
                  <a:gd name="T7" fmla="*/ 0 h 95"/>
                  <a:gd name="T8" fmla="*/ 0 60000 65536"/>
                  <a:gd name="T9" fmla="*/ 0 60000 65536"/>
                  <a:gd name="T10" fmla="*/ 0 60000 65536"/>
                  <a:gd name="T11" fmla="*/ 0 60000 65536"/>
                  <a:gd name="T12" fmla="*/ 0 w 75"/>
                  <a:gd name="T13" fmla="*/ 0 h 95"/>
                  <a:gd name="T14" fmla="*/ 75 w 75"/>
                  <a:gd name="T15" fmla="*/ 95 h 95"/>
                </a:gdLst>
                <a:ahLst/>
                <a:cxnLst>
                  <a:cxn ang="T8">
                    <a:pos x="T0" y="T1"/>
                  </a:cxn>
                  <a:cxn ang="T9">
                    <a:pos x="T2" y="T3"/>
                  </a:cxn>
                  <a:cxn ang="T10">
                    <a:pos x="T4" y="T5"/>
                  </a:cxn>
                  <a:cxn ang="T11">
                    <a:pos x="T6" y="T7"/>
                  </a:cxn>
                </a:cxnLst>
                <a:rect l="T12" t="T13" r="T14" b="T15"/>
                <a:pathLst>
                  <a:path w="75" h="95">
                    <a:moveTo>
                      <a:pt x="74" y="0"/>
                    </a:moveTo>
                    <a:lnTo>
                      <a:pt x="0" y="64"/>
                    </a:lnTo>
                    <a:lnTo>
                      <a:pt x="74" y="94"/>
                    </a:lnTo>
                    <a:lnTo>
                      <a:pt x="74"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37" name="Freeform 62"/>
              <p:cNvSpPr>
                <a:spLocks/>
              </p:cNvSpPr>
              <p:nvPr/>
            </p:nvSpPr>
            <p:spPr bwMode="auto">
              <a:xfrm>
                <a:off x="3594" y="1507"/>
                <a:ext cx="64" cy="277"/>
              </a:xfrm>
              <a:custGeom>
                <a:avLst/>
                <a:gdLst>
                  <a:gd name="T0" fmla="*/ 619 w 52"/>
                  <a:gd name="T1" fmla="*/ 0 h 262"/>
                  <a:gd name="T2" fmla="*/ 0 w 52"/>
                  <a:gd name="T3" fmla="*/ 140 h 262"/>
                  <a:gd name="T4" fmla="*/ 0 w 52"/>
                  <a:gd name="T5" fmla="*/ 511 h 262"/>
                  <a:gd name="T6" fmla="*/ 619 w 52"/>
                  <a:gd name="T7" fmla="*/ 358 h 262"/>
                  <a:gd name="T8" fmla="*/ 619 w 52"/>
                  <a:gd name="T9" fmla="*/ 0 h 262"/>
                  <a:gd name="T10" fmla="*/ 0 60000 65536"/>
                  <a:gd name="T11" fmla="*/ 0 60000 65536"/>
                  <a:gd name="T12" fmla="*/ 0 60000 65536"/>
                  <a:gd name="T13" fmla="*/ 0 60000 65536"/>
                  <a:gd name="T14" fmla="*/ 0 60000 65536"/>
                  <a:gd name="T15" fmla="*/ 0 w 52"/>
                  <a:gd name="T16" fmla="*/ 0 h 262"/>
                  <a:gd name="T17" fmla="*/ 52 w 52"/>
                  <a:gd name="T18" fmla="*/ 262 h 262"/>
                </a:gdLst>
                <a:ahLst/>
                <a:cxnLst>
                  <a:cxn ang="T10">
                    <a:pos x="T0" y="T1"/>
                  </a:cxn>
                  <a:cxn ang="T11">
                    <a:pos x="T2" y="T3"/>
                  </a:cxn>
                  <a:cxn ang="T12">
                    <a:pos x="T4" y="T5"/>
                  </a:cxn>
                  <a:cxn ang="T13">
                    <a:pos x="T6" y="T7"/>
                  </a:cxn>
                  <a:cxn ang="T14">
                    <a:pos x="T8" y="T9"/>
                  </a:cxn>
                </a:cxnLst>
                <a:rect l="T15" t="T16" r="T17" b="T18"/>
                <a:pathLst>
                  <a:path w="52" h="262">
                    <a:moveTo>
                      <a:pt x="51" y="0"/>
                    </a:moveTo>
                    <a:lnTo>
                      <a:pt x="0" y="72"/>
                    </a:lnTo>
                    <a:lnTo>
                      <a:pt x="0" y="261"/>
                    </a:lnTo>
                    <a:lnTo>
                      <a:pt x="51" y="184"/>
                    </a:lnTo>
                    <a:lnTo>
                      <a:pt x="51"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38" name="Freeform 63"/>
              <p:cNvSpPr>
                <a:spLocks/>
              </p:cNvSpPr>
              <p:nvPr/>
            </p:nvSpPr>
            <p:spPr bwMode="auto">
              <a:xfrm>
                <a:off x="3568" y="1597"/>
                <a:ext cx="26" cy="225"/>
              </a:xfrm>
              <a:custGeom>
                <a:avLst/>
                <a:gdLst>
                  <a:gd name="T0" fmla="*/ 258 w 21"/>
                  <a:gd name="T1" fmla="*/ 0 h 215"/>
                  <a:gd name="T2" fmla="*/ 258 w 21"/>
                  <a:gd name="T3" fmla="*/ 299 h 215"/>
                  <a:gd name="T4" fmla="*/ 208 w 21"/>
                  <a:gd name="T5" fmla="*/ 368 h 215"/>
                  <a:gd name="T6" fmla="*/ 0 w 21"/>
                  <a:gd name="T7" fmla="*/ 291 h 215"/>
                  <a:gd name="T8" fmla="*/ 258 w 21"/>
                  <a:gd name="T9" fmla="*/ 0 h 215"/>
                  <a:gd name="T10" fmla="*/ 0 60000 65536"/>
                  <a:gd name="T11" fmla="*/ 0 60000 65536"/>
                  <a:gd name="T12" fmla="*/ 0 60000 65536"/>
                  <a:gd name="T13" fmla="*/ 0 60000 65536"/>
                  <a:gd name="T14" fmla="*/ 0 60000 65536"/>
                  <a:gd name="T15" fmla="*/ 0 w 21"/>
                  <a:gd name="T16" fmla="*/ 0 h 215"/>
                  <a:gd name="T17" fmla="*/ 21 w 21"/>
                  <a:gd name="T18" fmla="*/ 215 h 215"/>
                </a:gdLst>
                <a:ahLst/>
                <a:cxnLst>
                  <a:cxn ang="T10">
                    <a:pos x="T0" y="T1"/>
                  </a:cxn>
                  <a:cxn ang="T11">
                    <a:pos x="T2" y="T3"/>
                  </a:cxn>
                  <a:cxn ang="T12">
                    <a:pos x="T4" y="T5"/>
                  </a:cxn>
                  <a:cxn ang="T13">
                    <a:pos x="T6" y="T7"/>
                  </a:cxn>
                  <a:cxn ang="T14">
                    <a:pos x="T8" y="T9"/>
                  </a:cxn>
                </a:cxnLst>
                <a:rect l="T15" t="T16" r="T17" b="T18"/>
                <a:pathLst>
                  <a:path w="21" h="215">
                    <a:moveTo>
                      <a:pt x="20" y="0"/>
                    </a:moveTo>
                    <a:lnTo>
                      <a:pt x="20" y="173"/>
                    </a:lnTo>
                    <a:lnTo>
                      <a:pt x="16" y="214"/>
                    </a:lnTo>
                    <a:lnTo>
                      <a:pt x="0" y="169"/>
                    </a:lnTo>
                    <a:lnTo>
                      <a:pt x="20" y="0"/>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a:p>
            </p:txBody>
          </p:sp>
          <p:sp>
            <p:nvSpPr>
              <p:cNvPr id="11339" name="Freeform 64"/>
              <p:cNvSpPr>
                <a:spLocks/>
              </p:cNvSpPr>
              <p:nvPr/>
            </p:nvSpPr>
            <p:spPr bwMode="auto">
              <a:xfrm>
                <a:off x="3931" y="1550"/>
                <a:ext cx="79" cy="102"/>
              </a:xfrm>
              <a:custGeom>
                <a:avLst/>
                <a:gdLst>
                  <a:gd name="T0" fmla="*/ 785 w 64"/>
                  <a:gd name="T1" fmla="*/ 0 h 98"/>
                  <a:gd name="T2" fmla="*/ 0 w 64"/>
                  <a:gd name="T3" fmla="*/ 111 h 98"/>
                  <a:gd name="T4" fmla="*/ 222 w 64"/>
                  <a:gd name="T5" fmla="*/ 156 h 98"/>
                  <a:gd name="T6" fmla="*/ 785 w 64"/>
                  <a:gd name="T7" fmla="*/ 111 h 98"/>
                  <a:gd name="T8" fmla="*/ 785 w 64"/>
                  <a:gd name="T9" fmla="*/ 0 h 98"/>
                  <a:gd name="T10" fmla="*/ 0 60000 65536"/>
                  <a:gd name="T11" fmla="*/ 0 60000 65536"/>
                  <a:gd name="T12" fmla="*/ 0 60000 65536"/>
                  <a:gd name="T13" fmla="*/ 0 60000 65536"/>
                  <a:gd name="T14" fmla="*/ 0 60000 65536"/>
                  <a:gd name="T15" fmla="*/ 0 w 64"/>
                  <a:gd name="T16" fmla="*/ 0 h 98"/>
                  <a:gd name="T17" fmla="*/ 64 w 64"/>
                  <a:gd name="T18" fmla="*/ 98 h 98"/>
                </a:gdLst>
                <a:ahLst/>
                <a:cxnLst>
                  <a:cxn ang="T10">
                    <a:pos x="T0" y="T1"/>
                  </a:cxn>
                  <a:cxn ang="T11">
                    <a:pos x="T2" y="T3"/>
                  </a:cxn>
                  <a:cxn ang="T12">
                    <a:pos x="T4" y="T5"/>
                  </a:cxn>
                  <a:cxn ang="T13">
                    <a:pos x="T6" y="T7"/>
                  </a:cxn>
                  <a:cxn ang="T14">
                    <a:pos x="T8" y="T9"/>
                  </a:cxn>
                </a:cxnLst>
                <a:rect l="T15" t="T16" r="T17" b="T18"/>
                <a:pathLst>
                  <a:path w="64" h="98">
                    <a:moveTo>
                      <a:pt x="63" y="0"/>
                    </a:moveTo>
                    <a:lnTo>
                      <a:pt x="0" y="69"/>
                    </a:lnTo>
                    <a:lnTo>
                      <a:pt x="18" y="97"/>
                    </a:lnTo>
                    <a:lnTo>
                      <a:pt x="63" y="69"/>
                    </a:lnTo>
                    <a:lnTo>
                      <a:pt x="63"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40" name="Freeform 65"/>
              <p:cNvSpPr>
                <a:spLocks/>
              </p:cNvSpPr>
              <p:nvPr/>
            </p:nvSpPr>
            <p:spPr bwMode="auto">
              <a:xfrm>
                <a:off x="3982" y="1740"/>
                <a:ext cx="80" cy="148"/>
              </a:xfrm>
              <a:custGeom>
                <a:avLst/>
                <a:gdLst>
                  <a:gd name="T0" fmla="*/ 656 w 66"/>
                  <a:gd name="T1" fmla="*/ 0 h 139"/>
                  <a:gd name="T2" fmla="*/ 0 w 66"/>
                  <a:gd name="T3" fmla="*/ 195 h 139"/>
                  <a:gd name="T4" fmla="*/ 0 w 66"/>
                  <a:gd name="T5" fmla="*/ 232 h 139"/>
                  <a:gd name="T6" fmla="*/ 480 w 66"/>
                  <a:gd name="T7" fmla="*/ 295 h 139"/>
                  <a:gd name="T8" fmla="*/ 656 w 66"/>
                  <a:gd name="T9" fmla="*/ 295 h 139"/>
                  <a:gd name="T10" fmla="*/ 656 w 66"/>
                  <a:gd name="T11" fmla="*/ 0 h 139"/>
                  <a:gd name="T12" fmla="*/ 0 60000 65536"/>
                  <a:gd name="T13" fmla="*/ 0 60000 65536"/>
                  <a:gd name="T14" fmla="*/ 0 60000 65536"/>
                  <a:gd name="T15" fmla="*/ 0 60000 65536"/>
                  <a:gd name="T16" fmla="*/ 0 60000 65536"/>
                  <a:gd name="T17" fmla="*/ 0 60000 65536"/>
                  <a:gd name="T18" fmla="*/ 0 w 66"/>
                  <a:gd name="T19" fmla="*/ 0 h 139"/>
                  <a:gd name="T20" fmla="*/ 66 w 66"/>
                  <a:gd name="T21" fmla="*/ 139 h 139"/>
                </a:gdLst>
                <a:ahLst/>
                <a:cxnLst>
                  <a:cxn ang="T12">
                    <a:pos x="T0" y="T1"/>
                  </a:cxn>
                  <a:cxn ang="T13">
                    <a:pos x="T2" y="T3"/>
                  </a:cxn>
                  <a:cxn ang="T14">
                    <a:pos x="T4" y="T5"/>
                  </a:cxn>
                  <a:cxn ang="T15">
                    <a:pos x="T6" y="T7"/>
                  </a:cxn>
                  <a:cxn ang="T16">
                    <a:pos x="T8" y="T9"/>
                  </a:cxn>
                  <a:cxn ang="T17">
                    <a:pos x="T10" y="T11"/>
                  </a:cxn>
                </a:cxnLst>
                <a:rect l="T18" t="T19" r="T20" b="T21"/>
                <a:pathLst>
                  <a:path w="66" h="139">
                    <a:moveTo>
                      <a:pt x="65" y="0"/>
                    </a:moveTo>
                    <a:lnTo>
                      <a:pt x="0" y="92"/>
                    </a:lnTo>
                    <a:lnTo>
                      <a:pt x="0" y="109"/>
                    </a:lnTo>
                    <a:lnTo>
                      <a:pt x="48" y="138"/>
                    </a:lnTo>
                    <a:lnTo>
                      <a:pt x="65" y="138"/>
                    </a:lnTo>
                    <a:lnTo>
                      <a:pt x="65"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41" name="Freeform 66"/>
              <p:cNvSpPr>
                <a:spLocks/>
              </p:cNvSpPr>
              <p:nvPr/>
            </p:nvSpPr>
            <p:spPr bwMode="auto">
              <a:xfrm>
                <a:off x="2288" y="2039"/>
                <a:ext cx="652" cy="324"/>
              </a:xfrm>
              <a:custGeom>
                <a:avLst/>
                <a:gdLst>
                  <a:gd name="T0" fmla="*/ 0 w 534"/>
                  <a:gd name="T1" fmla="*/ 0 h 307"/>
                  <a:gd name="T2" fmla="*/ 5530 w 534"/>
                  <a:gd name="T3" fmla="*/ 0 h 307"/>
                  <a:gd name="T4" fmla="*/ 5707 w 534"/>
                  <a:gd name="T5" fmla="*/ 40 h 307"/>
                  <a:gd name="T6" fmla="*/ 5460 w 534"/>
                  <a:gd name="T7" fmla="*/ 94 h 307"/>
                  <a:gd name="T8" fmla="*/ 5857 w 534"/>
                  <a:gd name="T9" fmla="*/ 164 h 307"/>
                  <a:gd name="T10" fmla="*/ 5857 w 534"/>
                  <a:gd name="T11" fmla="*/ 585 h 307"/>
                  <a:gd name="T12" fmla="*/ 0 w 534"/>
                  <a:gd name="T13" fmla="*/ 585 h 307"/>
                  <a:gd name="T14" fmla="*/ 0 w 534"/>
                  <a:gd name="T15" fmla="*/ 0 h 307"/>
                  <a:gd name="T16" fmla="*/ 0 60000 65536"/>
                  <a:gd name="T17" fmla="*/ 0 60000 65536"/>
                  <a:gd name="T18" fmla="*/ 0 60000 65536"/>
                  <a:gd name="T19" fmla="*/ 0 60000 65536"/>
                  <a:gd name="T20" fmla="*/ 0 60000 65536"/>
                  <a:gd name="T21" fmla="*/ 0 60000 65536"/>
                  <a:gd name="T22" fmla="*/ 0 60000 65536"/>
                  <a:gd name="T23" fmla="*/ 0 60000 65536"/>
                  <a:gd name="T24" fmla="*/ 0 w 534"/>
                  <a:gd name="T25" fmla="*/ 0 h 307"/>
                  <a:gd name="T26" fmla="*/ 534 w 534"/>
                  <a:gd name="T27" fmla="*/ 307 h 30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4" h="307">
                    <a:moveTo>
                      <a:pt x="0" y="0"/>
                    </a:moveTo>
                    <a:lnTo>
                      <a:pt x="504" y="0"/>
                    </a:lnTo>
                    <a:lnTo>
                      <a:pt x="520" y="22"/>
                    </a:lnTo>
                    <a:lnTo>
                      <a:pt x="498" y="49"/>
                    </a:lnTo>
                    <a:lnTo>
                      <a:pt x="533" y="85"/>
                    </a:lnTo>
                    <a:lnTo>
                      <a:pt x="533" y="306"/>
                    </a:lnTo>
                    <a:lnTo>
                      <a:pt x="0" y="306"/>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2" name="Freeform 67"/>
              <p:cNvSpPr>
                <a:spLocks/>
              </p:cNvSpPr>
              <p:nvPr/>
            </p:nvSpPr>
            <p:spPr bwMode="auto">
              <a:xfrm>
                <a:off x="1673" y="1931"/>
                <a:ext cx="621" cy="426"/>
              </a:xfrm>
              <a:custGeom>
                <a:avLst/>
                <a:gdLst>
                  <a:gd name="T0" fmla="*/ 0 w 507"/>
                  <a:gd name="T1" fmla="*/ 0 h 404"/>
                  <a:gd name="T2" fmla="*/ 5772 w 507"/>
                  <a:gd name="T3" fmla="*/ 0 h 404"/>
                  <a:gd name="T4" fmla="*/ 5772 w 507"/>
                  <a:gd name="T5" fmla="*/ 761 h 404"/>
                  <a:gd name="T6" fmla="*/ 0 w 507"/>
                  <a:gd name="T7" fmla="*/ 761 h 404"/>
                  <a:gd name="T8" fmla="*/ 0 w 507"/>
                  <a:gd name="T9" fmla="*/ 0 h 404"/>
                  <a:gd name="T10" fmla="*/ 0 60000 65536"/>
                  <a:gd name="T11" fmla="*/ 0 60000 65536"/>
                  <a:gd name="T12" fmla="*/ 0 60000 65536"/>
                  <a:gd name="T13" fmla="*/ 0 60000 65536"/>
                  <a:gd name="T14" fmla="*/ 0 60000 65536"/>
                  <a:gd name="T15" fmla="*/ 0 w 507"/>
                  <a:gd name="T16" fmla="*/ 0 h 404"/>
                  <a:gd name="T17" fmla="*/ 507 w 507"/>
                  <a:gd name="T18" fmla="*/ 404 h 404"/>
                </a:gdLst>
                <a:ahLst/>
                <a:cxnLst>
                  <a:cxn ang="T10">
                    <a:pos x="T0" y="T1"/>
                  </a:cxn>
                  <a:cxn ang="T11">
                    <a:pos x="T2" y="T3"/>
                  </a:cxn>
                  <a:cxn ang="T12">
                    <a:pos x="T4" y="T5"/>
                  </a:cxn>
                  <a:cxn ang="T13">
                    <a:pos x="T6" y="T7"/>
                  </a:cxn>
                  <a:cxn ang="T14">
                    <a:pos x="T8" y="T9"/>
                  </a:cxn>
                </a:cxnLst>
                <a:rect l="T15" t="T16" r="T17" b="T18"/>
                <a:pathLst>
                  <a:path w="507" h="404">
                    <a:moveTo>
                      <a:pt x="0" y="0"/>
                    </a:moveTo>
                    <a:lnTo>
                      <a:pt x="506" y="0"/>
                    </a:lnTo>
                    <a:lnTo>
                      <a:pt x="506" y="403"/>
                    </a:lnTo>
                    <a:lnTo>
                      <a:pt x="0" y="403"/>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3" name="Freeform 68"/>
              <p:cNvSpPr>
                <a:spLocks/>
              </p:cNvSpPr>
              <p:nvPr/>
            </p:nvSpPr>
            <p:spPr bwMode="auto">
              <a:xfrm>
                <a:off x="2196" y="2360"/>
                <a:ext cx="772" cy="373"/>
              </a:xfrm>
              <a:custGeom>
                <a:avLst/>
                <a:gdLst>
                  <a:gd name="T0" fmla="*/ 0 w 632"/>
                  <a:gd name="T1" fmla="*/ 0 h 354"/>
                  <a:gd name="T2" fmla="*/ 6688 w 632"/>
                  <a:gd name="T3" fmla="*/ 0 h 354"/>
                  <a:gd name="T4" fmla="*/ 6865 w 632"/>
                  <a:gd name="T5" fmla="*/ 119 h 354"/>
                  <a:gd name="T6" fmla="*/ 6968 w 632"/>
                  <a:gd name="T7" fmla="*/ 257 h 354"/>
                  <a:gd name="T8" fmla="*/ 6968 w 632"/>
                  <a:gd name="T9" fmla="*/ 661 h 354"/>
                  <a:gd name="T10" fmla="*/ 5819 w 632"/>
                  <a:gd name="T11" fmla="*/ 604 h 354"/>
                  <a:gd name="T12" fmla="*/ 5308 w 632"/>
                  <a:gd name="T13" fmla="*/ 626 h 354"/>
                  <a:gd name="T14" fmla="*/ 2380 w 632"/>
                  <a:gd name="T15" fmla="*/ 514 h 354"/>
                  <a:gd name="T16" fmla="*/ 2380 w 632"/>
                  <a:gd name="T17" fmla="*/ 198 h 354"/>
                  <a:gd name="T18" fmla="*/ 0 w 632"/>
                  <a:gd name="T19" fmla="*/ 190 h 354"/>
                  <a:gd name="T20" fmla="*/ 0 w 632"/>
                  <a:gd name="T21" fmla="*/ 0 h 35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32"/>
                  <a:gd name="T34" fmla="*/ 0 h 354"/>
                  <a:gd name="T35" fmla="*/ 632 w 632"/>
                  <a:gd name="T36" fmla="*/ 354 h 35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32" h="354">
                    <a:moveTo>
                      <a:pt x="0" y="0"/>
                    </a:moveTo>
                    <a:lnTo>
                      <a:pt x="606" y="0"/>
                    </a:lnTo>
                    <a:lnTo>
                      <a:pt x="622" y="64"/>
                    </a:lnTo>
                    <a:lnTo>
                      <a:pt x="631" y="137"/>
                    </a:lnTo>
                    <a:lnTo>
                      <a:pt x="631" y="353"/>
                    </a:lnTo>
                    <a:lnTo>
                      <a:pt x="527" y="324"/>
                    </a:lnTo>
                    <a:lnTo>
                      <a:pt x="481" y="334"/>
                    </a:lnTo>
                    <a:lnTo>
                      <a:pt x="216" y="275"/>
                    </a:lnTo>
                    <a:lnTo>
                      <a:pt x="216" y="105"/>
                    </a:lnTo>
                    <a:lnTo>
                      <a:pt x="0" y="102"/>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4" name="Freeform 69"/>
              <p:cNvSpPr>
                <a:spLocks/>
              </p:cNvSpPr>
              <p:nvPr/>
            </p:nvSpPr>
            <p:spPr bwMode="auto">
              <a:xfrm>
                <a:off x="1857" y="2469"/>
                <a:ext cx="1214" cy="1003"/>
              </a:xfrm>
              <a:custGeom>
                <a:avLst/>
                <a:gdLst>
                  <a:gd name="T0" fmla="*/ 3046 w 994"/>
                  <a:gd name="T1" fmla="*/ 0 h 952"/>
                  <a:gd name="T2" fmla="*/ 5431 w 994"/>
                  <a:gd name="T3" fmla="*/ 0 h 952"/>
                  <a:gd name="T4" fmla="*/ 5431 w 994"/>
                  <a:gd name="T5" fmla="*/ 318 h 952"/>
                  <a:gd name="T6" fmla="*/ 8364 w 994"/>
                  <a:gd name="T7" fmla="*/ 431 h 952"/>
                  <a:gd name="T8" fmla="*/ 8849 w 994"/>
                  <a:gd name="T9" fmla="*/ 417 h 952"/>
                  <a:gd name="T10" fmla="*/ 10020 w 994"/>
                  <a:gd name="T11" fmla="*/ 468 h 952"/>
                  <a:gd name="T12" fmla="*/ 10437 w 994"/>
                  <a:gd name="T13" fmla="*/ 483 h 952"/>
                  <a:gd name="T14" fmla="*/ 10404 w 994"/>
                  <a:gd name="T15" fmla="*/ 800 h 952"/>
                  <a:gd name="T16" fmla="*/ 10937 w 994"/>
                  <a:gd name="T17" fmla="*/ 1020 h 952"/>
                  <a:gd name="T18" fmla="*/ 10619 w 994"/>
                  <a:gd name="T19" fmla="*/ 1130 h 952"/>
                  <a:gd name="T20" fmla="*/ 9642 w 994"/>
                  <a:gd name="T21" fmla="*/ 1174 h 952"/>
                  <a:gd name="T22" fmla="*/ 8115 w 994"/>
                  <a:gd name="T23" fmla="*/ 1403 h 952"/>
                  <a:gd name="T24" fmla="*/ 7748 w 994"/>
                  <a:gd name="T25" fmla="*/ 1586 h 952"/>
                  <a:gd name="T26" fmla="*/ 7945 w 994"/>
                  <a:gd name="T27" fmla="*/ 1782 h 952"/>
                  <a:gd name="T28" fmla="*/ 5978 w 994"/>
                  <a:gd name="T29" fmla="*/ 1650 h 952"/>
                  <a:gd name="T30" fmla="*/ 4706 w 994"/>
                  <a:gd name="T31" fmla="*/ 1259 h 952"/>
                  <a:gd name="T32" fmla="*/ 3698 w 994"/>
                  <a:gd name="T33" fmla="*/ 1200 h 952"/>
                  <a:gd name="T34" fmla="*/ 3146 w 994"/>
                  <a:gd name="T35" fmla="*/ 1307 h 952"/>
                  <a:gd name="T36" fmla="*/ 2355 w 994"/>
                  <a:gd name="T37" fmla="*/ 1222 h 952"/>
                  <a:gd name="T38" fmla="*/ 1632 w 994"/>
                  <a:gd name="T39" fmla="*/ 985 h 952"/>
                  <a:gd name="T40" fmla="*/ 0 w 994"/>
                  <a:gd name="T41" fmla="*/ 730 h 952"/>
                  <a:gd name="T42" fmla="*/ 3046 w 994"/>
                  <a:gd name="T43" fmla="*/ 730 h 952"/>
                  <a:gd name="T44" fmla="*/ 3046 w 994"/>
                  <a:gd name="T45" fmla="*/ 0 h 95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94"/>
                  <a:gd name="T70" fmla="*/ 0 h 952"/>
                  <a:gd name="T71" fmla="*/ 994 w 994"/>
                  <a:gd name="T72" fmla="*/ 952 h 95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94" h="952">
                    <a:moveTo>
                      <a:pt x="277" y="0"/>
                    </a:moveTo>
                    <a:lnTo>
                      <a:pt x="493" y="0"/>
                    </a:lnTo>
                    <a:lnTo>
                      <a:pt x="493" y="170"/>
                    </a:lnTo>
                    <a:lnTo>
                      <a:pt x="759" y="230"/>
                    </a:lnTo>
                    <a:lnTo>
                      <a:pt x="803" y="223"/>
                    </a:lnTo>
                    <a:lnTo>
                      <a:pt x="910" y="251"/>
                    </a:lnTo>
                    <a:lnTo>
                      <a:pt x="947" y="258"/>
                    </a:lnTo>
                    <a:lnTo>
                      <a:pt x="945" y="427"/>
                    </a:lnTo>
                    <a:lnTo>
                      <a:pt x="993" y="546"/>
                    </a:lnTo>
                    <a:lnTo>
                      <a:pt x="964" y="604"/>
                    </a:lnTo>
                    <a:lnTo>
                      <a:pt x="875" y="628"/>
                    </a:lnTo>
                    <a:lnTo>
                      <a:pt x="737" y="750"/>
                    </a:lnTo>
                    <a:lnTo>
                      <a:pt x="703" y="848"/>
                    </a:lnTo>
                    <a:lnTo>
                      <a:pt x="721" y="951"/>
                    </a:lnTo>
                    <a:lnTo>
                      <a:pt x="543" y="882"/>
                    </a:lnTo>
                    <a:lnTo>
                      <a:pt x="427" y="673"/>
                    </a:lnTo>
                    <a:lnTo>
                      <a:pt x="336" y="642"/>
                    </a:lnTo>
                    <a:lnTo>
                      <a:pt x="286" y="699"/>
                    </a:lnTo>
                    <a:lnTo>
                      <a:pt x="214" y="654"/>
                    </a:lnTo>
                    <a:lnTo>
                      <a:pt x="148" y="525"/>
                    </a:lnTo>
                    <a:lnTo>
                      <a:pt x="0" y="391"/>
                    </a:lnTo>
                    <a:lnTo>
                      <a:pt x="277" y="391"/>
                    </a:lnTo>
                    <a:lnTo>
                      <a:pt x="277"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5" name="Freeform 70"/>
              <p:cNvSpPr>
                <a:spLocks/>
              </p:cNvSpPr>
              <p:nvPr/>
            </p:nvSpPr>
            <p:spPr bwMode="auto">
              <a:xfrm>
                <a:off x="1677" y="2357"/>
                <a:ext cx="519" cy="613"/>
              </a:xfrm>
              <a:custGeom>
                <a:avLst/>
                <a:gdLst>
                  <a:gd name="T0" fmla="*/ 0 w 426"/>
                  <a:gd name="T1" fmla="*/ 0 h 581"/>
                  <a:gd name="T2" fmla="*/ 4549 w 426"/>
                  <a:gd name="T3" fmla="*/ 0 h 581"/>
                  <a:gd name="T4" fmla="*/ 4549 w 426"/>
                  <a:gd name="T5" fmla="*/ 952 h 581"/>
                  <a:gd name="T6" fmla="*/ 1575 w 426"/>
                  <a:gd name="T7" fmla="*/ 952 h 581"/>
                  <a:gd name="T8" fmla="*/ 750 w 426"/>
                  <a:gd name="T9" fmla="*/ 952 h 581"/>
                  <a:gd name="T10" fmla="*/ 750 w 426"/>
                  <a:gd name="T11" fmla="*/ 1107 h 581"/>
                  <a:gd name="T12" fmla="*/ 0 w 426"/>
                  <a:gd name="T13" fmla="*/ 1107 h 581"/>
                  <a:gd name="T14" fmla="*/ 0 w 426"/>
                  <a:gd name="T15" fmla="*/ 0 h 581"/>
                  <a:gd name="T16" fmla="*/ 0 60000 65536"/>
                  <a:gd name="T17" fmla="*/ 0 60000 65536"/>
                  <a:gd name="T18" fmla="*/ 0 60000 65536"/>
                  <a:gd name="T19" fmla="*/ 0 60000 65536"/>
                  <a:gd name="T20" fmla="*/ 0 60000 65536"/>
                  <a:gd name="T21" fmla="*/ 0 60000 65536"/>
                  <a:gd name="T22" fmla="*/ 0 60000 65536"/>
                  <a:gd name="T23" fmla="*/ 0 60000 65536"/>
                  <a:gd name="T24" fmla="*/ 0 w 426"/>
                  <a:gd name="T25" fmla="*/ 0 h 581"/>
                  <a:gd name="T26" fmla="*/ 426 w 426"/>
                  <a:gd name="T27" fmla="*/ 581 h 58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6" h="581">
                    <a:moveTo>
                      <a:pt x="0" y="0"/>
                    </a:moveTo>
                    <a:lnTo>
                      <a:pt x="425" y="0"/>
                    </a:lnTo>
                    <a:lnTo>
                      <a:pt x="425" y="500"/>
                    </a:lnTo>
                    <a:lnTo>
                      <a:pt x="148" y="500"/>
                    </a:lnTo>
                    <a:lnTo>
                      <a:pt x="70" y="500"/>
                    </a:lnTo>
                    <a:lnTo>
                      <a:pt x="70" y="580"/>
                    </a:lnTo>
                    <a:lnTo>
                      <a:pt x="0" y="580"/>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6" name="Freeform 71"/>
              <p:cNvSpPr>
                <a:spLocks/>
              </p:cNvSpPr>
              <p:nvPr/>
            </p:nvSpPr>
            <p:spPr bwMode="auto">
              <a:xfrm>
                <a:off x="1226" y="1831"/>
                <a:ext cx="446" cy="536"/>
              </a:xfrm>
              <a:custGeom>
                <a:avLst/>
                <a:gdLst>
                  <a:gd name="T0" fmla="*/ 2298 w 366"/>
                  <a:gd name="T1" fmla="*/ 184 h 508"/>
                  <a:gd name="T2" fmla="*/ 3910 w 366"/>
                  <a:gd name="T3" fmla="*/ 184 h 508"/>
                  <a:gd name="T4" fmla="*/ 3910 w 366"/>
                  <a:gd name="T5" fmla="*/ 966 h 508"/>
                  <a:gd name="T6" fmla="*/ 0 w 366"/>
                  <a:gd name="T7" fmla="*/ 966 h 508"/>
                  <a:gd name="T8" fmla="*/ 0 w 366"/>
                  <a:gd name="T9" fmla="*/ 0 h 508"/>
                  <a:gd name="T10" fmla="*/ 2298 w 366"/>
                  <a:gd name="T11" fmla="*/ 0 h 508"/>
                  <a:gd name="T12" fmla="*/ 2298 w 366"/>
                  <a:gd name="T13" fmla="*/ 184 h 508"/>
                  <a:gd name="T14" fmla="*/ 0 60000 65536"/>
                  <a:gd name="T15" fmla="*/ 0 60000 65536"/>
                  <a:gd name="T16" fmla="*/ 0 60000 65536"/>
                  <a:gd name="T17" fmla="*/ 0 60000 65536"/>
                  <a:gd name="T18" fmla="*/ 0 60000 65536"/>
                  <a:gd name="T19" fmla="*/ 0 60000 65536"/>
                  <a:gd name="T20" fmla="*/ 0 60000 65536"/>
                  <a:gd name="T21" fmla="*/ 0 w 366"/>
                  <a:gd name="T22" fmla="*/ 0 h 508"/>
                  <a:gd name="T23" fmla="*/ 366 w 366"/>
                  <a:gd name="T24" fmla="*/ 508 h 50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6" h="508">
                    <a:moveTo>
                      <a:pt x="214" y="96"/>
                    </a:moveTo>
                    <a:lnTo>
                      <a:pt x="365" y="96"/>
                    </a:lnTo>
                    <a:lnTo>
                      <a:pt x="365" y="507"/>
                    </a:lnTo>
                    <a:lnTo>
                      <a:pt x="0" y="507"/>
                    </a:lnTo>
                    <a:lnTo>
                      <a:pt x="0" y="0"/>
                    </a:lnTo>
                    <a:lnTo>
                      <a:pt x="214" y="0"/>
                    </a:lnTo>
                    <a:lnTo>
                      <a:pt x="214" y="96"/>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7" name="Freeform 72"/>
              <p:cNvSpPr>
                <a:spLocks/>
              </p:cNvSpPr>
              <p:nvPr/>
            </p:nvSpPr>
            <p:spPr bwMode="auto">
              <a:xfrm>
                <a:off x="703" y="1831"/>
                <a:ext cx="519" cy="784"/>
              </a:xfrm>
              <a:custGeom>
                <a:avLst/>
                <a:gdLst>
                  <a:gd name="T0" fmla="*/ 0 w 424"/>
                  <a:gd name="T1" fmla="*/ 0 h 742"/>
                  <a:gd name="T2" fmla="*/ 4790 w 424"/>
                  <a:gd name="T3" fmla="*/ 0 h 742"/>
                  <a:gd name="T4" fmla="*/ 4790 w 424"/>
                  <a:gd name="T5" fmla="*/ 978 h 742"/>
                  <a:gd name="T6" fmla="*/ 4790 w 424"/>
                  <a:gd name="T7" fmla="*/ 1195 h 742"/>
                  <a:gd name="T8" fmla="*/ 4247 w 424"/>
                  <a:gd name="T9" fmla="*/ 1170 h 742"/>
                  <a:gd name="T10" fmla="*/ 4502 w 424"/>
                  <a:gd name="T11" fmla="*/ 1434 h 742"/>
                  <a:gd name="T12" fmla="*/ 0 w 424"/>
                  <a:gd name="T13" fmla="*/ 608 h 742"/>
                  <a:gd name="T14" fmla="*/ 0 w 424"/>
                  <a:gd name="T15" fmla="*/ 0 h 742"/>
                  <a:gd name="T16" fmla="*/ 0 60000 65536"/>
                  <a:gd name="T17" fmla="*/ 0 60000 65536"/>
                  <a:gd name="T18" fmla="*/ 0 60000 65536"/>
                  <a:gd name="T19" fmla="*/ 0 60000 65536"/>
                  <a:gd name="T20" fmla="*/ 0 60000 65536"/>
                  <a:gd name="T21" fmla="*/ 0 60000 65536"/>
                  <a:gd name="T22" fmla="*/ 0 60000 65536"/>
                  <a:gd name="T23" fmla="*/ 0 60000 65536"/>
                  <a:gd name="T24" fmla="*/ 0 w 424"/>
                  <a:gd name="T25" fmla="*/ 0 h 742"/>
                  <a:gd name="T26" fmla="*/ 424 w 424"/>
                  <a:gd name="T27" fmla="*/ 742 h 74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4" h="742">
                    <a:moveTo>
                      <a:pt x="0" y="0"/>
                    </a:moveTo>
                    <a:lnTo>
                      <a:pt x="423" y="0"/>
                    </a:lnTo>
                    <a:lnTo>
                      <a:pt x="423" y="504"/>
                    </a:lnTo>
                    <a:lnTo>
                      <a:pt x="423" y="617"/>
                    </a:lnTo>
                    <a:lnTo>
                      <a:pt x="376" y="605"/>
                    </a:lnTo>
                    <a:lnTo>
                      <a:pt x="398" y="741"/>
                    </a:lnTo>
                    <a:lnTo>
                      <a:pt x="0" y="313"/>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8" name="Freeform 73"/>
              <p:cNvSpPr>
                <a:spLocks/>
              </p:cNvSpPr>
              <p:nvPr/>
            </p:nvSpPr>
            <p:spPr bwMode="auto">
              <a:xfrm>
                <a:off x="1173" y="2367"/>
                <a:ext cx="504" cy="603"/>
              </a:xfrm>
              <a:custGeom>
                <a:avLst/>
                <a:gdLst>
                  <a:gd name="T0" fmla="*/ 500 w 412"/>
                  <a:gd name="T1" fmla="*/ 0 h 573"/>
                  <a:gd name="T2" fmla="*/ 4611 w 412"/>
                  <a:gd name="T3" fmla="*/ 0 h 573"/>
                  <a:gd name="T4" fmla="*/ 4611 w 412"/>
                  <a:gd name="T5" fmla="*/ 1057 h 573"/>
                  <a:gd name="T6" fmla="*/ 3170 w 412"/>
                  <a:gd name="T7" fmla="*/ 1057 h 573"/>
                  <a:gd name="T8" fmla="*/ 444 w 412"/>
                  <a:gd name="T9" fmla="*/ 822 h 573"/>
                  <a:gd name="T10" fmla="*/ 444 w 412"/>
                  <a:gd name="T11" fmla="*/ 746 h 573"/>
                  <a:gd name="T12" fmla="*/ 630 w 412"/>
                  <a:gd name="T13" fmla="*/ 521 h 573"/>
                  <a:gd name="T14" fmla="*/ 197 w 412"/>
                  <a:gd name="T15" fmla="*/ 418 h 573"/>
                  <a:gd name="T16" fmla="*/ 0 w 412"/>
                  <a:gd name="T17" fmla="*/ 181 h 573"/>
                  <a:gd name="T18" fmla="*/ 500 w 412"/>
                  <a:gd name="T19" fmla="*/ 203 h 573"/>
                  <a:gd name="T20" fmla="*/ 500 w 412"/>
                  <a:gd name="T21" fmla="*/ 0 h 57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2"/>
                  <a:gd name="T34" fmla="*/ 0 h 573"/>
                  <a:gd name="T35" fmla="*/ 412 w 412"/>
                  <a:gd name="T36" fmla="*/ 573 h 57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2" h="573">
                    <a:moveTo>
                      <a:pt x="45" y="0"/>
                    </a:moveTo>
                    <a:lnTo>
                      <a:pt x="411" y="0"/>
                    </a:lnTo>
                    <a:lnTo>
                      <a:pt x="411" y="572"/>
                    </a:lnTo>
                    <a:lnTo>
                      <a:pt x="283" y="572"/>
                    </a:lnTo>
                    <a:lnTo>
                      <a:pt x="40" y="445"/>
                    </a:lnTo>
                    <a:lnTo>
                      <a:pt x="40" y="405"/>
                    </a:lnTo>
                    <a:lnTo>
                      <a:pt x="56" y="283"/>
                    </a:lnTo>
                    <a:lnTo>
                      <a:pt x="17" y="226"/>
                    </a:lnTo>
                    <a:lnTo>
                      <a:pt x="0" y="98"/>
                    </a:lnTo>
                    <a:lnTo>
                      <a:pt x="45" y="110"/>
                    </a:lnTo>
                    <a:lnTo>
                      <a:pt x="45"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49" name="Freeform 74"/>
              <p:cNvSpPr>
                <a:spLocks/>
              </p:cNvSpPr>
              <p:nvPr/>
            </p:nvSpPr>
            <p:spPr bwMode="auto">
              <a:xfrm>
                <a:off x="308" y="1829"/>
                <a:ext cx="929" cy="970"/>
              </a:xfrm>
              <a:custGeom>
                <a:avLst/>
                <a:gdLst>
                  <a:gd name="T0" fmla="*/ 200 w 759"/>
                  <a:gd name="T1" fmla="*/ 0 h 921"/>
                  <a:gd name="T2" fmla="*/ 3681 w 759"/>
                  <a:gd name="T3" fmla="*/ 0 h 921"/>
                  <a:gd name="T4" fmla="*/ 3681 w 759"/>
                  <a:gd name="T5" fmla="*/ 587 h 921"/>
                  <a:gd name="T6" fmla="*/ 8179 w 759"/>
                  <a:gd name="T7" fmla="*/ 1388 h 921"/>
                  <a:gd name="T8" fmla="*/ 8569 w 759"/>
                  <a:gd name="T9" fmla="*/ 1481 h 921"/>
                  <a:gd name="T10" fmla="*/ 8366 w 759"/>
                  <a:gd name="T11" fmla="*/ 1713 h 921"/>
                  <a:gd name="T12" fmla="*/ 6113 w 759"/>
                  <a:gd name="T13" fmla="*/ 1713 h 921"/>
                  <a:gd name="T14" fmla="*/ 4132 w 759"/>
                  <a:gd name="T15" fmla="*/ 1427 h 921"/>
                  <a:gd name="T16" fmla="*/ 3436 w 759"/>
                  <a:gd name="T17" fmla="*/ 1427 h 921"/>
                  <a:gd name="T18" fmla="*/ 1727 w 759"/>
                  <a:gd name="T19" fmla="*/ 888 h 921"/>
                  <a:gd name="T20" fmla="*/ 542 w 759"/>
                  <a:gd name="T21" fmla="*/ 559 h 921"/>
                  <a:gd name="T22" fmla="*/ 695 w 759"/>
                  <a:gd name="T23" fmla="*/ 432 h 921"/>
                  <a:gd name="T24" fmla="*/ 0 w 759"/>
                  <a:gd name="T25" fmla="*/ 263 h 921"/>
                  <a:gd name="T26" fmla="*/ 200 w 759"/>
                  <a:gd name="T27" fmla="*/ 0 h 9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59"/>
                  <a:gd name="T43" fmla="*/ 0 h 921"/>
                  <a:gd name="T44" fmla="*/ 759 w 759"/>
                  <a:gd name="T45" fmla="*/ 921 h 92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59" h="921">
                    <a:moveTo>
                      <a:pt x="18" y="0"/>
                    </a:moveTo>
                    <a:lnTo>
                      <a:pt x="326" y="0"/>
                    </a:lnTo>
                    <a:lnTo>
                      <a:pt x="326" y="313"/>
                    </a:lnTo>
                    <a:lnTo>
                      <a:pt x="723" y="745"/>
                    </a:lnTo>
                    <a:lnTo>
                      <a:pt x="758" y="795"/>
                    </a:lnTo>
                    <a:lnTo>
                      <a:pt x="740" y="920"/>
                    </a:lnTo>
                    <a:lnTo>
                      <a:pt x="541" y="920"/>
                    </a:lnTo>
                    <a:lnTo>
                      <a:pt x="365" y="765"/>
                    </a:lnTo>
                    <a:lnTo>
                      <a:pt x="303" y="765"/>
                    </a:lnTo>
                    <a:lnTo>
                      <a:pt x="153" y="477"/>
                    </a:lnTo>
                    <a:lnTo>
                      <a:pt x="48" y="299"/>
                    </a:lnTo>
                    <a:lnTo>
                      <a:pt x="61" y="231"/>
                    </a:lnTo>
                    <a:lnTo>
                      <a:pt x="0" y="141"/>
                    </a:lnTo>
                    <a:lnTo>
                      <a:pt x="18"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0" name="Freeform 75"/>
              <p:cNvSpPr>
                <a:spLocks/>
              </p:cNvSpPr>
              <p:nvPr/>
            </p:nvSpPr>
            <p:spPr bwMode="auto">
              <a:xfrm>
                <a:off x="2118" y="1377"/>
                <a:ext cx="684" cy="399"/>
              </a:xfrm>
              <a:custGeom>
                <a:avLst/>
                <a:gdLst>
                  <a:gd name="T0" fmla="*/ 0 w 559"/>
                  <a:gd name="T1" fmla="*/ 0 h 379"/>
                  <a:gd name="T2" fmla="*/ 6158 w 559"/>
                  <a:gd name="T3" fmla="*/ 0 h 379"/>
                  <a:gd name="T4" fmla="*/ 6158 w 559"/>
                  <a:gd name="T5" fmla="*/ 57 h 379"/>
                  <a:gd name="T6" fmla="*/ 5888 w 559"/>
                  <a:gd name="T7" fmla="*/ 109 h 379"/>
                  <a:gd name="T8" fmla="*/ 6293 w 559"/>
                  <a:gd name="T9" fmla="*/ 195 h 379"/>
                  <a:gd name="T10" fmla="*/ 6293 w 559"/>
                  <a:gd name="T11" fmla="*/ 500 h 379"/>
                  <a:gd name="T12" fmla="*/ 6019 w 559"/>
                  <a:gd name="T13" fmla="*/ 500 h 379"/>
                  <a:gd name="T14" fmla="*/ 6019 w 559"/>
                  <a:gd name="T15" fmla="*/ 700 h 379"/>
                  <a:gd name="T16" fmla="*/ 4942 w 559"/>
                  <a:gd name="T17" fmla="*/ 637 h 379"/>
                  <a:gd name="T18" fmla="*/ 4500 w 559"/>
                  <a:gd name="T19" fmla="*/ 595 h 379"/>
                  <a:gd name="T20" fmla="*/ 0 w 559"/>
                  <a:gd name="T21" fmla="*/ 595 h 379"/>
                  <a:gd name="T22" fmla="*/ 0 w 559"/>
                  <a:gd name="T23" fmla="*/ 0 h 3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59"/>
                  <a:gd name="T37" fmla="*/ 0 h 379"/>
                  <a:gd name="T38" fmla="*/ 559 w 559"/>
                  <a:gd name="T39" fmla="*/ 379 h 37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59" h="379">
                    <a:moveTo>
                      <a:pt x="0" y="0"/>
                    </a:moveTo>
                    <a:lnTo>
                      <a:pt x="547" y="0"/>
                    </a:lnTo>
                    <a:lnTo>
                      <a:pt x="547" y="30"/>
                    </a:lnTo>
                    <a:lnTo>
                      <a:pt x="523" y="60"/>
                    </a:lnTo>
                    <a:lnTo>
                      <a:pt x="558" y="105"/>
                    </a:lnTo>
                    <a:lnTo>
                      <a:pt x="558" y="270"/>
                    </a:lnTo>
                    <a:lnTo>
                      <a:pt x="534" y="270"/>
                    </a:lnTo>
                    <a:lnTo>
                      <a:pt x="534" y="378"/>
                    </a:lnTo>
                    <a:lnTo>
                      <a:pt x="439" y="345"/>
                    </a:lnTo>
                    <a:lnTo>
                      <a:pt x="400" y="320"/>
                    </a:lnTo>
                    <a:lnTo>
                      <a:pt x="0" y="320"/>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1" name="Freeform 76"/>
              <p:cNvSpPr>
                <a:spLocks/>
              </p:cNvSpPr>
              <p:nvPr/>
            </p:nvSpPr>
            <p:spPr bwMode="auto">
              <a:xfrm>
                <a:off x="2770" y="1665"/>
                <a:ext cx="592" cy="308"/>
              </a:xfrm>
              <a:custGeom>
                <a:avLst/>
                <a:gdLst>
                  <a:gd name="T0" fmla="*/ 0 w 484"/>
                  <a:gd name="T1" fmla="*/ 0 h 292"/>
                  <a:gd name="T2" fmla="*/ 4608 w 484"/>
                  <a:gd name="T3" fmla="*/ 0 h 292"/>
                  <a:gd name="T4" fmla="*/ 4771 w 484"/>
                  <a:gd name="T5" fmla="*/ 62 h 292"/>
                  <a:gd name="T6" fmla="*/ 4732 w 484"/>
                  <a:gd name="T7" fmla="*/ 137 h 292"/>
                  <a:gd name="T8" fmla="*/ 5178 w 484"/>
                  <a:gd name="T9" fmla="*/ 216 h 292"/>
                  <a:gd name="T10" fmla="*/ 5415 w 484"/>
                  <a:gd name="T11" fmla="*/ 306 h 292"/>
                  <a:gd name="T12" fmla="*/ 4771 w 484"/>
                  <a:gd name="T13" fmla="*/ 391 h 292"/>
                  <a:gd name="T14" fmla="*/ 4886 w 484"/>
                  <a:gd name="T15" fmla="*/ 449 h 292"/>
                  <a:gd name="T16" fmla="*/ 4336 w 484"/>
                  <a:gd name="T17" fmla="*/ 553 h 292"/>
                  <a:gd name="T18" fmla="*/ 642 w 484"/>
                  <a:gd name="T19" fmla="*/ 553 h 292"/>
                  <a:gd name="T20" fmla="*/ 0 w 484"/>
                  <a:gd name="T21" fmla="*/ 200 h 292"/>
                  <a:gd name="T22" fmla="*/ 0 w 484"/>
                  <a:gd name="T23" fmla="*/ 0 h 29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4"/>
                  <a:gd name="T37" fmla="*/ 0 h 292"/>
                  <a:gd name="T38" fmla="*/ 484 w 484"/>
                  <a:gd name="T39" fmla="*/ 292 h 29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4" h="292">
                    <a:moveTo>
                      <a:pt x="0" y="0"/>
                    </a:moveTo>
                    <a:lnTo>
                      <a:pt x="411" y="0"/>
                    </a:lnTo>
                    <a:lnTo>
                      <a:pt x="425" y="33"/>
                    </a:lnTo>
                    <a:lnTo>
                      <a:pt x="422" y="73"/>
                    </a:lnTo>
                    <a:lnTo>
                      <a:pt x="462" y="113"/>
                    </a:lnTo>
                    <a:lnTo>
                      <a:pt x="483" y="161"/>
                    </a:lnTo>
                    <a:lnTo>
                      <a:pt x="425" y="207"/>
                    </a:lnTo>
                    <a:lnTo>
                      <a:pt x="436" y="237"/>
                    </a:lnTo>
                    <a:lnTo>
                      <a:pt x="387" y="291"/>
                    </a:lnTo>
                    <a:lnTo>
                      <a:pt x="57" y="291"/>
                    </a:lnTo>
                    <a:lnTo>
                      <a:pt x="0" y="106"/>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2" name="Freeform 77"/>
              <p:cNvSpPr>
                <a:spLocks/>
              </p:cNvSpPr>
              <p:nvPr/>
            </p:nvSpPr>
            <p:spPr bwMode="auto">
              <a:xfrm>
                <a:off x="2720" y="1046"/>
                <a:ext cx="606" cy="619"/>
              </a:xfrm>
              <a:custGeom>
                <a:avLst/>
                <a:gdLst>
                  <a:gd name="T0" fmla="*/ 0 w 496"/>
                  <a:gd name="T1" fmla="*/ 0 h 589"/>
                  <a:gd name="T2" fmla="*/ 1835 w 496"/>
                  <a:gd name="T3" fmla="*/ 0 h 589"/>
                  <a:gd name="T4" fmla="*/ 5477 w 496"/>
                  <a:gd name="T5" fmla="*/ 129 h 589"/>
                  <a:gd name="T6" fmla="*/ 4233 w 496"/>
                  <a:gd name="T7" fmla="*/ 337 h 589"/>
                  <a:gd name="T8" fmla="*/ 3690 w 496"/>
                  <a:gd name="T9" fmla="*/ 653 h 589"/>
                  <a:gd name="T10" fmla="*/ 3690 w 496"/>
                  <a:gd name="T11" fmla="*/ 824 h 589"/>
                  <a:gd name="T12" fmla="*/ 4946 w 496"/>
                  <a:gd name="T13" fmla="*/ 986 h 589"/>
                  <a:gd name="T14" fmla="*/ 5009 w 496"/>
                  <a:gd name="T15" fmla="*/ 1067 h 589"/>
                  <a:gd name="T16" fmla="*/ 734 w 496"/>
                  <a:gd name="T17" fmla="*/ 1067 h 589"/>
                  <a:gd name="T18" fmla="*/ 734 w 496"/>
                  <a:gd name="T19" fmla="*/ 758 h 589"/>
                  <a:gd name="T20" fmla="*/ 362 w 496"/>
                  <a:gd name="T21" fmla="*/ 679 h 589"/>
                  <a:gd name="T22" fmla="*/ 604 w 496"/>
                  <a:gd name="T23" fmla="*/ 636 h 589"/>
                  <a:gd name="T24" fmla="*/ 604 w 496"/>
                  <a:gd name="T25" fmla="*/ 565 h 589"/>
                  <a:gd name="T26" fmla="*/ 463 w 496"/>
                  <a:gd name="T27" fmla="*/ 381 h 589"/>
                  <a:gd name="T28" fmla="*/ 0 w 496"/>
                  <a:gd name="T29" fmla="*/ 0 h 5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96"/>
                  <a:gd name="T46" fmla="*/ 0 h 589"/>
                  <a:gd name="T47" fmla="*/ 496 w 496"/>
                  <a:gd name="T48" fmla="*/ 589 h 5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96" h="589">
                    <a:moveTo>
                      <a:pt x="0" y="0"/>
                    </a:moveTo>
                    <a:lnTo>
                      <a:pt x="166" y="0"/>
                    </a:lnTo>
                    <a:lnTo>
                      <a:pt x="495" y="71"/>
                    </a:lnTo>
                    <a:lnTo>
                      <a:pt x="382" y="186"/>
                    </a:lnTo>
                    <a:lnTo>
                      <a:pt x="334" y="361"/>
                    </a:lnTo>
                    <a:lnTo>
                      <a:pt x="334" y="454"/>
                    </a:lnTo>
                    <a:lnTo>
                      <a:pt x="447" y="543"/>
                    </a:lnTo>
                    <a:lnTo>
                      <a:pt x="453" y="588"/>
                    </a:lnTo>
                    <a:lnTo>
                      <a:pt x="66" y="588"/>
                    </a:lnTo>
                    <a:lnTo>
                      <a:pt x="66" y="418"/>
                    </a:lnTo>
                    <a:lnTo>
                      <a:pt x="33" y="375"/>
                    </a:lnTo>
                    <a:lnTo>
                      <a:pt x="55" y="349"/>
                    </a:lnTo>
                    <a:lnTo>
                      <a:pt x="55" y="312"/>
                    </a:lnTo>
                    <a:lnTo>
                      <a:pt x="42" y="210"/>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3" name="Freeform 78"/>
              <p:cNvSpPr>
                <a:spLocks/>
              </p:cNvSpPr>
              <p:nvPr/>
            </p:nvSpPr>
            <p:spPr bwMode="auto">
              <a:xfrm>
                <a:off x="3126" y="1275"/>
                <a:ext cx="530" cy="506"/>
              </a:xfrm>
              <a:custGeom>
                <a:avLst/>
                <a:gdLst>
                  <a:gd name="T0" fmla="*/ 300 w 433"/>
                  <a:gd name="T1" fmla="*/ 66 h 480"/>
                  <a:gd name="T2" fmla="*/ 1550 w 433"/>
                  <a:gd name="T3" fmla="*/ 0 h 480"/>
                  <a:gd name="T4" fmla="*/ 1804 w 433"/>
                  <a:gd name="T5" fmla="*/ 85 h 480"/>
                  <a:gd name="T6" fmla="*/ 3479 w 433"/>
                  <a:gd name="T7" fmla="*/ 235 h 480"/>
                  <a:gd name="T8" fmla="*/ 3874 w 433"/>
                  <a:gd name="T9" fmla="*/ 320 h 480"/>
                  <a:gd name="T10" fmla="*/ 3998 w 433"/>
                  <a:gd name="T11" fmla="*/ 405 h 480"/>
                  <a:gd name="T12" fmla="*/ 4635 w 433"/>
                  <a:gd name="T13" fmla="*/ 384 h 480"/>
                  <a:gd name="T14" fmla="*/ 4894 w 433"/>
                  <a:gd name="T15" fmla="*/ 419 h 480"/>
                  <a:gd name="T16" fmla="*/ 4340 w 433"/>
                  <a:gd name="T17" fmla="*/ 563 h 480"/>
                  <a:gd name="T18" fmla="*/ 4050 w 433"/>
                  <a:gd name="T19" fmla="*/ 903 h 480"/>
                  <a:gd name="T20" fmla="*/ 1897 w 433"/>
                  <a:gd name="T21" fmla="*/ 903 h 480"/>
                  <a:gd name="T22" fmla="*/ 1484 w 433"/>
                  <a:gd name="T23" fmla="*/ 839 h 480"/>
                  <a:gd name="T24" fmla="*/ 1512 w 433"/>
                  <a:gd name="T25" fmla="*/ 759 h 480"/>
                  <a:gd name="T26" fmla="*/ 1324 w 433"/>
                  <a:gd name="T27" fmla="*/ 686 h 480"/>
                  <a:gd name="T28" fmla="*/ 1275 w 433"/>
                  <a:gd name="T29" fmla="*/ 607 h 480"/>
                  <a:gd name="T30" fmla="*/ 0 w 433"/>
                  <a:gd name="T31" fmla="*/ 442 h 480"/>
                  <a:gd name="T32" fmla="*/ 0 w 433"/>
                  <a:gd name="T33" fmla="*/ 274 h 480"/>
                  <a:gd name="T34" fmla="*/ 300 w 433"/>
                  <a:gd name="T35" fmla="*/ 66 h 48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33"/>
                  <a:gd name="T55" fmla="*/ 0 h 480"/>
                  <a:gd name="T56" fmla="*/ 433 w 433"/>
                  <a:gd name="T57" fmla="*/ 480 h 48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33" h="480">
                    <a:moveTo>
                      <a:pt x="27" y="36"/>
                    </a:moveTo>
                    <a:lnTo>
                      <a:pt x="137" y="0"/>
                    </a:lnTo>
                    <a:lnTo>
                      <a:pt x="159" y="45"/>
                    </a:lnTo>
                    <a:lnTo>
                      <a:pt x="308" y="125"/>
                    </a:lnTo>
                    <a:lnTo>
                      <a:pt x="342" y="170"/>
                    </a:lnTo>
                    <a:lnTo>
                      <a:pt x="353" y="214"/>
                    </a:lnTo>
                    <a:lnTo>
                      <a:pt x="410" y="203"/>
                    </a:lnTo>
                    <a:lnTo>
                      <a:pt x="432" y="223"/>
                    </a:lnTo>
                    <a:lnTo>
                      <a:pt x="384" y="300"/>
                    </a:lnTo>
                    <a:lnTo>
                      <a:pt x="359" y="479"/>
                    </a:lnTo>
                    <a:lnTo>
                      <a:pt x="168" y="479"/>
                    </a:lnTo>
                    <a:lnTo>
                      <a:pt x="131" y="446"/>
                    </a:lnTo>
                    <a:lnTo>
                      <a:pt x="133" y="403"/>
                    </a:lnTo>
                    <a:lnTo>
                      <a:pt x="118" y="364"/>
                    </a:lnTo>
                    <a:lnTo>
                      <a:pt x="113" y="323"/>
                    </a:lnTo>
                    <a:lnTo>
                      <a:pt x="0" y="235"/>
                    </a:lnTo>
                    <a:lnTo>
                      <a:pt x="0" y="146"/>
                    </a:lnTo>
                    <a:lnTo>
                      <a:pt x="27" y="36"/>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4" name="Freeform 79"/>
              <p:cNvSpPr>
                <a:spLocks/>
              </p:cNvSpPr>
              <p:nvPr/>
            </p:nvSpPr>
            <p:spPr bwMode="auto">
              <a:xfrm>
                <a:off x="3319" y="1223"/>
                <a:ext cx="611" cy="278"/>
              </a:xfrm>
              <a:custGeom>
                <a:avLst/>
                <a:gdLst>
                  <a:gd name="T0" fmla="*/ 0 w 499"/>
                  <a:gd name="T1" fmla="*/ 170 h 264"/>
                  <a:gd name="T2" fmla="*/ 1762 w 499"/>
                  <a:gd name="T3" fmla="*/ 337 h 264"/>
                  <a:gd name="T4" fmla="*/ 2093 w 499"/>
                  <a:gd name="T5" fmla="*/ 417 h 264"/>
                  <a:gd name="T6" fmla="*/ 2224 w 499"/>
                  <a:gd name="T7" fmla="*/ 488 h 264"/>
                  <a:gd name="T8" fmla="*/ 3187 w 499"/>
                  <a:gd name="T9" fmla="*/ 318 h 264"/>
                  <a:gd name="T10" fmla="*/ 5658 w 499"/>
                  <a:gd name="T11" fmla="*/ 251 h 264"/>
                  <a:gd name="T12" fmla="*/ 4577 w 499"/>
                  <a:gd name="T13" fmla="*/ 130 h 264"/>
                  <a:gd name="T14" fmla="*/ 3106 w 499"/>
                  <a:gd name="T15" fmla="*/ 241 h 264"/>
                  <a:gd name="T16" fmla="*/ 1729 w 499"/>
                  <a:gd name="T17" fmla="*/ 144 h 264"/>
                  <a:gd name="T18" fmla="*/ 2537 w 499"/>
                  <a:gd name="T19" fmla="*/ 24 h 264"/>
                  <a:gd name="T20" fmla="*/ 1823 w 499"/>
                  <a:gd name="T21" fmla="*/ 0 h 264"/>
                  <a:gd name="T22" fmla="*/ 0 w 499"/>
                  <a:gd name="T23" fmla="*/ 170 h 26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9"/>
                  <a:gd name="T37" fmla="*/ 0 h 264"/>
                  <a:gd name="T38" fmla="*/ 499 w 499"/>
                  <a:gd name="T39" fmla="*/ 264 h 26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9" h="264">
                    <a:moveTo>
                      <a:pt x="0" y="91"/>
                    </a:moveTo>
                    <a:lnTo>
                      <a:pt x="155" y="181"/>
                    </a:lnTo>
                    <a:lnTo>
                      <a:pt x="184" y="224"/>
                    </a:lnTo>
                    <a:lnTo>
                      <a:pt x="195" y="263"/>
                    </a:lnTo>
                    <a:lnTo>
                      <a:pt x="281" y="171"/>
                    </a:lnTo>
                    <a:lnTo>
                      <a:pt x="498" y="135"/>
                    </a:lnTo>
                    <a:lnTo>
                      <a:pt x="403" y="69"/>
                    </a:lnTo>
                    <a:lnTo>
                      <a:pt x="274" y="130"/>
                    </a:lnTo>
                    <a:lnTo>
                      <a:pt x="152" y="77"/>
                    </a:lnTo>
                    <a:lnTo>
                      <a:pt x="224" y="12"/>
                    </a:lnTo>
                    <a:lnTo>
                      <a:pt x="161" y="0"/>
                    </a:lnTo>
                    <a:lnTo>
                      <a:pt x="0" y="91"/>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5" name="Freeform 80"/>
              <p:cNvSpPr>
                <a:spLocks/>
              </p:cNvSpPr>
              <p:nvPr/>
            </p:nvSpPr>
            <p:spPr bwMode="auto">
              <a:xfrm>
                <a:off x="2841" y="1972"/>
                <a:ext cx="620" cy="499"/>
              </a:xfrm>
              <a:custGeom>
                <a:avLst/>
                <a:gdLst>
                  <a:gd name="T0" fmla="*/ 0 w 507"/>
                  <a:gd name="T1" fmla="*/ 0 h 474"/>
                  <a:gd name="T2" fmla="*/ 3731 w 507"/>
                  <a:gd name="T3" fmla="*/ 0 h 474"/>
                  <a:gd name="T4" fmla="*/ 3682 w 507"/>
                  <a:gd name="T5" fmla="*/ 115 h 474"/>
                  <a:gd name="T6" fmla="*/ 4371 w 507"/>
                  <a:gd name="T7" fmla="*/ 327 h 474"/>
                  <a:gd name="T8" fmla="*/ 4701 w 507"/>
                  <a:gd name="T9" fmla="*/ 363 h 474"/>
                  <a:gd name="T10" fmla="*/ 4503 w 507"/>
                  <a:gd name="T11" fmla="*/ 425 h 474"/>
                  <a:gd name="T12" fmla="*/ 5291 w 507"/>
                  <a:gd name="T13" fmla="*/ 642 h 474"/>
                  <a:gd name="T14" fmla="*/ 5658 w 507"/>
                  <a:gd name="T15" fmla="*/ 665 h 474"/>
                  <a:gd name="T16" fmla="*/ 5164 w 507"/>
                  <a:gd name="T17" fmla="*/ 878 h 474"/>
                  <a:gd name="T18" fmla="*/ 4671 w 507"/>
                  <a:gd name="T19" fmla="*/ 878 h 474"/>
                  <a:gd name="T20" fmla="*/ 4823 w 507"/>
                  <a:gd name="T21" fmla="*/ 782 h 474"/>
                  <a:gd name="T22" fmla="*/ 1065 w 507"/>
                  <a:gd name="T23" fmla="*/ 782 h 474"/>
                  <a:gd name="T24" fmla="*/ 896 w 507"/>
                  <a:gd name="T25" fmla="*/ 690 h 474"/>
                  <a:gd name="T26" fmla="*/ 896 w 507"/>
                  <a:gd name="T27" fmla="*/ 279 h 474"/>
                  <a:gd name="T28" fmla="*/ 494 w 507"/>
                  <a:gd name="T29" fmla="*/ 213 h 474"/>
                  <a:gd name="T30" fmla="*/ 739 w 507"/>
                  <a:gd name="T31" fmla="*/ 164 h 474"/>
                  <a:gd name="T32" fmla="*/ 0 w 507"/>
                  <a:gd name="T33" fmla="*/ 0 h 47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7"/>
                  <a:gd name="T52" fmla="*/ 0 h 474"/>
                  <a:gd name="T53" fmla="*/ 507 w 507"/>
                  <a:gd name="T54" fmla="*/ 474 h 47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7" h="474">
                    <a:moveTo>
                      <a:pt x="0" y="0"/>
                    </a:moveTo>
                    <a:lnTo>
                      <a:pt x="334" y="0"/>
                    </a:lnTo>
                    <a:lnTo>
                      <a:pt x="329" y="63"/>
                    </a:lnTo>
                    <a:lnTo>
                      <a:pt x="391" y="177"/>
                    </a:lnTo>
                    <a:lnTo>
                      <a:pt x="420" y="197"/>
                    </a:lnTo>
                    <a:lnTo>
                      <a:pt x="402" y="230"/>
                    </a:lnTo>
                    <a:lnTo>
                      <a:pt x="473" y="347"/>
                    </a:lnTo>
                    <a:lnTo>
                      <a:pt x="506" y="359"/>
                    </a:lnTo>
                    <a:lnTo>
                      <a:pt x="462" y="473"/>
                    </a:lnTo>
                    <a:lnTo>
                      <a:pt x="418" y="473"/>
                    </a:lnTo>
                    <a:lnTo>
                      <a:pt x="431" y="423"/>
                    </a:lnTo>
                    <a:lnTo>
                      <a:pt x="95" y="423"/>
                    </a:lnTo>
                    <a:lnTo>
                      <a:pt x="79" y="371"/>
                    </a:lnTo>
                    <a:lnTo>
                      <a:pt x="79" y="151"/>
                    </a:lnTo>
                    <a:lnTo>
                      <a:pt x="44" y="115"/>
                    </a:lnTo>
                    <a:lnTo>
                      <a:pt x="66" y="89"/>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6" name="Freeform 81"/>
              <p:cNvSpPr>
                <a:spLocks/>
              </p:cNvSpPr>
              <p:nvPr/>
            </p:nvSpPr>
            <p:spPr bwMode="auto">
              <a:xfrm>
                <a:off x="2118" y="1046"/>
                <a:ext cx="671" cy="332"/>
              </a:xfrm>
              <a:custGeom>
                <a:avLst/>
                <a:gdLst>
                  <a:gd name="T0" fmla="*/ 0 w 548"/>
                  <a:gd name="T1" fmla="*/ 0 h 316"/>
                  <a:gd name="T2" fmla="*/ 5577 w 548"/>
                  <a:gd name="T3" fmla="*/ 0 h 316"/>
                  <a:gd name="T4" fmla="*/ 6117 w 548"/>
                  <a:gd name="T5" fmla="*/ 430 h 316"/>
                  <a:gd name="T6" fmla="*/ 6213 w 548"/>
                  <a:gd name="T7" fmla="*/ 570 h 316"/>
                  <a:gd name="T8" fmla="*/ 2 w 548"/>
                  <a:gd name="T9" fmla="*/ 570 h 316"/>
                  <a:gd name="T10" fmla="*/ 0 w 548"/>
                  <a:gd name="T11" fmla="*/ 0 h 316"/>
                  <a:gd name="T12" fmla="*/ 0 60000 65536"/>
                  <a:gd name="T13" fmla="*/ 0 60000 65536"/>
                  <a:gd name="T14" fmla="*/ 0 60000 65536"/>
                  <a:gd name="T15" fmla="*/ 0 60000 65536"/>
                  <a:gd name="T16" fmla="*/ 0 60000 65536"/>
                  <a:gd name="T17" fmla="*/ 0 60000 65536"/>
                  <a:gd name="T18" fmla="*/ 0 w 548"/>
                  <a:gd name="T19" fmla="*/ 0 h 316"/>
                  <a:gd name="T20" fmla="*/ 548 w 548"/>
                  <a:gd name="T21" fmla="*/ 316 h 316"/>
                </a:gdLst>
                <a:ahLst/>
                <a:cxnLst>
                  <a:cxn ang="T12">
                    <a:pos x="T0" y="T1"/>
                  </a:cxn>
                  <a:cxn ang="T13">
                    <a:pos x="T2" y="T3"/>
                  </a:cxn>
                  <a:cxn ang="T14">
                    <a:pos x="T4" y="T5"/>
                  </a:cxn>
                  <a:cxn ang="T15">
                    <a:pos x="T6" y="T7"/>
                  </a:cxn>
                  <a:cxn ang="T16">
                    <a:pos x="T8" y="T9"/>
                  </a:cxn>
                  <a:cxn ang="T17">
                    <a:pos x="T10" y="T11"/>
                  </a:cxn>
                </a:cxnLst>
                <a:rect l="T18" t="T19" r="T20" b="T21"/>
                <a:pathLst>
                  <a:path w="548" h="316">
                    <a:moveTo>
                      <a:pt x="0" y="0"/>
                    </a:moveTo>
                    <a:lnTo>
                      <a:pt x="492" y="0"/>
                    </a:lnTo>
                    <a:lnTo>
                      <a:pt x="538" y="237"/>
                    </a:lnTo>
                    <a:lnTo>
                      <a:pt x="547" y="315"/>
                    </a:lnTo>
                    <a:lnTo>
                      <a:pt x="2" y="315"/>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7" name="Freeform 82"/>
              <p:cNvSpPr>
                <a:spLocks/>
              </p:cNvSpPr>
              <p:nvPr/>
            </p:nvSpPr>
            <p:spPr bwMode="auto">
              <a:xfrm>
                <a:off x="2118" y="1712"/>
                <a:ext cx="786" cy="332"/>
              </a:xfrm>
              <a:custGeom>
                <a:avLst/>
                <a:gdLst>
                  <a:gd name="T0" fmla="*/ 0 w 642"/>
                  <a:gd name="T1" fmla="*/ 0 h 314"/>
                  <a:gd name="T2" fmla="*/ 4546 w 642"/>
                  <a:gd name="T3" fmla="*/ 0 h 314"/>
                  <a:gd name="T4" fmla="*/ 5012 w 642"/>
                  <a:gd name="T5" fmla="*/ 45 h 314"/>
                  <a:gd name="T6" fmla="*/ 6041 w 642"/>
                  <a:gd name="T7" fmla="*/ 109 h 314"/>
                  <a:gd name="T8" fmla="*/ 6724 w 642"/>
                  <a:gd name="T9" fmla="*/ 488 h 314"/>
                  <a:gd name="T10" fmla="*/ 7272 w 642"/>
                  <a:gd name="T11" fmla="*/ 610 h 314"/>
                  <a:gd name="T12" fmla="*/ 1565 w 642"/>
                  <a:gd name="T13" fmla="*/ 610 h 314"/>
                  <a:gd name="T14" fmla="*/ 1565 w 642"/>
                  <a:gd name="T15" fmla="*/ 399 h 314"/>
                  <a:gd name="T16" fmla="*/ 0 w 642"/>
                  <a:gd name="T17" fmla="*/ 399 h 314"/>
                  <a:gd name="T18" fmla="*/ 0 w 642"/>
                  <a:gd name="T19" fmla="*/ 0 h 3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42"/>
                  <a:gd name="T31" fmla="*/ 0 h 314"/>
                  <a:gd name="T32" fmla="*/ 642 w 642"/>
                  <a:gd name="T33" fmla="*/ 314 h 3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42" h="314">
                    <a:moveTo>
                      <a:pt x="0" y="0"/>
                    </a:moveTo>
                    <a:lnTo>
                      <a:pt x="400" y="0"/>
                    </a:lnTo>
                    <a:lnTo>
                      <a:pt x="442" y="24"/>
                    </a:lnTo>
                    <a:lnTo>
                      <a:pt x="533" y="56"/>
                    </a:lnTo>
                    <a:lnTo>
                      <a:pt x="593" y="251"/>
                    </a:lnTo>
                    <a:lnTo>
                      <a:pt x="641" y="313"/>
                    </a:lnTo>
                    <a:lnTo>
                      <a:pt x="138" y="313"/>
                    </a:lnTo>
                    <a:lnTo>
                      <a:pt x="138" y="205"/>
                    </a:lnTo>
                    <a:lnTo>
                      <a:pt x="0" y="205"/>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8" name="Freeform 83"/>
              <p:cNvSpPr>
                <a:spLocks/>
              </p:cNvSpPr>
              <p:nvPr/>
            </p:nvSpPr>
            <p:spPr bwMode="auto">
              <a:xfrm>
                <a:off x="1486" y="1487"/>
                <a:ext cx="632" cy="447"/>
              </a:xfrm>
              <a:custGeom>
                <a:avLst/>
                <a:gdLst>
                  <a:gd name="T0" fmla="*/ 0 w 517"/>
                  <a:gd name="T1" fmla="*/ 0 h 425"/>
                  <a:gd name="T2" fmla="*/ 5743 w 517"/>
                  <a:gd name="T3" fmla="*/ 0 h 425"/>
                  <a:gd name="T4" fmla="*/ 5743 w 517"/>
                  <a:gd name="T5" fmla="*/ 777 h 425"/>
                  <a:gd name="T6" fmla="*/ 0 w 517"/>
                  <a:gd name="T7" fmla="*/ 777 h 425"/>
                  <a:gd name="T8" fmla="*/ 0 w 517"/>
                  <a:gd name="T9" fmla="*/ 0 h 425"/>
                  <a:gd name="T10" fmla="*/ 0 60000 65536"/>
                  <a:gd name="T11" fmla="*/ 0 60000 65536"/>
                  <a:gd name="T12" fmla="*/ 0 60000 65536"/>
                  <a:gd name="T13" fmla="*/ 0 60000 65536"/>
                  <a:gd name="T14" fmla="*/ 0 60000 65536"/>
                  <a:gd name="T15" fmla="*/ 0 w 517"/>
                  <a:gd name="T16" fmla="*/ 0 h 425"/>
                  <a:gd name="T17" fmla="*/ 517 w 517"/>
                  <a:gd name="T18" fmla="*/ 425 h 425"/>
                </a:gdLst>
                <a:ahLst/>
                <a:cxnLst>
                  <a:cxn ang="T10">
                    <a:pos x="T0" y="T1"/>
                  </a:cxn>
                  <a:cxn ang="T11">
                    <a:pos x="T2" y="T3"/>
                  </a:cxn>
                  <a:cxn ang="T12">
                    <a:pos x="T4" y="T5"/>
                  </a:cxn>
                  <a:cxn ang="T13">
                    <a:pos x="T6" y="T7"/>
                  </a:cxn>
                  <a:cxn ang="T14">
                    <a:pos x="T8" y="T9"/>
                  </a:cxn>
                </a:cxnLst>
                <a:rect l="T15" t="T16" r="T17" b="T18"/>
                <a:pathLst>
                  <a:path w="517" h="425">
                    <a:moveTo>
                      <a:pt x="0" y="0"/>
                    </a:moveTo>
                    <a:lnTo>
                      <a:pt x="516" y="0"/>
                    </a:lnTo>
                    <a:lnTo>
                      <a:pt x="516" y="424"/>
                    </a:lnTo>
                    <a:lnTo>
                      <a:pt x="0" y="424"/>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59" name="Freeform 84"/>
              <p:cNvSpPr>
                <a:spLocks/>
              </p:cNvSpPr>
              <p:nvPr/>
            </p:nvSpPr>
            <p:spPr bwMode="auto">
              <a:xfrm>
                <a:off x="3667" y="1429"/>
                <a:ext cx="398" cy="429"/>
              </a:xfrm>
              <a:custGeom>
                <a:avLst/>
                <a:gdLst>
                  <a:gd name="T0" fmla="*/ 1816 w 324"/>
                  <a:gd name="T1" fmla="*/ 0 h 407"/>
                  <a:gd name="T2" fmla="*/ 3038 w 324"/>
                  <a:gd name="T3" fmla="*/ 62 h 407"/>
                  <a:gd name="T4" fmla="*/ 3292 w 324"/>
                  <a:gd name="T5" fmla="*/ 212 h 407"/>
                  <a:gd name="T6" fmla="*/ 2582 w 324"/>
                  <a:gd name="T7" fmla="*/ 337 h 407"/>
                  <a:gd name="T8" fmla="*/ 2768 w 324"/>
                  <a:gd name="T9" fmla="*/ 394 h 407"/>
                  <a:gd name="T10" fmla="*/ 3453 w 324"/>
                  <a:gd name="T11" fmla="*/ 328 h 407"/>
                  <a:gd name="T12" fmla="*/ 3732 w 324"/>
                  <a:gd name="T13" fmla="*/ 344 h 407"/>
                  <a:gd name="T14" fmla="*/ 3817 w 324"/>
                  <a:gd name="T15" fmla="*/ 553 h 407"/>
                  <a:gd name="T16" fmla="*/ 3060 w 324"/>
                  <a:gd name="T17" fmla="*/ 721 h 407"/>
                  <a:gd name="T18" fmla="*/ 3060 w 324"/>
                  <a:gd name="T19" fmla="*/ 763 h 407"/>
                  <a:gd name="T20" fmla="*/ 0 w 324"/>
                  <a:gd name="T21" fmla="*/ 763 h 407"/>
                  <a:gd name="T22" fmla="*/ 437 w 324"/>
                  <a:gd name="T23" fmla="*/ 553 h 407"/>
                  <a:gd name="T24" fmla="*/ 210 w 324"/>
                  <a:gd name="T25" fmla="*/ 384 h 407"/>
                  <a:gd name="T26" fmla="*/ 608 w 324"/>
                  <a:gd name="T27" fmla="*/ 202 h 407"/>
                  <a:gd name="T28" fmla="*/ 1816 w 324"/>
                  <a:gd name="T29" fmla="*/ 0 h 40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4"/>
                  <a:gd name="T46" fmla="*/ 0 h 407"/>
                  <a:gd name="T47" fmla="*/ 324 w 324"/>
                  <a:gd name="T48" fmla="*/ 407 h 40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4" h="407">
                    <a:moveTo>
                      <a:pt x="154" y="0"/>
                    </a:moveTo>
                    <a:lnTo>
                      <a:pt x="257" y="33"/>
                    </a:lnTo>
                    <a:lnTo>
                      <a:pt x="279" y="113"/>
                    </a:lnTo>
                    <a:lnTo>
                      <a:pt x="219" y="179"/>
                    </a:lnTo>
                    <a:lnTo>
                      <a:pt x="234" y="210"/>
                    </a:lnTo>
                    <a:lnTo>
                      <a:pt x="292" y="175"/>
                    </a:lnTo>
                    <a:lnTo>
                      <a:pt x="316" y="182"/>
                    </a:lnTo>
                    <a:lnTo>
                      <a:pt x="323" y="292"/>
                    </a:lnTo>
                    <a:lnTo>
                      <a:pt x="259" y="383"/>
                    </a:lnTo>
                    <a:lnTo>
                      <a:pt x="259" y="406"/>
                    </a:lnTo>
                    <a:lnTo>
                      <a:pt x="0" y="406"/>
                    </a:lnTo>
                    <a:lnTo>
                      <a:pt x="37" y="292"/>
                    </a:lnTo>
                    <a:lnTo>
                      <a:pt x="18" y="203"/>
                    </a:lnTo>
                    <a:lnTo>
                      <a:pt x="51" y="108"/>
                    </a:lnTo>
                    <a:lnTo>
                      <a:pt x="154"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0" name="Freeform 85"/>
              <p:cNvSpPr>
                <a:spLocks/>
              </p:cNvSpPr>
              <p:nvPr/>
            </p:nvSpPr>
            <p:spPr bwMode="auto">
              <a:xfrm>
                <a:off x="3247" y="1780"/>
                <a:ext cx="358" cy="570"/>
              </a:xfrm>
              <a:custGeom>
                <a:avLst/>
                <a:gdLst>
                  <a:gd name="T0" fmla="*/ 785 w 294"/>
                  <a:gd name="T1" fmla="*/ 0 h 541"/>
                  <a:gd name="T2" fmla="*/ 2840 w 294"/>
                  <a:gd name="T3" fmla="*/ 0 h 541"/>
                  <a:gd name="T4" fmla="*/ 3087 w 294"/>
                  <a:gd name="T5" fmla="*/ 151 h 541"/>
                  <a:gd name="T6" fmla="*/ 3087 w 294"/>
                  <a:gd name="T7" fmla="*/ 669 h 541"/>
                  <a:gd name="T8" fmla="*/ 3115 w 294"/>
                  <a:gd name="T9" fmla="*/ 719 h 541"/>
                  <a:gd name="T10" fmla="*/ 2729 w 294"/>
                  <a:gd name="T11" fmla="*/ 805 h 541"/>
                  <a:gd name="T12" fmla="*/ 2628 w 294"/>
                  <a:gd name="T13" fmla="*/ 912 h 541"/>
                  <a:gd name="T14" fmla="*/ 1872 w 294"/>
                  <a:gd name="T15" fmla="*/ 1013 h 541"/>
                  <a:gd name="T16" fmla="*/ 1515 w 294"/>
                  <a:gd name="T17" fmla="*/ 988 h 541"/>
                  <a:gd name="T18" fmla="*/ 749 w 294"/>
                  <a:gd name="T19" fmla="*/ 773 h 541"/>
                  <a:gd name="T20" fmla="*/ 969 w 294"/>
                  <a:gd name="T21" fmla="*/ 706 h 541"/>
                  <a:gd name="T22" fmla="*/ 645 w 294"/>
                  <a:gd name="T23" fmla="*/ 664 h 541"/>
                  <a:gd name="T24" fmla="*/ 0 w 294"/>
                  <a:gd name="T25" fmla="*/ 460 h 541"/>
                  <a:gd name="T26" fmla="*/ 41 w 294"/>
                  <a:gd name="T27" fmla="*/ 337 h 541"/>
                  <a:gd name="T28" fmla="*/ 507 w 294"/>
                  <a:gd name="T29" fmla="*/ 234 h 541"/>
                  <a:gd name="T30" fmla="*/ 397 w 294"/>
                  <a:gd name="T31" fmla="*/ 178 h 541"/>
                  <a:gd name="T32" fmla="*/ 992 w 294"/>
                  <a:gd name="T33" fmla="*/ 96 h 541"/>
                  <a:gd name="T34" fmla="*/ 785 w 294"/>
                  <a:gd name="T35" fmla="*/ 0 h 54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4"/>
                  <a:gd name="T55" fmla="*/ 0 h 541"/>
                  <a:gd name="T56" fmla="*/ 294 w 294"/>
                  <a:gd name="T57" fmla="*/ 541 h 54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4" h="541">
                    <a:moveTo>
                      <a:pt x="74" y="0"/>
                    </a:moveTo>
                    <a:lnTo>
                      <a:pt x="267" y="0"/>
                    </a:lnTo>
                    <a:lnTo>
                      <a:pt x="291" y="80"/>
                    </a:lnTo>
                    <a:lnTo>
                      <a:pt x="291" y="358"/>
                    </a:lnTo>
                    <a:lnTo>
                      <a:pt x="293" y="383"/>
                    </a:lnTo>
                    <a:lnTo>
                      <a:pt x="256" y="430"/>
                    </a:lnTo>
                    <a:lnTo>
                      <a:pt x="247" y="487"/>
                    </a:lnTo>
                    <a:lnTo>
                      <a:pt x="176" y="540"/>
                    </a:lnTo>
                    <a:lnTo>
                      <a:pt x="143" y="528"/>
                    </a:lnTo>
                    <a:lnTo>
                      <a:pt x="70" y="414"/>
                    </a:lnTo>
                    <a:lnTo>
                      <a:pt x="91" y="378"/>
                    </a:lnTo>
                    <a:lnTo>
                      <a:pt x="61" y="356"/>
                    </a:lnTo>
                    <a:lnTo>
                      <a:pt x="0" y="247"/>
                    </a:lnTo>
                    <a:lnTo>
                      <a:pt x="4" y="180"/>
                    </a:lnTo>
                    <a:lnTo>
                      <a:pt x="48" y="125"/>
                    </a:lnTo>
                    <a:lnTo>
                      <a:pt x="37" y="95"/>
                    </a:lnTo>
                    <a:lnTo>
                      <a:pt x="93" y="51"/>
                    </a:lnTo>
                    <a:lnTo>
                      <a:pt x="74"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1" name="Freeform 86"/>
              <p:cNvSpPr>
                <a:spLocks/>
              </p:cNvSpPr>
              <p:nvPr/>
            </p:nvSpPr>
            <p:spPr bwMode="auto">
              <a:xfrm>
                <a:off x="3547" y="1857"/>
                <a:ext cx="292" cy="443"/>
              </a:xfrm>
              <a:custGeom>
                <a:avLst/>
                <a:gdLst>
                  <a:gd name="T0" fmla="*/ 492 w 239"/>
                  <a:gd name="T1" fmla="*/ 0 h 419"/>
                  <a:gd name="T2" fmla="*/ 701 w 239"/>
                  <a:gd name="T3" fmla="*/ 26 h 419"/>
                  <a:gd name="T4" fmla="*/ 1076 w 239"/>
                  <a:gd name="T5" fmla="*/ 2 h 419"/>
                  <a:gd name="T6" fmla="*/ 2639 w 239"/>
                  <a:gd name="T7" fmla="*/ 2 h 419"/>
                  <a:gd name="T8" fmla="*/ 2639 w 239"/>
                  <a:gd name="T9" fmla="*/ 490 h 419"/>
                  <a:gd name="T10" fmla="*/ 1662 w 239"/>
                  <a:gd name="T11" fmla="*/ 741 h 419"/>
                  <a:gd name="T12" fmla="*/ 0 w 239"/>
                  <a:gd name="T13" fmla="*/ 814 h 419"/>
                  <a:gd name="T14" fmla="*/ 119 w 239"/>
                  <a:gd name="T15" fmla="*/ 698 h 419"/>
                  <a:gd name="T16" fmla="*/ 492 w 239"/>
                  <a:gd name="T17" fmla="*/ 608 h 419"/>
                  <a:gd name="T18" fmla="*/ 492 w 239"/>
                  <a:gd name="T19" fmla="*/ 0 h 4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9"/>
                  <a:gd name="T31" fmla="*/ 0 h 419"/>
                  <a:gd name="T32" fmla="*/ 239 w 239"/>
                  <a:gd name="T33" fmla="*/ 419 h 4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9" h="419">
                    <a:moveTo>
                      <a:pt x="44" y="0"/>
                    </a:moveTo>
                    <a:lnTo>
                      <a:pt x="64" y="14"/>
                    </a:lnTo>
                    <a:lnTo>
                      <a:pt x="97" y="2"/>
                    </a:lnTo>
                    <a:lnTo>
                      <a:pt x="238" y="2"/>
                    </a:lnTo>
                    <a:lnTo>
                      <a:pt x="238" y="252"/>
                    </a:lnTo>
                    <a:lnTo>
                      <a:pt x="150" y="380"/>
                    </a:lnTo>
                    <a:lnTo>
                      <a:pt x="0" y="418"/>
                    </a:lnTo>
                    <a:lnTo>
                      <a:pt x="11" y="357"/>
                    </a:lnTo>
                    <a:lnTo>
                      <a:pt x="44" y="312"/>
                    </a:lnTo>
                    <a:lnTo>
                      <a:pt x="44"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2" name="Freeform 87"/>
              <p:cNvSpPr>
                <a:spLocks/>
              </p:cNvSpPr>
              <p:nvPr/>
            </p:nvSpPr>
            <p:spPr bwMode="auto">
              <a:xfrm>
                <a:off x="3838" y="1831"/>
                <a:ext cx="405" cy="381"/>
              </a:xfrm>
              <a:custGeom>
                <a:avLst/>
                <a:gdLst>
                  <a:gd name="T0" fmla="*/ 0 w 331"/>
                  <a:gd name="T1" fmla="*/ 50 h 360"/>
                  <a:gd name="T2" fmla="*/ 1400 w 331"/>
                  <a:gd name="T3" fmla="*/ 50 h 360"/>
                  <a:gd name="T4" fmla="*/ 1916 w 331"/>
                  <a:gd name="T5" fmla="*/ 96 h 360"/>
                  <a:gd name="T6" fmla="*/ 2687 w 331"/>
                  <a:gd name="T7" fmla="*/ 96 h 360"/>
                  <a:gd name="T8" fmla="*/ 3710 w 331"/>
                  <a:gd name="T9" fmla="*/ 0 h 360"/>
                  <a:gd name="T10" fmla="*/ 3710 w 331"/>
                  <a:gd name="T11" fmla="*/ 308 h 360"/>
                  <a:gd name="T12" fmla="*/ 3572 w 331"/>
                  <a:gd name="T13" fmla="*/ 324 h 360"/>
                  <a:gd name="T14" fmla="*/ 3075 w 331"/>
                  <a:gd name="T15" fmla="*/ 510 h 360"/>
                  <a:gd name="T16" fmla="*/ 2787 w 331"/>
                  <a:gd name="T17" fmla="*/ 510 h 360"/>
                  <a:gd name="T18" fmla="*/ 1893 w 331"/>
                  <a:gd name="T19" fmla="*/ 708 h 360"/>
                  <a:gd name="T20" fmla="*/ 1594 w 331"/>
                  <a:gd name="T21" fmla="*/ 657 h 360"/>
                  <a:gd name="T22" fmla="*/ 1121 w 331"/>
                  <a:gd name="T23" fmla="*/ 683 h 360"/>
                  <a:gd name="T24" fmla="*/ 0 w 331"/>
                  <a:gd name="T25" fmla="*/ 507 h 360"/>
                  <a:gd name="T26" fmla="*/ 0 w 331"/>
                  <a:gd name="T27" fmla="*/ 50 h 36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1"/>
                  <a:gd name="T43" fmla="*/ 0 h 360"/>
                  <a:gd name="T44" fmla="*/ 331 w 331"/>
                  <a:gd name="T45" fmla="*/ 360 h 36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1" h="360">
                    <a:moveTo>
                      <a:pt x="0" y="25"/>
                    </a:moveTo>
                    <a:lnTo>
                      <a:pt x="124" y="25"/>
                    </a:lnTo>
                    <a:lnTo>
                      <a:pt x="170" y="49"/>
                    </a:lnTo>
                    <a:lnTo>
                      <a:pt x="239" y="49"/>
                    </a:lnTo>
                    <a:lnTo>
                      <a:pt x="330" y="0"/>
                    </a:lnTo>
                    <a:lnTo>
                      <a:pt x="330" y="156"/>
                    </a:lnTo>
                    <a:lnTo>
                      <a:pt x="317" y="164"/>
                    </a:lnTo>
                    <a:lnTo>
                      <a:pt x="273" y="258"/>
                    </a:lnTo>
                    <a:lnTo>
                      <a:pt x="248" y="258"/>
                    </a:lnTo>
                    <a:lnTo>
                      <a:pt x="168" y="359"/>
                    </a:lnTo>
                    <a:lnTo>
                      <a:pt x="141" y="333"/>
                    </a:lnTo>
                    <a:lnTo>
                      <a:pt x="100" y="345"/>
                    </a:lnTo>
                    <a:lnTo>
                      <a:pt x="0" y="256"/>
                    </a:lnTo>
                    <a:lnTo>
                      <a:pt x="0" y="25"/>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3" name="Freeform 88"/>
              <p:cNvSpPr>
                <a:spLocks/>
              </p:cNvSpPr>
              <p:nvPr/>
            </p:nvSpPr>
            <p:spPr bwMode="auto">
              <a:xfrm>
                <a:off x="4025" y="1993"/>
                <a:ext cx="499" cy="339"/>
              </a:xfrm>
              <a:custGeom>
                <a:avLst/>
                <a:gdLst>
                  <a:gd name="T0" fmla="*/ 1877 w 408"/>
                  <a:gd name="T1" fmla="*/ 0 h 320"/>
                  <a:gd name="T2" fmla="*/ 1753 w 408"/>
                  <a:gd name="T3" fmla="*/ 0 h 320"/>
                  <a:gd name="T4" fmla="*/ 1212 w 408"/>
                  <a:gd name="T5" fmla="*/ 194 h 320"/>
                  <a:gd name="T6" fmla="*/ 904 w 408"/>
                  <a:gd name="T7" fmla="*/ 194 h 320"/>
                  <a:gd name="T8" fmla="*/ 0 w 408"/>
                  <a:gd name="T9" fmla="*/ 389 h 320"/>
                  <a:gd name="T10" fmla="*/ 401 w 408"/>
                  <a:gd name="T11" fmla="*/ 597 h 320"/>
                  <a:gd name="T12" fmla="*/ 1803 w 408"/>
                  <a:gd name="T13" fmla="*/ 638 h 320"/>
                  <a:gd name="T14" fmla="*/ 2173 w 408"/>
                  <a:gd name="T15" fmla="*/ 585 h 320"/>
                  <a:gd name="T16" fmla="*/ 2579 w 408"/>
                  <a:gd name="T17" fmla="*/ 436 h 320"/>
                  <a:gd name="T18" fmla="*/ 2675 w 408"/>
                  <a:gd name="T19" fmla="*/ 424 h 320"/>
                  <a:gd name="T20" fmla="*/ 4561 w 408"/>
                  <a:gd name="T21" fmla="*/ 300 h 320"/>
                  <a:gd name="T22" fmla="*/ 4427 w 408"/>
                  <a:gd name="T23" fmla="*/ 245 h 320"/>
                  <a:gd name="T24" fmla="*/ 3702 w 408"/>
                  <a:gd name="T25" fmla="*/ 199 h 320"/>
                  <a:gd name="T26" fmla="*/ 2658 w 408"/>
                  <a:gd name="T27" fmla="*/ 300 h 320"/>
                  <a:gd name="T28" fmla="*/ 2658 w 408"/>
                  <a:gd name="T29" fmla="*/ 125 h 320"/>
                  <a:gd name="T30" fmla="*/ 1877 w 408"/>
                  <a:gd name="T31" fmla="*/ 125 h 320"/>
                  <a:gd name="T32" fmla="*/ 1877 w 408"/>
                  <a:gd name="T33" fmla="*/ 0 h 32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8"/>
                  <a:gd name="T52" fmla="*/ 0 h 320"/>
                  <a:gd name="T53" fmla="*/ 408 w 408"/>
                  <a:gd name="T54" fmla="*/ 320 h 32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8" h="320">
                    <a:moveTo>
                      <a:pt x="168" y="0"/>
                    </a:moveTo>
                    <a:lnTo>
                      <a:pt x="156" y="0"/>
                    </a:lnTo>
                    <a:lnTo>
                      <a:pt x="108" y="97"/>
                    </a:lnTo>
                    <a:lnTo>
                      <a:pt x="81" y="97"/>
                    </a:lnTo>
                    <a:lnTo>
                      <a:pt x="0" y="195"/>
                    </a:lnTo>
                    <a:lnTo>
                      <a:pt x="35" y="298"/>
                    </a:lnTo>
                    <a:lnTo>
                      <a:pt x="160" y="319"/>
                    </a:lnTo>
                    <a:lnTo>
                      <a:pt x="194" y="293"/>
                    </a:lnTo>
                    <a:lnTo>
                      <a:pt x="230" y="219"/>
                    </a:lnTo>
                    <a:lnTo>
                      <a:pt x="239" y="212"/>
                    </a:lnTo>
                    <a:lnTo>
                      <a:pt x="407" y="150"/>
                    </a:lnTo>
                    <a:lnTo>
                      <a:pt x="396" y="122"/>
                    </a:lnTo>
                    <a:lnTo>
                      <a:pt x="330" y="100"/>
                    </a:lnTo>
                    <a:lnTo>
                      <a:pt x="237" y="150"/>
                    </a:lnTo>
                    <a:lnTo>
                      <a:pt x="237" y="62"/>
                    </a:lnTo>
                    <a:lnTo>
                      <a:pt x="168" y="62"/>
                    </a:lnTo>
                    <a:lnTo>
                      <a:pt x="168"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4" name="Freeform 89"/>
              <p:cNvSpPr>
                <a:spLocks/>
              </p:cNvSpPr>
              <p:nvPr/>
            </p:nvSpPr>
            <p:spPr bwMode="auto">
              <a:xfrm>
                <a:off x="3420" y="2105"/>
                <a:ext cx="664" cy="335"/>
              </a:xfrm>
              <a:custGeom>
                <a:avLst/>
                <a:gdLst>
                  <a:gd name="T0" fmla="*/ 0 w 543"/>
                  <a:gd name="T1" fmla="*/ 593 h 318"/>
                  <a:gd name="T2" fmla="*/ 340 w 543"/>
                  <a:gd name="T3" fmla="*/ 437 h 318"/>
                  <a:gd name="T4" fmla="*/ 1142 w 543"/>
                  <a:gd name="T5" fmla="*/ 340 h 318"/>
                  <a:gd name="T6" fmla="*/ 2806 w 543"/>
                  <a:gd name="T7" fmla="*/ 277 h 318"/>
                  <a:gd name="T8" fmla="*/ 3816 w 543"/>
                  <a:gd name="T9" fmla="*/ 37 h 318"/>
                  <a:gd name="T10" fmla="*/ 3816 w 543"/>
                  <a:gd name="T11" fmla="*/ 0 h 318"/>
                  <a:gd name="T12" fmla="*/ 4934 w 543"/>
                  <a:gd name="T13" fmla="*/ 162 h 318"/>
                  <a:gd name="T14" fmla="*/ 5407 w 543"/>
                  <a:gd name="T15" fmla="*/ 137 h 318"/>
                  <a:gd name="T16" fmla="*/ 5670 w 543"/>
                  <a:gd name="T17" fmla="*/ 186 h 318"/>
                  <a:gd name="T18" fmla="*/ 6062 w 543"/>
                  <a:gd name="T19" fmla="*/ 376 h 318"/>
                  <a:gd name="T20" fmla="*/ 4505 w 543"/>
                  <a:gd name="T21" fmla="*/ 508 h 318"/>
                  <a:gd name="T22" fmla="*/ 4276 w 543"/>
                  <a:gd name="T23" fmla="*/ 556 h 318"/>
                  <a:gd name="T24" fmla="*/ 1263 w 543"/>
                  <a:gd name="T25" fmla="*/ 556 h 318"/>
                  <a:gd name="T26" fmla="*/ 1263 w 543"/>
                  <a:gd name="T27" fmla="*/ 593 h 318"/>
                  <a:gd name="T28" fmla="*/ 0 w 543"/>
                  <a:gd name="T29" fmla="*/ 593 h 3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43"/>
                  <a:gd name="T46" fmla="*/ 0 h 318"/>
                  <a:gd name="T47" fmla="*/ 543 w 543"/>
                  <a:gd name="T48" fmla="*/ 318 h 3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43" h="318">
                    <a:moveTo>
                      <a:pt x="0" y="317"/>
                    </a:moveTo>
                    <a:lnTo>
                      <a:pt x="31" y="234"/>
                    </a:lnTo>
                    <a:lnTo>
                      <a:pt x="102" y="182"/>
                    </a:lnTo>
                    <a:lnTo>
                      <a:pt x="251" y="149"/>
                    </a:lnTo>
                    <a:lnTo>
                      <a:pt x="342" y="21"/>
                    </a:lnTo>
                    <a:lnTo>
                      <a:pt x="342" y="0"/>
                    </a:lnTo>
                    <a:lnTo>
                      <a:pt x="442" y="87"/>
                    </a:lnTo>
                    <a:lnTo>
                      <a:pt x="483" y="73"/>
                    </a:lnTo>
                    <a:lnTo>
                      <a:pt x="507" y="99"/>
                    </a:lnTo>
                    <a:lnTo>
                      <a:pt x="542" y="201"/>
                    </a:lnTo>
                    <a:lnTo>
                      <a:pt x="403" y="272"/>
                    </a:lnTo>
                    <a:lnTo>
                      <a:pt x="383" y="296"/>
                    </a:lnTo>
                    <a:lnTo>
                      <a:pt x="113" y="296"/>
                    </a:lnTo>
                    <a:lnTo>
                      <a:pt x="113" y="317"/>
                    </a:lnTo>
                    <a:lnTo>
                      <a:pt x="0" y="317"/>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5" name="Freeform 90"/>
              <p:cNvSpPr>
                <a:spLocks/>
              </p:cNvSpPr>
              <p:nvPr/>
            </p:nvSpPr>
            <p:spPr bwMode="auto">
              <a:xfrm>
                <a:off x="2956" y="2419"/>
                <a:ext cx="458" cy="383"/>
              </a:xfrm>
              <a:custGeom>
                <a:avLst/>
                <a:gdLst>
                  <a:gd name="T0" fmla="*/ 0 w 374"/>
                  <a:gd name="T1" fmla="*/ 0 h 362"/>
                  <a:gd name="T2" fmla="*/ 3838 w 374"/>
                  <a:gd name="T3" fmla="*/ 0 h 362"/>
                  <a:gd name="T4" fmla="*/ 3677 w 374"/>
                  <a:gd name="T5" fmla="*/ 94 h 362"/>
                  <a:gd name="T6" fmla="*/ 4251 w 374"/>
                  <a:gd name="T7" fmla="*/ 98 h 362"/>
                  <a:gd name="T8" fmla="*/ 3713 w 374"/>
                  <a:gd name="T9" fmla="*/ 344 h 362"/>
                  <a:gd name="T10" fmla="*/ 3147 w 374"/>
                  <a:gd name="T11" fmla="*/ 478 h 362"/>
                  <a:gd name="T12" fmla="*/ 2775 w 374"/>
                  <a:gd name="T13" fmla="*/ 710 h 362"/>
                  <a:gd name="T14" fmla="*/ 569 w 374"/>
                  <a:gd name="T15" fmla="*/ 710 h 362"/>
                  <a:gd name="T16" fmla="*/ 569 w 374"/>
                  <a:gd name="T17" fmla="*/ 603 h 362"/>
                  <a:gd name="T18" fmla="*/ 148 w 374"/>
                  <a:gd name="T19" fmla="*/ 584 h 362"/>
                  <a:gd name="T20" fmla="*/ 148 w 374"/>
                  <a:gd name="T21" fmla="*/ 146 h 362"/>
                  <a:gd name="T22" fmla="*/ 0 w 374"/>
                  <a:gd name="T23" fmla="*/ 0 h 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4"/>
                  <a:gd name="T37" fmla="*/ 0 h 362"/>
                  <a:gd name="T38" fmla="*/ 374 w 374"/>
                  <a:gd name="T39" fmla="*/ 362 h 3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4" h="362">
                    <a:moveTo>
                      <a:pt x="0" y="0"/>
                    </a:moveTo>
                    <a:lnTo>
                      <a:pt x="337" y="0"/>
                    </a:lnTo>
                    <a:lnTo>
                      <a:pt x="323" y="48"/>
                    </a:lnTo>
                    <a:lnTo>
                      <a:pt x="373" y="50"/>
                    </a:lnTo>
                    <a:lnTo>
                      <a:pt x="326" y="175"/>
                    </a:lnTo>
                    <a:lnTo>
                      <a:pt x="277" y="242"/>
                    </a:lnTo>
                    <a:lnTo>
                      <a:pt x="244" y="361"/>
                    </a:lnTo>
                    <a:lnTo>
                      <a:pt x="50" y="361"/>
                    </a:lnTo>
                    <a:lnTo>
                      <a:pt x="50" y="306"/>
                    </a:lnTo>
                    <a:lnTo>
                      <a:pt x="13" y="297"/>
                    </a:lnTo>
                    <a:lnTo>
                      <a:pt x="13" y="74"/>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6" name="Freeform 91"/>
              <p:cNvSpPr>
                <a:spLocks/>
              </p:cNvSpPr>
              <p:nvPr/>
            </p:nvSpPr>
            <p:spPr bwMode="auto">
              <a:xfrm>
                <a:off x="3356" y="2417"/>
                <a:ext cx="775" cy="183"/>
              </a:xfrm>
              <a:custGeom>
                <a:avLst/>
                <a:gdLst>
                  <a:gd name="T0" fmla="*/ 659 w 632"/>
                  <a:gd name="T1" fmla="*/ 32 h 174"/>
                  <a:gd name="T2" fmla="*/ 1922 w 632"/>
                  <a:gd name="T3" fmla="*/ 32 h 174"/>
                  <a:gd name="T4" fmla="*/ 1922 w 632"/>
                  <a:gd name="T5" fmla="*/ 0 h 174"/>
                  <a:gd name="T6" fmla="*/ 7299 w 632"/>
                  <a:gd name="T7" fmla="*/ 0 h 174"/>
                  <a:gd name="T8" fmla="*/ 7203 w 632"/>
                  <a:gd name="T9" fmla="*/ 68 h 174"/>
                  <a:gd name="T10" fmla="*/ 5045 w 632"/>
                  <a:gd name="T11" fmla="*/ 227 h 174"/>
                  <a:gd name="T12" fmla="*/ 4833 w 632"/>
                  <a:gd name="T13" fmla="*/ 316 h 174"/>
                  <a:gd name="T14" fmla="*/ 0 w 632"/>
                  <a:gd name="T15" fmla="*/ 316 h 174"/>
                  <a:gd name="T16" fmla="*/ 659 w 632"/>
                  <a:gd name="T17" fmla="*/ 32 h 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32"/>
                  <a:gd name="T28" fmla="*/ 0 h 174"/>
                  <a:gd name="T29" fmla="*/ 632 w 632"/>
                  <a:gd name="T30" fmla="*/ 174 h 17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32" h="174">
                    <a:moveTo>
                      <a:pt x="56" y="19"/>
                    </a:moveTo>
                    <a:lnTo>
                      <a:pt x="166" y="19"/>
                    </a:lnTo>
                    <a:lnTo>
                      <a:pt x="166" y="0"/>
                    </a:lnTo>
                    <a:lnTo>
                      <a:pt x="631" y="0"/>
                    </a:lnTo>
                    <a:lnTo>
                      <a:pt x="622" y="38"/>
                    </a:lnTo>
                    <a:lnTo>
                      <a:pt x="436" y="124"/>
                    </a:lnTo>
                    <a:lnTo>
                      <a:pt x="418" y="173"/>
                    </a:lnTo>
                    <a:lnTo>
                      <a:pt x="0" y="173"/>
                    </a:lnTo>
                    <a:lnTo>
                      <a:pt x="56" y="19"/>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7" name="Freeform 92"/>
              <p:cNvSpPr>
                <a:spLocks/>
              </p:cNvSpPr>
              <p:nvPr/>
            </p:nvSpPr>
            <p:spPr bwMode="auto">
              <a:xfrm>
                <a:off x="3865" y="2419"/>
                <a:ext cx="807" cy="294"/>
              </a:xfrm>
              <a:custGeom>
                <a:avLst/>
                <a:gdLst>
                  <a:gd name="T0" fmla="*/ 2328 w 661"/>
                  <a:gd name="T1" fmla="*/ 0 h 280"/>
                  <a:gd name="T2" fmla="*/ 6922 w 661"/>
                  <a:gd name="T3" fmla="*/ 0 h 280"/>
                  <a:gd name="T4" fmla="*/ 7235 w 661"/>
                  <a:gd name="T5" fmla="*/ 153 h 280"/>
                  <a:gd name="T6" fmla="*/ 6458 w 661"/>
                  <a:gd name="T7" fmla="*/ 307 h 280"/>
                  <a:gd name="T8" fmla="*/ 5295 w 661"/>
                  <a:gd name="T9" fmla="*/ 369 h 280"/>
                  <a:gd name="T10" fmla="*/ 4830 w 661"/>
                  <a:gd name="T11" fmla="*/ 503 h 280"/>
                  <a:gd name="T12" fmla="*/ 3718 w 661"/>
                  <a:gd name="T13" fmla="*/ 286 h 280"/>
                  <a:gd name="T14" fmla="*/ 2835 w 661"/>
                  <a:gd name="T15" fmla="*/ 286 h 280"/>
                  <a:gd name="T16" fmla="*/ 2675 w 661"/>
                  <a:gd name="T17" fmla="*/ 241 h 280"/>
                  <a:gd name="T18" fmla="*/ 1470 w 661"/>
                  <a:gd name="T19" fmla="*/ 241 h 280"/>
                  <a:gd name="T20" fmla="*/ 1024 w 661"/>
                  <a:gd name="T21" fmla="*/ 315 h 280"/>
                  <a:gd name="T22" fmla="*/ 0 w 661"/>
                  <a:gd name="T23" fmla="*/ 315 h 280"/>
                  <a:gd name="T24" fmla="*/ 198 w 661"/>
                  <a:gd name="T25" fmla="*/ 224 h 280"/>
                  <a:gd name="T26" fmla="*/ 2234 w 661"/>
                  <a:gd name="T27" fmla="*/ 72 h 280"/>
                  <a:gd name="T28" fmla="*/ 2328 w 661"/>
                  <a:gd name="T29" fmla="*/ 0 h 28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61"/>
                  <a:gd name="T46" fmla="*/ 0 h 280"/>
                  <a:gd name="T47" fmla="*/ 661 w 661"/>
                  <a:gd name="T48" fmla="*/ 280 h 28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61" h="280">
                    <a:moveTo>
                      <a:pt x="213" y="0"/>
                    </a:moveTo>
                    <a:lnTo>
                      <a:pt x="631" y="0"/>
                    </a:lnTo>
                    <a:lnTo>
                      <a:pt x="660" y="86"/>
                    </a:lnTo>
                    <a:lnTo>
                      <a:pt x="588" y="171"/>
                    </a:lnTo>
                    <a:lnTo>
                      <a:pt x="483" y="206"/>
                    </a:lnTo>
                    <a:lnTo>
                      <a:pt x="441" y="279"/>
                    </a:lnTo>
                    <a:lnTo>
                      <a:pt x="339" y="159"/>
                    </a:lnTo>
                    <a:lnTo>
                      <a:pt x="258" y="159"/>
                    </a:lnTo>
                    <a:lnTo>
                      <a:pt x="244" y="135"/>
                    </a:lnTo>
                    <a:lnTo>
                      <a:pt x="134" y="135"/>
                    </a:lnTo>
                    <a:lnTo>
                      <a:pt x="93" y="175"/>
                    </a:lnTo>
                    <a:lnTo>
                      <a:pt x="0" y="175"/>
                    </a:lnTo>
                    <a:lnTo>
                      <a:pt x="18" y="124"/>
                    </a:lnTo>
                    <a:lnTo>
                      <a:pt x="204" y="41"/>
                    </a:lnTo>
                    <a:lnTo>
                      <a:pt x="213"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8" name="Freeform 93"/>
              <p:cNvSpPr>
                <a:spLocks/>
              </p:cNvSpPr>
              <p:nvPr/>
            </p:nvSpPr>
            <p:spPr bwMode="auto">
              <a:xfrm>
                <a:off x="3970" y="2560"/>
                <a:ext cx="440" cy="356"/>
              </a:xfrm>
              <a:custGeom>
                <a:avLst/>
                <a:gdLst>
                  <a:gd name="T0" fmla="*/ 163 w 360"/>
                  <a:gd name="T1" fmla="*/ 74 h 338"/>
                  <a:gd name="T2" fmla="*/ 590 w 360"/>
                  <a:gd name="T3" fmla="*/ 0 h 338"/>
                  <a:gd name="T4" fmla="*/ 1800 w 360"/>
                  <a:gd name="T5" fmla="*/ 0 h 338"/>
                  <a:gd name="T6" fmla="*/ 1937 w 360"/>
                  <a:gd name="T7" fmla="*/ 43 h 338"/>
                  <a:gd name="T8" fmla="*/ 2851 w 360"/>
                  <a:gd name="T9" fmla="*/ 43 h 338"/>
                  <a:gd name="T10" fmla="*/ 3993 w 360"/>
                  <a:gd name="T11" fmla="*/ 269 h 338"/>
                  <a:gd name="T12" fmla="*/ 2955 w 360"/>
                  <a:gd name="T13" fmla="*/ 464 h 338"/>
                  <a:gd name="T14" fmla="*/ 2179 w 360"/>
                  <a:gd name="T15" fmla="*/ 513 h 338"/>
                  <a:gd name="T16" fmla="*/ 2085 w 360"/>
                  <a:gd name="T17" fmla="*/ 628 h 338"/>
                  <a:gd name="T18" fmla="*/ 1679 w 360"/>
                  <a:gd name="T19" fmla="*/ 498 h 338"/>
                  <a:gd name="T20" fmla="*/ 0 w 360"/>
                  <a:gd name="T21" fmla="*/ 138 h 338"/>
                  <a:gd name="T22" fmla="*/ 163 w 360"/>
                  <a:gd name="T23" fmla="*/ 74 h 3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0"/>
                  <a:gd name="T37" fmla="*/ 0 h 338"/>
                  <a:gd name="T38" fmla="*/ 360 w 360"/>
                  <a:gd name="T39" fmla="*/ 338 h 33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0" h="338">
                    <a:moveTo>
                      <a:pt x="15" y="40"/>
                    </a:moveTo>
                    <a:lnTo>
                      <a:pt x="53" y="0"/>
                    </a:lnTo>
                    <a:lnTo>
                      <a:pt x="162" y="0"/>
                    </a:lnTo>
                    <a:lnTo>
                      <a:pt x="174" y="24"/>
                    </a:lnTo>
                    <a:lnTo>
                      <a:pt x="257" y="24"/>
                    </a:lnTo>
                    <a:lnTo>
                      <a:pt x="359" y="144"/>
                    </a:lnTo>
                    <a:lnTo>
                      <a:pt x="266" y="250"/>
                    </a:lnTo>
                    <a:lnTo>
                      <a:pt x="196" y="276"/>
                    </a:lnTo>
                    <a:lnTo>
                      <a:pt x="187" y="337"/>
                    </a:lnTo>
                    <a:lnTo>
                      <a:pt x="151" y="267"/>
                    </a:lnTo>
                    <a:lnTo>
                      <a:pt x="0" y="74"/>
                    </a:lnTo>
                    <a:lnTo>
                      <a:pt x="15" y="4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69" name="Freeform 94"/>
              <p:cNvSpPr>
                <a:spLocks/>
              </p:cNvSpPr>
              <p:nvPr/>
            </p:nvSpPr>
            <p:spPr bwMode="auto">
              <a:xfrm>
                <a:off x="3774" y="2601"/>
                <a:ext cx="426" cy="446"/>
              </a:xfrm>
              <a:custGeom>
                <a:avLst/>
                <a:gdLst>
                  <a:gd name="T0" fmla="*/ 0 w 347"/>
                  <a:gd name="T1" fmla="*/ 0 h 422"/>
                  <a:gd name="T2" fmla="*/ 2047 w 347"/>
                  <a:gd name="T3" fmla="*/ 0 h 422"/>
                  <a:gd name="T4" fmla="*/ 1860 w 347"/>
                  <a:gd name="T5" fmla="*/ 63 h 422"/>
                  <a:gd name="T6" fmla="*/ 3641 w 347"/>
                  <a:gd name="T7" fmla="*/ 438 h 422"/>
                  <a:gd name="T8" fmla="*/ 4059 w 347"/>
                  <a:gd name="T9" fmla="*/ 574 h 422"/>
                  <a:gd name="T10" fmla="*/ 3530 w 347"/>
                  <a:gd name="T11" fmla="*/ 817 h 422"/>
                  <a:gd name="T12" fmla="*/ 722 w 347"/>
                  <a:gd name="T13" fmla="*/ 817 h 422"/>
                  <a:gd name="T14" fmla="*/ 449 w 347"/>
                  <a:gd name="T15" fmla="*/ 718 h 422"/>
                  <a:gd name="T16" fmla="*/ 298 w 347"/>
                  <a:gd name="T17" fmla="*/ 586 h 422"/>
                  <a:gd name="T18" fmla="*/ 576 w 347"/>
                  <a:gd name="T19" fmla="*/ 517 h 422"/>
                  <a:gd name="T20" fmla="*/ 0 w 347"/>
                  <a:gd name="T21" fmla="*/ 0 h 4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7"/>
                  <a:gd name="T34" fmla="*/ 0 h 422"/>
                  <a:gd name="T35" fmla="*/ 347 w 347"/>
                  <a:gd name="T36" fmla="*/ 422 h 4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7" h="422">
                    <a:moveTo>
                      <a:pt x="0" y="0"/>
                    </a:moveTo>
                    <a:lnTo>
                      <a:pt x="174" y="0"/>
                    </a:lnTo>
                    <a:lnTo>
                      <a:pt x="159" y="33"/>
                    </a:lnTo>
                    <a:lnTo>
                      <a:pt x="310" y="225"/>
                    </a:lnTo>
                    <a:lnTo>
                      <a:pt x="346" y="295"/>
                    </a:lnTo>
                    <a:lnTo>
                      <a:pt x="301" y="421"/>
                    </a:lnTo>
                    <a:lnTo>
                      <a:pt x="62" y="421"/>
                    </a:lnTo>
                    <a:lnTo>
                      <a:pt x="38" y="369"/>
                    </a:lnTo>
                    <a:lnTo>
                      <a:pt x="25" y="302"/>
                    </a:lnTo>
                    <a:lnTo>
                      <a:pt x="49" y="266"/>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0" name="Freeform 95"/>
              <p:cNvSpPr>
                <a:spLocks/>
              </p:cNvSpPr>
              <p:nvPr/>
            </p:nvSpPr>
            <p:spPr bwMode="auto">
              <a:xfrm>
                <a:off x="3489" y="2600"/>
                <a:ext cx="348" cy="466"/>
              </a:xfrm>
              <a:custGeom>
                <a:avLst/>
                <a:gdLst>
                  <a:gd name="T0" fmla="*/ 689 w 283"/>
                  <a:gd name="T1" fmla="*/ 0 h 443"/>
                  <a:gd name="T2" fmla="*/ 2799 w 283"/>
                  <a:gd name="T3" fmla="*/ 0 h 443"/>
                  <a:gd name="T4" fmla="*/ 3375 w 283"/>
                  <a:gd name="T5" fmla="*/ 495 h 443"/>
                  <a:gd name="T6" fmla="*/ 3089 w 283"/>
                  <a:gd name="T7" fmla="*/ 566 h 443"/>
                  <a:gd name="T8" fmla="*/ 3224 w 283"/>
                  <a:gd name="T9" fmla="*/ 676 h 443"/>
                  <a:gd name="T10" fmla="*/ 873 w 283"/>
                  <a:gd name="T11" fmla="*/ 676 h 443"/>
                  <a:gd name="T12" fmla="*/ 836 w 283"/>
                  <a:gd name="T13" fmla="*/ 791 h 443"/>
                  <a:gd name="T14" fmla="*/ 0 w 283"/>
                  <a:gd name="T15" fmla="*/ 811 h 443"/>
                  <a:gd name="T16" fmla="*/ 2 w 283"/>
                  <a:gd name="T17" fmla="*/ 582 h 443"/>
                  <a:gd name="T18" fmla="*/ 689 w 283"/>
                  <a:gd name="T19" fmla="*/ 0 h 4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3"/>
                  <a:gd name="T31" fmla="*/ 0 h 443"/>
                  <a:gd name="T32" fmla="*/ 283 w 283"/>
                  <a:gd name="T33" fmla="*/ 443 h 44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3" h="443">
                    <a:moveTo>
                      <a:pt x="58" y="0"/>
                    </a:moveTo>
                    <a:lnTo>
                      <a:pt x="234" y="0"/>
                    </a:lnTo>
                    <a:lnTo>
                      <a:pt x="282" y="270"/>
                    </a:lnTo>
                    <a:lnTo>
                      <a:pt x="259" y="306"/>
                    </a:lnTo>
                    <a:lnTo>
                      <a:pt x="270" y="369"/>
                    </a:lnTo>
                    <a:lnTo>
                      <a:pt x="73" y="369"/>
                    </a:lnTo>
                    <a:lnTo>
                      <a:pt x="70" y="431"/>
                    </a:lnTo>
                    <a:lnTo>
                      <a:pt x="0" y="442"/>
                    </a:lnTo>
                    <a:lnTo>
                      <a:pt x="2" y="318"/>
                    </a:lnTo>
                    <a:lnTo>
                      <a:pt x="58"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1" name="Freeform 96"/>
              <p:cNvSpPr>
                <a:spLocks/>
              </p:cNvSpPr>
              <p:nvPr/>
            </p:nvSpPr>
            <p:spPr bwMode="auto">
              <a:xfrm>
                <a:off x="3257" y="2600"/>
                <a:ext cx="305" cy="503"/>
              </a:xfrm>
              <a:custGeom>
                <a:avLst/>
                <a:gdLst>
                  <a:gd name="T0" fmla="*/ 898 w 250"/>
                  <a:gd name="T1" fmla="*/ 0 h 478"/>
                  <a:gd name="T2" fmla="*/ 2717 w 250"/>
                  <a:gd name="T3" fmla="*/ 0 h 478"/>
                  <a:gd name="T4" fmla="*/ 2118 w 250"/>
                  <a:gd name="T5" fmla="*/ 586 h 478"/>
                  <a:gd name="T6" fmla="*/ 2097 w 250"/>
                  <a:gd name="T7" fmla="*/ 813 h 478"/>
                  <a:gd name="T8" fmla="*/ 1541 w 250"/>
                  <a:gd name="T9" fmla="*/ 882 h 478"/>
                  <a:gd name="T10" fmla="*/ 1249 w 250"/>
                  <a:gd name="T11" fmla="*/ 729 h 478"/>
                  <a:gd name="T12" fmla="*/ 0 w 250"/>
                  <a:gd name="T13" fmla="*/ 729 h 478"/>
                  <a:gd name="T14" fmla="*/ 401 w 250"/>
                  <a:gd name="T15" fmla="*/ 474 h 478"/>
                  <a:gd name="T16" fmla="*/ 1 w 250"/>
                  <a:gd name="T17" fmla="*/ 344 h 478"/>
                  <a:gd name="T18" fmla="*/ 361 w 250"/>
                  <a:gd name="T19" fmla="*/ 132 h 478"/>
                  <a:gd name="T20" fmla="*/ 898 w 250"/>
                  <a:gd name="T21" fmla="*/ 0 h 4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50"/>
                  <a:gd name="T34" fmla="*/ 0 h 478"/>
                  <a:gd name="T35" fmla="*/ 250 w 250"/>
                  <a:gd name="T36" fmla="*/ 478 h 4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50" h="478">
                    <a:moveTo>
                      <a:pt x="83" y="0"/>
                    </a:moveTo>
                    <a:lnTo>
                      <a:pt x="249" y="0"/>
                    </a:lnTo>
                    <a:lnTo>
                      <a:pt x="195" y="318"/>
                    </a:lnTo>
                    <a:lnTo>
                      <a:pt x="193" y="441"/>
                    </a:lnTo>
                    <a:lnTo>
                      <a:pt x="142" y="477"/>
                    </a:lnTo>
                    <a:lnTo>
                      <a:pt x="115" y="395"/>
                    </a:lnTo>
                    <a:lnTo>
                      <a:pt x="0" y="395"/>
                    </a:lnTo>
                    <a:lnTo>
                      <a:pt x="36" y="258"/>
                    </a:lnTo>
                    <a:lnTo>
                      <a:pt x="1" y="187"/>
                    </a:lnTo>
                    <a:lnTo>
                      <a:pt x="34" y="71"/>
                    </a:lnTo>
                    <a:lnTo>
                      <a:pt x="83"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2" name="Freeform 97"/>
              <p:cNvSpPr>
                <a:spLocks/>
              </p:cNvSpPr>
              <p:nvPr/>
            </p:nvSpPr>
            <p:spPr bwMode="auto">
              <a:xfrm>
                <a:off x="3576" y="2991"/>
                <a:ext cx="738" cy="598"/>
              </a:xfrm>
              <a:custGeom>
                <a:avLst/>
                <a:gdLst>
                  <a:gd name="T0" fmla="*/ 2 w 602"/>
                  <a:gd name="T1" fmla="*/ 0 h 567"/>
                  <a:gd name="T2" fmla="*/ 2301 w 602"/>
                  <a:gd name="T3" fmla="*/ 0 h 567"/>
                  <a:gd name="T4" fmla="*/ 2601 w 602"/>
                  <a:gd name="T5" fmla="*/ 107 h 567"/>
                  <a:gd name="T6" fmla="*/ 5367 w 602"/>
                  <a:gd name="T7" fmla="*/ 107 h 567"/>
                  <a:gd name="T8" fmla="*/ 5441 w 602"/>
                  <a:gd name="T9" fmla="*/ 205 h 567"/>
                  <a:gd name="T10" fmla="*/ 6415 w 602"/>
                  <a:gd name="T11" fmla="*/ 513 h 567"/>
                  <a:gd name="T12" fmla="*/ 6792 w 602"/>
                  <a:gd name="T13" fmla="*/ 739 h 567"/>
                  <a:gd name="T14" fmla="*/ 6925 w 602"/>
                  <a:gd name="T15" fmla="*/ 899 h 567"/>
                  <a:gd name="T16" fmla="*/ 5960 w 602"/>
                  <a:gd name="T17" fmla="*/ 1059 h 567"/>
                  <a:gd name="T18" fmla="*/ 5156 w 602"/>
                  <a:gd name="T19" fmla="*/ 1072 h 567"/>
                  <a:gd name="T20" fmla="*/ 4949 w 602"/>
                  <a:gd name="T21" fmla="*/ 746 h 567"/>
                  <a:gd name="T22" fmla="*/ 4690 w 602"/>
                  <a:gd name="T23" fmla="*/ 749 h 567"/>
                  <a:gd name="T24" fmla="*/ 3900 w 602"/>
                  <a:gd name="T25" fmla="*/ 553 h 567"/>
                  <a:gd name="T26" fmla="*/ 4077 w 602"/>
                  <a:gd name="T27" fmla="*/ 387 h 567"/>
                  <a:gd name="T28" fmla="*/ 3189 w 602"/>
                  <a:gd name="T29" fmla="*/ 209 h 567"/>
                  <a:gd name="T30" fmla="*/ 2030 w 602"/>
                  <a:gd name="T31" fmla="*/ 263 h 567"/>
                  <a:gd name="T32" fmla="*/ 1127 w 602"/>
                  <a:gd name="T33" fmla="*/ 121 h 567"/>
                  <a:gd name="T34" fmla="*/ 0 w 602"/>
                  <a:gd name="T35" fmla="*/ 117 h 567"/>
                  <a:gd name="T36" fmla="*/ 2 w 602"/>
                  <a:gd name="T37" fmla="*/ 0 h 5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02"/>
                  <a:gd name="T58" fmla="*/ 0 h 567"/>
                  <a:gd name="T59" fmla="*/ 602 w 602"/>
                  <a:gd name="T60" fmla="*/ 567 h 5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02" h="567">
                    <a:moveTo>
                      <a:pt x="2" y="0"/>
                    </a:moveTo>
                    <a:lnTo>
                      <a:pt x="200" y="0"/>
                    </a:lnTo>
                    <a:lnTo>
                      <a:pt x="226" y="57"/>
                    </a:lnTo>
                    <a:lnTo>
                      <a:pt x="466" y="57"/>
                    </a:lnTo>
                    <a:lnTo>
                      <a:pt x="472" y="107"/>
                    </a:lnTo>
                    <a:lnTo>
                      <a:pt x="557" y="271"/>
                    </a:lnTo>
                    <a:lnTo>
                      <a:pt x="590" y="391"/>
                    </a:lnTo>
                    <a:lnTo>
                      <a:pt x="601" y="474"/>
                    </a:lnTo>
                    <a:lnTo>
                      <a:pt x="517" y="559"/>
                    </a:lnTo>
                    <a:lnTo>
                      <a:pt x="448" y="566"/>
                    </a:lnTo>
                    <a:lnTo>
                      <a:pt x="429" y="393"/>
                    </a:lnTo>
                    <a:lnTo>
                      <a:pt x="407" y="395"/>
                    </a:lnTo>
                    <a:lnTo>
                      <a:pt x="338" y="291"/>
                    </a:lnTo>
                    <a:lnTo>
                      <a:pt x="354" y="205"/>
                    </a:lnTo>
                    <a:lnTo>
                      <a:pt x="277" y="111"/>
                    </a:lnTo>
                    <a:lnTo>
                      <a:pt x="176" y="139"/>
                    </a:lnTo>
                    <a:lnTo>
                      <a:pt x="98" y="64"/>
                    </a:lnTo>
                    <a:lnTo>
                      <a:pt x="0" y="62"/>
                    </a:lnTo>
                    <a:lnTo>
                      <a:pt x="2"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3" name="Freeform 98"/>
              <p:cNvSpPr>
                <a:spLocks/>
              </p:cNvSpPr>
              <p:nvPr/>
            </p:nvSpPr>
            <p:spPr bwMode="auto">
              <a:xfrm>
                <a:off x="3016" y="2788"/>
                <a:ext cx="445" cy="402"/>
              </a:xfrm>
              <a:custGeom>
                <a:avLst/>
                <a:gdLst>
                  <a:gd name="T0" fmla="*/ 35 w 365"/>
                  <a:gd name="T1" fmla="*/ 0 h 381"/>
                  <a:gd name="T2" fmla="*/ 2130 w 365"/>
                  <a:gd name="T3" fmla="*/ 0 h 381"/>
                  <a:gd name="T4" fmla="*/ 2503 w 365"/>
                  <a:gd name="T5" fmla="*/ 139 h 381"/>
                  <a:gd name="T6" fmla="*/ 2115 w 365"/>
                  <a:gd name="T7" fmla="*/ 401 h 381"/>
                  <a:gd name="T8" fmla="*/ 3345 w 365"/>
                  <a:gd name="T9" fmla="*/ 401 h 381"/>
                  <a:gd name="T10" fmla="*/ 3637 w 365"/>
                  <a:gd name="T11" fmla="*/ 559 h 381"/>
                  <a:gd name="T12" fmla="*/ 3928 w 365"/>
                  <a:gd name="T13" fmla="*/ 723 h 381"/>
                  <a:gd name="T14" fmla="*/ 2259 w 365"/>
                  <a:gd name="T15" fmla="*/ 706 h 381"/>
                  <a:gd name="T16" fmla="*/ 271 w 365"/>
                  <a:gd name="T17" fmla="*/ 560 h 381"/>
                  <a:gd name="T18" fmla="*/ 495 w 365"/>
                  <a:gd name="T19" fmla="*/ 448 h 381"/>
                  <a:gd name="T20" fmla="*/ 0 w 365"/>
                  <a:gd name="T21" fmla="*/ 222 h 381"/>
                  <a:gd name="T22" fmla="*/ 35 w 365"/>
                  <a:gd name="T23" fmla="*/ 0 h 38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5"/>
                  <a:gd name="T37" fmla="*/ 0 h 381"/>
                  <a:gd name="T38" fmla="*/ 365 w 365"/>
                  <a:gd name="T39" fmla="*/ 381 h 38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5" h="381">
                    <a:moveTo>
                      <a:pt x="3" y="0"/>
                    </a:moveTo>
                    <a:lnTo>
                      <a:pt x="198" y="0"/>
                    </a:lnTo>
                    <a:lnTo>
                      <a:pt x="232" y="73"/>
                    </a:lnTo>
                    <a:lnTo>
                      <a:pt x="196" y="210"/>
                    </a:lnTo>
                    <a:lnTo>
                      <a:pt x="311" y="210"/>
                    </a:lnTo>
                    <a:lnTo>
                      <a:pt x="337" y="294"/>
                    </a:lnTo>
                    <a:lnTo>
                      <a:pt x="364" y="380"/>
                    </a:lnTo>
                    <a:lnTo>
                      <a:pt x="210" y="371"/>
                    </a:lnTo>
                    <a:lnTo>
                      <a:pt x="25" y="295"/>
                    </a:lnTo>
                    <a:lnTo>
                      <a:pt x="47" y="236"/>
                    </a:lnTo>
                    <a:lnTo>
                      <a:pt x="0" y="117"/>
                    </a:lnTo>
                    <a:lnTo>
                      <a:pt x="3"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4" name="Freeform 99"/>
              <p:cNvSpPr>
                <a:spLocks/>
              </p:cNvSpPr>
              <p:nvPr/>
            </p:nvSpPr>
            <p:spPr bwMode="auto">
              <a:xfrm>
                <a:off x="4631" y="2042"/>
                <a:ext cx="78" cy="117"/>
              </a:xfrm>
              <a:custGeom>
                <a:avLst/>
                <a:gdLst>
                  <a:gd name="T0" fmla="*/ 403 w 64"/>
                  <a:gd name="T1" fmla="*/ 208 h 111"/>
                  <a:gd name="T2" fmla="*/ 0 w 64"/>
                  <a:gd name="T3" fmla="*/ 208 h 111"/>
                  <a:gd name="T4" fmla="*/ 0 w 64"/>
                  <a:gd name="T5" fmla="*/ 0 h 111"/>
                  <a:gd name="T6" fmla="*/ 679 w 64"/>
                  <a:gd name="T7" fmla="*/ 0 h 111"/>
                  <a:gd name="T8" fmla="*/ 403 w 64"/>
                  <a:gd name="T9" fmla="*/ 63 h 111"/>
                  <a:gd name="T10" fmla="*/ 403 w 64"/>
                  <a:gd name="T11" fmla="*/ 208 h 111"/>
                  <a:gd name="T12" fmla="*/ 0 60000 65536"/>
                  <a:gd name="T13" fmla="*/ 0 60000 65536"/>
                  <a:gd name="T14" fmla="*/ 0 60000 65536"/>
                  <a:gd name="T15" fmla="*/ 0 60000 65536"/>
                  <a:gd name="T16" fmla="*/ 0 60000 65536"/>
                  <a:gd name="T17" fmla="*/ 0 60000 65536"/>
                  <a:gd name="T18" fmla="*/ 0 w 64"/>
                  <a:gd name="T19" fmla="*/ 0 h 111"/>
                  <a:gd name="T20" fmla="*/ 64 w 64"/>
                  <a:gd name="T21" fmla="*/ 111 h 111"/>
                </a:gdLst>
                <a:ahLst/>
                <a:cxnLst>
                  <a:cxn ang="T12">
                    <a:pos x="T0" y="T1"/>
                  </a:cxn>
                  <a:cxn ang="T13">
                    <a:pos x="T2" y="T3"/>
                  </a:cxn>
                  <a:cxn ang="T14">
                    <a:pos x="T4" y="T5"/>
                  </a:cxn>
                  <a:cxn ang="T15">
                    <a:pos x="T6" y="T7"/>
                  </a:cxn>
                  <a:cxn ang="T16">
                    <a:pos x="T8" y="T9"/>
                  </a:cxn>
                  <a:cxn ang="T17">
                    <a:pos x="T10" y="T11"/>
                  </a:cxn>
                </a:cxnLst>
                <a:rect l="T18" t="T19" r="T20" b="T21"/>
                <a:pathLst>
                  <a:path w="64" h="111">
                    <a:moveTo>
                      <a:pt x="38" y="110"/>
                    </a:moveTo>
                    <a:lnTo>
                      <a:pt x="0" y="110"/>
                    </a:lnTo>
                    <a:lnTo>
                      <a:pt x="0" y="0"/>
                    </a:lnTo>
                    <a:lnTo>
                      <a:pt x="63" y="0"/>
                    </a:lnTo>
                    <a:lnTo>
                      <a:pt x="38" y="34"/>
                    </a:lnTo>
                    <a:lnTo>
                      <a:pt x="38" y="11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5" name="Freeform 100"/>
              <p:cNvSpPr>
                <a:spLocks/>
              </p:cNvSpPr>
              <p:nvPr/>
            </p:nvSpPr>
            <p:spPr bwMode="auto">
              <a:xfrm>
                <a:off x="4700" y="2108"/>
                <a:ext cx="22" cy="266"/>
              </a:xfrm>
              <a:custGeom>
                <a:avLst/>
                <a:gdLst>
                  <a:gd name="T0" fmla="*/ 0 w 18"/>
                  <a:gd name="T1" fmla="*/ 0 h 251"/>
                  <a:gd name="T2" fmla="*/ 197 w 18"/>
                  <a:gd name="T3" fmla="*/ 130 h 251"/>
                  <a:gd name="T4" fmla="*/ 197 w 18"/>
                  <a:gd name="T5" fmla="*/ 502 h 251"/>
                  <a:gd name="T6" fmla="*/ 0 w 18"/>
                  <a:gd name="T7" fmla="*/ 372 h 251"/>
                  <a:gd name="T8" fmla="*/ 0 w 18"/>
                  <a:gd name="T9" fmla="*/ 0 h 251"/>
                  <a:gd name="T10" fmla="*/ 0 60000 65536"/>
                  <a:gd name="T11" fmla="*/ 0 60000 65536"/>
                  <a:gd name="T12" fmla="*/ 0 60000 65536"/>
                  <a:gd name="T13" fmla="*/ 0 60000 65536"/>
                  <a:gd name="T14" fmla="*/ 0 60000 65536"/>
                  <a:gd name="T15" fmla="*/ 0 w 18"/>
                  <a:gd name="T16" fmla="*/ 0 h 251"/>
                  <a:gd name="T17" fmla="*/ 18 w 18"/>
                  <a:gd name="T18" fmla="*/ 251 h 251"/>
                </a:gdLst>
                <a:ahLst/>
                <a:cxnLst>
                  <a:cxn ang="T10">
                    <a:pos x="T0" y="T1"/>
                  </a:cxn>
                  <a:cxn ang="T11">
                    <a:pos x="T2" y="T3"/>
                  </a:cxn>
                  <a:cxn ang="T12">
                    <a:pos x="T4" y="T5"/>
                  </a:cxn>
                  <a:cxn ang="T13">
                    <a:pos x="T6" y="T7"/>
                  </a:cxn>
                  <a:cxn ang="T14">
                    <a:pos x="T8" y="T9"/>
                  </a:cxn>
                </a:cxnLst>
                <a:rect l="T15" t="T16" r="T17" b="T18"/>
                <a:pathLst>
                  <a:path w="18" h="251">
                    <a:moveTo>
                      <a:pt x="0" y="0"/>
                    </a:moveTo>
                    <a:lnTo>
                      <a:pt x="17" y="65"/>
                    </a:lnTo>
                    <a:lnTo>
                      <a:pt x="17" y="250"/>
                    </a:lnTo>
                    <a:lnTo>
                      <a:pt x="0" y="184"/>
                    </a:lnTo>
                    <a:lnTo>
                      <a:pt x="0" y="0"/>
                    </a:lnTo>
                  </a:path>
                </a:pathLst>
              </a:custGeom>
              <a:solidFill>
                <a:srgbClr val="474747"/>
              </a:solidFill>
              <a:ln w="12700" cap="rnd" cmpd="sng">
                <a:solidFill>
                  <a:srgbClr val="000000"/>
                </a:solidFill>
                <a:prstDash val="solid"/>
                <a:round/>
                <a:headEnd type="none" w="med" len="med"/>
                <a:tailEnd type="none" w="med" len="med"/>
              </a:ln>
            </p:spPr>
            <p:txBody>
              <a:bodyPr/>
              <a:lstStyle/>
              <a:p>
                <a:endParaRPr lang="en-US"/>
              </a:p>
            </p:txBody>
          </p:sp>
          <p:sp>
            <p:nvSpPr>
              <p:cNvPr id="11376" name="Freeform 101"/>
              <p:cNvSpPr>
                <a:spLocks/>
              </p:cNvSpPr>
              <p:nvPr/>
            </p:nvSpPr>
            <p:spPr bwMode="auto">
              <a:xfrm>
                <a:off x="4866" y="1711"/>
                <a:ext cx="320" cy="168"/>
              </a:xfrm>
              <a:custGeom>
                <a:avLst/>
                <a:gdLst>
                  <a:gd name="T0" fmla="*/ 87 w 261"/>
                  <a:gd name="T1" fmla="*/ 31 h 161"/>
                  <a:gd name="T2" fmla="*/ 1801 w 261"/>
                  <a:gd name="T3" fmla="*/ 31 h 161"/>
                  <a:gd name="T4" fmla="*/ 2235 w 261"/>
                  <a:gd name="T5" fmla="*/ 0 h 161"/>
                  <a:gd name="T6" fmla="*/ 2439 w 261"/>
                  <a:gd name="T7" fmla="*/ 70 h 161"/>
                  <a:gd name="T8" fmla="*/ 2160 w 261"/>
                  <a:gd name="T9" fmla="*/ 112 h 161"/>
                  <a:gd name="T10" fmla="*/ 2553 w 261"/>
                  <a:gd name="T11" fmla="*/ 226 h 161"/>
                  <a:gd name="T12" fmla="*/ 3000 w 261"/>
                  <a:gd name="T13" fmla="*/ 226 h 161"/>
                  <a:gd name="T14" fmla="*/ 2355 w 261"/>
                  <a:gd name="T15" fmla="*/ 267 h 161"/>
                  <a:gd name="T16" fmla="*/ 1778 w 261"/>
                  <a:gd name="T17" fmla="*/ 176 h 161"/>
                  <a:gd name="T18" fmla="*/ 0 w 261"/>
                  <a:gd name="T19" fmla="*/ 176 h 161"/>
                  <a:gd name="T20" fmla="*/ 87 w 261"/>
                  <a:gd name="T21" fmla="*/ 31 h 16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1"/>
                  <a:gd name="T34" fmla="*/ 0 h 161"/>
                  <a:gd name="T35" fmla="*/ 261 w 261"/>
                  <a:gd name="T36" fmla="*/ 161 h 16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1" h="161">
                    <a:moveTo>
                      <a:pt x="7" y="19"/>
                    </a:moveTo>
                    <a:lnTo>
                      <a:pt x="156" y="19"/>
                    </a:lnTo>
                    <a:lnTo>
                      <a:pt x="193" y="0"/>
                    </a:lnTo>
                    <a:lnTo>
                      <a:pt x="211" y="42"/>
                    </a:lnTo>
                    <a:lnTo>
                      <a:pt x="187" y="68"/>
                    </a:lnTo>
                    <a:lnTo>
                      <a:pt x="222" y="136"/>
                    </a:lnTo>
                    <a:lnTo>
                      <a:pt x="260" y="136"/>
                    </a:lnTo>
                    <a:lnTo>
                      <a:pt x="204" y="160"/>
                    </a:lnTo>
                    <a:lnTo>
                      <a:pt x="154" y="106"/>
                    </a:lnTo>
                    <a:lnTo>
                      <a:pt x="0" y="106"/>
                    </a:lnTo>
                    <a:lnTo>
                      <a:pt x="7" y="19"/>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7" name="Freeform 102"/>
              <p:cNvSpPr>
                <a:spLocks/>
              </p:cNvSpPr>
              <p:nvPr/>
            </p:nvSpPr>
            <p:spPr bwMode="auto">
              <a:xfrm>
                <a:off x="5011" y="1821"/>
                <a:ext cx="65" cy="78"/>
              </a:xfrm>
              <a:custGeom>
                <a:avLst/>
                <a:gdLst>
                  <a:gd name="T0" fmla="*/ 0 w 52"/>
                  <a:gd name="T1" fmla="*/ 0 h 73"/>
                  <a:gd name="T2" fmla="*/ 500 w 52"/>
                  <a:gd name="T3" fmla="*/ 0 h 73"/>
                  <a:gd name="T4" fmla="*/ 744 w 52"/>
                  <a:gd name="T5" fmla="*/ 44 h 73"/>
                  <a:gd name="T6" fmla="*/ 475 w 52"/>
                  <a:gd name="T7" fmla="*/ 149 h 73"/>
                  <a:gd name="T8" fmla="*/ 0 w 52"/>
                  <a:gd name="T9" fmla="*/ 159 h 73"/>
                  <a:gd name="T10" fmla="*/ 0 w 52"/>
                  <a:gd name="T11" fmla="*/ 0 h 73"/>
                  <a:gd name="T12" fmla="*/ 0 60000 65536"/>
                  <a:gd name="T13" fmla="*/ 0 60000 65536"/>
                  <a:gd name="T14" fmla="*/ 0 60000 65536"/>
                  <a:gd name="T15" fmla="*/ 0 60000 65536"/>
                  <a:gd name="T16" fmla="*/ 0 60000 65536"/>
                  <a:gd name="T17" fmla="*/ 0 60000 65536"/>
                  <a:gd name="T18" fmla="*/ 0 w 52"/>
                  <a:gd name="T19" fmla="*/ 0 h 73"/>
                  <a:gd name="T20" fmla="*/ 52 w 52"/>
                  <a:gd name="T21" fmla="*/ 73 h 73"/>
                </a:gdLst>
                <a:ahLst/>
                <a:cxnLst>
                  <a:cxn ang="T12">
                    <a:pos x="T0" y="T1"/>
                  </a:cxn>
                  <a:cxn ang="T13">
                    <a:pos x="T2" y="T3"/>
                  </a:cxn>
                  <a:cxn ang="T14">
                    <a:pos x="T4" y="T5"/>
                  </a:cxn>
                  <a:cxn ang="T15">
                    <a:pos x="T6" y="T7"/>
                  </a:cxn>
                  <a:cxn ang="T16">
                    <a:pos x="T8" y="T9"/>
                  </a:cxn>
                  <a:cxn ang="T17">
                    <a:pos x="T10" y="T11"/>
                  </a:cxn>
                </a:cxnLst>
                <a:rect l="T18" t="T19" r="T20" b="T21"/>
                <a:pathLst>
                  <a:path w="52" h="73">
                    <a:moveTo>
                      <a:pt x="0" y="0"/>
                    </a:moveTo>
                    <a:lnTo>
                      <a:pt x="34" y="0"/>
                    </a:lnTo>
                    <a:lnTo>
                      <a:pt x="51" y="20"/>
                    </a:lnTo>
                    <a:lnTo>
                      <a:pt x="32" y="67"/>
                    </a:lnTo>
                    <a:lnTo>
                      <a:pt x="0" y="72"/>
                    </a:lnTo>
                    <a:lnTo>
                      <a:pt x="0"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8" name="Freeform 103"/>
              <p:cNvSpPr>
                <a:spLocks/>
              </p:cNvSpPr>
              <p:nvPr/>
            </p:nvSpPr>
            <p:spPr bwMode="auto">
              <a:xfrm>
                <a:off x="4859" y="1821"/>
                <a:ext cx="154" cy="98"/>
              </a:xfrm>
              <a:custGeom>
                <a:avLst/>
                <a:gdLst>
                  <a:gd name="T0" fmla="*/ 79 w 126"/>
                  <a:gd name="T1" fmla="*/ 0 h 93"/>
                  <a:gd name="T2" fmla="*/ 1396 w 126"/>
                  <a:gd name="T3" fmla="*/ 0 h 93"/>
                  <a:gd name="T4" fmla="*/ 1396 w 126"/>
                  <a:gd name="T5" fmla="*/ 137 h 93"/>
                  <a:gd name="T6" fmla="*/ 0 w 126"/>
                  <a:gd name="T7" fmla="*/ 171 h 93"/>
                  <a:gd name="T8" fmla="*/ 79 w 126"/>
                  <a:gd name="T9" fmla="*/ 0 h 93"/>
                  <a:gd name="T10" fmla="*/ 0 60000 65536"/>
                  <a:gd name="T11" fmla="*/ 0 60000 65536"/>
                  <a:gd name="T12" fmla="*/ 0 60000 65536"/>
                  <a:gd name="T13" fmla="*/ 0 60000 65536"/>
                  <a:gd name="T14" fmla="*/ 0 60000 65536"/>
                  <a:gd name="T15" fmla="*/ 0 w 126"/>
                  <a:gd name="T16" fmla="*/ 0 h 93"/>
                  <a:gd name="T17" fmla="*/ 126 w 126"/>
                  <a:gd name="T18" fmla="*/ 93 h 93"/>
                </a:gdLst>
                <a:ahLst/>
                <a:cxnLst>
                  <a:cxn ang="T10">
                    <a:pos x="T0" y="T1"/>
                  </a:cxn>
                  <a:cxn ang="T11">
                    <a:pos x="T2" y="T3"/>
                  </a:cxn>
                  <a:cxn ang="T12">
                    <a:pos x="T4" y="T5"/>
                  </a:cxn>
                  <a:cxn ang="T13">
                    <a:pos x="T6" y="T7"/>
                  </a:cxn>
                  <a:cxn ang="T14">
                    <a:pos x="T8" y="T9"/>
                  </a:cxn>
                </a:cxnLst>
                <a:rect l="T15" t="T16" r="T17" b="T18"/>
                <a:pathLst>
                  <a:path w="126" h="93">
                    <a:moveTo>
                      <a:pt x="7" y="0"/>
                    </a:moveTo>
                    <a:lnTo>
                      <a:pt x="125" y="0"/>
                    </a:lnTo>
                    <a:lnTo>
                      <a:pt x="125" y="73"/>
                    </a:lnTo>
                    <a:lnTo>
                      <a:pt x="0" y="92"/>
                    </a:lnTo>
                    <a:lnTo>
                      <a:pt x="7"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79" name="Freeform 104"/>
              <p:cNvSpPr>
                <a:spLocks/>
              </p:cNvSpPr>
              <p:nvPr/>
            </p:nvSpPr>
            <p:spPr bwMode="auto">
              <a:xfrm>
                <a:off x="4232" y="1784"/>
                <a:ext cx="499" cy="282"/>
              </a:xfrm>
              <a:custGeom>
                <a:avLst/>
                <a:gdLst>
                  <a:gd name="T0" fmla="*/ 0 w 407"/>
                  <a:gd name="T1" fmla="*/ 90 h 269"/>
                  <a:gd name="T2" fmla="*/ 671 w 407"/>
                  <a:gd name="T3" fmla="*/ 0 h 269"/>
                  <a:gd name="T4" fmla="*/ 671 w 407"/>
                  <a:gd name="T5" fmla="*/ 85 h 269"/>
                  <a:gd name="T6" fmla="*/ 4150 w 407"/>
                  <a:gd name="T7" fmla="*/ 85 h 269"/>
                  <a:gd name="T8" fmla="*/ 4690 w 407"/>
                  <a:gd name="T9" fmla="*/ 224 h 269"/>
                  <a:gd name="T10" fmla="*/ 4377 w 407"/>
                  <a:gd name="T11" fmla="*/ 266 h 269"/>
                  <a:gd name="T12" fmla="*/ 4657 w 407"/>
                  <a:gd name="T13" fmla="*/ 385 h 269"/>
                  <a:gd name="T14" fmla="*/ 4384 w 407"/>
                  <a:gd name="T15" fmla="*/ 435 h 269"/>
                  <a:gd name="T16" fmla="*/ 3570 w 407"/>
                  <a:gd name="T17" fmla="*/ 435 h 269"/>
                  <a:gd name="T18" fmla="*/ 3570 w 407"/>
                  <a:gd name="T19" fmla="*/ 473 h 269"/>
                  <a:gd name="T20" fmla="*/ 0 w 407"/>
                  <a:gd name="T21" fmla="*/ 473 h 269"/>
                  <a:gd name="T22" fmla="*/ 0 w 407"/>
                  <a:gd name="T23" fmla="*/ 90 h 2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7"/>
                  <a:gd name="T37" fmla="*/ 0 h 269"/>
                  <a:gd name="T38" fmla="*/ 407 w 407"/>
                  <a:gd name="T39" fmla="*/ 269 h 2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7" h="269">
                    <a:moveTo>
                      <a:pt x="0" y="51"/>
                    </a:moveTo>
                    <a:lnTo>
                      <a:pt x="58" y="0"/>
                    </a:lnTo>
                    <a:lnTo>
                      <a:pt x="58" y="48"/>
                    </a:lnTo>
                    <a:lnTo>
                      <a:pt x="360" y="48"/>
                    </a:lnTo>
                    <a:lnTo>
                      <a:pt x="406" y="128"/>
                    </a:lnTo>
                    <a:lnTo>
                      <a:pt x="379" y="151"/>
                    </a:lnTo>
                    <a:lnTo>
                      <a:pt x="404" y="218"/>
                    </a:lnTo>
                    <a:lnTo>
                      <a:pt x="380" y="247"/>
                    </a:lnTo>
                    <a:lnTo>
                      <a:pt x="309" y="247"/>
                    </a:lnTo>
                    <a:lnTo>
                      <a:pt x="309" y="268"/>
                    </a:lnTo>
                    <a:lnTo>
                      <a:pt x="0" y="268"/>
                    </a:lnTo>
                    <a:lnTo>
                      <a:pt x="0" y="51"/>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80" name="Freeform 105"/>
              <p:cNvSpPr>
                <a:spLocks/>
              </p:cNvSpPr>
              <p:nvPr/>
            </p:nvSpPr>
            <p:spPr bwMode="auto">
              <a:xfrm>
                <a:off x="4301" y="1487"/>
                <a:ext cx="561" cy="465"/>
              </a:xfrm>
              <a:custGeom>
                <a:avLst/>
                <a:gdLst>
                  <a:gd name="T0" fmla="*/ 0 w 460"/>
                  <a:gd name="T1" fmla="*/ 526 h 441"/>
                  <a:gd name="T2" fmla="*/ 0 w 460"/>
                  <a:gd name="T3" fmla="*/ 616 h 441"/>
                  <a:gd name="T4" fmla="*/ 3271 w 460"/>
                  <a:gd name="T5" fmla="*/ 616 h 441"/>
                  <a:gd name="T6" fmla="*/ 3787 w 460"/>
                  <a:gd name="T7" fmla="*/ 762 h 441"/>
                  <a:gd name="T8" fmla="*/ 4401 w 460"/>
                  <a:gd name="T9" fmla="*/ 789 h 441"/>
                  <a:gd name="T10" fmla="*/ 4415 w 460"/>
                  <a:gd name="T11" fmla="*/ 833 h 441"/>
                  <a:gd name="T12" fmla="*/ 4843 w 460"/>
                  <a:gd name="T13" fmla="*/ 769 h 441"/>
                  <a:gd name="T14" fmla="*/ 4973 w 460"/>
                  <a:gd name="T15" fmla="*/ 488 h 441"/>
                  <a:gd name="T16" fmla="*/ 4973 w 460"/>
                  <a:gd name="T17" fmla="*/ 301 h 441"/>
                  <a:gd name="T18" fmla="*/ 4776 w 460"/>
                  <a:gd name="T19" fmla="*/ 270 h 441"/>
                  <a:gd name="T20" fmla="*/ 4876 w 460"/>
                  <a:gd name="T21" fmla="*/ 0 h 441"/>
                  <a:gd name="T22" fmla="*/ 3807 w 460"/>
                  <a:gd name="T23" fmla="*/ 0 h 441"/>
                  <a:gd name="T24" fmla="*/ 2670 w 460"/>
                  <a:gd name="T25" fmla="*/ 212 h 441"/>
                  <a:gd name="T26" fmla="*/ 2859 w 460"/>
                  <a:gd name="T27" fmla="*/ 286 h 441"/>
                  <a:gd name="T28" fmla="*/ 2155 w 460"/>
                  <a:gd name="T29" fmla="*/ 383 h 441"/>
                  <a:gd name="T30" fmla="*/ 1287 w 460"/>
                  <a:gd name="T31" fmla="*/ 359 h 441"/>
                  <a:gd name="T32" fmla="*/ 494 w 460"/>
                  <a:gd name="T33" fmla="*/ 359 h 441"/>
                  <a:gd name="T34" fmla="*/ 332 w 460"/>
                  <a:gd name="T35" fmla="*/ 458 h 441"/>
                  <a:gd name="T36" fmla="*/ 0 w 460"/>
                  <a:gd name="T37" fmla="*/ 526 h 44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0"/>
                  <a:gd name="T58" fmla="*/ 0 h 441"/>
                  <a:gd name="T59" fmla="*/ 460 w 460"/>
                  <a:gd name="T60" fmla="*/ 441 h 44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0" h="441">
                    <a:moveTo>
                      <a:pt x="0" y="278"/>
                    </a:moveTo>
                    <a:lnTo>
                      <a:pt x="0" y="325"/>
                    </a:lnTo>
                    <a:lnTo>
                      <a:pt x="302" y="325"/>
                    </a:lnTo>
                    <a:lnTo>
                      <a:pt x="350" y="404"/>
                    </a:lnTo>
                    <a:lnTo>
                      <a:pt x="406" y="416"/>
                    </a:lnTo>
                    <a:lnTo>
                      <a:pt x="408" y="440"/>
                    </a:lnTo>
                    <a:lnTo>
                      <a:pt x="448" y="407"/>
                    </a:lnTo>
                    <a:lnTo>
                      <a:pt x="459" y="259"/>
                    </a:lnTo>
                    <a:lnTo>
                      <a:pt x="459" y="158"/>
                    </a:lnTo>
                    <a:lnTo>
                      <a:pt x="441" y="142"/>
                    </a:lnTo>
                    <a:lnTo>
                      <a:pt x="450" y="0"/>
                    </a:lnTo>
                    <a:lnTo>
                      <a:pt x="352" y="0"/>
                    </a:lnTo>
                    <a:lnTo>
                      <a:pt x="247" y="113"/>
                    </a:lnTo>
                    <a:lnTo>
                      <a:pt x="264" y="151"/>
                    </a:lnTo>
                    <a:lnTo>
                      <a:pt x="199" y="202"/>
                    </a:lnTo>
                    <a:lnTo>
                      <a:pt x="118" y="190"/>
                    </a:lnTo>
                    <a:lnTo>
                      <a:pt x="46" y="190"/>
                    </a:lnTo>
                    <a:lnTo>
                      <a:pt x="31" y="243"/>
                    </a:lnTo>
                    <a:lnTo>
                      <a:pt x="0" y="278"/>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81" name="Freeform 106"/>
              <p:cNvSpPr>
                <a:spLocks/>
              </p:cNvSpPr>
              <p:nvPr/>
            </p:nvSpPr>
            <p:spPr bwMode="auto">
              <a:xfrm>
                <a:off x="4838" y="1492"/>
                <a:ext cx="209" cy="237"/>
              </a:xfrm>
              <a:custGeom>
                <a:avLst/>
                <a:gdLst>
                  <a:gd name="T0" fmla="*/ 109 w 172"/>
                  <a:gd name="T1" fmla="*/ 0 h 225"/>
                  <a:gd name="T2" fmla="*/ 1770 w 172"/>
                  <a:gd name="T3" fmla="*/ 0 h 225"/>
                  <a:gd name="T4" fmla="*/ 1695 w 172"/>
                  <a:gd name="T5" fmla="*/ 102 h 225"/>
                  <a:gd name="T6" fmla="*/ 1401 w 172"/>
                  <a:gd name="T7" fmla="*/ 124 h 225"/>
                  <a:gd name="T8" fmla="*/ 949 w 172"/>
                  <a:gd name="T9" fmla="*/ 418 h 225"/>
                  <a:gd name="T10" fmla="*/ 205 w 172"/>
                  <a:gd name="T11" fmla="*/ 418 h 225"/>
                  <a:gd name="T12" fmla="*/ 205 w 172"/>
                  <a:gd name="T13" fmla="*/ 288 h 225"/>
                  <a:gd name="T14" fmla="*/ 0 w 172"/>
                  <a:gd name="T15" fmla="*/ 256 h 225"/>
                  <a:gd name="T16" fmla="*/ 109 w 172"/>
                  <a:gd name="T17" fmla="*/ 0 h 2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2"/>
                  <a:gd name="T28" fmla="*/ 0 h 225"/>
                  <a:gd name="T29" fmla="*/ 172 w 172"/>
                  <a:gd name="T30" fmla="*/ 225 h 2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2" h="225">
                    <a:moveTo>
                      <a:pt x="11" y="0"/>
                    </a:moveTo>
                    <a:lnTo>
                      <a:pt x="171" y="0"/>
                    </a:lnTo>
                    <a:lnTo>
                      <a:pt x="164" y="55"/>
                    </a:lnTo>
                    <a:lnTo>
                      <a:pt x="136" y="66"/>
                    </a:lnTo>
                    <a:lnTo>
                      <a:pt x="92" y="224"/>
                    </a:lnTo>
                    <a:lnTo>
                      <a:pt x="20" y="224"/>
                    </a:lnTo>
                    <a:lnTo>
                      <a:pt x="20" y="154"/>
                    </a:lnTo>
                    <a:lnTo>
                      <a:pt x="0" y="137"/>
                    </a:lnTo>
                    <a:lnTo>
                      <a:pt x="11"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82" name="Freeform 107"/>
              <p:cNvSpPr>
                <a:spLocks/>
              </p:cNvSpPr>
              <p:nvPr/>
            </p:nvSpPr>
            <p:spPr bwMode="auto">
              <a:xfrm>
                <a:off x="4949" y="1409"/>
                <a:ext cx="159" cy="320"/>
              </a:xfrm>
              <a:custGeom>
                <a:avLst/>
                <a:gdLst>
                  <a:gd name="T0" fmla="*/ 900 w 130"/>
                  <a:gd name="T1" fmla="*/ 146 h 304"/>
                  <a:gd name="T2" fmla="*/ 1444 w 130"/>
                  <a:gd name="T3" fmla="*/ 0 h 304"/>
                  <a:gd name="T4" fmla="*/ 1444 w 130"/>
                  <a:gd name="T5" fmla="*/ 513 h 304"/>
                  <a:gd name="T6" fmla="*/ 916 w 130"/>
                  <a:gd name="T7" fmla="*/ 563 h 304"/>
                  <a:gd name="T8" fmla="*/ 0 w 130"/>
                  <a:gd name="T9" fmla="*/ 561 h 304"/>
                  <a:gd name="T10" fmla="*/ 494 w 130"/>
                  <a:gd name="T11" fmla="*/ 275 h 304"/>
                  <a:gd name="T12" fmla="*/ 851 w 130"/>
                  <a:gd name="T13" fmla="*/ 248 h 304"/>
                  <a:gd name="T14" fmla="*/ 900 w 130"/>
                  <a:gd name="T15" fmla="*/ 146 h 304"/>
                  <a:gd name="T16" fmla="*/ 0 60000 65536"/>
                  <a:gd name="T17" fmla="*/ 0 60000 65536"/>
                  <a:gd name="T18" fmla="*/ 0 60000 65536"/>
                  <a:gd name="T19" fmla="*/ 0 60000 65536"/>
                  <a:gd name="T20" fmla="*/ 0 60000 65536"/>
                  <a:gd name="T21" fmla="*/ 0 60000 65536"/>
                  <a:gd name="T22" fmla="*/ 0 60000 65536"/>
                  <a:gd name="T23" fmla="*/ 0 60000 65536"/>
                  <a:gd name="T24" fmla="*/ 0 w 130"/>
                  <a:gd name="T25" fmla="*/ 0 h 304"/>
                  <a:gd name="T26" fmla="*/ 130 w 130"/>
                  <a:gd name="T27" fmla="*/ 304 h 3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0" h="304">
                    <a:moveTo>
                      <a:pt x="80" y="79"/>
                    </a:moveTo>
                    <a:lnTo>
                      <a:pt x="129" y="0"/>
                    </a:lnTo>
                    <a:lnTo>
                      <a:pt x="129" y="277"/>
                    </a:lnTo>
                    <a:lnTo>
                      <a:pt x="82" y="303"/>
                    </a:lnTo>
                    <a:lnTo>
                      <a:pt x="0" y="301"/>
                    </a:lnTo>
                    <a:lnTo>
                      <a:pt x="44" y="148"/>
                    </a:lnTo>
                    <a:lnTo>
                      <a:pt x="76" y="134"/>
                    </a:lnTo>
                    <a:lnTo>
                      <a:pt x="80" y="79"/>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83" name="Freeform 108"/>
              <p:cNvSpPr>
                <a:spLocks/>
              </p:cNvSpPr>
              <p:nvPr/>
            </p:nvSpPr>
            <p:spPr bwMode="auto">
              <a:xfrm>
                <a:off x="5106" y="1234"/>
                <a:ext cx="330" cy="465"/>
              </a:xfrm>
              <a:custGeom>
                <a:avLst/>
                <a:gdLst>
                  <a:gd name="T0" fmla="*/ 0 w 269"/>
                  <a:gd name="T1" fmla="*/ 314 h 442"/>
                  <a:gd name="T2" fmla="*/ 0 w 269"/>
                  <a:gd name="T3" fmla="*/ 810 h 442"/>
                  <a:gd name="T4" fmla="*/ 750 w 269"/>
                  <a:gd name="T5" fmla="*/ 739 h 442"/>
                  <a:gd name="T6" fmla="*/ 808 w 269"/>
                  <a:gd name="T7" fmla="*/ 674 h 442"/>
                  <a:gd name="T8" fmla="*/ 3117 w 269"/>
                  <a:gd name="T9" fmla="*/ 384 h 442"/>
                  <a:gd name="T10" fmla="*/ 2980 w 269"/>
                  <a:gd name="T11" fmla="*/ 277 h 442"/>
                  <a:gd name="T12" fmla="*/ 2582 w 269"/>
                  <a:gd name="T13" fmla="*/ 246 h 442"/>
                  <a:gd name="T14" fmla="*/ 2304 w 269"/>
                  <a:gd name="T15" fmla="*/ 7 h 442"/>
                  <a:gd name="T16" fmla="*/ 1679 w 269"/>
                  <a:gd name="T17" fmla="*/ 43 h 442"/>
                  <a:gd name="T18" fmla="*/ 1365 w 269"/>
                  <a:gd name="T19" fmla="*/ 0 h 442"/>
                  <a:gd name="T20" fmla="*/ 750 w 269"/>
                  <a:gd name="T21" fmla="*/ 82 h 442"/>
                  <a:gd name="T22" fmla="*/ 0 w 269"/>
                  <a:gd name="T23" fmla="*/ 314 h 4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9"/>
                  <a:gd name="T37" fmla="*/ 0 h 442"/>
                  <a:gd name="T38" fmla="*/ 269 w 269"/>
                  <a:gd name="T39" fmla="*/ 442 h 44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9" h="442">
                    <a:moveTo>
                      <a:pt x="0" y="171"/>
                    </a:moveTo>
                    <a:lnTo>
                      <a:pt x="0" y="441"/>
                    </a:lnTo>
                    <a:lnTo>
                      <a:pt x="64" y="402"/>
                    </a:lnTo>
                    <a:lnTo>
                      <a:pt x="69" y="367"/>
                    </a:lnTo>
                    <a:lnTo>
                      <a:pt x="268" y="209"/>
                    </a:lnTo>
                    <a:lnTo>
                      <a:pt x="257" y="150"/>
                    </a:lnTo>
                    <a:lnTo>
                      <a:pt x="222" y="134"/>
                    </a:lnTo>
                    <a:lnTo>
                      <a:pt x="198" y="7"/>
                    </a:lnTo>
                    <a:lnTo>
                      <a:pt x="145" y="24"/>
                    </a:lnTo>
                    <a:lnTo>
                      <a:pt x="117" y="0"/>
                    </a:lnTo>
                    <a:lnTo>
                      <a:pt x="64" y="45"/>
                    </a:lnTo>
                    <a:lnTo>
                      <a:pt x="0" y="171"/>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1384" name="Freeform 109"/>
              <p:cNvSpPr>
                <a:spLocks/>
              </p:cNvSpPr>
              <p:nvPr/>
            </p:nvSpPr>
            <p:spPr bwMode="auto">
              <a:xfrm>
                <a:off x="4671" y="1919"/>
                <a:ext cx="137" cy="240"/>
              </a:xfrm>
              <a:custGeom>
                <a:avLst/>
                <a:gdLst>
                  <a:gd name="T0" fmla="*/ 569 w 112"/>
                  <a:gd name="T1" fmla="*/ 0 h 227"/>
                  <a:gd name="T2" fmla="*/ 269 w 112"/>
                  <a:gd name="T3" fmla="*/ 48 h 227"/>
                  <a:gd name="T4" fmla="*/ 541 w 112"/>
                  <a:gd name="T5" fmla="*/ 174 h 227"/>
                  <a:gd name="T6" fmla="*/ 269 w 112"/>
                  <a:gd name="T7" fmla="*/ 236 h 227"/>
                  <a:gd name="T8" fmla="*/ 0 w 112"/>
                  <a:gd name="T9" fmla="*/ 304 h 227"/>
                  <a:gd name="T10" fmla="*/ 541 w 112"/>
                  <a:gd name="T11" fmla="*/ 440 h 227"/>
                  <a:gd name="T12" fmla="*/ 1100 w 112"/>
                  <a:gd name="T13" fmla="*/ 304 h 227"/>
                  <a:gd name="T14" fmla="*/ 1243 w 112"/>
                  <a:gd name="T15" fmla="*/ 148 h 227"/>
                  <a:gd name="T16" fmla="*/ 1041 w 112"/>
                  <a:gd name="T17" fmla="*/ 141 h 227"/>
                  <a:gd name="T18" fmla="*/ 1235 w 112"/>
                  <a:gd name="T19" fmla="*/ 62 h 227"/>
                  <a:gd name="T20" fmla="*/ 1205 w 112"/>
                  <a:gd name="T21" fmla="*/ 22 h 227"/>
                  <a:gd name="T22" fmla="*/ 569 w 112"/>
                  <a:gd name="T23" fmla="*/ 0 h 2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2"/>
                  <a:gd name="T37" fmla="*/ 0 h 227"/>
                  <a:gd name="T38" fmla="*/ 112 w 112"/>
                  <a:gd name="T39" fmla="*/ 227 h 2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2" h="227">
                    <a:moveTo>
                      <a:pt x="51" y="0"/>
                    </a:moveTo>
                    <a:lnTo>
                      <a:pt x="24" y="25"/>
                    </a:lnTo>
                    <a:lnTo>
                      <a:pt x="48" y="90"/>
                    </a:lnTo>
                    <a:lnTo>
                      <a:pt x="24" y="121"/>
                    </a:lnTo>
                    <a:lnTo>
                      <a:pt x="0" y="156"/>
                    </a:lnTo>
                    <a:lnTo>
                      <a:pt x="48" y="226"/>
                    </a:lnTo>
                    <a:lnTo>
                      <a:pt x="97" y="156"/>
                    </a:lnTo>
                    <a:lnTo>
                      <a:pt x="111" y="76"/>
                    </a:lnTo>
                    <a:lnTo>
                      <a:pt x="93" y="73"/>
                    </a:lnTo>
                    <a:lnTo>
                      <a:pt x="110" y="32"/>
                    </a:lnTo>
                    <a:lnTo>
                      <a:pt x="107" y="10"/>
                    </a:lnTo>
                    <a:lnTo>
                      <a:pt x="51" y="0"/>
                    </a:lnTo>
                  </a:path>
                </a:pathLst>
              </a:custGeom>
              <a:solidFill>
                <a:srgbClr val="FFFF99"/>
              </a:solidFill>
              <a:ln w="12700" cap="rnd" cmpd="sng">
                <a:solidFill>
                  <a:srgbClr val="000000"/>
                </a:solidFill>
                <a:prstDash val="solid"/>
                <a:round/>
                <a:headEnd type="none" w="med" len="med"/>
                <a:tailEnd type="none" w="med" len="med"/>
              </a:ln>
            </p:spPr>
            <p:txBody>
              <a:bodyPr/>
              <a:lstStyle/>
              <a:p>
                <a:endParaRPr lang="en-US"/>
              </a:p>
            </p:txBody>
          </p:sp>
          <p:sp>
            <p:nvSpPr>
              <p:cNvPr id="164" name="Arc 110"/>
              <p:cNvSpPr>
                <a:spLocks/>
              </p:cNvSpPr>
              <p:nvPr/>
            </p:nvSpPr>
            <p:spPr bwMode="auto">
              <a:xfrm>
                <a:off x="4535" y="2140"/>
                <a:ext cx="127" cy="124"/>
              </a:xfrm>
              <a:custGeom>
                <a:avLst/>
                <a:gdLst>
                  <a:gd name="G0" fmla="+- 21508 0 0"/>
                  <a:gd name="G1" fmla="+- 0 0 0"/>
                  <a:gd name="G2" fmla="+- 21600 0 0"/>
                  <a:gd name="T0" fmla="*/ 21303 w 21508"/>
                  <a:gd name="T1" fmla="*/ 21599 h 21599"/>
                  <a:gd name="T2" fmla="*/ 0 w 21508"/>
                  <a:gd name="T3" fmla="*/ 1991 h 21599"/>
                  <a:gd name="T4" fmla="*/ 21508 w 21508"/>
                  <a:gd name="T5" fmla="*/ 0 h 21599"/>
                </a:gdLst>
                <a:ahLst/>
                <a:cxnLst>
                  <a:cxn ang="0">
                    <a:pos x="T0" y="T1"/>
                  </a:cxn>
                  <a:cxn ang="0">
                    <a:pos x="T2" y="T3"/>
                  </a:cxn>
                  <a:cxn ang="0">
                    <a:pos x="T4" y="T5"/>
                  </a:cxn>
                </a:cxnLst>
                <a:rect l="0" t="0" r="r" b="b"/>
                <a:pathLst>
                  <a:path w="21508" h="21599" fill="none" extrusionOk="0">
                    <a:moveTo>
                      <a:pt x="21302" y="21599"/>
                    </a:moveTo>
                    <a:cubicBezTo>
                      <a:pt x="10224" y="21493"/>
                      <a:pt x="1021" y="13023"/>
                      <a:pt x="-1" y="1991"/>
                    </a:cubicBezTo>
                  </a:path>
                  <a:path w="21508" h="21599" stroke="0" extrusionOk="0">
                    <a:moveTo>
                      <a:pt x="21302" y="21599"/>
                    </a:moveTo>
                    <a:cubicBezTo>
                      <a:pt x="10224" y="21493"/>
                      <a:pt x="1021" y="13023"/>
                      <a:pt x="-1" y="1991"/>
                    </a:cubicBezTo>
                    <a:lnTo>
                      <a:pt x="21508" y="0"/>
                    </a:lnTo>
                    <a:close/>
                  </a:path>
                </a:pathLst>
              </a:custGeom>
              <a:solidFill>
                <a:srgbClr val="FFFF99"/>
              </a:solidFill>
              <a:ln w="12700" cap="rnd">
                <a:solidFill>
                  <a:srgbClr val="000000"/>
                </a:solidFill>
                <a:round/>
                <a:headEnd/>
                <a:tailEnd/>
              </a:ln>
              <a:effectLst>
                <a:outerShdw dist="35921" dir="2700000" algn="ctr" rotWithShape="0">
                  <a:schemeClr val="bg2"/>
                </a:outerShdw>
              </a:effectLst>
            </p:spPr>
            <p:txBody>
              <a:bodyPr wrap="none" anchor="ctr"/>
              <a:lstStyle/>
              <a:p>
                <a:pPr>
                  <a:defRPr/>
                </a:pPr>
                <a:endParaRPr lang="en-US"/>
              </a:p>
            </p:txBody>
          </p:sp>
          <p:sp>
            <p:nvSpPr>
              <p:cNvPr id="165" name="AutoShape 111"/>
              <p:cNvSpPr>
                <a:spLocks noChangeAspect="1" noChangeArrowheads="1"/>
              </p:cNvSpPr>
              <p:nvPr/>
            </p:nvSpPr>
            <p:spPr bwMode="auto">
              <a:xfrm>
                <a:off x="4558" y="2047"/>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66" name="AutoShape 112"/>
              <p:cNvSpPr>
                <a:spLocks noChangeAspect="1" noChangeArrowheads="1"/>
              </p:cNvSpPr>
              <p:nvPr/>
            </p:nvSpPr>
            <p:spPr bwMode="auto">
              <a:xfrm>
                <a:off x="4581" y="2156"/>
                <a:ext cx="116" cy="117"/>
              </a:xfrm>
              <a:prstGeom prst="star5">
                <a:avLst/>
              </a:prstGeom>
              <a:solidFill>
                <a:srgbClr val="660033"/>
              </a:solidFill>
              <a:ln w="12700">
                <a:solidFill>
                  <a:srgbClr val="660066"/>
                </a:solidFill>
                <a:miter lim="800000"/>
                <a:headEnd/>
                <a:tailEnd/>
              </a:ln>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67" name="AutoShape 113"/>
              <p:cNvSpPr>
                <a:spLocks noChangeAspect="1" noChangeArrowheads="1"/>
              </p:cNvSpPr>
              <p:nvPr/>
            </p:nvSpPr>
            <p:spPr bwMode="auto">
              <a:xfrm>
                <a:off x="4644" y="2024"/>
                <a:ext cx="117" cy="118"/>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68" name="AutoShape 114"/>
              <p:cNvSpPr>
                <a:spLocks noChangeAspect="1" noChangeArrowheads="1"/>
              </p:cNvSpPr>
              <p:nvPr/>
            </p:nvSpPr>
            <p:spPr bwMode="auto">
              <a:xfrm>
                <a:off x="4681" y="1936"/>
                <a:ext cx="118"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69" name="AutoShape 115"/>
              <p:cNvSpPr>
                <a:spLocks noChangeAspect="1" noChangeArrowheads="1"/>
              </p:cNvSpPr>
              <p:nvPr/>
            </p:nvSpPr>
            <p:spPr bwMode="auto">
              <a:xfrm>
                <a:off x="4541" y="1674"/>
                <a:ext cx="118"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0" name="AutoShape 116"/>
              <p:cNvSpPr>
                <a:spLocks noChangeAspect="1" noChangeArrowheads="1"/>
              </p:cNvSpPr>
              <p:nvPr/>
            </p:nvSpPr>
            <p:spPr bwMode="auto">
              <a:xfrm>
                <a:off x="4378" y="2219"/>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1" name="AutoShape 117"/>
              <p:cNvSpPr>
                <a:spLocks noChangeAspect="1" noChangeArrowheads="1"/>
              </p:cNvSpPr>
              <p:nvPr/>
            </p:nvSpPr>
            <p:spPr bwMode="auto">
              <a:xfrm>
                <a:off x="4129" y="2618"/>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2" name="AutoShape 118"/>
              <p:cNvSpPr>
                <a:spLocks noChangeAspect="1" noChangeArrowheads="1"/>
              </p:cNvSpPr>
              <p:nvPr/>
            </p:nvSpPr>
            <p:spPr bwMode="auto">
              <a:xfrm>
                <a:off x="4350" y="2442"/>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3" name="AutoShape 119"/>
              <p:cNvSpPr>
                <a:spLocks noChangeAspect="1" noChangeArrowheads="1"/>
              </p:cNvSpPr>
              <p:nvPr/>
            </p:nvSpPr>
            <p:spPr bwMode="auto">
              <a:xfrm>
                <a:off x="1395" y="2720"/>
                <a:ext cx="118"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4" name="AutoShape 120"/>
              <p:cNvSpPr>
                <a:spLocks noChangeAspect="1" noChangeArrowheads="1"/>
              </p:cNvSpPr>
              <p:nvPr/>
            </p:nvSpPr>
            <p:spPr bwMode="auto">
              <a:xfrm>
                <a:off x="1314" y="1582"/>
                <a:ext cx="118"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5" name="AutoShape 121"/>
              <p:cNvSpPr>
                <a:spLocks noChangeAspect="1" noChangeArrowheads="1"/>
              </p:cNvSpPr>
              <p:nvPr/>
            </p:nvSpPr>
            <p:spPr bwMode="auto">
              <a:xfrm>
                <a:off x="3263" y="3042"/>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6" name="AutoShape 122"/>
              <p:cNvSpPr>
                <a:spLocks noChangeAspect="1" noChangeArrowheads="1"/>
              </p:cNvSpPr>
              <p:nvPr/>
            </p:nvSpPr>
            <p:spPr bwMode="auto">
              <a:xfrm>
                <a:off x="501" y="2180"/>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7" name="AutoShape 123"/>
              <p:cNvSpPr>
                <a:spLocks noChangeAspect="1" noChangeArrowheads="1"/>
              </p:cNvSpPr>
              <p:nvPr/>
            </p:nvSpPr>
            <p:spPr bwMode="auto">
              <a:xfrm>
                <a:off x="639" y="2505"/>
                <a:ext cx="118"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8" name="AutoShape 124"/>
              <p:cNvSpPr>
                <a:spLocks noChangeAspect="1" noChangeArrowheads="1"/>
              </p:cNvSpPr>
              <p:nvPr/>
            </p:nvSpPr>
            <p:spPr bwMode="auto">
              <a:xfrm>
                <a:off x="470" y="2277"/>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79" name="AutoShape 125"/>
              <p:cNvSpPr>
                <a:spLocks noChangeAspect="1" noChangeArrowheads="1"/>
              </p:cNvSpPr>
              <p:nvPr/>
            </p:nvSpPr>
            <p:spPr bwMode="auto">
              <a:xfrm>
                <a:off x="763" y="2570"/>
                <a:ext cx="116" cy="118"/>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80" name="AutoShape 126"/>
              <p:cNvSpPr>
                <a:spLocks noChangeAspect="1" noChangeArrowheads="1"/>
              </p:cNvSpPr>
              <p:nvPr/>
            </p:nvSpPr>
            <p:spPr bwMode="auto">
              <a:xfrm>
                <a:off x="419" y="2192"/>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81" name="AutoShape 127"/>
              <p:cNvSpPr>
                <a:spLocks noChangeAspect="1" noChangeArrowheads="1"/>
              </p:cNvSpPr>
              <p:nvPr/>
            </p:nvSpPr>
            <p:spPr bwMode="auto">
              <a:xfrm>
                <a:off x="849" y="2534"/>
                <a:ext cx="116"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82" name="AutoShape 128"/>
              <p:cNvSpPr>
                <a:spLocks noChangeAspect="1" noChangeArrowheads="1"/>
              </p:cNvSpPr>
              <p:nvPr/>
            </p:nvSpPr>
            <p:spPr bwMode="auto">
              <a:xfrm>
                <a:off x="3519" y="1757"/>
                <a:ext cx="116"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83" name="AutoShape 129"/>
              <p:cNvSpPr>
                <a:spLocks noChangeAspect="1" noChangeArrowheads="1"/>
              </p:cNvSpPr>
              <p:nvPr/>
            </p:nvSpPr>
            <p:spPr bwMode="auto">
              <a:xfrm>
                <a:off x="1971" y="2008"/>
                <a:ext cx="118" cy="118"/>
              </a:xfrm>
              <a:prstGeom prst="star5">
                <a:avLst/>
              </a:prstGeom>
              <a:solidFill>
                <a:srgbClr val="660033"/>
              </a:solidFill>
              <a:ln w="12700">
                <a:solidFill>
                  <a:srgbClr val="660066"/>
                </a:solidFill>
                <a:miter lim="800000"/>
                <a:headEnd/>
                <a:tailEnd/>
              </a:ln>
              <a:effectLst>
                <a:outerShdw dist="35921" dir="2700000" algn="ctr" rotWithShape="0">
                  <a:schemeClr val="bg2">
                    <a:alpha val="50000"/>
                  </a:schemeClr>
                </a:outerShdw>
              </a:effectLst>
            </p:spPr>
            <p:txBody>
              <a:bodyPr wrap="none" lIns="82058" tIns="41029" rIns="82058" bIns="41029" anchor="ctr"/>
              <a:lstStyle/>
              <a:p>
                <a:pPr algn="ctr">
                  <a:defRPr/>
                </a:pPr>
                <a:endParaRPr lang="en-US" b="1">
                  <a:latin typeface="Arial Narrow" pitchFamily="34" charset="0"/>
                </a:endParaRPr>
              </a:p>
            </p:txBody>
          </p:sp>
          <p:sp>
            <p:nvSpPr>
              <p:cNvPr id="184" name="AutoShape 130"/>
              <p:cNvSpPr>
                <a:spLocks noChangeAspect="1" noChangeArrowheads="1"/>
              </p:cNvSpPr>
              <p:nvPr/>
            </p:nvSpPr>
            <p:spPr bwMode="auto">
              <a:xfrm>
                <a:off x="1910" y="2419"/>
                <a:ext cx="116"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85" name="AutoShape 131"/>
              <p:cNvSpPr>
                <a:spLocks noChangeAspect="1" noChangeArrowheads="1"/>
              </p:cNvSpPr>
              <p:nvPr/>
            </p:nvSpPr>
            <p:spPr bwMode="auto">
              <a:xfrm>
                <a:off x="1870" y="2554"/>
                <a:ext cx="118"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86" name="AutoShape 132"/>
              <p:cNvSpPr>
                <a:spLocks noChangeAspect="1" noChangeArrowheads="1"/>
              </p:cNvSpPr>
              <p:nvPr/>
            </p:nvSpPr>
            <p:spPr bwMode="auto">
              <a:xfrm>
                <a:off x="3264" y="2153"/>
                <a:ext cx="118"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87" name="AutoShape 133"/>
              <p:cNvSpPr>
                <a:spLocks noChangeAspect="1" noChangeArrowheads="1"/>
              </p:cNvSpPr>
              <p:nvPr/>
            </p:nvSpPr>
            <p:spPr bwMode="auto">
              <a:xfrm>
                <a:off x="3203" y="2083"/>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88" name="AutoShape 134"/>
              <p:cNvSpPr>
                <a:spLocks noChangeAspect="1" noChangeArrowheads="1"/>
              </p:cNvSpPr>
              <p:nvPr/>
            </p:nvSpPr>
            <p:spPr bwMode="auto">
              <a:xfrm>
                <a:off x="4902" y="1702"/>
                <a:ext cx="116"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89" name="AutoShape 135"/>
              <p:cNvSpPr>
                <a:spLocks noChangeAspect="1" noChangeArrowheads="1"/>
              </p:cNvSpPr>
              <p:nvPr/>
            </p:nvSpPr>
            <p:spPr bwMode="auto">
              <a:xfrm>
                <a:off x="3796" y="1639"/>
                <a:ext cx="116"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0" name="AutoShape 136"/>
              <p:cNvSpPr>
                <a:spLocks noChangeAspect="1" noChangeArrowheads="1"/>
              </p:cNvSpPr>
              <p:nvPr/>
            </p:nvSpPr>
            <p:spPr bwMode="auto">
              <a:xfrm>
                <a:off x="3658" y="1828"/>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1" name="AutoShape 137"/>
              <p:cNvSpPr>
                <a:spLocks noChangeAspect="1" noChangeArrowheads="1"/>
              </p:cNvSpPr>
              <p:nvPr/>
            </p:nvSpPr>
            <p:spPr bwMode="auto">
              <a:xfrm>
                <a:off x="3868" y="1719"/>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2" name="AutoShape 138"/>
              <p:cNvSpPr>
                <a:spLocks noChangeAspect="1" noChangeArrowheads="1"/>
              </p:cNvSpPr>
              <p:nvPr/>
            </p:nvSpPr>
            <p:spPr bwMode="auto">
              <a:xfrm>
                <a:off x="3605" y="1943"/>
                <a:ext cx="118"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3" name="AutoShape 139"/>
              <p:cNvSpPr>
                <a:spLocks noChangeAspect="1" noChangeArrowheads="1"/>
              </p:cNvSpPr>
              <p:nvPr/>
            </p:nvSpPr>
            <p:spPr bwMode="auto">
              <a:xfrm>
                <a:off x="3853" y="2404"/>
                <a:ext cx="116"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4" name="AutoShape 140"/>
              <p:cNvSpPr>
                <a:spLocks noChangeAspect="1" noChangeArrowheads="1"/>
              </p:cNvSpPr>
              <p:nvPr/>
            </p:nvSpPr>
            <p:spPr bwMode="auto">
              <a:xfrm>
                <a:off x="4744" y="1659"/>
                <a:ext cx="118"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5" name="AutoShape 141"/>
              <p:cNvSpPr>
                <a:spLocks noChangeAspect="1" noChangeArrowheads="1"/>
              </p:cNvSpPr>
              <p:nvPr/>
            </p:nvSpPr>
            <p:spPr bwMode="auto">
              <a:xfrm>
                <a:off x="737" y="1212"/>
                <a:ext cx="118" cy="118"/>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6" name="AutoShape 142"/>
              <p:cNvSpPr>
                <a:spLocks noChangeAspect="1" noChangeArrowheads="1"/>
              </p:cNvSpPr>
              <p:nvPr/>
            </p:nvSpPr>
            <p:spPr bwMode="auto">
              <a:xfrm>
                <a:off x="847" y="2627"/>
                <a:ext cx="118"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7" name="AutoShape 143"/>
              <p:cNvSpPr>
                <a:spLocks noChangeAspect="1" noChangeArrowheads="1"/>
              </p:cNvSpPr>
              <p:nvPr/>
            </p:nvSpPr>
            <p:spPr bwMode="auto">
              <a:xfrm>
                <a:off x="2573" y="3056"/>
                <a:ext cx="117"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8" name="AutoShape 144"/>
              <p:cNvSpPr>
                <a:spLocks noChangeAspect="1" noChangeArrowheads="1"/>
              </p:cNvSpPr>
              <p:nvPr/>
            </p:nvSpPr>
            <p:spPr bwMode="auto">
              <a:xfrm>
                <a:off x="4438" y="1877"/>
                <a:ext cx="117"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99" name="AutoShape 145"/>
              <p:cNvSpPr>
                <a:spLocks noChangeAspect="1" noChangeArrowheads="1"/>
              </p:cNvSpPr>
              <p:nvPr/>
            </p:nvSpPr>
            <p:spPr bwMode="auto">
              <a:xfrm>
                <a:off x="4729" y="1838"/>
                <a:ext cx="116" cy="118"/>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200" name="AutoShape 146"/>
              <p:cNvSpPr>
                <a:spLocks noChangeAspect="1" noChangeArrowheads="1"/>
              </p:cNvSpPr>
              <p:nvPr/>
            </p:nvSpPr>
            <p:spPr bwMode="auto">
              <a:xfrm>
                <a:off x="4801" y="1798"/>
                <a:ext cx="116"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201" name="AutoShape 147"/>
              <p:cNvSpPr>
                <a:spLocks noChangeAspect="1" noChangeArrowheads="1"/>
              </p:cNvSpPr>
              <p:nvPr/>
            </p:nvSpPr>
            <p:spPr bwMode="auto">
              <a:xfrm>
                <a:off x="4844" y="1865"/>
                <a:ext cx="118" cy="118"/>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202" name="AutoShape 148"/>
              <p:cNvSpPr>
                <a:spLocks noChangeAspect="1" noChangeArrowheads="1"/>
              </p:cNvSpPr>
              <p:nvPr/>
            </p:nvSpPr>
            <p:spPr bwMode="auto">
              <a:xfrm>
                <a:off x="3464" y="1826"/>
                <a:ext cx="116" cy="116"/>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b="1">
                  <a:latin typeface="Arial Narrow" pitchFamily="34" charset="0"/>
                </a:endParaRPr>
              </a:p>
            </p:txBody>
          </p:sp>
          <p:sp>
            <p:nvSpPr>
              <p:cNvPr id="11424" name="AutoShape 149"/>
              <p:cNvSpPr>
                <a:spLocks noChangeArrowheads="1"/>
              </p:cNvSpPr>
              <p:nvPr/>
            </p:nvSpPr>
            <p:spPr bwMode="auto">
              <a:xfrm>
                <a:off x="1385" y="1934"/>
                <a:ext cx="48" cy="48"/>
              </a:xfrm>
              <a:prstGeom prst="flowChartConnector">
                <a:avLst/>
              </a:prstGeom>
              <a:solidFill>
                <a:srgbClr val="FF0000"/>
              </a:solidFill>
              <a:ln w="9525">
                <a:noFill/>
                <a:round/>
                <a:headEnd/>
                <a:tailEnd/>
              </a:ln>
            </p:spPr>
            <p:txBody>
              <a:bodyPr wrap="none" anchor="ctr"/>
              <a:lstStyle/>
              <a:p>
                <a:endParaRPr lang="en-US"/>
              </a:p>
            </p:txBody>
          </p:sp>
          <p:sp>
            <p:nvSpPr>
              <p:cNvPr id="11425" name="AutoShape 150"/>
              <p:cNvSpPr>
                <a:spLocks noChangeArrowheads="1"/>
              </p:cNvSpPr>
              <p:nvPr/>
            </p:nvSpPr>
            <p:spPr bwMode="auto">
              <a:xfrm>
                <a:off x="3497" y="2018"/>
                <a:ext cx="48" cy="48"/>
              </a:xfrm>
              <a:prstGeom prst="flowChartConnector">
                <a:avLst/>
              </a:prstGeom>
              <a:solidFill>
                <a:srgbClr val="FF0000"/>
              </a:solidFill>
              <a:ln w="9525">
                <a:noFill/>
                <a:round/>
                <a:headEnd/>
                <a:tailEnd/>
              </a:ln>
            </p:spPr>
            <p:txBody>
              <a:bodyPr wrap="none" anchor="ctr"/>
              <a:lstStyle/>
              <a:p>
                <a:endParaRPr lang="en-US"/>
              </a:p>
            </p:txBody>
          </p:sp>
          <p:sp>
            <p:nvSpPr>
              <p:cNvPr id="11426" name="AutoShape 151"/>
              <p:cNvSpPr>
                <a:spLocks noChangeArrowheads="1"/>
              </p:cNvSpPr>
              <p:nvPr/>
            </p:nvSpPr>
            <p:spPr bwMode="auto">
              <a:xfrm>
                <a:off x="3872" y="2720"/>
                <a:ext cx="48" cy="48"/>
              </a:xfrm>
              <a:prstGeom prst="flowChartConnector">
                <a:avLst/>
              </a:prstGeom>
              <a:solidFill>
                <a:srgbClr val="FF0000"/>
              </a:solidFill>
              <a:ln w="9525">
                <a:noFill/>
                <a:round/>
                <a:headEnd/>
                <a:tailEnd/>
              </a:ln>
            </p:spPr>
            <p:txBody>
              <a:bodyPr wrap="none" anchor="ctr"/>
              <a:lstStyle/>
              <a:p>
                <a:endParaRPr lang="en-US"/>
              </a:p>
            </p:txBody>
          </p:sp>
          <p:sp>
            <p:nvSpPr>
              <p:cNvPr id="11427" name="AutoShape 152"/>
              <p:cNvSpPr>
                <a:spLocks noChangeArrowheads="1"/>
              </p:cNvSpPr>
              <p:nvPr/>
            </p:nvSpPr>
            <p:spPr bwMode="auto">
              <a:xfrm>
                <a:off x="4130" y="2768"/>
                <a:ext cx="48" cy="48"/>
              </a:xfrm>
              <a:prstGeom prst="flowChartConnector">
                <a:avLst/>
              </a:prstGeom>
              <a:solidFill>
                <a:srgbClr val="FF0000"/>
              </a:solidFill>
              <a:ln w="9525">
                <a:noFill/>
                <a:round/>
                <a:headEnd/>
                <a:tailEnd/>
              </a:ln>
            </p:spPr>
            <p:txBody>
              <a:bodyPr wrap="none" anchor="ctr"/>
              <a:lstStyle/>
              <a:p>
                <a:endParaRPr lang="en-US"/>
              </a:p>
            </p:txBody>
          </p:sp>
          <p:sp>
            <p:nvSpPr>
              <p:cNvPr id="11428" name="AutoShape 153"/>
              <p:cNvSpPr>
                <a:spLocks noChangeArrowheads="1"/>
              </p:cNvSpPr>
              <p:nvPr/>
            </p:nvSpPr>
            <p:spPr bwMode="auto">
              <a:xfrm>
                <a:off x="4004" y="2612"/>
                <a:ext cx="48" cy="48"/>
              </a:xfrm>
              <a:prstGeom prst="flowChartConnector">
                <a:avLst/>
              </a:prstGeom>
              <a:solidFill>
                <a:srgbClr val="FF0000"/>
              </a:solidFill>
              <a:ln w="9525">
                <a:noFill/>
                <a:round/>
                <a:headEnd/>
                <a:tailEnd/>
              </a:ln>
            </p:spPr>
            <p:txBody>
              <a:bodyPr wrap="none" anchor="ctr"/>
              <a:lstStyle/>
              <a:p>
                <a:endParaRPr lang="en-US"/>
              </a:p>
            </p:txBody>
          </p:sp>
          <p:sp>
            <p:nvSpPr>
              <p:cNvPr id="11429" name="AutoShape 154"/>
              <p:cNvSpPr>
                <a:spLocks noChangeArrowheads="1"/>
              </p:cNvSpPr>
              <p:nvPr/>
            </p:nvSpPr>
            <p:spPr bwMode="auto">
              <a:xfrm>
                <a:off x="3638" y="2486"/>
                <a:ext cx="48" cy="48"/>
              </a:xfrm>
              <a:prstGeom prst="flowChartConnector">
                <a:avLst/>
              </a:prstGeom>
              <a:solidFill>
                <a:srgbClr val="FF0000"/>
              </a:solidFill>
              <a:ln w="9525">
                <a:noFill/>
                <a:round/>
                <a:headEnd/>
                <a:tailEnd/>
              </a:ln>
            </p:spPr>
            <p:txBody>
              <a:bodyPr wrap="none" anchor="ctr"/>
              <a:lstStyle/>
              <a:p>
                <a:endParaRPr lang="en-US"/>
              </a:p>
            </p:txBody>
          </p:sp>
          <p:sp>
            <p:nvSpPr>
              <p:cNvPr id="11430" name="AutoShape 155"/>
              <p:cNvSpPr>
                <a:spLocks noChangeArrowheads="1"/>
              </p:cNvSpPr>
              <p:nvPr/>
            </p:nvSpPr>
            <p:spPr bwMode="auto">
              <a:xfrm>
                <a:off x="3827" y="2465"/>
                <a:ext cx="48" cy="48"/>
              </a:xfrm>
              <a:prstGeom prst="flowChartConnector">
                <a:avLst/>
              </a:prstGeom>
              <a:solidFill>
                <a:srgbClr val="FF0000"/>
              </a:solidFill>
              <a:ln w="9525">
                <a:noFill/>
                <a:round/>
                <a:headEnd/>
                <a:tailEnd/>
              </a:ln>
            </p:spPr>
            <p:txBody>
              <a:bodyPr wrap="none" anchor="ctr"/>
              <a:lstStyle/>
              <a:p>
                <a:endParaRPr lang="en-US"/>
              </a:p>
            </p:txBody>
          </p:sp>
          <p:sp>
            <p:nvSpPr>
              <p:cNvPr id="11431" name="AutoShape 156"/>
              <p:cNvSpPr>
                <a:spLocks noChangeArrowheads="1"/>
              </p:cNvSpPr>
              <p:nvPr/>
            </p:nvSpPr>
            <p:spPr bwMode="auto">
              <a:xfrm>
                <a:off x="2663" y="2741"/>
                <a:ext cx="48" cy="48"/>
              </a:xfrm>
              <a:prstGeom prst="flowChartConnector">
                <a:avLst/>
              </a:prstGeom>
              <a:solidFill>
                <a:srgbClr val="FF0000"/>
              </a:solidFill>
              <a:ln w="9525">
                <a:noFill/>
                <a:round/>
                <a:headEnd/>
                <a:tailEnd/>
              </a:ln>
            </p:spPr>
            <p:txBody>
              <a:bodyPr wrap="none" anchor="ctr"/>
              <a:lstStyle/>
              <a:p>
                <a:endParaRPr lang="en-US"/>
              </a:p>
            </p:txBody>
          </p:sp>
          <p:sp>
            <p:nvSpPr>
              <p:cNvPr id="11432" name="AutoShape 157"/>
              <p:cNvSpPr>
                <a:spLocks noChangeArrowheads="1"/>
              </p:cNvSpPr>
              <p:nvPr/>
            </p:nvSpPr>
            <p:spPr bwMode="auto">
              <a:xfrm>
                <a:off x="2801" y="3134"/>
                <a:ext cx="48" cy="48"/>
              </a:xfrm>
              <a:prstGeom prst="flowChartConnector">
                <a:avLst/>
              </a:prstGeom>
              <a:solidFill>
                <a:srgbClr val="FF0000"/>
              </a:solidFill>
              <a:ln w="9525">
                <a:noFill/>
                <a:round/>
                <a:headEnd/>
                <a:tailEnd/>
              </a:ln>
            </p:spPr>
            <p:txBody>
              <a:bodyPr wrap="none" anchor="ctr"/>
              <a:lstStyle/>
              <a:p>
                <a:endParaRPr lang="en-US"/>
              </a:p>
            </p:txBody>
          </p:sp>
          <p:sp>
            <p:nvSpPr>
              <p:cNvPr id="11433" name="AutoShape 158"/>
              <p:cNvSpPr>
                <a:spLocks noChangeArrowheads="1"/>
              </p:cNvSpPr>
              <p:nvPr/>
            </p:nvSpPr>
            <p:spPr bwMode="auto">
              <a:xfrm>
                <a:off x="2747" y="3047"/>
                <a:ext cx="48" cy="48"/>
              </a:xfrm>
              <a:prstGeom prst="flowChartConnector">
                <a:avLst/>
              </a:prstGeom>
              <a:solidFill>
                <a:srgbClr val="FF0000"/>
              </a:solidFill>
              <a:ln w="9525">
                <a:noFill/>
                <a:round/>
                <a:headEnd/>
                <a:tailEnd/>
              </a:ln>
            </p:spPr>
            <p:txBody>
              <a:bodyPr wrap="none" anchor="ctr"/>
              <a:lstStyle/>
              <a:p>
                <a:endParaRPr lang="en-US"/>
              </a:p>
            </p:txBody>
          </p:sp>
          <p:sp>
            <p:nvSpPr>
              <p:cNvPr id="11434" name="AutoShape 159"/>
              <p:cNvSpPr>
                <a:spLocks noChangeArrowheads="1"/>
              </p:cNvSpPr>
              <p:nvPr/>
            </p:nvSpPr>
            <p:spPr bwMode="auto">
              <a:xfrm>
                <a:off x="4052" y="3128"/>
                <a:ext cx="48" cy="48"/>
              </a:xfrm>
              <a:prstGeom prst="flowChartConnector">
                <a:avLst/>
              </a:prstGeom>
              <a:solidFill>
                <a:srgbClr val="FF0000"/>
              </a:solidFill>
              <a:ln w="9525">
                <a:noFill/>
                <a:round/>
                <a:headEnd/>
                <a:tailEnd/>
              </a:ln>
            </p:spPr>
            <p:txBody>
              <a:bodyPr wrap="none" anchor="ctr"/>
              <a:lstStyle/>
              <a:p>
                <a:endParaRPr lang="en-US"/>
              </a:p>
            </p:txBody>
          </p:sp>
          <p:sp>
            <p:nvSpPr>
              <p:cNvPr id="11435" name="AutoShape 160"/>
              <p:cNvSpPr>
                <a:spLocks noChangeArrowheads="1"/>
              </p:cNvSpPr>
              <p:nvPr/>
            </p:nvSpPr>
            <p:spPr bwMode="auto">
              <a:xfrm>
                <a:off x="3896" y="3056"/>
                <a:ext cx="48" cy="48"/>
              </a:xfrm>
              <a:prstGeom prst="flowChartConnector">
                <a:avLst/>
              </a:prstGeom>
              <a:solidFill>
                <a:srgbClr val="FF0000"/>
              </a:solidFill>
              <a:ln w="9525">
                <a:noFill/>
                <a:round/>
                <a:headEnd/>
                <a:tailEnd/>
              </a:ln>
            </p:spPr>
            <p:txBody>
              <a:bodyPr wrap="none" anchor="ctr"/>
              <a:lstStyle/>
              <a:p>
                <a:endParaRPr lang="en-US"/>
              </a:p>
            </p:txBody>
          </p:sp>
          <p:sp>
            <p:nvSpPr>
              <p:cNvPr id="11436" name="AutoShape 161"/>
              <p:cNvSpPr>
                <a:spLocks noChangeArrowheads="1"/>
              </p:cNvSpPr>
              <p:nvPr/>
            </p:nvSpPr>
            <p:spPr bwMode="auto">
              <a:xfrm>
                <a:off x="4253" y="3440"/>
                <a:ext cx="48" cy="48"/>
              </a:xfrm>
              <a:prstGeom prst="flowChartConnector">
                <a:avLst/>
              </a:prstGeom>
              <a:solidFill>
                <a:srgbClr val="FF0000"/>
              </a:solidFill>
              <a:ln w="9525">
                <a:noFill/>
                <a:round/>
                <a:headEnd/>
                <a:tailEnd/>
              </a:ln>
            </p:spPr>
            <p:txBody>
              <a:bodyPr wrap="none" anchor="ctr"/>
              <a:lstStyle/>
              <a:p>
                <a:endParaRPr lang="en-US"/>
              </a:p>
            </p:txBody>
          </p:sp>
          <p:sp>
            <p:nvSpPr>
              <p:cNvPr id="11437" name="AutoShape 162"/>
              <p:cNvSpPr>
                <a:spLocks noChangeArrowheads="1"/>
              </p:cNvSpPr>
              <p:nvPr/>
            </p:nvSpPr>
            <p:spPr bwMode="auto">
              <a:xfrm>
                <a:off x="3131" y="2594"/>
                <a:ext cx="48" cy="48"/>
              </a:xfrm>
              <a:prstGeom prst="flowChartConnector">
                <a:avLst/>
              </a:prstGeom>
              <a:solidFill>
                <a:srgbClr val="FF0000"/>
              </a:solidFill>
              <a:ln w="9525">
                <a:noFill/>
                <a:round/>
                <a:headEnd/>
                <a:tailEnd/>
              </a:ln>
            </p:spPr>
            <p:txBody>
              <a:bodyPr wrap="none" anchor="ctr"/>
              <a:lstStyle/>
              <a:p>
                <a:pPr algn="ctr"/>
                <a:endParaRPr lang="en-US" b="1">
                  <a:latin typeface="Arial Narrow" pitchFamily="34" charset="0"/>
                </a:endParaRPr>
              </a:p>
            </p:txBody>
          </p:sp>
          <p:sp>
            <p:nvSpPr>
              <p:cNvPr id="11438" name="AutoShape 163"/>
              <p:cNvSpPr>
                <a:spLocks noChangeArrowheads="1"/>
              </p:cNvSpPr>
              <p:nvPr/>
            </p:nvSpPr>
            <p:spPr bwMode="auto">
              <a:xfrm>
                <a:off x="2828" y="2084"/>
                <a:ext cx="48" cy="48"/>
              </a:xfrm>
              <a:prstGeom prst="flowChartConnector">
                <a:avLst/>
              </a:prstGeom>
              <a:solidFill>
                <a:srgbClr val="FF0000"/>
              </a:solidFill>
              <a:ln w="9525">
                <a:noFill/>
                <a:round/>
                <a:headEnd/>
                <a:tailEnd/>
              </a:ln>
            </p:spPr>
            <p:txBody>
              <a:bodyPr wrap="none" anchor="ctr"/>
              <a:lstStyle/>
              <a:p>
                <a:pPr algn="ctr"/>
                <a:endParaRPr lang="en-US" b="1">
                  <a:latin typeface="Arial Narrow" pitchFamily="34" charset="0"/>
                </a:endParaRPr>
              </a:p>
            </p:txBody>
          </p:sp>
          <p:sp>
            <p:nvSpPr>
              <p:cNvPr id="11439" name="AutoShape 164"/>
              <p:cNvSpPr>
                <a:spLocks noChangeArrowheads="1"/>
              </p:cNvSpPr>
              <p:nvPr/>
            </p:nvSpPr>
            <p:spPr bwMode="auto">
              <a:xfrm>
                <a:off x="3071" y="2819"/>
                <a:ext cx="48" cy="48"/>
              </a:xfrm>
              <a:prstGeom prst="flowChartConnector">
                <a:avLst/>
              </a:prstGeom>
              <a:solidFill>
                <a:srgbClr val="FF0000"/>
              </a:solidFill>
              <a:ln w="9525">
                <a:noFill/>
                <a:round/>
                <a:headEnd/>
                <a:tailEnd/>
              </a:ln>
            </p:spPr>
            <p:txBody>
              <a:bodyPr wrap="none" anchor="ctr"/>
              <a:lstStyle/>
              <a:p>
                <a:pPr algn="ctr"/>
                <a:endParaRPr lang="en-US" b="1">
                  <a:latin typeface="Arial Narrow" pitchFamily="34" charset="0"/>
                </a:endParaRPr>
              </a:p>
            </p:txBody>
          </p:sp>
          <p:sp>
            <p:nvSpPr>
              <p:cNvPr id="11440" name="AutoShape 165"/>
              <p:cNvSpPr>
                <a:spLocks noChangeArrowheads="1"/>
              </p:cNvSpPr>
              <p:nvPr/>
            </p:nvSpPr>
            <p:spPr bwMode="auto">
              <a:xfrm>
                <a:off x="3140" y="2822"/>
                <a:ext cx="48" cy="48"/>
              </a:xfrm>
              <a:prstGeom prst="flowChartConnector">
                <a:avLst/>
              </a:prstGeom>
              <a:solidFill>
                <a:srgbClr val="FF0000"/>
              </a:solidFill>
              <a:ln w="9525">
                <a:noFill/>
                <a:round/>
                <a:headEnd/>
                <a:tailEnd/>
              </a:ln>
            </p:spPr>
            <p:txBody>
              <a:bodyPr wrap="none" anchor="ctr"/>
              <a:lstStyle/>
              <a:p>
                <a:pPr algn="ctr"/>
                <a:endParaRPr lang="en-US" b="1">
                  <a:latin typeface="Arial Narrow" pitchFamily="34" charset="0"/>
                </a:endParaRPr>
              </a:p>
            </p:txBody>
          </p:sp>
          <p:sp>
            <p:nvSpPr>
              <p:cNvPr id="11441" name="AutoShape 166"/>
              <p:cNvSpPr>
                <a:spLocks noChangeArrowheads="1"/>
              </p:cNvSpPr>
              <p:nvPr/>
            </p:nvSpPr>
            <p:spPr bwMode="auto">
              <a:xfrm>
                <a:off x="3383" y="3122"/>
                <a:ext cx="48" cy="48"/>
              </a:xfrm>
              <a:prstGeom prst="flowChartConnector">
                <a:avLst/>
              </a:prstGeom>
              <a:solidFill>
                <a:srgbClr val="FF0000"/>
              </a:solidFill>
              <a:ln w="9525">
                <a:noFill/>
                <a:round/>
                <a:headEnd/>
                <a:tailEnd/>
              </a:ln>
            </p:spPr>
            <p:txBody>
              <a:bodyPr wrap="none" anchor="ctr"/>
              <a:lstStyle/>
              <a:p>
                <a:pPr algn="ctr"/>
                <a:endParaRPr lang="en-US" b="1">
                  <a:latin typeface="Arial Narrow" pitchFamily="34" charset="0"/>
                </a:endParaRPr>
              </a:p>
            </p:txBody>
          </p:sp>
          <p:sp>
            <p:nvSpPr>
              <p:cNvPr id="11442" name="AutoShape 167"/>
              <p:cNvSpPr>
                <a:spLocks noChangeArrowheads="1"/>
              </p:cNvSpPr>
              <p:nvPr/>
            </p:nvSpPr>
            <p:spPr bwMode="auto">
              <a:xfrm>
                <a:off x="1862" y="2543"/>
                <a:ext cx="48" cy="48"/>
              </a:xfrm>
              <a:prstGeom prst="flowChartConnector">
                <a:avLst/>
              </a:prstGeom>
              <a:solidFill>
                <a:srgbClr val="FF0000"/>
              </a:solidFill>
              <a:ln w="9525">
                <a:noFill/>
                <a:round/>
                <a:headEnd/>
                <a:tailEnd/>
              </a:ln>
            </p:spPr>
            <p:txBody>
              <a:bodyPr wrap="none" anchor="ctr"/>
              <a:lstStyle/>
              <a:p>
                <a:endParaRPr lang="en-US"/>
              </a:p>
            </p:txBody>
          </p:sp>
          <p:sp>
            <p:nvSpPr>
              <p:cNvPr id="11443" name="AutoShape 168"/>
              <p:cNvSpPr>
                <a:spLocks noChangeArrowheads="1"/>
              </p:cNvSpPr>
              <p:nvPr/>
            </p:nvSpPr>
            <p:spPr bwMode="auto">
              <a:xfrm>
                <a:off x="986" y="2747"/>
                <a:ext cx="48" cy="48"/>
              </a:xfrm>
              <a:prstGeom prst="flowChartConnector">
                <a:avLst/>
              </a:prstGeom>
              <a:solidFill>
                <a:srgbClr val="FF0000"/>
              </a:solidFill>
              <a:ln w="9525">
                <a:noFill/>
                <a:round/>
                <a:headEnd/>
                <a:tailEnd/>
              </a:ln>
            </p:spPr>
            <p:txBody>
              <a:bodyPr wrap="none" anchor="ctr"/>
              <a:lstStyle/>
              <a:p>
                <a:endParaRPr lang="en-US"/>
              </a:p>
            </p:txBody>
          </p:sp>
          <p:sp>
            <p:nvSpPr>
              <p:cNvPr id="11444" name="AutoShape 169"/>
              <p:cNvSpPr>
                <a:spLocks noChangeArrowheads="1"/>
              </p:cNvSpPr>
              <p:nvPr/>
            </p:nvSpPr>
            <p:spPr bwMode="auto">
              <a:xfrm>
                <a:off x="872" y="1151"/>
                <a:ext cx="48" cy="48"/>
              </a:xfrm>
              <a:prstGeom prst="flowChartConnector">
                <a:avLst/>
              </a:prstGeom>
              <a:solidFill>
                <a:srgbClr val="FF0000"/>
              </a:solidFill>
              <a:ln w="9525">
                <a:noFill/>
                <a:round/>
                <a:headEnd/>
                <a:tailEnd/>
              </a:ln>
            </p:spPr>
            <p:txBody>
              <a:bodyPr wrap="none" anchor="ctr"/>
              <a:lstStyle/>
              <a:p>
                <a:endParaRPr lang="en-US"/>
              </a:p>
            </p:txBody>
          </p:sp>
          <p:sp>
            <p:nvSpPr>
              <p:cNvPr id="11445" name="AutoShape 170"/>
              <p:cNvSpPr>
                <a:spLocks noChangeArrowheads="1"/>
              </p:cNvSpPr>
              <p:nvPr/>
            </p:nvSpPr>
            <p:spPr bwMode="auto">
              <a:xfrm>
                <a:off x="548" y="2390"/>
                <a:ext cx="48" cy="48"/>
              </a:xfrm>
              <a:prstGeom prst="flowChartConnector">
                <a:avLst/>
              </a:prstGeom>
              <a:solidFill>
                <a:srgbClr val="FF0000"/>
              </a:solidFill>
              <a:ln w="9525">
                <a:noFill/>
                <a:round/>
                <a:headEnd/>
                <a:tailEnd/>
              </a:ln>
            </p:spPr>
            <p:txBody>
              <a:bodyPr wrap="none" anchor="ctr"/>
              <a:lstStyle/>
              <a:p>
                <a:endParaRPr lang="en-US"/>
              </a:p>
            </p:txBody>
          </p:sp>
          <p:sp>
            <p:nvSpPr>
              <p:cNvPr id="11446" name="AutoShape 171"/>
              <p:cNvSpPr>
                <a:spLocks noChangeArrowheads="1"/>
              </p:cNvSpPr>
              <p:nvPr/>
            </p:nvSpPr>
            <p:spPr bwMode="auto">
              <a:xfrm>
                <a:off x="359" y="1463"/>
                <a:ext cx="48" cy="48"/>
              </a:xfrm>
              <a:prstGeom prst="flowChartConnector">
                <a:avLst/>
              </a:prstGeom>
              <a:solidFill>
                <a:srgbClr val="FF0000"/>
              </a:solidFill>
              <a:ln w="9525">
                <a:noFill/>
                <a:round/>
                <a:headEnd/>
                <a:tailEnd/>
              </a:ln>
            </p:spPr>
            <p:txBody>
              <a:bodyPr wrap="none" anchor="ctr"/>
              <a:lstStyle/>
              <a:p>
                <a:endParaRPr lang="en-US"/>
              </a:p>
            </p:txBody>
          </p:sp>
          <p:sp>
            <p:nvSpPr>
              <p:cNvPr id="11447" name="AutoShape 172"/>
              <p:cNvSpPr>
                <a:spLocks noChangeArrowheads="1"/>
              </p:cNvSpPr>
              <p:nvPr/>
            </p:nvSpPr>
            <p:spPr bwMode="auto">
              <a:xfrm>
                <a:off x="932" y="2630"/>
                <a:ext cx="48" cy="48"/>
              </a:xfrm>
              <a:prstGeom prst="flowChartConnector">
                <a:avLst/>
              </a:prstGeom>
              <a:solidFill>
                <a:srgbClr val="FF0000"/>
              </a:solidFill>
              <a:ln w="9525">
                <a:noFill/>
                <a:round/>
                <a:headEnd/>
                <a:tailEnd/>
              </a:ln>
            </p:spPr>
            <p:txBody>
              <a:bodyPr wrap="none" anchor="ctr"/>
              <a:lstStyle/>
              <a:p>
                <a:endParaRPr lang="en-US"/>
              </a:p>
            </p:txBody>
          </p:sp>
          <p:sp>
            <p:nvSpPr>
              <p:cNvPr id="11448" name="AutoShape 173"/>
              <p:cNvSpPr>
                <a:spLocks noChangeArrowheads="1"/>
              </p:cNvSpPr>
              <p:nvPr/>
            </p:nvSpPr>
            <p:spPr bwMode="auto">
              <a:xfrm>
                <a:off x="566" y="2162"/>
                <a:ext cx="48" cy="48"/>
              </a:xfrm>
              <a:prstGeom prst="flowChartConnector">
                <a:avLst/>
              </a:prstGeom>
              <a:solidFill>
                <a:srgbClr val="FF0000"/>
              </a:solidFill>
              <a:ln w="9525">
                <a:noFill/>
                <a:round/>
                <a:headEnd/>
                <a:tailEnd/>
              </a:ln>
            </p:spPr>
            <p:txBody>
              <a:bodyPr wrap="none" anchor="ctr"/>
              <a:lstStyle/>
              <a:p>
                <a:endParaRPr lang="en-US"/>
              </a:p>
            </p:txBody>
          </p:sp>
          <p:sp>
            <p:nvSpPr>
              <p:cNvPr id="11449" name="AutoShape 174"/>
              <p:cNvSpPr>
                <a:spLocks noChangeArrowheads="1"/>
              </p:cNvSpPr>
              <p:nvPr/>
            </p:nvSpPr>
            <p:spPr bwMode="auto">
              <a:xfrm>
                <a:off x="836" y="2678"/>
                <a:ext cx="48" cy="48"/>
              </a:xfrm>
              <a:prstGeom prst="flowChartConnector">
                <a:avLst/>
              </a:prstGeom>
              <a:solidFill>
                <a:srgbClr val="FF0000"/>
              </a:solidFill>
              <a:ln w="9525">
                <a:noFill/>
                <a:round/>
                <a:headEnd/>
                <a:tailEnd/>
              </a:ln>
            </p:spPr>
            <p:txBody>
              <a:bodyPr wrap="none" anchor="ctr"/>
              <a:lstStyle/>
              <a:p>
                <a:endParaRPr lang="en-US"/>
              </a:p>
            </p:txBody>
          </p:sp>
          <p:sp>
            <p:nvSpPr>
              <p:cNvPr id="11450" name="AutoShape 175"/>
              <p:cNvSpPr>
                <a:spLocks noChangeArrowheads="1"/>
              </p:cNvSpPr>
              <p:nvPr/>
            </p:nvSpPr>
            <p:spPr bwMode="auto">
              <a:xfrm>
                <a:off x="644" y="2294"/>
                <a:ext cx="48" cy="48"/>
              </a:xfrm>
              <a:prstGeom prst="flowChartConnector">
                <a:avLst/>
              </a:prstGeom>
              <a:solidFill>
                <a:srgbClr val="FF0000"/>
              </a:solidFill>
              <a:ln w="9525">
                <a:noFill/>
                <a:round/>
                <a:headEnd/>
                <a:tailEnd/>
              </a:ln>
            </p:spPr>
            <p:txBody>
              <a:bodyPr wrap="none" anchor="ctr"/>
              <a:lstStyle/>
              <a:p>
                <a:endParaRPr lang="en-US"/>
              </a:p>
            </p:txBody>
          </p:sp>
          <p:sp>
            <p:nvSpPr>
              <p:cNvPr id="11451" name="AutoShape 176"/>
              <p:cNvSpPr>
                <a:spLocks noChangeArrowheads="1"/>
              </p:cNvSpPr>
              <p:nvPr/>
            </p:nvSpPr>
            <p:spPr bwMode="auto">
              <a:xfrm>
                <a:off x="740" y="2582"/>
                <a:ext cx="48" cy="48"/>
              </a:xfrm>
              <a:prstGeom prst="flowChartConnector">
                <a:avLst/>
              </a:prstGeom>
              <a:solidFill>
                <a:srgbClr val="FF0000"/>
              </a:solidFill>
              <a:ln w="9525">
                <a:noFill/>
                <a:round/>
                <a:headEnd/>
                <a:tailEnd/>
              </a:ln>
            </p:spPr>
            <p:txBody>
              <a:bodyPr wrap="none" anchor="ctr"/>
              <a:lstStyle/>
              <a:p>
                <a:endParaRPr lang="en-US"/>
              </a:p>
            </p:txBody>
          </p:sp>
          <p:sp>
            <p:nvSpPr>
              <p:cNvPr id="11452" name="AutoShape 177"/>
              <p:cNvSpPr>
                <a:spLocks noChangeArrowheads="1"/>
              </p:cNvSpPr>
              <p:nvPr/>
            </p:nvSpPr>
            <p:spPr bwMode="auto">
              <a:xfrm>
                <a:off x="1949" y="2063"/>
                <a:ext cx="48" cy="48"/>
              </a:xfrm>
              <a:prstGeom prst="flowChartConnector">
                <a:avLst/>
              </a:prstGeom>
              <a:solidFill>
                <a:srgbClr val="FF0000"/>
              </a:solidFill>
              <a:ln w="9525">
                <a:noFill/>
                <a:round/>
                <a:headEnd/>
                <a:tailEnd/>
              </a:ln>
            </p:spPr>
            <p:txBody>
              <a:bodyPr wrap="none" anchor="ctr"/>
              <a:lstStyle/>
              <a:p>
                <a:endParaRPr lang="en-US"/>
              </a:p>
            </p:txBody>
          </p:sp>
          <p:sp>
            <p:nvSpPr>
              <p:cNvPr id="11453" name="AutoShape 178"/>
              <p:cNvSpPr>
                <a:spLocks noChangeArrowheads="1"/>
              </p:cNvSpPr>
              <p:nvPr/>
            </p:nvSpPr>
            <p:spPr bwMode="auto">
              <a:xfrm>
                <a:off x="1988" y="2102"/>
                <a:ext cx="48" cy="48"/>
              </a:xfrm>
              <a:prstGeom prst="flowChartConnector">
                <a:avLst/>
              </a:prstGeom>
              <a:solidFill>
                <a:srgbClr val="FF0000"/>
              </a:solidFill>
              <a:ln w="9525">
                <a:noFill/>
                <a:round/>
                <a:headEnd/>
                <a:tailEnd/>
              </a:ln>
            </p:spPr>
            <p:txBody>
              <a:bodyPr wrap="none" anchor="ctr"/>
              <a:lstStyle/>
              <a:p>
                <a:endParaRPr lang="en-US"/>
              </a:p>
            </p:txBody>
          </p:sp>
          <p:sp>
            <p:nvSpPr>
              <p:cNvPr id="11454" name="AutoShape 179"/>
              <p:cNvSpPr>
                <a:spLocks noChangeArrowheads="1"/>
              </p:cNvSpPr>
              <p:nvPr/>
            </p:nvSpPr>
            <p:spPr bwMode="auto">
              <a:xfrm>
                <a:off x="1937" y="1835"/>
                <a:ext cx="48" cy="48"/>
              </a:xfrm>
              <a:prstGeom prst="flowChartConnector">
                <a:avLst/>
              </a:prstGeom>
              <a:solidFill>
                <a:srgbClr val="FF0000"/>
              </a:solidFill>
              <a:ln w="9525">
                <a:noFill/>
                <a:round/>
                <a:headEnd/>
                <a:tailEnd/>
              </a:ln>
            </p:spPr>
            <p:txBody>
              <a:bodyPr wrap="none" anchor="ctr"/>
              <a:lstStyle/>
              <a:p>
                <a:endParaRPr lang="en-US"/>
              </a:p>
            </p:txBody>
          </p:sp>
          <p:sp>
            <p:nvSpPr>
              <p:cNvPr id="11455" name="AutoShape 180"/>
              <p:cNvSpPr>
                <a:spLocks noChangeArrowheads="1"/>
              </p:cNvSpPr>
              <p:nvPr/>
            </p:nvSpPr>
            <p:spPr bwMode="auto">
              <a:xfrm>
                <a:off x="4955" y="1826"/>
                <a:ext cx="48" cy="48"/>
              </a:xfrm>
              <a:prstGeom prst="flowChartConnector">
                <a:avLst/>
              </a:prstGeom>
              <a:solidFill>
                <a:srgbClr val="FF0000"/>
              </a:solidFill>
              <a:ln w="9525">
                <a:noFill/>
                <a:round/>
                <a:headEnd/>
                <a:tailEnd/>
              </a:ln>
            </p:spPr>
            <p:txBody>
              <a:bodyPr wrap="none" anchor="ctr"/>
              <a:lstStyle/>
              <a:p>
                <a:endParaRPr lang="en-US"/>
              </a:p>
            </p:txBody>
          </p:sp>
          <p:sp>
            <p:nvSpPr>
              <p:cNvPr id="11456" name="AutoShape 181"/>
              <p:cNvSpPr>
                <a:spLocks noChangeArrowheads="1"/>
              </p:cNvSpPr>
              <p:nvPr/>
            </p:nvSpPr>
            <p:spPr bwMode="auto">
              <a:xfrm>
                <a:off x="5018" y="1823"/>
                <a:ext cx="48" cy="48"/>
              </a:xfrm>
              <a:prstGeom prst="flowChartConnector">
                <a:avLst/>
              </a:prstGeom>
              <a:solidFill>
                <a:srgbClr val="FF0000"/>
              </a:solidFill>
              <a:ln w="9525">
                <a:noFill/>
                <a:round/>
                <a:headEnd/>
                <a:tailEnd/>
              </a:ln>
            </p:spPr>
            <p:txBody>
              <a:bodyPr wrap="none" anchor="ctr"/>
              <a:lstStyle/>
              <a:p>
                <a:endParaRPr lang="en-US"/>
              </a:p>
            </p:txBody>
          </p:sp>
          <p:sp>
            <p:nvSpPr>
              <p:cNvPr id="11457" name="AutoShape 182"/>
              <p:cNvSpPr>
                <a:spLocks noChangeArrowheads="1"/>
              </p:cNvSpPr>
              <p:nvPr/>
            </p:nvSpPr>
            <p:spPr bwMode="auto">
              <a:xfrm>
                <a:off x="5036" y="1772"/>
                <a:ext cx="48" cy="48"/>
              </a:xfrm>
              <a:prstGeom prst="flowChartConnector">
                <a:avLst/>
              </a:prstGeom>
              <a:solidFill>
                <a:srgbClr val="FF0000"/>
              </a:solidFill>
              <a:ln w="9525">
                <a:noFill/>
                <a:round/>
                <a:headEnd/>
                <a:tailEnd/>
              </a:ln>
            </p:spPr>
            <p:txBody>
              <a:bodyPr wrap="none" anchor="ctr"/>
              <a:lstStyle/>
              <a:p>
                <a:endParaRPr lang="en-US"/>
              </a:p>
            </p:txBody>
          </p:sp>
          <p:sp>
            <p:nvSpPr>
              <p:cNvPr id="11458" name="AutoShape 183"/>
              <p:cNvSpPr>
                <a:spLocks noChangeArrowheads="1"/>
              </p:cNvSpPr>
              <p:nvPr/>
            </p:nvSpPr>
            <p:spPr bwMode="auto">
              <a:xfrm>
                <a:off x="5066" y="1793"/>
                <a:ext cx="48" cy="48"/>
              </a:xfrm>
              <a:prstGeom prst="flowChartConnector">
                <a:avLst/>
              </a:prstGeom>
              <a:solidFill>
                <a:srgbClr val="FF0000"/>
              </a:solidFill>
              <a:ln w="9525">
                <a:noFill/>
                <a:round/>
                <a:headEnd/>
                <a:tailEnd/>
              </a:ln>
            </p:spPr>
            <p:txBody>
              <a:bodyPr wrap="none" anchor="ctr"/>
              <a:lstStyle/>
              <a:p>
                <a:endParaRPr lang="en-US"/>
              </a:p>
            </p:txBody>
          </p:sp>
          <p:sp>
            <p:nvSpPr>
              <p:cNvPr id="11459" name="AutoShape 184"/>
              <p:cNvSpPr>
                <a:spLocks noChangeArrowheads="1"/>
              </p:cNvSpPr>
              <p:nvPr/>
            </p:nvSpPr>
            <p:spPr bwMode="auto">
              <a:xfrm>
                <a:off x="5063" y="1724"/>
                <a:ext cx="48" cy="48"/>
              </a:xfrm>
              <a:prstGeom prst="flowChartConnector">
                <a:avLst/>
              </a:prstGeom>
              <a:solidFill>
                <a:srgbClr val="FF0000"/>
              </a:solidFill>
              <a:ln w="9525">
                <a:noFill/>
                <a:round/>
                <a:headEnd/>
                <a:tailEnd/>
              </a:ln>
            </p:spPr>
            <p:txBody>
              <a:bodyPr wrap="none" anchor="ctr"/>
              <a:lstStyle/>
              <a:p>
                <a:endParaRPr lang="en-US"/>
              </a:p>
            </p:txBody>
          </p:sp>
          <p:sp>
            <p:nvSpPr>
              <p:cNvPr id="11460" name="AutoShape 185"/>
              <p:cNvSpPr>
                <a:spLocks noChangeArrowheads="1"/>
              </p:cNvSpPr>
              <p:nvPr/>
            </p:nvSpPr>
            <p:spPr bwMode="auto">
              <a:xfrm>
                <a:off x="3422" y="1676"/>
                <a:ext cx="48" cy="48"/>
              </a:xfrm>
              <a:prstGeom prst="flowChartConnector">
                <a:avLst/>
              </a:prstGeom>
              <a:solidFill>
                <a:srgbClr val="FF0000"/>
              </a:solidFill>
              <a:ln w="9525">
                <a:noFill/>
                <a:round/>
                <a:headEnd/>
                <a:tailEnd/>
              </a:ln>
            </p:spPr>
            <p:txBody>
              <a:bodyPr wrap="none" anchor="ctr"/>
              <a:lstStyle/>
              <a:p>
                <a:endParaRPr lang="en-US"/>
              </a:p>
            </p:txBody>
          </p:sp>
          <p:sp>
            <p:nvSpPr>
              <p:cNvPr id="11461" name="AutoShape 186"/>
              <p:cNvSpPr>
                <a:spLocks noChangeArrowheads="1"/>
              </p:cNvSpPr>
              <p:nvPr/>
            </p:nvSpPr>
            <p:spPr bwMode="auto">
              <a:xfrm>
                <a:off x="3962" y="1778"/>
                <a:ext cx="48" cy="48"/>
              </a:xfrm>
              <a:prstGeom prst="flowChartConnector">
                <a:avLst/>
              </a:prstGeom>
              <a:solidFill>
                <a:srgbClr val="FF0000"/>
              </a:solidFill>
              <a:ln w="9525">
                <a:noFill/>
                <a:round/>
                <a:headEnd/>
                <a:tailEnd/>
              </a:ln>
            </p:spPr>
            <p:txBody>
              <a:bodyPr wrap="none" anchor="ctr"/>
              <a:lstStyle/>
              <a:p>
                <a:endParaRPr lang="en-US"/>
              </a:p>
            </p:txBody>
          </p:sp>
          <p:sp>
            <p:nvSpPr>
              <p:cNvPr id="241" name="AutoShape 187"/>
              <p:cNvSpPr>
                <a:spLocks noChangeAspect="1" noChangeArrowheads="1"/>
              </p:cNvSpPr>
              <p:nvPr/>
            </p:nvSpPr>
            <p:spPr bwMode="auto">
              <a:xfrm>
                <a:off x="5069" y="1712"/>
                <a:ext cx="118"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sp>
            <p:nvSpPr>
              <p:cNvPr id="11463" name="AutoShape 188"/>
              <p:cNvSpPr>
                <a:spLocks noChangeArrowheads="1"/>
              </p:cNvSpPr>
              <p:nvPr/>
            </p:nvSpPr>
            <p:spPr bwMode="auto">
              <a:xfrm>
                <a:off x="5108" y="1811"/>
                <a:ext cx="48" cy="48"/>
              </a:xfrm>
              <a:prstGeom prst="flowChartConnector">
                <a:avLst/>
              </a:prstGeom>
              <a:solidFill>
                <a:srgbClr val="FF0000"/>
              </a:solidFill>
              <a:ln w="9525">
                <a:noFill/>
                <a:round/>
                <a:headEnd/>
                <a:tailEnd/>
              </a:ln>
            </p:spPr>
            <p:txBody>
              <a:bodyPr wrap="none" anchor="ctr"/>
              <a:lstStyle/>
              <a:p>
                <a:endParaRPr lang="en-US"/>
              </a:p>
            </p:txBody>
          </p:sp>
          <p:sp>
            <p:nvSpPr>
              <p:cNvPr id="11464" name="AutoShape 189"/>
              <p:cNvSpPr>
                <a:spLocks noChangeArrowheads="1"/>
              </p:cNvSpPr>
              <p:nvPr/>
            </p:nvSpPr>
            <p:spPr bwMode="auto">
              <a:xfrm>
                <a:off x="4232" y="2345"/>
                <a:ext cx="48" cy="48"/>
              </a:xfrm>
              <a:prstGeom prst="flowChartConnector">
                <a:avLst/>
              </a:prstGeom>
              <a:solidFill>
                <a:srgbClr val="FF0000"/>
              </a:solidFill>
              <a:ln w="9525">
                <a:noFill/>
                <a:round/>
                <a:headEnd/>
                <a:tailEnd/>
              </a:ln>
            </p:spPr>
            <p:txBody>
              <a:bodyPr wrap="none" anchor="ctr"/>
              <a:lstStyle/>
              <a:p>
                <a:endParaRPr lang="en-US"/>
              </a:p>
            </p:txBody>
          </p:sp>
          <p:sp>
            <p:nvSpPr>
              <p:cNvPr id="11465" name="AutoShape 190"/>
              <p:cNvSpPr>
                <a:spLocks noChangeArrowheads="1"/>
              </p:cNvSpPr>
              <p:nvPr/>
            </p:nvSpPr>
            <p:spPr bwMode="auto">
              <a:xfrm>
                <a:off x="4676" y="2006"/>
                <a:ext cx="48" cy="48"/>
              </a:xfrm>
              <a:prstGeom prst="flowChartConnector">
                <a:avLst/>
              </a:prstGeom>
              <a:solidFill>
                <a:srgbClr val="FF0000"/>
              </a:solidFill>
              <a:ln w="9525">
                <a:noFill/>
                <a:round/>
                <a:headEnd/>
                <a:tailEnd/>
              </a:ln>
            </p:spPr>
            <p:txBody>
              <a:bodyPr wrap="none" anchor="ctr"/>
              <a:lstStyle/>
              <a:p>
                <a:endParaRPr lang="en-US"/>
              </a:p>
            </p:txBody>
          </p:sp>
          <p:sp>
            <p:nvSpPr>
              <p:cNvPr id="11466" name="AutoShape 191"/>
              <p:cNvSpPr>
                <a:spLocks noChangeArrowheads="1"/>
              </p:cNvSpPr>
              <p:nvPr/>
            </p:nvSpPr>
            <p:spPr bwMode="auto">
              <a:xfrm>
                <a:off x="4718" y="2018"/>
                <a:ext cx="48" cy="48"/>
              </a:xfrm>
              <a:prstGeom prst="flowChartConnector">
                <a:avLst/>
              </a:prstGeom>
              <a:solidFill>
                <a:srgbClr val="FF0000"/>
              </a:solidFill>
              <a:ln w="9525">
                <a:noFill/>
                <a:round/>
                <a:headEnd/>
                <a:tailEnd/>
              </a:ln>
            </p:spPr>
            <p:txBody>
              <a:bodyPr wrap="none" anchor="ctr"/>
              <a:lstStyle/>
              <a:p>
                <a:endParaRPr lang="en-US"/>
              </a:p>
            </p:txBody>
          </p:sp>
          <p:sp>
            <p:nvSpPr>
              <p:cNvPr id="11467" name="AutoShape 192"/>
              <p:cNvSpPr>
                <a:spLocks noChangeArrowheads="1"/>
              </p:cNvSpPr>
              <p:nvPr/>
            </p:nvSpPr>
            <p:spPr bwMode="auto">
              <a:xfrm>
                <a:off x="4634" y="1919"/>
                <a:ext cx="48" cy="48"/>
              </a:xfrm>
              <a:prstGeom prst="flowChartConnector">
                <a:avLst/>
              </a:prstGeom>
              <a:solidFill>
                <a:srgbClr val="FF0000"/>
              </a:solidFill>
              <a:ln w="9525">
                <a:noFill/>
                <a:round/>
                <a:headEnd/>
                <a:tailEnd/>
              </a:ln>
            </p:spPr>
            <p:txBody>
              <a:bodyPr wrap="none" anchor="ctr"/>
              <a:lstStyle/>
              <a:p>
                <a:endParaRPr lang="en-US"/>
              </a:p>
            </p:txBody>
          </p:sp>
          <p:sp>
            <p:nvSpPr>
              <p:cNvPr id="11468" name="AutoShape 193"/>
              <p:cNvSpPr>
                <a:spLocks noChangeArrowheads="1"/>
              </p:cNvSpPr>
              <p:nvPr/>
            </p:nvSpPr>
            <p:spPr bwMode="auto">
              <a:xfrm>
                <a:off x="4259" y="1907"/>
                <a:ext cx="48" cy="48"/>
              </a:xfrm>
              <a:prstGeom prst="flowChartConnector">
                <a:avLst/>
              </a:prstGeom>
              <a:solidFill>
                <a:srgbClr val="FF0000"/>
              </a:solidFill>
              <a:ln w="9525">
                <a:noFill/>
                <a:round/>
                <a:headEnd/>
                <a:tailEnd/>
              </a:ln>
            </p:spPr>
            <p:txBody>
              <a:bodyPr wrap="none" anchor="ctr"/>
              <a:lstStyle/>
              <a:p>
                <a:endParaRPr lang="en-US"/>
              </a:p>
            </p:txBody>
          </p:sp>
          <p:sp>
            <p:nvSpPr>
              <p:cNvPr id="11469" name="AutoShape 194"/>
              <p:cNvSpPr>
                <a:spLocks noChangeArrowheads="1"/>
              </p:cNvSpPr>
              <p:nvPr/>
            </p:nvSpPr>
            <p:spPr bwMode="auto">
              <a:xfrm>
                <a:off x="4271" y="1946"/>
                <a:ext cx="48" cy="48"/>
              </a:xfrm>
              <a:prstGeom prst="flowChartConnector">
                <a:avLst/>
              </a:prstGeom>
              <a:solidFill>
                <a:srgbClr val="FF0000"/>
              </a:solidFill>
              <a:ln w="9525">
                <a:noFill/>
                <a:round/>
                <a:headEnd/>
                <a:tailEnd/>
              </a:ln>
            </p:spPr>
            <p:txBody>
              <a:bodyPr wrap="none" anchor="ctr"/>
              <a:lstStyle/>
              <a:p>
                <a:endParaRPr lang="en-US"/>
              </a:p>
            </p:txBody>
          </p:sp>
          <p:sp>
            <p:nvSpPr>
              <p:cNvPr id="11470" name="AutoShape 195"/>
              <p:cNvSpPr>
                <a:spLocks noChangeArrowheads="1"/>
              </p:cNvSpPr>
              <p:nvPr/>
            </p:nvSpPr>
            <p:spPr bwMode="auto">
              <a:xfrm>
                <a:off x="3971" y="2021"/>
                <a:ext cx="48" cy="48"/>
              </a:xfrm>
              <a:prstGeom prst="flowChartConnector">
                <a:avLst/>
              </a:prstGeom>
              <a:solidFill>
                <a:srgbClr val="FF0000"/>
              </a:solidFill>
              <a:ln w="9525">
                <a:noFill/>
                <a:round/>
                <a:headEnd/>
                <a:tailEnd/>
              </a:ln>
            </p:spPr>
            <p:txBody>
              <a:bodyPr wrap="none" anchor="ctr"/>
              <a:lstStyle/>
              <a:p>
                <a:endParaRPr lang="en-US"/>
              </a:p>
            </p:txBody>
          </p:sp>
          <p:sp>
            <p:nvSpPr>
              <p:cNvPr id="11471" name="AutoShape 196"/>
              <p:cNvSpPr>
                <a:spLocks noChangeArrowheads="1"/>
              </p:cNvSpPr>
              <p:nvPr/>
            </p:nvSpPr>
            <p:spPr bwMode="auto">
              <a:xfrm>
                <a:off x="4490" y="1706"/>
                <a:ext cx="48" cy="48"/>
              </a:xfrm>
              <a:prstGeom prst="flowChartConnector">
                <a:avLst/>
              </a:prstGeom>
              <a:solidFill>
                <a:srgbClr val="FF0000"/>
              </a:solidFill>
              <a:ln w="9525">
                <a:noFill/>
                <a:round/>
                <a:headEnd/>
                <a:tailEnd/>
              </a:ln>
            </p:spPr>
            <p:txBody>
              <a:bodyPr wrap="none" anchor="ctr"/>
              <a:lstStyle/>
              <a:p>
                <a:endParaRPr lang="en-US"/>
              </a:p>
            </p:txBody>
          </p:sp>
          <p:sp>
            <p:nvSpPr>
              <p:cNvPr id="11472" name="AutoShape 197"/>
              <p:cNvSpPr>
                <a:spLocks noChangeArrowheads="1"/>
              </p:cNvSpPr>
              <p:nvPr/>
            </p:nvSpPr>
            <p:spPr bwMode="auto">
              <a:xfrm>
                <a:off x="4826" y="1739"/>
                <a:ext cx="48" cy="48"/>
              </a:xfrm>
              <a:prstGeom prst="flowChartConnector">
                <a:avLst/>
              </a:prstGeom>
              <a:solidFill>
                <a:srgbClr val="FF0000"/>
              </a:solidFill>
              <a:ln w="9525">
                <a:noFill/>
                <a:round/>
                <a:headEnd/>
                <a:tailEnd/>
              </a:ln>
            </p:spPr>
            <p:txBody>
              <a:bodyPr wrap="none" anchor="ctr"/>
              <a:lstStyle/>
              <a:p>
                <a:endParaRPr lang="en-US"/>
              </a:p>
            </p:txBody>
          </p:sp>
          <p:sp>
            <p:nvSpPr>
              <p:cNvPr id="11473" name="AutoShape 198"/>
              <p:cNvSpPr>
                <a:spLocks noChangeArrowheads="1"/>
              </p:cNvSpPr>
              <p:nvPr/>
            </p:nvSpPr>
            <p:spPr bwMode="auto">
              <a:xfrm>
                <a:off x="4601" y="1778"/>
                <a:ext cx="48" cy="48"/>
              </a:xfrm>
              <a:prstGeom prst="flowChartConnector">
                <a:avLst/>
              </a:prstGeom>
              <a:solidFill>
                <a:srgbClr val="FF0000"/>
              </a:solidFill>
              <a:ln w="9525">
                <a:noFill/>
                <a:round/>
                <a:headEnd/>
                <a:tailEnd/>
              </a:ln>
            </p:spPr>
            <p:txBody>
              <a:bodyPr wrap="none" anchor="ctr"/>
              <a:lstStyle/>
              <a:p>
                <a:endParaRPr lang="en-US"/>
              </a:p>
            </p:txBody>
          </p:sp>
          <p:sp>
            <p:nvSpPr>
              <p:cNvPr id="11474" name="AutoShape 199"/>
              <p:cNvSpPr>
                <a:spLocks noChangeArrowheads="1"/>
              </p:cNvSpPr>
              <p:nvPr/>
            </p:nvSpPr>
            <p:spPr bwMode="auto">
              <a:xfrm>
                <a:off x="4748" y="1955"/>
                <a:ext cx="48" cy="48"/>
              </a:xfrm>
              <a:prstGeom prst="flowChartConnector">
                <a:avLst/>
              </a:prstGeom>
              <a:solidFill>
                <a:srgbClr val="FF0000"/>
              </a:solidFill>
              <a:ln w="9525">
                <a:noFill/>
                <a:round/>
                <a:headEnd/>
                <a:tailEnd/>
              </a:ln>
            </p:spPr>
            <p:txBody>
              <a:bodyPr wrap="none" anchor="ctr"/>
              <a:lstStyle/>
              <a:p>
                <a:endParaRPr lang="en-US"/>
              </a:p>
            </p:txBody>
          </p:sp>
          <p:sp>
            <p:nvSpPr>
              <p:cNvPr id="11475" name="AutoShape 200"/>
              <p:cNvSpPr>
                <a:spLocks noChangeArrowheads="1"/>
              </p:cNvSpPr>
              <p:nvPr/>
            </p:nvSpPr>
            <p:spPr bwMode="auto">
              <a:xfrm>
                <a:off x="4439" y="2495"/>
                <a:ext cx="48" cy="48"/>
              </a:xfrm>
              <a:prstGeom prst="flowChartConnector">
                <a:avLst/>
              </a:prstGeom>
              <a:solidFill>
                <a:srgbClr val="FF0000"/>
              </a:solidFill>
              <a:ln w="9525">
                <a:noFill/>
                <a:round/>
                <a:headEnd/>
                <a:tailEnd/>
              </a:ln>
            </p:spPr>
            <p:txBody>
              <a:bodyPr wrap="none" anchor="ctr"/>
              <a:lstStyle/>
              <a:p>
                <a:endParaRPr lang="en-US"/>
              </a:p>
            </p:txBody>
          </p:sp>
          <p:sp>
            <p:nvSpPr>
              <p:cNvPr id="11476" name="AutoShape 201"/>
              <p:cNvSpPr>
                <a:spLocks noChangeArrowheads="1"/>
              </p:cNvSpPr>
              <p:nvPr/>
            </p:nvSpPr>
            <p:spPr bwMode="auto">
              <a:xfrm>
                <a:off x="3017" y="2309"/>
                <a:ext cx="48" cy="48"/>
              </a:xfrm>
              <a:prstGeom prst="flowChartConnector">
                <a:avLst/>
              </a:prstGeom>
              <a:solidFill>
                <a:srgbClr val="FF0000"/>
              </a:solidFill>
              <a:ln w="9525">
                <a:noFill/>
                <a:round/>
                <a:headEnd/>
                <a:tailEnd/>
              </a:ln>
            </p:spPr>
            <p:txBody>
              <a:bodyPr wrap="none" anchor="ctr"/>
              <a:lstStyle/>
              <a:p>
                <a:pPr algn="ctr"/>
                <a:endParaRPr lang="en-US" b="1">
                  <a:latin typeface="Arial Narrow" pitchFamily="34" charset="0"/>
                </a:endParaRPr>
              </a:p>
            </p:txBody>
          </p:sp>
          <p:sp>
            <p:nvSpPr>
              <p:cNvPr id="11477" name="AutoShape 202"/>
              <p:cNvSpPr>
                <a:spLocks noChangeArrowheads="1"/>
              </p:cNvSpPr>
              <p:nvPr/>
            </p:nvSpPr>
            <p:spPr bwMode="auto">
              <a:xfrm>
                <a:off x="4352" y="2483"/>
                <a:ext cx="48" cy="48"/>
              </a:xfrm>
              <a:prstGeom prst="flowChartConnector">
                <a:avLst/>
              </a:prstGeom>
              <a:solidFill>
                <a:srgbClr val="FF0000"/>
              </a:solidFill>
              <a:ln w="9525">
                <a:noFill/>
                <a:round/>
                <a:headEnd/>
                <a:tailEnd/>
              </a:ln>
            </p:spPr>
            <p:txBody>
              <a:bodyPr wrap="none" anchor="ctr"/>
              <a:lstStyle/>
              <a:p>
                <a:endParaRPr lang="en-US"/>
              </a:p>
            </p:txBody>
          </p:sp>
          <p:sp>
            <p:nvSpPr>
              <p:cNvPr id="11478" name="AutoShape 203"/>
              <p:cNvSpPr>
                <a:spLocks noChangeArrowheads="1"/>
              </p:cNvSpPr>
              <p:nvPr/>
            </p:nvSpPr>
            <p:spPr bwMode="auto">
              <a:xfrm>
                <a:off x="4388" y="2540"/>
                <a:ext cx="48" cy="48"/>
              </a:xfrm>
              <a:prstGeom prst="flowChartConnector">
                <a:avLst/>
              </a:prstGeom>
              <a:solidFill>
                <a:srgbClr val="FF0000"/>
              </a:solidFill>
              <a:ln w="9525">
                <a:noFill/>
                <a:round/>
                <a:headEnd/>
                <a:tailEnd/>
              </a:ln>
            </p:spPr>
            <p:txBody>
              <a:bodyPr wrap="none" anchor="ctr"/>
              <a:lstStyle/>
              <a:p>
                <a:endParaRPr lang="en-US"/>
              </a:p>
            </p:txBody>
          </p:sp>
          <p:sp>
            <p:nvSpPr>
              <p:cNvPr id="11479" name="AutoShape 204"/>
              <p:cNvSpPr>
                <a:spLocks noChangeArrowheads="1"/>
              </p:cNvSpPr>
              <p:nvPr/>
            </p:nvSpPr>
            <p:spPr bwMode="auto">
              <a:xfrm>
                <a:off x="2717" y="1931"/>
                <a:ext cx="48" cy="48"/>
              </a:xfrm>
              <a:prstGeom prst="flowChartConnector">
                <a:avLst/>
              </a:prstGeom>
              <a:solidFill>
                <a:srgbClr val="FF0000"/>
              </a:solidFill>
              <a:ln w="9525">
                <a:noFill/>
                <a:round/>
                <a:headEnd/>
                <a:tailEnd/>
              </a:ln>
            </p:spPr>
            <p:txBody>
              <a:bodyPr wrap="none" anchor="ctr"/>
              <a:lstStyle/>
              <a:p>
                <a:endParaRPr lang="en-US"/>
              </a:p>
            </p:txBody>
          </p:sp>
          <p:sp>
            <p:nvSpPr>
              <p:cNvPr id="11480" name="AutoShape 205"/>
              <p:cNvSpPr>
                <a:spLocks noChangeArrowheads="1"/>
              </p:cNvSpPr>
              <p:nvPr/>
            </p:nvSpPr>
            <p:spPr bwMode="auto">
              <a:xfrm>
                <a:off x="3098" y="2099"/>
                <a:ext cx="48" cy="48"/>
              </a:xfrm>
              <a:prstGeom prst="flowChartConnector">
                <a:avLst/>
              </a:prstGeom>
              <a:solidFill>
                <a:srgbClr val="FF0000"/>
              </a:solidFill>
              <a:ln w="9525">
                <a:noFill/>
                <a:round/>
                <a:headEnd/>
                <a:tailEnd/>
              </a:ln>
            </p:spPr>
            <p:txBody>
              <a:bodyPr wrap="none" anchor="ctr"/>
              <a:lstStyle/>
              <a:p>
                <a:pPr algn="ctr"/>
                <a:endParaRPr lang="en-US" b="1">
                  <a:latin typeface="Arial Narrow" pitchFamily="34" charset="0"/>
                </a:endParaRPr>
              </a:p>
            </p:txBody>
          </p:sp>
          <p:sp>
            <p:nvSpPr>
              <p:cNvPr id="11481" name="AutoShape 206"/>
              <p:cNvSpPr>
                <a:spLocks noChangeArrowheads="1"/>
              </p:cNvSpPr>
              <p:nvPr/>
            </p:nvSpPr>
            <p:spPr bwMode="auto">
              <a:xfrm>
                <a:off x="3047" y="1484"/>
                <a:ext cx="48" cy="48"/>
              </a:xfrm>
              <a:prstGeom prst="flowChartConnector">
                <a:avLst/>
              </a:prstGeom>
              <a:solidFill>
                <a:srgbClr val="FF0000"/>
              </a:solidFill>
              <a:ln w="9525">
                <a:noFill/>
                <a:round/>
                <a:headEnd/>
                <a:tailEnd/>
              </a:ln>
            </p:spPr>
            <p:txBody>
              <a:bodyPr wrap="none" anchor="ctr"/>
              <a:lstStyle/>
              <a:p>
                <a:endParaRPr lang="en-US"/>
              </a:p>
            </p:txBody>
          </p:sp>
          <p:sp>
            <p:nvSpPr>
              <p:cNvPr id="11482" name="AutoShape 207"/>
              <p:cNvSpPr>
                <a:spLocks noChangeArrowheads="1"/>
              </p:cNvSpPr>
              <p:nvPr/>
            </p:nvSpPr>
            <p:spPr bwMode="auto">
              <a:xfrm>
                <a:off x="3563" y="1859"/>
                <a:ext cx="48" cy="48"/>
              </a:xfrm>
              <a:prstGeom prst="flowChartConnector">
                <a:avLst/>
              </a:prstGeom>
              <a:solidFill>
                <a:srgbClr val="FF0000"/>
              </a:solidFill>
              <a:ln w="9525">
                <a:noFill/>
                <a:round/>
                <a:headEnd/>
                <a:tailEnd/>
              </a:ln>
            </p:spPr>
            <p:txBody>
              <a:bodyPr wrap="none" anchor="ctr"/>
              <a:lstStyle/>
              <a:p>
                <a:endParaRPr lang="en-US"/>
              </a:p>
            </p:txBody>
          </p:sp>
          <p:sp>
            <p:nvSpPr>
              <p:cNvPr id="11483" name="AutoShape 208"/>
              <p:cNvSpPr>
                <a:spLocks noChangeArrowheads="1"/>
              </p:cNvSpPr>
              <p:nvPr/>
            </p:nvSpPr>
            <p:spPr bwMode="auto">
              <a:xfrm>
                <a:off x="3050" y="1793"/>
                <a:ext cx="48" cy="48"/>
              </a:xfrm>
              <a:prstGeom prst="flowChartConnector">
                <a:avLst/>
              </a:prstGeom>
              <a:solidFill>
                <a:srgbClr val="FF0000"/>
              </a:solidFill>
              <a:ln w="9525">
                <a:noFill/>
                <a:round/>
                <a:headEnd/>
                <a:tailEnd/>
              </a:ln>
            </p:spPr>
            <p:txBody>
              <a:bodyPr wrap="none" anchor="ctr"/>
              <a:lstStyle/>
              <a:p>
                <a:endParaRPr lang="en-US"/>
              </a:p>
            </p:txBody>
          </p:sp>
          <p:sp>
            <p:nvSpPr>
              <p:cNvPr id="11484" name="AutoShape 209"/>
              <p:cNvSpPr>
                <a:spLocks noChangeArrowheads="1"/>
              </p:cNvSpPr>
              <p:nvPr/>
            </p:nvSpPr>
            <p:spPr bwMode="auto">
              <a:xfrm>
                <a:off x="4922" y="1844"/>
                <a:ext cx="48" cy="48"/>
              </a:xfrm>
              <a:prstGeom prst="flowChartConnector">
                <a:avLst/>
              </a:prstGeom>
              <a:solidFill>
                <a:srgbClr val="FF0000"/>
              </a:solidFill>
              <a:ln w="9525">
                <a:noFill/>
                <a:round/>
                <a:headEnd/>
                <a:tailEnd/>
              </a:ln>
            </p:spPr>
            <p:txBody>
              <a:bodyPr wrap="none" anchor="ctr"/>
              <a:lstStyle/>
              <a:p>
                <a:endParaRPr lang="en-US"/>
              </a:p>
            </p:txBody>
          </p:sp>
          <p:sp>
            <p:nvSpPr>
              <p:cNvPr id="11485" name="AutoShape 210"/>
              <p:cNvSpPr>
                <a:spLocks noChangeArrowheads="1"/>
              </p:cNvSpPr>
              <p:nvPr/>
            </p:nvSpPr>
            <p:spPr bwMode="auto">
              <a:xfrm>
                <a:off x="4958" y="1874"/>
                <a:ext cx="48" cy="48"/>
              </a:xfrm>
              <a:prstGeom prst="flowChartConnector">
                <a:avLst/>
              </a:prstGeom>
              <a:solidFill>
                <a:srgbClr val="FF0000"/>
              </a:solidFill>
              <a:ln w="9525">
                <a:noFill/>
                <a:round/>
                <a:headEnd/>
                <a:tailEnd/>
              </a:ln>
            </p:spPr>
            <p:txBody>
              <a:bodyPr wrap="none" anchor="ctr"/>
              <a:lstStyle/>
              <a:p>
                <a:endParaRPr lang="en-US"/>
              </a:p>
            </p:txBody>
          </p:sp>
          <p:sp>
            <p:nvSpPr>
              <p:cNvPr id="11486" name="AutoShape 211"/>
              <p:cNvSpPr>
                <a:spLocks noChangeArrowheads="1"/>
              </p:cNvSpPr>
              <p:nvPr/>
            </p:nvSpPr>
            <p:spPr bwMode="auto">
              <a:xfrm>
                <a:off x="4652" y="2144"/>
                <a:ext cx="48" cy="48"/>
              </a:xfrm>
              <a:prstGeom prst="flowChartConnector">
                <a:avLst/>
              </a:prstGeom>
              <a:solidFill>
                <a:srgbClr val="FF0000"/>
              </a:solidFill>
              <a:ln w="9525">
                <a:noFill/>
                <a:round/>
                <a:headEnd/>
                <a:tailEnd/>
              </a:ln>
            </p:spPr>
            <p:txBody>
              <a:bodyPr wrap="none" anchor="ctr"/>
              <a:lstStyle/>
              <a:p>
                <a:endParaRPr lang="en-US"/>
              </a:p>
            </p:txBody>
          </p:sp>
          <p:sp>
            <p:nvSpPr>
              <p:cNvPr id="266" name="AutoShape 212"/>
              <p:cNvSpPr>
                <a:spLocks noChangeAspect="1" noChangeArrowheads="1"/>
              </p:cNvSpPr>
              <p:nvPr/>
            </p:nvSpPr>
            <p:spPr bwMode="auto">
              <a:xfrm>
                <a:off x="1491" y="2791"/>
                <a:ext cx="117" cy="117"/>
              </a:xfrm>
              <a:prstGeom prst="star5">
                <a:avLst/>
              </a:prstGeom>
              <a:solidFill>
                <a:srgbClr val="660033"/>
              </a:solidFill>
              <a:ln w="12700">
                <a:solidFill>
                  <a:srgbClr val="660066"/>
                </a:solidFill>
                <a:miter lim="800000"/>
                <a:headEnd/>
                <a:tailEnd/>
              </a:ln>
              <a:effectLst>
                <a:outerShdw dist="35921" dir="2700000" algn="ctr" rotWithShape="0">
                  <a:schemeClr val="bg2"/>
                </a:outerShdw>
              </a:effectLst>
            </p:spPr>
            <p:txBody>
              <a:bodyPr wrap="none" lIns="82058" tIns="41029" rIns="82058" bIns="41029" anchor="ctr"/>
              <a:lstStyle/>
              <a:p>
                <a:pPr algn="ctr">
                  <a:defRPr/>
                </a:pPr>
                <a:endParaRPr lang="en-US" sz="2700" b="1" i="1">
                  <a:solidFill>
                    <a:srgbClr val="800080"/>
                  </a:solidFill>
                  <a:effectLst>
                    <a:outerShdw blurRad="38100" dist="38100" dir="2700000" algn="tl">
                      <a:srgbClr val="000000"/>
                    </a:outerShdw>
                  </a:effectLst>
                  <a:latin typeface="Arial Narrow" pitchFamily="34" charset="0"/>
                </a:endParaRPr>
              </a:p>
            </p:txBody>
          </p:sp>
        </p:grpSp>
        <p:sp>
          <p:nvSpPr>
            <p:cNvPr id="11278" name="AutoShape 266"/>
            <p:cNvSpPr>
              <a:spLocks noChangeArrowheads="1"/>
            </p:cNvSpPr>
            <p:nvPr/>
          </p:nvSpPr>
          <p:spPr bwMode="auto">
            <a:xfrm>
              <a:off x="4185" y="3496"/>
              <a:ext cx="48" cy="48"/>
            </a:xfrm>
            <a:prstGeom prst="flowChartConnector">
              <a:avLst/>
            </a:prstGeom>
            <a:solidFill>
              <a:srgbClr val="FF0000"/>
            </a:solidFill>
            <a:ln w="9525">
              <a:noFill/>
              <a:round/>
              <a:headEnd/>
              <a:tailEnd/>
            </a:ln>
          </p:spPr>
          <p:txBody>
            <a:bodyPr wrap="none" anchor="ctr"/>
            <a:lstStyle/>
            <a:p>
              <a:endParaRPr lang="en-US"/>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p:cNvSpPr>
            <a:spLocks noGrp="1"/>
          </p:cNvSpPr>
          <p:nvPr>
            <p:ph type="title"/>
          </p:nvPr>
        </p:nvSpPr>
        <p:spPr/>
        <p:txBody>
          <a:bodyPr/>
          <a:lstStyle/>
          <a:p>
            <a:r>
              <a:rPr lang="en-US" dirty="0" smtClean="0">
                <a:latin typeface="Arial" charset="0"/>
                <a:cs typeface="Arial" charset="0"/>
              </a:rPr>
              <a:t>New BES Research Investments Address Critical Needs </a:t>
            </a:r>
            <a:r>
              <a:rPr lang="en-US" sz="1800" b="1" dirty="0" smtClean="0">
                <a:latin typeface="Arial" charset="0"/>
                <a:cs typeface="Arial" charset="0"/>
              </a:rPr>
              <a:t/>
            </a:r>
            <a:br>
              <a:rPr lang="en-US" sz="1800" b="1" dirty="0" smtClean="0">
                <a:latin typeface="Arial" charset="0"/>
                <a:cs typeface="Arial" charset="0"/>
              </a:rPr>
            </a:br>
            <a:r>
              <a:rPr lang="en-US" sz="1600" i="1" dirty="0" smtClean="0">
                <a:latin typeface="Arial" charset="0"/>
                <a:cs typeface="Arial" charset="0"/>
              </a:rPr>
              <a:t>An FY 2011 BES call will cover a broad range of research awards including new EFRCs</a:t>
            </a:r>
            <a:endParaRPr lang="en-US" sz="1600" dirty="0" smtClean="0">
              <a:latin typeface="Arial" charset="0"/>
              <a:cs typeface="Arial" charset="0"/>
            </a:endParaRPr>
          </a:p>
        </p:txBody>
      </p:sp>
      <p:sp>
        <p:nvSpPr>
          <p:cNvPr id="12291" name="Footer Placeholder 3"/>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12292"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DB29790-9A98-411D-A55C-F5E0171EFBC5}" type="slidenum">
              <a:rPr lang="en-US" smtClean="0">
                <a:latin typeface="Arial" charset="0"/>
                <a:cs typeface="Arial" charset="0"/>
              </a:rPr>
              <a:pPr fontAlgn="base">
                <a:spcBef>
                  <a:spcPct val="0"/>
                </a:spcBef>
                <a:spcAft>
                  <a:spcPct val="0"/>
                </a:spcAft>
              </a:pPr>
              <a:t>11</a:t>
            </a:fld>
            <a:endParaRPr lang="en-US" smtClean="0">
              <a:latin typeface="Arial" charset="0"/>
              <a:cs typeface="Arial" charset="0"/>
            </a:endParaRPr>
          </a:p>
        </p:txBody>
      </p:sp>
      <p:sp>
        <p:nvSpPr>
          <p:cNvPr id="5121" name="Rectangle 1"/>
          <p:cNvSpPr>
            <a:spLocks noChangeArrowheads="1"/>
          </p:cNvSpPr>
          <p:nvPr/>
        </p:nvSpPr>
        <p:spPr bwMode="auto">
          <a:xfrm>
            <a:off x="636103" y="918192"/>
            <a:ext cx="7818783" cy="5698996"/>
          </a:xfrm>
          <a:prstGeom prst="rect">
            <a:avLst/>
          </a:prstGeom>
          <a:noFill/>
          <a:ln w="9525">
            <a:noFill/>
            <a:miter lim="800000"/>
            <a:headEnd/>
            <a:tailEnd/>
          </a:ln>
          <a:effectLst/>
        </p:spPr>
        <p:txBody>
          <a:bodyPr wrap="square" tIns="0" bIns="0" anchor="ctr">
            <a:spAutoFit/>
          </a:bodyPr>
          <a:lstStyle/>
          <a:p>
            <a:pPr>
              <a:defRPr/>
            </a:pPr>
            <a:r>
              <a:rPr lang="en-US" b="1" dirty="0">
                <a:latin typeface="Arial" pitchFamily="34" charset="0"/>
                <a:ea typeface="Calibri" pitchFamily="34" charset="0"/>
                <a:cs typeface="Arial" pitchFamily="34" charset="0"/>
              </a:rPr>
              <a:t>About </a:t>
            </a:r>
            <a:r>
              <a:rPr lang="en-US" b="1" dirty="0" smtClean="0">
                <a:latin typeface="Arial" pitchFamily="34" charset="0"/>
                <a:ea typeface="Calibri" pitchFamily="34" charset="0"/>
                <a:cs typeface="Arial" pitchFamily="34" charset="0"/>
              </a:rPr>
              <a:t>$66 million </a:t>
            </a:r>
            <a:r>
              <a:rPr lang="en-US" b="1" dirty="0">
                <a:latin typeface="Arial" pitchFamily="34" charset="0"/>
                <a:ea typeface="Calibri" pitchFamily="34" charset="0"/>
                <a:cs typeface="Arial" pitchFamily="34" charset="0"/>
              </a:rPr>
              <a:t>will be </a:t>
            </a:r>
            <a:r>
              <a:rPr lang="en-US" b="1" dirty="0" smtClean="0">
                <a:latin typeface="Arial" pitchFamily="34" charset="0"/>
                <a:ea typeface="Calibri" pitchFamily="34" charset="0"/>
                <a:cs typeface="Arial" pitchFamily="34" charset="0"/>
              </a:rPr>
              <a:t>competed </a:t>
            </a:r>
            <a:r>
              <a:rPr lang="en-US" b="1" dirty="0">
                <a:latin typeface="Arial" pitchFamily="34" charset="0"/>
                <a:ea typeface="Calibri" pitchFamily="34" charset="0"/>
                <a:cs typeface="Arial" pitchFamily="34" charset="0"/>
              </a:rPr>
              <a:t>in the BES Program to support single investigators, small groups, and </a:t>
            </a:r>
            <a:r>
              <a:rPr lang="en-US" b="1" dirty="0" smtClean="0">
                <a:latin typeface="Arial" pitchFamily="34" charset="0"/>
                <a:ea typeface="Calibri" pitchFamily="34" charset="0"/>
                <a:cs typeface="Arial" pitchFamily="34" charset="0"/>
              </a:rPr>
              <a:t>additional Energy </a:t>
            </a:r>
            <a:r>
              <a:rPr lang="en-US" b="1" dirty="0">
                <a:latin typeface="Arial" pitchFamily="34" charset="0"/>
                <a:ea typeface="Calibri" pitchFamily="34" charset="0"/>
                <a:cs typeface="Arial" pitchFamily="34" charset="0"/>
              </a:rPr>
              <a:t>Frontier Research Centers in the following areas:</a:t>
            </a:r>
          </a:p>
          <a:p>
            <a:pPr>
              <a:lnSpc>
                <a:spcPts val="1000"/>
              </a:lnSpc>
              <a:defRPr/>
            </a:pPr>
            <a:r>
              <a:rPr lang="en-US" dirty="0">
                <a:latin typeface="Arial" pitchFamily="34" charset="0"/>
                <a:ea typeface="Calibri" pitchFamily="34" charset="0"/>
                <a:cs typeface="Arial" pitchFamily="34" charset="0"/>
              </a:rPr>
              <a:t> </a:t>
            </a:r>
            <a:endParaRPr lang="en-US" sz="1050" dirty="0">
              <a:latin typeface="Arial" pitchFamily="34" charset="0"/>
              <a:cs typeface="Arial" pitchFamily="34" charset="0"/>
            </a:endParaRPr>
          </a:p>
          <a:p>
            <a:pPr eaLnBrk="0" hangingPunct="0">
              <a:defRPr/>
            </a:pPr>
            <a:r>
              <a:rPr lang="en-US" b="1" dirty="0">
                <a:latin typeface="Arial" pitchFamily="34" charset="0"/>
                <a:ea typeface="Calibri" pitchFamily="34" charset="0"/>
                <a:cs typeface="Arial" pitchFamily="34" charset="0"/>
              </a:rPr>
              <a:t>1.  Discovery and development of new materials </a:t>
            </a:r>
            <a:endParaRPr lang="en-US" dirty="0">
              <a:latin typeface="Arial" pitchFamily="34" charset="0"/>
              <a:cs typeface="Arial" pitchFamily="34" charset="0"/>
            </a:endParaRPr>
          </a:p>
          <a:p>
            <a:pPr marL="285750" eaLnBrk="0" hangingPunct="0">
              <a:defRPr/>
            </a:pPr>
            <a:r>
              <a:rPr lang="en-US" sz="1600" dirty="0" smtClean="0">
                <a:latin typeface="Arial" pitchFamily="34" charset="0"/>
                <a:ea typeface="Calibri" pitchFamily="34" charset="0"/>
                <a:cs typeface="Arial" pitchFamily="34" charset="0"/>
              </a:rPr>
              <a:t>The FY </a:t>
            </a:r>
            <a:r>
              <a:rPr lang="en-US" sz="1600" dirty="0">
                <a:latin typeface="Arial" pitchFamily="34" charset="0"/>
                <a:ea typeface="Calibri" pitchFamily="34" charset="0"/>
                <a:cs typeface="Arial" pitchFamily="34" charset="0"/>
              </a:rPr>
              <a:t>2011 solicitation will emphasize new synthesis capabilities, including bio-inspired approaches, for science-driven materials discovery and synthesis.  Research will include crystalline materials, which have broad technology applications and enable the exploration of novel states of matter. </a:t>
            </a:r>
          </a:p>
          <a:p>
            <a:pPr marL="285750" eaLnBrk="0" hangingPunct="0">
              <a:defRPr/>
            </a:pPr>
            <a:endParaRPr lang="en-US" sz="1000" dirty="0">
              <a:latin typeface="Arial" pitchFamily="34" charset="0"/>
              <a:cs typeface="Arial" pitchFamily="34" charset="0"/>
            </a:endParaRPr>
          </a:p>
          <a:p>
            <a:pPr eaLnBrk="0" hangingPunct="0">
              <a:defRPr/>
            </a:pPr>
            <a:r>
              <a:rPr lang="en-US" b="1" dirty="0">
                <a:latin typeface="Arial" pitchFamily="34" charset="0"/>
                <a:ea typeface="Calibri" pitchFamily="34" charset="0"/>
                <a:cs typeface="Arial" pitchFamily="34" charset="0"/>
              </a:rPr>
              <a:t>2.  Research for energy applications</a:t>
            </a:r>
            <a:endParaRPr lang="en-US" dirty="0">
              <a:latin typeface="Arial" pitchFamily="34" charset="0"/>
              <a:cs typeface="Arial" pitchFamily="34" charset="0"/>
            </a:endParaRPr>
          </a:p>
          <a:p>
            <a:pPr marL="287338" eaLnBrk="0" hangingPunct="0">
              <a:defRPr/>
            </a:pPr>
            <a:r>
              <a:rPr lang="en-US" sz="1600" dirty="0">
                <a:latin typeface="Arial" pitchFamily="34" charset="0"/>
                <a:ea typeface="Calibri" pitchFamily="34" charset="0"/>
                <a:cs typeface="Arial" pitchFamily="34" charset="0"/>
              </a:rPr>
              <a:t>The FY 2011 solicitation will emphasize fundamental </a:t>
            </a:r>
            <a:r>
              <a:rPr lang="en-US" sz="1600" dirty="0" smtClean="0">
                <a:latin typeface="Arial" pitchFamily="34" charset="0"/>
                <a:ea typeface="Calibri" pitchFamily="34" charset="0"/>
                <a:cs typeface="Arial" pitchFamily="34" charset="0"/>
              </a:rPr>
              <a:t>science </a:t>
            </a:r>
            <a:r>
              <a:rPr lang="en-US" sz="1600" dirty="0">
                <a:latin typeface="Arial" pitchFamily="34" charset="0"/>
                <a:ea typeface="Calibri" pitchFamily="34" charset="0"/>
                <a:cs typeface="Arial" pitchFamily="34" charset="0"/>
              </a:rPr>
              <a:t>related to</a:t>
            </a:r>
            <a:r>
              <a:rPr lang="en-US" sz="1600" dirty="0" smtClean="0">
                <a:latin typeface="Arial" pitchFamily="34" charset="0"/>
                <a:ea typeface="Calibri" pitchFamily="34" charset="0"/>
                <a:cs typeface="Arial" pitchFamily="34" charset="0"/>
              </a:rPr>
              <a:t>:</a:t>
            </a:r>
          </a:p>
          <a:p>
            <a:pPr marL="287338" eaLnBrk="0" hangingPunct="0">
              <a:defRPr/>
            </a:pPr>
            <a:endParaRPr lang="en-US" sz="600" dirty="0">
              <a:latin typeface="Arial" pitchFamily="34" charset="0"/>
              <a:cs typeface="Arial" pitchFamily="34" charset="0"/>
            </a:endParaRPr>
          </a:p>
          <a:p>
            <a:pPr marL="688975" lvl="1" indent="-231775" eaLnBrk="0" hangingPunct="0">
              <a:buFont typeface="Wingdings" pitchFamily="2" charset="2"/>
              <a:buChar char=""/>
              <a:defRPr/>
            </a:pPr>
            <a:r>
              <a:rPr lang="en-US" sz="1400" b="1" dirty="0">
                <a:latin typeface="Arial" pitchFamily="34" charset="0"/>
                <a:ea typeface="Calibri" pitchFamily="34" charset="0"/>
                <a:cs typeface="Arial" pitchFamily="34" charset="0"/>
              </a:rPr>
              <a:t>Carbon capture</a:t>
            </a:r>
            <a:r>
              <a:rPr lang="en-US" sz="1400" dirty="0">
                <a:latin typeface="Arial" pitchFamily="34" charset="0"/>
                <a:ea typeface="Calibri" pitchFamily="34" charset="0"/>
                <a:cs typeface="Arial" pitchFamily="34" charset="0"/>
              </a:rPr>
              <a:t>, including the rational design of novel materials and separation processes for post-combustion CO</a:t>
            </a:r>
            <a:r>
              <a:rPr lang="en-US" sz="1400" baseline="-30000" dirty="0">
                <a:latin typeface="Arial" pitchFamily="34" charset="0"/>
                <a:ea typeface="Calibri" pitchFamily="34" charset="0"/>
                <a:cs typeface="Arial" pitchFamily="34" charset="0"/>
              </a:rPr>
              <a:t>2</a:t>
            </a:r>
            <a:r>
              <a:rPr lang="en-US" sz="1400" dirty="0">
                <a:latin typeface="Arial" pitchFamily="34" charset="0"/>
                <a:ea typeface="Calibri" pitchFamily="34" charset="0"/>
                <a:cs typeface="Arial" pitchFamily="34" charset="0"/>
              </a:rPr>
              <a:t> capture in existing power plants and catalysis and separation research for novel carbon capture schemes to aid the design of future power plants. </a:t>
            </a:r>
          </a:p>
          <a:p>
            <a:pPr marL="688975" lvl="1" indent="-231775" eaLnBrk="0" hangingPunct="0">
              <a:buFont typeface="Wingdings" pitchFamily="2" charset="2"/>
              <a:buChar char=""/>
              <a:defRPr/>
            </a:pPr>
            <a:r>
              <a:rPr lang="en-US" sz="1400" b="1" dirty="0">
                <a:latin typeface="Arial" pitchFamily="34" charset="0"/>
                <a:ea typeface="Calibri" pitchFamily="34" charset="0"/>
                <a:cs typeface="Arial" pitchFamily="34" charset="0"/>
              </a:rPr>
              <a:t>Advanced nuclear energy systems </a:t>
            </a:r>
            <a:r>
              <a:rPr lang="en-US" sz="1400" dirty="0">
                <a:latin typeface="Arial" pitchFamily="34" charset="0"/>
                <a:ea typeface="Calibri" pitchFamily="34" charset="0"/>
                <a:cs typeface="Arial" pitchFamily="34" charset="0"/>
              </a:rPr>
              <a:t>including radiation resistant materials in fission and fusion applications and separation science and heavy element chemistry for fuel cycles.  </a:t>
            </a:r>
          </a:p>
          <a:p>
            <a:pPr lvl="1" eaLnBrk="0" hangingPunct="0">
              <a:defRPr/>
            </a:pPr>
            <a:endParaRPr lang="en-US" sz="1000" dirty="0">
              <a:latin typeface="Arial" pitchFamily="34" charset="0"/>
              <a:cs typeface="Arial" pitchFamily="34" charset="0"/>
            </a:endParaRPr>
          </a:p>
          <a:p>
            <a:pPr eaLnBrk="0" hangingPunct="0">
              <a:defRPr/>
            </a:pPr>
            <a:r>
              <a:rPr lang="en-US" b="1" dirty="0">
                <a:latin typeface="Arial" pitchFamily="34" charset="0"/>
                <a:ea typeface="Calibri" pitchFamily="34" charset="0"/>
                <a:cs typeface="Arial" pitchFamily="34" charset="0"/>
              </a:rPr>
              <a:t>Awards will be competitively solicited via Funding Opportunity Announcements following </a:t>
            </a:r>
            <a:r>
              <a:rPr lang="en-US" b="1" dirty="0" smtClean="0">
                <a:latin typeface="Arial" pitchFamily="34" charset="0"/>
                <a:ea typeface="Calibri" pitchFamily="34" charset="0"/>
                <a:cs typeface="Arial" pitchFamily="34" charset="0"/>
              </a:rPr>
              <a:t>the FY 2011 appropriation</a:t>
            </a:r>
            <a:r>
              <a:rPr lang="en-US" sz="1600" b="1" dirty="0">
                <a:latin typeface="Arial" pitchFamily="34" charset="0"/>
                <a:ea typeface="Calibri" pitchFamily="34" charset="0"/>
                <a:cs typeface="Arial" pitchFamily="34" charset="0"/>
              </a:rPr>
              <a:t>.</a:t>
            </a:r>
            <a:endParaRPr lang="en-US" sz="1600" dirty="0">
              <a:latin typeface="Arial" pitchFamily="34" charset="0"/>
              <a:cs typeface="Arial" pitchFamily="34" charset="0"/>
            </a:endParaRPr>
          </a:p>
          <a:p>
            <a:pPr eaLnBrk="0" hangingPunct="0">
              <a:defRPr/>
            </a:pPr>
            <a:endParaRPr lang="en-US" sz="3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Leadership Computing Facilities</a:t>
            </a:r>
            <a:br>
              <a:rPr lang="en-US" dirty="0" smtClean="0">
                <a:latin typeface="Arial" charset="0"/>
                <a:cs typeface="Arial" charset="0"/>
              </a:rPr>
            </a:br>
            <a:r>
              <a:rPr lang="en-US" sz="1600" i="1" dirty="0" smtClean="0">
                <a:latin typeface="Arial" charset="0"/>
                <a:cs typeface="Arial" charset="0"/>
              </a:rPr>
              <a:t>The Office of Science leads the World in supercomputing capabilities</a:t>
            </a:r>
            <a:endParaRPr lang="en-US" sz="2000" i="1" dirty="0" smtClean="0">
              <a:latin typeface="Arial" charset="0"/>
              <a:cs typeface="Arial" charset="0"/>
            </a:endParaRPr>
          </a:p>
        </p:txBody>
      </p:sp>
      <p:sp>
        <p:nvSpPr>
          <p:cNvPr id="3075"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89A32C1-26A0-444C-BD13-90AF7E369E94}" type="slidenum">
              <a:rPr lang="en-US" smtClean="0">
                <a:latin typeface="Arial" charset="0"/>
                <a:cs typeface="Arial" charset="0"/>
              </a:rPr>
              <a:pPr fontAlgn="base">
                <a:spcBef>
                  <a:spcPct val="0"/>
                </a:spcBef>
                <a:spcAft>
                  <a:spcPct val="0"/>
                </a:spcAft>
              </a:pPr>
              <a:t>12</a:t>
            </a:fld>
            <a:endParaRPr lang="en-US" smtClean="0">
              <a:latin typeface="Arial" charset="0"/>
              <a:cs typeface="Arial" charset="0"/>
            </a:endParaRPr>
          </a:p>
        </p:txBody>
      </p:sp>
      <p:sp>
        <p:nvSpPr>
          <p:cNvPr id="3076"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pic>
        <p:nvPicPr>
          <p:cNvPr id="3077" name="Picture 4" descr="Jaguar_longview.jpg"/>
          <p:cNvPicPr>
            <a:picLocks noChangeAspect="1"/>
          </p:cNvPicPr>
          <p:nvPr/>
        </p:nvPicPr>
        <p:blipFill>
          <a:blip r:embed="rId3" cstate="print"/>
          <a:srcRect/>
          <a:stretch>
            <a:fillRect/>
          </a:stretch>
        </p:blipFill>
        <p:spPr bwMode="auto">
          <a:xfrm>
            <a:off x="0" y="766119"/>
            <a:ext cx="9144000" cy="5458769"/>
          </a:xfrm>
          <a:prstGeom prst="rect">
            <a:avLst/>
          </a:prstGeom>
          <a:noFill/>
          <a:ln w="9525">
            <a:noFill/>
            <a:miter lim="800000"/>
            <a:headEnd/>
            <a:tailEnd/>
          </a:ln>
        </p:spPr>
      </p:pic>
      <p:sp>
        <p:nvSpPr>
          <p:cNvPr id="6" name="TextBox 5"/>
          <p:cNvSpPr txBox="1"/>
          <p:nvPr/>
        </p:nvSpPr>
        <p:spPr>
          <a:xfrm>
            <a:off x="589935" y="1282977"/>
            <a:ext cx="7964130" cy="1384995"/>
          </a:xfrm>
          <a:prstGeom prst="rect">
            <a:avLst/>
          </a:prstGeom>
          <a:noFill/>
        </p:spPr>
        <p:txBody>
          <a:bodyPr>
            <a:spAutoFit/>
          </a:bodyPr>
          <a:lstStyle/>
          <a:p>
            <a:pPr>
              <a:lnSpc>
                <a:spcPct val="150000"/>
              </a:lnSpc>
              <a:defRPr/>
            </a:pP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“Supercomputer modeling and </a:t>
            </a:r>
            <a:r>
              <a:rPr lang="en-US">
                <a:ln w="18415" cmpd="sng">
                  <a:solidFill>
                    <a:srgbClr val="FFFFFF"/>
                  </a:solidFill>
                  <a:prstDash val="solid"/>
                </a:ln>
                <a:solidFill>
                  <a:srgbClr val="FFFFFF"/>
                </a:solidFill>
                <a:effectLst>
                  <a:outerShdw blurRad="63500" dir="3600000" algn="tl" rotWithShape="0">
                    <a:srgbClr val="000000">
                      <a:alpha val="70000"/>
                    </a:srgbClr>
                  </a:outerShdw>
                </a:effectLst>
              </a:rPr>
              <a:t>simulation </a:t>
            </a:r>
            <a:r>
              <a:rPr lang="en-US" smtClean="0">
                <a:ln w="18415" cmpd="sng">
                  <a:solidFill>
                    <a:srgbClr val="FFFFFF"/>
                  </a:solidFill>
                  <a:prstDash val="solid"/>
                </a:ln>
                <a:solidFill>
                  <a:srgbClr val="FFFFFF"/>
                </a:solidFill>
                <a:effectLst>
                  <a:outerShdw blurRad="63500" dir="3600000" algn="tl" rotWithShape="0">
                    <a:srgbClr val="000000">
                      <a:alpha val="70000"/>
                    </a:srgbClr>
                  </a:outerShdw>
                </a:effectLst>
              </a:rPr>
              <a:t>are changing </a:t>
            </a: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the face of science and sharpening America’s competitive </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edge.” </a:t>
            </a:r>
            <a:endParaRPr lang="en-U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nSpc>
                <a:spcPct val="150000"/>
              </a:lnSpc>
              <a:defRPr/>
            </a:pP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Secretary Steven Chu</a:t>
            </a:r>
            <a:r>
              <a:rPr lang="en-US" dirty="0">
                <a:solidFill>
                  <a:schemeClr val="bg1"/>
                </a:solidFill>
              </a:rPr>
              <a:t> </a:t>
            </a:r>
            <a:endParaRPr lang="en-US" sz="2000" dirty="0">
              <a:solidFill>
                <a:schemeClr val="bg1"/>
              </a:solidFill>
            </a:endParaRPr>
          </a:p>
        </p:txBody>
      </p:sp>
      <p:sp>
        <p:nvSpPr>
          <p:cNvPr id="3080" name="TextBox 7"/>
          <p:cNvSpPr txBox="1">
            <a:spLocks noChangeArrowheads="1"/>
          </p:cNvSpPr>
          <p:nvPr/>
        </p:nvSpPr>
        <p:spPr bwMode="auto">
          <a:xfrm>
            <a:off x="0" y="5279679"/>
            <a:ext cx="9144000" cy="1200150"/>
          </a:xfrm>
          <a:prstGeom prst="rect">
            <a:avLst/>
          </a:prstGeom>
          <a:noFill/>
          <a:ln w="9525">
            <a:noFill/>
            <a:miter lim="800000"/>
            <a:headEnd/>
            <a:tailEnd/>
          </a:ln>
        </p:spPr>
        <p:txBody>
          <a:bodyPr>
            <a:spAutoFit/>
          </a:bodyPr>
          <a:lstStyle/>
          <a:p>
            <a:pPr algn="ctr"/>
            <a:r>
              <a:rPr lang="en-US" b="1" dirty="0">
                <a:latin typeface="+mj-lt"/>
              </a:rPr>
              <a:t>The Cray XT5 Supercomputer at Oak Ridge National Lab</a:t>
            </a:r>
          </a:p>
          <a:p>
            <a:pPr algn="ctr"/>
            <a:r>
              <a:rPr lang="en-US" b="1" dirty="0">
                <a:latin typeface="+mj-lt"/>
              </a:rPr>
              <a:t> can perform over 2.3 quadrillion operations per second.  </a:t>
            </a:r>
          </a:p>
          <a:p>
            <a:pPr algn="ctr"/>
            <a:r>
              <a:rPr lang="en-US" b="1" dirty="0">
                <a:latin typeface="+mj-lt"/>
              </a:rPr>
              <a:t>It ranks #1 of the fastest computers world wide by Top500.org</a:t>
            </a:r>
          </a:p>
          <a:p>
            <a:endParaRPr lang="en-US" dirty="0">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a:xfrm>
            <a:off x="152400" y="-228600"/>
            <a:ext cx="9144000" cy="1143000"/>
          </a:xfrm>
        </p:spPr>
        <p:txBody>
          <a:bodyPr/>
          <a:lstStyle/>
          <a:p>
            <a:pPr eaLnBrk="1" hangingPunct="1"/>
            <a:r>
              <a:rPr lang="en-US" dirty="0" smtClean="0">
                <a:latin typeface="Arial" charset="0"/>
                <a:cs typeface="Arial" charset="0"/>
              </a:rPr>
              <a:t>Multi-scale Simulation of Internal Combustion Engines</a:t>
            </a:r>
            <a:br>
              <a:rPr lang="en-US" dirty="0" smtClean="0">
                <a:latin typeface="Arial" charset="0"/>
                <a:cs typeface="Arial" charset="0"/>
              </a:rPr>
            </a:br>
            <a:r>
              <a:rPr lang="en-US" sz="1600" i="1" dirty="0" smtClean="0">
                <a:latin typeface="Arial" charset="0"/>
                <a:cs typeface="Arial" charset="0"/>
              </a:rPr>
              <a:t>A new initiative to develop the science base for computational design of advanced engines</a:t>
            </a:r>
            <a:endParaRPr lang="en-US" sz="2000" i="1" dirty="0" smtClean="0">
              <a:latin typeface="Arial" charset="0"/>
              <a:cs typeface="Arial" charset="0"/>
            </a:endParaRPr>
          </a:p>
        </p:txBody>
      </p:sp>
      <p:sp>
        <p:nvSpPr>
          <p:cNvPr id="1945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EF29ED3-23DF-44CB-8317-ECFAD92EA7AF}" type="slidenum">
              <a:rPr lang="en-US" smtClean="0">
                <a:latin typeface="Arial" charset="0"/>
                <a:cs typeface="Arial" charset="0"/>
              </a:rPr>
              <a:pPr fontAlgn="base">
                <a:spcBef>
                  <a:spcPct val="0"/>
                </a:spcBef>
                <a:spcAft>
                  <a:spcPct val="0"/>
                </a:spcAft>
              </a:pPr>
              <a:t>13</a:t>
            </a:fld>
            <a:endParaRPr lang="en-US" smtClean="0">
              <a:latin typeface="Arial" charset="0"/>
              <a:cs typeface="Arial" charset="0"/>
            </a:endParaRPr>
          </a:p>
        </p:txBody>
      </p:sp>
      <p:sp>
        <p:nvSpPr>
          <p:cNvPr id="1946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9221" name="Rectangle 5"/>
          <p:cNvSpPr>
            <a:spLocks noChangeArrowheads="1"/>
          </p:cNvSpPr>
          <p:nvPr/>
        </p:nvSpPr>
        <p:spPr bwMode="auto">
          <a:xfrm>
            <a:off x="381000" y="995500"/>
            <a:ext cx="8339138" cy="4983416"/>
          </a:xfrm>
          <a:prstGeom prst="rect">
            <a:avLst/>
          </a:prstGeom>
          <a:noFill/>
          <a:ln w="9525">
            <a:noFill/>
            <a:miter lim="800000"/>
            <a:headEnd/>
            <a:tailEnd/>
          </a:ln>
        </p:spPr>
        <p:txBody>
          <a:bodyPr>
            <a:spAutoFit/>
          </a:bodyPr>
          <a:lstStyle/>
          <a:p>
            <a:pPr>
              <a:spcBef>
                <a:spcPts val="0"/>
              </a:spcBef>
              <a:spcAft>
                <a:spcPts val="800"/>
              </a:spcAft>
              <a:defRPr/>
            </a:pPr>
            <a:r>
              <a:rPr lang="en-US" b="1" dirty="0">
                <a:solidFill>
                  <a:prstClr val="black"/>
                </a:solidFill>
              </a:rPr>
              <a:t>Predictive simulation of combustion in an </a:t>
            </a:r>
            <a:r>
              <a:rPr lang="en-US" b="1" dirty="0" smtClean="0">
                <a:solidFill>
                  <a:prstClr val="black"/>
                </a:solidFill>
              </a:rPr>
              <a:t/>
            </a:r>
            <a:br>
              <a:rPr lang="en-US" b="1" dirty="0" smtClean="0">
                <a:solidFill>
                  <a:prstClr val="black"/>
                </a:solidFill>
              </a:rPr>
            </a:br>
            <a:r>
              <a:rPr lang="en-US" b="1" dirty="0" smtClean="0">
                <a:solidFill>
                  <a:prstClr val="black"/>
                </a:solidFill>
              </a:rPr>
              <a:t>evolving fuel environment </a:t>
            </a:r>
            <a:r>
              <a:rPr lang="en-US" b="1" dirty="0">
                <a:solidFill>
                  <a:prstClr val="black"/>
                </a:solidFill>
              </a:rPr>
              <a:t>is essential for </a:t>
            </a:r>
            <a:r>
              <a:rPr lang="en-US" b="1" dirty="0" smtClean="0">
                <a:solidFill>
                  <a:prstClr val="black"/>
                </a:solidFill>
              </a:rPr>
              <a:t/>
            </a:r>
            <a:br>
              <a:rPr lang="en-US" b="1" dirty="0" smtClean="0">
                <a:solidFill>
                  <a:prstClr val="black"/>
                </a:solidFill>
              </a:rPr>
            </a:br>
            <a:r>
              <a:rPr lang="en-US" b="1" dirty="0" smtClean="0">
                <a:solidFill>
                  <a:prstClr val="black"/>
                </a:solidFill>
              </a:rPr>
              <a:t>developing more efficient and </a:t>
            </a:r>
            <a:r>
              <a:rPr lang="en-US" b="1" dirty="0">
                <a:solidFill>
                  <a:prstClr val="black"/>
                </a:solidFill>
              </a:rPr>
              <a:t>cleaner engines</a:t>
            </a:r>
            <a:r>
              <a:rPr lang="en-US" b="1" dirty="0" smtClean="0">
                <a:solidFill>
                  <a:prstClr val="black"/>
                </a:solidFill>
              </a:rPr>
              <a:t>.</a:t>
            </a:r>
            <a:endParaRPr lang="en-US" b="1" dirty="0">
              <a:solidFill>
                <a:prstClr val="black"/>
              </a:solidFill>
            </a:endParaRPr>
          </a:p>
          <a:p>
            <a:pPr>
              <a:spcBef>
                <a:spcPts val="1200"/>
              </a:spcBef>
              <a:spcAft>
                <a:spcPts val="800"/>
              </a:spcAft>
              <a:defRPr/>
            </a:pPr>
            <a:r>
              <a:rPr lang="en-US" sz="1600" b="1" dirty="0">
                <a:solidFill>
                  <a:prstClr val="black"/>
                </a:solidFill>
              </a:rPr>
              <a:t>The scientific community has provided a </a:t>
            </a:r>
            <a:r>
              <a:rPr lang="en-US" sz="1600" b="1" dirty="0" smtClean="0">
                <a:solidFill>
                  <a:prstClr val="black"/>
                </a:solidFill>
              </a:rPr>
              <a:t>roadmap via:</a:t>
            </a:r>
            <a:endParaRPr lang="en-US" sz="1600" b="1" dirty="0">
              <a:solidFill>
                <a:prstClr val="black"/>
              </a:solidFill>
            </a:endParaRPr>
          </a:p>
          <a:p>
            <a:pPr lvl="1" indent="-231775">
              <a:spcBef>
                <a:spcPts val="0"/>
              </a:spcBef>
              <a:spcAft>
                <a:spcPts val="300"/>
              </a:spcAft>
              <a:buFont typeface="Wingdings" pitchFamily="2" charset="2"/>
              <a:buChar char="§"/>
              <a:defRPr/>
            </a:pPr>
            <a:r>
              <a:rPr lang="en-US" sz="1400" dirty="0">
                <a:solidFill>
                  <a:prstClr val="black"/>
                </a:solidFill>
              </a:rPr>
              <a:t>BES workshop: </a:t>
            </a:r>
            <a:r>
              <a:rPr lang="en-US" sz="1400" i="1" dirty="0">
                <a:solidFill>
                  <a:prstClr val="black"/>
                </a:solidFill>
              </a:rPr>
              <a:t>Basic Research Needs for </a:t>
            </a:r>
            <a:r>
              <a:rPr lang="en-US" sz="1400" i="1" dirty="0" smtClean="0">
                <a:solidFill>
                  <a:prstClr val="black"/>
                </a:solidFill>
              </a:rPr>
              <a:t>Clean and </a:t>
            </a:r>
            <a:br>
              <a:rPr lang="en-US" sz="1400" i="1" dirty="0" smtClean="0">
                <a:solidFill>
                  <a:prstClr val="black"/>
                </a:solidFill>
              </a:rPr>
            </a:br>
            <a:r>
              <a:rPr lang="en-US" sz="1400" i="1" dirty="0" smtClean="0">
                <a:solidFill>
                  <a:prstClr val="black"/>
                </a:solidFill>
              </a:rPr>
              <a:t>Efficient Combustion</a:t>
            </a:r>
            <a:r>
              <a:rPr lang="en-US" sz="1400" dirty="0">
                <a:solidFill>
                  <a:prstClr val="black"/>
                </a:solidFill>
              </a:rPr>
              <a:t>, October 2006</a:t>
            </a:r>
          </a:p>
          <a:p>
            <a:pPr lvl="1" indent="-231775">
              <a:spcBef>
                <a:spcPts val="0"/>
              </a:spcBef>
              <a:spcAft>
                <a:spcPts val="300"/>
              </a:spcAft>
              <a:buFont typeface="Wingdings" pitchFamily="2" charset="2"/>
              <a:buChar char="§"/>
              <a:defRPr/>
            </a:pPr>
            <a:r>
              <a:rPr lang="en-US" sz="1400" dirty="0">
                <a:solidFill>
                  <a:prstClr val="black"/>
                </a:solidFill>
              </a:rPr>
              <a:t>ASCR/BES workshop: </a:t>
            </a:r>
            <a:r>
              <a:rPr lang="en-US" sz="1400" i="1" dirty="0">
                <a:solidFill>
                  <a:prstClr val="black"/>
                </a:solidFill>
              </a:rPr>
              <a:t>Discovery in Basic </a:t>
            </a:r>
            <a:r>
              <a:rPr lang="en-US" sz="1400" i="1" dirty="0" smtClean="0">
                <a:solidFill>
                  <a:prstClr val="black"/>
                </a:solidFill>
              </a:rPr>
              <a:t>Energy Sciences:</a:t>
            </a:r>
            <a:br>
              <a:rPr lang="en-US" sz="1400" i="1" dirty="0" smtClean="0">
                <a:solidFill>
                  <a:prstClr val="black"/>
                </a:solidFill>
              </a:rPr>
            </a:br>
            <a:r>
              <a:rPr lang="en-US" sz="1400" i="1" dirty="0" smtClean="0">
                <a:solidFill>
                  <a:prstClr val="black"/>
                </a:solidFill>
              </a:rPr>
              <a:t>The </a:t>
            </a:r>
            <a:r>
              <a:rPr lang="en-US" sz="1400" i="1" dirty="0">
                <a:solidFill>
                  <a:prstClr val="black"/>
                </a:solidFill>
              </a:rPr>
              <a:t>Role of Computing at the Extreme Scale</a:t>
            </a:r>
            <a:r>
              <a:rPr lang="en-US" sz="1400" dirty="0">
                <a:solidFill>
                  <a:prstClr val="black"/>
                </a:solidFill>
              </a:rPr>
              <a:t>, </a:t>
            </a:r>
            <a:r>
              <a:rPr lang="en-US" sz="1400" dirty="0" smtClean="0">
                <a:solidFill>
                  <a:prstClr val="black"/>
                </a:solidFill>
              </a:rPr>
              <a:t>August 2009</a:t>
            </a:r>
          </a:p>
          <a:p>
            <a:pPr lvl="1" indent="-231775">
              <a:spcBef>
                <a:spcPts val="0"/>
              </a:spcBef>
              <a:spcAft>
                <a:spcPts val="300"/>
              </a:spcAft>
              <a:buFont typeface="Wingdings" pitchFamily="2" charset="2"/>
              <a:buChar char="§"/>
              <a:defRPr/>
            </a:pPr>
            <a:r>
              <a:rPr lang="en-US" sz="1400" dirty="0" smtClean="0">
                <a:solidFill>
                  <a:prstClr val="black"/>
                </a:solidFill>
              </a:rPr>
              <a:t>SC ongoing collaboration with EERE’s Vehicle </a:t>
            </a:r>
            <a:br>
              <a:rPr lang="en-US" sz="1400" dirty="0" smtClean="0">
                <a:solidFill>
                  <a:prstClr val="black"/>
                </a:solidFill>
              </a:rPr>
            </a:br>
            <a:r>
              <a:rPr lang="en-US" sz="1400" dirty="0" smtClean="0">
                <a:solidFill>
                  <a:prstClr val="black"/>
                </a:solidFill>
              </a:rPr>
              <a:t>Technology Program </a:t>
            </a:r>
            <a:br>
              <a:rPr lang="en-US" sz="1400" dirty="0" smtClean="0">
                <a:solidFill>
                  <a:prstClr val="black"/>
                </a:solidFill>
              </a:rPr>
            </a:br>
            <a:endParaRPr lang="en-US" sz="600" b="1" dirty="0">
              <a:solidFill>
                <a:prstClr val="black"/>
              </a:solidFill>
            </a:endParaRPr>
          </a:p>
          <a:p>
            <a:pPr>
              <a:spcBef>
                <a:spcPts val="1200"/>
              </a:spcBef>
              <a:spcAft>
                <a:spcPts val="200"/>
              </a:spcAft>
              <a:defRPr/>
            </a:pPr>
            <a:r>
              <a:rPr lang="en-US" sz="1600" b="1" dirty="0">
                <a:solidFill>
                  <a:prstClr val="black"/>
                </a:solidFill>
              </a:rPr>
              <a:t>The new BES activity (+$20,000K) will provide:</a:t>
            </a:r>
            <a:endParaRPr lang="en-US" sz="1600" dirty="0">
              <a:solidFill>
                <a:prstClr val="black"/>
              </a:solidFill>
            </a:endParaRPr>
          </a:p>
          <a:p>
            <a:pPr marL="460375" lvl="1" indent="-252413" eaLnBrk="0" hangingPunct="0">
              <a:spcBef>
                <a:spcPts val="0"/>
              </a:spcBef>
              <a:spcAft>
                <a:spcPts val="200"/>
              </a:spcAft>
              <a:buFont typeface="Wingdings" pitchFamily="2" charset="2"/>
              <a:buChar char="§"/>
              <a:defRPr/>
            </a:pPr>
            <a:r>
              <a:rPr lang="en-US" sz="1600" b="1" dirty="0">
                <a:solidFill>
                  <a:srgbClr val="000000"/>
                </a:solidFill>
                <a:latin typeface="Arial" pitchFamily="34" charset="0"/>
                <a:cs typeface="Arial" pitchFamily="34" charset="0"/>
              </a:rPr>
              <a:t>Models that span vast scale ranges: </a:t>
            </a:r>
            <a:r>
              <a:rPr lang="en-US" sz="1600" dirty="0">
                <a:solidFill>
                  <a:srgbClr val="000000"/>
                </a:solidFill>
                <a:latin typeface="Arial" pitchFamily="34" charset="0"/>
                <a:cs typeface="Arial" pitchFamily="34" charset="0"/>
              </a:rPr>
              <a:t>coupling of combustion chemistry with turbulent flow requiring simulation over 9 orders of magnitude in space and time.</a:t>
            </a:r>
          </a:p>
          <a:p>
            <a:pPr marL="460375" lvl="1" indent="-252413" eaLnBrk="0" hangingPunct="0">
              <a:spcBef>
                <a:spcPts val="0"/>
              </a:spcBef>
              <a:spcAft>
                <a:spcPts val="200"/>
              </a:spcAft>
              <a:buFont typeface="Wingdings" pitchFamily="2" charset="2"/>
              <a:buChar char="§"/>
              <a:defRPr/>
            </a:pPr>
            <a:r>
              <a:rPr lang="en-US" sz="1600" b="1" dirty="0">
                <a:solidFill>
                  <a:srgbClr val="000000"/>
                </a:solidFill>
                <a:latin typeface="Arial" pitchFamily="34" charset="0"/>
                <a:cs typeface="Arial" pitchFamily="34" charset="0"/>
              </a:rPr>
              <a:t>Improved understanding of fundamental physical and chemical properties:  </a:t>
            </a:r>
            <a:r>
              <a:rPr lang="en-US" sz="1600" dirty="0">
                <a:solidFill>
                  <a:srgbClr val="000000"/>
                </a:solidFill>
                <a:latin typeface="Arial" pitchFamily="34" charset="0"/>
                <a:cs typeface="Arial" pitchFamily="34" charset="0"/>
              </a:rPr>
              <a:t>multi-phase fluid dynamics, thermodynamic properties, heat transfer, and chemical reactivity.</a:t>
            </a:r>
          </a:p>
          <a:p>
            <a:pPr marL="460375" lvl="1" indent="-252413" eaLnBrk="0" hangingPunct="0">
              <a:spcBef>
                <a:spcPts val="0"/>
              </a:spcBef>
              <a:spcAft>
                <a:spcPts val="800"/>
              </a:spcAft>
              <a:buFont typeface="Wingdings" pitchFamily="2" charset="2"/>
              <a:buChar char="§"/>
              <a:defRPr/>
            </a:pPr>
            <a:r>
              <a:rPr lang="en-US" sz="1600" b="1" dirty="0" smtClean="0">
                <a:solidFill>
                  <a:srgbClr val="000000"/>
                </a:solidFill>
                <a:latin typeface="Arial" pitchFamily="34" charset="0"/>
                <a:cs typeface="Arial" pitchFamily="34" charset="0"/>
              </a:rPr>
              <a:t>Engine simulation: </a:t>
            </a:r>
            <a:r>
              <a:rPr lang="en-US" sz="1600" dirty="0" smtClean="0"/>
              <a:t>science-based predictive simulation and modeling design </a:t>
            </a:r>
            <a:r>
              <a:rPr lang="en-US" sz="1600" b="1" dirty="0" smtClean="0">
                <a:solidFill>
                  <a:srgbClr val="000000"/>
                </a:solidFill>
                <a:latin typeface="Arial" pitchFamily="34" charset="0"/>
                <a:cs typeface="Arial" pitchFamily="34" charset="0"/>
              </a:rPr>
              <a:t>  </a:t>
            </a:r>
            <a:endParaRPr lang="en-US" sz="1600" dirty="0">
              <a:solidFill>
                <a:prstClr val="black"/>
              </a:solidFill>
            </a:endParaRPr>
          </a:p>
        </p:txBody>
      </p:sp>
      <p:pic>
        <p:nvPicPr>
          <p:cNvPr id="19462" name="Picture 10" descr="Untitled5"/>
          <p:cNvPicPr>
            <a:picLocks noChangeAspect="1" noChangeArrowheads="1"/>
          </p:cNvPicPr>
          <p:nvPr/>
        </p:nvPicPr>
        <p:blipFill>
          <a:blip r:embed="rId2" cstate="print"/>
          <a:srcRect/>
          <a:stretch>
            <a:fillRect/>
          </a:stretch>
        </p:blipFill>
        <p:spPr bwMode="auto">
          <a:xfrm>
            <a:off x="5936974" y="1033670"/>
            <a:ext cx="2506185" cy="32467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ChangeArrowheads="1"/>
          </p:cNvSpPr>
          <p:nvPr/>
        </p:nvSpPr>
        <p:spPr bwMode="auto">
          <a:xfrm>
            <a:off x="304800" y="895350"/>
            <a:ext cx="8458200" cy="4648200"/>
          </a:xfrm>
          <a:prstGeom prst="rect">
            <a:avLst/>
          </a:prstGeom>
          <a:noFill/>
          <a:ln w="9525">
            <a:noFill/>
            <a:miter lim="800000"/>
            <a:headEnd/>
            <a:tailEnd/>
          </a:ln>
        </p:spPr>
        <p:txBody>
          <a:bodyPr/>
          <a:lstStyle/>
          <a:p>
            <a:pPr marL="176213" indent="-176213" eaLnBrk="0" hangingPunct="0">
              <a:spcBef>
                <a:spcPct val="20000"/>
              </a:spcBef>
              <a:buFont typeface="Wingdings" pitchFamily="2" charset="2"/>
              <a:buChar char="§"/>
            </a:pPr>
            <a:r>
              <a:rPr lang="en-US" sz="1400" dirty="0">
                <a:solidFill>
                  <a:srgbClr val="404040"/>
                </a:solidFill>
                <a:cs typeface="Arial" charset="0"/>
              </a:rPr>
              <a:t>Ribosome translates the genetic instructions encoded by DNA into chains of amino acids that make up proteins. The ribosome is composed of two subunits: 30S, which reads the code; and 50S, which links up the amino acids.  </a:t>
            </a:r>
          </a:p>
          <a:p>
            <a:pPr marL="176213" indent="-176213" eaLnBrk="0" hangingPunct="0">
              <a:spcBef>
                <a:spcPct val="20000"/>
              </a:spcBef>
              <a:buFont typeface="Wingdings" pitchFamily="2" charset="2"/>
              <a:buChar char="§"/>
            </a:pPr>
            <a:r>
              <a:rPr lang="en-US" sz="1400" dirty="0">
                <a:solidFill>
                  <a:srgbClr val="404040"/>
                </a:solidFill>
                <a:cs typeface="Arial" charset="0"/>
              </a:rPr>
              <a:t>The structures of 30S and 50S have been crucial to understanding everything from how the ribosome achieves its amazing precision to how different antibiotics bind to the ribosome.</a:t>
            </a:r>
          </a:p>
          <a:p>
            <a:pPr marL="569913" lvl="1" indent="-231775" eaLnBrk="0" hangingPunct="0">
              <a:spcBef>
                <a:spcPct val="20000"/>
              </a:spcBef>
              <a:buFont typeface="Wingdings" pitchFamily="2" charset="2"/>
              <a:buChar char="Ø"/>
            </a:pPr>
            <a:r>
              <a:rPr lang="en-US" sz="1400" b="1" dirty="0" err="1">
                <a:solidFill>
                  <a:srgbClr val="404040"/>
                </a:solidFill>
                <a:cs typeface="Arial" charset="0"/>
              </a:rPr>
              <a:t>Ramakrishnan</a:t>
            </a:r>
            <a:r>
              <a:rPr lang="en-US" sz="1400" b="1" dirty="0">
                <a:solidFill>
                  <a:srgbClr val="404040"/>
                </a:solidFill>
                <a:cs typeface="Arial" charset="0"/>
              </a:rPr>
              <a:t> </a:t>
            </a:r>
            <a:r>
              <a:rPr lang="en-US" sz="1400" dirty="0">
                <a:solidFill>
                  <a:srgbClr val="404040"/>
                </a:solidFill>
                <a:cs typeface="Arial" charset="0"/>
              </a:rPr>
              <a:t>and</a:t>
            </a:r>
            <a:r>
              <a:rPr lang="en-US" sz="1400" b="1" dirty="0">
                <a:solidFill>
                  <a:srgbClr val="404040"/>
                </a:solidFill>
                <a:cs typeface="Arial" charset="0"/>
              </a:rPr>
              <a:t> </a:t>
            </a:r>
            <a:r>
              <a:rPr lang="en-US" sz="1400" b="1" dirty="0" err="1">
                <a:solidFill>
                  <a:srgbClr val="404040"/>
                </a:solidFill>
                <a:cs typeface="Arial" charset="0"/>
              </a:rPr>
              <a:t>Steitz</a:t>
            </a:r>
            <a:r>
              <a:rPr lang="en-US" sz="1400" b="1" dirty="0">
                <a:solidFill>
                  <a:srgbClr val="404040"/>
                </a:solidFill>
                <a:cs typeface="Arial" charset="0"/>
              </a:rPr>
              <a:t> </a:t>
            </a:r>
            <a:r>
              <a:rPr lang="en-US" sz="1400" dirty="0">
                <a:solidFill>
                  <a:srgbClr val="404040"/>
                </a:solidFill>
                <a:cs typeface="Arial" charset="0"/>
              </a:rPr>
              <a:t>used x-ray crystallography at the </a:t>
            </a:r>
            <a:r>
              <a:rPr lang="en-US" sz="1400" b="1" dirty="0">
                <a:solidFill>
                  <a:srgbClr val="404040"/>
                </a:solidFill>
                <a:cs typeface="Arial" charset="0"/>
              </a:rPr>
              <a:t>NSLS </a:t>
            </a:r>
            <a:r>
              <a:rPr lang="en-US" sz="1400" dirty="0">
                <a:solidFill>
                  <a:srgbClr val="404040"/>
                </a:solidFill>
                <a:cs typeface="Arial" charset="0"/>
              </a:rPr>
              <a:t>to gather structures of these two ribosome subunits:  </a:t>
            </a:r>
            <a:r>
              <a:rPr lang="en-US" sz="1400" dirty="0" err="1">
                <a:solidFill>
                  <a:srgbClr val="404040"/>
                </a:solidFill>
                <a:cs typeface="Arial" charset="0"/>
              </a:rPr>
              <a:t>Ramakrishnan</a:t>
            </a:r>
            <a:r>
              <a:rPr lang="en-US" sz="1400" dirty="0">
                <a:solidFill>
                  <a:srgbClr val="404040"/>
                </a:solidFill>
                <a:cs typeface="Arial" charset="0"/>
              </a:rPr>
              <a:t> on 30S and </a:t>
            </a:r>
            <a:r>
              <a:rPr lang="en-US" sz="1400" dirty="0" err="1">
                <a:solidFill>
                  <a:srgbClr val="404040"/>
                </a:solidFill>
                <a:cs typeface="Arial" charset="0"/>
              </a:rPr>
              <a:t>Steitz</a:t>
            </a:r>
            <a:r>
              <a:rPr lang="en-US" sz="1400" dirty="0">
                <a:solidFill>
                  <a:srgbClr val="404040"/>
                </a:solidFill>
                <a:cs typeface="Arial" charset="0"/>
              </a:rPr>
              <a:t> on 50S.  </a:t>
            </a:r>
          </a:p>
          <a:p>
            <a:pPr marL="569913" lvl="1" indent="-231775" eaLnBrk="0" hangingPunct="0">
              <a:spcBef>
                <a:spcPct val="20000"/>
              </a:spcBef>
              <a:buFont typeface="Wingdings" pitchFamily="2" charset="2"/>
              <a:buChar char="Ø"/>
            </a:pPr>
            <a:r>
              <a:rPr lang="en-US" sz="1400" b="1" dirty="0" err="1">
                <a:solidFill>
                  <a:srgbClr val="404040"/>
                </a:solidFill>
                <a:cs typeface="Arial" charset="0"/>
              </a:rPr>
              <a:t>Steitz</a:t>
            </a:r>
            <a:r>
              <a:rPr lang="en-US" sz="1400" b="1" dirty="0">
                <a:solidFill>
                  <a:srgbClr val="404040"/>
                </a:solidFill>
                <a:cs typeface="Arial" charset="0"/>
              </a:rPr>
              <a:t>, </a:t>
            </a:r>
            <a:r>
              <a:rPr lang="en-US" sz="1400" b="1" dirty="0" err="1">
                <a:solidFill>
                  <a:srgbClr val="404040"/>
                </a:solidFill>
                <a:cs typeface="Arial" charset="0"/>
              </a:rPr>
              <a:t>Ramakrishnan</a:t>
            </a:r>
            <a:r>
              <a:rPr lang="en-US" sz="1400" b="1" dirty="0">
                <a:solidFill>
                  <a:srgbClr val="404040"/>
                </a:solidFill>
                <a:cs typeface="Arial" charset="0"/>
              </a:rPr>
              <a:t>, </a:t>
            </a:r>
            <a:r>
              <a:rPr lang="en-US" sz="1400" dirty="0">
                <a:solidFill>
                  <a:srgbClr val="404040"/>
                </a:solidFill>
                <a:cs typeface="Arial" charset="0"/>
              </a:rPr>
              <a:t>and</a:t>
            </a:r>
            <a:r>
              <a:rPr lang="en-US" sz="1400" b="1" dirty="0">
                <a:solidFill>
                  <a:srgbClr val="404040"/>
                </a:solidFill>
                <a:cs typeface="Arial" charset="0"/>
              </a:rPr>
              <a:t> </a:t>
            </a:r>
            <a:r>
              <a:rPr lang="en-US" sz="1400" b="1" dirty="0" err="1" smtClean="0">
                <a:solidFill>
                  <a:srgbClr val="404040"/>
                </a:solidFill>
                <a:cs typeface="Arial" charset="0"/>
              </a:rPr>
              <a:t>Yonath</a:t>
            </a:r>
            <a:r>
              <a:rPr lang="en-US" sz="1400" b="1" dirty="0" smtClean="0">
                <a:solidFill>
                  <a:srgbClr val="404040"/>
                </a:solidFill>
                <a:cs typeface="Arial" charset="0"/>
              </a:rPr>
              <a:t> </a:t>
            </a:r>
            <a:r>
              <a:rPr lang="en-US" sz="1400" dirty="0">
                <a:solidFill>
                  <a:srgbClr val="404040"/>
                </a:solidFill>
                <a:cs typeface="Arial" charset="0"/>
              </a:rPr>
              <a:t>also performed studies at the </a:t>
            </a:r>
            <a:r>
              <a:rPr lang="en-US" sz="1400" b="1" dirty="0">
                <a:solidFill>
                  <a:srgbClr val="404040"/>
                </a:solidFill>
                <a:cs typeface="Arial" charset="0"/>
              </a:rPr>
              <a:t>APS</a:t>
            </a:r>
            <a:r>
              <a:rPr lang="en-US" sz="1400" dirty="0">
                <a:solidFill>
                  <a:srgbClr val="404040"/>
                </a:solidFill>
                <a:cs typeface="Arial" charset="0"/>
              </a:rPr>
              <a:t>. Most  work was performed at the DOE </a:t>
            </a:r>
            <a:r>
              <a:rPr lang="en-US" sz="1400" dirty="0" err="1">
                <a:solidFill>
                  <a:srgbClr val="404040"/>
                </a:solidFill>
                <a:cs typeface="Arial" charset="0"/>
              </a:rPr>
              <a:t>beamline</a:t>
            </a:r>
            <a:r>
              <a:rPr lang="en-US" sz="1400" dirty="0">
                <a:solidFill>
                  <a:srgbClr val="404040"/>
                </a:solidFill>
                <a:cs typeface="Arial" charset="0"/>
              </a:rPr>
              <a:t>; </a:t>
            </a:r>
            <a:r>
              <a:rPr lang="en-US" sz="1400" dirty="0" err="1">
                <a:solidFill>
                  <a:srgbClr val="404040"/>
                </a:solidFill>
                <a:cs typeface="Arial" charset="0"/>
              </a:rPr>
              <a:t>Steitz</a:t>
            </a:r>
            <a:r>
              <a:rPr lang="en-US" sz="1400" dirty="0">
                <a:solidFill>
                  <a:srgbClr val="404040"/>
                </a:solidFill>
                <a:cs typeface="Arial" charset="0"/>
              </a:rPr>
              <a:t> and </a:t>
            </a:r>
            <a:r>
              <a:rPr lang="en-US" sz="1400" dirty="0" err="1">
                <a:solidFill>
                  <a:srgbClr val="404040"/>
                </a:solidFill>
                <a:cs typeface="Arial" charset="0"/>
              </a:rPr>
              <a:t>Yonath</a:t>
            </a:r>
            <a:r>
              <a:rPr lang="en-US" sz="1400" dirty="0">
                <a:solidFill>
                  <a:srgbClr val="404040"/>
                </a:solidFill>
                <a:cs typeface="Arial" charset="0"/>
              </a:rPr>
              <a:t> also used two other </a:t>
            </a:r>
            <a:r>
              <a:rPr lang="en-US" sz="1400" dirty="0" err="1">
                <a:solidFill>
                  <a:srgbClr val="404040"/>
                </a:solidFill>
                <a:cs typeface="Arial" charset="0"/>
              </a:rPr>
              <a:t>beamlines</a:t>
            </a:r>
            <a:r>
              <a:rPr lang="en-US" sz="1400" dirty="0">
                <a:solidFill>
                  <a:srgbClr val="404040"/>
                </a:solidFill>
                <a:cs typeface="Arial" charset="0"/>
              </a:rPr>
              <a:t> – GMCA-CAT and BIOCARS. </a:t>
            </a:r>
          </a:p>
          <a:p>
            <a:pPr marL="569913" lvl="1" indent="-231775" eaLnBrk="0" hangingPunct="0">
              <a:spcBef>
                <a:spcPct val="20000"/>
              </a:spcBef>
              <a:buFont typeface="Wingdings" pitchFamily="2" charset="2"/>
              <a:buChar char="Ø"/>
            </a:pPr>
            <a:r>
              <a:rPr lang="en-US" sz="1400" b="1" dirty="0" err="1">
                <a:solidFill>
                  <a:srgbClr val="404040"/>
                </a:solidFill>
                <a:cs typeface="Arial" charset="0"/>
              </a:rPr>
              <a:t>Steitz</a:t>
            </a:r>
            <a:r>
              <a:rPr lang="en-US" sz="1400" dirty="0">
                <a:solidFill>
                  <a:srgbClr val="404040"/>
                </a:solidFill>
                <a:cs typeface="Arial" charset="0"/>
              </a:rPr>
              <a:t> also performed work at the </a:t>
            </a:r>
            <a:r>
              <a:rPr lang="en-US" sz="1400" b="1" dirty="0">
                <a:solidFill>
                  <a:srgbClr val="404040"/>
                </a:solidFill>
                <a:cs typeface="Arial" charset="0"/>
              </a:rPr>
              <a:t>ALS</a:t>
            </a:r>
            <a:r>
              <a:rPr lang="en-US" sz="1400" dirty="0">
                <a:solidFill>
                  <a:srgbClr val="404040"/>
                </a:solidFill>
                <a:cs typeface="Arial" charset="0"/>
              </a:rPr>
              <a:t>. </a:t>
            </a:r>
          </a:p>
          <a:p>
            <a:pPr marL="569913" lvl="1" indent="-231775" eaLnBrk="0" hangingPunct="0">
              <a:spcBef>
                <a:spcPct val="20000"/>
              </a:spcBef>
              <a:buFont typeface="Wingdings" pitchFamily="2" charset="2"/>
              <a:buChar char="Ø"/>
            </a:pPr>
            <a:r>
              <a:rPr lang="en-US" sz="1400" b="1" dirty="0" err="1">
                <a:solidFill>
                  <a:srgbClr val="404040"/>
                </a:solidFill>
                <a:cs typeface="Arial" charset="0"/>
              </a:rPr>
              <a:t>Yonath</a:t>
            </a:r>
            <a:r>
              <a:rPr lang="en-US" sz="1400" dirty="0">
                <a:solidFill>
                  <a:srgbClr val="404040"/>
                </a:solidFill>
                <a:cs typeface="Arial" charset="0"/>
              </a:rPr>
              <a:t> also did early work at </a:t>
            </a:r>
            <a:r>
              <a:rPr lang="en-US" sz="1400" b="1" dirty="0">
                <a:solidFill>
                  <a:srgbClr val="404040"/>
                </a:solidFill>
                <a:cs typeface="Arial" charset="0"/>
              </a:rPr>
              <a:t>SSRL</a:t>
            </a:r>
            <a:r>
              <a:rPr lang="en-US" sz="1400" dirty="0">
                <a:solidFill>
                  <a:srgbClr val="404040"/>
                </a:solidFill>
                <a:cs typeface="Arial" charset="0"/>
              </a:rPr>
              <a:t> related to developing the </a:t>
            </a:r>
            <a:r>
              <a:rPr lang="en-US" sz="1400" dirty="0" err="1">
                <a:solidFill>
                  <a:srgbClr val="404040"/>
                </a:solidFill>
                <a:cs typeface="Arial" charset="0"/>
              </a:rPr>
              <a:t>cryo</a:t>
            </a:r>
            <a:r>
              <a:rPr lang="en-US" sz="1400" dirty="0">
                <a:solidFill>
                  <a:srgbClr val="404040"/>
                </a:solidFill>
                <a:cs typeface="Arial" charset="0"/>
              </a:rPr>
              <a:t>-cooling of ribosome particles. </a:t>
            </a:r>
          </a:p>
        </p:txBody>
      </p:sp>
      <p:pic>
        <p:nvPicPr>
          <p:cNvPr id="17411" name="Picture 3"/>
          <p:cNvPicPr>
            <a:picLocks noChangeAspect="1" noChangeArrowheads="1"/>
          </p:cNvPicPr>
          <p:nvPr/>
        </p:nvPicPr>
        <p:blipFill>
          <a:blip r:embed="rId3" cstate="print"/>
          <a:srcRect r="2000"/>
          <a:stretch>
            <a:fillRect/>
          </a:stretch>
        </p:blipFill>
        <p:spPr bwMode="auto">
          <a:xfrm>
            <a:off x="560388" y="3808413"/>
            <a:ext cx="7342187" cy="2360612"/>
          </a:xfrm>
          <a:prstGeom prst="rect">
            <a:avLst/>
          </a:prstGeom>
          <a:noFill/>
          <a:ln w="9525">
            <a:noFill/>
            <a:miter lim="800000"/>
            <a:headEnd/>
            <a:tailEnd/>
          </a:ln>
        </p:spPr>
      </p:pic>
      <p:sp>
        <p:nvSpPr>
          <p:cNvPr id="17412" name="TextBox 7"/>
          <p:cNvSpPr txBox="1">
            <a:spLocks noChangeArrowheads="1"/>
          </p:cNvSpPr>
          <p:nvPr/>
        </p:nvSpPr>
        <p:spPr bwMode="auto">
          <a:xfrm>
            <a:off x="7929563" y="4176439"/>
            <a:ext cx="1104900" cy="1631216"/>
          </a:xfrm>
          <a:prstGeom prst="rect">
            <a:avLst/>
          </a:prstGeom>
          <a:noFill/>
          <a:ln w="9525">
            <a:noFill/>
            <a:miter lim="800000"/>
            <a:headEnd/>
            <a:tailEnd/>
          </a:ln>
        </p:spPr>
        <p:txBody>
          <a:bodyPr>
            <a:spAutoFit/>
          </a:bodyPr>
          <a:lstStyle/>
          <a:p>
            <a:pPr eaLnBrk="0" hangingPunct="0"/>
            <a:r>
              <a:rPr lang="en-US" sz="1000" dirty="0">
                <a:latin typeface="Arial Narrow" pitchFamily="34" charset="0"/>
              </a:rPr>
              <a:t>The 50S subunit structure at 9Å resolution (left, 1998), 5Å resolution (middle, 1999), and 2.4Å resolution (right, 2000) (From Ban et al., 1998; 1999; 2000</a:t>
            </a:r>
            <a:r>
              <a:rPr lang="en-US" sz="1000" dirty="0" smtClean="0">
                <a:latin typeface="Arial Narrow" pitchFamily="34" charset="0"/>
              </a:rPr>
              <a:t>).</a:t>
            </a:r>
            <a:endParaRPr lang="en-US" sz="1000" dirty="0">
              <a:latin typeface="Arial Narrow" pitchFamily="34" charset="0"/>
            </a:endParaRPr>
          </a:p>
        </p:txBody>
      </p:sp>
      <p:sp>
        <p:nvSpPr>
          <p:cNvPr id="17413" name="Footer Placeholder 2"/>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Program Briefing</a:t>
            </a:r>
          </a:p>
        </p:txBody>
      </p:sp>
      <p:sp>
        <p:nvSpPr>
          <p:cNvPr id="17414"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80E8642-91FC-41AF-9143-2DC48DA3BF70}" type="slidenum">
              <a:rPr lang="en-US" smtClean="0">
                <a:latin typeface="Arial" charset="0"/>
                <a:cs typeface="Arial" charset="0"/>
              </a:rPr>
              <a:pPr fontAlgn="base">
                <a:spcBef>
                  <a:spcPct val="0"/>
                </a:spcBef>
                <a:spcAft>
                  <a:spcPct val="0"/>
                </a:spcAft>
              </a:pPr>
              <a:t>14</a:t>
            </a:fld>
            <a:endParaRPr lang="en-US" smtClean="0">
              <a:latin typeface="Arial" charset="0"/>
              <a:cs typeface="Arial" charset="0"/>
            </a:endParaRPr>
          </a:p>
        </p:txBody>
      </p:sp>
      <p:sp>
        <p:nvSpPr>
          <p:cNvPr id="9" name="Title 2"/>
          <p:cNvSpPr txBox="1">
            <a:spLocks/>
          </p:cNvSpPr>
          <p:nvPr/>
        </p:nvSpPr>
        <p:spPr bwMode="auto">
          <a:xfrm>
            <a:off x="0" y="-214313"/>
            <a:ext cx="9144000" cy="1143001"/>
          </a:xfrm>
          <a:prstGeom prst="rect">
            <a:avLst/>
          </a:prstGeom>
          <a:noFill/>
          <a:ln w="9525">
            <a:noFill/>
            <a:miter lim="800000"/>
            <a:headEnd/>
            <a:tailEnd/>
          </a:ln>
        </p:spPr>
        <p:txBody>
          <a:bodyPr anchor="ctr"/>
          <a:lstStyle/>
          <a:p>
            <a:pPr algn="ctr">
              <a:defRPr/>
            </a:pPr>
            <a:r>
              <a:rPr lang="en-US" sz="2400" dirty="0">
                <a:solidFill>
                  <a:srgbClr val="106636"/>
                </a:solidFill>
                <a:ea typeface="+mj-ea"/>
                <a:cs typeface="Arial" charset="0"/>
              </a:rPr>
              <a:t>The 2009 Nobel Prize Work Used all Four </a:t>
            </a:r>
            <a:r>
              <a:rPr lang="en-US" sz="2400" dirty="0" smtClean="0">
                <a:solidFill>
                  <a:srgbClr val="106636"/>
                </a:solidFill>
                <a:ea typeface="+mj-ea"/>
                <a:cs typeface="Arial" charset="0"/>
              </a:rPr>
              <a:t>BES Light </a:t>
            </a:r>
            <a:r>
              <a:rPr lang="en-US" sz="2400" dirty="0">
                <a:solidFill>
                  <a:srgbClr val="106636"/>
                </a:solidFill>
                <a:ea typeface="+mj-ea"/>
                <a:cs typeface="Arial" charset="0"/>
              </a:rPr>
              <a:t>Sources</a:t>
            </a:r>
            <a:br>
              <a:rPr lang="en-US" sz="2400" dirty="0">
                <a:solidFill>
                  <a:srgbClr val="106636"/>
                </a:solidFill>
                <a:ea typeface="+mj-ea"/>
                <a:cs typeface="Arial" charset="0"/>
              </a:rPr>
            </a:br>
            <a:r>
              <a:rPr lang="en-US" sz="1600" i="1" dirty="0">
                <a:solidFill>
                  <a:srgbClr val="106636"/>
                </a:solidFill>
                <a:ea typeface="+mj-ea"/>
                <a:cs typeface="Arial" charset="0"/>
              </a:rPr>
              <a:t>PIs were supported by DOE/SC and NIH National Center for Research Resources</a:t>
            </a:r>
            <a:endParaRPr lang="en-US" sz="2400" i="1" dirty="0">
              <a:solidFill>
                <a:srgbClr val="106636"/>
              </a:solidFill>
              <a:ea typeface="+mj-ea"/>
              <a:cs typeface="Arial"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p:cNvSpPr>
          <p:nvPr>
            <p:ph type="title"/>
          </p:nvPr>
        </p:nvSpPr>
        <p:spPr>
          <a:xfrm>
            <a:off x="0" y="-214313"/>
            <a:ext cx="9144000" cy="1143001"/>
          </a:xfrm>
        </p:spPr>
        <p:txBody>
          <a:bodyPr/>
          <a:lstStyle/>
          <a:p>
            <a:pPr eaLnBrk="1" hangingPunct="1"/>
            <a:r>
              <a:rPr lang="en-US" dirty="0" err="1" smtClean="0">
                <a:latin typeface="Arial" charset="0"/>
                <a:cs typeface="Arial" charset="0"/>
              </a:rPr>
              <a:t>Linac</a:t>
            </a:r>
            <a:r>
              <a:rPr lang="en-US" dirty="0" smtClean="0">
                <a:latin typeface="Arial" charset="0"/>
                <a:cs typeface="Arial" charset="0"/>
              </a:rPr>
              <a:t> Coherent Light Source (LCLS) at SLAC</a:t>
            </a:r>
            <a:br>
              <a:rPr lang="en-US" dirty="0" smtClean="0">
                <a:latin typeface="Arial" charset="0"/>
                <a:cs typeface="Arial" charset="0"/>
              </a:rPr>
            </a:br>
            <a:r>
              <a:rPr lang="en-US" sz="1600" i="1" dirty="0" smtClean="0">
                <a:latin typeface="Arial" charset="0"/>
                <a:cs typeface="Arial" charset="0"/>
              </a:rPr>
              <a:t>Already producing new science today, the LCLS is the world’s first x-ray free electron laser</a:t>
            </a:r>
            <a:endParaRPr lang="en-US" sz="2000" i="1" dirty="0" smtClean="0">
              <a:latin typeface="Arial" charset="0"/>
              <a:cs typeface="Arial" charset="0"/>
            </a:endParaRPr>
          </a:p>
        </p:txBody>
      </p:sp>
      <p:sp>
        <p:nvSpPr>
          <p:cNvPr id="1433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1BB885B-066B-4E87-8DD6-D51A05B07F0D}" type="slidenum">
              <a:rPr lang="en-US" smtClean="0">
                <a:latin typeface="Arial" charset="0"/>
                <a:cs typeface="Arial" charset="0"/>
              </a:rPr>
              <a:pPr fontAlgn="base">
                <a:spcBef>
                  <a:spcPct val="0"/>
                </a:spcBef>
                <a:spcAft>
                  <a:spcPct val="0"/>
                </a:spcAft>
              </a:pPr>
              <a:t>15</a:t>
            </a:fld>
            <a:endParaRPr lang="en-US" smtClean="0">
              <a:latin typeface="Arial" charset="0"/>
              <a:cs typeface="Arial" charset="0"/>
            </a:endParaRPr>
          </a:p>
        </p:txBody>
      </p:sp>
      <p:sp>
        <p:nvSpPr>
          <p:cNvPr id="1434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11269" name="Rectangle 5"/>
          <p:cNvSpPr>
            <a:spLocks noChangeArrowheads="1"/>
          </p:cNvSpPr>
          <p:nvPr/>
        </p:nvSpPr>
        <p:spPr bwMode="auto">
          <a:xfrm>
            <a:off x="356015" y="911108"/>
            <a:ext cx="8165134" cy="923330"/>
          </a:xfrm>
          <a:prstGeom prst="rect">
            <a:avLst/>
          </a:prstGeom>
          <a:noFill/>
          <a:ln w="9525">
            <a:noFill/>
            <a:miter lim="800000"/>
            <a:headEnd/>
            <a:tailEnd/>
          </a:ln>
        </p:spPr>
        <p:txBody>
          <a:bodyPr wrap="square">
            <a:spAutoFit/>
          </a:bodyPr>
          <a:lstStyle/>
          <a:p>
            <a:pPr fontAlgn="base">
              <a:spcBef>
                <a:spcPct val="0"/>
              </a:spcBef>
              <a:spcAft>
                <a:spcPts val="600"/>
              </a:spcAft>
              <a:defRPr/>
            </a:pPr>
            <a:r>
              <a:rPr lang="en-US" b="1" dirty="0">
                <a:latin typeface="Arial" pitchFamily="34" charset="0"/>
                <a:cs typeface="Arial" pitchFamily="34" charset="0"/>
              </a:rPr>
              <a:t>LCLS </a:t>
            </a:r>
            <a:r>
              <a:rPr lang="en-US" b="1" dirty="0" smtClean="0">
                <a:latin typeface="Arial" pitchFamily="34" charset="0"/>
                <a:cs typeface="Arial" pitchFamily="34" charset="0"/>
              </a:rPr>
              <a:t>is SC’s newest x-ray </a:t>
            </a:r>
            <a:r>
              <a:rPr lang="en-US" b="1" dirty="0">
                <a:latin typeface="Arial" pitchFamily="34" charset="0"/>
                <a:cs typeface="Arial" pitchFamily="34" charset="0"/>
              </a:rPr>
              <a:t>light source user facility, providing </a:t>
            </a:r>
            <a:r>
              <a:rPr lang="en-US" b="1" dirty="0" smtClean="0">
                <a:latin typeface="Arial" pitchFamily="34" charset="0"/>
                <a:cs typeface="Arial" pitchFamily="34" charset="0"/>
              </a:rPr>
              <a:t>an </a:t>
            </a:r>
            <a:r>
              <a:rPr lang="en-US" b="1" dirty="0">
                <a:latin typeface="Arial" pitchFamily="34" charset="0"/>
                <a:cs typeface="Arial" pitchFamily="34" charset="0"/>
              </a:rPr>
              <a:t>unprecedented combination of </a:t>
            </a:r>
            <a:r>
              <a:rPr lang="en-US" b="1" dirty="0" smtClean="0">
                <a:latin typeface="Arial" pitchFamily="34" charset="0"/>
                <a:cs typeface="Arial" pitchFamily="34" charset="0"/>
              </a:rPr>
              <a:t>high spatial </a:t>
            </a:r>
            <a:r>
              <a:rPr lang="en-US" b="1" dirty="0">
                <a:latin typeface="Arial" pitchFamily="34" charset="0"/>
                <a:cs typeface="Arial" pitchFamily="34" charset="0"/>
              </a:rPr>
              <a:t>and temporal resolution </a:t>
            </a:r>
            <a:r>
              <a:rPr lang="en-US" b="1" dirty="0" smtClean="0">
                <a:latin typeface="Arial" pitchFamily="34" charset="0"/>
                <a:cs typeface="Arial" pitchFamily="34" charset="0"/>
              </a:rPr>
              <a:t>for </a:t>
            </a:r>
            <a:r>
              <a:rPr lang="en-US" b="1" dirty="0">
                <a:latin typeface="Arial" pitchFamily="34" charset="0"/>
                <a:cs typeface="Arial" pitchFamily="34" charset="0"/>
              </a:rPr>
              <a:t>the investigation of atomic-scale structure and processes</a:t>
            </a:r>
            <a:r>
              <a:rPr lang="en-US" b="1" dirty="0" smtClean="0">
                <a:latin typeface="Arial" pitchFamily="34" charset="0"/>
                <a:cs typeface="Arial" pitchFamily="34" charset="0"/>
              </a:rPr>
              <a:t>.</a:t>
            </a:r>
            <a:endParaRPr lang="en-US" sz="1600" b="1" dirty="0">
              <a:latin typeface="Arial" pitchFamily="34" charset="0"/>
              <a:cs typeface="Arial" pitchFamily="34" charset="0"/>
            </a:endParaRPr>
          </a:p>
        </p:txBody>
      </p:sp>
      <p:pic>
        <p:nvPicPr>
          <p:cNvPr id="14343" name="Picture 7"/>
          <p:cNvPicPr>
            <a:picLocks noChangeAspect="1" noChangeArrowheads="1"/>
          </p:cNvPicPr>
          <p:nvPr/>
        </p:nvPicPr>
        <p:blipFill>
          <a:blip r:embed="rId2" cstate="print"/>
          <a:srcRect/>
          <a:stretch>
            <a:fillRect/>
          </a:stretch>
        </p:blipFill>
        <p:spPr bwMode="auto">
          <a:xfrm>
            <a:off x="4915318" y="2446638"/>
            <a:ext cx="4040657" cy="2693771"/>
          </a:xfrm>
          <a:prstGeom prst="rect">
            <a:avLst/>
          </a:prstGeom>
          <a:noFill/>
          <a:ln w="9525">
            <a:noFill/>
            <a:miter lim="800000"/>
            <a:headEnd/>
            <a:tailEnd/>
          </a:ln>
        </p:spPr>
      </p:pic>
      <p:sp>
        <p:nvSpPr>
          <p:cNvPr id="7" name="Rectangle 5"/>
          <p:cNvSpPr>
            <a:spLocks noChangeArrowheads="1"/>
          </p:cNvSpPr>
          <p:nvPr/>
        </p:nvSpPr>
        <p:spPr bwMode="auto">
          <a:xfrm>
            <a:off x="353870" y="2014983"/>
            <a:ext cx="4522574" cy="4093428"/>
          </a:xfrm>
          <a:prstGeom prst="rect">
            <a:avLst/>
          </a:prstGeom>
          <a:noFill/>
          <a:ln w="9525">
            <a:noFill/>
            <a:miter lim="800000"/>
            <a:headEnd/>
            <a:tailEnd/>
          </a:ln>
        </p:spPr>
        <p:txBody>
          <a:bodyPr wrap="square">
            <a:spAutoFit/>
          </a:bodyPr>
          <a:lstStyle/>
          <a:p>
            <a:pPr fontAlgn="base">
              <a:spcBef>
                <a:spcPct val="0"/>
              </a:spcBef>
              <a:defRPr/>
            </a:pPr>
            <a:r>
              <a:rPr lang="en-US" sz="1600" b="1" dirty="0" smtClean="0">
                <a:solidFill>
                  <a:prstClr val="black"/>
                </a:solidFill>
                <a:latin typeface="Arial" charset="0"/>
              </a:rPr>
              <a:t>On </a:t>
            </a:r>
            <a:r>
              <a:rPr lang="en-US" sz="1600" b="1" dirty="0">
                <a:solidFill>
                  <a:prstClr val="black"/>
                </a:solidFill>
                <a:latin typeface="Arial" charset="0"/>
              </a:rPr>
              <a:t>target for </a:t>
            </a:r>
            <a:r>
              <a:rPr lang="en-US" sz="1600" b="1" dirty="0" smtClean="0">
                <a:solidFill>
                  <a:prstClr val="black"/>
                </a:solidFill>
                <a:latin typeface="Arial" charset="0"/>
              </a:rPr>
              <a:t>an on </a:t>
            </a:r>
            <a:r>
              <a:rPr lang="en-US" sz="1600" b="1" dirty="0">
                <a:solidFill>
                  <a:prstClr val="black"/>
                </a:solidFill>
                <a:latin typeface="Arial" charset="0"/>
              </a:rPr>
              <a:t>time, </a:t>
            </a:r>
            <a:r>
              <a:rPr lang="en-US" sz="1600" b="1" dirty="0" smtClean="0">
                <a:solidFill>
                  <a:prstClr val="black"/>
                </a:solidFill>
              </a:rPr>
              <a:t>withi</a:t>
            </a:r>
            <a:r>
              <a:rPr lang="en-US" sz="1600" b="1" dirty="0" smtClean="0">
                <a:solidFill>
                  <a:prstClr val="black"/>
                </a:solidFill>
                <a:latin typeface="Arial" charset="0"/>
              </a:rPr>
              <a:t>n </a:t>
            </a:r>
            <a:r>
              <a:rPr lang="en-US" sz="1600" b="1" dirty="0">
                <a:solidFill>
                  <a:prstClr val="black"/>
                </a:solidFill>
                <a:latin typeface="Arial" charset="0"/>
              </a:rPr>
              <a:t>budget completion in FY 2010</a:t>
            </a:r>
          </a:p>
          <a:p>
            <a:pPr lvl="1" indent="-176213" fontAlgn="base">
              <a:spcBef>
                <a:spcPct val="0"/>
              </a:spcBef>
              <a:buFont typeface="Wingdings" pitchFamily="2" charset="2"/>
              <a:buChar char="§"/>
              <a:defRPr/>
            </a:pPr>
            <a:r>
              <a:rPr lang="en-US" sz="1600" dirty="0">
                <a:solidFill>
                  <a:prstClr val="black"/>
                </a:solidFill>
                <a:latin typeface="Arial" charset="0"/>
              </a:rPr>
              <a:t>Time between first start up and first light </a:t>
            </a:r>
            <a:r>
              <a:rPr lang="en-US" sz="1600" dirty="0" smtClean="0">
                <a:solidFill>
                  <a:prstClr val="black"/>
                </a:solidFill>
                <a:latin typeface="Arial" charset="0"/>
              </a:rPr>
              <a:t>was, remarkably, under </a:t>
            </a:r>
            <a:r>
              <a:rPr lang="en-US" sz="1600" dirty="0">
                <a:solidFill>
                  <a:prstClr val="black"/>
                </a:solidFill>
                <a:latin typeface="Arial" charset="0"/>
              </a:rPr>
              <a:t>two </a:t>
            </a:r>
            <a:r>
              <a:rPr lang="en-US" sz="1600" dirty="0" smtClean="0">
                <a:solidFill>
                  <a:prstClr val="black"/>
                </a:solidFill>
                <a:latin typeface="Arial" charset="0"/>
              </a:rPr>
              <a:t>hours!</a:t>
            </a:r>
            <a:endParaRPr lang="en-US" sz="1600" b="1" dirty="0">
              <a:solidFill>
                <a:prstClr val="black"/>
              </a:solidFill>
              <a:latin typeface="Arial" charset="0"/>
            </a:endParaRPr>
          </a:p>
          <a:p>
            <a:pPr fontAlgn="base">
              <a:spcBef>
                <a:spcPct val="0"/>
              </a:spcBef>
              <a:defRPr/>
            </a:pPr>
            <a:endParaRPr lang="en-US" sz="800" b="1" dirty="0" smtClean="0">
              <a:solidFill>
                <a:prstClr val="black"/>
              </a:solidFill>
              <a:latin typeface="Arial" charset="0"/>
            </a:endParaRPr>
          </a:p>
          <a:p>
            <a:pPr fontAlgn="base">
              <a:spcBef>
                <a:spcPct val="0"/>
              </a:spcBef>
              <a:defRPr/>
            </a:pPr>
            <a:r>
              <a:rPr lang="en-US" sz="1600" b="1" dirty="0" smtClean="0">
                <a:solidFill>
                  <a:prstClr val="black"/>
                </a:solidFill>
                <a:latin typeface="Arial" charset="0"/>
              </a:rPr>
              <a:t>Meeting </a:t>
            </a:r>
            <a:r>
              <a:rPr lang="en-US" sz="1600" b="1" dirty="0">
                <a:solidFill>
                  <a:prstClr val="black"/>
                </a:solidFill>
                <a:latin typeface="Arial" charset="0"/>
              </a:rPr>
              <a:t>or exceeding design specifications to enable new science</a:t>
            </a:r>
            <a:endParaRPr lang="en-US" sz="1600" dirty="0">
              <a:solidFill>
                <a:prstClr val="black"/>
              </a:solidFill>
              <a:latin typeface="Arial" charset="0"/>
            </a:endParaRPr>
          </a:p>
          <a:p>
            <a:pPr lvl="1" indent="-176213" fontAlgn="base">
              <a:spcBef>
                <a:spcPct val="0"/>
              </a:spcBef>
              <a:buFont typeface="Wingdings" pitchFamily="2" charset="2"/>
              <a:buChar char="§"/>
              <a:defRPr/>
            </a:pPr>
            <a:r>
              <a:rPr lang="en-US" sz="1600" dirty="0">
                <a:solidFill>
                  <a:prstClr val="black"/>
                </a:solidFill>
                <a:latin typeface="Arial" charset="0"/>
              </a:rPr>
              <a:t>Peak brightness 10 orders of magnitude greater than existing x-ray sources</a:t>
            </a:r>
          </a:p>
          <a:p>
            <a:pPr lvl="1" indent="-176213" fontAlgn="base">
              <a:spcBef>
                <a:spcPct val="0"/>
              </a:spcBef>
              <a:buFont typeface="Wingdings" pitchFamily="2" charset="2"/>
              <a:buChar char="§"/>
              <a:defRPr/>
            </a:pPr>
            <a:r>
              <a:rPr lang="en-US" sz="1600" dirty="0">
                <a:solidFill>
                  <a:prstClr val="black"/>
                </a:solidFill>
                <a:latin typeface="Arial" charset="0"/>
              </a:rPr>
              <a:t>X-ray pulses as </a:t>
            </a:r>
            <a:r>
              <a:rPr lang="en-US" sz="1600" dirty="0" smtClean="0">
                <a:solidFill>
                  <a:prstClr val="black"/>
                </a:solidFill>
                <a:latin typeface="Arial" charset="0"/>
              </a:rPr>
              <a:t>short as </a:t>
            </a:r>
            <a:r>
              <a:rPr lang="en-US" sz="1600" dirty="0">
                <a:solidFill>
                  <a:prstClr val="black"/>
                </a:solidFill>
                <a:latin typeface="Arial" charset="0"/>
              </a:rPr>
              <a:t>2 millionths of a </a:t>
            </a:r>
            <a:r>
              <a:rPr lang="en-US" sz="1600" dirty="0" smtClean="0">
                <a:solidFill>
                  <a:prstClr val="black"/>
                </a:solidFill>
                <a:latin typeface="Arial" charset="0"/>
              </a:rPr>
              <a:t>nanosecond (2 </a:t>
            </a:r>
            <a:r>
              <a:rPr lang="en-US" sz="1600" dirty="0" err="1" smtClean="0">
                <a:solidFill>
                  <a:prstClr val="black"/>
                </a:solidFill>
                <a:latin typeface="Arial" charset="0"/>
              </a:rPr>
              <a:t>femtoseconds</a:t>
            </a:r>
            <a:r>
              <a:rPr lang="en-US" sz="1600" dirty="0" smtClean="0">
                <a:solidFill>
                  <a:prstClr val="black"/>
                </a:solidFill>
                <a:latin typeface="Arial" charset="0"/>
              </a:rPr>
              <a:t>)</a:t>
            </a:r>
            <a:endParaRPr lang="en-US" sz="1600" b="1" dirty="0">
              <a:solidFill>
                <a:prstClr val="black"/>
              </a:solidFill>
              <a:latin typeface="Arial" charset="0"/>
            </a:endParaRPr>
          </a:p>
          <a:p>
            <a:pPr fontAlgn="base">
              <a:spcBef>
                <a:spcPct val="0"/>
              </a:spcBef>
              <a:defRPr/>
            </a:pPr>
            <a:endParaRPr lang="en-US" sz="800" b="1" dirty="0" smtClean="0">
              <a:solidFill>
                <a:prstClr val="black"/>
              </a:solidFill>
              <a:latin typeface="Arial" charset="0"/>
            </a:endParaRPr>
          </a:p>
          <a:p>
            <a:pPr fontAlgn="base">
              <a:spcBef>
                <a:spcPct val="0"/>
              </a:spcBef>
              <a:defRPr/>
            </a:pPr>
            <a:r>
              <a:rPr lang="en-US" sz="1600" b="1" dirty="0" smtClean="0">
                <a:solidFill>
                  <a:prstClr val="black"/>
                </a:solidFill>
                <a:latin typeface="Arial" charset="0"/>
              </a:rPr>
              <a:t>Overwhelming </a:t>
            </a:r>
            <a:r>
              <a:rPr lang="en-US" sz="1600" b="1" dirty="0">
                <a:solidFill>
                  <a:prstClr val="black"/>
                </a:solidFill>
                <a:latin typeface="Arial" charset="0"/>
              </a:rPr>
              <a:t>demand for access</a:t>
            </a:r>
          </a:p>
          <a:p>
            <a:pPr lvl="1" indent="-176213" fontAlgn="base">
              <a:spcBef>
                <a:spcPct val="0"/>
              </a:spcBef>
              <a:buFont typeface="Wingdings" pitchFamily="2" charset="2"/>
              <a:buChar char="§"/>
              <a:defRPr/>
            </a:pPr>
            <a:r>
              <a:rPr lang="en-US" sz="1600" dirty="0">
                <a:solidFill>
                  <a:prstClr val="black"/>
                </a:solidFill>
                <a:latin typeface="Arial" charset="0"/>
              </a:rPr>
              <a:t>More than 850 researchers have applied for time on </a:t>
            </a:r>
            <a:r>
              <a:rPr lang="en-US" sz="1600" dirty="0" smtClean="0">
                <a:solidFill>
                  <a:prstClr val="black"/>
                </a:solidFill>
                <a:latin typeface="Arial" charset="0"/>
              </a:rPr>
              <a:t>LCLS during the early access experimental runs, prior to CD-4</a:t>
            </a:r>
            <a:endParaRPr lang="en-US" sz="1600" b="1" dirty="0">
              <a:solidFill>
                <a:prstClr val="black"/>
              </a:solidFill>
              <a:latin typeface="Arial" charset="0"/>
            </a:endParaRPr>
          </a:p>
          <a:p>
            <a:pPr fontAlgn="base">
              <a:spcBef>
                <a:spcPct val="0"/>
              </a:spcBef>
              <a:spcAft>
                <a:spcPts val="600"/>
              </a:spcAft>
              <a:defRPr/>
            </a:pPr>
            <a:endParaRPr lang="en-US" sz="1600" b="1" dirty="0">
              <a:solidFill>
                <a:prstClr val="black"/>
              </a:solidFill>
              <a:latin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
          <p:cNvSpPr>
            <a:spLocks noGrp="1"/>
          </p:cNvSpPr>
          <p:nvPr>
            <p:ph type="title"/>
          </p:nvPr>
        </p:nvSpPr>
        <p:spPr>
          <a:xfrm>
            <a:off x="0" y="-214313"/>
            <a:ext cx="9144000" cy="1143001"/>
          </a:xfrm>
        </p:spPr>
        <p:txBody>
          <a:bodyPr/>
          <a:lstStyle/>
          <a:p>
            <a:pPr eaLnBrk="1" hangingPunct="1"/>
            <a:r>
              <a:rPr lang="en-US" dirty="0" err="1" smtClean="0">
                <a:latin typeface="Arial" charset="0"/>
                <a:cs typeface="Arial" charset="0"/>
              </a:rPr>
              <a:t>Bioenergy</a:t>
            </a:r>
            <a:r>
              <a:rPr lang="en-US" dirty="0" smtClean="0">
                <a:latin typeface="Arial" charset="0"/>
                <a:cs typeface="Arial" charset="0"/>
              </a:rPr>
              <a:t> Research Centers</a:t>
            </a:r>
            <a:br>
              <a:rPr lang="en-US" dirty="0" smtClean="0">
                <a:latin typeface="Arial" charset="0"/>
                <a:cs typeface="Arial" charset="0"/>
              </a:rPr>
            </a:br>
            <a:r>
              <a:rPr lang="en-US" sz="1600" i="1" dirty="0" smtClean="0">
                <a:latin typeface="Arial" charset="0"/>
                <a:cs typeface="Arial" charset="0"/>
              </a:rPr>
              <a:t>The BRCs have pioneered new approaches to accelerate </a:t>
            </a:r>
            <a:r>
              <a:rPr lang="en-US" sz="1600" i="1" dirty="0" err="1" smtClean="0">
                <a:latin typeface="Arial" charset="0"/>
                <a:cs typeface="Arial" charset="0"/>
              </a:rPr>
              <a:t>biofuels</a:t>
            </a:r>
            <a:r>
              <a:rPr lang="en-US" sz="1600" i="1" dirty="0" smtClean="0">
                <a:latin typeface="Arial" charset="0"/>
                <a:cs typeface="Arial" charset="0"/>
              </a:rPr>
              <a:t> research </a:t>
            </a:r>
            <a:endParaRPr lang="en-US" sz="2000" i="1" dirty="0" smtClean="0">
              <a:latin typeface="Arial" charset="0"/>
              <a:cs typeface="Arial" charset="0"/>
            </a:endParaRPr>
          </a:p>
        </p:txBody>
      </p:sp>
      <p:sp>
        <p:nvSpPr>
          <p:cNvPr id="921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406F11-EAB8-44ED-A83A-AE12AA9C4A9A}" type="slidenum">
              <a:rPr lang="en-US" smtClean="0">
                <a:latin typeface="Arial" charset="0"/>
                <a:cs typeface="Arial" charset="0"/>
              </a:rPr>
              <a:pPr fontAlgn="base">
                <a:spcBef>
                  <a:spcPct val="0"/>
                </a:spcBef>
                <a:spcAft>
                  <a:spcPct val="0"/>
                </a:spcAft>
              </a:pPr>
              <a:t>16</a:t>
            </a:fld>
            <a:endParaRPr lang="en-US" smtClean="0">
              <a:latin typeface="Arial" charset="0"/>
              <a:cs typeface="Arial" charset="0"/>
            </a:endParaRPr>
          </a:p>
        </p:txBody>
      </p:sp>
      <p:sp>
        <p:nvSpPr>
          <p:cNvPr id="922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dirty="0" smtClean="0">
                <a:latin typeface="Arial" charset="0"/>
                <a:cs typeface="Arial" charset="0"/>
              </a:rPr>
              <a:t>Office of Science FY 2011 Budget</a:t>
            </a:r>
          </a:p>
        </p:txBody>
      </p:sp>
      <p:sp>
        <p:nvSpPr>
          <p:cNvPr id="9221" name="Rectangle 5"/>
          <p:cNvSpPr>
            <a:spLocks noChangeArrowheads="1"/>
          </p:cNvSpPr>
          <p:nvPr/>
        </p:nvSpPr>
        <p:spPr bwMode="auto">
          <a:xfrm>
            <a:off x="443948" y="809972"/>
            <a:ext cx="8256103" cy="5421997"/>
          </a:xfrm>
          <a:prstGeom prst="rect">
            <a:avLst/>
          </a:prstGeom>
          <a:noFill/>
          <a:ln w="9525">
            <a:noFill/>
            <a:miter lim="800000"/>
            <a:headEnd/>
            <a:tailEnd/>
          </a:ln>
        </p:spPr>
        <p:txBody>
          <a:bodyPr wrap="square">
            <a:spAutoFit/>
          </a:bodyPr>
          <a:lstStyle/>
          <a:p>
            <a:pPr algn="ctr">
              <a:spcBef>
                <a:spcPts val="0"/>
              </a:spcBef>
              <a:spcAft>
                <a:spcPts val="0"/>
              </a:spcAft>
            </a:pPr>
            <a:r>
              <a:rPr lang="en-US" sz="2000" dirty="0" smtClean="0"/>
              <a:t>$75 million </a:t>
            </a:r>
            <a:r>
              <a:rPr lang="en-US" sz="2000" dirty="0"/>
              <a:t>will </a:t>
            </a:r>
            <a:r>
              <a:rPr lang="en-US" sz="2000" dirty="0" smtClean="0"/>
              <a:t>support the fourth year of operations of the three BRCs</a:t>
            </a:r>
          </a:p>
          <a:p>
            <a:pPr algn="ctr">
              <a:spcBef>
                <a:spcPts val="0"/>
              </a:spcBef>
              <a:spcAft>
                <a:spcPts val="0"/>
              </a:spcAft>
            </a:pPr>
            <a:endParaRPr lang="en-US" sz="800" dirty="0" smtClean="0"/>
          </a:p>
          <a:p>
            <a:pPr>
              <a:spcBef>
                <a:spcPts val="0"/>
              </a:spcBef>
              <a:spcAft>
                <a:spcPts val="200"/>
              </a:spcAft>
            </a:pPr>
            <a:endParaRPr lang="en-US" sz="800" b="1" dirty="0" smtClean="0">
              <a:solidFill>
                <a:srgbClr val="106636"/>
              </a:solidFill>
            </a:endParaRPr>
          </a:p>
          <a:p>
            <a:pPr>
              <a:spcBef>
                <a:spcPts val="0"/>
              </a:spcBef>
              <a:spcAft>
                <a:spcPts val="200"/>
              </a:spcAft>
            </a:pPr>
            <a:r>
              <a:rPr lang="en-US" sz="1600" b="1" dirty="0" smtClean="0">
                <a:solidFill>
                  <a:srgbClr val="106636"/>
                </a:solidFill>
              </a:rPr>
              <a:t>Joint </a:t>
            </a:r>
            <a:r>
              <a:rPr lang="en-US" sz="1600" b="1" dirty="0" err="1" smtClean="0">
                <a:solidFill>
                  <a:srgbClr val="106636"/>
                </a:solidFill>
              </a:rPr>
              <a:t>BioEnergy</a:t>
            </a:r>
            <a:r>
              <a:rPr lang="en-US" sz="1600" b="1" dirty="0" smtClean="0">
                <a:solidFill>
                  <a:srgbClr val="106636"/>
                </a:solidFill>
              </a:rPr>
              <a:t> Institute (JBEI)</a:t>
            </a:r>
            <a:r>
              <a:rPr lang="en-US" sz="1600" dirty="0" smtClean="0">
                <a:solidFill>
                  <a:srgbClr val="106636"/>
                </a:solidFill>
              </a:rPr>
              <a:t>—</a:t>
            </a:r>
            <a:r>
              <a:rPr lang="en-US" sz="1600" dirty="0" smtClean="0"/>
              <a:t>research on model crops (</a:t>
            </a:r>
            <a:r>
              <a:rPr lang="en-US" sz="1600" i="1" dirty="0" smtClean="0"/>
              <a:t>Arabidopsis</a:t>
            </a:r>
            <a:r>
              <a:rPr lang="en-US" sz="1600" dirty="0" smtClean="0"/>
              <a:t> and rice) that can be transferred to </a:t>
            </a:r>
            <a:r>
              <a:rPr lang="en-US" sz="1600" dirty="0" err="1" smtClean="0"/>
              <a:t>bioenergy</a:t>
            </a:r>
            <a:r>
              <a:rPr lang="en-US" sz="1600" dirty="0" smtClean="0"/>
              <a:t> crops; lignin modification; synthetic biology approaches to fuels </a:t>
            </a:r>
          </a:p>
          <a:p>
            <a:pPr marL="622300" indent="-169863">
              <a:spcBef>
                <a:spcPts val="0"/>
              </a:spcBef>
              <a:spcAft>
                <a:spcPts val="200"/>
              </a:spcAft>
              <a:buFont typeface="Wingdings" pitchFamily="2" charset="2"/>
              <a:buChar char="§"/>
            </a:pPr>
            <a:r>
              <a:rPr lang="en-US" sz="1400" i="1" dirty="0" smtClean="0"/>
              <a:t>Advanced biomass pretreatment using room temperature ionic liquids to remove lignin from plant cell walls improved biomass breakdown 5x. </a:t>
            </a:r>
          </a:p>
          <a:p>
            <a:pPr marL="622300" indent="-169863">
              <a:spcBef>
                <a:spcPts val="0"/>
              </a:spcBef>
              <a:spcAft>
                <a:spcPts val="200"/>
              </a:spcAft>
              <a:buFont typeface="Wingdings" pitchFamily="2" charset="2"/>
              <a:buChar char="§"/>
            </a:pPr>
            <a:r>
              <a:rPr lang="en-US" sz="1400" i="1" dirty="0" smtClean="0"/>
              <a:t>New </a:t>
            </a:r>
            <a:r>
              <a:rPr lang="en-US" sz="1400" i="1" dirty="0" err="1" smtClean="0"/>
              <a:t>cellulase</a:t>
            </a:r>
            <a:r>
              <a:rPr lang="en-US" sz="1400" i="1" dirty="0" smtClean="0"/>
              <a:t> enzyme more stable and active in ionic liquids at elevated temperatures and low </a:t>
            </a:r>
            <a:r>
              <a:rPr lang="en-US" sz="1400" i="1" dirty="0" err="1" smtClean="0"/>
              <a:t>pH.</a:t>
            </a:r>
            <a:endParaRPr lang="en-US" sz="1400" i="1" dirty="0" smtClean="0"/>
          </a:p>
          <a:p>
            <a:pPr marL="622300" indent="-169863">
              <a:spcBef>
                <a:spcPts val="0"/>
              </a:spcBef>
              <a:spcAft>
                <a:spcPts val="200"/>
              </a:spcAft>
              <a:buFont typeface="Wingdings" pitchFamily="2" charset="2"/>
              <a:buChar char="§"/>
            </a:pPr>
            <a:endParaRPr lang="en-US" sz="800" b="1" i="1" dirty="0" smtClean="0"/>
          </a:p>
          <a:p>
            <a:pPr>
              <a:spcBef>
                <a:spcPts val="0"/>
              </a:spcBef>
              <a:spcAft>
                <a:spcPts val="200"/>
              </a:spcAft>
            </a:pPr>
            <a:r>
              <a:rPr lang="en-US" sz="1600" b="1" dirty="0" smtClean="0">
                <a:solidFill>
                  <a:srgbClr val="106636"/>
                </a:solidFill>
              </a:rPr>
              <a:t>Great Lakes Bioenergy Research Center (GLBRC)</a:t>
            </a:r>
            <a:r>
              <a:rPr lang="en-US" sz="1600" dirty="0" smtClean="0">
                <a:solidFill>
                  <a:srgbClr val="106636"/>
                </a:solidFill>
              </a:rPr>
              <a:t>—</a:t>
            </a:r>
            <a:r>
              <a:rPr lang="en-US" sz="1600" dirty="0" smtClean="0"/>
              <a:t>research on model plants and potential </a:t>
            </a:r>
            <a:r>
              <a:rPr lang="en-US" sz="1600" dirty="0" err="1" smtClean="0"/>
              <a:t>bioenergy</a:t>
            </a:r>
            <a:r>
              <a:rPr lang="en-US" sz="1600" dirty="0" smtClean="0"/>
              <a:t> plants; microbial </a:t>
            </a:r>
            <a:r>
              <a:rPr lang="en-US" sz="1600" dirty="0" err="1" smtClean="0"/>
              <a:t>biorefineries</a:t>
            </a:r>
            <a:r>
              <a:rPr lang="en-US" sz="1600" dirty="0" smtClean="0"/>
              <a:t>; sustainability of </a:t>
            </a:r>
            <a:r>
              <a:rPr lang="en-US" sz="1600" dirty="0" err="1" smtClean="0"/>
              <a:t>biofuel</a:t>
            </a:r>
            <a:r>
              <a:rPr lang="en-US" sz="1600" dirty="0" smtClean="0"/>
              <a:t> production</a:t>
            </a:r>
          </a:p>
          <a:p>
            <a:pPr marL="622300" indent="-158750">
              <a:spcBef>
                <a:spcPts val="0"/>
              </a:spcBef>
              <a:spcAft>
                <a:spcPts val="200"/>
              </a:spcAft>
              <a:buFont typeface="Wingdings" pitchFamily="2" charset="2"/>
              <a:buChar char="§"/>
            </a:pPr>
            <a:r>
              <a:rPr lang="en-US" sz="1400" i="1" dirty="0" smtClean="0"/>
              <a:t>Improved screening of hydrolytic enzymes using gene expression approach coupled with enzyme screening and computational approaches – 100x more efficient than conventional methods</a:t>
            </a:r>
          </a:p>
          <a:p>
            <a:pPr marL="396875" indent="-169863">
              <a:spcBef>
                <a:spcPts val="0"/>
              </a:spcBef>
              <a:spcAft>
                <a:spcPts val="200"/>
              </a:spcAft>
              <a:buFont typeface="Wingdings" pitchFamily="2" charset="2"/>
              <a:buChar char="§"/>
            </a:pPr>
            <a:endParaRPr lang="en-US" sz="800" b="1" dirty="0" smtClean="0">
              <a:solidFill>
                <a:srgbClr val="00B050"/>
              </a:solidFill>
            </a:endParaRPr>
          </a:p>
          <a:p>
            <a:pPr>
              <a:spcBef>
                <a:spcPts val="0"/>
              </a:spcBef>
              <a:spcAft>
                <a:spcPts val="200"/>
              </a:spcAft>
            </a:pPr>
            <a:r>
              <a:rPr lang="en-US" sz="1600" b="1" dirty="0" err="1" smtClean="0">
                <a:solidFill>
                  <a:srgbClr val="106636"/>
                </a:solidFill>
              </a:rPr>
              <a:t>BioEnergy</a:t>
            </a:r>
            <a:r>
              <a:rPr lang="en-US" sz="1600" b="1" dirty="0" smtClean="0">
                <a:solidFill>
                  <a:srgbClr val="106636"/>
                </a:solidFill>
              </a:rPr>
              <a:t> Science Center (BESC)</a:t>
            </a:r>
            <a:r>
              <a:rPr lang="en-US" sz="1600" dirty="0" smtClean="0">
                <a:solidFill>
                  <a:srgbClr val="106636"/>
                </a:solidFill>
              </a:rPr>
              <a:t>—</a:t>
            </a:r>
            <a:r>
              <a:rPr lang="en-US" sz="1600" dirty="0" smtClean="0"/>
              <a:t>research to overcome “recalcitrance” (resistance of plant fiber, or </a:t>
            </a:r>
            <a:r>
              <a:rPr lang="en-US" sz="1600" dirty="0" err="1" smtClean="0"/>
              <a:t>lignocellulose</a:t>
            </a:r>
            <a:r>
              <a:rPr lang="en-US" sz="1600" dirty="0" smtClean="0"/>
              <a:t>, to break down into sugars); gene discovery for recalcitrance; consolidated </a:t>
            </a:r>
            <a:r>
              <a:rPr lang="en-US" sz="1600" dirty="0" err="1" smtClean="0"/>
              <a:t>bioprocessing</a:t>
            </a:r>
            <a:endParaRPr lang="en-US" sz="1600" dirty="0" smtClean="0"/>
          </a:p>
          <a:p>
            <a:pPr marL="622300" indent="-169863">
              <a:spcBef>
                <a:spcPts val="0"/>
              </a:spcBef>
              <a:spcAft>
                <a:spcPts val="200"/>
              </a:spcAft>
              <a:buFont typeface="Wingdings" pitchFamily="2" charset="2"/>
              <a:buChar char="§"/>
            </a:pPr>
            <a:r>
              <a:rPr lang="en-US" sz="1400" i="1" dirty="0" smtClean="0"/>
              <a:t>New high throughput screening of chemical, structural, and genetic features of biomass – &gt;100x faster than conventional methods. </a:t>
            </a:r>
          </a:p>
          <a:p>
            <a:pPr marL="622300" indent="-169863">
              <a:spcBef>
                <a:spcPts val="0"/>
              </a:spcBef>
              <a:spcAft>
                <a:spcPts val="200"/>
              </a:spcAft>
              <a:buFont typeface="Wingdings" pitchFamily="2" charset="2"/>
              <a:buChar char="§"/>
            </a:pPr>
            <a:r>
              <a:rPr lang="en-US" sz="1400" i="1" dirty="0" smtClean="0"/>
              <a:t>New imaging technologies to view cell wall at multiple scales to analyze recalcitrance</a:t>
            </a:r>
          </a:p>
          <a:p>
            <a:pPr marL="396875" indent="-169863">
              <a:spcBef>
                <a:spcPts val="0"/>
              </a:spcBef>
              <a:spcAft>
                <a:spcPts val="200"/>
              </a:spcAft>
              <a:buFont typeface="Wingdings" pitchFamily="2" charset="2"/>
              <a:buChar char="§"/>
            </a:pPr>
            <a:endParaRPr lang="en-US" sz="800" b="1"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The Genomic Revolution</a:t>
            </a:r>
            <a:br>
              <a:rPr lang="en-US" dirty="0" smtClean="0">
                <a:latin typeface="Arial" charset="0"/>
                <a:cs typeface="Arial" charset="0"/>
              </a:rPr>
            </a:br>
            <a:r>
              <a:rPr lang="en-US" sz="1600" i="1" dirty="0" smtClean="0">
                <a:latin typeface="Arial" charset="0"/>
                <a:cs typeface="Arial" charset="0"/>
              </a:rPr>
              <a:t>Advances in DNA sequencing and analysis have revolutionized the study of biology</a:t>
            </a:r>
            <a:endParaRPr lang="en-US" sz="2000" i="1" dirty="0" smtClean="0">
              <a:latin typeface="Arial" charset="0"/>
              <a:cs typeface="Arial" charset="0"/>
            </a:endParaRPr>
          </a:p>
        </p:txBody>
      </p:sp>
      <p:sp>
        <p:nvSpPr>
          <p:cNvPr id="9219"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406F11-EAB8-44ED-A83A-AE12AA9C4A9A}" type="slidenum">
              <a:rPr lang="en-US" smtClean="0">
                <a:latin typeface="Arial" charset="0"/>
                <a:cs typeface="Arial" charset="0"/>
              </a:rPr>
              <a:pPr fontAlgn="base">
                <a:spcBef>
                  <a:spcPct val="0"/>
                </a:spcBef>
                <a:spcAft>
                  <a:spcPct val="0"/>
                </a:spcAft>
              </a:pPr>
              <a:t>17</a:t>
            </a:fld>
            <a:endParaRPr lang="en-US" smtClean="0">
              <a:latin typeface="Arial" charset="0"/>
              <a:cs typeface="Arial" charset="0"/>
            </a:endParaRPr>
          </a:p>
        </p:txBody>
      </p:sp>
      <p:sp>
        <p:nvSpPr>
          <p:cNvPr id="9220"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dirty="0" smtClean="0">
                <a:latin typeface="Arial" charset="0"/>
                <a:cs typeface="Arial" charset="0"/>
              </a:rPr>
              <a:t>Office of Science FY 2011 Budget</a:t>
            </a:r>
          </a:p>
        </p:txBody>
      </p:sp>
      <p:sp>
        <p:nvSpPr>
          <p:cNvPr id="9221" name="Rectangle 5"/>
          <p:cNvSpPr>
            <a:spLocks noChangeArrowheads="1"/>
          </p:cNvSpPr>
          <p:nvPr/>
        </p:nvSpPr>
        <p:spPr bwMode="auto">
          <a:xfrm>
            <a:off x="271605" y="849728"/>
            <a:ext cx="8594100" cy="5765681"/>
          </a:xfrm>
          <a:prstGeom prst="rect">
            <a:avLst/>
          </a:prstGeom>
          <a:noFill/>
          <a:ln w="9525">
            <a:noFill/>
            <a:miter lim="800000"/>
            <a:headEnd/>
            <a:tailEnd/>
          </a:ln>
        </p:spPr>
        <p:txBody>
          <a:bodyPr wrap="square">
            <a:spAutoFit/>
          </a:bodyPr>
          <a:lstStyle/>
          <a:p>
            <a:pPr>
              <a:spcAft>
                <a:spcPts val="800"/>
              </a:spcAft>
            </a:pPr>
            <a:r>
              <a:rPr lang="en-US" b="1" dirty="0" smtClean="0"/>
              <a:t>Sequencing the 3 billion base-pair human genome took 13 years and multiple national and international partners.  Today the DOE Joint Genome Institute sequences over a trillion base pairs annually. </a:t>
            </a:r>
          </a:p>
          <a:p>
            <a:pPr marL="396875" indent="-158750">
              <a:spcAft>
                <a:spcPts val="800"/>
              </a:spcAft>
              <a:buFont typeface="Wingdings" pitchFamily="2" charset="2"/>
              <a:buChar char="§"/>
            </a:pPr>
            <a:r>
              <a:rPr lang="en-US" sz="1400" dirty="0" smtClean="0"/>
              <a:t>DNA sequencing and analysis capabilities and the availability of genome data in the 1990s led to functional genomics, proteomics, </a:t>
            </a:r>
            <a:r>
              <a:rPr lang="en-US" sz="1400" dirty="0" err="1" smtClean="0"/>
              <a:t>metabolomics</a:t>
            </a:r>
            <a:r>
              <a:rPr lang="en-US" sz="1400" dirty="0" smtClean="0"/>
              <a:t>, systems biology, and synthetic biology. </a:t>
            </a:r>
          </a:p>
          <a:p>
            <a:pPr marL="396875" indent="-158750">
              <a:spcAft>
                <a:spcPts val="800"/>
              </a:spcAft>
              <a:buFont typeface="Wingdings" pitchFamily="2" charset="2"/>
              <a:buChar char="§"/>
            </a:pPr>
            <a:r>
              <a:rPr lang="en-US" sz="1400" dirty="0" smtClean="0"/>
              <a:t>Genomic sequence information has dramatically increased our understanding of the biological processes of microbes and plants—knowledge that is being used to develop solutions for clean energy production, sequestration of atmospheric CO</a:t>
            </a:r>
            <a:r>
              <a:rPr lang="en-US" sz="1400" baseline="-25000" dirty="0" smtClean="0"/>
              <a:t>2</a:t>
            </a:r>
            <a:r>
              <a:rPr lang="en-US" sz="1400" dirty="0" smtClean="0"/>
              <a:t>, and remediation of contaminated environments.</a:t>
            </a:r>
          </a:p>
          <a:p>
            <a:pPr marL="396875" indent="-158750">
              <a:spcAft>
                <a:spcPts val="800"/>
              </a:spcAft>
              <a:buFont typeface="Wingdings" pitchFamily="2" charset="2"/>
              <a:buChar char="§"/>
            </a:pPr>
            <a:r>
              <a:rPr lang="en-US" sz="1400" dirty="0" smtClean="0"/>
              <a:t>Recent accomplishments:</a:t>
            </a:r>
          </a:p>
          <a:p>
            <a:pPr marL="622300" lvl="1" indent="-158750">
              <a:spcAft>
                <a:spcPts val="800"/>
              </a:spcAft>
              <a:buFont typeface="Wingdings" pitchFamily="2" charset="2"/>
              <a:buChar char="§"/>
            </a:pPr>
            <a:r>
              <a:rPr lang="en-US" sz="1400" b="1" dirty="0" smtClean="0"/>
              <a:t>Sequencing the 1.1 billion base-pair soybean genome</a:t>
            </a:r>
            <a:r>
              <a:rPr lang="en-US" sz="1400" dirty="0" smtClean="0"/>
              <a:t>—The largest plant project sequenced at JGI and the largest plant sequenced by the whole genome shotgun strategy, the soybean sequence will accelerate crop improvements for energy production and environmentally sustainable food and feed production for agriculture.</a:t>
            </a:r>
          </a:p>
          <a:p>
            <a:pPr marL="622300" lvl="1" indent="-158750">
              <a:spcAft>
                <a:spcPts val="800"/>
              </a:spcAft>
              <a:buFont typeface="Wingdings" pitchFamily="2" charset="2"/>
              <a:buChar char="§"/>
            </a:pPr>
            <a:r>
              <a:rPr lang="en-US" sz="1400" b="1" dirty="0" smtClean="0"/>
              <a:t>DOE JGI publishes the Genomic Encyclopedia of Bacteria and </a:t>
            </a:r>
            <a:r>
              <a:rPr lang="en-US" sz="1400" b="1" dirty="0" err="1" smtClean="0"/>
              <a:t>Archaea</a:t>
            </a:r>
            <a:r>
              <a:rPr lang="en-US" sz="1400" dirty="0" smtClean="0"/>
              <a:t>—The initial 56 microbial genomes sequenced resulted in the discovery of tens of thousands of genes that provide insights into natural environmental processes and advance biotechnology. </a:t>
            </a:r>
          </a:p>
          <a:p>
            <a:pPr marL="622300" lvl="1" indent="-158750">
              <a:spcAft>
                <a:spcPts val="800"/>
              </a:spcAft>
              <a:buFont typeface="Wingdings" pitchFamily="2" charset="2"/>
              <a:buChar char="§"/>
            </a:pPr>
            <a:r>
              <a:rPr lang="en-US" sz="1400" b="1" dirty="0" smtClean="0"/>
              <a:t>Viable microbes in toxic subsurface environments—</a:t>
            </a:r>
            <a:r>
              <a:rPr lang="en-US" sz="1400" dirty="0" smtClean="0"/>
              <a:t>Genetic techniques demonstrate that </a:t>
            </a:r>
            <a:r>
              <a:rPr lang="en-US" sz="1400" dirty="0" err="1" smtClean="0"/>
              <a:t>micoorganisms</a:t>
            </a:r>
            <a:r>
              <a:rPr lang="en-US" sz="1400" dirty="0" smtClean="0"/>
              <a:t> of the </a:t>
            </a:r>
            <a:r>
              <a:rPr lang="en-US" sz="1400" i="1" dirty="0" err="1" smtClean="0"/>
              <a:t>Anaeromyxobacter</a:t>
            </a:r>
            <a:r>
              <a:rPr lang="en-US" sz="1400" dirty="0" smtClean="0"/>
              <a:t> family, known to </a:t>
            </a:r>
            <a:r>
              <a:rPr lang="en-US" sz="1400" dirty="0" err="1" smtClean="0"/>
              <a:t>enzymatically</a:t>
            </a:r>
            <a:r>
              <a:rPr lang="en-US" sz="1400" dirty="0" smtClean="0"/>
              <a:t> reduce uranium to a less mobile form, can be detected in the most heavily contaminated environments and likely play a role in reducing the mobility of uranium in groundwater.    </a:t>
            </a:r>
          </a:p>
          <a:p>
            <a:pPr marL="795338" lvl="1" indent="-222250">
              <a:spcAft>
                <a:spcPts val="800"/>
              </a:spcAft>
              <a:buFont typeface="Wingdings" pitchFamily="2" charset="2"/>
              <a:buChar char="§"/>
            </a:pPr>
            <a:endParaRPr lang="en-US" sz="16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E0E9E6E-A601-47C2-8556-2BB0F917CAEC}" type="slidenum">
              <a:rPr lang="en-US" smtClean="0">
                <a:latin typeface="Arial" charset="0"/>
                <a:cs typeface="Arial" charset="0"/>
              </a:rPr>
              <a:pPr fontAlgn="base">
                <a:spcBef>
                  <a:spcPct val="0"/>
                </a:spcBef>
                <a:spcAft>
                  <a:spcPct val="0"/>
                </a:spcAft>
              </a:pPr>
              <a:t>18</a:t>
            </a:fld>
            <a:endParaRPr lang="en-US" smtClean="0">
              <a:latin typeface="Arial" charset="0"/>
              <a:cs typeface="Arial" charset="0"/>
            </a:endParaRPr>
          </a:p>
        </p:txBody>
      </p:sp>
      <p:sp>
        <p:nvSpPr>
          <p:cNvPr id="10244"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22" name="Title 2"/>
          <p:cNvSpPr>
            <a:spLocks noGrp="1"/>
          </p:cNvSpPr>
          <p:nvPr>
            <p:ph type="title"/>
          </p:nvPr>
        </p:nvSpPr>
        <p:spPr>
          <a:xfrm>
            <a:off x="99392" y="-215348"/>
            <a:ext cx="8915400" cy="1143000"/>
          </a:xfrm>
        </p:spPr>
        <p:txBody>
          <a:bodyPr/>
          <a:lstStyle/>
          <a:p>
            <a:r>
              <a:rPr lang="en-US" dirty="0" smtClean="0"/>
              <a:t>Geosciences Research for Gas Hydrates</a:t>
            </a:r>
            <a:r>
              <a:rPr lang="en-US" sz="1600" dirty="0" smtClean="0"/>
              <a:t/>
            </a:r>
            <a:br>
              <a:rPr lang="en-US" sz="1600" dirty="0" smtClean="0"/>
            </a:br>
            <a:r>
              <a:rPr lang="en-US" sz="1600" i="1" dirty="0" smtClean="0">
                <a:latin typeface="Arial" charset="0"/>
                <a:cs typeface="Arial" charset="0"/>
              </a:rPr>
              <a:t>Developing the science base for understanding the potential of gas hydrates as a resource</a:t>
            </a:r>
            <a:endParaRPr lang="en-US" sz="1600" dirty="0"/>
          </a:p>
        </p:txBody>
      </p:sp>
      <p:sp>
        <p:nvSpPr>
          <p:cNvPr id="23" name="TextBox 22"/>
          <p:cNvSpPr txBox="1"/>
          <p:nvPr/>
        </p:nvSpPr>
        <p:spPr>
          <a:xfrm>
            <a:off x="780834" y="1062518"/>
            <a:ext cx="7565204" cy="2031325"/>
          </a:xfrm>
          <a:prstGeom prst="rect">
            <a:avLst/>
          </a:prstGeom>
          <a:noFill/>
        </p:spPr>
        <p:txBody>
          <a:bodyPr wrap="square" rtlCol="0">
            <a:spAutoFit/>
          </a:bodyPr>
          <a:lstStyle/>
          <a:p>
            <a:r>
              <a:rPr lang="en-US" sz="1400" dirty="0" smtClean="0">
                <a:latin typeface="Arial" pitchFamily="34" charset="0"/>
                <a:cs typeface="Arial" pitchFamily="34" charset="0"/>
              </a:rPr>
              <a:t>BES research will investigate fundamental scientific questions about methane hydrates: their formation and occurrence; their stability in natural or engineered systems; their role in</a:t>
            </a:r>
            <a:r>
              <a:rPr lang="en-US" sz="1400" dirty="0">
                <a:latin typeface="Arial" pitchFamily="34" charset="0"/>
                <a:cs typeface="Arial" pitchFamily="34" charset="0"/>
              </a:rPr>
              <a:t> </a:t>
            </a:r>
            <a:r>
              <a:rPr lang="en-US" sz="1400" dirty="0" smtClean="0">
                <a:latin typeface="Arial" pitchFamily="34" charset="0"/>
                <a:cs typeface="Arial" pitchFamily="34" charset="0"/>
              </a:rPr>
              <a:t>geological/ ecological systems; and their role in the carbon cycle (+$17,517K).</a:t>
            </a:r>
            <a:endParaRPr lang="en-US" sz="1400" dirty="0">
              <a:latin typeface="Arial" pitchFamily="34" charset="0"/>
              <a:cs typeface="Arial" pitchFamily="34" charset="0"/>
            </a:endParaRPr>
          </a:p>
          <a:p>
            <a:endParaRPr lang="en-US" sz="1400" dirty="0" smtClean="0">
              <a:latin typeface="Arial" pitchFamily="34" charset="0"/>
              <a:cs typeface="Arial" pitchFamily="34" charset="0"/>
            </a:endParaRPr>
          </a:p>
          <a:p>
            <a:r>
              <a:rPr lang="en-US" sz="1400" dirty="0" smtClean="0">
                <a:latin typeface="Arial" pitchFamily="34" charset="0"/>
                <a:cs typeface="Arial" pitchFamily="34" charset="0"/>
              </a:rPr>
              <a:t>The program will also study hydrates via controlled </a:t>
            </a:r>
            <a:r>
              <a:rPr lang="en-US" sz="1400" i="1" dirty="0" smtClean="0">
                <a:latin typeface="Arial" pitchFamily="34" charset="0"/>
                <a:cs typeface="Arial" pitchFamily="34" charset="0"/>
              </a:rPr>
              <a:t>in situ </a:t>
            </a:r>
            <a:r>
              <a:rPr lang="en-US" sz="1400" dirty="0" smtClean="0">
                <a:latin typeface="Arial" pitchFamily="34" charset="0"/>
                <a:cs typeface="Arial" pitchFamily="34" charset="0"/>
              </a:rPr>
              <a:t>depressurization and physical, thermal, and chemical stimulation in the Arctic  and the Gulf of Mexico.  This research will be supported by theory and multi-scale modeling and simulation in areas such as the intermolecular forces that govern the structure and properties of gas hydrates.</a:t>
            </a:r>
          </a:p>
          <a:p>
            <a:endParaRPr lang="en-US" sz="1400" b="1" dirty="0">
              <a:solidFill>
                <a:prstClr val="black"/>
              </a:solidFill>
              <a:latin typeface="Arial" pitchFamily="34" charset="0"/>
              <a:cs typeface="Arial" pitchFamily="34" charset="0"/>
            </a:endParaRPr>
          </a:p>
        </p:txBody>
      </p:sp>
      <p:grpSp>
        <p:nvGrpSpPr>
          <p:cNvPr id="20" name="Group 19"/>
          <p:cNvGrpSpPr/>
          <p:nvPr/>
        </p:nvGrpSpPr>
        <p:grpSpPr>
          <a:xfrm>
            <a:off x="1017098" y="3207026"/>
            <a:ext cx="7098477" cy="2385392"/>
            <a:chOff x="950838" y="3207026"/>
            <a:chExt cx="7098477" cy="2385392"/>
          </a:xfrm>
        </p:grpSpPr>
        <p:pic>
          <p:nvPicPr>
            <p:cNvPr id="25" name="Picture 5" descr="Figure03"/>
            <p:cNvPicPr>
              <a:picLocks noChangeAspect="1" noChangeArrowheads="1"/>
            </p:cNvPicPr>
            <p:nvPr/>
          </p:nvPicPr>
          <p:blipFill>
            <a:blip r:embed="rId3" cstate="print"/>
            <a:srcRect l="65297" t="64870" r="499" b="584"/>
            <a:stretch>
              <a:fillRect/>
            </a:stretch>
          </p:blipFill>
          <p:spPr bwMode="auto">
            <a:xfrm>
              <a:off x="4400582" y="3209020"/>
              <a:ext cx="3648733" cy="2347513"/>
            </a:xfrm>
            <a:prstGeom prst="rect">
              <a:avLst/>
            </a:prstGeom>
            <a:noFill/>
            <a:ln/>
            <a:effectLst/>
          </p:spPr>
        </p:pic>
        <p:grpSp>
          <p:nvGrpSpPr>
            <p:cNvPr id="3" name="Group 6"/>
            <p:cNvGrpSpPr>
              <a:grpSpLocks/>
            </p:cNvGrpSpPr>
            <p:nvPr/>
          </p:nvGrpSpPr>
          <p:grpSpPr bwMode="auto">
            <a:xfrm>
              <a:off x="960139" y="3207026"/>
              <a:ext cx="3652720" cy="2385392"/>
              <a:chOff x="569" y="1045"/>
              <a:chExt cx="1969" cy="1826"/>
            </a:xfrm>
          </p:grpSpPr>
          <p:pic>
            <p:nvPicPr>
              <p:cNvPr id="28" name="Picture 7" descr="Figure03"/>
              <p:cNvPicPr>
                <a:picLocks noChangeAspect="1" noChangeArrowheads="1"/>
              </p:cNvPicPr>
              <p:nvPr/>
            </p:nvPicPr>
            <p:blipFill>
              <a:blip r:embed="rId3" cstate="print"/>
              <a:srcRect l="232" t="270" r="62608" b="64931"/>
              <a:stretch>
                <a:fillRect/>
              </a:stretch>
            </p:blipFill>
            <p:spPr bwMode="auto">
              <a:xfrm>
                <a:off x="569" y="1045"/>
                <a:ext cx="1954" cy="1822"/>
              </a:xfrm>
              <a:prstGeom prst="rect">
                <a:avLst/>
              </a:prstGeom>
              <a:noFill/>
            </p:spPr>
          </p:pic>
          <p:sp>
            <p:nvSpPr>
              <p:cNvPr id="29" name="Rectangle 8"/>
              <p:cNvSpPr>
                <a:spLocks noChangeArrowheads="1"/>
              </p:cNvSpPr>
              <p:nvPr/>
            </p:nvSpPr>
            <p:spPr bwMode="auto">
              <a:xfrm>
                <a:off x="850" y="2458"/>
                <a:ext cx="1677" cy="413"/>
              </a:xfrm>
              <a:prstGeom prst="rect">
                <a:avLst/>
              </a:prstGeom>
              <a:solidFill>
                <a:srgbClr val="FEEEC0"/>
              </a:solidFill>
              <a:ln w="9525">
                <a:noFill/>
                <a:miter lim="800000"/>
                <a:headEnd/>
                <a:tailEnd/>
              </a:ln>
              <a:effectLst/>
            </p:spPr>
            <p:txBody>
              <a:bodyPr wrap="none" anchor="ctr"/>
              <a:lstStyle/>
              <a:p>
                <a:pPr fontAlgn="base">
                  <a:spcBef>
                    <a:spcPct val="0"/>
                  </a:spcBef>
                  <a:spcAft>
                    <a:spcPct val="0"/>
                  </a:spcAft>
                </a:pPr>
                <a:endParaRPr lang="en-US">
                  <a:solidFill>
                    <a:prstClr val="black"/>
                  </a:solidFill>
                  <a:latin typeface="Arial" charset="0"/>
                </a:endParaRPr>
              </a:p>
            </p:txBody>
          </p:sp>
          <p:sp>
            <p:nvSpPr>
              <p:cNvPr id="30" name="Line 9"/>
              <p:cNvSpPr>
                <a:spLocks noChangeShapeType="1"/>
              </p:cNvSpPr>
              <p:nvPr/>
            </p:nvSpPr>
            <p:spPr bwMode="auto">
              <a:xfrm>
                <a:off x="850" y="2790"/>
                <a:ext cx="1648" cy="0"/>
              </a:xfrm>
              <a:prstGeom prst="line">
                <a:avLst/>
              </a:prstGeom>
              <a:noFill/>
              <a:ln w="12700">
                <a:solidFill>
                  <a:schemeClr val="tx1"/>
                </a:solidFill>
                <a:round/>
                <a:headEnd/>
                <a:tailEnd/>
              </a:ln>
              <a:effectLst/>
            </p:spPr>
            <p:txBody>
              <a:bodyPr/>
              <a:lstStyle/>
              <a:p>
                <a:pPr fontAlgn="base">
                  <a:spcBef>
                    <a:spcPct val="0"/>
                  </a:spcBef>
                  <a:spcAft>
                    <a:spcPct val="0"/>
                  </a:spcAft>
                </a:pPr>
                <a:endParaRPr lang="en-US">
                  <a:solidFill>
                    <a:prstClr val="black"/>
                  </a:solidFill>
                  <a:latin typeface="Arial" charset="0"/>
                </a:endParaRPr>
              </a:p>
            </p:txBody>
          </p:sp>
          <p:sp>
            <p:nvSpPr>
              <p:cNvPr id="31" name="Line 10"/>
              <p:cNvSpPr>
                <a:spLocks noChangeShapeType="1"/>
              </p:cNvSpPr>
              <p:nvPr/>
            </p:nvSpPr>
            <p:spPr bwMode="auto">
              <a:xfrm>
                <a:off x="2493" y="2455"/>
                <a:ext cx="0" cy="340"/>
              </a:xfrm>
              <a:prstGeom prst="line">
                <a:avLst/>
              </a:prstGeom>
              <a:noFill/>
              <a:ln w="9525">
                <a:solidFill>
                  <a:schemeClr val="tx1"/>
                </a:solidFill>
                <a:round/>
                <a:headEnd/>
                <a:tailEnd/>
              </a:ln>
              <a:effectLst/>
            </p:spPr>
            <p:txBody>
              <a:bodyPr/>
              <a:lstStyle/>
              <a:p>
                <a:pPr fontAlgn="base">
                  <a:spcBef>
                    <a:spcPct val="0"/>
                  </a:spcBef>
                  <a:spcAft>
                    <a:spcPct val="0"/>
                  </a:spcAft>
                </a:pPr>
                <a:endParaRPr lang="en-US">
                  <a:solidFill>
                    <a:prstClr val="black"/>
                  </a:solidFill>
                  <a:latin typeface="Arial" charset="0"/>
                </a:endParaRPr>
              </a:p>
            </p:txBody>
          </p:sp>
          <p:sp>
            <p:nvSpPr>
              <p:cNvPr id="32" name="Rectangle 11"/>
              <p:cNvSpPr>
                <a:spLocks noChangeArrowheads="1"/>
              </p:cNvSpPr>
              <p:nvPr/>
            </p:nvSpPr>
            <p:spPr bwMode="auto">
              <a:xfrm>
                <a:off x="849" y="2457"/>
                <a:ext cx="1638" cy="330"/>
              </a:xfrm>
              <a:prstGeom prst="rect">
                <a:avLst/>
              </a:prstGeom>
              <a:solidFill>
                <a:srgbClr val="FFC285"/>
              </a:solidFill>
              <a:ln w="9525">
                <a:noFill/>
                <a:miter lim="800000"/>
                <a:headEnd/>
                <a:tailEnd/>
              </a:ln>
              <a:effectLst/>
            </p:spPr>
            <p:txBody>
              <a:bodyPr wrap="none" anchor="ctr"/>
              <a:lstStyle/>
              <a:p>
                <a:pPr fontAlgn="base">
                  <a:spcBef>
                    <a:spcPct val="0"/>
                  </a:spcBef>
                  <a:spcAft>
                    <a:spcPct val="0"/>
                  </a:spcAft>
                </a:pPr>
                <a:endParaRPr lang="en-US">
                  <a:solidFill>
                    <a:prstClr val="black"/>
                  </a:solidFill>
                  <a:latin typeface="Arial" charset="0"/>
                </a:endParaRPr>
              </a:p>
            </p:txBody>
          </p:sp>
          <p:sp>
            <p:nvSpPr>
              <p:cNvPr id="33" name="Text Box 12"/>
              <p:cNvSpPr txBox="1">
                <a:spLocks noChangeArrowheads="1"/>
              </p:cNvSpPr>
              <p:nvPr/>
            </p:nvSpPr>
            <p:spPr bwMode="auto">
              <a:xfrm>
                <a:off x="2178" y="2436"/>
                <a:ext cx="360" cy="103"/>
              </a:xfrm>
              <a:prstGeom prst="rect">
                <a:avLst/>
              </a:prstGeom>
              <a:noFill/>
              <a:ln w="9525">
                <a:noFill/>
                <a:miter lim="800000"/>
                <a:headEnd/>
                <a:tailEnd/>
              </a:ln>
              <a:effectLst/>
            </p:spPr>
            <p:txBody>
              <a:bodyPr>
                <a:spAutoFit/>
              </a:bodyPr>
              <a:lstStyle/>
              <a:p>
                <a:pPr fontAlgn="base">
                  <a:spcBef>
                    <a:spcPct val="50000"/>
                  </a:spcBef>
                  <a:spcAft>
                    <a:spcPct val="0"/>
                  </a:spcAft>
                </a:pPr>
                <a:r>
                  <a:rPr lang="en-US" sz="800">
                    <a:solidFill>
                      <a:prstClr val="black"/>
                    </a:solidFill>
                    <a:latin typeface="Helvetica-Narrow" pitchFamily="34" charset="0"/>
                  </a:rPr>
                  <a:t>Free Gas</a:t>
                </a:r>
              </a:p>
            </p:txBody>
          </p:sp>
          <p:sp>
            <p:nvSpPr>
              <p:cNvPr id="34" name="Text Box 13"/>
              <p:cNvSpPr txBox="1">
                <a:spLocks noChangeArrowheads="1"/>
              </p:cNvSpPr>
              <p:nvPr/>
            </p:nvSpPr>
            <p:spPr bwMode="auto">
              <a:xfrm>
                <a:off x="814" y="2436"/>
                <a:ext cx="429" cy="103"/>
              </a:xfrm>
              <a:prstGeom prst="rect">
                <a:avLst/>
              </a:prstGeom>
              <a:noFill/>
              <a:ln w="9525">
                <a:noFill/>
                <a:miter lim="800000"/>
                <a:headEnd/>
                <a:tailEnd/>
              </a:ln>
              <a:effectLst/>
            </p:spPr>
            <p:txBody>
              <a:bodyPr>
                <a:spAutoFit/>
              </a:bodyPr>
              <a:lstStyle/>
              <a:p>
                <a:pPr fontAlgn="base">
                  <a:spcBef>
                    <a:spcPct val="50000"/>
                  </a:spcBef>
                  <a:spcAft>
                    <a:spcPct val="0"/>
                  </a:spcAft>
                </a:pPr>
                <a:r>
                  <a:rPr lang="en-US" sz="800">
                    <a:solidFill>
                      <a:prstClr val="black"/>
                    </a:solidFill>
                    <a:latin typeface="Helvetica-Narrow" pitchFamily="34" charset="0"/>
                  </a:rPr>
                  <a:t>Free Gas</a:t>
                </a:r>
              </a:p>
            </p:txBody>
          </p:sp>
          <p:sp>
            <p:nvSpPr>
              <p:cNvPr id="35" name="AutoShape 14"/>
              <p:cNvSpPr>
                <a:spLocks noChangeArrowheads="1"/>
              </p:cNvSpPr>
              <p:nvPr/>
            </p:nvSpPr>
            <p:spPr bwMode="auto">
              <a:xfrm>
                <a:off x="1566" y="2480"/>
                <a:ext cx="175" cy="276"/>
              </a:xfrm>
              <a:prstGeom prst="upArrow">
                <a:avLst>
                  <a:gd name="adj1" fmla="val 50000"/>
                  <a:gd name="adj2" fmla="val 39429"/>
                </a:avLst>
              </a:prstGeom>
              <a:gradFill rotWithShape="0">
                <a:gsLst>
                  <a:gs pos="0">
                    <a:srgbClr val="33CCFF"/>
                  </a:gs>
                  <a:gs pos="100000">
                    <a:srgbClr val="FF8B67"/>
                  </a:gs>
                </a:gsLst>
                <a:lin ang="5400000" scaled="1"/>
              </a:gradFill>
              <a:ln w="6350">
                <a:solidFill>
                  <a:schemeClr val="tx1"/>
                </a:solidFill>
                <a:miter lim="800000"/>
                <a:headEnd/>
                <a:tailEnd/>
              </a:ln>
              <a:effectLst/>
            </p:spPr>
            <p:txBody>
              <a:bodyPr wrap="none" anchor="ctr"/>
              <a:lstStyle/>
              <a:p>
                <a:pPr fontAlgn="base">
                  <a:spcBef>
                    <a:spcPct val="0"/>
                  </a:spcBef>
                  <a:spcAft>
                    <a:spcPct val="0"/>
                  </a:spcAft>
                </a:pPr>
                <a:endParaRPr lang="en-US">
                  <a:solidFill>
                    <a:prstClr val="black"/>
                  </a:solidFill>
                  <a:latin typeface="Arial" charset="0"/>
                </a:endParaRPr>
              </a:p>
            </p:txBody>
          </p:sp>
          <p:sp>
            <p:nvSpPr>
              <p:cNvPr id="36" name="Text Box 15"/>
              <p:cNvSpPr txBox="1">
                <a:spLocks noChangeArrowheads="1"/>
              </p:cNvSpPr>
              <p:nvPr/>
            </p:nvSpPr>
            <p:spPr bwMode="auto">
              <a:xfrm>
                <a:off x="977" y="2583"/>
                <a:ext cx="1255" cy="11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n-US" sz="900">
                    <a:solidFill>
                      <a:prstClr val="black"/>
                    </a:solidFill>
                    <a:latin typeface="Helvetica-Narrow" pitchFamily="34" charset="0"/>
                  </a:rPr>
                  <a:t>GEOTHERMAL          GRADIENT</a:t>
                </a:r>
              </a:p>
            </p:txBody>
          </p:sp>
        </p:grpSp>
        <p:sp>
          <p:nvSpPr>
            <p:cNvPr id="27" name="Rectangle 16"/>
            <p:cNvSpPr>
              <a:spLocks noChangeArrowheads="1"/>
            </p:cNvSpPr>
            <p:nvPr/>
          </p:nvSpPr>
          <p:spPr bwMode="auto">
            <a:xfrm>
              <a:off x="950838" y="3212010"/>
              <a:ext cx="7079979" cy="2370440"/>
            </a:xfrm>
            <a:prstGeom prst="rect">
              <a:avLst/>
            </a:prstGeom>
            <a:noFill/>
            <a:ln w="66675">
              <a:solidFill>
                <a:srgbClr val="000080"/>
              </a:solidFill>
              <a:miter lim="800000"/>
              <a:headEnd/>
              <a:tailEnd/>
            </a:ln>
            <a:effectLst/>
          </p:spPr>
          <p:txBody>
            <a:bodyPr wrap="none" anchor="ctr"/>
            <a:lstStyle/>
            <a:p>
              <a:pPr fontAlgn="base">
                <a:spcBef>
                  <a:spcPct val="0"/>
                </a:spcBef>
                <a:spcAft>
                  <a:spcPct val="0"/>
                </a:spcAft>
              </a:pPr>
              <a:endParaRPr lang="en-US">
                <a:solidFill>
                  <a:prstClr val="black"/>
                </a:solidFill>
                <a:latin typeface="Arial" charset="0"/>
              </a:endParaRPr>
            </a:p>
          </p:txBody>
        </p:sp>
      </p:grpSp>
      <p:sp>
        <p:nvSpPr>
          <p:cNvPr id="37" name="TextBox 36"/>
          <p:cNvSpPr txBox="1"/>
          <p:nvPr/>
        </p:nvSpPr>
        <p:spPr>
          <a:xfrm>
            <a:off x="1855305" y="5691809"/>
            <a:ext cx="5459895" cy="461665"/>
          </a:xfrm>
          <a:prstGeom prst="rect">
            <a:avLst/>
          </a:prstGeom>
          <a:noFill/>
        </p:spPr>
        <p:txBody>
          <a:bodyPr wrap="square" rtlCol="0">
            <a:spAutoFit/>
          </a:bodyPr>
          <a:lstStyle/>
          <a:p>
            <a:pPr fontAlgn="base">
              <a:spcBef>
                <a:spcPct val="0"/>
              </a:spcBef>
              <a:spcAft>
                <a:spcPct val="0"/>
              </a:spcAft>
            </a:pPr>
            <a:r>
              <a:rPr lang="en-US" sz="1200" dirty="0">
                <a:solidFill>
                  <a:prstClr val="black"/>
                </a:solidFill>
                <a:latin typeface="Arial" pitchFamily="34" charset="0"/>
                <a:cs typeface="Arial" pitchFamily="34" charset="0"/>
              </a:rPr>
              <a:t>Methane hydrates are naturally occurring combinations of methane and water that form at low temperatures and high pressure.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a:xfrm>
            <a:off x="0" y="-214313"/>
            <a:ext cx="9144000" cy="1143001"/>
          </a:xfrm>
        </p:spPr>
        <p:txBody>
          <a:bodyPr/>
          <a:lstStyle/>
          <a:p>
            <a:pPr eaLnBrk="1" hangingPunct="1"/>
            <a:r>
              <a:rPr lang="en-US" smtClean="0">
                <a:latin typeface="Arial" charset="0"/>
                <a:cs typeface="Arial" charset="0"/>
              </a:rPr>
              <a:t>High Energy Density Laboratory Plasmas</a:t>
            </a:r>
            <a:br>
              <a:rPr lang="en-US" smtClean="0">
                <a:latin typeface="Arial" charset="0"/>
                <a:cs typeface="Arial" charset="0"/>
              </a:rPr>
            </a:br>
            <a:r>
              <a:rPr lang="en-US" sz="1600" i="1" smtClean="0">
                <a:latin typeface="Arial" charset="0"/>
                <a:cs typeface="Arial" charset="0"/>
              </a:rPr>
              <a:t>Expanded research efforts in HEDLP will reveal new understanding of matter in extreme conditions</a:t>
            </a:r>
            <a:endParaRPr lang="en-US" sz="2000" i="1" smtClean="0">
              <a:latin typeface="Arial" charset="0"/>
              <a:cs typeface="Arial" charset="0"/>
            </a:endParaRPr>
          </a:p>
        </p:txBody>
      </p:sp>
      <p:sp>
        <p:nvSpPr>
          <p:cNvPr id="16387"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22E8BB0-2B94-43C4-8AC2-C4611A6E5BDA}" type="slidenum">
              <a:rPr lang="en-US" smtClean="0">
                <a:latin typeface="Arial" charset="0"/>
                <a:cs typeface="Arial" charset="0"/>
              </a:rPr>
              <a:pPr fontAlgn="base">
                <a:spcBef>
                  <a:spcPct val="0"/>
                </a:spcBef>
                <a:spcAft>
                  <a:spcPct val="0"/>
                </a:spcAft>
              </a:pPr>
              <a:t>19</a:t>
            </a:fld>
            <a:endParaRPr lang="en-US" smtClean="0">
              <a:latin typeface="Arial" charset="0"/>
              <a:cs typeface="Arial" charset="0"/>
            </a:endParaRPr>
          </a:p>
        </p:txBody>
      </p:sp>
      <p:sp>
        <p:nvSpPr>
          <p:cNvPr id="16388"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16389" name="Rectangle 5"/>
          <p:cNvSpPr>
            <a:spLocks noChangeArrowheads="1"/>
          </p:cNvSpPr>
          <p:nvPr/>
        </p:nvSpPr>
        <p:spPr bwMode="auto">
          <a:xfrm>
            <a:off x="576263" y="942492"/>
            <a:ext cx="7991475" cy="4975721"/>
          </a:xfrm>
          <a:prstGeom prst="rect">
            <a:avLst/>
          </a:prstGeom>
          <a:noFill/>
          <a:ln w="9525">
            <a:noFill/>
            <a:miter lim="800000"/>
            <a:headEnd/>
            <a:tailEnd/>
          </a:ln>
        </p:spPr>
        <p:txBody>
          <a:bodyPr>
            <a:spAutoFit/>
          </a:bodyPr>
          <a:lstStyle/>
          <a:p>
            <a:pPr fontAlgn="base">
              <a:spcBef>
                <a:spcPct val="0"/>
              </a:spcBef>
              <a:spcAft>
                <a:spcPts val="600"/>
              </a:spcAft>
            </a:pPr>
            <a:r>
              <a:rPr lang="en-US" b="1" dirty="0">
                <a:solidFill>
                  <a:prstClr val="black"/>
                </a:solidFill>
                <a:latin typeface="Arial" charset="0"/>
              </a:rPr>
              <a:t>The emerging science of high energy density laboratory plasma (HEDLP) — the study of ionized matter at extremely high density and temperature — is enabling deeper understanding of extreme phenomena in a range of disciplines including fusion energy science, condensed matter physics, materials science, fluid dynamics, nuclear science, and astrophysics.</a:t>
            </a:r>
          </a:p>
          <a:p>
            <a:pPr fontAlgn="base">
              <a:spcBef>
                <a:spcPct val="0"/>
              </a:spcBef>
              <a:spcAft>
                <a:spcPts val="600"/>
              </a:spcAft>
            </a:pPr>
            <a:endParaRPr lang="en-US" sz="600" dirty="0">
              <a:solidFill>
                <a:prstClr val="black"/>
              </a:solidFill>
              <a:latin typeface="Arial" charset="0"/>
            </a:endParaRPr>
          </a:p>
          <a:p>
            <a:pPr fontAlgn="base">
              <a:spcBef>
                <a:spcPct val="0"/>
              </a:spcBef>
              <a:spcAft>
                <a:spcPts val="1000"/>
              </a:spcAft>
            </a:pPr>
            <a:r>
              <a:rPr lang="en-US" sz="1600" dirty="0">
                <a:solidFill>
                  <a:prstClr val="black"/>
                </a:solidFill>
                <a:latin typeface="Arial" charset="0"/>
              </a:rPr>
              <a:t>The increase </a:t>
            </a:r>
            <a:r>
              <a:rPr lang="en-US" sz="1600" dirty="0" smtClean="0">
                <a:solidFill>
                  <a:prstClr val="black"/>
                </a:solidFill>
              </a:rPr>
              <a:t>in the FES </a:t>
            </a:r>
            <a:r>
              <a:rPr lang="en-US" sz="1600" dirty="0" smtClean="0">
                <a:solidFill>
                  <a:prstClr val="black"/>
                </a:solidFill>
                <a:latin typeface="Arial" charset="0"/>
              </a:rPr>
              <a:t>High </a:t>
            </a:r>
            <a:r>
              <a:rPr lang="en-US" sz="1600" dirty="0">
                <a:solidFill>
                  <a:prstClr val="black"/>
                </a:solidFill>
                <a:latin typeface="Arial" charset="0"/>
              </a:rPr>
              <a:t>Energy Density Laboratory Plasma program (+$6,489K) will enable new </a:t>
            </a:r>
            <a:r>
              <a:rPr lang="en-US" sz="1600" dirty="0" smtClean="0">
                <a:solidFill>
                  <a:prstClr val="black"/>
                </a:solidFill>
                <a:latin typeface="Arial" charset="0"/>
              </a:rPr>
              <a:t>research </a:t>
            </a:r>
            <a:r>
              <a:rPr lang="en-US" sz="1600" dirty="0">
                <a:solidFill>
                  <a:prstClr val="black"/>
                </a:solidFill>
                <a:latin typeface="Arial" charset="0"/>
              </a:rPr>
              <a:t>awards under the </a:t>
            </a:r>
            <a:r>
              <a:rPr lang="en-US" sz="1600" dirty="0">
                <a:solidFill>
                  <a:prstClr val="black"/>
                </a:solidFill>
                <a:latin typeface="Arial" charset="0"/>
                <a:cs typeface="Times New Roman" pitchFamily="18" charset="0"/>
              </a:rPr>
              <a:t>HEDLP joint program between FES and </a:t>
            </a:r>
            <a:r>
              <a:rPr lang="en-US" sz="1600" dirty="0" smtClean="0">
                <a:solidFill>
                  <a:prstClr val="black"/>
                </a:solidFill>
                <a:latin typeface="Arial" charset="0"/>
                <a:cs typeface="Times New Roman" pitchFamily="18" charset="0"/>
              </a:rPr>
              <a:t>NNSA, which began in </a:t>
            </a:r>
            <a:r>
              <a:rPr lang="en-US" sz="1600" dirty="0">
                <a:solidFill>
                  <a:prstClr val="black"/>
                </a:solidFill>
                <a:latin typeface="Arial" charset="0"/>
                <a:cs typeface="Times New Roman" pitchFamily="18" charset="0"/>
              </a:rPr>
              <a:t>FY 2009.  </a:t>
            </a:r>
            <a:endParaRPr lang="en-US" sz="1600" dirty="0">
              <a:solidFill>
                <a:prstClr val="black"/>
              </a:solidFill>
              <a:latin typeface="Arial" charset="0"/>
            </a:endParaRPr>
          </a:p>
          <a:p>
            <a:pPr fontAlgn="base">
              <a:spcBef>
                <a:spcPct val="0"/>
              </a:spcBef>
              <a:spcAft>
                <a:spcPts val="1000"/>
              </a:spcAft>
            </a:pPr>
            <a:r>
              <a:rPr lang="en-US" sz="1600" dirty="0">
                <a:solidFill>
                  <a:prstClr val="black"/>
                </a:solidFill>
                <a:latin typeface="Arial" charset="0"/>
              </a:rPr>
              <a:t>This research will leverage world-class FES and NNSA facilities to provide:</a:t>
            </a:r>
          </a:p>
          <a:p>
            <a:pPr lvl="1" indent="-225425" fontAlgn="base">
              <a:spcBef>
                <a:spcPct val="0"/>
              </a:spcBef>
              <a:spcAft>
                <a:spcPts val="600"/>
              </a:spcAft>
              <a:buFont typeface="Wingdings" pitchFamily="2" charset="2"/>
              <a:buChar char="§"/>
            </a:pPr>
            <a:r>
              <a:rPr lang="en-US" sz="1600" dirty="0" smtClean="0">
                <a:solidFill>
                  <a:prstClr val="black"/>
                </a:solidFill>
                <a:latin typeface="Arial" charset="0"/>
              </a:rPr>
              <a:t>information </a:t>
            </a:r>
            <a:r>
              <a:rPr lang="en-US" sz="1600" dirty="0">
                <a:solidFill>
                  <a:prstClr val="black"/>
                </a:solidFill>
                <a:latin typeface="Arial" charset="0"/>
              </a:rPr>
              <a:t>in assessing the viability of inertial fusion energy as a future energy source;</a:t>
            </a:r>
          </a:p>
          <a:p>
            <a:pPr lvl="1" indent="-225425" fontAlgn="base">
              <a:spcBef>
                <a:spcPct val="0"/>
              </a:spcBef>
              <a:spcAft>
                <a:spcPts val="600"/>
              </a:spcAft>
              <a:buFont typeface="Wingdings" pitchFamily="2" charset="2"/>
              <a:buChar char="§"/>
            </a:pPr>
            <a:r>
              <a:rPr lang="en-US" sz="1600" dirty="0">
                <a:solidFill>
                  <a:prstClr val="black"/>
                </a:solidFill>
                <a:latin typeface="Arial" charset="0"/>
              </a:rPr>
              <a:t>first-of-kind laboratory studies of astrophysical phenomena that include testing of models used to infer the age of the universe; and</a:t>
            </a:r>
          </a:p>
          <a:p>
            <a:pPr lvl="1" indent="-225425" fontAlgn="base">
              <a:spcBef>
                <a:spcPct val="0"/>
              </a:spcBef>
              <a:spcAft>
                <a:spcPts val="600"/>
              </a:spcAft>
              <a:buFont typeface="Wingdings" pitchFamily="2" charset="2"/>
              <a:buChar char="§"/>
            </a:pPr>
            <a:r>
              <a:rPr lang="en-US" sz="1600" dirty="0">
                <a:solidFill>
                  <a:prstClr val="black"/>
                </a:solidFill>
                <a:latin typeface="Arial" charset="0"/>
              </a:rPr>
              <a:t>opportunities for junior researchers to ensure continued excellence in scientific disciplines closely aligned with fusion energy science and stockpile stewardship.</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itle 2"/>
          <p:cNvSpPr>
            <a:spLocks noGrp="1"/>
          </p:cNvSpPr>
          <p:nvPr>
            <p:ph type="title" idx="4294967295"/>
          </p:nvPr>
        </p:nvSpPr>
        <p:spPr>
          <a:xfrm>
            <a:off x="0" y="-214313"/>
            <a:ext cx="9144000" cy="1143001"/>
          </a:xfrm>
        </p:spPr>
        <p:txBody>
          <a:bodyPr/>
          <a:lstStyle/>
          <a:p>
            <a:pPr eaLnBrk="1" hangingPunct="1"/>
            <a:r>
              <a:rPr lang="en-US" smtClean="0">
                <a:latin typeface="Arial" charset="0"/>
                <a:cs typeface="Arial" charset="0"/>
              </a:rPr>
              <a:t>The DOE Nuclear Physics Program</a:t>
            </a:r>
            <a:br>
              <a:rPr lang="en-US" smtClean="0">
                <a:latin typeface="Arial" charset="0"/>
                <a:cs typeface="Arial" charset="0"/>
              </a:rPr>
            </a:br>
            <a:r>
              <a:rPr lang="en-US" sz="1600" i="1" smtClean="0">
                <a:latin typeface="Arial" charset="0"/>
                <a:cs typeface="Arial" charset="0"/>
              </a:rPr>
              <a:t>Charting new directions at the frontiers of nuclear science</a:t>
            </a:r>
            <a:endParaRPr lang="en-US" sz="2000" i="1" smtClean="0">
              <a:latin typeface="Arial" charset="0"/>
              <a:cs typeface="Arial" charset="0"/>
            </a:endParaRPr>
          </a:p>
        </p:txBody>
      </p:sp>
      <p:sp>
        <p:nvSpPr>
          <p:cNvPr id="6146" name="Slide Number Placeholder 4"/>
          <p:cNvSpPr txBox="1">
            <a:spLocks noGrp="1"/>
          </p:cNvSpPr>
          <p:nvPr/>
        </p:nvSpPr>
        <p:spPr bwMode="auto">
          <a:xfrm>
            <a:off x="8413750" y="6351588"/>
            <a:ext cx="381000" cy="365125"/>
          </a:xfrm>
          <a:prstGeom prst="rect">
            <a:avLst/>
          </a:prstGeom>
          <a:noFill/>
          <a:ln w="9525">
            <a:noFill/>
            <a:miter lim="800000"/>
            <a:headEnd/>
            <a:tailEnd/>
          </a:ln>
        </p:spPr>
        <p:txBody>
          <a:bodyPr anchor="ctr"/>
          <a:lstStyle/>
          <a:p>
            <a:pPr algn="r"/>
            <a:fld id="{5304B1FC-E649-46D8-B06A-DD115E398B26}" type="slidenum">
              <a:rPr lang="en-US" sz="1200">
                <a:solidFill>
                  <a:srgbClr val="106636"/>
                </a:solidFill>
                <a:cs typeface="Arial" charset="0"/>
              </a:rPr>
              <a:pPr algn="r"/>
              <a:t>20</a:t>
            </a:fld>
            <a:endParaRPr lang="en-US" sz="1200">
              <a:solidFill>
                <a:srgbClr val="106636"/>
              </a:solidFill>
              <a:cs typeface="Arial" charset="0"/>
            </a:endParaRPr>
          </a:p>
        </p:txBody>
      </p:sp>
      <p:sp>
        <p:nvSpPr>
          <p:cNvPr id="6147" name="Footer Placeholder 4"/>
          <p:cNvSpPr txBox="1">
            <a:spLocks noGrp="1"/>
          </p:cNvSpPr>
          <p:nvPr/>
        </p:nvSpPr>
        <p:spPr bwMode="auto">
          <a:xfrm>
            <a:off x="3124200" y="6356350"/>
            <a:ext cx="5334000" cy="365125"/>
          </a:xfrm>
          <a:prstGeom prst="rect">
            <a:avLst/>
          </a:prstGeom>
          <a:noFill/>
          <a:ln w="9525">
            <a:noFill/>
            <a:miter lim="800000"/>
            <a:headEnd/>
            <a:tailEnd/>
          </a:ln>
        </p:spPr>
        <p:txBody>
          <a:bodyPr anchor="ctr"/>
          <a:lstStyle/>
          <a:p>
            <a:pPr algn="r"/>
            <a:r>
              <a:rPr lang="en-US" sz="1200">
                <a:solidFill>
                  <a:srgbClr val="106636"/>
                </a:solidFill>
                <a:cs typeface="Arial" charset="0"/>
              </a:rPr>
              <a:t>Office of Science FY 2011 Budget</a:t>
            </a:r>
          </a:p>
        </p:txBody>
      </p:sp>
      <p:sp>
        <p:nvSpPr>
          <p:cNvPr id="6148" name="Rectangle 5"/>
          <p:cNvSpPr>
            <a:spLocks noChangeArrowheads="1"/>
          </p:cNvSpPr>
          <p:nvPr/>
        </p:nvSpPr>
        <p:spPr bwMode="auto">
          <a:xfrm>
            <a:off x="531813" y="4316413"/>
            <a:ext cx="8258175" cy="1816100"/>
          </a:xfrm>
          <a:prstGeom prst="rect">
            <a:avLst/>
          </a:prstGeom>
          <a:noFill/>
          <a:ln w="9525">
            <a:noFill/>
            <a:miter lim="800000"/>
            <a:headEnd/>
            <a:tailEnd/>
          </a:ln>
        </p:spPr>
        <p:txBody>
          <a:bodyPr>
            <a:spAutoFit/>
          </a:bodyPr>
          <a:lstStyle/>
          <a:p>
            <a:pPr marL="173038" indent="-173038">
              <a:lnSpc>
                <a:spcPct val="95000"/>
              </a:lnSpc>
              <a:spcAft>
                <a:spcPts val="400"/>
              </a:spcAft>
              <a:buFont typeface="Wingdings" pitchFamily="2" charset="2"/>
              <a:buChar char="§"/>
            </a:pPr>
            <a:r>
              <a:rPr lang="en-US" sz="1600" b="1"/>
              <a:t>The Relativistic Heavy Ion Collider (RHIC) </a:t>
            </a:r>
            <a:r>
              <a:rPr lang="en-US" sz="1600"/>
              <a:t>is the only machine in the world colliding heavy ions at near light speed.  </a:t>
            </a:r>
            <a:endParaRPr lang="en-US" sz="900" b="1"/>
          </a:p>
          <a:p>
            <a:pPr marL="173038" indent="-173038">
              <a:lnSpc>
                <a:spcPct val="95000"/>
              </a:lnSpc>
              <a:spcAft>
                <a:spcPts val="400"/>
              </a:spcAft>
              <a:buFont typeface="Wingdings" pitchFamily="2" charset="2"/>
              <a:buChar char="§"/>
            </a:pPr>
            <a:r>
              <a:rPr lang="en-US" sz="1600" b="1"/>
              <a:t>The Continuous Electron Beam Accelerator Facility (CEBAF) </a:t>
            </a:r>
            <a:r>
              <a:rPr lang="en-US" sz="1600"/>
              <a:t>is the world’s most powerful probe for studying the nucleus of the atom.</a:t>
            </a:r>
            <a:endParaRPr lang="en-US" sz="900"/>
          </a:p>
          <a:p>
            <a:pPr marL="173038" indent="-173038">
              <a:lnSpc>
                <a:spcPct val="95000"/>
              </a:lnSpc>
              <a:spcAft>
                <a:spcPts val="400"/>
              </a:spcAft>
              <a:buFont typeface="Wingdings" pitchFamily="2" charset="2"/>
              <a:buChar char="§"/>
            </a:pPr>
            <a:r>
              <a:rPr lang="en-US" sz="1600"/>
              <a:t>Investments in </a:t>
            </a:r>
            <a:r>
              <a:rPr lang="en-US" sz="1600" b="1"/>
              <a:t>Radioactive Ion Beam </a:t>
            </a:r>
            <a:r>
              <a:rPr lang="en-US" sz="1600"/>
              <a:t>experiments and capabilities (such as </a:t>
            </a:r>
            <a:r>
              <a:rPr lang="en-US" sz="1600">
                <a:solidFill>
                  <a:srgbClr val="000000"/>
                </a:solidFill>
              </a:rPr>
              <a:t>the </a:t>
            </a:r>
            <a:r>
              <a:rPr lang="en-US" sz="1600" b="1">
                <a:solidFill>
                  <a:srgbClr val="000000"/>
                </a:solidFill>
              </a:rPr>
              <a:t>Facility for Rare Isotope Beams—F</a:t>
            </a:r>
            <a:r>
              <a:rPr lang="en-US" sz="1600" b="1"/>
              <a:t>RIB</a:t>
            </a:r>
            <a:r>
              <a:rPr lang="en-US" sz="1600"/>
              <a:t>), probe the properties of rare nuclear isotopes to better understand the origin of the elements and fundamental symmetries of nature</a:t>
            </a:r>
          </a:p>
        </p:txBody>
      </p:sp>
      <p:pic>
        <p:nvPicPr>
          <p:cNvPr id="6149" name="Picture 7" descr="image11"/>
          <p:cNvPicPr>
            <a:picLocks noChangeAspect="1" noChangeArrowheads="1"/>
          </p:cNvPicPr>
          <p:nvPr/>
        </p:nvPicPr>
        <p:blipFill>
          <a:blip r:embed="rId2" cstate="print"/>
          <a:srcRect l="1387" t="3566" r="1659" b="4427"/>
          <a:stretch>
            <a:fillRect/>
          </a:stretch>
        </p:blipFill>
        <p:spPr bwMode="auto">
          <a:xfrm>
            <a:off x="3286125" y="787400"/>
            <a:ext cx="5359400" cy="3562350"/>
          </a:xfrm>
          <a:prstGeom prst="rect">
            <a:avLst/>
          </a:prstGeom>
          <a:noFill/>
          <a:ln w="9525">
            <a:noFill/>
            <a:miter lim="800000"/>
            <a:headEnd/>
            <a:tailEnd/>
          </a:ln>
        </p:spPr>
      </p:pic>
      <p:sp>
        <p:nvSpPr>
          <p:cNvPr id="6150" name="Rectangle 5"/>
          <p:cNvSpPr>
            <a:spLocks noChangeArrowheads="1"/>
          </p:cNvSpPr>
          <p:nvPr/>
        </p:nvSpPr>
        <p:spPr bwMode="auto">
          <a:xfrm>
            <a:off x="357188" y="1304925"/>
            <a:ext cx="2833687" cy="2536825"/>
          </a:xfrm>
          <a:prstGeom prst="rect">
            <a:avLst/>
          </a:prstGeom>
          <a:noFill/>
          <a:ln w="9525">
            <a:noFill/>
            <a:miter lim="800000"/>
            <a:headEnd/>
            <a:tailEnd/>
          </a:ln>
        </p:spPr>
        <p:txBody>
          <a:bodyPr>
            <a:spAutoFit/>
          </a:bodyPr>
          <a:lstStyle/>
          <a:p>
            <a:r>
              <a:rPr lang="en-US" sz="1600" b="1"/>
              <a:t>The U.S. is a leader in studying the compelling questions of nuclear science, advancing our knowledge of the world, and leading to applications in energy research, medicine, national security, and isotopes for a wide variety of purposes.</a:t>
            </a:r>
            <a:r>
              <a:rPr lang="en-US" sz="1600"/>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4" name="Picture 8" descr="20081016_dc_1"/>
          <p:cNvPicPr>
            <a:picLocks noChangeAspect="1" noChangeArrowheads="1"/>
          </p:cNvPicPr>
          <p:nvPr/>
        </p:nvPicPr>
        <p:blipFill>
          <a:blip r:embed="rId2" cstate="print"/>
          <a:srcRect b="327"/>
          <a:stretch>
            <a:fillRect/>
          </a:stretch>
        </p:blipFill>
        <p:spPr bwMode="auto">
          <a:xfrm>
            <a:off x="5445125" y="3784600"/>
            <a:ext cx="2960688" cy="2424113"/>
          </a:xfrm>
          <a:prstGeom prst="rect">
            <a:avLst/>
          </a:prstGeom>
          <a:noFill/>
        </p:spPr>
      </p:pic>
      <p:sp>
        <p:nvSpPr>
          <p:cNvPr id="9217" name="Slide Number Placeholder 4"/>
          <p:cNvSpPr txBox="1">
            <a:spLocks noGrp="1"/>
          </p:cNvSpPr>
          <p:nvPr/>
        </p:nvSpPr>
        <p:spPr bwMode="auto">
          <a:xfrm>
            <a:off x="8413750" y="6351588"/>
            <a:ext cx="381000" cy="365125"/>
          </a:xfrm>
          <a:prstGeom prst="rect">
            <a:avLst/>
          </a:prstGeom>
          <a:noFill/>
          <a:ln w="9525">
            <a:noFill/>
            <a:miter lim="800000"/>
            <a:headEnd/>
            <a:tailEnd/>
          </a:ln>
        </p:spPr>
        <p:txBody>
          <a:bodyPr anchor="ctr"/>
          <a:lstStyle/>
          <a:p>
            <a:pPr algn="r"/>
            <a:fld id="{97D548BA-BAD6-47AA-A17D-DDE012A82EE9}" type="slidenum">
              <a:rPr lang="en-US" sz="1200">
                <a:solidFill>
                  <a:srgbClr val="106636"/>
                </a:solidFill>
                <a:cs typeface="Arial" charset="0"/>
              </a:rPr>
              <a:pPr algn="r"/>
              <a:t>21</a:t>
            </a:fld>
            <a:endParaRPr lang="en-US" sz="1200">
              <a:solidFill>
                <a:srgbClr val="106636"/>
              </a:solidFill>
              <a:cs typeface="Arial" charset="0"/>
            </a:endParaRPr>
          </a:p>
        </p:txBody>
      </p:sp>
      <p:sp>
        <p:nvSpPr>
          <p:cNvPr id="9218" name="Footer Placeholder 4"/>
          <p:cNvSpPr txBox="1">
            <a:spLocks noGrp="1"/>
          </p:cNvSpPr>
          <p:nvPr/>
        </p:nvSpPr>
        <p:spPr bwMode="auto">
          <a:xfrm>
            <a:off x="3124200" y="6356350"/>
            <a:ext cx="5334000" cy="365125"/>
          </a:xfrm>
          <a:prstGeom prst="rect">
            <a:avLst/>
          </a:prstGeom>
          <a:noFill/>
          <a:ln w="9525">
            <a:noFill/>
            <a:miter lim="800000"/>
            <a:headEnd/>
            <a:tailEnd/>
          </a:ln>
        </p:spPr>
        <p:txBody>
          <a:bodyPr anchor="ctr"/>
          <a:lstStyle/>
          <a:p>
            <a:pPr algn="r"/>
            <a:r>
              <a:rPr lang="en-US" sz="1200">
                <a:solidFill>
                  <a:srgbClr val="106636"/>
                </a:solidFill>
                <a:cs typeface="Arial" charset="0"/>
              </a:rPr>
              <a:t>Office of Science FY 2011 Budget</a:t>
            </a:r>
          </a:p>
        </p:txBody>
      </p:sp>
      <p:sp>
        <p:nvSpPr>
          <p:cNvPr id="9220" name="TextBox 12"/>
          <p:cNvSpPr txBox="1">
            <a:spLocks noChangeArrowheads="1"/>
          </p:cNvSpPr>
          <p:nvPr/>
        </p:nvSpPr>
        <p:spPr bwMode="auto">
          <a:xfrm>
            <a:off x="439738" y="1082675"/>
            <a:ext cx="4356100" cy="4859338"/>
          </a:xfrm>
          <a:prstGeom prst="rect">
            <a:avLst/>
          </a:prstGeom>
          <a:solidFill>
            <a:schemeClr val="bg1"/>
          </a:solidFill>
          <a:ln w="9525">
            <a:noFill/>
            <a:miter lim="800000"/>
            <a:headEnd/>
            <a:tailEnd/>
          </a:ln>
        </p:spPr>
        <p:txBody>
          <a:bodyPr>
            <a:spAutoFit/>
          </a:bodyPr>
          <a:lstStyle/>
          <a:p>
            <a:pPr marL="174625" indent="-174625">
              <a:spcAft>
                <a:spcPct val="50000"/>
              </a:spcAft>
            </a:pPr>
            <a:r>
              <a:rPr lang="en-US" sz="1600"/>
              <a:t>	With the completion of the 12 GeV Upgrade, researchers will address:</a:t>
            </a:r>
            <a:endParaRPr lang="en-US" sz="1000"/>
          </a:p>
          <a:p>
            <a:pPr marL="174625" indent="-174625">
              <a:spcAft>
                <a:spcPct val="50000"/>
              </a:spcAft>
              <a:buFont typeface="Wingdings" pitchFamily="2" charset="2"/>
              <a:buChar char="§"/>
            </a:pPr>
            <a:r>
              <a:rPr lang="en-US" sz="1600"/>
              <a:t>The search for exotic mesons—a quark and an anti-quark held together by gluons, but unlike conventional mesons, the gluons are excited </a:t>
            </a:r>
          </a:p>
          <a:p>
            <a:pPr marL="174625" indent="-174625">
              <a:spcAft>
                <a:spcPct val="50000"/>
              </a:spcAft>
              <a:buFont typeface="Wingdings" pitchFamily="2" charset="2"/>
              <a:buChar char="§"/>
            </a:pPr>
            <a:r>
              <a:rPr lang="en-US" sz="1600"/>
              <a:t>Physics beyond the Standard Model via high precision studies of parity violation </a:t>
            </a:r>
          </a:p>
          <a:p>
            <a:pPr marL="174625" indent="-174625">
              <a:spcAft>
                <a:spcPct val="50000"/>
              </a:spcAft>
              <a:buFont typeface="Wingdings" pitchFamily="2" charset="2"/>
              <a:buChar char="§"/>
            </a:pPr>
            <a:r>
              <a:rPr lang="en-US" sz="1600"/>
              <a:t>The spin and flavor dependence of valence parton distributions—the heart of the proton, where its quantum numbers are determined </a:t>
            </a:r>
          </a:p>
          <a:p>
            <a:pPr marL="174625" indent="-174625">
              <a:spcAft>
                <a:spcPct val="50000"/>
              </a:spcAft>
              <a:buFont typeface="Wingdings" pitchFamily="2" charset="2"/>
              <a:buChar char="§"/>
            </a:pPr>
            <a:r>
              <a:rPr lang="en-US" sz="1600"/>
              <a:t>The structure of atomic nuclei, exploring how the valence quark structure is modified in a dense nuclear medium</a:t>
            </a:r>
          </a:p>
          <a:p>
            <a:pPr marL="174625" indent="-174625">
              <a:spcAft>
                <a:spcPct val="50000"/>
              </a:spcAft>
              <a:buFont typeface="Wingdings" pitchFamily="2" charset="2"/>
              <a:buChar char="§"/>
            </a:pPr>
            <a:r>
              <a:rPr lang="en-US" sz="1600"/>
              <a:t>Nuclear tomography to discover and explore the three-dimensional structure of the nucleon</a:t>
            </a:r>
          </a:p>
        </p:txBody>
      </p:sp>
      <p:sp>
        <p:nvSpPr>
          <p:cNvPr id="9222" name="Title 2"/>
          <p:cNvSpPr>
            <a:spLocks/>
          </p:cNvSpPr>
          <p:nvPr/>
        </p:nvSpPr>
        <p:spPr bwMode="auto">
          <a:xfrm>
            <a:off x="0" y="-214313"/>
            <a:ext cx="9144000" cy="1143001"/>
          </a:xfrm>
          <a:prstGeom prst="rect">
            <a:avLst/>
          </a:prstGeom>
          <a:noFill/>
          <a:ln w="9525">
            <a:noFill/>
            <a:miter lim="800000"/>
            <a:headEnd/>
            <a:tailEnd/>
          </a:ln>
        </p:spPr>
        <p:txBody>
          <a:bodyPr anchor="ctr"/>
          <a:lstStyle/>
          <a:p>
            <a:pPr algn="ctr"/>
            <a:r>
              <a:rPr lang="en-US" sz="2400">
                <a:solidFill>
                  <a:srgbClr val="106636"/>
                </a:solidFill>
                <a:cs typeface="Arial" charset="0"/>
              </a:rPr>
              <a:t>The DOE Nuclear Physics Program</a:t>
            </a:r>
            <a:br>
              <a:rPr lang="en-US" sz="2400">
                <a:solidFill>
                  <a:srgbClr val="106636"/>
                </a:solidFill>
                <a:cs typeface="Arial" charset="0"/>
              </a:rPr>
            </a:br>
            <a:r>
              <a:rPr lang="en-US" sz="1600" i="1">
                <a:solidFill>
                  <a:srgbClr val="106636"/>
                </a:solidFill>
                <a:cs typeface="Arial" charset="0"/>
              </a:rPr>
              <a:t>New science follows the completion of the 12 GeV Upgrade at TJNAF</a:t>
            </a:r>
            <a:endParaRPr lang="en-US" sz="2000" i="1">
              <a:solidFill>
                <a:srgbClr val="106636"/>
              </a:solidFill>
              <a:cs typeface="Arial" charset="0"/>
            </a:endParaRPr>
          </a:p>
        </p:txBody>
      </p:sp>
      <p:pic>
        <p:nvPicPr>
          <p:cNvPr id="9225" name="Picture 9" descr="Hall D Slab"/>
          <p:cNvPicPr>
            <a:picLocks noChangeAspect="1" noChangeArrowheads="1"/>
          </p:cNvPicPr>
          <p:nvPr/>
        </p:nvPicPr>
        <p:blipFill>
          <a:blip r:embed="rId3" cstate="print"/>
          <a:srcRect/>
          <a:stretch>
            <a:fillRect/>
          </a:stretch>
        </p:blipFill>
        <p:spPr bwMode="auto">
          <a:xfrm>
            <a:off x="5149850" y="900113"/>
            <a:ext cx="3548063" cy="2660650"/>
          </a:xfrm>
          <a:prstGeom prst="rect">
            <a:avLst/>
          </a:prstGeom>
          <a:noFill/>
        </p:spPr>
      </p:pic>
      <p:sp>
        <p:nvSpPr>
          <p:cNvPr id="9226" name="Rectangle 10"/>
          <p:cNvSpPr>
            <a:spLocks noChangeArrowheads="1"/>
          </p:cNvSpPr>
          <p:nvPr/>
        </p:nvSpPr>
        <p:spPr bwMode="auto">
          <a:xfrm>
            <a:off x="5137150" y="3541713"/>
            <a:ext cx="3578225" cy="260350"/>
          </a:xfrm>
          <a:prstGeom prst="rect">
            <a:avLst/>
          </a:prstGeom>
          <a:noFill/>
          <a:ln w="9525">
            <a:noFill/>
            <a:miter lim="800000"/>
            <a:headEnd/>
            <a:tailEnd/>
          </a:ln>
          <a:effectLst/>
        </p:spPr>
        <p:txBody>
          <a:bodyPr anchor="ctr">
            <a:spAutoFit/>
          </a:bodyPr>
          <a:lstStyle/>
          <a:p>
            <a:pPr algn="ctr"/>
            <a:r>
              <a:rPr lang="en-US" sz="1100" b="1"/>
              <a:t>Pouring the foundation for the Hall D complex.</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extBox 8"/>
          <p:cNvSpPr txBox="1">
            <a:spLocks noChangeArrowheads="1"/>
          </p:cNvSpPr>
          <p:nvPr/>
        </p:nvSpPr>
        <p:spPr bwMode="auto">
          <a:xfrm>
            <a:off x="4359964" y="3486007"/>
            <a:ext cx="4625009" cy="2477601"/>
          </a:xfrm>
          <a:prstGeom prst="rect">
            <a:avLst/>
          </a:prstGeom>
          <a:noFill/>
          <a:ln w="9525">
            <a:solidFill>
              <a:schemeClr val="tx1"/>
            </a:solidFill>
            <a:miter lim="800000"/>
            <a:headEnd/>
            <a:tailEnd/>
          </a:ln>
        </p:spPr>
        <p:txBody>
          <a:bodyPr wrap="square">
            <a:spAutoFit/>
          </a:bodyPr>
          <a:lstStyle/>
          <a:p>
            <a:pPr>
              <a:lnSpc>
                <a:spcPts val="1800"/>
              </a:lnSpc>
              <a:spcAft>
                <a:spcPts val="600"/>
              </a:spcAft>
            </a:pPr>
            <a:r>
              <a:rPr lang="en-US" sz="1600" dirty="0" smtClean="0"/>
              <a:t>At home, HEP builds on its investments in tools and facilities to capture the unique opportunities of neutrino science.  These </a:t>
            </a:r>
            <a:r>
              <a:rPr lang="en-US" sz="1600" dirty="0"/>
              <a:t>opportunities are fundamental to the science of particle </a:t>
            </a:r>
            <a:r>
              <a:rPr lang="en-US" sz="1600" dirty="0" smtClean="0"/>
              <a:t>physics. </a:t>
            </a:r>
            <a:endParaRPr lang="en-US" sz="800" dirty="0"/>
          </a:p>
          <a:p>
            <a:pPr>
              <a:lnSpc>
                <a:spcPts val="1800"/>
              </a:lnSpc>
              <a:spcAft>
                <a:spcPts val="600"/>
              </a:spcAft>
            </a:pPr>
            <a:r>
              <a:rPr lang="en-US" sz="1600" b="1" dirty="0" smtClean="0"/>
              <a:t>At the heart of the DOE HEP program is the </a:t>
            </a:r>
            <a:r>
              <a:rPr lang="en-US" sz="1600" b="1" i="1" dirty="0" err="1" smtClean="0"/>
              <a:t>NuMI</a:t>
            </a:r>
            <a:r>
              <a:rPr lang="en-US" sz="1600" b="1" i="1" dirty="0" smtClean="0"/>
              <a:t> </a:t>
            </a:r>
            <a:r>
              <a:rPr lang="en-US" sz="1600" b="1" i="1" dirty="0" err="1" smtClean="0"/>
              <a:t>beamline</a:t>
            </a:r>
            <a:r>
              <a:rPr lang="en-US" sz="1600" b="1" i="1" dirty="0" smtClean="0"/>
              <a:t> </a:t>
            </a:r>
            <a:r>
              <a:rPr lang="en-US" sz="1600" b="1" dirty="0" smtClean="0"/>
              <a:t>at </a:t>
            </a:r>
            <a:r>
              <a:rPr lang="en-US" sz="1600" b="1" dirty="0" err="1" smtClean="0"/>
              <a:t>Fermilab</a:t>
            </a:r>
            <a:r>
              <a:rPr lang="en-US" sz="1600" b="1" i="1" dirty="0" smtClean="0"/>
              <a:t>, </a:t>
            </a:r>
            <a:r>
              <a:rPr lang="en-US" sz="1600" b="1" dirty="0" smtClean="0"/>
              <a:t>the world’s most intense neutrino source,  which serves </a:t>
            </a:r>
            <a:r>
              <a:rPr lang="en-US" sz="1600" b="1" dirty="0" err="1" smtClean="0"/>
              <a:t>MINERvA</a:t>
            </a:r>
            <a:r>
              <a:rPr lang="en-US" sz="1600" b="1" dirty="0" smtClean="0"/>
              <a:t> and MINOS and will support </a:t>
            </a:r>
            <a:r>
              <a:rPr lang="en-US" sz="1600" b="1" dirty="0" err="1" smtClean="0"/>
              <a:t>NOvA</a:t>
            </a:r>
            <a:r>
              <a:rPr lang="en-US" sz="1600" b="1" dirty="0" smtClean="0"/>
              <a:t> and the proposed LBNE (+$12,000K, HEP, initiated in FY 2011).</a:t>
            </a:r>
            <a:endParaRPr lang="en-US" sz="1600" dirty="0"/>
          </a:p>
        </p:txBody>
      </p:sp>
      <p:sp>
        <p:nvSpPr>
          <p:cNvPr id="3074"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The U.S. High Energy Physics Program</a:t>
            </a:r>
            <a:br>
              <a:rPr lang="en-US" dirty="0" smtClean="0">
                <a:latin typeface="Arial" charset="0"/>
                <a:cs typeface="Arial" charset="0"/>
              </a:rPr>
            </a:br>
            <a:r>
              <a:rPr lang="en-US" sz="1600" i="1" dirty="0" smtClean="0">
                <a:latin typeface="Arial" charset="0"/>
                <a:cs typeface="Arial" charset="0"/>
              </a:rPr>
              <a:t>The U.S. is uniquely positioned for a world-leading program in neutrino physics</a:t>
            </a:r>
            <a:endParaRPr lang="en-US" sz="2000" i="1" dirty="0" smtClean="0">
              <a:latin typeface="Arial" charset="0"/>
              <a:cs typeface="Arial" charset="0"/>
            </a:endParaRPr>
          </a:p>
        </p:txBody>
      </p:sp>
      <p:pic>
        <p:nvPicPr>
          <p:cNvPr id="13" name="Picture 12" descr="LBNE_GoogleMap.png"/>
          <p:cNvPicPr>
            <a:picLocks noChangeAspect="1"/>
          </p:cNvPicPr>
          <p:nvPr/>
        </p:nvPicPr>
        <p:blipFill>
          <a:blip r:embed="rId3" cstate="print"/>
          <a:srcRect b="17435"/>
          <a:stretch>
            <a:fillRect/>
          </a:stretch>
        </p:blipFill>
        <p:spPr>
          <a:xfrm>
            <a:off x="184586" y="3486007"/>
            <a:ext cx="3948904" cy="2180482"/>
          </a:xfrm>
          <a:prstGeom prst="rect">
            <a:avLst/>
          </a:prstGeom>
        </p:spPr>
      </p:pic>
      <p:sp>
        <p:nvSpPr>
          <p:cNvPr id="3075"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B7BFED4-C4AF-4E10-99CE-C57C2E666DB9}" type="slidenum">
              <a:rPr lang="en-US" smtClean="0">
                <a:latin typeface="Arial" charset="0"/>
                <a:cs typeface="Arial" charset="0"/>
              </a:rPr>
              <a:pPr fontAlgn="base">
                <a:spcBef>
                  <a:spcPct val="0"/>
                </a:spcBef>
                <a:spcAft>
                  <a:spcPct val="0"/>
                </a:spcAft>
              </a:pPr>
              <a:t>22</a:t>
            </a:fld>
            <a:endParaRPr lang="en-US" smtClean="0">
              <a:latin typeface="Arial" charset="0"/>
              <a:cs typeface="Arial" charset="0"/>
            </a:endParaRPr>
          </a:p>
        </p:txBody>
      </p:sp>
      <p:sp>
        <p:nvSpPr>
          <p:cNvPr id="3076"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dirty="0" smtClean="0">
                <a:latin typeface="Arial" charset="0"/>
                <a:cs typeface="Arial" charset="0"/>
              </a:rPr>
              <a:t>Office of Science FY 2011 Budget</a:t>
            </a:r>
          </a:p>
        </p:txBody>
      </p:sp>
      <p:sp>
        <p:nvSpPr>
          <p:cNvPr id="3078" name="TextBox 7"/>
          <p:cNvSpPr txBox="1">
            <a:spLocks noChangeArrowheads="1"/>
          </p:cNvSpPr>
          <p:nvPr/>
        </p:nvSpPr>
        <p:spPr bwMode="auto">
          <a:xfrm>
            <a:off x="4863548" y="2915039"/>
            <a:ext cx="4120964" cy="369332"/>
          </a:xfrm>
          <a:prstGeom prst="rect">
            <a:avLst/>
          </a:prstGeom>
          <a:noFill/>
          <a:ln w="9525">
            <a:noFill/>
            <a:miter lim="800000"/>
            <a:headEnd/>
            <a:tailEnd/>
          </a:ln>
        </p:spPr>
        <p:txBody>
          <a:bodyPr wrap="square">
            <a:spAutoFit/>
          </a:bodyPr>
          <a:lstStyle/>
          <a:p>
            <a:r>
              <a:rPr lang="en-US" sz="900" dirty="0" smtClean="0"/>
              <a:t>Network sites of the Open Science Grid and Enabling Grids for E-</a:t>
            </a:r>
            <a:r>
              <a:rPr lang="en-US" sz="900" dirty="0" err="1" smtClean="0"/>
              <a:t>sciencE</a:t>
            </a:r>
            <a:r>
              <a:rPr lang="en-US" sz="900" dirty="0" smtClean="0"/>
              <a:t> used for transmitting experimental data from the LHC to scientists worldwide.</a:t>
            </a:r>
            <a:endParaRPr lang="en-US" sz="900" dirty="0"/>
          </a:p>
        </p:txBody>
      </p:sp>
      <p:sp>
        <p:nvSpPr>
          <p:cNvPr id="10" name="TextBox 9"/>
          <p:cNvSpPr txBox="1"/>
          <p:nvPr/>
        </p:nvSpPr>
        <p:spPr>
          <a:xfrm>
            <a:off x="198783" y="1090198"/>
            <a:ext cx="4479233" cy="1569660"/>
          </a:xfrm>
          <a:prstGeom prst="rect">
            <a:avLst/>
          </a:prstGeom>
          <a:noFill/>
          <a:ln>
            <a:solidFill>
              <a:schemeClr val="tx1"/>
            </a:solidFill>
          </a:ln>
        </p:spPr>
        <p:txBody>
          <a:bodyPr wrap="square">
            <a:spAutoFit/>
          </a:bodyPr>
          <a:lstStyle/>
          <a:p>
            <a:pPr>
              <a:defRPr/>
            </a:pPr>
            <a:r>
              <a:rPr lang="en-US" sz="1600" dirty="0"/>
              <a:t>The U.S. is a critical and strategic partner in global scientific collaborations that push the boundaries of High Energy </a:t>
            </a:r>
            <a:r>
              <a:rPr lang="en-US" sz="1600" dirty="0" smtClean="0"/>
              <a:t>Physics.  The </a:t>
            </a:r>
            <a:r>
              <a:rPr lang="en-US" sz="1600" dirty="0"/>
              <a:t>U.S. has developed components for the Large </a:t>
            </a:r>
            <a:r>
              <a:rPr lang="en-US" sz="1600" dirty="0" err="1"/>
              <a:t>Hadron</a:t>
            </a:r>
            <a:r>
              <a:rPr lang="en-US" sz="1600" dirty="0"/>
              <a:t> Collider at CERN and hosts centers for data </a:t>
            </a:r>
            <a:r>
              <a:rPr lang="en-US" sz="1600" dirty="0" smtClean="0"/>
              <a:t>analysis.</a:t>
            </a:r>
            <a:endParaRPr lang="en-US" sz="1600" dirty="0"/>
          </a:p>
        </p:txBody>
      </p:sp>
      <p:pic>
        <p:nvPicPr>
          <p:cNvPr id="3082" name="Picture 11" descr="CE0227H.jpg"/>
          <p:cNvPicPr>
            <a:picLocks noChangeAspect="1"/>
          </p:cNvPicPr>
          <p:nvPr/>
        </p:nvPicPr>
        <p:blipFill>
          <a:blip r:embed="rId4" cstate="print"/>
          <a:srcRect l="5324" r="4176"/>
          <a:stretch>
            <a:fillRect/>
          </a:stretch>
        </p:blipFill>
        <p:spPr bwMode="auto">
          <a:xfrm>
            <a:off x="4835388" y="947627"/>
            <a:ext cx="4182094" cy="1927086"/>
          </a:xfrm>
          <a:prstGeom prst="rect">
            <a:avLst/>
          </a:prstGeom>
          <a:noFill/>
          <a:ln w="9525">
            <a:noFill/>
            <a:miter lim="800000"/>
            <a:headEnd/>
            <a:tailEnd/>
          </a:ln>
        </p:spPr>
      </p:pic>
      <p:sp>
        <p:nvSpPr>
          <p:cNvPr id="14" name="TextBox 7"/>
          <p:cNvSpPr txBox="1">
            <a:spLocks noChangeArrowheads="1"/>
          </p:cNvSpPr>
          <p:nvPr/>
        </p:nvSpPr>
        <p:spPr bwMode="auto">
          <a:xfrm>
            <a:off x="159488" y="5695602"/>
            <a:ext cx="3961938" cy="369332"/>
          </a:xfrm>
          <a:prstGeom prst="rect">
            <a:avLst/>
          </a:prstGeom>
          <a:solidFill>
            <a:schemeClr val="bg1"/>
          </a:solidFill>
          <a:ln w="9525">
            <a:noFill/>
            <a:miter lim="800000"/>
            <a:headEnd/>
            <a:tailEnd/>
          </a:ln>
        </p:spPr>
        <p:txBody>
          <a:bodyPr wrap="square">
            <a:spAutoFit/>
          </a:bodyPr>
          <a:lstStyle/>
          <a:p>
            <a:r>
              <a:rPr lang="en-US" sz="900" dirty="0" smtClean="0"/>
              <a:t>The </a:t>
            </a:r>
            <a:r>
              <a:rPr lang="en-US" sz="900" dirty="0" err="1" smtClean="0"/>
              <a:t>NuMI</a:t>
            </a:r>
            <a:r>
              <a:rPr lang="en-US" sz="900" dirty="0" smtClean="0"/>
              <a:t> </a:t>
            </a:r>
            <a:r>
              <a:rPr lang="en-US" sz="900" dirty="0" err="1" smtClean="0"/>
              <a:t>beamline</a:t>
            </a:r>
            <a:r>
              <a:rPr lang="en-US" sz="900" dirty="0" smtClean="0"/>
              <a:t> provides the world’s most intense neutrino beam for the MINOS experiment and proposed </a:t>
            </a:r>
            <a:r>
              <a:rPr lang="en-US" sz="900" dirty="0" err="1" smtClean="0"/>
              <a:t>NOvA</a:t>
            </a:r>
            <a:r>
              <a:rPr lang="en-US" sz="900" dirty="0" smtClean="0"/>
              <a:t> and LBNE experiments</a:t>
            </a:r>
            <a:endParaRPr lang="en-US" sz="9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a:xfrm>
            <a:off x="0" y="-214313"/>
            <a:ext cx="9144000" cy="1143001"/>
          </a:xfrm>
        </p:spPr>
        <p:txBody>
          <a:bodyPr/>
          <a:lstStyle/>
          <a:p>
            <a:pPr eaLnBrk="1" hangingPunct="1"/>
            <a:r>
              <a:rPr lang="en-US" dirty="0" smtClean="0">
                <a:latin typeface="Arial" charset="0"/>
                <a:cs typeface="Arial" charset="0"/>
              </a:rPr>
              <a:t>Office of Science Early Career Research Program</a:t>
            </a:r>
            <a:br>
              <a:rPr lang="en-US" dirty="0" smtClean="0">
                <a:latin typeface="Arial" charset="0"/>
                <a:cs typeface="Arial" charset="0"/>
              </a:rPr>
            </a:br>
            <a:r>
              <a:rPr lang="en-US" sz="1600" i="1" dirty="0" smtClean="0">
                <a:latin typeface="Arial" charset="0"/>
                <a:cs typeface="Arial" charset="0"/>
              </a:rPr>
              <a:t>Investment in FY 2011 will bring 62 new scientists into the program</a:t>
            </a:r>
            <a:endParaRPr lang="en-US" sz="2000" i="1" dirty="0" smtClean="0">
              <a:latin typeface="Arial" charset="0"/>
              <a:cs typeface="Arial" charset="0"/>
            </a:endParaRPr>
          </a:p>
        </p:txBody>
      </p:sp>
      <p:sp>
        <p:nvSpPr>
          <p:cNvPr id="21507"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121D2A4-803C-4BAD-95F7-AF60E5470117}" type="slidenum">
              <a:rPr lang="en-US" smtClean="0">
                <a:latin typeface="Arial" charset="0"/>
                <a:cs typeface="Arial" charset="0"/>
              </a:rPr>
              <a:pPr fontAlgn="base">
                <a:spcBef>
                  <a:spcPct val="0"/>
                </a:spcBef>
                <a:spcAft>
                  <a:spcPct val="0"/>
                </a:spcAft>
              </a:pPr>
              <a:t>23</a:t>
            </a:fld>
            <a:endParaRPr lang="en-US" smtClean="0">
              <a:latin typeface="Arial" charset="0"/>
              <a:cs typeface="Arial" charset="0"/>
            </a:endParaRPr>
          </a:p>
        </p:txBody>
      </p:sp>
      <p:sp>
        <p:nvSpPr>
          <p:cNvPr id="21508"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21509" name="Rectangle 5"/>
          <p:cNvSpPr>
            <a:spLocks noChangeArrowheads="1"/>
          </p:cNvSpPr>
          <p:nvPr/>
        </p:nvSpPr>
        <p:spPr bwMode="auto">
          <a:xfrm>
            <a:off x="660400" y="887276"/>
            <a:ext cx="7823200" cy="5291192"/>
          </a:xfrm>
          <a:prstGeom prst="rect">
            <a:avLst/>
          </a:prstGeom>
          <a:noFill/>
          <a:ln w="9525">
            <a:noFill/>
            <a:miter lim="800000"/>
            <a:headEnd/>
            <a:tailEnd/>
          </a:ln>
        </p:spPr>
        <p:txBody>
          <a:bodyPr>
            <a:spAutoFit/>
          </a:bodyPr>
          <a:lstStyle/>
          <a:p>
            <a:pPr>
              <a:spcAft>
                <a:spcPts val="600"/>
              </a:spcAft>
            </a:pPr>
            <a:r>
              <a:rPr lang="en-US" b="1" dirty="0"/>
              <a:t>$16 million will be available in FY 2011 to fund </a:t>
            </a:r>
            <a:r>
              <a:rPr lang="en-US" b="1" dirty="0" smtClean="0"/>
              <a:t>about 60 additional </a:t>
            </a:r>
            <a:r>
              <a:rPr lang="en-US" b="1" dirty="0"/>
              <a:t>Early Career Research Program awards at universities and DOE national laboratories.</a:t>
            </a:r>
            <a:r>
              <a:rPr lang="en-US" dirty="0"/>
              <a:t> </a:t>
            </a:r>
          </a:p>
          <a:p>
            <a:pPr>
              <a:spcAft>
                <a:spcPts val="600"/>
              </a:spcAft>
            </a:pPr>
            <a:endParaRPr lang="en-US" sz="200" dirty="0"/>
          </a:p>
          <a:p>
            <a:pPr>
              <a:spcAft>
                <a:spcPts val="600"/>
              </a:spcAft>
            </a:pPr>
            <a:r>
              <a:rPr lang="en-US" sz="1400" b="1" dirty="0"/>
              <a:t>Purpose:  </a:t>
            </a:r>
            <a:r>
              <a:rPr lang="en-US" sz="1400" dirty="0"/>
              <a:t>To support individual research programs of outstanding scientists early in their careers and to stimulate research careers in the disciplines supported by the Office of Science</a:t>
            </a:r>
          </a:p>
          <a:p>
            <a:pPr>
              <a:spcAft>
                <a:spcPts val="600"/>
              </a:spcAft>
            </a:pPr>
            <a:r>
              <a:rPr lang="en-US" sz="1400" b="1" dirty="0"/>
              <a:t>Eligibility:  </a:t>
            </a:r>
            <a:r>
              <a:rPr lang="en-US" sz="1400" dirty="0"/>
              <a:t>Within 10 years of receiving a Ph.D., either untenured academic assistant professors on the tenure track or full-time DOE national lab employees </a:t>
            </a:r>
          </a:p>
          <a:p>
            <a:pPr>
              <a:spcAft>
                <a:spcPts val="600"/>
              </a:spcAft>
            </a:pPr>
            <a:r>
              <a:rPr lang="en-US" sz="1400" b="1" dirty="0"/>
              <a:t>Award Size:  </a:t>
            </a:r>
          </a:p>
          <a:p>
            <a:pPr marL="630238" lvl="2" indent="-173038">
              <a:spcAft>
                <a:spcPts val="200"/>
              </a:spcAft>
              <a:buFont typeface="Wingdings" pitchFamily="2" charset="2"/>
              <a:buChar char="§"/>
            </a:pPr>
            <a:r>
              <a:rPr lang="en-US" sz="1400" dirty="0"/>
              <a:t>University grants $150,000 per year for 5 years to cover summer salary and expenses</a:t>
            </a:r>
          </a:p>
          <a:p>
            <a:pPr marL="630238" lvl="2" indent="-173038">
              <a:spcAft>
                <a:spcPts val="600"/>
              </a:spcAft>
              <a:buFont typeface="Wingdings" pitchFamily="2" charset="2"/>
              <a:buChar char="§"/>
            </a:pPr>
            <a:r>
              <a:rPr lang="en-US" sz="1400" dirty="0"/>
              <a:t>National lab awards $500,000 per year for five years to cover full salary and expenses</a:t>
            </a:r>
          </a:p>
          <a:p>
            <a:pPr>
              <a:spcAft>
                <a:spcPts val="600"/>
              </a:spcAft>
            </a:pPr>
            <a:r>
              <a:rPr lang="en-US" sz="1400" b="1" dirty="0"/>
              <a:t>FY 2010 Results:</a:t>
            </a:r>
          </a:p>
          <a:p>
            <a:pPr marL="630238" lvl="2" indent="-173038">
              <a:spcAft>
                <a:spcPts val="200"/>
              </a:spcAft>
              <a:buFont typeface="Wingdings" pitchFamily="2" charset="2"/>
              <a:buChar char="§"/>
            </a:pPr>
            <a:r>
              <a:rPr lang="en-US" sz="1400" dirty="0"/>
              <a:t>69 awards </a:t>
            </a:r>
            <a:r>
              <a:rPr lang="en-US" sz="1400" dirty="0" smtClean="0"/>
              <a:t>funded </a:t>
            </a:r>
            <a:r>
              <a:rPr lang="en-US" sz="1400" dirty="0"/>
              <a:t>via the American Recovery and Reinvestment Act</a:t>
            </a:r>
          </a:p>
          <a:p>
            <a:pPr marL="630238" lvl="2" indent="-173038">
              <a:spcAft>
                <a:spcPts val="200"/>
              </a:spcAft>
              <a:buFont typeface="Wingdings" pitchFamily="2" charset="2"/>
              <a:buChar char="§"/>
            </a:pPr>
            <a:r>
              <a:rPr lang="en-US" sz="1400" dirty="0"/>
              <a:t>1,750 proposals </a:t>
            </a:r>
            <a:r>
              <a:rPr lang="en-US" sz="1400" dirty="0" smtClean="0"/>
              <a:t>peer </a:t>
            </a:r>
            <a:r>
              <a:rPr lang="en-US" sz="1400" dirty="0"/>
              <a:t>reviewed to select the awardees</a:t>
            </a:r>
          </a:p>
          <a:p>
            <a:pPr marL="630238" lvl="2" indent="-173038">
              <a:spcAft>
                <a:spcPts val="200"/>
              </a:spcAft>
              <a:buFont typeface="Wingdings" pitchFamily="2" charset="2"/>
              <a:buChar char="§"/>
            </a:pPr>
            <a:r>
              <a:rPr lang="en-US" sz="1400" dirty="0"/>
              <a:t>47 university grants and 22 DOE national laboratory awards</a:t>
            </a:r>
          </a:p>
          <a:p>
            <a:pPr marL="630238" lvl="2" indent="-173038">
              <a:spcAft>
                <a:spcPts val="600"/>
              </a:spcAft>
              <a:buFont typeface="Wingdings" pitchFamily="2" charset="2"/>
              <a:buChar char="§"/>
            </a:pPr>
            <a:r>
              <a:rPr lang="en-US" sz="1400" dirty="0"/>
              <a:t>Awardees are from 44 separate institutions in 20 states</a:t>
            </a:r>
          </a:p>
          <a:p>
            <a:pPr marL="0" lvl="1">
              <a:spcAft>
                <a:spcPts val="600"/>
              </a:spcAft>
            </a:pPr>
            <a:r>
              <a:rPr lang="en-US" sz="1400" b="1" dirty="0"/>
              <a:t>FY 2011 Application Process: </a:t>
            </a:r>
          </a:p>
          <a:p>
            <a:pPr marL="630238" lvl="2" indent="-173038">
              <a:spcAft>
                <a:spcPts val="200"/>
              </a:spcAft>
              <a:buFont typeface="Wingdings" pitchFamily="2" charset="2"/>
              <a:buChar char="§"/>
            </a:pPr>
            <a:r>
              <a:rPr lang="en-US" sz="1400" dirty="0"/>
              <a:t>Funding Opportunity Announcement issued in Spring 2010</a:t>
            </a:r>
          </a:p>
          <a:p>
            <a:pPr marL="630238" lvl="2" indent="-173038">
              <a:spcAft>
                <a:spcPts val="300"/>
              </a:spcAft>
              <a:buFont typeface="Wingdings" pitchFamily="2" charset="2"/>
              <a:buChar char="§"/>
            </a:pPr>
            <a:r>
              <a:rPr lang="en-US" sz="1400" dirty="0"/>
              <a:t>Awards made in the Second Quarter of 2011</a:t>
            </a:r>
          </a:p>
          <a:p>
            <a:pPr marL="630238" lvl="2" indent="-173038">
              <a:spcAft>
                <a:spcPts val="600"/>
              </a:spcAft>
              <a:buFont typeface="Wingdings" pitchFamily="2" charset="2"/>
              <a:buChar char="§"/>
            </a:pPr>
            <a:endParaRPr lang="en-US" sz="1400" dirty="0"/>
          </a:p>
        </p:txBody>
      </p:sp>
      <p:sp>
        <p:nvSpPr>
          <p:cNvPr id="6" name="Rectangle 5"/>
          <p:cNvSpPr/>
          <p:nvPr/>
        </p:nvSpPr>
        <p:spPr>
          <a:xfrm>
            <a:off x="2286000" y="5938838"/>
            <a:ext cx="4572000" cy="261937"/>
          </a:xfrm>
          <a:prstGeom prst="rect">
            <a:avLst/>
          </a:prstGeom>
        </p:spPr>
        <p:txBody>
          <a:bodyPr>
            <a:spAutoFit/>
          </a:bodyPr>
          <a:lstStyle/>
          <a:p>
            <a:pPr algn="ctr">
              <a:defRPr/>
            </a:pPr>
            <a:r>
              <a:rPr lang="en-US" sz="1050" b="1" dirty="0">
                <a:solidFill>
                  <a:srgbClr val="106636"/>
                </a:solidFill>
              </a:rPr>
              <a:t>http://www.science.doe.gov/SC-2/early_career.htm</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4"/>
          <p:cNvSpPr>
            <a:spLocks noGrp="1"/>
          </p:cNvSpPr>
          <p:nvPr>
            <p:ph type="sldNum" sz="quarter" idx="11"/>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0A18178-0245-4841-B7BC-84AA057AA764}" type="slidenum">
              <a:rPr lang="en-US" smtClean="0">
                <a:latin typeface="Arial" charset="0"/>
                <a:cs typeface="Arial" charset="0"/>
              </a:rPr>
              <a:pPr fontAlgn="base">
                <a:spcBef>
                  <a:spcPct val="0"/>
                </a:spcBef>
                <a:spcAft>
                  <a:spcPct val="0"/>
                </a:spcAft>
              </a:pPr>
              <a:t>24</a:t>
            </a:fld>
            <a:endParaRPr lang="en-US" smtClean="0">
              <a:latin typeface="Arial" charset="0"/>
              <a:cs typeface="Arial" charset="0"/>
            </a:endParaRPr>
          </a:p>
        </p:txBody>
      </p:sp>
      <p:sp>
        <p:nvSpPr>
          <p:cNvPr id="22531" name="Footer Placeholder 4"/>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smtClean="0">
                <a:latin typeface="Arial" charset="0"/>
                <a:cs typeface="Arial" charset="0"/>
              </a:rPr>
              <a:t>Office of Science FY 2011 Budget</a:t>
            </a:r>
          </a:p>
        </p:txBody>
      </p:sp>
      <p:sp>
        <p:nvSpPr>
          <p:cNvPr id="16389" name="Rectangle 5"/>
          <p:cNvSpPr>
            <a:spLocks noChangeArrowheads="1"/>
          </p:cNvSpPr>
          <p:nvPr/>
        </p:nvSpPr>
        <p:spPr bwMode="auto">
          <a:xfrm>
            <a:off x="660400" y="913780"/>
            <a:ext cx="7823200" cy="5519460"/>
          </a:xfrm>
          <a:prstGeom prst="rect">
            <a:avLst/>
          </a:prstGeom>
          <a:noFill/>
          <a:ln w="9525">
            <a:noFill/>
            <a:miter lim="800000"/>
            <a:headEnd/>
            <a:tailEnd/>
          </a:ln>
        </p:spPr>
        <p:txBody>
          <a:bodyPr>
            <a:spAutoFit/>
          </a:bodyPr>
          <a:lstStyle/>
          <a:p>
            <a:pPr>
              <a:spcAft>
                <a:spcPts val="0"/>
              </a:spcAft>
              <a:defRPr/>
            </a:pPr>
            <a:r>
              <a:rPr lang="en-US" b="1" dirty="0"/>
              <a:t>$10 million will be available in FY 2011 to fund </a:t>
            </a:r>
            <a:r>
              <a:rPr lang="en-US" b="1" dirty="0" smtClean="0"/>
              <a:t>about 170 </a:t>
            </a:r>
            <a:r>
              <a:rPr lang="en-US" b="1" dirty="0"/>
              <a:t>additional fellowships</a:t>
            </a:r>
            <a:r>
              <a:rPr lang="en-US" dirty="0"/>
              <a:t> </a:t>
            </a:r>
          </a:p>
          <a:p>
            <a:pPr>
              <a:spcAft>
                <a:spcPts val="0"/>
              </a:spcAft>
              <a:defRPr/>
            </a:pPr>
            <a:endParaRPr lang="en-US" sz="1050" dirty="0">
              <a:solidFill>
                <a:srgbClr val="FF0000"/>
              </a:solidFill>
            </a:endParaRPr>
          </a:p>
          <a:p>
            <a:pPr>
              <a:spcAft>
                <a:spcPts val="400"/>
              </a:spcAft>
              <a:defRPr/>
            </a:pPr>
            <a:r>
              <a:rPr lang="en-US" sz="1400" b="1" dirty="0"/>
              <a:t>Purpose:  </a:t>
            </a:r>
            <a:r>
              <a:rPr lang="en-US" sz="1400" dirty="0"/>
              <a:t>To educate and train a skilled scientific and technical workforce in order to stay at the forefront of science and innovation and to meet our energy and environmental challenges</a:t>
            </a:r>
          </a:p>
          <a:p>
            <a:pPr>
              <a:spcAft>
                <a:spcPts val="400"/>
              </a:spcAft>
              <a:defRPr/>
            </a:pPr>
            <a:r>
              <a:rPr lang="en-US" sz="1400" b="1" dirty="0"/>
              <a:t>Eligibility: </a:t>
            </a:r>
          </a:p>
          <a:p>
            <a:pPr marL="622300" lvl="2" indent="-165100">
              <a:spcAft>
                <a:spcPts val="300"/>
              </a:spcAft>
              <a:buFont typeface="Wingdings" pitchFamily="2" charset="2"/>
              <a:buChar char="§"/>
              <a:defRPr/>
            </a:pPr>
            <a:r>
              <a:rPr lang="en-US" sz="1400" dirty="0"/>
              <a:t>Candidates must be U.S. citizens and a senior undergraduate or first or second year graduate student to apply</a:t>
            </a:r>
            <a:endParaRPr lang="en-US" sz="1400" b="1" dirty="0"/>
          </a:p>
          <a:p>
            <a:pPr marL="622300" lvl="1" indent="-165100">
              <a:spcAft>
                <a:spcPts val="400"/>
              </a:spcAft>
              <a:buFont typeface="Wingdings" pitchFamily="2" charset="2"/>
              <a:buChar char="§"/>
              <a:defRPr/>
            </a:pPr>
            <a:r>
              <a:rPr lang="en-US" sz="1400" dirty="0"/>
              <a:t>Candidates must be pursuing advanced degrees in areas of physics, chemistry, mathematics, biology, computational sciences, areas of climate and environmental sciences important to the Office of Science and DOE mission</a:t>
            </a:r>
          </a:p>
          <a:p>
            <a:pPr>
              <a:spcAft>
                <a:spcPts val="400"/>
              </a:spcAft>
              <a:defRPr/>
            </a:pPr>
            <a:r>
              <a:rPr lang="en-US" sz="1400" b="1" dirty="0"/>
              <a:t>Award Size:  </a:t>
            </a:r>
          </a:p>
          <a:p>
            <a:pPr marL="622300" lvl="1" indent="-165100">
              <a:spcAft>
                <a:spcPts val="400"/>
              </a:spcAft>
              <a:buFont typeface="Wingdings" pitchFamily="2" charset="2"/>
              <a:buChar char="§"/>
              <a:defRPr/>
            </a:pPr>
            <a:r>
              <a:rPr lang="en-US" sz="1400" dirty="0"/>
              <a:t>The three-year fellowship </a:t>
            </a:r>
            <a:r>
              <a:rPr lang="en-US" sz="1400" dirty="0" smtClean="0"/>
              <a:t>award, totaling $50,500 annually, </a:t>
            </a:r>
            <a:r>
              <a:rPr lang="en-US" sz="1400" dirty="0"/>
              <a:t>provides </a:t>
            </a:r>
            <a:r>
              <a:rPr lang="en-US" sz="1400" dirty="0" smtClean="0"/>
              <a:t>support towards tuition, a stipend for living expenses, and support for expenses </a:t>
            </a:r>
            <a:r>
              <a:rPr lang="en-US" sz="1400" dirty="0"/>
              <a:t>such as travel to conferences and to DOE user </a:t>
            </a:r>
            <a:r>
              <a:rPr lang="en-US" sz="1400" dirty="0" smtClean="0">
                <a:latin typeface="Arial" pitchFamily="34" charset="0"/>
                <a:cs typeface="Arial" pitchFamily="34" charset="0"/>
              </a:rPr>
              <a:t>facilities.</a:t>
            </a:r>
            <a:endParaRPr lang="en-US" sz="1400" dirty="0"/>
          </a:p>
          <a:p>
            <a:pPr>
              <a:spcAft>
                <a:spcPts val="400"/>
              </a:spcAft>
              <a:defRPr/>
            </a:pPr>
            <a:r>
              <a:rPr lang="en-US" sz="1400" b="1" dirty="0"/>
              <a:t>FY 2010 Results:</a:t>
            </a:r>
          </a:p>
          <a:p>
            <a:pPr marL="630238" lvl="2" indent="-173038">
              <a:spcAft>
                <a:spcPts val="400"/>
              </a:spcAft>
              <a:buFont typeface="Wingdings" pitchFamily="2" charset="2"/>
              <a:buChar char="§"/>
              <a:defRPr/>
            </a:pPr>
            <a:r>
              <a:rPr lang="en-US" sz="1400" dirty="0"/>
              <a:t>160 awards will be made this Spring with FY 2010 and American Recovery and Reinvestment Act </a:t>
            </a:r>
            <a:r>
              <a:rPr lang="en-US" sz="1400" dirty="0" smtClean="0"/>
              <a:t>funds</a:t>
            </a:r>
            <a:endParaRPr lang="en-US" sz="1400" dirty="0"/>
          </a:p>
          <a:p>
            <a:pPr marL="0" lvl="1">
              <a:spcAft>
                <a:spcPts val="400"/>
              </a:spcAft>
              <a:defRPr/>
            </a:pPr>
            <a:r>
              <a:rPr lang="en-US" sz="1400" b="1" dirty="0"/>
              <a:t>FY 2011 Application Process: </a:t>
            </a:r>
          </a:p>
          <a:p>
            <a:pPr marL="630238" lvl="2" indent="-173038">
              <a:spcAft>
                <a:spcPts val="300"/>
              </a:spcAft>
              <a:buFont typeface="Wingdings" pitchFamily="2" charset="2"/>
              <a:buChar char="§"/>
              <a:defRPr/>
            </a:pPr>
            <a:r>
              <a:rPr lang="en-US" sz="1400" dirty="0"/>
              <a:t>Funding Opportunity Announcement issued </a:t>
            </a:r>
            <a:r>
              <a:rPr lang="en-US" sz="1400" dirty="0" smtClean="0"/>
              <a:t>in Fall 2010</a:t>
            </a:r>
            <a:endParaRPr lang="en-US" sz="1400" dirty="0">
              <a:solidFill>
                <a:srgbClr val="FF0000"/>
              </a:solidFill>
            </a:endParaRPr>
          </a:p>
          <a:p>
            <a:pPr marL="630238" lvl="2" indent="-173038">
              <a:spcAft>
                <a:spcPts val="400"/>
              </a:spcAft>
              <a:buFont typeface="Wingdings" pitchFamily="2" charset="2"/>
              <a:buChar char="§"/>
              <a:defRPr/>
            </a:pPr>
            <a:r>
              <a:rPr lang="en-US" sz="1400" dirty="0"/>
              <a:t>Awards made </a:t>
            </a:r>
            <a:r>
              <a:rPr lang="en-US" sz="1400" dirty="0" smtClean="0"/>
              <a:t>in March 2011</a:t>
            </a:r>
            <a:endParaRPr lang="en-US" sz="1400" dirty="0">
              <a:solidFill>
                <a:srgbClr val="FF0000"/>
              </a:solidFill>
            </a:endParaRPr>
          </a:p>
          <a:p>
            <a:pPr marL="630238" lvl="2" indent="-173038">
              <a:spcAft>
                <a:spcPts val="0"/>
              </a:spcAft>
              <a:buFont typeface="Wingdings" pitchFamily="2" charset="2"/>
              <a:buChar char="§"/>
              <a:defRPr/>
            </a:pPr>
            <a:endParaRPr lang="en-US" sz="1400" dirty="0">
              <a:solidFill>
                <a:srgbClr val="FF0000"/>
              </a:solidFill>
            </a:endParaRPr>
          </a:p>
        </p:txBody>
      </p:sp>
      <p:sp>
        <p:nvSpPr>
          <p:cNvPr id="22533" name="Title 2"/>
          <p:cNvSpPr>
            <a:spLocks noGrp="1"/>
          </p:cNvSpPr>
          <p:nvPr>
            <p:ph type="title"/>
          </p:nvPr>
        </p:nvSpPr>
        <p:spPr>
          <a:xfrm>
            <a:off x="0" y="-214313"/>
            <a:ext cx="9144000" cy="1143001"/>
          </a:xfrm>
        </p:spPr>
        <p:txBody>
          <a:bodyPr/>
          <a:lstStyle/>
          <a:p>
            <a:pPr eaLnBrk="1" hangingPunct="1"/>
            <a:r>
              <a:rPr lang="en-US" smtClean="0">
                <a:latin typeface="Arial" charset="0"/>
                <a:cs typeface="Arial" charset="0"/>
              </a:rPr>
              <a:t>DOE Office of Science Graduate Fellowships</a:t>
            </a:r>
            <a:br>
              <a:rPr lang="en-US" smtClean="0">
                <a:latin typeface="Arial" charset="0"/>
                <a:cs typeface="Arial" charset="0"/>
              </a:rPr>
            </a:br>
            <a:r>
              <a:rPr lang="en-US" sz="1600" i="1" smtClean="0">
                <a:latin typeface="Arial" charset="0"/>
                <a:cs typeface="Arial" charset="0"/>
              </a:rPr>
              <a:t>The FY 2011 request doubles the number of graduate fellowships in basic science</a:t>
            </a:r>
            <a:endParaRPr lang="en-US" sz="2000" i="1" smtClean="0">
              <a:latin typeface="Arial" charset="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3764</TotalTime>
  <Words>3350</Words>
  <Application>Microsoft Office PowerPoint</Application>
  <PresentationFormat>On-screen Show (4:3)</PresentationFormat>
  <Paragraphs>375</Paragraphs>
  <Slides>24</Slides>
  <Notes>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FY 2011 Budget Request to Congress for DOE’s Office of Science   Presented to the    Basic Energy Sciences Advisory Committee</vt:lpstr>
      <vt:lpstr>Office of Science (SC) FY 2011 Budget Request to Congress</vt:lpstr>
      <vt:lpstr>Slide 3</vt:lpstr>
      <vt:lpstr>SC Supports World-Leading, Open Access Scientific User Facilities User numbers continue to increase with more than 26,000 users expected in FY 2011</vt:lpstr>
      <vt:lpstr>Office of Science FY 2011 Investment Highlights</vt:lpstr>
      <vt:lpstr>The Status of the DOE Energy Innovation Hubs Three new Hubs are launched in FY 2010 with SC leading the Fuels from Sunlight Hub</vt:lpstr>
      <vt:lpstr>FY 2011 Energy Innovation Hub for Batteries and Energy Storage Addressing science gaps for both grid and mobile energy storage applications</vt:lpstr>
      <vt:lpstr>Comparison of Core Research, EFRCs, Hubs, and ARPA-E Key attributes distinguish among the various funding modalities</vt:lpstr>
      <vt:lpstr>Climate Science for a Sustainable Energy Future Enhanced activities in climate research to improve our predictive capability </vt:lpstr>
      <vt:lpstr>The Status of the SC/BES Energy Frontier Research Centers 46 EFRCs were launched in late FY 2009 using FY 2009 Appropriations and Recovery Act Funds</vt:lpstr>
      <vt:lpstr>New BES Research Investments Address Critical Needs  An FY 2011 BES call will cover a broad range of research awards including new EFRCs</vt:lpstr>
      <vt:lpstr>Leadership Computing Facilities The Office of Science leads the World in supercomputing capabilities</vt:lpstr>
      <vt:lpstr>Multi-scale Simulation of Internal Combustion Engines A new initiative to develop the science base for computational design of advanced engines</vt:lpstr>
      <vt:lpstr>Slide 14</vt:lpstr>
      <vt:lpstr>Linac Coherent Light Source (LCLS) at SLAC Already producing new science today, the LCLS is the world’s first x-ray free electron laser</vt:lpstr>
      <vt:lpstr>Bioenergy Research Centers The BRCs have pioneered new approaches to accelerate biofuels research </vt:lpstr>
      <vt:lpstr>The Genomic Revolution Advances in DNA sequencing and analysis have revolutionized the study of biology</vt:lpstr>
      <vt:lpstr>Geosciences Research for Gas Hydrates Developing the science base for understanding the potential of gas hydrates as a resource</vt:lpstr>
      <vt:lpstr>High Energy Density Laboratory Plasmas Expanded research efforts in HEDLP will reveal new understanding of matter in extreme conditions</vt:lpstr>
      <vt:lpstr>The DOE Nuclear Physics Program Charting new directions at the frontiers of nuclear science</vt:lpstr>
      <vt:lpstr>Slide 21</vt:lpstr>
      <vt:lpstr>The U.S. High Energy Physics Program The U.S. is uniquely positioned for a world-leading program in neutrino physics</vt:lpstr>
      <vt:lpstr>Office of Science Early Career Research Program Investment in FY 2011 will bring 62 new scientists into the program</vt:lpstr>
      <vt:lpstr>DOE Office of Science Graduate Fellowships The FY 2011 request doubles the number of graduate fellowships in basic science</vt:lpstr>
    </vt:vector>
  </TitlesOfParts>
  <Company>US Department of Energy (SC)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Joseph Groves</dc:creator>
  <cp:lastModifiedBy>Department of Energy</cp:lastModifiedBy>
  <cp:revision>516</cp:revision>
  <dcterms:created xsi:type="dcterms:W3CDTF">2009-10-19T15:58:14Z</dcterms:created>
  <dcterms:modified xsi:type="dcterms:W3CDTF">2010-03-02T12:08:55Z</dcterms:modified>
</cp:coreProperties>
</file>