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49" r:id="rId3"/>
    <p:sldId id="350" r:id="rId4"/>
    <p:sldId id="352" r:id="rId5"/>
    <p:sldId id="353" r:id="rId6"/>
    <p:sldId id="354" r:id="rId7"/>
    <p:sldId id="357" r:id="rId8"/>
    <p:sldId id="356" r:id="rId9"/>
    <p:sldId id="355" r:id="rId10"/>
    <p:sldId id="358" r:id="rId11"/>
    <p:sldId id="351" r:id="rId12"/>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ruju" initials="c"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1C1C1C"/>
    <a:srgbClr val="FFFFA0"/>
    <a:srgbClr val="FFFF00"/>
    <a:srgbClr val="00D200"/>
    <a:srgbClr val="FF5050"/>
    <a:srgbClr val="FFFF5A"/>
    <a:srgbClr val="00BE00"/>
    <a:srgbClr val="00AA00"/>
    <a:srgbClr val="AA387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33" autoAdjust="0"/>
    <p:restoredTop sz="99138" autoAdjust="0"/>
  </p:normalViewPr>
  <p:slideViewPr>
    <p:cSldViewPr snapToGrid="0" showGuides="1">
      <p:cViewPr varScale="1">
        <p:scale>
          <a:sx n="74" d="100"/>
          <a:sy n="74" d="100"/>
        </p:scale>
        <p:origin x="-366" y="-90"/>
      </p:cViewPr>
      <p:guideLst>
        <p:guide orient="horz" pos="331"/>
        <p:guide pos="2885"/>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1386" cy="463867"/>
          </a:xfrm>
          <a:prstGeom prst="rect">
            <a:avLst/>
          </a:prstGeom>
        </p:spPr>
        <p:txBody>
          <a:bodyPr vert="horz" lIns="92277" tIns="46139" rIns="92277" bIns="4613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64730" y="1"/>
            <a:ext cx="3031386" cy="463867"/>
          </a:xfrm>
          <a:prstGeom prst="rect">
            <a:avLst/>
          </a:prstGeom>
        </p:spPr>
        <p:txBody>
          <a:bodyPr vert="horz" lIns="92277" tIns="46139" rIns="92277" bIns="46139" rtlCol="0"/>
          <a:lstStyle>
            <a:lvl1pPr algn="r" fontAlgn="auto">
              <a:spcBef>
                <a:spcPts val="0"/>
              </a:spcBef>
              <a:spcAft>
                <a:spcPts val="0"/>
              </a:spcAft>
              <a:defRPr sz="1200">
                <a:latin typeface="+mn-lt"/>
              </a:defRPr>
            </a:lvl1pPr>
          </a:lstStyle>
          <a:p>
            <a:pPr>
              <a:defRPr/>
            </a:pPr>
            <a:fld id="{55B47F48-26AE-44C5-AD96-20FAB6A74F24}" type="datetimeFigureOut">
              <a:rPr lang="en-US"/>
              <a:pPr>
                <a:defRPr/>
              </a:pPr>
              <a:t>3/1/2010</a:t>
            </a:fld>
            <a:endParaRPr lang="en-US"/>
          </a:p>
        </p:txBody>
      </p:sp>
      <p:sp>
        <p:nvSpPr>
          <p:cNvPr id="4" name="Slide Image Placeholder 3"/>
          <p:cNvSpPr>
            <a:spLocks noGrp="1" noRot="1" noChangeAspect="1"/>
          </p:cNvSpPr>
          <p:nvPr>
            <p:ph type="sldImg" idx="2"/>
          </p:nvPr>
        </p:nvSpPr>
        <p:spPr>
          <a:xfrm>
            <a:off x="1182688" y="696913"/>
            <a:ext cx="4632325" cy="3475037"/>
          </a:xfrm>
          <a:prstGeom prst="rect">
            <a:avLst/>
          </a:prstGeom>
          <a:noFill/>
          <a:ln w="12700">
            <a:solidFill>
              <a:prstClr val="black"/>
            </a:solidFill>
          </a:ln>
        </p:spPr>
        <p:txBody>
          <a:bodyPr vert="horz" lIns="92277" tIns="46139" rIns="92277" bIns="46139" rtlCol="0" anchor="ctr"/>
          <a:lstStyle/>
          <a:p>
            <a:pPr lvl="0"/>
            <a:endParaRPr lang="en-US" noProof="0"/>
          </a:p>
        </p:txBody>
      </p:sp>
      <p:sp>
        <p:nvSpPr>
          <p:cNvPr id="5" name="Notes Placeholder 4"/>
          <p:cNvSpPr>
            <a:spLocks noGrp="1"/>
          </p:cNvSpPr>
          <p:nvPr>
            <p:ph type="body" sz="quarter" idx="3"/>
          </p:nvPr>
        </p:nvSpPr>
        <p:spPr>
          <a:xfrm>
            <a:off x="700406" y="4404360"/>
            <a:ext cx="5596892" cy="4171634"/>
          </a:xfrm>
          <a:prstGeom prst="rect">
            <a:avLst/>
          </a:prstGeom>
        </p:spPr>
        <p:txBody>
          <a:bodyPr vert="horz" lIns="92277" tIns="46139" rIns="92277" bIns="4613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05551"/>
            <a:ext cx="3031386" cy="463867"/>
          </a:xfrm>
          <a:prstGeom prst="rect">
            <a:avLst/>
          </a:prstGeom>
        </p:spPr>
        <p:txBody>
          <a:bodyPr vert="horz" lIns="92277" tIns="46139" rIns="92277" bIns="4613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64730" y="8805551"/>
            <a:ext cx="3031386" cy="463867"/>
          </a:xfrm>
          <a:prstGeom prst="rect">
            <a:avLst/>
          </a:prstGeom>
        </p:spPr>
        <p:txBody>
          <a:bodyPr vert="horz" lIns="92277" tIns="46139" rIns="92277" bIns="46139" rtlCol="0" anchor="b"/>
          <a:lstStyle>
            <a:lvl1pPr algn="r" fontAlgn="auto">
              <a:spcBef>
                <a:spcPts val="0"/>
              </a:spcBef>
              <a:spcAft>
                <a:spcPts val="0"/>
              </a:spcAft>
              <a:defRPr sz="1200">
                <a:latin typeface="+mn-lt"/>
              </a:defRPr>
            </a:lvl1pPr>
          </a:lstStyle>
          <a:p>
            <a:pPr>
              <a:defRPr/>
            </a:pPr>
            <a:fld id="{B9C815CE-594B-44AB-BC3C-68E8EAF5333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p:txBody>
          <a:bodyPr/>
          <a:lstStyle>
            <a:lvl1pPr>
              <a:defRPr/>
            </a:lvl1pPr>
          </a:lstStyle>
          <a:p>
            <a:pPr>
              <a:defRPr/>
            </a:pPr>
            <a:r>
              <a:rPr lang="en-US"/>
              <a:t>Office of Science FY 2011 Budget</a:t>
            </a:r>
          </a:p>
        </p:txBody>
      </p:sp>
      <p:sp>
        <p:nvSpPr>
          <p:cNvPr id="7" name="Slide Number Placeholder 5"/>
          <p:cNvSpPr>
            <a:spLocks noGrp="1"/>
          </p:cNvSpPr>
          <p:nvPr>
            <p:ph type="sldNum" sz="quarter" idx="11"/>
          </p:nvPr>
        </p:nvSpPr>
        <p:spPr/>
        <p:txBody>
          <a:bodyPr/>
          <a:lstStyle>
            <a:lvl1pPr>
              <a:defRPr/>
            </a:lvl1pPr>
          </a:lstStyle>
          <a:p>
            <a:pPr>
              <a:defRPr/>
            </a:pPr>
            <a:fld id="{5CD1E85B-7BF8-4BD7-AC1E-4E995D3832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0"/>
          </p:nvPr>
        </p:nvSpPr>
        <p:spPr/>
        <p:txBody>
          <a:bodyPr/>
          <a:lstStyle>
            <a:lvl1pPr>
              <a:defRPr/>
            </a:lvl1pPr>
          </a:lstStyle>
          <a:p>
            <a:pPr>
              <a:defRPr/>
            </a:pPr>
            <a:r>
              <a:rPr lang="en-US" dirty="0" smtClean="0"/>
              <a:t>DOE SCGF</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21722FF3-B2FF-4B9D-A1FC-2641F0BD8CF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r>
              <a:rPr lang="en-US"/>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BAAD86A7-DF98-4833-9A9E-353DA9F97E65}" type="slidenum">
              <a:rPr lang="en-US"/>
              <a:pPr>
                <a:defRPr/>
              </a:pPr>
              <a:t>‹#›</a:t>
            </a:fld>
            <a:endParaRPr lang="en-US" dirty="0"/>
          </a:p>
        </p:txBody>
      </p:sp>
      <p:pic>
        <p:nvPicPr>
          <p:cNvPr id="1030" name="Picture 9" descr="horizontal-logo-green-text.jpg"/>
          <p:cNvPicPr>
            <a:picLocks noChangeAspect="1"/>
          </p:cNvPicPr>
          <p:nvPr/>
        </p:nvPicPr>
        <p:blipFill>
          <a:blip r:embed="rId5"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4" r:id="rId1"/>
    <p:sldLayoutId id="2147483793" r:id="rId2"/>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200" algn="ctr" rtl="0" fontAlgn="base">
        <a:spcBef>
          <a:spcPct val="0"/>
        </a:spcBef>
        <a:spcAft>
          <a:spcPct val="0"/>
        </a:spcAft>
        <a:defRPr sz="2400">
          <a:solidFill>
            <a:srgbClr val="106636"/>
          </a:solidFill>
          <a:latin typeface="Arial" charset="0"/>
          <a:cs typeface="Arial" charset="0"/>
        </a:defRPr>
      </a:lvl6pPr>
      <a:lvl7pPr marL="914400" algn="ctr" rtl="0" fontAlgn="base">
        <a:spcBef>
          <a:spcPct val="0"/>
        </a:spcBef>
        <a:spcAft>
          <a:spcPct val="0"/>
        </a:spcAft>
        <a:defRPr sz="2400">
          <a:solidFill>
            <a:srgbClr val="106636"/>
          </a:solidFill>
          <a:latin typeface="Arial" charset="0"/>
          <a:cs typeface="Arial" charset="0"/>
        </a:defRPr>
      </a:lvl7pPr>
      <a:lvl8pPr marL="1371600" algn="ctr" rtl="0" fontAlgn="base">
        <a:spcBef>
          <a:spcPct val="0"/>
        </a:spcBef>
        <a:spcAft>
          <a:spcPct val="0"/>
        </a:spcAft>
        <a:defRPr sz="2400">
          <a:solidFill>
            <a:srgbClr val="106636"/>
          </a:solidFill>
          <a:latin typeface="Arial" charset="0"/>
          <a:cs typeface="Arial" charset="0"/>
        </a:defRPr>
      </a:lvl8pPr>
      <a:lvl9pPr marL="1828800" algn="ctr" rtl="0" fontAlgn="base">
        <a:spcBef>
          <a:spcPct val="0"/>
        </a:spcBef>
        <a:spcAft>
          <a:spcPct val="0"/>
        </a:spcAft>
        <a:defRPr sz="2400">
          <a:solidFill>
            <a:srgbClr val="106636"/>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9538" y="3893665"/>
            <a:ext cx="6400800" cy="844589"/>
          </a:xfrm>
        </p:spPr>
        <p:txBody>
          <a:bodyPr rtlCol="0">
            <a:noAutofit/>
          </a:bodyPr>
          <a:lstStyle/>
          <a:p>
            <a:pPr eaLnBrk="1" fontAlgn="auto" hangingPunct="1">
              <a:spcAft>
                <a:spcPts val="0"/>
              </a:spcAft>
              <a:defRPr/>
            </a:pPr>
            <a:r>
              <a:rPr lang="en-US" sz="2000" dirty="0" smtClean="0">
                <a:solidFill>
                  <a:srgbClr val="1C1C1C"/>
                </a:solidFill>
              </a:rPr>
              <a:t>Basic Energy Sciences Advisory Committee Meeting</a:t>
            </a:r>
          </a:p>
          <a:p>
            <a:pPr eaLnBrk="1" fontAlgn="auto" hangingPunct="1">
              <a:spcAft>
                <a:spcPts val="0"/>
              </a:spcAft>
              <a:defRPr/>
            </a:pPr>
            <a:r>
              <a:rPr lang="en-US" sz="2000" dirty="0" smtClean="0">
                <a:solidFill>
                  <a:srgbClr val="1C1C1C"/>
                </a:solidFill>
              </a:rPr>
              <a:t>March 3, 2010</a:t>
            </a:r>
          </a:p>
        </p:txBody>
      </p:sp>
      <p:sp>
        <p:nvSpPr>
          <p:cNvPr id="3075" name="Title 3"/>
          <p:cNvSpPr>
            <a:spLocks noGrp="1"/>
          </p:cNvSpPr>
          <p:nvPr>
            <p:ph type="title"/>
          </p:nvPr>
        </p:nvSpPr>
        <p:spPr>
          <a:xfrm>
            <a:off x="457200" y="2166938"/>
            <a:ext cx="8229600" cy="1143000"/>
          </a:xfrm>
        </p:spPr>
        <p:txBody>
          <a:bodyPr>
            <a:noAutofit/>
          </a:bodyPr>
          <a:lstStyle/>
          <a:p>
            <a:pPr eaLnBrk="1" hangingPunct="1">
              <a:defRPr/>
            </a:pPr>
            <a:r>
              <a:rPr lang="en-US" dirty="0" smtClean="0">
                <a:latin typeface="+mn-lt"/>
                <a:cs typeface="Arial" charset="0"/>
              </a:rPr>
              <a:t>Overview of the DOE Office of Science</a:t>
            </a:r>
            <a:br>
              <a:rPr lang="en-US" dirty="0" smtClean="0">
                <a:latin typeface="+mn-lt"/>
                <a:cs typeface="Arial" charset="0"/>
              </a:rPr>
            </a:br>
            <a:r>
              <a:rPr lang="en-US" dirty="0" smtClean="0">
                <a:latin typeface="+mn-lt"/>
                <a:cs typeface="Arial" charset="0"/>
              </a:rPr>
              <a:t>Graduate Fellowship Program</a:t>
            </a:r>
          </a:p>
        </p:txBody>
      </p:sp>
      <p:sp>
        <p:nvSpPr>
          <p:cNvPr id="3076" name="Rectangle 4"/>
          <p:cNvSpPr>
            <a:spLocks noChangeArrowheads="1"/>
          </p:cNvSpPr>
          <p:nvPr/>
        </p:nvSpPr>
        <p:spPr bwMode="auto">
          <a:xfrm>
            <a:off x="1822861" y="5545468"/>
            <a:ext cx="5967351" cy="1046440"/>
          </a:xfrm>
          <a:prstGeom prst="rect">
            <a:avLst/>
          </a:prstGeom>
          <a:noFill/>
          <a:ln w="9525">
            <a:noFill/>
            <a:miter lim="800000"/>
            <a:headEnd/>
            <a:tailEnd/>
          </a:ln>
        </p:spPr>
        <p:txBody>
          <a:bodyPr wrap="square">
            <a:spAutoFit/>
          </a:bodyPr>
          <a:lstStyle/>
          <a:p>
            <a:pPr algn="ctr">
              <a:spcBef>
                <a:spcPct val="10000"/>
              </a:spcBef>
            </a:pPr>
            <a:r>
              <a:rPr lang="en-US" sz="2000" dirty="0" smtClean="0">
                <a:solidFill>
                  <a:srgbClr val="1C1C1C"/>
                </a:solidFill>
                <a:cs typeface="Arial" charset="0"/>
              </a:rPr>
              <a:t>Julie Carruthers, Ph.D. </a:t>
            </a:r>
          </a:p>
          <a:p>
            <a:pPr algn="ctr">
              <a:spcBef>
                <a:spcPct val="10000"/>
              </a:spcBef>
            </a:pPr>
            <a:r>
              <a:rPr lang="en-US" sz="2000" dirty="0" smtClean="0">
                <a:solidFill>
                  <a:srgbClr val="1C1C1C"/>
                </a:solidFill>
                <a:cs typeface="Arial" charset="0"/>
              </a:rPr>
              <a:t>Office of the Deputy Director for Science Programs</a:t>
            </a:r>
            <a:r>
              <a:rPr lang="en-US" sz="2000" dirty="0">
                <a:solidFill>
                  <a:srgbClr val="1C1C1C"/>
                </a:solidFill>
                <a:cs typeface="Arial" charset="0"/>
              </a:rPr>
              <a:t/>
            </a:r>
            <a:br>
              <a:rPr lang="en-US" sz="2000" dirty="0">
                <a:solidFill>
                  <a:srgbClr val="1C1C1C"/>
                </a:solidFill>
                <a:cs typeface="Arial" charset="0"/>
              </a:rPr>
            </a:br>
            <a:r>
              <a:rPr lang="en-US" sz="2000" dirty="0" smtClean="0">
                <a:solidFill>
                  <a:srgbClr val="1C1C1C"/>
                </a:solidFill>
                <a:cs typeface="Arial" charset="0"/>
              </a:rPr>
              <a:t>Office </a:t>
            </a:r>
            <a:r>
              <a:rPr lang="en-US" sz="2000" dirty="0">
                <a:solidFill>
                  <a:srgbClr val="1C1C1C"/>
                </a:solidFill>
                <a:cs typeface="Arial" charset="0"/>
              </a:rPr>
              <a:t>of </a:t>
            </a:r>
            <a:r>
              <a:rPr lang="en-US" sz="2000" dirty="0" smtClean="0">
                <a:solidFill>
                  <a:srgbClr val="1C1C1C"/>
                </a:solidFill>
                <a:cs typeface="Arial" charset="0"/>
              </a:rPr>
              <a:t>Science, U.S</a:t>
            </a:r>
            <a:r>
              <a:rPr lang="en-US" sz="2000" dirty="0">
                <a:solidFill>
                  <a:srgbClr val="1C1C1C"/>
                </a:solidFill>
                <a:cs typeface="Arial" charset="0"/>
              </a:rPr>
              <a:t>. Department of </a:t>
            </a:r>
            <a:r>
              <a:rPr lang="en-US" sz="2000" dirty="0" smtClean="0">
                <a:solidFill>
                  <a:srgbClr val="1C1C1C"/>
                </a:solidFill>
                <a:cs typeface="Arial" charset="0"/>
              </a:rPr>
              <a:t>Energy</a:t>
            </a:r>
            <a:endParaRPr lang="en-US" sz="2000" dirty="0">
              <a:solidFill>
                <a:srgbClr val="1C1C1C"/>
              </a:solidFill>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9382" y="866775"/>
            <a:ext cx="8657111" cy="5259388"/>
          </a:xfrm>
        </p:spPr>
        <p:txBody>
          <a:bodyPr/>
          <a:lstStyle/>
          <a:p>
            <a:pPr>
              <a:buNone/>
            </a:pPr>
            <a:r>
              <a:rPr lang="en-US" sz="2000" dirty="0" smtClean="0">
                <a:solidFill>
                  <a:schemeClr val="tx1"/>
                </a:solidFill>
              </a:rPr>
              <a:t>Following the selection of the FY 2010 awards:</a:t>
            </a:r>
          </a:p>
          <a:p>
            <a:pPr>
              <a:buNone/>
            </a:pPr>
            <a:endParaRPr lang="en-US" sz="900" dirty="0" smtClean="0">
              <a:solidFill>
                <a:schemeClr val="tx1"/>
              </a:solidFill>
            </a:endParaRPr>
          </a:p>
          <a:p>
            <a:pPr>
              <a:buFont typeface="Wingdings" pitchFamily="2" charset="2"/>
              <a:buChar char="§"/>
            </a:pPr>
            <a:r>
              <a:rPr lang="en-US" sz="2000" b="0" dirty="0" smtClean="0">
                <a:solidFill>
                  <a:schemeClr val="tx1"/>
                </a:solidFill>
              </a:rPr>
              <a:t>Solicit feedback on the process from reviewers and the Working Group</a:t>
            </a:r>
          </a:p>
          <a:p>
            <a:pPr>
              <a:buNone/>
            </a:pPr>
            <a:endParaRPr lang="en-US" sz="1200" b="0" dirty="0" smtClean="0">
              <a:solidFill>
                <a:schemeClr val="tx1"/>
              </a:solidFill>
            </a:endParaRPr>
          </a:p>
          <a:p>
            <a:pPr>
              <a:buFont typeface="Wingdings" pitchFamily="2" charset="2"/>
              <a:buChar char="§"/>
            </a:pPr>
            <a:r>
              <a:rPr lang="en-US" sz="2000" b="0" dirty="0" smtClean="0">
                <a:solidFill>
                  <a:schemeClr val="tx1"/>
                </a:solidFill>
              </a:rPr>
              <a:t>Compile lessons learned; establish plan for implementing changes for the FY 2011 process </a:t>
            </a:r>
          </a:p>
          <a:p>
            <a:pPr>
              <a:buNone/>
            </a:pPr>
            <a:endParaRPr lang="en-US" sz="1200" b="0" dirty="0" smtClean="0">
              <a:solidFill>
                <a:schemeClr val="tx1"/>
              </a:solidFill>
            </a:endParaRPr>
          </a:p>
          <a:p>
            <a:pPr>
              <a:buFont typeface="Wingdings" pitchFamily="2" charset="2"/>
              <a:buChar char="§"/>
            </a:pPr>
            <a:r>
              <a:rPr lang="en-US" sz="2000" b="0" dirty="0" smtClean="0">
                <a:solidFill>
                  <a:schemeClr val="tx1"/>
                </a:solidFill>
              </a:rPr>
              <a:t>WDTS COV, May 2010</a:t>
            </a:r>
          </a:p>
          <a:p>
            <a:pPr>
              <a:buNone/>
            </a:pPr>
            <a:endParaRPr lang="en-US" sz="1200" b="0" dirty="0" smtClean="0">
              <a:solidFill>
                <a:schemeClr val="tx1"/>
              </a:solidFill>
            </a:endParaRPr>
          </a:p>
          <a:p>
            <a:pPr>
              <a:buFont typeface="Wingdings" pitchFamily="2" charset="2"/>
              <a:buChar char="§"/>
            </a:pPr>
            <a:r>
              <a:rPr lang="en-US" sz="2000" b="0" dirty="0" smtClean="0">
                <a:solidFill>
                  <a:schemeClr val="tx1"/>
                </a:solidFill>
              </a:rPr>
              <a:t>Finalize FY 2010 awards, May 2010</a:t>
            </a:r>
          </a:p>
          <a:p>
            <a:pPr marL="403225" indent="-403225">
              <a:buNone/>
            </a:pPr>
            <a:endParaRPr lang="en-US" sz="1200" b="0" dirty="0" smtClean="0">
              <a:solidFill>
                <a:schemeClr val="tx1"/>
              </a:solidFill>
            </a:endParaRPr>
          </a:p>
          <a:p>
            <a:pPr marL="344488" indent="-344488">
              <a:buFont typeface="Wingdings" pitchFamily="2" charset="2"/>
              <a:buChar char="§"/>
            </a:pPr>
            <a:r>
              <a:rPr lang="en-US" sz="2000" b="0" dirty="0" smtClean="0">
                <a:solidFill>
                  <a:schemeClr val="tx1"/>
                </a:solidFill>
              </a:rPr>
              <a:t>Disperse funds for tuition to academic institutions, August 2010</a:t>
            </a:r>
          </a:p>
          <a:p>
            <a:pPr marL="344488" indent="-344488">
              <a:buNone/>
            </a:pPr>
            <a:endParaRPr lang="en-US" sz="1200" b="0" dirty="0" smtClean="0">
              <a:solidFill>
                <a:schemeClr val="tx1"/>
              </a:solidFill>
            </a:endParaRPr>
          </a:p>
          <a:p>
            <a:pPr marL="344488" indent="-344488">
              <a:buFont typeface="Wingdings" pitchFamily="2" charset="2"/>
              <a:buChar char="§"/>
            </a:pPr>
            <a:r>
              <a:rPr lang="en-US" sz="2000" b="0" dirty="0" smtClean="0">
                <a:solidFill>
                  <a:schemeClr val="tx1"/>
                </a:solidFill>
              </a:rPr>
              <a:t>Disperse first stipends to students, September 2010</a:t>
            </a:r>
          </a:p>
          <a:p>
            <a:pPr marL="344488" indent="-344488">
              <a:buNone/>
            </a:pPr>
            <a:endParaRPr lang="en-US" sz="1200" b="0" dirty="0" smtClean="0">
              <a:solidFill>
                <a:schemeClr val="tx1"/>
              </a:solidFill>
            </a:endParaRPr>
          </a:p>
          <a:p>
            <a:pPr marL="344488" indent="-344488">
              <a:buFont typeface="Wingdings" pitchFamily="2" charset="2"/>
              <a:buChar char="§"/>
            </a:pPr>
            <a:r>
              <a:rPr lang="en-US" sz="2000" b="0" dirty="0" smtClean="0">
                <a:solidFill>
                  <a:schemeClr val="tx1"/>
                </a:solidFill>
              </a:rPr>
              <a:t>Issue FY 2011 call for applications, Fall 2010 </a:t>
            </a:r>
          </a:p>
          <a:p>
            <a:pPr marL="457200" indent="-457200">
              <a:buFont typeface="Wingdings" pitchFamily="2" charset="2"/>
              <a:buChar char="§"/>
            </a:pPr>
            <a:endParaRPr lang="en-US" sz="2000" b="0" dirty="0" smtClean="0">
              <a:solidFill>
                <a:schemeClr val="tx1"/>
              </a:solidFill>
            </a:endParaRPr>
          </a:p>
          <a:p>
            <a:pPr marL="457200" indent="-457200">
              <a:buFont typeface="Wingdings" pitchFamily="2" charset="2"/>
              <a:buChar char="§"/>
            </a:pPr>
            <a:endParaRPr lang="en-US" sz="2000" b="0" dirty="0" smtClean="0">
              <a:solidFill>
                <a:schemeClr val="tx1"/>
              </a:solidFill>
            </a:endParaRPr>
          </a:p>
          <a:p>
            <a:pPr marL="457200" indent="-457200">
              <a:buFont typeface="Wingdings" pitchFamily="2" charset="2"/>
              <a:buChar char="§"/>
            </a:pPr>
            <a:endParaRPr lang="en-US" sz="2000" b="0" dirty="0" smtClean="0">
              <a:solidFill>
                <a:schemeClr val="tx1"/>
              </a:solidFill>
            </a:endParaRPr>
          </a:p>
          <a:p>
            <a:pPr>
              <a:buNone/>
            </a:pPr>
            <a:endParaRPr lang="en-US" sz="2000" b="0" dirty="0" smtClean="0">
              <a:solidFill>
                <a:schemeClr val="tx1"/>
              </a:solidFill>
            </a:endParaRPr>
          </a:p>
          <a:p>
            <a:pPr>
              <a:buNone/>
            </a:pPr>
            <a:endParaRPr lang="en-US" sz="2000" b="0" dirty="0" smtClean="0">
              <a:solidFill>
                <a:schemeClr val="tx1"/>
              </a:solidFill>
            </a:endParaRPr>
          </a:p>
          <a:p>
            <a:pPr>
              <a:buFont typeface="Wingdings" pitchFamily="2" charset="2"/>
              <a:buChar char="§"/>
            </a:pPr>
            <a:endParaRPr lang="en-US" sz="2000" b="0" dirty="0">
              <a:solidFill>
                <a:schemeClr val="tx1"/>
              </a:solidFill>
            </a:endParaRPr>
          </a:p>
        </p:txBody>
      </p:sp>
      <p:sp>
        <p:nvSpPr>
          <p:cNvPr id="3" name="Title 2"/>
          <p:cNvSpPr>
            <a:spLocks noGrp="1"/>
          </p:cNvSpPr>
          <p:nvPr>
            <p:ph type="title"/>
          </p:nvPr>
        </p:nvSpPr>
        <p:spPr/>
        <p:txBody>
          <a:bodyPr/>
          <a:lstStyle/>
          <a:p>
            <a:r>
              <a:rPr lang="en-US" dirty="0" smtClean="0"/>
              <a:t>Next Steps </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1173" y="1401289"/>
            <a:ext cx="8410575" cy="4095481"/>
          </a:xfrm>
        </p:spPr>
        <p:txBody>
          <a:bodyPr/>
          <a:lstStyle/>
          <a:p>
            <a:endParaRPr lang="en-US" dirty="0" smtClean="0"/>
          </a:p>
          <a:p>
            <a:pPr>
              <a:buNone/>
            </a:pPr>
            <a:endParaRPr lang="en-US" dirty="0" smtClean="0"/>
          </a:p>
          <a:p>
            <a:endParaRPr lang="en-US" dirty="0" smtClean="0"/>
          </a:p>
          <a:p>
            <a:pPr algn="ctr">
              <a:buNone/>
            </a:pPr>
            <a:r>
              <a:rPr lang="en-US" sz="2800" dirty="0" smtClean="0"/>
              <a:t>Thank You</a:t>
            </a:r>
          </a:p>
          <a:p>
            <a:pPr algn="ctr">
              <a:buNone/>
            </a:pPr>
            <a:r>
              <a:rPr lang="en-US" dirty="0" smtClean="0">
                <a:solidFill>
                  <a:srgbClr val="1C1C1C"/>
                </a:solidFill>
              </a:rPr>
              <a:t>julie.carruthers@science.doe.gov</a:t>
            </a:r>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11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0A18178-0245-4841-B7BC-84AA057AA764}" type="slidenum">
              <a:rPr lang="en-US" smtClean="0">
                <a:latin typeface="Arial" charset="0"/>
                <a:cs typeface="Arial" charset="0"/>
              </a:rPr>
              <a:pPr fontAlgn="base">
                <a:spcBef>
                  <a:spcPct val="0"/>
                </a:spcBef>
                <a:spcAft>
                  <a:spcPct val="0"/>
                </a:spcAft>
              </a:pPr>
              <a:t>2</a:t>
            </a:fld>
            <a:endParaRPr lang="en-US" smtClean="0">
              <a:latin typeface="Arial" charset="0"/>
              <a:cs typeface="Arial" charset="0"/>
            </a:endParaRPr>
          </a:p>
        </p:txBody>
      </p:sp>
      <p:sp>
        <p:nvSpPr>
          <p:cNvPr id="22531" name="Footer Placeholder 4"/>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smtClean="0">
                <a:latin typeface="Arial" charset="0"/>
                <a:cs typeface="Arial" charset="0"/>
              </a:rPr>
              <a:t>DOE SCGF</a:t>
            </a:r>
          </a:p>
        </p:txBody>
      </p:sp>
      <p:sp>
        <p:nvSpPr>
          <p:cNvPr id="16389" name="Rectangle 5"/>
          <p:cNvSpPr>
            <a:spLocks noChangeArrowheads="1"/>
          </p:cNvSpPr>
          <p:nvPr/>
        </p:nvSpPr>
        <p:spPr bwMode="auto">
          <a:xfrm>
            <a:off x="439387" y="913780"/>
            <a:ext cx="8550234" cy="4932119"/>
          </a:xfrm>
          <a:prstGeom prst="rect">
            <a:avLst/>
          </a:prstGeom>
          <a:noFill/>
          <a:ln w="9525">
            <a:noFill/>
            <a:miter lim="800000"/>
            <a:headEnd/>
            <a:tailEnd/>
          </a:ln>
        </p:spPr>
        <p:txBody>
          <a:bodyPr wrap="square">
            <a:spAutoFit/>
          </a:bodyPr>
          <a:lstStyle/>
          <a:p>
            <a:pPr>
              <a:spcAft>
                <a:spcPts val="0"/>
              </a:spcAft>
              <a:defRPr/>
            </a:pPr>
            <a:r>
              <a:rPr lang="en-US" b="1" dirty="0" smtClean="0"/>
              <a:t>DOE SCGF Purpose:</a:t>
            </a:r>
          </a:p>
          <a:p>
            <a:pPr>
              <a:spcAft>
                <a:spcPts val="0"/>
              </a:spcAft>
              <a:defRPr/>
            </a:pPr>
            <a:endParaRPr lang="en-US" sz="1000" b="1" dirty="0" smtClean="0"/>
          </a:p>
          <a:p>
            <a:pPr marL="342900" indent="-342900">
              <a:buFont typeface="Wingdings" pitchFamily="2" charset="2"/>
              <a:buChar char="§"/>
            </a:pPr>
            <a:r>
              <a:rPr lang="en-US" dirty="0" smtClean="0"/>
              <a:t>Support outstanding students pursuing advanced degrees in basic research in areas of physics, biology, chemistry, mathematics, engineering, computational sciences, and environmental sciences relevant to the Office of Science and DOE mission, and</a:t>
            </a:r>
          </a:p>
          <a:p>
            <a:pPr marL="342900" indent="-342900"/>
            <a:endParaRPr lang="en-US" sz="800" dirty="0" smtClean="0"/>
          </a:p>
          <a:p>
            <a:pPr marL="342900" indent="-342900">
              <a:buFont typeface="Wingdings" pitchFamily="2" charset="2"/>
              <a:buChar char="§"/>
            </a:pPr>
            <a:r>
              <a:rPr lang="en-US" dirty="0" smtClean="0"/>
              <a:t>Encourage the development of the next generation of scientific and technical workforce in the U.S. in order to stay at the forefront of science and innovation. </a:t>
            </a:r>
          </a:p>
          <a:p>
            <a:pPr marL="342900" indent="-342900"/>
            <a:endParaRPr lang="en-US" dirty="0" smtClean="0"/>
          </a:p>
          <a:p>
            <a:pPr marL="342900" indent="-342900">
              <a:tabLst>
                <a:tab pos="1139825" algn="l"/>
              </a:tabLst>
            </a:pPr>
            <a:r>
              <a:rPr lang="en-US" b="1" dirty="0" smtClean="0"/>
              <a:t>FY 2010</a:t>
            </a:r>
            <a:r>
              <a:rPr lang="en-US" dirty="0" smtClean="0"/>
              <a:t>: 	About 160 awards will be made this Spring</a:t>
            </a:r>
          </a:p>
          <a:p>
            <a:pPr marL="342900" indent="-342900"/>
            <a:r>
              <a:rPr lang="en-US" sz="800" dirty="0" smtClean="0"/>
              <a:t> 	</a:t>
            </a:r>
          </a:p>
          <a:p>
            <a:pPr marL="342900" indent="-342900">
              <a:lnSpc>
                <a:spcPct val="150000"/>
              </a:lnSpc>
              <a:buFont typeface="Wingdings" pitchFamily="2" charset="2"/>
              <a:buChar char="§"/>
            </a:pPr>
            <a:r>
              <a:rPr lang="en-US" dirty="0" smtClean="0"/>
              <a:t>$5M [appropriated] will support the first year of ~ 80 graduate fellowships </a:t>
            </a:r>
          </a:p>
          <a:p>
            <a:pPr marL="342900" indent="-342900">
              <a:lnSpc>
                <a:spcPct val="150000"/>
              </a:lnSpc>
              <a:buFont typeface="Wingdings" pitchFamily="2" charset="2"/>
              <a:buChar char="§"/>
            </a:pPr>
            <a:r>
              <a:rPr lang="en-US" dirty="0" smtClean="0"/>
              <a:t>$12.5M [Recovery Act] will forward fund ~80 graduate fellowships for 3 years</a:t>
            </a:r>
          </a:p>
          <a:p>
            <a:pPr marL="342900" indent="-342900"/>
            <a:endParaRPr lang="en-US" dirty="0" smtClean="0"/>
          </a:p>
          <a:p>
            <a:pPr marL="342900" indent="-342900"/>
            <a:r>
              <a:rPr lang="en-US" b="1" dirty="0" smtClean="0"/>
              <a:t>FY 2011 Request: </a:t>
            </a:r>
            <a:r>
              <a:rPr lang="en-US" dirty="0" smtClean="0"/>
              <a:t> $15M</a:t>
            </a:r>
          </a:p>
          <a:p>
            <a:pPr marL="342900" indent="-342900"/>
            <a:endParaRPr lang="en-US" sz="800" dirty="0" smtClean="0"/>
          </a:p>
          <a:p>
            <a:pPr marL="342900" indent="-342900">
              <a:buFont typeface="Wingdings" pitchFamily="2" charset="2"/>
              <a:buChar char="§"/>
            </a:pPr>
            <a:r>
              <a:rPr lang="en-US" dirty="0" smtClean="0"/>
              <a:t>$10M increase will support a new cohort of ~170 students</a:t>
            </a:r>
            <a:endParaRPr lang="en-US" sz="1050" dirty="0" smtClean="0">
              <a:solidFill>
                <a:srgbClr val="FF0000"/>
              </a:solidFill>
            </a:endParaRPr>
          </a:p>
          <a:p>
            <a:pPr>
              <a:spcAft>
                <a:spcPts val="0"/>
              </a:spcAft>
              <a:defRPr/>
            </a:pPr>
            <a:endParaRPr lang="en-US" sz="1050" dirty="0" smtClean="0">
              <a:solidFill>
                <a:srgbClr val="FF0000"/>
              </a:solidFill>
            </a:endParaRPr>
          </a:p>
        </p:txBody>
      </p:sp>
      <p:sp>
        <p:nvSpPr>
          <p:cNvPr id="22533" name="Title 2"/>
          <p:cNvSpPr>
            <a:spLocks noGrp="1"/>
          </p:cNvSpPr>
          <p:nvPr>
            <p:ph type="title"/>
          </p:nvPr>
        </p:nvSpPr>
        <p:spPr>
          <a:xfrm>
            <a:off x="0" y="-214313"/>
            <a:ext cx="9144000" cy="1143001"/>
          </a:xfrm>
        </p:spPr>
        <p:txBody>
          <a:bodyPr/>
          <a:lstStyle/>
          <a:p>
            <a:pPr eaLnBrk="1" hangingPunct="1"/>
            <a:r>
              <a:rPr lang="en-US" dirty="0" smtClean="0">
                <a:latin typeface="Arial" charset="0"/>
                <a:cs typeface="Arial" charset="0"/>
              </a:rPr>
              <a:t>DOE Office of Science Graduate Fellowship Program</a:t>
            </a:r>
            <a:endParaRPr lang="en-US" sz="2000" i="1"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sz="800" dirty="0" smtClean="0"/>
          </a:p>
          <a:p>
            <a:pPr>
              <a:buFont typeface="Wingdings" pitchFamily="2" charset="2"/>
              <a:buChar char="§"/>
            </a:pPr>
            <a:r>
              <a:rPr lang="en-US" sz="2000" b="0" dirty="0" smtClean="0">
                <a:solidFill>
                  <a:srgbClr val="1C1C1C"/>
                </a:solidFill>
              </a:rPr>
              <a:t>The Office of Workforce Development for Teachers and Scientists (WDTS), in consultation with the SC Office of the Deputy Director for Science Programs, developed the program plan and schedule. The program plan was approved by the Deputy Director for Programs.</a:t>
            </a:r>
          </a:p>
          <a:p>
            <a:pPr lvl="1">
              <a:buNone/>
            </a:pPr>
            <a:r>
              <a:rPr lang="en-US" sz="800" b="1" dirty="0" smtClean="0">
                <a:solidFill>
                  <a:srgbClr val="1C1C1C"/>
                </a:solidFill>
              </a:rPr>
              <a:t>	</a:t>
            </a:r>
          </a:p>
          <a:p>
            <a:pPr lvl="1">
              <a:buNone/>
            </a:pPr>
            <a:r>
              <a:rPr lang="en-US" sz="1800" b="1" dirty="0" smtClean="0">
                <a:solidFill>
                  <a:srgbClr val="1C1C1C"/>
                </a:solidFill>
              </a:rPr>
              <a:t>WDTS Leads: 	</a:t>
            </a:r>
            <a:r>
              <a:rPr lang="en-US" sz="1800" dirty="0" smtClean="0">
                <a:solidFill>
                  <a:srgbClr val="1C1C1C"/>
                </a:solidFill>
              </a:rPr>
              <a:t>Bill Valdez, WDTS Director</a:t>
            </a:r>
          </a:p>
          <a:p>
            <a:pPr>
              <a:buNone/>
            </a:pPr>
            <a:r>
              <a:rPr lang="en-US" sz="1800" b="0" dirty="0" smtClean="0">
                <a:solidFill>
                  <a:srgbClr val="1C1C1C"/>
                </a:solidFill>
              </a:rPr>
              <a:t>				Sue Ellen Walbridge, WDTS Program Manager</a:t>
            </a:r>
          </a:p>
          <a:p>
            <a:pPr>
              <a:buNone/>
            </a:pPr>
            <a:endParaRPr lang="en-US" sz="1400" b="0" dirty="0" smtClean="0">
              <a:solidFill>
                <a:srgbClr val="1C1C1C"/>
              </a:solidFill>
            </a:endParaRPr>
          </a:p>
          <a:p>
            <a:pPr>
              <a:buFont typeface="Wingdings" pitchFamily="2" charset="2"/>
              <a:buChar char="§"/>
            </a:pPr>
            <a:r>
              <a:rPr lang="en-US" sz="2000" b="0" dirty="0" smtClean="0">
                <a:solidFill>
                  <a:srgbClr val="1C1C1C"/>
                </a:solidFill>
              </a:rPr>
              <a:t>The Oak Ridge Institute for Science and Education (ORISE) is providing administrative support for the peer review of applications and administration of awards.</a:t>
            </a:r>
          </a:p>
          <a:p>
            <a:pPr>
              <a:buFont typeface="Wingdings" pitchFamily="2" charset="2"/>
              <a:buChar char="§"/>
            </a:pPr>
            <a:endParaRPr lang="en-US" sz="1800" b="0" dirty="0" smtClean="0">
              <a:solidFill>
                <a:srgbClr val="1C1C1C"/>
              </a:solidFill>
            </a:endParaRPr>
          </a:p>
          <a:p>
            <a:pPr>
              <a:buFont typeface="Wingdings" pitchFamily="2" charset="2"/>
              <a:buChar char="§"/>
            </a:pPr>
            <a:r>
              <a:rPr lang="en-US" sz="2000" b="0" dirty="0" smtClean="0">
                <a:solidFill>
                  <a:srgbClr val="1C1C1C"/>
                </a:solidFill>
              </a:rPr>
              <a:t>A Working Group of Office of Science program managers from all Science programs was developed to provide technical input and assistance with the peer review of applications.   </a:t>
            </a:r>
          </a:p>
          <a:p>
            <a:pPr>
              <a:buFont typeface="Wingdings" pitchFamily="2" charset="2"/>
              <a:buChar char="§"/>
            </a:pPr>
            <a:endParaRPr lang="en-US" sz="2000" b="0" dirty="0">
              <a:solidFill>
                <a:srgbClr val="1C1C1C"/>
              </a:solidFill>
            </a:endParaRPr>
          </a:p>
        </p:txBody>
      </p:sp>
      <p:sp>
        <p:nvSpPr>
          <p:cNvPr id="3" name="Title 2"/>
          <p:cNvSpPr>
            <a:spLocks noGrp="1"/>
          </p:cNvSpPr>
          <p:nvPr>
            <p:ph type="title"/>
          </p:nvPr>
        </p:nvSpPr>
        <p:spPr/>
        <p:txBody>
          <a:bodyPr/>
          <a:lstStyle/>
          <a:p>
            <a:r>
              <a:rPr lang="en-US" dirty="0" smtClean="0"/>
              <a:t>DOE SCGF Program Development &amp; Management</a:t>
            </a:r>
            <a:endParaRPr lang="en-US" dirty="0"/>
          </a:p>
        </p:txBody>
      </p:sp>
      <p:sp>
        <p:nvSpPr>
          <p:cNvPr id="4" name="Footer Placeholder 3"/>
          <p:cNvSpPr>
            <a:spLocks noGrp="1"/>
          </p:cNvSpPr>
          <p:nvPr>
            <p:ph type="ftr" sz="quarter" idx="10"/>
          </p:nvPr>
        </p:nvSpPr>
        <p:spPr/>
        <p:txBody>
          <a:bodyPr/>
          <a:lstStyle/>
          <a:p>
            <a:pPr>
              <a:defRPr/>
            </a:pPr>
            <a:r>
              <a:rPr lang="en-US" dirty="0"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6" y="866775"/>
            <a:ext cx="8316562" cy="5259388"/>
          </a:xfrm>
        </p:spPr>
        <p:txBody>
          <a:bodyPr/>
          <a:lstStyle/>
          <a:p>
            <a:pPr>
              <a:buNone/>
            </a:pPr>
            <a:r>
              <a:rPr lang="en-US" sz="1800" dirty="0" smtClean="0">
                <a:solidFill>
                  <a:schemeClr val="tx1"/>
                </a:solidFill>
              </a:rPr>
              <a:t>The DOE SCGF is a three-year award, totaling $50,500 per year</a:t>
            </a:r>
          </a:p>
          <a:p>
            <a:pPr>
              <a:buNone/>
            </a:pPr>
            <a:endParaRPr lang="en-US" sz="800" dirty="0" smtClean="0">
              <a:solidFill>
                <a:schemeClr val="tx1"/>
              </a:solidFill>
            </a:endParaRPr>
          </a:p>
          <a:p>
            <a:pPr lvl="1">
              <a:buFont typeface="Wingdings" pitchFamily="2" charset="2"/>
              <a:buChar char="§"/>
            </a:pPr>
            <a:r>
              <a:rPr lang="en-US" sz="1800" dirty="0" smtClean="0">
                <a:solidFill>
                  <a:schemeClr val="tx1"/>
                </a:solidFill>
              </a:rPr>
              <a:t>$35,000 annual living stipend</a:t>
            </a:r>
          </a:p>
          <a:p>
            <a:pPr lvl="1">
              <a:buFont typeface="Wingdings" pitchFamily="2" charset="2"/>
              <a:buChar char="§"/>
            </a:pPr>
            <a:r>
              <a:rPr lang="en-US" sz="1800" dirty="0" smtClean="0">
                <a:solidFill>
                  <a:schemeClr val="tx1"/>
                </a:solidFill>
              </a:rPr>
              <a:t>$10,500 towards tuition and fees</a:t>
            </a:r>
          </a:p>
          <a:p>
            <a:pPr lvl="1">
              <a:buFont typeface="Wingdings" pitchFamily="2" charset="2"/>
              <a:buChar char="§"/>
            </a:pPr>
            <a:r>
              <a:rPr lang="en-US" sz="1800" dirty="0" smtClean="0">
                <a:solidFill>
                  <a:schemeClr val="tx1"/>
                </a:solidFill>
              </a:rPr>
              <a:t>$5,000 annual research stipend for research supplies, travel to conferences, and travel to DOE user facilities</a:t>
            </a:r>
          </a:p>
          <a:p>
            <a:pPr lvl="1">
              <a:buNone/>
            </a:pPr>
            <a:endParaRPr lang="en-US" sz="1800" dirty="0" smtClean="0">
              <a:solidFill>
                <a:schemeClr val="tx1"/>
              </a:solidFill>
            </a:endParaRPr>
          </a:p>
          <a:p>
            <a:pPr marL="225425" lvl="1" indent="-225425">
              <a:buNone/>
            </a:pPr>
            <a:r>
              <a:rPr lang="en-US" sz="1800" b="1" dirty="0" smtClean="0">
                <a:solidFill>
                  <a:schemeClr val="tx1"/>
                </a:solidFill>
              </a:rPr>
              <a:t>Annual DOE SCGF Research Conference</a:t>
            </a:r>
          </a:p>
          <a:p>
            <a:pPr marL="225425" lvl="1" indent="-225425">
              <a:buNone/>
            </a:pPr>
            <a:endParaRPr lang="en-US" sz="400" b="1" dirty="0" smtClean="0">
              <a:solidFill>
                <a:schemeClr val="tx1"/>
              </a:solidFill>
            </a:endParaRPr>
          </a:p>
          <a:p>
            <a:pPr marL="0" lvl="1" indent="0">
              <a:buNone/>
            </a:pPr>
            <a:r>
              <a:rPr lang="en-US" sz="1800" dirty="0" smtClean="0">
                <a:solidFill>
                  <a:schemeClr val="tx1"/>
                </a:solidFill>
              </a:rPr>
              <a:t>Each year WDTS will hold a summer research conference at one of the DOE national laboratories. The conference will: </a:t>
            </a:r>
          </a:p>
          <a:p>
            <a:pPr marL="688975" lvl="2" indent="-225425">
              <a:buFont typeface="Wingdings" pitchFamily="2" charset="2"/>
              <a:buChar char="§"/>
            </a:pPr>
            <a:r>
              <a:rPr lang="en-US" sz="1800" dirty="0" smtClean="0"/>
              <a:t> P</a:t>
            </a:r>
            <a:r>
              <a:rPr lang="en-US" sz="1800" dirty="0" smtClean="0">
                <a:solidFill>
                  <a:schemeClr val="tx1"/>
                </a:solidFill>
              </a:rPr>
              <a:t>rovide an opportunity for fellows of the DOE SCGF program to present their research to other fellows and to invited researchers from universities and the DOE laboratories.</a:t>
            </a:r>
          </a:p>
          <a:p>
            <a:pPr marL="688975" lvl="2" indent="-225425">
              <a:buFont typeface="Wingdings" pitchFamily="2" charset="2"/>
              <a:buChar char="§"/>
            </a:pPr>
            <a:r>
              <a:rPr lang="en-US" sz="1800" dirty="0" smtClean="0"/>
              <a:t>I</a:t>
            </a:r>
            <a:r>
              <a:rPr lang="en-US" sz="1800" dirty="0" smtClean="0">
                <a:solidFill>
                  <a:schemeClr val="tx1"/>
                </a:solidFill>
              </a:rPr>
              <a:t>nclude guest lectures, tours of the host laboratory, professional development seminars, and workshops on how to access the DOE user facilities and collaborate with national laboratory researchers.</a:t>
            </a:r>
          </a:p>
          <a:p>
            <a:pPr marL="688975" lvl="2" indent="-225425">
              <a:buFont typeface="Wingdings" pitchFamily="2" charset="2"/>
              <a:buChar char="§"/>
            </a:pPr>
            <a:r>
              <a:rPr lang="en-US" sz="1800" dirty="0" smtClean="0"/>
              <a:t>S</a:t>
            </a:r>
            <a:r>
              <a:rPr lang="en-US" sz="1800" dirty="0" smtClean="0">
                <a:solidFill>
                  <a:schemeClr val="tx1"/>
                </a:solidFill>
              </a:rPr>
              <a:t>erve as an orientation for new fellows. </a:t>
            </a:r>
            <a:endParaRPr lang="en-US" sz="1800" b="1" dirty="0" smtClean="0">
              <a:solidFill>
                <a:schemeClr val="tx1"/>
              </a:solidFill>
            </a:endParaRPr>
          </a:p>
          <a:p>
            <a:pPr lvl="1">
              <a:buFont typeface="Wingdings" pitchFamily="2" charset="2"/>
              <a:buChar char="§"/>
            </a:pPr>
            <a:endParaRPr lang="en-US" sz="1800" dirty="0">
              <a:solidFill>
                <a:schemeClr val="tx1"/>
              </a:solidFill>
            </a:endParaRPr>
          </a:p>
        </p:txBody>
      </p:sp>
      <p:sp>
        <p:nvSpPr>
          <p:cNvPr id="3" name="Title 2"/>
          <p:cNvSpPr>
            <a:spLocks noGrp="1"/>
          </p:cNvSpPr>
          <p:nvPr>
            <p:ph type="title"/>
          </p:nvPr>
        </p:nvSpPr>
        <p:spPr/>
        <p:txBody>
          <a:bodyPr/>
          <a:lstStyle/>
          <a:p>
            <a:r>
              <a:rPr lang="en-US" dirty="0" smtClean="0"/>
              <a:t>Fellowship Benefits</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Eligibility</a:t>
            </a:r>
          </a:p>
          <a:p>
            <a:pPr>
              <a:buNone/>
            </a:pPr>
            <a:endParaRPr lang="en-US" sz="800" dirty="0" smtClean="0"/>
          </a:p>
          <a:p>
            <a:pPr>
              <a:buFont typeface="Wingdings" pitchFamily="2" charset="2"/>
              <a:buChar char="§"/>
            </a:pPr>
            <a:r>
              <a:rPr lang="en-US" sz="2000" b="0" dirty="0" smtClean="0">
                <a:solidFill>
                  <a:schemeClr val="tx1"/>
                </a:solidFill>
              </a:rPr>
              <a:t>U.S. citizen</a:t>
            </a:r>
          </a:p>
          <a:p>
            <a:pPr>
              <a:buNone/>
            </a:pPr>
            <a:endParaRPr lang="en-US" sz="800" b="0" dirty="0" smtClean="0">
              <a:solidFill>
                <a:schemeClr val="tx1"/>
              </a:solidFill>
            </a:endParaRPr>
          </a:p>
          <a:p>
            <a:pPr>
              <a:buFont typeface="Wingdings" pitchFamily="2" charset="2"/>
              <a:buChar char="§"/>
            </a:pPr>
            <a:r>
              <a:rPr lang="en-US" sz="2000" b="0" dirty="0" smtClean="0">
                <a:solidFill>
                  <a:schemeClr val="tx1"/>
                </a:solidFill>
              </a:rPr>
              <a:t>A senior undergraduate or first or second year graduate student at the time of applying</a:t>
            </a:r>
          </a:p>
          <a:p>
            <a:pPr>
              <a:buNone/>
            </a:pPr>
            <a:r>
              <a:rPr lang="en-US" sz="800" b="0" dirty="0" smtClean="0">
                <a:solidFill>
                  <a:schemeClr val="tx1"/>
                </a:solidFill>
              </a:rPr>
              <a:t> </a:t>
            </a:r>
          </a:p>
          <a:p>
            <a:pPr>
              <a:buFont typeface="Wingdings" pitchFamily="2" charset="2"/>
              <a:buChar char="§"/>
            </a:pPr>
            <a:r>
              <a:rPr lang="en-US" sz="2000" b="0" dirty="0" smtClean="0">
                <a:solidFill>
                  <a:schemeClr val="tx1"/>
                </a:solidFill>
              </a:rPr>
              <a:t>Pursuing an advanced degree in areas of basic research important to the Office of Science and DOE missions</a:t>
            </a:r>
          </a:p>
          <a:p>
            <a:pPr>
              <a:buNone/>
            </a:pPr>
            <a:endParaRPr lang="en-US" sz="1200" b="0" dirty="0" smtClean="0">
              <a:solidFill>
                <a:schemeClr val="tx1"/>
              </a:solidFill>
            </a:endParaRPr>
          </a:p>
          <a:p>
            <a:pPr>
              <a:buNone/>
            </a:pPr>
            <a:r>
              <a:rPr lang="en-US" dirty="0" smtClean="0">
                <a:solidFill>
                  <a:srgbClr val="095737"/>
                </a:solidFill>
              </a:rPr>
              <a:t>Application</a:t>
            </a:r>
          </a:p>
          <a:p>
            <a:pPr>
              <a:buNone/>
            </a:pPr>
            <a:endParaRPr lang="en-US" sz="800" b="0" dirty="0" smtClean="0">
              <a:solidFill>
                <a:schemeClr val="tx1"/>
              </a:solidFill>
            </a:endParaRPr>
          </a:p>
          <a:p>
            <a:pPr>
              <a:buFont typeface="Wingdings" pitchFamily="2" charset="2"/>
              <a:buChar char="§"/>
            </a:pPr>
            <a:r>
              <a:rPr lang="en-US" sz="2000" b="0" dirty="0" smtClean="0">
                <a:solidFill>
                  <a:schemeClr val="tx1"/>
                </a:solidFill>
              </a:rPr>
              <a:t> Application: Academic history, awards, publications, two essays (personal statement, proposed plan of research)</a:t>
            </a:r>
          </a:p>
          <a:p>
            <a:pPr>
              <a:buNone/>
            </a:pPr>
            <a:endParaRPr lang="en-US" sz="800" b="0" dirty="0" smtClean="0">
              <a:solidFill>
                <a:schemeClr val="tx1"/>
              </a:solidFill>
            </a:endParaRPr>
          </a:p>
          <a:p>
            <a:pPr>
              <a:buFont typeface="Wingdings" pitchFamily="2" charset="2"/>
              <a:buChar char="§"/>
            </a:pPr>
            <a:r>
              <a:rPr lang="en-US" sz="2000" b="0" dirty="0" smtClean="0">
                <a:solidFill>
                  <a:schemeClr val="tx1"/>
                </a:solidFill>
              </a:rPr>
              <a:t>Transcripts</a:t>
            </a:r>
          </a:p>
          <a:p>
            <a:pPr>
              <a:buNone/>
            </a:pPr>
            <a:endParaRPr lang="en-US" sz="800" b="0" dirty="0" smtClean="0">
              <a:solidFill>
                <a:schemeClr val="tx1"/>
              </a:solidFill>
            </a:endParaRPr>
          </a:p>
          <a:p>
            <a:pPr>
              <a:buFont typeface="Wingdings" pitchFamily="2" charset="2"/>
              <a:buChar char="§"/>
            </a:pPr>
            <a:r>
              <a:rPr lang="en-US" sz="2000" b="0" dirty="0" smtClean="0">
                <a:solidFill>
                  <a:schemeClr val="tx1"/>
                </a:solidFill>
              </a:rPr>
              <a:t>Three letters of recommendation</a:t>
            </a:r>
          </a:p>
          <a:p>
            <a:pPr>
              <a:buFont typeface="Wingdings" pitchFamily="2" charset="2"/>
              <a:buChar char="§"/>
            </a:pPr>
            <a:endParaRPr lang="en-US" sz="2000" b="0" dirty="0" smtClean="0">
              <a:solidFill>
                <a:schemeClr val="tx1"/>
              </a:solidFill>
            </a:endParaRPr>
          </a:p>
          <a:p>
            <a:pPr>
              <a:buNone/>
            </a:pPr>
            <a:endParaRPr lang="en-US" sz="2000" b="0" dirty="0" smtClean="0">
              <a:solidFill>
                <a:schemeClr val="tx1"/>
              </a:solidFill>
            </a:endParaRPr>
          </a:p>
        </p:txBody>
      </p:sp>
      <p:sp>
        <p:nvSpPr>
          <p:cNvPr id="3" name="Title 2"/>
          <p:cNvSpPr>
            <a:spLocks noGrp="1"/>
          </p:cNvSpPr>
          <p:nvPr>
            <p:ph type="title"/>
          </p:nvPr>
        </p:nvSpPr>
        <p:spPr/>
        <p:txBody>
          <a:bodyPr/>
          <a:lstStyle/>
          <a:p>
            <a:r>
              <a:rPr lang="en-US" dirty="0" smtClean="0"/>
              <a:t>Eligibility and Application</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7422" y="843024"/>
            <a:ext cx="8672822" cy="5259388"/>
          </a:xfrm>
        </p:spPr>
        <p:txBody>
          <a:bodyPr/>
          <a:lstStyle/>
          <a:p>
            <a:pPr marL="0" indent="0">
              <a:buNone/>
            </a:pPr>
            <a:r>
              <a:rPr lang="en-US" sz="2000" dirty="0" smtClean="0">
                <a:solidFill>
                  <a:schemeClr val="tx1"/>
                </a:solidFill>
              </a:rPr>
              <a:t>The peer review process was developed to handle 8,000 to 10,000 applications</a:t>
            </a:r>
          </a:p>
          <a:p>
            <a:pPr marL="0" indent="0">
              <a:buNone/>
            </a:pPr>
            <a:endParaRPr lang="en-US" sz="1400" b="0" dirty="0" smtClean="0">
              <a:solidFill>
                <a:schemeClr val="tx1"/>
              </a:solidFill>
            </a:endParaRPr>
          </a:p>
          <a:p>
            <a:pPr marL="225425" indent="-225425">
              <a:buFont typeface="Wingdings" pitchFamily="2" charset="2"/>
              <a:buChar char="§"/>
            </a:pPr>
            <a:r>
              <a:rPr lang="en-US" sz="2000" dirty="0" smtClean="0">
                <a:solidFill>
                  <a:schemeClr val="tx1"/>
                </a:solidFill>
              </a:rPr>
              <a:t> Eligibility and Compliance Review (internal)</a:t>
            </a:r>
          </a:p>
          <a:p>
            <a:pPr marL="688975" lvl="1" indent="-225425">
              <a:buFont typeface="Wingdings" pitchFamily="2" charset="2"/>
              <a:buChar char="§"/>
              <a:tabLst>
                <a:tab pos="628650" algn="l"/>
              </a:tabLst>
            </a:pPr>
            <a:r>
              <a:rPr lang="en-US" sz="2000" dirty="0" smtClean="0">
                <a:solidFill>
                  <a:schemeClr val="tx1"/>
                </a:solidFill>
              </a:rPr>
              <a:t>Determine whether applications were responsive to the call.</a:t>
            </a:r>
          </a:p>
          <a:p>
            <a:pPr marL="463550" lvl="1" indent="-238125">
              <a:buNone/>
              <a:tabLst>
                <a:tab pos="463550" algn="l"/>
              </a:tabLst>
            </a:pPr>
            <a:endParaRPr lang="en-US" sz="800" dirty="0" smtClean="0">
              <a:solidFill>
                <a:schemeClr val="tx1"/>
              </a:solidFill>
            </a:endParaRPr>
          </a:p>
          <a:p>
            <a:pPr marL="225425" indent="-225425">
              <a:buFont typeface="Wingdings" pitchFamily="2" charset="2"/>
              <a:buChar char="§"/>
            </a:pPr>
            <a:r>
              <a:rPr lang="en-US" sz="2000" dirty="0" smtClean="0">
                <a:solidFill>
                  <a:schemeClr val="tx1"/>
                </a:solidFill>
              </a:rPr>
              <a:t>Online Peer Review: </a:t>
            </a:r>
          </a:p>
          <a:p>
            <a:pPr marL="688975" lvl="1" indent="-225425">
              <a:buFont typeface="Wingdings" pitchFamily="2" charset="2"/>
              <a:buChar char="§"/>
            </a:pPr>
            <a:r>
              <a:rPr lang="en-US" sz="2000" dirty="0" smtClean="0">
                <a:solidFill>
                  <a:schemeClr val="tx1"/>
                </a:solidFill>
              </a:rPr>
              <a:t>Each application receives three independent reviews by subject matter experts in the application’s area of proposed graduate research</a:t>
            </a:r>
          </a:p>
          <a:p>
            <a:pPr marL="625475" lvl="1" indent="-225425">
              <a:buFont typeface="Wingdings" pitchFamily="2" charset="2"/>
              <a:buChar char="§"/>
            </a:pPr>
            <a:endParaRPr lang="en-US" sz="800" dirty="0" smtClean="0">
              <a:solidFill>
                <a:schemeClr val="tx1"/>
              </a:solidFill>
            </a:endParaRPr>
          </a:p>
          <a:p>
            <a:pPr marL="225425" indent="-225425">
              <a:buFont typeface="Wingdings" pitchFamily="2" charset="2"/>
              <a:buChar char="§"/>
            </a:pPr>
            <a:r>
              <a:rPr lang="en-US" sz="2000" dirty="0" smtClean="0">
                <a:solidFill>
                  <a:schemeClr val="tx1"/>
                </a:solidFill>
              </a:rPr>
              <a:t>Onsite Merit Review Panels</a:t>
            </a:r>
          </a:p>
          <a:p>
            <a:pPr marL="688975" lvl="1" indent="-225425">
              <a:buFont typeface="Wingdings" pitchFamily="2" charset="2"/>
              <a:buChar char="§"/>
            </a:pPr>
            <a:r>
              <a:rPr lang="en-US" sz="2000" dirty="0" smtClean="0">
                <a:solidFill>
                  <a:schemeClr val="tx1"/>
                </a:solidFill>
              </a:rPr>
              <a:t>The top 500-600 applications based on the reviews from the online peer review are selected to be the focus of the onsite merit review panels. The goal of the merit review panels is to evaluate fellowship applications across the scientific disciplines based on the established merit review criteria. </a:t>
            </a:r>
            <a:endParaRPr lang="en-US" sz="2000" dirty="0">
              <a:solidFill>
                <a:schemeClr val="tx1"/>
              </a:solidFill>
            </a:endParaRPr>
          </a:p>
        </p:txBody>
      </p:sp>
      <p:sp>
        <p:nvSpPr>
          <p:cNvPr id="3" name="Title 2"/>
          <p:cNvSpPr>
            <a:spLocks noGrp="1"/>
          </p:cNvSpPr>
          <p:nvPr>
            <p:ph type="title"/>
          </p:nvPr>
        </p:nvSpPr>
        <p:spPr/>
        <p:txBody>
          <a:bodyPr/>
          <a:lstStyle/>
          <a:p>
            <a:r>
              <a:rPr lang="en-US" dirty="0" smtClean="0"/>
              <a:t>Review Process for Applications</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5" y="866775"/>
            <a:ext cx="8530318" cy="5259388"/>
          </a:xfrm>
        </p:spPr>
        <p:txBody>
          <a:bodyPr/>
          <a:lstStyle/>
          <a:p>
            <a:pPr marL="0" indent="0">
              <a:buNone/>
            </a:pPr>
            <a:r>
              <a:rPr lang="en-US" sz="2000" dirty="0" smtClean="0">
                <a:solidFill>
                  <a:schemeClr val="tx1"/>
                </a:solidFill>
              </a:rPr>
              <a:t>Office of Science program manager participation is integral to the execution of the DOE SCGF program in its inaugural year. </a:t>
            </a:r>
          </a:p>
          <a:p>
            <a:pPr marL="0" indent="0">
              <a:buNone/>
            </a:pPr>
            <a:endParaRPr lang="en-US" sz="2000" dirty="0" smtClean="0">
              <a:solidFill>
                <a:schemeClr val="tx1"/>
              </a:solidFill>
            </a:endParaRPr>
          </a:p>
          <a:p>
            <a:pPr marL="225425" indent="-225425">
              <a:buFont typeface="Wingdings" pitchFamily="2" charset="2"/>
              <a:buChar char="§"/>
            </a:pPr>
            <a:r>
              <a:rPr lang="en-US" sz="2000" b="0" dirty="0" smtClean="0">
                <a:solidFill>
                  <a:schemeClr val="tx1"/>
                </a:solidFill>
              </a:rPr>
              <a:t>Expert program managers were nominated by their Associate Directors.</a:t>
            </a:r>
          </a:p>
          <a:p>
            <a:pPr marL="225425" indent="-225425">
              <a:buNone/>
            </a:pPr>
            <a:endParaRPr lang="en-US" sz="800" b="0" dirty="0" smtClean="0">
              <a:solidFill>
                <a:schemeClr val="tx1"/>
              </a:solidFill>
            </a:endParaRPr>
          </a:p>
          <a:p>
            <a:pPr marL="225425" indent="-225425">
              <a:buFont typeface="Wingdings" pitchFamily="2" charset="2"/>
              <a:buChar char="§"/>
            </a:pPr>
            <a:r>
              <a:rPr lang="en-US" sz="2000" b="0" dirty="0" smtClean="0">
                <a:solidFill>
                  <a:schemeClr val="tx1"/>
                </a:solidFill>
              </a:rPr>
              <a:t>2-3 program managers from each Office of Science program participate in the Working Group.</a:t>
            </a:r>
          </a:p>
          <a:p>
            <a:pPr marL="225425" indent="-225425">
              <a:buNone/>
            </a:pPr>
            <a:endParaRPr lang="en-US" sz="1200" b="0" dirty="0" smtClean="0">
              <a:solidFill>
                <a:schemeClr val="tx1"/>
              </a:solidFill>
            </a:endParaRPr>
          </a:p>
          <a:p>
            <a:pPr marL="225425" indent="-225425">
              <a:buFont typeface="Wingdings" pitchFamily="2" charset="2"/>
              <a:buChar char="§"/>
            </a:pPr>
            <a:r>
              <a:rPr lang="en-US" sz="2000" b="0" dirty="0" smtClean="0">
                <a:solidFill>
                  <a:schemeClr val="tx1"/>
                </a:solidFill>
              </a:rPr>
              <a:t>Program managers provide valuable technical advice on the peer review process, and have participated in the peer review by:</a:t>
            </a:r>
          </a:p>
          <a:p>
            <a:pPr marL="225425" indent="-225425">
              <a:buNone/>
            </a:pPr>
            <a:endParaRPr lang="en-US" sz="800" b="0" dirty="0" smtClean="0">
              <a:solidFill>
                <a:schemeClr val="tx1"/>
              </a:solidFill>
            </a:endParaRPr>
          </a:p>
          <a:p>
            <a:pPr marL="914400" lvl="1" indent="-225425">
              <a:buFont typeface="Wingdings" pitchFamily="2" charset="2"/>
              <a:buChar char="§"/>
            </a:pPr>
            <a:r>
              <a:rPr lang="en-US" sz="2000" dirty="0" smtClean="0">
                <a:solidFill>
                  <a:schemeClr val="tx1"/>
                </a:solidFill>
              </a:rPr>
              <a:t>Reviewing applications in the Eligibility Review</a:t>
            </a:r>
          </a:p>
          <a:p>
            <a:pPr marL="914400" lvl="1" indent="-225425">
              <a:buFont typeface="Wingdings" pitchFamily="2" charset="2"/>
              <a:buChar char="§"/>
            </a:pPr>
            <a:r>
              <a:rPr lang="en-US" sz="2000" dirty="0" smtClean="0">
                <a:solidFill>
                  <a:schemeClr val="tx1"/>
                </a:solidFill>
              </a:rPr>
              <a:t>Recruiting and selecting reviewers for the Online and Onsite Reviews</a:t>
            </a:r>
          </a:p>
          <a:p>
            <a:pPr marL="914400" lvl="1" indent="-225425">
              <a:buFont typeface="Wingdings" pitchFamily="2" charset="2"/>
              <a:buChar char="§"/>
            </a:pPr>
            <a:r>
              <a:rPr lang="en-US" sz="2000" b="0" dirty="0" smtClean="0">
                <a:solidFill>
                  <a:schemeClr val="tx1"/>
                </a:solidFill>
              </a:rPr>
              <a:t>Serving as proctors for the Online and Onsite </a:t>
            </a:r>
            <a:r>
              <a:rPr lang="en-US" sz="2000" dirty="0" smtClean="0">
                <a:solidFill>
                  <a:schemeClr val="tx1"/>
                </a:solidFill>
              </a:rPr>
              <a:t>R</a:t>
            </a:r>
            <a:r>
              <a:rPr lang="en-US" sz="2000" b="0" dirty="0" smtClean="0">
                <a:solidFill>
                  <a:schemeClr val="tx1"/>
                </a:solidFill>
              </a:rPr>
              <a:t>eviews</a:t>
            </a:r>
          </a:p>
          <a:p>
            <a:pPr marL="914400" lvl="1" indent="-225425">
              <a:buFont typeface="Wingdings" pitchFamily="2" charset="2"/>
              <a:buChar char="§"/>
            </a:pPr>
            <a:endParaRPr lang="en-US" sz="2000" b="0" dirty="0" smtClean="0">
              <a:solidFill>
                <a:schemeClr val="tx1"/>
              </a:solidFill>
            </a:endParaRPr>
          </a:p>
          <a:p>
            <a:pPr marL="0" indent="0">
              <a:buNone/>
            </a:pPr>
            <a:endParaRPr lang="en-US" sz="2000" dirty="0" smtClean="0">
              <a:solidFill>
                <a:schemeClr val="tx1"/>
              </a:solidFill>
            </a:endParaRPr>
          </a:p>
          <a:p>
            <a:pPr marL="0" indent="0">
              <a:buNone/>
            </a:pPr>
            <a:endParaRPr lang="en-US" sz="2000" dirty="0" smtClean="0">
              <a:solidFill>
                <a:schemeClr val="tx1"/>
              </a:solidFill>
            </a:endParaRPr>
          </a:p>
          <a:p>
            <a:pPr marL="0" indent="0">
              <a:buNone/>
            </a:pPr>
            <a:endParaRPr lang="en-US" sz="2000" dirty="0" smtClean="0">
              <a:solidFill>
                <a:schemeClr val="tx1"/>
              </a:solidFill>
            </a:endParaRPr>
          </a:p>
          <a:p>
            <a:pPr marL="0" indent="0">
              <a:buNone/>
            </a:pPr>
            <a:endParaRPr lang="en-US" sz="2000" dirty="0" smtClean="0">
              <a:solidFill>
                <a:schemeClr val="tx1"/>
              </a:solidFill>
            </a:endParaRPr>
          </a:p>
        </p:txBody>
      </p:sp>
      <p:sp>
        <p:nvSpPr>
          <p:cNvPr id="3" name="Title 2"/>
          <p:cNvSpPr>
            <a:spLocks noGrp="1"/>
          </p:cNvSpPr>
          <p:nvPr>
            <p:ph type="title"/>
          </p:nvPr>
        </p:nvSpPr>
        <p:spPr/>
        <p:txBody>
          <a:bodyPr/>
          <a:lstStyle/>
          <a:p>
            <a:r>
              <a:rPr lang="en-US" dirty="0" smtClean="0"/>
              <a:t>DOE SCGF Working Group</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DOE SCGF Working Group</a:t>
            </a:r>
            <a:endParaRPr lang="en-US" dirty="0"/>
          </a:p>
        </p:txBody>
      </p:sp>
      <p:sp>
        <p:nvSpPr>
          <p:cNvPr id="4" name="Footer Placeholder 3"/>
          <p:cNvSpPr>
            <a:spLocks noGrp="1"/>
          </p:cNvSpPr>
          <p:nvPr>
            <p:ph type="ftr" sz="quarter" idx="10"/>
          </p:nvPr>
        </p:nvSpPr>
        <p:spPr/>
        <p:txBody>
          <a:bodyPr/>
          <a:lstStyle/>
          <a:p>
            <a:pPr>
              <a:defRPr/>
            </a:pPr>
            <a:r>
              <a:rPr lang="en-US"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8</a:t>
            </a:fld>
            <a:endParaRPr lang="en-US" dirty="0"/>
          </a:p>
        </p:txBody>
      </p:sp>
      <p:graphicFrame>
        <p:nvGraphicFramePr>
          <p:cNvPr id="7" name="Table 6"/>
          <p:cNvGraphicFramePr>
            <a:graphicFrameLocks noGrp="1"/>
          </p:cNvGraphicFramePr>
          <p:nvPr/>
        </p:nvGraphicFramePr>
        <p:xfrm>
          <a:off x="688770" y="914400"/>
          <a:ext cx="7481454" cy="5205529"/>
        </p:xfrm>
        <a:graphic>
          <a:graphicData uri="http://schemas.openxmlformats.org/drawingml/2006/table">
            <a:tbl>
              <a:tblPr/>
              <a:tblGrid>
                <a:gridCol w="2994895"/>
                <a:gridCol w="4486559"/>
              </a:tblGrid>
              <a:tr h="376569">
                <a:tc>
                  <a:txBody>
                    <a:bodyPr/>
                    <a:lstStyle/>
                    <a:p>
                      <a:pPr algn="l" fontAlgn="b"/>
                      <a:r>
                        <a:rPr lang="en-US" sz="1200" b="1" i="0" u="none" strike="noStrike" dirty="0">
                          <a:solidFill>
                            <a:srgbClr val="000000"/>
                          </a:solidFill>
                          <a:latin typeface="Calibri"/>
                        </a:rPr>
                        <a:t> </a:t>
                      </a:r>
                    </a:p>
                  </a:txBody>
                  <a:tcPr marL="7244" marR="7244" marT="7244"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latin typeface="Calibri"/>
                        </a:rPr>
                        <a:t>SC Program Office</a:t>
                      </a:r>
                    </a:p>
                  </a:txBody>
                  <a:tcPr marL="7244" marR="7244" marT="724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Larry Rahn</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Basic Energy Sciences</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P. Thiyagarajan</a:t>
                      </a:r>
                    </a:p>
                  </a:txBody>
                  <a:tcPr marL="7244" marR="7244" marT="724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Basic Energy Sciences</a:t>
                      </a:r>
                    </a:p>
                  </a:txBody>
                  <a:tcPr marL="7244" marR="7244" marT="7244" marB="0" anchor="b">
                    <a:lnL>
                      <a:noFill/>
                    </a:lnL>
                    <a:lnR w="12700" cap="flat" cmpd="sng" algn="ctr">
                      <a:solidFill>
                        <a:srgbClr val="000000"/>
                      </a:solidFill>
                      <a:prstDash val="solid"/>
                      <a:round/>
                      <a:headEnd type="none" w="med" len="med"/>
                      <a:tailEnd type="none" w="med" len="med"/>
                    </a:lnR>
                    <a:lnT>
                      <a:noFill/>
                    </a:lnT>
                    <a:lnB>
                      <a:noFill/>
                    </a:lnB>
                  </a:tcPr>
                </a:tc>
              </a:tr>
              <a:tr h="253679">
                <a:tc>
                  <a:txBody>
                    <a:bodyPr/>
                    <a:lstStyle/>
                    <a:p>
                      <a:pPr marL="463550" indent="0" algn="l" fontAlgn="b"/>
                      <a:r>
                        <a:rPr lang="en-US" sz="1600" b="1" i="0" u="none" strike="noStrike" dirty="0">
                          <a:solidFill>
                            <a:srgbClr val="1F497D"/>
                          </a:solidFill>
                          <a:latin typeface="Calibri"/>
                        </a:rPr>
                        <a:t>Dr. Eliane Lessner</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Basic Energy Sciences</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Darlene Markevich</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Fusion Energy Sciences</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a:t>
                      </a:r>
                      <a:r>
                        <a:rPr lang="en-US" sz="1600" b="1" i="0" u="none" strike="noStrike" dirty="0" smtClean="0">
                          <a:solidFill>
                            <a:srgbClr val="1F497D"/>
                          </a:solidFill>
                          <a:latin typeface="Calibri"/>
                        </a:rPr>
                        <a:t>Samuel </a:t>
                      </a:r>
                      <a:r>
                        <a:rPr lang="en-US" sz="1600" b="1" i="0" u="none" strike="noStrike" dirty="0">
                          <a:solidFill>
                            <a:srgbClr val="1F497D"/>
                          </a:solidFill>
                          <a:latin typeface="Calibri"/>
                        </a:rPr>
                        <a:t>Barish</a:t>
                      </a:r>
                    </a:p>
                  </a:txBody>
                  <a:tcPr marL="7244" marR="7244" marT="724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Fusion Energy Sciences</a:t>
                      </a:r>
                    </a:p>
                  </a:txBody>
                  <a:tcPr marL="7244" marR="7244" marT="7244" marB="0" anchor="b">
                    <a:lnL>
                      <a:noFill/>
                    </a:lnL>
                    <a:lnR w="12700" cap="flat" cmpd="sng" algn="ctr">
                      <a:solidFill>
                        <a:srgbClr val="000000"/>
                      </a:solidFill>
                      <a:prstDash val="solid"/>
                      <a:round/>
                      <a:headEnd type="none" w="med" len="med"/>
                      <a:tailEnd type="none" w="med" len="med"/>
                    </a:lnR>
                    <a:lnT>
                      <a:noFill/>
                    </a:lnT>
                    <a:lnB>
                      <a:noFill/>
                    </a:lnB>
                  </a:tcPr>
                </a:tc>
              </a:tr>
              <a:tr h="253679">
                <a:tc>
                  <a:txBody>
                    <a:bodyPr/>
                    <a:lstStyle/>
                    <a:p>
                      <a:pPr marL="463550" indent="0" algn="l" fontAlgn="b"/>
                      <a:r>
                        <a:rPr lang="en-US" sz="1600" b="1" i="0" u="none" strike="noStrike" dirty="0">
                          <a:solidFill>
                            <a:srgbClr val="1F497D"/>
                          </a:solidFill>
                          <a:latin typeface="Calibri"/>
                        </a:rPr>
                        <a:t>Dr. Nirmol Podder</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Fusion Energy Sciences</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a:t>
                      </a:r>
                      <a:r>
                        <a:rPr lang="en-US" sz="1600" b="1" i="0" u="none" strike="noStrike" dirty="0" smtClean="0">
                          <a:solidFill>
                            <a:srgbClr val="1F497D"/>
                          </a:solidFill>
                          <a:latin typeface="Calibri"/>
                        </a:rPr>
                        <a:t>Eugene </a:t>
                      </a:r>
                      <a:r>
                        <a:rPr lang="en-US" sz="1600" b="1" i="0" u="none" strike="noStrike" dirty="0">
                          <a:solidFill>
                            <a:srgbClr val="1F497D"/>
                          </a:solidFill>
                          <a:latin typeface="Calibri"/>
                        </a:rPr>
                        <a:t>Henry</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Nuclear Physics</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Lino Miceli </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Nuclear Physics</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Karen Pao</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Advanced Scientific Computing Research</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a:t>
                      </a:r>
                      <a:r>
                        <a:rPr lang="en-US" sz="1600" b="1" i="0" u="none" strike="noStrike" dirty="0" smtClean="0">
                          <a:solidFill>
                            <a:srgbClr val="1F497D"/>
                          </a:solidFill>
                          <a:latin typeface="Calibri"/>
                        </a:rPr>
                        <a:t>Richard </a:t>
                      </a:r>
                      <a:r>
                        <a:rPr lang="en-US" sz="1600" b="1" i="0" u="none" strike="noStrike" dirty="0">
                          <a:solidFill>
                            <a:srgbClr val="1F497D"/>
                          </a:solidFill>
                          <a:latin typeface="Calibri"/>
                        </a:rPr>
                        <a:t>Carlson</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Advanced Scientific Computing Research</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Noelle Metting</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Biological and Environmental Research</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Todd Anderson</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Biological and Environmental Research</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John Boger</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High Energy Physics</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John Kogut</a:t>
                      </a:r>
                    </a:p>
                  </a:txBody>
                  <a:tcPr marL="7244" marR="7244" marT="724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High Energy Physics</a:t>
                      </a:r>
                    </a:p>
                  </a:txBody>
                  <a:tcPr marL="7244" marR="7244" marT="724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Sue Ellen Walbridge</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WDTS, SCGF Program Manager</a:t>
                      </a: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679">
                <a:tc>
                  <a:txBody>
                    <a:bodyPr/>
                    <a:lstStyle/>
                    <a:p>
                      <a:pPr marL="463550" indent="0" algn="l" fontAlgn="b"/>
                      <a:r>
                        <a:rPr lang="en-US" sz="1600" b="1" i="0" u="none" strike="noStrike" dirty="0">
                          <a:solidFill>
                            <a:srgbClr val="1F497D"/>
                          </a:solidFill>
                          <a:latin typeface="Calibri"/>
                        </a:rPr>
                        <a:t>Dr. Julie Carruthers</a:t>
                      </a:r>
                    </a:p>
                  </a:txBody>
                  <a:tcPr marL="7244" marR="7244" marT="7244"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latin typeface="Calibri"/>
                        </a:rPr>
                        <a:t>Deputy Director for Science </a:t>
                      </a:r>
                      <a:r>
                        <a:rPr lang="en-US" sz="1600" b="0" i="0" u="none" strike="noStrike" dirty="0" smtClean="0">
                          <a:solidFill>
                            <a:srgbClr val="000000"/>
                          </a:solidFill>
                          <a:latin typeface="Calibri"/>
                        </a:rPr>
                        <a:t>Programs, Lead</a:t>
                      </a:r>
                      <a:endParaRPr lang="en-US" sz="1600" b="0" i="0" u="none" strike="noStrike" dirty="0">
                        <a:solidFill>
                          <a:srgbClr val="000000"/>
                        </a:solidFill>
                        <a:latin typeface="Calibri"/>
                      </a:endParaRPr>
                    </a:p>
                  </a:txBody>
                  <a:tcPr marL="7244" marR="7244" marT="7244"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3679">
                <a:tc>
                  <a:txBody>
                    <a:bodyPr/>
                    <a:lstStyle/>
                    <a:p>
                      <a:pPr marL="463550" indent="0" algn="l" fontAlgn="b"/>
                      <a:r>
                        <a:rPr lang="en-US" sz="1600" b="1" i="0" u="none" strike="noStrike" dirty="0">
                          <a:solidFill>
                            <a:srgbClr val="1F497D"/>
                          </a:solidFill>
                          <a:latin typeface="Calibri"/>
                        </a:rPr>
                        <a:t>Dr. </a:t>
                      </a:r>
                      <a:r>
                        <a:rPr lang="en-US" sz="1600" b="1" i="0" u="none" strike="noStrike" dirty="0" smtClean="0">
                          <a:solidFill>
                            <a:srgbClr val="1F497D"/>
                          </a:solidFill>
                          <a:latin typeface="Calibri"/>
                        </a:rPr>
                        <a:t>James </a:t>
                      </a:r>
                      <a:r>
                        <a:rPr lang="en-US" sz="1600" b="1" i="0" u="none" strike="noStrike" dirty="0">
                          <a:solidFill>
                            <a:srgbClr val="1F497D"/>
                          </a:solidFill>
                          <a:latin typeface="Calibri"/>
                        </a:rPr>
                        <a:t>Glownia</a:t>
                      </a:r>
                    </a:p>
                  </a:txBody>
                  <a:tcPr marL="7244" marR="7244" marT="724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Deputy Director for Science Programs</a:t>
                      </a:r>
                    </a:p>
                  </a:txBody>
                  <a:tcPr marL="7244" marR="7244" marT="7244" marB="0" anchor="b">
                    <a:lnL>
                      <a:noFill/>
                    </a:lnL>
                    <a:lnR w="12700" cap="flat" cmpd="sng" algn="ctr">
                      <a:solidFill>
                        <a:srgbClr val="000000"/>
                      </a:solidFill>
                      <a:prstDash val="solid"/>
                      <a:round/>
                      <a:headEnd type="none" w="med" len="med"/>
                      <a:tailEnd type="none" w="med" len="med"/>
                    </a:lnR>
                    <a:lnT>
                      <a:noFill/>
                    </a:lnT>
                    <a:lnB>
                      <a:noFill/>
                    </a:lnB>
                  </a:tcPr>
                </a:tc>
              </a:tr>
              <a:tr h="253679">
                <a:tc>
                  <a:txBody>
                    <a:bodyPr/>
                    <a:lstStyle/>
                    <a:p>
                      <a:pPr marL="463550" indent="0" algn="l" fontAlgn="b"/>
                      <a:r>
                        <a:rPr lang="en-US" sz="1600" b="1" i="0" u="none" strike="noStrike" dirty="0">
                          <a:solidFill>
                            <a:srgbClr val="1F497D"/>
                          </a:solidFill>
                          <a:latin typeface="Calibri"/>
                        </a:rPr>
                        <a:t>Dr. Laura Biven</a:t>
                      </a:r>
                    </a:p>
                  </a:txBody>
                  <a:tcPr marL="7244" marR="7244" marT="724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Deputy Director for Science Programs</a:t>
                      </a:r>
                    </a:p>
                  </a:txBody>
                  <a:tcPr marL="7244" marR="7244" marT="7244" marB="0" anchor="b">
                    <a:lnL>
                      <a:noFill/>
                    </a:lnL>
                    <a:lnR w="12700" cap="flat" cmpd="sng" algn="ctr">
                      <a:solidFill>
                        <a:srgbClr val="000000"/>
                      </a:solidFill>
                      <a:prstDash val="solid"/>
                      <a:round/>
                      <a:headEnd type="none" w="med" len="med"/>
                      <a:tailEnd type="none" w="med" len="med"/>
                    </a:lnR>
                    <a:lnT>
                      <a:noFill/>
                    </a:lnT>
                    <a:lnB>
                      <a:noFill/>
                    </a:lnB>
                  </a:tcPr>
                </a:tc>
              </a:tr>
              <a:tr h="262738">
                <a:tc>
                  <a:txBody>
                    <a:bodyPr/>
                    <a:lstStyle/>
                    <a:p>
                      <a:pPr marL="463550" indent="0" algn="l" fontAlgn="b"/>
                      <a:r>
                        <a:rPr lang="en-US" sz="1600" b="1" i="0" u="none" strike="noStrike" dirty="0">
                          <a:solidFill>
                            <a:srgbClr val="1F497D"/>
                          </a:solidFill>
                          <a:latin typeface="Calibri"/>
                        </a:rPr>
                        <a:t>Dr. </a:t>
                      </a:r>
                      <a:r>
                        <a:rPr lang="en-US" sz="1600" b="1" i="0" u="none" strike="noStrike" dirty="0" smtClean="0">
                          <a:solidFill>
                            <a:srgbClr val="1F497D"/>
                          </a:solidFill>
                          <a:latin typeface="Calibri"/>
                        </a:rPr>
                        <a:t>Benjamin </a:t>
                      </a:r>
                      <a:r>
                        <a:rPr lang="en-US" sz="1600" b="1" i="0" u="none" strike="noStrike" dirty="0">
                          <a:solidFill>
                            <a:srgbClr val="1F497D"/>
                          </a:solidFill>
                          <a:latin typeface="Calibri"/>
                        </a:rPr>
                        <a:t>Brown </a:t>
                      </a:r>
                    </a:p>
                  </a:txBody>
                  <a:tcPr marL="7244" marR="7244" marT="7244"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Deputy Director for Science Programs</a:t>
                      </a:r>
                    </a:p>
                  </a:txBody>
                  <a:tcPr marL="7244" marR="7244" marT="7244"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4108862" y="6329548"/>
            <a:ext cx="1569660" cy="369332"/>
          </a:xfrm>
          <a:prstGeom prst="rect">
            <a:avLst/>
          </a:prstGeom>
          <a:noFill/>
        </p:spPr>
        <p:txBody>
          <a:bodyPr wrap="none" rtlCol="0">
            <a:spAutoFit/>
          </a:bodyPr>
          <a:lstStyle/>
          <a:p>
            <a:r>
              <a:rPr lang="en-US" b="1" dirty="0" smtClean="0">
                <a:solidFill>
                  <a:srgbClr val="C00000"/>
                </a:solidFill>
              </a:rPr>
              <a:t>(Thank you!)</a:t>
            </a:r>
            <a:endParaRPr lang="en-US" b="1"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3672" y="878650"/>
            <a:ext cx="8732198" cy="5259388"/>
          </a:xfrm>
        </p:spPr>
        <p:txBody>
          <a:bodyPr/>
          <a:lstStyle/>
          <a:p>
            <a:pPr>
              <a:buNone/>
            </a:pPr>
            <a:endParaRPr lang="en-US" sz="2000" dirty="0" smtClean="0">
              <a:solidFill>
                <a:schemeClr val="tx1"/>
              </a:solidFill>
            </a:endParaRPr>
          </a:p>
          <a:p>
            <a:pPr>
              <a:buNone/>
            </a:pPr>
            <a:endParaRPr lang="en-US" sz="2000" dirty="0" smtClean="0">
              <a:solidFill>
                <a:schemeClr val="tx1"/>
              </a:solidFill>
            </a:endParaRPr>
          </a:p>
          <a:p>
            <a:pPr defTabSz="569913">
              <a:buFont typeface="Wingdings" pitchFamily="2" charset="2"/>
              <a:buChar char="§"/>
            </a:pPr>
            <a:r>
              <a:rPr lang="en-US" sz="2000" dirty="0" smtClean="0">
                <a:solidFill>
                  <a:schemeClr val="tx1"/>
                </a:solidFill>
              </a:rPr>
              <a:t>September 30, 2009: 	</a:t>
            </a:r>
            <a:r>
              <a:rPr lang="en-US" sz="2000" b="0" dirty="0" smtClean="0">
                <a:solidFill>
                  <a:schemeClr val="tx1"/>
                </a:solidFill>
              </a:rPr>
              <a:t>Program Announced,  Accepting applications</a:t>
            </a:r>
          </a:p>
          <a:p>
            <a:pPr>
              <a:buNone/>
            </a:pPr>
            <a:endParaRPr lang="en-US" sz="1800" b="0" dirty="0" smtClean="0">
              <a:solidFill>
                <a:schemeClr val="tx1"/>
              </a:solidFill>
            </a:endParaRPr>
          </a:p>
          <a:p>
            <a:pPr>
              <a:buFont typeface="Wingdings" pitchFamily="2" charset="2"/>
              <a:buChar char="§"/>
              <a:tabLst>
                <a:tab pos="3432175" algn="l"/>
              </a:tabLst>
            </a:pPr>
            <a:r>
              <a:rPr lang="en-US" sz="2000" dirty="0" smtClean="0">
                <a:solidFill>
                  <a:schemeClr val="tx1"/>
                </a:solidFill>
              </a:rPr>
              <a:t>November 30, 2010:	</a:t>
            </a:r>
            <a:r>
              <a:rPr lang="en-US" sz="2000" b="0" dirty="0" smtClean="0">
                <a:solidFill>
                  <a:schemeClr val="tx1"/>
                </a:solidFill>
              </a:rPr>
              <a:t>Applications Due </a:t>
            </a:r>
            <a:r>
              <a:rPr lang="en-US" sz="2000" b="0" dirty="0" smtClean="0">
                <a:solidFill>
                  <a:srgbClr val="006600"/>
                </a:solidFill>
              </a:rPr>
              <a:t>[~</a:t>
            </a:r>
            <a:r>
              <a:rPr lang="en-US" sz="2000" dirty="0" smtClean="0">
                <a:solidFill>
                  <a:srgbClr val="006600"/>
                </a:solidFill>
              </a:rPr>
              <a:t>3200 received</a:t>
            </a:r>
            <a:r>
              <a:rPr lang="en-US" sz="2000" b="0" dirty="0" smtClean="0">
                <a:solidFill>
                  <a:schemeClr val="tx1"/>
                </a:solidFill>
              </a:rPr>
              <a:t>]</a:t>
            </a:r>
          </a:p>
          <a:p>
            <a:pPr>
              <a:buNone/>
            </a:pPr>
            <a:endParaRPr lang="en-US" sz="1800" dirty="0" smtClean="0">
              <a:solidFill>
                <a:schemeClr val="tx1"/>
              </a:solidFill>
            </a:endParaRPr>
          </a:p>
          <a:p>
            <a:pPr>
              <a:buFont typeface="Wingdings" pitchFamily="2" charset="2"/>
              <a:buChar char="§"/>
              <a:tabLst>
                <a:tab pos="3432175" algn="l"/>
              </a:tabLst>
            </a:pPr>
            <a:r>
              <a:rPr lang="en-US" sz="2000" dirty="0" smtClean="0">
                <a:solidFill>
                  <a:schemeClr val="tx1"/>
                </a:solidFill>
              </a:rPr>
              <a:t>Jan. 22-Feb. 21, 2010:</a:t>
            </a:r>
            <a:r>
              <a:rPr lang="en-US" sz="2000" b="0" dirty="0" smtClean="0">
                <a:solidFill>
                  <a:schemeClr val="tx1"/>
                </a:solidFill>
              </a:rPr>
              <a:t> 	Online Peer Review</a:t>
            </a:r>
          </a:p>
          <a:p>
            <a:pPr>
              <a:buFont typeface="Wingdings" pitchFamily="2" charset="2"/>
              <a:buChar char="§"/>
            </a:pPr>
            <a:endParaRPr lang="en-US" sz="2000" b="0" dirty="0" smtClean="0">
              <a:solidFill>
                <a:schemeClr val="tx1"/>
              </a:solidFill>
            </a:endParaRPr>
          </a:p>
          <a:p>
            <a:pPr>
              <a:buFont typeface="Wingdings" pitchFamily="2" charset="2"/>
              <a:buChar char="§"/>
              <a:tabLst>
                <a:tab pos="3432175" algn="l"/>
              </a:tabLst>
            </a:pPr>
            <a:r>
              <a:rPr lang="en-US" sz="2000" dirty="0" smtClean="0">
                <a:solidFill>
                  <a:schemeClr val="tx1"/>
                </a:solidFill>
              </a:rPr>
              <a:t>Mid-March, 2010:	</a:t>
            </a:r>
            <a:r>
              <a:rPr lang="en-US" sz="2000" b="0" dirty="0" smtClean="0">
                <a:solidFill>
                  <a:schemeClr val="tx1"/>
                </a:solidFill>
              </a:rPr>
              <a:t>Onsite Merit Review Panels</a:t>
            </a:r>
          </a:p>
          <a:p>
            <a:pPr>
              <a:buFont typeface="Wingdings" pitchFamily="2" charset="2"/>
              <a:buChar char="§"/>
            </a:pPr>
            <a:endParaRPr lang="en-US" sz="2000" b="0" dirty="0" smtClean="0">
              <a:solidFill>
                <a:schemeClr val="tx1"/>
              </a:solidFill>
            </a:endParaRPr>
          </a:p>
          <a:p>
            <a:pPr>
              <a:buFont typeface="Wingdings" pitchFamily="2" charset="2"/>
              <a:buChar char="§"/>
              <a:tabLst>
                <a:tab pos="3432175" algn="l"/>
              </a:tabLst>
            </a:pPr>
            <a:r>
              <a:rPr lang="en-US" sz="2000" b="0" dirty="0" smtClean="0">
                <a:solidFill>
                  <a:schemeClr val="tx1"/>
                </a:solidFill>
              </a:rPr>
              <a:t>~ </a:t>
            </a:r>
            <a:r>
              <a:rPr lang="en-US" sz="2000" dirty="0" smtClean="0">
                <a:solidFill>
                  <a:schemeClr val="tx1"/>
                </a:solidFill>
              </a:rPr>
              <a:t>March 31, 2010:</a:t>
            </a:r>
            <a:r>
              <a:rPr lang="en-US" sz="2000" b="0" dirty="0" smtClean="0">
                <a:solidFill>
                  <a:schemeClr val="tx1"/>
                </a:solidFill>
              </a:rPr>
              <a:t> 	Announcement of Selections</a:t>
            </a:r>
          </a:p>
          <a:p>
            <a:pPr>
              <a:buFont typeface="Wingdings" pitchFamily="2" charset="2"/>
              <a:buChar char="§"/>
              <a:tabLst>
                <a:tab pos="3432175" algn="l"/>
              </a:tabLst>
            </a:pPr>
            <a:endParaRPr lang="en-US" sz="2000" b="0" dirty="0" smtClean="0">
              <a:solidFill>
                <a:schemeClr val="tx1"/>
              </a:solidFill>
            </a:endParaRPr>
          </a:p>
          <a:p>
            <a:pPr>
              <a:buFont typeface="Wingdings" pitchFamily="2" charset="2"/>
              <a:buChar char="§"/>
              <a:tabLst>
                <a:tab pos="3432175" algn="l"/>
              </a:tabLst>
            </a:pPr>
            <a:endParaRPr lang="en-US" sz="2000" b="0" dirty="0" smtClean="0">
              <a:solidFill>
                <a:schemeClr val="tx1"/>
              </a:solidFill>
            </a:endParaRPr>
          </a:p>
          <a:p>
            <a:pPr algn="ctr">
              <a:buNone/>
              <a:tabLst>
                <a:tab pos="3432175" algn="l"/>
              </a:tabLst>
            </a:pPr>
            <a:r>
              <a:rPr lang="en-US" dirty="0" smtClean="0">
                <a:solidFill>
                  <a:srgbClr val="006600"/>
                </a:solidFill>
              </a:rPr>
              <a:t>http://www.scied.science.doe.gov/SCGF.html</a:t>
            </a:r>
            <a:endParaRPr lang="en-US" dirty="0">
              <a:solidFill>
                <a:srgbClr val="006600"/>
              </a:solidFill>
            </a:endParaRPr>
          </a:p>
        </p:txBody>
      </p:sp>
      <p:sp>
        <p:nvSpPr>
          <p:cNvPr id="3" name="Title 2"/>
          <p:cNvSpPr>
            <a:spLocks noGrp="1"/>
          </p:cNvSpPr>
          <p:nvPr>
            <p:ph type="title"/>
          </p:nvPr>
        </p:nvSpPr>
        <p:spPr/>
        <p:txBody>
          <a:bodyPr/>
          <a:lstStyle/>
          <a:p>
            <a:r>
              <a:rPr lang="en-US" dirty="0" smtClean="0"/>
              <a:t>Timeline</a:t>
            </a:r>
            <a:endParaRPr lang="en-US" dirty="0"/>
          </a:p>
        </p:txBody>
      </p:sp>
      <p:sp>
        <p:nvSpPr>
          <p:cNvPr id="4" name="Footer Placeholder 3"/>
          <p:cNvSpPr>
            <a:spLocks noGrp="1"/>
          </p:cNvSpPr>
          <p:nvPr>
            <p:ph type="ftr" sz="quarter" idx="10"/>
          </p:nvPr>
        </p:nvSpPr>
        <p:spPr/>
        <p:txBody>
          <a:bodyPr/>
          <a:lstStyle/>
          <a:p>
            <a:pPr>
              <a:defRPr/>
            </a:pPr>
            <a:r>
              <a:rPr lang="en-US" dirty="0" smtClean="0"/>
              <a:t>DOE SCGF</a:t>
            </a:r>
            <a:endParaRPr lang="en-US" dirty="0"/>
          </a:p>
        </p:txBody>
      </p:sp>
      <p:sp>
        <p:nvSpPr>
          <p:cNvPr id="5" name="Slide Number Placeholder 4"/>
          <p:cNvSpPr>
            <a:spLocks noGrp="1"/>
          </p:cNvSpPr>
          <p:nvPr>
            <p:ph type="sldNum" sz="quarter" idx="11"/>
          </p:nvPr>
        </p:nvSpPr>
        <p:spPr/>
        <p:txBody>
          <a:bodyPr/>
          <a:lstStyle/>
          <a:p>
            <a:pPr>
              <a:defRPr/>
            </a:pPr>
            <a:fld id="{21722FF3-B2FF-4B9D-A1FC-2641F0BD8CF1}"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3847</TotalTime>
  <Words>846</Words>
  <Application>Microsoft Office PowerPoint</Application>
  <PresentationFormat>On-screen Show (4:3)</PresentationFormat>
  <Paragraphs>187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Overview of the DOE Office of Science Graduate Fellowship Program</vt:lpstr>
      <vt:lpstr>DOE Office of Science Graduate Fellowship Program</vt:lpstr>
      <vt:lpstr>DOE SCGF Program Development &amp; Management</vt:lpstr>
      <vt:lpstr>Fellowship Benefits</vt:lpstr>
      <vt:lpstr>Eligibility and Application</vt:lpstr>
      <vt:lpstr>Review Process for Applications</vt:lpstr>
      <vt:lpstr>DOE SCGF Working Group</vt:lpstr>
      <vt:lpstr>DOE SCGF Working Group</vt:lpstr>
      <vt:lpstr>Timeline</vt:lpstr>
      <vt:lpstr>Next Steps </vt:lpstr>
      <vt:lpstr>Slide 11</vt:lpstr>
    </vt:vector>
  </TitlesOfParts>
  <Company>US Department of Energy (SC)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Joseph Groves</dc:creator>
  <cp:lastModifiedBy>Perine</cp:lastModifiedBy>
  <cp:revision>577</cp:revision>
  <dcterms:created xsi:type="dcterms:W3CDTF">2009-10-19T15:58:14Z</dcterms:created>
  <dcterms:modified xsi:type="dcterms:W3CDTF">2010-03-01T15:10:18Z</dcterms:modified>
</cp:coreProperties>
</file>