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53" r:id="rId2"/>
    <p:sldMasterId id="2147483701" r:id="rId3"/>
    <p:sldMasterId id="2147483698" r:id="rId4"/>
    <p:sldMasterId id="2147483715" r:id="rId5"/>
    <p:sldMasterId id="2147483734" r:id="rId6"/>
    <p:sldMasterId id="2147483738" r:id="rId7"/>
  </p:sldMasterIdLst>
  <p:notesMasterIdLst>
    <p:notesMasterId r:id="rId47"/>
  </p:notesMasterIdLst>
  <p:handoutMasterIdLst>
    <p:handoutMasterId r:id="rId48"/>
  </p:handoutMasterIdLst>
  <p:sldIdLst>
    <p:sldId id="911" r:id="rId8"/>
    <p:sldId id="1982" r:id="rId9"/>
    <p:sldId id="1972" r:id="rId10"/>
    <p:sldId id="1983" r:id="rId11"/>
    <p:sldId id="1989" r:id="rId12"/>
    <p:sldId id="1990" r:id="rId13"/>
    <p:sldId id="1974" r:id="rId14"/>
    <p:sldId id="1986" r:id="rId15"/>
    <p:sldId id="1959" r:id="rId16"/>
    <p:sldId id="1998" r:id="rId17"/>
    <p:sldId id="1996" r:id="rId18"/>
    <p:sldId id="1997" r:id="rId19"/>
    <p:sldId id="2032" r:id="rId20"/>
    <p:sldId id="2005" r:id="rId21"/>
    <p:sldId id="1991" r:id="rId22"/>
    <p:sldId id="2000" r:id="rId23"/>
    <p:sldId id="1999" r:id="rId24"/>
    <p:sldId id="2004" r:id="rId25"/>
    <p:sldId id="2001" r:id="rId26"/>
    <p:sldId id="2002" r:id="rId27"/>
    <p:sldId id="2003" r:id="rId28"/>
    <p:sldId id="2007" r:id="rId29"/>
    <p:sldId id="2008" r:id="rId30"/>
    <p:sldId id="2011" r:id="rId31"/>
    <p:sldId id="2014" r:id="rId32"/>
    <p:sldId id="2024" r:id="rId33"/>
    <p:sldId id="2018" r:id="rId34"/>
    <p:sldId id="2020" r:id="rId35"/>
    <p:sldId id="2021" r:id="rId36"/>
    <p:sldId id="2022" r:id="rId37"/>
    <p:sldId id="2025" r:id="rId38"/>
    <p:sldId id="2006" r:id="rId39"/>
    <p:sldId id="2026" r:id="rId40"/>
    <p:sldId id="1984" r:id="rId41"/>
    <p:sldId id="2027" r:id="rId42"/>
    <p:sldId id="2028" r:id="rId43"/>
    <p:sldId id="2029" r:id="rId44"/>
    <p:sldId id="2030" r:id="rId45"/>
    <p:sldId id="2031" r:id="rId46"/>
  </p:sldIdLst>
  <p:sldSz cx="10058400" cy="7772400"/>
  <p:notesSz cx="6997700" cy="9271000"/>
  <p:defaultTextStyle>
    <a:defPPr>
      <a:defRPr lang="en-US"/>
    </a:defPPr>
    <a:lvl1pPr algn="l" rtl="0" fontAlgn="base">
      <a:spcBef>
        <a:spcPct val="0"/>
      </a:spcBef>
      <a:spcAft>
        <a:spcPct val="0"/>
      </a:spcAft>
      <a:defRPr sz="1200" b="1" u="sng" kern="1200">
        <a:solidFill>
          <a:schemeClr val="tx1"/>
        </a:solidFill>
        <a:latin typeface="Arial Narrow" pitchFamily="34" charset="0"/>
        <a:ea typeface="+mn-ea"/>
        <a:cs typeface="+mn-cs"/>
      </a:defRPr>
    </a:lvl1pPr>
    <a:lvl2pPr marL="456131" algn="l" rtl="0" fontAlgn="base">
      <a:spcBef>
        <a:spcPct val="0"/>
      </a:spcBef>
      <a:spcAft>
        <a:spcPct val="0"/>
      </a:spcAft>
      <a:defRPr sz="1200" b="1" u="sng" kern="1200">
        <a:solidFill>
          <a:schemeClr val="tx1"/>
        </a:solidFill>
        <a:latin typeface="Arial Narrow" pitchFamily="34" charset="0"/>
        <a:ea typeface="+mn-ea"/>
        <a:cs typeface="+mn-cs"/>
      </a:defRPr>
    </a:lvl2pPr>
    <a:lvl3pPr marL="912261" algn="l" rtl="0" fontAlgn="base">
      <a:spcBef>
        <a:spcPct val="0"/>
      </a:spcBef>
      <a:spcAft>
        <a:spcPct val="0"/>
      </a:spcAft>
      <a:defRPr sz="1200" b="1" u="sng" kern="1200">
        <a:solidFill>
          <a:schemeClr val="tx1"/>
        </a:solidFill>
        <a:latin typeface="Arial Narrow" pitchFamily="34" charset="0"/>
        <a:ea typeface="+mn-ea"/>
        <a:cs typeface="+mn-cs"/>
      </a:defRPr>
    </a:lvl3pPr>
    <a:lvl4pPr marL="1368394" algn="l" rtl="0" fontAlgn="base">
      <a:spcBef>
        <a:spcPct val="0"/>
      </a:spcBef>
      <a:spcAft>
        <a:spcPct val="0"/>
      </a:spcAft>
      <a:defRPr sz="1200" b="1" u="sng" kern="1200">
        <a:solidFill>
          <a:schemeClr val="tx1"/>
        </a:solidFill>
        <a:latin typeface="Arial Narrow" pitchFamily="34" charset="0"/>
        <a:ea typeface="+mn-ea"/>
        <a:cs typeface="+mn-cs"/>
      </a:defRPr>
    </a:lvl4pPr>
    <a:lvl5pPr marL="1824526" algn="l" rtl="0" fontAlgn="base">
      <a:spcBef>
        <a:spcPct val="0"/>
      </a:spcBef>
      <a:spcAft>
        <a:spcPct val="0"/>
      </a:spcAft>
      <a:defRPr sz="1200" b="1" u="sng" kern="1200">
        <a:solidFill>
          <a:schemeClr val="tx1"/>
        </a:solidFill>
        <a:latin typeface="Arial Narrow" pitchFamily="34" charset="0"/>
        <a:ea typeface="+mn-ea"/>
        <a:cs typeface="+mn-cs"/>
      </a:defRPr>
    </a:lvl5pPr>
    <a:lvl6pPr marL="2280662" algn="l" defTabSz="912261" rtl="0" eaLnBrk="1" latinLnBrk="0" hangingPunct="1">
      <a:defRPr sz="1200" b="1" u="sng" kern="1200">
        <a:solidFill>
          <a:schemeClr val="tx1"/>
        </a:solidFill>
        <a:latin typeface="Arial Narrow" pitchFamily="34" charset="0"/>
        <a:ea typeface="+mn-ea"/>
        <a:cs typeface="+mn-cs"/>
      </a:defRPr>
    </a:lvl6pPr>
    <a:lvl7pPr marL="2736793" algn="l" defTabSz="912261" rtl="0" eaLnBrk="1" latinLnBrk="0" hangingPunct="1">
      <a:defRPr sz="1200" b="1" u="sng" kern="1200">
        <a:solidFill>
          <a:schemeClr val="tx1"/>
        </a:solidFill>
        <a:latin typeface="Arial Narrow" pitchFamily="34" charset="0"/>
        <a:ea typeface="+mn-ea"/>
        <a:cs typeface="+mn-cs"/>
      </a:defRPr>
    </a:lvl7pPr>
    <a:lvl8pPr marL="3192923" algn="l" defTabSz="912261" rtl="0" eaLnBrk="1" latinLnBrk="0" hangingPunct="1">
      <a:defRPr sz="1200" b="1" u="sng" kern="1200">
        <a:solidFill>
          <a:schemeClr val="tx1"/>
        </a:solidFill>
        <a:latin typeface="Arial Narrow" pitchFamily="34" charset="0"/>
        <a:ea typeface="+mn-ea"/>
        <a:cs typeface="+mn-cs"/>
      </a:defRPr>
    </a:lvl8pPr>
    <a:lvl9pPr marL="3649055" algn="l" defTabSz="912261" rtl="0" eaLnBrk="1" latinLnBrk="0" hangingPunct="1">
      <a:defRPr sz="1200" b="1" u="sng"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1"/>
    <a:srgbClr val="006600"/>
    <a:srgbClr val="106636"/>
    <a:srgbClr val="0000FF"/>
    <a:srgbClr val="FFFF66"/>
    <a:srgbClr val="FFCCFF"/>
    <a:srgbClr val="99FF99"/>
    <a:srgbClr val="FF9900"/>
    <a:srgbClr val="0066FF"/>
    <a:srgbClr val="FFD24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006" autoAdjust="0"/>
    <p:restoredTop sz="93560" autoAdjust="0"/>
  </p:normalViewPr>
  <p:slideViewPr>
    <p:cSldViewPr snapToGrid="0">
      <p:cViewPr>
        <p:scale>
          <a:sx n="71" d="100"/>
          <a:sy n="71" d="100"/>
        </p:scale>
        <p:origin x="-330" y="-78"/>
      </p:cViewPr>
      <p:guideLst>
        <p:guide orient="horz" pos="359"/>
        <p:guide pos="31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p:cViewPr>
        <p:scale>
          <a:sx n="100" d="100"/>
          <a:sy n="100" d="100"/>
        </p:scale>
        <p:origin x="-822" y="2478"/>
      </p:cViewPr>
      <p:guideLst>
        <p:guide orient="horz" pos="2921"/>
        <p:guide pos="220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74" name="Rectangle 2"/>
          <p:cNvSpPr>
            <a:spLocks noGrp="1" noChangeArrowheads="1"/>
          </p:cNvSpPr>
          <p:nvPr>
            <p:ph type="hdr" sz="quarter"/>
          </p:nvPr>
        </p:nvSpPr>
        <p:spPr bwMode="auto">
          <a:xfrm>
            <a:off x="0" y="0"/>
            <a:ext cx="3000375" cy="461963"/>
          </a:xfrm>
          <a:prstGeom prst="rect">
            <a:avLst/>
          </a:prstGeom>
          <a:noFill/>
          <a:ln w="9525">
            <a:noFill/>
            <a:miter lim="800000"/>
            <a:headEnd/>
            <a:tailEnd/>
          </a:ln>
          <a:effectLst/>
        </p:spPr>
        <p:txBody>
          <a:bodyPr vert="horz" wrap="square" lIns="92176" tIns="46088" rIns="92176" bIns="46088" numCol="1" anchor="t" anchorCtr="0" compatLnSpc="1">
            <a:prstTxWarp prst="textNoShape">
              <a:avLst/>
            </a:prstTxWarp>
          </a:bodyPr>
          <a:lstStyle>
            <a:lvl1pPr defTabSz="920750" eaLnBrk="0" hangingPunct="0">
              <a:defRPr b="0" u="none">
                <a:effectLst>
                  <a:outerShdw blurRad="38100" dist="38100" dir="2700000" algn="tl">
                    <a:srgbClr val="C0C0C0"/>
                  </a:outerShdw>
                </a:effectLst>
                <a:latin typeface="Arial" pitchFamily="34" charset="0"/>
              </a:defRPr>
            </a:lvl1pPr>
          </a:lstStyle>
          <a:p>
            <a:pPr>
              <a:defRPr/>
            </a:pPr>
            <a:endParaRPr lang="en-US"/>
          </a:p>
        </p:txBody>
      </p:sp>
      <p:sp>
        <p:nvSpPr>
          <p:cNvPr id="412675" name="Rectangle 3"/>
          <p:cNvSpPr>
            <a:spLocks noGrp="1" noChangeArrowheads="1"/>
          </p:cNvSpPr>
          <p:nvPr>
            <p:ph type="dt" sz="quarter" idx="1"/>
          </p:nvPr>
        </p:nvSpPr>
        <p:spPr bwMode="auto">
          <a:xfrm>
            <a:off x="3997325" y="0"/>
            <a:ext cx="3000375" cy="461963"/>
          </a:xfrm>
          <a:prstGeom prst="rect">
            <a:avLst/>
          </a:prstGeom>
          <a:noFill/>
          <a:ln w="9525">
            <a:noFill/>
            <a:miter lim="800000"/>
            <a:headEnd/>
            <a:tailEnd/>
          </a:ln>
          <a:effectLst/>
        </p:spPr>
        <p:txBody>
          <a:bodyPr vert="horz" wrap="square" lIns="92176" tIns="46088" rIns="92176" bIns="46088" numCol="1" anchor="t" anchorCtr="0" compatLnSpc="1">
            <a:prstTxWarp prst="textNoShape">
              <a:avLst/>
            </a:prstTxWarp>
          </a:bodyPr>
          <a:lstStyle>
            <a:lvl1pPr algn="r" defTabSz="920750" eaLnBrk="0" hangingPunct="0">
              <a:defRPr b="0" u="none">
                <a:effectLst>
                  <a:outerShdw blurRad="38100" dist="38100" dir="2700000" algn="tl">
                    <a:srgbClr val="C0C0C0"/>
                  </a:outerShdw>
                </a:effectLst>
                <a:latin typeface="Arial" pitchFamily="34" charset="0"/>
              </a:defRPr>
            </a:lvl1pPr>
          </a:lstStyle>
          <a:p>
            <a:pPr>
              <a:defRPr/>
            </a:pPr>
            <a:endParaRPr lang="en-US"/>
          </a:p>
        </p:txBody>
      </p:sp>
      <p:sp>
        <p:nvSpPr>
          <p:cNvPr id="412676" name="Rectangle 4"/>
          <p:cNvSpPr>
            <a:spLocks noGrp="1" noChangeArrowheads="1"/>
          </p:cNvSpPr>
          <p:nvPr>
            <p:ph type="ftr" sz="quarter" idx="2"/>
          </p:nvPr>
        </p:nvSpPr>
        <p:spPr bwMode="auto">
          <a:xfrm>
            <a:off x="0" y="8770938"/>
            <a:ext cx="3000375" cy="461962"/>
          </a:xfrm>
          <a:prstGeom prst="rect">
            <a:avLst/>
          </a:prstGeom>
          <a:noFill/>
          <a:ln w="9525">
            <a:noFill/>
            <a:miter lim="800000"/>
            <a:headEnd/>
            <a:tailEnd/>
          </a:ln>
          <a:effectLst/>
        </p:spPr>
        <p:txBody>
          <a:bodyPr vert="horz" wrap="square" lIns="92176" tIns="46088" rIns="92176" bIns="46088" numCol="1" anchor="b" anchorCtr="0" compatLnSpc="1">
            <a:prstTxWarp prst="textNoShape">
              <a:avLst/>
            </a:prstTxWarp>
          </a:bodyPr>
          <a:lstStyle>
            <a:lvl1pPr defTabSz="920750" eaLnBrk="0" hangingPunct="0">
              <a:defRPr b="0" u="none">
                <a:effectLst>
                  <a:outerShdw blurRad="38100" dist="38100" dir="2700000" algn="tl">
                    <a:srgbClr val="C0C0C0"/>
                  </a:outerShdw>
                </a:effectLst>
                <a:latin typeface="Arial" pitchFamily="34" charset="0"/>
              </a:defRPr>
            </a:lvl1pPr>
          </a:lstStyle>
          <a:p>
            <a:pPr>
              <a:defRPr/>
            </a:pPr>
            <a:endParaRPr lang="en-US"/>
          </a:p>
        </p:txBody>
      </p:sp>
      <p:sp>
        <p:nvSpPr>
          <p:cNvPr id="412677" name="Rectangle 5"/>
          <p:cNvSpPr>
            <a:spLocks noGrp="1" noChangeArrowheads="1"/>
          </p:cNvSpPr>
          <p:nvPr>
            <p:ph type="sldNum" sz="quarter" idx="3"/>
          </p:nvPr>
        </p:nvSpPr>
        <p:spPr bwMode="auto">
          <a:xfrm>
            <a:off x="3997325" y="8770938"/>
            <a:ext cx="3000375" cy="461962"/>
          </a:xfrm>
          <a:prstGeom prst="rect">
            <a:avLst/>
          </a:prstGeom>
          <a:noFill/>
          <a:ln w="9525">
            <a:noFill/>
            <a:miter lim="800000"/>
            <a:headEnd/>
            <a:tailEnd/>
          </a:ln>
          <a:effectLst/>
        </p:spPr>
        <p:txBody>
          <a:bodyPr vert="horz" wrap="square" lIns="92176" tIns="46088" rIns="92176" bIns="46088" numCol="1" anchor="b" anchorCtr="0" compatLnSpc="1">
            <a:prstTxWarp prst="textNoShape">
              <a:avLst/>
            </a:prstTxWarp>
          </a:bodyPr>
          <a:lstStyle>
            <a:lvl1pPr algn="r" defTabSz="920750" eaLnBrk="0" hangingPunct="0">
              <a:defRPr b="0" u="none">
                <a:effectLst>
                  <a:outerShdw blurRad="38100" dist="38100" dir="2700000" algn="tl">
                    <a:srgbClr val="C0C0C0"/>
                  </a:outerShdw>
                </a:effectLst>
                <a:latin typeface="Arial" pitchFamily="34" charset="0"/>
              </a:defRPr>
            </a:lvl1pPr>
          </a:lstStyle>
          <a:p>
            <a:pPr>
              <a:defRPr/>
            </a:pPr>
            <a:fld id="{2E779E8E-11D9-4C8C-B140-651D35B150F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0375" cy="461963"/>
          </a:xfrm>
          <a:prstGeom prst="rect">
            <a:avLst/>
          </a:prstGeom>
          <a:noFill/>
          <a:ln w="9525">
            <a:noFill/>
            <a:miter lim="800000"/>
            <a:headEnd/>
            <a:tailEnd/>
          </a:ln>
          <a:effectLst/>
        </p:spPr>
        <p:txBody>
          <a:bodyPr vert="horz" wrap="square" lIns="91592" tIns="45791" rIns="91592" bIns="45791" numCol="1" anchor="t" anchorCtr="0" compatLnSpc="1">
            <a:prstTxWarp prst="textNoShape">
              <a:avLst/>
            </a:prstTxWarp>
          </a:bodyPr>
          <a:lstStyle>
            <a:lvl1pPr defTabSz="917575" eaLnBrk="0" hangingPunct="0">
              <a:defRPr b="0" u="none">
                <a:effectLst/>
                <a:latin typeface="Arial" pitchFamily="34" charset="0"/>
              </a:defRPr>
            </a:lvl1pPr>
          </a:lstStyle>
          <a:p>
            <a:pPr>
              <a:defRPr/>
            </a:pPr>
            <a:endParaRPr lang="en-US"/>
          </a:p>
        </p:txBody>
      </p:sp>
      <p:sp>
        <p:nvSpPr>
          <p:cNvPr id="18435" name="Rectangle 3"/>
          <p:cNvSpPr>
            <a:spLocks noGrp="1" noChangeArrowheads="1"/>
          </p:cNvSpPr>
          <p:nvPr>
            <p:ph type="dt" idx="1"/>
          </p:nvPr>
        </p:nvSpPr>
        <p:spPr bwMode="auto">
          <a:xfrm>
            <a:off x="3997325" y="0"/>
            <a:ext cx="3000375" cy="461963"/>
          </a:xfrm>
          <a:prstGeom prst="rect">
            <a:avLst/>
          </a:prstGeom>
          <a:noFill/>
          <a:ln w="9525">
            <a:noFill/>
            <a:miter lim="800000"/>
            <a:headEnd/>
            <a:tailEnd/>
          </a:ln>
          <a:effectLst/>
        </p:spPr>
        <p:txBody>
          <a:bodyPr vert="horz" wrap="square" lIns="91592" tIns="45791" rIns="91592" bIns="45791" numCol="1" anchor="t" anchorCtr="0" compatLnSpc="1">
            <a:prstTxWarp prst="textNoShape">
              <a:avLst/>
            </a:prstTxWarp>
          </a:bodyPr>
          <a:lstStyle>
            <a:lvl1pPr algn="r" defTabSz="917575" eaLnBrk="0" hangingPunct="0">
              <a:defRPr b="0" u="none">
                <a:effectLst/>
                <a:latin typeface="Arial" pitchFamily="34"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58888" y="692150"/>
            <a:ext cx="4479925" cy="34623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22338" y="4384675"/>
            <a:ext cx="5153025" cy="4152900"/>
          </a:xfrm>
          <a:prstGeom prst="rect">
            <a:avLst/>
          </a:prstGeom>
          <a:noFill/>
          <a:ln w="9525">
            <a:noFill/>
            <a:miter lim="800000"/>
            <a:headEnd/>
            <a:tailEnd/>
          </a:ln>
          <a:effectLst/>
        </p:spPr>
        <p:txBody>
          <a:bodyPr vert="horz" wrap="square" lIns="91592" tIns="45791" rIns="91592" bIns="457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770938"/>
            <a:ext cx="3000375" cy="463550"/>
          </a:xfrm>
          <a:prstGeom prst="rect">
            <a:avLst/>
          </a:prstGeom>
          <a:noFill/>
          <a:ln w="9525">
            <a:noFill/>
            <a:miter lim="800000"/>
            <a:headEnd/>
            <a:tailEnd/>
          </a:ln>
          <a:effectLst/>
        </p:spPr>
        <p:txBody>
          <a:bodyPr vert="horz" wrap="square" lIns="91592" tIns="45791" rIns="91592" bIns="45791" numCol="1" anchor="b" anchorCtr="0" compatLnSpc="1">
            <a:prstTxWarp prst="textNoShape">
              <a:avLst/>
            </a:prstTxWarp>
          </a:bodyPr>
          <a:lstStyle>
            <a:lvl1pPr defTabSz="917575" eaLnBrk="0" hangingPunct="0">
              <a:defRPr b="0" u="none">
                <a:effectLst/>
                <a:latin typeface="Arial" pitchFamily="34" charset="0"/>
              </a:defRPr>
            </a:lvl1pPr>
          </a:lstStyle>
          <a:p>
            <a:pPr>
              <a:defRPr/>
            </a:pPr>
            <a:endParaRPr lang="en-US"/>
          </a:p>
        </p:txBody>
      </p:sp>
      <p:sp>
        <p:nvSpPr>
          <p:cNvPr id="18439" name="Rectangle 7"/>
          <p:cNvSpPr>
            <a:spLocks noGrp="1" noChangeArrowheads="1"/>
          </p:cNvSpPr>
          <p:nvPr>
            <p:ph type="sldNum" sz="quarter" idx="5"/>
          </p:nvPr>
        </p:nvSpPr>
        <p:spPr bwMode="auto">
          <a:xfrm>
            <a:off x="3997325" y="8770938"/>
            <a:ext cx="3000375" cy="463550"/>
          </a:xfrm>
          <a:prstGeom prst="rect">
            <a:avLst/>
          </a:prstGeom>
          <a:noFill/>
          <a:ln w="9525">
            <a:noFill/>
            <a:miter lim="800000"/>
            <a:headEnd/>
            <a:tailEnd/>
          </a:ln>
          <a:effectLst/>
        </p:spPr>
        <p:txBody>
          <a:bodyPr vert="horz" wrap="square" lIns="91592" tIns="45791" rIns="91592" bIns="45791" numCol="1" anchor="b" anchorCtr="0" compatLnSpc="1">
            <a:prstTxWarp prst="textNoShape">
              <a:avLst/>
            </a:prstTxWarp>
          </a:bodyPr>
          <a:lstStyle>
            <a:lvl1pPr algn="r" defTabSz="917575" eaLnBrk="0" hangingPunct="0">
              <a:defRPr b="0" u="none">
                <a:effectLst/>
                <a:latin typeface="Arial" pitchFamily="34" charset="0"/>
              </a:defRPr>
            </a:lvl1pPr>
          </a:lstStyle>
          <a:p>
            <a:pPr>
              <a:defRPr/>
            </a:pPr>
            <a:fld id="{7474D98F-827F-4973-A656-24645666CF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131"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261"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8394"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4526"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0662" algn="l" defTabSz="912261" rtl="0" eaLnBrk="1" latinLnBrk="0" hangingPunct="1">
      <a:defRPr sz="1200" kern="1200">
        <a:solidFill>
          <a:schemeClr val="tx1"/>
        </a:solidFill>
        <a:latin typeface="+mn-lt"/>
        <a:ea typeface="+mn-ea"/>
        <a:cs typeface="+mn-cs"/>
      </a:defRPr>
    </a:lvl6pPr>
    <a:lvl7pPr marL="2736793" algn="l" defTabSz="912261" rtl="0" eaLnBrk="1" latinLnBrk="0" hangingPunct="1">
      <a:defRPr sz="1200" kern="1200">
        <a:solidFill>
          <a:schemeClr val="tx1"/>
        </a:solidFill>
        <a:latin typeface="+mn-lt"/>
        <a:ea typeface="+mn-ea"/>
        <a:cs typeface="+mn-cs"/>
      </a:defRPr>
    </a:lvl7pPr>
    <a:lvl8pPr marL="3192923" algn="l" defTabSz="912261" rtl="0" eaLnBrk="1" latinLnBrk="0" hangingPunct="1">
      <a:defRPr sz="1200" kern="1200">
        <a:solidFill>
          <a:schemeClr val="tx1"/>
        </a:solidFill>
        <a:latin typeface="+mn-lt"/>
        <a:ea typeface="+mn-ea"/>
        <a:cs typeface="+mn-cs"/>
      </a:defRPr>
    </a:lvl8pPr>
    <a:lvl9pPr marL="3649055" algn="l" defTabSz="9122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E87EE9D-3D12-434F-A973-7E49C17AC448}" type="slidenum">
              <a:rPr lang="en-US" smtClean="0"/>
              <a:pPr/>
              <a:t>1</a:t>
            </a:fld>
            <a:endParaRPr lang="en-US" smtClean="0"/>
          </a:p>
        </p:txBody>
      </p:sp>
      <p:sp>
        <p:nvSpPr>
          <p:cNvPr id="72707" name="Rectangle 2"/>
          <p:cNvSpPr>
            <a:spLocks noGrp="1" noRot="1" noChangeAspect="1" noChangeArrowheads="1" noTextEdit="1"/>
          </p:cNvSpPr>
          <p:nvPr>
            <p:ph type="sldImg"/>
          </p:nvPr>
        </p:nvSpPr>
        <p:spPr>
          <a:xfrm>
            <a:off x="1258888" y="692150"/>
            <a:ext cx="4479925" cy="3462338"/>
          </a:xfrm>
          <a:ln/>
        </p:spPr>
      </p:sp>
      <p:sp>
        <p:nvSpPr>
          <p:cNvPr id="72708" name="Rectangle 3"/>
          <p:cNvSpPr>
            <a:spLocks noGrp="1" noChangeArrowheads="1"/>
          </p:cNvSpPr>
          <p:nvPr>
            <p:ph type="body" idx="1"/>
          </p:nvPr>
        </p:nvSpPr>
        <p:spPr>
          <a:noFill/>
          <a:ln/>
        </p:spPr>
        <p:txBody>
          <a:bodyPr/>
          <a:lstStyle/>
          <a:p>
            <a:pPr marL="174625" indent="-174625" eaLnBrk="1" hangingPunct="1">
              <a:spcBef>
                <a:spcPct val="0"/>
              </a:spcBef>
              <a:spcAft>
                <a:spcPct val="50000"/>
              </a:spcAft>
              <a:buFont typeface="Wingdings" pitchFamily="2" charset="2"/>
              <a:buChar cha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1258888" y="692150"/>
            <a:ext cx="4479925" cy="3462338"/>
          </a:xfrm>
          <a:noFill/>
          <a:ln>
            <a:solidFill>
              <a:srgbClr val="000000"/>
            </a:solidFill>
            <a:miter lim="800000"/>
            <a:headEnd/>
            <a:tailEnd/>
          </a:ln>
        </p:spPr>
      </p:sp>
      <p:sp>
        <p:nvSpPr>
          <p:cNvPr id="57348" name="Slide Number Placeholder 3"/>
          <p:cNvSpPr>
            <a:spLocks noGrp="1"/>
          </p:cNvSpPr>
          <p:nvPr>
            <p:ph type="sldNum" sz="quarter" idx="5"/>
          </p:nvPr>
        </p:nvSpPr>
        <p:spPr/>
        <p:txBody>
          <a:bodyPr/>
          <a:lstStyle/>
          <a:p>
            <a:pPr defTabSz="912813">
              <a:defRPr/>
            </a:pPr>
            <a:fld id="{FC770206-B1BB-4F63-8EF1-7AB1FAC9769E}" type="slidenum">
              <a:rPr lang="en-US" smtClean="0">
                <a:solidFill>
                  <a:prstClr val="black"/>
                </a:solidFill>
              </a:rPr>
              <a:pPr defTabSz="912813">
                <a:defRPr/>
              </a:pPr>
              <a:t>10</a:t>
            </a:fld>
            <a:endParaRPr lang="en-US" smtClean="0">
              <a:solidFill>
                <a:prstClr val="black"/>
              </a:solidFill>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0EA102AE-23FC-4E93-8573-B444958ED218}" type="slidenum">
              <a:rPr lang="en-US">
                <a:solidFill>
                  <a:prstClr val="black"/>
                </a:solidFill>
              </a:rPr>
              <a:pPr>
                <a:defRPr/>
              </a:pPr>
              <a:t>12</a:t>
            </a:fld>
            <a:endParaRPr lang="en-US" dirty="0">
              <a:solidFill>
                <a:prstClr val="black"/>
              </a:solidFill>
            </a:endParaRPr>
          </a:p>
        </p:txBody>
      </p:sp>
      <p:sp>
        <p:nvSpPr>
          <p:cNvPr id="32770" name="Rectangle 2"/>
          <p:cNvSpPr>
            <a:spLocks noGrp="1" noRot="1" noChangeAspect="1" noChangeArrowheads="1" noTextEdit="1"/>
          </p:cNvSpPr>
          <p:nvPr>
            <p:ph type="sldImg"/>
          </p:nvPr>
        </p:nvSpPr>
        <p:spPr bwMode="auto">
          <a:xfrm>
            <a:off x="1258888" y="692150"/>
            <a:ext cx="4479925" cy="3462338"/>
          </a:xfrm>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2150"/>
            <a:ext cx="4479925" cy="3462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12813"/>
            <a:fld id="{A0045AFF-5E32-42E1-8FE8-EC09FC910EBB}" type="slidenum">
              <a:rPr lang="en-US" smtClean="0"/>
              <a:pPr defTabSz="912813"/>
              <a:t>2</a:t>
            </a:fld>
            <a:endParaRPr lang="en-US" smtClean="0"/>
          </a:p>
        </p:txBody>
      </p:sp>
      <p:sp>
        <p:nvSpPr>
          <p:cNvPr id="50179" name="Rectangle 2"/>
          <p:cNvSpPr>
            <a:spLocks noGrp="1" noRot="1" noChangeAspect="1" noChangeArrowheads="1" noTextEdit="1"/>
          </p:cNvSpPr>
          <p:nvPr>
            <p:ph type="sldImg"/>
          </p:nvPr>
        </p:nvSpPr>
        <p:spPr bwMode="auto">
          <a:xfrm>
            <a:off x="1258888" y="692150"/>
            <a:ext cx="4479925" cy="3462338"/>
          </a:xfrm>
          <a:noFill/>
          <a:ln>
            <a:solidFill>
              <a:srgbClr val="000000"/>
            </a:solidFill>
            <a:miter lim="800000"/>
            <a:headEnd/>
            <a:tailEnd/>
          </a:ln>
        </p:spPr>
      </p:sp>
      <p:sp>
        <p:nvSpPr>
          <p:cNvPr id="50180" name="Rectangle 3"/>
          <p:cNvSpPr>
            <a:spLocks noGrp="1" noChangeArrowheads="1"/>
          </p:cNvSpPr>
          <p:nvPr>
            <p:ph type="body" idx="1"/>
          </p:nvPr>
        </p:nvSpPr>
        <p:spPr>
          <a:xfrm>
            <a:off x="922338" y="4384675"/>
            <a:ext cx="5153025" cy="4156075"/>
          </a:xfrm>
          <a:noFill/>
          <a:ln/>
        </p:spPr>
        <p:txBody>
          <a:bodyPr lIns="92277" tIns="46139" rIns="92277" bIns="46139"/>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38FE3A6-A945-4FF6-AA32-24C96799F79F}" type="slidenum">
              <a:rPr lang="en-US" smtClean="0"/>
              <a:pPr/>
              <a:t>23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38FE3A6-A945-4FF6-AA32-24C96799F79F}" type="slidenum">
              <a:rPr lang="en-US" smtClean="0"/>
              <a:pPr/>
              <a:t>24</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38FE3A6-A945-4FF6-AA32-24C96799F79F}" type="slidenum">
              <a:rPr lang="en-US" smtClean="0"/>
              <a:pPr/>
              <a:t>25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387B98-2287-4D9C-AE7A-AC94885BE821}" type="slidenum">
              <a:rPr lang="en-US" smtClean="0"/>
              <a:pPr fontAlgn="base">
                <a:spcBef>
                  <a:spcPct val="0"/>
                </a:spcBef>
                <a:spcAft>
                  <a:spcPct val="0"/>
                </a:spcAft>
                <a:defRPr/>
              </a:pPr>
              <a:t>27</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CA7A5-0916-4E2B-9657-980619D44CF4}"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924AF-6A57-4925-8206-8AF3321E46DD}"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pPr/>
              <a:t>3</a:t>
            </a:fld>
            <a:endParaRPr lang="en-US" smtClean="0"/>
          </a:p>
        </p:txBody>
      </p:sp>
      <p:sp>
        <p:nvSpPr>
          <p:cNvPr id="87043" name="Rectangle 2"/>
          <p:cNvSpPr>
            <a:spLocks noGrp="1" noRot="1" noChangeAspect="1" noChangeArrowheads="1" noTextEdit="1"/>
          </p:cNvSpPr>
          <p:nvPr>
            <p:ph type="sldImg"/>
          </p:nvPr>
        </p:nvSpPr>
        <p:spPr>
          <a:xfrm>
            <a:off x="950913" y="463550"/>
            <a:ext cx="5099050" cy="3940175"/>
          </a:xfrm>
          <a:ln/>
        </p:spPr>
      </p:sp>
      <p:sp>
        <p:nvSpPr>
          <p:cNvPr id="87044" name="Rectangle 3"/>
          <p:cNvSpPr>
            <a:spLocks noGrp="1" noChangeArrowheads="1"/>
          </p:cNvSpPr>
          <p:nvPr>
            <p:ph type="body" idx="1"/>
          </p:nvPr>
        </p:nvSpPr>
        <p:spPr>
          <a:xfrm>
            <a:off x="931863" y="4403725"/>
            <a:ext cx="5133975" cy="4173538"/>
          </a:xfrm>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A667D-7F5E-422C-9D72-7514DB0DD7DC}" type="slidenum">
              <a:rPr lang="en-US" smtClean="0"/>
              <a:pPr fontAlgn="base">
                <a:spcBef>
                  <a:spcPct val="0"/>
                </a:spcBef>
                <a:spcAft>
                  <a:spcPct val="0"/>
                </a:spcAft>
                <a:defRPr/>
              </a:pPr>
              <a:t>30</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255713" y="692150"/>
            <a:ext cx="4486275" cy="3467100"/>
          </a:xfrm>
          <a:ln/>
        </p:spPr>
      </p:sp>
      <p:sp>
        <p:nvSpPr>
          <p:cNvPr id="4099" name="Rectangle 3"/>
          <p:cNvSpPr>
            <a:spLocks noGrp="1" noChangeArrowheads="1"/>
          </p:cNvSpPr>
          <p:nvPr>
            <p:ph type="body" idx="1"/>
          </p:nvPr>
        </p:nvSpPr>
        <p:spPr>
          <a:xfrm>
            <a:off x="923309" y="4385638"/>
            <a:ext cx="5151085" cy="4152635"/>
          </a:xfrm>
          <a:noFill/>
          <a:ln w="9525"/>
        </p:spPr>
        <p:txBody>
          <a:bodyPr lIns="94436" tIns="47221" rIns="94436" bIns="47221"/>
          <a:lstStyle/>
          <a:p>
            <a:endParaRPr lang="en-US" dirty="0" smtClean="0">
              <a:solidFill>
                <a:srgbClr val="FF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25412D5-57BA-4C36-9733-671DD7490B4D}" type="slidenum">
              <a:rPr lang="en-US" smtClean="0"/>
              <a:pPr/>
              <a:t>34</a:t>
            </a:fld>
            <a:endParaRPr lang="en-US" smtClean="0"/>
          </a:p>
        </p:txBody>
      </p:sp>
      <p:sp>
        <p:nvSpPr>
          <p:cNvPr id="74755" name="Rectangle 2"/>
          <p:cNvSpPr>
            <a:spLocks noGrp="1" noRot="1" noChangeAspect="1" noChangeArrowheads="1" noTextEdit="1"/>
          </p:cNvSpPr>
          <p:nvPr>
            <p:ph type="sldImg"/>
          </p:nvPr>
        </p:nvSpPr>
        <p:spPr>
          <a:xfrm>
            <a:off x="1257300" y="692150"/>
            <a:ext cx="4479925" cy="3462338"/>
          </a:xfrm>
          <a:ln/>
        </p:spPr>
      </p:sp>
      <p:sp>
        <p:nvSpPr>
          <p:cNvPr id="74756" name="Rectangle 3"/>
          <p:cNvSpPr>
            <a:spLocks noGrp="1" noChangeArrowheads="1"/>
          </p:cNvSpPr>
          <p:nvPr>
            <p:ph type="body" idx="1"/>
          </p:nvPr>
        </p:nvSpPr>
        <p:spPr>
          <a:xfrm>
            <a:off x="922338" y="4384675"/>
            <a:ext cx="5153025" cy="4156075"/>
          </a:xfrm>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250950" y="696913"/>
            <a:ext cx="4495800" cy="3475037"/>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sz="900" dirty="0"/>
          </a:p>
        </p:txBody>
      </p:sp>
      <p:sp>
        <p:nvSpPr>
          <p:cNvPr id="4" name="Slide Number Placeholder 3"/>
          <p:cNvSpPr>
            <a:spLocks noGrp="1"/>
          </p:cNvSpPr>
          <p:nvPr>
            <p:ph type="sldNum" sz="quarter" idx="5"/>
          </p:nvPr>
        </p:nvSpPr>
        <p:spPr/>
        <p:txBody>
          <a:bodyPr/>
          <a:lstStyle/>
          <a:p>
            <a:pPr>
              <a:defRPr/>
            </a:pPr>
            <a:fld id="{A78C22C7-9E0A-41FB-8D51-17ADB86100D5}" type="slidenum">
              <a:rPr lang="en-US" smtClean="0">
                <a:solidFill>
                  <a:prstClr val="black"/>
                </a:solidFill>
              </a:rPr>
              <a:pPr>
                <a:def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2150"/>
            <a:ext cx="4479925" cy="3462338"/>
          </a:xfrm>
        </p:spPr>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39</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25412D5-57BA-4C36-9733-671DD7490B4D}" type="slidenum">
              <a:rPr lang="en-US" smtClean="0"/>
              <a:pPr/>
              <a:t>4</a:t>
            </a:fld>
            <a:endParaRPr lang="en-US" smtClean="0"/>
          </a:p>
        </p:txBody>
      </p:sp>
      <p:sp>
        <p:nvSpPr>
          <p:cNvPr id="74755" name="Rectangle 2"/>
          <p:cNvSpPr>
            <a:spLocks noGrp="1" noRot="1" noChangeAspect="1" noChangeArrowheads="1" noTextEdit="1"/>
          </p:cNvSpPr>
          <p:nvPr>
            <p:ph type="sldImg"/>
          </p:nvPr>
        </p:nvSpPr>
        <p:spPr>
          <a:xfrm>
            <a:off x="1257300" y="692150"/>
            <a:ext cx="4479925" cy="3462338"/>
          </a:xfrm>
          <a:ln/>
        </p:spPr>
      </p:sp>
      <p:sp>
        <p:nvSpPr>
          <p:cNvPr id="74756" name="Rectangle 3"/>
          <p:cNvSpPr>
            <a:spLocks noGrp="1" noChangeArrowheads="1"/>
          </p:cNvSpPr>
          <p:nvPr>
            <p:ph type="body" idx="1"/>
          </p:nvPr>
        </p:nvSpPr>
        <p:spPr>
          <a:xfrm>
            <a:off x="922338" y="4384675"/>
            <a:ext cx="5153025" cy="4156075"/>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r>
            <a:br>
              <a:rPr lang="en-US" sz="1200" kern="1200" dirty="0" smtClean="0">
                <a:solidFill>
                  <a:schemeClr val="tx1"/>
                </a:solidFill>
                <a:latin typeface="Times New Roman" pitchFamily="18" charset="0"/>
                <a:ea typeface="+mn-ea"/>
                <a:cs typeface="+mn-cs"/>
              </a:rPr>
            </a:br>
            <a:r>
              <a:rPr lang="en-US" sz="1200" kern="1200" dirty="0" smtClean="0">
                <a:solidFill>
                  <a:schemeClr val="tx1"/>
                </a:solidFill>
                <a:latin typeface="Times New Roman" pitchFamily="18" charset="0"/>
                <a:ea typeface="+mn-ea"/>
                <a:cs typeface="+mn-cs"/>
              </a:rPr>
              <a:t/>
            </a:r>
            <a:br>
              <a:rPr lang="en-US" sz="1200" kern="1200" dirty="0" smtClean="0">
                <a:solidFill>
                  <a:schemeClr val="tx1"/>
                </a:solidFill>
                <a:latin typeface="Times New Roman" pitchFamily="18"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85" y="2414610"/>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47" y="4403726"/>
            <a:ext cx="7042151" cy="1987550"/>
          </a:xfrm>
        </p:spPr>
        <p:txBody>
          <a:bodyPr/>
          <a:lstStyle>
            <a:lvl1pPr marL="0" indent="0" algn="ctr">
              <a:buNone/>
              <a:defRPr/>
            </a:lvl1pPr>
            <a:lvl2pPr marL="456131" indent="0" algn="ctr">
              <a:buNone/>
              <a:defRPr/>
            </a:lvl2pPr>
            <a:lvl3pPr marL="912261" indent="0" algn="ctr">
              <a:buNone/>
              <a:defRPr/>
            </a:lvl3pPr>
            <a:lvl4pPr marL="1368394" indent="0" algn="ctr">
              <a:buNone/>
              <a:defRPr/>
            </a:lvl4pPr>
            <a:lvl5pPr marL="1824526" indent="0" algn="ctr">
              <a:buNone/>
              <a:defRPr/>
            </a:lvl5pPr>
            <a:lvl6pPr marL="2280662" indent="0" algn="ctr">
              <a:buNone/>
              <a:defRPr/>
            </a:lvl6pPr>
            <a:lvl7pPr marL="2736793" indent="0" algn="ctr">
              <a:buNone/>
              <a:defRPr/>
            </a:lvl7pPr>
            <a:lvl8pPr marL="3192923" indent="0" algn="ctr">
              <a:buNone/>
              <a:defRPr/>
            </a:lvl8pPr>
            <a:lvl9pPr marL="3649055"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96"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60"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85" y="2414610"/>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47" y="4403726"/>
            <a:ext cx="7042151" cy="1987550"/>
          </a:xfrm>
        </p:spPr>
        <p:txBody>
          <a:bodyPr/>
          <a:lstStyle>
            <a:lvl1pPr marL="0" indent="0" algn="ctr">
              <a:buNone/>
              <a:defRPr/>
            </a:lvl1pPr>
            <a:lvl2pPr marL="456131" indent="0" algn="ctr">
              <a:buNone/>
              <a:defRPr/>
            </a:lvl2pPr>
            <a:lvl3pPr marL="912261" indent="0" algn="ctr">
              <a:buNone/>
              <a:defRPr/>
            </a:lvl3pPr>
            <a:lvl4pPr marL="1368394" indent="0" algn="ctr">
              <a:buNone/>
              <a:defRPr/>
            </a:lvl4pPr>
            <a:lvl5pPr marL="1824526" indent="0" algn="ctr">
              <a:buNone/>
              <a:defRPr/>
            </a:lvl5pPr>
            <a:lvl6pPr marL="2280662" indent="0" algn="ctr">
              <a:buNone/>
              <a:defRPr/>
            </a:lvl6pPr>
            <a:lvl7pPr marL="2736793" indent="0" algn="ctr">
              <a:buNone/>
              <a:defRPr/>
            </a:lvl7pPr>
            <a:lvl8pPr marL="3192923" indent="0" algn="ctr">
              <a:buNone/>
              <a:defRPr/>
            </a:lvl8pPr>
            <a:lvl9pPr marL="364905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1F049DE-4FF3-43E3-B216-E57095E9C23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D45D153-32A5-4B1A-8A1B-C64DA51893D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6131" indent="0">
              <a:buNone/>
              <a:defRPr sz="1800"/>
            </a:lvl2pPr>
            <a:lvl3pPr marL="912261" indent="0">
              <a:buNone/>
              <a:defRPr sz="1600"/>
            </a:lvl3pPr>
            <a:lvl4pPr marL="1368394" indent="0">
              <a:buNone/>
              <a:defRPr sz="1400"/>
            </a:lvl4pPr>
            <a:lvl5pPr marL="1824526" indent="0">
              <a:buNone/>
              <a:defRPr sz="1400"/>
            </a:lvl5pPr>
            <a:lvl6pPr marL="2280662" indent="0">
              <a:buNone/>
              <a:defRPr sz="1400"/>
            </a:lvl6pPr>
            <a:lvl7pPr marL="2736793" indent="0">
              <a:buNone/>
              <a:defRPr sz="1400"/>
            </a:lvl7pPr>
            <a:lvl8pPr marL="3192923" indent="0">
              <a:buNone/>
              <a:defRPr sz="1400"/>
            </a:lvl8pPr>
            <a:lvl9pPr marL="3649055"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CC372680-B06D-4EC0-B1A6-37413B17796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439862"/>
            <a:ext cx="4449762" cy="5891212"/>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22" y="1439862"/>
            <a:ext cx="4449763" cy="5891212"/>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C5CB46A-10D9-45DB-86D5-BF369E952A3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60"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6131" indent="0">
              <a:buNone/>
              <a:defRPr sz="2000" b="1"/>
            </a:lvl2pPr>
            <a:lvl3pPr marL="912261" indent="0">
              <a:buNone/>
              <a:defRPr sz="1800" b="1"/>
            </a:lvl3pPr>
            <a:lvl4pPr marL="1368394" indent="0">
              <a:buNone/>
              <a:defRPr sz="1600" b="1"/>
            </a:lvl4pPr>
            <a:lvl5pPr marL="1824526" indent="0">
              <a:buNone/>
              <a:defRPr sz="1600" b="1"/>
            </a:lvl5pPr>
            <a:lvl6pPr marL="2280662" indent="0">
              <a:buNone/>
              <a:defRPr sz="1600" b="1"/>
            </a:lvl6pPr>
            <a:lvl7pPr marL="2736793" indent="0">
              <a:buNone/>
              <a:defRPr sz="1600" b="1"/>
            </a:lvl7pPr>
            <a:lvl8pPr marL="3192923" indent="0">
              <a:buNone/>
              <a:defRPr sz="1600" b="1"/>
            </a:lvl8pPr>
            <a:lvl9pPr marL="364905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6131" indent="0">
              <a:buNone/>
              <a:defRPr sz="2000" b="1"/>
            </a:lvl2pPr>
            <a:lvl3pPr marL="912261" indent="0">
              <a:buNone/>
              <a:defRPr sz="1800" b="1"/>
            </a:lvl3pPr>
            <a:lvl4pPr marL="1368394" indent="0">
              <a:buNone/>
              <a:defRPr sz="1600" b="1"/>
            </a:lvl4pPr>
            <a:lvl5pPr marL="1824526" indent="0">
              <a:buNone/>
              <a:defRPr sz="1600" b="1"/>
            </a:lvl5pPr>
            <a:lvl6pPr marL="2280662" indent="0">
              <a:buNone/>
              <a:defRPr sz="1600" b="1"/>
            </a:lvl6pPr>
            <a:lvl7pPr marL="2736793" indent="0">
              <a:buNone/>
              <a:defRPr sz="1600" b="1"/>
            </a:lvl7pPr>
            <a:lvl8pPr marL="3192923" indent="0">
              <a:buNone/>
              <a:defRPr sz="1600" b="1"/>
            </a:lvl8pPr>
            <a:lvl9pPr marL="364905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DE62EBF-00C5-4D6F-95C4-9B5D2A35878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095D3860-41B4-4EE4-91F5-37A5FE4BA12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B033C79-F7D1-417B-A294-F8A0076EC02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E784806-D0F6-4C34-BEA3-CD2A80CBA65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6131" indent="0">
              <a:buNone/>
              <a:defRPr sz="1200"/>
            </a:lvl2pPr>
            <a:lvl3pPr marL="912261" indent="0">
              <a:buNone/>
              <a:defRPr sz="1000"/>
            </a:lvl3pPr>
            <a:lvl4pPr marL="1368394" indent="0">
              <a:buNone/>
              <a:defRPr sz="900"/>
            </a:lvl4pPr>
            <a:lvl5pPr marL="1824526" indent="0">
              <a:buNone/>
              <a:defRPr sz="900"/>
            </a:lvl5pPr>
            <a:lvl6pPr marL="2280662" indent="0">
              <a:buNone/>
              <a:defRPr sz="900"/>
            </a:lvl6pPr>
            <a:lvl7pPr marL="2736793" indent="0">
              <a:buNone/>
              <a:defRPr sz="900"/>
            </a:lvl7pPr>
            <a:lvl8pPr marL="3192923" indent="0">
              <a:buNone/>
              <a:defRPr sz="900"/>
            </a:lvl8pPr>
            <a:lvl9pPr marL="3649055"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746F9F7-5D2D-4620-A02E-444A441B5BB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97" y="5440386"/>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97" y="693738"/>
            <a:ext cx="6035675" cy="4664075"/>
          </a:xfrm>
        </p:spPr>
        <p:txBody>
          <a:bodyPr/>
          <a:lstStyle>
            <a:lvl1pPr marL="0" indent="0">
              <a:buNone/>
              <a:defRPr sz="3200"/>
            </a:lvl1pPr>
            <a:lvl2pPr marL="456131" indent="0">
              <a:buNone/>
              <a:defRPr sz="2800"/>
            </a:lvl2pPr>
            <a:lvl3pPr marL="912261" indent="0">
              <a:buNone/>
              <a:defRPr sz="2500"/>
            </a:lvl3pPr>
            <a:lvl4pPr marL="1368394" indent="0">
              <a:buNone/>
              <a:defRPr sz="2000"/>
            </a:lvl4pPr>
            <a:lvl5pPr marL="1824526" indent="0">
              <a:buNone/>
              <a:defRPr sz="2000"/>
            </a:lvl5pPr>
            <a:lvl6pPr marL="2280662" indent="0">
              <a:buNone/>
              <a:defRPr sz="2000"/>
            </a:lvl6pPr>
            <a:lvl7pPr marL="2736793" indent="0">
              <a:buNone/>
              <a:defRPr sz="2000"/>
            </a:lvl7pPr>
            <a:lvl8pPr marL="3192923" indent="0">
              <a:buNone/>
              <a:defRPr sz="2000"/>
            </a:lvl8pPr>
            <a:lvl9pPr marL="3649055" indent="0">
              <a:buNone/>
              <a:defRPr sz="2000"/>
            </a:lvl9pPr>
          </a:lstStyle>
          <a:p>
            <a:pPr lvl="0"/>
            <a:endParaRPr lang="en-US" noProof="0"/>
          </a:p>
        </p:txBody>
      </p:sp>
      <p:sp>
        <p:nvSpPr>
          <p:cNvPr id="4" name="Text Placeholder 3"/>
          <p:cNvSpPr>
            <a:spLocks noGrp="1"/>
          </p:cNvSpPr>
          <p:nvPr>
            <p:ph type="body" sz="half" idx="2"/>
          </p:nvPr>
        </p:nvSpPr>
        <p:spPr>
          <a:xfrm>
            <a:off x="1971697" y="6083300"/>
            <a:ext cx="6035675" cy="911225"/>
          </a:xfrm>
        </p:spPr>
        <p:txBody>
          <a:bodyPr/>
          <a:lstStyle>
            <a:lvl1pPr marL="0" indent="0">
              <a:buNone/>
              <a:defRPr sz="1400"/>
            </a:lvl1pPr>
            <a:lvl2pPr marL="456131" indent="0">
              <a:buNone/>
              <a:defRPr sz="1200"/>
            </a:lvl2pPr>
            <a:lvl3pPr marL="912261" indent="0">
              <a:buNone/>
              <a:defRPr sz="1000"/>
            </a:lvl3pPr>
            <a:lvl4pPr marL="1368394" indent="0">
              <a:buNone/>
              <a:defRPr sz="900"/>
            </a:lvl4pPr>
            <a:lvl5pPr marL="1824526" indent="0">
              <a:buNone/>
              <a:defRPr sz="900"/>
            </a:lvl5pPr>
            <a:lvl6pPr marL="2280662" indent="0">
              <a:buNone/>
              <a:defRPr sz="900"/>
            </a:lvl6pPr>
            <a:lvl7pPr marL="2736793" indent="0">
              <a:buNone/>
              <a:defRPr sz="900"/>
            </a:lvl7pPr>
            <a:lvl8pPr marL="3192923" indent="0">
              <a:buNone/>
              <a:defRPr sz="900"/>
            </a:lvl8pPr>
            <a:lvl9pPr marL="3649055"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8230C60-F3A9-4511-BC43-FE85C6E1D01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993D74-944C-496D-AF13-A5692D1BB66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96" y="184154"/>
            <a:ext cx="2262189" cy="714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60" y="184154"/>
            <a:ext cx="6637337" cy="714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40440EC-626D-4492-AC71-A49C3F9438A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46454" y="184151"/>
            <a:ext cx="5681663" cy="8191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439862"/>
            <a:ext cx="4449762" cy="5891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22" y="1439862"/>
            <a:ext cx="4449763" cy="286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22" y="4460875"/>
            <a:ext cx="4449763" cy="287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690DD681-EC5A-4ED0-A3D4-3074FFBC0DD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3260" y="184154"/>
            <a:ext cx="9051925" cy="7146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4366A536-E318-43B4-8388-76F23EB363B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346454" y="184151"/>
            <a:ext cx="5681663" cy="8191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60" y="1439862"/>
            <a:ext cx="9051925" cy="286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260" y="4460875"/>
            <a:ext cx="9051925" cy="287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B83D15B7-9509-4DC8-8A91-7583D4FD931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46454" y="184151"/>
            <a:ext cx="5681663" cy="8191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60" y="1439862"/>
            <a:ext cx="9051925" cy="5891212"/>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E565770E-3CA4-4ACD-836F-66DC15F1052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4"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2" indent="0" algn="ctr">
              <a:buNone/>
              <a:defRPr>
                <a:solidFill>
                  <a:schemeClr val="tx1">
                    <a:tint val="75000"/>
                  </a:schemeClr>
                </a:solidFill>
              </a:defRPr>
            </a:lvl6pPr>
            <a:lvl7pPr marL="2742880"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6131" indent="0">
              <a:buNone/>
              <a:defRPr sz="1800"/>
            </a:lvl2pPr>
            <a:lvl3pPr marL="912261" indent="0">
              <a:buNone/>
              <a:defRPr sz="1600"/>
            </a:lvl3pPr>
            <a:lvl4pPr marL="1368394" indent="0">
              <a:buNone/>
              <a:defRPr sz="1400"/>
            </a:lvl4pPr>
            <a:lvl5pPr marL="1824526" indent="0">
              <a:buNone/>
              <a:defRPr sz="1400"/>
            </a:lvl5pPr>
            <a:lvl6pPr marL="2280662" indent="0">
              <a:buNone/>
              <a:defRPr sz="1400"/>
            </a:lvl6pPr>
            <a:lvl7pPr marL="2736793" indent="0">
              <a:buNone/>
              <a:defRPr sz="1400"/>
            </a:lvl7pPr>
            <a:lvl8pPr marL="3192923" indent="0">
              <a:buNone/>
              <a:defRPr sz="1400"/>
            </a:lvl8pPr>
            <a:lvl9pPr marL="3649055"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4"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2" indent="0">
              <a:buNone/>
              <a:defRPr sz="1400">
                <a:solidFill>
                  <a:schemeClr val="tx1">
                    <a:tint val="75000"/>
                  </a:schemeClr>
                </a:solidFill>
              </a:defRPr>
            </a:lvl6pPr>
            <a:lvl7pPr marL="2742880"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F0ACC-94BE-4344-BD67-789FB46694B7}"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6"/>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6"/>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F0ACC-94BE-4344-BD67-789FB46694B7}" type="datetimeFigureOut">
              <a:rPr lang="en-US" smtClean="0"/>
              <a:pPr/>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F0ACC-94BE-4344-BD67-789FB46694B7}" type="datetimeFigureOut">
              <a:rPr lang="en-US" smtClean="0"/>
              <a:pPr/>
              <a:t>3/11/2010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F0ACC-94BE-4344-BD67-789FB46694B7}" type="datetimeFigureOut">
              <a:rPr lang="en-US" smtClean="0"/>
              <a:pPr/>
              <a:t>3/11/2010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F0ACC-94BE-4344-BD67-789FB46694B7}" type="datetimeFigureOut">
              <a:rPr lang="en-US" smtClean="0"/>
              <a:pPr/>
              <a:t>3/11/2010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F0ACC-94BE-4344-BD67-789FB46694B7}" type="datetimeFigureOut">
              <a:rPr lang="en-US" smtClean="0"/>
              <a:pPr/>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F0ACC-94BE-4344-BD67-789FB46694B7}" type="datetimeFigureOut">
              <a:rPr lang="en-US" smtClean="0"/>
              <a:pPr/>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F0ACC-94BE-4344-BD67-789FB46694B7}" type="datetimeFigureOut">
              <a:rPr lang="en-US" smtClean="0"/>
              <a:pPr/>
              <a:t>3/11/2010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22"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419100" y="-259080"/>
            <a:ext cx="9136380" cy="12954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520440" y="7203864"/>
            <a:ext cx="5783580" cy="413808"/>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9220200" y="7198467"/>
            <a:ext cx="502920" cy="413808"/>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19100" y="-259080"/>
            <a:ext cx="9136380" cy="12954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520440" y="7203864"/>
            <a:ext cx="5783580" cy="413808"/>
          </a:xfrm>
        </p:spPr>
        <p:txBody>
          <a:bodyPr/>
          <a:lstStyle>
            <a:lvl1pPr algn="r">
              <a:defRPr b="0">
                <a:solidFill>
                  <a:srgbClr val="146737"/>
                </a:solidFill>
              </a:defRPr>
            </a:lvl1pPr>
          </a:lstStyle>
          <a:p>
            <a:pPr>
              <a:defRPr/>
            </a:pPr>
            <a:endParaRPr lang="en-US"/>
          </a:p>
        </p:txBody>
      </p:sp>
      <p:sp>
        <p:nvSpPr>
          <p:cNvPr id="4" name="Slide Number Placeholder 11"/>
          <p:cNvSpPr>
            <a:spLocks noGrp="1"/>
          </p:cNvSpPr>
          <p:nvPr>
            <p:ph type="sldNum" sz="quarter" idx="11"/>
          </p:nvPr>
        </p:nvSpPr>
        <p:spPr>
          <a:xfrm>
            <a:off x="9220200" y="7198467"/>
            <a:ext cx="502920" cy="413808"/>
          </a:xfrm>
        </p:spPr>
        <p:txBody>
          <a:bodyPr/>
          <a:lstStyle>
            <a:lvl1pPr algn="ctr">
              <a:defRPr/>
            </a:lvl1pPr>
          </a:lstStyle>
          <a:p>
            <a:pPr>
              <a:defRPr/>
            </a:pPr>
            <a:fld id="{58B6EF8E-3424-4A55-9DA8-B65C41790E06}"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419100" y="-259080"/>
            <a:ext cx="9136380" cy="1295400"/>
          </a:xfrm>
          <a:prstGeom prst="rect">
            <a:avLst/>
          </a:prstGeom>
          <a:noFill/>
          <a:ln w="9525">
            <a:noFill/>
            <a:miter lim="800000"/>
            <a:headEnd/>
            <a:tailEnd/>
          </a:ln>
        </p:spPr>
        <p:txBody>
          <a:bodyPr/>
          <a:lstStyle>
            <a:lvl1pPr>
              <a:defRPr>
                <a:solidFill>
                  <a:srgbClr val="146737"/>
                </a:solidFill>
              </a:defRPr>
            </a:lvl1p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520440" y="7203864"/>
            <a:ext cx="5783580" cy="413808"/>
          </a:xfrm>
        </p:spPr>
        <p:txBody>
          <a:bodyPr/>
          <a:lstStyle>
            <a:lvl1pPr algn="r">
              <a:defRPr b="0">
                <a:solidFill>
                  <a:srgbClr val="146737"/>
                </a:solidFill>
              </a:defRPr>
            </a:lvl1pPr>
          </a:lstStyle>
          <a:p>
            <a:pPr>
              <a:defRPr/>
            </a:pPr>
            <a:endParaRPr lang="en-US"/>
          </a:p>
        </p:txBody>
      </p:sp>
      <p:sp>
        <p:nvSpPr>
          <p:cNvPr id="4" name="Slide Number Placeholder 11"/>
          <p:cNvSpPr>
            <a:spLocks noGrp="1"/>
          </p:cNvSpPr>
          <p:nvPr>
            <p:ph type="sldNum" sz="quarter" idx="11"/>
          </p:nvPr>
        </p:nvSpPr>
        <p:spPr>
          <a:xfrm>
            <a:off x="9220200" y="7198467"/>
            <a:ext cx="502920" cy="413808"/>
          </a:xfrm>
        </p:spPr>
        <p:txBody>
          <a:bodyPr/>
          <a:lstStyle>
            <a:lvl1pPr algn="ctr">
              <a:defRPr/>
            </a:lvl1pPr>
          </a:lstStyle>
          <a:p>
            <a:pPr>
              <a:defRPr/>
            </a:pPr>
            <a:fld id="{5FDCD044-F1C3-4705-AEB3-2160ED554B33}"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4"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2" indent="0" algn="ctr">
              <a:buNone/>
              <a:defRPr>
                <a:solidFill>
                  <a:schemeClr val="tx1">
                    <a:tint val="75000"/>
                  </a:schemeClr>
                </a:solidFill>
              </a:defRPr>
            </a:lvl6pPr>
            <a:lvl7pPr marL="2742880"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4"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2" indent="0">
              <a:buNone/>
              <a:defRPr sz="1400">
                <a:solidFill>
                  <a:schemeClr val="tx1">
                    <a:tint val="75000"/>
                  </a:schemeClr>
                </a:solidFill>
              </a:defRPr>
            </a:lvl6pPr>
            <a:lvl7pPr marL="2742880"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E6906-639B-493D-AB32-089CD5A3FD9D}"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6"/>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6"/>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8E6906-639B-493D-AB32-089CD5A3FD9D}" type="datetimeFigureOut">
              <a:rPr lang="en-US" smtClean="0"/>
              <a:pPr/>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8E6906-639B-493D-AB32-089CD5A3FD9D}" type="datetimeFigureOut">
              <a:rPr lang="en-US" smtClean="0"/>
              <a:pPr/>
              <a:t>3/11/2010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6131" indent="0">
              <a:buNone/>
              <a:defRPr sz="2000" b="1"/>
            </a:lvl2pPr>
            <a:lvl3pPr marL="912261" indent="0">
              <a:buNone/>
              <a:defRPr sz="1800" b="1"/>
            </a:lvl3pPr>
            <a:lvl4pPr marL="1368394" indent="0">
              <a:buNone/>
              <a:defRPr sz="1600" b="1"/>
            </a:lvl4pPr>
            <a:lvl5pPr marL="1824526" indent="0">
              <a:buNone/>
              <a:defRPr sz="1600" b="1"/>
            </a:lvl5pPr>
            <a:lvl6pPr marL="2280662" indent="0">
              <a:buNone/>
              <a:defRPr sz="1600" b="1"/>
            </a:lvl6pPr>
            <a:lvl7pPr marL="2736793" indent="0">
              <a:buNone/>
              <a:defRPr sz="1600" b="1"/>
            </a:lvl7pPr>
            <a:lvl8pPr marL="3192923" indent="0">
              <a:buNone/>
              <a:defRPr sz="1600" b="1"/>
            </a:lvl8pPr>
            <a:lvl9pPr marL="364905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6131" indent="0">
              <a:buNone/>
              <a:defRPr sz="2000" b="1"/>
            </a:lvl2pPr>
            <a:lvl3pPr marL="912261" indent="0">
              <a:buNone/>
              <a:defRPr sz="1800" b="1"/>
            </a:lvl3pPr>
            <a:lvl4pPr marL="1368394" indent="0">
              <a:buNone/>
              <a:defRPr sz="1600" b="1"/>
            </a:lvl4pPr>
            <a:lvl5pPr marL="1824526" indent="0">
              <a:buNone/>
              <a:defRPr sz="1600" b="1"/>
            </a:lvl5pPr>
            <a:lvl6pPr marL="2280662" indent="0">
              <a:buNone/>
              <a:defRPr sz="1600" b="1"/>
            </a:lvl6pPr>
            <a:lvl7pPr marL="2736793" indent="0">
              <a:buNone/>
              <a:defRPr sz="1600" b="1"/>
            </a:lvl7pPr>
            <a:lvl8pPr marL="3192923" indent="0">
              <a:buNone/>
              <a:defRPr sz="1600" b="1"/>
            </a:lvl8pPr>
            <a:lvl9pPr marL="364905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8E6906-639B-493D-AB32-089CD5A3FD9D}" type="datetimeFigureOut">
              <a:rPr lang="en-US" smtClean="0"/>
              <a:pPr/>
              <a:t>3/11/2010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E6906-639B-493D-AB32-089CD5A3FD9D}" type="datetimeFigureOut">
              <a:rPr lang="en-US" smtClean="0"/>
              <a:pPr/>
              <a:t>3/11/2010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E6906-639B-493D-AB32-089CD5A3FD9D}" type="datetimeFigureOut">
              <a:rPr lang="en-US" smtClean="0"/>
              <a:pPr/>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E6906-639B-493D-AB32-089CD5A3FD9D}" type="datetimeFigureOut">
              <a:rPr lang="en-US" smtClean="0"/>
              <a:pPr/>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42" y="311150"/>
            <a:ext cx="9051925" cy="5508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162052"/>
            <a:ext cx="4449762" cy="5781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4" y="1162052"/>
            <a:ext cx="4449763" cy="5781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3240" y="7078663"/>
            <a:ext cx="2346325" cy="539750"/>
          </a:xfrm>
          <a:prstGeom prst="rect">
            <a:avLst/>
          </a:prstGeom>
        </p:spPr>
        <p:txBody>
          <a:bodyPr lIns="91398" tIns="45699" rIns="91398" bIns="45699"/>
          <a:lstStyle>
            <a:lvl1pPr>
              <a:defRPr>
                <a:latin typeface="Arial Narrow" pitchFamily="34" charset="0"/>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3436940" y="7078663"/>
            <a:ext cx="3184525" cy="539750"/>
          </a:xfrm>
          <a:prstGeom prst="rect">
            <a:avLst/>
          </a:prstGeom>
        </p:spPr>
        <p:txBody>
          <a:bodyPr lIns="91398" tIns="45699" rIns="91398" bIns="45699"/>
          <a:lstStyle>
            <a:lvl1pPr>
              <a:defRPr>
                <a:latin typeface="Arial Narrow" pitchFamily="34" charset="0"/>
              </a:defRPr>
            </a:lvl1pPr>
          </a:lstStyle>
          <a:p>
            <a:pPr>
              <a:defRPr/>
            </a:pPr>
            <a:endParaRPr lang="en-US"/>
          </a:p>
        </p:txBody>
      </p:sp>
      <p:sp>
        <p:nvSpPr>
          <p:cNvPr id="7" name="Slide Number Placeholder 6"/>
          <p:cNvSpPr>
            <a:spLocks noGrp="1"/>
          </p:cNvSpPr>
          <p:nvPr>
            <p:ph type="sldNum" sz="quarter" idx="12"/>
          </p:nvPr>
        </p:nvSpPr>
        <p:spPr>
          <a:xfrm>
            <a:off x="7208840" y="7078663"/>
            <a:ext cx="2346325" cy="539750"/>
          </a:xfrm>
        </p:spPr>
        <p:txBody>
          <a:bodyPr/>
          <a:lstStyle>
            <a:lvl1pPr>
              <a:defRPr/>
            </a:lvl1pPr>
          </a:lstStyle>
          <a:p>
            <a:pPr>
              <a:defRPr/>
            </a:pPr>
            <a:fld id="{E378A231-EE15-4A79-9DCB-2D4B7C47B69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4A6BC-3ECE-4E0C-A138-CD7E2916939B}" type="datetimeFigureOut">
              <a:rPr lang="en-US" smtClean="0">
                <a:solidFill>
                  <a:prstClr val="black">
                    <a:tint val="75000"/>
                  </a:prstClr>
                </a:solidFill>
              </a:rPr>
              <a:pPr/>
              <a:t>3/11/2010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5A3823-4927-4823-A215-FF3EE7FB36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6131" indent="0">
              <a:buNone/>
              <a:defRPr sz="1200"/>
            </a:lvl2pPr>
            <a:lvl3pPr marL="912261" indent="0">
              <a:buNone/>
              <a:defRPr sz="1000"/>
            </a:lvl3pPr>
            <a:lvl4pPr marL="1368394" indent="0">
              <a:buNone/>
              <a:defRPr sz="900"/>
            </a:lvl4pPr>
            <a:lvl5pPr marL="1824526" indent="0">
              <a:buNone/>
              <a:defRPr sz="900"/>
            </a:lvl5pPr>
            <a:lvl6pPr marL="2280662" indent="0">
              <a:buNone/>
              <a:defRPr sz="900"/>
            </a:lvl6pPr>
            <a:lvl7pPr marL="2736793" indent="0">
              <a:buNone/>
              <a:defRPr sz="900"/>
            </a:lvl7pPr>
            <a:lvl8pPr marL="3192923" indent="0">
              <a:buNone/>
              <a:defRPr sz="900"/>
            </a:lvl8pPr>
            <a:lvl9pPr marL="3649055"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97" y="5440386"/>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97" y="693738"/>
            <a:ext cx="6035675" cy="4664075"/>
          </a:xfrm>
        </p:spPr>
        <p:txBody>
          <a:bodyPr/>
          <a:lstStyle>
            <a:lvl1pPr marL="0" indent="0">
              <a:buNone/>
              <a:defRPr sz="3200"/>
            </a:lvl1pPr>
            <a:lvl2pPr marL="456131" indent="0">
              <a:buNone/>
              <a:defRPr sz="2800"/>
            </a:lvl2pPr>
            <a:lvl3pPr marL="912261" indent="0">
              <a:buNone/>
              <a:defRPr sz="2500"/>
            </a:lvl3pPr>
            <a:lvl4pPr marL="1368394" indent="0">
              <a:buNone/>
              <a:defRPr sz="2000"/>
            </a:lvl4pPr>
            <a:lvl5pPr marL="1824526" indent="0">
              <a:buNone/>
              <a:defRPr sz="2000"/>
            </a:lvl5pPr>
            <a:lvl6pPr marL="2280662" indent="0">
              <a:buNone/>
              <a:defRPr sz="2000"/>
            </a:lvl6pPr>
            <a:lvl7pPr marL="2736793" indent="0">
              <a:buNone/>
              <a:defRPr sz="2000"/>
            </a:lvl7pPr>
            <a:lvl8pPr marL="3192923" indent="0">
              <a:buNone/>
              <a:defRPr sz="2000"/>
            </a:lvl8pPr>
            <a:lvl9pPr marL="3649055" indent="0">
              <a:buNone/>
              <a:defRPr sz="2000"/>
            </a:lvl9pPr>
          </a:lstStyle>
          <a:p>
            <a:pPr lvl="0"/>
            <a:endParaRPr lang="en-US" noProof="0"/>
          </a:p>
        </p:txBody>
      </p:sp>
      <p:sp>
        <p:nvSpPr>
          <p:cNvPr id="4" name="Text Placeholder 3"/>
          <p:cNvSpPr>
            <a:spLocks noGrp="1"/>
          </p:cNvSpPr>
          <p:nvPr>
            <p:ph type="body" sz="half" idx="2"/>
          </p:nvPr>
        </p:nvSpPr>
        <p:spPr>
          <a:xfrm>
            <a:off x="1971697" y="6083300"/>
            <a:ext cx="6035675" cy="911225"/>
          </a:xfrm>
        </p:spPr>
        <p:txBody>
          <a:bodyPr/>
          <a:lstStyle>
            <a:lvl1pPr marL="0" indent="0">
              <a:buNone/>
              <a:defRPr sz="1400"/>
            </a:lvl1pPr>
            <a:lvl2pPr marL="456131" indent="0">
              <a:buNone/>
              <a:defRPr sz="1200"/>
            </a:lvl2pPr>
            <a:lvl3pPr marL="912261" indent="0">
              <a:buNone/>
              <a:defRPr sz="1000"/>
            </a:lvl3pPr>
            <a:lvl4pPr marL="1368394" indent="0">
              <a:buNone/>
              <a:defRPr sz="900"/>
            </a:lvl4pPr>
            <a:lvl5pPr marL="1824526" indent="0">
              <a:buNone/>
              <a:defRPr sz="900"/>
            </a:lvl5pPr>
            <a:lvl6pPr marL="2280662" indent="0">
              <a:buNone/>
              <a:defRPr sz="900"/>
            </a:lvl6pPr>
            <a:lvl7pPr marL="2736793" indent="0">
              <a:buNone/>
              <a:defRPr sz="900"/>
            </a:lvl7pPr>
            <a:lvl8pPr marL="3192923" indent="0">
              <a:buNone/>
              <a:defRPr sz="900"/>
            </a:lvl8pPr>
            <a:lvl9pPr marL="3649055"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3.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03260" y="311150"/>
            <a:ext cx="9051925" cy="1295400"/>
          </a:xfrm>
          <a:prstGeom prst="rect">
            <a:avLst/>
          </a:prstGeom>
          <a:noFill/>
          <a:ln w="9525">
            <a:noFill/>
            <a:miter lim="800000"/>
            <a:headEnd/>
            <a:tailEnd/>
          </a:ln>
        </p:spPr>
        <p:txBody>
          <a:bodyPr vert="horz" wrap="square" lIns="91212" tIns="45604" rIns="91212" bIns="45604"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503260" y="1812929"/>
            <a:ext cx="9051925" cy="5130799"/>
          </a:xfrm>
          <a:prstGeom prst="rect">
            <a:avLst/>
          </a:prstGeom>
          <a:noFill/>
          <a:ln w="9525">
            <a:noFill/>
            <a:miter lim="800000"/>
            <a:headEnd/>
            <a:tailEnd/>
          </a:ln>
        </p:spPr>
        <p:txBody>
          <a:bodyPr vert="horz" wrap="square" lIns="91212" tIns="45604" rIns="91212" bIns="456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pitchFamily="34" charset="0"/>
        </a:defRPr>
      </a:lvl2pPr>
      <a:lvl3pPr algn="ctr" rtl="0" eaLnBrk="0" fontAlgn="base" hangingPunct="0">
        <a:spcBef>
          <a:spcPct val="0"/>
        </a:spcBef>
        <a:spcAft>
          <a:spcPct val="0"/>
        </a:spcAft>
        <a:defRPr sz="4300">
          <a:solidFill>
            <a:schemeClr val="tx2"/>
          </a:solidFill>
          <a:latin typeface="Arial" pitchFamily="34" charset="0"/>
        </a:defRPr>
      </a:lvl3pPr>
      <a:lvl4pPr algn="ctr" rtl="0" eaLnBrk="0" fontAlgn="base" hangingPunct="0">
        <a:spcBef>
          <a:spcPct val="0"/>
        </a:spcBef>
        <a:spcAft>
          <a:spcPct val="0"/>
        </a:spcAft>
        <a:defRPr sz="4300">
          <a:solidFill>
            <a:schemeClr val="tx2"/>
          </a:solidFill>
          <a:latin typeface="Arial" pitchFamily="34" charset="0"/>
        </a:defRPr>
      </a:lvl4pPr>
      <a:lvl5pPr algn="ctr" rtl="0" eaLnBrk="0" fontAlgn="base" hangingPunct="0">
        <a:spcBef>
          <a:spcPct val="0"/>
        </a:spcBef>
        <a:spcAft>
          <a:spcPct val="0"/>
        </a:spcAft>
        <a:defRPr sz="4300">
          <a:solidFill>
            <a:schemeClr val="tx2"/>
          </a:solidFill>
          <a:latin typeface="Arial" pitchFamily="34" charset="0"/>
        </a:defRPr>
      </a:lvl5pPr>
      <a:lvl6pPr marL="456131" algn="ctr" rtl="0" fontAlgn="base">
        <a:spcBef>
          <a:spcPct val="0"/>
        </a:spcBef>
        <a:spcAft>
          <a:spcPct val="0"/>
        </a:spcAft>
        <a:defRPr sz="4300">
          <a:solidFill>
            <a:schemeClr val="tx2"/>
          </a:solidFill>
          <a:latin typeface="Arial" pitchFamily="34" charset="0"/>
        </a:defRPr>
      </a:lvl6pPr>
      <a:lvl7pPr marL="912261" algn="ctr" rtl="0" fontAlgn="base">
        <a:spcBef>
          <a:spcPct val="0"/>
        </a:spcBef>
        <a:spcAft>
          <a:spcPct val="0"/>
        </a:spcAft>
        <a:defRPr sz="4300">
          <a:solidFill>
            <a:schemeClr val="tx2"/>
          </a:solidFill>
          <a:latin typeface="Arial" pitchFamily="34" charset="0"/>
        </a:defRPr>
      </a:lvl7pPr>
      <a:lvl8pPr marL="1368394" algn="ctr" rtl="0" fontAlgn="base">
        <a:spcBef>
          <a:spcPct val="0"/>
        </a:spcBef>
        <a:spcAft>
          <a:spcPct val="0"/>
        </a:spcAft>
        <a:defRPr sz="4300">
          <a:solidFill>
            <a:schemeClr val="tx2"/>
          </a:solidFill>
          <a:latin typeface="Arial" pitchFamily="34" charset="0"/>
        </a:defRPr>
      </a:lvl8pPr>
      <a:lvl9pPr marL="1824526" algn="ctr" rtl="0" fontAlgn="base">
        <a:spcBef>
          <a:spcPct val="0"/>
        </a:spcBef>
        <a:spcAft>
          <a:spcPct val="0"/>
        </a:spcAft>
        <a:defRPr sz="4300">
          <a:solidFill>
            <a:schemeClr val="tx2"/>
          </a:solidFill>
          <a:latin typeface="Arial" pitchFamily="34" charset="0"/>
        </a:defRPr>
      </a:lvl9pPr>
    </p:titleStyle>
    <p:bodyStyle>
      <a:lvl1pPr marL="232815" indent="-232815" algn="l" rtl="0" eaLnBrk="0" fontAlgn="base" hangingPunct="0">
        <a:spcBef>
          <a:spcPct val="20000"/>
        </a:spcBef>
        <a:spcAft>
          <a:spcPct val="0"/>
        </a:spcAft>
        <a:buAutoNum type="arabicPeriod"/>
        <a:defRPr>
          <a:solidFill>
            <a:schemeClr val="tx1"/>
          </a:solidFill>
          <a:latin typeface="+mn-lt"/>
          <a:ea typeface="+mn-ea"/>
          <a:cs typeface="+mn-cs"/>
        </a:defRPr>
      </a:lvl1pPr>
      <a:lvl2pPr marL="793484" indent="-340530" algn="l" rtl="0" eaLnBrk="0" fontAlgn="base" hangingPunct="0">
        <a:spcBef>
          <a:spcPct val="20000"/>
        </a:spcBef>
        <a:spcAft>
          <a:spcPct val="0"/>
        </a:spcAft>
        <a:buAutoNum type="romanLcPeriod"/>
        <a:defRPr>
          <a:solidFill>
            <a:schemeClr val="tx1"/>
          </a:solidFill>
          <a:latin typeface="+mn-lt"/>
        </a:defRPr>
      </a:lvl2pPr>
      <a:lvl3pPr marL="1255950" indent="-234400" algn="l" rtl="0" eaLnBrk="0" fontAlgn="base" hangingPunct="0">
        <a:spcBef>
          <a:spcPct val="20000"/>
        </a:spcBef>
        <a:spcAft>
          <a:spcPct val="0"/>
        </a:spcAft>
        <a:buChar char="•"/>
        <a:defRPr>
          <a:solidFill>
            <a:schemeClr val="tx1"/>
          </a:solidFill>
          <a:latin typeface="+mn-lt"/>
        </a:defRPr>
      </a:lvl3pPr>
      <a:lvl4pPr marL="1713664" indent="-234400" algn="l" rtl="0" eaLnBrk="0" fontAlgn="base" hangingPunct="0">
        <a:spcBef>
          <a:spcPct val="20000"/>
        </a:spcBef>
        <a:spcAft>
          <a:spcPct val="0"/>
        </a:spcAft>
        <a:buChar char="–"/>
        <a:defRPr>
          <a:solidFill>
            <a:schemeClr val="tx1"/>
          </a:solidFill>
          <a:latin typeface="+mn-lt"/>
        </a:defRPr>
      </a:lvl4pPr>
      <a:lvl5pPr marL="2168211" indent="-232815" algn="l" rtl="0" eaLnBrk="0" fontAlgn="base" hangingPunct="0">
        <a:spcBef>
          <a:spcPct val="20000"/>
        </a:spcBef>
        <a:spcAft>
          <a:spcPct val="0"/>
        </a:spcAft>
        <a:buChar char="»"/>
        <a:defRPr>
          <a:solidFill>
            <a:schemeClr val="tx1"/>
          </a:solidFill>
          <a:latin typeface="+mn-lt"/>
        </a:defRPr>
      </a:lvl5pPr>
      <a:lvl6pPr marL="2624343" indent="-232815" algn="l" rtl="0" fontAlgn="base">
        <a:spcBef>
          <a:spcPct val="20000"/>
        </a:spcBef>
        <a:spcAft>
          <a:spcPct val="0"/>
        </a:spcAft>
        <a:buChar char="»"/>
        <a:defRPr>
          <a:solidFill>
            <a:schemeClr val="tx1"/>
          </a:solidFill>
          <a:latin typeface="+mn-lt"/>
        </a:defRPr>
      </a:lvl6pPr>
      <a:lvl7pPr marL="3080473" indent="-232815" algn="l" rtl="0" fontAlgn="base">
        <a:spcBef>
          <a:spcPct val="20000"/>
        </a:spcBef>
        <a:spcAft>
          <a:spcPct val="0"/>
        </a:spcAft>
        <a:buChar char="»"/>
        <a:defRPr>
          <a:solidFill>
            <a:schemeClr val="tx1"/>
          </a:solidFill>
          <a:latin typeface="+mn-lt"/>
        </a:defRPr>
      </a:lvl7pPr>
      <a:lvl8pPr marL="3536608" indent="-232815" algn="l" rtl="0" fontAlgn="base">
        <a:spcBef>
          <a:spcPct val="20000"/>
        </a:spcBef>
        <a:spcAft>
          <a:spcPct val="0"/>
        </a:spcAft>
        <a:buChar char="»"/>
        <a:defRPr>
          <a:solidFill>
            <a:schemeClr val="tx1"/>
          </a:solidFill>
          <a:latin typeface="+mn-lt"/>
        </a:defRPr>
      </a:lvl8pPr>
      <a:lvl9pPr marL="3992737" indent="-232815" algn="l" rtl="0" fontAlgn="base">
        <a:spcBef>
          <a:spcPct val="20000"/>
        </a:spcBef>
        <a:spcAft>
          <a:spcPct val="0"/>
        </a:spcAft>
        <a:buChar char="»"/>
        <a:defRPr>
          <a:solidFill>
            <a:schemeClr val="tx1"/>
          </a:solidFill>
          <a:latin typeface="+mn-lt"/>
        </a:defRPr>
      </a:lvl9pPr>
    </p:bodyStyle>
    <p:otherStyle>
      <a:defPPr>
        <a:defRPr lang="en-US"/>
      </a:defPPr>
      <a:lvl1pPr marL="0" algn="l" defTabSz="912261" rtl="0" eaLnBrk="1" latinLnBrk="0" hangingPunct="1">
        <a:defRPr sz="1800" kern="1200">
          <a:solidFill>
            <a:schemeClr val="tx1"/>
          </a:solidFill>
          <a:latin typeface="+mn-lt"/>
          <a:ea typeface="+mn-ea"/>
          <a:cs typeface="+mn-cs"/>
        </a:defRPr>
      </a:lvl1pPr>
      <a:lvl2pPr marL="456131" algn="l" defTabSz="912261" rtl="0" eaLnBrk="1" latinLnBrk="0" hangingPunct="1">
        <a:defRPr sz="1800" kern="1200">
          <a:solidFill>
            <a:schemeClr val="tx1"/>
          </a:solidFill>
          <a:latin typeface="+mn-lt"/>
          <a:ea typeface="+mn-ea"/>
          <a:cs typeface="+mn-cs"/>
        </a:defRPr>
      </a:lvl2pPr>
      <a:lvl3pPr marL="912261" algn="l" defTabSz="912261" rtl="0" eaLnBrk="1" latinLnBrk="0" hangingPunct="1">
        <a:defRPr sz="1800" kern="1200">
          <a:solidFill>
            <a:schemeClr val="tx1"/>
          </a:solidFill>
          <a:latin typeface="+mn-lt"/>
          <a:ea typeface="+mn-ea"/>
          <a:cs typeface="+mn-cs"/>
        </a:defRPr>
      </a:lvl3pPr>
      <a:lvl4pPr marL="1368394" algn="l" defTabSz="912261" rtl="0" eaLnBrk="1" latinLnBrk="0" hangingPunct="1">
        <a:defRPr sz="1800" kern="1200">
          <a:solidFill>
            <a:schemeClr val="tx1"/>
          </a:solidFill>
          <a:latin typeface="+mn-lt"/>
          <a:ea typeface="+mn-ea"/>
          <a:cs typeface="+mn-cs"/>
        </a:defRPr>
      </a:lvl4pPr>
      <a:lvl5pPr marL="1824526" algn="l" defTabSz="912261" rtl="0" eaLnBrk="1" latinLnBrk="0" hangingPunct="1">
        <a:defRPr sz="1800" kern="1200">
          <a:solidFill>
            <a:schemeClr val="tx1"/>
          </a:solidFill>
          <a:latin typeface="+mn-lt"/>
          <a:ea typeface="+mn-ea"/>
          <a:cs typeface="+mn-cs"/>
        </a:defRPr>
      </a:lvl5pPr>
      <a:lvl6pPr marL="2280662" algn="l" defTabSz="912261" rtl="0" eaLnBrk="1" latinLnBrk="0" hangingPunct="1">
        <a:defRPr sz="1800" kern="1200">
          <a:solidFill>
            <a:schemeClr val="tx1"/>
          </a:solidFill>
          <a:latin typeface="+mn-lt"/>
          <a:ea typeface="+mn-ea"/>
          <a:cs typeface="+mn-cs"/>
        </a:defRPr>
      </a:lvl6pPr>
      <a:lvl7pPr marL="2736793" algn="l" defTabSz="912261" rtl="0" eaLnBrk="1" latinLnBrk="0" hangingPunct="1">
        <a:defRPr sz="1800" kern="1200">
          <a:solidFill>
            <a:schemeClr val="tx1"/>
          </a:solidFill>
          <a:latin typeface="+mn-lt"/>
          <a:ea typeface="+mn-ea"/>
          <a:cs typeface="+mn-cs"/>
        </a:defRPr>
      </a:lvl7pPr>
      <a:lvl8pPr marL="3192923" algn="l" defTabSz="912261" rtl="0" eaLnBrk="1" latinLnBrk="0" hangingPunct="1">
        <a:defRPr sz="1800" kern="1200">
          <a:solidFill>
            <a:schemeClr val="tx1"/>
          </a:solidFill>
          <a:latin typeface="+mn-lt"/>
          <a:ea typeface="+mn-ea"/>
          <a:cs typeface="+mn-cs"/>
        </a:defRPr>
      </a:lvl8pPr>
      <a:lvl9pPr marL="3649055" algn="l" defTabSz="91226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170" name="Rectangle 2"/>
          <p:cNvSpPr>
            <a:spLocks noGrp="1" noChangeArrowheads="1"/>
          </p:cNvSpPr>
          <p:nvPr>
            <p:ph type="title"/>
          </p:nvPr>
        </p:nvSpPr>
        <p:spPr bwMode="auto">
          <a:xfrm>
            <a:off x="3346454" y="184151"/>
            <a:ext cx="5681663" cy="819150"/>
          </a:xfrm>
          <a:prstGeom prst="rect">
            <a:avLst/>
          </a:prstGeom>
          <a:noFill/>
          <a:ln w="9525">
            <a:noFill/>
            <a:miter lim="800000"/>
            <a:headEnd/>
            <a:tailEnd/>
          </a:ln>
          <a:effectLst/>
        </p:spPr>
        <p:txBody>
          <a:bodyPr vert="horz" wrap="square" lIns="101633" tIns="50818" rIns="101633" bIns="5081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503260" y="1439862"/>
            <a:ext cx="9051925" cy="5891212"/>
          </a:xfrm>
          <a:prstGeom prst="rect">
            <a:avLst/>
          </a:prstGeom>
          <a:noFill/>
          <a:ln w="9525">
            <a:noFill/>
            <a:miter lim="800000"/>
            <a:headEnd/>
            <a:tailEnd/>
          </a:ln>
        </p:spPr>
        <p:txBody>
          <a:bodyPr vert="horz" wrap="square" lIns="101633" tIns="50818" rIns="101633" bIns="508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9172" name="Rectangle 4"/>
          <p:cNvSpPr>
            <a:spLocks noGrp="1" noChangeArrowheads="1"/>
          </p:cNvSpPr>
          <p:nvPr>
            <p:ph type="sldNum" sz="quarter" idx="4"/>
          </p:nvPr>
        </p:nvSpPr>
        <p:spPr bwMode="auto">
          <a:xfrm>
            <a:off x="9642477" y="7502547"/>
            <a:ext cx="415925" cy="269875"/>
          </a:xfrm>
          <a:prstGeom prst="rect">
            <a:avLst/>
          </a:prstGeom>
          <a:noFill/>
          <a:ln w="9525">
            <a:noFill/>
            <a:miter lim="800000"/>
            <a:headEnd/>
            <a:tailEnd/>
          </a:ln>
          <a:effectLst/>
        </p:spPr>
        <p:txBody>
          <a:bodyPr vert="horz" wrap="square" lIns="101633" tIns="50818" rIns="101633" bIns="50818" numCol="1" anchor="t" anchorCtr="0" compatLnSpc="1">
            <a:prstTxWarp prst="textNoShape">
              <a:avLst/>
            </a:prstTxWarp>
          </a:bodyPr>
          <a:lstStyle>
            <a:lvl1pPr algn="r">
              <a:defRPr sz="1100" u="none">
                <a:latin typeface="Arial" pitchFamily="34" charset="0"/>
              </a:defRPr>
            </a:lvl1pPr>
          </a:lstStyle>
          <a:p>
            <a:pPr>
              <a:defRPr/>
            </a:pPr>
            <a:fld id="{8E784806-D0F6-4C34-BEA3-CD2A80CBA65D}" type="slidenum">
              <a:rPr lang="en-US"/>
              <a:pPr>
                <a:defRPr/>
              </a:pPr>
              <a:t>‹#›</a:t>
            </a:fld>
            <a:endParaRPr lang="en-US"/>
          </a:p>
        </p:txBody>
      </p:sp>
      <p:sp>
        <p:nvSpPr>
          <p:cNvPr id="3079174" name="Rectangle 6"/>
          <p:cNvSpPr>
            <a:spLocks noChangeArrowheads="1"/>
          </p:cNvSpPr>
          <p:nvPr userDrawn="1"/>
        </p:nvSpPr>
        <p:spPr bwMode="auto">
          <a:xfrm>
            <a:off x="0" y="887413"/>
            <a:ext cx="10058400" cy="4921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95095" tIns="46711" rIns="95095" bIns="46711"/>
          <a:lstStyle/>
          <a:p>
            <a:pPr algn="ctr" defTabSz="962946" eaLnBrk="0" hangingPunct="0">
              <a:lnSpc>
                <a:spcPct val="85000"/>
              </a:lnSpc>
              <a:defRPr/>
            </a:pPr>
            <a:endParaRPr lang="en-US" sz="2500" i="1" u="none" dirty="0">
              <a:effectLst>
                <a:outerShdw blurRad="38100" dist="38100" dir="2700000" algn="tl">
                  <a:srgbClr val="FFFFFF"/>
                </a:outerShdw>
              </a:effectLst>
              <a:latin typeface="Book Antiqua" pitchFamily="18" charset="0"/>
            </a:endParaRPr>
          </a:p>
        </p:txBody>
      </p:sp>
      <p:pic>
        <p:nvPicPr>
          <p:cNvPr id="4102" name="Picture 7" descr="New_DOE_Logo_Color_042808"/>
          <p:cNvPicPr>
            <a:picLocks noChangeAspect="1" noChangeArrowheads="1"/>
          </p:cNvPicPr>
          <p:nvPr userDrawn="1"/>
        </p:nvPicPr>
        <p:blipFill>
          <a:blip r:embed="rId18" cstate="print"/>
          <a:srcRect/>
          <a:stretch>
            <a:fillRect/>
          </a:stretch>
        </p:blipFill>
        <p:spPr bwMode="auto">
          <a:xfrm>
            <a:off x="293688" y="215900"/>
            <a:ext cx="2117726" cy="550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700"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ftr="0" dt="0"/>
  <p:txStyles>
    <p:titleStyle>
      <a:lvl1pPr algn="ctr" defTabSz="1016794" rtl="0" eaLnBrk="0" fontAlgn="base" hangingPunct="0">
        <a:spcBef>
          <a:spcPct val="0"/>
        </a:spcBef>
        <a:spcAft>
          <a:spcPct val="0"/>
        </a:spcAft>
        <a:defRPr sz="3100">
          <a:solidFill>
            <a:schemeClr val="tx1"/>
          </a:solidFill>
          <a:effectLst>
            <a:outerShdw blurRad="38100" dist="38100" dir="2700000" algn="tl">
              <a:srgbClr val="C0C0C0"/>
            </a:outerShdw>
          </a:effectLst>
          <a:latin typeface="+mj-lt"/>
          <a:ea typeface="+mj-ea"/>
          <a:cs typeface="+mj-cs"/>
        </a:defRPr>
      </a:lvl1pPr>
      <a:lvl2pPr algn="ctr" defTabSz="1016794" rtl="0" eaLnBrk="0" fontAlgn="base" hangingPunct="0">
        <a:spcBef>
          <a:spcPct val="0"/>
        </a:spcBef>
        <a:spcAft>
          <a:spcPct val="0"/>
        </a:spcAft>
        <a:defRPr sz="3100">
          <a:solidFill>
            <a:schemeClr val="tx1"/>
          </a:solidFill>
          <a:effectLst>
            <a:outerShdw blurRad="38100" dist="38100" dir="2700000" algn="tl">
              <a:srgbClr val="C0C0C0"/>
            </a:outerShdw>
          </a:effectLst>
          <a:latin typeface="Arial" pitchFamily="34" charset="0"/>
        </a:defRPr>
      </a:lvl2pPr>
      <a:lvl3pPr algn="ctr" defTabSz="1016794" rtl="0" eaLnBrk="0" fontAlgn="base" hangingPunct="0">
        <a:spcBef>
          <a:spcPct val="0"/>
        </a:spcBef>
        <a:spcAft>
          <a:spcPct val="0"/>
        </a:spcAft>
        <a:defRPr sz="3100">
          <a:solidFill>
            <a:schemeClr val="tx1"/>
          </a:solidFill>
          <a:effectLst>
            <a:outerShdw blurRad="38100" dist="38100" dir="2700000" algn="tl">
              <a:srgbClr val="C0C0C0"/>
            </a:outerShdw>
          </a:effectLst>
          <a:latin typeface="Arial" pitchFamily="34" charset="0"/>
        </a:defRPr>
      </a:lvl3pPr>
      <a:lvl4pPr algn="ctr" defTabSz="1016794" rtl="0" eaLnBrk="0" fontAlgn="base" hangingPunct="0">
        <a:spcBef>
          <a:spcPct val="0"/>
        </a:spcBef>
        <a:spcAft>
          <a:spcPct val="0"/>
        </a:spcAft>
        <a:defRPr sz="3100">
          <a:solidFill>
            <a:schemeClr val="tx1"/>
          </a:solidFill>
          <a:effectLst>
            <a:outerShdw blurRad="38100" dist="38100" dir="2700000" algn="tl">
              <a:srgbClr val="C0C0C0"/>
            </a:outerShdw>
          </a:effectLst>
          <a:latin typeface="Arial" pitchFamily="34" charset="0"/>
        </a:defRPr>
      </a:lvl4pPr>
      <a:lvl5pPr algn="ctr" defTabSz="1016794" rtl="0" eaLnBrk="0" fontAlgn="base" hangingPunct="0">
        <a:spcBef>
          <a:spcPct val="0"/>
        </a:spcBef>
        <a:spcAft>
          <a:spcPct val="0"/>
        </a:spcAft>
        <a:defRPr sz="3100">
          <a:solidFill>
            <a:schemeClr val="tx1"/>
          </a:solidFill>
          <a:effectLst>
            <a:outerShdw blurRad="38100" dist="38100" dir="2700000" algn="tl">
              <a:srgbClr val="C0C0C0"/>
            </a:outerShdw>
          </a:effectLst>
          <a:latin typeface="Arial" pitchFamily="34" charset="0"/>
        </a:defRPr>
      </a:lvl5pPr>
      <a:lvl6pPr marL="456131" algn="ctr" defTabSz="1016794" rtl="0" fontAlgn="base">
        <a:spcBef>
          <a:spcPct val="0"/>
        </a:spcBef>
        <a:spcAft>
          <a:spcPct val="0"/>
        </a:spcAft>
        <a:defRPr sz="3100">
          <a:solidFill>
            <a:schemeClr val="tx1"/>
          </a:solidFill>
          <a:effectLst>
            <a:outerShdw blurRad="38100" dist="38100" dir="2700000" algn="tl">
              <a:srgbClr val="C0C0C0"/>
            </a:outerShdw>
          </a:effectLst>
          <a:latin typeface="Arial" pitchFamily="34" charset="0"/>
        </a:defRPr>
      </a:lvl6pPr>
      <a:lvl7pPr marL="912261" algn="ctr" defTabSz="1016794" rtl="0" fontAlgn="base">
        <a:spcBef>
          <a:spcPct val="0"/>
        </a:spcBef>
        <a:spcAft>
          <a:spcPct val="0"/>
        </a:spcAft>
        <a:defRPr sz="3100">
          <a:solidFill>
            <a:schemeClr val="tx1"/>
          </a:solidFill>
          <a:effectLst>
            <a:outerShdw blurRad="38100" dist="38100" dir="2700000" algn="tl">
              <a:srgbClr val="C0C0C0"/>
            </a:outerShdw>
          </a:effectLst>
          <a:latin typeface="Arial" pitchFamily="34" charset="0"/>
        </a:defRPr>
      </a:lvl7pPr>
      <a:lvl8pPr marL="1368394" algn="ctr" defTabSz="1016794" rtl="0" fontAlgn="base">
        <a:spcBef>
          <a:spcPct val="0"/>
        </a:spcBef>
        <a:spcAft>
          <a:spcPct val="0"/>
        </a:spcAft>
        <a:defRPr sz="3100">
          <a:solidFill>
            <a:schemeClr val="tx1"/>
          </a:solidFill>
          <a:effectLst>
            <a:outerShdw blurRad="38100" dist="38100" dir="2700000" algn="tl">
              <a:srgbClr val="C0C0C0"/>
            </a:outerShdw>
          </a:effectLst>
          <a:latin typeface="Arial" pitchFamily="34" charset="0"/>
        </a:defRPr>
      </a:lvl8pPr>
      <a:lvl9pPr marL="1824526" algn="ctr" defTabSz="1016794" rtl="0" fontAlgn="base">
        <a:spcBef>
          <a:spcPct val="0"/>
        </a:spcBef>
        <a:spcAft>
          <a:spcPct val="0"/>
        </a:spcAft>
        <a:defRPr sz="3100">
          <a:solidFill>
            <a:schemeClr val="tx1"/>
          </a:solidFill>
          <a:effectLst>
            <a:outerShdw blurRad="38100" dist="38100" dir="2700000" algn="tl">
              <a:srgbClr val="C0C0C0"/>
            </a:outerShdw>
          </a:effectLst>
          <a:latin typeface="Arial" pitchFamily="34" charset="0"/>
        </a:defRPr>
      </a:lvl9pPr>
    </p:titleStyle>
    <p:bodyStyle>
      <a:lvl1pPr marL="253416" indent="-253416" algn="l" defTabSz="1016794" rtl="0" eaLnBrk="0" fontAlgn="base" hangingPunct="0">
        <a:spcBef>
          <a:spcPct val="20000"/>
        </a:spcBef>
        <a:spcAft>
          <a:spcPct val="0"/>
        </a:spcAft>
        <a:buFont typeface="Wingdings" pitchFamily="2" charset="2"/>
        <a:buChar char="§"/>
        <a:defRPr sz="2200" b="1">
          <a:solidFill>
            <a:schemeClr val="tx1"/>
          </a:solidFill>
          <a:latin typeface="+mn-lt"/>
          <a:ea typeface="+mn-ea"/>
          <a:cs typeface="+mn-cs"/>
        </a:defRPr>
      </a:lvl1pPr>
      <a:lvl2pPr marL="761804" indent="-253416" algn="l" defTabSz="1016794" rtl="0" eaLnBrk="0" fontAlgn="base" hangingPunct="0">
        <a:spcBef>
          <a:spcPct val="20000"/>
        </a:spcBef>
        <a:spcAft>
          <a:spcPct val="0"/>
        </a:spcAft>
        <a:buChar char="–"/>
        <a:defRPr sz="2000">
          <a:solidFill>
            <a:schemeClr val="tx1"/>
          </a:solidFill>
          <a:latin typeface="+mn-lt"/>
        </a:defRPr>
      </a:lvl2pPr>
      <a:lvl3pPr marL="1270204" indent="-253416" algn="l" defTabSz="1016794" rtl="0" eaLnBrk="0" fontAlgn="base" hangingPunct="0">
        <a:spcBef>
          <a:spcPct val="20000"/>
        </a:spcBef>
        <a:spcAft>
          <a:spcPct val="0"/>
        </a:spcAft>
        <a:buChar char="•"/>
        <a:defRPr sz="2000">
          <a:solidFill>
            <a:schemeClr val="tx1"/>
          </a:solidFill>
          <a:latin typeface="+mn-lt"/>
        </a:defRPr>
      </a:lvl3pPr>
      <a:lvl4pPr marL="1778600" indent="-253416" algn="l" defTabSz="1016794" rtl="0" eaLnBrk="0" fontAlgn="base" hangingPunct="0">
        <a:spcBef>
          <a:spcPct val="20000"/>
        </a:spcBef>
        <a:spcAft>
          <a:spcPct val="0"/>
        </a:spcAft>
        <a:buChar char="–"/>
        <a:defRPr sz="2000">
          <a:solidFill>
            <a:schemeClr val="tx1"/>
          </a:solidFill>
          <a:latin typeface="+mn-lt"/>
        </a:defRPr>
      </a:lvl4pPr>
      <a:lvl5pPr marL="2286995" indent="-253416" algn="l" defTabSz="1016794" rtl="0" eaLnBrk="0" fontAlgn="base" hangingPunct="0">
        <a:spcBef>
          <a:spcPct val="20000"/>
        </a:spcBef>
        <a:spcAft>
          <a:spcPct val="0"/>
        </a:spcAft>
        <a:buChar char="»"/>
        <a:defRPr sz="2000">
          <a:solidFill>
            <a:schemeClr val="tx1"/>
          </a:solidFill>
          <a:latin typeface="+mn-lt"/>
        </a:defRPr>
      </a:lvl5pPr>
      <a:lvl6pPr marL="2743120" indent="-253416" algn="l" defTabSz="1016794" rtl="0" fontAlgn="base">
        <a:spcBef>
          <a:spcPct val="20000"/>
        </a:spcBef>
        <a:spcAft>
          <a:spcPct val="0"/>
        </a:spcAft>
        <a:buChar char="»"/>
        <a:defRPr sz="2000">
          <a:solidFill>
            <a:schemeClr val="tx1"/>
          </a:solidFill>
          <a:latin typeface="+mn-lt"/>
        </a:defRPr>
      </a:lvl6pPr>
      <a:lvl7pPr marL="3199259" indent="-253416" algn="l" defTabSz="1016794" rtl="0" fontAlgn="base">
        <a:spcBef>
          <a:spcPct val="20000"/>
        </a:spcBef>
        <a:spcAft>
          <a:spcPct val="0"/>
        </a:spcAft>
        <a:buChar char="»"/>
        <a:defRPr sz="2000">
          <a:solidFill>
            <a:schemeClr val="tx1"/>
          </a:solidFill>
          <a:latin typeface="+mn-lt"/>
        </a:defRPr>
      </a:lvl7pPr>
      <a:lvl8pPr marL="3655388" indent="-253416" algn="l" defTabSz="1016794" rtl="0" fontAlgn="base">
        <a:spcBef>
          <a:spcPct val="20000"/>
        </a:spcBef>
        <a:spcAft>
          <a:spcPct val="0"/>
        </a:spcAft>
        <a:buChar char="»"/>
        <a:defRPr sz="2000">
          <a:solidFill>
            <a:schemeClr val="tx1"/>
          </a:solidFill>
          <a:latin typeface="+mn-lt"/>
        </a:defRPr>
      </a:lvl8pPr>
      <a:lvl9pPr marL="4111523" indent="-253416" algn="l" defTabSz="1016794" rtl="0" fontAlgn="base">
        <a:spcBef>
          <a:spcPct val="20000"/>
        </a:spcBef>
        <a:spcAft>
          <a:spcPct val="0"/>
        </a:spcAft>
        <a:buChar char="»"/>
        <a:defRPr sz="2000">
          <a:solidFill>
            <a:schemeClr val="tx1"/>
          </a:solidFill>
          <a:latin typeface="+mn-lt"/>
        </a:defRPr>
      </a:lvl9pPr>
    </p:bodyStyle>
    <p:otherStyle>
      <a:defPPr>
        <a:defRPr lang="en-US"/>
      </a:defPPr>
      <a:lvl1pPr marL="0" algn="l" defTabSz="912261" rtl="0" eaLnBrk="1" latinLnBrk="0" hangingPunct="1">
        <a:defRPr sz="1800" kern="1200">
          <a:solidFill>
            <a:schemeClr val="tx1"/>
          </a:solidFill>
          <a:latin typeface="+mn-lt"/>
          <a:ea typeface="+mn-ea"/>
          <a:cs typeface="+mn-cs"/>
        </a:defRPr>
      </a:lvl1pPr>
      <a:lvl2pPr marL="456131" algn="l" defTabSz="912261" rtl="0" eaLnBrk="1" latinLnBrk="0" hangingPunct="1">
        <a:defRPr sz="1800" kern="1200">
          <a:solidFill>
            <a:schemeClr val="tx1"/>
          </a:solidFill>
          <a:latin typeface="+mn-lt"/>
          <a:ea typeface="+mn-ea"/>
          <a:cs typeface="+mn-cs"/>
        </a:defRPr>
      </a:lvl2pPr>
      <a:lvl3pPr marL="912261" algn="l" defTabSz="912261" rtl="0" eaLnBrk="1" latinLnBrk="0" hangingPunct="1">
        <a:defRPr sz="1800" kern="1200">
          <a:solidFill>
            <a:schemeClr val="tx1"/>
          </a:solidFill>
          <a:latin typeface="+mn-lt"/>
          <a:ea typeface="+mn-ea"/>
          <a:cs typeface="+mn-cs"/>
        </a:defRPr>
      </a:lvl3pPr>
      <a:lvl4pPr marL="1368394" algn="l" defTabSz="912261" rtl="0" eaLnBrk="1" latinLnBrk="0" hangingPunct="1">
        <a:defRPr sz="1800" kern="1200">
          <a:solidFill>
            <a:schemeClr val="tx1"/>
          </a:solidFill>
          <a:latin typeface="+mn-lt"/>
          <a:ea typeface="+mn-ea"/>
          <a:cs typeface="+mn-cs"/>
        </a:defRPr>
      </a:lvl4pPr>
      <a:lvl5pPr marL="1824526" algn="l" defTabSz="912261" rtl="0" eaLnBrk="1" latinLnBrk="0" hangingPunct="1">
        <a:defRPr sz="1800" kern="1200">
          <a:solidFill>
            <a:schemeClr val="tx1"/>
          </a:solidFill>
          <a:latin typeface="+mn-lt"/>
          <a:ea typeface="+mn-ea"/>
          <a:cs typeface="+mn-cs"/>
        </a:defRPr>
      </a:lvl5pPr>
      <a:lvl6pPr marL="2280662" algn="l" defTabSz="912261" rtl="0" eaLnBrk="1" latinLnBrk="0" hangingPunct="1">
        <a:defRPr sz="1800" kern="1200">
          <a:solidFill>
            <a:schemeClr val="tx1"/>
          </a:solidFill>
          <a:latin typeface="+mn-lt"/>
          <a:ea typeface="+mn-ea"/>
          <a:cs typeface="+mn-cs"/>
        </a:defRPr>
      </a:lvl6pPr>
      <a:lvl7pPr marL="2736793" algn="l" defTabSz="912261" rtl="0" eaLnBrk="1" latinLnBrk="0" hangingPunct="1">
        <a:defRPr sz="1800" kern="1200">
          <a:solidFill>
            <a:schemeClr val="tx1"/>
          </a:solidFill>
          <a:latin typeface="+mn-lt"/>
          <a:ea typeface="+mn-ea"/>
          <a:cs typeface="+mn-cs"/>
        </a:defRPr>
      </a:lvl7pPr>
      <a:lvl8pPr marL="3192923" algn="l" defTabSz="912261" rtl="0" eaLnBrk="1" latinLnBrk="0" hangingPunct="1">
        <a:defRPr sz="1800" kern="1200">
          <a:solidFill>
            <a:schemeClr val="tx1"/>
          </a:solidFill>
          <a:latin typeface="+mn-lt"/>
          <a:ea typeface="+mn-ea"/>
          <a:cs typeface="+mn-cs"/>
        </a:defRPr>
      </a:lvl8pPr>
      <a:lvl9pPr marL="3649055" algn="l" defTabSz="91226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311150"/>
            <a:ext cx="9051925" cy="12954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39" y="1812926"/>
            <a:ext cx="9051925" cy="5130799"/>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39" y="7204075"/>
            <a:ext cx="2346325" cy="414338"/>
          </a:xfrm>
          <a:prstGeom prst="rect">
            <a:avLst/>
          </a:prstGeom>
        </p:spPr>
        <p:txBody>
          <a:bodyPr vert="horz" lIns="91429" tIns="45715" rIns="91429" bIns="45715" rtlCol="0" anchor="ctr"/>
          <a:lstStyle>
            <a:lvl1pPr algn="l">
              <a:defRPr sz="1200">
                <a:solidFill>
                  <a:schemeClr val="tx1">
                    <a:tint val="75000"/>
                  </a:schemeClr>
                </a:solidFill>
              </a:defRPr>
            </a:lvl1pPr>
          </a:lstStyle>
          <a:p>
            <a:fld id="{31CF0ACC-94BE-4344-BD67-789FB46694B7}" type="datetimeFigureOut">
              <a:rPr lang="en-US" smtClean="0"/>
              <a:pPr/>
              <a:t>3/11/2010</a:t>
            </a:fld>
            <a:endParaRPr lang="en-US"/>
          </a:p>
        </p:txBody>
      </p:sp>
      <p:sp>
        <p:nvSpPr>
          <p:cNvPr id="5" name="Footer Placeholder 4"/>
          <p:cNvSpPr>
            <a:spLocks noGrp="1"/>
          </p:cNvSpPr>
          <p:nvPr>
            <p:ph type="ftr" sz="quarter" idx="3"/>
          </p:nvPr>
        </p:nvSpPr>
        <p:spPr>
          <a:xfrm>
            <a:off x="3436939" y="7204075"/>
            <a:ext cx="3184525" cy="414338"/>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9" y="7204075"/>
            <a:ext cx="2346325" cy="414338"/>
          </a:xfrm>
          <a:prstGeom prst="rect">
            <a:avLst/>
          </a:prstGeom>
        </p:spPr>
        <p:txBody>
          <a:bodyPr vert="horz" lIns="91429" tIns="45715" rIns="91429" bIns="45715" rtlCol="0" anchor="ctr"/>
          <a:lstStyle>
            <a:lvl1pPr algn="r">
              <a:defRPr sz="1200">
                <a:solidFill>
                  <a:schemeClr val="tx1">
                    <a:tint val="75000"/>
                  </a:schemeClr>
                </a:solidFill>
              </a:defRPr>
            </a:lvl1pPr>
          </a:lstStyle>
          <a:p>
            <a:fld id="{CE9D77E8-1876-448E-AB18-0AA2320D43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914294" rtl="0" eaLnBrk="1" latinLnBrk="0" hangingPunct="1">
        <a:spcBef>
          <a:spcPct val="0"/>
        </a:spcBef>
        <a:buNone/>
        <a:defRPr sz="4300" kern="1200">
          <a:solidFill>
            <a:schemeClr val="tx1"/>
          </a:solidFill>
          <a:latin typeface="+mj-lt"/>
          <a:ea typeface="+mj-ea"/>
          <a:cs typeface="+mj-cs"/>
        </a:defRPr>
      </a:lvl1pPr>
    </p:titleStyle>
    <p:bodyStyle>
      <a:lvl1pPr marL="342859" indent="-342859" algn="l" defTabSz="91429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6" indent="-228574" algn="l" defTabSz="914294"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00012"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0"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2"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00"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48285"/>
            <a:ext cx="10058400" cy="1295400"/>
          </a:xfrm>
          <a:prstGeom prst="rect">
            <a:avLst/>
          </a:prstGeom>
          <a:noFill/>
          <a:ln w="9525">
            <a:noFill/>
            <a:miter lim="800000"/>
            <a:headEnd/>
            <a:tailEnd/>
          </a:ln>
        </p:spPr>
        <p:txBody>
          <a:bodyPr vert="horz" wrap="square" lIns="101692" tIns="50847" rIns="101692" bIns="5084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7685" y="982345"/>
            <a:ext cx="9251633" cy="5960640"/>
          </a:xfrm>
          <a:prstGeom prst="rect">
            <a:avLst/>
          </a:prstGeom>
          <a:noFill/>
          <a:ln w="9525">
            <a:noFill/>
            <a:miter lim="800000"/>
            <a:headEnd/>
            <a:tailEnd/>
          </a:ln>
        </p:spPr>
        <p:txBody>
          <a:bodyPr vert="horz" wrap="square" lIns="101692" tIns="50847" rIns="101692" bIns="508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436620" y="7203864"/>
            <a:ext cx="5867400" cy="413808"/>
          </a:xfrm>
          <a:prstGeom prst="rect">
            <a:avLst/>
          </a:prstGeom>
        </p:spPr>
        <p:txBody>
          <a:bodyPr vert="horz" lIns="101692" tIns="50847" rIns="101692" bIns="50847"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r>
              <a:rPr lang="en-US" b="0" u="none"/>
              <a:t>Office of Science FY 2011 Budget</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lIns="101692" tIns="50847" rIns="101692" bIns="50847"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fld id="{D1C3E240-9EB6-4604-A43D-9910B3F588EA}" type="slidenum">
              <a:rPr lang="en-US" b="0" u="none"/>
              <a:pPr>
                <a:defRPr/>
              </a:pPr>
              <a:t>‹#›</a:t>
            </a:fld>
            <a:endParaRPr lang="en-US" b="0" u="none" dirty="0"/>
          </a:p>
        </p:txBody>
      </p:sp>
      <p:pic>
        <p:nvPicPr>
          <p:cNvPr id="1030" name="Picture 9" descr="horizontal-logo-green-text.jpg"/>
          <p:cNvPicPr>
            <a:picLocks noChangeAspect="1"/>
          </p:cNvPicPr>
          <p:nvPr/>
        </p:nvPicPr>
        <p:blipFill>
          <a:blip r:embed="rId8" cstate="print"/>
          <a:srcRect/>
          <a:stretch>
            <a:fillRect/>
          </a:stretch>
        </p:blipFill>
        <p:spPr bwMode="auto">
          <a:xfrm>
            <a:off x="502920" y="7202084"/>
            <a:ext cx="2682240" cy="46238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27" r:id="rId2"/>
    <p:sldLayoutId id="2147483728" r:id="rId3"/>
    <p:sldLayoutId id="2147483729" r:id="rId4"/>
    <p:sldLayoutId id="2147483733" r:id="rId5"/>
  </p:sldLayoutIdLst>
  <p:hf hdr="0" dt="0"/>
  <p:txStyles>
    <p:titleStyle>
      <a:lvl1pPr algn="ctr" rtl="0" eaLnBrk="0" fontAlgn="base" hangingPunct="0">
        <a:spcBef>
          <a:spcPct val="0"/>
        </a:spcBef>
        <a:spcAft>
          <a:spcPct val="0"/>
        </a:spcAft>
        <a:defRPr sz="27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700">
          <a:solidFill>
            <a:srgbClr val="106636"/>
          </a:solidFill>
          <a:latin typeface="Arial" charset="0"/>
          <a:cs typeface="Arial" charset="0"/>
        </a:defRPr>
      </a:lvl2pPr>
      <a:lvl3pPr algn="ctr" rtl="0" eaLnBrk="0" fontAlgn="base" hangingPunct="0">
        <a:spcBef>
          <a:spcPct val="0"/>
        </a:spcBef>
        <a:spcAft>
          <a:spcPct val="0"/>
        </a:spcAft>
        <a:defRPr sz="2700">
          <a:solidFill>
            <a:srgbClr val="106636"/>
          </a:solidFill>
          <a:latin typeface="Arial" charset="0"/>
          <a:cs typeface="Arial" charset="0"/>
        </a:defRPr>
      </a:lvl3pPr>
      <a:lvl4pPr algn="ctr" rtl="0" eaLnBrk="0" fontAlgn="base" hangingPunct="0">
        <a:spcBef>
          <a:spcPct val="0"/>
        </a:spcBef>
        <a:spcAft>
          <a:spcPct val="0"/>
        </a:spcAft>
        <a:defRPr sz="2700">
          <a:solidFill>
            <a:srgbClr val="106636"/>
          </a:solidFill>
          <a:latin typeface="Arial" charset="0"/>
          <a:cs typeface="Arial" charset="0"/>
        </a:defRPr>
      </a:lvl4pPr>
      <a:lvl5pPr algn="ctr" rtl="0" eaLnBrk="0" fontAlgn="base" hangingPunct="0">
        <a:spcBef>
          <a:spcPct val="0"/>
        </a:spcBef>
        <a:spcAft>
          <a:spcPct val="0"/>
        </a:spcAft>
        <a:defRPr sz="2700">
          <a:solidFill>
            <a:srgbClr val="106636"/>
          </a:solidFill>
          <a:latin typeface="Arial" charset="0"/>
          <a:cs typeface="Arial" charset="0"/>
        </a:defRPr>
      </a:lvl5pPr>
      <a:lvl6pPr marL="508462" algn="ctr" rtl="0" fontAlgn="base">
        <a:spcBef>
          <a:spcPct val="0"/>
        </a:spcBef>
        <a:spcAft>
          <a:spcPct val="0"/>
        </a:spcAft>
        <a:defRPr sz="2700">
          <a:solidFill>
            <a:srgbClr val="106636"/>
          </a:solidFill>
          <a:latin typeface="Arial" charset="0"/>
          <a:cs typeface="Arial" charset="0"/>
        </a:defRPr>
      </a:lvl6pPr>
      <a:lvl7pPr marL="1016919" algn="ctr" rtl="0" fontAlgn="base">
        <a:spcBef>
          <a:spcPct val="0"/>
        </a:spcBef>
        <a:spcAft>
          <a:spcPct val="0"/>
        </a:spcAft>
        <a:defRPr sz="2700">
          <a:solidFill>
            <a:srgbClr val="106636"/>
          </a:solidFill>
          <a:latin typeface="Arial" charset="0"/>
          <a:cs typeface="Arial" charset="0"/>
        </a:defRPr>
      </a:lvl7pPr>
      <a:lvl8pPr marL="1525381" algn="ctr" rtl="0" fontAlgn="base">
        <a:spcBef>
          <a:spcPct val="0"/>
        </a:spcBef>
        <a:spcAft>
          <a:spcPct val="0"/>
        </a:spcAft>
        <a:defRPr sz="2700">
          <a:solidFill>
            <a:srgbClr val="106636"/>
          </a:solidFill>
          <a:latin typeface="Arial" charset="0"/>
          <a:cs typeface="Arial" charset="0"/>
        </a:defRPr>
      </a:lvl8pPr>
      <a:lvl9pPr marL="2033840" algn="ctr" rtl="0" fontAlgn="base">
        <a:spcBef>
          <a:spcPct val="0"/>
        </a:spcBef>
        <a:spcAft>
          <a:spcPct val="0"/>
        </a:spcAft>
        <a:defRPr sz="2700">
          <a:solidFill>
            <a:srgbClr val="106636"/>
          </a:solidFill>
          <a:latin typeface="Arial" charset="0"/>
          <a:cs typeface="Arial" charset="0"/>
        </a:defRPr>
      </a:lvl9pPr>
    </p:titleStyle>
    <p:bodyStyle>
      <a:lvl1pPr marL="381345" indent="-381345" algn="l" rtl="0" eaLnBrk="0" fontAlgn="base" hangingPunct="0">
        <a:spcBef>
          <a:spcPct val="20000"/>
        </a:spcBef>
        <a:spcAft>
          <a:spcPct val="0"/>
        </a:spcAft>
        <a:buFont typeface="Arial" pitchFamily="34" charset="0"/>
        <a:buChar char="•"/>
        <a:defRPr sz="2700" b="1" kern="1200">
          <a:solidFill>
            <a:srgbClr val="146737"/>
          </a:solidFill>
          <a:latin typeface="Arial" pitchFamily="34" charset="0"/>
          <a:ea typeface="+mn-ea"/>
          <a:cs typeface="Arial" pitchFamily="34" charset="0"/>
        </a:defRPr>
      </a:lvl1pPr>
      <a:lvl2pPr marL="826246" indent="-317785" algn="l" rtl="0" eaLnBrk="0" fontAlgn="base" hangingPunct="0">
        <a:spcBef>
          <a:spcPct val="20000"/>
        </a:spcBef>
        <a:spcAft>
          <a:spcPct val="0"/>
        </a:spcAft>
        <a:buFont typeface="Arial" pitchFamily="34" charset="0"/>
        <a:buChar char="–"/>
        <a:defRPr sz="2500" kern="1200">
          <a:solidFill>
            <a:srgbClr val="404040"/>
          </a:solidFill>
          <a:latin typeface="Arial" pitchFamily="34" charset="0"/>
          <a:ea typeface="+mn-ea"/>
          <a:cs typeface="Arial" pitchFamily="34" charset="0"/>
        </a:defRPr>
      </a:lvl2pPr>
      <a:lvl3pPr marL="1271151" indent="-254235"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3pPr>
      <a:lvl4pPr marL="1779611" indent="-254235"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4pPr>
      <a:lvl5pPr marL="2288069" indent="-254235"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5pPr>
      <a:lvl6pPr marL="2796531" indent="-254235" algn="l" defTabSz="101691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4992" indent="-254235" algn="l" defTabSz="101691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3451" indent="-254235" algn="l" defTabSz="101691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1908" indent="-254235" algn="l" defTabSz="101691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6919" rtl="0" eaLnBrk="1" latinLnBrk="0" hangingPunct="1">
        <a:defRPr sz="2000" kern="1200">
          <a:solidFill>
            <a:schemeClr val="tx1"/>
          </a:solidFill>
          <a:latin typeface="+mn-lt"/>
          <a:ea typeface="+mn-ea"/>
          <a:cs typeface="+mn-cs"/>
        </a:defRPr>
      </a:lvl1pPr>
      <a:lvl2pPr marL="508462" algn="l" defTabSz="1016919" rtl="0" eaLnBrk="1" latinLnBrk="0" hangingPunct="1">
        <a:defRPr sz="2000" kern="1200">
          <a:solidFill>
            <a:schemeClr val="tx1"/>
          </a:solidFill>
          <a:latin typeface="+mn-lt"/>
          <a:ea typeface="+mn-ea"/>
          <a:cs typeface="+mn-cs"/>
        </a:defRPr>
      </a:lvl2pPr>
      <a:lvl3pPr marL="1016919" algn="l" defTabSz="1016919" rtl="0" eaLnBrk="1" latinLnBrk="0" hangingPunct="1">
        <a:defRPr sz="2000" kern="1200">
          <a:solidFill>
            <a:schemeClr val="tx1"/>
          </a:solidFill>
          <a:latin typeface="+mn-lt"/>
          <a:ea typeface="+mn-ea"/>
          <a:cs typeface="+mn-cs"/>
        </a:defRPr>
      </a:lvl3pPr>
      <a:lvl4pPr marL="1525381" algn="l" defTabSz="1016919" rtl="0" eaLnBrk="1" latinLnBrk="0" hangingPunct="1">
        <a:defRPr sz="2000" kern="1200">
          <a:solidFill>
            <a:schemeClr val="tx1"/>
          </a:solidFill>
          <a:latin typeface="+mn-lt"/>
          <a:ea typeface="+mn-ea"/>
          <a:cs typeface="+mn-cs"/>
        </a:defRPr>
      </a:lvl4pPr>
      <a:lvl5pPr marL="2033840" algn="l" defTabSz="1016919" rtl="0" eaLnBrk="1" latinLnBrk="0" hangingPunct="1">
        <a:defRPr sz="2000" kern="1200">
          <a:solidFill>
            <a:schemeClr val="tx1"/>
          </a:solidFill>
          <a:latin typeface="+mn-lt"/>
          <a:ea typeface="+mn-ea"/>
          <a:cs typeface="+mn-cs"/>
        </a:defRPr>
      </a:lvl5pPr>
      <a:lvl6pPr marL="2542301" algn="l" defTabSz="1016919" rtl="0" eaLnBrk="1" latinLnBrk="0" hangingPunct="1">
        <a:defRPr sz="2000" kern="1200">
          <a:solidFill>
            <a:schemeClr val="tx1"/>
          </a:solidFill>
          <a:latin typeface="+mn-lt"/>
          <a:ea typeface="+mn-ea"/>
          <a:cs typeface="+mn-cs"/>
        </a:defRPr>
      </a:lvl6pPr>
      <a:lvl7pPr marL="3050759" algn="l" defTabSz="1016919" rtl="0" eaLnBrk="1" latinLnBrk="0" hangingPunct="1">
        <a:defRPr sz="2000" kern="1200">
          <a:solidFill>
            <a:schemeClr val="tx1"/>
          </a:solidFill>
          <a:latin typeface="+mn-lt"/>
          <a:ea typeface="+mn-ea"/>
          <a:cs typeface="+mn-cs"/>
        </a:defRPr>
      </a:lvl7pPr>
      <a:lvl8pPr marL="3559221" algn="l" defTabSz="1016919" rtl="0" eaLnBrk="1" latinLnBrk="0" hangingPunct="1">
        <a:defRPr sz="2000" kern="1200">
          <a:solidFill>
            <a:schemeClr val="tx1"/>
          </a:solidFill>
          <a:latin typeface="+mn-lt"/>
          <a:ea typeface="+mn-ea"/>
          <a:cs typeface="+mn-cs"/>
        </a:defRPr>
      </a:lvl8pPr>
      <a:lvl9pPr marL="4067679" algn="l" defTabSz="1016919"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311150"/>
            <a:ext cx="9051925" cy="12954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39" y="1812926"/>
            <a:ext cx="9051925" cy="5130799"/>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39" y="7204075"/>
            <a:ext cx="2346325" cy="414338"/>
          </a:xfrm>
          <a:prstGeom prst="rect">
            <a:avLst/>
          </a:prstGeom>
        </p:spPr>
        <p:txBody>
          <a:bodyPr vert="horz" lIns="91429" tIns="45715" rIns="91429" bIns="45715" rtlCol="0" anchor="ctr"/>
          <a:lstStyle>
            <a:lvl1pPr algn="l">
              <a:defRPr sz="1200">
                <a:solidFill>
                  <a:schemeClr val="tx1">
                    <a:tint val="75000"/>
                  </a:schemeClr>
                </a:solidFill>
              </a:defRPr>
            </a:lvl1pPr>
          </a:lstStyle>
          <a:p>
            <a:fld id="{848E6906-639B-493D-AB32-089CD5A3FD9D}" type="datetimeFigureOut">
              <a:rPr lang="en-US" smtClean="0"/>
              <a:pPr/>
              <a:t>3/11/2010</a:t>
            </a:fld>
            <a:endParaRPr lang="en-US"/>
          </a:p>
        </p:txBody>
      </p:sp>
      <p:sp>
        <p:nvSpPr>
          <p:cNvPr id="5" name="Footer Placeholder 4"/>
          <p:cNvSpPr>
            <a:spLocks noGrp="1"/>
          </p:cNvSpPr>
          <p:nvPr>
            <p:ph type="ftr" sz="quarter" idx="3"/>
          </p:nvPr>
        </p:nvSpPr>
        <p:spPr>
          <a:xfrm>
            <a:off x="3436939" y="7204075"/>
            <a:ext cx="3184525" cy="414338"/>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9" y="7204075"/>
            <a:ext cx="2346325" cy="414338"/>
          </a:xfrm>
          <a:prstGeom prst="rect">
            <a:avLst/>
          </a:prstGeom>
        </p:spPr>
        <p:txBody>
          <a:bodyPr vert="horz" lIns="91429" tIns="45715" rIns="91429" bIns="45715" rtlCol="0" anchor="ctr"/>
          <a:lstStyle>
            <a:lvl1pPr algn="r">
              <a:defRPr sz="1200">
                <a:solidFill>
                  <a:schemeClr val="tx1">
                    <a:tint val="75000"/>
                  </a:schemeClr>
                </a:solidFill>
              </a:defRPr>
            </a:lvl1pPr>
          </a:lstStyle>
          <a:p>
            <a:fld id="{F80C3EFC-D70F-4A86-A8D5-E3022D922D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294" rtl="0" eaLnBrk="1" latinLnBrk="0" hangingPunct="1">
        <a:spcBef>
          <a:spcPct val="0"/>
        </a:spcBef>
        <a:buNone/>
        <a:defRPr sz="4300" kern="1200">
          <a:solidFill>
            <a:schemeClr val="tx1"/>
          </a:solidFill>
          <a:latin typeface="+mj-lt"/>
          <a:ea typeface="+mj-ea"/>
          <a:cs typeface="+mj-cs"/>
        </a:defRPr>
      </a:lvl1pPr>
    </p:titleStyle>
    <p:bodyStyle>
      <a:lvl1pPr marL="342859" indent="-342859" algn="l" defTabSz="91429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6" indent="-228574" algn="l" defTabSz="914294"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00012"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0"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2"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00"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48285"/>
            <a:ext cx="10058400"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7668" y="982345"/>
            <a:ext cx="9251633" cy="596064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436620" y="7203864"/>
            <a:ext cx="5867400" cy="413808"/>
          </a:xfrm>
          <a:prstGeom prst="rect">
            <a:avLst/>
          </a:prstGeom>
        </p:spPr>
        <p:txBody>
          <a:bodyPr vert="horz" lIns="101882" tIns="50941" rIns="101882" bIns="50941"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defTabSz="1018824">
              <a:defRPr/>
            </a:pPr>
            <a:r>
              <a:rPr lang="en-US" b="0" u="none"/>
              <a:t>Office of Science FY 2011 Budget</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lIns="101882" tIns="50941" rIns="101882" bIns="50941"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defTabSz="1018824">
              <a:defRPr/>
            </a:pPr>
            <a:fld id="{BAAD86A7-DF98-4833-9A9E-353DA9F97E65}" type="slidenum">
              <a:rPr lang="en-US" b="0" u="none"/>
              <a:pPr defTabSz="1018824">
                <a:defRPr/>
              </a:pPr>
              <a:t>‹#›</a:t>
            </a:fld>
            <a:endParaRPr lang="en-US" b="0" u="none" dirty="0"/>
          </a:p>
        </p:txBody>
      </p:sp>
      <p:pic>
        <p:nvPicPr>
          <p:cNvPr id="1030" name="Picture 9" descr="horizontal-logo-green-text.jpg"/>
          <p:cNvPicPr>
            <a:picLocks noChangeAspect="1"/>
          </p:cNvPicPr>
          <p:nvPr/>
        </p:nvPicPr>
        <p:blipFill>
          <a:blip r:embed="rId7" cstate="print"/>
          <a:srcRect/>
          <a:stretch>
            <a:fillRect/>
          </a:stretch>
        </p:blipFill>
        <p:spPr bwMode="auto">
          <a:xfrm>
            <a:off x="502920" y="7202065"/>
            <a:ext cx="2682240" cy="46238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0" r:id="rId4"/>
  </p:sldLayoutIdLst>
  <p:hf hdr="0" dt="0"/>
  <p:txStyles>
    <p:titleStyle>
      <a:lvl1pPr algn="ctr" rtl="0" eaLnBrk="0" fontAlgn="base" hangingPunct="0">
        <a:spcBef>
          <a:spcPct val="0"/>
        </a:spcBef>
        <a:spcAft>
          <a:spcPct val="0"/>
        </a:spcAft>
        <a:defRPr sz="27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700">
          <a:solidFill>
            <a:srgbClr val="106636"/>
          </a:solidFill>
          <a:latin typeface="Arial" charset="0"/>
          <a:cs typeface="Arial" charset="0"/>
        </a:defRPr>
      </a:lvl2pPr>
      <a:lvl3pPr algn="ctr" rtl="0" eaLnBrk="0" fontAlgn="base" hangingPunct="0">
        <a:spcBef>
          <a:spcPct val="0"/>
        </a:spcBef>
        <a:spcAft>
          <a:spcPct val="0"/>
        </a:spcAft>
        <a:defRPr sz="2700">
          <a:solidFill>
            <a:srgbClr val="106636"/>
          </a:solidFill>
          <a:latin typeface="Arial" charset="0"/>
          <a:cs typeface="Arial" charset="0"/>
        </a:defRPr>
      </a:lvl3pPr>
      <a:lvl4pPr algn="ctr" rtl="0" eaLnBrk="0" fontAlgn="base" hangingPunct="0">
        <a:spcBef>
          <a:spcPct val="0"/>
        </a:spcBef>
        <a:spcAft>
          <a:spcPct val="0"/>
        </a:spcAft>
        <a:defRPr sz="2700">
          <a:solidFill>
            <a:srgbClr val="106636"/>
          </a:solidFill>
          <a:latin typeface="Arial" charset="0"/>
          <a:cs typeface="Arial" charset="0"/>
        </a:defRPr>
      </a:lvl4pPr>
      <a:lvl5pPr algn="ctr" rtl="0" eaLnBrk="0" fontAlgn="base" hangingPunct="0">
        <a:spcBef>
          <a:spcPct val="0"/>
        </a:spcBef>
        <a:spcAft>
          <a:spcPct val="0"/>
        </a:spcAft>
        <a:defRPr sz="2700">
          <a:solidFill>
            <a:srgbClr val="106636"/>
          </a:solidFill>
          <a:latin typeface="Arial" charset="0"/>
          <a:cs typeface="Arial" charset="0"/>
        </a:defRPr>
      </a:lvl5pPr>
      <a:lvl6pPr marL="509412" algn="ctr" rtl="0" fontAlgn="base">
        <a:spcBef>
          <a:spcPct val="0"/>
        </a:spcBef>
        <a:spcAft>
          <a:spcPct val="0"/>
        </a:spcAft>
        <a:defRPr sz="2700">
          <a:solidFill>
            <a:srgbClr val="106636"/>
          </a:solidFill>
          <a:latin typeface="Arial" charset="0"/>
          <a:cs typeface="Arial" charset="0"/>
        </a:defRPr>
      </a:lvl6pPr>
      <a:lvl7pPr marL="1018824" algn="ctr" rtl="0" fontAlgn="base">
        <a:spcBef>
          <a:spcPct val="0"/>
        </a:spcBef>
        <a:spcAft>
          <a:spcPct val="0"/>
        </a:spcAft>
        <a:defRPr sz="2700">
          <a:solidFill>
            <a:srgbClr val="106636"/>
          </a:solidFill>
          <a:latin typeface="Arial" charset="0"/>
          <a:cs typeface="Arial" charset="0"/>
        </a:defRPr>
      </a:lvl7pPr>
      <a:lvl8pPr marL="1528237" algn="ctr" rtl="0" fontAlgn="base">
        <a:spcBef>
          <a:spcPct val="0"/>
        </a:spcBef>
        <a:spcAft>
          <a:spcPct val="0"/>
        </a:spcAft>
        <a:defRPr sz="2700">
          <a:solidFill>
            <a:srgbClr val="106636"/>
          </a:solidFill>
          <a:latin typeface="Arial" charset="0"/>
          <a:cs typeface="Arial" charset="0"/>
        </a:defRPr>
      </a:lvl8pPr>
      <a:lvl9pPr marL="2037649" algn="ctr" rtl="0" fontAlgn="base">
        <a:spcBef>
          <a:spcPct val="0"/>
        </a:spcBef>
        <a:spcAft>
          <a:spcPct val="0"/>
        </a:spcAft>
        <a:defRPr sz="2700">
          <a:solidFill>
            <a:srgbClr val="106636"/>
          </a:solidFill>
          <a:latin typeface="Arial" charset="0"/>
          <a:cs typeface="Arial" charset="0"/>
        </a:defRPr>
      </a:lvl9pPr>
    </p:titleStyle>
    <p:bodyStyle>
      <a:lvl1pPr marL="382059" indent="-382059" algn="l" rtl="0" eaLnBrk="0" fontAlgn="base" hangingPunct="0">
        <a:spcBef>
          <a:spcPct val="20000"/>
        </a:spcBef>
        <a:spcAft>
          <a:spcPct val="0"/>
        </a:spcAft>
        <a:buFont typeface="Arial" charset="0"/>
        <a:buChar char="•"/>
        <a:defRPr sz="2700" b="1" kern="1200">
          <a:solidFill>
            <a:srgbClr val="146737"/>
          </a:solidFill>
          <a:latin typeface="Arial" pitchFamily="34" charset="0"/>
          <a:ea typeface="+mn-ea"/>
          <a:cs typeface="Arial" pitchFamily="34" charset="0"/>
        </a:defRPr>
      </a:lvl1pPr>
      <a:lvl2pPr marL="827795" indent="-318383" algn="l" rtl="0" eaLnBrk="0" fontAlgn="base" hangingPunct="0">
        <a:spcBef>
          <a:spcPct val="20000"/>
        </a:spcBef>
        <a:spcAft>
          <a:spcPct val="0"/>
        </a:spcAft>
        <a:buFont typeface="Arial" charset="0"/>
        <a:buChar char="–"/>
        <a:defRPr sz="2500" kern="1200">
          <a:solidFill>
            <a:srgbClr val="404040"/>
          </a:solidFill>
          <a:latin typeface="Arial" pitchFamily="34" charset="0"/>
          <a:ea typeface="+mn-ea"/>
          <a:cs typeface="Arial" pitchFamily="34" charset="0"/>
        </a:defRPr>
      </a:lvl2pPr>
      <a:lvl3pPr marL="1273531" indent="-254706"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3pPr>
      <a:lvl4pPr marL="1782943" indent="-254706"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4pPr>
      <a:lvl5pPr marL="2292355" indent="-254706"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fontAlgn="auto">
              <a:spcBef>
                <a:spcPts val="0"/>
              </a:spcBef>
              <a:spcAft>
                <a:spcPts val="0"/>
              </a:spcAft>
              <a:defRPr sz="1300">
                <a:solidFill>
                  <a:schemeClr val="tx1">
                    <a:tint val="75000"/>
                  </a:schemeClr>
                </a:solidFill>
              </a:defRPr>
            </a:lvl1pPr>
          </a:lstStyle>
          <a:p>
            <a:fld id="{17E4A6BC-3ECE-4E0C-A138-CD7E2916939B}" type="datetimeFigureOut">
              <a:rPr lang="en-US" b="0" u="none" smtClean="0">
                <a:solidFill>
                  <a:prstClr val="black">
                    <a:tint val="75000"/>
                  </a:prstClr>
                </a:solidFill>
                <a:latin typeface="Calibri"/>
              </a:rPr>
              <a:pPr/>
              <a:t>3/11/2010</a:t>
            </a:fld>
            <a:endParaRPr lang="en-US" b="0" u="none">
              <a:solidFill>
                <a:prstClr val="black">
                  <a:tint val="75000"/>
                </a:prstClr>
              </a:solidFill>
              <a:latin typeface="Calibri"/>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fontAlgn="auto">
              <a:spcBef>
                <a:spcPts val="0"/>
              </a:spcBef>
              <a:spcAft>
                <a:spcPts val="0"/>
              </a:spcAft>
              <a:defRPr sz="1300">
                <a:solidFill>
                  <a:schemeClr val="tx1">
                    <a:tint val="75000"/>
                  </a:schemeClr>
                </a:solidFill>
              </a:defRPr>
            </a:lvl1pPr>
          </a:lstStyle>
          <a:p>
            <a:endParaRPr lang="en-US" b="0" u="none">
              <a:solidFill>
                <a:prstClr val="black">
                  <a:tint val="75000"/>
                </a:prstClr>
              </a:solidFill>
              <a:latin typeface="Calibri"/>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fontAlgn="auto">
              <a:spcBef>
                <a:spcPts val="0"/>
              </a:spcBef>
              <a:spcAft>
                <a:spcPts val="0"/>
              </a:spcAft>
              <a:defRPr sz="1300">
                <a:solidFill>
                  <a:schemeClr val="tx1">
                    <a:tint val="75000"/>
                  </a:schemeClr>
                </a:solidFill>
              </a:defRPr>
            </a:lvl1pPr>
          </a:lstStyle>
          <a:p>
            <a:fld id="{135A3823-4927-4823-A215-FF3EE7FB366F}" type="slidenum">
              <a:rPr lang="en-US" b="0" u="none" smtClean="0">
                <a:solidFill>
                  <a:prstClr val="black">
                    <a:tint val="75000"/>
                  </a:prstClr>
                </a:solidFill>
                <a:latin typeface="Calibri"/>
              </a:rPr>
              <a:pPr/>
              <a:t>‹#›</a:t>
            </a:fld>
            <a:endParaRPr lang="en-US" b="0" u="none">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39" r:id="rId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56.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7.xml"/><Relationship Id="rId1" Type="http://schemas.openxmlformats.org/officeDocument/2006/relationships/slideLayout" Target="../slideLayouts/slideLayout56.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58.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58.xml"/><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8.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8.jpeg"/><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notesSlide" Target="../notesSlides/notesSlide34.xml"/><Relationship Id="rId16" Type="http://schemas.openxmlformats.org/officeDocument/2006/relationships/image" Target="../media/image19.jpe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jpeg"/><Relationship Id="rId32" Type="http://schemas.openxmlformats.org/officeDocument/2006/relationships/image" Target="../media/image72.png"/><Relationship Id="rId5" Type="http://schemas.openxmlformats.org/officeDocument/2006/relationships/image" Target="../media/image8.pn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png"/><Relationship Id="rId30"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notesSlide" Target="../notesSlides/notesSlide4.xml"/><Relationship Id="rId16" Type="http://schemas.openxmlformats.org/officeDocument/2006/relationships/image" Target="../media/image19.jpe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jpeg"/><Relationship Id="rId5" Type="http://schemas.openxmlformats.org/officeDocument/2006/relationships/image" Target="../media/image8.pn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png"/><Relationship Id="rId30"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notesSlide" Target="../notesSlides/notesSlide8.xml"/><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2551" name="Rectangle 7"/>
          <p:cNvSpPr>
            <a:spLocks noChangeArrowheads="1"/>
          </p:cNvSpPr>
          <p:nvPr/>
        </p:nvSpPr>
        <p:spPr bwMode="auto">
          <a:xfrm>
            <a:off x="1852635" y="5659452"/>
            <a:ext cx="6365875" cy="951316"/>
          </a:xfrm>
          <a:prstGeom prst="rect">
            <a:avLst/>
          </a:prstGeom>
          <a:noFill/>
          <a:ln w="12700">
            <a:noFill/>
            <a:miter lim="800000"/>
            <a:headEnd/>
            <a:tailEnd/>
          </a:ln>
          <a:effectLst/>
        </p:spPr>
        <p:txBody>
          <a:bodyPr lIns="90261" tIns="44338" rIns="90261" bIns="44338">
            <a:spAutoFit/>
          </a:bodyPr>
          <a:lstStyle/>
          <a:p>
            <a:pPr algn="ctr" eaLnBrk="0" hangingPunct="0">
              <a:defRPr/>
            </a:pPr>
            <a:r>
              <a:rPr lang="en-US" sz="2000" u="none" dirty="0">
                <a:solidFill>
                  <a:srgbClr val="006600"/>
                </a:solidFill>
              </a:rPr>
              <a:t>Harriet Kung</a:t>
            </a:r>
          </a:p>
          <a:p>
            <a:pPr algn="ctr" eaLnBrk="0" hangingPunct="0">
              <a:defRPr/>
            </a:pPr>
            <a:r>
              <a:rPr lang="en-US" sz="1800" u="none" dirty="0">
                <a:solidFill>
                  <a:srgbClr val="006600"/>
                </a:solidFill>
              </a:rPr>
              <a:t>Director, Basic Energy </a:t>
            </a:r>
            <a:r>
              <a:rPr lang="en-US" sz="1800" u="none" dirty="0" smtClean="0">
                <a:solidFill>
                  <a:srgbClr val="006600"/>
                </a:solidFill>
              </a:rPr>
              <a:t>Sciences</a:t>
            </a:r>
          </a:p>
          <a:p>
            <a:pPr algn="ctr" eaLnBrk="0" hangingPunct="0">
              <a:defRPr/>
            </a:pPr>
            <a:r>
              <a:rPr lang="en-US" sz="1800" u="none" dirty="0" smtClean="0">
                <a:solidFill>
                  <a:srgbClr val="006600"/>
                </a:solidFill>
              </a:rPr>
              <a:t>Office of Science</a:t>
            </a:r>
            <a:endParaRPr lang="en-US" sz="1800" u="none" dirty="0">
              <a:solidFill>
                <a:srgbClr val="006600"/>
              </a:solidFill>
            </a:endParaRPr>
          </a:p>
        </p:txBody>
      </p:sp>
      <p:pic>
        <p:nvPicPr>
          <p:cNvPr id="6148" name="Picture 27" descr="New_DOE_Logo_Color_Hi-Res_042808--full"/>
          <p:cNvPicPr>
            <a:picLocks noChangeAspect="1" noChangeArrowheads="1"/>
          </p:cNvPicPr>
          <p:nvPr/>
        </p:nvPicPr>
        <p:blipFill>
          <a:blip r:embed="rId3" cstate="print"/>
          <a:srcRect/>
          <a:stretch>
            <a:fillRect/>
          </a:stretch>
        </p:blipFill>
        <p:spPr bwMode="auto">
          <a:xfrm>
            <a:off x="82555" y="68263"/>
            <a:ext cx="3287713" cy="830262"/>
          </a:xfrm>
          <a:prstGeom prst="rect">
            <a:avLst/>
          </a:prstGeom>
          <a:noFill/>
          <a:ln w="9525">
            <a:noFill/>
            <a:miter lim="800000"/>
            <a:headEnd/>
            <a:tailEnd/>
          </a:ln>
        </p:spPr>
      </p:pic>
      <p:sp>
        <p:nvSpPr>
          <p:cNvPr id="5" name="Rectangle 4"/>
          <p:cNvSpPr>
            <a:spLocks noChangeArrowheads="1"/>
          </p:cNvSpPr>
          <p:nvPr/>
        </p:nvSpPr>
        <p:spPr bwMode="auto">
          <a:xfrm>
            <a:off x="0" y="987429"/>
            <a:ext cx="100584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58" tIns="41930" rIns="85358" bIns="41930"/>
          <a:lstStyle/>
          <a:p>
            <a:pPr algn="ctr" defTabSz="864748" eaLnBrk="0" hangingPunct="0">
              <a:lnSpc>
                <a:spcPct val="85000"/>
              </a:lnSpc>
              <a:defRPr/>
            </a:pPr>
            <a:endParaRPr lang="en-US" sz="2200" i="1" u="none" dirty="0">
              <a:effectLst>
                <a:outerShdw blurRad="38100" dist="38100" dir="2700000" algn="tl">
                  <a:srgbClr val="FFFFFF"/>
                </a:outerShdw>
              </a:effectLst>
              <a:latin typeface="Book Antiqua" pitchFamily="18" charset="0"/>
            </a:endParaRPr>
          </a:p>
        </p:txBody>
      </p:sp>
      <p:sp>
        <p:nvSpPr>
          <p:cNvPr id="6" name="Subtitle 2"/>
          <p:cNvSpPr txBox="1">
            <a:spLocks/>
          </p:cNvSpPr>
          <p:nvPr/>
        </p:nvSpPr>
        <p:spPr bwMode="auto">
          <a:xfrm>
            <a:off x="1384301" y="3505201"/>
            <a:ext cx="7467600" cy="1371600"/>
          </a:xfrm>
          <a:prstGeom prst="rect">
            <a:avLst/>
          </a:prstGeom>
          <a:noFill/>
          <a:ln w="9525">
            <a:noFill/>
            <a:miter lim="800000"/>
            <a:headEnd/>
            <a:tailEnd/>
          </a:ln>
        </p:spPr>
        <p:txBody>
          <a:bodyPr vert="horz" wrap="square" lIns="101633" tIns="50818" rIns="101633" bIns="50818" numCol="1" anchor="t" anchorCtr="0" compatLnSpc="1">
            <a:prstTxWarp prst="textNoShape">
              <a:avLst/>
            </a:prstTxWarp>
          </a:bodyPr>
          <a:lstStyle/>
          <a:p>
            <a:pPr marL="253416" indent="-253416" algn="ctr" defTabSz="1016794">
              <a:spcBef>
                <a:spcPct val="20000"/>
              </a:spcBef>
            </a:pPr>
            <a:r>
              <a:rPr lang="en-US" sz="2800" u="none" kern="0" dirty="0" smtClean="0">
                <a:solidFill>
                  <a:srgbClr val="006600"/>
                </a:solidFill>
              </a:rPr>
              <a:t>BES Advisory Committee Meeting</a:t>
            </a:r>
          </a:p>
          <a:p>
            <a:pPr marL="253416" indent="-253416" algn="ctr" defTabSz="1016794">
              <a:spcBef>
                <a:spcPct val="20000"/>
              </a:spcBef>
            </a:pPr>
            <a:r>
              <a:rPr lang="en-US" sz="2800" u="none" kern="0" dirty="0" smtClean="0">
                <a:solidFill>
                  <a:srgbClr val="006600"/>
                </a:solidFill>
              </a:rPr>
              <a:t>March 2, 2010</a:t>
            </a:r>
          </a:p>
        </p:txBody>
      </p:sp>
      <p:sp>
        <p:nvSpPr>
          <p:cNvPr id="7" name="Title 1"/>
          <p:cNvSpPr>
            <a:spLocks noGrp="1"/>
          </p:cNvSpPr>
          <p:nvPr>
            <p:ph type="title"/>
          </p:nvPr>
        </p:nvSpPr>
        <p:spPr>
          <a:xfrm>
            <a:off x="1219200" y="1552577"/>
            <a:ext cx="7772400" cy="1470025"/>
          </a:xfrm>
        </p:spPr>
        <p:txBody>
          <a:bodyPr/>
          <a:lstStyle/>
          <a:p>
            <a:pPr eaLnBrk="1" hangingPunct="1"/>
            <a:r>
              <a:rPr lang="en-US" sz="3200" b="1" dirty="0" smtClean="0">
                <a:solidFill>
                  <a:srgbClr val="006600"/>
                </a:solidFill>
                <a:effectLst/>
                <a:latin typeface="Arial Narrow" pitchFamily="34" charset="0"/>
              </a:rPr>
              <a:t>Basic Energy Sciences Update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EES_xlg"/>
          <p:cNvPicPr>
            <a:picLocks noChangeAspect="1" noChangeArrowheads="1"/>
          </p:cNvPicPr>
          <p:nvPr/>
        </p:nvPicPr>
        <p:blipFill>
          <a:blip r:embed="rId3" cstate="print"/>
          <a:srcRect/>
          <a:stretch>
            <a:fillRect/>
          </a:stretch>
        </p:blipFill>
        <p:spPr bwMode="auto">
          <a:xfrm>
            <a:off x="8953500" y="0"/>
            <a:ext cx="1104901" cy="1326739"/>
          </a:xfrm>
          <a:prstGeom prst="rect">
            <a:avLst/>
          </a:prstGeom>
          <a:noFill/>
          <a:ln w="9525">
            <a:noFill/>
            <a:miter lim="800000"/>
            <a:headEnd/>
            <a:tailEnd/>
          </a:ln>
        </p:spPr>
      </p:pic>
      <p:sp>
        <p:nvSpPr>
          <p:cNvPr id="27650" name="Rectangle 3"/>
          <p:cNvSpPr txBox="1">
            <a:spLocks noChangeArrowheads="1"/>
          </p:cNvSpPr>
          <p:nvPr/>
        </p:nvSpPr>
        <p:spPr bwMode="auto">
          <a:xfrm>
            <a:off x="530860" y="185420"/>
            <a:ext cx="8130540" cy="633307"/>
          </a:xfrm>
          <a:prstGeom prst="rect">
            <a:avLst/>
          </a:prstGeom>
          <a:noFill/>
          <a:ln w="9525">
            <a:noFill/>
            <a:miter lim="800000"/>
            <a:headEnd/>
            <a:tailEnd/>
          </a:ln>
        </p:spPr>
        <p:txBody>
          <a:bodyPr lIns="101858" tIns="50929" rIns="101858" bIns="50929"/>
          <a:lstStyle/>
          <a:p>
            <a:pPr algn="ctr"/>
            <a:r>
              <a:rPr lang="en-US" sz="2500" i="1" u="none" dirty="0">
                <a:solidFill>
                  <a:srgbClr val="006600"/>
                </a:solidFill>
                <a:cs typeface="Arial" pitchFamily="34" charset="0"/>
              </a:rPr>
              <a:t>Batteries and Energy Storage:  Critical Issues in Research</a:t>
            </a:r>
          </a:p>
        </p:txBody>
      </p:sp>
      <p:sp>
        <p:nvSpPr>
          <p:cNvPr id="18435" name="TextBox 2"/>
          <p:cNvSpPr txBox="1">
            <a:spLocks noChangeArrowheads="1"/>
          </p:cNvSpPr>
          <p:nvPr/>
        </p:nvSpPr>
        <p:spPr bwMode="auto">
          <a:xfrm>
            <a:off x="203200" y="1869652"/>
            <a:ext cx="3017520" cy="5258110"/>
          </a:xfrm>
          <a:prstGeom prst="rect">
            <a:avLst/>
          </a:prstGeom>
          <a:noFill/>
          <a:ln w="9525">
            <a:noFill/>
            <a:miter lim="800000"/>
            <a:headEnd/>
            <a:tailEnd/>
          </a:ln>
        </p:spPr>
        <p:txBody>
          <a:bodyPr lIns="101858" tIns="50929" rIns="101858" bIns="50929">
            <a:spAutoFit/>
          </a:bodyPr>
          <a:lstStyle/>
          <a:p>
            <a:pPr algn="ctr">
              <a:defRPr/>
            </a:pPr>
            <a:r>
              <a:rPr lang="en-US" sz="2000" i="1" u="none" dirty="0">
                <a:solidFill>
                  <a:prstClr val="black"/>
                </a:solidFill>
              </a:rPr>
              <a:t>How can we approach theoretical  energy densities?</a:t>
            </a:r>
          </a:p>
          <a:p>
            <a:pPr>
              <a:defRPr/>
            </a:pPr>
            <a:endParaRPr lang="en-US" sz="2000" u="none" dirty="0">
              <a:solidFill>
                <a:prstClr val="black"/>
              </a:solidFill>
            </a:endParaRPr>
          </a:p>
          <a:p>
            <a:pPr marL="254676" indent="-254676">
              <a:defRPr/>
            </a:pPr>
            <a:r>
              <a:rPr lang="en-US" sz="2000" u="none" dirty="0">
                <a:solidFill>
                  <a:prstClr val="black"/>
                </a:solidFill>
              </a:rPr>
              <a:t>-	Need to know how to design and control energy transfer</a:t>
            </a:r>
          </a:p>
          <a:p>
            <a:pPr marL="254676" indent="-254676">
              <a:defRPr/>
            </a:pPr>
            <a:endParaRPr lang="en-US" sz="1000" u="none" dirty="0">
              <a:solidFill>
                <a:prstClr val="black"/>
              </a:solidFill>
            </a:endParaRPr>
          </a:p>
          <a:p>
            <a:pPr marL="254676" indent="-254676">
              <a:defRPr/>
            </a:pPr>
            <a:r>
              <a:rPr lang="en-US" sz="2000" u="none" dirty="0">
                <a:solidFill>
                  <a:prstClr val="black"/>
                </a:solidFill>
              </a:rPr>
              <a:t>-	Need to develop novel multi-electron systems</a:t>
            </a:r>
          </a:p>
          <a:p>
            <a:pPr marL="254676" indent="-254676">
              <a:defRPr/>
            </a:pPr>
            <a:endParaRPr lang="en-US" sz="2000" u="none" dirty="0">
              <a:solidFill>
                <a:prstClr val="black"/>
              </a:solidFill>
            </a:endParaRPr>
          </a:p>
          <a:p>
            <a:pPr marL="254676" indent="-254676">
              <a:buFontTx/>
              <a:buChar char="-"/>
              <a:defRPr/>
            </a:pPr>
            <a:r>
              <a:rPr lang="en-US" sz="2000" u="none" dirty="0">
                <a:solidFill>
                  <a:prstClr val="black"/>
                </a:solidFill>
              </a:rPr>
              <a:t>Need to understand fluid behavior in </a:t>
            </a:r>
            <a:r>
              <a:rPr lang="en-US" sz="2000" u="none" dirty="0" err="1">
                <a:solidFill>
                  <a:prstClr val="black"/>
                </a:solidFill>
              </a:rPr>
              <a:t>nanopores</a:t>
            </a:r>
            <a:endParaRPr lang="en-US" sz="2000" u="none" dirty="0">
              <a:solidFill>
                <a:prstClr val="black"/>
              </a:solidFill>
            </a:endParaRPr>
          </a:p>
          <a:p>
            <a:pPr marL="254676" indent="-254676">
              <a:defRPr/>
            </a:pPr>
            <a:endParaRPr lang="en-US" sz="2500" u="none" dirty="0">
              <a:solidFill>
                <a:prstClr val="black"/>
              </a:solidFill>
            </a:endParaRPr>
          </a:p>
          <a:p>
            <a:pPr marL="254676" indent="-254676">
              <a:defRPr/>
            </a:pPr>
            <a:endParaRPr lang="en-US" sz="2000" u="none" dirty="0" smtClean="0"/>
          </a:p>
          <a:p>
            <a:pPr marL="254676" indent="-254676">
              <a:defRPr/>
            </a:pPr>
            <a:r>
              <a:rPr lang="en-US" sz="2000" u="none" dirty="0" smtClean="0"/>
              <a:t>Increased </a:t>
            </a:r>
            <a:r>
              <a:rPr lang="en-US" sz="2000" u="none" dirty="0"/>
              <a:t>Energy Density</a:t>
            </a:r>
          </a:p>
          <a:p>
            <a:pPr marL="254676" indent="-254676">
              <a:buFontTx/>
              <a:buChar char="-"/>
              <a:defRPr/>
            </a:pPr>
            <a:endParaRPr lang="en-US" sz="2000" u="none" dirty="0">
              <a:solidFill>
                <a:prstClr val="black"/>
              </a:solidFill>
            </a:endParaRPr>
          </a:p>
        </p:txBody>
      </p:sp>
      <p:sp>
        <p:nvSpPr>
          <p:cNvPr id="18436" name="TextBox 3"/>
          <p:cNvSpPr txBox="1">
            <a:spLocks noChangeArrowheads="1"/>
          </p:cNvSpPr>
          <p:nvPr/>
        </p:nvSpPr>
        <p:spPr bwMode="auto">
          <a:xfrm>
            <a:off x="3360420" y="1869653"/>
            <a:ext cx="3185160" cy="5258110"/>
          </a:xfrm>
          <a:prstGeom prst="rect">
            <a:avLst/>
          </a:prstGeom>
          <a:noFill/>
          <a:ln w="9525">
            <a:noFill/>
            <a:miter lim="800000"/>
            <a:headEnd/>
            <a:tailEnd/>
          </a:ln>
        </p:spPr>
        <p:txBody>
          <a:bodyPr lIns="101858" tIns="50929" rIns="101858" bIns="50929">
            <a:spAutoFit/>
          </a:bodyPr>
          <a:lstStyle/>
          <a:p>
            <a:pPr algn="ctr">
              <a:defRPr/>
            </a:pPr>
            <a:r>
              <a:rPr lang="en-US" sz="2000" i="1" u="none" dirty="0">
                <a:solidFill>
                  <a:prstClr val="black"/>
                </a:solidFill>
              </a:rPr>
              <a:t>How do we increase the </a:t>
            </a:r>
            <a:r>
              <a:rPr lang="en-US" sz="2000" i="1" u="none" dirty="0" smtClean="0">
                <a:solidFill>
                  <a:prstClr val="black"/>
                </a:solidFill>
              </a:rPr>
              <a:t>safe storage capacity and achieve the optimum charge/discharge rate?</a:t>
            </a:r>
            <a:endParaRPr lang="en-US" sz="2000" i="1" u="none" dirty="0">
              <a:solidFill>
                <a:prstClr val="black"/>
              </a:solidFill>
            </a:endParaRPr>
          </a:p>
          <a:p>
            <a:pPr>
              <a:defRPr/>
            </a:pPr>
            <a:endParaRPr lang="en-US" sz="900" u="none" dirty="0">
              <a:solidFill>
                <a:prstClr val="black"/>
              </a:solidFill>
            </a:endParaRPr>
          </a:p>
          <a:p>
            <a:pPr>
              <a:defRPr/>
            </a:pPr>
            <a:endParaRPr lang="en-US" sz="900" u="none" dirty="0">
              <a:solidFill>
                <a:prstClr val="black"/>
              </a:solidFill>
            </a:endParaRPr>
          </a:p>
          <a:p>
            <a:pPr marL="254676" indent="-254676">
              <a:defRPr/>
            </a:pPr>
            <a:r>
              <a:rPr lang="en-US" sz="2000" u="none" dirty="0">
                <a:solidFill>
                  <a:prstClr val="black"/>
                </a:solidFill>
              </a:rPr>
              <a:t>- 	Need to improve ionic and electrical conductivity</a:t>
            </a:r>
          </a:p>
          <a:p>
            <a:pPr marL="254676" indent="-254676">
              <a:defRPr/>
            </a:pPr>
            <a:endParaRPr lang="en-US" sz="2000" u="none" dirty="0">
              <a:solidFill>
                <a:prstClr val="black"/>
              </a:solidFill>
            </a:endParaRPr>
          </a:p>
          <a:p>
            <a:pPr marL="254676" indent="-254676">
              <a:defRPr/>
            </a:pPr>
            <a:endParaRPr lang="en-US" sz="800" u="none" dirty="0">
              <a:solidFill>
                <a:prstClr val="black"/>
              </a:solidFill>
            </a:endParaRPr>
          </a:p>
          <a:p>
            <a:pPr marL="254676" indent="-254676">
              <a:defRPr/>
            </a:pPr>
            <a:r>
              <a:rPr lang="en-US" sz="2000" u="none" dirty="0">
                <a:solidFill>
                  <a:prstClr val="black"/>
                </a:solidFill>
              </a:rPr>
              <a:t>- 	Need to design simple, stable nanostructures</a:t>
            </a:r>
          </a:p>
          <a:p>
            <a:pPr marL="254676" indent="-254676">
              <a:defRPr/>
            </a:pPr>
            <a:endParaRPr lang="en-US" sz="2000" u="none" dirty="0">
              <a:solidFill>
                <a:prstClr val="black"/>
              </a:solidFill>
            </a:endParaRPr>
          </a:p>
          <a:p>
            <a:pPr marL="254676" indent="-254676">
              <a:buFontTx/>
              <a:buChar char="-"/>
              <a:defRPr/>
            </a:pPr>
            <a:r>
              <a:rPr lang="en-US" sz="2000" u="none" dirty="0">
                <a:solidFill>
                  <a:prstClr val="black"/>
                </a:solidFill>
              </a:rPr>
              <a:t>Need to understand energy transport</a:t>
            </a:r>
          </a:p>
          <a:p>
            <a:pPr marL="254676" indent="-254676">
              <a:buFontTx/>
              <a:buChar char="-"/>
              <a:defRPr/>
            </a:pPr>
            <a:endParaRPr lang="en-US" sz="2000" u="none" dirty="0">
              <a:solidFill>
                <a:prstClr val="black"/>
              </a:solidFill>
            </a:endParaRPr>
          </a:p>
          <a:p>
            <a:pPr marL="254676" indent="-254676">
              <a:buFontTx/>
              <a:buChar char="-"/>
              <a:defRPr/>
            </a:pPr>
            <a:endParaRPr lang="en-US" sz="900" u="none" dirty="0">
              <a:solidFill>
                <a:prstClr val="black"/>
              </a:solidFill>
            </a:endParaRPr>
          </a:p>
          <a:p>
            <a:pPr marL="254676" indent="-254676" algn="ctr">
              <a:defRPr/>
            </a:pPr>
            <a:r>
              <a:rPr lang="en-US" sz="2000" u="none" dirty="0"/>
              <a:t>Higher Power </a:t>
            </a:r>
          </a:p>
          <a:p>
            <a:pPr marL="254676" indent="-254676">
              <a:buFontTx/>
              <a:buChar char="-"/>
              <a:defRPr/>
            </a:pPr>
            <a:endParaRPr lang="en-US" sz="2000" u="none" dirty="0">
              <a:solidFill>
                <a:prstClr val="black"/>
              </a:solidFill>
            </a:endParaRPr>
          </a:p>
        </p:txBody>
      </p:sp>
      <p:sp>
        <p:nvSpPr>
          <p:cNvPr id="18437" name="TextBox 4"/>
          <p:cNvSpPr txBox="1">
            <a:spLocks noChangeArrowheads="1"/>
          </p:cNvSpPr>
          <p:nvPr/>
        </p:nvSpPr>
        <p:spPr bwMode="auto">
          <a:xfrm>
            <a:off x="6617495" y="1818853"/>
            <a:ext cx="3001803" cy="4965722"/>
          </a:xfrm>
          <a:prstGeom prst="rect">
            <a:avLst/>
          </a:prstGeom>
          <a:noFill/>
          <a:ln w="9525">
            <a:noFill/>
            <a:miter lim="800000"/>
            <a:headEnd/>
            <a:tailEnd/>
          </a:ln>
        </p:spPr>
        <p:txBody>
          <a:bodyPr lIns="101858" tIns="50929" rIns="101858" bIns="50929">
            <a:spAutoFit/>
          </a:bodyPr>
          <a:lstStyle/>
          <a:p>
            <a:pPr>
              <a:defRPr/>
            </a:pPr>
            <a:endParaRPr lang="en-US" sz="800" u="none" dirty="0">
              <a:solidFill>
                <a:prstClr val="black"/>
              </a:solidFill>
            </a:endParaRPr>
          </a:p>
          <a:p>
            <a:pPr algn="ctr">
              <a:defRPr/>
            </a:pPr>
            <a:r>
              <a:rPr lang="en-US" sz="2000" i="1" u="none" dirty="0">
                <a:solidFill>
                  <a:prstClr val="black"/>
                </a:solidFill>
              </a:rPr>
              <a:t>Can we </a:t>
            </a:r>
            <a:r>
              <a:rPr lang="en-US" sz="2000" i="1" u="none" dirty="0" smtClean="0">
                <a:solidFill>
                  <a:prstClr val="black"/>
                </a:solidFill>
              </a:rPr>
              <a:t>maximize </a:t>
            </a:r>
            <a:r>
              <a:rPr lang="en-US" sz="2000" i="1" u="none" smtClean="0">
                <a:solidFill>
                  <a:prstClr val="black"/>
                </a:solidFill>
              </a:rPr>
              <a:t>the reversibility?</a:t>
            </a:r>
            <a:endParaRPr lang="en-US" sz="2000" i="1" u="none" dirty="0">
              <a:solidFill>
                <a:prstClr val="black"/>
              </a:solidFill>
            </a:endParaRPr>
          </a:p>
          <a:p>
            <a:pPr>
              <a:defRPr/>
            </a:pPr>
            <a:endParaRPr lang="en-US" sz="2000" u="none" dirty="0">
              <a:solidFill>
                <a:prstClr val="black"/>
              </a:solidFill>
            </a:endParaRPr>
          </a:p>
          <a:p>
            <a:pPr>
              <a:defRPr/>
            </a:pPr>
            <a:endParaRPr lang="en-US" sz="800" u="none" dirty="0">
              <a:solidFill>
                <a:prstClr val="black"/>
              </a:solidFill>
            </a:endParaRPr>
          </a:p>
          <a:p>
            <a:pPr marL="254676" indent="-254676">
              <a:defRPr/>
            </a:pPr>
            <a:r>
              <a:rPr lang="en-US" sz="2000" u="none" dirty="0">
                <a:solidFill>
                  <a:prstClr val="black"/>
                </a:solidFill>
              </a:rPr>
              <a:t>- 	Need to understand interfaces and phase stability</a:t>
            </a:r>
          </a:p>
          <a:p>
            <a:pPr marL="254676" indent="-254676">
              <a:defRPr/>
            </a:pPr>
            <a:endParaRPr lang="en-US" sz="1000" u="none" dirty="0">
              <a:solidFill>
                <a:prstClr val="black"/>
              </a:solidFill>
            </a:endParaRPr>
          </a:p>
          <a:p>
            <a:pPr marL="254676" indent="-254676">
              <a:defRPr/>
            </a:pPr>
            <a:r>
              <a:rPr lang="en-US" sz="2000" u="none" dirty="0">
                <a:solidFill>
                  <a:prstClr val="black"/>
                </a:solidFill>
              </a:rPr>
              <a:t>- 	Need to understand system dynamics</a:t>
            </a:r>
          </a:p>
          <a:p>
            <a:pPr marL="254676" indent="-254676">
              <a:defRPr/>
            </a:pPr>
            <a:endParaRPr lang="en-US" sz="2000" u="none" dirty="0">
              <a:solidFill>
                <a:prstClr val="black"/>
              </a:solidFill>
            </a:endParaRPr>
          </a:p>
          <a:p>
            <a:pPr marL="254676" indent="-254676">
              <a:buFontTx/>
              <a:buChar char="-"/>
              <a:defRPr/>
            </a:pPr>
            <a:r>
              <a:rPr lang="en-US" sz="2000" u="none" dirty="0">
                <a:solidFill>
                  <a:prstClr val="black"/>
                </a:solidFill>
              </a:rPr>
              <a:t>Need to </a:t>
            </a:r>
            <a:r>
              <a:rPr lang="en-US" sz="2000" u="none" dirty="0" smtClean="0">
                <a:solidFill>
                  <a:prstClr val="black"/>
                </a:solidFill>
              </a:rPr>
              <a:t>design </a:t>
            </a:r>
            <a:r>
              <a:rPr lang="en-US" sz="2000" u="none" dirty="0">
                <a:solidFill>
                  <a:prstClr val="black"/>
                </a:solidFill>
              </a:rPr>
              <a:t>new materials and structures</a:t>
            </a:r>
          </a:p>
          <a:p>
            <a:pPr marL="254676" indent="-254676">
              <a:buFontTx/>
              <a:buChar char="-"/>
              <a:defRPr/>
            </a:pPr>
            <a:endParaRPr lang="en-US" sz="2000" u="none" dirty="0">
              <a:solidFill>
                <a:prstClr val="black"/>
              </a:solidFill>
            </a:endParaRPr>
          </a:p>
          <a:p>
            <a:pPr marL="254676" indent="-254676">
              <a:buFontTx/>
              <a:buChar char="-"/>
              <a:defRPr/>
            </a:pPr>
            <a:endParaRPr lang="en-US" sz="1000" u="none" dirty="0">
              <a:solidFill>
                <a:prstClr val="black"/>
              </a:solidFill>
            </a:endParaRPr>
          </a:p>
          <a:p>
            <a:pPr marL="254676" indent="-254676" algn="ctr">
              <a:defRPr/>
            </a:pPr>
            <a:endParaRPr lang="en-US" sz="2000" u="none" dirty="0" smtClean="0"/>
          </a:p>
          <a:p>
            <a:pPr marL="254676" indent="-254676" algn="ctr">
              <a:defRPr/>
            </a:pPr>
            <a:r>
              <a:rPr lang="en-US" sz="2000" u="none" dirty="0" smtClean="0"/>
              <a:t>Longer </a:t>
            </a:r>
            <a:r>
              <a:rPr lang="en-US" sz="2000" u="none" dirty="0"/>
              <a:t>Lifetimes</a:t>
            </a:r>
          </a:p>
        </p:txBody>
      </p:sp>
      <p:cxnSp>
        <p:nvCxnSpPr>
          <p:cNvPr id="7" name="Straight Connector 6"/>
          <p:cNvCxnSpPr/>
          <p:nvPr/>
        </p:nvCxnSpPr>
        <p:spPr>
          <a:xfrm rot="5400000">
            <a:off x="4031774" y="4162587"/>
            <a:ext cx="5160010" cy="4540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90390" y="4201611"/>
            <a:ext cx="5156412" cy="1920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657" name="Rectangle 10"/>
          <p:cNvSpPr>
            <a:spLocks noChangeArrowheads="1"/>
          </p:cNvSpPr>
          <p:nvPr/>
        </p:nvSpPr>
        <p:spPr bwMode="auto">
          <a:xfrm>
            <a:off x="497840" y="1080770"/>
            <a:ext cx="8465820" cy="453390"/>
          </a:xfrm>
          <a:prstGeom prst="rect">
            <a:avLst/>
          </a:prstGeom>
          <a:noFill/>
          <a:ln w="9525">
            <a:noFill/>
            <a:miter lim="800000"/>
            <a:headEnd/>
            <a:tailEnd/>
          </a:ln>
        </p:spPr>
        <p:txBody>
          <a:bodyPr lIns="101870" tIns="50935" rIns="101870" bIns="50935">
            <a:spAutoFit/>
          </a:bodyPr>
          <a:lstStyle/>
          <a:p>
            <a:pPr algn="ctr"/>
            <a:r>
              <a:rPr lang="en-US" sz="2200" i="1" u="none" dirty="0">
                <a:solidFill>
                  <a:srgbClr val="146737"/>
                </a:solidFill>
                <a:cs typeface="Arial" pitchFamily="34" charset="0"/>
              </a:rPr>
              <a:t>A Unified Research Framework for Transportation and Stationary End-use</a:t>
            </a:r>
          </a:p>
        </p:txBody>
      </p:sp>
      <p:sp>
        <p:nvSpPr>
          <p:cNvPr id="11" name="Slide Number Placeholder 4"/>
          <p:cNvSpPr>
            <a:spLocks noGrp="1"/>
          </p:cNvSpPr>
          <p:nvPr>
            <p:ph type="sldNum" sz="quarter" idx="11"/>
          </p:nvPr>
        </p:nvSpPr>
        <p:spPr bwMode="auto">
          <a:xfrm>
            <a:off x="9255125" y="7198467"/>
            <a:ext cx="419100" cy="413808"/>
          </a:xfrm>
          <a:prstGeom prst="rect">
            <a:avLst/>
          </a:prstGeom>
          <a:noFill/>
          <a:ln>
            <a:miter lim="800000"/>
            <a:headEnd/>
            <a:tailEnd/>
          </a:ln>
        </p:spPr>
        <p:txBody>
          <a:bodyPr wrap="square" lIns="101846" tIns="50923" rIns="101846" bIns="50923" numCol="1" anchorCtr="0" compatLnSpc="1">
            <a:prstTxWarp prst="textNoShape">
              <a:avLst/>
            </a:prstTxWarp>
          </a:bodyPr>
          <a:lstStyle/>
          <a:p>
            <a:pPr algn="r" fontAlgn="base">
              <a:spcBef>
                <a:spcPct val="0"/>
              </a:spcBef>
              <a:spcAft>
                <a:spcPct val="0"/>
              </a:spcAft>
            </a:pPr>
            <a:fld id="{667D76AE-A3F6-41AD-A1C0-12C90F8E6684}" type="slidenum">
              <a:rPr lang="en-US" u="none" smtClean="0">
                <a:latin typeface="Arial" charset="0"/>
                <a:cs typeface="Arial" charset="0"/>
              </a:rPr>
              <a:pPr algn="r" fontAlgn="base">
                <a:spcBef>
                  <a:spcPct val="0"/>
                </a:spcBef>
                <a:spcAft>
                  <a:spcPct val="0"/>
                </a:spcAft>
              </a:pPr>
              <a:t>10</a:t>
            </a:fld>
            <a:endParaRPr lang="en-US" u="non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531662" y="998487"/>
            <a:ext cx="9052560" cy="5699760"/>
          </a:xfrm>
        </p:spPr>
        <p:txBody>
          <a:bodyPr/>
          <a:lstStyle/>
          <a:p>
            <a:pPr>
              <a:buFont typeface="Wingdings" pitchFamily="2" charset="2"/>
              <a:buChar char="§"/>
            </a:pPr>
            <a:r>
              <a:rPr lang="en-US" sz="1800" dirty="0" smtClean="0">
                <a:latin typeface="Arial Narrow" pitchFamily="34" charset="0"/>
              </a:rPr>
              <a:t>Central Motivation:  Addressing grand science questions that fundamentally limit the cost and performance of a broad range of electrical energy storage applications</a:t>
            </a:r>
          </a:p>
          <a:p>
            <a:pPr lvl="1"/>
            <a:r>
              <a:rPr lang="en-US" sz="1700" dirty="0" smtClean="0">
                <a:latin typeface="Arial Narrow" pitchFamily="34" charset="0"/>
              </a:rPr>
              <a:t>Different energy storage technologies have similar underlying science issues but diverse technology issues and requirements </a:t>
            </a:r>
          </a:p>
          <a:p>
            <a:pPr lvl="1"/>
            <a:r>
              <a:rPr lang="en-US" sz="1700" dirty="0" smtClean="0">
                <a:latin typeface="Arial Narrow" pitchFamily="34" charset="0"/>
              </a:rPr>
              <a:t>Reap the most advanced scientific discoveries to transcend existing technology constructs (Li-ion) or  nascent concepts (metal-air)</a:t>
            </a:r>
          </a:p>
          <a:p>
            <a:pPr lvl="1"/>
            <a:r>
              <a:rPr lang="en-US" sz="1700" dirty="0" smtClean="0">
                <a:latin typeface="Arial Narrow" pitchFamily="34" charset="0"/>
              </a:rPr>
              <a:t>Requires a broad-based approach at the fundamental and applied research levels</a:t>
            </a:r>
          </a:p>
          <a:p>
            <a:pPr lvl="1"/>
            <a:endParaRPr lang="en-US" sz="800" dirty="0" smtClean="0">
              <a:latin typeface="Arial Narrow" pitchFamily="34" charset="0"/>
            </a:endParaRPr>
          </a:p>
          <a:p>
            <a:pPr>
              <a:buFont typeface="Wingdings" pitchFamily="2" charset="2"/>
              <a:buChar char="§"/>
            </a:pPr>
            <a:r>
              <a:rPr lang="en-US" sz="1800" dirty="0" smtClean="0">
                <a:latin typeface="Arial Narrow" pitchFamily="34" charset="0"/>
              </a:rPr>
              <a:t>Funding &amp; Scope:  Hub-sized effort ensures that the technology and production needs would be linked to the fundamental science resulting in rapid and meaningful communication across the spectrum</a:t>
            </a:r>
          </a:p>
          <a:p>
            <a:pPr lvl="1"/>
            <a:r>
              <a:rPr lang="en-US" sz="1700" dirty="0" smtClean="0">
                <a:latin typeface="Arial Narrow" pitchFamily="34" charset="0"/>
              </a:rPr>
              <a:t>Addresses the need to strengthen the links from basic science all the way to industrial development</a:t>
            </a:r>
          </a:p>
          <a:p>
            <a:pPr lvl="1"/>
            <a:r>
              <a:rPr lang="en-US" sz="1700" dirty="0" smtClean="0">
                <a:latin typeface="Arial Narrow" pitchFamily="34" charset="0"/>
              </a:rPr>
              <a:t>Integrating consideration of materials selection, architecture design, manufacturability with systems analysis</a:t>
            </a:r>
          </a:p>
          <a:p>
            <a:pPr lvl="1"/>
            <a:r>
              <a:rPr lang="en-US" sz="1700" dirty="0" smtClean="0">
                <a:latin typeface="Arial Narrow" pitchFamily="34" charset="0"/>
              </a:rPr>
              <a:t>Will lay the groundwork for commercialization and demonstration projects </a:t>
            </a:r>
          </a:p>
          <a:p>
            <a:pPr lvl="1"/>
            <a:endParaRPr lang="en-US" sz="800" dirty="0" smtClean="0">
              <a:latin typeface="Arial Narrow" pitchFamily="34" charset="0"/>
            </a:endParaRPr>
          </a:p>
          <a:p>
            <a:pPr>
              <a:buFont typeface="Wingdings" pitchFamily="2" charset="2"/>
              <a:buChar char="§"/>
            </a:pPr>
            <a:r>
              <a:rPr lang="en-US" sz="1800" dirty="0" smtClean="0">
                <a:latin typeface="Arial Narrow" pitchFamily="34" charset="0"/>
              </a:rPr>
              <a:t>Sustained Support</a:t>
            </a:r>
          </a:p>
          <a:p>
            <a:pPr lvl="1"/>
            <a:r>
              <a:rPr lang="en-US" sz="1700" dirty="0" smtClean="0">
                <a:latin typeface="Arial Narrow" pitchFamily="34" charset="0"/>
              </a:rPr>
              <a:t>Allows fundamental knowledge and novel concepts to be thoroughly vetted before down selections for applied research and development</a:t>
            </a:r>
          </a:p>
          <a:p>
            <a:pPr lvl="1"/>
            <a:r>
              <a:rPr lang="en-US" sz="1700" dirty="0" smtClean="0">
                <a:latin typeface="Arial Narrow" pitchFamily="34" charset="0"/>
              </a:rPr>
              <a:t>Greater potential for both improvements in current technologies and rapid development of transformational science into game-changing technologies</a:t>
            </a:r>
          </a:p>
          <a:p>
            <a:endParaRPr lang="en-US" sz="1900" dirty="0" smtClean="0">
              <a:latin typeface="Arial Narrow" pitchFamily="34" charset="0"/>
            </a:endParaRPr>
          </a:p>
        </p:txBody>
      </p:sp>
      <p:sp>
        <p:nvSpPr>
          <p:cNvPr id="4" name="Slide Number Placeholder 4"/>
          <p:cNvSpPr>
            <a:spLocks noGrp="1"/>
          </p:cNvSpPr>
          <p:nvPr>
            <p:ph type="sldNum" sz="quarter" idx="11"/>
          </p:nvPr>
        </p:nvSpPr>
        <p:spPr bwMode="auto">
          <a:xfrm>
            <a:off x="9255125" y="7198467"/>
            <a:ext cx="419100" cy="413808"/>
          </a:xfrm>
          <a:prstGeom prst="rect">
            <a:avLst/>
          </a:prstGeom>
          <a:noFill/>
          <a:ln>
            <a:miter lim="800000"/>
            <a:headEnd/>
            <a:tailEnd/>
          </a:ln>
        </p:spPr>
        <p:txBody>
          <a:bodyPr wrap="square" lIns="101846" tIns="50923" rIns="101846" bIns="50923" numCol="1" anchorCtr="0" compatLnSpc="1">
            <a:prstTxWarp prst="textNoShape">
              <a:avLst/>
            </a:prstTxWarp>
          </a:bodyPr>
          <a:lstStyle/>
          <a:p>
            <a:pPr algn="r" fontAlgn="base">
              <a:spcBef>
                <a:spcPct val="0"/>
              </a:spcBef>
              <a:spcAft>
                <a:spcPct val="0"/>
              </a:spcAft>
            </a:pPr>
            <a:fld id="{667D76AE-A3F6-41AD-A1C0-12C90F8E6684}" type="slidenum">
              <a:rPr lang="en-US" u="none" smtClean="0">
                <a:latin typeface="Arial" charset="0"/>
                <a:cs typeface="Arial" charset="0"/>
              </a:rPr>
              <a:pPr algn="r" fontAlgn="base">
                <a:spcBef>
                  <a:spcPct val="0"/>
                </a:spcBef>
                <a:spcAft>
                  <a:spcPct val="0"/>
                </a:spcAft>
              </a:pPr>
              <a:t>11</a:t>
            </a:fld>
            <a:endParaRPr lang="en-US" u="none" dirty="0" smtClean="0">
              <a:latin typeface="Arial" charset="0"/>
              <a:cs typeface="Arial" charset="0"/>
            </a:endParaRPr>
          </a:p>
        </p:txBody>
      </p:sp>
      <p:sp>
        <p:nvSpPr>
          <p:cNvPr id="5" name="Title 1"/>
          <p:cNvSpPr txBox="1">
            <a:spLocks/>
          </p:cNvSpPr>
          <p:nvPr/>
        </p:nvSpPr>
        <p:spPr bwMode="auto">
          <a:xfrm>
            <a:off x="585136" y="-96252"/>
            <a:ext cx="9136380" cy="810627"/>
          </a:xfrm>
          <a:prstGeom prst="rect">
            <a:avLst/>
          </a:prstGeom>
          <a:noFill/>
          <a:ln w="9525">
            <a:noFill/>
            <a:miter lim="800000"/>
            <a:headEnd/>
            <a:tailEnd/>
          </a:ln>
        </p:spPr>
        <p:txBody>
          <a:bodyPr vert="horz" wrap="square" lIns="101692" tIns="50847" rIns="101692" bIns="50847"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1" i="1" u="none" strike="noStrike" kern="1200" cap="none" spc="0" normalizeH="0" baseline="0" noProof="0" dirty="0" smtClean="0">
                <a:ln>
                  <a:noFill/>
                </a:ln>
                <a:solidFill>
                  <a:srgbClr val="106636"/>
                </a:solidFill>
                <a:effectLst/>
                <a:uLnTx/>
                <a:uFillTx/>
                <a:latin typeface="Arial Narrow" pitchFamily="34" charset="0"/>
                <a:ea typeface="+mj-ea"/>
                <a:cs typeface="Arial" pitchFamily="34" charset="0"/>
              </a:rPr>
              <a:t>Unique Characteristics of Batteries and Energy Storage Hub</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822440"/>
            <a:ext cx="9723120" cy="94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dirty="0">
              <a:solidFill>
                <a:prstClr val="white"/>
              </a:solidFill>
            </a:endParaRPr>
          </a:p>
        </p:txBody>
      </p:sp>
      <p:graphicFrame>
        <p:nvGraphicFramePr>
          <p:cNvPr id="9268" name="Group 52"/>
          <p:cNvGraphicFramePr>
            <a:graphicFrameLocks noGrp="1"/>
          </p:cNvGraphicFramePr>
          <p:nvPr/>
        </p:nvGraphicFramePr>
        <p:xfrm>
          <a:off x="251462" y="518160"/>
          <a:ext cx="9555477" cy="7131304"/>
        </p:xfrm>
        <a:graphic>
          <a:graphicData uri="http://schemas.openxmlformats.org/drawingml/2006/table">
            <a:tbl>
              <a:tblPr>
                <a:effectLst>
                  <a:outerShdw blurRad="50800" dist="50800" dir="5400000" algn="ctr" rotWithShape="0">
                    <a:srgbClr val="FF0000"/>
                  </a:outerShdw>
                </a:effectLst>
              </a:tblPr>
              <a:tblGrid>
                <a:gridCol w="1015864"/>
                <a:gridCol w="1980344"/>
                <a:gridCol w="859509"/>
                <a:gridCol w="1676400"/>
                <a:gridCol w="922020"/>
                <a:gridCol w="3101340"/>
              </a:tblGrid>
              <a:tr h="79451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pitchFamily="18" charset="0"/>
                        </a:rPr>
                        <a:t>Investigators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pitchFamily="18" charset="0"/>
                        </a:rPr>
                        <a:t>and their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pitchFamily="18" charset="0"/>
                        </a:rPr>
                        <a:t>institutions</a:t>
                      </a:r>
                      <a:endParaRPr kumimoji="0" lang="en-US" sz="1100" b="1" i="0" u="none" strike="noStrike" cap="none" normalizeH="0" baseline="0" dirty="0" smtClean="0">
                        <a:ln>
                          <a:noFill/>
                        </a:ln>
                        <a:solidFill>
                          <a:schemeClr val="tx1"/>
                        </a:solidFill>
                        <a:effectLst/>
                        <a:latin typeface="Calibri" pitchFamily="34" charset="0"/>
                      </a:endParaRPr>
                    </a:p>
                  </a:txBody>
                  <a:tcPr marL="100584" marR="100584" marT="51816" marB="518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pitchFamily="18" charset="0"/>
                        </a:rPr>
                        <a:t>Diversity of Disciplines Per Award</a:t>
                      </a:r>
                      <a:endParaRPr kumimoji="0" lang="en-US" sz="1100" b="1" i="0" u="none" strike="noStrike" cap="none" normalizeH="0" baseline="0" dirty="0" smtClean="0">
                        <a:ln>
                          <a:noFill/>
                        </a:ln>
                        <a:solidFill>
                          <a:schemeClr val="tx1"/>
                        </a:solidFill>
                        <a:effectLst/>
                        <a:latin typeface="Calibri" pitchFamily="34" charset="0"/>
                      </a:endParaRPr>
                    </a:p>
                  </a:txBody>
                  <a:tcPr marL="100584" marR="100584" marT="51816" marB="518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pitchFamily="18" charset="0"/>
                        </a:rPr>
                        <a:t>Period of Award </a:t>
                      </a:r>
                      <a:br>
                        <a:rPr kumimoji="0" lang="en-US" sz="1100" b="1" i="0" u="none" strike="noStrike" cap="none" normalizeH="0" baseline="0" dirty="0" smtClean="0">
                          <a:ln>
                            <a:noFill/>
                          </a:ln>
                          <a:solidFill>
                            <a:schemeClr val="tx1"/>
                          </a:solidFill>
                          <a:effectLst/>
                          <a:latin typeface="Calibri" pitchFamily="34" charset="0"/>
                          <a:cs typeface="Times New Roman" pitchFamily="18" charset="0"/>
                        </a:rPr>
                      </a:br>
                      <a:r>
                        <a:rPr kumimoji="0" lang="en-US" sz="1100" b="1" i="0" u="none" strike="noStrike" cap="none" normalizeH="0" baseline="0" dirty="0" smtClean="0">
                          <a:ln>
                            <a:noFill/>
                          </a:ln>
                          <a:solidFill>
                            <a:schemeClr val="tx1"/>
                          </a:solidFill>
                          <a:effectLst/>
                          <a:latin typeface="Calibri" pitchFamily="34" charset="0"/>
                          <a:cs typeface="Times New Roman" pitchFamily="18" charset="0"/>
                        </a:rPr>
                        <a:t>and Management </a:t>
                      </a:r>
                      <a:endParaRPr kumimoji="0" lang="en-US" sz="1100" b="1" i="0" u="none" strike="noStrike" cap="none" normalizeH="0" baseline="0" dirty="0" smtClean="0">
                        <a:ln>
                          <a:noFill/>
                        </a:ln>
                        <a:solidFill>
                          <a:schemeClr val="tx1"/>
                        </a:solidFill>
                        <a:effectLst/>
                        <a:latin typeface="Calibri" pitchFamily="34" charset="0"/>
                      </a:endParaRPr>
                    </a:p>
                  </a:txBody>
                  <a:tcPr marL="100584" marR="100584" marT="51816" marB="518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pitchFamily="18" charset="0"/>
                        </a:rPr>
                        <a:t>Annual Average Award Amount</a:t>
                      </a:r>
                      <a:endParaRPr kumimoji="0" lang="en-US" sz="1100" b="1" i="0" u="none" strike="noStrike" cap="none" normalizeH="0" baseline="0" dirty="0" smtClean="0">
                        <a:ln>
                          <a:noFill/>
                        </a:ln>
                        <a:solidFill>
                          <a:schemeClr val="tx1"/>
                        </a:solidFill>
                        <a:effectLst/>
                        <a:latin typeface="Calibri" pitchFamily="34" charset="0"/>
                      </a:endParaRPr>
                    </a:p>
                  </a:txBody>
                  <a:tcPr marL="100584" marR="100584" marT="51816" marB="518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pitchFamily="18" charset="0"/>
                        </a:rPr>
                        <a:t>Core Motivation, Research Focus</a:t>
                      </a:r>
                      <a:endParaRPr kumimoji="0" lang="en-US" sz="1100" b="1" i="0" u="none" strike="noStrike" cap="none" normalizeH="0" baseline="0" dirty="0" smtClean="0">
                        <a:ln>
                          <a:noFill/>
                        </a:ln>
                        <a:solidFill>
                          <a:schemeClr val="tx1"/>
                        </a:solidFill>
                        <a:effectLst/>
                        <a:latin typeface="Calibri" pitchFamily="34" charset="0"/>
                      </a:endParaRPr>
                    </a:p>
                  </a:txBody>
                  <a:tcPr marL="100584" marR="100584" marT="51816" marB="518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36B2E"/>
                          </a:solidFill>
                          <a:effectLst/>
                          <a:latin typeface="Calibri" pitchFamily="34" charset="0"/>
                        </a:rPr>
                        <a:t>Core BES Program</a:t>
                      </a: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Single or small-groups of researchers led by Universities or National Laboratories</a:t>
                      </a: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Few</a:t>
                      </a: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 3 –year renewable awards</a:t>
                      </a: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~$300k</a:t>
                      </a:r>
                      <a:br>
                        <a:rPr kumimoji="0" lang="en-US" sz="1100" b="0" i="0" u="none" strike="noStrike" cap="none" normalizeH="0" baseline="0" dirty="0" smtClean="0">
                          <a:ln>
                            <a:noFill/>
                          </a:ln>
                          <a:solidFill>
                            <a:schemeClr val="tx1"/>
                          </a:solidFill>
                          <a:effectLst/>
                          <a:latin typeface="Calibri" pitchFamily="34" charset="0"/>
                        </a:rPr>
                      </a:br>
                      <a:endParaRPr kumimoji="0" lang="en-US" sz="11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95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Fundamental research to understand the underlying science of materials and chemistry issues related to electrical energy storage.  Current projects focus on electrode and electrolyte phenomena.</a:t>
                      </a:r>
                    </a:p>
                  </a:txBody>
                  <a:tcPr marL="100584" marR="100584" marT="51816" marB="518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9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36B2E"/>
                          </a:solidFill>
                          <a:effectLst/>
                          <a:latin typeface="Calibri" pitchFamily="34" charset="0"/>
                          <a:ea typeface="Times New Roman" pitchFamily="18" charset="0"/>
                          <a:cs typeface="Arial" charset="0"/>
                        </a:rPr>
                        <a:t>Energy Frontier Research Centers</a:t>
                      </a: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kern="1200" dirty="0" smtClean="0">
                          <a:solidFill>
                            <a:schemeClr val="tx1"/>
                          </a:solidFill>
                          <a:latin typeface="+mn-lt"/>
                          <a:ea typeface="+mn-ea"/>
                          <a:cs typeface="+mn-cs"/>
                        </a:rPr>
                        <a:t>Self-assembled group of ~6-12 investigators.  Led by Universities, National Laboratories</a:t>
                      </a:r>
                      <a:r>
                        <a:rPr lang="en-US" sz="1100" kern="1200" baseline="0" dirty="0" smtClean="0">
                          <a:solidFill>
                            <a:schemeClr val="tx1"/>
                          </a:solidFill>
                          <a:latin typeface="+mn-lt"/>
                          <a:ea typeface="+mn-ea"/>
                          <a:cs typeface="+mn-cs"/>
                        </a:rPr>
                        <a:t> and Industry.</a:t>
                      </a:r>
                      <a:r>
                        <a:rPr lang="en-US" sz="1100" kern="1200" dirty="0" smtClean="0">
                          <a:solidFill>
                            <a:schemeClr val="tx1"/>
                          </a:solidFill>
                          <a:latin typeface="+mn-lt"/>
                          <a:ea typeface="+mn-ea"/>
                          <a:cs typeface="+mn-cs"/>
                        </a:rPr>
                        <a:t> </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Several</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kern="1200" dirty="0" smtClean="0">
                          <a:solidFill>
                            <a:schemeClr val="tx1"/>
                          </a:solidFill>
                          <a:latin typeface="+mn-lt"/>
                          <a:ea typeface="+mn-ea"/>
                          <a:cs typeface="+mn-cs"/>
                        </a:rPr>
                        <a:t>Five years with 5-year renewal possible.  Managed by DOE</a:t>
                      </a:r>
                      <a:r>
                        <a:rPr lang="en-US" sz="1100" kern="1200" baseline="0" dirty="0" smtClean="0">
                          <a:solidFill>
                            <a:schemeClr val="tx1"/>
                          </a:solidFill>
                          <a:latin typeface="+mn-lt"/>
                          <a:ea typeface="+mn-ea"/>
                          <a:cs typeface="+mn-cs"/>
                        </a:rPr>
                        <a:t> SC-BES.</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~$3M</a:t>
                      </a:r>
                      <a:br>
                        <a:rPr kumimoji="0" lang="en-US" sz="1100" b="0" i="0" u="none" strike="noStrike" cap="none" normalizeH="0" baseline="0" dirty="0" smtClean="0">
                          <a:ln>
                            <a:noFill/>
                          </a:ln>
                          <a:solidFill>
                            <a:schemeClr val="tx1"/>
                          </a:solidFill>
                          <a:effectLst/>
                          <a:latin typeface="Calibri" pitchFamily="34" charset="0"/>
                          <a:cs typeface="Times New Roman" pitchFamily="18" charset="0"/>
                        </a:rPr>
                      </a:b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
                      </a:r>
                      <a:br>
                        <a:rPr kumimoji="0" lang="en-US" sz="1100" b="0" i="0" u="none" strike="noStrike" cap="none" normalizeH="0" baseline="0" dirty="0" smtClean="0">
                          <a:ln>
                            <a:noFill/>
                          </a:ln>
                          <a:solidFill>
                            <a:schemeClr val="tx1"/>
                          </a:solidFill>
                          <a:effectLst/>
                          <a:latin typeface="Calibri" pitchFamily="34" charset="0"/>
                          <a:cs typeface="Times New Roman" pitchFamily="18" charset="0"/>
                        </a:rPr>
                      </a:b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
                      </a:r>
                      <a:br>
                        <a:rPr kumimoji="0" lang="en-US" sz="1100" b="0" i="0" u="none" strike="noStrike" cap="none" normalizeH="0" baseline="0" dirty="0" smtClean="0">
                          <a:ln>
                            <a:noFill/>
                          </a:ln>
                          <a:solidFill>
                            <a:schemeClr val="tx1"/>
                          </a:solidFill>
                          <a:effectLst/>
                          <a:latin typeface="Calibri" pitchFamily="34" charset="0"/>
                          <a:cs typeface="Times New Roman" pitchFamily="18" charset="0"/>
                        </a:rPr>
                      </a:b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950"/>
                        </a:lnSpc>
                        <a:spcBef>
                          <a:spcPct val="0"/>
                        </a:spcBef>
                        <a:spcAft>
                          <a:spcPct val="0"/>
                        </a:spcAft>
                        <a:buClrTx/>
                        <a:buSzTx/>
                        <a:buFontTx/>
                        <a:buNone/>
                        <a:tabLst/>
                      </a:pPr>
                      <a:r>
                        <a:rPr lang="en-US" sz="1100" kern="1200" dirty="0" smtClean="0">
                          <a:solidFill>
                            <a:schemeClr val="tx1"/>
                          </a:solidFill>
                          <a:latin typeface="+mn-lt"/>
                          <a:ea typeface="+mn-ea"/>
                          <a:cs typeface="+mn-cs"/>
                        </a:rPr>
                        <a:t>Fundamental research on electrical energy storage with a link to new energy technologies or technology roadblocks.  The investigators are addressing subject matter from among a large set of scientific grand challenges and electrical</a:t>
                      </a:r>
                      <a:r>
                        <a:rPr lang="en-US" sz="1100" kern="1200" baseline="0" dirty="0" smtClean="0">
                          <a:solidFill>
                            <a:schemeClr val="tx1"/>
                          </a:solidFill>
                          <a:latin typeface="+mn-lt"/>
                          <a:ea typeface="+mn-ea"/>
                          <a:cs typeface="+mn-cs"/>
                        </a:rPr>
                        <a:t> energy storage-related topics</a:t>
                      </a:r>
                      <a:r>
                        <a:rPr lang="en-US" sz="1100" kern="1200" dirty="0" smtClean="0">
                          <a:solidFill>
                            <a:schemeClr val="tx1"/>
                          </a:solidFill>
                          <a:latin typeface="+mn-lt"/>
                          <a:ea typeface="+mn-ea"/>
                          <a:cs typeface="+mn-cs"/>
                        </a:rPr>
                        <a:t> based on the “Directing</a:t>
                      </a:r>
                      <a:r>
                        <a:rPr lang="en-US" sz="1100" kern="1200" baseline="0" dirty="0" smtClean="0">
                          <a:solidFill>
                            <a:schemeClr val="tx1"/>
                          </a:solidFill>
                          <a:latin typeface="+mn-lt"/>
                          <a:ea typeface="+mn-ea"/>
                          <a:cs typeface="+mn-cs"/>
                        </a:rPr>
                        <a:t> matter and Energy:  Five Challenges for Science and the Imagination”, and</a:t>
                      </a:r>
                      <a:r>
                        <a:rPr lang="en-US" sz="1100" kern="1200" dirty="0" smtClean="0">
                          <a:solidFill>
                            <a:schemeClr val="tx1"/>
                          </a:solidFill>
                          <a:latin typeface="+mn-lt"/>
                          <a:ea typeface="+mn-ea"/>
                          <a:cs typeface="+mn-cs"/>
                        </a:rPr>
                        <a:t> “Basic Research</a:t>
                      </a:r>
                      <a:r>
                        <a:rPr lang="en-US" sz="1100" kern="1200" baseline="0" dirty="0" smtClean="0">
                          <a:solidFill>
                            <a:schemeClr val="tx1"/>
                          </a:solidFill>
                          <a:latin typeface="+mn-lt"/>
                          <a:ea typeface="+mn-ea"/>
                          <a:cs typeface="+mn-cs"/>
                        </a:rPr>
                        <a:t> Needs  in Electrical Energy Storage” reports, respectively.</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30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36B2E"/>
                          </a:solidFill>
                          <a:effectLst/>
                          <a:latin typeface="Calibri" pitchFamily="34" charset="0"/>
                          <a:cs typeface="Times New Roman" pitchFamily="18" charset="0"/>
                        </a:rPr>
                        <a:t>Batteries and Energy Storage Energy Innovation Hub</a:t>
                      </a:r>
                      <a:endParaRPr kumimoji="0" lang="en-US" sz="1400" b="1" i="0" u="none" strike="noStrike" cap="none" normalizeH="0" baseline="0" dirty="0" smtClean="0">
                        <a:ln>
                          <a:noFill/>
                        </a:ln>
                        <a:solidFill>
                          <a:srgbClr val="136B2E"/>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kern="1200" dirty="0" smtClean="0">
                          <a:solidFill>
                            <a:schemeClr val="tx1"/>
                          </a:solidFill>
                          <a:latin typeface="+mn-lt"/>
                          <a:ea typeface="+mn-ea"/>
                          <a:cs typeface="+mn-cs"/>
                        </a:rPr>
                        <a:t>Large set of investigators spanning multiple science and engineering disciplines and possibly including other non-science areas such as energy policy, economics, and market analysis.  May be led by Labs or universities, nonprofit organizations or private firms. </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Many</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kern="1200" dirty="0" smtClean="0">
                          <a:solidFill>
                            <a:schemeClr val="tx1"/>
                          </a:solidFill>
                          <a:latin typeface="+mn-lt"/>
                          <a:ea typeface="+mn-ea"/>
                          <a:cs typeface="+mn-cs"/>
                        </a:rPr>
                        <a:t>Five years with 5-year renewal possible; the "bar" is significantly higher for further renewals.  Managed by DOE SC with broad DOE participation.  A Board of Advisors consisting of senior leadership will coordinate across DOE. </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kern="1200" dirty="0" smtClean="0">
                          <a:solidFill>
                            <a:schemeClr val="tx1"/>
                          </a:solidFill>
                          <a:latin typeface="+mn-lt"/>
                          <a:ea typeface="+mn-ea"/>
                          <a:cs typeface="+mn-cs"/>
                        </a:rPr>
                        <a:t>~$25 million per year</a:t>
                      </a:r>
                      <a:r>
                        <a:rPr lang="en-US" sz="1100" kern="1200" baseline="0" dirty="0" smtClean="0">
                          <a:solidFill>
                            <a:schemeClr val="tx1"/>
                          </a:solidFill>
                          <a:latin typeface="+mn-lt"/>
                          <a:ea typeface="+mn-ea"/>
                          <a:cs typeface="+mn-cs"/>
                        </a:rPr>
                        <a:t> for R&amp;D</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1"/>
                    </a:solid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lang="en-US" sz="1300" kern="1200" dirty="0" smtClean="0">
                          <a:solidFill>
                            <a:srgbClr val="FF0000"/>
                          </a:solidFill>
                          <a:latin typeface="+mn-lt"/>
                          <a:ea typeface="+mn-ea"/>
                          <a:cs typeface="+mn-cs"/>
                        </a:rPr>
                        <a:t>Integrate from fundamental research through potential commercialization of electrical energy storage relevant to transportation and the electric grid.  To enable revolutionary electrical energy storage concepts and applications by addressing key questions that fundamentally</a:t>
                      </a:r>
                      <a:r>
                        <a:rPr lang="en-US" sz="1300" kern="1200" baseline="0" dirty="0" smtClean="0">
                          <a:solidFill>
                            <a:srgbClr val="FF0000"/>
                          </a:solidFill>
                          <a:latin typeface="+mn-lt"/>
                          <a:ea typeface="+mn-ea"/>
                          <a:cs typeface="+mn-cs"/>
                        </a:rPr>
                        <a:t> limit their cost and performance</a:t>
                      </a:r>
                      <a:r>
                        <a:rPr lang="en-US" sz="1300" kern="1200" dirty="0" smtClean="0">
                          <a:solidFill>
                            <a:srgbClr val="FF0000"/>
                          </a:solidFill>
                          <a:latin typeface="+mn-lt"/>
                          <a:ea typeface="+mn-ea"/>
                          <a:cs typeface="+mn-cs"/>
                        </a:rPr>
                        <a:t>.   The Hub will lay the foundation for commercialization. This Hub</a:t>
                      </a:r>
                      <a:r>
                        <a:rPr lang="en-US" sz="1300" kern="1200" baseline="0" dirty="0" smtClean="0">
                          <a:solidFill>
                            <a:srgbClr val="FF0000"/>
                          </a:solidFill>
                          <a:latin typeface="+mn-lt"/>
                          <a:ea typeface="+mn-ea"/>
                          <a:cs typeface="+mn-cs"/>
                        </a:rPr>
                        <a:t> will be managed by SC with input from OE, EERE, and ARPA-E</a:t>
                      </a:r>
                      <a:endParaRPr kumimoji="0" lang="en-US" sz="1300" b="0" i="0" u="none" strike="noStrike" cap="none" normalizeH="0" baseline="0" dirty="0" smtClean="0">
                        <a:ln>
                          <a:noFill/>
                        </a:ln>
                        <a:solidFill>
                          <a:srgbClr val="FF0000"/>
                        </a:solidFill>
                        <a:effectLst/>
                        <a:latin typeface="Calibri" pitchFamily="34" charset="0"/>
                      </a:endParaRPr>
                    </a:p>
                  </a:txBody>
                  <a:tcPr marL="100584" marR="100584" marT="51816" marB="518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1"/>
                    </a:solidFill>
                  </a:tcPr>
                </a:tc>
              </a:tr>
              <a:tr h="967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36B2E"/>
                          </a:solidFill>
                          <a:effectLst/>
                          <a:latin typeface="Calibri" pitchFamily="34" charset="0"/>
                          <a:ea typeface="Times New Roman" pitchFamily="18" charset="0"/>
                          <a:cs typeface="Arial" charset="0"/>
                        </a:rPr>
                        <a:t>ARPA-E</a:t>
                      </a: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Single investigator, small group, or small teams.  </a:t>
                      </a: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Few</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1-3 years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Managed by ARPA-E, which reports to the Secretary of Energy</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Times New Roman" pitchFamily="18" charset="0"/>
                        </a:rPr>
                        <a:t>$1 -7M</a:t>
                      </a:r>
                      <a:br>
                        <a:rPr kumimoji="0" lang="en-US" sz="1100" b="0" i="0" u="none" strike="noStrike" cap="none" normalizeH="0" baseline="0" dirty="0" smtClean="0">
                          <a:ln>
                            <a:noFill/>
                          </a:ln>
                          <a:solidFill>
                            <a:schemeClr val="tx1"/>
                          </a:solidFill>
                          <a:effectLst/>
                          <a:latin typeface="Calibri" pitchFamily="34" charset="0"/>
                          <a:cs typeface="Times New Roman" pitchFamily="18" charset="0"/>
                        </a:rPr>
                      </a:b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950"/>
                        </a:lnSpc>
                        <a:spcBef>
                          <a:spcPct val="0"/>
                        </a:spcBef>
                        <a:spcAft>
                          <a:spcPct val="0"/>
                        </a:spcAft>
                        <a:buClrTx/>
                        <a:buSzTx/>
                        <a:buFontTx/>
                        <a:buNone/>
                        <a:tabLst/>
                      </a:pPr>
                      <a:r>
                        <a:rPr lang="en-US" sz="1100" kern="1200" dirty="0" smtClean="0">
                          <a:solidFill>
                            <a:schemeClr val="tx1"/>
                          </a:solidFill>
                          <a:latin typeface="+mn-lt"/>
                          <a:ea typeface="+mn-ea"/>
                          <a:cs typeface="+mn-cs"/>
                        </a:rPr>
                        <a:t>High risk translational research driven by the potential for significant commercial impact in the near-term. </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Current solicitation</a:t>
                      </a:r>
                      <a:r>
                        <a:rPr lang="en-US" sz="1100" kern="1200" baseline="0" dirty="0" smtClean="0">
                          <a:solidFill>
                            <a:schemeClr val="tx1"/>
                          </a:solidFill>
                          <a:latin typeface="+mn-lt"/>
                          <a:ea typeface="+mn-ea"/>
                          <a:cs typeface="+mn-cs"/>
                        </a:rPr>
                        <a:t> open on Batteries for Electrical Energy Storage in Transportation which is focused on ultra-high energy density, low-cost battery technologies.</a:t>
                      </a:r>
                      <a:endParaRPr kumimoji="0" lang="en-US" sz="1100" b="0" i="0" u="none" strike="noStrike" cap="none" normalizeH="0" baseline="0" dirty="0" smtClean="0">
                        <a:ln>
                          <a:noFill/>
                        </a:ln>
                        <a:solidFill>
                          <a:schemeClr val="tx1"/>
                        </a:solidFill>
                        <a:effectLst/>
                        <a:latin typeface="Calibri" pitchFamily="34" charset="0"/>
                      </a:endParaRPr>
                    </a:p>
                  </a:txBody>
                  <a:tcPr marL="100584" marR="100584" marT="51816" marB="518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9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136B2E"/>
                          </a:solidFill>
                          <a:effectLst/>
                          <a:latin typeface="+mn-lt"/>
                          <a:ea typeface="Times New Roman" pitchFamily="18" charset="0"/>
                          <a:cs typeface="Arial" charset="0"/>
                        </a:rPr>
                        <a:t>EERE and OE Research</a:t>
                      </a:r>
                    </a:p>
                  </a:txBody>
                  <a:tcPr marL="100584" marR="100584" marT="51816" marB="518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15000"/>
                        </a:lnSpc>
                        <a:spcBef>
                          <a:spcPts val="1200"/>
                        </a:spcBef>
                        <a:spcAft>
                          <a:spcPts val="1200"/>
                        </a:spcAft>
                      </a:pPr>
                      <a:r>
                        <a:rPr lang="en-US" sz="1100" kern="1200" dirty="0">
                          <a:solidFill>
                            <a:schemeClr val="tx1"/>
                          </a:solidFill>
                          <a:latin typeface="+mn-lt"/>
                          <a:ea typeface="Times New Roman"/>
                          <a:cs typeface="Times New Roman"/>
                        </a:rPr>
                        <a:t>Range of research teams, frequently involving industrial partners</a:t>
                      </a:r>
                      <a:endParaRPr lang="en-US" sz="1800" dirty="0">
                        <a:solidFill>
                          <a:schemeClr val="tx1"/>
                        </a:solidFill>
                        <a:latin typeface="+mn-lt"/>
                        <a:ea typeface="Times New Roman"/>
                        <a:cs typeface="Times New Roman"/>
                      </a:endParaRPr>
                    </a:p>
                  </a:txBody>
                  <a:tcPr marL="100584" marR="100584" marT="51816" marB="518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15000"/>
                        </a:lnSpc>
                        <a:spcBef>
                          <a:spcPts val="1200"/>
                        </a:spcBef>
                        <a:spcAft>
                          <a:spcPts val="1200"/>
                        </a:spcAft>
                      </a:pPr>
                      <a:r>
                        <a:rPr lang="en-US" sz="1100" kern="1200" dirty="0">
                          <a:solidFill>
                            <a:schemeClr val="tx1"/>
                          </a:solidFill>
                          <a:latin typeface="+mn-lt"/>
                          <a:ea typeface="Times New Roman"/>
                          <a:cs typeface="Times New Roman"/>
                        </a:rPr>
                        <a:t>Few</a:t>
                      </a:r>
                      <a:endParaRPr lang="en-US" sz="1800" dirty="0">
                        <a:solidFill>
                          <a:schemeClr val="tx1"/>
                        </a:solidFill>
                        <a:latin typeface="+mn-lt"/>
                        <a:ea typeface="Times New Roman"/>
                        <a:cs typeface="Times New Roman"/>
                      </a:endParaRPr>
                    </a:p>
                  </a:txBody>
                  <a:tcPr marL="100584" marR="100584" marT="51816" marB="518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15000"/>
                        </a:lnSpc>
                        <a:spcBef>
                          <a:spcPts val="1200"/>
                        </a:spcBef>
                        <a:spcAft>
                          <a:spcPts val="1200"/>
                        </a:spcAft>
                      </a:pPr>
                      <a:r>
                        <a:rPr lang="en-US" sz="1100" kern="1200" dirty="0">
                          <a:solidFill>
                            <a:schemeClr val="tx1"/>
                          </a:solidFill>
                          <a:latin typeface="+mn-lt"/>
                          <a:ea typeface="Times New Roman"/>
                          <a:cs typeface="Times New Roman"/>
                        </a:rPr>
                        <a:t>Varies, typically 1-3 years</a:t>
                      </a:r>
                      <a:endParaRPr lang="en-US" sz="1100" dirty="0">
                        <a:solidFill>
                          <a:schemeClr val="tx1"/>
                        </a:solidFill>
                        <a:latin typeface="+mn-lt"/>
                        <a:ea typeface="Times New Roman"/>
                        <a:cs typeface="Times New Roman"/>
                      </a:endParaRPr>
                    </a:p>
                  </a:txBody>
                  <a:tcPr marL="100584" marR="100584" marT="51816" marB="518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lang="en-US" sz="1100" kern="1200" dirty="0" smtClean="0">
                          <a:solidFill>
                            <a:schemeClr val="tx1"/>
                          </a:solidFill>
                          <a:latin typeface="+mn-lt"/>
                          <a:ea typeface="+mn-ea"/>
                          <a:cs typeface="+mn-cs"/>
                        </a:rPr>
                        <a:t>Ranging from small teams ($300K+) to technology demonstrations (can be &gt;$1M)</a:t>
                      </a:r>
                    </a:p>
                  </a:txBody>
                  <a:tcPr marL="100584" marR="100584" marT="51816" marB="518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950"/>
                        </a:lnSpc>
                        <a:spcBef>
                          <a:spcPct val="0"/>
                        </a:spcBef>
                        <a:spcAft>
                          <a:spcPct val="0"/>
                        </a:spcAft>
                        <a:buClrTx/>
                        <a:buSzTx/>
                        <a:buFontTx/>
                        <a:buNone/>
                        <a:tabLst/>
                      </a:pPr>
                      <a:r>
                        <a:rPr lang="en-US" sz="1100" kern="1200" dirty="0" smtClean="0">
                          <a:solidFill>
                            <a:schemeClr val="tx1"/>
                          </a:solidFill>
                          <a:latin typeface="+mn-lt"/>
                          <a:ea typeface="+mn-ea"/>
                          <a:cs typeface="+mn-cs"/>
                        </a:rPr>
                        <a:t>Developmental research and technology demonstration projects.  EERE  primarily focuses on mobile applications, OE on stationary and grid applications.  </a:t>
                      </a:r>
                    </a:p>
                  </a:txBody>
                  <a:tcPr marL="100584" marR="100584" marT="51816" marB="51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98" name="Title 7"/>
          <p:cNvSpPr>
            <a:spLocks noGrp="1"/>
          </p:cNvSpPr>
          <p:nvPr>
            <p:ph type="title"/>
          </p:nvPr>
        </p:nvSpPr>
        <p:spPr>
          <a:xfrm>
            <a:off x="419100" y="0"/>
            <a:ext cx="9136380" cy="518160"/>
          </a:xfrm>
        </p:spPr>
        <p:txBody>
          <a:bodyPr/>
          <a:lstStyle/>
          <a:p>
            <a:r>
              <a:rPr lang="en-US" sz="2200" b="1" i="1" dirty="0" smtClean="0">
                <a:latin typeface="Arial Narrow" pitchFamily="34" charset="0"/>
              </a:rPr>
              <a:t>DOE Batteries and Energy Storage Program Features</a:t>
            </a:r>
          </a:p>
        </p:txBody>
      </p:sp>
      <p:sp>
        <p:nvSpPr>
          <p:cNvPr id="6" name="Slide Number Placeholder 4"/>
          <p:cNvSpPr>
            <a:spLocks noGrp="1"/>
          </p:cNvSpPr>
          <p:nvPr>
            <p:ph type="sldNum" sz="quarter" idx="11"/>
          </p:nvPr>
        </p:nvSpPr>
        <p:spPr bwMode="auto">
          <a:xfrm>
            <a:off x="9255125" y="7198467"/>
            <a:ext cx="419100" cy="413808"/>
          </a:xfrm>
          <a:prstGeom prst="rect">
            <a:avLst/>
          </a:prstGeom>
          <a:noFill/>
          <a:ln>
            <a:miter lim="800000"/>
            <a:headEnd/>
            <a:tailEnd/>
          </a:ln>
        </p:spPr>
        <p:txBody>
          <a:bodyPr wrap="square" lIns="101846" tIns="50923" rIns="101846" bIns="50923" numCol="1" anchorCtr="0" compatLnSpc="1">
            <a:prstTxWarp prst="textNoShape">
              <a:avLst/>
            </a:prstTxWarp>
          </a:bodyPr>
          <a:lstStyle/>
          <a:p>
            <a:pPr fontAlgn="base">
              <a:spcBef>
                <a:spcPct val="0"/>
              </a:spcBef>
              <a:spcAft>
                <a:spcPct val="0"/>
              </a:spcAft>
            </a:pPr>
            <a:fld id="{667D76AE-A3F6-41AD-A1C0-12C90F8E6684}" type="slidenum">
              <a:rPr lang="en-US" u="none" smtClean="0">
                <a:latin typeface="Arial" charset="0"/>
                <a:cs typeface="Arial" charset="0"/>
              </a:rPr>
              <a:pPr fontAlgn="base">
                <a:spcBef>
                  <a:spcPct val="0"/>
                </a:spcBef>
                <a:spcAft>
                  <a:spcPct val="0"/>
                </a:spcAft>
              </a:pPr>
              <a:t>12</a:t>
            </a:fld>
            <a:endParaRPr lang="en-US" u="none" dirty="0" smtClean="0">
              <a:latin typeface="Arial" charset="0"/>
              <a:cs typeface="Arial" charset="0"/>
            </a:endParaRPr>
          </a:p>
        </p:txBody>
      </p:sp>
      <p:sp>
        <p:nvSpPr>
          <p:cNvPr id="7" name="Rectangle 6"/>
          <p:cNvSpPr/>
          <p:nvPr/>
        </p:nvSpPr>
        <p:spPr>
          <a:xfrm>
            <a:off x="272716" y="3590925"/>
            <a:ext cx="9529010" cy="1939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85590" y="6422834"/>
            <a:ext cx="10443990" cy="134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1"/>
          <p:cNvSpPr>
            <a:spLocks noGrp="1"/>
          </p:cNvSpPr>
          <p:nvPr>
            <p:ph type="sldNum" sz="quarter" idx="11"/>
          </p:nvPr>
        </p:nvSpPr>
        <p:spPr/>
        <p:txBody>
          <a:bodyPr/>
          <a:lstStyle/>
          <a:p>
            <a:pPr defTabSz="1016913">
              <a:defRPr/>
            </a:pPr>
            <a:fld id="{121290FF-C494-4729-8D1A-B13218AE21F5}" type="slidenum">
              <a:rPr lang="en-US" u="none"/>
              <a:pPr defTabSz="1016913">
                <a:defRPr/>
              </a:pPr>
              <a:t>13</a:t>
            </a:fld>
            <a:endParaRPr lang="en-US" u="none" dirty="0"/>
          </a:p>
        </p:txBody>
      </p:sp>
      <p:sp>
        <p:nvSpPr>
          <p:cNvPr id="3110915" name="Rectangle 2"/>
          <p:cNvSpPr>
            <a:spLocks noGrp="1" noChangeArrowheads="1"/>
          </p:cNvSpPr>
          <p:nvPr>
            <p:ph type="title" idx="4294967295"/>
          </p:nvPr>
        </p:nvSpPr>
        <p:spPr>
          <a:xfrm>
            <a:off x="1" y="79375"/>
            <a:ext cx="10058400" cy="819150"/>
          </a:xfrm>
        </p:spPr>
        <p:txBody>
          <a:bodyPr/>
          <a:lstStyle/>
          <a:p>
            <a:pPr eaLnBrk="1" hangingPunct="1">
              <a:defRPr/>
            </a:pPr>
            <a:r>
              <a:rPr lang="en-US" sz="2400" b="1" i="1" dirty="0">
                <a:solidFill>
                  <a:srgbClr val="006600"/>
                </a:solidFill>
                <a:effectLst/>
                <a:latin typeface="Arial Narrow" pitchFamily="34" charset="0"/>
              </a:rPr>
              <a:t>Innovation </a:t>
            </a:r>
            <a:r>
              <a:rPr lang="en-US" sz="2400" b="1" i="1" dirty="0" smtClean="0">
                <a:solidFill>
                  <a:srgbClr val="006600"/>
                </a:solidFill>
                <a:effectLst/>
                <a:latin typeface="Arial Narrow" pitchFamily="34" charset="0"/>
              </a:rPr>
              <a:t>Pipeline:  </a:t>
            </a:r>
            <a:r>
              <a:rPr lang="en-US" sz="2400" b="1" i="1" dirty="0" smtClean="0">
                <a:solidFill>
                  <a:srgbClr val="006600"/>
                </a:solidFill>
                <a:latin typeface="Arial Narrow" pitchFamily="34" charset="0"/>
              </a:rPr>
              <a:t>Hubs vs. EFRCs</a:t>
            </a:r>
            <a:r>
              <a:rPr lang="en-US" sz="2400" b="1" i="1" dirty="0" smtClean="0">
                <a:solidFill>
                  <a:srgbClr val="006600"/>
                </a:solidFill>
                <a:effectLst/>
                <a:latin typeface="Arial Narrow" pitchFamily="34" charset="0"/>
              </a:rPr>
              <a:t>&amp; </a:t>
            </a:r>
            <a:r>
              <a:rPr lang="en-US" sz="2400" b="1" i="1" dirty="0">
                <a:solidFill>
                  <a:srgbClr val="006600"/>
                </a:solidFill>
                <a:effectLst/>
                <a:latin typeface="Arial Narrow" pitchFamily="34" charset="0"/>
              </a:rPr>
              <a:t>ARPA-E</a:t>
            </a:r>
          </a:p>
        </p:txBody>
      </p:sp>
      <p:sp>
        <p:nvSpPr>
          <p:cNvPr id="13317" name="Text Box 4"/>
          <p:cNvSpPr txBox="1">
            <a:spLocks noChangeArrowheads="1"/>
          </p:cNvSpPr>
          <p:nvPr/>
        </p:nvSpPr>
        <p:spPr bwMode="auto">
          <a:xfrm>
            <a:off x="1495430" y="1497013"/>
            <a:ext cx="4427539" cy="383670"/>
          </a:xfrm>
          <a:prstGeom prst="rect">
            <a:avLst/>
          </a:prstGeom>
          <a:noFill/>
          <a:ln w="9525">
            <a:noFill/>
            <a:miter lim="800000"/>
            <a:headEnd/>
            <a:tailEnd/>
          </a:ln>
        </p:spPr>
        <p:txBody>
          <a:bodyPr lIns="101645" tIns="50823" rIns="101645" bIns="50823">
            <a:spAutoFit/>
          </a:bodyPr>
          <a:lstStyle/>
          <a:p>
            <a:pPr defTabSz="1016913"/>
            <a:r>
              <a:rPr lang="en-US" sz="1800" u="none" dirty="0">
                <a:solidFill>
                  <a:srgbClr val="00CC66"/>
                </a:solidFill>
                <a:latin typeface="Arial" pitchFamily="34" charset="0"/>
                <a:cs typeface="Arial" pitchFamily="34" charset="0"/>
              </a:rPr>
              <a:t>Government-Dominated Funding</a:t>
            </a:r>
          </a:p>
        </p:txBody>
      </p:sp>
      <p:sp>
        <p:nvSpPr>
          <p:cNvPr id="13318" name="Text Box 5"/>
          <p:cNvSpPr txBox="1">
            <a:spLocks noChangeArrowheads="1"/>
          </p:cNvSpPr>
          <p:nvPr/>
        </p:nvSpPr>
        <p:spPr bwMode="auto">
          <a:xfrm>
            <a:off x="5888044" y="1497013"/>
            <a:ext cx="4324350" cy="383670"/>
          </a:xfrm>
          <a:prstGeom prst="rect">
            <a:avLst/>
          </a:prstGeom>
          <a:noFill/>
          <a:ln w="9525">
            <a:noFill/>
            <a:miter lim="800000"/>
            <a:headEnd/>
            <a:tailEnd/>
          </a:ln>
        </p:spPr>
        <p:txBody>
          <a:bodyPr lIns="101645" tIns="50823" rIns="101645" bIns="50823">
            <a:spAutoFit/>
          </a:bodyPr>
          <a:lstStyle/>
          <a:p>
            <a:pPr defTabSz="1016913"/>
            <a:r>
              <a:rPr lang="en-US" sz="1800" u="none" dirty="0">
                <a:solidFill>
                  <a:srgbClr val="0066FF"/>
                </a:solidFill>
                <a:latin typeface="Arial" pitchFamily="34" charset="0"/>
                <a:cs typeface="Arial" pitchFamily="34" charset="0"/>
              </a:rPr>
              <a:t>Industry- Dominated Funding</a:t>
            </a:r>
          </a:p>
        </p:txBody>
      </p:sp>
      <p:sp>
        <p:nvSpPr>
          <p:cNvPr id="13319" name="Rectangle 6"/>
          <p:cNvSpPr>
            <a:spLocks noChangeArrowheads="1"/>
          </p:cNvSpPr>
          <p:nvPr/>
        </p:nvSpPr>
        <p:spPr bwMode="auto">
          <a:xfrm>
            <a:off x="1760559" y="1900242"/>
            <a:ext cx="7343775" cy="4922837"/>
          </a:xfrm>
          <a:prstGeom prst="rect">
            <a:avLst/>
          </a:prstGeom>
          <a:gradFill rotWithShape="1">
            <a:gsLst>
              <a:gs pos="0">
                <a:srgbClr val="CCFFCC"/>
              </a:gs>
              <a:gs pos="100000">
                <a:srgbClr val="66CCFF"/>
              </a:gs>
            </a:gsLst>
            <a:lin ang="0" scaled="1"/>
          </a:gradFill>
          <a:ln w="9525">
            <a:noFill/>
            <a:miter lim="800000"/>
            <a:headEnd/>
            <a:tailEnd/>
          </a:ln>
        </p:spPr>
        <p:txBody>
          <a:bodyPr wrap="none" lIns="101645" tIns="50823" rIns="101645" bIns="50823" anchor="ctr"/>
          <a:lstStyle/>
          <a:p>
            <a:pPr algn="ctr" defTabSz="1016913"/>
            <a:endParaRPr lang="en-US" sz="2000" b="0" u="none" dirty="0">
              <a:latin typeface="Arial" pitchFamily="34" charset="0"/>
            </a:endParaRPr>
          </a:p>
        </p:txBody>
      </p:sp>
      <p:sp>
        <p:nvSpPr>
          <p:cNvPr id="3110919" name="Line 7"/>
          <p:cNvSpPr>
            <a:spLocks noChangeShapeType="1"/>
          </p:cNvSpPr>
          <p:nvPr/>
        </p:nvSpPr>
        <p:spPr bwMode="auto">
          <a:xfrm>
            <a:off x="1728788" y="1985963"/>
            <a:ext cx="0" cy="4837112"/>
          </a:xfrm>
          <a:prstGeom prst="line">
            <a:avLst/>
          </a:prstGeom>
          <a:noFill/>
          <a:ln w="25400">
            <a:solidFill>
              <a:schemeClr val="tx1"/>
            </a:solidFill>
            <a:round/>
            <a:headEnd/>
            <a:tailEnd/>
          </a:ln>
        </p:spPr>
        <p:txBody>
          <a:bodyPr lIns="91244" tIns="45621" rIns="91244" bIns="45621"/>
          <a:lstStyle/>
          <a:p>
            <a:pPr eaLnBrk="0" hangingPunct="0">
              <a:defRPr/>
            </a:pPr>
            <a:endParaRPr lang="en-US">
              <a:effectLst>
                <a:outerShdw blurRad="38100" dist="38100" dir="2700000" algn="tl">
                  <a:srgbClr val="000000">
                    <a:alpha val="43137"/>
                  </a:srgbClr>
                </a:outerShdw>
              </a:effectLst>
            </a:endParaRPr>
          </a:p>
        </p:txBody>
      </p:sp>
      <p:sp>
        <p:nvSpPr>
          <p:cNvPr id="3110920" name="Line 8"/>
          <p:cNvSpPr>
            <a:spLocks noChangeShapeType="1"/>
          </p:cNvSpPr>
          <p:nvPr/>
        </p:nvSpPr>
        <p:spPr bwMode="auto">
          <a:xfrm>
            <a:off x="1728788" y="6823075"/>
            <a:ext cx="7459662" cy="0"/>
          </a:xfrm>
          <a:prstGeom prst="line">
            <a:avLst/>
          </a:prstGeom>
          <a:noFill/>
          <a:ln w="25400">
            <a:solidFill>
              <a:schemeClr val="tx1"/>
            </a:solidFill>
            <a:round/>
            <a:headEnd/>
            <a:tailEnd/>
          </a:ln>
        </p:spPr>
        <p:txBody>
          <a:bodyPr lIns="91244" tIns="45621" rIns="91244" bIns="45621"/>
          <a:lstStyle/>
          <a:p>
            <a:pPr eaLnBrk="0" hangingPunct="0">
              <a:defRPr/>
            </a:pPr>
            <a:endParaRPr lang="en-US">
              <a:effectLst>
                <a:outerShdw blurRad="38100" dist="38100" dir="2700000" algn="tl">
                  <a:srgbClr val="000000">
                    <a:alpha val="43137"/>
                  </a:srgbClr>
                </a:outerShdw>
              </a:effectLst>
            </a:endParaRPr>
          </a:p>
        </p:txBody>
      </p:sp>
      <p:sp>
        <p:nvSpPr>
          <p:cNvPr id="13322" name="Oval 9"/>
          <p:cNvSpPr>
            <a:spLocks noChangeArrowheads="1"/>
          </p:cNvSpPr>
          <p:nvPr/>
        </p:nvSpPr>
        <p:spPr bwMode="auto">
          <a:xfrm>
            <a:off x="1728809" y="1857379"/>
            <a:ext cx="1927225" cy="2633663"/>
          </a:xfrm>
          <a:prstGeom prst="ellipse">
            <a:avLst/>
          </a:prstGeom>
          <a:solidFill>
            <a:srgbClr val="FFFF99"/>
          </a:solidFill>
          <a:ln w="9525">
            <a:solidFill>
              <a:schemeClr val="tx1"/>
            </a:solidFill>
            <a:round/>
            <a:headEnd/>
            <a:tailEnd/>
          </a:ln>
        </p:spPr>
        <p:txBody>
          <a:bodyPr wrap="none" lIns="101645" tIns="50823" rIns="101645" bIns="50823" anchor="ctr"/>
          <a:lstStyle/>
          <a:p>
            <a:pPr algn="ctr" defTabSz="1016913"/>
            <a:r>
              <a:rPr lang="en-US" sz="1900" u="none" dirty="0">
                <a:latin typeface="Arial" pitchFamily="34" charset="0"/>
                <a:cs typeface="Arial" pitchFamily="34" charset="0"/>
              </a:rPr>
              <a:t>Office</a:t>
            </a:r>
          </a:p>
          <a:p>
            <a:pPr algn="ctr" defTabSz="1016913"/>
            <a:r>
              <a:rPr lang="en-US" sz="1900" u="none" dirty="0">
                <a:latin typeface="Arial" pitchFamily="34" charset="0"/>
                <a:cs typeface="Arial" pitchFamily="34" charset="0"/>
              </a:rPr>
              <a:t>of Science</a:t>
            </a:r>
          </a:p>
          <a:p>
            <a:pPr algn="ctr" defTabSz="1016913"/>
            <a:r>
              <a:rPr lang="en-US" sz="1900" u="none" dirty="0">
                <a:latin typeface="Arial" pitchFamily="34" charset="0"/>
                <a:cs typeface="Arial" pitchFamily="34" charset="0"/>
              </a:rPr>
              <a:t>(e.g., EFRCs)</a:t>
            </a:r>
          </a:p>
        </p:txBody>
      </p:sp>
      <p:sp>
        <p:nvSpPr>
          <p:cNvPr id="13323" name="Oval 10"/>
          <p:cNvSpPr>
            <a:spLocks noChangeArrowheads="1"/>
          </p:cNvSpPr>
          <p:nvPr/>
        </p:nvSpPr>
        <p:spPr bwMode="auto">
          <a:xfrm>
            <a:off x="3101976" y="2417762"/>
            <a:ext cx="3435350" cy="806451"/>
          </a:xfrm>
          <a:prstGeom prst="ellipse">
            <a:avLst/>
          </a:prstGeom>
          <a:solidFill>
            <a:srgbClr val="FFFF99"/>
          </a:solidFill>
          <a:ln w="9525">
            <a:solidFill>
              <a:schemeClr val="tx1"/>
            </a:solidFill>
            <a:round/>
            <a:headEnd/>
            <a:tailEnd/>
          </a:ln>
        </p:spPr>
        <p:txBody>
          <a:bodyPr wrap="none" lIns="101645" tIns="50823" rIns="101645" bIns="50823" anchor="ctr"/>
          <a:lstStyle/>
          <a:p>
            <a:pPr algn="ctr" defTabSz="1016913"/>
            <a:r>
              <a:rPr lang="en-US" sz="1900" u="none" dirty="0">
                <a:latin typeface="Arial" pitchFamily="34" charset="0"/>
                <a:cs typeface="Arial" pitchFamily="34" charset="0"/>
              </a:rPr>
              <a:t>ARPA-E</a:t>
            </a:r>
          </a:p>
          <a:p>
            <a:pPr algn="ctr" defTabSz="1016913"/>
            <a:r>
              <a:rPr lang="en-US" sz="1300" b="0" u="none" dirty="0">
                <a:latin typeface="Arial" pitchFamily="34" charset="0"/>
                <a:cs typeface="Arial" pitchFamily="34" charset="0"/>
              </a:rPr>
              <a:t>Breakthrough; Opportunistic; Focused </a:t>
            </a:r>
          </a:p>
        </p:txBody>
      </p:sp>
      <p:sp>
        <p:nvSpPr>
          <p:cNvPr id="13324" name="Text Box 11"/>
          <p:cNvSpPr txBox="1">
            <a:spLocks noChangeArrowheads="1"/>
          </p:cNvSpPr>
          <p:nvPr/>
        </p:nvSpPr>
        <p:spPr bwMode="auto">
          <a:xfrm>
            <a:off x="1543050" y="6838950"/>
            <a:ext cx="8212138" cy="383670"/>
          </a:xfrm>
          <a:prstGeom prst="rect">
            <a:avLst/>
          </a:prstGeom>
          <a:noFill/>
          <a:ln w="9525">
            <a:noFill/>
            <a:miter lim="800000"/>
            <a:headEnd/>
            <a:tailEnd/>
          </a:ln>
        </p:spPr>
        <p:txBody>
          <a:bodyPr lIns="101645" tIns="50823" rIns="101645" bIns="50823">
            <a:spAutoFit/>
          </a:bodyPr>
          <a:lstStyle/>
          <a:p>
            <a:pPr defTabSz="1016913"/>
            <a:r>
              <a:rPr lang="en-US" sz="1800" u="none" dirty="0">
                <a:latin typeface="Arial" pitchFamily="34" charset="0"/>
                <a:cs typeface="Arial" pitchFamily="34" charset="0"/>
              </a:rPr>
              <a:t>Basic                                    Applied                                          Deployed</a:t>
            </a:r>
          </a:p>
        </p:txBody>
      </p:sp>
      <p:sp>
        <p:nvSpPr>
          <p:cNvPr id="13325" name="AutoShape 12"/>
          <p:cNvSpPr>
            <a:spLocks noChangeArrowheads="1"/>
          </p:cNvSpPr>
          <p:nvPr/>
        </p:nvSpPr>
        <p:spPr bwMode="auto">
          <a:xfrm>
            <a:off x="2357459" y="6908801"/>
            <a:ext cx="1997075" cy="346075"/>
          </a:xfrm>
          <a:prstGeom prst="rightArrow">
            <a:avLst>
              <a:gd name="adj1" fmla="val 50000"/>
              <a:gd name="adj2" fmla="val 144266"/>
            </a:avLst>
          </a:prstGeom>
          <a:solidFill>
            <a:schemeClr val="tx1"/>
          </a:solidFill>
          <a:ln w="9525">
            <a:solidFill>
              <a:schemeClr val="tx1"/>
            </a:solidFill>
            <a:miter lim="800000"/>
            <a:headEnd/>
            <a:tailEnd/>
          </a:ln>
        </p:spPr>
        <p:txBody>
          <a:bodyPr wrap="none" lIns="101645" tIns="50823" rIns="101645" bIns="50823" anchor="ctr"/>
          <a:lstStyle/>
          <a:p>
            <a:pPr algn="ctr" defTabSz="1016913"/>
            <a:endParaRPr lang="en-US" sz="2000" b="0" u="none" dirty="0">
              <a:latin typeface="Arial" pitchFamily="34" charset="0"/>
            </a:endParaRPr>
          </a:p>
        </p:txBody>
      </p:sp>
      <p:sp>
        <p:nvSpPr>
          <p:cNvPr id="13326" name="AutoShape 13"/>
          <p:cNvSpPr>
            <a:spLocks noChangeArrowheads="1"/>
          </p:cNvSpPr>
          <p:nvPr/>
        </p:nvSpPr>
        <p:spPr bwMode="auto">
          <a:xfrm>
            <a:off x="5686425" y="6908801"/>
            <a:ext cx="2095500" cy="346075"/>
          </a:xfrm>
          <a:prstGeom prst="rightArrow">
            <a:avLst>
              <a:gd name="adj1" fmla="val 50000"/>
              <a:gd name="adj2" fmla="val 151376"/>
            </a:avLst>
          </a:prstGeom>
          <a:solidFill>
            <a:schemeClr val="tx1"/>
          </a:solidFill>
          <a:ln w="9525">
            <a:solidFill>
              <a:schemeClr val="tx1"/>
            </a:solidFill>
            <a:miter lim="800000"/>
            <a:headEnd/>
            <a:tailEnd/>
          </a:ln>
        </p:spPr>
        <p:txBody>
          <a:bodyPr wrap="none" lIns="101645" tIns="50823" rIns="101645" bIns="50823" anchor="ctr"/>
          <a:lstStyle/>
          <a:p>
            <a:pPr algn="ctr" defTabSz="1016913"/>
            <a:endParaRPr lang="en-US" sz="2000" b="0" u="none" dirty="0">
              <a:latin typeface="Arial" pitchFamily="34" charset="0"/>
            </a:endParaRPr>
          </a:p>
        </p:txBody>
      </p:sp>
      <p:sp>
        <p:nvSpPr>
          <p:cNvPr id="13327" name="Text Box 14"/>
          <p:cNvSpPr txBox="1">
            <a:spLocks noChangeArrowheads="1"/>
          </p:cNvSpPr>
          <p:nvPr/>
        </p:nvSpPr>
        <p:spPr bwMode="auto">
          <a:xfrm>
            <a:off x="417320" y="1941520"/>
            <a:ext cx="1345011" cy="595081"/>
          </a:xfrm>
          <a:prstGeom prst="rect">
            <a:avLst/>
          </a:prstGeom>
          <a:noFill/>
          <a:ln w="9525">
            <a:noFill/>
            <a:miter lim="800000"/>
            <a:headEnd/>
            <a:tailEnd/>
          </a:ln>
        </p:spPr>
        <p:txBody>
          <a:bodyPr wrap="none" lIns="101645" tIns="50823" rIns="101645" bIns="50823">
            <a:spAutoFit/>
          </a:bodyPr>
          <a:lstStyle/>
          <a:p>
            <a:pPr algn="ctr" defTabSz="1016913"/>
            <a:r>
              <a:rPr lang="en-US" sz="1600" u="none" dirty="0">
                <a:latin typeface="Arial" pitchFamily="34" charset="0"/>
                <a:cs typeface="Arial" pitchFamily="34" charset="0"/>
              </a:rPr>
              <a:t>High Risk,</a:t>
            </a:r>
          </a:p>
          <a:p>
            <a:pPr algn="ctr" defTabSz="1016913"/>
            <a:r>
              <a:rPr lang="en-US" sz="1600" u="none" dirty="0">
                <a:latin typeface="Arial" pitchFamily="34" charset="0"/>
                <a:cs typeface="Arial" pitchFamily="34" charset="0"/>
              </a:rPr>
              <a:t>High Payoff</a:t>
            </a:r>
          </a:p>
        </p:txBody>
      </p:sp>
      <p:sp>
        <p:nvSpPr>
          <p:cNvPr id="13328" name="Text Box 15"/>
          <p:cNvSpPr txBox="1">
            <a:spLocks noChangeArrowheads="1"/>
          </p:cNvSpPr>
          <p:nvPr/>
        </p:nvSpPr>
        <p:spPr bwMode="auto">
          <a:xfrm>
            <a:off x="345394" y="6130932"/>
            <a:ext cx="1447603" cy="595081"/>
          </a:xfrm>
          <a:prstGeom prst="rect">
            <a:avLst/>
          </a:prstGeom>
          <a:noFill/>
          <a:ln w="9525">
            <a:noFill/>
            <a:miter lim="800000"/>
            <a:headEnd/>
            <a:tailEnd/>
          </a:ln>
        </p:spPr>
        <p:txBody>
          <a:bodyPr wrap="none" lIns="101645" tIns="50823" rIns="101645" bIns="50823">
            <a:spAutoFit/>
          </a:bodyPr>
          <a:lstStyle/>
          <a:p>
            <a:pPr algn="ctr" defTabSz="1016913"/>
            <a:r>
              <a:rPr lang="en-US" sz="1600" u="none" dirty="0">
                <a:latin typeface="Arial" pitchFamily="34" charset="0"/>
                <a:cs typeface="Arial" pitchFamily="34" charset="0"/>
              </a:rPr>
              <a:t>Low Risk,</a:t>
            </a:r>
          </a:p>
          <a:p>
            <a:pPr algn="ctr" defTabSz="1016913"/>
            <a:r>
              <a:rPr lang="en-US" sz="1600" u="none" dirty="0">
                <a:latin typeface="Arial" pitchFamily="34" charset="0"/>
                <a:cs typeface="Arial" pitchFamily="34" charset="0"/>
              </a:rPr>
              <a:t>Evolutionary</a:t>
            </a:r>
          </a:p>
        </p:txBody>
      </p:sp>
      <p:sp>
        <p:nvSpPr>
          <p:cNvPr id="13329" name="AutoShape 16"/>
          <p:cNvSpPr>
            <a:spLocks noChangeArrowheads="1"/>
          </p:cNvSpPr>
          <p:nvPr/>
        </p:nvSpPr>
        <p:spPr bwMode="auto">
          <a:xfrm rot="16200000">
            <a:off x="-680243" y="4107657"/>
            <a:ext cx="3540125" cy="334962"/>
          </a:xfrm>
          <a:prstGeom prst="rightArrow">
            <a:avLst>
              <a:gd name="adj1" fmla="val 50000"/>
              <a:gd name="adj2" fmla="val 264218"/>
            </a:avLst>
          </a:prstGeom>
          <a:solidFill>
            <a:schemeClr val="tx1"/>
          </a:solidFill>
          <a:ln w="9525">
            <a:solidFill>
              <a:schemeClr val="tx1"/>
            </a:solidFill>
            <a:miter lim="800000"/>
            <a:headEnd/>
            <a:tailEnd/>
          </a:ln>
        </p:spPr>
        <p:txBody>
          <a:bodyPr vert="eaVert" wrap="none" lIns="101645" tIns="50823" rIns="101645" bIns="50823" anchor="ctr"/>
          <a:lstStyle/>
          <a:p>
            <a:pPr algn="ctr" defTabSz="1016913"/>
            <a:endParaRPr lang="en-US" sz="2000" b="0" u="none" dirty="0">
              <a:latin typeface="Arial" pitchFamily="34" charset="0"/>
            </a:endParaRPr>
          </a:p>
        </p:txBody>
      </p:sp>
      <p:sp>
        <p:nvSpPr>
          <p:cNvPr id="13330" name="Oval 17"/>
          <p:cNvSpPr>
            <a:spLocks noChangeArrowheads="1"/>
          </p:cNvSpPr>
          <p:nvPr/>
        </p:nvSpPr>
        <p:spPr bwMode="auto">
          <a:xfrm>
            <a:off x="7177109" y="5613401"/>
            <a:ext cx="1927225" cy="1209675"/>
          </a:xfrm>
          <a:prstGeom prst="ellipse">
            <a:avLst/>
          </a:prstGeom>
          <a:solidFill>
            <a:srgbClr val="FFFF99"/>
          </a:solidFill>
          <a:ln w="9525">
            <a:solidFill>
              <a:schemeClr val="tx1"/>
            </a:solidFill>
            <a:round/>
            <a:headEnd/>
            <a:tailEnd/>
          </a:ln>
        </p:spPr>
        <p:txBody>
          <a:bodyPr wrap="none" lIns="101645" tIns="50823" rIns="101645" bIns="50823" anchor="ctr"/>
          <a:lstStyle/>
          <a:p>
            <a:pPr algn="ctr" defTabSz="1016913"/>
            <a:r>
              <a:rPr lang="en-US" sz="1900" u="none" dirty="0">
                <a:latin typeface="Arial" pitchFamily="34" charset="0"/>
                <a:cs typeface="Arial" pitchFamily="34" charset="0"/>
              </a:rPr>
              <a:t>Loans</a:t>
            </a:r>
          </a:p>
        </p:txBody>
      </p:sp>
      <p:sp>
        <p:nvSpPr>
          <p:cNvPr id="13331" name="Oval 18"/>
          <p:cNvSpPr>
            <a:spLocks noChangeArrowheads="1"/>
          </p:cNvSpPr>
          <p:nvPr/>
        </p:nvSpPr>
        <p:spPr bwMode="auto">
          <a:xfrm>
            <a:off x="4144963" y="4433888"/>
            <a:ext cx="3352800" cy="1985962"/>
          </a:xfrm>
          <a:prstGeom prst="ellipse">
            <a:avLst/>
          </a:prstGeom>
          <a:solidFill>
            <a:srgbClr val="FFFF99"/>
          </a:solidFill>
          <a:ln w="9525">
            <a:solidFill>
              <a:schemeClr val="tx1"/>
            </a:solidFill>
            <a:round/>
            <a:headEnd/>
            <a:tailEnd/>
          </a:ln>
        </p:spPr>
        <p:txBody>
          <a:bodyPr wrap="none" lIns="101645" tIns="50823" rIns="101645" bIns="50823" anchor="ctr"/>
          <a:lstStyle/>
          <a:p>
            <a:pPr algn="ctr" defTabSz="1016913"/>
            <a:r>
              <a:rPr lang="en-US" sz="1900" u="none" dirty="0">
                <a:latin typeface="Arial" pitchFamily="34" charset="0"/>
                <a:cs typeface="Arial" pitchFamily="34" charset="0"/>
              </a:rPr>
              <a:t>Applied Offices</a:t>
            </a:r>
          </a:p>
        </p:txBody>
      </p:sp>
      <p:sp>
        <p:nvSpPr>
          <p:cNvPr id="13332" name="Oval 19"/>
          <p:cNvSpPr>
            <a:spLocks noChangeArrowheads="1"/>
          </p:cNvSpPr>
          <p:nvPr/>
        </p:nvSpPr>
        <p:spPr bwMode="auto">
          <a:xfrm>
            <a:off x="2198428" y="3536577"/>
            <a:ext cx="4946651" cy="976220"/>
          </a:xfrm>
          <a:prstGeom prst="ellipse">
            <a:avLst/>
          </a:prstGeom>
          <a:solidFill>
            <a:srgbClr val="FFFF99"/>
          </a:solidFill>
          <a:ln w="9525">
            <a:solidFill>
              <a:schemeClr val="tx1"/>
            </a:solidFill>
            <a:round/>
            <a:headEnd/>
            <a:tailEnd/>
          </a:ln>
        </p:spPr>
        <p:txBody>
          <a:bodyPr wrap="none" lIns="101645" tIns="50823" rIns="101645" bIns="50823" anchor="ctr"/>
          <a:lstStyle/>
          <a:p>
            <a:pPr algn="ctr" defTabSz="1016913"/>
            <a:r>
              <a:rPr lang="en-US" sz="1900" u="none" dirty="0" smtClean="0">
                <a:latin typeface="Arial" pitchFamily="34" charset="0"/>
              </a:rPr>
              <a:t>Energy </a:t>
            </a:r>
            <a:r>
              <a:rPr lang="en-US" sz="1900" u="none" dirty="0">
                <a:latin typeface="Arial" pitchFamily="34" charset="0"/>
              </a:rPr>
              <a:t>Innovation Hubs</a:t>
            </a:r>
            <a:r>
              <a:rPr lang="en-US" sz="2000" b="0" u="none" dirty="0">
                <a:latin typeface="Arial" pitchFamily="34" charset="0"/>
              </a:rPr>
              <a:t> </a:t>
            </a:r>
            <a:endParaRPr lang="en-US" sz="2000" u="none" dirty="0">
              <a:latin typeface="Arial" pitchFamily="34" charset="0"/>
              <a:cs typeface="Arial" pitchFamily="34" charset="0"/>
            </a:endParaRPr>
          </a:p>
          <a:p>
            <a:pPr algn="ctr" defTabSz="1016913"/>
            <a:r>
              <a:rPr lang="en-US" sz="1300" b="0" u="none" dirty="0">
                <a:latin typeface="Arial" pitchFamily="34" charset="0"/>
                <a:cs typeface="Arial" pitchFamily="34" charset="0"/>
              </a:rPr>
              <a:t>Big problem; </a:t>
            </a:r>
            <a:r>
              <a:rPr lang="en-US" sz="1300" b="0" u="none" dirty="0" smtClean="0">
                <a:latin typeface="Arial" pitchFamily="34" charset="0"/>
                <a:cs typeface="Arial" pitchFamily="34" charset="0"/>
              </a:rPr>
              <a:t>Sustained Support of Integrated Research</a:t>
            </a:r>
            <a:endParaRPr lang="en-US" sz="1300" b="0" u="none" dirty="0">
              <a:latin typeface="Arial" pitchFamily="34" charset="0"/>
              <a:cs typeface="Arial" pitchFamily="34" charset="0"/>
            </a:endParaRPr>
          </a:p>
        </p:txBody>
      </p:sp>
      <p:sp>
        <p:nvSpPr>
          <p:cNvPr id="13333" name="Text Box 20"/>
          <p:cNvSpPr txBox="1">
            <a:spLocks noChangeArrowheads="1"/>
          </p:cNvSpPr>
          <p:nvPr/>
        </p:nvSpPr>
        <p:spPr bwMode="auto">
          <a:xfrm>
            <a:off x="7761915" y="5595950"/>
            <a:ext cx="848080" cy="441193"/>
          </a:xfrm>
          <a:prstGeom prst="rect">
            <a:avLst/>
          </a:prstGeom>
          <a:noFill/>
          <a:ln w="9525">
            <a:noFill/>
            <a:miter lim="800000"/>
            <a:headEnd/>
            <a:tailEnd/>
          </a:ln>
        </p:spPr>
        <p:txBody>
          <a:bodyPr wrap="none" lIns="101645" tIns="50823" rIns="101645" bIns="50823">
            <a:spAutoFit/>
          </a:bodyPr>
          <a:lstStyle/>
          <a:p>
            <a:pPr algn="ctr" defTabSz="1016913"/>
            <a:r>
              <a:rPr lang="en-US" sz="1100" b="0" u="none" dirty="0">
                <a:latin typeface="Arial" pitchFamily="34" charset="0"/>
                <a:cs typeface="Arial" pitchFamily="34" charset="0"/>
              </a:rPr>
              <a:t>Innovative</a:t>
            </a:r>
          </a:p>
          <a:p>
            <a:pPr algn="ctr" defTabSz="1016913"/>
            <a:r>
              <a:rPr lang="en-US" sz="1100" b="0" u="none" dirty="0">
                <a:latin typeface="Arial" pitchFamily="34" charset="0"/>
                <a:cs typeface="Arial" pitchFamily="34" charset="0"/>
              </a:rPr>
              <a:t>Program</a:t>
            </a:r>
          </a:p>
        </p:txBody>
      </p:sp>
      <p:sp>
        <p:nvSpPr>
          <p:cNvPr id="13334" name="Text Box 21"/>
          <p:cNvSpPr txBox="1">
            <a:spLocks noChangeArrowheads="1"/>
          </p:cNvSpPr>
          <p:nvPr/>
        </p:nvSpPr>
        <p:spPr bwMode="auto">
          <a:xfrm>
            <a:off x="7503863" y="6372238"/>
            <a:ext cx="1357835" cy="441193"/>
          </a:xfrm>
          <a:prstGeom prst="rect">
            <a:avLst/>
          </a:prstGeom>
          <a:noFill/>
          <a:ln w="9525">
            <a:noFill/>
            <a:miter lim="800000"/>
            <a:headEnd/>
            <a:tailEnd/>
          </a:ln>
        </p:spPr>
        <p:txBody>
          <a:bodyPr wrap="none" lIns="101645" tIns="50823" rIns="101645" bIns="50823">
            <a:spAutoFit/>
          </a:bodyPr>
          <a:lstStyle/>
          <a:p>
            <a:pPr algn="ctr" defTabSz="1016913"/>
            <a:r>
              <a:rPr lang="en-US" sz="1100" b="0" u="none" dirty="0">
                <a:latin typeface="Arial" pitchFamily="34" charset="0"/>
                <a:cs typeface="Arial" pitchFamily="34" charset="0"/>
              </a:rPr>
              <a:t>Commercial-ready</a:t>
            </a:r>
          </a:p>
          <a:p>
            <a:pPr algn="ctr" defTabSz="1016913"/>
            <a:r>
              <a:rPr lang="en-US" sz="1100" b="0" u="none" dirty="0">
                <a:latin typeface="Arial" pitchFamily="34" charset="0"/>
                <a:cs typeface="Arial" pitchFamily="34" charset="0"/>
              </a:rPr>
              <a:t>Program</a:t>
            </a:r>
          </a:p>
        </p:txBody>
      </p:sp>
      <p:sp>
        <p:nvSpPr>
          <p:cNvPr id="3110934" name="Line 22"/>
          <p:cNvSpPr>
            <a:spLocks noChangeShapeType="1"/>
          </p:cNvSpPr>
          <p:nvPr/>
        </p:nvSpPr>
        <p:spPr bwMode="auto">
          <a:xfrm>
            <a:off x="6537331" y="2849563"/>
            <a:ext cx="1393825" cy="0"/>
          </a:xfrm>
          <a:prstGeom prst="line">
            <a:avLst/>
          </a:prstGeom>
          <a:noFill/>
          <a:ln w="31750">
            <a:solidFill>
              <a:schemeClr val="tx1"/>
            </a:solidFill>
            <a:round/>
            <a:headEnd/>
            <a:tailEnd type="triangle" w="med" len="med"/>
          </a:ln>
        </p:spPr>
        <p:txBody>
          <a:bodyPr lIns="91244" tIns="45621" rIns="91244" bIns="45621"/>
          <a:lstStyle/>
          <a:p>
            <a:pPr eaLnBrk="0" hangingPunct="0">
              <a:defRPr/>
            </a:pPr>
            <a:endParaRPr lang="en-US">
              <a:effectLst>
                <a:outerShdw blurRad="38100" dist="38100" dir="2700000" algn="tl">
                  <a:srgbClr val="000000">
                    <a:alpha val="43137"/>
                  </a:srgbClr>
                </a:outerShdw>
              </a:effectLst>
            </a:endParaRPr>
          </a:p>
        </p:txBody>
      </p:sp>
      <p:sp>
        <p:nvSpPr>
          <p:cNvPr id="3110935" name="Line 23"/>
          <p:cNvSpPr>
            <a:spLocks noChangeShapeType="1"/>
          </p:cNvSpPr>
          <p:nvPr/>
        </p:nvSpPr>
        <p:spPr bwMode="auto">
          <a:xfrm>
            <a:off x="6537346" y="2849564"/>
            <a:ext cx="639763" cy="1900237"/>
          </a:xfrm>
          <a:prstGeom prst="line">
            <a:avLst/>
          </a:prstGeom>
          <a:noFill/>
          <a:ln w="31750">
            <a:solidFill>
              <a:schemeClr val="tx1"/>
            </a:solidFill>
            <a:round/>
            <a:headEnd/>
            <a:tailEnd type="triangle" w="med" len="med"/>
          </a:ln>
        </p:spPr>
        <p:txBody>
          <a:bodyPr lIns="91244" tIns="45621" rIns="91244" bIns="45621"/>
          <a:lstStyle/>
          <a:p>
            <a:pPr eaLnBrk="0" hangingPunct="0">
              <a:defRPr/>
            </a:pPr>
            <a:endParaRPr lang="en-US">
              <a:effectLst>
                <a:outerShdw blurRad="38100" dist="38100" dir="2700000" algn="tl">
                  <a:srgbClr val="000000">
                    <a:alpha val="43137"/>
                  </a:srgbClr>
                </a:outerShdw>
              </a:effectLst>
            </a:endParaRPr>
          </a:p>
        </p:txBody>
      </p:sp>
      <p:sp>
        <p:nvSpPr>
          <p:cNvPr id="13337" name="Text Box 24"/>
          <p:cNvSpPr txBox="1">
            <a:spLocks noChangeArrowheads="1"/>
          </p:cNvSpPr>
          <p:nvPr/>
        </p:nvSpPr>
        <p:spPr bwMode="auto">
          <a:xfrm>
            <a:off x="6454779" y="2505097"/>
            <a:ext cx="1171575" cy="313907"/>
          </a:xfrm>
          <a:prstGeom prst="rect">
            <a:avLst/>
          </a:prstGeom>
          <a:noFill/>
          <a:ln w="9525">
            <a:noFill/>
            <a:miter lim="800000"/>
            <a:headEnd/>
            <a:tailEnd/>
          </a:ln>
        </p:spPr>
        <p:txBody>
          <a:bodyPr lIns="101645" tIns="50823" rIns="101645" bIns="50823">
            <a:spAutoFit/>
          </a:bodyPr>
          <a:lstStyle/>
          <a:p>
            <a:pPr defTabSz="1016913"/>
            <a:r>
              <a:rPr lang="en-US" sz="1300" u="none" dirty="0">
                <a:latin typeface="Arial" pitchFamily="34" charset="0"/>
                <a:cs typeface="Arial" pitchFamily="34" charset="0"/>
              </a:rPr>
              <a:t>Handoff</a:t>
            </a:r>
          </a:p>
        </p:txBody>
      </p:sp>
      <p:sp>
        <p:nvSpPr>
          <p:cNvPr id="3110937" name="Text Box 25"/>
          <p:cNvSpPr txBox="1">
            <a:spLocks noChangeArrowheads="1"/>
          </p:cNvSpPr>
          <p:nvPr/>
        </p:nvSpPr>
        <p:spPr bwMode="auto">
          <a:xfrm>
            <a:off x="0" y="876627"/>
            <a:ext cx="6944753" cy="276787"/>
          </a:xfrm>
          <a:prstGeom prst="rect">
            <a:avLst/>
          </a:prstGeom>
          <a:noFill/>
          <a:ln w="9525">
            <a:noFill/>
            <a:miter lim="800000"/>
            <a:headEnd/>
            <a:tailEnd/>
          </a:ln>
          <a:effectLst/>
        </p:spPr>
        <p:txBody>
          <a:bodyPr wrap="none" lIns="91233" tIns="45615" rIns="91233" bIns="45615">
            <a:spAutoFit/>
          </a:bodyPr>
          <a:lstStyle/>
          <a:p>
            <a:pPr eaLnBrk="0" hangingPunct="0">
              <a:defRPr/>
            </a:pPr>
            <a:r>
              <a:rPr lang="en-US" dirty="0" smtClean="0">
                <a:effectLst>
                  <a:outerShdw blurRad="38100" dist="38100" dir="2700000" algn="tl">
                    <a:srgbClr val="C0C0C0"/>
                  </a:outerShdw>
                </a:effectLst>
              </a:rPr>
              <a:t>Modified chart from </a:t>
            </a:r>
            <a:r>
              <a:rPr lang="en-US" dirty="0" err="1" smtClean="0">
                <a:effectLst>
                  <a:outerShdw blurRad="38100" dist="38100" dir="2700000" algn="tl">
                    <a:srgbClr val="C0C0C0"/>
                  </a:outerShdw>
                </a:effectLst>
              </a:rPr>
              <a:t>Kosinski</a:t>
            </a:r>
            <a:r>
              <a:rPr lang="en-US" dirty="0">
                <a:effectLst>
                  <a:outerShdw blurRad="38100" dist="38100" dir="2700000" algn="tl">
                    <a:srgbClr val="C0C0C0"/>
                  </a:outerShdw>
                </a:effectLst>
              </a:rPr>
              <a:t>, BESAC presentation, 10July, 2009, http://www.sc.doe.gov/bes/besac/Meetings.html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b="1" i="1" dirty="0" smtClean="0">
                <a:latin typeface="Arial Narrow" pitchFamily="34" charset="0"/>
                <a:cs typeface="Arial" charset="0"/>
              </a:rPr>
              <a:t>New BES Research Investments Address Critical Needs </a:t>
            </a:r>
            <a:r>
              <a:rPr lang="en-US" sz="2000" b="1" i="1" dirty="0" smtClean="0">
                <a:latin typeface="Arial Narrow" pitchFamily="34" charset="0"/>
                <a:cs typeface="Arial" charset="0"/>
              </a:rPr>
              <a:t/>
            </a:r>
            <a:br>
              <a:rPr lang="en-US" sz="2000" b="1" i="1" dirty="0" smtClean="0">
                <a:latin typeface="Arial Narrow" pitchFamily="34" charset="0"/>
                <a:cs typeface="Arial" charset="0"/>
              </a:rPr>
            </a:br>
            <a:r>
              <a:rPr lang="en-US" sz="1800" b="1" i="1" dirty="0" smtClean="0">
                <a:latin typeface="Arial Narrow" pitchFamily="34" charset="0"/>
                <a:cs typeface="Arial" charset="0"/>
              </a:rPr>
              <a:t>An FY 2011 BES call will cover a broad range of research awards including new EFRCs</a:t>
            </a:r>
          </a:p>
        </p:txBody>
      </p:sp>
      <p:sp>
        <p:nvSpPr>
          <p:cNvPr id="1229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29790-9A98-411D-A55C-F5E0171EFBC5}" type="slidenum">
              <a:rPr lang="en-US" u="none" smtClean="0">
                <a:latin typeface="Arial" charset="0"/>
                <a:cs typeface="Arial" charset="0"/>
              </a:rPr>
              <a:pPr fontAlgn="base">
                <a:spcBef>
                  <a:spcPct val="0"/>
                </a:spcBef>
                <a:spcAft>
                  <a:spcPct val="0"/>
                </a:spcAft>
              </a:pPr>
              <a:t>14</a:t>
            </a:fld>
            <a:endParaRPr lang="en-US" u="none" dirty="0" smtClean="0">
              <a:latin typeface="Arial" charset="0"/>
              <a:cs typeface="Arial" charset="0"/>
            </a:endParaRPr>
          </a:p>
        </p:txBody>
      </p:sp>
      <p:sp>
        <p:nvSpPr>
          <p:cNvPr id="5121" name="Rectangle 1"/>
          <p:cNvSpPr>
            <a:spLocks noChangeArrowheads="1"/>
          </p:cNvSpPr>
          <p:nvPr/>
        </p:nvSpPr>
        <p:spPr bwMode="auto">
          <a:xfrm>
            <a:off x="105354" y="1169410"/>
            <a:ext cx="9953046" cy="5896486"/>
          </a:xfrm>
          <a:prstGeom prst="rect">
            <a:avLst/>
          </a:prstGeom>
          <a:noFill/>
          <a:ln w="9525">
            <a:noFill/>
            <a:miter lim="800000"/>
            <a:headEnd/>
            <a:tailEnd/>
          </a:ln>
          <a:effectLst/>
        </p:spPr>
        <p:txBody>
          <a:bodyPr wrap="square" lIns="101882" tIns="0" rIns="101882" bIns="0" anchor="ctr">
            <a:spAutoFit/>
          </a:bodyPr>
          <a:lstStyle/>
          <a:p>
            <a:pPr>
              <a:defRPr/>
            </a:pPr>
            <a:r>
              <a:rPr lang="en-US" sz="2000" b="1" u="none" dirty="0">
                <a:ea typeface="Calibri" pitchFamily="34" charset="0"/>
                <a:cs typeface="Arial" pitchFamily="34" charset="0"/>
              </a:rPr>
              <a:t>About </a:t>
            </a:r>
            <a:r>
              <a:rPr lang="en-US" sz="2000" b="1" u="none" dirty="0" smtClean="0">
                <a:ea typeface="Calibri" pitchFamily="34" charset="0"/>
                <a:cs typeface="Arial" pitchFamily="34" charset="0"/>
              </a:rPr>
              <a:t>$66 million </a:t>
            </a:r>
            <a:r>
              <a:rPr lang="en-US" sz="2000" b="1" u="none" dirty="0">
                <a:ea typeface="Calibri" pitchFamily="34" charset="0"/>
                <a:cs typeface="Arial" pitchFamily="34" charset="0"/>
              </a:rPr>
              <a:t>will be </a:t>
            </a:r>
            <a:r>
              <a:rPr lang="en-US" sz="2000" b="1" u="none" dirty="0" smtClean="0">
                <a:ea typeface="Calibri" pitchFamily="34" charset="0"/>
                <a:cs typeface="Arial" pitchFamily="34" charset="0"/>
              </a:rPr>
              <a:t>competed </a:t>
            </a:r>
            <a:r>
              <a:rPr lang="en-US" sz="2000" b="1" u="none" dirty="0">
                <a:ea typeface="Calibri" pitchFamily="34" charset="0"/>
                <a:cs typeface="Arial" pitchFamily="34" charset="0"/>
              </a:rPr>
              <a:t>in the BES Program to support single investigators, small groups, and </a:t>
            </a:r>
            <a:r>
              <a:rPr lang="en-US" sz="2000" b="1" u="none" dirty="0" smtClean="0">
                <a:ea typeface="Calibri" pitchFamily="34" charset="0"/>
                <a:cs typeface="Arial" pitchFamily="34" charset="0"/>
              </a:rPr>
              <a:t>additional Energy </a:t>
            </a:r>
            <a:r>
              <a:rPr lang="en-US" sz="2000" b="1" u="none" dirty="0">
                <a:ea typeface="Calibri" pitchFamily="34" charset="0"/>
                <a:cs typeface="Arial" pitchFamily="34" charset="0"/>
              </a:rPr>
              <a:t>Frontier Research Centers in the following areas:</a:t>
            </a:r>
          </a:p>
          <a:p>
            <a:pPr>
              <a:lnSpc>
                <a:spcPts val="1114"/>
              </a:lnSpc>
              <a:defRPr/>
            </a:pPr>
            <a:r>
              <a:rPr lang="en-US" sz="1600" u="none" dirty="0">
                <a:ea typeface="Calibri" pitchFamily="34" charset="0"/>
                <a:cs typeface="Arial" pitchFamily="34" charset="0"/>
              </a:rPr>
              <a:t> </a:t>
            </a:r>
            <a:endParaRPr lang="en-US" sz="1600" u="none" dirty="0">
              <a:cs typeface="Arial" pitchFamily="34" charset="0"/>
            </a:endParaRPr>
          </a:p>
          <a:p>
            <a:pPr eaLnBrk="0" hangingPunct="0">
              <a:defRPr/>
            </a:pPr>
            <a:r>
              <a:rPr lang="en-US" sz="2200" b="1" u="none" dirty="0">
                <a:ea typeface="Calibri" pitchFamily="34" charset="0"/>
                <a:cs typeface="Arial" pitchFamily="34" charset="0"/>
              </a:rPr>
              <a:t>1</a:t>
            </a:r>
            <a:r>
              <a:rPr lang="en-US" sz="2000" b="1" u="none" dirty="0">
                <a:ea typeface="Calibri" pitchFamily="34" charset="0"/>
                <a:cs typeface="Arial" pitchFamily="34" charset="0"/>
              </a:rPr>
              <a:t>.  Discovery and development of new materials </a:t>
            </a:r>
            <a:endParaRPr lang="en-US" sz="2000" u="none" dirty="0">
              <a:cs typeface="Arial" pitchFamily="34" charset="0"/>
            </a:endParaRPr>
          </a:p>
          <a:p>
            <a:pPr marL="318383" eaLnBrk="0" hangingPunct="0">
              <a:defRPr/>
            </a:pPr>
            <a:r>
              <a:rPr lang="en-US" sz="1800" u="none" dirty="0" smtClean="0">
                <a:ea typeface="Calibri" pitchFamily="34" charset="0"/>
                <a:cs typeface="Arial" pitchFamily="34" charset="0"/>
              </a:rPr>
              <a:t>The FY </a:t>
            </a:r>
            <a:r>
              <a:rPr lang="en-US" sz="1800" u="none" dirty="0">
                <a:ea typeface="Calibri" pitchFamily="34" charset="0"/>
                <a:cs typeface="Arial" pitchFamily="34" charset="0"/>
              </a:rPr>
              <a:t>2011 solicitation will emphasize new synthesis capabilities, including bio-inspired approaches, for science-driven materials discovery and synthesis.  Research will include crystalline materials, which have broad technology applications and enable the exploration of novel states of matter. </a:t>
            </a:r>
          </a:p>
          <a:p>
            <a:pPr marL="318383" eaLnBrk="0" hangingPunct="0">
              <a:defRPr/>
            </a:pPr>
            <a:endParaRPr lang="en-US" sz="1400" u="none" dirty="0">
              <a:cs typeface="Arial" pitchFamily="34" charset="0"/>
            </a:endParaRPr>
          </a:p>
          <a:p>
            <a:pPr eaLnBrk="0" hangingPunct="0">
              <a:defRPr/>
            </a:pPr>
            <a:r>
              <a:rPr lang="en-US" sz="2000" b="1" u="none" dirty="0">
                <a:ea typeface="Calibri" pitchFamily="34" charset="0"/>
                <a:cs typeface="Arial" pitchFamily="34" charset="0"/>
              </a:rPr>
              <a:t>2.  Research for energy applications</a:t>
            </a:r>
            <a:endParaRPr lang="en-US" sz="2000" u="none" dirty="0">
              <a:cs typeface="Arial" pitchFamily="34" charset="0"/>
            </a:endParaRPr>
          </a:p>
          <a:p>
            <a:pPr marL="320152" eaLnBrk="0" hangingPunct="0">
              <a:defRPr/>
            </a:pPr>
            <a:r>
              <a:rPr lang="en-US" sz="1800" u="none" dirty="0">
                <a:ea typeface="Calibri" pitchFamily="34" charset="0"/>
                <a:cs typeface="Arial" pitchFamily="34" charset="0"/>
              </a:rPr>
              <a:t>The FY 2011 solicitation will emphasize fundamental </a:t>
            </a:r>
            <a:r>
              <a:rPr lang="en-US" sz="1800" u="none" dirty="0" smtClean="0">
                <a:ea typeface="Calibri" pitchFamily="34" charset="0"/>
                <a:cs typeface="Arial" pitchFamily="34" charset="0"/>
              </a:rPr>
              <a:t>science </a:t>
            </a:r>
            <a:r>
              <a:rPr lang="en-US" sz="1800" u="none" dirty="0">
                <a:ea typeface="Calibri" pitchFamily="34" charset="0"/>
                <a:cs typeface="Arial" pitchFamily="34" charset="0"/>
              </a:rPr>
              <a:t>related to</a:t>
            </a:r>
            <a:r>
              <a:rPr lang="en-US" sz="1800" u="none" dirty="0" smtClean="0">
                <a:ea typeface="Calibri" pitchFamily="34" charset="0"/>
                <a:cs typeface="Arial" pitchFamily="34" charset="0"/>
              </a:rPr>
              <a:t>:</a:t>
            </a:r>
          </a:p>
          <a:p>
            <a:pPr marL="320152" eaLnBrk="0" hangingPunct="0">
              <a:defRPr/>
            </a:pPr>
            <a:endParaRPr lang="en-US" sz="800" u="none" dirty="0">
              <a:cs typeface="Arial" pitchFamily="34" charset="0"/>
            </a:endParaRPr>
          </a:p>
          <a:p>
            <a:pPr marL="767656" lvl="1" indent="-258244" eaLnBrk="0" hangingPunct="0">
              <a:buFont typeface="Wingdings" pitchFamily="2" charset="2"/>
              <a:buChar char=""/>
              <a:defRPr/>
            </a:pPr>
            <a:r>
              <a:rPr lang="en-US" sz="1800" u="none" dirty="0">
                <a:ea typeface="Calibri" pitchFamily="34" charset="0"/>
                <a:cs typeface="Arial" pitchFamily="34" charset="0"/>
              </a:rPr>
              <a:t>Carbon capture, including the rational design of novel materials and separation processes for post-combustion CO</a:t>
            </a:r>
            <a:r>
              <a:rPr lang="en-US" sz="1800" u="none" baseline="-30000" dirty="0">
                <a:ea typeface="Calibri" pitchFamily="34" charset="0"/>
                <a:cs typeface="Arial" pitchFamily="34" charset="0"/>
              </a:rPr>
              <a:t>2</a:t>
            </a:r>
            <a:r>
              <a:rPr lang="en-US" sz="1800" u="none" dirty="0">
                <a:ea typeface="Calibri" pitchFamily="34" charset="0"/>
                <a:cs typeface="Arial" pitchFamily="34" charset="0"/>
              </a:rPr>
              <a:t> capture in existing power plants and catalysis and separation research for novel carbon capture schemes to aid the design of future power plants. </a:t>
            </a:r>
          </a:p>
          <a:p>
            <a:pPr marL="767656" lvl="1" indent="-258244" eaLnBrk="0" hangingPunct="0">
              <a:buFont typeface="Wingdings" pitchFamily="2" charset="2"/>
              <a:buChar char=""/>
              <a:defRPr/>
            </a:pPr>
            <a:r>
              <a:rPr lang="en-US" sz="1800" u="none" dirty="0">
                <a:ea typeface="Calibri" pitchFamily="34" charset="0"/>
                <a:cs typeface="Arial" pitchFamily="34" charset="0"/>
              </a:rPr>
              <a:t>Advanced nuclear energy systems including radiation resistant materials in fission and fusion applications and separation science and heavy element chemistry for fuel cycles. </a:t>
            </a:r>
            <a:r>
              <a:rPr lang="en-US" sz="2000" u="none" dirty="0">
                <a:ea typeface="Calibri" pitchFamily="34" charset="0"/>
                <a:cs typeface="Arial" pitchFamily="34" charset="0"/>
              </a:rPr>
              <a:t> </a:t>
            </a:r>
          </a:p>
          <a:p>
            <a:pPr lvl="1" eaLnBrk="0" hangingPunct="0">
              <a:defRPr/>
            </a:pPr>
            <a:endParaRPr lang="en-US" sz="1400" u="none" dirty="0">
              <a:cs typeface="Arial" pitchFamily="34" charset="0"/>
            </a:endParaRPr>
          </a:p>
          <a:p>
            <a:pPr eaLnBrk="0" hangingPunct="0">
              <a:lnSpc>
                <a:spcPts val="2200"/>
              </a:lnSpc>
              <a:defRPr/>
            </a:pPr>
            <a:r>
              <a:rPr lang="en-US" sz="1800" b="1" u="none" dirty="0">
                <a:ea typeface="Calibri" pitchFamily="34" charset="0"/>
                <a:cs typeface="Arial" pitchFamily="34" charset="0"/>
              </a:rPr>
              <a:t>Awards will be competitively solicited via Funding Opportunity Announcements following </a:t>
            </a:r>
            <a:r>
              <a:rPr lang="en-US" sz="1800" b="1" u="none" dirty="0" smtClean="0">
                <a:ea typeface="Calibri" pitchFamily="34" charset="0"/>
                <a:cs typeface="Arial" pitchFamily="34" charset="0"/>
              </a:rPr>
              <a:t>the FY 2011 appropriation</a:t>
            </a:r>
            <a:r>
              <a:rPr lang="en-US" sz="2800" u="none" dirty="0">
                <a:ea typeface="Calibri" pitchFamily="34" charset="0"/>
                <a:cs typeface="Arial" pitchFamily="34" charset="0"/>
              </a:rPr>
              <a:t>.</a:t>
            </a:r>
            <a:endParaRPr lang="en-US" sz="2800" u="none" dirty="0">
              <a:cs typeface="Arial" pitchFamily="34" charset="0"/>
            </a:endParaRPr>
          </a:p>
          <a:p>
            <a:pPr eaLnBrk="0" hangingPunct="0">
              <a:defRPr/>
            </a:pPr>
            <a:endParaRPr lang="en-US" sz="4400" u="none"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5121">
                                            <p:txEl>
                                              <p:pRg st="2" end="2"/>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p:cBhvr override="childStyle">
                                        <p:cTn id="8" dur="2000" fill="hold"/>
                                        <p:tgtEl>
                                          <p:spTgt spid="5121">
                                            <p:txEl>
                                              <p:pRg st="3" end="3"/>
                                            </p:txEl>
                                          </p:spTgt>
                                        </p:tgtEl>
                                        <p:attrNameLst>
                                          <p:attrName>style.color</p:attrName>
                                        </p:attrNameLst>
                                      </p:cBhvr>
                                      <p:to>
                                        <a:srgbClr val="FF0000"/>
                                      </p:to>
                                    </p:animClr>
                                  </p:childTnLst>
                                </p:cTn>
                              </p:par>
                            </p:childTnLst>
                          </p:cTn>
                        </p:par>
                        <p:par>
                          <p:cTn id="9" fill="hold">
                            <p:stCondLst>
                              <p:cond delay="2000"/>
                            </p:stCondLst>
                            <p:childTnLst>
                              <p:par>
                                <p:cTn id="10" presetID="3" presetClass="emph" presetSubtype="2" fill="hold" nodeType="afterEffect">
                                  <p:stCondLst>
                                    <p:cond delay="0"/>
                                  </p:stCondLst>
                                  <p:childTnLst>
                                    <p:animClr clrSpc="rgb">
                                      <p:cBhvr override="childStyle">
                                        <p:cTn id="11" dur="2000" fill="hold"/>
                                        <p:tgtEl>
                                          <p:spTgt spid="5121">
                                            <p:txEl>
                                              <p:pRg st="11" end="1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u="none" smtClean="0"/>
              <a:pPr>
                <a:defRPr/>
              </a:pPr>
              <a:t>15</a:t>
            </a:fld>
            <a:endParaRPr lang="en-US" u="none" dirty="0"/>
          </a:p>
        </p:txBody>
      </p:sp>
      <p:sp>
        <p:nvSpPr>
          <p:cNvPr id="5" name="Rectangle 4"/>
          <p:cNvSpPr/>
          <p:nvPr/>
        </p:nvSpPr>
        <p:spPr>
          <a:xfrm>
            <a:off x="995681" y="1952881"/>
            <a:ext cx="8788401" cy="2459125"/>
          </a:xfrm>
          <a:prstGeom prst="rect">
            <a:avLst/>
          </a:prstGeom>
        </p:spPr>
        <p:txBody>
          <a:bodyPr wrap="square" lIns="91429" tIns="45715" rIns="91429" bIns="45715">
            <a:spAutoFit/>
          </a:bodyPr>
          <a:lstStyle/>
          <a:p>
            <a:pPr marL="253416" indent="-253416" algn="ctr" defTabSz="1016794">
              <a:spcBef>
                <a:spcPct val="20000"/>
              </a:spcBef>
              <a:defRPr/>
            </a:pPr>
            <a:endParaRPr lang="en-US" sz="2800" i="1" u="none" dirty="0" smtClean="0">
              <a:solidFill>
                <a:srgbClr val="106636"/>
              </a:solidFill>
              <a:cs typeface="Arial" pitchFamily="34" charset="0"/>
            </a:endParaRPr>
          </a:p>
          <a:p>
            <a:pPr marL="253416" indent="-253416" algn="ctr" defTabSz="1016794">
              <a:spcBef>
                <a:spcPct val="20000"/>
              </a:spcBef>
              <a:defRPr/>
            </a:pPr>
            <a:endParaRPr lang="en-US" sz="3600" i="1" u="none" kern="0" dirty="0" smtClean="0">
              <a:solidFill>
                <a:srgbClr val="006600"/>
              </a:solidFill>
            </a:endParaRPr>
          </a:p>
          <a:p>
            <a:pPr marL="1539695" lvl="2" indent="-628577" eaLnBrk="0" hangingPunct="0">
              <a:defRPr/>
            </a:pPr>
            <a:r>
              <a:rPr lang="en-US" sz="2800" i="1" u="none" dirty="0" smtClean="0">
                <a:solidFill>
                  <a:srgbClr val="006600"/>
                </a:solidFill>
                <a:ea typeface="Calibri" pitchFamily="34" charset="0"/>
                <a:cs typeface="Arial" pitchFamily="34" charset="0"/>
              </a:rPr>
              <a:t>Discovery and Development of New Materials </a:t>
            </a:r>
            <a:endParaRPr lang="en-US" sz="2800" b="0" i="1" u="none" dirty="0" smtClean="0">
              <a:solidFill>
                <a:srgbClr val="006600"/>
              </a:solidFill>
              <a:cs typeface="Arial" pitchFamily="34" charset="0"/>
            </a:endParaRPr>
          </a:p>
          <a:p>
            <a:pPr marL="1229935" lvl="2" eaLnBrk="0" hangingPunct="0">
              <a:buFont typeface="Wingdings" pitchFamily="2" charset="2"/>
              <a:buChar char="Ø"/>
              <a:defRPr/>
            </a:pPr>
            <a:endParaRPr lang="en-US" sz="1400" b="0" u="none" dirty="0" smtClean="0">
              <a:solidFill>
                <a:srgbClr val="006600"/>
              </a:solidFill>
              <a:cs typeface="Arial" pitchFamily="34" charset="0"/>
            </a:endParaRPr>
          </a:p>
          <a:p>
            <a:pPr marL="319438" eaLnBrk="0" hangingPunct="0">
              <a:defRPr/>
            </a:pPr>
            <a:endParaRPr lang="en-US" sz="700" b="0" u="none" dirty="0" smtClean="0">
              <a:solidFill>
                <a:prstClr val="black"/>
              </a:solidFill>
              <a:cs typeface="Arial" pitchFamily="34" charset="0"/>
            </a:endParaRPr>
          </a:p>
          <a:p>
            <a:pPr marL="253416" indent="-253416" algn="ctr" defTabSz="1016794">
              <a:spcBef>
                <a:spcPct val="20000"/>
              </a:spcBef>
              <a:defRPr/>
            </a:pPr>
            <a:endParaRPr lang="en-US" sz="2800" i="1" u="none" kern="0" dirty="0" smtClean="0">
              <a:solidFill>
                <a:srgbClr val="0066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i="1" dirty="0" smtClean="0">
                <a:latin typeface="Arial Narrow" pitchFamily="34" charset="0"/>
              </a:rPr>
              <a:t>New Materials Discovery – Enabler of Technology Innovations</a:t>
            </a:r>
            <a:endParaRPr lang="en-US" sz="2400" b="1" i="1" dirty="0">
              <a:latin typeface="Arial Narrow" pitchFamily="34" charset="0"/>
            </a:endParaRPr>
          </a:p>
        </p:txBody>
      </p:sp>
      <p:sp>
        <p:nvSpPr>
          <p:cNvPr id="5" name="Slide Number Placeholder 4"/>
          <p:cNvSpPr>
            <a:spLocks noGrp="1"/>
          </p:cNvSpPr>
          <p:nvPr>
            <p:ph type="sldNum" sz="quarter" idx="11"/>
          </p:nvPr>
        </p:nvSpPr>
        <p:spPr/>
        <p:txBody>
          <a:bodyPr/>
          <a:lstStyle/>
          <a:p>
            <a:pPr>
              <a:defRPr/>
            </a:pPr>
            <a:fld id="{21722FF3-B2FF-4B9D-A1FC-2641F0BD8CF1}" type="slidenum">
              <a:rPr lang="en-US" u="none" smtClean="0"/>
              <a:pPr>
                <a:defRPr/>
              </a:pPr>
              <a:t>16</a:t>
            </a:fld>
            <a:endParaRPr lang="en-US" u="none" dirty="0"/>
          </a:p>
        </p:txBody>
      </p:sp>
      <p:sp>
        <p:nvSpPr>
          <p:cNvPr id="7" name="Text Box 4"/>
          <p:cNvSpPr txBox="1">
            <a:spLocks noChangeArrowheads="1"/>
          </p:cNvSpPr>
          <p:nvPr/>
        </p:nvSpPr>
        <p:spPr bwMode="auto">
          <a:xfrm>
            <a:off x="342902" y="1021586"/>
            <a:ext cx="5055394" cy="5919818"/>
          </a:xfrm>
          <a:prstGeom prst="rect">
            <a:avLst/>
          </a:prstGeom>
          <a:noFill/>
          <a:ln w="9525">
            <a:noFill/>
            <a:miter lim="800000"/>
            <a:headEnd/>
            <a:tailEnd/>
          </a:ln>
          <a:effectLst/>
        </p:spPr>
        <p:txBody>
          <a:bodyPr lIns="101845" tIns="50923" rIns="101845" bIns="50923">
            <a:spAutoFit/>
          </a:bodyPr>
          <a:lstStyle/>
          <a:p>
            <a:pPr marL="228600" indent="-228600" algn="l" eaLnBrk="0" hangingPunct="0">
              <a:buFont typeface="Wingdings" pitchFamily="2" charset="2"/>
              <a:buChar char="§"/>
            </a:pPr>
            <a:r>
              <a:rPr lang="en-US" sz="1800" u="none" dirty="0" smtClean="0">
                <a:cs typeface="Arial" pitchFamily="34" charset="0"/>
              </a:rPr>
              <a:t> Numerous </a:t>
            </a:r>
            <a:r>
              <a:rPr lang="en-US" sz="1800" u="none" dirty="0">
                <a:cs typeface="Arial" pitchFamily="34" charset="0"/>
              </a:rPr>
              <a:t>recent Nobel prizes- quantum Hall effect and fractional quantum Hall effect (Physics 1985, 1998), </a:t>
            </a:r>
            <a:r>
              <a:rPr lang="en-US" sz="1800" u="none" dirty="0" err="1">
                <a:cs typeface="Arial" pitchFamily="34" charset="0"/>
              </a:rPr>
              <a:t>buckyballs</a:t>
            </a:r>
            <a:r>
              <a:rPr lang="en-US" sz="1800" u="none" dirty="0">
                <a:cs typeface="Arial" pitchFamily="34" charset="0"/>
              </a:rPr>
              <a:t> (Chemistry 1996), and conducting polymers (Chemistry 2000) – were made possible by new materials. </a:t>
            </a:r>
            <a:endParaRPr lang="en-US" sz="1800" u="none" dirty="0" smtClean="0">
              <a:cs typeface="Arial" pitchFamily="34" charset="0"/>
            </a:endParaRPr>
          </a:p>
          <a:p>
            <a:pPr algn="l" eaLnBrk="0" hangingPunct="0">
              <a:buFont typeface="Wingdings" pitchFamily="2" charset="2"/>
              <a:buChar char="§"/>
            </a:pPr>
            <a:endParaRPr lang="en-US" sz="1800" u="none" dirty="0" smtClean="0">
              <a:cs typeface="Arial" pitchFamily="34" charset="0"/>
            </a:endParaRPr>
          </a:p>
          <a:p>
            <a:pPr marL="168275" indent="-168275" algn="l" eaLnBrk="0" hangingPunct="0">
              <a:buFont typeface="Wingdings" pitchFamily="2" charset="2"/>
              <a:buChar char="§"/>
            </a:pPr>
            <a:r>
              <a:rPr lang="en-US" sz="1800" u="none" dirty="0" smtClean="0">
                <a:cs typeface="Arial" pitchFamily="34" charset="0"/>
              </a:rPr>
              <a:t> The material discoveries have also enabled generations of technology breakthroughs, from integrated circuits, lasers, optoelectronic communications, to solid-state lighting. Virtually, further advances in these technologies have been limited by the performance of materials. </a:t>
            </a:r>
            <a:endParaRPr lang="en-US" sz="1800" u="none" dirty="0">
              <a:cs typeface="Arial" pitchFamily="34" charset="0"/>
            </a:endParaRPr>
          </a:p>
          <a:p>
            <a:pPr algn="l" eaLnBrk="0" hangingPunct="0"/>
            <a:endParaRPr lang="en-US" sz="1800" u="none" dirty="0">
              <a:cs typeface="Arial" pitchFamily="34" charset="0"/>
            </a:endParaRPr>
          </a:p>
          <a:p>
            <a:pPr marL="228600" indent="-228600" algn="l" eaLnBrk="0" hangingPunct="0">
              <a:buFont typeface="Wingdings" pitchFamily="2" charset="2"/>
              <a:buChar char="§"/>
            </a:pPr>
            <a:r>
              <a:rPr lang="en-US" sz="1800" u="none" dirty="0" smtClean="0">
                <a:cs typeface="Arial" pitchFamily="34" charset="0"/>
              </a:rPr>
              <a:t> Understanding </a:t>
            </a:r>
            <a:r>
              <a:rPr lang="en-US" sz="1800" u="none" dirty="0">
                <a:cs typeface="Arial" pitchFamily="34" charset="0"/>
              </a:rPr>
              <a:t>and controlling the hierarchical assembly of fundamental building blocks (atoms, molecules, clusters, and colloids etc.) in ways to synthesize materials with “designer” properties defines a grand challenge for materials research, i.e. shifting the paradigm of materials discovery from serendipity to rational design.  </a:t>
            </a:r>
          </a:p>
          <a:p>
            <a:pPr algn="l" eaLnBrk="0" hangingPunct="0"/>
            <a:endParaRPr lang="en-US" sz="1800" u="none" dirty="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454142" y="1122680"/>
            <a:ext cx="2760821" cy="2537302"/>
          </a:xfrm>
          <a:prstGeom prst="rect">
            <a:avLst/>
          </a:prstGeom>
          <a:noFill/>
          <a:ln w="9525">
            <a:noFill/>
            <a:miter lim="800000"/>
            <a:headEnd/>
            <a:tailEnd/>
          </a:ln>
        </p:spPr>
      </p:pic>
      <p:sp>
        <p:nvSpPr>
          <p:cNvPr id="11" name="TextBox 10"/>
          <p:cNvSpPr txBox="1"/>
          <p:nvPr/>
        </p:nvSpPr>
        <p:spPr>
          <a:xfrm>
            <a:off x="6465839" y="3627120"/>
            <a:ext cx="1733392" cy="287531"/>
          </a:xfrm>
          <a:prstGeom prst="rect">
            <a:avLst/>
          </a:prstGeom>
          <a:noFill/>
        </p:spPr>
        <p:txBody>
          <a:bodyPr wrap="none" lIns="101870" tIns="50935" rIns="101870" bIns="50935" rtlCol="0">
            <a:spAutoFit/>
          </a:bodyPr>
          <a:lstStyle/>
          <a:p>
            <a:r>
              <a:rPr lang="en-US" dirty="0" smtClean="0"/>
              <a:t>Flexible, plastic solar cell</a:t>
            </a:r>
            <a:endParaRPr lang="en-US" dirty="0"/>
          </a:p>
        </p:txBody>
      </p:sp>
      <p:pic>
        <p:nvPicPr>
          <p:cNvPr id="1030" name="Picture 6"/>
          <p:cNvPicPr>
            <a:picLocks noChangeAspect="1" noChangeArrowheads="1"/>
          </p:cNvPicPr>
          <p:nvPr/>
        </p:nvPicPr>
        <p:blipFill>
          <a:blip r:embed="rId4" cstate="print"/>
          <a:srcRect/>
          <a:stretch>
            <a:fillRect/>
          </a:stretch>
        </p:blipFill>
        <p:spPr bwMode="auto">
          <a:xfrm>
            <a:off x="6451520" y="4231642"/>
            <a:ext cx="2766060" cy="2111023"/>
          </a:xfrm>
          <a:prstGeom prst="rect">
            <a:avLst/>
          </a:prstGeom>
          <a:noFill/>
          <a:ln w="9525">
            <a:noFill/>
            <a:miter lim="800000"/>
            <a:headEnd/>
            <a:tailEnd/>
          </a:ln>
        </p:spPr>
      </p:pic>
      <p:sp>
        <p:nvSpPr>
          <p:cNvPr id="15" name="TextBox 14"/>
          <p:cNvSpPr txBox="1"/>
          <p:nvPr/>
        </p:nvSpPr>
        <p:spPr>
          <a:xfrm>
            <a:off x="6454096" y="6477000"/>
            <a:ext cx="1683698" cy="287531"/>
          </a:xfrm>
          <a:prstGeom prst="rect">
            <a:avLst/>
          </a:prstGeom>
          <a:noFill/>
        </p:spPr>
        <p:txBody>
          <a:bodyPr wrap="none" lIns="101870" tIns="50935" rIns="101870" bIns="50935" rtlCol="0">
            <a:spAutoFit/>
          </a:bodyPr>
          <a:lstStyle/>
          <a:p>
            <a:r>
              <a:rPr lang="en-US" dirty="0" smtClean="0"/>
              <a:t>Negative Index Materials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2926" y="1122947"/>
            <a:ext cx="6079958" cy="1812758"/>
          </a:xfrm>
          <a:prstGeom prst="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0"/>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560822" y="1603942"/>
            <a:ext cx="2439174" cy="1727199"/>
          </a:xfrm>
          <a:prstGeom prst="rect">
            <a:avLst/>
          </a:prstGeom>
          <a:noFill/>
          <a:ln w="9525">
            <a:noFill/>
            <a:miter lim="800000"/>
            <a:headEnd/>
            <a:tailEnd/>
          </a:ln>
          <a:effectLst/>
        </p:spPr>
      </p:pic>
      <p:sp>
        <p:nvSpPr>
          <p:cNvPr id="19458" name="Title 2"/>
          <p:cNvSpPr>
            <a:spLocks noGrp="1"/>
          </p:cNvSpPr>
          <p:nvPr>
            <p:ph type="title"/>
          </p:nvPr>
        </p:nvSpPr>
        <p:spPr>
          <a:xfrm>
            <a:off x="167640" y="-259080"/>
            <a:ext cx="10058400" cy="1295400"/>
          </a:xfrm>
        </p:spPr>
        <p:txBody>
          <a:bodyPr/>
          <a:lstStyle/>
          <a:p>
            <a:pPr eaLnBrk="1" hangingPunct="1"/>
            <a:r>
              <a:rPr lang="en-US" b="1" i="1" dirty="0" smtClean="0">
                <a:latin typeface="Arial Narrow" pitchFamily="34" charset="0"/>
                <a:cs typeface="Arial" charset="0"/>
              </a:rPr>
              <a:t>Discovery and Development of New Materials</a:t>
            </a:r>
            <a:br>
              <a:rPr lang="en-US" b="1" i="1" dirty="0" smtClean="0">
                <a:latin typeface="Arial Narrow" pitchFamily="34" charset="0"/>
                <a:cs typeface="Arial" charset="0"/>
              </a:rPr>
            </a:br>
            <a:r>
              <a:rPr lang="en-US" sz="1800" b="1" i="1" dirty="0" smtClean="0">
                <a:latin typeface="Arial Narrow" pitchFamily="34" charset="0"/>
                <a:cs typeface="Arial" charset="0"/>
              </a:rPr>
              <a:t>To expand scientific frontiers and drive technology innovation </a:t>
            </a:r>
            <a:endParaRPr lang="en-US" sz="2200" b="1" i="1" dirty="0" smtClean="0">
              <a:latin typeface="Arial Narrow" pitchFamily="34" charset="0"/>
              <a:cs typeface="Arial" charset="0"/>
            </a:endParaRPr>
          </a:p>
        </p:txBody>
      </p:sp>
      <p:sp>
        <p:nvSpPr>
          <p:cNvPr id="1945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F29ED3-23DF-44CB-8317-ECFAD92EA7AF}" type="slidenum">
              <a:rPr lang="en-US" u="none" smtClean="0">
                <a:latin typeface="Arial" charset="0"/>
                <a:cs typeface="Arial" charset="0"/>
              </a:rPr>
              <a:pPr fontAlgn="base">
                <a:spcBef>
                  <a:spcPct val="0"/>
                </a:spcBef>
                <a:spcAft>
                  <a:spcPct val="0"/>
                </a:spcAft>
              </a:pPr>
              <a:t>17</a:t>
            </a:fld>
            <a:endParaRPr lang="en-US" u="none" dirty="0" smtClean="0">
              <a:latin typeface="Arial" charset="0"/>
              <a:cs typeface="Arial" charset="0"/>
            </a:endParaRPr>
          </a:p>
        </p:txBody>
      </p:sp>
      <p:sp>
        <p:nvSpPr>
          <p:cNvPr id="9" name="TextBox 8"/>
          <p:cNvSpPr txBox="1"/>
          <p:nvPr/>
        </p:nvSpPr>
        <p:spPr>
          <a:xfrm>
            <a:off x="206944" y="3447984"/>
            <a:ext cx="9482488" cy="3437111"/>
          </a:xfrm>
          <a:prstGeom prst="rect">
            <a:avLst/>
          </a:prstGeom>
          <a:noFill/>
        </p:spPr>
        <p:txBody>
          <a:bodyPr wrap="square" lIns="101870" tIns="50935" rIns="101870" bIns="50935" rtlCol="0">
            <a:spAutoFit/>
          </a:bodyPr>
          <a:lstStyle/>
          <a:p>
            <a:pPr defTabSz="1018705">
              <a:spcBef>
                <a:spcPts val="1337"/>
              </a:spcBef>
              <a:spcAft>
                <a:spcPts val="223"/>
              </a:spcAft>
              <a:defRPr/>
            </a:pPr>
            <a:r>
              <a:rPr lang="en-US" sz="2000" u="none" dirty="0" smtClean="0">
                <a:solidFill>
                  <a:prstClr val="black"/>
                </a:solidFill>
                <a:cs typeface="Arial" pitchFamily="34" charset="0"/>
              </a:rPr>
              <a:t>The new BES activity will provide:</a:t>
            </a:r>
            <a:endParaRPr lang="en-US" sz="2000" b="0" u="none" dirty="0" smtClean="0">
              <a:solidFill>
                <a:prstClr val="black"/>
              </a:solidFill>
              <a:cs typeface="Arial" pitchFamily="34" charset="0"/>
            </a:endParaRPr>
          </a:p>
          <a:p>
            <a:pPr defTabSz="1018705" fontAlgn="auto">
              <a:spcBef>
                <a:spcPts val="0"/>
              </a:spcBef>
              <a:spcAft>
                <a:spcPts val="0"/>
              </a:spcAft>
            </a:pPr>
            <a:r>
              <a:rPr lang="en-US" sz="2000" b="0" u="none" dirty="0" smtClean="0">
                <a:solidFill>
                  <a:prstClr val="black"/>
                </a:solidFill>
                <a:ea typeface="Calibri" pitchFamily="34" charset="0"/>
                <a:cs typeface="Arial" pitchFamily="34" charset="0"/>
              </a:rPr>
              <a:t>Research on crystalline materials, including </a:t>
            </a:r>
            <a:r>
              <a:rPr lang="en-US" sz="2000" b="0" u="none" dirty="0" err="1" smtClean="0">
                <a:solidFill>
                  <a:prstClr val="black"/>
                </a:solidFill>
                <a:ea typeface="Calibri" pitchFamily="34" charset="0"/>
                <a:cs typeface="Arial" pitchFamily="34" charset="0"/>
              </a:rPr>
              <a:t>bioinspired</a:t>
            </a:r>
            <a:r>
              <a:rPr lang="en-US" sz="2000" b="0" u="none" dirty="0" smtClean="0">
                <a:solidFill>
                  <a:prstClr val="black"/>
                </a:solidFill>
                <a:ea typeface="Calibri" pitchFamily="34" charset="0"/>
                <a:cs typeface="Arial" pitchFamily="34" charset="0"/>
              </a:rPr>
              <a:t> approaches, which have </a:t>
            </a:r>
          </a:p>
          <a:p>
            <a:pPr defTabSz="1018705" fontAlgn="auto">
              <a:spcBef>
                <a:spcPts val="0"/>
              </a:spcBef>
              <a:spcAft>
                <a:spcPts val="0"/>
              </a:spcAft>
            </a:pPr>
            <a:r>
              <a:rPr lang="en-US" sz="2000" b="0" u="none" dirty="0" smtClean="0">
                <a:solidFill>
                  <a:prstClr val="black"/>
                </a:solidFill>
                <a:ea typeface="Calibri" pitchFamily="34" charset="0"/>
                <a:cs typeface="Arial" pitchFamily="34" charset="0"/>
              </a:rPr>
              <a:t>broad technology applications and enable the exploration of novel states of matter.</a:t>
            </a:r>
          </a:p>
          <a:p>
            <a:pPr marL="288925" indent="-288925" defTabSz="1018705" fontAlgn="auto">
              <a:spcBef>
                <a:spcPts val="600"/>
              </a:spcBef>
              <a:spcAft>
                <a:spcPts val="334"/>
              </a:spcAft>
              <a:buFont typeface="Wingdings" pitchFamily="2" charset="2"/>
              <a:buChar char="§"/>
            </a:pPr>
            <a:r>
              <a:rPr lang="en-US" sz="2000" b="0" u="none" dirty="0" smtClean="0">
                <a:solidFill>
                  <a:prstClr val="black"/>
                </a:solidFill>
                <a:cs typeface="Arial" pitchFamily="34" charset="0"/>
              </a:rPr>
              <a:t>Establish new synthesis capabilities for materials discovery and synthesis</a:t>
            </a:r>
          </a:p>
          <a:p>
            <a:pPr marL="288925" indent="-288925" defTabSz="1018705" fontAlgn="auto">
              <a:spcBef>
                <a:spcPts val="0"/>
              </a:spcBef>
              <a:spcAft>
                <a:spcPts val="334"/>
              </a:spcAft>
              <a:buFont typeface="Wingdings" pitchFamily="2" charset="2"/>
              <a:buChar char="§"/>
            </a:pPr>
            <a:r>
              <a:rPr lang="en-US" sz="2000" b="0" u="none" dirty="0" smtClean="0">
                <a:solidFill>
                  <a:prstClr val="black"/>
                </a:solidFill>
                <a:cs typeface="Arial" pitchFamily="34" charset="0"/>
              </a:rPr>
              <a:t>Crystalline materials by “reverse design”– expanding the use of theoretical tools in materials design </a:t>
            </a:r>
          </a:p>
          <a:p>
            <a:pPr marL="288925" indent="-288925" defTabSz="1018705" fontAlgn="auto">
              <a:spcBef>
                <a:spcPts val="0"/>
              </a:spcBef>
              <a:spcAft>
                <a:spcPts val="334"/>
              </a:spcAft>
              <a:buFont typeface="Wingdings" pitchFamily="2" charset="2"/>
              <a:buChar char="§"/>
            </a:pPr>
            <a:r>
              <a:rPr lang="en-US" sz="2000" b="0" u="none" dirty="0" smtClean="0">
                <a:solidFill>
                  <a:prstClr val="black"/>
                </a:solidFill>
                <a:cs typeface="Arial" pitchFamily="34" charset="0"/>
              </a:rPr>
              <a:t>Atom-by-atom design – manipulation of effective dimensionality and connectivity which manifest in novel  behavior and properties</a:t>
            </a:r>
          </a:p>
          <a:p>
            <a:pPr marL="288925" indent="-288925" defTabSz="1018705" fontAlgn="auto">
              <a:spcBef>
                <a:spcPts val="0"/>
              </a:spcBef>
              <a:spcAft>
                <a:spcPts val="334"/>
              </a:spcAft>
              <a:buFont typeface="Wingdings" pitchFamily="2" charset="2"/>
              <a:buChar char="§"/>
            </a:pPr>
            <a:r>
              <a:rPr lang="en-US" sz="2000" b="0" u="none" dirty="0" smtClean="0">
                <a:solidFill>
                  <a:prstClr val="black"/>
                </a:solidFill>
                <a:cs typeface="Arial" pitchFamily="34" charset="0"/>
              </a:rPr>
              <a:t>Exploiting biological strategies and approaches to materials synthesis and assembly</a:t>
            </a:r>
          </a:p>
          <a:p>
            <a:pPr defTabSz="1018705" fontAlgn="auto">
              <a:spcBef>
                <a:spcPts val="0"/>
              </a:spcBef>
              <a:spcAft>
                <a:spcPts val="669"/>
              </a:spcAft>
            </a:pPr>
            <a:endParaRPr lang="en-US" sz="2000" b="0" u="none" dirty="0" smtClean="0">
              <a:solidFill>
                <a:prstClr val="black"/>
              </a:solidFill>
              <a:cs typeface="Arial" pitchFamily="34" charset="0"/>
            </a:endParaRPr>
          </a:p>
        </p:txBody>
      </p:sp>
      <p:sp>
        <p:nvSpPr>
          <p:cNvPr id="10" name="TextBox 9"/>
          <p:cNvSpPr txBox="1"/>
          <p:nvPr/>
        </p:nvSpPr>
        <p:spPr>
          <a:xfrm>
            <a:off x="385009" y="1052361"/>
            <a:ext cx="6031833" cy="1885404"/>
          </a:xfrm>
          <a:prstGeom prst="rect">
            <a:avLst/>
          </a:prstGeom>
          <a:noFill/>
        </p:spPr>
        <p:txBody>
          <a:bodyPr wrap="square" lIns="101870" tIns="50935" rIns="101870" bIns="50935" rtlCol="0">
            <a:spAutoFit/>
          </a:bodyPr>
          <a:lstStyle/>
          <a:p>
            <a:pPr marL="336550" indent="-336550" defTabSz="1018705" fontAlgn="auto">
              <a:spcBef>
                <a:spcPts val="0"/>
              </a:spcBef>
              <a:spcAft>
                <a:spcPts val="669"/>
              </a:spcAft>
              <a:buFont typeface="Wingdings" pitchFamily="2" charset="2"/>
              <a:buChar char="§"/>
            </a:pPr>
            <a:r>
              <a:rPr lang="en-US" sz="2200" u="none" dirty="0" smtClean="0">
                <a:solidFill>
                  <a:prstClr val="black"/>
                </a:solidFill>
                <a:cs typeface="Arial" pitchFamily="34" charset="0"/>
              </a:rPr>
              <a:t>Develop new synthesis capabilities and a strong foundation for science-driven materials discovery</a:t>
            </a:r>
          </a:p>
          <a:p>
            <a:pPr marL="336550" indent="-336550" defTabSz="1018705" fontAlgn="auto">
              <a:spcBef>
                <a:spcPts val="0"/>
              </a:spcBef>
              <a:spcAft>
                <a:spcPts val="669"/>
              </a:spcAft>
              <a:buFont typeface="Wingdings" pitchFamily="2" charset="2"/>
              <a:buChar char="§"/>
            </a:pPr>
            <a:r>
              <a:rPr lang="en-US" sz="2200" u="none" dirty="0" smtClean="0">
                <a:solidFill>
                  <a:prstClr val="black"/>
                </a:solidFill>
                <a:cs typeface="Arial" pitchFamily="34" charset="0"/>
              </a:rPr>
              <a:t>Build U.S. leadership in materials synthesis and discovery enterprise to drive technology innovation</a:t>
            </a:r>
          </a:p>
        </p:txBody>
      </p:sp>
      <p:pic>
        <p:nvPicPr>
          <p:cNvPr id="11" name="Picture 10"/>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840282" y="751307"/>
            <a:ext cx="2218118" cy="1750691"/>
          </a:xfrm>
          <a:prstGeom prst="rect">
            <a:avLst/>
          </a:prstGeom>
          <a:noFill/>
        </p:spPr>
      </p:pic>
      <p:grpSp>
        <p:nvGrpSpPr>
          <p:cNvPr id="2" name="Group 14"/>
          <p:cNvGrpSpPr/>
          <p:nvPr/>
        </p:nvGrpSpPr>
        <p:grpSpPr>
          <a:xfrm>
            <a:off x="8293768" y="2967255"/>
            <a:ext cx="1764632" cy="1620787"/>
            <a:chOff x="7162800" y="1981200"/>
            <a:chExt cx="1796588" cy="1447800"/>
          </a:xfrm>
        </p:grpSpPr>
        <p:pic>
          <p:nvPicPr>
            <p:cNvPr id="13" name="Picture 23" descr="pm947a"/>
            <p:cNvPicPr>
              <a:picLocks noChangeAspect="1" noChangeArrowheads="1"/>
            </p:cNvPicPr>
            <p:nvPr/>
          </p:nvPicPr>
          <p:blipFill>
            <a:blip r:embed="rId5" cstate="print"/>
            <a:srcRect/>
            <a:stretch>
              <a:fillRect/>
            </a:stretch>
          </p:blipFill>
          <p:spPr bwMode="auto">
            <a:xfrm>
              <a:off x="7162800" y="1981200"/>
              <a:ext cx="1796588" cy="1447800"/>
            </a:xfrm>
            <a:prstGeom prst="rect">
              <a:avLst/>
            </a:prstGeom>
            <a:noFill/>
            <a:ln w="9525">
              <a:noFill/>
              <a:miter lim="800000"/>
              <a:headEnd/>
              <a:tailEnd/>
            </a:ln>
          </p:spPr>
        </p:pic>
        <p:sp>
          <p:nvSpPr>
            <p:cNvPr id="14" name="Text Box 16"/>
            <p:cNvSpPr txBox="1">
              <a:spLocks noChangeArrowheads="1"/>
            </p:cNvSpPr>
            <p:nvPr/>
          </p:nvSpPr>
          <p:spPr bwMode="auto">
            <a:xfrm>
              <a:off x="8382000" y="2971800"/>
              <a:ext cx="463705" cy="244411"/>
            </a:xfrm>
            <a:prstGeom prst="rect">
              <a:avLst/>
            </a:prstGeom>
            <a:noFill/>
            <a:ln w="9525">
              <a:noFill/>
              <a:miter lim="800000"/>
              <a:headEnd/>
              <a:tailEnd/>
            </a:ln>
            <a:effectLst/>
          </p:spPr>
          <p:txBody>
            <a:bodyPr wrap="none">
              <a:spAutoFit/>
            </a:bodyPr>
            <a:lstStyle/>
            <a:p>
              <a:pPr defTabSz="1018705" fontAlgn="auto">
                <a:spcBef>
                  <a:spcPts val="0"/>
                </a:spcBef>
                <a:spcAft>
                  <a:spcPts val="0"/>
                </a:spcAft>
              </a:pPr>
              <a:r>
                <a:rPr lang="en-US" b="0" u="none" dirty="0">
                  <a:solidFill>
                    <a:prstClr val="black"/>
                  </a:solidFill>
                  <a:latin typeface="Calibri"/>
                  <a:ea typeface="ＭＳ Ｐゴシック" charset="-128"/>
                </a:rPr>
                <a:t>1mm</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smtClean="0">
                <a:latin typeface="Arial Narrow" pitchFamily="34" charset="0"/>
              </a:rPr>
              <a:t>Directing Matter and Energy:  2007 BESAC Report</a:t>
            </a:r>
            <a:endParaRPr lang="en-US" sz="2400" b="1" i="1" dirty="0">
              <a:latin typeface="Arial Narrow" pitchFamily="34" charset="0"/>
            </a:endParaRPr>
          </a:p>
        </p:txBody>
      </p:sp>
      <p:sp>
        <p:nvSpPr>
          <p:cNvPr id="3" name="Rectangle 3"/>
          <p:cNvSpPr>
            <a:spLocks noChangeArrowheads="1"/>
          </p:cNvSpPr>
          <p:nvPr/>
        </p:nvSpPr>
        <p:spPr bwMode="auto">
          <a:xfrm>
            <a:off x="0" y="1160656"/>
            <a:ext cx="6286500" cy="4919134"/>
          </a:xfrm>
          <a:prstGeom prst="rect">
            <a:avLst/>
          </a:prstGeom>
          <a:noFill/>
          <a:ln w="9525">
            <a:noFill/>
            <a:miter lim="800000"/>
            <a:headEnd/>
            <a:tailEnd/>
          </a:ln>
        </p:spPr>
        <p:txBody>
          <a:bodyPr wrap="square" lIns="96359" tIns="48180" rIns="96359" bIns="48180" anchor="ctr">
            <a:spAutoFit/>
          </a:bodyPr>
          <a:lstStyle/>
          <a:p>
            <a:r>
              <a:rPr lang="en-US" sz="2000" u="none" dirty="0" smtClean="0">
                <a:solidFill>
                  <a:srgbClr val="006600"/>
                </a:solidFill>
                <a:cs typeface="Arial" pitchFamily="34" charset="0"/>
              </a:rPr>
              <a:t>Five Grand Challenges</a:t>
            </a:r>
            <a:endParaRPr lang="en-US" sz="2000" u="none" dirty="0">
              <a:solidFill>
                <a:srgbClr val="006600"/>
              </a:solidFill>
              <a:cs typeface="Arial" pitchFamily="34" charset="0"/>
            </a:endParaRPr>
          </a:p>
          <a:p>
            <a:endParaRPr lang="en-US" sz="1800" u="none" dirty="0">
              <a:solidFill>
                <a:schemeClr val="accent2"/>
              </a:solidFill>
              <a:cs typeface="Arial" pitchFamily="34" charset="0"/>
            </a:endParaRPr>
          </a:p>
          <a:p>
            <a:pPr lvl="1">
              <a:spcAft>
                <a:spcPts val="1337"/>
              </a:spcAft>
              <a:buClr>
                <a:srgbClr val="006666"/>
              </a:buClr>
              <a:buFont typeface="Wingdings" pitchFamily="2" charset="2"/>
              <a:buChar char="Ø"/>
            </a:pPr>
            <a:r>
              <a:rPr lang="en-US" sz="1800" u="none" dirty="0">
                <a:solidFill>
                  <a:schemeClr val="accent2"/>
                </a:solidFill>
                <a:cs typeface="Arial" pitchFamily="34" charset="0"/>
              </a:rPr>
              <a:t>  </a:t>
            </a:r>
            <a:r>
              <a:rPr lang="en-US" sz="1800" u="none" dirty="0" smtClean="0">
                <a:cs typeface="Arial" pitchFamily="34" charset="0"/>
              </a:rPr>
              <a:t>How do we control materials properties at the level of electrons?</a:t>
            </a:r>
          </a:p>
          <a:p>
            <a:pPr lvl="1">
              <a:spcAft>
                <a:spcPts val="1337"/>
              </a:spcAft>
              <a:buClr>
                <a:srgbClr val="006666"/>
              </a:buClr>
              <a:buFont typeface="Wingdings" pitchFamily="2" charset="2"/>
              <a:buChar char="Ø"/>
            </a:pPr>
            <a:r>
              <a:rPr lang="en-US" sz="1800" u="none" dirty="0" smtClean="0">
                <a:cs typeface="Arial" pitchFamily="34" charset="0"/>
              </a:rPr>
              <a:t>How </a:t>
            </a:r>
            <a:r>
              <a:rPr lang="en-US" sz="1800" u="none" dirty="0">
                <a:cs typeface="Arial" pitchFamily="34" charset="0"/>
              </a:rPr>
              <a:t>do we design and perfect atom- and energy-efficient synthesis of revolutionary new forms of matter with tailored properties</a:t>
            </a:r>
            <a:r>
              <a:rPr lang="en-US" sz="1800" u="none" dirty="0" smtClean="0">
                <a:cs typeface="Arial" pitchFamily="34" charset="0"/>
              </a:rPr>
              <a:t>?</a:t>
            </a:r>
            <a:endParaRPr lang="en-US" sz="1800" u="none" dirty="0">
              <a:cs typeface="Arial" pitchFamily="34" charset="0"/>
            </a:endParaRPr>
          </a:p>
          <a:p>
            <a:pPr lvl="1">
              <a:spcAft>
                <a:spcPts val="1337"/>
              </a:spcAft>
              <a:buClr>
                <a:srgbClr val="006666"/>
              </a:buClr>
              <a:buFont typeface="Wingdings" pitchFamily="2" charset="2"/>
              <a:buChar char="Ø"/>
            </a:pPr>
            <a:r>
              <a:rPr lang="en-US" sz="1800" u="none" dirty="0">
                <a:cs typeface="Arial" pitchFamily="34" charset="0"/>
              </a:rPr>
              <a:t>  How do remarkable properties of matter emerge from complex correlations of the atomic and electronic constituents and how can we control these properties</a:t>
            </a:r>
            <a:r>
              <a:rPr lang="en-US" sz="1800" u="none" dirty="0" smtClean="0">
                <a:cs typeface="Arial" pitchFamily="34" charset="0"/>
              </a:rPr>
              <a:t>?</a:t>
            </a:r>
            <a:endParaRPr lang="en-US" sz="1800" u="none" dirty="0">
              <a:cs typeface="Arial" pitchFamily="34" charset="0"/>
            </a:endParaRPr>
          </a:p>
          <a:p>
            <a:pPr lvl="1">
              <a:spcAft>
                <a:spcPts val="1337"/>
              </a:spcAft>
              <a:buClr>
                <a:srgbClr val="006666"/>
              </a:buClr>
              <a:buFont typeface="Wingdings" pitchFamily="2" charset="2"/>
              <a:buChar char="Ø"/>
            </a:pPr>
            <a:r>
              <a:rPr lang="en-US" sz="1800" u="none" dirty="0">
                <a:cs typeface="Arial" pitchFamily="34" charset="0"/>
              </a:rPr>
              <a:t>  How can we master energy and information on the </a:t>
            </a:r>
            <a:r>
              <a:rPr lang="en-US" sz="1800" u="none" dirty="0" err="1">
                <a:cs typeface="Arial" pitchFamily="34" charset="0"/>
              </a:rPr>
              <a:t>nanoscale</a:t>
            </a:r>
            <a:r>
              <a:rPr lang="en-US" sz="1800" u="none" dirty="0">
                <a:cs typeface="Arial" pitchFamily="34" charset="0"/>
              </a:rPr>
              <a:t> to create new technologies with capabilities rivaling those of living systems? </a:t>
            </a:r>
          </a:p>
          <a:p>
            <a:pPr lvl="1">
              <a:spcAft>
                <a:spcPts val="1337"/>
              </a:spcAft>
              <a:buClr>
                <a:srgbClr val="006666"/>
              </a:buClr>
              <a:buFont typeface="Wingdings" pitchFamily="2" charset="2"/>
              <a:buChar char="Ø"/>
            </a:pPr>
            <a:r>
              <a:rPr lang="en-US" sz="1800" u="none" dirty="0">
                <a:cs typeface="Arial" pitchFamily="34" charset="0"/>
              </a:rPr>
              <a:t>  How do we characterize and control matter--especially very far away--from equilibrium?  </a:t>
            </a:r>
          </a:p>
        </p:txBody>
      </p:sp>
      <p:pic>
        <p:nvPicPr>
          <p:cNvPr id="4" name="Picture 9" descr="http://www.sc.doe.gov/bes/reports/images/GC_xlg.jpg"/>
          <p:cNvPicPr>
            <a:picLocks noChangeAspect="1" noChangeArrowheads="1"/>
          </p:cNvPicPr>
          <p:nvPr/>
        </p:nvPicPr>
        <p:blipFill>
          <a:blip r:embed="rId3" cstate="print"/>
          <a:srcRect/>
          <a:stretch>
            <a:fillRect/>
          </a:stretch>
        </p:blipFill>
        <p:spPr bwMode="auto">
          <a:xfrm>
            <a:off x="6705600" y="1122680"/>
            <a:ext cx="3024304" cy="3972560"/>
          </a:xfrm>
          <a:prstGeom prst="rect">
            <a:avLst/>
          </a:prstGeom>
          <a:noFill/>
          <a:ln w="9525">
            <a:noFill/>
            <a:miter lim="800000"/>
            <a:headEnd/>
            <a:tailEnd/>
          </a:ln>
        </p:spPr>
      </p:pic>
      <p:sp>
        <p:nvSpPr>
          <p:cNvPr id="6" name="TextBox 5"/>
          <p:cNvSpPr txBox="1"/>
          <p:nvPr/>
        </p:nvSpPr>
        <p:spPr>
          <a:xfrm>
            <a:off x="245292" y="6339841"/>
            <a:ext cx="9584508" cy="430887"/>
          </a:xfrm>
          <a:prstGeom prst="rect">
            <a:avLst/>
          </a:prstGeom>
          <a:solidFill>
            <a:srgbClr val="FFFFE1"/>
          </a:solidFill>
          <a:ln>
            <a:solidFill>
              <a:schemeClr val="tx1"/>
            </a:solidFill>
          </a:ln>
        </p:spPr>
        <p:txBody>
          <a:bodyPr wrap="square" rtlCol="0">
            <a:spAutoFit/>
          </a:bodyPr>
          <a:lstStyle/>
          <a:p>
            <a:pPr algn="ctr"/>
            <a:r>
              <a:rPr lang="en-US" sz="2200" i="1" u="none" dirty="0" smtClean="0"/>
              <a:t>Creation of New Materials ─ </a:t>
            </a:r>
            <a:r>
              <a:rPr lang="en-US" sz="2200" b="1" i="1" u="none" dirty="0" smtClean="0"/>
              <a:t>An Essential Component of Science Grand Challenges</a:t>
            </a:r>
            <a:endParaRPr lang="en-US" sz="2200" b="1" i="1" u="none" dirty="0"/>
          </a:p>
        </p:txBody>
      </p:sp>
      <p:sp>
        <p:nvSpPr>
          <p:cNvPr id="8" name="Slide Number Placeholder 4"/>
          <p:cNvSpPr txBox="1">
            <a:spLocks/>
          </p:cNvSpPr>
          <p:nvPr/>
        </p:nvSpPr>
        <p:spPr bwMode="auto">
          <a:xfrm>
            <a:off x="9255125" y="7198467"/>
            <a:ext cx="419100" cy="413808"/>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F29ED3-23DF-44CB-8317-ECFAD92EA7AF}" type="slidenum">
              <a:rPr kumimoji="0" lang="en-US" sz="1300" b="1" i="0" u="none" strike="noStrike" kern="1200" cap="none" spc="0" normalizeH="0" baseline="0" noProof="0" smtClean="0">
                <a:ln>
                  <a:noFill/>
                </a:ln>
                <a:solidFill>
                  <a:srgbClr val="106636"/>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300" b="1" i="0" u="none" strike="noStrike" kern="1200" cap="none" spc="0" normalizeH="0" baseline="0" noProof="0" dirty="0" smtClean="0">
              <a:ln>
                <a:noFill/>
              </a:ln>
              <a:solidFill>
                <a:srgbClr val="106636"/>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2" y="172720"/>
            <a:ext cx="9051925" cy="550863"/>
          </a:xfrm>
        </p:spPr>
        <p:txBody>
          <a:bodyPr/>
          <a:lstStyle/>
          <a:p>
            <a:r>
              <a:rPr lang="en-US" sz="2400" b="1" i="1" dirty="0" smtClean="0">
                <a:latin typeface="Arial Narrow" pitchFamily="34" charset="0"/>
              </a:rPr>
              <a:t>Crystalline Matter: 2009 NRC Report</a:t>
            </a:r>
            <a:endParaRPr lang="en-US" sz="2400" b="1" i="1" dirty="0">
              <a:latin typeface="Arial Narrow" pitchFamily="34" charset="0"/>
            </a:endParaRPr>
          </a:p>
        </p:txBody>
      </p:sp>
      <p:sp>
        <p:nvSpPr>
          <p:cNvPr id="10" name="Rectangle 3"/>
          <p:cNvSpPr>
            <a:spLocks noGrp="1" noChangeArrowheads="1"/>
          </p:cNvSpPr>
          <p:nvPr>
            <p:ph sz="half" idx="2"/>
          </p:nvPr>
        </p:nvSpPr>
        <p:spPr>
          <a:xfrm>
            <a:off x="3520440" y="1122680"/>
            <a:ext cx="6286500" cy="5613400"/>
          </a:xfrm>
        </p:spPr>
        <p:txBody>
          <a:bodyPr/>
          <a:lstStyle/>
          <a:p>
            <a:pPr>
              <a:buNone/>
            </a:pPr>
            <a:r>
              <a:rPr lang="en-US" sz="2000" dirty="0" smtClean="0">
                <a:latin typeface="Arial Narrow" pitchFamily="34" charset="0"/>
              </a:rPr>
              <a:t>Three Grand Challenges </a:t>
            </a:r>
            <a:endParaRPr lang="en-US" sz="2000" dirty="0">
              <a:latin typeface="Arial Narrow" pitchFamily="34" charset="0"/>
            </a:endParaRPr>
          </a:p>
          <a:p>
            <a:pPr lvl="1"/>
            <a:r>
              <a:rPr lang="en-US" sz="1800" b="1" dirty="0">
                <a:solidFill>
                  <a:schemeClr val="tx1"/>
                </a:solidFill>
                <a:latin typeface="Arial Narrow" pitchFamily="34" charset="0"/>
              </a:rPr>
              <a:t>Novel Properties from Next Generation Crystalline </a:t>
            </a:r>
            <a:r>
              <a:rPr lang="en-US" sz="1800" b="1" dirty="0" smtClean="0">
                <a:solidFill>
                  <a:schemeClr val="tx1"/>
                </a:solidFill>
                <a:latin typeface="Arial Narrow" pitchFamily="34" charset="0"/>
              </a:rPr>
              <a:t>Materials</a:t>
            </a:r>
          </a:p>
          <a:p>
            <a:pPr lvl="2">
              <a:buNone/>
            </a:pPr>
            <a:r>
              <a:rPr lang="en-US" sz="1800" dirty="0" smtClean="0">
                <a:latin typeface="Arial Narrow" pitchFamily="34" charset="0"/>
              </a:rPr>
              <a:t>	Manipulation of effective dimensionality and connectivity of crystal substructures to manifest in novel behavior and properties</a:t>
            </a:r>
            <a:endParaRPr lang="en-US" sz="1800" dirty="0">
              <a:latin typeface="Arial Narrow" pitchFamily="34" charset="0"/>
            </a:endParaRPr>
          </a:p>
          <a:p>
            <a:pPr lvl="1"/>
            <a:r>
              <a:rPr lang="en-US" sz="1800" b="1" dirty="0">
                <a:solidFill>
                  <a:schemeClr val="tx1"/>
                </a:solidFill>
                <a:latin typeface="Arial Narrow" pitchFamily="34" charset="0"/>
              </a:rPr>
              <a:t>Crystalline Materials for Energy Production and </a:t>
            </a:r>
            <a:r>
              <a:rPr lang="en-US" sz="1800" b="1" dirty="0" smtClean="0">
                <a:solidFill>
                  <a:schemeClr val="tx1"/>
                </a:solidFill>
                <a:latin typeface="Arial Narrow" pitchFamily="34" charset="0"/>
              </a:rPr>
              <a:t>Conversion</a:t>
            </a:r>
          </a:p>
          <a:p>
            <a:pPr lvl="2">
              <a:buNone/>
            </a:pPr>
            <a:r>
              <a:rPr lang="en-US" sz="1800" dirty="0" smtClean="0">
                <a:latin typeface="Arial Narrow" pitchFamily="34" charset="0"/>
              </a:rPr>
              <a:t>	Band gap engineering for solar energy conversion, solid state lighting, new superconductors for electricity delivery, catalysts for fuels, new crystalline materials for energy conversion and storage</a:t>
            </a:r>
            <a:endParaRPr lang="en-US" sz="1800" dirty="0">
              <a:latin typeface="Arial Narrow" pitchFamily="34" charset="0"/>
            </a:endParaRPr>
          </a:p>
          <a:p>
            <a:pPr lvl="1"/>
            <a:r>
              <a:rPr lang="en-US" sz="1800" b="1" dirty="0">
                <a:solidFill>
                  <a:schemeClr val="tx1"/>
                </a:solidFill>
                <a:latin typeface="Arial Narrow" pitchFamily="34" charset="0"/>
              </a:rPr>
              <a:t>Crystalline Materials by </a:t>
            </a:r>
            <a:r>
              <a:rPr lang="en-US" sz="1800" b="1" dirty="0" smtClean="0">
                <a:solidFill>
                  <a:schemeClr val="tx1"/>
                </a:solidFill>
                <a:latin typeface="Arial Narrow" pitchFamily="34" charset="0"/>
              </a:rPr>
              <a:t>Design</a:t>
            </a:r>
          </a:p>
          <a:p>
            <a:pPr lvl="2">
              <a:buNone/>
            </a:pPr>
            <a:r>
              <a:rPr lang="en-US" sz="1800" dirty="0" smtClean="0">
                <a:latin typeface="Arial Narrow" pitchFamily="34" charset="0"/>
              </a:rPr>
              <a:t>	Advances in experimental and theoretical tools will make possible the ability to design materials for specific technological purposes</a:t>
            </a:r>
          </a:p>
          <a:p>
            <a:pPr lvl="2">
              <a:buNone/>
            </a:pPr>
            <a:endParaRPr lang="en-US" sz="1800" b="1" dirty="0" smtClean="0">
              <a:latin typeface="Arial Narrow" pitchFamily="34" charset="0"/>
            </a:endParaRPr>
          </a:p>
          <a:p>
            <a:pPr lvl="1"/>
            <a:endParaRPr lang="en-US" sz="2000" b="1" dirty="0">
              <a:latin typeface="Arial Narrow" pitchFamily="34" charset="0"/>
            </a:endParaRPr>
          </a:p>
        </p:txBody>
      </p:sp>
      <p:pic>
        <p:nvPicPr>
          <p:cNvPr id="63491" name="Picture 3"/>
          <p:cNvPicPr>
            <a:picLocks noChangeAspect="1" noChangeArrowheads="1"/>
          </p:cNvPicPr>
          <p:nvPr/>
        </p:nvPicPr>
        <p:blipFill>
          <a:blip r:embed="rId3" cstate="print"/>
          <a:srcRect/>
          <a:stretch>
            <a:fillRect/>
          </a:stretch>
        </p:blipFill>
        <p:spPr bwMode="auto">
          <a:xfrm>
            <a:off x="251460" y="1209040"/>
            <a:ext cx="3060384" cy="4404360"/>
          </a:xfrm>
          <a:prstGeom prst="rect">
            <a:avLst/>
          </a:prstGeom>
          <a:noFill/>
          <a:ln w="9525">
            <a:noFill/>
            <a:miter lim="800000"/>
            <a:headEnd/>
            <a:tailEnd/>
          </a:ln>
          <a:effectLst/>
        </p:spPr>
      </p:pic>
      <p:sp>
        <p:nvSpPr>
          <p:cNvPr id="7" name="Slide Number Placeholder 4"/>
          <p:cNvSpPr>
            <a:spLocks noGrp="1"/>
          </p:cNvSpPr>
          <p:nvPr>
            <p:ph type="sldNum" sz="quarter" idx="11"/>
          </p:nvPr>
        </p:nvSpPr>
        <p:spPr bwMode="auto">
          <a:xfrm>
            <a:off x="9255125" y="7198467"/>
            <a:ext cx="419100" cy="41380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EF29ED3-23DF-44CB-8317-ECFAD92EA7AF}" type="slidenum">
              <a:rPr lang="en-US" u="none" smtClean="0">
                <a:latin typeface="Arial" charset="0"/>
                <a:cs typeface="Arial" charset="0"/>
              </a:rPr>
              <a:pPr fontAlgn="base">
                <a:spcBef>
                  <a:spcPct val="0"/>
                </a:spcBef>
                <a:spcAft>
                  <a:spcPct val="0"/>
                </a:spcAft>
              </a:pPr>
              <a:t>19</a:t>
            </a:fld>
            <a:endParaRPr lang="en-US" u="non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1466056" y="1412874"/>
            <a:ext cx="8325057" cy="5306559"/>
          </a:xfrm>
          <a:prstGeom prst="rect">
            <a:avLst/>
          </a:prstGeom>
          <a:noFill/>
          <a:ln w="12700">
            <a:noFill/>
            <a:miter lim="800000"/>
            <a:headEnd/>
            <a:tailEnd/>
          </a:ln>
        </p:spPr>
        <p:txBody>
          <a:bodyPr wrap="square" lIns="90466" tIns="44439" rIns="90466" bIns="44439">
            <a:spAutoFit/>
          </a:bodyPr>
          <a:lstStyle/>
          <a:p>
            <a:pPr marL="629617" indent="-627848" defTabSz="914359">
              <a:spcAft>
                <a:spcPts val="1200"/>
              </a:spcAft>
              <a:buFont typeface="Wingdings" pitchFamily="2" charset="2"/>
              <a:buChar char="§"/>
            </a:pPr>
            <a:r>
              <a:rPr lang="en-US" sz="2800" u="none" dirty="0" smtClean="0">
                <a:solidFill>
                  <a:srgbClr val="006600"/>
                </a:solidFill>
              </a:rPr>
              <a:t>FY 2011 Budget Request</a:t>
            </a:r>
            <a:endParaRPr lang="en-US" sz="2800" u="none" dirty="0">
              <a:solidFill>
                <a:srgbClr val="006600"/>
              </a:solidFill>
            </a:endParaRPr>
          </a:p>
          <a:p>
            <a:pPr marL="1085748" lvl="1" indent="-627848" defTabSz="914359">
              <a:spcAft>
                <a:spcPts val="599"/>
              </a:spcAft>
              <a:buFont typeface="Wingdings" pitchFamily="2" charset="2"/>
              <a:buChar char="Ø"/>
            </a:pPr>
            <a:r>
              <a:rPr lang="en-US" sz="2000" u="none" dirty="0" smtClean="0">
                <a:solidFill>
                  <a:srgbClr val="006600"/>
                </a:solidFill>
              </a:rPr>
              <a:t>Batteries and Energy Storage Hub</a:t>
            </a:r>
            <a:endParaRPr lang="en-US" sz="2000" u="none" dirty="0">
              <a:solidFill>
                <a:srgbClr val="006600"/>
              </a:solidFill>
            </a:endParaRPr>
          </a:p>
          <a:p>
            <a:pPr marL="1085748" lvl="1" indent="-627848" defTabSz="914359">
              <a:spcAft>
                <a:spcPts val="599"/>
              </a:spcAft>
              <a:buFont typeface="Wingdings" pitchFamily="2" charset="2"/>
              <a:buChar char="Ø"/>
            </a:pPr>
            <a:r>
              <a:rPr lang="en-US" sz="2000" u="none" dirty="0" smtClean="0">
                <a:solidFill>
                  <a:srgbClr val="006600"/>
                </a:solidFill>
              </a:rPr>
              <a:t>New Materials Synthesis </a:t>
            </a:r>
          </a:p>
          <a:p>
            <a:pPr marL="1085748" lvl="1" indent="-627848" defTabSz="914359">
              <a:spcAft>
                <a:spcPts val="599"/>
              </a:spcAft>
              <a:buFont typeface="Wingdings" pitchFamily="2" charset="2"/>
              <a:buChar char="Ø"/>
            </a:pPr>
            <a:r>
              <a:rPr lang="en-US" sz="2000" u="none" dirty="0" smtClean="0">
                <a:solidFill>
                  <a:srgbClr val="006600"/>
                </a:solidFill>
              </a:rPr>
              <a:t>Multi-scale Combustion Modeling</a:t>
            </a:r>
          </a:p>
          <a:p>
            <a:pPr marL="1085748" lvl="1" indent="-627848" defTabSz="914359">
              <a:spcAft>
                <a:spcPts val="599"/>
              </a:spcAft>
              <a:buFont typeface="Wingdings" pitchFamily="2" charset="2"/>
              <a:buChar char="Ø"/>
            </a:pPr>
            <a:r>
              <a:rPr lang="en-US" sz="2000" u="none" dirty="0" smtClean="0">
                <a:solidFill>
                  <a:srgbClr val="006600"/>
                </a:solidFill>
              </a:rPr>
              <a:t>Ultrafast Science</a:t>
            </a:r>
          </a:p>
          <a:p>
            <a:pPr marL="1085748" lvl="1" indent="-627848" defTabSz="914359">
              <a:spcAft>
                <a:spcPts val="599"/>
              </a:spcAft>
              <a:buFont typeface="Wingdings" pitchFamily="2" charset="2"/>
              <a:buChar char="§"/>
            </a:pPr>
            <a:endParaRPr lang="en-US" sz="2500" u="none" dirty="0" smtClean="0">
              <a:solidFill>
                <a:srgbClr val="006600"/>
              </a:solidFill>
            </a:endParaRPr>
          </a:p>
          <a:p>
            <a:pPr marL="629617" indent="-627848" defTabSz="914359">
              <a:spcAft>
                <a:spcPct val="100000"/>
              </a:spcAft>
              <a:buFont typeface="Wingdings" pitchFamily="2" charset="2"/>
              <a:buChar char="§"/>
            </a:pPr>
            <a:r>
              <a:rPr lang="en-US" sz="2800" u="none" dirty="0" smtClean="0">
                <a:solidFill>
                  <a:srgbClr val="006600"/>
                </a:solidFill>
              </a:rPr>
              <a:t>Staffing Update</a:t>
            </a:r>
          </a:p>
          <a:p>
            <a:pPr marL="629617" indent="-627848" defTabSz="914359">
              <a:spcAft>
                <a:spcPct val="100000"/>
              </a:spcAft>
              <a:buFont typeface="Wingdings" pitchFamily="2" charset="2"/>
              <a:buChar char="§"/>
            </a:pPr>
            <a:r>
              <a:rPr lang="en-US" sz="2800" u="none" dirty="0" smtClean="0">
                <a:solidFill>
                  <a:srgbClr val="006600"/>
                </a:solidFill>
              </a:rPr>
              <a:t>Strategic Planning:  BESAC  Science for Energy Technology Subcommittee</a:t>
            </a:r>
            <a:endParaRPr lang="en-US" sz="2800" u="none" dirty="0">
              <a:solidFill>
                <a:srgbClr val="006600"/>
              </a:solidFill>
            </a:endParaRPr>
          </a:p>
          <a:p>
            <a:pPr marL="629617" indent="-627848" defTabSz="914359">
              <a:spcAft>
                <a:spcPct val="100000"/>
              </a:spcAft>
              <a:buFont typeface="Wingdings" pitchFamily="2" charset="2"/>
              <a:buChar char="§"/>
            </a:pPr>
            <a:endParaRPr lang="en-US" sz="3100" u="none" dirty="0">
              <a:solidFill>
                <a:srgbClr val="006600"/>
              </a:solidFill>
            </a:endParaRPr>
          </a:p>
        </p:txBody>
      </p:sp>
      <p:sp>
        <p:nvSpPr>
          <p:cNvPr id="12292" name="Rectangle 3"/>
          <p:cNvSpPr>
            <a:spLocks noChangeArrowheads="1"/>
          </p:cNvSpPr>
          <p:nvPr/>
        </p:nvSpPr>
        <p:spPr bwMode="auto">
          <a:xfrm>
            <a:off x="2086769" y="115148"/>
            <a:ext cx="5663088" cy="723265"/>
          </a:xfrm>
          <a:prstGeom prst="rect">
            <a:avLst/>
          </a:prstGeom>
          <a:noFill/>
          <a:ln w="9525">
            <a:noFill/>
            <a:miter lim="800000"/>
            <a:headEnd/>
            <a:tailEnd/>
          </a:ln>
        </p:spPr>
        <p:txBody>
          <a:bodyPr lIns="101858" tIns="50929" rIns="101858" bIns="50929"/>
          <a:lstStyle/>
          <a:p>
            <a:pPr algn="ctr">
              <a:tabLst>
                <a:tab pos="1890619" algn="l"/>
              </a:tabLst>
            </a:pPr>
            <a:r>
              <a:rPr lang="en-US" sz="3000" i="1" u="none" dirty="0">
                <a:solidFill>
                  <a:srgbClr val="006600"/>
                </a:solidFill>
              </a:rPr>
              <a:t>Outline</a:t>
            </a:r>
          </a:p>
        </p:txBody>
      </p:sp>
      <p:sp>
        <p:nvSpPr>
          <p:cNvPr id="5" name="Slide Number Placeholder 4"/>
          <p:cNvSpPr>
            <a:spLocks noGrp="1"/>
          </p:cNvSpPr>
          <p:nvPr>
            <p:ph type="sldNum" sz="quarter" idx="4294967295"/>
          </p:nvPr>
        </p:nvSpPr>
        <p:spPr bwMode="auto">
          <a:xfrm>
            <a:off x="9255125" y="7198467"/>
            <a:ext cx="419100" cy="413808"/>
          </a:xfrm>
          <a:prstGeom prst="rect">
            <a:avLst/>
          </a:prstGeom>
          <a:noFill/>
          <a:ln>
            <a:miter lim="800000"/>
            <a:headEnd/>
            <a:tailEnd/>
          </a:ln>
        </p:spPr>
        <p:txBody>
          <a:bodyPr wrap="square" lIns="101846" tIns="50923" rIns="101846" bIns="50923" numCol="1" anchorCtr="0" compatLnSpc="1">
            <a:prstTxWarp prst="textNoShape">
              <a:avLst/>
            </a:prstTxWarp>
          </a:bodyPr>
          <a:lstStyle/>
          <a:p>
            <a:pPr algn="r" fontAlgn="base">
              <a:spcBef>
                <a:spcPct val="0"/>
              </a:spcBef>
              <a:spcAft>
                <a:spcPct val="0"/>
              </a:spcAft>
            </a:pPr>
            <a:fld id="{667D76AE-A3F6-41AD-A1C0-12C90F8E6684}" type="slidenum">
              <a:rPr lang="en-US" sz="1300" u="none" smtClean="0">
                <a:solidFill>
                  <a:srgbClr val="106636"/>
                </a:solidFill>
                <a:latin typeface="Arial" charset="0"/>
                <a:cs typeface="Arial" charset="0"/>
              </a:rPr>
              <a:pPr algn="r" fontAlgn="base">
                <a:spcBef>
                  <a:spcPct val="0"/>
                </a:spcBef>
                <a:spcAft>
                  <a:spcPct val="0"/>
                </a:spcAft>
              </a:pPr>
              <a:t>2</a:t>
            </a:fld>
            <a:endParaRPr lang="en-US" sz="1300" u="none" dirty="0" smtClean="0">
              <a:solidFill>
                <a:srgbClr val="106636"/>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smtClean="0">
                <a:latin typeface="Arial Narrow" pitchFamily="34" charset="0"/>
              </a:rPr>
              <a:t>Inspired by Biology:  2008 NRC Report</a:t>
            </a:r>
            <a:endParaRPr lang="en-US" sz="2400" b="1" i="1" dirty="0">
              <a:latin typeface="Arial Narrow" pitchFamily="34" charset="0"/>
            </a:endParaRPr>
          </a:p>
        </p:txBody>
      </p:sp>
      <p:pic>
        <p:nvPicPr>
          <p:cNvPr id="3" name="Picture 5" descr="InspiredByBiology_Cover_300dpi.jpg"/>
          <p:cNvPicPr>
            <a:picLocks noChangeAspect="1"/>
          </p:cNvPicPr>
          <p:nvPr/>
        </p:nvPicPr>
        <p:blipFill>
          <a:blip r:embed="rId3" cstate="print"/>
          <a:srcRect/>
          <a:stretch>
            <a:fillRect/>
          </a:stretch>
        </p:blipFill>
        <p:spPr bwMode="auto">
          <a:xfrm>
            <a:off x="251460" y="1381760"/>
            <a:ext cx="3590521" cy="4663440"/>
          </a:xfrm>
          <a:prstGeom prst="rect">
            <a:avLst/>
          </a:prstGeom>
          <a:noFill/>
          <a:ln w="9525">
            <a:noFill/>
            <a:miter lim="800000"/>
            <a:headEnd/>
            <a:tailEnd/>
          </a:ln>
        </p:spPr>
      </p:pic>
      <p:grpSp>
        <p:nvGrpSpPr>
          <p:cNvPr id="6" name="Group 5"/>
          <p:cNvGrpSpPr/>
          <p:nvPr/>
        </p:nvGrpSpPr>
        <p:grpSpPr>
          <a:xfrm>
            <a:off x="3840480" y="1249681"/>
            <a:ext cx="5783580" cy="5044465"/>
            <a:chOff x="3338944" y="950259"/>
            <a:chExt cx="5257800" cy="4450998"/>
          </a:xfrm>
        </p:grpSpPr>
        <p:sp>
          <p:nvSpPr>
            <p:cNvPr id="4" name="TextBox 3"/>
            <p:cNvSpPr txBox="1"/>
            <p:nvPr/>
          </p:nvSpPr>
          <p:spPr>
            <a:xfrm>
              <a:off x="3338944" y="1783977"/>
              <a:ext cx="5257800" cy="3617280"/>
            </a:xfrm>
            <a:prstGeom prst="rect">
              <a:avLst/>
            </a:prstGeom>
            <a:noFill/>
          </p:spPr>
          <p:txBody>
            <a:bodyPr wrap="square" rtlCol="0">
              <a:spAutoFit/>
            </a:bodyPr>
            <a:lstStyle/>
            <a:p>
              <a:pPr lvl="1">
                <a:spcBef>
                  <a:spcPct val="30000"/>
                </a:spcBef>
              </a:pPr>
              <a:endParaRPr lang="en-US" sz="1800" u="none" dirty="0" smtClean="0">
                <a:cs typeface="Arial" pitchFamily="34" charset="0"/>
              </a:endParaRPr>
            </a:p>
            <a:p>
              <a:pPr marL="685800" lvl="1" indent="-230188">
                <a:spcBef>
                  <a:spcPct val="30000"/>
                </a:spcBef>
                <a:buFont typeface="Wingdings" pitchFamily="2" charset="2"/>
                <a:buChar char="§"/>
              </a:pPr>
              <a:r>
                <a:rPr lang="en-US" sz="1800" u="none" dirty="0" smtClean="0">
                  <a:cs typeface="Arial" pitchFamily="34" charset="0"/>
                </a:rPr>
                <a:t>Dynamically adaptive and far-from-equilibrium materials</a:t>
              </a:r>
            </a:p>
            <a:p>
              <a:pPr marL="685800" lvl="1" indent="-230188">
                <a:spcBef>
                  <a:spcPct val="30000"/>
                </a:spcBef>
                <a:buFont typeface="Wingdings" pitchFamily="2" charset="2"/>
                <a:buChar char="§"/>
              </a:pPr>
              <a:r>
                <a:rPr lang="en-US" sz="1800" u="none" dirty="0" smtClean="0">
                  <a:cs typeface="Arial" pitchFamily="34" charset="0"/>
                </a:rPr>
                <a:t> Self-repairing materials </a:t>
              </a:r>
            </a:p>
            <a:p>
              <a:pPr marL="685800" lvl="1" indent="-230188">
                <a:spcBef>
                  <a:spcPct val="30000"/>
                </a:spcBef>
                <a:buFont typeface="Wingdings" pitchFamily="2" charset="2"/>
                <a:buChar char="§"/>
              </a:pPr>
              <a:r>
                <a:rPr lang="en-US" sz="1800" u="none" dirty="0" smtClean="0">
                  <a:cs typeface="Arial" pitchFamily="34" charset="0"/>
                </a:rPr>
                <a:t> Effective and unique strategies for interfacing biological and non-biological materials for emergent behavior</a:t>
              </a:r>
            </a:p>
            <a:p>
              <a:pPr marL="685800" lvl="1" indent="-230188">
                <a:spcBef>
                  <a:spcPct val="30000"/>
                </a:spcBef>
                <a:buFont typeface="Wingdings" pitchFamily="2" charset="2"/>
                <a:buChar char="§"/>
              </a:pPr>
              <a:r>
                <a:rPr lang="en-US" sz="1800" u="none" dirty="0" smtClean="0">
                  <a:cs typeface="Arial" pitchFamily="34" charset="0"/>
                </a:rPr>
                <a:t> Synthetic enzymes</a:t>
              </a:r>
            </a:p>
            <a:p>
              <a:pPr marL="685800" lvl="1" indent="-230188">
                <a:spcBef>
                  <a:spcPct val="30000"/>
                </a:spcBef>
                <a:buFont typeface="Wingdings" pitchFamily="2" charset="2"/>
                <a:buChar char="§"/>
              </a:pPr>
              <a:r>
                <a:rPr lang="en-US" sz="1800" u="none" dirty="0" smtClean="0">
                  <a:cs typeface="Arial" pitchFamily="34" charset="0"/>
                </a:rPr>
                <a:t> Material architectures for efficiently integrating light-harvesting, photo-</a:t>
              </a:r>
              <a:r>
                <a:rPr lang="en-US" sz="1800" u="none" dirty="0" err="1" smtClean="0">
                  <a:cs typeface="Arial" pitchFamily="34" charset="0"/>
                </a:rPr>
                <a:t>redox</a:t>
              </a:r>
              <a:r>
                <a:rPr lang="en-US" sz="1800" u="none" dirty="0" smtClean="0">
                  <a:cs typeface="Arial" pitchFamily="34" charset="0"/>
                </a:rPr>
                <a:t>, and catalytic functions</a:t>
              </a:r>
            </a:p>
            <a:p>
              <a:pPr marL="685800" lvl="1" indent="-230188">
                <a:spcBef>
                  <a:spcPct val="30000"/>
                </a:spcBef>
                <a:buFont typeface="Wingdings" pitchFamily="2" charset="2"/>
                <a:buChar char="§"/>
              </a:pPr>
              <a:r>
                <a:rPr lang="en-US" sz="1800" u="none" dirty="0" smtClean="0">
                  <a:cs typeface="Arial" pitchFamily="34" charset="0"/>
                </a:rPr>
                <a:t> Materials that take inspiration from biological gates, pores, channels, and motors</a:t>
              </a:r>
            </a:p>
            <a:p>
              <a:endParaRPr lang="en-US" u="none" dirty="0">
                <a:cs typeface="Arial" pitchFamily="34" charset="0"/>
              </a:endParaRPr>
            </a:p>
          </p:txBody>
        </p:sp>
        <p:sp>
          <p:nvSpPr>
            <p:cNvPr id="5" name="TextBox 4"/>
            <p:cNvSpPr txBox="1"/>
            <p:nvPr/>
          </p:nvSpPr>
          <p:spPr>
            <a:xfrm>
              <a:off x="3769757" y="950259"/>
              <a:ext cx="4673269" cy="814703"/>
            </a:xfrm>
            <a:prstGeom prst="rect">
              <a:avLst/>
            </a:prstGeom>
            <a:solidFill>
              <a:srgbClr val="FFFFE1"/>
            </a:solidFill>
            <a:ln>
              <a:solidFill>
                <a:schemeClr val="tx1"/>
              </a:solidFill>
            </a:ln>
          </p:spPr>
          <p:txBody>
            <a:bodyPr wrap="square" rtlCol="0">
              <a:spAutoFit/>
            </a:bodyPr>
            <a:lstStyle/>
            <a:p>
              <a:r>
                <a:rPr lang="en-US" sz="1800" b="1" u="none" dirty="0" smtClean="0"/>
                <a:t>Biology can be a source and inspiration to new materials synthesis  under mild conditions and novel assembly strategies</a:t>
              </a:r>
              <a:endParaRPr lang="en-US" sz="1800" b="1" u="none" dirty="0"/>
            </a:p>
          </p:txBody>
        </p:sp>
      </p:grpSp>
      <p:sp>
        <p:nvSpPr>
          <p:cNvPr id="7" name="Slide Number Placeholder 4"/>
          <p:cNvSpPr txBox="1">
            <a:spLocks/>
          </p:cNvSpPr>
          <p:nvPr/>
        </p:nvSpPr>
        <p:spPr bwMode="auto">
          <a:xfrm>
            <a:off x="9255125" y="7198467"/>
            <a:ext cx="419100" cy="413808"/>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F29ED3-23DF-44CB-8317-ECFAD92EA7AF}" type="slidenum">
              <a:rPr kumimoji="0" lang="en-US" sz="1300" b="1" i="0" u="none" strike="noStrike" kern="1200" cap="none" spc="0" normalizeH="0" baseline="0" noProof="0" smtClean="0">
                <a:ln>
                  <a:noFill/>
                </a:ln>
                <a:solidFill>
                  <a:srgbClr val="106636"/>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300" b="1" i="0" u="none" strike="noStrike" kern="1200" cap="none" spc="0" normalizeH="0" baseline="0" noProof="0" dirty="0" smtClean="0">
              <a:ln>
                <a:noFill/>
              </a:ln>
              <a:solidFill>
                <a:srgbClr val="106636"/>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668" y="1134745"/>
            <a:ext cx="9251633" cy="5960640"/>
          </a:xfrm>
        </p:spPr>
        <p:txBody>
          <a:bodyPr/>
          <a:lstStyle/>
          <a:p>
            <a:pPr>
              <a:buFont typeface="Wingdings" pitchFamily="2" charset="2"/>
              <a:buChar char="§"/>
            </a:pPr>
            <a:r>
              <a:rPr lang="en-US" sz="2200" dirty="0" smtClean="0">
                <a:latin typeface="Arial Narrow" pitchFamily="34" charset="0"/>
              </a:rPr>
              <a:t>EFRCs –</a:t>
            </a:r>
          </a:p>
          <a:p>
            <a:pPr lvl="1">
              <a:spcBef>
                <a:spcPts val="0"/>
              </a:spcBef>
              <a:buFont typeface="Wingdings" pitchFamily="2" charset="2"/>
              <a:buChar char="§"/>
            </a:pPr>
            <a:r>
              <a:rPr lang="en-US" sz="2000" dirty="0" smtClean="0">
                <a:latin typeface="Arial Narrow" pitchFamily="34" charset="0"/>
              </a:rPr>
              <a:t>Larger centers to broadly address materials discovery and crystals growth</a:t>
            </a:r>
          </a:p>
          <a:p>
            <a:pPr lvl="1">
              <a:spcBef>
                <a:spcPts val="300"/>
              </a:spcBef>
              <a:buFont typeface="Wingdings" pitchFamily="2" charset="2"/>
              <a:buChar char="§"/>
            </a:pPr>
            <a:r>
              <a:rPr lang="en-US" sz="2000" dirty="0" smtClean="0">
                <a:latin typeface="Arial Narrow" pitchFamily="34" charset="0"/>
              </a:rPr>
              <a:t>Provide infrastructure for cutting-edge materials discovery and development</a:t>
            </a:r>
          </a:p>
          <a:p>
            <a:pPr lvl="2">
              <a:spcBef>
                <a:spcPts val="300"/>
              </a:spcBef>
              <a:buFont typeface="Wingdings" pitchFamily="2" charset="2"/>
              <a:buChar char="Ø"/>
            </a:pPr>
            <a:r>
              <a:rPr lang="en-US" sz="2000" dirty="0" smtClean="0">
                <a:latin typeface="Arial Narrow" pitchFamily="34" charset="0"/>
              </a:rPr>
              <a:t>larger-scale facilities, specialized staff, specialized infrastructure for safely performing processes involving toxic chemicals</a:t>
            </a:r>
          </a:p>
          <a:p>
            <a:pPr lvl="2">
              <a:spcBef>
                <a:spcPts val="300"/>
              </a:spcBef>
              <a:buFont typeface="Wingdings" pitchFamily="2" charset="2"/>
              <a:buChar char="Ø"/>
            </a:pPr>
            <a:r>
              <a:rPr lang="en-US" sz="2000" dirty="0" smtClean="0">
                <a:latin typeface="Arial Narrow" pitchFamily="34" charset="0"/>
              </a:rPr>
              <a:t>capabilities based upon multidisciplinary teams</a:t>
            </a:r>
          </a:p>
          <a:p>
            <a:pPr lvl="1">
              <a:spcBef>
                <a:spcPts val="300"/>
              </a:spcBef>
              <a:buFont typeface="Wingdings" pitchFamily="2" charset="2"/>
              <a:buChar char="§"/>
            </a:pPr>
            <a:r>
              <a:rPr lang="en-US" sz="2000" dirty="0" smtClean="0">
                <a:latin typeface="Arial Narrow" pitchFamily="34" charset="0"/>
              </a:rPr>
              <a:t>“Thematic” focus to tackle the most significant synthesis challenges related to energy research</a:t>
            </a:r>
          </a:p>
          <a:p>
            <a:pPr>
              <a:spcBef>
                <a:spcPts val="1800"/>
              </a:spcBef>
              <a:buFont typeface="Wingdings" pitchFamily="2" charset="2"/>
              <a:buChar char="§"/>
            </a:pPr>
            <a:r>
              <a:rPr lang="en-US" sz="2200" dirty="0" smtClean="0">
                <a:latin typeface="Arial Narrow" pitchFamily="34" charset="0"/>
              </a:rPr>
              <a:t>Single PIs/Small Groups –</a:t>
            </a:r>
          </a:p>
          <a:p>
            <a:pPr lvl="1">
              <a:spcBef>
                <a:spcPts val="300"/>
              </a:spcBef>
              <a:buFont typeface="Wingdings" pitchFamily="2" charset="2"/>
              <a:buChar char="§"/>
            </a:pPr>
            <a:r>
              <a:rPr lang="en-US" sz="2000" dirty="0" smtClean="0">
                <a:latin typeface="Arial Narrow" pitchFamily="34" charset="0"/>
              </a:rPr>
              <a:t>Unique education and training needed for new materials synthesis and discovery</a:t>
            </a:r>
          </a:p>
          <a:p>
            <a:pPr lvl="1">
              <a:spcBef>
                <a:spcPts val="300"/>
              </a:spcBef>
              <a:buFont typeface="Wingdings" pitchFamily="2" charset="2"/>
              <a:buChar char="§"/>
            </a:pPr>
            <a:r>
              <a:rPr lang="en-US" sz="2000" dirty="0" smtClean="0">
                <a:latin typeface="Arial Narrow" pitchFamily="34" charset="0"/>
              </a:rPr>
              <a:t>High risk, niche research areas</a:t>
            </a:r>
          </a:p>
          <a:p>
            <a:pPr>
              <a:spcBef>
                <a:spcPts val="1800"/>
              </a:spcBef>
              <a:buFont typeface="Wingdings" pitchFamily="2" charset="2"/>
              <a:buChar char="§"/>
            </a:pPr>
            <a:r>
              <a:rPr lang="en-US" sz="2200" dirty="0" smtClean="0">
                <a:latin typeface="Arial Narrow" pitchFamily="34" charset="0"/>
              </a:rPr>
              <a:t>Together, EFRCs and individual PI activities will result in a network for materials discovery across the Nation</a:t>
            </a:r>
          </a:p>
          <a:p>
            <a:pPr lvl="1">
              <a:spcBef>
                <a:spcPts val="300"/>
              </a:spcBef>
              <a:buFont typeface="Wingdings" pitchFamily="2" charset="2"/>
              <a:buChar char="§"/>
            </a:pPr>
            <a:r>
              <a:rPr lang="en-US" sz="2000" dirty="0" smtClean="0">
                <a:latin typeface="Arial Narrow" pitchFamily="34" charset="0"/>
              </a:rPr>
              <a:t>Strong foundation for a culture of science-driven synthesis </a:t>
            </a:r>
          </a:p>
          <a:p>
            <a:pPr lvl="1">
              <a:spcBef>
                <a:spcPts val="300"/>
              </a:spcBef>
              <a:buFont typeface="Wingdings" pitchFamily="2" charset="2"/>
              <a:buChar char="§"/>
            </a:pPr>
            <a:r>
              <a:rPr lang="en-US" sz="2000" dirty="0" smtClean="0">
                <a:latin typeface="Arial Narrow" pitchFamily="34" charset="0"/>
              </a:rPr>
              <a:t>Will provide the scientific and technological impact to return leadership of this crucial field to the U.S. </a:t>
            </a:r>
            <a:endParaRPr lang="en-US" sz="2000" dirty="0">
              <a:latin typeface="Arial Narrow" pitchFamily="34" charset="0"/>
            </a:endParaRPr>
          </a:p>
        </p:txBody>
      </p:sp>
      <p:sp>
        <p:nvSpPr>
          <p:cNvPr id="2" name="Title 1"/>
          <p:cNvSpPr>
            <a:spLocks noGrp="1"/>
          </p:cNvSpPr>
          <p:nvPr>
            <p:ph type="title"/>
          </p:nvPr>
        </p:nvSpPr>
        <p:spPr/>
        <p:txBody>
          <a:bodyPr/>
          <a:lstStyle/>
          <a:p>
            <a:r>
              <a:rPr lang="en-US" sz="2400" b="1" i="1" dirty="0" smtClean="0">
                <a:latin typeface="Arial Narrow" pitchFamily="34" charset="0"/>
              </a:rPr>
              <a:t>Synthesis Science and Discovery:  Implementation</a:t>
            </a:r>
            <a:endParaRPr lang="en-US" sz="2400" b="1" i="1" dirty="0">
              <a:latin typeface="Arial Narrow" pitchFamily="34" charset="0"/>
            </a:endParaRPr>
          </a:p>
        </p:txBody>
      </p:sp>
      <p:sp>
        <p:nvSpPr>
          <p:cNvPr id="4" name="Slide Number Placeholder 4"/>
          <p:cNvSpPr>
            <a:spLocks noGrp="1"/>
          </p:cNvSpPr>
          <p:nvPr>
            <p:ph type="sldNum" sz="quarter" idx="11"/>
          </p:nvPr>
        </p:nvSpPr>
        <p:spPr bwMode="auto">
          <a:xfrm>
            <a:off x="9255125" y="7198467"/>
            <a:ext cx="419100" cy="41380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EF29ED3-23DF-44CB-8317-ECFAD92EA7AF}" type="slidenum">
              <a:rPr lang="en-US" u="none" smtClean="0">
                <a:latin typeface="Arial" charset="0"/>
                <a:cs typeface="Arial" charset="0"/>
              </a:rPr>
              <a:pPr fontAlgn="base">
                <a:spcBef>
                  <a:spcPct val="0"/>
                </a:spcBef>
                <a:spcAft>
                  <a:spcPct val="0"/>
                </a:spcAft>
              </a:pPr>
              <a:t>21</a:t>
            </a:fld>
            <a:endParaRPr lang="en-US" u="non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u="none" smtClean="0"/>
              <a:pPr>
                <a:defRPr/>
              </a:pPr>
              <a:t>22</a:t>
            </a:fld>
            <a:endParaRPr lang="en-US" u="none" dirty="0"/>
          </a:p>
        </p:txBody>
      </p:sp>
      <p:sp>
        <p:nvSpPr>
          <p:cNvPr id="5" name="Rectangle 4"/>
          <p:cNvSpPr/>
          <p:nvPr/>
        </p:nvSpPr>
        <p:spPr>
          <a:xfrm>
            <a:off x="1351280" y="2857122"/>
            <a:ext cx="7548879" cy="954097"/>
          </a:xfrm>
          <a:prstGeom prst="rect">
            <a:avLst/>
          </a:prstGeom>
        </p:spPr>
        <p:txBody>
          <a:bodyPr wrap="square" lIns="91429" tIns="45715" rIns="91429" bIns="45715">
            <a:spAutoFit/>
          </a:bodyPr>
          <a:lstStyle/>
          <a:p>
            <a:pPr marL="253416" indent="-253416" algn="ctr" defTabSz="1016794">
              <a:spcBef>
                <a:spcPct val="20000"/>
              </a:spcBef>
              <a:defRPr/>
            </a:pPr>
            <a:r>
              <a:rPr lang="en-US" sz="2800" i="1" u="none" kern="0" dirty="0" smtClean="0">
                <a:solidFill>
                  <a:srgbClr val="006600"/>
                </a:solidFill>
              </a:rPr>
              <a:t>The Science Base for Multi-Scale Simulation of Internal Combustion Engines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i="1" dirty="0" smtClean="0">
                <a:latin typeface="Arial Narrow" pitchFamily="34" charset="0"/>
              </a:rPr>
              <a:t>Transportation Combustion Challenge:</a:t>
            </a:r>
            <a:br>
              <a:rPr lang="en-US" sz="2800" b="1" i="1" dirty="0" smtClean="0">
                <a:latin typeface="Arial Narrow" pitchFamily="34" charset="0"/>
              </a:rPr>
            </a:br>
            <a:r>
              <a:rPr lang="en-US" sz="2400" b="1" i="1" dirty="0" smtClean="0">
                <a:latin typeface="Arial Narrow" pitchFamily="34" charset="0"/>
              </a:rPr>
              <a:t>How to get “clean” and “efficient”?</a:t>
            </a:r>
            <a:endParaRPr lang="en-US" sz="2400" b="1" i="1" dirty="0">
              <a:latin typeface="Arial Narrow" pitchFamily="34" charset="0"/>
            </a:endParaRPr>
          </a:p>
        </p:txBody>
      </p:sp>
      <p:sp>
        <p:nvSpPr>
          <p:cNvPr id="296" name="Rectangle 3"/>
          <p:cNvSpPr txBox="1">
            <a:spLocks noChangeArrowheads="1"/>
          </p:cNvSpPr>
          <p:nvPr/>
        </p:nvSpPr>
        <p:spPr>
          <a:xfrm>
            <a:off x="256672" y="930175"/>
            <a:ext cx="5630781" cy="4663440"/>
          </a:xfrm>
          <a:prstGeom prst="rect">
            <a:avLst/>
          </a:prstGeom>
        </p:spPr>
        <p:txBody>
          <a:bodyPr lIns="101882" tIns="50941" rIns="101882" bIns="50941"/>
          <a:lstStyle/>
          <a:p>
            <a:pPr marL="382059" indent="-382059" defTabSz="1018824">
              <a:buFont typeface="Wingdings" pitchFamily="2" charset="2"/>
              <a:buChar char="§"/>
              <a:defRPr/>
            </a:pPr>
            <a:r>
              <a:rPr lang="en-US" sz="2200" u="none" dirty="0" smtClean="0">
                <a:cs typeface="Arial" pitchFamily="34" charset="0"/>
              </a:rPr>
              <a:t>Transportation accounts for 60% of oil consumption</a:t>
            </a:r>
          </a:p>
          <a:p>
            <a:pPr marL="382059" indent="-382059" defTabSz="1018824">
              <a:spcBef>
                <a:spcPts val="600"/>
              </a:spcBef>
              <a:buFont typeface="Wingdings" pitchFamily="2" charset="2"/>
              <a:buChar char="§"/>
              <a:defRPr/>
            </a:pPr>
            <a:r>
              <a:rPr lang="en-US" sz="2200" u="none" dirty="0" smtClean="0">
                <a:cs typeface="Arial" pitchFamily="34" charset="0"/>
              </a:rPr>
              <a:t>Combustion engine viable for decades to come, but efficiency &amp; cleanliness difficult to achieve together</a:t>
            </a:r>
          </a:p>
          <a:p>
            <a:pPr marL="382059" indent="-382059" defTabSz="1018824">
              <a:spcBef>
                <a:spcPct val="20000"/>
              </a:spcBef>
              <a:buFont typeface="Wingdings" pitchFamily="2" charset="2"/>
              <a:buChar char="§"/>
              <a:defRPr/>
            </a:pPr>
            <a:r>
              <a:rPr lang="en-US" sz="2200" u="none" dirty="0" smtClean="0">
                <a:cs typeface="Arial" pitchFamily="34" charset="0"/>
              </a:rPr>
              <a:t>Fuel streams are rapidly evolving</a:t>
            </a:r>
          </a:p>
          <a:p>
            <a:pPr marL="827795" lvl="1" indent="-318383" defTabSz="1018824">
              <a:spcBef>
                <a:spcPct val="20000"/>
              </a:spcBef>
              <a:buFont typeface="Arial Narrow" pitchFamily="34" charset="0"/>
              <a:buChar char="–"/>
              <a:defRPr/>
            </a:pPr>
            <a:r>
              <a:rPr lang="en-US" sz="2000" u="none" dirty="0" smtClean="0">
                <a:cs typeface="Arial" pitchFamily="34" charset="0"/>
              </a:rPr>
              <a:t>Heavy hydrocarbons:  oil sands, oil shale, coal</a:t>
            </a:r>
          </a:p>
          <a:p>
            <a:pPr marL="827795" lvl="1" indent="-318383" defTabSz="1018824">
              <a:spcBef>
                <a:spcPct val="20000"/>
              </a:spcBef>
              <a:buFont typeface="Arial Narrow" pitchFamily="34" charset="0"/>
              <a:buChar char="–"/>
              <a:defRPr/>
            </a:pPr>
            <a:r>
              <a:rPr lang="en-US" sz="2000" u="none" dirty="0" smtClean="0">
                <a:cs typeface="Arial" pitchFamily="34" charset="0"/>
              </a:rPr>
              <a:t>New renewable fuel sources: ethanol, biodiesel</a:t>
            </a:r>
          </a:p>
          <a:p>
            <a:pPr marL="382059" indent="-382059" defTabSz="1018824">
              <a:spcBef>
                <a:spcPct val="20000"/>
              </a:spcBef>
              <a:buFont typeface="Wingdings" pitchFamily="2" charset="2"/>
              <a:buChar char="§"/>
              <a:defRPr/>
            </a:pPr>
            <a:r>
              <a:rPr lang="en-US" sz="2200" u="none" dirty="0" smtClean="0">
                <a:cs typeface="Arial" pitchFamily="34" charset="0"/>
              </a:rPr>
              <a:t>New engine technologies</a:t>
            </a:r>
          </a:p>
          <a:p>
            <a:pPr marL="817401" lvl="1" indent="-254706" defTabSz="1018824">
              <a:spcBef>
                <a:spcPct val="20000"/>
              </a:spcBef>
              <a:buFont typeface="Arial Narrow" pitchFamily="34" charset="0"/>
              <a:buChar char="–"/>
              <a:defRPr/>
            </a:pPr>
            <a:r>
              <a:rPr lang="en-US" sz="2000" u="none" dirty="0" smtClean="0">
                <a:cs typeface="Arial" pitchFamily="34" charset="0"/>
              </a:rPr>
              <a:t>Direct Injection (DI)</a:t>
            </a:r>
          </a:p>
          <a:p>
            <a:pPr marL="817401" lvl="1" indent="-254706" defTabSz="1018824">
              <a:spcBef>
                <a:spcPct val="20000"/>
              </a:spcBef>
              <a:buFont typeface="Arial Narrow" pitchFamily="34" charset="0"/>
              <a:buChar char="–"/>
              <a:defRPr/>
            </a:pPr>
            <a:r>
              <a:rPr lang="en-US" sz="2000" u="none" dirty="0" smtClean="0">
                <a:cs typeface="Arial" pitchFamily="34" charset="0"/>
              </a:rPr>
              <a:t>Homogeneous Charge  Compression Ignition (HCCI)</a:t>
            </a:r>
          </a:p>
          <a:p>
            <a:pPr marL="817401" lvl="1" indent="-254706" defTabSz="1018824">
              <a:spcBef>
                <a:spcPct val="20000"/>
              </a:spcBef>
              <a:buFont typeface="Arial Narrow" pitchFamily="34" charset="0"/>
              <a:buChar char="–"/>
              <a:defRPr/>
            </a:pPr>
            <a:r>
              <a:rPr lang="en-US" sz="2000" u="none" dirty="0" smtClean="0">
                <a:cs typeface="Arial" pitchFamily="34" charset="0"/>
              </a:rPr>
              <a:t>Low-temperature combustion</a:t>
            </a:r>
          </a:p>
          <a:p>
            <a:pPr marL="361270" indent="-254706" defTabSz="1018824">
              <a:spcBef>
                <a:spcPct val="20000"/>
              </a:spcBef>
              <a:buFont typeface="Wingdings" pitchFamily="2" charset="2"/>
              <a:buChar char="§"/>
              <a:defRPr/>
            </a:pPr>
            <a:r>
              <a:rPr lang="en-US" sz="2200" u="none" dirty="0" smtClean="0">
                <a:cs typeface="Arial" pitchFamily="34" charset="0"/>
              </a:rPr>
              <a:t>Hybrid vehicle technologies</a:t>
            </a:r>
          </a:p>
          <a:p>
            <a:pPr marL="382059" indent="-382059" defTabSz="1018824">
              <a:spcBef>
                <a:spcPts val="1337"/>
              </a:spcBef>
              <a:buFont typeface="Wingdings" pitchFamily="2" charset="2"/>
              <a:buChar char="§"/>
              <a:defRPr/>
            </a:pPr>
            <a:endParaRPr lang="en-US" sz="2200" u="none" dirty="0" smtClean="0">
              <a:cs typeface="Arial" pitchFamily="34" charset="0"/>
            </a:endParaRPr>
          </a:p>
        </p:txBody>
      </p:sp>
      <p:pic>
        <p:nvPicPr>
          <p:cNvPr id="1464" name="Picture 1463" descr="Comb_pic.jpg"/>
          <p:cNvPicPr>
            <a:picLocks noChangeAspect="1"/>
          </p:cNvPicPr>
          <p:nvPr/>
        </p:nvPicPr>
        <p:blipFill>
          <a:blip r:embed="rId3" cstate="print"/>
          <a:stretch>
            <a:fillRect/>
          </a:stretch>
        </p:blipFill>
        <p:spPr>
          <a:xfrm>
            <a:off x="6661534" y="913330"/>
            <a:ext cx="3027898" cy="2407385"/>
          </a:xfrm>
          <a:prstGeom prst="rect">
            <a:avLst/>
          </a:prstGeom>
        </p:spPr>
      </p:pic>
      <p:sp>
        <p:nvSpPr>
          <p:cNvPr id="6" name="Slide Number Placeholder 4"/>
          <p:cNvSpPr txBox="1">
            <a:spLocks/>
          </p:cNvSpPr>
          <p:nvPr/>
        </p:nvSpPr>
        <p:spPr bwMode="auto">
          <a:xfrm>
            <a:off x="9255125" y="7198467"/>
            <a:ext cx="419100" cy="413808"/>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F29ED3-23DF-44CB-8317-ECFAD92EA7AF}" type="slidenum">
              <a:rPr kumimoji="0" lang="en-US" sz="1300" b="1" i="0" u="none" strike="noStrike" kern="1200" cap="none" spc="0" normalizeH="0" baseline="0" noProof="0" smtClean="0">
                <a:ln>
                  <a:noFill/>
                </a:ln>
                <a:solidFill>
                  <a:srgbClr val="106636"/>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300" b="1" i="0" u="none" strike="noStrike" kern="1200" cap="none" spc="0" normalizeH="0" baseline="0" noProof="0" dirty="0" smtClean="0">
              <a:ln>
                <a:noFill/>
              </a:ln>
              <a:solidFill>
                <a:srgbClr val="106636"/>
              </a:solidFill>
              <a:effectLst/>
              <a:uLnTx/>
              <a:uFillTx/>
              <a:latin typeface="Arial" charset="0"/>
              <a:ea typeface="+mn-ea"/>
              <a:cs typeface="Arial" charset="0"/>
            </a:endParaRPr>
          </a:p>
        </p:txBody>
      </p:sp>
      <p:pic>
        <p:nvPicPr>
          <p:cNvPr id="8" name="Picture 13" descr="oleic ester"/>
          <p:cNvPicPr>
            <a:picLocks noChangeAspect="1" noChangeArrowheads="1"/>
          </p:cNvPicPr>
          <p:nvPr/>
        </p:nvPicPr>
        <p:blipFill>
          <a:blip r:embed="rId4" cstate="print"/>
          <a:srcRect/>
          <a:stretch>
            <a:fillRect/>
          </a:stretch>
        </p:blipFill>
        <p:spPr bwMode="auto">
          <a:xfrm>
            <a:off x="7893050" y="4997117"/>
            <a:ext cx="2165350" cy="1817158"/>
          </a:xfrm>
          <a:prstGeom prst="rect">
            <a:avLst/>
          </a:prstGeom>
          <a:noFill/>
          <a:ln w="9525">
            <a:noFill/>
            <a:miter lim="800000"/>
            <a:headEnd/>
            <a:tailEnd/>
          </a:ln>
        </p:spPr>
      </p:pic>
      <p:pic>
        <p:nvPicPr>
          <p:cNvPr id="9" name="Picture 16" descr="images-1"/>
          <p:cNvPicPr>
            <a:picLocks noChangeAspect="1" noChangeArrowheads="1"/>
          </p:cNvPicPr>
          <p:nvPr/>
        </p:nvPicPr>
        <p:blipFill>
          <a:blip r:embed="rId5" cstate="print"/>
          <a:srcRect/>
          <a:stretch>
            <a:fillRect/>
          </a:stretch>
        </p:blipFill>
        <p:spPr bwMode="auto">
          <a:xfrm>
            <a:off x="8060690" y="3580865"/>
            <a:ext cx="1676400" cy="1475317"/>
          </a:xfrm>
          <a:prstGeom prst="rect">
            <a:avLst/>
          </a:prstGeom>
          <a:noFill/>
          <a:effectLst>
            <a:outerShdw dist="35921" dir="2700000" algn="ctr" rotWithShape="0">
              <a:srgbClr val="808080"/>
            </a:outerShdw>
          </a:effectLst>
        </p:spPr>
      </p:pic>
      <p:pic>
        <p:nvPicPr>
          <p:cNvPr id="10" name="Picture 14" descr="white ethanol"/>
          <p:cNvPicPr>
            <a:picLocks noChangeAspect="1" noChangeArrowheads="1"/>
          </p:cNvPicPr>
          <p:nvPr/>
        </p:nvPicPr>
        <p:blipFill>
          <a:blip r:embed="rId6" cstate="print"/>
          <a:srcRect/>
          <a:stretch>
            <a:fillRect/>
          </a:stretch>
        </p:blipFill>
        <p:spPr bwMode="auto">
          <a:xfrm>
            <a:off x="6498189" y="5422766"/>
            <a:ext cx="1089660" cy="957157"/>
          </a:xfrm>
          <a:prstGeom prst="rect">
            <a:avLst/>
          </a:prstGeom>
          <a:noFill/>
          <a:ln w="9525">
            <a:noFill/>
            <a:miter lim="800000"/>
            <a:headEnd/>
            <a:tailEnd/>
          </a:ln>
        </p:spPr>
      </p:pic>
      <p:pic>
        <p:nvPicPr>
          <p:cNvPr id="11" name="Picture 15" descr="cornfield"/>
          <p:cNvPicPr>
            <a:picLocks noChangeAspect="1" noChangeArrowheads="1"/>
          </p:cNvPicPr>
          <p:nvPr/>
        </p:nvPicPr>
        <p:blipFill>
          <a:blip r:embed="rId7" cstate="print"/>
          <a:srcRect/>
          <a:stretch>
            <a:fillRect/>
          </a:stretch>
        </p:blipFill>
        <p:spPr bwMode="auto">
          <a:xfrm>
            <a:off x="6271995" y="4153301"/>
            <a:ext cx="1760220" cy="1225233"/>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138556" y="1138219"/>
            <a:ext cx="3624010" cy="3326205"/>
          </a:xfrm>
          <a:prstGeom prst="rect">
            <a:avLst/>
          </a:prstGeom>
          <a:noFill/>
          <a:ln w="9525">
            <a:noFill/>
            <a:miter lim="800000"/>
            <a:headEnd/>
            <a:tailEnd/>
          </a:ln>
          <a:effectLst/>
        </p:spPr>
      </p:pic>
      <p:sp>
        <p:nvSpPr>
          <p:cNvPr id="19458" name="Title 2"/>
          <p:cNvSpPr>
            <a:spLocks noGrp="1"/>
          </p:cNvSpPr>
          <p:nvPr>
            <p:ph type="title"/>
          </p:nvPr>
        </p:nvSpPr>
        <p:spPr>
          <a:xfrm>
            <a:off x="167640" y="-259080"/>
            <a:ext cx="10058400" cy="1295400"/>
          </a:xfrm>
        </p:spPr>
        <p:txBody>
          <a:bodyPr/>
          <a:lstStyle/>
          <a:p>
            <a:pPr eaLnBrk="1" hangingPunct="1"/>
            <a:r>
              <a:rPr lang="en-US" b="1" i="1" dirty="0" smtClean="0">
                <a:latin typeface="Arial Narrow" pitchFamily="34" charset="0"/>
                <a:cs typeface="Arial" charset="0"/>
              </a:rPr>
              <a:t>Multi-scale Simulation of Internal Combustion Engines</a:t>
            </a:r>
            <a:br>
              <a:rPr lang="en-US" b="1" i="1" dirty="0" smtClean="0">
                <a:latin typeface="Arial Narrow" pitchFamily="34" charset="0"/>
                <a:cs typeface="Arial" charset="0"/>
              </a:rPr>
            </a:br>
            <a:r>
              <a:rPr lang="en-US" sz="1800" b="1" i="1" dirty="0" smtClean="0">
                <a:latin typeface="Arial Narrow" pitchFamily="34" charset="0"/>
                <a:cs typeface="Arial" charset="0"/>
              </a:rPr>
              <a:t>A new initiative to develop the science base for computational design of advanced engines</a:t>
            </a:r>
            <a:endParaRPr lang="en-US" sz="2200" b="1" i="1" dirty="0" smtClean="0">
              <a:latin typeface="Arial Narrow" pitchFamily="34" charset="0"/>
              <a:cs typeface="Arial" charset="0"/>
            </a:endParaRPr>
          </a:p>
        </p:txBody>
      </p:sp>
      <p:sp>
        <p:nvSpPr>
          <p:cNvPr id="1945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F29ED3-23DF-44CB-8317-ECFAD92EA7AF}" type="slidenum">
              <a:rPr lang="en-US" u="none" smtClean="0">
                <a:latin typeface="Arial" charset="0"/>
                <a:cs typeface="Arial" charset="0"/>
              </a:rPr>
              <a:pPr fontAlgn="base">
                <a:spcBef>
                  <a:spcPct val="0"/>
                </a:spcBef>
                <a:spcAft>
                  <a:spcPct val="0"/>
                </a:spcAft>
              </a:pPr>
              <a:t>24</a:t>
            </a:fld>
            <a:endParaRPr lang="en-US" u="none" dirty="0" smtClean="0">
              <a:latin typeface="Arial" charset="0"/>
              <a:cs typeface="Arial" charset="0"/>
            </a:endParaRPr>
          </a:p>
        </p:txBody>
      </p:sp>
      <p:sp>
        <p:nvSpPr>
          <p:cNvPr id="9221" name="Rectangle 5"/>
          <p:cNvSpPr>
            <a:spLocks noChangeArrowheads="1"/>
          </p:cNvSpPr>
          <p:nvPr/>
        </p:nvSpPr>
        <p:spPr bwMode="auto">
          <a:xfrm>
            <a:off x="0" y="877346"/>
            <a:ext cx="9639300" cy="5517180"/>
          </a:xfrm>
          <a:prstGeom prst="rect">
            <a:avLst/>
          </a:prstGeom>
          <a:noFill/>
          <a:ln w="9525">
            <a:noFill/>
            <a:miter lim="800000"/>
            <a:headEnd/>
            <a:tailEnd/>
          </a:ln>
        </p:spPr>
        <p:txBody>
          <a:bodyPr wrap="square" lIns="101882" tIns="50941" rIns="101882" bIns="50941">
            <a:spAutoFit/>
          </a:bodyPr>
          <a:lstStyle/>
          <a:p>
            <a:pPr>
              <a:spcAft>
                <a:spcPts val="891"/>
              </a:spcAft>
              <a:defRPr/>
            </a:pPr>
            <a:r>
              <a:rPr lang="en-US" sz="2000" b="1" u="none" dirty="0">
                <a:solidFill>
                  <a:prstClr val="black"/>
                </a:solidFill>
              </a:rPr>
              <a:t>Predictive simulation of combustion in an </a:t>
            </a:r>
            <a:r>
              <a:rPr lang="en-US" sz="2000" b="1" u="none" dirty="0" smtClean="0">
                <a:solidFill>
                  <a:prstClr val="black"/>
                </a:solidFill>
              </a:rPr>
              <a:t>evolving </a:t>
            </a:r>
            <a:r>
              <a:rPr lang="en-US" sz="2000" b="1" u="none" dirty="0">
                <a:solidFill>
                  <a:prstClr val="black"/>
                </a:solidFill>
              </a:rPr>
              <a:t>fuel environment is essential for </a:t>
            </a:r>
            <a:br>
              <a:rPr lang="en-US" sz="2000" b="1" u="none" dirty="0">
                <a:solidFill>
                  <a:prstClr val="black"/>
                </a:solidFill>
              </a:rPr>
            </a:br>
            <a:r>
              <a:rPr lang="en-US" sz="2000" b="1" u="none" dirty="0">
                <a:solidFill>
                  <a:prstClr val="black"/>
                </a:solidFill>
              </a:rPr>
              <a:t>developing more efficient and cleaner engines.</a:t>
            </a:r>
          </a:p>
          <a:p>
            <a:pPr>
              <a:spcBef>
                <a:spcPts val="1337"/>
              </a:spcBef>
              <a:spcAft>
                <a:spcPts val="891"/>
              </a:spcAft>
              <a:defRPr/>
            </a:pPr>
            <a:r>
              <a:rPr lang="en-US" sz="1800" u="none" dirty="0">
                <a:solidFill>
                  <a:prstClr val="black"/>
                </a:solidFill>
              </a:rPr>
              <a:t>The scientific community has provided a roadmap via:</a:t>
            </a:r>
          </a:p>
          <a:p>
            <a:pPr lvl="1" indent="-258244">
              <a:spcAft>
                <a:spcPts val="334"/>
              </a:spcAft>
              <a:buFont typeface="Wingdings" pitchFamily="2" charset="2"/>
              <a:buChar char="§"/>
              <a:defRPr/>
            </a:pPr>
            <a:r>
              <a:rPr lang="en-US" sz="1600" u="none" dirty="0">
                <a:solidFill>
                  <a:prstClr val="black"/>
                </a:solidFill>
                <a:cs typeface="Arial" pitchFamily="34" charset="0"/>
              </a:rPr>
              <a:t>BES workshop: </a:t>
            </a:r>
            <a:r>
              <a:rPr lang="en-US" sz="1600" i="1" u="none" dirty="0">
                <a:solidFill>
                  <a:prstClr val="black"/>
                </a:solidFill>
                <a:cs typeface="Arial" pitchFamily="34" charset="0"/>
              </a:rPr>
              <a:t>Basic Research Needs for Clean and </a:t>
            </a:r>
            <a:br>
              <a:rPr lang="en-US" sz="1600" i="1" u="none" dirty="0">
                <a:solidFill>
                  <a:prstClr val="black"/>
                </a:solidFill>
                <a:cs typeface="Arial" pitchFamily="34" charset="0"/>
              </a:rPr>
            </a:br>
            <a:r>
              <a:rPr lang="en-US" sz="1600" i="1" u="none" dirty="0">
                <a:solidFill>
                  <a:prstClr val="black"/>
                </a:solidFill>
                <a:cs typeface="Arial" pitchFamily="34" charset="0"/>
              </a:rPr>
              <a:t>Efficient </a:t>
            </a:r>
            <a:r>
              <a:rPr lang="en-US" sz="1600" i="1" u="none" dirty="0" smtClean="0">
                <a:solidFill>
                  <a:prstClr val="black"/>
                </a:solidFill>
                <a:cs typeface="Arial" pitchFamily="34" charset="0"/>
              </a:rPr>
              <a:t>Combustion of 21</a:t>
            </a:r>
            <a:r>
              <a:rPr lang="en-US" sz="1600" i="1" u="none" baseline="30000" dirty="0" smtClean="0">
                <a:solidFill>
                  <a:prstClr val="black"/>
                </a:solidFill>
                <a:cs typeface="Arial" pitchFamily="34" charset="0"/>
              </a:rPr>
              <a:t>st</a:t>
            </a:r>
            <a:r>
              <a:rPr lang="en-US" sz="1600" i="1" u="none" dirty="0" smtClean="0">
                <a:solidFill>
                  <a:prstClr val="black"/>
                </a:solidFill>
                <a:cs typeface="Arial" pitchFamily="34" charset="0"/>
              </a:rPr>
              <a:t> Century Transportation Fuels</a:t>
            </a:r>
            <a:r>
              <a:rPr lang="en-US" sz="1600" u="none" dirty="0" smtClean="0">
                <a:solidFill>
                  <a:prstClr val="black"/>
                </a:solidFill>
                <a:cs typeface="Arial" pitchFamily="34" charset="0"/>
              </a:rPr>
              <a:t>, October </a:t>
            </a:r>
            <a:r>
              <a:rPr lang="en-US" sz="1600" u="none" dirty="0">
                <a:solidFill>
                  <a:prstClr val="black"/>
                </a:solidFill>
                <a:cs typeface="Arial" pitchFamily="34" charset="0"/>
              </a:rPr>
              <a:t>2006</a:t>
            </a:r>
          </a:p>
          <a:p>
            <a:pPr lvl="1" indent="-258244">
              <a:spcAft>
                <a:spcPts val="334"/>
              </a:spcAft>
              <a:buFont typeface="Wingdings" pitchFamily="2" charset="2"/>
              <a:buChar char="§"/>
              <a:defRPr/>
            </a:pPr>
            <a:r>
              <a:rPr lang="en-US" sz="1600" u="none" dirty="0" smtClean="0">
                <a:solidFill>
                  <a:prstClr val="black"/>
                </a:solidFill>
                <a:cs typeface="Arial" pitchFamily="34" charset="0"/>
              </a:rPr>
              <a:t>BES-ASCR </a:t>
            </a:r>
            <a:r>
              <a:rPr lang="en-US" sz="1600" u="none" dirty="0">
                <a:solidFill>
                  <a:prstClr val="black"/>
                </a:solidFill>
                <a:cs typeface="Arial" pitchFamily="34" charset="0"/>
              </a:rPr>
              <a:t>workshop: </a:t>
            </a:r>
            <a:r>
              <a:rPr lang="en-US" sz="1600" i="1" u="none" dirty="0">
                <a:solidFill>
                  <a:prstClr val="black"/>
                </a:solidFill>
                <a:cs typeface="Arial" pitchFamily="34" charset="0"/>
              </a:rPr>
              <a:t>Discovery in Basic Energy Sciences:</a:t>
            </a:r>
            <a:br>
              <a:rPr lang="en-US" sz="1600" i="1" u="none" dirty="0">
                <a:solidFill>
                  <a:prstClr val="black"/>
                </a:solidFill>
                <a:cs typeface="Arial" pitchFamily="34" charset="0"/>
              </a:rPr>
            </a:br>
            <a:r>
              <a:rPr lang="en-US" sz="1600" i="1" u="none" dirty="0">
                <a:solidFill>
                  <a:prstClr val="black"/>
                </a:solidFill>
                <a:cs typeface="Arial" pitchFamily="34" charset="0"/>
              </a:rPr>
              <a:t>The Role of Computing at the Extreme Scale</a:t>
            </a:r>
            <a:r>
              <a:rPr lang="en-US" sz="1600" u="none" dirty="0">
                <a:solidFill>
                  <a:prstClr val="black"/>
                </a:solidFill>
                <a:cs typeface="Arial" pitchFamily="34" charset="0"/>
              </a:rPr>
              <a:t>, August </a:t>
            </a:r>
            <a:r>
              <a:rPr lang="en-US" sz="1600" u="none" dirty="0" smtClean="0">
                <a:solidFill>
                  <a:prstClr val="black"/>
                </a:solidFill>
                <a:cs typeface="Arial" pitchFamily="34" charset="0"/>
              </a:rPr>
              <a:t>2009</a:t>
            </a:r>
          </a:p>
          <a:p>
            <a:pPr lvl="1" indent="-258244">
              <a:buFont typeface="Wingdings" pitchFamily="2" charset="2"/>
              <a:buChar char="§"/>
              <a:defRPr/>
            </a:pPr>
            <a:r>
              <a:rPr lang="en-US" sz="1600" u="none" dirty="0" smtClean="0">
                <a:solidFill>
                  <a:prstClr val="black"/>
                </a:solidFill>
                <a:cs typeface="Arial" pitchFamily="34" charset="0"/>
              </a:rPr>
              <a:t>BESAC report:  </a:t>
            </a:r>
            <a:r>
              <a:rPr lang="en-US" sz="1600" i="1" u="none" dirty="0" smtClean="0">
                <a:solidFill>
                  <a:prstClr val="black"/>
                </a:solidFill>
                <a:cs typeface="Arial" pitchFamily="34" charset="0"/>
              </a:rPr>
              <a:t>Opportunities for Discovery:  Theory and</a:t>
            </a:r>
          </a:p>
          <a:p>
            <a:pPr lvl="1" indent="-258244">
              <a:spcAft>
                <a:spcPts val="334"/>
              </a:spcAft>
              <a:buFont typeface="Wingdings" pitchFamily="2" charset="2"/>
              <a:buChar char="§"/>
              <a:defRPr/>
            </a:pPr>
            <a:r>
              <a:rPr lang="en-US" sz="1600" i="1" u="none" dirty="0" smtClean="0">
                <a:solidFill>
                  <a:prstClr val="black"/>
                </a:solidFill>
                <a:cs typeface="Arial" pitchFamily="34" charset="0"/>
              </a:rPr>
              <a:t>Computation in Basic Energy Sciences, </a:t>
            </a:r>
            <a:r>
              <a:rPr lang="en-US" sz="1600" u="none" dirty="0" smtClean="0">
                <a:solidFill>
                  <a:prstClr val="black"/>
                </a:solidFill>
                <a:cs typeface="Arial" pitchFamily="34" charset="0"/>
              </a:rPr>
              <a:t>January 2005</a:t>
            </a:r>
            <a:endParaRPr lang="en-US" sz="1600" u="none" dirty="0">
              <a:solidFill>
                <a:prstClr val="black"/>
              </a:solidFill>
              <a:cs typeface="Arial" pitchFamily="34" charset="0"/>
            </a:endParaRPr>
          </a:p>
          <a:p>
            <a:pPr lvl="1" indent="-258244">
              <a:spcAft>
                <a:spcPts val="334"/>
              </a:spcAft>
              <a:buFont typeface="Wingdings" pitchFamily="2" charset="2"/>
              <a:buChar char="§"/>
              <a:defRPr/>
            </a:pPr>
            <a:r>
              <a:rPr lang="en-US" sz="1600" u="none" dirty="0">
                <a:solidFill>
                  <a:prstClr val="black"/>
                </a:solidFill>
                <a:cs typeface="Arial" pitchFamily="34" charset="0"/>
              </a:rPr>
              <a:t>SC ongoing collaboration with EERE’s </a:t>
            </a:r>
            <a:r>
              <a:rPr lang="en-US" sz="1600" u="none" dirty="0" smtClean="0">
                <a:solidFill>
                  <a:prstClr val="black"/>
                </a:solidFill>
                <a:cs typeface="Arial" pitchFamily="34" charset="0"/>
              </a:rPr>
              <a:t>Vehicle Technology </a:t>
            </a:r>
            <a:r>
              <a:rPr lang="en-US" sz="1600" u="none" dirty="0">
                <a:solidFill>
                  <a:prstClr val="black"/>
                </a:solidFill>
                <a:cs typeface="Arial" pitchFamily="34" charset="0"/>
              </a:rPr>
              <a:t>Program </a:t>
            </a:r>
            <a:r>
              <a:rPr lang="en-US" sz="1600" u="none" dirty="0">
                <a:solidFill>
                  <a:prstClr val="black"/>
                </a:solidFill>
              </a:rPr>
              <a:t/>
            </a:r>
            <a:br>
              <a:rPr lang="en-US" sz="1600" u="none" dirty="0">
                <a:solidFill>
                  <a:prstClr val="black"/>
                </a:solidFill>
              </a:rPr>
            </a:br>
            <a:endParaRPr lang="en-US" sz="1800" u="none" dirty="0" smtClean="0">
              <a:solidFill>
                <a:prstClr val="black"/>
              </a:solidFill>
            </a:endParaRPr>
          </a:p>
          <a:p>
            <a:pPr>
              <a:spcBef>
                <a:spcPts val="1337"/>
              </a:spcBef>
              <a:spcAft>
                <a:spcPts val="223"/>
              </a:spcAft>
              <a:defRPr/>
            </a:pPr>
            <a:r>
              <a:rPr lang="en-US" sz="1800" u="none" dirty="0" smtClean="0">
                <a:solidFill>
                  <a:prstClr val="black"/>
                </a:solidFill>
              </a:rPr>
              <a:t>The </a:t>
            </a:r>
            <a:r>
              <a:rPr lang="en-US" sz="1800" u="none" dirty="0">
                <a:solidFill>
                  <a:prstClr val="black"/>
                </a:solidFill>
              </a:rPr>
              <a:t>new BES activity (+$20,000K) will </a:t>
            </a:r>
            <a:r>
              <a:rPr lang="en-US" sz="1800" u="none" dirty="0" smtClean="0">
                <a:solidFill>
                  <a:prstClr val="black"/>
                </a:solidFill>
              </a:rPr>
              <a:t>accelerate the scientific </a:t>
            </a:r>
          </a:p>
          <a:p>
            <a:pPr>
              <a:spcAft>
                <a:spcPts val="669"/>
              </a:spcAft>
              <a:defRPr/>
            </a:pPr>
            <a:r>
              <a:rPr lang="en-US" sz="1800" u="none" dirty="0" smtClean="0">
                <a:solidFill>
                  <a:prstClr val="black"/>
                </a:solidFill>
              </a:rPr>
              <a:t>foundation for predictive simulation and modeling design by:</a:t>
            </a:r>
            <a:endParaRPr lang="en-US" sz="1800" u="none" dirty="0">
              <a:solidFill>
                <a:prstClr val="black"/>
              </a:solidFill>
            </a:endParaRPr>
          </a:p>
          <a:p>
            <a:pPr marL="512950" lvl="1" indent="-281239" eaLnBrk="0" hangingPunct="0">
              <a:spcAft>
                <a:spcPts val="223"/>
              </a:spcAft>
              <a:buFont typeface="Wingdings" pitchFamily="2" charset="2"/>
              <a:buChar char="§"/>
              <a:defRPr/>
            </a:pPr>
            <a:r>
              <a:rPr lang="en-US" sz="1800" u="none" dirty="0" smtClean="0">
                <a:solidFill>
                  <a:srgbClr val="000000"/>
                </a:solidFill>
                <a:cs typeface="Arial" pitchFamily="34" charset="0"/>
              </a:rPr>
              <a:t>Developing models </a:t>
            </a:r>
            <a:r>
              <a:rPr lang="en-US" sz="1800" u="none" dirty="0">
                <a:solidFill>
                  <a:srgbClr val="000000"/>
                </a:solidFill>
                <a:cs typeface="Arial" pitchFamily="34" charset="0"/>
              </a:rPr>
              <a:t>that span vast scale ranges: coupling of combustion chemistry with turbulent flow requiring simulation over 9 orders of magnitude in space and time.</a:t>
            </a:r>
          </a:p>
          <a:p>
            <a:pPr marL="512950" lvl="1" indent="-281239" eaLnBrk="0" hangingPunct="0">
              <a:spcAft>
                <a:spcPts val="223"/>
              </a:spcAft>
              <a:buFont typeface="Wingdings" pitchFamily="2" charset="2"/>
              <a:buChar char="§"/>
              <a:defRPr/>
            </a:pPr>
            <a:r>
              <a:rPr lang="en-US" sz="1800" u="none" dirty="0" smtClean="0">
                <a:solidFill>
                  <a:srgbClr val="000000"/>
                </a:solidFill>
                <a:cs typeface="Arial" pitchFamily="34" charset="0"/>
              </a:rPr>
              <a:t>Improving </a:t>
            </a:r>
            <a:r>
              <a:rPr lang="en-US" sz="1800" u="none" dirty="0">
                <a:solidFill>
                  <a:srgbClr val="000000"/>
                </a:solidFill>
                <a:cs typeface="Arial" pitchFamily="34" charset="0"/>
              </a:rPr>
              <a:t>understanding of fundamental physical and chemical properties:  multi-phase fluid dynamics, thermodynamic properties, heat transfer, and chemical reactivity</a:t>
            </a:r>
            <a:r>
              <a:rPr lang="en-US" sz="1800" u="none" dirty="0" smtClean="0">
                <a:solidFill>
                  <a:srgbClr val="000000"/>
                </a:solidFill>
                <a:cs typeface="Arial" pitchFamily="34" charset="0"/>
              </a:rPr>
              <a:t>.</a:t>
            </a:r>
            <a:endParaRPr lang="en-US" sz="1800" u="none" dirty="0">
              <a:solidFill>
                <a:srgbClr val="000000"/>
              </a:solidFill>
              <a:cs typeface="Arial" pitchFamily="34" charset="0"/>
            </a:endParaRPr>
          </a:p>
        </p:txBody>
      </p:sp>
      <p:sp>
        <p:nvSpPr>
          <p:cNvPr id="7" name="Rectangle 6"/>
          <p:cNvSpPr>
            <a:spLocks noChangeArrowheads="1"/>
          </p:cNvSpPr>
          <p:nvPr/>
        </p:nvSpPr>
        <p:spPr bwMode="auto">
          <a:xfrm>
            <a:off x="6559924" y="4463825"/>
            <a:ext cx="2933700" cy="488339"/>
          </a:xfrm>
          <a:prstGeom prst="rect">
            <a:avLst/>
          </a:prstGeom>
          <a:noFill/>
          <a:ln w="9525">
            <a:noFill/>
            <a:miter lim="800000"/>
            <a:headEnd/>
            <a:tailEnd/>
          </a:ln>
          <a:effectLst/>
        </p:spPr>
        <p:txBody>
          <a:bodyPr wrap="square" lIns="101882" tIns="50941" rIns="101882" bIns="50941" anchor="ctr">
            <a:spAutoFit/>
          </a:bodyPr>
          <a:lstStyle/>
          <a:p>
            <a:pPr algn="l" eaLnBrk="1" hangingPunct="1"/>
            <a:r>
              <a:rPr lang="en-US" u="none" dirty="0" smtClean="0">
                <a:latin typeface="Arial" pitchFamily="34" charset="0"/>
                <a:cs typeface="Arial" pitchFamily="34" charset="0"/>
              </a:rPr>
              <a:t>Elements of combustion simulation versus time and length scales</a:t>
            </a:r>
            <a:endParaRPr lang="en-US" u="non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67640" y="1209040"/>
            <a:ext cx="6202680" cy="535432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marL="509412" indent="-509412">
              <a:lnSpc>
                <a:spcPct val="80000"/>
              </a:lnSpc>
              <a:spcBef>
                <a:spcPts val="1337"/>
              </a:spcBef>
              <a:buSzPct val="100000"/>
              <a:buFont typeface="Wingdings" pitchFamily="2" charset="2"/>
              <a:buChar char="§"/>
              <a:defRPr/>
            </a:pPr>
            <a:r>
              <a:rPr lang="en-US" sz="2000" u="none" dirty="0" smtClean="0">
                <a:cs typeface="Arial" pitchFamily="34" charset="0"/>
              </a:rPr>
              <a:t>Computational chemistry and benchmark combustion simulations (in collaboration with ASCR).</a:t>
            </a:r>
            <a:endParaRPr lang="en-US" sz="1100" b="1" u="none" dirty="0" smtClean="0">
              <a:cs typeface="Arial" pitchFamily="34" charset="0"/>
            </a:endParaRPr>
          </a:p>
          <a:p>
            <a:pPr marL="1018824" lvl="1" indent="-509412">
              <a:lnSpc>
                <a:spcPct val="80000"/>
              </a:lnSpc>
              <a:spcBef>
                <a:spcPts val="1337"/>
              </a:spcBef>
              <a:buFont typeface="Wingdings" pitchFamily="2" charset="2"/>
              <a:buChar char="Ø"/>
              <a:defRPr/>
            </a:pPr>
            <a:r>
              <a:rPr lang="en-US" sz="2000" b="1" u="none" dirty="0" smtClean="0">
                <a:cs typeface="Arial" pitchFamily="34" charset="0"/>
              </a:rPr>
              <a:t>Numerical investigations of canonical flame behavior</a:t>
            </a:r>
          </a:p>
          <a:p>
            <a:pPr marL="1018824" lvl="1" indent="-509412">
              <a:lnSpc>
                <a:spcPct val="80000"/>
              </a:lnSpc>
              <a:spcBef>
                <a:spcPts val="1337"/>
              </a:spcBef>
              <a:buFont typeface="Wingdings" pitchFamily="2" charset="2"/>
              <a:buChar char="Ø"/>
              <a:defRPr/>
            </a:pPr>
            <a:r>
              <a:rPr lang="en-US" sz="2000" b="1" u="none" dirty="0" smtClean="0">
                <a:cs typeface="Arial" pitchFamily="34" charset="0"/>
              </a:rPr>
              <a:t>Automated discovery of chemical reaction mechanisms and kinetics</a:t>
            </a:r>
          </a:p>
          <a:p>
            <a:pPr marL="509412" indent="-509412">
              <a:lnSpc>
                <a:spcPct val="80000"/>
              </a:lnSpc>
              <a:spcBef>
                <a:spcPts val="1337"/>
              </a:spcBef>
              <a:buFont typeface="Wingdings" pitchFamily="2" charset="2"/>
              <a:buChar char="§"/>
              <a:defRPr/>
            </a:pPr>
            <a:r>
              <a:rPr lang="en-US" sz="2000" u="none" dirty="0" smtClean="0">
                <a:cs typeface="Arial" pitchFamily="34" charset="0"/>
              </a:rPr>
              <a:t>Experimental validation, verification, and discovery.</a:t>
            </a:r>
          </a:p>
          <a:p>
            <a:pPr marL="1018824" lvl="1" indent="-509412">
              <a:lnSpc>
                <a:spcPct val="80000"/>
              </a:lnSpc>
              <a:spcBef>
                <a:spcPts val="1337"/>
              </a:spcBef>
              <a:buClr>
                <a:srgbClr val="008040"/>
              </a:buClr>
              <a:buFont typeface="Wingdings" pitchFamily="2" charset="2"/>
              <a:buChar char="Ø"/>
              <a:defRPr/>
            </a:pPr>
            <a:r>
              <a:rPr lang="en-US" sz="2000" b="1" u="none" dirty="0" smtClean="0">
                <a:cs typeface="Arial" pitchFamily="34" charset="0"/>
              </a:rPr>
              <a:t>Cinematic imaging of canonical flames</a:t>
            </a:r>
          </a:p>
          <a:p>
            <a:pPr marL="1018824" lvl="1" indent="-509412">
              <a:lnSpc>
                <a:spcPct val="80000"/>
              </a:lnSpc>
              <a:spcBef>
                <a:spcPts val="1337"/>
              </a:spcBef>
              <a:buClr>
                <a:srgbClr val="008040"/>
              </a:buClr>
              <a:buFont typeface="Wingdings" pitchFamily="2" charset="2"/>
              <a:buChar char="Ø"/>
              <a:defRPr/>
            </a:pPr>
            <a:r>
              <a:rPr lang="en-US" sz="2000" b="1" u="none" dirty="0" err="1" smtClean="0">
                <a:cs typeface="Arial" pitchFamily="34" charset="0"/>
              </a:rPr>
              <a:t>Mulitplex</a:t>
            </a:r>
            <a:r>
              <a:rPr lang="en-US" sz="2000" b="1" u="none" dirty="0" smtClean="0">
                <a:cs typeface="Arial" pitchFamily="34" charset="0"/>
              </a:rPr>
              <a:t> investigation of chemical reactions</a:t>
            </a:r>
          </a:p>
          <a:p>
            <a:pPr marL="509412" indent="-509412">
              <a:lnSpc>
                <a:spcPts val="2400"/>
              </a:lnSpc>
              <a:spcBef>
                <a:spcPts val="1337"/>
              </a:spcBef>
              <a:buFont typeface="Wingdings" pitchFamily="2" charset="2"/>
              <a:buChar char="§"/>
              <a:defRPr/>
            </a:pPr>
            <a:r>
              <a:rPr lang="en-US" sz="2000" u="none" dirty="0" smtClean="0">
                <a:cs typeface="Arial" pitchFamily="34" charset="0"/>
              </a:rPr>
              <a:t>To set the stage for subsequent development of new, science-based engineering tools for advanced engine design (in collaboration with EERE Vehicle Technologies Program).</a:t>
            </a:r>
          </a:p>
          <a:p>
            <a:pPr marL="424510" indent="-424510" defTabSz="1018824">
              <a:lnSpc>
                <a:spcPct val="80000"/>
              </a:lnSpc>
              <a:spcBef>
                <a:spcPct val="20000"/>
              </a:spcBef>
              <a:buClr>
                <a:srgbClr val="008040"/>
              </a:buClr>
              <a:defRPr/>
            </a:pPr>
            <a:endParaRPr lang="en-US" sz="2200" b="0" u="none" kern="0" dirty="0" smtClean="0">
              <a:cs typeface="Arial" pitchFamily="34" charset="0"/>
            </a:endParaRPr>
          </a:p>
        </p:txBody>
      </p:sp>
      <p:sp>
        <p:nvSpPr>
          <p:cNvPr id="8" name="Title 7"/>
          <p:cNvSpPr>
            <a:spLocks noGrp="1"/>
          </p:cNvSpPr>
          <p:nvPr>
            <p:ph type="title"/>
          </p:nvPr>
        </p:nvSpPr>
        <p:spPr>
          <a:xfrm>
            <a:off x="2095500" y="-259080"/>
            <a:ext cx="5951220" cy="1295400"/>
          </a:xfrm>
        </p:spPr>
        <p:txBody>
          <a:bodyPr/>
          <a:lstStyle/>
          <a:p>
            <a:r>
              <a:rPr lang="en-US" sz="2400" b="1" i="1" dirty="0" smtClean="0">
                <a:latin typeface="Arial Narrow" pitchFamily="34" charset="0"/>
              </a:rPr>
              <a:t>Establishing the science base for multi-scale simulation of advanced engines</a:t>
            </a:r>
            <a:endParaRPr lang="en-US" sz="2400" b="1" i="1" dirty="0">
              <a:latin typeface="Arial Narrow" pitchFamily="34" charset="0"/>
            </a:endParaRPr>
          </a:p>
        </p:txBody>
      </p:sp>
      <p:pic>
        <p:nvPicPr>
          <p:cNvPr id="5" name="Picture 4" descr="Flame T structure.jpg"/>
          <p:cNvPicPr>
            <a:picLocks noChangeAspect="1"/>
          </p:cNvPicPr>
          <p:nvPr/>
        </p:nvPicPr>
        <p:blipFill>
          <a:blip r:embed="rId3" cstate="print"/>
          <a:stretch>
            <a:fillRect/>
          </a:stretch>
        </p:blipFill>
        <p:spPr>
          <a:xfrm>
            <a:off x="6370320" y="3886200"/>
            <a:ext cx="3452303" cy="2418080"/>
          </a:xfrm>
          <a:prstGeom prst="rect">
            <a:avLst/>
          </a:prstGeom>
        </p:spPr>
      </p:pic>
      <p:pic>
        <p:nvPicPr>
          <p:cNvPr id="6" name="Picture 8" descr="jet flame 3D"/>
          <p:cNvPicPr>
            <a:picLocks noChangeAspect="1" noChangeArrowheads="1"/>
          </p:cNvPicPr>
          <p:nvPr/>
        </p:nvPicPr>
        <p:blipFill>
          <a:blip r:embed="rId4" cstate="print"/>
          <a:srcRect/>
          <a:stretch>
            <a:fillRect/>
          </a:stretch>
        </p:blipFill>
        <p:spPr bwMode="auto">
          <a:xfrm>
            <a:off x="6537960" y="863600"/>
            <a:ext cx="3017520" cy="2947664"/>
          </a:xfrm>
          <a:prstGeom prst="rect">
            <a:avLst/>
          </a:prstGeom>
          <a:noFill/>
          <a:effectLst/>
        </p:spPr>
      </p:pic>
      <p:sp>
        <p:nvSpPr>
          <p:cNvPr id="7" name="Rectangle 6"/>
          <p:cNvSpPr>
            <a:spLocks noChangeArrowheads="1"/>
          </p:cNvSpPr>
          <p:nvPr/>
        </p:nvSpPr>
        <p:spPr bwMode="auto">
          <a:xfrm>
            <a:off x="5448300" y="6487118"/>
            <a:ext cx="4777740" cy="502986"/>
          </a:xfrm>
          <a:prstGeom prst="rect">
            <a:avLst/>
          </a:prstGeom>
          <a:noFill/>
          <a:ln w="9525">
            <a:noFill/>
            <a:miter lim="800000"/>
            <a:headEnd/>
            <a:tailEnd/>
          </a:ln>
          <a:effectLst/>
        </p:spPr>
        <p:txBody>
          <a:bodyPr wrap="square" lIns="101882" tIns="50941" rIns="101882" bIns="50941" anchor="ctr">
            <a:spAutoFit/>
          </a:bodyPr>
          <a:lstStyle/>
          <a:p>
            <a:pPr algn="l" eaLnBrk="1" hangingPunct="1"/>
            <a:r>
              <a:rPr lang="en-US" sz="1300" u="none" dirty="0" smtClean="0">
                <a:latin typeface="Arial" pitchFamily="34" charset="0"/>
                <a:cs typeface="Arial" pitchFamily="34" charset="0"/>
              </a:rPr>
              <a:t>Top:  Direct numerical simulation of a CO/H2 slot flame</a:t>
            </a:r>
          </a:p>
          <a:p>
            <a:pPr algn="l" eaLnBrk="1" hangingPunct="1"/>
            <a:r>
              <a:rPr lang="en-US" sz="1300" u="none" dirty="0" smtClean="0">
                <a:latin typeface="Arial" pitchFamily="34" charset="0"/>
                <a:cs typeface="Arial" pitchFamily="34" charset="0"/>
              </a:rPr>
              <a:t>Bottom:  Imaging of a model flame jet flame</a:t>
            </a:r>
            <a:endParaRPr lang="en-US" sz="1300" u="none" dirty="0">
              <a:latin typeface="Arial" pitchFamily="34" charset="0"/>
              <a:cs typeface="Arial" pitchFamily="34" charset="0"/>
            </a:endParaRPr>
          </a:p>
        </p:txBody>
      </p:sp>
      <p:sp>
        <p:nvSpPr>
          <p:cNvPr id="9" name="Slide Number Placeholder 4"/>
          <p:cNvSpPr txBox="1">
            <a:spLocks/>
          </p:cNvSpPr>
          <p:nvPr/>
        </p:nvSpPr>
        <p:spPr bwMode="auto">
          <a:xfrm>
            <a:off x="9255125" y="7198467"/>
            <a:ext cx="419100" cy="413808"/>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F29ED3-23DF-44CB-8317-ECFAD92EA7AF}" type="slidenum">
              <a:rPr kumimoji="0" lang="en-US" sz="1300" b="1" i="0" u="none" strike="noStrike" kern="1200" cap="none" spc="0" normalizeH="0" baseline="0" noProof="0" smtClean="0">
                <a:ln>
                  <a:noFill/>
                </a:ln>
                <a:solidFill>
                  <a:srgbClr val="106636"/>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300" b="1" i="0" u="none" strike="noStrike" kern="1200" cap="none" spc="0" normalizeH="0" baseline="0" noProof="0" dirty="0" smtClean="0">
              <a:ln>
                <a:noFill/>
              </a:ln>
              <a:solidFill>
                <a:srgbClr val="106636"/>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u="none" smtClean="0"/>
              <a:pPr>
                <a:defRPr/>
              </a:pPr>
              <a:t>26</a:t>
            </a:fld>
            <a:endParaRPr lang="en-US" u="none" dirty="0"/>
          </a:p>
        </p:txBody>
      </p:sp>
      <p:sp>
        <p:nvSpPr>
          <p:cNvPr id="5" name="Rectangle 4"/>
          <p:cNvSpPr/>
          <p:nvPr/>
        </p:nvSpPr>
        <p:spPr>
          <a:xfrm>
            <a:off x="1351280" y="2857122"/>
            <a:ext cx="7548879" cy="523210"/>
          </a:xfrm>
          <a:prstGeom prst="rect">
            <a:avLst/>
          </a:prstGeom>
        </p:spPr>
        <p:txBody>
          <a:bodyPr wrap="square" lIns="91429" tIns="45715" rIns="91429" bIns="45715">
            <a:spAutoFit/>
          </a:bodyPr>
          <a:lstStyle/>
          <a:p>
            <a:pPr marL="253416" indent="-253416" algn="ctr" defTabSz="1016794">
              <a:spcBef>
                <a:spcPct val="20000"/>
              </a:spcBef>
              <a:defRPr/>
            </a:pPr>
            <a:r>
              <a:rPr lang="en-US" sz="2800" i="1" u="none" kern="0" dirty="0" smtClean="0">
                <a:solidFill>
                  <a:srgbClr val="006600"/>
                </a:solidFill>
              </a:rPr>
              <a:t>Ultrafast Science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167640" y="-259080"/>
            <a:ext cx="10058400" cy="1295400"/>
          </a:xfrm>
        </p:spPr>
        <p:txBody>
          <a:bodyPr/>
          <a:lstStyle/>
          <a:p>
            <a:pPr eaLnBrk="1" hangingPunct="1"/>
            <a:r>
              <a:rPr lang="en-US" b="1" i="1" dirty="0" smtClean="0">
                <a:latin typeface="Arial Narrow" pitchFamily="34" charset="0"/>
              </a:rPr>
              <a:t>Ultrafast Science</a:t>
            </a:r>
            <a:br>
              <a:rPr lang="en-US" b="1" i="1" dirty="0" smtClean="0">
                <a:latin typeface="Arial Narrow" pitchFamily="34" charset="0"/>
              </a:rPr>
            </a:br>
            <a:r>
              <a:rPr lang="en-US" sz="1800" b="1" i="1" dirty="0" smtClean="0">
                <a:latin typeface="Arial Narrow" pitchFamily="34" charset="0"/>
              </a:rPr>
              <a:t>An increase in funding to initiate promising new activities in grand challenge science</a:t>
            </a:r>
            <a:endParaRPr lang="en-US" sz="2200" b="1" i="1" dirty="0" smtClean="0">
              <a:latin typeface="Arial Narrow" pitchFamily="34" charset="0"/>
            </a:endParaRPr>
          </a:p>
        </p:txBody>
      </p:sp>
      <p:sp>
        <p:nvSpPr>
          <p:cNvPr id="614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AB594E-375C-4C80-925A-837FECDEF7E8}" type="slidenum">
              <a:rPr lang="en-US" u="none" smtClean="0"/>
              <a:pPr fontAlgn="base">
                <a:spcBef>
                  <a:spcPct val="0"/>
                </a:spcBef>
                <a:spcAft>
                  <a:spcPct val="0"/>
                </a:spcAft>
              </a:pPr>
              <a:t>27</a:t>
            </a:fld>
            <a:endParaRPr lang="en-US" u="none" dirty="0" smtClean="0"/>
          </a:p>
        </p:txBody>
      </p:sp>
      <p:sp>
        <p:nvSpPr>
          <p:cNvPr id="9221" name="Rectangle 5"/>
          <p:cNvSpPr>
            <a:spLocks noChangeArrowheads="1"/>
          </p:cNvSpPr>
          <p:nvPr/>
        </p:nvSpPr>
        <p:spPr bwMode="auto">
          <a:xfrm>
            <a:off x="0" y="2108200"/>
            <a:ext cx="9707880" cy="4914451"/>
          </a:xfrm>
          <a:prstGeom prst="rect">
            <a:avLst/>
          </a:prstGeom>
          <a:noFill/>
          <a:ln w="9525">
            <a:noFill/>
            <a:miter lim="800000"/>
            <a:headEnd/>
            <a:tailEnd/>
          </a:ln>
        </p:spPr>
        <p:txBody>
          <a:bodyPr wrap="square" lIns="101882" tIns="50941" rIns="101882" bIns="50941">
            <a:spAutoFit/>
          </a:bodyPr>
          <a:lstStyle/>
          <a:p>
            <a:pPr>
              <a:spcBef>
                <a:spcPts val="1337"/>
              </a:spcBef>
              <a:spcAft>
                <a:spcPts val="891"/>
              </a:spcAft>
              <a:defRPr/>
            </a:pPr>
            <a:r>
              <a:rPr lang="en-US" sz="1800" u="none" dirty="0" smtClean="0">
                <a:solidFill>
                  <a:prstClr val="black"/>
                </a:solidFill>
              </a:rPr>
              <a:t>Research directions informed by:</a:t>
            </a:r>
            <a:endParaRPr lang="en-US" sz="1800" u="none" dirty="0">
              <a:solidFill>
                <a:prstClr val="black"/>
              </a:solidFill>
            </a:endParaRPr>
          </a:p>
          <a:p>
            <a:pPr lvl="1" indent="-258244">
              <a:spcBef>
                <a:spcPts val="0"/>
              </a:spcBef>
              <a:spcAft>
                <a:spcPts val="0"/>
              </a:spcAft>
              <a:buFont typeface="Wingdings" pitchFamily="2" charset="2"/>
              <a:buChar char="§"/>
              <a:defRPr/>
            </a:pPr>
            <a:r>
              <a:rPr lang="en-US" sz="1800" u="none" dirty="0" smtClean="0">
                <a:solidFill>
                  <a:prstClr val="black"/>
                </a:solidFill>
              </a:rPr>
              <a:t>BESAC </a:t>
            </a:r>
            <a:r>
              <a:rPr lang="en-US" sz="1800" u="none" dirty="0">
                <a:solidFill>
                  <a:prstClr val="black"/>
                </a:solidFill>
              </a:rPr>
              <a:t>report: </a:t>
            </a:r>
            <a:r>
              <a:rPr lang="en-US" sz="1800" i="1" u="none" dirty="0">
                <a:solidFill>
                  <a:prstClr val="black"/>
                </a:solidFill>
              </a:rPr>
              <a:t>Directing Matter and Energy: Five challenges for</a:t>
            </a:r>
          </a:p>
          <a:p>
            <a:pPr lvl="1" indent="-258244">
              <a:spcBef>
                <a:spcPts val="0"/>
              </a:spcBef>
              <a:spcAft>
                <a:spcPts val="0"/>
              </a:spcAft>
              <a:defRPr/>
            </a:pPr>
            <a:r>
              <a:rPr lang="en-US" sz="1800" i="1" u="none" dirty="0">
                <a:solidFill>
                  <a:prstClr val="black"/>
                </a:solidFill>
              </a:rPr>
              <a:t>	Science and the Imagination, </a:t>
            </a:r>
            <a:r>
              <a:rPr lang="en-US" sz="1800" u="none" dirty="0">
                <a:solidFill>
                  <a:prstClr val="black"/>
                </a:solidFill>
              </a:rPr>
              <a:t>December 2007</a:t>
            </a:r>
          </a:p>
          <a:p>
            <a:pPr lvl="1" indent="-258244">
              <a:spcBef>
                <a:spcPts val="0"/>
              </a:spcBef>
              <a:spcAft>
                <a:spcPts val="334"/>
              </a:spcAft>
              <a:buFont typeface="Wingdings" pitchFamily="2" charset="2"/>
              <a:buChar char="§"/>
              <a:defRPr/>
            </a:pPr>
            <a:r>
              <a:rPr lang="en-US" sz="1800" u="none" dirty="0">
                <a:solidFill>
                  <a:prstClr val="black"/>
                </a:solidFill>
              </a:rPr>
              <a:t>NRC report: </a:t>
            </a:r>
            <a:r>
              <a:rPr lang="en-US" sz="1800" i="1" u="none" dirty="0">
                <a:solidFill>
                  <a:prstClr val="black"/>
                </a:solidFill>
              </a:rPr>
              <a:t>Controlling the Quantum World: The Science of </a:t>
            </a:r>
          </a:p>
          <a:p>
            <a:pPr lvl="1" indent="-258244">
              <a:spcBef>
                <a:spcPts val="0"/>
              </a:spcBef>
              <a:spcAft>
                <a:spcPts val="334"/>
              </a:spcAft>
              <a:defRPr/>
            </a:pPr>
            <a:r>
              <a:rPr lang="en-US" sz="1800" i="1" u="none" dirty="0">
                <a:solidFill>
                  <a:prstClr val="black"/>
                </a:solidFill>
              </a:rPr>
              <a:t>	Atoms, Molecules, and Photons, </a:t>
            </a:r>
            <a:r>
              <a:rPr lang="en-US" sz="1800" u="none" dirty="0">
                <a:solidFill>
                  <a:prstClr val="black"/>
                </a:solidFill>
              </a:rPr>
              <a:t>July 2006</a:t>
            </a:r>
          </a:p>
          <a:p>
            <a:pPr lvl="1" indent="-258244">
              <a:spcBef>
                <a:spcPts val="0"/>
              </a:spcBef>
              <a:spcAft>
                <a:spcPts val="334"/>
              </a:spcAft>
              <a:buFont typeface="Wingdings" pitchFamily="2" charset="2"/>
              <a:buChar char="§"/>
              <a:defRPr/>
            </a:pPr>
            <a:r>
              <a:rPr lang="en-US" sz="1800" u="none" dirty="0">
                <a:solidFill>
                  <a:prstClr val="black"/>
                </a:solidFill>
              </a:rPr>
              <a:t>BES-DMSE Council Workshop on Ultrafast Materials Sciences ,</a:t>
            </a:r>
          </a:p>
          <a:p>
            <a:pPr lvl="1" indent="-258244">
              <a:spcBef>
                <a:spcPts val="0"/>
              </a:spcBef>
              <a:spcAft>
                <a:spcPts val="334"/>
              </a:spcAft>
              <a:defRPr/>
            </a:pPr>
            <a:r>
              <a:rPr lang="en-US" sz="1800" u="none" dirty="0">
                <a:solidFill>
                  <a:prstClr val="black"/>
                </a:solidFill>
              </a:rPr>
              <a:t>	October 2007</a:t>
            </a:r>
          </a:p>
          <a:p>
            <a:pPr lvl="1" indent="-258244">
              <a:spcBef>
                <a:spcPts val="0"/>
              </a:spcBef>
              <a:spcAft>
                <a:spcPts val="334"/>
              </a:spcAft>
              <a:defRPr/>
            </a:pPr>
            <a:endParaRPr lang="en-US" sz="1600" u="none" dirty="0">
              <a:solidFill>
                <a:prstClr val="black"/>
              </a:solidFill>
            </a:endParaRPr>
          </a:p>
          <a:p>
            <a:pPr lvl="1" indent="-258244">
              <a:spcBef>
                <a:spcPts val="0"/>
              </a:spcBef>
              <a:spcAft>
                <a:spcPts val="334"/>
              </a:spcAft>
              <a:defRPr/>
            </a:pPr>
            <a:r>
              <a:rPr lang="en-US" sz="1800" u="none" dirty="0">
                <a:solidFill>
                  <a:prstClr val="black"/>
                </a:solidFill>
              </a:rPr>
              <a:t>The expanded BES activity (+$5,000K) will provide support </a:t>
            </a:r>
            <a:r>
              <a:rPr lang="en-US" sz="1800" u="none" dirty="0" smtClean="0">
                <a:solidFill>
                  <a:prstClr val="black"/>
                </a:solidFill>
              </a:rPr>
              <a:t>for:</a:t>
            </a:r>
          </a:p>
          <a:p>
            <a:pPr lvl="1" indent="-258244">
              <a:spcBef>
                <a:spcPts val="0"/>
              </a:spcBef>
              <a:spcAft>
                <a:spcPts val="334"/>
              </a:spcAft>
              <a:buFont typeface="Wingdings" pitchFamily="2" charset="2"/>
              <a:buChar char="§"/>
              <a:defRPr/>
            </a:pPr>
            <a:r>
              <a:rPr lang="en-US" sz="1800" u="none" dirty="0" smtClean="0">
                <a:solidFill>
                  <a:srgbClr val="000000"/>
                </a:solidFill>
                <a:cs typeface="Arial" pitchFamily="34" charset="0"/>
              </a:rPr>
              <a:t>Ultrafast </a:t>
            </a:r>
            <a:r>
              <a:rPr lang="en-US" sz="1800" u="none" dirty="0">
                <a:solidFill>
                  <a:srgbClr val="000000"/>
                </a:solidFill>
                <a:cs typeface="Arial" pitchFamily="34" charset="0"/>
              </a:rPr>
              <a:t>Materials Research at the intersection of ultrafast, optical and measurement science, condensed matter </a:t>
            </a:r>
            <a:r>
              <a:rPr lang="en-US" sz="1800" u="none" dirty="0" smtClean="0">
                <a:solidFill>
                  <a:srgbClr val="000000"/>
                </a:solidFill>
                <a:cs typeface="Arial" pitchFamily="34" charset="0"/>
              </a:rPr>
              <a:t>physics/chemistry </a:t>
            </a:r>
            <a:r>
              <a:rPr lang="en-US" sz="1800" u="none" dirty="0">
                <a:solidFill>
                  <a:srgbClr val="000000"/>
                </a:solidFill>
                <a:cs typeface="Arial" pitchFamily="34" charset="0"/>
              </a:rPr>
              <a:t>and nanoscience to observe, control and understand dynamic emergent behavior in materials</a:t>
            </a:r>
            <a:r>
              <a:rPr lang="en-US" sz="1800" u="none" dirty="0" smtClean="0">
                <a:solidFill>
                  <a:srgbClr val="000000"/>
                </a:solidFill>
                <a:cs typeface="Arial" pitchFamily="34" charset="0"/>
              </a:rPr>
              <a:t>.</a:t>
            </a:r>
            <a:endParaRPr lang="en-US" sz="1800" u="none" dirty="0">
              <a:solidFill>
                <a:srgbClr val="000000"/>
              </a:solidFill>
              <a:cs typeface="Arial" pitchFamily="34" charset="0"/>
            </a:endParaRPr>
          </a:p>
          <a:p>
            <a:pPr marL="512950" lvl="1" indent="-281239" eaLnBrk="0" hangingPunct="0">
              <a:spcBef>
                <a:spcPts val="0"/>
              </a:spcBef>
              <a:spcAft>
                <a:spcPts val="223"/>
              </a:spcAft>
              <a:buFont typeface="Wingdings" pitchFamily="2" charset="2"/>
              <a:buChar char="§"/>
              <a:defRPr/>
            </a:pPr>
            <a:r>
              <a:rPr lang="en-US" sz="1800" u="none" dirty="0" smtClean="0">
                <a:solidFill>
                  <a:srgbClr val="000000"/>
                </a:solidFill>
                <a:cs typeface="Arial" pitchFamily="34" charset="0"/>
              </a:rPr>
              <a:t>Atomic, Molecular and Optical Science: applications </a:t>
            </a:r>
            <a:r>
              <a:rPr lang="en-US" sz="1800" u="none" dirty="0">
                <a:solidFill>
                  <a:srgbClr val="000000"/>
                </a:solidFill>
                <a:cs typeface="Arial" pitchFamily="34" charset="0"/>
              </a:rPr>
              <a:t>of  new x-ray and optical probes of matter using </a:t>
            </a:r>
            <a:r>
              <a:rPr lang="en-US" sz="1800" u="none" dirty="0" smtClean="0">
                <a:solidFill>
                  <a:srgbClr val="000000"/>
                </a:solidFill>
                <a:cs typeface="Arial" pitchFamily="34" charset="0"/>
              </a:rPr>
              <a:t>LCLS; </a:t>
            </a:r>
            <a:r>
              <a:rPr lang="en-US" sz="1800" u="none" dirty="0">
                <a:solidFill>
                  <a:srgbClr val="000000"/>
                </a:solidFill>
                <a:cs typeface="Arial" pitchFamily="34" charset="0"/>
              </a:rPr>
              <a:t>Theoretical and computational methods for interpretation of ultrafast measurements; Use of optical fields to control and manipulate quantum </a:t>
            </a:r>
            <a:r>
              <a:rPr lang="en-US" sz="1800" u="none" dirty="0" smtClean="0">
                <a:solidFill>
                  <a:srgbClr val="000000"/>
                </a:solidFill>
                <a:cs typeface="Arial" pitchFamily="34" charset="0"/>
              </a:rPr>
              <a:t>systems for.</a:t>
            </a:r>
            <a:endParaRPr lang="en-US" sz="1800" u="none" dirty="0">
              <a:solidFill>
                <a:srgbClr val="000000"/>
              </a:solidFill>
              <a:cs typeface="Arial" pitchFamily="34" charset="0"/>
            </a:endParaRPr>
          </a:p>
          <a:p>
            <a:pPr marL="512950" lvl="1" indent="-281239" eaLnBrk="0" hangingPunct="0">
              <a:spcBef>
                <a:spcPts val="0"/>
              </a:spcBef>
              <a:spcAft>
                <a:spcPts val="891"/>
              </a:spcAft>
              <a:defRPr/>
            </a:pPr>
            <a:endParaRPr lang="en-US" sz="1800" u="none" dirty="0">
              <a:solidFill>
                <a:prstClr val="black"/>
              </a:solidFill>
            </a:endParaRPr>
          </a:p>
        </p:txBody>
      </p:sp>
      <p:pic>
        <p:nvPicPr>
          <p:cNvPr id="6149" name="Picture 7" descr="FemtoCamera148.jpg"/>
          <p:cNvPicPr>
            <a:picLocks noChangeAspect="1"/>
          </p:cNvPicPr>
          <p:nvPr/>
        </p:nvPicPr>
        <p:blipFill>
          <a:blip r:embed="rId3" cstate="print"/>
          <a:srcRect/>
          <a:stretch>
            <a:fillRect/>
          </a:stretch>
        </p:blipFill>
        <p:spPr bwMode="auto">
          <a:xfrm>
            <a:off x="6979920" y="2108587"/>
            <a:ext cx="2339340" cy="2019381"/>
          </a:xfrm>
          <a:prstGeom prst="rect">
            <a:avLst/>
          </a:prstGeom>
          <a:noFill/>
          <a:ln w="9525">
            <a:noFill/>
            <a:miter lim="800000"/>
            <a:headEnd/>
            <a:tailEnd/>
          </a:ln>
        </p:spPr>
      </p:pic>
      <p:sp>
        <p:nvSpPr>
          <p:cNvPr id="6150" name="TextBox 8"/>
          <p:cNvSpPr txBox="1">
            <a:spLocks noChangeArrowheads="1"/>
          </p:cNvSpPr>
          <p:nvPr/>
        </p:nvSpPr>
        <p:spPr bwMode="auto">
          <a:xfrm>
            <a:off x="6782602" y="4135923"/>
            <a:ext cx="2938914" cy="595319"/>
          </a:xfrm>
          <a:prstGeom prst="rect">
            <a:avLst/>
          </a:prstGeom>
          <a:noFill/>
          <a:ln w="9525">
            <a:noFill/>
            <a:miter lim="800000"/>
            <a:headEnd/>
            <a:tailEnd/>
          </a:ln>
        </p:spPr>
        <p:txBody>
          <a:bodyPr wrap="square" lIns="101882" tIns="50941" rIns="101882" bIns="50941">
            <a:spAutoFit/>
          </a:bodyPr>
          <a:lstStyle/>
          <a:p>
            <a:r>
              <a:rPr lang="en-US" sz="1600" u="none" dirty="0">
                <a:cs typeface="Arial" pitchFamily="34" charset="0"/>
              </a:rPr>
              <a:t>LCLS: A </a:t>
            </a:r>
            <a:r>
              <a:rPr lang="en-US" sz="1600" u="none" dirty="0" err="1">
                <a:cs typeface="Arial" pitchFamily="34" charset="0"/>
              </a:rPr>
              <a:t>femto</a:t>
            </a:r>
            <a:r>
              <a:rPr lang="en-US" sz="1600" u="none" dirty="0">
                <a:cs typeface="Arial" pitchFamily="34" charset="0"/>
              </a:rPr>
              <a:t> </a:t>
            </a:r>
            <a:r>
              <a:rPr lang="en-US" sz="1600" u="none" dirty="0" smtClean="0">
                <a:cs typeface="Arial" pitchFamily="34" charset="0"/>
              </a:rPr>
              <a:t>second camera </a:t>
            </a:r>
            <a:r>
              <a:rPr lang="en-US" sz="1600" u="none" dirty="0">
                <a:cs typeface="Arial" pitchFamily="34" charset="0"/>
              </a:rPr>
              <a:t>for molecular </a:t>
            </a:r>
            <a:r>
              <a:rPr lang="en-US" sz="1600" u="none" dirty="0" smtClean="0">
                <a:cs typeface="Arial" pitchFamily="34" charset="0"/>
              </a:rPr>
              <a:t>processes</a:t>
            </a:r>
            <a:endParaRPr lang="en-US" sz="1600" u="none" dirty="0">
              <a:cs typeface="Arial" pitchFamily="34" charset="0"/>
            </a:endParaRPr>
          </a:p>
        </p:txBody>
      </p:sp>
      <p:sp>
        <p:nvSpPr>
          <p:cNvPr id="7" name="Rectangle 6"/>
          <p:cNvSpPr/>
          <p:nvPr/>
        </p:nvSpPr>
        <p:spPr>
          <a:xfrm>
            <a:off x="944880" y="972235"/>
            <a:ext cx="8366760" cy="1015663"/>
          </a:xfrm>
          <a:prstGeom prst="rect">
            <a:avLst/>
          </a:prstGeom>
          <a:solidFill>
            <a:srgbClr val="FFFFE1"/>
          </a:solidFill>
          <a:ln>
            <a:solidFill>
              <a:schemeClr val="tx1"/>
            </a:solidFill>
          </a:ln>
        </p:spPr>
        <p:txBody>
          <a:bodyPr wrap="square">
            <a:spAutoFit/>
          </a:bodyPr>
          <a:lstStyle/>
          <a:p>
            <a:pPr>
              <a:spcBef>
                <a:spcPts val="0"/>
              </a:spcBef>
              <a:spcAft>
                <a:spcPts val="0"/>
              </a:spcAft>
              <a:defRPr/>
            </a:pPr>
            <a:r>
              <a:rPr lang="en-US" sz="2000" u="none" dirty="0" smtClean="0">
                <a:solidFill>
                  <a:prstClr val="black"/>
                </a:solidFill>
              </a:rPr>
              <a:t>Research to expand our understanding of chemistry and materials sciences by allowing stroboscopic investigations of the earliest stages of dynamic phenomena.</a:t>
            </a:r>
            <a:endParaRPr lang="en-US" sz="2000" u="none" dirty="0">
              <a:solidFill>
                <a:prstClr val="black"/>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10058400" cy="792480"/>
          </a:xfrm>
        </p:spPr>
        <p:txBody>
          <a:bodyPr/>
          <a:lstStyle/>
          <a:p>
            <a:r>
              <a:rPr lang="en-US" sz="2800" b="1" i="1" dirty="0" smtClean="0">
                <a:latin typeface="Arial Narrow" pitchFamily="34" charset="0"/>
              </a:rPr>
              <a:t>LCLS: First Experiments</a:t>
            </a:r>
          </a:p>
        </p:txBody>
      </p:sp>
      <p:sp>
        <p:nvSpPr>
          <p:cNvPr id="1028" name="Text Box 16"/>
          <p:cNvSpPr txBox="1">
            <a:spLocks noChangeArrowheads="1"/>
          </p:cNvSpPr>
          <p:nvPr/>
        </p:nvSpPr>
        <p:spPr bwMode="auto">
          <a:xfrm>
            <a:off x="5628165" y="5595409"/>
            <a:ext cx="4430236" cy="1210873"/>
          </a:xfrm>
          <a:prstGeom prst="rect">
            <a:avLst/>
          </a:prstGeom>
          <a:noFill/>
          <a:ln w="12700" algn="ctr">
            <a:noFill/>
            <a:miter lim="800000"/>
            <a:headEnd/>
            <a:tailEnd/>
          </a:ln>
        </p:spPr>
        <p:txBody>
          <a:bodyPr lIns="101882" tIns="50941" rIns="101882" bIns="50941">
            <a:spAutoFit/>
          </a:bodyPr>
          <a:lstStyle/>
          <a:p>
            <a:pPr marL="509412"/>
            <a:r>
              <a:rPr lang="en-US" sz="1800" u="none" dirty="0">
                <a:solidFill>
                  <a:schemeClr val="accent2"/>
                </a:solidFill>
              </a:rPr>
              <a:t>First data, September 2009: Neon stripped bare from the inside-out via inner shell </a:t>
            </a:r>
            <a:r>
              <a:rPr lang="en-US" sz="1800" u="none" dirty="0" err="1">
                <a:solidFill>
                  <a:schemeClr val="accent2"/>
                </a:solidFill>
              </a:rPr>
              <a:t>photoionization</a:t>
            </a:r>
            <a:r>
              <a:rPr lang="en-US" sz="1800" u="none" dirty="0">
                <a:solidFill>
                  <a:schemeClr val="accent2"/>
                </a:solidFill>
              </a:rPr>
              <a:t> (schematic left)</a:t>
            </a:r>
          </a:p>
        </p:txBody>
      </p:sp>
      <p:pic>
        <p:nvPicPr>
          <p:cNvPr id="1029" name="Picture 18" descr="Chamber environment 1"/>
          <p:cNvPicPr>
            <a:picLocks noChangeAspect="1" noChangeArrowheads="1"/>
          </p:cNvPicPr>
          <p:nvPr/>
        </p:nvPicPr>
        <p:blipFill>
          <a:blip r:embed="rId4" cstate="print"/>
          <a:srcRect/>
          <a:stretch>
            <a:fillRect/>
          </a:stretch>
        </p:blipFill>
        <p:spPr bwMode="auto">
          <a:xfrm>
            <a:off x="251460" y="1036320"/>
            <a:ext cx="4005898" cy="3404023"/>
          </a:xfrm>
          <a:prstGeom prst="rect">
            <a:avLst/>
          </a:prstGeom>
          <a:noFill/>
          <a:ln w="9525">
            <a:noFill/>
            <a:miter lim="800000"/>
            <a:headEnd/>
            <a:tailEnd/>
          </a:ln>
        </p:spPr>
      </p:pic>
      <p:sp>
        <p:nvSpPr>
          <p:cNvPr id="1030" name="Text Box 19"/>
          <p:cNvSpPr txBox="1">
            <a:spLocks noChangeArrowheads="1"/>
          </p:cNvSpPr>
          <p:nvPr/>
        </p:nvSpPr>
        <p:spPr bwMode="auto">
          <a:xfrm>
            <a:off x="0" y="4577080"/>
            <a:ext cx="4861560" cy="940965"/>
          </a:xfrm>
          <a:prstGeom prst="rect">
            <a:avLst/>
          </a:prstGeom>
          <a:noFill/>
          <a:ln w="12700" algn="ctr">
            <a:noFill/>
            <a:miter lim="800000"/>
            <a:headEnd/>
            <a:tailEnd/>
          </a:ln>
        </p:spPr>
        <p:txBody>
          <a:bodyPr lIns="101882" tIns="50941" rIns="101882" bIns="50941">
            <a:spAutoFit/>
          </a:bodyPr>
          <a:lstStyle/>
          <a:p>
            <a:pPr marL="509412"/>
            <a:r>
              <a:rPr lang="en-US" sz="1800" u="none" dirty="0">
                <a:solidFill>
                  <a:schemeClr val="accent2"/>
                </a:solidFill>
              </a:rPr>
              <a:t>First experiments October 1 on the Atomic, Molecular and  Optical Science end station (above)</a:t>
            </a:r>
          </a:p>
        </p:txBody>
      </p:sp>
      <p:pic>
        <p:nvPicPr>
          <p:cNvPr id="1031" name="Picture 14" descr="Nature_LCLSNeon_submit_Page_14.jpg"/>
          <p:cNvPicPr>
            <a:picLocks noChangeAspect="1"/>
          </p:cNvPicPr>
          <p:nvPr/>
        </p:nvPicPr>
        <p:blipFill>
          <a:blip r:embed="rId5" cstate="print"/>
          <a:srcRect/>
          <a:stretch>
            <a:fillRect/>
          </a:stretch>
        </p:blipFill>
        <p:spPr bwMode="auto">
          <a:xfrm>
            <a:off x="6370320" y="984145"/>
            <a:ext cx="3440113" cy="4715615"/>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3520441" y="5008880"/>
          <a:ext cx="2191544" cy="2016866"/>
        </p:xfrm>
        <a:graphic>
          <a:graphicData uri="http://schemas.openxmlformats.org/presentationml/2006/ole">
            <p:oleObj spid="_x0000_s3074" name="Photo Editor Photo" r:id="rId6" imgW="2841905" imgH="2537680" progId="">
              <p:embed/>
            </p:oleObj>
          </a:graphicData>
        </a:graphic>
      </p:graphicFrame>
      <p:sp>
        <p:nvSpPr>
          <p:cNvPr id="8" name="Slide Number Placeholder 4"/>
          <p:cNvSpPr txBox="1">
            <a:spLocks/>
          </p:cNvSpPr>
          <p:nvPr/>
        </p:nvSpPr>
        <p:spPr bwMode="auto">
          <a:xfrm>
            <a:off x="9255125" y="7198467"/>
            <a:ext cx="419100" cy="413808"/>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F29ED3-23DF-44CB-8317-ECFAD92EA7AF}" type="slidenum">
              <a:rPr kumimoji="0" lang="en-US" sz="1300" b="1" i="0" u="none" strike="noStrike" kern="1200" cap="none" spc="0" normalizeH="0" baseline="0" noProof="0" smtClean="0">
                <a:ln>
                  <a:noFill/>
                </a:ln>
                <a:solidFill>
                  <a:srgbClr val="106636"/>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300" b="1" i="0" u="none" strike="noStrike" kern="1200" cap="none" spc="0" normalizeH="0" baseline="0" noProof="0" dirty="0" smtClean="0">
              <a:ln>
                <a:noFill/>
              </a:ln>
              <a:solidFill>
                <a:srgbClr val="106636"/>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
            <a:ext cx="10058400" cy="762001"/>
          </a:xfrm>
        </p:spPr>
        <p:txBody>
          <a:bodyPr/>
          <a:lstStyle/>
          <a:p>
            <a:r>
              <a:rPr lang="en-US" sz="2800" b="1" i="1" dirty="0" smtClean="0">
                <a:latin typeface="Arial Narrow" pitchFamily="34" charset="0"/>
              </a:rPr>
              <a:t>Single Particle Imaging at the LCLS</a:t>
            </a:r>
          </a:p>
        </p:txBody>
      </p:sp>
      <p:pic>
        <p:nvPicPr>
          <p:cNvPr id="8195" name="Picture 2" descr="injection_model.jpg"/>
          <p:cNvPicPr>
            <a:picLocks noChangeAspect="1"/>
          </p:cNvPicPr>
          <p:nvPr/>
        </p:nvPicPr>
        <p:blipFill>
          <a:blip r:embed="rId3" cstate="print"/>
          <a:srcRect/>
          <a:stretch>
            <a:fillRect/>
          </a:stretch>
        </p:blipFill>
        <p:spPr bwMode="auto">
          <a:xfrm>
            <a:off x="251460" y="949961"/>
            <a:ext cx="6286500" cy="5321935"/>
          </a:xfrm>
          <a:prstGeom prst="rect">
            <a:avLst/>
          </a:prstGeom>
          <a:noFill/>
          <a:ln w="9525">
            <a:noFill/>
            <a:miter lim="800000"/>
            <a:headEnd/>
            <a:tailEnd/>
          </a:ln>
        </p:spPr>
      </p:pic>
      <p:sp>
        <p:nvSpPr>
          <p:cNvPr id="8196" name="TextBox 4"/>
          <p:cNvSpPr txBox="1">
            <a:spLocks noChangeArrowheads="1"/>
          </p:cNvSpPr>
          <p:nvPr/>
        </p:nvSpPr>
        <p:spPr bwMode="auto">
          <a:xfrm>
            <a:off x="83820" y="6390640"/>
            <a:ext cx="6290753" cy="379876"/>
          </a:xfrm>
          <a:prstGeom prst="rect">
            <a:avLst/>
          </a:prstGeom>
          <a:noFill/>
          <a:ln w="9525">
            <a:noFill/>
            <a:miter lim="800000"/>
            <a:headEnd/>
            <a:tailEnd/>
          </a:ln>
        </p:spPr>
        <p:txBody>
          <a:bodyPr wrap="none" lIns="101882" tIns="50941" rIns="101882" bIns="50941">
            <a:spAutoFit/>
          </a:bodyPr>
          <a:lstStyle/>
          <a:p>
            <a:r>
              <a:rPr lang="en-US" sz="1800" u="none" dirty="0">
                <a:cs typeface="Arial" pitchFamily="34" charset="0"/>
              </a:rPr>
              <a:t>Using LCLS pulses to probe the </a:t>
            </a:r>
            <a:r>
              <a:rPr lang="en-US" sz="1800" u="none" dirty="0" err="1">
                <a:cs typeface="Arial" pitchFamily="34" charset="0"/>
              </a:rPr>
              <a:t>ultrasmall</a:t>
            </a:r>
            <a:r>
              <a:rPr lang="en-US" sz="1800" u="none" dirty="0">
                <a:cs typeface="Arial" pitchFamily="34" charset="0"/>
              </a:rPr>
              <a:t> and capture the ultrafast</a:t>
            </a:r>
          </a:p>
        </p:txBody>
      </p:sp>
      <p:sp>
        <p:nvSpPr>
          <p:cNvPr id="8197" name="TextBox 5"/>
          <p:cNvSpPr txBox="1">
            <a:spLocks noChangeArrowheads="1"/>
          </p:cNvSpPr>
          <p:nvPr/>
        </p:nvSpPr>
        <p:spPr bwMode="auto">
          <a:xfrm>
            <a:off x="6537960" y="1295401"/>
            <a:ext cx="3436620" cy="4165528"/>
          </a:xfrm>
          <a:prstGeom prst="rect">
            <a:avLst/>
          </a:prstGeom>
          <a:noFill/>
          <a:ln w="9525">
            <a:noFill/>
            <a:miter lim="800000"/>
            <a:headEnd/>
            <a:tailEnd/>
          </a:ln>
        </p:spPr>
        <p:txBody>
          <a:bodyPr lIns="101882" tIns="50941" rIns="101882" bIns="50941">
            <a:spAutoFit/>
          </a:bodyPr>
          <a:lstStyle/>
          <a:p>
            <a:r>
              <a:rPr lang="en-US" sz="1800" u="none" dirty="0">
                <a:cs typeface="Arial" pitchFamily="34" charset="0"/>
              </a:rPr>
              <a:t>The advent of ultrafast, ultra</a:t>
            </a:r>
          </a:p>
          <a:p>
            <a:r>
              <a:rPr lang="en-US" sz="1800" u="none" dirty="0">
                <a:cs typeface="Arial" pitchFamily="34" charset="0"/>
              </a:rPr>
              <a:t>intense x-rays promises to </a:t>
            </a:r>
          </a:p>
          <a:p>
            <a:r>
              <a:rPr lang="en-US" sz="1800" u="none" dirty="0">
                <a:cs typeface="Arial" pitchFamily="34" charset="0"/>
              </a:rPr>
              <a:t>revolutionize research in structural biology, warm dense matter, </a:t>
            </a:r>
            <a:r>
              <a:rPr lang="en-US" sz="1800" u="none" dirty="0" err="1">
                <a:cs typeface="Arial" pitchFamily="34" charset="0"/>
              </a:rPr>
              <a:t>femtochemistry</a:t>
            </a:r>
            <a:r>
              <a:rPr lang="en-US" sz="1800" u="none" dirty="0">
                <a:cs typeface="Arial" pitchFamily="34" charset="0"/>
              </a:rPr>
              <a:t> and </a:t>
            </a:r>
            <a:r>
              <a:rPr lang="en-US" sz="1800" u="none" dirty="0" err="1">
                <a:cs typeface="Arial" pitchFamily="34" charset="0"/>
              </a:rPr>
              <a:t>nanoscale</a:t>
            </a:r>
            <a:r>
              <a:rPr lang="en-US" sz="1800" u="none" dirty="0">
                <a:cs typeface="Arial" pitchFamily="34" charset="0"/>
              </a:rPr>
              <a:t> dynamics</a:t>
            </a:r>
          </a:p>
          <a:p>
            <a:endParaRPr lang="en-US" sz="1800" u="none" dirty="0">
              <a:cs typeface="Arial" pitchFamily="34" charset="0"/>
            </a:endParaRPr>
          </a:p>
          <a:p>
            <a:r>
              <a:rPr lang="en-US" sz="1800" u="none" dirty="0">
                <a:cs typeface="Arial" pitchFamily="34" charset="0"/>
              </a:rPr>
              <a:t>Recent experiments have captured the first diffraction images of small crystals. A critical need is the development of theoretical methods to invert the diffraction patterns to determine structural, and ultimately, dynamical data.</a:t>
            </a:r>
          </a:p>
          <a:p>
            <a:endParaRPr lang="en-US" u="none" dirty="0">
              <a:latin typeface="Calibri" pitchFamily="34" charset="0"/>
            </a:endParaRPr>
          </a:p>
        </p:txBody>
      </p:sp>
      <p:sp>
        <p:nvSpPr>
          <p:cNvPr id="6" name="Slide Number Placeholder 4"/>
          <p:cNvSpPr txBox="1">
            <a:spLocks/>
          </p:cNvSpPr>
          <p:nvPr/>
        </p:nvSpPr>
        <p:spPr bwMode="auto">
          <a:xfrm>
            <a:off x="9255125" y="7198467"/>
            <a:ext cx="419100" cy="413808"/>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F29ED3-23DF-44CB-8317-ECFAD92EA7AF}" type="slidenum">
              <a:rPr kumimoji="0" lang="en-US" sz="1300" b="1" i="0" u="none" strike="noStrike" kern="1200" cap="none" spc="0" normalizeH="0" baseline="0" noProof="0" smtClean="0">
                <a:ln>
                  <a:noFill/>
                </a:ln>
                <a:solidFill>
                  <a:srgbClr val="106636"/>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300" b="1" i="0" u="none" strike="noStrike" kern="1200" cap="none" spc="0" normalizeH="0" baseline="0" noProof="0" dirty="0" smtClean="0">
              <a:ln>
                <a:noFill/>
              </a:ln>
              <a:solidFill>
                <a:srgbClr val="106636"/>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1"/>
          <p:cNvSpPr>
            <a:spLocks noGrp="1"/>
          </p:cNvSpPr>
          <p:nvPr>
            <p:ph type="sldNum" sz="quarter" idx="11"/>
          </p:nvPr>
        </p:nvSpPr>
        <p:spPr/>
        <p:txBody>
          <a:bodyPr/>
          <a:lstStyle/>
          <a:p>
            <a:pPr defTabSz="1016794">
              <a:defRPr/>
            </a:pPr>
            <a:fld id="{82D784F8-2C31-4E5F-BBAB-E95E7532A856}" type="slidenum">
              <a:rPr lang="en-US" u="none"/>
              <a:pPr defTabSz="1016794">
                <a:defRPr/>
              </a:pPr>
              <a:t>3</a:t>
            </a:fld>
            <a:endParaRPr lang="en-US" u="none" dirty="0"/>
          </a:p>
        </p:txBody>
      </p:sp>
      <p:sp>
        <p:nvSpPr>
          <p:cNvPr id="25603" name="Rectangle 4"/>
          <p:cNvSpPr>
            <a:spLocks noChangeArrowheads="1"/>
          </p:cNvSpPr>
          <p:nvPr/>
        </p:nvSpPr>
        <p:spPr bwMode="auto">
          <a:xfrm>
            <a:off x="187290" y="856747"/>
            <a:ext cx="4254500" cy="7047849"/>
          </a:xfrm>
          <a:prstGeom prst="rect">
            <a:avLst/>
          </a:prstGeom>
          <a:noFill/>
          <a:ln w="9525">
            <a:noFill/>
            <a:miter lim="800000"/>
            <a:headEnd/>
            <a:tailEnd/>
          </a:ln>
        </p:spPr>
        <p:txBody>
          <a:bodyPr wrap="square" lIns="91212" tIns="45604" rIns="91212" bIns="45604">
            <a:spAutoFit/>
          </a:bodyPr>
          <a:lstStyle/>
          <a:p>
            <a:pPr marL="134624" indent="-134624" eaLnBrk="0" hangingPunct="0">
              <a:buFont typeface="Wingdings" pitchFamily="2" charset="2"/>
              <a:buChar char="§"/>
            </a:pPr>
            <a:r>
              <a:rPr lang="en-US" sz="2200" u="none" dirty="0">
                <a:solidFill>
                  <a:srgbClr val="FF0303"/>
                </a:solidFill>
                <a:cs typeface="Times New Roman" pitchFamily="18" charset="0"/>
              </a:rPr>
              <a:t>Research programs</a:t>
            </a:r>
          </a:p>
          <a:p>
            <a:pPr marL="516317" lvl="1" indent="-205887" eaLnBrk="0" hangingPunct="0">
              <a:spcBef>
                <a:spcPct val="20000"/>
              </a:spcBef>
              <a:buFont typeface="Wingdings" pitchFamily="2" charset="2"/>
              <a:buChar char="§"/>
            </a:pPr>
            <a:r>
              <a:rPr lang="en-US" sz="1800" u="none" dirty="0">
                <a:solidFill>
                  <a:srgbClr val="0000CC"/>
                </a:solidFill>
                <a:cs typeface="Times New Roman" pitchFamily="18" charset="0"/>
              </a:rPr>
              <a:t>Energy Innovation </a:t>
            </a:r>
            <a:r>
              <a:rPr lang="en-US" sz="1800" u="none" dirty="0" smtClean="0">
                <a:solidFill>
                  <a:srgbClr val="0000CC"/>
                </a:solidFill>
                <a:cs typeface="Times New Roman" pitchFamily="18" charset="0"/>
              </a:rPr>
              <a:t>Hubs</a:t>
            </a:r>
            <a:endParaRPr lang="en-US" sz="1800" u="none" dirty="0">
              <a:solidFill>
                <a:srgbClr val="0000CC"/>
              </a:solidFill>
              <a:cs typeface="Times New Roman" pitchFamily="18" charset="0"/>
            </a:endParaRPr>
          </a:p>
          <a:p>
            <a:pPr marL="516317" lvl="1" indent="-205887" eaLnBrk="0" hangingPunct="0">
              <a:spcBef>
                <a:spcPct val="20000"/>
              </a:spcBef>
              <a:buFont typeface="Wingdings" pitchFamily="2" charset="2"/>
              <a:buChar char="§"/>
            </a:pPr>
            <a:r>
              <a:rPr lang="en-US" sz="1800" u="none" dirty="0" smtClean="0">
                <a:solidFill>
                  <a:srgbClr val="0000CC"/>
                </a:solidFill>
                <a:cs typeface="Times New Roman" pitchFamily="18" charset="0"/>
              </a:rPr>
              <a:t>Energy </a:t>
            </a:r>
            <a:r>
              <a:rPr lang="en-US" sz="1800" u="none" dirty="0">
                <a:solidFill>
                  <a:srgbClr val="0000CC"/>
                </a:solidFill>
                <a:cs typeface="Times New Roman" pitchFamily="18" charset="0"/>
              </a:rPr>
              <a:t>Frontier Research </a:t>
            </a:r>
            <a:r>
              <a:rPr lang="en-US" sz="1800" u="none" dirty="0" smtClean="0">
                <a:solidFill>
                  <a:srgbClr val="0000CC"/>
                </a:solidFill>
                <a:cs typeface="Times New Roman" pitchFamily="18" charset="0"/>
              </a:rPr>
              <a:t>Centers</a:t>
            </a:r>
            <a:endParaRPr lang="en-US" sz="1800" u="none" dirty="0">
              <a:solidFill>
                <a:srgbClr val="0000CC"/>
              </a:solidFill>
              <a:cs typeface="Times New Roman" pitchFamily="18" charset="0"/>
            </a:endParaRPr>
          </a:p>
          <a:p>
            <a:pPr marL="516317" lvl="1" indent="-205887" eaLnBrk="0" hangingPunct="0">
              <a:spcBef>
                <a:spcPct val="20000"/>
              </a:spcBef>
              <a:buFont typeface="Wingdings" pitchFamily="2" charset="2"/>
              <a:buChar char="§"/>
            </a:pPr>
            <a:r>
              <a:rPr lang="en-US" sz="1800" u="none" dirty="0">
                <a:solidFill>
                  <a:srgbClr val="0000CC"/>
                </a:solidFill>
                <a:cs typeface="Times New Roman" pitchFamily="18" charset="0"/>
              </a:rPr>
              <a:t>Core research increases for grand challenge science</a:t>
            </a:r>
            <a:r>
              <a:rPr lang="en-US" sz="1800" u="none" dirty="0" smtClean="0">
                <a:solidFill>
                  <a:srgbClr val="0000CC"/>
                </a:solidFill>
                <a:cs typeface="Times New Roman" pitchFamily="18" charset="0"/>
              </a:rPr>
              <a:t>, use-inspired science, </a:t>
            </a:r>
            <a:r>
              <a:rPr lang="en-US" sz="1800" u="none" dirty="0">
                <a:solidFill>
                  <a:srgbClr val="0000CC"/>
                </a:solidFill>
                <a:cs typeface="Times New Roman" pitchFamily="18" charset="0"/>
              </a:rPr>
              <a:t>accelerator &amp; detector </a:t>
            </a:r>
            <a:r>
              <a:rPr lang="en-US" sz="1800" u="none" dirty="0" smtClean="0">
                <a:solidFill>
                  <a:srgbClr val="0000CC"/>
                </a:solidFill>
                <a:cs typeface="Times New Roman" pitchFamily="18" charset="0"/>
              </a:rPr>
              <a:t>research</a:t>
            </a:r>
          </a:p>
          <a:p>
            <a:pPr marL="516317" lvl="1" indent="-205887" eaLnBrk="0" hangingPunct="0">
              <a:spcBef>
                <a:spcPct val="20000"/>
              </a:spcBef>
              <a:buFont typeface="Wingdings" pitchFamily="2" charset="2"/>
              <a:buChar char="§"/>
            </a:pPr>
            <a:r>
              <a:rPr lang="en-US" sz="1800" u="none" dirty="0" smtClean="0">
                <a:solidFill>
                  <a:srgbClr val="0000CC"/>
                </a:solidFill>
                <a:cs typeface="Times New Roman" pitchFamily="18" charset="0"/>
              </a:rPr>
              <a:t>Topical areas include:  basic research in ultrafast science, materials synthesis, carbon capture, radiation resistant materials, separation sciences, advanced combustion modeling for engine design, geophysics and geochemistry on CO</a:t>
            </a:r>
            <a:r>
              <a:rPr lang="en-US" sz="1800" u="none" baseline="-25000" dirty="0" smtClean="0">
                <a:solidFill>
                  <a:srgbClr val="0000CC"/>
                </a:solidFill>
                <a:cs typeface="Times New Roman" pitchFamily="18" charset="0"/>
              </a:rPr>
              <a:t>2</a:t>
            </a:r>
            <a:r>
              <a:rPr lang="en-US" sz="1800" u="none" dirty="0" smtClean="0">
                <a:solidFill>
                  <a:srgbClr val="0000CC"/>
                </a:solidFill>
                <a:cs typeface="Times New Roman" pitchFamily="18" charset="0"/>
              </a:rPr>
              <a:t>/minerals &amp; rocks interactions, and gas hydrates</a:t>
            </a:r>
            <a:endParaRPr lang="en-US" sz="1800" u="none" dirty="0">
              <a:solidFill>
                <a:srgbClr val="0000CC"/>
              </a:solidFill>
              <a:cs typeface="Times New Roman" pitchFamily="18" charset="0"/>
            </a:endParaRPr>
          </a:p>
          <a:p>
            <a:pPr marL="516317" lvl="1" indent="-205887" eaLnBrk="0" hangingPunct="0">
              <a:spcBef>
                <a:spcPct val="20000"/>
              </a:spcBef>
              <a:buFont typeface="Wingdings" pitchFamily="2" charset="2"/>
              <a:buChar char="§"/>
            </a:pPr>
            <a:endParaRPr lang="en-US" sz="1000" u="none" dirty="0">
              <a:solidFill>
                <a:srgbClr val="0000CC"/>
              </a:solidFill>
              <a:cs typeface="Times New Roman" pitchFamily="18" charset="0"/>
            </a:endParaRPr>
          </a:p>
          <a:p>
            <a:pPr marL="134624" indent="-134624" eaLnBrk="0" hangingPunct="0">
              <a:buFont typeface="Wingdings" pitchFamily="2" charset="2"/>
              <a:buChar char="§"/>
            </a:pPr>
            <a:r>
              <a:rPr lang="en-US" sz="2200" u="none" dirty="0">
                <a:solidFill>
                  <a:srgbClr val="FF0303"/>
                </a:solidFill>
                <a:cs typeface="Times New Roman" pitchFamily="18" charset="0"/>
              </a:rPr>
              <a:t>Scientific user facilities operations</a:t>
            </a:r>
            <a:endParaRPr lang="en-US" sz="2000" u="none" dirty="0">
              <a:solidFill>
                <a:srgbClr val="0000CC"/>
              </a:solidFill>
              <a:cs typeface="Times New Roman" pitchFamily="18" charset="0"/>
            </a:endParaRPr>
          </a:p>
          <a:p>
            <a:pPr marL="516317" lvl="1" indent="-205887" eaLnBrk="0" hangingPunct="0">
              <a:spcBef>
                <a:spcPct val="15000"/>
              </a:spcBef>
              <a:buFont typeface="Wingdings" pitchFamily="2" charset="2"/>
              <a:buChar char="§"/>
            </a:pPr>
            <a:r>
              <a:rPr lang="en-US" sz="1800" u="none" dirty="0">
                <a:solidFill>
                  <a:srgbClr val="0000CC"/>
                </a:solidFill>
                <a:cs typeface="Times New Roman" pitchFamily="18" charset="0"/>
              </a:rPr>
              <a:t>Synchrotron light sources</a:t>
            </a:r>
          </a:p>
          <a:p>
            <a:pPr marL="516317" lvl="1" indent="-205887" eaLnBrk="0" hangingPunct="0">
              <a:spcBef>
                <a:spcPct val="15000"/>
              </a:spcBef>
              <a:buFont typeface="Wingdings" pitchFamily="2" charset="2"/>
              <a:buChar char="§"/>
            </a:pPr>
            <a:r>
              <a:rPr lang="en-US" sz="1800" u="none" dirty="0">
                <a:solidFill>
                  <a:srgbClr val="0000CC"/>
                </a:solidFill>
                <a:cs typeface="Times New Roman" pitchFamily="18" charset="0"/>
              </a:rPr>
              <a:t>Neutron scattering facilities</a:t>
            </a:r>
          </a:p>
          <a:p>
            <a:pPr marL="516317" lvl="1" indent="-205887" eaLnBrk="0" hangingPunct="0">
              <a:spcBef>
                <a:spcPct val="15000"/>
              </a:spcBef>
              <a:buFont typeface="Wingdings" pitchFamily="2" charset="2"/>
              <a:buChar char="§"/>
            </a:pPr>
            <a:r>
              <a:rPr lang="en-US" sz="1800" u="none" dirty="0" err="1">
                <a:solidFill>
                  <a:srgbClr val="0000CC"/>
                </a:solidFill>
                <a:cs typeface="Times New Roman" pitchFamily="18" charset="0"/>
              </a:rPr>
              <a:t>Nanoscale</a:t>
            </a:r>
            <a:r>
              <a:rPr lang="en-US" sz="1800" u="none" dirty="0">
                <a:solidFill>
                  <a:srgbClr val="0000CC"/>
                </a:solidFill>
                <a:cs typeface="Times New Roman" pitchFamily="18" charset="0"/>
              </a:rPr>
              <a:t> Science Research Centers</a:t>
            </a:r>
          </a:p>
          <a:p>
            <a:pPr marL="736461" lvl="2" indent="-42762" eaLnBrk="0" hangingPunct="0">
              <a:spcBef>
                <a:spcPct val="15000"/>
              </a:spcBef>
              <a:buFont typeface="Times New Roman" pitchFamily="18" charset="0"/>
              <a:buChar char=""/>
            </a:pPr>
            <a:endParaRPr lang="en-US" sz="1000" u="none" dirty="0">
              <a:solidFill>
                <a:srgbClr val="0000CC"/>
              </a:solidFill>
              <a:cs typeface="Times New Roman" pitchFamily="18" charset="0"/>
            </a:endParaRPr>
          </a:p>
          <a:p>
            <a:pPr marL="134624" indent="-134624" eaLnBrk="0" hangingPunct="0">
              <a:buFont typeface="Wingdings" pitchFamily="2" charset="2"/>
              <a:buChar char="§"/>
            </a:pPr>
            <a:endParaRPr lang="fr-FR" sz="1800" b="0" u="none" dirty="0">
              <a:solidFill>
                <a:srgbClr val="0000CC"/>
              </a:solidFill>
            </a:endParaRPr>
          </a:p>
          <a:p>
            <a:pPr marL="516317" lvl="1" indent="-205887" eaLnBrk="0" hangingPunct="0">
              <a:buFont typeface="Wingdings" pitchFamily="2" charset="2"/>
              <a:buChar char="§"/>
            </a:pPr>
            <a:endParaRPr lang="en-US" sz="2000" b="0" u="none" dirty="0">
              <a:solidFill>
                <a:srgbClr val="0000CC"/>
              </a:solidFill>
            </a:endParaRPr>
          </a:p>
        </p:txBody>
      </p:sp>
      <p:sp>
        <p:nvSpPr>
          <p:cNvPr id="3292165" name="Rectangle 5"/>
          <p:cNvSpPr>
            <a:spLocks noChangeArrowheads="1"/>
          </p:cNvSpPr>
          <p:nvPr/>
        </p:nvSpPr>
        <p:spPr bwMode="auto">
          <a:xfrm>
            <a:off x="0" y="175677"/>
            <a:ext cx="10058400" cy="696912"/>
          </a:xfrm>
          <a:prstGeom prst="rect">
            <a:avLst/>
          </a:prstGeom>
          <a:noFill/>
          <a:ln w="9525" cap="flat" cmpd="sng">
            <a:noFill/>
            <a:prstDash val="solid"/>
            <a:miter lim="800000"/>
            <a:headEnd/>
            <a:tailEnd/>
          </a:ln>
          <a:effectLst/>
        </p:spPr>
        <p:txBody>
          <a:bodyPr lIns="101621" tIns="50812" rIns="101621" bIns="50812"/>
          <a:lstStyle/>
          <a:p>
            <a:pPr algn="ctr" defTabSz="1016794">
              <a:defRPr/>
            </a:pPr>
            <a:r>
              <a:rPr lang="en-US" sz="2700" i="1" u="none" dirty="0">
                <a:solidFill>
                  <a:srgbClr val="006600"/>
                </a:solidFill>
              </a:rPr>
              <a:t>FY 2011 BES </a:t>
            </a:r>
            <a:r>
              <a:rPr lang="en-US" sz="2700" i="1" u="none" dirty="0" smtClean="0">
                <a:solidFill>
                  <a:srgbClr val="006600"/>
                </a:solidFill>
              </a:rPr>
              <a:t>Budget Request</a:t>
            </a:r>
            <a:endParaRPr lang="en-US" sz="2200" i="1" u="none" dirty="0">
              <a:solidFill>
                <a:srgbClr val="006600"/>
              </a:solidFill>
            </a:endParaRPr>
          </a:p>
        </p:txBody>
      </p:sp>
      <p:grpSp>
        <p:nvGrpSpPr>
          <p:cNvPr id="25" name="Group 24"/>
          <p:cNvGrpSpPr/>
          <p:nvPr/>
        </p:nvGrpSpPr>
        <p:grpSpPr>
          <a:xfrm>
            <a:off x="4085331" y="1113147"/>
            <a:ext cx="6139768" cy="4034174"/>
            <a:chOff x="4085331" y="1553826"/>
            <a:chExt cx="6139768" cy="4034174"/>
          </a:xfrm>
        </p:grpSpPr>
        <p:pic>
          <p:nvPicPr>
            <p:cNvPr id="241666" name="Picture 2"/>
            <p:cNvPicPr>
              <a:picLocks noChangeAspect="1" noChangeArrowheads="1"/>
            </p:cNvPicPr>
            <p:nvPr/>
          </p:nvPicPr>
          <p:blipFill>
            <a:blip r:embed="rId3" cstate="print"/>
            <a:srcRect r="19203" b="10312"/>
            <a:stretch>
              <a:fillRect/>
            </a:stretch>
          </p:blipFill>
          <p:spPr bwMode="auto">
            <a:xfrm>
              <a:off x="4229100" y="1570038"/>
              <a:ext cx="5664200" cy="4017962"/>
            </a:xfrm>
            <a:prstGeom prst="rect">
              <a:avLst/>
            </a:prstGeom>
            <a:noFill/>
            <a:ln w="9525">
              <a:noFill/>
              <a:miter lim="800000"/>
              <a:headEnd/>
              <a:tailEnd/>
            </a:ln>
            <a:effectLst/>
          </p:spPr>
        </p:pic>
        <p:sp>
          <p:nvSpPr>
            <p:cNvPr id="61" name="Text Box 9"/>
            <p:cNvSpPr txBox="1">
              <a:spLocks noChangeArrowheads="1"/>
            </p:cNvSpPr>
            <p:nvPr/>
          </p:nvSpPr>
          <p:spPr bwMode="auto">
            <a:xfrm>
              <a:off x="6544369" y="3264745"/>
              <a:ext cx="1011238" cy="923275"/>
            </a:xfrm>
            <a:prstGeom prst="rect">
              <a:avLst/>
            </a:prstGeom>
            <a:noFill/>
            <a:ln w="9525">
              <a:noFill/>
              <a:miter lim="800000"/>
              <a:headEnd/>
              <a:tailEnd/>
            </a:ln>
          </p:spPr>
          <p:txBody>
            <a:bodyPr lIns="91388" tIns="45693" rIns="91388" bIns="45693">
              <a:spAutoFit/>
            </a:bodyPr>
            <a:lstStyle/>
            <a:p>
              <a:pPr algn="ctr"/>
              <a:r>
                <a:rPr lang="en-US" sz="1800" u="none" dirty="0">
                  <a:solidFill>
                    <a:schemeClr val="bg1"/>
                  </a:solidFill>
                </a:rPr>
                <a:t>Facilities </a:t>
              </a:r>
            </a:p>
            <a:p>
              <a:pPr algn="ctr"/>
              <a:r>
                <a:rPr lang="en-US" sz="1800" u="none" dirty="0">
                  <a:solidFill>
                    <a:schemeClr val="bg1"/>
                  </a:solidFill>
                </a:rPr>
                <a:t>Ops</a:t>
              </a:r>
            </a:p>
            <a:p>
              <a:pPr algn="ctr"/>
              <a:r>
                <a:rPr lang="en-US" sz="1800" u="none" dirty="0" smtClean="0">
                  <a:solidFill>
                    <a:schemeClr val="bg1"/>
                  </a:solidFill>
                </a:rPr>
                <a:t>777.3</a:t>
              </a:r>
              <a:endParaRPr lang="en-US" sz="1800" u="none" dirty="0">
                <a:solidFill>
                  <a:schemeClr val="bg1"/>
                </a:solidFill>
              </a:endParaRPr>
            </a:p>
          </p:txBody>
        </p:sp>
        <p:sp>
          <p:nvSpPr>
            <p:cNvPr id="62" name="Text Box 15"/>
            <p:cNvSpPr txBox="1">
              <a:spLocks noChangeArrowheads="1"/>
            </p:cNvSpPr>
            <p:nvPr/>
          </p:nvSpPr>
          <p:spPr bwMode="auto">
            <a:xfrm>
              <a:off x="5274942" y="4318047"/>
              <a:ext cx="939556" cy="584711"/>
            </a:xfrm>
            <a:prstGeom prst="rect">
              <a:avLst/>
            </a:prstGeom>
            <a:noFill/>
            <a:ln w="9525">
              <a:noFill/>
              <a:miter lim="800000"/>
              <a:headEnd/>
              <a:tailEnd/>
            </a:ln>
          </p:spPr>
          <p:txBody>
            <a:bodyPr wrap="none" lIns="91378" tIns="45688" rIns="91378" bIns="45688">
              <a:spAutoFit/>
            </a:bodyPr>
            <a:lstStyle/>
            <a:p>
              <a:pPr algn="ctr"/>
              <a:r>
                <a:rPr lang="en-US" sz="1600" u="none" dirty="0"/>
                <a:t>MSE </a:t>
              </a:r>
            </a:p>
            <a:p>
              <a:pPr algn="ctr"/>
              <a:r>
                <a:rPr lang="en-US" sz="1600" u="none" dirty="0"/>
                <a:t>Research</a:t>
              </a:r>
            </a:p>
          </p:txBody>
        </p:sp>
        <p:sp>
          <p:nvSpPr>
            <p:cNvPr id="63" name="Text Box 23"/>
            <p:cNvSpPr txBox="1">
              <a:spLocks noChangeArrowheads="1"/>
            </p:cNvSpPr>
            <p:nvPr/>
          </p:nvSpPr>
          <p:spPr bwMode="auto">
            <a:xfrm>
              <a:off x="5290694" y="4896421"/>
              <a:ext cx="874713" cy="348204"/>
            </a:xfrm>
            <a:prstGeom prst="rect">
              <a:avLst/>
            </a:prstGeom>
            <a:noFill/>
            <a:ln w="12700" algn="ctr">
              <a:noFill/>
              <a:miter lim="800000"/>
              <a:headEnd/>
              <a:tailEnd/>
            </a:ln>
          </p:spPr>
          <p:txBody>
            <a:bodyPr lIns="91378" tIns="45688" rIns="91378" bIns="45688">
              <a:spAutoFit/>
            </a:bodyPr>
            <a:lstStyle/>
            <a:p>
              <a:pPr algn="ctr" eaLnBrk="0" hangingPunct="0">
                <a:buFont typeface="Wingdings" pitchFamily="2" charset="2"/>
                <a:buNone/>
              </a:pPr>
              <a:r>
                <a:rPr lang="en-US" sz="1600" u="none" dirty="0" smtClean="0"/>
                <a:t>309.4</a:t>
              </a:r>
              <a:endParaRPr lang="en-US" sz="1600" u="none" dirty="0"/>
            </a:p>
          </p:txBody>
        </p:sp>
        <p:sp>
          <p:nvSpPr>
            <p:cNvPr id="64" name="Text Box 16"/>
            <p:cNvSpPr txBox="1">
              <a:spLocks noChangeArrowheads="1"/>
            </p:cNvSpPr>
            <p:nvPr/>
          </p:nvSpPr>
          <p:spPr bwMode="auto">
            <a:xfrm>
              <a:off x="4374256" y="3611819"/>
              <a:ext cx="1201738" cy="830932"/>
            </a:xfrm>
            <a:prstGeom prst="rect">
              <a:avLst/>
            </a:prstGeom>
            <a:noFill/>
            <a:ln w="9525">
              <a:noFill/>
              <a:miter lim="800000"/>
              <a:headEnd/>
              <a:tailEnd/>
            </a:ln>
          </p:spPr>
          <p:txBody>
            <a:bodyPr lIns="91378" tIns="45688" rIns="91378" bIns="45688">
              <a:spAutoFit/>
            </a:bodyPr>
            <a:lstStyle/>
            <a:p>
              <a:pPr algn="ctr"/>
              <a:r>
                <a:rPr lang="en-US" sz="1600" u="none" dirty="0">
                  <a:solidFill>
                    <a:schemeClr val="bg1"/>
                  </a:solidFill>
                </a:rPr>
                <a:t>CSGB </a:t>
              </a:r>
            </a:p>
            <a:p>
              <a:pPr algn="ctr"/>
              <a:r>
                <a:rPr lang="en-US" sz="1600" u="none" dirty="0">
                  <a:solidFill>
                    <a:schemeClr val="bg1"/>
                  </a:solidFill>
                </a:rPr>
                <a:t>Research</a:t>
              </a:r>
            </a:p>
            <a:p>
              <a:pPr algn="ctr"/>
              <a:r>
                <a:rPr lang="en-US" sz="1600" u="none" dirty="0" smtClean="0">
                  <a:solidFill>
                    <a:schemeClr val="bg1"/>
                  </a:solidFill>
                </a:rPr>
                <a:t>306</a:t>
              </a:r>
              <a:endParaRPr lang="en-US" sz="1600" u="none" dirty="0">
                <a:solidFill>
                  <a:schemeClr val="bg1"/>
                </a:solidFill>
              </a:endParaRPr>
            </a:p>
          </p:txBody>
        </p:sp>
        <p:sp>
          <p:nvSpPr>
            <p:cNvPr id="10" name="Text Box 83"/>
            <p:cNvSpPr txBox="1">
              <a:spLocks noChangeArrowheads="1"/>
            </p:cNvSpPr>
            <p:nvPr/>
          </p:nvSpPr>
          <p:spPr bwMode="auto">
            <a:xfrm>
              <a:off x="8775713" y="3930229"/>
              <a:ext cx="1012825" cy="830942"/>
            </a:xfrm>
            <a:prstGeom prst="rect">
              <a:avLst/>
            </a:prstGeom>
            <a:noFill/>
            <a:ln w="9525">
              <a:noFill/>
              <a:miter lim="800000"/>
              <a:headEnd/>
              <a:tailEnd/>
            </a:ln>
          </p:spPr>
          <p:txBody>
            <a:bodyPr lIns="91388" tIns="45693" rIns="91388" bIns="45693">
              <a:spAutoFit/>
            </a:bodyPr>
            <a:lstStyle/>
            <a:p>
              <a:pPr algn="ctr"/>
              <a:r>
                <a:rPr lang="en-US" sz="1600" u="none" dirty="0"/>
                <a:t>Light Sources</a:t>
              </a:r>
            </a:p>
            <a:p>
              <a:pPr algn="ctr"/>
              <a:r>
                <a:rPr lang="en-US" sz="1600" u="none" dirty="0" smtClean="0"/>
                <a:t>403.6</a:t>
              </a:r>
              <a:endParaRPr lang="en-US" sz="1600" u="none" dirty="0"/>
            </a:p>
          </p:txBody>
        </p:sp>
        <p:sp>
          <p:nvSpPr>
            <p:cNvPr id="12" name="Text Box 84"/>
            <p:cNvSpPr txBox="1">
              <a:spLocks noChangeArrowheads="1"/>
            </p:cNvSpPr>
            <p:nvPr/>
          </p:nvSpPr>
          <p:spPr bwMode="auto">
            <a:xfrm>
              <a:off x="8742365" y="2888659"/>
              <a:ext cx="1011238" cy="830942"/>
            </a:xfrm>
            <a:prstGeom prst="rect">
              <a:avLst/>
            </a:prstGeom>
            <a:noFill/>
            <a:ln w="9525">
              <a:noFill/>
              <a:miter lim="800000"/>
              <a:headEnd/>
              <a:tailEnd/>
            </a:ln>
          </p:spPr>
          <p:txBody>
            <a:bodyPr lIns="91388" tIns="45693" rIns="91388" bIns="45693">
              <a:spAutoFit/>
            </a:bodyPr>
            <a:lstStyle/>
            <a:p>
              <a:pPr algn="ctr"/>
              <a:r>
                <a:rPr lang="en-US" sz="1600" u="none" dirty="0"/>
                <a:t>Neutron Sources</a:t>
              </a:r>
            </a:p>
            <a:p>
              <a:pPr algn="ctr"/>
              <a:r>
                <a:rPr lang="en-US" sz="1600" u="none" dirty="0"/>
                <a:t>262.7</a:t>
              </a:r>
            </a:p>
          </p:txBody>
        </p:sp>
        <p:sp>
          <p:nvSpPr>
            <p:cNvPr id="13" name="Text Box 85"/>
            <p:cNvSpPr txBox="1">
              <a:spLocks noChangeArrowheads="1"/>
            </p:cNvSpPr>
            <p:nvPr/>
          </p:nvSpPr>
          <p:spPr bwMode="auto">
            <a:xfrm>
              <a:off x="8486785" y="2549029"/>
              <a:ext cx="1738314" cy="348204"/>
            </a:xfrm>
            <a:prstGeom prst="rect">
              <a:avLst/>
            </a:prstGeom>
            <a:noFill/>
            <a:ln w="9525">
              <a:noFill/>
              <a:miter lim="800000"/>
              <a:headEnd/>
              <a:tailEnd/>
            </a:ln>
          </p:spPr>
          <p:txBody>
            <a:bodyPr lIns="91388" tIns="45693" rIns="91388" bIns="45693">
              <a:spAutoFit/>
            </a:bodyPr>
            <a:lstStyle/>
            <a:p>
              <a:pPr algn="ctr"/>
              <a:r>
                <a:rPr lang="en-US" sz="1600" u="none" dirty="0"/>
                <a:t>NSRC 109.5</a:t>
              </a:r>
            </a:p>
          </p:txBody>
        </p:sp>
        <p:sp>
          <p:nvSpPr>
            <p:cNvPr id="14" name="Text Box 44"/>
            <p:cNvSpPr txBox="1">
              <a:spLocks noChangeArrowheads="1"/>
            </p:cNvSpPr>
            <p:nvPr/>
          </p:nvSpPr>
          <p:spPr bwMode="auto">
            <a:xfrm>
              <a:off x="4085331" y="2316552"/>
              <a:ext cx="1014413" cy="348204"/>
            </a:xfrm>
            <a:prstGeom prst="rect">
              <a:avLst/>
            </a:prstGeom>
            <a:noFill/>
            <a:ln w="9525">
              <a:noFill/>
              <a:miter lim="800000"/>
              <a:headEnd/>
              <a:tailEnd/>
            </a:ln>
          </p:spPr>
          <p:txBody>
            <a:bodyPr lIns="91378" tIns="45688" rIns="91378" bIns="45688">
              <a:spAutoFit/>
            </a:bodyPr>
            <a:lstStyle/>
            <a:p>
              <a:pPr algn="ctr"/>
              <a:r>
                <a:rPr lang="en-US" sz="1600" u="none" dirty="0"/>
                <a:t>Hub 58.3</a:t>
              </a:r>
            </a:p>
          </p:txBody>
        </p:sp>
        <p:sp>
          <p:nvSpPr>
            <p:cNvPr id="15" name="Text Box 17"/>
            <p:cNvSpPr txBox="1">
              <a:spLocks noChangeArrowheads="1"/>
            </p:cNvSpPr>
            <p:nvPr/>
          </p:nvSpPr>
          <p:spPr bwMode="auto">
            <a:xfrm>
              <a:off x="4616463" y="2892304"/>
              <a:ext cx="661988" cy="584711"/>
            </a:xfrm>
            <a:prstGeom prst="rect">
              <a:avLst/>
            </a:prstGeom>
            <a:noFill/>
            <a:ln w="9525">
              <a:noFill/>
              <a:miter lim="800000"/>
              <a:headEnd/>
              <a:tailEnd/>
            </a:ln>
          </p:spPr>
          <p:txBody>
            <a:bodyPr lIns="91378" tIns="45688" rIns="91378" bIns="45688">
              <a:spAutoFit/>
            </a:bodyPr>
            <a:lstStyle/>
            <a:p>
              <a:pPr algn="ctr"/>
              <a:r>
                <a:rPr lang="en-US" sz="1600" u="none" dirty="0"/>
                <a:t>EFRC</a:t>
              </a:r>
            </a:p>
            <a:p>
              <a:pPr algn="ctr"/>
              <a:r>
                <a:rPr lang="en-US" sz="1600" u="none" dirty="0" smtClean="0"/>
                <a:t>140</a:t>
              </a:r>
              <a:endParaRPr lang="en-US" sz="1600" u="none" dirty="0"/>
            </a:p>
          </p:txBody>
        </p:sp>
        <p:sp>
          <p:nvSpPr>
            <p:cNvPr id="16" name="Text Box 18"/>
            <p:cNvSpPr txBox="1">
              <a:spLocks noChangeArrowheads="1"/>
            </p:cNvSpPr>
            <p:nvPr/>
          </p:nvSpPr>
          <p:spPr bwMode="auto">
            <a:xfrm>
              <a:off x="5389393" y="1553826"/>
              <a:ext cx="1658938" cy="492378"/>
            </a:xfrm>
            <a:prstGeom prst="rect">
              <a:avLst/>
            </a:prstGeom>
            <a:noFill/>
            <a:ln w="9525">
              <a:noFill/>
              <a:miter lim="800000"/>
              <a:headEnd/>
              <a:tailEnd/>
            </a:ln>
          </p:spPr>
          <p:txBody>
            <a:bodyPr lIns="91378" tIns="45688" rIns="91378" bIns="45688">
              <a:spAutoFit/>
            </a:bodyPr>
            <a:lstStyle/>
            <a:p>
              <a:pPr algn="ctr"/>
              <a:r>
                <a:rPr lang="en-US" sz="1300" u="none" dirty="0"/>
                <a:t>SBIR &amp; GPP  </a:t>
              </a:r>
            </a:p>
            <a:p>
              <a:pPr algn="ctr"/>
              <a:r>
                <a:rPr lang="en-US" sz="1300" u="none" dirty="0"/>
                <a:t>40.2</a:t>
              </a:r>
            </a:p>
          </p:txBody>
        </p:sp>
        <p:sp>
          <p:nvSpPr>
            <p:cNvPr id="17" name="Rectangle 81"/>
            <p:cNvSpPr>
              <a:spLocks noChangeArrowheads="1"/>
            </p:cNvSpPr>
            <p:nvPr/>
          </p:nvSpPr>
          <p:spPr bwMode="auto">
            <a:xfrm>
              <a:off x="6384031" y="1867352"/>
              <a:ext cx="817788" cy="307744"/>
            </a:xfrm>
            <a:prstGeom prst="rect">
              <a:avLst/>
            </a:prstGeom>
            <a:noFill/>
            <a:ln w="9525">
              <a:noFill/>
              <a:miter lim="800000"/>
              <a:headEnd/>
              <a:tailEnd/>
            </a:ln>
          </p:spPr>
          <p:txBody>
            <a:bodyPr wrap="none" lIns="91408" tIns="45704" rIns="91408" bIns="45704">
              <a:spAutoFit/>
            </a:bodyPr>
            <a:lstStyle/>
            <a:p>
              <a:pPr eaLnBrk="0" hangingPunct="0"/>
              <a:r>
                <a:rPr lang="en-US" sz="1400" u="none" dirty="0"/>
                <a:t>MIE  22.4</a:t>
              </a:r>
            </a:p>
          </p:txBody>
        </p:sp>
        <p:sp>
          <p:nvSpPr>
            <p:cNvPr id="18" name="Rectangle 82"/>
            <p:cNvSpPr>
              <a:spLocks noChangeArrowheads="1"/>
            </p:cNvSpPr>
            <p:nvPr/>
          </p:nvSpPr>
          <p:spPr bwMode="auto">
            <a:xfrm>
              <a:off x="4501909" y="1793835"/>
              <a:ext cx="1109533" cy="492410"/>
            </a:xfrm>
            <a:prstGeom prst="rect">
              <a:avLst/>
            </a:prstGeom>
            <a:noFill/>
            <a:ln w="9525">
              <a:noFill/>
              <a:miter lim="800000"/>
              <a:headEnd/>
              <a:tailEnd/>
            </a:ln>
          </p:spPr>
          <p:txBody>
            <a:bodyPr wrap="none" lIns="91408" tIns="45704" rIns="91408" bIns="45704">
              <a:spAutoFit/>
            </a:bodyPr>
            <a:lstStyle/>
            <a:p>
              <a:pPr algn="ctr" eaLnBrk="0" hangingPunct="0"/>
              <a:r>
                <a:rPr lang="en-US" sz="1300" u="none" dirty="0"/>
                <a:t>SUF Research</a:t>
              </a:r>
            </a:p>
            <a:p>
              <a:pPr algn="ctr" eaLnBrk="0" hangingPunct="0"/>
              <a:r>
                <a:rPr lang="en-US" sz="1300" u="none" dirty="0"/>
                <a:t>27.3</a:t>
              </a:r>
            </a:p>
          </p:txBody>
        </p:sp>
        <p:sp>
          <p:nvSpPr>
            <p:cNvPr id="20" name="Text Box 80"/>
            <p:cNvSpPr txBox="1">
              <a:spLocks noChangeArrowheads="1"/>
            </p:cNvSpPr>
            <p:nvPr/>
          </p:nvSpPr>
          <p:spPr bwMode="auto">
            <a:xfrm>
              <a:off x="4795851" y="2464390"/>
              <a:ext cx="1900238" cy="461610"/>
            </a:xfrm>
            <a:prstGeom prst="rect">
              <a:avLst/>
            </a:prstGeom>
            <a:noFill/>
            <a:ln w="9525">
              <a:noFill/>
              <a:miter lim="800000"/>
              <a:headEnd/>
              <a:tailEnd/>
            </a:ln>
          </p:spPr>
          <p:txBody>
            <a:bodyPr lIns="91388" tIns="45693" rIns="91388" bIns="45693">
              <a:spAutoFit/>
            </a:bodyPr>
            <a:lstStyle/>
            <a:p>
              <a:pPr algn="ctr"/>
              <a:r>
                <a:rPr lang="en-US" u="none" dirty="0"/>
                <a:t>Construction</a:t>
              </a:r>
            </a:p>
            <a:p>
              <a:pPr algn="ctr"/>
              <a:r>
                <a:rPr lang="en-US" u="none" dirty="0"/>
                <a:t>&amp; OPC</a:t>
              </a:r>
            </a:p>
          </p:txBody>
        </p:sp>
        <p:sp>
          <p:nvSpPr>
            <p:cNvPr id="21" name="Text Box 21"/>
            <p:cNvSpPr txBox="1">
              <a:spLocks noChangeArrowheads="1"/>
            </p:cNvSpPr>
            <p:nvPr/>
          </p:nvSpPr>
          <p:spPr bwMode="auto">
            <a:xfrm>
              <a:off x="5226063" y="2180206"/>
              <a:ext cx="968375" cy="348740"/>
            </a:xfrm>
            <a:prstGeom prst="rect">
              <a:avLst/>
            </a:prstGeom>
            <a:noFill/>
            <a:ln w="12700" algn="ctr">
              <a:noFill/>
              <a:miter lim="800000"/>
              <a:headEnd/>
              <a:tailEnd/>
            </a:ln>
          </p:spPr>
          <p:txBody>
            <a:bodyPr lIns="91378" tIns="45688" rIns="91378" bIns="45688">
              <a:spAutoFit/>
            </a:bodyPr>
            <a:lstStyle/>
            <a:p>
              <a:pPr algn="ctr" eaLnBrk="0" hangingPunct="0">
                <a:buFont typeface="Wingdings" pitchFamily="2" charset="2"/>
                <a:buNone/>
              </a:pPr>
              <a:r>
                <a:rPr lang="en-US" sz="1600" u="none" dirty="0"/>
                <a:t>153.1</a:t>
              </a:r>
            </a:p>
          </p:txBody>
        </p:sp>
      </p:grpSp>
      <p:sp>
        <p:nvSpPr>
          <p:cNvPr id="22" name="Rectangle 21"/>
          <p:cNvSpPr/>
          <p:nvPr/>
        </p:nvSpPr>
        <p:spPr>
          <a:xfrm>
            <a:off x="4854768" y="5697269"/>
            <a:ext cx="5029200" cy="1663500"/>
          </a:xfrm>
          <a:prstGeom prst="rect">
            <a:avLst/>
          </a:prstGeom>
        </p:spPr>
        <p:txBody>
          <a:bodyPr lIns="91408" tIns="45704" rIns="91408" bIns="45704">
            <a:spAutoFit/>
          </a:bodyPr>
          <a:lstStyle/>
          <a:p>
            <a:pPr marL="134624" indent="-134624" eaLnBrk="0" hangingPunct="0">
              <a:buFont typeface="Wingdings" pitchFamily="2" charset="2"/>
              <a:buChar char="§"/>
            </a:pPr>
            <a:r>
              <a:rPr lang="en-US" sz="2200" u="none" dirty="0" smtClean="0">
                <a:solidFill>
                  <a:srgbClr val="FF0303"/>
                </a:solidFill>
                <a:cs typeface="Times New Roman" pitchFamily="18" charset="0"/>
              </a:rPr>
              <a:t>Construction and instrumentation</a:t>
            </a:r>
          </a:p>
          <a:p>
            <a:pPr marL="516317" lvl="1" indent="-205887" eaLnBrk="0" hangingPunct="0">
              <a:buFont typeface="Wingdings" pitchFamily="2" charset="2"/>
              <a:buChar char="§"/>
            </a:pPr>
            <a:r>
              <a:rPr lang="en-US" sz="1800" u="none" dirty="0" smtClean="0">
                <a:solidFill>
                  <a:srgbClr val="0000CC"/>
                </a:solidFill>
                <a:cs typeface="Times New Roman" pitchFamily="18" charset="0"/>
              </a:rPr>
              <a:t>National Synchrotron Light Source-II</a:t>
            </a:r>
          </a:p>
          <a:p>
            <a:pPr marL="516317" lvl="1" indent="-205887" eaLnBrk="0" hangingPunct="0">
              <a:spcBef>
                <a:spcPct val="15000"/>
              </a:spcBef>
              <a:buFont typeface="Wingdings" pitchFamily="2" charset="2"/>
              <a:buChar char="§"/>
            </a:pPr>
            <a:r>
              <a:rPr lang="fr-FR" sz="1800" u="none" dirty="0" smtClean="0">
                <a:solidFill>
                  <a:srgbClr val="0000CC"/>
                </a:solidFill>
              </a:rPr>
              <a:t>Spallation Neutron Source instruments</a:t>
            </a:r>
          </a:p>
          <a:p>
            <a:pPr marL="516317" lvl="1" indent="-205887" eaLnBrk="0" hangingPunct="0">
              <a:spcBef>
                <a:spcPct val="15000"/>
              </a:spcBef>
              <a:buFont typeface="Wingdings" pitchFamily="2" charset="2"/>
              <a:buChar char="§"/>
            </a:pPr>
            <a:r>
              <a:rPr lang="fr-FR" sz="1800" u="none" dirty="0" smtClean="0">
                <a:solidFill>
                  <a:srgbClr val="0000CC"/>
                </a:solidFill>
              </a:rPr>
              <a:t>SNS Power Upgrade</a:t>
            </a:r>
          </a:p>
          <a:p>
            <a:pPr marL="516317" lvl="1" indent="-205887" eaLnBrk="0" hangingPunct="0">
              <a:spcBef>
                <a:spcPct val="15000"/>
              </a:spcBef>
            </a:pPr>
            <a:r>
              <a:rPr lang="fr-FR" sz="1800" b="0" u="none" dirty="0" smtClean="0">
                <a:solidFill>
                  <a:srgbClr val="0000CC"/>
                </a:solidFill>
              </a:rPr>
              <a:t>	</a:t>
            </a:r>
            <a:endParaRPr lang="en-US" dirty="0"/>
          </a:p>
        </p:txBody>
      </p:sp>
      <p:sp>
        <p:nvSpPr>
          <p:cNvPr id="23" name="Rectangle 9"/>
          <p:cNvSpPr>
            <a:spLocks noChangeArrowheads="1"/>
          </p:cNvSpPr>
          <p:nvPr/>
        </p:nvSpPr>
        <p:spPr bwMode="auto">
          <a:xfrm>
            <a:off x="7815458" y="979489"/>
            <a:ext cx="1976242" cy="719678"/>
          </a:xfrm>
          <a:prstGeom prst="rect">
            <a:avLst/>
          </a:prstGeom>
          <a:gradFill rotWithShape="0">
            <a:gsLst>
              <a:gs pos="0">
                <a:srgbClr val="FFFFCC"/>
              </a:gs>
              <a:gs pos="100000">
                <a:srgbClr val="EAEAEA"/>
              </a:gs>
            </a:gsLst>
            <a:lin ang="2700000" scaled="1"/>
          </a:gradFill>
          <a:ln w="25400">
            <a:solidFill>
              <a:schemeClr val="tx1"/>
            </a:solidFill>
            <a:miter lim="800000"/>
            <a:headEnd/>
            <a:tailEnd/>
          </a:ln>
        </p:spPr>
        <p:txBody>
          <a:bodyPr wrap="square" lIns="82039" tIns="82039" rIns="82039" bIns="82039">
            <a:spAutoFit/>
          </a:bodyPr>
          <a:lstStyle/>
          <a:p>
            <a:pPr algn="ctr" defTabSz="820642"/>
            <a:r>
              <a:rPr lang="en-US" sz="1800" u="none" dirty="0" smtClean="0">
                <a:solidFill>
                  <a:srgbClr val="000000"/>
                </a:solidFill>
              </a:rPr>
              <a:t>FY 2011 Request:</a:t>
            </a:r>
            <a:endParaRPr lang="en-US" sz="1800" u="none" dirty="0">
              <a:solidFill>
                <a:srgbClr val="000000"/>
              </a:solidFill>
            </a:endParaRPr>
          </a:p>
          <a:p>
            <a:pPr algn="ctr" defTabSz="820642"/>
            <a:r>
              <a:rPr lang="en-US" sz="1800" u="none" dirty="0">
                <a:solidFill>
                  <a:srgbClr val="000000"/>
                </a:solidFill>
              </a:rPr>
              <a:t>$ </a:t>
            </a:r>
            <a:r>
              <a:rPr lang="en-US" sz="1800" u="none" dirty="0" smtClean="0">
                <a:solidFill>
                  <a:srgbClr val="000000"/>
                </a:solidFill>
              </a:rPr>
              <a:t>1,835M</a:t>
            </a:r>
            <a:endParaRPr lang="en-US" sz="1800" u="none" dirty="0">
              <a:solidFill>
                <a:srgbClr val="00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4155831" y="1577535"/>
            <a:ext cx="1424940" cy="410654"/>
          </a:xfrm>
          <a:prstGeom prst="rect">
            <a:avLst/>
          </a:prstGeom>
          <a:noFill/>
          <a:ln w="12700">
            <a:noFill/>
            <a:miter lim="800000"/>
            <a:headEnd/>
            <a:tailEnd/>
          </a:ln>
        </p:spPr>
        <p:txBody>
          <a:bodyPr lIns="101882" tIns="50941" rIns="101882" bIns="50941">
            <a:spAutoFit/>
          </a:bodyPr>
          <a:lstStyle/>
          <a:p>
            <a:pPr algn="ctr" eaLnBrk="0" hangingPunct="0"/>
            <a:r>
              <a:rPr lang="en-US" sz="2000" dirty="0">
                <a:solidFill>
                  <a:srgbClr val="336600"/>
                </a:solidFill>
              </a:rPr>
              <a:t>Time</a:t>
            </a:r>
          </a:p>
        </p:txBody>
      </p:sp>
      <p:sp>
        <p:nvSpPr>
          <p:cNvPr id="9219" name="Text Box 8"/>
          <p:cNvSpPr txBox="1">
            <a:spLocks noChangeArrowheads="1"/>
          </p:cNvSpPr>
          <p:nvPr/>
        </p:nvSpPr>
        <p:spPr bwMode="auto">
          <a:xfrm>
            <a:off x="431410" y="1886244"/>
            <a:ext cx="9890760" cy="1026207"/>
          </a:xfrm>
          <a:prstGeom prst="rect">
            <a:avLst/>
          </a:prstGeom>
          <a:noFill/>
          <a:ln w="12700">
            <a:noFill/>
            <a:miter lim="800000"/>
            <a:headEnd/>
            <a:tailEnd/>
          </a:ln>
        </p:spPr>
        <p:txBody>
          <a:bodyPr lIns="101882" tIns="50941" rIns="101882" bIns="50941">
            <a:spAutoFit/>
          </a:bodyPr>
          <a:lstStyle/>
          <a:p>
            <a:pPr eaLnBrk="0" hangingPunct="0"/>
            <a:r>
              <a:rPr lang="en-US" sz="2000" u="none" dirty="0">
                <a:solidFill>
                  <a:srgbClr val="006600"/>
                </a:solidFill>
              </a:rPr>
              <a:t>    electron-electron  (</a:t>
            </a:r>
            <a:r>
              <a:rPr lang="en-US" sz="2000" u="none" dirty="0" err="1">
                <a:solidFill>
                  <a:srgbClr val="006600"/>
                </a:solidFill>
              </a:rPr>
              <a:t>fs</a:t>
            </a:r>
            <a:r>
              <a:rPr lang="en-US" sz="2000" u="none" dirty="0">
                <a:solidFill>
                  <a:srgbClr val="006600"/>
                </a:solidFill>
              </a:rPr>
              <a:t>)               electron-phonon  (</a:t>
            </a:r>
            <a:r>
              <a:rPr lang="en-US" sz="2000" u="none" dirty="0" err="1">
                <a:solidFill>
                  <a:srgbClr val="006600"/>
                </a:solidFill>
              </a:rPr>
              <a:t>ps</a:t>
            </a:r>
            <a:r>
              <a:rPr lang="en-US" sz="2000" u="none" dirty="0">
                <a:solidFill>
                  <a:srgbClr val="006600"/>
                </a:solidFill>
              </a:rPr>
              <a:t>)              spin-lattice (many </a:t>
            </a:r>
            <a:r>
              <a:rPr lang="en-US" sz="2000" u="none" dirty="0" err="1">
                <a:solidFill>
                  <a:srgbClr val="006600"/>
                </a:solidFill>
              </a:rPr>
              <a:t>ps</a:t>
            </a:r>
            <a:r>
              <a:rPr lang="en-US" sz="2000" u="none" dirty="0">
                <a:solidFill>
                  <a:srgbClr val="006600"/>
                </a:solidFill>
              </a:rPr>
              <a:t>)</a:t>
            </a:r>
          </a:p>
          <a:p>
            <a:pPr eaLnBrk="0" hangingPunct="0"/>
            <a:endParaRPr lang="en-US" sz="2000" u="none" dirty="0">
              <a:solidFill>
                <a:srgbClr val="006600"/>
              </a:solidFill>
            </a:endParaRPr>
          </a:p>
          <a:p>
            <a:pPr eaLnBrk="0" hangingPunct="0"/>
            <a:endParaRPr lang="en-US" sz="2000" u="none" dirty="0">
              <a:solidFill>
                <a:srgbClr val="006600"/>
              </a:solidFill>
            </a:endParaRPr>
          </a:p>
        </p:txBody>
      </p:sp>
      <p:sp>
        <p:nvSpPr>
          <p:cNvPr id="9220" name="Text Box 9"/>
          <p:cNvSpPr txBox="1">
            <a:spLocks noChangeArrowheads="1"/>
          </p:cNvSpPr>
          <p:nvPr/>
        </p:nvSpPr>
        <p:spPr bwMode="auto">
          <a:xfrm>
            <a:off x="251460" y="2504441"/>
            <a:ext cx="5783580" cy="1887981"/>
          </a:xfrm>
          <a:prstGeom prst="rect">
            <a:avLst/>
          </a:prstGeom>
          <a:noFill/>
          <a:ln w="9525">
            <a:noFill/>
            <a:miter lim="800000"/>
            <a:headEnd/>
            <a:tailEnd/>
          </a:ln>
        </p:spPr>
        <p:txBody>
          <a:bodyPr lIns="101882" tIns="50941" rIns="101882" bIns="50941">
            <a:spAutoFit/>
          </a:bodyPr>
          <a:lstStyle/>
          <a:p>
            <a:pPr eaLnBrk="0" hangingPunct="0"/>
            <a:r>
              <a:rPr lang="en-US" sz="2200" i="1" u="none" dirty="0"/>
              <a:t>Understanding the interplay between atomic and electronic structure</a:t>
            </a:r>
          </a:p>
          <a:p>
            <a:pPr marL="228600" indent="-228600" eaLnBrk="0" hangingPunct="0">
              <a:buFont typeface="Wingdings" pitchFamily="2" charset="2"/>
              <a:buChar char="§"/>
            </a:pPr>
            <a:r>
              <a:rPr lang="en-US" sz="1800" u="none" dirty="0" smtClean="0"/>
              <a:t>Beyond </a:t>
            </a:r>
            <a:r>
              <a:rPr lang="en-US" sz="1800" u="none" dirty="0"/>
              <a:t>single-electron band structure model: correlated systems (charge, spin, orbit, lattice) </a:t>
            </a:r>
          </a:p>
          <a:p>
            <a:pPr marL="228600" indent="-228600" eaLnBrk="0" hangingPunct="0">
              <a:buFont typeface="Wingdings" pitchFamily="2" charset="2"/>
              <a:buChar char="§"/>
            </a:pPr>
            <a:r>
              <a:rPr lang="en-US" sz="1800" u="none" dirty="0" smtClean="0"/>
              <a:t>Beyond </a:t>
            </a:r>
            <a:r>
              <a:rPr lang="en-US" sz="1800" u="none" dirty="0"/>
              <a:t>simple adiabatic potential energy surfaces</a:t>
            </a:r>
          </a:p>
          <a:p>
            <a:pPr marL="228600" indent="-228600" eaLnBrk="0" hangingPunct="0">
              <a:buFont typeface="Wingdings" pitchFamily="2" charset="2"/>
              <a:buChar char="§"/>
            </a:pPr>
            <a:r>
              <a:rPr lang="en-US" sz="1800" u="none" dirty="0"/>
              <a:t>Competing order parameters</a:t>
            </a:r>
          </a:p>
        </p:txBody>
      </p:sp>
      <p:sp>
        <p:nvSpPr>
          <p:cNvPr id="9221" name="Text Box 10"/>
          <p:cNvSpPr txBox="1">
            <a:spLocks noChangeArrowheads="1"/>
          </p:cNvSpPr>
          <p:nvPr/>
        </p:nvSpPr>
        <p:spPr bwMode="auto">
          <a:xfrm>
            <a:off x="251460" y="4490721"/>
            <a:ext cx="5951220" cy="995429"/>
          </a:xfrm>
          <a:prstGeom prst="rect">
            <a:avLst/>
          </a:prstGeom>
          <a:noFill/>
          <a:ln w="9525">
            <a:noFill/>
            <a:miter lim="800000"/>
            <a:headEnd/>
            <a:tailEnd/>
          </a:ln>
        </p:spPr>
        <p:txBody>
          <a:bodyPr lIns="101882" tIns="50941" rIns="101882" bIns="50941">
            <a:spAutoFit/>
          </a:bodyPr>
          <a:lstStyle/>
          <a:p>
            <a:pPr eaLnBrk="0" hangingPunct="0"/>
            <a:r>
              <a:rPr lang="en-US" sz="2200" i="1" u="none" dirty="0"/>
              <a:t>Understanding the nature of </a:t>
            </a:r>
            <a:r>
              <a:rPr lang="en-US" sz="2200" i="1" u="none" dirty="0" err="1"/>
              <a:t>quasiparticles</a:t>
            </a:r>
            <a:endParaRPr lang="en-US" sz="2200" i="1" u="none" dirty="0"/>
          </a:p>
          <a:p>
            <a:pPr marL="228600" indent="-228600" eaLnBrk="0" hangingPunct="0">
              <a:buFont typeface="Wingdings" pitchFamily="2" charset="2"/>
              <a:buChar char="§"/>
            </a:pPr>
            <a:r>
              <a:rPr lang="en-US" sz="1800" u="none" dirty="0" smtClean="0"/>
              <a:t>Formation </a:t>
            </a:r>
            <a:r>
              <a:rPr lang="en-US" sz="1800" u="none" dirty="0"/>
              <a:t>dynamics, scattering processes, relaxation channels and dynamics</a:t>
            </a:r>
          </a:p>
        </p:txBody>
      </p:sp>
      <p:sp>
        <p:nvSpPr>
          <p:cNvPr id="9222" name="Text Box 11"/>
          <p:cNvSpPr txBox="1">
            <a:spLocks noChangeArrowheads="1"/>
          </p:cNvSpPr>
          <p:nvPr/>
        </p:nvSpPr>
        <p:spPr bwMode="auto">
          <a:xfrm>
            <a:off x="251460" y="5613400"/>
            <a:ext cx="6118860" cy="1272428"/>
          </a:xfrm>
          <a:prstGeom prst="rect">
            <a:avLst/>
          </a:prstGeom>
          <a:noFill/>
          <a:ln w="9525">
            <a:noFill/>
            <a:miter lim="800000"/>
            <a:headEnd/>
            <a:tailEnd/>
          </a:ln>
        </p:spPr>
        <p:txBody>
          <a:bodyPr lIns="101882" tIns="50941" rIns="101882" bIns="50941">
            <a:spAutoFit/>
          </a:bodyPr>
          <a:lstStyle/>
          <a:p>
            <a:pPr eaLnBrk="0" hangingPunct="0"/>
            <a:r>
              <a:rPr lang="en-US" sz="2200" i="1" u="none" dirty="0"/>
              <a:t>Creating new states of matter</a:t>
            </a:r>
          </a:p>
          <a:p>
            <a:pPr marL="228600" indent="-228600" eaLnBrk="0" hangingPunct="0">
              <a:buFont typeface="Wingdings" pitchFamily="2" charset="2"/>
              <a:buChar char="§"/>
            </a:pPr>
            <a:r>
              <a:rPr lang="en-US" sz="1800" u="none" dirty="0" err="1"/>
              <a:t>Photoinduced</a:t>
            </a:r>
            <a:r>
              <a:rPr lang="en-US" sz="1800" u="none" dirty="0"/>
              <a:t> phase transitions—fast switching, probing dynamics where the order parameter has been perturbed, creating </a:t>
            </a:r>
            <a:r>
              <a:rPr lang="en-US" sz="1800" u="none" dirty="0" err="1"/>
              <a:t>nonthermally</a:t>
            </a:r>
            <a:r>
              <a:rPr lang="en-US" sz="1800" u="none" dirty="0"/>
              <a:t> accessible phases.</a:t>
            </a:r>
          </a:p>
        </p:txBody>
      </p:sp>
      <p:sp>
        <p:nvSpPr>
          <p:cNvPr id="9223" name="Title 12"/>
          <p:cNvSpPr>
            <a:spLocks noGrp="1"/>
          </p:cNvSpPr>
          <p:nvPr>
            <p:ph type="title"/>
          </p:nvPr>
        </p:nvSpPr>
        <p:spPr>
          <a:xfrm>
            <a:off x="0" y="-259080"/>
            <a:ext cx="10058400" cy="1295400"/>
          </a:xfrm>
        </p:spPr>
        <p:txBody>
          <a:bodyPr/>
          <a:lstStyle/>
          <a:p>
            <a:r>
              <a:rPr lang="en-US" sz="2400" b="1" i="1" dirty="0" smtClean="0">
                <a:latin typeface="Arial Narrow" pitchFamily="34" charset="0"/>
              </a:rPr>
              <a:t/>
            </a:r>
            <a:br>
              <a:rPr lang="en-US" sz="2400" b="1" i="1" dirty="0" smtClean="0">
                <a:latin typeface="Arial Narrow" pitchFamily="34" charset="0"/>
              </a:rPr>
            </a:br>
            <a:r>
              <a:rPr lang="en-US" sz="2400" b="1" i="1" dirty="0" smtClean="0">
                <a:latin typeface="Arial Narrow" pitchFamily="34" charset="0"/>
              </a:rPr>
              <a:t>Ultrafast Optics for Material Sciences</a:t>
            </a:r>
            <a:br>
              <a:rPr lang="en-US" sz="2400" b="1" i="1" dirty="0" smtClean="0">
                <a:latin typeface="Arial Narrow" pitchFamily="34" charset="0"/>
              </a:rPr>
            </a:br>
            <a:endParaRPr lang="en-US" sz="2400" b="1" i="1" dirty="0" smtClean="0">
              <a:latin typeface="Arial Narrow" pitchFamily="34" charset="0"/>
            </a:endParaRPr>
          </a:p>
        </p:txBody>
      </p:sp>
      <p:sp>
        <p:nvSpPr>
          <p:cNvPr id="9224" name="Rectangle 4"/>
          <p:cNvSpPr>
            <a:spLocks noChangeArrowheads="1"/>
          </p:cNvSpPr>
          <p:nvPr/>
        </p:nvSpPr>
        <p:spPr bwMode="auto">
          <a:xfrm>
            <a:off x="479474" y="951523"/>
            <a:ext cx="9128760" cy="656875"/>
          </a:xfrm>
          <a:prstGeom prst="rect">
            <a:avLst/>
          </a:prstGeom>
          <a:solidFill>
            <a:srgbClr val="FFFFE1"/>
          </a:solidFill>
          <a:ln w="9525">
            <a:solidFill>
              <a:schemeClr val="tx1"/>
            </a:solidFill>
            <a:miter lim="800000"/>
            <a:headEnd/>
            <a:tailEnd/>
          </a:ln>
        </p:spPr>
        <p:txBody>
          <a:bodyPr wrap="square" lIns="101882" tIns="50941" rIns="101882" bIns="50941">
            <a:spAutoFit/>
          </a:bodyPr>
          <a:lstStyle/>
          <a:p>
            <a:r>
              <a:rPr lang="en-US" sz="1800" u="none" dirty="0"/>
              <a:t>~10-100 </a:t>
            </a:r>
            <a:r>
              <a:rPr lang="en-US" sz="1800" u="none" dirty="0" err="1"/>
              <a:t>fs</a:t>
            </a:r>
            <a:r>
              <a:rPr lang="en-US" sz="1800" u="none" dirty="0"/>
              <a:t> pulses are short enough to resolve processes at the fundamental timescales of electronic and nuclear motion allowing for the discrimination of different dynamics.</a:t>
            </a:r>
          </a:p>
        </p:txBody>
      </p:sp>
      <p:pic>
        <p:nvPicPr>
          <p:cNvPr id="9225" name="Picture 6"/>
          <p:cNvPicPr>
            <a:picLocks noChangeAspect="1" noChangeArrowheads="1"/>
          </p:cNvPicPr>
          <p:nvPr/>
        </p:nvPicPr>
        <p:blipFill>
          <a:blip r:embed="rId3" cstate="print"/>
          <a:srcRect/>
          <a:stretch>
            <a:fillRect/>
          </a:stretch>
        </p:blipFill>
        <p:spPr bwMode="auto">
          <a:xfrm>
            <a:off x="6050280" y="2927773"/>
            <a:ext cx="3589020" cy="3288627"/>
          </a:xfrm>
          <a:prstGeom prst="rect">
            <a:avLst/>
          </a:prstGeom>
          <a:noFill/>
          <a:ln w="9525">
            <a:noFill/>
            <a:miter lim="800000"/>
            <a:headEnd/>
            <a:tailEnd/>
          </a:ln>
        </p:spPr>
      </p:pic>
      <p:sp>
        <p:nvSpPr>
          <p:cNvPr id="9226" name="Text Box 6"/>
          <p:cNvSpPr txBox="1">
            <a:spLocks noChangeArrowheads="1"/>
          </p:cNvSpPr>
          <p:nvPr/>
        </p:nvSpPr>
        <p:spPr bwMode="auto">
          <a:xfrm>
            <a:off x="7284720" y="6350001"/>
            <a:ext cx="1927860" cy="287543"/>
          </a:xfrm>
          <a:prstGeom prst="rect">
            <a:avLst/>
          </a:prstGeom>
          <a:noFill/>
          <a:ln w="12700">
            <a:noFill/>
            <a:miter lim="800000"/>
            <a:headEnd/>
            <a:tailEnd/>
          </a:ln>
        </p:spPr>
        <p:txBody>
          <a:bodyPr lIns="101882" tIns="50941" rIns="101882" bIns="50941">
            <a:spAutoFit/>
          </a:bodyPr>
          <a:lstStyle/>
          <a:p>
            <a:pPr eaLnBrk="0" hangingPunct="0"/>
            <a:r>
              <a:rPr lang="en-US" i="1" u="none" dirty="0" smtClean="0">
                <a:latin typeface="Calibri" pitchFamily="34" charset="0"/>
              </a:rPr>
              <a:t>Source: D</a:t>
            </a:r>
            <a:r>
              <a:rPr lang="en-US" i="1" u="none" dirty="0">
                <a:latin typeface="Calibri" pitchFamily="34" charset="0"/>
              </a:rPr>
              <a:t>. Basov</a:t>
            </a:r>
          </a:p>
        </p:txBody>
      </p:sp>
      <p:sp>
        <p:nvSpPr>
          <p:cNvPr id="12" name="Rounded Rectangle 11"/>
          <p:cNvSpPr/>
          <p:nvPr/>
        </p:nvSpPr>
        <p:spPr>
          <a:xfrm>
            <a:off x="6370320" y="2936240"/>
            <a:ext cx="502920" cy="172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fontAlgn="auto">
              <a:spcBef>
                <a:spcPts val="0"/>
              </a:spcBef>
              <a:spcAft>
                <a:spcPts val="0"/>
              </a:spcAft>
              <a:defRPr/>
            </a:pPr>
            <a:endParaRPr lang="en-US" dirty="0"/>
          </a:p>
        </p:txBody>
      </p:sp>
      <p:sp>
        <p:nvSpPr>
          <p:cNvPr id="13" name="Slide Number Placeholder 4"/>
          <p:cNvSpPr txBox="1">
            <a:spLocks/>
          </p:cNvSpPr>
          <p:nvPr/>
        </p:nvSpPr>
        <p:spPr bwMode="auto">
          <a:xfrm>
            <a:off x="9255125" y="7198467"/>
            <a:ext cx="419100" cy="413808"/>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F29ED3-23DF-44CB-8317-ECFAD92EA7AF}" type="slidenum">
              <a:rPr kumimoji="0" lang="en-US" sz="1300" b="1" i="0" u="none" strike="noStrike" kern="1200" cap="none" spc="0" normalizeH="0" baseline="0" noProof="0" smtClean="0">
                <a:ln>
                  <a:noFill/>
                </a:ln>
                <a:solidFill>
                  <a:srgbClr val="106636"/>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300" b="1" i="0" u="none" strike="noStrike" kern="1200" cap="none" spc="0" normalizeH="0" baseline="0" noProof="0" dirty="0" smtClean="0">
              <a:ln>
                <a:noFill/>
              </a:ln>
              <a:solidFill>
                <a:srgbClr val="106636"/>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u="none" smtClean="0"/>
              <a:pPr>
                <a:defRPr/>
              </a:pPr>
              <a:t>31</a:t>
            </a:fld>
            <a:endParaRPr lang="en-US" u="none" dirty="0"/>
          </a:p>
        </p:txBody>
      </p:sp>
      <p:sp>
        <p:nvSpPr>
          <p:cNvPr id="5" name="Rectangle 4"/>
          <p:cNvSpPr/>
          <p:nvPr/>
        </p:nvSpPr>
        <p:spPr>
          <a:xfrm>
            <a:off x="1351280" y="2857122"/>
            <a:ext cx="7548879" cy="523210"/>
          </a:xfrm>
          <a:prstGeom prst="rect">
            <a:avLst/>
          </a:prstGeom>
        </p:spPr>
        <p:txBody>
          <a:bodyPr wrap="square" lIns="91429" tIns="45715" rIns="91429" bIns="45715">
            <a:spAutoFit/>
          </a:bodyPr>
          <a:lstStyle/>
          <a:p>
            <a:pPr marL="253416" indent="-253416" algn="ctr" defTabSz="1016794">
              <a:spcBef>
                <a:spcPct val="20000"/>
              </a:spcBef>
              <a:defRPr/>
            </a:pPr>
            <a:r>
              <a:rPr lang="en-US" sz="2800" i="1" u="none" kern="0" dirty="0" smtClean="0">
                <a:solidFill>
                  <a:srgbClr val="006600"/>
                </a:solidFill>
              </a:rPr>
              <a:t>Staffing Update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 name="AutoShape 105"/>
          <p:cNvSpPr>
            <a:spLocks noChangeArrowheads="1"/>
          </p:cNvSpPr>
          <p:nvPr/>
        </p:nvSpPr>
        <p:spPr bwMode="auto">
          <a:xfrm>
            <a:off x="8908196" y="7324090"/>
            <a:ext cx="366832" cy="458475"/>
          </a:xfrm>
          <a:prstGeom prst="triangle">
            <a:avLst>
              <a:gd name="adj" fmla="val 50000"/>
            </a:avLst>
          </a:prstGeom>
          <a:noFill/>
          <a:ln w="12700" algn="ctr">
            <a:noFill/>
            <a:miter lim="800000"/>
            <a:headEnd/>
            <a:tailEnd/>
          </a:ln>
        </p:spPr>
        <p:txBody>
          <a:bodyPr wrap="none" lIns="91408" tIns="45704" rIns="91408" bIns="45704" anchor="ctr">
            <a:spAutoFit/>
          </a:bodyPr>
          <a:lstStyle/>
          <a:p>
            <a:pPr algn="ctr" eaLnBrk="0" fontAlgn="auto" hangingPunct="0">
              <a:spcBef>
                <a:spcPts val="0"/>
              </a:spcBef>
              <a:spcAft>
                <a:spcPts val="0"/>
              </a:spcAft>
            </a:pPr>
            <a:endParaRPr lang="en-US" sz="900" b="0" u="none" dirty="0" smtClean="0">
              <a:solidFill>
                <a:srgbClr val="00279F"/>
              </a:solidFill>
            </a:endParaRPr>
          </a:p>
        </p:txBody>
      </p:sp>
      <p:pic>
        <p:nvPicPr>
          <p:cNvPr id="203777" name="Picture 1"/>
          <p:cNvPicPr>
            <a:picLocks noChangeAspect="1" noChangeArrowheads="1"/>
          </p:cNvPicPr>
          <p:nvPr/>
        </p:nvPicPr>
        <p:blipFill>
          <a:blip r:embed="rId3" cstate="print"/>
          <a:srcRect/>
          <a:stretch>
            <a:fillRect/>
          </a:stretch>
        </p:blipFill>
        <p:spPr bwMode="auto">
          <a:xfrm>
            <a:off x="53644" y="-13818"/>
            <a:ext cx="9930286" cy="7772400"/>
          </a:xfrm>
          <a:prstGeom prst="rect">
            <a:avLst/>
          </a:prstGeom>
          <a:noFill/>
          <a:ln w="9525">
            <a:noFill/>
            <a:miter lim="800000"/>
            <a:headEnd/>
            <a:tailEnd/>
          </a:ln>
        </p:spPr>
      </p:pic>
      <p:sp>
        <p:nvSpPr>
          <p:cNvPr id="4" name="Oval 3"/>
          <p:cNvSpPr/>
          <p:nvPr/>
        </p:nvSpPr>
        <p:spPr>
          <a:xfrm>
            <a:off x="7132320" y="1005840"/>
            <a:ext cx="685800" cy="13716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3360" y="6370320"/>
            <a:ext cx="762000" cy="16764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006840" y="7010400"/>
            <a:ext cx="762000" cy="16764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916680" y="4373880"/>
            <a:ext cx="5943600" cy="1950720"/>
            <a:chOff x="3916680" y="4373880"/>
            <a:chExt cx="5943600" cy="1950720"/>
          </a:xfrm>
        </p:grpSpPr>
        <p:sp>
          <p:nvSpPr>
            <p:cNvPr id="7" name="Oval 6"/>
            <p:cNvSpPr/>
            <p:nvPr/>
          </p:nvSpPr>
          <p:spPr>
            <a:xfrm>
              <a:off x="3931920" y="4907280"/>
              <a:ext cx="990600" cy="16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16680" y="4404360"/>
              <a:ext cx="990600" cy="16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20640" y="6156960"/>
              <a:ext cx="990600" cy="16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869680" y="4373880"/>
              <a:ext cx="990600" cy="16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2453640" y="6995160"/>
            <a:ext cx="56388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68880" y="7330440"/>
            <a:ext cx="563880"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93720" y="6888480"/>
            <a:ext cx="530915" cy="338554"/>
          </a:xfrm>
          <a:prstGeom prst="rect">
            <a:avLst/>
          </a:prstGeom>
          <a:noFill/>
        </p:spPr>
        <p:txBody>
          <a:bodyPr wrap="none" rtlCol="0">
            <a:spAutoFit/>
          </a:bodyPr>
          <a:lstStyle/>
          <a:p>
            <a:r>
              <a:rPr lang="en-US" sz="1600" u="none" dirty="0" smtClean="0"/>
              <a:t>New</a:t>
            </a:r>
            <a:endParaRPr lang="en-US" sz="1600" u="none" dirty="0"/>
          </a:p>
        </p:txBody>
      </p:sp>
      <p:sp>
        <p:nvSpPr>
          <p:cNvPr id="14" name="TextBox 13"/>
          <p:cNvSpPr txBox="1"/>
          <p:nvPr/>
        </p:nvSpPr>
        <p:spPr>
          <a:xfrm>
            <a:off x="3093720" y="7239000"/>
            <a:ext cx="855106" cy="338554"/>
          </a:xfrm>
          <a:prstGeom prst="rect">
            <a:avLst/>
          </a:prstGeom>
          <a:noFill/>
        </p:spPr>
        <p:txBody>
          <a:bodyPr wrap="none" rtlCol="0">
            <a:spAutoFit/>
          </a:bodyPr>
          <a:lstStyle/>
          <a:p>
            <a:r>
              <a:rPr lang="en-US" sz="1600" u="none" dirty="0" smtClean="0"/>
              <a:t>Vacancy</a:t>
            </a:r>
            <a:endParaRPr lang="en-US" sz="1600" u="none" dirty="0"/>
          </a:p>
        </p:txBody>
      </p:sp>
      <p:sp>
        <p:nvSpPr>
          <p:cNvPr id="15" name="Rectangle 14"/>
          <p:cNvSpPr/>
          <p:nvPr/>
        </p:nvSpPr>
        <p:spPr>
          <a:xfrm>
            <a:off x="2392680" y="6888480"/>
            <a:ext cx="1539240" cy="670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21600000">
                                      <p:cBhvr>
                                        <p:cTn id="12" dur="2000" fill="hold"/>
                                        <p:tgtEl>
                                          <p:spTgt spid="6"/>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4"/>
                                        </p:tgtEl>
                                        <p:attrNameLst>
                                          <p:attrName>r</p:attrName>
                                        </p:attrNameLst>
                                      </p:cBhvr>
                                    </p:animRot>
                                  </p:childTnLst>
                                </p:cTn>
                              </p:par>
                              <p:par>
                                <p:cTn id="15" presetID="8" presetClass="emph" presetSubtype="0" fill="hold" grpId="0" nodeType="withEffect">
                                  <p:stCondLst>
                                    <p:cond delay="0"/>
                                  </p:stCondLst>
                                  <p:childTnLst>
                                    <p:animRot by="21600000">
                                      <p:cBhvr>
                                        <p:cTn id="16" dur="2000" fill="hold"/>
                                        <p:tgtEl>
                                          <p:spTgt spid="5"/>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1"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u="none" smtClean="0"/>
              <a:pPr>
                <a:defRPr/>
              </a:pPr>
              <a:t>33</a:t>
            </a:fld>
            <a:endParaRPr lang="en-US" u="none" dirty="0"/>
          </a:p>
        </p:txBody>
      </p:sp>
      <p:sp>
        <p:nvSpPr>
          <p:cNvPr id="5" name="Rectangle 4"/>
          <p:cNvSpPr/>
          <p:nvPr/>
        </p:nvSpPr>
        <p:spPr>
          <a:xfrm>
            <a:off x="1351280" y="2796162"/>
            <a:ext cx="7548879" cy="954097"/>
          </a:xfrm>
          <a:prstGeom prst="rect">
            <a:avLst/>
          </a:prstGeom>
        </p:spPr>
        <p:txBody>
          <a:bodyPr wrap="square" lIns="91429" tIns="45715" rIns="91429" bIns="45715">
            <a:spAutoFit/>
          </a:bodyPr>
          <a:lstStyle/>
          <a:p>
            <a:pPr marL="253416" indent="-253416" algn="ctr" defTabSz="1016794">
              <a:spcBef>
                <a:spcPct val="20000"/>
              </a:spcBef>
              <a:defRPr/>
            </a:pPr>
            <a:r>
              <a:rPr lang="en-US" sz="2800" i="1" u="none" kern="0" dirty="0" smtClean="0">
                <a:solidFill>
                  <a:srgbClr val="006600"/>
                </a:solidFill>
              </a:rPr>
              <a:t>BESAC Science for Energy Technology Subcommittee Report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385590" y="6422833"/>
            <a:ext cx="10443990" cy="1349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097602" name="Rectangle 2"/>
          <p:cNvSpPr>
            <a:spLocks noGrp="1" noChangeArrowheads="1"/>
          </p:cNvSpPr>
          <p:nvPr>
            <p:ph type="title"/>
          </p:nvPr>
        </p:nvSpPr>
        <p:spPr/>
        <p:txBody>
          <a:bodyPr lIns="101621" tIns="50812" rIns="101621" bIns="50812"/>
          <a:lstStyle/>
          <a:p>
            <a:pPr eaLnBrk="1" hangingPunct="1">
              <a:tabLst>
                <a:tab pos="1886297" algn="l"/>
              </a:tabLst>
              <a:defRPr/>
            </a:pPr>
            <a:r>
              <a:rPr lang="en-US" b="1" i="1" dirty="0">
                <a:solidFill>
                  <a:srgbClr val="006600"/>
                </a:solidFill>
                <a:latin typeface="Arial Narrow" pitchFamily="34" charset="0"/>
              </a:rPr>
              <a:t>BESAC &amp; BES Strategic Planning Activities</a:t>
            </a:r>
          </a:p>
        </p:txBody>
      </p:sp>
      <p:sp>
        <p:nvSpPr>
          <p:cNvPr id="49" name="Slide Number Placeholder 5"/>
          <p:cNvSpPr>
            <a:spLocks noGrp="1"/>
          </p:cNvSpPr>
          <p:nvPr>
            <p:ph type="sldNum" sz="quarter" idx="11"/>
          </p:nvPr>
        </p:nvSpPr>
        <p:spPr/>
        <p:txBody>
          <a:bodyPr/>
          <a:lstStyle/>
          <a:p>
            <a:pPr defTabSz="1016794">
              <a:defRPr/>
            </a:pPr>
            <a:fld id="{76185ECD-CEA4-4DEF-BBF1-434AD101D696}" type="slidenum">
              <a:rPr lang="en-US">
                <a:latin typeface="+mj-lt"/>
              </a:rPr>
              <a:pPr defTabSz="1016794">
                <a:defRPr/>
              </a:pPr>
              <a:t>34</a:t>
            </a:fld>
            <a:endParaRPr lang="en-US" dirty="0">
              <a:latin typeface="+mj-lt"/>
            </a:endParaRPr>
          </a:p>
        </p:txBody>
      </p:sp>
      <p:pic>
        <p:nvPicPr>
          <p:cNvPr id="8202" name="Picture 26"/>
          <p:cNvPicPr preferRelativeResize="0">
            <a:picLocks noGrp="1" noChangeAspect="1" noChangeArrowheads="1"/>
          </p:cNvPicPr>
          <p:nvPr>
            <p:ph sz="quarter" idx="4294967295"/>
          </p:nvPr>
        </p:nvPicPr>
        <p:blipFill>
          <a:blip r:embed="rId3" cstate="print"/>
          <a:srcRect/>
          <a:stretch>
            <a:fillRect/>
          </a:stretch>
        </p:blipFill>
        <p:spPr>
          <a:xfrm>
            <a:off x="143219" y="3690247"/>
            <a:ext cx="985838" cy="1266825"/>
          </a:xfrm>
          <a:ln w="19050">
            <a:solidFill>
              <a:srgbClr val="FF0000"/>
            </a:solidFill>
          </a:ln>
        </p:spPr>
      </p:pic>
      <p:grpSp>
        <p:nvGrpSpPr>
          <p:cNvPr id="2" name="Group 10"/>
          <p:cNvGrpSpPr>
            <a:grpSpLocks/>
          </p:cNvGrpSpPr>
          <p:nvPr/>
        </p:nvGrpSpPr>
        <p:grpSpPr bwMode="auto">
          <a:xfrm>
            <a:off x="23" y="6232363"/>
            <a:ext cx="8012113" cy="1303337"/>
            <a:chOff x="198" y="3680"/>
            <a:chExt cx="5892" cy="1069"/>
          </a:xfrm>
        </p:grpSpPr>
        <p:grpSp>
          <p:nvGrpSpPr>
            <p:cNvPr id="3" name="Group 11"/>
            <p:cNvGrpSpPr>
              <a:grpSpLocks noChangeAspect="1"/>
            </p:cNvGrpSpPr>
            <p:nvPr/>
          </p:nvGrpSpPr>
          <p:grpSpPr bwMode="auto">
            <a:xfrm>
              <a:off x="3438" y="3694"/>
              <a:ext cx="766" cy="984"/>
              <a:chOff x="1746" y="1535"/>
              <a:chExt cx="806" cy="1036"/>
            </a:xfrm>
          </p:grpSpPr>
          <p:pic>
            <p:nvPicPr>
              <p:cNvPr id="8238" name="Picture 12"/>
              <p:cNvPicPr preferRelativeResize="0">
                <a:picLocks noChangeAspect="1" noChangeArrowheads="1"/>
              </p:cNvPicPr>
              <p:nvPr/>
            </p:nvPicPr>
            <p:blipFill>
              <a:blip r:embed="rId4" cstate="print"/>
              <a:srcRect l="8398" r="11044" b="23692"/>
              <a:stretch>
                <a:fillRect/>
              </a:stretch>
            </p:blipFill>
            <p:spPr bwMode="auto">
              <a:xfrm>
                <a:off x="1809" y="1577"/>
                <a:ext cx="671" cy="845"/>
              </a:xfrm>
              <a:prstGeom prst="rect">
                <a:avLst/>
              </a:prstGeom>
              <a:solidFill>
                <a:schemeClr val="bg1"/>
              </a:solidFill>
              <a:ln w="9525">
                <a:noFill/>
                <a:miter lim="800000"/>
                <a:headEnd/>
                <a:tailEnd/>
              </a:ln>
            </p:spPr>
          </p:pic>
          <p:sp>
            <p:nvSpPr>
              <p:cNvPr id="3097613" name="Rectangle 13"/>
              <p:cNvSpPr>
                <a:spLocks noChangeAspect="1" noChangeArrowheads="1"/>
              </p:cNvSpPr>
              <p:nvPr/>
            </p:nvSpPr>
            <p:spPr bwMode="auto">
              <a:xfrm>
                <a:off x="1746" y="1535"/>
                <a:ext cx="806" cy="1034"/>
              </a:xfrm>
              <a:prstGeom prst="rect">
                <a:avLst/>
              </a:prstGeom>
              <a:noFill/>
              <a:ln w="9525">
                <a:solidFill>
                  <a:schemeClr val="tx1"/>
                </a:solidFill>
                <a:miter lim="800000"/>
                <a:headEnd/>
                <a:tailEnd/>
              </a:ln>
              <a:effectLst/>
            </p:spPr>
            <p:txBody>
              <a:bodyPr wrap="none" anchor="ctr"/>
              <a:lstStyle/>
              <a:p>
                <a:pPr eaLnBrk="0" hangingPunct="0">
                  <a:defRPr/>
                </a:pPr>
                <a:endParaRPr lang="en-US">
                  <a:effectLst>
                    <a:outerShdw blurRad="38100" dist="38100" dir="2700000" algn="tl">
                      <a:srgbClr val="000000">
                        <a:alpha val="43137"/>
                      </a:srgbClr>
                    </a:outerShdw>
                  </a:effectLst>
                </a:endParaRPr>
              </a:p>
            </p:txBody>
          </p:sp>
        </p:grpSp>
        <p:grpSp>
          <p:nvGrpSpPr>
            <p:cNvPr id="4" name="Group 14"/>
            <p:cNvGrpSpPr>
              <a:grpSpLocks noChangeAspect="1"/>
            </p:cNvGrpSpPr>
            <p:nvPr/>
          </p:nvGrpSpPr>
          <p:grpSpPr bwMode="auto">
            <a:xfrm>
              <a:off x="4044" y="3740"/>
              <a:ext cx="766" cy="984"/>
              <a:chOff x="2673" y="1553"/>
              <a:chExt cx="806" cy="1036"/>
            </a:xfrm>
          </p:grpSpPr>
          <p:sp>
            <p:nvSpPr>
              <p:cNvPr id="3097615" name="Rectangle 15"/>
              <p:cNvSpPr>
                <a:spLocks noChangeAspect="1" noChangeArrowheads="1"/>
              </p:cNvSpPr>
              <p:nvPr/>
            </p:nvSpPr>
            <p:spPr bwMode="auto">
              <a:xfrm>
                <a:off x="2670" y="1553"/>
                <a:ext cx="812" cy="1036"/>
              </a:xfrm>
              <a:prstGeom prst="rect">
                <a:avLst/>
              </a:prstGeom>
              <a:solidFill>
                <a:schemeClr val="bg1"/>
              </a:solidFill>
              <a:ln w="9525">
                <a:solidFill>
                  <a:schemeClr val="tx1"/>
                </a:solidFill>
                <a:miter lim="800000"/>
                <a:headEnd/>
                <a:tailEnd/>
              </a:ln>
              <a:effectLst/>
            </p:spPr>
            <p:txBody>
              <a:bodyPr wrap="none" anchor="ctr"/>
              <a:lstStyle/>
              <a:p>
                <a:pPr eaLnBrk="0" hangingPunct="0">
                  <a:defRPr/>
                </a:pPr>
                <a:endParaRPr lang="en-US">
                  <a:effectLst>
                    <a:outerShdw blurRad="38100" dist="38100" dir="2700000" algn="tl">
                      <a:srgbClr val="000000">
                        <a:alpha val="43137"/>
                      </a:srgbClr>
                    </a:outerShdw>
                  </a:effectLst>
                </a:endParaRPr>
              </a:p>
            </p:txBody>
          </p:sp>
          <p:pic>
            <p:nvPicPr>
              <p:cNvPr id="8237" name="Picture 16"/>
              <p:cNvPicPr preferRelativeResize="0">
                <a:picLocks noChangeAspect="1" noChangeArrowheads="1"/>
              </p:cNvPicPr>
              <p:nvPr/>
            </p:nvPicPr>
            <p:blipFill>
              <a:blip r:embed="rId5" cstate="print"/>
              <a:srcRect l="22241" r="20892" b="64760"/>
              <a:stretch>
                <a:fillRect/>
              </a:stretch>
            </p:blipFill>
            <p:spPr bwMode="auto">
              <a:xfrm>
                <a:off x="2697" y="1622"/>
                <a:ext cx="750" cy="561"/>
              </a:xfrm>
              <a:prstGeom prst="rect">
                <a:avLst/>
              </a:prstGeom>
              <a:solidFill>
                <a:schemeClr val="bg1"/>
              </a:solidFill>
              <a:ln w="9525">
                <a:noFill/>
                <a:miter lim="800000"/>
                <a:headEnd/>
                <a:tailEnd/>
              </a:ln>
            </p:spPr>
          </p:pic>
        </p:grpSp>
        <p:pic>
          <p:nvPicPr>
            <p:cNvPr id="8227" name="Picture 17"/>
            <p:cNvPicPr>
              <a:picLocks noChangeArrowheads="1"/>
            </p:cNvPicPr>
            <p:nvPr/>
          </p:nvPicPr>
          <p:blipFill>
            <a:blip r:embed="rId6" cstate="print"/>
            <a:srcRect/>
            <a:stretch>
              <a:fillRect/>
            </a:stretch>
          </p:blipFill>
          <p:spPr bwMode="auto">
            <a:xfrm>
              <a:off x="4659" y="3680"/>
              <a:ext cx="782" cy="986"/>
            </a:xfrm>
            <a:prstGeom prst="rect">
              <a:avLst/>
            </a:prstGeom>
            <a:noFill/>
            <a:ln w="12700">
              <a:noFill/>
              <a:miter lim="800000"/>
              <a:headEnd/>
              <a:tailEnd/>
            </a:ln>
          </p:spPr>
        </p:pic>
        <p:pic>
          <p:nvPicPr>
            <p:cNvPr id="8228" name="Picture 18" descr="covers_0001"/>
            <p:cNvPicPr preferRelativeResize="0">
              <a:picLocks noChangeAspect="1" noChangeArrowheads="1"/>
            </p:cNvPicPr>
            <p:nvPr/>
          </p:nvPicPr>
          <p:blipFill>
            <a:blip r:embed="rId7" cstate="print"/>
            <a:srcRect/>
            <a:stretch>
              <a:fillRect/>
            </a:stretch>
          </p:blipFill>
          <p:spPr bwMode="auto">
            <a:xfrm>
              <a:off x="198" y="3738"/>
              <a:ext cx="766" cy="984"/>
            </a:xfrm>
            <a:prstGeom prst="rect">
              <a:avLst/>
            </a:prstGeom>
            <a:noFill/>
            <a:ln w="9525">
              <a:noFill/>
              <a:miter lim="800000"/>
              <a:headEnd/>
              <a:tailEnd/>
            </a:ln>
          </p:spPr>
        </p:pic>
        <p:pic>
          <p:nvPicPr>
            <p:cNvPr id="8229" name="Picture 19" descr="covers_0002"/>
            <p:cNvPicPr preferRelativeResize="0">
              <a:picLocks noChangeAspect="1" noChangeArrowheads="1"/>
            </p:cNvPicPr>
            <p:nvPr/>
          </p:nvPicPr>
          <p:blipFill>
            <a:blip r:embed="rId8" cstate="print"/>
            <a:srcRect/>
            <a:stretch>
              <a:fillRect/>
            </a:stretch>
          </p:blipFill>
          <p:spPr bwMode="auto">
            <a:xfrm>
              <a:off x="786" y="3758"/>
              <a:ext cx="766" cy="984"/>
            </a:xfrm>
            <a:prstGeom prst="rect">
              <a:avLst/>
            </a:prstGeom>
            <a:noFill/>
            <a:ln w="9525">
              <a:noFill/>
              <a:miter lim="800000"/>
              <a:headEnd/>
              <a:tailEnd/>
            </a:ln>
          </p:spPr>
        </p:pic>
        <p:grpSp>
          <p:nvGrpSpPr>
            <p:cNvPr id="5" name="Group 20"/>
            <p:cNvGrpSpPr>
              <a:grpSpLocks noChangeAspect="1"/>
            </p:cNvGrpSpPr>
            <p:nvPr/>
          </p:nvGrpSpPr>
          <p:grpSpPr bwMode="auto">
            <a:xfrm>
              <a:off x="2088" y="3692"/>
              <a:ext cx="797" cy="984"/>
              <a:chOff x="1293" y="1171"/>
              <a:chExt cx="839" cy="1036"/>
            </a:xfrm>
          </p:grpSpPr>
          <p:pic>
            <p:nvPicPr>
              <p:cNvPr id="8234" name="Picture 21"/>
              <p:cNvPicPr preferRelativeResize="0">
                <a:picLocks noChangeAspect="1" noChangeArrowheads="1"/>
              </p:cNvPicPr>
              <p:nvPr/>
            </p:nvPicPr>
            <p:blipFill>
              <a:blip r:embed="rId9" cstate="print"/>
              <a:srcRect/>
              <a:stretch>
                <a:fillRect/>
              </a:stretch>
            </p:blipFill>
            <p:spPr bwMode="auto">
              <a:xfrm>
                <a:off x="1293" y="1284"/>
                <a:ext cx="839" cy="848"/>
              </a:xfrm>
              <a:prstGeom prst="rect">
                <a:avLst/>
              </a:prstGeom>
              <a:noFill/>
              <a:ln w="9525">
                <a:noFill/>
                <a:miter lim="800000"/>
                <a:headEnd/>
                <a:tailEnd/>
              </a:ln>
            </p:spPr>
          </p:pic>
          <p:sp>
            <p:nvSpPr>
              <p:cNvPr id="3097622" name="Rectangle 22"/>
              <p:cNvSpPr>
                <a:spLocks noChangeAspect="1" noChangeArrowheads="1"/>
              </p:cNvSpPr>
              <p:nvPr/>
            </p:nvSpPr>
            <p:spPr bwMode="auto">
              <a:xfrm>
                <a:off x="1310" y="1171"/>
                <a:ext cx="806" cy="1036"/>
              </a:xfrm>
              <a:prstGeom prst="rect">
                <a:avLst/>
              </a:prstGeom>
              <a:noFill/>
              <a:ln w="9525">
                <a:solidFill>
                  <a:schemeClr val="tx1"/>
                </a:solidFill>
                <a:miter lim="800000"/>
                <a:headEnd/>
                <a:tailEnd/>
              </a:ln>
              <a:effectLst/>
            </p:spPr>
            <p:txBody>
              <a:bodyPr wrap="none" anchor="ctr"/>
              <a:lstStyle/>
              <a:p>
                <a:pPr eaLnBrk="0" hangingPunct="0">
                  <a:defRPr/>
                </a:pPr>
                <a:endParaRPr lang="en-US">
                  <a:effectLst>
                    <a:outerShdw blurRad="38100" dist="38100" dir="2700000" algn="tl">
                      <a:srgbClr val="000000">
                        <a:alpha val="43137"/>
                      </a:srgbClr>
                    </a:outerShdw>
                  </a:effectLst>
                </a:endParaRPr>
              </a:p>
            </p:txBody>
          </p:sp>
        </p:grpSp>
        <p:pic>
          <p:nvPicPr>
            <p:cNvPr id="8231" name="Picture 23"/>
            <p:cNvPicPr preferRelativeResize="0">
              <a:picLocks noChangeAspect="1" noChangeArrowheads="1"/>
            </p:cNvPicPr>
            <p:nvPr/>
          </p:nvPicPr>
          <p:blipFill>
            <a:blip r:embed="rId10" cstate="print"/>
            <a:srcRect/>
            <a:stretch>
              <a:fillRect/>
            </a:stretch>
          </p:blipFill>
          <p:spPr bwMode="auto">
            <a:xfrm>
              <a:off x="2769" y="3740"/>
              <a:ext cx="766" cy="984"/>
            </a:xfrm>
            <a:prstGeom prst="rect">
              <a:avLst/>
            </a:prstGeom>
            <a:noFill/>
            <a:ln w="9525">
              <a:solidFill>
                <a:schemeClr val="tx1"/>
              </a:solidFill>
              <a:miter lim="800000"/>
              <a:headEnd/>
              <a:tailEnd/>
            </a:ln>
          </p:spPr>
        </p:pic>
        <p:pic>
          <p:nvPicPr>
            <p:cNvPr id="8232" name="Picture 24"/>
            <p:cNvPicPr preferRelativeResize="0">
              <a:picLocks noChangeAspect="1" noChangeArrowheads="1"/>
            </p:cNvPicPr>
            <p:nvPr/>
          </p:nvPicPr>
          <p:blipFill>
            <a:blip r:embed="rId11" cstate="print"/>
            <a:srcRect/>
            <a:stretch>
              <a:fillRect/>
            </a:stretch>
          </p:blipFill>
          <p:spPr bwMode="auto">
            <a:xfrm>
              <a:off x="1419" y="3765"/>
              <a:ext cx="766" cy="984"/>
            </a:xfrm>
            <a:prstGeom prst="rect">
              <a:avLst/>
            </a:prstGeom>
            <a:noFill/>
            <a:ln w="12700">
              <a:solidFill>
                <a:schemeClr val="tx1"/>
              </a:solidFill>
              <a:miter lim="800000"/>
              <a:headEnd/>
              <a:tailEnd/>
            </a:ln>
          </p:spPr>
        </p:pic>
        <p:pic>
          <p:nvPicPr>
            <p:cNvPr id="8233" name="Picture 25"/>
            <p:cNvPicPr>
              <a:picLocks noChangeAspect="1" noChangeArrowheads="1"/>
            </p:cNvPicPr>
            <p:nvPr/>
          </p:nvPicPr>
          <p:blipFill>
            <a:blip r:embed="rId12" cstate="print"/>
            <a:srcRect/>
            <a:stretch>
              <a:fillRect/>
            </a:stretch>
          </p:blipFill>
          <p:spPr bwMode="auto">
            <a:xfrm>
              <a:off x="5343" y="3750"/>
              <a:ext cx="747" cy="966"/>
            </a:xfrm>
            <a:prstGeom prst="rect">
              <a:avLst/>
            </a:prstGeom>
            <a:noFill/>
            <a:ln w="57150">
              <a:noFill/>
              <a:miter lim="800000"/>
              <a:headEnd/>
              <a:tailEnd/>
            </a:ln>
          </p:spPr>
        </p:pic>
      </p:grpSp>
      <p:pic>
        <p:nvPicPr>
          <p:cNvPr id="8203" name="Picture 27"/>
          <p:cNvPicPr>
            <a:picLocks noChangeAspect="1" noChangeArrowheads="1"/>
          </p:cNvPicPr>
          <p:nvPr/>
        </p:nvPicPr>
        <p:blipFill>
          <a:blip r:embed="rId13" cstate="print"/>
          <a:srcRect/>
          <a:stretch>
            <a:fillRect/>
          </a:stretch>
        </p:blipFill>
        <p:spPr bwMode="auto">
          <a:xfrm>
            <a:off x="7740654" y="6270471"/>
            <a:ext cx="920750" cy="1260475"/>
          </a:xfrm>
          <a:prstGeom prst="rect">
            <a:avLst/>
          </a:prstGeom>
          <a:noFill/>
          <a:ln w="9525" algn="ctr">
            <a:noFill/>
            <a:miter lim="800000"/>
            <a:headEnd/>
            <a:tailEnd/>
          </a:ln>
        </p:spPr>
      </p:pic>
      <p:pic>
        <p:nvPicPr>
          <p:cNvPr id="8204" name="Picture 28" descr="NGPS_xlg"/>
          <p:cNvPicPr>
            <a:picLocks noChangeAspect="1" noChangeArrowheads="1"/>
          </p:cNvPicPr>
          <p:nvPr/>
        </p:nvPicPr>
        <p:blipFill>
          <a:blip r:embed="rId14" cstate="print"/>
          <a:srcRect/>
          <a:stretch>
            <a:fillRect/>
          </a:stretch>
        </p:blipFill>
        <p:spPr bwMode="auto">
          <a:xfrm>
            <a:off x="8656645" y="6232375"/>
            <a:ext cx="971550" cy="1298574"/>
          </a:xfrm>
          <a:prstGeom prst="rect">
            <a:avLst/>
          </a:prstGeom>
          <a:noFill/>
          <a:ln w="9525">
            <a:noFill/>
            <a:miter lim="800000"/>
            <a:headEnd/>
            <a:tailEnd/>
          </a:ln>
        </p:spPr>
      </p:pic>
      <p:grpSp>
        <p:nvGrpSpPr>
          <p:cNvPr id="6" name="Group 29"/>
          <p:cNvGrpSpPr>
            <a:grpSpLocks/>
          </p:cNvGrpSpPr>
          <p:nvPr/>
        </p:nvGrpSpPr>
        <p:grpSpPr bwMode="auto">
          <a:xfrm>
            <a:off x="1114425" y="3364904"/>
            <a:ext cx="4365625" cy="2400300"/>
            <a:chOff x="702" y="1964"/>
            <a:chExt cx="2500" cy="1334"/>
          </a:xfrm>
        </p:grpSpPr>
        <p:pic>
          <p:nvPicPr>
            <p:cNvPr id="8214" name="Picture 30" descr="CAT_lg"/>
            <p:cNvPicPr preferRelativeResize="0">
              <a:picLocks noChangeAspect="1" noChangeArrowheads="1"/>
            </p:cNvPicPr>
            <p:nvPr/>
          </p:nvPicPr>
          <p:blipFill>
            <a:blip r:embed="rId15" cstate="print"/>
            <a:srcRect/>
            <a:stretch>
              <a:fillRect/>
            </a:stretch>
          </p:blipFill>
          <p:spPr bwMode="auto">
            <a:xfrm>
              <a:off x="2211" y="2644"/>
              <a:ext cx="488" cy="654"/>
            </a:xfrm>
            <a:prstGeom prst="rect">
              <a:avLst/>
            </a:prstGeom>
            <a:noFill/>
            <a:ln w="28575">
              <a:solidFill>
                <a:srgbClr val="FF0000"/>
              </a:solidFill>
              <a:miter lim="800000"/>
              <a:headEnd/>
              <a:tailEnd/>
            </a:ln>
          </p:spPr>
        </p:pic>
        <p:grpSp>
          <p:nvGrpSpPr>
            <p:cNvPr id="7" name="Group 31"/>
            <p:cNvGrpSpPr>
              <a:grpSpLocks/>
            </p:cNvGrpSpPr>
            <p:nvPr/>
          </p:nvGrpSpPr>
          <p:grpSpPr bwMode="auto">
            <a:xfrm>
              <a:off x="702" y="1964"/>
              <a:ext cx="2500" cy="1334"/>
              <a:chOff x="758" y="2004"/>
              <a:chExt cx="2500" cy="1334"/>
            </a:xfrm>
          </p:grpSpPr>
          <p:pic>
            <p:nvPicPr>
              <p:cNvPr id="8216" name="Picture 32" descr="BES_H_Cover8-03"/>
              <p:cNvPicPr preferRelativeResize="0">
                <a:picLocks noChangeAspect="1" noChangeArrowheads="1"/>
              </p:cNvPicPr>
              <p:nvPr/>
            </p:nvPicPr>
            <p:blipFill>
              <a:blip r:embed="rId16" cstate="print"/>
              <a:srcRect/>
              <a:stretch>
                <a:fillRect/>
              </a:stretch>
            </p:blipFill>
            <p:spPr bwMode="auto">
              <a:xfrm>
                <a:off x="769" y="2004"/>
                <a:ext cx="488" cy="654"/>
              </a:xfrm>
              <a:prstGeom prst="rect">
                <a:avLst/>
              </a:prstGeom>
              <a:noFill/>
              <a:ln w="28575">
                <a:solidFill>
                  <a:srgbClr val="FF0000"/>
                </a:solidFill>
                <a:miter lim="800000"/>
                <a:headEnd/>
                <a:tailEnd/>
              </a:ln>
            </p:spPr>
          </p:pic>
          <p:pic>
            <p:nvPicPr>
              <p:cNvPr id="8217" name="Picture 33"/>
              <p:cNvPicPr preferRelativeResize="0">
                <a:picLocks noChangeAspect="1" noChangeArrowheads="1"/>
              </p:cNvPicPr>
              <p:nvPr/>
            </p:nvPicPr>
            <p:blipFill>
              <a:blip r:embed="rId17" cstate="print"/>
              <a:srcRect/>
              <a:stretch>
                <a:fillRect/>
              </a:stretch>
            </p:blipFill>
            <p:spPr bwMode="auto">
              <a:xfrm>
                <a:off x="1269" y="2004"/>
                <a:ext cx="488" cy="654"/>
              </a:xfrm>
              <a:prstGeom prst="rect">
                <a:avLst/>
              </a:prstGeom>
              <a:noFill/>
              <a:ln w="28575">
                <a:solidFill>
                  <a:srgbClr val="FF0000"/>
                </a:solidFill>
                <a:miter lim="800000"/>
                <a:headEnd/>
                <a:tailEnd/>
              </a:ln>
            </p:spPr>
          </p:pic>
          <p:pic>
            <p:nvPicPr>
              <p:cNvPr id="8218" name="Picture 34"/>
              <p:cNvPicPr preferRelativeResize="0">
                <a:picLocks noChangeAspect="1" noChangeArrowheads="1"/>
              </p:cNvPicPr>
              <p:nvPr/>
            </p:nvPicPr>
            <p:blipFill>
              <a:blip r:embed="rId18" cstate="print">
                <a:lum bright="-10000" contrast="20000"/>
              </a:blip>
              <a:srcRect/>
              <a:stretch>
                <a:fillRect/>
              </a:stretch>
            </p:blipFill>
            <p:spPr bwMode="auto">
              <a:xfrm>
                <a:off x="2270" y="2004"/>
                <a:ext cx="488" cy="654"/>
              </a:xfrm>
              <a:prstGeom prst="rect">
                <a:avLst/>
              </a:prstGeom>
              <a:noFill/>
              <a:ln w="28575">
                <a:solidFill>
                  <a:srgbClr val="FF0000"/>
                </a:solidFill>
                <a:miter lim="800000"/>
                <a:headEnd/>
                <a:tailEnd/>
              </a:ln>
            </p:spPr>
          </p:pic>
          <p:pic>
            <p:nvPicPr>
              <p:cNvPr id="8219" name="Picture 35"/>
              <p:cNvPicPr preferRelativeResize="0">
                <a:picLocks noChangeAspect="1" noChangeArrowheads="1"/>
              </p:cNvPicPr>
              <p:nvPr/>
            </p:nvPicPr>
            <p:blipFill>
              <a:blip r:embed="rId19" cstate="print"/>
              <a:srcRect/>
              <a:stretch>
                <a:fillRect/>
              </a:stretch>
            </p:blipFill>
            <p:spPr bwMode="auto">
              <a:xfrm>
                <a:off x="2770" y="2004"/>
                <a:ext cx="488" cy="654"/>
              </a:xfrm>
              <a:prstGeom prst="rect">
                <a:avLst/>
              </a:prstGeom>
              <a:noFill/>
              <a:ln w="28575">
                <a:solidFill>
                  <a:srgbClr val="FF0000"/>
                </a:solidFill>
                <a:miter lim="800000"/>
                <a:headEnd/>
                <a:tailEnd/>
              </a:ln>
            </p:spPr>
          </p:pic>
          <p:pic>
            <p:nvPicPr>
              <p:cNvPr id="8220" name="Picture 36"/>
              <p:cNvPicPr preferRelativeResize="0">
                <a:picLocks noChangeAspect="1" noChangeArrowheads="1"/>
              </p:cNvPicPr>
              <p:nvPr/>
            </p:nvPicPr>
            <p:blipFill>
              <a:blip r:embed="rId20" cstate="print"/>
              <a:srcRect/>
              <a:stretch>
                <a:fillRect/>
              </a:stretch>
            </p:blipFill>
            <p:spPr bwMode="auto">
              <a:xfrm>
                <a:off x="758" y="2684"/>
                <a:ext cx="489" cy="654"/>
              </a:xfrm>
              <a:prstGeom prst="rect">
                <a:avLst/>
              </a:prstGeom>
              <a:noFill/>
              <a:ln w="28575">
                <a:solidFill>
                  <a:srgbClr val="FF0000"/>
                </a:solidFill>
                <a:miter lim="800000"/>
                <a:headEnd/>
                <a:tailEnd/>
              </a:ln>
            </p:spPr>
          </p:pic>
          <p:pic>
            <p:nvPicPr>
              <p:cNvPr id="8221" name="Picture 37" descr="EES_xlg"/>
              <p:cNvPicPr preferRelativeResize="0">
                <a:picLocks noChangeAspect="1" noChangeArrowheads="1"/>
              </p:cNvPicPr>
              <p:nvPr/>
            </p:nvPicPr>
            <p:blipFill>
              <a:blip r:embed="rId21" cstate="print"/>
              <a:srcRect/>
              <a:stretch>
                <a:fillRect/>
              </a:stretch>
            </p:blipFill>
            <p:spPr bwMode="auto">
              <a:xfrm>
                <a:off x="1758" y="2684"/>
                <a:ext cx="489" cy="654"/>
              </a:xfrm>
              <a:prstGeom prst="rect">
                <a:avLst/>
              </a:prstGeom>
              <a:noFill/>
              <a:ln w="28575">
                <a:solidFill>
                  <a:srgbClr val="FF0000"/>
                </a:solidFill>
                <a:miter lim="800000"/>
                <a:headEnd/>
                <a:tailEnd/>
              </a:ln>
            </p:spPr>
          </p:pic>
          <p:pic>
            <p:nvPicPr>
              <p:cNvPr id="8222" name="Picture 38" descr="GEO_lg"/>
              <p:cNvPicPr preferRelativeResize="0">
                <a:picLocks noChangeAspect="1" noChangeArrowheads="1"/>
              </p:cNvPicPr>
              <p:nvPr/>
            </p:nvPicPr>
            <p:blipFill>
              <a:blip r:embed="rId22" cstate="print"/>
              <a:srcRect/>
              <a:stretch>
                <a:fillRect/>
              </a:stretch>
            </p:blipFill>
            <p:spPr bwMode="auto">
              <a:xfrm>
                <a:off x="1259" y="2684"/>
                <a:ext cx="488" cy="654"/>
              </a:xfrm>
              <a:prstGeom prst="rect">
                <a:avLst/>
              </a:prstGeom>
              <a:noFill/>
              <a:ln w="28575">
                <a:solidFill>
                  <a:srgbClr val="FF0000"/>
                </a:solidFill>
                <a:miter lim="800000"/>
                <a:headEnd/>
                <a:tailEnd/>
              </a:ln>
            </p:spPr>
          </p:pic>
          <p:pic>
            <p:nvPicPr>
              <p:cNvPr id="8223" name="Picture 39" descr="MuEE"/>
              <p:cNvPicPr preferRelativeResize="0">
                <a:picLocks noChangeAspect="1" noChangeArrowheads="1"/>
              </p:cNvPicPr>
              <p:nvPr/>
            </p:nvPicPr>
            <p:blipFill>
              <a:blip r:embed="rId23" cstate="print"/>
              <a:srcRect/>
              <a:stretch>
                <a:fillRect/>
              </a:stretch>
            </p:blipFill>
            <p:spPr bwMode="auto">
              <a:xfrm>
                <a:off x="2760" y="2684"/>
                <a:ext cx="488" cy="654"/>
              </a:xfrm>
              <a:prstGeom prst="rect">
                <a:avLst/>
              </a:prstGeom>
              <a:noFill/>
              <a:ln w="28575">
                <a:solidFill>
                  <a:srgbClr val="FF0000"/>
                </a:solidFill>
                <a:miter lim="800000"/>
                <a:headEnd/>
                <a:tailEnd/>
              </a:ln>
            </p:spPr>
          </p:pic>
          <p:pic>
            <p:nvPicPr>
              <p:cNvPr id="8224" name="Picture 40" descr="Cover_921"/>
              <p:cNvPicPr preferRelativeResize="0">
                <a:picLocks noChangeAspect="1" noChangeArrowheads="1"/>
              </p:cNvPicPr>
              <p:nvPr/>
            </p:nvPicPr>
            <p:blipFill>
              <a:blip r:embed="rId24" cstate="print"/>
              <a:srcRect/>
              <a:stretch>
                <a:fillRect/>
              </a:stretch>
            </p:blipFill>
            <p:spPr bwMode="auto">
              <a:xfrm>
                <a:off x="1769" y="2004"/>
                <a:ext cx="489" cy="654"/>
              </a:xfrm>
              <a:prstGeom prst="rect">
                <a:avLst/>
              </a:prstGeom>
              <a:noFill/>
              <a:ln w="28575">
                <a:solidFill>
                  <a:srgbClr val="FF0000"/>
                </a:solidFill>
                <a:miter lim="800000"/>
                <a:headEnd/>
                <a:tailEnd/>
              </a:ln>
            </p:spPr>
          </p:pic>
        </p:grpSp>
      </p:grpSp>
      <p:pic>
        <p:nvPicPr>
          <p:cNvPr id="8206" name="Picture 41"/>
          <p:cNvPicPr preferRelativeResize="0">
            <a:picLocks noChangeAspect="1" noChangeArrowheads="1"/>
          </p:cNvPicPr>
          <p:nvPr/>
        </p:nvPicPr>
        <p:blipFill>
          <a:blip r:embed="rId25" cstate="print"/>
          <a:srcRect/>
          <a:stretch>
            <a:fillRect/>
          </a:stretch>
        </p:blipFill>
        <p:spPr bwMode="auto">
          <a:xfrm>
            <a:off x="5503886" y="3701459"/>
            <a:ext cx="955675" cy="1273175"/>
          </a:xfrm>
          <a:prstGeom prst="rect">
            <a:avLst/>
          </a:prstGeom>
          <a:noFill/>
          <a:ln w="19050">
            <a:solidFill>
              <a:srgbClr val="FF3300"/>
            </a:solidFill>
            <a:miter lim="800000"/>
            <a:headEnd/>
            <a:tailEnd/>
          </a:ln>
        </p:spPr>
      </p:pic>
      <p:sp>
        <p:nvSpPr>
          <p:cNvPr id="3097644" name="Text Box 44"/>
          <p:cNvSpPr txBox="1">
            <a:spLocks noChangeArrowheads="1"/>
          </p:cNvSpPr>
          <p:nvPr/>
        </p:nvSpPr>
        <p:spPr bwMode="auto">
          <a:xfrm>
            <a:off x="1" y="2906121"/>
            <a:ext cx="3465195" cy="453432"/>
          </a:xfrm>
          <a:prstGeom prst="rect">
            <a:avLst/>
          </a:prstGeom>
          <a:noFill/>
          <a:ln w="9525">
            <a:noFill/>
            <a:miter lim="800000"/>
            <a:headEnd/>
            <a:tailEnd/>
          </a:ln>
          <a:effectLst/>
        </p:spPr>
        <p:txBody>
          <a:bodyPr wrap="none" lIns="101633" tIns="50818" rIns="101633" bIns="50818">
            <a:spAutoFit/>
          </a:bodyPr>
          <a:lstStyle/>
          <a:p>
            <a:pPr marL="253416" indent="-253416" defTabSz="1016794" eaLnBrk="0" hangingPunct="0">
              <a:buFont typeface="Wingdings" pitchFamily="2" charset="2"/>
              <a:buChar char="§"/>
              <a:defRPr/>
            </a:pPr>
            <a:r>
              <a:rPr lang="en-US" sz="2200" i="1" u="none" dirty="0">
                <a:solidFill>
                  <a:srgbClr val="008000"/>
                </a:solidFill>
              </a:rPr>
              <a:t>Science for National Needs</a:t>
            </a:r>
          </a:p>
        </p:txBody>
      </p:sp>
      <p:sp>
        <p:nvSpPr>
          <p:cNvPr id="3097645" name="Text Box 45"/>
          <p:cNvSpPr txBox="1">
            <a:spLocks noChangeArrowheads="1"/>
          </p:cNvSpPr>
          <p:nvPr/>
        </p:nvSpPr>
        <p:spPr bwMode="auto">
          <a:xfrm>
            <a:off x="0" y="789026"/>
            <a:ext cx="2900938" cy="453432"/>
          </a:xfrm>
          <a:prstGeom prst="rect">
            <a:avLst/>
          </a:prstGeom>
          <a:noFill/>
          <a:ln w="9525">
            <a:noFill/>
            <a:miter lim="800000"/>
            <a:headEnd/>
            <a:tailEnd/>
          </a:ln>
          <a:effectLst/>
        </p:spPr>
        <p:txBody>
          <a:bodyPr wrap="none" lIns="101633" tIns="50818" rIns="101633" bIns="50818">
            <a:spAutoFit/>
          </a:bodyPr>
          <a:lstStyle/>
          <a:p>
            <a:pPr marL="253416" indent="-253416" defTabSz="1016794" eaLnBrk="0" hangingPunct="0">
              <a:buFont typeface="Wingdings" pitchFamily="2" charset="2"/>
              <a:buChar char="§"/>
              <a:defRPr/>
            </a:pPr>
            <a:r>
              <a:rPr lang="en-US" sz="2200" i="1" u="none" dirty="0">
                <a:solidFill>
                  <a:srgbClr val="008000"/>
                </a:solidFill>
              </a:rPr>
              <a:t>Science for Discovery</a:t>
            </a:r>
          </a:p>
        </p:txBody>
      </p:sp>
      <p:sp>
        <p:nvSpPr>
          <p:cNvPr id="3097646" name="Text Box 46"/>
          <p:cNvSpPr txBox="1">
            <a:spLocks noChangeArrowheads="1"/>
          </p:cNvSpPr>
          <p:nvPr/>
        </p:nvSpPr>
        <p:spPr bwMode="auto">
          <a:xfrm>
            <a:off x="0" y="5870399"/>
            <a:ext cx="7702816" cy="441183"/>
          </a:xfrm>
          <a:prstGeom prst="rect">
            <a:avLst/>
          </a:prstGeom>
          <a:noFill/>
          <a:ln w="9525">
            <a:noFill/>
            <a:miter lim="800000"/>
            <a:headEnd/>
            <a:tailEnd/>
          </a:ln>
          <a:effectLst/>
        </p:spPr>
        <p:txBody>
          <a:bodyPr wrap="none" lIns="101633" tIns="50818" rIns="101633" bIns="50818">
            <a:spAutoFit/>
          </a:bodyPr>
          <a:lstStyle/>
          <a:p>
            <a:pPr marL="253416" indent="-253416" defTabSz="1016794" eaLnBrk="0" hangingPunct="0">
              <a:buFont typeface="Wingdings" pitchFamily="2" charset="2"/>
              <a:buChar char="§"/>
              <a:defRPr/>
            </a:pPr>
            <a:r>
              <a:rPr lang="en-US" sz="2200" i="1" u="none" dirty="0">
                <a:solidFill>
                  <a:srgbClr val="008000"/>
                </a:solidFill>
              </a:rPr>
              <a:t>National Scientific User Facilities, the 21</a:t>
            </a:r>
            <a:r>
              <a:rPr lang="en-US" sz="2200" i="1" u="none" baseline="30000" dirty="0">
                <a:solidFill>
                  <a:srgbClr val="008000"/>
                </a:solidFill>
              </a:rPr>
              <a:t>st</a:t>
            </a:r>
            <a:r>
              <a:rPr lang="en-US" sz="2200" i="1" u="none" dirty="0">
                <a:solidFill>
                  <a:srgbClr val="008000"/>
                </a:solidFill>
              </a:rPr>
              <a:t> century tools of science</a:t>
            </a:r>
          </a:p>
        </p:txBody>
      </p:sp>
      <p:sp>
        <p:nvSpPr>
          <p:cNvPr id="51" name="Slide Number Placeholder 1"/>
          <p:cNvSpPr txBox="1">
            <a:spLocks/>
          </p:cNvSpPr>
          <p:nvPr/>
        </p:nvSpPr>
        <p:spPr>
          <a:xfrm>
            <a:off x="9407525" y="7350868"/>
            <a:ext cx="419100" cy="413808"/>
          </a:xfrm>
          <a:prstGeom prst="rect">
            <a:avLst/>
          </a:prstGeom>
        </p:spPr>
        <p:txBody>
          <a:bodyPr vert="horz" lIns="101692" tIns="50847" rIns="101692" bIns="50847" rtlCol="0" anchor="ctr"/>
          <a:lstStyle/>
          <a:p>
            <a:pPr algn="r" defTabSz="1016794" fontAlgn="auto">
              <a:spcBef>
                <a:spcPts val="0"/>
              </a:spcBef>
              <a:spcAft>
                <a:spcPts val="0"/>
              </a:spcAft>
              <a:defRPr/>
            </a:pPr>
            <a:fld id="{82D784F8-2C31-4E5F-BBAB-E95E7532A856}" type="slidenum">
              <a:rPr lang="en-US" sz="1300" u="none" smtClean="0">
                <a:solidFill>
                  <a:srgbClr val="106636"/>
                </a:solidFill>
                <a:latin typeface="Arial" pitchFamily="34" charset="0"/>
                <a:cs typeface="Arial" pitchFamily="34" charset="0"/>
              </a:rPr>
              <a:pPr algn="r" defTabSz="1016794" fontAlgn="auto">
                <a:spcBef>
                  <a:spcPts val="0"/>
                </a:spcBef>
                <a:spcAft>
                  <a:spcPts val="0"/>
                </a:spcAft>
                <a:defRPr/>
              </a:pPr>
              <a:t>34</a:t>
            </a:fld>
            <a:endParaRPr lang="en-US" sz="1300" u="none" dirty="0">
              <a:solidFill>
                <a:srgbClr val="106636"/>
              </a:solidFill>
              <a:latin typeface="Arial" pitchFamily="34" charset="0"/>
              <a:cs typeface="Arial" pitchFamily="34" charset="0"/>
            </a:endParaRPr>
          </a:p>
        </p:txBody>
      </p:sp>
      <p:grpSp>
        <p:nvGrpSpPr>
          <p:cNvPr id="8" name="Group 72"/>
          <p:cNvGrpSpPr>
            <a:grpSpLocks/>
          </p:cNvGrpSpPr>
          <p:nvPr/>
        </p:nvGrpSpPr>
        <p:grpSpPr bwMode="auto">
          <a:xfrm>
            <a:off x="440678" y="1276100"/>
            <a:ext cx="7357221" cy="1489132"/>
            <a:chOff x="0" y="1443038"/>
            <a:chExt cx="7070725" cy="1619250"/>
          </a:xfrm>
        </p:grpSpPr>
        <p:pic>
          <p:nvPicPr>
            <p:cNvPr id="53" name="Picture 3"/>
            <p:cNvPicPr preferRelativeResize="0">
              <a:picLocks noChangeAspect="1" noChangeArrowheads="1"/>
            </p:cNvPicPr>
            <p:nvPr/>
          </p:nvPicPr>
          <p:blipFill>
            <a:blip r:embed="rId26" cstate="print"/>
            <a:srcRect/>
            <a:stretch>
              <a:fillRect/>
            </a:stretch>
          </p:blipFill>
          <p:spPr bwMode="auto">
            <a:xfrm>
              <a:off x="2403475" y="1457325"/>
              <a:ext cx="1216025" cy="1562100"/>
            </a:xfrm>
            <a:prstGeom prst="rect">
              <a:avLst/>
            </a:prstGeom>
            <a:noFill/>
            <a:ln w="28575">
              <a:solidFill>
                <a:schemeClr val="tx1"/>
              </a:solidFill>
              <a:miter lim="800000"/>
              <a:headEnd/>
              <a:tailEnd/>
            </a:ln>
          </p:spPr>
        </p:pic>
        <p:pic>
          <p:nvPicPr>
            <p:cNvPr id="54" name="Picture 4"/>
            <p:cNvPicPr preferRelativeResize="0">
              <a:picLocks noChangeAspect="1" noChangeArrowheads="1"/>
            </p:cNvPicPr>
            <p:nvPr/>
          </p:nvPicPr>
          <p:blipFill>
            <a:blip r:embed="rId27" cstate="print"/>
            <a:srcRect/>
            <a:stretch>
              <a:fillRect/>
            </a:stretch>
          </p:blipFill>
          <p:spPr bwMode="auto">
            <a:xfrm>
              <a:off x="3627438" y="1454150"/>
              <a:ext cx="1068387" cy="1549400"/>
            </a:xfrm>
            <a:prstGeom prst="rect">
              <a:avLst/>
            </a:prstGeom>
            <a:noFill/>
            <a:ln w="28575">
              <a:solidFill>
                <a:schemeClr val="tx1"/>
              </a:solidFill>
              <a:miter lim="800000"/>
              <a:headEnd/>
              <a:tailEnd/>
            </a:ln>
          </p:spPr>
        </p:pic>
        <p:grpSp>
          <p:nvGrpSpPr>
            <p:cNvPr id="9" name="Group 5"/>
            <p:cNvGrpSpPr>
              <a:grpSpLocks/>
            </p:cNvGrpSpPr>
            <p:nvPr/>
          </p:nvGrpSpPr>
          <p:grpSpPr bwMode="auto">
            <a:xfrm>
              <a:off x="1226280" y="1457325"/>
              <a:ext cx="1212120" cy="1593850"/>
              <a:chOff x="181" y="2744"/>
              <a:chExt cx="1660" cy="2152"/>
            </a:xfrm>
          </p:grpSpPr>
          <p:pic>
            <p:nvPicPr>
              <p:cNvPr id="62" name="Picture 6" descr="nes_fc"/>
              <p:cNvPicPr>
                <a:picLocks noChangeAspect="1" noChangeArrowheads="1"/>
              </p:cNvPicPr>
              <p:nvPr/>
            </p:nvPicPr>
            <p:blipFill>
              <a:blip r:embed="rId28" cstate="print"/>
              <a:srcRect/>
              <a:stretch>
                <a:fillRect/>
              </a:stretch>
            </p:blipFill>
            <p:spPr bwMode="auto">
              <a:xfrm>
                <a:off x="182" y="2749"/>
                <a:ext cx="1659" cy="2147"/>
              </a:xfrm>
              <a:prstGeom prst="rect">
                <a:avLst/>
              </a:prstGeom>
              <a:noFill/>
              <a:ln w="28575">
                <a:solidFill>
                  <a:schemeClr val="tx1"/>
                </a:solidFill>
                <a:miter lim="800000"/>
                <a:headEnd/>
                <a:tailEnd/>
              </a:ln>
            </p:spPr>
          </p:pic>
          <p:sp>
            <p:nvSpPr>
              <p:cNvPr id="63" name="Rectangle 7"/>
              <p:cNvSpPr>
                <a:spLocks noChangeArrowheads="1"/>
              </p:cNvSpPr>
              <p:nvPr/>
            </p:nvSpPr>
            <p:spPr bwMode="auto">
              <a:xfrm>
                <a:off x="181" y="2744"/>
                <a:ext cx="1656" cy="2151"/>
              </a:xfrm>
              <a:prstGeom prst="rect">
                <a:avLst/>
              </a:prstGeom>
              <a:noFill/>
              <a:ln w="28575">
                <a:solidFill>
                  <a:schemeClr val="tx1"/>
                </a:solidFill>
                <a:miter lim="800000"/>
                <a:headEnd/>
                <a:tailEnd/>
              </a:ln>
              <a:effectLst/>
            </p:spPr>
            <p:txBody>
              <a:bodyPr wrap="none" lIns="100797" tIns="49515" rIns="100797" bIns="49515" anchor="ctr"/>
              <a:lstStyle/>
              <a:p>
                <a:pPr algn="ctr" eaLnBrk="0" hangingPunct="0">
                  <a:defRPr/>
                </a:pPr>
                <a:endParaRPr lang="en-US">
                  <a:effectLst>
                    <a:outerShdw blurRad="38100" dist="38100" dir="2700000" algn="tl">
                      <a:srgbClr val="C0C0C0"/>
                    </a:outerShdw>
                  </a:effectLst>
                </a:endParaRPr>
              </a:p>
            </p:txBody>
          </p:sp>
        </p:grpSp>
        <p:sp>
          <p:nvSpPr>
            <p:cNvPr id="56" name="Rectangle 8"/>
            <p:cNvSpPr>
              <a:spLocks noChangeArrowheads="1"/>
            </p:cNvSpPr>
            <p:nvPr/>
          </p:nvSpPr>
          <p:spPr bwMode="auto">
            <a:xfrm>
              <a:off x="0" y="1443038"/>
              <a:ext cx="1203930" cy="1619250"/>
            </a:xfrm>
            <a:prstGeom prst="rect">
              <a:avLst/>
            </a:prstGeom>
            <a:solidFill>
              <a:srgbClr val="000000"/>
            </a:solidFill>
            <a:ln w="28575">
              <a:solidFill>
                <a:schemeClr val="tx1"/>
              </a:solidFill>
              <a:miter lim="800000"/>
              <a:headEnd/>
              <a:tailEnd/>
            </a:ln>
          </p:spPr>
          <p:txBody>
            <a:bodyPr/>
            <a:lstStyle/>
            <a:p>
              <a:pPr eaLnBrk="0" hangingPunct="0">
                <a:defRPr/>
              </a:pPr>
              <a:endParaRPr lang="en-US">
                <a:effectLst>
                  <a:outerShdw blurRad="38100" dist="38100" dir="2700000" algn="tl">
                    <a:srgbClr val="000000">
                      <a:alpha val="43137"/>
                    </a:srgbClr>
                  </a:outerShdw>
                </a:effectLst>
              </a:endParaRPr>
            </a:p>
          </p:txBody>
        </p:sp>
        <p:pic>
          <p:nvPicPr>
            <p:cNvPr id="57" name="Picture 9"/>
            <p:cNvPicPr>
              <a:picLocks noChangeAspect="1" noChangeArrowheads="1"/>
            </p:cNvPicPr>
            <p:nvPr/>
          </p:nvPicPr>
          <p:blipFill>
            <a:blip r:embed="rId29" cstate="print"/>
            <a:srcRect/>
            <a:stretch>
              <a:fillRect/>
            </a:stretch>
          </p:blipFill>
          <p:spPr bwMode="auto">
            <a:xfrm>
              <a:off x="106363" y="1819275"/>
              <a:ext cx="960437" cy="1017588"/>
            </a:xfrm>
            <a:prstGeom prst="rect">
              <a:avLst/>
            </a:prstGeom>
            <a:noFill/>
            <a:ln w="28575">
              <a:solidFill>
                <a:schemeClr val="tx1"/>
              </a:solidFill>
              <a:miter lim="800000"/>
              <a:headEnd/>
              <a:tailEnd/>
            </a:ln>
          </p:spPr>
        </p:pic>
        <p:pic>
          <p:nvPicPr>
            <p:cNvPr id="58" name="Picture 42" descr="OD_xlg"/>
            <p:cNvPicPr>
              <a:picLocks noChangeAspect="1" noChangeArrowheads="1"/>
            </p:cNvPicPr>
            <p:nvPr/>
          </p:nvPicPr>
          <p:blipFill>
            <a:blip r:embed="rId30" cstate="print"/>
            <a:srcRect/>
            <a:stretch>
              <a:fillRect/>
            </a:stretch>
          </p:blipFill>
          <p:spPr bwMode="auto">
            <a:xfrm>
              <a:off x="4729163" y="1457325"/>
              <a:ext cx="1158875" cy="1546225"/>
            </a:xfrm>
            <a:prstGeom prst="rect">
              <a:avLst/>
            </a:prstGeom>
            <a:noFill/>
            <a:ln w="28575">
              <a:solidFill>
                <a:schemeClr val="tx1"/>
              </a:solidFill>
              <a:miter lim="800000"/>
              <a:headEnd/>
              <a:tailEnd/>
            </a:ln>
          </p:spPr>
        </p:pic>
        <p:pic>
          <p:nvPicPr>
            <p:cNvPr id="59" name="Picture 43" descr="GC_xlg"/>
            <p:cNvPicPr preferRelativeResize="0">
              <a:picLocks noChangeAspect="1" noChangeArrowheads="1"/>
            </p:cNvPicPr>
            <p:nvPr/>
          </p:nvPicPr>
          <p:blipFill>
            <a:blip r:embed="rId31" cstate="print"/>
            <a:srcRect/>
            <a:stretch>
              <a:fillRect/>
            </a:stretch>
          </p:blipFill>
          <p:spPr bwMode="auto">
            <a:xfrm>
              <a:off x="5922963" y="1460500"/>
              <a:ext cx="1147762" cy="1530350"/>
            </a:xfrm>
            <a:prstGeom prst="rect">
              <a:avLst/>
            </a:prstGeom>
            <a:noFill/>
            <a:ln w="38100">
              <a:solidFill>
                <a:schemeClr val="tx1"/>
              </a:solidFill>
              <a:miter lim="800000"/>
              <a:headEnd/>
              <a:tailEnd/>
            </a:ln>
          </p:spPr>
        </p:pic>
        <p:sp>
          <p:nvSpPr>
            <p:cNvPr id="60" name="Rectangle 47"/>
            <p:cNvSpPr>
              <a:spLocks noChangeArrowheads="1"/>
            </p:cNvSpPr>
            <p:nvPr/>
          </p:nvSpPr>
          <p:spPr bwMode="auto">
            <a:xfrm>
              <a:off x="97895" y="1670652"/>
              <a:ext cx="513516" cy="170681"/>
            </a:xfrm>
            <a:prstGeom prst="rect">
              <a:avLst/>
            </a:prstGeom>
            <a:noFill/>
            <a:ln w="28575">
              <a:solidFill>
                <a:schemeClr val="tx1"/>
              </a:solidFill>
              <a:miter lim="800000"/>
              <a:headEnd/>
              <a:tailEnd/>
            </a:ln>
          </p:spPr>
          <p:txBody>
            <a:bodyPr lIns="0" tIns="0" rIns="0" bIns="0">
              <a:spAutoFit/>
            </a:bodyPr>
            <a:lstStyle/>
            <a:p>
              <a:pPr eaLnBrk="0" hangingPunct="0">
                <a:defRPr/>
              </a:pPr>
              <a:r>
                <a:rPr lang="en-US" sz="1000" dirty="0">
                  <a:solidFill>
                    <a:srgbClr val="FFFFFF"/>
                  </a:solidFill>
                </a:rPr>
                <a:t>Systems</a:t>
              </a:r>
              <a:endParaRPr lang="en-US" sz="1000" dirty="0">
                <a:effectLst>
                  <a:outerShdw blurRad="38100" dist="38100" dir="2700000" algn="tl">
                    <a:srgbClr val="C0C0C0"/>
                  </a:outerShdw>
                </a:effectLst>
              </a:endParaRPr>
            </a:p>
          </p:txBody>
        </p:sp>
        <p:sp>
          <p:nvSpPr>
            <p:cNvPr id="61" name="Rectangle 48"/>
            <p:cNvSpPr>
              <a:spLocks noChangeArrowheads="1"/>
            </p:cNvSpPr>
            <p:nvPr/>
          </p:nvSpPr>
          <p:spPr bwMode="auto">
            <a:xfrm>
              <a:off x="97895" y="1518910"/>
              <a:ext cx="421965" cy="170681"/>
            </a:xfrm>
            <a:prstGeom prst="rect">
              <a:avLst/>
            </a:prstGeom>
            <a:noFill/>
            <a:ln w="28575">
              <a:solidFill>
                <a:schemeClr val="tx1"/>
              </a:solidFill>
              <a:miter lim="800000"/>
              <a:headEnd/>
              <a:tailEnd/>
            </a:ln>
          </p:spPr>
          <p:txBody>
            <a:bodyPr wrap="none" lIns="0" tIns="0" rIns="0" bIns="0">
              <a:spAutoFit/>
            </a:bodyPr>
            <a:lstStyle/>
            <a:p>
              <a:pPr eaLnBrk="0" hangingPunct="0">
                <a:defRPr/>
              </a:pPr>
              <a:r>
                <a:rPr lang="en-US" sz="1000" dirty="0">
                  <a:solidFill>
                    <a:srgbClr val="FFFFFF"/>
                  </a:solidFill>
                </a:rPr>
                <a:t>Complex</a:t>
              </a:r>
              <a:endParaRPr lang="en-US" sz="1000" dirty="0">
                <a:effectLst>
                  <a:outerShdw blurRad="38100" dist="38100" dir="2700000" algn="tl">
                    <a:srgbClr val="C0C0C0"/>
                  </a:outerShdw>
                </a:effectLst>
              </a:endParaRPr>
            </a:p>
          </p:txBody>
        </p:sp>
      </p:grpSp>
      <p:sp>
        <p:nvSpPr>
          <p:cNvPr id="64" name="Rectangle 63"/>
          <p:cNvSpPr/>
          <p:nvPr/>
        </p:nvSpPr>
        <p:spPr>
          <a:xfrm>
            <a:off x="81646" y="7495402"/>
            <a:ext cx="3199380" cy="307766"/>
          </a:xfrm>
          <a:prstGeom prst="rect">
            <a:avLst/>
          </a:prstGeom>
        </p:spPr>
        <p:txBody>
          <a:bodyPr wrap="none" lIns="91429" tIns="45715" rIns="91429" bIns="45715">
            <a:spAutoFit/>
          </a:bodyPr>
          <a:lstStyle/>
          <a:p>
            <a:r>
              <a:rPr lang="en-US" sz="1400" dirty="0" smtClean="0"/>
              <a:t>http://www.sc.doe.gov/bes/reports/list.html</a:t>
            </a:r>
            <a:endParaRPr lang="en-US" sz="1400" dirty="0"/>
          </a:p>
        </p:txBody>
      </p:sp>
      <p:pic>
        <p:nvPicPr>
          <p:cNvPr id="55" name="Picture 4"/>
          <p:cNvPicPr>
            <a:picLocks noChangeAspect="1"/>
          </p:cNvPicPr>
          <p:nvPr/>
        </p:nvPicPr>
        <p:blipFill>
          <a:blip r:embed="rId32" cstate="print"/>
          <a:srcRect/>
          <a:stretch>
            <a:fillRect/>
          </a:stretch>
        </p:blipFill>
        <p:spPr bwMode="auto">
          <a:xfrm>
            <a:off x="6889416" y="3218180"/>
            <a:ext cx="1721184" cy="2207260"/>
          </a:xfrm>
          <a:prstGeom prst="rect">
            <a:avLst/>
          </a:prstGeom>
          <a:noFill/>
          <a:ln w="38100">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0-#ppt_w/2"/>
                                          </p:val>
                                        </p:tav>
                                        <p:tav tm="100000">
                                          <p:val>
                                            <p:strVal val="#ppt_x"/>
                                          </p:val>
                                        </p:tav>
                                      </p:tavLst>
                                    </p:anim>
                                    <p:anim calcmode="lin" valueType="num">
                                      <p:cBhvr additive="base">
                                        <p:cTn id="8"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u="none" smtClean="0"/>
              <a:pPr>
                <a:defRPr/>
              </a:pPr>
              <a:t>35</a:t>
            </a:fld>
            <a:endParaRPr lang="en-US" u="none" dirty="0"/>
          </a:p>
        </p:txBody>
      </p:sp>
      <p:sp>
        <p:nvSpPr>
          <p:cNvPr id="5" name="TextBox 4"/>
          <p:cNvSpPr txBox="1"/>
          <p:nvPr/>
        </p:nvSpPr>
        <p:spPr>
          <a:xfrm>
            <a:off x="614289" y="1746740"/>
            <a:ext cx="7080739" cy="3785652"/>
          </a:xfrm>
          <a:prstGeom prst="rect">
            <a:avLst/>
          </a:prstGeom>
          <a:noFill/>
        </p:spPr>
        <p:txBody>
          <a:bodyPr wrap="square" rtlCol="0">
            <a:spAutoFit/>
          </a:bodyPr>
          <a:lstStyle/>
          <a:p>
            <a:r>
              <a:rPr lang="en-US" sz="2000" i="1" u="none" dirty="0" smtClean="0"/>
              <a:t>"The opportunities are large, and the potential impacts on clean energy technologies and on economic and jobs growth are high. Seizing the opportunity requires maintaining BES’s commitment to basic fundamental science, and also finding new mechanisms for BES-funded and industrial scientists to work together in addressing the key scientific challenges of clean energy development. These collaborations will produce greater understanding and control of sustainable energy conversion at the </a:t>
            </a:r>
            <a:r>
              <a:rPr lang="en-US" sz="2000" i="1" u="none" dirty="0" err="1" smtClean="0"/>
              <a:t>nanoscale</a:t>
            </a:r>
            <a:r>
              <a:rPr lang="en-US" sz="2000" i="1" u="none" dirty="0" smtClean="0"/>
              <a:t>, and faster translation of this knowledge to industry where it can bring emerging clean energy technologies to competitive viability and transformative impact on our economy."</a:t>
            </a:r>
          </a:p>
          <a:p>
            <a:endParaRPr lang="en-US" sz="2000" i="1" u="none" dirty="0"/>
          </a:p>
        </p:txBody>
      </p:sp>
      <p:pic>
        <p:nvPicPr>
          <p:cNvPr id="6" name="Picture 4"/>
          <p:cNvPicPr>
            <a:picLocks noChangeAspect="1"/>
          </p:cNvPicPr>
          <p:nvPr/>
        </p:nvPicPr>
        <p:blipFill>
          <a:blip r:embed="rId3" cstate="print"/>
          <a:srcRect/>
          <a:stretch>
            <a:fillRect/>
          </a:stretch>
        </p:blipFill>
        <p:spPr bwMode="auto">
          <a:xfrm>
            <a:off x="7907180" y="1969477"/>
            <a:ext cx="1853889" cy="2377440"/>
          </a:xfrm>
          <a:prstGeom prst="rect">
            <a:avLst/>
          </a:prstGeom>
          <a:noFill/>
          <a:ln w="38100">
            <a:solidFill>
              <a:srgbClr val="FF0000"/>
            </a:solidFill>
            <a:miter lim="800000"/>
            <a:headEnd/>
            <a:tailEnd/>
          </a:ln>
        </p:spPr>
      </p:pic>
      <p:sp>
        <p:nvSpPr>
          <p:cNvPr id="7" name="Rectangle 2"/>
          <p:cNvSpPr>
            <a:spLocks noGrp="1" noChangeArrowheads="1"/>
          </p:cNvSpPr>
          <p:nvPr>
            <p:ph type="title"/>
          </p:nvPr>
        </p:nvSpPr>
        <p:spPr>
          <a:xfrm>
            <a:off x="0" y="-182884"/>
            <a:ext cx="10058400" cy="1295400"/>
          </a:xfrm>
        </p:spPr>
        <p:txBody>
          <a:bodyPr lIns="101621" tIns="50812" rIns="101621" bIns="50812"/>
          <a:lstStyle/>
          <a:p>
            <a:pPr eaLnBrk="1" hangingPunct="1">
              <a:tabLst>
                <a:tab pos="1886297" algn="l"/>
              </a:tabLst>
              <a:defRPr/>
            </a:pPr>
            <a:r>
              <a:rPr lang="en-US" sz="2400" b="1" i="1" dirty="0" smtClean="0">
                <a:solidFill>
                  <a:srgbClr val="006600"/>
                </a:solidFill>
                <a:latin typeface="Arial Narrow" pitchFamily="34" charset="0"/>
              </a:rPr>
              <a:t>BESAC Science for Energy Technology Report  (Draft)</a:t>
            </a:r>
            <a:endParaRPr lang="en-US" sz="2400" b="1" i="1" dirty="0">
              <a:solidFill>
                <a:srgbClr val="006600"/>
              </a:solidFill>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970AA921-4423-419F-989D-ABD5BD36FEB1}"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bwMode="auto">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0381435-A881-41D2-B175-6F9E15989F53}" type="slidenum">
              <a:rPr lang="en-US" u="none" smtClean="0"/>
              <a:pPr fontAlgn="base">
                <a:spcBef>
                  <a:spcPct val="0"/>
                </a:spcBef>
                <a:spcAft>
                  <a:spcPct val="0"/>
                </a:spcAft>
              </a:pPr>
              <a:t>37</a:t>
            </a:fld>
            <a:endParaRPr lang="en-US" u="none" dirty="0" smtClean="0"/>
          </a:p>
        </p:txBody>
      </p:sp>
      <p:sp>
        <p:nvSpPr>
          <p:cNvPr id="19460" name="Title 2"/>
          <p:cNvSpPr>
            <a:spLocks noGrp="1"/>
          </p:cNvSpPr>
          <p:nvPr>
            <p:ph type="ctrTitle" idx="4294967295"/>
          </p:nvPr>
        </p:nvSpPr>
        <p:spPr>
          <a:xfrm>
            <a:off x="0" y="0"/>
            <a:ext cx="10058400" cy="793750"/>
          </a:xfrm>
        </p:spPr>
        <p:txBody>
          <a:bodyPr/>
          <a:lstStyle/>
          <a:p>
            <a:r>
              <a:rPr lang="en-US" sz="2500" b="1" i="1" dirty="0" smtClean="0">
                <a:solidFill>
                  <a:srgbClr val="006600"/>
                </a:solidFill>
                <a:latin typeface="Arial Narrow" pitchFamily="34" charset="0"/>
              </a:rPr>
              <a:t>Geosciences Research for Gas Hydrates</a:t>
            </a:r>
            <a:r>
              <a:rPr lang="en-US" sz="1800" b="1" i="1" dirty="0" smtClean="0">
                <a:solidFill>
                  <a:srgbClr val="006600"/>
                </a:solidFill>
                <a:latin typeface="Arial Narrow" pitchFamily="34" charset="0"/>
              </a:rPr>
              <a:t/>
            </a:r>
            <a:br>
              <a:rPr lang="en-US" sz="1800" b="1" i="1" dirty="0" smtClean="0">
                <a:solidFill>
                  <a:srgbClr val="006600"/>
                </a:solidFill>
                <a:latin typeface="Arial Narrow" pitchFamily="34" charset="0"/>
              </a:rPr>
            </a:br>
            <a:r>
              <a:rPr lang="en-US" sz="1600" b="1" i="1" dirty="0" smtClean="0">
                <a:solidFill>
                  <a:srgbClr val="006600"/>
                </a:solidFill>
                <a:latin typeface="Arial Narrow" pitchFamily="34" charset="0"/>
              </a:rPr>
              <a:t>Developing the science base for understanding the potential of gas hydrates as a resource</a:t>
            </a:r>
          </a:p>
        </p:txBody>
      </p:sp>
      <p:sp>
        <p:nvSpPr>
          <p:cNvPr id="19461" name="TextBox 22"/>
          <p:cNvSpPr txBox="1">
            <a:spLocks noChangeArrowheads="1"/>
          </p:cNvSpPr>
          <p:nvPr/>
        </p:nvSpPr>
        <p:spPr bwMode="auto">
          <a:xfrm>
            <a:off x="1061853" y="1316167"/>
            <a:ext cx="8320882" cy="2936760"/>
          </a:xfrm>
          <a:prstGeom prst="rect">
            <a:avLst/>
          </a:prstGeom>
          <a:noFill/>
          <a:ln w="9525">
            <a:noFill/>
            <a:miter lim="800000"/>
            <a:headEnd/>
            <a:tailEnd/>
          </a:ln>
        </p:spPr>
        <p:txBody>
          <a:bodyPr lIns="101657" tIns="50829" rIns="101657" bIns="50829">
            <a:spAutoFit/>
          </a:bodyPr>
          <a:lstStyle/>
          <a:p>
            <a:r>
              <a:rPr lang="en-US" sz="1800" u="none" dirty="0" smtClean="0">
                <a:cs typeface="Arial" pitchFamily="34" charset="0"/>
              </a:rPr>
              <a:t>BES research will investigate fundamental scientific questions about methane hydrates: their formation and occurrence; their stability in natural or engineered systems; their role in geological/ ecological systems; and their role in the carbon cycle (+$17,517K).</a:t>
            </a:r>
          </a:p>
          <a:p>
            <a:endParaRPr lang="en-US" sz="1800" u="none" dirty="0" smtClean="0">
              <a:cs typeface="Arial" pitchFamily="34" charset="0"/>
            </a:endParaRPr>
          </a:p>
          <a:p>
            <a:r>
              <a:rPr lang="en-US" sz="1800" u="none" dirty="0" smtClean="0">
                <a:cs typeface="Arial" pitchFamily="34" charset="0"/>
              </a:rPr>
              <a:t>The program will also study hydrates via controlled </a:t>
            </a:r>
            <a:r>
              <a:rPr lang="en-US" sz="1800" i="1" u="none" dirty="0" smtClean="0">
                <a:cs typeface="Arial" pitchFamily="34" charset="0"/>
              </a:rPr>
              <a:t>in situ </a:t>
            </a:r>
            <a:r>
              <a:rPr lang="en-US" sz="1800" u="none" dirty="0" smtClean="0">
                <a:cs typeface="Arial" pitchFamily="34" charset="0"/>
              </a:rPr>
              <a:t>depressurization and physical, thermal, and chemical stimulation in the Arctic  and the Gulf of Mexico.  This research will be supported by theory and multi-scale modeling and simulation in areas such as the intermolecular forces that govern the structure and properties of gas hydrates.</a:t>
            </a:r>
          </a:p>
          <a:p>
            <a:pPr marL="228574" indent="-228574">
              <a:spcBef>
                <a:spcPts val="599"/>
              </a:spcBef>
              <a:buFont typeface="Wingdings" pitchFamily="2" charset="2"/>
              <a:buChar char="§"/>
            </a:pPr>
            <a:endParaRPr lang="en-US" sz="1800" b="0" u="none" dirty="0">
              <a:solidFill>
                <a:prstClr val="black"/>
              </a:solidFill>
              <a:cs typeface="Arial" pitchFamily="34" charset="0"/>
            </a:endParaRPr>
          </a:p>
          <a:p>
            <a:pPr marL="228574" indent="-228574">
              <a:buFont typeface="Wingdings" pitchFamily="2" charset="2"/>
              <a:buChar char="§"/>
            </a:pPr>
            <a:endParaRPr lang="en-US" sz="1800" u="none" dirty="0">
              <a:solidFill>
                <a:srgbClr val="000000"/>
              </a:solidFill>
              <a:cs typeface="Arial" pitchFamily="34" charset="0"/>
            </a:endParaRPr>
          </a:p>
        </p:txBody>
      </p:sp>
      <p:grpSp>
        <p:nvGrpSpPr>
          <p:cNvPr id="2" name="Group 19"/>
          <p:cNvGrpSpPr>
            <a:grpSpLocks/>
          </p:cNvGrpSpPr>
          <p:nvPr/>
        </p:nvGrpSpPr>
        <p:grpSpPr bwMode="auto">
          <a:xfrm>
            <a:off x="1119348" y="3954876"/>
            <a:ext cx="7807483" cy="2704148"/>
            <a:chOff x="950838" y="3207026"/>
            <a:chExt cx="7098477" cy="2385392"/>
          </a:xfrm>
        </p:grpSpPr>
        <p:pic>
          <p:nvPicPr>
            <p:cNvPr id="19464" name="Picture 5" descr="Figure03"/>
            <p:cNvPicPr>
              <a:picLocks noChangeAspect="1" noChangeArrowheads="1"/>
            </p:cNvPicPr>
            <p:nvPr/>
          </p:nvPicPr>
          <p:blipFill>
            <a:blip r:embed="rId3" cstate="print"/>
            <a:srcRect l="65297" t="64870" r="499" b="584"/>
            <a:stretch>
              <a:fillRect/>
            </a:stretch>
          </p:blipFill>
          <p:spPr bwMode="auto">
            <a:xfrm>
              <a:off x="4400582" y="3209020"/>
              <a:ext cx="3648733" cy="2347513"/>
            </a:xfrm>
            <a:prstGeom prst="rect">
              <a:avLst/>
            </a:prstGeom>
            <a:noFill/>
            <a:ln w="9525">
              <a:noFill/>
              <a:miter lim="800000"/>
              <a:headEnd/>
              <a:tailEnd/>
            </a:ln>
          </p:spPr>
        </p:pic>
        <p:grpSp>
          <p:nvGrpSpPr>
            <p:cNvPr id="3" name="Group 6"/>
            <p:cNvGrpSpPr>
              <a:grpSpLocks/>
            </p:cNvGrpSpPr>
            <p:nvPr/>
          </p:nvGrpSpPr>
          <p:grpSpPr bwMode="auto">
            <a:xfrm>
              <a:off x="960139" y="3207026"/>
              <a:ext cx="3652720" cy="2385392"/>
              <a:chOff x="569" y="1045"/>
              <a:chExt cx="1969" cy="1826"/>
            </a:xfrm>
          </p:grpSpPr>
          <p:pic>
            <p:nvPicPr>
              <p:cNvPr id="19467" name="Picture 7" descr="Figure03"/>
              <p:cNvPicPr>
                <a:picLocks noChangeAspect="1" noChangeArrowheads="1"/>
              </p:cNvPicPr>
              <p:nvPr/>
            </p:nvPicPr>
            <p:blipFill>
              <a:blip r:embed="rId3" cstate="print"/>
              <a:srcRect l="232" t="270" r="62608" b="64931"/>
              <a:stretch>
                <a:fillRect/>
              </a:stretch>
            </p:blipFill>
            <p:spPr bwMode="auto">
              <a:xfrm>
                <a:off x="569" y="1045"/>
                <a:ext cx="1954" cy="1822"/>
              </a:xfrm>
              <a:prstGeom prst="rect">
                <a:avLst/>
              </a:prstGeom>
              <a:noFill/>
              <a:ln w="9525">
                <a:noFill/>
                <a:miter lim="800000"/>
                <a:headEnd/>
                <a:tailEnd/>
              </a:ln>
            </p:spPr>
          </p:pic>
          <p:sp>
            <p:nvSpPr>
              <p:cNvPr id="19468" name="Rectangle 8"/>
              <p:cNvSpPr>
                <a:spLocks noChangeArrowheads="1"/>
              </p:cNvSpPr>
              <p:nvPr/>
            </p:nvSpPr>
            <p:spPr bwMode="auto">
              <a:xfrm>
                <a:off x="850" y="2458"/>
                <a:ext cx="1677" cy="413"/>
              </a:xfrm>
              <a:prstGeom prst="rect">
                <a:avLst/>
              </a:prstGeom>
              <a:solidFill>
                <a:srgbClr val="FEEEC0"/>
              </a:solidFill>
              <a:ln w="9525">
                <a:noFill/>
                <a:miter lim="800000"/>
                <a:headEnd/>
                <a:tailEnd/>
              </a:ln>
            </p:spPr>
            <p:txBody>
              <a:bodyPr wrap="none" anchor="ctr"/>
              <a:lstStyle/>
              <a:p>
                <a:endParaRPr lang="en-US" sz="2000" b="0" u="none" dirty="0">
                  <a:solidFill>
                    <a:srgbClr val="000000"/>
                  </a:solidFill>
                  <a:latin typeface="Arial" pitchFamily="34" charset="0"/>
                </a:endParaRPr>
              </a:p>
            </p:txBody>
          </p:sp>
          <p:sp>
            <p:nvSpPr>
              <p:cNvPr id="19469" name="Line 9"/>
              <p:cNvSpPr>
                <a:spLocks noChangeShapeType="1"/>
              </p:cNvSpPr>
              <p:nvPr/>
            </p:nvSpPr>
            <p:spPr bwMode="auto">
              <a:xfrm>
                <a:off x="850" y="2790"/>
                <a:ext cx="1648" cy="0"/>
              </a:xfrm>
              <a:prstGeom prst="line">
                <a:avLst/>
              </a:prstGeom>
              <a:noFill/>
              <a:ln w="12700">
                <a:solidFill>
                  <a:schemeClr val="tx1"/>
                </a:solidFill>
                <a:round/>
                <a:headEnd/>
                <a:tailEnd/>
              </a:ln>
            </p:spPr>
            <p:txBody>
              <a:bodyPr/>
              <a:lstStyle/>
              <a:p>
                <a:endParaRPr lang="en-US" sz="2000" b="0" u="none" dirty="0">
                  <a:solidFill>
                    <a:prstClr val="black"/>
                  </a:solidFill>
                  <a:latin typeface="Arial" pitchFamily="34" charset="0"/>
                </a:endParaRPr>
              </a:p>
            </p:txBody>
          </p:sp>
          <p:sp>
            <p:nvSpPr>
              <p:cNvPr id="19470" name="Line 10"/>
              <p:cNvSpPr>
                <a:spLocks noChangeShapeType="1"/>
              </p:cNvSpPr>
              <p:nvPr/>
            </p:nvSpPr>
            <p:spPr bwMode="auto">
              <a:xfrm>
                <a:off x="2493" y="2455"/>
                <a:ext cx="0" cy="340"/>
              </a:xfrm>
              <a:prstGeom prst="line">
                <a:avLst/>
              </a:prstGeom>
              <a:noFill/>
              <a:ln w="9525">
                <a:solidFill>
                  <a:schemeClr val="tx1"/>
                </a:solidFill>
                <a:round/>
                <a:headEnd/>
                <a:tailEnd/>
              </a:ln>
            </p:spPr>
            <p:txBody>
              <a:bodyPr/>
              <a:lstStyle/>
              <a:p>
                <a:endParaRPr lang="en-US" sz="2000" b="0" u="none" dirty="0">
                  <a:solidFill>
                    <a:prstClr val="black"/>
                  </a:solidFill>
                  <a:latin typeface="Arial" pitchFamily="34" charset="0"/>
                </a:endParaRPr>
              </a:p>
            </p:txBody>
          </p:sp>
          <p:sp>
            <p:nvSpPr>
              <p:cNvPr id="19471" name="Rectangle 11"/>
              <p:cNvSpPr>
                <a:spLocks noChangeArrowheads="1"/>
              </p:cNvSpPr>
              <p:nvPr/>
            </p:nvSpPr>
            <p:spPr bwMode="auto">
              <a:xfrm>
                <a:off x="849" y="2457"/>
                <a:ext cx="1638" cy="330"/>
              </a:xfrm>
              <a:prstGeom prst="rect">
                <a:avLst/>
              </a:prstGeom>
              <a:solidFill>
                <a:srgbClr val="FFC285"/>
              </a:solidFill>
              <a:ln w="9525">
                <a:noFill/>
                <a:miter lim="800000"/>
                <a:headEnd/>
                <a:tailEnd/>
              </a:ln>
            </p:spPr>
            <p:txBody>
              <a:bodyPr wrap="none" anchor="ctr"/>
              <a:lstStyle/>
              <a:p>
                <a:endParaRPr lang="en-US" sz="2000" b="0" u="none" dirty="0">
                  <a:solidFill>
                    <a:srgbClr val="000000"/>
                  </a:solidFill>
                  <a:latin typeface="Arial" pitchFamily="34" charset="0"/>
                </a:endParaRPr>
              </a:p>
            </p:txBody>
          </p:sp>
          <p:sp>
            <p:nvSpPr>
              <p:cNvPr id="19472" name="Text Box 12"/>
              <p:cNvSpPr txBox="1">
                <a:spLocks noChangeArrowheads="1"/>
              </p:cNvSpPr>
              <p:nvPr/>
            </p:nvSpPr>
            <p:spPr bwMode="auto">
              <a:xfrm>
                <a:off x="2178" y="2436"/>
                <a:ext cx="360" cy="156"/>
              </a:xfrm>
              <a:prstGeom prst="rect">
                <a:avLst/>
              </a:prstGeom>
              <a:noFill/>
              <a:ln w="9525">
                <a:noFill/>
                <a:miter lim="800000"/>
                <a:headEnd/>
                <a:tailEnd/>
              </a:ln>
            </p:spPr>
            <p:txBody>
              <a:bodyPr>
                <a:spAutoFit/>
              </a:bodyPr>
              <a:lstStyle/>
              <a:p>
                <a:pPr>
                  <a:spcBef>
                    <a:spcPct val="50000"/>
                  </a:spcBef>
                </a:pPr>
                <a:r>
                  <a:rPr lang="en-US" sz="900" b="0" u="none" dirty="0">
                    <a:solidFill>
                      <a:srgbClr val="000000"/>
                    </a:solidFill>
                    <a:latin typeface="Helvetica-Narrow"/>
                  </a:rPr>
                  <a:t>Free Gas</a:t>
                </a:r>
              </a:p>
            </p:txBody>
          </p:sp>
          <p:sp>
            <p:nvSpPr>
              <p:cNvPr id="19473" name="Text Box 13"/>
              <p:cNvSpPr txBox="1">
                <a:spLocks noChangeArrowheads="1"/>
              </p:cNvSpPr>
              <p:nvPr/>
            </p:nvSpPr>
            <p:spPr bwMode="auto">
              <a:xfrm>
                <a:off x="814" y="2436"/>
                <a:ext cx="429" cy="156"/>
              </a:xfrm>
              <a:prstGeom prst="rect">
                <a:avLst/>
              </a:prstGeom>
              <a:noFill/>
              <a:ln w="9525">
                <a:noFill/>
                <a:miter lim="800000"/>
                <a:headEnd/>
                <a:tailEnd/>
              </a:ln>
            </p:spPr>
            <p:txBody>
              <a:bodyPr>
                <a:spAutoFit/>
              </a:bodyPr>
              <a:lstStyle/>
              <a:p>
                <a:pPr>
                  <a:spcBef>
                    <a:spcPct val="50000"/>
                  </a:spcBef>
                </a:pPr>
                <a:r>
                  <a:rPr lang="en-US" sz="900" b="0" u="none" dirty="0">
                    <a:solidFill>
                      <a:srgbClr val="000000"/>
                    </a:solidFill>
                    <a:latin typeface="Helvetica-Narrow"/>
                  </a:rPr>
                  <a:t>Free Gas</a:t>
                </a:r>
              </a:p>
            </p:txBody>
          </p:sp>
          <p:sp>
            <p:nvSpPr>
              <p:cNvPr id="19474" name="AutoShape 14"/>
              <p:cNvSpPr>
                <a:spLocks noChangeArrowheads="1"/>
              </p:cNvSpPr>
              <p:nvPr/>
            </p:nvSpPr>
            <p:spPr bwMode="auto">
              <a:xfrm>
                <a:off x="1566" y="2480"/>
                <a:ext cx="175" cy="276"/>
              </a:xfrm>
              <a:prstGeom prst="upArrow">
                <a:avLst>
                  <a:gd name="adj1" fmla="val 50000"/>
                  <a:gd name="adj2" fmla="val 39429"/>
                </a:avLst>
              </a:prstGeom>
              <a:gradFill rotWithShape="0">
                <a:gsLst>
                  <a:gs pos="0">
                    <a:srgbClr val="33CCFF"/>
                  </a:gs>
                  <a:gs pos="100000">
                    <a:srgbClr val="FF8B67"/>
                  </a:gs>
                </a:gsLst>
                <a:lin ang="5400000" scaled="1"/>
              </a:gradFill>
              <a:ln w="6350">
                <a:solidFill>
                  <a:schemeClr val="tx1"/>
                </a:solidFill>
                <a:miter lim="800000"/>
                <a:headEnd/>
                <a:tailEnd/>
              </a:ln>
            </p:spPr>
            <p:txBody>
              <a:bodyPr wrap="none" anchor="ctr"/>
              <a:lstStyle/>
              <a:p>
                <a:endParaRPr lang="en-US" sz="2000" b="0" u="none" dirty="0">
                  <a:solidFill>
                    <a:srgbClr val="000000"/>
                  </a:solidFill>
                  <a:latin typeface="Arial" pitchFamily="34" charset="0"/>
                </a:endParaRPr>
              </a:p>
            </p:txBody>
          </p:sp>
          <p:sp>
            <p:nvSpPr>
              <p:cNvPr id="19475" name="Text Box 15"/>
              <p:cNvSpPr txBox="1">
                <a:spLocks noChangeArrowheads="1"/>
              </p:cNvSpPr>
              <p:nvPr/>
            </p:nvSpPr>
            <p:spPr bwMode="auto">
              <a:xfrm>
                <a:off x="977" y="2583"/>
                <a:ext cx="1255" cy="166"/>
              </a:xfrm>
              <a:prstGeom prst="rect">
                <a:avLst/>
              </a:prstGeom>
              <a:noFill/>
              <a:ln w="9525">
                <a:noFill/>
                <a:miter lim="800000"/>
                <a:headEnd/>
                <a:tailEnd/>
              </a:ln>
            </p:spPr>
            <p:txBody>
              <a:bodyPr>
                <a:spAutoFit/>
              </a:bodyPr>
              <a:lstStyle/>
              <a:p>
                <a:pPr algn="ctr">
                  <a:spcBef>
                    <a:spcPct val="50000"/>
                  </a:spcBef>
                </a:pPr>
                <a:r>
                  <a:rPr lang="en-US" sz="1000" b="0" u="none" dirty="0">
                    <a:solidFill>
                      <a:srgbClr val="000000"/>
                    </a:solidFill>
                    <a:latin typeface="Helvetica-Narrow"/>
                  </a:rPr>
                  <a:t>GEOTHERMAL          GRADIENT</a:t>
                </a:r>
              </a:p>
            </p:txBody>
          </p:sp>
        </p:grpSp>
        <p:sp>
          <p:nvSpPr>
            <p:cNvPr id="19466" name="Rectangle 16"/>
            <p:cNvSpPr>
              <a:spLocks noChangeArrowheads="1"/>
            </p:cNvSpPr>
            <p:nvPr/>
          </p:nvSpPr>
          <p:spPr bwMode="auto">
            <a:xfrm>
              <a:off x="950838" y="3212010"/>
              <a:ext cx="7079979" cy="2370440"/>
            </a:xfrm>
            <a:prstGeom prst="rect">
              <a:avLst/>
            </a:prstGeom>
            <a:noFill/>
            <a:ln w="66675">
              <a:solidFill>
                <a:srgbClr val="000080"/>
              </a:solidFill>
              <a:miter lim="800000"/>
              <a:headEnd/>
              <a:tailEnd/>
            </a:ln>
          </p:spPr>
          <p:txBody>
            <a:bodyPr wrap="none" anchor="ctr"/>
            <a:lstStyle/>
            <a:p>
              <a:endParaRPr lang="en-US" sz="2000" b="0" u="none" dirty="0">
                <a:solidFill>
                  <a:srgbClr val="000000"/>
                </a:solidFill>
                <a:latin typeface="Arial"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0E9E6E-A601-47C2-8556-2BB0F917CAEC}" type="slidenum">
              <a:rPr lang="en-US" u="none" smtClean="0">
                <a:latin typeface="Arial Narrow" pitchFamily="34" charset="0"/>
                <a:cs typeface="Arial" charset="0"/>
              </a:rPr>
              <a:pPr fontAlgn="base">
                <a:spcBef>
                  <a:spcPct val="0"/>
                </a:spcBef>
                <a:spcAft>
                  <a:spcPct val="0"/>
                </a:spcAft>
              </a:pPr>
              <a:t>38</a:t>
            </a:fld>
            <a:endParaRPr lang="en-US" u="none" smtClean="0">
              <a:latin typeface="Arial Narrow" pitchFamily="34" charset="0"/>
              <a:cs typeface="Arial" charset="0"/>
            </a:endParaRPr>
          </a:p>
        </p:txBody>
      </p:sp>
      <p:sp>
        <p:nvSpPr>
          <p:cNvPr id="12" name="Title 3"/>
          <p:cNvSpPr>
            <a:spLocks noGrp="1"/>
          </p:cNvSpPr>
          <p:nvPr>
            <p:ph type="title" idx="4294967295"/>
          </p:nvPr>
        </p:nvSpPr>
        <p:spPr>
          <a:xfrm>
            <a:off x="0" y="0"/>
            <a:ext cx="10058400" cy="819150"/>
          </a:xfrm>
          <a:noFill/>
        </p:spPr>
        <p:txBody>
          <a:bodyPr/>
          <a:lstStyle/>
          <a:p>
            <a:r>
              <a:rPr lang="en-US" sz="2000" b="1" i="1" dirty="0" smtClean="0">
                <a:solidFill>
                  <a:srgbClr val="006600"/>
                </a:solidFill>
                <a:latin typeface="Arial Narrow" pitchFamily="34" charset="0"/>
              </a:rPr>
              <a:t>Geosciences </a:t>
            </a:r>
            <a:r>
              <a:rPr lang="en-US" sz="2000" b="1" i="1" dirty="0" smtClean="0">
                <a:solidFill>
                  <a:srgbClr val="006600"/>
                </a:solidFill>
                <a:latin typeface="Arial Narrow" pitchFamily="34" charset="0"/>
                <a:cs typeface="Arial" charset="0"/>
              </a:rPr>
              <a:t>for understanding and tracking the effects of greenhouse gas mitigation strategies</a:t>
            </a:r>
            <a:r>
              <a:rPr lang="en-US" sz="2000" b="1" i="1" dirty="0" smtClean="0">
                <a:solidFill>
                  <a:srgbClr val="006600"/>
                </a:solidFill>
                <a:latin typeface="Arial Narrow" pitchFamily="34" charset="0"/>
              </a:rPr>
              <a:t> </a:t>
            </a:r>
            <a:endParaRPr lang="en-US" sz="1100" b="1" i="1" dirty="0">
              <a:solidFill>
                <a:srgbClr val="006600"/>
              </a:solidFill>
              <a:latin typeface="Arial Narrow" pitchFamily="34" charset="0"/>
            </a:endParaRPr>
          </a:p>
        </p:txBody>
      </p:sp>
      <p:pic>
        <p:nvPicPr>
          <p:cNvPr id="14" name="Picture 12" descr="fig2_co2"/>
          <p:cNvPicPr>
            <a:picLocks noGrp="1" noChangeAspect="1" noChangeArrowheads="1"/>
          </p:cNvPicPr>
          <p:nvPr>
            <p:ph idx="4294967295"/>
          </p:nvPr>
        </p:nvPicPr>
        <p:blipFill>
          <a:blip r:embed="rId3" cstate="print"/>
          <a:stretch>
            <a:fillRect/>
          </a:stretch>
        </p:blipFill>
        <p:spPr>
          <a:xfrm>
            <a:off x="0" y="4152901"/>
            <a:ext cx="2589213" cy="1525588"/>
          </a:xfrm>
          <a:noFill/>
          <a:ln/>
        </p:spPr>
      </p:pic>
      <p:sp>
        <p:nvSpPr>
          <p:cNvPr id="13" name="TextBox 12"/>
          <p:cNvSpPr txBox="1"/>
          <p:nvPr/>
        </p:nvSpPr>
        <p:spPr>
          <a:xfrm>
            <a:off x="2869677" y="1066479"/>
            <a:ext cx="7040880" cy="5935206"/>
          </a:xfrm>
          <a:prstGeom prst="rect">
            <a:avLst/>
          </a:prstGeom>
          <a:noFill/>
        </p:spPr>
        <p:txBody>
          <a:bodyPr wrap="square" lIns="101846" tIns="50923" rIns="101846" bIns="50923" rtlCol="0">
            <a:spAutoFit/>
          </a:bodyPr>
          <a:lstStyle/>
          <a:p>
            <a:r>
              <a:rPr lang="en-US" sz="1600" u="none" dirty="0" smtClean="0">
                <a:cs typeface="Arial" pitchFamily="34" charset="0"/>
              </a:rPr>
              <a:t>The Global Climate/Greenhouse Gas cycle includes both natural exchanges of gases, particulates, and water among the earth, the atmosphere and the oceans, and anthropogenic exchanges from industrial, commercial and other human activities. The challenge is to develop a deeper understanding of the natural exchanges of gases and particulates, which can control whether and how anthropogenic activities affect global climate and how those effects might be modified.  </a:t>
            </a:r>
          </a:p>
          <a:p>
            <a:endParaRPr lang="en-US" sz="1300" u="none" dirty="0" smtClean="0">
              <a:cs typeface="Arial" pitchFamily="34" charset="0"/>
            </a:endParaRPr>
          </a:p>
          <a:p>
            <a:r>
              <a:rPr lang="en-US" sz="1600" u="none" dirty="0" smtClean="0">
                <a:solidFill>
                  <a:prstClr val="black"/>
                </a:solidFill>
                <a:cs typeface="Arial" pitchFamily="34" charset="0"/>
              </a:rPr>
              <a:t>The scientific community led by BES supported investigators is poised to expand efforts in this area based on recent workshops:</a:t>
            </a:r>
          </a:p>
          <a:p>
            <a:pPr lvl="1" indent="-251082">
              <a:buFont typeface="Arial" pitchFamily="34" charset="0"/>
              <a:buChar char="•"/>
            </a:pPr>
            <a:r>
              <a:rPr lang="en-US" sz="1300" u="none" dirty="0" smtClean="0">
                <a:solidFill>
                  <a:prstClr val="black"/>
                </a:solidFill>
                <a:cs typeface="Arial" pitchFamily="34" charset="0"/>
              </a:rPr>
              <a:t>BES workshop: </a:t>
            </a:r>
            <a:r>
              <a:rPr lang="en-US" sz="1300" i="1" u="none" dirty="0" smtClean="0">
                <a:solidFill>
                  <a:prstClr val="black"/>
                </a:solidFill>
                <a:cs typeface="Arial" pitchFamily="34" charset="0"/>
              </a:rPr>
              <a:t>Basic Research Needs for Geosciences: Facilitating 21</a:t>
            </a:r>
            <a:r>
              <a:rPr lang="en-US" sz="1300" i="1" u="none" baseline="30000" dirty="0" smtClean="0">
                <a:solidFill>
                  <a:prstClr val="black"/>
                </a:solidFill>
                <a:cs typeface="Arial" pitchFamily="34" charset="0"/>
              </a:rPr>
              <a:t>st</a:t>
            </a:r>
            <a:r>
              <a:rPr lang="en-US" sz="1300" i="1" u="none" dirty="0" smtClean="0">
                <a:solidFill>
                  <a:prstClr val="black"/>
                </a:solidFill>
                <a:cs typeface="Arial" pitchFamily="34" charset="0"/>
              </a:rPr>
              <a:t> Century Energy Systems, </a:t>
            </a:r>
            <a:r>
              <a:rPr lang="en-US" sz="1300" u="none" dirty="0" smtClean="0">
                <a:solidFill>
                  <a:prstClr val="black"/>
                </a:solidFill>
                <a:cs typeface="Arial" pitchFamily="34" charset="0"/>
              </a:rPr>
              <a:t>February 2007</a:t>
            </a:r>
          </a:p>
          <a:p>
            <a:pPr lvl="1" indent="-251082">
              <a:buFont typeface="Arial" pitchFamily="34" charset="0"/>
              <a:buChar char="•"/>
            </a:pPr>
            <a:r>
              <a:rPr lang="en-US" sz="1300" u="none" dirty="0" smtClean="0">
                <a:solidFill>
                  <a:prstClr val="black"/>
                </a:solidFill>
                <a:cs typeface="Arial" pitchFamily="34" charset="0"/>
              </a:rPr>
              <a:t>ASCR workshop: </a:t>
            </a:r>
            <a:r>
              <a:rPr lang="en-US" sz="1300" i="1" u="none" dirty="0" smtClean="0">
                <a:solidFill>
                  <a:prstClr val="black"/>
                </a:solidFill>
                <a:cs typeface="Arial" pitchFamily="34" charset="0"/>
              </a:rPr>
              <a:t>Computational Subsurface Sciences Workshop</a:t>
            </a:r>
            <a:r>
              <a:rPr lang="en-US" sz="1300" u="none" dirty="0" smtClean="0">
                <a:solidFill>
                  <a:prstClr val="black"/>
                </a:solidFill>
                <a:cs typeface="Arial" pitchFamily="34" charset="0"/>
              </a:rPr>
              <a:t>, January 9-12, 2007 </a:t>
            </a:r>
          </a:p>
          <a:p>
            <a:pPr lvl="1" indent="-251082">
              <a:buFont typeface="Arial" pitchFamily="34" charset="0"/>
              <a:buChar char="•"/>
            </a:pPr>
            <a:endParaRPr lang="en-US" sz="1300" u="none" dirty="0" smtClean="0">
              <a:cs typeface="Arial" pitchFamily="34" charset="0"/>
            </a:endParaRPr>
          </a:p>
          <a:p>
            <a:r>
              <a:rPr lang="en-US" sz="1600" u="none" dirty="0" smtClean="0">
                <a:cs typeface="Arial" pitchFamily="34" charset="0"/>
              </a:rPr>
              <a:t>The BES Geosciences activity (+$10,000K) will focus on enhanced field, experimental and theoretical investigations of CO</a:t>
            </a:r>
            <a:r>
              <a:rPr lang="en-US" sz="1600" u="none" baseline="-25000" dirty="0" smtClean="0">
                <a:cs typeface="Arial" pitchFamily="34" charset="0"/>
              </a:rPr>
              <a:t>2</a:t>
            </a:r>
            <a:r>
              <a:rPr lang="en-US" sz="1600" u="none" dirty="0" smtClean="0">
                <a:cs typeface="Arial" pitchFamily="34" charset="0"/>
              </a:rPr>
              <a:t> – rock/mineral interactions and other related topics.</a:t>
            </a:r>
          </a:p>
          <a:p>
            <a:pPr marL="685559" lvl="1" indent="-230107">
              <a:buFont typeface="Wingdings" pitchFamily="2" charset="2"/>
              <a:buChar char="Ø"/>
            </a:pPr>
            <a:r>
              <a:rPr lang="en-US" sz="1400" u="none" dirty="0" smtClean="0">
                <a:cs typeface="Arial" pitchFamily="34" charset="0"/>
              </a:rPr>
              <a:t>The research will produce new tools and techniques enhancing long-standing BES capabilities in optical and </a:t>
            </a:r>
            <a:r>
              <a:rPr lang="en-US" sz="1400" u="none" dirty="0" err="1" smtClean="0">
                <a:cs typeface="Arial" pitchFamily="34" charset="0"/>
              </a:rPr>
              <a:t>physico</a:t>
            </a:r>
            <a:r>
              <a:rPr lang="en-US" sz="1400" u="none" dirty="0" smtClean="0">
                <a:cs typeface="Arial" pitchFamily="34" charset="0"/>
              </a:rPr>
              <a:t>-chemical diagnostics related to geosciences.</a:t>
            </a:r>
          </a:p>
          <a:p>
            <a:pPr marL="685559" lvl="1" indent="-230107">
              <a:buFont typeface="Wingdings" pitchFamily="2" charset="2"/>
              <a:buChar char="Ø"/>
            </a:pPr>
            <a:r>
              <a:rPr lang="en-US" sz="1400" u="none" dirty="0" smtClean="0">
                <a:cs typeface="Arial" pitchFamily="34" charset="0"/>
              </a:rPr>
              <a:t> This research will develop newer, higher resolution, more broadly applicable approaches to verify the effectiveness of CO</a:t>
            </a:r>
            <a:r>
              <a:rPr lang="en-US" sz="1400" u="none" baseline="-25000" dirty="0" smtClean="0">
                <a:cs typeface="Arial" pitchFamily="34" charset="0"/>
              </a:rPr>
              <a:t>2</a:t>
            </a:r>
            <a:r>
              <a:rPr lang="en-US" sz="1400" u="none" dirty="0" smtClean="0">
                <a:cs typeface="Arial" pitchFamily="34" charset="0"/>
              </a:rPr>
              <a:t> sequestration and other potential geological greenhouse gas mitigation measures.  </a:t>
            </a:r>
          </a:p>
          <a:p>
            <a:pPr marL="685559" lvl="1" indent="-230107">
              <a:buFont typeface="Wingdings" pitchFamily="2" charset="2"/>
              <a:buChar char="Ø"/>
            </a:pPr>
            <a:r>
              <a:rPr lang="en-US" sz="1400" u="none" dirty="0" smtClean="0">
                <a:cs typeface="Arial" pitchFamily="34" charset="0"/>
              </a:rPr>
              <a:t>Emphasis will be placed on geochemical and geophysical studies and computational analysis of complex subsurface fluids, particles and solids, the dynamics of fluid flow, associated rock deformation, and modeling integrating multiple data types for prediction of subsurface processes and properties.</a:t>
            </a:r>
          </a:p>
          <a:p>
            <a:pPr lvl="1">
              <a:buFont typeface="Wingdings" pitchFamily="2" charset="2"/>
              <a:buChar char="Ø"/>
            </a:pPr>
            <a:endParaRPr lang="en-US" sz="1300" u="none" dirty="0" smtClean="0">
              <a:cs typeface="Arial" pitchFamily="34" charset="0"/>
            </a:endParaRPr>
          </a:p>
        </p:txBody>
      </p:sp>
      <p:sp>
        <p:nvSpPr>
          <p:cNvPr id="15" name="TextBox 14"/>
          <p:cNvSpPr txBox="1"/>
          <p:nvPr/>
        </p:nvSpPr>
        <p:spPr>
          <a:xfrm>
            <a:off x="251460" y="6045201"/>
            <a:ext cx="2682240" cy="627851"/>
          </a:xfrm>
          <a:prstGeom prst="rect">
            <a:avLst/>
          </a:prstGeom>
          <a:noFill/>
        </p:spPr>
        <p:txBody>
          <a:bodyPr wrap="square" lIns="101846" tIns="50923" rIns="101846" bIns="50923" rtlCol="0">
            <a:spAutoFit/>
          </a:bodyPr>
          <a:lstStyle/>
          <a:p>
            <a:r>
              <a:rPr lang="en-US" sz="1100" u="none" dirty="0" smtClean="0">
                <a:cs typeface="Arial" pitchFamily="34" charset="0"/>
              </a:rPr>
              <a:t>Multi-scale geological processes need to be investigated and modeled to verify effective greenhouse gas management solutions</a:t>
            </a:r>
            <a:endParaRPr lang="en-US" sz="1100" u="none" dirty="0">
              <a:cs typeface="Arial" pitchFamily="34" charset="0"/>
            </a:endParaRPr>
          </a:p>
        </p:txBody>
      </p:sp>
      <p:pic>
        <p:nvPicPr>
          <p:cNvPr id="16" name="Picture 3" descr="CDIAC_glob_c_cycle"/>
          <p:cNvPicPr>
            <a:picLocks noChangeAspect="1" noChangeArrowheads="1"/>
          </p:cNvPicPr>
          <p:nvPr/>
        </p:nvPicPr>
        <p:blipFill>
          <a:blip r:embed="rId4" cstate="print"/>
          <a:srcRect l="5624" t="9341"/>
          <a:stretch>
            <a:fillRect/>
          </a:stretch>
        </p:blipFill>
        <p:spPr bwMode="auto">
          <a:xfrm>
            <a:off x="167640" y="1036320"/>
            <a:ext cx="2765787" cy="2245360"/>
          </a:xfrm>
          <a:prstGeom prst="rect">
            <a:avLst/>
          </a:prstGeom>
          <a:solidFill>
            <a:srgbClr val="CCECFF"/>
          </a:solidFill>
        </p:spPr>
      </p:pic>
      <p:sp>
        <p:nvSpPr>
          <p:cNvPr id="17" name="TextBox 16"/>
          <p:cNvSpPr txBox="1"/>
          <p:nvPr/>
        </p:nvSpPr>
        <p:spPr>
          <a:xfrm>
            <a:off x="0" y="1899921"/>
            <a:ext cx="502920" cy="296478"/>
          </a:xfrm>
          <a:prstGeom prst="rect">
            <a:avLst/>
          </a:prstGeom>
          <a:solidFill>
            <a:schemeClr val="bg1"/>
          </a:solidFill>
        </p:spPr>
        <p:txBody>
          <a:bodyPr wrap="square" lIns="101846" tIns="50923" rIns="101846" bIns="50923" rtlCol="0">
            <a:spAutoFit/>
          </a:bodyPr>
          <a:lstStyle/>
          <a:p>
            <a:endParaRPr lang="en-US" u="none" dirty="0"/>
          </a:p>
        </p:txBody>
      </p:sp>
      <p:sp>
        <p:nvSpPr>
          <p:cNvPr id="18" name="TextBox 17"/>
          <p:cNvSpPr txBox="1"/>
          <p:nvPr/>
        </p:nvSpPr>
        <p:spPr>
          <a:xfrm>
            <a:off x="335280" y="3281680"/>
            <a:ext cx="2430780" cy="610672"/>
          </a:xfrm>
          <a:prstGeom prst="rect">
            <a:avLst/>
          </a:prstGeom>
          <a:noFill/>
        </p:spPr>
        <p:txBody>
          <a:bodyPr wrap="square" lIns="101846" tIns="50923" rIns="101846" bIns="50923" rtlCol="0">
            <a:spAutoFit/>
          </a:bodyPr>
          <a:lstStyle/>
          <a:p>
            <a:r>
              <a:rPr lang="en-US" sz="1100" u="none" dirty="0" smtClean="0">
                <a:cs typeface="Arial" pitchFamily="34" charset="0"/>
              </a:rPr>
              <a:t>Insufficient understanding exists about background earth - atmosphere CO</a:t>
            </a:r>
            <a:r>
              <a:rPr lang="en-US" sz="1100" u="none" baseline="-25000" dirty="0" smtClean="0">
                <a:cs typeface="Arial" pitchFamily="34" charset="0"/>
              </a:rPr>
              <a:t>2 </a:t>
            </a:r>
            <a:r>
              <a:rPr lang="en-US" sz="1100" u="none" dirty="0" smtClean="0">
                <a:cs typeface="Arial" pitchFamily="34" charset="0"/>
              </a:rPr>
              <a:t>or other GHG interactions. </a:t>
            </a:r>
            <a:endParaRPr lang="en-US" sz="1100" u="none" dirty="0">
              <a:cs typeface="Arial" pitchFamily="34" charset="0"/>
            </a:endParaRPr>
          </a:p>
        </p:txBody>
      </p:sp>
      <p:sp>
        <p:nvSpPr>
          <p:cNvPr id="19" name="TextBox 18"/>
          <p:cNvSpPr txBox="1"/>
          <p:nvPr/>
        </p:nvSpPr>
        <p:spPr>
          <a:xfrm>
            <a:off x="167640" y="949961"/>
            <a:ext cx="502920" cy="296478"/>
          </a:xfrm>
          <a:prstGeom prst="rect">
            <a:avLst/>
          </a:prstGeom>
          <a:solidFill>
            <a:schemeClr val="bg1"/>
          </a:solidFill>
        </p:spPr>
        <p:txBody>
          <a:bodyPr wrap="square" lIns="101846" tIns="50923" rIns="101846" bIns="50923" rtlCol="0">
            <a:spAutoFit/>
          </a:bodyPr>
          <a:lstStyle/>
          <a:p>
            <a:endParaRPr lang="en-US" u="non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D83E01-CA0F-42D4-A348-BA3E8B2EA815}" type="slidenum">
              <a:rPr lang="en-US" u="none" smtClean="0"/>
              <a:pPr fontAlgn="base">
                <a:spcBef>
                  <a:spcPct val="0"/>
                </a:spcBef>
                <a:spcAft>
                  <a:spcPct val="0"/>
                </a:spcAft>
              </a:pPr>
              <a:t>39</a:t>
            </a:fld>
            <a:endParaRPr lang="en-US" u="none" dirty="0" smtClean="0"/>
          </a:p>
        </p:txBody>
      </p:sp>
      <p:sp>
        <p:nvSpPr>
          <p:cNvPr id="14338" name="Title 2"/>
          <p:cNvSpPr>
            <a:spLocks noGrp="1"/>
          </p:cNvSpPr>
          <p:nvPr>
            <p:ph type="title" idx="4294967295"/>
          </p:nvPr>
        </p:nvSpPr>
        <p:spPr>
          <a:xfrm>
            <a:off x="0" y="0"/>
            <a:ext cx="10058400" cy="819150"/>
          </a:xfrm>
        </p:spPr>
        <p:txBody>
          <a:bodyPr/>
          <a:lstStyle/>
          <a:p>
            <a:pPr eaLnBrk="1" hangingPunct="1"/>
            <a:r>
              <a:rPr lang="en-US" sz="2500" b="1" i="1" dirty="0" smtClean="0">
                <a:solidFill>
                  <a:srgbClr val="006600"/>
                </a:solidFill>
                <a:latin typeface="Arial Narrow" pitchFamily="34" charset="0"/>
              </a:rPr>
              <a:t>Multi-scale Simulation of Internal Combustion Engines</a:t>
            </a:r>
            <a:r>
              <a:rPr lang="en-US" b="1" dirty="0" smtClean="0">
                <a:solidFill>
                  <a:srgbClr val="006600"/>
                </a:solidFill>
                <a:effectLst/>
                <a:latin typeface="Arial Narrow" pitchFamily="34" charset="0"/>
              </a:rPr>
              <a:t/>
            </a:r>
            <a:br>
              <a:rPr lang="en-US" b="1" dirty="0" smtClean="0">
                <a:solidFill>
                  <a:srgbClr val="006600"/>
                </a:solidFill>
                <a:effectLst/>
                <a:latin typeface="Arial Narrow" pitchFamily="34" charset="0"/>
              </a:rPr>
            </a:br>
            <a:r>
              <a:rPr lang="en-US" sz="1600" b="1" i="1" dirty="0" smtClean="0">
                <a:solidFill>
                  <a:srgbClr val="006600"/>
                </a:solidFill>
                <a:latin typeface="Arial Narrow" pitchFamily="34" charset="0"/>
              </a:rPr>
              <a:t>A new initiative to develop the science base for computational design of advanced engines</a:t>
            </a:r>
            <a:endParaRPr lang="en-US" sz="2200" b="1" i="1" dirty="0" smtClean="0">
              <a:solidFill>
                <a:srgbClr val="006600"/>
              </a:solidFill>
              <a:latin typeface="Arial Narrow" pitchFamily="34" charset="0"/>
            </a:endParaRPr>
          </a:p>
        </p:txBody>
      </p:sp>
      <p:sp>
        <p:nvSpPr>
          <p:cNvPr id="9221" name="Rectangle 5"/>
          <p:cNvSpPr>
            <a:spLocks noChangeArrowheads="1"/>
          </p:cNvSpPr>
          <p:nvPr/>
        </p:nvSpPr>
        <p:spPr bwMode="auto">
          <a:xfrm>
            <a:off x="419100" y="1299807"/>
            <a:ext cx="9173052" cy="5470775"/>
          </a:xfrm>
          <a:prstGeom prst="rect">
            <a:avLst/>
          </a:prstGeom>
          <a:noFill/>
          <a:ln w="9525">
            <a:noFill/>
            <a:miter lim="800000"/>
            <a:headEnd/>
            <a:tailEnd/>
          </a:ln>
        </p:spPr>
        <p:txBody>
          <a:bodyPr lIns="101645" tIns="50823" rIns="101645" bIns="50823">
            <a:spAutoFit/>
          </a:bodyPr>
          <a:lstStyle/>
          <a:p>
            <a:pPr>
              <a:spcBef>
                <a:spcPts val="0"/>
              </a:spcBef>
              <a:spcAft>
                <a:spcPts val="891"/>
              </a:spcAft>
              <a:defRPr/>
            </a:pPr>
            <a:r>
              <a:rPr lang="en-US" sz="2000" u="none" dirty="0">
                <a:solidFill>
                  <a:prstClr val="black"/>
                </a:solidFill>
              </a:rPr>
              <a:t>Predictive simulation of combustion in an </a:t>
            </a:r>
            <a:br>
              <a:rPr lang="en-US" sz="2000" u="none" dirty="0">
                <a:solidFill>
                  <a:prstClr val="black"/>
                </a:solidFill>
              </a:rPr>
            </a:br>
            <a:r>
              <a:rPr lang="en-US" sz="2000" u="none" dirty="0">
                <a:solidFill>
                  <a:prstClr val="black"/>
                </a:solidFill>
              </a:rPr>
              <a:t>evolving fuel environment is essential for </a:t>
            </a:r>
            <a:br>
              <a:rPr lang="en-US" sz="2000" u="none" dirty="0">
                <a:solidFill>
                  <a:prstClr val="black"/>
                </a:solidFill>
              </a:rPr>
            </a:br>
            <a:r>
              <a:rPr lang="en-US" sz="2000" u="none" dirty="0">
                <a:solidFill>
                  <a:prstClr val="black"/>
                </a:solidFill>
              </a:rPr>
              <a:t>developing more efficient and cleaner engines.</a:t>
            </a:r>
          </a:p>
          <a:p>
            <a:pPr>
              <a:spcBef>
                <a:spcPts val="1337"/>
              </a:spcBef>
              <a:spcAft>
                <a:spcPts val="891"/>
              </a:spcAft>
              <a:defRPr/>
            </a:pPr>
            <a:r>
              <a:rPr lang="en-US" sz="2000" u="none" dirty="0">
                <a:solidFill>
                  <a:prstClr val="black"/>
                </a:solidFill>
              </a:rPr>
              <a:t>The scientific community has provided a roadmap via:</a:t>
            </a:r>
          </a:p>
          <a:p>
            <a:pPr marL="508226" lvl="1" indent="-257642">
              <a:spcBef>
                <a:spcPts val="0"/>
              </a:spcBef>
              <a:spcAft>
                <a:spcPts val="334"/>
              </a:spcAft>
              <a:buFont typeface="Wingdings" pitchFamily="2" charset="2"/>
              <a:buChar char="§"/>
              <a:defRPr/>
            </a:pPr>
            <a:r>
              <a:rPr lang="en-US" sz="1600" b="0" u="none" dirty="0">
                <a:solidFill>
                  <a:prstClr val="black"/>
                </a:solidFill>
              </a:rPr>
              <a:t>BES workshop: </a:t>
            </a:r>
            <a:r>
              <a:rPr lang="en-US" sz="1600" b="0" i="1" u="none" dirty="0">
                <a:solidFill>
                  <a:prstClr val="black"/>
                </a:solidFill>
              </a:rPr>
              <a:t>Basic Research Needs for Clean and </a:t>
            </a:r>
            <a:br>
              <a:rPr lang="en-US" sz="1600" b="0" i="1" u="none" dirty="0">
                <a:solidFill>
                  <a:prstClr val="black"/>
                </a:solidFill>
              </a:rPr>
            </a:br>
            <a:r>
              <a:rPr lang="en-US" sz="1600" b="0" i="1" u="none" dirty="0">
                <a:solidFill>
                  <a:prstClr val="black"/>
                </a:solidFill>
              </a:rPr>
              <a:t>Efficient Combustion</a:t>
            </a:r>
            <a:r>
              <a:rPr lang="en-US" sz="1600" b="0" u="none" dirty="0">
                <a:solidFill>
                  <a:prstClr val="black"/>
                </a:solidFill>
              </a:rPr>
              <a:t>, October 2006</a:t>
            </a:r>
          </a:p>
          <a:p>
            <a:pPr marL="508226" lvl="1" indent="-257642">
              <a:spcBef>
                <a:spcPts val="0"/>
              </a:spcBef>
              <a:spcAft>
                <a:spcPts val="334"/>
              </a:spcAft>
              <a:buFont typeface="Wingdings" pitchFamily="2" charset="2"/>
              <a:buChar char="§"/>
              <a:defRPr/>
            </a:pPr>
            <a:r>
              <a:rPr lang="en-US" sz="1600" b="0" u="none" dirty="0">
                <a:solidFill>
                  <a:prstClr val="black"/>
                </a:solidFill>
              </a:rPr>
              <a:t>ASCR/BES workshop: </a:t>
            </a:r>
            <a:r>
              <a:rPr lang="en-US" sz="1600" b="0" i="1" u="none" dirty="0">
                <a:solidFill>
                  <a:prstClr val="black"/>
                </a:solidFill>
              </a:rPr>
              <a:t>Discovery in Basic Energy Sciences:</a:t>
            </a:r>
            <a:br>
              <a:rPr lang="en-US" sz="1600" b="0" i="1" u="none" dirty="0">
                <a:solidFill>
                  <a:prstClr val="black"/>
                </a:solidFill>
              </a:rPr>
            </a:br>
            <a:r>
              <a:rPr lang="en-US" sz="1600" b="0" i="1" u="none" dirty="0">
                <a:solidFill>
                  <a:prstClr val="black"/>
                </a:solidFill>
              </a:rPr>
              <a:t>The Role of Computing at the Extreme Scale</a:t>
            </a:r>
            <a:r>
              <a:rPr lang="en-US" sz="1600" b="0" u="none" dirty="0">
                <a:solidFill>
                  <a:prstClr val="black"/>
                </a:solidFill>
              </a:rPr>
              <a:t>, August 2009</a:t>
            </a:r>
          </a:p>
          <a:p>
            <a:pPr marL="508226" lvl="1" indent="-257642">
              <a:spcBef>
                <a:spcPts val="0"/>
              </a:spcBef>
              <a:spcAft>
                <a:spcPts val="334"/>
              </a:spcAft>
              <a:buFont typeface="Wingdings" pitchFamily="2" charset="2"/>
              <a:buChar char="§"/>
              <a:defRPr/>
            </a:pPr>
            <a:r>
              <a:rPr lang="en-US" sz="1600" b="0" u="none" dirty="0">
                <a:solidFill>
                  <a:prstClr val="black"/>
                </a:solidFill>
              </a:rPr>
              <a:t>SC ongoing collaboration with EERE’s Vehicle </a:t>
            </a:r>
            <a:br>
              <a:rPr lang="en-US" sz="1600" b="0" u="none" dirty="0">
                <a:solidFill>
                  <a:prstClr val="black"/>
                </a:solidFill>
              </a:rPr>
            </a:br>
            <a:r>
              <a:rPr lang="en-US" sz="1600" b="0" u="none" dirty="0">
                <a:solidFill>
                  <a:prstClr val="black"/>
                </a:solidFill>
              </a:rPr>
              <a:t>Technology Program </a:t>
            </a:r>
            <a:br>
              <a:rPr lang="en-US" sz="1600" b="0" u="none" dirty="0">
                <a:solidFill>
                  <a:prstClr val="black"/>
                </a:solidFill>
              </a:rPr>
            </a:br>
            <a:endParaRPr lang="en-US" sz="700" u="none" dirty="0">
              <a:solidFill>
                <a:prstClr val="black"/>
              </a:solidFill>
            </a:endParaRPr>
          </a:p>
          <a:p>
            <a:pPr>
              <a:spcBef>
                <a:spcPts val="1337"/>
              </a:spcBef>
              <a:spcAft>
                <a:spcPts val="223"/>
              </a:spcAft>
              <a:defRPr/>
            </a:pPr>
            <a:r>
              <a:rPr lang="en-US" sz="2000" u="none" dirty="0">
                <a:solidFill>
                  <a:prstClr val="black"/>
                </a:solidFill>
              </a:rPr>
              <a:t>The new BES activity (+$20,000K) will provide:</a:t>
            </a:r>
            <a:endParaRPr lang="en-US" sz="2000" b="0" u="none" dirty="0">
              <a:solidFill>
                <a:prstClr val="black"/>
              </a:solidFill>
            </a:endParaRPr>
          </a:p>
          <a:p>
            <a:pPr marL="511754" lvl="1" indent="-280583" eaLnBrk="0" hangingPunct="0">
              <a:spcBef>
                <a:spcPts val="0"/>
              </a:spcBef>
              <a:spcAft>
                <a:spcPts val="223"/>
              </a:spcAft>
              <a:buFont typeface="Wingdings" pitchFamily="2" charset="2"/>
              <a:buChar char="§"/>
              <a:defRPr/>
            </a:pPr>
            <a:r>
              <a:rPr lang="en-US" sz="2000" u="none" dirty="0">
                <a:solidFill>
                  <a:srgbClr val="000000"/>
                </a:solidFill>
                <a:cs typeface="Arial" pitchFamily="34" charset="0"/>
              </a:rPr>
              <a:t>Models that span vast scale ranges: </a:t>
            </a:r>
            <a:r>
              <a:rPr lang="en-US" sz="2000" b="0" u="none" dirty="0">
                <a:solidFill>
                  <a:srgbClr val="000000"/>
                </a:solidFill>
                <a:cs typeface="Arial" pitchFamily="34" charset="0"/>
              </a:rPr>
              <a:t>coupling of combustion chemistry with turbulent flow requiring simulation over 9 orders of magnitude in space and time.</a:t>
            </a:r>
          </a:p>
          <a:p>
            <a:pPr marL="511754" lvl="1" indent="-280583" eaLnBrk="0" hangingPunct="0">
              <a:spcBef>
                <a:spcPts val="0"/>
              </a:spcBef>
              <a:spcAft>
                <a:spcPts val="223"/>
              </a:spcAft>
              <a:buFont typeface="Wingdings" pitchFamily="2" charset="2"/>
              <a:buChar char="§"/>
              <a:defRPr/>
            </a:pPr>
            <a:r>
              <a:rPr lang="en-US" sz="2000" u="none" dirty="0">
                <a:solidFill>
                  <a:srgbClr val="000000"/>
                </a:solidFill>
                <a:cs typeface="Arial" pitchFamily="34" charset="0"/>
              </a:rPr>
              <a:t>Improved understanding of fundamental physical and chemical properties:  </a:t>
            </a:r>
            <a:r>
              <a:rPr lang="en-US" sz="2000" b="0" u="none" dirty="0">
                <a:solidFill>
                  <a:srgbClr val="000000"/>
                </a:solidFill>
                <a:cs typeface="Arial" pitchFamily="34" charset="0"/>
              </a:rPr>
              <a:t>multi-phase fluid dynamics, thermodynamic properties, heat transfer, and chemical reactivity.</a:t>
            </a:r>
          </a:p>
          <a:p>
            <a:pPr marL="511754" lvl="1" indent="-280583" eaLnBrk="0" hangingPunct="0">
              <a:spcBef>
                <a:spcPts val="0"/>
              </a:spcBef>
              <a:spcAft>
                <a:spcPts val="891"/>
              </a:spcAft>
              <a:buFont typeface="Wingdings" pitchFamily="2" charset="2"/>
              <a:buChar char="§"/>
              <a:defRPr/>
            </a:pPr>
            <a:r>
              <a:rPr lang="en-US" sz="2000" u="none" dirty="0">
                <a:solidFill>
                  <a:srgbClr val="000000"/>
                </a:solidFill>
                <a:cs typeface="Arial" pitchFamily="34" charset="0"/>
              </a:rPr>
              <a:t>Engine simulation: </a:t>
            </a:r>
            <a:r>
              <a:rPr lang="en-US" sz="2000" b="0" u="none" dirty="0">
                <a:solidFill>
                  <a:prstClr val="black"/>
                </a:solidFill>
              </a:rPr>
              <a:t>science-based predictive simulation and modeling design </a:t>
            </a:r>
            <a:r>
              <a:rPr lang="en-US" sz="2000" u="none" dirty="0">
                <a:solidFill>
                  <a:srgbClr val="000000"/>
                </a:solidFill>
                <a:cs typeface="Arial" pitchFamily="34" charset="0"/>
              </a:rPr>
              <a:t>  </a:t>
            </a:r>
            <a:endParaRPr lang="en-US" sz="2000" b="0" u="none" dirty="0">
              <a:solidFill>
                <a:prstClr val="black"/>
              </a:solidFill>
            </a:endParaRPr>
          </a:p>
        </p:txBody>
      </p:sp>
      <p:pic>
        <p:nvPicPr>
          <p:cNvPr id="14342" name="Picture 10" descr="Untitled5"/>
          <p:cNvPicPr>
            <a:picLocks noChangeAspect="1" noChangeArrowheads="1"/>
          </p:cNvPicPr>
          <p:nvPr/>
        </p:nvPicPr>
        <p:blipFill>
          <a:blip r:embed="rId3" cstate="print"/>
          <a:srcRect/>
          <a:stretch>
            <a:fillRect/>
          </a:stretch>
        </p:blipFill>
        <p:spPr bwMode="auto">
          <a:xfrm>
            <a:off x="6530998" y="1171281"/>
            <a:ext cx="2757329" cy="3679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385590" y="6422833"/>
            <a:ext cx="10443990" cy="1349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097602" name="Rectangle 2"/>
          <p:cNvSpPr>
            <a:spLocks noGrp="1" noChangeArrowheads="1"/>
          </p:cNvSpPr>
          <p:nvPr>
            <p:ph type="title"/>
          </p:nvPr>
        </p:nvSpPr>
        <p:spPr/>
        <p:txBody>
          <a:bodyPr lIns="101621" tIns="50812" rIns="101621" bIns="50812"/>
          <a:lstStyle/>
          <a:p>
            <a:pPr eaLnBrk="1" hangingPunct="1">
              <a:tabLst>
                <a:tab pos="1886297" algn="l"/>
              </a:tabLst>
              <a:defRPr/>
            </a:pPr>
            <a:r>
              <a:rPr lang="en-US" sz="2500" b="1" i="1" dirty="0" smtClean="0">
                <a:solidFill>
                  <a:srgbClr val="006600"/>
                </a:solidFill>
                <a:latin typeface="Arial Narrow" pitchFamily="34" charset="0"/>
              </a:rPr>
              <a:t>FY 2011 Budget Informed by BESAC </a:t>
            </a:r>
            <a:r>
              <a:rPr lang="en-US" sz="2500" b="1" i="1" dirty="0">
                <a:solidFill>
                  <a:srgbClr val="006600"/>
                </a:solidFill>
                <a:latin typeface="Arial Narrow" pitchFamily="34" charset="0"/>
              </a:rPr>
              <a:t>&amp; BES Strategic Planning </a:t>
            </a:r>
            <a:r>
              <a:rPr lang="en-US" sz="2500" b="1" i="1" dirty="0" smtClean="0">
                <a:solidFill>
                  <a:srgbClr val="006600"/>
                </a:solidFill>
                <a:latin typeface="Arial Narrow" pitchFamily="34" charset="0"/>
              </a:rPr>
              <a:t>Activities</a:t>
            </a:r>
            <a:endParaRPr lang="en-US" sz="2500" b="1" i="1" dirty="0">
              <a:solidFill>
                <a:srgbClr val="006600"/>
              </a:solidFill>
              <a:latin typeface="Arial Narrow" pitchFamily="34" charset="0"/>
            </a:endParaRPr>
          </a:p>
        </p:txBody>
      </p:sp>
      <p:sp>
        <p:nvSpPr>
          <p:cNvPr id="49" name="Slide Number Placeholder 5"/>
          <p:cNvSpPr>
            <a:spLocks noGrp="1"/>
          </p:cNvSpPr>
          <p:nvPr>
            <p:ph type="sldNum" sz="quarter" idx="11"/>
          </p:nvPr>
        </p:nvSpPr>
        <p:spPr/>
        <p:txBody>
          <a:bodyPr/>
          <a:lstStyle/>
          <a:p>
            <a:pPr defTabSz="1016794">
              <a:defRPr/>
            </a:pPr>
            <a:fld id="{76185ECD-CEA4-4DEF-BBF1-434AD101D696}" type="slidenum">
              <a:rPr lang="en-US">
                <a:latin typeface="+mj-lt"/>
              </a:rPr>
              <a:pPr defTabSz="1016794">
                <a:defRPr/>
              </a:pPr>
              <a:t>4</a:t>
            </a:fld>
            <a:endParaRPr lang="en-US" dirty="0">
              <a:latin typeface="+mj-lt"/>
            </a:endParaRPr>
          </a:p>
        </p:txBody>
      </p:sp>
      <p:pic>
        <p:nvPicPr>
          <p:cNvPr id="8202" name="Picture 26"/>
          <p:cNvPicPr preferRelativeResize="0">
            <a:picLocks noGrp="1" noChangeAspect="1" noChangeArrowheads="1"/>
          </p:cNvPicPr>
          <p:nvPr>
            <p:ph sz="quarter" idx="4294967295"/>
          </p:nvPr>
        </p:nvPicPr>
        <p:blipFill>
          <a:blip r:embed="rId3" cstate="print"/>
          <a:srcRect/>
          <a:stretch>
            <a:fillRect/>
          </a:stretch>
        </p:blipFill>
        <p:spPr>
          <a:xfrm>
            <a:off x="143219" y="3690247"/>
            <a:ext cx="985838" cy="1266825"/>
          </a:xfrm>
          <a:ln w="19050">
            <a:solidFill>
              <a:srgbClr val="FF0000"/>
            </a:solidFill>
          </a:ln>
        </p:spPr>
      </p:pic>
      <p:grpSp>
        <p:nvGrpSpPr>
          <p:cNvPr id="2" name="Group 10"/>
          <p:cNvGrpSpPr>
            <a:grpSpLocks/>
          </p:cNvGrpSpPr>
          <p:nvPr/>
        </p:nvGrpSpPr>
        <p:grpSpPr bwMode="auto">
          <a:xfrm>
            <a:off x="23" y="6232363"/>
            <a:ext cx="8012113" cy="1303337"/>
            <a:chOff x="198" y="3680"/>
            <a:chExt cx="5892" cy="1069"/>
          </a:xfrm>
        </p:grpSpPr>
        <p:grpSp>
          <p:nvGrpSpPr>
            <p:cNvPr id="3" name="Group 11"/>
            <p:cNvGrpSpPr>
              <a:grpSpLocks noChangeAspect="1"/>
            </p:cNvGrpSpPr>
            <p:nvPr/>
          </p:nvGrpSpPr>
          <p:grpSpPr bwMode="auto">
            <a:xfrm>
              <a:off x="3438" y="3694"/>
              <a:ext cx="766" cy="984"/>
              <a:chOff x="1746" y="1535"/>
              <a:chExt cx="806" cy="1036"/>
            </a:xfrm>
          </p:grpSpPr>
          <p:pic>
            <p:nvPicPr>
              <p:cNvPr id="8238" name="Picture 12"/>
              <p:cNvPicPr preferRelativeResize="0">
                <a:picLocks noChangeAspect="1" noChangeArrowheads="1"/>
              </p:cNvPicPr>
              <p:nvPr/>
            </p:nvPicPr>
            <p:blipFill>
              <a:blip r:embed="rId4" cstate="print"/>
              <a:srcRect l="8398" r="11044" b="23692"/>
              <a:stretch>
                <a:fillRect/>
              </a:stretch>
            </p:blipFill>
            <p:spPr bwMode="auto">
              <a:xfrm>
                <a:off x="1809" y="1577"/>
                <a:ext cx="671" cy="845"/>
              </a:xfrm>
              <a:prstGeom prst="rect">
                <a:avLst/>
              </a:prstGeom>
              <a:solidFill>
                <a:schemeClr val="bg1"/>
              </a:solidFill>
              <a:ln w="9525">
                <a:noFill/>
                <a:miter lim="800000"/>
                <a:headEnd/>
                <a:tailEnd/>
              </a:ln>
            </p:spPr>
          </p:pic>
          <p:sp>
            <p:nvSpPr>
              <p:cNvPr id="3097613" name="Rectangle 13"/>
              <p:cNvSpPr>
                <a:spLocks noChangeAspect="1" noChangeArrowheads="1"/>
              </p:cNvSpPr>
              <p:nvPr/>
            </p:nvSpPr>
            <p:spPr bwMode="auto">
              <a:xfrm>
                <a:off x="1746" y="1535"/>
                <a:ext cx="806" cy="1034"/>
              </a:xfrm>
              <a:prstGeom prst="rect">
                <a:avLst/>
              </a:prstGeom>
              <a:noFill/>
              <a:ln w="9525">
                <a:solidFill>
                  <a:schemeClr val="tx1"/>
                </a:solidFill>
                <a:miter lim="800000"/>
                <a:headEnd/>
                <a:tailEnd/>
              </a:ln>
              <a:effectLst/>
            </p:spPr>
            <p:txBody>
              <a:bodyPr wrap="none" anchor="ctr"/>
              <a:lstStyle/>
              <a:p>
                <a:pPr eaLnBrk="0" hangingPunct="0">
                  <a:defRPr/>
                </a:pPr>
                <a:endParaRPr lang="en-US">
                  <a:effectLst>
                    <a:outerShdw blurRad="38100" dist="38100" dir="2700000" algn="tl">
                      <a:srgbClr val="000000">
                        <a:alpha val="43137"/>
                      </a:srgbClr>
                    </a:outerShdw>
                  </a:effectLst>
                </a:endParaRPr>
              </a:p>
            </p:txBody>
          </p:sp>
        </p:grpSp>
        <p:grpSp>
          <p:nvGrpSpPr>
            <p:cNvPr id="4" name="Group 14"/>
            <p:cNvGrpSpPr>
              <a:grpSpLocks noChangeAspect="1"/>
            </p:cNvGrpSpPr>
            <p:nvPr/>
          </p:nvGrpSpPr>
          <p:grpSpPr bwMode="auto">
            <a:xfrm>
              <a:off x="4044" y="3740"/>
              <a:ext cx="766" cy="984"/>
              <a:chOff x="2673" y="1553"/>
              <a:chExt cx="806" cy="1036"/>
            </a:xfrm>
          </p:grpSpPr>
          <p:sp>
            <p:nvSpPr>
              <p:cNvPr id="3097615" name="Rectangle 15"/>
              <p:cNvSpPr>
                <a:spLocks noChangeAspect="1" noChangeArrowheads="1"/>
              </p:cNvSpPr>
              <p:nvPr/>
            </p:nvSpPr>
            <p:spPr bwMode="auto">
              <a:xfrm>
                <a:off x="2670" y="1553"/>
                <a:ext cx="812" cy="1036"/>
              </a:xfrm>
              <a:prstGeom prst="rect">
                <a:avLst/>
              </a:prstGeom>
              <a:solidFill>
                <a:schemeClr val="bg1"/>
              </a:solidFill>
              <a:ln w="9525">
                <a:solidFill>
                  <a:schemeClr val="tx1"/>
                </a:solidFill>
                <a:miter lim="800000"/>
                <a:headEnd/>
                <a:tailEnd/>
              </a:ln>
              <a:effectLst/>
            </p:spPr>
            <p:txBody>
              <a:bodyPr wrap="none" anchor="ctr"/>
              <a:lstStyle/>
              <a:p>
                <a:pPr eaLnBrk="0" hangingPunct="0">
                  <a:defRPr/>
                </a:pPr>
                <a:endParaRPr lang="en-US">
                  <a:effectLst>
                    <a:outerShdw blurRad="38100" dist="38100" dir="2700000" algn="tl">
                      <a:srgbClr val="000000">
                        <a:alpha val="43137"/>
                      </a:srgbClr>
                    </a:outerShdw>
                  </a:effectLst>
                </a:endParaRPr>
              </a:p>
            </p:txBody>
          </p:sp>
          <p:pic>
            <p:nvPicPr>
              <p:cNvPr id="8237" name="Picture 16"/>
              <p:cNvPicPr preferRelativeResize="0">
                <a:picLocks noChangeAspect="1" noChangeArrowheads="1"/>
              </p:cNvPicPr>
              <p:nvPr/>
            </p:nvPicPr>
            <p:blipFill>
              <a:blip r:embed="rId5" cstate="print"/>
              <a:srcRect l="22241" r="20892" b="64760"/>
              <a:stretch>
                <a:fillRect/>
              </a:stretch>
            </p:blipFill>
            <p:spPr bwMode="auto">
              <a:xfrm>
                <a:off x="2697" y="1622"/>
                <a:ext cx="750" cy="561"/>
              </a:xfrm>
              <a:prstGeom prst="rect">
                <a:avLst/>
              </a:prstGeom>
              <a:solidFill>
                <a:schemeClr val="bg1"/>
              </a:solidFill>
              <a:ln w="9525">
                <a:noFill/>
                <a:miter lim="800000"/>
                <a:headEnd/>
                <a:tailEnd/>
              </a:ln>
            </p:spPr>
          </p:pic>
        </p:grpSp>
        <p:pic>
          <p:nvPicPr>
            <p:cNvPr id="8227" name="Picture 17"/>
            <p:cNvPicPr>
              <a:picLocks noChangeArrowheads="1"/>
            </p:cNvPicPr>
            <p:nvPr/>
          </p:nvPicPr>
          <p:blipFill>
            <a:blip r:embed="rId6" cstate="print"/>
            <a:srcRect/>
            <a:stretch>
              <a:fillRect/>
            </a:stretch>
          </p:blipFill>
          <p:spPr bwMode="auto">
            <a:xfrm>
              <a:off x="4659" y="3680"/>
              <a:ext cx="782" cy="986"/>
            </a:xfrm>
            <a:prstGeom prst="rect">
              <a:avLst/>
            </a:prstGeom>
            <a:noFill/>
            <a:ln w="12700">
              <a:noFill/>
              <a:miter lim="800000"/>
              <a:headEnd/>
              <a:tailEnd/>
            </a:ln>
          </p:spPr>
        </p:pic>
        <p:pic>
          <p:nvPicPr>
            <p:cNvPr id="8228" name="Picture 18" descr="covers_0001"/>
            <p:cNvPicPr preferRelativeResize="0">
              <a:picLocks noChangeAspect="1" noChangeArrowheads="1"/>
            </p:cNvPicPr>
            <p:nvPr/>
          </p:nvPicPr>
          <p:blipFill>
            <a:blip r:embed="rId7" cstate="print"/>
            <a:srcRect/>
            <a:stretch>
              <a:fillRect/>
            </a:stretch>
          </p:blipFill>
          <p:spPr bwMode="auto">
            <a:xfrm>
              <a:off x="198" y="3738"/>
              <a:ext cx="766" cy="984"/>
            </a:xfrm>
            <a:prstGeom prst="rect">
              <a:avLst/>
            </a:prstGeom>
            <a:noFill/>
            <a:ln w="9525">
              <a:noFill/>
              <a:miter lim="800000"/>
              <a:headEnd/>
              <a:tailEnd/>
            </a:ln>
          </p:spPr>
        </p:pic>
        <p:pic>
          <p:nvPicPr>
            <p:cNvPr id="8229" name="Picture 19" descr="covers_0002"/>
            <p:cNvPicPr preferRelativeResize="0">
              <a:picLocks noChangeAspect="1" noChangeArrowheads="1"/>
            </p:cNvPicPr>
            <p:nvPr/>
          </p:nvPicPr>
          <p:blipFill>
            <a:blip r:embed="rId8" cstate="print"/>
            <a:srcRect/>
            <a:stretch>
              <a:fillRect/>
            </a:stretch>
          </p:blipFill>
          <p:spPr bwMode="auto">
            <a:xfrm>
              <a:off x="786" y="3758"/>
              <a:ext cx="766" cy="984"/>
            </a:xfrm>
            <a:prstGeom prst="rect">
              <a:avLst/>
            </a:prstGeom>
            <a:noFill/>
            <a:ln w="9525">
              <a:noFill/>
              <a:miter lim="800000"/>
              <a:headEnd/>
              <a:tailEnd/>
            </a:ln>
          </p:spPr>
        </p:pic>
        <p:grpSp>
          <p:nvGrpSpPr>
            <p:cNvPr id="5" name="Group 20"/>
            <p:cNvGrpSpPr>
              <a:grpSpLocks noChangeAspect="1"/>
            </p:cNvGrpSpPr>
            <p:nvPr/>
          </p:nvGrpSpPr>
          <p:grpSpPr bwMode="auto">
            <a:xfrm>
              <a:off x="2088" y="3692"/>
              <a:ext cx="797" cy="984"/>
              <a:chOff x="1293" y="1171"/>
              <a:chExt cx="839" cy="1036"/>
            </a:xfrm>
          </p:grpSpPr>
          <p:pic>
            <p:nvPicPr>
              <p:cNvPr id="8234" name="Picture 21"/>
              <p:cNvPicPr preferRelativeResize="0">
                <a:picLocks noChangeAspect="1" noChangeArrowheads="1"/>
              </p:cNvPicPr>
              <p:nvPr/>
            </p:nvPicPr>
            <p:blipFill>
              <a:blip r:embed="rId9" cstate="print"/>
              <a:srcRect/>
              <a:stretch>
                <a:fillRect/>
              </a:stretch>
            </p:blipFill>
            <p:spPr bwMode="auto">
              <a:xfrm>
                <a:off x="1293" y="1284"/>
                <a:ext cx="839" cy="848"/>
              </a:xfrm>
              <a:prstGeom prst="rect">
                <a:avLst/>
              </a:prstGeom>
              <a:noFill/>
              <a:ln w="9525">
                <a:noFill/>
                <a:miter lim="800000"/>
                <a:headEnd/>
                <a:tailEnd/>
              </a:ln>
            </p:spPr>
          </p:pic>
          <p:sp>
            <p:nvSpPr>
              <p:cNvPr id="3097622" name="Rectangle 22"/>
              <p:cNvSpPr>
                <a:spLocks noChangeAspect="1" noChangeArrowheads="1"/>
              </p:cNvSpPr>
              <p:nvPr/>
            </p:nvSpPr>
            <p:spPr bwMode="auto">
              <a:xfrm>
                <a:off x="1310" y="1171"/>
                <a:ext cx="806" cy="1036"/>
              </a:xfrm>
              <a:prstGeom prst="rect">
                <a:avLst/>
              </a:prstGeom>
              <a:noFill/>
              <a:ln w="9525">
                <a:solidFill>
                  <a:schemeClr val="tx1"/>
                </a:solidFill>
                <a:miter lim="800000"/>
                <a:headEnd/>
                <a:tailEnd/>
              </a:ln>
              <a:effectLst/>
            </p:spPr>
            <p:txBody>
              <a:bodyPr wrap="none" anchor="ctr"/>
              <a:lstStyle/>
              <a:p>
                <a:pPr eaLnBrk="0" hangingPunct="0">
                  <a:defRPr/>
                </a:pPr>
                <a:endParaRPr lang="en-US">
                  <a:effectLst>
                    <a:outerShdw blurRad="38100" dist="38100" dir="2700000" algn="tl">
                      <a:srgbClr val="000000">
                        <a:alpha val="43137"/>
                      </a:srgbClr>
                    </a:outerShdw>
                  </a:effectLst>
                </a:endParaRPr>
              </a:p>
            </p:txBody>
          </p:sp>
        </p:grpSp>
        <p:pic>
          <p:nvPicPr>
            <p:cNvPr id="8231" name="Picture 23"/>
            <p:cNvPicPr preferRelativeResize="0">
              <a:picLocks noChangeAspect="1" noChangeArrowheads="1"/>
            </p:cNvPicPr>
            <p:nvPr/>
          </p:nvPicPr>
          <p:blipFill>
            <a:blip r:embed="rId10" cstate="print"/>
            <a:srcRect/>
            <a:stretch>
              <a:fillRect/>
            </a:stretch>
          </p:blipFill>
          <p:spPr bwMode="auto">
            <a:xfrm>
              <a:off x="2769" y="3740"/>
              <a:ext cx="766" cy="984"/>
            </a:xfrm>
            <a:prstGeom prst="rect">
              <a:avLst/>
            </a:prstGeom>
            <a:noFill/>
            <a:ln w="9525">
              <a:solidFill>
                <a:schemeClr val="tx1"/>
              </a:solidFill>
              <a:miter lim="800000"/>
              <a:headEnd/>
              <a:tailEnd/>
            </a:ln>
          </p:spPr>
        </p:pic>
        <p:pic>
          <p:nvPicPr>
            <p:cNvPr id="8232" name="Picture 24"/>
            <p:cNvPicPr preferRelativeResize="0">
              <a:picLocks noChangeAspect="1" noChangeArrowheads="1"/>
            </p:cNvPicPr>
            <p:nvPr/>
          </p:nvPicPr>
          <p:blipFill>
            <a:blip r:embed="rId11" cstate="print"/>
            <a:srcRect/>
            <a:stretch>
              <a:fillRect/>
            </a:stretch>
          </p:blipFill>
          <p:spPr bwMode="auto">
            <a:xfrm>
              <a:off x="1419" y="3765"/>
              <a:ext cx="766" cy="984"/>
            </a:xfrm>
            <a:prstGeom prst="rect">
              <a:avLst/>
            </a:prstGeom>
            <a:noFill/>
            <a:ln w="12700">
              <a:solidFill>
                <a:schemeClr val="tx1"/>
              </a:solidFill>
              <a:miter lim="800000"/>
              <a:headEnd/>
              <a:tailEnd/>
            </a:ln>
          </p:spPr>
        </p:pic>
        <p:pic>
          <p:nvPicPr>
            <p:cNvPr id="8233" name="Picture 25"/>
            <p:cNvPicPr>
              <a:picLocks noChangeAspect="1" noChangeArrowheads="1"/>
            </p:cNvPicPr>
            <p:nvPr/>
          </p:nvPicPr>
          <p:blipFill>
            <a:blip r:embed="rId12" cstate="print"/>
            <a:srcRect/>
            <a:stretch>
              <a:fillRect/>
            </a:stretch>
          </p:blipFill>
          <p:spPr bwMode="auto">
            <a:xfrm>
              <a:off x="5343" y="3750"/>
              <a:ext cx="747" cy="966"/>
            </a:xfrm>
            <a:prstGeom prst="rect">
              <a:avLst/>
            </a:prstGeom>
            <a:noFill/>
            <a:ln w="57150">
              <a:noFill/>
              <a:miter lim="800000"/>
              <a:headEnd/>
              <a:tailEnd/>
            </a:ln>
          </p:spPr>
        </p:pic>
      </p:grpSp>
      <p:pic>
        <p:nvPicPr>
          <p:cNvPr id="8203" name="Picture 27"/>
          <p:cNvPicPr>
            <a:picLocks noChangeAspect="1" noChangeArrowheads="1"/>
          </p:cNvPicPr>
          <p:nvPr/>
        </p:nvPicPr>
        <p:blipFill>
          <a:blip r:embed="rId13" cstate="print"/>
          <a:srcRect/>
          <a:stretch>
            <a:fillRect/>
          </a:stretch>
        </p:blipFill>
        <p:spPr bwMode="auto">
          <a:xfrm>
            <a:off x="7740654" y="6270471"/>
            <a:ext cx="920750" cy="1260475"/>
          </a:xfrm>
          <a:prstGeom prst="rect">
            <a:avLst/>
          </a:prstGeom>
          <a:noFill/>
          <a:ln w="9525" algn="ctr">
            <a:noFill/>
            <a:miter lim="800000"/>
            <a:headEnd/>
            <a:tailEnd/>
          </a:ln>
        </p:spPr>
      </p:pic>
      <p:pic>
        <p:nvPicPr>
          <p:cNvPr id="8204" name="Picture 28" descr="NGPS_xlg"/>
          <p:cNvPicPr>
            <a:picLocks noChangeAspect="1" noChangeArrowheads="1"/>
          </p:cNvPicPr>
          <p:nvPr/>
        </p:nvPicPr>
        <p:blipFill>
          <a:blip r:embed="rId14" cstate="print"/>
          <a:srcRect/>
          <a:stretch>
            <a:fillRect/>
          </a:stretch>
        </p:blipFill>
        <p:spPr bwMode="auto">
          <a:xfrm>
            <a:off x="8656645" y="6232375"/>
            <a:ext cx="971550" cy="1298574"/>
          </a:xfrm>
          <a:prstGeom prst="rect">
            <a:avLst/>
          </a:prstGeom>
          <a:noFill/>
          <a:ln w="9525">
            <a:noFill/>
            <a:miter lim="800000"/>
            <a:headEnd/>
            <a:tailEnd/>
          </a:ln>
        </p:spPr>
      </p:pic>
      <p:grpSp>
        <p:nvGrpSpPr>
          <p:cNvPr id="6" name="Group 29"/>
          <p:cNvGrpSpPr>
            <a:grpSpLocks/>
          </p:cNvGrpSpPr>
          <p:nvPr/>
        </p:nvGrpSpPr>
        <p:grpSpPr bwMode="auto">
          <a:xfrm>
            <a:off x="1114425" y="3364904"/>
            <a:ext cx="4365625" cy="2400300"/>
            <a:chOff x="702" y="1964"/>
            <a:chExt cx="2500" cy="1334"/>
          </a:xfrm>
        </p:grpSpPr>
        <p:pic>
          <p:nvPicPr>
            <p:cNvPr id="8214" name="Picture 30" descr="CAT_lg"/>
            <p:cNvPicPr preferRelativeResize="0">
              <a:picLocks noChangeAspect="1" noChangeArrowheads="1"/>
            </p:cNvPicPr>
            <p:nvPr/>
          </p:nvPicPr>
          <p:blipFill>
            <a:blip r:embed="rId15" cstate="print"/>
            <a:srcRect/>
            <a:stretch>
              <a:fillRect/>
            </a:stretch>
          </p:blipFill>
          <p:spPr bwMode="auto">
            <a:xfrm>
              <a:off x="2211" y="2644"/>
              <a:ext cx="488" cy="654"/>
            </a:xfrm>
            <a:prstGeom prst="rect">
              <a:avLst/>
            </a:prstGeom>
            <a:noFill/>
            <a:ln w="28575">
              <a:solidFill>
                <a:srgbClr val="FF0000"/>
              </a:solidFill>
              <a:miter lim="800000"/>
              <a:headEnd/>
              <a:tailEnd/>
            </a:ln>
          </p:spPr>
        </p:pic>
        <p:grpSp>
          <p:nvGrpSpPr>
            <p:cNvPr id="7" name="Group 31"/>
            <p:cNvGrpSpPr>
              <a:grpSpLocks/>
            </p:cNvGrpSpPr>
            <p:nvPr/>
          </p:nvGrpSpPr>
          <p:grpSpPr bwMode="auto">
            <a:xfrm>
              <a:off x="702" y="1964"/>
              <a:ext cx="2500" cy="1334"/>
              <a:chOff x="758" y="2004"/>
              <a:chExt cx="2500" cy="1334"/>
            </a:xfrm>
          </p:grpSpPr>
          <p:pic>
            <p:nvPicPr>
              <p:cNvPr id="8216" name="Picture 32" descr="BES_H_Cover8-03"/>
              <p:cNvPicPr preferRelativeResize="0">
                <a:picLocks noChangeAspect="1" noChangeArrowheads="1"/>
              </p:cNvPicPr>
              <p:nvPr/>
            </p:nvPicPr>
            <p:blipFill>
              <a:blip r:embed="rId16" cstate="print"/>
              <a:srcRect/>
              <a:stretch>
                <a:fillRect/>
              </a:stretch>
            </p:blipFill>
            <p:spPr bwMode="auto">
              <a:xfrm>
                <a:off x="769" y="2004"/>
                <a:ext cx="488" cy="654"/>
              </a:xfrm>
              <a:prstGeom prst="rect">
                <a:avLst/>
              </a:prstGeom>
              <a:noFill/>
              <a:ln w="28575">
                <a:solidFill>
                  <a:srgbClr val="FF0000"/>
                </a:solidFill>
                <a:miter lim="800000"/>
                <a:headEnd/>
                <a:tailEnd/>
              </a:ln>
            </p:spPr>
          </p:pic>
          <p:pic>
            <p:nvPicPr>
              <p:cNvPr id="8217" name="Picture 33"/>
              <p:cNvPicPr preferRelativeResize="0">
                <a:picLocks noChangeAspect="1" noChangeArrowheads="1"/>
              </p:cNvPicPr>
              <p:nvPr/>
            </p:nvPicPr>
            <p:blipFill>
              <a:blip r:embed="rId17" cstate="print"/>
              <a:srcRect/>
              <a:stretch>
                <a:fillRect/>
              </a:stretch>
            </p:blipFill>
            <p:spPr bwMode="auto">
              <a:xfrm>
                <a:off x="1269" y="2004"/>
                <a:ext cx="488" cy="654"/>
              </a:xfrm>
              <a:prstGeom prst="rect">
                <a:avLst/>
              </a:prstGeom>
              <a:noFill/>
              <a:ln w="28575">
                <a:solidFill>
                  <a:srgbClr val="FF0000"/>
                </a:solidFill>
                <a:miter lim="800000"/>
                <a:headEnd/>
                <a:tailEnd/>
              </a:ln>
            </p:spPr>
          </p:pic>
          <p:pic>
            <p:nvPicPr>
              <p:cNvPr id="8218" name="Picture 34"/>
              <p:cNvPicPr preferRelativeResize="0">
                <a:picLocks noChangeAspect="1" noChangeArrowheads="1"/>
              </p:cNvPicPr>
              <p:nvPr/>
            </p:nvPicPr>
            <p:blipFill>
              <a:blip r:embed="rId18" cstate="print">
                <a:lum bright="-10000" contrast="20000"/>
              </a:blip>
              <a:srcRect/>
              <a:stretch>
                <a:fillRect/>
              </a:stretch>
            </p:blipFill>
            <p:spPr bwMode="auto">
              <a:xfrm>
                <a:off x="2270" y="2004"/>
                <a:ext cx="488" cy="654"/>
              </a:xfrm>
              <a:prstGeom prst="rect">
                <a:avLst/>
              </a:prstGeom>
              <a:noFill/>
              <a:ln w="28575">
                <a:solidFill>
                  <a:srgbClr val="FF0000"/>
                </a:solidFill>
                <a:miter lim="800000"/>
                <a:headEnd/>
                <a:tailEnd/>
              </a:ln>
            </p:spPr>
          </p:pic>
          <p:pic>
            <p:nvPicPr>
              <p:cNvPr id="8219" name="Picture 35"/>
              <p:cNvPicPr preferRelativeResize="0">
                <a:picLocks noChangeAspect="1" noChangeArrowheads="1"/>
              </p:cNvPicPr>
              <p:nvPr/>
            </p:nvPicPr>
            <p:blipFill>
              <a:blip r:embed="rId19" cstate="print"/>
              <a:srcRect/>
              <a:stretch>
                <a:fillRect/>
              </a:stretch>
            </p:blipFill>
            <p:spPr bwMode="auto">
              <a:xfrm>
                <a:off x="2770" y="2004"/>
                <a:ext cx="488" cy="654"/>
              </a:xfrm>
              <a:prstGeom prst="rect">
                <a:avLst/>
              </a:prstGeom>
              <a:noFill/>
              <a:ln w="28575">
                <a:solidFill>
                  <a:srgbClr val="FF0000"/>
                </a:solidFill>
                <a:miter lim="800000"/>
                <a:headEnd/>
                <a:tailEnd/>
              </a:ln>
            </p:spPr>
          </p:pic>
          <p:pic>
            <p:nvPicPr>
              <p:cNvPr id="8220" name="Picture 36"/>
              <p:cNvPicPr preferRelativeResize="0">
                <a:picLocks noChangeAspect="1" noChangeArrowheads="1"/>
              </p:cNvPicPr>
              <p:nvPr/>
            </p:nvPicPr>
            <p:blipFill>
              <a:blip r:embed="rId20" cstate="print"/>
              <a:srcRect/>
              <a:stretch>
                <a:fillRect/>
              </a:stretch>
            </p:blipFill>
            <p:spPr bwMode="auto">
              <a:xfrm>
                <a:off x="758" y="2684"/>
                <a:ext cx="489" cy="654"/>
              </a:xfrm>
              <a:prstGeom prst="rect">
                <a:avLst/>
              </a:prstGeom>
              <a:noFill/>
              <a:ln w="28575">
                <a:solidFill>
                  <a:srgbClr val="FF0000"/>
                </a:solidFill>
                <a:miter lim="800000"/>
                <a:headEnd/>
                <a:tailEnd/>
              </a:ln>
            </p:spPr>
          </p:pic>
          <p:pic>
            <p:nvPicPr>
              <p:cNvPr id="8221" name="Picture 37" descr="EES_xlg"/>
              <p:cNvPicPr preferRelativeResize="0">
                <a:picLocks noChangeAspect="1" noChangeArrowheads="1"/>
              </p:cNvPicPr>
              <p:nvPr/>
            </p:nvPicPr>
            <p:blipFill>
              <a:blip r:embed="rId21" cstate="print"/>
              <a:srcRect/>
              <a:stretch>
                <a:fillRect/>
              </a:stretch>
            </p:blipFill>
            <p:spPr bwMode="auto">
              <a:xfrm>
                <a:off x="1758" y="2684"/>
                <a:ext cx="489" cy="654"/>
              </a:xfrm>
              <a:prstGeom prst="rect">
                <a:avLst/>
              </a:prstGeom>
              <a:noFill/>
              <a:ln w="28575">
                <a:solidFill>
                  <a:srgbClr val="FF0000"/>
                </a:solidFill>
                <a:miter lim="800000"/>
                <a:headEnd/>
                <a:tailEnd/>
              </a:ln>
            </p:spPr>
          </p:pic>
          <p:pic>
            <p:nvPicPr>
              <p:cNvPr id="8222" name="Picture 38" descr="GEO_lg"/>
              <p:cNvPicPr preferRelativeResize="0">
                <a:picLocks noChangeAspect="1" noChangeArrowheads="1"/>
              </p:cNvPicPr>
              <p:nvPr/>
            </p:nvPicPr>
            <p:blipFill>
              <a:blip r:embed="rId22" cstate="print"/>
              <a:srcRect/>
              <a:stretch>
                <a:fillRect/>
              </a:stretch>
            </p:blipFill>
            <p:spPr bwMode="auto">
              <a:xfrm>
                <a:off x="1259" y="2684"/>
                <a:ext cx="488" cy="654"/>
              </a:xfrm>
              <a:prstGeom prst="rect">
                <a:avLst/>
              </a:prstGeom>
              <a:noFill/>
              <a:ln w="28575">
                <a:solidFill>
                  <a:srgbClr val="FF0000"/>
                </a:solidFill>
                <a:miter lim="800000"/>
                <a:headEnd/>
                <a:tailEnd/>
              </a:ln>
            </p:spPr>
          </p:pic>
          <p:pic>
            <p:nvPicPr>
              <p:cNvPr id="8223" name="Picture 39" descr="MuEE"/>
              <p:cNvPicPr preferRelativeResize="0">
                <a:picLocks noChangeAspect="1" noChangeArrowheads="1"/>
              </p:cNvPicPr>
              <p:nvPr/>
            </p:nvPicPr>
            <p:blipFill>
              <a:blip r:embed="rId23" cstate="print"/>
              <a:srcRect/>
              <a:stretch>
                <a:fillRect/>
              </a:stretch>
            </p:blipFill>
            <p:spPr bwMode="auto">
              <a:xfrm>
                <a:off x="2760" y="2684"/>
                <a:ext cx="488" cy="654"/>
              </a:xfrm>
              <a:prstGeom prst="rect">
                <a:avLst/>
              </a:prstGeom>
              <a:noFill/>
              <a:ln w="28575">
                <a:solidFill>
                  <a:srgbClr val="FF0000"/>
                </a:solidFill>
                <a:miter lim="800000"/>
                <a:headEnd/>
                <a:tailEnd/>
              </a:ln>
            </p:spPr>
          </p:pic>
          <p:pic>
            <p:nvPicPr>
              <p:cNvPr id="8224" name="Picture 40" descr="Cover_921"/>
              <p:cNvPicPr preferRelativeResize="0">
                <a:picLocks noChangeAspect="1" noChangeArrowheads="1"/>
              </p:cNvPicPr>
              <p:nvPr/>
            </p:nvPicPr>
            <p:blipFill>
              <a:blip r:embed="rId24" cstate="print"/>
              <a:srcRect/>
              <a:stretch>
                <a:fillRect/>
              </a:stretch>
            </p:blipFill>
            <p:spPr bwMode="auto">
              <a:xfrm>
                <a:off x="1769" y="2004"/>
                <a:ext cx="489" cy="654"/>
              </a:xfrm>
              <a:prstGeom prst="rect">
                <a:avLst/>
              </a:prstGeom>
              <a:noFill/>
              <a:ln w="28575">
                <a:solidFill>
                  <a:srgbClr val="FF0000"/>
                </a:solidFill>
                <a:miter lim="800000"/>
                <a:headEnd/>
                <a:tailEnd/>
              </a:ln>
            </p:spPr>
          </p:pic>
        </p:grpSp>
      </p:grpSp>
      <p:pic>
        <p:nvPicPr>
          <p:cNvPr id="8206" name="Picture 41"/>
          <p:cNvPicPr preferRelativeResize="0">
            <a:picLocks noChangeAspect="1" noChangeArrowheads="1"/>
          </p:cNvPicPr>
          <p:nvPr/>
        </p:nvPicPr>
        <p:blipFill>
          <a:blip r:embed="rId25" cstate="print"/>
          <a:srcRect/>
          <a:stretch>
            <a:fillRect/>
          </a:stretch>
        </p:blipFill>
        <p:spPr bwMode="auto">
          <a:xfrm>
            <a:off x="5503886" y="3701459"/>
            <a:ext cx="955675" cy="1273175"/>
          </a:xfrm>
          <a:prstGeom prst="rect">
            <a:avLst/>
          </a:prstGeom>
          <a:noFill/>
          <a:ln w="19050">
            <a:solidFill>
              <a:srgbClr val="FF3300"/>
            </a:solidFill>
            <a:miter lim="800000"/>
            <a:headEnd/>
            <a:tailEnd/>
          </a:ln>
        </p:spPr>
      </p:pic>
      <p:sp>
        <p:nvSpPr>
          <p:cNvPr id="3097644" name="Text Box 44"/>
          <p:cNvSpPr txBox="1">
            <a:spLocks noChangeArrowheads="1"/>
          </p:cNvSpPr>
          <p:nvPr/>
        </p:nvSpPr>
        <p:spPr bwMode="auto">
          <a:xfrm>
            <a:off x="1" y="2906121"/>
            <a:ext cx="3465195" cy="453432"/>
          </a:xfrm>
          <a:prstGeom prst="rect">
            <a:avLst/>
          </a:prstGeom>
          <a:noFill/>
          <a:ln w="9525">
            <a:noFill/>
            <a:miter lim="800000"/>
            <a:headEnd/>
            <a:tailEnd/>
          </a:ln>
          <a:effectLst/>
        </p:spPr>
        <p:txBody>
          <a:bodyPr wrap="none" lIns="101633" tIns="50818" rIns="101633" bIns="50818">
            <a:spAutoFit/>
          </a:bodyPr>
          <a:lstStyle/>
          <a:p>
            <a:pPr marL="253416" indent="-253416" defTabSz="1016794" eaLnBrk="0" hangingPunct="0">
              <a:buFont typeface="Wingdings" pitchFamily="2" charset="2"/>
              <a:buChar char="§"/>
              <a:defRPr/>
            </a:pPr>
            <a:r>
              <a:rPr lang="en-US" sz="2200" i="1" u="none" dirty="0">
                <a:solidFill>
                  <a:srgbClr val="008000"/>
                </a:solidFill>
              </a:rPr>
              <a:t>Science for National Needs</a:t>
            </a:r>
          </a:p>
        </p:txBody>
      </p:sp>
      <p:sp>
        <p:nvSpPr>
          <p:cNvPr id="3097645" name="Text Box 45"/>
          <p:cNvSpPr txBox="1">
            <a:spLocks noChangeArrowheads="1"/>
          </p:cNvSpPr>
          <p:nvPr/>
        </p:nvSpPr>
        <p:spPr bwMode="auto">
          <a:xfrm>
            <a:off x="0" y="789026"/>
            <a:ext cx="2900938" cy="453432"/>
          </a:xfrm>
          <a:prstGeom prst="rect">
            <a:avLst/>
          </a:prstGeom>
          <a:noFill/>
          <a:ln w="9525">
            <a:noFill/>
            <a:miter lim="800000"/>
            <a:headEnd/>
            <a:tailEnd/>
          </a:ln>
          <a:effectLst/>
        </p:spPr>
        <p:txBody>
          <a:bodyPr wrap="none" lIns="101633" tIns="50818" rIns="101633" bIns="50818">
            <a:spAutoFit/>
          </a:bodyPr>
          <a:lstStyle/>
          <a:p>
            <a:pPr marL="253416" indent="-253416" defTabSz="1016794" eaLnBrk="0" hangingPunct="0">
              <a:buFont typeface="Wingdings" pitchFamily="2" charset="2"/>
              <a:buChar char="§"/>
              <a:defRPr/>
            </a:pPr>
            <a:r>
              <a:rPr lang="en-US" sz="2200" i="1" u="none" dirty="0">
                <a:solidFill>
                  <a:srgbClr val="008000"/>
                </a:solidFill>
              </a:rPr>
              <a:t>Science for Discovery</a:t>
            </a:r>
          </a:p>
        </p:txBody>
      </p:sp>
      <p:sp>
        <p:nvSpPr>
          <p:cNvPr id="3097646" name="Text Box 46"/>
          <p:cNvSpPr txBox="1">
            <a:spLocks noChangeArrowheads="1"/>
          </p:cNvSpPr>
          <p:nvPr/>
        </p:nvSpPr>
        <p:spPr bwMode="auto">
          <a:xfrm>
            <a:off x="0" y="5870399"/>
            <a:ext cx="7702816" cy="441183"/>
          </a:xfrm>
          <a:prstGeom prst="rect">
            <a:avLst/>
          </a:prstGeom>
          <a:noFill/>
          <a:ln w="9525">
            <a:noFill/>
            <a:miter lim="800000"/>
            <a:headEnd/>
            <a:tailEnd/>
          </a:ln>
          <a:effectLst/>
        </p:spPr>
        <p:txBody>
          <a:bodyPr wrap="none" lIns="101633" tIns="50818" rIns="101633" bIns="50818">
            <a:spAutoFit/>
          </a:bodyPr>
          <a:lstStyle/>
          <a:p>
            <a:pPr marL="253416" indent="-253416" defTabSz="1016794" eaLnBrk="0" hangingPunct="0">
              <a:buFont typeface="Wingdings" pitchFamily="2" charset="2"/>
              <a:buChar char="§"/>
              <a:defRPr/>
            </a:pPr>
            <a:r>
              <a:rPr lang="en-US" sz="2200" i="1" u="none" dirty="0">
                <a:solidFill>
                  <a:srgbClr val="008000"/>
                </a:solidFill>
              </a:rPr>
              <a:t>National Scientific User Facilities, the 21</a:t>
            </a:r>
            <a:r>
              <a:rPr lang="en-US" sz="2200" i="1" u="none" baseline="30000" dirty="0">
                <a:solidFill>
                  <a:srgbClr val="008000"/>
                </a:solidFill>
              </a:rPr>
              <a:t>st</a:t>
            </a:r>
            <a:r>
              <a:rPr lang="en-US" sz="2200" i="1" u="none" dirty="0">
                <a:solidFill>
                  <a:srgbClr val="008000"/>
                </a:solidFill>
              </a:rPr>
              <a:t> century tools of science</a:t>
            </a:r>
          </a:p>
        </p:txBody>
      </p:sp>
      <p:sp>
        <p:nvSpPr>
          <p:cNvPr id="51" name="Slide Number Placeholder 1"/>
          <p:cNvSpPr txBox="1">
            <a:spLocks/>
          </p:cNvSpPr>
          <p:nvPr/>
        </p:nvSpPr>
        <p:spPr>
          <a:xfrm>
            <a:off x="9407525" y="7350868"/>
            <a:ext cx="419100" cy="413808"/>
          </a:xfrm>
          <a:prstGeom prst="rect">
            <a:avLst/>
          </a:prstGeom>
        </p:spPr>
        <p:txBody>
          <a:bodyPr vert="horz" lIns="101692" tIns="50847" rIns="101692" bIns="50847" rtlCol="0" anchor="ctr"/>
          <a:lstStyle/>
          <a:p>
            <a:pPr algn="r" defTabSz="1016794" fontAlgn="auto">
              <a:spcBef>
                <a:spcPts val="0"/>
              </a:spcBef>
              <a:spcAft>
                <a:spcPts val="0"/>
              </a:spcAft>
              <a:defRPr/>
            </a:pPr>
            <a:fld id="{82D784F8-2C31-4E5F-BBAB-E95E7532A856}" type="slidenum">
              <a:rPr lang="en-US" sz="1300" u="none" smtClean="0">
                <a:solidFill>
                  <a:srgbClr val="106636"/>
                </a:solidFill>
                <a:latin typeface="Arial" pitchFamily="34" charset="0"/>
                <a:cs typeface="Arial" pitchFamily="34" charset="0"/>
              </a:rPr>
              <a:pPr algn="r" defTabSz="1016794" fontAlgn="auto">
                <a:spcBef>
                  <a:spcPts val="0"/>
                </a:spcBef>
                <a:spcAft>
                  <a:spcPts val="0"/>
                </a:spcAft>
                <a:defRPr/>
              </a:pPr>
              <a:t>4</a:t>
            </a:fld>
            <a:endParaRPr lang="en-US" sz="1300" u="none" dirty="0">
              <a:solidFill>
                <a:srgbClr val="106636"/>
              </a:solidFill>
              <a:latin typeface="Arial" pitchFamily="34" charset="0"/>
              <a:cs typeface="Arial" pitchFamily="34" charset="0"/>
            </a:endParaRPr>
          </a:p>
        </p:txBody>
      </p:sp>
      <p:grpSp>
        <p:nvGrpSpPr>
          <p:cNvPr id="8" name="Group 72"/>
          <p:cNvGrpSpPr>
            <a:grpSpLocks/>
          </p:cNvGrpSpPr>
          <p:nvPr/>
        </p:nvGrpSpPr>
        <p:grpSpPr bwMode="auto">
          <a:xfrm>
            <a:off x="440678" y="1276100"/>
            <a:ext cx="7357221" cy="1489132"/>
            <a:chOff x="0" y="1443038"/>
            <a:chExt cx="7070725" cy="1619250"/>
          </a:xfrm>
        </p:grpSpPr>
        <p:pic>
          <p:nvPicPr>
            <p:cNvPr id="53" name="Picture 3"/>
            <p:cNvPicPr preferRelativeResize="0">
              <a:picLocks noChangeAspect="1" noChangeArrowheads="1"/>
            </p:cNvPicPr>
            <p:nvPr/>
          </p:nvPicPr>
          <p:blipFill>
            <a:blip r:embed="rId26" cstate="print"/>
            <a:srcRect/>
            <a:stretch>
              <a:fillRect/>
            </a:stretch>
          </p:blipFill>
          <p:spPr bwMode="auto">
            <a:xfrm>
              <a:off x="2403475" y="1457325"/>
              <a:ext cx="1216025" cy="1562100"/>
            </a:xfrm>
            <a:prstGeom prst="rect">
              <a:avLst/>
            </a:prstGeom>
            <a:noFill/>
            <a:ln w="28575">
              <a:solidFill>
                <a:schemeClr val="tx1"/>
              </a:solidFill>
              <a:miter lim="800000"/>
              <a:headEnd/>
              <a:tailEnd/>
            </a:ln>
          </p:spPr>
        </p:pic>
        <p:pic>
          <p:nvPicPr>
            <p:cNvPr id="54" name="Picture 4"/>
            <p:cNvPicPr preferRelativeResize="0">
              <a:picLocks noChangeAspect="1" noChangeArrowheads="1"/>
            </p:cNvPicPr>
            <p:nvPr/>
          </p:nvPicPr>
          <p:blipFill>
            <a:blip r:embed="rId27" cstate="print"/>
            <a:srcRect/>
            <a:stretch>
              <a:fillRect/>
            </a:stretch>
          </p:blipFill>
          <p:spPr bwMode="auto">
            <a:xfrm>
              <a:off x="3627438" y="1454150"/>
              <a:ext cx="1068387" cy="1549400"/>
            </a:xfrm>
            <a:prstGeom prst="rect">
              <a:avLst/>
            </a:prstGeom>
            <a:noFill/>
            <a:ln w="28575">
              <a:solidFill>
                <a:schemeClr val="tx1"/>
              </a:solidFill>
              <a:miter lim="800000"/>
              <a:headEnd/>
              <a:tailEnd/>
            </a:ln>
          </p:spPr>
        </p:pic>
        <p:grpSp>
          <p:nvGrpSpPr>
            <p:cNvPr id="9" name="Group 5"/>
            <p:cNvGrpSpPr>
              <a:grpSpLocks/>
            </p:cNvGrpSpPr>
            <p:nvPr/>
          </p:nvGrpSpPr>
          <p:grpSpPr bwMode="auto">
            <a:xfrm>
              <a:off x="1226280" y="1457325"/>
              <a:ext cx="1212120" cy="1593850"/>
              <a:chOff x="181" y="2744"/>
              <a:chExt cx="1660" cy="2152"/>
            </a:xfrm>
          </p:grpSpPr>
          <p:pic>
            <p:nvPicPr>
              <p:cNvPr id="62" name="Picture 6" descr="nes_fc"/>
              <p:cNvPicPr>
                <a:picLocks noChangeAspect="1" noChangeArrowheads="1"/>
              </p:cNvPicPr>
              <p:nvPr/>
            </p:nvPicPr>
            <p:blipFill>
              <a:blip r:embed="rId28" cstate="print"/>
              <a:srcRect/>
              <a:stretch>
                <a:fillRect/>
              </a:stretch>
            </p:blipFill>
            <p:spPr bwMode="auto">
              <a:xfrm>
                <a:off x="182" y="2749"/>
                <a:ext cx="1659" cy="2147"/>
              </a:xfrm>
              <a:prstGeom prst="rect">
                <a:avLst/>
              </a:prstGeom>
              <a:noFill/>
              <a:ln w="28575">
                <a:solidFill>
                  <a:schemeClr val="tx1"/>
                </a:solidFill>
                <a:miter lim="800000"/>
                <a:headEnd/>
                <a:tailEnd/>
              </a:ln>
            </p:spPr>
          </p:pic>
          <p:sp>
            <p:nvSpPr>
              <p:cNvPr id="63" name="Rectangle 7"/>
              <p:cNvSpPr>
                <a:spLocks noChangeArrowheads="1"/>
              </p:cNvSpPr>
              <p:nvPr/>
            </p:nvSpPr>
            <p:spPr bwMode="auto">
              <a:xfrm>
                <a:off x="181" y="2744"/>
                <a:ext cx="1656" cy="2151"/>
              </a:xfrm>
              <a:prstGeom prst="rect">
                <a:avLst/>
              </a:prstGeom>
              <a:noFill/>
              <a:ln w="28575">
                <a:solidFill>
                  <a:schemeClr val="tx1"/>
                </a:solidFill>
                <a:miter lim="800000"/>
                <a:headEnd/>
                <a:tailEnd/>
              </a:ln>
              <a:effectLst/>
            </p:spPr>
            <p:txBody>
              <a:bodyPr wrap="none" lIns="100797" tIns="49515" rIns="100797" bIns="49515" anchor="ctr"/>
              <a:lstStyle/>
              <a:p>
                <a:pPr algn="ctr" eaLnBrk="0" hangingPunct="0">
                  <a:defRPr/>
                </a:pPr>
                <a:endParaRPr lang="en-US">
                  <a:effectLst>
                    <a:outerShdw blurRad="38100" dist="38100" dir="2700000" algn="tl">
                      <a:srgbClr val="C0C0C0"/>
                    </a:outerShdw>
                  </a:effectLst>
                </a:endParaRPr>
              </a:p>
            </p:txBody>
          </p:sp>
        </p:grpSp>
        <p:sp>
          <p:nvSpPr>
            <p:cNvPr id="56" name="Rectangle 8"/>
            <p:cNvSpPr>
              <a:spLocks noChangeArrowheads="1"/>
            </p:cNvSpPr>
            <p:nvPr/>
          </p:nvSpPr>
          <p:spPr bwMode="auto">
            <a:xfrm>
              <a:off x="0" y="1443038"/>
              <a:ext cx="1203930" cy="1619250"/>
            </a:xfrm>
            <a:prstGeom prst="rect">
              <a:avLst/>
            </a:prstGeom>
            <a:solidFill>
              <a:srgbClr val="000000"/>
            </a:solidFill>
            <a:ln w="28575">
              <a:solidFill>
                <a:schemeClr val="tx1"/>
              </a:solidFill>
              <a:miter lim="800000"/>
              <a:headEnd/>
              <a:tailEnd/>
            </a:ln>
          </p:spPr>
          <p:txBody>
            <a:bodyPr/>
            <a:lstStyle/>
            <a:p>
              <a:pPr eaLnBrk="0" hangingPunct="0">
                <a:defRPr/>
              </a:pPr>
              <a:endParaRPr lang="en-US">
                <a:effectLst>
                  <a:outerShdw blurRad="38100" dist="38100" dir="2700000" algn="tl">
                    <a:srgbClr val="000000">
                      <a:alpha val="43137"/>
                    </a:srgbClr>
                  </a:outerShdw>
                </a:effectLst>
              </a:endParaRPr>
            </a:p>
          </p:txBody>
        </p:sp>
        <p:pic>
          <p:nvPicPr>
            <p:cNvPr id="57" name="Picture 9"/>
            <p:cNvPicPr>
              <a:picLocks noChangeAspect="1" noChangeArrowheads="1"/>
            </p:cNvPicPr>
            <p:nvPr/>
          </p:nvPicPr>
          <p:blipFill>
            <a:blip r:embed="rId29" cstate="print"/>
            <a:srcRect/>
            <a:stretch>
              <a:fillRect/>
            </a:stretch>
          </p:blipFill>
          <p:spPr bwMode="auto">
            <a:xfrm>
              <a:off x="106363" y="1819275"/>
              <a:ext cx="960437" cy="1017588"/>
            </a:xfrm>
            <a:prstGeom prst="rect">
              <a:avLst/>
            </a:prstGeom>
            <a:noFill/>
            <a:ln w="28575">
              <a:solidFill>
                <a:schemeClr val="tx1"/>
              </a:solidFill>
              <a:miter lim="800000"/>
              <a:headEnd/>
              <a:tailEnd/>
            </a:ln>
          </p:spPr>
        </p:pic>
        <p:pic>
          <p:nvPicPr>
            <p:cNvPr id="58" name="Picture 42" descr="OD_xlg"/>
            <p:cNvPicPr>
              <a:picLocks noChangeAspect="1" noChangeArrowheads="1"/>
            </p:cNvPicPr>
            <p:nvPr/>
          </p:nvPicPr>
          <p:blipFill>
            <a:blip r:embed="rId30" cstate="print"/>
            <a:srcRect/>
            <a:stretch>
              <a:fillRect/>
            </a:stretch>
          </p:blipFill>
          <p:spPr bwMode="auto">
            <a:xfrm>
              <a:off x="4729163" y="1457325"/>
              <a:ext cx="1158875" cy="1546225"/>
            </a:xfrm>
            <a:prstGeom prst="rect">
              <a:avLst/>
            </a:prstGeom>
            <a:noFill/>
            <a:ln w="28575">
              <a:solidFill>
                <a:schemeClr val="tx1"/>
              </a:solidFill>
              <a:miter lim="800000"/>
              <a:headEnd/>
              <a:tailEnd/>
            </a:ln>
          </p:spPr>
        </p:pic>
        <p:pic>
          <p:nvPicPr>
            <p:cNvPr id="59" name="Picture 43" descr="GC_xlg"/>
            <p:cNvPicPr preferRelativeResize="0">
              <a:picLocks noChangeAspect="1" noChangeArrowheads="1"/>
            </p:cNvPicPr>
            <p:nvPr/>
          </p:nvPicPr>
          <p:blipFill>
            <a:blip r:embed="rId31" cstate="print"/>
            <a:srcRect/>
            <a:stretch>
              <a:fillRect/>
            </a:stretch>
          </p:blipFill>
          <p:spPr bwMode="auto">
            <a:xfrm>
              <a:off x="5922963" y="1460500"/>
              <a:ext cx="1147762" cy="1530350"/>
            </a:xfrm>
            <a:prstGeom prst="rect">
              <a:avLst/>
            </a:prstGeom>
            <a:noFill/>
            <a:ln w="38100">
              <a:solidFill>
                <a:schemeClr val="tx1"/>
              </a:solidFill>
              <a:miter lim="800000"/>
              <a:headEnd/>
              <a:tailEnd/>
            </a:ln>
          </p:spPr>
        </p:pic>
        <p:sp>
          <p:nvSpPr>
            <p:cNvPr id="60" name="Rectangle 47"/>
            <p:cNvSpPr>
              <a:spLocks noChangeArrowheads="1"/>
            </p:cNvSpPr>
            <p:nvPr/>
          </p:nvSpPr>
          <p:spPr bwMode="auto">
            <a:xfrm>
              <a:off x="97895" y="1670652"/>
              <a:ext cx="513516" cy="170681"/>
            </a:xfrm>
            <a:prstGeom prst="rect">
              <a:avLst/>
            </a:prstGeom>
            <a:noFill/>
            <a:ln w="28575">
              <a:solidFill>
                <a:schemeClr val="tx1"/>
              </a:solidFill>
              <a:miter lim="800000"/>
              <a:headEnd/>
              <a:tailEnd/>
            </a:ln>
          </p:spPr>
          <p:txBody>
            <a:bodyPr lIns="0" tIns="0" rIns="0" bIns="0">
              <a:spAutoFit/>
            </a:bodyPr>
            <a:lstStyle/>
            <a:p>
              <a:pPr eaLnBrk="0" hangingPunct="0">
                <a:defRPr/>
              </a:pPr>
              <a:r>
                <a:rPr lang="en-US" sz="1000" dirty="0">
                  <a:solidFill>
                    <a:srgbClr val="FFFFFF"/>
                  </a:solidFill>
                </a:rPr>
                <a:t>Systems</a:t>
              </a:r>
              <a:endParaRPr lang="en-US" sz="1000" dirty="0">
                <a:effectLst>
                  <a:outerShdw blurRad="38100" dist="38100" dir="2700000" algn="tl">
                    <a:srgbClr val="C0C0C0"/>
                  </a:outerShdw>
                </a:effectLst>
              </a:endParaRPr>
            </a:p>
          </p:txBody>
        </p:sp>
        <p:sp>
          <p:nvSpPr>
            <p:cNvPr id="61" name="Rectangle 48"/>
            <p:cNvSpPr>
              <a:spLocks noChangeArrowheads="1"/>
            </p:cNvSpPr>
            <p:nvPr/>
          </p:nvSpPr>
          <p:spPr bwMode="auto">
            <a:xfrm>
              <a:off x="97895" y="1518910"/>
              <a:ext cx="421965" cy="170681"/>
            </a:xfrm>
            <a:prstGeom prst="rect">
              <a:avLst/>
            </a:prstGeom>
            <a:noFill/>
            <a:ln w="28575">
              <a:solidFill>
                <a:schemeClr val="tx1"/>
              </a:solidFill>
              <a:miter lim="800000"/>
              <a:headEnd/>
              <a:tailEnd/>
            </a:ln>
          </p:spPr>
          <p:txBody>
            <a:bodyPr wrap="none" lIns="0" tIns="0" rIns="0" bIns="0">
              <a:spAutoFit/>
            </a:bodyPr>
            <a:lstStyle/>
            <a:p>
              <a:pPr eaLnBrk="0" hangingPunct="0">
                <a:defRPr/>
              </a:pPr>
              <a:r>
                <a:rPr lang="en-US" sz="1000" dirty="0">
                  <a:solidFill>
                    <a:srgbClr val="FFFFFF"/>
                  </a:solidFill>
                </a:rPr>
                <a:t>Complex</a:t>
              </a:r>
              <a:endParaRPr lang="en-US" sz="1000" dirty="0">
                <a:effectLst>
                  <a:outerShdw blurRad="38100" dist="38100" dir="2700000" algn="tl">
                    <a:srgbClr val="C0C0C0"/>
                  </a:outerShdw>
                </a:effectLst>
              </a:endParaRPr>
            </a:p>
          </p:txBody>
        </p:sp>
      </p:grpSp>
      <p:sp>
        <p:nvSpPr>
          <p:cNvPr id="64" name="Rectangle 63"/>
          <p:cNvSpPr/>
          <p:nvPr/>
        </p:nvSpPr>
        <p:spPr>
          <a:xfrm>
            <a:off x="81646" y="7495402"/>
            <a:ext cx="3199380" cy="307766"/>
          </a:xfrm>
          <a:prstGeom prst="rect">
            <a:avLst/>
          </a:prstGeom>
        </p:spPr>
        <p:txBody>
          <a:bodyPr wrap="none" lIns="91429" tIns="45715" rIns="91429" bIns="45715">
            <a:spAutoFit/>
          </a:bodyPr>
          <a:lstStyle/>
          <a:p>
            <a:r>
              <a:rPr lang="en-US" sz="1400" dirty="0" smtClean="0"/>
              <a:t>http://www.sc.doe.gov/bes/reports/list.html</a:t>
            </a:r>
            <a:endParaRPr lang="en-US" sz="1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4"/>
          <p:cNvSpPr>
            <a:spLocks noGrp="1"/>
          </p:cNvSpPr>
          <p:nvPr>
            <p:ph type="sldNum" sz="quarter" idx="11"/>
          </p:nvPr>
        </p:nvSpPr>
        <p:spPr bwMode="auto">
          <a:prstGeom prst="rect">
            <a:avLst/>
          </a:prstGeom>
          <a:noFill/>
          <a:ln>
            <a:miter lim="800000"/>
            <a:headEnd/>
            <a:tailEnd/>
          </a:ln>
        </p:spPr>
        <p:txBody>
          <a:bodyPr wrap="square" lIns="101846" tIns="50923" rIns="101846" bIns="50923" numCol="1" anchorCtr="0" compatLnSpc="1">
            <a:prstTxWarp prst="textNoShape">
              <a:avLst/>
            </a:prstTxWarp>
          </a:bodyPr>
          <a:lstStyle/>
          <a:p>
            <a:pPr fontAlgn="base">
              <a:spcBef>
                <a:spcPct val="0"/>
              </a:spcBef>
              <a:spcAft>
                <a:spcPct val="0"/>
              </a:spcAft>
            </a:pPr>
            <a:fld id="{667D76AE-A3F6-41AD-A1C0-12C90F8E6684}" type="slidenum">
              <a:rPr lang="en-US" u="none" smtClean="0">
                <a:latin typeface="Arial" charset="0"/>
                <a:cs typeface="Arial" charset="0"/>
              </a:rPr>
              <a:pPr fontAlgn="base">
                <a:spcBef>
                  <a:spcPct val="0"/>
                </a:spcBef>
                <a:spcAft>
                  <a:spcPct val="0"/>
                </a:spcAft>
              </a:pPr>
              <a:t>5</a:t>
            </a:fld>
            <a:endParaRPr lang="en-US" u="none" dirty="0" smtClean="0">
              <a:latin typeface="Arial" charset="0"/>
              <a:cs typeface="Arial" charset="0"/>
            </a:endParaRPr>
          </a:p>
        </p:txBody>
      </p:sp>
      <p:sp>
        <p:nvSpPr>
          <p:cNvPr id="27651" name="Title 2"/>
          <p:cNvSpPr>
            <a:spLocks noGrp="1"/>
          </p:cNvSpPr>
          <p:nvPr>
            <p:ph type="title" idx="4294967295"/>
          </p:nvPr>
        </p:nvSpPr>
        <p:spPr>
          <a:xfrm>
            <a:off x="0" y="-188912"/>
            <a:ext cx="10058400" cy="1295401"/>
          </a:xfrm>
        </p:spPr>
        <p:txBody>
          <a:bodyPr/>
          <a:lstStyle/>
          <a:p>
            <a:r>
              <a:rPr lang="en-US" sz="2500" b="1" i="1" dirty="0" smtClean="0">
                <a:solidFill>
                  <a:srgbClr val="006600"/>
                </a:solidFill>
                <a:latin typeface="Arial Narrow" pitchFamily="34" charset="0"/>
                <a:cs typeface="Arial" charset="0"/>
              </a:rPr>
              <a:t>FY 2011 Budget Highlights</a:t>
            </a:r>
          </a:p>
        </p:txBody>
      </p:sp>
      <p:sp>
        <p:nvSpPr>
          <p:cNvPr id="27655" name="Text Box 2"/>
          <p:cNvSpPr txBox="1">
            <a:spLocks noChangeArrowheads="1"/>
          </p:cNvSpPr>
          <p:nvPr/>
        </p:nvSpPr>
        <p:spPr bwMode="auto">
          <a:xfrm>
            <a:off x="0" y="881199"/>
            <a:ext cx="10058400" cy="6507671"/>
          </a:xfrm>
          <a:prstGeom prst="rect">
            <a:avLst/>
          </a:prstGeom>
          <a:noFill/>
          <a:ln w="9525">
            <a:noFill/>
            <a:miter lim="800000"/>
            <a:headEnd/>
            <a:tailEnd/>
          </a:ln>
        </p:spPr>
        <p:txBody>
          <a:bodyPr wrap="square" lIns="101846" tIns="50923" rIns="101846" bIns="50923">
            <a:spAutoFit/>
          </a:bodyPr>
          <a:lstStyle/>
          <a:p>
            <a:pPr marL="517525" lvl="1" indent="-265113">
              <a:spcAft>
                <a:spcPct val="15000"/>
              </a:spcAft>
              <a:buFont typeface="Wingdings" pitchFamily="2" charset="2"/>
              <a:buChar char="§"/>
            </a:pPr>
            <a:r>
              <a:rPr lang="en-US" sz="1700" u="none" dirty="0" smtClean="0">
                <a:solidFill>
                  <a:prstClr val="black"/>
                </a:solidFill>
              </a:rPr>
              <a:t>~$66,000K </a:t>
            </a:r>
            <a:r>
              <a:rPr lang="en-US" sz="1700" u="none" dirty="0">
                <a:solidFill>
                  <a:prstClr val="black"/>
                </a:solidFill>
              </a:rPr>
              <a:t>will be available to support single investigators, small group research awards, and Energy Frontier Research Centers in the following areas:</a:t>
            </a:r>
            <a:endParaRPr lang="en-US" sz="1700" u="none" dirty="0">
              <a:solidFill>
                <a:srgbClr val="FF0000"/>
              </a:solidFill>
            </a:endParaRPr>
          </a:p>
          <a:p>
            <a:pPr marL="954814" lvl="2" indent="-192731">
              <a:spcAft>
                <a:spcPct val="15000"/>
              </a:spcAft>
              <a:buFont typeface="Wingdings" pitchFamily="2" charset="2"/>
              <a:buChar char="§"/>
            </a:pPr>
            <a:r>
              <a:rPr lang="en-US" sz="1700" u="none" dirty="0"/>
              <a:t>Discovery and development of new materials with emphasis on new synthesis capabilities, including bio-inspired approaches</a:t>
            </a:r>
          </a:p>
          <a:p>
            <a:pPr marL="954814" lvl="2" indent="-192731">
              <a:spcAft>
                <a:spcPct val="15000"/>
              </a:spcAft>
              <a:buFont typeface="Wingdings" pitchFamily="2" charset="2"/>
              <a:buChar char="§"/>
            </a:pPr>
            <a:r>
              <a:rPr lang="en-US" sz="1700" u="none" dirty="0">
                <a:solidFill>
                  <a:prstClr val="black"/>
                </a:solidFill>
              </a:rPr>
              <a:t>Fundamental sciences for energy technologies, including carbon </a:t>
            </a:r>
            <a:r>
              <a:rPr lang="en-US" sz="1700" u="none" dirty="0" smtClean="0">
                <a:solidFill>
                  <a:prstClr val="black"/>
                </a:solidFill>
              </a:rPr>
              <a:t>capture, </a:t>
            </a:r>
            <a:r>
              <a:rPr lang="en-US" sz="1700" u="none" dirty="0">
                <a:solidFill>
                  <a:prstClr val="black"/>
                </a:solidFill>
              </a:rPr>
              <a:t>and advanced nuclear energy systems</a:t>
            </a:r>
          </a:p>
          <a:p>
            <a:pPr marL="579438" lvl="1" indent="-327025">
              <a:spcAft>
                <a:spcPct val="15000"/>
              </a:spcAft>
              <a:buFont typeface="Wingdings" pitchFamily="2" charset="2"/>
              <a:buChar char="§"/>
            </a:pPr>
            <a:r>
              <a:rPr lang="en-US" sz="1700" u="none" dirty="0"/>
              <a:t>Energy Innovation Hubs are initiated in the area of Batteries and Energy Storage (+$34,020K) </a:t>
            </a:r>
            <a:r>
              <a:rPr lang="en-US" sz="1700" u="none" dirty="0">
                <a:solidFill>
                  <a:prstClr val="black"/>
                </a:solidFill>
              </a:rPr>
              <a:t>and continued in the area of Fuels from Sunlight (+$24,300K).  Hubs create large, highly integrated teams spanning basic to engineering development to accelerate solutions to priority energy technology challenges</a:t>
            </a:r>
            <a:r>
              <a:rPr lang="en-US" sz="1700" u="none" dirty="0" smtClean="0">
                <a:solidFill>
                  <a:prstClr val="black"/>
                </a:solidFill>
              </a:rPr>
              <a:t>.</a:t>
            </a:r>
          </a:p>
          <a:p>
            <a:pPr marL="579438" lvl="1" indent="-327025">
              <a:spcAft>
                <a:spcPts val="334"/>
              </a:spcAft>
              <a:buFont typeface="Wingdings" pitchFamily="2" charset="2"/>
              <a:buChar char="§"/>
            </a:pPr>
            <a:r>
              <a:rPr lang="en-US" sz="1700" u="none" dirty="0" smtClean="0">
                <a:solidFill>
                  <a:prstClr val="black"/>
                </a:solidFill>
              </a:rPr>
              <a:t>An increase in Chemical Physics enables initiation of a significant effort in the area of </a:t>
            </a:r>
            <a:r>
              <a:rPr lang="en-US" sz="1700" u="none" dirty="0" err="1" smtClean="0">
                <a:solidFill>
                  <a:prstClr val="black"/>
                </a:solidFill>
              </a:rPr>
              <a:t>multiscale</a:t>
            </a:r>
            <a:r>
              <a:rPr lang="en-US" sz="1700" u="none" dirty="0" smtClean="0">
                <a:solidFill>
                  <a:prstClr val="black"/>
                </a:solidFill>
              </a:rPr>
              <a:t> modeling for advanced engine design (+$20,000K) .</a:t>
            </a:r>
          </a:p>
          <a:p>
            <a:pPr marL="579438" lvl="1" indent="-327025">
              <a:spcAft>
                <a:spcPts val="334"/>
              </a:spcAft>
              <a:buFont typeface="Wingdings" pitchFamily="2" charset="2"/>
              <a:buChar char="§"/>
            </a:pPr>
            <a:r>
              <a:rPr lang="en-US" sz="1700" u="none" dirty="0" smtClean="0">
                <a:solidFill>
                  <a:prstClr val="black"/>
                </a:solidFill>
              </a:rPr>
              <a:t>An increase in Geosciences Research enables new research on methane hydrates (+$17,517K) and various geophysical and geochemical investigations (+$10,000K).</a:t>
            </a:r>
          </a:p>
          <a:p>
            <a:pPr marL="579438" lvl="1" indent="-327025">
              <a:spcAft>
                <a:spcPts val="334"/>
              </a:spcAft>
              <a:buFont typeface="Wingdings" pitchFamily="2" charset="2"/>
              <a:buChar char="§"/>
            </a:pPr>
            <a:r>
              <a:rPr lang="en-US" sz="1700" u="none" dirty="0" smtClean="0">
                <a:solidFill>
                  <a:prstClr val="black"/>
                </a:solidFill>
              </a:rPr>
              <a:t>Increases for ultrafast science research in Neutron and X-ray Scattering (+$2,500K) and Atomic, Molecular, and Optical  Sciences (+$2,500K) enables development of ultrafast x-ray and optical probes of matter and dynamic phenomena.</a:t>
            </a:r>
          </a:p>
          <a:p>
            <a:pPr marL="579438" lvl="1" indent="-327025">
              <a:spcAft>
                <a:spcPts val="334"/>
              </a:spcAft>
              <a:buFont typeface="Wingdings" pitchFamily="2" charset="2"/>
              <a:buChar char="§"/>
            </a:pPr>
            <a:r>
              <a:rPr lang="en-US" sz="1700" u="none" dirty="0" smtClean="0">
                <a:solidFill>
                  <a:prstClr val="black"/>
                </a:solidFill>
              </a:rPr>
              <a:t>Accelerator and Detector Research  (+$2,469K) is expanded to include free-electron laser, diagnostics, detectors, and accelerator modeling.</a:t>
            </a:r>
          </a:p>
          <a:p>
            <a:pPr marL="579438" lvl="1" indent="-327025">
              <a:spcAft>
                <a:spcPts val="334"/>
              </a:spcAft>
              <a:buFont typeface="Wingdings" pitchFamily="2" charset="2"/>
              <a:buChar char="§"/>
            </a:pPr>
            <a:r>
              <a:rPr lang="en-US" sz="1700" u="none" dirty="0" smtClean="0">
                <a:solidFill>
                  <a:prstClr val="black"/>
                </a:solidFill>
              </a:rPr>
              <a:t>BES light sources facilities receive funds for critical instrumentation and device upgrades at the Advanced Photon Source ($3,000 K), the Advanced Light Source ($2,000 K), and LCLS ($1,000K).  </a:t>
            </a:r>
          </a:p>
          <a:p>
            <a:pPr marL="579438" lvl="1" indent="-327025">
              <a:spcAft>
                <a:spcPts val="334"/>
              </a:spcAft>
              <a:buFont typeface="Wingdings" pitchFamily="2" charset="2"/>
              <a:buChar char="§"/>
            </a:pPr>
            <a:r>
              <a:rPr lang="en-US" sz="1700" u="none" dirty="0" smtClean="0">
                <a:solidFill>
                  <a:prstClr val="black"/>
                </a:solidFill>
              </a:rPr>
              <a:t>The </a:t>
            </a:r>
            <a:r>
              <a:rPr lang="en-US" sz="1700" u="none" dirty="0" err="1" smtClean="0">
                <a:solidFill>
                  <a:prstClr val="black"/>
                </a:solidFill>
              </a:rPr>
              <a:t>Spallation</a:t>
            </a:r>
            <a:r>
              <a:rPr lang="en-US" sz="1700" u="none" dirty="0" smtClean="0">
                <a:solidFill>
                  <a:prstClr val="black"/>
                </a:solidFill>
              </a:rPr>
              <a:t> Neutron Source Power Upgrade Project (PUP) (+$3,000K) efforts accelerate per its established project schedule.</a:t>
            </a:r>
          </a:p>
          <a:p>
            <a:pPr marL="445579" lvl="1" indent="-192731">
              <a:spcAft>
                <a:spcPct val="15000"/>
              </a:spcAft>
            </a:pPr>
            <a:endParaRPr lang="en-US" sz="1700" u="none"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27655">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p:cBhvr override="childStyle">
                                        <p:cTn id="8" dur="1000" fill="hold"/>
                                        <p:tgtEl>
                                          <p:spTgt spid="27655">
                                            <p:txEl>
                                              <p:pRg st="1" end="1"/>
                                            </p:txEl>
                                          </p:spTgt>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p:cBhvr override="childStyle">
                                        <p:cTn id="12" dur="2000" fill="hold"/>
                                        <p:tgtEl>
                                          <p:spTgt spid="27655">
                                            <p:txEl>
                                              <p:pRg st="3" end="3"/>
                                            </p:txEl>
                                          </p:spTgt>
                                        </p:tgtEl>
                                        <p:attrNameLst>
                                          <p:attrName>style.color</p:attrName>
                                        </p:attrNameLst>
                                      </p:cBhvr>
                                      <p:to>
                                        <a:srgbClr val="FF0000"/>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p:cBhvr override="childStyle">
                                        <p:cTn id="16" dur="500" fill="hold"/>
                                        <p:tgtEl>
                                          <p:spTgt spid="27655">
                                            <p:txEl>
                                              <p:pRg st="4" end="4"/>
                                            </p:txEl>
                                          </p:spTgt>
                                        </p:tgtEl>
                                        <p:attrNameLst>
                                          <p:attrName>style.color</p:attrName>
                                        </p:attrNameLst>
                                      </p:cBhvr>
                                      <p:to>
                                        <a:srgbClr val="FF0000"/>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p:cBhvr override="childStyle">
                                        <p:cTn id="20" dur="500" fill="hold"/>
                                        <p:tgtEl>
                                          <p:spTgt spid="27655">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u="none" smtClean="0"/>
              <a:pPr>
                <a:defRPr/>
              </a:pPr>
              <a:t>6</a:t>
            </a:fld>
            <a:endParaRPr lang="en-US" u="none" dirty="0"/>
          </a:p>
        </p:txBody>
      </p:sp>
      <p:sp>
        <p:nvSpPr>
          <p:cNvPr id="5" name="Rectangle 4"/>
          <p:cNvSpPr/>
          <p:nvPr/>
        </p:nvSpPr>
        <p:spPr>
          <a:xfrm>
            <a:off x="2006601" y="2659002"/>
            <a:ext cx="6311900" cy="1040275"/>
          </a:xfrm>
          <a:prstGeom prst="rect">
            <a:avLst/>
          </a:prstGeom>
        </p:spPr>
        <p:txBody>
          <a:bodyPr wrap="square" lIns="91429" tIns="45715" rIns="91429" bIns="45715">
            <a:spAutoFit/>
          </a:bodyPr>
          <a:lstStyle/>
          <a:p>
            <a:pPr marL="253416" indent="-253416" algn="ctr" defTabSz="1016794">
              <a:spcBef>
                <a:spcPct val="20000"/>
              </a:spcBef>
              <a:defRPr/>
            </a:pPr>
            <a:r>
              <a:rPr lang="en-US" sz="2800" i="1" u="none" kern="0" dirty="0" smtClean="0">
                <a:solidFill>
                  <a:srgbClr val="006600"/>
                </a:solidFill>
              </a:rPr>
              <a:t>Energy Innovation Hub:</a:t>
            </a:r>
          </a:p>
          <a:p>
            <a:pPr marL="253416" indent="-253416" algn="ctr" defTabSz="1016794">
              <a:spcBef>
                <a:spcPct val="20000"/>
              </a:spcBef>
              <a:defRPr/>
            </a:pPr>
            <a:r>
              <a:rPr lang="en-US" sz="2800" i="1" u="none" kern="0" dirty="0" smtClean="0">
                <a:solidFill>
                  <a:srgbClr val="006600"/>
                </a:solidFill>
              </a:rPr>
              <a:t>Batteries and Energy Storage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B033C79-F7D1-417B-A294-F8A0076EC02F}" type="slidenum">
              <a:rPr lang="en-US" u="none" smtClean="0"/>
              <a:pPr/>
              <a:t>7</a:t>
            </a:fld>
            <a:endParaRPr lang="en-US" u="none" dirty="0"/>
          </a:p>
        </p:txBody>
      </p:sp>
      <p:sp>
        <p:nvSpPr>
          <p:cNvPr id="3" name="Title 2"/>
          <p:cNvSpPr txBox="1">
            <a:spLocks/>
          </p:cNvSpPr>
          <p:nvPr/>
        </p:nvSpPr>
        <p:spPr>
          <a:xfrm>
            <a:off x="1" y="0"/>
            <a:ext cx="10058403" cy="839780"/>
          </a:xfrm>
          <a:prstGeom prst="rect">
            <a:avLst/>
          </a:prstGeom>
        </p:spPr>
        <p:txBody>
          <a:bodyPr lIns="91398" tIns="45699" rIns="91398" bIns="45699"/>
          <a:lstStyle/>
          <a:p>
            <a:pPr algn="ctr" defTabSz="1016794"/>
            <a:r>
              <a:rPr lang="en-US" sz="2500" i="1" u="none" kern="0" dirty="0" smtClean="0">
                <a:solidFill>
                  <a:srgbClr val="006600"/>
                </a:solidFill>
                <a:ea typeface="+mj-ea"/>
                <a:cs typeface="+mj-cs"/>
              </a:rPr>
              <a:t>Energy Innovation Hub for Batteries and Energy Storage</a:t>
            </a:r>
            <a:r>
              <a:rPr lang="en-US" sz="3100" i="1" u="none" kern="0" dirty="0" smtClean="0">
                <a:solidFill>
                  <a:srgbClr val="006600"/>
                </a:solidFill>
                <a:ea typeface="+mj-ea"/>
                <a:cs typeface="+mj-cs"/>
              </a:rPr>
              <a:t/>
            </a:r>
            <a:br>
              <a:rPr lang="en-US" sz="3100" i="1" u="none" kern="0" dirty="0" smtClean="0">
                <a:solidFill>
                  <a:srgbClr val="006600"/>
                </a:solidFill>
                <a:ea typeface="+mj-ea"/>
                <a:cs typeface="+mj-cs"/>
              </a:rPr>
            </a:br>
            <a:r>
              <a:rPr lang="en-US" sz="1800" i="1" u="none" kern="0" dirty="0" smtClean="0">
                <a:solidFill>
                  <a:srgbClr val="006600"/>
                </a:solidFill>
                <a:ea typeface="+mj-ea"/>
                <a:cs typeface="+mj-cs"/>
              </a:rPr>
              <a:t>Addressing science gaps for both grid and mobile energy storage applications</a:t>
            </a:r>
            <a:endParaRPr lang="en-US" sz="3100" i="1" u="none" kern="0" dirty="0" smtClean="0">
              <a:solidFill>
                <a:srgbClr val="006600"/>
              </a:solidFill>
              <a:ea typeface="+mj-ea"/>
              <a:cs typeface="+mj-cs"/>
            </a:endParaRPr>
          </a:p>
        </p:txBody>
      </p:sp>
      <p:sp>
        <p:nvSpPr>
          <p:cNvPr id="4" name="Rectangle 3"/>
          <p:cNvSpPr>
            <a:spLocks noChangeArrowheads="1"/>
          </p:cNvSpPr>
          <p:nvPr/>
        </p:nvSpPr>
        <p:spPr bwMode="auto">
          <a:xfrm>
            <a:off x="649449" y="1607507"/>
            <a:ext cx="8657908" cy="4811406"/>
          </a:xfrm>
          <a:prstGeom prst="rect">
            <a:avLst/>
          </a:prstGeom>
          <a:noFill/>
          <a:ln w="9525">
            <a:noFill/>
            <a:miter lim="800000"/>
            <a:headEnd/>
            <a:tailEnd/>
          </a:ln>
        </p:spPr>
        <p:txBody>
          <a:bodyPr lIns="91277" tIns="45637" rIns="91277" bIns="45637">
            <a:spAutoFit/>
          </a:bodyPr>
          <a:lstStyle/>
          <a:p>
            <a:pPr eaLnBrk="0" hangingPunct="0">
              <a:spcBef>
                <a:spcPts val="669"/>
              </a:spcBef>
              <a:defRPr/>
            </a:pPr>
            <a:r>
              <a:rPr lang="en-US" sz="2000" u="none" dirty="0">
                <a:solidFill>
                  <a:prstClr val="black"/>
                </a:solidFill>
                <a:cs typeface="Arial" pitchFamily="34" charset="0"/>
              </a:rPr>
              <a:t>A new FY 2011 SC/BES Hub for Batteries and Energy Storage ($34,020K) will address the critical research issues and will include:</a:t>
            </a:r>
          </a:p>
          <a:p>
            <a:pPr marL="736892" lvl="1" indent="-282081" eaLnBrk="0" hangingPunct="0">
              <a:spcBef>
                <a:spcPts val="669"/>
              </a:spcBef>
              <a:buFont typeface="Wingdings" pitchFamily="2" charset="2"/>
              <a:buChar char="§"/>
              <a:defRPr/>
            </a:pPr>
            <a:r>
              <a:rPr lang="en-US" sz="2000" u="none" dirty="0">
                <a:solidFill>
                  <a:srgbClr val="000000"/>
                </a:solidFill>
                <a:cs typeface="Arial" pitchFamily="34" charset="0"/>
              </a:rPr>
              <a:t>Design of advanced materials architectures</a:t>
            </a:r>
            <a:r>
              <a:rPr lang="en-US" sz="2000" b="0" u="none" dirty="0">
                <a:solidFill>
                  <a:srgbClr val="000000"/>
                </a:solidFill>
                <a:cs typeface="Arial" pitchFamily="34" charset="0"/>
              </a:rPr>
              <a:t>:  design of low-cost materials that are self-healing, self-regulating, failure tolerant, and impurity tolerant</a:t>
            </a:r>
          </a:p>
          <a:p>
            <a:pPr marL="736892" lvl="1" indent="-282081" eaLnBrk="0" hangingPunct="0">
              <a:spcBef>
                <a:spcPts val="669"/>
              </a:spcBef>
              <a:buFont typeface="Wingdings" pitchFamily="2" charset="2"/>
              <a:buChar char="§"/>
              <a:defRPr/>
            </a:pPr>
            <a:r>
              <a:rPr lang="en-US" sz="2000" u="none" dirty="0">
                <a:solidFill>
                  <a:srgbClr val="000000"/>
                </a:solidFill>
                <a:cs typeface="Arial" pitchFamily="34" charset="0"/>
              </a:rPr>
              <a:t>Control of charge transfer and transport:  </a:t>
            </a:r>
            <a:r>
              <a:rPr lang="en-US" sz="2000" b="0" u="none" dirty="0">
                <a:solidFill>
                  <a:srgbClr val="000000"/>
                </a:solidFill>
                <a:cs typeface="Arial" pitchFamily="34" charset="0"/>
              </a:rPr>
              <a:t>control of electron transfer through designer molecules; electrolytes with strong ionic </a:t>
            </a:r>
            <a:r>
              <a:rPr lang="en-US" sz="2000" b="0" u="none" dirty="0" err="1">
                <a:solidFill>
                  <a:srgbClr val="000000"/>
                </a:solidFill>
                <a:cs typeface="Arial" pitchFamily="34" charset="0"/>
              </a:rPr>
              <a:t>solvation</a:t>
            </a:r>
            <a:r>
              <a:rPr lang="en-US" sz="2000" b="0" u="none" dirty="0">
                <a:solidFill>
                  <a:srgbClr val="000000"/>
                </a:solidFill>
                <a:cs typeface="Arial" pitchFamily="34" charset="0"/>
              </a:rPr>
              <a:t>, yet weak ion-ion interactions, high fluidity, and controlled reactivity</a:t>
            </a:r>
          </a:p>
          <a:p>
            <a:pPr marL="736892" lvl="1" indent="-282081" eaLnBrk="0" hangingPunct="0">
              <a:spcBef>
                <a:spcPts val="669"/>
              </a:spcBef>
              <a:buFont typeface="Wingdings" pitchFamily="2" charset="2"/>
              <a:buChar char="§"/>
              <a:defRPr/>
            </a:pPr>
            <a:r>
              <a:rPr lang="en-US" sz="2000" u="none" dirty="0">
                <a:solidFill>
                  <a:srgbClr val="000000"/>
                </a:solidFill>
                <a:cs typeface="Arial" pitchFamily="34" charset="0"/>
              </a:rPr>
              <a:t>Development of probes of the chemistry and physics of energy storage:  </a:t>
            </a:r>
            <a:r>
              <a:rPr lang="en-US" sz="2000" b="0" u="none" dirty="0">
                <a:solidFill>
                  <a:srgbClr val="000000"/>
                </a:solidFill>
                <a:cs typeface="Arial" pitchFamily="34" charset="0"/>
              </a:rPr>
              <a:t>tools to probe interfaces and bulk phases with atomic spatial resolution and </a:t>
            </a:r>
            <a:r>
              <a:rPr lang="en-US" sz="2000" b="0" u="none" dirty="0" err="1">
                <a:solidFill>
                  <a:srgbClr val="000000"/>
                </a:solidFill>
                <a:cs typeface="Arial" pitchFamily="34" charset="0"/>
              </a:rPr>
              <a:t>femtosecond</a:t>
            </a:r>
            <a:r>
              <a:rPr lang="en-US" sz="2000" b="0" u="none" dirty="0">
                <a:solidFill>
                  <a:srgbClr val="000000"/>
                </a:solidFill>
                <a:cs typeface="Arial" pitchFamily="34" charset="0"/>
              </a:rPr>
              <a:t> time resolution</a:t>
            </a:r>
          </a:p>
          <a:p>
            <a:pPr marL="736892" lvl="1" indent="-282081" eaLnBrk="0" hangingPunct="0">
              <a:spcBef>
                <a:spcPts val="669"/>
              </a:spcBef>
              <a:buFont typeface="Wingdings" pitchFamily="2" charset="2"/>
              <a:buChar char="§"/>
              <a:defRPr/>
            </a:pPr>
            <a:r>
              <a:rPr lang="en-US" sz="2000" u="none" dirty="0">
                <a:solidFill>
                  <a:srgbClr val="000000"/>
                </a:solidFill>
                <a:cs typeface="Arial" pitchFamily="34" charset="0"/>
              </a:rPr>
              <a:t>Development of multi-scale computational models</a:t>
            </a:r>
            <a:r>
              <a:rPr lang="en-US" sz="2000" b="0" u="none" dirty="0">
                <a:solidFill>
                  <a:srgbClr val="000000"/>
                </a:solidFill>
                <a:cs typeface="Arial" pitchFamily="34" charset="0"/>
              </a:rPr>
              <a:t>:  computational tools to probe physical and chemical processes in storage devices from the molecular scale to system scale</a:t>
            </a:r>
            <a:endParaRPr lang="en-US" sz="2000" u="none" dirty="0">
              <a:solidFill>
                <a:prstClr val="black"/>
              </a:solidFill>
              <a:cs typeface="Arial" pitchFamily="34" charset="0"/>
            </a:endParaRPr>
          </a:p>
          <a:p>
            <a:pPr marL="280498" indent="-280498" eaLnBrk="0" hangingPunct="0">
              <a:spcBef>
                <a:spcPts val="669"/>
              </a:spcBef>
              <a:defRPr/>
            </a:pPr>
            <a:endParaRPr lang="en-US" sz="2000" b="0" u="none"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660400" y="4825999"/>
            <a:ext cx="8763000" cy="2209801"/>
          </a:xfrm>
          <a:prstGeom prst="rect">
            <a:avLst/>
          </a:prstGeom>
          <a:solidFill>
            <a:schemeClr val="accent6">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fontAlgn="auto">
              <a:spcBef>
                <a:spcPts val="0"/>
              </a:spcBef>
              <a:spcAft>
                <a:spcPts val="0"/>
              </a:spcAft>
              <a:defRPr/>
            </a:pPr>
            <a:endParaRPr lang="en-US" sz="1000" u="none" dirty="0"/>
          </a:p>
        </p:txBody>
      </p:sp>
      <p:sp>
        <p:nvSpPr>
          <p:cNvPr id="16386" name="Rectangle 2"/>
          <p:cNvSpPr>
            <a:spLocks noGrp="1" noChangeArrowheads="1"/>
          </p:cNvSpPr>
          <p:nvPr>
            <p:ph type="title"/>
          </p:nvPr>
        </p:nvSpPr>
        <p:spPr>
          <a:xfrm>
            <a:off x="838200" y="259080"/>
            <a:ext cx="8633460" cy="6477000"/>
          </a:xfrm>
        </p:spPr>
        <p:txBody>
          <a:bodyPr/>
          <a:lstStyle/>
          <a:p>
            <a:pPr>
              <a:defRPr/>
            </a:pPr>
            <a:r>
              <a:rPr lang="en-US" sz="3600" b="1" dirty="0" smtClean="0">
                <a:solidFill>
                  <a:srgbClr val="000066"/>
                </a:solidFill>
                <a:latin typeface="+mn-lt"/>
              </a:rPr>
              <a:t/>
            </a:r>
            <a:br>
              <a:rPr lang="en-US" sz="3600" b="1" dirty="0" smtClean="0">
                <a:solidFill>
                  <a:srgbClr val="000066"/>
                </a:solidFill>
                <a:latin typeface="+mn-lt"/>
              </a:rPr>
            </a:br>
            <a:r>
              <a:rPr lang="en-US" sz="3600" b="1" dirty="0" smtClean="0">
                <a:solidFill>
                  <a:srgbClr val="000066"/>
                </a:solidFill>
                <a:latin typeface="+mn-lt"/>
              </a:rPr>
              <a:t/>
            </a:r>
            <a:br>
              <a:rPr lang="en-US" sz="3600" b="1" dirty="0" smtClean="0">
                <a:solidFill>
                  <a:srgbClr val="000066"/>
                </a:solidFill>
                <a:latin typeface="+mn-lt"/>
              </a:rPr>
            </a:br>
            <a:r>
              <a:rPr lang="en-US" sz="3600" b="1" dirty="0" smtClean="0">
                <a:solidFill>
                  <a:srgbClr val="000066"/>
                </a:solidFill>
                <a:latin typeface="+mn-lt"/>
              </a:rPr>
              <a:t/>
            </a:r>
            <a:br>
              <a:rPr lang="en-US" sz="3600" b="1" dirty="0" smtClean="0">
                <a:solidFill>
                  <a:srgbClr val="000066"/>
                </a:solidFill>
                <a:latin typeface="+mn-lt"/>
              </a:rPr>
            </a:br>
            <a:r>
              <a:rPr lang="en-US" sz="3600" b="1" dirty="0" smtClean="0">
                <a:solidFill>
                  <a:srgbClr val="000066"/>
                </a:solidFill>
                <a:latin typeface="+mn-lt"/>
              </a:rPr>
              <a:t/>
            </a:r>
            <a:br>
              <a:rPr lang="en-US" sz="3600" b="1" dirty="0" smtClean="0">
                <a:solidFill>
                  <a:srgbClr val="000066"/>
                </a:solidFill>
                <a:latin typeface="+mn-lt"/>
              </a:rPr>
            </a:br>
            <a:endParaRPr lang="en-US" sz="3600" b="1" dirty="0" smtClean="0">
              <a:solidFill>
                <a:srgbClr val="000066"/>
              </a:solidFill>
              <a:latin typeface="+mn-lt"/>
            </a:endParaRPr>
          </a:p>
        </p:txBody>
      </p:sp>
      <p:sp>
        <p:nvSpPr>
          <p:cNvPr id="21506" name="Text Box 3"/>
          <p:cNvSpPr txBox="1">
            <a:spLocks noChangeArrowheads="1"/>
          </p:cNvSpPr>
          <p:nvPr/>
        </p:nvSpPr>
        <p:spPr bwMode="auto">
          <a:xfrm>
            <a:off x="405130" y="404813"/>
            <a:ext cx="8968740" cy="588327"/>
          </a:xfrm>
          <a:prstGeom prst="rect">
            <a:avLst/>
          </a:prstGeom>
          <a:noFill/>
          <a:ln w="9525">
            <a:noFill/>
            <a:miter lim="800000"/>
            <a:headEnd/>
            <a:tailEnd/>
          </a:ln>
        </p:spPr>
        <p:txBody>
          <a:bodyPr lIns="101870" tIns="50935" rIns="101870" bIns="50935">
            <a:spAutoFit/>
          </a:bodyPr>
          <a:lstStyle/>
          <a:p>
            <a:pPr>
              <a:spcBef>
                <a:spcPct val="20000"/>
              </a:spcBef>
            </a:pPr>
            <a:endParaRPr lang="en-US" sz="3100" dirty="0">
              <a:solidFill>
                <a:schemeClr val="tx2"/>
              </a:solidFill>
            </a:endParaRPr>
          </a:p>
        </p:txBody>
      </p:sp>
      <p:sp>
        <p:nvSpPr>
          <p:cNvPr id="21507" name="Rectangle 4"/>
          <p:cNvSpPr>
            <a:spLocks noChangeArrowheads="1"/>
          </p:cNvSpPr>
          <p:nvPr/>
        </p:nvSpPr>
        <p:spPr bwMode="auto">
          <a:xfrm>
            <a:off x="670560" y="259082"/>
            <a:ext cx="9052560" cy="552345"/>
          </a:xfrm>
          <a:prstGeom prst="rect">
            <a:avLst/>
          </a:prstGeom>
          <a:noFill/>
          <a:ln w="9525">
            <a:noFill/>
            <a:miter lim="800000"/>
            <a:headEnd/>
            <a:tailEnd/>
          </a:ln>
        </p:spPr>
        <p:txBody>
          <a:bodyPr lIns="101870" tIns="50935" rIns="101870" bIns="50935" anchor="ctr"/>
          <a:lstStyle/>
          <a:p>
            <a:pPr algn="ctr"/>
            <a:r>
              <a:rPr lang="en-US" sz="2800" i="1" u="none" dirty="0" smtClean="0">
                <a:solidFill>
                  <a:srgbClr val="006600"/>
                </a:solidFill>
              </a:rPr>
              <a:t>Energy Storage: </a:t>
            </a:r>
            <a:r>
              <a:rPr lang="en-US" sz="2800" i="1" u="none" dirty="0">
                <a:solidFill>
                  <a:srgbClr val="006600"/>
                </a:solidFill>
              </a:rPr>
              <a:t>Scales of </a:t>
            </a:r>
            <a:r>
              <a:rPr lang="en-US" sz="2800" i="1" u="none" dirty="0" smtClean="0">
                <a:solidFill>
                  <a:srgbClr val="006600"/>
                </a:solidFill>
              </a:rPr>
              <a:t>Power &amp; Time</a:t>
            </a:r>
            <a:endParaRPr lang="en-US" sz="2800" i="1" u="none" dirty="0">
              <a:solidFill>
                <a:srgbClr val="006600"/>
              </a:solidFill>
            </a:endParaRPr>
          </a:p>
        </p:txBody>
      </p:sp>
      <p:sp>
        <p:nvSpPr>
          <p:cNvPr id="21526" name="Text Box 37"/>
          <p:cNvSpPr txBox="1">
            <a:spLocks noChangeArrowheads="1"/>
          </p:cNvSpPr>
          <p:nvPr/>
        </p:nvSpPr>
        <p:spPr bwMode="auto">
          <a:xfrm>
            <a:off x="3443130" y="3851593"/>
            <a:ext cx="1070286" cy="349098"/>
          </a:xfrm>
          <a:prstGeom prst="rect">
            <a:avLst/>
          </a:prstGeom>
          <a:noFill/>
          <a:ln w="9525">
            <a:noFill/>
            <a:miter lim="800000"/>
            <a:headEnd/>
            <a:tailEnd/>
          </a:ln>
        </p:spPr>
        <p:txBody>
          <a:bodyPr wrap="none" lIns="101870" tIns="50935" rIns="101870" bIns="50935">
            <a:spAutoFit/>
          </a:bodyPr>
          <a:lstStyle/>
          <a:p>
            <a:r>
              <a:rPr lang="en-US" sz="1600" u="none" dirty="0"/>
              <a:t>Voltage (V)</a:t>
            </a:r>
          </a:p>
        </p:txBody>
      </p:sp>
      <p:grpSp>
        <p:nvGrpSpPr>
          <p:cNvPr id="53" name="Group 52"/>
          <p:cNvGrpSpPr/>
          <p:nvPr/>
        </p:nvGrpSpPr>
        <p:grpSpPr>
          <a:xfrm>
            <a:off x="581413" y="977054"/>
            <a:ext cx="5935479" cy="2981650"/>
            <a:chOff x="289964" y="1612054"/>
            <a:chExt cx="9469313" cy="5432304"/>
          </a:xfrm>
        </p:grpSpPr>
        <p:sp>
          <p:nvSpPr>
            <p:cNvPr id="21508" name="Line 5"/>
            <p:cNvSpPr>
              <a:spLocks noChangeShapeType="1"/>
            </p:cNvSpPr>
            <p:nvPr/>
          </p:nvSpPr>
          <p:spPr bwMode="auto">
            <a:xfrm flipV="1">
              <a:off x="1494790" y="1612054"/>
              <a:ext cx="0" cy="4611265"/>
            </a:xfrm>
            <a:prstGeom prst="line">
              <a:avLst/>
            </a:prstGeom>
            <a:noFill/>
            <a:ln w="25400">
              <a:solidFill>
                <a:schemeClr val="tx1"/>
              </a:solidFill>
              <a:round/>
              <a:headEnd/>
              <a:tailEnd type="stealth" w="lg" len="lg"/>
            </a:ln>
          </p:spPr>
          <p:txBody>
            <a:bodyPr lIns="101882" tIns="50941" rIns="101882" bIns="50941"/>
            <a:lstStyle/>
            <a:p>
              <a:endParaRPr lang="en-US" sz="1100" u="none" dirty="0"/>
            </a:p>
          </p:txBody>
        </p:sp>
        <p:sp>
          <p:nvSpPr>
            <p:cNvPr id="21509" name="Line 6"/>
            <p:cNvSpPr>
              <a:spLocks noChangeShapeType="1"/>
            </p:cNvSpPr>
            <p:nvPr/>
          </p:nvSpPr>
          <p:spPr bwMode="auto">
            <a:xfrm flipV="1">
              <a:off x="1480820" y="6217921"/>
              <a:ext cx="7990840" cy="5398"/>
            </a:xfrm>
            <a:prstGeom prst="line">
              <a:avLst/>
            </a:prstGeom>
            <a:noFill/>
            <a:ln w="25400">
              <a:solidFill>
                <a:schemeClr val="tx1"/>
              </a:solidFill>
              <a:round/>
              <a:headEnd/>
              <a:tailEnd type="stealth" w="lg" len="lg"/>
            </a:ln>
          </p:spPr>
          <p:txBody>
            <a:bodyPr lIns="101882" tIns="50941" rIns="101882" bIns="50941"/>
            <a:lstStyle/>
            <a:p>
              <a:endParaRPr lang="en-US" sz="1100" u="none" dirty="0"/>
            </a:p>
          </p:txBody>
        </p:sp>
        <p:grpSp>
          <p:nvGrpSpPr>
            <p:cNvPr id="2" name="Group 7"/>
            <p:cNvGrpSpPr>
              <a:grpSpLocks/>
            </p:cNvGrpSpPr>
            <p:nvPr/>
          </p:nvGrpSpPr>
          <p:grpSpPr bwMode="auto">
            <a:xfrm>
              <a:off x="419100" y="2178792"/>
              <a:ext cx="1236345" cy="561558"/>
              <a:chOff x="192" y="1056"/>
              <a:chExt cx="624" cy="335"/>
            </a:xfrm>
          </p:grpSpPr>
          <p:sp>
            <p:nvSpPr>
              <p:cNvPr id="21554" name="Line 8"/>
              <p:cNvSpPr>
                <a:spLocks noChangeShapeType="1"/>
              </p:cNvSpPr>
              <p:nvPr/>
            </p:nvSpPr>
            <p:spPr bwMode="auto">
              <a:xfrm>
                <a:off x="624" y="1152"/>
                <a:ext cx="192" cy="0"/>
              </a:xfrm>
              <a:prstGeom prst="line">
                <a:avLst/>
              </a:prstGeom>
              <a:noFill/>
              <a:ln w="12700">
                <a:solidFill>
                  <a:schemeClr val="tx1"/>
                </a:solidFill>
                <a:round/>
                <a:headEnd/>
                <a:tailEnd/>
              </a:ln>
            </p:spPr>
            <p:txBody>
              <a:bodyPr/>
              <a:lstStyle/>
              <a:p>
                <a:endParaRPr lang="en-US" sz="1100" u="none" dirty="0"/>
              </a:p>
            </p:txBody>
          </p:sp>
          <p:sp>
            <p:nvSpPr>
              <p:cNvPr id="21555" name="Text Box 9"/>
              <p:cNvSpPr txBox="1">
                <a:spLocks noChangeArrowheads="1"/>
              </p:cNvSpPr>
              <p:nvPr/>
            </p:nvSpPr>
            <p:spPr bwMode="auto">
              <a:xfrm>
                <a:off x="192" y="1056"/>
                <a:ext cx="478" cy="335"/>
              </a:xfrm>
              <a:prstGeom prst="rect">
                <a:avLst/>
              </a:prstGeom>
              <a:noFill/>
              <a:ln w="9525">
                <a:noFill/>
                <a:miter lim="800000"/>
                <a:headEnd/>
                <a:tailEnd/>
              </a:ln>
            </p:spPr>
            <p:txBody>
              <a:bodyPr wrap="none">
                <a:spAutoFit/>
              </a:bodyPr>
              <a:lstStyle/>
              <a:p>
                <a:r>
                  <a:rPr lang="en-US" sz="1400" u="none" dirty="0"/>
                  <a:t>10000</a:t>
                </a:r>
              </a:p>
            </p:txBody>
          </p:sp>
        </p:grpSp>
        <p:grpSp>
          <p:nvGrpSpPr>
            <p:cNvPr id="3" name="Group 10"/>
            <p:cNvGrpSpPr>
              <a:grpSpLocks/>
            </p:cNvGrpSpPr>
            <p:nvPr/>
          </p:nvGrpSpPr>
          <p:grpSpPr bwMode="auto">
            <a:xfrm>
              <a:off x="909797" y="5575624"/>
              <a:ext cx="759618" cy="560494"/>
              <a:chOff x="432" y="3072"/>
              <a:chExt cx="384" cy="331"/>
            </a:xfrm>
          </p:grpSpPr>
          <p:sp>
            <p:nvSpPr>
              <p:cNvPr id="21552" name="Line 11"/>
              <p:cNvSpPr>
                <a:spLocks noChangeShapeType="1"/>
              </p:cNvSpPr>
              <p:nvPr/>
            </p:nvSpPr>
            <p:spPr bwMode="auto">
              <a:xfrm>
                <a:off x="624" y="3168"/>
                <a:ext cx="192" cy="0"/>
              </a:xfrm>
              <a:prstGeom prst="line">
                <a:avLst/>
              </a:prstGeom>
              <a:noFill/>
              <a:ln w="12700">
                <a:solidFill>
                  <a:schemeClr val="tx1"/>
                </a:solidFill>
                <a:round/>
                <a:headEnd/>
                <a:tailEnd/>
              </a:ln>
            </p:spPr>
            <p:txBody>
              <a:bodyPr/>
              <a:lstStyle/>
              <a:p>
                <a:endParaRPr lang="en-US" sz="1100" u="none" dirty="0"/>
              </a:p>
            </p:txBody>
          </p:sp>
          <p:sp>
            <p:nvSpPr>
              <p:cNvPr id="21553" name="Text Box 12"/>
              <p:cNvSpPr txBox="1">
                <a:spLocks noChangeArrowheads="1"/>
              </p:cNvSpPr>
              <p:nvPr/>
            </p:nvSpPr>
            <p:spPr bwMode="auto">
              <a:xfrm>
                <a:off x="432" y="3072"/>
                <a:ext cx="215" cy="331"/>
              </a:xfrm>
              <a:prstGeom prst="rect">
                <a:avLst/>
              </a:prstGeom>
              <a:noFill/>
              <a:ln w="9525">
                <a:noFill/>
                <a:miter lim="800000"/>
                <a:headEnd/>
                <a:tailEnd/>
              </a:ln>
            </p:spPr>
            <p:txBody>
              <a:bodyPr wrap="none">
                <a:spAutoFit/>
              </a:bodyPr>
              <a:lstStyle/>
              <a:p>
                <a:r>
                  <a:rPr lang="en-US" sz="1400" u="none" dirty="0"/>
                  <a:t>1</a:t>
                </a:r>
              </a:p>
            </p:txBody>
          </p:sp>
        </p:grpSp>
        <p:grpSp>
          <p:nvGrpSpPr>
            <p:cNvPr id="4" name="Group 13"/>
            <p:cNvGrpSpPr>
              <a:grpSpLocks/>
            </p:cNvGrpSpPr>
            <p:nvPr/>
          </p:nvGrpSpPr>
          <p:grpSpPr bwMode="auto">
            <a:xfrm>
              <a:off x="812007" y="4726398"/>
              <a:ext cx="857408" cy="560940"/>
              <a:chOff x="384" y="2592"/>
              <a:chExt cx="432" cy="333"/>
            </a:xfrm>
          </p:grpSpPr>
          <p:sp>
            <p:nvSpPr>
              <p:cNvPr id="21550" name="Line 14"/>
              <p:cNvSpPr>
                <a:spLocks noChangeShapeType="1"/>
              </p:cNvSpPr>
              <p:nvPr/>
            </p:nvSpPr>
            <p:spPr bwMode="auto">
              <a:xfrm>
                <a:off x="624" y="2688"/>
                <a:ext cx="192" cy="0"/>
              </a:xfrm>
              <a:prstGeom prst="line">
                <a:avLst/>
              </a:prstGeom>
              <a:noFill/>
              <a:ln w="12700">
                <a:solidFill>
                  <a:schemeClr val="tx1"/>
                </a:solidFill>
                <a:round/>
                <a:headEnd/>
                <a:tailEnd/>
              </a:ln>
            </p:spPr>
            <p:txBody>
              <a:bodyPr/>
              <a:lstStyle/>
              <a:p>
                <a:endParaRPr lang="en-US" sz="1100" u="none" dirty="0"/>
              </a:p>
            </p:txBody>
          </p:sp>
          <p:sp>
            <p:nvSpPr>
              <p:cNvPr id="21551" name="Text Box 15"/>
              <p:cNvSpPr txBox="1">
                <a:spLocks noChangeArrowheads="1"/>
              </p:cNvSpPr>
              <p:nvPr/>
            </p:nvSpPr>
            <p:spPr bwMode="auto">
              <a:xfrm>
                <a:off x="384" y="2592"/>
                <a:ext cx="280" cy="333"/>
              </a:xfrm>
              <a:prstGeom prst="rect">
                <a:avLst/>
              </a:prstGeom>
              <a:noFill/>
              <a:ln w="9525">
                <a:noFill/>
                <a:miter lim="800000"/>
                <a:headEnd/>
                <a:tailEnd/>
              </a:ln>
            </p:spPr>
            <p:txBody>
              <a:bodyPr wrap="none">
                <a:spAutoFit/>
              </a:bodyPr>
              <a:lstStyle/>
              <a:p>
                <a:r>
                  <a:rPr lang="en-US" sz="1400" u="none" dirty="0"/>
                  <a:t>10</a:t>
                </a:r>
              </a:p>
            </p:txBody>
          </p:sp>
        </p:grpSp>
        <p:grpSp>
          <p:nvGrpSpPr>
            <p:cNvPr id="5" name="Group 16"/>
            <p:cNvGrpSpPr>
              <a:grpSpLocks/>
            </p:cNvGrpSpPr>
            <p:nvPr/>
          </p:nvGrpSpPr>
          <p:grpSpPr bwMode="auto">
            <a:xfrm>
              <a:off x="717710" y="3875401"/>
              <a:ext cx="951706" cy="561552"/>
              <a:chOff x="336" y="1920"/>
              <a:chExt cx="480" cy="330"/>
            </a:xfrm>
          </p:grpSpPr>
          <p:sp>
            <p:nvSpPr>
              <p:cNvPr id="21548" name="Line 17"/>
              <p:cNvSpPr>
                <a:spLocks noChangeShapeType="1"/>
              </p:cNvSpPr>
              <p:nvPr/>
            </p:nvSpPr>
            <p:spPr bwMode="auto">
              <a:xfrm>
                <a:off x="624" y="2016"/>
                <a:ext cx="192" cy="0"/>
              </a:xfrm>
              <a:prstGeom prst="line">
                <a:avLst/>
              </a:prstGeom>
              <a:noFill/>
              <a:ln w="12700">
                <a:solidFill>
                  <a:schemeClr val="tx1"/>
                </a:solidFill>
                <a:round/>
                <a:headEnd/>
                <a:tailEnd/>
              </a:ln>
            </p:spPr>
            <p:txBody>
              <a:bodyPr/>
              <a:lstStyle/>
              <a:p>
                <a:endParaRPr lang="en-US" sz="1100" u="none" dirty="0"/>
              </a:p>
            </p:txBody>
          </p:sp>
          <p:sp>
            <p:nvSpPr>
              <p:cNvPr id="21549" name="Text Box 18"/>
              <p:cNvSpPr txBox="1">
                <a:spLocks noChangeArrowheads="1"/>
              </p:cNvSpPr>
              <p:nvPr/>
            </p:nvSpPr>
            <p:spPr bwMode="auto">
              <a:xfrm>
                <a:off x="336" y="1920"/>
                <a:ext cx="346" cy="330"/>
              </a:xfrm>
              <a:prstGeom prst="rect">
                <a:avLst/>
              </a:prstGeom>
              <a:noFill/>
              <a:ln w="9525">
                <a:noFill/>
                <a:miter lim="800000"/>
                <a:headEnd/>
                <a:tailEnd/>
              </a:ln>
            </p:spPr>
            <p:txBody>
              <a:bodyPr wrap="none">
                <a:spAutoFit/>
              </a:bodyPr>
              <a:lstStyle/>
              <a:p>
                <a:r>
                  <a:rPr lang="en-US" sz="1400" u="none" dirty="0"/>
                  <a:t>100</a:t>
                </a:r>
              </a:p>
            </p:txBody>
          </p:sp>
        </p:grpSp>
        <p:grpSp>
          <p:nvGrpSpPr>
            <p:cNvPr id="6" name="Group 19"/>
            <p:cNvGrpSpPr>
              <a:grpSpLocks/>
            </p:cNvGrpSpPr>
            <p:nvPr/>
          </p:nvGrpSpPr>
          <p:grpSpPr bwMode="auto">
            <a:xfrm>
              <a:off x="569278" y="3027997"/>
              <a:ext cx="1100138" cy="561129"/>
              <a:chOff x="260" y="1344"/>
              <a:chExt cx="556" cy="333"/>
            </a:xfrm>
          </p:grpSpPr>
          <p:sp>
            <p:nvSpPr>
              <p:cNvPr id="21546" name="Line 20"/>
              <p:cNvSpPr>
                <a:spLocks noChangeShapeType="1"/>
              </p:cNvSpPr>
              <p:nvPr/>
            </p:nvSpPr>
            <p:spPr bwMode="auto">
              <a:xfrm>
                <a:off x="624" y="1440"/>
                <a:ext cx="192" cy="0"/>
              </a:xfrm>
              <a:prstGeom prst="line">
                <a:avLst/>
              </a:prstGeom>
              <a:noFill/>
              <a:ln w="12700">
                <a:solidFill>
                  <a:schemeClr val="tx1"/>
                </a:solidFill>
                <a:round/>
                <a:headEnd/>
                <a:tailEnd/>
              </a:ln>
            </p:spPr>
            <p:txBody>
              <a:bodyPr/>
              <a:lstStyle/>
              <a:p>
                <a:endParaRPr lang="en-US" sz="1100" u="none" dirty="0"/>
              </a:p>
            </p:txBody>
          </p:sp>
          <p:sp>
            <p:nvSpPr>
              <p:cNvPr id="21547" name="Text Box 21"/>
              <p:cNvSpPr txBox="1">
                <a:spLocks noChangeArrowheads="1"/>
              </p:cNvSpPr>
              <p:nvPr/>
            </p:nvSpPr>
            <p:spPr bwMode="auto">
              <a:xfrm>
                <a:off x="260" y="1344"/>
                <a:ext cx="413" cy="333"/>
              </a:xfrm>
              <a:prstGeom prst="rect">
                <a:avLst/>
              </a:prstGeom>
              <a:noFill/>
              <a:ln w="9525">
                <a:noFill/>
                <a:miter lim="800000"/>
                <a:headEnd/>
                <a:tailEnd/>
              </a:ln>
            </p:spPr>
            <p:txBody>
              <a:bodyPr wrap="none">
                <a:spAutoFit/>
              </a:bodyPr>
              <a:lstStyle/>
              <a:p>
                <a:r>
                  <a:rPr lang="en-US" sz="1400" u="none" dirty="0"/>
                  <a:t>1000</a:t>
                </a:r>
              </a:p>
            </p:txBody>
          </p:sp>
        </p:grpSp>
        <p:sp>
          <p:nvSpPr>
            <p:cNvPr id="21515" name="Line 22"/>
            <p:cNvSpPr>
              <a:spLocks noChangeShapeType="1"/>
            </p:cNvSpPr>
            <p:nvPr/>
          </p:nvSpPr>
          <p:spPr bwMode="auto">
            <a:xfrm rot="-5400000">
              <a:off x="7118192" y="6223318"/>
              <a:ext cx="323850" cy="0"/>
            </a:xfrm>
            <a:prstGeom prst="line">
              <a:avLst/>
            </a:prstGeom>
            <a:noFill/>
            <a:ln w="12700">
              <a:solidFill>
                <a:schemeClr val="tx1"/>
              </a:solidFill>
              <a:round/>
              <a:headEnd/>
              <a:tailEnd/>
            </a:ln>
          </p:spPr>
          <p:txBody>
            <a:bodyPr lIns="101882" tIns="50941" rIns="101882" bIns="50941"/>
            <a:lstStyle/>
            <a:p>
              <a:endParaRPr lang="en-US" sz="1100" u="none" dirty="0"/>
            </a:p>
          </p:txBody>
        </p:sp>
        <p:sp>
          <p:nvSpPr>
            <p:cNvPr id="21516" name="Text Box 23"/>
            <p:cNvSpPr txBox="1">
              <a:spLocks noChangeArrowheads="1"/>
            </p:cNvSpPr>
            <p:nvPr/>
          </p:nvSpPr>
          <p:spPr bwMode="auto">
            <a:xfrm>
              <a:off x="6993731" y="6464405"/>
              <a:ext cx="719536" cy="579953"/>
            </a:xfrm>
            <a:prstGeom prst="rect">
              <a:avLst/>
            </a:prstGeom>
            <a:noFill/>
            <a:ln w="9525">
              <a:noFill/>
              <a:miter lim="800000"/>
              <a:headEnd/>
              <a:tailEnd/>
            </a:ln>
          </p:spPr>
          <p:txBody>
            <a:bodyPr wrap="none" lIns="101882" tIns="50941" rIns="101882" bIns="50941">
              <a:spAutoFit/>
            </a:bodyPr>
            <a:lstStyle/>
            <a:p>
              <a:r>
                <a:rPr lang="en-US" sz="1400" u="none" dirty="0"/>
                <a:t>10k</a:t>
              </a:r>
            </a:p>
          </p:txBody>
        </p:sp>
        <p:grpSp>
          <p:nvGrpSpPr>
            <p:cNvPr id="7" name="Group 24"/>
            <p:cNvGrpSpPr>
              <a:grpSpLocks/>
            </p:cNvGrpSpPr>
            <p:nvPr/>
          </p:nvGrpSpPr>
          <p:grpSpPr bwMode="auto">
            <a:xfrm>
              <a:off x="2146139" y="6061392"/>
              <a:ext cx="555200" cy="964223"/>
              <a:chOff x="1152" y="3456"/>
              <a:chExt cx="281" cy="572"/>
            </a:xfrm>
          </p:grpSpPr>
          <p:sp>
            <p:nvSpPr>
              <p:cNvPr id="21544" name="Line 25"/>
              <p:cNvSpPr>
                <a:spLocks noChangeShapeType="1"/>
              </p:cNvSpPr>
              <p:nvPr/>
            </p:nvSpPr>
            <p:spPr bwMode="auto">
              <a:xfrm rot="-5400000">
                <a:off x="1200" y="3552"/>
                <a:ext cx="192" cy="0"/>
              </a:xfrm>
              <a:prstGeom prst="line">
                <a:avLst/>
              </a:prstGeom>
              <a:noFill/>
              <a:ln w="12700">
                <a:solidFill>
                  <a:schemeClr val="tx1"/>
                </a:solidFill>
                <a:round/>
                <a:headEnd/>
                <a:tailEnd/>
              </a:ln>
            </p:spPr>
            <p:txBody>
              <a:bodyPr/>
              <a:lstStyle/>
              <a:p>
                <a:endParaRPr lang="en-US" sz="1100" u="none" dirty="0"/>
              </a:p>
            </p:txBody>
          </p:sp>
          <p:sp>
            <p:nvSpPr>
              <p:cNvPr id="21545" name="Text Box 26"/>
              <p:cNvSpPr txBox="1">
                <a:spLocks noChangeArrowheads="1"/>
              </p:cNvSpPr>
              <p:nvPr/>
            </p:nvSpPr>
            <p:spPr bwMode="auto">
              <a:xfrm>
                <a:off x="1152" y="3695"/>
                <a:ext cx="281" cy="333"/>
              </a:xfrm>
              <a:prstGeom prst="rect">
                <a:avLst/>
              </a:prstGeom>
              <a:noFill/>
              <a:ln w="9525">
                <a:noFill/>
                <a:miter lim="800000"/>
                <a:headEnd/>
                <a:tailEnd/>
              </a:ln>
            </p:spPr>
            <p:txBody>
              <a:bodyPr wrap="none">
                <a:spAutoFit/>
              </a:bodyPr>
              <a:lstStyle/>
              <a:p>
                <a:r>
                  <a:rPr lang="en-US" sz="1400" u="none" dirty="0"/>
                  <a:t>10</a:t>
                </a:r>
              </a:p>
            </p:txBody>
          </p:sp>
        </p:grpSp>
        <p:grpSp>
          <p:nvGrpSpPr>
            <p:cNvPr id="8" name="Group 27"/>
            <p:cNvGrpSpPr>
              <a:grpSpLocks/>
            </p:cNvGrpSpPr>
            <p:nvPr/>
          </p:nvGrpSpPr>
          <p:grpSpPr bwMode="auto">
            <a:xfrm>
              <a:off x="3578062" y="6061392"/>
              <a:ext cx="684899" cy="964223"/>
              <a:chOff x="1714" y="3456"/>
              <a:chExt cx="344" cy="572"/>
            </a:xfrm>
          </p:grpSpPr>
          <p:sp>
            <p:nvSpPr>
              <p:cNvPr id="21542" name="Line 28"/>
              <p:cNvSpPr>
                <a:spLocks noChangeShapeType="1"/>
              </p:cNvSpPr>
              <p:nvPr/>
            </p:nvSpPr>
            <p:spPr bwMode="auto">
              <a:xfrm rot="-5400000">
                <a:off x="1770" y="3552"/>
                <a:ext cx="192" cy="0"/>
              </a:xfrm>
              <a:prstGeom prst="line">
                <a:avLst/>
              </a:prstGeom>
              <a:noFill/>
              <a:ln w="12700">
                <a:solidFill>
                  <a:schemeClr val="tx1"/>
                </a:solidFill>
                <a:round/>
                <a:headEnd/>
                <a:tailEnd/>
              </a:ln>
            </p:spPr>
            <p:txBody>
              <a:bodyPr/>
              <a:lstStyle/>
              <a:p>
                <a:endParaRPr lang="en-US" sz="1100" u="none" dirty="0"/>
              </a:p>
            </p:txBody>
          </p:sp>
          <p:sp>
            <p:nvSpPr>
              <p:cNvPr id="21543" name="Text Box 29"/>
              <p:cNvSpPr txBox="1">
                <a:spLocks noChangeArrowheads="1"/>
              </p:cNvSpPr>
              <p:nvPr/>
            </p:nvSpPr>
            <p:spPr bwMode="auto">
              <a:xfrm>
                <a:off x="1714" y="3695"/>
                <a:ext cx="344" cy="333"/>
              </a:xfrm>
              <a:prstGeom prst="rect">
                <a:avLst/>
              </a:prstGeom>
              <a:noFill/>
              <a:ln w="9525">
                <a:noFill/>
                <a:miter lim="800000"/>
                <a:headEnd/>
                <a:tailEnd/>
              </a:ln>
            </p:spPr>
            <p:txBody>
              <a:bodyPr wrap="none">
                <a:spAutoFit/>
              </a:bodyPr>
              <a:lstStyle/>
              <a:p>
                <a:r>
                  <a:rPr lang="en-US" sz="1400" u="none" dirty="0"/>
                  <a:t>100</a:t>
                </a:r>
              </a:p>
            </p:txBody>
          </p:sp>
        </p:grpSp>
        <p:sp>
          <p:nvSpPr>
            <p:cNvPr id="21519" name="Line 30"/>
            <p:cNvSpPr>
              <a:spLocks noChangeShapeType="1"/>
            </p:cNvSpPr>
            <p:nvPr/>
          </p:nvSpPr>
          <p:spPr bwMode="auto">
            <a:xfrm rot="-5400000">
              <a:off x="5333524" y="6223318"/>
              <a:ext cx="323850" cy="0"/>
            </a:xfrm>
            <a:prstGeom prst="line">
              <a:avLst/>
            </a:prstGeom>
            <a:noFill/>
            <a:ln w="12700">
              <a:solidFill>
                <a:schemeClr val="tx1"/>
              </a:solidFill>
              <a:round/>
              <a:headEnd/>
              <a:tailEnd/>
            </a:ln>
          </p:spPr>
          <p:txBody>
            <a:bodyPr lIns="101882" tIns="50941" rIns="101882" bIns="50941"/>
            <a:lstStyle/>
            <a:p>
              <a:endParaRPr lang="en-US" sz="1100" u="none" dirty="0"/>
            </a:p>
          </p:txBody>
        </p:sp>
        <p:sp>
          <p:nvSpPr>
            <p:cNvPr id="21520" name="Text Box 31"/>
            <p:cNvSpPr txBox="1">
              <a:spLocks noChangeArrowheads="1"/>
            </p:cNvSpPr>
            <p:nvPr/>
          </p:nvSpPr>
          <p:spPr bwMode="auto">
            <a:xfrm>
              <a:off x="5252720" y="6464405"/>
              <a:ext cx="589108" cy="579953"/>
            </a:xfrm>
            <a:prstGeom prst="rect">
              <a:avLst/>
            </a:prstGeom>
            <a:noFill/>
            <a:ln w="9525">
              <a:noFill/>
              <a:miter lim="800000"/>
              <a:headEnd/>
              <a:tailEnd/>
            </a:ln>
          </p:spPr>
          <p:txBody>
            <a:bodyPr wrap="none" lIns="101882" tIns="50941" rIns="101882" bIns="50941">
              <a:spAutoFit/>
            </a:bodyPr>
            <a:lstStyle/>
            <a:p>
              <a:r>
                <a:rPr lang="en-US" sz="1400" u="none" dirty="0"/>
                <a:t>1k</a:t>
              </a:r>
            </a:p>
          </p:txBody>
        </p:sp>
        <p:sp>
          <p:nvSpPr>
            <p:cNvPr id="21521" name="Line 32"/>
            <p:cNvSpPr>
              <a:spLocks noChangeShapeType="1"/>
            </p:cNvSpPr>
            <p:nvPr/>
          </p:nvSpPr>
          <p:spPr bwMode="auto">
            <a:xfrm rot="-5400000">
              <a:off x="8920322" y="6223318"/>
              <a:ext cx="323850" cy="0"/>
            </a:xfrm>
            <a:prstGeom prst="line">
              <a:avLst/>
            </a:prstGeom>
            <a:noFill/>
            <a:ln w="12700">
              <a:solidFill>
                <a:schemeClr val="tx1"/>
              </a:solidFill>
              <a:round/>
              <a:headEnd/>
              <a:tailEnd/>
            </a:ln>
          </p:spPr>
          <p:txBody>
            <a:bodyPr lIns="101882" tIns="50941" rIns="101882" bIns="50941"/>
            <a:lstStyle/>
            <a:p>
              <a:endParaRPr lang="en-US" sz="1100" u="none" dirty="0"/>
            </a:p>
          </p:txBody>
        </p:sp>
        <p:sp>
          <p:nvSpPr>
            <p:cNvPr id="21522" name="Text Box 33"/>
            <p:cNvSpPr txBox="1">
              <a:spLocks noChangeArrowheads="1"/>
            </p:cNvSpPr>
            <p:nvPr/>
          </p:nvSpPr>
          <p:spPr bwMode="auto">
            <a:xfrm>
              <a:off x="8764429" y="6464405"/>
              <a:ext cx="876618" cy="579953"/>
            </a:xfrm>
            <a:prstGeom prst="rect">
              <a:avLst/>
            </a:prstGeom>
            <a:noFill/>
            <a:ln w="9525">
              <a:noFill/>
              <a:miter lim="800000"/>
              <a:headEnd/>
              <a:tailEnd/>
            </a:ln>
          </p:spPr>
          <p:txBody>
            <a:bodyPr lIns="101882" tIns="50941" rIns="101882" bIns="50941">
              <a:spAutoFit/>
            </a:bodyPr>
            <a:lstStyle/>
            <a:p>
              <a:r>
                <a:rPr lang="en-US" sz="1400" u="none" dirty="0"/>
                <a:t>100k</a:t>
              </a:r>
            </a:p>
          </p:txBody>
        </p:sp>
        <p:pic>
          <p:nvPicPr>
            <p:cNvPr id="21523" name="Picture 34" descr="f18"/>
            <p:cNvPicPr>
              <a:picLocks noChangeAspect="1" noChangeArrowheads="1"/>
            </p:cNvPicPr>
            <p:nvPr/>
          </p:nvPicPr>
          <p:blipFill>
            <a:blip r:embed="rId4" cstate="print"/>
            <a:srcRect/>
            <a:stretch>
              <a:fillRect/>
            </a:stretch>
          </p:blipFill>
          <p:spPr bwMode="auto">
            <a:xfrm>
              <a:off x="4009390" y="4145280"/>
              <a:ext cx="1522730" cy="922973"/>
            </a:xfrm>
            <a:prstGeom prst="rect">
              <a:avLst/>
            </a:prstGeom>
            <a:noFill/>
            <a:ln w="19050" cap="rnd">
              <a:solidFill>
                <a:schemeClr val="bg1"/>
              </a:solidFill>
              <a:prstDash val="sysDot"/>
              <a:miter lim="800000"/>
              <a:headEnd/>
              <a:tailEnd/>
            </a:ln>
          </p:spPr>
        </p:pic>
        <p:pic>
          <p:nvPicPr>
            <p:cNvPr id="21524" name="Picture 35" descr="ws380_mt_front_122x1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75118" y="4604069"/>
              <a:ext cx="1617028" cy="1457325"/>
            </a:xfrm>
            <a:prstGeom prst="rect">
              <a:avLst/>
            </a:prstGeom>
            <a:noFill/>
            <a:ln w="9525">
              <a:noFill/>
              <a:miter lim="800000"/>
              <a:headEnd/>
              <a:tailEnd/>
            </a:ln>
          </p:spPr>
        </p:pic>
        <p:sp>
          <p:nvSpPr>
            <p:cNvPr id="21525" name="Text Box 36"/>
            <p:cNvSpPr txBox="1">
              <a:spLocks noChangeArrowheads="1"/>
            </p:cNvSpPr>
            <p:nvPr/>
          </p:nvSpPr>
          <p:spPr bwMode="auto">
            <a:xfrm rot="16200000">
              <a:off x="-447461" y="3617683"/>
              <a:ext cx="2033475" cy="558625"/>
            </a:xfrm>
            <a:prstGeom prst="rect">
              <a:avLst/>
            </a:prstGeom>
            <a:noFill/>
            <a:ln w="9525">
              <a:noFill/>
              <a:miter lim="800000"/>
              <a:headEnd/>
              <a:tailEnd/>
            </a:ln>
          </p:spPr>
          <p:txBody>
            <a:bodyPr wrap="none" lIns="101882" tIns="50941" rIns="101882" bIns="50941">
              <a:spAutoFit/>
            </a:bodyPr>
            <a:lstStyle/>
            <a:p>
              <a:r>
                <a:rPr lang="en-US" sz="1600" u="none" dirty="0"/>
                <a:t>Current (A)</a:t>
              </a:r>
            </a:p>
          </p:txBody>
        </p:sp>
        <p:sp>
          <p:nvSpPr>
            <p:cNvPr id="21527" name="Text Box 38"/>
            <p:cNvSpPr txBox="1">
              <a:spLocks noChangeArrowheads="1"/>
            </p:cNvSpPr>
            <p:nvPr/>
          </p:nvSpPr>
          <p:spPr bwMode="auto">
            <a:xfrm>
              <a:off x="1555910" y="4361181"/>
              <a:ext cx="2383632" cy="523878"/>
            </a:xfrm>
            <a:prstGeom prst="rect">
              <a:avLst/>
            </a:prstGeom>
            <a:noFill/>
            <a:ln w="9525">
              <a:noFill/>
              <a:miter lim="800000"/>
              <a:headEnd/>
              <a:tailEnd/>
            </a:ln>
          </p:spPr>
          <p:txBody>
            <a:bodyPr lIns="101882" tIns="50941" rIns="101882" bIns="50941">
              <a:spAutoFit/>
            </a:bodyPr>
            <a:lstStyle/>
            <a:p>
              <a:r>
                <a:rPr lang="en-US" u="none" dirty="0"/>
                <a:t>Consumer Products</a:t>
              </a:r>
            </a:p>
          </p:txBody>
        </p:sp>
        <p:sp>
          <p:nvSpPr>
            <p:cNvPr id="21528" name="Text Box 39"/>
            <p:cNvSpPr txBox="1">
              <a:spLocks noChangeArrowheads="1"/>
            </p:cNvSpPr>
            <p:nvPr/>
          </p:nvSpPr>
          <p:spPr bwMode="auto">
            <a:xfrm>
              <a:off x="3962481" y="5051600"/>
              <a:ext cx="1634062" cy="523878"/>
            </a:xfrm>
            <a:prstGeom prst="rect">
              <a:avLst/>
            </a:prstGeom>
            <a:noFill/>
            <a:ln w="9525">
              <a:noFill/>
              <a:miter lim="800000"/>
              <a:headEnd/>
              <a:tailEnd/>
            </a:ln>
          </p:spPr>
          <p:txBody>
            <a:bodyPr wrap="square" lIns="101882" tIns="50941" rIns="101882" bIns="50941">
              <a:spAutoFit/>
            </a:bodyPr>
            <a:lstStyle/>
            <a:p>
              <a:r>
                <a:rPr lang="en-US" u="none" dirty="0"/>
                <a:t>Aerospace</a:t>
              </a:r>
            </a:p>
          </p:txBody>
        </p:sp>
        <p:sp>
          <p:nvSpPr>
            <p:cNvPr id="21529" name="Text Box 40"/>
            <p:cNvSpPr txBox="1">
              <a:spLocks noChangeArrowheads="1"/>
            </p:cNvSpPr>
            <p:nvPr/>
          </p:nvSpPr>
          <p:spPr bwMode="auto">
            <a:xfrm>
              <a:off x="5089052" y="2007638"/>
              <a:ext cx="1347887" cy="523878"/>
            </a:xfrm>
            <a:prstGeom prst="rect">
              <a:avLst/>
            </a:prstGeom>
            <a:noFill/>
            <a:ln w="9525">
              <a:noFill/>
              <a:miter lim="800000"/>
              <a:headEnd/>
              <a:tailEnd/>
            </a:ln>
          </p:spPr>
          <p:txBody>
            <a:bodyPr wrap="square" lIns="101882" tIns="50941" rIns="101882" bIns="50941">
              <a:spAutoFit/>
            </a:bodyPr>
            <a:lstStyle/>
            <a:p>
              <a:r>
                <a:rPr lang="en-US" u="none" dirty="0"/>
                <a:t>Military</a:t>
              </a:r>
            </a:p>
          </p:txBody>
        </p:sp>
        <p:sp>
          <p:nvSpPr>
            <p:cNvPr id="21530" name="Text Box 41"/>
            <p:cNvSpPr txBox="1">
              <a:spLocks noChangeArrowheads="1"/>
            </p:cNvSpPr>
            <p:nvPr/>
          </p:nvSpPr>
          <p:spPr bwMode="auto">
            <a:xfrm>
              <a:off x="5937250" y="4922519"/>
              <a:ext cx="1601542" cy="523878"/>
            </a:xfrm>
            <a:prstGeom prst="rect">
              <a:avLst/>
            </a:prstGeom>
            <a:noFill/>
            <a:ln w="9525">
              <a:noFill/>
              <a:miter lim="800000"/>
              <a:headEnd/>
              <a:tailEnd/>
            </a:ln>
          </p:spPr>
          <p:txBody>
            <a:bodyPr wrap="square" lIns="101882" tIns="50941" rIns="101882" bIns="50941">
              <a:spAutoFit/>
            </a:bodyPr>
            <a:lstStyle/>
            <a:p>
              <a:r>
                <a:rPr lang="en-US" u="none" dirty="0"/>
                <a:t>Traction</a:t>
              </a:r>
            </a:p>
          </p:txBody>
        </p:sp>
        <p:sp>
          <p:nvSpPr>
            <p:cNvPr id="21531" name="Text Box 42"/>
            <p:cNvSpPr txBox="1">
              <a:spLocks noChangeArrowheads="1"/>
            </p:cNvSpPr>
            <p:nvPr/>
          </p:nvSpPr>
          <p:spPr bwMode="auto">
            <a:xfrm>
              <a:off x="7650561" y="4058918"/>
              <a:ext cx="1288894" cy="523878"/>
            </a:xfrm>
            <a:prstGeom prst="rect">
              <a:avLst/>
            </a:prstGeom>
            <a:noFill/>
            <a:ln w="9525">
              <a:noFill/>
              <a:miter lim="800000"/>
              <a:headEnd/>
              <a:tailEnd/>
            </a:ln>
          </p:spPr>
          <p:txBody>
            <a:bodyPr wrap="square" lIns="101882" tIns="50941" rIns="101882" bIns="50941">
              <a:spAutoFit/>
            </a:bodyPr>
            <a:lstStyle/>
            <a:p>
              <a:r>
                <a:rPr lang="en-US" u="none" dirty="0"/>
                <a:t>Ships</a:t>
              </a:r>
            </a:p>
          </p:txBody>
        </p:sp>
        <p:sp>
          <p:nvSpPr>
            <p:cNvPr id="21532" name="Text Box 43"/>
            <p:cNvSpPr txBox="1">
              <a:spLocks noChangeArrowheads="1"/>
            </p:cNvSpPr>
            <p:nvPr/>
          </p:nvSpPr>
          <p:spPr bwMode="auto">
            <a:xfrm>
              <a:off x="7865110" y="2763519"/>
              <a:ext cx="670558" cy="860323"/>
            </a:xfrm>
            <a:prstGeom prst="rect">
              <a:avLst/>
            </a:prstGeom>
            <a:noFill/>
            <a:ln w="9525">
              <a:noFill/>
              <a:miter lim="800000"/>
              <a:headEnd/>
              <a:tailEnd/>
            </a:ln>
          </p:spPr>
          <p:txBody>
            <a:bodyPr lIns="101882" tIns="50941" rIns="101882" bIns="50941">
              <a:spAutoFit/>
            </a:bodyPr>
            <a:lstStyle/>
            <a:p>
              <a:r>
                <a:rPr lang="en-US" u="none" dirty="0"/>
                <a:t>Utility</a:t>
              </a:r>
            </a:p>
          </p:txBody>
        </p:sp>
        <p:sp>
          <p:nvSpPr>
            <p:cNvPr id="21533" name="Rectangle 44"/>
            <p:cNvSpPr>
              <a:spLocks noChangeArrowheads="1"/>
            </p:cNvSpPr>
            <p:nvPr/>
          </p:nvSpPr>
          <p:spPr bwMode="auto">
            <a:xfrm>
              <a:off x="2919730" y="2936240"/>
              <a:ext cx="2727643" cy="1523895"/>
            </a:xfrm>
            <a:prstGeom prst="rect">
              <a:avLst/>
            </a:prstGeom>
            <a:noFill/>
            <a:ln w="9525">
              <a:noFill/>
              <a:prstDash val="dash"/>
              <a:miter lim="800000"/>
              <a:headEnd/>
              <a:tailEnd/>
            </a:ln>
          </p:spPr>
          <p:txBody>
            <a:bodyPr wrap="none" lIns="101882" tIns="50941" rIns="101882" bIns="50941" anchor="ctr"/>
            <a:lstStyle/>
            <a:p>
              <a:endParaRPr lang="en-US" sz="1100" u="none" dirty="0"/>
            </a:p>
          </p:txBody>
        </p:sp>
        <p:sp>
          <p:nvSpPr>
            <p:cNvPr id="21534" name="Text Box 45"/>
            <p:cNvSpPr txBox="1">
              <a:spLocks noChangeArrowheads="1"/>
            </p:cNvSpPr>
            <p:nvPr/>
          </p:nvSpPr>
          <p:spPr bwMode="auto">
            <a:xfrm>
              <a:off x="2681652" y="1994699"/>
              <a:ext cx="1524476" cy="1196768"/>
            </a:xfrm>
            <a:prstGeom prst="rect">
              <a:avLst/>
            </a:prstGeom>
            <a:noFill/>
            <a:ln w="9525">
              <a:noFill/>
              <a:miter lim="800000"/>
              <a:headEnd/>
              <a:tailEnd/>
            </a:ln>
          </p:spPr>
          <p:txBody>
            <a:bodyPr lIns="101882" tIns="50941" rIns="101882" bIns="50941">
              <a:spAutoFit/>
            </a:bodyPr>
            <a:lstStyle/>
            <a:p>
              <a:r>
                <a:rPr lang="en-US" u="none" dirty="0"/>
                <a:t>Hybrid Electric </a:t>
              </a:r>
            </a:p>
            <a:p>
              <a:r>
                <a:rPr lang="en-US" u="none" dirty="0"/>
                <a:t>Vehicles</a:t>
              </a:r>
            </a:p>
          </p:txBody>
        </p:sp>
        <p:sp>
          <p:nvSpPr>
            <p:cNvPr id="21535" name="Rectangle 46"/>
            <p:cNvSpPr>
              <a:spLocks noChangeArrowheads="1"/>
            </p:cNvSpPr>
            <p:nvPr/>
          </p:nvSpPr>
          <p:spPr bwMode="auto">
            <a:xfrm>
              <a:off x="5360988" y="3605530"/>
              <a:ext cx="2046605" cy="1290003"/>
            </a:xfrm>
            <a:prstGeom prst="rect">
              <a:avLst/>
            </a:prstGeom>
            <a:noFill/>
            <a:ln w="9525">
              <a:noFill/>
              <a:prstDash val="dash"/>
              <a:miter lim="800000"/>
              <a:headEnd/>
              <a:tailEnd/>
            </a:ln>
          </p:spPr>
          <p:txBody>
            <a:bodyPr wrap="none" lIns="101882" tIns="50941" rIns="101882" bIns="50941" anchor="ctr"/>
            <a:lstStyle/>
            <a:p>
              <a:endParaRPr lang="en-US" sz="1100" u="none" dirty="0"/>
            </a:p>
          </p:txBody>
        </p:sp>
        <p:pic>
          <p:nvPicPr>
            <p:cNvPr id="21536" name="Picture 47" descr="ship"/>
            <p:cNvPicPr>
              <a:picLocks noChangeAspect="1" noChangeArrowheads="1"/>
            </p:cNvPicPr>
            <p:nvPr/>
          </p:nvPicPr>
          <p:blipFill>
            <a:blip r:embed="rId6" cstate="print"/>
            <a:srcRect/>
            <a:stretch>
              <a:fillRect/>
            </a:stretch>
          </p:blipFill>
          <p:spPr bwMode="auto">
            <a:xfrm>
              <a:off x="6691630" y="2677160"/>
              <a:ext cx="1844040" cy="1424940"/>
            </a:xfrm>
            <a:prstGeom prst="rect">
              <a:avLst/>
            </a:prstGeom>
            <a:noFill/>
            <a:ln w="9525">
              <a:noFill/>
              <a:miter lim="800000"/>
              <a:headEnd/>
              <a:tailEnd/>
            </a:ln>
          </p:spPr>
        </p:pic>
        <p:pic>
          <p:nvPicPr>
            <p:cNvPr id="21537" name="Picture 48" descr="transmiss1"/>
            <p:cNvPicPr>
              <a:picLocks noChangeAspect="1" noChangeArrowheads="1"/>
            </p:cNvPicPr>
            <p:nvPr/>
          </p:nvPicPr>
          <p:blipFill>
            <a:blip r:embed="rId7" cstate="print"/>
            <a:srcRect/>
            <a:stretch>
              <a:fillRect/>
            </a:stretch>
          </p:blipFill>
          <p:spPr bwMode="auto">
            <a:xfrm>
              <a:off x="7362190" y="1640841"/>
              <a:ext cx="1864995" cy="1279208"/>
            </a:xfrm>
            <a:prstGeom prst="rect">
              <a:avLst/>
            </a:prstGeom>
            <a:noFill/>
            <a:ln w="9525">
              <a:noFill/>
              <a:miter lim="800000"/>
              <a:headEnd/>
              <a:tailEnd/>
            </a:ln>
          </p:spPr>
        </p:pic>
        <p:pic>
          <p:nvPicPr>
            <p:cNvPr id="21538" name="Picture 49" descr="hyb-car"/>
            <p:cNvPicPr>
              <a:picLocks noChangeAspect="1" noChangeArrowheads="1"/>
            </p:cNvPicPr>
            <p:nvPr/>
          </p:nvPicPr>
          <p:blipFill>
            <a:blip r:embed="rId8" cstate="print"/>
            <a:srcRect/>
            <a:stretch>
              <a:fillRect/>
            </a:stretch>
          </p:blipFill>
          <p:spPr bwMode="auto">
            <a:xfrm>
              <a:off x="3255010" y="3195321"/>
              <a:ext cx="1592580" cy="1034521"/>
            </a:xfrm>
            <a:prstGeom prst="rect">
              <a:avLst/>
            </a:prstGeom>
            <a:noFill/>
            <a:ln w="9525">
              <a:noFill/>
              <a:miter lim="800000"/>
              <a:headEnd/>
              <a:tailEnd/>
            </a:ln>
          </p:spPr>
        </p:pic>
        <p:pic>
          <p:nvPicPr>
            <p:cNvPr id="21539" name="Picture 50" descr="tank_04-06"/>
            <p:cNvPicPr>
              <a:picLocks noChangeAspect="1" noChangeArrowheads="1"/>
            </p:cNvPicPr>
            <p:nvPr/>
          </p:nvPicPr>
          <p:blipFill>
            <a:blip r:embed="rId9" cstate="print"/>
            <a:srcRect/>
            <a:stretch>
              <a:fillRect/>
            </a:stretch>
          </p:blipFill>
          <p:spPr bwMode="auto">
            <a:xfrm>
              <a:off x="5099050" y="2504440"/>
              <a:ext cx="1341120" cy="1381760"/>
            </a:xfrm>
            <a:prstGeom prst="rect">
              <a:avLst/>
            </a:prstGeom>
            <a:noFill/>
            <a:ln w="9525">
              <a:noFill/>
              <a:miter lim="800000"/>
              <a:headEnd/>
              <a:tailEnd/>
            </a:ln>
          </p:spPr>
        </p:pic>
        <p:sp>
          <p:nvSpPr>
            <p:cNvPr id="21540" name="Text Box 51"/>
            <p:cNvSpPr txBox="1">
              <a:spLocks noChangeArrowheads="1"/>
            </p:cNvSpPr>
            <p:nvPr/>
          </p:nvSpPr>
          <p:spPr bwMode="auto">
            <a:xfrm>
              <a:off x="8870953" y="3022600"/>
              <a:ext cx="888324" cy="523878"/>
            </a:xfrm>
            <a:prstGeom prst="rect">
              <a:avLst/>
            </a:prstGeom>
            <a:noFill/>
            <a:ln w="9525">
              <a:noFill/>
              <a:miter lim="800000"/>
              <a:headEnd/>
              <a:tailEnd/>
            </a:ln>
          </p:spPr>
          <p:txBody>
            <a:bodyPr wrap="none" lIns="101882" tIns="50941" rIns="101882" bIns="50941">
              <a:spAutoFit/>
            </a:bodyPr>
            <a:lstStyle/>
            <a:p>
              <a:r>
                <a:rPr lang="en-US" u="none" dirty="0"/>
                <a:t>Utility</a:t>
              </a:r>
            </a:p>
          </p:txBody>
        </p:sp>
        <p:pic>
          <p:nvPicPr>
            <p:cNvPr id="21541" name="Picture 52" descr="Photo:&lt;!--###IMAGE_BRIEF###--&gt;"/>
            <p:cNvPicPr>
              <a:picLocks noChangeAspect="1" noChangeArrowheads="1"/>
            </p:cNvPicPr>
            <p:nvPr/>
          </p:nvPicPr>
          <p:blipFill>
            <a:blip r:embed="rId10" cstate="print"/>
            <a:srcRect/>
            <a:stretch>
              <a:fillRect/>
            </a:stretch>
          </p:blipFill>
          <p:spPr bwMode="auto">
            <a:xfrm>
              <a:off x="5685790" y="3799841"/>
              <a:ext cx="1508760" cy="1041718"/>
            </a:xfrm>
            <a:prstGeom prst="rect">
              <a:avLst/>
            </a:prstGeom>
            <a:noFill/>
            <a:ln w="9525">
              <a:noFill/>
              <a:miter lim="800000"/>
              <a:headEnd/>
              <a:tailEnd/>
            </a:ln>
          </p:spPr>
        </p:pic>
      </p:grpSp>
      <p:pic>
        <p:nvPicPr>
          <p:cNvPr id="54" name="Picture 3"/>
          <p:cNvPicPr>
            <a:picLocks noChangeAspect="1" noChangeArrowheads="1"/>
          </p:cNvPicPr>
          <p:nvPr/>
        </p:nvPicPr>
        <p:blipFill>
          <a:blip r:embed="rId11" cstate="print"/>
          <a:srcRect/>
          <a:stretch>
            <a:fillRect/>
          </a:stretch>
        </p:blipFill>
        <p:spPr bwMode="auto">
          <a:xfrm>
            <a:off x="7559042" y="5732465"/>
            <a:ext cx="1799690" cy="1159021"/>
          </a:xfrm>
          <a:prstGeom prst="rect">
            <a:avLst/>
          </a:prstGeom>
          <a:noFill/>
          <a:ln w="9525">
            <a:noFill/>
            <a:miter lim="800000"/>
            <a:headEnd/>
            <a:tailEnd/>
          </a:ln>
        </p:spPr>
      </p:pic>
      <p:pic>
        <p:nvPicPr>
          <p:cNvPr id="55" name="Picture 3"/>
          <p:cNvPicPr>
            <a:picLocks noChangeAspect="1" noChangeArrowheads="1"/>
          </p:cNvPicPr>
          <p:nvPr/>
        </p:nvPicPr>
        <p:blipFill>
          <a:blip r:embed="rId12" cstate="print"/>
          <a:srcRect r="9422"/>
          <a:stretch>
            <a:fillRect/>
          </a:stretch>
        </p:blipFill>
        <p:spPr bwMode="auto">
          <a:xfrm>
            <a:off x="3288984" y="5793741"/>
            <a:ext cx="1875907" cy="954859"/>
          </a:xfrm>
          <a:prstGeom prst="rect">
            <a:avLst/>
          </a:prstGeom>
          <a:noFill/>
          <a:ln w="9525">
            <a:noFill/>
            <a:miter lim="800000"/>
            <a:headEnd/>
            <a:tailEnd/>
          </a:ln>
        </p:spPr>
      </p:pic>
      <p:pic>
        <p:nvPicPr>
          <p:cNvPr id="56" name="Picture 3"/>
          <p:cNvPicPr>
            <a:picLocks noChangeAspect="1" noChangeArrowheads="1"/>
          </p:cNvPicPr>
          <p:nvPr/>
        </p:nvPicPr>
        <p:blipFill>
          <a:blip r:embed="rId13" cstate="print"/>
          <a:srcRect r="10110" b="15613"/>
          <a:stretch>
            <a:fillRect/>
          </a:stretch>
        </p:blipFill>
        <p:spPr bwMode="auto">
          <a:xfrm>
            <a:off x="1054101" y="5808981"/>
            <a:ext cx="1422680" cy="1055370"/>
          </a:xfrm>
          <a:prstGeom prst="rect">
            <a:avLst/>
          </a:prstGeom>
          <a:noFill/>
          <a:ln w="9525">
            <a:noFill/>
            <a:miter lim="800000"/>
            <a:headEnd/>
            <a:tailEnd/>
          </a:ln>
        </p:spPr>
      </p:pic>
      <p:graphicFrame>
        <p:nvGraphicFramePr>
          <p:cNvPr id="57" name="Object 2"/>
          <p:cNvGraphicFramePr>
            <a:graphicFrameLocks noChangeAspect="1"/>
          </p:cNvGraphicFramePr>
          <p:nvPr/>
        </p:nvGraphicFramePr>
        <p:xfrm>
          <a:off x="5715002" y="5643882"/>
          <a:ext cx="1921635" cy="1360046"/>
        </p:xfrm>
        <a:graphic>
          <a:graphicData uri="http://schemas.openxmlformats.org/presentationml/2006/ole">
            <p:oleObj spid="_x0000_s2050" name="Acrobat Document" r:id="rId14" imgW="8202170" imgH="5638095" progId="AcroExch.Document.7">
              <p:embed/>
            </p:oleObj>
          </a:graphicData>
        </a:graphic>
      </p:graphicFrame>
      <p:sp>
        <p:nvSpPr>
          <p:cNvPr id="58" name="TextBox 14"/>
          <p:cNvSpPr txBox="1">
            <a:spLocks noChangeArrowheads="1"/>
          </p:cNvSpPr>
          <p:nvPr/>
        </p:nvSpPr>
        <p:spPr bwMode="auto">
          <a:xfrm>
            <a:off x="718823" y="5351780"/>
            <a:ext cx="2214878" cy="349098"/>
          </a:xfrm>
          <a:prstGeom prst="rect">
            <a:avLst/>
          </a:prstGeom>
          <a:noFill/>
          <a:ln w="9525">
            <a:noFill/>
            <a:miter lim="800000"/>
            <a:headEnd/>
            <a:tailEnd/>
          </a:ln>
        </p:spPr>
        <p:txBody>
          <a:bodyPr wrap="square" lIns="101870" tIns="50935" rIns="101870" bIns="50935">
            <a:spAutoFit/>
          </a:bodyPr>
          <a:lstStyle/>
          <a:p>
            <a:pPr algn="ctr"/>
            <a:r>
              <a:rPr lang="en-US" sz="1600" i="1" u="none" dirty="0"/>
              <a:t>Regulation</a:t>
            </a:r>
            <a:endParaRPr lang="en-US" sz="1600" u="none" dirty="0"/>
          </a:p>
        </p:txBody>
      </p:sp>
      <p:sp>
        <p:nvSpPr>
          <p:cNvPr id="59" name="Rectangle 15"/>
          <p:cNvSpPr>
            <a:spLocks noChangeArrowheads="1"/>
          </p:cNvSpPr>
          <p:nvPr/>
        </p:nvSpPr>
        <p:spPr bwMode="auto">
          <a:xfrm>
            <a:off x="3271838" y="5338975"/>
            <a:ext cx="2100262" cy="349098"/>
          </a:xfrm>
          <a:prstGeom prst="rect">
            <a:avLst/>
          </a:prstGeom>
          <a:noFill/>
          <a:ln w="9525">
            <a:noFill/>
            <a:miter lim="800000"/>
            <a:headEnd/>
            <a:tailEnd/>
          </a:ln>
        </p:spPr>
        <p:txBody>
          <a:bodyPr wrap="square" lIns="101870" tIns="50935" rIns="101870" bIns="50935">
            <a:spAutoFit/>
          </a:bodyPr>
          <a:lstStyle/>
          <a:p>
            <a:pPr algn="ctr"/>
            <a:r>
              <a:rPr lang="en-US" sz="1600" i="1" u="none" dirty="0"/>
              <a:t>Ramping</a:t>
            </a:r>
            <a:endParaRPr lang="en-US" sz="1600" u="none" dirty="0"/>
          </a:p>
        </p:txBody>
      </p:sp>
      <p:sp>
        <p:nvSpPr>
          <p:cNvPr id="60" name="Rectangle 16"/>
          <p:cNvSpPr>
            <a:spLocks noChangeArrowheads="1"/>
          </p:cNvSpPr>
          <p:nvPr/>
        </p:nvSpPr>
        <p:spPr bwMode="auto">
          <a:xfrm>
            <a:off x="6082191" y="5364481"/>
            <a:ext cx="3112610" cy="349098"/>
          </a:xfrm>
          <a:prstGeom prst="rect">
            <a:avLst/>
          </a:prstGeom>
          <a:noFill/>
          <a:ln w="9525">
            <a:noFill/>
            <a:miter lim="800000"/>
            <a:headEnd/>
            <a:tailEnd/>
          </a:ln>
        </p:spPr>
        <p:txBody>
          <a:bodyPr wrap="square" lIns="101870" tIns="50935" rIns="101870" bIns="50935">
            <a:spAutoFit/>
          </a:bodyPr>
          <a:lstStyle/>
          <a:p>
            <a:pPr algn="ctr"/>
            <a:r>
              <a:rPr lang="en-US" sz="1600" i="1" u="none" dirty="0"/>
              <a:t>Peak shaving, load leveling</a:t>
            </a:r>
            <a:endParaRPr lang="en-US" sz="1600" u="none" dirty="0"/>
          </a:p>
        </p:txBody>
      </p:sp>
      <p:sp>
        <p:nvSpPr>
          <p:cNvPr id="61" name="Right Arrow 60"/>
          <p:cNvSpPr/>
          <p:nvPr/>
        </p:nvSpPr>
        <p:spPr>
          <a:xfrm>
            <a:off x="805181" y="5115561"/>
            <a:ext cx="8478520" cy="320040"/>
          </a:xfrm>
          <a:prstGeom prst="rightArrow">
            <a:avLst>
              <a:gd name="adj1" fmla="val 47993"/>
              <a:gd name="adj2" fmla="val 50000"/>
            </a:avLst>
          </a:prstGeom>
          <a:solidFill>
            <a:schemeClr val="accent2">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fontAlgn="auto">
              <a:spcBef>
                <a:spcPts val="0"/>
              </a:spcBef>
              <a:spcAft>
                <a:spcPts val="0"/>
              </a:spcAft>
              <a:defRPr/>
            </a:pPr>
            <a:endParaRPr lang="en-US" dirty="0"/>
          </a:p>
        </p:txBody>
      </p:sp>
      <p:sp>
        <p:nvSpPr>
          <p:cNvPr id="65" name="TextBox 21"/>
          <p:cNvSpPr txBox="1">
            <a:spLocks noChangeArrowheads="1"/>
          </p:cNvSpPr>
          <p:nvPr/>
        </p:nvSpPr>
        <p:spPr bwMode="auto">
          <a:xfrm>
            <a:off x="796608" y="4864100"/>
            <a:ext cx="2060893" cy="349098"/>
          </a:xfrm>
          <a:prstGeom prst="rect">
            <a:avLst/>
          </a:prstGeom>
          <a:noFill/>
          <a:ln w="9525">
            <a:noFill/>
            <a:miter lim="800000"/>
            <a:headEnd/>
            <a:tailEnd/>
          </a:ln>
        </p:spPr>
        <p:txBody>
          <a:bodyPr wrap="square" lIns="101870" tIns="50935" rIns="101870" bIns="50935">
            <a:spAutoFit/>
          </a:bodyPr>
          <a:lstStyle/>
          <a:p>
            <a:r>
              <a:rPr lang="en-US" sz="1600" u="none" dirty="0">
                <a:solidFill>
                  <a:srgbClr val="000099"/>
                </a:solidFill>
              </a:rPr>
              <a:t>Seconds to Minutes</a:t>
            </a:r>
          </a:p>
        </p:txBody>
      </p:sp>
      <p:sp>
        <p:nvSpPr>
          <p:cNvPr id="66" name="TextBox 22"/>
          <p:cNvSpPr txBox="1">
            <a:spLocks noChangeArrowheads="1"/>
          </p:cNvSpPr>
          <p:nvPr/>
        </p:nvSpPr>
        <p:spPr bwMode="auto">
          <a:xfrm>
            <a:off x="3131820" y="4864100"/>
            <a:ext cx="2418081" cy="349098"/>
          </a:xfrm>
          <a:prstGeom prst="rect">
            <a:avLst/>
          </a:prstGeom>
          <a:noFill/>
          <a:ln w="9525">
            <a:noFill/>
            <a:miter lim="800000"/>
            <a:headEnd/>
            <a:tailEnd/>
          </a:ln>
        </p:spPr>
        <p:txBody>
          <a:bodyPr wrap="square" lIns="101870" tIns="50935" rIns="101870" bIns="50935">
            <a:spAutoFit/>
          </a:bodyPr>
          <a:lstStyle/>
          <a:p>
            <a:pPr algn="ctr"/>
            <a:r>
              <a:rPr lang="en-US" sz="1600" u="none" dirty="0">
                <a:solidFill>
                  <a:srgbClr val="000099"/>
                </a:solidFill>
              </a:rPr>
              <a:t>Minutes - one Hour</a:t>
            </a:r>
          </a:p>
        </p:txBody>
      </p:sp>
      <p:sp>
        <p:nvSpPr>
          <p:cNvPr id="67" name="TextBox 23"/>
          <p:cNvSpPr txBox="1">
            <a:spLocks noChangeArrowheads="1"/>
          </p:cNvSpPr>
          <p:nvPr/>
        </p:nvSpPr>
        <p:spPr bwMode="auto">
          <a:xfrm>
            <a:off x="6565902" y="4864100"/>
            <a:ext cx="2387598" cy="349098"/>
          </a:xfrm>
          <a:prstGeom prst="rect">
            <a:avLst/>
          </a:prstGeom>
          <a:noFill/>
          <a:ln w="9525">
            <a:noFill/>
            <a:miter lim="800000"/>
            <a:headEnd/>
            <a:tailEnd/>
          </a:ln>
        </p:spPr>
        <p:txBody>
          <a:bodyPr wrap="square" lIns="101870" tIns="50935" rIns="101870" bIns="50935">
            <a:spAutoFit/>
          </a:bodyPr>
          <a:lstStyle/>
          <a:p>
            <a:r>
              <a:rPr lang="en-US" sz="1600" u="none" dirty="0">
                <a:solidFill>
                  <a:srgbClr val="000099"/>
                </a:solidFill>
              </a:rPr>
              <a:t>Several Hours - one Day</a:t>
            </a:r>
          </a:p>
        </p:txBody>
      </p:sp>
      <p:sp>
        <p:nvSpPr>
          <p:cNvPr id="68" name="Rectangle 67"/>
          <p:cNvSpPr/>
          <p:nvPr/>
        </p:nvSpPr>
        <p:spPr>
          <a:xfrm>
            <a:off x="7073900" y="1661468"/>
            <a:ext cx="2324100" cy="1663568"/>
          </a:xfrm>
          <a:prstGeom prst="rect">
            <a:avLst/>
          </a:prstGeom>
          <a:solidFill>
            <a:srgbClr val="FFFFE1"/>
          </a:solidFill>
          <a:ln>
            <a:solidFill>
              <a:srgbClr val="006600"/>
            </a:solidFill>
          </a:ln>
        </p:spPr>
        <p:txBody>
          <a:bodyPr wrap="square" lIns="91429" tIns="45715" rIns="91429" bIns="45715">
            <a:spAutoFit/>
          </a:bodyPr>
          <a:lstStyle/>
          <a:p>
            <a:pPr marL="177780"/>
            <a:r>
              <a:rPr lang="en-US" sz="2000" u="none" dirty="0" smtClean="0">
                <a:solidFill>
                  <a:srgbClr val="006600"/>
                </a:solidFill>
              </a:rPr>
              <a:t>Different power requirements and time regimes will require different storage solutions</a:t>
            </a:r>
            <a:endParaRPr lang="en-US" sz="2000" u="none" dirty="0">
              <a:solidFill>
                <a:srgbClr val="006600"/>
              </a:solidFill>
            </a:endParaRPr>
          </a:p>
        </p:txBody>
      </p:sp>
      <p:sp>
        <p:nvSpPr>
          <p:cNvPr id="69" name="Slide Number Placeholder 4"/>
          <p:cNvSpPr>
            <a:spLocks noGrp="1"/>
          </p:cNvSpPr>
          <p:nvPr>
            <p:ph type="sldNum" sz="quarter" idx="11"/>
          </p:nvPr>
        </p:nvSpPr>
        <p:spPr bwMode="auto">
          <a:xfrm>
            <a:off x="9255125" y="7198467"/>
            <a:ext cx="419100" cy="413808"/>
          </a:xfrm>
          <a:prstGeom prst="rect">
            <a:avLst/>
          </a:prstGeom>
          <a:noFill/>
          <a:ln>
            <a:miter lim="800000"/>
            <a:headEnd/>
            <a:tailEnd/>
          </a:ln>
        </p:spPr>
        <p:txBody>
          <a:bodyPr wrap="square" lIns="101846" tIns="50923" rIns="101846" bIns="50923" numCol="1" anchorCtr="0" compatLnSpc="1">
            <a:prstTxWarp prst="textNoShape">
              <a:avLst/>
            </a:prstTxWarp>
          </a:bodyPr>
          <a:lstStyle/>
          <a:p>
            <a:pPr algn="r" fontAlgn="base">
              <a:spcBef>
                <a:spcPct val="0"/>
              </a:spcBef>
              <a:spcAft>
                <a:spcPct val="0"/>
              </a:spcAft>
            </a:pPr>
            <a:fld id="{667D76AE-A3F6-41AD-A1C0-12C90F8E6684}" type="slidenum">
              <a:rPr lang="en-US" u="none" smtClean="0">
                <a:latin typeface="Arial" charset="0"/>
                <a:cs typeface="Arial" charset="0"/>
              </a:rPr>
              <a:pPr algn="r" fontAlgn="base">
                <a:spcBef>
                  <a:spcPct val="0"/>
                </a:spcBef>
                <a:spcAft>
                  <a:spcPct val="0"/>
                </a:spcAft>
              </a:pPr>
              <a:t>8</a:t>
            </a:fld>
            <a:endParaRPr lang="en-US" u="non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999098" y="1150405"/>
            <a:ext cx="5807847" cy="4481728"/>
            <a:chOff x="1232245" y="1447800"/>
            <a:chExt cx="7132292" cy="4937637"/>
          </a:xfrm>
        </p:grpSpPr>
        <p:pic>
          <p:nvPicPr>
            <p:cNvPr id="7" name="Picture 5"/>
            <p:cNvPicPr>
              <a:picLocks noChangeAspect="1" noChangeArrowheads="1"/>
            </p:cNvPicPr>
            <p:nvPr/>
          </p:nvPicPr>
          <p:blipFill>
            <a:blip r:embed="rId3" cstate="print"/>
            <a:srcRect/>
            <a:stretch>
              <a:fillRect/>
            </a:stretch>
          </p:blipFill>
          <p:spPr bwMode="auto">
            <a:xfrm>
              <a:off x="1447800" y="1447800"/>
              <a:ext cx="6916737" cy="4359601"/>
            </a:xfrm>
            <a:prstGeom prst="rect">
              <a:avLst/>
            </a:prstGeom>
            <a:noFill/>
            <a:ln w="9525">
              <a:noFill/>
              <a:miter lim="800000"/>
              <a:headEnd/>
              <a:tailEnd/>
            </a:ln>
            <a:effectLst/>
          </p:spPr>
        </p:pic>
        <p:sp>
          <p:nvSpPr>
            <p:cNvPr id="8" name="Rounded Rectangle 7"/>
            <p:cNvSpPr/>
            <p:nvPr/>
          </p:nvSpPr>
          <p:spPr>
            <a:xfrm>
              <a:off x="3505200" y="2362200"/>
              <a:ext cx="4419600" cy="1904999"/>
            </a:xfrm>
            <a:prstGeom prst="roundRect">
              <a:avLst>
                <a:gd name="adj" fmla="val 16043"/>
              </a:avLst>
            </a:prstGeom>
            <a:solidFill>
              <a:schemeClr val="accent1">
                <a:alpha val="49000"/>
              </a:schemeClr>
            </a:solidFill>
            <a:ln w="25400">
              <a:solidFill>
                <a:schemeClr val="accent1">
                  <a:lumMod val="25000"/>
                </a:schemeClr>
              </a:solidFill>
              <a:prstDash val="dash"/>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667000" y="2057400"/>
              <a:ext cx="762000" cy="2590799"/>
            </a:xfrm>
            <a:prstGeom prst="roundRect">
              <a:avLst/>
            </a:prstGeom>
            <a:solidFill>
              <a:schemeClr val="accent1">
                <a:alpha val="49000"/>
              </a:schemeClr>
            </a:solidFill>
            <a:ln w="25400">
              <a:solidFill>
                <a:schemeClr val="accent1">
                  <a:lumMod val="25000"/>
                </a:schemeClr>
              </a:solidFill>
              <a:prstDash val="dash"/>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438401" y="2819400"/>
              <a:ext cx="762000" cy="1676400"/>
            </a:xfrm>
            <a:prstGeom prst="roundRect">
              <a:avLst/>
            </a:prstGeom>
            <a:solidFill>
              <a:schemeClr val="accent1">
                <a:alpha val="49000"/>
              </a:schemeClr>
            </a:solidFill>
            <a:ln w="25400">
              <a:solidFill>
                <a:schemeClr val="accent1">
                  <a:lumMod val="25000"/>
                </a:schemeClr>
              </a:solidFill>
              <a:prstDash val="dash"/>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286000" y="3505199"/>
              <a:ext cx="685801" cy="990599"/>
            </a:xfrm>
            <a:prstGeom prst="roundRect">
              <a:avLst/>
            </a:prstGeom>
            <a:solidFill>
              <a:schemeClr val="accent1">
                <a:alpha val="49000"/>
              </a:schemeClr>
            </a:solidFill>
            <a:ln w="25400">
              <a:solidFill>
                <a:schemeClr val="accent1">
                  <a:lumMod val="25000"/>
                </a:schemeClr>
              </a:solidFill>
              <a:prstDash val="dash"/>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692721">
              <a:off x="2255645" y="3681736"/>
              <a:ext cx="685801" cy="322132"/>
            </a:xfrm>
            <a:prstGeom prst="rect">
              <a:avLst/>
            </a:prstGeom>
            <a:noFill/>
          </p:spPr>
          <p:txBody>
            <a:bodyPr wrap="square" rtlCol="0">
              <a:spAutoFit/>
            </a:bodyPr>
            <a:lstStyle/>
            <a:p>
              <a:r>
                <a:rPr lang="en-US" sz="1300" dirty="0"/>
                <a:t>HEV</a:t>
              </a:r>
            </a:p>
          </p:txBody>
        </p:sp>
        <p:sp>
          <p:nvSpPr>
            <p:cNvPr id="13" name="TextBox 12"/>
            <p:cNvSpPr txBox="1"/>
            <p:nvPr/>
          </p:nvSpPr>
          <p:spPr>
            <a:xfrm rot="19868669">
              <a:off x="2170683" y="3098532"/>
              <a:ext cx="838200" cy="322132"/>
            </a:xfrm>
            <a:prstGeom prst="rect">
              <a:avLst/>
            </a:prstGeom>
            <a:noFill/>
          </p:spPr>
          <p:txBody>
            <a:bodyPr wrap="square" rtlCol="0">
              <a:spAutoFit/>
            </a:bodyPr>
            <a:lstStyle/>
            <a:p>
              <a:r>
                <a:rPr lang="en-US" sz="1300" dirty="0"/>
                <a:t>PHEV</a:t>
              </a:r>
            </a:p>
          </p:txBody>
        </p:sp>
        <p:sp>
          <p:nvSpPr>
            <p:cNvPr id="14" name="TextBox 13"/>
            <p:cNvSpPr txBox="1"/>
            <p:nvPr/>
          </p:nvSpPr>
          <p:spPr>
            <a:xfrm rot="19868669">
              <a:off x="2238175" y="2359774"/>
              <a:ext cx="627200" cy="322132"/>
            </a:xfrm>
            <a:prstGeom prst="rect">
              <a:avLst/>
            </a:prstGeom>
            <a:noFill/>
          </p:spPr>
          <p:txBody>
            <a:bodyPr wrap="square" rtlCol="0">
              <a:spAutoFit/>
            </a:bodyPr>
            <a:lstStyle/>
            <a:p>
              <a:r>
                <a:rPr lang="en-US" sz="1300" dirty="0"/>
                <a:t>EV</a:t>
              </a:r>
            </a:p>
          </p:txBody>
        </p:sp>
        <p:sp>
          <p:nvSpPr>
            <p:cNvPr id="15" name="TextBox 14"/>
            <p:cNvSpPr txBox="1"/>
            <p:nvPr/>
          </p:nvSpPr>
          <p:spPr>
            <a:xfrm>
              <a:off x="3581400" y="3047999"/>
              <a:ext cx="4343399" cy="322132"/>
            </a:xfrm>
            <a:prstGeom prst="rect">
              <a:avLst/>
            </a:prstGeom>
            <a:noFill/>
          </p:spPr>
          <p:txBody>
            <a:bodyPr wrap="square" rtlCol="0">
              <a:spAutoFit/>
            </a:bodyPr>
            <a:lstStyle/>
            <a:p>
              <a:r>
                <a:rPr lang="en-US" sz="1300" dirty="0"/>
                <a:t>Grid Services, Stabilization, Energy Management</a:t>
              </a:r>
            </a:p>
          </p:txBody>
        </p:sp>
        <p:sp>
          <p:nvSpPr>
            <p:cNvPr id="16" name="TextBox 15"/>
            <p:cNvSpPr txBox="1"/>
            <p:nvPr/>
          </p:nvSpPr>
          <p:spPr>
            <a:xfrm rot="16200000">
              <a:off x="-288955" y="3054445"/>
              <a:ext cx="3495955" cy="453556"/>
            </a:xfrm>
            <a:prstGeom prst="rect">
              <a:avLst/>
            </a:prstGeom>
            <a:noFill/>
          </p:spPr>
          <p:txBody>
            <a:bodyPr wrap="square" rtlCol="0">
              <a:spAutoFit/>
            </a:bodyPr>
            <a:lstStyle/>
            <a:p>
              <a:r>
                <a:rPr lang="en-US" sz="1800" u="none" dirty="0"/>
                <a:t>Storage</a:t>
              </a:r>
              <a:r>
                <a:rPr lang="en-US" sz="1800" dirty="0"/>
                <a:t> Time (minutes)</a:t>
              </a:r>
            </a:p>
          </p:txBody>
        </p:sp>
        <p:sp>
          <p:nvSpPr>
            <p:cNvPr id="17" name="TextBox 16"/>
            <p:cNvSpPr txBox="1"/>
            <p:nvPr/>
          </p:nvSpPr>
          <p:spPr>
            <a:xfrm>
              <a:off x="1570850" y="5673357"/>
              <a:ext cx="6753113" cy="712080"/>
            </a:xfrm>
            <a:prstGeom prst="rect">
              <a:avLst/>
            </a:prstGeom>
            <a:solidFill>
              <a:schemeClr val="bg1"/>
            </a:solidFill>
          </p:spPr>
          <p:txBody>
            <a:bodyPr wrap="square" rtlCol="0">
              <a:spAutoFit/>
            </a:bodyPr>
            <a:lstStyle/>
            <a:p>
              <a:pPr algn="ctr"/>
              <a:r>
                <a:rPr lang="en-US" sz="1800" u="none" dirty="0"/>
                <a:t>Storage Power Requirements (MW)</a:t>
              </a:r>
            </a:p>
            <a:p>
              <a:pPr algn="ctr"/>
              <a:endParaRPr lang="en-US" sz="1800" u="none" dirty="0"/>
            </a:p>
          </p:txBody>
        </p:sp>
      </p:grpSp>
      <p:grpSp>
        <p:nvGrpSpPr>
          <p:cNvPr id="3" name="Group 18"/>
          <p:cNvGrpSpPr/>
          <p:nvPr/>
        </p:nvGrpSpPr>
        <p:grpSpPr>
          <a:xfrm>
            <a:off x="4610100" y="1236762"/>
            <a:ext cx="5029200" cy="4404360"/>
            <a:chOff x="3276600" y="1043609"/>
            <a:chExt cx="5641975" cy="4899991"/>
          </a:xfrm>
        </p:grpSpPr>
        <p:sp>
          <p:nvSpPr>
            <p:cNvPr id="18" name="Pentagon 17"/>
            <p:cNvSpPr/>
            <p:nvPr/>
          </p:nvSpPr>
          <p:spPr>
            <a:xfrm>
              <a:off x="3508375" y="5638800"/>
              <a:ext cx="5330825" cy="304800"/>
            </a:xfrm>
            <a:prstGeom prst="homePlate">
              <a:avLst/>
            </a:prstGeom>
            <a:gradFill flip="none" rotWithShape="1">
              <a:gsLst>
                <a:gs pos="0">
                  <a:schemeClr val="accent1">
                    <a:lumMod val="90000"/>
                  </a:schemeClr>
                </a:gs>
                <a:gs pos="50000">
                  <a:srgbClr val="FFFF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4702">
                <a:defRPr/>
              </a:pPr>
              <a:r>
                <a:rPr lang="en-US" sz="1800" dirty="0">
                  <a:solidFill>
                    <a:srgbClr val="002060"/>
                  </a:solidFill>
                  <a:latin typeface="Arial Narrow" pitchFamily="34" charset="0"/>
                </a:rPr>
                <a:t>Consumer     Transportation	Grid Management</a:t>
              </a:r>
            </a:p>
          </p:txBody>
        </p:sp>
        <p:pic>
          <p:nvPicPr>
            <p:cNvPr id="12291" name="Picture 2"/>
            <p:cNvPicPr>
              <a:picLocks noChangeAspect="1" noChangeArrowheads="1"/>
            </p:cNvPicPr>
            <p:nvPr/>
          </p:nvPicPr>
          <p:blipFill>
            <a:blip r:embed="rId4" cstate="print"/>
            <a:srcRect/>
            <a:stretch>
              <a:fillRect/>
            </a:stretch>
          </p:blipFill>
          <p:spPr bwMode="auto">
            <a:xfrm>
              <a:off x="3276600" y="1043609"/>
              <a:ext cx="5641975" cy="4003523"/>
            </a:xfrm>
            <a:prstGeom prst="rect">
              <a:avLst/>
            </a:prstGeom>
            <a:noFill/>
            <a:ln w="9525">
              <a:noFill/>
              <a:miter lim="800000"/>
              <a:headEnd/>
              <a:tailEnd/>
            </a:ln>
          </p:spPr>
        </p:pic>
      </p:grpSp>
      <p:sp>
        <p:nvSpPr>
          <p:cNvPr id="71684" name="TextBox 5"/>
          <p:cNvSpPr txBox="1">
            <a:spLocks noChangeArrowheads="1"/>
          </p:cNvSpPr>
          <p:nvPr/>
        </p:nvSpPr>
        <p:spPr bwMode="auto">
          <a:xfrm>
            <a:off x="224377" y="1172444"/>
            <a:ext cx="3855720" cy="5396585"/>
          </a:xfrm>
          <a:prstGeom prst="rect">
            <a:avLst/>
          </a:prstGeom>
          <a:noFill/>
          <a:ln w="9525">
            <a:noFill/>
            <a:miter lim="800000"/>
            <a:headEnd/>
            <a:tailEnd/>
          </a:ln>
        </p:spPr>
        <p:txBody>
          <a:bodyPr wrap="square" lIns="101835" tIns="50917" rIns="101835" bIns="50917">
            <a:spAutoFit/>
          </a:bodyPr>
          <a:lstStyle/>
          <a:p>
            <a:pPr marL="189173" indent="-189173">
              <a:buFont typeface="Wingdings" pitchFamily="2" charset="2"/>
              <a:buChar char="§"/>
            </a:pPr>
            <a:r>
              <a:rPr lang="en-US" sz="2000" u="none" dirty="0" smtClean="0">
                <a:solidFill>
                  <a:srgbClr val="111111"/>
                </a:solidFill>
              </a:rPr>
              <a:t>Myriad of technologies required for grid and transportation energy storage</a:t>
            </a:r>
          </a:p>
          <a:p>
            <a:pPr marL="189173" indent="-189173"/>
            <a:endParaRPr lang="en-US" u="none" dirty="0">
              <a:solidFill>
                <a:srgbClr val="111111"/>
              </a:solidFill>
            </a:endParaRPr>
          </a:p>
          <a:p>
            <a:pPr marL="189173" indent="-189173">
              <a:buFont typeface="Wingdings" pitchFamily="2" charset="2"/>
              <a:buChar char="§"/>
            </a:pPr>
            <a:r>
              <a:rPr lang="en-US" sz="2000" u="none" dirty="0" smtClean="0">
                <a:solidFill>
                  <a:srgbClr val="111111"/>
                </a:solidFill>
              </a:rPr>
              <a:t>Existing technologies </a:t>
            </a:r>
          </a:p>
          <a:p>
            <a:pPr marL="316466" lvl="1" indent="-189173">
              <a:buFont typeface="Arial" pitchFamily="34" charset="0"/>
              <a:buChar char="–"/>
            </a:pPr>
            <a:r>
              <a:rPr lang="en-US" sz="2000" u="none" dirty="0" smtClean="0">
                <a:solidFill>
                  <a:srgbClr val="111111"/>
                </a:solidFill>
              </a:rPr>
              <a:t>limited use lifetimes</a:t>
            </a:r>
          </a:p>
          <a:p>
            <a:pPr marL="316466" lvl="1" indent="-189173">
              <a:buFont typeface="Arial" pitchFamily="34" charset="0"/>
              <a:buChar char="–"/>
            </a:pPr>
            <a:r>
              <a:rPr lang="en-US" sz="2000" u="none" dirty="0" smtClean="0">
                <a:solidFill>
                  <a:srgbClr val="111111"/>
                </a:solidFill>
              </a:rPr>
              <a:t>far from theoretical densities</a:t>
            </a:r>
          </a:p>
          <a:p>
            <a:pPr marL="316466" lvl="1" indent="-189173">
              <a:buFont typeface="Arial" pitchFamily="34" charset="0"/>
              <a:buChar char="–"/>
            </a:pPr>
            <a:r>
              <a:rPr lang="en-US" sz="2000" u="none" smtClean="0">
                <a:solidFill>
                  <a:srgbClr val="111111"/>
                </a:solidFill>
              </a:rPr>
              <a:t>cost</a:t>
            </a:r>
            <a:endParaRPr lang="en-US" sz="2000" u="none" dirty="0" smtClean="0">
              <a:solidFill>
                <a:srgbClr val="111111"/>
              </a:solidFill>
            </a:endParaRPr>
          </a:p>
          <a:p>
            <a:pPr marL="316466" lvl="1" indent="-189173">
              <a:buFont typeface="Arial" pitchFamily="34" charset="0"/>
              <a:buChar char="–"/>
            </a:pPr>
            <a:r>
              <a:rPr lang="en-US" sz="2000" u="none" dirty="0" smtClean="0">
                <a:solidFill>
                  <a:srgbClr val="111111"/>
                </a:solidFill>
              </a:rPr>
              <a:t>often environmentally hazardous</a:t>
            </a:r>
          </a:p>
          <a:p>
            <a:pPr marL="316466" lvl="1" indent="-189173">
              <a:buFont typeface="Arial" pitchFamily="34" charset="0"/>
              <a:buChar char="–"/>
            </a:pPr>
            <a:r>
              <a:rPr lang="en-US" sz="2000" u="none" dirty="0" smtClean="0">
                <a:solidFill>
                  <a:srgbClr val="111111"/>
                </a:solidFill>
              </a:rPr>
              <a:t>require higher power and charge/discharge rates </a:t>
            </a:r>
          </a:p>
          <a:p>
            <a:pPr marL="316466" lvl="1" indent="-189173">
              <a:buFont typeface="Arial" pitchFamily="34" charset="0"/>
              <a:buChar char="–"/>
            </a:pPr>
            <a:r>
              <a:rPr lang="en-US" sz="2000" u="none" dirty="0" smtClean="0">
                <a:solidFill>
                  <a:srgbClr val="111111"/>
                </a:solidFill>
              </a:rPr>
              <a:t>weight</a:t>
            </a:r>
          </a:p>
          <a:p>
            <a:pPr marL="316466" lvl="1" indent="-189173">
              <a:buFont typeface="Arial" pitchFamily="34" charset="0"/>
              <a:buChar char="–"/>
            </a:pPr>
            <a:endParaRPr lang="en-US" sz="800" u="none" dirty="0" smtClean="0">
              <a:solidFill>
                <a:srgbClr val="111111"/>
              </a:solidFill>
            </a:endParaRPr>
          </a:p>
          <a:p>
            <a:pPr marL="316466" lvl="1" indent="-189173"/>
            <a:r>
              <a:rPr lang="en-US" sz="2000" u="none" dirty="0" smtClean="0">
                <a:solidFill>
                  <a:srgbClr val="111111"/>
                </a:solidFill>
              </a:rPr>
              <a:t>	Overall, 2X – 10X improvements needed</a:t>
            </a:r>
          </a:p>
          <a:p>
            <a:pPr marL="189173" indent="-189173"/>
            <a:endParaRPr lang="en-US" u="none" dirty="0">
              <a:solidFill>
                <a:srgbClr val="111111"/>
              </a:solidFill>
            </a:endParaRPr>
          </a:p>
          <a:p>
            <a:pPr marL="189173" indent="-189173">
              <a:buFont typeface="Wingdings" pitchFamily="2" charset="2"/>
              <a:buChar char="§"/>
            </a:pPr>
            <a:r>
              <a:rPr lang="en-US" sz="2000" u="none" dirty="0" smtClean="0">
                <a:solidFill>
                  <a:srgbClr val="111111"/>
                </a:solidFill>
              </a:rPr>
              <a:t>Opportunity:  Revolutionize technologies for energy storage</a:t>
            </a:r>
          </a:p>
          <a:p>
            <a:pPr marL="189173" indent="-189173"/>
            <a:endParaRPr lang="en-US" u="none" dirty="0">
              <a:solidFill>
                <a:srgbClr val="111111"/>
              </a:solidFill>
            </a:endParaRPr>
          </a:p>
        </p:txBody>
      </p:sp>
      <p:sp>
        <p:nvSpPr>
          <p:cNvPr id="22" name="Slide Number Placeholder 2"/>
          <p:cNvSpPr>
            <a:spLocks noGrp="1"/>
          </p:cNvSpPr>
          <p:nvPr>
            <p:ph type="sldNum" sz="quarter" idx="11"/>
          </p:nvPr>
        </p:nvSpPr>
        <p:spPr/>
        <p:txBody>
          <a:bodyPr/>
          <a:lstStyle/>
          <a:p>
            <a:pPr defTabSz="1016794">
              <a:defRPr/>
            </a:pPr>
            <a:fld id="{7D11F708-2B2A-4032-8D7D-88B43C0FC814}" type="slidenum">
              <a:rPr lang="en-US" u="none"/>
              <a:pPr defTabSz="1016794">
                <a:defRPr/>
              </a:pPr>
              <a:t>9</a:t>
            </a:fld>
            <a:endParaRPr lang="en-US" u="none" dirty="0"/>
          </a:p>
        </p:txBody>
      </p:sp>
      <p:sp>
        <p:nvSpPr>
          <p:cNvPr id="20" name="Title 1"/>
          <p:cNvSpPr>
            <a:spLocks noGrp="1"/>
          </p:cNvSpPr>
          <p:nvPr>
            <p:ph type="title" idx="4294967295"/>
          </p:nvPr>
        </p:nvSpPr>
        <p:spPr>
          <a:xfrm>
            <a:off x="1" y="1"/>
            <a:ext cx="10058400" cy="820738"/>
          </a:xfrm>
        </p:spPr>
        <p:txBody>
          <a:bodyPr/>
          <a:lstStyle/>
          <a:p>
            <a:r>
              <a:rPr lang="en-US" sz="2500" b="1" i="1" dirty="0" smtClean="0">
                <a:solidFill>
                  <a:srgbClr val="006600"/>
                </a:solidFill>
                <a:latin typeface="Arial Narrow" pitchFamily="34" charset="0"/>
              </a:rPr>
              <a:t>Batteries and Energy Storage:  Grid and Transportation</a:t>
            </a:r>
          </a:p>
        </p:txBody>
      </p:sp>
      <p:sp>
        <p:nvSpPr>
          <p:cNvPr id="23" name="Right Arrow 22"/>
          <p:cNvSpPr/>
          <p:nvPr/>
        </p:nvSpPr>
        <p:spPr>
          <a:xfrm>
            <a:off x="240632" y="4892843"/>
            <a:ext cx="272715" cy="2566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52063</TotalTime>
  <Words>3367</Words>
  <Application>Microsoft Office PowerPoint</Application>
  <PresentationFormat>Custom</PresentationFormat>
  <Paragraphs>520</Paragraphs>
  <Slides>39</Slides>
  <Notes>39</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39</vt:i4>
      </vt:variant>
    </vt:vector>
  </HeadingPairs>
  <TitlesOfParts>
    <vt:vector size="48" baseType="lpstr">
      <vt:lpstr>Custom Design</vt:lpstr>
      <vt:lpstr>2_Default Design</vt:lpstr>
      <vt:lpstr>1_Custom Design</vt:lpstr>
      <vt:lpstr>3_Office Theme</vt:lpstr>
      <vt:lpstr>2_Custom Design</vt:lpstr>
      <vt:lpstr>1_Office Theme</vt:lpstr>
      <vt:lpstr>Office Theme</vt:lpstr>
      <vt:lpstr>Acrobat Document</vt:lpstr>
      <vt:lpstr>Photo Editor Photo</vt:lpstr>
      <vt:lpstr>Basic Energy Sciences Update</vt:lpstr>
      <vt:lpstr>Slide 2</vt:lpstr>
      <vt:lpstr>Slide 3</vt:lpstr>
      <vt:lpstr>FY 2011 Budget Informed by BESAC &amp; BES Strategic Planning Activities</vt:lpstr>
      <vt:lpstr>FY 2011 Budget Highlights</vt:lpstr>
      <vt:lpstr>Slide 6</vt:lpstr>
      <vt:lpstr>Slide 7</vt:lpstr>
      <vt:lpstr>    </vt:lpstr>
      <vt:lpstr>Batteries and Energy Storage:  Grid and Transportation</vt:lpstr>
      <vt:lpstr>Slide 10</vt:lpstr>
      <vt:lpstr>Slide 11</vt:lpstr>
      <vt:lpstr>DOE Batteries and Energy Storage Program Features</vt:lpstr>
      <vt:lpstr>Innovation Pipeline:  Hubs vs. EFRCs&amp; ARPA-E</vt:lpstr>
      <vt:lpstr>New BES Research Investments Address Critical Needs  An FY 2011 BES call will cover a broad range of research awards including new EFRCs</vt:lpstr>
      <vt:lpstr>Slide 15</vt:lpstr>
      <vt:lpstr>New Materials Discovery – Enabler of Technology Innovations</vt:lpstr>
      <vt:lpstr>Discovery and Development of New Materials To expand scientific frontiers and drive technology innovation </vt:lpstr>
      <vt:lpstr>Directing Matter and Energy:  2007 BESAC Report</vt:lpstr>
      <vt:lpstr>Crystalline Matter: 2009 NRC Report</vt:lpstr>
      <vt:lpstr>Inspired by Biology:  2008 NRC Report</vt:lpstr>
      <vt:lpstr>Synthesis Science and Discovery:  Implementation</vt:lpstr>
      <vt:lpstr>Slide 22</vt:lpstr>
      <vt:lpstr>Transportation Combustion Challenge: How to get “clean” and “efficient”?</vt:lpstr>
      <vt:lpstr>Multi-scale Simulation of Internal Combustion Engines A new initiative to develop the science base for computational design of advanced engines</vt:lpstr>
      <vt:lpstr>Establishing the science base for multi-scale simulation of advanced engines</vt:lpstr>
      <vt:lpstr>Slide 26</vt:lpstr>
      <vt:lpstr>Ultrafast Science An increase in funding to initiate promising new activities in grand challenge science</vt:lpstr>
      <vt:lpstr>LCLS: First Experiments</vt:lpstr>
      <vt:lpstr>Single Particle Imaging at the LCLS</vt:lpstr>
      <vt:lpstr> Ultrafast Optics for Material Sciences </vt:lpstr>
      <vt:lpstr>Slide 31</vt:lpstr>
      <vt:lpstr>Slide 32</vt:lpstr>
      <vt:lpstr>Slide 33</vt:lpstr>
      <vt:lpstr>BESAC &amp; BES Strategic Planning Activities</vt:lpstr>
      <vt:lpstr>BESAC Science for Energy Technology Report  (Draft)</vt:lpstr>
      <vt:lpstr>Slide 36</vt:lpstr>
      <vt:lpstr>Geosciences Research for Gas Hydrates Developing the science base for understanding the potential of gas hydrates as a resource</vt:lpstr>
      <vt:lpstr>Geosciences for understanding and tracking the effects of greenhouse gas mitigation strategies </vt:lpstr>
      <vt:lpstr>Multi-scale Simulation of Internal Combustion Engines A new initiative to develop the science base for computational design of advanced engines</vt:lpstr>
    </vt:vector>
  </TitlesOfParts>
  <Company>Dept.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longs</dc:creator>
  <cp:lastModifiedBy>Perine</cp:lastModifiedBy>
  <cp:revision>4402</cp:revision>
  <cp:lastPrinted>2001-07-29T20:07:26Z</cp:lastPrinted>
  <dcterms:created xsi:type="dcterms:W3CDTF">2000-07-20T12:07:15Z</dcterms:created>
  <dcterms:modified xsi:type="dcterms:W3CDTF">2010-03-11T20:15:37Z</dcterms:modified>
</cp:coreProperties>
</file>