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1" r:id="rId5"/>
  </p:sldMasterIdLst>
  <p:notesMasterIdLst>
    <p:notesMasterId r:id="rId17"/>
  </p:notesMasterIdLst>
  <p:sldIdLst>
    <p:sldId id="2142534188" r:id="rId6"/>
    <p:sldId id="2142534184" r:id="rId7"/>
    <p:sldId id="2142534182" r:id="rId8"/>
    <p:sldId id="2142534191" r:id="rId9"/>
    <p:sldId id="2142534183" r:id="rId10"/>
    <p:sldId id="5859" r:id="rId11"/>
    <p:sldId id="2142534186" r:id="rId12"/>
    <p:sldId id="2142534185" r:id="rId13"/>
    <p:sldId id="2142534187" r:id="rId14"/>
    <p:sldId id="2142534192" r:id="rId15"/>
    <p:sldId id="21425341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F49F80-CAA0-43C2-B812-D202C32CF04E}" v="19" dt="2024-04-02T17:48:08.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522DAA-3716-42E1-B343-1D46FE8F2E72}" type="datetimeFigureOut">
              <a:rPr lang="en-US" smtClean="0"/>
              <a:t>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F27389-80CA-43CB-8023-162BF2204F0C}" type="slidenum">
              <a:rPr lang="en-US" smtClean="0"/>
              <a:t>‹#›</a:t>
            </a:fld>
            <a:endParaRPr lang="en-US"/>
          </a:p>
        </p:txBody>
      </p:sp>
    </p:spTree>
    <p:extLst>
      <p:ext uri="{BB962C8B-B14F-4D97-AF65-F5344CB8AC3E}">
        <p14:creationId xmlns:p14="http://schemas.microsoft.com/office/powerpoint/2010/main" val="125087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27389-80CA-43CB-8023-162BF2204F0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385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E05F05D6-87BC-4641-9E7B-7E87232D684E}"/>
              </a:ext>
            </a:extLst>
          </p:cNvPr>
          <p:cNvSpPr/>
          <p:nvPr/>
        </p:nvSpPr>
        <p:spPr>
          <a:xfrm>
            <a:off x="0" y="174171"/>
            <a:ext cx="5552896" cy="6683828"/>
          </a:xfrm>
          <a:custGeom>
            <a:avLst/>
            <a:gdLst>
              <a:gd name="connsiteX0" fmla="*/ 1145996 w 5552896"/>
              <a:gd name="connsiteY0" fmla="*/ 0 h 6683828"/>
              <a:gd name="connsiteX1" fmla="*/ 5552896 w 5552896"/>
              <a:gd name="connsiteY1" fmla="*/ 4406900 h 6683828"/>
              <a:gd name="connsiteX2" fmla="*/ 5021007 w 5552896"/>
              <a:gd name="connsiteY2" fmla="*/ 6507491 h 6683828"/>
              <a:gd name="connsiteX3" fmla="*/ 4919615 w 5552896"/>
              <a:gd name="connsiteY3" fmla="*/ 6683828 h 6683828"/>
              <a:gd name="connsiteX4" fmla="*/ 0 w 5552896"/>
              <a:gd name="connsiteY4" fmla="*/ 6683828 h 6683828"/>
              <a:gd name="connsiteX5" fmla="*/ 0 w 5552896"/>
              <a:gd name="connsiteY5" fmla="*/ 151418 h 6683828"/>
              <a:gd name="connsiteX6" fmla="*/ 44643 w 5552896"/>
              <a:gd name="connsiteY6" fmla="*/ 138741 h 6683828"/>
              <a:gd name="connsiteX7" fmla="*/ 1145996 w 5552896"/>
              <a:gd name="connsiteY7" fmla="*/ 0 h 668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896" h="6683828">
                <a:moveTo>
                  <a:pt x="1145996" y="0"/>
                </a:moveTo>
                <a:cubicBezTo>
                  <a:pt x="3579860" y="0"/>
                  <a:pt x="5552896" y="1973036"/>
                  <a:pt x="5552896" y="4406900"/>
                </a:cubicBezTo>
                <a:cubicBezTo>
                  <a:pt x="5552896" y="5167483"/>
                  <a:pt x="5360217" y="5883063"/>
                  <a:pt x="5021007" y="6507491"/>
                </a:cubicBezTo>
                <a:lnTo>
                  <a:pt x="4919615" y="6683828"/>
                </a:lnTo>
                <a:lnTo>
                  <a:pt x="0" y="6683828"/>
                </a:lnTo>
                <a:lnTo>
                  <a:pt x="0" y="151418"/>
                </a:lnTo>
                <a:lnTo>
                  <a:pt x="44643" y="138741"/>
                </a:lnTo>
                <a:cubicBezTo>
                  <a:pt x="396664" y="48170"/>
                  <a:pt x="765705" y="0"/>
                  <a:pt x="1145996" y="0"/>
                </a:cubicBezTo>
                <a:close/>
              </a:path>
            </a:pathLst>
          </a:custGeom>
          <a:blipFill dpi="0" rotWithShape="1">
            <a:blip r:embed="rId2">
              <a:alphaModFix amt="14000"/>
              <a:duotone>
                <a:schemeClr val="bg2">
                  <a:shade val="45000"/>
                  <a:satMod val="135000"/>
                </a:schemeClr>
                <a:prstClr val="white"/>
              </a:duotone>
            </a:blip>
            <a:srcRect/>
            <a:stretch>
              <a:fillRect l="-59000" b="-3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33CA5F9C-B2FB-4910-BF97-3FC139F747A0}"/>
              </a:ext>
            </a:extLst>
          </p:cNvPr>
          <p:cNvSpPr>
            <a:spLocks noGrp="1"/>
          </p:cNvSpPr>
          <p:nvPr>
            <p:ph type="ctrTitle" hasCustomPrompt="1"/>
          </p:nvPr>
        </p:nvSpPr>
        <p:spPr>
          <a:xfrm>
            <a:off x="838200" y="1122363"/>
            <a:ext cx="10515600" cy="2387600"/>
          </a:xfrm>
        </p:spPr>
        <p:txBody>
          <a:bodyPr anchor="b">
            <a:normAutofit/>
          </a:bodyPr>
          <a:lstStyle>
            <a:lvl1pPr algn="r">
              <a:defRPr sz="5400">
                <a:solidFill>
                  <a:schemeClr val="bg1"/>
                </a:solidFill>
                <a:latin typeface="Segoe UI Black" panose="020B0A02040204020203" pitchFamily="34" charset="0"/>
                <a:ea typeface="Segoe UI Black" panose="020B0A02040204020203" pitchFamily="34" charset="0"/>
              </a:defRPr>
            </a:lvl1pPr>
          </a:lstStyle>
          <a:p>
            <a:r>
              <a:rPr lang="en-US"/>
              <a:t>CLICK TO EDIT COVER TITLE</a:t>
            </a:r>
          </a:p>
        </p:txBody>
      </p:sp>
      <p:sp>
        <p:nvSpPr>
          <p:cNvPr id="3" name="Subtitle 2">
            <a:extLst>
              <a:ext uri="{FF2B5EF4-FFF2-40B4-BE49-F238E27FC236}">
                <a16:creationId xmlns:a16="http://schemas.microsoft.com/office/drawing/2014/main" id="{EDF02D35-3374-40B9-8710-1C65494473D1}"/>
              </a:ext>
            </a:extLst>
          </p:cNvPr>
          <p:cNvSpPr>
            <a:spLocks noGrp="1"/>
          </p:cNvSpPr>
          <p:nvPr>
            <p:ph type="subTitle" idx="1"/>
          </p:nvPr>
        </p:nvSpPr>
        <p:spPr>
          <a:xfrm>
            <a:off x="838200" y="3602038"/>
            <a:ext cx="10515600" cy="1655762"/>
          </a:xfrm>
        </p:spPr>
        <p:txBody>
          <a:bodyPr/>
          <a:lstStyle>
            <a:lvl1pPr marL="0" indent="0" algn="r">
              <a:buNone/>
              <a:defRPr sz="2400">
                <a:solidFill>
                  <a:schemeClr val="bg1"/>
                </a:solidFill>
                <a:latin typeface="AvenirNext LT Pro Regular"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103B12-C55B-4B82-8BA9-95AE94E3A80A}"/>
              </a:ext>
            </a:extLst>
          </p:cNvPr>
          <p:cNvSpPr>
            <a:spLocks noGrp="1"/>
          </p:cNvSpPr>
          <p:nvPr>
            <p:ph type="dt" sz="half" idx="10"/>
          </p:nvPr>
        </p:nvSpPr>
        <p:spPr>
          <a:xfrm>
            <a:off x="838200" y="6356350"/>
            <a:ext cx="2743200" cy="365125"/>
          </a:xfrm>
          <a:prstGeom prst="rect">
            <a:avLst/>
          </a:prstGeom>
        </p:spPr>
        <p:txBody>
          <a:bodyPr/>
          <a:lstStyle/>
          <a:p>
            <a:fld id="{F50FB8F4-93A4-403A-9708-D7F20BB46076}" type="datetimeFigureOut">
              <a:rPr lang="en-US" smtClean="0"/>
              <a:t>5/1/2024</a:t>
            </a:fld>
            <a:endParaRPr lang="en-US"/>
          </a:p>
        </p:txBody>
      </p:sp>
      <p:sp>
        <p:nvSpPr>
          <p:cNvPr id="5" name="Footer Placeholder 4">
            <a:extLst>
              <a:ext uri="{FF2B5EF4-FFF2-40B4-BE49-F238E27FC236}">
                <a16:creationId xmlns:a16="http://schemas.microsoft.com/office/drawing/2014/main" id="{E31ECE7A-E88F-4A89-98E2-757941D04A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583A18-438C-40E9-BAE5-F582279D1221}"/>
              </a:ext>
            </a:extLst>
          </p:cNvPr>
          <p:cNvSpPr>
            <a:spLocks noGrp="1"/>
          </p:cNvSpPr>
          <p:nvPr>
            <p:ph type="sldNum" sz="quarter" idx="12"/>
          </p:nvPr>
        </p:nvSpPr>
        <p:spPr/>
        <p:txBody>
          <a:bodyPr/>
          <a:lstStyle/>
          <a:p>
            <a:fld id="{2F3902C9-C47C-4EF4-BA50-DAB7C4D8D7B4}" type="slidenum">
              <a:rPr lang="en-US" smtClean="0"/>
              <a:t>‹#›</a:t>
            </a:fld>
            <a:endParaRPr lang="en-US"/>
          </a:p>
        </p:txBody>
      </p:sp>
      <p:pic>
        <p:nvPicPr>
          <p:cNvPr id="16" name="Picture 15">
            <a:extLst>
              <a:ext uri="{FF2B5EF4-FFF2-40B4-BE49-F238E27FC236}">
                <a16:creationId xmlns:a16="http://schemas.microsoft.com/office/drawing/2014/main" id="{0A0D0AEC-56AC-4BD1-BD5A-FB5580403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8381" y="5205045"/>
            <a:ext cx="3581400" cy="1652954"/>
          </a:xfrm>
          <a:prstGeom prst="rect">
            <a:avLst/>
          </a:prstGeom>
        </p:spPr>
      </p:pic>
    </p:spTree>
    <p:extLst>
      <p:ext uri="{BB962C8B-B14F-4D97-AF65-F5344CB8AC3E}">
        <p14:creationId xmlns:p14="http://schemas.microsoft.com/office/powerpoint/2010/main" val="1757849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8" name="Rectangle 7">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11" name="TextBox 10"/>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1038155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10" name="TextBox 9"/>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603456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0" y="1"/>
            <a:ext cx="6095999" cy="6324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hasCustomPrompt="1"/>
          </p:nvPr>
        </p:nvSpPr>
        <p:spPr>
          <a:xfrm>
            <a:off x="361950" y="352977"/>
            <a:ext cx="5448300" cy="1418889"/>
          </a:xfrm>
        </p:spPr>
        <p:txBody>
          <a:bodyPr anchor="b"/>
          <a:lstStyle>
            <a:lvl1pPr algn="ctr">
              <a:defRPr sz="3200"/>
            </a:lvl1pPr>
          </a:lstStyle>
          <a:p>
            <a:r>
              <a:rPr lang="en-US"/>
              <a:t>Click to edit title</a:t>
            </a:r>
          </a:p>
        </p:txBody>
      </p:sp>
      <p:sp>
        <p:nvSpPr>
          <p:cNvPr id="4" name="Text Placeholder 3"/>
          <p:cNvSpPr>
            <a:spLocks noGrp="1"/>
          </p:cNvSpPr>
          <p:nvPr>
            <p:ph type="body" sz="half" idx="2"/>
          </p:nvPr>
        </p:nvSpPr>
        <p:spPr>
          <a:xfrm>
            <a:off x="361950" y="2043953"/>
            <a:ext cx="5448300" cy="3825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Rectangle 9">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13" name="TextBox 12"/>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1633041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616" y="1046535"/>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348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Custom Layout">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758E1C-8655-4BE6-AB44-E9A3C56307B7}"/>
              </a:ext>
            </a:extLst>
          </p:cNvPr>
          <p:cNvSpPr/>
          <p:nvPr/>
        </p:nvSpPr>
        <p:spPr>
          <a:xfrm>
            <a:off x="1" y="1"/>
            <a:ext cx="12192000" cy="6371770"/>
          </a:xfrm>
          <a:prstGeom prst="rect">
            <a:avLst/>
          </a:prstGeom>
          <a:solidFill>
            <a:schemeClr val="bg1"/>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D320D-9AE5-495A-8DCF-E560C7CE6942}"/>
              </a:ext>
            </a:extLst>
          </p:cNvPr>
          <p:cNvSpPr>
            <a:spLocks noGrp="1"/>
          </p:cNvSpPr>
          <p:nvPr>
            <p:ph type="title" hasCustomPrompt="1"/>
          </p:nvPr>
        </p:nvSpPr>
        <p:spPr>
          <a:xfrm>
            <a:off x="533399" y="365125"/>
            <a:ext cx="11125199" cy="1325563"/>
          </a:xfrm>
          <a:noFill/>
          <a:effectLst/>
        </p:spPr>
        <p:txBody>
          <a:bodyPr>
            <a:normAutofit/>
          </a:bodyPr>
          <a:lstStyle>
            <a:lvl1pPr>
              <a:defRPr sz="3200">
                <a:latin typeface="Segoe UI Black" panose="020B0A02040204020203" pitchFamily="34" charset="0"/>
                <a:ea typeface="Segoe UI Black" panose="020B0A02040204020203" pitchFamily="34" charset="0"/>
              </a:defRPr>
            </a:lvl1pPr>
          </a:lstStyle>
          <a:p>
            <a:r>
              <a:rPr lang="en-US"/>
              <a:t>CLICK TO EDIT TITLE</a:t>
            </a:r>
          </a:p>
        </p:txBody>
      </p:sp>
      <p:sp>
        <p:nvSpPr>
          <p:cNvPr id="8" name="Content Placeholder 7">
            <a:extLst>
              <a:ext uri="{FF2B5EF4-FFF2-40B4-BE49-F238E27FC236}">
                <a16:creationId xmlns:a16="http://schemas.microsoft.com/office/drawing/2014/main" id="{8FA30B88-A952-44AD-A005-15181C4C3821}"/>
              </a:ext>
            </a:extLst>
          </p:cNvPr>
          <p:cNvSpPr>
            <a:spLocks noGrp="1"/>
          </p:cNvSpPr>
          <p:nvPr>
            <p:ph sz="quarter" idx="13"/>
          </p:nvPr>
        </p:nvSpPr>
        <p:spPr>
          <a:xfrm>
            <a:off x="533400" y="1690687"/>
            <a:ext cx="10820400" cy="4681083"/>
          </a:xfrm>
          <a:noFill/>
          <a:effectLst/>
        </p:spPr>
        <p:txBody>
          <a:bodyPr/>
          <a:lstStyle>
            <a:lvl1pPr>
              <a:defRPr>
                <a:latin typeface="AvenirNext LT Pro Regular" panose="020B0504020202020204" pitchFamily="34" charset="0"/>
              </a:defRPr>
            </a:lvl1pPr>
            <a:lvl2pPr>
              <a:defRPr>
                <a:latin typeface="AvenirNext LT Pro Regular" panose="020B0504020202020204" pitchFamily="34" charset="0"/>
              </a:defRPr>
            </a:lvl2pPr>
            <a:lvl3pPr>
              <a:defRPr>
                <a:latin typeface="AvenirNext LT Pro Regular" panose="020B0504020202020204" pitchFamily="34" charset="0"/>
              </a:defRPr>
            </a:lvl3pPr>
            <a:lvl4pPr>
              <a:defRPr>
                <a:latin typeface="AvenirNext LT Pro Regular" panose="020B0504020202020204" pitchFamily="34" charset="0"/>
              </a:defRPr>
            </a:lvl4pPr>
            <a:lvl5pPr>
              <a:defRPr>
                <a:latin typeface="AvenirNext LT Pro Regular"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B64AAD3-F0AA-4ADC-94DB-573E7A24E05D}"/>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F50FB8F4-93A4-403A-9708-D7F20BB46076}" type="datetimeFigureOut">
              <a:rPr lang="en-US" smtClean="0"/>
              <a:pPr/>
              <a:t>5/1/2024</a:t>
            </a:fld>
            <a:endParaRPr lang="en-US"/>
          </a:p>
        </p:txBody>
      </p:sp>
      <p:sp>
        <p:nvSpPr>
          <p:cNvPr id="4" name="Footer Placeholder 3">
            <a:extLst>
              <a:ext uri="{FF2B5EF4-FFF2-40B4-BE49-F238E27FC236}">
                <a16:creationId xmlns:a16="http://schemas.microsoft.com/office/drawing/2014/main" id="{A0DA90BE-ACA4-4FB3-94A8-F04E91F8DD8D}"/>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C2D6825A-BF46-4C73-BAF3-E0F8BD54BD30}"/>
              </a:ext>
            </a:extLst>
          </p:cNvPr>
          <p:cNvSpPr>
            <a:spLocks noGrp="1"/>
          </p:cNvSpPr>
          <p:nvPr>
            <p:ph type="sldNum" sz="quarter" idx="12"/>
          </p:nvPr>
        </p:nvSpPr>
        <p:spPr/>
        <p:txBody>
          <a:bodyPr/>
          <a:lstStyle>
            <a:lvl1pPr>
              <a:defRPr>
                <a:solidFill>
                  <a:schemeClr val="bg1"/>
                </a:solidFill>
              </a:defRPr>
            </a:lvl1pPr>
          </a:lstStyle>
          <a:p>
            <a:fld id="{2F3902C9-C47C-4EF4-BA50-DAB7C4D8D7B4}"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17058" y="6419716"/>
            <a:ext cx="1990546" cy="365760"/>
          </a:xfrm>
          <a:prstGeom prst="rect">
            <a:avLst/>
          </a:prstGeom>
        </p:spPr>
      </p:pic>
    </p:spTree>
    <p:extLst>
      <p:ext uri="{BB962C8B-B14F-4D97-AF65-F5344CB8AC3E}">
        <p14:creationId xmlns:p14="http://schemas.microsoft.com/office/powerpoint/2010/main" val="717375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758E1C-8655-4BE6-AB44-E9A3C56307B7}"/>
              </a:ext>
            </a:extLst>
          </p:cNvPr>
          <p:cNvSpPr/>
          <p:nvPr/>
        </p:nvSpPr>
        <p:spPr>
          <a:xfrm>
            <a:off x="1" y="1"/>
            <a:ext cx="12192000" cy="6371770"/>
          </a:xfrm>
          <a:prstGeom prst="rect">
            <a:avLst/>
          </a:prstGeom>
          <a:solidFill>
            <a:schemeClr val="bg1"/>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D320D-9AE5-495A-8DCF-E560C7CE6942}"/>
              </a:ext>
            </a:extLst>
          </p:cNvPr>
          <p:cNvSpPr>
            <a:spLocks noGrp="1"/>
          </p:cNvSpPr>
          <p:nvPr>
            <p:ph type="title" hasCustomPrompt="1"/>
          </p:nvPr>
        </p:nvSpPr>
        <p:spPr>
          <a:xfrm>
            <a:off x="533399" y="365125"/>
            <a:ext cx="11125199" cy="1325563"/>
          </a:xfrm>
          <a:noFill/>
          <a:effectLst/>
        </p:spPr>
        <p:txBody>
          <a:bodyPr>
            <a:normAutofit/>
          </a:bodyPr>
          <a:lstStyle>
            <a:lvl1pPr>
              <a:defRPr sz="3200">
                <a:latin typeface="Segoe UI Black" panose="020B0A02040204020203" pitchFamily="34" charset="0"/>
                <a:ea typeface="Segoe UI Black" panose="020B0A02040204020203" pitchFamily="34" charset="0"/>
              </a:defRPr>
            </a:lvl1pPr>
          </a:lstStyle>
          <a:p>
            <a:r>
              <a:rPr lang="en-US"/>
              <a:t>CLICK TO EDIT TITLE</a:t>
            </a:r>
          </a:p>
        </p:txBody>
      </p:sp>
      <p:sp>
        <p:nvSpPr>
          <p:cNvPr id="8" name="Content Placeholder 7">
            <a:extLst>
              <a:ext uri="{FF2B5EF4-FFF2-40B4-BE49-F238E27FC236}">
                <a16:creationId xmlns:a16="http://schemas.microsoft.com/office/drawing/2014/main" id="{8FA30B88-A952-44AD-A005-15181C4C3821}"/>
              </a:ext>
            </a:extLst>
          </p:cNvPr>
          <p:cNvSpPr>
            <a:spLocks noGrp="1"/>
          </p:cNvSpPr>
          <p:nvPr>
            <p:ph sz="quarter" idx="13"/>
          </p:nvPr>
        </p:nvSpPr>
        <p:spPr>
          <a:xfrm>
            <a:off x="533400" y="1690687"/>
            <a:ext cx="10820400" cy="4681083"/>
          </a:xfrm>
          <a:noFill/>
          <a:effectLst/>
        </p:spPr>
        <p:txBody>
          <a:bodyPr/>
          <a:lstStyle>
            <a:lvl1pPr>
              <a:defRPr>
                <a:latin typeface="AvenirNext LT Pro Regular" panose="020B0504020202020204" pitchFamily="34" charset="0"/>
              </a:defRPr>
            </a:lvl1pPr>
            <a:lvl2pPr>
              <a:defRPr>
                <a:latin typeface="AvenirNext LT Pro Regular" panose="020B0504020202020204" pitchFamily="34" charset="0"/>
              </a:defRPr>
            </a:lvl2pPr>
            <a:lvl3pPr>
              <a:defRPr>
                <a:latin typeface="AvenirNext LT Pro Regular" panose="020B0504020202020204" pitchFamily="34" charset="0"/>
              </a:defRPr>
            </a:lvl3pPr>
            <a:lvl4pPr>
              <a:defRPr>
                <a:latin typeface="AvenirNext LT Pro Regular" panose="020B0504020202020204" pitchFamily="34" charset="0"/>
              </a:defRPr>
            </a:lvl4pPr>
            <a:lvl5pPr>
              <a:defRPr>
                <a:latin typeface="AvenirNext LT Pro Regular"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B64AAD3-F0AA-4ADC-94DB-573E7A24E05D}"/>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F50FB8F4-93A4-403A-9708-D7F20BB46076}" type="datetimeFigureOut">
              <a:rPr lang="en-US" smtClean="0"/>
              <a:pPr/>
              <a:t>5/1/2024</a:t>
            </a:fld>
            <a:endParaRPr lang="en-US"/>
          </a:p>
        </p:txBody>
      </p:sp>
      <p:sp>
        <p:nvSpPr>
          <p:cNvPr id="4" name="Footer Placeholder 3">
            <a:extLst>
              <a:ext uri="{FF2B5EF4-FFF2-40B4-BE49-F238E27FC236}">
                <a16:creationId xmlns:a16="http://schemas.microsoft.com/office/drawing/2014/main" id="{A0DA90BE-ACA4-4FB3-94A8-F04E91F8DD8D}"/>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C2D6825A-BF46-4C73-BAF3-E0F8BD54BD30}"/>
              </a:ext>
            </a:extLst>
          </p:cNvPr>
          <p:cNvSpPr>
            <a:spLocks noGrp="1"/>
          </p:cNvSpPr>
          <p:nvPr>
            <p:ph type="sldNum" sz="quarter" idx="12"/>
          </p:nvPr>
        </p:nvSpPr>
        <p:spPr/>
        <p:txBody>
          <a:bodyPr/>
          <a:lstStyle>
            <a:lvl1pPr>
              <a:defRPr>
                <a:solidFill>
                  <a:schemeClr val="bg1"/>
                </a:solidFill>
              </a:defRPr>
            </a:lvl1pPr>
          </a:lstStyle>
          <a:p>
            <a:fld id="{2F3902C9-C47C-4EF4-BA50-DAB7C4D8D7B4}"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17058" y="6419716"/>
            <a:ext cx="1990546" cy="365760"/>
          </a:xfrm>
          <a:prstGeom prst="rect">
            <a:avLst/>
          </a:prstGeom>
        </p:spPr>
      </p:pic>
    </p:spTree>
    <p:extLst>
      <p:ext uri="{BB962C8B-B14F-4D97-AF65-F5344CB8AC3E}">
        <p14:creationId xmlns:p14="http://schemas.microsoft.com/office/powerpoint/2010/main" val="1754167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4AE35-0473-4BB6-BF52-059C1F420114}"/>
              </a:ext>
            </a:extLst>
          </p:cNvPr>
          <p:cNvSpPr>
            <a:spLocks noGrp="1"/>
          </p:cNvSpPr>
          <p:nvPr>
            <p:ph type="dt" sz="half" idx="10"/>
          </p:nvPr>
        </p:nvSpPr>
        <p:spPr>
          <a:xfrm>
            <a:off x="838200" y="6356350"/>
            <a:ext cx="2743200" cy="365125"/>
          </a:xfrm>
          <a:prstGeom prst="rect">
            <a:avLst/>
          </a:prstGeom>
        </p:spPr>
        <p:txBody>
          <a:bodyPr/>
          <a:lstStyle/>
          <a:p>
            <a:fld id="{F50FB8F4-93A4-403A-9708-D7F20BB46076}" type="datetimeFigureOut">
              <a:rPr lang="en-US" smtClean="0"/>
              <a:t>5/1/2024</a:t>
            </a:fld>
            <a:endParaRPr lang="en-US"/>
          </a:p>
        </p:txBody>
      </p:sp>
      <p:sp>
        <p:nvSpPr>
          <p:cNvPr id="3" name="Footer Placeholder 2">
            <a:extLst>
              <a:ext uri="{FF2B5EF4-FFF2-40B4-BE49-F238E27FC236}">
                <a16:creationId xmlns:a16="http://schemas.microsoft.com/office/drawing/2014/main" id="{6DD74EF1-3D9D-4336-81A0-5D6255E531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54B6087-4148-4F26-932B-04BBE3CFDD00}"/>
              </a:ext>
            </a:extLst>
          </p:cNvPr>
          <p:cNvSpPr>
            <a:spLocks noGrp="1"/>
          </p:cNvSpPr>
          <p:nvPr>
            <p:ph type="sldNum" sz="quarter" idx="12"/>
          </p:nvPr>
        </p:nvSpPr>
        <p:spPr/>
        <p:txBody>
          <a:bodyPr/>
          <a:lstStyle/>
          <a:p>
            <a:fld id="{2F3902C9-C47C-4EF4-BA50-DAB7C4D8D7B4}" type="slidenum">
              <a:rPr lang="en-US" smtClean="0"/>
              <a:t>‹#›</a:t>
            </a:fld>
            <a:endParaRPr lang="en-US"/>
          </a:p>
        </p:txBody>
      </p:sp>
    </p:spTree>
    <p:extLst>
      <p:ext uri="{BB962C8B-B14F-4D97-AF65-F5344CB8AC3E}">
        <p14:creationId xmlns:p14="http://schemas.microsoft.com/office/powerpoint/2010/main" val="89073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2612570" y="6403005"/>
            <a:ext cx="968829" cy="365125"/>
          </a:xfrm>
          <a:prstGeom prst="rect">
            <a:avLst/>
          </a:prstGeom>
        </p:spPr>
        <p:txBody>
          <a:bodyPr/>
          <a:lstStyle/>
          <a:p>
            <a:fld id="{C24A0348-38E4-40B4-A997-F496EEBA7C8A}" type="datetime1">
              <a:rPr lang="en-US" smtClean="0"/>
              <a:t>5/1/2024</a:t>
            </a:fld>
            <a:endParaRPr lang="en-US"/>
          </a:p>
        </p:txBody>
      </p:sp>
      <p:sp>
        <p:nvSpPr>
          <p:cNvPr id="4" name="Footer Placeholder 3"/>
          <p:cNvSpPr>
            <a:spLocks noGrp="1"/>
          </p:cNvSpPr>
          <p:nvPr>
            <p:ph type="ftr" sz="quarter" idx="11"/>
          </p:nvPr>
        </p:nvSpPr>
        <p:spPr>
          <a:xfrm>
            <a:off x="4038600" y="6403005"/>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35B6AD7-18B8-4C9C-AA70-ABD830A869AC}" type="slidenum">
              <a:rPr lang="en-US" smtClean="0"/>
              <a:t>‹#›</a:t>
            </a:fld>
            <a:endParaRPr lang="en-US"/>
          </a:p>
        </p:txBody>
      </p:sp>
    </p:spTree>
    <p:extLst>
      <p:ext uri="{BB962C8B-B14F-4D97-AF65-F5344CB8AC3E}">
        <p14:creationId xmlns:p14="http://schemas.microsoft.com/office/powerpoint/2010/main" val="3614902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Blank Slide">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F062FA-AF45-4321-8D16-B5AE092183F5}"/>
              </a:ext>
            </a:extLst>
          </p:cNvPr>
          <p:cNvSpPr>
            <a:spLocks noGrp="1"/>
          </p:cNvSpPr>
          <p:nvPr>
            <p:ph type="sldNum" sz="quarter" idx="12"/>
          </p:nvPr>
        </p:nvSpPr>
        <p:spPr>
          <a:xfrm>
            <a:off x="11436808" y="6308056"/>
            <a:ext cx="576296" cy="365125"/>
          </a:xfrm>
          <a:prstGeom prst="rect">
            <a:avLst/>
          </a:prstGeom>
        </p:spPr>
        <p:txBody>
          <a:bodyPr/>
          <a:lstStyle>
            <a:lvl1pPr>
              <a:defRPr sz="1000">
                <a:solidFill>
                  <a:schemeClr val="accent1"/>
                </a:solidFill>
              </a:defRPr>
            </a:lvl1pPr>
          </a:lstStyle>
          <a:p>
            <a:fld id="{26CA2777-A89F-4130-B308-73BB65955918}" type="slidenum">
              <a:rPr lang="en-US" smtClean="0"/>
              <a:t>‹#›</a:t>
            </a:fld>
            <a:endParaRPr lang="en-US"/>
          </a:p>
        </p:txBody>
      </p:sp>
    </p:spTree>
    <p:extLst>
      <p:ext uri="{BB962C8B-B14F-4D97-AF65-F5344CB8AC3E}">
        <p14:creationId xmlns:p14="http://schemas.microsoft.com/office/powerpoint/2010/main" val="3753714223"/>
      </p:ext>
    </p:extLst>
  </p:cSld>
  <p:clrMapOvr>
    <a:overrideClrMapping bg1="lt1" tx1="dk1" bg2="lt2" tx2="dk2" accent1="accent1" accent2="accent2" accent3="accent3" accent4="accent4" accent5="accent5" accent6="accent6" hlink="hlink" folHlink="folHlink"/>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 No Footer">
    <p:spTree>
      <p:nvGrpSpPr>
        <p:cNvPr id="1" name=""/>
        <p:cNvGrpSpPr/>
        <p:nvPr/>
      </p:nvGrpSpPr>
      <p:grpSpPr>
        <a:xfrm>
          <a:off x="0" y="0"/>
          <a:ext cx="0" cy="0"/>
          <a:chOff x="0" y="0"/>
          <a:chExt cx="0" cy="0"/>
        </a:xfrm>
      </p:grpSpPr>
      <p:sp>
        <p:nvSpPr>
          <p:cNvPr id="4" name="Rectangle 3"/>
          <p:cNvSpPr/>
          <p:nvPr userDrawn="1"/>
        </p:nvSpPr>
        <p:spPr>
          <a:xfrm>
            <a:off x="0" y="6127846"/>
            <a:ext cx="12192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23035" y="1017332"/>
            <a:ext cx="11390071" cy="5601833"/>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1436808" y="6619164"/>
            <a:ext cx="576296" cy="231440"/>
          </a:xfrm>
          <a:prstGeom prst="rect">
            <a:avLst/>
          </a:prstGeom>
        </p:spPr>
        <p:txBody>
          <a:bodyPr/>
          <a:lstStyle>
            <a:lvl1pPr>
              <a:defRPr sz="1000">
                <a:solidFill>
                  <a:schemeClr val="accent1"/>
                </a:solidFill>
              </a:defRPr>
            </a:lvl1pPr>
          </a:lstStyle>
          <a:p>
            <a:pPr>
              <a:defRPr/>
            </a:pPr>
            <a:fld id="{1F8A97BA-DB9B-4291-87AE-AF89EA7F18B7}" type="slidenum">
              <a:rPr lang="en-US" smtClean="0"/>
              <a:pPr>
                <a:defRPr/>
              </a:pPr>
              <a:t>‹#›</a:t>
            </a:fld>
            <a:endParaRPr lang="en-US"/>
          </a:p>
        </p:txBody>
      </p:sp>
    </p:spTree>
    <p:extLst>
      <p:ext uri="{BB962C8B-B14F-4D97-AF65-F5344CB8AC3E}">
        <p14:creationId xmlns:p14="http://schemas.microsoft.com/office/powerpoint/2010/main" val="9929816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title </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4" name="Date Placeholder 3"/>
          <p:cNvSpPr>
            <a:spLocks noGrp="1"/>
          </p:cNvSpPr>
          <p:nvPr>
            <p:ph type="dt" sz="half" idx="10"/>
          </p:nvPr>
        </p:nvSpPr>
        <p:spPr>
          <a:xfrm>
            <a:off x="2928257" y="6413161"/>
            <a:ext cx="968829" cy="365125"/>
          </a:xfrm>
          <a:prstGeom prst="rect">
            <a:avLst/>
          </a:prstGeom>
        </p:spPr>
        <p:txBody>
          <a:bodyPr/>
          <a:lstStyle>
            <a:lvl1pPr algn="r">
              <a:defRPr sz="1100"/>
            </a:lvl1pPr>
          </a:lstStyle>
          <a:p>
            <a:fld id="{8F182ACA-94E5-43E6-83F8-799916BA6B59}" type="datetime1">
              <a:rPr lang="en-US" smtClean="0"/>
              <a:pPr/>
              <a:t>5/1/2024</a:t>
            </a:fld>
            <a:endParaRPr lang="en-US"/>
          </a:p>
        </p:txBody>
      </p:sp>
      <p:sp>
        <p:nvSpPr>
          <p:cNvPr id="5" name="Footer Placeholder 4"/>
          <p:cNvSpPr>
            <a:spLocks noGrp="1"/>
          </p:cNvSpPr>
          <p:nvPr>
            <p:ph type="ftr" sz="quarter" idx="11"/>
          </p:nvPr>
        </p:nvSpPr>
        <p:spPr>
          <a:xfrm>
            <a:off x="4038600" y="6413160"/>
            <a:ext cx="4114800" cy="365125"/>
          </a:xfrm>
          <a:prstGeom prst="rect">
            <a:avLst/>
          </a:prstGeom>
        </p:spPr>
        <p:txBody>
          <a:bodyPr/>
          <a:lstStyle>
            <a:lvl1pPr>
              <a:defRPr sz="1100"/>
            </a:lvl1pPr>
          </a:lstStyle>
          <a:p>
            <a:endParaRPr lang="en-US"/>
          </a:p>
        </p:txBody>
      </p:sp>
      <p:sp>
        <p:nvSpPr>
          <p:cNvPr id="6" name="Rectangle 5"/>
          <p:cNvSpPr/>
          <p:nvPr userDrawn="1"/>
        </p:nvSpPr>
        <p:spPr>
          <a:xfrm>
            <a:off x="0" y="5622878"/>
            <a:ext cx="12192000"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289" y="5815220"/>
            <a:ext cx="4894439" cy="901108"/>
          </a:xfrm>
          <a:prstGeom prst="rect">
            <a:avLst/>
          </a:prstGeom>
        </p:spPr>
      </p:pic>
      <p:sp>
        <p:nvSpPr>
          <p:cNvPr id="8" name="TextBox 7"/>
          <p:cNvSpPr txBox="1"/>
          <p:nvPr userDrawn="1"/>
        </p:nvSpPr>
        <p:spPr>
          <a:xfrm>
            <a:off x="7162800" y="5917273"/>
            <a:ext cx="5029200" cy="646331"/>
          </a:xfrm>
          <a:prstGeom prst="rect">
            <a:avLst/>
          </a:prstGeom>
          <a:noFill/>
        </p:spPr>
        <p:txBody>
          <a:bodyPr wrap="square" rtlCol="0">
            <a:spAutoFit/>
          </a:bodyPr>
          <a:lstStyle/>
          <a:p>
            <a:pPr algn="ctr"/>
            <a:r>
              <a:rPr lang="en-US" sz="3600">
                <a:solidFill>
                  <a:schemeClr val="accent1"/>
                </a:solidFill>
                <a:latin typeface="+mj-lt"/>
              </a:rPr>
              <a:t>Energy.gov/science</a:t>
            </a:r>
          </a:p>
        </p:txBody>
      </p:sp>
    </p:spTree>
    <p:extLst>
      <p:ext uri="{BB962C8B-B14F-4D97-AF65-F5344CB8AC3E}">
        <p14:creationId xmlns:p14="http://schemas.microsoft.com/office/powerpoint/2010/main" val="2075861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7" name="TextBox 6"/>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304713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p:nvPr>
        </p:nvSpPr>
        <p:spPr/>
        <p:txBody>
          <a:bodyPr/>
          <a:lstStyle>
            <a:lvl1pPr marL="228600" indent="-228600">
              <a:buFont typeface="Wingdings" panose="05000000000000000000" pitchFamily="2" charset="2"/>
              <a:buChar char="w"/>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667" y="6373156"/>
            <a:ext cx="2149533" cy="394974"/>
          </a:xfrm>
          <a:prstGeom prst="rect">
            <a:avLst/>
          </a:prstGeom>
        </p:spPr>
      </p:pic>
      <p:sp>
        <p:nvSpPr>
          <p:cNvPr id="11" name="TextBox 10"/>
          <p:cNvSpPr txBox="1"/>
          <p:nvPr userDrawn="1"/>
        </p:nvSpPr>
        <p:spPr>
          <a:xfrm>
            <a:off x="9943949" y="6398798"/>
            <a:ext cx="224805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12499284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15635-9927-4B1C-BCBA-74C46BB02219}"/>
              </a:ext>
            </a:extLst>
          </p:cNvPr>
          <p:cNvSpPr>
            <a:spLocks noGrp="1"/>
          </p:cNvSpPr>
          <p:nvPr>
            <p:ph type="title"/>
          </p:nvPr>
        </p:nvSpPr>
        <p:spPr>
          <a:xfrm>
            <a:off x="487680" y="365125"/>
            <a:ext cx="11460480" cy="756539"/>
          </a:xfrm>
          <a:prstGeom prst="rect">
            <a:avLst/>
          </a:prstGeom>
        </p:spPr>
        <p:txBody>
          <a:bodyPr vert="horz" lIns="91440" tIns="45720" rIns="91440" bIns="45720" rtlCol="0" anchor="ctr">
            <a:normAutofit/>
          </a:bodyPr>
          <a:lstStyle/>
          <a:p>
            <a:r>
              <a:rPr lang="en-US" dirty="0"/>
              <a:t>Click to edit title</a:t>
            </a:r>
          </a:p>
        </p:txBody>
      </p:sp>
      <p:sp>
        <p:nvSpPr>
          <p:cNvPr id="3" name="Text Placeholder 2">
            <a:extLst>
              <a:ext uri="{FF2B5EF4-FFF2-40B4-BE49-F238E27FC236}">
                <a16:creationId xmlns:a16="http://schemas.microsoft.com/office/drawing/2014/main" id="{124FD26F-AC1F-4853-BE31-699FFA4D8096}"/>
              </a:ext>
            </a:extLst>
          </p:cNvPr>
          <p:cNvSpPr>
            <a:spLocks noGrp="1"/>
          </p:cNvSpPr>
          <p:nvPr>
            <p:ph type="body" idx="1"/>
          </p:nvPr>
        </p:nvSpPr>
        <p:spPr>
          <a:xfrm>
            <a:off x="487680" y="1257712"/>
            <a:ext cx="11460480" cy="4916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CDE9A4E-0838-453C-BC81-15C8D263980D}"/>
              </a:ext>
            </a:extLst>
          </p:cNvPr>
          <p:cNvSpPr>
            <a:spLocks noGrp="1"/>
          </p:cNvSpPr>
          <p:nvPr>
            <p:ph type="sldNum" sz="quarter" idx="4"/>
          </p:nvPr>
        </p:nvSpPr>
        <p:spPr>
          <a:xfrm>
            <a:off x="487680" y="63103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902C9-C47C-4EF4-BA50-DAB7C4D8D7B4}" type="slidenum">
              <a:rPr lang="en-US" smtClean="0"/>
              <a:pPr/>
              <a:t>‹#›</a:t>
            </a:fld>
            <a:endParaRPr lang="en-US"/>
          </a:p>
        </p:txBody>
      </p:sp>
    </p:spTree>
    <p:extLst>
      <p:ext uri="{BB962C8B-B14F-4D97-AF65-F5344CB8AC3E}">
        <p14:creationId xmlns:p14="http://schemas.microsoft.com/office/powerpoint/2010/main" val="3031145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3200" b="1" kern="1200">
          <a:solidFill>
            <a:srgbClr val="002060"/>
          </a:solidFill>
          <a:effectLst/>
          <a:latin typeface="Avenir Next L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8791" y="177283"/>
            <a:ext cx="11317044" cy="801663"/>
          </a:xfrm>
          <a:prstGeom prst="rect">
            <a:avLst/>
          </a:prstGeom>
        </p:spPr>
        <p:txBody>
          <a:bodyPr vert="horz" lIns="91440" tIns="45720" rIns="91440" bIns="45720" rtlCol="0" anchor="ctr">
            <a:normAutofit/>
          </a:bodyPr>
          <a:lstStyle/>
          <a:p>
            <a:r>
              <a:rPr lang="en-US"/>
              <a:t>Click to edit title</a:t>
            </a:r>
          </a:p>
        </p:txBody>
      </p:sp>
      <p:sp>
        <p:nvSpPr>
          <p:cNvPr id="3" name="Text Placeholder 2"/>
          <p:cNvSpPr>
            <a:spLocks noGrp="1"/>
          </p:cNvSpPr>
          <p:nvPr>
            <p:ph type="body" idx="1"/>
          </p:nvPr>
        </p:nvSpPr>
        <p:spPr>
          <a:xfrm>
            <a:off x="408791" y="1194099"/>
            <a:ext cx="11317044" cy="498286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spTree>
    <p:extLst>
      <p:ext uri="{BB962C8B-B14F-4D97-AF65-F5344CB8AC3E}">
        <p14:creationId xmlns:p14="http://schemas.microsoft.com/office/powerpoint/2010/main" val="42439552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mj-lt"/>
          <a:ea typeface="Segoe UI Black" panose="020B0A02040204020203" pitchFamily="34" charset="0"/>
          <a:cs typeface="+mj-cs"/>
        </a:defRPr>
      </a:lvl1pPr>
    </p:titleStyle>
    <p:bodyStyle>
      <a:lvl1pPr marL="228600" indent="-228600" algn="l" defTabSz="914400" rtl="0" eaLnBrk="1" latinLnBrk="0" hangingPunct="1">
        <a:lnSpc>
          <a:spcPct val="90000"/>
        </a:lnSpc>
        <a:spcBef>
          <a:spcPts val="1000"/>
        </a:spcBef>
        <a:buClr>
          <a:srgbClr val="0B2C45"/>
        </a:buClr>
        <a:buFont typeface="Wingdings 3" panose="05040102010807070707" pitchFamily="18" charset="2"/>
        <a:buChar char=""/>
        <a:defRPr sz="2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Clr>
          <a:srgbClr val="0B2C45"/>
        </a:buClr>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Clr>
          <a:srgbClr val="0B2C45"/>
        </a:buClr>
        <a:buFont typeface="Courier New" panose="02070309020205020404" pitchFamily="49" charset="0"/>
        <a:buChar char="o"/>
        <a:defRPr sz="18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gif"/><Relationship Id="rId3" Type="http://schemas.openxmlformats.org/officeDocument/2006/relationships/image" Target="../media/image7.tmp"/><Relationship Id="rId7" Type="http://schemas.openxmlformats.org/officeDocument/2006/relationships/image" Target="../media/image11.tmp"/><Relationship Id="rId12" Type="http://schemas.openxmlformats.org/officeDocument/2006/relationships/hyperlink" Target="http://www.google.com/url?sa=i&amp;rct=j&amp;q=&amp;esrc=s&amp;frm=1&amp;source=images&amp;cd=&amp;cad=rja&amp;uact=8&amp;docid=fl8iPAVRQh8aLM&amp;tbnid=gQSvtbsF1vJCRM:&amp;ved=0CAUQjRw&amp;url=http://www.mapsofworld.com/flags/japan-flag.html&amp;ei=Fz6LU8j8OsuoyASvlYCQBg&amp;bvm=bv.67720277,d.aWw&amp;psig=AFQjCNFRSjJAiqhQv02Q6RNkULBKOMr3Hw&amp;ust=1401720712384229" TargetMode="Externa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8.tmp"/><Relationship Id="rId10" Type="http://schemas.openxmlformats.org/officeDocument/2006/relationships/image" Target="../media/image14.png"/><Relationship Id="rId4" Type="http://schemas.openxmlformats.org/officeDocument/2006/relationships/image" Target="../media/image8.tmp"/><Relationship Id="rId9" Type="http://schemas.openxmlformats.org/officeDocument/2006/relationships/image" Target="../media/image13.png"/><Relationship Id="rId14" Type="http://schemas.openxmlformats.org/officeDocument/2006/relationships/image" Target="../media/image17.tmp"/></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33.png"/><Relationship Id="rId18" Type="http://schemas.openxmlformats.org/officeDocument/2006/relationships/image" Target="../media/image38.emf"/><Relationship Id="rId3" Type="http://schemas.openxmlformats.org/officeDocument/2006/relationships/image" Target="../media/image23.emf"/><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notesSlide" Target="../notesSlides/notesSlide1.xml"/><Relationship Id="rId16" Type="http://schemas.openxmlformats.org/officeDocument/2006/relationships/image" Target="../media/image36.tif"/><Relationship Id="rId20"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26.emf"/><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emf"/><Relationship Id="rId19" Type="http://schemas.openxmlformats.org/officeDocument/2006/relationships/image" Target="../media/image39.jpe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hyperlink" Target="mailto:Colleen.Nehl@science.doe.gov" TargetMode="External"/><Relationship Id="rId2" Type="http://schemas.openxmlformats.org/officeDocument/2006/relationships/hyperlink" Target="https://infuse.ornl.gov/" TargetMode="External"/><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hyperlink" Target="https://science.osti.gov/fes/Research"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26E55-3E3A-9ADD-3C6B-3B51FFA99C7D}"/>
              </a:ext>
            </a:extLst>
          </p:cNvPr>
          <p:cNvSpPr>
            <a:spLocks noGrp="1"/>
          </p:cNvSpPr>
          <p:nvPr>
            <p:ph type="ctrTitle"/>
          </p:nvPr>
        </p:nvSpPr>
        <p:spPr/>
        <p:txBody>
          <a:bodyPr/>
          <a:lstStyle/>
          <a:p>
            <a:pPr algn="ctr"/>
            <a:r>
              <a:rPr lang="en-US" dirty="0"/>
              <a:t>FES Office Hours: </a:t>
            </a:r>
            <a:br>
              <a:rPr lang="en-US" dirty="0"/>
            </a:br>
            <a:r>
              <a:rPr lang="en-US" dirty="0"/>
              <a:t>Open FOA Topical Areas	</a:t>
            </a:r>
          </a:p>
        </p:txBody>
      </p:sp>
      <p:sp>
        <p:nvSpPr>
          <p:cNvPr id="3" name="Subtitle 2">
            <a:extLst>
              <a:ext uri="{FF2B5EF4-FFF2-40B4-BE49-F238E27FC236}">
                <a16:creationId xmlns:a16="http://schemas.microsoft.com/office/drawing/2014/main" id="{DADF3190-D5CD-A877-E19B-A61CF62179EB}"/>
              </a:ext>
            </a:extLst>
          </p:cNvPr>
          <p:cNvSpPr>
            <a:spLocks noGrp="1"/>
          </p:cNvSpPr>
          <p:nvPr>
            <p:ph type="subTitle" idx="1"/>
          </p:nvPr>
        </p:nvSpPr>
        <p:spPr/>
        <p:txBody>
          <a:bodyPr/>
          <a:lstStyle/>
          <a:p>
            <a:pPr algn="ctr"/>
            <a:r>
              <a:rPr lang="en-US" dirty="0"/>
              <a:t>April 3</a:t>
            </a:r>
            <a:r>
              <a:rPr lang="en-US" baseline="30000" dirty="0"/>
              <a:t>rd</a:t>
            </a:r>
            <a:r>
              <a:rPr lang="en-US" dirty="0"/>
              <a:t>, 2024</a:t>
            </a:r>
          </a:p>
          <a:p>
            <a:pPr algn="ctr"/>
            <a:r>
              <a:rPr lang="en-US" dirty="0"/>
              <a:t>By</a:t>
            </a:r>
          </a:p>
          <a:p>
            <a:pPr algn="ctr"/>
            <a:r>
              <a:rPr lang="en-US" dirty="0"/>
              <a:t>Fusion Energy Sciences RD </a:t>
            </a:r>
            <a:r>
              <a:rPr lang="en-US"/>
              <a:t>Program Managers</a:t>
            </a:r>
            <a:endParaRPr lang="en-US" dirty="0"/>
          </a:p>
        </p:txBody>
      </p:sp>
    </p:spTree>
    <p:extLst>
      <p:ext uri="{BB962C8B-B14F-4D97-AF65-F5344CB8AC3E}">
        <p14:creationId xmlns:p14="http://schemas.microsoft.com/office/powerpoint/2010/main" val="122312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80C2D-CA0E-AAB0-AA47-66E0C77E1761}"/>
              </a:ext>
            </a:extLst>
          </p:cNvPr>
          <p:cNvSpPr>
            <a:spLocks noGrp="1"/>
          </p:cNvSpPr>
          <p:nvPr>
            <p:ph type="title"/>
          </p:nvPr>
        </p:nvSpPr>
        <p:spPr/>
        <p:txBody>
          <a:bodyPr/>
          <a:lstStyle/>
          <a:p>
            <a:r>
              <a:rPr lang="en-US" dirty="0"/>
              <a:t>Spherical Tokamak</a:t>
            </a:r>
          </a:p>
        </p:txBody>
      </p:sp>
      <p:sp>
        <p:nvSpPr>
          <p:cNvPr id="3" name="Content Placeholder 2">
            <a:extLst>
              <a:ext uri="{FF2B5EF4-FFF2-40B4-BE49-F238E27FC236}">
                <a16:creationId xmlns:a16="http://schemas.microsoft.com/office/drawing/2014/main" id="{948EBBBA-EAB2-F3B5-9423-B1995681840D}"/>
              </a:ext>
            </a:extLst>
          </p:cNvPr>
          <p:cNvSpPr>
            <a:spLocks noGrp="1"/>
          </p:cNvSpPr>
          <p:nvPr>
            <p:ph sz="quarter" idx="13"/>
          </p:nvPr>
        </p:nvSpPr>
        <p:spPr>
          <a:xfrm>
            <a:off x="533399" y="1385887"/>
            <a:ext cx="6568353" cy="4681083"/>
          </a:xfrm>
        </p:spPr>
        <p:txBody>
          <a:bodyPr>
            <a:normAutofit fontScale="70000" lnSpcReduction="20000"/>
          </a:bodyPr>
          <a:lstStyle/>
          <a:p>
            <a:pPr>
              <a:buFont typeface="Wingdings" panose="05000000000000000000" pitchFamily="2" charset="2"/>
              <a:buChar char="§"/>
            </a:pPr>
            <a:r>
              <a:rPr lang="en-US" dirty="0"/>
              <a:t>The Spherical Tokamak Research program seeks to utilize spherical tokamak research facilities with low aspect ratios to develop the physics knowledge needed to advance the FES energy mission. An improved understanding of the spherical tokamak magnetic confinement configuration is needed to establish the physics basis for next-step spherical tokamak facilities, broaden the scientific understanding of plasma confinement for burning plasmas.</a:t>
            </a:r>
          </a:p>
          <a:p>
            <a:pPr>
              <a:buFont typeface="Wingdings" panose="05000000000000000000" pitchFamily="2" charset="2"/>
              <a:buChar char="§"/>
            </a:pPr>
            <a:r>
              <a:rPr lang="en-US" dirty="0"/>
              <a:t>Operation at higher magnetic field, reduced collisionality, and with controllable fully-non-inductive current-drive are necessary next steps for assessing the spherical tokamak as a potentially cost-effective path to fusion energy. </a:t>
            </a:r>
          </a:p>
          <a:p>
            <a:pPr>
              <a:buFont typeface="Wingdings" panose="05000000000000000000" pitchFamily="2" charset="2"/>
              <a:buChar char="§"/>
            </a:pPr>
            <a:r>
              <a:rPr lang="en-US" dirty="0"/>
              <a:t>The program includes major domestic (i.e., National Spherical Torus Experiment-Upgrade [NSTX-U]) and international facilities, as well as small scale facilities conducting high-risk high-reward research. </a:t>
            </a:r>
          </a:p>
          <a:p>
            <a:pPr>
              <a:buFont typeface="Wingdings" panose="05000000000000000000" pitchFamily="2" charset="2"/>
              <a:buChar char="§"/>
            </a:pPr>
            <a:r>
              <a:rPr lang="en-US" dirty="0"/>
              <a:t>Spherical tokamaks provide access to unique plasma turbulence, energetic particle instabilities, and edge plasma regimes. </a:t>
            </a:r>
          </a:p>
          <a:p>
            <a:pPr>
              <a:buFont typeface="Wingdings" panose="05000000000000000000" pitchFamily="2" charset="2"/>
              <a:buChar char="§"/>
            </a:pPr>
            <a:r>
              <a:rPr lang="en-US" b="1" dirty="0"/>
              <a:t>Applications to this area must focus on experimental research and/or model validation pertaining to spherical tokamak plasmas. Applications addressing high impact studies involving low recycling walls, or non-inductive plasma startup are also encouraged.</a:t>
            </a:r>
          </a:p>
        </p:txBody>
      </p:sp>
      <p:pic>
        <p:nvPicPr>
          <p:cNvPr id="7" name="Picture 6">
            <a:extLst>
              <a:ext uri="{FF2B5EF4-FFF2-40B4-BE49-F238E27FC236}">
                <a16:creationId xmlns:a16="http://schemas.microsoft.com/office/drawing/2014/main" id="{57A97CCC-F472-3CA7-4E6D-2D460D998C0A}"/>
              </a:ext>
            </a:extLst>
          </p:cNvPr>
          <p:cNvPicPr>
            <a:picLocks noChangeAspect="1"/>
          </p:cNvPicPr>
          <p:nvPr/>
        </p:nvPicPr>
        <p:blipFill>
          <a:blip r:embed="rId2"/>
          <a:stretch>
            <a:fillRect/>
          </a:stretch>
        </p:blipFill>
        <p:spPr>
          <a:xfrm>
            <a:off x="9988081" y="315023"/>
            <a:ext cx="1845751" cy="1957615"/>
          </a:xfrm>
          <a:prstGeom prst="rect">
            <a:avLst/>
          </a:prstGeom>
        </p:spPr>
      </p:pic>
      <p:pic>
        <p:nvPicPr>
          <p:cNvPr id="9" name="Picture 4" descr="Engineering | Princeton Plasma Physics Laboratory">
            <a:extLst>
              <a:ext uri="{FF2B5EF4-FFF2-40B4-BE49-F238E27FC236}">
                <a16:creationId xmlns:a16="http://schemas.microsoft.com/office/drawing/2014/main" id="{6FB12F20-3CBC-08DE-D326-CC15DDB8FE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221" y="2231139"/>
            <a:ext cx="2247129" cy="224712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BDB93FC-33A3-FD3F-93F4-16010B1EC207}"/>
              </a:ext>
            </a:extLst>
          </p:cNvPr>
          <p:cNvGrpSpPr/>
          <p:nvPr/>
        </p:nvGrpSpPr>
        <p:grpSpPr>
          <a:xfrm>
            <a:off x="10157302" y="2322740"/>
            <a:ext cx="1412634" cy="2293422"/>
            <a:chOff x="6896503" y="3289481"/>
            <a:chExt cx="1770478" cy="2509032"/>
          </a:xfrm>
        </p:grpSpPr>
        <p:pic>
          <p:nvPicPr>
            <p:cNvPr id="11" name="Picture 8" descr="LTX (Lithium Tokamak Experiment) | Fusion Energy Base">
              <a:extLst>
                <a:ext uri="{FF2B5EF4-FFF2-40B4-BE49-F238E27FC236}">
                  <a16:creationId xmlns:a16="http://schemas.microsoft.com/office/drawing/2014/main" id="{67E8C845-D7D3-664F-987D-BEA206230E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503" y="3289481"/>
              <a:ext cx="1760709" cy="249471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DB51ACD-B48C-CF81-9F1A-0E803E813492}"/>
                </a:ext>
              </a:extLst>
            </p:cNvPr>
            <p:cNvSpPr/>
            <p:nvPr/>
          </p:nvSpPr>
          <p:spPr>
            <a:xfrm>
              <a:off x="6906272" y="5559781"/>
              <a:ext cx="1760709" cy="238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icture containing icon&#10;&#10;Description automatically generated">
            <a:extLst>
              <a:ext uri="{FF2B5EF4-FFF2-40B4-BE49-F238E27FC236}">
                <a16:creationId xmlns:a16="http://schemas.microsoft.com/office/drawing/2014/main" id="{5EA5C6F4-7122-9175-01DC-B46860FDD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8943" y="4280347"/>
            <a:ext cx="1803879" cy="2031034"/>
          </a:xfrm>
          <a:prstGeom prst="rect">
            <a:avLst/>
          </a:prstGeom>
        </p:spPr>
      </p:pic>
      <p:pic>
        <p:nvPicPr>
          <p:cNvPr id="14" name="Picture 13">
            <a:extLst>
              <a:ext uri="{FF2B5EF4-FFF2-40B4-BE49-F238E27FC236}">
                <a16:creationId xmlns:a16="http://schemas.microsoft.com/office/drawing/2014/main" id="{70B21DD5-04A6-A00D-A1E9-396312BA570A}"/>
              </a:ext>
            </a:extLst>
          </p:cNvPr>
          <p:cNvPicPr>
            <a:picLocks noChangeAspect="1"/>
          </p:cNvPicPr>
          <p:nvPr/>
        </p:nvPicPr>
        <p:blipFill>
          <a:blip r:embed="rId6"/>
          <a:stretch>
            <a:fillRect/>
          </a:stretch>
        </p:blipFill>
        <p:spPr>
          <a:xfrm>
            <a:off x="10139750" y="4044537"/>
            <a:ext cx="1430186" cy="2266844"/>
          </a:xfrm>
          <a:prstGeom prst="rect">
            <a:avLst/>
          </a:prstGeom>
        </p:spPr>
      </p:pic>
      <p:pic>
        <p:nvPicPr>
          <p:cNvPr id="15" name="Picture 2" descr="Tokamak Energy Takes Another Step Toward Fusion Power - EE Times Asia">
            <a:extLst>
              <a:ext uri="{FF2B5EF4-FFF2-40B4-BE49-F238E27FC236}">
                <a16:creationId xmlns:a16="http://schemas.microsoft.com/office/drawing/2014/main" id="{6C30A173-5EEE-F77F-BB59-9193B33171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3634" y="360824"/>
            <a:ext cx="1464302" cy="18660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3E86174-3A28-AC5B-DEF1-07051EC8BE3B}"/>
              </a:ext>
            </a:extLst>
          </p:cNvPr>
          <p:cNvSpPr txBox="1"/>
          <p:nvPr/>
        </p:nvSpPr>
        <p:spPr>
          <a:xfrm>
            <a:off x="8025088" y="1727930"/>
            <a:ext cx="1151291" cy="461665"/>
          </a:xfrm>
          <a:prstGeom prst="rect">
            <a:avLst/>
          </a:prstGeom>
          <a:noFill/>
        </p:spPr>
        <p:txBody>
          <a:bodyPr wrap="square" rtlCol="0">
            <a:spAutoFit/>
          </a:bodyPr>
          <a:lstStyle/>
          <a:p>
            <a:pPr algn="ctr"/>
            <a:r>
              <a:rPr lang="en-US" sz="2400" b="1" dirty="0">
                <a:solidFill>
                  <a:schemeClr val="bg1"/>
                </a:solidFill>
                <a:effectLst>
                  <a:glow rad="76200">
                    <a:schemeClr val="tx1">
                      <a:alpha val="62000"/>
                    </a:schemeClr>
                  </a:glow>
                </a:effectLst>
              </a:rPr>
              <a:t>ST40</a:t>
            </a:r>
          </a:p>
        </p:txBody>
      </p:sp>
      <p:sp>
        <p:nvSpPr>
          <p:cNvPr id="17" name="TextBox 16">
            <a:extLst>
              <a:ext uri="{FF2B5EF4-FFF2-40B4-BE49-F238E27FC236}">
                <a16:creationId xmlns:a16="http://schemas.microsoft.com/office/drawing/2014/main" id="{FB7A4D27-C051-B472-1B22-CA9E2778754F}"/>
              </a:ext>
            </a:extLst>
          </p:cNvPr>
          <p:cNvSpPr txBox="1"/>
          <p:nvPr/>
        </p:nvSpPr>
        <p:spPr>
          <a:xfrm>
            <a:off x="8025088" y="3198167"/>
            <a:ext cx="1151291" cy="461665"/>
          </a:xfrm>
          <a:prstGeom prst="rect">
            <a:avLst/>
          </a:prstGeom>
          <a:noFill/>
        </p:spPr>
        <p:txBody>
          <a:bodyPr wrap="square" rtlCol="0">
            <a:spAutoFit/>
          </a:bodyPr>
          <a:lstStyle/>
          <a:p>
            <a:pPr algn="ctr"/>
            <a:r>
              <a:rPr lang="en-US" sz="2400" b="1" dirty="0">
                <a:solidFill>
                  <a:schemeClr val="bg1"/>
                </a:solidFill>
                <a:effectLst>
                  <a:glow rad="76200">
                    <a:schemeClr val="tx1">
                      <a:alpha val="62000"/>
                    </a:schemeClr>
                  </a:glow>
                </a:effectLst>
              </a:rPr>
              <a:t>NSTX-U</a:t>
            </a:r>
          </a:p>
        </p:txBody>
      </p:sp>
      <p:sp>
        <p:nvSpPr>
          <p:cNvPr id="18" name="TextBox 17">
            <a:extLst>
              <a:ext uri="{FF2B5EF4-FFF2-40B4-BE49-F238E27FC236}">
                <a16:creationId xmlns:a16="http://schemas.microsoft.com/office/drawing/2014/main" id="{726C2B51-4CB8-680D-C7CB-67450E7FDF49}"/>
              </a:ext>
            </a:extLst>
          </p:cNvPr>
          <p:cNvSpPr txBox="1"/>
          <p:nvPr/>
        </p:nvSpPr>
        <p:spPr>
          <a:xfrm>
            <a:off x="10220357" y="744293"/>
            <a:ext cx="1294311" cy="461665"/>
          </a:xfrm>
          <a:prstGeom prst="rect">
            <a:avLst/>
          </a:prstGeom>
          <a:noFill/>
        </p:spPr>
        <p:txBody>
          <a:bodyPr wrap="square" rtlCol="0">
            <a:spAutoFit/>
          </a:bodyPr>
          <a:lstStyle/>
          <a:p>
            <a:pPr algn="ctr"/>
            <a:r>
              <a:rPr lang="en-US" sz="2400" b="1" dirty="0">
                <a:solidFill>
                  <a:schemeClr val="bg1"/>
                </a:solidFill>
                <a:effectLst>
                  <a:glow rad="76200">
                    <a:schemeClr val="tx1">
                      <a:alpha val="62000"/>
                    </a:schemeClr>
                  </a:glow>
                </a:effectLst>
              </a:rPr>
              <a:t>MAST-U</a:t>
            </a:r>
          </a:p>
        </p:txBody>
      </p:sp>
      <p:sp>
        <p:nvSpPr>
          <p:cNvPr id="19" name="TextBox 18">
            <a:extLst>
              <a:ext uri="{FF2B5EF4-FFF2-40B4-BE49-F238E27FC236}">
                <a16:creationId xmlns:a16="http://schemas.microsoft.com/office/drawing/2014/main" id="{58467C23-69D1-5CBE-F372-0F4A8D430747}"/>
              </a:ext>
            </a:extLst>
          </p:cNvPr>
          <p:cNvSpPr txBox="1"/>
          <p:nvPr/>
        </p:nvSpPr>
        <p:spPr>
          <a:xfrm>
            <a:off x="10335310" y="3610554"/>
            <a:ext cx="1151291" cy="461665"/>
          </a:xfrm>
          <a:prstGeom prst="rect">
            <a:avLst/>
          </a:prstGeom>
          <a:noFill/>
        </p:spPr>
        <p:txBody>
          <a:bodyPr wrap="square" rtlCol="0">
            <a:spAutoFit/>
          </a:bodyPr>
          <a:lstStyle/>
          <a:p>
            <a:pPr algn="ctr"/>
            <a:r>
              <a:rPr lang="en-US" sz="2400" b="1" dirty="0">
                <a:solidFill>
                  <a:schemeClr val="bg1"/>
                </a:solidFill>
                <a:effectLst>
                  <a:glow rad="76200">
                    <a:schemeClr val="tx1">
                      <a:alpha val="62000"/>
                    </a:schemeClr>
                  </a:glow>
                </a:effectLst>
              </a:rPr>
              <a:t>LTX-</a:t>
            </a:r>
            <a:r>
              <a:rPr lang="el-GR" sz="2400" b="1" dirty="0">
                <a:solidFill>
                  <a:schemeClr val="bg1"/>
                </a:solidFill>
                <a:effectLst>
                  <a:glow rad="76200">
                    <a:schemeClr val="tx1">
                      <a:alpha val="62000"/>
                    </a:schemeClr>
                  </a:glow>
                </a:effectLst>
                <a:latin typeface="Verdana" panose="020B0604030504040204" pitchFamily="34" charset="0"/>
                <a:ea typeface="Verdana" panose="020B0604030504040204" pitchFamily="34" charset="0"/>
              </a:rPr>
              <a:t>β</a:t>
            </a:r>
            <a:endParaRPr lang="en-US" sz="2400" b="1" dirty="0">
              <a:solidFill>
                <a:schemeClr val="bg1"/>
              </a:solidFill>
              <a:effectLst>
                <a:glow rad="76200">
                  <a:schemeClr val="tx1">
                    <a:alpha val="62000"/>
                  </a:schemeClr>
                </a:glow>
              </a:effectLst>
            </a:endParaRPr>
          </a:p>
        </p:txBody>
      </p:sp>
      <p:sp>
        <p:nvSpPr>
          <p:cNvPr id="20" name="TextBox 19">
            <a:extLst>
              <a:ext uri="{FF2B5EF4-FFF2-40B4-BE49-F238E27FC236}">
                <a16:creationId xmlns:a16="http://schemas.microsoft.com/office/drawing/2014/main" id="{79BF00BC-7BD4-C1AF-14B2-81839E8EDE60}"/>
              </a:ext>
            </a:extLst>
          </p:cNvPr>
          <p:cNvSpPr txBox="1"/>
          <p:nvPr/>
        </p:nvSpPr>
        <p:spPr>
          <a:xfrm>
            <a:off x="7763579" y="5605305"/>
            <a:ext cx="1674308" cy="461665"/>
          </a:xfrm>
          <a:prstGeom prst="rect">
            <a:avLst/>
          </a:prstGeom>
          <a:noFill/>
        </p:spPr>
        <p:txBody>
          <a:bodyPr wrap="square" rtlCol="0">
            <a:spAutoFit/>
          </a:bodyPr>
          <a:lstStyle/>
          <a:p>
            <a:pPr algn="ctr"/>
            <a:r>
              <a:rPr lang="en-US" sz="2400" b="1" dirty="0">
                <a:solidFill>
                  <a:schemeClr val="bg1"/>
                </a:solidFill>
                <a:effectLst>
                  <a:glow rad="76200">
                    <a:schemeClr val="tx1">
                      <a:alpha val="62000"/>
                    </a:schemeClr>
                  </a:glow>
                </a:effectLst>
              </a:rPr>
              <a:t>Pegasus-III</a:t>
            </a:r>
          </a:p>
        </p:txBody>
      </p:sp>
      <p:sp>
        <p:nvSpPr>
          <p:cNvPr id="21" name="TextBox 20">
            <a:extLst>
              <a:ext uri="{FF2B5EF4-FFF2-40B4-BE49-F238E27FC236}">
                <a16:creationId xmlns:a16="http://schemas.microsoft.com/office/drawing/2014/main" id="{5F2A17D9-82B8-6C85-E1C6-639FD0C18027}"/>
              </a:ext>
            </a:extLst>
          </p:cNvPr>
          <p:cNvSpPr txBox="1"/>
          <p:nvPr/>
        </p:nvSpPr>
        <p:spPr>
          <a:xfrm>
            <a:off x="10291868" y="4372240"/>
            <a:ext cx="1151291" cy="461665"/>
          </a:xfrm>
          <a:prstGeom prst="rect">
            <a:avLst/>
          </a:prstGeom>
          <a:noFill/>
        </p:spPr>
        <p:txBody>
          <a:bodyPr wrap="square" rtlCol="0">
            <a:spAutoFit/>
          </a:bodyPr>
          <a:lstStyle/>
          <a:p>
            <a:pPr algn="ctr"/>
            <a:r>
              <a:rPr lang="en-US" sz="2400" b="1" dirty="0">
                <a:solidFill>
                  <a:schemeClr val="bg1"/>
                </a:solidFill>
                <a:effectLst>
                  <a:glow rad="76200">
                    <a:schemeClr val="tx1">
                      <a:alpha val="62000"/>
                    </a:schemeClr>
                  </a:glow>
                </a:effectLst>
              </a:rPr>
              <a:t>SMART</a:t>
            </a:r>
          </a:p>
        </p:txBody>
      </p:sp>
    </p:spTree>
    <p:extLst>
      <p:ext uri="{BB962C8B-B14F-4D97-AF65-F5344CB8AC3E}">
        <p14:creationId xmlns:p14="http://schemas.microsoft.com/office/powerpoint/2010/main" val="700516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B7EB-6509-2C88-40EA-FD8E1809FCA3}"/>
              </a:ext>
            </a:extLst>
          </p:cNvPr>
          <p:cNvSpPr>
            <a:spLocks noGrp="1"/>
          </p:cNvSpPr>
          <p:nvPr>
            <p:ph type="title"/>
          </p:nvPr>
        </p:nvSpPr>
        <p:spPr/>
        <p:txBody>
          <a:bodyPr/>
          <a:lstStyle/>
          <a:p>
            <a:r>
              <a:rPr lang="en-US" dirty="0"/>
              <a:t>Fusion Nuclear Science and Enabling R&amp;D</a:t>
            </a:r>
          </a:p>
        </p:txBody>
      </p:sp>
      <p:sp>
        <p:nvSpPr>
          <p:cNvPr id="3" name="Content Placeholder 2">
            <a:extLst>
              <a:ext uri="{FF2B5EF4-FFF2-40B4-BE49-F238E27FC236}">
                <a16:creationId xmlns:a16="http://schemas.microsoft.com/office/drawing/2014/main" id="{63BBFBA8-D7B7-A530-1752-C690598AE1B5}"/>
              </a:ext>
            </a:extLst>
          </p:cNvPr>
          <p:cNvSpPr>
            <a:spLocks noGrp="1"/>
          </p:cNvSpPr>
          <p:nvPr>
            <p:ph sz="quarter" idx="13"/>
          </p:nvPr>
        </p:nvSpPr>
        <p:spPr>
          <a:xfrm>
            <a:off x="304801" y="1486894"/>
            <a:ext cx="7427462" cy="4884876"/>
          </a:xfrm>
        </p:spPr>
        <p:txBody>
          <a:bodyPr>
            <a:normAutofit fontScale="55000" lnSpcReduction="20000"/>
          </a:bodyPr>
          <a:lstStyle/>
          <a:p>
            <a:pPr marL="0" indent="0">
              <a:buNone/>
            </a:pPr>
            <a:r>
              <a:rPr lang="en-US" b="1" dirty="0"/>
              <a:t>Fusion Nuclear Science: </a:t>
            </a:r>
            <a:r>
              <a:rPr lang="en-US" dirty="0"/>
              <a:t>Interlinked with a burning plasma and materials that can withstand fusion reactor conditions are all the key systems required to capture the power, breed fuel, and ensure the safe operation of a fusion plant. This program area supports research in the following areas: </a:t>
            </a:r>
          </a:p>
          <a:p>
            <a:pPr lvl="1">
              <a:buFont typeface="Wingdings" panose="05000000000000000000" pitchFamily="2" charset="2"/>
              <a:buChar char="§"/>
            </a:pPr>
            <a:r>
              <a:rPr lang="en-US" b="1" dirty="0"/>
              <a:t>Blanket: </a:t>
            </a:r>
            <a:r>
              <a:rPr lang="en-US" dirty="0"/>
              <a:t>Breeding tritium within the fusion plant is crucial for achieving a self-sustaining fusion reaction. Areas of interest are tritium control, functional materials, structural materials, and blanket enabling technologies. </a:t>
            </a:r>
          </a:p>
          <a:p>
            <a:pPr lvl="1">
              <a:buFont typeface="Wingdings" panose="05000000000000000000" pitchFamily="2" charset="2"/>
              <a:buChar char="§"/>
            </a:pPr>
            <a:r>
              <a:rPr lang="en-US" b="1" dirty="0"/>
              <a:t>Fuel Cycle: </a:t>
            </a:r>
            <a:r>
              <a:rPr lang="en-US" dirty="0"/>
              <a:t>Extraction and exhaust processing is crucial for maintaining the self-sustaining fusion reaction. Areas of interest are fueling and exhaust processing, isotope processing, rebalancing and storage, and confinement processing and tritium accountancy.  </a:t>
            </a:r>
          </a:p>
          <a:p>
            <a:pPr lvl="1">
              <a:buFont typeface="Wingdings" panose="05000000000000000000" pitchFamily="2" charset="2"/>
              <a:buChar char="§"/>
            </a:pPr>
            <a:r>
              <a:rPr lang="en-US" b="1" dirty="0"/>
              <a:t>Advanced first wall and divertor engineering components: </a:t>
            </a:r>
            <a:r>
              <a:rPr lang="en-US" dirty="0"/>
              <a:t>Liquid metal plasma facing components included in the first wall and/or the divertor. </a:t>
            </a:r>
          </a:p>
          <a:p>
            <a:pPr lvl="1">
              <a:buFont typeface="Wingdings" panose="05000000000000000000" pitchFamily="2" charset="2"/>
              <a:buChar char="§"/>
            </a:pPr>
            <a:r>
              <a:rPr lang="en-US" b="1" dirty="0"/>
              <a:t>Remote Handling: </a:t>
            </a:r>
            <a:r>
              <a:rPr lang="en-US" dirty="0"/>
              <a:t>Fusion involves hazardous environments, so remote handling systems are required for maintenance, repairs, and component replacement. </a:t>
            </a:r>
          </a:p>
          <a:p>
            <a:pPr lvl="1">
              <a:buFont typeface="Wingdings" panose="05000000000000000000" pitchFamily="2" charset="2"/>
              <a:buChar char="§"/>
            </a:pPr>
            <a:r>
              <a:rPr lang="en-US" b="1" dirty="0"/>
              <a:t>Safety Analysis: </a:t>
            </a:r>
            <a:r>
              <a:rPr lang="en-US" dirty="0"/>
              <a:t>Safety assessments, helping to understand how the fusion plant behaves under various operational and accident scenarios.  </a:t>
            </a:r>
          </a:p>
          <a:p>
            <a:pPr lvl="1">
              <a:buFont typeface="Wingdings" panose="05000000000000000000" pitchFamily="2" charset="2"/>
              <a:buChar char="§"/>
            </a:pPr>
            <a:r>
              <a:rPr lang="en-US" b="1" dirty="0"/>
              <a:t>Fusion Nuclear Analysis: </a:t>
            </a:r>
            <a:r>
              <a:rPr lang="en-US" dirty="0"/>
              <a:t>Incorporates neutronics for fusion devices including the development of methodologies, radiation transport simulations, nuclear heating to components, activation of in-vessel components, radiation damage to materials, and neutron and γ-ray fluxes and biological dose rates throughout the facility. </a:t>
            </a:r>
          </a:p>
          <a:p>
            <a:pPr lvl="1">
              <a:buFont typeface="Wingdings" panose="05000000000000000000" pitchFamily="2" charset="2"/>
              <a:buChar char="§"/>
            </a:pPr>
            <a:r>
              <a:rPr lang="en-US" b="1" dirty="0"/>
              <a:t>Activation and Waste: </a:t>
            </a:r>
            <a:r>
              <a:rPr lang="en-US" dirty="0"/>
              <a:t>Neutrons can cause activation and radiation damage in fusion materials. Studying these effects helps design materials that can withstand the fusion environment and predicting the radioactive waste generated during operation.  </a:t>
            </a:r>
          </a:p>
          <a:p>
            <a:pPr lvl="1">
              <a:buFont typeface="Wingdings" panose="05000000000000000000" pitchFamily="2" charset="2"/>
              <a:buChar char="§"/>
            </a:pPr>
            <a:r>
              <a:rPr lang="en-US" b="1" dirty="0"/>
              <a:t>Integration and Impact Evaluation: </a:t>
            </a:r>
            <a:r>
              <a:rPr lang="en-US" dirty="0"/>
              <a:t>Fusion will be integrated into the larger energy grid and society. This involves assessing the broader impacts of fusion design choices on economic, safety, environmental, and social factors. </a:t>
            </a:r>
          </a:p>
          <a:p>
            <a:pPr marL="0" indent="0">
              <a:buNone/>
            </a:pPr>
            <a:r>
              <a:rPr lang="en-US" b="1" dirty="0"/>
              <a:t>Enabling R&amp;D: </a:t>
            </a:r>
            <a:r>
              <a:rPr lang="en-US" dirty="0"/>
              <a:t>The realization of fusion energy and the advancement of plasma science requires advances in supporting technologies to achieve higher levels of performance and flexibility to explore new plasma regimes. The purpose of the Enabling Research and Development (R&amp;D) program element is to develop these supporting technologies for deployment on existing and next generation fusion research facilities. </a:t>
            </a:r>
          </a:p>
          <a:p>
            <a:pPr>
              <a:buFont typeface="Wingdings" panose="05000000000000000000" pitchFamily="2" charset="2"/>
              <a:buChar char="§"/>
            </a:pPr>
            <a:r>
              <a:rPr lang="en-US" dirty="0"/>
              <a:t>Applications to this area must focus on experimental research and/or model validation pertaining to supporting technologies required to achieve higher levels of performance and flexibility to explore new plasma regimes. </a:t>
            </a:r>
          </a:p>
        </p:txBody>
      </p:sp>
      <p:pic>
        <p:nvPicPr>
          <p:cNvPr id="8" name="Picture 7">
            <a:extLst>
              <a:ext uri="{FF2B5EF4-FFF2-40B4-BE49-F238E27FC236}">
                <a16:creationId xmlns:a16="http://schemas.microsoft.com/office/drawing/2014/main" id="{41693B95-2467-F4A7-1CF9-6900B6C1B14D}"/>
              </a:ext>
            </a:extLst>
          </p:cNvPr>
          <p:cNvPicPr>
            <a:picLocks noChangeAspect="1"/>
          </p:cNvPicPr>
          <p:nvPr/>
        </p:nvPicPr>
        <p:blipFill>
          <a:blip r:embed="rId2"/>
          <a:stretch>
            <a:fillRect/>
          </a:stretch>
        </p:blipFill>
        <p:spPr>
          <a:xfrm>
            <a:off x="7732263" y="1482421"/>
            <a:ext cx="4281333" cy="2337833"/>
          </a:xfrm>
          <a:prstGeom prst="rect">
            <a:avLst/>
          </a:prstGeom>
        </p:spPr>
      </p:pic>
      <p:pic>
        <p:nvPicPr>
          <p:cNvPr id="9" name="Picture 8">
            <a:extLst>
              <a:ext uri="{FF2B5EF4-FFF2-40B4-BE49-F238E27FC236}">
                <a16:creationId xmlns:a16="http://schemas.microsoft.com/office/drawing/2014/main" id="{47DD0D73-2FC3-21E9-2239-87B28DB88E79}"/>
              </a:ext>
            </a:extLst>
          </p:cNvPr>
          <p:cNvPicPr>
            <a:picLocks noChangeAspect="1"/>
          </p:cNvPicPr>
          <p:nvPr/>
        </p:nvPicPr>
        <p:blipFill>
          <a:blip r:embed="rId3"/>
          <a:stretch>
            <a:fillRect/>
          </a:stretch>
        </p:blipFill>
        <p:spPr>
          <a:xfrm>
            <a:off x="8344166" y="4377083"/>
            <a:ext cx="3057525" cy="1495425"/>
          </a:xfrm>
          <a:prstGeom prst="rect">
            <a:avLst/>
          </a:prstGeom>
        </p:spPr>
      </p:pic>
    </p:spTree>
    <p:extLst>
      <p:ext uri="{BB962C8B-B14F-4D97-AF65-F5344CB8AC3E}">
        <p14:creationId xmlns:p14="http://schemas.microsoft.com/office/powerpoint/2010/main" val="3803649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384C38E-668C-9232-5AF6-19145FCB3534}"/>
              </a:ext>
            </a:extLst>
          </p:cNvPr>
          <p:cNvGrpSpPr>
            <a:grpSpLocks noChangeAspect="1"/>
          </p:cNvGrpSpPr>
          <p:nvPr/>
        </p:nvGrpSpPr>
        <p:grpSpPr>
          <a:xfrm>
            <a:off x="10165889" y="3549900"/>
            <a:ext cx="1976236" cy="1071252"/>
            <a:chOff x="8455901" y="4742571"/>
            <a:chExt cx="2382982" cy="1291736"/>
          </a:xfrm>
        </p:grpSpPr>
        <p:pic>
          <p:nvPicPr>
            <p:cNvPr id="12" name="Picture 14" descr="http://k43.pbase.com/o4/39/436339/1/62736065.TB2VLgy6.IMG_68942.jpg">
              <a:extLst>
                <a:ext uri="{FF2B5EF4-FFF2-40B4-BE49-F238E27FC236}">
                  <a16:creationId xmlns:a16="http://schemas.microsoft.com/office/drawing/2014/main" id="{312C58CF-8DFD-27EC-AC8A-4FED7EA8F12B}"/>
                </a:ext>
              </a:extLst>
            </p:cNvPr>
            <p:cNvPicPr>
              <a:picLocks noChangeAspect="1" noChangeArrowheads="1"/>
            </p:cNvPicPr>
            <p:nvPr/>
          </p:nvPicPr>
          <p:blipFill rotWithShape="1">
            <a:blip r:embed="rId2" cstate="print"/>
            <a:srcRect l="807" t="15768" r="1479" b="4831"/>
            <a:stretch/>
          </p:blipFill>
          <p:spPr bwMode="auto">
            <a:xfrm>
              <a:off x="8455901" y="4742571"/>
              <a:ext cx="2382982" cy="1291736"/>
            </a:xfrm>
            <a:prstGeom prst="rect">
              <a:avLst/>
            </a:prstGeom>
            <a:noFill/>
            <a:ln w="9525" cmpd="tri">
              <a:solidFill>
                <a:schemeClr val="tx1"/>
              </a:solidFill>
              <a:miter lim="800000"/>
              <a:headEnd/>
              <a:tailEnd/>
            </a:ln>
            <a:effectLst>
              <a:outerShdw blurRad="50800" dist="38100" dir="8100000" algn="tr" rotWithShape="0">
                <a:prstClr val="black">
                  <a:alpha val="40000"/>
                </a:prstClr>
              </a:outerShdw>
            </a:effectLst>
          </p:spPr>
        </p:pic>
        <p:sp>
          <p:nvSpPr>
            <p:cNvPr id="15" name="TextBox 14">
              <a:extLst>
                <a:ext uri="{FF2B5EF4-FFF2-40B4-BE49-F238E27FC236}">
                  <a16:creationId xmlns:a16="http://schemas.microsoft.com/office/drawing/2014/main" id="{ED56AE08-7A00-7734-F2CA-3295DF9A39BC}"/>
                </a:ext>
              </a:extLst>
            </p:cNvPr>
            <p:cNvSpPr txBox="1"/>
            <p:nvPr/>
          </p:nvSpPr>
          <p:spPr>
            <a:xfrm>
              <a:off x="8870125" y="5572642"/>
              <a:ext cx="1506824" cy="461665"/>
            </a:xfrm>
            <a:prstGeom prst="rect">
              <a:avLst/>
            </a:prstGeom>
            <a:noFill/>
          </p:spPr>
          <p:txBody>
            <a:bodyPr wrap="square" rtlCol="0">
              <a:spAutoFit/>
            </a:bodyPr>
            <a:lstStyle/>
            <a:p>
              <a:pPr algn="ctr"/>
              <a:r>
                <a:rPr lang="en-US" sz="2400" b="1" dirty="0">
                  <a:solidFill>
                    <a:schemeClr val="bg1"/>
                  </a:solidFill>
                  <a:effectLst>
                    <a:glow rad="76200">
                      <a:schemeClr val="tx1">
                        <a:alpha val="62000"/>
                      </a:schemeClr>
                    </a:glow>
                  </a:effectLst>
                </a:rPr>
                <a:t>EAST</a:t>
              </a:r>
            </a:p>
          </p:txBody>
        </p:sp>
      </p:grpSp>
      <p:pic>
        <p:nvPicPr>
          <p:cNvPr id="18" name="Picture 17">
            <a:extLst>
              <a:ext uri="{FF2B5EF4-FFF2-40B4-BE49-F238E27FC236}">
                <a16:creationId xmlns:a16="http://schemas.microsoft.com/office/drawing/2014/main" id="{1EB2A065-4FD2-CF13-FC87-C3C5BF92A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556" y="4890939"/>
            <a:ext cx="2226569" cy="1288971"/>
          </a:xfrm>
          <a:prstGeom prst="rect">
            <a:avLst/>
          </a:prstGeom>
        </p:spPr>
      </p:pic>
      <p:grpSp>
        <p:nvGrpSpPr>
          <p:cNvPr id="13" name="Group 12">
            <a:extLst>
              <a:ext uri="{FF2B5EF4-FFF2-40B4-BE49-F238E27FC236}">
                <a16:creationId xmlns:a16="http://schemas.microsoft.com/office/drawing/2014/main" id="{F876D0A6-951B-5DBD-DD0E-C4A69DEF3988}"/>
              </a:ext>
            </a:extLst>
          </p:cNvPr>
          <p:cNvGrpSpPr/>
          <p:nvPr/>
        </p:nvGrpSpPr>
        <p:grpSpPr>
          <a:xfrm>
            <a:off x="10468271" y="1836000"/>
            <a:ext cx="1666520" cy="1737427"/>
            <a:chOff x="10296278" y="1995130"/>
            <a:chExt cx="1666520" cy="1737427"/>
          </a:xfrm>
        </p:grpSpPr>
        <p:pic>
          <p:nvPicPr>
            <p:cNvPr id="10" name="Picture 9" descr="A close-up of a machine&#10;&#10;Description automatically generated">
              <a:extLst>
                <a:ext uri="{FF2B5EF4-FFF2-40B4-BE49-F238E27FC236}">
                  <a16:creationId xmlns:a16="http://schemas.microsoft.com/office/drawing/2014/main" id="{3D665BD8-3C52-9525-662B-DCC294F6C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6278" y="1995130"/>
              <a:ext cx="1666520" cy="1704111"/>
            </a:xfrm>
            <a:prstGeom prst="rect">
              <a:avLst/>
            </a:prstGeom>
          </p:spPr>
        </p:pic>
        <p:sp>
          <p:nvSpPr>
            <p:cNvPr id="11" name="TextBox 10">
              <a:extLst>
                <a:ext uri="{FF2B5EF4-FFF2-40B4-BE49-F238E27FC236}">
                  <a16:creationId xmlns:a16="http://schemas.microsoft.com/office/drawing/2014/main" id="{148CD6AF-97BF-B5C5-B019-AB07C3F8CFAE}"/>
                </a:ext>
              </a:extLst>
            </p:cNvPr>
            <p:cNvSpPr txBox="1"/>
            <p:nvPr/>
          </p:nvSpPr>
          <p:spPr>
            <a:xfrm>
              <a:off x="10376126" y="3270892"/>
              <a:ext cx="1506824" cy="461665"/>
            </a:xfrm>
            <a:prstGeom prst="rect">
              <a:avLst/>
            </a:prstGeom>
            <a:noFill/>
          </p:spPr>
          <p:txBody>
            <a:bodyPr wrap="square" rtlCol="0">
              <a:spAutoFit/>
            </a:bodyPr>
            <a:lstStyle/>
            <a:p>
              <a:pPr algn="ctr"/>
              <a:r>
                <a:rPr lang="en-US" sz="2400" b="1" dirty="0">
                  <a:solidFill>
                    <a:schemeClr val="bg1"/>
                  </a:solidFill>
                  <a:effectLst>
                    <a:glow rad="76200">
                      <a:schemeClr val="tx1">
                        <a:alpha val="62000"/>
                      </a:schemeClr>
                    </a:glow>
                  </a:effectLst>
                </a:rPr>
                <a:t>KSTAR</a:t>
              </a:r>
            </a:p>
          </p:txBody>
        </p:sp>
      </p:grpSp>
      <p:sp>
        <p:nvSpPr>
          <p:cNvPr id="2" name="Title 1">
            <a:extLst>
              <a:ext uri="{FF2B5EF4-FFF2-40B4-BE49-F238E27FC236}">
                <a16:creationId xmlns:a16="http://schemas.microsoft.com/office/drawing/2014/main" id="{5D8B0A4E-0A15-7E1C-4B37-1E0E77CB45B6}"/>
              </a:ext>
            </a:extLst>
          </p:cNvPr>
          <p:cNvSpPr>
            <a:spLocks noGrp="1"/>
          </p:cNvSpPr>
          <p:nvPr>
            <p:ph type="title"/>
          </p:nvPr>
        </p:nvSpPr>
        <p:spPr>
          <a:xfrm>
            <a:off x="20507" y="27070"/>
            <a:ext cx="8097952" cy="649028"/>
          </a:xfrm>
        </p:spPr>
        <p:txBody>
          <a:bodyPr/>
          <a:lstStyle/>
          <a:p>
            <a:r>
              <a:rPr lang="en-US" dirty="0"/>
              <a:t>Advanced and Long Pulse Tokamak</a:t>
            </a:r>
          </a:p>
        </p:txBody>
      </p:sp>
      <p:sp>
        <p:nvSpPr>
          <p:cNvPr id="3" name="Content Placeholder 2">
            <a:extLst>
              <a:ext uri="{FF2B5EF4-FFF2-40B4-BE49-F238E27FC236}">
                <a16:creationId xmlns:a16="http://schemas.microsoft.com/office/drawing/2014/main" id="{E811D44F-7E72-BA7D-2CE9-C3F4B08DCE4B}"/>
              </a:ext>
            </a:extLst>
          </p:cNvPr>
          <p:cNvSpPr>
            <a:spLocks noGrp="1"/>
          </p:cNvSpPr>
          <p:nvPr>
            <p:ph sz="quarter" idx="13"/>
          </p:nvPr>
        </p:nvSpPr>
        <p:spPr>
          <a:xfrm>
            <a:off x="5049" y="896471"/>
            <a:ext cx="8218458" cy="5328339"/>
          </a:xfrm>
        </p:spPr>
        <p:txBody>
          <a:bodyPr>
            <a:normAutofit fontScale="85000" lnSpcReduction="10000"/>
          </a:bodyPr>
          <a:lstStyle/>
          <a:p>
            <a:r>
              <a:rPr lang="en-US" dirty="0"/>
              <a:t>Advanced Tokamak </a:t>
            </a:r>
            <a:r>
              <a:rPr lang="en-US" b="1" dirty="0">
                <a:solidFill>
                  <a:srgbClr val="0070C0"/>
                </a:solidFill>
              </a:rPr>
              <a:t>(AT) </a:t>
            </a:r>
            <a:r>
              <a:rPr lang="en-US" dirty="0"/>
              <a:t>and Long Pulse Tokamak (</a:t>
            </a:r>
            <a:r>
              <a:rPr lang="en-US" b="1" dirty="0">
                <a:solidFill>
                  <a:srgbClr val="FF0000"/>
                </a:solidFill>
              </a:rPr>
              <a:t>LPT</a:t>
            </a:r>
            <a:r>
              <a:rPr lang="en-US" dirty="0"/>
              <a:t>) areas address gaps in the physics basis for the conventional tokamak approach to magnetic confinement fusion (here conventional refers to aspect ratio R/a &gt;2)</a:t>
            </a:r>
          </a:p>
          <a:p>
            <a:pPr lvl="1">
              <a:buFontTx/>
              <a:buChar char="–"/>
            </a:pPr>
            <a:r>
              <a:rPr lang="en-US" dirty="0"/>
              <a:t>Primary focus is on controlling, sustaining, and predicting burning plasma state</a:t>
            </a:r>
          </a:p>
          <a:p>
            <a:r>
              <a:rPr lang="en-US" b="1" dirty="0">
                <a:solidFill>
                  <a:srgbClr val="0070C0"/>
                </a:solidFill>
              </a:rPr>
              <a:t>AT</a:t>
            </a:r>
            <a:r>
              <a:rPr lang="en-US" dirty="0"/>
              <a:t>: AT is an integrated fusion energy system that achieves a stationary plasma state by maximizing plasma performance within stability limits by a comprehensive optimization of plasma parameters; AT area supports a broad range of activities focused on closing gaps in the scientific and technical basis for the tokamak approach to fusion energy</a:t>
            </a:r>
          </a:p>
          <a:p>
            <a:pPr lvl="1">
              <a:buFontTx/>
              <a:buChar char="–"/>
            </a:pPr>
            <a:r>
              <a:rPr lang="en-US" dirty="0"/>
              <a:t>SC User Facility: DIII-D National Fusion Facility in San Diego, CA at Gen. Atomics</a:t>
            </a:r>
          </a:p>
          <a:p>
            <a:pPr lvl="2"/>
            <a:r>
              <a:rPr lang="en-US" dirty="0"/>
              <a:t>Premier user facility for DOE Office of Science, advancing fusion/plasma sciences and associated technologies, esp. for integration with other fusion systems</a:t>
            </a:r>
          </a:p>
          <a:p>
            <a:pPr lvl="2"/>
            <a:r>
              <a:rPr lang="en-US" dirty="0"/>
              <a:t>Trains US fusion workforce to exploit large fusion facilities/programs</a:t>
            </a:r>
          </a:p>
          <a:p>
            <a:pPr lvl="2"/>
            <a:r>
              <a:rPr lang="en-US" dirty="0"/>
              <a:t>Capable of extremely high plasma performance at short pulse (~10s)</a:t>
            </a:r>
          </a:p>
          <a:p>
            <a:pPr lvl="1">
              <a:buFontTx/>
              <a:buChar char="–"/>
            </a:pPr>
            <a:r>
              <a:rPr lang="en-US" dirty="0"/>
              <a:t>University devices: HBT-EP (Columbia) and MST (U. Wisc. Madison)</a:t>
            </a:r>
          </a:p>
          <a:p>
            <a:r>
              <a:rPr lang="en-US" sz="2100" b="1" dirty="0">
                <a:solidFill>
                  <a:srgbClr val="FF0000"/>
                </a:solidFill>
              </a:rPr>
              <a:t>LPT</a:t>
            </a:r>
            <a:r>
              <a:rPr lang="en-US" dirty="0"/>
              <a:t>: supports interdisciplinary teams from multiple U.S. institutions for collaborative research on international facilities with capabilities not available in the U.S.; a key focus is on the extension of plasma scenarios to long plasma durations 1000s seconds</a:t>
            </a:r>
          </a:p>
          <a:p>
            <a:pPr lvl="1">
              <a:buFontTx/>
              <a:buChar char="–"/>
            </a:pPr>
            <a:r>
              <a:rPr lang="en-US" dirty="0"/>
              <a:t>High priority R&amp;D areas include: plasma-material interactions, control of plasma transients, and long pulse, steady-state operation</a:t>
            </a:r>
          </a:p>
          <a:p>
            <a:pPr lvl="1">
              <a:buFontTx/>
              <a:buChar char="–"/>
            </a:pPr>
            <a:r>
              <a:rPr lang="en-US" dirty="0"/>
              <a:t>US researchers make key contributions to multi-lateral, international research activities including engagement with the International Tokamak Physics Activity (ITPA) and International Energy Agency Technology Collaboration Programme</a:t>
            </a:r>
          </a:p>
        </p:txBody>
      </p:sp>
      <p:grpSp>
        <p:nvGrpSpPr>
          <p:cNvPr id="4" name="Group 3">
            <a:extLst>
              <a:ext uri="{FF2B5EF4-FFF2-40B4-BE49-F238E27FC236}">
                <a16:creationId xmlns:a16="http://schemas.microsoft.com/office/drawing/2014/main" id="{8B6A7A13-0920-6D19-FEA6-7D81B0702521}"/>
              </a:ext>
            </a:extLst>
          </p:cNvPr>
          <p:cNvGrpSpPr>
            <a:grpSpLocks noChangeAspect="1"/>
          </p:cNvGrpSpPr>
          <p:nvPr/>
        </p:nvGrpSpPr>
        <p:grpSpPr>
          <a:xfrm>
            <a:off x="8260321" y="81505"/>
            <a:ext cx="1979737" cy="1757892"/>
            <a:chOff x="8855626" y="1087229"/>
            <a:chExt cx="3151974" cy="2798771"/>
          </a:xfrm>
        </p:grpSpPr>
        <p:pic>
          <p:nvPicPr>
            <p:cNvPr id="5" name="Picture 3">
              <a:extLst>
                <a:ext uri="{FF2B5EF4-FFF2-40B4-BE49-F238E27FC236}">
                  <a16:creationId xmlns:a16="http://schemas.microsoft.com/office/drawing/2014/main" id="{7C37B83B-CC2D-7FA3-5AA5-525EAADEDCF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869"/>
            <a:stretch/>
          </p:blipFill>
          <p:spPr bwMode="auto">
            <a:xfrm>
              <a:off x="8855626" y="1087229"/>
              <a:ext cx="3151974" cy="2793655"/>
            </a:xfrm>
            <a:prstGeom prst="rect">
              <a:avLst/>
            </a:prstGeom>
            <a:ln>
              <a:noFill/>
            </a:ln>
            <a:effectLst>
              <a:outerShdw blurRad="292100" dist="139700" dir="2700000" algn="tl" rotWithShape="0">
                <a:srgbClr val="333333">
                  <a:alpha val="3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CCD4A0C-CA18-D242-7F5D-9844BCD26E4B}"/>
                </a:ext>
              </a:extLst>
            </p:cNvPr>
            <p:cNvSpPr txBox="1"/>
            <p:nvPr/>
          </p:nvSpPr>
          <p:spPr>
            <a:xfrm>
              <a:off x="9515116" y="3150975"/>
              <a:ext cx="1832991" cy="735025"/>
            </a:xfrm>
            <a:prstGeom prst="rect">
              <a:avLst/>
            </a:prstGeom>
            <a:noFill/>
          </p:spPr>
          <p:txBody>
            <a:bodyPr wrap="square" rtlCol="0">
              <a:spAutoFit/>
            </a:bodyPr>
            <a:lstStyle/>
            <a:p>
              <a:pPr algn="ctr"/>
              <a:r>
                <a:rPr lang="en-US" sz="2400" b="1" dirty="0">
                  <a:solidFill>
                    <a:schemeClr val="bg1"/>
                  </a:solidFill>
                  <a:effectLst>
                    <a:glow rad="76200">
                      <a:schemeClr val="tx1">
                        <a:alpha val="62000"/>
                      </a:schemeClr>
                    </a:glow>
                  </a:effectLst>
                </a:rPr>
                <a:t>DIII-D</a:t>
              </a:r>
            </a:p>
          </p:txBody>
        </p:sp>
      </p:grpSp>
      <p:pic>
        <p:nvPicPr>
          <p:cNvPr id="17" name="Picture 16">
            <a:extLst>
              <a:ext uri="{FF2B5EF4-FFF2-40B4-BE49-F238E27FC236}">
                <a16:creationId xmlns:a16="http://schemas.microsoft.com/office/drawing/2014/main" id="{A8287F33-9013-D209-DD0E-CA3CC210E5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4849" y="3863402"/>
            <a:ext cx="1976235" cy="1312500"/>
          </a:xfrm>
          <a:prstGeom prst="rect">
            <a:avLst/>
          </a:prstGeom>
        </p:spPr>
      </p:pic>
      <p:sp>
        <p:nvSpPr>
          <p:cNvPr id="19" name="TextBox 18">
            <a:extLst>
              <a:ext uri="{FF2B5EF4-FFF2-40B4-BE49-F238E27FC236}">
                <a16:creationId xmlns:a16="http://schemas.microsoft.com/office/drawing/2014/main" id="{41BE9E9D-B526-DEAD-A88F-1931F4CCE214}"/>
              </a:ext>
            </a:extLst>
          </p:cNvPr>
          <p:cNvSpPr txBox="1"/>
          <p:nvPr/>
        </p:nvSpPr>
        <p:spPr>
          <a:xfrm>
            <a:off x="8829555" y="4735609"/>
            <a:ext cx="1249627" cy="461665"/>
          </a:xfrm>
          <a:prstGeom prst="rect">
            <a:avLst/>
          </a:prstGeom>
          <a:noFill/>
        </p:spPr>
        <p:txBody>
          <a:bodyPr wrap="square" rtlCol="0">
            <a:spAutoFit/>
          </a:bodyPr>
          <a:lstStyle/>
          <a:p>
            <a:pPr algn="ctr"/>
            <a:r>
              <a:rPr lang="en-US" sz="2400" b="1" dirty="0">
                <a:solidFill>
                  <a:schemeClr val="bg1"/>
                </a:solidFill>
                <a:effectLst>
                  <a:glow rad="76200">
                    <a:schemeClr val="tx1">
                      <a:alpha val="62000"/>
                    </a:schemeClr>
                  </a:glow>
                </a:effectLst>
              </a:rPr>
              <a:t>WEST</a:t>
            </a:r>
          </a:p>
        </p:txBody>
      </p:sp>
      <p:sp>
        <p:nvSpPr>
          <p:cNvPr id="20" name="TextBox 19">
            <a:extLst>
              <a:ext uri="{FF2B5EF4-FFF2-40B4-BE49-F238E27FC236}">
                <a16:creationId xmlns:a16="http://schemas.microsoft.com/office/drawing/2014/main" id="{A4810E06-40B3-A4DA-1A21-F0DD279DA2F6}"/>
              </a:ext>
            </a:extLst>
          </p:cNvPr>
          <p:cNvSpPr txBox="1"/>
          <p:nvPr/>
        </p:nvSpPr>
        <p:spPr>
          <a:xfrm>
            <a:off x="10032219" y="5763146"/>
            <a:ext cx="2026647" cy="461665"/>
          </a:xfrm>
          <a:prstGeom prst="rect">
            <a:avLst/>
          </a:prstGeom>
          <a:noFill/>
        </p:spPr>
        <p:txBody>
          <a:bodyPr wrap="square" rtlCol="0">
            <a:spAutoFit/>
          </a:bodyPr>
          <a:lstStyle/>
          <a:p>
            <a:pPr algn="ctr"/>
            <a:r>
              <a:rPr lang="en-US" sz="2400" b="1" dirty="0">
                <a:solidFill>
                  <a:schemeClr val="bg1"/>
                </a:solidFill>
                <a:effectLst>
                  <a:glow rad="76200">
                    <a:schemeClr val="tx1">
                      <a:alpha val="62000"/>
                    </a:schemeClr>
                  </a:glow>
                </a:effectLst>
              </a:rPr>
              <a:t>COMPASS-U</a:t>
            </a:r>
          </a:p>
        </p:txBody>
      </p:sp>
      <p:pic>
        <p:nvPicPr>
          <p:cNvPr id="22" name="Picture 21" descr="A close-up of a machine&#10;&#10;Description automatically generated">
            <a:extLst>
              <a:ext uri="{FF2B5EF4-FFF2-40B4-BE49-F238E27FC236}">
                <a16:creationId xmlns:a16="http://schemas.microsoft.com/office/drawing/2014/main" id="{E1CDA96B-27CE-9A58-0C47-803639A568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1440" y="299587"/>
            <a:ext cx="1281928" cy="851116"/>
          </a:xfrm>
          <a:prstGeom prst="rect">
            <a:avLst/>
          </a:prstGeom>
        </p:spPr>
      </p:pic>
      <p:pic>
        <p:nvPicPr>
          <p:cNvPr id="23" name="Picture 22">
            <a:extLst>
              <a:ext uri="{FF2B5EF4-FFF2-40B4-BE49-F238E27FC236}">
                <a16:creationId xmlns:a16="http://schemas.microsoft.com/office/drawing/2014/main" id="{678171CF-B406-49ED-576F-B85E8A81CA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2608" y="3862116"/>
            <a:ext cx="582026" cy="349857"/>
          </a:xfrm>
          <a:prstGeom prst="rect">
            <a:avLst/>
          </a:prstGeom>
        </p:spPr>
      </p:pic>
      <p:pic>
        <p:nvPicPr>
          <p:cNvPr id="24" name="Picture 23">
            <a:extLst>
              <a:ext uri="{FF2B5EF4-FFF2-40B4-BE49-F238E27FC236}">
                <a16:creationId xmlns:a16="http://schemas.microsoft.com/office/drawing/2014/main" id="{75BDA5EF-D7CF-CB04-8325-F811B308A0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5667" y="4892908"/>
            <a:ext cx="582026" cy="349857"/>
          </a:xfrm>
          <a:prstGeom prst="rect">
            <a:avLst/>
          </a:prstGeom>
        </p:spPr>
      </p:pic>
      <p:pic>
        <p:nvPicPr>
          <p:cNvPr id="25" name="Picture 1034">
            <a:extLst>
              <a:ext uri="{FF2B5EF4-FFF2-40B4-BE49-F238E27FC236}">
                <a16:creationId xmlns:a16="http://schemas.microsoft.com/office/drawing/2014/main" id="{8A82F634-51E1-5E9C-E250-7FD9EC46E4C0}"/>
              </a:ext>
            </a:extLst>
          </p:cNvPr>
          <p:cNvPicPr>
            <a:picLocks noChangeAspect="1" noChangeArrowheads="1"/>
          </p:cNvPicPr>
          <p:nvPr/>
        </p:nvPicPr>
        <p:blipFill>
          <a:blip r:embed="rId9" cstate="print"/>
          <a:srcRect/>
          <a:stretch>
            <a:fillRect/>
          </a:stretch>
        </p:blipFill>
        <p:spPr bwMode="auto">
          <a:xfrm>
            <a:off x="11417471" y="1917684"/>
            <a:ext cx="633404" cy="404232"/>
          </a:xfrm>
          <a:prstGeom prst="rect">
            <a:avLst/>
          </a:prstGeom>
          <a:noFill/>
          <a:ln w="3175">
            <a:solidFill>
              <a:schemeClr val="tx1"/>
            </a:solidFill>
            <a:miter lim="800000"/>
            <a:headEnd/>
            <a:tailEnd/>
          </a:ln>
        </p:spPr>
      </p:pic>
      <p:pic>
        <p:nvPicPr>
          <p:cNvPr id="26" name="Picture 1030">
            <a:extLst>
              <a:ext uri="{FF2B5EF4-FFF2-40B4-BE49-F238E27FC236}">
                <a16:creationId xmlns:a16="http://schemas.microsoft.com/office/drawing/2014/main" id="{475829AF-F817-C004-0E88-81241937C70C}"/>
              </a:ext>
            </a:extLst>
          </p:cNvPr>
          <p:cNvPicPr>
            <a:picLocks noChangeAspect="1" noChangeArrowheads="1"/>
          </p:cNvPicPr>
          <p:nvPr/>
        </p:nvPicPr>
        <p:blipFill>
          <a:blip r:embed="rId10" cstate="print"/>
          <a:srcRect/>
          <a:stretch>
            <a:fillRect/>
          </a:stretch>
        </p:blipFill>
        <p:spPr bwMode="auto">
          <a:xfrm>
            <a:off x="11495808" y="3548313"/>
            <a:ext cx="632920" cy="424969"/>
          </a:xfrm>
          <a:prstGeom prst="rect">
            <a:avLst/>
          </a:prstGeom>
          <a:noFill/>
          <a:ln w="3175">
            <a:solidFill>
              <a:schemeClr val="tx1"/>
            </a:solidFill>
            <a:miter lim="800000"/>
            <a:headEnd/>
            <a:tailEnd/>
          </a:ln>
        </p:spPr>
      </p:pic>
      <p:grpSp>
        <p:nvGrpSpPr>
          <p:cNvPr id="34" name="Group 33">
            <a:extLst>
              <a:ext uri="{FF2B5EF4-FFF2-40B4-BE49-F238E27FC236}">
                <a16:creationId xmlns:a16="http://schemas.microsoft.com/office/drawing/2014/main" id="{6B78BE51-0F70-DBCD-249D-E334DC3CF206}"/>
              </a:ext>
            </a:extLst>
          </p:cNvPr>
          <p:cNvGrpSpPr/>
          <p:nvPr/>
        </p:nvGrpSpPr>
        <p:grpSpPr>
          <a:xfrm>
            <a:off x="8304249" y="1998561"/>
            <a:ext cx="2144513" cy="1741890"/>
            <a:chOff x="8262505" y="1978861"/>
            <a:chExt cx="2144513" cy="1741890"/>
          </a:xfrm>
        </p:grpSpPr>
        <p:grpSp>
          <p:nvGrpSpPr>
            <p:cNvPr id="14" name="Group 13">
              <a:extLst>
                <a:ext uri="{FF2B5EF4-FFF2-40B4-BE49-F238E27FC236}">
                  <a16:creationId xmlns:a16="http://schemas.microsoft.com/office/drawing/2014/main" id="{454CA04E-77DC-9563-37E9-3B8F4BB170BB}"/>
                </a:ext>
              </a:extLst>
            </p:cNvPr>
            <p:cNvGrpSpPr/>
            <p:nvPr/>
          </p:nvGrpSpPr>
          <p:grpSpPr>
            <a:xfrm>
              <a:off x="8262505" y="1978861"/>
              <a:ext cx="2144513" cy="1741890"/>
              <a:chOff x="2145990" y="5104015"/>
              <a:chExt cx="2144513" cy="1741890"/>
            </a:xfrm>
          </p:grpSpPr>
          <p:pic>
            <p:nvPicPr>
              <p:cNvPr id="7" name="図 32">
                <a:extLst>
                  <a:ext uri="{FF2B5EF4-FFF2-40B4-BE49-F238E27FC236}">
                    <a16:creationId xmlns:a16="http://schemas.microsoft.com/office/drawing/2014/main" id="{CC09D128-D5E7-A79B-0056-35B0F514DBF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45990" y="5104015"/>
                <a:ext cx="2144513" cy="17291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5DB91FE-F702-3978-17C4-D9B42DA028FA}"/>
                  </a:ext>
                </a:extLst>
              </p:cNvPr>
              <p:cNvSpPr txBox="1"/>
              <p:nvPr/>
            </p:nvSpPr>
            <p:spPr>
              <a:xfrm>
                <a:off x="2560214" y="6384240"/>
                <a:ext cx="1506824" cy="461665"/>
              </a:xfrm>
              <a:prstGeom prst="rect">
                <a:avLst/>
              </a:prstGeom>
              <a:noFill/>
            </p:spPr>
            <p:txBody>
              <a:bodyPr wrap="square" rtlCol="0">
                <a:spAutoFit/>
              </a:bodyPr>
              <a:lstStyle/>
              <a:p>
                <a:pPr algn="ctr"/>
                <a:r>
                  <a:rPr lang="en-US" sz="2400" b="1" dirty="0">
                    <a:solidFill>
                      <a:schemeClr val="bg1"/>
                    </a:solidFill>
                    <a:effectLst>
                      <a:glow rad="76200">
                        <a:schemeClr val="tx1">
                          <a:alpha val="62000"/>
                        </a:schemeClr>
                      </a:glow>
                    </a:effectLst>
                  </a:rPr>
                  <a:t>JT60-SA</a:t>
                </a:r>
              </a:p>
            </p:txBody>
          </p:sp>
        </p:grpSp>
        <p:pic>
          <p:nvPicPr>
            <p:cNvPr id="27" name="Picture 4" descr="http://www.mapsofworld.com/images/world-countries-flags/japan-flag.gif">
              <a:hlinkClick r:id="rId12"/>
              <a:extLst>
                <a:ext uri="{FF2B5EF4-FFF2-40B4-BE49-F238E27FC236}">
                  <a16:creationId xmlns:a16="http://schemas.microsoft.com/office/drawing/2014/main" id="{5A063C41-983D-C5B5-0A86-F095E2D13F2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79686" y="1982074"/>
              <a:ext cx="600878" cy="399415"/>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87B5D87E-FEAE-48BF-E74A-63789F317113}"/>
              </a:ext>
            </a:extLst>
          </p:cNvPr>
          <p:cNvGrpSpPr/>
          <p:nvPr/>
        </p:nvGrpSpPr>
        <p:grpSpPr>
          <a:xfrm>
            <a:off x="11006282" y="622697"/>
            <a:ext cx="1199860" cy="1188192"/>
            <a:chOff x="10753112" y="461846"/>
            <a:chExt cx="1199860" cy="1188192"/>
          </a:xfrm>
        </p:grpSpPr>
        <p:pic>
          <p:nvPicPr>
            <p:cNvPr id="31" name="Picture 30" descr="A person standing next to a machine&#10;&#10;Description automatically generated">
              <a:extLst>
                <a:ext uri="{FF2B5EF4-FFF2-40B4-BE49-F238E27FC236}">
                  <a16:creationId xmlns:a16="http://schemas.microsoft.com/office/drawing/2014/main" id="{4DB7011D-8EB7-3BDA-DF40-79BDF76732A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53112" y="461846"/>
              <a:ext cx="1122446" cy="1122446"/>
            </a:xfrm>
            <a:prstGeom prst="rect">
              <a:avLst/>
            </a:prstGeom>
          </p:spPr>
        </p:pic>
        <p:sp>
          <p:nvSpPr>
            <p:cNvPr id="32" name="TextBox 31">
              <a:extLst>
                <a:ext uri="{FF2B5EF4-FFF2-40B4-BE49-F238E27FC236}">
                  <a16:creationId xmlns:a16="http://schemas.microsoft.com/office/drawing/2014/main" id="{ABD76E61-E648-1534-DC9E-940A5FF7347C}"/>
                </a:ext>
              </a:extLst>
            </p:cNvPr>
            <p:cNvSpPr txBox="1"/>
            <p:nvPr/>
          </p:nvSpPr>
          <p:spPr>
            <a:xfrm>
              <a:off x="11302497" y="1311484"/>
              <a:ext cx="650475" cy="338554"/>
            </a:xfrm>
            <a:prstGeom prst="rect">
              <a:avLst/>
            </a:prstGeom>
            <a:noFill/>
          </p:spPr>
          <p:txBody>
            <a:bodyPr wrap="square" rtlCol="0">
              <a:spAutoFit/>
            </a:bodyPr>
            <a:lstStyle/>
            <a:p>
              <a:pPr algn="ctr"/>
              <a:r>
                <a:rPr lang="en-US" sz="1600" b="1" dirty="0">
                  <a:solidFill>
                    <a:schemeClr val="bg1"/>
                  </a:solidFill>
                  <a:effectLst>
                    <a:glow rad="76200">
                      <a:schemeClr val="tx1">
                        <a:alpha val="62000"/>
                      </a:schemeClr>
                    </a:glow>
                  </a:effectLst>
                </a:rPr>
                <a:t>MST</a:t>
              </a:r>
            </a:p>
          </p:txBody>
        </p:sp>
      </p:grpSp>
      <p:pic>
        <p:nvPicPr>
          <p:cNvPr id="36" name="Picture 35" descr="A flag with a person standing in front of it&#10;&#10;Description automatically generated">
            <a:extLst>
              <a:ext uri="{FF2B5EF4-FFF2-40B4-BE49-F238E27FC236}">
                <a16:creationId xmlns:a16="http://schemas.microsoft.com/office/drawing/2014/main" id="{75AA7795-1A46-6AF4-6637-D1E78EA61E5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17471" y="66233"/>
            <a:ext cx="678972" cy="400155"/>
          </a:xfrm>
          <a:prstGeom prst="rect">
            <a:avLst/>
          </a:prstGeom>
        </p:spPr>
      </p:pic>
      <p:sp>
        <p:nvSpPr>
          <p:cNvPr id="37" name="TextBox 36">
            <a:extLst>
              <a:ext uri="{FF2B5EF4-FFF2-40B4-BE49-F238E27FC236}">
                <a16:creationId xmlns:a16="http://schemas.microsoft.com/office/drawing/2014/main" id="{1BA1EDD4-9684-2452-A88D-8AC99B3D1DFA}"/>
              </a:ext>
            </a:extLst>
          </p:cNvPr>
          <p:cNvSpPr txBox="1"/>
          <p:nvPr/>
        </p:nvSpPr>
        <p:spPr>
          <a:xfrm>
            <a:off x="10137324" y="866299"/>
            <a:ext cx="959311" cy="338554"/>
          </a:xfrm>
          <a:prstGeom prst="rect">
            <a:avLst/>
          </a:prstGeom>
          <a:noFill/>
        </p:spPr>
        <p:txBody>
          <a:bodyPr wrap="square" rtlCol="0">
            <a:spAutoFit/>
          </a:bodyPr>
          <a:lstStyle/>
          <a:p>
            <a:pPr algn="ctr"/>
            <a:r>
              <a:rPr lang="en-US" sz="1600" b="1" dirty="0">
                <a:solidFill>
                  <a:schemeClr val="bg1"/>
                </a:solidFill>
                <a:effectLst>
                  <a:glow rad="76200">
                    <a:schemeClr val="tx1">
                      <a:alpha val="62000"/>
                    </a:schemeClr>
                  </a:glow>
                </a:effectLst>
              </a:rPr>
              <a:t>HBT-EP</a:t>
            </a:r>
          </a:p>
        </p:txBody>
      </p:sp>
    </p:spTree>
    <p:extLst>
      <p:ext uri="{BB962C8B-B14F-4D97-AF65-F5344CB8AC3E}">
        <p14:creationId xmlns:p14="http://schemas.microsoft.com/office/powerpoint/2010/main" val="1042266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B0A4E-0A15-7E1C-4B37-1E0E77CB45B6}"/>
              </a:ext>
            </a:extLst>
          </p:cNvPr>
          <p:cNvSpPr>
            <a:spLocks noGrp="1"/>
          </p:cNvSpPr>
          <p:nvPr>
            <p:ph type="title"/>
          </p:nvPr>
        </p:nvSpPr>
        <p:spPr>
          <a:xfrm>
            <a:off x="533399" y="-173115"/>
            <a:ext cx="6591795" cy="1325563"/>
          </a:xfrm>
        </p:spPr>
        <p:txBody>
          <a:bodyPr/>
          <a:lstStyle/>
          <a:p>
            <a:r>
              <a:rPr lang="en-US" dirty="0"/>
              <a:t>Theory &amp; Simulation and AI/ML</a:t>
            </a:r>
          </a:p>
        </p:txBody>
      </p:sp>
      <p:sp>
        <p:nvSpPr>
          <p:cNvPr id="3" name="Content Placeholder 2">
            <a:extLst>
              <a:ext uri="{FF2B5EF4-FFF2-40B4-BE49-F238E27FC236}">
                <a16:creationId xmlns:a16="http://schemas.microsoft.com/office/drawing/2014/main" id="{E811D44F-7E72-BA7D-2CE9-C3F4B08DCE4B}"/>
              </a:ext>
            </a:extLst>
          </p:cNvPr>
          <p:cNvSpPr>
            <a:spLocks noGrp="1"/>
          </p:cNvSpPr>
          <p:nvPr>
            <p:ph sz="quarter" idx="13"/>
          </p:nvPr>
        </p:nvSpPr>
        <p:spPr>
          <a:xfrm>
            <a:off x="533399" y="998738"/>
            <a:ext cx="7749466" cy="5339918"/>
          </a:xfrm>
        </p:spPr>
        <p:txBody>
          <a:bodyPr>
            <a:normAutofit/>
          </a:bodyPr>
          <a:lstStyle/>
          <a:p>
            <a:pPr marL="0" indent="0">
              <a:buNone/>
            </a:pPr>
            <a:r>
              <a:rPr lang="en-US" sz="1800" b="1" dirty="0">
                <a:solidFill>
                  <a:srgbClr val="FF0000"/>
                </a:solidFill>
              </a:rPr>
              <a:t>The Theory and Simulation program area </a:t>
            </a:r>
            <a:r>
              <a:rPr lang="en-US" sz="1800" dirty="0"/>
              <a:t>focuses on advancing the scientific understanding of the fundamental physical processes governing the behavior of magnetically confined plasmas. Specific areas of interest include: </a:t>
            </a:r>
          </a:p>
          <a:p>
            <a:r>
              <a:rPr lang="en-US" sz="1800" dirty="0"/>
              <a:t>Macroscopic stability of fusion plasmas.</a:t>
            </a:r>
          </a:p>
          <a:p>
            <a:r>
              <a:rPr lang="en-US" sz="1800" dirty="0"/>
              <a:t>Multiscale, collisional and turbulent physical mechanisms.</a:t>
            </a:r>
          </a:p>
          <a:p>
            <a:r>
              <a:rPr lang="en-US" sz="1800" dirty="0"/>
              <a:t>Interaction of externally launched radiofrequency waves designed to heat the plasma and drive current, with the background plasma and surrounding structures.</a:t>
            </a:r>
          </a:p>
          <a:p>
            <a:r>
              <a:rPr lang="en-US" sz="1800" dirty="0"/>
              <a:t>Nonlinear interaction between background plasma, various instabilities, and energetic particle populations. </a:t>
            </a:r>
          </a:p>
          <a:p>
            <a:r>
              <a:rPr lang="en-US" sz="1800" dirty="0"/>
              <a:t>The effect of processes at the plasma boundary on the plasma performance and on the interaction of the hot plasma boundary with the material walls.</a:t>
            </a:r>
          </a:p>
          <a:p>
            <a:pPr marL="0" indent="0">
              <a:buNone/>
            </a:pPr>
            <a:r>
              <a:rPr lang="en-US" sz="1800" dirty="0"/>
              <a:t>Methodology can vary from analytic calculations to exascale simulations.</a:t>
            </a:r>
          </a:p>
          <a:p>
            <a:pPr marL="0" indent="0">
              <a:buNone/>
            </a:pPr>
            <a:r>
              <a:rPr lang="en-US" sz="1800" b="1" dirty="0">
                <a:solidFill>
                  <a:srgbClr val="00B050"/>
                </a:solidFill>
              </a:rPr>
              <a:t>The AI/ML program area </a:t>
            </a:r>
            <a:r>
              <a:rPr lang="en-US" sz="1800" dirty="0"/>
              <a:t>supports the development of fusion data resources and platforms through interdisciplinary collaborations with computer scientists. Areas of interest include applications across the entire FES research portfolio. </a:t>
            </a:r>
          </a:p>
          <a:p>
            <a:pPr marL="0" indent="0">
              <a:buNone/>
            </a:pPr>
            <a:endParaRPr lang="en-US" sz="1800" dirty="0"/>
          </a:p>
        </p:txBody>
      </p:sp>
      <p:pic>
        <p:nvPicPr>
          <p:cNvPr id="5" name="Picture 4" descr="A large black box with white text&#10;&#10;Description automatically generated">
            <a:extLst>
              <a:ext uri="{FF2B5EF4-FFF2-40B4-BE49-F238E27FC236}">
                <a16:creationId xmlns:a16="http://schemas.microsoft.com/office/drawing/2014/main" id="{971F708F-9C72-DB9F-FA15-00798DE2C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2164" y="4471633"/>
            <a:ext cx="3353648" cy="1886427"/>
          </a:xfrm>
          <a:prstGeom prst="rect">
            <a:avLst/>
          </a:prstGeom>
        </p:spPr>
      </p:pic>
      <p:pic>
        <p:nvPicPr>
          <p:cNvPr id="7" name="Picture 6" descr="A comparison of different colored shapes&#10;&#10;Description automatically generated with medium confidence">
            <a:extLst>
              <a:ext uri="{FF2B5EF4-FFF2-40B4-BE49-F238E27FC236}">
                <a16:creationId xmlns:a16="http://schemas.microsoft.com/office/drawing/2014/main" id="{A2EE0628-8018-36D2-B9AE-9475705D7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795" y="306693"/>
            <a:ext cx="2694385" cy="2158876"/>
          </a:xfrm>
          <a:prstGeom prst="rect">
            <a:avLst/>
          </a:prstGeom>
        </p:spPr>
      </p:pic>
      <p:pic>
        <p:nvPicPr>
          <p:cNvPr id="11" name="Picture 10">
            <a:extLst>
              <a:ext uri="{FF2B5EF4-FFF2-40B4-BE49-F238E27FC236}">
                <a16:creationId xmlns:a16="http://schemas.microsoft.com/office/drawing/2014/main" id="{679F7F28-2ACC-A863-F6FD-BD8455CE11E2}"/>
              </a:ext>
            </a:extLst>
          </p:cNvPr>
          <p:cNvPicPr preferRelativeResize="0">
            <a:picLocks noChangeAspect="1"/>
          </p:cNvPicPr>
          <p:nvPr/>
        </p:nvPicPr>
        <p:blipFill rotWithShape="1">
          <a:blip r:embed="rId4">
            <a:extLst>
              <a:ext uri="{28A0092B-C50C-407E-A947-70E740481C1C}">
                <a14:useLocalDpi xmlns:a14="http://schemas.microsoft.com/office/drawing/2010/main" val="0"/>
              </a:ext>
            </a:extLst>
          </a:blip>
          <a:srcRect t="5283" b="12620"/>
          <a:stretch/>
        </p:blipFill>
        <p:spPr>
          <a:xfrm>
            <a:off x="8605119" y="2465569"/>
            <a:ext cx="3407738" cy="1772381"/>
          </a:xfrm>
          <a:prstGeom prst="rect">
            <a:avLst/>
          </a:prstGeom>
        </p:spPr>
      </p:pic>
    </p:spTree>
    <p:extLst>
      <p:ext uri="{BB962C8B-B14F-4D97-AF65-F5344CB8AC3E}">
        <p14:creationId xmlns:p14="http://schemas.microsoft.com/office/powerpoint/2010/main" val="2300776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05449-519B-3A93-844E-4301636DCAE3}"/>
              </a:ext>
            </a:extLst>
          </p:cNvPr>
          <p:cNvSpPr>
            <a:spLocks noGrp="1"/>
          </p:cNvSpPr>
          <p:nvPr>
            <p:ph type="title"/>
          </p:nvPr>
        </p:nvSpPr>
        <p:spPr/>
        <p:txBody>
          <a:bodyPr/>
          <a:lstStyle/>
          <a:p>
            <a:r>
              <a:rPr lang="en-US" dirty="0"/>
              <a:t>Fusion Materials</a:t>
            </a:r>
          </a:p>
        </p:txBody>
      </p:sp>
      <p:sp>
        <p:nvSpPr>
          <p:cNvPr id="3" name="Content Placeholder 2">
            <a:extLst>
              <a:ext uri="{FF2B5EF4-FFF2-40B4-BE49-F238E27FC236}">
                <a16:creationId xmlns:a16="http://schemas.microsoft.com/office/drawing/2014/main" id="{8DC28A6B-F95C-2E41-5EFB-94F8DABD70BD}"/>
              </a:ext>
            </a:extLst>
          </p:cNvPr>
          <p:cNvSpPr>
            <a:spLocks noGrp="1"/>
          </p:cNvSpPr>
          <p:nvPr>
            <p:ph sz="quarter" idx="13"/>
          </p:nvPr>
        </p:nvSpPr>
        <p:spPr>
          <a:xfrm>
            <a:off x="114591" y="1456975"/>
            <a:ext cx="7465855" cy="4681083"/>
          </a:xfrm>
        </p:spPr>
        <p:txBody>
          <a:bodyPr>
            <a:normAutofit fontScale="85000" lnSpcReduction="20000"/>
          </a:bodyPr>
          <a:lstStyle/>
          <a:p>
            <a:pPr marL="0" indent="0">
              <a:buNone/>
            </a:pPr>
            <a:r>
              <a:rPr lang="en-US" dirty="0"/>
              <a:t>Fusion materials must be able to withstand extreme condition such as high temperatures, high mechanical stresses, and radiation exposure. Below are the areas of research covered by the Fusion Materials research program:</a:t>
            </a:r>
          </a:p>
          <a:p>
            <a:r>
              <a:rPr lang="en-US" b="1" dirty="0"/>
              <a:t>Plasma Facing Materials</a:t>
            </a:r>
          </a:p>
          <a:p>
            <a:pPr lvl="1"/>
            <a:r>
              <a:rPr lang="en-US" dirty="0"/>
              <a:t>Innermost wall components can interact with fusion plasma</a:t>
            </a:r>
          </a:p>
          <a:p>
            <a:pPr lvl="1"/>
            <a:r>
              <a:rPr lang="en-US" dirty="0"/>
              <a:t>Can experience: high heat, radiation, erosion, sputtering, migration…</a:t>
            </a:r>
          </a:p>
          <a:p>
            <a:r>
              <a:rPr lang="en-US" b="1" dirty="0"/>
              <a:t>Structural Materials</a:t>
            </a:r>
          </a:p>
          <a:p>
            <a:pPr lvl="1"/>
            <a:r>
              <a:rPr lang="en-US" dirty="0"/>
              <a:t>Overall construction of all component structures</a:t>
            </a:r>
          </a:p>
          <a:p>
            <a:pPr lvl="1"/>
            <a:r>
              <a:rPr lang="en-US" dirty="0"/>
              <a:t>Can experience: structural loads, radiation, heat, cold…</a:t>
            </a:r>
          </a:p>
          <a:p>
            <a:r>
              <a:rPr lang="en-US" b="1" dirty="0"/>
              <a:t>Functional Materials</a:t>
            </a:r>
          </a:p>
          <a:p>
            <a:pPr lvl="1"/>
            <a:r>
              <a:rPr lang="en-US" dirty="0"/>
              <a:t>Materials that impact functionality of components beyond structure</a:t>
            </a:r>
          </a:p>
          <a:p>
            <a:pPr lvl="1"/>
            <a:r>
              <a:rPr lang="en-US" dirty="0"/>
              <a:t>Require: specialized properties that can withstand fusion conditions</a:t>
            </a:r>
          </a:p>
          <a:p>
            <a:r>
              <a:rPr lang="en-US" b="1" dirty="0"/>
              <a:t>Materials Modeling and Behavior</a:t>
            </a:r>
          </a:p>
          <a:p>
            <a:pPr lvl="1"/>
            <a:r>
              <a:rPr lang="en-US" dirty="0"/>
              <a:t>Modeling advances critical to understanding material behavior</a:t>
            </a:r>
          </a:p>
          <a:p>
            <a:pPr lvl="1"/>
            <a:r>
              <a:rPr lang="en-US" dirty="0"/>
              <a:t>Simulating response allows for design and optimization</a:t>
            </a:r>
          </a:p>
          <a:p>
            <a:r>
              <a:rPr lang="en-US" b="1" dirty="0"/>
              <a:t>Advanced and Additive Manufacturing</a:t>
            </a:r>
          </a:p>
          <a:p>
            <a:pPr lvl="1"/>
            <a:r>
              <a:rPr lang="en-US" dirty="0"/>
              <a:t>Novel manufacturing can enhance properties and/or functionality</a:t>
            </a:r>
          </a:p>
          <a:p>
            <a:pPr lvl="1"/>
            <a:r>
              <a:rPr lang="en-US" dirty="0"/>
              <a:t>Enables otherwise impossible/impractical components and materials</a:t>
            </a:r>
          </a:p>
          <a:p>
            <a:pPr lvl="1"/>
            <a:endParaRPr lang="en-US" dirty="0"/>
          </a:p>
        </p:txBody>
      </p:sp>
      <p:pic>
        <p:nvPicPr>
          <p:cNvPr id="17" name="Picture 16">
            <a:extLst>
              <a:ext uri="{FF2B5EF4-FFF2-40B4-BE49-F238E27FC236}">
                <a16:creationId xmlns:a16="http://schemas.microsoft.com/office/drawing/2014/main" id="{DFE17A8B-1D4E-9C3C-2182-F18468CC51B9}"/>
              </a:ext>
            </a:extLst>
          </p:cNvPr>
          <p:cNvPicPr>
            <a:picLocks noChangeAspect="1"/>
          </p:cNvPicPr>
          <p:nvPr/>
        </p:nvPicPr>
        <p:blipFill>
          <a:blip r:embed="rId2"/>
          <a:stretch>
            <a:fillRect/>
          </a:stretch>
        </p:blipFill>
        <p:spPr>
          <a:xfrm>
            <a:off x="6418617" y="733273"/>
            <a:ext cx="5511262" cy="5182049"/>
          </a:xfrm>
          <a:prstGeom prst="rect">
            <a:avLst/>
          </a:prstGeom>
        </p:spPr>
      </p:pic>
    </p:spTree>
    <p:extLst>
      <p:ext uri="{BB962C8B-B14F-4D97-AF65-F5344CB8AC3E}">
        <p14:creationId xmlns:p14="http://schemas.microsoft.com/office/powerpoint/2010/main" val="3553768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22D3129A-2FA3-D23D-AB66-5C67D4B92CF4}"/>
              </a:ext>
            </a:extLst>
          </p:cNvPr>
          <p:cNvPicPr/>
          <p:nvPr/>
        </p:nvPicPr>
        <p:blipFill rotWithShape="1">
          <a:blip r:embed="rId3">
            <a:extLst>
              <a:ext uri="{28A0092B-C50C-407E-A947-70E740481C1C}">
                <a14:useLocalDpi xmlns:a14="http://schemas.microsoft.com/office/drawing/2010/main" val="0"/>
              </a:ext>
            </a:extLst>
          </a:blip>
          <a:srcRect l="12052" t="2980" r="42213" b="8462"/>
          <a:stretch/>
        </p:blipFill>
        <p:spPr bwMode="auto">
          <a:xfrm>
            <a:off x="10512253" y="3091300"/>
            <a:ext cx="1675719" cy="1971570"/>
          </a:xfrm>
          <a:prstGeom prst="rect">
            <a:avLst/>
          </a:prstGeom>
          <a:noFill/>
          <a:ln>
            <a:noFill/>
          </a:ln>
          <a:extLst>
            <a:ext uri="{53640926-AAD7-44D8-BBD7-CCE9431645EC}">
              <a14:shadowObscured xmlns:a14="http://schemas.microsoft.com/office/drawing/2010/main"/>
            </a:ext>
          </a:extLst>
        </p:spPr>
      </p:pic>
      <p:sp>
        <p:nvSpPr>
          <p:cNvPr id="15" name="Slide Number Placeholder 3">
            <a:extLst>
              <a:ext uri="{FF2B5EF4-FFF2-40B4-BE49-F238E27FC236}">
                <a16:creationId xmlns:a16="http://schemas.microsoft.com/office/drawing/2014/main" id="{225D4BF5-BD41-ABCE-7E68-5216EE46E9B8}"/>
              </a:ext>
            </a:extLst>
          </p:cNvPr>
          <p:cNvSpPr>
            <a:spLocks noGrp="1"/>
          </p:cNvSpPr>
          <p:nvPr>
            <p:ph type="sldNum" sz="quarter" idx="12"/>
          </p:nvPr>
        </p:nvSpPr>
        <p:spPr>
          <a:xfrm>
            <a:off x="11397110" y="2548797"/>
            <a:ext cx="57629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209A34-5889-4E16-8BD0-8C9F0C75090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a:extLst>
              <a:ext uri="{FF2B5EF4-FFF2-40B4-BE49-F238E27FC236}">
                <a16:creationId xmlns:a16="http://schemas.microsoft.com/office/drawing/2014/main" id="{5B7B6508-FA0C-19A9-126D-205CD790108C}"/>
              </a:ext>
            </a:extLst>
          </p:cNvPr>
          <p:cNvSpPr>
            <a:spLocks noGrp="1"/>
          </p:cNvSpPr>
          <p:nvPr>
            <p:ph type="title"/>
          </p:nvPr>
        </p:nvSpPr>
        <p:spPr>
          <a:xfrm>
            <a:off x="232312" y="-112797"/>
            <a:ext cx="11460480" cy="756539"/>
          </a:xfrm>
        </p:spPr>
        <p:txBody>
          <a:bodyPr>
            <a:normAutofit/>
          </a:bodyPr>
          <a:lstStyle/>
          <a:p>
            <a:pPr algn="ctr"/>
            <a:r>
              <a:rPr lang="en-US" sz="2800" dirty="0">
                <a:latin typeface="Segoe UI Black" panose="020B0A02040204020203" pitchFamily="34" charset="0"/>
                <a:ea typeface="Segoe UI Black" panose="020B0A02040204020203" pitchFamily="34" charset="0"/>
              </a:rPr>
              <a:t>General Plasma Science Program</a:t>
            </a:r>
          </a:p>
        </p:txBody>
      </p:sp>
      <p:sp>
        <p:nvSpPr>
          <p:cNvPr id="3" name="Content Placeholder 5">
            <a:extLst>
              <a:ext uri="{FF2B5EF4-FFF2-40B4-BE49-F238E27FC236}">
                <a16:creationId xmlns:a16="http://schemas.microsoft.com/office/drawing/2014/main" id="{076303AC-5C67-E267-ECCD-4185D1D5F1D3}"/>
              </a:ext>
            </a:extLst>
          </p:cNvPr>
          <p:cNvSpPr txBox="1">
            <a:spLocks/>
          </p:cNvSpPr>
          <p:nvPr/>
        </p:nvSpPr>
        <p:spPr>
          <a:xfrm>
            <a:off x="145313" y="1973911"/>
            <a:ext cx="5896915" cy="4262705"/>
          </a:xfrm>
          <a:prstGeom prst="rect">
            <a:avLst/>
          </a:prstGeom>
          <a:solidFill>
            <a:srgbClr val="003366"/>
          </a:solid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Core Research Areas: </a:t>
            </a:r>
          </a:p>
          <a:p>
            <a:pPr marL="5397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Basic Plasma - laboratory, space, and astrophysical plasma</a:t>
            </a:r>
          </a:p>
          <a:p>
            <a:pPr marL="5397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Dusty and Non-neutral Plasma - behaviors and strong coupling</a:t>
            </a:r>
          </a:p>
          <a:p>
            <a:pPr marL="5397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Low Temperature Plasma - processes and plasma chemistry</a:t>
            </a:r>
          </a:p>
          <a:p>
            <a:pPr marL="5397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5397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Research Supported by GPS Program</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GPS Program utilizes small to </a:t>
            </a: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mid-scale experimental research facilities </a:t>
            </a: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and a wide range of theoretical tools </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Basic plasma science seeks to develop accurate theoretical descriptions of the complex emergent behavior of the plasma state, to push it into </a:t>
            </a: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new regimes </a:t>
            </a: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that expand our concept of what constitutes a plasma, and to design experiments and diagnostics to explore these states and to validate theoretical models</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Plasma astrophysics translates fundamental discoveries to a         better </a:t>
            </a: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understanding of space and the cosmos</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Low temperature plasma science translates discoveries into </a:t>
            </a: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new technologies </a:t>
            </a:r>
            <a:r>
              <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that improve our way of life by creating a richer, healthier, and more sustainable future</a:t>
            </a:r>
          </a:p>
        </p:txBody>
      </p:sp>
      <p:pic>
        <p:nvPicPr>
          <p:cNvPr id="17" name="Picture 16">
            <a:extLst>
              <a:ext uri="{FF2B5EF4-FFF2-40B4-BE49-F238E27FC236}">
                <a16:creationId xmlns:a16="http://schemas.microsoft.com/office/drawing/2014/main" id="{843C2172-C650-1F11-7766-4D5AFFC0FA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2346" y="583382"/>
            <a:ext cx="2452524" cy="1226262"/>
          </a:xfrm>
          <a:prstGeom prst="rect">
            <a:avLst/>
          </a:prstGeom>
        </p:spPr>
      </p:pic>
      <p:pic>
        <p:nvPicPr>
          <p:cNvPr id="18" name="Picture 17">
            <a:extLst>
              <a:ext uri="{FF2B5EF4-FFF2-40B4-BE49-F238E27FC236}">
                <a16:creationId xmlns:a16="http://schemas.microsoft.com/office/drawing/2014/main" id="{26AB385A-B48B-9445-F868-8898D2F8A339}"/>
              </a:ext>
            </a:extLst>
          </p:cNvPr>
          <p:cNvPicPr>
            <a:picLocks noChangeAspect="1"/>
          </p:cNvPicPr>
          <p:nvPr/>
        </p:nvPicPr>
        <p:blipFill>
          <a:blip r:embed="rId5"/>
          <a:stretch>
            <a:fillRect/>
          </a:stretch>
        </p:blipFill>
        <p:spPr>
          <a:xfrm>
            <a:off x="6481576" y="567678"/>
            <a:ext cx="1699923" cy="1246060"/>
          </a:xfrm>
          <a:prstGeom prst="rect">
            <a:avLst/>
          </a:prstGeom>
        </p:spPr>
      </p:pic>
      <p:pic>
        <p:nvPicPr>
          <p:cNvPr id="19" name="Picture 18">
            <a:extLst>
              <a:ext uri="{FF2B5EF4-FFF2-40B4-BE49-F238E27FC236}">
                <a16:creationId xmlns:a16="http://schemas.microsoft.com/office/drawing/2014/main" id="{33F216E1-16D5-FE78-D61B-BC8C4B9B6951}"/>
              </a:ext>
            </a:extLst>
          </p:cNvPr>
          <p:cNvPicPr>
            <a:picLocks noChangeAspect="1"/>
          </p:cNvPicPr>
          <p:nvPr/>
        </p:nvPicPr>
        <p:blipFill>
          <a:blip r:embed="rId6"/>
          <a:stretch>
            <a:fillRect/>
          </a:stretch>
        </p:blipFill>
        <p:spPr>
          <a:xfrm>
            <a:off x="8306331" y="575427"/>
            <a:ext cx="1457293" cy="1245874"/>
          </a:xfrm>
          <a:prstGeom prst="rect">
            <a:avLst/>
          </a:prstGeom>
          <a:ln w="19050">
            <a:solidFill>
              <a:schemeClr val="bg1"/>
            </a:solidFill>
          </a:ln>
        </p:spPr>
      </p:pic>
      <p:pic>
        <p:nvPicPr>
          <p:cNvPr id="24" name="Picture 23">
            <a:extLst>
              <a:ext uri="{FF2B5EF4-FFF2-40B4-BE49-F238E27FC236}">
                <a16:creationId xmlns:a16="http://schemas.microsoft.com/office/drawing/2014/main" id="{C692E6F9-15C4-85CA-E3D0-FEA596090E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31595" y="567678"/>
            <a:ext cx="1081579" cy="1229264"/>
          </a:xfrm>
          <a:prstGeom prst="rect">
            <a:avLst/>
          </a:prstGeom>
        </p:spPr>
      </p:pic>
      <p:pic>
        <p:nvPicPr>
          <p:cNvPr id="29" name="Picture 28">
            <a:extLst>
              <a:ext uri="{FF2B5EF4-FFF2-40B4-BE49-F238E27FC236}">
                <a16:creationId xmlns:a16="http://schemas.microsoft.com/office/drawing/2014/main" id="{AFCA26A6-98F7-692A-B075-AF89D32BC458}"/>
              </a:ext>
            </a:extLst>
          </p:cNvPr>
          <p:cNvPicPr>
            <a:picLocks noChangeAspect="1"/>
          </p:cNvPicPr>
          <p:nvPr/>
        </p:nvPicPr>
        <p:blipFill>
          <a:blip r:embed="rId8"/>
          <a:stretch>
            <a:fillRect/>
          </a:stretch>
        </p:blipFill>
        <p:spPr>
          <a:xfrm>
            <a:off x="6396921" y="1935112"/>
            <a:ext cx="1253531" cy="936849"/>
          </a:xfrm>
          <a:prstGeom prst="rect">
            <a:avLst/>
          </a:prstGeom>
        </p:spPr>
      </p:pic>
      <p:pic>
        <p:nvPicPr>
          <p:cNvPr id="30" name="Picture 29">
            <a:extLst>
              <a:ext uri="{FF2B5EF4-FFF2-40B4-BE49-F238E27FC236}">
                <a16:creationId xmlns:a16="http://schemas.microsoft.com/office/drawing/2014/main" id="{AC6FBDEC-447F-386D-4FD0-E899A7643885}"/>
              </a:ext>
            </a:extLst>
          </p:cNvPr>
          <p:cNvPicPr>
            <a:picLocks noChangeAspect="1"/>
          </p:cNvPicPr>
          <p:nvPr/>
        </p:nvPicPr>
        <p:blipFill>
          <a:blip r:embed="rId9"/>
          <a:stretch>
            <a:fillRect/>
          </a:stretch>
        </p:blipFill>
        <p:spPr>
          <a:xfrm>
            <a:off x="7743998" y="1938842"/>
            <a:ext cx="1634632" cy="919765"/>
          </a:xfrm>
          <a:prstGeom prst="rect">
            <a:avLst/>
          </a:prstGeom>
        </p:spPr>
      </p:pic>
      <p:pic>
        <p:nvPicPr>
          <p:cNvPr id="31" name="Picture 30">
            <a:extLst>
              <a:ext uri="{FF2B5EF4-FFF2-40B4-BE49-F238E27FC236}">
                <a16:creationId xmlns:a16="http://schemas.microsoft.com/office/drawing/2014/main" id="{07DF5A2E-6BCE-9823-C7FC-9E1788D21100}"/>
              </a:ext>
            </a:extLst>
          </p:cNvPr>
          <p:cNvPicPr>
            <a:picLocks noChangeAspect="1"/>
          </p:cNvPicPr>
          <p:nvPr/>
        </p:nvPicPr>
        <p:blipFill>
          <a:blip r:embed="rId10"/>
          <a:stretch>
            <a:fillRect/>
          </a:stretch>
        </p:blipFill>
        <p:spPr>
          <a:xfrm>
            <a:off x="9478623" y="1920455"/>
            <a:ext cx="1235893" cy="954296"/>
          </a:xfrm>
          <a:prstGeom prst="rect">
            <a:avLst/>
          </a:prstGeom>
        </p:spPr>
      </p:pic>
      <p:pic>
        <p:nvPicPr>
          <p:cNvPr id="32" name="Picture 31">
            <a:extLst>
              <a:ext uri="{FF2B5EF4-FFF2-40B4-BE49-F238E27FC236}">
                <a16:creationId xmlns:a16="http://schemas.microsoft.com/office/drawing/2014/main" id="{9581F0D1-71E9-5FF9-3920-1B3F27429BD5}"/>
              </a:ext>
            </a:extLst>
          </p:cNvPr>
          <p:cNvPicPr>
            <a:picLocks noChangeAspect="1"/>
          </p:cNvPicPr>
          <p:nvPr/>
        </p:nvPicPr>
        <p:blipFill>
          <a:blip r:embed="rId11"/>
          <a:stretch>
            <a:fillRect/>
          </a:stretch>
        </p:blipFill>
        <p:spPr>
          <a:xfrm>
            <a:off x="10804263" y="1908181"/>
            <a:ext cx="1106984" cy="968611"/>
          </a:xfrm>
          <a:prstGeom prst="rect">
            <a:avLst/>
          </a:prstGeom>
        </p:spPr>
      </p:pic>
      <p:pic>
        <p:nvPicPr>
          <p:cNvPr id="33" name="Picture 6" descr="Alpha Experiment in 2016">
            <a:extLst>
              <a:ext uri="{FF2B5EF4-FFF2-40B4-BE49-F238E27FC236}">
                <a16:creationId xmlns:a16="http://schemas.microsoft.com/office/drawing/2014/main" id="{60FF4E6D-84D7-FBD8-B7B7-54FAC1FC06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29101" y="5340894"/>
            <a:ext cx="1359136" cy="90707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6372B99B-8F9D-E213-05B1-5646EC7FA91A}"/>
              </a:ext>
            </a:extLst>
          </p:cNvPr>
          <p:cNvPicPr>
            <a:picLocks noChangeAspect="1"/>
          </p:cNvPicPr>
          <p:nvPr/>
        </p:nvPicPr>
        <p:blipFill>
          <a:blip r:embed="rId13"/>
          <a:stretch>
            <a:fillRect/>
          </a:stretch>
        </p:blipFill>
        <p:spPr>
          <a:xfrm>
            <a:off x="10894309" y="5341705"/>
            <a:ext cx="901160" cy="906928"/>
          </a:xfrm>
          <a:prstGeom prst="rect">
            <a:avLst/>
          </a:prstGeom>
        </p:spPr>
      </p:pic>
      <p:pic>
        <p:nvPicPr>
          <p:cNvPr id="35" name="Picture 34">
            <a:extLst>
              <a:ext uri="{FF2B5EF4-FFF2-40B4-BE49-F238E27FC236}">
                <a16:creationId xmlns:a16="http://schemas.microsoft.com/office/drawing/2014/main" id="{C5FD24CF-D2A5-5940-C42E-8929A97F15C0}"/>
              </a:ext>
            </a:extLst>
          </p:cNvPr>
          <p:cNvPicPr>
            <a:picLocks noChangeAspect="1"/>
          </p:cNvPicPr>
          <p:nvPr/>
        </p:nvPicPr>
        <p:blipFill>
          <a:blip r:embed="rId14"/>
          <a:stretch>
            <a:fillRect/>
          </a:stretch>
        </p:blipFill>
        <p:spPr>
          <a:xfrm>
            <a:off x="7888237" y="5334688"/>
            <a:ext cx="1578715" cy="912146"/>
          </a:xfrm>
          <a:prstGeom prst="rect">
            <a:avLst/>
          </a:prstGeom>
        </p:spPr>
      </p:pic>
      <p:pic>
        <p:nvPicPr>
          <p:cNvPr id="36" name="Picture 35">
            <a:extLst>
              <a:ext uri="{FF2B5EF4-FFF2-40B4-BE49-F238E27FC236}">
                <a16:creationId xmlns:a16="http://schemas.microsoft.com/office/drawing/2014/main" id="{A6381036-B873-B0DA-2A1F-777D8CB050E3}"/>
              </a:ext>
            </a:extLst>
          </p:cNvPr>
          <p:cNvPicPr>
            <a:picLocks noChangeAspect="1"/>
          </p:cNvPicPr>
          <p:nvPr/>
        </p:nvPicPr>
        <p:blipFill>
          <a:blip r:embed="rId15"/>
          <a:stretch>
            <a:fillRect/>
          </a:stretch>
        </p:blipFill>
        <p:spPr>
          <a:xfrm>
            <a:off x="9491105" y="5335439"/>
            <a:ext cx="1359136" cy="912146"/>
          </a:xfrm>
          <a:prstGeom prst="rect">
            <a:avLst/>
          </a:prstGeom>
        </p:spPr>
      </p:pic>
      <p:pic>
        <p:nvPicPr>
          <p:cNvPr id="37" name="Image1">
            <a:extLst>
              <a:ext uri="{FF2B5EF4-FFF2-40B4-BE49-F238E27FC236}">
                <a16:creationId xmlns:a16="http://schemas.microsoft.com/office/drawing/2014/main" id="{5D66678D-FAFB-ED5E-0036-38E5732A9D31}"/>
              </a:ext>
            </a:extLst>
          </p:cNvPr>
          <p:cNvPicPr>
            <a:picLocks noChangeAspect="1"/>
          </p:cNvPicPr>
          <p:nvPr/>
        </p:nvPicPr>
        <p:blipFill>
          <a:blip r:embed="rId16"/>
          <a:stretch>
            <a:fillRect/>
          </a:stretch>
        </p:blipFill>
        <p:spPr bwMode="auto">
          <a:xfrm>
            <a:off x="9876960" y="584020"/>
            <a:ext cx="1706822" cy="1211111"/>
          </a:xfrm>
          <a:prstGeom prst="rect">
            <a:avLst/>
          </a:prstGeom>
        </p:spPr>
      </p:pic>
      <p:sp>
        <p:nvSpPr>
          <p:cNvPr id="43" name="TextBox 42">
            <a:extLst>
              <a:ext uri="{FF2B5EF4-FFF2-40B4-BE49-F238E27FC236}">
                <a16:creationId xmlns:a16="http://schemas.microsoft.com/office/drawing/2014/main" id="{BB77CD36-F204-C07B-9508-3D4642121303}"/>
              </a:ext>
            </a:extLst>
          </p:cNvPr>
          <p:cNvSpPr txBox="1"/>
          <p:nvPr/>
        </p:nvSpPr>
        <p:spPr>
          <a:xfrm>
            <a:off x="7712385" y="1409534"/>
            <a:ext cx="5338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BRB/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UW</a:t>
            </a:r>
          </a:p>
        </p:txBody>
      </p:sp>
      <p:sp>
        <p:nvSpPr>
          <p:cNvPr id="45" name="TextBox 44">
            <a:extLst>
              <a:ext uri="{FF2B5EF4-FFF2-40B4-BE49-F238E27FC236}">
                <a16:creationId xmlns:a16="http://schemas.microsoft.com/office/drawing/2014/main" id="{E2E456D5-F33D-0E61-5D74-F77E0681C20D}"/>
              </a:ext>
            </a:extLst>
          </p:cNvPr>
          <p:cNvSpPr txBox="1"/>
          <p:nvPr/>
        </p:nvSpPr>
        <p:spPr>
          <a:xfrm>
            <a:off x="7208669" y="5905101"/>
            <a:ext cx="8794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ALPHA/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CERN</a:t>
            </a:r>
          </a:p>
        </p:txBody>
      </p:sp>
      <p:sp>
        <p:nvSpPr>
          <p:cNvPr id="46" name="TextBox 45">
            <a:extLst>
              <a:ext uri="{FF2B5EF4-FFF2-40B4-BE49-F238E27FC236}">
                <a16:creationId xmlns:a16="http://schemas.microsoft.com/office/drawing/2014/main" id="{73541667-D253-8937-0366-49E00D7B9BFA}"/>
              </a:ext>
            </a:extLst>
          </p:cNvPr>
          <p:cNvSpPr txBox="1"/>
          <p:nvPr/>
        </p:nvSpPr>
        <p:spPr>
          <a:xfrm>
            <a:off x="7128359" y="2475859"/>
            <a:ext cx="7598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PCRF/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PPPL</a:t>
            </a:r>
          </a:p>
        </p:txBody>
      </p:sp>
      <p:pic>
        <p:nvPicPr>
          <p:cNvPr id="48" name="Picture 2">
            <a:extLst>
              <a:ext uri="{FF2B5EF4-FFF2-40B4-BE49-F238E27FC236}">
                <a16:creationId xmlns:a16="http://schemas.microsoft.com/office/drawing/2014/main" id="{84B5FAAB-5526-E898-52EB-808540AE096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6054" y="571689"/>
            <a:ext cx="2064234" cy="1201372"/>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5E2EB3A6-E358-50EB-1B42-5771421BB0BA}"/>
              </a:ext>
            </a:extLst>
          </p:cNvPr>
          <p:cNvSpPr txBox="1"/>
          <p:nvPr/>
        </p:nvSpPr>
        <p:spPr>
          <a:xfrm>
            <a:off x="1971818" y="1392075"/>
            <a:ext cx="7396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white"/>
                </a:solidFill>
                <a:effectLst/>
                <a:uLnTx/>
                <a:uFillTx/>
                <a:latin typeface="Arial"/>
                <a:ea typeface="+mn-ea"/>
                <a:cs typeface="+mn-cs"/>
              </a:rPr>
              <a:t>BaPSF</a:t>
            </a:r>
            <a:r>
              <a:rPr kumimoji="0" lang="en-US" sz="1000" b="1" i="0" u="none" strike="noStrike" kern="1200" cap="none" spc="0" normalizeH="0" baseline="0" noProof="0" dirty="0">
                <a:ln>
                  <a:noFill/>
                </a:ln>
                <a:solidFill>
                  <a:prstClr val="white"/>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UCLA</a:t>
            </a:r>
          </a:p>
        </p:txBody>
      </p:sp>
      <p:pic>
        <p:nvPicPr>
          <p:cNvPr id="51" name="Picture 50">
            <a:extLst>
              <a:ext uri="{FF2B5EF4-FFF2-40B4-BE49-F238E27FC236}">
                <a16:creationId xmlns:a16="http://schemas.microsoft.com/office/drawing/2014/main" id="{AC497CBD-2B72-AEA0-3575-8D5EF0502696}"/>
              </a:ext>
            </a:extLst>
          </p:cNvPr>
          <p:cNvPicPr>
            <a:picLocks noChangeAspect="1"/>
          </p:cNvPicPr>
          <p:nvPr/>
        </p:nvPicPr>
        <p:blipFill>
          <a:blip r:embed="rId18"/>
          <a:stretch>
            <a:fillRect/>
          </a:stretch>
        </p:blipFill>
        <p:spPr>
          <a:xfrm>
            <a:off x="9119472" y="4140340"/>
            <a:ext cx="1457293" cy="1087676"/>
          </a:xfrm>
          <a:prstGeom prst="rect">
            <a:avLst/>
          </a:prstGeom>
        </p:spPr>
      </p:pic>
      <p:pic>
        <p:nvPicPr>
          <p:cNvPr id="1026" name="Picture 2">
            <a:extLst>
              <a:ext uri="{FF2B5EF4-FFF2-40B4-BE49-F238E27FC236}">
                <a16:creationId xmlns:a16="http://schemas.microsoft.com/office/drawing/2014/main" id="{FB416181-9EA7-0F9B-23A3-4C1E4B7C76C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66697" y="4140551"/>
            <a:ext cx="2851443" cy="1107356"/>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B5CCE48D-2F2C-BD85-8A73-C836B4EB16F6}"/>
              </a:ext>
            </a:extLst>
          </p:cNvPr>
          <p:cNvSpPr txBox="1"/>
          <p:nvPr/>
        </p:nvSpPr>
        <p:spPr>
          <a:xfrm>
            <a:off x="6296602" y="4814183"/>
            <a:ext cx="8497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MPRL/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Auburn U </a:t>
            </a:r>
          </a:p>
        </p:txBody>
      </p:sp>
      <p:pic>
        <p:nvPicPr>
          <p:cNvPr id="53" name="Picture 52">
            <a:extLst>
              <a:ext uri="{FF2B5EF4-FFF2-40B4-BE49-F238E27FC236}">
                <a16:creationId xmlns:a16="http://schemas.microsoft.com/office/drawing/2014/main" id="{CA181EDD-CF53-2B77-DFEB-1E1CFF72287F}"/>
              </a:ext>
            </a:extLst>
          </p:cNvPr>
          <p:cNvPicPr>
            <a:picLocks noChangeAspect="1"/>
          </p:cNvPicPr>
          <p:nvPr/>
        </p:nvPicPr>
        <p:blipFill rotWithShape="1">
          <a:blip r:embed="rId20" cstate="hqprint">
            <a:extLst>
              <a:ext uri="{28A0092B-C50C-407E-A947-70E740481C1C}">
                <a14:useLocalDpi xmlns:a14="http://schemas.microsoft.com/office/drawing/2010/main" val="0"/>
              </a:ext>
            </a:extLst>
          </a:blip>
          <a:srcRect/>
          <a:stretch/>
        </p:blipFill>
        <p:spPr>
          <a:xfrm>
            <a:off x="6266445" y="2986074"/>
            <a:ext cx="1359136" cy="1048515"/>
          </a:xfrm>
          <a:prstGeom prst="rect">
            <a:avLst/>
          </a:prstGeom>
        </p:spPr>
      </p:pic>
      <p:sp>
        <p:nvSpPr>
          <p:cNvPr id="54" name="TextBox 53">
            <a:extLst>
              <a:ext uri="{FF2B5EF4-FFF2-40B4-BE49-F238E27FC236}">
                <a16:creationId xmlns:a16="http://schemas.microsoft.com/office/drawing/2014/main" id="{78152458-C18D-DC2A-FAB1-91AEFFC33C88}"/>
              </a:ext>
            </a:extLst>
          </p:cNvPr>
          <p:cNvSpPr txBox="1"/>
          <p:nvPr/>
        </p:nvSpPr>
        <p:spPr>
          <a:xfrm>
            <a:off x="7212294" y="3359206"/>
            <a:ext cx="673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PRF/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SNL</a:t>
            </a:r>
          </a:p>
        </p:txBody>
      </p:sp>
      <p:pic>
        <p:nvPicPr>
          <p:cNvPr id="60" name="Picture 59">
            <a:extLst>
              <a:ext uri="{FF2B5EF4-FFF2-40B4-BE49-F238E27FC236}">
                <a16:creationId xmlns:a16="http://schemas.microsoft.com/office/drawing/2014/main" id="{49DD7B49-8CDD-4903-15E5-397AEB7B6C8F}"/>
              </a:ext>
            </a:extLst>
          </p:cNvPr>
          <p:cNvPicPr>
            <a:picLocks noChangeAspect="1"/>
          </p:cNvPicPr>
          <p:nvPr/>
        </p:nvPicPr>
        <p:blipFill>
          <a:blip r:embed="rId21"/>
          <a:stretch>
            <a:fillRect/>
          </a:stretch>
        </p:blipFill>
        <p:spPr>
          <a:xfrm>
            <a:off x="7705052" y="2980011"/>
            <a:ext cx="1099867" cy="1054578"/>
          </a:xfrm>
          <a:prstGeom prst="rect">
            <a:avLst/>
          </a:prstGeom>
        </p:spPr>
      </p:pic>
      <p:sp>
        <p:nvSpPr>
          <p:cNvPr id="62" name="TextBox 61">
            <a:extLst>
              <a:ext uri="{FF2B5EF4-FFF2-40B4-BE49-F238E27FC236}">
                <a16:creationId xmlns:a16="http://schemas.microsoft.com/office/drawing/2014/main" id="{CAF42F85-47D8-B857-C5C5-43403CA9CD7A}"/>
              </a:ext>
            </a:extLst>
          </p:cNvPr>
          <p:cNvSpPr txBox="1"/>
          <p:nvPr/>
        </p:nvSpPr>
        <p:spPr>
          <a:xfrm>
            <a:off x="10774827" y="4299178"/>
            <a:ext cx="12309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DIII-D/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Frontier Sci. Campaign</a:t>
            </a:r>
          </a:p>
        </p:txBody>
      </p:sp>
      <p:pic>
        <p:nvPicPr>
          <p:cNvPr id="1024" name="Picture 1023">
            <a:extLst>
              <a:ext uri="{FF2B5EF4-FFF2-40B4-BE49-F238E27FC236}">
                <a16:creationId xmlns:a16="http://schemas.microsoft.com/office/drawing/2014/main" id="{48089206-3DE8-E31C-75F6-D273F4DACE38}"/>
              </a:ext>
            </a:extLst>
          </p:cNvPr>
          <p:cNvPicPr>
            <a:picLocks noChangeAspect="1"/>
          </p:cNvPicPr>
          <p:nvPr/>
        </p:nvPicPr>
        <p:blipFill>
          <a:blip r:embed="rId22"/>
          <a:stretch>
            <a:fillRect/>
          </a:stretch>
        </p:blipFill>
        <p:spPr>
          <a:xfrm>
            <a:off x="8899890" y="2966179"/>
            <a:ext cx="1675719" cy="1068410"/>
          </a:xfrm>
          <a:prstGeom prst="rect">
            <a:avLst/>
          </a:prstGeom>
        </p:spPr>
      </p:pic>
    </p:spTree>
    <p:extLst>
      <p:ext uri="{BB962C8B-B14F-4D97-AF65-F5344CB8AC3E}">
        <p14:creationId xmlns:p14="http://schemas.microsoft.com/office/powerpoint/2010/main" val="2686756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410F6D-82E8-1EC7-8DC0-FF7107F9AB85}"/>
              </a:ext>
            </a:extLst>
          </p:cNvPr>
          <p:cNvSpPr txBox="1"/>
          <p:nvPr/>
        </p:nvSpPr>
        <p:spPr>
          <a:xfrm>
            <a:off x="146071" y="929014"/>
            <a:ext cx="11641509" cy="34163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Aptos" panose="020B0004020202020204" pitchFamily="34" charset="0"/>
              </a:rPr>
              <a:t>INFUSE helps connect private fusion companies to unique lab and university resources. Since INFUSE launched (FY 2019) FES has invested $19.3M to date in 90 awards, helping 26 private fusion companies gain access to the capabilities of ten DOE laboratories and eight U.S. universities.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Aptos" panose="020B0004020202020204" pitchFamily="34" charset="0"/>
              </a:rPr>
              <a:t>This topic seeks to advance our scientific understanding of fusion-related phenomena by fostering collaborations involving the expertise and unique resources available at DOE national laboratories and U.S. universities.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Aptos" panose="020B0004020202020204" pitchFamily="34" charset="0"/>
              </a:rPr>
              <a:t>Universities should only apply to this topic after they have applied to the INFUSE Request for Assistance </a:t>
            </a:r>
            <a:r>
              <a:rPr kumimoji="0" lang="en-US" sz="2400" b="1" i="1" u="none" strike="noStrike" kern="12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Aptos" panose="020B0004020202020204" pitchFamily="34" charset="0"/>
              </a:rPr>
              <a:t>and</a:t>
            </a:r>
            <a:r>
              <a:rPr kumimoji="0" lang="en-US" sz="2400" b="1" i="0" u="none" strike="noStrike" kern="12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Aptos" panose="020B0004020202020204" pitchFamily="34" charset="0"/>
              </a:rPr>
              <a:t> been directed to do so.</a:t>
            </a:r>
          </a:p>
        </p:txBody>
      </p:sp>
      <p:sp>
        <p:nvSpPr>
          <p:cNvPr id="2" name="Title 1">
            <a:extLst>
              <a:ext uri="{FF2B5EF4-FFF2-40B4-BE49-F238E27FC236}">
                <a16:creationId xmlns:a16="http://schemas.microsoft.com/office/drawing/2014/main" id="{E82F6341-5CD9-5365-9748-BB808F714D0E}"/>
              </a:ext>
            </a:extLst>
          </p:cNvPr>
          <p:cNvSpPr>
            <a:spLocks noGrp="1"/>
          </p:cNvSpPr>
          <p:nvPr>
            <p:ph type="title"/>
          </p:nvPr>
        </p:nvSpPr>
        <p:spPr/>
        <p:txBody>
          <a:bodyPr/>
          <a:lstStyle/>
          <a:p>
            <a:r>
              <a:rPr lang="en-US" sz="4000" dirty="0"/>
              <a:t>Innovation Network for Fusion Energy (INFUSE)</a:t>
            </a:r>
            <a:endParaRPr lang="en-US" dirty="0"/>
          </a:p>
        </p:txBody>
      </p:sp>
      <p:sp>
        <p:nvSpPr>
          <p:cNvPr id="3" name="Content Placeholder 2">
            <a:extLst>
              <a:ext uri="{FF2B5EF4-FFF2-40B4-BE49-F238E27FC236}">
                <a16:creationId xmlns:a16="http://schemas.microsoft.com/office/drawing/2014/main" id="{728D3740-173A-E6BE-48BF-88319024F5D0}"/>
              </a:ext>
            </a:extLst>
          </p:cNvPr>
          <p:cNvSpPr>
            <a:spLocks noGrp="1"/>
          </p:cNvSpPr>
          <p:nvPr>
            <p:ph idx="1"/>
          </p:nvPr>
        </p:nvSpPr>
        <p:spPr>
          <a:xfrm>
            <a:off x="231726" y="4403768"/>
            <a:ext cx="8076447" cy="1904032"/>
          </a:xfrm>
        </p:spPr>
        <p:txBody>
          <a:bodyPr>
            <a:normAutofit/>
          </a:bodyPr>
          <a:lstStyle/>
          <a:p>
            <a:pPr>
              <a:buFont typeface="Arial" panose="020B0604020202020204" pitchFamily="34" charset="0"/>
              <a:buChar char="•"/>
            </a:pPr>
            <a:r>
              <a:rPr lang="en-US" sz="2000" dirty="0">
                <a:latin typeface="Aptos" panose="020B0004020202020204" pitchFamily="34" charset="0"/>
              </a:rPr>
              <a:t>Partnership awards made under the INFUSE program follow a unique application process, for which more information is available at the INFUSE webpage: </a:t>
            </a:r>
            <a:r>
              <a:rPr lang="en-US" sz="2000" dirty="0">
                <a:latin typeface="Aptos" panose="020B0004020202020204" pitchFamily="34" charset="0"/>
                <a:hlinkClick r:id="rId2"/>
              </a:rPr>
              <a:t>https://infuse.ornl.gov/</a:t>
            </a:r>
            <a:r>
              <a:rPr lang="en-US" sz="2000" dirty="0">
                <a:latin typeface="Aptos" panose="020B0004020202020204" pitchFamily="34" charset="0"/>
              </a:rPr>
              <a:t> </a:t>
            </a:r>
          </a:p>
          <a:p>
            <a:pPr>
              <a:buFont typeface="Arial" panose="020B0604020202020204" pitchFamily="34" charset="0"/>
              <a:buChar char="•"/>
            </a:pPr>
            <a:r>
              <a:rPr lang="en-US" sz="2000" dirty="0">
                <a:latin typeface="Aptos" panose="020B0004020202020204" pitchFamily="34" charset="0"/>
              </a:rPr>
              <a:t>Subprogram Contact: • Colleen Nehl, </a:t>
            </a:r>
            <a:r>
              <a:rPr lang="en-US" sz="2000" dirty="0">
                <a:latin typeface="Aptos" panose="020B0004020202020204" pitchFamily="34" charset="0"/>
                <a:hlinkClick r:id="rId3"/>
              </a:rPr>
              <a:t>Colleen.Nehl@science.doe.gov</a:t>
            </a:r>
            <a:r>
              <a:rPr lang="en-US" sz="2000" dirty="0">
                <a:latin typeface="Aptos" panose="020B0004020202020204" pitchFamily="34" charset="0"/>
              </a:rPr>
              <a:t>  Website: </a:t>
            </a:r>
            <a:r>
              <a:rPr lang="en-US" sz="2000" dirty="0">
                <a:latin typeface="Aptos" panose="020B0004020202020204" pitchFamily="34" charset="0"/>
                <a:hlinkClick r:id="rId4"/>
              </a:rPr>
              <a:t>https://science.osti.gov/fes/Research</a:t>
            </a:r>
            <a:r>
              <a:rPr lang="en-US" sz="2000" dirty="0">
                <a:latin typeface="Aptos" panose="020B0004020202020204" pitchFamily="34" charset="0"/>
              </a:rPr>
              <a:t> </a:t>
            </a:r>
          </a:p>
        </p:txBody>
      </p:sp>
      <p:pic>
        <p:nvPicPr>
          <p:cNvPr id="4" name="Picture 1">
            <a:extLst>
              <a:ext uri="{FF2B5EF4-FFF2-40B4-BE49-F238E27FC236}">
                <a16:creationId xmlns:a16="http://schemas.microsoft.com/office/drawing/2014/main" id="{A7B0BDF2-DFEC-DF23-CB41-5B5545718D65}"/>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r="38310"/>
          <a:stretch/>
        </p:blipFill>
        <p:spPr bwMode="auto">
          <a:xfrm>
            <a:off x="8691652" y="4667703"/>
            <a:ext cx="3380480" cy="156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605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B0A4E-0A15-7E1C-4B37-1E0E77CB45B6}"/>
              </a:ext>
            </a:extLst>
          </p:cNvPr>
          <p:cNvSpPr>
            <a:spLocks noGrp="1"/>
          </p:cNvSpPr>
          <p:nvPr>
            <p:ph type="title"/>
          </p:nvPr>
        </p:nvSpPr>
        <p:spPr>
          <a:xfrm>
            <a:off x="165472" y="176005"/>
            <a:ext cx="11387191" cy="649028"/>
          </a:xfrm>
        </p:spPr>
        <p:txBody>
          <a:bodyPr>
            <a:normAutofit/>
          </a:bodyPr>
          <a:lstStyle/>
          <a:p>
            <a:r>
              <a:rPr lang="en-US" dirty="0"/>
              <a:t>High Energy Density Laboratory Plasmas(HEDLP) </a:t>
            </a:r>
          </a:p>
        </p:txBody>
      </p:sp>
      <p:sp>
        <p:nvSpPr>
          <p:cNvPr id="3" name="Content Placeholder 2">
            <a:extLst>
              <a:ext uri="{FF2B5EF4-FFF2-40B4-BE49-F238E27FC236}">
                <a16:creationId xmlns:a16="http://schemas.microsoft.com/office/drawing/2014/main" id="{E811D44F-7E72-BA7D-2CE9-C3F4B08DCE4B}"/>
              </a:ext>
            </a:extLst>
          </p:cNvPr>
          <p:cNvSpPr>
            <a:spLocks noGrp="1"/>
          </p:cNvSpPr>
          <p:nvPr>
            <p:ph sz="quarter" idx="13"/>
          </p:nvPr>
        </p:nvSpPr>
        <p:spPr>
          <a:xfrm>
            <a:off x="6010509" y="1157469"/>
            <a:ext cx="5776332" cy="4741526"/>
          </a:xfrm>
        </p:spPr>
        <p:txBody>
          <a:bodyPr>
            <a:normAutofit fontScale="85000" lnSpcReduction="20000"/>
          </a:bodyPr>
          <a:lstStyle/>
          <a:p>
            <a:r>
              <a:rPr lang="en-US" dirty="0"/>
              <a:t>HEDLP is directed at understanding how matter behaves under extreme conditions of temperature, density, and pressure. </a:t>
            </a:r>
          </a:p>
          <a:p>
            <a:r>
              <a:rPr lang="en-US" dirty="0"/>
              <a:t>HEDLP spans various disciplines, including laboratory astrophysics, planetary science, laser-plasma interactions, magneto hydrodynamics (MHD), and plasma atomic physics. </a:t>
            </a:r>
          </a:p>
          <a:p>
            <a:r>
              <a:rPr lang="en-US" dirty="0"/>
              <a:t>What is the nature of the Earth’s iron core? How did Jupiter form? What is the reason for the unusual magnetic fields of the ice giants? How do we generate Ultra-bright VUV and X-ray sources beyond existing light sources? How do we understand and control the hydrodynamic instabilities that can limit the pressures and densities achievable in the laboratory? how does matter respond to super-intense radiation? </a:t>
            </a:r>
          </a:p>
          <a:p>
            <a:r>
              <a:rPr lang="en-US" dirty="0"/>
              <a:t>HEDLP supports LaserNetUS: A network of midscale laser facilities that provide access to users free of charge through a peer review process.</a:t>
            </a:r>
          </a:p>
        </p:txBody>
      </p:sp>
      <p:pic>
        <p:nvPicPr>
          <p:cNvPr id="28" name="Picture 27">
            <a:extLst>
              <a:ext uri="{FF2B5EF4-FFF2-40B4-BE49-F238E27FC236}">
                <a16:creationId xmlns:a16="http://schemas.microsoft.com/office/drawing/2014/main" id="{79B0AD47-E01C-3ACB-A3D2-90D21E10ED22}"/>
              </a:ext>
            </a:extLst>
          </p:cNvPr>
          <p:cNvPicPr>
            <a:picLocks noChangeAspect="1"/>
          </p:cNvPicPr>
          <p:nvPr/>
        </p:nvPicPr>
        <p:blipFill>
          <a:blip r:embed="rId2"/>
          <a:stretch>
            <a:fillRect/>
          </a:stretch>
        </p:blipFill>
        <p:spPr>
          <a:xfrm>
            <a:off x="78440" y="899560"/>
            <a:ext cx="1788861" cy="1594035"/>
          </a:xfrm>
          <a:prstGeom prst="rect">
            <a:avLst/>
          </a:prstGeom>
        </p:spPr>
      </p:pic>
      <p:pic>
        <p:nvPicPr>
          <p:cNvPr id="30" name="Picture 29">
            <a:extLst>
              <a:ext uri="{FF2B5EF4-FFF2-40B4-BE49-F238E27FC236}">
                <a16:creationId xmlns:a16="http://schemas.microsoft.com/office/drawing/2014/main" id="{3B23E416-26AB-7103-DF07-15478AB6CE1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947687" y="1006351"/>
            <a:ext cx="2047471" cy="1380454"/>
          </a:xfrm>
          <a:prstGeom prst="rect">
            <a:avLst/>
          </a:prstGeom>
        </p:spPr>
      </p:pic>
      <p:pic>
        <p:nvPicPr>
          <p:cNvPr id="35" name="Picture 34" descr="A map of the united states&#10;&#10;Description automatically generated">
            <a:extLst>
              <a:ext uri="{FF2B5EF4-FFF2-40B4-BE49-F238E27FC236}">
                <a16:creationId xmlns:a16="http://schemas.microsoft.com/office/drawing/2014/main" id="{006B8AB6-2E88-5D11-370E-81AA1AE8A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72" y="2728588"/>
            <a:ext cx="5829686" cy="2971943"/>
          </a:xfrm>
          <a:prstGeom prst="rect">
            <a:avLst/>
          </a:prstGeom>
        </p:spPr>
      </p:pic>
      <p:pic>
        <p:nvPicPr>
          <p:cNvPr id="38" name="Picture 37">
            <a:extLst>
              <a:ext uri="{FF2B5EF4-FFF2-40B4-BE49-F238E27FC236}">
                <a16:creationId xmlns:a16="http://schemas.microsoft.com/office/drawing/2014/main" id="{1C7057E4-BE8D-EF4B-8018-4DB19DF62E50}"/>
              </a:ext>
            </a:extLst>
          </p:cNvPr>
          <p:cNvPicPr>
            <a:picLocks noChangeAspect="1"/>
          </p:cNvPicPr>
          <p:nvPr/>
        </p:nvPicPr>
        <p:blipFill rotWithShape="1">
          <a:blip r:embed="rId5"/>
          <a:srcRect l="10446" r="11632"/>
          <a:stretch/>
        </p:blipFill>
        <p:spPr>
          <a:xfrm>
            <a:off x="1867301" y="1007944"/>
            <a:ext cx="1964063" cy="1380454"/>
          </a:xfrm>
          <a:prstGeom prst="rect">
            <a:avLst/>
          </a:prstGeom>
        </p:spPr>
      </p:pic>
      <p:sp>
        <p:nvSpPr>
          <p:cNvPr id="5" name="TextBox 4">
            <a:extLst>
              <a:ext uri="{FF2B5EF4-FFF2-40B4-BE49-F238E27FC236}">
                <a16:creationId xmlns:a16="http://schemas.microsoft.com/office/drawing/2014/main" id="{40BC2765-8C25-67A4-1A67-B0A6837ECD68}"/>
              </a:ext>
            </a:extLst>
          </p:cNvPr>
          <p:cNvSpPr txBox="1"/>
          <p:nvPr/>
        </p:nvSpPr>
        <p:spPr>
          <a:xfrm>
            <a:off x="0" y="5935524"/>
            <a:ext cx="12192000" cy="338554"/>
          </a:xfrm>
          <a:prstGeom prst="rect">
            <a:avLst/>
          </a:prstGeom>
          <a:noFill/>
        </p:spPr>
        <p:txBody>
          <a:bodyPr wrap="square">
            <a:spAutoFit/>
          </a:bodyPr>
          <a:lstStyle/>
          <a:p>
            <a:pPr algn="ctr"/>
            <a:r>
              <a:rPr lang="en-US" sz="1600" dirty="0"/>
              <a:t>IFE proposals are encouraged under this topic but will be a separate topic in the future</a:t>
            </a:r>
          </a:p>
        </p:txBody>
      </p:sp>
    </p:spTree>
    <p:extLst>
      <p:ext uri="{BB962C8B-B14F-4D97-AF65-F5344CB8AC3E}">
        <p14:creationId xmlns:p14="http://schemas.microsoft.com/office/powerpoint/2010/main" val="1119034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B0A4E-0A15-7E1C-4B37-1E0E77CB45B6}"/>
              </a:ext>
            </a:extLst>
          </p:cNvPr>
          <p:cNvSpPr>
            <a:spLocks noGrp="1"/>
          </p:cNvSpPr>
          <p:nvPr>
            <p:ph type="title"/>
          </p:nvPr>
        </p:nvSpPr>
        <p:spPr>
          <a:xfrm>
            <a:off x="533400" y="-173115"/>
            <a:ext cx="5562600" cy="1325563"/>
          </a:xfrm>
        </p:spPr>
        <p:txBody>
          <a:bodyPr/>
          <a:lstStyle/>
          <a:p>
            <a:r>
              <a:rPr lang="en-US" dirty="0"/>
              <a:t>Measurement Innovation</a:t>
            </a:r>
          </a:p>
        </p:txBody>
      </p:sp>
      <p:sp>
        <p:nvSpPr>
          <p:cNvPr id="3" name="Content Placeholder 2">
            <a:extLst>
              <a:ext uri="{FF2B5EF4-FFF2-40B4-BE49-F238E27FC236}">
                <a16:creationId xmlns:a16="http://schemas.microsoft.com/office/drawing/2014/main" id="{E811D44F-7E72-BA7D-2CE9-C3F4B08DCE4B}"/>
              </a:ext>
            </a:extLst>
          </p:cNvPr>
          <p:cNvSpPr>
            <a:spLocks noGrp="1"/>
          </p:cNvSpPr>
          <p:nvPr>
            <p:ph sz="quarter" idx="13"/>
          </p:nvPr>
        </p:nvSpPr>
        <p:spPr>
          <a:xfrm>
            <a:off x="533398" y="998738"/>
            <a:ext cx="11125201" cy="5339918"/>
          </a:xfrm>
        </p:spPr>
        <p:txBody>
          <a:bodyPr>
            <a:normAutofit/>
          </a:bodyPr>
          <a:lstStyle/>
          <a:p>
            <a:pPr>
              <a:buFont typeface="Arial" panose="020B0604020202020204" pitchFamily="34" charset="0"/>
              <a:buChar char="•"/>
            </a:pPr>
            <a:r>
              <a:rPr lang="en-US" sz="3200" dirty="0"/>
              <a:t>This program element supports the development of innovative diagnostics to make detailed measurements of the behavior of plasmas.</a:t>
            </a:r>
          </a:p>
          <a:p>
            <a:pPr>
              <a:buFont typeface="Arial" panose="020B0604020202020204" pitchFamily="34" charset="0"/>
              <a:buChar char="•"/>
            </a:pPr>
            <a:r>
              <a:rPr lang="en-US" sz="3200" dirty="0"/>
              <a:t> The fusion program is entering a new era where it will be able to explore strongly burning plasmas.</a:t>
            </a:r>
          </a:p>
          <a:p>
            <a:pPr>
              <a:buFont typeface="Arial" panose="020B0604020202020204" pitchFamily="34" charset="0"/>
              <a:buChar char="•"/>
            </a:pPr>
            <a:r>
              <a:rPr lang="en-US" sz="3200" dirty="0"/>
              <a:t> The Measurement Innovation program will therefore be looking for applications for new diagnostics that will be able to measure the properties of burning plasmas and be able to perform in the harsh radiation environment anticipated in burning plasmas. </a:t>
            </a:r>
          </a:p>
        </p:txBody>
      </p:sp>
    </p:spTree>
    <p:extLst>
      <p:ext uri="{BB962C8B-B14F-4D97-AF65-F5344CB8AC3E}">
        <p14:creationId xmlns:p14="http://schemas.microsoft.com/office/powerpoint/2010/main" val="1203657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944E-C64F-E9DC-5BF0-7C23B88DD821}"/>
              </a:ext>
            </a:extLst>
          </p:cNvPr>
          <p:cNvSpPr>
            <a:spLocks noGrp="1"/>
          </p:cNvSpPr>
          <p:nvPr>
            <p:ph type="title"/>
          </p:nvPr>
        </p:nvSpPr>
        <p:spPr/>
        <p:txBody>
          <a:bodyPr/>
          <a:lstStyle/>
          <a:p>
            <a:r>
              <a:rPr lang="en-US" dirty="0"/>
              <a:t>Long Pulse- Stellarator</a:t>
            </a:r>
          </a:p>
        </p:txBody>
      </p:sp>
      <p:sp>
        <p:nvSpPr>
          <p:cNvPr id="3" name="Content Placeholder 2">
            <a:extLst>
              <a:ext uri="{FF2B5EF4-FFF2-40B4-BE49-F238E27FC236}">
                <a16:creationId xmlns:a16="http://schemas.microsoft.com/office/drawing/2014/main" id="{C915A17F-0E26-A938-F004-400E23D92746}"/>
              </a:ext>
            </a:extLst>
          </p:cNvPr>
          <p:cNvSpPr>
            <a:spLocks noGrp="1"/>
          </p:cNvSpPr>
          <p:nvPr>
            <p:ph sz="quarter" idx="13"/>
          </p:nvPr>
        </p:nvSpPr>
        <p:spPr>
          <a:xfrm>
            <a:off x="533400" y="1690687"/>
            <a:ext cx="6526619" cy="4681083"/>
          </a:xfrm>
        </p:spPr>
        <p:txBody>
          <a:bodyPr>
            <a:normAutofit lnSpcReduction="10000"/>
          </a:bodyPr>
          <a:lstStyle/>
          <a:p>
            <a:pPr>
              <a:buFont typeface="Wingdings" panose="05000000000000000000" pitchFamily="2" charset="2"/>
              <a:buChar char="§"/>
            </a:pPr>
            <a:r>
              <a:rPr lang="en-US" dirty="0"/>
              <a:t>This program area supports research on stellarators, which offer the promise of steady-state confinement regimes without transient events driven by net plasma current. </a:t>
            </a:r>
          </a:p>
          <a:p>
            <a:pPr>
              <a:buFont typeface="Wingdings" panose="05000000000000000000" pitchFamily="2" charset="2"/>
              <a:buChar char="§"/>
            </a:pPr>
            <a:r>
              <a:rPr lang="en-US" dirty="0"/>
              <a:t>The three dimensional (3D) shaping of the plasma in a stellarator provides for a broader range in design flexibility than is achievable in a 2D system. </a:t>
            </a:r>
          </a:p>
          <a:p>
            <a:pPr>
              <a:buFont typeface="Wingdings" panose="05000000000000000000" pitchFamily="2" charset="2"/>
              <a:buChar char="§"/>
            </a:pPr>
            <a:r>
              <a:rPr lang="en-US" dirty="0"/>
              <a:t>This program element supports research conducted on U.S. stellarators that are focused on optimization of confinement through quasi-symmetric shaping of the toroidal magnetic field, and research by U.S. teams conducted on international facilities</a:t>
            </a:r>
          </a:p>
        </p:txBody>
      </p:sp>
      <p:pic>
        <p:nvPicPr>
          <p:cNvPr id="6" name="Picture 5" descr="A CAD drawing of the HSX Stellarator.">
            <a:extLst>
              <a:ext uri="{FF2B5EF4-FFF2-40B4-BE49-F238E27FC236}">
                <a16:creationId xmlns:a16="http://schemas.microsoft.com/office/drawing/2014/main" id="{689D349C-3E65-4ED1-E71F-D6583F6F4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0019" y="1384392"/>
            <a:ext cx="4913184" cy="3782921"/>
          </a:xfrm>
          <a:prstGeom prst="rect">
            <a:avLst/>
          </a:prstGeom>
        </p:spPr>
      </p:pic>
    </p:spTree>
    <p:extLst>
      <p:ext uri="{BB962C8B-B14F-4D97-AF65-F5344CB8AC3E}">
        <p14:creationId xmlns:p14="http://schemas.microsoft.com/office/powerpoint/2010/main" val="4188055147"/>
      </p:ext>
    </p:extLst>
  </p:cSld>
  <p:clrMapOvr>
    <a:masterClrMapping/>
  </p:clrMapOvr>
</p:sld>
</file>

<file path=ppt/theme/theme1.xml><?xml version="1.0" encoding="utf-8"?>
<a:theme xmlns:a="http://schemas.openxmlformats.org/drawingml/2006/main" name="Science">
  <a:themeElements>
    <a:clrScheme name="New Science">
      <a:dk1>
        <a:sysClr val="windowText" lastClr="000000"/>
      </a:dk1>
      <a:lt1>
        <a:sysClr val="window" lastClr="FFFFFF"/>
      </a:lt1>
      <a:dk2>
        <a:srgbClr val="44546A"/>
      </a:dk2>
      <a:lt2>
        <a:srgbClr val="E7E6E6"/>
      </a:lt2>
      <a:accent1>
        <a:srgbClr val="0B2C45"/>
      </a:accent1>
      <a:accent2>
        <a:srgbClr val="92DCE5"/>
      </a:accent2>
      <a:accent3>
        <a:srgbClr val="D64933"/>
      </a:accent3>
      <a:accent4>
        <a:srgbClr val="7C7C7C"/>
      </a:accent4>
      <a:accent5>
        <a:srgbClr val="EFCB68"/>
      </a:accent5>
      <a:accent6>
        <a:srgbClr val="70AD47"/>
      </a:accent6>
      <a:hlink>
        <a:srgbClr val="0563C1"/>
      </a:hlink>
      <a:folHlink>
        <a:srgbClr val="954F72"/>
      </a:folHlink>
    </a:clrScheme>
    <a:fontScheme name="DO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cience" id="{0ED46717-7F61-4990-9F8B-095BC5381354}" vid="{EF96F1FD-7ADD-4A1E-BABE-F2AE57241A20}"/>
    </a:ext>
  </a:extLst>
</a:theme>
</file>

<file path=ppt/theme/theme2.xml><?xml version="1.0" encoding="utf-8"?>
<a:theme xmlns:a="http://schemas.openxmlformats.org/drawingml/2006/main" name="1_Office Theme">
  <a:themeElements>
    <a:clrScheme name="New Science">
      <a:dk1>
        <a:sysClr val="windowText" lastClr="000000"/>
      </a:dk1>
      <a:lt1>
        <a:sysClr val="window" lastClr="FFFFFF"/>
      </a:lt1>
      <a:dk2>
        <a:srgbClr val="44546A"/>
      </a:dk2>
      <a:lt2>
        <a:srgbClr val="E7E6E6"/>
      </a:lt2>
      <a:accent1>
        <a:srgbClr val="10436A"/>
      </a:accent1>
      <a:accent2>
        <a:srgbClr val="92DCE5"/>
      </a:accent2>
      <a:accent3>
        <a:srgbClr val="D64933"/>
      </a:accent3>
      <a:accent4>
        <a:srgbClr val="7C7C7C"/>
      </a:accent4>
      <a:accent5>
        <a:srgbClr val="EFCB68"/>
      </a:accent5>
      <a:accent6>
        <a:srgbClr val="70AD47"/>
      </a:accent6>
      <a:hlink>
        <a:srgbClr val="0563C1"/>
      </a:hlink>
      <a:folHlink>
        <a:srgbClr val="954F72"/>
      </a:folHlink>
    </a:clrScheme>
    <a:fontScheme name="SC new">
      <a:majorFont>
        <a:latin typeface="AvenirNext LT Pro Bold"/>
        <a:ea typeface=""/>
        <a:cs typeface=""/>
      </a:majorFont>
      <a:minorFont>
        <a:latin typeface="AvenirNext LT Pr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357AEBB-38B1-43C5-AD8A-A0EB55959878}">
  <ds:schemaRefs>
    <ds:schemaRef ds:uri="http://schemas.microsoft.com/sharepoint/v3/contenttype/forms"/>
  </ds:schemaRefs>
</ds:datastoreItem>
</file>

<file path=customXml/itemProps2.xml><?xml version="1.0" encoding="utf-8"?>
<ds:datastoreItem xmlns:ds="http://schemas.openxmlformats.org/officeDocument/2006/customXml" ds:itemID="{EB02573D-8C00-4305-B1E5-05A2322C2B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11F88D9-ED2D-4F6D-A89B-1BD74E6908A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4300</TotalTime>
  <Words>1927</Words>
  <Application>Microsoft Office PowerPoint</Application>
  <PresentationFormat>Widescreen</PresentationFormat>
  <Paragraphs>121</Paragraphs>
  <Slides>11</Slides>
  <Notes>1</Notes>
  <HiddenSlides>0</HiddenSlides>
  <MMClips>0</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Science</vt:lpstr>
      <vt:lpstr>1_Office Theme</vt:lpstr>
      <vt:lpstr>FES Office Hours:  Open FOA Topical Areas </vt:lpstr>
      <vt:lpstr>Advanced and Long Pulse Tokamak</vt:lpstr>
      <vt:lpstr>Theory &amp; Simulation and AI/ML</vt:lpstr>
      <vt:lpstr>Fusion Materials</vt:lpstr>
      <vt:lpstr>General Plasma Science Program</vt:lpstr>
      <vt:lpstr>Innovation Network for Fusion Energy (INFUSE)</vt:lpstr>
      <vt:lpstr>High Energy Density Laboratory Plasmas(HEDLP) </vt:lpstr>
      <vt:lpstr>Measurement Innovation</vt:lpstr>
      <vt:lpstr>Long Pulse- Stellarator</vt:lpstr>
      <vt:lpstr>Spherical Tokamak</vt:lpstr>
      <vt:lpstr>Fusion Nuclear Science and Enabling R&amp;D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Mandrekas, John</dc:creator>
  <cp:lastModifiedBy>Halfmoon, Michael</cp:lastModifiedBy>
  <cp:revision>4</cp:revision>
  <dcterms:created xsi:type="dcterms:W3CDTF">2023-05-29T14:46:25Z</dcterms:created>
  <dcterms:modified xsi:type="dcterms:W3CDTF">2024-05-01T20:14:07Z</dcterms:modified>
</cp:coreProperties>
</file>