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2" r:id="rId4"/>
    <p:sldId id="261" r:id="rId5"/>
    <p:sldId id="263" r:id="rId6"/>
    <p:sldId id="265" r:id="rId7"/>
    <p:sldId id="267" r:id="rId8"/>
    <p:sldId id="266" r:id="rId9"/>
    <p:sldId id="282" r:id="rId10"/>
    <p:sldId id="269" r:id="rId11"/>
    <p:sldId id="274" r:id="rId12"/>
    <p:sldId id="275" r:id="rId13"/>
    <p:sldId id="270" r:id="rId14"/>
    <p:sldId id="271" r:id="rId15"/>
    <p:sldId id="28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737"/>
    <a:srgbClr val="000099"/>
    <a:srgbClr val="0000FF"/>
    <a:srgbClr val="10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3" autoAdjust="0"/>
    <p:restoredTop sz="99607" autoAdjust="0"/>
  </p:normalViewPr>
  <p:slideViewPr>
    <p:cSldViewPr>
      <p:cViewPr varScale="1">
        <p:scale>
          <a:sx n="60" d="100"/>
          <a:sy n="60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16666666666667"/>
          <c:y val="0.1397459952266672"/>
          <c:w val="0.81388888888888888"/>
          <c:h val="0.801112543551703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Admin/ Tech  15%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</a:t>
                    </a:r>
                    <a:r>
                      <a:rPr lang="en-US" sz="1300" dirty="0">
                        <a:solidFill>
                          <a:schemeClr val="bg1"/>
                        </a:solidFill>
                      </a:rPr>
                      <a:t>Engineer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/ CP 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Graduate </a:t>
                    </a:r>
                    <a:r>
                      <a:rPr lang="en-US" sz="1300" dirty="0" smtClean="0"/>
                      <a:t>Student 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</a:t>
                    </a:r>
                    <a:r>
                      <a:rPr lang="en-US" sz="1300" dirty="0" smtClean="0"/>
                      <a:t>Other &lt; 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485695538057742"/>
                  <c:y val="-0.24083434155113481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Permanent </a:t>
                    </a:r>
                    <a:r>
                      <a:rPr lang="en-US" sz="1300" dirty="0" err="1" smtClean="0">
                        <a:solidFill>
                          <a:schemeClr val="bg1"/>
                        </a:solidFill>
                      </a:rPr>
                      <a:t>Ph.D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 41%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Postdoc  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Sheet3!$H$6:$H$11</c:f>
              <c:strCache>
                <c:ptCount val="6"/>
                <c:pt idx="0">
                  <c:v> Admin/Tech </c:v>
                </c:pt>
                <c:pt idx="1">
                  <c:v> Engineer/CP </c:v>
                </c:pt>
                <c:pt idx="2">
                  <c:v> Graduate Student</c:v>
                </c:pt>
                <c:pt idx="3">
                  <c:v> Other </c:v>
                </c:pt>
                <c:pt idx="4">
                  <c:v> Permanent Ph.D (lab)</c:v>
                </c:pt>
                <c:pt idx="5">
                  <c:v> Post Doc </c:v>
                </c:pt>
              </c:strCache>
            </c:strRef>
          </c:cat>
          <c:val>
            <c:numRef>
              <c:f>Sheet3!$I$6:$I$11</c:f>
              <c:numCache>
                <c:formatCode>General</c:formatCode>
                <c:ptCount val="6"/>
                <c:pt idx="0">
                  <c:v>125</c:v>
                </c:pt>
                <c:pt idx="1">
                  <c:v>170</c:v>
                </c:pt>
                <c:pt idx="2">
                  <c:v>30</c:v>
                </c:pt>
                <c:pt idx="3">
                  <c:v>5</c:v>
                </c:pt>
                <c:pt idx="4">
                  <c:v>350</c:v>
                </c:pt>
                <c:pt idx="5">
                  <c:v>170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5"/>
          <c:y val="0.20383167765770899"/>
          <c:w val="0.80277777777777781"/>
          <c:h val="0.794419616139038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0.11868864829396325"/>
                  <c:y val="-0.10267170388628695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 Admin</a:t>
                    </a:r>
                    <a:r>
                      <a:rPr lang="en-US" sz="1300" dirty="0" smtClean="0"/>
                      <a:t>/ Tech 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Engineer</a:t>
                    </a:r>
                    <a:r>
                      <a:rPr lang="en-US" sz="1300" dirty="0" smtClean="0"/>
                      <a:t>/ CP 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</a:t>
                    </a:r>
                    <a:r>
                      <a:rPr lang="en-US" sz="1300" dirty="0">
                        <a:solidFill>
                          <a:schemeClr val="bg1"/>
                        </a:solidFill>
                      </a:rPr>
                      <a:t>Faculty 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32%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chemeClr val="bg1"/>
                        </a:solidFill>
                      </a:rPr>
                      <a:t> Graduate 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Student</a:t>
                    </a:r>
                    <a:r>
                      <a:rPr lang="en-US" sz="1300" baseline="0" dirty="0" smtClean="0">
                        <a:solidFill>
                          <a:schemeClr val="bg1"/>
                        </a:solidFill>
                      </a:rPr>
                      <a:t> 33%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</a:t>
                    </a:r>
                    <a:r>
                      <a:rPr lang="en-US" sz="1300" dirty="0" smtClean="0">
                        <a:solidFill>
                          <a:schemeClr val="bg1"/>
                        </a:solidFill>
                      </a:rPr>
                      <a:t>Postdoc  21%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Research </a:t>
                    </a:r>
                    <a:r>
                      <a:rPr lang="en-US" sz="1300"/>
                      <a:t>Scientist </a:t>
                    </a:r>
                    <a:r>
                      <a:rPr lang="en-US" sz="130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017825896762901E-2"/>
                  <c:y val="-5.9805429734776198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 Under </a:t>
                    </a:r>
                    <a:r>
                      <a:rPr lang="en-US" sz="1300" dirty="0" smtClean="0"/>
                      <a:t>Graduate 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Sheet3!$H$13:$H$19</c:f>
              <c:strCache>
                <c:ptCount val="7"/>
                <c:pt idx="0">
                  <c:v> Admin/Tech </c:v>
                </c:pt>
                <c:pt idx="1">
                  <c:v> Engineer/CP </c:v>
                </c:pt>
                <c:pt idx="2">
                  <c:v> Faculty (univ)</c:v>
                </c:pt>
                <c:pt idx="3">
                  <c:v> Graduate Student</c:v>
                </c:pt>
                <c:pt idx="4">
                  <c:v> Post Doc </c:v>
                </c:pt>
                <c:pt idx="5">
                  <c:v> Research Scientist (Univ)</c:v>
                </c:pt>
                <c:pt idx="6">
                  <c:v> Under Graduate </c:v>
                </c:pt>
              </c:strCache>
            </c:strRef>
          </c:cat>
          <c:val>
            <c:numRef>
              <c:f>Sheet3!$I$13:$I$19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480</c:v>
                </c:pt>
                <c:pt idx="3">
                  <c:v>500</c:v>
                </c:pt>
                <c:pt idx="4">
                  <c:v>320</c:v>
                </c:pt>
                <c:pt idx="5">
                  <c:v>80</c:v>
                </c:pt>
                <c:pt idx="6">
                  <c:v>65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0.09375</cdr:x>
      <cdr:y>0.03778</cdr:y>
    </cdr:from>
    <cdr:to>
      <cdr:x>0.94375</cdr:x>
      <cdr:y>0.267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5" y="142875"/>
          <a:ext cx="388619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2013 HEP</a:t>
          </a:r>
          <a:r>
            <a:rPr lang="en-US" sz="1800" b="1" baseline="0" dirty="0"/>
            <a:t> Lab Research </a:t>
          </a:r>
        </a:p>
        <a:p xmlns:a="http://schemas.openxmlformats.org/drawingml/2006/main">
          <a:pPr algn="ctr"/>
          <a:r>
            <a:rPr lang="en-US" sz="1800" b="1" baseline="0" dirty="0"/>
            <a:t>Workforce (FTEs)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0.13958</cdr:x>
      <cdr:y>0.01679</cdr:y>
    </cdr:from>
    <cdr:to>
      <cdr:x>0.95833</cdr:x>
      <cdr:y>0.21343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8175" y="66676"/>
          <a:ext cx="3743325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/>
            <a:t>2013 HEP University Research Workforce (FTEs)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9E33-6635-4D53-BB69-DF09318BB4A8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A068B-7A98-4E0F-9459-9A33DEEB0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33E8-C637-45F5-8CEF-9495C9E6CA4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67400"/>
            <a:ext cx="912948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425" y="866776"/>
            <a:ext cx="8410575" cy="525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4000" b="1" kern="1200" cap="all" baseline="0" dirty="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9663-6CA7-4931-8F5D-849FE6A4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866776"/>
            <a:ext cx="8410575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70C0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4267" y="2164267"/>
            <a:ext cx="7772400" cy="1470025"/>
          </a:xfrm>
        </p:spPr>
        <p:txBody>
          <a:bodyPr/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Glen Crawford</a:t>
            </a:r>
          </a:p>
          <a:p>
            <a:r>
              <a:rPr lang="en-US" dirty="0" smtClean="0"/>
              <a:t>Director, Research and Technology R&amp;D Division</a:t>
            </a:r>
          </a:p>
          <a:p>
            <a:r>
              <a:rPr lang="en-US" dirty="0" smtClean="0"/>
              <a:t>Office of High Energy Physics</a:t>
            </a:r>
          </a:p>
          <a:p>
            <a:r>
              <a:rPr lang="en-US" dirty="0" smtClean="0"/>
              <a:t>Office of Science, U.S. Department of Energy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14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Certain functions are considered “inherently governmental” and reserved for Federal staff, including:</a:t>
            </a:r>
          </a:p>
          <a:p>
            <a:pPr lvl="1"/>
            <a:r>
              <a:rPr lang="en-US" dirty="0" smtClean="0"/>
              <a:t>Determination of Federal program priorities for budget requests</a:t>
            </a:r>
          </a:p>
          <a:p>
            <a:pPr lvl="1"/>
            <a:r>
              <a:rPr lang="en-US" dirty="0" smtClean="0"/>
              <a:t>Determination of budget policy, guidance, and strategy</a:t>
            </a:r>
          </a:p>
          <a:p>
            <a:pPr lvl="1"/>
            <a:r>
              <a:rPr lang="en-US" dirty="0" smtClean="0"/>
              <a:t>Approving, awarding and administering government prime contracts</a:t>
            </a:r>
          </a:p>
          <a:p>
            <a:pPr lvl="2"/>
            <a:r>
              <a:rPr lang="en-US" dirty="0" smtClean="0"/>
              <a:t>Including determining what supplies or services are to be acquired with government funds</a:t>
            </a:r>
          </a:p>
          <a:p>
            <a:r>
              <a:rPr lang="en-US" dirty="0" smtClean="0"/>
              <a:t>Moreover, since Federal staff are normally hired following civil service laws, there is a strong precept that contractors must not act as Federal staff and vice versa, e.g.:</a:t>
            </a:r>
          </a:p>
          <a:p>
            <a:pPr lvl="1"/>
            <a:r>
              <a:rPr lang="en-US" dirty="0" smtClean="0"/>
              <a:t>Government employees do not directly supervise contractors</a:t>
            </a:r>
          </a:p>
          <a:p>
            <a:pPr lvl="1"/>
            <a:r>
              <a:rPr lang="en-US" dirty="0" smtClean="0"/>
              <a:t>Federal staff are generally not involved in contractor personnel decisions</a:t>
            </a:r>
          </a:p>
          <a:p>
            <a:r>
              <a:rPr lang="en-US" dirty="0" smtClean="0"/>
              <a:t>For all intents and purposes, DOE labs are </a:t>
            </a:r>
            <a:r>
              <a:rPr lang="en-US" i="1" dirty="0" smtClean="0"/>
              <a:t>prime contractors </a:t>
            </a:r>
            <a:r>
              <a:rPr lang="en-US" dirty="0" smtClean="0"/>
              <a:t>and lab employees are </a:t>
            </a:r>
            <a:r>
              <a:rPr lang="en-US" i="1" dirty="0" smtClean="0"/>
              <a:t>contractor employees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Some specific worked examples follow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DOE Roles and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Facility Operations and Construction</a:t>
            </a:r>
          </a:p>
          <a:p>
            <a:pPr lvl="1"/>
            <a:r>
              <a:rPr lang="en-US" dirty="0" smtClean="0"/>
              <a:t>Performance judged against specified metrics (e.g. </a:t>
            </a:r>
            <a:r>
              <a:rPr lang="en-US" i="1" dirty="0" smtClean="0"/>
              <a:t>pb</a:t>
            </a:r>
            <a:r>
              <a:rPr lang="en-US" i="1" baseline="30000" dirty="0" smtClean="0"/>
              <a:t>-1 </a:t>
            </a:r>
            <a:r>
              <a:rPr lang="en-US" i="1" dirty="0" smtClean="0"/>
              <a:t>; </a:t>
            </a:r>
            <a:r>
              <a:rPr lang="en-US" dirty="0" smtClean="0"/>
              <a:t>EVMS)</a:t>
            </a:r>
          </a:p>
          <a:p>
            <a:pPr lvl="1"/>
            <a:r>
              <a:rPr lang="en-US" dirty="0" smtClean="0"/>
              <a:t>Includes maintenance, upgrades, planning for new facilities</a:t>
            </a:r>
          </a:p>
          <a:p>
            <a:pPr lvl="1"/>
            <a:r>
              <a:rPr lang="en-US" dirty="0" smtClean="0"/>
              <a:t>User support</a:t>
            </a:r>
          </a:p>
          <a:p>
            <a:r>
              <a:rPr lang="en-US" dirty="0" smtClean="0"/>
              <a:t>HEP Research </a:t>
            </a:r>
            <a:r>
              <a:rPr lang="en-US" dirty="0"/>
              <a:t>and Technology </a:t>
            </a:r>
            <a:r>
              <a:rPr lang="en-US" dirty="0" smtClean="0"/>
              <a:t>R&amp;D</a:t>
            </a:r>
          </a:p>
          <a:p>
            <a:pPr lvl="1"/>
            <a:r>
              <a:rPr lang="en-US" dirty="0" smtClean="0"/>
              <a:t>Nurture and support HEP research collaborations to enable discovery science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Participation in all phases – from design, construction, operations &amp;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Particular e</a:t>
            </a:r>
            <a:r>
              <a:rPr lang="en-US" dirty="0" smtClean="0"/>
              <a:t>mphasis on:</a:t>
            </a:r>
          </a:p>
          <a:p>
            <a:pPr lvl="2"/>
            <a:r>
              <a:rPr lang="en-US" dirty="0" smtClean="0"/>
              <a:t>Management, design, construction and operation of HEP experiments</a:t>
            </a:r>
          </a:p>
          <a:p>
            <a:pPr lvl="2"/>
            <a:r>
              <a:rPr lang="en-US" dirty="0" smtClean="0"/>
              <a:t>Integration of cross-cutting activities, </a:t>
            </a:r>
            <a:r>
              <a:rPr lang="en-US" i="1" dirty="0" smtClean="0"/>
              <a:t>e.g.</a:t>
            </a:r>
            <a:r>
              <a:rPr lang="en-US" dirty="0" smtClean="0"/>
              <a:t>: computation, simulation and theoretical research, in support of HEP program</a:t>
            </a:r>
          </a:p>
          <a:p>
            <a:pPr lvl="2"/>
            <a:r>
              <a:rPr lang="en-US" dirty="0" smtClean="0"/>
              <a:t>Exploiting </a:t>
            </a:r>
            <a:r>
              <a:rPr lang="en-US" dirty="0"/>
              <a:t>lab infrastructure and resources to develop next-generation particle accelerator and detector technologies for the advancement of HEP and science more </a:t>
            </a:r>
            <a:r>
              <a:rPr lang="en-US" dirty="0" smtClean="0"/>
              <a:t>broadly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DOE Lab Roles and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 Research and Technology R&amp;D</a:t>
            </a:r>
          </a:p>
          <a:p>
            <a:pPr lvl="1"/>
            <a:r>
              <a:rPr lang="en-US" dirty="0" smtClean="0"/>
              <a:t>Contribute significantly to HEP </a:t>
            </a:r>
            <a:r>
              <a:rPr lang="en-US" dirty="0"/>
              <a:t>research collaborations to enable discovery </a:t>
            </a:r>
            <a:r>
              <a:rPr lang="en-US" dirty="0" smtClean="0"/>
              <a:t>science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Participation in all phases – from design, construction, operations &amp;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US" dirty="0" smtClean="0"/>
              <a:t>Particular emphasis on:  </a:t>
            </a:r>
          </a:p>
          <a:p>
            <a:pPr lvl="2"/>
            <a:r>
              <a:rPr lang="en-US" dirty="0" smtClean="0"/>
              <a:t>Advanced training of students and postdocs</a:t>
            </a:r>
          </a:p>
          <a:p>
            <a:pPr lvl="2"/>
            <a:r>
              <a:rPr lang="en-US" dirty="0" smtClean="0"/>
              <a:t>Data analysis and comparison with theoretical models</a:t>
            </a:r>
          </a:p>
          <a:p>
            <a:pPr lvl="2"/>
            <a:r>
              <a:rPr lang="en-US" dirty="0" smtClean="0"/>
              <a:t>Vision and theoretical framework for understanding the Standard Model and beyond</a:t>
            </a:r>
          </a:p>
          <a:p>
            <a:pPr lvl="2"/>
            <a:r>
              <a:rPr lang="en-US" dirty="0" smtClean="0"/>
              <a:t>Novel and innovative concepts and approaches</a:t>
            </a:r>
          </a:p>
          <a:p>
            <a:pPr lvl="2"/>
            <a:r>
              <a:rPr lang="en-US" dirty="0" smtClean="0"/>
              <a:t>Design of future HEP experiments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University Roles and Responsibilities (DOE Perspective)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noted above, this is an inherently governmental function</a:t>
            </a:r>
          </a:p>
          <a:p>
            <a:pPr lvl="1"/>
            <a:r>
              <a:rPr lang="en-US" dirty="0" smtClean="0"/>
              <a:t>But strongly informed by community via HEPAP/P5</a:t>
            </a:r>
          </a:p>
          <a:p>
            <a:r>
              <a:rPr lang="en-US" dirty="0" smtClean="0"/>
              <a:t>DOE/HEP proceeds </a:t>
            </a:r>
            <a:r>
              <a:rPr lang="en-US" dirty="0"/>
              <a:t>using a few basic </a:t>
            </a:r>
            <a:r>
              <a:rPr lang="en-US" dirty="0" smtClean="0"/>
              <a:t>guidelines:</a:t>
            </a:r>
          </a:p>
          <a:p>
            <a:pPr lvl="1"/>
            <a:r>
              <a:rPr lang="en-US" dirty="0" smtClean="0"/>
              <a:t>General science priorities follow HEPAP/P5 recommendations</a:t>
            </a:r>
            <a:endParaRPr lang="en-US" dirty="0"/>
          </a:p>
          <a:p>
            <a:pPr lvl="1"/>
            <a:r>
              <a:rPr lang="en-US" dirty="0"/>
              <a:t>Project-like activities on planned </a:t>
            </a:r>
            <a:r>
              <a:rPr lang="en-US" dirty="0" smtClean="0"/>
              <a:t>profiles</a:t>
            </a:r>
          </a:p>
          <a:p>
            <a:pPr lvl="2"/>
            <a:r>
              <a:rPr lang="en-US" dirty="0" smtClean="0"/>
              <a:t>Some flexibility for projects not yet </a:t>
            </a:r>
            <a:r>
              <a:rPr lang="en-US" dirty="0" err="1" smtClean="0"/>
              <a:t>baselined</a:t>
            </a:r>
            <a:r>
              <a:rPr lang="en-US" dirty="0"/>
              <a:t> </a:t>
            </a:r>
            <a:r>
              <a:rPr lang="en-US" dirty="0" smtClean="0"/>
              <a:t>depending on technical readiness and external factors</a:t>
            </a:r>
          </a:p>
          <a:p>
            <a:pPr lvl="2"/>
            <a:r>
              <a:rPr lang="en-US" dirty="0" smtClean="0"/>
              <a:t>Need detailed input from project management and partners</a:t>
            </a:r>
            <a:endParaRPr lang="en-US" dirty="0"/>
          </a:p>
          <a:p>
            <a:pPr lvl="1"/>
            <a:r>
              <a:rPr lang="en-US" dirty="0"/>
              <a:t>Facility operations based on operations </a:t>
            </a:r>
            <a:r>
              <a:rPr lang="en-US" dirty="0" smtClean="0"/>
              <a:t>plan</a:t>
            </a:r>
          </a:p>
          <a:p>
            <a:pPr lvl="2"/>
            <a:r>
              <a:rPr lang="en-US" dirty="0" smtClean="0"/>
              <a:t>Need detailed input from lab/facility management</a:t>
            </a:r>
            <a:endParaRPr lang="en-US" dirty="0"/>
          </a:p>
          <a:p>
            <a:pPr lvl="1"/>
            <a:r>
              <a:rPr lang="en-US" dirty="0"/>
              <a:t>Core research (lab/university) at </a:t>
            </a:r>
            <a:r>
              <a:rPr lang="en-US" dirty="0" smtClean="0"/>
              <a:t>level-of-effort</a:t>
            </a:r>
          </a:p>
          <a:p>
            <a:pPr lvl="2"/>
            <a:r>
              <a:rPr lang="en-US" dirty="0" smtClean="0"/>
              <a:t>Generally guided by HEPAP/P5 and program needs</a:t>
            </a:r>
            <a:endParaRPr lang="en-US" dirty="0"/>
          </a:p>
          <a:p>
            <a:pPr lvl="1"/>
            <a:r>
              <a:rPr lang="en-US" dirty="0"/>
              <a:t>If funds remain, they can be used for new initiatives </a:t>
            </a:r>
            <a:endParaRPr lang="en-US" dirty="0" smtClean="0"/>
          </a:p>
          <a:p>
            <a:pPr lvl="2"/>
            <a:r>
              <a:rPr lang="en-US" dirty="0" smtClean="0"/>
              <a:t>Could be specific HEPAP/P5 items or call for proposals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1: DOE Budget Formulation Process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2: DOE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838824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smtClean="0"/>
              <a:t>Successful delivery of construction projects and facilities for science is a central part of the DOE science mission</a:t>
            </a:r>
          </a:p>
          <a:p>
            <a:pPr lvl="1"/>
            <a:r>
              <a:rPr lang="en-US" sz="2900" dirty="0" smtClean="0"/>
              <a:t>In particular, Office of Science practice (critical decision [CD] process and Lehman reviews) considered gold-standard in DOE</a:t>
            </a:r>
          </a:p>
          <a:p>
            <a:pPr lvl="2"/>
            <a:r>
              <a:rPr lang="en-US" sz="2900" i="1" dirty="0" smtClean="0"/>
              <a:t>“Failure is not an option”</a:t>
            </a:r>
          </a:p>
          <a:p>
            <a:pPr lvl="1"/>
            <a:r>
              <a:rPr lang="en-US" sz="2900" dirty="0"/>
              <a:t>SC has </a:t>
            </a:r>
            <a:r>
              <a:rPr lang="en-US" sz="2900" i="1" dirty="0"/>
              <a:t>earned</a:t>
            </a:r>
            <a:r>
              <a:rPr lang="en-US" sz="2900" dirty="0"/>
              <a:t> the authority to manage projects </a:t>
            </a:r>
            <a:r>
              <a:rPr lang="en-US" sz="2900" dirty="0" smtClean="0"/>
              <a:t>flexibly. This </a:t>
            </a:r>
            <a:r>
              <a:rPr lang="en-US" sz="2900" dirty="0"/>
              <a:t>authority is only protected by unblemished project execution and is recognized as essential to SC success. This explains why so much attention is paid to project execution.</a:t>
            </a:r>
          </a:p>
          <a:p>
            <a:pPr lvl="1"/>
            <a:r>
              <a:rPr lang="en-US" sz="2900" dirty="0" smtClean="0"/>
              <a:t>Therefore, we have close Federal oversight and coordination with contractor project managers. </a:t>
            </a:r>
            <a:r>
              <a:rPr lang="en-US" sz="2900" i="1" dirty="0" smtClean="0"/>
              <a:t>Experienced personnel required.</a:t>
            </a:r>
          </a:p>
          <a:p>
            <a:r>
              <a:rPr lang="en-US" sz="3300" dirty="0" smtClean="0"/>
              <a:t>Extent </a:t>
            </a:r>
            <a:r>
              <a:rPr lang="en-US" sz="3300" dirty="0"/>
              <a:t>of oversight tailored to total project cost </a:t>
            </a:r>
            <a:endParaRPr lang="en-US" sz="3300" dirty="0" smtClean="0"/>
          </a:p>
          <a:p>
            <a:pPr lvl="1"/>
            <a:r>
              <a:rPr lang="en-US" sz="2900" dirty="0"/>
              <a:t>Larger projects </a:t>
            </a:r>
            <a:r>
              <a:rPr lang="en-US" sz="2900" dirty="0" smtClean="0"/>
              <a:t>automatically get </a:t>
            </a:r>
            <a:r>
              <a:rPr lang="en-US" sz="2900" dirty="0"/>
              <a:t>higher visibility in DOE due to layered approval levels</a:t>
            </a:r>
          </a:p>
          <a:p>
            <a:r>
              <a:rPr lang="en-US" sz="3300" dirty="0" smtClean="0"/>
              <a:t>Complex </a:t>
            </a:r>
            <a:r>
              <a:rPr lang="en-US" sz="3300" dirty="0"/>
              <a:t>dance between </a:t>
            </a:r>
            <a:r>
              <a:rPr lang="en-US" sz="3300" dirty="0" smtClean="0"/>
              <a:t>different project </a:t>
            </a:r>
            <a:r>
              <a:rPr lang="en-US" sz="3300" dirty="0"/>
              <a:t>and </a:t>
            </a:r>
            <a:r>
              <a:rPr lang="en-US" sz="3300" dirty="0" smtClean="0"/>
              <a:t>budget requirements and timelines</a:t>
            </a:r>
          </a:p>
          <a:p>
            <a:pPr lvl="1"/>
            <a:r>
              <a:rPr lang="en-US" sz="2900" dirty="0"/>
              <a:t>DOE Budget Requests </a:t>
            </a:r>
            <a:r>
              <a:rPr lang="en-US" sz="2900" i="1" dirty="0" smtClean="0"/>
              <a:t>require </a:t>
            </a:r>
            <a:r>
              <a:rPr lang="en-US" sz="2900" dirty="0" smtClean="0"/>
              <a:t>appropriate </a:t>
            </a:r>
            <a:r>
              <a:rPr lang="en-US" sz="2900" dirty="0"/>
              <a:t>CD’s are passed before requesting/spending </a:t>
            </a:r>
            <a:r>
              <a:rPr lang="en-US" sz="2900" dirty="0" smtClean="0"/>
              <a:t>money</a:t>
            </a:r>
          </a:p>
          <a:p>
            <a:pPr lvl="1"/>
            <a:r>
              <a:rPr lang="en-US" sz="2900" dirty="0" smtClean="0"/>
              <a:t>Project execution not well suited to university grant funding mechanisms</a:t>
            </a:r>
          </a:p>
          <a:p>
            <a:r>
              <a:rPr lang="en-US" sz="3300" dirty="0" smtClean="0"/>
              <a:t>For all these reasons, DOE Labs have a critical role in project management and construction</a:t>
            </a:r>
          </a:p>
          <a:p>
            <a:pPr lvl="1"/>
            <a:r>
              <a:rPr lang="en-US" sz="2900" dirty="0" smtClean="0"/>
              <a:t>Universities also play important roles, but must understand and adapt to requirements of DOE project system</a:t>
            </a:r>
          </a:p>
          <a:p>
            <a:pPr lvl="1"/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0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3: DOE Budget Execution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7626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inherently governmental function</a:t>
            </a:r>
          </a:p>
          <a:p>
            <a:pPr lvl="1"/>
            <a:r>
              <a:rPr lang="en-US" sz="2100" dirty="0" smtClean="0"/>
              <a:t>Start from the general plan laid out in budget formulation, modified by the actual appropriation</a:t>
            </a:r>
          </a:p>
          <a:p>
            <a:pPr lvl="1"/>
            <a:r>
              <a:rPr lang="en-US" sz="2100" dirty="0" smtClean="0"/>
              <a:t>Details of the execution strategy informed by </a:t>
            </a:r>
            <a:r>
              <a:rPr lang="en-US" sz="2100" i="1" dirty="0" smtClean="0"/>
              <a:t>proposals</a:t>
            </a:r>
            <a:r>
              <a:rPr lang="en-US" sz="2100" dirty="0" smtClean="0"/>
              <a:t> from labs and universities, and CD process for projects. </a:t>
            </a:r>
          </a:p>
          <a:p>
            <a:pPr lvl="1"/>
            <a:r>
              <a:rPr lang="en-US" sz="2100" dirty="0"/>
              <a:t>Write financial plans (labs) and grants (universities, others) based on </a:t>
            </a:r>
            <a:r>
              <a:rPr lang="en-US" sz="2100" dirty="0" smtClean="0"/>
              <a:t>review of proposals and appropriated budget</a:t>
            </a:r>
          </a:p>
          <a:p>
            <a:r>
              <a:rPr lang="en-US" dirty="0" smtClean="0"/>
              <a:t>DOE/HEP proceeds </a:t>
            </a:r>
            <a:r>
              <a:rPr lang="en-US" dirty="0"/>
              <a:t>using a few basic </a:t>
            </a:r>
            <a:r>
              <a:rPr lang="en-US" dirty="0" smtClean="0"/>
              <a:t>guidelines:</a:t>
            </a:r>
          </a:p>
          <a:p>
            <a:pPr lvl="1"/>
            <a:r>
              <a:rPr lang="en-US" sz="2100" dirty="0" smtClean="0"/>
              <a:t>Detailed funding allocations should optimize the overall program</a:t>
            </a:r>
          </a:p>
          <a:p>
            <a:pPr lvl="1"/>
            <a:r>
              <a:rPr lang="en-US" sz="2100" dirty="0"/>
              <a:t>M</a:t>
            </a:r>
            <a:r>
              <a:rPr lang="en-US" sz="2100" dirty="0" smtClean="0"/>
              <a:t>ake </a:t>
            </a:r>
            <a:r>
              <a:rPr lang="en-US" sz="2100" dirty="0"/>
              <a:t>lab and university </a:t>
            </a:r>
            <a:r>
              <a:rPr lang="en-US" sz="2100" dirty="0" smtClean="0"/>
              <a:t>research reviews </a:t>
            </a:r>
            <a:r>
              <a:rPr lang="en-US" sz="2100" dirty="0"/>
              <a:t>as similar and as transparent as </a:t>
            </a:r>
            <a:r>
              <a:rPr lang="en-US" sz="2100" dirty="0" smtClean="0"/>
              <a:t>possible</a:t>
            </a:r>
          </a:p>
          <a:p>
            <a:pPr lvl="1"/>
            <a:r>
              <a:rPr lang="en-US" sz="2100" dirty="0" smtClean="0"/>
              <a:t>However, there are some differences due to the inherent differences between competitively-selected financial assistance </a:t>
            </a:r>
            <a:r>
              <a:rPr lang="en-US" sz="2100" i="1" dirty="0" smtClean="0">
                <a:solidFill>
                  <a:srgbClr val="146737"/>
                </a:solidFill>
              </a:rPr>
              <a:t>awards (grants) </a:t>
            </a:r>
            <a:r>
              <a:rPr lang="en-US" sz="2100" dirty="0" smtClean="0"/>
              <a:t>and modifications to the lab maintenance and operations </a:t>
            </a:r>
            <a:r>
              <a:rPr lang="en-US" sz="2100" i="1" dirty="0" smtClean="0">
                <a:solidFill>
                  <a:srgbClr val="146737"/>
                </a:solidFill>
              </a:rPr>
              <a:t>contracts</a:t>
            </a:r>
            <a:r>
              <a:rPr lang="en-US" sz="2100" i="1" dirty="0" smtClean="0"/>
              <a:t>; </a:t>
            </a:r>
            <a:r>
              <a:rPr lang="en-US" sz="2100" dirty="0" smtClean="0"/>
              <a:t>as well as differences in their primary roles and responsibilities</a:t>
            </a:r>
            <a:endParaRPr lang="en-US" sz="2100" i="1" dirty="0" smtClean="0"/>
          </a:p>
          <a:p>
            <a:pPr lvl="2"/>
            <a:r>
              <a:rPr lang="en-US" sz="1900" dirty="0" smtClean="0"/>
              <a:t>Except in special cases, HEP labs and universities do not compete directly for funding under a single funding opportunity announcement due to their different roles</a:t>
            </a:r>
          </a:p>
          <a:p>
            <a:pPr lvl="3"/>
            <a:r>
              <a:rPr lang="en-US" sz="1900" dirty="0" smtClean="0"/>
              <a:t>Instead, labs and universities are directly competed against their peers</a:t>
            </a:r>
          </a:p>
          <a:p>
            <a:pPr lvl="1"/>
            <a:r>
              <a:rPr lang="en-US" sz="2100" dirty="0"/>
              <a:t>F</a:t>
            </a:r>
            <a:r>
              <a:rPr lang="en-US" sz="2100" dirty="0" smtClean="0"/>
              <a:t>acility operations and maintenance of infrastructure are generally considered separately due to the different nature of that work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7608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 and HEP Missions</a:t>
            </a:r>
          </a:p>
          <a:p>
            <a:r>
              <a:rPr lang="en-US" sz="3200" dirty="0" smtClean="0"/>
              <a:t>The U.S. HEP Program and Significant Outcomes</a:t>
            </a:r>
          </a:p>
          <a:p>
            <a:r>
              <a:rPr lang="en-US" sz="3200" dirty="0" smtClean="0"/>
              <a:t>DOE HEP Roles &amp; Responsibilities</a:t>
            </a:r>
          </a:p>
          <a:p>
            <a:pPr lvl="1"/>
            <a:r>
              <a:rPr lang="en-US" sz="3000" dirty="0" smtClean="0"/>
              <a:t>Universities</a:t>
            </a:r>
          </a:p>
          <a:p>
            <a:pPr lvl="1"/>
            <a:r>
              <a:rPr lang="en-US" sz="3000" dirty="0" smtClean="0"/>
              <a:t>National Laboratories</a:t>
            </a:r>
          </a:p>
          <a:p>
            <a:r>
              <a:rPr lang="en-US" sz="3200" dirty="0" smtClean="0"/>
              <a:t>Worked Examples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4B2E3-7CDC-4972-8D42-2D141A8D5E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mission of the Energy Department is to ensure America’s security and prosperity by addressing its energy, environmental and nuclear challenges through transformative science and technology solutions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Catalyze the timely, material, and efficient transformation of the nation’s energy system and secure U.S. leadership in clean energy technologies.</a:t>
            </a:r>
          </a:p>
          <a:p>
            <a:pPr lvl="1"/>
            <a:r>
              <a:rPr lang="en-US" i="1" dirty="0" smtClean="0">
                <a:solidFill>
                  <a:srgbClr val="000099"/>
                </a:solidFill>
              </a:rPr>
              <a:t>Maintain </a:t>
            </a:r>
            <a:r>
              <a:rPr lang="en-US" i="1" dirty="0">
                <a:solidFill>
                  <a:srgbClr val="000099"/>
                </a:solidFill>
              </a:rPr>
              <a:t>a vibrant U.S. effort in science and engineering as a cornerstone of our economic prosperity with clear leadership in strategic areas</a:t>
            </a:r>
            <a:r>
              <a:rPr lang="en-US" i="1" dirty="0" smtClean="0">
                <a:solidFill>
                  <a:srgbClr val="000099"/>
                </a:solidFill>
              </a:rPr>
              <a:t>.</a:t>
            </a:r>
          </a:p>
          <a:p>
            <a:pPr lvl="1"/>
            <a:r>
              <a:rPr lang="en-US" dirty="0"/>
              <a:t>Enhance nuclear security through defense, nonproliferation, and environmental efforts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Establish an operational and adaptable framework that combines the best wisdom of all Department stakeholders to maximize mission success.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Mission of the Department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mission of the High Energy Physics (HEP) program is to understand how our universe works at its most fundamental level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do this by discovering the most elementary constituents of matter and energy, exploring the basic nature of space and time itself, and probing the interactions between them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These </a:t>
            </a:r>
            <a:r>
              <a:rPr lang="en-US" dirty="0"/>
              <a:t>fundamental ideas are at the heart of physics and hence all of the physical sciences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enable these discoveries, HEP supports theoretical and experimental research in both elementary particle physics and fundamental accelerator science and technology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HEP </a:t>
            </a:r>
            <a:r>
              <a:rPr lang="en-US" dirty="0"/>
              <a:t>underpins and advances the DOE missions and objectives through this research, and by the development of key technologies and trained manpower needed to work at the cutting edge of </a:t>
            </a:r>
            <a:r>
              <a:rPr lang="en-US" dirty="0" smtClean="0"/>
              <a:t>science.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Mission of the Office of High Energy Physics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860"/>
            <a:ext cx="9144000" cy="51862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1917" y="866775"/>
            <a:ext cx="7231084" cy="79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U.S. particle </a:t>
            </a:r>
            <a:r>
              <a:rPr lang="en-US" sz="2000" dirty="0"/>
              <a:t>physics </a:t>
            </a:r>
            <a:r>
              <a:rPr lang="en-US" sz="2000" dirty="0" smtClean="0"/>
              <a:t>research involves over 150 </a:t>
            </a:r>
            <a:r>
              <a:rPr lang="en-US" sz="2000" dirty="0"/>
              <a:t>universities </a:t>
            </a:r>
            <a:r>
              <a:rPr lang="en-US" sz="2000" dirty="0" smtClean="0"/>
              <a:t>and </a:t>
            </a:r>
            <a:r>
              <a:rPr lang="en-US" sz="2000" dirty="0"/>
              <a:t>laboratories in 43 states (plus Washington DC and Puerto Rico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U.S. HEP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2013, the entire </a:t>
            </a:r>
            <a:r>
              <a:rPr lang="en-US" dirty="0" smtClean="0"/>
              <a:t>DOE supported HEP workforce (Universities &amp; Laboratories) </a:t>
            </a:r>
            <a:r>
              <a:rPr lang="en-US" dirty="0"/>
              <a:t>consisted of </a:t>
            </a:r>
            <a:r>
              <a:rPr lang="en-US" dirty="0" smtClean="0"/>
              <a:t>~4,300 FTEs</a:t>
            </a:r>
          </a:p>
          <a:p>
            <a:pPr lvl="1"/>
            <a:r>
              <a:rPr lang="en-US" dirty="0" smtClean="0"/>
              <a:t>~2,350 engaged </a:t>
            </a:r>
            <a:r>
              <a:rPr lang="en-US" dirty="0"/>
              <a:t>in </a:t>
            </a:r>
            <a:r>
              <a:rPr lang="en-US" dirty="0" smtClean="0"/>
              <a:t>Research </a:t>
            </a:r>
            <a:r>
              <a:rPr lang="en-US" dirty="0"/>
              <a:t>across the </a:t>
            </a:r>
            <a:r>
              <a:rPr lang="en-US" dirty="0" smtClean="0"/>
              <a:t>Energy, Intensity, and Cosmic Frontiers, Theoretical and Computational Physics, </a:t>
            </a:r>
            <a:r>
              <a:rPr lang="en-US" dirty="0"/>
              <a:t>and Advanced Technology </a:t>
            </a:r>
            <a:r>
              <a:rPr lang="en-US" dirty="0" smtClean="0"/>
              <a:t>R&amp;D</a:t>
            </a:r>
          </a:p>
          <a:p>
            <a:pPr lvl="1"/>
            <a:r>
              <a:rPr lang="en-US" dirty="0" smtClean="0"/>
              <a:t>Remaining ~1,950 FTEs </a:t>
            </a:r>
            <a:r>
              <a:rPr lang="en-US" dirty="0"/>
              <a:t>provide administrative support and support for facility </a:t>
            </a:r>
            <a:r>
              <a:rPr lang="en-US" dirty="0" smtClean="0"/>
              <a:t>operations</a:t>
            </a:r>
          </a:p>
          <a:p>
            <a:r>
              <a:rPr lang="en-US" dirty="0"/>
              <a:t>Major activities at 5 national </a:t>
            </a:r>
            <a:r>
              <a:rPr lang="en-US" dirty="0" smtClean="0"/>
              <a:t>laboratories, involving ~2,600 FTEs:</a:t>
            </a:r>
            <a:endParaRPr lang="en-US" dirty="0"/>
          </a:p>
          <a:p>
            <a:pPr lvl="1"/>
            <a:r>
              <a:rPr lang="en-US" dirty="0"/>
              <a:t>Argonne National Laboratory (</a:t>
            </a:r>
            <a:r>
              <a:rPr lang="en-US" dirty="0" smtClean="0"/>
              <a:t>ANL)</a:t>
            </a:r>
          </a:p>
          <a:p>
            <a:pPr lvl="1"/>
            <a:r>
              <a:rPr lang="en-US" dirty="0" smtClean="0"/>
              <a:t>Brookhaven </a:t>
            </a:r>
            <a:r>
              <a:rPr lang="en-US" dirty="0"/>
              <a:t>National Laboratory (</a:t>
            </a:r>
            <a:r>
              <a:rPr lang="en-US" dirty="0" smtClean="0"/>
              <a:t>BNL)</a:t>
            </a:r>
            <a:endParaRPr lang="en-US" i="1" dirty="0"/>
          </a:p>
          <a:p>
            <a:pPr lvl="1"/>
            <a:r>
              <a:rPr lang="en-US" dirty="0" smtClean="0"/>
              <a:t>Fermi </a:t>
            </a:r>
            <a:r>
              <a:rPr lang="en-US" dirty="0"/>
              <a:t>National Accelerator Laboratory (FNAL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r>
              <a:rPr lang="en-US" dirty="0" smtClean="0"/>
              <a:t>Lawrence </a:t>
            </a:r>
            <a:r>
              <a:rPr lang="en-US" dirty="0"/>
              <a:t>Berkeley National Laboratory (LBNL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r>
              <a:rPr lang="en-US" dirty="0" smtClean="0"/>
              <a:t>SLAC </a:t>
            </a:r>
            <a:r>
              <a:rPr lang="en-US" dirty="0"/>
              <a:t>National Accelerator Laboratory (SLAC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/>
              <a:t>A few small, specialized research efforts at other SC and NNSA </a:t>
            </a:r>
            <a:r>
              <a:rPr lang="en-US" dirty="0" smtClean="0"/>
              <a:t>labs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research program consists of ~250 active grants to &gt;100 institutions, involving </a:t>
            </a:r>
            <a:r>
              <a:rPr lang="en-US" dirty="0" smtClean="0"/>
              <a:t>~1,700 </a:t>
            </a:r>
            <a:r>
              <a:rPr lang="en-US" dirty="0"/>
              <a:t>FTEs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HEP Workforce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1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6"/>
            <a:ext cx="4905375" cy="52593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Laboratory research is </a:t>
            </a:r>
            <a:r>
              <a:rPr lang="en-US" dirty="0" smtClean="0"/>
              <a:t>mission driven </a:t>
            </a:r>
            <a:r>
              <a:rPr lang="en-US" dirty="0"/>
              <a:t>and funded through Field Work </a:t>
            </a:r>
            <a:r>
              <a:rPr lang="en-US" dirty="0" smtClean="0"/>
              <a:t>Proposals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guidance to the </a:t>
            </a:r>
            <a:r>
              <a:rPr lang="en-US" dirty="0" smtClean="0"/>
              <a:t>Laboratories is </a:t>
            </a:r>
            <a:r>
              <a:rPr lang="en-US" dirty="0"/>
              <a:t>provided by HEP with input from a variety of sources, </a:t>
            </a:r>
            <a:r>
              <a:rPr lang="en-US" dirty="0" smtClean="0"/>
              <a:t>including:</a:t>
            </a:r>
          </a:p>
          <a:p>
            <a:pPr lvl="2"/>
            <a:r>
              <a:rPr lang="en-US" dirty="0" smtClean="0"/>
              <a:t>The Laboratories themselves</a:t>
            </a:r>
          </a:p>
          <a:p>
            <a:pPr lvl="3"/>
            <a:r>
              <a:rPr lang="en-US" dirty="0" smtClean="0"/>
              <a:t>Local </a:t>
            </a:r>
            <a:r>
              <a:rPr lang="en-US" dirty="0"/>
              <a:t>strengths and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Advisory committees</a:t>
            </a:r>
          </a:p>
          <a:p>
            <a:pPr lvl="2"/>
            <a:r>
              <a:rPr lang="en-US" dirty="0" smtClean="0"/>
              <a:t>Institutional reviews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HEP holds comparative reviews of the Research programs of the labs every 3 years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/>
              <a:t>Research job classifications at L</a:t>
            </a:r>
            <a:r>
              <a:rPr lang="en-US" dirty="0" smtClean="0"/>
              <a:t>aboratories are similar to those at Universities</a:t>
            </a:r>
          </a:p>
          <a:p>
            <a:pPr lvl="1"/>
            <a:r>
              <a:rPr lang="en-US" dirty="0" smtClean="0"/>
              <a:t>Major exception is Senior Research Scientists in place of PIs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Laboratory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54771632"/>
              </p:ext>
            </p:extLst>
          </p:nvPr>
        </p:nvGraphicFramePr>
        <p:xfrm>
          <a:off x="4876800" y="914400"/>
          <a:ext cx="425196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26617" y="5638800"/>
            <a:ext cx="290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Rounding in percentages may </a:t>
            </a:r>
            <a:br>
              <a:rPr lang="en-US" sz="1600" b="1" i="1" dirty="0" smtClean="0"/>
            </a:br>
            <a:r>
              <a:rPr lang="en-US" sz="1600" b="1" i="1" dirty="0" smtClean="0"/>
              <a:t>cause total to be less than 100%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7042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6"/>
            <a:ext cx="4829175" cy="52593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University research is supported by a competitive, proposal-driven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Grants issued after comparative review of proposals submitted to Funding Opportunity Announcements</a:t>
            </a:r>
          </a:p>
          <a:p>
            <a:r>
              <a:rPr lang="en-US" dirty="0" smtClean="0"/>
              <a:t>Research </a:t>
            </a:r>
            <a:r>
              <a:rPr lang="en-US" dirty="0"/>
              <a:t>job classifications at universities, supported by HEP funding, </a:t>
            </a:r>
            <a:r>
              <a:rPr lang="en-US" dirty="0" smtClean="0"/>
              <a:t>include the </a:t>
            </a:r>
            <a:r>
              <a:rPr lang="en-US" dirty="0"/>
              <a:t>following positions:</a:t>
            </a:r>
          </a:p>
          <a:p>
            <a:pPr lvl="1"/>
            <a:r>
              <a:rPr lang="en-US" dirty="0" smtClean="0"/>
              <a:t>Principle </a:t>
            </a:r>
            <a:r>
              <a:rPr lang="en-US" dirty="0"/>
              <a:t>Investigator (PI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Tenured </a:t>
            </a:r>
            <a:r>
              <a:rPr lang="en-US" dirty="0"/>
              <a:t>or </a:t>
            </a:r>
            <a:r>
              <a:rPr lang="en-US" dirty="0" smtClean="0"/>
              <a:t>tenure-track </a:t>
            </a:r>
            <a:r>
              <a:rPr lang="en-US" dirty="0"/>
              <a:t>permanent </a:t>
            </a:r>
            <a:r>
              <a:rPr lang="en-US" dirty="0" smtClean="0"/>
              <a:t>Ph.D. staff</a:t>
            </a:r>
            <a:endParaRPr lang="en-US" dirty="0"/>
          </a:p>
          <a:p>
            <a:pPr lvl="1"/>
            <a:r>
              <a:rPr lang="en-US" dirty="0" smtClean="0"/>
              <a:t>Research scientist</a:t>
            </a:r>
          </a:p>
          <a:p>
            <a:pPr lvl="2"/>
            <a:r>
              <a:rPr lang="en-US" dirty="0" smtClean="0"/>
              <a:t>Permanent</a:t>
            </a:r>
            <a:r>
              <a:rPr lang="en-US" dirty="0"/>
              <a:t>, non-tenured staff </a:t>
            </a:r>
          </a:p>
          <a:p>
            <a:pPr lvl="1"/>
            <a:r>
              <a:rPr lang="en-US" dirty="0" smtClean="0"/>
              <a:t>Postdoctoral fellow</a:t>
            </a:r>
          </a:p>
          <a:p>
            <a:pPr lvl="2"/>
            <a:r>
              <a:rPr lang="en-US" dirty="0" smtClean="0"/>
              <a:t>Term </a:t>
            </a:r>
            <a:r>
              <a:rPr lang="en-US" dirty="0"/>
              <a:t>employees with </a:t>
            </a:r>
            <a:r>
              <a:rPr lang="en-US" dirty="0" smtClean="0"/>
              <a:t>Ph.D.</a:t>
            </a:r>
            <a:endParaRPr lang="en-US" dirty="0"/>
          </a:p>
          <a:p>
            <a:pPr lvl="1"/>
            <a:r>
              <a:rPr lang="en-US" dirty="0" smtClean="0"/>
              <a:t>Graduate </a:t>
            </a:r>
            <a:r>
              <a:rPr lang="en-US" dirty="0"/>
              <a:t>students</a:t>
            </a:r>
          </a:p>
          <a:p>
            <a:pPr lvl="1"/>
            <a:r>
              <a:rPr lang="en-US" dirty="0" smtClean="0"/>
              <a:t>Administrative staff</a:t>
            </a:r>
          </a:p>
          <a:p>
            <a:pPr lvl="1"/>
            <a:r>
              <a:rPr lang="en-US" dirty="0" smtClean="0"/>
              <a:t>Engineers</a:t>
            </a:r>
          </a:p>
          <a:p>
            <a:pPr lvl="1"/>
            <a:r>
              <a:rPr lang="en-US" dirty="0" smtClean="0"/>
              <a:t>Computer professionals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University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16782597"/>
              </p:ext>
            </p:extLst>
          </p:nvPr>
        </p:nvGraphicFramePr>
        <p:xfrm>
          <a:off x="4876800" y="1066800"/>
          <a:ext cx="4267200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26617" y="5054025"/>
            <a:ext cx="290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Rounding in percentages may </a:t>
            </a:r>
            <a:br>
              <a:rPr lang="en-US" sz="1600" b="1" i="1" dirty="0" smtClean="0"/>
            </a:br>
            <a:r>
              <a:rPr lang="en-US" sz="1600" b="1" i="1" dirty="0" smtClean="0"/>
              <a:t>cause total to be less than 100%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92042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Expected outcomes from the DOE HEP program include but are not limited to:</a:t>
            </a:r>
          </a:p>
          <a:p>
            <a:pPr lvl="1"/>
            <a:r>
              <a:rPr lang="en-US" dirty="0" smtClean="0"/>
              <a:t>Operation of facilities that enable cutting-edge science</a:t>
            </a:r>
          </a:p>
          <a:p>
            <a:pPr lvl="1"/>
            <a:r>
              <a:rPr lang="en-US" dirty="0" smtClean="0"/>
              <a:t>Acquisition, management and curation of science data</a:t>
            </a:r>
          </a:p>
          <a:p>
            <a:pPr lvl="1"/>
            <a:r>
              <a:rPr lang="en-US" dirty="0" smtClean="0"/>
              <a:t>Production of science results documented in research publications</a:t>
            </a:r>
          </a:p>
          <a:p>
            <a:pPr lvl="1"/>
            <a:r>
              <a:rPr lang="en-US" dirty="0" smtClean="0"/>
              <a:t>Training of students and postdoctoral researchers</a:t>
            </a:r>
          </a:p>
          <a:p>
            <a:pPr lvl="1"/>
            <a:r>
              <a:rPr lang="en-US" dirty="0" smtClean="0"/>
              <a:t>Development of new concepts and technology for advancing scientific frontiers and serving a broader community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leadership </a:t>
            </a:r>
            <a:r>
              <a:rPr lang="en-US" dirty="0" smtClean="0"/>
              <a:t>to </a:t>
            </a:r>
            <a:r>
              <a:rPr lang="en-US" dirty="0"/>
              <a:t>enable significant advances in specific science areas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Partnerships </a:t>
            </a:r>
            <a:r>
              <a:rPr lang="en-US" dirty="0"/>
              <a:t>as needed to leverage additional science and expertise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achieve these outcomes the agency and stakeholders in the HEP community have different roles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Significant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1630</Words>
  <Application>Microsoft Office PowerPoint</Application>
  <PresentationFormat>On-screen Show (4:3)</PresentationFormat>
  <Paragraphs>180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Roles &amp; Responsibilities</vt:lpstr>
      <vt:lpstr>Roles &amp; Responsibilities</vt:lpstr>
      <vt:lpstr>Mission of the Department of Energy</vt:lpstr>
      <vt:lpstr>Mission of the Office of High Energy Physics</vt:lpstr>
      <vt:lpstr>The U.S. HEP Program</vt:lpstr>
      <vt:lpstr>HEP Workforce Overview</vt:lpstr>
      <vt:lpstr>Laboratory Support</vt:lpstr>
      <vt:lpstr>University Support</vt:lpstr>
      <vt:lpstr>Significant Outcomes</vt:lpstr>
      <vt:lpstr>DOE Roles and Responsibilities</vt:lpstr>
      <vt:lpstr>DOE Lab Roles and Responsibilities</vt:lpstr>
      <vt:lpstr>University Roles and Responsibilities (DOE Perspective)</vt:lpstr>
      <vt:lpstr>Example 1: DOE Budget Formulation Process</vt:lpstr>
      <vt:lpstr>Example 2: DOE Projects</vt:lpstr>
      <vt:lpstr>Example 3: DOE Budget Execution Process</vt:lpstr>
      <vt:lpstr>Backup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Kogut, John</cp:lastModifiedBy>
  <cp:revision>104</cp:revision>
  <dcterms:created xsi:type="dcterms:W3CDTF">2009-10-19T15:58:14Z</dcterms:created>
  <dcterms:modified xsi:type="dcterms:W3CDTF">2014-12-08T15:52:41Z</dcterms:modified>
</cp:coreProperties>
</file>