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0" r:id="rId3"/>
    <p:sldId id="261" r:id="rId4"/>
    <p:sldId id="262" r:id="rId5"/>
    <p:sldId id="263" r:id="rId6"/>
    <p:sldId id="284" r:id="rId7"/>
    <p:sldId id="265" r:id="rId8"/>
    <p:sldId id="285" r:id="rId9"/>
    <p:sldId id="300" r:id="rId10"/>
    <p:sldId id="301" r:id="rId11"/>
    <p:sldId id="267" r:id="rId12"/>
    <p:sldId id="286" r:id="rId13"/>
    <p:sldId id="303" r:id="rId14"/>
    <p:sldId id="305" r:id="rId15"/>
    <p:sldId id="282" r:id="rId16"/>
    <p:sldId id="293" r:id="rId17"/>
    <p:sldId id="295" r:id="rId18"/>
    <p:sldId id="296" r:id="rId19"/>
    <p:sldId id="306" r:id="rId20"/>
    <p:sldId id="308" r:id="rId21"/>
    <p:sldId id="273" r:id="rId22"/>
    <p:sldId id="304" r:id="rId23"/>
    <p:sldId id="276" r:id="rId24"/>
    <p:sldId id="277" r:id="rId25"/>
    <p:sldId id="312" r:id="rId26"/>
    <p:sldId id="311" r:id="rId27"/>
    <p:sldId id="309" r:id="rId28"/>
    <p:sldId id="281" r:id="rId29"/>
    <p:sldId id="297" r:id="rId30"/>
    <p:sldId id="272" r:id="rId31"/>
    <p:sldId id="275" r:id="rId32"/>
    <p:sldId id="278" r:id="rId33"/>
    <p:sldId id="27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146737"/>
    <a:srgbClr val="10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3" autoAdjust="0"/>
    <p:restoredTop sz="99607" autoAdjust="0"/>
  </p:normalViewPr>
  <p:slideViewPr>
    <p:cSldViewPr>
      <p:cViewPr varScale="1">
        <p:scale>
          <a:sx n="65" d="100"/>
          <a:sy n="65" d="100"/>
        </p:scale>
        <p:origin x="-75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99E33-6635-4D53-BB69-DF09318BB4A8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A068B-7A98-4E0F-9459-9A33DEEB0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2033E8-C637-45F5-8CEF-9495C9E6CA4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AFF30-1815-4E85-9243-ABD4123A36F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Picture 7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2057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rgbClr val="1467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867400"/>
            <a:ext cx="9129486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6102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66864" y="650405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CA2777-A89F-4130-B308-73BB659559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9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lang="en-US" sz="4000" b="1" kern="1200" cap="all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29663-6CA7-4931-8F5D-849FE6A4C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3673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042917"/>
            <a:ext cx="9144000" cy="811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66864" y="650405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CA2777-A89F-4130-B308-73BB659559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63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9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66776"/>
            <a:ext cx="8839199" cy="525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7064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4464" y="635165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fld id="{26CA2777-A89F-4130-B308-73BB659559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10663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146737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0070C0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accent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accent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energy.gov/~/media/grants/pdf/foas/2015/SC_FOA_0001210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mailto:lali.chatterjee@science.doe.gov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energy.gov/hep/funding-opportunities/digital-data-management/" TargetMode="External"/><Relationship Id="rId2" Type="http://schemas.openxmlformats.org/officeDocument/2006/relationships/hyperlink" Target="http://science.energy.gov/funding-opportunities/digital-data-management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lali.chatterjee@science.doe.gov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press3.mcs.anl.gov/hepfc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4267" y="2035175"/>
            <a:ext cx="77724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High Energy </a:t>
            </a:r>
            <a:r>
              <a:rPr lang="en-US" sz="4400" dirty="0" smtClean="0"/>
              <a:t>Physics</a:t>
            </a:r>
            <a:br>
              <a:rPr lang="en-US" sz="4400" dirty="0" smtClean="0"/>
            </a:br>
            <a:r>
              <a:rPr lang="en-US" sz="4400" dirty="0" smtClean="0"/>
              <a:t>Program Status</a:t>
            </a:r>
            <a:endParaRPr lang="en-US" sz="4400" dirty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Jim Siegrist</a:t>
            </a:r>
          </a:p>
          <a:p>
            <a:r>
              <a:rPr lang="en-US" dirty="0" smtClean="0"/>
              <a:t>Associate Director</a:t>
            </a:r>
          </a:p>
          <a:p>
            <a:r>
              <a:rPr lang="en-US" dirty="0" smtClean="0"/>
              <a:t>Office of High Energy Physics</a:t>
            </a:r>
          </a:p>
          <a:p>
            <a:r>
              <a:rPr lang="en-US" dirty="0" smtClean="0"/>
              <a:t>Office of Science, U.S. Department of Energy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71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Exploring the unknown through precision measurements</a:t>
            </a:r>
          </a:p>
          <a:p>
            <a:r>
              <a:rPr lang="en-US" dirty="0" smtClean="0"/>
              <a:t>Precisely </a:t>
            </a:r>
            <a:r>
              <a:rPr lang="en-US" dirty="0"/>
              <a:t>measure </a:t>
            </a:r>
            <a:r>
              <a:rPr lang="en-US" dirty="0" smtClean="0"/>
              <a:t>charged </a:t>
            </a:r>
            <a:r>
              <a:rPr lang="en-US" dirty="0"/>
              <a:t>leptons properties and search for </a:t>
            </a:r>
            <a:r>
              <a:rPr lang="en-US" dirty="0" smtClean="0"/>
              <a:t>rare particle interactions</a:t>
            </a:r>
            <a:endParaRPr lang="en-US" dirty="0"/>
          </a:p>
          <a:p>
            <a:pPr lvl="1"/>
            <a:r>
              <a:rPr lang="en-US" dirty="0"/>
              <a:t>Program based on muon beams at </a:t>
            </a:r>
            <a:r>
              <a:rPr lang="en-US" dirty="0" err="1" smtClean="0"/>
              <a:t>Fermilab</a:t>
            </a:r>
            <a:r>
              <a:rPr lang="en-US" dirty="0" smtClean="0"/>
              <a:t>:</a:t>
            </a:r>
          </a:p>
          <a:p>
            <a:pPr lvl="2"/>
            <a:r>
              <a:rPr lang="en-US" b="1" i="1" dirty="0" err="1" smtClean="0"/>
              <a:t>Muon</a:t>
            </a:r>
            <a:r>
              <a:rPr lang="en-US" b="1" i="1" dirty="0" smtClean="0"/>
              <a:t> g-2</a:t>
            </a:r>
            <a:r>
              <a:rPr lang="en-US" b="1" dirty="0"/>
              <a:t>:  </a:t>
            </a:r>
            <a:r>
              <a:rPr lang="en-US" dirty="0" smtClean="0"/>
              <a:t>Cryogenic </a:t>
            </a:r>
            <a:r>
              <a:rPr lang="en-US" dirty="0"/>
              <a:t>test of the </a:t>
            </a:r>
            <a:r>
              <a:rPr lang="en-US" dirty="0" smtClean="0"/>
              <a:t>superconducting magnet system will be completed before </a:t>
            </a:r>
            <a:r>
              <a:rPr lang="en-US" dirty="0" err="1" smtClean="0"/>
              <a:t>baselining</a:t>
            </a:r>
            <a:endParaRPr lang="en-US" i="1" dirty="0"/>
          </a:p>
          <a:p>
            <a:pPr lvl="2"/>
            <a:r>
              <a:rPr lang="en-US" b="1" i="1" dirty="0" smtClean="0"/>
              <a:t>Mu2e</a:t>
            </a:r>
            <a:r>
              <a:rPr lang="en-US" b="1" dirty="0" smtClean="0"/>
              <a:t>:  </a:t>
            </a:r>
            <a:r>
              <a:rPr lang="en-US" dirty="0" smtClean="0"/>
              <a:t>Follow-up </a:t>
            </a:r>
            <a:r>
              <a:rPr lang="en-US" dirty="0"/>
              <a:t>review </a:t>
            </a:r>
            <a:r>
              <a:rPr lang="en-US" dirty="0" smtClean="0"/>
              <a:t>in </a:t>
            </a:r>
            <a:r>
              <a:rPr lang="en-US" dirty="0"/>
              <a:t>February </a:t>
            </a:r>
            <a:r>
              <a:rPr lang="en-US" dirty="0" smtClean="0"/>
              <a:t>to determine if </a:t>
            </a:r>
            <a:r>
              <a:rPr lang="en-US" dirty="0"/>
              <a:t>project is ready for CD-2/3b in Q2 of </a:t>
            </a:r>
            <a:r>
              <a:rPr lang="en-US" dirty="0" smtClean="0"/>
              <a:t>FY 2015</a:t>
            </a:r>
            <a:endParaRPr lang="en-US" i="1" dirty="0"/>
          </a:p>
          <a:p>
            <a:r>
              <a:rPr lang="en-US" dirty="0"/>
              <a:t>Precision studies of </a:t>
            </a:r>
            <a:r>
              <a:rPr lang="en-US" i="1" dirty="0"/>
              <a:t>K</a:t>
            </a:r>
            <a:r>
              <a:rPr lang="en-US" dirty="0"/>
              <a:t> mesons, </a:t>
            </a:r>
            <a:r>
              <a:rPr lang="en-US" i="1" dirty="0" smtClean="0"/>
              <a:t>c/b</a:t>
            </a:r>
            <a:r>
              <a:rPr lang="en-US" dirty="0" smtClean="0"/>
              <a:t> quarks </a:t>
            </a:r>
            <a:r>
              <a:rPr lang="en-US" dirty="0"/>
              <a:t>and </a:t>
            </a:r>
            <a:r>
              <a:rPr lang="el-GR" i="1" dirty="0" smtClean="0"/>
              <a:t>τ</a:t>
            </a:r>
            <a:r>
              <a:rPr lang="en-US" dirty="0" smtClean="0"/>
              <a:t> leptons </a:t>
            </a:r>
            <a:r>
              <a:rPr lang="en-US" dirty="0"/>
              <a:t>to search for new states of matter</a:t>
            </a:r>
          </a:p>
          <a:p>
            <a:pPr lvl="1"/>
            <a:r>
              <a:rPr lang="en-US" dirty="0" smtClean="0"/>
              <a:t>Small program being carried out at foreign labs:</a:t>
            </a:r>
          </a:p>
          <a:p>
            <a:pPr lvl="2"/>
            <a:r>
              <a:rPr lang="en-US" b="1" i="1" dirty="0" smtClean="0"/>
              <a:t>Belle II, K0TO</a:t>
            </a:r>
            <a:endParaRPr lang="en-US" i="1" dirty="0"/>
          </a:p>
          <a:p>
            <a:pPr lvl="2"/>
            <a:endParaRPr lang="en-US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Identify the physics of dark matter</a:t>
            </a:r>
          </a:p>
          <a:p>
            <a:r>
              <a:rPr lang="en-US" dirty="0" smtClean="0"/>
              <a:t>Intense particle beam based searches for dark matter</a:t>
            </a:r>
          </a:p>
          <a:p>
            <a:pPr lvl="1"/>
            <a:r>
              <a:rPr lang="en-US" sz="1900" i="1" dirty="0" smtClean="0">
                <a:solidFill>
                  <a:schemeClr val="tx1"/>
                </a:solidFill>
              </a:rPr>
              <a:t>APEX, Heavy Photon Search</a:t>
            </a:r>
          </a:p>
          <a:p>
            <a:pPr marL="0" indent="0">
              <a:buNone/>
            </a:pPr>
            <a:endParaRPr lang="en-US" sz="2600" dirty="0" smtClean="0">
              <a:solidFill>
                <a:srgbClr val="000099"/>
              </a:solidFill>
            </a:endParaRPr>
          </a:p>
        </p:txBody>
      </p:sp>
      <p:sp>
        <p:nvSpPr>
          <p:cNvPr id="655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Intensity Frontier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57FE10-15E1-460C-A482-DCCBDA00535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799" y="6867525"/>
            <a:ext cx="749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664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Pursuing the physics associated with neutrino mass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/>
              <a:t>Current program aims to </a:t>
            </a:r>
            <a:r>
              <a:rPr lang="en-US" dirty="0"/>
              <a:t>determine neutrino mass hierarchy </a:t>
            </a:r>
            <a:r>
              <a:rPr lang="en-US" dirty="0" smtClean="0"/>
              <a:t>&amp; </a:t>
            </a:r>
            <a:r>
              <a:rPr lang="en-US" dirty="0"/>
              <a:t>measure neutrino </a:t>
            </a:r>
            <a:r>
              <a:rPr lang="en-US" dirty="0" smtClean="0"/>
              <a:t>properties</a:t>
            </a:r>
            <a:endParaRPr lang="en-US" dirty="0"/>
          </a:p>
          <a:p>
            <a:pPr lvl="1"/>
            <a:r>
              <a:rPr lang="en-US" dirty="0" smtClean="0"/>
              <a:t>Experiments at Fermilab, China, Japan and underground:</a:t>
            </a:r>
          </a:p>
          <a:p>
            <a:pPr lvl="2"/>
            <a:r>
              <a:rPr lang="en-US" b="1" i="1" dirty="0" err="1" smtClean="0"/>
              <a:t>Daya</a:t>
            </a:r>
            <a:r>
              <a:rPr lang="en-US" b="1" i="1" dirty="0" smtClean="0"/>
              <a:t> Bay</a:t>
            </a:r>
            <a:r>
              <a:rPr lang="en-US" i="1" dirty="0" smtClean="0"/>
              <a:t>, </a:t>
            </a:r>
            <a:r>
              <a:rPr lang="en-US" b="1" i="1" dirty="0" err="1" smtClean="0"/>
              <a:t>MicroBooNE</a:t>
            </a:r>
            <a:r>
              <a:rPr lang="en-US" i="1" dirty="0" smtClean="0"/>
              <a:t>, </a:t>
            </a:r>
            <a:r>
              <a:rPr lang="en-US" b="1" i="1" dirty="0" err="1" smtClean="0"/>
              <a:t>MINERvA</a:t>
            </a:r>
            <a:r>
              <a:rPr lang="en-US" i="1" dirty="0"/>
              <a:t>, </a:t>
            </a:r>
            <a:r>
              <a:rPr lang="en-US" b="1" i="1" dirty="0"/>
              <a:t>MINOS+</a:t>
            </a:r>
            <a:r>
              <a:rPr lang="en-US" i="1" dirty="0"/>
              <a:t>, </a:t>
            </a:r>
            <a:r>
              <a:rPr lang="en-US" b="1" i="1" dirty="0" err="1"/>
              <a:t>NOvA</a:t>
            </a:r>
            <a:r>
              <a:rPr lang="en-US" i="1" dirty="0"/>
              <a:t>, </a:t>
            </a:r>
            <a:r>
              <a:rPr lang="en-US" b="1" i="1" dirty="0"/>
              <a:t>Super-K</a:t>
            </a:r>
            <a:r>
              <a:rPr lang="en-US" i="1" dirty="0" smtClean="0"/>
              <a:t>, </a:t>
            </a:r>
            <a:r>
              <a:rPr lang="en-US" b="1" i="1" dirty="0" smtClean="0"/>
              <a:t>T2K</a:t>
            </a:r>
            <a:endParaRPr lang="en-US" b="1" i="1" dirty="0"/>
          </a:p>
          <a:p>
            <a:r>
              <a:rPr lang="en-US" dirty="0"/>
              <a:t>Planned program </a:t>
            </a:r>
            <a:r>
              <a:rPr lang="en-US" dirty="0" smtClean="0"/>
              <a:t>seeks to determine </a:t>
            </a:r>
            <a:r>
              <a:rPr lang="en-US" dirty="0"/>
              <a:t>if </a:t>
            </a:r>
            <a:r>
              <a:rPr lang="en-US" dirty="0" smtClean="0"/>
              <a:t>there are sterile neutrinos and if neutrinos violate CP</a:t>
            </a:r>
            <a:endParaRPr lang="en-US" dirty="0"/>
          </a:p>
          <a:p>
            <a:pPr lvl="1"/>
            <a:r>
              <a:rPr lang="en-US" dirty="0" smtClean="0"/>
              <a:t>Neutrino program planning underway:</a:t>
            </a:r>
          </a:p>
          <a:p>
            <a:pPr lvl="2"/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en-US" b="1" dirty="0" smtClean="0"/>
              <a:t>short-baseline neutrino </a:t>
            </a:r>
            <a:r>
              <a:rPr lang="en-US" dirty="0" smtClean="0"/>
              <a:t>(SBN) </a:t>
            </a:r>
            <a:r>
              <a:rPr lang="en-US" dirty="0"/>
              <a:t>Working Group </a:t>
            </a:r>
            <a:r>
              <a:rPr lang="en-US" dirty="0" smtClean="0"/>
              <a:t>established; Fermi </a:t>
            </a:r>
            <a:r>
              <a:rPr lang="en-US" dirty="0"/>
              <a:t>PAC will </a:t>
            </a:r>
            <a:r>
              <a:rPr lang="en-US" dirty="0" smtClean="0"/>
              <a:t>consider proposal(s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BNL will host a workshop in February 2015 focused on intermediate term </a:t>
            </a:r>
            <a:r>
              <a:rPr lang="en-US" b="1" dirty="0" smtClean="0"/>
              <a:t>SBN</a:t>
            </a:r>
            <a:r>
              <a:rPr lang="en-US" dirty="0" smtClean="0"/>
              <a:t> program</a:t>
            </a:r>
            <a:endParaRPr lang="en-US" dirty="0"/>
          </a:p>
          <a:p>
            <a:pPr lvl="2"/>
            <a:r>
              <a:rPr lang="en-US" dirty="0" smtClean="0"/>
              <a:t>Progress is being made </a:t>
            </a:r>
            <a:r>
              <a:rPr lang="en-US" dirty="0"/>
              <a:t>o</a:t>
            </a:r>
            <a:r>
              <a:rPr lang="en-US" dirty="0" smtClean="0"/>
              <a:t>n internationalizing the </a:t>
            </a:r>
            <a:r>
              <a:rPr lang="en-US" b="1" dirty="0" smtClean="0"/>
              <a:t>Long Baseline Neutrino Experiment </a:t>
            </a:r>
            <a:r>
              <a:rPr lang="en-US" i="1" dirty="0" smtClean="0"/>
              <a:t>(see later talk…)</a:t>
            </a:r>
          </a:p>
          <a:p>
            <a:pPr lvl="1"/>
            <a:r>
              <a:rPr lang="en-US" i="1" dirty="0" smtClean="0">
                <a:solidFill>
                  <a:srgbClr val="146737"/>
                </a:solidFill>
              </a:rPr>
              <a:t>See </a:t>
            </a:r>
            <a:r>
              <a:rPr lang="en-US" i="1" dirty="0" err="1" smtClean="0">
                <a:solidFill>
                  <a:srgbClr val="146737"/>
                </a:solidFill>
              </a:rPr>
              <a:t>Fermilab</a:t>
            </a:r>
            <a:r>
              <a:rPr lang="en-US" i="1" dirty="0" smtClean="0">
                <a:solidFill>
                  <a:srgbClr val="146737"/>
                </a:solidFill>
              </a:rPr>
              <a:t> talk on Tuesday for more details on </a:t>
            </a:r>
            <a:r>
              <a:rPr lang="en-US" i="1" dirty="0" err="1" smtClean="0">
                <a:solidFill>
                  <a:srgbClr val="146737"/>
                </a:solidFill>
              </a:rPr>
              <a:t>Fermilab</a:t>
            </a:r>
            <a:r>
              <a:rPr lang="en-US" i="1" dirty="0" smtClean="0">
                <a:solidFill>
                  <a:srgbClr val="146737"/>
                </a:solidFill>
              </a:rPr>
              <a:t> SBN program and LBNE status</a:t>
            </a:r>
          </a:p>
          <a:p>
            <a:pPr marL="0" indent="0">
              <a:buNone/>
            </a:pPr>
            <a:endParaRPr lang="en-US" sz="2600" dirty="0" smtClean="0">
              <a:solidFill>
                <a:srgbClr val="000099"/>
              </a:solidFill>
            </a:endParaRPr>
          </a:p>
        </p:txBody>
      </p:sp>
      <p:sp>
        <p:nvSpPr>
          <p:cNvPr id="655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Intensity Frontier Status </a:t>
            </a:r>
            <a:r>
              <a:rPr lang="en-US" sz="2400" b="1" i="1" dirty="0" smtClean="0"/>
              <a:t>(continued)</a:t>
            </a:r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57FE10-15E1-460C-A482-DCCBDA00535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799" y="6867525"/>
            <a:ext cx="749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51391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1AD5CCA-7A58-45A0-8E48-9B1171E2E283" descr="81B6619E-CD4A-4C05-9920-4524851B8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71" y="3581397"/>
            <a:ext cx="3220855" cy="264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866776"/>
            <a:ext cx="5089981" cy="52593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High-Altitude </a:t>
            </a:r>
            <a:r>
              <a:rPr lang="en-US" dirty="0"/>
              <a:t>Water Cherenkov </a:t>
            </a:r>
            <a:r>
              <a:rPr lang="en-US" dirty="0" smtClean="0"/>
              <a:t>Observatory (HAWC) in </a:t>
            </a:r>
            <a:r>
              <a:rPr lang="en-US" dirty="0"/>
              <a:t>Sierra </a:t>
            </a:r>
            <a:r>
              <a:rPr lang="en-US" dirty="0" err="1"/>
              <a:t>Negra</a:t>
            </a:r>
            <a:r>
              <a:rPr lang="en-US" dirty="0"/>
              <a:t>, </a:t>
            </a:r>
            <a:r>
              <a:rPr lang="en-US" dirty="0" smtClean="0"/>
              <a:t>Mexico, is now taking data</a:t>
            </a:r>
          </a:p>
          <a:p>
            <a:pPr lvl="1"/>
            <a:r>
              <a:rPr lang="en-US" dirty="0" smtClean="0"/>
              <a:t>Joint project between DOE, </a:t>
            </a:r>
            <a:r>
              <a:rPr lang="en-US" dirty="0"/>
              <a:t>NSF and </a:t>
            </a:r>
            <a:r>
              <a:rPr lang="en-US" dirty="0" smtClean="0"/>
              <a:t>CONACYT (Mexico)</a:t>
            </a:r>
          </a:p>
          <a:p>
            <a:pPr lvl="1"/>
            <a:r>
              <a:rPr lang="en-US" dirty="0" smtClean="0"/>
              <a:t>Will perform high-sensitivity </a:t>
            </a:r>
            <a:r>
              <a:rPr lang="en-US" dirty="0"/>
              <a:t>synoptic survey of the sky at wavelengths between 100 </a:t>
            </a:r>
            <a:r>
              <a:rPr lang="en-US" dirty="0" err="1"/>
              <a:t>GeV</a:t>
            </a:r>
            <a:r>
              <a:rPr lang="en-US" dirty="0"/>
              <a:t> and 100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Instantaneous </a:t>
            </a:r>
            <a:r>
              <a:rPr lang="en-US" dirty="0"/>
              <a:t>aperture </a:t>
            </a:r>
            <a:r>
              <a:rPr lang="en-US" dirty="0" smtClean="0"/>
              <a:t>covers </a:t>
            </a:r>
            <a:r>
              <a:rPr lang="en-US" dirty="0"/>
              <a:t>&gt;</a:t>
            </a:r>
            <a:r>
              <a:rPr lang="en-US" dirty="0" smtClean="0"/>
              <a:t>15</a:t>
            </a:r>
            <a:r>
              <a:rPr lang="en-US" dirty="0"/>
              <a:t>% of the </a:t>
            </a:r>
            <a:r>
              <a:rPr lang="en-US" dirty="0" smtClean="0"/>
              <a:t>sky and will </a:t>
            </a:r>
            <a:r>
              <a:rPr lang="en-US" dirty="0"/>
              <a:t>be exposed to </a:t>
            </a:r>
            <a:r>
              <a:rPr lang="en-US" dirty="0" smtClean="0"/>
              <a:t>2/3 of </a:t>
            </a:r>
            <a:r>
              <a:rPr lang="en-US" dirty="0"/>
              <a:t>the sky </a:t>
            </a:r>
            <a:r>
              <a:rPr lang="en-US" dirty="0" smtClean="0"/>
              <a:t>each day</a:t>
            </a:r>
          </a:p>
          <a:p>
            <a:r>
              <a:rPr lang="en-US" dirty="0" smtClean="0"/>
              <a:t>Currently running with 250 tanks in place</a:t>
            </a:r>
          </a:p>
          <a:p>
            <a:pPr lvl="1"/>
            <a:r>
              <a:rPr lang="en-US" dirty="0" smtClean="0"/>
              <a:t>Entire </a:t>
            </a:r>
            <a:r>
              <a:rPr lang="en-US" dirty="0"/>
              <a:t>HAWC-300 </a:t>
            </a:r>
            <a:r>
              <a:rPr lang="en-US" dirty="0" smtClean="0"/>
              <a:t>array will be completed </a:t>
            </a:r>
            <a:r>
              <a:rPr lang="en-US" dirty="0"/>
              <a:t>by </a:t>
            </a:r>
            <a:r>
              <a:rPr lang="en-US" dirty="0" smtClean="0"/>
              <a:t>February 2015</a:t>
            </a:r>
          </a:p>
          <a:p>
            <a:pPr lvl="1"/>
            <a:r>
              <a:rPr lang="en-US" dirty="0" smtClean="0"/>
              <a:t>Filling </a:t>
            </a:r>
            <a:r>
              <a:rPr lang="en-US" dirty="0"/>
              <a:t>at 4-5 tanks per </a:t>
            </a:r>
            <a:r>
              <a:rPr lang="en-US" dirty="0" smtClean="0"/>
              <a:t>week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b="1" dirty="0" smtClean="0"/>
              <a:t>Cosmic Frontier Highlight:</a:t>
            </a:r>
            <a:br>
              <a:rPr lang="en-US" sz="3300" b="1" dirty="0" smtClean="0"/>
            </a:br>
            <a:r>
              <a:rPr lang="en-US" sz="2200" dirty="0">
                <a:solidFill>
                  <a:srgbClr val="C00000"/>
                </a:solidFill>
              </a:rPr>
              <a:t>HAWC-250 Array Taking Data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/>
          <a:stretch/>
        </p:blipFill>
        <p:spPr bwMode="auto">
          <a:xfrm>
            <a:off x="5242381" y="838200"/>
            <a:ext cx="3612237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534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rgbClr val="000099"/>
                </a:solidFill>
              </a:rPr>
              <a:t>Dark Energy</a:t>
            </a:r>
          </a:p>
          <a:p>
            <a:r>
              <a:rPr lang="en-US" dirty="0" smtClean="0"/>
              <a:t>Operating: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BOSS</a:t>
            </a:r>
            <a:r>
              <a:rPr lang="en-US" dirty="0" smtClean="0"/>
              <a:t> </a:t>
            </a:r>
            <a:r>
              <a:rPr lang="en-US" dirty="0"/>
              <a:t>(spectroscopic) ends </a:t>
            </a:r>
            <a:r>
              <a:rPr lang="en-US" dirty="0" smtClean="0"/>
              <a:t>FY14, </a:t>
            </a:r>
            <a:r>
              <a:rPr lang="en-US" i="1" dirty="0" smtClean="0">
                <a:solidFill>
                  <a:schemeClr val="tx1"/>
                </a:solidFill>
              </a:rPr>
              <a:t>DES</a:t>
            </a:r>
            <a:r>
              <a:rPr lang="en-US" dirty="0" smtClean="0"/>
              <a:t> </a:t>
            </a:r>
            <a:r>
              <a:rPr lang="en-US" dirty="0"/>
              <a:t>(imaging) started </a:t>
            </a:r>
            <a:r>
              <a:rPr lang="en-US" dirty="0" smtClean="0"/>
              <a:t>FY13, SN surveys</a:t>
            </a:r>
            <a:endParaRPr lang="en-US" dirty="0"/>
          </a:p>
          <a:p>
            <a:r>
              <a:rPr lang="en-US" dirty="0" smtClean="0"/>
              <a:t>Fabrication: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Large </a:t>
            </a:r>
            <a:r>
              <a:rPr lang="en-US" i="1" dirty="0">
                <a:solidFill>
                  <a:schemeClr val="tx1"/>
                </a:solidFill>
              </a:rPr>
              <a:t>Synoptic Survey Telescope</a:t>
            </a:r>
            <a:r>
              <a:rPr lang="en-US" dirty="0"/>
              <a:t> (LSST, Stage IV </a:t>
            </a:r>
            <a:r>
              <a:rPr lang="en-US" dirty="0" smtClean="0"/>
              <a:t>imaging)</a:t>
            </a:r>
          </a:p>
          <a:p>
            <a:pPr lvl="2"/>
            <a:r>
              <a:rPr lang="en-US" sz="2100" dirty="0" smtClean="0"/>
              <a:t>LSST-camera </a:t>
            </a:r>
            <a:r>
              <a:rPr lang="en-US" sz="2100" dirty="0"/>
              <a:t>CD-3a </a:t>
            </a:r>
            <a:r>
              <a:rPr lang="en-US" sz="2100" dirty="0" smtClean="0"/>
              <a:t>approved </a:t>
            </a:r>
            <a:r>
              <a:rPr lang="en-US" sz="2100" dirty="0"/>
              <a:t>June </a:t>
            </a:r>
            <a:r>
              <a:rPr lang="en-US" sz="2100" dirty="0" smtClean="0"/>
              <a:t>2014, CD-2 review in </a:t>
            </a:r>
            <a:r>
              <a:rPr lang="en-US" sz="2100" dirty="0" smtClean="0"/>
              <a:t>November</a:t>
            </a:r>
            <a:r>
              <a:rPr lang="en-US" sz="2100" dirty="0" smtClean="0"/>
              <a:t> 2014, CD-2 approval planned for January 2015</a:t>
            </a:r>
            <a:endParaRPr lang="en-US" sz="2100" dirty="0" smtClean="0"/>
          </a:p>
          <a:p>
            <a:r>
              <a:rPr lang="en-US" dirty="0" smtClean="0"/>
              <a:t>Planning: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Dark </a:t>
            </a:r>
            <a:r>
              <a:rPr lang="en-US" i="1" dirty="0">
                <a:solidFill>
                  <a:schemeClr val="tx1"/>
                </a:solidFill>
              </a:rPr>
              <a:t>Energy Spectroscopic </a:t>
            </a:r>
            <a:r>
              <a:rPr lang="en-US" i="1" dirty="0" smtClean="0">
                <a:solidFill>
                  <a:schemeClr val="tx1"/>
                </a:solidFill>
              </a:rPr>
              <a:t>Instrument </a:t>
            </a:r>
            <a:r>
              <a:rPr lang="en-US" dirty="0"/>
              <a:t>(</a:t>
            </a:r>
            <a:r>
              <a:rPr lang="en-US" dirty="0" smtClean="0"/>
              <a:t>DESI, Stage </a:t>
            </a:r>
            <a:r>
              <a:rPr lang="en-US" dirty="0"/>
              <a:t>IV </a:t>
            </a:r>
            <a:r>
              <a:rPr lang="en-US" dirty="0" smtClean="0"/>
              <a:t>spectroscopic)</a:t>
            </a:r>
            <a:endParaRPr lang="en-US" dirty="0"/>
          </a:p>
          <a:p>
            <a:pPr lvl="2"/>
            <a:r>
              <a:rPr lang="en-US" sz="2100" dirty="0"/>
              <a:t>CD-1 review Sept. 2014; Planning for fabrication start </a:t>
            </a:r>
            <a:r>
              <a:rPr lang="en-US" sz="2100" dirty="0" smtClean="0"/>
              <a:t>FY16</a:t>
            </a:r>
            <a:endParaRPr lang="en-US" dirty="0"/>
          </a:p>
          <a:p>
            <a:pPr marL="0" indent="0">
              <a:buNone/>
            </a:pPr>
            <a:r>
              <a:rPr lang="en-US" sz="2700" dirty="0" smtClean="0">
                <a:solidFill>
                  <a:srgbClr val="000099"/>
                </a:solidFill>
              </a:rPr>
              <a:t>Dark </a:t>
            </a:r>
            <a:r>
              <a:rPr lang="en-US" sz="2700" dirty="0">
                <a:solidFill>
                  <a:srgbClr val="000099"/>
                </a:solidFill>
              </a:rPr>
              <a:t>Matter (direct detection)</a:t>
            </a:r>
          </a:p>
          <a:p>
            <a:r>
              <a:rPr lang="en-US" dirty="0"/>
              <a:t>Operating: </a:t>
            </a:r>
            <a:endParaRPr lang="en-US" dirty="0" smtClean="0"/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generation (DM-G1) </a:t>
            </a:r>
            <a:r>
              <a:rPr lang="en-US" dirty="0" smtClean="0"/>
              <a:t>experiments:</a:t>
            </a:r>
            <a:endParaRPr lang="en-US" dirty="0"/>
          </a:p>
          <a:p>
            <a:pPr lvl="2"/>
            <a:r>
              <a:rPr lang="en-US" sz="2100" dirty="0"/>
              <a:t>ADMX, LUX, CDMS-Soudan, </a:t>
            </a:r>
            <a:r>
              <a:rPr lang="en-US" sz="2100" dirty="0" err="1"/>
              <a:t>DarkSide</a:t>
            </a:r>
            <a:r>
              <a:rPr lang="en-US" sz="2100" dirty="0"/>
              <a:t>, COUPP</a:t>
            </a:r>
          </a:p>
          <a:p>
            <a:r>
              <a:rPr lang="en-US" dirty="0"/>
              <a:t>Planning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DOE </a:t>
            </a:r>
            <a:r>
              <a:rPr lang="en-US" dirty="0"/>
              <a:t>and NSF announced in July 2014 selection of DM-G2 experiments to move forward to fabrication </a:t>
            </a:r>
            <a:r>
              <a:rPr lang="en-US" dirty="0" smtClean="0"/>
              <a:t>phase:  </a:t>
            </a:r>
            <a:r>
              <a:rPr lang="en-US" sz="2100" i="1" dirty="0" smtClean="0"/>
              <a:t>ADMX-G2</a:t>
            </a:r>
            <a:r>
              <a:rPr lang="en-US" sz="2100" i="1" dirty="0"/>
              <a:t>, LZ, </a:t>
            </a:r>
            <a:r>
              <a:rPr lang="en-US" sz="2100" i="1" dirty="0" err="1"/>
              <a:t>SuperCDMS-SNOLab</a:t>
            </a:r>
            <a:endParaRPr lang="en-US" sz="2100" i="1" dirty="0"/>
          </a:p>
          <a:p>
            <a:pPr lvl="2"/>
            <a:r>
              <a:rPr lang="en-US" sz="2100" dirty="0"/>
              <a:t>LZ &amp; </a:t>
            </a:r>
            <a:r>
              <a:rPr lang="en-US" sz="2100" dirty="0" err="1"/>
              <a:t>SuperCDMS-SNOLab</a:t>
            </a:r>
            <a:r>
              <a:rPr lang="en-US" sz="2100" dirty="0"/>
              <a:t> MIE projects are planning </a:t>
            </a:r>
            <a:r>
              <a:rPr lang="en-US" sz="2100" dirty="0" smtClean="0"/>
              <a:t>for </a:t>
            </a:r>
            <a:r>
              <a:rPr lang="en-US" sz="2100" dirty="0"/>
              <a:t>fabrication start in </a:t>
            </a:r>
            <a:r>
              <a:rPr lang="en-US" sz="2100" dirty="0" smtClean="0"/>
              <a:t>FY16</a:t>
            </a:r>
          </a:p>
        </p:txBody>
      </p:sp>
      <p:sp>
        <p:nvSpPr>
          <p:cNvPr id="655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Cosmic Frontier Status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76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700" dirty="0" smtClean="0">
                <a:solidFill>
                  <a:srgbClr val="000099"/>
                </a:solidFill>
              </a:rPr>
              <a:t>Cosmic-ray</a:t>
            </a:r>
            <a:r>
              <a:rPr lang="en-US" sz="2700" dirty="0">
                <a:solidFill>
                  <a:srgbClr val="000099"/>
                </a:solidFill>
              </a:rPr>
              <a:t>, Gamma-ray</a:t>
            </a:r>
          </a:p>
          <a:p>
            <a:r>
              <a:rPr lang="en-US" dirty="0"/>
              <a:t>Operating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Fermi/GLAST</a:t>
            </a:r>
            <a:r>
              <a:rPr lang="en-US" i="1" dirty="0">
                <a:solidFill>
                  <a:schemeClr val="tx1"/>
                </a:solidFill>
              </a:rPr>
              <a:t>, VERITAS, Auger, AMS</a:t>
            </a:r>
          </a:p>
          <a:p>
            <a:pPr lvl="2"/>
            <a:r>
              <a:rPr lang="en-US" dirty="0"/>
              <a:t>DOE operations efforts completed by FY16 for VERITAS and Auger</a:t>
            </a:r>
          </a:p>
          <a:p>
            <a:r>
              <a:rPr lang="en-US" dirty="0"/>
              <a:t>Fabrication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HAWC</a:t>
            </a:r>
            <a:r>
              <a:rPr lang="en-US" dirty="0" smtClean="0"/>
              <a:t> </a:t>
            </a:r>
            <a:r>
              <a:rPr lang="en-US" dirty="0"/>
              <a:t>gamma-ray observatory began taking data in late November </a:t>
            </a:r>
            <a:r>
              <a:rPr lang="en-US" dirty="0" smtClean="0"/>
              <a:t>2014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700" dirty="0" smtClean="0">
                <a:solidFill>
                  <a:srgbClr val="000099"/>
                </a:solidFill>
              </a:rPr>
              <a:t>Cosmic </a:t>
            </a:r>
            <a:r>
              <a:rPr lang="en-US" sz="2700" dirty="0">
                <a:solidFill>
                  <a:srgbClr val="000099"/>
                </a:solidFill>
              </a:rPr>
              <a:t>Microwave Background (CMB</a:t>
            </a:r>
            <a:r>
              <a:rPr lang="en-US" sz="2700" dirty="0" smtClean="0">
                <a:solidFill>
                  <a:srgbClr val="000099"/>
                </a:solidFill>
              </a:rPr>
              <a:t>)</a:t>
            </a:r>
            <a:endParaRPr lang="en-US" sz="2700" dirty="0">
              <a:solidFill>
                <a:srgbClr val="000099"/>
              </a:solidFill>
            </a:endParaRPr>
          </a:p>
          <a:p>
            <a:r>
              <a:rPr lang="en-US" dirty="0"/>
              <a:t>Operating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South </a:t>
            </a:r>
            <a:r>
              <a:rPr lang="en-US" i="1" dirty="0">
                <a:solidFill>
                  <a:schemeClr val="tx1"/>
                </a:solidFill>
              </a:rPr>
              <a:t>Pole Telescope polarization </a:t>
            </a:r>
            <a:r>
              <a:rPr lang="en-US" dirty="0"/>
              <a:t>(</a:t>
            </a:r>
            <a:r>
              <a:rPr lang="en-US" dirty="0" err="1"/>
              <a:t>SPTpol</a:t>
            </a:r>
            <a:r>
              <a:rPr lang="en-US" dirty="0"/>
              <a:t>)</a:t>
            </a:r>
          </a:p>
          <a:p>
            <a:r>
              <a:rPr lang="en-US" dirty="0"/>
              <a:t>Fabrication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SPT-3G</a:t>
            </a:r>
            <a:r>
              <a:rPr lang="en-US" dirty="0" smtClean="0"/>
              <a:t> had successful review of DOE roles/responsibilities in September 2014</a:t>
            </a:r>
            <a:endParaRPr lang="en-US" dirty="0"/>
          </a:p>
          <a:p>
            <a:r>
              <a:rPr lang="en-US" dirty="0"/>
              <a:t>Planning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Community </a:t>
            </a:r>
            <a:r>
              <a:rPr lang="en-US" dirty="0"/>
              <a:t>planning for a CMB Stage IV </a:t>
            </a:r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655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Cosmic Frontier Status </a:t>
            </a:r>
            <a:r>
              <a:rPr lang="en-US" sz="2400" i="1" dirty="0"/>
              <a:t>(continued)</a:t>
            </a:r>
            <a:r>
              <a:rPr lang="en-US" sz="2400" b="1" dirty="0" smtClean="0"/>
              <a:t> </a:t>
            </a:r>
            <a:endParaRPr lang="en-US" b="1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1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209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85"/>
            <a:ext cx="9142766" cy="68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56052" y="4258100"/>
            <a:ext cx="7063947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International Agreements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85800" y="5105401"/>
            <a:ext cx="7772400" cy="1142999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International Status talk later today… 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6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twabi\AppData\Local\Microsoft\Windows\Temporary Internet Files\Content.IE5\HJW0H0XS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56053" y="4258100"/>
            <a:ext cx="6108698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HEP Budget AND ISSUES</a:t>
            </a:r>
          </a:p>
        </p:txBody>
      </p:sp>
    </p:spTree>
    <p:extLst>
      <p:ext uri="{BB962C8B-B14F-4D97-AF65-F5344CB8AC3E}">
        <p14:creationId xmlns:p14="http://schemas.microsoft.com/office/powerpoint/2010/main" val="12104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FY 2015 High Energy Physics Budget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238486"/>
              </p:ext>
            </p:extLst>
          </p:nvPr>
        </p:nvGraphicFramePr>
        <p:xfrm>
          <a:off x="101888" y="853440"/>
          <a:ext cx="8940224" cy="5059680"/>
        </p:xfrm>
        <a:graphic>
          <a:graphicData uri="http://schemas.openxmlformats.org/drawingml/2006/table">
            <a:tbl>
              <a:tblPr lastRow="1">
                <a:tableStyleId>{3C2FFA5D-87B4-456A-9821-1D502468CF0F}</a:tableStyleId>
              </a:tblPr>
              <a:tblGrid>
                <a:gridCol w="2514600"/>
                <a:gridCol w="956637"/>
                <a:gridCol w="956637"/>
                <a:gridCol w="956637"/>
                <a:gridCol w="3555713"/>
              </a:tblGrid>
              <a:tr h="51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HEP Funding Category</a:t>
                      </a:r>
                      <a:br>
                        <a:rPr lang="en-US" sz="1600" b="1" u="none" strike="noStrike" dirty="0" smtClean="0">
                          <a:effectLst/>
                        </a:rPr>
                      </a:br>
                      <a:r>
                        <a:rPr lang="en-US" sz="1600" b="1" u="none" strike="noStrike" baseline="0" dirty="0" smtClean="0">
                          <a:effectLst/>
                        </a:rPr>
                        <a:t>($ in K)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FY 2013 Current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FY 2014 Current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FY 2015 Request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</a:rPr>
                        <a:t>Explanation </a:t>
                      </a:r>
                      <a:r>
                        <a:rPr lang="en-US" sz="1600" b="1" u="none" strike="noStrike" dirty="0">
                          <a:effectLst/>
                        </a:rPr>
                        <a:t>of Changes (FY15 vs. FY14)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461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Energy Frontier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149,446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154,687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153,639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</a:rPr>
                        <a:t>Reduction for </a:t>
                      </a:r>
                      <a:r>
                        <a:rPr lang="en-US" sz="1400" i="1" u="none" strike="noStrike" dirty="0" err="1">
                          <a:effectLst/>
                        </a:rPr>
                        <a:t>Tevatron</a:t>
                      </a:r>
                      <a:r>
                        <a:rPr lang="en-US" sz="1400" i="1" u="none" strike="noStrike" dirty="0">
                          <a:effectLst/>
                        </a:rPr>
                        <a:t> completion offset by LHC upgrade activities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6511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Intensity Frontier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274,412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275,043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251,245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smtClean="0">
                          <a:effectLst/>
                        </a:rPr>
                        <a:t>Reductions </a:t>
                      </a:r>
                      <a:r>
                        <a:rPr lang="en-US" sz="1400" i="1" u="none" strike="noStrike" dirty="0">
                          <a:effectLst/>
                        </a:rPr>
                        <a:t>for </a:t>
                      </a:r>
                      <a:r>
                        <a:rPr lang="en-US" sz="1400" i="1" u="none" strike="noStrike" dirty="0" err="1">
                          <a:effectLst/>
                        </a:rPr>
                        <a:t>NOvA</a:t>
                      </a:r>
                      <a:r>
                        <a:rPr lang="en-US" sz="1400" i="1" u="none" strike="noStrike" dirty="0">
                          <a:effectLst/>
                        </a:rPr>
                        <a:t> project completion, </a:t>
                      </a:r>
                      <a:r>
                        <a:rPr lang="en-US" sz="1400" i="1" u="none" strike="noStrike" dirty="0" smtClean="0">
                          <a:effectLst/>
                        </a:rPr>
                        <a:t>Belle II </a:t>
                      </a:r>
                      <a:r>
                        <a:rPr lang="en-US" sz="1400" i="1" u="none" strike="noStrike" dirty="0">
                          <a:effectLst/>
                        </a:rPr>
                        <a:t>offset by increase for </a:t>
                      </a:r>
                      <a:r>
                        <a:rPr lang="en-US" sz="1400" i="1" u="none" strike="noStrike" dirty="0" smtClean="0">
                          <a:effectLst/>
                        </a:rPr>
                        <a:t>beam line </a:t>
                      </a:r>
                      <a:r>
                        <a:rPr lang="en-US" sz="1400" i="1" u="none" strike="noStrike" dirty="0">
                          <a:effectLst/>
                        </a:rPr>
                        <a:t>ops &amp; refurbishment at FNAL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29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Cosmic Frontier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80,063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99,080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101,245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</a:rPr>
                        <a:t>Ramp-up of </a:t>
                      </a:r>
                      <a:r>
                        <a:rPr lang="en-US" sz="1400" i="1" u="none" strike="noStrike" dirty="0" err="1">
                          <a:effectLst/>
                        </a:rPr>
                        <a:t>LSSTcam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25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Theoretical and </a:t>
                      </a:r>
                      <a:r>
                        <a:rPr lang="en-US" sz="1600" b="1" u="none" strike="noStrike" dirty="0" smtClean="0">
                          <a:effectLst/>
                        </a:rPr>
                        <a:t>Comp.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66,398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62,870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58,850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</a:rPr>
                        <a:t>Reduced to offset investments in future facilities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515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Advanced Technology R&amp;D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142,291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122,291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114,242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</a:rPr>
                        <a:t>Reduced to offset project increase, shift towards directed R&amp;D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461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Accelerator Stewardship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3,132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9,931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19,184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</a:rPr>
                        <a:t>Support new R&amp;D efforts, open accelerator test facilities to industry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461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Construction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11,781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25,000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smtClean="0">
                          <a:effectLst/>
                        </a:rPr>
                        <a:t>Mu2e on profile; LBNE reduced in FY15 req. (req. made during P5 report development)</a:t>
                      </a:r>
                      <a:endParaRPr lang="en-US" sz="1400" i="1" u="none" strike="noStrike" dirty="0">
                        <a:effectLst/>
                      </a:endParaRPr>
                    </a:p>
                  </a:txBody>
                  <a:tcPr marL="45720" marR="45720" anchor="ctr"/>
                </a:tc>
              </a:tr>
              <a:tr h="29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SBIR/STTR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21,619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20,595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29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727,523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796,521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744,000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121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DOE Office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of Science (SC):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4,681,195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5,066,372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5,111,155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9" name="Content Placeholder 1"/>
          <p:cNvSpPr txBox="1">
            <a:spLocks/>
          </p:cNvSpPr>
          <p:nvPr/>
        </p:nvSpPr>
        <p:spPr>
          <a:xfrm>
            <a:off x="152400" y="6019800"/>
            <a:ext cx="8991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146737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FY 2015 is currently in a 72-day Continuing Resolution (CR) until Dec. 11, 2014</a:t>
            </a:r>
          </a:p>
          <a:p>
            <a:pPr lvl="1"/>
            <a:r>
              <a:rPr lang="en-US" dirty="0" smtClean="0"/>
              <a:t> Total HEP funding level based on FY 2015 President’s Request ($744M)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953000"/>
            <a:ext cx="8839199" cy="1295400"/>
          </a:xfrm>
        </p:spPr>
        <p:txBody>
          <a:bodyPr>
            <a:normAutofit fontScale="92500"/>
          </a:bodyPr>
          <a:lstStyle/>
          <a:p>
            <a:r>
              <a:rPr lang="en-US" dirty="0"/>
              <a:t>House </a:t>
            </a:r>
            <a:r>
              <a:rPr lang="en-US" dirty="0" smtClean="0"/>
              <a:t>&amp; Senate </a:t>
            </a:r>
            <a:r>
              <a:rPr lang="en-US" dirty="0"/>
              <a:t>marks are </a:t>
            </a:r>
            <a:r>
              <a:rPr lang="en-US" dirty="0" smtClean="0"/>
              <a:t>similar in total funding, above Pres. Request</a:t>
            </a:r>
            <a:endParaRPr lang="en-US" dirty="0"/>
          </a:p>
          <a:p>
            <a:pPr lvl="1"/>
            <a:r>
              <a:rPr lang="en-US" dirty="0"/>
              <a:t>House </a:t>
            </a:r>
            <a:r>
              <a:rPr lang="en-US" dirty="0" smtClean="0"/>
              <a:t>includes </a:t>
            </a:r>
            <a:r>
              <a:rPr lang="en-US" dirty="0"/>
              <a:t>MIEs for US-ATLAS/CMS Phase-1 </a:t>
            </a:r>
            <a:r>
              <a:rPr lang="en-US" dirty="0" smtClean="0"/>
              <a:t>upgrades and DM-G2</a:t>
            </a:r>
            <a:endParaRPr lang="en-US" dirty="0"/>
          </a:p>
          <a:p>
            <a:r>
              <a:rPr lang="en-US" dirty="0" smtClean="0"/>
              <a:t>Accelerator </a:t>
            </a:r>
            <a:r>
              <a:rPr lang="en-US" dirty="0"/>
              <a:t>Stewardship very different between House </a:t>
            </a:r>
            <a:r>
              <a:rPr lang="en-US" dirty="0" smtClean="0"/>
              <a:t>&amp; Senate marks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Table of FY15 Request </a:t>
            </a:r>
            <a:r>
              <a:rPr lang="en-US" sz="4000" b="1" i="1" dirty="0" smtClean="0"/>
              <a:t>vs.</a:t>
            </a:r>
            <a:r>
              <a:rPr lang="en-US" sz="4000" b="1" dirty="0" smtClean="0"/>
              <a:t> Senate &amp; House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40108"/>
              </p:ext>
            </p:extLst>
          </p:nvPr>
        </p:nvGraphicFramePr>
        <p:xfrm>
          <a:off x="387625" y="944564"/>
          <a:ext cx="8428384" cy="3931920"/>
        </p:xfrm>
        <a:graphic>
          <a:graphicData uri="http://schemas.openxmlformats.org/drawingml/2006/table">
            <a:tbl>
              <a:tblPr lastRow="1">
                <a:tableStyleId>{3C2FFA5D-87B4-456A-9821-1D502468CF0F}</a:tableStyleId>
              </a:tblPr>
              <a:tblGrid>
                <a:gridCol w="3011556"/>
                <a:gridCol w="1354207"/>
                <a:gridCol w="1354207"/>
                <a:gridCol w="1354207"/>
                <a:gridCol w="135420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Funding in $K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FY 2014 Current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FY </a:t>
                      </a:r>
                      <a:r>
                        <a:rPr lang="en-US" sz="1800" b="1" u="none" strike="noStrike" dirty="0" smtClean="0">
                          <a:effectLst/>
                        </a:rPr>
                        <a:t>2015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effectLst/>
                        </a:rPr>
                        <a:t>Request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FY 2015 House Mark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FY 2015 Senate Mark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Energy Frontier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151,926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153,639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157,888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156,069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Intensity Frontier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251,032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251,245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266,691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244,939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Cosmic Frontier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101,371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101,245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103,056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106,641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Theoretical and Computational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64,298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58,850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60,670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60,416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Advanced Technology R&amp;D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147,124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114,242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125,605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119,638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Accelerator Stewardship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8,169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1" u="none" strike="noStrike" dirty="0">
                          <a:effectLst/>
                        </a:rPr>
                        <a:t>19,184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1" u="none" strike="noStrike" dirty="0">
                          <a:effectLst/>
                        </a:rPr>
                        <a:t>3,000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1" u="none" strike="noStrike" dirty="0" smtClean="0">
                          <a:effectLst/>
                        </a:rPr>
                        <a:t>19,184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Construction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51,000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25,000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37,000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47,000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SBIR/STTR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20,595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21,090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20,595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774,920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744,000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775,000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774,482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b"/>
                </a:tc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4464" y="6351654"/>
            <a:ext cx="381000" cy="365125"/>
          </a:xfrm>
        </p:spPr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2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 HEP has updated the staff in the House and Senate about how the P5 report strategy affects our plans for FY15</a:t>
            </a:r>
          </a:p>
          <a:p>
            <a:endParaRPr lang="en-US" dirty="0" smtClean="0"/>
          </a:p>
          <a:p>
            <a:r>
              <a:rPr lang="en-US" dirty="0" smtClean="0"/>
              <a:t>Current Continuing Resolution (CR) ends December 11 </a:t>
            </a:r>
            <a:r>
              <a:rPr lang="en-US" i="1" dirty="0" smtClean="0">
                <a:solidFill>
                  <a:srgbClr val="C00000"/>
                </a:solidFill>
              </a:rPr>
              <a:t>(this week)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Plans for implementing our program depend on the final appropriation:</a:t>
            </a:r>
          </a:p>
          <a:p>
            <a:pPr lvl="1"/>
            <a:r>
              <a:rPr lang="en-US" dirty="0" smtClean="0"/>
              <a:t>A CR at the FY15 Request level creates complications, but should enable us to implement Scenario A of the P5 report strategy</a:t>
            </a:r>
          </a:p>
          <a:p>
            <a:pPr lvl="1"/>
            <a:r>
              <a:rPr lang="en-US" dirty="0" smtClean="0"/>
              <a:t>A full appropriation or CR at the House/Senate markup level would allow us to begin implementation of Scenario B of the P5 report strategy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Implementing the P5 Plan</a:t>
            </a:r>
            <a:endParaRPr lang="en-US" sz="4000" b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4464" y="6351654"/>
            <a:ext cx="381000" cy="365125"/>
          </a:xfrm>
        </p:spPr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171576"/>
            <a:ext cx="8410575" cy="42386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Overview</a:t>
            </a:r>
          </a:p>
          <a:p>
            <a:r>
              <a:rPr lang="en-US" sz="3200" dirty="0" smtClean="0"/>
              <a:t>Program Status and Accomplishments</a:t>
            </a:r>
          </a:p>
          <a:p>
            <a:r>
              <a:rPr lang="en-US" sz="3200" dirty="0" smtClean="0"/>
              <a:t>HEP Budget and Issues</a:t>
            </a:r>
          </a:p>
          <a:p>
            <a:r>
              <a:rPr lang="en-US" sz="3200" dirty="0" smtClean="0"/>
              <a:t>HEP Funding Opportunities</a:t>
            </a:r>
          </a:p>
          <a:p>
            <a:r>
              <a:rPr lang="en-US" sz="3200" dirty="0" smtClean="0"/>
              <a:t>Office News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F4B2E3-7CDC-4972-8D42-2D141A8D5E9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are working through project profiles with the laboratories to ensure the P5 priorities are respected and there is no damage to the program under the possible funding scenarios</a:t>
            </a:r>
          </a:p>
          <a:p>
            <a:pPr lvl="1"/>
            <a:r>
              <a:rPr lang="en-US" dirty="0" smtClean="0"/>
              <a:t>Projects that are </a:t>
            </a:r>
            <a:r>
              <a:rPr lang="en-US" dirty="0" err="1" smtClean="0"/>
              <a:t>baselined</a:t>
            </a:r>
            <a:r>
              <a:rPr lang="en-US" dirty="0" smtClean="0"/>
              <a:t> </a:t>
            </a:r>
            <a:r>
              <a:rPr lang="en-US" dirty="0"/>
              <a:t>or nearly </a:t>
            </a:r>
            <a:r>
              <a:rPr lang="en-US" dirty="0" err="1" smtClean="0"/>
              <a:t>baselined</a:t>
            </a:r>
            <a:r>
              <a:rPr lang="en-US" dirty="0" smtClean="0"/>
              <a:t> </a:t>
            </a:r>
            <a:r>
              <a:rPr lang="en-US" dirty="0"/>
              <a:t>will be fully </a:t>
            </a:r>
            <a:r>
              <a:rPr lang="en-US" dirty="0" smtClean="0"/>
              <a:t>funded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This includes the  </a:t>
            </a:r>
            <a:r>
              <a:rPr lang="en-US" b="1" dirty="0">
                <a:solidFill>
                  <a:srgbClr val="0070C0"/>
                </a:solidFill>
              </a:rPr>
              <a:t>LHC Phase I upgrades, Mu2e, and </a:t>
            </a:r>
            <a:r>
              <a:rPr lang="en-US" b="1" dirty="0" smtClean="0">
                <a:solidFill>
                  <a:srgbClr val="0070C0"/>
                </a:solidFill>
              </a:rPr>
              <a:t>LSST</a:t>
            </a:r>
          </a:p>
          <a:p>
            <a:pPr lvl="1"/>
            <a:r>
              <a:rPr lang="en-US" dirty="0" smtClean="0"/>
              <a:t>High-priority </a:t>
            </a:r>
            <a:r>
              <a:rPr lang="en-US" dirty="0"/>
              <a:t>near-term efforts like </a:t>
            </a:r>
            <a:r>
              <a:rPr lang="en-US" dirty="0" smtClean="0"/>
              <a:t>DM-G2 </a:t>
            </a:r>
            <a:r>
              <a:rPr lang="en-US" dirty="0"/>
              <a:t>experiments will get enough funding to keep </a:t>
            </a:r>
            <a:r>
              <a:rPr lang="en-US" dirty="0" smtClean="0"/>
              <a:t>them going </a:t>
            </a:r>
            <a:r>
              <a:rPr lang="en-US" dirty="0"/>
              <a:t>through the </a:t>
            </a:r>
            <a:r>
              <a:rPr lang="en-US" dirty="0" smtClean="0"/>
              <a:t>CR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We </a:t>
            </a:r>
            <a:r>
              <a:rPr lang="en-US" b="1" dirty="0">
                <a:solidFill>
                  <a:srgbClr val="0070C0"/>
                </a:solidFill>
              </a:rPr>
              <a:t>will try to enhance their funding after an appropriation is </a:t>
            </a:r>
            <a:r>
              <a:rPr lang="en-US" b="1" dirty="0" smtClean="0">
                <a:solidFill>
                  <a:srgbClr val="0070C0"/>
                </a:solidFill>
              </a:rPr>
              <a:t>passed</a:t>
            </a:r>
          </a:p>
          <a:p>
            <a:pPr lvl="2"/>
            <a:endParaRPr lang="en-US" sz="900" b="1" dirty="0">
              <a:solidFill>
                <a:srgbClr val="0070C0"/>
              </a:solidFill>
            </a:endParaRPr>
          </a:p>
          <a:p>
            <a:r>
              <a:rPr lang="en-US" dirty="0" smtClean="0"/>
              <a:t>Laboratories have been asked to defer costs in anticipation of shortfalls</a:t>
            </a:r>
          </a:p>
          <a:p>
            <a:r>
              <a:rPr lang="en-US" dirty="0" smtClean="0"/>
              <a:t>University research may also be impacted </a:t>
            </a:r>
          </a:p>
          <a:p>
            <a:pPr lvl="1"/>
            <a:r>
              <a:rPr lang="en-US" dirty="0" smtClean="0"/>
              <a:t>CR at current level (FY15 Request) would lead to 3-5% reductions in university grant support</a:t>
            </a:r>
          </a:p>
          <a:p>
            <a:pPr lvl="1"/>
            <a:r>
              <a:rPr lang="en-US" dirty="0" smtClean="0"/>
              <a:t>Will try to restore this to “flat cash” in the case of an appropriation near Congressional 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Implementing the P5 Plan</a:t>
            </a:r>
            <a:r>
              <a:rPr lang="en-US" sz="2400" b="1" i="1" dirty="0" smtClean="0"/>
              <a:t> (continued)</a:t>
            </a:r>
            <a:endParaRPr lang="en-US" sz="4000" b="1" i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4464" y="6351654"/>
            <a:ext cx="381000" cy="365125"/>
          </a:xfrm>
        </p:spPr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2/29/U.S_penn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64" y="-719"/>
            <a:ext cx="9808729" cy="6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56054" y="4258100"/>
            <a:ext cx="7226285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HEP 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4316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Scientific </a:t>
            </a:r>
            <a:r>
              <a:rPr lang="en-US" dirty="0"/>
              <a:t>Discovery through Advanced Computing (</a:t>
            </a:r>
            <a:r>
              <a:rPr lang="en-US" dirty="0" err="1"/>
              <a:t>SciDAC</a:t>
            </a:r>
            <a:r>
              <a:rPr lang="en-US" dirty="0" smtClean="0"/>
              <a:t>) FOA is open (High </a:t>
            </a:r>
            <a:r>
              <a:rPr lang="en-US" dirty="0"/>
              <a:t>Energy Physics j</a:t>
            </a:r>
            <a:r>
              <a:rPr lang="en-US" dirty="0" smtClean="0"/>
              <a:t>oint </a:t>
            </a:r>
            <a:r>
              <a:rPr lang="en-US" dirty="0"/>
              <a:t>with </a:t>
            </a:r>
            <a:r>
              <a:rPr lang="en-US" dirty="0" smtClean="0"/>
              <a:t>ASCR) – will close </a:t>
            </a:r>
            <a:r>
              <a:rPr lang="en-US" dirty="0"/>
              <a:t>Jan 7, </a:t>
            </a:r>
            <a:r>
              <a:rPr lang="en-US" dirty="0" smtClean="0"/>
              <a:t>2015</a:t>
            </a:r>
            <a:endParaRPr lang="en-US" dirty="0"/>
          </a:p>
          <a:p>
            <a:pPr lvl="1"/>
            <a:r>
              <a:rPr lang="en-US" sz="1900" dirty="0">
                <a:hlinkClick r:id="rId2"/>
              </a:rPr>
              <a:t>http://science.energy.gov/~/</a:t>
            </a:r>
            <a:r>
              <a:rPr lang="en-US" sz="1900" dirty="0" smtClean="0">
                <a:hlinkClick r:id="rId2"/>
              </a:rPr>
              <a:t>media/grants/pdf/foas/2015/SC_FOA_0001210.pdf</a:t>
            </a:r>
            <a:endParaRPr lang="en-US" sz="1900" dirty="0" smtClean="0"/>
          </a:p>
          <a:p>
            <a:pPr lvl="1"/>
            <a:endParaRPr lang="en-US" sz="1900" dirty="0"/>
          </a:p>
          <a:p>
            <a:r>
              <a:rPr lang="en-US" dirty="0"/>
              <a:t>The HEP research FY2015 Funding Opportunity Announcement (FOA) is closed and we are performing the comparative review</a:t>
            </a:r>
          </a:p>
          <a:p>
            <a:pPr lvl="1"/>
            <a:r>
              <a:rPr lang="en-US" dirty="0"/>
              <a:t>Review process underway and PIs will start to be informed of funding decisions in January </a:t>
            </a:r>
          </a:p>
          <a:p>
            <a:r>
              <a:rPr lang="en-US" dirty="0"/>
              <a:t>The Accelerator Stewardship FOA is now closed</a:t>
            </a:r>
          </a:p>
          <a:p>
            <a:pPr lvl="1"/>
            <a:r>
              <a:rPr lang="en-US" dirty="0"/>
              <a:t>Reviews completed, consulting with partners in SC and other agencies</a:t>
            </a:r>
          </a:p>
          <a:p>
            <a:pPr lvl="1"/>
            <a:r>
              <a:rPr lang="en-US" dirty="0"/>
              <a:t>Final decisions will not be made until after FY15 appropriation </a:t>
            </a:r>
          </a:p>
          <a:p>
            <a:r>
              <a:rPr lang="en-US" dirty="0"/>
              <a:t>Early Career Research Program FOA is now closed</a:t>
            </a:r>
          </a:p>
          <a:p>
            <a:pPr lvl="1"/>
            <a:r>
              <a:rPr lang="en-US" dirty="0"/>
              <a:t>Proposals were due by November 20, and we are now preparing for review</a:t>
            </a:r>
          </a:p>
          <a:p>
            <a:r>
              <a:rPr lang="en-US" dirty="0"/>
              <a:t>DOE Office of Science Graduate Student Research (SCGSR) Program </a:t>
            </a:r>
            <a:r>
              <a:rPr lang="en-US" dirty="0" smtClean="0"/>
              <a:t>is now closed</a:t>
            </a:r>
            <a:endParaRPr lang="en-US" dirty="0"/>
          </a:p>
          <a:p>
            <a:pPr lvl="1"/>
            <a:r>
              <a:rPr lang="en-US" dirty="0"/>
              <a:t>Review process near completion and award notifications planned to be sent out in December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Funding Opportunity Announcement Status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epmg360.com/wp-content/uploads/2013/08/14716stack_of_newspapers_3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95" y="1752600"/>
            <a:ext cx="5857305" cy="52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56054" y="4258100"/>
            <a:ext cx="7365433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Office News and Miscellany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Assignments</a:t>
            </a:r>
          </a:p>
          <a:p>
            <a:pPr lvl="1"/>
            <a:r>
              <a:rPr lang="en-US" dirty="0" smtClean="0"/>
              <a:t>Abid Patwa is managing U.S. LHC Operations </a:t>
            </a:r>
          </a:p>
          <a:p>
            <a:pPr lvl="1"/>
            <a:endParaRPr lang="en-US" sz="1400" dirty="0" smtClean="0"/>
          </a:p>
          <a:p>
            <a:r>
              <a:rPr lang="en-US" dirty="0" smtClean="0"/>
              <a:t>Comings </a:t>
            </a:r>
            <a:r>
              <a:rPr lang="en-US" dirty="0"/>
              <a:t>and Goings</a:t>
            </a:r>
          </a:p>
          <a:p>
            <a:pPr lvl="1"/>
            <a:r>
              <a:rPr lang="en-US" dirty="0"/>
              <a:t>William </a:t>
            </a:r>
            <a:r>
              <a:rPr lang="en-US" dirty="0" smtClean="0"/>
              <a:t>Kilgore (</a:t>
            </a:r>
            <a:r>
              <a:rPr lang="en-US" dirty="0" err="1" smtClean="0"/>
              <a:t>Detailee</a:t>
            </a:r>
            <a:r>
              <a:rPr lang="en-US" dirty="0" smtClean="0"/>
              <a:t>) is now helping in Theoretical Physics</a:t>
            </a:r>
          </a:p>
          <a:p>
            <a:pPr lvl="1"/>
            <a:r>
              <a:rPr lang="en-US" dirty="0" smtClean="0"/>
              <a:t>Eric Linder (Cosmic IPA) will begin in January 2015</a:t>
            </a:r>
          </a:p>
          <a:p>
            <a:pPr lvl="1"/>
            <a:r>
              <a:rPr lang="en-US" dirty="0" smtClean="0"/>
              <a:t>New Contractors and IPA (Intensity) identified, starting soon</a:t>
            </a:r>
            <a:endParaRPr lang="en-US" dirty="0"/>
          </a:p>
          <a:p>
            <a:pPr lvl="1"/>
            <a:r>
              <a:rPr lang="en-US" dirty="0" smtClean="0"/>
              <a:t>David Boehnlein (Energy Frontier IPA), Peter Kim (Detector </a:t>
            </a:r>
            <a:r>
              <a:rPr lang="en-US" dirty="0"/>
              <a:t>R&amp;D </a:t>
            </a:r>
            <a:r>
              <a:rPr lang="en-US" dirty="0" smtClean="0"/>
              <a:t>Detailee), and Larry Price (Computing Detailee) finish their terms in early 2015</a:t>
            </a:r>
          </a:p>
          <a:p>
            <a:pPr lvl="1"/>
            <a:r>
              <a:rPr lang="en-US" dirty="0" smtClean="0"/>
              <a:t>Working on new Fed staff position TBA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help welcome to aid with P5 implementation!</a:t>
            </a:r>
          </a:p>
          <a:p>
            <a:pPr lvl="2"/>
            <a:r>
              <a:rPr lang="en-US" dirty="0"/>
              <a:t>Interested parties should contact HEP management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HEP Program Status Updates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381624"/>
          </a:xfrm>
        </p:spPr>
        <p:txBody>
          <a:bodyPr>
            <a:normAutofit fontScale="92500"/>
          </a:bodyPr>
          <a:lstStyle/>
          <a:p>
            <a:r>
              <a:rPr lang="en-US" dirty="0"/>
              <a:t>Aim of thrust is to strengthen connections with other SC Programs and the broader national Science &amp; Technology enterprise</a:t>
            </a:r>
          </a:p>
          <a:p>
            <a:pPr lvl="1"/>
            <a:r>
              <a:rPr lang="en-US" dirty="0"/>
              <a:t>Advance our mission by probing new windows to discovery by synergistic collaborations</a:t>
            </a:r>
          </a:p>
          <a:p>
            <a:pPr lvl="1"/>
            <a:r>
              <a:rPr lang="en-US" dirty="0"/>
              <a:t>Accelerate science productivity by drawing on unique expertise and strengths within partnering </a:t>
            </a:r>
            <a:r>
              <a:rPr lang="en-US" dirty="0" smtClean="0"/>
              <a:t>disciplines</a:t>
            </a:r>
          </a:p>
          <a:p>
            <a:pPr lvl="1"/>
            <a:endParaRPr lang="en-US" dirty="0"/>
          </a:p>
          <a:p>
            <a:r>
              <a:rPr lang="en-US" dirty="0"/>
              <a:t>Near-term plans include:</a:t>
            </a:r>
          </a:p>
          <a:p>
            <a:pPr lvl="1"/>
            <a:r>
              <a:rPr lang="en-US" dirty="0"/>
              <a:t>Exploit designer materials capabilities for HEP science and technology </a:t>
            </a:r>
          </a:p>
          <a:p>
            <a:pPr lvl="1"/>
            <a:r>
              <a:rPr lang="en-US" dirty="0"/>
              <a:t>Discover research techniques using expertise from partnering programs</a:t>
            </a:r>
          </a:p>
          <a:p>
            <a:pPr lvl="1"/>
            <a:r>
              <a:rPr lang="en-US" dirty="0"/>
              <a:t>Explore condensed matter &amp; atomic systems that advance HEP science and verify models</a:t>
            </a:r>
          </a:p>
          <a:p>
            <a:pPr lvl="1"/>
            <a:r>
              <a:rPr lang="en-US" dirty="0"/>
              <a:t>Pursue Quantum Information Systems as a window to the Universe</a:t>
            </a:r>
          </a:p>
          <a:p>
            <a:pPr lvl="1"/>
            <a:r>
              <a:rPr lang="en-US" dirty="0"/>
              <a:t>Broaden the user communities for HEP facilities through new applications outside </a:t>
            </a:r>
            <a:r>
              <a:rPr lang="en-US" dirty="0" smtClean="0"/>
              <a:t>HEP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S&amp;T Connections Thrust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59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HEP Connections with Basic Energy Sciences (BES) </a:t>
            </a:r>
            <a:r>
              <a:rPr lang="en-US" dirty="0" smtClean="0"/>
              <a:t>have begun, following </a:t>
            </a:r>
            <a:r>
              <a:rPr lang="en-US" dirty="0"/>
              <a:t>discussions between BES and HEP at Office of </a:t>
            </a:r>
            <a:r>
              <a:rPr lang="en-US" dirty="0" smtClean="0"/>
              <a:t>Science</a:t>
            </a:r>
            <a:endParaRPr lang="en-US" dirty="0"/>
          </a:p>
          <a:p>
            <a:r>
              <a:rPr lang="en-US" dirty="0"/>
              <a:t>Talk Today by Mike Norman On Materials by </a:t>
            </a:r>
            <a:r>
              <a:rPr lang="en-US" dirty="0" smtClean="0"/>
              <a:t>Design</a:t>
            </a:r>
            <a:endParaRPr lang="en-US" dirty="0"/>
          </a:p>
          <a:p>
            <a:pPr lvl="1"/>
            <a:r>
              <a:rPr lang="en-US" dirty="0" smtClean="0"/>
              <a:t>Connections </a:t>
            </a:r>
            <a:r>
              <a:rPr lang="en-US" dirty="0"/>
              <a:t>Question </a:t>
            </a:r>
            <a:r>
              <a:rPr lang="en-US" dirty="0" smtClean="0"/>
              <a:t>is: </a:t>
            </a:r>
            <a:r>
              <a:rPr lang="en-US" i="1" dirty="0" smtClean="0"/>
              <a:t>Can </a:t>
            </a:r>
            <a:r>
              <a:rPr lang="en-US" i="1" dirty="0"/>
              <a:t>the HEP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Community </a:t>
            </a:r>
            <a:r>
              <a:rPr lang="en-US" i="1" dirty="0"/>
              <a:t>use this </a:t>
            </a:r>
            <a:r>
              <a:rPr lang="en-US" i="1" dirty="0" smtClean="0"/>
              <a:t>transformative </a:t>
            </a:r>
            <a:br>
              <a:rPr lang="en-US" i="1" dirty="0" smtClean="0"/>
            </a:br>
            <a:r>
              <a:rPr lang="en-US" i="1" dirty="0" smtClean="0"/>
              <a:t>technique </a:t>
            </a:r>
            <a:r>
              <a:rPr lang="en-US" i="1" dirty="0"/>
              <a:t>for </a:t>
            </a:r>
            <a:r>
              <a:rPr lang="en-US" i="1" dirty="0" smtClean="0"/>
              <a:t>specialized </a:t>
            </a:r>
            <a:r>
              <a:rPr lang="en-US" i="1" dirty="0"/>
              <a:t>detector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or </a:t>
            </a:r>
            <a:r>
              <a:rPr lang="en-US" i="1" dirty="0"/>
              <a:t>other materials</a:t>
            </a:r>
            <a:r>
              <a:rPr lang="en-US" i="1" dirty="0" smtClean="0"/>
              <a:t>?</a:t>
            </a:r>
          </a:p>
          <a:p>
            <a:r>
              <a:rPr lang="en-US" dirty="0"/>
              <a:t>Other Activities Initiated </a:t>
            </a:r>
            <a:r>
              <a:rPr lang="en-US" dirty="0" smtClean="0"/>
              <a:t>Include:</a:t>
            </a:r>
            <a:endParaRPr lang="en-US" dirty="0"/>
          </a:p>
          <a:p>
            <a:pPr lvl="1"/>
            <a:r>
              <a:rPr lang="en-US" dirty="0"/>
              <a:t>ASCR-HEP Study </a:t>
            </a:r>
            <a:r>
              <a:rPr lang="en-US" dirty="0" smtClean="0"/>
              <a:t>Group</a:t>
            </a:r>
          </a:p>
          <a:p>
            <a:pPr lvl="1"/>
            <a:r>
              <a:rPr lang="en-US" dirty="0" smtClean="0"/>
              <a:t>BES-HEP Roundtable</a:t>
            </a:r>
          </a:p>
          <a:p>
            <a:pPr lvl="1"/>
            <a:endParaRPr lang="en-US" dirty="0" smtClean="0"/>
          </a:p>
          <a:p>
            <a:r>
              <a:rPr lang="en-US" i="1" dirty="0"/>
              <a:t>Program Manager for HEP </a:t>
            </a:r>
            <a:r>
              <a:rPr lang="en-US" i="1" dirty="0" smtClean="0"/>
              <a:t>Connections:</a:t>
            </a:r>
          </a:p>
          <a:p>
            <a:pPr lvl="1"/>
            <a:r>
              <a:rPr lang="en-US" i="1" dirty="0" err="1" smtClean="0"/>
              <a:t>Lali</a:t>
            </a:r>
            <a:r>
              <a:rPr lang="en-US" i="1" dirty="0" smtClean="0"/>
              <a:t> </a:t>
            </a:r>
            <a:r>
              <a:rPr lang="en-US" i="1" dirty="0" err="1" smtClean="0"/>
              <a:t>Chatterjee</a:t>
            </a:r>
            <a:r>
              <a:rPr lang="en-US" i="1" dirty="0" smtClean="0"/>
              <a:t>  </a:t>
            </a:r>
            <a:r>
              <a:rPr lang="en-US" i="1" dirty="0" smtClean="0">
                <a:hlinkClick r:id="rId2"/>
              </a:rPr>
              <a:t>lali.chatterjee@science.doe.gov</a:t>
            </a:r>
            <a:endParaRPr lang="en-US" i="1" dirty="0" smtClean="0"/>
          </a:p>
          <a:p>
            <a:pPr lvl="1"/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Connections </a:t>
            </a:r>
            <a:r>
              <a:rPr lang="en-US" dirty="0"/>
              <a:t>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ircle_arrow.jpg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019800" y="2209800"/>
            <a:ext cx="2780730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8665" y="3048000"/>
            <a:ext cx="1143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BES-HEP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838665" y="3733800"/>
            <a:ext cx="1143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ASCR-HEP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804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38162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HEP </a:t>
            </a:r>
            <a:r>
              <a:rPr lang="en-US" sz="2000" i="1" dirty="0"/>
              <a:t>is</a:t>
            </a:r>
            <a:r>
              <a:rPr lang="en-US" sz="2000" dirty="0"/>
              <a:t> global </a:t>
            </a:r>
          </a:p>
          <a:p>
            <a:pPr lvl="1"/>
            <a:r>
              <a:rPr lang="en-US" sz="2000" dirty="0"/>
              <a:t>P5 strategic plan explicitly recognizes this fact, as does DOE implementation</a:t>
            </a:r>
          </a:p>
          <a:p>
            <a:pPr lvl="1"/>
            <a:r>
              <a:rPr lang="en-US" sz="2000" dirty="0"/>
              <a:t>Highest priority major projects are LHC upgrades (near-term) and LBNF (mid-term</a:t>
            </a:r>
            <a:r>
              <a:rPr lang="en-US" sz="2000" dirty="0" smtClean="0"/>
              <a:t>)</a:t>
            </a:r>
            <a:endParaRPr lang="en-US" sz="2000" dirty="0"/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LBNF will be the first truly international experiment hosted by the </a:t>
            </a:r>
            <a:r>
              <a:rPr lang="en-US" sz="1800" dirty="0" smtClean="0">
                <a:solidFill>
                  <a:srgbClr val="0070C0"/>
                </a:solidFill>
              </a:rPr>
              <a:t>U.S., </a:t>
            </a:r>
            <a:r>
              <a:rPr lang="en-US" sz="1800" dirty="0">
                <a:solidFill>
                  <a:srgbClr val="0070C0"/>
                </a:solidFill>
              </a:rPr>
              <a:t>with management modeled after the successful LHC </a:t>
            </a:r>
            <a:r>
              <a:rPr lang="en-US" sz="1800" dirty="0" smtClean="0">
                <a:solidFill>
                  <a:srgbClr val="0070C0"/>
                </a:solidFill>
              </a:rPr>
              <a:t>scheme</a:t>
            </a:r>
          </a:p>
          <a:p>
            <a:pPr lvl="2"/>
            <a:endParaRPr lang="en-US" sz="1000" dirty="0" smtClean="0">
              <a:solidFill>
                <a:srgbClr val="0070C0"/>
              </a:solidFill>
            </a:endParaRPr>
          </a:p>
          <a:p>
            <a:r>
              <a:rPr lang="en-US" sz="2000" dirty="0" smtClean="0"/>
              <a:t>We share the </a:t>
            </a:r>
            <a:r>
              <a:rPr lang="en-US" sz="2000" dirty="0"/>
              <a:t>community’s enthusiastic response to the P5 strategic plan</a:t>
            </a:r>
          </a:p>
          <a:p>
            <a:pPr lvl="1"/>
            <a:r>
              <a:rPr lang="en-US" sz="2000" dirty="0" smtClean="0"/>
              <a:t>We are moving forward with implementation in targeted areas</a:t>
            </a:r>
          </a:p>
          <a:p>
            <a:pPr lvl="1"/>
            <a:r>
              <a:rPr lang="en-US" sz="2000" dirty="0" smtClean="0"/>
              <a:t>But given the current </a:t>
            </a:r>
            <a:r>
              <a:rPr lang="en-US" sz="2000" dirty="0"/>
              <a:t>fiscal environment, </a:t>
            </a:r>
            <a:r>
              <a:rPr lang="en-US" sz="2000" b="1" dirty="0" smtClean="0"/>
              <a:t>full</a:t>
            </a:r>
            <a:r>
              <a:rPr lang="en-US" sz="2000" dirty="0" smtClean="0"/>
              <a:t> </a:t>
            </a:r>
            <a:r>
              <a:rPr lang="en-US" sz="2000" dirty="0"/>
              <a:t>implementation of the plan will take some </a:t>
            </a:r>
            <a:r>
              <a:rPr lang="en-US" sz="2000" dirty="0" smtClean="0"/>
              <a:t>time</a:t>
            </a:r>
          </a:p>
          <a:p>
            <a:pPr lvl="1"/>
            <a:endParaRPr lang="en-US" sz="1000" dirty="0" smtClean="0"/>
          </a:p>
          <a:p>
            <a:r>
              <a:rPr lang="en-US" sz="2000" dirty="0" smtClean="0"/>
              <a:t>2015 will be an important year</a:t>
            </a:r>
          </a:p>
          <a:p>
            <a:pPr lvl="1"/>
            <a:r>
              <a:rPr lang="en-US" sz="2000" dirty="0" smtClean="0"/>
              <a:t>First results from LHC Run 2, </a:t>
            </a:r>
            <a:r>
              <a:rPr lang="en-US" sz="2000" dirty="0" err="1" smtClean="0"/>
              <a:t>NO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dirty="0" err="1" smtClean="0"/>
              <a:t>A</a:t>
            </a:r>
            <a:endParaRPr lang="en-US" sz="2000" dirty="0" smtClean="0"/>
          </a:p>
          <a:p>
            <a:pPr lvl="1"/>
            <a:r>
              <a:rPr lang="en-US" sz="2000" dirty="0" smtClean="0"/>
              <a:t>Further development of short- and long-baseline neutrino program</a:t>
            </a:r>
          </a:p>
          <a:p>
            <a:pPr lvl="1"/>
            <a:r>
              <a:rPr lang="en-US" sz="2000" dirty="0" smtClean="0"/>
              <a:t>International agreements start coming into view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Take-Away Messages 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043936"/>
            <a:ext cx="9921922" cy="79019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6055" y="4258100"/>
            <a:ext cx="3797581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Backup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Office of High Energy Physics Organization Chart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0" y="675640"/>
            <a:ext cx="9144000" cy="6106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929663-6CA7-4931-8F5D-849FE6A4CD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866776"/>
            <a:ext cx="8839199" cy="538162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HEP </a:t>
            </a:r>
            <a:r>
              <a:rPr lang="en-US" sz="2000" i="1" dirty="0"/>
              <a:t>is</a:t>
            </a:r>
            <a:r>
              <a:rPr lang="en-US" sz="2000" dirty="0"/>
              <a:t> global </a:t>
            </a:r>
          </a:p>
          <a:p>
            <a:pPr lvl="1"/>
            <a:r>
              <a:rPr lang="en-US" sz="2000" dirty="0"/>
              <a:t>P5 strategic plan explicitly recognizes this fact, as does DOE implementation</a:t>
            </a:r>
          </a:p>
          <a:p>
            <a:pPr lvl="1"/>
            <a:r>
              <a:rPr lang="en-US" sz="2000" dirty="0"/>
              <a:t>Highest priority major projects are LHC upgrades (near-term) and LBNF (mid-term</a:t>
            </a:r>
            <a:r>
              <a:rPr lang="en-US" sz="2000" dirty="0" smtClean="0"/>
              <a:t>)</a:t>
            </a:r>
            <a:endParaRPr lang="en-US" sz="2000" dirty="0"/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LBNF will be the first truly international experiment hosted by the </a:t>
            </a:r>
            <a:r>
              <a:rPr lang="en-US" sz="1800" dirty="0" smtClean="0">
                <a:solidFill>
                  <a:srgbClr val="0070C0"/>
                </a:solidFill>
              </a:rPr>
              <a:t>U.S., </a:t>
            </a:r>
            <a:r>
              <a:rPr lang="en-US" sz="1800" dirty="0">
                <a:solidFill>
                  <a:srgbClr val="0070C0"/>
                </a:solidFill>
              </a:rPr>
              <a:t>with management modeled after the successful LHC </a:t>
            </a:r>
            <a:r>
              <a:rPr lang="en-US" sz="1800" dirty="0" smtClean="0">
                <a:solidFill>
                  <a:srgbClr val="0070C0"/>
                </a:solidFill>
              </a:rPr>
              <a:t>scheme</a:t>
            </a:r>
          </a:p>
          <a:p>
            <a:pPr lvl="2"/>
            <a:endParaRPr lang="en-US" sz="1000" dirty="0" smtClean="0">
              <a:solidFill>
                <a:srgbClr val="0070C0"/>
              </a:solidFill>
            </a:endParaRPr>
          </a:p>
          <a:p>
            <a:r>
              <a:rPr lang="en-US" sz="2000" dirty="0" smtClean="0"/>
              <a:t>We share the </a:t>
            </a:r>
            <a:r>
              <a:rPr lang="en-US" sz="2000" dirty="0"/>
              <a:t>community’s enthusiastic response to the P5 strategic plan</a:t>
            </a:r>
          </a:p>
          <a:p>
            <a:pPr lvl="1"/>
            <a:r>
              <a:rPr lang="en-US" sz="2000" dirty="0" smtClean="0"/>
              <a:t>We are moving forward with implementation in targeted areas</a:t>
            </a:r>
          </a:p>
          <a:p>
            <a:pPr lvl="1"/>
            <a:r>
              <a:rPr lang="en-US" sz="2000" dirty="0" smtClean="0"/>
              <a:t>But given the current </a:t>
            </a:r>
            <a:r>
              <a:rPr lang="en-US" sz="2000" dirty="0"/>
              <a:t>fiscal environment, </a:t>
            </a:r>
            <a:r>
              <a:rPr lang="en-US" sz="2000" b="1" dirty="0" smtClean="0"/>
              <a:t>full</a:t>
            </a:r>
            <a:r>
              <a:rPr lang="en-US" sz="2000" dirty="0" smtClean="0"/>
              <a:t> </a:t>
            </a:r>
            <a:r>
              <a:rPr lang="en-US" sz="2000" dirty="0"/>
              <a:t>implementation of the plan will take some </a:t>
            </a:r>
            <a:r>
              <a:rPr lang="en-US" sz="2000" dirty="0" smtClean="0"/>
              <a:t>time</a:t>
            </a:r>
          </a:p>
          <a:p>
            <a:pPr lvl="1"/>
            <a:endParaRPr lang="en-US" sz="1000" dirty="0" smtClean="0"/>
          </a:p>
          <a:p>
            <a:r>
              <a:rPr lang="en-US" sz="2000" dirty="0" smtClean="0"/>
              <a:t>2015 will be an important year</a:t>
            </a:r>
          </a:p>
          <a:p>
            <a:pPr lvl="1"/>
            <a:r>
              <a:rPr lang="en-US" sz="2000" dirty="0" smtClean="0"/>
              <a:t>First results from LHC Run 2, </a:t>
            </a:r>
            <a:r>
              <a:rPr lang="en-US" sz="2000" dirty="0" err="1" smtClean="0"/>
              <a:t>NO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dirty="0" err="1" smtClean="0"/>
              <a:t>A</a:t>
            </a:r>
            <a:endParaRPr lang="en-US" sz="2000" dirty="0" smtClean="0"/>
          </a:p>
          <a:p>
            <a:pPr lvl="1"/>
            <a:r>
              <a:rPr lang="en-US" sz="2000" dirty="0" smtClean="0"/>
              <a:t>Further development of short- and long-baseline neutrino program</a:t>
            </a:r>
          </a:p>
          <a:p>
            <a:pPr lvl="1"/>
            <a:r>
              <a:rPr lang="en-US" sz="2000" dirty="0" smtClean="0"/>
              <a:t>International agreements start coming into view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Take-Away Messages 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Authorized for the first time in FY 2014 as a redirection of funds</a:t>
            </a:r>
          </a:p>
          <a:p>
            <a:pPr lvl="1"/>
            <a:r>
              <a:rPr lang="en-US" sz="2000" dirty="0" smtClean="0"/>
              <a:t>An initial Stewardship program was identified in discussions with SC/BES and SC/NP composed of 10 existing university grants, the BNL-ATF program, and the Facilities Pilot Program</a:t>
            </a:r>
            <a:endParaRPr lang="en-US" sz="2000" dirty="0"/>
          </a:p>
          <a:p>
            <a:r>
              <a:rPr lang="en-US" sz="2000" dirty="0" smtClean="0"/>
              <a:t>Program elements for FY 2015 awaiting appropriations</a:t>
            </a:r>
          </a:p>
          <a:p>
            <a:pPr lvl="1"/>
            <a:r>
              <a:rPr lang="en-US" sz="2100" dirty="0"/>
              <a:t>First Accelerator Stewardship call for proposals for FY 2015</a:t>
            </a:r>
          </a:p>
          <a:p>
            <a:pPr lvl="2"/>
            <a:r>
              <a:rPr lang="en-US" sz="1800" dirty="0" smtClean="0"/>
              <a:t>Three applied R&amp;D topic areas recommended by the Accelerator Task Force, and developed by subsequent workshops</a:t>
            </a:r>
          </a:p>
          <a:p>
            <a:pPr lvl="3"/>
            <a:r>
              <a:rPr lang="en-US" sz="1800" dirty="0" smtClean="0"/>
              <a:t>Particle Beam Therapy Improvements</a:t>
            </a:r>
          </a:p>
          <a:p>
            <a:pPr lvl="3"/>
            <a:r>
              <a:rPr lang="en-US" sz="1800" dirty="0" smtClean="0"/>
              <a:t>Ultrafast Laser R&amp;D</a:t>
            </a:r>
          </a:p>
          <a:p>
            <a:pPr lvl="3"/>
            <a:r>
              <a:rPr lang="en-US" sz="1800" dirty="0" smtClean="0"/>
              <a:t>Energy Efficiency Improvements for SC Accelerators</a:t>
            </a:r>
          </a:p>
          <a:p>
            <a:pPr lvl="2"/>
            <a:r>
              <a:rPr lang="en-US" sz="1800" dirty="0" smtClean="0"/>
              <a:t>A basic R&amp;D category for long-term generic accelerator R&amp;D</a:t>
            </a:r>
          </a:p>
          <a:p>
            <a:pPr lvl="2"/>
            <a:r>
              <a:rPr lang="en-US" sz="1800" dirty="0" smtClean="0"/>
              <a:t>Merit review process underway now</a:t>
            </a:r>
          </a:p>
          <a:p>
            <a:pPr lvl="2"/>
            <a:r>
              <a:rPr lang="en-US" sz="1800" dirty="0" smtClean="0"/>
              <a:t>Awards subject to available funding</a:t>
            </a:r>
          </a:p>
          <a:p>
            <a:pPr lvl="1"/>
            <a:r>
              <a:rPr lang="en-US" sz="2100" dirty="0"/>
              <a:t>Accelerator Test Facility Pilot Program for FY 2015</a:t>
            </a:r>
          </a:p>
          <a:p>
            <a:pPr lvl="2"/>
            <a:r>
              <a:rPr lang="en-US" sz="1800" dirty="0"/>
              <a:t>Will gauge demand and nature of “outside” uses of SC accelerator R&amp;D infrastructure</a:t>
            </a:r>
          </a:p>
          <a:p>
            <a:pPr lvl="2"/>
            <a:r>
              <a:rPr lang="en-US" sz="1800" dirty="0" smtClean="0"/>
              <a:t>Defining agreement </a:t>
            </a:r>
            <a:r>
              <a:rPr lang="en-US" sz="1800" dirty="0"/>
              <a:t>signed this </a:t>
            </a:r>
            <a:r>
              <a:rPr lang="en-US" sz="1800" dirty="0" smtClean="0"/>
              <a:t>summer. Will </a:t>
            </a:r>
            <a:r>
              <a:rPr lang="en-US" sz="1800" dirty="0"/>
              <a:t>implement in FY 2015, subject to available </a:t>
            </a:r>
            <a:r>
              <a:rPr lang="en-US" sz="1800" dirty="0" smtClean="0"/>
              <a:t>funding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Stewardship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426" y="780710"/>
            <a:ext cx="8575817" cy="56416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</a:t>
            </a:r>
            <a:r>
              <a:rPr lang="en-US" dirty="0"/>
              <a:t>management involves all stages of the digital data life cycle including capture, analysis, sharing, and preservation. The focus of </a:t>
            </a:r>
            <a:r>
              <a:rPr lang="en-US" dirty="0" smtClean="0"/>
              <a:t>the SC Digital Data Management is the sharing </a:t>
            </a:r>
            <a:r>
              <a:rPr lang="en-US" dirty="0"/>
              <a:t>and preservation of digital research data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Funding </a:t>
            </a:r>
            <a:r>
              <a:rPr lang="en-US" dirty="0"/>
              <a:t>Opportunity Announcements (FOAs) </a:t>
            </a:r>
            <a:r>
              <a:rPr lang="en-US" dirty="0" smtClean="0"/>
              <a:t>issued after </a:t>
            </a:r>
            <a:r>
              <a:rPr lang="en-US" dirty="0"/>
              <a:t>October 1, 2014, will require a Data Management Plan (DMP) and compliance with the SC </a:t>
            </a:r>
            <a:r>
              <a:rPr lang="en-US" dirty="0" smtClean="0"/>
              <a:t>Statement</a:t>
            </a:r>
            <a:endParaRPr lang="en-US" dirty="0"/>
          </a:p>
          <a:p>
            <a:pPr lvl="1"/>
            <a:r>
              <a:rPr lang="en-US" dirty="0" smtClean="0"/>
              <a:t>Requirements </a:t>
            </a:r>
            <a:r>
              <a:rPr lang="en-US" dirty="0"/>
              <a:t>for </a:t>
            </a:r>
            <a:r>
              <a:rPr lang="en-US" dirty="0" smtClean="0"/>
              <a:t>DMPs </a:t>
            </a:r>
            <a:r>
              <a:rPr lang="en-US" dirty="0"/>
              <a:t>and guidelines </a:t>
            </a:r>
            <a:r>
              <a:rPr lang="en-US" dirty="0" smtClean="0"/>
              <a:t>are available at: 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science.energy.gov/funding-opportunities/digital-data-management/</a:t>
            </a:r>
            <a:endParaRPr lang="en-US" dirty="0"/>
          </a:p>
          <a:p>
            <a:r>
              <a:rPr lang="en-US" dirty="0" smtClean="0"/>
              <a:t>Additional HEP-specific guidance on DMPs is available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://science.energy.gov/hep/funding-opportunities/digital-data-management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HEP </a:t>
            </a:r>
            <a:r>
              <a:rPr lang="en-US" dirty="0"/>
              <a:t>will be working with the DOE National Laboratories to make available accessory </a:t>
            </a:r>
            <a:r>
              <a:rPr lang="en-US" dirty="0" smtClean="0"/>
              <a:t>information </a:t>
            </a:r>
            <a:r>
              <a:rPr lang="en-US" dirty="0"/>
              <a:t>about individual </a:t>
            </a:r>
            <a:r>
              <a:rPr lang="en-US" dirty="0" smtClean="0"/>
              <a:t>experiments </a:t>
            </a:r>
            <a:r>
              <a:rPr lang="en-US" dirty="0"/>
              <a:t>and projects led by respective </a:t>
            </a:r>
            <a:r>
              <a:rPr lang="en-US" dirty="0" smtClean="0"/>
              <a:t>laboratories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more information </a:t>
            </a:r>
            <a:r>
              <a:rPr lang="en-US" dirty="0" smtClean="0"/>
              <a:t>please </a:t>
            </a:r>
            <a:r>
              <a:rPr lang="en-US" dirty="0"/>
              <a:t>contact Dr. Lali Chatterjee and/or your Program Manager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Office </a:t>
            </a:r>
            <a:r>
              <a:rPr lang="en-US" dirty="0"/>
              <a:t>of </a:t>
            </a:r>
            <a:r>
              <a:rPr lang="en-US" dirty="0" smtClean="0"/>
              <a:t>Science (SC) Digital </a:t>
            </a:r>
            <a:r>
              <a:rPr lang="en-US" dirty="0"/>
              <a:t>Data Management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1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426" y="866775"/>
            <a:ext cx="8524304" cy="5716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99"/>
                </a:solidFill>
              </a:rPr>
              <a:t>P5 </a:t>
            </a:r>
            <a:r>
              <a:rPr lang="en-US" sz="2200" dirty="0" smtClean="0">
                <a:solidFill>
                  <a:srgbClr val="000099"/>
                </a:solidFill>
              </a:rPr>
              <a:t>noted </a:t>
            </a:r>
            <a:r>
              <a:rPr lang="en-US" sz="2200" dirty="0">
                <a:solidFill>
                  <a:srgbClr val="000099"/>
                </a:solidFill>
              </a:rPr>
              <a:t>the importance of our </a:t>
            </a:r>
            <a:r>
              <a:rPr lang="en-US" sz="2200" dirty="0" smtClean="0">
                <a:solidFill>
                  <a:srgbClr val="000099"/>
                </a:solidFill>
              </a:rPr>
              <a:t>Benefits and </a:t>
            </a:r>
            <a:r>
              <a:rPr lang="en-US" sz="2200" dirty="0">
                <a:solidFill>
                  <a:srgbClr val="000099"/>
                </a:solidFill>
              </a:rPr>
              <a:t>Connections to Society</a:t>
            </a:r>
          </a:p>
          <a:p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Science &amp; Technology Connections Thrust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 descr="circle_arrow.jpg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755801" y="1661807"/>
            <a:ext cx="2120929" cy="204977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50716" y="1365980"/>
            <a:ext cx="6317211" cy="288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rmAutofit fontScale="92500"/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b="1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200" kern="1200">
                <a:solidFill>
                  <a:srgbClr val="367317"/>
                </a:solidFill>
                <a:latin typeface="+mn-lt"/>
                <a:ea typeface="+mn-ea"/>
                <a:cs typeface="Arial" pitchFamily="34" charset="0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US" sz="20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HEP has initiated discussions internally with some of the other SC Programs to start building stronger connections</a:t>
            </a:r>
          </a:p>
          <a:p>
            <a:pPr lvl="1"/>
            <a:r>
              <a:rPr lang="en-US" dirty="0" smtClean="0"/>
              <a:t>Explore new experimental systems and techniques</a:t>
            </a:r>
          </a:p>
          <a:p>
            <a:pPr lvl="1"/>
            <a:r>
              <a:rPr lang="en-US" dirty="0" smtClean="0"/>
              <a:t>Exploit  transformative capabilities available in adjacent scientific disciplines</a:t>
            </a:r>
          </a:p>
          <a:p>
            <a:pPr marL="457146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With aims to advance HEP science drivers, test our models and contribute to our S&amp;T environment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49007" y="4171307"/>
            <a:ext cx="8337794" cy="223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b="1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200" kern="1200">
                <a:solidFill>
                  <a:srgbClr val="367317"/>
                </a:solidFill>
                <a:latin typeface="+mn-lt"/>
                <a:ea typeface="+mn-ea"/>
                <a:cs typeface="Arial" pitchFamily="34" charset="0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US" sz="2000" kern="120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Thanks to those who submitted Nominations for an HEP Connections Committee</a:t>
            </a:r>
          </a:p>
          <a:p>
            <a:pPr lvl="1"/>
            <a:r>
              <a:rPr lang="en-US" dirty="0" smtClean="0"/>
              <a:t>We are not forming this HEP specific committee at this time</a:t>
            </a:r>
          </a:p>
          <a:p>
            <a:pPr lvl="1"/>
            <a:r>
              <a:rPr lang="en-US" dirty="0" smtClean="0"/>
              <a:t>We will keep your nominees in mind as planning progresses with potential partner communities</a:t>
            </a:r>
          </a:p>
          <a:p>
            <a:r>
              <a:rPr lang="en-US" dirty="0" smtClean="0"/>
              <a:t>For more information contact Lali Chatterjee: </a:t>
            </a:r>
            <a:r>
              <a:rPr lang="en-US" dirty="0" smtClean="0">
                <a:hlinkClick r:id="rId3"/>
              </a:rPr>
              <a:t>lali.chatterjee@science.doe.gov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7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HEP-FCE is a </a:t>
            </a:r>
            <a:r>
              <a:rPr lang="en-US" dirty="0"/>
              <a:t>pilot project to strengthen scientific computing within our field </a:t>
            </a:r>
            <a:r>
              <a:rPr lang="en-US" dirty="0" smtClean="0"/>
              <a:t>as </a:t>
            </a:r>
            <a:r>
              <a:rPr lang="en-US" dirty="0"/>
              <a:t>part of DOE HEP’s response to P5 Recommendations on </a:t>
            </a:r>
            <a:r>
              <a:rPr lang="en-US" dirty="0" smtClean="0"/>
              <a:t>Computing</a:t>
            </a:r>
          </a:p>
          <a:p>
            <a:pPr lvl="1"/>
            <a:r>
              <a:rPr lang="en-US" dirty="0" smtClean="0"/>
              <a:t>Explore next-generation </a:t>
            </a:r>
            <a:r>
              <a:rPr lang="en-US" dirty="0"/>
              <a:t>hardware and data-science </a:t>
            </a:r>
            <a:r>
              <a:rPr lang="en-US" dirty="0" smtClean="0"/>
              <a:t>software and foster more cross-laboratory and university-laboratory collaboration</a:t>
            </a:r>
          </a:p>
          <a:p>
            <a:pPr lvl="1"/>
            <a:r>
              <a:rPr lang="en-US" dirty="0" smtClean="0"/>
              <a:t>Current website: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press3.mcs.anl.gov/hepfce/</a:t>
            </a:r>
            <a:endParaRPr lang="en-US" dirty="0" smtClean="0"/>
          </a:p>
          <a:p>
            <a:r>
              <a:rPr lang="en-US" dirty="0" smtClean="0"/>
              <a:t>FCE </a:t>
            </a:r>
            <a:r>
              <a:rPr lang="en-US" dirty="0"/>
              <a:t>Roles</a:t>
            </a:r>
          </a:p>
          <a:p>
            <a:pPr lvl="1"/>
            <a:r>
              <a:rPr lang="en-US" dirty="0"/>
              <a:t>Computing planning input</a:t>
            </a:r>
          </a:p>
          <a:p>
            <a:pPr lvl="1"/>
            <a:r>
              <a:rPr lang="en-US" dirty="0"/>
              <a:t>R&amp;D portfolio focused on cross-cutting tasks</a:t>
            </a:r>
          </a:p>
          <a:p>
            <a:pPr lvl="1"/>
            <a:r>
              <a:rPr lang="en-US" dirty="0"/>
              <a:t>Computational support for smaller experiments</a:t>
            </a:r>
          </a:p>
          <a:p>
            <a:pPr lvl="1"/>
            <a:r>
              <a:rPr lang="en-US" dirty="0"/>
              <a:t>Cross-cutting knowledge/capability base</a:t>
            </a:r>
          </a:p>
          <a:p>
            <a:pPr lvl="1"/>
            <a:r>
              <a:rPr lang="en-US" dirty="0"/>
              <a:t>Training/Workshop activities</a:t>
            </a:r>
          </a:p>
          <a:p>
            <a:pPr lvl="1"/>
            <a:r>
              <a:rPr lang="en-US" dirty="0"/>
              <a:t>Data archiving/curation/management contact point</a:t>
            </a:r>
          </a:p>
          <a:p>
            <a:pPr lvl="1"/>
            <a:r>
              <a:rPr lang="en-US" dirty="0"/>
              <a:t>Strategic connectivity for DOE HEP program</a:t>
            </a:r>
          </a:p>
          <a:p>
            <a:pPr lvl="1"/>
            <a:r>
              <a:rPr lang="en-US" dirty="0"/>
              <a:t>Build HEP-FCE community hub</a:t>
            </a:r>
          </a:p>
          <a:p>
            <a:r>
              <a:rPr lang="en-US" dirty="0" smtClean="0"/>
              <a:t>FCE Organization</a:t>
            </a:r>
          </a:p>
          <a:p>
            <a:pPr lvl="1"/>
            <a:r>
              <a:rPr lang="en-US" dirty="0" smtClean="0"/>
              <a:t>Directors: S</a:t>
            </a:r>
            <a:r>
              <a:rPr lang="en-US" dirty="0"/>
              <a:t>. Habib (ANL) and R. </a:t>
            </a:r>
            <a:r>
              <a:rPr lang="en-US" dirty="0" err="1" smtClean="0"/>
              <a:t>Roser</a:t>
            </a:r>
            <a:r>
              <a:rPr lang="en-US" dirty="0" smtClean="0"/>
              <a:t> (</a:t>
            </a:r>
            <a:r>
              <a:rPr lang="en-US" dirty="0"/>
              <a:t>FNAL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Advisory Panel Members: D. </a:t>
            </a:r>
            <a:r>
              <a:rPr lang="en-US" dirty="0" err="1"/>
              <a:t>Asner</a:t>
            </a:r>
            <a:r>
              <a:rPr lang="en-US" dirty="0"/>
              <a:t> (PNNL),   P. Avery (Florida), A. Boehnlein (SLAC), C. </a:t>
            </a:r>
            <a:r>
              <a:rPr lang="en-US" dirty="0" err="1"/>
              <a:t>Tull</a:t>
            </a:r>
            <a:r>
              <a:rPr lang="en-US" dirty="0"/>
              <a:t> (LBNL),  T. </a:t>
            </a:r>
            <a:r>
              <a:rPr lang="en-US" dirty="0" err="1"/>
              <a:t>Wenaus</a:t>
            </a:r>
            <a:r>
              <a:rPr lang="en-US" dirty="0"/>
              <a:t> (BNL), + Additional University Members.</a:t>
            </a:r>
          </a:p>
          <a:p>
            <a:r>
              <a:rPr lang="en-US" dirty="0" smtClean="0"/>
              <a:t>Currently, three FCE working </a:t>
            </a:r>
            <a:r>
              <a:rPr lang="en-US" dirty="0"/>
              <a:t>groups </a:t>
            </a:r>
            <a:r>
              <a:rPr lang="en-US" dirty="0" smtClean="0"/>
              <a:t>are looking </a:t>
            </a:r>
            <a:r>
              <a:rPr lang="en-US" dirty="0"/>
              <a:t>at </a:t>
            </a:r>
            <a:r>
              <a:rPr lang="en-US" dirty="0" smtClean="0"/>
              <a:t>cross-cutting </a:t>
            </a:r>
            <a:r>
              <a:rPr lang="en-US" dirty="0"/>
              <a:t>HEP computing needs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HEP Forum </a:t>
            </a:r>
            <a:r>
              <a:rPr lang="en-US" dirty="0"/>
              <a:t>for Computational </a:t>
            </a:r>
            <a:r>
              <a:rPr lang="en-US" dirty="0" smtClean="0"/>
              <a:t>Excellence (FCE)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0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043936"/>
            <a:ext cx="9921922" cy="79019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6055" y="4258100"/>
            <a:ext cx="5454327" cy="96880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89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HEP Program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Science Drivers and Research Frontiers</a:t>
            </a:r>
            <a:endParaRPr lang="en-US" sz="4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031875" y="838200"/>
            <a:ext cx="7080250" cy="12017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Science drivers identify the scientific motivation while the Research Frontiers provide </a:t>
            </a:r>
            <a:r>
              <a:rPr lang="en-US" dirty="0"/>
              <a:t>a useful categorization of </a:t>
            </a:r>
            <a:r>
              <a:rPr lang="en-US" dirty="0" smtClean="0"/>
              <a:t>experimental techniques</a:t>
            </a:r>
            <a:endParaRPr lang="en-US" dirty="0"/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5759" y="2039841"/>
            <a:ext cx="6092483" cy="4730203"/>
            <a:chOff x="1525759" y="2068416"/>
            <a:chExt cx="6092483" cy="47302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759" y="2068416"/>
              <a:ext cx="6092483" cy="47302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83" b="93612" l="89080" r="973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66" t="81964" r="2502" b="6278"/>
            <a:stretch/>
          </p:blipFill>
          <p:spPr>
            <a:xfrm>
              <a:off x="6058381" y="4653371"/>
              <a:ext cx="519858" cy="55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6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706" y="838200"/>
            <a:ext cx="4443294" cy="553402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Recent ATLAS results </a:t>
            </a:r>
            <a:r>
              <a:rPr lang="en-US" dirty="0"/>
              <a:t>on the decays of </a:t>
            </a:r>
            <a:r>
              <a:rPr lang="en-US" dirty="0" smtClean="0"/>
              <a:t>Higgs to fermions:</a:t>
            </a:r>
            <a:endParaRPr lang="en-US" dirty="0"/>
          </a:p>
          <a:p>
            <a:pPr lvl="1"/>
            <a:r>
              <a:rPr lang="en-US" dirty="0"/>
              <a:t>October </a:t>
            </a:r>
            <a:r>
              <a:rPr lang="en-US" dirty="0" smtClean="0"/>
              <a:t>2014  </a:t>
            </a:r>
            <a:r>
              <a:rPr lang="en-US" i="1" dirty="0" err="1" smtClean="0"/>
              <a:t>H</a:t>
            </a:r>
            <a:r>
              <a:rPr lang="en-US" sz="1900" i="1" dirty="0" err="1" smtClean="0"/>
              <a:t>→</a:t>
            </a:r>
            <a:r>
              <a:rPr lang="en-US" i="1" dirty="0" err="1" smtClean="0">
                <a:latin typeface="Symbol" pitchFamily="18" charset="2"/>
              </a:rPr>
              <a:t>tt</a:t>
            </a:r>
            <a:r>
              <a:rPr lang="en-US" i="1" dirty="0" smtClean="0"/>
              <a:t> </a:t>
            </a:r>
            <a:r>
              <a:rPr lang="en-US" dirty="0"/>
              <a:t>result:  </a:t>
            </a:r>
            <a:br>
              <a:rPr lang="en-US" dirty="0"/>
            </a:br>
            <a:r>
              <a:rPr lang="en-US" dirty="0" smtClean="0"/>
              <a:t>observed 4.5</a:t>
            </a:r>
            <a:r>
              <a:rPr lang="el-GR" dirty="0" smtClean="0"/>
              <a:t>σ</a:t>
            </a:r>
            <a:r>
              <a:rPr lang="en-US" dirty="0" smtClean="0"/>
              <a:t> significance excess</a:t>
            </a:r>
            <a:br>
              <a:rPr lang="en-US" dirty="0" smtClean="0"/>
            </a:br>
            <a:r>
              <a:rPr lang="en-US" dirty="0" smtClean="0"/>
              <a:t>[3.5</a:t>
            </a:r>
            <a:r>
              <a:rPr lang="el-GR" dirty="0" smtClean="0"/>
              <a:t>σ </a:t>
            </a:r>
            <a:r>
              <a:rPr lang="en-US" dirty="0" smtClean="0"/>
              <a:t>expected </a:t>
            </a:r>
            <a:r>
              <a:rPr lang="en-US" dirty="0"/>
              <a:t>for SM </a:t>
            </a:r>
            <a:r>
              <a:rPr lang="en-US" dirty="0" smtClean="0"/>
              <a:t>Higgs]</a:t>
            </a:r>
            <a:endParaRPr lang="en-US" dirty="0"/>
          </a:p>
          <a:p>
            <a:pPr lvl="1"/>
            <a:r>
              <a:rPr lang="en-US" dirty="0"/>
              <a:t>September 2014 </a:t>
            </a:r>
            <a:r>
              <a:rPr lang="en-US" dirty="0" smtClean="0"/>
              <a:t> </a:t>
            </a:r>
            <a:r>
              <a:rPr lang="en-US" i="1" dirty="0" smtClean="0"/>
              <a:t>VH</a:t>
            </a:r>
            <a:r>
              <a:rPr lang="en-US" i="1" dirty="0"/>
              <a:t>, </a:t>
            </a:r>
            <a:r>
              <a:rPr lang="en-US" i="1" dirty="0" err="1" smtClean="0"/>
              <a:t>H</a:t>
            </a:r>
            <a:r>
              <a:rPr lang="en-US" sz="1900" i="1" dirty="0" err="1" smtClean="0"/>
              <a:t>→</a:t>
            </a:r>
            <a:r>
              <a:rPr lang="en-US" i="1" dirty="0" err="1" smtClean="0"/>
              <a:t>bb</a:t>
            </a:r>
            <a:r>
              <a:rPr lang="en-US" i="1" dirty="0" smtClean="0"/>
              <a:t> </a:t>
            </a:r>
            <a:r>
              <a:rPr lang="en-US" dirty="0"/>
              <a:t>result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observed 1.4</a:t>
            </a:r>
            <a:r>
              <a:rPr lang="el-GR" dirty="0" smtClean="0"/>
              <a:t>σ</a:t>
            </a:r>
            <a:r>
              <a:rPr lang="en-US" dirty="0" smtClean="0"/>
              <a:t> significance excess</a:t>
            </a:r>
            <a:br>
              <a:rPr lang="en-US" dirty="0" smtClean="0"/>
            </a:br>
            <a:r>
              <a:rPr lang="en-US" dirty="0" smtClean="0"/>
              <a:t>[2.6</a:t>
            </a:r>
            <a:r>
              <a:rPr lang="el-GR" dirty="0" smtClean="0"/>
              <a:t>σ</a:t>
            </a:r>
            <a:r>
              <a:rPr lang="en-US" dirty="0" smtClean="0"/>
              <a:t> expected </a:t>
            </a:r>
            <a:r>
              <a:rPr lang="en-US" dirty="0"/>
              <a:t>for SM </a:t>
            </a:r>
            <a:r>
              <a:rPr lang="en-US" dirty="0" smtClean="0"/>
              <a:t>Higgs]</a:t>
            </a:r>
          </a:p>
          <a:p>
            <a:pPr lvl="1"/>
            <a:endParaRPr lang="en-US" dirty="0"/>
          </a:p>
          <a:p>
            <a:r>
              <a:rPr lang="en-US" dirty="0" smtClean="0"/>
              <a:t>Joint CMS-</a:t>
            </a:r>
            <a:r>
              <a:rPr lang="en-US" dirty="0" err="1" smtClean="0"/>
              <a:t>LHCb</a:t>
            </a:r>
            <a:r>
              <a:rPr lang="en-US" dirty="0" smtClean="0"/>
              <a:t> paper submitted to Nature provides:</a:t>
            </a:r>
          </a:p>
          <a:p>
            <a:pPr lvl="1"/>
            <a:r>
              <a:rPr lang="en-US" dirty="0" smtClean="0"/>
              <a:t>First </a:t>
            </a:r>
            <a:r>
              <a:rPr lang="en-US" dirty="0"/>
              <a:t>observation of the 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baseline="-25000" dirty="0"/>
              <a:t>s</a:t>
            </a:r>
            <a:r>
              <a:rPr lang="en-US" sz="1900" i="1" dirty="0"/>
              <a:t>→</a:t>
            </a:r>
            <a:r>
              <a:rPr lang="en-US" i="1" dirty="0"/>
              <a:t>μ</a:t>
            </a:r>
            <a:r>
              <a:rPr lang="en-US" i="1" baseline="30000" dirty="0"/>
              <a:t>+</a:t>
            </a:r>
            <a:r>
              <a:rPr lang="en-US" i="1" dirty="0"/>
              <a:t>μ</a:t>
            </a:r>
            <a:r>
              <a:rPr lang="en-US" i="1" baseline="30000" dirty="0" smtClean="0"/>
              <a:t>− </a:t>
            </a:r>
            <a:r>
              <a:rPr lang="en-US" dirty="0" smtClean="0"/>
              <a:t>decay, at 6</a:t>
            </a:r>
            <a:r>
              <a:rPr lang="el-GR" dirty="0" smtClean="0"/>
              <a:t>σ</a:t>
            </a:r>
            <a:r>
              <a:rPr lang="en-US" dirty="0" smtClean="0"/>
              <a:t> significance, and best measurement </a:t>
            </a:r>
            <a:r>
              <a:rPr lang="en-US" dirty="0"/>
              <a:t>of its branching fraction to </a:t>
            </a:r>
            <a:r>
              <a:rPr lang="en-US" dirty="0" smtClean="0"/>
              <a:t>date</a:t>
            </a:r>
          </a:p>
          <a:p>
            <a:pPr lvl="1"/>
            <a:r>
              <a:rPr lang="en-US" dirty="0" smtClean="0"/>
              <a:t>Evidence for </a:t>
            </a:r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sz="1900" i="1" dirty="0" smtClean="0"/>
              <a:t>→</a:t>
            </a:r>
            <a:r>
              <a:rPr lang="en-US" i="1" dirty="0"/>
              <a:t>μ</a:t>
            </a:r>
            <a:r>
              <a:rPr lang="en-US" i="1" baseline="30000" dirty="0"/>
              <a:t>+</a:t>
            </a:r>
            <a:r>
              <a:rPr lang="en-US" i="1" dirty="0"/>
              <a:t>μ</a:t>
            </a:r>
            <a:r>
              <a:rPr lang="en-US" i="1" baseline="30000" dirty="0" smtClean="0"/>
              <a:t>−</a:t>
            </a:r>
            <a:r>
              <a:rPr lang="en-US" i="1" dirty="0" smtClean="0"/>
              <a:t> </a:t>
            </a:r>
            <a:r>
              <a:rPr lang="en-US" dirty="0" smtClean="0"/>
              <a:t>decay at 3</a:t>
            </a:r>
            <a:r>
              <a:rPr lang="el-GR" dirty="0" smtClean="0"/>
              <a:t>σ</a:t>
            </a:r>
            <a:r>
              <a:rPr lang="en-US" dirty="0" smtClean="0"/>
              <a:t> significance</a:t>
            </a:r>
          </a:p>
          <a:p>
            <a:pPr lvl="1"/>
            <a:r>
              <a:rPr lang="en-US" dirty="0" smtClean="0"/>
              <a:t>Measurements statistically </a:t>
            </a:r>
            <a:r>
              <a:rPr lang="en-US" dirty="0"/>
              <a:t>compatible with SM </a:t>
            </a:r>
            <a:r>
              <a:rPr lang="en-US" dirty="0" smtClean="0"/>
              <a:t>predictions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Imposes </a:t>
            </a:r>
            <a:r>
              <a:rPr lang="en-US" dirty="0">
                <a:solidFill>
                  <a:srgbClr val="0070C0"/>
                </a:solidFill>
              </a:rPr>
              <a:t>stringent constraints on several theories beyond the SM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/>
              <a:t>Energy Frontier Highlight: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en-US" sz="2000" dirty="0" smtClean="0">
                <a:solidFill>
                  <a:srgbClr val="C00000"/>
                </a:solidFill>
              </a:rPr>
              <a:t>Over </a:t>
            </a:r>
            <a:r>
              <a:rPr lang="en-US" sz="2000" dirty="0">
                <a:solidFill>
                  <a:srgbClr val="C00000"/>
                </a:solidFill>
              </a:rPr>
              <a:t>360 </a:t>
            </a:r>
            <a:r>
              <a:rPr lang="en-US" sz="2000" dirty="0" smtClean="0">
                <a:solidFill>
                  <a:srgbClr val="C00000"/>
                </a:solidFill>
              </a:rPr>
              <a:t>LHC Run </a:t>
            </a:r>
            <a:r>
              <a:rPr lang="en-US" sz="2000" dirty="0">
                <a:solidFill>
                  <a:srgbClr val="C00000"/>
                </a:solidFill>
              </a:rPr>
              <a:t>1 papers submitted </a:t>
            </a:r>
            <a:r>
              <a:rPr lang="en-US" sz="2000" dirty="0" smtClean="0">
                <a:solidFill>
                  <a:srgbClr val="C00000"/>
                </a:solidFill>
              </a:rPr>
              <a:t>for publication by </a:t>
            </a:r>
            <a:r>
              <a:rPr lang="en-US" sz="2000" i="1" dirty="0">
                <a:solidFill>
                  <a:srgbClr val="C00000"/>
                </a:solidFill>
              </a:rPr>
              <a:t>each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of ATLAS &amp; CMS!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B2E3-7CDC-4972-8D42-2D141A8D5E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20" y="3567048"/>
            <a:ext cx="4343199" cy="25289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5721" y="1027219"/>
            <a:ext cx="4289496" cy="2096981"/>
            <a:chOff x="4463733" y="858520"/>
            <a:chExt cx="4621484" cy="2259278"/>
          </a:xfrm>
        </p:grpSpPr>
        <p:grpSp>
          <p:nvGrpSpPr>
            <p:cNvPr id="9" name="Group 8"/>
            <p:cNvGrpSpPr/>
            <p:nvPr/>
          </p:nvGrpSpPr>
          <p:grpSpPr>
            <a:xfrm>
              <a:off x="6778645" y="858520"/>
              <a:ext cx="2306572" cy="2259278"/>
              <a:chOff x="6814505" y="1538564"/>
              <a:chExt cx="2306572" cy="225927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5"/>
              <a:stretch/>
            </p:blipFill>
            <p:spPr>
              <a:xfrm>
                <a:off x="6974541" y="1617191"/>
                <a:ext cx="2146536" cy="218065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 rot="16200000">
                <a:off x="5936059" y="2417010"/>
                <a:ext cx="1980029" cy="223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50" dirty="0" smtClean="0">
                    <a:latin typeface="Arial Narrow" panose="020B0606020202030204" pitchFamily="34" charset="0"/>
                  </a:rPr>
                  <a:t>Weighted events after subtraction / 20.0 </a:t>
                </a:r>
                <a:r>
                  <a:rPr lang="en-US" sz="850" dirty="0" err="1" smtClean="0">
                    <a:latin typeface="Arial Narrow" panose="020B0606020202030204" pitchFamily="34" charset="0"/>
                  </a:rPr>
                  <a:t>GeV</a:t>
                </a:r>
                <a:endParaRPr lang="en-US" sz="850" dirty="0"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" t="2826" r="2820" b="1186"/>
            <a:stretch/>
          </p:blipFill>
          <p:spPr>
            <a:xfrm>
              <a:off x="4463733" y="885268"/>
              <a:ext cx="2318758" cy="219704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883892" y="16895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err="1" smtClean="0">
                <a:solidFill>
                  <a:srgbClr val="C00000"/>
                </a:solidFill>
              </a:rPr>
              <a:t>arXiV</a:t>
            </a:r>
            <a:r>
              <a:rPr lang="en-US" sz="800" b="1" i="1" dirty="0" smtClean="0">
                <a:solidFill>
                  <a:srgbClr val="C00000"/>
                </a:solidFill>
              </a:rPr>
              <a:t>: 1409.6212</a:t>
            </a:r>
            <a:endParaRPr lang="en-US" sz="8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138" y="1918156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smtClean="0">
                <a:solidFill>
                  <a:srgbClr val="C00000"/>
                </a:solidFill>
              </a:rPr>
              <a:t>ATLAS-CONF-2014-061</a:t>
            </a:r>
            <a:endParaRPr lang="en-US" sz="800" b="1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1717040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</a:rPr>
              <a:t>H</a:t>
            </a:r>
            <a:r>
              <a:rPr lang="en-US" sz="600" b="1" i="1" dirty="0" smtClean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Symbol" charset="2"/>
                <a:ea typeface="Calibri" charset="0"/>
                <a:cs typeface="Calibri" charset="0"/>
              </a:rPr>
              <a:t>®</a:t>
            </a:r>
            <a:r>
              <a:rPr lang="en-US" sz="600" dirty="0">
                <a:solidFill>
                  <a:srgbClr val="C00000"/>
                </a:solidFill>
                <a:latin typeface="Symbol" charset="2"/>
                <a:ea typeface="Calibri" charset="0"/>
                <a:cs typeface="Calibri" charset="0"/>
              </a:rPr>
              <a:t> </a:t>
            </a:r>
            <a:r>
              <a:rPr lang="en-US" sz="1400" b="1" i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tt</a:t>
            </a:r>
            <a:endParaRPr lang="en-US" sz="1400" b="1" i="1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6582" y="1475034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</a:rPr>
              <a:t>VH,  H</a:t>
            </a:r>
            <a:r>
              <a:rPr lang="en-US" sz="600" b="1" i="1" dirty="0" smtClean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Symbol" charset="2"/>
                <a:ea typeface="Calibri" charset="0"/>
                <a:cs typeface="Calibri" charset="0"/>
              </a:rPr>
              <a:t>®</a:t>
            </a:r>
            <a:r>
              <a:rPr lang="en-US" sz="600" dirty="0">
                <a:solidFill>
                  <a:srgbClr val="C00000"/>
                </a:solidFill>
                <a:latin typeface="Symbol" charset="2"/>
                <a:ea typeface="Calibri" charset="0"/>
                <a:cs typeface="Calibri" charset="0"/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</a:rPr>
              <a:t>bb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2037" y="5940623"/>
            <a:ext cx="356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>
                <a:solidFill>
                  <a:srgbClr val="FF0000"/>
                </a:solidFill>
                <a:latin typeface="+mn-lt"/>
              </a:rPr>
              <a:t>Submitted</a:t>
            </a:r>
            <a:r>
              <a:rPr lang="fr-FR" sz="1400" i="1" dirty="0" smtClean="0">
                <a:solidFill>
                  <a:srgbClr val="FF0000"/>
                </a:solidFill>
                <a:latin typeface="+mn-lt"/>
              </a:rPr>
              <a:t> to Nature on </a:t>
            </a:r>
            <a:r>
              <a:rPr lang="fr-FR" sz="1400" i="1" dirty="0" smtClean="0">
                <a:solidFill>
                  <a:srgbClr val="FF0000"/>
                </a:solidFill>
              </a:rPr>
              <a:t>Nov. 17, 2014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52400" y="802123"/>
            <a:ext cx="8639174" cy="53917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Current program</a:t>
            </a:r>
          </a:p>
          <a:p>
            <a:r>
              <a:rPr lang="en-US" dirty="0"/>
              <a:t>LHC will resume operations in Spring 2015 at </a:t>
            </a:r>
            <a:r>
              <a:rPr lang="en-US" dirty="0" smtClean="0"/>
              <a:t>collision </a:t>
            </a:r>
            <a:r>
              <a:rPr lang="en-US" dirty="0"/>
              <a:t>energies of 13+ </a:t>
            </a:r>
            <a:r>
              <a:rPr lang="en-US" dirty="0" err="1"/>
              <a:t>TeV</a:t>
            </a:r>
            <a:endParaRPr lang="en-US" dirty="0"/>
          </a:p>
          <a:p>
            <a:pPr lvl="1"/>
            <a:r>
              <a:rPr lang="en-US" dirty="0"/>
              <a:t>Higher energy will increase the reach into search </a:t>
            </a:r>
            <a:r>
              <a:rPr lang="en-US" dirty="0" smtClean="0"/>
              <a:t>for </a:t>
            </a:r>
            <a:r>
              <a:rPr lang="en-US" dirty="0"/>
              <a:t>new physics in high-impact </a:t>
            </a:r>
            <a:r>
              <a:rPr lang="en-US" dirty="0" smtClean="0"/>
              <a:t>topics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SUSY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smtClean="0">
                <a:solidFill>
                  <a:srgbClr val="0070C0"/>
                </a:solidFill>
              </a:rPr>
              <a:t>dark matter, extra dimensions, …</a:t>
            </a:r>
          </a:p>
          <a:p>
            <a:r>
              <a:rPr lang="en-US" dirty="0" smtClean="0"/>
              <a:t>The U.S. </a:t>
            </a:r>
            <a:r>
              <a:rPr lang="en-US" dirty="0"/>
              <a:t>will continue to play a leadership role in LHC discoveries and is actively </a:t>
            </a:r>
            <a:r>
              <a:rPr lang="en-US" dirty="0" smtClean="0"/>
              <a:t>executing </a:t>
            </a:r>
            <a:r>
              <a:rPr lang="en-US" dirty="0"/>
              <a:t>the </a:t>
            </a:r>
            <a:r>
              <a:rPr lang="en-US" dirty="0" smtClean="0"/>
              <a:t>initial upgrades (Phase-I) </a:t>
            </a:r>
            <a:r>
              <a:rPr lang="en-US" dirty="0"/>
              <a:t>to the LHC </a:t>
            </a:r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Phase-I U.S. CMS/ATLAS upgrades received CD-2/3 approval on November 12, 2014</a:t>
            </a: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Planned </a:t>
            </a:r>
            <a:r>
              <a:rPr lang="en-US" dirty="0">
                <a:solidFill>
                  <a:srgbClr val="000099"/>
                </a:solidFill>
              </a:rPr>
              <a:t>program</a:t>
            </a:r>
          </a:p>
          <a:p>
            <a:r>
              <a:rPr lang="en-US" dirty="0" smtClean="0"/>
              <a:t>Considering </a:t>
            </a:r>
            <a:r>
              <a:rPr lang="en-US" dirty="0"/>
              <a:t>h</a:t>
            </a:r>
            <a:r>
              <a:rPr lang="en-US" dirty="0" smtClean="0"/>
              <a:t>igh-luminosity LHC upgrade around 2023 to extend discovery reach</a:t>
            </a:r>
          </a:p>
          <a:p>
            <a:pPr lvl="1"/>
            <a:r>
              <a:rPr lang="en-US" dirty="0" smtClean="0"/>
              <a:t>Increase luminosity by 10 times LHC design value </a:t>
            </a:r>
            <a:br>
              <a:rPr lang="en-US" dirty="0" smtClean="0"/>
            </a:br>
            <a:r>
              <a:rPr lang="en-US" dirty="0" smtClean="0"/>
              <a:t>to explore </a:t>
            </a:r>
            <a:r>
              <a:rPr lang="en-US" dirty="0"/>
              <a:t>new physics </a:t>
            </a:r>
            <a:r>
              <a:rPr lang="en-US" dirty="0" smtClean="0"/>
              <a:t>at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smtClean="0"/>
              <a:t>energies</a:t>
            </a:r>
          </a:p>
          <a:p>
            <a:pPr lvl="1"/>
            <a:r>
              <a:rPr lang="en-US" dirty="0"/>
              <a:t>DOE/HEP actively working with US-CMS/ATLAS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begin mounting </a:t>
            </a:r>
            <a:r>
              <a:rPr lang="en-US" dirty="0"/>
              <a:t>HL-LHC Detector Upgrade Project</a:t>
            </a:r>
          </a:p>
          <a:p>
            <a:r>
              <a:rPr lang="en-US" dirty="0"/>
              <a:t>The new CERN-DOE-NSF Cooperation Agreement </a:t>
            </a:r>
            <a:br>
              <a:rPr lang="en-US" dirty="0"/>
            </a:br>
            <a:r>
              <a:rPr lang="en-US" dirty="0"/>
              <a:t>undergoing final review by all </a:t>
            </a:r>
            <a:r>
              <a:rPr lang="en-US" dirty="0" smtClean="0"/>
              <a:t>parties</a:t>
            </a:r>
            <a:endParaRPr lang="en-US" dirty="0"/>
          </a:p>
          <a:p>
            <a:r>
              <a:rPr lang="en-US" i="1" dirty="0" smtClean="0"/>
              <a:t>Very</a:t>
            </a:r>
            <a:r>
              <a:rPr lang="en-US" dirty="0" smtClean="0"/>
              <a:t> </a:t>
            </a:r>
            <a:r>
              <a:rPr lang="en-US" dirty="0"/>
              <a:t>modest investments in R&amp;D for future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options:</a:t>
            </a:r>
            <a:endParaRPr lang="en-US" dirty="0"/>
          </a:p>
          <a:p>
            <a:pPr lvl="1"/>
            <a:r>
              <a:rPr lang="en-US" dirty="0"/>
              <a:t>Lepton colliders</a:t>
            </a:r>
          </a:p>
          <a:p>
            <a:pPr lvl="1"/>
            <a:r>
              <a:rPr lang="en-US" dirty="0"/>
              <a:t>Very high energy hadron </a:t>
            </a:r>
            <a:r>
              <a:rPr lang="en-US" dirty="0" smtClean="0"/>
              <a:t>colliders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Energy Frontier Status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3750" y="6351588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100" name="Picture 4" descr="CMS detector in a cavern 100 m underground at CERN&amp;#039;s Large Hadron Collider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23" r="5866" b="4192"/>
          <a:stretch/>
        </p:blipFill>
        <p:spPr bwMode="auto">
          <a:xfrm>
            <a:off x="5638800" y="3657600"/>
            <a:ext cx="3352800" cy="242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4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00025" y="866776"/>
            <a:ext cx="4371975" cy="408622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NOvA</a:t>
            </a:r>
            <a:r>
              <a:rPr lang="en-US" dirty="0"/>
              <a:t> </a:t>
            </a:r>
            <a:r>
              <a:rPr lang="en-US" dirty="0" smtClean="0"/>
              <a:t>now taking data using the world’s most powerful neutrino beam and the world’s longest baseline</a:t>
            </a:r>
          </a:p>
          <a:p>
            <a:pPr lvl="1"/>
            <a:r>
              <a:rPr lang="en-US" dirty="0" err="1" smtClean="0"/>
              <a:t>NuMI</a:t>
            </a:r>
            <a:r>
              <a:rPr lang="en-US" dirty="0" smtClean="0"/>
              <a:t> beam sent 500 mi from </a:t>
            </a:r>
            <a:r>
              <a:rPr lang="en-US" dirty="0" err="1" smtClean="0"/>
              <a:t>Fermilab</a:t>
            </a:r>
            <a:r>
              <a:rPr lang="en-US" dirty="0" smtClean="0"/>
              <a:t> to Ash River, MN</a:t>
            </a:r>
          </a:p>
          <a:p>
            <a:pPr lvl="1"/>
            <a:r>
              <a:rPr lang="en-US" dirty="0" smtClean="0"/>
              <a:t>Project completed on time and under budget in September 2014</a:t>
            </a:r>
          </a:p>
          <a:p>
            <a:pPr lvl="1"/>
            <a:r>
              <a:rPr lang="en-US" dirty="0" smtClean="0"/>
              <a:t>Now beginning planned six-year run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b="1" dirty="0" smtClean="0"/>
              <a:t>Intensity Frontier Highlight:</a:t>
            </a:r>
            <a:br>
              <a:rPr lang="en-US" sz="3300" b="1" dirty="0" smtClean="0"/>
            </a:br>
            <a:r>
              <a:rPr lang="en-US" sz="2200" dirty="0" err="1">
                <a:solidFill>
                  <a:srgbClr val="C00000"/>
                </a:solidFill>
              </a:rPr>
              <a:t>NOvA</a:t>
            </a:r>
            <a:r>
              <a:rPr lang="en-US" sz="2200" dirty="0">
                <a:solidFill>
                  <a:srgbClr val="C00000"/>
                </a:solidFill>
              </a:rPr>
              <a:t> Experiment Taking Data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" y="4953000"/>
            <a:ext cx="5013960" cy="1281416"/>
            <a:chOff x="0" y="4674546"/>
            <a:chExt cx="9438043" cy="19418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9" b="15763"/>
            <a:stretch/>
          </p:blipFill>
          <p:spPr bwMode="auto">
            <a:xfrm>
              <a:off x="0" y="4674546"/>
              <a:ext cx="9144000" cy="194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879925" y="5598314"/>
              <a:ext cx="5558118" cy="748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Zoom-in on </a:t>
              </a:r>
              <a:r>
                <a:rPr lang="en-US" sz="1400" b="1" dirty="0" err="1" smtClean="0">
                  <a:latin typeface="+mj-lt"/>
                </a:rPr>
                <a:t>NuMI</a:t>
              </a:r>
              <a:r>
                <a:rPr lang="en-US" sz="1400" b="1" dirty="0" smtClean="0">
                  <a:latin typeface="+mj-lt"/>
                </a:rPr>
                <a:t> beam </a:t>
              </a:r>
              <a:r>
                <a:rPr lang="en-US" sz="1400" dirty="0">
                  <a:latin typeface="+mj-lt"/>
                </a:rPr>
                <a:t>window charged-current </a:t>
              </a:r>
              <a:r>
                <a:rPr lang="el-GR" sz="1400" i="1" dirty="0" smtClean="0">
                  <a:latin typeface="+mj-lt"/>
                </a:rPr>
                <a:t>ν</a:t>
              </a:r>
              <a:r>
                <a:rPr lang="el-GR" sz="1400" i="1" baseline="-25000" dirty="0" smtClean="0">
                  <a:latin typeface="+mj-lt"/>
                </a:rPr>
                <a:t>μ</a:t>
              </a:r>
              <a:r>
                <a:rPr lang="en-US" sz="1400" i="1" dirty="0" smtClean="0">
                  <a:latin typeface="+mj-lt"/>
                </a:rPr>
                <a:t> </a:t>
              </a:r>
              <a:r>
                <a:rPr lang="en-US" sz="1400" dirty="0" smtClean="0">
                  <a:latin typeface="+mj-lt"/>
                </a:rPr>
                <a:t>candidate event</a:t>
              </a:r>
              <a:endParaRPr lang="en-US" sz="1400" b="1" dirty="0">
                <a:latin typeface="+mj-lt"/>
              </a:endParaRPr>
            </a:p>
          </p:txBody>
        </p:sp>
      </p:grpSp>
      <p:pic>
        <p:nvPicPr>
          <p:cNvPr id="2050" name="Picture 2" descr="Tufte Va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838200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-visualmedia.fnal.gov/VMS_Site/gallery/stillphotos/2013/0000/13-0073-2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48026"/>
            <a:ext cx="4286250" cy="286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1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b="1" dirty="0" smtClean="0"/>
              <a:t>Intensity Frontier Highlight:</a:t>
            </a:r>
            <a:br>
              <a:rPr lang="en-US" sz="3300" b="1" dirty="0" smtClean="0"/>
            </a:br>
            <a:r>
              <a:rPr lang="en-US" sz="2200" dirty="0">
                <a:solidFill>
                  <a:srgbClr val="C00000"/>
                </a:solidFill>
                <a:latin typeface="+mj-lt"/>
              </a:rPr>
              <a:t>Belle II Experiment Construction Progress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152400" y="866774"/>
            <a:ext cx="5638802" cy="60674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99"/>
                </a:solidFill>
              </a:rPr>
              <a:t>KEKB upgrade </a:t>
            </a:r>
            <a:r>
              <a:rPr lang="en-US" dirty="0" smtClean="0">
                <a:solidFill>
                  <a:srgbClr val="000099"/>
                </a:solidFill>
              </a:rPr>
              <a:t>will deliver </a:t>
            </a:r>
            <a:r>
              <a:rPr lang="en-US" dirty="0">
                <a:solidFill>
                  <a:srgbClr val="000099"/>
                </a:solidFill>
              </a:rPr>
              <a:t>100x luminosity of </a:t>
            </a:r>
            <a:r>
              <a:rPr lang="en-US" dirty="0" smtClean="0">
                <a:solidFill>
                  <a:srgbClr val="000099"/>
                </a:solidFill>
              </a:rPr>
              <a:t>PEP-II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/>
              <a:t>Belle </a:t>
            </a:r>
            <a:r>
              <a:rPr lang="en-US" dirty="0"/>
              <a:t>II Collaboration: 600 </a:t>
            </a:r>
            <a:r>
              <a:rPr lang="en-US" dirty="0" smtClean="0"/>
              <a:t>members, 99 institutions, </a:t>
            </a:r>
            <a:r>
              <a:rPr lang="en-US" dirty="0"/>
              <a:t>23 countries </a:t>
            </a:r>
          </a:p>
          <a:p>
            <a:pPr lvl="1"/>
            <a:r>
              <a:rPr lang="en-US" dirty="0" smtClean="0"/>
              <a:t>More U.S. </a:t>
            </a:r>
            <a:r>
              <a:rPr lang="en-US" dirty="0"/>
              <a:t>institutions on Belle II than any other </a:t>
            </a:r>
            <a:r>
              <a:rPr lang="en-US" dirty="0" smtClean="0"/>
              <a:t>country, including Japan</a:t>
            </a:r>
          </a:p>
          <a:p>
            <a:r>
              <a:rPr lang="en-US" dirty="0" smtClean="0"/>
              <a:t>Key U.S. contributions:</a:t>
            </a:r>
            <a:endParaRPr lang="en-US" dirty="0"/>
          </a:p>
          <a:p>
            <a:pPr lvl="1"/>
            <a:r>
              <a:rPr lang="en-US" dirty="0" smtClean="0"/>
              <a:t>Belle </a:t>
            </a:r>
            <a:r>
              <a:rPr lang="en-US" dirty="0"/>
              <a:t>II Detector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Distributed </a:t>
            </a:r>
            <a:r>
              <a:rPr lang="en-US" dirty="0"/>
              <a:t>Computing</a:t>
            </a:r>
          </a:p>
          <a:p>
            <a:pPr lvl="1"/>
            <a:r>
              <a:rPr lang="en-US" dirty="0" smtClean="0"/>
              <a:t>Technical </a:t>
            </a:r>
            <a:r>
              <a:rPr lang="en-US" dirty="0"/>
              <a:t>&amp; Reconstruction </a:t>
            </a:r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PNNL serving as U.S</a:t>
            </a:r>
            <a:r>
              <a:rPr lang="en-US" dirty="0"/>
              <a:t>. project </a:t>
            </a:r>
            <a:r>
              <a:rPr lang="en-US" dirty="0" smtClean="0"/>
              <a:t>lead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Progress since Belle II project CD-3 </a:t>
            </a:r>
            <a:r>
              <a:rPr lang="en-US" dirty="0">
                <a:solidFill>
                  <a:srgbClr val="000099"/>
                </a:solidFill>
              </a:rPr>
              <a:t>reached in </a:t>
            </a:r>
            <a:r>
              <a:rPr lang="en-US" dirty="0" smtClean="0">
                <a:solidFill>
                  <a:srgbClr val="000099"/>
                </a:solidFill>
              </a:rPr>
              <a:t>April 2014: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sector of K</a:t>
            </a:r>
            <a:r>
              <a:rPr lang="en-US" baseline="-25000" dirty="0" smtClean="0"/>
              <a:t>L</a:t>
            </a:r>
            <a:r>
              <a:rPr lang="en-US" dirty="0" smtClean="0"/>
              <a:t>/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detector </a:t>
            </a:r>
            <a:r>
              <a:rPr lang="en-US" dirty="0" smtClean="0"/>
              <a:t>system installed and integrated into DAQ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of 16 modules for Imaging Time-Of-Propagation </a:t>
            </a:r>
            <a:r>
              <a:rPr lang="en-US" dirty="0"/>
              <a:t>(</a:t>
            </a:r>
            <a:r>
              <a:rPr lang="en-US" dirty="0" err="1"/>
              <a:t>iTOP</a:t>
            </a:r>
            <a:r>
              <a:rPr lang="en-US" dirty="0"/>
              <a:t>) system for Barrel particle </a:t>
            </a:r>
            <a:r>
              <a:rPr lang="en-US" dirty="0" smtClean="0"/>
              <a:t>identification assembled</a:t>
            </a:r>
          </a:p>
          <a:p>
            <a:r>
              <a:rPr lang="en-US" dirty="0" smtClean="0"/>
              <a:t>Detector </a:t>
            </a:r>
            <a:r>
              <a:rPr lang="en-US" dirty="0"/>
              <a:t>system to evaluate backgrounds during accelerator commissioning phase</a:t>
            </a:r>
          </a:p>
          <a:p>
            <a:pPr lvl="1"/>
            <a:r>
              <a:rPr lang="en-US" dirty="0"/>
              <a:t>Micro-TPCs developed to provide fast neutron directionality using recoil </a:t>
            </a:r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5" name="Picture 2" descr="http://belle2.desy.de/sites2009/site_belle2/content/e103206/e103207/SuperKEKB:Belle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6452" r="1138" b="4116"/>
          <a:stretch/>
        </p:blipFill>
        <p:spPr bwMode="auto">
          <a:xfrm>
            <a:off x="5791201" y="800375"/>
            <a:ext cx="3352799" cy="31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91201" y="3927897"/>
            <a:ext cx="3337306" cy="2665943"/>
            <a:chOff x="5791201" y="4064583"/>
            <a:chExt cx="3337306" cy="2665943"/>
          </a:xfrm>
        </p:grpSpPr>
        <p:pic>
          <p:nvPicPr>
            <p:cNvPr id="17" name="Picture 16" descr="C:\Users\Sven\Documents\presentations\CD2\CAM0027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66" b="1"/>
            <a:stretch/>
          </p:blipFill>
          <p:spPr bwMode="auto">
            <a:xfrm>
              <a:off x="7838691" y="4889389"/>
              <a:ext cx="1289816" cy="184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3"/>
            <p:cNvSpPr txBox="1"/>
            <p:nvPr/>
          </p:nvSpPr>
          <p:spPr>
            <a:xfrm>
              <a:off x="5791202" y="6207306"/>
              <a:ext cx="204749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Aligning and gluing </a:t>
              </a:r>
              <a:r>
                <a:rPr lang="en-US" sz="1400" dirty="0" err="1" smtClean="0"/>
                <a:t>iTOP</a:t>
              </a:r>
              <a:r>
                <a:rPr lang="en-US" sz="1400" dirty="0" smtClean="0"/>
                <a:t> optics</a:t>
              </a:r>
              <a:endParaRPr lang="en-US" sz="1400" dirty="0"/>
            </a:p>
          </p:txBody>
        </p:sp>
        <p:sp>
          <p:nvSpPr>
            <p:cNvPr id="24" name="TextBox 16"/>
            <p:cNvSpPr txBox="1"/>
            <p:nvPr/>
          </p:nvSpPr>
          <p:spPr>
            <a:xfrm>
              <a:off x="7838691" y="4064583"/>
              <a:ext cx="1289816" cy="8248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 anchor="ctr" anchorCtr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Micro-TPC for fast neutron directionality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22" r="20606"/>
            <a:stretch/>
          </p:blipFill>
          <p:spPr>
            <a:xfrm>
              <a:off x="5791201" y="4064584"/>
              <a:ext cx="2047490" cy="2142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2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OE Office of Science Colors">
      <a:dk1>
        <a:srgbClr val="000000"/>
      </a:dk1>
      <a:lt1>
        <a:srgbClr val="FFFFFF"/>
      </a:lt1>
      <a:dk2>
        <a:srgbClr val="0F6636"/>
      </a:dk2>
      <a:lt2>
        <a:srgbClr val="FFFFFF"/>
      </a:lt2>
      <a:accent1>
        <a:srgbClr val="0F6636"/>
      </a:accent1>
      <a:accent2>
        <a:srgbClr val="F3C727"/>
      </a:accent2>
      <a:accent3>
        <a:srgbClr val="C0504D"/>
      </a:accent3>
      <a:accent4>
        <a:srgbClr val="1F497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2665</Words>
  <Application>Microsoft Office PowerPoint</Application>
  <PresentationFormat>On-screen Show (4:3)</PresentationFormat>
  <Paragraphs>421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High Energy Physics Program Status</vt:lpstr>
      <vt:lpstr>Outline</vt:lpstr>
      <vt:lpstr>Take-Away Messages </vt:lpstr>
      <vt:lpstr>HEP Program Status</vt:lpstr>
      <vt:lpstr>Science Drivers and Research Frontiers</vt:lpstr>
      <vt:lpstr>Energy Frontier Highlight: Over 360 LHC Run 1 papers submitted for publication by each of ATLAS &amp; CMS!</vt:lpstr>
      <vt:lpstr>Energy Frontier Status</vt:lpstr>
      <vt:lpstr>Intensity Frontier Highlight: NOvA Experiment Taking Data</vt:lpstr>
      <vt:lpstr>Intensity Frontier Highlight: Belle II Experiment Construction Progress</vt:lpstr>
      <vt:lpstr>Intensity Frontier Status</vt:lpstr>
      <vt:lpstr>Intensity Frontier Status (continued)</vt:lpstr>
      <vt:lpstr>Cosmic Frontier Highlight: HAWC-250 Array Taking Data</vt:lpstr>
      <vt:lpstr>Cosmic Frontier Status </vt:lpstr>
      <vt:lpstr>Cosmic Frontier Status (continued) </vt:lpstr>
      <vt:lpstr>International Agreements</vt:lpstr>
      <vt:lpstr>HEP Budget AND ISSUES</vt:lpstr>
      <vt:lpstr>FY 2015 High Energy Physics Budget</vt:lpstr>
      <vt:lpstr>Table of FY15 Request vs. Senate &amp; House</vt:lpstr>
      <vt:lpstr>Implementing the P5 Plan</vt:lpstr>
      <vt:lpstr>Implementing the P5 Plan (continued)</vt:lpstr>
      <vt:lpstr>HEP Funding Opportunities</vt:lpstr>
      <vt:lpstr>Funding Opportunity Announcement Status</vt:lpstr>
      <vt:lpstr>Office News and Miscellany</vt:lpstr>
      <vt:lpstr>HEP Program Status Updates</vt:lpstr>
      <vt:lpstr>HEP S&amp;T Connections Thrust</vt:lpstr>
      <vt:lpstr>Current Connections Activities</vt:lpstr>
      <vt:lpstr>Take-Away Messages </vt:lpstr>
      <vt:lpstr>Backup</vt:lpstr>
      <vt:lpstr>DOE Office of High Energy Physics Organization Chart</vt:lpstr>
      <vt:lpstr>Accelerator Stewardship</vt:lpstr>
      <vt:lpstr>Office of Science (SC) Digital Data Management Statement</vt:lpstr>
      <vt:lpstr>HEP Science &amp; Technology Connections Thrust</vt:lpstr>
      <vt:lpstr>HEP Forum for Computational Excellence (FCE)</vt:lpstr>
    </vt:vector>
  </TitlesOfParts>
  <Company>US Department of Energy (SC)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Groves</dc:creator>
  <cp:lastModifiedBy> </cp:lastModifiedBy>
  <cp:revision>101</cp:revision>
  <dcterms:created xsi:type="dcterms:W3CDTF">2009-10-19T15:58:14Z</dcterms:created>
  <dcterms:modified xsi:type="dcterms:W3CDTF">2014-12-08T14:56:26Z</dcterms:modified>
</cp:coreProperties>
</file>