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1"/>
  </p:sldMasterIdLst>
  <p:notesMasterIdLst>
    <p:notesMasterId r:id="rId40"/>
  </p:notesMasterIdLst>
  <p:handoutMasterIdLst>
    <p:handoutMasterId r:id="rId41"/>
  </p:handoutMasterIdLst>
  <p:sldIdLst>
    <p:sldId id="271" r:id="rId2"/>
    <p:sldId id="273" r:id="rId3"/>
    <p:sldId id="274" r:id="rId4"/>
    <p:sldId id="277" r:id="rId5"/>
    <p:sldId id="278" r:id="rId6"/>
    <p:sldId id="280" r:id="rId7"/>
    <p:sldId id="308" r:id="rId8"/>
    <p:sldId id="283" r:id="rId9"/>
    <p:sldId id="285" r:id="rId10"/>
    <p:sldId id="287" r:id="rId11"/>
    <p:sldId id="307" r:id="rId12"/>
    <p:sldId id="288" r:id="rId13"/>
    <p:sldId id="291" r:id="rId14"/>
    <p:sldId id="293" r:id="rId15"/>
    <p:sldId id="297" r:id="rId16"/>
    <p:sldId id="295" r:id="rId17"/>
    <p:sldId id="298" r:id="rId18"/>
    <p:sldId id="301" r:id="rId19"/>
    <p:sldId id="302" r:id="rId20"/>
    <p:sldId id="303" r:id="rId21"/>
    <p:sldId id="299" r:id="rId22"/>
    <p:sldId id="304" r:id="rId23"/>
    <p:sldId id="305" r:id="rId24"/>
    <p:sldId id="294" r:id="rId25"/>
    <p:sldId id="279" r:id="rId26"/>
    <p:sldId id="276" r:id="rId27"/>
    <p:sldId id="275" r:id="rId28"/>
    <p:sldId id="284" r:id="rId29"/>
    <p:sldId id="311" r:id="rId30"/>
    <p:sldId id="310" r:id="rId31"/>
    <p:sldId id="313" r:id="rId32"/>
    <p:sldId id="289" r:id="rId33"/>
    <p:sldId id="300" r:id="rId34"/>
    <p:sldId id="312" r:id="rId35"/>
    <p:sldId id="314" r:id="rId36"/>
    <p:sldId id="309" r:id="rId37"/>
    <p:sldId id="315" r:id="rId38"/>
    <p:sldId id="30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0000"/>
    <a:srgbClr val="BF2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677" autoAdjust="0"/>
    <p:restoredTop sz="90954" autoAdjust="0"/>
  </p:normalViewPr>
  <p:slideViewPr>
    <p:cSldViewPr>
      <p:cViewPr>
        <p:scale>
          <a:sx n="98" d="100"/>
          <a:sy n="98" d="100"/>
        </p:scale>
        <p:origin x="828" y="198"/>
      </p:cViewPr>
      <p:guideLst>
        <p:guide orient="horz"/>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56" d="100"/>
          <a:sy n="56" d="100"/>
        </p:scale>
        <p:origin x="-25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1A00E0-8A82-468F-9B2B-F8EB4AB6399D}" type="datetimeFigureOut">
              <a:rPr lang="en-US" smtClean="0"/>
              <a:pPr/>
              <a:t>6/5/2017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DC4D65-DA11-4126-9556-9310B8956503}" type="slidenum">
              <a:rPr lang="en-US" smtClean="0"/>
              <a:pPr/>
              <a:t>‹#›</a:t>
            </a:fld>
            <a:endParaRPr lang="en-US"/>
          </a:p>
        </p:txBody>
      </p:sp>
    </p:spTree>
    <p:extLst>
      <p:ext uri="{BB962C8B-B14F-4D97-AF65-F5344CB8AC3E}">
        <p14:creationId xmlns:p14="http://schemas.microsoft.com/office/powerpoint/2010/main" val="145337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F7AD5-1E06-481F-9C05-C3A40CB42C63}" type="datetimeFigureOut">
              <a:rPr lang="en-US" smtClean="0"/>
              <a:pPr/>
              <a:t>6/5/2017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F22EF-CF13-4EA3-BA93-BBE40C153887}" type="slidenum">
              <a:rPr lang="en-US" smtClean="0"/>
              <a:pPr/>
              <a:t>‹#›</a:t>
            </a:fld>
            <a:endParaRPr lang="en-US"/>
          </a:p>
        </p:txBody>
      </p:sp>
    </p:spTree>
    <p:extLst>
      <p:ext uri="{BB962C8B-B14F-4D97-AF65-F5344CB8AC3E}">
        <p14:creationId xmlns:p14="http://schemas.microsoft.com/office/powerpoint/2010/main" val="95123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9BF22EF-CF13-4EA3-BA93-BBE40C153887}" type="slidenum">
              <a:rPr lang="en-US" smtClean="0"/>
              <a:pPr/>
              <a:t>1</a:t>
            </a:fld>
            <a:endParaRPr lang="en-US"/>
          </a:p>
        </p:txBody>
      </p:sp>
    </p:spTree>
    <p:extLst>
      <p:ext uri="{BB962C8B-B14F-4D97-AF65-F5344CB8AC3E}">
        <p14:creationId xmlns:p14="http://schemas.microsoft.com/office/powerpoint/2010/main" val="68362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F22EF-CF13-4EA3-BA93-BBE40C153887}" type="slidenum">
              <a:rPr lang="en-US" smtClean="0"/>
              <a:pPr/>
              <a:t>2</a:t>
            </a:fld>
            <a:endParaRPr lang="en-US"/>
          </a:p>
        </p:txBody>
      </p:sp>
    </p:spTree>
    <p:extLst>
      <p:ext uri="{BB962C8B-B14F-4D97-AF65-F5344CB8AC3E}">
        <p14:creationId xmlns:p14="http://schemas.microsoft.com/office/powerpoint/2010/main" val="1232777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F22EF-CF13-4EA3-BA93-BBE40C153887}" type="slidenum">
              <a:rPr lang="en-US" smtClean="0"/>
              <a:pPr/>
              <a:t>8</a:t>
            </a:fld>
            <a:endParaRPr lang="en-US"/>
          </a:p>
        </p:txBody>
      </p:sp>
    </p:spTree>
    <p:extLst>
      <p:ext uri="{BB962C8B-B14F-4D97-AF65-F5344CB8AC3E}">
        <p14:creationId xmlns:p14="http://schemas.microsoft.com/office/powerpoint/2010/main" val="199723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F22EF-CF13-4EA3-BA93-BBE40C153887}" type="slidenum">
              <a:rPr lang="en-US" smtClean="0"/>
              <a:pPr/>
              <a:t>13</a:t>
            </a:fld>
            <a:endParaRPr lang="en-US"/>
          </a:p>
        </p:txBody>
      </p:sp>
    </p:spTree>
    <p:extLst>
      <p:ext uri="{BB962C8B-B14F-4D97-AF65-F5344CB8AC3E}">
        <p14:creationId xmlns:p14="http://schemas.microsoft.com/office/powerpoint/2010/main" val="322261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F22EF-CF13-4EA3-BA93-BBE40C153887}" type="slidenum">
              <a:rPr lang="en-US" smtClean="0"/>
              <a:pPr/>
              <a:t>25</a:t>
            </a:fld>
            <a:endParaRPr lang="en-US"/>
          </a:p>
        </p:txBody>
      </p:sp>
    </p:spTree>
    <p:extLst>
      <p:ext uri="{BB962C8B-B14F-4D97-AF65-F5344CB8AC3E}">
        <p14:creationId xmlns:p14="http://schemas.microsoft.com/office/powerpoint/2010/main" val="291442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F22EF-CF13-4EA3-BA93-BBE40C153887}" type="slidenum">
              <a:rPr lang="en-US" smtClean="0"/>
              <a:pPr/>
              <a:t>26</a:t>
            </a:fld>
            <a:endParaRPr lang="en-US"/>
          </a:p>
        </p:txBody>
      </p:sp>
    </p:spTree>
    <p:extLst>
      <p:ext uri="{BB962C8B-B14F-4D97-AF65-F5344CB8AC3E}">
        <p14:creationId xmlns:p14="http://schemas.microsoft.com/office/powerpoint/2010/main" val="1577427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F22EF-CF13-4EA3-BA93-BBE40C153887}" type="slidenum">
              <a:rPr lang="en-US" smtClean="0"/>
              <a:pPr/>
              <a:t>35</a:t>
            </a:fld>
            <a:endParaRPr lang="en-US"/>
          </a:p>
        </p:txBody>
      </p:sp>
    </p:spTree>
    <p:extLst>
      <p:ext uri="{BB962C8B-B14F-4D97-AF65-F5344CB8AC3E}">
        <p14:creationId xmlns:p14="http://schemas.microsoft.com/office/powerpoint/2010/main" val="689963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F22EF-CF13-4EA3-BA93-BBE40C153887}" type="slidenum">
              <a:rPr lang="en-US" smtClean="0"/>
              <a:pPr/>
              <a:t>37</a:t>
            </a:fld>
            <a:endParaRPr lang="en-US"/>
          </a:p>
        </p:txBody>
      </p:sp>
    </p:spTree>
    <p:extLst>
      <p:ext uri="{BB962C8B-B14F-4D97-AF65-F5344CB8AC3E}">
        <p14:creationId xmlns:p14="http://schemas.microsoft.com/office/powerpoint/2010/main" val="151066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6400800"/>
            <a:ext cx="9144000" cy="4572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p:cNvSpPr/>
          <p:nvPr userDrawn="1"/>
        </p:nvSpPr>
        <p:spPr>
          <a:xfrm>
            <a:off x="0" y="0"/>
            <a:ext cx="9144000" cy="1194329"/>
          </a:xfrm>
          <a:prstGeom prst="rect">
            <a:avLst/>
          </a:prstGeom>
          <a:solidFill>
            <a:srgbClr val="A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ctrTitle" hasCustomPrompt="1"/>
          </p:nvPr>
        </p:nvSpPr>
        <p:spPr>
          <a:xfrm>
            <a:off x="609600" y="3733800"/>
            <a:ext cx="7924800" cy="1219200"/>
          </a:xfrm>
        </p:spPr>
        <p:txBody>
          <a:bodyPr anchor="b"/>
          <a:lstStyle>
            <a:lvl1pPr algn="ctr">
              <a:defRPr sz="3600">
                <a:solidFill>
                  <a:srgbClr val="AF0000"/>
                </a:solidFill>
              </a:defRPr>
            </a:lvl1pPr>
          </a:lstStyle>
          <a:p>
            <a:r>
              <a:rPr lang="en-US" dirty="0"/>
              <a:t>Click here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0" y="323007"/>
            <a:ext cx="2615812" cy="2105124"/>
          </a:xfrm>
          <a:prstGeom prst="rect">
            <a:avLst/>
          </a:prstGeom>
        </p:spPr>
      </p:pic>
      <p:sp>
        <p:nvSpPr>
          <p:cNvPr id="3" name="Subtitle 2"/>
          <p:cNvSpPr>
            <a:spLocks noGrp="1"/>
          </p:cNvSpPr>
          <p:nvPr>
            <p:ph type="subTitle" idx="1"/>
          </p:nvPr>
        </p:nvSpPr>
        <p:spPr>
          <a:xfrm>
            <a:off x="1219200" y="5134240"/>
            <a:ext cx="6553200" cy="804862"/>
          </a:xfrm>
        </p:spPr>
        <p:txBody>
          <a:bodyPr>
            <a:normAutofit/>
          </a:bodyPr>
          <a:lstStyle>
            <a:lvl1pPr marL="0" indent="0" algn="ctr">
              <a:buNone/>
              <a:defRPr sz="2400" b="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952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077200" cy="4335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176A6A54-2A6B-4242-B691-C4DE4231F394}" type="datetimeFigureOut">
              <a:rPr lang="en-US" smtClean="0"/>
              <a:pPr/>
              <a:t>6/5/2017</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FED1A7-FB98-43FD-AA3D-E7C3EC56B298}" type="slidenum">
              <a:rPr lang="en-US" smtClean="0"/>
              <a:pPr/>
              <a:t>‹#›</a:t>
            </a:fld>
            <a:endParaRPr lang="en-US"/>
          </a:p>
        </p:txBody>
      </p:sp>
      <p:sp>
        <p:nvSpPr>
          <p:cNvPr id="10" name="Title 9"/>
          <p:cNvSpPr>
            <a:spLocks noGrp="1"/>
          </p:cNvSpPr>
          <p:nvPr>
            <p:ph type="title"/>
          </p:nvPr>
        </p:nvSpPr>
        <p:spPr>
          <a:xfrm>
            <a:off x="723900" y="380999"/>
            <a:ext cx="7543800" cy="533401"/>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5182821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05000"/>
            <a:ext cx="7603597"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a:p>
        </p:txBody>
      </p:sp>
      <p:sp>
        <p:nvSpPr>
          <p:cNvPr id="8" name="Text Placeholder 7"/>
          <p:cNvSpPr>
            <a:spLocks noGrp="1"/>
          </p:cNvSpPr>
          <p:nvPr>
            <p:ph type="body" sz="quarter" idx="13" hasCustomPrompt="1"/>
          </p:nvPr>
        </p:nvSpPr>
        <p:spPr>
          <a:xfrm>
            <a:off x="457200" y="1295400"/>
            <a:ext cx="7620000" cy="533400"/>
          </a:xfrm>
        </p:spPr>
        <p:txBody>
          <a:bodyPr/>
          <a:lstStyle>
            <a:lvl1pPr marL="0" indent="0">
              <a:buNone/>
              <a:defRPr b="1" baseline="0">
                <a:solidFill>
                  <a:srgbClr val="AF0000"/>
                </a:solidFill>
              </a:defRPr>
            </a:lvl1pPr>
          </a:lstStyle>
          <a:p>
            <a:pPr lvl="0"/>
            <a:r>
              <a:rPr lang="en-US" dirty="0"/>
              <a:t>Sub-Header Text goes here</a:t>
            </a:r>
          </a:p>
        </p:txBody>
      </p:sp>
    </p:spTree>
    <p:extLst>
      <p:ext uri="{BB962C8B-B14F-4D97-AF65-F5344CB8AC3E}">
        <p14:creationId xmlns:p14="http://schemas.microsoft.com/office/powerpoint/2010/main" val="329578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pPr/>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pPr/>
              <a:t>‹#›</a:t>
            </a:fld>
            <a:endParaRPr lang="en-US"/>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151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1"/>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5401"/>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pPr/>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pPr/>
              <a:t>‹#›</a:t>
            </a:fld>
            <a:endParaRPr lang="en-US"/>
          </a:p>
        </p:txBody>
      </p:sp>
      <p:sp>
        <p:nvSpPr>
          <p:cNvPr id="10" name="Content Placeholder 2"/>
          <p:cNvSpPr>
            <a:spLocks noGrp="1"/>
          </p:cNvSpPr>
          <p:nvPr>
            <p:ph sz="half" idx="13"/>
          </p:nvPr>
        </p:nvSpPr>
        <p:spPr>
          <a:xfrm>
            <a:off x="457200" y="3581400"/>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4"/>
          </p:nvPr>
        </p:nvSpPr>
        <p:spPr>
          <a:xfrm>
            <a:off x="4648200" y="3581400"/>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522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9200"/>
            <a:ext cx="3845485" cy="639762"/>
          </a:xfrm>
        </p:spPr>
        <p:txBody>
          <a:bodyPr anchor="b"/>
          <a:lstStyle>
            <a:lvl1pPr marL="0" indent="0" algn="ctr">
              <a:buNone/>
              <a:defRPr sz="2400" b="1">
                <a:solidFill>
                  <a:srgbClr val="A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58962"/>
            <a:ext cx="3845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16425" y="1219200"/>
            <a:ext cx="3813175" cy="639762"/>
          </a:xfrm>
        </p:spPr>
        <p:txBody>
          <a:bodyPr anchor="b"/>
          <a:lstStyle>
            <a:lvl1pPr marL="0" indent="0" algn="ctr">
              <a:buNone/>
              <a:defRPr sz="2400" b="1">
                <a:solidFill>
                  <a:srgbClr val="A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16425" y="1858962"/>
            <a:ext cx="38131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76A6A54-2A6B-4242-B691-C4DE4231F394}" type="datetimeFigureOut">
              <a:rPr lang="en-US" smtClean="0"/>
              <a:pPr/>
              <a:t>6/5/2017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ED1A7-FB98-43FD-AA3D-E7C3EC56B298}" type="slidenum">
              <a:rPr lang="en-US" smtClean="0"/>
              <a:pPr/>
              <a:t>‹#›</a:t>
            </a:fld>
            <a:endParaRPr lang="en-US"/>
          </a:p>
        </p:txBody>
      </p:sp>
    </p:spTree>
    <p:extLst>
      <p:ext uri="{BB962C8B-B14F-4D97-AF65-F5344CB8AC3E}">
        <p14:creationId xmlns:p14="http://schemas.microsoft.com/office/powerpoint/2010/main" val="81100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76A6A54-2A6B-4242-B691-C4DE4231F394}" type="datetimeFigureOut">
              <a:rPr lang="en-US" smtClean="0"/>
              <a:pPr/>
              <a:t>6/5/2017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FED1A7-FB98-43FD-AA3D-E7C3EC56B298}" type="slidenum">
              <a:rPr lang="en-US" smtClean="0"/>
              <a:pPr/>
              <a:t>‹#›</a:t>
            </a:fld>
            <a:endParaRPr lang="en-US"/>
          </a:p>
        </p:txBody>
      </p:sp>
    </p:spTree>
    <p:extLst>
      <p:ext uri="{BB962C8B-B14F-4D97-AF65-F5344CB8AC3E}">
        <p14:creationId xmlns:p14="http://schemas.microsoft.com/office/powerpoint/2010/main" val="380070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A6A54-2A6B-4242-B691-C4DE4231F394}" type="datetimeFigureOut">
              <a:rPr lang="en-US" smtClean="0"/>
              <a:pPr/>
              <a:t>6/5/2017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FED1A7-FB98-43FD-AA3D-E7C3EC56B298}" type="slidenum">
              <a:rPr lang="en-US" smtClean="0"/>
              <a:pPr/>
              <a:t>‹#›</a:t>
            </a:fld>
            <a:endParaRPr lang="en-US"/>
          </a:p>
        </p:txBody>
      </p:sp>
    </p:spTree>
    <p:extLst>
      <p:ext uri="{BB962C8B-B14F-4D97-AF65-F5344CB8AC3E}">
        <p14:creationId xmlns:p14="http://schemas.microsoft.com/office/powerpoint/2010/main" val="405300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3_lab of future">
    <p:spTree>
      <p:nvGrpSpPr>
        <p:cNvPr id="1" name=""/>
        <p:cNvGrpSpPr/>
        <p:nvPr/>
      </p:nvGrpSpPr>
      <p:grpSpPr>
        <a:xfrm>
          <a:off x="0" y="0"/>
          <a:ext cx="0" cy="0"/>
          <a:chOff x="0" y="0"/>
          <a:chExt cx="0" cy="0"/>
        </a:xfrm>
      </p:grpSpPr>
      <p:pic>
        <p:nvPicPr>
          <p:cNvPr id="3" name="image1.png"/>
          <p:cNvPicPr>
            <a:picLocks noChangeAspect="1" noChangeArrowheads="1"/>
          </p:cNvPicPr>
          <p:nvPr/>
        </p:nvPicPr>
        <p:blipFill>
          <a:blip r:embed="rId2" cstate="print">
            <a:extLst>
              <a:ext uri="{28A0092B-C50C-407E-A947-70E740481C1C}">
                <a14:useLocalDpi xmlns:a14="http://schemas.microsoft.com/office/drawing/2010/main" val="0"/>
              </a:ext>
            </a:extLst>
          </a:blip>
          <a:srcRect l="6667" t="8601" r="7967" b="18398"/>
          <a:stretch>
            <a:fillRect/>
          </a:stretch>
        </p:blipFill>
        <p:spPr bwMode="auto">
          <a:xfrm>
            <a:off x="69850" y="6430963"/>
            <a:ext cx="534988"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4" name="imag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338" y="6426200"/>
            <a:ext cx="1600200"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5" name="Shape 120"/>
          <p:cNvSpPr>
            <a:spLocks noChangeShapeType="1"/>
          </p:cNvSpPr>
          <p:nvPr/>
        </p:nvSpPr>
        <p:spPr bwMode="auto">
          <a:xfrm>
            <a:off x="2571750" y="6448425"/>
            <a:ext cx="0" cy="366713"/>
          </a:xfrm>
          <a:prstGeom prst="line">
            <a:avLst/>
          </a:prstGeom>
          <a:noFill/>
          <a:ln w="12700">
            <a:solidFill>
              <a:srgbClr val="FFFFFF"/>
            </a:solidFill>
            <a:round/>
            <a:headEnd/>
            <a:tailEnd/>
          </a:ln>
          <a:extLst>
            <a:ext uri="{909E8E84-426E-40dd-AFC4-6F175D3DCCD1}">
              <a14:hiddenFill xmlns:a14="http://schemas.microsoft.com/office/drawing/2010/main" xmlns="">
                <a:noFill/>
              </a14:hiddenFill>
            </a:ext>
          </a:extLst>
        </p:spPr>
        <p:txBody>
          <a:bodyPr lIns="0" tIns="0" rIns="0" bIns="0"/>
          <a:lstStyle/>
          <a:p>
            <a:pPr defTabSz="457200"/>
            <a:endParaRPr lang="en-US" smtClean="0">
              <a:solidFill>
                <a:prstClr val="black"/>
              </a:solidFill>
              <a:latin typeface="Arial" charset="0"/>
              <a:ea typeface="ＭＳ Ｐゴシック" charset="0"/>
              <a:cs typeface="ＭＳ Ｐゴシック" charset="0"/>
            </a:endParaRPr>
          </a:p>
        </p:txBody>
      </p:sp>
      <p:sp>
        <p:nvSpPr>
          <p:cNvPr id="6" name="Shape 121"/>
          <p:cNvSpPr>
            <a:spLocks noChangeArrowheads="1"/>
          </p:cNvSpPr>
          <p:nvPr/>
        </p:nvSpPr>
        <p:spPr bwMode="auto">
          <a:xfrm>
            <a:off x="2595563" y="6389688"/>
            <a:ext cx="781050" cy="441325"/>
          </a:xfrm>
          <a:prstGeom prst="rect">
            <a:avLst/>
          </a:prstGeom>
          <a:noFill/>
          <a:ln>
            <a:noFill/>
          </a:ln>
          <a:extLst>
            <a:ext uri="{C572A759-6A51-4108-AA02-DFA0A04FC94B}">
              <ma14:wrappingTextBox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45719" rIns="45719">
            <a:spAutoFit/>
          </a:bodyPr>
          <a:lstStyle/>
          <a:p>
            <a:pPr defTabSz="455613"/>
            <a:r>
              <a:rPr lang="en-US" sz="1200" smtClean="0">
                <a:solidFill>
                  <a:srgbClr val="FFFFFF"/>
                </a:solidFill>
                <a:latin typeface="Arial" charset="0"/>
                <a:ea typeface="ＭＳ Ｐゴシック" charset="0"/>
                <a:cs typeface="Arial" charset="0"/>
                <a:sym typeface="Arial" charset="0"/>
              </a:rPr>
              <a:t>Office of</a:t>
            </a:r>
            <a:br>
              <a:rPr lang="en-US" sz="1200" smtClean="0">
                <a:solidFill>
                  <a:srgbClr val="FFFFFF"/>
                </a:solidFill>
                <a:latin typeface="Arial" charset="0"/>
                <a:ea typeface="ＭＳ Ｐゴシック" charset="0"/>
                <a:cs typeface="Arial" charset="0"/>
                <a:sym typeface="Arial" charset="0"/>
              </a:rPr>
            </a:br>
            <a:r>
              <a:rPr lang="en-US" sz="1200" smtClean="0">
                <a:solidFill>
                  <a:srgbClr val="FFFFFF"/>
                </a:solidFill>
                <a:latin typeface="Arial" charset="0"/>
                <a:ea typeface="ＭＳ Ｐゴシック" charset="0"/>
                <a:cs typeface="Arial" charset="0"/>
                <a:sym typeface="Arial" charset="0"/>
              </a:rPr>
              <a:t>Science</a:t>
            </a:r>
          </a:p>
        </p:txBody>
      </p:sp>
      <p:sp>
        <p:nvSpPr>
          <p:cNvPr id="7" name="Shape 122"/>
          <p:cNvSpPr>
            <a:spLocks noChangeArrowheads="1"/>
          </p:cNvSpPr>
          <p:nvPr/>
        </p:nvSpPr>
        <p:spPr bwMode="auto">
          <a:xfrm>
            <a:off x="8724900" y="6446838"/>
            <a:ext cx="368300" cy="355600"/>
          </a:xfrm>
          <a:prstGeom prst="roundRect">
            <a:avLst>
              <a:gd name="adj" fmla="val 16667"/>
            </a:avLst>
          </a:prstGeom>
          <a:noFill/>
          <a:ln w="2857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pPr defTabSz="912813"/>
            <a:endParaRPr lang="en-US" sz="2400" smtClean="0">
              <a:solidFill>
                <a:srgbClr val="000000"/>
              </a:solidFill>
              <a:latin typeface="Arial" charset="0"/>
              <a:ea typeface="ＭＳ Ｐゴシック" charset="0"/>
              <a:cs typeface="Arial" charset="0"/>
              <a:sym typeface="Arial" charset="0"/>
            </a:endParaRPr>
          </a:p>
        </p:txBody>
      </p:sp>
      <p:sp>
        <p:nvSpPr>
          <p:cNvPr id="8" name="Shape 123"/>
          <p:cNvSpPr/>
          <p:nvPr/>
        </p:nvSpPr>
        <p:spPr>
          <a:xfrm>
            <a:off x="0" y="-12700"/>
            <a:ext cx="9144000" cy="855663"/>
          </a:xfrm>
          <a:prstGeom prst="rect">
            <a:avLst/>
          </a:prstGeom>
          <a:solidFill>
            <a:srgbClr val="1F497D"/>
          </a:solidFill>
          <a:ln w="12700">
            <a:miter lim="400000"/>
          </a:ln>
          <a:effectLst>
            <a:outerShdw blurRad="50800" dist="38100" dir="5400000" rotWithShape="0">
              <a:srgbClr val="000000">
                <a:alpha val="40000"/>
              </a:srgbClr>
            </a:outerShdw>
          </a:effectLst>
        </p:spPr>
        <p:txBody>
          <a:bodyPr lIns="0" tIns="0" rIns="0" bIns="0"/>
          <a:lstStyle/>
          <a:p>
            <a:pPr defTabSz="914165">
              <a:defRPr sz="2400"/>
            </a:pPr>
            <a:endParaRPr sz="2400" kern="0">
              <a:solidFill>
                <a:sysClr val="windowText" lastClr="000000"/>
              </a:solidFill>
              <a:latin typeface="Arial"/>
              <a:ea typeface="Arial"/>
              <a:cs typeface="Arial"/>
              <a:sym typeface="Arial"/>
            </a:endParaRPr>
          </a:p>
        </p:txBody>
      </p:sp>
      <p:sp>
        <p:nvSpPr>
          <p:cNvPr id="9" name="Shape 124"/>
          <p:cNvSpPr/>
          <p:nvPr/>
        </p:nvSpPr>
        <p:spPr>
          <a:xfrm>
            <a:off x="0" y="0"/>
            <a:ext cx="9144000" cy="855663"/>
          </a:xfrm>
          <a:prstGeom prst="rect">
            <a:avLst/>
          </a:prstGeom>
          <a:solidFill>
            <a:srgbClr val="1F497D"/>
          </a:solidFill>
          <a:ln w="12700">
            <a:miter lim="400000"/>
          </a:ln>
          <a:effectLst>
            <a:outerShdw blurRad="50800" dist="38100" dir="5400000" rotWithShape="0">
              <a:srgbClr val="000000">
                <a:alpha val="40000"/>
              </a:srgbClr>
            </a:outerShdw>
          </a:effectLst>
        </p:spPr>
        <p:txBody>
          <a:bodyPr lIns="0" tIns="0" rIns="0" bIns="0"/>
          <a:lstStyle/>
          <a:p>
            <a:pPr defTabSz="914165">
              <a:defRPr sz="2400"/>
            </a:pPr>
            <a:endParaRPr sz="2400" kern="0">
              <a:solidFill>
                <a:sysClr val="windowText" lastClr="000000"/>
              </a:solidFill>
              <a:latin typeface="Arial"/>
              <a:ea typeface="Arial"/>
              <a:cs typeface="Arial"/>
              <a:sym typeface="Arial"/>
            </a:endParaRPr>
          </a:p>
        </p:txBody>
      </p:sp>
      <p:sp>
        <p:nvSpPr>
          <p:cNvPr id="125" name="Shape 125"/>
          <p:cNvSpPr>
            <a:spLocks noGrp="1"/>
          </p:cNvSpPr>
          <p:nvPr>
            <p:ph type="title"/>
          </p:nvPr>
        </p:nvSpPr>
        <p:spPr>
          <a:xfrm>
            <a:off x="0" y="0"/>
            <a:ext cx="9144000" cy="855768"/>
          </a:xfrm>
          <a:prstGeom prst="rect">
            <a:avLst/>
          </a:prstGeom>
        </p:spPr>
        <p:txBody>
          <a:bodyPr lIns="45719" tIns="45719" rIns="45719" bIns="45719" anchor="ctr"/>
          <a:lstStyle>
            <a:lvl1pPr algn="ctr">
              <a:lnSpc>
                <a:spcPct val="100000"/>
              </a:lnSpc>
              <a:defRPr sz="2800" b="0">
                <a:solidFill>
                  <a:srgbClr val="FFFFFF"/>
                </a:solidFill>
                <a:latin typeface="Franklin Gothic Medium"/>
                <a:ea typeface="Franklin Gothic Medium"/>
                <a:cs typeface="Franklin Gothic Medium"/>
                <a:sym typeface="Franklin Gothic Medium"/>
              </a:defRPr>
            </a:lvl1pPr>
          </a:lstStyle>
          <a:p>
            <a:pPr lvl="0"/>
            <a:r>
              <a:rPr/>
              <a:t>Title Text</a:t>
            </a:r>
          </a:p>
        </p:txBody>
      </p:sp>
    </p:spTree>
    <p:extLst>
      <p:ext uri="{BB962C8B-B14F-4D97-AF65-F5344CB8AC3E}">
        <p14:creationId xmlns:p14="http://schemas.microsoft.com/office/powerpoint/2010/main" val="68166816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400800"/>
            <a:ext cx="9144000" cy="4572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5" name="Rectangle 14"/>
          <p:cNvSpPr/>
          <p:nvPr userDrawn="1"/>
        </p:nvSpPr>
        <p:spPr>
          <a:xfrm>
            <a:off x="0" y="0"/>
            <a:ext cx="9144000" cy="1219200"/>
          </a:xfrm>
          <a:prstGeom prst="rect">
            <a:avLst/>
          </a:prstGeom>
          <a:solidFill>
            <a:srgbClr val="A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sp>
        <p:nvSpPr>
          <p:cNvPr id="2" name="Title Placeholder 1"/>
          <p:cNvSpPr>
            <a:spLocks noGrp="1"/>
          </p:cNvSpPr>
          <p:nvPr>
            <p:ph type="title"/>
          </p:nvPr>
        </p:nvSpPr>
        <p:spPr>
          <a:xfrm>
            <a:off x="457200" y="152400"/>
            <a:ext cx="7543800" cy="990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371600"/>
            <a:ext cx="8229600" cy="464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1000" y="6416675"/>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A6A54-2A6B-4242-B691-C4DE4231F394}" type="datetimeFigureOut">
              <a:rPr lang="en-US" smtClean="0"/>
              <a:pPr/>
              <a:t>6/5/2017</a:t>
            </a:fld>
            <a:endParaRPr lang="en-US"/>
          </a:p>
        </p:txBody>
      </p:sp>
      <p:sp>
        <p:nvSpPr>
          <p:cNvPr id="5" name="Footer Placeholder 4"/>
          <p:cNvSpPr>
            <a:spLocks noGrp="1"/>
          </p:cNvSpPr>
          <p:nvPr>
            <p:ph type="ftr" sz="quarter" idx="3"/>
          </p:nvPr>
        </p:nvSpPr>
        <p:spPr>
          <a:xfrm>
            <a:off x="3124200" y="64008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391400" y="640080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ED1A7-FB98-43FD-AA3D-E7C3EC56B298}" type="slidenum">
              <a:rPr lang="en-US" smtClean="0"/>
              <a:pPr/>
              <a:t>‹#›</a:t>
            </a:fld>
            <a:endParaRPr lang="en-US"/>
          </a:p>
        </p:txBody>
      </p:sp>
    </p:spTree>
    <p:extLst>
      <p:ext uri="{BB962C8B-B14F-4D97-AF65-F5344CB8AC3E}">
        <p14:creationId xmlns:p14="http://schemas.microsoft.com/office/powerpoint/2010/main" val="137637821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6" r:id="rId3"/>
    <p:sldLayoutId id="2147483661" r:id="rId4"/>
    <p:sldLayoutId id="2147483665" r:id="rId5"/>
    <p:sldLayoutId id="2147483662" r:id="rId6"/>
    <p:sldLayoutId id="2147483663" r:id="rId7"/>
    <p:sldLayoutId id="2147483664" r:id="rId8"/>
    <p:sldLayoutId id="2147483667" r:id="rId9"/>
  </p:sldLayoutIdLst>
  <p:txStyles>
    <p:titleStyle>
      <a:lvl1pPr algn="l" defTabSz="914400" rtl="0" eaLnBrk="1" latinLnBrk="0" hangingPunct="1">
        <a:spcBef>
          <a:spcPct val="0"/>
        </a:spcBef>
        <a:buNone/>
        <a:defRPr sz="3600" b="1" kern="1200">
          <a:solidFill>
            <a:schemeClr val="bg1"/>
          </a:solidFill>
          <a:latin typeface="Roboto Slab" pitchFamily="2" charset="0"/>
          <a:ea typeface="Roboto Slab" pitchFamily="2" charset="0"/>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image" Target="../media/image19.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science.energy.gov/~/media/hep/pdf/accelerator-rd-stewardship/Advanced_Accelerator_Development_Strategy_Report.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438400"/>
            <a:ext cx="8534400" cy="1676400"/>
          </a:xfrm>
        </p:spPr>
        <p:txBody>
          <a:bodyPr>
            <a:normAutofit/>
          </a:bodyPr>
          <a:lstStyle/>
          <a:p>
            <a:r>
              <a:rPr lang="en-US" sz="3200" dirty="0" smtClean="0"/>
              <a:t>General Accelerator R&amp;D Roadmaps:</a:t>
            </a:r>
            <a:br>
              <a:rPr lang="en-US" sz="3200" dirty="0" smtClean="0"/>
            </a:br>
            <a:r>
              <a:rPr lang="en-US" sz="3200" dirty="0" smtClean="0"/>
              <a:t>Advanced Accelerator Concepts</a:t>
            </a:r>
            <a:br>
              <a:rPr lang="en-US" sz="3200" dirty="0" smtClean="0"/>
            </a:br>
            <a:r>
              <a:rPr lang="en-US" sz="3200" dirty="0" smtClean="0"/>
              <a:t>Radio Frequency</a:t>
            </a:r>
            <a:endParaRPr lang="en-US" sz="3200" dirty="0"/>
          </a:p>
        </p:txBody>
      </p:sp>
      <p:sp>
        <p:nvSpPr>
          <p:cNvPr id="4" name="Subtitle 3"/>
          <p:cNvSpPr>
            <a:spLocks noGrp="1"/>
          </p:cNvSpPr>
          <p:nvPr>
            <p:ph type="subTitle" idx="1"/>
          </p:nvPr>
        </p:nvSpPr>
        <p:spPr>
          <a:xfrm>
            <a:off x="1295400" y="4724400"/>
            <a:ext cx="6553200" cy="1449715"/>
          </a:xfrm>
        </p:spPr>
        <p:txBody>
          <a:bodyPr>
            <a:normAutofit fontScale="70000" lnSpcReduction="20000"/>
          </a:bodyPr>
          <a:lstStyle/>
          <a:p>
            <a:r>
              <a:rPr lang="en-US" dirty="0"/>
              <a:t/>
            </a:r>
            <a:br>
              <a:rPr lang="en-US" dirty="0"/>
            </a:br>
            <a:r>
              <a:rPr lang="en-US" sz="3600" dirty="0" smtClean="0"/>
              <a:t>G.C. Blazey</a:t>
            </a:r>
          </a:p>
          <a:p>
            <a:r>
              <a:rPr lang="en-US" sz="3600" dirty="0" smtClean="0"/>
              <a:t>Northern Illinois University</a:t>
            </a:r>
          </a:p>
          <a:p>
            <a:r>
              <a:rPr lang="en-US" sz="3600" dirty="0" smtClean="0"/>
              <a:t>HEPAP - June </a:t>
            </a:r>
            <a:r>
              <a:rPr lang="en-US" sz="3600" dirty="0"/>
              <a:t>5</a:t>
            </a:r>
            <a:r>
              <a:rPr lang="en-US" sz="3600" dirty="0" smtClean="0"/>
              <a:t>, 2017</a:t>
            </a:r>
            <a:endParaRPr lang="en-US" sz="3600" dirty="0"/>
          </a:p>
        </p:txBody>
      </p:sp>
      <p:sp>
        <p:nvSpPr>
          <p:cNvPr id="6" name="Rectangle 5"/>
          <p:cNvSpPr/>
          <p:nvPr/>
        </p:nvSpPr>
        <p:spPr>
          <a:xfrm>
            <a:off x="2743200" y="1676400"/>
            <a:ext cx="3429000" cy="762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9249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1492" y="3886200"/>
            <a:ext cx="3983908" cy="1742910"/>
          </a:xfrm>
        </p:spPr>
        <p:txBody>
          <a:bodyPr>
            <a:normAutofit/>
          </a:bodyPr>
          <a:lstStyle/>
          <a:p>
            <a:r>
              <a:rPr lang="en-US" sz="1400" b="1" dirty="0" smtClean="0">
                <a:solidFill>
                  <a:srgbClr val="FF0000"/>
                </a:solidFill>
              </a:rPr>
              <a:t>10 </a:t>
            </a:r>
            <a:r>
              <a:rPr lang="en-US" sz="1400" b="1" dirty="0">
                <a:solidFill>
                  <a:srgbClr val="FF0000"/>
                </a:solidFill>
              </a:rPr>
              <a:t>GeV Electron </a:t>
            </a:r>
            <a:r>
              <a:rPr lang="en-US" sz="1400" b="1" dirty="0" smtClean="0">
                <a:solidFill>
                  <a:srgbClr val="FF0000"/>
                </a:solidFill>
              </a:rPr>
              <a:t>Stage</a:t>
            </a:r>
          </a:p>
          <a:p>
            <a:pPr lvl="1"/>
            <a:r>
              <a:rPr lang="en-US" sz="1400" b="1" dirty="0" smtClean="0">
                <a:solidFill>
                  <a:srgbClr val="FF0000"/>
                </a:solidFill>
              </a:rPr>
              <a:t>FACETII will enable next step in gradient and beam quality</a:t>
            </a:r>
          </a:p>
          <a:p>
            <a:pPr lvl="1"/>
            <a:r>
              <a:rPr lang="en-US" sz="1400" b="1" dirty="0" smtClean="0">
                <a:solidFill>
                  <a:srgbClr val="FF0000"/>
                </a:solidFill>
              </a:rPr>
              <a:t>FACETII external injector will enable further progress (</a:t>
            </a:r>
            <a:r>
              <a:rPr lang="en-US" sz="1400" b="1" dirty="0" smtClean="0">
                <a:solidFill>
                  <a:srgbClr val="FF0000"/>
                </a:solidFill>
                <a:latin typeface="Symbol" charset="2"/>
                <a:ea typeface="Symbol" charset="2"/>
                <a:cs typeface="Symbol" charset="2"/>
              </a:rPr>
              <a:t>e</a:t>
            </a:r>
            <a:r>
              <a:rPr lang="en-US" sz="1400" b="1" dirty="0" smtClean="0">
                <a:solidFill>
                  <a:srgbClr val="FF0000"/>
                </a:solidFill>
              </a:rPr>
              <a:t> and </a:t>
            </a:r>
            <a:r>
              <a:rPr lang="en-US" sz="1400" b="1" dirty="0" smtClean="0">
                <a:solidFill>
                  <a:srgbClr val="FF0000"/>
                </a:solidFill>
                <a:latin typeface="Symbol" charset="2"/>
                <a:ea typeface="Symbol" charset="2"/>
                <a:cs typeface="Symbol" charset="2"/>
              </a:rPr>
              <a:t>D</a:t>
            </a:r>
            <a:r>
              <a:rPr lang="en-US" sz="1400" b="1" dirty="0" smtClean="0">
                <a:solidFill>
                  <a:srgbClr val="FF0000"/>
                </a:solidFill>
              </a:rPr>
              <a:t>E)</a:t>
            </a:r>
            <a:endParaRPr lang="en-US" sz="1400" b="1" dirty="0">
              <a:solidFill>
                <a:srgbClr val="FF0000"/>
              </a:solidFill>
            </a:endParaRPr>
          </a:p>
          <a:p>
            <a:r>
              <a:rPr lang="en-US" sz="1400" b="1" dirty="0">
                <a:solidFill>
                  <a:srgbClr val="00B050"/>
                </a:solidFill>
              </a:rPr>
              <a:t>Staging </a:t>
            </a:r>
            <a:r>
              <a:rPr lang="en-US" sz="1400" b="1" dirty="0" smtClean="0">
                <a:solidFill>
                  <a:srgbClr val="00B050"/>
                </a:solidFill>
              </a:rPr>
              <a:t>Studies with independent witness beam injector</a:t>
            </a:r>
            <a:endParaRPr lang="en-US" sz="1400" b="1" dirty="0">
              <a:solidFill>
                <a:srgbClr val="00B050"/>
              </a:solidFill>
            </a:endParaRPr>
          </a:p>
          <a:p>
            <a:endParaRPr lang="en-US" dirty="0"/>
          </a:p>
        </p:txBody>
      </p:sp>
      <p:sp>
        <p:nvSpPr>
          <p:cNvPr id="3" name="Title 2"/>
          <p:cNvSpPr>
            <a:spLocks noGrp="1"/>
          </p:cNvSpPr>
          <p:nvPr>
            <p:ph type="title"/>
          </p:nvPr>
        </p:nvSpPr>
        <p:spPr/>
        <p:txBody>
          <a:bodyPr>
            <a:normAutofit fontScale="90000"/>
          </a:bodyPr>
          <a:lstStyle/>
          <a:p>
            <a:r>
              <a:rPr lang="en-US" dirty="0" smtClean="0"/>
              <a:t>PWFA: Next Decade </a:t>
            </a:r>
            <a:endParaRPr lang="en-US" dirty="0"/>
          </a:p>
        </p:txBody>
      </p:sp>
      <p:pic>
        <p:nvPicPr>
          <p:cNvPr id="4" name="Content Placeholder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 y="3343111"/>
            <a:ext cx="4038600" cy="2981491"/>
          </a:xfrm>
          <a:prstGeom prst="rect">
            <a:avLst/>
          </a:prstGeom>
        </p:spPr>
      </p:pic>
      <p:sp>
        <p:nvSpPr>
          <p:cNvPr id="10" name="Rounded Rectangle 9"/>
          <p:cNvSpPr/>
          <p:nvPr/>
        </p:nvSpPr>
        <p:spPr>
          <a:xfrm>
            <a:off x="3086100" y="5629110"/>
            <a:ext cx="1676400" cy="69549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8312" y="5476711"/>
            <a:ext cx="2327787" cy="84788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23900" y="4095037"/>
            <a:ext cx="4038600" cy="22295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
          <p:cNvSpPr txBox="1">
            <a:spLocks/>
          </p:cNvSpPr>
          <p:nvPr/>
        </p:nvSpPr>
        <p:spPr>
          <a:xfrm>
            <a:off x="152400" y="1447800"/>
            <a:ext cx="4610100"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smtClean="0">
                <a:solidFill>
                  <a:srgbClr val="00B050"/>
                </a:solidFill>
              </a:rPr>
              <a:t>Throughout the 10-years:</a:t>
            </a:r>
          </a:p>
          <a:p>
            <a:pPr lvl="1"/>
            <a:r>
              <a:rPr lang="en-US" sz="1800" b="1" dirty="0" smtClean="0">
                <a:solidFill>
                  <a:srgbClr val="00B050"/>
                </a:solidFill>
              </a:rPr>
              <a:t>LC concept development</a:t>
            </a:r>
          </a:p>
          <a:p>
            <a:pPr lvl="1"/>
            <a:r>
              <a:rPr lang="en-US" sz="1800" b="1" dirty="0" smtClean="0">
                <a:solidFill>
                  <a:srgbClr val="00B050"/>
                </a:solidFill>
              </a:rPr>
              <a:t>Beam dynamics &amp; tolerance studies</a:t>
            </a:r>
          </a:p>
          <a:p>
            <a:pPr lvl="1"/>
            <a:r>
              <a:rPr lang="en-US" sz="1800" b="1" dirty="0" smtClean="0">
                <a:solidFill>
                  <a:srgbClr val="00B050"/>
                </a:solidFill>
              </a:rPr>
              <a:t>Early applications development</a:t>
            </a:r>
          </a:p>
        </p:txBody>
      </p:sp>
      <p:sp>
        <p:nvSpPr>
          <p:cNvPr id="17" name="Content Placeholder 1"/>
          <p:cNvSpPr txBox="1">
            <a:spLocks/>
          </p:cNvSpPr>
          <p:nvPr/>
        </p:nvSpPr>
        <p:spPr>
          <a:xfrm>
            <a:off x="4495800" y="1524000"/>
            <a:ext cx="4191000"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smtClean="0">
                <a:solidFill>
                  <a:schemeClr val="accent6"/>
                </a:solidFill>
              </a:rPr>
              <a:t>Program is shaped by availability of facilities.</a:t>
            </a:r>
          </a:p>
          <a:p>
            <a:pPr lvl="1"/>
            <a:r>
              <a:rPr lang="en-US" sz="1800" b="1" dirty="0" smtClean="0">
                <a:solidFill>
                  <a:schemeClr val="accent6"/>
                </a:solidFill>
              </a:rPr>
              <a:t>FACET-II Phase 1 – electrons</a:t>
            </a:r>
          </a:p>
          <a:p>
            <a:pPr lvl="1"/>
            <a:r>
              <a:rPr lang="en-US" sz="1800" b="1" dirty="0" smtClean="0">
                <a:solidFill>
                  <a:schemeClr val="accent6"/>
                </a:solidFill>
              </a:rPr>
              <a:t>FACET-II Phase 2 – positrons</a:t>
            </a:r>
          </a:p>
          <a:p>
            <a:pPr lvl="1"/>
            <a:r>
              <a:rPr lang="en-US" sz="1800" b="1" dirty="0" smtClean="0">
                <a:solidFill>
                  <a:schemeClr val="accent6"/>
                </a:solidFill>
              </a:rPr>
              <a:t>FACET-II w/ external injector</a:t>
            </a:r>
          </a:p>
        </p:txBody>
      </p:sp>
    </p:spTree>
    <p:extLst>
      <p:ext uri="{BB962C8B-B14F-4D97-AF65-F5344CB8AC3E}">
        <p14:creationId xmlns:p14="http://schemas.microsoft.com/office/powerpoint/2010/main" val="119610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PWFA: Next Decade</a:t>
            </a:r>
            <a:endParaRPr lang="en-US" dirty="0"/>
          </a:p>
        </p:txBody>
      </p:sp>
      <p:pic>
        <p:nvPicPr>
          <p:cNvPr id="4" name="Content Placeholder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833" y="2058699"/>
            <a:ext cx="4038600" cy="2981491"/>
          </a:xfrm>
          <a:prstGeom prst="rect">
            <a:avLst/>
          </a:prstGeom>
        </p:spPr>
      </p:pic>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160207" y="2536722"/>
            <a:ext cx="4038600" cy="289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1160207" y="2558845"/>
            <a:ext cx="4031226" cy="1594997"/>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167581" y="4198087"/>
            <a:ext cx="4031226" cy="1212882"/>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8" name="Content Placeholder 1"/>
          <p:cNvSpPr txBox="1">
            <a:spLocks/>
          </p:cNvSpPr>
          <p:nvPr/>
        </p:nvSpPr>
        <p:spPr>
          <a:xfrm>
            <a:off x="5410200" y="2743201"/>
            <a:ext cx="3276600" cy="26898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solidFill>
                  <a:srgbClr val="7030A0"/>
                </a:solidFill>
              </a:rPr>
              <a:t>Positrons:  FACETII Phase 2 will enable the next step in positron acceleration</a:t>
            </a:r>
            <a:endParaRPr lang="en-US" sz="2000" b="1" dirty="0">
              <a:solidFill>
                <a:srgbClr val="FF0000"/>
              </a:solidFill>
            </a:endParaRPr>
          </a:p>
          <a:p>
            <a:r>
              <a:rPr lang="en-US" sz="2000" b="1" dirty="0" smtClean="0">
                <a:solidFill>
                  <a:srgbClr val="00B0F0"/>
                </a:solidFill>
              </a:rPr>
              <a:t>Plasma source development.</a:t>
            </a:r>
          </a:p>
        </p:txBody>
      </p:sp>
    </p:spTree>
    <p:extLst>
      <p:ext uri="{BB962C8B-B14F-4D97-AF65-F5344CB8AC3E}">
        <p14:creationId xmlns:p14="http://schemas.microsoft.com/office/powerpoint/2010/main" val="81931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077200" cy="4800600"/>
          </a:xfrm>
        </p:spPr>
        <p:txBody>
          <a:bodyPr>
            <a:normAutofit/>
          </a:bodyPr>
          <a:lstStyle/>
          <a:p>
            <a:r>
              <a:rPr lang="en-US" sz="1600" dirty="0"/>
              <a:t>R&amp;D primarily on dielectric two-beam </a:t>
            </a:r>
            <a:r>
              <a:rPr lang="en-US" sz="1600" dirty="0" smtClean="0"/>
              <a:t>acceleration:</a:t>
            </a:r>
          </a:p>
          <a:p>
            <a:pPr lvl="1"/>
            <a:r>
              <a:rPr lang="en-US" sz="1600" dirty="0" smtClean="0"/>
              <a:t>Several </a:t>
            </a:r>
            <a:r>
              <a:rPr lang="en-US" sz="1600" dirty="0"/>
              <a:t>critical technology elements can draw upon CLIC or ILC </a:t>
            </a:r>
            <a:r>
              <a:rPr lang="en-US" sz="1600" dirty="0" smtClean="0"/>
              <a:t>designs:</a:t>
            </a:r>
          </a:p>
          <a:p>
            <a:pPr lvl="2"/>
            <a:r>
              <a:rPr lang="en-US" sz="1600" dirty="0" smtClean="0"/>
              <a:t>Polarized electron and positron sources</a:t>
            </a:r>
          </a:p>
          <a:p>
            <a:pPr lvl="2"/>
            <a:r>
              <a:rPr lang="en-US" sz="1600" dirty="0" smtClean="0"/>
              <a:t>Beam </a:t>
            </a:r>
            <a:r>
              <a:rPr lang="en-US" sz="1600" dirty="0"/>
              <a:t>delivery system and appropriate main-beam parameters at IP</a:t>
            </a:r>
          </a:p>
          <a:p>
            <a:pPr lvl="1"/>
            <a:r>
              <a:rPr lang="en-US" sz="1600" dirty="0"/>
              <a:t>The other critical technology elements are focus of current R&amp;D:</a:t>
            </a:r>
          </a:p>
          <a:p>
            <a:pPr marL="1200150" lvl="2" indent="-285750"/>
            <a:r>
              <a:rPr lang="en-US" sz="1600" dirty="0"/>
              <a:t>Main (witness) beam acceleration</a:t>
            </a:r>
          </a:p>
          <a:p>
            <a:pPr marL="1200150" lvl="2" indent="-285750"/>
            <a:r>
              <a:rPr lang="en-US" sz="1600" dirty="0"/>
              <a:t>Drive beam power source</a:t>
            </a:r>
          </a:p>
          <a:p>
            <a:pPr marL="1200150" lvl="2" indent="-285750"/>
            <a:r>
              <a:rPr lang="en-US" sz="1600" dirty="0"/>
              <a:t>Staging of multiple accelerations structures to </a:t>
            </a:r>
            <a:r>
              <a:rPr lang="en-US" sz="1600" dirty="0" smtClean="0"/>
              <a:t>higher </a:t>
            </a:r>
            <a:r>
              <a:rPr lang="en-US" sz="1600" dirty="0"/>
              <a:t>energy</a:t>
            </a:r>
          </a:p>
          <a:p>
            <a:endParaRPr lang="en-US" sz="1600" dirty="0"/>
          </a:p>
          <a:p>
            <a:r>
              <a:rPr lang="en-US" sz="1600" dirty="0"/>
              <a:t>Goals:</a:t>
            </a:r>
          </a:p>
          <a:p>
            <a:pPr lvl="1"/>
            <a:r>
              <a:rPr lang="en-US" sz="1600" dirty="0"/>
              <a:t>300 MV/m gradient</a:t>
            </a:r>
          </a:p>
          <a:p>
            <a:pPr lvl="1"/>
            <a:r>
              <a:rPr lang="en-US" sz="1600" dirty="0"/>
              <a:t>Low-cost dielectric structures</a:t>
            </a:r>
          </a:p>
          <a:p>
            <a:pPr lvl="1"/>
            <a:r>
              <a:rPr lang="en-US" sz="1600" dirty="0"/>
              <a:t>Simple drive-beam based power source</a:t>
            </a:r>
          </a:p>
          <a:p>
            <a:pPr lvl="1"/>
            <a:r>
              <a:rPr lang="en-US" sz="1600" dirty="0"/>
              <a:t>Main bunch shaping for high efficiency</a:t>
            </a:r>
          </a:p>
          <a:p>
            <a:pPr lvl="1"/>
            <a:r>
              <a:rPr lang="en-US" sz="1600" dirty="0"/>
              <a:t>High-efficiency klystrons</a:t>
            </a:r>
          </a:p>
          <a:p>
            <a:pPr lvl="1"/>
            <a:r>
              <a:rPr lang="en-US" sz="1600" dirty="0"/>
              <a:t>Multi-fold cost reduction compared to current LC </a:t>
            </a:r>
            <a:r>
              <a:rPr lang="en-US" sz="1600" dirty="0" smtClean="0"/>
              <a:t>technology</a:t>
            </a:r>
            <a:endParaRPr lang="en-US" sz="1600" dirty="0"/>
          </a:p>
        </p:txBody>
      </p:sp>
      <p:sp>
        <p:nvSpPr>
          <p:cNvPr id="3" name="Title 2"/>
          <p:cNvSpPr>
            <a:spLocks noGrp="1"/>
          </p:cNvSpPr>
          <p:nvPr>
            <p:ph type="title"/>
          </p:nvPr>
        </p:nvSpPr>
        <p:spPr>
          <a:xfrm>
            <a:off x="457200" y="76200"/>
            <a:ext cx="7810500" cy="990599"/>
          </a:xfrm>
        </p:spPr>
        <p:txBody>
          <a:bodyPr>
            <a:normAutofit fontScale="90000"/>
          </a:bodyPr>
          <a:lstStyle/>
          <a:p>
            <a:r>
              <a:rPr lang="en-US" smtClean="0"/>
              <a:t>Dielectric </a:t>
            </a:r>
            <a:r>
              <a:rPr lang="en-US" dirty="0"/>
              <a:t>Wakefield </a:t>
            </a:r>
            <a:r>
              <a:rPr lang="en-US"/>
              <a:t>Acceleration </a:t>
            </a:r>
            <a:r>
              <a:rPr lang="en-US" smtClean="0"/>
              <a:t>(DWFA</a:t>
            </a:r>
            <a:r>
              <a:rPr lang="en-US" dirty="0"/>
              <a:t>): Roadmap Overview</a:t>
            </a:r>
          </a:p>
        </p:txBody>
      </p:sp>
    </p:spTree>
    <p:extLst>
      <p:ext uri="{BB962C8B-B14F-4D97-AF65-F5344CB8AC3E}">
        <p14:creationId xmlns:p14="http://schemas.microsoft.com/office/powerpoint/2010/main" val="191166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9600" y="1600200"/>
            <a:ext cx="4495800" cy="4724400"/>
          </a:xfrm>
        </p:spPr>
        <p:txBody>
          <a:bodyPr>
            <a:normAutofit fontScale="85000" lnSpcReduction="20000"/>
          </a:bodyPr>
          <a:lstStyle/>
          <a:p>
            <a:pPr marL="0" indent="0">
              <a:buNone/>
            </a:pPr>
            <a:endParaRPr lang="en-US" sz="1600" dirty="0">
              <a:solidFill>
                <a:srgbClr val="FF0000"/>
              </a:solidFill>
            </a:endParaRPr>
          </a:p>
          <a:p>
            <a:r>
              <a:rPr lang="en-US" sz="1600" dirty="0" smtClean="0">
                <a:solidFill>
                  <a:srgbClr val="FF0000"/>
                </a:solidFill>
              </a:rPr>
              <a:t>2016-21 </a:t>
            </a:r>
            <a:r>
              <a:rPr lang="en-US" sz="1600" dirty="0">
                <a:solidFill>
                  <a:srgbClr val="FF0000"/>
                </a:solidFill>
              </a:rPr>
              <a:t>– Technology Consolidation </a:t>
            </a:r>
            <a:r>
              <a:rPr lang="en-US" sz="1600" dirty="0" smtClean="0">
                <a:solidFill>
                  <a:srgbClr val="FF0000"/>
                </a:solidFill>
              </a:rPr>
              <a:t>Phase</a:t>
            </a:r>
          </a:p>
          <a:p>
            <a:pPr lvl="1"/>
            <a:r>
              <a:rPr lang="en-US" sz="1600" dirty="0">
                <a:solidFill>
                  <a:srgbClr val="00B050"/>
                </a:solidFill>
              </a:rPr>
              <a:t>Single stage</a:t>
            </a:r>
          </a:p>
          <a:p>
            <a:pPr lvl="2"/>
            <a:r>
              <a:rPr lang="en-US" sz="1600" dirty="0">
                <a:solidFill>
                  <a:srgbClr val="00B050"/>
                </a:solidFill>
              </a:rPr>
              <a:t>GW level RF power from drive beam</a:t>
            </a:r>
          </a:p>
          <a:p>
            <a:pPr lvl="2"/>
            <a:r>
              <a:rPr lang="en-US" sz="1600" dirty="0">
                <a:solidFill>
                  <a:srgbClr val="00B050"/>
                </a:solidFill>
              </a:rPr>
              <a:t>300 MV/m in single stage</a:t>
            </a:r>
          </a:p>
          <a:p>
            <a:pPr lvl="1"/>
            <a:r>
              <a:rPr lang="en-US" sz="1600" dirty="0">
                <a:solidFill>
                  <a:srgbClr val="FF0000"/>
                </a:solidFill>
              </a:rPr>
              <a:t>High Fidelity Staging</a:t>
            </a:r>
          </a:p>
          <a:p>
            <a:pPr lvl="2"/>
            <a:r>
              <a:rPr lang="en-US" sz="1600" dirty="0">
                <a:solidFill>
                  <a:srgbClr val="FF0000"/>
                </a:solidFill>
              </a:rPr>
              <a:t>With beam kicker, RF delay lines, two TBA modules per stage</a:t>
            </a:r>
          </a:p>
          <a:p>
            <a:r>
              <a:rPr lang="en-US" sz="1600" dirty="0" smtClean="0">
                <a:solidFill>
                  <a:srgbClr val="FF0000"/>
                </a:solidFill>
              </a:rPr>
              <a:t>2021-26 </a:t>
            </a:r>
            <a:r>
              <a:rPr lang="en-US" sz="1600" dirty="0">
                <a:solidFill>
                  <a:srgbClr val="FF0000"/>
                </a:solidFill>
              </a:rPr>
              <a:t>– Technology Integration </a:t>
            </a:r>
            <a:r>
              <a:rPr lang="en-US" sz="1600" dirty="0" smtClean="0">
                <a:solidFill>
                  <a:srgbClr val="FF0000"/>
                </a:solidFill>
              </a:rPr>
              <a:t>Phase</a:t>
            </a:r>
          </a:p>
          <a:p>
            <a:pPr lvl="1"/>
            <a:r>
              <a:rPr lang="en-US" sz="1600" dirty="0">
                <a:solidFill>
                  <a:srgbClr val="00B0F0"/>
                </a:solidFill>
              </a:rPr>
              <a:t>Main Beam Source</a:t>
            </a:r>
          </a:p>
          <a:p>
            <a:pPr lvl="2"/>
            <a:r>
              <a:rPr lang="en-US" sz="1600" dirty="0">
                <a:solidFill>
                  <a:srgbClr val="00B0F0"/>
                </a:solidFill>
              </a:rPr>
              <a:t>X-band</a:t>
            </a:r>
          </a:p>
          <a:p>
            <a:pPr lvl="1"/>
            <a:r>
              <a:rPr lang="en-US" sz="1600" dirty="0">
                <a:solidFill>
                  <a:schemeClr val="accent6">
                    <a:lumMod val="75000"/>
                  </a:schemeClr>
                </a:solidFill>
              </a:rPr>
              <a:t>3-GeV Acceleration Facility</a:t>
            </a:r>
          </a:p>
          <a:p>
            <a:pPr lvl="2"/>
            <a:r>
              <a:rPr lang="en-US" sz="1600" dirty="0">
                <a:solidFill>
                  <a:schemeClr val="accent6">
                    <a:lumMod val="75000"/>
                  </a:schemeClr>
                </a:solidFill>
              </a:rPr>
              <a:t>High-fidelity, integrated test facility</a:t>
            </a:r>
          </a:p>
          <a:p>
            <a:pPr lvl="2"/>
            <a:r>
              <a:rPr lang="en-US" sz="1600" dirty="0">
                <a:solidFill>
                  <a:schemeClr val="accent6">
                    <a:lumMod val="75000"/>
                  </a:schemeClr>
                </a:solidFill>
              </a:rPr>
              <a:t>High-gradient</a:t>
            </a:r>
          </a:p>
          <a:p>
            <a:pPr lvl="2"/>
            <a:r>
              <a:rPr lang="en-US" sz="1600" dirty="0">
                <a:solidFill>
                  <a:schemeClr val="accent6">
                    <a:lumMod val="75000"/>
                  </a:schemeClr>
                </a:solidFill>
              </a:rPr>
              <a:t>Staging</a:t>
            </a:r>
          </a:p>
          <a:p>
            <a:pPr lvl="2"/>
            <a:r>
              <a:rPr lang="en-US" sz="1600" dirty="0">
                <a:solidFill>
                  <a:schemeClr val="accent6">
                    <a:lumMod val="75000"/>
                  </a:schemeClr>
                </a:solidFill>
              </a:rPr>
              <a:t>LC quality </a:t>
            </a:r>
            <a:r>
              <a:rPr lang="en-US" sz="1600" dirty="0" smtClean="0">
                <a:solidFill>
                  <a:schemeClr val="accent6">
                    <a:lumMod val="75000"/>
                  </a:schemeClr>
                </a:solidFill>
              </a:rPr>
              <a:t>beam</a:t>
            </a:r>
            <a:endParaRPr lang="en-US" sz="1600" dirty="0">
              <a:solidFill>
                <a:srgbClr val="FF0000"/>
              </a:solidFill>
            </a:endParaRPr>
          </a:p>
          <a:p>
            <a:pPr marL="292100" indent="-285750"/>
            <a:r>
              <a:rPr lang="en-US" sz="1600" dirty="0" smtClean="0">
                <a:solidFill>
                  <a:srgbClr val="FF0000"/>
                </a:solidFill>
              </a:rPr>
              <a:t>Ongoing</a:t>
            </a:r>
            <a:r>
              <a:rPr lang="en-US" sz="1600" dirty="0" smtClean="0">
                <a:solidFill>
                  <a:srgbClr val="7030A0"/>
                </a:solidFill>
              </a:rPr>
              <a:t>:	</a:t>
            </a:r>
          </a:p>
          <a:p>
            <a:pPr marL="692150" lvl="1"/>
            <a:r>
              <a:rPr lang="en-US" sz="1600" dirty="0" smtClean="0">
                <a:solidFill>
                  <a:schemeClr val="accent2">
                    <a:lumMod val="75000"/>
                  </a:schemeClr>
                </a:solidFill>
              </a:rPr>
              <a:t>Bunch Shaping</a:t>
            </a:r>
          </a:p>
          <a:p>
            <a:pPr marL="1092200" lvl="2"/>
            <a:r>
              <a:rPr lang="en-US" sz="1600" dirty="0" smtClean="0">
                <a:solidFill>
                  <a:schemeClr val="accent2">
                    <a:lumMod val="75000"/>
                  </a:schemeClr>
                </a:solidFill>
              </a:rPr>
              <a:t>Increase </a:t>
            </a:r>
            <a:r>
              <a:rPr lang="en-US" sz="1600" dirty="0">
                <a:solidFill>
                  <a:schemeClr val="accent2">
                    <a:lumMod val="75000"/>
                  </a:schemeClr>
                </a:solidFill>
              </a:rPr>
              <a:t>RF-beam efficiency</a:t>
            </a:r>
          </a:p>
          <a:p>
            <a:pPr marL="692150" lvl="1"/>
            <a:r>
              <a:rPr lang="en-US" sz="1600" dirty="0" smtClean="0">
                <a:solidFill>
                  <a:schemeClr val="accent3">
                    <a:lumMod val="75000"/>
                  </a:schemeClr>
                </a:solidFill>
              </a:rPr>
              <a:t>High </a:t>
            </a:r>
            <a:r>
              <a:rPr lang="en-US" sz="1600" dirty="0">
                <a:solidFill>
                  <a:schemeClr val="accent3">
                    <a:lumMod val="75000"/>
                  </a:schemeClr>
                </a:solidFill>
              </a:rPr>
              <a:t>Efficiency </a:t>
            </a:r>
            <a:r>
              <a:rPr lang="en-US" sz="1600" dirty="0" smtClean="0">
                <a:solidFill>
                  <a:schemeClr val="accent3">
                    <a:lumMod val="75000"/>
                  </a:schemeClr>
                </a:solidFill>
              </a:rPr>
              <a:t>Klystron</a:t>
            </a:r>
          </a:p>
          <a:p>
            <a:pPr marL="1092200" lvl="2"/>
            <a:r>
              <a:rPr lang="en-US" sz="1600" dirty="0" smtClean="0">
                <a:solidFill>
                  <a:schemeClr val="accent3">
                    <a:lumMod val="75000"/>
                  </a:schemeClr>
                </a:solidFill>
              </a:rPr>
              <a:t>Synergistic </a:t>
            </a:r>
            <a:r>
              <a:rPr lang="en-US" sz="1600" dirty="0">
                <a:solidFill>
                  <a:schemeClr val="accent3">
                    <a:lumMod val="75000"/>
                  </a:schemeClr>
                </a:solidFill>
              </a:rPr>
              <a:t>with CLIC (and SLAC)</a:t>
            </a:r>
          </a:p>
          <a:p>
            <a:pPr lvl="1"/>
            <a:endParaRPr lang="en-US" sz="1600" dirty="0">
              <a:solidFill>
                <a:srgbClr val="7030A0"/>
              </a:solidFill>
            </a:endParaRPr>
          </a:p>
          <a:p>
            <a:endParaRPr lang="en-US" dirty="0"/>
          </a:p>
        </p:txBody>
      </p:sp>
      <p:sp>
        <p:nvSpPr>
          <p:cNvPr id="3" name="Title 2"/>
          <p:cNvSpPr>
            <a:spLocks noGrp="1"/>
          </p:cNvSpPr>
          <p:nvPr>
            <p:ph type="title"/>
          </p:nvPr>
        </p:nvSpPr>
        <p:spPr/>
        <p:txBody>
          <a:bodyPr>
            <a:normAutofit fontScale="90000"/>
          </a:bodyPr>
          <a:lstStyle/>
          <a:p>
            <a:r>
              <a:rPr lang="en-US" dirty="0" smtClean="0"/>
              <a:t>DWFA</a:t>
            </a:r>
            <a:r>
              <a:rPr lang="en-US" dirty="0"/>
              <a:t>: Next Decade </a:t>
            </a:r>
          </a:p>
        </p:txBody>
      </p:sp>
      <p:pic>
        <p:nvPicPr>
          <p:cNvPr id="4" name="Picture 3" descr="Macintosh HD:Users:geraldblazey:Documents:Reviews:DOE_AAC_Strategy:Report:AWA Milestones_final:AWA Milestones_final_20160229:Slide1.png"/>
          <p:cNvPicPr/>
          <p:nvPr/>
        </p:nvPicPr>
        <p:blipFill>
          <a:blip r:embed="rId3">
            <a:extLst>
              <a:ext uri="{28A0092B-C50C-407E-A947-70E740481C1C}">
                <a14:useLocalDpi xmlns:a14="http://schemas.microsoft.com/office/drawing/2010/main" val="0"/>
              </a:ext>
            </a:extLst>
          </a:blip>
          <a:srcRect/>
          <a:stretch>
            <a:fillRect/>
          </a:stretch>
        </p:blipFill>
        <p:spPr bwMode="auto">
          <a:xfrm>
            <a:off x="204019" y="1524000"/>
            <a:ext cx="4191000" cy="3657600"/>
          </a:xfrm>
          <a:prstGeom prst="rect">
            <a:avLst/>
          </a:prstGeom>
          <a:noFill/>
          <a:ln>
            <a:noFill/>
          </a:ln>
        </p:spPr>
      </p:pic>
    </p:spTree>
    <p:extLst>
      <p:ext uri="{BB962C8B-B14F-4D97-AF65-F5344CB8AC3E}">
        <p14:creationId xmlns:p14="http://schemas.microsoft.com/office/powerpoint/2010/main" val="1912394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2100" dirty="0"/>
              <a:t>Many similarities and parallels in LWFA &amp; PWFA </a:t>
            </a:r>
            <a:r>
              <a:rPr lang="en-US" sz="2100" dirty="0" smtClean="0"/>
              <a:t>roadmap, considerable physics </a:t>
            </a:r>
            <a:r>
              <a:rPr lang="en-US" sz="2100" dirty="0"/>
              <a:t>and required R&amp;D are independent of the driver</a:t>
            </a:r>
            <a:r>
              <a:rPr lang="en-US" sz="2100" dirty="0" smtClean="0"/>
              <a:t>.</a:t>
            </a:r>
            <a:endParaRPr lang="en-US" sz="2100" dirty="0"/>
          </a:p>
          <a:p>
            <a:pPr marL="800100" lvl="1"/>
            <a:r>
              <a:rPr lang="en-US" sz="2100" dirty="0"/>
              <a:t>Staging of 1-10 GeV modules</a:t>
            </a:r>
          </a:p>
          <a:p>
            <a:pPr marL="800100" lvl="1"/>
            <a:r>
              <a:rPr lang="en-US" sz="2100" dirty="0"/>
              <a:t>Mitigation of emittance growth due to collisions and ion motion</a:t>
            </a:r>
          </a:p>
          <a:p>
            <a:pPr marL="800100" lvl="1"/>
            <a:r>
              <a:rPr lang="en-US" sz="2100" dirty="0"/>
              <a:t>High-efficiency acceleration</a:t>
            </a:r>
          </a:p>
          <a:p>
            <a:pPr marL="800100" lvl="1"/>
            <a:r>
              <a:rPr lang="en-US" sz="2100" dirty="0"/>
              <a:t>Positron acceleration</a:t>
            </a:r>
          </a:p>
          <a:p>
            <a:pPr marL="800100" lvl="1"/>
            <a:r>
              <a:rPr lang="en-US" sz="2100" dirty="0"/>
              <a:t>Hollow plasma channels for positrons</a:t>
            </a:r>
          </a:p>
          <a:p>
            <a:pPr marL="800100" lvl="1"/>
            <a:r>
              <a:rPr lang="en-US" sz="2100" dirty="0"/>
              <a:t>Mitigation of transverse beam </a:t>
            </a:r>
            <a:r>
              <a:rPr lang="en-US" sz="2100" dirty="0" smtClean="0"/>
              <a:t>instabilities</a:t>
            </a:r>
          </a:p>
          <a:p>
            <a:pPr marL="800100" lvl="1"/>
            <a:endParaRPr lang="en-US" sz="2100" dirty="0" smtClean="0"/>
          </a:p>
          <a:p>
            <a:pPr marL="400050"/>
            <a:r>
              <a:rPr lang="en-US" sz="2100" dirty="0" smtClean="0"/>
              <a:t>Similar timescales </a:t>
            </a:r>
            <a:r>
              <a:rPr lang="en-US" sz="2100" dirty="0"/>
              <a:t>for </a:t>
            </a:r>
            <a:r>
              <a:rPr lang="en-US" sz="2100" dirty="0" smtClean="0"/>
              <a:t>progress</a:t>
            </a:r>
          </a:p>
          <a:p>
            <a:pPr marL="400050"/>
            <a:endParaRPr lang="en-US" sz="2100" dirty="0" smtClean="0"/>
          </a:p>
          <a:p>
            <a:pPr marL="400050"/>
            <a:r>
              <a:rPr lang="en-US" sz="2100" dirty="0" smtClean="0"/>
              <a:t>Use </a:t>
            </a:r>
            <a:r>
              <a:rPr lang="en-US" sz="2100" dirty="0"/>
              <a:t>of BELLA, FACET-II, ATF, and AWA as appropriate to each study will foster progress.</a:t>
            </a:r>
          </a:p>
          <a:p>
            <a:pPr marL="1200150" lvl="2" indent="-285750"/>
            <a:r>
              <a:rPr lang="en-US" sz="2100" dirty="0"/>
              <a:t>E.g.: positrons studies at FACET-II; staging and tolerances at BELLA; first studies of plasma lenses at ATF, moving to BELLA &amp; FACET-II for higher energies; AWA for staging and bunch shaping</a:t>
            </a:r>
            <a:r>
              <a:rPr lang="en-US" sz="2100" dirty="0" smtClean="0"/>
              <a:t>.</a:t>
            </a:r>
          </a:p>
          <a:p>
            <a:pPr marL="1200150" lvl="2" indent="-285750"/>
            <a:endParaRPr lang="en-US" sz="2100" dirty="0"/>
          </a:p>
          <a:p>
            <a:r>
              <a:rPr lang="en-US" sz="2100" dirty="0"/>
              <a:t>Synergies of DWFA with CLIC</a:t>
            </a:r>
          </a:p>
          <a:p>
            <a:endParaRPr lang="en-US" dirty="0"/>
          </a:p>
        </p:txBody>
      </p:sp>
      <p:sp>
        <p:nvSpPr>
          <p:cNvPr id="3" name="Title 2"/>
          <p:cNvSpPr>
            <a:spLocks noGrp="1"/>
          </p:cNvSpPr>
          <p:nvPr>
            <p:ph type="title"/>
          </p:nvPr>
        </p:nvSpPr>
        <p:spPr/>
        <p:txBody>
          <a:bodyPr>
            <a:normAutofit fontScale="90000"/>
          </a:bodyPr>
          <a:lstStyle/>
          <a:p>
            <a:r>
              <a:rPr lang="en-US" dirty="0" smtClean="0"/>
              <a:t>AAC Synergies</a:t>
            </a:r>
            <a:endParaRPr lang="en-US" dirty="0"/>
          </a:p>
        </p:txBody>
      </p:sp>
    </p:spTree>
    <p:extLst>
      <p:ext uri="{BB962C8B-B14F-4D97-AF65-F5344CB8AC3E}">
        <p14:creationId xmlns:p14="http://schemas.microsoft.com/office/powerpoint/2010/main" val="927971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600200"/>
            <a:ext cx="9067800" cy="4953000"/>
          </a:xfrm>
        </p:spPr>
        <p:txBody>
          <a:bodyPr>
            <a:normAutofit/>
          </a:bodyPr>
          <a:lstStyle/>
          <a:p>
            <a:r>
              <a:rPr lang="en-US" sz="1600" dirty="0" smtClean="0"/>
              <a:t>Convened February 8-9, 2017 in Gaithersburg, MD.</a:t>
            </a:r>
          </a:p>
          <a:p>
            <a:r>
              <a:rPr lang="en-US" sz="1600" dirty="0" smtClean="0"/>
              <a:t>Preceded by focused preparatory workshops and SLAC and FNAL.</a:t>
            </a:r>
            <a:endParaRPr lang="en-US" sz="1600" dirty="0"/>
          </a:p>
          <a:p>
            <a:r>
              <a:rPr lang="en-US" sz="1600" dirty="0" smtClean="0"/>
              <a:t>Proceedings (also detailed, intense discussions):</a:t>
            </a:r>
          </a:p>
          <a:p>
            <a:pPr lvl="1"/>
            <a:r>
              <a:rPr lang="en-US" sz="1600" dirty="0" smtClean="0"/>
              <a:t>Presentation of preparatory workshops &amp; preliminary roadmaps for both SRF and NCRF.</a:t>
            </a:r>
          </a:p>
          <a:p>
            <a:pPr lvl="1"/>
            <a:r>
              <a:rPr lang="en-US" sz="1600" dirty="0" smtClean="0"/>
              <a:t>Detailed talks </a:t>
            </a:r>
            <a:r>
              <a:rPr lang="en-US" sz="1600" dirty="0"/>
              <a:t>on the status of modeling, international efforts, potential NCRF/SRF synergies beyond HEP, </a:t>
            </a:r>
            <a:r>
              <a:rPr lang="en-US" sz="1600" dirty="0" smtClean="0"/>
              <a:t>laboratory needs, university roles, </a:t>
            </a:r>
            <a:r>
              <a:rPr lang="en-US" sz="1600" dirty="0"/>
              <a:t>user needs, and test facilities at SLAC and FNAL. </a:t>
            </a:r>
          </a:p>
          <a:p>
            <a:pPr lvl="1"/>
            <a:r>
              <a:rPr lang="en-US" sz="1600" dirty="0" smtClean="0"/>
              <a:t>Discussion of cross-cuts</a:t>
            </a:r>
          </a:p>
          <a:p>
            <a:pPr lvl="1"/>
            <a:r>
              <a:rPr lang="en-US" sz="1600" dirty="0" smtClean="0"/>
              <a:t>Review </a:t>
            </a:r>
            <a:r>
              <a:rPr lang="en-US" sz="1600" dirty="0"/>
              <a:t>and integration of the two </a:t>
            </a:r>
            <a:r>
              <a:rPr lang="en-US" sz="1600" dirty="0" smtClean="0"/>
              <a:t>roadmaps</a:t>
            </a:r>
          </a:p>
          <a:p>
            <a:r>
              <a:rPr lang="en-US" sz="1600" dirty="0"/>
              <a:t>Overarching </a:t>
            </a:r>
            <a:r>
              <a:rPr lang="en-US" sz="1600" dirty="0" smtClean="0"/>
              <a:t>themes:</a:t>
            </a:r>
          </a:p>
          <a:p>
            <a:pPr lvl="1"/>
            <a:r>
              <a:rPr lang="en-US" sz="1600" dirty="0" smtClean="0"/>
              <a:t>Dramatically </a:t>
            </a:r>
            <a:r>
              <a:rPr lang="en-US" sz="1600" dirty="0"/>
              <a:t>improve performance and </a:t>
            </a:r>
            <a:r>
              <a:rPr lang="en-US" sz="1600" dirty="0" smtClean="0"/>
              <a:t>cost by an order of magnitude or more. </a:t>
            </a:r>
          </a:p>
          <a:p>
            <a:pPr lvl="1"/>
            <a:r>
              <a:rPr lang="en-US" sz="1600" dirty="0" smtClean="0"/>
              <a:t>Decadal time </a:t>
            </a:r>
            <a:r>
              <a:rPr lang="en-US" sz="1600" dirty="0"/>
              <a:t>scale for the </a:t>
            </a:r>
            <a:r>
              <a:rPr lang="en-US" sz="1600" dirty="0" smtClean="0"/>
              <a:t>roadmap informs improved </a:t>
            </a:r>
            <a:r>
              <a:rPr lang="en-US" sz="1600" dirty="0"/>
              <a:t>performance and cost of accelerators now under </a:t>
            </a:r>
            <a:r>
              <a:rPr lang="en-US" sz="1600" dirty="0" smtClean="0"/>
              <a:t>consideration.</a:t>
            </a:r>
          </a:p>
          <a:p>
            <a:r>
              <a:rPr lang="en-US" sz="1600" dirty="0" smtClean="0"/>
              <a:t>Currently discussing a mature draft which forms the basis of this talk.</a:t>
            </a:r>
          </a:p>
        </p:txBody>
      </p:sp>
      <p:sp>
        <p:nvSpPr>
          <p:cNvPr id="3" name="Title 2"/>
          <p:cNvSpPr>
            <a:spLocks noGrp="1"/>
          </p:cNvSpPr>
          <p:nvPr>
            <p:ph type="title"/>
          </p:nvPr>
        </p:nvSpPr>
        <p:spPr/>
        <p:txBody>
          <a:bodyPr>
            <a:normAutofit fontScale="90000"/>
          </a:bodyPr>
          <a:lstStyle/>
          <a:p>
            <a:r>
              <a:rPr lang="en-US" dirty="0" smtClean="0"/>
              <a:t>RF Workshop: Process</a:t>
            </a:r>
            <a:endParaRPr lang="en-US" dirty="0"/>
          </a:p>
        </p:txBody>
      </p:sp>
    </p:spTree>
    <p:extLst>
      <p:ext uri="{BB962C8B-B14F-4D97-AF65-F5344CB8AC3E}">
        <p14:creationId xmlns:p14="http://schemas.microsoft.com/office/powerpoint/2010/main" val="1800154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382000" cy="4876800"/>
          </a:xfrm>
        </p:spPr>
        <p:txBody>
          <a:bodyPr>
            <a:normAutofit fontScale="70000" lnSpcReduction="20000"/>
          </a:bodyPr>
          <a:lstStyle/>
          <a:p>
            <a:r>
              <a:rPr lang="en-US" sz="2100" dirty="0"/>
              <a:t>Attendees:</a:t>
            </a:r>
          </a:p>
          <a:p>
            <a:pPr lvl="1">
              <a:buFont typeface="Arial" panose="020B0604020202020204" pitchFamily="34" charset="0"/>
              <a:buChar char="•"/>
            </a:pPr>
            <a:r>
              <a:rPr lang="en-US" sz="2100" dirty="0" smtClean="0"/>
              <a:t>Experts on SRF, NCRF, RF sources, and auxiliary RF systems</a:t>
            </a:r>
            <a:endParaRPr lang="en-US" sz="2100" dirty="0"/>
          </a:p>
          <a:p>
            <a:pPr lvl="1">
              <a:buFont typeface="Arial" panose="020B0604020202020204" pitchFamily="34" charset="0"/>
              <a:buChar char="•"/>
            </a:pPr>
            <a:r>
              <a:rPr lang="en-US" sz="2100" dirty="0"/>
              <a:t>Invited accelerator science experts from universities and laboratories </a:t>
            </a:r>
            <a:endParaRPr lang="en-US" sz="2100" dirty="0" smtClean="0"/>
          </a:p>
          <a:p>
            <a:endParaRPr lang="en-US" sz="2100" dirty="0" smtClean="0"/>
          </a:p>
          <a:p>
            <a:r>
              <a:rPr lang="en-US" sz="2100" dirty="0" smtClean="0"/>
              <a:t>Invited </a:t>
            </a:r>
            <a:r>
              <a:rPr lang="en-US" sz="2100" dirty="0"/>
              <a:t>participants:</a:t>
            </a:r>
          </a:p>
          <a:p>
            <a:pPr lvl="1"/>
            <a:r>
              <a:rPr lang="en-US" sz="2100" dirty="0" smtClean="0"/>
              <a:t>Sami </a:t>
            </a:r>
            <a:r>
              <a:rPr lang="en-US" sz="2100" dirty="0" err="1" smtClean="0"/>
              <a:t>Tantawi</a:t>
            </a:r>
            <a:r>
              <a:rPr lang="en-US" sz="2100" dirty="0" smtClean="0"/>
              <a:t> (SLAC)			Emilio </a:t>
            </a:r>
            <a:r>
              <a:rPr lang="en-US" sz="2100" dirty="0" err="1" smtClean="0"/>
              <a:t>Nani</a:t>
            </a:r>
            <a:r>
              <a:rPr lang="en-US" sz="2100" dirty="0" smtClean="0"/>
              <a:t> (SLAC)</a:t>
            </a:r>
          </a:p>
          <a:p>
            <a:pPr lvl="1"/>
            <a:r>
              <a:rPr lang="en-US" sz="2100" dirty="0" err="1" smtClean="0"/>
              <a:t>Seregy</a:t>
            </a:r>
            <a:r>
              <a:rPr lang="en-US" sz="2100" dirty="0" smtClean="0"/>
              <a:t> </a:t>
            </a:r>
            <a:r>
              <a:rPr lang="en-US" sz="2100" dirty="0" err="1" smtClean="0"/>
              <a:t>Belomestnykh</a:t>
            </a:r>
            <a:r>
              <a:rPr lang="en-US" sz="2100" dirty="0" smtClean="0"/>
              <a:t> (FNAL)	</a:t>
            </a:r>
            <a:r>
              <a:rPr lang="en-US" sz="2000" dirty="0" smtClean="0"/>
              <a:t>	</a:t>
            </a:r>
            <a:r>
              <a:rPr lang="en-US" sz="2100" dirty="0" smtClean="0"/>
              <a:t>Anna </a:t>
            </a:r>
            <a:r>
              <a:rPr lang="en-US" sz="2100" dirty="0" err="1" smtClean="0"/>
              <a:t>Grassellino</a:t>
            </a:r>
            <a:r>
              <a:rPr lang="en-US" sz="2100" dirty="0" smtClean="0"/>
              <a:t> (FNAL)</a:t>
            </a:r>
          </a:p>
          <a:p>
            <a:pPr lvl="1"/>
            <a:r>
              <a:rPr lang="en-US" sz="2100" dirty="0" smtClean="0"/>
              <a:t>Cho Ng (SLAC)			Mathias </a:t>
            </a:r>
            <a:r>
              <a:rPr lang="en-US" sz="2100" dirty="0" err="1" smtClean="0"/>
              <a:t>Liepe</a:t>
            </a:r>
            <a:r>
              <a:rPr lang="en-US" sz="2100" dirty="0" smtClean="0"/>
              <a:t> (Cornell)</a:t>
            </a:r>
          </a:p>
          <a:p>
            <a:pPr lvl="1"/>
            <a:r>
              <a:rPr lang="en-US" sz="2100" dirty="0" smtClean="0"/>
              <a:t>Jerry </a:t>
            </a:r>
            <a:r>
              <a:rPr lang="en-US" sz="2100" dirty="0"/>
              <a:t>Blazey  (NIU</a:t>
            </a:r>
            <a:r>
              <a:rPr lang="en-US" sz="2100" dirty="0" smtClean="0"/>
              <a:t>)			Alex </a:t>
            </a:r>
            <a:r>
              <a:rPr lang="en-US" sz="2100" dirty="0" err="1" smtClean="0"/>
              <a:t>Gurevich</a:t>
            </a:r>
            <a:r>
              <a:rPr lang="en-US" sz="2100" dirty="0" smtClean="0"/>
              <a:t> (Old Dominion )</a:t>
            </a:r>
          </a:p>
          <a:p>
            <a:pPr lvl="1"/>
            <a:r>
              <a:rPr lang="en-US" sz="2100" dirty="0" err="1" smtClean="0"/>
              <a:t>Erk</a:t>
            </a:r>
            <a:r>
              <a:rPr lang="en-US" sz="2100" dirty="0" smtClean="0"/>
              <a:t> Jensen (CERN)			Robert </a:t>
            </a:r>
            <a:r>
              <a:rPr lang="en-US" sz="2100" dirty="0" err="1" smtClean="0"/>
              <a:t>Rimmer</a:t>
            </a:r>
            <a:r>
              <a:rPr lang="en-US" sz="2100" dirty="0"/>
              <a:t> </a:t>
            </a:r>
            <a:r>
              <a:rPr lang="en-US" sz="2100" dirty="0" smtClean="0"/>
              <a:t>(Jefferson)</a:t>
            </a:r>
          </a:p>
          <a:p>
            <a:pPr lvl="1"/>
            <a:r>
              <a:rPr lang="en-US" sz="2100" dirty="0" smtClean="0"/>
              <a:t>Richard </a:t>
            </a:r>
            <a:r>
              <a:rPr lang="en-US" sz="2100" dirty="0" err="1" smtClean="0"/>
              <a:t>Temkin</a:t>
            </a:r>
            <a:r>
              <a:rPr lang="en-US" sz="2100" dirty="0" smtClean="0"/>
              <a:t> (MIT)</a:t>
            </a:r>
            <a:r>
              <a:rPr lang="en-US" sz="2100" dirty="0"/>
              <a:t>	</a:t>
            </a:r>
            <a:r>
              <a:rPr lang="en-US" sz="2100" dirty="0" smtClean="0"/>
              <a:t>		</a:t>
            </a:r>
            <a:r>
              <a:rPr lang="en-US" sz="2100" dirty="0"/>
              <a:t>James </a:t>
            </a:r>
            <a:r>
              <a:rPr lang="en-US" sz="2100" dirty="0" err="1"/>
              <a:t>Rosenzweig</a:t>
            </a:r>
            <a:r>
              <a:rPr lang="en-US" sz="2100" dirty="0"/>
              <a:t>  (UCLA</a:t>
            </a:r>
            <a:r>
              <a:rPr lang="en-US" sz="2100" dirty="0" smtClean="0"/>
              <a:t>)</a:t>
            </a:r>
          </a:p>
          <a:p>
            <a:pPr lvl="1"/>
            <a:r>
              <a:rPr lang="en-US" sz="2100" dirty="0" err="1" smtClean="0"/>
              <a:t>Weiren</a:t>
            </a:r>
            <a:r>
              <a:rPr lang="en-US" sz="2100" dirty="0" smtClean="0"/>
              <a:t> </a:t>
            </a:r>
            <a:r>
              <a:rPr lang="en-US" sz="2100" dirty="0"/>
              <a:t>Chou  (FNAL)			Sergei </a:t>
            </a:r>
            <a:r>
              <a:rPr lang="en-US" sz="2100" dirty="0" err="1"/>
              <a:t>Nagaitsev</a:t>
            </a:r>
            <a:r>
              <a:rPr lang="en-US" sz="2100" dirty="0"/>
              <a:t>  (FNAL</a:t>
            </a:r>
            <a:r>
              <a:rPr lang="en-US" sz="2100" dirty="0" smtClean="0"/>
              <a:t>)</a:t>
            </a:r>
          </a:p>
          <a:p>
            <a:pPr lvl="1"/>
            <a:r>
              <a:rPr lang="en-US" sz="2100" dirty="0" smtClean="0"/>
              <a:t>Bruce </a:t>
            </a:r>
            <a:r>
              <a:rPr lang="en-US" sz="2100" dirty="0" err="1" smtClean="0"/>
              <a:t>Carlsten</a:t>
            </a:r>
            <a:r>
              <a:rPr lang="en-US" sz="2100" dirty="0" smtClean="0"/>
              <a:t> (LANL)			Lia </a:t>
            </a:r>
            <a:r>
              <a:rPr lang="en-US" sz="2100" dirty="0" err="1" smtClean="0"/>
              <a:t>Merminga</a:t>
            </a:r>
            <a:r>
              <a:rPr lang="en-US" sz="2100" dirty="0" smtClean="0"/>
              <a:t> (SLAC)</a:t>
            </a:r>
          </a:p>
          <a:p>
            <a:pPr lvl="1"/>
            <a:r>
              <a:rPr lang="en-US" sz="2100" dirty="0" err="1" smtClean="0"/>
              <a:t>Wim</a:t>
            </a:r>
            <a:r>
              <a:rPr lang="en-US" sz="2100" dirty="0" smtClean="0"/>
              <a:t> </a:t>
            </a:r>
            <a:r>
              <a:rPr lang="en-US" sz="2100" dirty="0" err="1" smtClean="0"/>
              <a:t>Leemans</a:t>
            </a:r>
            <a:r>
              <a:rPr lang="en-US" sz="2100" dirty="0" smtClean="0"/>
              <a:t> (LBNL)</a:t>
            </a:r>
            <a:endParaRPr lang="en-US" sz="2100" dirty="0"/>
          </a:p>
          <a:p>
            <a:endParaRPr lang="en-US" sz="2100" dirty="0" smtClean="0"/>
          </a:p>
          <a:p>
            <a:r>
              <a:rPr lang="en-US" sz="2100" dirty="0" smtClean="0"/>
              <a:t>Other </a:t>
            </a:r>
            <a:r>
              <a:rPr lang="en-US" sz="2100" dirty="0"/>
              <a:t>participants:</a:t>
            </a:r>
          </a:p>
          <a:p>
            <a:pPr lvl="1"/>
            <a:r>
              <a:rPr lang="en-US" sz="2100" dirty="0"/>
              <a:t>L.K. Len  (DOE)			J. </a:t>
            </a:r>
            <a:r>
              <a:rPr lang="en-US" sz="2100" dirty="0" err="1"/>
              <a:t>Siegrist</a:t>
            </a:r>
            <a:r>
              <a:rPr lang="en-US" sz="2100" dirty="0"/>
              <a:t>  (DOE)</a:t>
            </a:r>
          </a:p>
          <a:p>
            <a:pPr lvl="1"/>
            <a:r>
              <a:rPr lang="en-US" sz="2100" dirty="0"/>
              <a:t>G. Crawford  (DOE)			J. </a:t>
            </a:r>
            <a:r>
              <a:rPr lang="en-US" sz="2100" dirty="0" err="1"/>
              <a:t>Boger</a:t>
            </a:r>
            <a:r>
              <a:rPr lang="en-US" sz="2100" dirty="0"/>
              <a:t>  (DOE)</a:t>
            </a:r>
          </a:p>
          <a:p>
            <a:pPr lvl="1"/>
            <a:r>
              <a:rPr lang="en-US" sz="2100" dirty="0"/>
              <a:t>E. Colby  (DOE)			</a:t>
            </a:r>
            <a:r>
              <a:rPr lang="en-US" sz="2100" dirty="0" smtClean="0"/>
              <a:t>A</a:t>
            </a:r>
            <a:r>
              <a:rPr lang="en-US" sz="2100" dirty="0"/>
              <a:t>. Lankford  (HEPAP)	</a:t>
            </a:r>
            <a:endParaRPr lang="en-US" sz="2100" dirty="0" smtClean="0"/>
          </a:p>
          <a:p>
            <a:pPr lvl="1"/>
            <a:r>
              <a:rPr lang="en-US" sz="2100" dirty="0" smtClean="0"/>
              <a:t>V</a:t>
            </a:r>
            <a:r>
              <a:rPr lang="en-US" sz="2100" dirty="0"/>
              <a:t>. </a:t>
            </a:r>
            <a:r>
              <a:rPr lang="en-US" sz="2100" dirty="0" err="1"/>
              <a:t>Lukin</a:t>
            </a:r>
            <a:r>
              <a:rPr lang="en-US" sz="2100" dirty="0"/>
              <a:t>  (NSF</a:t>
            </a:r>
            <a:r>
              <a:rPr lang="en-US" sz="2100" dirty="0" smtClean="0"/>
              <a:t>)      </a:t>
            </a:r>
          </a:p>
          <a:p>
            <a:pPr marL="457200" lvl="1" indent="0" algn="ctr">
              <a:buNone/>
            </a:pPr>
            <a:r>
              <a:rPr lang="en-US" sz="2100" dirty="0" smtClean="0"/>
              <a:t>(Apologies to anyone missed!)</a:t>
            </a:r>
            <a:endParaRPr lang="en-US" sz="2100" dirty="0"/>
          </a:p>
          <a:p>
            <a:endParaRPr lang="en-US" dirty="0"/>
          </a:p>
        </p:txBody>
      </p:sp>
      <p:sp>
        <p:nvSpPr>
          <p:cNvPr id="3" name="Title 2"/>
          <p:cNvSpPr>
            <a:spLocks noGrp="1"/>
          </p:cNvSpPr>
          <p:nvPr>
            <p:ph type="title"/>
          </p:nvPr>
        </p:nvSpPr>
        <p:spPr/>
        <p:txBody>
          <a:bodyPr>
            <a:normAutofit fontScale="90000"/>
          </a:bodyPr>
          <a:lstStyle/>
          <a:p>
            <a:r>
              <a:rPr lang="en-US" dirty="0" smtClean="0"/>
              <a:t>RF Workshop: Participants</a:t>
            </a:r>
            <a:endParaRPr lang="en-US" dirty="0"/>
          </a:p>
        </p:txBody>
      </p:sp>
    </p:spTree>
    <p:extLst>
      <p:ext uri="{BB962C8B-B14F-4D97-AF65-F5344CB8AC3E}">
        <p14:creationId xmlns:p14="http://schemas.microsoft.com/office/powerpoint/2010/main" val="737219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Integrated Roadmap</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19200"/>
            <a:ext cx="6629400" cy="5029200"/>
          </a:xfrm>
          <a:prstGeom prst="rect">
            <a:avLst/>
          </a:prstGeom>
          <a:noFill/>
        </p:spPr>
      </p:pic>
      <p:sp>
        <p:nvSpPr>
          <p:cNvPr id="6" name="Content Placeholder 1"/>
          <p:cNvSpPr>
            <a:spLocks noGrp="1"/>
          </p:cNvSpPr>
          <p:nvPr>
            <p:ph idx="1"/>
          </p:nvPr>
        </p:nvSpPr>
        <p:spPr>
          <a:xfrm>
            <a:off x="6629401" y="2209800"/>
            <a:ext cx="2514600" cy="3429000"/>
          </a:xfrm>
        </p:spPr>
        <p:txBody>
          <a:bodyPr>
            <a:normAutofit fontScale="55000" lnSpcReduction="20000"/>
          </a:bodyPr>
          <a:lstStyle/>
          <a:p>
            <a:r>
              <a:rPr lang="en-US" dirty="0"/>
              <a:t>Decadal integrated roadmap </a:t>
            </a:r>
          </a:p>
          <a:p>
            <a:r>
              <a:rPr lang="en-US" dirty="0"/>
              <a:t>Two main components</a:t>
            </a:r>
          </a:p>
          <a:p>
            <a:pPr lvl="1"/>
            <a:r>
              <a:rPr lang="en-US" dirty="0"/>
              <a:t>RF structures</a:t>
            </a:r>
          </a:p>
          <a:p>
            <a:pPr lvl="1"/>
            <a:r>
              <a:rPr lang="en-US" dirty="0"/>
              <a:t>RF sources </a:t>
            </a:r>
            <a:r>
              <a:rPr lang="en-US" dirty="0" smtClean="0"/>
              <a:t>&amp; </a:t>
            </a:r>
            <a:r>
              <a:rPr lang="en-US" dirty="0"/>
              <a:t>auxiliary systems </a:t>
            </a:r>
          </a:p>
          <a:p>
            <a:r>
              <a:rPr lang="en-US" dirty="0"/>
              <a:t>Themes or cross-cuts for cryogenic or warm RF structure </a:t>
            </a:r>
            <a:r>
              <a:rPr lang="en-US" dirty="0" smtClean="0"/>
              <a:t>R&amp;D:</a:t>
            </a:r>
            <a:endParaRPr lang="en-US" dirty="0"/>
          </a:p>
          <a:p>
            <a:pPr lvl="1"/>
            <a:r>
              <a:rPr lang="en-US" dirty="0"/>
              <a:t>Understanding basic physics and processes</a:t>
            </a:r>
          </a:p>
          <a:p>
            <a:pPr lvl="1"/>
            <a:r>
              <a:rPr lang="en-US" dirty="0"/>
              <a:t>Exploring new shapes, materials, and operating regimes</a:t>
            </a:r>
            <a:r>
              <a:rPr lang="en-US" dirty="0" smtClean="0"/>
              <a:t>.  </a:t>
            </a:r>
            <a:endParaRPr lang="en-US" dirty="0"/>
          </a:p>
        </p:txBody>
      </p:sp>
    </p:spTree>
    <p:extLst>
      <p:ext uri="{BB962C8B-B14F-4D97-AF65-F5344CB8AC3E}">
        <p14:creationId xmlns:p14="http://schemas.microsoft.com/office/powerpoint/2010/main" val="247196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00800" y="1752600"/>
            <a:ext cx="2590800" cy="4335463"/>
          </a:xfrm>
        </p:spPr>
        <p:txBody>
          <a:bodyPr>
            <a:normAutofit fontScale="92500" lnSpcReduction="10000"/>
          </a:bodyPr>
          <a:lstStyle/>
          <a:p>
            <a:r>
              <a:rPr lang="en-US" dirty="0" smtClean="0"/>
              <a:t>Investigate </a:t>
            </a:r>
            <a:r>
              <a:rPr lang="en-US" dirty="0"/>
              <a:t>the physics of </a:t>
            </a:r>
            <a:r>
              <a:rPr lang="en-US" dirty="0" smtClean="0"/>
              <a:t>RF surface </a:t>
            </a:r>
            <a:r>
              <a:rPr lang="en-US" dirty="0"/>
              <a:t>resistance </a:t>
            </a:r>
            <a:endParaRPr lang="en-US" dirty="0" smtClean="0"/>
          </a:p>
          <a:p>
            <a:r>
              <a:rPr lang="en-US" dirty="0"/>
              <a:t>Explore doping</a:t>
            </a:r>
          </a:p>
          <a:p>
            <a:r>
              <a:rPr lang="en-US" dirty="0"/>
              <a:t>Examine new </a:t>
            </a:r>
            <a:r>
              <a:rPr lang="en-US" dirty="0" smtClean="0"/>
              <a:t>materials</a:t>
            </a:r>
            <a:endParaRPr lang="en-US" dirty="0"/>
          </a:p>
          <a:p>
            <a:r>
              <a:rPr lang="en-US" dirty="0" smtClean="0"/>
              <a:t>Physics of magnetic flux losses</a:t>
            </a:r>
          </a:p>
        </p:txBody>
      </p:sp>
      <p:sp>
        <p:nvSpPr>
          <p:cNvPr id="3" name="Title 2"/>
          <p:cNvSpPr>
            <a:spLocks noGrp="1"/>
          </p:cNvSpPr>
          <p:nvPr>
            <p:ph type="title"/>
          </p:nvPr>
        </p:nvSpPr>
        <p:spPr/>
        <p:txBody>
          <a:bodyPr>
            <a:normAutofit fontScale="90000"/>
          </a:bodyPr>
          <a:lstStyle/>
          <a:p>
            <a:r>
              <a:rPr lang="en-US" dirty="0" smtClean="0"/>
              <a:t>SRF:  High Q</a:t>
            </a:r>
            <a:endParaRPr lang="en-US" dirty="0"/>
          </a:p>
        </p:txBody>
      </p:sp>
      <p:pic>
        <p:nvPicPr>
          <p:cNvPr id="6" name="Picture 5"/>
          <p:cNvPicPr/>
          <p:nvPr/>
        </p:nvPicPr>
        <p:blipFill>
          <a:blip r:embed="rId2"/>
          <a:stretch>
            <a:fillRect/>
          </a:stretch>
        </p:blipFill>
        <p:spPr>
          <a:xfrm>
            <a:off x="304800" y="1371600"/>
            <a:ext cx="5867400" cy="4495800"/>
          </a:xfrm>
          <a:prstGeom prst="rect">
            <a:avLst/>
          </a:prstGeom>
        </p:spPr>
      </p:pic>
    </p:spTree>
    <p:extLst>
      <p:ext uri="{BB962C8B-B14F-4D97-AF65-F5344CB8AC3E}">
        <p14:creationId xmlns:p14="http://schemas.microsoft.com/office/powerpoint/2010/main" val="1765536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24600" y="2801620"/>
            <a:ext cx="2667000" cy="2133600"/>
          </a:xfrm>
        </p:spPr>
        <p:txBody>
          <a:bodyPr>
            <a:normAutofit fontScale="92500" lnSpcReduction="10000"/>
          </a:bodyPr>
          <a:lstStyle/>
          <a:p>
            <a:r>
              <a:rPr lang="en-US" sz="2400" dirty="0" smtClean="0"/>
              <a:t>Fundamental limits</a:t>
            </a:r>
          </a:p>
          <a:p>
            <a:r>
              <a:rPr lang="en-US" sz="2400" dirty="0" smtClean="0"/>
              <a:t>Niobium surface treatment and doping </a:t>
            </a:r>
          </a:p>
          <a:p>
            <a:r>
              <a:rPr lang="en-US" sz="2400" dirty="0" smtClean="0"/>
              <a:t>New materials</a:t>
            </a:r>
          </a:p>
        </p:txBody>
      </p:sp>
      <p:sp>
        <p:nvSpPr>
          <p:cNvPr id="3" name="Title 2"/>
          <p:cNvSpPr>
            <a:spLocks noGrp="1"/>
          </p:cNvSpPr>
          <p:nvPr>
            <p:ph type="title"/>
          </p:nvPr>
        </p:nvSpPr>
        <p:spPr/>
        <p:txBody>
          <a:bodyPr>
            <a:normAutofit fontScale="90000"/>
          </a:bodyPr>
          <a:lstStyle/>
          <a:p>
            <a:r>
              <a:rPr lang="en-US" dirty="0" smtClean="0"/>
              <a:t>SRF: High Gradient</a:t>
            </a:r>
            <a:endParaRPr lang="en-US" dirty="0"/>
          </a:p>
        </p:txBody>
      </p:sp>
      <p:pic>
        <p:nvPicPr>
          <p:cNvPr id="4" name="Picture 3"/>
          <p:cNvPicPr/>
          <p:nvPr/>
        </p:nvPicPr>
        <p:blipFill>
          <a:blip r:embed="rId2"/>
          <a:stretch>
            <a:fillRect/>
          </a:stretch>
        </p:blipFill>
        <p:spPr>
          <a:xfrm>
            <a:off x="304800" y="1752600"/>
            <a:ext cx="5766435" cy="4231640"/>
          </a:xfrm>
          <a:prstGeom prst="rect">
            <a:avLst/>
          </a:prstGeom>
        </p:spPr>
      </p:pic>
    </p:spTree>
    <p:extLst>
      <p:ext uri="{BB962C8B-B14F-4D97-AF65-F5344CB8AC3E}">
        <p14:creationId xmlns:p14="http://schemas.microsoft.com/office/powerpoint/2010/main" val="1346294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077200" cy="4267200"/>
          </a:xfrm>
        </p:spPr>
        <p:txBody>
          <a:bodyPr>
            <a:normAutofit fontScale="77500" lnSpcReduction="20000"/>
          </a:bodyPr>
          <a:lstStyle/>
          <a:p>
            <a:r>
              <a:rPr lang="en-US" sz="2600" dirty="0" smtClean="0"/>
              <a:t>P5 Stated: “The </a:t>
            </a:r>
            <a:r>
              <a:rPr lang="en-US" sz="2600" dirty="0"/>
              <a:t>future of particle physics depends critically on transformational accelerator R&amp;D to </a:t>
            </a:r>
            <a:r>
              <a:rPr lang="en-US" sz="2600" i="1" dirty="0"/>
              <a:t>enable new capabilities </a:t>
            </a:r>
            <a:r>
              <a:rPr lang="en-US" sz="2600" dirty="0"/>
              <a:t>and to advance existing technologies at </a:t>
            </a:r>
            <a:r>
              <a:rPr lang="en-US" sz="2600" i="1" dirty="0"/>
              <a:t>lower cost</a:t>
            </a:r>
            <a:r>
              <a:rPr lang="en-US" sz="2600" dirty="0"/>
              <a:t>.”</a:t>
            </a:r>
          </a:p>
          <a:p>
            <a:r>
              <a:rPr lang="en-US" sz="2600" dirty="0" smtClean="0"/>
              <a:t>P5 Recommended: </a:t>
            </a:r>
          </a:p>
          <a:p>
            <a:pPr lvl="1"/>
            <a:r>
              <a:rPr lang="en-US" sz="2600" b="1" dirty="0" smtClean="0"/>
              <a:t>“Align </a:t>
            </a:r>
            <a:r>
              <a:rPr lang="en-US" sz="2600" b="1" dirty="0"/>
              <a:t>the present R&amp;D program with the P5 priorities </a:t>
            </a:r>
            <a:r>
              <a:rPr lang="en-US" sz="2600" dirty="0"/>
              <a:t>and long-term vision, with an appropriate </a:t>
            </a:r>
            <a:r>
              <a:rPr lang="en-US" sz="2600" dirty="0" smtClean="0"/>
              <a:t>balance</a:t>
            </a:r>
          </a:p>
          <a:p>
            <a:pPr lvl="2"/>
            <a:r>
              <a:rPr lang="en-US" sz="2600" dirty="0" smtClean="0"/>
              <a:t>among </a:t>
            </a:r>
            <a:r>
              <a:rPr lang="en-US" sz="2600" dirty="0"/>
              <a:t>general R&amp;D, directed R&amp;D, and accelerator test </a:t>
            </a:r>
            <a:r>
              <a:rPr lang="en-US" sz="2600" dirty="0" smtClean="0"/>
              <a:t>facilities</a:t>
            </a:r>
          </a:p>
          <a:p>
            <a:pPr lvl="2"/>
            <a:r>
              <a:rPr lang="en-US" sz="2600" dirty="0" smtClean="0"/>
              <a:t>and </a:t>
            </a:r>
            <a:r>
              <a:rPr lang="en-US" sz="2600" dirty="0"/>
              <a:t>among short-, medium-, and long-term </a:t>
            </a:r>
            <a:r>
              <a:rPr lang="en-US" sz="2600" dirty="0" smtClean="0"/>
              <a:t>efforts”</a:t>
            </a:r>
          </a:p>
          <a:p>
            <a:pPr lvl="1"/>
            <a:r>
              <a:rPr lang="en-US" sz="2600" b="1" dirty="0" smtClean="0"/>
              <a:t>“Focus </a:t>
            </a:r>
            <a:r>
              <a:rPr lang="en-US" sz="2600" b="1" dirty="0"/>
              <a:t>on outcomes and capabilities that will dramatically improve cost effectiveness </a:t>
            </a:r>
            <a:r>
              <a:rPr lang="en-US" sz="2600" dirty="0"/>
              <a:t>of mid-term and far-term accelerators.” </a:t>
            </a:r>
            <a:endParaRPr lang="en-US" sz="2600" dirty="0" smtClean="0"/>
          </a:p>
          <a:p>
            <a:r>
              <a:rPr lang="en-US" sz="2600" dirty="0" smtClean="0"/>
              <a:t>P5 Suggested: </a:t>
            </a:r>
            <a:r>
              <a:rPr lang="en-US" sz="2600" dirty="0"/>
              <a:t>a HEPAP subpanel on accelerator R&amp;D to provide detailed guidance on implementation of accelerator R&amp;D aligned with P5 priorities</a:t>
            </a:r>
            <a:r>
              <a:rPr lang="en-US" sz="2600" dirty="0" smtClean="0"/>
              <a:t>.</a:t>
            </a:r>
          </a:p>
        </p:txBody>
      </p:sp>
      <p:sp>
        <p:nvSpPr>
          <p:cNvPr id="3" name="Title 2"/>
          <p:cNvSpPr>
            <a:spLocks noGrp="1"/>
          </p:cNvSpPr>
          <p:nvPr>
            <p:ph type="title"/>
          </p:nvPr>
        </p:nvSpPr>
        <p:spPr>
          <a:xfrm>
            <a:off x="723900" y="228601"/>
            <a:ext cx="7543800" cy="838200"/>
          </a:xfrm>
        </p:spPr>
        <p:txBody>
          <a:bodyPr>
            <a:normAutofit/>
          </a:bodyPr>
          <a:lstStyle/>
          <a:p>
            <a:r>
              <a:rPr lang="en-US" dirty="0" smtClean="0"/>
              <a:t>Context: P5 </a:t>
            </a:r>
            <a:endParaRPr lang="en-US" dirty="0"/>
          </a:p>
        </p:txBody>
      </p:sp>
    </p:spTree>
    <p:extLst>
      <p:ext uri="{BB962C8B-B14F-4D97-AF65-F5344CB8AC3E}">
        <p14:creationId xmlns:p14="http://schemas.microsoft.com/office/powerpoint/2010/main" val="252700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5029200"/>
            <a:ext cx="7658100" cy="1058863"/>
          </a:xfrm>
        </p:spPr>
        <p:txBody>
          <a:bodyPr>
            <a:normAutofit fontScale="85000" lnSpcReduction="10000"/>
          </a:bodyPr>
          <a:lstStyle/>
          <a:p>
            <a:r>
              <a:rPr lang="en-US" dirty="0" smtClean="0"/>
              <a:t>Advanced topologies, materials </a:t>
            </a:r>
            <a:r>
              <a:rPr lang="en-US" dirty="0"/>
              <a:t>and </a:t>
            </a:r>
            <a:r>
              <a:rPr lang="en-US" dirty="0" smtClean="0"/>
              <a:t>manufacturing.</a:t>
            </a:r>
          </a:p>
          <a:p>
            <a:r>
              <a:rPr lang="en-US" dirty="0"/>
              <a:t>N</a:t>
            </a:r>
            <a:r>
              <a:rPr lang="en-US" dirty="0" smtClean="0"/>
              <a:t>ew </a:t>
            </a:r>
            <a:r>
              <a:rPr lang="en-US" dirty="0"/>
              <a:t>temperature and frequency operating regimes.</a:t>
            </a:r>
          </a:p>
          <a:p>
            <a:endParaRPr lang="en-US" dirty="0"/>
          </a:p>
        </p:txBody>
      </p:sp>
      <p:sp>
        <p:nvSpPr>
          <p:cNvPr id="3" name="Title 2"/>
          <p:cNvSpPr>
            <a:spLocks noGrp="1"/>
          </p:cNvSpPr>
          <p:nvPr>
            <p:ph type="title"/>
          </p:nvPr>
        </p:nvSpPr>
        <p:spPr/>
        <p:txBody>
          <a:bodyPr>
            <a:normAutofit fontScale="90000"/>
          </a:bodyPr>
          <a:lstStyle/>
          <a:p>
            <a:r>
              <a:rPr lang="en-US" dirty="0" smtClean="0"/>
              <a:t>NCRF:  New Structures</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371600"/>
            <a:ext cx="6400800" cy="3352800"/>
          </a:xfrm>
          <a:prstGeom prst="rect">
            <a:avLst/>
          </a:prstGeom>
          <a:noFill/>
        </p:spPr>
      </p:pic>
    </p:spTree>
    <p:extLst>
      <p:ext uri="{BB962C8B-B14F-4D97-AF65-F5344CB8AC3E}">
        <p14:creationId xmlns:p14="http://schemas.microsoft.com/office/powerpoint/2010/main" val="1354042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RF Sources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667" y="1189567"/>
            <a:ext cx="7429500" cy="3733800"/>
          </a:xfrm>
          <a:prstGeom prst="rect">
            <a:avLst/>
          </a:prstGeom>
          <a:noFill/>
        </p:spPr>
      </p:pic>
      <p:sp>
        <p:nvSpPr>
          <p:cNvPr id="5" name="Content Placeholder 1"/>
          <p:cNvSpPr>
            <a:spLocks noGrp="1"/>
          </p:cNvSpPr>
          <p:nvPr>
            <p:ph idx="1"/>
          </p:nvPr>
        </p:nvSpPr>
        <p:spPr>
          <a:xfrm>
            <a:off x="990600" y="5105400"/>
            <a:ext cx="7658100" cy="1295400"/>
          </a:xfrm>
        </p:spPr>
        <p:txBody>
          <a:bodyPr>
            <a:normAutofit fontScale="85000" lnSpcReduction="20000"/>
          </a:bodyPr>
          <a:lstStyle/>
          <a:p>
            <a:pPr marL="0" indent="0" algn="ctr">
              <a:buNone/>
            </a:pPr>
            <a:r>
              <a:rPr lang="en-US" dirty="0" smtClean="0"/>
              <a:t>Explore </a:t>
            </a:r>
            <a:r>
              <a:rPr lang="en-US" dirty="0"/>
              <a:t>discrete </a:t>
            </a:r>
            <a:r>
              <a:rPr lang="en-US" dirty="0" smtClean="0"/>
              <a:t>architectures (multi beam klystron) , </a:t>
            </a:r>
            <a:r>
              <a:rPr lang="en-US" dirty="0"/>
              <a:t>distributed </a:t>
            </a:r>
            <a:r>
              <a:rPr lang="en-US" dirty="0" smtClean="0"/>
              <a:t>architectures (</a:t>
            </a:r>
            <a:r>
              <a:rPr lang="en-US" smtClean="0"/>
              <a:t>radial klystron), </a:t>
            </a:r>
            <a:r>
              <a:rPr lang="en-US" dirty="0"/>
              <a:t>and energy recovery concepts to reach high perveance while operating at lower voltage and higher efficiency</a:t>
            </a:r>
            <a:r>
              <a:rPr lang="en-US" dirty="0" smtClean="0"/>
              <a:t>.</a:t>
            </a:r>
            <a:endParaRPr lang="en-US" dirty="0"/>
          </a:p>
          <a:p>
            <a:endParaRPr lang="en-US" dirty="0"/>
          </a:p>
        </p:txBody>
      </p:sp>
    </p:spTree>
    <p:extLst>
      <p:ext uri="{BB962C8B-B14F-4D97-AF65-F5344CB8AC3E}">
        <p14:creationId xmlns:p14="http://schemas.microsoft.com/office/powerpoint/2010/main" val="1754181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800600"/>
            <a:ext cx="8077200" cy="1287463"/>
          </a:xfrm>
        </p:spPr>
        <p:txBody>
          <a:bodyPr>
            <a:normAutofit fontScale="55000" lnSpcReduction="20000"/>
          </a:bodyPr>
          <a:lstStyle/>
          <a:p>
            <a:r>
              <a:rPr lang="en-US" dirty="0" smtClean="0"/>
              <a:t>Electron sources</a:t>
            </a:r>
          </a:p>
          <a:p>
            <a:r>
              <a:rPr lang="en-US" dirty="0" smtClean="0"/>
              <a:t>Higher Order Mode damping</a:t>
            </a:r>
          </a:p>
          <a:p>
            <a:r>
              <a:rPr lang="en-US" dirty="0" smtClean="0"/>
              <a:t>Power couplers</a:t>
            </a:r>
          </a:p>
          <a:p>
            <a:r>
              <a:rPr lang="en-US" dirty="0" smtClean="0"/>
              <a:t>Fast </a:t>
            </a:r>
            <a:r>
              <a:rPr lang="en-US" dirty="0"/>
              <a:t>f</a:t>
            </a:r>
            <a:r>
              <a:rPr lang="en-US" dirty="0" smtClean="0"/>
              <a:t>requency </a:t>
            </a:r>
            <a:r>
              <a:rPr lang="en-US" dirty="0"/>
              <a:t>t</a:t>
            </a:r>
            <a:r>
              <a:rPr lang="en-US" dirty="0" smtClean="0"/>
              <a:t>uners for SRF cavities</a:t>
            </a:r>
          </a:p>
          <a:p>
            <a:r>
              <a:rPr lang="en-US" dirty="0" smtClean="0"/>
              <a:t>Rapidly tunable NCRF cavities.</a:t>
            </a:r>
            <a:endParaRPr lang="en-US" dirty="0"/>
          </a:p>
        </p:txBody>
      </p:sp>
      <p:sp>
        <p:nvSpPr>
          <p:cNvPr id="3" name="Title 2"/>
          <p:cNvSpPr>
            <a:spLocks noGrp="1"/>
          </p:cNvSpPr>
          <p:nvPr>
            <p:ph type="title"/>
          </p:nvPr>
        </p:nvSpPr>
        <p:spPr/>
        <p:txBody>
          <a:bodyPr>
            <a:normAutofit fontScale="90000"/>
          </a:bodyPr>
          <a:lstStyle/>
          <a:p>
            <a:r>
              <a:rPr lang="en-US" dirty="0" smtClean="0"/>
              <a:t>RF: Auxiliary Systems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143000"/>
            <a:ext cx="6858000" cy="3352800"/>
          </a:xfrm>
          <a:prstGeom prst="rect">
            <a:avLst/>
          </a:prstGeom>
          <a:noFill/>
        </p:spPr>
      </p:pic>
    </p:spTree>
    <p:extLst>
      <p:ext uri="{BB962C8B-B14F-4D97-AF65-F5344CB8AC3E}">
        <p14:creationId xmlns:p14="http://schemas.microsoft.com/office/powerpoint/2010/main" val="1420699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077200" cy="4335463"/>
          </a:xfrm>
        </p:spPr>
        <p:txBody>
          <a:bodyPr>
            <a:normAutofit fontScale="85000" lnSpcReduction="20000"/>
          </a:bodyPr>
          <a:lstStyle/>
          <a:p>
            <a:r>
              <a:rPr lang="en-US" dirty="0" smtClean="0"/>
              <a:t>SRF/NCRF synergies</a:t>
            </a:r>
          </a:p>
          <a:p>
            <a:pPr lvl="1"/>
            <a:r>
              <a:rPr lang="en-US" dirty="0" smtClean="0"/>
              <a:t>Surface physics of the cavity</a:t>
            </a:r>
          </a:p>
          <a:p>
            <a:pPr lvl="1"/>
            <a:r>
              <a:rPr lang="en-US" dirty="0" smtClean="0"/>
              <a:t>Novel fabrication methods</a:t>
            </a:r>
          </a:p>
          <a:p>
            <a:r>
              <a:rPr lang="en-US" dirty="0" smtClean="0"/>
              <a:t>Office of Science synergies</a:t>
            </a:r>
          </a:p>
          <a:p>
            <a:pPr lvl="1"/>
            <a:r>
              <a:rPr lang="en-US" dirty="0" smtClean="0"/>
              <a:t>Nuclear physics (ATLAS, RHIC, FRIB)</a:t>
            </a:r>
          </a:p>
          <a:p>
            <a:pPr lvl="1"/>
            <a:r>
              <a:rPr lang="en-US" dirty="0" smtClean="0"/>
              <a:t>Spallation sources (SNS, ESS)</a:t>
            </a:r>
          </a:p>
          <a:p>
            <a:pPr lvl="1"/>
            <a:r>
              <a:rPr lang="en-US" dirty="0" smtClean="0"/>
              <a:t>Light sources (LCLS-II, NSLS-II, XFEL</a:t>
            </a:r>
            <a:r>
              <a:rPr lang="is-IS" dirty="0" smtClean="0"/>
              <a:t>…)</a:t>
            </a:r>
          </a:p>
          <a:p>
            <a:r>
              <a:rPr lang="is-IS" dirty="0" smtClean="0"/>
              <a:t>Federal Sponsors &amp; Industry</a:t>
            </a:r>
          </a:p>
          <a:p>
            <a:pPr lvl="1"/>
            <a:r>
              <a:rPr lang="is-IS" dirty="0" smtClean="0"/>
              <a:t>Interrogation</a:t>
            </a:r>
          </a:p>
          <a:p>
            <a:pPr lvl="1"/>
            <a:r>
              <a:rPr lang="is-IS" dirty="0" smtClean="0"/>
              <a:t>Medicine</a:t>
            </a:r>
          </a:p>
          <a:p>
            <a:pPr lvl="1"/>
            <a:r>
              <a:rPr lang="is-IS" dirty="0" smtClean="0"/>
              <a:t>Reinvigorating commercial RF sector</a:t>
            </a:r>
            <a:endParaRPr lang="en-US" dirty="0" smtClean="0"/>
          </a:p>
          <a:p>
            <a:endParaRPr lang="en-US" dirty="0" smtClean="0"/>
          </a:p>
        </p:txBody>
      </p:sp>
      <p:sp>
        <p:nvSpPr>
          <p:cNvPr id="3" name="Title 2"/>
          <p:cNvSpPr>
            <a:spLocks noGrp="1"/>
          </p:cNvSpPr>
          <p:nvPr>
            <p:ph type="title"/>
          </p:nvPr>
        </p:nvSpPr>
        <p:spPr/>
        <p:txBody>
          <a:bodyPr>
            <a:normAutofit fontScale="90000"/>
          </a:bodyPr>
          <a:lstStyle/>
          <a:p>
            <a:r>
              <a:rPr lang="en-US" dirty="0" smtClean="0"/>
              <a:t>RF Synergies</a:t>
            </a:r>
            <a:endParaRPr lang="en-US" dirty="0"/>
          </a:p>
        </p:txBody>
      </p:sp>
    </p:spTree>
    <p:extLst>
      <p:ext uri="{BB962C8B-B14F-4D97-AF65-F5344CB8AC3E}">
        <p14:creationId xmlns:p14="http://schemas.microsoft.com/office/powerpoint/2010/main" val="163227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335463"/>
          </a:xfrm>
        </p:spPr>
        <p:txBody>
          <a:bodyPr>
            <a:normAutofit fontScale="70000" lnSpcReduction="20000"/>
          </a:bodyPr>
          <a:lstStyle/>
          <a:p>
            <a:r>
              <a:rPr lang="en-US" dirty="0"/>
              <a:t>A strong modeling program is a critical component of R&amp;D progress</a:t>
            </a:r>
            <a:r>
              <a:rPr lang="en-US" dirty="0" smtClean="0"/>
              <a:t>.</a:t>
            </a:r>
            <a:endParaRPr lang="en-US" dirty="0"/>
          </a:p>
          <a:p>
            <a:r>
              <a:rPr lang="en-US" dirty="0" smtClean="0"/>
              <a:t>Requirements:</a:t>
            </a:r>
          </a:p>
          <a:p>
            <a:pPr lvl="1"/>
            <a:r>
              <a:rPr lang="en-US" dirty="0" smtClean="0"/>
              <a:t>Development </a:t>
            </a:r>
            <a:r>
              <a:rPr lang="en-US" dirty="0"/>
              <a:t>of personnel and of computational </a:t>
            </a:r>
            <a:r>
              <a:rPr lang="en-US" dirty="0" smtClean="0"/>
              <a:t>teams</a:t>
            </a:r>
          </a:p>
          <a:p>
            <a:pPr lvl="1"/>
            <a:r>
              <a:rPr lang="en-US" dirty="0" smtClean="0"/>
              <a:t>Development </a:t>
            </a:r>
            <a:r>
              <a:rPr lang="en-US" dirty="0"/>
              <a:t>of new multi-scale models and </a:t>
            </a:r>
            <a:r>
              <a:rPr lang="en-US" dirty="0" smtClean="0"/>
              <a:t>algorithms</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r>
              <a:rPr lang="en-US" dirty="0" smtClean="0"/>
              <a:t>Exploitation </a:t>
            </a:r>
            <a:r>
              <a:rPr lang="en-US" dirty="0"/>
              <a:t>of new processor </a:t>
            </a:r>
            <a:r>
              <a:rPr lang="en-US" dirty="0" smtClean="0"/>
              <a:t>architectures</a:t>
            </a:r>
            <a:endParaRPr lang="en-US" dirty="0"/>
          </a:p>
          <a:p>
            <a:r>
              <a:rPr lang="en-US" dirty="0"/>
              <a:t>Addressing these requirement is itself a challenge</a:t>
            </a:r>
            <a:r>
              <a:rPr lang="en-US" dirty="0" smtClean="0"/>
              <a:t>.</a:t>
            </a:r>
            <a:endParaRPr lang="en-US" dirty="0"/>
          </a:p>
        </p:txBody>
      </p:sp>
      <p:sp>
        <p:nvSpPr>
          <p:cNvPr id="3" name="Title 2"/>
          <p:cNvSpPr>
            <a:spLocks noGrp="1"/>
          </p:cNvSpPr>
          <p:nvPr>
            <p:ph type="title"/>
          </p:nvPr>
        </p:nvSpPr>
        <p:spPr>
          <a:xfrm>
            <a:off x="304800" y="380999"/>
            <a:ext cx="7962900" cy="533401"/>
          </a:xfrm>
        </p:spPr>
        <p:txBody>
          <a:bodyPr>
            <a:normAutofit/>
          </a:bodyPr>
          <a:lstStyle/>
          <a:p>
            <a:r>
              <a:rPr lang="en-US" sz="2800" dirty="0" smtClean="0"/>
              <a:t>As </a:t>
            </a:r>
            <a:r>
              <a:rPr lang="en-US" sz="2800" dirty="0"/>
              <a:t>seen by AAC and </a:t>
            </a:r>
            <a:r>
              <a:rPr lang="en-US" sz="2800" dirty="0" smtClean="0"/>
              <a:t>RF:  GARD </a:t>
            </a:r>
            <a:r>
              <a:rPr lang="en-US" sz="2800" dirty="0"/>
              <a:t>Computational Needs</a:t>
            </a:r>
          </a:p>
        </p:txBody>
      </p:sp>
      <p:pic>
        <p:nvPicPr>
          <p:cNvPr id="4" name="Picture 3" descr="thrusts"/>
          <p:cNvPicPr/>
          <p:nvPr/>
        </p:nvPicPr>
        <p:blipFill>
          <a:blip r:embed="rId2">
            <a:extLst>
              <a:ext uri="{28A0092B-C50C-407E-A947-70E740481C1C}">
                <a14:useLocalDpi xmlns:a14="http://schemas.microsoft.com/office/drawing/2010/main" val="0"/>
              </a:ext>
            </a:extLst>
          </a:blip>
          <a:srcRect/>
          <a:stretch>
            <a:fillRect/>
          </a:stretch>
        </p:blipFill>
        <p:spPr bwMode="auto">
          <a:xfrm>
            <a:off x="1496218" y="3200400"/>
            <a:ext cx="5580063" cy="1676400"/>
          </a:xfrm>
          <a:prstGeom prst="rect">
            <a:avLst/>
          </a:prstGeom>
          <a:noFill/>
          <a:ln>
            <a:noFill/>
          </a:ln>
        </p:spPr>
      </p:pic>
    </p:spTree>
    <p:extLst>
      <p:ext uri="{BB962C8B-B14F-4D97-AF65-F5344CB8AC3E}">
        <p14:creationId xmlns:p14="http://schemas.microsoft.com/office/powerpoint/2010/main" val="2077498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382000" cy="4335463"/>
          </a:xfrm>
        </p:spPr>
        <p:txBody>
          <a:bodyPr>
            <a:normAutofit fontScale="92500" lnSpcReduction="20000"/>
          </a:bodyPr>
          <a:lstStyle/>
          <a:p>
            <a:r>
              <a:rPr lang="en-US" sz="2000" dirty="0" smtClean="0"/>
              <a:t>The Advanced </a:t>
            </a:r>
            <a:r>
              <a:rPr lang="en-US" sz="2000" dirty="0"/>
              <a:t>Accelerator </a:t>
            </a:r>
            <a:r>
              <a:rPr lang="en-US" sz="2000" dirty="0" smtClean="0"/>
              <a:t>Concepts and Radio Frequency communities invested significant time and effort to develop integrated, comprehensive, and detailed roadmaps.</a:t>
            </a:r>
          </a:p>
          <a:p>
            <a:r>
              <a:rPr lang="en-US" sz="2000" dirty="0"/>
              <a:t>R</a:t>
            </a:r>
            <a:r>
              <a:rPr lang="en-US" sz="2000" dirty="0" smtClean="0"/>
              <a:t>oadmaps responsive to</a:t>
            </a:r>
          </a:p>
          <a:p>
            <a:pPr lvl="1"/>
            <a:r>
              <a:rPr lang="en-US" sz="2000" dirty="0" smtClean="0"/>
              <a:t>P5 request for alignment of R&amp;D with priorities and improved cost and operation.</a:t>
            </a:r>
          </a:p>
          <a:p>
            <a:pPr lvl="1"/>
            <a:r>
              <a:rPr lang="en-US" sz="2000" dirty="0" smtClean="0"/>
              <a:t>ARD request for detailed milestones and goals. </a:t>
            </a:r>
          </a:p>
          <a:p>
            <a:r>
              <a:rPr lang="en-US" sz="2000" dirty="0" smtClean="0"/>
              <a:t>AAC roadmap identifies and addresses five common challenges for LWFA, PWFA, DWFA: a higher energy stage, emittance control, acceleration stages, positron acceleration, maintenance of a collider parameter set.</a:t>
            </a:r>
          </a:p>
          <a:p>
            <a:r>
              <a:rPr lang="en-US" sz="2000" dirty="0" smtClean="0"/>
              <a:t>RF roadmap addresses performance and cost goals through a focus on SRF and NCRF accelerating structures and RF and auxiliary systems.</a:t>
            </a:r>
          </a:p>
          <a:p>
            <a:endParaRPr lang="en-US" sz="2000" dirty="0" smtClean="0"/>
          </a:p>
          <a:p>
            <a:pPr marL="0" indent="0" algn="ctr">
              <a:buNone/>
            </a:pPr>
            <a:r>
              <a:rPr lang="en-US" sz="2000" dirty="0" smtClean="0"/>
              <a:t>(For details consult your local accelerator experts) </a:t>
            </a:r>
          </a:p>
          <a:p>
            <a:pPr lvl="1"/>
            <a:endParaRPr lang="en-US" sz="2000" dirty="0"/>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Closing Comments</a:t>
            </a:r>
            <a:endParaRPr lang="en-US" dirty="0"/>
          </a:p>
        </p:txBody>
      </p:sp>
    </p:spTree>
    <p:extLst>
      <p:ext uri="{BB962C8B-B14F-4D97-AF65-F5344CB8AC3E}">
        <p14:creationId xmlns:p14="http://schemas.microsoft.com/office/powerpoint/2010/main" val="241650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a:t>Recommendation 7. </a:t>
            </a:r>
            <a:r>
              <a:rPr lang="en-US" dirty="0"/>
              <a:t>Vigorously pursue particle-driven plasma wakefield acceleration of positrons at FACET in the time remaining for the operation of the facility. Be-tween the closing of FACET and the operation of a </a:t>
            </a:r>
            <a:r>
              <a:rPr lang="en-US" dirty="0" smtClean="0"/>
              <a:t>follow-on </a:t>
            </a:r>
            <a:r>
              <a:rPr lang="en-US" dirty="0"/>
              <a:t>facility, preserve the momentum of particle-driven wakefield acceleration research using other </a:t>
            </a:r>
            <a:r>
              <a:rPr lang="en-US" dirty="0" smtClean="0"/>
              <a:t>facilities</a:t>
            </a:r>
            <a:r>
              <a:rPr lang="en-US" dirty="0"/>
              <a:t>. </a:t>
            </a:r>
          </a:p>
          <a:p>
            <a:r>
              <a:rPr lang="en-US" b="1" dirty="0"/>
              <a:t>Recommendation 8. </a:t>
            </a:r>
            <a:r>
              <a:rPr lang="en-US" dirty="0"/>
              <a:t>Continue to support laser-driven plasma wakefield acceleration experiments on BELLA at the current level. </a:t>
            </a:r>
          </a:p>
          <a:p>
            <a:r>
              <a:rPr lang="en-US" b="1" dirty="0"/>
              <a:t>Recommendation 9. </a:t>
            </a:r>
            <a:r>
              <a:rPr lang="en-US" dirty="0"/>
              <a:t>Reduce funding for direct laser </a:t>
            </a:r>
            <a:r>
              <a:rPr lang="en-US" dirty="0" smtClean="0"/>
              <a:t>acceleration </a:t>
            </a:r>
            <a:r>
              <a:rPr lang="en-US" dirty="0"/>
              <a:t>research activities.</a:t>
            </a:r>
            <a:r>
              <a:rPr lang="en-US" b="1" dirty="0"/>
              <a:t> </a:t>
            </a:r>
            <a:endParaRPr lang="en-US" dirty="0"/>
          </a:p>
          <a:p>
            <a:r>
              <a:rPr lang="en-US" b="1" dirty="0"/>
              <a:t>Recommendation 10. </a:t>
            </a:r>
            <a:r>
              <a:rPr lang="en-US" dirty="0"/>
              <a:t>Convene the university and </a:t>
            </a:r>
            <a:r>
              <a:rPr lang="en-US" dirty="0" smtClean="0"/>
              <a:t>laboratory </a:t>
            </a:r>
            <a:r>
              <a:rPr lang="en-US" dirty="0"/>
              <a:t>proponents of advanced acceleration concepts to develop R&amp;D roadmaps with a series of milestones and common down-selection criteria </a:t>
            </a:r>
          </a:p>
          <a:p>
            <a:endParaRPr lang="en-US" dirty="0"/>
          </a:p>
        </p:txBody>
      </p:sp>
      <p:sp>
        <p:nvSpPr>
          <p:cNvPr id="3" name="Title 2"/>
          <p:cNvSpPr>
            <a:spLocks noGrp="1"/>
          </p:cNvSpPr>
          <p:nvPr>
            <p:ph type="title"/>
          </p:nvPr>
        </p:nvSpPr>
        <p:spPr/>
        <p:txBody>
          <a:bodyPr>
            <a:normAutofit fontScale="90000"/>
          </a:bodyPr>
          <a:lstStyle/>
          <a:p>
            <a:r>
              <a:rPr lang="en-US" dirty="0" smtClean="0"/>
              <a:t>ARD GARD-AAC Recommendations</a:t>
            </a:r>
            <a:endParaRPr lang="en-US" dirty="0"/>
          </a:p>
        </p:txBody>
      </p:sp>
    </p:spTree>
    <p:extLst>
      <p:ext uri="{BB962C8B-B14F-4D97-AF65-F5344CB8AC3E}">
        <p14:creationId xmlns:p14="http://schemas.microsoft.com/office/powerpoint/2010/main" val="2082710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077200" cy="4419600"/>
          </a:xfrm>
        </p:spPr>
        <p:txBody>
          <a:bodyPr>
            <a:normAutofit fontScale="62500" lnSpcReduction="20000"/>
          </a:bodyPr>
          <a:lstStyle/>
          <a:p>
            <a:r>
              <a:rPr lang="en-US" b="1" dirty="0"/>
              <a:t>Recommendation 4. </a:t>
            </a:r>
            <a:r>
              <a:rPr lang="en-US" dirty="0"/>
              <a:t>Direct appropriate investment in superconducting RF R&amp;D in order to inform the </a:t>
            </a:r>
            <a:r>
              <a:rPr lang="en-US" dirty="0" smtClean="0"/>
              <a:t>selection </a:t>
            </a:r>
            <a:r>
              <a:rPr lang="en-US" dirty="0"/>
              <a:t>of the acceleration technology for the multi-MW proton beam at Fermilab. </a:t>
            </a:r>
          </a:p>
          <a:p>
            <a:r>
              <a:rPr lang="en-US" b="1" dirty="0"/>
              <a:t>Recommendation 6. </a:t>
            </a:r>
            <a:r>
              <a:rPr lang="en-US" dirty="0"/>
              <a:t>Increase funding for development of superconducting RF (SRF) technology with the goal to significantly reduce the cost of a ~1 TeV energy upgrade of the ILC. Strive to achieve 80 MV/m accelerating </a:t>
            </a:r>
            <a:r>
              <a:rPr lang="en-US" dirty="0" smtClean="0"/>
              <a:t>gradients </a:t>
            </a:r>
            <a:r>
              <a:rPr lang="en-US" dirty="0"/>
              <a:t>with new SRF materials on the 10-year timescale. </a:t>
            </a:r>
          </a:p>
          <a:p>
            <a:r>
              <a:rPr lang="en-US" b="1" dirty="0" smtClean="0"/>
              <a:t>Recommendation </a:t>
            </a:r>
            <a:r>
              <a:rPr lang="en-US" b="1" dirty="0"/>
              <a:t>11. </a:t>
            </a:r>
            <a:r>
              <a:rPr lang="en-US" dirty="0"/>
              <a:t>Continue research on high-efficiency power sources and high-gradient normal conducting RF structures. </a:t>
            </a:r>
          </a:p>
          <a:p>
            <a:r>
              <a:rPr lang="en-US" b="1" dirty="0"/>
              <a:t>Recommendation 12. </a:t>
            </a:r>
            <a:r>
              <a:rPr lang="en-US" dirty="0"/>
              <a:t>Make NLCTA available for RF structure tests using its RF power and beam sources. </a:t>
            </a:r>
          </a:p>
          <a:p>
            <a:r>
              <a:rPr lang="en-US" b="1" dirty="0"/>
              <a:t>Recommendation 13</a:t>
            </a:r>
            <a:r>
              <a:rPr lang="en-US" dirty="0"/>
              <a:t>. Focus normal conducting RF R&amp;D on developing a multistage prototype based on high-gradient normal conducting RF structures and high-efficiency RF power sources to demonstrate the </a:t>
            </a:r>
            <a:r>
              <a:rPr lang="en-US" dirty="0" smtClean="0"/>
              <a:t>effectiveness </a:t>
            </a:r>
            <a:r>
              <a:rPr lang="en-US" dirty="0"/>
              <a:t>of the technology for a multi-TeV </a:t>
            </a:r>
            <a:r>
              <a:rPr lang="en-US" i="1" dirty="0" err="1"/>
              <a:t>e+e</a:t>
            </a:r>
            <a:r>
              <a:rPr lang="en-US" i="1" dirty="0"/>
              <a:t>- </a:t>
            </a:r>
            <a:r>
              <a:rPr lang="en-US" dirty="0"/>
              <a:t>collider</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t>ARD GARD-RF Recommendations</a:t>
            </a:r>
            <a:endParaRPr lang="en-US" dirty="0"/>
          </a:p>
        </p:txBody>
      </p:sp>
    </p:spTree>
    <p:extLst>
      <p:ext uri="{BB962C8B-B14F-4D97-AF65-F5344CB8AC3E}">
        <p14:creationId xmlns:p14="http://schemas.microsoft.com/office/powerpoint/2010/main" val="300858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4400" y="1752600"/>
            <a:ext cx="3810000" cy="4335463"/>
          </a:xfrm>
        </p:spPr>
        <p:txBody>
          <a:bodyPr/>
          <a:lstStyle/>
          <a:p>
            <a:r>
              <a:rPr lang="en-US" dirty="0" smtClean="0"/>
              <a:t>Laser R&amp;D cannot be overlooked, technological progress essential</a:t>
            </a:r>
          </a:p>
          <a:p>
            <a:r>
              <a:rPr lang="en-US" dirty="0" smtClean="0"/>
              <a:t>30kW, kHz class laser represents an appropriate next step.</a:t>
            </a:r>
          </a:p>
          <a:p>
            <a:endParaRPr lang="en-US" dirty="0"/>
          </a:p>
        </p:txBody>
      </p:sp>
      <p:sp>
        <p:nvSpPr>
          <p:cNvPr id="3" name="Title 2"/>
          <p:cNvSpPr>
            <a:spLocks noGrp="1"/>
          </p:cNvSpPr>
          <p:nvPr>
            <p:ph type="title"/>
          </p:nvPr>
        </p:nvSpPr>
        <p:spPr/>
        <p:txBody>
          <a:bodyPr>
            <a:normAutofit fontScale="90000"/>
          </a:bodyPr>
          <a:lstStyle/>
          <a:p>
            <a:r>
              <a:rPr lang="en-US" dirty="0" smtClean="0"/>
              <a:t>LWFA: Decadal Laser Roadmap </a:t>
            </a:r>
            <a:endParaRPr lang="en-US" dirty="0"/>
          </a:p>
        </p:txBody>
      </p:sp>
      <p:pic>
        <p:nvPicPr>
          <p:cNvPr id="4" name="Content Placeholder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295400"/>
            <a:ext cx="4038600" cy="5105654"/>
          </a:xfrm>
          <a:prstGeom prst="rect">
            <a:avLst/>
          </a:prstGeom>
        </p:spPr>
      </p:pic>
    </p:spTree>
    <p:extLst>
      <p:ext uri="{BB962C8B-B14F-4D97-AF65-F5344CB8AC3E}">
        <p14:creationId xmlns:p14="http://schemas.microsoft.com/office/powerpoint/2010/main" val="765988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38262"/>
            <a:ext cx="8839200" cy="4910138"/>
          </a:xfrm>
        </p:spPr>
        <p:txBody>
          <a:bodyPr>
            <a:normAutofit fontScale="55000" lnSpcReduction="20000"/>
          </a:bodyPr>
          <a:lstStyle/>
          <a:p>
            <a:r>
              <a:rPr lang="en-US" b="1" dirty="0" smtClean="0"/>
              <a:t>Modeling </a:t>
            </a:r>
            <a:r>
              <a:rPr lang="en-US" b="1" dirty="0"/>
              <a:t>and simulations</a:t>
            </a:r>
            <a:r>
              <a:rPr lang="en-US" dirty="0"/>
              <a:t>: novel algorithms resulting </a:t>
            </a:r>
            <a:r>
              <a:rPr lang="en-US" dirty="0" smtClean="0"/>
              <a:t>in </a:t>
            </a:r>
            <a:r>
              <a:rPr lang="en-US" dirty="0"/>
              <a:t>higher speed modeling codes, EXASCALE project funded for developing tools to carry out start-to-end modeling of a 1 TeV laser plasma based colliders</a:t>
            </a:r>
          </a:p>
          <a:p>
            <a:r>
              <a:rPr lang="en-US" b="1" dirty="0" smtClean="0"/>
              <a:t>10 </a:t>
            </a:r>
            <a:r>
              <a:rPr lang="en-US" b="1" dirty="0"/>
              <a:t>GeV module</a:t>
            </a:r>
            <a:r>
              <a:rPr lang="en-US" dirty="0"/>
              <a:t>: experimental demonstration of dynamic shaping of plasma channels in capillary discharges with laser heater pulse to provide guiding of high intensity laser pulses at lower plasma densities than previously achieved. </a:t>
            </a:r>
            <a:r>
              <a:rPr lang="en-US" dirty="0" smtClean="0"/>
              <a:t> Designed</a:t>
            </a:r>
            <a:r>
              <a:rPr lang="en-US" dirty="0"/>
              <a:t>, built and operated 20 cm long monolithic capillary discharges, another key step towards higher energies. Experiments underway at BELLA towards 10 GeV with these significant new developments and preliminary results are very promising. </a:t>
            </a:r>
            <a:endParaRPr lang="en-US" dirty="0" smtClean="0"/>
          </a:p>
          <a:p>
            <a:r>
              <a:rPr lang="en-US" b="1" dirty="0" smtClean="0"/>
              <a:t>Staging</a:t>
            </a:r>
            <a:r>
              <a:rPr lang="en-US" dirty="0"/>
              <a:t>: two independently powered modules at 100 MeV per stage were </a:t>
            </a:r>
            <a:r>
              <a:rPr lang="en-US" dirty="0" smtClean="0"/>
              <a:t>demonstrated)</a:t>
            </a:r>
            <a:r>
              <a:rPr lang="en-US" dirty="0"/>
              <a:t> and a design for staging at 5 GeV+5GeV was completed. FWP submitted to DOE for second beamline on BELLA to enable experiment. </a:t>
            </a:r>
            <a:endParaRPr lang="en-US" dirty="0" smtClean="0"/>
          </a:p>
          <a:p>
            <a:r>
              <a:rPr lang="en-US" b="1" dirty="0" smtClean="0"/>
              <a:t>Phase </a:t>
            </a:r>
            <a:r>
              <a:rPr lang="en-US" b="1" dirty="0"/>
              <a:t>space shaping, efficiency, diagnostics, tolerances</a:t>
            </a:r>
            <a:r>
              <a:rPr lang="en-US" dirty="0"/>
              <a:t>: demonstrated a reliable, tunable injector based on gas jet with knife blade </a:t>
            </a:r>
            <a:r>
              <a:rPr lang="en-US" dirty="0" smtClean="0"/>
              <a:t>first </a:t>
            </a:r>
            <a:r>
              <a:rPr lang="en-US" dirty="0"/>
              <a:t>emittance measurement of two different injection techniques </a:t>
            </a:r>
          </a:p>
          <a:p>
            <a:r>
              <a:rPr lang="en-US" b="1" dirty="0" smtClean="0"/>
              <a:t>Design </a:t>
            </a:r>
            <a:r>
              <a:rPr lang="en-US" b="1" dirty="0"/>
              <a:t>of concepts for colliders</a:t>
            </a:r>
            <a:r>
              <a:rPr lang="en-US" dirty="0"/>
              <a:t>: studied impact of ion motion in plasmas for ultra-intense electron </a:t>
            </a:r>
            <a:r>
              <a:rPr lang="en-US" dirty="0" smtClean="0"/>
              <a:t>beams; analyzed </a:t>
            </a:r>
            <a:r>
              <a:rPr lang="en-US" dirty="0"/>
              <a:t>beam-breakup (BBU) instability and found new method for stabilization </a:t>
            </a:r>
            <a:r>
              <a:rPr lang="en-US" dirty="0" smtClean="0"/>
              <a:t>BBU </a:t>
            </a:r>
            <a:r>
              <a:rPr lang="en-US" dirty="0"/>
              <a:t>was seen as a potential roadblock but a viable solution has </a:t>
            </a:r>
            <a:r>
              <a:rPr lang="en-US" dirty="0" smtClean="0"/>
              <a:t>emerged.</a:t>
            </a:r>
          </a:p>
          <a:p>
            <a:r>
              <a:rPr lang="en-US" b="1" dirty="0" smtClean="0"/>
              <a:t>Applications</a:t>
            </a:r>
            <a:r>
              <a:rPr lang="en-US" dirty="0"/>
              <a:t>: two new lasers (100 TW class) and beamlines under construction towards a laser plasma accelerator driven XUV free electron laser and a tunable gamma ray </a:t>
            </a:r>
            <a:r>
              <a:rPr lang="en-US" dirty="0" smtClean="0"/>
              <a:t>source</a:t>
            </a:r>
          </a:p>
          <a:p>
            <a:r>
              <a:rPr lang="en-US" b="1" dirty="0" smtClean="0"/>
              <a:t>High </a:t>
            </a:r>
            <a:r>
              <a:rPr lang="en-US" b="1" dirty="0"/>
              <a:t>average power demonstrator (k-BELLA): </a:t>
            </a:r>
            <a:r>
              <a:rPr lang="en-US" dirty="0"/>
              <a:t>organized workshop with national and international experts and solid approach(</a:t>
            </a:r>
            <a:r>
              <a:rPr lang="en-US" dirty="0" err="1"/>
              <a:t>es</a:t>
            </a:r>
            <a:r>
              <a:rPr lang="en-US" dirty="0"/>
              <a:t>) have been identified for the near future 3 kW system as well as for future 10's to 100's of kW average power collider class lasers with high </a:t>
            </a:r>
            <a:r>
              <a:rPr lang="en-US" dirty="0" err="1"/>
              <a:t>wallplug</a:t>
            </a:r>
            <a:r>
              <a:rPr lang="en-US" dirty="0"/>
              <a:t> efficiency. </a:t>
            </a:r>
          </a:p>
        </p:txBody>
      </p:sp>
      <p:sp>
        <p:nvSpPr>
          <p:cNvPr id="3" name="Title 2"/>
          <p:cNvSpPr>
            <a:spLocks noGrp="1"/>
          </p:cNvSpPr>
          <p:nvPr>
            <p:ph type="title"/>
          </p:nvPr>
        </p:nvSpPr>
        <p:spPr/>
        <p:txBody>
          <a:bodyPr>
            <a:normAutofit fontScale="90000"/>
          </a:bodyPr>
          <a:lstStyle/>
          <a:p>
            <a:r>
              <a:rPr lang="en-US" dirty="0" smtClean="0"/>
              <a:t>LWFA Update</a:t>
            </a:r>
            <a:endParaRPr lang="en-US" dirty="0"/>
          </a:p>
        </p:txBody>
      </p:sp>
    </p:spTree>
    <p:extLst>
      <p:ext uri="{BB962C8B-B14F-4D97-AF65-F5344CB8AC3E}">
        <p14:creationId xmlns:p14="http://schemas.microsoft.com/office/powerpoint/2010/main" val="1087267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305800" cy="4648200"/>
          </a:xfrm>
        </p:spPr>
        <p:txBody>
          <a:bodyPr>
            <a:normAutofit fontScale="85000" lnSpcReduction="20000"/>
          </a:bodyPr>
          <a:lstStyle/>
          <a:p>
            <a:r>
              <a:rPr lang="en-US" dirty="0"/>
              <a:t>Following P5’s advice, DOE convened </a:t>
            </a:r>
            <a:r>
              <a:rPr lang="en-US" dirty="0" smtClean="0"/>
              <a:t>the HEPAP </a:t>
            </a:r>
            <a:r>
              <a:rPr lang="en-US" dirty="0"/>
              <a:t>Accelerator R&amp;D </a:t>
            </a:r>
            <a:r>
              <a:rPr lang="en-US" dirty="0" smtClean="0"/>
              <a:t>Subpanel. </a:t>
            </a:r>
          </a:p>
          <a:p>
            <a:r>
              <a:rPr lang="en-US" dirty="0" smtClean="0"/>
              <a:t>ARD Subpanel Executive Summary: ”The </a:t>
            </a:r>
            <a:r>
              <a:rPr lang="en-US" dirty="0"/>
              <a:t>Subpanel examined the accelerator R&amp;D that is </a:t>
            </a:r>
            <a:r>
              <a:rPr lang="en-US" dirty="0" smtClean="0"/>
              <a:t>required </a:t>
            </a:r>
            <a:r>
              <a:rPr lang="en-US" dirty="0"/>
              <a:t>to prepare for the future-generation accelerators envisioned by P5</a:t>
            </a:r>
            <a:r>
              <a:rPr lang="en-US" dirty="0" smtClean="0"/>
              <a:t>.”</a:t>
            </a:r>
          </a:p>
          <a:p>
            <a:r>
              <a:rPr lang="en-US" b="1" dirty="0" smtClean="0"/>
              <a:t>Recommendation </a:t>
            </a:r>
            <a:r>
              <a:rPr lang="en-US" b="1" dirty="0"/>
              <a:t>10. Convene the university and </a:t>
            </a:r>
            <a:r>
              <a:rPr lang="en-US" b="1" dirty="0" smtClean="0"/>
              <a:t>laboratory </a:t>
            </a:r>
            <a:r>
              <a:rPr lang="en-US" b="1" dirty="0"/>
              <a:t>proponents of advanced acceleration concepts to develop R&amp;D roadmaps with a series of milestones and common down-selection </a:t>
            </a:r>
            <a:r>
              <a:rPr lang="en-US" b="1" dirty="0" smtClean="0"/>
              <a:t>criteria.</a:t>
            </a:r>
          </a:p>
          <a:p>
            <a:r>
              <a:rPr lang="en-US" dirty="0" smtClean="0"/>
              <a:t>The HEP Committee of Visitors has recommended that this process be applied to other components of GARD.  </a:t>
            </a:r>
          </a:p>
          <a:p>
            <a:r>
              <a:rPr lang="en-US" dirty="0" smtClean="0"/>
              <a:t>Today, as “facilitator” will review roadmaps for GARD-AAC and GARD-RF.</a:t>
            </a:r>
            <a:endParaRPr lang="en-US" dirty="0"/>
          </a:p>
        </p:txBody>
      </p:sp>
      <p:sp>
        <p:nvSpPr>
          <p:cNvPr id="3" name="Title 2"/>
          <p:cNvSpPr>
            <a:spLocks noGrp="1"/>
          </p:cNvSpPr>
          <p:nvPr>
            <p:ph type="title"/>
          </p:nvPr>
        </p:nvSpPr>
        <p:spPr/>
        <p:txBody>
          <a:bodyPr>
            <a:normAutofit fontScale="90000"/>
          </a:bodyPr>
          <a:lstStyle/>
          <a:p>
            <a:r>
              <a:rPr lang="en-US" dirty="0" smtClean="0"/>
              <a:t>Context:  ARD Subpanel</a:t>
            </a:r>
            <a:endParaRPr lang="en-US" dirty="0"/>
          </a:p>
        </p:txBody>
      </p:sp>
    </p:spTree>
    <p:extLst>
      <p:ext uri="{BB962C8B-B14F-4D97-AF65-F5344CB8AC3E}">
        <p14:creationId xmlns:p14="http://schemas.microsoft.com/office/powerpoint/2010/main" val="3646951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686800" cy="4648200"/>
          </a:xfrm>
        </p:spPr>
        <p:txBody>
          <a:bodyPr>
            <a:normAutofit fontScale="55000" lnSpcReduction="20000"/>
          </a:bodyPr>
          <a:lstStyle/>
          <a:p>
            <a:r>
              <a:rPr lang="en-US" sz="2900" dirty="0"/>
              <a:t>FACET successfully finished its final run in April 2016 </a:t>
            </a:r>
            <a:r>
              <a:rPr lang="en-US" sz="2900" dirty="0" smtClean="0"/>
              <a:t>&amp; published </a:t>
            </a:r>
            <a:r>
              <a:rPr lang="en-US" sz="2900" dirty="0"/>
              <a:t>several key new results:</a:t>
            </a:r>
          </a:p>
          <a:p>
            <a:pPr lvl="1"/>
            <a:r>
              <a:rPr lang="en-US" sz="2900" dirty="0" smtClean="0"/>
              <a:t>Investigated </a:t>
            </a:r>
            <a:r>
              <a:rPr lang="en-US" sz="2900" dirty="0"/>
              <a:t>head-erosion mechanism mitigation to enhance energy extraction from drive bunch </a:t>
            </a:r>
          </a:p>
          <a:p>
            <a:pPr lvl="1"/>
            <a:r>
              <a:rPr lang="en-US" sz="2900" dirty="0" smtClean="0"/>
              <a:t>Demonstrated </a:t>
            </a:r>
            <a:r>
              <a:rPr lang="en-US" sz="2900" dirty="0"/>
              <a:t>a Positron Beam-Driven Hollow Channel Plasma Wakefield </a:t>
            </a:r>
            <a:r>
              <a:rPr lang="en-US" sz="2900" dirty="0" smtClean="0"/>
              <a:t>Accelerator</a:t>
            </a:r>
          </a:p>
          <a:p>
            <a:pPr lvl="1"/>
            <a:r>
              <a:rPr lang="en-US" sz="2900" dirty="0" smtClean="0"/>
              <a:t>Mapped </a:t>
            </a:r>
            <a:r>
              <a:rPr lang="en-US" sz="2900" dirty="0"/>
              <a:t>the longitudinal field structure within non-linear plasma wake to inform emittance preservation studies </a:t>
            </a:r>
            <a:endParaRPr lang="en-US" sz="2900" dirty="0" smtClean="0"/>
          </a:p>
          <a:p>
            <a:pPr lvl="1"/>
            <a:r>
              <a:rPr lang="en-US" sz="2900" dirty="0" smtClean="0"/>
              <a:t>Demonstrated </a:t>
            </a:r>
            <a:r>
              <a:rPr lang="en-US" sz="2900" dirty="0"/>
              <a:t>record performance (gradient, energy gain, efficiency) for dielectric wakefield </a:t>
            </a:r>
            <a:r>
              <a:rPr lang="en-US" sz="2900" dirty="0" smtClean="0"/>
              <a:t>accelerators</a:t>
            </a:r>
          </a:p>
          <a:p>
            <a:pPr lvl="1"/>
            <a:endParaRPr lang="en-US" sz="2900" dirty="0"/>
          </a:p>
          <a:p>
            <a:r>
              <a:rPr lang="en-US" sz="2900" dirty="0"/>
              <a:t>Data analysis and high-impact publications in preparation or out for review on:</a:t>
            </a:r>
          </a:p>
          <a:p>
            <a:pPr lvl="1"/>
            <a:r>
              <a:rPr lang="en-US" sz="2900" dirty="0" smtClean="0"/>
              <a:t>Laser-triggered </a:t>
            </a:r>
            <a:r>
              <a:rPr lang="en-US" sz="2900" dirty="0"/>
              <a:t>injection in electron-beam driven plasma wakefield accelerators - important for studying emittance preservation and developing first off-ramp applications</a:t>
            </a:r>
          </a:p>
          <a:p>
            <a:pPr lvl="1"/>
            <a:r>
              <a:rPr lang="en-US" sz="2900" dirty="0" smtClean="0"/>
              <a:t>Acceleration </a:t>
            </a:r>
            <a:r>
              <a:rPr lang="en-US" sz="2900" dirty="0"/>
              <a:t>of a trailing positron bunch in a plasma wakefield accelerator - first measurements of positron acceleration spanning non-linear to quasi-linear regimes to identify optimum regime for positron PWFA and </a:t>
            </a:r>
            <a:r>
              <a:rPr lang="en-US" sz="2900" dirty="0" smtClean="0"/>
              <a:t>LWFA</a:t>
            </a:r>
          </a:p>
          <a:p>
            <a:pPr lvl="1"/>
            <a:endParaRPr lang="en-US" sz="2900" dirty="0"/>
          </a:p>
          <a:p>
            <a:r>
              <a:rPr lang="en-US" sz="2900" dirty="0"/>
              <a:t>Planning for FACET-II as a community resource with 3rd annual science workshop in October 2017</a:t>
            </a:r>
          </a:p>
          <a:p>
            <a:endParaRPr lang="en-US" dirty="0"/>
          </a:p>
        </p:txBody>
      </p:sp>
      <p:sp>
        <p:nvSpPr>
          <p:cNvPr id="3" name="Title 2"/>
          <p:cNvSpPr>
            <a:spLocks noGrp="1"/>
          </p:cNvSpPr>
          <p:nvPr>
            <p:ph type="title"/>
          </p:nvPr>
        </p:nvSpPr>
        <p:spPr/>
        <p:txBody>
          <a:bodyPr>
            <a:normAutofit fontScale="90000"/>
          </a:bodyPr>
          <a:lstStyle/>
          <a:p>
            <a:r>
              <a:rPr lang="en-US" dirty="0" smtClean="0"/>
              <a:t>PWFA Update </a:t>
            </a:r>
            <a:endParaRPr lang="en-US" dirty="0"/>
          </a:p>
        </p:txBody>
      </p:sp>
    </p:spTree>
    <p:extLst>
      <p:ext uri="{BB962C8B-B14F-4D97-AF65-F5344CB8AC3E}">
        <p14:creationId xmlns:p14="http://schemas.microsoft.com/office/powerpoint/2010/main" val="824600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077200" cy="4572000"/>
          </a:xfrm>
        </p:spPr>
        <p:txBody>
          <a:bodyPr>
            <a:normAutofit fontScale="40000" lnSpcReduction="20000"/>
          </a:bodyPr>
          <a:lstStyle/>
          <a:p>
            <a:r>
              <a:rPr lang="en-US" sz="2900" b="1" dirty="0"/>
              <a:t>Single stage</a:t>
            </a:r>
          </a:p>
          <a:p>
            <a:pPr lvl="1"/>
            <a:r>
              <a:rPr lang="en-US" sz="2900" b="1" dirty="0"/>
              <a:t>11.7 GHz Metallic structure</a:t>
            </a:r>
          </a:p>
          <a:p>
            <a:pPr lvl="2"/>
            <a:r>
              <a:rPr lang="en-US" sz="2900" b="1" dirty="0"/>
              <a:t>(Gradient continues to increase over last year)</a:t>
            </a:r>
          </a:p>
          <a:p>
            <a:pPr lvl="2"/>
            <a:r>
              <a:rPr lang="en-US" sz="2900" b="1" dirty="0"/>
              <a:t>300 MW RF (drive beam power generation</a:t>
            </a:r>
          </a:p>
          <a:p>
            <a:pPr lvl="2"/>
            <a:r>
              <a:rPr lang="en-US" sz="2900" b="1" dirty="0"/>
              <a:t>150 MV/m (main beam acceleration) </a:t>
            </a:r>
          </a:p>
          <a:p>
            <a:pPr lvl="1"/>
            <a:r>
              <a:rPr lang="en-US" sz="2900" b="1" dirty="0"/>
              <a:t>26 GHz Dielectric structure</a:t>
            </a:r>
          </a:p>
          <a:p>
            <a:pPr lvl="2"/>
            <a:r>
              <a:rPr lang="en-US" sz="2900" b="1" dirty="0"/>
              <a:t>(TBA demonstrated for first time in 26GHz dielectric)</a:t>
            </a:r>
          </a:p>
          <a:p>
            <a:pPr lvl="2"/>
            <a:r>
              <a:rPr lang="en-US" sz="2900" b="1" dirty="0"/>
              <a:t>300 MW RF (drive beam power generation</a:t>
            </a:r>
          </a:p>
          <a:p>
            <a:pPr lvl="2"/>
            <a:r>
              <a:rPr lang="en-US" sz="2900" b="1" dirty="0"/>
              <a:t>150 MV/m (main beam acceleration</a:t>
            </a:r>
            <a:r>
              <a:rPr lang="en-US" sz="2900" b="1" dirty="0" smtClean="0"/>
              <a:t>)</a:t>
            </a:r>
          </a:p>
          <a:p>
            <a:pPr lvl="2"/>
            <a:endParaRPr lang="en-US" sz="2900" b="1" dirty="0"/>
          </a:p>
          <a:p>
            <a:r>
              <a:rPr lang="en-US" sz="2900" b="1" dirty="0"/>
              <a:t>High Fidelity Staging</a:t>
            </a:r>
          </a:p>
          <a:p>
            <a:pPr lvl="1"/>
            <a:r>
              <a:rPr lang="en-US" sz="2900" b="1" dirty="0"/>
              <a:t>Fast kicker:</a:t>
            </a:r>
          </a:p>
          <a:p>
            <a:pPr lvl="2"/>
            <a:r>
              <a:rPr lang="en-US" sz="2900" b="1" dirty="0"/>
              <a:t>design completed,</a:t>
            </a:r>
          </a:p>
          <a:p>
            <a:pPr lvl="2"/>
            <a:r>
              <a:rPr lang="en-US" sz="2900" b="1" dirty="0"/>
              <a:t>in fabrication,</a:t>
            </a:r>
          </a:p>
          <a:p>
            <a:pPr lvl="1"/>
            <a:r>
              <a:rPr lang="en-US" sz="2900" b="1" dirty="0"/>
              <a:t>RF delay lines:</a:t>
            </a:r>
          </a:p>
          <a:p>
            <a:pPr lvl="2"/>
            <a:r>
              <a:rPr lang="en-US" sz="2900" b="1" dirty="0"/>
              <a:t>under construction,</a:t>
            </a:r>
          </a:p>
          <a:p>
            <a:pPr lvl="1"/>
            <a:r>
              <a:rPr lang="en-US" sz="2900" b="1" dirty="0"/>
              <a:t>Two TBA modules for both stages</a:t>
            </a:r>
          </a:p>
          <a:p>
            <a:pPr lvl="1"/>
            <a:r>
              <a:rPr lang="en-US" sz="2900" b="1" dirty="0"/>
              <a:t>Structures:</a:t>
            </a:r>
          </a:p>
          <a:p>
            <a:pPr lvl="2"/>
            <a:r>
              <a:rPr lang="en-US" sz="2900" b="1" dirty="0"/>
              <a:t>in-hand</a:t>
            </a:r>
          </a:p>
          <a:p>
            <a:pPr lvl="1"/>
            <a:r>
              <a:rPr lang="en-US" sz="2900" b="1" dirty="0"/>
              <a:t>Staging Beamline:</a:t>
            </a:r>
          </a:p>
          <a:p>
            <a:pPr lvl="2"/>
            <a:r>
              <a:rPr lang="en-US" sz="2900" b="1" dirty="0"/>
              <a:t>under design</a:t>
            </a:r>
          </a:p>
          <a:p>
            <a:r>
              <a:rPr lang="en-US" sz="2900" b="1" dirty="0"/>
              <a:t>AWA User Facility Program</a:t>
            </a:r>
          </a:p>
          <a:p>
            <a:pPr lvl="2"/>
            <a:r>
              <a:rPr lang="en-US" sz="2900" b="1" dirty="0"/>
              <a:t>Adding many user’s: (e.g. UCLA PWFA, US-Japan FNAL/NIU, etc.)</a:t>
            </a:r>
          </a:p>
          <a:p>
            <a:endParaRPr lang="en-US" dirty="0"/>
          </a:p>
        </p:txBody>
      </p:sp>
      <p:sp>
        <p:nvSpPr>
          <p:cNvPr id="3" name="Title 2"/>
          <p:cNvSpPr>
            <a:spLocks noGrp="1"/>
          </p:cNvSpPr>
          <p:nvPr>
            <p:ph type="title"/>
          </p:nvPr>
        </p:nvSpPr>
        <p:spPr/>
        <p:txBody>
          <a:bodyPr>
            <a:normAutofit fontScale="90000"/>
          </a:bodyPr>
          <a:lstStyle/>
          <a:p>
            <a:r>
              <a:rPr lang="en-US" dirty="0" smtClean="0"/>
              <a:t>DWFA Update</a:t>
            </a:r>
            <a:endParaRPr lang="en-US" dirty="0"/>
          </a:p>
        </p:txBody>
      </p:sp>
    </p:spTree>
    <p:extLst>
      <p:ext uri="{BB962C8B-B14F-4D97-AF65-F5344CB8AC3E}">
        <p14:creationId xmlns:p14="http://schemas.microsoft.com/office/powerpoint/2010/main" val="1612148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DWFA: Applications</a:t>
            </a:r>
            <a:endParaRPr lang="en-US" dirty="0"/>
          </a:p>
        </p:txBody>
      </p:sp>
      <p:pic>
        <p:nvPicPr>
          <p:cNvPr id="4" name="Picture 3"/>
          <p:cNvPicPr>
            <a:picLocks noChangeAspect="1"/>
          </p:cNvPicPr>
          <p:nvPr/>
        </p:nvPicPr>
        <p:blipFill>
          <a:blip r:embed="rId2"/>
          <a:stretch>
            <a:fillRect/>
          </a:stretch>
        </p:blipFill>
        <p:spPr>
          <a:xfrm>
            <a:off x="990600" y="1524000"/>
            <a:ext cx="6705600" cy="4395894"/>
          </a:xfrm>
          <a:prstGeom prst="rect">
            <a:avLst/>
          </a:prstGeom>
        </p:spPr>
      </p:pic>
    </p:spTree>
    <p:extLst>
      <p:ext uri="{BB962C8B-B14F-4D97-AF65-F5344CB8AC3E}">
        <p14:creationId xmlns:p14="http://schemas.microsoft.com/office/powerpoint/2010/main" val="12751574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Alignment with Future Accelerators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7300" y="1447800"/>
            <a:ext cx="6477000" cy="4572000"/>
          </a:xfrm>
          <a:prstGeom prst="rect">
            <a:avLst/>
          </a:prstGeom>
          <a:noFill/>
        </p:spPr>
      </p:pic>
    </p:spTree>
    <p:extLst>
      <p:ext uri="{BB962C8B-B14F-4D97-AF65-F5344CB8AC3E}">
        <p14:creationId xmlns:p14="http://schemas.microsoft.com/office/powerpoint/2010/main" val="386050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New Materials, Films, and Multilayers: </a:t>
            </a:r>
            <a:endParaRPr lang="en-US" dirty="0" smtClean="0"/>
          </a:p>
          <a:p>
            <a:r>
              <a:rPr lang="en-US" dirty="0"/>
              <a:t>Development of Nb</a:t>
            </a:r>
            <a:r>
              <a:rPr lang="en-US" baseline="-25000" dirty="0"/>
              <a:t>3</a:t>
            </a:r>
            <a:r>
              <a:rPr lang="en-US" dirty="0"/>
              <a:t>Sn as Practical SRF Material </a:t>
            </a:r>
            <a:endParaRPr lang="en-US" dirty="0" smtClean="0"/>
          </a:p>
          <a:p>
            <a:r>
              <a:rPr lang="en-US" dirty="0"/>
              <a:t>Field Emission </a:t>
            </a:r>
            <a:r>
              <a:rPr lang="en-US" dirty="0" smtClean="0"/>
              <a:t>Mitigation </a:t>
            </a:r>
          </a:p>
          <a:p>
            <a:r>
              <a:rPr lang="en-US" dirty="0"/>
              <a:t>Microphonics and Lorentz Force Detuning Compensation </a:t>
            </a:r>
            <a:endParaRPr lang="en-US" dirty="0" smtClean="0"/>
          </a:p>
          <a:p>
            <a:r>
              <a:rPr lang="en-US" dirty="0"/>
              <a:t>Novel SRF Cavity Shapes </a:t>
            </a:r>
          </a:p>
        </p:txBody>
      </p:sp>
      <p:sp>
        <p:nvSpPr>
          <p:cNvPr id="3" name="Title 2"/>
          <p:cNvSpPr>
            <a:spLocks noGrp="1"/>
          </p:cNvSpPr>
          <p:nvPr>
            <p:ph type="title"/>
          </p:nvPr>
        </p:nvSpPr>
        <p:spPr/>
        <p:txBody>
          <a:bodyPr>
            <a:normAutofit fontScale="90000"/>
          </a:bodyPr>
          <a:lstStyle/>
          <a:p>
            <a:r>
              <a:rPr lang="en-US" dirty="0" smtClean="0"/>
              <a:t>SRF Common Roadmap Elements</a:t>
            </a:r>
            <a:endParaRPr lang="en-US" dirty="0"/>
          </a:p>
        </p:txBody>
      </p:sp>
    </p:spTree>
    <p:extLst>
      <p:ext uri="{BB962C8B-B14F-4D97-AF65-F5344CB8AC3E}">
        <p14:creationId xmlns:p14="http://schemas.microsoft.com/office/powerpoint/2010/main" val="10493042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High Q/Gradient Start of the Art</a:t>
            </a:r>
            <a:endParaRPr lang="en-US" dirty="0"/>
          </a:p>
        </p:txBody>
      </p:sp>
      <p:grpSp>
        <p:nvGrpSpPr>
          <p:cNvPr id="4" name="Group 3"/>
          <p:cNvGrpSpPr>
            <a:grpSpLocks noChangeAspect="1"/>
          </p:cNvGrpSpPr>
          <p:nvPr/>
        </p:nvGrpSpPr>
        <p:grpSpPr>
          <a:xfrm>
            <a:off x="176229" y="1105862"/>
            <a:ext cx="4525850" cy="3466138"/>
            <a:chOff x="-232078" y="745403"/>
            <a:chExt cx="4854725" cy="3718008"/>
          </a:xfrm>
        </p:grpSpPr>
        <p:cxnSp>
          <p:nvCxnSpPr>
            <p:cNvPr id="5" name="Straight Connector 4"/>
            <p:cNvCxnSpPr/>
            <p:nvPr/>
          </p:nvCxnSpPr>
          <p:spPr>
            <a:xfrm flipV="1">
              <a:off x="1997409" y="1176578"/>
              <a:ext cx="0" cy="2657738"/>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graphicFrame>
          <p:nvGraphicFramePr>
            <p:cNvPr id="6" name="Object 5"/>
            <p:cNvGraphicFramePr>
              <a:graphicFrameLocks noChangeAspect="1"/>
            </p:cNvGraphicFramePr>
            <p:nvPr>
              <p:extLst>
                <p:ext uri="{D42A27DB-BD31-4B8C-83A1-F6EECF244321}">
                  <p14:modId xmlns:p14="http://schemas.microsoft.com/office/powerpoint/2010/main" val="1543616036"/>
                </p:ext>
              </p:extLst>
            </p:nvPr>
          </p:nvGraphicFramePr>
          <p:xfrm>
            <a:off x="-232078" y="745403"/>
            <a:ext cx="4854725" cy="3718008"/>
          </p:xfrm>
          <a:graphic>
            <a:graphicData uri="http://schemas.openxmlformats.org/presentationml/2006/ole">
              <mc:AlternateContent xmlns:mc="http://schemas.openxmlformats.org/markup-compatibility/2006">
                <mc:Choice xmlns:v="urn:schemas-microsoft-com:vml" Requires="v">
                  <p:oleObj spid="_x0000_s1039" name="Graph" r:id="rId4" imgW="3906000" imgH="2990520" progId="Origin50.Graph">
                    <p:embed/>
                  </p:oleObj>
                </mc:Choice>
                <mc:Fallback>
                  <p:oleObj name="Graph" r:id="rId4" imgW="3906000" imgH="2990520" progId="Origin50.Graph">
                    <p:embed/>
                    <p:pic>
                      <p:nvPicPr>
                        <p:cNvPr id="0" name=""/>
                        <p:cNvPicPr/>
                        <p:nvPr/>
                      </p:nvPicPr>
                      <p:blipFill>
                        <a:blip r:embed="rId5"/>
                        <a:stretch>
                          <a:fillRect/>
                        </a:stretch>
                      </p:blipFill>
                      <p:spPr>
                        <a:xfrm>
                          <a:off x="-232078" y="745403"/>
                          <a:ext cx="4854725" cy="3718008"/>
                        </a:xfrm>
                        <a:prstGeom prst="rect">
                          <a:avLst/>
                        </a:prstGeom>
                      </p:spPr>
                    </p:pic>
                  </p:oleObj>
                </mc:Fallback>
              </mc:AlternateContent>
            </a:graphicData>
          </a:graphic>
        </p:graphicFrame>
        <p:cxnSp>
          <p:nvCxnSpPr>
            <p:cNvPr id="7" name="Straight Arrow Connector 6"/>
            <p:cNvCxnSpPr/>
            <p:nvPr/>
          </p:nvCxnSpPr>
          <p:spPr>
            <a:xfrm flipV="1">
              <a:off x="915437" y="1435217"/>
              <a:ext cx="953618" cy="43945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1448433" y="1569293"/>
              <a:ext cx="1433076" cy="366334"/>
            </a:xfrm>
            <a:prstGeom prst="rect">
              <a:avLst/>
            </a:prstGeom>
            <a:noFill/>
          </p:spPr>
          <p:txBody>
            <a:bodyPr wrap="none" rtlCol="0">
              <a:spAutoFit/>
            </a:bodyPr>
            <a:lstStyle/>
            <a:p>
              <a:r>
                <a:rPr lang="en-US" sz="1600" dirty="0" smtClean="0">
                  <a:solidFill>
                    <a:schemeClr val="accent4"/>
                  </a:solidFill>
                </a:rPr>
                <a:t>Anti-Q-slope</a:t>
              </a:r>
              <a:endParaRPr lang="en-US" sz="1600" dirty="0">
                <a:solidFill>
                  <a:schemeClr val="accent4"/>
                </a:solidFill>
              </a:endParaRPr>
            </a:p>
          </p:txBody>
        </p:sp>
        <p:sp>
          <p:nvSpPr>
            <p:cNvPr id="9" name="TextBox 8"/>
            <p:cNvSpPr txBox="1"/>
            <p:nvPr/>
          </p:nvSpPr>
          <p:spPr>
            <a:xfrm>
              <a:off x="1053931" y="2262313"/>
              <a:ext cx="2102607" cy="366334"/>
            </a:xfrm>
            <a:prstGeom prst="rect">
              <a:avLst/>
            </a:prstGeom>
            <a:noFill/>
          </p:spPr>
          <p:txBody>
            <a:bodyPr wrap="none" rtlCol="0">
              <a:spAutoFit/>
            </a:bodyPr>
            <a:lstStyle/>
            <a:p>
              <a:r>
                <a:rPr lang="en-US" sz="1600" dirty="0" smtClean="0">
                  <a:solidFill>
                    <a:srgbClr val="660066"/>
                  </a:solidFill>
                </a:rPr>
                <a:t>Standard treatment</a:t>
              </a:r>
              <a:endParaRPr lang="en-US" sz="1600" dirty="0">
                <a:solidFill>
                  <a:srgbClr val="660066"/>
                </a:solidFill>
              </a:endParaRPr>
            </a:p>
          </p:txBody>
        </p:sp>
        <p:sp>
          <p:nvSpPr>
            <p:cNvPr id="10" name="TextBox 9"/>
            <p:cNvSpPr txBox="1"/>
            <p:nvPr/>
          </p:nvSpPr>
          <p:spPr>
            <a:xfrm>
              <a:off x="2755993" y="1250551"/>
              <a:ext cx="1049742" cy="366334"/>
            </a:xfrm>
            <a:prstGeom prst="rect">
              <a:avLst/>
            </a:prstGeom>
            <a:noFill/>
          </p:spPr>
          <p:txBody>
            <a:bodyPr wrap="none" rtlCol="0">
              <a:spAutoFit/>
            </a:bodyPr>
            <a:lstStyle/>
            <a:p>
              <a:r>
                <a:rPr lang="en-US" sz="1600" dirty="0" smtClean="0">
                  <a:solidFill>
                    <a:srgbClr val="0000FF"/>
                  </a:solidFill>
                </a:rPr>
                <a:t>N-doped</a:t>
              </a:r>
              <a:endParaRPr lang="en-US" sz="1600" dirty="0">
                <a:solidFill>
                  <a:srgbClr val="0000FF"/>
                </a:solidFill>
              </a:endParaRPr>
            </a:p>
          </p:txBody>
        </p:sp>
        <p:sp>
          <p:nvSpPr>
            <p:cNvPr id="11" name="TextBox 10"/>
            <p:cNvSpPr txBox="1"/>
            <p:nvPr/>
          </p:nvSpPr>
          <p:spPr>
            <a:xfrm>
              <a:off x="2073609" y="2741815"/>
              <a:ext cx="1899535" cy="584775"/>
            </a:xfrm>
            <a:prstGeom prst="rect">
              <a:avLst/>
            </a:prstGeom>
            <a:noFill/>
          </p:spPr>
          <p:txBody>
            <a:bodyPr wrap="square" rtlCol="0">
              <a:spAutoFit/>
            </a:bodyPr>
            <a:lstStyle/>
            <a:p>
              <a:r>
                <a:rPr lang="en-US" sz="1400" dirty="0" smtClean="0">
                  <a:solidFill>
                    <a:srgbClr val="000000"/>
                  </a:solidFill>
                </a:rPr>
                <a:t>~ factor of 3 higher Q at mid field </a:t>
              </a:r>
              <a:endParaRPr lang="en-US" sz="1400" dirty="0">
                <a:solidFill>
                  <a:srgbClr val="000000"/>
                </a:solidFill>
              </a:endParaRPr>
            </a:p>
          </p:txBody>
        </p:sp>
      </p:grpSp>
      <p:sp>
        <p:nvSpPr>
          <p:cNvPr id="15" name="TextBox 14"/>
          <p:cNvSpPr txBox="1"/>
          <p:nvPr/>
        </p:nvSpPr>
        <p:spPr>
          <a:xfrm>
            <a:off x="4212766" y="1681574"/>
            <a:ext cx="1972403" cy="954107"/>
          </a:xfrm>
          <a:prstGeom prst="rect">
            <a:avLst/>
          </a:prstGeom>
          <a:noFill/>
        </p:spPr>
        <p:txBody>
          <a:bodyPr wrap="square" rtlCol="0">
            <a:spAutoFit/>
          </a:bodyPr>
          <a:lstStyle/>
          <a:p>
            <a:r>
              <a:rPr lang="en-US" sz="1400" dirty="0" smtClean="0">
                <a:solidFill>
                  <a:schemeClr val="accent6">
                    <a:lumMod val="50000"/>
                  </a:schemeClr>
                </a:solidFill>
              </a:rPr>
              <a:t>Anti-Q-slope emerges from the BCS surface resistance </a:t>
            </a:r>
            <a:r>
              <a:rPr lang="en-US" sz="1400" u="sng" dirty="0" smtClean="0">
                <a:solidFill>
                  <a:schemeClr val="accent6">
                    <a:lumMod val="50000"/>
                  </a:schemeClr>
                </a:solidFill>
              </a:rPr>
              <a:t>decreasing</a:t>
            </a:r>
            <a:r>
              <a:rPr lang="en-US" sz="1400" dirty="0" smtClean="0">
                <a:solidFill>
                  <a:schemeClr val="accent6">
                    <a:lumMod val="50000"/>
                  </a:schemeClr>
                </a:solidFill>
              </a:rPr>
              <a:t> with field</a:t>
            </a:r>
          </a:p>
        </p:txBody>
      </p:sp>
      <p:cxnSp>
        <p:nvCxnSpPr>
          <p:cNvPr id="16" name="Straight Arrow Connector 15"/>
          <p:cNvCxnSpPr/>
          <p:nvPr/>
        </p:nvCxnSpPr>
        <p:spPr>
          <a:xfrm>
            <a:off x="3260423" y="1995574"/>
            <a:ext cx="882540" cy="5646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pic>
        <p:nvPicPr>
          <p:cNvPr id="30" name="Picture 29"/>
          <p:cNvPicPr>
            <a:picLocks noChangeAspect="1"/>
          </p:cNvPicPr>
          <p:nvPr/>
        </p:nvPicPr>
        <p:blipFill>
          <a:blip r:embed="rId6"/>
          <a:stretch>
            <a:fillRect/>
          </a:stretch>
        </p:blipFill>
        <p:spPr>
          <a:xfrm>
            <a:off x="4191545" y="2763229"/>
            <a:ext cx="4283408" cy="3617542"/>
          </a:xfrm>
          <a:prstGeom prst="rect">
            <a:avLst/>
          </a:prstGeom>
        </p:spPr>
      </p:pic>
      <p:sp>
        <p:nvSpPr>
          <p:cNvPr id="31" name="TextBox 30"/>
          <p:cNvSpPr txBox="1"/>
          <p:nvPr/>
        </p:nvSpPr>
        <p:spPr>
          <a:xfrm>
            <a:off x="-79538" y="5381279"/>
            <a:ext cx="4829508" cy="523220"/>
          </a:xfrm>
          <a:prstGeom prst="rect">
            <a:avLst/>
          </a:prstGeom>
          <a:noFill/>
        </p:spPr>
        <p:txBody>
          <a:bodyPr wrap="square" rtlCol="0">
            <a:spAutoFit/>
          </a:bodyPr>
          <a:lstStyle/>
          <a:p>
            <a:pPr algn="ctr"/>
            <a:r>
              <a:rPr lang="en-US" sz="1400" b="1" dirty="0" smtClean="0">
                <a:solidFill>
                  <a:srgbClr val="404040"/>
                </a:solidFill>
              </a:rPr>
              <a:t>Increase in Q factor of two, increase in gradient ~20%</a:t>
            </a:r>
          </a:p>
          <a:p>
            <a:pPr algn="ctr"/>
            <a:r>
              <a:rPr lang="en-US" sz="1400" b="1" dirty="0" smtClean="0">
                <a:solidFill>
                  <a:srgbClr val="404040"/>
                </a:solidFill>
              </a:rPr>
              <a:t>(only single-cell cavities to date)</a:t>
            </a:r>
            <a:endParaRPr lang="en-US" sz="1400" b="1" dirty="0">
              <a:solidFill>
                <a:srgbClr val="404040"/>
              </a:solidFill>
            </a:endParaRPr>
          </a:p>
        </p:txBody>
      </p:sp>
    </p:spTree>
    <p:extLst>
      <p:ext uri="{BB962C8B-B14F-4D97-AF65-F5344CB8AC3E}">
        <p14:creationId xmlns:p14="http://schemas.microsoft.com/office/powerpoint/2010/main" val="2133680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7850" y="1435100"/>
            <a:ext cx="5448300" cy="3987800"/>
          </a:xfrm>
          <a:prstGeom prst="rect">
            <a:avLst/>
          </a:prstGeom>
        </p:spPr>
      </p:pic>
      <p:sp>
        <p:nvSpPr>
          <p:cNvPr id="3" name="Rectangle 2"/>
          <p:cNvSpPr/>
          <p:nvPr/>
        </p:nvSpPr>
        <p:spPr>
          <a:xfrm>
            <a:off x="2057400" y="1435100"/>
            <a:ext cx="56388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857375" y="5181600"/>
            <a:ext cx="56388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5400000">
            <a:off x="5587206" y="2926557"/>
            <a:ext cx="3200400" cy="217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p:cNvSpPr txBox="1">
            <a:spLocks/>
          </p:cNvSpPr>
          <p:nvPr/>
        </p:nvSpPr>
        <p:spPr>
          <a:xfrm>
            <a:off x="723900" y="380999"/>
            <a:ext cx="7543800" cy="533401"/>
          </a:xfrm>
          <a:prstGeom prst="rect">
            <a:avLst/>
          </a:prstGeom>
        </p:spPr>
        <p:txBody>
          <a:bodyPr>
            <a:normAutofit fontScale="90000" lnSpcReduction="10000"/>
          </a:bodyPr>
          <a:lstStyle>
            <a:lvl1pPr algn="l" defTabSz="914400" rtl="0" eaLnBrk="1" latinLnBrk="0" hangingPunct="1">
              <a:spcBef>
                <a:spcPct val="0"/>
              </a:spcBef>
              <a:buNone/>
              <a:defRPr sz="3600" b="1" kern="1200">
                <a:solidFill>
                  <a:schemeClr val="bg1"/>
                </a:solidFill>
                <a:latin typeface="Roboto Slab" pitchFamily="2" charset="0"/>
                <a:ea typeface="Roboto Slab" pitchFamily="2" charset="0"/>
                <a:cs typeface="Arial" pitchFamily="34" charset="0"/>
              </a:defRPr>
            </a:lvl1pPr>
          </a:lstStyle>
          <a:p>
            <a:pPr algn="ctr"/>
            <a:r>
              <a:rPr lang="en-US" dirty="0" smtClean="0"/>
              <a:t>Progress on NCRF Gradients</a:t>
            </a:r>
            <a:endParaRPr lang="en-US" dirty="0"/>
          </a:p>
        </p:txBody>
      </p:sp>
    </p:spTree>
    <p:extLst>
      <p:ext uri="{BB962C8B-B14F-4D97-AF65-F5344CB8AC3E}">
        <p14:creationId xmlns:p14="http://schemas.microsoft.com/office/powerpoint/2010/main" val="702520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85882"/>
            <a:ext cx="7543800" cy="990601"/>
          </a:xfrm>
        </p:spPr>
        <p:txBody>
          <a:bodyPr>
            <a:normAutofit/>
          </a:bodyPr>
          <a:lstStyle/>
          <a:p>
            <a:r>
              <a:rPr lang="en-US" smtClean="0"/>
              <a:t>Advance RF Source Concepts/Low Cost &amp; Low Voltage</a:t>
            </a:r>
            <a:endParaRPr lang="en-US"/>
          </a:p>
        </p:txBody>
      </p:sp>
      <p:sp>
        <p:nvSpPr>
          <p:cNvPr id="4" name="TextBox 3"/>
          <p:cNvSpPr txBox="1"/>
          <p:nvPr/>
        </p:nvSpPr>
        <p:spPr>
          <a:xfrm>
            <a:off x="-15240" y="1371600"/>
            <a:ext cx="6272349" cy="5570756"/>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Discrete Architecture:</a:t>
            </a:r>
          </a:p>
          <a:p>
            <a:pPr marL="742950" lvl="1" indent="-285750">
              <a:buFont typeface="Arial" panose="020B0604020202020204" pitchFamily="34" charset="0"/>
              <a:buChar char="•"/>
            </a:pPr>
            <a:r>
              <a:rPr lang="en-US" sz="2400" b="1" dirty="0" smtClean="0"/>
              <a:t>Modular-Array Multi-Beam Klystron</a:t>
            </a:r>
          </a:p>
          <a:p>
            <a:pPr marL="1200150" lvl="2" indent="-285750">
              <a:buFont typeface="Wingdings" panose="05000000000000000000" pitchFamily="2" charset="2"/>
              <a:buChar char="§"/>
            </a:pPr>
            <a:r>
              <a:rPr lang="en-US" dirty="0" smtClean="0">
                <a:solidFill>
                  <a:schemeClr val="accent5">
                    <a:lumMod val="75000"/>
                  </a:schemeClr>
                </a:solidFill>
              </a:rPr>
              <a:t>Redefining the landscape of multi-beam architectures</a:t>
            </a:r>
            <a:r>
              <a:rPr lang="en-US" dirty="0" smtClean="0">
                <a:solidFill>
                  <a:schemeClr val="accent5">
                    <a:lumMod val="50000"/>
                  </a:schemeClr>
                </a:solidFill>
              </a:rPr>
              <a:t>.</a:t>
            </a:r>
          </a:p>
          <a:p>
            <a:pPr marL="1657350" lvl="3" indent="-285750">
              <a:buFont typeface="Arial" panose="020B0604020202020204" pitchFamily="34" charset="0"/>
              <a:buChar char="•"/>
            </a:pPr>
            <a:r>
              <a:rPr lang="en-US" sz="1600" dirty="0"/>
              <a:t>Simplified, low part count, klystrinos </a:t>
            </a:r>
          </a:p>
          <a:p>
            <a:pPr marL="1657350" lvl="3" indent="-285750">
              <a:buFont typeface="Arial" panose="020B0604020202020204" pitchFamily="34" charset="0"/>
              <a:buChar char="•"/>
            </a:pPr>
            <a:r>
              <a:rPr lang="en-US" sz="1600" dirty="0" smtClean="0"/>
              <a:t>Phase locked </a:t>
            </a:r>
            <a:r>
              <a:rPr lang="en-US" sz="1600" dirty="0"/>
              <a:t>F</a:t>
            </a:r>
            <a:r>
              <a:rPr lang="en-US" sz="1600" dirty="0" smtClean="0"/>
              <a:t>loquet power extraction network</a:t>
            </a:r>
          </a:p>
          <a:p>
            <a:pPr marL="285750" indent="-285750">
              <a:buFont typeface="Arial" panose="020B0604020202020204" pitchFamily="34" charset="0"/>
              <a:buChar char="•"/>
            </a:pPr>
            <a:r>
              <a:rPr lang="en-US" sz="2400" b="1" dirty="0" smtClean="0"/>
              <a:t>Distributed Architecture:</a:t>
            </a:r>
          </a:p>
          <a:p>
            <a:pPr marL="742950" lvl="1" indent="-285750">
              <a:buFont typeface="Arial" panose="020B0604020202020204" pitchFamily="34" charset="0"/>
              <a:buChar char="•"/>
            </a:pPr>
            <a:r>
              <a:rPr lang="en-US" sz="2400" b="1" dirty="0" smtClean="0"/>
              <a:t>Radial Klystron</a:t>
            </a:r>
          </a:p>
          <a:p>
            <a:pPr marL="1200150" lvl="2" indent="-285750">
              <a:buFont typeface="Wingdings" panose="05000000000000000000" pitchFamily="2" charset="2"/>
              <a:buChar char="§"/>
            </a:pPr>
            <a:r>
              <a:rPr lang="en-US" dirty="0" smtClean="0">
                <a:solidFill>
                  <a:schemeClr val="accent5">
                    <a:lumMod val="75000"/>
                  </a:schemeClr>
                </a:solidFill>
              </a:rPr>
              <a:t>Exploiting a novel geometry to mitigate space charge effects.</a:t>
            </a:r>
          </a:p>
          <a:p>
            <a:pPr marL="1657350" lvl="3" indent="-285750">
              <a:buFont typeface="Arial" panose="020B0604020202020204" pitchFamily="34" charset="0"/>
              <a:buChar char="•"/>
            </a:pPr>
            <a:r>
              <a:rPr lang="en-US" sz="1600" dirty="0" smtClean="0"/>
              <a:t>Low space charge radially propagating beam</a:t>
            </a:r>
          </a:p>
          <a:p>
            <a:pPr marL="742950" lvl="1" indent="-285750">
              <a:buFont typeface="Arial" panose="020B0604020202020204" pitchFamily="34" charset="0"/>
              <a:buChar char="•"/>
            </a:pPr>
            <a:r>
              <a:rPr lang="en-US" sz="2400" b="1" dirty="0" smtClean="0"/>
              <a:t>Deflected Beam Amplifier</a:t>
            </a:r>
          </a:p>
          <a:p>
            <a:pPr marL="1200150" lvl="2" indent="-285750">
              <a:buFont typeface="Wingdings" panose="05000000000000000000" pitchFamily="2" charset="2"/>
              <a:buChar char="§"/>
            </a:pPr>
            <a:r>
              <a:rPr lang="en-US" dirty="0" smtClean="0">
                <a:solidFill>
                  <a:schemeClr val="accent5">
                    <a:lumMod val="75000"/>
                  </a:schemeClr>
                </a:solidFill>
              </a:rPr>
              <a:t>Multi-stage power extraction that enables high efficiency X-band operation.</a:t>
            </a:r>
          </a:p>
          <a:p>
            <a:pPr marL="1657350" lvl="3" indent="-285750">
              <a:buFont typeface="Arial" panose="020B0604020202020204" pitchFamily="34" charset="0"/>
              <a:buChar char="•"/>
            </a:pPr>
            <a:r>
              <a:rPr lang="en-US" sz="1600" dirty="0" smtClean="0"/>
              <a:t>Complete beam-wave synchronism with multi-stage output structure. </a:t>
            </a:r>
            <a:endParaRPr lang="en-US" sz="20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smtClean="0"/>
          </a:p>
        </p:txBody>
      </p:sp>
      <p:sp>
        <p:nvSpPr>
          <p:cNvPr id="5" name="Slide Number Placeholder 1"/>
          <p:cNvSpPr>
            <a:spLocks noGrp="1"/>
          </p:cNvSpPr>
          <p:nvPr>
            <p:ph type="sldNum" sz="quarter" idx="11"/>
          </p:nvPr>
        </p:nvSpPr>
        <p:spPr>
          <a:xfrm>
            <a:off x="8566150" y="6318251"/>
            <a:ext cx="318932" cy="539750"/>
          </a:xfrm>
        </p:spPr>
        <p:txBody>
          <a:bodyPr/>
          <a:lstStyle/>
          <a:p>
            <a:fld id="{5BD36294-2849-48A8-8531-5354CF3095D2}" type="slidenum">
              <a:rPr lang="en-US" smtClean="0">
                <a:solidFill>
                  <a:srgbClr val="000000"/>
                </a:solidFill>
              </a:rPr>
              <a:pPr/>
              <a:t>37</a:t>
            </a:fld>
            <a:endParaRPr lang="en-US" dirty="0">
              <a:solidFill>
                <a:srgbClr val="000000"/>
              </a:solidFill>
            </a:endParaRPr>
          </a:p>
        </p:txBody>
      </p:sp>
      <p:pic>
        <p:nvPicPr>
          <p:cNvPr id="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31955" y="1658064"/>
            <a:ext cx="1623342" cy="131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426926" y="1309541"/>
            <a:ext cx="2743200" cy="338554"/>
          </a:xfrm>
          <a:prstGeom prst="rect">
            <a:avLst/>
          </a:prstGeom>
          <a:noFill/>
        </p:spPr>
        <p:txBody>
          <a:bodyPr wrap="square" rtlCol="0">
            <a:spAutoFit/>
          </a:bodyPr>
          <a:lstStyle/>
          <a:p>
            <a:pPr algn="ctr"/>
            <a:r>
              <a:rPr lang="en-US" sz="1600" b="1" dirty="0" smtClean="0"/>
              <a:t>Multi-beam klystron</a:t>
            </a:r>
            <a:endParaRPr lang="en-US" sz="1600" b="1" dirty="0"/>
          </a:p>
        </p:txBody>
      </p:sp>
      <p:sp>
        <p:nvSpPr>
          <p:cNvPr id="8" name="TextBox 7"/>
          <p:cNvSpPr txBox="1"/>
          <p:nvPr/>
        </p:nvSpPr>
        <p:spPr>
          <a:xfrm>
            <a:off x="6472026" y="3026956"/>
            <a:ext cx="2743200" cy="338554"/>
          </a:xfrm>
          <a:prstGeom prst="rect">
            <a:avLst/>
          </a:prstGeom>
          <a:noFill/>
        </p:spPr>
        <p:txBody>
          <a:bodyPr wrap="square" rtlCol="0">
            <a:spAutoFit/>
          </a:bodyPr>
          <a:lstStyle/>
          <a:p>
            <a:pPr algn="ctr"/>
            <a:r>
              <a:rPr lang="en-US" sz="1600" b="1" dirty="0" smtClean="0"/>
              <a:t>Radial klystron</a:t>
            </a:r>
            <a:endParaRPr lang="en-US" sz="1600" b="1" dirty="0"/>
          </a:p>
        </p:txBody>
      </p:sp>
      <p:sp>
        <p:nvSpPr>
          <p:cNvPr id="9" name="TextBox 8"/>
          <p:cNvSpPr txBox="1"/>
          <p:nvPr/>
        </p:nvSpPr>
        <p:spPr>
          <a:xfrm>
            <a:off x="6553200" y="4614446"/>
            <a:ext cx="2743200" cy="338554"/>
          </a:xfrm>
          <a:prstGeom prst="rect">
            <a:avLst/>
          </a:prstGeom>
          <a:noFill/>
        </p:spPr>
        <p:txBody>
          <a:bodyPr wrap="square" rtlCol="0">
            <a:spAutoFit/>
          </a:bodyPr>
          <a:lstStyle/>
          <a:p>
            <a:pPr algn="ctr"/>
            <a:r>
              <a:rPr lang="en-US" sz="1600" b="1" dirty="0" smtClean="0"/>
              <a:t>Deflected beam amplifier</a:t>
            </a:r>
            <a:endParaRPr lang="en-US" sz="1600" b="1" dirty="0"/>
          </a:p>
        </p:txBody>
      </p:sp>
      <p:grpSp>
        <p:nvGrpSpPr>
          <p:cNvPr id="10" name="Group 9"/>
          <p:cNvGrpSpPr/>
          <p:nvPr/>
        </p:nvGrpSpPr>
        <p:grpSpPr>
          <a:xfrm>
            <a:off x="6744942" y="3473856"/>
            <a:ext cx="2478993" cy="885824"/>
            <a:chOff x="6665007" y="3810000"/>
            <a:chExt cx="2478993" cy="885824"/>
          </a:xfrm>
        </p:grpSpPr>
        <p:pic>
          <p:nvPicPr>
            <p:cNvPr id="11"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65007" y="3810000"/>
              <a:ext cx="2281537" cy="885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flipH="1" flipV="1">
              <a:off x="8839200" y="4602564"/>
              <a:ext cx="304800" cy="93260"/>
            </a:xfrm>
            <a:prstGeom prst="straightConnector1">
              <a:avLst/>
            </a:prstGeom>
            <a:ln w="15875">
              <a:prstDash val="sysDash"/>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4478740"/>
              <a:ext cx="262071" cy="93260"/>
            </a:xfrm>
            <a:prstGeom prst="straightConnector1">
              <a:avLst/>
            </a:prstGeom>
            <a:ln w="15875">
              <a:prstDash val="sysDash"/>
              <a:tailEnd type="stealth"/>
            </a:ln>
          </p:spPr>
          <p:style>
            <a:lnRef idx="1">
              <a:schemeClr val="accent1"/>
            </a:lnRef>
            <a:fillRef idx="0">
              <a:schemeClr val="accent1"/>
            </a:fillRef>
            <a:effectRef idx="0">
              <a:schemeClr val="accent1"/>
            </a:effectRef>
            <a:fontRef idx="minor">
              <a:schemeClr val="tx1"/>
            </a:fontRef>
          </p:style>
        </p:cxnSp>
      </p:grpSp>
      <p:pic>
        <p:nvPicPr>
          <p:cNvPr id="14" name="Picture 13"/>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44491" y="4979302"/>
            <a:ext cx="2471948" cy="1491258"/>
          </a:xfrm>
          <a:prstGeom prst="rect">
            <a:avLst/>
          </a:prstGeom>
          <a:noFill/>
        </p:spPr>
      </p:pic>
    </p:spTree>
    <p:extLst>
      <p:ext uri="{BB962C8B-B14F-4D97-AF65-F5344CB8AC3E}">
        <p14:creationId xmlns:p14="http://schemas.microsoft.com/office/powerpoint/2010/main" val="10683401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78998" y="1912429"/>
          <a:ext cx="7986004" cy="3566541"/>
        </p:xfrm>
        <a:graphic>
          <a:graphicData uri="http://schemas.openxmlformats.org/drawingml/2006/table">
            <a:tbl>
              <a:tblPr firstRow="1" bandRow="1">
                <a:tableStyleId>{5C22544A-7EE6-4342-B048-85BDC9FD1C3A}</a:tableStyleId>
              </a:tblPr>
              <a:tblGrid>
                <a:gridCol w="1207484"/>
                <a:gridCol w="6778520"/>
              </a:tblGrid>
              <a:tr h="170180">
                <a:tc>
                  <a:txBody>
                    <a:bodyPr/>
                    <a:lstStyle/>
                    <a:p>
                      <a:pPr marL="0" marR="0" indent="457200" algn="ctr">
                        <a:lnSpc>
                          <a:spcPct val="107000"/>
                        </a:lnSpc>
                        <a:spcBef>
                          <a:spcPts val="0"/>
                        </a:spcBef>
                        <a:spcAft>
                          <a:spcPts val="600"/>
                        </a:spcAft>
                        <a:tabLst>
                          <a:tab pos="5486400" algn="l"/>
                        </a:tabLst>
                      </a:pPr>
                      <a:r>
                        <a:rPr lang="en-US" sz="1200">
                          <a:effectLst/>
                        </a:rPr>
                        <a:t>Year</a:t>
                      </a:r>
                      <a:endParaRPr lang="en-US" sz="1100">
                        <a:effectLst/>
                        <a:latin typeface="Calibri" charset="0"/>
                        <a:ea typeface="Calibri" charset="0"/>
                        <a:cs typeface="Times New Roman" charset="0"/>
                      </a:endParaRPr>
                    </a:p>
                  </a:txBody>
                  <a:tcPr marL="45720" marR="45720"/>
                </a:tc>
                <a:tc>
                  <a:txBody>
                    <a:bodyPr/>
                    <a:lstStyle/>
                    <a:p>
                      <a:pPr marL="0" marR="0" indent="457200" algn="ctr">
                        <a:lnSpc>
                          <a:spcPct val="107000"/>
                        </a:lnSpc>
                        <a:spcBef>
                          <a:spcPts val="0"/>
                        </a:spcBef>
                        <a:spcAft>
                          <a:spcPts val="600"/>
                        </a:spcAft>
                        <a:tabLst>
                          <a:tab pos="5486400" algn="l"/>
                          <a:tab pos="6400800" algn="l"/>
                          <a:tab pos="6457950" algn="l"/>
                        </a:tabLst>
                      </a:pPr>
                      <a:r>
                        <a:rPr lang="en-US" sz="1200">
                          <a:effectLst/>
                        </a:rPr>
                        <a:t>Milestone</a:t>
                      </a:r>
                      <a:endParaRPr lang="en-US" sz="1100">
                        <a:effectLst/>
                        <a:latin typeface="Calibri" charset="0"/>
                        <a:ea typeface="Calibri" charset="0"/>
                        <a:cs typeface="Times New Roman" charset="0"/>
                      </a:endParaRPr>
                    </a:p>
                  </a:txBody>
                  <a:tcPr marL="45720" marR="0"/>
                </a:tc>
              </a:tr>
              <a:tr h="748030">
                <a:tc>
                  <a:txBody>
                    <a:bodyPr/>
                    <a:lstStyle/>
                    <a:p>
                      <a:pPr marL="0" marR="0" indent="457200" algn="ctr">
                        <a:lnSpc>
                          <a:spcPct val="107000"/>
                        </a:lnSpc>
                        <a:spcBef>
                          <a:spcPts val="0"/>
                        </a:spcBef>
                        <a:spcAft>
                          <a:spcPts val="600"/>
                        </a:spcAft>
                        <a:tabLst>
                          <a:tab pos="5486400" algn="l"/>
                        </a:tabLst>
                      </a:pPr>
                      <a:r>
                        <a:rPr lang="en-US" sz="1200">
                          <a:effectLst/>
                        </a:rPr>
                        <a:t>1 - 2</a:t>
                      </a:r>
                      <a:endParaRPr lang="en-US" sz="1100">
                        <a:effectLst/>
                        <a:latin typeface="Calibri" charset="0"/>
                        <a:ea typeface="Calibri" charset="0"/>
                        <a:cs typeface="Times New Roman" charset="0"/>
                      </a:endParaRPr>
                    </a:p>
                  </a:txBody>
                  <a:tcPr marL="0" marR="0" marT="0" marB="0" anchor="ctr"/>
                </a:tc>
                <a:tc>
                  <a:txBody>
                    <a:bodyPr/>
                    <a:lstStyle/>
                    <a:p>
                      <a:pPr marL="0" marR="0" algn="l">
                        <a:lnSpc>
                          <a:spcPct val="107000"/>
                        </a:lnSpc>
                        <a:spcBef>
                          <a:spcPts val="0"/>
                        </a:spcBef>
                        <a:spcAft>
                          <a:spcPts val="600"/>
                        </a:spcAft>
                        <a:tabLst>
                          <a:tab pos="5486400" algn="l"/>
                          <a:tab pos="6400800" algn="l"/>
                          <a:tab pos="6457950" algn="l"/>
                        </a:tabLst>
                      </a:pPr>
                      <a:r>
                        <a:rPr lang="en-US" sz="1200">
                          <a:effectLst/>
                        </a:rPr>
                        <a:t>Time domain thermal and mechanical solvers for cavity design; Integration of RF and beam dynamics codes for emittance calculation; Solver components for 2D modeling of RF sources; Nonlinear eigensolvers for damping calculation; GUI for multi-physics cavity design.</a:t>
                      </a:r>
                      <a:endParaRPr lang="en-US" sz="1100">
                        <a:effectLst/>
                        <a:latin typeface="Calibri" charset="0"/>
                        <a:ea typeface="Calibri" charset="0"/>
                        <a:cs typeface="Times New Roman" charset="0"/>
                      </a:endParaRPr>
                    </a:p>
                  </a:txBody>
                  <a:tcPr marL="45720" marR="18415" marT="0"/>
                </a:tc>
              </a:tr>
              <a:tr h="485140">
                <a:tc>
                  <a:txBody>
                    <a:bodyPr/>
                    <a:lstStyle/>
                    <a:p>
                      <a:pPr marL="0" marR="0" indent="457200" algn="ctr">
                        <a:lnSpc>
                          <a:spcPct val="107000"/>
                        </a:lnSpc>
                        <a:spcBef>
                          <a:spcPts val="0"/>
                        </a:spcBef>
                        <a:spcAft>
                          <a:spcPts val="600"/>
                        </a:spcAft>
                        <a:tabLst>
                          <a:tab pos="5486400" algn="l"/>
                        </a:tabLst>
                      </a:pPr>
                      <a:r>
                        <a:rPr lang="en-US" sz="1200">
                          <a:effectLst/>
                        </a:rPr>
                        <a:t>3 - 4</a:t>
                      </a:r>
                      <a:endParaRPr lang="en-US" sz="1100">
                        <a:effectLst/>
                        <a:latin typeface="Calibri" charset="0"/>
                        <a:ea typeface="Calibri" charset="0"/>
                        <a:cs typeface="Times New Roman" charset="0"/>
                      </a:endParaRPr>
                    </a:p>
                  </a:txBody>
                  <a:tcPr marL="0" marR="0" marT="0" marB="0" anchor="ctr"/>
                </a:tc>
                <a:tc>
                  <a:txBody>
                    <a:bodyPr/>
                    <a:lstStyle/>
                    <a:p>
                      <a:pPr marL="0" marR="0" algn="l">
                        <a:lnSpc>
                          <a:spcPct val="107000"/>
                        </a:lnSpc>
                        <a:spcBef>
                          <a:spcPts val="0"/>
                        </a:spcBef>
                        <a:spcAft>
                          <a:spcPts val="600"/>
                        </a:spcAft>
                        <a:tabLst>
                          <a:tab pos="5486400" algn="l"/>
                          <a:tab pos="6400800" algn="l"/>
                          <a:tab pos="6457950" algn="l"/>
                        </a:tabLst>
                      </a:pPr>
                      <a:r>
                        <a:rPr lang="en-US" sz="1200">
                          <a:effectLst/>
                        </a:rPr>
                        <a:t>Capability for EM mode damping calculation for all boundary conditions; Integration of RF and radiation codes as a coupled system; 2D large-signal code for RF source design; Parallel RF shape optimization tool; GUI including RF shape optimization tool</a:t>
                      </a:r>
                      <a:endParaRPr lang="en-US" sz="1100">
                        <a:effectLst/>
                        <a:latin typeface="Calibri" charset="0"/>
                        <a:ea typeface="Calibri" charset="0"/>
                        <a:cs typeface="Times New Roman" charset="0"/>
                      </a:endParaRPr>
                    </a:p>
                  </a:txBody>
                  <a:tcPr marL="45720" marR="18415" marT="0"/>
                </a:tc>
              </a:tr>
              <a:tr h="490855">
                <a:tc>
                  <a:txBody>
                    <a:bodyPr/>
                    <a:lstStyle/>
                    <a:p>
                      <a:pPr marL="0" marR="0" indent="457200" algn="ctr">
                        <a:lnSpc>
                          <a:spcPct val="107000"/>
                        </a:lnSpc>
                        <a:spcBef>
                          <a:spcPts val="0"/>
                        </a:spcBef>
                        <a:spcAft>
                          <a:spcPts val="600"/>
                        </a:spcAft>
                        <a:tabLst>
                          <a:tab pos="5486400" algn="l"/>
                        </a:tabLst>
                      </a:pPr>
                      <a:r>
                        <a:rPr lang="en-US" sz="1200">
                          <a:effectLst/>
                        </a:rPr>
                        <a:t>5 – 6</a:t>
                      </a:r>
                      <a:endParaRPr lang="en-US" sz="1100">
                        <a:effectLst/>
                        <a:latin typeface="Calibri" charset="0"/>
                        <a:ea typeface="Calibri" charset="0"/>
                        <a:cs typeface="Times New Roman" charset="0"/>
                      </a:endParaRPr>
                    </a:p>
                  </a:txBody>
                  <a:tcPr marL="0" marR="0" marT="0" marB="0" anchor="ctr"/>
                </a:tc>
                <a:tc>
                  <a:txBody>
                    <a:bodyPr/>
                    <a:lstStyle/>
                    <a:p>
                      <a:pPr marL="0" marR="0" algn="l">
                        <a:lnSpc>
                          <a:spcPct val="107000"/>
                        </a:lnSpc>
                        <a:spcBef>
                          <a:spcPts val="0"/>
                        </a:spcBef>
                        <a:spcAft>
                          <a:spcPts val="600"/>
                        </a:spcAft>
                        <a:tabLst>
                          <a:tab pos="5486400" algn="l"/>
                          <a:tab pos="6400800" algn="l"/>
                          <a:tab pos="6457950" algn="l"/>
                        </a:tabLst>
                      </a:pPr>
                      <a:r>
                        <a:rPr lang="en-US" sz="1200">
                          <a:effectLst/>
                        </a:rPr>
                        <a:t>Coupled time domain thermal and mechanical solver for cavity design; System-level integrated RF and beam dynamics simulation; Tool for analysis of spurious oscillations in RF sources; Nonlinear eigensolvers for dispersive lossy materials; GUI for code integration</a:t>
                      </a:r>
                      <a:endParaRPr lang="en-US" sz="1100">
                        <a:effectLst/>
                        <a:latin typeface="Calibri" charset="0"/>
                        <a:ea typeface="Calibri" charset="0"/>
                        <a:cs typeface="Times New Roman" charset="0"/>
                      </a:endParaRPr>
                    </a:p>
                  </a:txBody>
                  <a:tcPr marL="45720" marR="18415" marT="0"/>
                </a:tc>
              </a:tr>
              <a:tr h="422275">
                <a:tc>
                  <a:txBody>
                    <a:bodyPr/>
                    <a:lstStyle/>
                    <a:p>
                      <a:pPr marL="0" marR="0" indent="457200" algn="ctr">
                        <a:lnSpc>
                          <a:spcPct val="107000"/>
                        </a:lnSpc>
                        <a:spcBef>
                          <a:spcPts val="0"/>
                        </a:spcBef>
                        <a:spcAft>
                          <a:spcPts val="600"/>
                        </a:spcAft>
                        <a:tabLst>
                          <a:tab pos="5486400" algn="l"/>
                        </a:tabLst>
                      </a:pPr>
                      <a:r>
                        <a:rPr lang="en-US" sz="1200">
                          <a:effectLst/>
                        </a:rPr>
                        <a:t>7 – 8</a:t>
                      </a:r>
                      <a:endParaRPr lang="en-US" sz="1100">
                        <a:effectLst/>
                        <a:latin typeface="Calibri" charset="0"/>
                        <a:ea typeface="Calibri" charset="0"/>
                        <a:cs typeface="Times New Roman" charset="0"/>
                      </a:endParaRPr>
                    </a:p>
                  </a:txBody>
                  <a:tcPr marL="0" marR="0" marT="0" marB="0" anchor="ctr"/>
                </a:tc>
                <a:tc>
                  <a:txBody>
                    <a:bodyPr/>
                    <a:lstStyle/>
                    <a:p>
                      <a:pPr marL="0" marR="0" algn="l">
                        <a:lnSpc>
                          <a:spcPct val="107000"/>
                        </a:lnSpc>
                        <a:spcBef>
                          <a:spcPts val="0"/>
                        </a:spcBef>
                        <a:spcAft>
                          <a:spcPts val="600"/>
                        </a:spcAft>
                        <a:tabLst>
                          <a:tab pos="5486400" algn="l"/>
                          <a:tab pos="6400800" algn="l"/>
                          <a:tab pos="6457950" algn="l"/>
                        </a:tabLst>
                      </a:pPr>
                      <a:r>
                        <a:rPr lang="en-US" sz="1200">
                          <a:effectLst/>
                        </a:rPr>
                        <a:t>Capability for microphonics simulation in cryomodule systems; System-level integrated RF and radiation calculation; 3D large-signal code for RF source design; Parallel multi-physics shape optimization tool; Dissemination of RF source codes</a:t>
                      </a:r>
                      <a:endParaRPr lang="en-US" sz="1100">
                        <a:effectLst/>
                        <a:latin typeface="Calibri" charset="0"/>
                        <a:ea typeface="Calibri" charset="0"/>
                        <a:cs typeface="Times New Roman" charset="0"/>
                      </a:endParaRPr>
                    </a:p>
                  </a:txBody>
                  <a:tcPr marL="45720" marR="18415" marT="0"/>
                </a:tc>
              </a:tr>
              <a:tr h="450850">
                <a:tc>
                  <a:txBody>
                    <a:bodyPr/>
                    <a:lstStyle/>
                    <a:p>
                      <a:pPr marL="0" marR="0" indent="457200" algn="ctr">
                        <a:lnSpc>
                          <a:spcPct val="107000"/>
                        </a:lnSpc>
                        <a:spcBef>
                          <a:spcPts val="0"/>
                        </a:spcBef>
                        <a:spcAft>
                          <a:spcPts val="600"/>
                        </a:spcAft>
                        <a:tabLst>
                          <a:tab pos="5486400" algn="l"/>
                        </a:tabLst>
                      </a:pPr>
                      <a:r>
                        <a:rPr lang="en-US" sz="1200">
                          <a:effectLst/>
                        </a:rPr>
                        <a:t>9 - 10</a:t>
                      </a:r>
                      <a:endParaRPr lang="en-US" sz="1100">
                        <a:effectLst/>
                        <a:latin typeface="Calibri" charset="0"/>
                        <a:ea typeface="Calibri" charset="0"/>
                        <a:cs typeface="Times New Roman" charset="0"/>
                      </a:endParaRPr>
                    </a:p>
                  </a:txBody>
                  <a:tcPr marL="0" marR="0" marT="0" marB="0" anchor="ctr"/>
                </a:tc>
                <a:tc>
                  <a:txBody>
                    <a:bodyPr/>
                    <a:lstStyle/>
                    <a:p>
                      <a:pPr marL="0" marR="0" algn="l">
                        <a:lnSpc>
                          <a:spcPct val="107000"/>
                        </a:lnSpc>
                        <a:spcBef>
                          <a:spcPts val="0"/>
                        </a:spcBef>
                        <a:spcAft>
                          <a:spcPts val="600"/>
                        </a:spcAft>
                        <a:tabLst>
                          <a:tab pos="5486400" algn="l"/>
                          <a:tab pos="6400800" algn="l"/>
                          <a:tab pos="6457950" algn="l"/>
                        </a:tabLst>
                      </a:pPr>
                      <a:r>
                        <a:rPr lang="en-US" sz="1200" dirty="0">
                          <a:effectLst/>
                        </a:rPr>
                        <a:t>Multi-physics shape optimization of large accelerator systems; End-to-end integrated simulation; Optimization procedures for RF source codes; Performance enhancement of parallel codes on emerging supercomputing platforms; GUI for multi-physics shape optimization tool</a:t>
                      </a:r>
                      <a:endParaRPr lang="en-US" sz="1100" dirty="0">
                        <a:effectLst/>
                        <a:latin typeface="Calibri" charset="0"/>
                        <a:ea typeface="Calibri" charset="0"/>
                        <a:cs typeface="Times New Roman" charset="0"/>
                      </a:endParaRPr>
                    </a:p>
                  </a:txBody>
                  <a:tcPr marL="45720" marR="18415" marT="0"/>
                </a:tc>
              </a:tr>
            </a:tbl>
          </a:graphicData>
        </a:graphic>
      </p:graphicFrame>
      <p:sp>
        <p:nvSpPr>
          <p:cNvPr id="3" name="Rectangle 1"/>
          <p:cNvSpPr>
            <a:spLocks noChangeArrowheads="1"/>
          </p:cNvSpPr>
          <p:nvPr/>
        </p:nvSpPr>
        <p:spPr bwMode="auto">
          <a:xfrm>
            <a:off x="579438" y="19129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Table 1. Milestones for RF modeling and simulation R&amp;D thrusts.</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
            </a:r>
            <a:br>
              <a:rPr kumimoji="0" lang="x-none" altLang="x-none" sz="1800" b="0" i="0" u="none" strike="noStrike" cap="none" normalizeH="0" baseline="0">
                <a:ln>
                  <a:noFill/>
                </a:ln>
                <a:solidFill>
                  <a:schemeClr val="tx1"/>
                </a:solidFill>
                <a:effectLst/>
                <a:latin typeface="Arial" charset="0"/>
              </a:rPr>
            </a:br>
            <a:endParaRPr kumimoji="0" lang="x-none" altLang="x-none"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93951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077200" cy="5257800"/>
          </a:xfrm>
        </p:spPr>
        <p:txBody>
          <a:bodyPr>
            <a:normAutofit fontScale="92500" lnSpcReduction="10000"/>
          </a:bodyPr>
          <a:lstStyle/>
          <a:p>
            <a:r>
              <a:rPr lang="en-US" sz="1900" dirty="0" smtClean="0"/>
              <a:t>Convened February 2-3, 2016 by DOE at this venue.</a:t>
            </a:r>
          </a:p>
          <a:p>
            <a:r>
              <a:rPr lang="en-US" sz="1900" dirty="0" smtClean="0"/>
              <a:t>Preceded by focused preparatory </a:t>
            </a:r>
            <a:r>
              <a:rPr lang="en-US" sz="1900" dirty="0"/>
              <a:t>workshops.</a:t>
            </a:r>
          </a:p>
          <a:p>
            <a:r>
              <a:rPr lang="en-US" sz="1900" dirty="0" smtClean="0"/>
              <a:t>Proceedings very detailed and intense :</a:t>
            </a:r>
            <a:endParaRPr lang="en-US" sz="1900" dirty="0"/>
          </a:p>
          <a:p>
            <a:pPr lvl="1">
              <a:buFont typeface="Arial" panose="020B0604020202020204" pitchFamily="34" charset="0"/>
              <a:buChar char="•"/>
            </a:pPr>
            <a:r>
              <a:rPr lang="en-US" sz="1900" dirty="0"/>
              <a:t>Presentation of individual roadmaps for PWFA, LWFA, DWFA.</a:t>
            </a:r>
          </a:p>
          <a:p>
            <a:pPr lvl="1">
              <a:buFont typeface="Arial" panose="020B0604020202020204" pitchFamily="34" charset="0"/>
              <a:buChar char="•"/>
            </a:pPr>
            <a:r>
              <a:rPr lang="en-US" sz="1900" dirty="0"/>
              <a:t>Talks on synergies between the </a:t>
            </a:r>
            <a:r>
              <a:rPr lang="en-US" sz="1900" dirty="0" smtClean="0"/>
              <a:t>roadmaps </a:t>
            </a:r>
            <a:r>
              <a:rPr lang="en-US" sz="1900" dirty="0"/>
              <a:t>and with global </a:t>
            </a:r>
            <a:r>
              <a:rPr lang="en-US" sz="1900" dirty="0" smtClean="0"/>
              <a:t>efforts.</a:t>
            </a:r>
            <a:endParaRPr lang="en-US" sz="1900" dirty="0"/>
          </a:p>
          <a:p>
            <a:pPr lvl="1">
              <a:buFont typeface="Arial" panose="020B0604020202020204" pitchFamily="34" charset="0"/>
              <a:buChar char="•"/>
            </a:pPr>
            <a:r>
              <a:rPr lang="en-US" sz="1900" dirty="0"/>
              <a:t>Talks on potential early applications, diagnostic needs, simulation needs, and beam issues and challenges related to a collider.</a:t>
            </a:r>
          </a:p>
          <a:p>
            <a:pPr lvl="1">
              <a:buFont typeface="Arial" panose="020B0604020202020204" pitchFamily="34" charset="0"/>
              <a:buChar char="•"/>
            </a:pPr>
            <a:r>
              <a:rPr lang="en-US" sz="1900" dirty="0"/>
              <a:t>Discussion of individual roadmaps with emphasis on the next 5-10 years and common challenges.</a:t>
            </a:r>
          </a:p>
          <a:p>
            <a:r>
              <a:rPr lang="en-US" sz="1900" dirty="0"/>
              <a:t>Assumptions:</a:t>
            </a:r>
          </a:p>
          <a:p>
            <a:pPr lvl="1">
              <a:buFont typeface="Arial" panose="020B0604020202020204" pitchFamily="34" charset="0"/>
              <a:buChar char="•"/>
            </a:pPr>
            <a:r>
              <a:rPr lang="en-US" sz="1900" dirty="0"/>
              <a:t>The primary long-term goal is a multi-TeV </a:t>
            </a:r>
            <a:r>
              <a:rPr lang="en-US" sz="1900" i="1" dirty="0" err="1"/>
              <a:t>e+e</a:t>
            </a:r>
            <a:r>
              <a:rPr lang="en-US" sz="1900" i="1" dirty="0"/>
              <a:t>-</a:t>
            </a:r>
            <a:r>
              <a:rPr lang="en-US" sz="1900" dirty="0"/>
              <a:t> </a:t>
            </a:r>
            <a:r>
              <a:rPr lang="en-US" sz="1900" dirty="0" smtClean="0"/>
              <a:t>collider with a timescale set </a:t>
            </a:r>
            <a:r>
              <a:rPr lang="en-US" sz="1900" dirty="0"/>
              <a:t>by a TDR in 2035-2040 </a:t>
            </a:r>
            <a:r>
              <a:rPr lang="en-US" sz="1900" dirty="0" smtClean="0"/>
              <a:t>timeframe.</a:t>
            </a:r>
            <a:endParaRPr lang="en-US" sz="1900" dirty="0"/>
          </a:p>
          <a:p>
            <a:pPr lvl="1">
              <a:buFont typeface="Arial" panose="020B0604020202020204" pitchFamily="34" charset="0"/>
              <a:buChar char="•"/>
            </a:pPr>
            <a:r>
              <a:rPr lang="en-US" sz="1900" dirty="0"/>
              <a:t>As an intermediate goal, a TDR for a potential early </a:t>
            </a:r>
            <a:r>
              <a:rPr lang="en-US" sz="1900" dirty="0" smtClean="0"/>
              <a:t>application </a:t>
            </a:r>
            <a:r>
              <a:rPr lang="en-US" sz="1900" dirty="0"/>
              <a:t>such as an XFEL or gamma-ray source. </a:t>
            </a:r>
          </a:p>
          <a:p>
            <a:r>
              <a:rPr lang="en-US" sz="1900" dirty="0"/>
              <a:t>Workshop </a:t>
            </a:r>
            <a:r>
              <a:rPr lang="en-US" sz="1900" dirty="0" smtClean="0"/>
              <a:t>report at </a:t>
            </a:r>
            <a:r>
              <a:rPr lang="en-US" sz="1900" dirty="0" smtClean="0">
                <a:hlinkClick r:id="rId2"/>
              </a:rPr>
              <a:t>https</a:t>
            </a:r>
            <a:r>
              <a:rPr lang="en-US" sz="1900" dirty="0">
                <a:hlinkClick r:id="rId2"/>
              </a:rPr>
              <a:t>://science.energy.gov/~/media/hep/pdf/accelerator-rd-stewardship/Advanced_Accelerator_Development_Strategy_Report.pdf</a:t>
            </a:r>
            <a:r>
              <a:rPr lang="en-US" sz="1900" dirty="0"/>
              <a:t> </a:t>
            </a:r>
          </a:p>
          <a:p>
            <a:endParaRPr lang="en-US" dirty="0"/>
          </a:p>
        </p:txBody>
      </p:sp>
      <p:sp>
        <p:nvSpPr>
          <p:cNvPr id="3" name="Title 2"/>
          <p:cNvSpPr>
            <a:spLocks noGrp="1"/>
          </p:cNvSpPr>
          <p:nvPr>
            <p:ph type="title"/>
          </p:nvPr>
        </p:nvSpPr>
        <p:spPr/>
        <p:txBody>
          <a:bodyPr>
            <a:normAutofit fontScale="90000"/>
          </a:bodyPr>
          <a:lstStyle/>
          <a:p>
            <a:r>
              <a:rPr lang="en-US" dirty="0" smtClean="0"/>
              <a:t>AAC Workshop: Process</a:t>
            </a:r>
            <a:endParaRPr lang="en-US" dirty="0"/>
          </a:p>
        </p:txBody>
      </p:sp>
    </p:spTree>
    <p:extLst>
      <p:ext uri="{BB962C8B-B14F-4D97-AF65-F5344CB8AC3E}">
        <p14:creationId xmlns:p14="http://schemas.microsoft.com/office/powerpoint/2010/main" val="26970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382000" cy="4876800"/>
          </a:xfrm>
        </p:spPr>
        <p:txBody>
          <a:bodyPr>
            <a:normAutofit fontScale="70000" lnSpcReduction="20000"/>
          </a:bodyPr>
          <a:lstStyle/>
          <a:p>
            <a:r>
              <a:rPr lang="en-US" sz="2100" dirty="0"/>
              <a:t>Attendees:</a:t>
            </a:r>
          </a:p>
          <a:p>
            <a:pPr lvl="1">
              <a:buFont typeface="Arial" panose="020B0604020202020204" pitchFamily="34" charset="0"/>
              <a:buChar char="•"/>
            </a:pPr>
            <a:r>
              <a:rPr lang="en-US" sz="2100" dirty="0"/>
              <a:t>Expert proponents of </a:t>
            </a:r>
            <a:r>
              <a:rPr lang="en-US" sz="2100" dirty="0" smtClean="0"/>
              <a:t>LWFA</a:t>
            </a:r>
            <a:r>
              <a:rPr lang="en-US" sz="2100" dirty="0"/>
              <a:t>, </a:t>
            </a:r>
            <a:r>
              <a:rPr lang="en-US" sz="2100" dirty="0" smtClean="0"/>
              <a:t>PWFA</a:t>
            </a:r>
            <a:r>
              <a:rPr lang="en-US" sz="2100" dirty="0"/>
              <a:t>, DWFA</a:t>
            </a:r>
          </a:p>
          <a:p>
            <a:pPr lvl="1">
              <a:buFont typeface="Arial" panose="020B0604020202020204" pitchFamily="34" charset="0"/>
              <a:buChar char="•"/>
            </a:pPr>
            <a:r>
              <a:rPr lang="en-US" sz="2100" dirty="0"/>
              <a:t>Invited accelerator science experts from universities and laboratories </a:t>
            </a:r>
            <a:endParaRPr lang="en-US" sz="2100" dirty="0" smtClean="0"/>
          </a:p>
          <a:p>
            <a:endParaRPr lang="en-US" sz="2100" dirty="0" smtClean="0"/>
          </a:p>
          <a:p>
            <a:r>
              <a:rPr lang="en-US" sz="2100" dirty="0" smtClean="0"/>
              <a:t>Invited </a:t>
            </a:r>
            <a:r>
              <a:rPr lang="en-US" sz="2100" dirty="0"/>
              <a:t>participants:</a:t>
            </a:r>
          </a:p>
          <a:p>
            <a:pPr lvl="1"/>
            <a:r>
              <a:rPr lang="en-US" sz="2100" dirty="0" smtClean="0"/>
              <a:t>Thomas </a:t>
            </a:r>
            <a:r>
              <a:rPr lang="en-US" sz="2100" dirty="0" err="1"/>
              <a:t>Antonsen</a:t>
            </a:r>
            <a:r>
              <a:rPr lang="en-US" sz="2100" dirty="0"/>
              <a:t>  (Maryland)		</a:t>
            </a:r>
            <a:r>
              <a:rPr lang="en-US" sz="2100" dirty="0" err="1"/>
              <a:t>Chungguang</a:t>
            </a:r>
            <a:r>
              <a:rPr lang="en-US" sz="2100" dirty="0"/>
              <a:t> Jing  (ANL/Euclid)</a:t>
            </a:r>
          </a:p>
          <a:p>
            <a:pPr lvl="1"/>
            <a:r>
              <a:rPr lang="en-US" sz="2100" dirty="0" err="1"/>
              <a:t>Ilan</a:t>
            </a:r>
            <a:r>
              <a:rPr lang="en-US" sz="2100" dirty="0"/>
              <a:t> Ben-</a:t>
            </a:r>
            <a:r>
              <a:rPr lang="en-US" sz="2100" dirty="0" err="1"/>
              <a:t>Zvi</a:t>
            </a:r>
            <a:r>
              <a:rPr lang="en-US" sz="2100" dirty="0"/>
              <a:t>  (BNL, Stony Brook)		Chan Joshi  (UCLA)</a:t>
            </a:r>
          </a:p>
          <a:p>
            <a:pPr lvl="1"/>
            <a:r>
              <a:rPr lang="en-US" sz="2100" dirty="0"/>
              <a:t>Jerry Blazey  (NIU)			</a:t>
            </a:r>
            <a:r>
              <a:rPr lang="en-US" sz="2100" dirty="0" err="1"/>
              <a:t>Wim</a:t>
            </a:r>
            <a:r>
              <a:rPr lang="en-US" sz="2100" dirty="0"/>
              <a:t> </a:t>
            </a:r>
            <a:r>
              <a:rPr lang="en-US" sz="2100" dirty="0" err="1"/>
              <a:t>Leemans</a:t>
            </a:r>
            <a:r>
              <a:rPr lang="en-US" sz="2100" dirty="0"/>
              <a:t>  (LBNL)</a:t>
            </a:r>
          </a:p>
          <a:p>
            <a:pPr lvl="1"/>
            <a:r>
              <a:rPr lang="en-US" sz="2100" dirty="0" err="1"/>
              <a:t>Yunhei</a:t>
            </a:r>
            <a:r>
              <a:rPr lang="en-US" sz="2100" dirty="0"/>
              <a:t> </a:t>
            </a:r>
            <a:r>
              <a:rPr lang="en-US" sz="2100" dirty="0" err="1"/>
              <a:t>Cai</a:t>
            </a:r>
            <a:r>
              <a:rPr lang="en-US" sz="2100" dirty="0"/>
              <a:t>  (SLAC)			Michael </a:t>
            </a:r>
            <a:r>
              <a:rPr lang="en-US" sz="2100" dirty="0" err="1"/>
              <a:t>Litos</a:t>
            </a:r>
            <a:r>
              <a:rPr lang="en-US" sz="2100" dirty="0"/>
              <a:t>  (SLAC)</a:t>
            </a:r>
          </a:p>
          <a:p>
            <a:pPr lvl="1"/>
            <a:r>
              <a:rPr lang="en-US" sz="2100" dirty="0" err="1"/>
              <a:t>Weiren</a:t>
            </a:r>
            <a:r>
              <a:rPr lang="en-US" sz="2100" dirty="0"/>
              <a:t> Chou  (FNAL)			Sergei </a:t>
            </a:r>
            <a:r>
              <a:rPr lang="en-US" sz="2100" dirty="0" err="1"/>
              <a:t>Nagaitsev</a:t>
            </a:r>
            <a:r>
              <a:rPr lang="en-US" sz="2100" dirty="0"/>
              <a:t>  (FNAL)</a:t>
            </a:r>
          </a:p>
          <a:p>
            <a:pPr lvl="1"/>
            <a:r>
              <a:rPr lang="en-US" sz="2100" dirty="0"/>
              <a:t>Michael Downer  (Texas-Austin)		James </a:t>
            </a:r>
            <a:r>
              <a:rPr lang="en-US" sz="2100" dirty="0" err="1"/>
              <a:t>Rosenzweig</a:t>
            </a:r>
            <a:r>
              <a:rPr lang="en-US" sz="2100" dirty="0"/>
              <a:t>  (UCLA)</a:t>
            </a:r>
          </a:p>
          <a:p>
            <a:pPr lvl="1"/>
            <a:r>
              <a:rPr lang="en-US" sz="2100" dirty="0"/>
              <a:t>Wei </a:t>
            </a:r>
            <a:r>
              <a:rPr lang="en-US" sz="2100" dirty="0" err="1"/>
              <a:t>Gai</a:t>
            </a:r>
            <a:r>
              <a:rPr lang="en-US" sz="2100" dirty="0"/>
              <a:t>  (ANL)			</a:t>
            </a:r>
            <a:r>
              <a:rPr lang="en-US" sz="2100" dirty="0" smtClean="0"/>
              <a:t>Andrei </a:t>
            </a:r>
            <a:r>
              <a:rPr lang="en-US" sz="2100" dirty="0" err="1"/>
              <a:t>Seryi</a:t>
            </a:r>
            <a:r>
              <a:rPr lang="en-US" sz="2100" dirty="0"/>
              <a:t>  (John Adams Inst.)</a:t>
            </a:r>
          </a:p>
          <a:p>
            <a:pPr lvl="1"/>
            <a:r>
              <a:rPr lang="en-US" sz="2100" dirty="0"/>
              <a:t>Carl Schroeder  (LBNL)			Bill </a:t>
            </a:r>
            <a:r>
              <a:rPr lang="en-US" sz="2100" dirty="0" err="1"/>
              <a:t>Weng</a:t>
            </a:r>
            <a:r>
              <a:rPr lang="en-US" sz="2100" dirty="0"/>
              <a:t>  (BNL)</a:t>
            </a:r>
          </a:p>
          <a:p>
            <a:pPr lvl="1"/>
            <a:r>
              <a:rPr lang="en-US" sz="2100" dirty="0"/>
              <a:t>Mark Hogan  (SLAC</a:t>
            </a:r>
            <a:r>
              <a:rPr lang="en-US" sz="2100" dirty="0" smtClean="0"/>
              <a:t>)</a:t>
            </a:r>
          </a:p>
          <a:p>
            <a:endParaRPr lang="en-US" sz="2100" dirty="0" smtClean="0"/>
          </a:p>
          <a:p>
            <a:r>
              <a:rPr lang="en-US" sz="2100" dirty="0" smtClean="0"/>
              <a:t>Other </a:t>
            </a:r>
            <a:r>
              <a:rPr lang="en-US" sz="2100" dirty="0"/>
              <a:t>participants:</a:t>
            </a:r>
          </a:p>
          <a:p>
            <a:pPr lvl="1"/>
            <a:r>
              <a:rPr lang="en-US" sz="2100" dirty="0"/>
              <a:t>L.K. Len  (DOE)			J. </a:t>
            </a:r>
            <a:r>
              <a:rPr lang="en-US" sz="2100" dirty="0" err="1"/>
              <a:t>Siegrist</a:t>
            </a:r>
            <a:r>
              <a:rPr lang="en-US" sz="2100" dirty="0"/>
              <a:t>  (DOE)</a:t>
            </a:r>
          </a:p>
          <a:p>
            <a:pPr lvl="1"/>
            <a:r>
              <a:rPr lang="en-US" sz="2100" dirty="0"/>
              <a:t>G. Crawford  (DOE)			J. </a:t>
            </a:r>
            <a:r>
              <a:rPr lang="en-US" sz="2100" dirty="0" err="1"/>
              <a:t>Boger</a:t>
            </a:r>
            <a:r>
              <a:rPr lang="en-US" sz="2100" dirty="0"/>
              <a:t>  (DOE)</a:t>
            </a:r>
          </a:p>
          <a:p>
            <a:pPr lvl="1"/>
            <a:r>
              <a:rPr lang="en-US" sz="2100" dirty="0"/>
              <a:t>E. Colby  (DOE)			K. </a:t>
            </a:r>
            <a:r>
              <a:rPr lang="en-US" sz="2100" dirty="0" err="1"/>
              <a:t>Marken</a:t>
            </a:r>
            <a:r>
              <a:rPr lang="en-US" sz="2100" dirty="0"/>
              <a:t>  (DOE)</a:t>
            </a:r>
          </a:p>
          <a:p>
            <a:pPr lvl="1"/>
            <a:r>
              <a:rPr lang="en-US" sz="2100" dirty="0"/>
              <a:t>A. Lankford  (HEPAP)			V. </a:t>
            </a:r>
            <a:r>
              <a:rPr lang="en-US" sz="2100" dirty="0" err="1"/>
              <a:t>Lukin</a:t>
            </a:r>
            <a:r>
              <a:rPr lang="en-US" sz="2100" dirty="0"/>
              <a:t>  (NSF)</a:t>
            </a:r>
          </a:p>
          <a:p>
            <a:endParaRPr lang="en-US" dirty="0"/>
          </a:p>
        </p:txBody>
      </p:sp>
      <p:sp>
        <p:nvSpPr>
          <p:cNvPr id="3" name="Title 2"/>
          <p:cNvSpPr>
            <a:spLocks noGrp="1"/>
          </p:cNvSpPr>
          <p:nvPr>
            <p:ph type="title"/>
          </p:nvPr>
        </p:nvSpPr>
        <p:spPr/>
        <p:txBody>
          <a:bodyPr>
            <a:normAutofit fontScale="90000"/>
          </a:bodyPr>
          <a:lstStyle/>
          <a:p>
            <a:r>
              <a:rPr lang="en-US" dirty="0" smtClean="0"/>
              <a:t>AAC Workshop: Participants</a:t>
            </a:r>
            <a:endParaRPr lang="en-US" dirty="0"/>
          </a:p>
        </p:txBody>
      </p:sp>
    </p:spTree>
    <p:extLst>
      <p:ext uri="{BB962C8B-B14F-4D97-AF65-F5344CB8AC3E}">
        <p14:creationId xmlns:p14="http://schemas.microsoft.com/office/powerpoint/2010/main" val="1003318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077200" cy="4114800"/>
          </a:xfrm>
        </p:spPr>
        <p:txBody>
          <a:bodyPr>
            <a:normAutofit fontScale="70000" lnSpcReduction="20000"/>
          </a:bodyPr>
          <a:lstStyle/>
          <a:p>
            <a:r>
              <a:rPr lang="en-US" sz="2900" dirty="0"/>
              <a:t>The </a:t>
            </a:r>
            <a:r>
              <a:rPr lang="en-US" sz="2900" dirty="0" smtClean="0"/>
              <a:t>workshop collaboratively identified </a:t>
            </a:r>
            <a:r>
              <a:rPr lang="en-US" sz="2900" dirty="0"/>
              <a:t>a set of </a:t>
            </a:r>
            <a:r>
              <a:rPr lang="en-US" sz="2900" dirty="0" smtClean="0"/>
              <a:t>unifying, common </a:t>
            </a:r>
            <a:r>
              <a:rPr lang="en-US" sz="2900" dirty="0"/>
              <a:t>challenges </a:t>
            </a:r>
            <a:r>
              <a:rPr lang="en-US" sz="2900" dirty="0" smtClean="0"/>
              <a:t>for the next decade:</a:t>
            </a:r>
          </a:p>
          <a:p>
            <a:endParaRPr lang="en-US" sz="2900" dirty="0" smtClean="0"/>
          </a:p>
          <a:p>
            <a:r>
              <a:rPr lang="en-US" sz="2900" b="1" i="1" dirty="0" smtClean="0"/>
              <a:t>Staging: </a:t>
            </a:r>
            <a:r>
              <a:rPr lang="en-US" sz="2900" dirty="0" smtClean="0"/>
              <a:t>Higher energy* staging of electron acceleration, with independent drive beams, equal energy, and 90% beam capture.</a:t>
            </a:r>
          </a:p>
          <a:p>
            <a:r>
              <a:rPr lang="en-US" sz="2900" b="1" i="1" dirty="0" smtClean="0"/>
              <a:t>Emittance: </a:t>
            </a:r>
            <a:r>
              <a:rPr lang="en-US" sz="2900" dirty="0" smtClean="0"/>
              <a:t>Understanding mechanisms for emittance growth and developing methods for achieving emittances compatible with colliders.</a:t>
            </a:r>
          </a:p>
          <a:p>
            <a:r>
              <a:rPr lang="en-US" sz="2900" b="1" i="1" dirty="0" smtClean="0"/>
              <a:t>Higher energy electron acceleration stage:  </a:t>
            </a:r>
            <a:r>
              <a:rPr lang="en-US" sz="2900" dirty="0" smtClean="0"/>
              <a:t>Completion of a single electron acceleration stage at higher energy.</a:t>
            </a:r>
          </a:p>
          <a:p>
            <a:r>
              <a:rPr lang="en-US" sz="2900" b="1" i="1" dirty="0" smtClean="0"/>
              <a:t>Positron acceleration: </a:t>
            </a:r>
            <a:r>
              <a:rPr lang="en-US" sz="2900" dirty="0" smtClean="0"/>
              <a:t>Demonstration </a:t>
            </a:r>
            <a:r>
              <a:rPr lang="en-US" sz="2900" dirty="0"/>
              <a:t>and understanding </a:t>
            </a:r>
            <a:r>
              <a:rPr lang="en-US" sz="2900" dirty="0" smtClean="0"/>
              <a:t>of positron acceleration.</a:t>
            </a:r>
          </a:p>
          <a:p>
            <a:r>
              <a:rPr lang="en-US" sz="2900" b="1" i="1" dirty="0" smtClean="0"/>
              <a:t>Collider </a:t>
            </a:r>
            <a:r>
              <a:rPr lang="en-US" sz="2900" b="1" i="1" dirty="0"/>
              <a:t>parameter </a:t>
            </a:r>
            <a:r>
              <a:rPr lang="en-US" sz="2900" b="1" i="1" dirty="0" smtClean="0"/>
              <a:t>set:  </a:t>
            </a:r>
            <a:r>
              <a:rPr lang="en-US" sz="2900" dirty="0" smtClean="0"/>
              <a:t>Continuous</a:t>
            </a:r>
            <a:r>
              <a:rPr lang="en-US" sz="2900" dirty="0"/>
              <a:t>, joint development of a comprehensive and realistic operational parameter set for a multi-TeV collider, to guide operating specifications for AAC.</a:t>
            </a:r>
          </a:p>
          <a:p>
            <a:endParaRPr lang="en-US" dirty="0"/>
          </a:p>
        </p:txBody>
      </p:sp>
      <p:sp>
        <p:nvSpPr>
          <p:cNvPr id="3" name="Title 2"/>
          <p:cNvSpPr>
            <a:spLocks noGrp="1"/>
          </p:cNvSpPr>
          <p:nvPr>
            <p:ph type="title"/>
          </p:nvPr>
        </p:nvSpPr>
        <p:spPr/>
        <p:txBody>
          <a:bodyPr>
            <a:normAutofit fontScale="90000"/>
          </a:bodyPr>
          <a:lstStyle/>
          <a:p>
            <a:r>
              <a:rPr lang="en-US" dirty="0" smtClean="0"/>
              <a:t>AAC Roadmap Common Challenges</a:t>
            </a:r>
            <a:endParaRPr lang="en-US" dirty="0"/>
          </a:p>
        </p:txBody>
      </p:sp>
      <p:sp>
        <p:nvSpPr>
          <p:cNvPr id="4" name="TextBox 3"/>
          <p:cNvSpPr txBox="1"/>
          <p:nvPr/>
        </p:nvSpPr>
        <p:spPr>
          <a:xfrm>
            <a:off x="318727" y="5911334"/>
            <a:ext cx="8354146" cy="369332"/>
          </a:xfrm>
          <a:prstGeom prst="rect">
            <a:avLst/>
          </a:prstGeom>
          <a:noFill/>
          <a:ln>
            <a:solidFill>
              <a:schemeClr val="tx1"/>
            </a:solidFill>
          </a:ln>
        </p:spPr>
        <p:txBody>
          <a:bodyPr wrap="none" rtlCol="0">
            <a:spAutoFit/>
          </a:bodyPr>
          <a:lstStyle/>
          <a:p>
            <a:r>
              <a:rPr lang="en-US" dirty="0" smtClean="0"/>
              <a:t>* ”Higher Energy” means multi-GeV for LWFA &amp; PWFA and multiple </a:t>
            </a:r>
            <a:r>
              <a:rPr lang="en-US" smtClean="0"/>
              <a:t>100-MeV for DWFA</a:t>
            </a:r>
            <a:endParaRPr lang="en-US"/>
          </a:p>
        </p:txBody>
      </p:sp>
    </p:spTree>
    <p:extLst>
      <p:ext uri="{BB962C8B-B14F-4D97-AF65-F5344CB8AC3E}">
        <p14:creationId xmlns:p14="http://schemas.microsoft.com/office/powerpoint/2010/main" val="1108205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rot="16200000">
            <a:off x="-281985" y="5940434"/>
            <a:ext cx="944978" cy="400110"/>
          </a:xfrm>
          <a:prstGeom prst="rect">
            <a:avLst/>
          </a:prstGeom>
          <a:noFill/>
        </p:spPr>
        <p:txBody>
          <a:bodyPr wrap="square" rtlCol="0">
            <a:spAutoFit/>
          </a:bodyPr>
          <a:lstStyle/>
          <a:p>
            <a:pPr defTabSz="457200" fontAlgn="auto">
              <a:spcBef>
                <a:spcPts val="0"/>
              </a:spcBef>
              <a:spcAft>
                <a:spcPts val="0"/>
              </a:spcAft>
            </a:pPr>
            <a:r>
              <a:rPr lang="en-US" sz="2000" b="1" dirty="0">
                <a:solidFill>
                  <a:srgbClr val="1F497D"/>
                </a:solidFill>
                <a:latin typeface="Franklin Gothic Medium"/>
                <a:ea typeface="ＭＳ Ｐゴシック" charset="0"/>
                <a:cs typeface="Franklin Gothic Medium"/>
              </a:rPr>
              <a:t>Lasers </a:t>
            </a:r>
          </a:p>
        </p:txBody>
      </p:sp>
      <p:sp>
        <p:nvSpPr>
          <p:cNvPr id="52" name="Title 1"/>
          <p:cNvSpPr txBox="1">
            <a:spLocks/>
          </p:cNvSpPr>
          <p:nvPr/>
        </p:nvSpPr>
        <p:spPr>
          <a:xfrm>
            <a:off x="-72155" y="13007"/>
            <a:ext cx="9216155" cy="690171"/>
          </a:xfrm>
          <a:prstGeom prst="rect">
            <a:avLst/>
          </a:prstGeom>
        </p:spPr>
        <p:txBody>
          <a:bodyPr/>
          <a:lstStyle>
            <a:lvl1pPr algn="ctr" rtl="0" eaLnBrk="0" fontAlgn="base" hangingPunct="0">
              <a:spcBef>
                <a:spcPct val="0"/>
              </a:spcBef>
              <a:spcAft>
                <a:spcPct val="0"/>
              </a:spcAft>
              <a:defRPr sz="3000" b="1">
                <a:solidFill>
                  <a:schemeClr val="tx2"/>
                </a:solidFill>
                <a:latin typeface="Franklin Gothic Medium"/>
                <a:ea typeface="+mj-ea"/>
                <a:cs typeface="Franklin Gothic Medium"/>
              </a:defRPr>
            </a:lvl1pPr>
            <a:lvl2pPr algn="ctr" rtl="0" eaLnBrk="0" fontAlgn="base" hangingPunct="0">
              <a:spcBef>
                <a:spcPct val="0"/>
              </a:spcBef>
              <a:spcAft>
                <a:spcPct val="0"/>
              </a:spcAft>
              <a:defRPr sz="3000" b="1">
                <a:solidFill>
                  <a:srgbClr val="003366"/>
                </a:solidFill>
                <a:latin typeface="Arial" charset="0"/>
                <a:ea typeface="ＭＳ Ｐゴシック" charset="-128"/>
                <a:cs typeface="ＭＳ Ｐゴシック" charset="-128"/>
              </a:defRPr>
            </a:lvl2pPr>
            <a:lvl3pPr algn="ctr" rtl="0" eaLnBrk="0" fontAlgn="base" hangingPunct="0">
              <a:spcBef>
                <a:spcPct val="0"/>
              </a:spcBef>
              <a:spcAft>
                <a:spcPct val="0"/>
              </a:spcAft>
              <a:defRPr sz="3000" b="1">
                <a:solidFill>
                  <a:srgbClr val="003366"/>
                </a:solidFill>
                <a:latin typeface="Arial" charset="0"/>
                <a:ea typeface="ＭＳ Ｐゴシック" charset="-128"/>
                <a:cs typeface="ＭＳ Ｐゴシック" charset="-128"/>
              </a:defRPr>
            </a:lvl3pPr>
            <a:lvl4pPr algn="ctr" rtl="0" eaLnBrk="0" fontAlgn="base" hangingPunct="0">
              <a:spcBef>
                <a:spcPct val="0"/>
              </a:spcBef>
              <a:spcAft>
                <a:spcPct val="0"/>
              </a:spcAft>
              <a:defRPr sz="3000" b="1">
                <a:solidFill>
                  <a:srgbClr val="003366"/>
                </a:solidFill>
                <a:latin typeface="Arial" charset="0"/>
                <a:ea typeface="ＭＳ Ｐゴシック" charset="-128"/>
                <a:cs typeface="ＭＳ Ｐゴシック" charset="-128"/>
              </a:defRPr>
            </a:lvl4pPr>
            <a:lvl5pPr algn="ctr" rtl="0" eaLnBrk="0" fontAlgn="base" hangingPunct="0">
              <a:spcBef>
                <a:spcPct val="0"/>
              </a:spcBef>
              <a:spcAft>
                <a:spcPct val="0"/>
              </a:spcAft>
              <a:defRPr sz="3000" b="1">
                <a:solidFill>
                  <a:srgbClr val="003366"/>
                </a:solidFill>
                <a:latin typeface="Arial" charset="0"/>
                <a:ea typeface="ＭＳ Ｐゴシック" charset="-128"/>
                <a:cs typeface="ＭＳ Ｐゴシック" charset="-128"/>
              </a:defRPr>
            </a:lvl5pPr>
            <a:lvl6pPr marL="457082" algn="l" rtl="0" fontAlgn="base">
              <a:spcBef>
                <a:spcPct val="0"/>
              </a:spcBef>
              <a:spcAft>
                <a:spcPct val="0"/>
              </a:spcAft>
              <a:defRPr sz="3200" b="1">
                <a:solidFill>
                  <a:srgbClr val="2C5993"/>
                </a:solidFill>
                <a:latin typeface="Arial" charset="0"/>
                <a:ea typeface="ＭＳ Ｐゴシック" charset="-128"/>
                <a:cs typeface="ＭＳ Ｐゴシック" charset="-128"/>
              </a:defRPr>
            </a:lvl6pPr>
            <a:lvl7pPr marL="914165" algn="l" rtl="0" fontAlgn="base">
              <a:spcBef>
                <a:spcPct val="0"/>
              </a:spcBef>
              <a:spcAft>
                <a:spcPct val="0"/>
              </a:spcAft>
              <a:defRPr sz="3200" b="1">
                <a:solidFill>
                  <a:srgbClr val="2C5993"/>
                </a:solidFill>
                <a:latin typeface="Arial" charset="0"/>
                <a:ea typeface="ＭＳ Ｐゴシック" charset="-128"/>
                <a:cs typeface="ＭＳ Ｐゴシック" charset="-128"/>
              </a:defRPr>
            </a:lvl7pPr>
            <a:lvl8pPr marL="1371250" algn="l" rtl="0" fontAlgn="base">
              <a:spcBef>
                <a:spcPct val="0"/>
              </a:spcBef>
              <a:spcAft>
                <a:spcPct val="0"/>
              </a:spcAft>
              <a:defRPr sz="3200" b="1">
                <a:solidFill>
                  <a:srgbClr val="2C5993"/>
                </a:solidFill>
                <a:latin typeface="Arial" charset="0"/>
                <a:ea typeface="ＭＳ Ｐゴシック" charset="-128"/>
                <a:cs typeface="ＭＳ Ｐゴシック" charset="-128"/>
              </a:defRPr>
            </a:lvl8pPr>
            <a:lvl9pPr marL="1828332" algn="l" rtl="0" fontAlgn="base">
              <a:spcBef>
                <a:spcPct val="0"/>
              </a:spcBef>
              <a:spcAft>
                <a:spcPct val="0"/>
              </a:spcAft>
              <a:defRPr sz="3200" b="1">
                <a:solidFill>
                  <a:srgbClr val="2C5993"/>
                </a:solidFill>
                <a:latin typeface="Arial" charset="0"/>
                <a:ea typeface="ＭＳ Ｐゴシック" charset="-128"/>
                <a:cs typeface="ＭＳ Ｐゴシック" charset="-128"/>
              </a:defRPr>
            </a:lvl9pPr>
          </a:lstStyle>
          <a:p>
            <a:pPr defTabSz="457200"/>
            <a:r>
              <a:rPr lang="en-US" sz="2800" dirty="0" smtClean="0">
                <a:solidFill>
                  <a:prstClr val="white"/>
                </a:solidFill>
              </a:rPr>
              <a:t>Preliminary Roadmap for Laser Plasma Accelerators</a:t>
            </a:r>
          </a:p>
        </p:txBody>
      </p:sp>
      <p:sp>
        <p:nvSpPr>
          <p:cNvPr id="55" name="AutoShape 1"/>
          <p:cNvSpPr>
            <a:spLocks/>
          </p:cNvSpPr>
          <p:nvPr/>
        </p:nvSpPr>
        <p:spPr bwMode="auto">
          <a:xfrm flipH="1">
            <a:off x="37328" y="892282"/>
            <a:ext cx="4823995" cy="360521"/>
          </a:xfrm>
          <a:prstGeom prst="roundRect">
            <a:avLst>
              <a:gd name="adj" fmla="val 10065"/>
            </a:avLst>
          </a:prstGeom>
          <a:gradFill flip="none" rotWithShape="1">
            <a:gsLst>
              <a:gs pos="77000">
                <a:srgbClr val="000090"/>
              </a:gs>
              <a:gs pos="100000">
                <a:srgbClr val="FFFFFF"/>
              </a:gs>
            </a:gsLst>
            <a:lin ang="1080000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nchor="ctr"/>
          <a:lstStyle/>
          <a:p>
            <a:pPr defTabSz="457200" fontAlgn="auto">
              <a:spcBef>
                <a:spcPts val="0"/>
              </a:spcBef>
              <a:spcAft>
                <a:spcPts val="0"/>
              </a:spcAft>
            </a:pPr>
            <a:r>
              <a:rPr lang="en-US" sz="1700" dirty="0" smtClean="0">
                <a:solidFill>
                  <a:srgbClr val="FFFFFF"/>
                </a:solidFill>
                <a:latin typeface="Gill Sans" charset="0"/>
                <a:ea typeface="ＭＳ Ｐゴシック" charset="0"/>
                <a:cs typeface="Gill Sans" charset="0"/>
                <a:sym typeface="Gill Sans" charset="0"/>
              </a:rPr>
              <a:t>  Continuing </a:t>
            </a:r>
            <a:r>
              <a:rPr lang="en-US" sz="1700" dirty="0">
                <a:solidFill>
                  <a:srgbClr val="FFFFFF"/>
                </a:solidFill>
                <a:latin typeface="Gill Sans" charset="0"/>
                <a:ea typeface="ＭＳ Ｐゴシック" charset="0"/>
                <a:cs typeface="Gill Sans" charset="0"/>
                <a:sym typeface="Gill Sans" charset="0"/>
              </a:rPr>
              <a:t>Invention &amp; Discovery Phase</a:t>
            </a:r>
            <a:endParaRPr lang="en-US" sz="1700" dirty="0">
              <a:solidFill>
                <a:srgbClr val="FFFFFF"/>
              </a:solidFill>
              <a:latin typeface="Gill Sans" charset="0"/>
              <a:ea typeface="ＭＳ Ｐゴシック" charset="0"/>
              <a:cs typeface="Gill Sans" charset="0"/>
            </a:endParaRPr>
          </a:p>
        </p:txBody>
      </p:sp>
      <p:sp>
        <p:nvSpPr>
          <p:cNvPr id="64" name="AutoShape 1"/>
          <p:cNvSpPr>
            <a:spLocks/>
          </p:cNvSpPr>
          <p:nvPr/>
        </p:nvSpPr>
        <p:spPr bwMode="auto">
          <a:xfrm>
            <a:off x="2321413" y="6024324"/>
            <a:ext cx="3004189" cy="383700"/>
          </a:xfrm>
          <a:prstGeom prst="roundRect">
            <a:avLst>
              <a:gd name="adj" fmla="val 10065"/>
            </a:avLst>
          </a:prstGeom>
          <a:solidFill>
            <a:srgbClr val="4931B3"/>
          </a:solidFill>
          <a:ln>
            <a:noFill/>
          </a:ln>
          <a:effectLst>
            <a:outerShdw blurRad="76200" algn="ctr" rotWithShape="0">
              <a:schemeClr val="bg2">
                <a:alpha val="79999"/>
              </a:schemeClr>
            </a:outerShdw>
          </a:effectLst>
          <a:extLst/>
        </p:spPr>
        <p:txBody>
          <a:bodyPr lIns="0" tIns="0" rIns="0" bIns="0" anchor="ctr"/>
          <a:lstStyle/>
          <a:p>
            <a:pPr algn="ctr" defTabSz="457200" fontAlgn="auto">
              <a:spcBef>
                <a:spcPts val="0"/>
              </a:spcBef>
              <a:spcAft>
                <a:spcPts val="0"/>
              </a:spcAft>
            </a:pPr>
            <a:r>
              <a:rPr lang="en-US" sz="1700" dirty="0">
                <a:solidFill>
                  <a:srgbClr val="FFFFFF"/>
                </a:solidFill>
                <a:latin typeface="Gill Sans" charset="0"/>
                <a:ea typeface="ＭＳ Ｐゴシック" charset="0"/>
                <a:cs typeface="Gill Sans" charset="0"/>
                <a:sym typeface="Gill Sans" charset="0"/>
              </a:rPr>
              <a:t>30 kW class</a:t>
            </a:r>
          </a:p>
        </p:txBody>
      </p:sp>
      <p:graphicFrame>
        <p:nvGraphicFramePr>
          <p:cNvPr id="2" name="Table 1"/>
          <p:cNvGraphicFramePr>
            <a:graphicFrameLocks noGrp="1"/>
          </p:cNvGraphicFramePr>
          <p:nvPr>
            <p:extLst/>
          </p:nvPr>
        </p:nvGraphicFramePr>
        <p:xfrm>
          <a:off x="37328" y="501611"/>
          <a:ext cx="8998476" cy="370840"/>
        </p:xfrm>
        <a:graphic>
          <a:graphicData uri="http://schemas.openxmlformats.org/drawingml/2006/table">
            <a:tbl>
              <a:tblPr firstRow="1" bandRow="1">
                <a:tableStyleId>{5C22544A-7EE6-4342-B048-85BDC9FD1C3A}</a:tableStyleId>
              </a:tblPr>
              <a:tblGrid>
                <a:gridCol w="1499746"/>
                <a:gridCol w="1499746"/>
                <a:gridCol w="1499746"/>
                <a:gridCol w="1499746"/>
                <a:gridCol w="1499746"/>
                <a:gridCol w="1499746"/>
              </a:tblGrid>
              <a:tr h="370840">
                <a:tc>
                  <a:txBody>
                    <a:bodyPr/>
                    <a:lstStyle/>
                    <a:p>
                      <a:r>
                        <a:rPr lang="en-US" dirty="0"/>
                        <a:t>2015</a:t>
                      </a:r>
                    </a:p>
                  </a:txBody>
                  <a:tcPr/>
                </a:tc>
                <a:tc>
                  <a:txBody>
                    <a:bodyPr/>
                    <a:lstStyle/>
                    <a:p>
                      <a:r>
                        <a:rPr lang="en-US"/>
                        <a:t>2020</a:t>
                      </a:r>
                    </a:p>
                  </a:txBody>
                  <a:tcPr/>
                </a:tc>
                <a:tc>
                  <a:txBody>
                    <a:bodyPr/>
                    <a:lstStyle/>
                    <a:p>
                      <a:r>
                        <a:rPr lang="en-US" dirty="0"/>
                        <a:t>2025</a:t>
                      </a:r>
                    </a:p>
                  </a:txBody>
                  <a:tcPr/>
                </a:tc>
                <a:tc>
                  <a:txBody>
                    <a:bodyPr/>
                    <a:lstStyle/>
                    <a:p>
                      <a:r>
                        <a:rPr lang="en-US"/>
                        <a:t>2030</a:t>
                      </a:r>
                    </a:p>
                  </a:txBody>
                  <a:tcPr/>
                </a:tc>
                <a:tc>
                  <a:txBody>
                    <a:bodyPr/>
                    <a:lstStyle/>
                    <a:p>
                      <a:r>
                        <a:rPr lang="en-US"/>
                        <a:t>2035</a:t>
                      </a:r>
                    </a:p>
                  </a:txBody>
                  <a:tcPr/>
                </a:tc>
                <a:tc>
                  <a:txBody>
                    <a:bodyPr/>
                    <a:lstStyle/>
                    <a:p>
                      <a:r>
                        <a:rPr lang="en-US" dirty="0"/>
                        <a:t>2040</a:t>
                      </a:r>
                    </a:p>
                  </a:txBody>
                  <a:tcPr/>
                </a:tc>
              </a:tr>
            </a:tbl>
          </a:graphicData>
        </a:graphic>
      </p:graphicFrame>
      <p:sp>
        <p:nvSpPr>
          <p:cNvPr id="38" name="AutoShape 1"/>
          <p:cNvSpPr>
            <a:spLocks/>
          </p:cNvSpPr>
          <p:nvPr/>
        </p:nvSpPr>
        <p:spPr bwMode="auto">
          <a:xfrm>
            <a:off x="1609890" y="3442204"/>
            <a:ext cx="6105411" cy="360521"/>
          </a:xfrm>
          <a:prstGeom prst="roundRect">
            <a:avLst>
              <a:gd name="adj" fmla="val 10065"/>
            </a:avLst>
          </a:prstGeom>
          <a:gradFill>
            <a:gsLst>
              <a:gs pos="77000">
                <a:srgbClr val="000090"/>
              </a:gs>
              <a:gs pos="100000">
                <a:srgbClr val="FFFFFF"/>
              </a:gs>
            </a:gsLst>
            <a:lin ang="10800000" scaled="0"/>
          </a:gradFill>
          <a:ln>
            <a:noFill/>
          </a:ln>
          <a:effectLst>
            <a:outerShdw blurRad="76200" algn="ctr" rotWithShape="0">
              <a:schemeClr val="bg2">
                <a:alpha val="79999"/>
              </a:schemeClr>
            </a:outerShdw>
          </a:effectLst>
          <a:extLst/>
        </p:spPr>
        <p:txBody>
          <a:bodyPr lIns="0" tIns="0" rIns="0" bIns="0" anchor="ctr"/>
          <a:lstStyle/>
          <a:p>
            <a:pPr algn="ctr" defTabSz="457200" fontAlgn="auto">
              <a:spcBef>
                <a:spcPts val="0"/>
              </a:spcBef>
              <a:spcAft>
                <a:spcPts val="0"/>
              </a:spcAft>
            </a:pPr>
            <a:r>
              <a:rPr lang="en-US" sz="1700" dirty="0">
                <a:solidFill>
                  <a:srgbClr val="FFFFFF"/>
                </a:solidFill>
                <a:latin typeface="Gill Sans" charset="0"/>
                <a:ea typeface="ＭＳ Ｐゴシック" charset="0"/>
                <a:cs typeface="Gill Sans" charset="0"/>
                <a:sym typeface="Gill Sans" charset="0"/>
              </a:rPr>
              <a:t>Prototype Phase</a:t>
            </a:r>
          </a:p>
        </p:txBody>
      </p:sp>
      <p:sp>
        <p:nvSpPr>
          <p:cNvPr id="40" name="AutoShape 1"/>
          <p:cNvSpPr>
            <a:spLocks/>
          </p:cNvSpPr>
          <p:nvPr/>
        </p:nvSpPr>
        <p:spPr bwMode="auto">
          <a:xfrm>
            <a:off x="996845" y="4236348"/>
            <a:ext cx="5136622" cy="360521"/>
          </a:xfrm>
          <a:prstGeom prst="roundRect">
            <a:avLst>
              <a:gd name="adj" fmla="val 10065"/>
            </a:avLst>
          </a:prstGeom>
          <a:gradFill flip="none" rotWithShape="1">
            <a:gsLst>
              <a:gs pos="77000">
                <a:schemeClr val="accent3">
                  <a:lumMod val="75000"/>
                </a:schemeClr>
              </a:gs>
              <a:gs pos="100000">
                <a:srgbClr val="FFFFFF"/>
              </a:gs>
            </a:gsLst>
            <a:lin ang="10800000" scaled="0"/>
            <a:tileRect/>
          </a:gradFill>
          <a:ln>
            <a:noFill/>
          </a:ln>
          <a:effectLst>
            <a:outerShdw blurRad="76200" algn="ctr" rotWithShape="0">
              <a:schemeClr val="bg2">
                <a:alpha val="79999"/>
              </a:schemeClr>
            </a:outerShdw>
          </a:effectLst>
          <a:extLst/>
        </p:spPr>
        <p:txBody>
          <a:bodyPr lIns="0" tIns="0" rIns="0" bIns="0" anchor="ctr"/>
          <a:lstStyle/>
          <a:p>
            <a:pPr algn="ctr" defTabSz="457200" fontAlgn="auto">
              <a:spcBef>
                <a:spcPts val="0"/>
              </a:spcBef>
              <a:spcAft>
                <a:spcPts val="0"/>
              </a:spcAft>
            </a:pPr>
            <a:r>
              <a:rPr lang="en-US" sz="1700" dirty="0">
                <a:solidFill>
                  <a:srgbClr val="FFFFFF"/>
                </a:solidFill>
                <a:latin typeface="Gill Sans" charset="0"/>
                <a:ea typeface="ＭＳ Ｐゴシック" charset="0"/>
                <a:cs typeface="Gill Sans" charset="0"/>
                <a:sym typeface="Gill Sans" charset="0"/>
              </a:rPr>
              <a:t>First applications (radiation sources)</a:t>
            </a:r>
          </a:p>
        </p:txBody>
      </p:sp>
      <p:sp>
        <p:nvSpPr>
          <p:cNvPr id="41" name="AutoShape 1"/>
          <p:cNvSpPr>
            <a:spLocks/>
          </p:cNvSpPr>
          <p:nvPr/>
        </p:nvSpPr>
        <p:spPr bwMode="auto">
          <a:xfrm>
            <a:off x="3582722" y="4629869"/>
            <a:ext cx="2550745" cy="717256"/>
          </a:xfrm>
          <a:prstGeom prst="roundRect">
            <a:avLst>
              <a:gd name="adj" fmla="val 10065"/>
            </a:avLst>
          </a:prstGeom>
          <a:gradFill flip="none" rotWithShape="1">
            <a:gsLst>
              <a:gs pos="77000">
                <a:srgbClr val="000090"/>
              </a:gs>
              <a:gs pos="100000">
                <a:srgbClr val="FFFFFF"/>
              </a:gs>
            </a:gsLst>
            <a:lin ang="10800000" scaled="0"/>
            <a:tileRect/>
          </a:gradFill>
          <a:ln>
            <a:noFill/>
          </a:ln>
          <a:effectLst>
            <a:outerShdw blurRad="76200" algn="ctr" rotWithShape="0">
              <a:schemeClr val="bg2">
                <a:alpha val="79999"/>
              </a:schemeClr>
            </a:outerShdw>
          </a:effectLst>
          <a:extLst/>
        </p:spPr>
        <p:txBody>
          <a:bodyPr lIns="0" tIns="0" rIns="0" bIns="0" anchor="ctr"/>
          <a:lstStyle/>
          <a:p>
            <a:pPr algn="ctr" defTabSz="457200" fontAlgn="auto">
              <a:spcBef>
                <a:spcPts val="0"/>
              </a:spcBef>
              <a:spcAft>
                <a:spcPts val="0"/>
              </a:spcAft>
            </a:pPr>
            <a:r>
              <a:rPr lang="en-US" sz="1700" dirty="0" smtClean="0">
                <a:solidFill>
                  <a:srgbClr val="FFFFFF"/>
                </a:solidFill>
                <a:latin typeface="Gill Sans" charset="0"/>
                <a:ea typeface="ＭＳ Ｐゴシック" charset="0"/>
                <a:cs typeface="Gill Sans" charset="0"/>
                <a:sym typeface="Gill Sans" charset="0"/>
              </a:rPr>
              <a:t>Collider conceptual </a:t>
            </a:r>
          </a:p>
          <a:p>
            <a:pPr algn="ctr" defTabSz="457200" fontAlgn="auto">
              <a:spcBef>
                <a:spcPts val="0"/>
              </a:spcBef>
              <a:spcAft>
                <a:spcPts val="0"/>
              </a:spcAft>
            </a:pPr>
            <a:r>
              <a:rPr lang="en-US" sz="1700" dirty="0">
                <a:solidFill>
                  <a:srgbClr val="FFFFFF"/>
                </a:solidFill>
                <a:latin typeface="Gill Sans" charset="0"/>
                <a:ea typeface="ＭＳ Ｐゴシック" charset="0"/>
                <a:cs typeface="Gill Sans" charset="0"/>
                <a:sym typeface="Gill Sans" charset="0"/>
              </a:rPr>
              <a:t>d</a:t>
            </a:r>
            <a:r>
              <a:rPr lang="en-US" sz="1700" dirty="0" smtClean="0">
                <a:solidFill>
                  <a:srgbClr val="FFFFFF"/>
                </a:solidFill>
                <a:latin typeface="Gill Sans" charset="0"/>
                <a:ea typeface="ＭＳ Ｐゴシック" charset="0"/>
                <a:cs typeface="Gill Sans" charset="0"/>
                <a:sym typeface="Gill Sans" charset="0"/>
              </a:rPr>
              <a:t>esign report (CDR)</a:t>
            </a:r>
            <a:endParaRPr lang="en-US" sz="1700" dirty="0">
              <a:solidFill>
                <a:srgbClr val="FFFFFF"/>
              </a:solidFill>
              <a:latin typeface="Gill Sans" charset="0"/>
              <a:ea typeface="ＭＳ Ｐゴシック" charset="0"/>
              <a:cs typeface="Gill Sans" charset="0"/>
              <a:sym typeface="Gill Sans" charset="0"/>
            </a:endParaRPr>
          </a:p>
        </p:txBody>
      </p:sp>
      <p:sp>
        <p:nvSpPr>
          <p:cNvPr id="42" name="AutoShape 1"/>
          <p:cNvSpPr>
            <a:spLocks/>
          </p:cNvSpPr>
          <p:nvPr/>
        </p:nvSpPr>
        <p:spPr bwMode="auto">
          <a:xfrm>
            <a:off x="6149317" y="5298878"/>
            <a:ext cx="1497706" cy="885350"/>
          </a:xfrm>
          <a:prstGeom prst="roundRect">
            <a:avLst>
              <a:gd name="adj" fmla="val 10065"/>
            </a:avLst>
          </a:prstGeom>
          <a:solidFill>
            <a:srgbClr val="000090"/>
          </a:solidFill>
          <a:ln>
            <a:noFill/>
          </a:ln>
          <a:effectLst>
            <a:outerShdw blurRad="76200" algn="ctr" rotWithShape="0">
              <a:schemeClr val="bg2">
                <a:alpha val="79999"/>
              </a:schemeClr>
            </a:outerShdw>
          </a:effectLst>
          <a:extLst/>
        </p:spPr>
        <p:txBody>
          <a:bodyPr lIns="0" tIns="0" rIns="0" bIns="0" anchor="ctr"/>
          <a:lstStyle/>
          <a:p>
            <a:pPr algn="ctr" defTabSz="457200" fontAlgn="auto">
              <a:spcBef>
                <a:spcPts val="0"/>
              </a:spcBef>
              <a:spcAft>
                <a:spcPts val="0"/>
              </a:spcAft>
            </a:pPr>
            <a:r>
              <a:rPr lang="en-US" sz="1700" dirty="0" smtClean="0">
                <a:solidFill>
                  <a:srgbClr val="FFFFFF"/>
                </a:solidFill>
                <a:latin typeface="Gill Sans" charset="0"/>
                <a:ea typeface="ＭＳ Ｐゴシック" charset="0"/>
                <a:cs typeface="Gill Sans" charset="0"/>
                <a:sym typeface="Gill Sans" charset="0"/>
              </a:rPr>
              <a:t>Collider tech. design report (TDR)</a:t>
            </a:r>
            <a:endParaRPr lang="en-US" sz="1700" dirty="0">
              <a:solidFill>
                <a:srgbClr val="FFFFFF"/>
              </a:solidFill>
              <a:latin typeface="Gill Sans" charset="0"/>
              <a:ea typeface="ＭＳ Ｐゴシック" charset="0"/>
              <a:cs typeface="Gill Sans" charset="0"/>
              <a:sym typeface="Gill Sans" charset="0"/>
            </a:endParaRPr>
          </a:p>
        </p:txBody>
      </p:sp>
      <p:sp>
        <p:nvSpPr>
          <p:cNvPr id="47" name="AutoShape 1"/>
          <p:cNvSpPr>
            <a:spLocks/>
          </p:cNvSpPr>
          <p:nvPr/>
        </p:nvSpPr>
        <p:spPr bwMode="auto">
          <a:xfrm>
            <a:off x="4366563" y="3845885"/>
            <a:ext cx="3348739" cy="360521"/>
          </a:xfrm>
          <a:prstGeom prst="roundRect">
            <a:avLst>
              <a:gd name="adj" fmla="val 10065"/>
            </a:avLst>
          </a:prstGeom>
          <a:solidFill>
            <a:schemeClr val="accent6">
              <a:lumMod val="75000"/>
            </a:schemeClr>
          </a:solidFill>
          <a:ln>
            <a:noFill/>
          </a:ln>
          <a:effectLst>
            <a:outerShdw blurRad="76200" algn="ctr" rotWithShape="0">
              <a:schemeClr val="bg2">
                <a:alpha val="79999"/>
              </a:schemeClr>
            </a:outerShdw>
          </a:effectLst>
          <a:extLst/>
        </p:spPr>
        <p:txBody>
          <a:bodyPr lIns="0" tIns="0" rIns="0" bIns="0" anchor="ctr"/>
          <a:lstStyle/>
          <a:p>
            <a:pPr algn="ctr" defTabSz="457200" fontAlgn="auto">
              <a:spcBef>
                <a:spcPts val="0"/>
              </a:spcBef>
              <a:spcAft>
                <a:spcPts val="0"/>
              </a:spcAft>
            </a:pPr>
            <a:r>
              <a:rPr lang="en-US" sz="1700" dirty="0">
                <a:solidFill>
                  <a:srgbClr val="FFFFFF"/>
                </a:solidFill>
                <a:latin typeface="Gill Sans" charset="0"/>
                <a:ea typeface="ＭＳ Ｐゴシック" charset="0"/>
                <a:cs typeface="Gill Sans" charset="0"/>
                <a:sym typeface="Gill Sans" charset="0"/>
              </a:rPr>
              <a:t>50-100 GeV </a:t>
            </a:r>
            <a:r>
              <a:rPr lang="en-US" sz="1700" dirty="0" err="1">
                <a:solidFill>
                  <a:srgbClr val="FFFFFF"/>
                </a:solidFill>
                <a:latin typeface="Gill Sans" charset="0"/>
                <a:ea typeface="ＭＳ Ｐゴシック" charset="0"/>
                <a:cs typeface="Gill Sans" charset="0"/>
                <a:sym typeface="Gill Sans" charset="0"/>
              </a:rPr>
              <a:t>linac</a:t>
            </a:r>
            <a:r>
              <a:rPr lang="en-US" sz="1700" dirty="0">
                <a:solidFill>
                  <a:srgbClr val="FFFFFF"/>
                </a:solidFill>
                <a:latin typeface="Gill Sans" charset="0"/>
                <a:ea typeface="ＭＳ Ｐゴシック" charset="0"/>
                <a:cs typeface="Gill Sans" charset="0"/>
                <a:sym typeface="Gill Sans" charset="0"/>
              </a:rPr>
              <a:t>(s) – O(1-10kHz)</a:t>
            </a:r>
          </a:p>
        </p:txBody>
      </p:sp>
      <p:sp>
        <p:nvSpPr>
          <p:cNvPr id="48" name="AutoShape 1"/>
          <p:cNvSpPr>
            <a:spLocks/>
          </p:cNvSpPr>
          <p:nvPr/>
        </p:nvSpPr>
        <p:spPr bwMode="auto">
          <a:xfrm>
            <a:off x="1609891" y="3845885"/>
            <a:ext cx="2595973" cy="360521"/>
          </a:xfrm>
          <a:prstGeom prst="roundRect">
            <a:avLst>
              <a:gd name="adj" fmla="val 10065"/>
            </a:avLst>
          </a:prstGeom>
          <a:solidFill>
            <a:schemeClr val="accent6">
              <a:lumMod val="75000"/>
            </a:schemeClr>
          </a:solidFill>
          <a:ln>
            <a:noFill/>
          </a:ln>
          <a:effectLst>
            <a:outerShdw blurRad="76200" algn="ctr" rotWithShape="0">
              <a:schemeClr val="bg2">
                <a:alpha val="79999"/>
              </a:schemeClr>
            </a:outerShdw>
          </a:effectLst>
          <a:extLst/>
        </p:spPr>
        <p:txBody>
          <a:bodyPr lIns="0" tIns="0" rIns="0" bIns="0" anchor="ctr"/>
          <a:lstStyle/>
          <a:p>
            <a:pPr algn="ctr" defTabSz="457200" fontAlgn="auto">
              <a:spcBef>
                <a:spcPts val="0"/>
              </a:spcBef>
              <a:spcAft>
                <a:spcPts val="0"/>
              </a:spcAft>
            </a:pPr>
            <a:r>
              <a:rPr lang="en-US" sz="1700" dirty="0">
                <a:solidFill>
                  <a:srgbClr val="FFFFFF"/>
                </a:solidFill>
                <a:latin typeface="Gill Sans" charset="0"/>
                <a:ea typeface="ＭＳ Ｐゴシック" charset="0"/>
                <a:cs typeface="Gill Sans" charset="0"/>
                <a:sym typeface="Gill Sans" charset="0"/>
              </a:rPr>
              <a:t>GeV </a:t>
            </a:r>
            <a:r>
              <a:rPr lang="en-US" sz="1700" dirty="0" err="1">
                <a:solidFill>
                  <a:srgbClr val="FFFFFF"/>
                </a:solidFill>
                <a:latin typeface="Gill Sans" charset="0"/>
                <a:ea typeface="ＭＳ Ｐゴシック" charset="0"/>
                <a:cs typeface="Gill Sans" charset="0"/>
                <a:sym typeface="Gill Sans" charset="0"/>
              </a:rPr>
              <a:t>linac</a:t>
            </a:r>
            <a:r>
              <a:rPr lang="en-US" sz="1700" dirty="0">
                <a:solidFill>
                  <a:srgbClr val="FFFFFF"/>
                </a:solidFill>
                <a:latin typeface="Gill Sans" charset="0"/>
                <a:ea typeface="ＭＳ Ｐゴシック" charset="0"/>
                <a:cs typeface="Gill Sans" charset="0"/>
                <a:sym typeface="Gill Sans" charset="0"/>
              </a:rPr>
              <a:t> – kHz rep rate</a:t>
            </a:r>
          </a:p>
        </p:txBody>
      </p:sp>
      <p:sp>
        <p:nvSpPr>
          <p:cNvPr id="49" name="AutoShape 1"/>
          <p:cNvSpPr>
            <a:spLocks/>
          </p:cNvSpPr>
          <p:nvPr/>
        </p:nvSpPr>
        <p:spPr bwMode="auto">
          <a:xfrm>
            <a:off x="7674333" y="5528839"/>
            <a:ext cx="1388781" cy="360521"/>
          </a:xfrm>
          <a:prstGeom prst="roundRect">
            <a:avLst>
              <a:gd name="adj" fmla="val 10065"/>
            </a:avLst>
          </a:prstGeom>
          <a:solidFill>
            <a:schemeClr val="accent6">
              <a:lumMod val="75000"/>
            </a:schemeClr>
          </a:solidFill>
          <a:ln>
            <a:noFill/>
          </a:ln>
          <a:effectLst>
            <a:outerShdw blurRad="76200" algn="ctr" rotWithShape="0">
              <a:schemeClr val="bg2">
                <a:alpha val="79999"/>
              </a:schemeClr>
            </a:outerShdw>
          </a:effectLst>
          <a:extLst/>
        </p:spPr>
        <p:txBody>
          <a:bodyPr lIns="0" tIns="0" rIns="0" bIns="0" anchor="ctr"/>
          <a:lstStyle/>
          <a:p>
            <a:pPr algn="ctr" defTabSz="457200" fontAlgn="auto">
              <a:spcBef>
                <a:spcPts val="0"/>
              </a:spcBef>
              <a:spcAft>
                <a:spcPts val="0"/>
              </a:spcAft>
            </a:pPr>
            <a:r>
              <a:rPr lang="en-US" sz="1700" dirty="0">
                <a:solidFill>
                  <a:srgbClr val="FFFFFF"/>
                </a:solidFill>
                <a:latin typeface="Gill Sans" charset="0"/>
                <a:ea typeface="ＭＳ Ｐゴシック" charset="0"/>
                <a:cs typeface="Gill Sans" charset="0"/>
                <a:sym typeface="Gill Sans" charset="0"/>
              </a:rPr>
              <a:t>Collider</a:t>
            </a:r>
          </a:p>
        </p:txBody>
      </p:sp>
      <p:sp>
        <p:nvSpPr>
          <p:cNvPr id="50" name="AutoShape 1"/>
          <p:cNvSpPr>
            <a:spLocks/>
          </p:cNvSpPr>
          <p:nvPr/>
        </p:nvSpPr>
        <p:spPr bwMode="auto">
          <a:xfrm>
            <a:off x="4740624" y="6416443"/>
            <a:ext cx="2635493" cy="383700"/>
          </a:xfrm>
          <a:prstGeom prst="roundRect">
            <a:avLst>
              <a:gd name="adj" fmla="val 10065"/>
            </a:avLst>
          </a:prstGeom>
          <a:solidFill>
            <a:srgbClr val="4931B3"/>
          </a:solidFill>
          <a:ln>
            <a:noFill/>
          </a:ln>
          <a:effectLst>
            <a:outerShdw blurRad="76200" algn="ctr" rotWithShape="0">
              <a:schemeClr val="bg2">
                <a:alpha val="79999"/>
              </a:schemeClr>
            </a:outerShdw>
          </a:effectLst>
          <a:extLst/>
        </p:spPr>
        <p:txBody>
          <a:bodyPr lIns="0" tIns="0" rIns="0" bIns="0" anchor="ctr"/>
          <a:lstStyle/>
          <a:p>
            <a:pPr algn="ctr" defTabSz="457200" fontAlgn="auto">
              <a:spcBef>
                <a:spcPts val="0"/>
              </a:spcBef>
              <a:spcAft>
                <a:spcPts val="0"/>
              </a:spcAft>
            </a:pPr>
            <a:r>
              <a:rPr lang="en-US" sz="1700" dirty="0">
                <a:solidFill>
                  <a:srgbClr val="FFFFFF"/>
                </a:solidFill>
                <a:latin typeface="Gill Sans" charset="0"/>
                <a:ea typeface="ＭＳ Ｐゴシック" charset="0"/>
                <a:cs typeface="Gill Sans" charset="0"/>
                <a:sym typeface="Gill Sans" charset="0"/>
              </a:rPr>
              <a:t>300 kW class</a:t>
            </a:r>
          </a:p>
        </p:txBody>
      </p:sp>
      <p:sp>
        <p:nvSpPr>
          <p:cNvPr id="51" name="AutoShape 1"/>
          <p:cNvSpPr>
            <a:spLocks/>
          </p:cNvSpPr>
          <p:nvPr/>
        </p:nvSpPr>
        <p:spPr bwMode="auto">
          <a:xfrm>
            <a:off x="468386" y="5634015"/>
            <a:ext cx="2467525" cy="383700"/>
          </a:xfrm>
          <a:prstGeom prst="roundRect">
            <a:avLst>
              <a:gd name="adj" fmla="val 10065"/>
            </a:avLst>
          </a:prstGeom>
          <a:solidFill>
            <a:srgbClr val="4931B3"/>
          </a:solidFill>
          <a:ln>
            <a:noFill/>
          </a:ln>
          <a:effectLst>
            <a:outerShdw blurRad="76200" algn="ctr" rotWithShape="0">
              <a:schemeClr val="bg2">
                <a:alpha val="79999"/>
              </a:schemeClr>
            </a:outerShdw>
          </a:effectLst>
          <a:extLst/>
        </p:spPr>
        <p:txBody>
          <a:bodyPr lIns="0" tIns="0" rIns="0" bIns="0" anchor="ctr"/>
          <a:lstStyle/>
          <a:p>
            <a:pPr algn="ctr" defTabSz="457200" fontAlgn="auto">
              <a:spcBef>
                <a:spcPts val="0"/>
              </a:spcBef>
              <a:spcAft>
                <a:spcPts val="0"/>
              </a:spcAft>
            </a:pPr>
            <a:r>
              <a:rPr lang="en-US" sz="1700" dirty="0">
                <a:solidFill>
                  <a:srgbClr val="FFFFFF"/>
                </a:solidFill>
                <a:latin typeface="Gill Sans" charset="0"/>
                <a:ea typeface="ＭＳ Ｐゴシック" charset="0"/>
                <a:cs typeface="Gill Sans" charset="0"/>
                <a:sym typeface="Gill Sans" charset="0"/>
              </a:rPr>
              <a:t>3 kW class</a:t>
            </a:r>
          </a:p>
        </p:txBody>
      </p:sp>
      <p:sp>
        <p:nvSpPr>
          <p:cNvPr id="62" name="AutoShape 1"/>
          <p:cNvSpPr>
            <a:spLocks/>
          </p:cNvSpPr>
          <p:nvPr/>
        </p:nvSpPr>
        <p:spPr bwMode="auto">
          <a:xfrm>
            <a:off x="37329" y="1656481"/>
            <a:ext cx="2595973" cy="360521"/>
          </a:xfrm>
          <a:prstGeom prst="roundRect">
            <a:avLst>
              <a:gd name="adj" fmla="val 10065"/>
            </a:avLst>
          </a:prstGeom>
          <a:solidFill>
            <a:schemeClr val="accent6">
              <a:lumMod val="75000"/>
            </a:schemeClr>
          </a:solidFill>
          <a:ln>
            <a:noFill/>
          </a:ln>
          <a:effectLst>
            <a:outerShdw blurRad="76200" algn="ctr" rotWithShape="0">
              <a:schemeClr val="bg2">
                <a:alpha val="79999"/>
              </a:schemeClr>
            </a:outerShdw>
          </a:effectLst>
          <a:extLst/>
        </p:spPr>
        <p:txBody>
          <a:bodyPr lIns="0" tIns="0" rIns="0" bIns="0" anchor="ctr"/>
          <a:lstStyle/>
          <a:p>
            <a:pPr algn="ctr" defTabSz="457200" fontAlgn="auto">
              <a:spcBef>
                <a:spcPts val="0"/>
              </a:spcBef>
              <a:spcAft>
                <a:spcPts val="0"/>
              </a:spcAft>
            </a:pPr>
            <a:r>
              <a:rPr lang="en-US" sz="1700" dirty="0">
                <a:solidFill>
                  <a:srgbClr val="FFFFFF"/>
                </a:solidFill>
                <a:latin typeface="Gill Sans" charset="0"/>
                <a:ea typeface="ＭＳ Ｐゴシック" charset="0"/>
                <a:cs typeface="Gill Sans" charset="0"/>
                <a:sym typeface="Gill Sans" charset="0"/>
              </a:rPr>
              <a:t>10 </a:t>
            </a:r>
            <a:r>
              <a:rPr lang="en-US" sz="1700" dirty="0" err="1">
                <a:solidFill>
                  <a:srgbClr val="FFFFFF"/>
                </a:solidFill>
                <a:latin typeface="Gill Sans" charset="0"/>
                <a:ea typeface="ＭＳ Ｐゴシック" charset="0"/>
                <a:cs typeface="Gill Sans" charset="0"/>
                <a:sym typeface="Gill Sans" charset="0"/>
              </a:rPr>
              <a:t>GeV</a:t>
            </a:r>
            <a:r>
              <a:rPr lang="en-US" sz="1700" dirty="0">
                <a:solidFill>
                  <a:srgbClr val="FFFFFF"/>
                </a:solidFill>
                <a:latin typeface="Gill Sans" charset="0"/>
                <a:ea typeface="ＭＳ Ｐゴシック" charset="0"/>
                <a:cs typeface="Gill Sans" charset="0"/>
                <a:sym typeface="Gill Sans" charset="0"/>
              </a:rPr>
              <a:t> module</a:t>
            </a:r>
          </a:p>
        </p:txBody>
      </p:sp>
      <p:sp>
        <p:nvSpPr>
          <p:cNvPr id="63" name="AutoShape 1"/>
          <p:cNvSpPr>
            <a:spLocks/>
          </p:cNvSpPr>
          <p:nvPr/>
        </p:nvSpPr>
        <p:spPr bwMode="auto">
          <a:xfrm>
            <a:off x="441077" y="2054671"/>
            <a:ext cx="2344625" cy="360521"/>
          </a:xfrm>
          <a:prstGeom prst="roundRect">
            <a:avLst>
              <a:gd name="adj" fmla="val 10065"/>
            </a:avLst>
          </a:prstGeom>
          <a:solidFill>
            <a:schemeClr val="accent6">
              <a:lumMod val="75000"/>
            </a:schemeClr>
          </a:solidFill>
          <a:ln>
            <a:noFill/>
          </a:ln>
          <a:effectLst>
            <a:outerShdw blurRad="76200" algn="ctr" rotWithShape="0">
              <a:schemeClr val="bg2">
                <a:alpha val="79999"/>
              </a:schemeClr>
            </a:outerShdw>
          </a:effectLst>
          <a:extLst/>
        </p:spPr>
        <p:txBody>
          <a:bodyPr lIns="0" tIns="0" rIns="0" bIns="0" anchor="ctr"/>
          <a:lstStyle/>
          <a:p>
            <a:pPr algn="ctr" defTabSz="457200" fontAlgn="auto">
              <a:spcBef>
                <a:spcPts val="0"/>
              </a:spcBef>
              <a:spcAft>
                <a:spcPts val="0"/>
              </a:spcAft>
            </a:pPr>
            <a:r>
              <a:rPr lang="en-US" sz="1700" dirty="0" smtClean="0">
                <a:solidFill>
                  <a:srgbClr val="FFFFFF"/>
                </a:solidFill>
                <a:latin typeface="Gill Sans" charset="0"/>
                <a:ea typeface="ＭＳ Ｐゴシック" charset="0"/>
                <a:cs typeface="Gill Sans" charset="0"/>
                <a:sym typeface="Gill Sans" charset="0"/>
              </a:rPr>
              <a:t>5 GeV+5 GeV staging</a:t>
            </a:r>
            <a:endParaRPr lang="en-US" sz="1700" dirty="0">
              <a:solidFill>
                <a:srgbClr val="FFFFFF"/>
              </a:solidFill>
              <a:latin typeface="Gill Sans" charset="0"/>
              <a:ea typeface="ＭＳ Ｐゴシック" charset="0"/>
              <a:cs typeface="Gill Sans" charset="0"/>
              <a:sym typeface="Gill Sans" charset="0"/>
            </a:endParaRPr>
          </a:p>
        </p:txBody>
      </p:sp>
      <p:sp>
        <p:nvSpPr>
          <p:cNvPr id="66" name="AutoShape 1"/>
          <p:cNvSpPr>
            <a:spLocks/>
          </p:cNvSpPr>
          <p:nvPr/>
        </p:nvSpPr>
        <p:spPr bwMode="auto">
          <a:xfrm>
            <a:off x="2361702" y="3058246"/>
            <a:ext cx="2499620" cy="360521"/>
          </a:xfrm>
          <a:prstGeom prst="roundRect">
            <a:avLst>
              <a:gd name="adj" fmla="val 10065"/>
            </a:avLst>
          </a:prstGeom>
          <a:solidFill>
            <a:schemeClr val="accent6">
              <a:lumMod val="75000"/>
            </a:schemeClr>
          </a:solidFill>
          <a:ln>
            <a:noFill/>
          </a:ln>
          <a:effectLst>
            <a:outerShdw blurRad="76200" algn="ctr" rotWithShape="0">
              <a:schemeClr val="bg2">
                <a:alpha val="79999"/>
              </a:schemeClr>
            </a:outerShdw>
          </a:effectLst>
          <a:extLst/>
        </p:spPr>
        <p:txBody>
          <a:bodyPr lIns="0" tIns="0" rIns="0" bIns="0" anchor="ctr"/>
          <a:lstStyle/>
          <a:p>
            <a:pPr algn="ctr" defTabSz="457200" fontAlgn="auto">
              <a:spcBef>
                <a:spcPts val="0"/>
              </a:spcBef>
              <a:spcAft>
                <a:spcPts val="0"/>
              </a:spcAft>
            </a:pPr>
            <a:r>
              <a:rPr lang="en-US" dirty="0">
                <a:solidFill>
                  <a:srgbClr val="FFFFFF"/>
                </a:solidFill>
                <a:latin typeface="Gill Sans" charset="0"/>
                <a:ea typeface="ＭＳ Ｐゴシック" charset="0"/>
                <a:cs typeface="Gill Sans" charset="0"/>
                <a:sym typeface="Gill Sans" charset="0"/>
              </a:rPr>
              <a:t>Final focus, cooling, </a:t>
            </a:r>
            <a:r>
              <a:rPr lang="is-IS" dirty="0">
                <a:solidFill>
                  <a:srgbClr val="FFFFFF"/>
                </a:solidFill>
                <a:latin typeface="Gill Sans" charset="0"/>
                <a:ea typeface="ＭＳ Ｐゴシック" charset="0"/>
                <a:cs typeface="Gill Sans" charset="0"/>
                <a:sym typeface="Gill Sans" charset="0"/>
              </a:rPr>
              <a:t>…</a:t>
            </a:r>
            <a:endParaRPr lang="en-US" dirty="0">
              <a:solidFill>
                <a:srgbClr val="FFFFFF"/>
              </a:solidFill>
              <a:latin typeface="Gill Sans" charset="0"/>
              <a:ea typeface="ＭＳ Ｐゴシック" charset="0"/>
              <a:cs typeface="Gill Sans" charset="0"/>
              <a:sym typeface="Gill Sans" charset="0"/>
            </a:endParaRPr>
          </a:p>
        </p:txBody>
      </p:sp>
      <p:sp>
        <p:nvSpPr>
          <p:cNvPr id="67" name="AutoShape 1"/>
          <p:cNvSpPr>
            <a:spLocks/>
          </p:cNvSpPr>
          <p:nvPr/>
        </p:nvSpPr>
        <p:spPr bwMode="auto">
          <a:xfrm>
            <a:off x="2687923" y="1656481"/>
            <a:ext cx="2173399" cy="360521"/>
          </a:xfrm>
          <a:prstGeom prst="roundRect">
            <a:avLst>
              <a:gd name="adj" fmla="val 10065"/>
            </a:avLst>
          </a:prstGeom>
          <a:solidFill>
            <a:schemeClr val="accent6">
              <a:lumMod val="75000"/>
            </a:schemeClr>
          </a:solidFill>
          <a:ln>
            <a:noFill/>
          </a:ln>
          <a:effectLst>
            <a:outerShdw blurRad="76200" algn="ctr" rotWithShape="0">
              <a:schemeClr val="bg2">
                <a:alpha val="79999"/>
              </a:schemeClr>
            </a:outerShdw>
          </a:effectLst>
          <a:extLst/>
        </p:spPr>
        <p:txBody>
          <a:bodyPr lIns="0" tIns="0" rIns="0" bIns="0" anchor="ctr"/>
          <a:lstStyle/>
          <a:p>
            <a:pPr algn="ctr" defTabSz="457200" fontAlgn="auto">
              <a:spcBef>
                <a:spcPts val="0"/>
              </a:spcBef>
              <a:spcAft>
                <a:spcPts val="0"/>
              </a:spcAft>
            </a:pPr>
            <a:r>
              <a:rPr lang="en-US" sz="1700" dirty="0">
                <a:solidFill>
                  <a:srgbClr val="FFFFFF"/>
                </a:solidFill>
                <a:latin typeface="Gill Sans" charset="0"/>
                <a:ea typeface="ＭＳ Ｐゴシック" charset="0"/>
                <a:cs typeface="Gill Sans" charset="0"/>
                <a:sym typeface="Gill Sans" charset="0"/>
              </a:rPr>
              <a:t>Positrons</a:t>
            </a:r>
          </a:p>
        </p:txBody>
      </p:sp>
      <p:sp>
        <p:nvSpPr>
          <p:cNvPr id="37" name="AutoShape 1"/>
          <p:cNvSpPr>
            <a:spLocks/>
          </p:cNvSpPr>
          <p:nvPr/>
        </p:nvSpPr>
        <p:spPr bwMode="auto">
          <a:xfrm>
            <a:off x="222487" y="4640091"/>
            <a:ext cx="3325103" cy="717256"/>
          </a:xfrm>
          <a:prstGeom prst="roundRect">
            <a:avLst>
              <a:gd name="adj" fmla="val 10065"/>
            </a:avLst>
          </a:prstGeom>
          <a:gradFill flip="none" rotWithShape="1">
            <a:gsLst>
              <a:gs pos="77000">
                <a:schemeClr val="accent6">
                  <a:lumMod val="75000"/>
                </a:schemeClr>
              </a:gs>
              <a:gs pos="100000">
                <a:srgbClr val="FFFFFF"/>
              </a:gs>
            </a:gsLst>
            <a:lin ang="10800000" scaled="0"/>
            <a:tileRect/>
          </a:gradFill>
          <a:ln>
            <a:noFill/>
          </a:ln>
          <a:effectLst>
            <a:outerShdw blurRad="76200" algn="ctr" rotWithShape="0">
              <a:schemeClr val="bg2">
                <a:alpha val="79999"/>
              </a:schemeClr>
            </a:outerShdw>
          </a:effectLst>
          <a:extLst/>
        </p:spPr>
        <p:txBody>
          <a:bodyPr lIns="0" tIns="0" rIns="0" bIns="0" anchor="ctr"/>
          <a:lstStyle/>
          <a:p>
            <a:pPr algn="ctr" defTabSz="457200" fontAlgn="auto">
              <a:spcBef>
                <a:spcPts val="0"/>
              </a:spcBef>
              <a:spcAft>
                <a:spcPts val="0"/>
              </a:spcAft>
            </a:pPr>
            <a:r>
              <a:rPr lang="en-US" sz="1700" dirty="0" smtClean="0">
                <a:solidFill>
                  <a:srgbClr val="FFFFFF"/>
                </a:solidFill>
                <a:latin typeface="Gill Sans" charset="0"/>
                <a:ea typeface="ＭＳ Ｐゴシック" charset="0"/>
                <a:cs typeface="Gill Sans" charset="0"/>
                <a:sym typeface="Gill Sans" charset="0"/>
              </a:rPr>
              <a:t>Design of concepts for colliders</a:t>
            </a:r>
            <a:endParaRPr lang="en-US" sz="1700" dirty="0">
              <a:solidFill>
                <a:srgbClr val="FFFFFF"/>
              </a:solidFill>
              <a:latin typeface="Gill Sans" charset="0"/>
              <a:ea typeface="ＭＳ Ｐゴシック" charset="0"/>
              <a:cs typeface="Gill Sans" charset="0"/>
              <a:sym typeface="Gill Sans" charset="0"/>
            </a:endParaRPr>
          </a:p>
        </p:txBody>
      </p:sp>
      <p:sp>
        <p:nvSpPr>
          <p:cNvPr id="23" name="AutoShape 1"/>
          <p:cNvSpPr>
            <a:spLocks/>
          </p:cNvSpPr>
          <p:nvPr/>
        </p:nvSpPr>
        <p:spPr bwMode="auto">
          <a:xfrm>
            <a:off x="41829" y="2437975"/>
            <a:ext cx="3640145" cy="620271"/>
          </a:xfrm>
          <a:prstGeom prst="roundRect">
            <a:avLst>
              <a:gd name="adj" fmla="val 10065"/>
            </a:avLst>
          </a:prstGeom>
          <a:solidFill>
            <a:schemeClr val="accent6">
              <a:lumMod val="75000"/>
            </a:schemeClr>
          </a:solidFill>
          <a:ln>
            <a:noFill/>
          </a:ln>
          <a:effectLst>
            <a:outerShdw blurRad="76200" algn="ctr" rotWithShape="0">
              <a:schemeClr val="bg2">
                <a:alpha val="79999"/>
              </a:schemeClr>
            </a:outerShdw>
          </a:effectLst>
          <a:extLst/>
        </p:spPr>
        <p:txBody>
          <a:bodyPr lIns="0" tIns="0" rIns="0" bIns="0" anchor="ctr"/>
          <a:lstStyle/>
          <a:p>
            <a:pPr algn="ctr" defTabSz="457200" fontAlgn="auto">
              <a:spcBef>
                <a:spcPts val="0"/>
              </a:spcBef>
              <a:spcAft>
                <a:spcPts val="0"/>
              </a:spcAft>
            </a:pPr>
            <a:r>
              <a:rPr lang="en-US" sz="1700" dirty="0">
                <a:solidFill>
                  <a:srgbClr val="FFFFFF"/>
                </a:solidFill>
                <a:latin typeface="Gill Sans" charset="0"/>
                <a:ea typeface="ＭＳ Ｐゴシック" charset="0"/>
                <a:cs typeface="Gill Sans" charset="0"/>
                <a:sym typeface="Gill Sans" charset="0"/>
              </a:rPr>
              <a:t>Phase space shaping, efficiency, diagnostics, tolerances</a:t>
            </a:r>
          </a:p>
        </p:txBody>
      </p:sp>
      <p:sp>
        <p:nvSpPr>
          <p:cNvPr id="25" name="AutoShape 1"/>
          <p:cNvSpPr>
            <a:spLocks/>
          </p:cNvSpPr>
          <p:nvPr/>
        </p:nvSpPr>
        <p:spPr bwMode="auto">
          <a:xfrm flipH="1">
            <a:off x="25658" y="1260390"/>
            <a:ext cx="8916835" cy="360521"/>
          </a:xfrm>
          <a:prstGeom prst="roundRect">
            <a:avLst>
              <a:gd name="adj" fmla="val 10065"/>
            </a:avLst>
          </a:prstGeom>
          <a:gradFill flip="none" rotWithShape="1">
            <a:gsLst>
              <a:gs pos="18000">
                <a:schemeClr val="accent6">
                  <a:lumMod val="75000"/>
                </a:schemeClr>
              </a:gs>
              <a:gs pos="0">
                <a:srgbClr val="FFFFFF"/>
              </a:gs>
            </a:gsLst>
            <a:lin ang="1080000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nchor="ctr"/>
          <a:lstStyle/>
          <a:p>
            <a:pPr algn="ctr" defTabSz="457200" fontAlgn="auto">
              <a:spcBef>
                <a:spcPts val="0"/>
              </a:spcBef>
              <a:spcAft>
                <a:spcPts val="0"/>
              </a:spcAft>
            </a:pPr>
            <a:r>
              <a:rPr lang="en-US" sz="1700" dirty="0">
                <a:solidFill>
                  <a:srgbClr val="FFFFFF"/>
                </a:solidFill>
                <a:latin typeface="Gill Sans" charset="0"/>
                <a:ea typeface="ＭＳ Ｐゴシック" charset="0"/>
                <a:cs typeface="Gill Sans" charset="0"/>
                <a:sym typeface="Gill Sans" charset="0"/>
              </a:rPr>
              <a:t>Modeling and simulations with hi-fidelity, high speed codes </a:t>
            </a:r>
          </a:p>
        </p:txBody>
      </p:sp>
      <p:sp>
        <p:nvSpPr>
          <p:cNvPr id="46" name="TextBox 45"/>
          <p:cNvSpPr txBox="1"/>
          <p:nvPr/>
        </p:nvSpPr>
        <p:spPr>
          <a:xfrm rot="16200000">
            <a:off x="-655326" y="3501088"/>
            <a:ext cx="1691661" cy="400110"/>
          </a:xfrm>
          <a:prstGeom prst="rect">
            <a:avLst/>
          </a:prstGeom>
          <a:noFill/>
        </p:spPr>
        <p:txBody>
          <a:bodyPr wrap="square" rtlCol="0">
            <a:spAutoFit/>
          </a:bodyPr>
          <a:lstStyle/>
          <a:p>
            <a:pPr defTabSz="457200" fontAlgn="auto">
              <a:spcBef>
                <a:spcPts val="0"/>
              </a:spcBef>
              <a:spcAft>
                <a:spcPts val="0"/>
              </a:spcAft>
            </a:pPr>
            <a:r>
              <a:rPr lang="en-US" sz="2000" b="1" dirty="0">
                <a:solidFill>
                  <a:srgbClr val="1F497D"/>
                </a:solidFill>
                <a:latin typeface="Franklin Gothic Medium"/>
                <a:ea typeface="ＭＳ Ｐゴシック" charset="0"/>
                <a:cs typeface="Franklin Gothic Medium"/>
              </a:rPr>
              <a:t>Accelerators</a:t>
            </a:r>
          </a:p>
        </p:txBody>
      </p:sp>
    </p:spTree>
    <p:extLst>
      <p:ext uri="{BB962C8B-B14F-4D97-AF65-F5344CB8AC3E}">
        <p14:creationId xmlns:p14="http://schemas.microsoft.com/office/powerpoint/2010/main" val="30206881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38" grpId="0" animBg="1"/>
      <p:bldP spid="40" grpId="0" animBg="1"/>
      <p:bldP spid="41" grpId="0" animBg="1"/>
      <p:bldP spid="42" grpId="0" animBg="1"/>
      <p:bldP spid="47" grpId="0" animBg="1"/>
      <p:bldP spid="48" grpId="0" animBg="1"/>
      <p:bldP spid="49" grpId="0" animBg="1"/>
      <p:bldP spid="50" grpId="0" animBg="1"/>
      <p:bldP spid="51" grpId="0" animBg="1"/>
      <p:bldP spid="62" grpId="0" animBg="1"/>
      <p:bldP spid="63" grpId="0" animBg="1"/>
      <p:bldP spid="66" grpId="0" animBg="1"/>
      <p:bldP spid="67" grpId="0" animBg="1"/>
      <p:bldP spid="37" grpId="0" animBg="1"/>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0600" y="1584040"/>
            <a:ext cx="3886200" cy="4648200"/>
          </a:xfrm>
          <a:ln>
            <a:solidFill>
              <a:schemeClr val="tx1"/>
            </a:solidFill>
          </a:ln>
        </p:spPr>
        <p:txBody>
          <a:bodyPr>
            <a:normAutofit fontScale="92500" lnSpcReduction="20000"/>
          </a:bodyPr>
          <a:lstStyle/>
          <a:p>
            <a:endParaRPr lang="en-US" sz="1800" b="1" dirty="0" smtClean="0">
              <a:solidFill>
                <a:srgbClr val="FF0000"/>
              </a:solidFill>
            </a:endParaRPr>
          </a:p>
          <a:p>
            <a:r>
              <a:rPr lang="en-US" sz="1800" b="1" dirty="0" smtClean="0">
                <a:solidFill>
                  <a:srgbClr val="FF0000"/>
                </a:solidFill>
              </a:rPr>
              <a:t>10 GeV e-beam single stage</a:t>
            </a:r>
          </a:p>
          <a:p>
            <a:r>
              <a:rPr lang="en-US" sz="1800" b="1" dirty="0" smtClean="0">
                <a:solidFill>
                  <a:srgbClr val="FF0000"/>
                </a:solidFill>
              </a:rPr>
              <a:t>5 GeV + 5 GeV staging.</a:t>
            </a:r>
          </a:p>
          <a:p>
            <a:r>
              <a:rPr lang="en-US" sz="1800" b="1" dirty="0" smtClean="0">
                <a:solidFill>
                  <a:srgbClr val="FF0000"/>
                </a:solidFill>
              </a:rPr>
              <a:t>Positron Beams</a:t>
            </a:r>
          </a:p>
          <a:p>
            <a:endParaRPr lang="en-US" sz="1800" b="1" dirty="0" smtClean="0"/>
          </a:p>
          <a:p>
            <a:endParaRPr lang="en-US" sz="1800" b="1" dirty="0" smtClean="0"/>
          </a:p>
          <a:p>
            <a:endParaRPr lang="en-US" sz="1800" b="1" dirty="0" smtClean="0"/>
          </a:p>
          <a:p>
            <a:r>
              <a:rPr lang="en-US" sz="1800" b="1" dirty="0" smtClean="0">
                <a:solidFill>
                  <a:srgbClr val="00B050"/>
                </a:solidFill>
              </a:rPr>
              <a:t>FEL Applications</a:t>
            </a:r>
          </a:p>
          <a:p>
            <a:endParaRPr lang="en-US" sz="2000" b="1" dirty="0" smtClean="0"/>
          </a:p>
          <a:p>
            <a:endParaRPr lang="en-US" sz="2000" b="1" dirty="0"/>
          </a:p>
          <a:p>
            <a:r>
              <a:rPr lang="en-US" sz="2000" b="1" dirty="0" smtClean="0">
                <a:solidFill>
                  <a:schemeClr val="accent6"/>
                </a:solidFill>
              </a:rPr>
              <a:t>Plasma target / energy recovery</a:t>
            </a:r>
          </a:p>
          <a:p>
            <a:endParaRPr lang="en-US" sz="2000" b="1" dirty="0">
              <a:solidFill>
                <a:schemeClr val="accent6"/>
              </a:solidFill>
            </a:endParaRPr>
          </a:p>
          <a:p>
            <a:r>
              <a:rPr lang="en-US" sz="2000" b="1" dirty="0" smtClean="0">
                <a:solidFill>
                  <a:schemeClr val="accent6"/>
                </a:solidFill>
              </a:rPr>
              <a:t>Diagnostics</a:t>
            </a:r>
          </a:p>
          <a:p>
            <a:endParaRPr lang="en-US" sz="2000" b="1" dirty="0">
              <a:solidFill>
                <a:schemeClr val="accent6"/>
              </a:solidFill>
            </a:endParaRPr>
          </a:p>
          <a:p>
            <a:r>
              <a:rPr lang="en-US" sz="2000" b="1" dirty="0" smtClean="0">
                <a:solidFill>
                  <a:schemeClr val="accent6"/>
                </a:solidFill>
              </a:rPr>
              <a:t>Simulations</a:t>
            </a:r>
          </a:p>
          <a:p>
            <a:endParaRPr lang="en-US" dirty="0"/>
          </a:p>
        </p:txBody>
      </p:sp>
      <p:sp>
        <p:nvSpPr>
          <p:cNvPr id="3" name="Title 2"/>
          <p:cNvSpPr>
            <a:spLocks noGrp="1"/>
          </p:cNvSpPr>
          <p:nvPr>
            <p:ph type="title"/>
          </p:nvPr>
        </p:nvSpPr>
        <p:spPr>
          <a:xfrm>
            <a:off x="838200" y="304800"/>
            <a:ext cx="7543800" cy="533401"/>
          </a:xfrm>
        </p:spPr>
        <p:txBody>
          <a:bodyPr>
            <a:normAutofit fontScale="90000"/>
          </a:bodyPr>
          <a:lstStyle/>
          <a:p>
            <a:r>
              <a:rPr lang="en-US" dirty="0"/>
              <a:t>LWFA: </a:t>
            </a:r>
            <a:r>
              <a:rPr lang="en-US" dirty="0" smtClean="0"/>
              <a:t>Next </a:t>
            </a:r>
            <a:r>
              <a:rPr lang="en-US" dirty="0"/>
              <a:t>Decade</a:t>
            </a:r>
          </a:p>
        </p:txBody>
      </p:sp>
      <p:pic>
        <p:nvPicPr>
          <p:cNvPr id="4" name="Picture 3"/>
          <p:cNvPicPr>
            <a:picLocks noChangeAspect="1"/>
          </p:cNvPicPr>
          <p:nvPr/>
        </p:nvPicPr>
        <p:blipFill>
          <a:blip r:embed="rId3"/>
          <a:stretch>
            <a:fillRect/>
          </a:stretch>
        </p:blipFill>
        <p:spPr>
          <a:xfrm>
            <a:off x="518652" y="1295400"/>
            <a:ext cx="3581400" cy="4888632"/>
          </a:xfrm>
          <a:prstGeom prst="rect">
            <a:avLst/>
          </a:prstGeom>
        </p:spPr>
      </p:pic>
      <p:sp>
        <p:nvSpPr>
          <p:cNvPr id="5" name="Rounded Rectangle 4"/>
          <p:cNvSpPr/>
          <p:nvPr/>
        </p:nvSpPr>
        <p:spPr>
          <a:xfrm>
            <a:off x="518652" y="1569292"/>
            <a:ext cx="1233948" cy="10622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752600" y="1752600"/>
            <a:ext cx="1143000" cy="10622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937387" y="1905000"/>
            <a:ext cx="1143000" cy="9098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38200" y="2934064"/>
            <a:ext cx="1371600" cy="95213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286001" y="2934064"/>
            <a:ext cx="1794386" cy="95213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82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3900" y="76201"/>
            <a:ext cx="7543800" cy="990600"/>
          </a:xfrm>
        </p:spPr>
        <p:txBody>
          <a:bodyPr>
            <a:normAutofit fontScale="90000"/>
          </a:bodyPr>
          <a:lstStyle/>
          <a:p>
            <a:r>
              <a:rPr lang="en-US" dirty="0" smtClean="0"/>
              <a:t>Particle Wakefield Acceleration (PWFA):</a:t>
            </a:r>
            <a:br>
              <a:rPr lang="en-US" dirty="0" smtClean="0"/>
            </a:br>
            <a:r>
              <a:rPr lang="en-US" dirty="0" smtClean="0"/>
              <a:t>Roadmap Overview</a:t>
            </a:r>
            <a:endParaRPr lang="en-US" dirty="0"/>
          </a:p>
        </p:txBody>
      </p:sp>
      <p:pic>
        <p:nvPicPr>
          <p:cNvPr id="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279635"/>
            <a:ext cx="7007289" cy="4982581"/>
          </a:xfrm>
        </p:spPr>
      </p:pic>
      <p:sp>
        <p:nvSpPr>
          <p:cNvPr id="5" name="Content Placeholder 1"/>
          <p:cNvSpPr txBox="1">
            <a:spLocks/>
          </p:cNvSpPr>
          <p:nvPr/>
        </p:nvSpPr>
        <p:spPr>
          <a:xfrm>
            <a:off x="7312088" y="2819400"/>
            <a:ext cx="1831912"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smtClean="0"/>
              <a:t>Emittance preservation</a:t>
            </a:r>
          </a:p>
          <a:p>
            <a:r>
              <a:rPr lang="en-US" sz="1600" b="1" dirty="0" smtClean="0"/>
              <a:t>Positron acceleration</a:t>
            </a:r>
          </a:p>
        </p:txBody>
      </p:sp>
    </p:spTree>
    <p:extLst>
      <p:ext uri="{BB962C8B-B14F-4D97-AF65-F5344CB8AC3E}">
        <p14:creationId xmlns:p14="http://schemas.microsoft.com/office/powerpoint/2010/main" val="1817246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2464</Words>
  <Application>Microsoft Office PowerPoint</Application>
  <PresentationFormat>On-screen Show (4:3)</PresentationFormat>
  <Paragraphs>388</Paragraphs>
  <Slides>38</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9" baseType="lpstr">
      <vt:lpstr>ＭＳ Ｐゴシック</vt:lpstr>
      <vt:lpstr>Arial</vt:lpstr>
      <vt:lpstr>Calibri</vt:lpstr>
      <vt:lpstr>Franklin Gothic Medium</vt:lpstr>
      <vt:lpstr>Gill Sans</vt:lpstr>
      <vt:lpstr>Roboto Slab</vt:lpstr>
      <vt:lpstr>Symbol</vt:lpstr>
      <vt:lpstr>Times New Roman</vt:lpstr>
      <vt:lpstr>Wingdings</vt:lpstr>
      <vt:lpstr>1_Office Theme</vt:lpstr>
      <vt:lpstr>Graph</vt:lpstr>
      <vt:lpstr>General Accelerator R&amp;D Roadmaps: Advanced Accelerator Concepts Radio Frequency</vt:lpstr>
      <vt:lpstr>Context: P5 </vt:lpstr>
      <vt:lpstr>Context:  ARD Subpanel</vt:lpstr>
      <vt:lpstr>AAC Workshop: Process</vt:lpstr>
      <vt:lpstr>AAC Workshop: Participants</vt:lpstr>
      <vt:lpstr>AAC Roadmap Common Challenges</vt:lpstr>
      <vt:lpstr>PowerPoint Presentation</vt:lpstr>
      <vt:lpstr>LWFA: Next Decade</vt:lpstr>
      <vt:lpstr>Particle Wakefield Acceleration (PWFA): Roadmap Overview</vt:lpstr>
      <vt:lpstr>PWFA: Next Decade </vt:lpstr>
      <vt:lpstr>PWFA: Next Decade</vt:lpstr>
      <vt:lpstr>Dielectric Wakefield Acceleration (DWFA): Roadmap Overview</vt:lpstr>
      <vt:lpstr>DWFA: Next Decade </vt:lpstr>
      <vt:lpstr>AAC Synergies</vt:lpstr>
      <vt:lpstr>RF Workshop: Process</vt:lpstr>
      <vt:lpstr>RF Workshop: Participants</vt:lpstr>
      <vt:lpstr>Integrated Roadmap</vt:lpstr>
      <vt:lpstr>SRF:  High Q</vt:lpstr>
      <vt:lpstr>SRF: High Gradient</vt:lpstr>
      <vt:lpstr>NCRF:  New Structures</vt:lpstr>
      <vt:lpstr>RF Sources</vt:lpstr>
      <vt:lpstr>RF: Auxiliary Systems</vt:lpstr>
      <vt:lpstr>RF Synergies</vt:lpstr>
      <vt:lpstr>As seen by AAC and RF:  GARD Computational Needs</vt:lpstr>
      <vt:lpstr>Closing Comments</vt:lpstr>
      <vt:lpstr>ARD GARD-AAC Recommendations</vt:lpstr>
      <vt:lpstr>ARD GARD-RF Recommendations</vt:lpstr>
      <vt:lpstr>LWFA: Decadal Laser Roadmap </vt:lpstr>
      <vt:lpstr>LWFA Update</vt:lpstr>
      <vt:lpstr>PWFA Update </vt:lpstr>
      <vt:lpstr>DWFA Update</vt:lpstr>
      <vt:lpstr>DWFA: Applications</vt:lpstr>
      <vt:lpstr>Alignment with Future Accelerators</vt:lpstr>
      <vt:lpstr>SRF Common Roadmap Elements</vt:lpstr>
      <vt:lpstr>High Q/Gradient Start of the Art</vt:lpstr>
      <vt:lpstr>PowerPoint Presentation</vt:lpstr>
      <vt:lpstr>Advance RF Source Concepts/Low Cost &amp; Low Voltage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2017-06-05T16:34:37Z</dcterms:created>
  <dcterms:modified xsi:type="dcterms:W3CDTF">2017-06-05T16:35:26Z</dcterms:modified>
</cp:coreProperties>
</file>