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21" r:id="rId1"/>
  </p:sldMasterIdLst>
  <p:notesMasterIdLst>
    <p:notesMasterId r:id="rId37"/>
  </p:notesMasterIdLst>
  <p:handoutMasterIdLst>
    <p:handoutMasterId r:id="rId38"/>
  </p:handoutMasterIdLst>
  <p:sldIdLst>
    <p:sldId id="816" r:id="rId2"/>
    <p:sldId id="889" r:id="rId3"/>
    <p:sldId id="890" r:id="rId4"/>
    <p:sldId id="867" r:id="rId5"/>
    <p:sldId id="887" r:id="rId6"/>
    <p:sldId id="888" r:id="rId7"/>
    <p:sldId id="891" r:id="rId8"/>
    <p:sldId id="894" r:id="rId9"/>
    <p:sldId id="882" r:id="rId10"/>
    <p:sldId id="881" r:id="rId11"/>
    <p:sldId id="898" r:id="rId12"/>
    <p:sldId id="868" r:id="rId13"/>
    <p:sldId id="872" r:id="rId14"/>
    <p:sldId id="892" r:id="rId15"/>
    <p:sldId id="869" r:id="rId16"/>
    <p:sldId id="897" r:id="rId17"/>
    <p:sldId id="871" r:id="rId18"/>
    <p:sldId id="876" r:id="rId19"/>
    <p:sldId id="896" r:id="rId20"/>
    <p:sldId id="886" r:id="rId21"/>
    <p:sldId id="885" r:id="rId22"/>
    <p:sldId id="880" r:id="rId23"/>
    <p:sldId id="884" r:id="rId24"/>
    <p:sldId id="900" r:id="rId25"/>
    <p:sldId id="874" r:id="rId26"/>
    <p:sldId id="879" r:id="rId27"/>
    <p:sldId id="841" r:id="rId28"/>
    <p:sldId id="875" r:id="rId29"/>
    <p:sldId id="878" r:id="rId30"/>
    <p:sldId id="899" r:id="rId31"/>
    <p:sldId id="847" r:id="rId32"/>
    <p:sldId id="848" r:id="rId33"/>
    <p:sldId id="877" r:id="rId34"/>
    <p:sldId id="901" r:id="rId35"/>
    <p:sldId id="873" r:id="rId36"/>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8572E"/>
    <a:srgbClr val="EBEAE1"/>
    <a:srgbClr val="FBF2D1"/>
    <a:srgbClr val="003366"/>
    <a:srgbClr val="FFFCEC"/>
    <a:srgbClr val="F9FFE7"/>
    <a:srgbClr val="FFFDDC"/>
    <a:srgbClr val="F0E3AD"/>
    <a:srgbClr val="F0BE1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9" autoAdjust="0"/>
    <p:restoredTop sz="96305" autoAdjust="0"/>
  </p:normalViewPr>
  <p:slideViewPr>
    <p:cSldViewPr snapToGrid="0">
      <p:cViewPr varScale="1">
        <p:scale>
          <a:sx n="111" d="100"/>
          <a:sy n="111" d="100"/>
        </p:scale>
        <p:origin x="12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notesViewPr>
    <p:cSldViewPr snapToGrid="0">
      <p:cViewPr varScale="1">
        <p:scale>
          <a:sx n="80" d="100"/>
          <a:sy n="80" d="100"/>
        </p:scale>
        <p:origin x="-3498"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6C7EE-2901-CA49-AD0A-06D285D4D031}" type="doc">
      <dgm:prSet loTypeId="urn:microsoft.com/office/officeart/2005/8/layout/hProcess11" loCatId="" qsTypeId="urn:microsoft.com/office/officeart/2005/8/quickstyle/simple2" qsCatId="simple" csTypeId="urn:microsoft.com/office/officeart/2005/8/colors/accent6_2" csCatId="accent6" phldr="1"/>
      <dgm:spPr/>
      <dgm:t>
        <a:bodyPr/>
        <a:lstStyle/>
        <a:p>
          <a:endParaRPr lang="en-US"/>
        </a:p>
      </dgm:t>
    </dgm:pt>
    <dgm:pt modelId="{3EB5FF36-5DFA-3348-8833-975CF2977452}">
      <dgm:prSet custT="1"/>
      <dgm:spPr/>
      <dgm:t>
        <a:bodyPr anchor="t"/>
        <a:lstStyle/>
        <a:p>
          <a:pPr algn="ctr"/>
          <a:r>
            <a:rPr lang="en-US" sz="1600" dirty="0" smtClean="0">
              <a:solidFill>
                <a:schemeClr val="tx1"/>
              </a:solidFill>
            </a:rPr>
            <a:t>SC proposed a pilot program.  </a:t>
          </a:r>
        </a:p>
        <a:p>
          <a:pPr algn="ctr"/>
          <a:endParaRPr lang="en-US" sz="1600" dirty="0" smtClean="0">
            <a:solidFill>
              <a:schemeClr val="tx1"/>
            </a:solidFill>
          </a:endParaRPr>
        </a:p>
        <a:p>
          <a:pPr algn="ctr"/>
          <a:r>
            <a:rPr lang="en-US" sz="1600" dirty="0" smtClean="0">
              <a:solidFill>
                <a:schemeClr val="tx1"/>
              </a:solidFill>
            </a:rPr>
            <a:t>The program concept was reviewed and endorsed by then Secretary of Energy Moniz and other senior DOE leaders.  </a:t>
          </a:r>
          <a:endParaRPr lang="en-US" sz="1600" dirty="0">
            <a:solidFill>
              <a:schemeClr val="tx1"/>
            </a:solidFill>
          </a:endParaRPr>
        </a:p>
      </dgm:t>
    </dgm:pt>
    <dgm:pt modelId="{1714DB58-987C-8946-8A3D-53EA41247DFF}" type="parTrans" cxnId="{584FA08D-2657-6340-8B70-351D9023C4EE}">
      <dgm:prSet/>
      <dgm:spPr/>
      <dgm:t>
        <a:bodyPr/>
        <a:lstStyle/>
        <a:p>
          <a:endParaRPr lang="en-US"/>
        </a:p>
      </dgm:t>
    </dgm:pt>
    <dgm:pt modelId="{6F47E9F1-4B32-4540-8769-21EA588B9E4B}" type="sibTrans" cxnId="{584FA08D-2657-6340-8B70-351D9023C4EE}">
      <dgm:prSet/>
      <dgm:spPr/>
      <dgm:t>
        <a:bodyPr/>
        <a:lstStyle/>
        <a:p>
          <a:endParaRPr lang="en-US"/>
        </a:p>
      </dgm:t>
    </dgm:pt>
    <dgm:pt modelId="{2760242C-83E1-764B-B955-5AFB23D5C797}">
      <dgm:prSet custT="1"/>
      <dgm:spPr/>
      <dgm:t>
        <a:bodyPr anchor="t"/>
        <a:lstStyle/>
        <a:p>
          <a:pPr algn="ctr"/>
          <a:r>
            <a:rPr lang="en-US" sz="1600" b="0" dirty="0" smtClean="0">
              <a:solidFill>
                <a:schemeClr val="tx1"/>
              </a:solidFill>
            </a:rPr>
            <a:t>SC approved and funded the pilot program. </a:t>
          </a:r>
          <a:endParaRPr lang="en-US" sz="1600" b="0" dirty="0">
            <a:solidFill>
              <a:schemeClr val="tx1"/>
            </a:solidFill>
          </a:endParaRPr>
        </a:p>
      </dgm:t>
    </dgm:pt>
    <dgm:pt modelId="{1B3DA704-A98A-394A-8235-BB8034B74F57}" type="parTrans" cxnId="{4D60B1FA-7D7F-8D40-9533-CC5BA525CCBF}">
      <dgm:prSet/>
      <dgm:spPr/>
      <dgm:t>
        <a:bodyPr/>
        <a:lstStyle/>
        <a:p>
          <a:endParaRPr lang="en-US"/>
        </a:p>
      </dgm:t>
    </dgm:pt>
    <dgm:pt modelId="{169A5137-B6DC-D249-A695-86E87AF95061}" type="sibTrans" cxnId="{4D60B1FA-7D7F-8D40-9533-CC5BA525CCBF}">
      <dgm:prSet/>
      <dgm:spPr/>
      <dgm:t>
        <a:bodyPr/>
        <a:lstStyle/>
        <a:p>
          <a:endParaRPr lang="en-US"/>
        </a:p>
      </dgm:t>
    </dgm:pt>
    <dgm:pt modelId="{D5E62A53-950F-C049-A240-A34CC8029988}">
      <dgm:prSet custT="1"/>
      <dgm:spPr/>
      <dgm:t>
        <a:bodyPr anchor="t"/>
        <a:lstStyle/>
        <a:p>
          <a:pPr algn="ctr"/>
          <a:r>
            <a:rPr lang="en-US" sz="1600" dirty="0" smtClean="0">
              <a:solidFill>
                <a:schemeClr val="tx1"/>
              </a:solidFill>
            </a:rPr>
            <a:t>SC led program planning and launch.</a:t>
          </a:r>
          <a:endParaRPr lang="en-US" sz="1600" dirty="0">
            <a:solidFill>
              <a:schemeClr val="tx1"/>
            </a:solidFill>
          </a:endParaRPr>
        </a:p>
      </dgm:t>
    </dgm:pt>
    <dgm:pt modelId="{B7650217-07B9-B84B-855C-2091AF2B0257}" type="parTrans" cxnId="{34BE92CD-222F-DB43-9AA1-B4487176EFD9}">
      <dgm:prSet/>
      <dgm:spPr/>
      <dgm:t>
        <a:bodyPr/>
        <a:lstStyle/>
        <a:p>
          <a:endParaRPr lang="en-US"/>
        </a:p>
      </dgm:t>
    </dgm:pt>
    <dgm:pt modelId="{9AE8D58A-C98A-0848-967F-50E760E0769C}" type="sibTrans" cxnId="{34BE92CD-222F-DB43-9AA1-B4487176EFD9}">
      <dgm:prSet/>
      <dgm:spPr/>
      <dgm:t>
        <a:bodyPr/>
        <a:lstStyle/>
        <a:p>
          <a:endParaRPr lang="en-US"/>
        </a:p>
      </dgm:t>
    </dgm:pt>
    <dgm:pt modelId="{E54F6B4E-9F35-2847-8079-646D836195D1}" type="pres">
      <dgm:prSet presAssocID="{5096C7EE-2901-CA49-AD0A-06D285D4D031}" presName="Name0" presStyleCnt="0">
        <dgm:presLayoutVars>
          <dgm:dir/>
          <dgm:resizeHandles val="exact"/>
        </dgm:presLayoutVars>
      </dgm:prSet>
      <dgm:spPr/>
      <dgm:t>
        <a:bodyPr/>
        <a:lstStyle/>
        <a:p>
          <a:endParaRPr lang="en-US"/>
        </a:p>
      </dgm:t>
    </dgm:pt>
    <dgm:pt modelId="{E1CE37C6-EA22-3341-83A9-06FCC171809E}" type="pres">
      <dgm:prSet presAssocID="{5096C7EE-2901-CA49-AD0A-06D285D4D031}" presName="arrow" presStyleLbl="bgShp" presStyleIdx="0" presStyleCnt="1" custLinFactNeighborX="-174"/>
      <dgm:spPr/>
      <dgm:t>
        <a:bodyPr/>
        <a:lstStyle/>
        <a:p>
          <a:endParaRPr lang="en-US"/>
        </a:p>
      </dgm:t>
    </dgm:pt>
    <dgm:pt modelId="{0446954D-F41B-CA47-AA61-366C80AD3BEF}" type="pres">
      <dgm:prSet presAssocID="{5096C7EE-2901-CA49-AD0A-06D285D4D031}" presName="points" presStyleCnt="0"/>
      <dgm:spPr/>
      <dgm:t>
        <a:bodyPr/>
        <a:lstStyle/>
        <a:p>
          <a:endParaRPr lang="en-US"/>
        </a:p>
      </dgm:t>
    </dgm:pt>
    <dgm:pt modelId="{98B40715-16F8-4140-B41F-9E9F61ECFC99}" type="pres">
      <dgm:prSet presAssocID="{3EB5FF36-5DFA-3348-8833-975CF2977452}" presName="compositeA" presStyleCnt="0"/>
      <dgm:spPr/>
      <dgm:t>
        <a:bodyPr/>
        <a:lstStyle/>
        <a:p>
          <a:endParaRPr lang="en-US"/>
        </a:p>
      </dgm:t>
    </dgm:pt>
    <dgm:pt modelId="{C04ACBBC-0792-C64F-9BC0-91F3B56EFD97}" type="pres">
      <dgm:prSet presAssocID="{3EB5FF36-5DFA-3348-8833-975CF2977452}" presName="textA" presStyleLbl="revTx" presStyleIdx="0" presStyleCnt="3" custScaleY="63896" custLinFactY="42620" custLinFactNeighborX="317" custLinFactNeighborY="100000">
        <dgm:presLayoutVars>
          <dgm:bulletEnabled val="1"/>
        </dgm:presLayoutVars>
      </dgm:prSet>
      <dgm:spPr/>
      <dgm:t>
        <a:bodyPr/>
        <a:lstStyle/>
        <a:p>
          <a:endParaRPr lang="en-US"/>
        </a:p>
      </dgm:t>
    </dgm:pt>
    <dgm:pt modelId="{E2EEDB0A-07E0-D64A-94AA-29DE83FE7E05}" type="pres">
      <dgm:prSet presAssocID="{3EB5FF36-5DFA-3348-8833-975CF2977452}" presName="circleA" presStyleLbl="node1" presStyleIdx="0" presStyleCnt="3" custLinFactNeighborX="1368" custLinFactNeighborY="40957"/>
      <dgm:spPr/>
      <dgm:t>
        <a:bodyPr/>
        <a:lstStyle/>
        <a:p>
          <a:endParaRPr lang="en-US"/>
        </a:p>
      </dgm:t>
    </dgm:pt>
    <dgm:pt modelId="{FFC19D63-AF4F-5A45-BF48-20FC2D37C435}" type="pres">
      <dgm:prSet presAssocID="{3EB5FF36-5DFA-3348-8833-975CF2977452}" presName="spaceA" presStyleCnt="0"/>
      <dgm:spPr/>
      <dgm:t>
        <a:bodyPr/>
        <a:lstStyle/>
        <a:p>
          <a:endParaRPr lang="en-US"/>
        </a:p>
      </dgm:t>
    </dgm:pt>
    <dgm:pt modelId="{E47693DE-4803-7A4A-A69F-371F205B04B0}" type="pres">
      <dgm:prSet presAssocID="{6F47E9F1-4B32-4540-8769-21EA588B9E4B}" presName="space" presStyleCnt="0"/>
      <dgm:spPr/>
      <dgm:t>
        <a:bodyPr/>
        <a:lstStyle/>
        <a:p>
          <a:endParaRPr lang="en-US"/>
        </a:p>
      </dgm:t>
    </dgm:pt>
    <dgm:pt modelId="{FA4E8A81-07C9-ED4B-B66B-F2BD040015E9}" type="pres">
      <dgm:prSet presAssocID="{2760242C-83E1-764B-B955-5AFB23D5C797}" presName="compositeB" presStyleCnt="0"/>
      <dgm:spPr/>
      <dgm:t>
        <a:bodyPr/>
        <a:lstStyle/>
        <a:p>
          <a:endParaRPr lang="en-US"/>
        </a:p>
      </dgm:t>
    </dgm:pt>
    <dgm:pt modelId="{925A1A67-4F97-684E-8CF5-AF975AA0E1A8}" type="pres">
      <dgm:prSet presAssocID="{2760242C-83E1-764B-B955-5AFB23D5C797}" presName="textB" presStyleLbl="revTx" presStyleIdx="1" presStyleCnt="3" custScaleY="63896" custLinFactNeighborX="-515" custLinFactNeighborY="-25789">
        <dgm:presLayoutVars>
          <dgm:bulletEnabled val="1"/>
        </dgm:presLayoutVars>
      </dgm:prSet>
      <dgm:spPr/>
      <dgm:t>
        <a:bodyPr/>
        <a:lstStyle/>
        <a:p>
          <a:endParaRPr lang="en-US"/>
        </a:p>
      </dgm:t>
    </dgm:pt>
    <dgm:pt modelId="{C22A9DF7-09B4-A747-95B6-F8CAB8608228}" type="pres">
      <dgm:prSet presAssocID="{2760242C-83E1-764B-B955-5AFB23D5C797}" presName="circleB" presStyleLbl="node1" presStyleIdx="1" presStyleCnt="3" custLinFactNeighborX="6460" custLinFactNeighborY="-31251"/>
      <dgm:spPr/>
      <dgm:t>
        <a:bodyPr/>
        <a:lstStyle/>
        <a:p>
          <a:endParaRPr lang="en-US"/>
        </a:p>
      </dgm:t>
    </dgm:pt>
    <dgm:pt modelId="{FAB04C47-04A6-E54B-BC1E-843370CC5E2E}" type="pres">
      <dgm:prSet presAssocID="{2760242C-83E1-764B-B955-5AFB23D5C797}" presName="spaceB" presStyleCnt="0"/>
      <dgm:spPr/>
      <dgm:t>
        <a:bodyPr/>
        <a:lstStyle/>
        <a:p>
          <a:endParaRPr lang="en-US"/>
        </a:p>
      </dgm:t>
    </dgm:pt>
    <dgm:pt modelId="{2B25DF36-141E-2842-BAD8-4260D27D15F0}" type="pres">
      <dgm:prSet presAssocID="{169A5137-B6DC-D249-A695-86E87AF95061}" presName="space" presStyleCnt="0"/>
      <dgm:spPr/>
      <dgm:t>
        <a:bodyPr/>
        <a:lstStyle/>
        <a:p>
          <a:endParaRPr lang="en-US"/>
        </a:p>
      </dgm:t>
    </dgm:pt>
    <dgm:pt modelId="{EE5CF07F-C18D-604A-8C8E-F27C342AE27A}" type="pres">
      <dgm:prSet presAssocID="{D5E62A53-950F-C049-A240-A34CC8029988}" presName="compositeA" presStyleCnt="0"/>
      <dgm:spPr/>
      <dgm:t>
        <a:bodyPr/>
        <a:lstStyle/>
        <a:p>
          <a:endParaRPr lang="en-US"/>
        </a:p>
      </dgm:t>
    </dgm:pt>
    <dgm:pt modelId="{B7850924-ECF9-204C-8B56-96319E4C96F2}" type="pres">
      <dgm:prSet presAssocID="{D5E62A53-950F-C049-A240-A34CC8029988}" presName="textA" presStyleLbl="revTx" presStyleIdx="2" presStyleCnt="3" custScaleY="63896" custLinFactY="42620" custLinFactNeighborX="-3575" custLinFactNeighborY="100000">
        <dgm:presLayoutVars>
          <dgm:bulletEnabled val="1"/>
        </dgm:presLayoutVars>
      </dgm:prSet>
      <dgm:spPr/>
      <dgm:t>
        <a:bodyPr/>
        <a:lstStyle/>
        <a:p>
          <a:endParaRPr lang="en-US"/>
        </a:p>
      </dgm:t>
    </dgm:pt>
    <dgm:pt modelId="{5CCEE29F-EBB3-2B4E-B919-BF43BCE4C86F}" type="pres">
      <dgm:prSet presAssocID="{D5E62A53-950F-C049-A240-A34CC8029988}" presName="circleA" presStyleLbl="node1" presStyleIdx="2" presStyleCnt="3" custLinFactNeighborY="40957"/>
      <dgm:spPr/>
      <dgm:t>
        <a:bodyPr/>
        <a:lstStyle/>
        <a:p>
          <a:endParaRPr lang="en-US"/>
        </a:p>
      </dgm:t>
    </dgm:pt>
    <dgm:pt modelId="{8D7996AC-A44D-9249-9C71-6679D536FDD9}" type="pres">
      <dgm:prSet presAssocID="{D5E62A53-950F-C049-A240-A34CC8029988}" presName="spaceA" presStyleCnt="0"/>
      <dgm:spPr/>
      <dgm:t>
        <a:bodyPr/>
        <a:lstStyle/>
        <a:p>
          <a:endParaRPr lang="en-US"/>
        </a:p>
      </dgm:t>
    </dgm:pt>
  </dgm:ptLst>
  <dgm:cxnLst>
    <dgm:cxn modelId="{FDC07E59-EE79-425F-9206-5AA80C851DBA}" type="presOf" srcId="{3EB5FF36-5DFA-3348-8833-975CF2977452}" destId="{C04ACBBC-0792-C64F-9BC0-91F3B56EFD97}" srcOrd="0" destOrd="0" presId="urn:microsoft.com/office/officeart/2005/8/layout/hProcess11"/>
    <dgm:cxn modelId="{00ADA0C3-1170-496A-80D5-D5CF7D055256}" type="presOf" srcId="{5096C7EE-2901-CA49-AD0A-06D285D4D031}" destId="{E54F6B4E-9F35-2847-8079-646D836195D1}" srcOrd="0" destOrd="0" presId="urn:microsoft.com/office/officeart/2005/8/layout/hProcess11"/>
    <dgm:cxn modelId="{4D60B1FA-7D7F-8D40-9533-CC5BA525CCBF}" srcId="{5096C7EE-2901-CA49-AD0A-06D285D4D031}" destId="{2760242C-83E1-764B-B955-5AFB23D5C797}" srcOrd="1" destOrd="0" parTransId="{1B3DA704-A98A-394A-8235-BB8034B74F57}" sibTransId="{169A5137-B6DC-D249-A695-86E87AF95061}"/>
    <dgm:cxn modelId="{F12BDDE6-B420-4FFC-91EA-4898E4D1FBF9}" type="presOf" srcId="{D5E62A53-950F-C049-A240-A34CC8029988}" destId="{B7850924-ECF9-204C-8B56-96319E4C96F2}" srcOrd="0" destOrd="0" presId="urn:microsoft.com/office/officeart/2005/8/layout/hProcess11"/>
    <dgm:cxn modelId="{D81077C9-10F1-4987-8C02-843BDE524AD3}" type="presOf" srcId="{2760242C-83E1-764B-B955-5AFB23D5C797}" destId="{925A1A67-4F97-684E-8CF5-AF975AA0E1A8}" srcOrd="0" destOrd="0" presId="urn:microsoft.com/office/officeart/2005/8/layout/hProcess11"/>
    <dgm:cxn modelId="{584FA08D-2657-6340-8B70-351D9023C4EE}" srcId="{5096C7EE-2901-CA49-AD0A-06D285D4D031}" destId="{3EB5FF36-5DFA-3348-8833-975CF2977452}" srcOrd="0" destOrd="0" parTransId="{1714DB58-987C-8946-8A3D-53EA41247DFF}" sibTransId="{6F47E9F1-4B32-4540-8769-21EA588B9E4B}"/>
    <dgm:cxn modelId="{34BE92CD-222F-DB43-9AA1-B4487176EFD9}" srcId="{5096C7EE-2901-CA49-AD0A-06D285D4D031}" destId="{D5E62A53-950F-C049-A240-A34CC8029988}" srcOrd="2" destOrd="0" parTransId="{B7650217-07B9-B84B-855C-2091AF2B0257}" sibTransId="{9AE8D58A-C98A-0848-967F-50E760E0769C}"/>
    <dgm:cxn modelId="{20C4E78A-B6EB-4CE8-BFDB-0D9F038A1D30}" type="presParOf" srcId="{E54F6B4E-9F35-2847-8079-646D836195D1}" destId="{E1CE37C6-EA22-3341-83A9-06FCC171809E}" srcOrd="0" destOrd="0" presId="urn:microsoft.com/office/officeart/2005/8/layout/hProcess11"/>
    <dgm:cxn modelId="{56BC0EF5-AAF9-4883-AEDD-20639D44CCFB}" type="presParOf" srcId="{E54F6B4E-9F35-2847-8079-646D836195D1}" destId="{0446954D-F41B-CA47-AA61-366C80AD3BEF}" srcOrd="1" destOrd="0" presId="urn:microsoft.com/office/officeart/2005/8/layout/hProcess11"/>
    <dgm:cxn modelId="{5411FBD1-5736-4737-A3EC-B7D2C88F7988}" type="presParOf" srcId="{0446954D-F41B-CA47-AA61-366C80AD3BEF}" destId="{98B40715-16F8-4140-B41F-9E9F61ECFC99}" srcOrd="0" destOrd="0" presId="urn:microsoft.com/office/officeart/2005/8/layout/hProcess11"/>
    <dgm:cxn modelId="{CFE374DE-7854-489F-9CD8-56E2B1A02527}" type="presParOf" srcId="{98B40715-16F8-4140-B41F-9E9F61ECFC99}" destId="{C04ACBBC-0792-C64F-9BC0-91F3B56EFD97}" srcOrd="0" destOrd="0" presId="urn:microsoft.com/office/officeart/2005/8/layout/hProcess11"/>
    <dgm:cxn modelId="{C74FECDC-02DD-42CD-9E44-8D1940D76550}" type="presParOf" srcId="{98B40715-16F8-4140-B41F-9E9F61ECFC99}" destId="{E2EEDB0A-07E0-D64A-94AA-29DE83FE7E05}" srcOrd="1" destOrd="0" presId="urn:microsoft.com/office/officeart/2005/8/layout/hProcess11"/>
    <dgm:cxn modelId="{C39C7863-10A2-4CF4-8875-53ECD2093516}" type="presParOf" srcId="{98B40715-16F8-4140-B41F-9E9F61ECFC99}" destId="{FFC19D63-AF4F-5A45-BF48-20FC2D37C435}" srcOrd="2" destOrd="0" presId="urn:microsoft.com/office/officeart/2005/8/layout/hProcess11"/>
    <dgm:cxn modelId="{342CB003-A0C9-45DA-901A-DA43F571037C}" type="presParOf" srcId="{0446954D-F41B-CA47-AA61-366C80AD3BEF}" destId="{E47693DE-4803-7A4A-A69F-371F205B04B0}" srcOrd="1" destOrd="0" presId="urn:microsoft.com/office/officeart/2005/8/layout/hProcess11"/>
    <dgm:cxn modelId="{78C71A8E-7F56-44AD-A690-12AFAE9E2C8D}" type="presParOf" srcId="{0446954D-F41B-CA47-AA61-366C80AD3BEF}" destId="{FA4E8A81-07C9-ED4B-B66B-F2BD040015E9}" srcOrd="2" destOrd="0" presId="urn:microsoft.com/office/officeart/2005/8/layout/hProcess11"/>
    <dgm:cxn modelId="{42AD90C1-88F1-4BA2-ACD0-EF173FA35C66}" type="presParOf" srcId="{FA4E8A81-07C9-ED4B-B66B-F2BD040015E9}" destId="{925A1A67-4F97-684E-8CF5-AF975AA0E1A8}" srcOrd="0" destOrd="0" presId="urn:microsoft.com/office/officeart/2005/8/layout/hProcess11"/>
    <dgm:cxn modelId="{B6F389A6-B1CC-4931-BC5B-71DB1236F356}" type="presParOf" srcId="{FA4E8A81-07C9-ED4B-B66B-F2BD040015E9}" destId="{C22A9DF7-09B4-A747-95B6-F8CAB8608228}" srcOrd="1" destOrd="0" presId="urn:microsoft.com/office/officeart/2005/8/layout/hProcess11"/>
    <dgm:cxn modelId="{CB3CF76A-EE62-49A8-A5A4-1159BC676EE0}" type="presParOf" srcId="{FA4E8A81-07C9-ED4B-B66B-F2BD040015E9}" destId="{FAB04C47-04A6-E54B-BC1E-843370CC5E2E}" srcOrd="2" destOrd="0" presId="urn:microsoft.com/office/officeart/2005/8/layout/hProcess11"/>
    <dgm:cxn modelId="{5BE96BC1-1E32-4C0F-9B90-BA6049484262}" type="presParOf" srcId="{0446954D-F41B-CA47-AA61-366C80AD3BEF}" destId="{2B25DF36-141E-2842-BAD8-4260D27D15F0}" srcOrd="3" destOrd="0" presId="urn:microsoft.com/office/officeart/2005/8/layout/hProcess11"/>
    <dgm:cxn modelId="{97FD4136-1512-4904-8022-3BCF50708865}" type="presParOf" srcId="{0446954D-F41B-CA47-AA61-366C80AD3BEF}" destId="{EE5CF07F-C18D-604A-8C8E-F27C342AE27A}" srcOrd="4" destOrd="0" presId="urn:microsoft.com/office/officeart/2005/8/layout/hProcess11"/>
    <dgm:cxn modelId="{EA53FA9D-5F98-4D87-BF49-3E0261D15736}" type="presParOf" srcId="{EE5CF07F-C18D-604A-8C8E-F27C342AE27A}" destId="{B7850924-ECF9-204C-8B56-96319E4C96F2}" srcOrd="0" destOrd="0" presId="urn:microsoft.com/office/officeart/2005/8/layout/hProcess11"/>
    <dgm:cxn modelId="{4860805E-134A-44C0-A171-7C588382BD02}" type="presParOf" srcId="{EE5CF07F-C18D-604A-8C8E-F27C342AE27A}" destId="{5CCEE29F-EBB3-2B4E-B919-BF43BCE4C86F}" srcOrd="1" destOrd="0" presId="urn:microsoft.com/office/officeart/2005/8/layout/hProcess11"/>
    <dgm:cxn modelId="{97D4C6A1-590F-4D8D-86E6-74AE0CED1C59}" type="presParOf" srcId="{EE5CF07F-C18D-604A-8C8E-F27C342AE27A}" destId="{8D7996AC-A44D-9249-9C71-6679D536FDD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EAD10-CAC1-9845-A33F-C66023BD52D2}" type="doc">
      <dgm:prSet loTypeId="urn:microsoft.com/office/officeart/2005/8/layout/matrix1" loCatId="" qsTypeId="urn:microsoft.com/office/officeart/2005/8/quickstyle/simple2" qsCatId="simple" csTypeId="urn:microsoft.com/office/officeart/2005/8/colors/accent6_2" csCatId="accent6" phldr="1"/>
      <dgm:spPr/>
      <dgm:t>
        <a:bodyPr/>
        <a:lstStyle/>
        <a:p>
          <a:endParaRPr lang="en-US"/>
        </a:p>
      </dgm:t>
    </dgm:pt>
    <dgm:pt modelId="{3AFCEBE7-CD2A-C046-83FC-CA71BFCDD794}">
      <dgm:prSet/>
      <dgm:spPr>
        <a:solidFill>
          <a:schemeClr val="bg1">
            <a:lumMod val="75000"/>
          </a:schemeClr>
        </a:solidFill>
      </dgm:spPr>
      <dgm:t>
        <a:bodyPr/>
        <a:lstStyle/>
        <a:p>
          <a:pPr rtl="0"/>
          <a:r>
            <a:rPr lang="en-US" b="1" dirty="0" smtClean="0"/>
            <a:t>Core Leadership Competencies</a:t>
          </a:r>
        </a:p>
      </dgm:t>
    </dgm:pt>
    <dgm:pt modelId="{0A960D44-8F8A-0642-AC1B-600CD16E58F3}" type="parTrans" cxnId="{700F0519-12F5-0046-957F-A1A82DCC2E4C}">
      <dgm:prSet/>
      <dgm:spPr/>
      <dgm:t>
        <a:bodyPr/>
        <a:lstStyle/>
        <a:p>
          <a:endParaRPr lang="en-US"/>
        </a:p>
      </dgm:t>
    </dgm:pt>
    <dgm:pt modelId="{BA396B68-6042-6742-A5B8-917999CDEA4E}" type="sibTrans" cxnId="{700F0519-12F5-0046-957F-A1A82DCC2E4C}">
      <dgm:prSet/>
      <dgm:spPr/>
      <dgm:t>
        <a:bodyPr/>
        <a:lstStyle/>
        <a:p>
          <a:endParaRPr lang="en-US"/>
        </a:p>
      </dgm:t>
    </dgm:pt>
    <dgm:pt modelId="{8696A4B3-1056-5241-AD79-DBA5E92FBFB0}">
      <dgm:prSet/>
      <dgm:spPr>
        <a:solidFill>
          <a:srgbClr val="003366"/>
        </a:solidFill>
      </dgm:spPr>
      <dgm:t>
        <a:bodyPr/>
        <a:lstStyle/>
        <a:p>
          <a:pPr rtl="0"/>
          <a:r>
            <a:rPr lang="en-US" b="0" baseline="0" dirty="0" smtClean="0"/>
            <a:t>Strategic Thinking/Analysis</a:t>
          </a:r>
          <a:endParaRPr lang="en-US" dirty="0"/>
        </a:p>
      </dgm:t>
    </dgm:pt>
    <dgm:pt modelId="{EC207E6B-43FE-7C4B-9AE6-E6F0CB389548}" type="parTrans" cxnId="{7DEBFC8B-F616-1047-ABD4-7E62432378B6}">
      <dgm:prSet/>
      <dgm:spPr/>
      <dgm:t>
        <a:bodyPr/>
        <a:lstStyle/>
        <a:p>
          <a:endParaRPr lang="en-US"/>
        </a:p>
      </dgm:t>
    </dgm:pt>
    <dgm:pt modelId="{9FC13859-9E1A-BC40-BF98-639FC73BFD69}" type="sibTrans" cxnId="{7DEBFC8B-F616-1047-ABD4-7E62432378B6}">
      <dgm:prSet/>
      <dgm:spPr/>
      <dgm:t>
        <a:bodyPr/>
        <a:lstStyle/>
        <a:p>
          <a:endParaRPr lang="en-US"/>
        </a:p>
      </dgm:t>
    </dgm:pt>
    <dgm:pt modelId="{4D900AE3-FB97-3D48-9547-A9FE9F16DD4E}">
      <dgm:prSet/>
      <dgm:spPr>
        <a:solidFill>
          <a:srgbClr val="003366"/>
        </a:solidFill>
      </dgm:spPr>
      <dgm:t>
        <a:bodyPr/>
        <a:lstStyle/>
        <a:p>
          <a:pPr rtl="0"/>
          <a:r>
            <a:rPr lang="en-US" b="0" baseline="0" dirty="0" smtClean="0"/>
            <a:t>Team Building</a:t>
          </a:r>
          <a:endParaRPr lang="en-US" dirty="0"/>
        </a:p>
      </dgm:t>
    </dgm:pt>
    <dgm:pt modelId="{C412AFE9-FD25-6A47-8455-2A1DB54663DE}" type="parTrans" cxnId="{D8E94FA8-86EA-4E46-9A2B-9E899FEA8FA6}">
      <dgm:prSet/>
      <dgm:spPr/>
      <dgm:t>
        <a:bodyPr/>
        <a:lstStyle/>
        <a:p>
          <a:endParaRPr lang="en-US"/>
        </a:p>
      </dgm:t>
    </dgm:pt>
    <dgm:pt modelId="{B626C39C-87C4-354C-9289-60366192E019}" type="sibTrans" cxnId="{D8E94FA8-86EA-4E46-9A2B-9E899FEA8FA6}">
      <dgm:prSet/>
      <dgm:spPr/>
      <dgm:t>
        <a:bodyPr/>
        <a:lstStyle/>
        <a:p>
          <a:endParaRPr lang="en-US"/>
        </a:p>
      </dgm:t>
    </dgm:pt>
    <dgm:pt modelId="{AFF5835F-B839-FB45-A8B5-7DA8F7B96208}">
      <dgm:prSet/>
      <dgm:spPr>
        <a:solidFill>
          <a:srgbClr val="003366"/>
        </a:solidFill>
      </dgm:spPr>
      <dgm:t>
        <a:bodyPr/>
        <a:lstStyle/>
        <a:p>
          <a:pPr rtl="0"/>
          <a:r>
            <a:rPr lang="en-US" b="0" baseline="0" dirty="0" smtClean="0"/>
            <a:t>Communications</a:t>
          </a:r>
        </a:p>
        <a:p>
          <a:pPr rtl="0"/>
          <a:endParaRPr lang="en-US" dirty="0"/>
        </a:p>
      </dgm:t>
    </dgm:pt>
    <dgm:pt modelId="{54DA1684-21CF-A746-8861-353215C91166}" type="parTrans" cxnId="{D3ACE14E-9549-544B-9BDE-E03663BFA887}">
      <dgm:prSet/>
      <dgm:spPr/>
      <dgm:t>
        <a:bodyPr/>
        <a:lstStyle/>
        <a:p>
          <a:endParaRPr lang="en-US"/>
        </a:p>
      </dgm:t>
    </dgm:pt>
    <dgm:pt modelId="{168F93E9-47DC-EB4B-88EC-A05F3DFBDB59}" type="sibTrans" cxnId="{D3ACE14E-9549-544B-9BDE-E03663BFA887}">
      <dgm:prSet/>
      <dgm:spPr/>
      <dgm:t>
        <a:bodyPr/>
        <a:lstStyle/>
        <a:p>
          <a:endParaRPr lang="en-US"/>
        </a:p>
      </dgm:t>
    </dgm:pt>
    <dgm:pt modelId="{A0B8B4F6-6899-514F-B9FA-978468B1E586}">
      <dgm:prSet custT="1"/>
      <dgm:spPr>
        <a:solidFill>
          <a:srgbClr val="003366"/>
        </a:solidFill>
      </dgm:spPr>
      <dgm:t>
        <a:bodyPr/>
        <a:lstStyle/>
        <a:p>
          <a:pPr rtl="0"/>
          <a:r>
            <a:rPr lang="en-US" sz="2300" b="0" baseline="0" dirty="0" smtClean="0"/>
            <a:t>Organization and General Management Skills</a:t>
          </a:r>
          <a:endParaRPr lang="en-US" sz="2300" dirty="0"/>
        </a:p>
      </dgm:t>
    </dgm:pt>
    <dgm:pt modelId="{A36AA956-C85C-7A42-BED1-F93FFFFFB021}" type="parTrans" cxnId="{0BF197C8-39F8-5B42-9846-55B51B5D00EB}">
      <dgm:prSet/>
      <dgm:spPr/>
      <dgm:t>
        <a:bodyPr/>
        <a:lstStyle/>
        <a:p>
          <a:endParaRPr lang="en-US"/>
        </a:p>
      </dgm:t>
    </dgm:pt>
    <dgm:pt modelId="{45C03BCA-E6AB-1142-8C5C-389651F786D9}" type="sibTrans" cxnId="{0BF197C8-39F8-5B42-9846-55B51B5D00EB}">
      <dgm:prSet/>
      <dgm:spPr/>
      <dgm:t>
        <a:bodyPr/>
        <a:lstStyle/>
        <a:p>
          <a:endParaRPr lang="en-US"/>
        </a:p>
      </dgm:t>
    </dgm:pt>
    <dgm:pt modelId="{6E84876A-63B1-FC47-9B76-21046E372822}">
      <dgm:prSet custScaleX="112088" custScaleY="150621"/>
      <dgm:spPr/>
      <dgm:t>
        <a:bodyPr/>
        <a:lstStyle/>
        <a:p>
          <a:endParaRPr lang="en-US"/>
        </a:p>
      </dgm:t>
    </dgm:pt>
    <dgm:pt modelId="{9D2F8143-9EFA-4B47-BDB5-8B6C7CFD599B}" type="parTrans" cxnId="{9FB95634-E9BA-2147-950D-9846BD98341F}">
      <dgm:prSet/>
      <dgm:spPr/>
      <dgm:t>
        <a:bodyPr/>
        <a:lstStyle/>
        <a:p>
          <a:endParaRPr lang="en-US"/>
        </a:p>
      </dgm:t>
    </dgm:pt>
    <dgm:pt modelId="{A5B5E6DF-E0F2-E042-B220-C68322CD47F5}" type="sibTrans" cxnId="{9FB95634-E9BA-2147-950D-9846BD98341F}">
      <dgm:prSet/>
      <dgm:spPr/>
      <dgm:t>
        <a:bodyPr/>
        <a:lstStyle/>
        <a:p>
          <a:endParaRPr lang="en-US"/>
        </a:p>
      </dgm:t>
    </dgm:pt>
    <dgm:pt modelId="{29B65023-2674-5C4C-9D7C-946F7CCB4105}" type="pres">
      <dgm:prSet presAssocID="{532EAD10-CAC1-9845-A33F-C66023BD52D2}" presName="diagram" presStyleCnt="0">
        <dgm:presLayoutVars>
          <dgm:chMax val="1"/>
          <dgm:dir/>
          <dgm:animLvl val="ctr"/>
          <dgm:resizeHandles val="exact"/>
        </dgm:presLayoutVars>
      </dgm:prSet>
      <dgm:spPr/>
      <dgm:t>
        <a:bodyPr/>
        <a:lstStyle/>
        <a:p>
          <a:endParaRPr lang="en-US"/>
        </a:p>
      </dgm:t>
    </dgm:pt>
    <dgm:pt modelId="{4BE5BFEB-4A09-8841-A898-E56FF3C23CD8}" type="pres">
      <dgm:prSet presAssocID="{532EAD10-CAC1-9845-A33F-C66023BD52D2}" presName="matrix" presStyleCnt="0"/>
      <dgm:spPr/>
      <dgm:t>
        <a:bodyPr/>
        <a:lstStyle/>
        <a:p>
          <a:endParaRPr lang="en-US"/>
        </a:p>
      </dgm:t>
    </dgm:pt>
    <dgm:pt modelId="{9417854B-6118-3442-A752-2CFC7364B715}" type="pres">
      <dgm:prSet presAssocID="{532EAD10-CAC1-9845-A33F-C66023BD52D2}" presName="tile1" presStyleLbl="node1" presStyleIdx="0" presStyleCnt="4"/>
      <dgm:spPr/>
      <dgm:t>
        <a:bodyPr/>
        <a:lstStyle/>
        <a:p>
          <a:endParaRPr lang="en-US"/>
        </a:p>
      </dgm:t>
    </dgm:pt>
    <dgm:pt modelId="{DB28567E-0F8E-8A46-8739-A7113F199CA7}" type="pres">
      <dgm:prSet presAssocID="{532EAD10-CAC1-9845-A33F-C66023BD52D2}" presName="tile1text" presStyleLbl="node1" presStyleIdx="0" presStyleCnt="4">
        <dgm:presLayoutVars>
          <dgm:chMax val="0"/>
          <dgm:chPref val="0"/>
          <dgm:bulletEnabled val="1"/>
        </dgm:presLayoutVars>
      </dgm:prSet>
      <dgm:spPr/>
      <dgm:t>
        <a:bodyPr/>
        <a:lstStyle/>
        <a:p>
          <a:endParaRPr lang="en-US"/>
        </a:p>
      </dgm:t>
    </dgm:pt>
    <dgm:pt modelId="{E851542A-2864-1F43-BFDF-ECE21A31A5C8}" type="pres">
      <dgm:prSet presAssocID="{532EAD10-CAC1-9845-A33F-C66023BD52D2}" presName="tile2" presStyleLbl="node1" presStyleIdx="1" presStyleCnt="4"/>
      <dgm:spPr/>
      <dgm:t>
        <a:bodyPr/>
        <a:lstStyle/>
        <a:p>
          <a:endParaRPr lang="en-US"/>
        </a:p>
      </dgm:t>
    </dgm:pt>
    <dgm:pt modelId="{E958DD03-5A59-FA4B-A311-3A411EC2CD85}" type="pres">
      <dgm:prSet presAssocID="{532EAD10-CAC1-9845-A33F-C66023BD52D2}" presName="tile2text" presStyleLbl="node1" presStyleIdx="1" presStyleCnt="4">
        <dgm:presLayoutVars>
          <dgm:chMax val="0"/>
          <dgm:chPref val="0"/>
          <dgm:bulletEnabled val="1"/>
        </dgm:presLayoutVars>
      </dgm:prSet>
      <dgm:spPr/>
      <dgm:t>
        <a:bodyPr/>
        <a:lstStyle/>
        <a:p>
          <a:endParaRPr lang="en-US"/>
        </a:p>
      </dgm:t>
    </dgm:pt>
    <dgm:pt modelId="{F4B37314-8D5F-B54A-A1E3-DB3963B4F112}" type="pres">
      <dgm:prSet presAssocID="{532EAD10-CAC1-9845-A33F-C66023BD52D2}" presName="tile3" presStyleLbl="node1" presStyleIdx="2" presStyleCnt="4"/>
      <dgm:spPr/>
      <dgm:t>
        <a:bodyPr/>
        <a:lstStyle/>
        <a:p>
          <a:endParaRPr lang="en-US"/>
        </a:p>
      </dgm:t>
    </dgm:pt>
    <dgm:pt modelId="{12D47D91-763E-9A4F-B7E6-AD5636F55DB0}" type="pres">
      <dgm:prSet presAssocID="{532EAD10-CAC1-9845-A33F-C66023BD52D2}" presName="tile3text" presStyleLbl="node1" presStyleIdx="2" presStyleCnt="4">
        <dgm:presLayoutVars>
          <dgm:chMax val="0"/>
          <dgm:chPref val="0"/>
          <dgm:bulletEnabled val="1"/>
        </dgm:presLayoutVars>
      </dgm:prSet>
      <dgm:spPr/>
      <dgm:t>
        <a:bodyPr/>
        <a:lstStyle/>
        <a:p>
          <a:endParaRPr lang="en-US"/>
        </a:p>
      </dgm:t>
    </dgm:pt>
    <dgm:pt modelId="{3AB6ED96-177F-4847-84E8-AEE8C6CD714E}" type="pres">
      <dgm:prSet presAssocID="{532EAD10-CAC1-9845-A33F-C66023BD52D2}" presName="tile4" presStyleLbl="node1" presStyleIdx="3" presStyleCnt="4" custLinFactNeighborX="13275" custLinFactNeighborY="19396"/>
      <dgm:spPr/>
      <dgm:t>
        <a:bodyPr/>
        <a:lstStyle/>
        <a:p>
          <a:endParaRPr lang="en-US"/>
        </a:p>
      </dgm:t>
    </dgm:pt>
    <dgm:pt modelId="{F398C1DA-9796-9548-BB68-0E61EBDBC238}" type="pres">
      <dgm:prSet presAssocID="{532EAD10-CAC1-9845-A33F-C66023BD52D2}" presName="tile4text" presStyleLbl="node1" presStyleIdx="3" presStyleCnt="4">
        <dgm:presLayoutVars>
          <dgm:chMax val="0"/>
          <dgm:chPref val="0"/>
          <dgm:bulletEnabled val="1"/>
        </dgm:presLayoutVars>
      </dgm:prSet>
      <dgm:spPr/>
      <dgm:t>
        <a:bodyPr/>
        <a:lstStyle/>
        <a:p>
          <a:endParaRPr lang="en-US"/>
        </a:p>
      </dgm:t>
    </dgm:pt>
    <dgm:pt modelId="{5FC9F0BB-8D8D-304E-A044-E3EC9BEEA70D}" type="pres">
      <dgm:prSet presAssocID="{532EAD10-CAC1-9845-A33F-C66023BD52D2}" presName="centerTile" presStyleLbl="fgShp" presStyleIdx="0" presStyleCnt="1" custScaleX="112088" custScaleY="150621">
        <dgm:presLayoutVars>
          <dgm:chMax val="0"/>
          <dgm:chPref val="0"/>
        </dgm:presLayoutVars>
      </dgm:prSet>
      <dgm:spPr/>
      <dgm:t>
        <a:bodyPr/>
        <a:lstStyle/>
        <a:p>
          <a:endParaRPr lang="en-US"/>
        </a:p>
      </dgm:t>
    </dgm:pt>
  </dgm:ptLst>
  <dgm:cxnLst>
    <dgm:cxn modelId="{0BF197C8-39F8-5B42-9846-55B51B5D00EB}" srcId="{3AFCEBE7-CD2A-C046-83FC-CA71BFCDD794}" destId="{A0B8B4F6-6899-514F-B9FA-978468B1E586}" srcOrd="3" destOrd="0" parTransId="{A36AA956-C85C-7A42-BED1-F93FFFFFB021}" sibTransId="{45C03BCA-E6AB-1142-8C5C-389651F786D9}"/>
    <dgm:cxn modelId="{E0E5C00E-97EA-447F-ACB5-CC3494213C80}" type="presOf" srcId="{8696A4B3-1056-5241-AD79-DBA5E92FBFB0}" destId="{9417854B-6118-3442-A752-2CFC7364B715}" srcOrd="0" destOrd="0" presId="urn:microsoft.com/office/officeart/2005/8/layout/matrix1"/>
    <dgm:cxn modelId="{D3ACE14E-9549-544B-9BDE-E03663BFA887}" srcId="{3AFCEBE7-CD2A-C046-83FC-CA71BFCDD794}" destId="{AFF5835F-B839-FB45-A8B5-7DA8F7B96208}" srcOrd="2" destOrd="0" parTransId="{54DA1684-21CF-A746-8861-353215C91166}" sibTransId="{168F93E9-47DC-EB4B-88EC-A05F3DFBDB59}"/>
    <dgm:cxn modelId="{6A7497D9-DFB0-4E26-BD9B-32802FCC9B46}" type="presOf" srcId="{A0B8B4F6-6899-514F-B9FA-978468B1E586}" destId="{3AB6ED96-177F-4847-84E8-AEE8C6CD714E}" srcOrd="0" destOrd="0" presId="urn:microsoft.com/office/officeart/2005/8/layout/matrix1"/>
    <dgm:cxn modelId="{7DEBFC8B-F616-1047-ABD4-7E62432378B6}" srcId="{3AFCEBE7-CD2A-C046-83FC-CA71BFCDD794}" destId="{8696A4B3-1056-5241-AD79-DBA5E92FBFB0}" srcOrd="0" destOrd="0" parTransId="{EC207E6B-43FE-7C4B-9AE6-E6F0CB389548}" sibTransId="{9FC13859-9E1A-BC40-BF98-639FC73BFD69}"/>
    <dgm:cxn modelId="{4D3FD00B-EC1E-46CE-B5A5-492BEA04EF43}" type="presOf" srcId="{AFF5835F-B839-FB45-A8B5-7DA8F7B96208}" destId="{F4B37314-8D5F-B54A-A1E3-DB3963B4F112}" srcOrd="0" destOrd="0" presId="urn:microsoft.com/office/officeart/2005/8/layout/matrix1"/>
    <dgm:cxn modelId="{27627EEE-9A30-480B-A886-9C9CD10EBA83}" type="presOf" srcId="{4D900AE3-FB97-3D48-9547-A9FE9F16DD4E}" destId="{E851542A-2864-1F43-BFDF-ECE21A31A5C8}" srcOrd="0" destOrd="0" presId="urn:microsoft.com/office/officeart/2005/8/layout/matrix1"/>
    <dgm:cxn modelId="{1BE70BF1-E1D8-43E2-9B93-46B188949DE6}" type="presOf" srcId="{8696A4B3-1056-5241-AD79-DBA5E92FBFB0}" destId="{DB28567E-0F8E-8A46-8739-A7113F199CA7}" srcOrd="1" destOrd="0" presId="urn:microsoft.com/office/officeart/2005/8/layout/matrix1"/>
    <dgm:cxn modelId="{2DF46176-DCAC-4D10-B1DA-77B8B0A276C4}" type="presOf" srcId="{4D900AE3-FB97-3D48-9547-A9FE9F16DD4E}" destId="{E958DD03-5A59-FA4B-A311-3A411EC2CD85}" srcOrd="1" destOrd="0" presId="urn:microsoft.com/office/officeart/2005/8/layout/matrix1"/>
    <dgm:cxn modelId="{C076894C-4F05-4F05-B79F-602422F8A2BA}" type="presOf" srcId="{3AFCEBE7-CD2A-C046-83FC-CA71BFCDD794}" destId="{5FC9F0BB-8D8D-304E-A044-E3EC9BEEA70D}" srcOrd="0" destOrd="0" presId="urn:microsoft.com/office/officeart/2005/8/layout/matrix1"/>
    <dgm:cxn modelId="{D8E94FA8-86EA-4E46-9A2B-9E899FEA8FA6}" srcId="{3AFCEBE7-CD2A-C046-83FC-CA71BFCDD794}" destId="{4D900AE3-FB97-3D48-9547-A9FE9F16DD4E}" srcOrd="1" destOrd="0" parTransId="{C412AFE9-FD25-6A47-8455-2A1DB54663DE}" sibTransId="{B626C39C-87C4-354C-9289-60366192E019}"/>
    <dgm:cxn modelId="{B934D286-DEAA-46D4-BAB8-7F7275AE85C1}" type="presOf" srcId="{532EAD10-CAC1-9845-A33F-C66023BD52D2}" destId="{29B65023-2674-5C4C-9D7C-946F7CCB4105}" srcOrd="0" destOrd="0" presId="urn:microsoft.com/office/officeart/2005/8/layout/matrix1"/>
    <dgm:cxn modelId="{9FB95634-E9BA-2147-950D-9846BD98341F}" srcId="{532EAD10-CAC1-9845-A33F-C66023BD52D2}" destId="{6E84876A-63B1-FC47-9B76-21046E372822}" srcOrd="1" destOrd="0" parTransId="{9D2F8143-9EFA-4B47-BDB5-8B6C7CFD599B}" sibTransId="{A5B5E6DF-E0F2-E042-B220-C68322CD47F5}"/>
    <dgm:cxn modelId="{EE7CE332-7C26-42D9-8BCF-AA56EF6BDE3B}" type="presOf" srcId="{AFF5835F-B839-FB45-A8B5-7DA8F7B96208}" destId="{12D47D91-763E-9A4F-B7E6-AD5636F55DB0}" srcOrd="1" destOrd="0" presId="urn:microsoft.com/office/officeart/2005/8/layout/matrix1"/>
    <dgm:cxn modelId="{1CD17E16-FA31-4398-904F-DFF53A2543F5}" type="presOf" srcId="{A0B8B4F6-6899-514F-B9FA-978468B1E586}" destId="{F398C1DA-9796-9548-BB68-0E61EBDBC238}" srcOrd="1" destOrd="0" presId="urn:microsoft.com/office/officeart/2005/8/layout/matrix1"/>
    <dgm:cxn modelId="{700F0519-12F5-0046-957F-A1A82DCC2E4C}" srcId="{532EAD10-CAC1-9845-A33F-C66023BD52D2}" destId="{3AFCEBE7-CD2A-C046-83FC-CA71BFCDD794}" srcOrd="0" destOrd="0" parTransId="{0A960D44-8F8A-0642-AC1B-600CD16E58F3}" sibTransId="{BA396B68-6042-6742-A5B8-917999CDEA4E}"/>
    <dgm:cxn modelId="{90ECABFD-D82C-41BC-9189-6553F539E55A}" type="presParOf" srcId="{29B65023-2674-5C4C-9D7C-946F7CCB4105}" destId="{4BE5BFEB-4A09-8841-A898-E56FF3C23CD8}" srcOrd="0" destOrd="0" presId="urn:microsoft.com/office/officeart/2005/8/layout/matrix1"/>
    <dgm:cxn modelId="{B28893FE-1DAE-4289-9F71-FAF84E65639F}" type="presParOf" srcId="{4BE5BFEB-4A09-8841-A898-E56FF3C23CD8}" destId="{9417854B-6118-3442-A752-2CFC7364B715}" srcOrd="0" destOrd="0" presId="urn:microsoft.com/office/officeart/2005/8/layout/matrix1"/>
    <dgm:cxn modelId="{9AE09054-2A8B-4252-BCD6-88382D7C6322}" type="presParOf" srcId="{4BE5BFEB-4A09-8841-A898-E56FF3C23CD8}" destId="{DB28567E-0F8E-8A46-8739-A7113F199CA7}" srcOrd="1" destOrd="0" presId="urn:microsoft.com/office/officeart/2005/8/layout/matrix1"/>
    <dgm:cxn modelId="{58B33624-6FDF-400E-A039-D4EBC00FD957}" type="presParOf" srcId="{4BE5BFEB-4A09-8841-A898-E56FF3C23CD8}" destId="{E851542A-2864-1F43-BFDF-ECE21A31A5C8}" srcOrd="2" destOrd="0" presId="urn:microsoft.com/office/officeart/2005/8/layout/matrix1"/>
    <dgm:cxn modelId="{DEDF4CF3-D78E-4C55-9B81-D634AD8E2AD4}" type="presParOf" srcId="{4BE5BFEB-4A09-8841-A898-E56FF3C23CD8}" destId="{E958DD03-5A59-FA4B-A311-3A411EC2CD85}" srcOrd="3" destOrd="0" presId="urn:microsoft.com/office/officeart/2005/8/layout/matrix1"/>
    <dgm:cxn modelId="{5772C6CC-ACCC-4C92-A559-2D61CA5E4DC5}" type="presParOf" srcId="{4BE5BFEB-4A09-8841-A898-E56FF3C23CD8}" destId="{F4B37314-8D5F-B54A-A1E3-DB3963B4F112}" srcOrd="4" destOrd="0" presId="urn:microsoft.com/office/officeart/2005/8/layout/matrix1"/>
    <dgm:cxn modelId="{8F8649CB-55B9-4824-9BF6-BFB8FA2B2BA7}" type="presParOf" srcId="{4BE5BFEB-4A09-8841-A898-E56FF3C23CD8}" destId="{12D47D91-763E-9A4F-B7E6-AD5636F55DB0}" srcOrd="5" destOrd="0" presId="urn:microsoft.com/office/officeart/2005/8/layout/matrix1"/>
    <dgm:cxn modelId="{8F65D5F0-C31E-49EB-9008-F84B2FE7D2FF}" type="presParOf" srcId="{4BE5BFEB-4A09-8841-A898-E56FF3C23CD8}" destId="{3AB6ED96-177F-4847-84E8-AEE8C6CD714E}" srcOrd="6" destOrd="0" presId="urn:microsoft.com/office/officeart/2005/8/layout/matrix1"/>
    <dgm:cxn modelId="{3D0E0490-F376-4B16-B586-0E80BF7D668A}" type="presParOf" srcId="{4BE5BFEB-4A09-8841-A898-E56FF3C23CD8}" destId="{F398C1DA-9796-9548-BB68-0E61EBDBC238}" srcOrd="7" destOrd="0" presId="urn:microsoft.com/office/officeart/2005/8/layout/matrix1"/>
    <dgm:cxn modelId="{55E5D799-9833-4023-A636-B78AAB5DDC5B}" type="presParOf" srcId="{29B65023-2674-5C4C-9D7C-946F7CCB4105}" destId="{5FC9F0BB-8D8D-304E-A044-E3EC9BEEA70D}"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E37C6-EA22-3341-83A9-06FCC171809E}">
      <dsp:nvSpPr>
        <dsp:cNvPr id="0" name=""/>
        <dsp:cNvSpPr/>
      </dsp:nvSpPr>
      <dsp:spPr>
        <a:xfrm>
          <a:off x="0" y="1708451"/>
          <a:ext cx="8470802" cy="2277936"/>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ACBBC-0792-C64F-9BC0-91F3B56EFD97}">
      <dsp:nvSpPr>
        <dsp:cNvPr id="0" name=""/>
        <dsp:cNvSpPr/>
      </dsp:nvSpPr>
      <dsp:spPr>
        <a:xfrm>
          <a:off x="11510" y="3454398"/>
          <a:ext cx="2456863" cy="145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solidFill>
                <a:schemeClr val="tx1"/>
              </a:solidFill>
            </a:rPr>
            <a:t>SC proposed a pilot program.  </a:t>
          </a:r>
        </a:p>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r>
            <a:rPr lang="en-US" sz="1600" kern="1200" dirty="0" smtClean="0">
              <a:solidFill>
                <a:schemeClr val="tx1"/>
              </a:solidFill>
            </a:rPr>
            <a:t>The program concept was reviewed and endorsed by then Secretary of Energy Moniz and other senior DOE leaders.  </a:t>
          </a:r>
          <a:endParaRPr lang="en-US" sz="1600" kern="1200" dirty="0">
            <a:solidFill>
              <a:schemeClr val="tx1"/>
            </a:solidFill>
          </a:endParaRPr>
        </a:p>
      </dsp:txBody>
      <dsp:txXfrm>
        <a:off x="11510" y="3454398"/>
        <a:ext cx="2456863" cy="1455509"/>
      </dsp:txXfrm>
    </dsp:sp>
    <dsp:sp modelId="{E2EEDB0A-07E0-D64A-94AA-29DE83FE7E05}">
      <dsp:nvSpPr>
        <dsp:cNvPr id="0" name=""/>
        <dsp:cNvSpPr/>
      </dsp:nvSpPr>
      <dsp:spPr>
        <a:xfrm>
          <a:off x="955202" y="2590315"/>
          <a:ext cx="569484" cy="569484"/>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5A1A67-4F97-684E-8CF5-AF975AA0E1A8}">
      <dsp:nvSpPr>
        <dsp:cNvPr id="0" name=""/>
        <dsp:cNvSpPr/>
      </dsp:nvSpPr>
      <dsp:spPr>
        <a:xfrm>
          <a:off x="2570776" y="3446266"/>
          <a:ext cx="2456863" cy="145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solidFill>
                <a:schemeClr val="tx1"/>
              </a:solidFill>
            </a:rPr>
            <a:t>SC approved and funded the pilot program. </a:t>
          </a:r>
          <a:endParaRPr lang="en-US" sz="1600" b="0" kern="1200" dirty="0">
            <a:solidFill>
              <a:schemeClr val="tx1"/>
            </a:solidFill>
          </a:endParaRPr>
        </a:p>
      </dsp:txBody>
      <dsp:txXfrm>
        <a:off x="2570776" y="3446266"/>
        <a:ext cx="2456863" cy="1455509"/>
      </dsp:txXfrm>
    </dsp:sp>
    <dsp:sp modelId="{C22A9DF7-09B4-A747-95B6-F8CAB8608228}">
      <dsp:nvSpPr>
        <dsp:cNvPr id="0" name=""/>
        <dsp:cNvSpPr/>
      </dsp:nvSpPr>
      <dsp:spPr>
        <a:xfrm>
          <a:off x="3563907" y="2590315"/>
          <a:ext cx="569484" cy="569484"/>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7850924-ECF9-204C-8B56-96319E4C96F2}">
      <dsp:nvSpPr>
        <dsp:cNvPr id="0" name=""/>
        <dsp:cNvSpPr/>
      </dsp:nvSpPr>
      <dsp:spPr>
        <a:xfrm>
          <a:off x="5075302" y="3454398"/>
          <a:ext cx="2456863" cy="145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solidFill>
                <a:schemeClr val="tx1"/>
              </a:solidFill>
            </a:rPr>
            <a:t>SC led program planning and launch.</a:t>
          </a:r>
          <a:endParaRPr lang="en-US" sz="1600" kern="1200" dirty="0">
            <a:solidFill>
              <a:schemeClr val="tx1"/>
            </a:solidFill>
          </a:endParaRPr>
        </a:p>
      </dsp:txBody>
      <dsp:txXfrm>
        <a:off x="5075302" y="3454398"/>
        <a:ext cx="2456863" cy="1455509"/>
      </dsp:txXfrm>
    </dsp:sp>
    <dsp:sp modelId="{5CCEE29F-EBB3-2B4E-B919-BF43BCE4C86F}">
      <dsp:nvSpPr>
        <dsp:cNvPr id="0" name=""/>
        <dsp:cNvSpPr/>
      </dsp:nvSpPr>
      <dsp:spPr>
        <a:xfrm>
          <a:off x="6106825" y="2590315"/>
          <a:ext cx="569484" cy="569484"/>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7854B-6118-3442-A752-2CFC7364B715}">
      <dsp:nvSpPr>
        <dsp:cNvPr id="0" name=""/>
        <dsp:cNvSpPr/>
      </dsp:nvSpPr>
      <dsp:spPr>
        <a:xfrm rot="16200000">
          <a:off x="739864" y="-739864"/>
          <a:ext cx="2208615" cy="3688344"/>
        </a:xfrm>
        <a:prstGeom prst="round1Rect">
          <a:avLst/>
        </a:prstGeom>
        <a:solidFill>
          <a:srgbClr val="0033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0" kern="1200" baseline="0" dirty="0" smtClean="0"/>
            <a:t>Strategic Thinking/Analysis</a:t>
          </a:r>
          <a:endParaRPr lang="en-US" sz="2400" kern="1200" dirty="0"/>
        </a:p>
      </dsp:txBody>
      <dsp:txXfrm rot="5400000">
        <a:off x="0" y="0"/>
        <a:ext cx="3688344" cy="1656461"/>
      </dsp:txXfrm>
    </dsp:sp>
    <dsp:sp modelId="{E851542A-2864-1F43-BFDF-ECE21A31A5C8}">
      <dsp:nvSpPr>
        <dsp:cNvPr id="0" name=""/>
        <dsp:cNvSpPr/>
      </dsp:nvSpPr>
      <dsp:spPr>
        <a:xfrm>
          <a:off x="3688344" y="0"/>
          <a:ext cx="3688344" cy="2208615"/>
        </a:xfrm>
        <a:prstGeom prst="round1Rect">
          <a:avLst/>
        </a:prstGeom>
        <a:solidFill>
          <a:srgbClr val="0033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0" kern="1200" baseline="0" dirty="0" smtClean="0"/>
            <a:t>Team Building</a:t>
          </a:r>
          <a:endParaRPr lang="en-US" sz="2400" kern="1200" dirty="0"/>
        </a:p>
      </dsp:txBody>
      <dsp:txXfrm>
        <a:off x="3688344" y="0"/>
        <a:ext cx="3688344" cy="1656461"/>
      </dsp:txXfrm>
    </dsp:sp>
    <dsp:sp modelId="{F4B37314-8D5F-B54A-A1E3-DB3963B4F112}">
      <dsp:nvSpPr>
        <dsp:cNvPr id="0" name=""/>
        <dsp:cNvSpPr/>
      </dsp:nvSpPr>
      <dsp:spPr>
        <a:xfrm rot="10800000">
          <a:off x="0" y="2208615"/>
          <a:ext cx="3688344" cy="2208615"/>
        </a:xfrm>
        <a:prstGeom prst="round1Rect">
          <a:avLst/>
        </a:prstGeom>
        <a:solidFill>
          <a:srgbClr val="0033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0" kern="1200" baseline="0" dirty="0" smtClean="0"/>
            <a:t>Communications</a:t>
          </a:r>
        </a:p>
        <a:p>
          <a:pPr lvl="0" algn="ctr" defTabSz="1066800" rtl="0">
            <a:lnSpc>
              <a:spcPct val="90000"/>
            </a:lnSpc>
            <a:spcBef>
              <a:spcPct val="0"/>
            </a:spcBef>
            <a:spcAft>
              <a:spcPct val="35000"/>
            </a:spcAft>
          </a:pPr>
          <a:endParaRPr lang="en-US" sz="2400" kern="1200" dirty="0"/>
        </a:p>
      </dsp:txBody>
      <dsp:txXfrm rot="10800000">
        <a:off x="0" y="2760768"/>
        <a:ext cx="3688344" cy="1656461"/>
      </dsp:txXfrm>
    </dsp:sp>
    <dsp:sp modelId="{3AB6ED96-177F-4847-84E8-AEE8C6CD714E}">
      <dsp:nvSpPr>
        <dsp:cNvPr id="0" name=""/>
        <dsp:cNvSpPr/>
      </dsp:nvSpPr>
      <dsp:spPr>
        <a:xfrm rot="5400000">
          <a:off x="4428209" y="1468750"/>
          <a:ext cx="2208615" cy="3688344"/>
        </a:xfrm>
        <a:prstGeom prst="round1Rect">
          <a:avLst/>
        </a:prstGeom>
        <a:solidFill>
          <a:srgbClr val="0033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0" kern="1200" baseline="0" dirty="0" smtClean="0"/>
            <a:t>Organization and General Management Skills</a:t>
          </a:r>
          <a:endParaRPr lang="en-US" sz="2300" kern="1200" dirty="0"/>
        </a:p>
      </dsp:txBody>
      <dsp:txXfrm rot="-5400000">
        <a:off x="3688345" y="2760768"/>
        <a:ext cx="3688344" cy="1656461"/>
      </dsp:txXfrm>
    </dsp:sp>
    <dsp:sp modelId="{5FC9F0BB-8D8D-304E-A044-E3EC9BEEA70D}">
      <dsp:nvSpPr>
        <dsp:cNvPr id="0" name=""/>
        <dsp:cNvSpPr/>
      </dsp:nvSpPr>
      <dsp:spPr>
        <a:xfrm>
          <a:off x="2448087" y="1376955"/>
          <a:ext cx="2480514" cy="1663318"/>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Core Leadership Competencies</a:t>
          </a:r>
        </a:p>
      </dsp:txBody>
      <dsp:txXfrm>
        <a:off x="2529283" y="1458151"/>
        <a:ext cx="2318122" cy="15009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45356" cy="465933"/>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701443" name="Rectangle 3"/>
          <p:cNvSpPr>
            <a:spLocks noGrp="1" noChangeArrowheads="1"/>
          </p:cNvSpPr>
          <p:nvPr>
            <p:ph type="dt" sz="quarter" idx="1"/>
          </p:nvPr>
        </p:nvSpPr>
        <p:spPr bwMode="auto">
          <a:xfrm>
            <a:off x="3979329" y="0"/>
            <a:ext cx="3045356" cy="465933"/>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01444" name="Rectangle 4"/>
          <p:cNvSpPr>
            <a:spLocks noGrp="1" noChangeArrowheads="1"/>
          </p:cNvSpPr>
          <p:nvPr>
            <p:ph type="ftr" sz="quarter" idx="2"/>
          </p:nvPr>
        </p:nvSpPr>
        <p:spPr bwMode="auto">
          <a:xfrm>
            <a:off x="1" y="8844753"/>
            <a:ext cx="3045356" cy="465933"/>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701445" name="Rectangle 5"/>
          <p:cNvSpPr>
            <a:spLocks noGrp="1" noChangeArrowheads="1"/>
          </p:cNvSpPr>
          <p:nvPr>
            <p:ph type="sldNum" sz="quarter" idx="3"/>
          </p:nvPr>
        </p:nvSpPr>
        <p:spPr bwMode="auto">
          <a:xfrm>
            <a:off x="3979329" y="8844753"/>
            <a:ext cx="3045356" cy="465933"/>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5356" cy="464342"/>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defTabSz="933531">
              <a:defRPr sz="1300">
                <a:latin typeface="Arial" charset="0"/>
                <a:ea typeface="+mn-ea"/>
              </a:defRPr>
            </a:lvl1pPr>
          </a:lstStyle>
          <a:p>
            <a:pPr>
              <a:defRPr/>
            </a:pPr>
            <a:endParaRPr lang="en-US"/>
          </a:p>
        </p:txBody>
      </p:sp>
      <p:sp>
        <p:nvSpPr>
          <p:cNvPr id="4099" name="Rectangle 3"/>
          <p:cNvSpPr>
            <a:spLocks noGrp="1" noChangeArrowheads="1"/>
          </p:cNvSpPr>
          <p:nvPr>
            <p:ph type="dt" idx="1"/>
          </p:nvPr>
        </p:nvSpPr>
        <p:spPr bwMode="auto">
          <a:xfrm>
            <a:off x="3979329" y="0"/>
            <a:ext cx="3045356" cy="464342"/>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defTabSz="933531">
              <a:defRPr sz="1300">
                <a:latin typeface="Arial"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3265" y="4423968"/>
            <a:ext cx="5619748" cy="4188616"/>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46344"/>
            <a:ext cx="3045356" cy="464342"/>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defTabSz="933531">
              <a:defRPr sz="1300">
                <a:latin typeface="Arial"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79329" y="8846344"/>
            <a:ext cx="3045356" cy="464342"/>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defTabSz="933531">
              <a:defRPr sz="1300">
                <a:latin typeface="Arial" pitchFamily="34" charset="0"/>
              </a:defRPr>
            </a:lvl1pPr>
          </a:lstStyle>
          <a:p>
            <a:pPr>
              <a:defRPr/>
            </a:pPr>
            <a:fld id="{8C1C09D7-2034-4A7F-959F-75165A7C71A3}" type="slidenum">
              <a:rPr lang="en-US"/>
              <a:pPr>
                <a:defRPr/>
              </a:pPr>
              <a:t>‹#›</a:t>
            </a:fld>
            <a:endParaRPr lang="en-US"/>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65326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message on this slide is that project performance is interrelated</a:t>
            </a:r>
            <a:r>
              <a:rPr lang="en-US" baseline="0" smtClean="0"/>
              <a:t> across the complex – within a lab, within a sponsor program, within an agency sub-unit, and within DOE.  This “waterfall chart” from SC/BES shows how out-year budgeting for multiple projects depends critically on project performance.</a:t>
            </a:r>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10</a:t>
            </a:fld>
            <a:endParaRPr lang="en-US"/>
          </a:p>
        </p:txBody>
      </p:sp>
    </p:spTree>
    <p:extLst>
      <p:ext uri="{BB962C8B-B14F-4D97-AF65-F5344CB8AC3E}">
        <p14:creationId xmlns:p14="http://schemas.microsoft.com/office/powerpoint/2010/main" val="44219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Arial" charset="0"/>
                <a:ea typeface="ＭＳ Ｐゴシック" pitchFamily="-107" charset="-128"/>
                <a:cs typeface="ＭＳ Ｐゴシック" pitchFamily="-107" charset="-128"/>
              </a:rPr>
              <a:t>From the GAO High-Risk report: “The Department of Energy (DOE), the largest civilian contracting agency in the federal government, relies primarily on contractors to carry out its diverse missions and operate its laboratories and other facilities. Approximately 90 percent of DOE’s budget is spent on contracts and large capital asset projects. We designated DOE’s contract management—which includes both contract administration and project management—as a high-risk area in 1990 because DOE’s record of inadequate management and oversight of contractors has left the department vulnerable to fraud, waste, abuse, and mismanagement. In January 2009, to recognize progress made by DOE’s Office of Science, we narrowed the focus of its high-risk designation to two DOE program elements—the Office of Environmental Management (EM) and the National Nuclear Security Administration (NNSA). Together, these two programs accounted for almost 63 percent of DOE’s fiscal year 2015 discretionary funding of more than $26 billion. In February 2013, we further narrowed the focus of the high-risk designation to EM and NNSA’s major contracts and projects, those with an estimated cost of $750 million or more, to acknowledge progress made in managing projects with an estimated cost of less than $750 million. Our 2013 assessment found that DOE satisfied 3 of the 5 criteria needed for removal from the High Risk List. This year, we did not observe similar progress in DOE’s management of major projects. EM and NNSA struggled to stay within cost and schedule estimates for most of their major projects.”</a:t>
            </a:r>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11</a:t>
            </a:fld>
            <a:endParaRPr lang="en-US"/>
          </a:p>
        </p:txBody>
      </p:sp>
    </p:spTree>
    <p:extLst>
      <p:ext uri="{BB962C8B-B14F-4D97-AF65-F5344CB8AC3E}">
        <p14:creationId xmlns:p14="http://schemas.microsoft.com/office/powerpoint/2010/main" val="378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12</a:t>
            </a:fld>
            <a:endParaRPr lang="en-US"/>
          </a:p>
        </p:txBody>
      </p:sp>
    </p:spTree>
    <p:extLst>
      <p:ext uri="{BB962C8B-B14F-4D97-AF65-F5344CB8AC3E}">
        <p14:creationId xmlns:p14="http://schemas.microsoft.com/office/powerpoint/2010/main" val="201788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13</a:t>
            </a:fld>
            <a:endParaRPr lang="en-US"/>
          </a:p>
        </p:txBody>
      </p:sp>
    </p:spTree>
    <p:extLst>
      <p:ext uri="{BB962C8B-B14F-4D97-AF65-F5344CB8AC3E}">
        <p14:creationId xmlns:p14="http://schemas.microsoft.com/office/powerpoint/2010/main" val="272268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14</a:t>
            </a:fld>
            <a:endParaRPr lang="en-US"/>
          </a:p>
        </p:txBody>
      </p:sp>
    </p:spTree>
    <p:extLst>
      <p:ext uri="{BB962C8B-B14F-4D97-AF65-F5344CB8AC3E}">
        <p14:creationId xmlns:p14="http://schemas.microsoft.com/office/powerpoint/2010/main" val="208287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15</a:t>
            </a:fld>
            <a:endParaRPr lang="en-US"/>
          </a:p>
        </p:txBody>
      </p:sp>
    </p:spTree>
    <p:extLst>
      <p:ext uri="{BB962C8B-B14F-4D97-AF65-F5344CB8AC3E}">
        <p14:creationId xmlns:p14="http://schemas.microsoft.com/office/powerpoint/2010/main" val="282233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16</a:t>
            </a:fld>
            <a:endParaRPr lang="en-US"/>
          </a:p>
        </p:txBody>
      </p:sp>
    </p:spTree>
    <p:extLst>
      <p:ext uri="{BB962C8B-B14F-4D97-AF65-F5344CB8AC3E}">
        <p14:creationId xmlns:p14="http://schemas.microsoft.com/office/powerpoint/2010/main" val="385359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17</a:t>
            </a:fld>
            <a:endParaRPr lang="en-US"/>
          </a:p>
        </p:txBody>
      </p:sp>
    </p:spTree>
    <p:extLst>
      <p:ext uri="{BB962C8B-B14F-4D97-AF65-F5344CB8AC3E}">
        <p14:creationId xmlns:p14="http://schemas.microsoft.com/office/powerpoint/2010/main" val="242487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18</a:t>
            </a:fld>
            <a:endParaRPr lang="en-US"/>
          </a:p>
        </p:txBody>
      </p:sp>
    </p:spTree>
    <p:extLst>
      <p:ext uri="{BB962C8B-B14F-4D97-AF65-F5344CB8AC3E}">
        <p14:creationId xmlns:p14="http://schemas.microsoft.com/office/powerpoint/2010/main" val="240715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8571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a:t>
            </a:fld>
            <a:endParaRPr lang="en-US"/>
          </a:p>
        </p:txBody>
      </p:sp>
    </p:spTree>
    <p:extLst>
      <p:ext uri="{BB962C8B-B14F-4D97-AF65-F5344CB8AC3E}">
        <p14:creationId xmlns:p14="http://schemas.microsoft.com/office/powerpoint/2010/main" val="408129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20</a:t>
            </a:fld>
            <a:endParaRPr lang="en-US"/>
          </a:p>
        </p:txBody>
      </p:sp>
    </p:spTree>
    <p:extLst>
      <p:ext uri="{BB962C8B-B14F-4D97-AF65-F5344CB8AC3E}">
        <p14:creationId xmlns:p14="http://schemas.microsoft.com/office/powerpoint/2010/main" val="263399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21</a:t>
            </a:fld>
            <a:endParaRPr lang="en-US"/>
          </a:p>
        </p:txBody>
      </p:sp>
    </p:spTree>
    <p:extLst>
      <p:ext uri="{BB962C8B-B14F-4D97-AF65-F5344CB8AC3E}">
        <p14:creationId xmlns:p14="http://schemas.microsoft.com/office/powerpoint/2010/main" val="221727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22</a:t>
            </a:fld>
            <a:endParaRPr lang="en-US"/>
          </a:p>
        </p:txBody>
      </p:sp>
    </p:spTree>
    <p:extLst>
      <p:ext uri="{BB962C8B-B14F-4D97-AF65-F5344CB8AC3E}">
        <p14:creationId xmlns:p14="http://schemas.microsoft.com/office/powerpoint/2010/main" val="177258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23</a:t>
            </a:fld>
            <a:endParaRPr lang="en-US"/>
          </a:p>
        </p:txBody>
      </p:sp>
    </p:spTree>
    <p:extLst>
      <p:ext uri="{BB962C8B-B14F-4D97-AF65-F5344CB8AC3E}">
        <p14:creationId xmlns:p14="http://schemas.microsoft.com/office/powerpoint/2010/main" val="329722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24</a:t>
            </a:fld>
            <a:endParaRPr lang="en-US"/>
          </a:p>
        </p:txBody>
      </p:sp>
    </p:spTree>
    <p:extLst>
      <p:ext uri="{BB962C8B-B14F-4D97-AF65-F5344CB8AC3E}">
        <p14:creationId xmlns:p14="http://schemas.microsoft.com/office/powerpoint/2010/main" val="31720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25</a:t>
            </a:fld>
            <a:endParaRPr lang="en-US"/>
          </a:p>
        </p:txBody>
      </p:sp>
    </p:spTree>
    <p:extLst>
      <p:ext uri="{BB962C8B-B14F-4D97-AF65-F5344CB8AC3E}">
        <p14:creationId xmlns:p14="http://schemas.microsoft.com/office/powerpoint/2010/main" val="163993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26</a:t>
            </a:fld>
            <a:endParaRPr lang="en-US"/>
          </a:p>
        </p:txBody>
      </p:sp>
    </p:spTree>
    <p:extLst>
      <p:ext uri="{BB962C8B-B14F-4D97-AF65-F5344CB8AC3E}">
        <p14:creationId xmlns:p14="http://schemas.microsoft.com/office/powerpoint/2010/main" val="3016572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The term is derived from the final decorative masonry ‘cap-stone’ used to complete a building or monument.  In the case of the PLI, this will be an external assignment completed during the course of a year, that mirrors course materials, and reinforces learning objectives.</a:t>
            </a:r>
          </a:p>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27</a:t>
            </a:fld>
            <a:endParaRPr lang="en-US"/>
          </a:p>
        </p:txBody>
      </p:sp>
    </p:spTree>
    <p:extLst>
      <p:ext uri="{BB962C8B-B14F-4D97-AF65-F5344CB8AC3E}">
        <p14:creationId xmlns:p14="http://schemas.microsoft.com/office/powerpoint/2010/main" val="102603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28</a:t>
            </a:fld>
            <a:endParaRPr lang="en-US"/>
          </a:p>
        </p:txBody>
      </p:sp>
    </p:spTree>
    <p:extLst>
      <p:ext uri="{BB962C8B-B14F-4D97-AF65-F5344CB8AC3E}">
        <p14:creationId xmlns:p14="http://schemas.microsoft.com/office/powerpoint/2010/main" val="4151669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29</a:t>
            </a:fld>
            <a:endParaRPr lang="en-US"/>
          </a:p>
        </p:txBody>
      </p:sp>
    </p:spTree>
    <p:extLst>
      <p:ext uri="{BB962C8B-B14F-4D97-AF65-F5344CB8AC3E}">
        <p14:creationId xmlns:p14="http://schemas.microsoft.com/office/powerpoint/2010/main" val="394953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a:t>
            </a:fld>
            <a:endParaRPr lang="en-US"/>
          </a:p>
        </p:txBody>
      </p:sp>
    </p:spTree>
    <p:extLst>
      <p:ext uri="{BB962C8B-B14F-4D97-AF65-F5344CB8AC3E}">
        <p14:creationId xmlns:p14="http://schemas.microsoft.com/office/powerpoint/2010/main" val="303724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30</a:t>
            </a:fld>
            <a:endParaRPr lang="en-US"/>
          </a:p>
        </p:txBody>
      </p:sp>
    </p:spTree>
    <p:extLst>
      <p:ext uri="{BB962C8B-B14F-4D97-AF65-F5344CB8AC3E}">
        <p14:creationId xmlns:p14="http://schemas.microsoft.com/office/powerpoint/2010/main" val="4151361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31</a:t>
            </a:fld>
            <a:endParaRPr lang="en-US"/>
          </a:p>
        </p:txBody>
      </p:sp>
    </p:spTree>
    <p:extLst>
      <p:ext uri="{BB962C8B-B14F-4D97-AF65-F5344CB8AC3E}">
        <p14:creationId xmlns:p14="http://schemas.microsoft.com/office/powerpoint/2010/main" val="803171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32</a:t>
            </a:fld>
            <a:endParaRPr lang="en-US"/>
          </a:p>
        </p:txBody>
      </p:sp>
    </p:spTree>
    <p:extLst>
      <p:ext uri="{BB962C8B-B14F-4D97-AF65-F5344CB8AC3E}">
        <p14:creationId xmlns:p14="http://schemas.microsoft.com/office/powerpoint/2010/main" val="2681129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how the program was developed by merging an existing proven Stanford</a:t>
            </a:r>
            <a:r>
              <a:rPr lang="en-US" baseline="0" smtClean="0"/>
              <a:t> academic PM program with coupled with DOE project experience</a:t>
            </a:r>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33</a:t>
            </a:fld>
            <a:endParaRPr lang="en-US"/>
          </a:p>
        </p:txBody>
      </p:sp>
    </p:spTree>
    <p:extLst>
      <p:ext uri="{BB962C8B-B14F-4D97-AF65-F5344CB8AC3E}">
        <p14:creationId xmlns:p14="http://schemas.microsoft.com/office/powerpoint/2010/main" val="124714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how the program was developed by merging an existing proven Stanford</a:t>
            </a:r>
            <a:r>
              <a:rPr lang="en-US" baseline="0" smtClean="0"/>
              <a:t> academic PM program with coupled with DOE project experience</a:t>
            </a:r>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34</a:t>
            </a:fld>
            <a:endParaRPr lang="en-US"/>
          </a:p>
        </p:txBody>
      </p:sp>
    </p:spTree>
    <p:extLst>
      <p:ext uri="{BB962C8B-B14F-4D97-AF65-F5344CB8AC3E}">
        <p14:creationId xmlns:p14="http://schemas.microsoft.com/office/powerpoint/2010/main" val="117424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35</a:t>
            </a:fld>
            <a:endParaRPr lang="en-US"/>
          </a:p>
        </p:txBody>
      </p:sp>
    </p:spTree>
    <p:extLst>
      <p:ext uri="{BB962C8B-B14F-4D97-AF65-F5344CB8AC3E}">
        <p14:creationId xmlns:p14="http://schemas.microsoft.com/office/powerpoint/2010/main" val="194140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Arial" charset="0"/>
                <a:ea typeface="ＭＳ Ｐゴシック" pitchFamily="-107" charset="-128"/>
                <a:cs typeface="ＭＳ Ｐゴシック" pitchFamily="-107" charset="-128"/>
              </a:rPr>
              <a:t>From the GAO High-Risk report: “The Department of Energy (DOE), the largest civilian contracting agency in the federal government, relies primarily on contractors to carry out its diverse missions and operate its laboratories and other facilities. Approximately 90 percent of DOE’s budget is spent on contracts and large capital asset projects. We designated DOE’s contract management—which includes both contract administration and project management—as a high-risk area in 1990 because DOE’s record of inadequate management and oversight of contractors has left the department vulnerable to fraud, waste, abuse, and mismanagement. In January 2009, to recognize progress made by DOE’s Office of Science, we narrowed the focus of its high-risk designation to two DOE program elements—the Office of Environmental Management (EM) and the National Nuclear Security Administration (NNSA). Together, these two programs accounted for almost 63 percent of DOE’s fiscal year 2015 discretionary funding of more than $26 billion. In February 2013, we further narrowed the focus of the high-risk designation to EM and NNSA’s major contracts and projects, those with an estimated cost of $750 million or more, to acknowledge progress made in managing projects with an estimated cost of less than $750 million. Our 2013 assessment found that DOE satisfied 3 of the 5 criteria needed for removal from the High Risk List. This year, we did not observe similar progress in DOE’s management of major projects. EM and NNSA struggled to stay within cost and schedule estimates for most of their major projects.”</a:t>
            </a:r>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4</a:t>
            </a:fld>
            <a:endParaRPr lang="en-US"/>
          </a:p>
        </p:txBody>
      </p:sp>
    </p:spTree>
    <p:extLst>
      <p:ext uri="{BB962C8B-B14F-4D97-AF65-F5344CB8AC3E}">
        <p14:creationId xmlns:p14="http://schemas.microsoft.com/office/powerpoint/2010/main" val="403420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5</a:t>
            </a:fld>
            <a:endParaRPr lang="en-US"/>
          </a:p>
        </p:txBody>
      </p:sp>
    </p:spTree>
    <p:extLst>
      <p:ext uri="{BB962C8B-B14F-4D97-AF65-F5344CB8AC3E}">
        <p14:creationId xmlns:p14="http://schemas.microsoft.com/office/powerpoint/2010/main" val="389922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6</a:t>
            </a:fld>
            <a:endParaRPr lang="en-US"/>
          </a:p>
        </p:txBody>
      </p:sp>
    </p:spTree>
    <p:extLst>
      <p:ext uri="{BB962C8B-B14F-4D97-AF65-F5344CB8AC3E}">
        <p14:creationId xmlns:p14="http://schemas.microsoft.com/office/powerpoint/2010/main" val="146507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7</a:t>
            </a:fld>
            <a:endParaRPr lang="en-US"/>
          </a:p>
        </p:txBody>
      </p:sp>
    </p:spTree>
    <p:extLst>
      <p:ext uri="{BB962C8B-B14F-4D97-AF65-F5344CB8AC3E}">
        <p14:creationId xmlns:p14="http://schemas.microsoft.com/office/powerpoint/2010/main" val="391812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8</a:t>
            </a:fld>
            <a:endParaRPr lang="en-US"/>
          </a:p>
        </p:txBody>
      </p:sp>
    </p:spTree>
    <p:extLst>
      <p:ext uri="{BB962C8B-B14F-4D97-AF65-F5344CB8AC3E}">
        <p14:creationId xmlns:p14="http://schemas.microsoft.com/office/powerpoint/2010/main" val="188309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9</a:t>
            </a:fld>
            <a:endParaRPr lang="en-US"/>
          </a:p>
        </p:txBody>
      </p:sp>
    </p:spTree>
    <p:extLst>
      <p:ext uri="{BB962C8B-B14F-4D97-AF65-F5344CB8AC3E}">
        <p14:creationId xmlns:p14="http://schemas.microsoft.com/office/powerpoint/2010/main" val="171433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 y="0"/>
            <a:ext cx="9144001" cy="6858000"/>
          </a:xfrm>
          <a:prstGeom prst="rect">
            <a:avLst/>
          </a:prstGeom>
          <a:noFill/>
        </p:spPr>
      </p:pic>
      <p:sp>
        <p:nvSpPr>
          <p:cNvPr id="2" name="Title 1"/>
          <p:cNvSpPr>
            <a:spLocks noGrp="1"/>
          </p:cNvSpPr>
          <p:nvPr>
            <p:ph type="ctrTitle"/>
          </p:nvPr>
        </p:nvSpPr>
        <p:spPr>
          <a:xfrm>
            <a:off x="557215" y="536577"/>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5" y="3181349"/>
            <a:ext cx="7989887" cy="2652523"/>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5" y="2755012"/>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18572E"/>
                </a:solidFill>
              </a:defRPr>
            </a:lvl1pPr>
          </a:lstStyle>
          <a:p>
            <a:r>
              <a:rPr lang="en-US" dirty="0" smtClean="0"/>
              <a:t>Click to edit Master title style</a:t>
            </a:r>
            <a:endParaRPr lang="en-CA" dirty="0"/>
          </a:p>
        </p:txBody>
      </p:sp>
      <p:sp>
        <p:nvSpPr>
          <p:cNvPr id="12" name="Footer Placeholder 11"/>
          <p:cNvSpPr>
            <a:spLocks noGrp="1"/>
          </p:cNvSpPr>
          <p:nvPr>
            <p:ph type="ftr" sz="quarter" idx="13"/>
          </p:nvPr>
        </p:nvSpPr>
        <p:spPr>
          <a:xfrm>
            <a:off x="445472" y="6400801"/>
            <a:ext cx="4126528" cy="314327"/>
          </a:xfrm>
          <a:prstGeom prst="rect">
            <a:avLst/>
          </a:prstGeom>
        </p:spPr>
        <p:txBody>
          <a:bodyPr/>
          <a:lstStyle>
            <a:lvl1pPr algn="l">
              <a:defRPr sz="1100" b="0">
                <a:solidFill>
                  <a:schemeClr val="tx1"/>
                </a:solidFill>
              </a:defRPr>
            </a:lvl1pPr>
          </a:lstStyle>
          <a:p>
            <a:r>
              <a:rPr lang="en-US" smtClean="0"/>
              <a:t>LCLS-II Director’s Review, February 17-19, 2015</a:t>
            </a:r>
            <a:endParaRPr lang="en-US"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1"/>
            <a:ext cx="4126528" cy="314327"/>
          </a:xfrm>
          <a:prstGeom prst="rect">
            <a:avLst/>
          </a:prstGeom>
        </p:spPr>
        <p:txBody>
          <a:bodyPr/>
          <a:lstStyle>
            <a:lvl1pPr algn="l">
              <a:defRPr sz="1100" b="0">
                <a:solidFill>
                  <a:schemeClr val="tx1"/>
                </a:solidFill>
              </a:defRPr>
            </a:lvl1pPr>
          </a:lstStyle>
          <a:p>
            <a:r>
              <a:rPr lang="en-US" smtClean="0"/>
              <a:t>LCLS-II Director’s Review, February 17-19, 2015</a:t>
            </a:r>
            <a:endParaRPr lang="en-US"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Content Placeholder 15"/>
          <p:cNvSpPr>
            <a:spLocks noGrp="1"/>
          </p:cNvSpPr>
          <p:nvPr>
            <p:ph sz="quarter" idx="15"/>
          </p:nvPr>
        </p:nvSpPr>
        <p:spPr>
          <a:xfrm>
            <a:off x="4648200" y="1252729"/>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3886200"/>
            <a:ext cx="2442340" cy="2432051"/>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Footer Placeholder 11"/>
          <p:cNvSpPr>
            <a:spLocks noGrp="1"/>
          </p:cNvSpPr>
          <p:nvPr>
            <p:ph type="ftr" sz="quarter" idx="13"/>
          </p:nvPr>
        </p:nvSpPr>
        <p:spPr>
          <a:xfrm>
            <a:off x="445472" y="6400801"/>
            <a:ext cx="4126528" cy="314327"/>
          </a:xfrm>
          <a:prstGeom prst="rect">
            <a:avLst/>
          </a:prstGeom>
        </p:spPr>
        <p:txBody>
          <a:bodyPr/>
          <a:lstStyle>
            <a:lvl1pPr algn="l">
              <a:defRPr sz="1100" b="0">
                <a:solidFill>
                  <a:schemeClr val="tx1"/>
                </a:solidFill>
              </a:defRPr>
            </a:lvl1pPr>
          </a:lstStyle>
          <a:p>
            <a:r>
              <a:rPr lang="en-US" smtClean="0"/>
              <a:t>LCLS-II Director’s Review, February 17-19, 2015</a:t>
            </a:r>
            <a:endParaRPr lang="en-US"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Footer Placeholder 11"/>
          <p:cNvSpPr>
            <a:spLocks noGrp="1"/>
          </p:cNvSpPr>
          <p:nvPr>
            <p:ph type="ftr" sz="quarter" idx="13"/>
          </p:nvPr>
        </p:nvSpPr>
        <p:spPr>
          <a:xfrm>
            <a:off x="445472" y="6400801"/>
            <a:ext cx="4126528" cy="314327"/>
          </a:xfrm>
          <a:prstGeom prst="rect">
            <a:avLst/>
          </a:prstGeom>
        </p:spPr>
        <p:txBody>
          <a:bodyPr/>
          <a:lstStyle>
            <a:lvl1pPr algn="l">
              <a:defRPr sz="1100" b="0">
                <a:solidFill>
                  <a:schemeClr val="tx1"/>
                </a:solidFill>
              </a:defRPr>
            </a:lvl1pPr>
          </a:lstStyle>
          <a:p>
            <a:r>
              <a:rPr lang="en-US" smtClean="0"/>
              <a:t>LCLS-II Director’s Review, February 17-19, 2015</a:t>
            </a:r>
            <a:endParaRPr lang="en-US"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LCLS-II Director’s Review, February 17-19,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74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 y="0"/>
            <a:ext cx="9144001" cy="6858000"/>
          </a:xfrm>
          <a:prstGeom prst="rect">
            <a:avLst/>
          </a:prstGeom>
          <a:noFill/>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8400" y="6196867"/>
            <a:ext cx="3147290" cy="914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5" y="536577"/>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67050" y="3646170"/>
            <a:ext cx="5480050" cy="2187703"/>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5" y="2755013"/>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2052" name="Picture 4" descr="C:\Users\boyce\Documents\lclsII_banner_v01_wd565.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8051" y="79410"/>
            <a:ext cx="6137377" cy="1270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054460"/>
          </a:xfrm>
          <a:prstGeom prst="rect">
            <a:avLst/>
          </a:prstGeom>
          <a:solidFill>
            <a:srgbClr val="FFF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2" y="1243584"/>
            <a:ext cx="8109919" cy="490533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1"/>
          </a:xfrm>
          <a:prstGeom prst="rect">
            <a:avLst/>
          </a:prstGeom>
        </p:spPr>
        <p:txBody>
          <a:bodyPr vert="horz" lIns="72000" tIns="57600" rIns="72000" bIns="45720" rtlCol="0" anchor="ctr"/>
          <a:lstStyle>
            <a:lvl1pPr algn="l">
              <a:defRPr sz="1100" b="0">
                <a:ln>
                  <a:noFill/>
                </a:ln>
                <a:solidFill>
                  <a:srgbClr val="18572E"/>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1"/>
            <a:ext cx="4126528" cy="314327"/>
          </a:xfrm>
          <a:prstGeom prst="rect">
            <a:avLst/>
          </a:prstGeom>
        </p:spPr>
        <p:txBody>
          <a:bodyPr/>
          <a:lstStyle>
            <a:lvl1pPr algn="l">
              <a:defRPr sz="1100" b="0">
                <a:solidFill>
                  <a:schemeClr val="tx1"/>
                </a:solidFill>
              </a:defRPr>
            </a:lvl1pPr>
          </a:lstStyle>
          <a:p>
            <a:r>
              <a:rPr lang="en-US" smtClean="0"/>
              <a:t>LCLS-II Director’s Review, February 17-19, 2015</a:t>
            </a:r>
            <a:endParaRPr lang="en-US" dirty="0"/>
          </a:p>
        </p:txBody>
      </p:sp>
      <p:sp>
        <p:nvSpPr>
          <p:cNvPr id="4" name="Rectangle 3"/>
          <p:cNvSpPr/>
          <p:nvPr userDrawn="1"/>
        </p:nvSpPr>
        <p:spPr>
          <a:xfrm>
            <a:off x="0" y="1048622"/>
            <a:ext cx="9144000" cy="76445"/>
          </a:xfrm>
          <a:prstGeom prst="rect">
            <a:avLst/>
          </a:prstGeom>
          <a:solidFill>
            <a:srgbClr val="1857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18572E"/>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hyperlink" Target="https://powerpedia.energy.gov/wiki/Project_Management_Career_Development_Progra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pmi.org/certifications/types/project-management-pm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1.png"/><Relationship Id="rId4" Type="http://schemas.openxmlformats.org/officeDocument/2006/relationships/image" Target="../media/image9.emf"/><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li-slac.stanford.edu/" TargetMode="External"/><Relationship Id="rId7"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mailto:Benjamin.Brown@science.doe.gov" TargetMode="External"/><Relationship Id="rId4" Type="http://schemas.openxmlformats.org/officeDocument/2006/relationships/hyperlink" Target="mailto:jsims@slac.stanfor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Title 3"/>
          <p:cNvSpPr>
            <a:spLocks noGrp="1"/>
          </p:cNvSpPr>
          <p:nvPr>
            <p:ph type="title"/>
          </p:nvPr>
        </p:nvSpPr>
        <p:spPr>
          <a:xfrm>
            <a:off x="469998" y="1505527"/>
            <a:ext cx="8103570" cy="2466109"/>
          </a:xfrm>
        </p:spPr>
        <p:txBody>
          <a:bodyPr>
            <a:noAutofit/>
          </a:bodyPr>
          <a:lstStyle/>
          <a:p>
            <a:pPr algn="ctr">
              <a:defRPr/>
            </a:pPr>
            <a:r>
              <a:rPr lang="en-US" sz="3200" dirty="0" smtClean="0">
                <a:solidFill>
                  <a:schemeClr val="bg2"/>
                </a:solidFill>
              </a:rPr>
              <a:t/>
            </a:r>
            <a:br>
              <a:rPr lang="en-US" sz="3200" dirty="0" smtClean="0">
                <a:solidFill>
                  <a:schemeClr val="bg2"/>
                </a:solidFill>
              </a:rPr>
            </a:br>
            <a:r>
              <a:rPr lang="en-US" sz="3200" dirty="0" smtClean="0">
                <a:solidFill>
                  <a:srgbClr val="18572E"/>
                </a:solidFill>
              </a:rPr>
              <a:t>The DOE Project Leadership Institute</a:t>
            </a:r>
            <a:br>
              <a:rPr lang="en-US" sz="3200" dirty="0" smtClean="0">
                <a:solidFill>
                  <a:srgbClr val="18572E"/>
                </a:solidFill>
              </a:rPr>
            </a:br>
            <a:r>
              <a:rPr lang="en-US" sz="3200" dirty="0"/>
              <a:t/>
            </a:r>
            <a:br>
              <a:rPr lang="en-US" sz="3200" dirty="0"/>
            </a:br>
            <a:r>
              <a:rPr lang="en-US" sz="2000" dirty="0"/>
              <a:t>Briefing for </a:t>
            </a:r>
            <a:r>
              <a:rPr lang="en-US" sz="2000" dirty="0" smtClean="0"/>
              <a:t>the High Energy Physics Advisory Panel</a:t>
            </a:r>
            <a:br>
              <a:rPr lang="en-US" sz="2000" dirty="0" smtClean="0"/>
            </a:br>
            <a:r>
              <a:rPr lang="en-US" sz="2000" dirty="0"/>
              <a:t>June 6, 2017</a:t>
            </a:r>
            <a:r>
              <a:rPr lang="en-US" sz="1800" dirty="0"/>
              <a:t/>
            </a:r>
            <a:br>
              <a:rPr lang="en-US" sz="1800" dirty="0"/>
            </a:br>
            <a:endParaRPr lang="en-US" sz="1800" dirty="0" smtClean="0">
              <a:solidFill>
                <a:srgbClr val="18572E"/>
              </a:solidFill>
              <a:latin typeface="+mn-lt"/>
              <a:cs typeface="Arial" charset="0"/>
            </a:endParaRPr>
          </a:p>
        </p:txBody>
      </p:sp>
      <p:sp>
        <p:nvSpPr>
          <p:cNvPr id="6" name="Subtitle 4"/>
          <p:cNvSpPr>
            <a:spLocks noGrp="1"/>
          </p:cNvSpPr>
          <p:nvPr>
            <p:ph type="subTitle" idx="4294967295"/>
          </p:nvPr>
        </p:nvSpPr>
        <p:spPr>
          <a:xfrm>
            <a:off x="1058146" y="5002129"/>
            <a:ext cx="6927273" cy="1761197"/>
          </a:xfrm>
        </p:spPr>
        <p:txBody>
          <a:bodyPr rtlCol="0">
            <a:noAutofit/>
          </a:bodyPr>
          <a:lstStyle/>
          <a:p>
            <a:pPr algn="ctr" eaLnBrk="1" fontAlgn="auto" hangingPunct="1">
              <a:spcAft>
                <a:spcPts val="0"/>
              </a:spcAft>
              <a:defRPr/>
            </a:pPr>
            <a:r>
              <a:rPr lang="en-US" sz="2000" b="1" dirty="0" smtClean="0">
                <a:solidFill>
                  <a:srgbClr val="18572E"/>
                </a:solidFill>
                <a:latin typeface="+mj-lt"/>
              </a:rPr>
              <a:t>Benjamin L. Brown, Ph.D.</a:t>
            </a:r>
          </a:p>
          <a:p>
            <a:pPr algn="ctr" eaLnBrk="1" fontAlgn="auto" hangingPunct="1">
              <a:spcAft>
                <a:spcPts val="0"/>
              </a:spcAft>
              <a:defRPr/>
            </a:pPr>
            <a:r>
              <a:rPr lang="en-US" sz="1600" b="1" dirty="0" smtClean="0">
                <a:solidFill>
                  <a:schemeClr val="tx1">
                    <a:lumMod val="65000"/>
                    <a:lumOff val="35000"/>
                  </a:schemeClr>
                </a:solidFill>
                <a:latin typeface="+mj-lt"/>
              </a:rPr>
              <a:t>ESnet Program Manager and Senior Science and Technology Advisor</a:t>
            </a:r>
          </a:p>
          <a:p>
            <a:pPr algn="ctr" eaLnBrk="1" fontAlgn="auto" hangingPunct="1">
              <a:spcAft>
                <a:spcPts val="0"/>
              </a:spcAft>
              <a:defRPr/>
            </a:pPr>
            <a:r>
              <a:rPr lang="en-US" sz="1600" b="1" dirty="0" smtClean="0">
                <a:solidFill>
                  <a:schemeClr val="tx1">
                    <a:lumMod val="65000"/>
                    <a:lumOff val="35000"/>
                  </a:schemeClr>
                </a:solidFill>
                <a:latin typeface="+mj-lt"/>
              </a:rPr>
              <a:t>DOE Office of Science</a:t>
            </a:r>
          </a:p>
        </p:txBody>
      </p:sp>
      <p:pic>
        <p:nvPicPr>
          <p:cNvPr id="2" name="Picture 1"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98" y="444501"/>
            <a:ext cx="2722550" cy="419100"/>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582" y="316478"/>
            <a:ext cx="2176320" cy="547123"/>
          </a:xfrm>
          <a:prstGeom prst="rect">
            <a:avLst/>
          </a:prstGeom>
        </p:spPr>
      </p:pic>
    </p:spTree>
    <p:extLst>
      <p:ext uri="{BB962C8B-B14F-4D97-AF65-F5344CB8AC3E}">
        <p14:creationId xmlns:p14="http://schemas.microsoft.com/office/powerpoint/2010/main" val="15537336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smtClean="0"/>
              <a:t>We have a shared fate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98" y="1425576"/>
            <a:ext cx="7342708" cy="516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oup 7"/>
          <p:cNvGrpSpPr/>
          <p:nvPr/>
        </p:nvGrpSpPr>
        <p:grpSpPr>
          <a:xfrm>
            <a:off x="6803725" y="1202214"/>
            <a:ext cx="1374515" cy="1379061"/>
            <a:chOff x="7772400" y="-7461"/>
            <a:chExt cx="1374515" cy="1379061"/>
          </a:xfrm>
        </p:grpSpPr>
        <p:sp>
          <p:nvSpPr>
            <p:cNvPr id="9" name="Right Triangle 8"/>
            <p:cNvSpPr/>
            <p:nvPr/>
          </p:nvSpPr>
          <p:spPr>
            <a:xfrm rot="10800000">
              <a:off x="7772400" y="0"/>
              <a:ext cx="1371600" cy="1371600"/>
            </a:xfrm>
            <a:prstGeom prst="rtTriangl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TextBox 9"/>
            <p:cNvSpPr txBox="1"/>
            <p:nvPr/>
          </p:nvSpPr>
          <p:spPr>
            <a:xfrm>
              <a:off x="8147924" y="-7461"/>
              <a:ext cx="998991" cy="73866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rPr>
                <a:t>Dr. Harriet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rPr>
                <a:t>Kung</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rPr>
                <a:t>graphic</a:t>
              </a:r>
            </a:p>
          </p:txBody>
        </p:sp>
      </p:grpSp>
      <p:sp>
        <p:nvSpPr>
          <p:cNvPr id="11"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
        <p:nvSpPr>
          <p:cNvPr id="5" name="TextBox 4"/>
          <p:cNvSpPr txBox="1"/>
          <p:nvPr/>
        </p:nvSpPr>
        <p:spPr>
          <a:xfrm>
            <a:off x="3921071" y="1266262"/>
            <a:ext cx="2403275" cy="1384995"/>
          </a:xfrm>
          <a:prstGeom prst="rect">
            <a:avLst/>
          </a:prstGeom>
          <a:solidFill>
            <a:srgbClr val="18572E"/>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dirty="0" smtClean="0"/>
              <a:t>Since 2002, SC has completed 77 projects that had a Total Project Cost over $5M, totaling ~$6B.  Cumulative cost growth has been held to ~2%.</a:t>
            </a:r>
            <a:endParaRPr lang="en-US" sz="1400" dirty="0"/>
          </a:p>
        </p:txBody>
      </p:sp>
    </p:spTree>
    <p:extLst>
      <p:ext uri="{BB962C8B-B14F-4D97-AF65-F5344CB8AC3E}">
        <p14:creationId xmlns:p14="http://schemas.microsoft.com/office/powerpoint/2010/main" val="21070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Why do we need a PLI program?</a:t>
            </a:r>
            <a:endParaRPr lang="en-US" dirty="0"/>
          </a:p>
        </p:txBody>
      </p:sp>
      <p:sp>
        <p:nvSpPr>
          <p:cNvPr id="5" name="Content Placeholder 1"/>
          <p:cNvSpPr txBox="1">
            <a:spLocks/>
          </p:cNvSpPr>
          <p:nvPr/>
        </p:nvSpPr>
        <p:spPr>
          <a:xfrm>
            <a:off x="315041" y="1328738"/>
            <a:ext cx="8410575" cy="5259388"/>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t>DOE project management </a:t>
            </a:r>
            <a:r>
              <a:rPr lang="en-US" sz="2000" dirty="0" smtClean="0"/>
              <a:t>performance depends on:</a:t>
            </a:r>
            <a:endParaRPr lang="en-US" sz="2000" dirty="0"/>
          </a:p>
          <a:p>
            <a:pPr marL="342900" indent="-342900" fontAlgn="auto">
              <a:buFont typeface="Arial"/>
              <a:buChar char="•"/>
            </a:pPr>
            <a:endParaRPr lang="en-US" sz="2000" dirty="0" smtClean="0"/>
          </a:p>
          <a:p>
            <a:pPr marL="342900" indent="-342900" fontAlgn="auto">
              <a:buFont typeface="Arial"/>
              <a:buChar char="•"/>
            </a:pPr>
            <a:r>
              <a:rPr lang="en-US" sz="2000" dirty="0" smtClean="0"/>
              <a:t>Collective learning and shared commitment</a:t>
            </a:r>
          </a:p>
          <a:p>
            <a:pPr marL="342900" indent="-342900" fontAlgn="auto">
              <a:buFont typeface="Arial"/>
              <a:buChar char="•"/>
            </a:pPr>
            <a:endParaRPr lang="en-US" sz="2000" dirty="0"/>
          </a:p>
          <a:p>
            <a:pPr marL="342900" indent="-342900" fontAlgn="auto">
              <a:buFont typeface="Arial"/>
              <a:buChar char="•"/>
            </a:pPr>
            <a:r>
              <a:rPr lang="en-US" sz="2000" dirty="0" smtClean="0"/>
              <a:t>Workforce development</a:t>
            </a:r>
            <a:endParaRPr lang="en-US" sz="2000" dirty="0"/>
          </a:p>
          <a:p>
            <a:pPr marL="342900" indent="-342900" fontAlgn="auto">
              <a:buFont typeface="Arial"/>
              <a:buChar char="•"/>
            </a:pPr>
            <a:endParaRPr lang="en-US" sz="2000" dirty="0" smtClean="0"/>
          </a:p>
          <a:p>
            <a:pPr marL="342900" indent="-342900" fontAlgn="auto">
              <a:buFont typeface="Arial"/>
              <a:buChar char="•"/>
            </a:pPr>
            <a:r>
              <a:rPr lang="en-US" sz="2000" dirty="0" smtClean="0"/>
              <a:t>Knowledge management</a:t>
            </a:r>
          </a:p>
          <a:p>
            <a:pPr marL="342900" indent="-342900" fontAlgn="auto">
              <a:buFont typeface="Arial"/>
              <a:buChar char="•"/>
            </a:pPr>
            <a:endParaRPr lang="en-US" sz="2000" dirty="0" smtClean="0"/>
          </a:p>
          <a:p>
            <a:pPr marL="342900" indent="-342900" fontAlgn="auto">
              <a:buFont typeface="Arial"/>
              <a:buChar char="•"/>
            </a:pPr>
            <a:endParaRPr lang="en-US" sz="2000" dirty="0" smtClean="0"/>
          </a:p>
        </p:txBody>
      </p:sp>
      <p:sp>
        <p:nvSpPr>
          <p:cNvPr id="12"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pic>
        <p:nvPicPr>
          <p:cNvPr id="10" name="Picture 9"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11" name="Picture 10"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Tree>
    <p:extLst>
      <p:ext uri="{BB962C8B-B14F-4D97-AF65-F5344CB8AC3E}">
        <p14:creationId xmlns:p14="http://schemas.microsoft.com/office/powerpoint/2010/main" val="2447359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18572E"/>
                </a:solidFill>
              </a:rPr>
              <a:t>PLI Origins</a:t>
            </a:r>
            <a:endParaRPr lang="en-US" dirty="0">
              <a:solidFill>
                <a:srgbClr val="004D66"/>
              </a:solidFill>
            </a:endParaRPr>
          </a:p>
        </p:txBody>
      </p:sp>
      <p:sp>
        <p:nvSpPr>
          <p:cNvPr id="3" name="Slide Number Placeholder 2"/>
          <p:cNvSpPr>
            <a:spLocks noGrp="1"/>
          </p:cNvSpPr>
          <p:nvPr>
            <p:ph type="sldNum" sz="quarter" idx="11"/>
          </p:nvPr>
        </p:nvSpPr>
        <p:spPr/>
        <p:txBody>
          <a:bodyPr/>
          <a:lstStyle/>
          <a:p>
            <a:pPr>
              <a:defRPr/>
            </a:pPr>
            <a:fld id="{8BAF0E60-FD3E-4AA3-A83A-D5046E38D57D}" type="slidenum">
              <a:rPr lang="en-US" smtClean="0"/>
              <a:pPr>
                <a:defRPr/>
              </a:pPr>
              <a:t>12</a:t>
            </a:fld>
            <a:endParaRPr lang="en-US" dirty="0"/>
          </a:p>
        </p:txBody>
      </p:sp>
      <p:sp>
        <p:nvSpPr>
          <p:cNvPr id="8" name="Content Placeholder 1"/>
          <p:cNvSpPr>
            <a:spLocks noGrp="1"/>
          </p:cNvSpPr>
          <p:nvPr>
            <p:ph idx="4294967295"/>
          </p:nvPr>
        </p:nvSpPr>
        <p:spPr>
          <a:xfrm>
            <a:off x="1215964" y="1598614"/>
            <a:ext cx="6575286" cy="5259388"/>
          </a:xfrm>
          <a:prstGeom prst="rect">
            <a:avLst/>
          </a:prstGeom>
        </p:spPr>
        <p:txBody>
          <a:bodyPr>
            <a:noAutofit/>
          </a:bodyPr>
          <a:lstStyle/>
          <a:p>
            <a:r>
              <a:rPr lang="en-US" sz="1800" dirty="0"/>
              <a:t>On  December 1, 2014, </a:t>
            </a:r>
            <a:r>
              <a:rPr lang="en-US" sz="1800" dirty="0" smtClean="0"/>
              <a:t>Secretary of Energy Ernest Moniz signed </a:t>
            </a:r>
            <a:r>
              <a:rPr lang="en-US" sz="1800" dirty="0"/>
              <a:t>a </a:t>
            </a:r>
            <a:r>
              <a:rPr lang="en-US" sz="1800" dirty="0" smtClean="0"/>
              <a:t>memorandum, </a:t>
            </a:r>
            <a:r>
              <a:rPr lang="en-US" sz="1800" i="1" dirty="0" smtClean="0"/>
              <a:t>Improving the Department’s Management of Projects</a:t>
            </a:r>
            <a:r>
              <a:rPr lang="en-US" sz="1800" dirty="0" smtClean="0"/>
              <a:t>, which introduced </a:t>
            </a:r>
            <a:r>
              <a:rPr lang="en-US" sz="1800" dirty="0"/>
              <a:t>several new </a:t>
            </a:r>
            <a:r>
              <a:rPr lang="en-US" sz="1800" dirty="0" smtClean="0"/>
              <a:t>initiatives, including: </a:t>
            </a:r>
          </a:p>
          <a:p>
            <a:r>
              <a:rPr lang="en-US" sz="1800" dirty="0" smtClean="0"/>
              <a:t/>
            </a:r>
            <a:br>
              <a:rPr lang="en-US" sz="1800" dirty="0" smtClean="0"/>
            </a:br>
            <a:r>
              <a:rPr lang="en-US" sz="1800" dirty="0" smtClean="0">
                <a:solidFill>
                  <a:srgbClr val="C00000"/>
                </a:solidFill>
              </a:rPr>
              <a:t>“The </a:t>
            </a:r>
            <a:r>
              <a:rPr lang="en-US" sz="1800" dirty="0">
                <a:solidFill>
                  <a:srgbClr val="C00000"/>
                </a:solidFill>
              </a:rPr>
              <a:t>Department will establish a project leadership institute to create and sustain a culture of project delivery excellence.” </a:t>
            </a:r>
            <a:r>
              <a:rPr lang="en-US" sz="1800" dirty="0"/>
              <a:t> </a:t>
            </a:r>
            <a:endParaRPr lang="en-US" sz="1800" dirty="0" smtClean="0"/>
          </a:p>
          <a:p>
            <a:endParaRPr lang="en-US" sz="1800" dirty="0"/>
          </a:p>
          <a:p>
            <a:r>
              <a:rPr lang="en-US" sz="1800" dirty="0" smtClean="0"/>
              <a:t>Steve Meador, Director of the SC Office of Project Assessment, volunteered to develop the program concept.</a:t>
            </a:r>
          </a:p>
          <a:p>
            <a:pPr marL="342900" indent="-342900">
              <a:buFont typeface="Arial"/>
              <a:buChar char="•"/>
            </a:pPr>
            <a:endParaRPr lang="en-US" sz="1800" dirty="0" smtClean="0"/>
          </a:p>
          <a:p>
            <a:pPr lvl="0"/>
            <a:endParaRPr lang="en-US" sz="2000" dirty="0"/>
          </a:p>
          <a:p>
            <a:pPr marL="342900" lvl="0" indent="-342900">
              <a:buFont typeface="Arial"/>
              <a:buChar char="•"/>
            </a:pPr>
            <a:endParaRPr lang="en-US" sz="2000" dirty="0" smtClean="0"/>
          </a:p>
        </p:txBody>
      </p:sp>
      <p:pic>
        <p:nvPicPr>
          <p:cNvPr id="7" name="Picture 6"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9" name="Picture 8"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0"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Tree>
    <p:extLst>
      <p:ext uri="{BB962C8B-B14F-4D97-AF65-F5344CB8AC3E}">
        <p14:creationId xmlns:p14="http://schemas.microsoft.com/office/powerpoint/2010/main" val="51426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The PLI is differentiated from other programs</a:t>
            </a:r>
            <a:endParaRPr lang="en-US" dirty="0"/>
          </a:p>
        </p:txBody>
      </p:sp>
      <p:sp>
        <p:nvSpPr>
          <p:cNvPr id="6" name="Content Placeholder 1"/>
          <p:cNvSpPr txBox="1">
            <a:spLocks/>
          </p:cNvSpPr>
          <p:nvPr/>
        </p:nvSpPr>
        <p:spPr>
          <a:xfrm>
            <a:off x="469054" y="1398052"/>
            <a:ext cx="8410575" cy="525938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100000"/>
              <a:buFont typeface="Arial"/>
              <a:buChar char="•"/>
            </a:pPr>
            <a:endParaRPr lang="en-US" sz="2000" dirty="0">
              <a:solidFill>
                <a:srgbClr val="004D66"/>
              </a:solidFill>
              <a:latin typeface="Calibri"/>
              <a:ea typeface="Calibri"/>
            </a:endParaRPr>
          </a:p>
          <a:p>
            <a:pPr marL="342900" indent="-342900">
              <a:buSzPct val="100000"/>
              <a:buFont typeface="Arial"/>
              <a:buChar char="•"/>
            </a:pPr>
            <a:r>
              <a:rPr lang="en-US" sz="2000" dirty="0" smtClean="0">
                <a:ea typeface="Calibri"/>
              </a:rPr>
              <a:t>DOE Project Management Career Development Program (</a:t>
            </a:r>
            <a:r>
              <a:rPr lang="en-US" sz="2000" dirty="0">
                <a:ea typeface="Calibri"/>
              </a:rPr>
              <a:t>PMCDP) </a:t>
            </a:r>
            <a:r>
              <a:rPr lang="en-US" sz="1400" dirty="0" smtClean="0">
                <a:ea typeface="Calibri"/>
                <a:hlinkClick r:id="rId3"/>
              </a:rPr>
              <a:t>https</a:t>
            </a:r>
            <a:r>
              <a:rPr lang="en-US" sz="1400" dirty="0">
                <a:ea typeface="Calibri"/>
                <a:hlinkClick r:id="rId3"/>
              </a:rPr>
              <a:t>://</a:t>
            </a:r>
            <a:r>
              <a:rPr lang="en-US" sz="1400" dirty="0" smtClean="0">
                <a:ea typeface="Calibri"/>
                <a:hlinkClick r:id="rId3"/>
              </a:rPr>
              <a:t>powerpedia.energy.gov/wiki/Project_Management_Career_Development_Program</a:t>
            </a:r>
            <a:r>
              <a:rPr lang="en-US" sz="2000" dirty="0" smtClean="0">
                <a:ea typeface="Calibri"/>
              </a:rPr>
              <a:t> </a:t>
            </a:r>
          </a:p>
          <a:p>
            <a:pPr marL="342900" indent="-342900">
              <a:buSzPct val="100000"/>
              <a:buFont typeface="Arial"/>
              <a:buChar char="•"/>
            </a:pPr>
            <a:endParaRPr lang="en-US" sz="2000" dirty="0">
              <a:latin typeface="+mj-lt"/>
              <a:ea typeface="Calibri"/>
            </a:endParaRPr>
          </a:p>
          <a:p>
            <a:pPr marL="342900" indent="-342900">
              <a:buSzPct val="100000"/>
              <a:buFont typeface="Arial"/>
              <a:buChar char="•"/>
            </a:pPr>
            <a:r>
              <a:rPr lang="en-US" sz="2000" dirty="0" smtClean="0">
                <a:latin typeface="+mj-lt"/>
                <a:ea typeface="Calibri"/>
              </a:rPr>
              <a:t>Project Management Institute (PMI) Project Management Professional (PMP) certificate</a:t>
            </a:r>
            <a:endParaRPr lang="en-US" sz="1800" dirty="0" smtClean="0">
              <a:latin typeface="+mj-lt"/>
              <a:ea typeface="Calibri"/>
            </a:endParaRPr>
          </a:p>
          <a:p>
            <a:pPr>
              <a:buSzPct val="100000"/>
              <a:tabLst>
                <a:tab pos="339725" algn="l"/>
              </a:tabLst>
            </a:pPr>
            <a:r>
              <a:rPr lang="en-US" sz="1400" dirty="0" smtClean="0">
                <a:solidFill>
                  <a:srgbClr val="004D66"/>
                </a:solidFill>
                <a:latin typeface="+mj-lt"/>
                <a:ea typeface="Calibri"/>
              </a:rPr>
              <a:t>	</a:t>
            </a:r>
            <a:r>
              <a:rPr lang="en-US" sz="1400" dirty="0" smtClean="0">
                <a:solidFill>
                  <a:srgbClr val="004D66"/>
                </a:solidFill>
                <a:latin typeface="+mj-lt"/>
                <a:ea typeface="Calibri"/>
                <a:hlinkClick r:id="rId4"/>
              </a:rPr>
              <a:t>http</a:t>
            </a:r>
            <a:r>
              <a:rPr lang="en-US" sz="1400" dirty="0">
                <a:solidFill>
                  <a:srgbClr val="004D66"/>
                </a:solidFill>
                <a:latin typeface="+mj-lt"/>
                <a:ea typeface="Calibri"/>
                <a:hlinkClick r:id="rId4"/>
              </a:rPr>
              <a:t>://</a:t>
            </a:r>
            <a:r>
              <a:rPr lang="en-US" sz="1400" dirty="0" smtClean="0">
                <a:solidFill>
                  <a:srgbClr val="004D66"/>
                </a:solidFill>
                <a:latin typeface="+mj-lt"/>
                <a:ea typeface="Calibri"/>
                <a:hlinkClick r:id="rId4"/>
              </a:rPr>
              <a:t>www.pmi.org/certifications/types/project-management-pmp</a:t>
            </a:r>
            <a:r>
              <a:rPr lang="en-US" sz="1400" u="sng" dirty="0" smtClean="0">
                <a:solidFill>
                  <a:srgbClr val="004D66"/>
                </a:solidFill>
                <a:latin typeface="+mj-lt"/>
                <a:ea typeface="Calibri"/>
              </a:rPr>
              <a:t> </a:t>
            </a:r>
          </a:p>
          <a:p>
            <a:pPr marL="342900" indent="-342900">
              <a:buFont typeface="Arial"/>
              <a:buChar char="•"/>
            </a:pPr>
            <a:endParaRPr lang="en-US" sz="2000" dirty="0" smtClean="0">
              <a:solidFill>
                <a:srgbClr val="004D66"/>
              </a:solidFill>
              <a:latin typeface="+mj-lt"/>
            </a:endParaRPr>
          </a:p>
          <a:p>
            <a:pPr marL="342900" indent="-342900">
              <a:buFont typeface="Arial"/>
              <a:buChar char="•"/>
            </a:pPr>
            <a:r>
              <a:rPr lang="en-US" sz="2000" dirty="0">
                <a:latin typeface="+mj-lt"/>
                <a:ea typeface="Calibri"/>
              </a:rPr>
              <a:t>Federal Executive </a:t>
            </a:r>
            <a:r>
              <a:rPr lang="en-US" sz="2000" dirty="0" smtClean="0">
                <a:latin typeface="+mj-lt"/>
                <a:ea typeface="Calibri"/>
              </a:rPr>
              <a:t>Institute Leadership for a Democratic Society</a:t>
            </a:r>
            <a:endParaRPr lang="en-US" sz="2000" dirty="0">
              <a:latin typeface="+mj-lt"/>
              <a:ea typeface="Calibri"/>
            </a:endParaRPr>
          </a:p>
          <a:p>
            <a:endParaRPr lang="en-US" sz="2000" dirty="0"/>
          </a:p>
        </p:txBody>
      </p:sp>
      <p:sp>
        <p:nvSpPr>
          <p:cNvPr id="7"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Tree>
    <p:extLst>
      <p:ext uri="{BB962C8B-B14F-4D97-AF65-F5344CB8AC3E}">
        <p14:creationId xmlns:p14="http://schemas.microsoft.com/office/powerpoint/2010/main" val="278172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5228115"/>
              </p:ext>
            </p:extLst>
          </p:nvPr>
        </p:nvGraphicFramePr>
        <p:xfrm>
          <a:off x="95348" y="458356"/>
          <a:ext cx="8470802" cy="569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8BAF0E60-FD3E-4AA3-A83A-D5046E38D57D}"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solidFill>
                  <a:srgbClr val="18572E"/>
                </a:solidFill>
              </a:rPr>
              <a:t/>
            </a:r>
            <a:br>
              <a:rPr lang="en-US" dirty="0" smtClean="0">
                <a:solidFill>
                  <a:srgbClr val="18572E"/>
                </a:solidFill>
              </a:rPr>
            </a:br>
            <a:r>
              <a:rPr lang="en-US" dirty="0" smtClean="0">
                <a:solidFill>
                  <a:srgbClr val="18572E"/>
                </a:solidFill>
              </a:rPr>
              <a:t>PLI program development unfolded over two years</a:t>
            </a:r>
            <a:endParaRPr lang="en-US" dirty="0">
              <a:solidFill>
                <a:srgbClr val="004D66"/>
              </a:solidFill>
            </a:endParaRPr>
          </a:p>
        </p:txBody>
      </p:sp>
      <p:pic>
        <p:nvPicPr>
          <p:cNvPr id="7" name="Picture 6" descr="PLI_logo_OL_fina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9" name="Picture 8" descr="New_DOE_Logo_Color-green-Text_060208.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0"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
        <p:nvSpPr>
          <p:cNvPr id="6" name="TextBox 5"/>
          <p:cNvSpPr txBox="1"/>
          <p:nvPr/>
        </p:nvSpPr>
        <p:spPr>
          <a:xfrm>
            <a:off x="501635" y="2701636"/>
            <a:ext cx="1667316" cy="584775"/>
          </a:xfrm>
          <a:prstGeom prst="rect">
            <a:avLst/>
          </a:prstGeom>
          <a:noFill/>
        </p:spPr>
        <p:txBody>
          <a:bodyPr wrap="none" rtlCol="0">
            <a:spAutoFit/>
          </a:bodyPr>
          <a:lstStyle/>
          <a:p>
            <a:pPr lvl="0"/>
            <a:r>
              <a:rPr lang="en-US" sz="1600" dirty="0" smtClean="0"/>
              <a:t>Jan </a:t>
            </a:r>
            <a:r>
              <a:rPr lang="en-US" sz="1600" dirty="0"/>
              <a:t>– </a:t>
            </a:r>
            <a:r>
              <a:rPr lang="en-US" sz="1600" dirty="0" smtClean="0"/>
              <a:t>Aug 2015 </a:t>
            </a:r>
            <a:endParaRPr lang="en-US" sz="1600" dirty="0"/>
          </a:p>
          <a:p>
            <a:endParaRPr lang="en-US" sz="1600" dirty="0"/>
          </a:p>
        </p:txBody>
      </p:sp>
      <p:sp>
        <p:nvSpPr>
          <p:cNvPr id="11" name="TextBox 10"/>
          <p:cNvSpPr txBox="1"/>
          <p:nvPr/>
        </p:nvSpPr>
        <p:spPr>
          <a:xfrm>
            <a:off x="3384390" y="2683165"/>
            <a:ext cx="1119217" cy="584775"/>
          </a:xfrm>
          <a:prstGeom prst="rect">
            <a:avLst/>
          </a:prstGeom>
          <a:noFill/>
        </p:spPr>
        <p:txBody>
          <a:bodyPr wrap="none" rtlCol="0">
            <a:spAutoFit/>
          </a:bodyPr>
          <a:lstStyle/>
          <a:p>
            <a:pPr lvl="0"/>
            <a:r>
              <a:rPr lang="en-US" sz="1600" dirty="0" smtClean="0"/>
              <a:t>Aug 2015 </a:t>
            </a:r>
            <a:endParaRPr lang="en-US" sz="1600" dirty="0"/>
          </a:p>
          <a:p>
            <a:endParaRPr lang="en-US" sz="1600" dirty="0"/>
          </a:p>
        </p:txBody>
      </p:sp>
      <p:sp>
        <p:nvSpPr>
          <p:cNvPr id="12" name="TextBox 11"/>
          <p:cNvSpPr txBox="1"/>
          <p:nvPr/>
        </p:nvSpPr>
        <p:spPr>
          <a:xfrm>
            <a:off x="5445516" y="2701637"/>
            <a:ext cx="2182008" cy="584775"/>
          </a:xfrm>
          <a:prstGeom prst="rect">
            <a:avLst/>
          </a:prstGeom>
          <a:noFill/>
        </p:spPr>
        <p:txBody>
          <a:bodyPr wrap="none" rtlCol="0">
            <a:spAutoFit/>
          </a:bodyPr>
          <a:lstStyle/>
          <a:p>
            <a:pPr lvl="0"/>
            <a:r>
              <a:rPr lang="en-US" sz="1600" dirty="0" smtClean="0"/>
              <a:t>Oct </a:t>
            </a:r>
            <a:r>
              <a:rPr lang="en-US" sz="1600" dirty="0"/>
              <a:t>2015 – </a:t>
            </a:r>
            <a:r>
              <a:rPr lang="en-US" sz="1600" dirty="0" smtClean="0"/>
              <a:t>Dec 2016 </a:t>
            </a:r>
            <a:endParaRPr lang="en-US" sz="1600" dirty="0"/>
          </a:p>
          <a:p>
            <a:endParaRPr lang="en-US" sz="1600" dirty="0"/>
          </a:p>
        </p:txBody>
      </p:sp>
      <p:sp>
        <p:nvSpPr>
          <p:cNvPr id="14" name="Oval 13"/>
          <p:cNvSpPr/>
          <p:nvPr/>
        </p:nvSpPr>
        <p:spPr>
          <a:xfrm>
            <a:off x="7637721" y="2609271"/>
            <a:ext cx="1397742" cy="1317337"/>
          </a:xfrm>
          <a:prstGeom prst="ellipse">
            <a:avLst/>
          </a:prstGeom>
          <a:solidFill>
            <a:srgbClr val="185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schemeClr val="bg1"/>
                </a:solidFill>
              </a:rPr>
              <a:t>2017 </a:t>
            </a:r>
          </a:p>
          <a:p>
            <a:pPr lvl="0" algn="ctr"/>
            <a:r>
              <a:rPr lang="en-US" sz="1400" b="1" dirty="0" smtClean="0">
                <a:solidFill>
                  <a:schemeClr val="bg1"/>
                </a:solidFill>
              </a:rPr>
              <a:t>Inaugural </a:t>
            </a:r>
            <a:endParaRPr lang="en-US" sz="1400" b="1" dirty="0">
              <a:solidFill>
                <a:schemeClr val="bg1"/>
              </a:solidFill>
            </a:endParaRPr>
          </a:p>
          <a:p>
            <a:pPr lvl="0" algn="ctr"/>
            <a:r>
              <a:rPr lang="en-US" sz="1400" b="1" dirty="0">
                <a:solidFill>
                  <a:schemeClr val="bg1"/>
                </a:solidFill>
              </a:rPr>
              <a:t>Cohort</a:t>
            </a:r>
          </a:p>
        </p:txBody>
      </p:sp>
    </p:spTree>
    <p:extLst>
      <p:ext uri="{BB962C8B-B14F-4D97-AF65-F5344CB8AC3E}">
        <p14:creationId xmlns:p14="http://schemas.microsoft.com/office/powerpoint/2010/main" val="3673997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18572E"/>
                </a:solidFill>
              </a:rPr>
              <a:t>PLI Planning Team</a:t>
            </a:r>
            <a:endParaRPr lang="en-US" dirty="0">
              <a:solidFill>
                <a:srgbClr val="18572E"/>
              </a:solidFill>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pPr/>
              <a:t>15</a:t>
            </a:fld>
            <a:endParaRPr lang="en-US"/>
          </a:p>
        </p:txBody>
      </p:sp>
      <p:sp>
        <p:nvSpPr>
          <p:cNvPr id="6" name="TextBox 5"/>
          <p:cNvSpPr txBox="1"/>
          <p:nvPr/>
        </p:nvSpPr>
        <p:spPr>
          <a:xfrm>
            <a:off x="6956097" y="1239938"/>
            <a:ext cx="2115416" cy="5078313"/>
          </a:xfrm>
          <a:prstGeom prst="rect">
            <a:avLst/>
          </a:prstGeom>
          <a:noFill/>
        </p:spPr>
        <p:txBody>
          <a:bodyPr wrap="square" rtlCol="0">
            <a:spAutoFit/>
          </a:bodyPr>
          <a:lstStyle/>
          <a:p>
            <a:r>
              <a:rPr lang="en-US" sz="1200" b="1" u="sng" dirty="0"/>
              <a:t>In-person meetings</a:t>
            </a:r>
          </a:p>
          <a:p>
            <a:r>
              <a:rPr lang="en-US" sz="1200" dirty="0"/>
              <a:t>November 2015 (FNAL)</a:t>
            </a:r>
          </a:p>
          <a:p>
            <a:r>
              <a:rPr lang="en-US" sz="1200" dirty="0"/>
              <a:t>February 2016 (SLAC)</a:t>
            </a:r>
          </a:p>
          <a:p>
            <a:r>
              <a:rPr lang="en-US" sz="1200" dirty="0"/>
              <a:t>April 2016 (ASU)</a:t>
            </a:r>
          </a:p>
          <a:p>
            <a:r>
              <a:rPr lang="en-US" sz="1200" dirty="0"/>
              <a:t>June 2016 (Tysons, VA)</a:t>
            </a:r>
          </a:p>
          <a:p>
            <a:r>
              <a:rPr lang="en-US" sz="1200" dirty="0"/>
              <a:t>August 2016 </a:t>
            </a:r>
            <a:r>
              <a:rPr lang="en-US" sz="1200" dirty="0" smtClean="0"/>
              <a:t>(CU-Boulder)</a:t>
            </a:r>
          </a:p>
          <a:p>
            <a:r>
              <a:rPr lang="en-US" sz="1200" dirty="0" smtClean="0"/>
              <a:t>September 2016 (SLAC) </a:t>
            </a:r>
          </a:p>
          <a:p>
            <a:r>
              <a:rPr lang="en-US" sz="1200" dirty="0" smtClean="0"/>
              <a:t>November 2016 </a:t>
            </a:r>
            <a:r>
              <a:rPr lang="en-US" sz="1200" dirty="0"/>
              <a:t>(SLAC) </a:t>
            </a:r>
          </a:p>
          <a:p>
            <a:endParaRPr lang="en-US" sz="1200" b="1" u="sng" dirty="0" smtClean="0"/>
          </a:p>
          <a:p>
            <a:endParaRPr lang="en-US" sz="1200" b="1" u="sng" dirty="0" smtClean="0"/>
          </a:p>
          <a:p>
            <a:r>
              <a:rPr lang="en-US" sz="1200" b="1" u="sng" dirty="0" smtClean="0"/>
              <a:t>Top (L to R)</a:t>
            </a:r>
          </a:p>
          <a:p>
            <a:r>
              <a:rPr lang="en-US" sz="1200" dirty="0" smtClean="0"/>
              <a:t>Keith </a:t>
            </a:r>
            <a:r>
              <a:rPr lang="en-US" sz="1200" dirty="0" err="1"/>
              <a:t>Molenaar</a:t>
            </a:r>
            <a:r>
              <a:rPr lang="en-US" sz="1200" dirty="0"/>
              <a:t>, </a:t>
            </a:r>
            <a:r>
              <a:rPr lang="en-US" sz="1200" dirty="0" smtClean="0"/>
              <a:t>CU-Boulder</a:t>
            </a:r>
            <a:endParaRPr lang="en-US" sz="1200" dirty="0"/>
          </a:p>
          <a:p>
            <a:r>
              <a:rPr lang="en-US" sz="1200" dirty="0" smtClean="0"/>
              <a:t>Ben Brown, SC</a:t>
            </a:r>
          </a:p>
          <a:p>
            <a:r>
              <a:rPr lang="en-US" sz="1200" dirty="0"/>
              <a:t>Mark </a:t>
            </a:r>
            <a:r>
              <a:rPr lang="en-US" sz="1200" dirty="0" err="1"/>
              <a:t>Reichanadter</a:t>
            </a:r>
            <a:r>
              <a:rPr lang="en-US" sz="1200" dirty="0"/>
              <a:t>, SLAC</a:t>
            </a:r>
          </a:p>
          <a:p>
            <a:r>
              <a:rPr lang="en-US" sz="1200" dirty="0" err="1" smtClean="0"/>
              <a:t>Edd</a:t>
            </a:r>
            <a:r>
              <a:rPr lang="en-US" sz="1200" dirty="0" smtClean="0"/>
              <a:t> Gibson, ASU</a:t>
            </a:r>
          </a:p>
          <a:p>
            <a:r>
              <a:rPr lang="en-US" sz="1200" dirty="0" smtClean="0"/>
              <a:t>Buddy Bland, ORNL</a:t>
            </a:r>
          </a:p>
          <a:p>
            <a:endParaRPr lang="en-US" sz="1200" dirty="0" smtClean="0"/>
          </a:p>
          <a:p>
            <a:r>
              <a:rPr lang="en-US" sz="1200" b="1" u="sng" dirty="0" smtClean="0"/>
              <a:t>Bottom (L to R)</a:t>
            </a:r>
            <a:endParaRPr lang="en-US" sz="1200" b="1" u="sng" dirty="0"/>
          </a:p>
          <a:p>
            <a:r>
              <a:rPr lang="en-US" sz="1200" dirty="0" smtClean="0"/>
              <a:t>Jim Krupnick, LBNL (ret.)</a:t>
            </a:r>
          </a:p>
          <a:p>
            <a:r>
              <a:rPr lang="en-US" sz="1200" dirty="0"/>
              <a:t>Les Price, ORNL (ret.)</a:t>
            </a:r>
          </a:p>
          <a:p>
            <a:r>
              <a:rPr lang="en-US" sz="1200" dirty="0"/>
              <a:t>Dianne Hatton, BNL</a:t>
            </a:r>
          </a:p>
          <a:p>
            <a:r>
              <a:rPr lang="en-US" sz="1200" dirty="0" smtClean="0"/>
              <a:t>Ann Baker, GMU (ret.)</a:t>
            </a:r>
          </a:p>
          <a:p>
            <a:r>
              <a:rPr lang="en-US" sz="1200" dirty="0"/>
              <a:t>Steve Meador, SC</a:t>
            </a:r>
          </a:p>
          <a:p>
            <a:endParaRPr lang="en-US" sz="1200" dirty="0" smtClean="0"/>
          </a:p>
          <a:p>
            <a:r>
              <a:rPr lang="en-US" sz="1200" b="1" u="sng" dirty="0" smtClean="0"/>
              <a:t>Not pictured</a:t>
            </a:r>
          </a:p>
          <a:p>
            <a:r>
              <a:rPr lang="en-US" sz="1200" dirty="0" smtClean="0"/>
              <a:t>Thomas Glasmacher, MSU</a:t>
            </a:r>
          </a:p>
          <a:p>
            <a:endParaRPr lang="en-US" sz="1200" dirty="0"/>
          </a:p>
        </p:txBody>
      </p:sp>
      <p:pic>
        <p:nvPicPr>
          <p:cNvPr id="14" name="Content Placeholder 1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00891" y="1441451"/>
            <a:ext cx="6755205"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Tree>
    <p:extLst>
      <p:ext uri="{BB962C8B-B14F-4D97-AF65-F5344CB8AC3E}">
        <p14:creationId xmlns:p14="http://schemas.microsoft.com/office/powerpoint/2010/main" val="2128106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18572E"/>
                </a:solidFill>
              </a:rPr>
              <a:t>PLI program planning progressed through milestones</a:t>
            </a:r>
            <a:endParaRPr lang="en-US" dirty="0">
              <a:solidFill>
                <a:srgbClr val="004D66"/>
              </a:solidFill>
            </a:endParaRPr>
          </a:p>
        </p:txBody>
      </p:sp>
      <p:sp>
        <p:nvSpPr>
          <p:cNvPr id="5"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sp>
        <p:nvSpPr>
          <p:cNvPr id="6" name="TextBox 5"/>
          <p:cNvSpPr txBox="1"/>
          <p:nvPr/>
        </p:nvSpPr>
        <p:spPr>
          <a:xfrm>
            <a:off x="286719" y="5013101"/>
            <a:ext cx="312457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800" dirty="0" smtClean="0"/>
              <a:t>Mission and vision</a:t>
            </a:r>
            <a:endParaRPr lang="en-US" sz="2800" dirty="0"/>
          </a:p>
        </p:txBody>
      </p:sp>
      <p:sp>
        <p:nvSpPr>
          <p:cNvPr id="7" name="TextBox 6"/>
          <p:cNvSpPr txBox="1"/>
          <p:nvPr/>
        </p:nvSpPr>
        <p:spPr>
          <a:xfrm>
            <a:off x="1110014" y="4063777"/>
            <a:ext cx="3286477"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1pPr>
              <a:defRPr sz="28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a:t>Learning objectives</a:t>
            </a:r>
          </a:p>
        </p:txBody>
      </p:sp>
      <p:sp>
        <p:nvSpPr>
          <p:cNvPr id="8" name="TextBox 7"/>
          <p:cNvSpPr txBox="1"/>
          <p:nvPr/>
        </p:nvSpPr>
        <p:spPr>
          <a:xfrm>
            <a:off x="2095213" y="3114454"/>
            <a:ext cx="354295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1pPr>
              <a:defRPr sz="28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a:t>Key design attributes</a:t>
            </a:r>
          </a:p>
        </p:txBody>
      </p:sp>
      <p:sp>
        <p:nvSpPr>
          <p:cNvPr id="9" name="TextBox 8"/>
          <p:cNvSpPr txBox="1"/>
          <p:nvPr/>
        </p:nvSpPr>
        <p:spPr>
          <a:xfrm>
            <a:off x="3336893" y="2165131"/>
            <a:ext cx="3804247"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1pPr>
              <a:defRPr sz="28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smtClean="0"/>
              <a:t>Governance formalism</a:t>
            </a:r>
            <a:endParaRPr lang="en-US" dirty="0"/>
          </a:p>
        </p:txBody>
      </p:sp>
      <p:sp>
        <p:nvSpPr>
          <p:cNvPr id="10" name="TextBox 9"/>
          <p:cNvSpPr txBox="1"/>
          <p:nvPr/>
        </p:nvSpPr>
        <p:spPr>
          <a:xfrm>
            <a:off x="4839861" y="1215808"/>
            <a:ext cx="410721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en-US"/>
            </a:defPPr>
            <a:lvl1pPr>
              <a:defRPr sz="28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smtClean="0"/>
              <a:t>Detailed program design</a:t>
            </a:r>
            <a:endParaRPr lang="en-US" dirty="0"/>
          </a:p>
        </p:txBody>
      </p:sp>
      <p:sp>
        <p:nvSpPr>
          <p:cNvPr id="12" name="Rectangle 11"/>
          <p:cNvSpPr/>
          <p:nvPr/>
        </p:nvSpPr>
        <p:spPr>
          <a:xfrm>
            <a:off x="184363" y="5658411"/>
            <a:ext cx="6791881" cy="1077218"/>
          </a:xfrm>
          <a:prstGeom prst="rect">
            <a:avLst/>
          </a:prstGeom>
        </p:spPr>
        <p:txBody>
          <a:bodyPr wrap="square">
            <a:spAutoFit/>
          </a:bodyPr>
          <a:lstStyle/>
          <a:p>
            <a:r>
              <a:rPr lang="en-US" sz="1600" b="1" dirty="0"/>
              <a:t>Objective </a:t>
            </a:r>
            <a:br>
              <a:rPr lang="en-US" sz="1600" b="1" dirty="0"/>
            </a:br>
            <a:r>
              <a:rPr lang="en-US" sz="1600" dirty="0"/>
              <a:t>Create a prestigious, transformational professional development experience that is simultaneously both a leadership development and project delivery course of study and practice, tailored to the DOE context.</a:t>
            </a:r>
          </a:p>
        </p:txBody>
      </p:sp>
      <p:sp>
        <p:nvSpPr>
          <p:cNvPr id="2" name="Right Arrow 1"/>
          <p:cNvSpPr/>
          <p:nvPr/>
        </p:nvSpPr>
        <p:spPr>
          <a:xfrm rot="19394994">
            <a:off x="3544040" y="3420673"/>
            <a:ext cx="5832341" cy="858826"/>
          </a:xfrm>
          <a:prstGeom prst="rightArrow">
            <a:avLst>
              <a:gd name="adj1" fmla="val 50000"/>
              <a:gd name="adj2" fmla="val 9114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40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52425" y="866775"/>
            <a:ext cx="8410575" cy="5259388"/>
          </a:xfrm>
          <a:prstGeom prst="rect">
            <a:avLst/>
          </a:prstGeom>
        </p:spPr>
        <p:txBody>
          <a:bodyPr>
            <a:normAutofit/>
          </a:bodyPr>
          <a:lstStyle/>
          <a:p>
            <a:pPr marL="0" indent="0">
              <a:buNone/>
            </a:pPr>
            <a:endParaRPr lang="en-US" sz="2200" dirty="0" smtClean="0"/>
          </a:p>
          <a:p>
            <a:pPr marL="0" indent="0">
              <a:buNone/>
            </a:pPr>
            <a:endParaRPr lang="en-US" sz="2200" dirty="0"/>
          </a:p>
          <a:p>
            <a:pPr marL="342900" indent="-342900">
              <a:buFont typeface="Arial"/>
              <a:buChar char="•"/>
            </a:pPr>
            <a:endParaRPr lang="en-US" sz="2200" dirty="0" smtClean="0"/>
          </a:p>
          <a:p>
            <a:pPr marL="342900" indent="-342900">
              <a:buFont typeface="Arial"/>
              <a:buChar char="•"/>
            </a:pPr>
            <a:r>
              <a:rPr lang="en-US" sz="2200" dirty="0" smtClean="0"/>
              <a:t>The mission of the U.S. Department of Energy (DOE) Project Leadership Institute (PLI) program is to cultivate </a:t>
            </a:r>
            <a:r>
              <a:rPr lang="en-US" sz="2200" dirty="0"/>
              <a:t>a diverse network of successful DOE project delivery practitioners—those capable of delivering major high-risk projects.  </a:t>
            </a:r>
            <a:endParaRPr lang="en-US" sz="2200" dirty="0" smtClean="0"/>
          </a:p>
          <a:p>
            <a:pPr marL="342900" indent="-342900">
              <a:buFont typeface="Arial"/>
              <a:buChar char="•"/>
            </a:pPr>
            <a:endParaRPr lang="en-US" sz="2200" dirty="0"/>
          </a:p>
          <a:p>
            <a:pPr marL="342900" indent="-342900">
              <a:buFont typeface="Arial"/>
              <a:buChar char="•"/>
            </a:pPr>
            <a:r>
              <a:rPr lang="en-US" sz="2200" dirty="0" smtClean="0"/>
              <a:t>The </a:t>
            </a:r>
            <a:r>
              <a:rPr lang="en-US" sz="2200" dirty="0"/>
              <a:t>PLI program participants will contribute to building a culture of project management excellence </a:t>
            </a:r>
            <a:r>
              <a:rPr lang="en-US" sz="2200" dirty="0" smtClean="0"/>
              <a:t>across DOE.</a:t>
            </a:r>
          </a:p>
          <a:p>
            <a:pPr marL="342900" indent="-342900">
              <a:buFont typeface="Arial"/>
              <a:buChar char="•"/>
            </a:pPr>
            <a:endParaRPr lang="en-US" sz="2200" dirty="0"/>
          </a:p>
          <a:p>
            <a:pPr marL="0" indent="0">
              <a:buNone/>
            </a:pPr>
            <a:endParaRPr lang="en-US" sz="2200" dirty="0"/>
          </a:p>
        </p:txBody>
      </p:sp>
      <p:sp>
        <p:nvSpPr>
          <p:cNvPr id="3" name="Title 2"/>
          <p:cNvSpPr>
            <a:spLocks noGrp="1"/>
          </p:cNvSpPr>
          <p:nvPr>
            <p:ph type="title"/>
          </p:nvPr>
        </p:nvSpPr>
        <p:spPr/>
        <p:txBody>
          <a:bodyPr/>
          <a:lstStyle/>
          <a:p>
            <a:r>
              <a:rPr lang="en-US" dirty="0" smtClean="0">
                <a:solidFill>
                  <a:srgbClr val="0070C0"/>
                </a:solidFill>
              </a:rPr>
              <a:t>Mission</a:t>
            </a:r>
            <a:endParaRPr lang="en-US" dirty="0">
              <a:solidFill>
                <a:srgbClr val="0070C0"/>
              </a:solidFill>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pPr/>
              <a:t>17</a:t>
            </a:fld>
            <a:endParaRPr lang="en-US"/>
          </a:p>
        </p:txBody>
      </p:sp>
      <p:sp>
        <p:nvSpPr>
          <p:cNvPr id="5"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pic>
        <p:nvPicPr>
          <p:cNvPr id="6" name="Picture 5"/>
          <p:cNvPicPr>
            <a:picLocks noChangeAspect="1"/>
          </p:cNvPicPr>
          <p:nvPr/>
        </p:nvPicPr>
        <p:blipFill>
          <a:blip r:embed="rId3"/>
          <a:stretch>
            <a:fillRect/>
          </a:stretch>
        </p:blipFill>
        <p:spPr>
          <a:xfrm>
            <a:off x="7102366" y="0"/>
            <a:ext cx="2041634" cy="1044742"/>
          </a:xfrm>
          <a:prstGeom prst="rect">
            <a:avLst/>
          </a:prstGeom>
        </p:spPr>
      </p:pic>
    </p:spTree>
    <p:extLst>
      <p:ext uri="{BB962C8B-B14F-4D97-AF65-F5344CB8AC3E}">
        <p14:creationId xmlns:p14="http://schemas.microsoft.com/office/powerpoint/2010/main" val="204505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4" name="Title 3"/>
          <p:cNvSpPr>
            <a:spLocks noGrp="1"/>
          </p:cNvSpPr>
          <p:nvPr>
            <p:ph type="title"/>
          </p:nvPr>
        </p:nvSpPr>
        <p:spPr/>
        <p:txBody>
          <a:bodyPr/>
          <a:lstStyle/>
          <a:p>
            <a:r>
              <a:rPr lang="en-US" dirty="0">
                <a:solidFill>
                  <a:srgbClr val="0070C0"/>
                </a:solidFill>
              </a:rPr>
              <a:t>Learning Objectives</a:t>
            </a:r>
          </a:p>
        </p:txBody>
      </p:sp>
      <p:sp>
        <p:nvSpPr>
          <p:cNvPr id="5" name="Content Placeholder 4"/>
          <p:cNvSpPr>
            <a:spLocks noGrp="1"/>
          </p:cNvSpPr>
          <p:nvPr>
            <p:ph sz="quarter" idx="14"/>
          </p:nvPr>
        </p:nvSpPr>
        <p:spPr/>
        <p:txBody>
          <a:bodyPr>
            <a:noAutofit/>
          </a:bodyPr>
          <a:lstStyle/>
          <a:p>
            <a:r>
              <a:rPr lang="en-US" sz="900" b="1" dirty="0"/>
              <a:t>Strategic Thinking/Analysis</a:t>
            </a:r>
            <a:endParaRPr lang="en-US" sz="900" dirty="0"/>
          </a:p>
          <a:p>
            <a:r>
              <a:rPr lang="en-US" sz="900" dirty="0"/>
              <a:t>S1:  Demonstrating personal, group, lab, and organization awareness and savvy to effectively anticipate opportunities and problems early</a:t>
            </a:r>
          </a:p>
          <a:p>
            <a:r>
              <a:rPr lang="en-US" sz="900" dirty="0"/>
              <a:t>S2:  Anticipating and managing project risks through rigorous analytical methods</a:t>
            </a:r>
          </a:p>
          <a:p>
            <a:r>
              <a:rPr lang="en-US" sz="900" dirty="0"/>
              <a:t>S3:  Negotiating equitable partnering arrangements and contracts</a:t>
            </a:r>
          </a:p>
          <a:p>
            <a:r>
              <a:rPr lang="en-US" sz="900" dirty="0"/>
              <a:t>S4:  Analyzing project data, information, indicators and trends</a:t>
            </a:r>
          </a:p>
          <a:p>
            <a:r>
              <a:rPr lang="en-US" sz="900" dirty="0"/>
              <a:t> </a:t>
            </a:r>
          </a:p>
          <a:p>
            <a:r>
              <a:rPr lang="en-US" sz="900" b="1" dirty="0"/>
              <a:t>Organization and General Management Skills</a:t>
            </a:r>
            <a:endParaRPr lang="en-US" sz="900" dirty="0"/>
          </a:p>
          <a:p>
            <a:r>
              <a:rPr lang="en-US" sz="900" dirty="0"/>
              <a:t>O1:  Exercising resiliency in challenging management scenarios</a:t>
            </a:r>
          </a:p>
          <a:p>
            <a:r>
              <a:rPr lang="en-US" sz="900" dirty="0"/>
              <a:t>O2:  Demonstrating personal organization and time management, including delegating authority appropriately</a:t>
            </a:r>
          </a:p>
          <a:p>
            <a:r>
              <a:rPr lang="en-US" sz="900" dirty="0"/>
              <a:t>O3:  Developing and implementing effective change management process</a:t>
            </a:r>
          </a:p>
          <a:p>
            <a:r>
              <a:rPr lang="en-US" sz="900" dirty="0"/>
              <a:t>O4:  Recommending and critiquing front-end planning procedures</a:t>
            </a:r>
          </a:p>
          <a:p>
            <a:r>
              <a:rPr lang="en-US" sz="900" dirty="0"/>
              <a:t> </a:t>
            </a:r>
          </a:p>
          <a:p>
            <a:r>
              <a:rPr lang="en-US" sz="900" b="1" dirty="0"/>
              <a:t>Team Building</a:t>
            </a:r>
            <a:endParaRPr lang="en-US" sz="900" dirty="0"/>
          </a:p>
          <a:p>
            <a:r>
              <a:rPr lang="en-US" sz="900" dirty="0"/>
              <a:t>T1:  Building high quality teams that demonstrate consideration for varied skills, strengths, experience, and potential</a:t>
            </a:r>
          </a:p>
          <a:p>
            <a:r>
              <a:rPr lang="en-US" sz="900" dirty="0"/>
              <a:t>T2:  Setting and managing clear team expectations</a:t>
            </a:r>
          </a:p>
          <a:p>
            <a:r>
              <a:rPr lang="en-US" sz="900" dirty="0"/>
              <a:t>T3:  Modeling what it means to be an authentic leader</a:t>
            </a:r>
          </a:p>
          <a:p>
            <a:r>
              <a:rPr lang="en-US" sz="900" dirty="0"/>
              <a:t>T4:  Demonstrating awareness of cultural differences to anticipate the most effective ways to include diverse stakeholders and maximize their quality contributions.</a:t>
            </a:r>
          </a:p>
          <a:p>
            <a:r>
              <a:rPr lang="en-US" sz="900" dirty="0"/>
              <a:t>T5:  Understanding potential skill development using effective mentoring programs</a:t>
            </a:r>
          </a:p>
          <a:p>
            <a:r>
              <a:rPr lang="en-US" sz="900" dirty="0"/>
              <a:t> </a:t>
            </a:r>
          </a:p>
          <a:p>
            <a:r>
              <a:rPr lang="en-US" sz="900" b="1" dirty="0"/>
              <a:t>Communications</a:t>
            </a:r>
            <a:endParaRPr lang="en-US" sz="900" dirty="0"/>
          </a:p>
          <a:p>
            <a:r>
              <a:rPr lang="en-US" sz="900" dirty="0"/>
              <a:t>C1:  Using strong and effective communication skills including consultation with stakeholders, building trusting relationships, giving effective feedback, asking for help, especially regarding major decisions, listening with empathy, negotiating credibly for long-term viability</a:t>
            </a:r>
          </a:p>
          <a:p>
            <a:r>
              <a:rPr lang="en-US" sz="900" dirty="0"/>
              <a:t>C2:  Demonstrating the use of inquiry to access diverse perspectives, especially in early stages and in critical decision-points of project work</a:t>
            </a:r>
          </a:p>
          <a:p>
            <a:r>
              <a:rPr lang="en-US" sz="900" dirty="0"/>
              <a:t>C3:  Creating clear and concise project goals in consultation with primary stakeholders</a:t>
            </a:r>
          </a:p>
          <a:p>
            <a:r>
              <a:rPr lang="en-US" sz="900" dirty="0"/>
              <a:t>C4:  Creating and facilitating lab partnership agreements</a:t>
            </a:r>
          </a:p>
          <a:p>
            <a:r>
              <a:rPr lang="en-US" sz="900" dirty="0"/>
              <a:t>C5:  Capturing, disseminating and applying lessons learned</a:t>
            </a:r>
          </a:p>
          <a:p>
            <a:endParaRPr lang="en-US" dirty="0"/>
          </a:p>
        </p:txBody>
      </p:sp>
      <p:pic>
        <p:nvPicPr>
          <p:cNvPr id="6" name="Picture 5"/>
          <p:cNvPicPr>
            <a:picLocks noChangeAspect="1"/>
          </p:cNvPicPr>
          <p:nvPr/>
        </p:nvPicPr>
        <p:blipFill>
          <a:blip r:embed="rId3"/>
          <a:stretch>
            <a:fillRect/>
          </a:stretch>
        </p:blipFill>
        <p:spPr>
          <a:xfrm>
            <a:off x="7102366" y="0"/>
            <a:ext cx="2041634" cy="1044742"/>
          </a:xfrm>
          <a:prstGeom prst="rect">
            <a:avLst/>
          </a:prstGeom>
        </p:spPr>
      </p:pic>
    </p:spTree>
    <p:extLst>
      <p:ext uri="{BB962C8B-B14F-4D97-AF65-F5344CB8AC3E}">
        <p14:creationId xmlns:p14="http://schemas.microsoft.com/office/powerpoint/2010/main" val="2821024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solidFill>
                  <a:srgbClr val="0070C0"/>
                </a:solidFill>
              </a:rPr>
              <a:t>Learning Objectives Summary</a:t>
            </a:r>
            <a:endParaRPr lang="en-US" dirty="0">
              <a:solidFill>
                <a:srgbClr val="0070C0"/>
              </a:solidFill>
            </a:endParaRPr>
          </a:p>
        </p:txBody>
      </p:sp>
      <p:pic>
        <p:nvPicPr>
          <p:cNvPr id="6" name="Picture 5"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9" name="Content Placeholder 4"/>
          <p:cNvSpPr txBox="1">
            <a:spLocks/>
          </p:cNvSpPr>
          <p:nvPr/>
        </p:nvSpPr>
        <p:spPr>
          <a:xfrm>
            <a:off x="457200" y="1296000"/>
            <a:ext cx="8225658" cy="4803840"/>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0000"/>
              </a:buClr>
            </a:pPr>
            <a:endParaRPr lang="en-US" dirty="0" smtClean="0"/>
          </a:p>
          <a:p>
            <a:pPr marL="342900" indent="-342900">
              <a:buClr>
                <a:srgbClr val="000000"/>
              </a:buClr>
              <a:buFont typeface="Arial" pitchFamily="34" charset="0"/>
              <a:buChar char="•"/>
            </a:pPr>
            <a:endParaRPr lang="en-US" dirty="0" smtClean="0"/>
          </a:p>
          <a:p>
            <a:pPr>
              <a:buClr>
                <a:srgbClr val="000000"/>
              </a:buClr>
            </a:pPr>
            <a:endParaRPr lang="en-US" dirty="0"/>
          </a:p>
        </p:txBody>
      </p:sp>
      <p:graphicFrame>
        <p:nvGraphicFramePr>
          <p:cNvPr id="4" name="Diagram 3"/>
          <p:cNvGraphicFramePr/>
          <p:nvPr>
            <p:extLst>
              <p:ext uri="{D42A27DB-BD31-4B8C-83A1-F6EECF244321}">
                <p14:modId xmlns:p14="http://schemas.microsoft.com/office/powerpoint/2010/main" val="1438427301"/>
              </p:ext>
            </p:extLst>
          </p:nvPr>
        </p:nvGraphicFramePr>
        <p:xfrm>
          <a:off x="1023321" y="1580178"/>
          <a:ext cx="7376689" cy="44172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975014" y="2977657"/>
            <a:ext cx="2755947" cy="954107"/>
          </a:xfrm>
          <a:prstGeom prst="rect">
            <a:avLst/>
          </a:prstGeom>
          <a:noFill/>
        </p:spPr>
        <p:txBody>
          <a:bodyPr wrap="none" rtlCol="0">
            <a:spAutoFit/>
          </a:bodyPr>
          <a:lstStyle/>
          <a:p>
            <a:pPr marL="285750" indent="-174625">
              <a:buFont typeface="Arial"/>
              <a:buChar char="•"/>
            </a:pPr>
            <a:r>
              <a:rPr lang="en-US" sz="1400" i="1" dirty="0" smtClean="0">
                <a:solidFill>
                  <a:srgbClr val="92D050"/>
                </a:solidFill>
              </a:rPr>
              <a:t>Foster Innovation</a:t>
            </a:r>
          </a:p>
          <a:p>
            <a:pPr marL="285750" indent="-174625">
              <a:buFont typeface="Arial"/>
              <a:buChar char="•"/>
            </a:pPr>
            <a:r>
              <a:rPr lang="en-US" sz="1400" i="1" dirty="0" smtClean="0">
                <a:solidFill>
                  <a:srgbClr val="92D050"/>
                </a:solidFill>
              </a:rPr>
              <a:t>Maintain Strategic Focus</a:t>
            </a:r>
          </a:p>
          <a:p>
            <a:pPr marL="285750" indent="-174625">
              <a:buFont typeface="Arial"/>
              <a:buChar char="•"/>
            </a:pPr>
            <a:r>
              <a:rPr lang="en-US" sz="1400" i="1" dirty="0" smtClean="0">
                <a:solidFill>
                  <a:srgbClr val="92D050"/>
                </a:solidFill>
              </a:rPr>
              <a:t>Deal with Ambiguity</a:t>
            </a:r>
          </a:p>
          <a:p>
            <a:pPr algn="r"/>
            <a:endParaRPr lang="en-US" sz="1400" i="1" dirty="0">
              <a:solidFill>
                <a:srgbClr val="92D050"/>
              </a:solidFill>
            </a:endParaRPr>
          </a:p>
        </p:txBody>
      </p:sp>
      <p:sp>
        <p:nvSpPr>
          <p:cNvPr id="11" name="TextBox 10"/>
          <p:cNvSpPr txBox="1"/>
          <p:nvPr/>
        </p:nvSpPr>
        <p:spPr>
          <a:xfrm>
            <a:off x="5888561" y="2977657"/>
            <a:ext cx="2486130" cy="1169551"/>
          </a:xfrm>
          <a:prstGeom prst="rect">
            <a:avLst/>
          </a:prstGeom>
          <a:noFill/>
        </p:spPr>
        <p:txBody>
          <a:bodyPr wrap="none" rtlCol="0">
            <a:spAutoFit/>
          </a:bodyPr>
          <a:lstStyle/>
          <a:p>
            <a:pPr marL="285750" indent="-174625">
              <a:buFont typeface="Arial"/>
              <a:buChar char="•"/>
            </a:pPr>
            <a:r>
              <a:rPr lang="en-US" sz="1400" i="1" dirty="0" smtClean="0">
                <a:solidFill>
                  <a:srgbClr val="92D050"/>
                </a:solidFill>
              </a:rPr>
              <a:t>Instill Trust</a:t>
            </a:r>
          </a:p>
          <a:p>
            <a:pPr marL="285750" indent="-174625">
              <a:buFont typeface="Arial"/>
              <a:buChar char="•"/>
            </a:pPr>
            <a:r>
              <a:rPr lang="en-US" sz="1400" i="1" dirty="0" smtClean="0">
                <a:solidFill>
                  <a:srgbClr val="92D050"/>
                </a:solidFill>
              </a:rPr>
              <a:t>Develop Self Awareness</a:t>
            </a:r>
          </a:p>
          <a:p>
            <a:pPr marL="285750" indent="-174625">
              <a:buFont typeface="Arial"/>
              <a:buChar char="•"/>
            </a:pPr>
            <a:r>
              <a:rPr lang="en-US" sz="1400" i="1" dirty="0" smtClean="0">
                <a:solidFill>
                  <a:srgbClr val="92D050"/>
                </a:solidFill>
              </a:rPr>
              <a:t>Attract and Retain Talent</a:t>
            </a:r>
          </a:p>
          <a:p>
            <a:endParaRPr lang="en-US" sz="1400" i="1" dirty="0" smtClean="0">
              <a:solidFill>
                <a:srgbClr val="92D050"/>
              </a:solidFill>
            </a:endParaRPr>
          </a:p>
          <a:p>
            <a:pPr marL="285750" indent="-285750">
              <a:buFont typeface="Arial"/>
              <a:buChar char="•"/>
            </a:pPr>
            <a:endParaRPr lang="en-US" sz="1400" i="1" dirty="0">
              <a:solidFill>
                <a:srgbClr val="92D050"/>
              </a:solidFill>
            </a:endParaRPr>
          </a:p>
        </p:txBody>
      </p:sp>
      <p:sp>
        <p:nvSpPr>
          <p:cNvPr id="12" name="TextBox 11"/>
          <p:cNvSpPr txBox="1"/>
          <p:nvPr/>
        </p:nvSpPr>
        <p:spPr>
          <a:xfrm>
            <a:off x="973958" y="3784416"/>
            <a:ext cx="3051231" cy="1384995"/>
          </a:xfrm>
          <a:prstGeom prst="rect">
            <a:avLst/>
          </a:prstGeom>
          <a:noFill/>
        </p:spPr>
        <p:txBody>
          <a:bodyPr wrap="square" rtlCol="0">
            <a:spAutoFit/>
          </a:bodyPr>
          <a:lstStyle/>
          <a:p>
            <a:pPr marL="285750" indent="-174625">
              <a:buFont typeface="Arial"/>
              <a:buChar char="•"/>
            </a:pPr>
            <a:r>
              <a:rPr lang="en-US" sz="1400" i="1" dirty="0" smtClean="0">
                <a:solidFill>
                  <a:srgbClr val="92D050"/>
                </a:solidFill>
              </a:rPr>
              <a:t>Manage Conflict</a:t>
            </a:r>
          </a:p>
          <a:p>
            <a:pPr marL="285750" indent="-174625">
              <a:buFont typeface="Arial"/>
              <a:buChar char="•"/>
            </a:pPr>
            <a:r>
              <a:rPr lang="en-US" sz="1400" i="1" dirty="0" smtClean="0">
                <a:solidFill>
                  <a:srgbClr val="92D050"/>
                </a:solidFill>
              </a:rPr>
              <a:t>Balance Stakeholders</a:t>
            </a:r>
          </a:p>
          <a:p>
            <a:pPr marL="285750" indent="-174625">
              <a:buFont typeface="Arial"/>
              <a:buChar char="•"/>
            </a:pPr>
            <a:r>
              <a:rPr lang="en-US" sz="1400" i="1" dirty="0" smtClean="0">
                <a:solidFill>
                  <a:srgbClr val="92D050"/>
                </a:solidFill>
              </a:rPr>
              <a:t>Negotiate Successfully</a:t>
            </a:r>
          </a:p>
          <a:p>
            <a:pPr algn="r"/>
            <a:endParaRPr lang="en-US" sz="1400" i="1" dirty="0" smtClean="0">
              <a:solidFill>
                <a:srgbClr val="92D050"/>
              </a:solidFill>
            </a:endParaRPr>
          </a:p>
          <a:p>
            <a:pPr algn="r"/>
            <a:endParaRPr lang="en-US" sz="1400" i="1" dirty="0" smtClean="0">
              <a:solidFill>
                <a:srgbClr val="92D050"/>
              </a:solidFill>
            </a:endParaRPr>
          </a:p>
          <a:p>
            <a:pPr algn="r"/>
            <a:endParaRPr lang="en-US" sz="1400" i="1" dirty="0">
              <a:solidFill>
                <a:srgbClr val="92D050"/>
              </a:solidFill>
            </a:endParaRPr>
          </a:p>
        </p:txBody>
      </p:sp>
      <p:sp>
        <p:nvSpPr>
          <p:cNvPr id="13" name="TextBox 12"/>
          <p:cNvSpPr txBox="1"/>
          <p:nvPr/>
        </p:nvSpPr>
        <p:spPr>
          <a:xfrm>
            <a:off x="5888561" y="3779360"/>
            <a:ext cx="2056973" cy="954107"/>
          </a:xfrm>
          <a:prstGeom prst="rect">
            <a:avLst/>
          </a:prstGeom>
          <a:noFill/>
        </p:spPr>
        <p:txBody>
          <a:bodyPr wrap="none" rtlCol="0">
            <a:spAutoFit/>
          </a:bodyPr>
          <a:lstStyle/>
          <a:p>
            <a:pPr marL="285750" indent="-174625">
              <a:buFont typeface="Arial"/>
              <a:buChar char="•"/>
            </a:pPr>
            <a:r>
              <a:rPr lang="en-US" sz="1400" i="1" dirty="0" smtClean="0">
                <a:solidFill>
                  <a:srgbClr val="92D050"/>
                </a:solidFill>
              </a:rPr>
              <a:t>Executive Presence</a:t>
            </a:r>
          </a:p>
          <a:p>
            <a:pPr marL="285750" indent="-174625">
              <a:buFont typeface="Arial"/>
              <a:buChar char="•"/>
            </a:pPr>
            <a:r>
              <a:rPr lang="en-US" sz="1400" i="1" dirty="0" smtClean="0">
                <a:solidFill>
                  <a:srgbClr val="92D050"/>
                </a:solidFill>
              </a:rPr>
              <a:t>Manage Risk</a:t>
            </a:r>
          </a:p>
          <a:p>
            <a:pPr marL="285750" indent="-174625">
              <a:buFont typeface="Arial"/>
              <a:buChar char="•"/>
            </a:pPr>
            <a:r>
              <a:rPr lang="en-US" sz="1400" i="1" dirty="0" smtClean="0">
                <a:solidFill>
                  <a:srgbClr val="92D050"/>
                </a:solidFill>
              </a:rPr>
              <a:t>Delegate Effectively</a:t>
            </a:r>
          </a:p>
          <a:p>
            <a:pPr marL="285750" indent="-285750">
              <a:buFont typeface="Arial"/>
              <a:buChar char="•"/>
            </a:pPr>
            <a:endParaRPr lang="en-US" sz="1400" i="1" dirty="0">
              <a:solidFill>
                <a:srgbClr val="92D050"/>
              </a:solidFill>
            </a:endParaRPr>
          </a:p>
        </p:txBody>
      </p:sp>
      <p:pic>
        <p:nvPicPr>
          <p:cNvPr id="14" name="Picture 13"/>
          <p:cNvPicPr>
            <a:picLocks noChangeAspect="1"/>
          </p:cNvPicPr>
          <p:nvPr/>
        </p:nvPicPr>
        <p:blipFill>
          <a:blip r:embed="rId10"/>
          <a:stretch>
            <a:fillRect/>
          </a:stretch>
        </p:blipFill>
        <p:spPr>
          <a:xfrm>
            <a:off x="7102366" y="0"/>
            <a:ext cx="2041634" cy="1044742"/>
          </a:xfrm>
          <a:prstGeom prst="rect">
            <a:avLst/>
          </a:prstGeom>
        </p:spPr>
      </p:pic>
    </p:spTree>
    <p:extLst>
      <p:ext uri="{BB962C8B-B14F-4D97-AF65-F5344CB8AC3E}">
        <p14:creationId xmlns:p14="http://schemas.microsoft.com/office/powerpoint/2010/main" val="28525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CEE50CC-E570-4C4C-A87C-24787CB3ADAC}" type="slidenum">
              <a:rPr lang="en-US" smtClean="0"/>
              <a:pPr>
                <a:defRPr/>
              </a:pPr>
              <a:t>2</a:t>
            </a:fld>
            <a:endParaRPr lang="en-US"/>
          </a:p>
        </p:txBody>
      </p:sp>
      <p:sp>
        <p:nvSpPr>
          <p:cNvPr id="2" name="Title 1"/>
          <p:cNvSpPr>
            <a:spLocks noGrp="1"/>
          </p:cNvSpPr>
          <p:nvPr>
            <p:ph type="title"/>
          </p:nvPr>
        </p:nvSpPr>
        <p:spPr>
          <a:xfrm>
            <a:off x="215900" y="5003800"/>
            <a:ext cx="9029700" cy="370623"/>
          </a:xfrm>
        </p:spPr>
        <p:txBody>
          <a:bodyPr/>
          <a:lstStyle/>
          <a:p>
            <a:r>
              <a:rPr lang="en-US" sz="2100" dirty="0" smtClean="0">
                <a:solidFill>
                  <a:schemeClr val="accent6">
                    <a:lumMod val="50000"/>
                  </a:schemeClr>
                </a:solidFill>
              </a:rPr>
              <a:t>Developing a Diverse </a:t>
            </a:r>
            <a:r>
              <a:rPr lang="en-US" sz="2100" dirty="0">
                <a:solidFill>
                  <a:schemeClr val="accent6">
                    <a:lumMod val="50000"/>
                  </a:schemeClr>
                </a:solidFill>
              </a:rPr>
              <a:t>N</a:t>
            </a:r>
            <a:r>
              <a:rPr lang="en-US" sz="2100" dirty="0" smtClean="0">
                <a:solidFill>
                  <a:schemeClr val="accent6">
                    <a:lumMod val="50000"/>
                  </a:schemeClr>
                </a:solidFill>
              </a:rPr>
              <a:t>etwork of Talented DOE Project Professionals</a:t>
            </a:r>
            <a:endParaRPr lang="en-US" sz="2100" dirty="0">
              <a:solidFill>
                <a:schemeClr val="accent6">
                  <a:lumMod val="50000"/>
                </a:schemeClr>
              </a:solidFill>
            </a:endParaRPr>
          </a:p>
        </p:txBody>
      </p:sp>
      <p:pic>
        <p:nvPicPr>
          <p:cNvPr id="3" name="Content Placeholder 2"/>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0" y="2401340"/>
            <a:ext cx="9143999" cy="2333310"/>
          </a:xfrm>
          <a:prstGeom prst="rect">
            <a:avLst/>
          </a:prstGeom>
        </p:spPr>
      </p:pic>
      <p:pic>
        <p:nvPicPr>
          <p:cNvPr id="10" name="Picture 9" descr="PLI_logo_OL_fin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230" y="1380547"/>
            <a:ext cx="4189537" cy="644923"/>
          </a:xfrm>
          <a:prstGeom prst="rect">
            <a:avLst/>
          </a:prstGeom>
        </p:spPr>
      </p:pic>
      <p:sp>
        <p:nvSpPr>
          <p:cNvPr id="12"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5633" y="5643573"/>
            <a:ext cx="1072730" cy="1072730"/>
          </a:xfrm>
          <a:prstGeom prst="rect">
            <a:avLst/>
          </a:prstGeom>
        </p:spPr>
      </p:pic>
    </p:spTree>
    <p:extLst>
      <p:ext uri="{BB962C8B-B14F-4D97-AF65-F5344CB8AC3E}">
        <p14:creationId xmlns:p14="http://schemas.microsoft.com/office/powerpoint/2010/main" val="337661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6CA2777-A89F-4130-B308-73BB65955918}" type="slidenum">
              <a:rPr lang="en-US" smtClean="0"/>
              <a:pPr/>
              <a:t>20</a:t>
            </a:fld>
            <a:endParaRPr lang="en-US"/>
          </a:p>
        </p:txBody>
      </p:sp>
      <p:sp>
        <p:nvSpPr>
          <p:cNvPr id="3" name="Title 2"/>
          <p:cNvSpPr>
            <a:spLocks noGrp="1"/>
          </p:cNvSpPr>
          <p:nvPr>
            <p:ph type="title"/>
          </p:nvPr>
        </p:nvSpPr>
        <p:spPr/>
        <p:txBody>
          <a:bodyPr/>
          <a:lstStyle/>
          <a:p>
            <a:r>
              <a:rPr lang="en-US" dirty="0" smtClean="0">
                <a:solidFill>
                  <a:srgbClr val="0070C0"/>
                </a:solidFill>
              </a:rPr>
              <a:t>Key Design Attributes</a:t>
            </a:r>
            <a:endParaRPr lang="en-US" dirty="0">
              <a:solidFill>
                <a:srgbClr val="0070C0"/>
              </a:solidFill>
            </a:endParaRPr>
          </a:p>
        </p:txBody>
      </p:sp>
      <p:sp>
        <p:nvSpPr>
          <p:cNvPr id="2" name="Content Placeholder 1"/>
          <p:cNvSpPr>
            <a:spLocks noGrp="1"/>
          </p:cNvSpPr>
          <p:nvPr>
            <p:ph sz="quarter" idx="14"/>
          </p:nvPr>
        </p:nvSpPr>
        <p:spPr/>
        <p:txBody>
          <a:bodyPr>
            <a:noAutofit/>
          </a:bodyPr>
          <a:lstStyle/>
          <a:p>
            <a:pPr lvl="0" eaLnBrk="0" fontAlgn="base" hangingPunct="0">
              <a:lnSpc>
                <a:spcPct val="100000"/>
              </a:lnSpc>
              <a:spcBef>
                <a:spcPct val="20000"/>
              </a:spcBef>
              <a:spcAft>
                <a:spcPts val="800"/>
              </a:spcAft>
              <a:buClrTx/>
            </a:pPr>
            <a:r>
              <a:rPr lang="en-US" sz="1800" dirty="0">
                <a:solidFill>
                  <a:srgbClr val="146737"/>
                </a:solidFill>
                <a:effectLst>
                  <a:glow rad="63500">
                    <a:srgbClr val="4F81BD">
                      <a:satMod val="175000"/>
                      <a:alpha val="40000"/>
                    </a:srgbClr>
                  </a:glow>
                </a:effectLst>
                <a:latin typeface="Calibri"/>
              </a:rPr>
              <a:t>An intensive year-long program</a:t>
            </a:r>
            <a:br>
              <a:rPr lang="en-US" sz="1800" dirty="0">
                <a:solidFill>
                  <a:srgbClr val="146737"/>
                </a:solidFill>
                <a:effectLst>
                  <a:glow rad="63500">
                    <a:srgbClr val="4F81BD">
                      <a:satMod val="175000"/>
                      <a:alpha val="40000"/>
                    </a:srgbClr>
                  </a:glow>
                </a:effectLst>
                <a:latin typeface="Calibri"/>
              </a:rPr>
            </a:br>
            <a:r>
              <a:rPr lang="en-US" sz="1800" dirty="0">
                <a:solidFill>
                  <a:srgbClr val="146737"/>
                </a:solidFill>
                <a:latin typeface="Calibri"/>
              </a:rPr>
              <a:t>The program </a:t>
            </a:r>
            <a:r>
              <a:rPr lang="en-US" sz="1800" dirty="0" smtClean="0">
                <a:solidFill>
                  <a:srgbClr val="146737"/>
                </a:solidFill>
                <a:latin typeface="Calibri"/>
              </a:rPr>
              <a:t>emphasizes in-person week-long sessions and </a:t>
            </a:r>
            <a:r>
              <a:rPr lang="en-US" sz="1800" dirty="0">
                <a:solidFill>
                  <a:srgbClr val="146737"/>
                </a:solidFill>
                <a:latin typeface="Calibri"/>
              </a:rPr>
              <a:t>a year-long capstone project.  </a:t>
            </a:r>
            <a:endParaRPr lang="en-US" sz="1800" dirty="0">
              <a:solidFill>
                <a:srgbClr val="146737"/>
              </a:solidFill>
              <a:effectLst>
                <a:glow rad="63500">
                  <a:srgbClr val="4F81BD">
                    <a:satMod val="175000"/>
                    <a:alpha val="40000"/>
                  </a:srgbClr>
                </a:glow>
              </a:effectLst>
              <a:latin typeface="Calibri"/>
            </a:endParaRPr>
          </a:p>
          <a:p>
            <a:pPr lvl="0" eaLnBrk="0" fontAlgn="base" hangingPunct="0">
              <a:lnSpc>
                <a:spcPct val="100000"/>
              </a:lnSpc>
              <a:spcBef>
                <a:spcPct val="20000"/>
              </a:spcBef>
              <a:spcAft>
                <a:spcPts val="800"/>
              </a:spcAft>
              <a:buClrTx/>
            </a:pPr>
            <a:r>
              <a:rPr lang="en-US" sz="1800" dirty="0">
                <a:solidFill>
                  <a:srgbClr val="146737"/>
                </a:solidFill>
                <a:effectLst>
                  <a:glow rad="63500">
                    <a:srgbClr val="4F81BD">
                      <a:satMod val="175000"/>
                      <a:alpha val="40000"/>
                    </a:srgbClr>
                  </a:glow>
                </a:effectLst>
                <a:latin typeface="Calibri"/>
              </a:rPr>
              <a:t>Cohort-based</a:t>
            </a:r>
            <a:r>
              <a:rPr lang="en-US" sz="1800" dirty="0">
                <a:solidFill>
                  <a:srgbClr val="146737"/>
                </a:solidFill>
                <a:latin typeface="Calibri"/>
              </a:rPr>
              <a:t/>
            </a:r>
            <a:br>
              <a:rPr lang="en-US" sz="1800" dirty="0">
                <a:solidFill>
                  <a:srgbClr val="146737"/>
                </a:solidFill>
                <a:latin typeface="Calibri"/>
              </a:rPr>
            </a:br>
            <a:r>
              <a:rPr lang="en-US" sz="1800" dirty="0">
                <a:solidFill>
                  <a:srgbClr val="146737"/>
                </a:solidFill>
                <a:latin typeface="Calibri"/>
              </a:rPr>
              <a:t>Each calendar year a new cohort (25-30) of participants from across the DOE complex will participate as a group, accreting the PLI network.</a:t>
            </a:r>
          </a:p>
          <a:p>
            <a:pPr lvl="0" eaLnBrk="0" fontAlgn="base" hangingPunct="0">
              <a:lnSpc>
                <a:spcPct val="100000"/>
              </a:lnSpc>
              <a:spcBef>
                <a:spcPct val="20000"/>
              </a:spcBef>
              <a:spcAft>
                <a:spcPts val="800"/>
              </a:spcAft>
              <a:buClrTx/>
            </a:pPr>
            <a:r>
              <a:rPr lang="en-US" sz="1800" dirty="0" smtClean="0">
                <a:solidFill>
                  <a:srgbClr val="146737"/>
                </a:solidFill>
                <a:effectLst>
                  <a:glow rad="63500">
                    <a:srgbClr val="4F81BD">
                      <a:satMod val="175000"/>
                      <a:alpha val="40000"/>
                    </a:srgbClr>
                  </a:glow>
                </a:effectLst>
                <a:latin typeface="Calibri"/>
              </a:rPr>
              <a:t>Experiential </a:t>
            </a:r>
            <a:r>
              <a:rPr lang="en-US" sz="1800" dirty="0">
                <a:solidFill>
                  <a:srgbClr val="146737"/>
                </a:solidFill>
                <a:effectLst>
                  <a:glow rad="63500">
                    <a:srgbClr val="4F81BD">
                      <a:satMod val="175000"/>
                      <a:alpha val="40000"/>
                    </a:srgbClr>
                  </a:glow>
                </a:effectLst>
                <a:latin typeface="Calibri"/>
              </a:rPr>
              <a:t>learning</a:t>
            </a:r>
            <a:br>
              <a:rPr lang="en-US" sz="1800" dirty="0">
                <a:solidFill>
                  <a:srgbClr val="146737"/>
                </a:solidFill>
                <a:effectLst>
                  <a:glow rad="63500">
                    <a:srgbClr val="4F81BD">
                      <a:satMod val="175000"/>
                      <a:alpha val="40000"/>
                    </a:srgbClr>
                  </a:glow>
                </a:effectLst>
                <a:latin typeface="Calibri"/>
              </a:rPr>
            </a:br>
            <a:r>
              <a:rPr lang="en-US" sz="1800" dirty="0">
                <a:solidFill>
                  <a:srgbClr val="146737"/>
                </a:solidFill>
                <a:latin typeface="Calibri"/>
              </a:rPr>
              <a:t>The program is simultaneously both a leadership development and project delivery course of study and practice, tailored to the DOE context.  </a:t>
            </a:r>
          </a:p>
          <a:p>
            <a:pPr lvl="0" eaLnBrk="0" fontAlgn="base" hangingPunct="0">
              <a:lnSpc>
                <a:spcPct val="100000"/>
              </a:lnSpc>
              <a:spcBef>
                <a:spcPct val="20000"/>
              </a:spcBef>
              <a:spcAft>
                <a:spcPts val="800"/>
              </a:spcAft>
              <a:buClrTx/>
            </a:pPr>
            <a:r>
              <a:rPr lang="en-US" sz="1800" dirty="0" smtClean="0">
                <a:solidFill>
                  <a:srgbClr val="146737"/>
                </a:solidFill>
                <a:effectLst>
                  <a:glow rad="63500">
                    <a:srgbClr val="4F81BD">
                      <a:satMod val="175000"/>
                      <a:alpha val="40000"/>
                    </a:srgbClr>
                  </a:glow>
                </a:effectLst>
                <a:latin typeface="Calibri"/>
              </a:rPr>
              <a:t>Self-assessment</a:t>
            </a:r>
            <a:r>
              <a:rPr lang="en-US" sz="1800" dirty="0">
                <a:solidFill>
                  <a:srgbClr val="146737"/>
                </a:solidFill>
                <a:latin typeface="Calibri"/>
              </a:rPr>
              <a:t/>
            </a:r>
            <a:br>
              <a:rPr lang="en-US" sz="1800" dirty="0">
                <a:solidFill>
                  <a:srgbClr val="146737"/>
                </a:solidFill>
                <a:latin typeface="Calibri"/>
              </a:rPr>
            </a:br>
            <a:r>
              <a:rPr lang="en-US" sz="1800" dirty="0">
                <a:solidFill>
                  <a:srgbClr val="146737"/>
                </a:solidFill>
                <a:latin typeface="Calibri"/>
              </a:rPr>
              <a:t>The program requires each participant to critically self-evaluate his/her own strengths and weaknesses in a leadership development context. </a:t>
            </a:r>
          </a:p>
          <a:p>
            <a:pPr lvl="0" eaLnBrk="0" fontAlgn="base" hangingPunct="0">
              <a:lnSpc>
                <a:spcPct val="100000"/>
              </a:lnSpc>
              <a:spcBef>
                <a:spcPct val="20000"/>
              </a:spcBef>
              <a:spcAft>
                <a:spcPts val="800"/>
              </a:spcAft>
              <a:buClrTx/>
            </a:pPr>
            <a:r>
              <a:rPr lang="en-US" sz="1800" dirty="0">
                <a:solidFill>
                  <a:srgbClr val="146737"/>
                </a:solidFill>
                <a:effectLst>
                  <a:glow rad="63500">
                    <a:srgbClr val="4F81BD">
                      <a:satMod val="175000"/>
                      <a:alpha val="40000"/>
                    </a:srgbClr>
                  </a:glow>
                </a:effectLst>
                <a:latin typeface="Calibri"/>
              </a:rPr>
              <a:t>Knowledge sharing</a:t>
            </a:r>
            <a:br>
              <a:rPr lang="en-US" sz="1800" dirty="0">
                <a:solidFill>
                  <a:srgbClr val="146737"/>
                </a:solidFill>
                <a:effectLst>
                  <a:glow rad="63500">
                    <a:srgbClr val="4F81BD">
                      <a:satMod val="175000"/>
                      <a:alpha val="40000"/>
                    </a:srgbClr>
                  </a:glow>
                </a:effectLst>
                <a:latin typeface="Calibri"/>
              </a:rPr>
            </a:br>
            <a:r>
              <a:rPr lang="en-US" sz="1800" dirty="0">
                <a:solidFill>
                  <a:srgbClr val="146737"/>
                </a:solidFill>
                <a:latin typeface="Calibri"/>
              </a:rPr>
              <a:t>The program will promote the development of informational resources that aid DOE project </a:t>
            </a:r>
            <a:r>
              <a:rPr lang="en-US" sz="1800" dirty="0" smtClean="0">
                <a:solidFill>
                  <a:srgbClr val="146737"/>
                </a:solidFill>
                <a:latin typeface="Calibri"/>
              </a:rPr>
              <a:t>practitioners.</a:t>
            </a:r>
            <a:endParaRPr lang="en-US" sz="1800" dirty="0">
              <a:solidFill>
                <a:srgbClr val="146737"/>
              </a:solidFill>
              <a:latin typeface="Calibri"/>
            </a:endParaRPr>
          </a:p>
        </p:txBody>
      </p:sp>
      <p:pic>
        <p:nvPicPr>
          <p:cNvPr id="5" name="Picture 4"/>
          <p:cNvPicPr>
            <a:picLocks noChangeAspect="1"/>
          </p:cNvPicPr>
          <p:nvPr/>
        </p:nvPicPr>
        <p:blipFill>
          <a:blip r:embed="rId3"/>
          <a:stretch>
            <a:fillRect/>
          </a:stretch>
        </p:blipFill>
        <p:spPr>
          <a:xfrm>
            <a:off x="7102366" y="0"/>
            <a:ext cx="2041634" cy="1044742"/>
          </a:xfrm>
          <a:prstGeom prst="rect">
            <a:avLst/>
          </a:prstGeom>
        </p:spPr>
      </p:pic>
    </p:spTree>
    <p:extLst>
      <p:ext uri="{BB962C8B-B14F-4D97-AF65-F5344CB8AC3E}">
        <p14:creationId xmlns:p14="http://schemas.microsoft.com/office/powerpoint/2010/main" val="235621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6CA2777-A89F-4130-B308-73BB65955918}" type="slidenum">
              <a:rPr lang="en-US" smtClean="0"/>
              <a:pPr/>
              <a:t>21</a:t>
            </a:fld>
            <a:endParaRPr lang="en-US"/>
          </a:p>
        </p:txBody>
      </p:sp>
      <p:sp>
        <p:nvSpPr>
          <p:cNvPr id="3" name="Title 2"/>
          <p:cNvSpPr>
            <a:spLocks noGrp="1"/>
          </p:cNvSpPr>
          <p:nvPr>
            <p:ph type="title"/>
          </p:nvPr>
        </p:nvSpPr>
        <p:spPr/>
        <p:txBody>
          <a:bodyPr/>
          <a:lstStyle/>
          <a:p>
            <a:r>
              <a:rPr lang="en-US" dirty="0" smtClean="0">
                <a:solidFill>
                  <a:srgbClr val="0070C0"/>
                </a:solidFill>
              </a:rPr>
              <a:t>Governance Formalism</a:t>
            </a:r>
            <a:endParaRPr lang="en-US" sz="1800" i="1" dirty="0">
              <a:solidFill>
                <a:srgbClr val="0070C0"/>
              </a:solidFill>
            </a:endParaRPr>
          </a:p>
        </p:txBody>
      </p:sp>
      <p:sp>
        <p:nvSpPr>
          <p:cNvPr id="2" name="Content Placeholder 1"/>
          <p:cNvSpPr>
            <a:spLocks noGrp="1"/>
          </p:cNvSpPr>
          <p:nvPr>
            <p:ph sz="quarter" idx="14"/>
          </p:nvPr>
        </p:nvSpPr>
        <p:spPr/>
        <p:txBody>
          <a:bodyPr>
            <a:normAutofit lnSpcReduction="10000"/>
          </a:bodyPr>
          <a:lstStyle/>
          <a:p>
            <a:pPr marL="285750" indent="-285750">
              <a:buFont typeface="Arial" panose="020B0604020202020204" pitchFamily="34" charset="0"/>
              <a:buChar char="•"/>
            </a:pPr>
            <a:r>
              <a:rPr lang="en-US" sz="1800" dirty="0"/>
              <a:t>A DOE-wide program, with SC supporting </a:t>
            </a:r>
            <a:r>
              <a:rPr lang="en-US" sz="1800" dirty="0" smtClean="0"/>
              <a:t>a PLI Office at SLAC National Accelerator Laboratory</a:t>
            </a:r>
            <a:endParaRPr lang="en-US" sz="1800" dirty="0"/>
          </a:p>
          <a:p>
            <a:pPr marL="285750" indent="-285750">
              <a:buFont typeface="Arial" panose="020B0604020202020204" pitchFamily="34" charset="0"/>
              <a:buChar char="•"/>
            </a:pPr>
            <a:r>
              <a:rPr lang="en-US" sz="1800" dirty="0"/>
              <a:t>Federal program management and oversight; program manager </a:t>
            </a:r>
            <a:r>
              <a:rPr lang="en-US" sz="1800" dirty="0" smtClean="0"/>
              <a:t>function is </a:t>
            </a:r>
            <a:r>
              <a:rPr lang="en-US" sz="1800" dirty="0"/>
              <a:t>within </a:t>
            </a:r>
            <a:r>
              <a:rPr lang="en-US" sz="1800" dirty="0" smtClean="0"/>
              <a:t>the Office of the Deputy Director for Science Programs</a:t>
            </a:r>
            <a:endParaRPr lang="en-US" sz="1800" dirty="0"/>
          </a:p>
          <a:p>
            <a:endParaRPr lang="en-US" sz="1800" dirty="0"/>
          </a:p>
          <a:p>
            <a:r>
              <a:rPr lang="en-US" sz="1800" dirty="0" smtClean="0"/>
              <a:t>Participants</a:t>
            </a:r>
          </a:p>
          <a:p>
            <a:pPr lvl="1"/>
            <a:r>
              <a:rPr lang="en-US" sz="1800" dirty="0" smtClean="0"/>
              <a:t>Pay tuition and travel</a:t>
            </a:r>
          </a:p>
          <a:p>
            <a:pPr lvl="1"/>
            <a:r>
              <a:rPr lang="en-US" sz="1800" dirty="0" smtClean="0"/>
              <a:t>Receive support from home institution</a:t>
            </a:r>
            <a:endParaRPr lang="en-US" sz="1800" dirty="0"/>
          </a:p>
          <a:p>
            <a:r>
              <a:rPr lang="en-US" sz="1800" dirty="0" smtClean="0"/>
              <a:t>PLI Director (SLAC)</a:t>
            </a:r>
          </a:p>
          <a:p>
            <a:pPr lvl="1"/>
            <a:r>
              <a:rPr lang="en-US" sz="1800" dirty="0" smtClean="0"/>
              <a:t>Executes the PLI program activities</a:t>
            </a:r>
          </a:p>
          <a:p>
            <a:pPr lvl="1"/>
            <a:r>
              <a:rPr lang="en-US" sz="1800" dirty="0" smtClean="0"/>
              <a:t>Manages the PLI Office</a:t>
            </a:r>
          </a:p>
          <a:p>
            <a:pPr lvl="0"/>
            <a:r>
              <a:rPr lang="en-US" sz="1800" dirty="0" smtClean="0"/>
              <a:t>Advisory Board, reporting to the Director: </a:t>
            </a:r>
          </a:p>
          <a:p>
            <a:pPr lvl="1"/>
            <a:r>
              <a:rPr lang="en-US" sz="1800" dirty="0" smtClean="0"/>
              <a:t>Advises the Director, including participant selection</a:t>
            </a:r>
          </a:p>
          <a:p>
            <a:pPr lvl="1"/>
            <a:r>
              <a:rPr lang="en-US" sz="1800" dirty="0" smtClean="0"/>
              <a:t>Composed of project management and organizational learning experts</a:t>
            </a:r>
          </a:p>
          <a:p>
            <a:pPr lvl="1"/>
            <a:r>
              <a:rPr lang="en-US" sz="1800" dirty="0" smtClean="0"/>
              <a:t>Ideally, representative of the DOE complex</a:t>
            </a:r>
          </a:p>
          <a:p>
            <a:endParaRPr lang="en-US" sz="1800" dirty="0" smtClean="0"/>
          </a:p>
          <a:p>
            <a:endParaRPr lang="en-US" sz="1800" dirty="0"/>
          </a:p>
          <a:p>
            <a:endParaRPr lang="en-US" sz="1800" dirty="0"/>
          </a:p>
        </p:txBody>
      </p:sp>
      <p:sp>
        <p:nvSpPr>
          <p:cNvPr id="5" name="TextBox 4"/>
          <p:cNvSpPr txBox="1"/>
          <p:nvPr/>
        </p:nvSpPr>
        <p:spPr>
          <a:xfrm>
            <a:off x="6172200" y="2722726"/>
            <a:ext cx="2787442" cy="584775"/>
          </a:xfrm>
          <a:prstGeom prst="rect">
            <a:avLst/>
          </a:prstGeom>
          <a:solidFill>
            <a:schemeClr val="bg1">
              <a:lumMod val="85000"/>
            </a:schemeClr>
          </a:solidFill>
        </p:spPr>
        <p:txBody>
          <a:bodyPr wrap="square" rtlCol="0">
            <a:spAutoFit/>
          </a:bodyPr>
          <a:lstStyle/>
          <a:p>
            <a:pPr algn="ctr" fontAlgn="auto">
              <a:spcBef>
                <a:spcPts val="0"/>
              </a:spcBef>
              <a:spcAft>
                <a:spcPts val="0"/>
              </a:spcAft>
            </a:pPr>
            <a:r>
              <a:rPr lang="en-US" sz="1600" dirty="0" smtClean="0">
                <a:solidFill>
                  <a:srgbClr val="4F81BD">
                    <a:lumMod val="75000"/>
                  </a:srgbClr>
                </a:solidFill>
                <a:latin typeface="Calibri"/>
                <a:ea typeface="+mn-ea"/>
                <a:cs typeface="Arial" pitchFamily="34" charset="0"/>
              </a:rPr>
              <a:t>Governance inspired by</a:t>
            </a:r>
          </a:p>
          <a:p>
            <a:pPr algn="ctr" fontAlgn="auto">
              <a:spcBef>
                <a:spcPts val="0"/>
              </a:spcBef>
              <a:spcAft>
                <a:spcPts val="0"/>
              </a:spcAft>
            </a:pPr>
            <a:r>
              <a:rPr lang="en-US" sz="1600" dirty="0" smtClean="0">
                <a:solidFill>
                  <a:srgbClr val="4F81BD">
                    <a:lumMod val="75000"/>
                  </a:srgbClr>
                </a:solidFill>
                <a:latin typeface="Calibri"/>
                <a:ea typeface="+mn-ea"/>
                <a:cs typeface="Arial" pitchFamily="34" charset="0"/>
              </a:rPr>
              <a:t>U.S. Particle Accelerator School</a:t>
            </a:r>
            <a:endParaRPr lang="en-US" sz="1600" dirty="0">
              <a:solidFill>
                <a:srgbClr val="4F81BD">
                  <a:lumMod val="75000"/>
                </a:srgbClr>
              </a:solidFill>
              <a:latin typeface="Calibri"/>
              <a:ea typeface="+mn-ea"/>
              <a:cs typeface="Arial" pitchFamily="34" charset="0"/>
            </a:endParaRPr>
          </a:p>
        </p:txBody>
      </p:sp>
      <p:sp>
        <p:nvSpPr>
          <p:cNvPr id="6" name="TextBox 5"/>
          <p:cNvSpPr txBox="1"/>
          <p:nvPr/>
        </p:nvSpPr>
        <p:spPr>
          <a:xfrm>
            <a:off x="6286500" y="3492811"/>
            <a:ext cx="2558842" cy="1077218"/>
          </a:xfrm>
          <a:prstGeom prst="rect">
            <a:avLst/>
          </a:prstGeom>
          <a:solidFill>
            <a:schemeClr val="bg1">
              <a:lumMod val="85000"/>
            </a:schemeClr>
          </a:solidFill>
        </p:spPr>
        <p:txBody>
          <a:bodyPr wrap="square" rtlCol="0">
            <a:spAutoFit/>
          </a:bodyPr>
          <a:lstStyle/>
          <a:p>
            <a:pPr algn="ctr" fontAlgn="auto">
              <a:spcBef>
                <a:spcPts val="0"/>
              </a:spcBef>
              <a:spcAft>
                <a:spcPts val="0"/>
              </a:spcAft>
            </a:pPr>
            <a:r>
              <a:rPr lang="en-US" sz="1600" dirty="0" smtClean="0">
                <a:solidFill>
                  <a:srgbClr val="4F81BD">
                    <a:lumMod val="75000"/>
                  </a:srgbClr>
                </a:solidFill>
                <a:latin typeface="Calibri"/>
                <a:ea typeface="+mn-ea"/>
                <a:cs typeface="Arial" pitchFamily="34" charset="0"/>
              </a:rPr>
              <a:t>DOE pays for the PLI Office</a:t>
            </a:r>
          </a:p>
          <a:p>
            <a:pPr algn="ctr" fontAlgn="auto">
              <a:spcBef>
                <a:spcPts val="0"/>
              </a:spcBef>
              <a:spcAft>
                <a:spcPts val="0"/>
              </a:spcAft>
            </a:pPr>
            <a:endParaRPr lang="en-US" sz="1600" dirty="0">
              <a:solidFill>
                <a:srgbClr val="4F81BD">
                  <a:lumMod val="75000"/>
                </a:srgbClr>
              </a:solidFill>
              <a:latin typeface="Calibri"/>
              <a:ea typeface="+mn-ea"/>
              <a:cs typeface="Arial" pitchFamily="34" charset="0"/>
            </a:endParaRPr>
          </a:p>
          <a:p>
            <a:pPr algn="ctr" fontAlgn="auto">
              <a:spcBef>
                <a:spcPts val="0"/>
              </a:spcBef>
              <a:spcAft>
                <a:spcPts val="0"/>
              </a:spcAft>
            </a:pPr>
            <a:r>
              <a:rPr lang="en-US" sz="1600" dirty="0" smtClean="0">
                <a:solidFill>
                  <a:srgbClr val="4F81BD">
                    <a:lumMod val="75000"/>
                  </a:srgbClr>
                </a:solidFill>
                <a:latin typeface="Calibri"/>
                <a:ea typeface="+mn-ea"/>
                <a:cs typeface="Arial" pitchFamily="34" charset="0"/>
              </a:rPr>
              <a:t>Tuition pays for the instructional program</a:t>
            </a:r>
            <a:endParaRPr lang="en-US" sz="1600" dirty="0">
              <a:solidFill>
                <a:srgbClr val="4F81BD">
                  <a:lumMod val="75000"/>
                </a:srgbClr>
              </a:solidFill>
              <a:latin typeface="Calibri"/>
              <a:ea typeface="+mn-ea"/>
              <a:cs typeface="Arial" pitchFamily="34" charset="0"/>
            </a:endParaRPr>
          </a:p>
        </p:txBody>
      </p:sp>
      <p:pic>
        <p:nvPicPr>
          <p:cNvPr id="7" name="Picture 6"/>
          <p:cNvPicPr>
            <a:picLocks noChangeAspect="1"/>
          </p:cNvPicPr>
          <p:nvPr/>
        </p:nvPicPr>
        <p:blipFill>
          <a:blip r:embed="rId5"/>
          <a:stretch>
            <a:fillRect/>
          </a:stretch>
        </p:blipFill>
        <p:spPr>
          <a:xfrm>
            <a:off x="7102366" y="0"/>
            <a:ext cx="2041634" cy="1044742"/>
          </a:xfrm>
          <a:prstGeom prst="rect">
            <a:avLst/>
          </a:prstGeom>
        </p:spPr>
      </p:pic>
    </p:spTree>
    <p:extLst>
      <p:ext uri="{BB962C8B-B14F-4D97-AF65-F5344CB8AC3E}">
        <p14:creationId xmlns:p14="http://schemas.microsoft.com/office/powerpoint/2010/main" val="4066956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500"/>
                                        <p:tgtEl>
                                          <p:spTgt spid="2">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15041" y="1257097"/>
            <a:ext cx="8570041" cy="5259388"/>
          </a:xfrm>
          <a:prstGeom prst="rect">
            <a:avLst/>
          </a:prstGeom>
        </p:spPr>
        <p:txBody>
          <a:bodyPr>
            <a:normAutofit fontScale="92500" lnSpcReduction="10000"/>
          </a:bodyPr>
          <a:lstStyle/>
          <a:p>
            <a:r>
              <a:rPr lang="en-US" sz="1800" dirty="0" smtClean="0">
                <a:solidFill>
                  <a:schemeClr val="accent1"/>
                </a:solidFill>
              </a:rPr>
              <a:t>Eligibility: </a:t>
            </a:r>
          </a:p>
          <a:p>
            <a:r>
              <a:rPr lang="en-US" sz="1800" dirty="0" smtClean="0"/>
              <a:t>PLI </a:t>
            </a:r>
            <a:r>
              <a:rPr lang="en-US" sz="1800" dirty="0"/>
              <a:t>nominees shall have demonstrated their expertise as technical, business systems, or project leaders, with </a:t>
            </a:r>
            <a:r>
              <a:rPr lang="en-US" sz="1800" dirty="0" smtClean="0"/>
              <a:t>significant experience </a:t>
            </a:r>
            <a:r>
              <a:rPr lang="en-US" sz="1800" dirty="0"/>
              <a:t>in private or public sector organizations with </a:t>
            </a:r>
            <a:r>
              <a:rPr lang="en-US" sz="1800" dirty="0" smtClean="0"/>
              <a:t>responsibility </a:t>
            </a:r>
            <a:r>
              <a:rPr lang="en-US" sz="1800" dirty="0"/>
              <a:t>for project or organization performance and resources. </a:t>
            </a:r>
            <a:endParaRPr lang="en-US" sz="1800" dirty="0" smtClean="0"/>
          </a:p>
          <a:p>
            <a:endParaRPr lang="en-US" sz="1800" dirty="0" smtClean="0">
              <a:solidFill>
                <a:schemeClr val="accent1"/>
              </a:solidFill>
            </a:endParaRPr>
          </a:p>
          <a:p>
            <a:r>
              <a:rPr lang="en-US" sz="1800" dirty="0" smtClean="0">
                <a:solidFill>
                  <a:schemeClr val="accent1"/>
                </a:solidFill>
              </a:rPr>
              <a:t>Nomination</a:t>
            </a:r>
            <a:r>
              <a:rPr lang="en-US" sz="1800" dirty="0">
                <a:solidFill>
                  <a:schemeClr val="accent1"/>
                </a:solidFill>
              </a:rPr>
              <a:t>: </a:t>
            </a:r>
            <a:endParaRPr lang="en-US" sz="1800" dirty="0" smtClean="0">
              <a:solidFill>
                <a:schemeClr val="accent1"/>
              </a:solidFill>
            </a:endParaRPr>
          </a:p>
          <a:p>
            <a:r>
              <a:rPr lang="en-US" sz="1800" dirty="0" smtClean="0"/>
              <a:t>Nomination </a:t>
            </a:r>
            <a:r>
              <a:rPr lang="en-US" sz="1800" dirty="0"/>
              <a:t>from employing institution is </a:t>
            </a:r>
            <a:r>
              <a:rPr lang="en-US" sz="1800" dirty="0" smtClean="0"/>
              <a:t>required.  The </a:t>
            </a:r>
            <a:r>
              <a:rPr lang="en-US" sz="1800" dirty="0"/>
              <a:t>Nominating Institution must prepare a letter of recommendation for the nominee from the Laboratory Director (or equivalent) and Chief Project Officer, if one exists. </a:t>
            </a:r>
            <a:endParaRPr lang="en-US" sz="1800" dirty="0" smtClean="0"/>
          </a:p>
          <a:p>
            <a:endParaRPr lang="en-US" sz="1800" dirty="0" smtClean="0">
              <a:solidFill>
                <a:schemeClr val="accent1"/>
              </a:solidFill>
            </a:endParaRPr>
          </a:p>
          <a:p>
            <a:r>
              <a:rPr lang="en-US" sz="1800" dirty="0" smtClean="0">
                <a:solidFill>
                  <a:schemeClr val="accent1"/>
                </a:solidFill>
              </a:rPr>
              <a:t>Application: </a:t>
            </a:r>
          </a:p>
          <a:p>
            <a:r>
              <a:rPr lang="en-US" sz="1800" dirty="0" smtClean="0"/>
              <a:t>The </a:t>
            </a:r>
            <a:r>
              <a:rPr lang="en-US" sz="1800" dirty="0"/>
              <a:t>nomination package must include the letter of recommendation, a resume, </a:t>
            </a:r>
            <a:r>
              <a:rPr lang="en-US" sz="1800" dirty="0" smtClean="0"/>
              <a:t>and </a:t>
            </a:r>
            <a:r>
              <a:rPr lang="en-US" sz="1800" dirty="0"/>
              <a:t>a Goals </a:t>
            </a:r>
            <a:r>
              <a:rPr lang="en-US" sz="1800" dirty="0" smtClean="0"/>
              <a:t>Statement.</a:t>
            </a:r>
          </a:p>
          <a:p>
            <a:endParaRPr lang="en-US" sz="1800" dirty="0" smtClean="0">
              <a:solidFill>
                <a:schemeClr val="accent1"/>
              </a:solidFill>
            </a:endParaRPr>
          </a:p>
          <a:p>
            <a:r>
              <a:rPr lang="en-US" sz="1800" dirty="0" smtClean="0">
                <a:solidFill>
                  <a:schemeClr val="accent1"/>
                </a:solidFill>
              </a:rPr>
              <a:t>Selection: </a:t>
            </a:r>
          </a:p>
          <a:p>
            <a:r>
              <a:rPr lang="en-US" sz="1800" dirty="0" smtClean="0"/>
              <a:t>The Advisory Board reviews applications and recommends selections to the PLI Director.</a:t>
            </a:r>
          </a:p>
        </p:txBody>
      </p:sp>
      <p:sp>
        <p:nvSpPr>
          <p:cNvPr id="3" name="Title 2"/>
          <p:cNvSpPr>
            <a:spLocks noGrp="1"/>
          </p:cNvSpPr>
          <p:nvPr>
            <p:ph type="title"/>
          </p:nvPr>
        </p:nvSpPr>
        <p:spPr/>
        <p:txBody>
          <a:bodyPr/>
          <a:lstStyle/>
          <a:p>
            <a:r>
              <a:rPr lang="en-US" dirty="0" smtClean="0">
                <a:solidFill>
                  <a:srgbClr val="18572E"/>
                </a:solidFill>
              </a:rPr>
              <a:t>Nomination and Selection Process</a:t>
            </a:r>
            <a:endParaRPr lang="en-US" dirty="0">
              <a:solidFill>
                <a:srgbClr val="18572E"/>
              </a:solidFill>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pPr/>
              <a:t>22</a:t>
            </a:fld>
            <a:endParaRPr lang="en-US"/>
          </a:p>
        </p:txBody>
      </p:sp>
    </p:spTree>
    <p:extLst>
      <p:ext uri="{BB962C8B-B14F-4D97-AF65-F5344CB8AC3E}">
        <p14:creationId xmlns:p14="http://schemas.microsoft.com/office/powerpoint/2010/main" val="4028497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pic>
        <p:nvPicPr>
          <p:cNvPr id="3" name="Picture 2"/>
          <p:cNvPicPr>
            <a:picLocks noChangeAspect="1"/>
          </p:cNvPicPr>
          <p:nvPr/>
        </p:nvPicPr>
        <p:blipFill>
          <a:blip r:embed="rId3"/>
          <a:stretch>
            <a:fillRect/>
          </a:stretch>
        </p:blipFill>
        <p:spPr>
          <a:xfrm>
            <a:off x="2048442" y="1724447"/>
            <a:ext cx="6836640" cy="4384034"/>
          </a:xfrm>
          <a:prstGeom prst="rect">
            <a:avLst/>
          </a:prstGeom>
        </p:spPr>
      </p:pic>
      <p:pic>
        <p:nvPicPr>
          <p:cNvPr id="5" name="Picture 4" descr="Screen Shot 2016-12-11 at 9.37.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18" y="4898280"/>
            <a:ext cx="1304129" cy="490274"/>
          </a:xfrm>
          <a:prstGeom prst="rect">
            <a:avLst/>
          </a:prstGeom>
        </p:spPr>
      </p:pic>
      <p:pic>
        <p:nvPicPr>
          <p:cNvPr id="6" name="Picture 5" descr="Screen Shot 2016-12-11 at 9.3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70" y="1209928"/>
            <a:ext cx="1151825" cy="361559"/>
          </a:xfrm>
          <a:prstGeom prst="rect">
            <a:avLst/>
          </a:prstGeom>
        </p:spPr>
      </p:pic>
      <p:pic>
        <p:nvPicPr>
          <p:cNvPr id="10" name="Picture 9" descr="Screen Shot 2016-12-11 at 9.38.5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03" y="4485683"/>
            <a:ext cx="1414758" cy="404217"/>
          </a:xfrm>
          <a:prstGeom prst="rect">
            <a:avLst/>
          </a:prstGeom>
        </p:spPr>
      </p:pic>
      <p:pic>
        <p:nvPicPr>
          <p:cNvPr id="13" name="Picture 12" descr="Screen Shot 2016-12-11 at 9.50.26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488" y="5424642"/>
            <a:ext cx="1384589" cy="311328"/>
          </a:xfrm>
          <a:prstGeom prst="rect">
            <a:avLst/>
          </a:prstGeom>
        </p:spPr>
      </p:pic>
      <p:pic>
        <p:nvPicPr>
          <p:cNvPr id="15" name="Picture 14" descr="Screen Shot 2016-12-11 at 9.49.0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883" y="2511087"/>
            <a:ext cx="1399798" cy="405674"/>
          </a:xfrm>
          <a:prstGeom prst="rect">
            <a:avLst/>
          </a:prstGeom>
        </p:spPr>
      </p:pic>
      <p:sp>
        <p:nvSpPr>
          <p:cNvPr id="4" name="TextBox 3"/>
          <p:cNvSpPr txBox="1"/>
          <p:nvPr/>
        </p:nvSpPr>
        <p:spPr>
          <a:xfrm>
            <a:off x="109284" y="6231975"/>
            <a:ext cx="1854996" cy="523220"/>
          </a:xfrm>
          <a:prstGeom prst="rect">
            <a:avLst/>
          </a:prstGeom>
          <a:noFill/>
        </p:spPr>
        <p:txBody>
          <a:bodyPr wrap="none" rtlCol="0">
            <a:spAutoFit/>
          </a:bodyPr>
          <a:lstStyle/>
          <a:p>
            <a:pPr algn="ctr"/>
            <a:r>
              <a:rPr lang="en-US" sz="1400" b="1" dirty="0" smtClean="0"/>
              <a:t>Argonne Site Office</a:t>
            </a:r>
          </a:p>
          <a:p>
            <a:pPr algn="ctr"/>
            <a:r>
              <a:rPr lang="en-US" sz="1400" b="1" dirty="0" smtClean="0"/>
              <a:t>Fermi Site Office</a:t>
            </a:r>
            <a:endParaRPr lang="en-US" sz="1400" b="1" dirty="0"/>
          </a:p>
        </p:txBody>
      </p:sp>
      <p:sp>
        <p:nvSpPr>
          <p:cNvPr id="20" name="Title 2"/>
          <p:cNvSpPr>
            <a:spLocks noGrp="1"/>
          </p:cNvSpPr>
          <p:nvPr>
            <p:ph type="title"/>
          </p:nvPr>
        </p:nvSpPr>
        <p:spPr>
          <a:xfrm>
            <a:off x="451822" y="129091"/>
            <a:ext cx="8103570" cy="753033"/>
          </a:xfrm>
        </p:spPr>
        <p:txBody>
          <a:bodyPr/>
          <a:lstStyle/>
          <a:p>
            <a:r>
              <a:rPr lang="en-US" sz="2000" dirty="0" smtClean="0">
                <a:solidFill>
                  <a:srgbClr val="18572E"/>
                </a:solidFill>
              </a:rPr>
              <a:t>2017 Cohort: 22 participants representing 13 organizations</a:t>
            </a:r>
            <a:endParaRPr lang="en-US" sz="2000" dirty="0">
              <a:solidFill>
                <a:srgbClr val="18572E"/>
              </a:solidFill>
            </a:endParaRPr>
          </a:p>
        </p:txBody>
      </p:sp>
      <p:pic>
        <p:nvPicPr>
          <p:cNvPr id="12" name="Picture 11"/>
          <p:cNvPicPr>
            <a:picLocks noChangeAspect="1"/>
          </p:cNvPicPr>
          <p:nvPr/>
        </p:nvPicPr>
        <p:blipFill>
          <a:blip r:embed="rId9"/>
          <a:stretch>
            <a:fillRect/>
          </a:stretch>
        </p:blipFill>
        <p:spPr>
          <a:xfrm>
            <a:off x="217777" y="3553000"/>
            <a:ext cx="1638011" cy="363464"/>
          </a:xfrm>
          <a:prstGeom prst="rect">
            <a:avLst/>
          </a:prstGeom>
        </p:spPr>
      </p:pic>
      <p:pic>
        <p:nvPicPr>
          <p:cNvPr id="17" name="Picture 16"/>
          <p:cNvPicPr>
            <a:picLocks noChangeAspect="1"/>
          </p:cNvPicPr>
          <p:nvPr/>
        </p:nvPicPr>
        <p:blipFill>
          <a:blip r:embed="rId10"/>
          <a:stretch>
            <a:fillRect/>
          </a:stretch>
        </p:blipFill>
        <p:spPr>
          <a:xfrm>
            <a:off x="321138" y="1594033"/>
            <a:ext cx="1431289" cy="545743"/>
          </a:xfrm>
          <a:prstGeom prst="rect">
            <a:avLst/>
          </a:prstGeom>
        </p:spPr>
      </p:pic>
      <p:pic>
        <p:nvPicPr>
          <p:cNvPr id="18" name="Picture 17"/>
          <p:cNvPicPr>
            <a:picLocks noChangeAspect="1"/>
          </p:cNvPicPr>
          <p:nvPr/>
        </p:nvPicPr>
        <p:blipFill>
          <a:blip r:embed="rId11"/>
          <a:stretch>
            <a:fillRect/>
          </a:stretch>
        </p:blipFill>
        <p:spPr>
          <a:xfrm>
            <a:off x="298191" y="2148160"/>
            <a:ext cx="1477182" cy="363783"/>
          </a:xfrm>
          <a:prstGeom prst="rect">
            <a:avLst/>
          </a:prstGeom>
        </p:spPr>
      </p:pic>
      <p:pic>
        <p:nvPicPr>
          <p:cNvPr id="19" name="Picture 18"/>
          <p:cNvPicPr>
            <a:picLocks noChangeAspect="1"/>
          </p:cNvPicPr>
          <p:nvPr/>
        </p:nvPicPr>
        <p:blipFill>
          <a:blip r:embed="rId12"/>
          <a:stretch>
            <a:fillRect/>
          </a:stretch>
        </p:blipFill>
        <p:spPr>
          <a:xfrm>
            <a:off x="679213" y="2943609"/>
            <a:ext cx="715139" cy="536355"/>
          </a:xfrm>
          <a:prstGeom prst="rect">
            <a:avLst/>
          </a:prstGeom>
        </p:spPr>
      </p:pic>
      <p:pic>
        <p:nvPicPr>
          <p:cNvPr id="22" name="Picture 21"/>
          <p:cNvPicPr>
            <a:picLocks noChangeAspect="1"/>
          </p:cNvPicPr>
          <p:nvPr/>
        </p:nvPicPr>
        <p:blipFill>
          <a:blip r:embed="rId13"/>
          <a:stretch>
            <a:fillRect/>
          </a:stretch>
        </p:blipFill>
        <p:spPr>
          <a:xfrm>
            <a:off x="423410" y="3924844"/>
            <a:ext cx="1226745" cy="497043"/>
          </a:xfrm>
          <a:prstGeom prst="rect">
            <a:avLst/>
          </a:prstGeom>
        </p:spPr>
      </p:pic>
      <p:pic>
        <p:nvPicPr>
          <p:cNvPr id="23" name="Picture 22"/>
          <p:cNvPicPr>
            <a:picLocks noChangeAspect="1"/>
          </p:cNvPicPr>
          <p:nvPr/>
        </p:nvPicPr>
        <p:blipFill>
          <a:blip r:embed="rId14"/>
          <a:stretch>
            <a:fillRect/>
          </a:stretch>
        </p:blipFill>
        <p:spPr>
          <a:xfrm>
            <a:off x="245919" y="5827474"/>
            <a:ext cx="1581727" cy="331465"/>
          </a:xfrm>
          <a:prstGeom prst="rect">
            <a:avLst/>
          </a:prstGeom>
        </p:spPr>
      </p:pic>
    </p:spTree>
    <p:extLst>
      <p:ext uri="{BB962C8B-B14F-4D97-AF65-F5344CB8AC3E}">
        <p14:creationId xmlns:p14="http://schemas.microsoft.com/office/powerpoint/2010/main" val="1959589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smtClean="0"/>
              <a:t>The HEP project community is well-represented </a:t>
            </a:r>
            <a:br>
              <a:rPr lang="en-US" dirty="0" smtClean="0"/>
            </a:br>
            <a:r>
              <a:rPr lang="en-US" dirty="0" smtClean="0"/>
              <a:t>in the first cohort</a:t>
            </a:r>
            <a:endParaRPr lang="en-US" dirty="0"/>
          </a:p>
        </p:txBody>
      </p:sp>
      <p:pic>
        <p:nvPicPr>
          <p:cNvPr id="6" name="Picture 5"/>
          <p:cNvPicPr>
            <a:picLocks noChangeAspect="1"/>
          </p:cNvPicPr>
          <p:nvPr/>
        </p:nvPicPr>
        <p:blipFill>
          <a:blip r:embed="rId3"/>
          <a:stretch>
            <a:fillRect/>
          </a:stretch>
        </p:blipFill>
        <p:spPr>
          <a:xfrm>
            <a:off x="267855" y="1358034"/>
            <a:ext cx="1394690" cy="1469727"/>
          </a:xfrm>
          <a:prstGeom prst="rect">
            <a:avLst/>
          </a:prstGeom>
        </p:spPr>
      </p:pic>
      <p:pic>
        <p:nvPicPr>
          <p:cNvPr id="7" name="Picture 6"/>
          <p:cNvPicPr>
            <a:picLocks noChangeAspect="1"/>
          </p:cNvPicPr>
          <p:nvPr/>
        </p:nvPicPr>
        <p:blipFill>
          <a:blip r:embed="rId4"/>
          <a:stretch>
            <a:fillRect/>
          </a:stretch>
        </p:blipFill>
        <p:spPr>
          <a:xfrm>
            <a:off x="4503607" y="1358034"/>
            <a:ext cx="1168946" cy="1469727"/>
          </a:xfrm>
          <a:prstGeom prst="rect">
            <a:avLst/>
          </a:prstGeom>
        </p:spPr>
      </p:pic>
      <p:pic>
        <p:nvPicPr>
          <p:cNvPr id="8" name="Picture 7"/>
          <p:cNvPicPr>
            <a:picLocks noChangeAspect="1"/>
          </p:cNvPicPr>
          <p:nvPr/>
        </p:nvPicPr>
        <p:blipFill>
          <a:blip r:embed="rId5"/>
          <a:stretch>
            <a:fillRect/>
          </a:stretch>
        </p:blipFill>
        <p:spPr>
          <a:xfrm>
            <a:off x="406398" y="3981162"/>
            <a:ext cx="1256146" cy="1472722"/>
          </a:xfrm>
          <a:prstGeom prst="rect">
            <a:avLst/>
          </a:prstGeom>
        </p:spPr>
      </p:pic>
      <p:pic>
        <p:nvPicPr>
          <p:cNvPr id="10" name="Picture 9"/>
          <p:cNvPicPr>
            <a:picLocks noChangeAspect="1"/>
          </p:cNvPicPr>
          <p:nvPr/>
        </p:nvPicPr>
        <p:blipFill>
          <a:blip r:embed="rId6"/>
          <a:stretch>
            <a:fillRect/>
          </a:stretch>
        </p:blipFill>
        <p:spPr>
          <a:xfrm>
            <a:off x="4503607" y="3984157"/>
            <a:ext cx="1247682" cy="1469727"/>
          </a:xfrm>
          <a:prstGeom prst="rect">
            <a:avLst/>
          </a:prstGeom>
        </p:spPr>
      </p:pic>
      <p:sp>
        <p:nvSpPr>
          <p:cNvPr id="11" name="TextBox 10"/>
          <p:cNvSpPr txBox="1"/>
          <p:nvPr/>
        </p:nvSpPr>
        <p:spPr>
          <a:xfrm>
            <a:off x="1662545" y="1358034"/>
            <a:ext cx="2558473" cy="1015663"/>
          </a:xfrm>
          <a:prstGeom prst="rect">
            <a:avLst/>
          </a:prstGeom>
          <a:noFill/>
        </p:spPr>
        <p:txBody>
          <a:bodyPr wrap="square" rtlCol="0">
            <a:spAutoFit/>
          </a:bodyPr>
          <a:lstStyle/>
          <a:p>
            <a:r>
              <a:rPr lang="en-US" sz="1200" b="1" dirty="0" smtClean="0"/>
              <a:t>Adam </a:t>
            </a:r>
            <a:r>
              <a:rPr lang="en-US" sz="1200" b="1" dirty="0" err="1" smtClean="0"/>
              <a:t>Bihary</a:t>
            </a:r>
            <a:endParaRPr lang="en-US" sz="1200" b="1" dirty="0" smtClean="0"/>
          </a:p>
          <a:p>
            <a:r>
              <a:rPr lang="en-US" sz="1200" b="1" dirty="0" smtClean="0"/>
              <a:t>Fermi Site Office</a:t>
            </a:r>
          </a:p>
          <a:p>
            <a:pPr defTabSz="114300"/>
            <a:r>
              <a:rPr lang="en-US" sz="1200" dirty="0" smtClean="0"/>
              <a:t>Deputy Federal Project Director for 	LBNF/DUNE</a:t>
            </a:r>
          </a:p>
          <a:p>
            <a:r>
              <a:rPr lang="en-US" sz="1200" dirty="0" smtClean="0"/>
              <a:t>Federal Project Director for PIP-II </a:t>
            </a:r>
            <a:endParaRPr lang="en-US" sz="1200" dirty="0"/>
          </a:p>
        </p:txBody>
      </p:sp>
      <p:sp>
        <p:nvSpPr>
          <p:cNvPr id="12" name="TextBox 11"/>
          <p:cNvSpPr txBox="1"/>
          <p:nvPr/>
        </p:nvSpPr>
        <p:spPr>
          <a:xfrm>
            <a:off x="1662544" y="3981162"/>
            <a:ext cx="2558473" cy="646331"/>
          </a:xfrm>
          <a:prstGeom prst="rect">
            <a:avLst/>
          </a:prstGeom>
          <a:noFill/>
        </p:spPr>
        <p:txBody>
          <a:bodyPr wrap="square" rtlCol="0">
            <a:spAutoFit/>
          </a:bodyPr>
          <a:lstStyle/>
          <a:p>
            <a:r>
              <a:rPr lang="en-US" sz="1200" b="1" dirty="0" smtClean="0"/>
              <a:t>Jolie </a:t>
            </a:r>
            <a:r>
              <a:rPr lang="en-US" sz="1200" b="1" dirty="0" err="1" smtClean="0"/>
              <a:t>Macier</a:t>
            </a:r>
            <a:endParaRPr lang="en-US" sz="1200" b="1" dirty="0" smtClean="0"/>
          </a:p>
          <a:p>
            <a:r>
              <a:rPr lang="en-US" sz="1200" b="1" dirty="0" smtClean="0"/>
              <a:t>Fermilab</a:t>
            </a:r>
          </a:p>
          <a:p>
            <a:r>
              <a:rPr lang="en-US" sz="1200" dirty="0" smtClean="0"/>
              <a:t>DUNE-US Project Manager</a:t>
            </a:r>
            <a:endParaRPr lang="en-US" sz="1200" dirty="0"/>
          </a:p>
        </p:txBody>
      </p:sp>
      <p:sp>
        <p:nvSpPr>
          <p:cNvPr id="13" name="TextBox 12"/>
          <p:cNvSpPr txBox="1"/>
          <p:nvPr/>
        </p:nvSpPr>
        <p:spPr>
          <a:xfrm>
            <a:off x="5672553" y="1358034"/>
            <a:ext cx="3037338" cy="646331"/>
          </a:xfrm>
          <a:prstGeom prst="rect">
            <a:avLst/>
          </a:prstGeom>
          <a:noFill/>
        </p:spPr>
        <p:txBody>
          <a:bodyPr wrap="square" rtlCol="0">
            <a:spAutoFit/>
          </a:bodyPr>
          <a:lstStyle/>
          <a:p>
            <a:r>
              <a:rPr lang="en-US" sz="1200" b="1" dirty="0" smtClean="0"/>
              <a:t>Marc </a:t>
            </a:r>
            <a:r>
              <a:rPr lang="en-US" sz="1200" b="1" dirty="0" err="1" smtClean="0"/>
              <a:t>Kaducak</a:t>
            </a:r>
            <a:endParaRPr lang="en-US" sz="1200" b="1" dirty="0" smtClean="0"/>
          </a:p>
          <a:p>
            <a:r>
              <a:rPr lang="en-US" sz="1200" b="1" dirty="0" smtClean="0"/>
              <a:t>Fermilab</a:t>
            </a:r>
          </a:p>
          <a:p>
            <a:r>
              <a:rPr lang="en-US" sz="1200" dirty="0" smtClean="0"/>
              <a:t>Head, Office of Project Support Services</a:t>
            </a:r>
            <a:endParaRPr lang="en-US" sz="1200" dirty="0"/>
          </a:p>
        </p:txBody>
      </p:sp>
      <p:sp>
        <p:nvSpPr>
          <p:cNvPr id="14" name="TextBox 13"/>
          <p:cNvSpPr txBox="1"/>
          <p:nvPr/>
        </p:nvSpPr>
        <p:spPr>
          <a:xfrm>
            <a:off x="5751289" y="3981161"/>
            <a:ext cx="2558473" cy="646331"/>
          </a:xfrm>
          <a:prstGeom prst="rect">
            <a:avLst/>
          </a:prstGeom>
          <a:noFill/>
        </p:spPr>
        <p:txBody>
          <a:bodyPr wrap="square" rtlCol="0">
            <a:spAutoFit/>
          </a:bodyPr>
          <a:lstStyle/>
          <a:p>
            <a:r>
              <a:rPr lang="en-US" sz="1200" b="1" dirty="0"/>
              <a:t>Kate </a:t>
            </a:r>
            <a:r>
              <a:rPr lang="en-US" sz="1200" b="1" dirty="0" smtClean="0"/>
              <a:t>Sienkiewicz</a:t>
            </a:r>
          </a:p>
          <a:p>
            <a:r>
              <a:rPr lang="en-US" sz="1200" b="1" dirty="0" smtClean="0"/>
              <a:t>Fermilab</a:t>
            </a:r>
          </a:p>
          <a:p>
            <a:r>
              <a:rPr lang="en-US" sz="1200" dirty="0" smtClean="0"/>
              <a:t>IERC Project Manager</a:t>
            </a:r>
            <a:endParaRPr lang="en-US" sz="1200" dirty="0"/>
          </a:p>
        </p:txBody>
      </p:sp>
      <p:pic>
        <p:nvPicPr>
          <p:cNvPr id="15" name="Picture 14"/>
          <p:cNvPicPr>
            <a:picLocks noChangeAspect="1"/>
          </p:cNvPicPr>
          <p:nvPr/>
        </p:nvPicPr>
        <p:blipFill>
          <a:blip r:embed="rId7"/>
          <a:stretch>
            <a:fillRect/>
          </a:stretch>
        </p:blipFill>
        <p:spPr>
          <a:xfrm>
            <a:off x="5883103" y="4674952"/>
            <a:ext cx="3001979" cy="1557864"/>
          </a:xfrm>
          <a:prstGeom prst="rect">
            <a:avLst/>
          </a:prstGeom>
        </p:spPr>
      </p:pic>
    </p:spTree>
    <p:extLst>
      <p:ext uri="{BB962C8B-B14F-4D97-AF65-F5344CB8AC3E}">
        <p14:creationId xmlns:p14="http://schemas.microsoft.com/office/powerpoint/2010/main" val="4139618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18572E"/>
                </a:solidFill>
              </a:rPr>
              <a:t/>
            </a:r>
            <a:br>
              <a:rPr lang="en-US" dirty="0" smtClean="0">
                <a:solidFill>
                  <a:srgbClr val="18572E"/>
                </a:solidFill>
              </a:rPr>
            </a:br>
            <a:r>
              <a:rPr lang="en-US" dirty="0" smtClean="0">
                <a:solidFill>
                  <a:srgbClr val="18572E"/>
                </a:solidFill>
              </a:rPr>
              <a:t>2017 Program Year</a:t>
            </a:r>
            <a:endParaRPr lang="en-US" dirty="0">
              <a:solidFill>
                <a:srgbClr val="004D66"/>
              </a:solidFill>
            </a:endParaRPr>
          </a:p>
        </p:txBody>
      </p:sp>
      <p:sp>
        <p:nvSpPr>
          <p:cNvPr id="3" name="Slide Number Placeholder 2"/>
          <p:cNvSpPr>
            <a:spLocks noGrp="1"/>
          </p:cNvSpPr>
          <p:nvPr>
            <p:ph type="sldNum" sz="quarter" idx="11"/>
          </p:nvPr>
        </p:nvSpPr>
        <p:spPr/>
        <p:txBody>
          <a:bodyPr/>
          <a:lstStyle/>
          <a:p>
            <a:pPr>
              <a:defRPr/>
            </a:pPr>
            <a:fld id="{8BAF0E60-FD3E-4AA3-A83A-D5046E38D57D}" type="slidenum">
              <a:rPr lang="en-US" smtClean="0"/>
              <a:pPr>
                <a:defRPr/>
              </a:pPr>
              <a:t>25</a:t>
            </a:fld>
            <a:endParaRPr lang="en-US" dirty="0"/>
          </a:p>
        </p:txBody>
      </p:sp>
      <p:sp>
        <p:nvSpPr>
          <p:cNvPr id="8" name="Content Placeholder 1"/>
          <p:cNvSpPr>
            <a:spLocks noGrp="1"/>
          </p:cNvSpPr>
          <p:nvPr>
            <p:ph idx="4294967295"/>
          </p:nvPr>
        </p:nvSpPr>
        <p:spPr>
          <a:xfrm>
            <a:off x="315041" y="1163638"/>
            <a:ext cx="8410575" cy="3140348"/>
          </a:xfrm>
          <a:prstGeom prst="rect">
            <a:avLst/>
          </a:prstGeom>
        </p:spPr>
        <p:txBody>
          <a:bodyPr>
            <a:noAutofit/>
          </a:bodyPr>
          <a:lstStyle/>
          <a:p>
            <a:pPr lvl="0"/>
            <a:endParaRPr lang="en-US" sz="1200" dirty="0" smtClean="0"/>
          </a:p>
          <a:p>
            <a:pPr lvl="0"/>
            <a:r>
              <a:rPr lang="en-US" sz="1900" b="1" dirty="0" smtClean="0"/>
              <a:t>Events:</a:t>
            </a:r>
          </a:p>
          <a:p>
            <a:pPr marL="800100" lvl="1" indent="-342900">
              <a:buFont typeface="+mj-lt"/>
              <a:buAutoNum type="arabicPeriod"/>
            </a:pPr>
            <a:r>
              <a:rPr lang="en-US" sz="1600" dirty="0" smtClean="0"/>
              <a:t>Jan. 9-12, 2017	SLAC 		</a:t>
            </a:r>
            <a:r>
              <a:rPr lang="en-US" sz="1600" i="1" dirty="0" smtClean="0"/>
              <a:t>Preparing to Lead DOE Projects </a:t>
            </a:r>
          </a:p>
          <a:p>
            <a:pPr marL="800100" lvl="1" indent="-342900">
              <a:buFont typeface="+mj-lt"/>
              <a:buAutoNum type="arabicPeriod"/>
            </a:pPr>
            <a:r>
              <a:rPr lang="en-US" sz="1600" dirty="0" smtClean="0"/>
              <a:t>Mar. 20-23, 2017 	LLNL		</a:t>
            </a:r>
            <a:r>
              <a:rPr lang="en-US" sz="1600" i="1" dirty="0" smtClean="0"/>
              <a:t>Becoming a Highly </a:t>
            </a:r>
            <a:r>
              <a:rPr lang="en-US" sz="1600" i="1" dirty="0"/>
              <a:t>E</a:t>
            </a:r>
            <a:r>
              <a:rPr lang="en-US" sz="1600" i="1" dirty="0" smtClean="0"/>
              <a:t>ffective Leader</a:t>
            </a:r>
          </a:p>
          <a:p>
            <a:pPr marL="800100" lvl="1" indent="-342900">
              <a:buFont typeface="+mj-lt"/>
              <a:buAutoNum type="arabicPeriod"/>
            </a:pPr>
            <a:r>
              <a:rPr lang="en-US" sz="1600" dirty="0" smtClean="0"/>
              <a:t>Apr. - Jun., 2017	</a:t>
            </a:r>
            <a:r>
              <a:rPr lang="en-US" sz="1600" dirty="0" smtClean="0">
                <a:solidFill>
                  <a:schemeClr val="accent2">
                    <a:lumMod val="75000"/>
                  </a:schemeClr>
                </a:solidFill>
              </a:rPr>
              <a:t>online</a:t>
            </a:r>
            <a:r>
              <a:rPr lang="en-US" sz="1600" dirty="0" smtClean="0"/>
              <a:t>		</a:t>
            </a:r>
            <a:r>
              <a:rPr lang="en-US" sz="1600" i="1" dirty="0" smtClean="0"/>
              <a:t>Leadership for Strategic Execution</a:t>
            </a:r>
          </a:p>
          <a:p>
            <a:pPr marL="800100" lvl="1" indent="-342900">
              <a:buFont typeface="+mj-lt"/>
              <a:buAutoNum type="arabicPeriod"/>
            </a:pPr>
            <a:r>
              <a:rPr lang="en-US" sz="1600" dirty="0" smtClean="0"/>
              <a:t>May 15-18, 2017  	CU-Boulder	</a:t>
            </a:r>
            <a:r>
              <a:rPr lang="en-US" sz="1600" i="1" dirty="0" smtClean="0"/>
              <a:t>Positioning the Project for Success</a:t>
            </a:r>
          </a:p>
          <a:p>
            <a:pPr marL="800100" lvl="1" indent="-342900">
              <a:buFont typeface="+mj-lt"/>
              <a:buAutoNum type="arabicPeriod"/>
            </a:pPr>
            <a:r>
              <a:rPr lang="en-US" sz="1600" dirty="0" smtClean="0"/>
              <a:t>Sep. 11-14, 2017 	ANL		</a:t>
            </a:r>
            <a:r>
              <a:rPr lang="en-US" sz="1600" i="1" dirty="0" smtClean="0"/>
              <a:t>Delivering High-Risk Complex Projects</a:t>
            </a:r>
          </a:p>
          <a:p>
            <a:pPr marL="800100" lvl="1" indent="-342900">
              <a:buFont typeface="+mj-lt"/>
              <a:buAutoNum type="arabicPeriod"/>
            </a:pPr>
            <a:r>
              <a:rPr lang="en-US" sz="1600" dirty="0" smtClean="0"/>
              <a:t>Nov. 13-16, 2017 	Washington DC	</a:t>
            </a:r>
            <a:r>
              <a:rPr lang="en-US" sz="1600" i="1" dirty="0" smtClean="0"/>
              <a:t>Navigating to the Finish</a:t>
            </a:r>
          </a:p>
          <a:p>
            <a:pPr lvl="1" indent="0">
              <a:buNone/>
            </a:pPr>
            <a:endParaRPr lang="en-US" sz="1100" dirty="0" smtClean="0"/>
          </a:p>
        </p:txBody>
      </p:sp>
      <p:pic>
        <p:nvPicPr>
          <p:cNvPr id="7" name="Picture 6"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9" name="Picture 8"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0"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pic>
        <p:nvPicPr>
          <p:cNvPr id="2" name="Picture 1"/>
          <p:cNvPicPr>
            <a:picLocks noChangeAspect="1"/>
          </p:cNvPicPr>
          <p:nvPr/>
        </p:nvPicPr>
        <p:blipFill>
          <a:blip r:embed="rId5"/>
          <a:stretch>
            <a:fillRect/>
          </a:stretch>
        </p:blipFill>
        <p:spPr>
          <a:xfrm>
            <a:off x="401916" y="3883134"/>
            <a:ext cx="8323700" cy="2044700"/>
          </a:xfrm>
          <a:prstGeom prst="rect">
            <a:avLst/>
          </a:prstGeom>
        </p:spPr>
      </p:pic>
    </p:spTree>
    <p:extLst>
      <p:ext uri="{BB962C8B-B14F-4D97-AF65-F5344CB8AC3E}">
        <p14:creationId xmlns:p14="http://schemas.microsoft.com/office/powerpoint/2010/main" val="2282085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4204" y="2364875"/>
            <a:ext cx="8745831" cy="4583696"/>
          </a:xfrm>
          <a:prstGeom prst="rect">
            <a:avLst/>
          </a:prstGeom>
        </p:spPr>
        <p:txBody>
          <a:bodyPr>
            <a:noAutofit/>
          </a:bodyPr>
          <a:lstStyle/>
          <a:p>
            <a:pPr lvl="0">
              <a:lnSpc>
                <a:spcPct val="100000"/>
              </a:lnSpc>
              <a:buFont typeface="+mj-lt"/>
              <a:buAutoNum type="arabicPeriod"/>
            </a:pPr>
            <a:r>
              <a:rPr lang="en-US" sz="1200" dirty="0" smtClean="0">
                <a:solidFill>
                  <a:srgbClr val="4F81BD"/>
                </a:solidFill>
                <a:latin typeface="+mj-lt"/>
              </a:rPr>
              <a:t>     Event #1 (in person)</a:t>
            </a:r>
            <a:endParaRPr lang="en-US" sz="1200" dirty="0">
              <a:latin typeface="+mj-lt"/>
            </a:endParaRPr>
          </a:p>
          <a:p>
            <a:pPr marL="569913" marR="0" indent="-230188">
              <a:lnSpc>
                <a:spcPct val="100000"/>
              </a:lnSpc>
              <a:spcBef>
                <a:spcPts val="0"/>
              </a:spcBef>
              <a:spcAft>
                <a:spcPts val="600"/>
              </a:spcAft>
              <a:buFont typeface="Wingdings" panose="05000000000000000000" pitchFamily="2" charset="2"/>
              <a:buChar char="v"/>
            </a:pPr>
            <a:r>
              <a:rPr lang="en-US" sz="1200" dirty="0" smtClean="0">
                <a:solidFill>
                  <a:srgbClr val="C00000"/>
                </a:solidFill>
                <a:latin typeface="+mj-lt"/>
                <a:ea typeface="Calibri" panose="020F0502020204030204" pitchFamily="34" charset="0"/>
                <a:cs typeface="Calibri" panose="020F0502020204030204" pitchFamily="34" charset="0"/>
              </a:rPr>
              <a:t>Stanford </a:t>
            </a:r>
            <a:r>
              <a:rPr lang="en-US" sz="1200" dirty="0">
                <a:solidFill>
                  <a:srgbClr val="C00000"/>
                </a:solidFill>
                <a:latin typeface="+mj-lt"/>
                <a:ea typeface="Calibri" panose="020F0502020204030204" pitchFamily="34" charset="0"/>
                <a:cs typeface="Calibri" panose="020F0502020204030204" pitchFamily="34" charset="0"/>
              </a:rPr>
              <a:t>APM course, “Converting Strategy into Action” </a:t>
            </a:r>
            <a:r>
              <a:rPr lang="en-US" sz="1200" dirty="0" smtClean="0">
                <a:solidFill>
                  <a:srgbClr val="C00000"/>
                </a:solidFill>
                <a:latin typeface="+mj-lt"/>
                <a:ea typeface="Calibri" panose="020F0502020204030204" pitchFamily="34" charset="0"/>
                <a:cs typeface="Calibri" panose="020F0502020204030204" pitchFamily="34" charset="0"/>
              </a:rPr>
              <a:t>[2.0 days] </a:t>
            </a:r>
            <a:r>
              <a:rPr lang="en-US" sz="1200" dirty="0">
                <a:latin typeface="+mj-lt"/>
              </a:rPr>
              <a:t>+ tailored DOE </a:t>
            </a:r>
            <a:r>
              <a:rPr lang="en-US" sz="1200" dirty="0" smtClean="0">
                <a:latin typeface="+mj-lt"/>
              </a:rPr>
              <a:t>content </a:t>
            </a:r>
            <a:r>
              <a:rPr lang="en-US" sz="1200" dirty="0">
                <a:latin typeface="+mj-lt"/>
              </a:rPr>
              <a:t>[</a:t>
            </a:r>
            <a:r>
              <a:rPr lang="en-US" sz="1200" dirty="0" smtClean="0">
                <a:latin typeface="+mj-lt"/>
              </a:rPr>
              <a:t>1.0 </a:t>
            </a:r>
            <a:r>
              <a:rPr lang="en-US" sz="1200" dirty="0">
                <a:latin typeface="+mj-lt"/>
              </a:rPr>
              <a:t>day]</a:t>
            </a:r>
          </a:p>
          <a:p>
            <a:pPr marL="569913" marR="0" indent="-230188">
              <a:lnSpc>
                <a:spcPct val="100000"/>
              </a:lnSpc>
              <a:spcBef>
                <a:spcPts val="0"/>
              </a:spcBef>
              <a:spcAft>
                <a:spcPts val="600"/>
              </a:spcAft>
              <a:buFont typeface="Wingdings" panose="05000000000000000000" pitchFamily="2" charset="2"/>
              <a:buChar char="v"/>
            </a:pPr>
            <a:r>
              <a:rPr lang="en-US" sz="1200" dirty="0" smtClean="0">
                <a:solidFill>
                  <a:srgbClr val="000000"/>
                </a:solidFill>
                <a:latin typeface="+mj-lt"/>
                <a:ea typeface="Calibri" panose="020F0502020204030204" pitchFamily="34" charset="0"/>
                <a:cs typeface="Calibri" panose="020F0502020204030204" pitchFamily="34" charset="0"/>
              </a:rPr>
              <a:t>Kickoff</a:t>
            </a:r>
            <a:r>
              <a:rPr lang="en-US" sz="1200" dirty="0">
                <a:solidFill>
                  <a:srgbClr val="000000"/>
                </a:solidFill>
                <a:latin typeface="+mj-lt"/>
                <a:ea typeface="Calibri" panose="020F0502020204030204" pitchFamily="34" charset="0"/>
                <a:cs typeface="Calibri" panose="020F0502020204030204" pitchFamily="34" charset="0"/>
              </a:rPr>
              <a:t>, self-assessment, project pre-planning, executing project strategy, cultural </a:t>
            </a:r>
            <a:r>
              <a:rPr lang="en-US" sz="1200" dirty="0" smtClean="0">
                <a:solidFill>
                  <a:srgbClr val="000000"/>
                </a:solidFill>
                <a:latin typeface="+mj-lt"/>
                <a:ea typeface="Calibri" panose="020F0502020204030204" pitchFamily="34" charset="0"/>
                <a:cs typeface="Calibri" panose="020F0502020204030204" pitchFamily="34" charset="0"/>
              </a:rPr>
              <a:t>perspectives</a:t>
            </a:r>
          </a:p>
          <a:p>
            <a:pPr marL="344488" indent="-344488">
              <a:lnSpc>
                <a:spcPct val="100000"/>
              </a:lnSpc>
              <a:buFont typeface="+mj-lt"/>
              <a:buAutoNum type="arabicPeriod" startAt="2"/>
            </a:pPr>
            <a:r>
              <a:rPr lang="en-US" sz="1200" dirty="0">
                <a:solidFill>
                  <a:srgbClr val="4F81BD"/>
                </a:solidFill>
              </a:rPr>
              <a:t>Event </a:t>
            </a:r>
            <a:r>
              <a:rPr lang="en-US" sz="1200" dirty="0" smtClean="0">
                <a:solidFill>
                  <a:srgbClr val="4F81BD"/>
                </a:solidFill>
              </a:rPr>
              <a:t>#2 </a:t>
            </a:r>
            <a:r>
              <a:rPr lang="en-US" sz="1200" dirty="0">
                <a:solidFill>
                  <a:srgbClr val="4F81BD"/>
                </a:solidFill>
              </a:rPr>
              <a:t>(</a:t>
            </a:r>
            <a:r>
              <a:rPr lang="en-US" sz="1200" dirty="0" smtClean="0">
                <a:solidFill>
                  <a:srgbClr val="4F81BD"/>
                </a:solidFill>
              </a:rPr>
              <a:t>in person)</a:t>
            </a:r>
            <a:endParaRPr lang="en-US" sz="1200" dirty="0" smtClean="0">
              <a:solidFill>
                <a:srgbClr val="4F81BD"/>
              </a:solidFill>
              <a:latin typeface="+mj-lt"/>
            </a:endParaRPr>
          </a:p>
          <a:p>
            <a:pPr marL="569913" marR="0" indent="-230188">
              <a:lnSpc>
                <a:spcPct val="100000"/>
              </a:lnSpc>
              <a:spcBef>
                <a:spcPts val="0"/>
              </a:spcBef>
              <a:spcAft>
                <a:spcPts val="600"/>
              </a:spcAft>
              <a:buFont typeface="Wingdings" panose="05000000000000000000" pitchFamily="2" charset="2"/>
              <a:buChar char="v"/>
            </a:pPr>
            <a:r>
              <a:rPr lang="en-US" sz="1200" dirty="0" smtClean="0">
                <a:solidFill>
                  <a:srgbClr val="C00000"/>
                </a:solidFill>
                <a:latin typeface="+mj-lt"/>
                <a:ea typeface="Calibri" panose="020F0502020204030204" pitchFamily="34" charset="0"/>
                <a:cs typeface="Calibri" panose="020F0502020204030204" pitchFamily="34" charset="0"/>
              </a:rPr>
              <a:t>Stanford APM course, “Leading Effective Teams” [2.0 days] </a:t>
            </a:r>
            <a:r>
              <a:rPr lang="en-US" sz="1200" dirty="0" smtClean="0">
                <a:latin typeface="+mj-lt"/>
              </a:rPr>
              <a:t>+ tailored DOE content [1.0 day]</a:t>
            </a:r>
          </a:p>
          <a:p>
            <a:pPr marL="569913" marR="0" indent="-230188">
              <a:lnSpc>
                <a:spcPct val="100000"/>
              </a:lnSpc>
              <a:spcBef>
                <a:spcPts val="0"/>
              </a:spcBef>
              <a:spcAft>
                <a:spcPts val="600"/>
              </a:spcAft>
              <a:buFont typeface="Wingdings" panose="05000000000000000000" pitchFamily="2" charset="2"/>
              <a:buChar char="v"/>
            </a:pPr>
            <a:r>
              <a:rPr lang="en-US" sz="1200" dirty="0" smtClean="0">
                <a:solidFill>
                  <a:srgbClr val="000000"/>
                </a:solidFill>
                <a:latin typeface="+mj-lt"/>
                <a:ea typeface="Calibri" panose="020F0502020204030204" pitchFamily="34" charset="0"/>
                <a:cs typeface="Calibri" panose="020F0502020204030204" pitchFamily="34" charset="0"/>
              </a:rPr>
              <a:t>Effective </a:t>
            </a:r>
            <a:r>
              <a:rPr lang="en-US" sz="1200" dirty="0">
                <a:solidFill>
                  <a:srgbClr val="000000"/>
                </a:solidFill>
                <a:latin typeface="+mj-lt"/>
                <a:ea typeface="Calibri" panose="020F0502020204030204" pitchFamily="34" charset="0"/>
                <a:cs typeface="Calibri" panose="020F0502020204030204" pitchFamily="34" charset="0"/>
              </a:rPr>
              <a:t>project leadership; stakeholder relationships; </a:t>
            </a:r>
            <a:r>
              <a:rPr lang="en-US" sz="1200" dirty="0" smtClean="0">
                <a:solidFill>
                  <a:srgbClr val="000000"/>
                </a:solidFill>
                <a:latin typeface="+mj-lt"/>
                <a:ea typeface="Calibri" panose="020F0502020204030204" pitchFamily="34" charset="0"/>
                <a:cs typeface="Calibri" panose="020F0502020204030204" pitchFamily="34" charset="0"/>
              </a:rPr>
              <a:t>leading project </a:t>
            </a:r>
            <a:r>
              <a:rPr lang="en-US" sz="1200" dirty="0">
                <a:solidFill>
                  <a:srgbClr val="000000"/>
                </a:solidFill>
                <a:latin typeface="+mj-lt"/>
                <a:ea typeface="Calibri" panose="020F0502020204030204" pitchFamily="34" charset="0"/>
                <a:cs typeface="Calibri" panose="020F0502020204030204" pitchFamily="34" charset="0"/>
              </a:rPr>
              <a:t>teams</a:t>
            </a:r>
            <a:r>
              <a:rPr lang="en-US" sz="1200" dirty="0" smtClean="0">
                <a:solidFill>
                  <a:srgbClr val="000000"/>
                </a:solidFill>
                <a:latin typeface="+mj-lt"/>
                <a:ea typeface="Calibri" panose="020F0502020204030204" pitchFamily="34" charset="0"/>
                <a:cs typeface="Calibri" panose="020F0502020204030204" pitchFamily="34" charset="0"/>
              </a:rPr>
              <a:t>; </a:t>
            </a:r>
            <a:r>
              <a:rPr lang="en-US" sz="1200" dirty="0">
                <a:solidFill>
                  <a:srgbClr val="000000"/>
                </a:solidFill>
                <a:latin typeface="+mj-lt"/>
                <a:ea typeface="Calibri" panose="020F0502020204030204" pitchFamily="34" charset="0"/>
                <a:cs typeface="Calibri" panose="020F0502020204030204" pitchFamily="34" charset="0"/>
              </a:rPr>
              <a:t>self-assessment/360 </a:t>
            </a:r>
            <a:r>
              <a:rPr lang="en-US" sz="1200" dirty="0" smtClean="0">
                <a:solidFill>
                  <a:srgbClr val="000000"/>
                </a:solidFill>
                <a:latin typeface="+mj-lt"/>
                <a:ea typeface="Calibri" panose="020F0502020204030204" pitchFamily="34" charset="0"/>
                <a:cs typeface="Calibri" panose="020F0502020204030204" pitchFamily="34" charset="0"/>
              </a:rPr>
              <a:t>feedback</a:t>
            </a:r>
          </a:p>
          <a:p>
            <a:pPr marL="344488" lvl="0" indent="-344488">
              <a:lnSpc>
                <a:spcPct val="100000"/>
              </a:lnSpc>
              <a:buFont typeface="+mj-lt"/>
              <a:buAutoNum type="arabicPeriod" startAt="3"/>
            </a:pPr>
            <a:r>
              <a:rPr lang="en-US" sz="1200" dirty="0" smtClean="0">
                <a:solidFill>
                  <a:schemeClr val="accent1"/>
                </a:solidFill>
              </a:rPr>
              <a:t>Event #3 (online)</a:t>
            </a:r>
            <a:endParaRPr lang="en-US" sz="1200" dirty="0">
              <a:solidFill>
                <a:schemeClr val="accent1"/>
              </a:solidFill>
            </a:endParaRPr>
          </a:p>
          <a:p>
            <a:pPr marL="569913" lvl="0" indent="-230188">
              <a:lnSpc>
                <a:spcPct val="100000"/>
              </a:lnSpc>
              <a:spcAft>
                <a:spcPts val="600"/>
              </a:spcAft>
              <a:buFont typeface="Wingdings" panose="05000000000000000000" pitchFamily="2" charset="2"/>
              <a:buChar char="v"/>
            </a:pPr>
            <a:r>
              <a:rPr lang="en-US" sz="1200" dirty="0">
                <a:solidFill>
                  <a:srgbClr val="C00000"/>
                </a:solidFill>
              </a:rPr>
              <a:t>Stanford APM online course: “Leadership for Strategic Execution”</a:t>
            </a:r>
            <a:endParaRPr lang="en-US" sz="1200" dirty="0"/>
          </a:p>
          <a:p>
            <a:pPr marL="344488" lvl="0" indent="-344488">
              <a:lnSpc>
                <a:spcPct val="100000"/>
              </a:lnSpc>
              <a:buFont typeface="+mj-lt"/>
              <a:buAutoNum type="arabicPeriod" startAt="4"/>
            </a:pPr>
            <a:r>
              <a:rPr lang="en-US" sz="1200" dirty="0">
                <a:solidFill>
                  <a:srgbClr val="4F81BD"/>
                </a:solidFill>
                <a:latin typeface="+mj-lt"/>
              </a:rPr>
              <a:t>E</a:t>
            </a:r>
            <a:r>
              <a:rPr lang="en-US" sz="1200" dirty="0" smtClean="0">
                <a:solidFill>
                  <a:srgbClr val="4F81BD"/>
                </a:solidFill>
                <a:latin typeface="+mj-lt"/>
              </a:rPr>
              <a:t>vent #4 (in person)</a:t>
            </a:r>
            <a:endParaRPr lang="en-US" sz="1200" i="1" dirty="0" smtClean="0">
              <a:solidFill>
                <a:schemeClr val="accent1"/>
              </a:solidFill>
              <a:latin typeface="+mj-lt"/>
            </a:endParaRPr>
          </a:p>
          <a:p>
            <a:pPr marL="569913" marR="0" indent="-225425">
              <a:lnSpc>
                <a:spcPct val="100000"/>
              </a:lnSpc>
              <a:spcBef>
                <a:spcPts val="0"/>
              </a:spcBef>
              <a:spcAft>
                <a:spcPts val="600"/>
              </a:spcAft>
              <a:buFont typeface="Wingdings" panose="05000000000000000000" pitchFamily="2" charset="2"/>
              <a:buChar char="v"/>
            </a:pPr>
            <a:r>
              <a:rPr lang="en-US" sz="1200" dirty="0" smtClean="0">
                <a:latin typeface="+mj-lt"/>
              </a:rPr>
              <a:t>Tailored DOE course [2.5 days]</a:t>
            </a:r>
          </a:p>
          <a:p>
            <a:pPr marL="569913" marR="0" indent="-225425">
              <a:lnSpc>
                <a:spcPct val="100000"/>
              </a:lnSpc>
              <a:spcBef>
                <a:spcPts val="0"/>
              </a:spcBef>
              <a:spcAft>
                <a:spcPts val="600"/>
              </a:spcAft>
              <a:buFont typeface="Wingdings" panose="05000000000000000000" pitchFamily="2" charset="2"/>
              <a:buChar char="v"/>
            </a:pPr>
            <a:r>
              <a:rPr lang="en-US" sz="1200" dirty="0" smtClean="0">
                <a:solidFill>
                  <a:srgbClr val="000000"/>
                </a:solidFill>
                <a:latin typeface="+mj-lt"/>
                <a:ea typeface="Calibri" panose="020F0502020204030204" pitchFamily="34" charset="0"/>
                <a:cs typeface="Calibri" panose="020F0502020204030204" pitchFamily="34" charset="0"/>
              </a:rPr>
              <a:t>Risk </a:t>
            </a:r>
            <a:r>
              <a:rPr lang="en-US" sz="1200" dirty="0">
                <a:solidFill>
                  <a:srgbClr val="000000"/>
                </a:solidFill>
                <a:latin typeface="+mj-lt"/>
                <a:ea typeface="Calibri" panose="020F0502020204030204" pitchFamily="34" charset="0"/>
                <a:cs typeface="Calibri" panose="020F0502020204030204" pitchFamily="34" charset="0"/>
              </a:rPr>
              <a:t>and contingency management; decision theory, analysis, geometric thinking; front-end </a:t>
            </a:r>
            <a:r>
              <a:rPr lang="en-US" sz="1200" dirty="0" smtClean="0">
                <a:solidFill>
                  <a:srgbClr val="000000"/>
                </a:solidFill>
                <a:latin typeface="+mj-lt"/>
                <a:ea typeface="Calibri" panose="020F0502020204030204" pitchFamily="34" charset="0"/>
                <a:cs typeface="Calibri" panose="020F0502020204030204" pitchFamily="34" charset="0"/>
              </a:rPr>
              <a:t>planning; </a:t>
            </a:r>
            <a:r>
              <a:rPr lang="en-US" sz="1200" dirty="0">
                <a:solidFill>
                  <a:srgbClr val="000000"/>
                </a:solidFill>
                <a:latin typeface="+mj-lt"/>
                <a:ea typeface="Calibri" panose="020F0502020204030204" pitchFamily="34" charset="0"/>
                <a:cs typeface="Calibri" panose="020F0502020204030204" pitchFamily="34" charset="0"/>
              </a:rPr>
              <a:t>presentation </a:t>
            </a:r>
            <a:r>
              <a:rPr lang="en-US" sz="1200" dirty="0" smtClean="0">
                <a:solidFill>
                  <a:srgbClr val="000000"/>
                </a:solidFill>
                <a:latin typeface="+mj-lt"/>
                <a:ea typeface="Calibri" panose="020F0502020204030204" pitchFamily="34" charset="0"/>
                <a:cs typeface="Calibri" panose="020F0502020204030204" pitchFamily="34" charset="0"/>
              </a:rPr>
              <a:t>skills</a:t>
            </a:r>
          </a:p>
          <a:p>
            <a:pPr marL="344488" lvl="0" indent="-344488">
              <a:lnSpc>
                <a:spcPct val="100000"/>
              </a:lnSpc>
              <a:buFont typeface="+mj-lt"/>
              <a:buAutoNum type="arabicPeriod" startAt="5"/>
            </a:pPr>
            <a:r>
              <a:rPr lang="en-US" sz="1200" dirty="0" smtClean="0">
                <a:solidFill>
                  <a:srgbClr val="4F81BD"/>
                </a:solidFill>
                <a:latin typeface="+mj-lt"/>
              </a:rPr>
              <a:t>Event #5 (in person)</a:t>
            </a:r>
            <a:endParaRPr lang="en-US" sz="1200" dirty="0" smtClean="0">
              <a:latin typeface="+mj-lt"/>
            </a:endParaRPr>
          </a:p>
          <a:p>
            <a:pPr marL="569913" indent="-225425">
              <a:lnSpc>
                <a:spcPct val="100000"/>
              </a:lnSpc>
              <a:spcBef>
                <a:spcPts val="0"/>
              </a:spcBef>
              <a:spcAft>
                <a:spcPts val="600"/>
              </a:spcAft>
              <a:buFont typeface="Wingdings" panose="05000000000000000000" pitchFamily="2" charset="2"/>
              <a:buChar char="v"/>
            </a:pPr>
            <a:r>
              <a:rPr lang="en-US" sz="1200" dirty="0" smtClean="0">
                <a:solidFill>
                  <a:srgbClr val="C00000"/>
                </a:solidFill>
                <a:latin typeface="+mj-lt"/>
                <a:ea typeface="Calibri" panose="020F0502020204030204" pitchFamily="34" charset="0"/>
                <a:cs typeface="Calibri" panose="020F0502020204030204" pitchFamily="34" charset="0"/>
              </a:rPr>
              <a:t>Stanford APM course, “Executing Complex Programs” [2.0 days]</a:t>
            </a:r>
            <a:r>
              <a:rPr lang="en-US" sz="1200" dirty="0" smtClean="0">
                <a:solidFill>
                  <a:srgbClr val="00B050"/>
                </a:solidFill>
                <a:latin typeface="+mj-lt"/>
                <a:ea typeface="Calibri" panose="020F0502020204030204" pitchFamily="34" charset="0"/>
                <a:cs typeface="Calibri" panose="020F0502020204030204" pitchFamily="34" charset="0"/>
              </a:rPr>
              <a:t> </a:t>
            </a:r>
            <a:r>
              <a:rPr lang="en-US" sz="1200" dirty="0" smtClean="0">
                <a:latin typeface="+mj-lt"/>
              </a:rPr>
              <a:t>+ tailored DOE content [1.0 day]</a:t>
            </a:r>
          </a:p>
          <a:p>
            <a:pPr marL="569913" marR="0" indent="-225425">
              <a:lnSpc>
                <a:spcPct val="100000"/>
              </a:lnSpc>
              <a:spcBef>
                <a:spcPts val="0"/>
              </a:spcBef>
              <a:spcAft>
                <a:spcPts val="600"/>
              </a:spcAft>
              <a:buFont typeface="Wingdings" panose="05000000000000000000" pitchFamily="2" charset="2"/>
              <a:buChar char="v"/>
            </a:pPr>
            <a:r>
              <a:rPr lang="en-US" sz="1200" dirty="0" smtClean="0">
                <a:solidFill>
                  <a:srgbClr val="000000"/>
                </a:solidFill>
                <a:latin typeface="+mj-lt"/>
                <a:ea typeface="Calibri" panose="020F0502020204030204" pitchFamily="34" charset="0"/>
                <a:cs typeface="Calibri" panose="020F0502020204030204" pitchFamily="34" charset="0"/>
              </a:rPr>
              <a:t>Construction/vendor </a:t>
            </a:r>
            <a:r>
              <a:rPr lang="en-US" sz="1200" dirty="0">
                <a:solidFill>
                  <a:srgbClr val="000000"/>
                </a:solidFill>
                <a:latin typeface="+mj-lt"/>
                <a:ea typeface="Calibri" panose="020F0502020204030204" pitchFamily="34" charset="0"/>
                <a:cs typeface="Calibri" panose="020F0502020204030204" pitchFamily="34" charset="0"/>
              </a:rPr>
              <a:t>management; interfacing with vendor/construction firms; project delivery </a:t>
            </a:r>
            <a:r>
              <a:rPr lang="en-US" sz="1200" dirty="0" smtClean="0">
                <a:solidFill>
                  <a:srgbClr val="000000"/>
                </a:solidFill>
                <a:latin typeface="+mj-lt"/>
                <a:ea typeface="Calibri" panose="020F0502020204030204" pitchFamily="34" charset="0"/>
                <a:cs typeface="Calibri" panose="020F0502020204030204" pitchFamily="34" charset="0"/>
              </a:rPr>
              <a:t>methods</a:t>
            </a:r>
            <a:endParaRPr lang="en-US" sz="1200" dirty="0">
              <a:solidFill>
                <a:srgbClr val="000000"/>
              </a:solidFill>
              <a:latin typeface="+mj-lt"/>
              <a:ea typeface="Calibri" panose="020F0502020204030204" pitchFamily="34" charset="0"/>
              <a:cs typeface="Calibri" panose="020F0502020204030204" pitchFamily="34" charset="0"/>
            </a:endParaRPr>
          </a:p>
          <a:p>
            <a:pPr marL="344488" lvl="0" indent="-344488">
              <a:lnSpc>
                <a:spcPct val="100000"/>
              </a:lnSpc>
              <a:buFont typeface="+mj-lt"/>
              <a:buAutoNum type="arabicPeriod" startAt="6"/>
            </a:pPr>
            <a:r>
              <a:rPr lang="en-US" sz="1200" dirty="0">
                <a:solidFill>
                  <a:srgbClr val="4F81BD"/>
                </a:solidFill>
                <a:latin typeface="+mj-lt"/>
              </a:rPr>
              <a:t>E</a:t>
            </a:r>
            <a:r>
              <a:rPr lang="en-US" sz="1200" dirty="0" smtClean="0">
                <a:solidFill>
                  <a:srgbClr val="4F81BD"/>
                </a:solidFill>
                <a:latin typeface="+mj-lt"/>
              </a:rPr>
              <a:t>vent #6 (in person)</a:t>
            </a:r>
            <a:endParaRPr lang="en-US" sz="1200" i="1" dirty="0">
              <a:solidFill>
                <a:schemeClr val="accent1"/>
              </a:solidFill>
              <a:latin typeface="+mj-lt"/>
            </a:endParaRPr>
          </a:p>
          <a:p>
            <a:pPr marL="569913" marR="0" indent="-225425">
              <a:lnSpc>
                <a:spcPct val="100000"/>
              </a:lnSpc>
              <a:spcBef>
                <a:spcPts val="0"/>
              </a:spcBef>
              <a:spcAft>
                <a:spcPts val="600"/>
              </a:spcAft>
              <a:buFont typeface="Wingdings" panose="05000000000000000000" pitchFamily="2" charset="2"/>
              <a:buChar char="v"/>
            </a:pPr>
            <a:r>
              <a:rPr lang="en-US" sz="1200" dirty="0">
                <a:latin typeface="+mj-lt"/>
              </a:rPr>
              <a:t>Tailored DOE course [2.5 days]</a:t>
            </a:r>
          </a:p>
          <a:p>
            <a:pPr marL="569913" indent="-230188">
              <a:lnSpc>
                <a:spcPct val="100000"/>
              </a:lnSpc>
              <a:buFont typeface="Wingdings" panose="05000000000000000000" pitchFamily="2" charset="2"/>
              <a:buChar char="v"/>
            </a:pPr>
            <a:r>
              <a:rPr lang="en-US" sz="1200" dirty="0" smtClean="0">
                <a:solidFill>
                  <a:schemeClr val="tx1"/>
                </a:solidFill>
                <a:latin typeface="+mj-lt"/>
                <a:ea typeface="Calibri" panose="020F0502020204030204" pitchFamily="34" charset="0"/>
                <a:cs typeface="Times New Roman" panose="02020603050405020304" pitchFamily="18" charset="0"/>
              </a:rPr>
              <a:t>Conclusion</a:t>
            </a:r>
            <a:r>
              <a:rPr lang="en-US" sz="1200" dirty="0">
                <a:solidFill>
                  <a:schemeClr val="tx1"/>
                </a:solidFill>
                <a:latin typeface="+mj-lt"/>
                <a:ea typeface="Calibri" panose="020F0502020204030204" pitchFamily="34" charset="0"/>
                <a:cs typeface="Times New Roman" panose="02020603050405020304" pitchFamily="18" charset="0"/>
              </a:rPr>
              <a:t>: negotiations; change management; stakeholder relationships; crisis </a:t>
            </a:r>
            <a:r>
              <a:rPr lang="en-US" sz="1200" dirty="0" smtClean="0">
                <a:solidFill>
                  <a:schemeClr val="tx1"/>
                </a:solidFill>
                <a:latin typeface="+mj-lt"/>
                <a:ea typeface="Calibri" panose="020F0502020204030204" pitchFamily="34" charset="0"/>
                <a:cs typeface="Times New Roman" panose="02020603050405020304" pitchFamily="18" charset="0"/>
              </a:rPr>
              <a:t>management; </a:t>
            </a:r>
            <a:r>
              <a:rPr lang="en-US" sz="1200" dirty="0">
                <a:solidFill>
                  <a:schemeClr val="tx1"/>
                </a:solidFill>
                <a:latin typeface="+mj-lt"/>
                <a:ea typeface="Calibri" panose="020F0502020204030204" pitchFamily="34" charset="0"/>
                <a:cs typeface="Times New Roman" panose="02020603050405020304" pitchFamily="18" charset="0"/>
              </a:rPr>
              <a:t>self-reflection; report-out capstone projects; PLI critique</a:t>
            </a:r>
            <a:r>
              <a:rPr lang="en-US" sz="1200" dirty="0" smtClean="0">
                <a:solidFill>
                  <a:schemeClr val="tx1"/>
                </a:solidFill>
                <a:latin typeface="+mj-lt"/>
                <a:ea typeface="Calibri" panose="020F0502020204030204" pitchFamily="34" charset="0"/>
                <a:cs typeface="Times New Roman" panose="02020603050405020304" pitchFamily="18" charset="0"/>
              </a:rPr>
              <a:t>; </a:t>
            </a:r>
            <a:r>
              <a:rPr lang="en-US" sz="1200" dirty="0">
                <a:solidFill>
                  <a:schemeClr val="tx1"/>
                </a:solidFill>
                <a:latin typeface="+mj-lt"/>
                <a:ea typeface="Calibri" panose="020F0502020204030204" pitchFamily="34" charset="0"/>
                <a:cs typeface="Times New Roman" panose="02020603050405020304" pitchFamily="18" charset="0"/>
              </a:rPr>
              <a:t>celebration</a:t>
            </a:r>
            <a:endParaRPr lang="en-US" sz="1200" dirty="0">
              <a:solidFill>
                <a:schemeClr val="tx1"/>
              </a:solidFill>
              <a:latin typeface="+mj-lt"/>
            </a:endParaRPr>
          </a:p>
        </p:txBody>
      </p:sp>
      <p:sp>
        <p:nvSpPr>
          <p:cNvPr id="3" name="Title 2"/>
          <p:cNvSpPr>
            <a:spLocks noGrp="1"/>
          </p:cNvSpPr>
          <p:nvPr>
            <p:ph type="title"/>
          </p:nvPr>
        </p:nvSpPr>
        <p:spPr/>
        <p:txBody>
          <a:bodyPr/>
          <a:lstStyle/>
          <a:p>
            <a:r>
              <a:rPr lang="en-US" sz="2800" dirty="0" smtClean="0">
                <a:solidFill>
                  <a:srgbClr val="18572E"/>
                </a:solidFill>
              </a:rPr>
              <a:t>Program Content</a:t>
            </a:r>
            <a:br>
              <a:rPr lang="en-US" sz="2800" dirty="0" smtClean="0">
                <a:solidFill>
                  <a:srgbClr val="18572E"/>
                </a:solidFill>
              </a:rPr>
            </a:br>
            <a:r>
              <a:rPr lang="en-US" sz="1600" i="1" dirty="0">
                <a:solidFill>
                  <a:srgbClr val="18572E"/>
                </a:solidFill>
              </a:rPr>
              <a:t>Five in-person themed events + </a:t>
            </a:r>
            <a:r>
              <a:rPr lang="en-US" sz="1600" i="1" dirty="0" smtClean="0">
                <a:solidFill>
                  <a:srgbClr val="18572E"/>
                </a:solidFill>
              </a:rPr>
              <a:t>one online course + year-long </a:t>
            </a:r>
            <a:r>
              <a:rPr lang="en-US" sz="1600" i="1" dirty="0">
                <a:solidFill>
                  <a:srgbClr val="18572E"/>
                </a:solidFill>
              </a:rPr>
              <a:t>capstone project</a:t>
            </a:r>
            <a:endParaRPr lang="en-US" i="1" dirty="0">
              <a:solidFill>
                <a:srgbClr val="18572E"/>
              </a:solidFill>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pPr/>
              <a:t>26</a:t>
            </a:fld>
            <a:endParaRPr lang="en-US"/>
          </a:p>
        </p:txBody>
      </p:sp>
      <p:sp>
        <p:nvSpPr>
          <p:cNvPr id="5" name="TextBox 4"/>
          <p:cNvSpPr txBox="1"/>
          <p:nvPr/>
        </p:nvSpPr>
        <p:spPr>
          <a:xfrm>
            <a:off x="627936" y="1249758"/>
            <a:ext cx="2362200" cy="954107"/>
          </a:xfrm>
          <a:prstGeom prst="rect">
            <a:avLst/>
          </a:prstGeom>
          <a:solidFill>
            <a:schemeClr val="bg1">
              <a:lumMod val="85000"/>
            </a:schemeClr>
          </a:solidFill>
        </p:spPr>
        <p:txBody>
          <a:bodyPr wrap="square" rtlCol="0">
            <a:spAutoFit/>
          </a:bodyPr>
          <a:lstStyle/>
          <a:p>
            <a:pPr algn="ctr"/>
            <a:r>
              <a:rPr lang="en-US" sz="1400" b="1" dirty="0">
                <a:solidFill>
                  <a:srgbClr val="146737"/>
                </a:solidFill>
                <a:latin typeface="+mj-lt"/>
                <a:cs typeface="Arial" pitchFamily="34" charset="0"/>
              </a:rPr>
              <a:t>8.0 days tailored DOE</a:t>
            </a:r>
          </a:p>
          <a:p>
            <a:pPr algn="ctr"/>
            <a:r>
              <a:rPr lang="en-US" sz="1400" b="1" dirty="0">
                <a:solidFill>
                  <a:srgbClr val="C00000"/>
                </a:solidFill>
                <a:latin typeface="+mj-lt"/>
                <a:ea typeface="Calibri" panose="020F0502020204030204" pitchFamily="34" charset="0"/>
                <a:cs typeface="Calibri" panose="020F0502020204030204" pitchFamily="34" charset="0"/>
              </a:rPr>
              <a:t>6.0 days </a:t>
            </a:r>
            <a:r>
              <a:rPr lang="en-US" sz="1400" b="1" dirty="0" smtClean="0">
                <a:solidFill>
                  <a:srgbClr val="C00000"/>
                </a:solidFill>
                <a:latin typeface="+mj-lt"/>
                <a:ea typeface="Calibri" panose="020F0502020204030204" pitchFamily="34" charset="0"/>
                <a:cs typeface="Calibri" panose="020F0502020204030204" pitchFamily="34" charset="0"/>
              </a:rPr>
              <a:t>Stanford</a:t>
            </a:r>
          </a:p>
          <a:p>
            <a:pPr algn="ctr"/>
            <a:r>
              <a:rPr lang="en-US" sz="1400" b="1" dirty="0" smtClean="0">
                <a:latin typeface="+mj-lt"/>
                <a:ea typeface="Calibri" panose="020F0502020204030204" pitchFamily="34" charset="0"/>
                <a:cs typeface="Calibri" panose="020F0502020204030204" pitchFamily="34" charset="0"/>
              </a:rPr>
              <a:t>Leadership coaching</a:t>
            </a:r>
          </a:p>
          <a:p>
            <a:pPr algn="ctr"/>
            <a:r>
              <a:rPr lang="en-US" sz="1400" b="1" dirty="0">
                <a:solidFill>
                  <a:srgbClr val="146737"/>
                </a:solidFill>
                <a:latin typeface="+mj-lt"/>
                <a:cs typeface="Arial" pitchFamily="34" charset="0"/>
              </a:rPr>
              <a:t>Capstone project</a:t>
            </a:r>
          </a:p>
        </p:txBody>
      </p:sp>
      <p:grpSp>
        <p:nvGrpSpPr>
          <p:cNvPr id="10" name="Group 9"/>
          <p:cNvGrpSpPr/>
          <p:nvPr/>
        </p:nvGrpSpPr>
        <p:grpSpPr>
          <a:xfrm>
            <a:off x="3149602" y="1249758"/>
            <a:ext cx="5206561" cy="954107"/>
            <a:chOff x="3519055" y="1185106"/>
            <a:chExt cx="5206561" cy="954107"/>
          </a:xfrm>
        </p:grpSpPr>
        <p:sp>
          <p:nvSpPr>
            <p:cNvPr id="9" name="Rectangle 8"/>
            <p:cNvSpPr/>
            <p:nvPr/>
          </p:nvSpPr>
          <p:spPr>
            <a:xfrm>
              <a:off x="3519055" y="1185106"/>
              <a:ext cx="5206561" cy="9541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766" y="1388339"/>
              <a:ext cx="2575941" cy="512525"/>
            </a:xfrm>
            <a:prstGeom prst="rect">
              <a:avLst/>
            </a:prstGeom>
            <a:ln>
              <a:solidFill>
                <a:schemeClr val="tx1"/>
              </a:solidFill>
            </a:ln>
          </p:spPr>
        </p:pic>
        <p:sp>
          <p:nvSpPr>
            <p:cNvPr id="7" name="TextBox 6"/>
            <p:cNvSpPr txBox="1"/>
            <p:nvPr/>
          </p:nvSpPr>
          <p:spPr>
            <a:xfrm>
              <a:off x="6214258" y="1477494"/>
              <a:ext cx="319318" cy="369332"/>
            </a:xfrm>
            <a:prstGeom prst="rect">
              <a:avLst/>
            </a:prstGeom>
            <a:noFill/>
          </p:spPr>
          <p:txBody>
            <a:bodyPr wrap="none" rtlCol="0">
              <a:spAutoFit/>
            </a:bodyPr>
            <a:lstStyle/>
            <a:p>
              <a:r>
                <a:rPr lang="en-US" b="1" dirty="0" smtClean="0"/>
                <a:t>+</a:t>
              </a:r>
              <a:endParaRPr lang="en-US" b="1" dirty="0"/>
            </a:p>
          </p:txBody>
        </p:sp>
        <p:sp>
          <p:nvSpPr>
            <p:cNvPr id="8" name="TextBox 7"/>
            <p:cNvSpPr txBox="1"/>
            <p:nvPr/>
          </p:nvSpPr>
          <p:spPr>
            <a:xfrm>
              <a:off x="6558869" y="1355047"/>
              <a:ext cx="2007281" cy="584775"/>
            </a:xfrm>
            <a:prstGeom prst="rect">
              <a:avLst/>
            </a:prstGeom>
            <a:solidFill>
              <a:srgbClr val="EBEAE1"/>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1600" dirty="0" smtClean="0"/>
                <a:t>Recruit experienced</a:t>
              </a:r>
            </a:p>
            <a:p>
              <a:pPr algn="ctr"/>
              <a:r>
                <a:rPr lang="en-US" sz="1600" dirty="0" smtClean="0"/>
                <a:t>DOE leaders</a:t>
              </a:r>
              <a:endParaRPr lang="en-US" sz="1600" dirty="0"/>
            </a:p>
          </p:txBody>
        </p:sp>
      </p:grpSp>
    </p:spTree>
    <p:extLst>
      <p:ext uri="{BB962C8B-B14F-4D97-AF65-F5344CB8AC3E}">
        <p14:creationId xmlns:p14="http://schemas.microsoft.com/office/powerpoint/2010/main" val="33363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p:cNvSpPr>
            <a:spLocks noGrp="1"/>
          </p:cNvSpPr>
          <p:nvPr>
            <p:ph type="title"/>
          </p:nvPr>
        </p:nvSpPr>
        <p:spPr/>
        <p:txBody>
          <a:bodyPr/>
          <a:lstStyle/>
          <a:p>
            <a:r>
              <a:rPr lang="en-US" dirty="0" smtClean="0"/>
              <a:t>Capstone Project</a:t>
            </a:r>
            <a:endParaRPr lang="en-US" dirty="0"/>
          </a:p>
        </p:txBody>
      </p:sp>
      <p:pic>
        <p:nvPicPr>
          <p:cNvPr id="6" name="Picture 5"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8" name="Content Placeholder 4"/>
          <p:cNvSpPr txBox="1">
            <a:spLocks/>
          </p:cNvSpPr>
          <p:nvPr/>
        </p:nvSpPr>
        <p:spPr>
          <a:xfrm>
            <a:off x="457200" y="1243584"/>
            <a:ext cx="8108950" cy="5065523"/>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Designed to provide </a:t>
            </a:r>
            <a:r>
              <a:rPr lang="en-US" sz="2000" dirty="0"/>
              <a:t>a </a:t>
            </a:r>
            <a:r>
              <a:rPr lang="en-US" sz="2000" dirty="0" smtClean="0"/>
              <a:t>team-oriented and </a:t>
            </a:r>
            <a:r>
              <a:rPr lang="en-US" sz="2000" dirty="0"/>
              <a:t>integrative experience </a:t>
            </a:r>
            <a:r>
              <a:rPr lang="en-US" sz="2000" dirty="0" smtClean="0"/>
              <a:t>to culminate the course </a:t>
            </a:r>
            <a:r>
              <a:rPr lang="en-US" sz="2000" dirty="0"/>
              <a:t>of </a:t>
            </a:r>
            <a:r>
              <a:rPr lang="en-US" sz="2000" dirty="0" smtClean="0"/>
              <a:t>study </a:t>
            </a:r>
            <a:r>
              <a:rPr lang="en-US" sz="2000" dirty="0"/>
              <a:t> </a:t>
            </a:r>
            <a:endParaRPr lang="en-US" sz="2000" dirty="0" smtClean="0"/>
          </a:p>
          <a:p>
            <a:endParaRPr lang="en-US" sz="2000" dirty="0"/>
          </a:p>
          <a:p>
            <a:r>
              <a:rPr lang="en-US" sz="2000" dirty="0" smtClean="0"/>
              <a:t>Capstone </a:t>
            </a:r>
            <a:r>
              <a:rPr lang="en-US" sz="2000" dirty="0"/>
              <a:t>Objectives:</a:t>
            </a:r>
          </a:p>
          <a:p>
            <a:pPr marL="457200" lvl="0" indent="-346075">
              <a:buFont typeface="+mj-lt"/>
              <a:buAutoNum type="arabicPeriod"/>
            </a:pPr>
            <a:r>
              <a:rPr lang="en-US" sz="1800" dirty="0"/>
              <a:t>A course-long experience that builds relationships </a:t>
            </a:r>
            <a:endParaRPr lang="en-US" sz="1800" dirty="0" smtClean="0"/>
          </a:p>
          <a:p>
            <a:pPr marL="914400" lvl="1" indent="-230188"/>
            <a:r>
              <a:rPr lang="en-US" sz="1600" dirty="0" smtClean="0"/>
              <a:t>Small group teams; each team seeks a mentor</a:t>
            </a:r>
            <a:endParaRPr lang="en-US" sz="1600" dirty="0"/>
          </a:p>
          <a:p>
            <a:pPr marL="457200" lvl="0" indent="-346075">
              <a:buFont typeface="+mj-lt"/>
              <a:buAutoNum type="arabicPeriod"/>
            </a:pPr>
            <a:r>
              <a:rPr lang="en-US" sz="1800" dirty="0" smtClean="0"/>
              <a:t>Reinforces </a:t>
            </a:r>
            <a:r>
              <a:rPr lang="en-US" sz="1800" dirty="0"/>
              <a:t>learning experience and </a:t>
            </a:r>
            <a:r>
              <a:rPr lang="en-US" sz="1800" dirty="0" smtClean="0"/>
              <a:t>objectives</a:t>
            </a:r>
            <a:endParaRPr lang="en-US" sz="1800" dirty="0"/>
          </a:p>
          <a:p>
            <a:pPr marL="457200" lvl="0" indent="-346075">
              <a:buFont typeface="+mj-lt"/>
              <a:buAutoNum type="arabicPeriod"/>
            </a:pPr>
            <a:r>
              <a:rPr lang="en-US" sz="1800" dirty="0" smtClean="0"/>
              <a:t>Leads </a:t>
            </a:r>
            <a:r>
              <a:rPr lang="en-US" sz="1800" dirty="0"/>
              <a:t>to an artifact that will benefit DOE or future PLI cohorts</a:t>
            </a:r>
          </a:p>
          <a:p>
            <a:pPr marL="457200" lvl="0" indent="-346075">
              <a:buFont typeface="+mj-lt"/>
              <a:buAutoNum type="arabicPeriod"/>
            </a:pPr>
            <a:r>
              <a:rPr lang="en-US" sz="1800" dirty="0"/>
              <a:t>Exercises the participant’s writing and presentation </a:t>
            </a:r>
            <a:r>
              <a:rPr lang="en-US" sz="1800" dirty="0" smtClean="0"/>
              <a:t>skills</a:t>
            </a:r>
          </a:p>
          <a:p>
            <a:pPr marL="457200" lvl="0" indent="-457200">
              <a:buFont typeface="+mj-lt"/>
              <a:buAutoNum type="arabicPeriod"/>
            </a:pPr>
            <a:endParaRPr lang="en-US" sz="2000" dirty="0" smtClean="0"/>
          </a:p>
          <a:p>
            <a:r>
              <a:rPr lang="en-US" sz="2000" dirty="0" smtClean="0"/>
              <a:t>The 2017 capstone project assignment is to write a case study of the Superconducting Super Collider project.</a:t>
            </a:r>
          </a:p>
          <a:p>
            <a:pPr marL="342900" indent="-342900">
              <a:buFont typeface="Arial" pitchFamily="34" charset="0"/>
              <a:buChar char="•"/>
            </a:pPr>
            <a:endParaRPr lang="en-US" sz="2000" dirty="0" smtClean="0"/>
          </a:p>
          <a:p>
            <a:endParaRPr lang="en-US" sz="2000" dirty="0"/>
          </a:p>
        </p:txBody>
      </p:sp>
    </p:spTree>
    <p:extLst>
      <p:ext uri="{BB962C8B-B14F-4D97-AF65-F5344CB8AC3E}">
        <p14:creationId xmlns:p14="http://schemas.microsoft.com/office/powerpoint/2010/main" val="6280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p:cNvSpPr>
            <a:spLocks noGrp="1"/>
          </p:cNvSpPr>
          <p:nvPr>
            <p:ph type="title"/>
          </p:nvPr>
        </p:nvSpPr>
        <p:spPr/>
        <p:txBody>
          <a:bodyPr/>
          <a:lstStyle/>
          <a:p>
            <a:r>
              <a:rPr lang="en-US" dirty="0" smtClean="0"/>
              <a:t>2018 Cohort</a:t>
            </a:r>
            <a:endParaRPr lang="en-US" dirty="0"/>
          </a:p>
        </p:txBody>
      </p:sp>
      <p:sp>
        <p:nvSpPr>
          <p:cNvPr id="5" name="Content Placeholder 4"/>
          <p:cNvSpPr>
            <a:spLocks noGrp="1"/>
          </p:cNvSpPr>
          <p:nvPr>
            <p:ph sz="quarter" idx="14"/>
          </p:nvPr>
        </p:nvSpPr>
        <p:spPr>
          <a:xfrm>
            <a:off x="447204" y="1522603"/>
            <a:ext cx="8108950" cy="5065523"/>
          </a:xfrm>
        </p:spPr>
        <p:txBody>
          <a:bodyPr>
            <a:normAutofit/>
          </a:bodyPr>
          <a:lstStyle/>
          <a:p>
            <a:pPr marL="342900" lvl="0" indent="-342900">
              <a:buFont typeface="Arial"/>
              <a:buChar char="•"/>
            </a:pPr>
            <a:r>
              <a:rPr lang="en-US" sz="2000" dirty="0"/>
              <a:t>The nomination/selection process for the 2018 cohort will kick off in July </a:t>
            </a:r>
            <a:r>
              <a:rPr lang="en-US" sz="2000" dirty="0" smtClean="0"/>
              <a:t>2017.</a:t>
            </a:r>
            <a:endParaRPr lang="en-US" sz="2000" dirty="0"/>
          </a:p>
          <a:p>
            <a:pPr marL="342900" lvl="0" indent="-342900">
              <a:buFont typeface="Arial"/>
              <a:buChar char="•"/>
            </a:pPr>
            <a:endParaRPr lang="en-US" sz="2000" dirty="0" smtClean="0"/>
          </a:p>
          <a:p>
            <a:pPr marL="342900" lvl="0" indent="-342900">
              <a:buFont typeface="Arial"/>
              <a:buChar char="•"/>
            </a:pPr>
            <a:r>
              <a:rPr lang="en-US" sz="2000" dirty="0" smtClean="0"/>
              <a:t>SC federal employees need </a:t>
            </a:r>
            <a:r>
              <a:rPr lang="en-US" sz="2000" dirty="0"/>
              <a:t>to be nominated by </a:t>
            </a:r>
            <a:r>
              <a:rPr lang="en-US" sz="2000" dirty="0" smtClean="0"/>
              <a:t> </a:t>
            </a:r>
            <a:r>
              <a:rPr lang="en-US" sz="2000" dirty="0"/>
              <a:t>cognizant Deputy </a:t>
            </a:r>
            <a:r>
              <a:rPr lang="en-US" sz="2000" dirty="0" smtClean="0"/>
              <a:t>Director. </a:t>
            </a:r>
            <a:r>
              <a:rPr lang="en-US" sz="2000" dirty="0"/>
              <a:t>Self-nomination is not </a:t>
            </a:r>
            <a:r>
              <a:rPr lang="en-US" sz="2000" dirty="0" smtClean="0"/>
              <a:t>permitted.  Federal employees attend at no cost, but these slots are limited in number.</a:t>
            </a:r>
          </a:p>
          <a:p>
            <a:pPr marL="342900" lvl="0" indent="-342900">
              <a:buFont typeface="Arial"/>
              <a:buChar char="•"/>
            </a:pPr>
            <a:endParaRPr lang="en-US" sz="2000" dirty="0"/>
          </a:p>
          <a:p>
            <a:pPr marL="342900" lvl="0" indent="-342900">
              <a:buFont typeface="Arial"/>
              <a:buChar char="•"/>
            </a:pPr>
            <a:r>
              <a:rPr lang="en-US" sz="2000" dirty="0" smtClean="0"/>
              <a:t>Lab employees need to be nominated by their laboratory director.  Self-nomination is not permitted.</a:t>
            </a:r>
          </a:p>
          <a:p>
            <a:pPr marL="342900" lvl="0" indent="-342900">
              <a:buFont typeface="Arial"/>
              <a:buChar char="•"/>
            </a:pPr>
            <a:endParaRPr lang="en-US" sz="2000" dirty="0"/>
          </a:p>
          <a:p>
            <a:pPr marL="342900" lvl="0" indent="-342900">
              <a:buFont typeface="Arial"/>
              <a:buChar char="•"/>
            </a:pPr>
            <a:r>
              <a:rPr lang="en-US" sz="2000" dirty="0" smtClean="0"/>
              <a:t>Please help us spread the word!</a:t>
            </a:r>
            <a:endParaRPr lang="en-US" sz="2000" dirty="0"/>
          </a:p>
        </p:txBody>
      </p:sp>
    </p:spTree>
    <p:extLst>
      <p:ext uri="{BB962C8B-B14F-4D97-AF65-F5344CB8AC3E}">
        <p14:creationId xmlns:p14="http://schemas.microsoft.com/office/powerpoint/2010/main" val="809843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18572E"/>
                </a:solidFill>
              </a:rPr>
              <a:t>DOE Project Leadership Institute Contacts</a:t>
            </a:r>
            <a:endParaRPr lang="en-US" dirty="0">
              <a:solidFill>
                <a:srgbClr val="004D66"/>
              </a:solidFill>
            </a:endParaRPr>
          </a:p>
        </p:txBody>
      </p:sp>
      <p:sp>
        <p:nvSpPr>
          <p:cNvPr id="3" name="Slide Number Placeholder 2"/>
          <p:cNvSpPr>
            <a:spLocks noGrp="1"/>
          </p:cNvSpPr>
          <p:nvPr>
            <p:ph type="sldNum" sz="quarter" idx="11"/>
          </p:nvPr>
        </p:nvSpPr>
        <p:spPr/>
        <p:txBody>
          <a:bodyPr/>
          <a:lstStyle/>
          <a:p>
            <a:pPr>
              <a:defRPr/>
            </a:pPr>
            <a:fld id="{8BAF0E60-FD3E-4AA3-A83A-D5046E38D57D}" type="slidenum">
              <a:rPr lang="en-US" smtClean="0"/>
              <a:pPr>
                <a:defRPr/>
              </a:pPr>
              <a:t>29</a:t>
            </a:fld>
            <a:endParaRPr lang="en-US" dirty="0"/>
          </a:p>
        </p:txBody>
      </p:sp>
      <p:sp>
        <p:nvSpPr>
          <p:cNvPr id="8" name="Content Placeholder 1"/>
          <p:cNvSpPr>
            <a:spLocks noGrp="1"/>
          </p:cNvSpPr>
          <p:nvPr>
            <p:ph idx="4294967295"/>
          </p:nvPr>
        </p:nvSpPr>
        <p:spPr>
          <a:xfrm>
            <a:off x="315041" y="1214438"/>
            <a:ext cx="8410575" cy="5259388"/>
          </a:xfrm>
          <a:prstGeom prst="rect">
            <a:avLst/>
          </a:prstGeom>
        </p:spPr>
        <p:txBody>
          <a:bodyPr>
            <a:noAutofit/>
          </a:bodyPr>
          <a:lstStyle/>
          <a:p>
            <a:pPr lvl="0"/>
            <a:r>
              <a:rPr lang="en-US" sz="1900" dirty="0" smtClean="0"/>
              <a:t>Website</a:t>
            </a:r>
            <a:r>
              <a:rPr lang="en-US" sz="1900" dirty="0"/>
              <a:t>: </a:t>
            </a:r>
            <a:r>
              <a:rPr lang="en-US" sz="1900" dirty="0">
                <a:hlinkClick r:id="rId3"/>
              </a:rPr>
              <a:t>https://pli-</a:t>
            </a:r>
            <a:r>
              <a:rPr lang="en-US" sz="1900" dirty="0" smtClean="0">
                <a:hlinkClick r:id="rId3"/>
              </a:rPr>
              <a:t>slac.stanford.edu</a:t>
            </a:r>
            <a:endParaRPr lang="en-US" sz="1900" dirty="0" smtClean="0"/>
          </a:p>
          <a:p>
            <a:pPr lvl="0"/>
            <a:endParaRPr lang="en-US" sz="1900" dirty="0" smtClean="0"/>
          </a:p>
          <a:p>
            <a:pPr lvl="0"/>
            <a:endParaRPr lang="en-US" sz="1900" dirty="0"/>
          </a:p>
          <a:p>
            <a:pPr lvl="0"/>
            <a:endParaRPr lang="en-US" sz="1900" dirty="0" smtClean="0"/>
          </a:p>
          <a:p>
            <a:pPr lvl="0"/>
            <a:endParaRPr lang="en-US" sz="1900" dirty="0"/>
          </a:p>
          <a:p>
            <a:pPr lvl="0"/>
            <a:endParaRPr lang="en-US" sz="1900" dirty="0" smtClean="0"/>
          </a:p>
          <a:p>
            <a:pPr lvl="0"/>
            <a:endParaRPr lang="en-US" sz="1900" dirty="0"/>
          </a:p>
          <a:p>
            <a:pPr lvl="0"/>
            <a:endParaRPr lang="en-US" sz="1900" dirty="0" smtClean="0"/>
          </a:p>
          <a:p>
            <a:pPr lvl="0"/>
            <a:endParaRPr lang="en-US" sz="1900" dirty="0"/>
          </a:p>
          <a:p>
            <a:pPr lvl="0"/>
            <a:endParaRPr lang="en-US" sz="1900" dirty="0" smtClean="0"/>
          </a:p>
          <a:p>
            <a:pPr lvl="0"/>
            <a:endParaRPr lang="en-US" sz="1900" dirty="0" smtClean="0"/>
          </a:p>
          <a:p>
            <a:pPr lvl="0"/>
            <a:r>
              <a:rPr lang="en-US" sz="1900" b="1" dirty="0" smtClean="0"/>
              <a:t>Jeff Sims</a:t>
            </a:r>
            <a:r>
              <a:rPr lang="en-US" sz="1900" dirty="0" smtClean="0"/>
              <a:t>, PLI Director: </a:t>
            </a:r>
            <a:r>
              <a:rPr lang="en-US" sz="1900" dirty="0" smtClean="0">
                <a:hlinkClick r:id="rId4"/>
              </a:rPr>
              <a:t>jsims@slac.stanford.edu</a:t>
            </a:r>
            <a:endParaRPr lang="en-US" sz="1900" dirty="0" smtClean="0"/>
          </a:p>
          <a:p>
            <a:r>
              <a:rPr lang="en-US" sz="1900" b="1" dirty="0"/>
              <a:t>Ben Brown</a:t>
            </a:r>
            <a:r>
              <a:rPr lang="en-US" sz="1900" dirty="0"/>
              <a:t>, PLI Program Manager:  </a:t>
            </a:r>
            <a:r>
              <a:rPr lang="en-US" sz="1900" dirty="0">
                <a:hlinkClick r:id="rId5"/>
              </a:rPr>
              <a:t>ben.brown@science.doe.gov</a:t>
            </a:r>
            <a:endParaRPr lang="en-US" sz="1900" dirty="0"/>
          </a:p>
          <a:p>
            <a:pPr lvl="0"/>
            <a:endParaRPr lang="en-US" sz="1900" dirty="0" smtClean="0"/>
          </a:p>
          <a:p>
            <a:pPr lvl="0"/>
            <a:endParaRPr lang="en-US" sz="1900" dirty="0"/>
          </a:p>
          <a:p>
            <a:pPr marL="342900" lvl="0" indent="-342900">
              <a:buFont typeface="Arial"/>
              <a:buChar char="•"/>
            </a:pPr>
            <a:endParaRPr lang="en-US" sz="1900" dirty="0" smtClean="0"/>
          </a:p>
        </p:txBody>
      </p:sp>
      <p:pic>
        <p:nvPicPr>
          <p:cNvPr id="2" name="Picture 1" descr="Screen Shot 2017-03-07 at 10.06.3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324" y="1807379"/>
            <a:ext cx="4778534" cy="3041712"/>
          </a:xfrm>
          <a:prstGeom prst="rect">
            <a:avLst/>
          </a:prstGeom>
          <a:ln>
            <a:noFill/>
          </a:ln>
          <a:effectLst>
            <a:outerShdw blurRad="292100" dist="139700" dir="2700000" algn="tl" rotWithShape="0">
              <a:srgbClr val="333333">
                <a:alpha val="65000"/>
              </a:srgbClr>
            </a:outerShdw>
          </a:effectLst>
        </p:spPr>
      </p:pic>
      <p:pic>
        <p:nvPicPr>
          <p:cNvPr id="1026" name="Picture 2" descr="Image result for jeff sims sl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6737" y="2294287"/>
            <a:ext cx="11430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11283" y="1832622"/>
            <a:ext cx="1088760" cy="461665"/>
          </a:xfrm>
          <a:prstGeom prst="rect">
            <a:avLst/>
          </a:prstGeom>
          <a:noFill/>
        </p:spPr>
        <p:txBody>
          <a:bodyPr wrap="none" rtlCol="0">
            <a:spAutoFit/>
          </a:bodyPr>
          <a:lstStyle/>
          <a:p>
            <a:r>
              <a:rPr lang="en-US" sz="1200" b="1" dirty="0" smtClean="0"/>
              <a:t>Jeff Sims</a:t>
            </a:r>
          </a:p>
          <a:p>
            <a:r>
              <a:rPr lang="en-US" sz="1200" b="1" dirty="0" smtClean="0"/>
              <a:t>PLI Director</a:t>
            </a:r>
            <a:endParaRPr lang="en-US" sz="1200" b="1" dirty="0"/>
          </a:p>
        </p:txBody>
      </p:sp>
    </p:spTree>
    <p:extLst>
      <p:ext uri="{BB962C8B-B14F-4D97-AF65-F5344CB8AC3E}">
        <p14:creationId xmlns:p14="http://schemas.microsoft.com/office/powerpoint/2010/main" val="201183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CEE50CC-E570-4C4C-A87C-24787CB3ADAC}" type="slidenum">
              <a:rPr lang="en-US" smtClean="0"/>
              <a:pPr>
                <a:defRPr/>
              </a:pPr>
              <a:t>3</a:t>
            </a:fld>
            <a:endParaRPr lang="en-US"/>
          </a:p>
        </p:txBody>
      </p:sp>
      <p:sp>
        <p:nvSpPr>
          <p:cNvPr id="5" name="Title 4"/>
          <p:cNvSpPr>
            <a:spLocks noGrp="1"/>
          </p:cNvSpPr>
          <p:nvPr>
            <p:ph type="title"/>
          </p:nvPr>
        </p:nvSpPr>
        <p:spPr/>
        <p:txBody>
          <a:bodyPr/>
          <a:lstStyle/>
          <a:p>
            <a:r>
              <a:rPr lang="en-US" dirty="0" smtClean="0">
                <a:solidFill>
                  <a:srgbClr val="18572E"/>
                </a:solidFill>
              </a:rPr>
              <a:t>DOE Project Leadership Institute (PLI)</a:t>
            </a:r>
            <a:endParaRPr lang="en-US" sz="2800" dirty="0">
              <a:solidFill>
                <a:srgbClr val="004D66"/>
              </a:solidFill>
            </a:endParaRPr>
          </a:p>
        </p:txBody>
      </p:sp>
      <p:pic>
        <p:nvPicPr>
          <p:cNvPr id="10" name="Picture 9"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11" name="Picture 10"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2"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grpSp>
        <p:nvGrpSpPr>
          <p:cNvPr id="9" name="Group 8"/>
          <p:cNvGrpSpPr/>
          <p:nvPr/>
        </p:nvGrpSpPr>
        <p:grpSpPr>
          <a:xfrm>
            <a:off x="2330421" y="1303401"/>
            <a:ext cx="4880610" cy="1134253"/>
            <a:chOff x="348615" y="22844"/>
            <a:chExt cx="4880610" cy="1134253"/>
          </a:xfrm>
          <a:solidFill>
            <a:srgbClr val="18572E"/>
          </a:solidFill>
        </p:grpSpPr>
        <p:sp>
          <p:nvSpPr>
            <p:cNvPr id="22" name="Rounded Rectangle 21"/>
            <p:cNvSpPr/>
            <p:nvPr/>
          </p:nvSpPr>
          <p:spPr>
            <a:xfrm>
              <a:off x="348615" y="22844"/>
              <a:ext cx="4880610" cy="1134253"/>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4"/>
            <p:cNvSpPr/>
            <p:nvPr/>
          </p:nvSpPr>
          <p:spPr>
            <a:xfrm>
              <a:off x="402447" y="94655"/>
              <a:ext cx="4776854" cy="9589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4475" tIns="0" rIns="184475" bIns="0" numCol="1" spcCol="1270" anchor="ctr" anchorCtr="0">
              <a:noAutofit/>
            </a:bodyPr>
            <a:lstStyle/>
            <a:p>
              <a:pPr lvl="0" algn="l" defTabSz="800100">
                <a:lnSpc>
                  <a:spcPct val="90000"/>
                </a:lnSpc>
                <a:spcBef>
                  <a:spcPct val="0"/>
                </a:spcBef>
                <a:spcAft>
                  <a:spcPct val="35000"/>
                </a:spcAft>
              </a:pPr>
              <a:r>
                <a:rPr lang="en-US" kern="1200" dirty="0" smtClean="0"/>
                <a:t>A new program created to connect and develop project leaders across the DOE complex; results in a formal certificate</a:t>
              </a:r>
            </a:p>
          </p:txBody>
        </p:sp>
      </p:grpSp>
      <p:grpSp>
        <p:nvGrpSpPr>
          <p:cNvPr id="15" name="Group 14"/>
          <p:cNvGrpSpPr/>
          <p:nvPr/>
        </p:nvGrpSpPr>
        <p:grpSpPr>
          <a:xfrm>
            <a:off x="2349376" y="5342649"/>
            <a:ext cx="4880610" cy="533208"/>
            <a:chOff x="348615" y="4261352"/>
            <a:chExt cx="4880610" cy="382058"/>
          </a:xfrm>
          <a:solidFill>
            <a:srgbClr val="18572E"/>
          </a:solidFill>
        </p:grpSpPr>
        <p:sp>
          <p:nvSpPr>
            <p:cNvPr id="16" name="Rounded Rectangle 15"/>
            <p:cNvSpPr/>
            <p:nvPr/>
          </p:nvSpPr>
          <p:spPr>
            <a:xfrm>
              <a:off x="348615" y="4261352"/>
              <a:ext cx="4880610" cy="382058"/>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10"/>
            <p:cNvSpPr/>
            <p:nvPr/>
          </p:nvSpPr>
          <p:spPr>
            <a:xfrm>
              <a:off x="367266" y="4311775"/>
              <a:ext cx="4843308" cy="25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4475" tIns="0" rIns="184475" bIns="0" numCol="1" spcCol="1270" anchor="ctr" anchorCtr="0">
              <a:noAutofit/>
            </a:bodyPr>
            <a:lstStyle/>
            <a:p>
              <a:pPr lvl="0" algn="l" defTabSz="800100">
                <a:lnSpc>
                  <a:spcPct val="90000"/>
                </a:lnSpc>
                <a:spcBef>
                  <a:spcPct val="0"/>
                </a:spcBef>
                <a:spcAft>
                  <a:spcPct val="35000"/>
                </a:spcAft>
              </a:pPr>
              <a:r>
                <a:rPr lang="en-US" sz="1700" kern="1200" dirty="0" smtClean="0"/>
                <a:t>Not a physical place </a:t>
              </a:r>
              <a:r>
                <a:rPr lang="mr-IN" sz="1700" kern="1200" dirty="0" smtClean="0"/>
                <a:t>–</a:t>
              </a:r>
              <a:r>
                <a:rPr lang="en-US" sz="1700" kern="1200" dirty="0" smtClean="0"/>
                <a:t> the PLI is for all of DOE</a:t>
              </a:r>
            </a:p>
          </p:txBody>
        </p:sp>
      </p:grpSp>
      <p:grpSp>
        <p:nvGrpSpPr>
          <p:cNvPr id="18" name="Group 17"/>
          <p:cNvGrpSpPr/>
          <p:nvPr/>
        </p:nvGrpSpPr>
        <p:grpSpPr>
          <a:xfrm>
            <a:off x="2330421" y="2623099"/>
            <a:ext cx="4918521" cy="1197306"/>
            <a:chOff x="2330421" y="2574395"/>
            <a:chExt cx="4918521" cy="1197306"/>
          </a:xfrm>
        </p:grpSpPr>
        <p:sp>
          <p:nvSpPr>
            <p:cNvPr id="20" name="Rounded Rectangle 19"/>
            <p:cNvSpPr/>
            <p:nvPr/>
          </p:nvSpPr>
          <p:spPr>
            <a:xfrm>
              <a:off x="2330421" y="2574395"/>
              <a:ext cx="4918521" cy="1197306"/>
            </a:xfrm>
            <a:prstGeom prst="roundRect">
              <a:avLst/>
            </a:prstGeom>
            <a:solidFill>
              <a:srgbClr val="18572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2457371" y="2648760"/>
              <a:ext cx="4036361" cy="1034129"/>
            </a:xfrm>
            <a:prstGeom prst="rect">
              <a:avLst/>
            </a:prstGeom>
            <a:noFill/>
          </p:spPr>
          <p:txBody>
            <a:bodyPr wrap="none" rtlCol="0">
              <a:spAutoFit/>
            </a:bodyPr>
            <a:lstStyle/>
            <a:p>
              <a:pPr lvl="0" defTabSz="800100">
                <a:lnSpc>
                  <a:spcPct val="90000"/>
                </a:lnSpc>
                <a:spcAft>
                  <a:spcPct val="35000"/>
                </a:spcAft>
              </a:pPr>
              <a:r>
                <a:rPr lang="en-US" dirty="0" smtClean="0">
                  <a:solidFill>
                    <a:schemeClr val="bg1"/>
                  </a:solidFill>
                </a:rPr>
                <a:t>Annual cycle</a:t>
              </a:r>
            </a:p>
            <a:p>
              <a:pPr lvl="0" defTabSz="800100">
                <a:lnSpc>
                  <a:spcPct val="90000"/>
                </a:lnSpc>
                <a:spcAft>
                  <a:spcPct val="35000"/>
                </a:spcAft>
              </a:pPr>
              <a:r>
                <a:rPr lang="en-US" dirty="0" smtClean="0">
                  <a:solidFill>
                    <a:schemeClr val="bg1"/>
                  </a:solidFill>
                </a:rPr>
                <a:t>Year-long commitment by participants</a:t>
              </a:r>
            </a:p>
            <a:p>
              <a:pPr lvl="0" defTabSz="800100">
                <a:lnSpc>
                  <a:spcPct val="90000"/>
                </a:lnSpc>
                <a:spcAft>
                  <a:spcPct val="35000"/>
                </a:spcAft>
              </a:pPr>
              <a:r>
                <a:rPr lang="en-US" dirty="0" smtClean="0">
                  <a:solidFill>
                    <a:schemeClr val="bg1"/>
                  </a:solidFill>
                </a:rPr>
                <a:t>Each year a new cohort</a:t>
              </a:r>
              <a:endParaRPr lang="en-US" dirty="0">
                <a:solidFill>
                  <a:schemeClr val="bg1"/>
                </a:solidFill>
              </a:endParaRPr>
            </a:p>
          </p:txBody>
        </p:sp>
      </p:grpSp>
      <p:grpSp>
        <p:nvGrpSpPr>
          <p:cNvPr id="19" name="Group 18"/>
          <p:cNvGrpSpPr/>
          <p:nvPr/>
        </p:nvGrpSpPr>
        <p:grpSpPr>
          <a:xfrm>
            <a:off x="2349376" y="4005850"/>
            <a:ext cx="4880610" cy="1151354"/>
            <a:chOff x="2349376" y="3981498"/>
            <a:chExt cx="4880610" cy="1151354"/>
          </a:xfrm>
        </p:grpSpPr>
        <p:sp>
          <p:nvSpPr>
            <p:cNvPr id="27" name="Rounded Rectangle 26"/>
            <p:cNvSpPr/>
            <p:nvPr/>
          </p:nvSpPr>
          <p:spPr>
            <a:xfrm>
              <a:off x="2349376" y="3981498"/>
              <a:ext cx="4880610" cy="1151354"/>
            </a:xfrm>
            <a:prstGeom prst="roundRect">
              <a:avLst/>
            </a:prstGeom>
            <a:solidFill>
              <a:srgbClr val="18572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2457371" y="4056838"/>
              <a:ext cx="4459229" cy="1034129"/>
            </a:xfrm>
            <a:prstGeom prst="rect">
              <a:avLst/>
            </a:prstGeom>
            <a:noFill/>
          </p:spPr>
          <p:txBody>
            <a:bodyPr wrap="square" rtlCol="0">
              <a:spAutoFit/>
            </a:bodyPr>
            <a:lstStyle/>
            <a:p>
              <a:pPr lvl="0" defTabSz="800100">
                <a:lnSpc>
                  <a:spcPct val="90000"/>
                </a:lnSpc>
                <a:spcAft>
                  <a:spcPct val="35000"/>
                </a:spcAft>
              </a:pPr>
              <a:r>
                <a:rPr lang="en-US" dirty="0">
                  <a:solidFill>
                    <a:schemeClr val="bg1"/>
                  </a:solidFill>
                </a:rPr>
                <a:t>Contractor project </a:t>
              </a:r>
              <a:r>
                <a:rPr lang="en-US" dirty="0" smtClean="0">
                  <a:solidFill>
                    <a:schemeClr val="bg1"/>
                  </a:solidFill>
                </a:rPr>
                <a:t>professionals</a:t>
              </a:r>
              <a:endParaRPr lang="en-US" dirty="0">
                <a:solidFill>
                  <a:schemeClr val="bg1"/>
                </a:solidFill>
              </a:endParaRPr>
            </a:p>
            <a:p>
              <a:pPr lvl="0" defTabSz="800100">
                <a:lnSpc>
                  <a:spcPct val="90000"/>
                </a:lnSpc>
                <a:spcAft>
                  <a:spcPct val="35000"/>
                </a:spcAft>
              </a:pPr>
              <a:r>
                <a:rPr lang="en-US" dirty="0">
                  <a:solidFill>
                    <a:schemeClr val="bg1"/>
                  </a:solidFill>
                </a:rPr>
                <a:t>Federal Project </a:t>
              </a:r>
              <a:r>
                <a:rPr lang="en-US" dirty="0" smtClean="0">
                  <a:solidFill>
                    <a:schemeClr val="bg1"/>
                  </a:solidFill>
                </a:rPr>
                <a:t>Directors</a:t>
              </a:r>
              <a:endParaRPr lang="en-US" dirty="0">
                <a:solidFill>
                  <a:schemeClr val="bg1"/>
                </a:solidFill>
              </a:endParaRPr>
            </a:p>
            <a:p>
              <a:pPr lvl="0" defTabSz="800100">
                <a:lnSpc>
                  <a:spcPct val="90000"/>
                </a:lnSpc>
                <a:spcAft>
                  <a:spcPct val="35000"/>
                </a:spcAft>
              </a:pPr>
              <a:r>
                <a:rPr lang="en-US" dirty="0">
                  <a:solidFill>
                    <a:schemeClr val="bg1"/>
                  </a:solidFill>
                </a:rPr>
                <a:t>Federal Program </a:t>
              </a:r>
              <a:r>
                <a:rPr lang="en-US" dirty="0" smtClean="0">
                  <a:solidFill>
                    <a:schemeClr val="bg1"/>
                  </a:solidFill>
                </a:rPr>
                <a:t>Managers</a:t>
              </a:r>
              <a:endParaRPr lang="en-US" dirty="0">
                <a:solidFill>
                  <a:schemeClr val="bg1"/>
                </a:solidFill>
              </a:endParaRPr>
            </a:p>
          </p:txBody>
        </p:sp>
      </p:grpSp>
      <p:sp>
        <p:nvSpPr>
          <p:cNvPr id="24" name="TextBox 23"/>
          <p:cNvSpPr txBox="1"/>
          <p:nvPr/>
        </p:nvSpPr>
        <p:spPr>
          <a:xfrm>
            <a:off x="1459389" y="1303401"/>
            <a:ext cx="748923" cy="369332"/>
          </a:xfrm>
          <a:prstGeom prst="rect">
            <a:avLst/>
          </a:prstGeom>
          <a:noFill/>
        </p:spPr>
        <p:txBody>
          <a:bodyPr wrap="none" rtlCol="0">
            <a:spAutoFit/>
          </a:bodyPr>
          <a:lstStyle/>
          <a:p>
            <a:r>
              <a:rPr lang="en-US" b="1" dirty="0" smtClean="0"/>
              <a:t>What</a:t>
            </a:r>
            <a:endParaRPr lang="en-US" b="1" dirty="0"/>
          </a:p>
        </p:txBody>
      </p:sp>
      <p:sp>
        <p:nvSpPr>
          <p:cNvPr id="29" name="TextBox 28"/>
          <p:cNvSpPr txBox="1"/>
          <p:nvPr/>
        </p:nvSpPr>
        <p:spPr>
          <a:xfrm>
            <a:off x="1459389" y="2589551"/>
            <a:ext cx="813043" cy="369332"/>
          </a:xfrm>
          <a:prstGeom prst="rect">
            <a:avLst/>
          </a:prstGeom>
          <a:noFill/>
        </p:spPr>
        <p:txBody>
          <a:bodyPr wrap="none" rtlCol="0">
            <a:spAutoFit/>
          </a:bodyPr>
          <a:lstStyle/>
          <a:p>
            <a:r>
              <a:rPr lang="en-US" b="1" dirty="0" smtClean="0"/>
              <a:t>When</a:t>
            </a:r>
            <a:endParaRPr lang="en-US" b="1" dirty="0"/>
          </a:p>
        </p:txBody>
      </p:sp>
      <p:sp>
        <p:nvSpPr>
          <p:cNvPr id="30" name="TextBox 29"/>
          <p:cNvSpPr txBox="1"/>
          <p:nvPr/>
        </p:nvSpPr>
        <p:spPr>
          <a:xfrm>
            <a:off x="1459389" y="3986219"/>
            <a:ext cx="684804" cy="369332"/>
          </a:xfrm>
          <a:prstGeom prst="rect">
            <a:avLst/>
          </a:prstGeom>
          <a:noFill/>
        </p:spPr>
        <p:txBody>
          <a:bodyPr wrap="none" rtlCol="0">
            <a:spAutoFit/>
          </a:bodyPr>
          <a:lstStyle/>
          <a:p>
            <a:r>
              <a:rPr lang="en-US" b="1" dirty="0" smtClean="0"/>
              <a:t>Who</a:t>
            </a:r>
            <a:endParaRPr lang="en-US" b="1" dirty="0"/>
          </a:p>
        </p:txBody>
      </p:sp>
      <p:sp>
        <p:nvSpPr>
          <p:cNvPr id="31" name="TextBox 30"/>
          <p:cNvSpPr txBox="1"/>
          <p:nvPr/>
        </p:nvSpPr>
        <p:spPr>
          <a:xfrm>
            <a:off x="1459389" y="5260030"/>
            <a:ext cx="889987" cy="369332"/>
          </a:xfrm>
          <a:prstGeom prst="rect">
            <a:avLst/>
          </a:prstGeom>
          <a:noFill/>
        </p:spPr>
        <p:txBody>
          <a:bodyPr wrap="none" rtlCol="0">
            <a:spAutoFit/>
          </a:bodyPr>
          <a:lstStyle/>
          <a:p>
            <a:r>
              <a:rPr lang="en-US" b="1" dirty="0" smtClean="0"/>
              <a:t>Where</a:t>
            </a:r>
            <a:endParaRPr lang="en-US" b="1" dirty="0"/>
          </a:p>
        </p:txBody>
      </p:sp>
    </p:spTree>
    <p:extLst>
      <p:ext uri="{BB962C8B-B14F-4D97-AF65-F5344CB8AC3E}">
        <p14:creationId xmlns:p14="http://schemas.microsoft.com/office/powerpoint/2010/main" val="923550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D36294-2849-48A8-8531-5354CF3095D2}" type="slidenum">
              <a:rPr lang="en-US" smtClean="0"/>
              <a:pPr/>
              <a:t>30</a:t>
            </a:fld>
            <a:endParaRPr lang="en-US" dirty="0"/>
          </a:p>
        </p:txBody>
      </p:sp>
    </p:spTree>
    <p:extLst>
      <p:ext uri="{BB962C8B-B14F-4D97-AF65-F5344CB8AC3E}">
        <p14:creationId xmlns:p14="http://schemas.microsoft.com/office/powerpoint/2010/main" val="4058928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18 at 9.02.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66" y="1401423"/>
            <a:ext cx="7046326" cy="482984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3" name="Title 2"/>
          <p:cNvSpPr>
            <a:spLocks noGrp="1"/>
          </p:cNvSpPr>
          <p:nvPr>
            <p:ph type="title"/>
          </p:nvPr>
        </p:nvSpPr>
        <p:spPr/>
        <p:txBody>
          <a:bodyPr/>
          <a:lstStyle/>
          <a:p>
            <a:r>
              <a:rPr lang="en-US" dirty="0" smtClean="0"/>
              <a:t>PLI Portal</a:t>
            </a:r>
            <a:endParaRPr lang="en-US" dirty="0"/>
          </a:p>
        </p:txBody>
      </p:sp>
      <p:pic>
        <p:nvPicPr>
          <p:cNvPr id="6" name="Picture 5" descr="PLI_logo_OL_fin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1" name="Content Placeholder 4"/>
          <p:cNvSpPr txBox="1">
            <a:spLocks/>
          </p:cNvSpPr>
          <p:nvPr/>
        </p:nvSpPr>
        <p:spPr>
          <a:xfrm>
            <a:off x="457200" y="1296000"/>
            <a:ext cx="8225658" cy="4803840"/>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342900" indent="-34290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2395158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3" name="Title 2"/>
          <p:cNvSpPr>
            <a:spLocks noGrp="1"/>
          </p:cNvSpPr>
          <p:nvPr>
            <p:ph type="title"/>
          </p:nvPr>
        </p:nvSpPr>
        <p:spPr/>
        <p:txBody>
          <a:bodyPr/>
          <a:lstStyle/>
          <a:p>
            <a:r>
              <a:rPr lang="en-US" dirty="0" smtClean="0"/>
              <a:t>Theme for Event 1: </a:t>
            </a:r>
            <a:r>
              <a:rPr lang="en-US" i="1" dirty="0"/>
              <a:t>Preparing to Lead DOE Projects</a:t>
            </a:r>
            <a:r>
              <a:rPr lang="en-US" dirty="0" smtClean="0"/>
              <a:t> </a:t>
            </a:r>
            <a:endParaRPr lang="en-US" dirty="0"/>
          </a:p>
        </p:txBody>
      </p:sp>
      <p:pic>
        <p:nvPicPr>
          <p:cNvPr id="6" name="Picture 5"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1" name="Content Placeholder 4"/>
          <p:cNvSpPr txBox="1">
            <a:spLocks/>
          </p:cNvSpPr>
          <p:nvPr/>
        </p:nvSpPr>
        <p:spPr>
          <a:xfrm>
            <a:off x="457200" y="1296000"/>
            <a:ext cx="8225658" cy="4803840"/>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marL="342900" indent="-342900">
              <a:buFont typeface="Arial" pitchFamily="34" charset="0"/>
              <a:buChar char="•"/>
            </a:pPr>
            <a:endParaRPr lang="en-US" smtClean="0"/>
          </a:p>
          <a:p>
            <a:endParaRPr lang="en-US" dirty="0"/>
          </a:p>
        </p:txBody>
      </p:sp>
      <p:sp>
        <p:nvSpPr>
          <p:cNvPr id="9" name="Rectangle 8"/>
          <p:cNvSpPr/>
          <p:nvPr/>
        </p:nvSpPr>
        <p:spPr>
          <a:xfrm>
            <a:off x="226377" y="1098047"/>
            <a:ext cx="8805854" cy="10846045"/>
          </a:xfrm>
          <a:prstGeom prst="rect">
            <a:avLst/>
          </a:prstGeom>
        </p:spPr>
        <p:txBody>
          <a:bodyPr>
            <a:normAutofit/>
          </a:bodyPr>
          <a:lstStyle/>
          <a:p>
            <a:pPr>
              <a:lnSpc>
                <a:spcPct val="120000"/>
              </a:lnSpc>
              <a:spcBef>
                <a:spcPts val="0"/>
              </a:spcBef>
              <a:spcAft>
                <a:spcPts val="300"/>
              </a:spcAft>
              <a:buClr>
                <a:schemeClr val="tx1"/>
              </a:buClr>
              <a:buFont typeface="Arial" pitchFamily="34" charset="0"/>
              <a:buNone/>
            </a:pPr>
            <a:r>
              <a:rPr lang="en-US" sz="2000" dirty="0" smtClean="0">
                <a:ea typeface="+mn-ea"/>
                <a:cs typeface="Arial" pitchFamily="34" charset="0"/>
              </a:rPr>
              <a:t>Defining </a:t>
            </a:r>
            <a:r>
              <a:rPr lang="en-US" sz="2000" dirty="0">
                <a:ea typeface="+mn-ea"/>
                <a:cs typeface="Arial" pitchFamily="34" charset="0"/>
              </a:rPr>
              <a:t>project leadership – </a:t>
            </a:r>
            <a:r>
              <a:rPr lang="en-US" sz="2000" dirty="0" smtClean="0">
                <a:ea typeface="+mn-ea"/>
                <a:cs typeface="Arial" pitchFamily="34" charset="0"/>
              </a:rPr>
              <a:t>both generally and </a:t>
            </a:r>
            <a:r>
              <a:rPr lang="en-US" sz="2000" dirty="0">
                <a:ea typeface="+mn-ea"/>
                <a:cs typeface="Arial" pitchFamily="34" charset="0"/>
              </a:rPr>
              <a:t>in the DOE </a:t>
            </a:r>
            <a:r>
              <a:rPr lang="en-US" sz="2000" dirty="0" smtClean="0">
                <a:ea typeface="+mn-ea"/>
                <a:cs typeface="Arial" pitchFamily="34" charset="0"/>
              </a:rPr>
              <a:t>context</a:t>
            </a:r>
          </a:p>
          <a:p>
            <a:pPr>
              <a:lnSpc>
                <a:spcPct val="120000"/>
              </a:lnSpc>
              <a:spcBef>
                <a:spcPts val="0"/>
              </a:spcBef>
              <a:spcAft>
                <a:spcPts val="300"/>
              </a:spcAft>
              <a:buClr>
                <a:schemeClr val="tx1"/>
              </a:buClr>
              <a:buFont typeface="Arial" pitchFamily="34" charset="0"/>
              <a:buNone/>
            </a:pPr>
            <a:endParaRPr lang="en-US" sz="1100" dirty="0">
              <a:solidFill>
                <a:srgbClr val="18572E"/>
              </a:solidFill>
              <a:ea typeface="+mn-ea"/>
              <a:cs typeface="Arial" pitchFamily="34" charset="0"/>
            </a:endParaRPr>
          </a:p>
          <a:p>
            <a:pPr>
              <a:lnSpc>
                <a:spcPct val="120000"/>
              </a:lnSpc>
              <a:spcBef>
                <a:spcPts val="0"/>
              </a:spcBef>
              <a:spcAft>
                <a:spcPts val="0"/>
              </a:spcAft>
              <a:buClr>
                <a:srgbClr val="18572E"/>
              </a:buClr>
              <a:buSzPct val="100000"/>
            </a:pPr>
            <a:r>
              <a:rPr lang="en-US" sz="2000" dirty="0" smtClean="0">
                <a:solidFill>
                  <a:srgbClr val="18572E"/>
                </a:solidFill>
                <a:ea typeface="+mn-ea"/>
                <a:cs typeface="Arial" pitchFamily="34" charset="0"/>
              </a:rPr>
              <a:t>Presentations at Event 1, January 2017</a:t>
            </a:r>
            <a:endParaRPr lang="en-US" sz="2000" dirty="0">
              <a:solidFill>
                <a:srgbClr val="18572E"/>
              </a:solidFill>
              <a:ea typeface="+mn-ea"/>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rgbClr val="18572E"/>
                </a:solidFill>
                <a:ea typeface="+mn-ea"/>
                <a:cs typeface="Arial" pitchFamily="34" charset="0"/>
              </a:rPr>
              <a:t>Perspectives on DOE project management practices </a:t>
            </a: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rgbClr val="18572E"/>
                </a:solidFill>
                <a:ea typeface="+mn-ea"/>
                <a:cs typeface="Arial" pitchFamily="34" charset="0"/>
              </a:rPr>
              <a:t>Lessons </a:t>
            </a:r>
            <a:r>
              <a:rPr lang="en-US" dirty="0" smtClean="0">
                <a:solidFill>
                  <a:srgbClr val="18572E"/>
                </a:solidFill>
                <a:ea typeface="+mn-ea"/>
                <a:cs typeface="Arial" pitchFamily="34" charset="0"/>
              </a:rPr>
              <a:t>learned from DOE projects past</a:t>
            </a:r>
            <a:endParaRPr lang="en-US" dirty="0">
              <a:solidFill>
                <a:srgbClr val="18572E"/>
              </a:solidFill>
              <a:ea typeface="+mn-ea"/>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rgbClr val="18572E"/>
                </a:solidFill>
                <a:ea typeface="+mn-ea"/>
                <a:cs typeface="Arial" pitchFamily="34" charset="0"/>
              </a:rPr>
              <a:t>Characteristics of successful megaprojects </a:t>
            </a: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rgbClr val="18572E"/>
                </a:solidFill>
                <a:ea typeface="+mn-ea"/>
                <a:cs typeface="Arial" pitchFamily="34" charset="0"/>
              </a:rPr>
              <a:t>Stakeholder management</a:t>
            </a: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rgbClr val="18572E"/>
                </a:solidFill>
                <a:ea typeface="+mn-ea"/>
                <a:cs typeface="Arial" pitchFamily="34" charset="0"/>
              </a:rPr>
              <a:t>Facilitating multi-lab partnerships</a:t>
            </a:r>
            <a:r>
              <a:rPr lang="en-US" sz="2000" dirty="0">
                <a:solidFill>
                  <a:srgbClr val="18572E"/>
                </a:solidFill>
                <a:ea typeface="+mn-ea"/>
                <a:cs typeface="Arial" pitchFamily="34" charset="0"/>
              </a:rPr>
              <a:t> </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ea typeface="+mn-ea"/>
                <a:cs typeface="Arial" pitchFamily="34" charset="0"/>
              </a:rPr>
              <a:t>Converting strategy </a:t>
            </a:r>
            <a:r>
              <a:rPr lang="en-US" dirty="0">
                <a:solidFill>
                  <a:schemeClr val="bg2"/>
                </a:solidFill>
                <a:ea typeface="+mn-ea"/>
                <a:cs typeface="Arial" pitchFamily="34" charset="0"/>
              </a:rPr>
              <a:t>into </a:t>
            </a:r>
            <a:r>
              <a:rPr lang="en-US" dirty="0" smtClean="0">
                <a:solidFill>
                  <a:schemeClr val="bg2"/>
                </a:solidFill>
                <a:ea typeface="+mn-ea"/>
                <a:cs typeface="Arial" pitchFamily="34" charset="0"/>
              </a:rPr>
              <a:t>action</a:t>
            </a:r>
            <a:endParaRPr lang="en-US" dirty="0">
              <a:solidFill>
                <a:schemeClr val="bg2"/>
              </a:solidFill>
              <a:ea typeface="+mn-ea"/>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chemeClr val="bg2"/>
                </a:solidFill>
                <a:ea typeface="+mn-ea"/>
                <a:cs typeface="Arial" pitchFamily="34" charset="0"/>
              </a:rPr>
              <a:t>Project pre-planning </a:t>
            </a: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chemeClr val="bg2"/>
                </a:solidFill>
                <a:ea typeface="+mn-ea"/>
                <a:cs typeface="Arial" pitchFamily="34" charset="0"/>
              </a:rPr>
              <a:t>Executing project strategy </a:t>
            </a:r>
          </a:p>
          <a:p>
            <a:pPr marL="742950" lvl="2" indent="-285750">
              <a:lnSpc>
                <a:spcPct val="120000"/>
              </a:lnSpc>
              <a:spcBef>
                <a:spcPts val="0"/>
              </a:spcBef>
              <a:buClr>
                <a:srgbClr val="18572E"/>
              </a:buClr>
              <a:buSzPct val="100000"/>
              <a:buFont typeface="Arial" panose="020B0604020202020204" pitchFamily="34" charset="0"/>
              <a:buChar char="•"/>
            </a:pPr>
            <a:r>
              <a:rPr lang="en-US" dirty="0">
                <a:solidFill>
                  <a:schemeClr val="bg2"/>
                </a:solidFill>
                <a:ea typeface="+mn-ea"/>
                <a:cs typeface="Arial" pitchFamily="34" charset="0"/>
              </a:rPr>
              <a:t>Cultural perspectives </a:t>
            </a: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p:txBody>
      </p:sp>
    </p:spTree>
    <p:extLst>
      <p:ext uri="{BB962C8B-B14F-4D97-AF65-F5344CB8AC3E}">
        <p14:creationId xmlns:p14="http://schemas.microsoft.com/office/powerpoint/2010/main" val="307792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3" name="Title 2"/>
          <p:cNvSpPr>
            <a:spLocks noGrp="1"/>
          </p:cNvSpPr>
          <p:nvPr>
            <p:ph type="title"/>
          </p:nvPr>
        </p:nvSpPr>
        <p:spPr/>
        <p:txBody>
          <a:bodyPr/>
          <a:lstStyle/>
          <a:p>
            <a:r>
              <a:rPr lang="en-US" dirty="0" smtClean="0"/>
              <a:t>Theme for Event 2:</a:t>
            </a:r>
            <a:r>
              <a:rPr lang="en-US" i="1" dirty="0"/>
              <a:t> Becoming a Highly Effective Leader</a:t>
            </a:r>
            <a:r>
              <a:rPr lang="en-US" dirty="0" smtClean="0"/>
              <a:t> </a:t>
            </a:r>
            <a:endParaRPr lang="en-US" dirty="0"/>
          </a:p>
        </p:txBody>
      </p:sp>
      <p:pic>
        <p:nvPicPr>
          <p:cNvPr id="6" name="Picture 5"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1" name="Content Placeholder 4"/>
          <p:cNvSpPr txBox="1">
            <a:spLocks/>
          </p:cNvSpPr>
          <p:nvPr/>
        </p:nvSpPr>
        <p:spPr>
          <a:xfrm>
            <a:off x="457200" y="1296000"/>
            <a:ext cx="8225658" cy="4803840"/>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marL="342900" indent="-342900">
              <a:buFont typeface="Arial" pitchFamily="34" charset="0"/>
              <a:buChar char="•"/>
            </a:pPr>
            <a:endParaRPr lang="en-US" smtClean="0"/>
          </a:p>
          <a:p>
            <a:endParaRPr lang="en-US" dirty="0"/>
          </a:p>
        </p:txBody>
      </p:sp>
      <p:sp>
        <p:nvSpPr>
          <p:cNvPr id="9" name="Rectangle 8"/>
          <p:cNvSpPr/>
          <p:nvPr/>
        </p:nvSpPr>
        <p:spPr>
          <a:xfrm>
            <a:off x="226377" y="1098047"/>
            <a:ext cx="8805854" cy="10846045"/>
          </a:xfrm>
          <a:prstGeom prst="rect">
            <a:avLst/>
          </a:prstGeom>
        </p:spPr>
        <p:txBody>
          <a:bodyPr>
            <a:normAutofit/>
          </a:bodyPr>
          <a:lstStyle/>
          <a:p>
            <a:pPr>
              <a:lnSpc>
                <a:spcPct val="120000"/>
              </a:lnSpc>
              <a:spcBef>
                <a:spcPts val="0"/>
              </a:spcBef>
              <a:spcAft>
                <a:spcPts val="300"/>
              </a:spcAft>
              <a:buClr>
                <a:schemeClr val="tx1"/>
              </a:buClr>
              <a:buFont typeface="Arial" pitchFamily="34" charset="0"/>
              <a:buNone/>
            </a:pPr>
            <a:r>
              <a:rPr lang="en-US" sz="2000" dirty="0" smtClean="0">
                <a:ea typeface="+mn-ea"/>
                <a:cs typeface="Arial" pitchFamily="34" charset="0"/>
              </a:rPr>
              <a:t>Understanding </a:t>
            </a:r>
            <a:r>
              <a:rPr lang="en-US" sz="2000" dirty="0">
                <a:ea typeface="+mn-ea"/>
                <a:cs typeface="Arial" pitchFamily="34" charset="0"/>
              </a:rPr>
              <a:t>the crucial role of team building, developing constructive relationships, </a:t>
            </a:r>
            <a:r>
              <a:rPr lang="en-US" sz="2000" dirty="0" smtClean="0">
                <a:ea typeface="+mn-ea"/>
                <a:cs typeface="Arial" pitchFamily="34" charset="0"/>
              </a:rPr>
              <a:t>growing one’s self-awareness, </a:t>
            </a:r>
            <a:r>
              <a:rPr lang="en-US" sz="2000" dirty="0">
                <a:ea typeface="+mn-ea"/>
                <a:cs typeface="Arial" pitchFamily="34" charset="0"/>
              </a:rPr>
              <a:t>and enhancing conflict resolution and communication skills.</a:t>
            </a:r>
            <a:endParaRPr lang="en-US" sz="2000" dirty="0" smtClean="0">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000" dirty="0">
              <a:solidFill>
                <a:srgbClr val="18572E"/>
              </a:solidFill>
              <a:ea typeface="+mn-ea"/>
              <a:cs typeface="Arial" pitchFamily="34" charset="0"/>
            </a:endParaRPr>
          </a:p>
          <a:p>
            <a:pPr>
              <a:lnSpc>
                <a:spcPct val="120000"/>
              </a:lnSpc>
              <a:spcBef>
                <a:spcPts val="0"/>
              </a:spcBef>
              <a:spcAft>
                <a:spcPts val="0"/>
              </a:spcAft>
              <a:buClr>
                <a:srgbClr val="18572E"/>
              </a:buClr>
              <a:buSzPct val="100000"/>
            </a:pPr>
            <a:r>
              <a:rPr lang="en-US" sz="2000" dirty="0" smtClean="0">
                <a:solidFill>
                  <a:srgbClr val="18572E"/>
                </a:solidFill>
                <a:cs typeface="Arial" pitchFamily="34" charset="0"/>
              </a:rPr>
              <a:t>Presentations at Event 2, March 2017</a:t>
            </a:r>
            <a:endParaRPr lang="en-US" sz="2000" dirty="0">
              <a:solidFill>
                <a:srgbClr val="18572E"/>
              </a:solidFill>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Building engagement and collaboration in DOE projects</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accent6">
                    <a:lumMod val="50000"/>
                  </a:schemeClr>
                </a:solidFill>
                <a:ea typeface="+mn-ea"/>
                <a:cs typeface="Arial" pitchFamily="34" charset="0"/>
              </a:rPr>
              <a:t>Interpreting and using your 360 emotional </a:t>
            </a:r>
            <a:r>
              <a:rPr lang="en-US" dirty="0">
                <a:solidFill>
                  <a:schemeClr val="accent6">
                    <a:lumMod val="50000"/>
                  </a:schemeClr>
                </a:solidFill>
                <a:ea typeface="+mn-ea"/>
                <a:cs typeface="Arial" pitchFamily="34" charset="0"/>
              </a:rPr>
              <a:t>i</a:t>
            </a:r>
            <a:r>
              <a:rPr lang="en-US" dirty="0" smtClean="0">
                <a:solidFill>
                  <a:schemeClr val="accent6">
                    <a:lumMod val="50000"/>
                  </a:schemeClr>
                </a:solidFill>
                <a:ea typeface="+mn-ea"/>
                <a:cs typeface="Arial" pitchFamily="34" charset="0"/>
              </a:rPr>
              <a:t>ntelligence feedback</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355F14"/>
                </a:solidFill>
                <a:ea typeface="+mn-ea"/>
                <a:cs typeface="Arial" pitchFamily="34" charset="0"/>
              </a:rPr>
              <a:t>Teamwork and </a:t>
            </a:r>
            <a:r>
              <a:rPr lang="en-US" dirty="0">
                <a:solidFill>
                  <a:schemeClr val="accent6">
                    <a:lumMod val="50000"/>
                  </a:schemeClr>
                </a:solidFill>
                <a:ea typeface="+mn-ea"/>
                <a:cs typeface="Arial" pitchFamily="34" charset="0"/>
              </a:rPr>
              <a:t>learning from experience in DOE projects</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ea typeface="+mn-ea"/>
                <a:cs typeface="Arial" pitchFamily="34" charset="0"/>
              </a:rPr>
              <a:t>Being the leader </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cs typeface="Arial" pitchFamily="34" charset="0"/>
              </a:rPr>
              <a:t>Emotional intelligence for </a:t>
            </a:r>
            <a:r>
              <a:rPr lang="en-US" dirty="0">
                <a:solidFill>
                  <a:schemeClr val="bg2"/>
                </a:solidFill>
                <a:cs typeface="Arial" pitchFamily="34" charset="0"/>
              </a:rPr>
              <a:t>t</a:t>
            </a:r>
            <a:r>
              <a:rPr lang="en-US" dirty="0" smtClean="0">
                <a:solidFill>
                  <a:schemeClr val="bg2"/>
                </a:solidFill>
                <a:cs typeface="Arial" pitchFamily="34" charset="0"/>
              </a:rPr>
              <a:t>eam leadership</a:t>
            </a:r>
            <a:endParaRPr lang="en-US" dirty="0">
              <a:solidFill>
                <a:schemeClr val="bg2"/>
              </a:solidFill>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cs typeface="Arial" pitchFamily="34" charset="0"/>
              </a:rPr>
              <a:t>Conflict and conflict </a:t>
            </a:r>
            <a:r>
              <a:rPr lang="en-US" dirty="0">
                <a:solidFill>
                  <a:schemeClr val="bg2"/>
                </a:solidFill>
                <a:cs typeface="Arial" pitchFamily="34" charset="0"/>
              </a:rPr>
              <a:t>m</a:t>
            </a:r>
            <a:r>
              <a:rPr lang="en-US" dirty="0" smtClean="0">
                <a:solidFill>
                  <a:schemeClr val="bg2"/>
                </a:solidFill>
                <a:cs typeface="Arial" pitchFamily="34" charset="0"/>
              </a:rPr>
              <a:t>anagement</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cs typeface="Arial" pitchFamily="34" charset="0"/>
              </a:rPr>
              <a:t>Observing </a:t>
            </a:r>
            <a:r>
              <a:rPr lang="en-US" dirty="0">
                <a:solidFill>
                  <a:schemeClr val="bg2"/>
                </a:solidFill>
                <a:cs typeface="Arial" pitchFamily="34" charset="0"/>
              </a:rPr>
              <a:t>t</a:t>
            </a:r>
            <a:r>
              <a:rPr lang="en-US" dirty="0" smtClean="0">
                <a:solidFill>
                  <a:schemeClr val="bg2"/>
                </a:solidFill>
                <a:cs typeface="Arial" pitchFamily="34" charset="0"/>
              </a:rPr>
              <a:t>eam </a:t>
            </a:r>
            <a:r>
              <a:rPr lang="en-US" dirty="0">
                <a:solidFill>
                  <a:schemeClr val="bg2"/>
                </a:solidFill>
                <a:cs typeface="Arial" pitchFamily="34" charset="0"/>
              </a:rPr>
              <a:t>d</a:t>
            </a:r>
            <a:r>
              <a:rPr lang="en-US" dirty="0" smtClean="0">
                <a:solidFill>
                  <a:schemeClr val="bg2"/>
                </a:solidFill>
                <a:cs typeface="Arial" pitchFamily="34" charset="0"/>
              </a:rPr>
              <a:t>ynamics</a:t>
            </a:r>
            <a:endParaRPr lang="en-US" dirty="0">
              <a:solidFill>
                <a:schemeClr val="bg2"/>
              </a:solidFill>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chemeClr val="bg2"/>
                </a:solidFill>
                <a:cs typeface="Arial" pitchFamily="34" charset="0"/>
              </a:rPr>
              <a:t>Teaming across boundaries</a:t>
            </a:r>
          </a:p>
          <a:p>
            <a:pPr marL="690563" lvl="2" indent="-233363">
              <a:lnSpc>
                <a:spcPct val="120000"/>
              </a:lnSpc>
              <a:spcBef>
                <a:spcPts val="0"/>
              </a:spcBef>
              <a:buClr>
                <a:srgbClr val="18572E"/>
              </a:buClr>
              <a:buSzPct val="100000"/>
              <a:buFont typeface="Arial" pitchFamily="34" charset="0"/>
              <a:buChar char="-"/>
            </a:pPr>
            <a:endParaRPr lang="en-US" dirty="0">
              <a:solidFill>
                <a:schemeClr val="bg2"/>
              </a:solidFill>
              <a:cs typeface="Arial" pitchFamily="34" charset="0"/>
            </a:endParaRPr>
          </a:p>
          <a:p>
            <a:pPr marL="690563" lvl="2" indent="-233363">
              <a:lnSpc>
                <a:spcPct val="120000"/>
              </a:lnSpc>
              <a:spcBef>
                <a:spcPts val="0"/>
              </a:spcBef>
              <a:buClr>
                <a:srgbClr val="18572E"/>
              </a:buClr>
              <a:buSzPct val="100000"/>
              <a:buFont typeface="Arial" pitchFamily="34" charset="0"/>
              <a:buChar char="-"/>
            </a:pPr>
            <a:endParaRPr lang="en-US" dirty="0">
              <a:solidFill>
                <a:schemeClr val="bg2"/>
              </a:solidFill>
              <a:cs typeface="Arial" pitchFamily="34" charset="0"/>
            </a:endParaRPr>
          </a:p>
          <a:p>
            <a:pPr marL="690563" lvl="2" indent="-233363">
              <a:lnSpc>
                <a:spcPct val="120000"/>
              </a:lnSpc>
              <a:spcBef>
                <a:spcPts val="0"/>
              </a:spcBef>
              <a:buClr>
                <a:srgbClr val="18572E"/>
              </a:buClr>
              <a:buSzPct val="100000"/>
              <a:buFont typeface="Arial" pitchFamily="34" charset="0"/>
              <a:buChar char="-"/>
            </a:pPr>
            <a:endParaRPr lang="en-US" dirty="0" smtClean="0">
              <a:solidFill>
                <a:schemeClr val="bg2"/>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p:txBody>
      </p:sp>
    </p:spTree>
    <p:extLst>
      <p:ext uri="{BB962C8B-B14F-4D97-AF65-F5344CB8AC3E}">
        <p14:creationId xmlns:p14="http://schemas.microsoft.com/office/powerpoint/2010/main" val="394413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3" name="Title 2"/>
          <p:cNvSpPr>
            <a:spLocks noGrp="1"/>
          </p:cNvSpPr>
          <p:nvPr>
            <p:ph type="title"/>
          </p:nvPr>
        </p:nvSpPr>
        <p:spPr/>
        <p:txBody>
          <a:bodyPr/>
          <a:lstStyle/>
          <a:p>
            <a:r>
              <a:rPr lang="en-US" dirty="0" smtClean="0"/>
              <a:t>Theme for Event 4:</a:t>
            </a:r>
            <a:r>
              <a:rPr lang="en-US" i="1" dirty="0" smtClean="0"/>
              <a:t> </a:t>
            </a:r>
            <a:r>
              <a:rPr lang="en-US" dirty="0"/>
              <a:t>Positioning the Project for Success</a:t>
            </a:r>
          </a:p>
        </p:txBody>
      </p:sp>
      <p:pic>
        <p:nvPicPr>
          <p:cNvPr id="6" name="Picture 5" descr="PLI_logo_OL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7" name="Picture 6" descr="New_DOE_Logo_Color-green-Text_060208.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
        <p:nvSpPr>
          <p:cNvPr id="11" name="Content Placeholder 4"/>
          <p:cNvSpPr txBox="1">
            <a:spLocks/>
          </p:cNvSpPr>
          <p:nvPr/>
        </p:nvSpPr>
        <p:spPr>
          <a:xfrm>
            <a:off x="457200" y="1296000"/>
            <a:ext cx="8225658" cy="4803840"/>
          </a:xfrm>
          <a:prstGeom prst="rect">
            <a:avLst/>
          </a:prstGeom>
        </p:spPr>
        <p:txBody>
          <a:bodyPr>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pPr marL="342900" indent="-342900">
              <a:buFont typeface="Arial" pitchFamily="34" charset="0"/>
              <a:buChar char="•"/>
            </a:pPr>
            <a:endParaRPr lang="en-US" smtClean="0"/>
          </a:p>
          <a:p>
            <a:endParaRPr lang="en-US" dirty="0"/>
          </a:p>
        </p:txBody>
      </p:sp>
      <p:sp>
        <p:nvSpPr>
          <p:cNvPr id="9" name="Rectangle 8"/>
          <p:cNvSpPr/>
          <p:nvPr/>
        </p:nvSpPr>
        <p:spPr>
          <a:xfrm>
            <a:off x="226377" y="1098047"/>
            <a:ext cx="8805854" cy="10846045"/>
          </a:xfrm>
          <a:prstGeom prst="rect">
            <a:avLst/>
          </a:prstGeom>
        </p:spPr>
        <p:txBody>
          <a:bodyPr>
            <a:normAutofit/>
          </a:bodyPr>
          <a:lstStyle/>
          <a:p>
            <a:pPr>
              <a:lnSpc>
                <a:spcPct val="120000"/>
              </a:lnSpc>
              <a:spcBef>
                <a:spcPts val="0"/>
              </a:spcBef>
              <a:spcAft>
                <a:spcPts val="300"/>
              </a:spcAft>
              <a:buClr>
                <a:schemeClr val="tx1"/>
              </a:buClr>
              <a:buFont typeface="Arial" pitchFamily="34" charset="0"/>
              <a:buNone/>
            </a:pPr>
            <a:r>
              <a:rPr lang="en-US" sz="2000" dirty="0" smtClean="0">
                <a:ea typeface="+mn-ea"/>
                <a:cs typeface="Arial" pitchFamily="34" charset="0"/>
              </a:rPr>
              <a:t>Leading teams </a:t>
            </a:r>
            <a:r>
              <a:rPr lang="en-US" sz="2000" dirty="0">
                <a:ea typeface="+mn-ea"/>
                <a:cs typeface="Arial" pitchFamily="34" charset="0"/>
              </a:rPr>
              <a:t>through </a:t>
            </a:r>
            <a:r>
              <a:rPr lang="en-US" sz="2000" dirty="0" smtClean="0">
                <a:ea typeface="+mn-ea"/>
                <a:cs typeface="Arial" pitchFamily="34" charset="0"/>
              </a:rPr>
              <a:t>risk </a:t>
            </a:r>
            <a:r>
              <a:rPr lang="en-US" sz="2000" dirty="0">
                <a:ea typeface="+mn-ea"/>
                <a:cs typeface="Arial" pitchFamily="34" charset="0"/>
              </a:rPr>
              <a:t>and </a:t>
            </a:r>
            <a:r>
              <a:rPr lang="en-US" sz="2000" dirty="0" smtClean="0">
                <a:ea typeface="+mn-ea"/>
                <a:cs typeface="Arial" pitchFamily="34" charset="0"/>
              </a:rPr>
              <a:t>uncertainty; risk </a:t>
            </a:r>
            <a:r>
              <a:rPr lang="en-US" sz="2000" dirty="0">
                <a:ea typeface="+mn-ea"/>
                <a:cs typeface="Arial" pitchFamily="34" charset="0"/>
              </a:rPr>
              <a:t>and contingency management; decision theory, analysis, geometric thinking; front-end planning process; presentation </a:t>
            </a:r>
            <a:r>
              <a:rPr lang="en-US" sz="2000" dirty="0" smtClean="0">
                <a:ea typeface="+mn-ea"/>
                <a:cs typeface="Arial" pitchFamily="34" charset="0"/>
              </a:rPr>
              <a:t>and written communication skills</a:t>
            </a:r>
            <a:r>
              <a:rPr lang="en-US" sz="2000" dirty="0">
                <a:ea typeface="+mn-ea"/>
                <a:cs typeface="Arial" pitchFamily="34" charset="0"/>
              </a:rPr>
              <a:t>.</a:t>
            </a:r>
            <a:endParaRPr lang="en-US" sz="2000" dirty="0" smtClean="0">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000" dirty="0">
              <a:solidFill>
                <a:srgbClr val="18572E"/>
              </a:solidFill>
              <a:ea typeface="+mn-ea"/>
              <a:cs typeface="Arial" pitchFamily="34" charset="0"/>
            </a:endParaRPr>
          </a:p>
          <a:p>
            <a:pPr>
              <a:lnSpc>
                <a:spcPct val="120000"/>
              </a:lnSpc>
              <a:spcBef>
                <a:spcPts val="0"/>
              </a:spcBef>
              <a:spcAft>
                <a:spcPts val="0"/>
              </a:spcAft>
              <a:buClr>
                <a:srgbClr val="18572E"/>
              </a:buClr>
              <a:buSzPct val="100000"/>
            </a:pPr>
            <a:r>
              <a:rPr lang="en-US" sz="2000" dirty="0" smtClean="0">
                <a:solidFill>
                  <a:srgbClr val="18572E"/>
                </a:solidFill>
                <a:cs typeface="Arial" pitchFamily="34" charset="0"/>
              </a:rPr>
              <a:t>Presentations at Event 4, May 2017</a:t>
            </a:r>
            <a:endParaRPr lang="en-US" sz="2000" dirty="0">
              <a:solidFill>
                <a:srgbClr val="18572E"/>
              </a:solidFill>
              <a:cs typeface="Arial" pitchFamily="34" charset="0"/>
            </a:endParaRP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Interpreting StrengthsFinder results</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Unconscious bias</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Risk identification and risk management</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Promoting a safety culture</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Front-end planning</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Acquisition planning</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Transition from planning to execution – lessons from the SNS project</a:t>
            </a:r>
          </a:p>
          <a:p>
            <a:pPr marL="742950" lvl="2" indent="-285750">
              <a:lnSpc>
                <a:spcPct val="120000"/>
              </a:lnSpc>
              <a:spcBef>
                <a:spcPts val="0"/>
              </a:spcBef>
              <a:buClr>
                <a:srgbClr val="18572E"/>
              </a:buClr>
              <a:buSzPct val="100000"/>
              <a:buFont typeface="Arial" panose="020B0604020202020204" pitchFamily="34" charset="0"/>
              <a:buChar char="•"/>
            </a:pPr>
            <a:r>
              <a:rPr lang="en-US" dirty="0" smtClean="0">
                <a:solidFill>
                  <a:srgbClr val="18572E"/>
                </a:solidFill>
                <a:ea typeface="+mn-ea"/>
                <a:cs typeface="Arial" pitchFamily="34" charset="0"/>
              </a:rPr>
              <a:t>Presentation skills</a:t>
            </a:r>
            <a:endParaRPr lang="en-US" dirty="0" smtClean="0">
              <a:solidFill>
                <a:schemeClr val="bg2"/>
              </a:solidFill>
              <a:cs typeface="Arial" pitchFamily="34" charset="0"/>
            </a:endParaRPr>
          </a:p>
          <a:p>
            <a:pPr marL="690563" lvl="2" indent="-233363">
              <a:lnSpc>
                <a:spcPct val="120000"/>
              </a:lnSpc>
              <a:spcBef>
                <a:spcPts val="0"/>
              </a:spcBef>
              <a:buClr>
                <a:srgbClr val="18572E"/>
              </a:buClr>
              <a:buSzPct val="100000"/>
              <a:buFont typeface="Arial" pitchFamily="34" charset="0"/>
              <a:buChar char="-"/>
            </a:pPr>
            <a:endParaRPr lang="en-US" dirty="0">
              <a:solidFill>
                <a:schemeClr val="bg2"/>
              </a:solidFill>
              <a:cs typeface="Arial" pitchFamily="34" charset="0"/>
            </a:endParaRPr>
          </a:p>
          <a:p>
            <a:pPr marL="690563" lvl="2" indent="-233363">
              <a:lnSpc>
                <a:spcPct val="120000"/>
              </a:lnSpc>
              <a:spcBef>
                <a:spcPts val="0"/>
              </a:spcBef>
              <a:buClr>
                <a:srgbClr val="18572E"/>
              </a:buClr>
              <a:buSzPct val="100000"/>
              <a:buFont typeface="Arial" pitchFamily="34" charset="0"/>
              <a:buChar char="-"/>
            </a:pPr>
            <a:endParaRPr lang="en-US" dirty="0">
              <a:solidFill>
                <a:schemeClr val="bg2"/>
              </a:solidFill>
              <a:cs typeface="Arial" pitchFamily="34" charset="0"/>
            </a:endParaRPr>
          </a:p>
          <a:p>
            <a:pPr marL="690563" lvl="2" indent="-233363">
              <a:lnSpc>
                <a:spcPct val="120000"/>
              </a:lnSpc>
              <a:spcBef>
                <a:spcPts val="0"/>
              </a:spcBef>
              <a:buClr>
                <a:srgbClr val="18572E"/>
              </a:buClr>
              <a:buSzPct val="100000"/>
              <a:buFont typeface="Arial" pitchFamily="34" charset="0"/>
              <a:buChar char="-"/>
            </a:pPr>
            <a:endParaRPr lang="en-US" dirty="0" smtClean="0">
              <a:solidFill>
                <a:schemeClr val="bg2"/>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a:p>
            <a:pPr>
              <a:lnSpc>
                <a:spcPct val="120000"/>
              </a:lnSpc>
              <a:spcBef>
                <a:spcPts val="0"/>
              </a:spcBef>
              <a:spcAft>
                <a:spcPts val="300"/>
              </a:spcAft>
              <a:buClr>
                <a:schemeClr val="tx1"/>
              </a:buClr>
              <a:buFont typeface="Arial" pitchFamily="34" charset="0"/>
              <a:buNone/>
            </a:pPr>
            <a:endParaRPr lang="en-US" sz="2400" dirty="0">
              <a:solidFill>
                <a:srgbClr val="18572E"/>
              </a:solidFill>
              <a:ea typeface="+mn-ea"/>
              <a:cs typeface="Arial" pitchFamily="34" charset="0"/>
            </a:endParaRPr>
          </a:p>
        </p:txBody>
      </p:sp>
    </p:spTree>
    <p:extLst>
      <p:ext uri="{BB962C8B-B14F-4D97-AF65-F5344CB8AC3E}">
        <p14:creationId xmlns:p14="http://schemas.microsoft.com/office/powerpoint/2010/main" val="1082722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35</a:t>
            </a:fld>
            <a:endParaRPr lang="en-US" dirty="0"/>
          </a:p>
        </p:txBody>
      </p:sp>
      <p:sp>
        <p:nvSpPr>
          <p:cNvPr id="3" name="Title 2"/>
          <p:cNvSpPr>
            <a:spLocks noGrp="1"/>
          </p:cNvSpPr>
          <p:nvPr>
            <p:ph type="title"/>
          </p:nvPr>
        </p:nvSpPr>
        <p:spPr/>
        <p:txBody>
          <a:bodyPr/>
          <a:lstStyle/>
          <a:p>
            <a:r>
              <a:rPr lang="en-US" dirty="0" smtClean="0"/>
              <a:t>The 2017 PLI Cohort</a:t>
            </a:r>
            <a:endParaRPr lang="en-US" dirty="0"/>
          </a:p>
        </p:txBody>
      </p:sp>
      <p:sp>
        <p:nvSpPr>
          <p:cNvPr id="5"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pic>
        <p:nvPicPr>
          <p:cNvPr id="7" name="Picture 6"/>
          <p:cNvPicPr>
            <a:picLocks noChangeAspect="1"/>
          </p:cNvPicPr>
          <p:nvPr/>
        </p:nvPicPr>
        <p:blipFill>
          <a:blip r:embed="rId3"/>
          <a:stretch>
            <a:fillRect/>
          </a:stretch>
        </p:blipFill>
        <p:spPr>
          <a:xfrm>
            <a:off x="481639" y="1242390"/>
            <a:ext cx="7668448" cy="5536679"/>
          </a:xfrm>
          <a:prstGeom prst="rect">
            <a:avLst/>
          </a:prstGeom>
        </p:spPr>
      </p:pic>
    </p:spTree>
    <p:extLst>
      <p:ext uri="{BB962C8B-B14F-4D97-AF65-F5344CB8AC3E}">
        <p14:creationId xmlns:p14="http://schemas.microsoft.com/office/powerpoint/2010/main" val="2788524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Why do we need a PLI program?</a:t>
            </a:r>
            <a:endParaRPr lang="en-US" dirty="0"/>
          </a:p>
        </p:txBody>
      </p:sp>
      <p:sp>
        <p:nvSpPr>
          <p:cNvPr id="5" name="Content Placeholder 1"/>
          <p:cNvSpPr txBox="1">
            <a:spLocks/>
          </p:cNvSpPr>
          <p:nvPr/>
        </p:nvSpPr>
        <p:spPr>
          <a:xfrm>
            <a:off x="315041" y="1328738"/>
            <a:ext cx="8410575" cy="5259388"/>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t>DOE project management </a:t>
            </a:r>
            <a:r>
              <a:rPr lang="en-US" sz="2000" dirty="0" smtClean="0"/>
              <a:t>performance depends on:</a:t>
            </a:r>
            <a:endParaRPr lang="en-US" sz="2000" dirty="0"/>
          </a:p>
          <a:p>
            <a:pPr marL="342900" indent="-342900" fontAlgn="auto">
              <a:buFont typeface="Arial"/>
              <a:buChar char="•"/>
            </a:pPr>
            <a:endParaRPr lang="en-US" sz="2000" dirty="0" smtClean="0"/>
          </a:p>
          <a:p>
            <a:pPr marL="342900" indent="-342900" fontAlgn="auto">
              <a:buFont typeface="Arial"/>
              <a:buChar char="•"/>
            </a:pPr>
            <a:r>
              <a:rPr lang="en-US" sz="2000" dirty="0" smtClean="0"/>
              <a:t>Collective learning and shared commitment</a:t>
            </a:r>
          </a:p>
          <a:p>
            <a:pPr marL="342900" indent="-342900" fontAlgn="auto">
              <a:buFont typeface="Arial"/>
              <a:buChar char="•"/>
            </a:pPr>
            <a:endParaRPr lang="en-US" sz="2000" dirty="0"/>
          </a:p>
          <a:p>
            <a:pPr marL="342900" indent="-342900" fontAlgn="auto">
              <a:buFont typeface="Arial"/>
              <a:buChar char="•"/>
            </a:pPr>
            <a:r>
              <a:rPr lang="en-US" sz="2000" dirty="0" smtClean="0"/>
              <a:t>Workforce development</a:t>
            </a:r>
            <a:endParaRPr lang="en-US" sz="2000" dirty="0"/>
          </a:p>
          <a:p>
            <a:pPr marL="342900" indent="-342900" fontAlgn="auto">
              <a:buFont typeface="Arial"/>
              <a:buChar char="•"/>
            </a:pPr>
            <a:endParaRPr lang="en-US" sz="2000" dirty="0" smtClean="0"/>
          </a:p>
          <a:p>
            <a:pPr marL="342900" indent="-342900" fontAlgn="auto">
              <a:buFont typeface="Arial"/>
              <a:buChar char="•"/>
            </a:pPr>
            <a:r>
              <a:rPr lang="en-US" sz="2000" dirty="0" smtClean="0"/>
              <a:t>Knowledge management</a:t>
            </a:r>
          </a:p>
          <a:p>
            <a:pPr marL="342900" indent="-342900" fontAlgn="auto">
              <a:buFont typeface="Arial"/>
              <a:buChar char="•"/>
            </a:pPr>
            <a:endParaRPr lang="en-US" sz="2000" dirty="0" smtClean="0"/>
          </a:p>
          <a:p>
            <a:pPr marL="342900" indent="-342900" fontAlgn="auto">
              <a:buFont typeface="Arial"/>
              <a:buChar char="•"/>
            </a:pPr>
            <a:endParaRPr lang="en-US" sz="2000" dirty="0" smtClean="0"/>
          </a:p>
        </p:txBody>
      </p:sp>
      <p:sp>
        <p:nvSpPr>
          <p:cNvPr id="12" name="Subtitle 4"/>
          <p:cNvSpPr txBox="1">
            <a:spLocks/>
          </p:cNvSpPr>
          <p:nvPr/>
        </p:nvSpPr>
        <p:spPr>
          <a:xfrm>
            <a:off x="5946194" y="0"/>
            <a:ext cx="4372970" cy="176119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rgbClr val="18572E"/>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18572E"/>
              </a:buClr>
              <a:buSzPct val="100000"/>
              <a:buFont typeface="Arial" pitchFamily="34" charset="0"/>
              <a:buChar char="•"/>
              <a:defRPr sz="2200" kern="1200">
                <a:solidFill>
                  <a:srgbClr val="18572E"/>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18572E"/>
              </a:buClr>
              <a:buSzPct val="100000"/>
              <a:buFont typeface="Arial" pitchFamily="34" charset="0"/>
              <a:buChar char="-"/>
              <a:defRPr sz="2000" kern="1200">
                <a:solidFill>
                  <a:srgbClr val="18572E"/>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18572E"/>
              </a:buClr>
              <a:buSzPct val="100000"/>
              <a:buFont typeface="Arial" pitchFamily="34" charset="0"/>
              <a:buChar char="•"/>
              <a:defRPr sz="1800" kern="1200">
                <a:solidFill>
                  <a:srgbClr val="18572E"/>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18572E"/>
              </a:buClr>
              <a:buSzPct val="100000"/>
              <a:buFont typeface="Arial" pitchFamily="34" charset="0"/>
              <a:buChar char="-"/>
              <a:defRPr sz="1600" kern="1200">
                <a:solidFill>
                  <a:srgbClr val="1857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defRPr/>
            </a:pPr>
            <a:endParaRPr lang="en-US" b="1" dirty="0" smtClean="0">
              <a:solidFill>
                <a:schemeClr val="bg2">
                  <a:lumMod val="60000"/>
                  <a:lumOff val="40000"/>
                </a:schemeClr>
              </a:solidFill>
              <a:latin typeface="+mj-lt"/>
            </a:endParaRPr>
          </a:p>
        </p:txBody>
      </p:sp>
      <p:grpSp>
        <p:nvGrpSpPr>
          <p:cNvPr id="7" name="Group 6"/>
          <p:cNvGrpSpPr/>
          <p:nvPr/>
        </p:nvGrpSpPr>
        <p:grpSpPr>
          <a:xfrm>
            <a:off x="4608945" y="4284327"/>
            <a:ext cx="4276137" cy="1724175"/>
            <a:chOff x="4608945" y="4284327"/>
            <a:chExt cx="4276137" cy="1724175"/>
          </a:xfrm>
        </p:grpSpPr>
        <p:sp>
          <p:nvSpPr>
            <p:cNvPr id="4" name="TextBox 3"/>
            <p:cNvSpPr txBox="1"/>
            <p:nvPr/>
          </p:nvSpPr>
          <p:spPr>
            <a:xfrm>
              <a:off x="5747038" y="4284327"/>
              <a:ext cx="3138044" cy="584775"/>
            </a:xfrm>
            <a:prstGeom prst="rect">
              <a:avLst/>
            </a:prstGeom>
            <a:solidFill>
              <a:srgbClr val="18572E"/>
            </a:solidFill>
          </p:spPr>
          <p:txBody>
            <a:bodyPr wrap="square" rtlCol="0">
              <a:spAutoFit/>
            </a:bodyPr>
            <a:lstStyle/>
            <a:p>
              <a:r>
                <a:rPr lang="en-US" sz="1600" dirty="0" smtClean="0">
                  <a:solidFill>
                    <a:schemeClr val="bg1"/>
                  </a:solidFill>
                </a:rPr>
                <a:t>Projects are consistently among our highest risk activities</a:t>
              </a:r>
              <a:endParaRPr lang="en-US" sz="1600" dirty="0">
                <a:solidFill>
                  <a:schemeClr val="bg1"/>
                </a:solidFill>
              </a:endParaRPr>
            </a:p>
          </p:txBody>
        </p:sp>
        <p:pic>
          <p:nvPicPr>
            <p:cNvPr id="6" name="Picture 5"/>
            <p:cNvPicPr>
              <a:picLocks noChangeAspect="1"/>
            </p:cNvPicPr>
            <p:nvPr/>
          </p:nvPicPr>
          <p:blipFill>
            <a:blip r:embed="rId3"/>
            <a:stretch>
              <a:fillRect/>
            </a:stretch>
          </p:blipFill>
          <p:spPr>
            <a:xfrm>
              <a:off x="4608945" y="4284328"/>
              <a:ext cx="1089892" cy="1724174"/>
            </a:xfrm>
            <a:prstGeom prst="rect">
              <a:avLst/>
            </a:prstGeom>
          </p:spPr>
        </p:pic>
        <p:sp>
          <p:nvSpPr>
            <p:cNvPr id="8" name="TextBox 7"/>
            <p:cNvSpPr txBox="1"/>
            <p:nvPr/>
          </p:nvSpPr>
          <p:spPr>
            <a:xfrm>
              <a:off x="5747038" y="4929327"/>
              <a:ext cx="3138044" cy="1077218"/>
            </a:xfrm>
            <a:prstGeom prst="rect">
              <a:avLst/>
            </a:prstGeom>
            <a:solidFill>
              <a:srgbClr val="003366"/>
            </a:solidFill>
          </p:spPr>
          <p:txBody>
            <a:bodyPr wrap="square" rtlCol="0">
              <a:spAutoFit/>
            </a:bodyPr>
            <a:lstStyle/>
            <a:p>
              <a:r>
                <a:rPr lang="en-US" sz="1600" dirty="0">
                  <a:solidFill>
                    <a:schemeClr val="bg1"/>
                  </a:solidFill>
                </a:rPr>
                <a:t>“Program Management Improvement Accountability </a:t>
              </a:r>
              <a:r>
                <a:rPr lang="en-US" sz="1600" dirty="0" smtClean="0">
                  <a:solidFill>
                    <a:schemeClr val="bg1"/>
                  </a:solidFill>
                </a:rPr>
                <a:t>Act” P.L. 114-264, signed into law Dec. 14, 2016</a:t>
              </a:r>
              <a:endParaRPr lang="en-US" sz="1600" dirty="0">
                <a:solidFill>
                  <a:schemeClr val="bg1"/>
                </a:solidFill>
              </a:endParaRPr>
            </a:p>
          </p:txBody>
        </p:sp>
      </p:grpSp>
      <p:pic>
        <p:nvPicPr>
          <p:cNvPr id="10" name="Picture 9" descr="PLI_logo_OL_fin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98" y="6354180"/>
            <a:ext cx="2035390" cy="313321"/>
          </a:xfrm>
          <a:prstGeom prst="rect">
            <a:avLst/>
          </a:prstGeom>
        </p:spPr>
      </p:pic>
      <p:pic>
        <p:nvPicPr>
          <p:cNvPr id="11" name="Picture 10" descr="New_DOE_Logo_Color-green-Text_060208.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447" y="6362702"/>
            <a:ext cx="1416229" cy="355599"/>
          </a:xfrm>
          <a:prstGeom prst="rect">
            <a:avLst/>
          </a:prstGeom>
        </p:spPr>
      </p:pic>
    </p:spTree>
    <p:extLst>
      <p:ext uri="{BB962C8B-B14F-4D97-AF65-F5344CB8AC3E}">
        <p14:creationId xmlns:p14="http://schemas.microsoft.com/office/powerpoint/2010/main" val="13070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Project Management is a vibrant professional discipline</a:t>
            </a:r>
            <a:endParaRPr lang="en-US" dirty="0"/>
          </a:p>
        </p:txBody>
      </p:sp>
      <p:pic>
        <p:nvPicPr>
          <p:cNvPr id="4" name="Picture 3"/>
          <p:cNvPicPr>
            <a:picLocks noChangeAspect="1"/>
          </p:cNvPicPr>
          <p:nvPr/>
        </p:nvPicPr>
        <p:blipFill>
          <a:blip r:embed="rId3"/>
          <a:stretch>
            <a:fillRect/>
          </a:stretch>
        </p:blipFill>
        <p:spPr>
          <a:xfrm>
            <a:off x="149105" y="1342631"/>
            <a:ext cx="8874822" cy="4603329"/>
          </a:xfrm>
          <a:prstGeom prst="rect">
            <a:avLst/>
          </a:prstGeom>
        </p:spPr>
      </p:pic>
    </p:spTree>
    <p:extLst>
      <p:ext uri="{BB962C8B-B14F-4D97-AF65-F5344CB8AC3E}">
        <p14:creationId xmlns:p14="http://schemas.microsoft.com/office/powerpoint/2010/main" val="299845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a:t>Project Management is a vibrant professional discipline</a:t>
            </a:r>
          </a:p>
        </p:txBody>
      </p:sp>
      <p:pic>
        <p:nvPicPr>
          <p:cNvPr id="4" name="Picture 3"/>
          <p:cNvPicPr>
            <a:picLocks noChangeAspect="1"/>
          </p:cNvPicPr>
          <p:nvPr/>
        </p:nvPicPr>
        <p:blipFill>
          <a:blip r:embed="rId3"/>
          <a:stretch>
            <a:fillRect/>
          </a:stretch>
        </p:blipFill>
        <p:spPr>
          <a:xfrm>
            <a:off x="150829" y="1286983"/>
            <a:ext cx="8867137" cy="5031268"/>
          </a:xfrm>
          <a:prstGeom prst="rect">
            <a:avLst/>
          </a:prstGeom>
        </p:spPr>
      </p:pic>
    </p:spTree>
    <p:extLst>
      <p:ext uri="{BB962C8B-B14F-4D97-AF65-F5344CB8AC3E}">
        <p14:creationId xmlns:p14="http://schemas.microsoft.com/office/powerpoint/2010/main" val="424699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The DOE Project Management Community</a:t>
            </a:r>
            <a:endParaRPr lang="en-US" dirty="0"/>
          </a:p>
        </p:txBody>
      </p:sp>
      <p:pic>
        <p:nvPicPr>
          <p:cNvPr id="5" name="Picture 4"/>
          <p:cNvPicPr>
            <a:picLocks noChangeAspect="1"/>
          </p:cNvPicPr>
          <p:nvPr/>
        </p:nvPicPr>
        <p:blipFill>
          <a:blip r:embed="rId3"/>
          <a:stretch>
            <a:fillRect/>
          </a:stretch>
        </p:blipFill>
        <p:spPr>
          <a:xfrm>
            <a:off x="796159" y="1248952"/>
            <a:ext cx="7658762" cy="519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26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a:t>The </a:t>
            </a:r>
            <a:r>
              <a:rPr lang="en-US" dirty="0" smtClean="0"/>
              <a:t>SC </a:t>
            </a:r>
            <a:r>
              <a:rPr lang="en-US" dirty="0"/>
              <a:t>Project Management Community</a:t>
            </a:r>
          </a:p>
        </p:txBody>
      </p:sp>
      <p:pic>
        <p:nvPicPr>
          <p:cNvPr id="6" name="Picture 2" descr="OPA NSLS II Review Committee"/>
          <p:cNvPicPr>
            <a:picLocks noChangeAspect="1" noChangeArrowheads="1"/>
          </p:cNvPicPr>
          <p:nvPr/>
        </p:nvPicPr>
        <p:blipFill>
          <a:blip r:embed="rId3" cstate="print"/>
          <a:srcRect/>
          <a:stretch>
            <a:fillRect/>
          </a:stretch>
        </p:blipFill>
        <p:spPr bwMode="auto">
          <a:xfrm>
            <a:off x="817617" y="5112869"/>
            <a:ext cx="7143750" cy="1381125"/>
          </a:xfrm>
          <a:prstGeom prst="rect">
            <a:avLst/>
          </a:prstGeom>
          <a:noFill/>
        </p:spPr>
      </p:pic>
      <p:pic>
        <p:nvPicPr>
          <p:cNvPr id="1028" name="Picture 4" descr="https://www.iter.org/img/resize-900-90/www/content/com/Lists/Stories/Attachments/672/lehman%20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39775"/>
            <a:ext cx="4405679" cy="2932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35" y="1375986"/>
            <a:ext cx="4324027" cy="3243020"/>
          </a:xfrm>
          <a:prstGeom prst="rect">
            <a:avLst/>
          </a:prstGeom>
        </p:spPr>
      </p:pic>
      <p:sp>
        <p:nvSpPr>
          <p:cNvPr id="8" name="Rounded Rectangle 7"/>
          <p:cNvSpPr/>
          <p:nvPr/>
        </p:nvSpPr>
        <p:spPr>
          <a:xfrm>
            <a:off x="817617" y="4187507"/>
            <a:ext cx="3062852" cy="324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2014 Office of Science Project Management Workshop</a:t>
            </a:r>
          </a:p>
          <a:p>
            <a:pPr algn="ctr"/>
            <a:r>
              <a:rPr lang="en-US" sz="800" b="1" dirty="0" smtClean="0"/>
              <a:t>July 15-17, 2014</a:t>
            </a:r>
            <a:endParaRPr lang="en-US" sz="800" b="1" dirty="0"/>
          </a:p>
        </p:txBody>
      </p:sp>
    </p:spTree>
    <p:extLst>
      <p:ext uri="{BB962C8B-B14F-4D97-AF65-F5344CB8AC3E}">
        <p14:creationId xmlns:p14="http://schemas.microsoft.com/office/powerpoint/2010/main" val="2404383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We have a shared history</a:t>
            </a:r>
            <a:endParaRPr lang="en-US" dirty="0"/>
          </a:p>
        </p:txBody>
      </p:sp>
      <p:pic>
        <p:nvPicPr>
          <p:cNvPr id="1026" name="Picture 2" descr="Image result for tunnel vi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18" y="1336531"/>
            <a:ext cx="3234015" cy="4858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603749" y="1749713"/>
            <a:ext cx="4032251" cy="4300394"/>
            <a:chOff x="4603749" y="1749713"/>
            <a:chExt cx="4032251" cy="4300394"/>
          </a:xfrm>
        </p:grpSpPr>
        <p:pic>
          <p:nvPicPr>
            <p:cNvPr id="2052" name="Picture 4" descr="Image result for new yorker cartoon vul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9" y="1749713"/>
              <a:ext cx="4032251" cy="4032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03636" y="5834663"/>
              <a:ext cx="2236510" cy="215444"/>
            </a:xfrm>
            <a:prstGeom prst="rect">
              <a:avLst/>
            </a:prstGeom>
            <a:noFill/>
          </p:spPr>
          <p:txBody>
            <a:bodyPr wrap="none" rtlCol="0">
              <a:spAutoFit/>
            </a:bodyPr>
            <a:lstStyle/>
            <a:p>
              <a:r>
                <a:rPr lang="en-US" sz="800" i="1" dirty="0" smtClean="0">
                  <a:solidFill>
                    <a:schemeClr val="bg1">
                      <a:lumMod val="65000"/>
                    </a:schemeClr>
                  </a:solidFill>
                </a:rPr>
                <a:t>Copyright Sam Gross/Conde Nast publishing</a:t>
              </a:r>
              <a:endParaRPr lang="en-US" sz="800" i="1" dirty="0">
                <a:solidFill>
                  <a:schemeClr val="bg1">
                    <a:lumMod val="65000"/>
                  </a:schemeClr>
                </a:solidFill>
              </a:endParaRPr>
            </a:p>
          </p:txBody>
        </p:sp>
      </p:grpSp>
    </p:spTree>
    <p:extLst>
      <p:ext uri="{BB962C8B-B14F-4D97-AF65-F5344CB8AC3E}">
        <p14:creationId xmlns:p14="http://schemas.microsoft.com/office/powerpoint/2010/main" val="35236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stName_Template_DR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2202</Words>
  <Application>Microsoft Office PowerPoint</Application>
  <PresentationFormat>On-screen Show (4:3)</PresentationFormat>
  <Paragraphs>434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Times New Roman</vt:lpstr>
      <vt:lpstr>Wingdings</vt:lpstr>
      <vt:lpstr>LastName_Template_DR201502</vt:lpstr>
      <vt:lpstr> The DOE Project Leadership Institute  Briefing for the High Energy Physics Advisory Panel June 6, 2017 </vt:lpstr>
      <vt:lpstr>Developing a Diverse Network of Talented DOE Project Professionals</vt:lpstr>
      <vt:lpstr>DOE Project Leadership Institute (PLI)</vt:lpstr>
      <vt:lpstr>Why do we need a PLI program?</vt:lpstr>
      <vt:lpstr>Project Management is a vibrant professional discipline</vt:lpstr>
      <vt:lpstr>Project Management is a vibrant professional discipline</vt:lpstr>
      <vt:lpstr>The DOE Project Management Community</vt:lpstr>
      <vt:lpstr>The SC Project Management Community</vt:lpstr>
      <vt:lpstr>We have a shared history</vt:lpstr>
      <vt:lpstr>We have a shared fate</vt:lpstr>
      <vt:lpstr>Why do we need a PLI program?</vt:lpstr>
      <vt:lpstr>PLI Origins</vt:lpstr>
      <vt:lpstr>The PLI is differentiated from other programs</vt:lpstr>
      <vt:lpstr> PLI program development unfolded over two years</vt:lpstr>
      <vt:lpstr>PLI Planning Team</vt:lpstr>
      <vt:lpstr>PLI program planning progressed through milestones</vt:lpstr>
      <vt:lpstr>Mission</vt:lpstr>
      <vt:lpstr>Learning Objectives</vt:lpstr>
      <vt:lpstr>Learning Objectives Summary</vt:lpstr>
      <vt:lpstr>Key Design Attributes</vt:lpstr>
      <vt:lpstr>Governance Formalism</vt:lpstr>
      <vt:lpstr>Nomination and Selection Process</vt:lpstr>
      <vt:lpstr>2017 Cohort: 22 participants representing 13 organizations</vt:lpstr>
      <vt:lpstr>The HEP project community is well-represented  in the first cohort</vt:lpstr>
      <vt:lpstr> 2017 Program Year</vt:lpstr>
      <vt:lpstr>Program Content Five in-person themed events + one online course + year-long capstone project</vt:lpstr>
      <vt:lpstr>Capstone Project</vt:lpstr>
      <vt:lpstr>2018 Cohort</vt:lpstr>
      <vt:lpstr>DOE Project Leadership Institute Contacts</vt:lpstr>
      <vt:lpstr>PowerPoint Presentation</vt:lpstr>
      <vt:lpstr>PLI Portal</vt:lpstr>
      <vt:lpstr>Theme for Event 1: Preparing to Lead DOE Projects </vt:lpstr>
      <vt:lpstr>Theme for Event 2: Becoming a Highly Effective Leader </vt:lpstr>
      <vt:lpstr>Theme for Event 4: Positioning the Project for Success</vt:lpstr>
      <vt:lpstr>The 2017 PLI Cohort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2017-06-06T14:12:16Z</dcterms:created>
  <dcterms:modified xsi:type="dcterms:W3CDTF">2017-06-06T14:13:29Z</dcterms:modified>
</cp:coreProperties>
</file>