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2">
  <p:sldMasterIdLst>
    <p:sldMasterId id="2147483813" r:id="rId1"/>
  </p:sldMasterIdLst>
  <p:notesMasterIdLst>
    <p:notesMasterId r:id="rId47"/>
  </p:notesMasterIdLst>
  <p:handoutMasterIdLst>
    <p:handoutMasterId r:id="rId48"/>
  </p:handoutMasterIdLst>
  <p:sldIdLst>
    <p:sldId id="1655" r:id="rId2"/>
    <p:sldId id="1869" r:id="rId3"/>
    <p:sldId id="1877" r:id="rId4"/>
    <p:sldId id="1908" r:id="rId5"/>
    <p:sldId id="1771" r:id="rId6"/>
    <p:sldId id="1924" r:id="rId7"/>
    <p:sldId id="1882" r:id="rId8"/>
    <p:sldId id="1909" r:id="rId9"/>
    <p:sldId id="1912" r:id="rId10"/>
    <p:sldId id="1915" r:id="rId11"/>
    <p:sldId id="1884" r:id="rId12"/>
    <p:sldId id="1880" r:id="rId13"/>
    <p:sldId id="1888" r:id="rId14"/>
    <p:sldId id="1911" r:id="rId15"/>
    <p:sldId id="1889" r:id="rId16"/>
    <p:sldId id="1886" r:id="rId17"/>
    <p:sldId id="1921" r:id="rId18"/>
    <p:sldId id="1925" r:id="rId19"/>
    <p:sldId id="1892" r:id="rId20"/>
    <p:sldId id="1923" r:id="rId21"/>
    <p:sldId id="1885" r:id="rId22"/>
    <p:sldId id="1913" r:id="rId23"/>
    <p:sldId id="1916" r:id="rId24"/>
    <p:sldId id="1894" r:id="rId25"/>
    <p:sldId id="1918" r:id="rId26"/>
    <p:sldId id="1926" r:id="rId27"/>
    <p:sldId id="1899" r:id="rId28"/>
    <p:sldId id="1874" r:id="rId29"/>
    <p:sldId id="1900" r:id="rId30"/>
    <p:sldId id="1901" r:id="rId31"/>
    <p:sldId id="1927" r:id="rId32"/>
    <p:sldId id="1919" r:id="rId33"/>
    <p:sldId id="1876" r:id="rId34"/>
    <p:sldId id="1871" r:id="rId35"/>
    <p:sldId id="1872" r:id="rId36"/>
    <p:sldId id="1887" r:id="rId37"/>
    <p:sldId id="1914" r:id="rId38"/>
    <p:sldId id="1868" r:id="rId39"/>
    <p:sldId id="1773" r:id="rId40"/>
    <p:sldId id="1820" r:id="rId41"/>
    <p:sldId id="1917" r:id="rId42"/>
    <p:sldId id="1903" r:id="rId43"/>
    <p:sldId id="1897" r:id="rId44"/>
    <p:sldId id="1898" r:id="rId45"/>
    <p:sldId id="1905" r:id="rId46"/>
  </p:sldIdLst>
  <p:sldSz cx="9144000" cy="6858000" type="screen4x3"/>
  <p:notesSz cx="7010400" cy="9296400"/>
  <p:defaultTex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672" userDrawn="1">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9">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2B4C"/>
    <a:srgbClr val="1D4371"/>
    <a:srgbClr val="275EA1"/>
    <a:srgbClr val="2E6CB8"/>
    <a:srgbClr val="CC0099"/>
    <a:srgbClr val="40AE49"/>
    <a:srgbClr val="000099"/>
    <a:srgbClr val="0033CC"/>
    <a:srgbClr val="C2DE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59" autoAdjust="0"/>
    <p:restoredTop sz="96181" autoAdjust="0"/>
  </p:normalViewPr>
  <p:slideViewPr>
    <p:cSldViewPr snapToGrid="0">
      <p:cViewPr varScale="1">
        <p:scale>
          <a:sx n="111" d="100"/>
          <a:sy n="111" d="100"/>
        </p:scale>
        <p:origin x="1548" y="114"/>
      </p:cViewPr>
      <p:guideLst>
        <p:guide orient="horz" pos="672"/>
        <p:guide pos="2880"/>
      </p:guideLst>
    </p:cSldViewPr>
  </p:slideViewPr>
  <p:outlineViewPr>
    <p:cViewPr>
      <p:scale>
        <a:sx n="33" d="100"/>
        <a:sy n="33" d="100"/>
      </p:scale>
      <p:origin x="48" y="89388"/>
    </p:cViewPr>
  </p:outlineViewPr>
  <p:notesTextViewPr>
    <p:cViewPr>
      <p:scale>
        <a:sx n="100" d="100"/>
        <a:sy n="100" d="100"/>
      </p:scale>
      <p:origin x="0" y="0"/>
    </p:cViewPr>
  </p:notesTextViewPr>
  <p:sorterViewPr>
    <p:cViewPr>
      <p:scale>
        <a:sx n="40" d="100"/>
        <a:sy n="40" d="100"/>
      </p:scale>
      <p:origin x="0" y="-882"/>
    </p:cViewPr>
  </p:sorterViewPr>
  <p:notesViewPr>
    <p:cSldViewPr snapToGrid="0">
      <p:cViewPr varScale="1">
        <p:scale>
          <a:sx n="77" d="100"/>
          <a:sy n="77" d="100"/>
        </p:scale>
        <p:origin x="-1812" y="-102"/>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0.10416666666666667"/>
          <c:y val="0.1397459952266672"/>
          <c:w val="0.81388888888888888"/>
          <c:h val="0.80111254355170336"/>
        </c:manualLayout>
      </c:layout>
      <c:pie3DChart>
        <c:varyColors val="1"/>
        <c:ser>
          <c:idx val="0"/>
          <c:order val="0"/>
          <c:dPt>
            <c:idx val="0"/>
            <c:bubble3D val="0"/>
            <c:spPr>
              <a:solidFill>
                <a:schemeClr val="tx2"/>
              </a:solidFill>
            </c:spPr>
          </c:dPt>
          <c:dPt>
            <c:idx val="1"/>
            <c:bubble3D val="0"/>
            <c:spPr>
              <a:solidFill>
                <a:schemeClr val="accent2">
                  <a:lumMod val="75000"/>
                </a:schemeClr>
              </a:solidFill>
            </c:spPr>
          </c:dPt>
          <c:dPt>
            <c:idx val="2"/>
            <c:bubble3D val="0"/>
            <c:spPr>
              <a:solidFill>
                <a:schemeClr val="accent4"/>
              </a:solidFill>
            </c:spPr>
          </c:dPt>
          <c:dPt>
            <c:idx val="3"/>
            <c:bubble3D val="0"/>
            <c:spPr>
              <a:solidFill>
                <a:schemeClr val="accent5"/>
              </a:solidFill>
            </c:spPr>
          </c:dPt>
          <c:dPt>
            <c:idx val="4"/>
            <c:bubble3D val="0"/>
            <c:spPr>
              <a:solidFill>
                <a:schemeClr val="accent3"/>
              </a:solidFill>
            </c:spPr>
          </c:dPt>
          <c:dPt>
            <c:idx val="5"/>
            <c:bubble3D val="0"/>
            <c:spPr>
              <a:solidFill>
                <a:schemeClr val="accent6"/>
              </a:solidFill>
            </c:spPr>
          </c:dPt>
          <c:dLbls>
            <c:dLbl>
              <c:idx val="0"/>
              <c:layout/>
              <c:tx>
                <c:rich>
                  <a:bodyPr/>
                  <a:lstStyle/>
                  <a:p>
                    <a:r>
                      <a:rPr lang="en-US" sz="1300" dirty="0" smtClean="0">
                        <a:solidFill>
                          <a:schemeClr val="tx1"/>
                        </a:solidFill>
                      </a:rPr>
                      <a:t>Admin/ Tech  15%</a:t>
                    </a:r>
                    <a:endParaRPr lang="en-US" dirty="0">
                      <a:solidFill>
                        <a:schemeClr val="tx1"/>
                      </a:solidFill>
                    </a:endParaRPr>
                  </a:p>
                </c:rich>
              </c:tx>
              <c:showLegendKey val="0"/>
              <c:showVal val="1"/>
              <c:showCatName val="1"/>
              <c:showSerName val="0"/>
              <c:showPercent val="0"/>
              <c:showBubbleSize val="0"/>
              <c:extLst>
                <c:ext xmlns:c15="http://schemas.microsoft.com/office/drawing/2012/chart" uri="{CE6537A1-D6FC-4f65-9D91-7224C49458BB}">
                  <c15:layout/>
                </c:ext>
              </c:extLst>
            </c:dLbl>
            <c:dLbl>
              <c:idx val="1"/>
              <c:layout/>
              <c:tx>
                <c:rich>
                  <a:bodyPr/>
                  <a:lstStyle/>
                  <a:p>
                    <a:r>
                      <a:rPr lang="en-US" sz="1300" dirty="0"/>
                      <a:t> </a:t>
                    </a:r>
                    <a:r>
                      <a:rPr lang="en-US" sz="1300" dirty="0">
                        <a:solidFill>
                          <a:schemeClr val="bg1"/>
                        </a:solidFill>
                      </a:rPr>
                      <a:t>Engineer</a:t>
                    </a:r>
                    <a:r>
                      <a:rPr lang="en-US" sz="1300" dirty="0" smtClean="0">
                        <a:solidFill>
                          <a:schemeClr val="bg1"/>
                        </a:solidFill>
                      </a:rPr>
                      <a:t>/ CP 20%</a:t>
                    </a:r>
                    <a:endParaRPr lang="en-US" dirty="0">
                      <a:solidFill>
                        <a:schemeClr val="bg1"/>
                      </a:solidFill>
                    </a:endParaRPr>
                  </a:p>
                </c:rich>
              </c:tx>
              <c:showLegendKey val="0"/>
              <c:showVal val="1"/>
              <c:showCatName val="1"/>
              <c:showSerName val="0"/>
              <c:showPercent val="0"/>
              <c:showBubbleSize val="0"/>
              <c:extLst>
                <c:ext xmlns:c15="http://schemas.microsoft.com/office/drawing/2012/chart" uri="{CE6537A1-D6FC-4f65-9D91-7224C49458BB}">
                  <c15:layout/>
                </c:ext>
              </c:extLst>
            </c:dLbl>
            <c:dLbl>
              <c:idx val="2"/>
              <c:layout/>
              <c:tx>
                <c:rich>
                  <a:bodyPr/>
                  <a:lstStyle/>
                  <a:p>
                    <a:r>
                      <a:rPr lang="en-US" sz="1300" dirty="0"/>
                      <a:t> Graduate </a:t>
                    </a:r>
                    <a:r>
                      <a:rPr lang="en-US" sz="1300" dirty="0" smtClean="0"/>
                      <a:t>Student 4%</a:t>
                    </a:r>
                    <a:endParaRPr lang="en-US" dirty="0"/>
                  </a:p>
                </c:rich>
              </c:tx>
              <c:showLegendKey val="0"/>
              <c:showVal val="1"/>
              <c:showCatName val="1"/>
              <c:showSerName val="0"/>
              <c:showPercent val="0"/>
              <c:showBubbleSize val="0"/>
              <c:extLst>
                <c:ext xmlns:c15="http://schemas.microsoft.com/office/drawing/2012/chart" uri="{CE6537A1-D6FC-4f65-9D91-7224C49458BB}">
                  <c15:layout/>
                </c:ext>
              </c:extLst>
            </c:dLbl>
            <c:dLbl>
              <c:idx val="3"/>
              <c:layout/>
              <c:tx>
                <c:rich>
                  <a:bodyPr/>
                  <a:lstStyle/>
                  <a:p>
                    <a:r>
                      <a:rPr lang="en-US" sz="1300" dirty="0"/>
                      <a:t> </a:t>
                    </a:r>
                    <a:r>
                      <a:rPr lang="en-US" sz="1300" dirty="0" smtClean="0"/>
                      <a:t>Other &lt; 1%</a:t>
                    </a:r>
                    <a:endParaRPr lang="en-US" dirty="0"/>
                  </a:p>
                </c:rich>
              </c:tx>
              <c:showLegendKey val="0"/>
              <c:showVal val="1"/>
              <c:showCatName val="1"/>
              <c:showSerName val="0"/>
              <c:showPercent val="0"/>
              <c:showBubbleSize val="0"/>
              <c:extLst>
                <c:ext xmlns:c15="http://schemas.microsoft.com/office/drawing/2012/chart" uri="{CE6537A1-D6FC-4f65-9D91-7224C49458BB}">
                  <c15:layout/>
                </c:ext>
              </c:extLst>
            </c:dLbl>
            <c:dLbl>
              <c:idx val="4"/>
              <c:layout>
                <c:manualLayout>
                  <c:x val="0.21485695538057742"/>
                  <c:y val="-0.24083434155113481"/>
                </c:manualLayout>
              </c:layout>
              <c:tx>
                <c:rich>
                  <a:bodyPr/>
                  <a:lstStyle/>
                  <a:p>
                    <a:r>
                      <a:rPr lang="en-US" sz="1300" dirty="0">
                        <a:solidFill>
                          <a:schemeClr val="bg1"/>
                        </a:solidFill>
                      </a:rPr>
                      <a:t> </a:t>
                    </a:r>
                    <a:r>
                      <a:rPr lang="en-US" sz="1300" dirty="0" smtClean="0">
                        <a:solidFill>
                          <a:schemeClr val="bg1"/>
                        </a:solidFill>
                      </a:rPr>
                      <a:t>Permanent </a:t>
                    </a:r>
                    <a:r>
                      <a:rPr lang="en-US" sz="1300" dirty="0" err="1" smtClean="0">
                        <a:solidFill>
                          <a:schemeClr val="bg1"/>
                        </a:solidFill>
                      </a:rPr>
                      <a:t>Ph.D</a:t>
                    </a:r>
                    <a:r>
                      <a:rPr lang="en-US" sz="1300" dirty="0" smtClean="0">
                        <a:solidFill>
                          <a:schemeClr val="bg1"/>
                        </a:solidFill>
                      </a:rPr>
                      <a:t> 41%</a:t>
                    </a:r>
                    <a:endParaRPr lang="en-US" dirty="0">
                      <a:solidFill>
                        <a:schemeClr val="bg1"/>
                      </a:solidFill>
                    </a:endParaRPr>
                  </a:p>
                </c:rich>
              </c:tx>
              <c:showLegendKey val="0"/>
              <c:showVal val="1"/>
              <c:showCatName val="1"/>
              <c:showSerName val="0"/>
              <c:showPercent val="0"/>
              <c:showBubbleSize val="0"/>
              <c:extLst>
                <c:ext xmlns:c15="http://schemas.microsoft.com/office/drawing/2012/chart" uri="{CE6537A1-D6FC-4f65-9D91-7224C49458BB}">
                  <c15:layout/>
                </c:ext>
              </c:extLst>
            </c:dLbl>
            <c:dLbl>
              <c:idx val="5"/>
              <c:layout/>
              <c:tx>
                <c:rich>
                  <a:bodyPr/>
                  <a:lstStyle/>
                  <a:p>
                    <a:r>
                      <a:rPr lang="en-US" sz="1300" dirty="0"/>
                      <a:t> </a:t>
                    </a:r>
                    <a:r>
                      <a:rPr lang="en-US" sz="1300" dirty="0" smtClean="0">
                        <a:solidFill>
                          <a:schemeClr val="bg1"/>
                        </a:solidFill>
                      </a:rPr>
                      <a:t>Postdoc  20%</a:t>
                    </a:r>
                    <a:endParaRPr lang="en-US" dirty="0">
                      <a:solidFill>
                        <a:schemeClr val="bg1"/>
                      </a:solidFill>
                    </a:endParaRPr>
                  </a:p>
                </c:rich>
              </c:tx>
              <c:showLegendKey val="0"/>
              <c:showVal val="1"/>
              <c:showCatName val="1"/>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300" b="1"/>
                </a:pPr>
                <a:endParaRPr lang="en-US"/>
              </a:p>
            </c:txPr>
            <c:showLegendKey val="0"/>
            <c:showVal val="1"/>
            <c:showCatName val="1"/>
            <c:showSerName val="0"/>
            <c:showPercent val="0"/>
            <c:showBubbleSize val="0"/>
            <c:showLeaderLines val="1"/>
            <c:extLst>
              <c:ext xmlns:c15="http://schemas.microsoft.com/office/drawing/2012/chart" uri="{CE6537A1-D6FC-4f65-9D91-7224C49458BB}"/>
            </c:extLst>
          </c:dLbls>
          <c:cat>
            <c:strRef>
              <c:f>Sheet3!$H$6:$H$11</c:f>
              <c:strCache>
                <c:ptCount val="6"/>
                <c:pt idx="0">
                  <c:v> Admin/Tech </c:v>
                </c:pt>
                <c:pt idx="1">
                  <c:v> Engineer/CP </c:v>
                </c:pt>
                <c:pt idx="2">
                  <c:v> Graduate Student</c:v>
                </c:pt>
                <c:pt idx="3">
                  <c:v> Other </c:v>
                </c:pt>
                <c:pt idx="4">
                  <c:v> Permanent Ph.D (lab)</c:v>
                </c:pt>
                <c:pt idx="5">
                  <c:v> Post Doc </c:v>
                </c:pt>
              </c:strCache>
            </c:strRef>
          </c:cat>
          <c:val>
            <c:numRef>
              <c:f>Sheet3!$I$6:$I$11</c:f>
              <c:numCache>
                <c:formatCode>General</c:formatCode>
                <c:ptCount val="6"/>
                <c:pt idx="0">
                  <c:v>125</c:v>
                </c:pt>
                <c:pt idx="1">
                  <c:v>170</c:v>
                </c:pt>
                <c:pt idx="2">
                  <c:v>30</c:v>
                </c:pt>
                <c:pt idx="3">
                  <c:v>5</c:v>
                </c:pt>
                <c:pt idx="4">
                  <c:v>350</c:v>
                </c:pt>
                <c:pt idx="5">
                  <c:v>170</c:v>
                </c:pt>
              </c:numCache>
            </c:numRef>
          </c:val>
        </c:ser>
        <c:dLbls>
          <c:showLegendKey val="0"/>
          <c:showVal val="1"/>
          <c:showCatName val="1"/>
          <c:showSerName val="0"/>
          <c:showPercent val="0"/>
          <c:showBubbleSize val="0"/>
          <c:showLeaderLines val="1"/>
        </c:dLbls>
      </c:pie3DChart>
    </c:plotArea>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manualLayout>
          <c:layoutTarget val="inner"/>
          <c:xMode val="edge"/>
          <c:yMode val="edge"/>
          <c:x val="0.1125"/>
          <c:y val="0.20383167765770899"/>
          <c:w val="0.80277777777777781"/>
          <c:h val="0.79441961613903878"/>
        </c:manualLayout>
      </c:layout>
      <c:pie3DChart>
        <c:varyColors val="1"/>
        <c:ser>
          <c:idx val="0"/>
          <c:order val="0"/>
          <c:dPt>
            <c:idx val="0"/>
            <c:bubble3D val="0"/>
            <c:spPr>
              <a:solidFill>
                <a:schemeClr val="tx2"/>
              </a:solidFill>
            </c:spPr>
          </c:dPt>
          <c:dPt>
            <c:idx val="1"/>
            <c:bubble3D val="0"/>
            <c:spPr>
              <a:solidFill>
                <a:schemeClr val="accent2">
                  <a:lumMod val="75000"/>
                </a:schemeClr>
              </a:solidFill>
            </c:spPr>
          </c:dPt>
          <c:dPt>
            <c:idx val="2"/>
            <c:bubble3D val="0"/>
            <c:spPr>
              <a:solidFill>
                <a:schemeClr val="accent3"/>
              </a:solidFill>
            </c:spPr>
          </c:dPt>
          <c:dPt>
            <c:idx val="3"/>
            <c:bubble3D val="0"/>
            <c:spPr>
              <a:solidFill>
                <a:schemeClr val="accent4"/>
              </a:solidFill>
            </c:spPr>
          </c:dPt>
          <c:dPt>
            <c:idx val="4"/>
            <c:bubble3D val="0"/>
            <c:spPr>
              <a:solidFill>
                <a:schemeClr val="accent6"/>
              </a:solidFill>
            </c:spPr>
          </c:dPt>
          <c:dPt>
            <c:idx val="5"/>
            <c:bubble3D val="0"/>
            <c:spPr>
              <a:solidFill>
                <a:schemeClr val="accent2"/>
              </a:solidFill>
            </c:spPr>
          </c:dPt>
          <c:dPt>
            <c:idx val="6"/>
            <c:bubble3D val="0"/>
            <c:spPr>
              <a:solidFill>
                <a:schemeClr val="accent5"/>
              </a:solidFill>
            </c:spPr>
          </c:dPt>
          <c:dLbls>
            <c:dLbl>
              <c:idx val="0"/>
              <c:layout>
                <c:manualLayout>
                  <c:x val="0.11868864829396325"/>
                  <c:y val="-0.10267170388628695"/>
                </c:manualLayout>
              </c:layout>
              <c:tx>
                <c:rich>
                  <a:bodyPr/>
                  <a:lstStyle/>
                  <a:p>
                    <a:r>
                      <a:rPr lang="en-US" sz="1300" dirty="0"/>
                      <a:t> Admin</a:t>
                    </a:r>
                    <a:r>
                      <a:rPr lang="en-US" sz="1300" dirty="0" smtClean="0"/>
                      <a:t>/ Tech 2%</a:t>
                    </a:r>
                    <a:endParaRPr lang="en-US" dirty="0"/>
                  </a:p>
                </c:rich>
              </c:tx>
              <c:showLegendKey val="0"/>
              <c:showVal val="1"/>
              <c:showCatName val="1"/>
              <c:showSerName val="0"/>
              <c:showPercent val="0"/>
              <c:showBubbleSize val="0"/>
              <c:extLst>
                <c:ext xmlns:c15="http://schemas.microsoft.com/office/drawing/2012/chart" uri="{CE6537A1-D6FC-4f65-9D91-7224C49458BB}">
                  <c15:layout/>
                </c:ext>
              </c:extLst>
            </c:dLbl>
            <c:dLbl>
              <c:idx val="1"/>
              <c:layout/>
              <c:tx>
                <c:rich>
                  <a:bodyPr/>
                  <a:lstStyle/>
                  <a:p>
                    <a:r>
                      <a:rPr lang="en-US" sz="1300" dirty="0"/>
                      <a:t> Engineer</a:t>
                    </a:r>
                    <a:r>
                      <a:rPr lang="en-US" sz="1300" dirty="0" smtClean="0"/>
                      <a:t>/ CP 2%</a:t>
                    </a:r>
                    <a:endParaRPr lang="en-US" dirty="0"/>
                  </a:p>
                </c:rich>
              </c:tx>
              <c:showLegendKey val="0"/>
              <c:showVal val="1"/>
              <c:showCatName val="1"/>
              <c:showSerName val="0"/>
              <c:showPercent val="0"/>
              <c:showBubbleSize val="0"/>
              <c:extLst>
                <c:ext xmlns:c15="http://schemas.microsoft.com/office/drawing/2012/chart" uri="{CE6537A1-D6FC-4f65-9D91-7224C49458BB}">
                  <c15:layout/>
                </c:ext>
              </c:extLst>
            </c:dLbl>
            <c:dLbl>
              <c:idx val="2"/>
              <c:layout/>
              <c:tx>
                <c:rich>
                  <a:bodyPr/>
                  <a:lstStyle/>
                  <a:p>
                    <a:r>
                      <a:rPr lang="en-US" sz="1300" dirty="0"/>
                      <a:t> </a:t>
                    </a:r>
                    <a:r>
                      <a:rPr lang="en-US" sz="1300" dirty="0">
                        <a:solidFill>
                          <a:schemeClr val="bg1"/>
                        </a:solidFill>
                      </a:rPr>
                      <a:t>Faculty </a:t>
                    </a:r>
                    <a:r>
                      <a:rPr lang="en-US" sz="1300" dirty="0" smtClean="0">
                        <a:solidFill>
                          <a:schemeClr val="bg1"/>
                        </a:solidFill>
                      </a:rPr>
                      <a:t>32%</a:t>
                    </a:r>
                    <a:endParaRPr lang="en-US" dirty="0">
                      <a:solidFill>
                        <a:schemeClr val="bg1"/>
                      </a:solidFill>
                    </a:endParaRPr>
                  </a:p>
                </c:rich>
              </c:tx>
              <c:showLegendKey val="0"/>
              <c:showVal val="1"/>
              <c:showCatName val="1"/>
              <c:showSerName val="0"/>
              <c:showPercent val="0"/>
              <c:showBubbleSize val="0"/>
              <c:extLst>
                <c:ext xmlns:c15="http://schemas.microsoft.com/office/drawing/2012/chart" uri="{CE6537A1-D6FC-4f65-9D91-7224C49458BB}">
                  <c15:layout/>
                </c:ext>
              </c:extLst>
            </c:dLbl>
            <c:dLbl>
              <c:idx val="3"/>
              <c:layout/>
              <c:tx>
                <c:rich>
                  <a:bodyPr/>
                  <a:lstStyle/>
                  <a:p>
                    <a:r>
                      <a:rPr lang="en-US" sz="1300" dirty="0">
                        <a:solidFill>
                          <a:schemeClr val="bg1"/>
                        </a:solidFill>
                      </a:rPr>
                      <a:t> Graduate </a:t>
                    </a:r>
                    <a:r>
                      <a:rPr lang="en-US" sz="1300" dirty="0" smtClean="0">
                        <a:solidFill>
                          <a:schemeClr val="bg1"/>
                        </a:solidFill>
                      </a:rPr>
                      <a:t>Student</a:t>
                    </a:r>
                    <a:r>
                      <a:rPr lang="en-US" sz="1300" baseline="0" dirty="0" smtClean="0">
                        <a:solidFill>
                          <a:schemeClr val="bg1"/>
                        </a:solidFill>
                      </a:rPr>
                      <a:t> 33%</a:t>
                    </a:r>
                    <a:endParaRPr lang="en-US" dirty="0">
                      <a:solidFill>
                        <a:schemeClr val="bg1"/>
                      </a:solidFill>
                    </a:endParaRPr>
                  </a:p>
                </c:rich>
              </c:tx>
              <c:showLegendKey val="0"/>
              <c:showVal val="1"/>
              <c:showCatName val="1"/>
              <c:showSerName val="0"/>
              <c:showPercent val="0"/>
              <c:showBubbleSize val="0"/>
              <c:extLst>
                <c:ext xmlns:c15="http://schemas.microsoft.com/office/drawing/2012/chart" uri="{CE6537A1-D6FC-4f65-9D91-7224C49458BB}">
                  <c15:layout/>
                </c:ext>
              </c:extLst>
            </c:dLbl>
            <c:dLbl>
              <c:idx val="4"/>
              <c:layout/>
              <c:tx>
                <c:rich>
                  <a:bodyPr/>
                  <a:lstStyle/>
                  <a:p>
                    <a:r>
                      <a:rPr lang="en-US" sz="1300" dirty="0"/>
                      <a:t> </a:t>
                    </a:r>
                    <a:r>
                      <a:rPr lang="en-US" sz="1300" dirty="0" smtClean="0">
                        <a:solidFill>
                          <a:schemeClr val="bg1"/>
                        </a:solidFill>
                      </a:rPr>
                      <a:t>Postdoc  21%</a:t>
                    </a:r>
                    <a:endParaRPr lang="en-US" dirty="0">
                      <a:solidFill>
                        <a:schemeClr val="bg1"/>
                      </a:solidFill>
                    </a:endParaRPr>
                  </a:p>
                </c:rich>
              </c:tx>
              <c:showLegendKey val="0"/>
              <c:showVal val="1"/>
              <c:showCatName val="1"/>
              <c:showSerName val="0"/>
              <c:showPercent val="0"/>
              <c:showBubbleSize val="0"/>
              <c:extLst>
                <c:ext xmlns:c15="http://schemas.microsoft.com/office/drawing/2012/chart" uri="{CE6537A1-D6FC-4f65-9D91-7224C49458BB}">
                  <c15:layout/>
                </c:ext>
              </c:extLst>
            </c:dLbl>
            <c:dLbl>
              <c:idx val="5"/>
              <c:layout/>
              <c:tx>
                <c:rich>
                  <a:bodyPr/>
                  <a:lstStyle/>
                  <a:p>
                    <a:r>
                      <a:rPr lang="en-US" sz="1300" dirty="0"/>
                      <a:t> Research </a:t>
                    </a:r>
                    <a:r>
                      <a:rPr lang="en-US" sz="1300"/>
                      <a:t>Scientist </a:t>
                    </a:r>
                    <a:r>
                      <a:rPr lang="en-US" sz="1300" smtClean="0"/>
                      <a:t>5%</a:t>
                    </a:r>
                    <a:endParaRPr lang="en-US" dirty="0"/>
                  </a:p>
                </c:rich>
              </c:tx>
              <c:showLegendKey val="0"/>
              <c:showVal val="1"/>
              <c:showCatName val="1"/>
              <c:showSerName val="0"/>
              <c:showPercent val="0"/>
              <c:showBubbleSize val="0"/>
              <c:extLst>
                <c:ext xmlns:c15="http://schemas.microsoft.com/office/drawing/2012/chart" uri="{CE6537A1-D6FC-4f65-9D91-7224C49458BB}">
                  <c15:layout/>
                </c:ext>
              </c:extLst>
            </c:dLbl>
            <c:dLbl>
              <c:idx val="6"/>
              <c:layout>
                <c:manualLayout>
                  <c:x val="8.0017825896762901E-2"/>
                  <c:y val="-5.9805429734776198E-2"/>
                </c:manualLayout>
              </c:layout>
              <c:tx>
                <c:rich>
                  <a:bodyPr/>
                  <a:lstStyle/>
                  <a:p>
                    <a:r>
                      <a:rPr lang="en-US" sz="1300" dirty="0"/>
                      <a:t> Under </a:t>
                    </a:r>
                    <a:r>
                      <a:rPr lang="en-US" sz="1300" dirty="0" smtClean="0"/>
                      <a:t>Graduate 4%</a:t>
                    </a:r>
                    <a:endParaRPr lang="en-US" dirty="0"/>
                  </a:p>
                </c:rich>
              </c:tx>
              <c:showLegendKey val="0"/>
              <c:showVal val="1"/>
              <c:showCatName val="1"/>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300" b="1">
                    <a:effectLst/>
                  </a:defRPr>
                </a:pPr>
                <a:endParaRPr lang="en-US"/>
              </a:p>
            </c:txPr>
            <c:showLegendKey val="0"/>
            <c:showVal val="1"/>
            <c:showCatName val="1"/>
            <c:showSerName val="0"/>
            <c:showPercent val="0"/>
            <c:showBubbleSize val="0"/>
            <c:showLeaderLines val="1"/>
            <c:extLst>
              <c:ext xmlns:c15="http://schemas.microsoft.com/office/drawing/2012/chart" uri="{CE6537A1-D6FC-4f65-9D91-7224C49458BB}"/>
            </c:extLst>
          </c:dLbls>
          <c:cat>
            <c:strRef>
              <c:f>Sheet3!$H$13:$H$19</c:f>
              <c:strCache>
                <c:ptCount val="7"/>
                <c:pt idx="0">
                  <c:v> Admin/Tech </c:v>
                </c:pt>
                <c:pt idx="1">
                  <c:v> Engineer/CP </c:v>
                </c:pt>
                <c:pt idx="2">
                  <c:v> Faculty (univ)</c:v>
                </c:pt>
                <c:pt idx="3">
                  <c:v> Graduate Student</c:v>
                </c:pt>
                <c:pt idx="4">
                  <c:v> Post Doc </c:v>
                </c:pt>
                <c:pt idx="5">
                  <c:v> Research Scientist (Univ)</c:v>
                </c:pt>
                <c:pt idx="6">
                  <c:v> Under Graduate </c:v>
                </c:pt>
              </c:strCache>
            </c:strRef>
          </c:cat>
          <c:val>
            <c:numRef>
              <c:f>Sheet3!$I$13:$I$19</c:f>
              <c:numCache>
                <c:formatCode>General</c:formatCode>
                <c:ptCount val="7"/>
                <c:pt idx="0">
                  <c:v>30</c:v>
                </c:pt>
                <c:pt idx="1">
                  <c:v>25</c:v>
                </c:pt>
                <c:pt idx="2">
                  <c:v>480</c:v>
                </c:pt>
                <c:pt idx="3">
                  <c:v>500</c:v>
                </c:pt>
                <c:pt idx="4">
                  <c:v>320</c:v>
                </c:pt>
                <c:pt idx="5">
                  <c:v>80</c:v>
                </c:pt>
                <c:pt idx="6">
                  <c:v>65</c:v>
                </c:pt>
              </c:numCache>
            </c:numRef>
          </c:val>
        </c:ser>
        <c:dLbls>
          <c:showLegendKey val="0"/>
          <c:showVal val="1"/>
          <c:showCatName val="1"/>
          <c:showSerName val="0"/>
          <c:showPercent val="0"/>
          <c:showBubbleSize val="0"/>
          <c:showLeaderLines val="1"/>
        </c:dLbls>
      </c:pie3DChart>
    </c:plotArea>
    <c:plotVisOnly val="1"/>
    <c:dispBlanksAs val="gap"/>
    <c:showDLblsOverMax val="0"/>
  </c:chart>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0632F4-9BC8-0F4C-8911-85D08FAF44C9}" type="doc">
      <dgm:prSet loTypeId="urn:microsoft.com/office/officeart/2005/8/layout/chevron1" loCatId="" qsTypeId="urn:microsoft.com/office/officeart/2005/8/quickstyle/simple4" qsCatId="simple" csTypeId="urn:microsoft.com/office/officeart/2005/8/colors/accent1_2" csCatId="accent1" phldr="1"/>
      <dgm:spPr/>
    </dgm:pt>
    <dgm:pt modelId="{C3E09AEE-9A56-2641-981A-983DB792E960}">
      <dgm:prSet phldrT="[Text]" custT="1"/>
      <dgm:spPr>
        <a:solidFill>
          <a:srgbClr val="00B0F0"/>
        </a:solidFill>
        <a:effectLst>
          <a:outerShdw blurRad="50800" dist="38100" dir="2700000" algn="tl" rotWithShape="0">
            <a:schemeClr val="bg1">
              <a:lumMod val="50000"/>
              <a:alpha val="40000"/>
            </a:schemeClr>
          </a:outerShdw>
        </a:effectLst>
      </dgm:spPr>
      <dgm:t>
        <a:bodyPr/>
        <a:lstStyle/>
        <a:p>
          <a:endParaRPr lang="en-US" sz="1300" b="1" dirty="0">
            <a:solidFill>
              <a:srgbClr val="FFFF00"/>
            </a:solidFill>
            <a:latin typeface="Arial Narrow" charset="0"/>
            <a:ea typeface="Arial Narrow" charset="0"/>
            <a:cs typeface="Arial Narrow" charset="0"/>
          </a:endParaRPr>
        </a:p>
      </dgm:t>
    </dgm:pt>
    <dgm:pt modelId="{259E4DDA-5836-984B-A2F4-5B201ACBF6C0}" type="parTrans" cxnId="{0AD2E23F-6935-D943-8DF4-5F3B241192D4}">
      <dgm:prSet/>
      <dgm:spPr/>
      <dgm:t>
        <a:bodyPr/>
        <a:lstStyle/>
        <a:p>
          <a:endParaRPr lang="en-US" sz="1500" b="1">
            <a:latin typeface="Arial Narrow" charset="0"/>
            <a:ea typeface="Arial Narrow" charset="0"/>
            <a:cs typeface="Arial Narrow" charset="0"/>
          </a:endParaRPr>
        </a:p>
      </dgm:t>
    </dgm:pt>
    <dgm:pt modelId="{ECF18083-F61C-4D49-BA05-5E20A94901D1}" type="sibTrans" cxnId="{0AD2E23F-6935-D943-8DF4-5F3B241192D4}">
      <dgm:prSet/>
      <dgm:spPr/>
      <dgm:t>
        <a:bodyPr/>
        <a:lstStyle/>
        <a:p>
          <a:endParaRPr lang="en-US" sz="1500" b="1">
            <a:latin typeface="Arial Narrow" charset="0"/>
            <a:ea typeface="Arial Narrow" charset="0"/>
            <a:cs typeface="Arial Narrow" charset="0"/>
          </a:endParaRPr>
        </a:p>
      </dgm:t>
    </dgm:pt>
    <dgm:pt modelId="{8BF8C33B-4401-D244-8DE8-38BD23E9B29E}">
      <dgm:prSet phldrT="[Text]" custT="1"/>
      <dgm:spPr>
        <a:effectLst>
          <a:outerShdw blurRad="50800" dist="38100" dir="2700000" algn="tl" rotWithShape="0">
            <a:schemeClr val="bg1">
              <a:lumMod val="50000"/>
              <a:alpha val="40000"/>
            </a:schemeClr>
          </a:outerShdw>
        </a:effectLst>
      </dgm:spPr>
      <dgm:t>
        <a:bodyPr/>
        <a:lstStyle/>
        <a:p>
          <a:r>
            <a:rPr lang="en-US" sz="1500" b="1" dirty="0" smtClean="0">
              <a:latin typeface="Arial Narrow" charset="0"/>
              <a:ea typeface="Arial Narrow" charset="0"/>
              <a:cs typeface="Arial Narrow" charset="0"/>
            </a:rPr>
            <a:t>Project Definition</a:t>
          </a:r>
        </a:p>
        <a:p>
          <a:endParaRPr lang="en-US" sz="400" b="1" dirty="0" smtClean="0">
            <a:latin typeface="Arial Narrow" charset="0"/>
            <a:ea typeface="Arial Narrow" charset="0"/>
            <a:cs typeface="Arial Narrow" charset="0"/>
          </a:endParaRPr>
        </a:p>
        <a:p>
          <a:endParaRPr lang="en-US" sz="400" b="1" dirty="0">
            <a:latin typeface="Arial Narrow" charset="0"/>
            <a:ea typeface="Arial Narrow" charset="0"/>
            <a:cs typeface="Arial Narrow" charset="0"/>
          </a:endParaRPr>
        </a:p>
      </dgm:t>
    </dgm:pt>
    <dgm:pt modelId="{57B3E1CE-5488-B64F-B707-E33C0CA8674B}" type="parTrans" cxnId="{BB9BB527-2214-7F45-B2AC-F66642FF69C6}">
      <dgm:prSet/>
      <dgm:spPr/>
      <dgm:t>
        <a:bodyPr/>
        <a:lstStyle/>
        <a:p>
          <a:endParaRPr lang="en-US" sz="1500" b="1">
            <a:latin typeface="Arial Narrow" charset="0"/>
            <a:ea typeface="Arial Narrow" charset="0"/>
            <a:cs typeface="Arial Narrow" charset="0"/>
          </a:endParaRPr>
        </a:p>
      </dgm:t>
    </dgm:pt>
    <dgm:pt modelId="{51E42328-2CA9-D947-A9D8-148978986D60}" type="sibTrans" cxnId="{BB9BB527-2214-7F45-B2AC-F66642FF69C6}">
      <dgm:prSet/>
      <dgm:spPr/>
      <dgm:t>
        <a:bodyPr/>
        <a:lstStyle/>
        <a:p>
          <a:endParaRPr lang="en-US" sz="1500" b="1">
            <a:latin typeface="Arial Narrow" charset="0"/>
            <a:ea typeface="Arial Narrow" charset="0"/>
            <a:cs typeface="Arial Narrow" charset="0"/>
          </a:endParaRPr>
        </a:p>
      </dgm:t>
    </dgm:pt>
    <dgm:pt modelId="{8EFDFD5D-2504-4441-8174-C58F38651B97}">
      <dgm:prSet custT="1"/>
      <dgm:spPr>
        <a:solidFill>
          <a:srgbClr val="C00000"/>
        </a:solidFill>
        <a:effectLst>
          <a:outerShdw blurRad="50800" dist="38100" dir="2700000" algn="tl" rotWithShape="0">
            <a:schemeClr val="bg1">
              <a:lumMod val="50000"/>
              <a:alpha val="40000"/>
            </a:schemeClr>
          </a:outerShdw>
        </a:effectLst>
      </dgm:spPr>
      <dgm:t>
        <a:bodyPr/>
        <a:lstStyle/>
        <a:p>
          <a:r>
            <a:rPr lang="en-US" sz="1500" b="1" dirty="0" smtClean="0">
              <a:latin typeface="Arial Narrow" charset="0"/>
              <a:ea typeface="Arial Narrow" charset="0"/>
              <a:cs typeface="Arial Narrow" charset="0"/>
            </a:rPr>
            <a:t>Project Execution</a:t>
          </a:r>
          <a:endParaRPr lang="en-US" sz="1500" b="1" dirty="0">
            <a:latin typeface="Arial Narrow" charset="0"/>
            <a:ea typeface="Arial Narrow" charset="0"/>
            <a:cs typeface="Arial Narrow" charset="0"/>
          </a:endParaRPr>
        </a:p>
      </dgm:t>
    </dgm:pt>
    <dgm:pt modelId="{CA2A04C0-0C01-AF40-AA83-D6302AB11389}" type="parTrans" cxnId="{CC648C2D-85FF-2948-B1F3-386B1AAB17DB}">
      <dgm:prSet/>
      <dgm:spPr/>
      <dgm:t>
        <a:bodyPr/>
        <a:lstStyle/>
        <a:p>
          <a:endParaRPr lang="en-US" sz="1500" b="1">
            <a:latin typeface="Arial Narrow" charset="0"/>
            <a:ea typeface="Arial Narrow" charset="0"/>
            <a:cs typeface="Arial Narrow" charset="0"/>
          </a:endParaRPr>
        </a:p>
      </dgm:t>
    </dgm:pt>
    <dgm:pt modelId="{F0D05747-673F-3544-AFE5-82F55D517BB1}" type="sibTrans" cxnId="{CC648C2D-85FF-2948-B1F3-386B1AAB17DB}">
      <dgm:prSet/>
      <dgm:spPr/>
      <dgm:t>
        <a:bodyPr/>
        <a:lstStyle/>
        <a:p>
          <a:endParaRPr lang="en-US" sz="1500" b="1">
            <a:latin typeface="Arial Narrow" charset="0"/>
            <a:ea typeface="Arial Narrow" charset="0"/>
            <a:cs typeface="Arial Narrow" charset="0"/>
          </a:endParaRPr>
        </a:p>
      </dgm:t>
    </dgm:pt>
    <dgm:pt modelId="{856ADFC5-6F7F-2C47-8512-7236CC8C31B3}">
      <dgm:prSet custT="1"/>
      <dgm:spPr>
        <a:solidFill>
          <a:srgbClr val="008F00"/>
        </a:solidFill>
        <a:effectLst>
          <a:outerShdw blurRad="50800" dist="38100" dir="2700000" algn="tl" rotWithShape="0">
            <a:schemeClr val="bg1">
              <a:lumMod val="50000"/>
              <a:alpha val="40000"/>
            </a:schemeClr>
          </a:outerShdw>
        </a:effectLst>
      </dgm:spPr>
      <dgm:t>
        <a:bodyPr/>
        <a:lstStyle/>
        <a:p>
          <a:r>
            <a:rPr lang="en-US" sz="1500" b="1" dirty="0" smtClean="0">
              <a:latin typeface="Arial Narrow" charset="0"/>
              <a:ea typeface="Arial Narrow" charset="0"/>
              <a:cs typeface="Arial Narrow" charset="0"/>
            </a:rPr>
            <a:t>Project Closeout</a:t>
          </a:r>
          <a:endParaRPr lang="en-US" sz="1500" b="1" dirty="0">
            <a:latin typeface="Arial Narrow" charset="0"/>
            <a:ea typeface="Arial Narrow" charset="0"/>
            <a:cs typeface="Arial Narrow" charset="0"/>
          </a:endParaRPr>
        </a:p>
      </dgm:t>
    </dgm:pt>
    <dgm:pt modelId="{DBA843C4-3CDD-B840-BDAC-DD9C144A3BBD}" type="parTrans" cxnId="{9E502DDC-1BB0-7644-8E82-07C59C7DD022}">
      <dgm:prSet/>
      <dgm:spPr/>
      <dgm:t>
        <a:bodyPr/>
        <a:lstStyle/>
        <a:p>
          <a:endParaRPr lang="en-US" sz="1500" b="1">
            <a:latin typeface="Arial Narrow" charset="0"/>
            <a:ea typeface="Arial Narrow" charset="0"/>
            <a:cs typeface="Arial Narrow" charset="0"/>
          </a:endParaRPr>
        </a:p>
      </dgm:t>
    </dgm:pt>
    <dgm:pt modelId="{5042F9DD-ED5A-0D45-84FC-8C415C3512CE}" type="sibTrans" cxnId="{9E502DDC-1BB0-7644-8E82-07C59C7DD022}">
      <dgm:prSet/>
      <dgm:spPr/>
      <dgm:t>
        <a:bodyPr/>
        <a:lstStyle/>
        <a:p>
          <a:endParaRPr lang="en-US" sz="1500" b="1">
            <a:latin typeface="Arial Narrow" charset="0"/>
            <a:ea typeface="Arial Narrow" charset="0"/>
            <a:cs typeface="Arial Narrow" charset="0"/>
          </a:endParaRPr>
        </a:p>
      </dgm:t>
    </dgm:pt>
    <dgm:pt modelId="{6BE83433-4BA7-904D-9541-8561482108F0}" type="pres">
      <dgm:prSet presAssocID="{6D0632F4-9BC8-0F4C-8911-85D08FAF44C9}" presName="Name0" presStyleCnt="0">
        <dgm:presLayoutVars>
          <dgm:dir/>
          <dgm:animLvl val="lvl"/>
          <dgm:resizeHandles val="exact"/>
        </dgm:presLayoutVars>
      </dgm:prSet>
      <dgm:spPr/>
    </dgm:pt>
    <dgm:pt modelId="{09B4053E-07F8-2945-B9F9-C42D64E20502}" type="pres">
      <dgm:prSet presAssocID="{C3E09AEE-9A56-2641-981A-983DB792E960}" presName="parTxOnly" presStyleLbl="node1" presStyleIdx="0" presStyleCnt="4" custScaleX="49004" custScaleY="58717">
        <dgm:presLayoutVars>
          <dgm:chMax val="0"/>
          <dgm:chPref val="0"/>
          <dgm:bulletEnabled val="1"/>
        </dgm:presLayoutVars>
      </dgm:prSet>
      <dgm:spPr/>
      <dgm:t>
        <a:bodyPr/>
        <a:lstStyle/>
        <a:p>
          <a:endParaRPr lang="en-US"/>
        </a:p>
      </dgm:t>
    </dgm:pt>
    <dgm:pt modelId="{558C529A-D418-8C49-9C00-0609066B6907}" type="pres">
      <dgm:prSet presAssocID="{ECF18083-F61C-4D49-BA05-5E20A94901D1}" presName="parTxOnlySpace" presStyleCnt="0"/>
      <dgm:spPr/>
    </dgm:pt>
    <dgm:pt modelId="{F9ADB8C1-A065-BE48-88E4-A530F50FE282}" type="pres">
      <dgm:prSet presAssocID="{8BF8C33B-4401-D244-8DE8-38BD23E9B29E}" presName="parTxOnly" presStyleLbl="node1" presStyleIdx="1" presStyleCnt="4" custScaleX="61855" custScaleY="58717">
        <dgm:presLayoutVars>
          <dgm:chMax val="0"/>
          <dgm:chPref val="0"/>
          <dgm:bulletEnabled val="1"/>
        </dgm:presLayoutVars>
      </dgm:prSet>
      <dgm:spPr/>
      <dgm:t>
        <a:bodyPr/>
        <a:lstStyle/>
        <a:p>
          <a:endParaRPr lang="en-US"/>
        </a:p>
      </dgm:t>
    </dgm:pt>
    <dgm:pt modelId="{6BCCC4A4-85AE-E944-A8C1-B06361B0D25B}" type="pres">
      <dgm:prSet presAssocID="{51E42328-2CA9-D947-A9D8-148978986D60}" presName="parTxOnlySpace" presStyleCnt="0"/>
      <dgm:spPr/>
    </dgm:pt>
    <dgm:pt modelId="{3BD450C8-566B-1744-A37E-FA031D016567}" type="pres">
      <dgm:prSet presAssocID="{8EFDFD5D-2504-4441-8174-C58F38651B97}" presName="parTxOnly" presStyleLbl="node1" presStyleIdx="2" presStyleCnt="4" custScaleX="124597" custScaleY="58717" custLinFactNeighborY="0">
        <dgm:presLayoutVars>
          <dgm:chMax val="0"/>
          <dgm:chPref val="0"/>
          <dgm:bulletEnabled val="1"/>
        </dgm:presLayoutVars>
      </dgm:prSet>
      <dgm:spPr/>
      <dgm:t>
        <a:bodyPr/>
        <a:lstStyle/>
        <a:p>
          <a:endParaRPr lang="en-US"/>
        </a:p>
      </dgm:t>
    </dgm:pt>
    <dgm:pt modelId="{5FE48C86-1399-9645-BDE9-FA1C0C1E72C7}" type="pres">
      <dgm:prSet presAssocID="{F0D05747-673F-3544-AFE5-82F55D517BB1}" presName="parTxOnlySpace" presStyleCnt="0"/>
      <dgm:spPr/>
    </dgm:pt>
    <dgm:pt modelId="{1DF31654-AF71-4B45-A72E-82FA9ED135A7}" type="pres">
      <dgm:prSet presAssocID="{856ADFC5-6F7F-2C47-8512-7236CC8C31B3}" presName="parTxOnly" presStyleLbl="node1" presStyleIdx="3" presStyleCnt="4" custScaleX="53749" custScaleY="58717">
        <dgm:presLayoutVars>
          <dgm:chMax val="0"/>
          <dgm:chPref val="0"/>
          <dgm:bulletEnabled val="1"/>
        </dgm:presLayoutVars>
      </dgm:prSet>
      <dgm:spPr/>
      <dgm:t>
        <a:bodyPr/>
        <a:lstStyle/>
        <a:p>
          <a:endParaRPr lang="en-US"/>
        </a:p>
      </dgm:t>
    </dgm:pt>
  </dgm:ptLst>
  <dgm:cxnLst>
    <dgm:cxn modelId="{0AD2E23F-6935-D943-8DF4-5F3B241192D4}" srcId="{6D0632F4-9BC8-0F4C-8911-85D08FAF44C9}" destId="{C3E09AEE-9A56-2641-981A-983DB792E960}" srcOrd="0" destOrd="0" parTransId="{259E4DDA-5836-984B-A2F4-5B201ACBF6C0}" sibTransId="{ECF18083-F61C-4D49-BA05-5E20A94901D1}"/>
    <dgm:cxn modelId="{CC648C2D-85FF-2948-B1F3-386B1AAB17DB}" srcId="{6D0632F4-9BC8-0F4C-8911-85D08FAF44C9}" destId="{8EFDFD5D-2504-4441-8174-C58F38651B97}" srcOrd="2" destOrd="0" parTransId="{CA2A04C0-0C01-AF40-AA83-D6302AB11389}" sibTransId="{F0D05747-673F-3544-AFE5-82F55D517BB1}"/>
    <dgm:cxn modelId="{4C57CC1F-F070-4ADD-856D-C9463262CEDA}" type="presOf" srcId="{856ADFC5-6F7F-2C47-8512-7236CC8C31B3}" destId="{1DF31654-AF71-4B45-A72E-82FA9ED135A7}" srcOrd="0" destOrd="0" presId="urn:microsoft.com/office/officeart/2005/8/layout/chevron1"/>
    <dgm:cxn modelId="{44EEAD59-E8A7-43BA-A32F-C2F21195A094}" type="presOf" srcId="{8EFDFD5D-2504-4441-8174-C58F38651B97}" destId="{3BD450C8-566B-1744-A37E-FA031D016567}" srcOrd="0" destOrd="0" presId="urn:microsoft.com/office/officeart/2005/8/layout/chevron1"/>
    <dgm:cxn modelId="{515084D7-48FC-4011-9F02-A3498DF7FC96}" type="presOf" srcId="{8BF8C33B-4401-D244-8DE8-38BD23E9B29E}" destId="{F9ADB8C1-A065-BE48-88E4-A530F50FE282}" srcOrd="0" destOrd="0" presId="urn:microsoft.com/office/officeart/2005/8/layout/chevron1"/>
    <dgm:cxn modelId="{BB9BB527-2214-7F45-B2AC-F66642FF69C6}" srcId="{6D0632F4-9BC8-0F4C-8911-85D08FAF44C9}" destId="{8BF8C33B-4401-D244-8DE8-38BD23E9B29E}" srcOrd="1" destOrd="0" parTransId="{57B3E1CE-5488-B64F-B707-E33C0CA8674B}" sibTransId="{51E42328-2CA9-D947-A9D8-148978986D60}"/>
    <dgm:cxn modelId="{9E502DDC-1BB0-7644-8E82-07C59C7DD022}" srcId="{6D0632F4-9BC8-0F4C-8911-85D08FAF44C9}" destId="{856ADFC5-6F7F-2C47-8512-7236CC8C31B3}" srcOrd="3" destOrd="0" parTransId="{DBA843C4-3CDD-B840-BDAC-DD9C144A3BBD}" sibTransId="{5042F9DD-ED5A-0D45-84FC-8C415C3512CE}"/>
    <dgm:cxn modelId="{6C4C1837-80C2-4342-BE61-71911FDA88D9}" type="presOf" srcId="{C3E09AEE-9A56-2641-981A-983DB792E960}" destId="{09B4053E-07F8-2945-B9F9-C42D64E20502}" srcOrd="0" destOrd="0" presId="urn:microsoft.com/office/officeart/2005/8/layout/chevron1"/>
    <dgm:cxn modelId="{C1EC6E25-9A43-449D-9050-2ADDB8BBABA0}" type="presOf" srcId="{6D0632F4-9BC8-0F4C-8911-85D08FAF44C9}" destId="{6BE83433-4BA7-904D-9541-8561482108F0}" srcOrd="0" destOrd="0" presId="urn:microsoft.com/office/officeart/2005/8/layout/chevron1"/>
    <dgm:cxn modelId="{20DA9A08-BD80-4BAE-8642-43332BD4CC8E}" type="presParOf" srcId="{6BE83433-4BA7-904D-9541-8561482108F0}" destId="{09B4053E-07F8-2945-B9F9-C42D64E20502}" srcOrd="0" destOrd="0" presId="urn:microsoft.com/office/officeart/2005/8/layout/chevron1"/>
    <dgm:cxn modelId="{663A95B7-ECF5-45B9-B2FC-5DCA4E5755BA}" type="presParOf" srcId="{6BE83433-4BA7-904D-9541-8561482108F0}" destId="{558C529A-D418-8C49-9C00-0609066B6907}" srcOrd="1" destOrd="0" presId="urn:microsoft.com/office/officeart/2005/8/layout/chevron1"/>
    <dgm:cxn modelId="{A2680ED9-3E78-4F36-86F6-ADFE371F0B37}" type="presParOf" srcId="{6BE83433-4BA7-904D-9541-8561482108F0}" destId="{F9ADB8C1-A065-BE48-88E4-A530F50FE282}" srcOrd="2" destOrd="0" presId="urn:microsoft.com/office/officeart/2005/8/layout/chevron1"/>
    <dgm:cxn modelId="{3A97E262-F23A-4CB1-99BE-3213B6C80D92}" type="presParOf" srcId="{6BE83433-4BA7-904D-9541-8561482108F0}" destId="{6BCCC4A4-85AE-E944-A8C1-B06361B0D25B}" srcOrd="3" destOrd="0" presId="urn:microsoft.com/office/officeart/2005/8/layout/chevron1"/>
    <dgm:cxn modelId="{771AFEE0-EAC4-4E72-B61E-B0113A83BB50}" type="presParOf" srcId="{6BE83433-4BA7-904D-9541-8561482108F0}" destId="{3BD450C8-566B-1744-A37E-FA031D016567}" srcOrd="4" destOrd="0" presId="urn:microsoft.com/office/officeart/2005/8/layout/chevron1"/>
    <dgm:cxn modelId="{E2527A4D-6AD3-4490-934F-C7C86F3E0D38}" type="presParOf" srcId="{6BE83433-4BA7-904D-9541-8561482108F0}" destId="{5FE48C86-1399-9645-BDE9-FA1C0C1E72C7}" srcOrd="5" destOrd="0" presId="urn:microsoft.com/office/officeart/2005/8/layout/chevron1"/>
    <dgm:cxn modelId="{9DD101B6-C974-4BB5-982F-68DB663CF68D}" type="presParOf" srcId="{6BE83433-4BA7-904D-9541-8561482108F0}" destId="{1DF31654-AF71-4B45-A72E-82FA9ED135A7}"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B4053E-07F8-2945-B9F9-C42D64E20502}">
      <dsp:nvSpPr>
        <dsp:cNvPr id="0" name=""/>
        <dsp:cNvSpPr/>
      </dsp:nvSpPr>
      <dsp:spPr>
        <a:xfrm>
          <a:off x="613" y="1330037"/>
          <a:ext cx="1693799" cy="811809"/>
        </a:xfrm>
        <a:prstGeom prst="chevron">
          <a:avLst/>
        </a:prstGeom>
        <a:solidFill>
          <a:srgbClr val="00B0F0"/>
        </a:solidFill>
        <a:ln>
          <a:noFill/>
        </a:ln>
        <a:effectLst>
          <a:outerShdw blurRad="50800" dist="38100" dir="2700000" algn="tl" rotWithShape="0">
            <a:schemeClr val="bg1">
              <a:lumMod val="50000"/>
              <a:alpha val="40000"/>
            </a:scheme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endParaRPr lang="en-US" sz="1300" b="1" kern="1200" dirty="0">
            <a:solidFill>
              <a:srgbClr val="FFFF00"/>
            </a:solidFill>
            <a:latin typeface="Arial Narrow" charset="0"/>
            <a:ea typeface="Arial Narrow" charset="0"/>
            <a:cs typeface="Arial Narrow" charset="0"/>
          </a:endParaRPr>
        </a:p>
      </dsp:txBody>
      <dsp:txXfrm>
        <a:off x="406518" y="1330037"/>
        <a:ext cx="881990" cy="811809"/>
      </dsp:txXfrm>
    </dsp:sp>
    <dsp:sp modelId="{F9ADB8C1-A065-BE48-88E4-A530F50FE282}">
      <dsp:nvSpPr>
        <dsp:cNvPr id="0" name=""/>
        <dsp:cNvSpPr/>
      </dsp:nvSpPr>
      <dsp:spPr>
        <a:xfrm>
          <a:off x="1348767" y="1330037"/>
          <a:ext cx="2137987" cy="811809"/>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50800" dist="38100" dir="2700000" algn="tl" rotWithShape="0">
            <a:schemeClr val="bg1">
              <a:lumMod val="50000"/>
              <a:alpha val="40000"/>
            </a:scheme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n-US" sz="1500" b="1" kern="1200" dirty="0" smtClean="0">
              <a:latin typeface="Arial Narrow" charset="0"/>
              <a:ea typeface="Arial Narrow" charset="0"/>
              <a:cs typeface="Arial Narrow" charset="0"/>
            </a:rPr>
            <a:t>Project Definition</a:t>
          </a:r>
        </a:p>
        <a:p>
          <a:pPr lvl="0" algn="ctr" defTabSz="666750">
            <a:lnSpc>
              <a:spcPct val="90000"/>
            </a:lnSpc>
            <a:spcBef>
              <a:spcPct val="0"/>
            </a:spcBef>
            <a:spcAft>
              <a:spcPct val="35000"/>
            </a:spcAft>
          </a:pPr>
          <a:endParaRPr lang="en-US" sz="400" b="1" kern="1200" dirty="0" smtClean="0">
            <a:latin typeface="Arial Narrow" charset="0"/>
            <a:ea typeface="Arial Narrow" charset="0"/>
            <a:cs typeface="Arial Narrow" charset="0"/>
          </a:endParaRPr>
        </a:p>
        <a:p>
          <a:pPr lvl="0" algn="ctr" defTabSz="666750">
            <a:lnSpc>
              <a:spcPct val="90000"/>
            </a:lnSpc>
            <a:spcBef>
              <a:spcPct val="0"/>
            </a:spcBef>
            <a:spcAft>
              <a:spcPct val="35000"/>
            </a:spcAft>
          </a:pPr>
          <a:endParaRPr lang="en-US" sz="400" b="1" kern="1200" dirty="0">
            <a:latin typeface="Arial Narrow" charset="0"/>
            <a:ea typeface="Arial Narrow" charset="0"/>
            <a:cs typeface="Arial Narrow" charset="0"/>
          </a:endParaRPr>
        </a:p>
      </dsp:txBody>
      <dsp:txXfrm>
        <a:off x="1754672" y="1330037"/>
        <a:ext cx="1326178" cy="811809"/>
      </dsp:txXfrm>
    </dsp:sp>
    <dsp:sp modelId="{3BD450C8-566B-1744-A37E-FA031D016567}">
      <dsp:nvSpPr>
        <dsp:cNvPr id="0" name=""/>
        <dsp:cNvSpPr/>
      </dsp:nvSpPr>
      <dsp:spPr>
        <a:xfrm>
          <a:off x="3141110" y="1330037"/>
          <a:ext cx="4306634" cy="811809"/>
        </a:xfrm>
        <a:prstGeom prst="chevron">
          <a:avLst/>
        </a:prstGeom>
        <a:solidFill>
          <a:srgbClr val="C00000"/>
        </a:solidFill>
        <a:ln>
          <a:noFill/>
        </a:ln>
        <a:effectLst>
          <a:outerShdw blurRad="50800" dist="38100" dir="2700000" algn="tl" rotWithShape="0">
            <a:schemeClr val="bg1">
              <a:lumMod val="50000"/>
              <a:alpha val="40000"/>
            </a:scheme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n-US" sz="1500" b="1" kern="1200" dirty="0" smtClean="0">
              <a:latin typeface="Arial Narrow" charset="0"/>
              <a:ea typeface="Arial Narrow" charset="0"/>
              <a:cs typeface="Arial Narrow" charset="0"/>
            </a:rPr>
            <a:t>Project Execution</a:t>
          </a:r>
          <a:endParaRPr lang="en-US" sz="1500" b="1" kern="1200" dirty="0">
            <a:latin typeface="Arial Narrow" charset="0"/>
            <a:ea typeface="Arial Narrow" charset="0"/>
            <a:cs typeface="Arial Narrow" charset="0"/>
          </a:endParaRPr>
        </a:p>
      </dsp:txBody>
      <dsp:txXfrm>
        <a:off x="3547015" y="1330037"/>
        <a:ext cx="3494825" cy="811809"/>
      </dsp:txXfrm>
    </dsp:sp>
    <dsp:sp modelId="{1DF31654-AF71-4B45-A72E-82FA9ED135A7}">
      <dsp:nvSpPr>
        <dsp:cNvPr id="0" name=""/>
        <dsp:cNvSpPr/>
      </dsp:nvSpPr>
      <dsp:spPr>
        <a:xfrm>
          <a:off x="7102099" y="1330037"/>
          <a:ext cx="1857807" cy="811809"/>
        </a:xfrm>
        <a:prstGeom prst="chevron">
          <a:avLst/>
        </a:prstGeom>
        <a:solidFill>
          <a:srgbClr val="008F00"/>
        </a:solidFill>
        <a:ln>
          <a:noFill/>
        </a:ln>
        <a:effectLst>
          <a:outerShdw blurRad="50800" dist="38100" dir="2700000" algn="tl" rotWithShape="0">
            <a:schemeClr val="bg1">
              <a:lumMod val="50000"/>
              <a:alpha val="40000"/>
            </a:scheme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n-US" sz="1500" b="1" kern="1200" dirty="0" smtClean="0">
              <a:latin typeface="Arial Narrow" charset="0"/>
              <a:ea typeface="Arial Narrow" charset="0"/>
              <a:cs typeface="Arial Narrow" charset="0"/>
            </a:rPr>
            <a:t>Project Closeout</a:t>
          </a:r>
          <a:endParaRPr lang="en-US" sz="1500" b="1" kern="1200" dirty="0">
            <a:latin typeface="Arial Narrow" charset="0"/>
            <a:ea typeface="Arial Narrow" charset="0"/>
            <a:cs typeface="Arial Narrow" charset="0"/>
          </a:endParaRPr>
        </a:p>
      </dsp:txBody>
      <dsp:txXfrm>
        <a:off x="7508004" y="1330037"/>
        <a:ext cx="1045998" cy="81180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0.09375</cdr:x>
      <cdr:y>0.03778</cdr:y>
    </cdr:from>
    <cdr:to>
      <cdr:x>0.94375</cdr:x>
      <cdr:y>0.267</cdr:y>
    </cdr:to>
    <cdr:sp macro="" textlink="">
      <cdr:nvSpPr>
        <cdr:cNvPr id="2" name="TextBox 1"/>
        <cdr:cNvSpPr txBox="1"/>
      </cdr:nvSpPr>
      <cdr:spPr>
        <a:xfrm xmlns:a="http://schemas.openxmlformats.org/drawingml/2006/main">
          <a:off x="428625" y="142875"/>
          <a:ext cx="3886199" cy="8667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800" b="1" dirty="0"/>
            <a:t>2013 HEP</a:t>
          </a:r>
          <a:r>
            <a:rPr lang="en-US" sz="1800" b="1" baseline="0" dirty="0"/>
            <a:t> Lab Research </a:t>
          </a:r>
        </a:p>
        <a:p xmlns:a="http://schemas.openxmlformats.org/drawingml/2006/main">
          <a:pPr algn="ctr"/>
          <a:r>
            <a:rPr lang="en-US" sz="1800" b="1" baseline="0" dirty="0"/>
            <a:t>Workforce (FTEs)</a:t>
          </a:r>
          <a:endParaRPr lang="en-US" sz="1800" b="1" dirty="0"/>
        </a:p>
      </cdr:txBody>
    </cdr:sp>
  </cdr:relSizeAnchor>
</c:userShapes>
</file>

<file path=ppt/drawings/drawing2.xml><?xml version="1.0" encoding="utf-8"?>
<c:userShapes xmlns:c="http://schemas.openxmlformats.org/drawingml/2006/chart">
  <cdr:relSizeAnchor xmlns:cdr="http://schemas.openxmlformats.org/drawingml/2006/chartDrawing">
    <cdr:from>
      <cdr:x>0.13958</cdr:x>
      <cdr:y>0.01679</cdr:y>
    </cdr:from>
    <cdr:to>
      <cdr:x>0.95833</cdr:x>
      <cdr:y>0.21343</cdr:y>
    </cdr:to>
    <cdr:sp macro="" textlink="">
      <cdr:nvSpPr>
        <cdr:cNvPr id="2" name="TextBox 1"/>
        <cdr:cNvSpPr txBox="1"/>
      </cdr:nvSpPr>
      <cdr:spPr>
        <a:xfrm xmlns:a="http://schemas.openxmlformats.org/drawingml/2006/main">
          <a:off x="638175" y="66676"/>
          <a:ext cx="3743325" cy="7810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800" b="1"/>
            <a:t>2013 HEP University Research Workforce (FTEs)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2" y="2"/>
            <a:ext cx="3037628" cy="463229"/>
          </a:xfrm>
          <a:prstGeom prst="rect">
            <a:avLst/>
          </a:prstGeom>
          <a:noFill/>
          <a:ln w="9525">
            <a:noFill/>
            <a:miter lim="800000"/>
            <a:headEnd/>
            <a:tailEnd/>
          </a:ln>
          <a:effectLst/>
        </p:spPr>
        <p:txBody>
          <a:bodyPr vert="horz" wrap="square" lIns="91345" tIns="45672" rIns="91345" bIns="45672" numCol="1" anchor="t" anchorCtr="0" compatLnSpc="1">
            <a:prstTxWarp prst="textNoShape">
              <a:avLst/>
            </a:prstTxWarp>
          </a:bodyPr>
          <a:lstStyle>
            <a:lvl1pPr defTabSz="912679" eaLnBrk="1" hangingPunct="1">
              <a:defRPr sz="1200" b="0"/>
            </a:lvl1pPr>
          </a:lstStyle>
          <a:p>
            <a:pPr>
              <a:defRPr/>
            </a:pPr>
            <a:endParaRPr lang="en-US"/>
          </a:p>
        </p:txBody>
      </p:sp>
      <p:sp>
        <p:nvSpPr>
          <p:cNvPr id="104451" name="Rectangle 3"/>
          <p:cNvSpPr>
            <a:spLocks noGrp="1" noChangeArrowheads="1"/>
          </p:cNvSpPr>
          <p:nvPr>
            <p:ph type="dt" sz="quarter" idx="1"/>
          </p:nvPr>
        </p:nvSpPr>
        <p:spPr bwMode="auto">
          <a:xfrm>
            <a:off x="3971183" y="2"/>
            <a:ext cx="3037628" cy="463229"/>
          </a:xfrm>
          <a:prstGeom prst="rect">
            <a:avLst/>
          </a:prstGeom>
          <a:noFill/>
          <a:ln w="9525">
            <a:noFill/>
            <a:miter lim="800000"/>
            <a:headEnd/>
            <a:tailEnd/>
          </a:ln>
          <a:effectLst/>
        </p:spPr>
        <p:txBody>
          <a:bodyPr vert="horz" wrap="square" lIns="91345" tIns="45672" rIns="91345" bIns="45672" numCol="1" anchor="t" anchorCtr="0" compatLnSpc="1">
            <a:prstTxWarp prst="textNoShape">
              <a:avLst/>
            </a:prstTxWarp>
          </a:bodyPr>
          <a:lstStyle>
            <a:lvl1pPr algn="r" defTabSz="912679" eaLnBrk="1" hangingPunct="1">
              <a:defRPr sz="1200" b="0"/>
            </a:lvl1pPr>
          </a:lstStyle>
          <a:p>
            <a:pPr>
              <a:defRPr/>
            </a:pPr>
            <a:endParaRPr lang="en-US"/>
          </a:p>
        </p:txBody>
      </p:sp>
      <p:sp>
        <p:nvSpPr>
          <p:cNvPr id="104452" name="Rectangle 4"/>
          <p:cNvSpPr>
            <a:spLocks noGrp="1" noChangeArrowheads="1"/>
          </p:cNvSpPr>
          <p:nvPr>
            <p:ph type="ftr" sz="quarter" idx="2"/>
          </p:nvPr>
        </p:nvSpPr>
        <p:spPr bwMode="auto">
          <a:xfrm>
            <a:off x="2" y="8831582"/>
            <a:ext cx="3037628" cy="463229"/>
          </a:xfrm>
          <a:prstGeom prst="rect">
            <a:avLst/>
          </a:prstGeom>
          <a:noFill/>
          <a:ln w="9525">
            <a:noFill/>
            <a:miter lim="800000"/>
            <a:headEnd/>
            <a:tailEnd/>
          </a:ln>
          <a:effectLst/>
        </p:spPr>
        <p:txBody>
          <a:bodyPr vert="horz" wrap="square" lIns="91345" tIns="45672" rIns="91345" bIns="45672" numCol="1" anchor="b" anchorCtr="0" compatLnSpc="1">
            <a:prstTxWarp prst="textNoShape">
              <a:avLst/>
            </a:prstTxWarp>
          </a:bodyPr>
          <a:lstStyle>
            <a:lvl1pPr defTabSz="912679" eaLnBrk="1" hangingPunct="1">
              <a:defRPr sz="1200" b="0"/>
            </a:lvl1pPr>
          </a:lstStyle>
          <a:p>
            <a:pPr>
              <a:defRPr/>
            </a:pPr>
            <a:endParaRPr lang="en-US"/>
          </a:p>
        </p:txBody>
      </p:sp>
      <p:sp>
        <p:nvSpPr>
          <p:cNvPr id="104453" name="Rectangle 5"/>
          <p:cNvSpPr>
            <a:spLocks noGrp="1" noChangeArrowheads="1"/>
          </p:cNvSpPr>
          <p:nvPr>
            <p:ph type="sldNum" sz="quarter" idx="3"/>
          </p:nvPr>
        </p:nvSpPr>
        <p:spPr bwMode="auto">
          <a:xfrm>
            <a:off x="3971183" y="8831582"/>
            <a:ext cx="3037628" cy="463229"/>
          </a:xfrm>
          <a:prstGeom prst="rect">
            <a:avLst/>
          </a:prstGeom>
          <a:noFill/>
          <a:ln w="9525">
            <a:noFill/>
            <a:miter lim="800000"/>
            <a:headEnd/>
            <a:tailEnd/>
          </a:ln>
          <a:effectLst/>
        </p:spPr>
        <p:txBody>
          <a:bodyPr vert="horz" wrap="square" lIns="91345" tIns="45672" rIns="91345" bIns="45672" numCol="1" anchor="b" anchorCtr="0" compatLnSpc="1">
            <a:prstTxWarp prst="textNoShape">
              <a:avLst/>
            </a:prstTxWarp>
          </a:bodyPr>
          <a:lstStyle>
            <a:lvl1pPr algn="r" defTabSz="912679" eaLnBrk="1" hangingPunct="1">
              <a:defRPr sz="1200" b="0"/>
            </a:lvl1pPr>
          </a:lstStyle>
          <a:p>
            <a:pPr>
              <a:defRPr/>
            </a:pPr>
            <a:fld id="{15A86A32-F0BE-4913-8151-0867FA08942B}" type="slidenum">
              <a:rPr lang="en-US"/>
              <a:pPr>
                <a:defRPr/>
              </a:pPr>
              <a:t>‹#›</a:t>
            </a:fld>
            <a:endParaRPr lang="en-US"/>
          </a:p>
        </p:txBody>
      </p:sp>
    </p:spTree>
    <p:extLst>
      <p:ext uri="{BB962C8B-B14F-4D97-AF65-F5344CB8AC3E}">
        <p14:creationId xmlns:p14="http://schemas.microsoft.com/office/powerpoint/2010/main" val="41228635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bwMode="auto">
          <a:xfrm>
            <a:off x="2" y="2"/>
            <a:ext cx="3037628" cy="463229"/>
          </a:xfrm>
          <a:prstGeom prst="rect">
            <a:avLst/>
          </a:prstGeom>
          <a:noFill/>
          <a:ln w="9525">
            <a:noFill/>
            <a:miter lim="800000"/>
            <a:headEnd/>
            <a:tailEnd/>
          </a:ln>
          <a:effectLst/>
        </p:spPr>
        <p:txBody>
          <a:bodyPr vert="horz" wrap="square" lIns="92158" tIns="46078" rIns="92158" bIns="46078" numCol="1" anchor="t" anchorCtr="0" compatLnSpc="1">
            <a:prstTxWarp prst="textNoShape">
              <a:avLst/>
            </a:prstTxWarp>
          </a:bodyPr>
          <a:lstStyle>
            <a:lvl1pPr defTabSz="920615" eaLnBrk="1" hangingPunct="1">
              <a:defRPr sz="1200" b="0"/>
            </a:lvl1pPr>
          </a:lstStyle>
          <a:p>
            <a:pPr>
              <a:defRPr/>
            </a:pPr>
            <a:endParaRPr lang="en-US"/>
          </a:p>
        </p:txBody>
      </p:sp>
      <p:sp>
        <p:nvSpPr>
          <p:cNvPr id="75779" name="Rectangle 3"/>
          <p:cNvSpPr>
            <a:spLocks noGrp="1" noChangeArrowheads="1"/>
          </p:cNvSpPr>
          <p:nvPr>
            <p:ph type="dt" idx="1"/>
          </p:nvPr>
        </p:nvSpPr>
        <p:spPr bwMode="auto">
          <a:xfrm>
            <a:off x="3971183" y="2"/>
            <a:ext cx="3037628" cy="463229"/>
          </a:xfrm>
          <a:prstGeom prst="rect">
            <a:avLst/>
          </a:prstGeom>
          <a:noFill/>
          <a:ln w="9525">
            <a:noFill/>
            <a:miter lim="800000"/>
            <a:headEnd/>
            <a:tailEnd/>
          </a:ln>
          <a:effectLst/>
        </p:spPr>
        <p:txBody>
          <a:bodyPr vert="horz" wrap="square" lIns="92158" tIns="46078" rIns="92158" bIns="46078" numCol="1" anchor="t" anchorCtr="0" compatLnSpc="1">
            <a:prstTxWarp prst="textNoShape">
              <a:avLst/>
            </a:prstTxWarp>
          </a:bodyPr>
          <a:lstStyle>
            <a:lvl1pPr algn="r" defTabSz="920615" eaLnBrk="1" hangingPunct="1">
              <a:defRPr sz="1200" b="0"/>
            </a:lvl1pPr>
          </a:lstStyle>
          <a:p>
            <a:pPr>
              <a:defRPr/>
            </a:pPr>
            <a:endParaRPr lang="en-US"/>
          </a:p>
        </p:txBody>
      </p:sp>
      <p:sp>
        <p:nvSpPr>
          <p:cNvPr id="19460" name="Rectangle 4"/>
          <p:cNvSpPr>
            <a:spLocks noGrp="1" noRot="1" noChangeAspect="1" noChangeArrowheads="1" noTextEdit="1"/>
          </p:cNvSpPr>
          <p:nvPr>
            <p:ph type="sldImg" idx="2"/>
          </p:nvPr>
        </p:nvSpPr>
        <p:spPr bwMode="auto">
          <a:xfrm>
            <a:off x="1181100" y="696913"/>
            <a:ext cx="4649788" cy="3487737"/>
          </a:xfrm>
          <a:prstGeom prst="rect">
            <a:avLst/>
          </a:prstGeom>
          <a:noFill/>
          <a:ln w="9525">
            <a:solidFill>
              <a:srgbClr val="000000"/>
            </a:solidFill>
            <a:miter lim="800000"/>
            <a:headEnd/>
            <a:tailEnd/>
          </a:ln>
        </p:spPr>
      </p:sp>
      <p:sp>
        <p:nvSpPr>
          <p:cNvPr id="75781" name="Rectangle 5"/>
          <p:cNvSpPr>
            <a:spLocks noGrp="1" noChangeArrowheads="1"/>
          </p:cNvSpPr>
          <p:nvPr>
            <p:ph type="body" sz="quarter" idx="3"/>
          </p:nvPr>
        </p:nvSpPr>
        <p:spPr bwMode="auto">
          <a:xfrm>
            <a:off x="701359" y="4415790"/>
            <a:ext cx="5607684" cy="4183380"/>
          </a:xfrm>
          <a:prstGeom prst="rect">
            <a:avLst/>
          </a:prstGeom>
          <a:noFill/>
          <a:ln w="9525">
            <a:noFill/>
            <a:miter lim="800000"/>
            <a:headEnd/>
            <a:tailEnd/>
          </a:ln>
          <a:effectLst/>
        </p:spPr>
        <p:txBody>
          <a:bodyPr vert="horz" wrap="square" lIns="92158" tIns="46078" rIns="92158" bIns="4607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5782" name="Rectangle 6"/>
          <p:cNvSpPr>
            <a:spLocks noGrp="1" noChangeArrowheads="1"/>
          </p:cNvSpPr>
          <p:nvPr>
            <p:ph type="ftr" sz="quarter" idx="4"/>
          </p:nvPr>
        </p:nvSpPr>
        <p:spPr bwMode="auto">
          <a:xfrm>
            <a:off x="2" y="8831582"/>
            <a:ext cx="3037628" cy="463229"/>
          </a:xfrm>
          <a:prstGeom prst="rect">
            <a:avLst/>
          </a:prstGeom>
          <a:noFill/>
          <a:ln w="9525">
            <a:noFill/>
            <a:miter lim="800000"/>
            <a:headEnd/>
            <a:tailEnd/>
          </a:ln>
          <a:effectLst/>
        </p:spPr>
        <p:txBody>
          <a:bodyPr vert="horz" wrap="square" lIns="92158" tIns="46078" rIns="92158" bIns="46078" numCol="1" anchor="b" anchorCtr="0" compatLnSpc="1">
            <a:prstTxWarp prst="textNoShape">
              <a:avLst/>
            </a:prstTxWarp>
          </a:bodyPr>
          <a:lstStyle>
            <a:lvl1pPr defTabSz="920615" eaLnBrk="1" hangingPunct="1">
              <a:defRPr sz="1200" b="0"/>
            </a:lvl1pPr>
          </a:lstStyle>
          <a:p>
            <a:pPr>
              <a:defRPr/>
            </a:pPr>
            <a:endParaRPr lang="en-US"/>
          </a:p>
        </p:txBody>
      </p:sp>
      <p:sp>
        <p:nvSpPr>
          <p:cNvPr id="75783" name="Rectangle 7"/>
          <p:cNvSpPr>
            <a:spLocks noGrp="1" noChangeArrowheads="1"/>
          </p:cNvSpPr>
          <p:nvPr>
            <p:ph type="sldNum" sz="quarter" idx="5"/>
          </p:nvPr>
        </p:nvSpPr>
        <p:spPr bwMode="auto">
          <a:xfrm>
            <a:off x="3971183" y="8831582"/>
            <a:ext cx="3037628" cy="463229"/>
          </a:xfrm>
          <a:prstGeom prst="rect">
            <a:avLst/>
          </a:prstGeom>
          <a:noFill/>
          <a:ln w="9525">
            <a:noFill/>
            <a:miter lim="800000"/>
            <a:headEnd/>
            <a:tailEnd/>
          </a:ln>
          <a:effectLst/>
        </p:spPr>
        <p:txBody>
          <a:bodyPr vert="horz" wrap="square" lIns="92158" tIns="46078" rIns="92158" bIns="46078" numCol="1" anchor="b" anchorCtr="0" compatLnSpc="1">
            <a:prstTxWarp prst="textNoShape">
              <a:avLst/>
            </a:prstTxWarp>
          </a:bodyPr>
          <a:lstStyle>
            <a:lvl1pPr algn="r" defTabSz="920615" eaLnBrk="1" hangingPunct="1">
              <a:defRPr sz="1200" b="0"/>
            </a:lvl1pPr>
          </a:lstStyle>
          <a:p>
            <a:pPr>
              <a:defRPr/>
            </a:pPr>
            <a:fld id="{B79AFF30-1815-4E85-9243-ABD4123A36FE}" type="slidenum">
              <a:rPr lang="en-US"/>
              <a:pPr>
                <a:defRPr/>
              </a:pPr>
              <a:t>‹#›</a:t>
            </a:fld>
            <a:endParaRPr lang="en-US"/>
          </a:p>
        </p:txBody>
      </p:sp>
    </p:spTree>
    <p:extLst>
      <p:ext uri="{BB962C8B-B14F-4D97-AF65-F5344CB8AC3E}">
        <p14:creationId xmlns:p14="http://schemas.microsoft.com/office/powerpoint/2010/main" val="12519846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79AFF30-1815-4E85-9243-ABD4123A36FE}" type="slidenum">
              <a:rPr lang="en-US" smtClean="0"/>
              <a:pPr>
                <a:defRPr/>
              </a:pPr>
              <a:t>1</a:t>
            </a:fld>
            <a:endParaRPr lang="en-US"/>
          </a:p>
        </p:txBody>
      </p:sp>
    </p:spTree>
    <p:extLst>
      <p:ext uri="{BB962C8B-B14F-4D97-AF65-F5344CB8AC3E}">
        <p14:creationId xmlns:p14="http://schemas.microsoft.com/office/powerpoint/2010/main" val="1658227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79AFF30-1815-4E85-9243-ABD4123A36FE}" type="slidenum">
              <a:rPr lang="en-US" smtClean="0"/>
              <a:pPr>
                <a:defRPr/>
              </a:pPr>
              <a:t>4</a:t>
            </a:fld>
            <a:endParaRPr lang="en-US"/>
          </a:p>
        </p:txBody>
      </p:sp>
    </p:spTree>
    <p:extLst>
      <p:ext uri="{BB962C8B-B14F-4D97-AF65-F5344CB8AC3E}">
        <p14:creationId xmlns:p14="http://schemas.microsoft.com/office/powerpoint/2010/main" val="3203945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79AFF30-1815-4E85-9243-ABD4123A36FE}" type="slidenum">
              <a:rPr lang="en-US" smtClean="0"/>
              <a:pPr>
                <a:defRPr/>
              </a:pPr>
              <a:t>9</a:t>
            </a:fld>
            <a:endParaRPr lang="en-US"/>
          </a:p>
        </p:txBody>
      </p:sp>
    </p:spTree>
    <p:extLst>
      <p:ext uri="{BB962C8B-B14F-4D97-AF65-F5344CB8AC3E}">
        <p14:creationId xmlns:p14="http://schemas.microsoft.com/office/powerpoint/2010/main" val="489469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79AFF30-1815-4E85-9243-ABD4123A36FE}" type="slidenum">
              <a:rPr lang="en-US" smtClean="0"/>
              <a:pPr>
                <a:defRPr/>
              </a:pPr>
              <a:t>29</a:t>
            </a:fld>
            <a:endParaRPr lang="en-US"/>
          </a:p>
        </p:txBody>
      </p:sp>
    </p:spTree>
    <p:extLst>
      <p:ext uri="{BB962C8B-B14F-4D97-AF65-F5344CB8AC3E}">
        <p14:creationId xmlns:p14="http://schemas.microsoft.com/office/powerpoint/2010/main" val="3759716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59" y="4415790"/>
            <a:ext cx="5607684" cy="418338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B79AFF30-1815-4E85-9243-ABD4123A36FE}" type="slidenum">
              <a:rPr lang="en-US" smtClean="0"/>
              <a:pPr>
                <a:defRPr/>
              </a:pPr>
              <a:t>35</a:t>
            </a:fld>
            <a:endParaRPr lang="en-US"/>
          </a:p>
        </p:txBody>
      </p:sp>
    </p:spTree>
    <p:extLst>
      <p:ext uri="{BB962C8B-B14F-4D97-AF65-F5344CB8AC3E}">
        <p14:creationId xmlns:p14="http://schemas.microsoft.com/office/powerpoint/2010/main" val="23046254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304800" y="624840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dirty="0">
              <a:solidFill>
                <a:srgbClr val="FFFFFF"/>
              </a:solidFill>
            </a:endParaRPr>
          </a:p>
        </p:txBody>
      </p:sp>
      <p:pic>
        <p:nvPicPr>
          <p:cNvPr id="8" name="Picture 7" descr="horizontal-logo-green-text.jpg"/>
          <p:cNvPicPr>
            <a:picLocks noChangeAspect="1"/>
          </p:cNvPicPr>
          <p:nvPr userDrawn="1"/>
        </p:nvPicPr>
        <p:blipFill>
          <a:blip r:embed="rId3" cstate="print"/>
          <a:srcRect/>
          <a:stretch>
            <a:fillRect/>
          </a:stretch>
        </p:blipFill>
        <p:spPr bwMode="auto">
          <a:xfrm>
            <a:off x="1905000" y="304800"/>
            <a:ext cx="5334000" cy="892175"/>
          </a:xfrm>
          <a:prstGeom prst="rect">
            <a:avLst/>
          </a:prstGeom>
          <a:noFill/>
          <a:ln w="9525">
            <a:noFill/>
            <a:miter lim="800000"/>
            <a:headEnd/>
            <a:tailEnd/>
          </a:ln>
        </p:spPr>
      </p:pic>
      <p:sp>
        <p:nvSpPr>
          <p:cNvPr id="9" name="Subtitle 2"/>
          <p:cNvSpPr>
            <a:spLocks noGrp="1"/>
          </p:cNvSpPr>
          <p:nvPr>
            <p:ph type="subTitle" idx="1"/>
          </p:nvPr>
        </p:nvSpPr>
        <p:spPr>
          <a:xfrm>
            <a:off x="1371600" y="4191000"/>
            <a:ext cx="6400800" cy="1752600"/>
          </a:xfrm>
        </p:spPr>
        <p:txBody>
          <a:bodyPr anchor="ctr" anchorCtr="0"/>
          <a:lstStyle>
            <a:lvl1pPr marL="0" indent="0" algn="ctr">
              <a:buNone/>
              <a:defRPr b="1">
                <a:solidFill>
                  <a:schemeClr val="tx1">
                    <a:lumMod val="75000"/>
                    <a:lumOff val="25000"/>
                  </a:schemeClr>
                </a:solidFill>
                <a:latin typeface="+mn-lt"/>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Title 6"/>
          <p:cNvSpPr>
            <a:spLocks noGrp="1"/>
          </p:cNvSpPr>
          <p:nvPr>
            <p:ph type="title"/>
          </p:nvPr>
        </p:nvSpPr>
        <p:spPr>
          <a:xfrm>
            <a:off x="457200" y="1981200"/>
            <a:ext cx="8229600" cy="2057400"/>
          </a:xfrm>
          <a:prstGeom prst="rect">
            <a:avLst/>
          </a:prstGeom>
        </p:spPr>
        <p:txBody>
          <a:bodyPr>
            <a:normAutofit/>
          </a:bodyPr>
          <a:lstStyle>
            <a:lvl1pPr algn="ctr">
              <a:defRPr sz="4000" b="1">
                <a:solidFill>
                  <a:srgbClr val="146737"/>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96651873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lstStyle/>
          <a:p>
            <a:r>
              <a:rPr lang="en-US" dirty="0" smtClean="0"/>
              <a:t>Click to edit Master title style</a:t>
            </a:r>
            <a:endParaRPr lang="en-US" dirty="0"/>
          </a:p>
        </p:txBody>
      </p:sp>
      <p:sp>
        <p:nvSpPr>
          <p:cNvPr id="9" name="Slide Number Placeholder 8"/>
          <p:cNvSpPr>
            <a:spLocks noGrp="1"/>
          </p:cNvSpPr>
          <p:nvPr>
            <p:ph type="sldNum" sz="quarter" idx="11"/>
          </p:nvPr>
        </p:nvSpPr>
        <p:spPr/>
        <p:txBody>
          <a:bodyPr/>
          <a:lstStyle>
            <a:lvl1pPr>
              <a:defRPr b="1"/>
            </a:lvl1pPr>
          </a:lstStyle>
          <a:p>
            <a:fld id="{26CA2777-A89F-4130-B308-73BB65955918}" type="slidenum">
              <a:rPr lang="en-US" smtClean="0">
                <a:solidFill>
                  <a:srgbClr val="0F6636"/>
                </a:solidFill>
              </a:rPr>
              <a:pPr/>
              <a:t>‹#›</a:t>
            </a:fld>
            <a:endParaRPr lang="en-US" dirty="0">
              <a:solidFill>
                <a:srgbClr val="0F6636"/>
              </a:solidFill>
            </a:endParaRPr>
          </a:p>
        </p:txBody>
      </p:sp>
      <p:sp>
        <p:nvSpPr>
          <p:cNvPr id="10" name="Footer Placeholder 9"/>
          <p:cNvSpPr>
            <a:spLocks noGrp="1"/>
          </p:cNvSpPr>
          <p:nvPr>
            <p:ph type="ftr" sz="quarter" idx="12"/>
          </p:nvPr>
        </p:nvSpPr>
        <p:spPr/>
        <p:txBody>
          <a:bodyPr/>
          <a:lstStyle>
            <a:lvl1pPr>
              <a:defRPr b="1"/>
            </a:lvl1pPr>
          </a:lstStyle>
          <a:p>
            <a:pPr fontAlgn="auto">
              <a:spcBef>
                <a:spcPts val="0"/>
              </a:spcBef>
              <a:spcAft>
                <a:spcPts val="0"/>
              </a:spcAft>
            </a:pPr>
            <a:r>
              <a:rPr lang="en-US" smtClean="0">
                <a:solidFill>
                  <a:srgbClr val="0F6636"/>
                </a:solidFill>
              </a:rPr>
              <a:t>HEP and the Federal Budget Process - June 2017</a:t>
            </a:r>
            <a:endParaRPr lang="en-US" dirty="0">
              <a:solidFill>
                <a:srgbClr val="0F6636"/>
              </a:solidFill>
            </a:endParaRPr>
          </a:p>
        </p:txBody>
      </p:sp>
    </p:spTree>
    <p:extLst>
      <p:ext uri="{BB962C8B-B14F-4D97-AF65-F5344CB8AC3E}">
        <p14:creationId xmlns:p14="http://schemas.microsoft.com/office/powerpoint/2010/main" val="377519865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rmAutofit/>
          </a:bodyPr>
          <a:lstStyle>
            <a:lvl1pPr algn="l">
              <a:defRPr lang="en-US" sz="4000" b="1" kern="1200" cap="all" baseline="0" dirty="0">
                <a:solidFill>
                  <a:schemeClr val="tx2"/>
                </a:solidFill>
                <a:effectLst>
                  <a:outerShdw blurRad="38100" dist="38100" dir="2700000" algn="tl">
                    <a:srgbClr val="000000">
                      <a:alpha val="43137"/>
                    </a:srgbClr>
                  </a:outerShdw>
                </a:effectLst>
                <a:latin typeface="+mn-lt"/>
                <a:ea typeface="+mj-ea"/>
                <a:cs typeface="Arial" pitchFamily="34" charset="0"/>
              </a:defRPr>
            </a:lvl1pPr>
          </a:lstStyle>
          <a:p>
            <a:pPr lvl="0" algn="ctr" rtl="0" eaLnBrk="0" fontAlgn="base" hangingPunct="0">
              <a:spcBef>
                <a:spcPct val="0"/>
              </a:spcBef>
              <a:spcAft>
                <a:spcPct val="0"/>
              </a:spcAft>
            </a:pPr>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Rectangle 6"/>
          <p:cNvSpPr>
            <a:spLocks noGrp="1" noChangeArrowheads="1"/>
          </p:cNvSpPr>
          <p:nvPr>
            <p:ph type="sldNum" sz="quarter" idx="10"/>
          </p:nvPr>
        </p:nvSpPr>
        <p:spPr>
          <a:ln/>
        </p:spPr>
        <p:txBody>
          <a:bodyPr/>
          <a:lstStyle>
            <a:lvl1pPr>
              <a:defRPr b="0"/>
            </a:lvl1pPr>
          </a:lstStyle>
          <a:p>
            <a:pPr>
              <a:defRPr/>
            </a:pPr>
            <a:fld id="{56929663-6CA7-4931-8F5D-849FE6A4CD44}" type="slidenum">
              <a:rPr lang="en-US" smtClean="0">
                <a:solidFill>
                  <a:srgbClr val="0F6636"/>
                </a:solidFill>
              </a:rPr>
              <a:pPr>
                <a:defRPr/>
              </a:pPr>
              <a:t>‹#›</a:t>
            </a:fld>
            <a:endParaRPr lang="en-US" dirty="0">
              <a:solidFill>
                <a:srgbClr val="0F6636"/>
              </a:solidFill>
            </a:endParaRPr>
          </a:p>
        </p:txBody>
      </p:sp>
    </p:spTree>
    <p:extLst>
      <p:ext uri="{BB962C8B-B14F-4D97-AF65-F5344CB8AC3E}">
        <p14:creationId xmlns:p14="http://schemas.microsoft.com/office/powerpoint/2010/main" val="83503644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no footer)">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lvl1pPr algn="ctr" defTabSz="914400" rtl="0" eaLnBrk="1" latinLnBrk="0" hangingPunct="1">
              <a:spcBef>
                <a:spcPct val="0"/>
              </a:spcBef>
              <a:buNone/>
              <a:defRPr lang="en-US" sz="4000" b="1" kern="1200" dirty="0">
                <a:solidFill>
                  <a:srgbClr val="106636"/>
                </a:solidFill>
                <a:effectLst>
                  <a:outerShdw blurRad="38100" dist="38100" dir="2700000" algn="tl">
                    <a:srgbClr val="000000">
                      <a:alpha val="43137"/>
                    </a:srgbClr>
                  </a:outerShdw>
                </a:effectLst>
                <a:latin typeface="+mj-lt"/>
                <a:ea typeface="+mj-ea"/>
                <a:cs typeface="Arial" pitchFamily="34" charset="0"/>
              </a:defRPr>
            </a:lvl1pPr>
          </a:lstStyle>
          <a:p>
            <a:r>
              <a:rPr lang="en-US" dirty="0" smtClean="0"/>
              <a:t>Click to edit Master title style</a:t>
            </a:r>
            <a:endParaRPr lang="en-US" dirty="0"/>
          </a:p>
        </p:txBody>
      </p:sp>
      <p:sp>
        <p:nvSpPr>
          <p:cNvPr id="9" name="Slide Number Placeholder 8"/>
          <p:cNvSpPr>
            <a:spLocks noGrp="1"/>
          </p:cNvSpPr>
          <p:nvPr>
            <p:ph type="sldNum" sz="quarter" idx="11"/>
          </p:nvPr>
        </p:nvSpPr>
        <p:spPr/>
        <p:txBody>
          <a:bodyPr/>
          <a:lstStyle/>
          <a:p>
            <a:pPr>
              <a:defRPr/>
            </a:pPr>
            <a:fld id="{56F4B2E3-7CDC-4972-8D42-2D141A8D5E9A}" type="slidenum">
              <a:rPr lang="en-US" smtClean="0">
                <a:solidFill>
                  <a:srgbClr val="0F6636"/>
                </a:solidFill>
              </a:rPr>
              <a:pPr>
                <a:defRPr/>
              </a:pPr>
              <a:t>‹#›</a:t>
            </a:fld>
            <a:endParaRPr lang="en-US">
              <a:solidFill>
                <a:srgbClr val="0F6636"/>
              </a:solidFill>
            </a:endParaRPr>
          </a:p>
        </p:txBody>
      </p:sp>
      <p:sp>
        <p:nvSpPr>
          <p:cNvPr id="10" name="Footer Placeholder 9"/>
          <p:cNvSpPr>
            <a:spLocks noGrp="1"/>
          </p:cNvSpPr>
          <p:nvPr>
            <p:ph type="ftr" sz="quarter" idx="12"/>
          </p:nvPr>
        </p:nvSpPr>
        <p:spPr/>
        <p:txBody>
          <a:bodyPr/>
          <a:lstStyle>
            <a:lvl1pPr>
              <a:defRPr/>
            </a:lvl1pPr>
          </a:lstStyle>
          <a:p>
            <a:r>
              <a:rPr lang="en-US" smtClean="0">
                <a:solidFill>
                  <a:srgbClr val="0F6636"/>
                </a:solidFill>
              </a:rPr>
              <a:t>HEP and the Federal Budget Process - June 2017</a:t>
            </a:r>
            <a:endParaRPr lang="en-US" dirty="0">
              <a:solidFill>
                <a:srgbClr val="0F6636"/>
              </a:solidFill>
            </a:endParaRPr>
          </a:p>
        </p:txBody>
      </p:sp>
      <p:sp>
        <p:nvSpPr>
          <p:cNvPr id="2" name="Rectangle 1"/>
          <p:cNvSpPr/>
          <p:nvPr userDrawn="1"/>
        </p:nvSpPr>
        <p:spPr>
          <a:xfrm>
            <a:off x="0" y="6042917"/>
            <a:ext cx="9144000" cy="81165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b="0">
              <a:solidFill>
                <a:srgbClr val="FFFFFF"/>
              </a:solidFill>
            </a:endParaRPr>
          </a:p>
        </p:txBody>
      </p:sp>
      <p:sp>
        <p:nvSpPr>
          <p:cNvPr id="12" name="Text Placeholder 2"/>
          <p:cNvSpPr>
            <a:spLocks noGrp="1"/>
          </p:cNvSpPr>
          <p:nvPr>
            <p:ph idx="1"/>
          </p:nvPr>
        </p:nvSpPr>
        <p:spPr>
          <a:xfrm>
            <a:off x="152400" y="866776"/>
            <a:ext cx="8839199" cy="563727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448049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REMOVE">
    <p:spTree>
      <p:nvGrpSpPr>
        <p:cNvPr id="1" name=""/>
        <p:cNvGrpSpPr/>
        <p:nvPr/>
      </p:nvGrpSpPr>
      <p:grpSpPr>
        <a:xfrm>
          <a:off x="0" y="0"/>
          <a:ext cx="0" cy="0"/>
          <a:chOff x="0" y="0"/>
          <a:chExt cx="0" cy="0"/>
        </a:xfrm>
      </p:grpSpPr>
      <p:sp>
        <p:nvSpPr>
          <p:cNvPr id="9" name="Title 1"/>
          <p:cNvSpPr>
            <a:spLocks noGrp="1"/>
          </p:cNvSpPr>
          <p:nvPr>
            <p:ph type="title"/>
          </p:nvPr>
        </p:nvSpPr>
        <p:spPr>
          <a:xfrm>
            <a:off x="457200" y="432609"/>
            <a:ext cx="8293100" cy="646957"/>
          </a:xfrm>
          <a:prstGeom prst="rect">
            <a:avLst/>
          </a:prstGeom>
        </p:spPr>
        <p:txBody>
          <a:bodyPr vert="horz" lIns="0" tIns="0" rIns="0" bIns="0"/>
          <a:lstStyle>
            <a:lvl1pPr algn="l">
              <a:defRPr sz="2200" b="1" i="0" baseline="0">
                <a:solidFill>
                  <a:srgbClr val="004C97"/>
                </a:solidFill>
                <a:latin typeface="Helvetica"/>
              </a:defRPr>
            </a:lvl1pPr>
          </a:lstStyle>
          <a:p>
            <a:r>
              <a:rPr lang="en-US" dirty="0" smtClean="0"/>
              <a:t>Click to edit Master title style</a:t>
            </a:r>
            <a:endParaRPr lang="en-US" dirty="0"/>
          </a:p>
        </p:txBody>
      </p:sp>
      <p:sp>
        <p:nvSpPr>
          <p:cNvPr id="13" name="Picture Placeholder 12"/>
          <p:cNvSpPr>
            <a:spLocks noGrp="1"/>
          </p:cNvSpPr>
          <p:nvPr>
            <p:ph type="pic" sz="quarter" idx="10"/>
          </p:nvPr>
        </p:nvSpPr>
        <p:spPr>
          <a:xfrm>
            <a:off x="457200" y="1238250"/>
            <a:ext cx="8293100" cy="4846639"/>
          </a:xfrm>
          <a:prstGeom prst="rect">
            <a:avLst/>
          </a:prstGeom>
        </p:spPr>
        <p:txBody>
          <a:bodyPr vert="horz"/>
          <a:lstStyle>
            <a:lvl1pPr marL="0" indent="0">
              <a:buFontTx/>
              <a:buNone/>
              <a:defRPr>
                <a:solidFill>
                  <a:srgbClr val="63666A"/>
                </a:solidFill>
                <a:latin typeface="Helvetica"/>
              </a:defRPr>
            </a:lvl1pPr>
          </a:lstStyle>
          <a:p>
            <a:pPr lvl="0"/>
            <a:endParaRPr lang="en-US" noProof="0" dirty="0"/>
          </a:p>
        </p:txBody>
      </p:sp>
      <p:sp>
        <p:nvSpPr>
          <p:cNvPr id="4" name="Date Placeholder 3"/>
          <p:cNvSpPr>
            <a:spLocks noGrp="1"/>
          </p:cNvSpPr>
          <p:nvPr>
            <p:ph type="dt" sz="half" idx="11"/>
          </p:nvPr>
        </p:nvSpPr>
        <p:spPr>
          <a:xfrm>
            <a:off x="979488" y="6488430"/>
            <a:ext cx="1136650" cy="187325"/>
          </a:xfrm>
          <a:prstGeom prst="rect">
            <a:avLst/>
          </a:prstGeom>
        </p:spPr>
        <p:txBody>
          <a:bodyPr/>
          <a:lstStyle>
            <a:lvl1pPr>
              <a:defRPr/>
            </a:lvl1pPr>
          </a:lstStyle>
          <a:p>
            <a:pPr>
              <a:defRPr/>
            </a:pPr>
            <a:endParaRPr lang="en-US" dirty="0"/>
          </a:p>
        </p:txBody>
      </p:sp>
      <p:sp>
        <p:nvSpPr>
          <p:cNvPr id="5" name="Footer Placeholder 4"/>
          <p:cNvSpPr>
            <a:spLocks noGrp="1"/>
          </p:cNvSpPr>
          <p:nvPr>
            <p:ph type="ftr" sz="quarter" idx="12"/>
          </p:nvPr>
        </p:nvSpPr>
        <p:spPr/>
        <p:txBody>
          <a:bodyPr/>
          <a:lstStyle>
            <a:lvl1pPr>
              <a:defRPr/>
            </a:lvl1pPr>
          </a:lstStyle>
          <a:p>
            <a:pPr>
              <a:defRPr/>
            </a:pPr>
            <a:r>
              <a:rPr lang="en-US" smtClean="0"/>
              <a:t>HEP and the Federal Budget Process - June 2017</a:t>
            </a:r>
            <a:endParaRPr lang="en-US"/>
          </a:p>
        </p:txBody>
      </p:sp>
      <p:sp>
        <p:nvSpPr>
          <p:cNvPr id="6" name="Slide Number Placeholder 5"/>
          <p:cNvSpPr>
            <a:spLocks noGrp="1"/>
          </p:cNvSpPr>
          <p:nvPr>
            <p:ph type="sldNum" sz="quarter" idx="13"/>
          </p:nvPr>
        </p:nvSpPr>
        <p:spPr/>
        <p:txBody>
          <a:bodyPr/>
          <a:lstStyle>
            <a:lvl1pPr>
              <a:defRPr/>
            </a:lvl1pPr>
          </a:lstStyle>
          <a:p>
            <a:pPr>
              <a:defRPr/>
            </a:pPr>
            <a:fld id="{C663080B-B7DD-F94E-BF93-E5AF96AB2174}" type="slidenum">
              <a:rPr lang="en-US"/>
              <a:pPr>
                <a:defRPr/>
              </a:pPr>
              <a:t>‹#›</a:t>
            </a:fld>
            <a:endParaRPr lang="en-US" dirty="0"/>
          </a:p>
        </p:txBody>
      </p:sp>
    </p:spTree>
    <p:extLst>
      <p:ext uri="{BB962C8B-B14F-4D97-AF65-F5344CB8AC3E}">
        <p14:creationId xmlns:p14="http://schemas.microsoft.com/office/powerpoint/2010/main" val="4157884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smtClean="0"/>
              <a:t>Slide title – line 1 – Arial 30 pt – HiLumi blue</a:t>
            </a:r>
            <a:br>
              <a:rPr lang="en-GB" noProof="0" smtClean="0"/>
            </a:br>
            <a:r>
              <a:rPr lang="en-GB" noProof="0" smtClean="0"/>
              <a:t>Slide title – line 2 – Arial 30 pt – HiLumi blue</a:t>
            </a:r>
            <a:endParaRPr lang="en-GB" noProof="0"/>
          </a:p>
        </p:txBody>
      </p:sp>
      <p:sp>
        <p:nvSpPr>
          <p:cNvPr id="3" name="Espace réservé du texte 2"/>
          <p:cNvSpPr>
            <a:spLocks noGrp="1"/>
          </p:cNvSpPr>
          <p:nvPr>
            <p:ph type="body" idx="1" hasCustomPrompt="1"/>
          </p:nvPr>
        </p:nvSpPr>
        <p:spPr>
          <a:xfrm>
            <a:off x="457200" y="1215232"/>
            <a:ext cx="4040188"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smtClean="0"/>
              <a:t>Click to edit Master text styles </a:t>
            </a:r>
          </a:p>
        </p:txBody>
      </p:sp>
      <p:sp>
        <p:nvSpPr>
          <p:cNvPr id="4" name="Espace réservé du contenu 3"/>
          <p:cNvSpPr>
            <a:spLocks noGrp="1"/>
          </p:cNvSpPr>
          <p:nvPr>
            <p:ph sz="half" idx="2" hasCustomPrompt="1"/>
          </p:nvPr>
        </p:nvSpPr>
        <p:spPr>
          <a:xfrm>
            <a:off x="457200" y="205740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smtClean="0"/>
              <a:t>Click to edit Master texts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5" name="Espace réservé du texte 4"/>
          <p:cNvSpPr>
            <a:spLocks noGrp="1"/>
          </p:cNvSpPr>
          <p:nvPr>
            <p:ph type="body" sz="quarter" idx="3" hasCustomPrompt="1"/>
          </p:nvPr>
        </p:nvSpPr>
        <p:spPr>
          <a:xfrm>
            <a:off x="4645025" y="1215232"/>
            <a:ext cx="4041775"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smtClean="0"/>
              <a:t>Click to edit Master text styles</a:t>
            </a:r>
          </a:p>
        </p:txBody>
      </p:sp>
      <p:sp>
        <p:nvSpPr>
          <p:cNvPr id="6" name="Espace réservé du contenu 5"/>
          <p:cNvSpPr>
            <a:spLocks noGrp="1"/>
          </p:cNvSpPr>
          <p:nvPr>
            <p:ph sz="quarter" idx="4" hasCustomPrompt="1"/>
          </p:nvPr>
        </p:nvSpPr>
        <p:spPr>
          <a:xfrm>
            <a:off x="4645025" y="2057400"/>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smtClean="0"/>
              <a:t>Click to edit Master texts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8" name="Espace réservé du pied de page 7"/>
          <p:cNvSpPr>
            <a:spLocks noGrp="1"/>
          </p:cNvSpPr>
          <p:nvPr>
            <p:ph type="ftr" sz="quarter" idx="11"/>
          </p:nvPr>
        </p:nvSpPr>
        <p:spPr>
          <a:xfrm>
            <a:off x="1905000" y="6356350"/>
            <a:ext cx="6627000" cy="360000"/>
          </a:xfrm>
        </p:spPr>
        <p:txBody>
          <a:bodyPr/>
          <a:lstStyle/>
          <a:p>
            <a:r>
              <a:rPr lang="en-US" noProof="0" smtClean="0"/>
              <a:t>HEP and the Federal Budget Process - June 2017</a:t>
            </a:r>
            <a:endParaRPr lang="en-GB" noProof="0"/>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pPr/>
              <a:t>‹#›</a:t>
            </a:fld>
            <a:endParaRPr lang="fr-FR"/>
          </a:p>
        </p:txBody>
      </p:sp>
      <p:grpSp>
        <p:nvGrpSpPr>
          <p:cNvPr id="11" name="Grouper 10"/>
          <p:cNvGrpSpPr/>
          <p:nvPr userDrawn="1"/>
        </p:nvGrpSpPr>
        <p:grpSpPr>
          <a:xfrm>
            <a:off x="1440000" y="6300000"/>
            <a:ext cx="457200" cy="457200"/>
            <a:chOff x="1462200" y="4620913"/>
            <a:chExt cx="457200" cy="457200"/>
          </a:xfrm>
        </p:grpSpPr>
        <p:sp>
          <p:nvSpPr>
            <p:cNvPr id="12" name="Rectangle 11"/>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ZoneTexte 12"/>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smtClean="0"/>
                <a:t>logo</a:t>
              </a:r>
            </a:p>
            <a:p>
              <a:pPr algn="ctr"/>
              <a:r>
                <a:rPr lang="en-GB" sz="900" dirty="0" smtClean="0"/>
                <a:t>area</a:t>
              </a:r>
              <a:endParaRPr lang="en-GB" sz="900" dirty="0"/>
            </a:p>
          </p:txBody>
        </p:sp>
      </p:grpSp>
    </p:spTree>
    <p:extLst>
      <p:ext uri="{BB962C8B-B14F-4D97-AF65-F5344CB8AC3E}">
        <p14:creationId xmlns:p14="http://schemas.microsoft.com/office/powerpoint/2010/main" val="2061189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n-US" smtClean="0"/>
              <a:t>HEP and the Federal Budget Process - June 2017</a:t>
            </a:r>
            <a:endParaRPr lang="en-US" dirty="0"/>
          </a:p>
        </p:txBody>
      </p:sp>
      <p:sp>
        <p:nvSpPr>
          <p:cNvPr id="4" name="Slide Number Placeholder 3"/>
          <p:cNvSpPr>
            <a:spLocks noGrp="1"/>
          </p:cNvSpPr>
          <p:nvPr>
            <p:ph type="sldNum" sz="quarter" idx="11"/>
          </p:nvPr>
        </p:nvSpPr>
        <p:spPr/>
        <p:txBody>
          <a:bodyPr/>
          <a:lstStyle/>
          <a:p>
            <a:fld id="{26CA2777-A89F-4130-B308-73BB65955918}" type="slidenum">
              <a:rPr lang="en-US" smtClean="0"/>
              <a:pPr/>
              <a:t>‹#›</a:t>
            </a:fld>
            <a:endParaRPr lang="en-US" dirty="0"/>
          </a:p>
        </p:txBody>
      </p:sp>
      <p:sp>
        <p:nvSpPr>
          <p:cNvPr id="5" name="Rectangle 4"/>
          <p:cNvSpPr/>
          <p:nvPr userDrawn="1"/>
        </p:nvSpPr>
        <p:spPr>
          <a:xfrm>
            <a:off x="0" y="5867400"/>
            <a:ext cx="9129486"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p:cNvSpPr>
            <a:spLocks noGrp="1"/>
          </p:cNvSpPr>
          <p:nvPr>
            <p:ph idx="1"/>
          </p:nvPr>
        </p:nvSpPr>
        <p:spPr>
          <a:xfrm>
            <a:off x="352425" y="866776"/>
            <a:ext cx="8410575" cy="52593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2604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9144000" cy="685801"/>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52400" y="866776"/>
            <a:ext cx="8839199" cy="525938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3124200" y="6357064"/>
            <a:ext cx="5257800" cy="365125"/>
          </a:xfrm>
          <a:prstGeom prst="rect">
            <a:avLst/>
          </a:prstGeom>
        </p:spPr>
        <p:txBody>
          <a:bodyPr vert="horz" lIns="91440" tIns="45720" rIns="91440" bIns="45720" rtlCol="0" anchor="ctr"/>
          <a:lstStyle>
            <a:lvl1pPr algn="r">
              <a:defRPr sz="1200" b="1">
                <a:solidFill>
                  <a:schemeClr val="accent1"/>
                </a:solidFill>
                <a:latin typeface="+mn-lt"/>
                <a:cs typeface="Arial" pitchFamily="34" charset="0"/>
              </a:defRPr>
            </a:lvl1pPr>
          </a:lstStyle>
          <a:p>
            <a:pPr fontAlgn="auto">
              <a:spcBef>
                <a:spcPts val="0"/>
              </a:spcBef>
              <a:spcAft>
                <a:spcPts val="0"/>
              </a:spcAft>
            </a:pPr>
            <a:r>
              <a:rPr lang="en-US" smtClean="0">
                <a:solidFill>
                  <a:srgbClr val="0F6636"/>
                </a:solidFill>
              </a:rPr>
              <a:t>HEP and the Federal Budget Process - June 2017</a:t>
            </a:r>
            <a:endParaRPr lang="en-US" dirty="0">
              <a:solidFill>
                <a:srgbClr val="0F6636"/>
              </a:solidFill>
            </a:endParaRPr>
          </a:p>
        </p:txBody>
      </p:sp>
      <p:sp>
        <p:nvSpPr>
          <p:cNvPr id="6" name="Slide Number Placeholder 5"/>
          <p:cNvSpPr>
            <a:spLocks noGrp="1"/>
          </p:cNvSpPr>
          <p:nvPr>
            <p:ph type="sldNum" sz="quarter" idx="4"/>
          </p:nvPr>
        </p:nvSpPr>
        <p:spPr>
          <a:xfrm>
            <a:off x="8414464" y="6361279"/>
            <a:ext cx="381000" cy="365125"/>
          </a:xfrm>
          <a:prstGeom prst="rect">
            <a:avLst/>
          </a:prstGeom>
        </p:spPr>
        <p:txBody>
          <a:bodyPr vert="horz" lIns="91440" tIns="45720" rIns="91440" bIns="45720" rtlCol="0" anchor="ctr"/>
          <a:lstStyle>
            <a:lvl1pPr algn="r">
              <a:defRPr sz="1200" b="1">
                <a:solidFill>
                  <a:schemeClr val="accent1"/>
                </a:solidFill>
                <a:latin typeface="+mn-lt"/>
                <a:cs typeface="Arial" pitchFamily="34" charset="0"/>
              </a:defRPr>
            </a:lvl1pPr>
          </a:lstStyle>
          <a:p>
            <a:pPr fontAlgn="auto">
              <a:spcBef>
                <a:spcPts val="0"/>
              </a:spcBef>
              <a:spcAft>
                <a:spcPts val="0"/>
              </a:spcAft>
            </a:pPr>
            <a:fld id="{26CA2777-A89F-4130-B308-73BB65955918}" type="slidenum">
              <a:rPr lang="en-US" smtClean="0">
                <a:solidFill>
                  <a:srgbClr val="0F6636"/>
                </a:solidFill>
              </a:rPr>
              <a:pPr fontAlgn="auto">
                <a:spcBef>
                  <a:spcPts val="0"/>
                </a:spcBef>
                <a:spcAft>
                  <a:spcPts val="0"/>
                </a:spcAft>
              </a:pPr>
              <a:t>‹#›</a:t>
            </a:fld>
            <a:endParaRPr lang="en-US" dirty="0">
              <a:solidFill>
                <a:srgbClr val="0F6636"/>
              </a:solidFill>
            </a:endParaRPr>
          </a:p>
        </p:txBody>
      </p:sp>
      <p:pic>
        <p:nvPicPr>
          <p:cNvPr id="7" name="Picture 9" descr="horizontal-logo-green-text.jpg"/>
          <p:cNvPicPr>
            <a:picLocks noChangeAspect="1"/>
          </p:cNvPicPr>
          <p:nvPr/>
        </p:nvPicPr>
        <p:blipFill>
          <a:blip r:embed="rId10" cstate="print"/>
          <a:srcRect/>
          <a:stretch>
            <a:fillRect/>
          </a:stretch>
        </p:blipFill>
        <p:spPr bwMode="auto">
          <a:xfrm>
            <a:off x="457200" y="6354763"/>
            <a:ext cx="2438400" cy="407987"/>
          </a:xfrm>
          <a:prstGeom prst="rect">
            <a:avLst/>
          </a:prstGeom>
          <a:noFill/>
          <a:ln w="9525">
            <a:noFill/>
            <a:miter lim="800000"/>
            <a:headEnd/>
            <a:tailEnd/>
          </a:ln>
        </p:spPr>
      </p:pic>
    </p:spTree>
    <p:extLst>
      <p:ext uri="{BB962C8B-B14F-4D97-AF65-F5344CB8AC3E}">
        <p14:creationId xmlns:p14="http://schemas.microsoft.com/office/powerpoint/2010/main" val="1159702092"/>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7" r:id="rId3"/>
    <p:sldLayoutId id="2147483818" r:id="rId4"/>
    <p:sldLayoutId id="2147483822" r:id="rId5"/>
    <p:sldLayoutId id="2147483824" r:id="rId6"/>
    <p:sldLayoutId id="2147483825" r:id="rId7"/>
  </p:sldLayoutIdLst>
  <p:timing>
    <p:tnLst>
      <p:par>
        <p:cTn id="1" dur="indefinite" restart="never" nodeType="tmRoot"/>
      </p:par>
    </p:tnLst>
  </p:timing>
  <p:hf hdr="0" dt="0"/>
  <p:txStyles>
    <p:titleStyle>
      <a:lvl1pPr algn="ctr" defTabSz="914400" rtl="0" eaLnBrk="1" latinLnBrk="0" hangingPunct="1">
        <a:spcBef>
          <a:spcPct val="0"/>
        </a:spcBef>
        <a:buNone/>
        <a:defRPr sz="4000" b="1" kern="1200">
          <a:solidFill>
            <a:srgbClr val="106636"/>
          </a:solidFill>
          <a:effectLst>
            <a:outerShdw blurRad="38100" dist="38100" dir="2700000" algn="tl">
              <a:srgbClr val="000000">
                <a:alpha val="43137"/>
              </a:srgbClr>
            </a:outerShdw>
          </a:effectLst>
          <a:latin typeface="+mj-lt"/>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400" b="1" kern="1200">
          <a:solidFill>
            <a:srgbClr val="146737"/>
          </a:solidFill>
          <a:latin typeface="+mn-lt"/>
          <a:ea typeface="+mn-ea"/>
          <a:cs typeface="Arial" pitchFamily="34" charset="0"/>
        </a:defRPr>
      </a:lvl1pPr>
      <a:lvl2pPr marL="742950" indent="-285750" algn="l" defTabSz="914400" rtl="0" eaLnBrk="1" latinLnBrk="0" hangingPunct="1">
        <a:spcBef>
          <a:spcPct val="20000"/>
        </a:spcBef>
        <a:buFont typeface="Arial" pitchFamily="34" charset="0"/>
        <a:buChar char="–"/>
        <a:defRPr sz="2200" b="1" kern="1200">
          <a:solidFill>
            <a:schemeClr val="tx1">
              <a:lumMod val="85000"/>
              <a:lumOff val="15000"/>
            </a:schemeClr>
          </a:solidFill>
          <a:latin typeface="+mn-lt"/>
          <a:ea typeface="+mn-ea"/>
          <a:cs typeface="Arial" pitchFamily="34" charset="0"/>
        </a:defRPr>
      </a:lvl2pPr>
      <a:lvl3pPr marL="1143000" indent="-228600" algn="l" defTabSz="914400" rtl="0" eaLnBrk="1" latinLnBrk="0" hangingPunct="1">
        <a:spcBef>
          <a:spcPct val="20000"/>
        </a:spcBef>
        <a:buFont typeface="Arial" pitchFamily="34" charset="0"/>
        <a:buChar char="•"/>
        <a:defRPr sz="2000" b="1" kern="1200">
          <a:solidFill>
            <a:schemeClr val="tx1">
              <a:lumMod val="75000"/>
              <a:lumOff val="25000"/>
            </a:schemeClr>
          </a:solidFill>
          <a:latin typeface="+mn-lt"/>
          <a:ea typeface="+mn-ea"/>
          <a:cs typeface="Arial" pitchFamily="34" charset="0"/>
        </a:defRPr>
      </a:lvl3pPr>
      <a:lvl4pPr marL="16002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Arial"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tx1">
              <a:lumMod val="50000"/>
              <a:lumOff val="50000"/>
            </a:schemeClr>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5.gif"/><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osc.gov/Pages/HatchAct.aspx" TargetMode="External"/><Relationship Id="rId2" Type="http://schemas.openxmlformats.org/officeDocument/2006/relationships/hyperlink" Target="http://energy.gov/management/lobbying"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 Id="rId9" Type="http://schemas.openxmlformats.org/officeDocument/2006/relationships/image" Target="../media/image46.jpe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5391150"/>
            <a:ext cx="6400800" cy="1428750"/>
          </a:xfrm>
        </p:spPr>
        <p:txBody>
          <a:bodyPr>
            <a:normAutofit lnSpcReduction="10000"/>
          </a:bodyPr>
          <a:lstStyle/>
          <a:p>
            <a:pPr>
              <a:spcBef>
                <a:spcPts val="0"/>
              </a:spcBef>
            </a:pPr>
            <a:r>
              <a:rPr lang="en-US" sz="2200" dirty="0" smtClean="0">
                <a:solidFill>
                  <a:schemeClr val="tx1"/>
                </a:solidFill>
              </a:rPr>
              <a:t>Glen Crawford</a:t>
            </a:r>
          </a:p>
          <a:p>
            <a:pPr>
              <a:spcBef>
                <a:spcPts val="0"/>
              </a:spcBef>
            </a:pPr>
            <a:r>
              <a:rPr lang="en-US" sz="2200" dirty="0" smtClean="0">
                <a:solidFill>
                  <a:schemeClr val="tx1"/>
                </a:solidFill>
              </a:rPr>
              <a:t>Director, Research and Technology R&amp;D</a:t>
            </a:r>
          </a:p>
          <a:p>
            <a:pPr>
              <a:spcBef>
                <a:spcPts val="0"/>
              </a:spcBef>
            </a:pPr>
            <a:r>
              <a:rPr lang="en-US" sz="2200" dirty="0" smtClean="0">
                <a:solidFill>
                  <a:schemeClr val="tx1"/>
                </a:solidFill>
              </a:rPr>
              <a:t>Office of High Energy Physics</a:t>
            </a:r>
          </a:p>
          <a:p>
            <a:pPr>
              <a:spcBef>
                <a:spcPts val="0"/>
              </a:spcBef>
            </a:pPr>
            <a:r>
              <a:rPr lang="en-US" sz="2200" dirty="0" smtClean="0">
                <a:solidFill>
                  <a:schemeClr val="tx1"/>
                </a:solidFill>
              </a:rPr>
              <a:t>U.S. Department of Energy, Office of Science</a:t>
            </a:r>
          </a:p>
        </p:txBody>
      </p:sp>
      <p:sp>
        <p:nvSpPr>
          <p:cNvPr id="3" name="Title 2"/>
          <p:cNvSpPr>
            <a:spLocks noGrp="1"/>
          </p:cNvSpPr>
          <p:nvPr>
            <p:ph type="title"/>
          </p:nvPr>
        </p:nvSpPr>
        <p:spPr>
          <a:xfrm>
            <a:off x="457200" y="1781175"/>
            <a:ext cx="8229600" cy="1495425"/>
          </a:xfrm>
        </p:spPr>
        <p:txBody>
          <a:bodyPr/>
          <a:lstStyle/>
          <a:p>
            <a:r>
              <a:rPr lang="en-US" dirty="0" smtClean="0"/>
              <a:t>HEP and the Federal Budget Process</a:t>
            </a:r>
            <a:endParaRPr lang="en-US" dirty="0"/>
          </a:p>
        </p:txBody>
      </p:sp>
      <p:sp>
        <p:nvSpPr>
          <p:cNvPr id="4" name="Subtitle 1"/>
          <p:cNvSpPr txBox="1">
            <a:spLocks/>
          </p:cNvSpPr>
          <p:nvPr/>
        </p:nvSpPr>
        <p:spPr>
          <a:xfrm>
            <a:off x="1371600" y="3143250"/>
            <a:ext cx="6400800" cy="1752600"/>
          </a:xfrm>
          <a:prstGeom prst="rect">
            <a:avLst/>
          </a:prstGeom>
        </p:spPr>
        <p:txBody>
          <a:bodyPr vert="horz" lIns="91440" tIns="45720" rIns="91440" bIns="45720" rtlCol="0" anchor="ctr" anchorCtr="0">
            <a:normAutofit/>
          </a:bodyPr>
          <a:lstStyle>
            <a:lvl1pPr marL="0" indent="0" algn="ctr" defTabSz="914400" rtl="0" eaLnBrk="1" latinLnBrk="0" hangingPunct="1">
              <a:spcBef>
                <a:spcPct val="20000"/>
              </a:spcBef>
              <a:buFont typeface="Arial" pitchFamily="34" charset="0"/>
              <a:buNone/>
              <a:defRPr sz="2400" b="1" kern="1200">
                <a:solidFill>
                  <a:schemeClr val="tx1">
                    <a:lumMod val="75000"/>
                    <a:lumOff val="25000"/>
                  </a:schemeClr>
                </a:solidFill>
                <a:latin typeface="+mn-lt"/>
                <a:ea typeface="+mn-ea"/>
                <a:cs typeface="Arial" pitchFamily="34" charset="0"/>
              </a:defRPr>
            </a:lvl1pPr>
            <a:lvl2pPr marL="457200" indent="0" algn="ctr" defTabSz="914400" rtl="0" eaLnBrk="1" latinLnBrk="0" hangingPunct="1">
              <a:spcBef>
                <a:spcPct val="20000"/>
              </a:spcBef>
              <a:buFont typeface="Arial" pitchFamily="34" charset="0"/>
              <a:buNone/>
              <a:defRPr sz="2200" b="1" kern="1200">
                <a:solidFill>
                  <a:schemeClr val="tx1">
                    <a:tint val="75000"/>
                  </a:schemeClr>
                </a:solidFill>
                <a:latin typeface="+mn-lt"/>
                <a:ea typeface="+mn-ea"/>
                <a:cs typeface="Arial" pitchFamily="34" charset="0"/>
              </a:defRPr>
            </a:lvl2pPr>
            <a:lvl3pPr marL="914400" indent="0" algn="ctr" defTabSz="914400" rtl="0" eaLnBrk="1" latinLnBrk="0" hangingPunct="1">
              <a:spcBef>
                <a:spcPct val="20000"/>
              </a:spcBef>
              <a:buFont typeface="Arial" pitchFamily="34" charset="0"/>
              <a:buNone/>
              <a:defRPr sz="2000" b="1" kern="1200">
                <a:solidFill>
                  <a:schemeClr val="tx1">
                    <a:tint val="75000"/>
                  </a:schemeClr>
                </a:solidFill>
                <a:latin typeface="+mn-lt"/>
                <a:ea typeface="+mn-ea"/>
                <a:cs typeface="Arial" pitchFamily="34" charset="0"/>
              </a:defRPr>
            </a:lvl3pPr>
            <a:lvl4pPr marL="1371600" indent="0" algn="ctr" defTabSz="914400" rtl="0" eaLnBrk="1" latinLnBrk="0" hangingPunct="1">
              <a:spcBef>
                <a:spcPct val="20000"/>
              </a:spcBef>
              <a:buFont typeface="Arial" pitchFamily="34" charset="0"/>
              <a:buNone/>
              <a:defRPr sz="2000" b="1" kern="1200">
                <a:solidFill>
                  <a:schemeClr val="tx1">
                    <a:tint val="75000"/>
                  </a:schemeClr>
                </a:solidFill>
                <a:latin typeface="+mn-lt"/>
                <a:ea typeface="+mn-ea"/>
                <a:cs typeface="Arial"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mn-lt"/>
                <a:ea typeface="+mn-ea"/>
                <a:cs typeface="Arial"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auto">
              <a:spcBef>
                <a:spcPts val="0"/>
              </a:spcBef>
              <a:spcAft>
                <a:spcPts val="0"/>
              </a:spcAft>
            </a:pPr>
            <a:r>
              <a:rPr lang="en-US" dirty="0" smtClean="0">
                <a:solidFill>
                  <a:srgbClr val="0070C0"/>
                </a:solidFill>
              </a:rPr>
              <a:t>June 6, 2017</a:t>
            </a:r>
          </a:p>
          <a:p>
            <a:pPr fontAlgn="auto">
              <a:spcBef>
                <a:spcPts val="0"/>
              </a:spcBef>
              <a:spcAft>
                <a:spcPts val="0"/>
              </a:spcAft>
            </a:pPr>
            <a:r>
              <a:rPr lang="en-US" dirty="0" smtClean="0">
                <a:solidFill>
                  <a:srgbClr val="0070C0"/>
                </a:solidFill>
              </a:rPr>
              <a:t>HEPAP Meeting</a:t>
            </a:r>
            <a:endParaRPr lang="en-US" dirty="0">
              <a:solidFill>
                <a:srgbClr val="0070C0"/>
              </a:solidFill>
            </a:endParaRPr>
          </a:p>
        </p:txBody>
      </p:sp>
    </p:spTree>
    <p:extLst>
      <p:ext uri="{BB962C8B-B14F-4D97-AF65-F5344CB8AC3E}">
        <p14:creationId xmlns:p14="http://schemas.microsoft.com/office/powerpoint/2010/main" val="19254224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Path to the </a:t>
            </a:r>
            <a:r>
              <a:rPr lang="en-US" dirty="0"/>
              <a:t>President’s Budget Request</a:t>
            </a:r>
          </a:p>
        </p:txBody>
      </p:sp>
      <p:sp>
        <p:nvSpPr>
          <p:cNvPr id="4" name="Slide Number Placeholder 3"/>
          <p:cNvSpPr>
            <a:spLocks noGrp="1"/>
          </p:cNvSpPr>
          <p:nvPr>
            <p:ph type="sldNum" sz="quarter" idx="11"/>
          </p:nvPr>
        </p:nvSpPr>
        <p:spPr/>
        <p:txBody>
          <a:bodyPr/>
          <a:lstStyle/>
          <a:p>
            <a:fld id="{26CA2777-A89F-4130-B308-73BB65955918}" type="slidenum">
              <a:rPr lang="en-US" smtClean="0">
                <a:solidFill>
                  <a:srgbClr val="0F6636"/>
                </a:solidFill>
              </a:rPr>
              <a:pPr/>
              <a:t>10</a:t>
            </a:fld>
            <a:endParaRPr lang="en-US" dirty="0">
              <a:solidFill>
                <a:srgbClr val="0F6636"/>
              </a:solidFill>
            </a:endParaRPr>
          </a:p>
        </p:txBody>
      </p:sp>
      <p:sp>
        <p:nvSpPr>
          <p:cNvPr id="5" name="Footer Placeholder 4"/>
          <p:cNvSpPr>
            <a:spLocks noGrp="1"/>
          </p:cNvSpPr>
          <p:nvPr>
            <p:ph type="ftr" sz="quarter" idx="12"/>
          </p:nvPr>
        </p:nvSpPr>
        <p:spPr/>
        <p:txBody>
          <a:bodyPr/>
          <a:lstStyle/>
          <a:p>
            <a:pPr fontAlgn="auto">
              <a:spcBef>
                <a:spcPts val="0"/>
              </a:spcBef>
              <a:spcAft>
                <a:spcPts val="0"/>
              </a:spcAft>
            </a:pPr>
            <a:r>
              <a:rPr lang="en-US" smtClean="0">
                <a:solidFill>
                  <a:srgbClr val="0F6636"/>
                </a:solidFill>
              </a:rPr>
              <a:t>HEP and the Federal Budget Process - June 2017</a:t>
            </a:r>
            <a:endParaRPr lang="en-US" dirty="0">
              <a:solidFill>
                <a:srgbClr val="0F6636"/>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89933"/>
            <a:ext cx="5456741" cy="4098247"/>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0126" y="1131169"/>
            <a:ext cx="3763874" cy="2668474"/>
          </a:xfrm>
          <a:prstGeom prst="rect">
            <a:avLst/>
          </a:prstGeom>
        </p:spPr>
      </p:pic>
      <p:pic>
        <p:nvPicPr>
          <p:cNvPr id="7" name="Picture 8" descr="https://powerpedia.energy.gov/w/images/thumb/1/13/DOE_Seal_Color.png/150px-DOE_Seal_Colo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24" y="1721102"/>
            <a:ext cx="539262" cy="5499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9816" y="3766219"/>
            <a:ext cx="3274184" cy="2457344"/>
          </a:xfrm>
          <a:prstGeom prst="rect">
            <a:avLst/>
          </a:prstGeom>
        </p:spPr>
      </p:pic>
      <p:cxnSp>
        <p:nvCxnSpPr>
          <p:cNvPr id="19" name="Straight Connector 18"/>
          <p:cNvCxnSpPr/>
          <p:nvPr/>
        </p:nvCxnSpPr>
        <p:spPr>
          <a:xfrm>
            <a:off x="2526572" y="3535561"/>
            <a:ext cx="185529" cy="0"/>
          </a:xfrm>
          <a:prstGeom prst="line">
            <a:avLst/>
          </a:prstGeom>
          <a:ln>
            <a:solidFill>
              <a:srgbClr val="FF0000"/>
            </a:solidFill>
            <a:headEnd type="stealth"/>
          </a:ln>
          <a:effectLst/>
        </p:spPr>
        <p:style>
          <a:lnRef idx="3">
            <a:schemeClr val="accent3"/>
          </a:lnRef>
          <a:fillRef idx="0">
            <a:schemeClr val="accent3"/>
          </a:fillRef>
          <a:effectRef idx="2">
            <a:schemeClr val="accent3"/>
          </a:effectRef>
          <a:fontRef idx="minor">
            <a:schemeClr val="tx1"/>
          </a:fontRef>
        </p:style>
      </p:cxnSp>
      <p:cxnSp>
        <p:nvCxnSpPr>
          <p:cNvPr id="21" name="Straight Connector 20"/>
          <p:cNvCxnSpPr/>
          <p:nvPr/>
        </p:nvCxnSpPr>
        <p:spPr>
          <a:xfrm flipH="1">
            <a:off x="2692800" y="3528466"/>
            <a:ext cx="10256" cy="2678759"/>
          </a:xfrm>
          <a:prstGeom prst="line">
            <a:avLst/>
          </a:prstGeom>
          <a:ln>
            <a:solidFill>
              <a:srgbClr val="FF0000"/>
            </a:solidFill>
          </a:ln>
          <a:effectLst/>
        </p:spPr>
        <p:style>
          <a:lnRef idx="3">
            <a:schemeClr val="accent3"/>
          </a:lnRef>
          <a:fillRef idx="0">
            <a:schemeClr val="accent3"/>
          </a:fillRef>
          <a:effectRef idx="2">
            <a:schemeClr val="accent3"/>
          </a:effectRef>
          <a:fontRef idx="minor">
            <a:schemeClr val="tx1"/>
          </a:fontRef>
        </p:style>
      </p:cxnSp>
      <p:cxnSp>
        <p:nvCxnSpPr>
          <p:cNvPr id="25" name="Straight Connector 24"/>
          <p:cNvCxnSpPr/>
          <p:nvPr/>
        </p:nvCxnSpPr>
        <p:spPr>
          <a:xfrm flipH="1">
            <a:off x="2684610" y="6188778"/>
            <a:ext cx="2761498" cy="0"/>
          </a:xfrm>
          <a:prstGeom prst="line">
            <a:avLst/>
          </a:prstGeom>
          <a:ln>
            <a:solidFill>
              <a:srgbClr val="FF0000"/>
            </a:solidFill>
          </a:ln>
          <a:effectLst/>
        </p:spPr>
        <p:style>
          <a:lnRef idx="3">
            <a:schemeClr val="accent3"/>
          </a:lnRef>
          <a:fillRef idx="0">
            <a:schemeClr val="accent3"/>
          </a:fillRef>
          <a:effectRef idx="2">
            <a:schemeClr val="accent3"/>
          </a:effectRef>
          <a:fontRef idx="minor">
            <a:schemeClr val="tx1"/>
          </a:fontRef>
        </p:style>
      </p:cxnSp>
      <p:cxnSp>
        <p:nvCxnSpPr>
          <p:cNvPr id="33" name="Straight Connector 32"/>
          <p:cNvCxnSpPr/>
          <p:nvPr/>
        </p:nvCxnSpPr>
        <p:spPr>
          <a:xfrm flipH="1">
            <a:off x="5439789" y="1131169"/>
            <a:ext cx="12439" cy="5076056"/>
          </a:xfrm>
          <a:prstGeom prst="line">
            <a:avLst/>
          </a:prstGeom>
          <a:ln>
            <a:solidFill>
              <a:srgbClr val="FF0000"/>
            </a:solidFill>
          </a:ln>
          <a:effectLst/>
        </p:spPr>
        <p:style>
          <a:lnRef idx="3">
            <a:schemeClr val="accent3"/>
          </a:lnRef>
          <a:fillRef idx="0">
            <a:schemeClr val="accent3"/>
          </a:fillRef>
          <a:effectRef idx="2">
            <a:schemeClr val="accent3"/>
          </a:effectRef>
          <a:fontRef idx="minor">
            <a:schemeClr val="tx1"/>
          </a:fontRef>
        </p:style>
      </p:cxnSp>
      <p:cxnSp>
        <p:nvCxnSpPr>
          <p:cNvPr id="35" name="Straight Connector 34"/>
          <p:cNvCxnSpPr/>
          <p:nvPr/>
        </p:nvCxnSpPr>
        <p:spPr>
          <a:xfrm flipH="1">
            <a:off x="5441595" y="1152435"/>
            <a:ext cx="1820468" cy="0"/>
          </a:xfrm>
          <a:prstGeom prst="line">
            <a:avLst/>
          </a:prstGeom>
          <a:ln>
            <a:solidFill>
              <a:srgbClr val="FF0000"/>
            </a:solidFill>
          </a:ln>
          <a:effectLst/>
        </p:spPr>
        <p:style>
          <a:lnRef idx="3">
            <a:schemeClr val="accent3"/>
          </a:lnRef>
          <a:fillRef idx="0">
            <a:schemeClr val="accent3"/>
          </a:fillRef>
          <a:effectRef idx="2">
            <a:schemeClr val="accent3"/>
          </a:effectRef>
          <a:fontRef idx="minor">
            <a:schemeClr val="tx1"/>
          </a:fontRef>
        </p:style>
      </p:cxnSp>
      <p:cxnSp>
        <p:nvCxnSpPr>
          <p:cNvPr id="37" name="Straight Connector 36"/>
          <p:cNvCxnSpPr/>
          <p:nvPr/>
        </p:nvCxnSpPr>
        <p:spPr>
          <a:xfrm flipH="1">
            <a:off x="7257906" y="1142150"/>
            <a:ext cx="1286" cy="335776"/>
          </a:xfrm>
          <a:prstGeom prst="line">
            <a:avLst/>
          </a:prstGeom>
          <a:ln>
            <a:solidFill>
              <a:srgbClr val="FF0000"/>
            </a:solidFill>
            <a:headEnd type="none"/>
            <a:tailEnd type="stealth"/>
          </a:ln>
          <a:effectLst/>
        </p:spPr>
        <p:style>
          <a:lnRef idx="3">
            <a:schemeClr val="accent3"/>
          </a:lnRef>
          <a:fillRef idx="0">
            <a:schemeClr val="accent3"/>
          </a:fillRef>
          <a:effectRef idx="2">
            <a:schemeClr val="accent3"/>
          </a:effectRef>
          <a:fontRef idx="minor">
            <a:schemeClr val="tx1"/>
          </a:fontRef>
        </p:style>
      </p:cxnSp>
      <p:cxnSp>
        <p:nvCxnSpPr>
          <p:cNvPr id="39" name="Straight Connector 38"/>
          <p:cNvCxnSpPr/>
          <p:nvPr/>
        </p:nvCxnSpPr>
        <p:spPr>
          <a:xfrm>
            <a:off x="7236640" y="3052196"/>
            <a:ext cx="185529" cy="0"/>
          </a:xfrm>
          <a:prstGeom prst="line">
            <a:avLst/>
          </a:prstGeom>
          <a:ln>
            <a:solidFill>
              <a:srgbClr val="FF0000"/>
            </a:solidFill>
            <a:headEnd type="stealth"/>
            <a:tailEnd type="none"/>
          </a:ln>
          <a:effectLst/>
        </p:spPr>
        <p:style>
          <a:lnRef idx="3">
            <a:schemeClr val="accent3"/>
          </a:lnRef>
          <a:fillRef idx="0">
            <a:schemeClr val="accent3"/>
          </a:fillRef>
          <a:effectRef idx="2">
            <a:schemeClr val="accent3"/>
          </a:effectRef>
          <a:fontRef idx="minor">
            <a:schemeClr val="tx1"/>
          </a:fontRef>
        </p:style>
      </p:cxnSp>
      <p:cxnSp>
        <p:nvCxnSpPr>
          <p:cNvPr id="40" name="Straight Connector 39"/>
          <p:cNvCxnSpPr/>
          <p:nvPr/>
        </p:nvCxnSpPr>
        <p:spPr>
          <a:xfrm>
            <a:off x="7422169" y="3039871"/>
            <a:ext cx="0" cy="759772"/>
          </a:xfrm>
          <a:prstGeom prst="line">
            <a:avLst/>
          </a:prstGeom>
          <a:ln>
            <a:solidFill>
              <a:srgbClr val="FF0000"/>
            </a:solidFill>
            <a:headEnd type="none"/>
            <a:tailEnd type="stealth"/>
          </a:ln>
          <a:effectLst/>
        </p:spPr>
        <p:style>
          <a:lnRef idx="3">
            <a:schemeClr val="accent3"/>
          </a:lnRef>
          <a:fillRef idx="0">
            <a:schemeClr val="accent3"/>
          </a:fillRef>
          <a:effectRef idx="2">
            <a:schemeClr val="accent3"/>
          </a:effectRef>
          <a:fontRef idx="minor">
            <a:schemeClr val="tx1"/>
          </a:fontRef>
        </p:style>
      </p:cxn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1583">
            <a:off x="5270196" y="1313970"/>
            <a:ext cx="406201" cy="525672"/>
          </a:xfrm>
          <a:prstGeom prst="rect">
            <a:avLst/>
          </a:prstGeom>
          <a:ln w="3175">
            <a:solidFill>
              <a:schemeClr val="accent1">
                <a:shade val="50000"/>
              </a:schemeClr>
            </a:solidFill>
          </a:ln>
          <a:effectLst>
            <a:outerShdw blurRad="50800" dist="38100" dir="2700000" algn="tl" rotWithShape="0">
              <a:prstClr val="black">
                <a:alpha val="40000"/>
              </a:prstClr>
            </a:outerShdw>
          </a:effectLst>
        </p:spPr>
      </p:pic>
      <p:pic>
        <p:nvPicPr>
          <p:cNvPr id="23" name="Picture 2" descr="https://upload.wikimedia.org/wikipedia/commons/thumb/5/5e/US-WhiteHouse-Logo.svg/2000px-US-WhiteHouse-Logo.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69837" y="779996"/>
            <a:ext cx="1155038" cy="78600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ttp://sparkaction.org/sites/sparkaction.org/files/image/fromthefield/images_1.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1958934" y="782576"/>
            <a:ext cx="817072" cy="84134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279531">
            <a:off x="3736520" y="883001"/>
            <a:ext cx="599460" cy="775772"/>
          </a:xfrm>
          <a:prstGeom prst="rect">
            <a:avLst/>
          </a:prstGeom>
          <a:ln>
            <a:noFill/>
          </a:ln>
          <a:effectLst>
            <a:outerShdw blurRad="292100" dist="139700" dir="2700000" algn="tl" rotWithShape="0">
              <a:srgbClr val="333333">
                <a:alpha val="65000"/>
              </a:srgbClr>
            </a:outerShdw>
          </a:effectLst>
        </p:spPr>
      </p:pic>
      <p:cxnSp>
        <p:nvCxnSpPr>
          <p:cNvPr id="27" name="Straight Connector 26"/>
          <p:cNvCxnSpPr/>
          <p:nvPr/>
        </p:nvCxnSpPr>
        <p:spPr>
          <a:xfrm flipH="1">
            <a:off x="2776006" y="1384918"/>
            <a:ext cx="1286" cy="335776"/>
          </a:xfrm>
          <a:prstGeom prst="line">
            <a:avLst/>
          </a:prstGeom>
          <a:ln>
            <a:solidFill>
              <a:srgbClr val="FF0000"/>
            </a:solidFill>
            <a:headEnd type="stealth"/>
            <a:tailEnd type="stealth"/>
          </a:ln>
          <a:effectLst/>
        </p:spPr>
        <p:style>
          <a:lnRef idx="3">
            <a:schemeClr val="accent3"/>
          </a:lnRef>
          <a:fillRef idx="0">
            <a:schemeClr val="accent3"/>
          </a:fillRef>
          <a:effectRef idx="2">
            <a:schemeClr val="accent3"/>
          </a:effectRef>
          <a:fontRef idx="minor">
            <a:schemeClr val="tx1"/>
          </a:fontRef>
        </p:style>
      </p:cxnSp>
      <p:pic>
        <p:nvPicPr>
          <p:cNvPr id="28" name="Picture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989030">
            <a:off x="7386129" y="3124511"/>
            <a:ext cx="347636" cy="450176"/>
          </a:xfrm>
          <a:prstGeom prst="rect">
            <a:avLst/>
          </a:prstGeom>
          <a:ln w="3175">
            <a:solidFill>
              <a:schemeClr val="accent1">
                <a:shade val="50000"/>
              </a:schemeClr>
            </a:solidFill>
          </a:ln>
          <a:effectLst>
            <a:outerShdw blurRad="50800" dist="38100" dir="2700000" algn="tl" rotWithShape="0">
              <a:prstClr val="black">
                <a:alpha val="40000"/>
              </a:prstClr>
            </a:outerShdw>
          </a:effectLst>
        </p:spPr>
      </p:pic>
      <p:pic>
        <p:nvPicPr>
          <p:cNvPr id="26" name="Picture 2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61098" y="3193561"/>
            <a:ext cx="444168" cy="431294"/>
          </a:xfrm>
          <a:prstGeom prst="rect">
            <a:avLst/>
          </a:prstGeom>
        </p:spPr>
      </p:pic>
      <p:pic>
        <p:nvPicPr>
          <p:cNvPr id="29" name="Picture 2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39665" y="1988153"/>
            <a:ext cx="444168" cy="431294"/>
          </a:xfrm>
          <a:prstGeom prst="rect">
            <a:avLst/>
          </a:prstGeom>
        </p:spPr>
      </p:pic>
      <p:pic>
        <p:nvPicPr>
          <p:cNvPr id="30" name="Picture 2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76698" y="1152435"/>
            <a:ext cx="444168" cy="431294"/>
          </a:xfrm>
          <a:prstGeom prst="rect">
            <a:avLst/>
          </a:prstGeom>
        </p:spPr>
      </p:pic>
    </p:spTree>
    <p:extLst>
      <p:ext uri="{BB962C8B-B14F-4D97-AF65-F5344CB8AC3E}">
        <p14:creationId xmlns:p14="http://schemas.microsoft.com/office/powerpoint/2010/main" val="2179069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cmgajcpolitics.files.wordpress.com/2016/02/obama-budget-jpeg-0e71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4409" y="13648"/>
            <a:ext cx="1028584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556054" y="4293269"/>
            <a:ext cx="4193367" cy="968807"/>
          </a:xfrm>
          <a:prstGeom prst="roundRect">
            <a:avLst/>
          </a:prstGeom>
          <a:gradFill flip="none" rotWithShape="1">
            <a:gsLst>
              <a:gs pos="0">
                <a:schemeClr val="tx1">
                  <a:lumMod val="95000"/>
                  <a:lumOff val="5000"/>
                  <a:alpha val="50000"/>
                </a:schemeClr>
              </a:gs>
              <a:gs pos="89000">
                <a:schemeClr val="tx1">
                  <a:lumMod val="95000"/>
                  <a:lumOff val="5000"/>
                  <a:alpha val="50000"/>
                </a:schemeClr>
              </a:gs>
              <a:gs pos="100000">
                <a:schemeClr val="tx1">
                  <a:lumMod val="95000"/>
                  <a:lumOff val="5000"/>
                  <a:alpha val="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solidFill>
                  <a:srgbClr val="FFFF00"/>
                </a:solidFill>
              </a:rPr>
              <a:t>Congressional</a:t>
            </a:r>
            <a:endParaRPr lang="en-US" dirty="0"/>
          </a:p>
        </p:txBody>
      </p:sp>
      <p:sp>
        <p:nvSpPr>
          <p:cNvPr id="4" name="Slide Number Placeholder 3"/>
          <p:cNvSpPr>
            <a:spLocks noGrp="1"/>
          </p:cNvSpPr>
          <p:nvPr>
            <p:ph type="sldNum" sz="quarter" idx="10"/>
          </p:nvPr>
        </p:nvSpPr>
        <p:spPr/>
        <p:txBody>
          <a:bodyPr/>
          <a:lstStyle/>
          <a:p>
            <a:pPr>
              <a:defRPr/>
            </a:pPr>
            <a:fld id="{56929663-6CA7-4931-8F5D-849FE6A4CD44}" type="slidenum">
              <a:rPr lang="en-US" smtClean="0">
                <a:solidFill>
                  <a:srgbClr val="0F6636"/>
                </a:solidFill>
              </a:rPr>
              <a:pPr>
                <a:defRPr/>
              </a:pPr>
              <a:t>11</a:t>
            </a:fld>
            <a:endParaRPr lang="en-US" dirty="0">
              <a:solidFill>
                <a:srgbClr val="0F6636"/>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413313609"/>
              </p:ext>
            </p:extLst>
          </p:nvPr>
        </p:nvGraphicFramePr>
        <p:xfrm>
          <a:off x="-19" y="5439116"/>
          <a:ext cx="9144019" cy="1308931"/>
        </p:xfrm>
        <a:graphic>
          <a:graphicData uri="http://schemas.openxmlformats.org/drawingml/2006/table">
            <a:tbl>
              <a:tblPr/>
              <a:tblGrid>
                <a:gridCol w="839539"/>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tblGrid>
              <a:tr h="789139">
                <a:tc>
                  <a:txBody>
                    <a:bodyPr/>
                    <a:lstStyle/>
                    <a:p>
                      <a:pPr algn="ctr" fontAlgn="ctr"/>
                      <a:r>
                        <a:rPr lang="en-US" sz="1800" b="1" i="0" u="none" strike="noStrike" dirty="0">
                          <a:solidFill>
                            <a:srgbClr val="000000"/>
                          </a:solidFill>
                          <a:effectLst/>
                          <a:latin typeface="Calibri" panose="020F0502020204030204" pitchFamily="34" charset="0"/>
                        </a:rPr>
                        <a:t>FY </a:t>
                      </a:r>
                      <a:r>
                        <a:rPr lang="en-US" sz="1800" b="1" i="0" u="none" strike="noStrike" dirty="0" smtClean="0">
                          <a:solidFill>
                            <a:srgbClr val="000000"/>
                          </a:solidFill>
                          <a:effectLst/>
                          <a:latin typeface="Calibri" panose="020F0502020204030204" pitchFamily="34" charset="0"/>
                        </a:rPr>
                        <a:t>20XX</a:t>
                      </a:r>
                    </a:p>
                    <a:p>
                      <a:pPr algn="ctr" fontAlgn="ctr"/>
                      <a:r>
                        <a:rPr lang="en-US" sz="1800" b="1" i="0" u="none" strike="noStrike" dirty="0" smtClean="0">
                          <a:solidFill>
                            <a:srgbClr val="000000"/>
                          </a:solidFill>
                          <a:effectLst/>
                          <a:latin typeface="Calibri" panose="020F0502020204030204" pitchFamily="34" charset="0"/>
                        </a:rPr>
                        <a:t>Budget</a:t>
                      </a:r>
                      <a:endParaRPr lang="en-US" sz="1800" b="1" i="0" u="none" strike="noStrike" dirty="0">
                        <a:solidFill>
                          <a:srgbClr val="000000"/>
                        </a:solidFill>
                        <a:effectLst/>
                        <a:latin typeface="Calibri" panose="020F0502020204030204" pitchFamily="34" charset="0"/>
                      </a:endParaRP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gridSpan="12">
                  <a:txBody>
                    <a:bodyPr/>
                    <a:lstStyle/>
                    <a:p>
                      <a:pPr algn="ctr" fontAlgn="ctr"/>
                      <a:r>
                        <a:rPr lang="en-US" sz="1800" b="1" i="0" u="none" strike="noStrike" dirty="0">
                          <a:solidFill>
                            <a:schemeClr val="tx1"/>
                          </a:solidFill>
                          <a:effectLst/>
                          <a:latin typeface="Calibri" panose="020F0502020204030204" pitchFamily="34" charset="0"/>
                        </a:rPr>
                        <a:t>DOE Internal Planning with OMB and OSTP </a:t>
                      </a:r>
                      <a:r>
                        <a:rPr lang="en-US" sz="1800" b="1" i="0" u="none" strike="noStrike" dirty="0" smtClean="0">
                          <a:solidFill>
                            <a:schemeClr val="tx1"/>
                          </a:solidFill>
                          <a:effectLst/>
                          <a:latin typeface="Calibri" panose="020F0502020204030204" pitchFamily="34" charset="0"/>
                        </a:rPr>
                        <a:t>Guidance</a:t>
                      </a:r>
                      <a:endParaRPr lang="en-US" sz="1800" b="1" i="0" u="none" strike="noStrike" dirty="0">
                        <a:solidFill>
                          <a:schemeClr val="tx1"/>
                        </a:solidFill>
                        <a:effectLst/>
                        <a:latin typeface="Calibri" panose="020F0502020204030204" pitchFamily="34" charset="0"/>
                      </a:endParaRP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1800" b="1" i="0" u="none" strike="noStrike" dirty="0">
                          <a:solidFill>
                            <a:schemeClr val="tx1"/>
                          </a:solidFill>
                          <a:effectLst/>
                          <a:latin typeface="Calibri" panose="020F0502020204030204" pitchFamily="34" charset="0"/>
                        </a:rPr>
                        <a:t>OMB Review</a:t>
                      </a: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r>
                        <a:rPr lang="en-US" sz="900" b="1" i="0" u="none" strike="noStrike" dirty="0">
                          <a:solidFill>
                            <a:schemeClr val="tx1"/>
                          </a:solidFill>
                          <a:effectLst/>
                          <a:latin typeface="Calibri" panose="020F0502020204030204" pitchFamily="34" charset="0"/>
                        </a:rPr>
                        <a:t>Budget Release </a:t>
                      </a:r>
                    </a:p>
                  </a:txBody>
                  <a:tcPr marL="6849" marR="6849" marT="6849" marB="0" vert="vert27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50000"/>
                      </a:schemeClr>
                    </a:solidFill>
                  </a:tcPr>
                </a:tc>
                <a:tc gridSpan="7">
                  <a:txBody>
                    <a:bodyPr/>
                    <a:lstStyle/>
                    <a:p>
                      <a:pPr algn="ctr" fontAlgn="ctr"/>
                      <a:r>
                        <a:rPr lang="en-US" sz="1600" b="1" i="0" u="none" strike="noStrike" dirty="0">
                          <a:solidFill>
                            <a:srgbClr val="000000"/>
                          </a:solidFill>
                          <a:effectLst/>
                          <a:latin typeface="Calibri" panose="020F0502020204030204" pitchFamily="34" charset="0"/>
                        </a:rPr>
                        <a:t>Congressional Budget and Appropriations</a:t>
                      </a: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99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algn="ctr" fontAlgn="ctr"/>
                      <a:r>
                        <a:rPr lang="en-US" sz="1800" b="1" i="0" u="none" strike="noStrike" dirty="0">
                          <a:solidFill>
                            <a:srgbClr val="000000"/>
                          </a:solidFill>
                          <a:effectLst/>
                          <a:latin typeface="Calibri" panose="020F0502020204030204" pitchFamily="34" charset="0"/>
                        </a:rPr>
                        <a:t>Spend the Fiscal Year Budget</a:t>
                      </a: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59896">
                <a:tc>
                  <a:txBody>
                    <a:bodyPr/>
                    <a:lstStyle/>
                    <a:p>
                      <a:pPr algn="l" fontAlgn="b"/>
                      <a:endParaRPr lang="en-US" sz="900" b="0" i="0" u="none" strike="noStrike" dirty="0">
                        <a:solidFill>
                          <a:srgbClr val="000000"/>
                        </a:solidFill>
                        <a:effectLst/>
                        <a:latin typeface="Calibri" panose="020F0502020204030204" pitchFamily="34" charset="0"/>
                      </a:endParaRPr>
                    </a:p>
                  </a:txBody>
                  <a:tcPr marL="6849" marR="6849" marT="6849" marB="0" anchor="b">
                    <a:lnL>
                      <a:noFill/>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Oct</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Nov</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Dec</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Jan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Feb</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Mar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Apr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May</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Jun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Jul</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Aug</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Sep</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Oct</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Nov</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Dec</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Jan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Feb</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Mar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Apr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May</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Jun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Jul</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Aug</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Sep</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Oct</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Nov</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Dec</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Jan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Feb</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Mar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Apr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May</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Jun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Jul</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Aug</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Sep</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r>
              <a:tr h="259896">
                <a:tc>
                  <a:txBody>
                    <a:bodyPr/>
                    <a:lstStyle/>
                    <a:p>
                      <a:pPr algn="l" fontAlgn="b"/>
                      <a:endParaRPr lang="en-US" sz="900" b="0" i="0" u="none" strike="noStrike" dirty="0">
                        <a:solidFill>
                          <a:srgbClr val="000000"/>
                        </a:solidFill>
                        <a:effectLst/>
                        <a:latin typeface="Calibri" panose="020F0502020204030204" pitchFamily="34" charset="0"/>
                      </a:endParaRPr>
                    </a:p>
                  </a:txBody>
                  <a:tcPr marL="6849" marR="6849" marT="6849" marB="0" anchor="b">
                    <a:lnL>
                      <a:noFill/>
                    </a:lnL>
                    <a:lnR w="6350" cap="flat" cmpd="sng" algn="ctr">
                      <a:solidFill>
                        <a:srgbClr val="000000"/>
                      </a:solidFill>
                      <a:prstDash val="solid"/>
                      <a:round/>
                      <a:headEnd type="none" w="med" len="med"/>
                      <a:tailEnd type="none" w="med" len="med"/>
                    </a:lnR>
                    <a:lnT>
                      <a:noFill/>
                    </a:lnT>
                    <a:lnB>
                      <a:noFill/>
                    </a:lnB>
                    <a:solidFill>
                      <a:schemeClr val="bg1"/>
                    </a:solidFill>
                  </a:tcPr>
                </a:tc>
                <a:tc gridSpan="3">
                  <a:txBody>
                    <a:bodyPr/>
                    <a:lstStyle/>
                    <a:p>
                      <a:pPr algn="ctr" fontAlgn="b"/>
                      <a:r>
                        <a:rPr lang="en-US" sz="1400" b="1" i="0" u="none" strike="noStrike" dirty="0" smtClean="0">
                          <a:solidFill>
                            <a:srgbClr val="000000"/>
                          </a:solidFill>
                          <a:effectLst/>
                          <a:latin typeface="Calibri" panose="020F0502020204030204" pitchFamily="34" charset="0"/>
                        </a:rPr>
                        <a:t>CY(XX–3)</a:t>
                      </a:r>
                      <a:endParaRPr lang="en-US" sz="1400" b="1" i="0" u="none" strike="noStrike" dirty="0">
                        <a:solidFill>
                          <a:srgbClr val="000000"/>
                        </a:solidFill>
                        <a:effectLst/>
                        <a:latin typeface="Calibri" panose="020F0502020204030204" pitchFamily="34" charset="0"/>
                      </a:endParaRP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en-US"/>
                    </a:p>
                  </a:txBody>
                  <a:tcPr/>
                </a:tc>
                <a:tc hMerge="1">
                  <a:txBody>
                    <a:bodyPr/>
                    <a:lstStyle/>
                    <a:p>
                      <a:endParaRPr lang="en-US"/>
                    </a:p>
                  </a:txBody>
                  <a:tcPr/>
                </a:tc>
                <a:tc gridSpan="12">
                  <a:txBody>
                    <a:bodyPr/>
                    <a:lstStyle/>
                    <a:p>
                      <a:pPr algn="ctr" fontAlgn="b"/>
                      <a:r>
                        <a:rPr lang="en-US" sz="1400" b="1" i="0" u="none" strike="noStrike" dirty="0" smtClean="0">
                          <a:solidFill>
                            <a:srgbClr val="000000"/>
                          </a:solidFill>
                          <a:effectLst/>
                          <a:latin typeface="Calibri" panose="020F0502020204030204" pitchFamily="34" charset="0"/>
                        </a:rPr>
                        <a:t>Calendar Year</a:t>
                      </a:r>
                      <a:r>
                        <a:rPr lang="en-US" sz="1400" b="1" i="0" u="none" strike="noStrike" baseline="0" dirty="0" smtClean="0">
                          <a:solidFill>
                            <a:srgbClr val="000000"/>
                          </a:solidFill>
                          <a:effectLst/>
                          <a:latin typeface="Calibri" panose="020F0502020204030204" pitchFamily="34" charset="0"/>
                        </a:rPr>
                        <a:t> </a:t>
                      </a:r>
                      <a:r>
                        <a:rPr lang="en-US" sz="1400" b="1" i="0" u="none" strike="noStrike" dirty="0" smtClean="0">
                          <a:solidFill>
                            <a:srgbClr val="000000"/>
                          </a:solidFill>
                          <a:effectLst/>
                          <a:latin typeface="Calibri" panose="020F0502020204030204" pitchFamily="34" charset="0"/>
                        </a:rPr>
                        <a:t> (20XX–2)</a:t>
                      </a:r>
                      <a:endParaRPr lang="en-US" sz="1400" b="1" i="0" u="none" strike="noStrike" dirty="0">
                        <a:solidFill>
                          <a:srgbClr val="000000"/>
                        </a:solidFill>
                        <a:effectLst/>
                        <a:latin typeface="Calibri" panose="020F0502020204030204" pitchFamily="34" charset="0"/>
                      </a:endParaRP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algn="ctr" fontAlgn="b"/>
                      <a:r>
                        <a:rPr lang="en-US" sz="1400" b="1" i="0" u="none" strike="noStrike" dirty="0" smtClean="0">
                          <a:solidFill>
                            <a:srgbClr val="000000"/>
                          </a:solidFill>
                          <a:effectLst/>
                          <a:latin typeface="Calibri" panose="020F0502020204030204" pitchFamily="34" charset="0"/>
                        </a:rPr>
                        <a:t>Calendar Year (20XX–1)</a:t>
                      </a:r>
                      <a:endParaRPr lang="en-US" sz="1400" b="1" i="0" u="none" strike="noStrike" dirty="0">
                        <a:solidFill>
                          <a:srgbClr val="000000"/>
                        </a:solidFill>
                        <a:effectLst/>
                        <a:latin typeface="Calibri" panose="020F0502020204030204" pitchFamily="34" charset="0"/>
                      </a:endParaRP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9">
                  <a:txBody>
                    <a:bodyPr/>
                    <a:lstStyle/>
                    <a:p>
                      <a:pPr algn="ctr" fontAlgn="b"/>
                      <a:r>
                        <a:rPr lang="en-US" sz="1400" b="1" i="0" u="none" strike="noStrike" dirty="0" smtClean="0">
                          <a:solidFill>
                            <a:srgbClr val="000000"/>
                          </a:solidFill>
                          <a:effectLst/>
                          <a:latin typeface="Calibri" panose="020F0502020204030204" pitchFamily="34" charset="0"/>
                        </a:rPr>
                        <a:t>Calendar</a:t>
                      </a:r>
                      <a:r>
                        <a:rPr lang="en-US" sz="1400" b="1" i="0" u="none" strike="noStrike" baseline="0" dirty="0" smtClean="0">
                          <a:solidFill>
                            <a:srgbClr val="000000"/>
                          </a:solidFill>
                          <a:effectLst/>
                          <a:latin typeface="Calibri" panose="020F0502020204030204" pitchFamily="34" charset="0"/>
                        </a:rPr>
                        <a:t> Year 20</a:t>
                      </a:r>
                      <a:r>
                        <a:rPr lang="en-US" sz="1400" b="1" i="0" u="none" strike="noStrike" dirty="0" smtClean="0">
                          <a:solidFill>
                            <a:srgbClr val="000000"/>
                          </a:solidFill>
                          <a:effectLst/>
                          <a:latin typeface="Calibri" panose="020F0502020204030204" pitchFamily="34" charset="0"/>
                        </a:rPr>
                        <a:t>XX</a:t>
                      </a:r>
                      <a:endParaRPr lang="en-US" sz="1400" b="1" i="0" u="none" strike="noStrike" dirty="0">
                        <a:solidFill>
                          <a:srgbClr val="000000"/>
                        </a:solidFill>
                        <a:effectLst/>
                        <a:latin typeface="Calibri" panose="020F0502020204030204" pitchFamily="34" charset="0"/>
                      </a:endParaRP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41679649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1" y="3296092"/>
            <a:ext cx="4639230" cy="2830071"/>
          </a:xfrm>
        </p:spPr>
        <p:txBody>
          <a:bodyPr/>
          <a:lstStyle/>
          <a:p>
            <a:r>
              <a:rPr lang="en-US" smtClean="0"/>
              <a:t>President requests, </a:t>
            </a:r>
            <a:r>
              <a:rPr lang="en-US" dirty="0" smtClean="0"/>
              <a:t>but Congress “holds the purse”</a:t>
            </a:r>
          </a:p>
          <a:p>
            <a:r>
              <a:rPr lang="en-US" dirty="0" smtClean="0"/>
              <a:t>Congressional activity in this phase is a complex process!</a:t>
            </a:r>
          </a:p>
          <a:p>
            <a:r>
              <a:rPr lang="en-US" dirty="0" smtClean="0"/>
              <a:t>Congressional Budget Act establishes timetable for the budget process</a:t>
            </a:r>
          </a:p>
          <a:p>
            <a:endParaRPr lang="en-US" dirty="0" smtClean="0"/>
          </a:p>
        </p:txBody>
      </p:sp>
      <p:sp>
        <p:nvSpPr>
          <p:cNvPr id="3" name="Title 2"/>
          <p:cNvSpPr>
            <a:spLocks noGrp="1"/>
          </p:cNvSpPr>
          <p:nvPr>
            <p:ph type="title"/>
          </p:nvPr>
        </p:nvSpPr>
        <p:spPr/>
        <p:txBody>
          <a:bodyPr/>
          <a:lstStyle/>
          <a:p>
            <a:r>
              <a:rPr lang="en-US" dirty="0" smtClean="0"/>
              <a:t>U.S. Budget and Appropriations Process</a:t>
            </a:r>
            <a:endParaRPr lang="en-US" dirty="0"/>
          </a:p>
        </p:txBody>
      </p:sp>
      <p:sp>
        <p:nvSpPr>
          <p:cNvPr id="4" name="Slide Number Placeholder 3"/>
          <p:cNvSpPr>
            <a:spLocks noGrp="1"/>
          </p:cNvSpPr>
          <p:nvPr>
            <p:ph type="sldNum" sz="quarter" idx="11"/>
          </p:nvPr>
        </p:nvSpPr>
        <p:spPr/>
        <p:txBody>
          <a:bodyPr/>
          <a:lstStyle/>
          <a:p>
            <a:fld id="{26CA2777-A89F-4130-B308-73BB65955918}" type="slidenum">
              <a:rPr lang="en-US" smtClean="0"/>
              <a:pPr/>
              <a:t>12</a:t>
            </a:fld>
            <a:endParaRPr lang="en-US" dirty="0"/>
          </a:p>
        </p:txBody>
      </p:sp>
      <p:sp>
        <p:nvSpPr>
          <p:cNvPr id="5" name="Footer Placeholder 4"/>
          <p:cNvSpPr>
            <a:spLocks noGrp="1"/>
          </p:cNvSpPr>
          <p:nvPr>
            <p:ph type="ftr" sz="quarter" idx="12"/>
          </p:nvPr>
        </p:nvSpPr>
        <p:spPr/>
        <p:txBody>
          <a:bodyPr/>
          <a:lstStyle/>
          <a:p>
            <a:r>
              <a:rPr lang="en-US" smtClean="0"/>
              <a:t>HEP and the Federal Budget Process - June 2017</a:t>
            </a:r>
            <a:endParaRPr lang="en-US" dirty="0"/>
          </a:p>
        </p:txBody>
      </p:sp>
      <p:pic>
        <p:nvPicPr>
          <p:cNvPr id="3074" name="Picture 2" descr="https://upload.wikimedia.org/wikipedia/commons/1/1d/White_House_north_and_south_side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916699"/>
            <a:ext cx="3594586" cy="199662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US Capitol west sid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578258" y="916699"/>
            <a:ext cx="3580656" cy="1999895"/>
          </a:xfrm>
          <a:prstGeom prst="rect">
            <a:avLst/>
          </a:prstGeom>
          <a:noFill/>
          <a:extLst>
            <a:ext uri="{909E8E84-426E-40DD-AFC4-6F175D3DCCD1}">
              <a14:hiddenFill xmlns:a14="http://schemas.microsoft.com/office/drawing/2010/main">
                <a:solidFill>
                  <a:srgbClr val="FFFFFF"/>
                </a:solidFill>
              </a14:hiddenFill>
            </a:ext>
          </a:extLst>
        </p:spPr>
      </p:pic>
      <p:sp>
        <p:nvSpPr>
          <p:cNvPr id="7" name="Right Arrow 6"/>
          <p:cNvSpPr/>
          <p:nvPr/>
        </p:nvSpPr>
        <p:spPr>
          <a:xfrm>
            <a:off x="3721396" y="1695690"/>
            <a:ext cx="1733106" cy="462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425560">
            <a:off x="4065809" y="1259941"/>
            <a:ext cx="1012380" cy="1310138"/>
          </a:xfrm>
          <a:prstGeom prst="rect">
            <a:avLst/>
          </a:prstGeom>
          <a:ln>
            <a:noFill/>
          </a:ln>
          <a:effectLst>
            <a:outerShdw blurRad="292100" dist="139700" dir="2700000" algn="tl" rotWithShape="0">
              <a:srgbClr val="333333">
                <a:alpha val="65000"/>
              </a:srgbClr>
            </a:outerShdw>
          </a:effectLst>
        </p:spPr>
      </p:pic>
      <p:graphicFrame>
        <p:nvGraphicFramePr>
          <p:cNvPr id="8" name="Table 7"/>
          <p:cNvGraphicFramePr>
            <a:graphicFrameLocks noGrp="1"/>
          </p:cNvGraphicFramePr>
          <p:nvPr>
            <p:extLst>
              <p:ext uri="{D42A27DB-BD31-4B8C-83A1-F6EECF244321}">
                <p14:modId xmlns:p14="http://schemas.microsoft.com/office/powerpoint/2010/main" val="1844319222"/>
              </p:ext>
            </p:extLst>
          </p:nvPr>
        </p:nvGraphicFramePr>
        <p:xfrm>
          <a:off x="4791630" y="2976718"/>
          <a:ext cx="4367284" cy="3234120"/>
        </p:xfrm>
        <a:graphic>
          <a:graphicData uri="http://schemas.openxmlformats.org/drawingml/2006/table">
            <a:tbl>
              <a:tblPr firstRow="1" bandRow="1">
                <a:tableStyleId>{6E25E649-3F16-4E02-A733-19D2CDBF48F0}</a:tableStyleId>
              </a:tblPr>
              <a:tblGrid>
                <a:gridCol w="1351129"/>
                <a:gridCol w="3016155"/>
              </a:tblGrid>
              <a:tr h="131963">
                <a:tc>
                  <a:txBody>
                    <a:bodyPr/>
                    <a:lstStyle/>
                    <a:p>
                      <a:pPr algn="ctr" fontAlgn="ctr"/>
                      <a:r>
                        <a:rPr lang="en-US" sz="1600" dirty="0">
                          <a:effectLst/>
                        </a:rPr>
                        <a:t>  </a:t>
                      </a:r>
                      <a:r>
                        <a:rPr lang="en-US" sz="1600" dirty="0" smtClean="0">
                          <a:effectLst/>
                        </a:rPr>
                        <a:t>On </a:t>
                      </a:r>
                      <a:r>
                        <a:rPr lang="en-US" sz="1600" dirty="0">
                          <a:effectLst/>
                        </a:rPr>
                        <a:t>or Before</a:t>
                      </a:r>
                      <a:r>
                        <a:rPr lang="en-US" sz="1600" dirty="0" smtClean="0">
                          <a:effectLst/>
                        </a:rPr>
                        <a:t>:</a:t>
                      </a:r>
                      <a:endParaRPr lang="en-US" sz="1600" dirty="0">
                        <a:effectLst/>
                      </a:endParaRPr>
                    </a:p>
                  </a:txBody>
                  <a:tcPr marL="0" marR="0" marT="0" marB="0" anchor="ctr"/>
                </a:tc>
                <a:tc>
                  <a:txBody>
                    <a:bodyPr/>
                    <a:lstStyle/>
                    <a:p>
                      <a:pPr algn="ctr" fontAlgn="t"/>
                      <a:r>
                        <a:rPr lang="en-US" sz="1600" dirty="0" smtClean="0">
                          <a:effectLst/>
                        </a:rPr>
                        <a:t>Action </a:t>
                      </a:r>
                      <a:r>
                        <a:rPr lang="en-US" sz="1600" dirty="0">
                          <a:effectLst/>
                        </a:rPr>
                        <a:t>to be completed:</a:t>
                      </a:r>
                    </a:p>
                  </a:txBody>
                  <a:tcPr marL="0" marR="0" marT="0" marB="0"/>
                </a:tc>
              </a:tr>
              <a:tr h="225247">
                <a:tc>
                  <a:txBody>
                    <a:bodyPr/>
                    <a:lstStyle/>
                    <a:p>
                      <a:pPr algn="ctr" fontAlgn="ctr"/>
                      <a:r>
                        <a:rPr lang="en-US" sz="1600" dirty="0" smtClean="0">
                          <a:effectLst/>
                        </a:rPr>
                        <a:t>1</a:t>
                      </a:r>
                      <a:r>
                        <a:rPr lang="en-US" sz="1600" baseline="30000" dirty="0" smtClean="0">
                          <a:effectLst/>
                        </a:rPr>
                        <a:t>st</a:t>
                      </a:r>
                      <a:r>
                        <a:rPr lang="en-US" sz="1600" dirty="0" smtClean="0">
                          <a:effectLst/>
                        </a:rPr>
                        <a:t> Mon. </a:t>
                      </a:r>
                      <a:r>
                        <a:rPr lang="en-US" sz="1600" dirty="0">
                          <a:effectLst/>
                        </a:rPr>
                        <a:t>in </a:t>
                      </a:r>
                      <a:r>
                        <a:rPr lang="en-US" sz="1600" dirty="0" smtClean="0">
                          <a:effectLst/>
                        </a:rPr>
                        <a:t>Feb.</a:t>
                      </a:r>
                      <a:endParaRPr lang="en-US" sz="1600" dirty="0">
                        <a:effectLst/>
                      </a:endParaRPr>
                    </a:p>
                  </a:txBody>
                  <a:tcPr marL="0" marR="0" marT="0" marB="0" anchor="ctr"/>
                </a:tc>
                <a:tc>
                  <a:txBody>
                    <a:bodyPr/>
                    <a:lstStyle/>
                    <a:p>
                      <a:pPr algn="ctr" fontAlgn="ctr"/>
                      <a:r>
                        <a:rPr lang="en-US" sz="1600" dirty="0">
                          <a:effectLst/>
                        </a:rPr>
                        <a:t> President submits his </a:t>
                      </a:r>
                      <a:r>
                        <a:rPr lang="en-US" sz="1600" dirty="0" smtClean="0">
                          <a:effectLst/>
                        </a:rPr>
                        <a:t>budget</a:t>
                      </a:r>
                      <a:endParaRPr lang="en-US" sz="1600" dirty="0">
                        <a:effectLst/>
                      </a:endParaRPr>
                    </a:p>
                  </a:txBody>
                  <a:tcPr marL="0" marR="0" marT="0" marB="0" anchor="ctr"/>
                </a:tc>
              </a:tr>
              <a:tr h="489674">
                <a:tc>
                  <a:txBody>
                    <a:bodyPr/>
                    <a:lstStyle/>
                    <a:p>
                      <a:pPr algn="ctr" fontAlgn="ctr"/>
                      <a:r>
                        <a:rPr lang="en-US" sz="1600" dirty="0">
                          <a:effectLst/>
                        </a:rPr>
                        <a:t> </a:t>
                      </a:r>
                      <a:r>
                        <a:rPr lang="en-US" sz="1600" dirty="0" smtClean="0">
                          <a:effectLst/>
                        </a:rPr>
                        <a:t>&lt;6 </a:t>
                      </a:r>
                      <a:r>
                        <a:rPr lang="en-US" sz="1600" dirty="0">
                          <a:effectLst/>
                        </a:rPr>
                        <a:t>weeks after </a:t>
                      </a:r>
                      <a:r>
                        <a:rPr lang="en-US" sz="1600" dirty="0" smtClean="0">
                          <a:effectLst/>
                        </a:rPr>
                        <a:t>PBR submitted</a:t>
                      </a:r>
                      <a:endParaRPr lang="en-US" sz="1600" dirty="0">
                        <a:effectLst/>
                      </a:endParaRPr>
                    </a:p>
                  </a:txBody>
                  <a:tcPr marL="0" marR="0" marT="0" marB="0" anchor="ctr"/>
                </a:tc>
                <a:tc>
                  <a:txBody>
                    <a:bodyPr/>
                    <a:lstStyle/>
                    <a:p>
                      <a:pPr algn="ctr" fontAlgn="ctr"/>
                      <a:r>
                        <a:rPr lang="en-US" sz="1600" dirty="0">
                          <a:effectLst/>
                        </a:rPr>
                        <a:t> Committees submit views and </a:t>
                      </a:r>
                      <a:r>
                        <a:rPr lang="en-US" sz="1600" dirty="0" smtClean="0">
                          <a:effectLst/>
                        </a:rPr>
                        <a:t>estimates</a:t>
                      </a:r>
                      <a:r>
                        <a:rPr lang="en-US" sz="1600" baseline="0" dirty="0" smtClean="0">
                          <a:effectLst/>
                        </a:rPr>
                        <a:t> </a:t>
                      </a:r>
                      <a:r>
                        <a:rPr lang="en-US" sz="1600" dirty="0" smtClean="0">
                          <a:effectLst/>
                        </a:rPr>
                        <a:t>to </a:t>
                      </a:r>
                      <a:r>
                        <a:rPr lang="en-US" sz="1600" dirty="0">
                          <a:effectLst/>
                        </a:rPr>
                        <a:t>Budget </a:t>
                      </a:r>
                      <a:r>
                        <a:rPr lang="en-US" sz="1600" dirty="0" smtClean="0">
                          <a:effectLst/>
                        </a:rPr>
                        <a:t>Committees</a:t>
                      </a:r>
                      <a:endParaRPr lang="en-US" sz="1600" dirty="0">
                        <a:effectLst/>
                      </a:endParaRPr>
                    </a:p>
                  </a:txBody>
                  <a:tcPr marL="0" marR="0" marT="0" marB="0" anchor="ctr"/>
                </a:tc>
              </a:tr>
              <a:tr h="342772">
                <a:tc>
                  <a:txBody>
                    <a:bodyPr/>
                    <a:lstStyle/>
                    <a:p>
                      <a:pPr algn="ctr"/>
                      <a:r>
                        <a:rPr lang="en-US" sz="1600" dirty="0">
                          <a:effectLst/>
                        </a:rPr>
                        <a:t> April 15</a:t>
                      </a:r>
                    </a:p>
                  </a:txBody>
                  <a:tcPr marL="0" marR="0" marT="0" marB="0" anchor="ctr"/>
                </a:tc>
                <a:tc>
                  <a:txBody>
                    <a:bodyPr/>
                    <a:lstStyle/>
                    <a:p>
                      <a:pPr algn="ctr" fontAlgn="ctr"/>
                      <a:r>
                        <a:rPr lang="en-US" sz="1600" dirty="0">
                          <a:effectLst/>
                        </a:rPr>
                        <a:t> Congress completes action on the concurrent resolution on the </a:t>
                      </a:r>
                      <a:r>
                        <a:rPr lang="en-US" sz="1600" dirty="0" smtClean="0">
                          <a:effectLst/>
                        </a:rPr>
                        <a:t>budget</a:t>
                      </a:r>
                      <a:endParaRPr lang="en-US" sz="1600" dirty="0">
                        <a:effectLst/>
                      </a:endParaRPr>
                    </a:p>
                  </a:txBody>
                  <a:tcPr marL="0" marR="0" marT="0" marB="0" anchor="ctr"/>
                </a:tc>
              </a:tr>
              <a:tr h="195870">
                <a:tc>
                  <a:txBody>
                    <a:bodyPr/>
                    <a:lstStyle/>
                    <a:p>
                      <a:pPr algn="ctr"/>
                      <a:r>
                        <a:rPr lang="en-US" sz="1600" dirty="0">
                          <a:effectLst/>
                        </a:rPr>
                        <a:t> May 15</a:t>
                      </a:r>
                    </a:p>
                  </a:txBody>
                  <a:tcPr marL="0" marR="0" marT="0" marB="0" anchor="ctr"/>
                </a:tc>
                <a:tc>
                  <a:txBody>
                    <a:bodyPr/>
                    <a:lstStyle/>
                    <a:p>
                      <a:pPr algn="ctr"/>
                      <a:r>
                        <a:rPr lang="en-US" sz="1600" dirty="0">
                          <a:effectLst/>
                        </a:rPr>
                        <a:t> Annual appropriation bills may </a:t>
                      </a:r>
                      <a:r>
                        <a:rPr lang="en-US" sz="1600" dirty="0" smtClean="0">
                          <a:effectLst/>
                        </a:rPr>
                        <a:t>be</a:t>
                      </a:r>
                      <a:r>
                        <a:rPr lang="en-US" sz="1600" baseline="0" dirty="0" smtClean="0">
                          <a:effectLst/>
                        </a:rPr>
                        <a:t> </a:t>
                      </a:r>
                      <a:r>
                        <a:rPr lang="en-US" sz="1600" dirty="0" smtClean="0">
                          <a:effectLst/>
                        </a:rPr>
                        <a:t>considered </a:t>
                      </a:r>
                      <a:r>
                        <a:rPr lang="en-US" sz="1600" dirty="0">
                          <a:effectLst/>
                        </a:rPr>
                        <a:t>in </a:t>
                      </a:r>
                      <a:r>
                        <a:rPr lang="en-US" sz="1600" dirty="0" smtClean="0">
                          <a:effectLst/>
                        </a:rPr>
                        <a:t>House</a:t>
                      </a:r>
                      <a:endParaRPr lang="en-US" sz="1600" dirty="0">
                        <a:effectLst/>
                      </a:endParaRPr>
                    </a:p>
                  </a:txBody>
                  <a:tcPr marL="0" marR="0" marT="0" marB="0" anchor="ctr"/>
                </a:tc>
              </a:tr>
              <a:tr h="269320">
                <a:tc>
                  <a:txBody>
                    <a:bodyPr/>
                    <a:lstStyle/>
                    <a:p>
                      <a:pPr algn="ctr"/>
                      <a:r>
                        <a:rPr lang="en-US" sz="1600" dirty="0" smtClean="0">
                          <a:effectLst/>
                        </a:rPr>
                        <a:t>June </a:t>
                      </a:r>
                      <a:r>
                        <a:rPr lang="en-US" sz="1600" dirty="0">
                          <a:effectLst/>
                        </a:rPr>
                        <a:t>10</a:t>
                      </a:r>
                    </a:p>
                  </a:txBody>
                  <a:tcPr marL="0" marR="0" marT="0" marB="0" anchor="ctr"/>
                </a:tc>
                <a:tc>
                  <a:txBody>
                    <a:bodyPr/>
                    <a:lstStyle/>
                    <a:p>
                      <a:pPr algn="ctr"/>
                      <a:r>
                        <a:rPr lang="en-US" sz="1600" dirty="0">
                          <a:effectLst/>
                        </a:rPr>
                        <a:t> House Appropriations Committee </a:t>
                      </a:r>
                      <a:r>
                        <a:rPr lang="en-US" sz="1600" dirty="0" smtClean="0">
                          <a:effectLst/>
                        </a:rPr>
                        <a:t>reports</a:t>
                      </a:r>
                      <a:r>
                        <a:rPr lang="en-US" sz="1600" baseline="0" dirty="0" smtClean="0">
                          <a:effectLst/>
                        </a:rPr>
                        <a:t> </a:t>
                      </a:r>
                      <a:r>
                        <a:rPr lang="en-US" sz="1600" dirty="0" smtClean="0">
                          <a:effectLst/>
                        </a:rPr>
                        <a:t>last </a:t>
                      </a:r>
                      <a:r>
                        <a:rPr lang="en-US" sz="1600" dirty="0">
                          <a:effectLst/>
                        </a:rPr>
                        <a:t>annual appropriation </a:t>
                      </a:r>
                      <a:r>
                        <a:rPr lang="en-US" sz="1600" dirty="0" smtClean="0">
                          <a:effectLst/>
                        </a:rPr>
                        <a:t>bill</a:t>
                      </a:r>
                      <a:endParaRPr lang="en-US" sz="1600" dirty="0">
                        <a:effectLst/>
                      </a:endParaRPr>
                    </a:p>
                  </a:txBody>
                  <a:tcPr marL="0" marR="0" marT="0" marB="0" anchor="ctr"/>
                </a:tc>
              </a:tr>
              <a:tr h="306046">
                <a:tc>
                  <a:txBody>
                    <a:bodyPr/>
                    <a:lstStyle/>
                    <a:p>
                      <a:pPr algn="ctr"/>
                      <a:r>
                        <a:rPr lang="en-US" sz="1600" dirty="0" smtClean="0">
                          <a:effectLst/>
                        </a:rPr>
                        <a:t>June </a:t>
                      </a:r>
                      <a:r>
                        <a:rPr lang="en-US" sz="1600" dirty="0">
                          <a:effectLst/>
                        </a:rPr>
                        <a:t>15</a:t>
                      </a:r>
                    </a:p>
                  </a:txBody>
                  <a:tcPr marL="0" marR="0" marT="0" marB="0" anchor="ctr"/>
                </a:tc>
                <a:tc>
                  <a:txBody>
                    <a:bodyPr/>
                    <a:lstStyle/>
                    <a:p>
                      <a:pPr algn="ctr"/>
                      <a:r>
                        <a:rPr lang="en-US" sz="1600" dirty="0">
                          <a:effectLst/>
                        </a:rPr>
                        <a:t> Congress completes </a:t>
                      </a:r>
                      <a:r>
                        <a:rPr lang="en-US" sz="1600" dirty="0" smtClean="0">
                          <a:effectLst/>
                        </a:rPr>
                        <a:t>reconciliation</a:t>
                      </a:r>
                      <a:endParaRPr lang="en-US" sz="1600" dirty="0">
                        <a:effectLst/>
                      </a:endParaRPr>
                    </a:p>
                  </a:txBody>
                  <a:tcPr marL="0" marR="0" marT="0" marB="0" anchor="ctr"/>
                </a:tc>
              </a:tr>
              <a:tr h="232595">
                <a:tc>
                  <a:txBody>
                    <a:bodyPr/>
                    <a:lstStyle/>
                    <a:p>
                      <a:pPr algn="ctr"/>
                      <a:r>
                        <a:rPr lang="en-US" sz="1600" dirty="0">
                          <a:effectLst/>
                        </a:rPr>
                        <a:t> June 30</a:t>
                      </a:r>
                    </a:p>
                  </a:txBody>
                  <a:tcPr marL="0" marR="0" marT="0" marB="0" anchor="ctr"/>
                </a:tc>
                <a:tc>
                  <a:txBody>
                    <a:bodyPr/>
                    <a:lstStyle/>
                    <a:p>
                      <a:pPr algn="ctr"/>
                      <a:r>
                        <a:rPr lang="en-US" sz="1600" dirty="0">
                          <a:effectLst/>
                        </a:rPr>
                        <a:t> House completes action </a:t>
                      </a:r>
                      <a:r>
                        <a:rPr lang="en-US" sz="1600" dirty="0" smtClean="0">
                          <a:effectLst/>
                        </a:rPr>
                        <a:t>on bills</a:t>
                      </a:r>
                      <a:endParaRPr lang="en-US" sz="1600" dirty="0">
                        <a:effectLst/>
                      </a:endParaRPr>
                    </a:p>
                  </a:txBody>
                  <a:tcPr marL="0" marR="0" marT="0" marB="0" anchor="ctr"/>
                </a:tc>
              </a:tr>
              <a:tr h="0">
                <a:tc>
                  <a:txBody>
                    <a:bodyPr/>
                    <a:lstStyle/>
                    <a:p>
                      <a:pPr algn="ctr" fontAlgn="ctr"/>
                      <a:r>
                        <a:rPr lang="en-US" sz="1600" dirty="0">
                          <a:effectLst/>
                        </a:rPr>
                        <a:t> October 1</a:t>
                      </a:r>
                    </a:p>
                  </a:txBody>
                  <a:tcPr marL="0" marR="0" marT="0" marB="0" anchor="ctr"/>
                </a:tc>
                <a:tc>
                  <a:txBody>
                    <a:bodyPr/>
                    <a:lstStyle/>
                    <a:p>
                      <a:pPr algn="ctr"/>
                      <a:r>
                        <a:rPr lang="en-US" sz="1600" dirty="0">
                          <a:effectLst/>
                        </a:rPr>
                        <a:t> Fiscal year </a:t>
                      </a:r>
                      <a:r>
                        <a:rPr lang="en-US" sz="1600" dirty="0" smtClean="0">
                          <a:effectLst/>
                        </a:rPr>
                        <a:t>begins</a:t>
                      </a:r>
                      <a:endParaRPr lang="en-US" sz="1600" dirty="0">
                        <a:effectLst/>
                      </a:endParaRPr>
                    </a:p>
                  </a:txBody>
                  <a:tcPr marL="0" marR="0" marT="0" marB="0" anchor="ctr"/>
                </a:tc>
              </a:tr>
            </a:tbl>
          </a:graphicData>
        </a:graphic>
      </p:graphicFrame>
    </p:spTree>
    <p:extLst>
      <p:ext uri="{BB962C8B-B14F-4D97-AF65-F5344CB8AC3E}">
        <p14:creationId xmlns:p14="http://schemas.microsoft.com/office/powerpoint/2010/main" val="3362414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866776"/>
            <a:ext cx="8839199" cy="2648449"/>
          </a:xfrm>
        </p:spPr>
        <p:txBody>
          <a:bodyPr>
            <a:normAutofit fontScale="77500" lnSpcReduction="20000"/>
          </a:bodyPr>
          <a:lstStyle/>
          <a:p>
            <a:r>
              <a:rPr lang="en-US" dirty="0" smtClean="0"/>
              <a:t>Budget Resolution</a:t>
            </a:r>
          </a:p>
          <a:p>
            <a:pPr lvl="1"/>
            <a:r>
              <a:rPr lang="en-US" dirty="0" smtClean="0"/>
              <a:t>Overall appropriation committee sets </a:t>
            </a:r>
            <a:r>
              <a:rPr lang="en-US" dirty="0"/>
              <a:t>each </a:t>
            </a:r>
            <a:r>
              <a:rPr lang="en-US" dirty="0" smtClean="0"/>
              <a:t>subcommittee’s </a:t>
            </a:r>
            <a:r>
              <a:rPr lang="en-US" dirty="0"/>
              <a:t>allocation of spending authority for the next fiscal year and aggregate spending and revenue levels for 5 </a:t>
            </a:r>
            <a:r>
              <a:rPr lang="en-US" dirty="0" smtClean="0"/>
              <a:t>years</a:t>
            </a:r>
          </a:p>
          <a:p>
            <a:r>
              <a:rPr lang="en-US" dirty="0" smtClean="0"/>
              <a:t>Authorization legislation</a:t>
            </a:r>
          </a:p>
          <a:p>
            <a:pPr lvl="1"/>
            <a:r>
              <a:rPr lang="en-US" dirty="0" smtClean="0"/>
              <a:t>May create </a:t>
            </a:r>
            <a:r>
              <a:rPr lang="en-US" dirty="0"/>
              <a:t>or </a:t>
            </a:r>
            <a:r>
              <a:rPr lang="en-US" dirty="0" smtClean="0"/>
              <a:t>continue agencies, programs, </a:t>
            </a:r>
            <a:r>
              <a:rPr lang="en-US" dirty="0"/>
              <a:t>or </a:t>
            </a:r>
            <a:r>
              <a:rPr lang="en-US" dirty="0" smtClean="0"/>
              <a:t>activities </a:t>
            </a:r>
            <a:r>
              <a:rPr lang="en-US" dirty="0"/>
              <a:t>as well as authorize </a:t>
            </a:r>
            <a:r>
              <a:rPr lang="en-US" dirty="0" smtClean="0"/>
              <a:t>and recommend funding levels for the </a:t>
            </a:r>
            <a:r>
              <a:rPr lang="en-US" dirty="0"/>
              <a:t>subsequent enactment of appropriations</a:t>
            </a:r>
            <a:endParaRPr lang="en-US" dirty="0" smtClean="0"/>
          </a:p>
          <a:p>
            <a:r>
              <a:rPr lang="en-US" dirty="0" smtClean="0"/>
              <a:t>Appropriation bills (must originate in House)</a:t>
            </a:r>
          </a:p>
          <a:p>
            <a:pPr lvl="1"/>
            <a:r>
              <a:rPr lang="en-US" dirty="0" smtClean="0"/>
              <a:t>12 bills define </a:t>
            </a:r>
            <a:r>
              <a:rPr lang="en-US" dirty="0"/>
              <a:t>discretionary </a:t>
            </a:r>
            <a:r>
              <a:rPr lang="en-US" dirty="0" smtClean="0"/>
              <a:t>spending and provide </a:t>
            </a:r>
            <a:r>
              <a:rPr lang="en-US" dirty="0"/>
              <a:t>the funding </a:t>
            </a:r>
            <a:r>
              <a:rPr lang="en-US" dirty="0" smtClean="0"/>
              <a:t>for authorized agencies, programs, </a:t>
            </a:r>
            <a:r>
              <a:rPr lang="en-US" dirty="0"/>
              <a:t>or </a:t>
            </a:r>
            <a:r>
              <a:rPr lang="en-US" dirty="0" smtClean="0"/>
              <a:t>activities</a:t>
            </a:r>
          </a:p>
          <a:p>
            <a:pPr lvl="1"/>
            <a:r>
              <a:rPr lang="en-US" dirty="0" smtClean="0"/>
              <a:t>Energy </a:t>
            </a:r>
            <a:r>
              <a:rPr lang="en-US" dirty="0"/>
              <a:t>and Water </a:t>
            </a:r>
            <a:r>
              <a:rPr lang="en-US" dirty="0" smtClean="0"/>
              <a:t>Development Subcommittee has jurisdiction over DOE</a:t>
            </a:r>
            <a:endParaRPr lang="en-US" dirty="0"/>
          </a:p>
          <a:p>
            <a:pPr lvl="1"/>
            <a:endParaRPr lang="en-US" dirty="0" smtClean="0"/>
          </a:p>
          <a:p>
            <a:endParaRPr lang="en-US" dirty="0" smtClean="0"/>
          </a:p>
          <a:p>
            <a:endParaRPr lang="en-US" dirty="0"/>
          </a:p>
        </p:txBody>
      </p:sp>
      <p:sp>
        <p:nvSpPr>
          <p:cNvPr id="3" name="Title 2"/>
          <p:cNvSpPr>
            <a:spLocks noGrp="1"/>
          </p:cNvSpPr>
          <p:nvPr>
            <p:ph type="title"/>
          </p:nvPr>
        </p:nvSpPr>
        <p:spPr/>
        <p:txBody>
          <a:bodyPr/>
          <a:lstStyle/>
          <a:p>
            <a:r>
              <a:rPr lang="en-US" dirty="0" smtClean="0"/>
              <a:t>Congressional Budget Process</a:t>
            </a:r>
            <a:endParaRPr lang="en-US" dirty="0"/>
          </a:p>
        </p:txBody>
      </p:sp>
      <p:sp>
        <p:nvSpPr>
          <p:cNvPr id="4" name="Slide Number Placeholder 3"/>
          <p:cNvSpPr>
            <a:spLocks noGrp="1"/>
          </p:cNvSpPr>
          <p:nvPr>
            <p:ph type="sldNum" sz="quarter" idx="11"/>
          </p:nvPr>
        </p:nvSpPr>
        <p:spPr/>
        <p:txBody>
          <a:bodyPr/>
          <a:lstStyle/>
          <a:p>
            <a:fld id="{26CA2777-A89F-4130-B308-73BB65955918}" type="slidenum">
              <a:rPr lang="en-US" smtClean="0">
                <a:solidFill>
                  <a:srgbClr val="0F6636"/>
                </a:solidFill>
              </a:rPr>
              <a:pPr/>
              <a:t>13</a:t>
            </a:fld>
            <a:endParaRPr lang="en-US" dirty="0">
              <a:solidFill>
                <a:srgbClr val="0F6636"/>
              </a:solidFill>
            </a:endParaRPr>
          </a:p>
        </p:txBody>
      </p:sp>
      <p:sp>
        <p:nvSpPr>
          <p:cNvPr id="6" name="Rounded Rectangle 5"/>
          <p:cNvSpPr/>
          <p:nvPr/>
        </p:nvSpPr>
        <p:spPr>
          <a:xfrm>
            <a:off x="691117" y="3616242"/>
            <a:ext cx="2105246" cy="953256"/>
          </a:xfrm>
          <a:prstGeom prst="roundRect">
            <a:avLst/>
          </a:prstGeom>
          <a:ln w="38100">
            <a:solidFill>
              <a:schemeClr val="accent2">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smtClean="0"/>
              <a:t>President Submits Budget Request</a:t>
            </a:r>
          </a:p>
          <a:p>
            <a:pPr algn="ctr"/>
            <a:r>
              <a:rPr lang="en-US" sz="1200" i="1" dirty="0" smtClean="0"/>
              <a:t>1</a:t>
            </a:r>
            <a:r>
              <a:rPr lang="en-US" sz="1200" i="1" baseline="30000" dirty="0" smtClean="0"/>
              <a:t>st</a:t>
            </a:r>
            <a:r>
              <a:rPr lang="en-US" sz="1200" i="1" dirty="0" smtClean="0"/>
              <a:t> Monday in February</a:t>
            </a:r>
            <a:endParaRPr lang="en-US" sz="1200" i="1" dirty="0"/>
          </a:p>
        </p:txBody>
      </p:sp>
      <p:sp>
        <p:nvSpPr>
          <p:cNvPr id="5" name="Footer Placeholder 4"/>
          <p:cNvSpPr>
            <a:spLocks noGrp="1"/>
          </p:cNvSpPr>
          <p:nvPr>
            <p:ph type="ftr" sz="quarter" idx="12"/>
          </p:nvPr>
        </p:nvSpPr>
        <p:spPr/>
        <p:txBody>
          <a:bodyPr/>
          <a:lstStyle/>
          <a:p>
            <a:pPr fontAlgn="auto">
              <a:spcBef>
                <a:spcPts val="0"/>
              </a:spcBef>
              <a:spcAft>
                <a:spcPts val="0"/>
              </a:spcAft>
            </a:pPr>
            <a:r>
              <a:rPr lang="en-US" smtClean="0">
                <a:solidFill>
                  <a:srgbClr val="0F6636"/>
                </a:solidFill>
              </a:rPr>
              <a:t>HEP and the Federal Budget Process - June 2017</a:t>
            </a:r>
            <a:endParaRPr lang="en-US" dirty="0">
              <a:solidFill>
                <a:srgbClr val="0F6636"/>
              </a:solidFill>
            </a:endParaRPr>
          </a:p>
        </p:txBody>
      </p:sp>
      <p:sp>
        <p:nvSpPr>
          <p:cNvPr id="9" name="Rounded Rectangle 8"/>
          <p:cNvSpPr/>
          <p:nvPr/>
        </p:nvSpPr>
        <p:spPr>
          <a:xfrm>
            <a:off x="691117" y="4987844"/>
            <a:ext cx="2105246" cy="1130465"/>
          </a:xfrm>
          <a:prstGeom prst="roundRect">
            <a:avLst/>
          </a:prstGeom>
          <a:ln w="3810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smtClean="0"/>
              <a:t>House &amp; Senate Pass Budget Resolutions</a:t>
            </a:r>
          </a:p>
          <a:p>
            <a:pPr algn="ctr"/>
            <a:r>
              <a:rPr lang="en-US" sz="1200" i="1" dirty="0" smtClean="0"/>
              <a:t>April</a:t>
            </a:r>
            <a:endParaRPr lang="en-US" sz="1200" i="1" dirty="0"/>
          </a:p>
        </p:txBody>
      </p:sp>
      <p:sp>
        <p:nvSpPr>
          <p:cNvPr id="10" name="Rounded Rectangle 9"/>
          <p:cNvSpPr/>
          <p:nvPr/>
        </p:nvSpPr>
        <p:spPr>
          <a:xfrm>
            <a:off x="3421911" y="3527639"/>
            <a:ext cx="2255874" cy="1130465"/>
          </a:xfrm>
          <a:prstGeom prst="roundRect">
            <a:avLst/>
          </a:prstGeom>
          <a:ln w="3810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smtClean="0"/>
              <a:t>House &amp; Senate Markup Appropriations Bills</a:t>
            </a:r>
          </a:p>
          <a:p>
            <a:pPr algn="ctr"/>
            <a:r>
              <a:rPr lang="en-US" sz="1200" i="1" dirty="0" smtClean="0"/>
              <a:t>May</a:t>
            </a:r>
            <a:endParaRPr lang="en-US" sz="1200" i="1" dirty="0"/>
          </a:p>
        </p:txBody>
      </p:sp>
      <p:sp>
        <p:nvSpPr>
          <p:cNvPr id="11" name="Rounded Rectangle 10"/>
          <p:cNvSpPr/>
          <p:nvPr/>
        </p:nvSpPr>
        <p:spPr>
          <a:xfrm>
            <a:off x="3432544" y="4987844"/>
            <a:ext cx="2255874" cy="1130464"/>
          </a:xfrm>
          <a:prstGeom prst="roundRect">
            <a:avLst/>
          </a:prstGeom>
          <a:ln w="3810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smtClean="0"/>
              <a:t>House &amp; Senate Vote on Appropriations Bills</a:t>
            </a:r>
          </a:p>
          <a:p>
            <a:pPr algn="ctr"/>
            <a:r>
              <a:rPr lang="en-US" sz="1200" i="1" dirty="0" smtClean="0"/>
              <a:t>June</a:t>
            </a:r>
            <a:endParaRPr lang="en-US" sz="1200" i="1" dirty="0"/>
          </a:p>
        </p:txBody>
      </p:sp>
      <p:sp>
        <p:nvSpPr>
          <p:cNvPr id="12" name="Rounded Rectangle 11"/>
          <p:cNvSpPr/>
          <p:nvPr/>
        </p:nvSpPr>
        <p:spPr>
          <a:xfrm>
            <a:off x="6303333" y="3527639"/>
            <a:ext cx="2255874" cy="1130463"/>
          </a:xfrm>
          <a:prstGeom prst="roundRect">
            <a:avLst/>
          </a:prstGeom>
          <a:ln w="3810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smtClean="0"/>
              <a:t>House &amp; Senate Reconcile Appropriations Bills</a:t>
            </a:r>
          </a:p>
          <a:p>
            <a:pPr algn="ctr"/>
            <a:r>
              <a:rPr lang="en-US" sz="1200" i="1" dirty="0" smtClean="0"/>
              <a:t>June</a:t>
            </a:r>
            <a:endParaRPr lang="en-US" sz="1200" dirty="0"/>
          </a:p>
        </p:txBody>
      </p:sp>
      <p:sp>
        <p:nvSpPr>
          <p:cNvPr id="13" name="Rounded Rectangle 12"/>
          <p:cNvSpPr/>
          <p:nvPr/>
        </p:nvSpPr>
        <p:spPr>
          <a:xfrm>
            <a:off x="6303333" y="5076448"/>
            <a:ext cx="2255874" cy="953256"/>
          </a:xfrm>
          <a:prstGeom prst="roundRect">
            <a:avLst/>
          </a:prstGeom>
          <a:ln w="38100">
            <a:solidFill>
              <a:schemeClr val="accent2">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smtClean="0"/>
              <a:t>President Signs Appropriations Bills</a:t>
            </a:r>
            <a:endParaRPr lang="en-US" dirty="0"/>
          </a:p>
        </p:txBody>
      </p:sp>
      <p:cxnSp>
        <p:nvCxnSpPr>
          <p:cNvPr id="15" name="Curved Connector 14"/>
          <p:cNvCxnSpPr>
            <a:stCxn id="6" idx="2"/>
            <a:endCxn id="9" idx="0"/>
          </p:cNvCxnSpPr>
          <p:nvPr/>
        </p:nvCxnSpPr>
        <p:spPr>
          <a:xfrm rot="5400000">
            <a:off x="1534567" y="4778671"/>
            <a:ext cx="418346" cy="12700"/>
          </a:xfrm>
          <a:prstGeom prst="curved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urved Connector 18"/>
          <p:cNvCxnSpPr>
            <a:stCxn id="9" idx="3"/>
            <a:endCxn id="10" idx="1"/>
          </p:cNvCxnSpPr>
          <p:nvPr/>
        </p:nvCxnSpPr>
        <p:spPr>
          <a:xfrm flipV="1">
            <a:off x="2796363" y="4092872"/>
            <a:ext cx="625548" cy="1460205"/>
          </a:xfrm>
          <a:prstGeom prst="curved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urved Connector 22"/>
          <p:cNvCxnSpPr>
            <a:stCxn id="12" idx="2"/>
            <a:endCxn id="13" idx="0"/>
          </p:cNvCxnSpPr>
          <p:nvPr/>
        </p:nvCxnSpPr>
        <p:spPr>
          <a:xfrm rot="5400000">
            <a:off x="7222097" y="4867275"/>
            <a:ext cx="418346" cy="12700"/>
          </a:xfrm>
          <a:prstGeom prst="curved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urved Connector 23"/>
          <p:cNvCxnSpPr>
            <a:stCxn id="11" idx="3"/>
            <a:endCxn id="12" idx="1"/>
          </p:cNvCxnSpPr>
          <p:nvPr/>
        </p:nvCxnSpPr>
        <p:spPr>
          <a:xfrm flipV="1">
            <a:off x="5688418" y="4092871"/>
            <a:ext cx="614915" cy="1460205"/>
          </a:xfrm>
          <a:prstGeom prst="curved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urved Connector 24"/>
          <p:cNvCxnSpPr>
            <a:stCxn id="10" idx="2"/>
            <a:endCxn id="11" idx="0"/>
          </p:cNvCxnSpPr>
          <p:nvPr/>
        </p:nvCxnSpPr>
        <p:spPr>
          <a:xfrm rot="16200000" flipH="1">
            <a:off x="4390294" y="4817657"/>
            <a:ext cx="329740" cy="10633"/>
          </a:xfrm>
          <a:prstGeom prst="curved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3831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4659" b="11126"/>
          <a:stretch/>
        </p:blipFill>
        <p:spPr>
          <a:xfrm>
            <a:off x="3296" y="1349512"/>
            <a:ext cx="9140704" cy="4478081"/>
          </a:xfrm>
        </p:spPr>
      </p:pic>
      <p:sp>
        <p:nvSpPr>
          <p:cNvPr id="7" name="Title 6"/>
          <p:cNvSpPr>
            <a:spLocks noGrp="1"/>
          </p:cNvSpPr>
          <p:nvPr>
            <p:ph type="title"/>
          </p:nvPr>
        </p:nvSpPr>
        <p:spPr/>
        <p:txBody>
          <a:bodyPr/>
          <a:lstStyle/>
          <a:p>
            <a:r>
              <a:rPr lang="en-US" dirty="0" smtClean="0"/>
              <a:t>Congressional Budget Office Outlook</a:t>
            </a:r>
            <a:endParaRPr lang="en-US" dirty="0"/>
          </a:p>
        </p:txBody>
      </p:sp>
      <p:sp>
        <p:nvSpPr>
          <p:cNvPr id="3" name="Slide Number Placeholder 2"/>
          <p:cNvSpPr>
            <a:spLocks noGrp="1"/>
          </p:cNvSpPr>
          <p:nvPr>
            <p:ph type="sldNum" sz="quarter" idx="11"/>
          </p:nvPr>
        </p:nvSpPr>
        <p:spPr/>
        <p:txBody>
          <a:bodyPr/>
          <a:lstStyle/>
          <a:p>
            <a:pPr>
              <a:defRPr/>
            </a:pPr>
            <a:fld id="{56F4B2E3-7CDC-4972-8D42-2D141A8D5E9A}" type="slidenum">
              <a:rPr lang="en-US" smtClean="0">
                <a:solidFill>
                  <a:srgbClr val="0F6636"/>
                </a:solidFill>
              </a:rPr>
              <a:pPr>
                <a:defRPr/>
              </a:pPr>
              <a:t>14</a:t>
            </a:fld>
            <a:endParaRPr lang="en-US">
              <a:solidFill>
                <a:srgbClr val="0F6636"/>
              </a:solidFill>
            </a:endParaRPr>
          </a:p>
        </p:txBody>
      </p:sp>
      <p:sp>
        <p:nvSpPr>
          <p:cNvPr id="4" name="Footer Placeholder 3"/>
          <p:cNvSpPr>
            <a:spLocks noGrp="1"/>
          </p:cNvSpPr>
          <p:nvPr>
            <p:ph type="ftr" sz="quarter" idx="12"/>
          </p:nvPr>
        </p:nvSpPr>
        <p:spPr/>
        <p:txBody>
          <a:bodyPr/>
          <a:lstStyle/>
          <a:p>
            <a:r>
              <a:rPr lang="en-US" smtClean="0">
                <a:solidFill>
                  <a:srgbClr val="0F6636"/>
                </a:solidFill>
              </a:rPr>
              <a:t>HEP and the Federal Budget Process - June 2017</a:t>
            </a:r>
            <a:endParaRPr lang="en-US" dirty="0">
              <a:solidFill>
                <a:srgbClr val="0F6636"/>
              </a:solidFill>
            </a:endParaRPr>
          </a:p>
        </p:txBody>
      </p:sp>
    </p:spTree>
    <p:extLst>
      <p:ext uri="{BB962C8B-B14F-4D97-AF65-F5344CB8AC3E}">
        <p14:creationId xmlns:p14="http://schemas.microsoft.com/office/powerpoint/2010/main" val="1770919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r>
              <a:rPr lang="en-US" dirty="0" smtClean="0"/>
              <a:t>Agriculture, Rural Development, Food and Drug Administration, and Related Agencies</a:t>
            </a:r>
          </a:p>
          <a:p>
            <a:r>
              <a:rPr lang="en-US" dirty="0" smtClean="0"/>
              <a:t>Commerce, Justice, Science, and Related Agencies</a:t>
            </a:r>
          </a:p>
          <a:p>
            <a:pPr lvl="1"/>
            <a:r>
              <a:rPr lang="en-US" dirty="0"/>
              <a:t>National Aeronautics and Space Administration</a:t>
            </a:r>
          </a:p>
          <a:p>
            <a:pPr lvl="1"/>
            <a:r>
              <a:rPr lang="en-US" dirty="0"/>
              <a:t>National Science </a:t>
            </a:r>
            <a:r>
              <a:rPr lang="en-US" dirty="0" smtClean="0"/>
              <a:t>Foundation</a:t>
            </a:r>
          </a:p>
          <a:p>
            <a:r>
              <a:rPr lang="en-US" dirty="0" smtClean="0"/>
              <a:t>Defense</a:t>
            </a:r>
          </a:p>
          <a:p>
            <a:r>
              <a:rPr lang="en-US" dirty="0" smtClean="0">
                <a:solidFill>
                  <a:srgbClr val="0000FF"/>
                </a:solidFill>
              </a:rPr>
              <a:t>Energy and Water Development</a:t>
            </a:r>
          </a:p>
          <a:p>
            <a:pPr lvl="1"/>
            <a:r>
              <a:rPr lang="en-US" dirty="0"/>
              <a:t>Department of Energy</a:t>
            </a:r>
            <a:endParaRPr lang="en-US" dirty="0" smtClean="0"/>
          </a:p>
          <a:p>
            <a:r>
              <a:rPr lang="en-US" dirty="0" smtClean="0"/>
              <a:t>Financial Services and General Government</a:t>
            </a:r>
          </a:p>
          <a:p>
            <a:r>
              <a:rPr lang="en-US" dirty="0" smtClean="0"/>
              <a:t>Homeland Security</a:t>
            </a:r>
          </a:p>
          <a:p>
            <a:r>
              <a:rPr lang="en-US" dirty="0" smtClean="0"/>
              <a:t>Interior, Environment, and Related Agencies</a:t>
            </a:r>
          </a:p>
          <a:p>
            <a:pPr lvl="1"/>
            <a:r>
              <a:rPr lang="en-US" dirty="0" smtClean="0"/>
              <a:t>Specific portions of </a:t>
            </a:r>
            <a:r>
              <a:rPr lang="en-US" dirty="0"/>
              <a:t>Department of Health and Human Services </a:t>
            </a:r>
            <a:endParaRPr lang="en-US" dirty="0" smtClean="0"/>
          </a:p>
          <a:p>
            <a:r>
              <a:rPr lang="en-US" dirty="0" smtClean="0"/>
              <a:t>Labor, Health and Human Services, Education, and Related Agencies</a:t>
            </a:r>
          </a:p>
          <a:p>
            <a:pPr lvl="1"/>
            <a:r>
              <a:rPr lang="en-US" dirty="0"/>
              <a:t>Department of Health and Human </a:t>
            </a:r>
            <a:r>
              <a:rPr lang="en-US" dirty="0" smtClean="0"/>
              <a:t>Services (with above exceptions)</a:t>
            </a:r>
          </a:p>
          <a:p>
            <a:r>
              <a:rPr lang="en-US" dirty="0" smtClean="0"/>
              <a:t>Legislative Branch</a:t>
            </a:r>
          </a:p>
          <a:p>
            <a:r>
              <a:rPr lang="en-US" dirty="0" smtClean="0"/>
              <a:t>Military Construction, Veterans Affairs, and Related Agencies</a:t>
            </a:r>
          </a:p>
          <a:p>
            <a:r>
              <a:rPr lang="en-US" dirty="0" smtClean="0"/>
              <a:t>State, Foreign Operations, and Related Programs</a:t>
            </a:r>
          </a:p>
          <a:p>
            <a:r>
              <a:rPr lang="en-US" dirty="0" smtClean="0"/>
              <a:t>Transportation, Housing and Urban Development, and Related Agencies</a:t>
            </a:r>
            <a:endParaRPr lang="en-US" dirty="0"/>
          </a:p>
        </p:txBody>
      </p:sp>
      <p:sp>
        <p:nvSpPr>
          <p:cNvPr id="3" name="Title 2"/>
          <p:cNvSpPr>
            <a:spLocks noGrp="1"/>
          </p:cNvSpPr>
          <p:nvPr>
            <p:ph type="title"/>
          </p:nvPr>
        </p:nvSpPr>
        <p:spPr/>
        <p:txBody>
          <a:bodyPr/>
          <a:lstStyle/>
          <a:p>
            <a:r>
              <a:rPr lang="en-US" smtClean="0"/>
              <a:t>Appropriations Subcommittees</a:t>
            </a:r>
            <a:endParaRPr lang="en-US" dirty="0"/>
          </a:p>
        </p:txBody>
      </p:sp>
      <p:sp>
        <p:nvSpPr>
          <p:cNvPr id="4" name="Slide Number Placeholder 3"/>
          <p:cNvSpPr>
            <a:spLocks noGrp="1"/>
          </p:cNvSpPr>
          <p:nvPr>
            <p:ph type="sldNum" sz="quarter" idx="11"/>
          </p:nvPr>
        </p:nvSpPr>
        <p:spPr/>
        <p:txBody>
          <a:bodyPr/>
          <a:lstStyle/>
          <a:p>
            <a:fld id="{26CA2777-A89F-4130-B308-73BB65955918}" type="slidenum">
              <a:rPr lang="en-US" smtClean="0"/>
              <a:pPr/>
              <a:t>15</a:t>
            </a:fld>
            <a:endParaRPr lang="en-US" dirty="0"/>
          </a:p>
        </p:txBody>
      </p:sp>
      <p:sp>
        <p:nvSpPr>
          <p:cNvPr id="5" name="Footer Placeholder 4"/>
          <p:cNvSpPr>
            <a:spLocks noGrp="1"/>
          </p:cNvSpPr>
          <p:nvPr>
            <p:ph type="ftr" sz="quarter" idx="12"/>
          </p:nvPr>
        </p:nvSpPr>
        <p:spPr/>
        <p:txBody>
          <a:bodyPr/>
          <a:lstStyle/>
          <a:p>
            <a:r>
              <a:rPr lang="en-US" smtClean="0"/>
              <a:t>HEP and the Federal Budget Process - June 2017</a:t>
            </a:r>
            <a:endParaRPr lang="en-US" dirty="0"/>
          </a:p>
        </p:txBody>
      </p:sp>
    </p:spTree>
    <p:extLst>
      <p:ext uri="{BB962C8B-B14F-4D97-AF65-F5344CB8AC3E}">
        <p14:creationId xmlns:p14="http://schemas.microsoft.com/office/powerpoint/2010/main" val="2684224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866776"/>
            <a:ext cx="8991600" cy="5259388"/>
          </a:xfrm>
        </p:spPr>
        <p:txBody>
          <a:bodyPr>
            <a:normAutofit lnSpcReduction="10000"/>
          </a:bodyPr>
          <a:lstStyle/>
          <a:p>
            <a:r>
              <a:rPr lang="en-US" dirty="0" smtClean="0"/>
              <a:t>The budget narrative provides the justification for the level </a:t>
            </a:r>
            <a:br>
              <a:rPr lang="en-US" dirty="0" smtClean="0"/>
            </a:br>
            <a:r>
              <a:rPr lang="en-US" dirty="0" smtClean="0"/>
              <a:t>of support in the President’s Budget Request</a:t>
            </a:r>
          </a:p>
          <a:p>
            <a:pPr lvl="1"/>
            <a:r>
              <a:rPr lang="en-US" dirty="0" smtClean="0"/>
              <a:t>Narrative provides overview of the HEP program, highlights from the past year, discussion of each subprogram’s program and plans</a:t>
            </a:r>
          </a:p>
          <a:p>
            <a:pPr lvl="1"/>
            <a:r>
              <a:rPr lang="en-US" dirty="0" smtClean="0"/>
              <a:t>Tables with detailed breakdown of funding for past year vs. current year vs. budget request</a:t>
            </a:r>
          </a:p>
          <a:p>
            <a:pPr lvl="1"/>
            <a:r>
              <a:rPr lang="en-US" dirty="0" smtClean="0"/>
              <a:t>Explanation of changes for each line of budget table</a:t>
            </a:r>
          </a:p>
          <a:p>
            <a:r>
              <a:rPr lang="en-US" dirty="0" smtClean="0"/>
              <a:t>Agencies usually invited to brief Congress on their budget request</a:t>
            </a:r>
          </a:p>
          <a:p>
            <a:pPr lvl="1"/>
            <a:r>
              <a:rPr lang="en-US" dirty="0" smtClean="0"/>
              <a:t>Opportunity to reinforce overall strategy and highlight key elements of the request</a:t>
            </a:r>
          </a:p>
          <a:p>
            <a:pPr lvl="2"/>
            <a:r>
              <a:rPr lang="en-US" dirty="0" smtClean="0"/>
              <a:t>Recall that Congress </a:t>
            </a:r>
            <a:r>
              <a:rPr lang="en-US" dirty="0"/>
              <a:t>must individually approve each DOE </a:t>
            </a:r>
            <a:r>
              <a:rPr lang="en-US" dirty="0" smtClean="0"/>
              <a:t>project </a:t>
            </a:r>
            <a:r>
              <a:rPr lang="en-US" dirty="0"/>
              <a:t>&gt;$10M</a:t>
            </a:r>
          </a:p>
          <a:p>
            <a:pPr lvl="1"/>
            <a:r>
              <a:rPr lang="en-US" dirty="0" smtClean="0"/>
              <a:t>Informational request for additional detail</a:t>
            </a:r>
          </a:p>
          <a:p>
            <a:pPr lvl="1"/>
            <a:r>
              <a:rPr lang="en-US" dirty="0" smtClean="0"/>
              <a:t>Respond to requests regarding impact of alternative funding decisions</a:t>
            </a:r>
          </a:p>
          <a:p>
            <a:endParaRPr lang="en-US" dirty="0"/>
          </a:p>
        </p:txBody>
      </p:sp>
      <p:sp>
        <p:nvSpPr>
          <p:cNvPr id="3" name="Title 2"/>
          <p:cNvSpPr>
            <a:spLocks noGrp="1"/>
          </p:cNvSpPr>
          <p:nvPr>
            <p:ph type="title"/>
          </p:nvPr>
        </p:nvSpPr>
        <p:spPr/>
        <p:txBody>
          <a:bodyPr/>
          <a:lstStyle/>
          <a:p>
            <a:r>
              <a:rPr lang="en-US" dirty="0" smtClean="0"/>
              <a:t>HEP Role in Congressional Process</a:t>
            </a:r>
            <a:endParaRPr lang="en-US" dirty="0"/>
          </a:p>
        </p:txBody>
      </p:sp>
      <p:sp>
        <p:nvSpPr>
          <p:cNvPr id="4" name="Slide Number Placeholder 3"/>
          <p:cNvSpPr>
            <a:spLocks noGrp="1"/>
          </p:cNvSpPr>
          <p:nvPr>
            <p:ph type="sldNum" sz="quarter" idx="11"/>
          </p:nvPr>
        </p:nvSpPr>
        <p:spPr/>
        <p:txBody>
          <a:bodyPr/>
          <a:lstStyle/>
          <a:p>
            <a:fld id="{26CA2777-A89F-4130-B308-73BB65955918}" type="slidenum">
              <a:rPr lang="en-US" smtClean="0"/>
              <a:pPr/>
              <a:t>16</a:t>
            </a:fld>
            <a:endParaRPr lang="en-US" dirty="0"/>
          </a:p>
        </p:txBody>
      </p:sp>
      <p:sp>
        <p:nvSpPr>
          <p:cNvPr id="5" name="Footer Placeholder 4"/>
          <p:cNvSpPr>
            <a:spLocks noGrp="1"/>
          </p:cNvSpPr>
          <p:nvPr>
            <p:ph type="ftr" sz="quarter" idx="12"/>
          </p:nvPr>
        </p:nvSpPr>
        <p:spPr/>
        <p:txBody>
          <a:bodyPr/>
          <a:lstStyle/>
          <a:p>
            <a:r>
              <a:rPr lang="en-US" smtClean="0"/>
              <a:t>HEP and the Federal Budget Process - June 2017</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3260" y="916700"/>
            <a:ext cx="622204" cy="604170"/>
          </a:xfrm>
          <a:prstGeom prst="rect">
            <a:avLst/>
          </a:prstGeom>
        </p:spPr>
      </p:pic>
    </p:spTree>
    <p:extLst>
      <p:ext uri="{BB962C8B-B14F-4D97-AF65-F5344CB8AC3E}">
        <p14:creationId xmlns:p14="http://schemas.microsoft.com/office/powerpoint/2010/main" val="18101383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866776"/>
            <a:ext cx="8839199" cy="5484878"/>
          </a:xfrm>
        </p:spPr>
        <p:txBody>
          <a:bodyPr>
            <a:normAutofit fontScale="77500" lnSpcReduction="20000"/>
          </a:bodyPr>
          <a:lstStyle/>
          <a:p>
            <a:r>
              <a:rPr lang="en-US" dirty="0"/>
              <a:t>Passed </a:t>
            </a:r>
            <a:r>
              <a:rPr lang="en-US" dirty="0" smtClean="0"/>
              <a:t>House under unanimous consent (voice vote) on January 24, 2017</a:t>
            </a:r>
          </a:p>
          <a:p>
            <a:endParaRPr lang="en-US" dirty="0"/>
          </a:p>
          <a:p>
            <a:r>
              <a:rPr lang="en-US" dirty="0" smtClean="0"/>
              <a:t>SEC</a:t>
            </a:r>
            <a:r>
              <a:rPr lang="en-US" dirty="0"/>
              <a:t>. 305. HIGH-ENERGY PHYSICS.</a:t>
            </a:r>
          </a:p>
          <a:p>
            <a:pPr lvl="1"/>
            <a:r>
              <a:rPr lang="en-US" dirty="0"/>
              <a:t>(a) Sense Of Congress.—It is the sense of Congress that</a:t>
            </a:r>
            <a:r>
              <a:rPr lang="en-US" dirty="0" smtClean="0"/>
              <a:t>—</a:t>
            </a:r>
            <a:endParaRPr lang="en-US" dirty="0"/>
          </a:p>
          <a:p>
            <a:pPr lvl="2"/>
            <a:r>
              <a:rPr lang="en-US" dirty="0"/>
              <a:t>(1) the Director should incorporate the findings and recommendations of the report of the </a:t>
            </a:r>
            <a:r>
              <a:rPr lang="en-US" dirty="0">
                <a:solidFill>
                  <a:srgbClr val="FF0000"/>
                </a:solidFill>
              </a:rPr>
              <a:t>Particle Physics Project Prioritization Panel entitled “Building for Discovery: Strategic Plan for U.S. Particle Physics in the Global Context”</a:t>
            </a:r>
            <a:r>
              <a:rPr lang="en-US" dirty="0"/>
              <a:t> into the planning process of the Department; </a:t>
            </a:r>
            <a:r>
              <a:rPr lang="en-US" dirty="0" smtClean="0"/>
              <a:t>and</a:t>
            </a:r>
            <a:endParaRPr lang="en-US" dirty="0"/>
          </a:p>
          <a:p>
            <a:pPr lvl="2"/>
            <a:r>
              <a:rPr lang="en-US" dirty="0"/>
              <a:t>(2) the </a:t>
            </a:r>
            <a:r>
              <a:rPr lang="en-US" dirty="0">
                <a:solidFill>
                  <a:srgbClr val="FF0000"/>
                </a:solidFill>
              </a:rPr>
              <a:t>nations that lead in particle physics</a:t>
            </a:r>
            <a:r>
              <a:rPr lang="en-US" dirty="0"/>
              <a:t> by hosting international teams dedicated to a common scientific goal attract the world’s best talent and inspire future generations of physicists and technologists</a:t>
            </a:r>
            <a:r>
              <a:rPr lang="en-US" dirty="0" smtClean="0"/>
              <a:t>.</a:t>
            </a:r>
            <a:endParaRPr lang="en-US" dirty="0"/>
          </a:p>
          <a:p>
            <a:pPr lvl="1"/>
            <a:r>
              <a:rPr lang="en-US" dirty="0"/>
              <a:t>(b) International Collaboration.—The Director, as practicable and in coordination with other appropriate Federal agencies as necessary, shall ensure the access of United States researchers to the most advanced accelerator facilities and research capabilities in the world, including the </a:t>
            </a:r>
            <a:r>
              <a:rPr lang="en-US" dirty="0">
                <a:solidFill>
                  <a:srgbClr val="FF0000"/>
                </a:solidFill>
              </a:rPr>
              <a:t>Large Hadron Collider</a:t>
            </a:r>
            <a:r>
              <a:rPr lang="en-US" dirty="0" smtClean="0"/>
              <a:t>.</a:t>
            </a:r>
            <a:endParaRPr lang="en-US" dirty="0"/>
          </a:p>
          <a:p>
            <a:pPr lvl="1"/>
            <a:r>
              <a:rPr lang="en-US" dirty="0"/>
              <a:t>(c) </a:t>
            </a:r>
            <a:r>
              <a:rPr lang="en-US" dirty="0">
                <a:solidFill>
                  <a:srgbClr val="FF0000"/>
                </a:solidFill>
              </a:rPr>
              <a:t>Neutrino Research</a:t>
            </a:r>
            <a:r>
              <a:rPr lang="en-US" dirty="0"/>
              <a:t>.—The Director shall carry out research activities on rare decay processes and the nature of the neutrino, which may include collaborations with the National Science Foundation or international collaborations</a:t>
            </a:r>
            <a:r>
              <a:rPr lang="en-US" dirty="0" smtClean="0"/>
              <a:t>.</a:t>
            </a:r>
            <a:endParaRPr lang="en-US" dirty="0"/>
          </a:p>
          <a:p>
            <a:pPr lvl="1"/>
            <a:r>
              <a:rPr lang="en-US" dirty="0"/>
              <a:t>(d) </a:t>
            </a:r>
            <a:r>
              <a:rPr lang="en-US" dirty="0">
                <a:solidFill>
                  <a:srgbClr val="FF0000"/>
                </a:solidFill>
              </a:rPr>
              <a:t>Dark Energy And Dark Matter Research</a:t>
            </a:r>
            <a:r>
              <a:rPr lang="en-US" dirty="0"/>
              <a:t>.—The Director shall carry out research activities on the nature of dark energy and dark matter, which may include collaborations with the National Aeronautics and Space Administration or the National Science Foundation; or international collaborations.</a:t>
            </a:r>
          </a:p>
        </p:txBody>
      </p:sp>
      <p:sp>
        <p:nvSpPr>
          <p:cNvPr id="3" name="Title 2"/>
          <p:cNvSpPr>
            <a:spLocks noGrp="1"/>
          </p:cNvSpPr>
          <p:nvPr>
            <p:ph type="title"/>
          </p:nvPr>
        </p:nvSpPr>
        <p:spPr/>
        <p:txBody>
          <a:bodyPr/>
          <a:lstStyle/>
          <a:p>
            <a:r>
              <a:rPr lang="en-US" sz="3200" dirty="0"/>
              <a:t>Department of Energy Research and Innovation Act</a:t>
            </a:r>
          </a:p>
        </p:txBody>
      </p:sp>
      <p:sp>
        <p:nvSpPr>
          <p:cNvPr id="4" name="Slide Number Placeholder 3"/>
          <p:cNvSpPr>
            <a:spLocks noGrp="1"/>
          </p:cNvSpPr>
          <p:nvPr>
            <p:ph type="sldNum" sz="quarter" idx="11"/>
          </p:nvPr>
        </p:nvSpPr>
        <p:spPr/>
        <p:txBody>
          <a:bodyPr/>
          <a:lstStyle/>
          <a:p>
            <a:fld id="{26CA2777-A89F-4130-B308-73BB65955918}" type="slidenum">
              <a:rPr lang="en-US" smtClean="0">
                <a:solidFill>
                  <a:srgbClr val="0F6636"/>
                </a:solidFill>
              </a:rPr>
              <a:pPr/>
              <a:t>17</a:t>
            </a:fld>
            <a:endParaRPr lang="en-US" dirty="0">
              <a:solidFill>
                <a:srgbClr val="0F6636"/>
              </a:solidFill>
            </a:endParaRPr>
          </a:p>
        </p:txBody>
      </p:sp>
      <p:sp>
        <p:nvSpPr>
          <p:cNvPr id="5" name="Footer Placeholder 4"/>
          <p:cNvSpPr>
            <a:spLocks noGrp="1"/>
          </p:cNvSpPr>
          <p:nvPr>
            <p:ph type="ftr" sz="quarter" idx="12"/>
          </p:nvPr>
        </p:nvSpPr>
        <p:spPr/>
        <p:txBody>
          <a:bodyPr/>
          <a:lstStyle/>
          <a:p>
            <a:pPr fontAlgn="auto">
              <a:spcBef>
                <a:spcPts val="0"/>
              </a:spcBef>
              <a:spcAft>
                <a:spcPts val="0"/>
              </a:spcAft>
            </a:pPr>
            <a:r>
              <a:rPr lang="en-US" smtClean="0">
                <a:solidFill>
                  <a:srgbClr val="0F6636"/>
                </a:solidFill>
              </a:rPr>
              <a:t>HEP and the Federal Budget Process - June 2017</a:t>
            </a:r>
            <a:endParaRPr lang="en-US" dirty="0">
              <a:solidFill>
                <a:srgbClr val="0F6636"/>
              </a:solidFill>
            </a:endParaRPr>
          </a:p>
        </p:txBody>
      </p:sp>
    </p:spTree>
    <p:extLst>
      <p:ext uri="{BB962C8B-B14F-4D97-AF65-F5344CB8AC3E}">
        <p14:creationId xmlns:p14="http://schemas.microsoft.com/office/powerpoint/2010/main" val="2225754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866775"/>
            <a:ext cx="8822267" cy="2881136"/>
          </a:xfrm>
        </p:spPr>
        <p:txBody>
          <a:bodyPr>
            <a:normAutofit fontScale="92500" lnSpcReduction="20000"/>
          </a:bodyPr>
          <a:lstStyle/>
          <a:p>
            <a:r>
              <a:rPr lang="en-US" dirty="0" smtClean="0"/>
              <a:t>Congress will usually specify top-line budget for a program and sometimes direct specific project or subprogram budget levels. </a:t>
            </a:r>
          </a:p>
          <a:p>
            <a:pPr lvl="1"/>
            <a:r>
              <a:rPr lang="en-US" dirty="0" smtClean="0"/>
              <a:t>It is up to program management to make it work “</a:t>
            </a:r>
            <a:r>
              <a:rPr lang="en-US" i="1" dirty="0" smtClean="0">
                <a:solidFill>
                  <a:schemeClr val="accent1"/>
                </a:solidFill>
              </a:rPr>
              <a:t>within available funds</a:t>
            </a:r>
            <a:r>
              <a:rPr lang="en-US" dirty="0" smtClean="0"/>
              <a:t>”.</a:t>
            </a:r>
          </a:p>
          <a:p>
            <a:pPr marL="0" indent="0">
              <a:buNone/>
            </a:pPr>
            <a:r>
              <a:rPr lang="en-US" dirty="0" smtClean="0">
                <a:solidFill>
                  <a:srgbClr val="000099"/>
                </a:solidFill>
              </a:rPr>
              <a:t>Example: HEP received $825M in the FY 2017 Congressional Appropriation, about $7M above the FY 2017 President’s Budget Request</a:t>
            </a:r>
          </a:p>
          <a:p>
            <a:pPr lvl="1"/>
            <a:r>
              <a:rPr lang="en-US" dirty="0" smtClean="0"/>
              <a:t>Congressional direction increased funding for specific MIEs/projects by $9.9M </a:t>
            </a:r>
          </a:p>
          <a:p>
            <a:pPr lvl="1"/>
            <a:r>
              <a:rPr lang="en-US" dirty="0" smtClean="0"/>
              <a:t>The difference ($9.9M-7M = $2.9M) has to come out of the rest of the program.</a:t>
            </a:r>
          </a:p>
        </p:txBody>
      </p:sp>
      <p:sp>
        <p:nvSpPr>
          <p:cNvPr id="3" name="Title 2"/>
          <p:cNvSpPr>
            <a:spLocks noGrp="1"/>
          </p:cNvSpPr>
          <p:nvPr>
            <p:ph type="title"/>
          </p:nvPr>
        </p:nvSpPr>
        <p:spPr/>
        <p:txBody>
          <a:bodyPr/>
          <a:lstStyle/>
          <a:p>
            <a:r>
              <a:rPr lang="en-US" dirty="0"/>
              <a:t>Report Language </a:t>
            </a:r>
            <a:r>
              <a:rPr lang="en-US" dirty="0" smtClean="0"/>
              <a:t>Matters!</a:t>
            </a:r>
            <a:endParaRPr lang="en-US" dirty="0"/>
          </a:p>
        </p:txBody>
      </p:sp>
      <p:sp>
        <p:nvSpPr>
          <p:cNvPr id="4" name="Slide Number Placeholder 3"/>
          <p:cNvSpPr>
            <a:spLocks noGrp="1"/>
          </p:cNvSpPr>
          <p:nvPr>
            <p:ph type="sldNum" sz="quarter" idx="11"/>
          </p:nvPr>
        </p:nvSpPr>
        <p:spPr/>
        <p:txBody>
          <a:bodyPr/>
          <a:lstStyle/>
          <a:p>
            <a:fld id="{26CA2777-A89F-4130-B308-73BB65955918}" type="slidenum">
              <a:rPr lang="en-US" smtClean="0">
                <a:solidFill>
                  <a:srgbClr val="0F6636"/>
                </a:solidFill>
              </a:rPr>
              <a:pPr/>
              <a:t>18</a:t>
            </a:fld>
            <a:endParaRPr lang="en-US">
              <a:solidFill>
                <a:srgbClr val="0F6636"/>
              </a:solidFill>
            </a:endParaRPr>
          </a:p>
        </p:txBody>
      </p:sp>
      <p:sp>
        <p:nvSpPr>
          <p:cNvPr id="5" name="Footer Placeholder 4"/>
          <p:cNvSpPr>
            <a:spLocks noGrp="1"/>
          </p:cNvSpPr>
          <p:nvPr>
            <p:ph type="ftr" sz="quarter" idx="12"/>
          </p:nvPr>
        </p:nvSpPr>
        <p:spPr/>
        <p:txBody>
          <a:bodyPr/>
          <a:lstStyle/>
          <a:p>
            <a:r>
              <a:rPr lang="en-US" smtClean="0">
                <a:solidFill>
                  <a:srgbClr val="0F6636"/>
                </a:solidFill>
              </a:rPr>
              <a:t>HEP and the Federal Budget Process - June 2017</a:t>
            </a:r>
            <a:endParaRPr lang="en-US">
              <a:solidFill>
                <a:srgbClr val="0F6636"/>
              </a:solidFill>
            </a:endParaRPr>
          </a:p>
        </p:txBody>
      </p:sp>
      <p:grpSp>
        <p:nvGrpSpPr>
          <p:cNvPr id="11" name="Group 10"/>
          <p:cNvGrpSpPr/>
          <p:nvPr/>
        </p:nvGrpSpPr>
        <p:grpSpPr>
          <a:xfrm>
            <a:off x="1084250" y="3424856"/>
            <a:ext cx="6760194" cy="2789598"/>
            <a:chOff x="1922318" y="211857"/>
            <a:chExt cx="3032067" cy="1251184"/>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922318" y="211857"/>
              <a:ext cx="3032067" cy="507078"/>
            </a:xfrm>
            <a:prstGeom prst="rect">
              <a:avLst/>
            </a:prstGeom>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922318" y="681645"/>
              <a:ext cx="3032067" cy="781396"/>
            </a:xfrm>
            <a:prstGeom prst="rect">
              <a:avLst/>
            </a:prstGeom>
          </p:spPr>
        </p:pic>
      </p:grpSp>
    </p:spTree>
    <p:extLst>
      <p:ext uri="{BB962C8B-B14F-4D97-AF65-F5344CB8AC3E}">
        <p14:creationId xmlns:p14="http://schemas.microsoft.com/office/powerpoint/2010/main" val="628794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675" y="867478"/>
            <a:ext cx="8828969" cy="5489586"/>
          </a:xfrm>
        </p:spPr>
        <p:txBody>
          <a:bodyPr>
            <a:normAutofit fontScale="92500" lnSpcReduction="10000"/>
          </a:bodyPr>
          <a:lstStyle/>
          <a:p>
            <a:r>
              <a:rPr lang="en-US" dirty="0" smtClean="0"/>
              <a:t>If the U.S. Congress and the President have not passed all appropriations bills by September 30, a Continuing Resolution (CR) may be passed to avoid a U.S. Government shutdown</a:t>
            </a:r>
          </a:p>
          <a:p>
            <a:pPr lvl="1"/>
            <a:r>
              <a:rPr lang="en-US" sz="2100" dirty="0" smtClean="0"/>
              <a:t>Must pass some level of appropriations to have legal authority to spend money!</a:t>
            </a:r>
          </a:p>
          <a:p>
            <a:pPr lvl="1"/>
            <a:r>
              <a:rPr lang="en-US" sz="2100" dirty="0" smtClean="0"/>
              <a:t>CRs typically extend level of funding from the previous year for a set amount of time </a:t>
            </a:r>
            <a:r>
              <a:rPr lang="en-US" sz="2100" i="1" dirty="0" smtClean="0"/>
              <a:t>with no significant programmatic changes </a:t>
            </a:r>
            <a:r>
              <a:rPr lang="en-US" sz="2100" dirty="0" smtClean="0"/>
              <a:t>(a.k.a. “no new starts”)</a:t>
            </a:r>
          </a:p>
          <a:p>
            <a:r>
              <a:rPr lang="en-US" dirty="0" smtClean="0"/>
              <a:t>Therefore, a CR may impede the start of new projects</a:t>
            </a:r>
          </a:p>
          <a:p>
            <a:pPr lvl="1"/>
            <a:r>
              <a:rPr lang="en-US" sz="2100" dirty="0" smtClean="0"/>
              <a:t>Projects with total cost &gt;$10M must be approved by Congress in an appropriations bill before funding can begin</a:t>
            </a:r>
          </a:p>
          <a:p>
            <a:pPr lvl="1"/>
            <a:r>
              <a:rPr lang="en-US" sz="2100" dirty="0" smtClean="0"/>
              <a:t>It is possible, though not typical, for CRs to include “anomalies” that would allow new starts</a:t>
            </a:r>
          </a:p>
          <a:p>
            <a:r>
              <a:rPr lang="en-US" dirty="0" smtClean="0"/>
              <a:t>A CR may also impact the ramp-up of new projects</a:t>
            </a:r>
          </a:p>
          <a:p>
            <a:pPr lvl="1"/>
            <a:r>
              <a:rPr lang="en-US" sz="2100" dirty="0" smtClean="0"/>
              <a:t>DOE is committed to the successful execution of projects that have reached </a:t>
            </a:r>
            <a:br>
              <a:rPr lang="en-US" sz="2100" dirty="0" smtClean="0"/>
            </a:br>
            <a:r>
              <a:rPr lang="en-US" sz="2100" dirty="0" smtClean="0"/>
              <a:t>CD-2 and aims to provide the baseline funding profile</a:t>
            </a:r>
          </a:p>
          <a:p>
            <a:pPr lvl="1"/>
            <a:r>
              <a:rPr lang="en-US" sz="2100" dirty="0" smtClean="0"/>
              <a:t>Projects that have not reached CD-2 are most likely to be impacted under a CR</a:t>
            </a:r>
          </a:p>
          <a:p>
            <a:r>
              <a:rPr lang="en-US" dirty="0"/>
              <a:t>A CR may also impact future-year planning through </a:t>
            </a:r>
            <a:r>
              <a:rPr lang="en-US" dirty="0" smtClean="0"/>
              <a:t>such effects…</a:t>
            </a:r>
          </a:p>
          <a:p>
            <a:endParaRPr lang="en-US" sz="1200" dirty="0" smtClean="0"/>
          </a:p>
        </p:txBody>
      </p:sp>
      <p:sp>
        <p:nvSpPr>
          <p:cNvPr id="3" name="Title 2"/>
          <p:cNvSpPr>
            <a:spLocks noGrp="1"/>
          </p:cNvSpPr>
          <p:nvPr>
            <p:ph type="title"/>
          </p:nvPr>
        </p:nvSpPr>
        <p:spPr/>
        <p:txBody>
          <a:bodyPr/>
          <a:lstStyle/>
          <a:p>
            <a:r>
              <a:rPr lang="en-US" dirty="0" smtClean="0"/>
              <a:t>Breaking the Cycle: Continuing Resolution</a:t>
            </a:r>
            <a:endParaRPr lang="en-US" dirty="0"/>
          </a:p>
        </p:txBody>
      </p:sp>
      <p:sp>
        <p:nvSpPr>
          <p:cNvPr id="4" name="Slide Number Placeholder 3"/>
          <p:cNvSpPr>
            <a:spLocks noGrp="1"/>
          </p:cNvSpPr>
          <p:nvPr>
            <p:ph type="sldNum" sz="quarter" idx="11"/>
          </p:nvPr>
        </p:nvSpPr>
        <p:spPr/>
        <p:txBody>
          <a:bodyPr/>
          <a:lstStyle/>
          <a:p>
            <a:fld id="{26CA2777-A89F-4130-B308-73BB65955918}" type="slidenum">
              <a:rPr lang="en-US" smtClean="0">
                <a:solidFill>
                  <a:srgbClr val="0F6636"/>
                </a:solidFill>
              </a:rPr>
              <a:pPr/>
              <a:t>19</a:t>
            </a:fld>
            <a:endParaRPr lang="en-US" dirty="0">
              <a:solidFill>
                <a:srgbClr val="0F6636"/>
              </a:solidFill>
            </a:endParaRPr>
          </a:p>
        </p:txBody>
      </p:sp>
      <p:sp>
        <p:nvSpPr>
          <p:cNvPr id="5" name="Footer Placeholder 4"/>
          <p:cNvSpPr>
            <a:spLocks noGrp="1"/>
          </p:cNvSpPr>
          <p:nvPr>
            <p:ph type="ftr" sz="quarter" idx="12"/>
          </p:nvPr>
        </p:nvSpPr>
        <p:spPr/>
        <p:txBody>
          <a:bodyPr/>
          <a:lstStyle/>
          <a:p>
            <a:pPr fontAlgn="auto">
              <a:spcBef>
                <a:spcPts val="0"/>
              </a:spcBef>
              <a:spcAft>
                <a:spcPts val="0"/>
              </a:spcAft>
            </a:pPr>
            <a:r>
              <a:rPr lang="en-US" smtClean="0">
                <a:solidFill>
                  <a:srgbClr val="0F6636"/>
                </a:solidFill>
              </a:rPr>
              <a:t>HEP and the Federal Budget Process - June 2017</a:t>
            </a:r>
            <a:endParaRPr lang="en-US" dirty="0">
              <a:solidFill>
                <a:srgbClr val="0F6636"/>
              </a:solidFill>
            </a:endParaRPr>
          </a:p>
        </p:txBody>
      </p:sp>
    </p:spTree>
    <p:extLst>
      <p:ext uri="{BB962C8B-B14F-4D97-AF65-F5344CB8AC3E}">
        <p14:creationId xmlns:p14="http://schemas.microsoft.com/office/powerpoint/2010/main" val="33070785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This talk will “follow </a:t>
            </a:r>
            <a:r>
              <a:rPr lang="en-US" dirty="0"/>
              <a:t>the money” </a:t>
            </a:r>
            <a:r>
              <a:rPr lang="en-US" dirty="0" smtClean="0"/>
              <a:t>in an aim to illuminate the DOE/HEP role in the Federal budget process</a:t>
            </a:r>
          </a:p>
          <a:p>
            <a:pPr lvl="1"/>
            <a:r>
              <a:rPr lang="en-US" dirty="0" smtClean="0"/>
              <a:t>Three phases of the budget process</a:t>
            </a:r>
          </a:p>
          <a:p>
            <a:pPr lvl="1"/>
            <a:r>
              <a:rPr lang="en-US" dirty="0" smtClean="0"/>
              <a:t>DOE/HEP role in each phase</a:t>
            </a:r>
          </a:p>
          <a:p>
            <a:pPr lvl="1"/>
            <a:r>
              <a:rPr lang="en-US" dirty="0" smtClean="0"/>
              <a:t>Lab/university/community roles in overall program</a:t>
            </a:r>
          </a:p>
          <a:p>
            <a:endParaRPr lang="en-US" dirty="0" smtClean="0"/>
          </a:p>
          <a:p>
            <a:r>
              <a:rPr lang="en-US" dirty="0" smtClean="0"/>
              <a:t>Along the way, highlight how the P5 report is having a </a:t>
            </a:r>
            <a:br>
              <a:rPr lang="en-US" dirty="0" smtClean="0"/>
            </a:br>
            <a:r>
              <a:rPr lang="en-US" dirty="0" smtClean="0"/>
              <a:t>significant impact in all phases of this process</a:t>
            </a:r>
          </a:p>
          <a:p>
            <a:endParaRPr lang="en-US" dirty="0" smtClean="0"/>
          </a:p>
          <a:p>
            <a:r>
              <a:rPr lang="en-US" dirty="0" smtClean="0"/>
              <a:t>Aim is to give a useful overview, but it is not possible to capture the full details or history of each item discussed!</a:t>
            </a:r>
          </a:p>
          <a:p>
            <a:pPr lvl="1"/>
            <a:endParaRPr lang="en-US" dirty="0"/>
          </a:p>
        </p:txBody>
      </p:sp>
      <p:sp>
        <p:nvSpPr>
          <p:cNvPr id="3" name="Title 2"/>
          <p:cNvSpPr>
            <a:spLocks noGrp="1"/>
          </p:cNvSpPr>
          <p:nvPr>
            <p:ph type="title"/>
          </p:nvPr>
        </p:nvSpPr>
        <p:spPr/>
        <p:txBody>
          <a:bodyPr/>
          <a:lstStyle/>
          <a:p>
            <a:r>
              <a:rPr lang="en-US" dirty="0" smtClean="0"/>
              <a:t>HEP Civics:  The Federal Budget Process</a:t>
            </a:r>
            <a:endParaRPr lang="en-US" dirty="0"/>
          </a:p>
        </p:txBody>
      </p:sp>
      <p:sp>
        <p:nvSpPr>
          <p:cNvPr id="4" name="Slide Number Placeholder 3"/>
          <p:cNvSpPr>
            <a:spLocks noGrp="1"/>
          </p:cNvSpPr>
          <p:nvPr>
            <p:ph type="sldNum" sz="quarter" idx="11"/>
          </p:nvPr>
        </p:nvSpPr>
        <p:spPr/>
        <p:txBody>
          <a:bodyPr/>
          <a:lstStyle/>
          <a:p>
            <a:fld id="{26CA2777-A89F-4130-B308-73BB65955918}" type="slidenum">
              <a:rPr lang="en-US" smtClean="0">
                <a:solidFill>
                  <a:srgbClr val="0F6636"/>
                </a:solidFill>
              </a:rPr>
              <a:pPr/>
              <a:t>2</a:t>
            </a:fld>
            <a:endParaRPr lang="en-US" dirty="0">
              <a:solidFill>
                <a:srgbClr val="0F6636"/>
              </a:solidFill>
            </a:endParaRPr>
          </a:p>
        </p:txBody>
      </p:sp>
      <p:sp>
        <p:nvSpPr>
          <p:cNvPr id="5" name="Footer Placeholder 4"/>
          <p:cNvSpPr>
            <a:spLocks noGrp="1"/>
          </p:cNvSpPr>
          <p:nvPr>
            <p:ph type="ftr" sz="quarter" idx="12"/>
          </p:nvPr>
        </p:nvSpPr>
        <p:spPr/>
        <p:txBody>
          <a:bodyPr/>
          <a:lstStyle/>
          <a:p>
            <a:pPr fontAlgn="auto">
              <a:spcBef>
                <a:spcPts val="0"/>
              </a:spcBef>
              <a:spcAft>
                <a:spcPts val="0"/>
              </a:spcAft>
            </a:pPr>
            <a:r>
              <a:rPr lang="en-US" smtClean="0">
                <a:solidFill>
                  <a:srgbClr val="0F6636"/>
                </a:solidFill>
              </a:rPr>
              <a:t>HEP and the Federal Budget Process - June 2017</a:t>
            </a:r>
            <a:endParaRPr lang="en-US" dirty="0">
              <a:solidFill>
                <a:srgbClr val="0F6636"/>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4775" y="3352429"/>
            <a:ext cx="657225" cy="638175"/>
          </a:xfrm>
          <a:prstGeom prst="rect">
            <a:avLst/>
          </a:prstGeom>
        </p:spPr>
      </p:pic>
    </p:spTree>
    <p:extLst>
      <p:ext uri="{BB962C8B-B14F-4D97-AF65-F5344CB8AC3E}">
        <p14:creationId xmlns:p14="http://schemas.microsoft.com/office/powerpoint/2010/main" val="40923321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Duration of CRs:  FY 1998 – FY 2017 </a:t>
            </a:r>
            <a:endParaRPr lang="en-US" dirty="0"/>
          </a:p>
        </p:txBody>
      </p:sp>
      <p:sp>
        <p:nvSpPr>
          <p:cNvPr id="4" name="Slide Number Placeholder 3"/>
          <p:cNvSpPr>
            <a:spLocks noGrp="1"/>
          </p:cNvSpPr>
          <p:nvPr>
            <p:ph type="sldNum" sz="quarter" idx="11"/>
          </p:nvPr>
        </p:nvSpPr>
        <p:spPr/>
        <p:txBody>
          <a:bodyPr/>
          <a:lstStyle/>
          <a:p>
            <a:fld id="{26CA2777-A89F-4130-B308-73BB65955918}" type="slidenum">
              <a:rPr lang="en-US" smtClean="0">
                <a:solidFill>
                  <a:srgbClr val="0F6636"/>
                </a:solidFill>
              </a:rPr>
              <a:pPr/>
              <a:t>20</a:t>
            </a:fld>
            <a:endParaRPr lang="en-US" dirty="0">
              <a:solidFill>
                <a:srgbClr val="0F6636"/>
              </a:solidFill>
            </a:endParaRPr>
          </a:p>
        </p:txBody>
      </p:sp>
      <p:sp>
        <p:nvSpPr>
          <p:cNvPr id="5" name="Footer Placeholder 4"/>
          <p:cNvSpPr>
            <a:spLocks noGrp="1"/>
          </p:cNvSpPr>
          <p:nvPr>
            <p:ph type="ftr" sz="quarter" idx="12"/>
          </p:nvPr>
        </p:nvSpPr>
        <p:spPr/>
        <p:txBody>
          <a:bodyPr/>
          <a:lstStyle/>
          <a:p>
            <a:pPr fontAlgn="auto">
              <a:spcBef>
                <a:spcPts val="0"/>
              </a:spcBef>
              <a:spcAft>
                <a:spcPts val="0"/>
              </a:spcAft>
            </a:pPr>
            <a:r>
              <a:rPr lang="en-US" smtClean="0">
                <a:solidFill>
                  <a:srgbClr val="0F6636"/>
                </a:solidFill>
              </a:rPr>
              <a:t>HEP and the Federal Budget Process - June 2017</a:t>
            </a:r>
            <a:endParaRPr lang="en-US" dirty="0">
              <a:solidFill>
                <a:srgbClr val="0F6636"/>
              </a:solidFill>
            </a:endParaRPr>
          </a:p>
        </p:txBody>
      </p:sp>
      <p:pic>
        <p:nvPicPr>
          <p:cNvPr id="1026" name="Picture 2" descr="Duration of Continuing Resolutions, FY1998-FY201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711609" y="924126"/>
            <a:ext cx="7720780" cy="443652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212784" y="5399157"/>
            <a:ext cx="1318660" cy="125129"/>
          </a:xfrm>
          <a:prstGeom prst="rect">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19875" y="5333944"/>
            <a:ext cx="473206" cy="261610"/>
          </a:xfrm>
          <a:prstGeom prst="rect">
            <a:avLst/>
          </a:prstGeom>
          <a:noFill/>
        </p:spPr>
        <p:txBody>
          <a:bodyPr wrap="none" rtlCol="0">
            <a:spAutoFit/>
          </a:bodyPr>
          <a:lstStyle/>
          <a:p>
            <a:r>
              <a:rPr lang="en-US" sz="1100" dirty="0" smtClean="0">
                <a:solidFill>
                  <a:schemeClr val="accent3">
                    <a:lumMod val="75000"/>
                  </a:schemeClr>
                </a:solidFill>
                <a:latin typeface="+mj-lt"/>
              </a:rPr>
              <a:t>2017</a:t>
            </a:r>
            <a:endParaRPr lang="en-US" sz="1100" dirty="0">
              <a:solidFill>
                <a:schemeClr val="accent3">
                  <a:lumMod val="75000"/>
                </a:schemeClr>
              </a:solidFill>
              <a:latin typeface="+mj-lt"/>
            </a:endParaRPr>
          </a:p>
        </p:txBody>
      </p:sp>
      <p:sp>
        <p:nvSpPr>
          <p:cNvPr id="11" name="TextBox 10"/>
          <p:cNvSpPr txBox="1"/>
          <p:nvPr/>
        </p:nvSpPr>
        <p:spPr>
          <a:xfrm>
            <a:off x="5199902" y="5311954"/>
            <a:ext cx="2997794" cy="307777"/>
          </a:xfrm>
          <a:prstGeom prst="rect">
            <a:avLst/>
          </a:prstGeom>
          <a:noFill/>
        </p:spPr>
        <p:txBody>
          <a:bodyPr wrap="square" rtlCol="0">
            <a:spAutoFit/>
          </a:bodyPr>
          <a:lstStyle/>
          <a:p>
            <a:r>
              <a:rPr lang="en-US" sz="1400" i="1" dirty="0" smtClean="0">
                <a:solidFill>
                  <a:schemeClr val="accent3">
                    <a:lumMod val="75000"/>
                  </a:schemeClr>
                </a:solidFill>
                <a:latin typeface="+mn-lt"/>
              </a:rPr>
              <a:t>210 days through April 28, 2017</a:t>
            </a:r>
            <a:endParaRPr lang="en-US" sz="1400" i="1" dirty="0" smtClean="0">
              <a:solidFill>
                <a:schemeClr val="accent3"/>
              </a:solidFill>
              <a:latin typeface="+mn-lt"/>
            </a:endParaRPr>
          </a:p>
        </p:txBody>
      </p:sp>
      <p:pic>
        <p:nvPicPr>
          <p:cNvPr id="13" name="Picture 2" descr="Duration of Continuing Resolutions, FY1998-FY201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21461" y="5591661"/>
            <a:ext cx="7720780" cy="539699"/>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4991882" y="876001"/>
            <a:ext cx="3803582" cy="981174"/>
          </a:xfrm>
        </p:spPr>
        <p:txBody>
          <a:bodyPr>
            <a:noAutofit/>
          </a:bodyPr>
          <a:lstStyle/>
          <a:p>
            <a:pPr marL="0" indent="0" algn="ctr">
              <a:buNone/>
            </a:pPr>
            <a:r>
              <a:rPr lang="en-US" sz="1400" i="1" dirty="0" smtClean="0">
                <a:solidFill>
                  <a:schemeClr val="tx1">
                    <a:lumMod val="65000"/>
                    <a:lumOff val="35000"/>
                  </a:schemeClr>
                </a:solidFill>
              </a:rPr>
              <a:t>Original Chart (FY 1998 – FY 2016) from </a:t>
            </a:r>
            <a:r>
              <a:rPr lang="en-US" sz="1400" i="1" dirty="0">
                <a:solidFill>
                  <a:schemeClr val="tx1">
                    <a:lumMod val="65000"/>
                    <a:lumOff val="35000"/>
                  </a:schemeClr>
                </a:solidFill>
              </a:rPr>
              <a:t>Congressional Research Service Report R42647, "Continuing Resolutions, Overview of Components and Recent Practices," 2016.</a:t>
            </a:r>
          </a:p>
        </p:txBody>
      </p:sp>
      <p:sp>
        <p:nvSpPr>
          <p:cNvPr id="12" name="Content Placeholder 1"/>
          <p:cNvSpPr txBox="1">
            <a:spLocks/>
          </p:cNvSpPr>
          <p:nvPr/>
        </p:nvSpPr>
        <p:spPr>
          <a:xfrm rot="16200000">
            <a:off x="-1423546" y="3168173"/>
            <a:ext cx="3803582" cy="4667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b="1" kern="1200">
                <a:solidFill>
                  <a:srgbClr val="146737"/>
                </a:solidFill>
                <a:latin typeface="+mn-lt"/>
                <a:ea typeface="+mn-ea"/>
                <a:cs typeface="Arial" pitchFamily="34" charset="0"/>
              </a:defRPr>
            </a:lvl1pPr>
            <a:lvl2pPr marL="742950" indent="-285750" algn="l" defTabSz="914400" rtl="0" eaLnBrk="1" latinLnBrk="0" hangingPunct="1">
              <a:spcBef>
                <a:spcPct val="20000"/>
              </a:spcBef>
              <a:buFont typeface="Arial" pitchFamily="34" charset="0"/>
              <a:buChar char="–"/>
              <a:defRPr sz="2200" b="1" kern="1200">
                <a:solidFill>
                  <a:schemeClr val="tx1">
                    <a:lumMod val="85000"/>
                    <a:lumOff val="15000"/>
                  </a:schemeClr>
                </a:solidFill>
                <a:latin typeface="+mn-lt"/>
                <a:ea typeface="+mn-ea"/>
                <a:cs typeface="Arial" pitchFamily="34" charset="0"/>
              </a:defRPr>
            </a:lvl2pPr>
            <a:lvl3pPr marL="1143000" indent="-228600" algn="l" defTabSz="914400" rtl="0" eaLnBrk="1" latinLnBrk="0" hangingPunct="1">
              <a:spcBef>
                <a:spcPct val="20000"/>
              </a:spcBef>
              <a:buFont typeface="Arial" pitchFamily="34" charset="0"/>
              <a:buChar char="•"/>
              <a:defRPr sz="2000" b="1" kern="1200">
                <a:solidFill>
                  <a:schemeClr val="tx1">
                    <a:lumMod val="75000"/>
                    <a:lumOff val="25000"/>
                  </a:schemeClr>
                </a:solidFill>
                <a:latin typeface="+mn-lt"/>
                <a:ea typeface="+mn-ea"/>
                <a:cs typeface="Arial" pitchFamily="34" charset="0"/>
              </a:defRPr>
            </a:lvl3pPr>
            <a:lvl4pPr marL="16002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Arial"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tx1">
                    <a:lumMod val="50000"/>
                    <a:lumOff val="50000"/>
                  </a:schemeClr>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Font typeface="Arial" pitchFamily="34" charset="0"/>
              <a:buNone/>
            </a:pPr>
            <a:r>
              <a:rPr lang="en-US" dirty="0" smtClean="0">
                <a:solidFill>
                  <a:schemeClr val="tx1"/>
                </a:solidFill>
              </a:rPr>
              <a:t>Fiscal Year</a:t>
            </a:r>
            <a:endParaRPr lang="en-US" dirty="0">
              <a:solidFill>
                <a:schemeClr val="tx1"/>
              </a:solidFill>
            </a:endParaRPr>
          </a:p>
        </p:txBody>
      </p:sp>
      <p:sp>
        <p:nvSpPr>
          <p:cNvPr id="14" name="Content Placeholder 1"/>
          <p:cNvSpPr txBox="1">
            <a:spLocks/>
          </p:cNvSpPr>
          <p:nvPr/>
        </p:nvSpPr>
        <p:spPr>
          <a:xfrm>
            <a:off x="881973" y="5847628"/>
            <a:ext cx="7380051" cy="303463"/>
          </a:xfrm>
          <a:prstGeom prst="rect">
            <a:avLst/>
          </a:prstGeom>
          <a:solidFill>
            <a:schemeClr val="bg1"/>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b="1" kern="1200">
                <a:solidFill>
                  <a:srgbClr val="146737"/>
                </a:solidFill>
                <a:latin typeface="+mn-lt"/>
                <a:ea typeface="+mn-ea"/>
                <a:cs typeface="Arial" pitchFamily="34" charset="0"/>
              </a:defRPr>
            </a:lvl1pPr>
            <a:lvl2pPr marL="742950" indent="-285750" algn="l" defTabSz="914400" rtl="0" eaLnBrk="1" latinLnBrk="0" hangingPunct="1">
              <a:spcBef>
                <a:spcPct val="20000"/>
              </a:spcBef>
              <a:buFont typeface="Arial" pitchFamily="34" charset="0"/>
              <a:buChar char="–"/>
              <a:defRPr sz="2200" b="1" kern="1200">
                <a:solidFill>
                  <a:schemeClr val="tx1">
                    <a:lumMod val="85000"/>
                    <a:lumOff val="15000"/>
                  </a:schemeClr>
                </a:solidFill>
                <a:latin typeface="+mn-lt"/>
                <a:ea typeface="+mn-ea"/>
                <a:cs typeface="Arial" pitchFamily="34" charset="0"/>
              </a:defRPr>
            </a:lvl2pPr>
            <a:lvl3pPr marL="1143000" indent="-228600" algn="l" defTabSz="914400" rtl="0" eaLnBrk="1" latinLnBrk="0" hangingPunct="1">
              <a:spcBef>
                <a:spcPct val="20000"/>
              </a:spcBef>
              <a:buFont typeface="Arial" pitchFamily="34" charset="0"/>
              <a:buChar char="•"/>
              <a:defRPr sz="2000" b="1" kern="1200">
                <a:solidFill>
                  <a:schemeClr val="tx1">
                    <a:lumMod val="75000"/>
                    <a:lumOff val="25000"/>
                  </a:schemeClr>
                </a:solidFill>
                <a:latin typeface="+mn-lt"/>
                <a:ea typeface="+mn-ea"/>
                <a:cs typeface="Arial" pitchFamily="34" charset="0"/>
              </a:defRPr>
            </a:lvl3pPr>
            <a:lvl4pPr marL="16002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Arial"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tx1">
                    <a:lumMod val="50000"/>
                    <a:lumOff val="50000"/>
                  </a:schemeClr>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Font typeface="Arial" pitchFamily="34" charset="0"/>
              <a:buNone/>
            </a:pPr>
            <a:r>
              <a:rPr lang="en-US" sz="2000" dirty="0" smtClean="0">
                <a:solidFill>
                  <a:schemeClr val="tx1"/>
                </a:solidFill>
              </a:rPr>
              <a:t>Continuing Resolution Duration (days)</a:t>
            </a:r>
            <a:endParaRPr lang="en-US" sz="2000" dirty="0">
              <a:solidFill>
                <a:schemeClr val="tx1"/>
              </a:solidFill>
            </a:endParaRPr>
          </a:p>
        </p:txBody>
      </p:sp>
      <p:sp>
        <p:nvSpPr>
          <p:cNvPr id="15" name="Rectangle 14"/>
          <p:cNvSpPr/>
          <p:nvPr/>
        </p:nvSpPr>
        <p:spPr>
          <a:xfrm>
            <a:off x="2568398" y="5399157"/>
            <a:ext cx="2654233" cy="125129"/>
          </a:xfrm>
          <a:prstGeom prst="rect">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73941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cmgajcpolitics.files.wordpress.com/2016/02/obama-budget-jpeg-0e71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4409" y="0"/>
            <a:ext cx="1028584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556055" y="4293269"/>
            <a:ext cx="2992363" cy="968807"/>
          </a:xfrm>
          <a:prstGeom prst="roundRect">
            <a:avLst/>
          </a:prstGeom>
          <a:gradFill flip="none" rotWithShape="1">
            <a:gsLst>
              <a:gs pos="0">
                <a:schemeClr val="tx1">
                  <a:lumMod val="95000"/>
                  <a:lumOff val="5000"/>
                  <a:alpha val="50000"/>
                </a:schemeClr>
              </a:gs>
              <a:gs pos="89000">
                <a:schemeClr val="tx1">
                  <a:lumMod val="95000"/>
                  <a:lumOff val="5000"/>
                  <a:alpha val="50000"/>
                </a:schemeClr>
              </a:gs>
              <a:gs pos="100000">
                <a:schemeClr val="tx1">
                  <a:lumMod val="95000"/>
                  <a:lumOff val="5000"/>
                  <a:alpha val="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solidFill>
                  <a:srgbClr val="FFFF00"/>
                </a:solidFill>
              </a:rPr>
              <a:t>Execution</a:t>
            </a:r>
            <a:endParaRPr lang="en-US" dirty="0"/>
          </a:p>
        </p:txBody>
      </p:sp>
      <p:sp>
        <p:nvSpPr>
          <p:cNvPr id="4" name="Slide Number Placeholder 3"/>
          <p:cNvSpPr>
            <a:spLocks noGrp="1"/>
          </p:cNvSpPr>
          <p:nvPr>
            <p:ph type="sldNum" sz="quarter" idx="10"/>
          </p:nvPr>
        </p:nvSpPr>
        <p:spPr/>
        <p:txBody>
          <a:bodyPr/>
          <a:lstStyle/>
          <a:p>
            <a:pPr>
              <a:defRPr/>
            </a:pPr>
            <a:fld id="{56929663-6CA7-4931-8F5D-849FE6A4CD44}" type="slidenum">
              <a:rPr lang="en-US" smtClean="0">
                <a:solidFill>
                  <a:srgbClr val="0F6636"/>
                </a:solidFill>
              </a:rPr>
              <a:pPr>
                <a:defRPr/>
              </a:pPr>
              <a:t>21</a:t>
            </a:fld>
            <a:endParaRPr lang="en-US" dirty="0">
              <a:solidFill>
                <a:srgbClr val="0F6636"/>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2058814290"/>
              </p:ext>
            </p:extLst>
          </p:nvPr>
        </p:nvGraphicFramePr>
        <p:xfrm>
          <a:off x="-19" y="5439116"/>
          <a:ext cx="9144019" cy="1308931"/>
        </p:xfrm>
        <a:graphic>
          <a:graphicData uri="http://schemas.openxmlformats.org/drawingml/2006/table">
            <a:tbl>
              <a:tblPr/>
              <a:tblGrid>
                <a:gridCol w="839539"/>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tblGrid>
              <a:tr h="789139">
                <a:tc>
                  <a:txBody>
                    <a:bodyPr/>
                    <a:lstStyle/>
                    <a:p>
                      <a:pPr algn="ctr" fontAlgn="ctr"/>
                      <a:r>
                        <a:rPr lang="en-US" sz="1800" b="1" i="0" u="none" strike="noStrike" dirty="0">
                          <a:solidFill>
                            <a:srgbClr val="000000"/>
                          </a:solidFill>
                          <a:effectLst/>
                          <a:latin typeface="Calibri" panose="020F0502020204030204" pitchFamily="34" charset="0"/>
                        </a:rPr>
                        <a:t>FY </a:t>
                      </a:r>
                      <a:r>
                        <a:rPr lang="en-US" sz="1800" b="1" i="0" u="none" strike="noStrike" dirty="0" smtClean="0">
                          <a:solidFill>
                            <a:srgbClr val="000000"/>
                          </a:solidFill>
                          <a:effectLst/>
                          <a:latin typeface="Calibri" panose="020F0502020204030204" pitchFamily="34" charset="0"/>
                        </a:rPr>
                        <a:t>20XX</a:t>
                      </a:r>
                    </a:p>
                    <a:p>
                      <a:pPr algn="ctr" fontAlgn="ctr"/>
                      <a:r>
                        <a:rPr lang="en-US" sz="1800" b="1" i="0" u="none" strike="noStrike" dirty="0" smtClean="0">
                          <a:solidFill>
                            <a:srgbClr val="000000"/>
                          </a:solidFill>
                          <a:effectLst/>
                          <a:latin typeface="Calibri" panose="020F0502020204030204" pitchFamily="34" charset="0"/>
                        </a:rPr>
                        <a:t>Budget</a:t>
                      </a:r>
                      <a:endParaRPr lang="en-US" sz="1800" b="1" i="0" u="none" strike="noStrike" dirty="0">
                        <a:solidFill>
                          <a:srgbClr val="000000"/>
                        </a:solidFill>
                        <a:effectLst/>
                        <a:latin typeface="Calibri" panose="020F0502020204030204" pitchFamily="34" charset="0"/>
                      </a:endParaRP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gridSpan="12">
                  <a:txBody>
                    <a:bodyPr/>
                    <a:lstStyle/>
                    <a:p>
                      <a:pPr algn="ctr" fontAlgn="ctr"/>
                      <a:r>
                        <a:rPr lang="en-US" sz="1800" b="1" i="0" u="none" strike="noStrike" dirty="0">
                          <a:solidFill>
                            <a:schemeClr val="tx1"/>
                          </a:solidFill>
                          <a:effectLst/>
                          <a:latin typeface="Calibri" panose="020F0502020204030204" pitchFamily="34" charset="0"/>
                        </a:rPr>
                        <a:t>DOE Internal Planning with OMB and OSTP </a:t>
                      </a:r>
                      <a:r>
                        <a:rPr lang="en-US" sz="1800" b="1" i="0" u="none" strike="noStrike" dirty="0" smtClean="0">
                          <a:solidFill>
                            <a:schemeClr val="tx1"/>
                          </a:solidFill>
                          <a:effectLst/>
                          <a:latin typeface="Calibri" panose="020F0502020204030204" pitchFamily="34" charset="0"/>
                        </a:rPr>
                        <a:t>Guidance</a:t>
                      </a:r>
                      <a:endParaRPr lang="en-US" sz="1800" b="1" i="0" u="none" strike="noStrike" dirty="0">
                        <a:solidFill>
                          <a:schemeClr val="tx1"/>
                        </a:solidFill>
                        <a:effectLst/>
                        <a:latin typeface="Calibri" panose="020F0502020204030204" pitchFamily="34" charset="0"/>
                      </a:endParaRP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1800" b="1" i="0" u="none" strike="noStrike" dirty="0">
                          <a:solidFill>
                            <a:schemeClr val="tx1"/>
                          </a:solidFill>
                          <a:effectLst/>
                          <a:latin typeface="Calibri" panose="020F0502020204030204" pitchFamily="34" charset="0"/>
                        </a:rPr>
                        <a:t>OMB Review</a:t>
                      </a: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r>
                        <a:rPr lang="en-US" sz="900" b="1" i="0" u="none" strike="noStrike" dirty="0">
                          <a:solidFill>
                            <a:schemeClr val="tx1"/>
                          </a:solidFill>
                          <a:effectLst/>
                          <a:latin typeface="Calibri" panose="020F0502020204030204" pitchFamily="34" charset="0"/>
                        </a:rPr>
                        <a:t>Budget Release </a:t>
                      </a:r>
                    </a:p>
                  </a:txBody>
                  <a:tcPr marL="6849" marR="6849" marT="6849" marB="0" vert="vert27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50000"/>
                      </a:schemeClr>
                    </a:solidFill>
                  </a:tcPr>
                </a:tc>
                <a:tc gridSpan="7">
                  <a:txBody>
                    <a:bodyPr/>
                    <a:lstStyle/>
                    <a:p>
                      <a:pPr algn="ctr" fontAlgn="ctr"/>
                      <a:r>
                        <a:rPr lang="en-US" sz="1600" b="1" i="0" u="none" strike="noStrike" dirty="0">
                          <a:solidFill>
                            <a:srgbClr val="000000"/>
                          </a:solidFill>
                          <a:effectLst/>
                          <a:latin typeface="Calibri" panose="020F0502020204030204" pitchFamily="34" charset="0"/>
                        </a:rPr>
                        <a:t>Congressional Budget and Appropriations</a:t>
                      </a: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algn="ctr" fontAlgn="ctr"/>
                      <a:r>
                        <a:rPr lang="en-US" sz="1800" b="1" i="0" u="none" strike="noStrike" dirty="0">
                          <a:solidFill>
                            <a:srgbClr val="000000"/>
                          </a:solidFill>
                          <a:effectLst/>
                          <a:latin typeface="Calibri" panose="020F0502020204030204" pitchFamily="34" charset="0"/>
                        </a:rPr>
                        <a:t>Spend the Fiscal Year Budget</a:t>
                      </a: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A9D08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59896">
                <a:tc>
                  <a:txBody>
                    <a:bodyPr/>
                    <a:lstStyle/>
                    <a:p>
                      <a:pPr algn="l" fontAlgn="b"/>
                      <a:endParaRPr lang="en-US" sz="900" b="0" i="0" u="none" strike="noStrike" dirty="0">
                        <a:solidFill>
                          <a:srgbClr val="000000"/>
                        </a:solidFill>
                        <a:effectLst/>
                        <a:latin typeface="Calibri" panose="020F0502020204030204" pitchFamily="34" charset="0"/>
                      </a:endParaRPr>
                    </a:p>
                  </a:txBody>
                  <a:tcPr marL="6849" marR="6849" marT="6849" marB="0" anchor="b">
                    <a:lnL>
                      <a:noFill/>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Oct</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Nov</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Dec</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Jan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Feb</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Mar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Apr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May</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Jun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Jul</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Aug</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Sep</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Oct</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Nov</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Dec</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Jan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Feb</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Mar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Apr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May</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Jun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Jul</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Aug</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Sep</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Oct</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Nov</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Dec</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Jan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Feb</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Mar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Apr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May</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Jun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Jul</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Aug</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Sep</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r>
              <a:tr h="259896">
                <a:tc>
                  <a:txBody>
                    <a:bodyPr/>
                    <a:lstStyle/>
                    <a:p>
                      <a:pPr algn="l" fontAlgn="b"/>
                      <a:endParaRPr lang="en-US" sz="900" b="0" i="0" u="none" strike="noStrike" dirty="0">
                        <a:solidFill>
                          <a:srgbClr val="000000"/>
                        </a:solidFill>
                        <a:effectLst/>
                        <a:latin typeface="Calibri" panose="020F0502020204030204" pitchFamily="34" charset="0"/>
                      </a:endParaRPr>
                    </a:p>
                  </a:txBody>
                  <a:tcPr marL="6849" marR="6849" marT="6849" marB="0" anchor="b">
                    <a:lnL>
                      <a:noFill/>
                    </a:lnL>
                    <a:lnR w="6350" cap="flat" cmpd="sng" algn="ctr">
                      <a:solidFill>
                        <a:srgbClr val="000000"/>
                      </a:solidFill>
                      <a:prstDash val="solid"/>
                      <a:round/>
                      <a:headEnd type="none" w="med" len="med"/>
                      <a:tailEnd type="none" w="med" len="med"/>
                    </a:lnR>
                    <a:lnT>
                      <a:noFill/>
                    </a:lnT>
                    <a:lnB>
                      <a:noFill/>
                    </a:lnB>
                    <a:solidFill>
                      <a:schemeClr val="bg1"/>
                    </a:solidFill>
                  </a:tcPr>
                </a:tc>
                <a:tc gridSpan="3">
                  <a:txBody>
                    <a:bodyPr/>
                    <a:lstStyle/>
                    <a:p>
                      <a:pPr algn="ctr" fontAlgn="b"/>
                      <a:r>
                        <a:rPr lang="en-US" sz="1400" b="1" i="0" u="none" strike="noStrike" dirty="0" smtClean="0">
                          <a:solidFill>
                            <a:srgbClr val="000000"/>
                          </a:solidFill>
                          <a:effectLst/>
                          <a:latin typeface="Calibri" panose="020F0502020204030204" pitchFamily="34" charset="0"/>
                        </a:rPr>
                        <a:t>CY(XX–3)</a:t>
                      </a:r>
                      <a:endParaRPr lang="en-US" sz="1400" b="1" i="0" u="none" strike="noStrike" dirty="0">
                        <a:solidFill>
                          <a:srgbClr val="000000"/>
                        </a:solidFill>
                        <a:effectLst/>
                        <a:latin typeface="Calibri" panose="020F0502020204030204" pitchFamily="34" charset="0"/>
                      </a:endParaRP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en-US"/>
                    </a:p>
                  </a:txBody>
                  <a:tcPr/>
                </a:tc>
                <a:tc hMerge="1">
                  <a:txBody>
                    <a:bodyPr/>
                    <a:lstStyle/>
                    <a:p>
                      <a:endParaRPr lang="en-US"/>
                    </a:p>
                  </a:txBody>
                  <a:tcPr/>
                </a:tc>
                <a:tc gridSpan="12">
                  <a:txBody>
                    <a:bodyPr/>
                    <a:lstStyle/>
                    <a:p>
                      <a:pPr algn="ctr" fontAlgn="b"/>
                      <a:r>
                        <a:rPr lang="en-US" sz="1400" b="1" i="0" u="none" strike="noStrike" dirty="0" smtClean="0">
                          <a:solidFill>
                            <a:srgbClr val="000000"/>
                          </a:solidFill>
                          <a:effectLst/>
                          <a:latin typeface="Calibri" panose="020F0502020204030204" pitchFamily="34" charset="0"/>
                        </a:rPr>
                        <a:t>Calendar Year</a:t>
                      </a:r>
                      <a:r>
                        <a:rPr lang="en-US" sz="1400" b="1" i="0" u="none" strike="noStrike" baseline="0" dirty="0" smtClean="0">
                          <a:solidFill>
                            <a:srgbClr val="000000"/>
                          </a:solidFill>
                          <a:effectLst/>
                          <a:latin typeface="Calibri" panose="020F0502020204030204" pitchFamily="34" charset="0"/>
                        </a:rPr>
                        <a:t> </a:t>
                      </a:r>
                      <a:r>
                        <a:rPr lang="en-US" sz="1400" b="1" i="0" u="none" strike="noStrike" dirty="0" smtClean="0">
                          <a:solidFill>
                            <a:srgbClr val="000000"/>
                          </a:solidFill>
                          <a:effectLst/>
                          <a:latin typeface="Calibri" panose="020F0502020204030204" pitchFamily="34" charset="0"/>
                        </a:rPr>
                        <a:t> (20XX–2)</a:t>
                      </a:r>
                      <a:endParaRPr lang="en-US" sz="1400" b="1" i="0" u="none" strike="noStrike" dirty="0">
                        <a:solidFill>
                          <a:srgbClr val="000000"/>
                        </a:solidFill>
                        <a:effectLst/>
                        <a:latin typeface="Calibri" panose="020F0502020204030204" pitchFamily="34" charset="0"/>
                      </a:endParaRP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algn="ctr" fontAlgn="b"/>
                      <a:r>
                        <a:rPr lang="en-US" sz="1400" b="1" i="0" u="none" strike="noStrike" dirty="0" smtClean="0">
                          <a:solidFill>
                            <a:srgbClr val="000000"/>
                          </a:solidFill>
                          <a:effectLst/>
                          <a:latin typeface="Calibri" panose="020F0502020204030204" pitchFamily="34" charset="0"/>
                        </a:rPr>
                        <a:t>Calendar Year (20XX–1)</a:t>
                      </a:r>
                      <a:endParaRPr lang="en-US" sz="1400" b="1" i="0" u="none" strike="noStrike" dirty="0">
                        <a:solidFill>
                          <a:srgbClr val="000000"/>
                        </a:solidFill>
                        <a:effectLst/>
                        <a:latin typeface="Calibri" panose="020F0502020204030204" pitchFamily="34" charset="0"/>
                      </a:endParaRP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9">
                  <a:txBody>
                    <a:bodyPr/>
                    <a:lstStyle/>
                    <a:p>
                      <a:pPr algn="ctr" fontAlgn="b"/>
                      <a:r>
                        <a:rPr lang="en-US" sz="1400" b="1" i="0" u="none" strike="noStrike" dirty="0" smtClean="0">
                          <a:solidFill>
                            <a:srgbClr val="000000"/>
                          </a:solidFill>
                          <a:effectLst/>
                          <a:latin typeface="Calibri" panose="020F0502020204030204" pitchFamily="34" charset="0"/>
                        </a:rPr>
                        <a:t>Calendar</a:t>
                      </a:r>
                      <a:r>
                        <a:rPr lang="en-US" sz="1400" b="1" i="0" u="none" strike="noStrike" baseline="0" dirty="0" smtClean="0">
                          <a:solidFill>
                            <a:srgbClr val="000000"/>
                          </a:solidFill>
                          <a:effectLst/>
                          <a:latin typeface="Calibri" panose="020F0502020204030204" pitchFamily="34" charset="0"/>
                        </a:rPr>
                        <a:t> Year 20</a:t>
                      </a:r>
                      <a:r>
                        <a:rPr lang="en-US" sz="1400" b="1" i="0" u="none" strike="noStrike" dirty="0" smtClean="0">
                          <a:solidFill>
                            <a:srgbClr val="000000"/>
                          </a:solidFill>
                          <a:effectLst/>
                          <a:latin typeface="Calibri" panose="020F0502020204030204" pitchFamily="34" charset="0"/>
                        </a:rPr>
                        <a:t>XX</a:t>
                      </a:r>
                      <a:endParaRPr lang="en-US" sz="1400" b="1" i="0" u="none" strike="noStrike" dirty="0">
                        <a:solidFill>
                          <a:srgbClr val="000000"/>
                        </a:solidFill>
                        <a:effectLst/>
                        <a:latin typeface="Calibri" panose="020F0502020204030204" pitchFamily="34" charset="0"/>
                      </a:endParaRP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1116326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fontScale="92500" lnSpcReduction="10000"/>
          </a:bodyPr>
          <a:lstStyle/>
          <a:p>
            <a:r>
              <a:rPr lang="en-US" dirty="0" smtClean="0"/>
              <a:t>Start </a:t>
            </a:r>
            <a:r>
              <a:rPr lang="en-US" dirty="0"/>
              <a:t>from the general plan laid out in budget formulation, modified by the actual </a:t>
            </a:r>
            <a:r>
              <a:rPr lang="en-US" dirty="0" smtClean="0"/>
              <a:t>appropriation, taking into account:</a:t>
            </a:r>
          </a:p>
          <a:p>
            <a:pPr lvl="1"/>
            <a:r>
              <a:rPr lang="en-US" dirty="0"/>
              <a:t>Strategic plan for </a:t>
            </a:r>
            <a:r>
              <a:rPr lang="en-US" dirty="0" smtClean="0"/>
              <a:t>program</a:t>
            </a:r>
          </a:p>
          <a:p>
            <a:pPr lvl="1"/>
            <a:r>
              <a:rPr lang="en-US" dirty="0" smtClean="0"/>
              <a:t>Available funding vehicles</a:t>
            </a:r>
          </a:p>
          <a:p>
            <a:pPr lvl="1"/>
            <a:r>
              <a:rPr lang="en-US" dirty="0" smtClean="0"/>
              <a:t>Stewardship of DOE National Laboratories</a:t>
            </a:r>
          </a:p>
          <a:p>
            <a:pPr lvl="1"/>
            <a:r>
              <a:rPr lang="en-US" dirty="0" smtClean="0"/>
              <a:t>Support for projects</a:t>
            </a:r>
          </a:p>
          <a:p>
            <a:pPr lvl="1"/>
            <a:r>
              <a:rPr lang="en-US" dirty="0" smtClean="0"/>
              <a:t>Coordination with partners</a:t>
            </a:r>
          </a:p>
          <a:p>
            <a:r>
              <a:rPr lang="en-US" dirty="0" smtClean="0"/>
              <a:t>Note that it typically takes some time to translate Congressional Appropriation into detailed agency-level budgets:</a:t>
            </a:r>
          </a:p>
          <a:p>
            <a:pPr lvl="1"/>
            <a:r>
              <a:rPr lang="en-US" dirty="0" smtClean="0"/>
              <a:t>Appropriations bills are long and detailed</a:t>
            </a:r>
          </a:p>
          <a:p>
            <a:pPr lvl="1"/>
            <a:r>
              <a:rPr lang="en-US" dirty="0" smtClean="0"/>
              <a:t>If in a CR, have to resolve current spending level versus final Appropriation</a:t>
            </a:r>
          </a:p>
          <a:p>
            <a:pPr lvl="1"/>
            <a:r>
              <a:rPr lang="en-US" dirty="0"/>
              <a:t>Often there are “rescissions” and/or recovery of prior year balances </a:t>
            </a:r>
            <a:endParaRPr lang="en-US" dirty="0" smtClean="0"/>
          </a:p>
          <a:p>
            <a:pPr lvl="1"/>
            <a:r>
              <a:rPr lang="en-US" dirty="0" smtClean="0"/>
              <a:t>Occasionally there are internal contradictions or errors</a:t>
            </a:r>
          </a:p>
          <a:p>
            <a:pPr lvl="1"/>
            <a:r>
              <a:rPr lang="en-US" dirty="0" smtClean="0"/>
              <a:t>Agency CFOs have to resolve all this and get agreement with OMB before issuing current FY “allotments” of budget authority</a:t>
            </a:r>
          </a:p>
        </p:txBody>
      </p:sp>
      <p:sp>
        <p:nvSpPr>
          <p:cNvPr id="5" name="Title 4"/>
          <p:cNvSpPr>
            <a:spLocks noGrp="1"/>
          </p:cNvSpPr>
          <p:nvPr>
            <p:ph type="title"/>
          </p:nvPr>
        </p:nvSpPr>
        <p:spPr/>
        <p:txBody>
          <a:bodyPr/>
          <a:lstStyle/>
          <a:p>
            <a:r>
              <a:rPr lang="en-US" dirty="0" smtClean="0"/>
              <a:t>Budget Execution</a:t>
            </a:r>
            <a:endParaRPr lang="en-US" dirty="0"/>
          </a:p>
        </p:txBody>
      </p:sp>
      <p:sp>
        <p:nvSpPr>
          <p:cNvPr id="4" name="Slide Number Placeholder 3"/>
          <p:cNvSpPr>
            <a:spLocks noGrp="1"/>
          </p:cNvSpPr>
          <p:nvPr>
            <p:ph type="sldNum" sz="quarter" idx="11"/>
          </p:nvPr>
        </p:nvSpPr>
        <p:spPr/>
        <p:txBody>
          <a:bodyPr/>
          <a:lstStyle/>
          <a:p>
            <a:pPr>
              <a:defRPr/>
            </a:pPr>
            <a:fld id="{56929663-6CA7-4931-8F5D-849FE6A4CD44}" type="slidenum">
              <a:rPr lang="en-US" smtClean="0">
                <a:solidFill>
                  <a:srgbClr val="0F6636"/>
                </a:solidFill>
              </a:rPr>
              <a:pPr>
                <a:defRPr/>
              </a:pPr>
              <a:t>22</a:t>
            </a:fld>
            <a:endParaRPr lang="en-US" dirty="0">
              <a:solidFill>
                <a:srgbClr val="0F6636"/>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3075" y="1521249"/>
            <a:ext cx="444168" cy="431294"/>
          </a:xfrm>
          <a:prstGeom prst="rect">
            <a:avLst/>
          </a:prstGeom>
        </p:spPr>
      </p:pic>
      <p:sp>
        <p:nvSpPr>
          <p:cNvPr id="2" name="Footer Placeholder 1"/>
          <p:cNvSpPr>
            <a:spLocks noGrp="1"/>
          </p:cNvSpPr>
          <p:nvPr>
            <p:ph type="ftr" sz="quarter" idx="12"/>
          </p:nvPr>
        </p:nvSpPr>
        <p:spPr/>
        <p:txBody>
          <a:bodyPr/>
          <a:lstStyle/>
          <a:p>
            <a:pPr fontAlgn="auto">
              <a:spcBef>
                <a:spcPts val="0"/>
              </a:spcBef>
              <a:spcAft>
                <a:spcPts val="0"/>
              </a:spcAft>
            </a:pPr>
            <a:r>
              <a:rPr lang="en-US" smtClean="0">
                <a:solidFill>
                  <a:srgbClr val="0F6636"/>
                </a:solidFill>
              </a:rPr>
              <a:t>HEP and the Federal Budget Process - June 2017</a:t>
            </a:r>
            <a:endParaRPr lang="en-US" dirty="0">
              <a:solidFill>
                <a:srgbClr val="0F6636"/>
              </a:solidFill>
            </a:endParaRPr>
          </a:p>
        </p:txBody>
      </p:sp>
    </p:spTree>
    <p:extLst>
      <p:ext uri="{BB962C8B-B14F-4D97-AF65-F5344CB8AC3E}">
        <p14:creationId xmlns:p14="http://schemas.microsoft.com/office/powerpoint/2010/main" val="10705455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dirty="0" smtClean="0"/>
              <a:t>DOE National Laboratories</a:t>
            </a:r>
          </a:p>
          <a:p>
            <a:pPr lvl="1"/>
            <a:r>
              <a:rPr lang="en-US" dirty="0" smtClean="0"/>
              <a:t>Most are Government Owned/Contractor Operated (GOCO</a:t>
            </a:r>
            <a:r>
              <a:rPr lang="en-US" dirty="0"/>
              <a:t>) Federally Funded Research and Development Centers (FFRDCs</a:t>
            </a:r>
            <a:r>
              <a:rPr lang="en-US" dirty="0" smtClean="0"/>
              <a:t>) and operate </a:t>
            </a:r>
            <a:r>
              <a:rPr lang="en-US" dirty="0"/>
              <a:t>under </a:t>
            </a:r>
            <a:r>
              <a:rPr lang="en-US" dirty="0" smtClean="0"/>
              <a:t>Management </a:t>
            </a:r>
            <a:r>
              <a:rPr lang="en-US" dirty="0"/>
              <a:t>and </a:t>
            </a:r>
            <a:r>
              <a:rPr lang="en-US" dirty="0" smtClean="0"/>
              <a:t>Operating </a:t>
            </a:r>
            <a:r>
              <a:rPr lang="en-US" dirty="0"/>
              <a:t>(M&amp;O</a:t>
            </a:r>
            <a:r>
              <a:rPr lang="en-US" dirty="0" smtClean="0"/>
              <a:t>) contracts</a:t>
            </a:r>
            <a:endParaRPr lang="en-US" dirty="0"/>
          </a:p>
          <a:p>
            <a:pPr lvl="1"/>
            <a:r>
              <a:rPr lang="en-US" dirty="0"/>
              <a:t>Laboratory research is </a:t>
            </a:r>
            <a:r>
              <a:rPr lang="en-US" dirty="0" smtClean="0"/>
              <a:t>mission driven </a:t>
            </a:r>
            <a:r>
              <a:rPr lang="en-US" dirty="0"/>
              <a:t>and funded through Field Work </a:t>
            </a:r>
            <a:r>
              <a:rPr lang="en-US" dirty="0" smtClean="0"/>
              <a:t>Proposals (FWPs)</a:t>
            </a:r>
          </a:p>
          <a:p>
            <a:pPr lvl="2"/>
            <a:r>
              <a:rPr lang="en-US" dirty="0" smtClean="0"/>
              <a:t>Comparative </a:t>
            </a:r>
            <a:r>
              <a:rPr lang="en-US" dirty="0"/>
              <a:t>reviews of the </a:t>
            </a:r>
            <a:r>
              <a:rPr lang="en-US" dirty="0" smtClean="0"/>
              <a:t>Lab Research </a:t>
            </a:r>
            <a:r>
              <a:rPr lang="en-US" dirty="0"/>
              <a:t>programs </a:t>
            </a:r>
            <a:r>
              <a:rPr lang="en-US" dirty="0" smtClean="0"/>
              <a:t>held every 3-4 years</a:t>
            </a:r>
          </a:p>
          <a:p>
            <a:pPr lvl="1"/>
            <a:r>
              <a:rPr lang="en-US" dirty="0" smtClean="0">
                <a:solidFill>
                  <a:srgbClr val="0000FF"/>
                </a:solidFill>
              </a:rPr>
              <a:t>Laboratories propose yearly financial plans based on DOE guidance</a:t>
            </a:r>
          </a:p>
          <a:p>
            <a:pPr lvl="2"/>
            <a:r>
              <a:rPr lang="en-US" dirty="0"/>
              <a:t>M</a:t>
            </a:r>
            <a:r>
              <a:rPr lang="en-US" dirty="0" smtClean="0"/>
              <a:t>echanisms exist to tune funding each month</a:t>
            </a:r>
          </a:p>
          <a:p>
            <a:pPr lvl="2"/>
            <a:endParaRPr lang="en-US" dirty="0" smtClean="0"/>
          </a:p>
          <a:p>
            <a:r>
              <a:rPr lang="en-US" dirty="0" smtClean="0"/>
              <a:t>Universities</a:t>
            </a:r>
          </a:p>
          <a:p>
            <a:pPr lvl="1"/>
            <a:r>
              <a:rPr lang="en-US" dirty="0" smtClean="0">
                <a:solidFill>
                  <a:srgbClr val="0000FF"/>
                </a:solidFill>
              </a:rPr>
              <a:t>Submit grant proposals in response to a Funding Opportunity Announcements (FOAs)</a:t>
            </a:r>
          </a:p>
          <a:p>
            <a:pPr lvl="2"/>
            <a:r>
              <a:rPr lang="en-US" dirty="0" smtClean="0"/>
              <a:t>Independent peer review informs the selection of awards</a:t>
            </a:r>
          </a:p>
          <a:p>
            <a:pPr lvl="1"/>
            <a:r>
              <a:rPr lang="en-US" dirty="0" smtClean="0"/>
              <a:t>Award is ~fixed once made, with typical funding cycle of 3 years</a:t>
            </a:r>
          </a:p>
          <a:p>
            <a:pPr lvl="2"/>
            <a:r>
              <a:rPr lang="en-US" dirty="0" smtClean="0"/>
              <a:t>Funding adjustments (downward) are possible if circumstances change </a:t>
            </a:r>
          </a:p>
          <a:p>
            <a:pPr lvl="2"/>
            <a:r>
              <a:rPr lang="en-US" dirty="0" smtClean="0"/>
              <a:t>Changes are also possible through submission of supplementary proposals</a:t>
            </a:r>
          </a:p>
        </p:txBody>
      </p:sp>
      <p:sp>
        <p:nvSpPr>
          <p:cNvPr id="3" name="Title 2"/>
          <p:cNvSpPr>
            <a:spLocks noGrp="1"/>
          </p:cNvSpPr>
          <p:nvPr>
            <p:ph type="title"/>
          </p:nvPr>
        </p:nvSpPr>
        <p:spPr/>
        <p:txBody>
          <a:bodyPr/>
          <a:lstStyle/>
          <a:p>
            <a:r>
              <a:rPr lang="en-US" dirty="0" smtClean="0"/>
              <a:t>Funding Vehicles</a:t>
            </a:r>
            <a:endParaRPr lang="en-US" dirty="0"/>
          </a:p>
        </p:txBody>
      </p:sp>
      <p:sp>
        <p:nvSpPr>
          <p:cNvPr id="4" name="Slide Number Placeholder 3"/>
          <p:cNvSpPr>
            <a:spLocks noGrp="1"/>
          </p:cNvSpPr>
          <p:nvPr>
            <p:ph type="sldNum" sz="quarter" idx="11"/>
          </p:nvPr>
        </p:nvSpPr>
        <p:spPr/>
        <p:txBody>
          <a:bodyPr/>
          <a:lstStyle/>
          <a:p>
            <a:fld id="{26CA2777-A89F-4130-B308-73BB65955918}" type="slidenum">
              <a:rPr lang="en-US" smtClean="0">
                <a:solidFill>
                  <a:srgbClr val="0F6636"/>
                </a:solidFill>
              </a:rPr>
              <a:pPr/>
              <a:t>23</a:t>
            </a:fld>
            <a:endParaRPr lang="en-US" dirty="0">
              <a:solidFill>
                <a:srgbClr val="0F6636"/>
              </a:solidFill>
            </a:endParaRPr>
          </a:p>
        </p:txBody>
      </p:sp>
      <p:sp>
        <p:nvSpPr>
          <p:cNvPr id="5" name="Footer Placeholder 4"/>
          <p:cNvSpPr>
            <a:spLocks noGrp="1"/>
          </p:cNvSpPr>
          <p:nvPr>
            <p:ph type="ftr" sz="quarter" idx="12"/>
          </p:nvPr>
        </p:nvSpPr>
        <p:spPr/>
        <p:txBody>
          <a:bodyPr/>
          <a:lstStyle/>
          <a:p>
            <a:pPr fontAlgn="auto">
              <a:spcBef>
                <a:spcPts val="0"/>
              </a:spcBef>
              <a:spcAft>
                <a:spcPts val="0"/>
              </a:spcAft>
            </a:pPr>
            <a:r>
              <a:rPr lang="en-US" smtClean="0">
                <a:solidFill>
                  <a:srgbClr val="0F6636"/>
                </a:solidFill>
              </a:rPr>
              <a:t>HEP and the Federal Budget Process - June 2017</a:t>
            </a:r>
            <a:endParaRPr lang="en-US" dirty="0">
              <a:solidFill>
                <a:srgbClr val="0F6636"/>
              </a:solidFill>
            </a:endParaRPr>
          </a:p>
        </p:txBody>
      </p:sp>
    </p:spTree>
    <p:extLst>
      <p:ext uri="{BB962C8B-B14F-4D97-AF65-F5344CB8AC3E}">
        <p14:creationId xmlns:p14="http://schemas.microsoft.com/office/powerpoint/2010/main" val="4472167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In recent years, there is one “continual” FOA (DOE/SC Open Solicitation) and these annual FOAs:</a:t>
            </a:r>
          </a:p>
          <a:p>
            <a:pPr lvl="1"/>
            <a:r>
              <a:rPr lang="en-US" dirty="0" smtClean="0"/>
              <a:t>Research Opportunities in HEP (a.k.a. Comparative Review FOA)</a:t>
            </a:r>
          </a:p>
          <a:p>
            <a:pPr lvl="1"/>
            <a:r>
              <a:rPr lang="en-US" dirty="0" smtClean="0"/>
              <a:t>Early Career </a:t>
            </a:r>
          </a:p>
          <a:p>
            <a:pPr lvl="1"/>
            <a:r>
              <a:rPr lang="en-US" dirty="0" smtClean="0"/>
              <a:t>Accelerator Stewardship</a:t>
            </a:r>
          </a:p>
          <a:p>
            <a:pPr lvl="1"/>
            <a:endParaRPr lang="en-US" dirty="0" smtClean="0"/>
          </a:p>
          <a:p>
            <a:r>
              <a:rPr lang="en-US" dirty="0" smtClean="0"/>
              <a:t>FOAs that launch new initiatives are informed through:</a:t>
            </a:r>
          </a:p>
          <a:p>
            <a:pPr lvl="1"/>
            <a:r>
              <a:rPr lang="en-US" dirty="0" smtClean="0"/>
              <a:t>Strategic plans</a:t>
            </a:r>
          </a:p>
          <a:p>
            <a:pPr lvl="1"/>
            <a:r>
              <a:rPr lang="en-US" dirty="0" smtClean="0"/>
              <a:t>Whitepapers</a:t>
            </a:r>
          </a:p>
          <a:p>
            <a:pPr lvl="1"/>
            <a:r>
              <a:rPr lang="en-US" dirty="0" smtClean="0"/>
              <a:t>Roundtables</a:t>
            </a:r>
          </a:p>
          <a:p>
            <a:pPr lvl="1"/>
            <a:r>
              <a:rPr lang="en-US" dirty="0" smtClean="0"/>
              <a:t>Workshops  or working groups</a:t>
            </a:r>
          </a:p>
        </p:txBody>
      </p:sp>
      <p:sp>
        <p:nvSpPr>
          <p:cNvPr id="3" name="Title 2"/>
          <p:cNvSpPr>
            <a:spLocks noGrp="1"/>
          </p:cNvSpPr>
          <p:nvPr>
            <p:ph type="title"/>
          </p:nvPr>
        </p:nvSpPr>
        <p:spPr/>
        <p:txBody>
          <a:bodyPr/>
          <a:lstStyle/>
          <a:p>
            <a:r>
              <a:rPr lang="en-US" dirty="0" smtClean="0"/>
              <a:t>Typical FOAs &amp; New Initiatives</a:t>
            </a:r>
            <a:endParaRPr lang="en-US" dirty="0"/>
          </a:p>
        </p:txBody>
      </p:sp>
      <p:sp>
        <p:nvSpPr>
          <p:cNvPr id="4" name="Slide Number Placeholder 3"/>
          <p:cNvSpPr>
            <a:spLocks noGrp="1"/>
          </p:cNvSpPr>
          <p:nvPr>
            <p:ph type="sldNum" sz="quarter" idx="11"/>
          </p:nvPr>
        </p:nvSpPr>
        <p:spPr/>
        <p:txBody>
          <a:bodyPr/>
          <a:lstStyle/>
          <a:p>
            <a:fld id="{26CA2777-A89F-4130-B308-73BB65955918}" type="slidenum">
              <a:rPr lang="en-US" smtClean="0">
                <a:solidFill>
                  <a:srgbClr val="0F6636"/>
                </a:solidFill>
              </a:rPr>
              <a:pPr/>
              <a:t>24</a:t>
            </a:fld>
            <a:endParaRPr lang="en-US" dirty="0">
              <a:solidFill>
                <a:srgbClr val="0F6636"/>
              </a:solidFill>
            </a:endParaRPr>
          </a:p>
        </p:txBody>
      </p:sp>
      <p:sp>
        <p:nvSpPr>
          <p:cNvPr id="5" name="Footer Placeholder 4"/>
          <p:cNvSpPr>
            <a:spLocks noGrp="1"/>
          </p:cNvSpPr>
          <p:nvPr>
            <p:ph type="ftr" sz="quarter" idx="12"/>
          </p:nvPr>
        </p:nvSpPr>
        <p:spPr/>
        <p:txBody>
          <a:bodyPr/>
          <a:lstStyle/>
          <a:p>
            <a:pPr fontAlgn="auto">
              <a:spcBef>
                <a:spcPts val="0"/>
              </a:spcBef>
              <a:spcAft>
                <a:spcPts val="0"/>
              </a:spcAft>
            </a:pPr>
            <a:r>
              <a:rPr lang="en-US" smtClean="0">
                <a:solidFill>
                  <a:srgbClr val="0F6636"/>
                </a:solidFill>
              </a:rPr>
              <a:t>HEP and the Federal Budget Process - June 2017</a:t>
            </a:r>
            <a:endParaRPr lang="en-US" dirty="0">
              <a:solidFill>
                <a:srgbClr val="0F6636"/>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2116" y="3740099"/>
            <a:ext cx="444168" cy="431294"/>
          </a:xfrm>
          <a:prstGeom prst="rect">
            <a:avLst/>
          </a:prstGeom>
        </p:spPr>
      </p:pic>
    </p:spTree>
    <p:extLst>
      <p:ext uri="{BB962C8B-B14F-4D97-AF65-F5344CB8AC3E}">
        <p14:creationId xmlns:p14="http://schemas.microsoft.com/office/powerpoint/2010/main" val="2615769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https://pbs.twimg.com/profile_images/662639563077238785/jPkSLxn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0407" y="866777"/>
            <a:ext cx="1401191" cy="1401192"/>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152401" y="866775"/>
            <a:ext cx="7313720" cy="5490289"/>
          </a:xfrm>
        </p:spPr>
        <p:txBody>
          <a:bodyPr>
            <a:normAutofit fontScale="77500" lnSpcReduction="20000"/>
          </a:bodyPr>
          <a:lstStyle/>
          <a:p>
            <a:r>
              <a:rPr lang="en-US" dirty="0" smtClean="0"/>
              <a:t>Many HEP efforts </a:t>
            </a:r>
            <a:r>
              <a:rPr lang="en-US" dirty="0"/>
              <a:t>are </a:t>
            </a:r>
            <a:r>
              <a:rPr lang="en-US" dirty="0" smtClean="0"/>
              <a:t>collaborative and mechanisms exist </a:t>
            </a:r>
            <a:r>
              <a:rPr lang="en-US" dirty="0"/>
              <a:t>to make sure that this process goes smoothly and obligations are </a:t>
            </a:r>
            <a:r>
              <a:rPr lang="en-US" dirty="0" smtClean="0"/>
              <a:t>met</a:t>
            </a:r>
          </a:p>
          <a:p>
            <a:pPr lvl="1"/>
            <a:r>
              <a:rPr lang="en-US" dirty="0" smtClean="0"/>
              <a:t>Contributions between partners are typically in-kind</a:t>
            </a:r>
          </a:p>
          <a:p>
            <a:pPr lvl="1"/>
            <a:endParaRPr lang="en-US" dirty="0"/>
          </a:p>
          <a:p>
            <a:r>
              <a:rPr lang="en-US" dirty="0" smtClean="0"/>
              <a:t>The White House Office of Science and Technology Policy (OSTP) ensures that the scientific and technical work of the Executive Branch is properly coordinated</a:t>
            </a:r>
          </a:p>
          <a:p>
            <a:pPr lvl="1"/>
            <a:r>
              <a:rPr lang="en-US" dirty="0" smtClean="0"/>
              <a:t>With oversight from OSTP, DOE/HEP coordinates closely with partner agencies, including NASA and NSF, through:</a:t>
            </a:r>
          </a:p>
          <a:p>
            <a:pPr lvl="2"/>
            <a:r>
              <a:rPr lang="en-US" dirty="0" smtClean="0"/>
              <a:t>Memoranda of Understanding (MOU)</a:t>
            </a:r>
          </a:p>
          <a:p>
            <a:pPr lvl="2"/>
            <a:r>
              <a:rPr lang="en-US" dirty="0" smtClean="0"/>
              <a:t>Joint Oversight Groups (JOGs)</a:t>
            </a:r>
          </a:p>
          <a:p>
            <a:pPr lvl="2"/>
            <a:r>
              <a:rPr lang="en-US" dirty="0" smtClean="0"/>
              <a:t>Advisory panels</a:t>
            </a:r>
          </a:p>
          <a:p>
            <a:pPr lvl="2"/>
            <a:endParaRPr lang="en-US" dirty="0" smtClean="0"/>
          </a:p>
          <a:p>
            <a:r>
              <a:rPr lang="en-US" dirty="0" smtClean="0"/>
              <a:t>The U.S. State Department can authorize DOE to establish the framework necessary to work with international partners through:</a:t>
            </a:r>
          </a:p>
          <a:p>
            <a:pPr lvl="1"/>
            <a:r>
              <a:rPr lang="en-US" dirty="0" smtClean="0"/>
              <a:t>Science and Technology Agreements (S&amp;TA):  nation-to-nation agreements that acts as legal umbrellas for subsidiary agreements</a:t>
            </a:r>
          </a:p>
          <a:p>
            <a:pPr lvl="1"/>
            <a:r>
              <a:rPr lang="en-US" dirty="0" smtClean="0"/>
              <a:t>Implementing Arrangements (IAs):  agency-to-agency agreements for cooperation in broad areas of S&amp;T</a:t>
            </a:r>
          </a:p>
          <a:p>
            <a:pPr lvl="1"/>
            <a:r>
              <a:rPr lang="en-US" dirty="0" smtClean="0"/>
              <a:t>Project Annexes (PAs):  Annexes to IAs are agreements that cover project- or subfield-specific cooperative activities</a:t>
            </a:r>
          </a:p>
        </p:txBody>
      </p:sp>
      <p:sp>
        <p:nvSpPr>
          <p:cNvPr id="3" name="Title 2"/>
          <p:cNvSpPr>
            <a:spLocks noGrp="1"/>
          </p:cNvSpPr>
          <p:nvPr>
            <p:ph type="title"/>
          </p:nvPr>
        </p:nvSpPr>
        <p:spPr/>
        <p:txBody>
          <a:bodyPr/>
          <a:lstStyle/>
          <a:p>
            <a:r>
              <a:rPr lang="en-US" smtClean="0"/>
              <a:t>Coordination with Partners</a:t>
            </a:r>
            <a:endParaRPr lang="en-US" dirty="0"/>
          </a:p>
        </p:txBody>
      </p:sp>
      <p:sp>
        <p:nvSpPr>
          <p:cNvPr id="4" name="Slide Number Placeholder 3"/>
          <p:cNvSpPr>
            <a:spLocks noGrp="1"/>
          </p:cNvSpPr>
          <p:nvPr>
            <p:ph type="sldNum" sz="quarter" idx="11"/>
          </p:nvPr>
        </p:nvSpPr>
        <p:spPr/>
        <p:txBody>
          <a:bodyPr/>
          <a:lstStyle/>
          <a:p>
            <a:fld id="{26CA2777-A89F-4130-B308-73BB65955918}" type="slidenum">
              <a:rPr lang="en-US" smtClean="0"/>
              <a:pPr/>
              <a:t>25</a:t>
            </a:fld>
            <a:endParaRPr lang="en-US" dirty="0"/>
          </a:p>
        </p:txBody>
      </p:sp>
      <p:sp>
        <p:nvSpPr>
          <p:cNvPr id="5" name="Footer Placeholder 4"/>
          <p:cNvSpPr>
            <a:spLocks noGrp="1"/>
          </p:cNvSpPr>
          <p:nvPr>
            <p:ph type="ftr" sz="quarter" idx="12"/>
          </p:nvPr>
        </p:nvSpPr>
        <p:spPr/>
        <p:txBody>
          <a:bodyPr/>
          <a:lstStyle/>
          <a:p>
            <a:r>
              <a:rPr lang="en-US" smtClean="0"/>
              <a:t>HEP and the Federal Budget Process - June 2017</a:t>
            </a:r>
            <a:endParaRPr lang="en-US" dirty="0"/>
          </a:p>
        </p:txBody>
      </p:sp>
      <p:pic>
        <p:nvPicPr>
          <p:cNvPr id="11" name="Picture 2" descr="federal governmen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561551" y="3129303"/>
            <a:ext cx="1464816" cy="15281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image003.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90925" y="4790578"/>
            <a:ext cx="1653075" cy="1105494"/>
          </a:xfrm>
          <a:prstGeom prst="rect">
            <a:avLst/>
          </a:prstGeom>
          <a:ln>
            <a:noFill/>
          </a:ln>
          <a:effectLst/>
        </p:spPr>
      </p:pic>
    </p:spTree>
    <p:extLst>
      <p:ext uri="{BB962C8B-B14F-4D97-AF65-F5344CB8AC3E}">
        <p14:creationId xmlns:p14="http://schemas.microsoft.com/office/powerpoint/2010/main" val="30515168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cmgajcpolitics.files.wordpress.com/2016/02/obama-budget-jpeg-0e71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4409" y="0"/>
            <a:ext cx="1028584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556055" y="4293269"/>
            <a:ext cx="2992363" cy="968807"/>
          </a:xfrm>
          <a:prstGeom prst="roundRect">
            <a:avLst/>
          </a:prstGeom>
          <a:gradFill flip="none" rotWithShape="1">
            <a:gsLst>
              <a:gs pos="0">
                <a:schemeClr val="tx1">
                  <a:lumMod val="95000"/>
                  <a:lumOff val="5000"/>
                  <a:alpha val="50000"/>
                </a:schemeClr>
              </a:gs>
              <a:gs pos="89000">
                <a:schemeClr val="tx1">
                  <a:lumMod val="95000"/>
                  <a:lumOff val="5000"/>
                  <a:alpha val="50000"/>
                </a:schemeClr>
              </a:gs>
              <a:gs pos="100000">
                <a:schemeClr val="tx1">
                  <a:lumMod val="95000"/>
                  <a:lumOff val="5000"/>
                  <a:alpha val="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solidFill>
                  <a:srgbClr val="FFFF00"/>
                </a:solidFill>
              </a:rPr>
              <a:t>FOOTNOTES</a:t>
            </a:r>
            <a:endParaRPr lang="en-US" dirty="0"/>
          </a:p>
        </p:txBody>
      </p:sp>
      <p:sp>
        <p:nvSpPr>
          <p:cNvPr id="4" name="Slide Number Placeholder 3"/>
          <p:cNvSpPr>
            <a:spLocks noGrp="1"/>
          </p:cNvSpPr>
          <p:nvPr>
            <p:ph type="sldNum" sz="quarter" idx="10"/>
          </p:nvPr>
        </p:nvSpPr>
        <p:spPr/>
        <p:txBody>
          <a:bodyPr/>
          <a:lstStyle/>
          <a:p>
            <a:pPr>
              <a:defRPr/>
            </a:pPr>
            <a:fld id="{56929663-6CA7-4931-8F5D-849FE6A4CD44}" type="slidenum">
              <a:rPr lang="en-US" smtClean="0">
                <a:solidFill>
                  <a:srgbClr val="0F6636"/>
                </a:solidFill>
              </a:rPr>
              <a:pPr>
                <a:defRPr/>
              </a:pPr>
              <a:t>26</a:t>
            </a:fld>
            <a:endParaRPr lang="en-US" dirty="0">
              <a:solidFill>
                <a:srgbClr val="0F6636"/>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2058814290"/>
              </p:ext>
            </p:extLst>
          </p:nvPr>
        </p:nvGraphicFramePr>
        <p:xfrm>
          <a:off x="-19" y="5439116"/>
          <a:ext cx="9144019" cy="1308931"/>
        </p:xfrm>
        <a:graphic>
          <a:graphicData uri="http://schemas.openxmlformats.org/drawingml/2006/table">
            <a:tbl>
              <a:tblPr/>
              <a:tblGrid>
                <a:gridCol w="839539"/>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tblGrid>
              <a:tr h="789139">
                <a:tc>
                  <a:txBody>
                    <a:bodyPr/>
                    <a:lstStyle/>
                    <a:p>
                      <a:pPr algn="ctr" fontAlgn="ctr"/>
                      <a:r>
                        <a:rPr lang="en-US" sz="1800" b="1" i="0" u="none" strike="noStrike" dirty="0">
                          <a:solidFill>
                            <a:srgbClr val="000000"/>
                          </a:solidFill>
                          <a:effectLst/>
                          <a:latin typeface="Calibri" panose="020F0502020204030204" pitchFamily="34" charset="0"/>
                        </a:rPr>
                        <a:t>FY </a:t>
                      </a:r>
                      <a:r>
                        <a:rPr lang="en-US" sz="1800" b="1" i="0" u="none" strike="noStrike" dirty="0" smtClean="0">
                          <a:solidFill>
                            <a:srgbClr val="000000"/>
                          </a:solidFill>
                          <a:effectLst/>
                          <a:latin typeface="Calibri" panose="020F0502020204030204" pitchFamily="34" charset="0"/>
                        </a:rPr>
                        <a:t>20XX</a:t>
                      </a:r>
                    </a:p>
                    <a:p>
                      <a:pPr algn="ctr" fontAlgn="ctr"/>
                      <a:r>
                        <a:rPr lang="en-US" sz="1800" b="1" i="0" u="none" strike="noStrike" dirty="0" smtClean="0">
                          <a:solidFill>
                            <a:srgbClr val="000000"/>
                          </a:solidFill>
                          <a:effectLst/>
                          <a:latin typeface="Calibri" panose="020F0502020204030204" pitchFamily="34" charset="0"/>
                        </a:rPr>
                        <a:t>Budget</a:t>
                      </a:r>
                      <a:endParaRPr lang="en-US" sz="1800" b="1" i="0" u="none" strike="noStrike" dirty="0">
                        <a:solidFill>
                          <a:srgbClr val="000000"/>
                        </a:solidFill>
                        <a:effectLst/>
                        <a:latin typeface="Calibri" panose="020F0502020204030204" pitchFamily="34" charset="0"/>
                      </a:endParaRP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gridSpan="12">
                  <a:txBody>
                    <a:bodyPr/>
                    <a:lstStyle/>
                    <a:p>
                      <a:pPr algn="ctr" fontAlgn="ctr"/>
                      <a:r>
                        <a:rPr lang="en-US" sz="1800" b="1" i="0" u="none" strike="noStrike" dirty="0">
                          <a:solidFill>
                            <a:schemeClr val="tx1"/>
                          </a:solidFill>
                          <a:effectLst/>
                          <a:latin typeface="Calibri" panose="020F0502020204030204" pitchFamily="34" charset="0"/>
                        </a:rPr>
                        <a:t>DOE Internal Planning with OMB and OSTP </a:t>
                      </a:r>
                      <a:r>
                        <a:rPr lang="en-US" sz="1800" b="1" i="0" u="none" strike="noStrike" dirty="0" smtClean="0">
                          <a:solidFill>
                            <a:schemeClr val="tx1"/>
                          </a:solidFill>
                          <a:effectLst/>
                          <a:latin typeface="Calibri" panose="020F0502020204030204" pitchFamily="34" charset="0"/>
                        </a:rPr>
                        <a:t>Guidance</a:t>
                      </a:r>
                      <a:endParaRPr lang="en-US" sz="1800" b="1" i="0" u="none" strike="noStrike" dirty="0">
                        <a:solidFill>
                          <a:schemeClr val="tx1"/>
                        </a:solidFill>
                        <a:effectLst/>
                        <a:latin typeface="Calibri" panose="020F0502020204030204" pitchFamily="34" charset="0"/>
                      </a:endParaRP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1800" b="1" i="0" u="none" strike="noStrike" dirty="0">
                          <a:solidFill>
                            <a:schemeClr val="tx1"/>
                          </a:solidFill>
                          <a:effectLst/>
                          <a:latin typeface="Calibri" panose="020F0502020204030204" pitchFamily="34" charset="0"/>
                        </a:rPr>
                        <a:t>OMB Review</a:t>
                      </a: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r>
                        <a:rPr lang="en-US" sz="900" b="1" i="0" u="none" strike="noStrike" dirty="0">
                          <a:solidFill>
                            <a:schemeClr val="tx1"/>
                          </a:solidFill>
                          <a:effectLst/>
                          <a:latin typeface="Calibri" panose="020F0502020204030204" pitchFamily="34" charset="0"/>
                        </a:rPr>
                        <a:t>Budget Release </a:t>
                      </a:r>
                    </a:p>
                  </a:txBody>
                  <a:tcPr marL="6849" marR="6849" marT="6849" marB="0" vert="vert27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50000"/>
                      </a:schemeClr>
                    </a:solidFill>
                  </a:tcPr>
                </a:tc>
                <a:tc gridSpan="7">
                  <a:txBody>
                    <a:bodyPr/>
                    <a:lstStyle/>
                    <a:p>
                      <a:pPr algn="ctr" fontAlgn="ctr"/>
                      <a:r>
                        <a:rPr lang="en-US" sz="1600" b="1" i="0" u="none" strike="noStrike" dirty="0">
                          <a:solidFill>
                            <a:srgbClr val="000000"/>
                          </a:solidFill>
                          <a:effectLst/>
                          <a:latin typeface="Calibri" panose="020F0502020204030204" pitchFamily="34" charset="0"/>
                        </a:rPr>
                        <a:t>Congressional Budget and Appropriations</a:t>
                      </a: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algn="ctr" fontAlgn="ctr"/>
                      <a:r>
                        <a:rPr lang="en-US" sz="1800" b="1" i="0" u="none" strike="noStrike" dirty="0">
                          <a:solidFill>
                            <a:srgbClr val="000000"/>
                          </a:solidFill>
                          <a:effectLst/>
                          <a:latin typeface="Calibri" panose="020F0502020204030204" pitchFamily="34" charset="0"/>
                        </a:rPr>
                        <a:t>Spend the Fiscal Year Budget</a:t>
                      </a: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A9D08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59896">
                <a:tc>
                  <a:txBody>
                    <a:bodyPr/>
                    <a:lstStyle/>
                    <a:p>
                      <a:pPr algn="l" fontAlgn="b"/>
                      <a:endParaRPr lang="en-US" sz="900" b="0" i="0" u="none" strike="noStrike" dirty="0">
                        <a:solidFill>
                          <a:srgbClr val="000000"/>
                        </a:solidFill>
                        <a:effectLst/>
                        <a:latin typeface="Calibri" panose="020F0502020204030204" pitchFamily="34" charset="0"/>
                      </a:endParaRPr>
                    </a:p>
                  </a:txBody>
                  <a:tcPr marL="6849" marR="6849" marT="6849" marB="0" anchor="b">
                    <a:lnL>
                      <a:noFill/>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Oct</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Nov</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Dec</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Jan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Feb</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Mar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Apr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May</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Jun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Jul</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Aug</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Sep</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Oct</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Nov</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Dec</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Jan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Feb</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Mar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Apr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May</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Jun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Jul</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Aug</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Sep</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Oct</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Nov</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Dec</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Jan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Feb</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Mar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Apr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May</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Jun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Jul</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Aug</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Sep</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r>
              <a:tr h="259896">
                <a:tc>
                  <a:txBody>
                    <a:bodyPr/>
                    <a:lstStyle/>
                    <a:p>
                      <a:pPr algn="l" fontAlgn="b"/>
                      <a:endParaRPr lang="en-US" sz="900" b="0" i="0" u="none" strike="noStrike" dirty="0">
                        <a:solidFill>
                          <a:srgbClr val="000000"/>
                        </a:solidFill>
                        <a:effectLst/>
                        <a:latin typeface="Calibri" panose="020F0502020204030204" pitchFamily="34" charset="0"/>
                      </a:endParaRPr>
                    </a:p>
                  </a:txBody>
                  <a:tcPr marL="6849" marR="6849" marT="6849" marB="0" anchor="b">
                    <a:lnL>
                      <a:noFill/>
                    </a:lnL>
                    <a:lnR w="6350" cap="flat" cmpd="sng" algn="ctr">
                      <a:solidFill>
                        <a:srgbClr val="000000"/>
                      </a:solidFill>
                      <a:prstDash val="solid"/>
                      <a:round/>
                      <a:headEnd type="none" w="med" len="med"/>
                      <a:tailEnd type="none" w="med" len="med"/>
                    </a:lnR>
                    <a:lnT>
                      <a:noFill/>
                    </a:lnT>
                    <a:lnB>
                      <a:noFill/>
                    </a:lnB>
                    <a:solidFill>
                      <a:schemeClr val="bg1"/>
                    </a:solidFill>
                  </a:tcPr>
                </a:tc>
                <a:tc gridSpan="3">
                  <a:txBody>
                    <a:bodyPr/>
                    <a:lstStyle/>
                    <a:p>
                      <a:pPr algn="ctr" fontAlgn="b"/>
                      <a:r>
                        <a:rPr lang="en-US" sz="1400" b="1" i="0" u="none" strike="noStrike" dirty="0" smtClean="0">
                          <a:solidFill>
                            <a:srgbClr val="000000"/>
                          </a:solidFill>
                          <a:effectLst/>
                          <a:latin typeface="Calibri" panose="020F0502020204030204" pitchFamily="34" charset="0"/>
                        </a:rPr>
                        <a:t>CY(XX–3)</a:t>
                      </a:r>
                      <a:endParaRPr lang="en-US" sz="1400" b="1" i="0" u="none" strike="noStrike" dirty="0">
                        <a:solidFill>
                          <a:srgbClr val="000000"/>
                        </a:solidFill>
                        <a:effectLst/>
                        <a:latin typeface="Calibri" panose="020F0502020204030204" pitchFamily="34" charset="0"/>
                      </a:endParaRP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en-US"/>
                    </a:p>
                  </a:txBody>
                  <a:tcPr/>
                </a:tc>
                <a:tc hMerge="1">
                  <a:txBody>
                    <a:bodyPr/>
                    <a:lstStyle/>
                    <a:p>
                      <a:endParaRPr lang="en-US"/>
                    </a:p>
                  </a:txBody>
                  <a:tcPr/>
                </a:tc>
                <a:tc gridSpan="12">
                  <a:txBody>
                    <a:bodyPr/>
                    <a:lstStyle/>
                    <a:p>
                      <a:pPr algn="ctr" fontAlgn="b"/>
                      <a:r>
                        <a:rPr lang="en-US" sz="1400" b="1" i="0" u="none" strike="noStrike" dirty="0" smtClean="0">
                          <a:solidFill>
                            <a:srgbClr val="000000"/>
                          </a:solidFill>
                          <a:effectLst/>
                          <a:latin typeface="Calibri" panose="020F0502020204030204" pitchFamily="34" charset="0"/>
                        </a:rPr>
                        <a:t>Calendar Year</a:t>
                      </a:r>
                      <a:r>
                        <a:rPr lang="en-US" sz="1400" b="1" i="0" u="none" strike="noStrike" baseline="0" dirty="0" smtClean="0">
                          <a:solidFill>
                            <a:srgbClr val="000000"/>
                          </a:solidFill>
                          <a:effectLst/>
                          <a:latin typeface="Calibri" panose="020F0502020204030204" pitchFamily="34" charset="0"/>
                        </a:rPr>
                        <a:t> </a:t>
                      </a:r>
                      <a:r>
                        <a:rPr lang="en-US" sz="1400" b="1" i="0" u="none" strike="noStrike" dirty="0" smtClean="0">
                          <a:solidFill>
                            <a:srgbClr val="000000"/>
                          </a:solidFill>
                          <a:effectLst/>
                          <a:latin typeface="Calibri" panose="020F0502020204030204" pitchFamily="34" charset="0"/>
                        </a:rPr>
                        <a:t> (20XX–2)</a:t>
                      </a:r>
                      <a:endParaRPr lang="en-US" sz="1400" b="1" i="0" u="none" strike="noStrike" dirty="0">
                        <a:solidFill>
                          <a:srgbClr val="000000"/>
                        </a:solidFill>
                        <a:effectLst/>
                        <a:latin typeface="Calibri" panose="020F0502020204030204" pitchFamily="34" charset="0"/>
                      </a:endParaRP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algn="ctr" fontAlgn="b"/>
                      <a:r>
                        <a:rPr lang="en-US" sz="1400" b="1" i="0" u="none" strike="noStrike" dirty="0" smtClean="0">
                          <a:solidFill>
                            <a:srgbClr val="000000"/>
                          </a:solidFill>
                          <a:effectLst/>
                          <a:latin typeface="Calibri" panose="020F0502020204030204" pitchFamily="34" charset="0"/>
                        </a:rPr>
                        <a:t>Calendar Year (20XX–1)</a:t>
                      </a:r>
                      <a:endParaRPr lang="en-US" sz="1400" b="1" i="0" u="none" strike="noStrike" dirty="0">
                        <a:solidFill>
                          <a:srgbClr val="000000"/>
                        </a:solidFill>
                        <a:effectLst/>
                        <a:latin typeface="Calibri" panose="020F0502020204030204" pitchFamily="34" charset="0"/>
                      </a:endParaRP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9">
                  <a:txBody>
                    <a:bodyPr/>
                    <a:lstStyle/>
                    <a:p>
                      <a:pPr algn="ctr" fontAlgn="b"/>
                      <a:r>
                        <a:rPr lang="en-US" sz="1400" b="1" i="0" u="none" strike="noStrike" dirty="0" smtClean="0">
                          <a:solidFill>
                            <a:srgbClr val="000000"/>
                          </a:solidFill>
                          <a:effectLst/>
                          <a:latin typeface="Calibri" panose="020F0502020204030204" pitchFamily="34" charset="0"/>
                        </a:rPr>
                        <a:t>Calendar</a:t>
                      </a:r>
                      <a:r>
                        <a:rPr lang="en-US" sz="1400" b="1" i="0" u="none" strike="noStrike" baseline="0" dirty="0" smtClean="0">
                          <a:solidFill>
                            <a:srgbClr val="000000"/>
                          </a:solidFill>
                          <a:effectLst/>
                          <a:latin typeface="Calibri" panose="020F0502020204030204" pitchFamily="34" charset="0"/>
                        </a:rPr>
                        <a:t> Year 20</a:t>
                      </a:r>
                      <a:r>
                        <a:rPr lang="en-US" sz="1400" b="1" i="0" u="none" strike="noStrike" dirty="0" smtClean="0">
                          <a:solidFill>
                            <a:srgbClr val="000000"/>
                          </a:solidFill>
                          <a:effectLst/>
                          <a:latin typeface="Calibri" panose="020F0502020204030204" pitchFamily="34" charset="0"/>
                        </a:rPr>
                        <a:t>XX</a:t>
                      </a:r>
                      <a:endParaRPr lang="en-US" sz="1400" b="1" i="0" u="none" strike="noStrike" dirty="0">
                        <a:solidFill>
                          <a:srgbClr val="000000"/>
                        </a:solidFill>
                        <a:effectLst/>
                        <a:latin typeface="Calibri" panose="020F0502020204030204" pitchFamily="34" charset="0"/>
                      </a:endParaRP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6634048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r>
              <a:rPr lang="en-US" dirty="0" smtClean="0"/>
              <a:t>Certain functions are considered “inherently governmental” and reserved for Federal staff, including:</a:t>
            </a:r>
          </a:p>
          <a:p>
            <a:pPr lvl="1"/>
            <a:r>
              <a:rPr lang="en-US" dirty="0" smtClean="0"/>
              <a:t>Determination of Federal program priorities for budget requests</a:t>
            </a:r>
          </a:p>
          <a:p>
            <a:pPr lvl="1"/>
            <a:r>
              <a:rPr lang="en-US" dirty="0" smtClean="0"/>
              <a:t>Determination of budget policy, guidance, and strategy</a:t>
            </a:r>
          </a:p>
          <a:p>
            <a:pPr lvl="1"/>
            <a:r>
              <a:rPr lang="en-US" dirty="0" smtClean="0"/>
              <a:t>Approving, awarding and administering government prime contracts</a:t>
            </a:r>
          </a:p>
          <a:p>
            <a:pPr lvl="2"/>
            <a:r>
              <a:rPr lang="en-US" dirty="0" smtClean="0"/>
              <a:t>Including determining what supplies or services are to be acquired with government funds</a:t>
            </a:r>
          </a:p>
          <a:p>
            <a:r>
              <a:rPr lang="en-US" dirty="0" smtClean="0"/>
              <a:t>Moreover, since Federal staff are normally hired following civil service laws, there is a strong precept that contractors must not act as Federal staff and vice versa, e.g.:</a:t>
            </a:r>
          </a:p>
          <a:p>
            <a:pPr lvl="1"/>
            <a:r>
              <a:rPr lang="en-US" dirty="0" smtClean="0"/>
              <a:t>Government employees do not directly supervise contractors</a:t>
            </a:r>
          </a:p>
          <a:p>
            <a:pPr lvl="1"/>
            <a:r>
              <a:rPr lang="en-US" dirty="0" smtClean="0"/>
              <a:t>Federal staff are generally not involved in contractor personnel decisions</a:t>
            </a:r>
          </a:p>
          <a:p>
            <a:r>
              <a:rPr lang="en-US" dirty="0" smtClean="0"/>
              <a:t>For all intents and purposes, DOE labs are </a:t>
            </a:r>
            <a:r>
              <a:rPr lang="en-US" i="1" dirty="0" smtClean="0"/>
              <a:t>prime contractors </a:t>
            </a:r>
            <a:r>
              <a:rPr lang="en-US" dirty="0" smtClean="0"/>
              <a:t>and lab employees are </a:t>
            </a:r>
            <a:r>
              <a:rPr lang="en-US" i="1" dirty="0" smtClean="0"/>
              <a:t>contractor employees</a:t>
            </a:r>
            <a:endParaRPr lang="en-US" dirty="0"/>
          </a:p>
        </p:txBody>
      </p:sp>
      <p:sp>
        <p:nvSpPr>
          <p:cNvPr id="3" name="Title 2"/>
          <p:cNvSpPr>
            <a:spLocks noGrp="1"/>
          </p:cNvSpPr>
          <p:nvPr>
            <p:ph type="title"/>
          </p:nvPr>
        </p:nvSpPr>
        <p:spPr/>
        <p:txBody>
          <a:bodyPr>
            <a:noAutofit/>
          </a:bodyPr>
          <a:lstStyle/>
          <a:p>
            <a:r>
              <a:rPr lang="en-US" dirty="0" smtClean="0"/>
              <a:t>DOE Roles and Responsibilities</a:t>
            </a:r>
            <a:endParaRPr lang="en-US" dirty="0"/>
          </a:p>
        </p:txBody>
      </p:sp>
      <p:sp>
        <p:nvSpPr>
          <p:cNvPr id="4" name="Slide Number Placeholder 3"/>
          <p:cNvSpPr>
            <a:spLocks noGrp="1"/>
          </p:cNvSpPr>
          <p:nvPr>
            <p:ph type="sldNum" sz="quarter" idx="11"/>
          </p:nvPr>
        </p:nvSpPr>
        <p:spPr/>
        <p:txBody>
          <a:bodyPr/>
          <a:lstStyle/>
          <a:p>
            <a:fld id="{26CA2777-A89F-4130-B308-73BB65955918}" type="slidenum">
              <a:rPr lang="en-US" smtClean="0"/>
              <a:pPr/>
              <a:t>27</a:t>
            </a:fld>
            <a:endParaRPr lang="en-US"/>
          </a:p>
        </p:txBody>
      </p:sp>
      <p:sp>
        <p:nvSpPr>
          <p:cNvPr id="5" name="Footer Placeholder 4"/>
          <p:cNvSpPr>
            <a:spLocks noGrp="1"/>
          </p:cNvSpPr>
          <p:nvPr>
            <p:ph type="ftr" sz="quarter" idx="12"/>
          </p:nvPr>
        </p:nvSpPr>
        <p:spPr/>
        <p:txBody>
          <a:bodyPr/>
          <a:lstStyle/>
          <a:p>
            <a:r>
              <a:rPr lang="en-US" smtClean="0"/>
              <a:t>HEP and the Federal Budget Process - June 2017</a:t>
            </a:r>
            <a:endParaRPr lang="en-US"/>
          </a:p>
        </p:txBody>
      </p:sp>
    </p:spTree>
    <p:extLst>
      <p:ext uri="{BB962C8B-B14F-4D97-AF65-F5344CB8AC3E}">
        <p14:creationId xmlns:p14="http://schemas.microsoft.com/office/powerpoint/2010/main" val="36942246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866775"/>
            <a:ext cx="8839199" cy="5646168"/>
          </a:xfrm>
        </p:spPr>
        <p:txBody>
          <a:bodyPr>
            <a:normAutofit fontScale="92500" lnSpcReduction="20000"/>
          </a:bodyPr>
          <a:lstStyle/>
          <a:p>
            <a:r>
              <a:rPr lang="en-US" dirty="0" smtClean="0"/>
              <a:t>Lobbying </a:t>
            </a:r>
            <a:r>
              <a:rPr lang="en-US" dirty="0"/>
              <a:t>(</a:t>
            </a:r>
            <a:r>
              <a:rPr lang="en-US" dirty="0">
                <a:hlinkClick r:id="rId2"/>
              </a:rPr>
              <a:t>http://</a:t>
            </a:r>
            <a:r>
              <a:rPr lang="en-US" dirty="0" smtClean="0">
                <a:hlinkClick r:id="rId2"/>
              </a:rPr>
              <a:t>energy.gov/management/lobbying</a:t>
            </a:r>
            <a:r>
              <a:rPr lang="en-US" dirty="0" smtClean="0"/>
              <a:t>)</a:t>
            </a:r>
          </a:p>
          <a:p>
            <a:pPr lvl="1"/>
            <a:r>
              <a:rPr lang="en-US" dirty="0" smtClean="0"/>
              <a:t>Generally prohibited from contacting </a:t>
            </a:r>
            <a:r>
              <a:rPr lang="en-US" dirty="0"/>
              <a:t>or encouraging others to contact a state or federal legislator or executive branch official in an attempt to influence the enactment or modification of legislation or other specified </a:t>
            </a:r>
            <a:r>
              <a:rPr lang="en-US" dirty="0" smtClean="0"/>
              <a:t>activities</a:t>
            </a:r>
            <a:endParaRPr lang="en-US" dirty="0"/>
          </a:p>
          <a:p>
            <a:r>
              <a:rPr lang="en-US" dirty="0" smtClean="0"/>
              <a:t>Partisan Political Activity </a:t>
            </a:r>
            <a:r>
              <a:rPr lang="en-US" dirty="0"/>
              <a:t>(</a:t>
            </a:r>
            <a:r>
              <a:rPr lang="en-US" dirty="0">
                <a:hlinkClick r:id="rId3"/>
              </a:rPr>
              <a:t>https://</a:t>
            </a:r>
            <a:r>
              <a:rPr lang="en-US" dirty="0" smtClean="0">
                <a:hlinkClick r:id="rId3"/>
              </a:rPr>
              <a:t>osc.gov/Pages/HatchAct.aspx</a:t>
            </a:r>
            <a:r>
              <a:rPr lang="en-US" dirty="0" smtClean="0"/>
              <a:t>)</a:t>
            </a:r>
            <a:endParaRPr lang="en-US" dirty="0"/>
          </a:p>
          <a:p>
            <a:pPr lvl="1"/>
            <a:r>
              <a:rPr lang="en-US" dirty="0" smtClean="0"/>
              <a:t>In general, </a:t>
            </a:r>
            <a:r>
              <a:rPr lang="en-US" dirty="0"/>
              <a:t>executive branch </a:t>
            </a:r>
            <a:r>
              <a:rPr lang="en-US" dirty="0" smtClean="0"/>
              <a:t>federal employees may not:</a:t>
            </a:r>
          </a:p>
          <a:p>
            <a:pPr lvl="2"/>
            <a:r>
              <a:rPr lang="en-US" dirty="0" smtClean="0"/>
              <a:t>Use </a:t>
            </a:r>
            <a:r>
              <a:rPr lang="en-US" dirty="0"/>
              <a:t>official authority or influence to interfere with an election</a:t>
            </a:r>
          </a:p>
          <a:p>
            <a:pPr lvl="2"/>
            <a:r>
              <a:rPr lang="en-US" dirty="0"/>
              <a:t>S</a:t>
            </a:r>
            <a:r>
              <a:rPr lang="en-US" dirty="0" smtClean="0"/>
              <a:t>olicit </a:t>
            </a:r>
            <a:r>
              <a:rPr lang="en-US" dirty="0"/>
              <a:t>or discourage political activity of anyone with business before their agency</a:t>
            </a:r>
          </a:p>
          <a:p>
            <a:pPr lvl="2"/>
            <a:r>
              <a:rPr lang="en-US" dirty="0" smtClean="0"/>
              <a:t>Solicit </a:t>
            </a:r>
            <a:r>
              <a:rPr lang="en-US" dirty="0"/>
              <a:t>or receive political contributions (may be done in certain limited situations by federal labor or other employee organizations)</a:t>
            </a:r>
          </a:p>
          <a:p>
            <a:pPr lvl="2"/>
            <a:r>
              <a:rPr lang="en-US" dirty="0" smtClean="0"/>
              <a:t>Be </a:t>
            </a:r>
            <a:r>
              <a:rPr lang="en-US" dirty="0"/>
              <a:t>candidates for public office in partisan elections</a:t>
            </a:r>
          </a:p>
          <a:p>
            <a:pPr lvl="2"/>
            <a:r>
              <a:rPr lang="en-US" dirty="0" smtClean="0"/>
              <a:t>Engage </a:t>
            </a:r>
            <a:r>
              <a:rPr lang="en-US" dirty="0"/>
              <a:t>in political activity </a:t>
            </a:r>
            <a:r>
              <a:rPr lang="en-US" dirty="0" smtClean="0"/>
              <a:t>while:  on duty, in </a:t>
            </a:r>
            <a:r>
              <a:rPr lang="en-US" dirty="0"/>
              <a:t>a government </a:t>
            </a:r>
            <a:r>
              <a:rPr lang="en-US" dirty="0" smtClean="0"/>
              <a:t>office, wearing </a:t>
            </a:r>
            <a:r>
              <a:rPr lang="en-US" dirty="0"/>
              <a:t>an official </a:t>
            </a:r>
            <a:r>
              <a:rPr lang="en-US" dirty="0" smtClean="0"/>
              <a:t>uniform, or using </a:t>
            </a:r>
            <a:r>
              <a:rPr lang="en-US" dirty="0"/>
              <a:t>a government </a:t>
            </a:r>
            <a:r>
              <a:rPr lang="en-US" dirty="0" smtClean="0"/>
              <a:t>vehicle</a:t>
            </a:r>
          </a:p>
          <a:p>
            <a:pPr lvl="2"/>
            <a:r>
              <a:rPr lang="en-US" dirty="0" smtClean="0"/>
              <a:t>Wear </a:t>
            </a:r>
            <a:r>
              <a:rPr lang="en-US" dirty="0"/>
              <a:t>partisan political buttons on </a:t>
            </a:r>
            <a:r>
              <a:rPr lang="en-US" dirty="0" smtClean="0"/>
              <a:t>duty</a:t>
            </a:r>
          </a:p>
          <a:p>
            <a:pPr lvl="1"/>
            <a:r>
              <a:rPr lang="en-US" dirty="0" smtClean="0"/>
              <a:t>Certain employees (incl. Senior Executive Service) are further restricted!</a:t>
            </a:r>
          </a:p>
          <a:p>
            <a:r>
              <a:rPr lang="en-US" i="1" dirty="0" smtClean="0"/>
              <a:t>(And more…)</a:t>
            </a:r>
            <a:endParaRPr lang="en-US" i="1" dirty="0"/>
          </a:p>
        </p:txBody>
      </p:sp>
      <p:sp>
        <p:nvSpPr>
          <p:cNvPr id="3" name="Title 2"/>
          <p:cNvSpPr>
            <a:spLocks noGrp="1"/>
          </p:cNvSpPr>
          <p:nvPr>
            <p:ph type="title"/>
          </p:nvPr>
        </p:nvSpPr>
        <p:spPr/>
        <p:txBody>
          <a:bodyPr/>
          <a:lstStyle/>
          <a:p>
            <a:r>
              <a:rPr lang="en-US" dirty="0" smtClean="0"/>
              <a:t>Federal Employee Restrictions</a:t>
            </a:r>
            <a:endParaRPr lang="en-US" dirty="0"/>
          </a:p>
        </p:txBody>
      </p:sp>
      <p:sp>
        <p:nvSpPr>
          <p:cNvPr id="4" name="Slide Number Placeholder 3"/>
          <p:cNvSpPr>
            <a:spLocks noGrp="1"/>
          </p:cNvSpPr>
          <p:nvPr>
            <p:ph type="sldNum" sz="quarter" idx="11"/>
          </p:nvPr>
        </p:nvSpPr>
        <p:spPr/>
        <p:txBody>
          <a:bodyPr/>
          <a:lstStyle/>
          <a:p>
            <a:fld id="{26CA2777-A89F-4130-B308-73BB65955918}" type="slidenum">
              <a:rPr lang="en-US" smtClean="0">
                <a:solidFill>
                  <a:srgbClr val="0F6636"/>
                </a:solidFill>
              </a:rPr>
              <a:pPr/>
              <a:t>28</a:t>
            </a:fld>
            <a:endParaRPr lang="en-US" dirty="0">
              <a:solidFill>
                <a:srgbClr val="0F6636"/>
              </a:solidFill>
            </a:endParaRPr>
          </a:p>
        </p:txBody>
      </p:sp>
      <p:sp>
        <p:nvSpPr>
          <p:cNvPr id="5" name="Footer Placeholder 4"/>
          <p:cNvSpPr>
            <a:spLocks noGrp="1"/>
          </p:cNvSpPr>
          <p:nvPr>
            <p:ph type="ftr" sz="quarter" idx="12"/>
          </p:nvPr>
        </p:nvSpPr>
        <p:spPr/>
        <p:txBody>
          <a:bodyPr/>
          <a:lstStyle/>
          <a:p>
            <a:pPr fontAlgn="auto">
              <a:spcBef>
                <a:spcPts val="0"/>
              </a:spcBef>
              <a:spcAft>
                <a:spcPts val="0"/>
              </a:spcAft>
            </a:pPr>
            <a:r>
              <a:rPr lang="en-US" smtClean="0">
                <a:solidFill>
                  <a:srgbClr val="0F6636"/>
                </a:solidFill>
              </a:rPr>
              <a:t>HEP and the Federal Budget Process - June 2017</a:t>
            </a:r>
            <a:endParaRPr lang="en-US" dirty="0">
              <a:solidFill>
                <a:srgbClr val="0F6636"/>
              </a:solidFill>
            </a:endParaRPr>
          </a:p>
        </p:txBody>
      </p:sp>
    </p:spTree>
    <p:extLst>
      <p:ext uri="{BB962C8B-B14F-4D97-AF65-F5344CB8AC3E}">
        <p14:creationId xmlns:p14="http://schemas.microsoft.com/office/powerpoint/2010/main" val="5750585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smtClean="0"/>
              <a:t>Facility Operations and Construction</a:t>
            </a:r>
          </a:p>
          <a:p>
            <a:pPr lvl="1"/>
            <a:r>
              <a:rPr lang="en-US" dirty="0" smtClean="0"/>
              <a:t>Performance judged against specified metrics (e.g. </a:t>
            </a:r>
            <a:r>
              <a:rPr lang="en-US" i="1" dirty="0" smtClean="0"/>
              <a:t>pb</a:t>
            </a:r>
            <a:r>
              <a:rPr lang="en-US" i="1" baseline="30000" dirty="0" smtClean="0"/>
              <a:t>-1 </a:t>
            </a:r>
            <a:r>
              <a:rPr lang="en-US" i="1" dirty="0" smtClean="0"/>
              <a:t>; </a:t>
            </a:r>
            <a:r>
              <a:rPr lang="en-US" dirty="0" smtClean="0"/>
              <a:t>EVMS)</a:t>
            </a:r>
          </a:p>
          <a:p>
            <a:pPr lvl="1"/>
            <a:r>
              <a:rPr lang="en-US" dirty="0" smtClean="0"/>
              <a:t>Includes maintenance, upgrades, planning for new facilities</a:t>
            </a:r>
          </a:p>
          <a:p>
            <a:pPr lvl="1"/>
            <a:r>
              <a:rPr lang="en-US" dirty="0" smtClean="0"/>
              <a:t>User support</a:t>
            </a:r>
          </a:p>
          <a:p>
            <a:r>
              <a:rPr lang="en-US" dirty="0" smtClean="0"/>
              <a:t>HEP Research </a:t>
            </a:r>
            <a:r>
              <a:rPr lang="en-US" dirty="0"/>
              <a:t>and Technology </a:t>
            </a:r>
            <a:r>
              <a:rPr lang="en-US" dirty="0" smtClean="0"/>
              <a:t>R&amp;D</a:t>
            </a:r>
          </a:p>
          <a:p>
            <a:pPr lvl="1"/>
            <a:r>
              <a:rPr lang="en-US" dirty="0" smtClean="0"/>
              <a:t>Nurture and support HEP research collaborations to enable discovery science</a:t>
            </a:r>
          </a:p>
          <a:p>
            <a:pPr lvl="1"/>
            <a:r>
              <a:rPr lang="en-US" dirty="0">
                <a:solidFill>
                  <a:schemeClr val="tx1"/>
                </a:solidFill>
              </a:rPr>
              <a:t>Participation in all phases – from design, construction, operations &amp; </a:t>
            </a:r>
            <a:r>
              <a:rPr lang="en-US" dirty="0" smtClean="0">
                <a:solidFill>
                  <a:schemeClr val="tx1"/>
                </a:solidFill>
              </a:rPr>
              <a:t>analysis</a:t>
            </a:r>
          </a:p>
          <a:p>
            <a:pPr lvl="1"/>
            <a:r>
              <a:rPr lang="en-US" dirty="0" smtClean="0">
                <a:solidFill>
                  <a:schemeClr val="tx1"/>
                </a:solidFill>
              </a:rPr>
              <a:t>Particular e</a:t>
            </a:r>
            <a:r>
              <a:rPr lang="en-US" dirty="0" smtClean="0"/>
              <a:t>mphasis on:</a:t>
            </a:r>
          </a:p>
          <a:p>
            <a:pPr lvl="2"/>
            <a:r>
              <a:rPr lang="en-US" dirty="0" smtClean="0"/>
              <a:t>Management, design, construction and operation of HEP experiments</a:t>
            </a:r>
          </a:p>
          <a:p>
            <a:pPr lvl="2"/>
            <a:r>
              <a:rPr lang="en-US" dirty="0" smtClean="0"/>
              <a:t>Integration of cross-cutting activities, </a:t>
            </a:r>
            <a:r>
              <a:rPr lang="en-US" i="1" dirty="0" smtClean="0"/>
              <a:t>e.g.</a:t>
            </a:r>
            <a:r>
              <a:rPr lang="en-US" dirty="0" smtClean="0"/>
              <a:t>: computation, simulation and theoretical research, in support of HEP program</a:t>
            </a:r>
          </a:p>
          <a:p>
            <a:pPr lvl="2"/>
            <a:r>
              <a:rPr lang="en-US" dirty="0" smtClean="0"/>
              <a:t>Exploiting </a:t>
            </a:r>
            <a:r>
              <a:rPr lang="en-US" dirty="0"/>
              <a:t>lab infrastructure and resources to develop next-generation particle accelerator and detector technologies for the advancement of HEP and science more </a:t>
            </a:r>
            <a:r>
              <a:rPr lang="en-US" dirty="0" smtClean="0"/>
              <a:t>broadly</a:t>
            </a:r>
            <a:endParaRPr lang="en-US" dirty="0"/>
          </a:p>
        </p:txBody>
      </p:sp>
      <p:sp>
        <p:nvSpPr>
          <p:cNvPr id="3" name="Title 2"/>
          <p:cNvSpPr>
            <a:spLocks noGrp="1"/>
          </p:cNvSpPr>
          <p:nvPr>
            <p:ph type="title"/>
          </p:nvPr>
        </p:nvSpPr>
        <p:spPr/>
        <p:txBody>
          <a:bodyPr>
            <a:noAutofit/>
          </a:bodyPr>
          <a:lstStyle/>
          <a:p>
            <a:r>
              <a:rPr lang="en-US" dirty="0" smtClean="0"/>
              <a:t>DOE Lab Roles and Responsibilities</a:t>
            </a:r>
            <a:endParaRPr lang="en-US" dirty="0"/>
          </a:p>
        </p:txBody>
      </p:sp>
      <p:sp>
        <p:nvSpPr>
          <p:cNvPr id="4" name="Slide Number Placeholder 3"/>
          <p:cNvSpPr>
            <a:spLocks noGrp="1"/>
          </p:cNvSpPr>
          <p:nvPr>
            <p:ph type="sldNum" sz="quarter" idx="11"/>
          </p:nvPr>
        </p:nvSpPr>
        <p:spPr/>
        <p:txBody>
          <a:bodyPr/>
          <a:lstStyle/>
          <a:p>
            <a:fld id="{26CA2777-A89F-4130-B308-73BB65955918}" type="slidenum">
              <a:rPr lang="en-US" smtClean="0"/>
              <a:pPr/>
              <a:t>29</a:t>
            </a:fld>
            <a:endParaRPr lang="en-US"/>
          </a:p>
        </p:txBody>
      </p:sp>
      <p:sp>
        <p:nvSpPr>
          <p:cNvPr id="5" name="Footer Placeholder 4"/>
          <p:cNvSpPr>
            <a:spLocks noGrp="1"/>
          </p:cNvSpPr>
          <p:nvPr>
            <p:ph type="ftr" sz="quarter" idx="12"/>
          </p:nvPr>
        </p:nvSpPr>
        <p:spPr/>
        <p:txBody>
          <a:bodyPr/>
          <a:lstStyle/>
          <a:p>
            <a:r>
              <a:rPr lang="en-US" smtClean="0"/>
              <a:t>HEP and the Federal Budget Process - June 2017</a:t>
            </a:r>
            <a:endParaRPr lang="en-US"/>
          </a:p>
        </p:txBody>
      </p:sp>
    </p:spTree>
    <p:extLst>
      <p:ext uri="{BB962C8B-B14F-4D97-AF65-F5344CB8AC3E}">
        <p14:creationId xmlns:p14="http://schemas.microsoft.com/office/powerpoint/2010/main" val="1144938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cmgajcpolitics.files.wordpress.com/2016/02/obama-budget-jpeg-0e71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4409" y="0"/>
            <a:ext cx="1028584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556054" y="4293269"/>
            <a:ext cx="5425645" cy="968807"/>
          </a:xfrm>
          <a:prstGeom prst="roundRect">
            <a:avLst/>
          </a:prstGeom>
          <a:gradFill flip="none" rotWithShape="1">
            <a:gsLst>
              <a:gs pos="0">
                <a:schemeClr val="tx1">
                  <a:lumMod val="95000"/>
                  <a:lumOff val="5000"/>
                  <a:alpha val="50000"/>
                </a:schemeClr>
              </a:gs>
              <a:gs pos="89000">
                <a:schemeClr val="tx1">
                  <a:lumMod val="95000"/>
                  <a:lumOff val="5000"/>
                  <a:alpha val="50000"/>
                </a:schemeClr>
              </a:gs>
              <a:gs pos="100000">
                <a:schemeClr val="tx1">
                  <a:lumMod val="95000"/>
                  <a:lumOff val="5000"/>
                  <a:alpha val="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solidFill>
                  <a:srgbClr val="FFFF00"/>
                </a:solidFill>
              </a:rPr>
              <a:t>U.S. Budget Process</a:t>
            </a:r>
            <a:endParaRPr lang="en-US" dirty="0"/>
          </a:p>
        </p:txBody>
      </p:sp>
      <p:sp>
        <p:nvSpPr>
          <p:cNvPr id="3" name="Slide Number Placeholder 2"/>
          <p:cNvSpPr>
            <a:spLocks noGrp="1"/>
          </p:cNvSpPr>
          <p:nvPr>
            <p:ph type="sldNum" sz="quarter" idx="10"/>
          </p:nvPr>
        </p:nvSpPr>
        <p:spPr/>
        <p:txBody>
          <a:bodyPr/>
          <a:lstStyle/>
          <a:p>
            <a:pPr>
              <a:defRPr/>
            </a:pPr>
            <a:fld id="{56929663-6CA7-4931-8F5D-849FE6A4CD44}" type="slidenum">
              <a:rPr lang="en-US" smtClean="0">
                <a:solidFill>
                  <a:srgbClr val="0F6636"/>
                </a:solidFill>
              </a:rPr>
              <a:pPr>
                <a:defRPr/>
              </a:pPr>
              <a:t>3</a:t>
            </a:fld>
            <a:endParaRPr lang="en-US" dirty="0">
              <a:solidFill>
                <a:srgbClr val="0F6636"/>
              </a:solidFill>
            </a:endParaRPr>
          </a:p>
        </p:txBody>
      </p:sp>
    </p:spTree>
    <p:extLst>
      <p:ext uri="{BB962C8B-B14F-4D97-AF65-F5344CB8AC3E}">
        <p14:creationId xmlns:p14="http://schemas.microsoft.com/office/powerpoint/2010/main" val="19512368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HEP Research and Technology R&amp;D</a:t>
            </a:r>
          </a:p>
          <a:p>
            <a:pPr lvl="1"/>
            <a:r>
              <a:rPr lang="en-US" dirty="0" smtClean="0"/>
              <a:t>Contribute significantly to HEP </a:t>
            </a:r>
            <a:r>
              <a:rPr lang="en-US" dirty="0"/>
              <a:t>research collaborations to enable discovery </a:t>
            </a:r>
            <a:r>
              <a:rPr lang="en-US" dirty="0" smtClean="0"/>
              <a:t>science</a:t>
            </a:r>
          </a:p>
          <a:p>
            <a:pPr lvl="1"/>
            <a:r>
              <a:rPr lang="en-US" dirty="0">
                <a:solidFill>
                  <a:schemeClr val="tx1"/>
                </a:solidFill>
              </a:rPr>
              <a:t>Participation in all phases – from design, construction, operations &amp; </a:t>
            </a:r>
            <a:r>
              <a:rPr lang="en-US" dirty="0" smtClean="0">
                <a:solidFill>
                  <a:schemeClr val="tx1"/>
                </a:solidFill>
              </a:rPr>
              <a:t>analysis</a:t>
            </a:r>
          </a:p>
          <a:p>
            <a:pPr lvl="1"/>
            <a:r>
              <a:rPr lang="en-US" dirty="0" smtClean="0"/>
              <a:t>Particular emphasis on:  </a:t>
            </a:r>
          </a:p>
          <a:p>
            <a:pPr lvl="2"/>
            <a:r>
              <a:rPr lang="en-US" dirty="0" smtClean="0"/>
              <a:t>Advanced training of students and postdocs</a:t>
            </a:r>
          </a:p>
          <a:p>
            <a:pPr lvl="2"/>
            <a:r>
              <a:rPr lang="en-US" dirty="0" smtClean="0"/>
              <a:t>Data analysis and comparison with theoretical models</a:t>
            </a:r>
          </a:p>
          <a:p>
            <a:pPr lvl="2"/>
            <a:r>
              <a:rPr lang="en-US" dirty="0" smtClean="0"/>
              <a:t>Vision and theoretical framework for understanding the Standard Model and beyond</a:t>
            </a:r>
          </a:p>
          <a:p>
            <a:pPr lvl="2"/>
            <a:r>
              <a:rPr lang="en-US" dirty="0" smtClean="0"/>
              <a:t>Novel and innovative concepts and approaches</a:t>
            </a:r>
          </a:p>
          <a:p>
            <a:pPr lvl="2"/>
            <a:r>
              <a:rPr lang="en-US" dirty="0" smtClean="0"/>
              <a:t>Design of future HEP experiments</a:t>
            </a:r>
            <a:endParaRPr lang="en-US" dirty="0"/>
          </a:p>
        </p:txBody>
      </p:sp>
      <p:sp>
        <p:nvSpPr>
          <p:cNvPr id="3" name="Title 2"/>
          <p:cNvSpPr>
            <a:spLocks noGrp="1"/>
          </p:cNvSpPr>
          <p:nvPr>
            <p:ph type="title"/>
          </p:nvPr>
        </p:nvSpPr>
        <p:spPr/>
        <p:txBody>
          <a:bodyPr>
            <a:noAutofit/>
          </a:bodyPr>
          <a:lstStyle/>
          <a:p>
            <a:r>
              <a:rPr lang="en-US" sz="2800" dirty="0" smtClean="0"/>
              <a:t>University Roles and Responsibilities (DOE Perspective)</a:t>
            </a:r>
            <a:endParaRPr lang="en-US" sz="2800" dirty="0"/>
          </a:p>
        </p:txBody>
      </p:sp>
      <p:sp>
        <p:nvSpPr>
          <p:cNvPr id="4" name="Slide Number Placeholder 3"/>
          <p:cNvSpPr>
            <a:spLocks noGrp="1"/>
          </p:cNvSpPr>
          <p:nvPr>
            <p:ph type="sldNum" sz="quarter" idx="11"/>
          </p:nvPr>
        </p:nvSpPr>
        <p:spPr/>
        <p:txBody>
          <a:bodyPr/>
          <a:lstStyle/>
          <a:p>
            <a:fld id="{26CA2777-A89F-4130-B308-73BB65955918}" type="slidenum">
              <a:rPr lang="en-US" smtClean="0"/>
              <a:pPr/>
              <a:t>30</a:t>
            </a:fld>
            <a:endParaRPr lang="en-US"/>
          </a:p>
        </p:txBody>
      </p:sp>
      <p:sp>
        <p:nvSpPr>
          <p:cNvPr id="5" name="Footer Placeholder 4"/>
          <p:cNvSpPr>
            <a:spLocks noGrp="1"/>
          </p:cNvSpPr>
          <p:nvPr>
            <p:ph type="ftr" sz="quarter" idx="12"/>
          </p:nvPr>
        </p:nvSpPr>
        <p:spPr/>
        <p:txBody>
          <a:bodyPr/>
          <a:lstStyle/>
          <a:p>
            <a:r>
              <a:rPr lang="en-US" smtClean="0"/>
              <a:t>HEP and the Federal Budget Process - June 2017</a:t>
            </a:r>
            <a:endParaRPr lang="en-US"/>
          </a:p>
        </p:txBody>
      </p:sp>
    </p:spTree>
    <p:extLst>
      <p:ext uri="{BB962C8B-B14F-4D97-AF65-F5344CB8AC3E}">
        <p14:creationId xmlns:p14="http://schemas.microsoft.com/office/powerpoint/2010/main" val="9586766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Include language from HEPAP Charter here</a:t>
            </a:r>
            <a:endParaRPr lang="en-US" dirty="0"/>
          </a:p>
        </p:txBody>
      </p:sp>
      <p:sp>
        <p:nvSpPr>
          <p:cNvPr id="3" name="Title 2"/>
          <p:cNvSpPr>
            <a:spLocks noGrp="1"/>
          </p:cNvSpPr>
          <p:nvPr>
            <p:ph type="title"/>
          </p:nvPr>
        </p:nvSpPr>
        <p:spPr/>
        <p:txBody>
          <a:bodyPr/>
          <a:lstStyle/>
          <a:p>
            <a:r>
              <a:rPr lang="en-US" dirty="0" smtClean="0"/>
              <a:t>HEPAP Roles</a:t>
            </a:r>
            <a:endParaRPr lang="en-US" dirty="0"/>
          </a:p>
        </p:txBody>
      </p:sp>
      <p:sp>
        <p:nvSpPr>
          <p:cNvPr id="4" name="Slide Number Placeholder 3"/>
          <p:cNvSpPr>
            <a:spLocks noGrp="1"/>
          </p:cNvSpPr>
          <p:nvPr>
            <p:ph type="sldNum" sz="quarter" idx="11"/>
          </p:nvPr>
        </p:nvSpPr>
        <p:spPr/>
        <p:txBody>
          <a:bodyPr/>
          <a:lstStyle/>
          <a:p>
            <a:fld id="{26CA2777-A89F-4130-B308-73BB65955918}" type="slidenum">
              <a:rPr lang="en-US" smtClean="0">
                <a:solidFill>
                  <a:srgbClr val="0F6636"/>
                </a:solidFill>
              </a:rPr>
              <a:pPr/>
              <a:t>31</a:t>
            </a:fld>
            <a:endParaRPr lang="en-US" dirty="0">
              <a:solidFill>
                <a:srgbClr val="0F6636"/>
              </a:solidFill>
            </a:endParaRPr>
          </a:p>
        </p:txBody>
      </p:sp>
      <p:sp>
        <p:nvSpPr>
          <p:cNvPr id="5" name="Footer Placeholder 4"/>
          <p:cNvSpPr>
            <a:spLocks noGrp="1"/>
          </p:cNvSpPr>
          <p:nvPr>
            <p:ph type="ftr" sz="quarter" idx="12"/>
          </p:nvPr>
        </p:nvSpPr>
        <p:spPr/>
        <p:txBody>
          <a:bodyPr/>
          <a:lstStyle/>
          <a:p>
            <a:pPr fontAlgn="auto">
              <a:spcBef>
                <a:spcPts val="0"/>
              </a:spcBef>
              <a:spcAft>
                <a:spcPts val="0"/>
              </a:spcAft>
            </a:pPr>
            <a:r>
              <a:rPr lang="en-US" smtClean="0">
                <a:solidFill>
                  <a:srgbClr val="0F6636"/>
                </a:solidFill>
              </a:rPr>
              <a:t>HEP and the Federal Budget Process - June 2017</a:t>
            </a:r>
            <a:endParaRPr lang="en-US" dirty="0">
              <a:solidFill>
                <a:srgbClr val="0F6636"/>
              </a:solidFill>
            </a:endParaRPr>
          </a:p>
        </p:txBody>
      </p:sp>
    </p:spTree>
    <p:extLst>
      <p:ext uri="{BB962C8B-B14F-4D97-AF65-F5344CB8AC3E}">
        <p14:creationId xmlns:p14="http://schemas.microsoft.com/office/powerpoint/2010/main" val="30429837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10000"/>
          </a:bodyPr>
          <a:lstStyle/>
          <a:p>
            <a:r>
              <a:rPr lang="en-US" dirty="0" smtClean="0"/>
              <a:t>The annual Federal budget process is long and complex</a:t>
            </a:r>
          </a:p>
          <a:p>
            <a:pPr lvl="1"/>
            <a:r>
              <a:rPr lang="en-US" dirty="0"/>
              <a:t>E</a:t>
            </a:r>
            <a:r>
              <a:rPr lang="en-US" dirty="0" smtClean="0"/>
              <a:t>xcursions from “standard order” are possible</a:t>
            </a:r>
          </a:p>
          <a:p>
            <a:pPr lvl="1"/>
            <a:r>
              <a:rPr lang="en-US" dirty="0" smtClean="0"/>
              <a:t>The community-driven P5 strategy plays an important role </a:t>
            </a:r>
            <a:br>
              <a:rPr lang="en-US" dirty="0" smtClean="0"/>
            </a:br>
            <a:r>
              <a:rPr lang="en-US" dirty="0" smtClean="0"/>
              <a:t>in all phases of the process. </a:t>
            </a:r>
          </a:p>
          <a:p>
            <a:pPr lvl="1"/>
            <a:endParaRPr lang="en-US" dirty="0"/>
          </a:p>
          <a:p>
            <a:r>
              <a:rPr lang="en-US" dirty="0" smtClean="0"/>
              <a:t>The process is continuous, but the response time to stimulus can be long</a:t>
            </a:r>
          </a:p>
          <a:p>
            <a:pPr lvl="1"/>
            <a:r>
              <a:rPr lang="en-US" dirty="0" smtClean="0"/>
              <a:t>In May 2014 (at time of P5 Report), the FY 2015 budget was already in Congress and the FY 2016 budget was being formulated.</a:t>
            </a:r>
          </a:p>
          <a:p>
            <a:pPr lvl="1"/>
            <a:r>
              <a:rPr lang="en-US" dirty="0" smtClean="0"/>
              <a:t>Arguable the effects (success!) of the P5 plan were not fully seen until FY 2017 and are still in process</a:t>
            </a:r>
          </a:p>
          <a:p>
            <a:pPr lvl="1"/>
            <a:r>
              <a:rPr lang="en-US" dirty="0" smtClean="0"/>
              <a:t>Conversely, </a:t>
            </a:r>
            <a:r>
              <a:rPr lang="en-US" dirty="0"/>
              <a:t>i</a:t>
            </a:r>
            <a:r>
              <a:rPr lang="en-US" dirty="0" smtClean="0"/>
              <a:t>t will take some time for impacts of eventual FY 2018+ budgets to play out in execution of the P5 plan</a:t>
            </a:r>
          </a:p>
          <a:p>
            <a:pPr lvl="1"/>
            <a:endParaRPr lang="en-US" dirty="0" smtClean="0"/>
          </a:p>
          <a:p>
            <a:r>
              <a:rPr lang="en-US" dirty="0" smtClean="0"/>
              <a:t>Community continues to play an important role in this process</a:t>
            </a:r>
          </a:p>
          <a:p>
            <a:pPr lvl="1"/>
            <a:r>
              <a:rPr lang="en-US" dirty="0" smtClean="0"/>
              <a:t>A long-term view is necessary to provide feedback in a context that is most helpful</a:t>
            </a:r>
          </a:p>
          <a:p>
            <a:pPr lvl="1"/>
            <a:r>
              <a:rPr lang="en-US" dirty="0" smtClean="0"/>
              <a:t>HEPAP has a key role as federal advisory committee</a:t>
            </a:r>
          </a:p>
        </p:txBody>
      </p:sp>
      <p:sp>
        <p:nvSpPr>
          <p:cNvPr id="3" name="Title 2"/>
          <p:cNvSpPr>
            <a:spLocks noGrp="1"/>
          </p:cNvSpPr>
          <p:nvPr>
            <p:ph type="title"/>
          </p:nvPr>
        </p:nvSpPr>
        <p:spPr/>
        <p:txBody>
          <a:bodyPr/>
          <a:lstStyle/>
          <a:p>
            <a:r>
              <a:rPr lang="en-US" dirty="0" smtClean="0"/>
              <a:t>Summary: Implementing the P5 Vision</a:t>
            </a:r>
            <a:endParaRPr lang="en-US" dirty="0"/>
          </a:p>
        </p:txBody>
      </p:sp>
      <p:sp>
        <p:nvSpPr>
          <p:cNvPr id="4" name="Slide Number Placeholder 3"/>
          <p:cNvSpPr>
            <a:spLocks noGrp="1"/>
          </p:cNvSpPr>
          <p:nvPr>
            <p:ph type="sldNum" sz="quarter" idx="11"/>
          </p:nvPr>
        </p:nvSpPr>
        <p:spPr/>
        <p:txBody>
          <a:bodyPr/>
          <a:lstStyle/>
          <a:p>
            <a:fld id="{26CA2777-A89F-4130-B308-73BB65955918}" type="slidenum">
              <a:rPr lang="en-US" smtClean="0">
                <a:solidFill>
                  <a:srgbClr val="0F6636"/>
                </a:solidFill>
              </a:rPr>
              <a:pPr/>
              <a:t>32</a:t>
            </a:fld>
            <a:endParaRPr lang="en-US" dirty="0">
              <a:solidFill>
                <a:srgbClr val="0F6636"/>
              </a:solidFill>
            </a:endParaRPr>
          </a:p>
        </p:txBody>
      </p:sp>
      <p:sp>
        <p:nvSpPr>
          <p:cNvPr id="5" name="Footer Placeholder 4"/>
          <p:cNvSpPr>
            <a:spLocks noGrp="1"/>
          </p:cNvSpPr>
          <p:nvPr>
            <p:ph type="ftr" sz="quarter" idx="12"/>
          </p:nvPr>
        </p:nvSpPr>
        <p:spPr/>
        <p:txBody>
          <a:bodyPr/>
          <a:lstStyle/>
          <a:p>
            <a:pPr fontAlgn="auto">
              <a:spcBef>
                <a:spcPts val="0"/>
              </a:spcBef>
              <a:spcAft>
                <a:spcPts val="0"/>
              </a:spcAft>
            </a:pPr>
            <a:r>
              <a:rPr lang="en-US" smtClean="0">
                <a:solidFill>
                  <a:srgbClr val="0F6636"/>
                </a:solidFill>
              </a:rPr>
              <a:t>HEP and the Federal Budget Process - June 2017</a:t>
            </a:r>
            <a:endParaRPr lang="en-US" dirty="0">
              <a:solidFill>
                <a:srgbClr val="0F6636"/>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5637" y="1045093"/>
            <a:ext cx="729327" cy="708188"/>
          </a:xfrm>
          <a:prstGeom prst="rect">
            <a:avLst/>
          </a:prstGeom>
        </p:spPr>
      </p:pic>
    </p:spTree>
    <p:extLst>
      <p:ext uri="{BB962C8B-B14F-4D97-AF65-F5344CB8AC3E}">
        <p14:creationId xmlns:p14="http://schemas.microsoft.com/office/powerpoint/2010/main" val="42245777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rot="10800000">
            <a:off x="0" y="-1043936"/>
            <a:ext cx="9921922" cy="7901936"/>
          </a:xfrm>
          <a:prstGeom prst="rect">
            <a:avLst/>
          </a:prstGeom>
        </p:spPr>
      </p:pic>
      <p:sp>
        <p:nvSpPr>
          <p:cNvPr id="5" name="Rounded Rectangle 4"/>
          <p:cNvSpPr/>
          <p:nvPr/>
        </p:nvSpPr>
        <p:spPr>
          <a:xfrm>
            <a:off x="556055" y="4293269"/>
            <a:ext cx="2280930" cy="968807"/>
          </a:xfrm>
          <a:prstGeom prst="roundRect">
            <a:avLst/>
          </a:prstGeom>
          <a:gradFill flip="none" rotWithShape="1">
            <a:gsLst>
              <a:gs pos="0">
                <a:schemeClr val="tx1">
                  <a:lumMod val="95000"/>
                  <a:lumOff val="5000"/>
                  <a:alpha val="50000"/>
                </a:schemeClr>
              </a:gs>
              <a:gs pos="89000">
                <a:schemeClr val="tx1">
                  <a:lumMod val="95000"/>
                  <a:lumOff val="5000"/>
                  <a:alpha val="50000"/>
                </a:schemeClr>
              </a:gs>
              <a:gs pos="100000">
                <a:schemeClr val="tx1">
                  <a:lumMod val="95000"/>
                  <a:lumOff val="5000"/>
                  <a:alpha val="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solidFill>
                  <a:srgbClr val="FFFF00"/>
                </a:solidFill>
              </a:rPr>
              <a:t>Backup</a:t>
            </a:r>
            <a:endParaRPr lang="en-US" dirty="0"/>
          </a:p>
        </p:txBody>
      </p:sp>
      <p:sp>
        <p:nvSpPr>
          <p:cNvPr id="4" name="Slide Number Placeholder 3"/>
          <p:cNvSpPr>
            <a:spLocks noGrp="1"/>
          </p:cNvSpPr>
          <p:nvPr>
            <p:ph type="sldNum" sz="quarter" idx="10"/>
          </p:nvPr>
        </p:nvSpPr>
        <p:spPr/>
        <p:txBody>
          <a:bodyPr/>
          <a:lstStyle/>
          <a:p>
            <a:pPr>
              <a:defRPr/>
            </a:pPr>
            <a:fld id="{56929663-6CA7-4931-8F5D-849FE6A4CD44}" type="slidenum">
              <a:rPr lang="en-US" smtClean="0">
                <a:solidFill>
                  <a:srgbClr val="0F6636"/>
                </a:solidFill>
              </a:rPr>
              <a:pPr>
                <a:defRPr/>
              </a:pPr>
              <a:t>33</a:t>
            </a:fld>
            <a:endParaRPr lang="en-US" dirty="0">
              <a:solidFill>
                <a:srgbClr val="0F6636"/>
              </a:solidFill>
            </a:endParaRPr>
          </a:p>
        </p:txBody>
      </p:sp>
    </p:spTree>
    <p:extLst>
      <p:ext uri="{BB962C8B-B14F-4D97-AF65-F5344CB8AC3E}">
        <p14:creationId xmlns:p14="http://schemas.microsoft.com/office/powerpoint/2010/main" val="16170330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866775"/>
            <a:ext cx="6958968" cy="5335617"/>
          </a:xfrm>
        </p:spPr>
        <p:txBody>
          <a:bodyPr>
            <a:normAutofit lnSpcReduction="10000"/>
          </a:bodyPr>
          <a:lstStyle/>
          <a:p>
            <a:r>
              <a:rPr lang="en-US" dirty="0" smtClean="0"/>
              <a:t>The mission </a:t>
            </a:r>
            <a:r>
              <a:rPr lang="en-US" dirty="0"/>
              <a:t>of the Energy Department is to ensure America’s security and prosperity by addressing its energy, environmental and nuclear challenges through transformative science and technology solutions</a:t>
            </a:r>
            <a:r>
              <a:rPr lang="en-US" dirty="0" smtClean="0"/>
              <a:t>.</a:t>
            </a:r>
          </a:p>
          <a:p>
            <a:pPr lvl="1"/>
            <a:r>
              <a:rPr lang="en-US" dirty="0"/>
              <a:t>Catalyze the timely, material, and efficient transformation of the nation’s energy system and secure U.S. leadership in clean energy technologies</a:t>
            </a:r>
            <a:r>
              <a:rPr lang="en-US" dirty="0" smtClean="0"/>
              <a:t>.</a:t>
            </a:r>
          </a:p>
          <a:p>
            <a:pPr lvl="1">
              <a:buClr>
                <a:schemeClr val="tx1">
                  <a:lumMod val="85000"/>
                  <a:lumOff val="15000"/>
                </a:schemeClr>
              </a:buClr>
            </a:pPr>
            <a:r>
              <a:rPr lang="en-US" dirty="0" smtClean="0">
                <a:solidFill>
                  <a:srgbClr val="0070C0"/>
                </a:solidFill>
              </a:rPr>
              <a:t>Maintain </a:t>
            </a:r>
            <a:r>
              <a:rPr lang="en-US" dirty="0">
                <a:solidFill>
                  <a:srgbClr val="0070C0"/>
                </a:solidFill>
              </a:rPr>
              <a:t>a vibrant U.S. effort in science and engineering as a cornerstone of our economic prosperity with clear leadership in strategic areas</a:t>
            </a:r>
            <a:r>
              <a:rPr lang="en-US" dirty="0" smtClean="0">
                <a:solidFill>
                  <a:srgbClr val="0070C0"/>
                </a:solidFill>
              </a:rPr>
              <a:t>.</a:t>
            </a:r>
          </a:p>
          <a:p>
            <a:pPr lvl="1"/>
            <a:r>
              <a:rPr lang="en-US" dirty="0"/>
              <a:t>Enhance nuclear security through defense, nonproliferation, and environmental efforts</a:t>
            </a:r>
            <a:r>
              <a:rPr lang="en-US" dirty="0" smtClean="0"/>
              <a:t>.</a:t>
            </a:r>
          </a:p>
          <a:p>
            <a:pPr lvl="1"/>
            <a:r>
              <a:rPr lang="en-US" dirty="0"/>
              <a:t>Establish an operational and adaptable framework that combines the best wisdom of all Department stakeholders to maximize mission success.</a:t>
            </a:r>
            <a:endParaRPr lang="en-US" dirty="0" smtClean="0"/>
          </a:p>
          <a:p>
            <a:pPr lvl="1"/>
            <a:endParaRPr lang="en-US" sz="1100" dirty="0" smtClean="0"/>
          </a:p>
        </p:txBody>
      </p:sp>
      <p:sp>
        <p:nvSpPr>
          <p:cNvPr id="3" name="Title 2"/>
          <p:cNvSpPr>
            <a:spLocks noGrp="1"/>
          </p:cNvSpPr>
          <p:nvPr>
            <p:ph type="title"/>
          </p:nvPr>
        </p:nvSpPr>
        <p:spPr/>
        <p:txBody>
          <a:bodyPr/>
          <a:lstStyle/>
          <a:p>
            <a:r>
              <a:rPr lang="en-US" dirty="0" smtClean="0"/>
              <a:t>Mission of the Department of Energy</a:t>
            </a:r>
            <a:endParaRPr lang="en-US" dirty="0"/>
          </a:p>
        </p:txBody>
      </p:sp>
      <p:sp>
        <p:nvSpPr>
          <p:cNvPr id="4" name="Slide Number Placeholder 3"/>
          <p:cNvSpPr>
            <a:spLocks noGrp="1"/>
          </p:cNvSpPr>
          <p:nvPr>
            <p:ph type="sldNum" sz="quarter" idx="11"/>
          </p:nvPr>
        </p:nvSpPr>
        <p:spPr/>
        <p:txBody>
          <a:bodyPr/>
          <a:lstStyle/>
          <a:p>
            <a:fld id="{26CA2777-A89F-4130-B308-73BB65955918}" type="slidenum">
              <a:rPr lang="en-US" smtClean="0">
                <a:solidFill>
                  <a:srgbClr val="0F6636"/>
                </a:solidFill>
              </a:rPr>
              <a:pPr/>
              <a:t>34</a:t>
            </a:fld>
            <a:endParaRPr lang="en-US" dirty="0">
              <a:solidFill>
                <a:srgbClr val="0F6636"/>
              </a:solidFill>
            </a:endParaRPr>
          </a:p>
        </p:txBody>
      </p:sp>
      <p:sp>
        <p:nvSpPr>
          <p:cNvPr id="5" name="Footer Placeholder 4"/>
          <p:cNvSpPr>
            <a:spLocks noGrp="1"/>
          </p:cNvSpPr>
          <p:nvPr>
            <p:ph type="ftr" sz="quarter" idx="12"/>
          </p:nvPr>
        </p:nvSpPr>
        <p:spPr/>
        <p:txBody>
          <a:bodyPr/>
          <a:lstStyle/>
          <a:p>
            <a:pPr fontAlgn="auto">
              <a:spcBef>
                <a:spcPts val="0"/>
              </a:spcBef>
              <a:spcAft>
                <a:spcPts val="0"/>
              </a:spcAft>
            </a:pPr>
            <a:r>
              <a:rPr lang="en-US" smtClean="0">
                <a:solidFill>
                  <a:srgbClr val="0F6636"/>
                </a:solidFill>
              </a:rPr>
              <a:t>HEP and the Federal Budget Process - June 2017</a:t>
            </a:r>
            <a:endParaRPr lang="en-US" dirty="0">
              <a:solidFill>
                <a:srgbClr val="0F6636"/>
              </a:solidFill>
            </a:endParaRPr>
          </a:p>
        </p:txBody>
      </p:sp>
      <p:grpSp>
        <p:nvGrpSpPr>
          <p:cNvPr id="10" name="Group 9"/>
          <p:cNvGrpSpPr/>
          <p:nvPr/>
        </p:nvGrpSpPr>
        <p:grpSpPr>
          <a:xfrm>
            <a:off x="7111368" y="803719"/>
            <a:ext cx="2032632" cy="5398673"/>
            <a:chOff x="6414214" y="803719"/>
            <a:chExt cx="2381250" cy="6324604"/>
          </a:xfrm>
        </p:grpSpPr>
        <p:pic>
          <p:nvPicPr>
            <p:cNvPr id="1026" name="Picture 2" descr="http://www.energy.gov/sites/prod/files/styles/borealis_mission_hero_respondsmall/public/Solar.png?itok=GAyUhnH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4214" y="803719"/>
              <a:ext cx="2381250" cy="15811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energy.gov/sites/prod/files/styles/borealis_mission_hero_respondsmall/public/080111_hero_nexttopin_1.jpg?itok=zpGOXIx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4214" y="2384870"/>
              <a:ext cx="2381250" cy="15811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energy.gov/sites/prod/files/styles/borealis_mission_hero_respondsmall/public/Nuclear_Security.png?itok=TX19GN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4214" y="3966021"/>
              <a:ext cx="2381250" cy="15811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energy.gov/sites/prod/files/styles/borealis_mission_hero_respondsmall/public/Workplace_0.png?itok=O0nUqfn_"/>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4214" y="5547172"/>
              <a:ext cx="2381250" cy="158115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621945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52400" y="866776"/>
            <a:ext cx="8839199" cy="3120739"/>
          </a:xfrm>
        </p:spPr>
        <p:txBody>
          <a:bodyPr>
            <a:normAutofit fontScale="77500" lnSpcReduction="20000"/>
          </a:bodyPr>
          <a:lstStyle/>
          <a:p>
            <a:pPr marL="0" indent="0">
              <a:buNone/>
            </a:pPr>
            <a:r>
              <a:rPr lang="en-US" dirty="0" smtClean="0"/>
              <a:t>…is to understand how the universe works at its most </a:t>
            </a:r>
            <a:br>
              <a:rPr lang="en-US" dirty="0" smtClean="0"/>
            </a:br>
            <a:r>
              <a:rPr lang="en-US" dirty="0" smtClean="0"/>
              <a:t>fundamental level:</a:t>
            </a:r>
          </a:p>
          <a:p>
            <a:pPr marL="457200" lvl="1"/>
            <a:r>
              <a:rPr lang="en-US" dirty="0" smtClean="0"/>
              <a:t>Discover the elementary constituents of matter and energy</a:t>
            </a:r>
          </a:p>
          <a:p>
            <a:pPr marL="457200" lvl="1"/>
            <a:r>
              <a:rPr lang="en-US" dirty="0" smtClean="0"/>
              <a:t>Probe the interactions between them</a:t>
            </a:r>
          </a:p>
          <a:p>
            <a:pPr marL="457200" lvl="1"/>
            <a:r>
              <a:rPr lang="en-US" dirty="0" smtClean="0"/>
              <a:t>Explore the basic nature of space and time</a:t>
            </a:r>
          </a:p>
          <a:p>
            <a:endParaRPr lang="en-US" sz="1300" dirty="0" smtClean="0"/>
          </a:p>
          <a:p>
            <a:pPr marL="0" indent="0">
              <a:buNone/>
            </a:pPr>
            <a:r>
              <a:rPr lang="en-US" dirty="0" smtClean="0"/>
              <a:t>The Office of High Energy Physics fulfills its mission by:</a:t>
            </a:r>
          </a:p>
          <a:p>
            <a:pPr marL="457200" lvl="1"/>
            <a:r>
              <a:rPr lang="en-US" dirty="0" smtClean="0"/>
              <a:t>Building </a:t>
            </a:r>
            <a:r>
              <a:rPr lang="en-US" dirty="0" smtClean="0">
                <a:solidFill>
                  <a:srgbClr val="0070C0"/>
                </a:solidFill>
              </a:rPr>
              <a:t>projects</a:t>
            </a:r>
            <a:r>
              <a:rPr lang="en-US" dirty="0" smtClean="0"/>
              <a:t> that enable discovery science</a:t>
            </a:r>
          </a:p>
          <a:p>
            <a:pPr marL="457200" lvl="1"/>
            <a:r>
              <a:rPr lang="en-US" dirty="0" smtClean="0"/>
              <a:t>Operating </a:t>
            </a:r>
            <a:r>
              <a:rPr lang="en-US" dirty="0" smtClean="0">
                <a:solidFill>
                  <a:srgbClr val="0070C0"/>
                </a:solidFill>
              </a:rPr>
              <a:t>facilities</a:t>
            </a:r>
            <a:r>
              <a:rPr lang="en-US" dirty="0" smtClean="0"/>
              <a:t> that provide the capability to </a:t>
            </a:r>
            <a:br>
              <a:rPr lang="en-US" dirty="0" smtClean="0"/>
            </a:br>
            <a:r>
              <a:rPr lang="en-US" dirty="0" smtClean="0"/>
              <a:t>perform</a:t>
            </a:r>
            <a:r>
              <a:rPr lang="en-US" dirty="0"/>
              <a:t> </a:t>
            </a:r>
            <a:r>
              <a:rPr lang="en-US" dirty="0" smtClean="0"/>
              <a:t>discovery science</a:t>
            </a:r>
          </a:p>
          <a:p>
            <a:pPr marL="457200" lvl="1"/>
            <a:r>
              <a:rPr lang="en-US" dirty="0" smtClean="0"/>
              <a:t>Supporting a balanced </a:t>
            </a:r>
            <a:r>
              <a:rPr lang="en-US" dirty="0" smtClean="0">
                <a:solidFill>
                  <a:srgbClr val="0070C0"/>
                </a:solidFill>
              </a:rPr>
              <a:t>research</a:t>
            </a:r>
            <a:r>
              <a:rPr lang="en-US" dirty="0" smtClean="0"/>
              <a:t> program that </a:t>
            </a:r>
            <a:br>
              <a:rPr lang="en-US" dirty="0" smtClean="0"/>
            </a:br>
            <a:r>
              <a:rPr lang="en-US" dirty="0" smtClean="0"/>
              <a:t>produces discovery science</a:t>
            </a:r>
          </a:p>
          <a:p>
            <a:endParaRPr lang="en-US" dirty="0" smtClean="0"/>
          </a:p>
          <a:p>
            <a:endParaRPr lang="en-US" dirty="0" smtClean="0"/>
          </a:p>
          <a:p>
            <a:endParaRPr lang="en-US" dirty="0" smtClean="0"/>
          </a:p>
          <a:p>
            <a:endParaRPr lang="en-US" dirty="0"/>
          </a:p>
        </p:txBody>
      </p:sp>
      <p:sp>
        <p:nvSpPr>
          <p:cNvPr id="3" name="Title 2"/>
          <p:cNvSpPr>
            <a:spLocks noGrp="1"/>
          </p:cNvSpPr>
          <p:nvPr>
            <p:ph type="title"/>
          </p:nvPr>
        </p:nvSpPr>
        <p:spPr/>
        <p:txBody>
          <a:bodyPr/>
          <a:lstStyle/>
          <a:p>
            <a:r>
              <a:rPr lang="en-US" smtClean="0"/>
              <a:t>The High Energy Physics Program Mission</a:t>
            </a:r>
            <a:endParaRPr lang="en-US" dirty="0"/>
          </a:p>
        </p:txBody>
      </p:sp>
      <p:sp>
        <p:nvSpPr>
          <p:cNvPr id="2" name="Slide Number Placeholder 1"/>
          <p:cNvSpPr>
            <a:spLocks noGrp="1"/>
          </p:cNvSpPr>
          <p:nvPr>
            <p:ph type="sldNum" sz="quarter" idx="11"/>
          </p:nvPr>
        </p:nvSpPr>
        <p:spPr/>
        <p:txBody>
          <a:bodyPr/>
          <a:lstStyle/>
          <a:p>
            <a:fld id="{56F4B2E3-7CDC-4972-8D42-2D141A8D5E9A}" type="slidenum">
              <a:rPr lang="en-US" smtClean="0"/>
              <a:pPr/>
              <a:t>35</a:t>
            </a:fld>
            <a:endParaRPr lang="en-US"/>
          </a:p>
        </p:txBody>
      </p:sp>
      <p:sp>
        <p:nvSpPr>
          <p:cNvPr id="15" name="Footer Placeholder 4"/>
          <p:cNvSpPr>
            <a:spLocks noGrp="1"/>
          </p:cNvSpPr>
          <p:nvPr>
            <p:ph type="ftr" sz="quarter" idx="12"/>
          </p:nvPr>
        </p:nvSpPr>
        <p:spPr/>
        <p:txBody>
          <a:bodyPr/>
          <a:lstStyle/>
          <a:p>
            <a:r>
              <a:rPr lang="en-US" smtClean="0"/>
              <a:t>HEP and the Federal Budget Process - June 2017</a:t>
            </a:r>
            <a:endParaRPr lang="en-US" dirty="0"/>
          </a:p>
        </p:txBody>
      </p:sp>
      <p:grpSp>
        <p:nvGrpSpPr>
          <p:cNvPr id="9" name="Group 8"/>
          <p:cNvGrpSpPr/>
          <p:nvPr/>
        </p:nvGrpSpPr>
        <p:grpSpPr>
          <a:xfrm>
            <a:off x="2908387" y="3809469"/>
            <a:ext cx="2287304" cy="2427430"/>
            <a:chOff x="6564475" y="1587124"/>
            <a:chExt cx="2438012" cy="2587371"/>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15124"/>
            <a:stretch/>
          </p:blipFill>
          <p:spPr>
            <a:xfrm>
              <a:off x="6564475" y="1745035"/>
              <a:ext cx="2438012" cy="2429460"/>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564475" y="1587124"/>
              <a:ext cx="2438012" cy="157910"/>
            </a:xfrm>
            <a:prstGeom prst="rect">
              <a:avLst/>
            </a:prstGeom>
          </p:spPr>
        </p:pic>
      </p:grpSp>
      <p:pic>
        <p:nvPicPr>
          <p:cNvPr id="1026" name="Picture 2" descr="http://planck.cf.ac.uk/files/Planck-only_Cosmic%20recipe%20pie%20chart.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52400" y="4143258"/>
            <a:ext cx="2476767" cy="2038956"/>
          </a:xfrm>
          <a:prstGeom prst="rect">
            <a:avLst/>
          </a:prstGeom>
          <a:noFill/>
          <a:extLst>
            <a:ext uri="{909E8E84-426E-40DD-AFC4-6F175D3DCCD1}">
              <a14:hiddenFill xmlns:a14="http://schemas.microsoft.com/office/drawing/2010/main">
                <a:solidFill>
                  <a:srgbClr val="FFFFFF"/>
                </a:solidFill>
              </a14:hiddenFill>
            </a:ext>
          </a:extLst>
        </p:spPr>
      </p:pic>
      <p:sp>
        <p:nvSpPr>
          <p:cNvPr id="18" name="Freeform 17"/>
          <p:cNvSpPr/>
          <p:nvPr/>
        </p:nvSpPr>
        <p:spPr>
          <a:xfrm rot="7474663">
            <a:off x="2480728" y="5172844"/>
            <a:ext cx="386635" cy="509154"/>
          </a:xfrm>
          <a:custGeom>
            <a:avLst/>
            <a:gdLst>
              <a:gd name="connsiteX0" fmla="*/ 337457 w 663354"/>
              <a:gd name="connsiteY0" fmla="*/ 1415143 h 1415143"/>
              <a:gd name="connsiteX1" fmla="*/ 653143 w 663354"/>
              <a:gd name="connsiteY1" fmla="*/ 250372 h 1415143"/>
              <a:gd name="connsiteX2" fmla="*/ 0 w 663354"/>
              <a:gd name="connsiteY2" fmla="*/ 0 h 1415143"/>
              <a:gd name="connsiteX0" fmla="*/ 736495 w 824866"/>
              <a:gd name="connsiteY0" fmla="*/ 1392665 h 1392665"/>
              <a:gd name="connsiteX1" fmla="*/ 653143 w 824866"/>
              <a:gd name="connsiteY1" fmla="*/ 250372 h 1392665"/>
              <a:gd name="connsiteX2" fmla="*/ 0 w 824866"/>
              <a:gd name="connsiteY2" fmla="*/ 0 h 1392665"/>
              <a:gd name="connsiteX0" fmla="*/ 736495 w 917254"/>
              <a:gd name="connsiteY0" fmla="*/ 1392665 h 1392665"/>
              <a:gd name="connsiteX1" fmla="*/ 653143 w 917254"/>
              <a:gd name="connsiteY1" fmla="*/ 250372 h 1392665"/>
              <a:gd name="connsiteX2" fmla="*/ 0 w 917254"/>
              <a:gd name="connsiteY2" fmla="*/ 0 h 1392665"/>
              <a:gd name="connsiteX0" fmla="*/ 736495 w 1059740"/>
              <a:gd name="connsiteY0" fmla="*/ 1392665 h 1392665"/>
              <a:gd name="connsiteX1" fmla="*/ 978316 w 1059740"/>
              <a:gd name="connsiteY1" fmla="*/ 455963 h 1392665"/>
              <a:gd name="connsiteX2" fmla="*/ 0 w 1059740"/>
              <a:gd name="connsiteY2" fmla="*/ 0 h 1392665"/>
              <a:gd name="connsiteX0" fmla="*/ 417185 w 717375"/>
              <a:gd name="connsiteY0" fmla="*/ 1196246 h 1196246"/>
              <a:gd name="connsiteX1" fmla="*/ 659006 w 717375"/>
              <a:gd name="connsiteY1" fmla="*/ 259544 h 1196246"/>
              <a:gd name="connsiteX2" fmla="*/ 0 w 717375"/>
              <a:gd name="connsiteY2" fmla="*/ 0 h 1196246"/>
              <a:gd name="connsiteX0" fmla="*/ 417185 w 760681"/>
              <a:gd name="connsiteY0" fmla="*/ 1196246 h 1196246"/>
              <a:gd name="connsiteX1" fmla="*/ 720936 w 760681"/>
              <a:gd name="connsiteY1" fmla="*/ 336235 h 1196246"/>
              <a:gd name="connsiteX2" fmla="*/ 0 w 760681"/>
              <a:gd name="connsiteY2" fmla="*/ 0 h 1196246"/>
            </a:gdLst>
            <a:ahLst/>
            <a:cxnLst>
              <a:cxn ang="0">
                <a:pos x="connsiteX0" y="connsiteY0"/>
              </a:cxn>
              <a:cxn ang="0">
                <a:pos x="connsiteX1" y="connsiteY1"/>
              </a:cxn>
              <a:cxn ang="0">
                <a:pos x="connsiteX2" y="connsiteY2"/>
              </a:cxn>
            </a:cxnLst>
            <a:rect l="l" t="t" r="r" b="b"/>
            <a:pathLst>
              <a:path w="760681" h="1196246">
                <a:moveTo>
                  <a:pt x="417185" y="1196246"/>
                </a:moveTo>
                <a:cubicBezTo>
                  <a:pt x="811081" y="753930"/>
                  <a:pt x="790467" y="535609"/>
                  <a:pt x="720936" y="336235"/>
                </a:cubicBezTo>
                <a:cubicBezTo>
                  <a:pt x="651405" y="136861"/>
                  <a:pt x="298450" y="7257"/>
                  <a:pt x="0" y="0"/>
                </a:cubicBezTo>
              </a:path>
            </a:pathLst>
          </a:custGeom>
          <a:noFill/>
          <a:ln w="101600">
            <a:solidFill>
              <a:schemeClr val="accent3"/>
            </a:solidFill>
            <a:tailEnd type="triangle"/>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161276" y="4861805"/>
            <a:ext cx="446119" cy="446119"/>
          </a:xfrm>
          <a:prstGeom prst="ellipse">
            <a:avLst/>
          </a:prstGeom>
          <a:noFill/>
          <a:ln w="476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4" descr="PHOTO: Technician assembles camera on the FACET beam line machiner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0734" y="946859"/>
            <a:ext cx="2893266" cy="98451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6250735" y="1931374"/>
            <a:ext cx="2893267" cy="1393195"/>
          </a:xfrm>
          <a:prstGeom prst="rect">
            <a:avLst/>
          </a:prstGeom>
        </p:spPr>
      </p:pic>
      <p:pic>
        <p:nvPicPr>
          <p:cNvPr id="21" name="Picture 6" descr="http://www-visualmedia.fnal.gov/VMS_Site/gallery/stillphotos/2013/0000/13-0073-23D.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6250736" y="4854790"/>
            <a:ext cx="2893266" cy="125030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6250734" y="3324569"/>
            <a:ext cx="2893266" cy="1530221"/>
          </a:xfrm>
          <a:prstGeom prst="rect">
            <a:avLst/>
          </a:prstGeom>
        </p:spPr>
      </p:pic>
    </p:spTree>
    <p:extLst>
      <p:ext uri="{BB962C8B-B14F-4D97-AF65-F5344CB8AC3E}">
        <p14:creationId xmlns:p14="http://schemas.microsoft.com/office/powerpoint/2010/main" val="731194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b="1385"/>
          <a:stretch/>
        </p:blipFill>
        <p:spPr>
          <a:xfrm>
            <a:off x="74430" y="789466"/>
            <a:ext cx="5778878" cy="6057902"/>
          </a:xfrm>
          <a:prstGeom prst="rect">
            <a:avLst/>
          </a:prstGeom>
        </p:spPr>
      </p:pic>
      <p:sp>
        <p:nvSpPr>
          <p:cNvPr id="3" name="Title 2"/>
          <p:cNvSpPr>
            <a:spLocks noGrp="1"/>
          </p:cNvSpPr>
          <p:nvPr>
            <p:ph type="title"/>
          </p:nvPr>
        </p:nvSpPr>
        <p:spPr/>
        <p:txBody>
          <a:bodyPr/>
          <a:lstStyle/>
          <a:p>
            <a:r>
              <a:rPr lang="en-US" dirty="0" smtClean="0"/>
              <a:t>The FY 2017 President’s Budget Request</a:t>
            </a:r>
            <a:endParaRPr lang="en-US" dirty="0"/>
          </a:p>
        </p:txBody>
      </p:sp>
      <p:sp>
        <p:nvSpPr>
          <p:cNvPr id="4" name="Slide Number Placeholder 3"/>
          <p:cNvSpPr>
            <a:spLocks noGrp="1"/>
          </p:cNvSpPr>
          <p:nvPr>
            <p:ph type="sldNum" sz="quarter" idx="11"/>
          </p:nvPr>
        </p:nvSpPr>
        <p:spPr/>
        <p:txBody>
          <a:bodyPr/>
          <a:lstStyle/>
          <a:p>
            <a:fld id="{26CA2777-A89F-4130-B308-73BB65955918}" type="slidenum">
              <a:rPr lang="en-US" smtClean="0">
                <a:solidFill>
                  <a:srgbClr val="0F6636"/>
                </a:solidFill>
              </a:rPr>
              <a:pPr/>
              <a:t>36</a:t>
            </a:fld>
            <a:endParaRPr lang="en-US" dirty="0">
              <a:solidFill>
                <a:srgbClr val="0F6636"/>
              </a:solidFill>
            </a:endParaRPr>
          </a:p>
        </p:txBody>
      </p:sp>
      <p:sp>
        <p:nvSpPr>
          <p:cNvPr id="5" name="Footer Placeholder 4"/>
          <p:cNvSpPr>
            <a:spLocks noGrp="1"/>
          </p:cNvSpPr>
          <p:nvPr>
            <p:ph type="ftr" sz="quarter" idx="12"/>
          </p:nvPr>
        </p:nvSpPr>
        <p:spPr/>
        <p:txBody>
          <a:bodyPr/>
          <a:lstStyle/>
          <a:p>
            <a:pPr fontAlgn="auto">
              <a:spcBef>
                <a:spcPts val="0"/>
              </a:spcBef>
              <a:spcAft>
                <a:spcPts val="0"/>
              </a:spcAft>
            </a:pPr>
            <a:r>
              <a:rPr lang="en-US" smtClean="0">
                <a:solidFill>
                  <a:srgbClr val="0F6636"/>
                </a:solidFill>
              </a:rPr>
              <a:t>HEP and the Federal Budget Process - June 2017</a:t>
            </a:r>
            <a:endParaRPr lang="en-US" dirty="0">
              <a:solidFill>
                <a:srgbClr val="0F6636"/>
              </a:solidFill>
            </a:endParaRP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2786"/>
          <a:stretch/>
        </p:blipFill>
        <p:spPr>
          <a:xfrm>
            <a:off x="6031878" y="789465"/>
            <a:ext cx="2998381" cy="3189768"/>
          </a:xfrm>
          <a:prstGeom prst="rect">
            <a:avLst/>
          </a:prstGeom>
        </p:spPr>
      </p:pic>
      <p:pic>
        <p:nvPicPr>
          <p:cNvPr id="10" name="Content Placeholder 9"/>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6031877" y="3511915"/>
            <a:ext cx="2998381" cy="2845149"/>
          </a:xfrm>
        </p:spPr>
      </p:pic>
    </p:spTree>
    <p:extLst>
      <p:ext uri="{BB962C8B-B14F-4D97-AF65-F5344CB8AC3E}">
        <p14:creationId xmlns:p14="http://schemas.microsoft.com/office/powerpoint/2010/main" val="19863863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DOE Organization Chart</a:t>
            </a:r>
            <a:endParaRPr lang="en-US" dirty="0"/>
          </a:p>
        </p:txBody>
      </p:sp>
      <p:sp>
        <p:nvSpPr>
          <p:cNvPr id="4" name="Slide Number Placeholder 3"/>
          <p:cNvSpPr>
            <a:spLocks noGrp="1"/>
          </p:cNvSpPr>
          <p:nvPr>
            <p:ph type="sldNum" sz="quarter" idx="11"/>
          </p:nvPr>
        </p:nvSpPr>
        <p:spPr/>
        <p:txBody>
          <a:bodyPr/>
          <a:lstStyle/>
          <a:p>
            <a:fld id="{26CA2777-A89F-4130-B308-73BB65955918}" type="slidenum">
              <a:rPr lang="en-US" smtClean="0">
                <a:solidFill>
                  <a:srgbClr val="0F6636"/>
                </a:solidFill>
              </a:rPr>
              <a:pPr/>
              <a:t>37</a:t>
            </a:fld>
            <a:endParaRPr lang="en-US" dirty="0">
              <a:solidFill>
                <a:srgbClr val="0F6636"/>
              </a:solidFill>
            </a:endParaRPr>
          </a:p>
        </p:txBody>
      </p:sp>
      <p:sp>
        <p:nvSpPr>
          <p:cNvPr id="5" name="Footer Placeholder 4"/>
          <p:cNvSpPr>
            <a:spLocks noGrp="1"/>
          </p:cNvSpPr>
          <p:nvPr>
            <p:ph type="ftr" sz="quarter" idx="12"/>
          </p:nvPr>
        </p:nvSpPr>
        <p:spPr/>
        <p:txBody>
          <a:bodyPr/>
          <a:lstStyle/>
          <a:p>
            <a:pPr fontAlgn="auto">
              <a:spcBef>
                <a:spcPts val="0"/>
              </a:spcBef>
              <a:spcAft>
                <a:spcPts val="0"/>
              </a:spcAft>
            </a:pPr>
            <a:r>
              <a:rPr lang="en-US" smtClean="0">
                <a:solidFill>
                  <a:srgbClr val="0F6636"/>
                </a:solidFill>
              </a:rPr>
              <a:t>HEP and the Federal Budget Process - June 2017</a:t>
            </a:r>
            <a:endParaRPr lang="en-US" dirty="0">
              <a:solidFill>
                <a:srgbClr val="0F6636"/>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49" y="798988"/>
            <a:ext cx="5426042" cy="4098247"/>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4131" y="1131169"/>
            <a:ext cx="3735863" cy="2668474"/>
          </a:xfrm>
          <a:prstGeom prst="rect">
            <a:avLst/>
          </a:prstGeom>
        </p:spPr>
      </p:pic>
      <p:pic>
        <p:nvPicPr>
          <p:cNvPr id="7" name="Picture 8" descr="https://powerpedia.energy.gov/w/images/thumb/1/13/DOE_Seal_Color.png/150px-DOE_Seal_Colo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24" y="830157"/>
            <a:ext cx="539262" cy="5499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9816" y="3767072"/>
            <a:ext cx="3274184" cy="2455638"/>
          </a:xfrm>
          <a:prstGeom prst="rect">
            <a:avLst/>
          </a:prstGeom>
        </p:spPr>
      </p:pic>
      <p:cxnSp>
        <p:nvCxnSpPr>
          <p:cNvPr id="19" name="Straight Connector 18"/>
          <p:cNvCxnSpPr/>
          <p:nvPr/>
        </p:nvCxnSpPr>
        <p:spPr>
          <a:xfrm>
            <a:off x="2526572" y="2644616"/>
            <a:ext cx="185529" cy="0"/>
          </a:xfrm>
          <a:prstGeom prst="line">
            <a:avLst/>
          </a:prstGeom>
          <a:ln>
            <a:solidFill>
              <a:srgbClr val="FF0000"/>
            </a:solidFill>
          </a:ln>
          <a:effectLst/>
        </p:spPr>
        <p:style>
          <a:lnRef idx="3">
            <a:schemeClr val="accent3"/>
          </a:lnRef>
          <a:fillRef idx="0">
            <a:schemeClr val="accent3"/>
          </a:fillRef>
          <a:effectRef idx="2">
            <a:schemeClr val="accent3"/>
          </a:effectRef>
          <a:fontRef idx="minor">
            <a:schemeClr val="tx1"/>
          </a:fontRef>
        </p:style>
      </p:cxnSp>
      <p:cxnSp>
        <p:nvCxnSpPr>
          <p:cNvPr id="21" name="Straight Connector 20"/>
          <p:cNvCxnSpPr/>
          <p:nvPr/>
        </p:nvCxnSpPr>
        <p:spPr>
          <a:xfrm flipH="1">
            <a:off x="2692800" y="2637521"/>
            <a:ext cx="10256" cy="2678759"/>
          </a:xfrm>
          <a:prstGeom prst="line">
            <a:avLst/>
          </a:prstGeom>
          <a:ln>
            <a:solidFill>
              <a:srgbClr val="FF0000"/>
            </a:solidFill>
          </a:ln>
          <a:effectLst/>
        </p:spPr>
        <p:style>
          <a:lnRef idx="3">
            <a:schemeClr val="accent3"/>
          </a:lnRef>
          <a:fillRef idx="0">
            <a:schemeClr val="accent3"/>
          </a:fillRef>
          <a:effectRef idx="2">
            <a:schemeClr val="accent3"/>
          </a:effectRef>
          <a:fontRef idx="minor">
            <a:schemeClr val="tx1"/>
          </a:fontRef>
        </p:style>
      </p:cxnSp>
      <p:cxnSp>
        <p:nvCxnSpPr>
          <p:cNvPr id="25" name="Straight Connector 24"/>
          <p:cNvCxnSpPr/>
          <p:nvPr/>
        </p:nvCxnSpPr>
        <p:spPr>
          <a:xfrm flipH="1">
            <a:off x="2684610" y="5297833"/>
            <a:ext cx="2761498" cy="0"/>
          </a:xfrm>
          <a:prstGeom prst="line">
            <a:avLst/>
          </a:prstGeom>
          <a:ln>
            <a:solidFill>
              <a:srgbClr val="FF0000"/>
            </a:solidFill>
          </a:ln>
          <a:effectLst/>
        </p:spPr>
        <p:style>
          <a:lnRef idx="3">
            <a:schemeClr val="accent3"/>
          </a:lnRef>
          <a:fillRef idx="0">
            <a:schemeClr val="accent3"/>
          </a:fillRef>
          <a:effectRef idx="2">
            <a:schemeClr val="accent3"/>
          </a:effectRef>
          <a:fontRef idx="minor">
            <a:schemeClr val="tx1"/>
          </a:fontRef>
        </p:style>
      </p:cxnSp>
      <p:cxnSp>
        <p:nvCxnSpPr>
          <p:cNvPr id="33" name="Straight Connector 32"/>
          <p:cNvCxnSpPr/>
          <p:nvPr/>
        </p:nvCxnSpPr>
        <p:spPr>
          <a:xfrm flipH="1">
            <a:off x="5441972" y="1131169"/>
            <a:ext cx="10256" cy="4185111"/>
          </a:xfrm>
          <a:prstGeom prst="line">
            <a:avLst/>
          </a:prstGeom>
          <a:ln>
            <a:solidFill>
              <a:srgbClr val="FF0000"/>
            </a:solidFill>
          </a:ln>
          <a:effectLst/>
        </p:spPr>
        <p:style>
          <a:lnRef idx="3">
            <a:schemeClr val="accent3"/>
          </a:lnRef>
          <a:fillRef idx="0">
            <a:schemeClr val="accent3"/>
          </a:fillRef>
          <a:effectRef idx="2">
            <a:schemeClr val="accent3"/>
          </a:effectRef>
          <a:fontRef idx="minor">
            <a:schemeClr val="tx1"/>
          </a:fontRef>
        </p:style>
      </p:cxnSp>
      <p:cxnSp>
        <p:nvCxnSpPr>
          <p:cNvPr id="35" name="Straight Connector 34"/>
          <p:cNvCxnSpPr/>
          <p:nvPr/>
        </p:nvCxnSpPr>
        <p:spPr>
          <a:xfrm flipH="1">
            <a:off x="5441595" y="1152435"/>
            <a:ext cx="1820468" cy="0"/>
          </a:xfrm>
          <a:prstGeom prst="line">
            <a:avLst/>
          </a:prstGeom>
          <a:ln>
            <a:solidFill>
              <a:srgbClr val="FF0000"/>
            </a:solidFill>
          </a:ln>
          <a:effectLst/>
        </p:spPr>
        <p:style>
          <a:lnRef idx="3">
            <a:schemeClr val="accent3"/>
          </a:lnRef>
          <a:fillRef idx="0">
            <a:schemeClr val="accent3"/>
          </a:fillRef>
          <a:effectRef idx="2">
            <a:schemeClr val="accent3"/>
          </a:effectRef>
          <a:fontRef idx="minor">
            <a:schemeClr val="tx1"/>
          </a:fontRef>
        </p:style>
      </p:cxnSp>
      <p:cxnSp>
        <p:nvCxnSpPr>
          <p:cNvPr id="37" name="Straight Connector 36"/>
          <p:cNvCxnSpPr/>
          <p:nvPr/>
        </p:nvCxnSpPr>
        <p:spPr>
          <a:xfrm flipH="1">
            <a:off x="7257906" y="1142150"/>
            <a:ext cx="1286" cy="335776"/>
          </a:xfrm>
          <a:prstGeom prst="line">
            <a:avLst/>
          </a:prstGeom>
          <a:ln>
            <a:solidFill>
              <a:srgbClr val="FF0000"/>
            </a:solidFill>
            <a:headEnd type="none"/>
            <a:tailEnd type="stealth"/>
          </a:ln>
          <a:effectLst/>
        </p:spPr>
        <p:style>
          <a:lnRef idx="3">
            <a:schemeClr val="accent3"/>
          </a:lnRef>
          <a:fillRef idx="0">
            <a:schemeClr val="accent3"/>
          </a:fillRef>
          <a:effectRef idx="2">
            <a:schemeClr val="accent3"/>
          </a:effectRef>
          <a:fontRef idx="minor">
            <a:schemeClr val="tx1"/>
          </a:fontRef>
        </p:style>
      </p:cxnSp>
      <p:cxnSp>
        <p:nvCxnSpPr>
          <p:cNvPr id="39" name="Straight Connector 38"/>
          <p:cNvCxnSpPr/>
          <p:nvPr/>
        </p:nvCxnSpPr>
        <p:spPr>
          <a:xfrm>
            <a:off x="7392838" y="3052196"/>
            <a:ext cx="98339" cy="0"/>
          </a:xfrm>
          <a:prstGeom prst="line">
            <a:avLst/>
          </a:prstGeom>
          <a:ln>
            <a:solidFill>
              <a:srgbClr val="FF0000"/>
            </a:solidFill>
          </a:ln>
          <a:effectLst/>
        </p:spPr>
        <p:style>
          <a:lnRef idx="3">
            <a:schemeClr val="accent3"/>
          </a:lnRef>
          <a:fillRef idx="0">
            <a:schemeClr val="accent3"/>
          </a:fillRef>
          <a:effectRef idx="2">
            <a:schemeClr val="accent3"/>
          </a:effectRef>
          <a:fontRef idx="minor">
            <a:schemeClr val="tx1"/>
          </a:fontRef>
        </p:style>
      </p:cxnSp>
      <p:cxnSp>
        <p:nvCxnSpPr>
          <p:cNvPr id="40" name="Straight Connector 39"/>
          <p:cNvCxnSpPr/>
          <p:nvPr/>
        </p:nvCxnSpPr>
        <p:spPr>
          <a:xfrm>
            <a:off x="7499803" y="3039871"/>
            <a:ext cx="0" cy="759772"/>
          </a:xfrm>
          <a:prstGeom prst="line">
            <a:avLst/>
          </a:prstGeom>
          <a:ln>
            <a:solidFill>
              <a:srgbClr val="FF0000"/>
            </a:solidFill>
            <a:headEnd type="none"/>
            <a:tailEnd type="stealth"/>
          </a:ln>
          <a:effectLst/>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172395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dirty="0" smtClean="0"/>
              <a:t>FY </a:t>
            </a:r>
            <a:r>
              <a:rPr lang="en-US" dirty="0"/>
              <a:t>2014 House </a:t>
            </a:r>
            <a:r>
              <a:rPr lang="en-US" dirty="0" smtClean="0"/>
              <a:t>Energy and Water Development Appropriations Report:</a:t>
            </a:r>
          </a:p>
          <a:p>
            <a:pPr lvl="1"/>
            <a:r>
              <a:rPr lang="en-US" dirty="0" smtClean="0"/>
              <a:t>“the </a:t>
            </a:r>
            <a:r>
              <a:rPr lang="en-US" dirty="0">
                <a:solidFill>
                  <a:srgbClr val="0070C0"/>
                </a:solidFill>
              </a:rPr>
              <a:t>Committee supports the Office of Science’s challenge </a:t>
            </a:r>
            <a:r>
              <a:rPr lang="en-US" dirty="0" smtClean="0">
                <a:solidFill>
                  <a:srgbClr val="0070C0"/>
                </a:solidFill>
              </a:rPr>
              <a:t>to the </a:t>
            </a:r>
            <a:r>
              <a:rPr lang="en-US" dirty="0">
                <a:solidFill>
                  <a:srgbClr val="0070C0"/>
                </a:solidFill>
              </a:rPr>
              <a:t>High Energy Physics community</a:t>
            </a:r>
            <a:r>
              <a:rPr lang="en-US" dirty="0"/>
              <a:t> to identify an LBNE </a:t>
            </a:r>
            <a:r>
              <a:rPr lang="en-US" dirty="0" smtClean="0"/>
              <a:t>construction approach </a:t>
            </a:r>
            <a:r>
              <a:rPr lang="en-US" dirty="0"/>
              <a:t>that avoids large out-year funding spikes or to </a:t>
            </a:r>
            <a:r>
              <a:rPr lang="en-US" dirty="0" smtClean="0"/>
              <a:t>identify viable </a:t>
            </a:r>
            <a:r>
              <a:rPr lang="en-US" dirty="0"/>
              <a:t>alternatives with similar scientific benefits at </a:t>
            </a:r>
            <a:r>
              <a:rPr lang="en-US" dirty="0" smtClean="0"/>
              <a:t>significantly lower </a:t>
            </a:r>
            <a:r>
              <a:rPr lang="en-US" dirty="0"/>
              <a:t>cost</a:t>
            </a:r>
            <a:r>
              <a:rPr lang="en-US" dirty="0" smtClean="0"/>
              <a:t>.”</a:t>
            </a:r>
          </a:p>
          <a:p>
            <a:r>
              <a:rPr lang="en-US" dirty="0" smtClean="0"/>
              <a:t>FY 2015 </a:t>
            </a:r>
            <a:r>
              <a:rPr lang="en-US" dirty="0"/>
              <a:t>House Energy and Water Development Appropriations Report:</a:t>
            </a:r>
          </a:p>
          <a:p>
            <a:pPr lvl="1"/>
            <a:r>
              <a:rPr lang="en-US" dirty="0" smtClean="0"/>
              <a:t>“The </a:t>
            </a:r>
            <a:r>
              <a:rPr lang="en-US" dirty="0"/>
              <a:t>Committee notes that the high energy physics research </a:t>
            </a:r>
            <a:r>
              <a:rPr lang="en-US" dirty="0" smtClean="0"/>
              <a:t>community is </a:t>
            </a:r>
            <a:r>
              <a:rPr lang="en-US" dirty="0"/>
              <a:t>currently engaged in developing a ten-year plan for </a:t>
            </a:r>
            <a:r>
              <a:rPr lang="en-US" dirty="0" smtClean="0"/>
              <a:t>U.S. particle </a:t>
            </a:r>
            <a:r>
              <a:rPr lang="en-US" dirty="0"/>
              <a:t>physics, which will include a ten-year report by the </a:t>
            </a:r>
            <a:r>
              <a:rPr lang="en-US" dirty="0" smtClean="0"/>
              <a:t>Particle Physics </a:t>
            </a:r>
            <a:r>
              <a:rPr lang="en-US" dirty="0"/>
              <a:t>Project Prioritization Panel under various budget </a:t>
            </a:r>
            <a:r>
              <a:rPr lang="en-US" dirty="0" smtClean="0"/>
              <a:t>scenarios</a:t>
            </a:r>
            <a:r>
              <a:rPr lang="en-US" dirty="0"/>
              <a:t>. </a:t>
            </a:r>
            <a:r>
              <a:rPr lang="en-US" dirty="0">
                <a:solidFill>
                  <a:srgbClr val="0070C0"/>
                </a:solidFill>
              </a:rPr>
              <a:t>The Committee applauds the Department for this </a:t>
            </a:r>
            <a:r>
              <a:rPr lang="en-US" dirty="0" smtClean="0">
                <a:solidFill>
                  <a:srgbClr val="0070C0"/>
                </a:solidFill>
              </a:rPr>
              <a:t>undertaking </a:t>
            </a:r>
            <a:r>
              <a:rPr lang="en-US" dirty="0" smtClean="0"/>
              <a:t>. . .”</a:t>
            </a:r>
          </a:p>
          <a:p>
            <a:r>
              <a:rPr lang="en-US" dirty="0" smtClean="0"/>
              <a:t>FY 2016 House </a:t>
            </a:r>
            <a:r>
              <a:rPr lang="en-US" dirty="0"/>
              <a:t>Energy and Water Development Appropriations Report:</a:t>
            </a:r>
          </a:p>
          <a:p>
            <a:pPr lvl="1"/>
            <a:r>
              <a:rPr lang="en-US" dirty="0" smtClean="0"/>
              <a:t>“</a:t>
            </a:r>
            <a:r>
              <a:rPr lang="en-US" dirty="0" smtClean="0">
                <a:solidFill>
                  <a:srgbClr val="0070C0"/>
                </a:solidFill>
              </a:rPr>
              <a:t>The </a:t>
            </a:r>
            <a:r>
              <a:rPr lang="en-US" dirty="0">
                <a:solidFill>
                  <a:srgbClr val="0070C0"/>
                </a:solidFill>
              </a:rPr>
              <a:t>Committee strongly supports the Department’s efforts to </a:t>
            </a:r>
            <a:r>
              <a:rPr lang="en-US" dirty="0" smtClean="0">
                <a:solidFill>
                  <a:srgbClr val="0070C0"/>
                </a:solidFill>
              </a:rPr>
              <a:t>advance the </a:t>
            </a:r>
            <a:r>
              <a:rPr lang="en-US" dirty="0">
                <a:solidFill>
                  <a:srgbClr val="0070C0"/>
                </a:solidFill>
              </a:rPr>
              <a:t>recommendations of the Particle Physics </a:t>
            </a:r>
            <a:r>
              <a:rPr lang="en-US" dirty="0" smtClean="0">
                <a:solidFill>
                  <a:srgbClr val="0070C0"/>
                </a:solidFill>
              </a:rPr>
              <a:t>Prioritization Panel </a:t>
            </a:r>
            <a:r>
              <a:rPr lang="en-US" dirty="0"/>
              <a:t>and urges the Department to maintain a careful </a:t>
            </a:r>
            <a:r>
              <a:rPr lang="en-US" dirty="0" smtClean="0"/>
              <a:t>balance among </a:t>
            </a:r>
            <a:r>
              <a:rPr lang="en-US" dirty="0"/>
              <a:t>competing priorities and among small, medium, and </a:t>
            </a:r>
            <a:r>
              <a:rPr lang="en-US" dirty="0" smtClean="0"/>
              <a:t>large scale </a:t>
            </a:r>
            <a:r>
              <a:rPr lang="en-US" dirty="0"/>
              <a:t>projects</a:t>
            </a:r>
            <a:r>
              <a:rPr lang="en-US" dirty="0" smtClean="0"/>
              <a:t>.”</a:t>
            </a:r>
          </a:p>
          <a:p>
            <a:r>
              <a:rPr lang="en-US" dirty="0" smtClean="0"/>
              <a:t>FY 2017 </a:t>
            </a:r>
            <a:r>
              <a:rPr lang="en-US" dirty="0"/>
              <a:t>House ($823M) and Senate ($833M) marks above President’s Request ($818M)</a:t>
            </a:r>
          </a:p>
          <a:p>
            <a:endParaRPr lang="en-US" dirty="0" smtClean="0"/>
          </a:p>
        </p:txBody>
      </p:sp>
      <p:sp>
        <p:nvSpPr>
          <p:cNvPr id="3" name="Title 2"/>
          <p:cNvSpPr>
            <a:spLocks noGrp="1"/>
          </p:cNvSpPr>
          <p:nvPr>
            <p:ph type="title"/>
          </p:nvPr>
        </p:nvSpPr>
        <p:spPr/>
        <p:txBody>
          <a:bodyPr/>
          <a:lstStyle/>
          <a:p>
            <a:r>
              <a:rPr lang="en-US" dirty="0" smtClean="0"/>
              <a:t>Appropriators Noticed the P5 Report</a:t>
            </a:r>
            <a:endParaRPr lang="en-US" dirty="0"/>
          </a:p>
        </p:txBody>
      </p:sp>
      <p:sp>
        <p:nvSpPr>
          <p:cNvPr id="4" name="Slide Number Placeholder 3"/>
          <p:cNvSpPr>
            <a:spLocks noGrp="1"/>
          </p:cNvSpPr>
          <p:nvPr>
            <p:ph type="sldNum" sz="quarter" idx="11"/>
          </p:nvPr>
        </p:nvSpPr>
        <p:spPr/>
        <p:txBody>
          <a:bodyPr/>
          <a:lstStyle/>
          <a:p>
            <a:fld id="{26CA2777-A89F-4130-B308-73BB65955918}" type="slidenum">
              <a:rPr lang="en-US" smtClean="0">
                <a:solidFill>
                  <a:srgbClr val="0F6636"/>
                </a:solidFill>
              </a:rPr>
              <a:pPr/>
              <a:t>38</a:t>
            </a:fld>
            <a:endParaRPr lang="en-US" dirty="0">
              <a:solidFill>
                <a:srgbClr val="0F6636"/>
              </a:solidFill>
            </a:endParaRPr>
          </a:p>
        </p:txBody>
      </p:sp>
      <p:sp>
        <p:nvSpPr>
          <p:cNvPr id="5" name="Footer Placeholder 4"/>
          <p:cNvSpPr>
            <a:spLocks noGrp="1"/>
          </p:cNvSpPr>
          <p:nvPr>
            <p:ph type="ftr" sz="quarter" idx="12"/>
          </p:nvPr>
        </p:nvSpPr>
        <p:spPr/>
        <p:txBody>
          <a:bodyPr/>
          <a:lstStyle/>
          <a:p>
            <a:pPr fontAlgn="auto">
              <a:spcBef>
                <a:spcPts val="0"/>
              </a:spcBef>
              <a:spcAft>
                <a:spcPts val="0"/>
              </a:spcAft>
            </a:pPr>
            <a:r>
              <a:rPr lang="en-US" smtClean="0">
                <a:solidFill>
                  <a:srgbClr val="0F6636"/>
                </a:solidFill>
              </a:rPr>
              <a:t>HEP and the Federal Budget Process - June 2017</a:t>
            </a:r>
            <a:endParaRPr lang="en-US" dirty="0">
              <a:solidFill>
                <a:srgbClr val="0F6636"/>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0207" y="74612"/>
            <a:ext cx="573677" cy="557049"/>
          </a:xfrm>
          <a:prstGeom prst="rect">
            <a:avLst/>
          </a:prstGeom>
        </p:spPr>
      </p:pic>
    </p:spTree>
    <p:extLst>
      <p:ext uri="{BB962C8B-B14F-4D97-AF65-F5344CB8AC3E}">
        <p14:creationId xmlns:p14="http://schemas.microsoft.com/office/powerpoint/2010/main" val="36743641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idx="1"/>
          </p:nvPr>
        </p:nvSpPr>
        <p:spPr>
          <a:xfrm>
            <a:off x="0" y="866776"/>
            <a:ext cx="9144000" cy="1294157"/>
          </a:xfrm>
        </p:spPr>
        <p:txBody>
          <a:bodyPr>
            <a:normAutofit lnSpcReduction="10000"/>
          </a:bodyPr>
          <a:lstStyle/>
          <a:p>
            <a:r>
              <a:rPr lang="en-US" dirty="0" smtClean="0"/>
              <a:t>Enabling science results is typically a process that spans many years</a:t>
            </a:r>
          </a:p>
          <a:p>
            <a:r>
              <a:rPr lang="en-US" dirty="0" smtClean="0"/>
              <a:t>For a given experiment: </a:t>
            </a:r>
          </a:p>
          <a:p>
            <a:pPr lvl="1"/>
            <a:r>
              <a:rPr lang="en-US" dirty="0" smtClean="0"/>
              <a:t>R&amp;D (Research) </a:t>
            </a:r>
            <a:r>
              <a:rPr lang="en-US" dirty="0" smtClean="0">
                <a:sym typeface="Symbol" panose="05050102010706020507" pitchFamily="18" charset="2"/>
              </a:rPr>
              <a:t> Project </a:t>
            </a:r>
            <a:r>
              <a:rPr lang="en-US" dirty="0">
                <a:sym typeface="Symbol" panose="05050102010706020507" pitchFamily="18" charset="2"/>
              </a:rPr>
              <a:t></a:t>
            </a:r>
            <a:r>
              <a:rPr lang="en-US" dirty="0" smtClean="0">
                <a:sym typeface="Symbol" panose="05050102010706020507" pitchFamily="18" charset="2"/>
              </a:rPr>
              <a:t> Operations </a:t>
            </a:r>
            <a:r>
              <a:rPr lang="en-US" dirty="0">
                <a:sym typeface="Symbol" panose="05050102010706020507" pitchFamily="18" charset="2"/>
              </a:rPr>
              <a:t></a:t>
            </a:r>
            <a:r>
              <a:rPr lang="en-US" dirty="0" smtClean="0">
                <a:sym typeface="Symbol" panose="05050102010706020507" pitchFamily="18" charset="2"/>
              </a:rPr>
              <a:t> Research</a:t>
            </a:r>
          </a:p>
        </p:txBody>
      </p:sp>
      <p:sp>
        <p:nvSpPr>
          <p:cNvPr id="3" name="Title 2"/>
          <p:cNvSpPr>
            <a:spLocks noGrp="1"/>
          </p:cNvSpPr>
          <p:nvPr>
            <p:ph type="title"/>
          </p:nvPr>
        </p:nvSpPr>
        <p:spPr/>
        <p:txBody>
          <a:bodyPr/>
          <a:lstStyle/>
          <a:p>
            <a:r>
              <a:rPr lang="en-US" smtClean="0"/>
              <a:t>Overall HEP Budget Trend</a:t>
            </a:r>
            <a:endParaRPr lang="en-US" dirty="0"/>
          </a:p>
        </p:txBody>
      </p:sp>
      <p:sp>
        <p:nvSpPr>
          <p:cNvPr id="4" name="Slide Number Placeholder 3"/>
          <p:cNvSpPr>
            <a:spLocks noGrp="1"/>
          </p:cNvSpPr>
          <p:nvPr>
            <p:ph type="sldNum" sz="quarter" idx="11"/>
          </p:nvPr>
        </p:nvSpPr>
        <p:spPr/>
        <p:txBody>
          <a:bodyPr/>
          <a:lstStyle/>
          <a:p>
            <a:fld id="{26CA2777-A89F-4130-B308-73BB65955918}" type="slidenum">
              <a:rPr lang="en-US" smtClean="0"/>
              <a:pPr/>
              <a:t>39</a:t>
            </a:fld>
            <a:endParaRPr lang="en-US" dirty="0"/>
          </a:p>
        </p:txBody>
      </p:sp>
      <p:sp>
        <p:nvSpPr>
          <p:cNvPr id="5" name="Footer Placeholder 4"/>
          <p:cNvSpPr>
            <a:spLocks noGrp="1"/>
          </p:cNvSpPr>
          <p:nvPr>
            <p:ph type="ftr" sz="quarter" idx="12"/>
          </p:nvPr>
        </p:nvSpPr>
        <p:spPr/>
        <p:txBody>
          <a:bodyPr/>
          <a:lstStyle/>
          <a:p>
            <a:r>
              <a:rPr lang="en-US" smtClean="0"/>
              <a:t>HEP and the Federal Budget Process - June 2017</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4471" y="2062821"/>
            <a:ext cx="9035055" cy="4139543"/>
          </a:xfrm>
          <a:prstGeom prst="rect">
            <a:avLst/>
          </a:prstGeom>
        </p:spPr>
      </p:pic>
      <p:sp>
        <p:nvSpPr>
          <p:cNvPr id="8" name="TextBox 7"/>
          <p:cNvSpPr txBox="1"/>
          <p:nvPr/>
        </p:nvSpPr>
        <p:spPr>
          <a:xfrm>
            <a:off x="2860247" y="2481773"/>
            <a:ext cx="3423501" cy="307777"/>
          </a:xfrm>
          <a:prstGeom prst="rect">
            <a:avLst/>
          </a:prstGeom>
          <a:noFill/>
        </p:spPr>
        <p:txBody>
          <a:bodyPr wrap="none" rtlCol="0">
            <a:spAutoFit/>
          </a:bodyPr>
          <a:lstStyle/>
          <a:p>
            <a:pPr algn="ctr"/>
            <a:r>
              <a:rPr lang="en-US" sz="1400" b="0" i="1" dirty="0" smtClean="0">
                <a:latin typeface="+mn-lt"/>
              </a:rPr>
              <a:t>All funding shown in “then-year” U.S. dollars</a:t>
            </a:r>
            <a:endParaRPr lang="en-US" sz="1400" b="0" i="1" dirty="0">
              <a:latin typeface="+mn-lt"/>
            </a:endParaRPr>
          </a:p>
        </p:txBody>
      </p:sp>
    </p:spTree>
    <p:extLst>
      <p:ext uri="{BB962C8B-B14F-4D97-AF65-F5344CB8AC3E}">
        <p14:creationId xmlns:p14="http://schemas.microsoft.com/office/powerpoint/2010/main" val="11126100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52400" y="866776"/>
            <a:ext cx="8839199" cy="3730806"/>
          </a:xfrm>
        </p:spPr>
        <p:txBody>
          <a:bodyPr>
            <a:normAutofit fontScale="92500" lnSpcReduction="10000"/>
          </a:bodyPr>
          <a:lstStyle/>
          <a:p>
            <a:pPr>
              <a:buClr>
                <a:schemeClr val="tx2"/>
              </a:buClr>
            </a:pPr>
            <a:r>
              <a:rPr lang="en-US" dirty="0" smtClean="0">
                <a:solidFill>
                  <a:schemeClr val="accent4"/>
                </a:solidFill>
              </a:rPr>
              <a:t>Formulation</a:t>
            </a:r>
            <a:r>
              <a:rPr lang="en-US" dirty="0" smtClean="0"/>
              <a:t>:  Executive branch </a:t>
            </a:r>
            <a:r>
              <a:rPr lang="en-US" dirty="0"/>
              <a:t>prepares the President's </a:t>
            </a:r>
            <a:r>
              <a:rPr lang="en-US" dirty="0" smtClean="0"/>
              <a:t>Budget Request</a:t>
            </a:r>
          </a:p>
          <a:p>
            <a:pPr lvl="1"/>
            <a:r>
              <a:rPr lang="en-US" dirty="0" smtClean="0"/>
              <a:t>White House Office of Management and Budget (OMB) controls this process, providing guidance to Executive branch agencies</a:t>
            </a:r>
          </a:p>
          <a:p>
            <a:pPr>
              <a:buClr>
                <a:schemeClr val="tx2"/>
              </a:buClr>
            </a:pPr>
            <a:r>
              <a:rPr lang="en-US" dirty="0" smtClean="0">
                <a:solidFill>
                  <a:schemeClr val="accent6">
                    <a:lumMod val="75000"/>
                  </a:schemeClr>
                </a:solidFill>
              </a:rPr>
              <a:t>Congressional</a:t>
            </a:r>
            <a:r>
              <a:rPr lang="en-US" dirty="0" smtClean="0"/>
              <a:t>:  Enacts laws that control spending and receipts</a:t>
            </a:r>
          </a:p>
          <a:p>
            <a:pPr lvl="1"/>
            <a:r>
              <a:rPr lang="en-US" dirty="0" smtClean="0"/>
              <a:t>Congress considers </a:t>
            </a:r>
            <a:r>
              <a:rPr lang="en-US" dirty="0"/>
              <a:t>the President's Budget proposals, passes </a:t>
            </a:r>
            <a:r>
              <a:rPr lang="en-US" dirty="0" smtClean="0"/>
              <a:t>a budget </a:t>
            </a:r>
            <a:r>
              <a:rPr lang="en-US" dirty="0"/>
              <a:t>resolution</a:t>
            </a:r>
            <a:r>
              <a:rPr lang="en-US" dirty="0" smtClean="0"/>
              <a:t>, </a:t>
            </a:r>
            <a:r>
              <a:rPr lang="en-US" dirty="0"/>
              <a:t>and enacts the regular appropriations </a:t>
            </a:r>
            <a:r>
              <a:rPr lang="en-US" dirty="0" smtClean="0"/>
              <a:t>acts and </a:t>
            </a:r>
            <a:r>
              <a:rPr lang="en-US" dirty="0"/>
              <a:t>other laws that control spending and </a:t>
            </a:r>
            <a:r>
              <a:rPr lang="en-US" dirty="0" smtClean="0"/>
              <a:t>receipts</a:t>
            </a:r>
            <a:endParaRPr lang="en-US" dirty="0"/>
          </a:p>
          <a:p>
            <a:pPr>
              <a:buClr>
                <a:schemeClr val="tx2"/>
              </a:buClr>
            </a:pPr>
            <a:r>
              <a:rPr lang="en-US" dirty="0" smtClean="0">
                <a:solidFill>
                  <a:srgbClr val="00B050"/>
                </a:solidFill>
              </a:rPr>
              <a:t>Execution</a:t>
            </a:r>
            <a:r>
              <a:rPr lang="en-US" dirty="0" smtClean="0"/>
              <a:t>:  Executive branch agencies carry out program</a:t>
            </a:r>
          </a:p>
          <a:p>
            <a:pPr lvl="1"/>
            <a:r>
              <a:rPr lang="en-US" dirty="0" smtClean="0"/>
              <a:t>OMB apportions funds to Executive Branch agencies, which obligate and disperse funding to carry out their programs, projects, and activities</a:t>
            </a:r>
          </a:p>
        </p:txBody>
      </p:sp>
      <p:sp>
        <p:nvSpPr>
          <p:cNvPr id="5" name="Title 4"/>
          <p:cNvSpPr>
            <a:spLocks noGrp="1"/>
          </p:cNvSpPr>
          <p:nvPr>
            <p:ph type="title"/>
          </p:nvPr>
        </p:nvSpPr>
        <p:spPr/>
        <p:txBody>
          <a:bodyPr/>
          <a:lstStyle/>
          <a:p>
            <a:r>
              <a:rPr lang="en-US" dirty="0" smtClean="0"/>
              <a:t>Three Phases of Budget Process</a:t>
            </a:r>
            <a:endParaRPr lang="en-US" dirty="0"/>
          </a:p>
        </p:txBody>
      </p:sp>
      <p:sp>
        <p:nvSpPr>
          <p:cNvPr id="4" name="Slide Number Placeholder 3"/>
          <p:cNvSpPr>
            <a:spLocks noGrp="1"/>
          </p:cNvSpPr>
          <p:nvPr>
            <p:ph type="sldNum" sz="quarter" idx="11"/>
          </p:nvPr>
        </p:nvSpPr>
        <p:spPr/>
        <p:txBody>
          <a:bodyPr/>
          <a:lstStyle/>
          <a:p>
            <a:pPr>
              <a:defRPr/>
            </a:pPr>
            <a:fld id="{56929663-6CA7-4931-8F5D-849FE6A4CD44}" type="slidenum">
              <a:rPr lang="en-US" smtClean="0">
                <a:solidFill>
                  <a:srgbClr val="0F6636"/>
                </a:solidFill>
              </a:rPr>
              <a:pPr>
                <a:defRPr/>
              </a:pPr>
              <a:t>4</a:t>
            </a:fld>
            <a:endParaRPr lang="en-US" dirty="0">
              <a:solidFill>
                <a:srgbClr val="0F6636"/>
              </a:solidFill>
            </a:endParaRPr>
          </a:p>
        </p:txBody>
      </p:sp>
      <p:sp>
        <p:nvSpPr>
          <p:cNvPr id="7" name="Slide Number Placeholder 3"/>
          <p:cNvSpPr txBox="1">
            <a:spLocks/>
          </p:cNvSpPr>
          <p:nvPr/>
        </p:nvSpPr>
        <p:spPr>
          <a:xfrm>
            <a:off x="8414464" y="5747128"/>
            <a:ext cx="381000" cy="365125"/>
          </a:xfrm>
          <a:prstGeom prst="rect">
            <a:avLst/>
          </a:prstGeom>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defRPr/>
            </a:pPr>
            <a:fld id="{56929663-6CA7-4931-8F5D-849FE6A4CD44}" type="slidenum">
              <a:rPr lang="en-US" smtClean="0">
                <a:solidFill>
                  <a:srgbClr val="0F6636"/>
                </a:solidFill>
              </a:rPr>
              <a:pPr>
                <a:defRPr/>
              </a:pPr>
              <a:t>4</a:t>
            </a:fld>
            <a:endParaRPr lang="en-US" dirty="0">
              <a:solidFill>
                <a:srgbClr val="0F6636"/>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3348981097"/>
              </p:ext>
            </p:extLst>
          </p:nvPr>
        </p:nvGraphicFramePr>
        <p:xfrm>
          <a:off x="-19" y="4824965"/>
          <a:ext cx="9144019" cy="1308931"/>
        </p:xfrm>
        <a:graphic>
          <a:graphicData uri="http://schemas.openxmlformats.org/drawingml/2006/table">
            <a:tbl>
              <a:tblPr/>
              <a:tblGrid>
                <a:gridCol w="839539"/>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tblGrid>
              <a:tr h="789139">
                <a:tc>
                  <a:txBody>
                    <a:bodyPr/>
                    <a:lstStyle/>
                    <a:p>
                      <a:pPr algn="ctr" fontAlgn="ctr"/>
                      <a:r>
                        <a:rPr lang="en-US" sz="1800" b="1" i="0" u="none" strike="noStrike" dirty="0">
                          <a:solidFill>
                            <a:srgbClr val="000000"/>
                          </a:solidFill>
                          <a:effectLst/>
                          <a:latin typeface="Calibri" panose="020F0502020204030204" pitchFamily="34" charset="0"/>
                        </a:rPr>
                        <a:t>FY </a:t>
                      </a:r>
                      <a:r>
                        <a:rPr lang="en-US" sz="1800" b="1" i="0" u="none" strike="noStrike" dirty="0" smtClean="0">
                          <a:solidFill>
                            <a:srgbClr val="000000"/>
                          </a:solidFill>
                          <a:effectLst/>
                          <a:latin typeface="Calibri" panose="020F0502020204030204" pitchFamily="34" charset="0"/>
                        </a:rPr>
                        <a:t>20XX</a:t>
                      </a:r>
                    </a:p>
                    <a:p>
                      <a:pPr algn="ctr" fontAlgn="ctr"/>
                      <a:r>
                        <a:rPr lang="en-US" sz="1800" b="1" i="0" u="none" strike="noStrike" dirty="0" smtClean="0">
                          <a:solidFill>
                            <a:srgbClr val="000000"/>
                          </a:solidFill>
                          <a:effectLst/>
                          <a:latin typeface="Calibri" panose="020F0502020204030204" pitchFamily="34" charset="0"/>
                        </a:rPr>
                        <a:t>Budget</a:t>
                      </a:r>
                      <a:endParaRPr lang="en-US" sz="1800" b="1" i="0" u="none" strike="noStrike" dirty="0">
                        <a:solidFill>
                          <a:srgbClr val="000000"/>
                        </a:solidFill>
                        <a:effectLst/>
                        <a:latin typeface="Calibri" panose="020F0502020204030204" pitchFamily="34" charset="0"/>
                      </a:endParaRP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gridSpan="12">
                  <a:txBody>
                    <a:bodyPr/>
                    <a:lstStyle/>
                    <a:p>
                      <a:pPr algn="ctr" fontAlgn="ctr"/>
                      <a:r>
                        <a:rPr lang="en-US" sz="1800" b="1" i="0" u="none" strike="noStrike" dirty="0">
                          <a:solidFill>
                            <a:srgbClr val="FFFFFF"/>
                          </a:solidFill>
                          <a:effectLst/>
                          <a:latin typeface="Calibri" panose="020F0502020204030204" pitchFamily="34" charset="0"/>
                        </a:rPr>
                        <a:t>DOE Internal Planning with OMB and OSTP </a:t>
                      </a:r>
                      <a:r>
                        <a:rPr lang="en-US" sz="1800" b="1" i="0" u="none" strike="noStrike" dirty="0" smtClean="0">
                          <a:solidFill>
                            <a:srgbClr val="FFFFFF"/>
                          </a:solidFill>
                          <a:effectLst/>
                          <a:latin typeface="Calibri" panose="020F0502020204030204" pitchFamily="34" charset="0"/>
                        </a:rPr>
                        <a:t>Guidance</a:t>
                      </a:r>
                      <a:endParaRPr lang="en-US" sz="1800" b="1" i="0" u="none" strike="noStrike" dirty="0">
                        <a:solidFill>
                          <a:srgbClr val="FFFFFF"/>
                        </a:solidFill>
                        <a:effectLst/>
                        <a:latin typeface="Calibri" panose="020F0502020204030204" pitchFamily="34" charset="0"/>
                      </a:endParaRP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F663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1800" b="1" i="0" u="none" strike="noStrike" dirty="0">
                          <a:solidFill>
                            <a:srgbClr val="FFFFFF"/>
                          </a:solidFill>
                          <a:effectLst/>
                          <a:latin typeface="Calibri" panose="020F0502020204030204" pitchFamily="34" charset="0"/>
                        </a:rPr>
                        <a:t>OMB Review</a:t>
                      </a: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203764"/>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r>
                        <a:rPr lang="en-US" sz="900" b="1" i="0" u="none" strike="noStrike" dirty="0">
                          <a:solidFill>
                            <a:srgbClr val="FFFFFF"/>
                          </a:solidFill>
                          <a:effectLst/>
                          <a:latin typeface="Calibri" panose="020F0502020204030204" pitchFamily="34" charset="0"/>
                        </a:rPr>
                        <a:t>Budget Release </a:t>
                      </a:r>
                    </a:p>
                  </a:txBody>
                  <a:tcPr marL="6849" marR="6849" marT="6849" marB="0" vert="vert27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00000"/>
                    </a:solidFill>
                  </a:tcPr>
                </a:tc>
                <a:tc gridSpan="7">
                  <a:txBody>
                    <a:bodyPr/>
                    <a:lstStyle/>
                    <a:p>
                      <a:pPr algn="ctr" fontAlgn="ctr"/>
                      <a:r>
                        <a:rPr lang="en-US" sz="1600" b="1" i="0" u="none" strike="noStrike" dirty="0">
                          <a:solidFill>
                            <a:srgbClr val="000000"/>
                          </a:solidFill>
                          <a:effectLst/>
                          <a:latin typeface="Calibri" panose="020F0502020204030204" pitchFamily="34" charset="0"/>
                        </a:rPr>
                        <a:t>Congressional Budget and Appropriations</a:t>
                      </a: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99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algn="ctr" fontAlgn="ctr"/>
                      <a:r>
                        <a:rPr lang="en-US" sz="1800" b="1" i="0" u="none" strike="noStrike" dirty="0">
                          <a:solidFill>
                            <a:srgbClr val="000000"/>
                          </a:solidFill>
                          <a:effectLst/>
                          <a:latin typeface="Calibri" panose="020F0502020204030204" pitchFamily="34" charset="0"/>
                        </a:rPr>
                        <a:t>Spend the Fiscal Year Budget</a:t>
                      </a: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A9D08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59896">
                <a:tc>
                  <a:txBody>
                    <a:bodyPr/>
                    <a:lstStyle/>
                    <a:p>
                      <a:pPr algn="l" fontAlgn="b"/>
                      <a:endParaRPr lang="en-US" sz="900" b="0" i="0" u="none" strike="noStrike" dirty="0">
                        <a:solidFill>
                          <a:srgbClr val="000000"/>
                        </a:solidFill>
                        <a:effectLst/>
                        <a:latin typeface="Calibri" panose="020F0502020204030204" pitchFamily="34" charset="0"/>
                      </a:endParaRPr>
                    </a:p>
                  </a:txBody>
                  <a:tcPr marL="6849" marR="6849" marT="6849" marB="0" anchor="b">
                    <a:lnL>
                      <a:noFill/>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Oct</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Nov</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Dec</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Jan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Feb</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Mar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Apr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May</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Jun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Jul</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Aug</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Sep</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Oct</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Nov</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Dec</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Jan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Feb</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Mar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Apr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May</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Jun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Jul</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Aug</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Sep</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Oct</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Nov</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Dec</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Jan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Feb</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Mar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Apr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May</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Jun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Jul</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Aug</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Sep</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r>
              <a:tr h="259896">
                <a:tc>
                  <a:txBody>
                    <a:bodyPr/>
                    <a:lstStyle/>
                    <a:p>
                      <a:pPr algn="l" fontAlgn="b"/>
                      <a:endParaRPr lang="en-US" sz="900" b="0" i="0" u="none" strike="noStrike" dirty="0">
                        <a:solidFill>
                          <a:srgbClr val="000000"/>
                        </a:solidFill>
                        <a:effectLst/>
                        <a:latin typeface="Calibri" panose="020F0502020204030204" pitchFamily="34" charset="0"/>
                      </a:endParaRPr>
                    </a:p>
                  </a:txBody>
                  <a:tcPr marL="6849" marR="6849" marT="6849" marB="0" anchor="b">
                    <a:lnL>
                      <a:noFill/>
                    </a:lnL>
                    <a:lnR w="6350" cap="flat" cmpd="sng" algn="ctr">
                      <a:solidFill>
                        <a:srgbClr val="000000"/>
                      </a:solidFill>
                      <a:prstDash val="solid"/>
                      <a:round/>
                      <a:headEnd type="none" w="med" len="med"/>
                      <a:tailEnd type="none" w="med" len="med"/>
                    </a:lnR>
                    <a:lnT>
                      <a:noFill/>
                    </a:lnT>
                    <a:lnB>
                      <a:noFill/>
                    </a:lnB>
                    <a:solidFill>
                      <a:schemeClr val="bg1"/>
                    </a:solidFill>
                  </a:tcPr>
                </a:tc>
                <a:tc gridSpan="3">
                  <a:txBody>
                    <a:bodyPr/>
                    <a:lstStyle/>
                    <a:p>
                      <a:pPr algn="ctr" fontAlgn="b"/>
                      <a:r>
                        <a:rPr lang="en-US" sz="1400" b="1" i="0" u="none" strike="noStrike" dirty="0" smtClean="0">
                          <a:solidFill>
                            <a:srgbClr val="000000"/>
                          </a:solidFill>
                          <a:effectLst/>
                          <a:latin typeface="Calibri" panose="020F0502020204030204" pitchFamily="34" charset="0"/>
                        </a:rPr>
                        <a:t>CY(XX–3)</a:t>
                      </a:r>
                      <a:endParaRPr lang="en-US" sz="1400" b="1" i="0" u="none" strike="noStrike" dirty="0">
                        <a:solidFill>
                          <a:srgbClr val="000000"/>
                        </a:solidFill>
                        <a:effectLst/>
                        <a:latin typeface="Calibri" panose="020F0502020204030204" pitchFamily="34" charset="0"/>
                      </a:endParaRP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gridSpan="12">
                  <a:txBody>
                    <a:bodyPr/>
                    <a:lstStyle/>
                    <a:p>
                      <a:pPr algn="ctr" fontAlgn="b"/>
                      <a:r>
                        <a:rPr lang="en-US" sz="1400" b="1" i="0" u="none" strike="noStrike" dirty="0" smtClean="0">
                          <a:solidFill>
                            <a:srgbClr val="000000"/>
                          </a:solidFill>
                          <a:effectLst/>
                          <a:latin typeface="Calibri" panose="020F0502020204030204" pitchFamily="34" charset="0"/>
                        </a:rPr>
                        <a:t>Calendar Year</a:t>
                      </a:r>
                      <a:r>
                        <a:rPr lang="en-US" sz="1400" b="1" i="0" u="none" strike="noStrike" baseline="0" dirty="0" smtClean="0">
                          <a:solidFill>
                            <a:srgbClr val="000000"/>
                          </a:solidFill>
                          <a:effectLst/>
                          <a:latin typeface="Calibri" panose="020F0502020204030204" pitchFamily="34" charset="0"/>
                        </a:rPr>
                        <a:t> </a:t>
                      </a:r>
                      <a:r>
                        <a:rPr lang="en-US" sz="1400" b="1" i="0" u="none" strike="noStrike" dirty="0" smtClean="0">
                          <a:solidFill>
                            <a:srgbClr val="000000"/>
                          </a:solidFill>
                          <a:effectLst/>
                          <a:latin typeface="Calibri" panose="020F0502020204030204" pitchFamily="34" charset="0"/>
                        </a:rPr>
                        <a:t> (20XX–2)</a:t>
                      </a:r>
                      <a:endParaRPr lang="en-US" sz="1400" b="1" i="0" u="none" strike="noStrike" dirty="0">
                        <a:solidFill>
                          <a:srgbClr val="000000"/>
                        </a:solidFill>
                        <a:effectLst/>
                        <a:latin typeface="Calibri" panose="020F0502020204030204" pitchFamily="34" charset="0"/>
                      </a:endParaRP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algn="ctr" fontAlgn="b"/>
                      <a:r>
                        <a:rPr lang="en-US" sz="1400" b="1" i="0" u="none" strike="noStrike" dirty="0" smtClean="0">
                          <a:solidFill>
                            <a:srgbClr val="000000"/>
                          </a:solidFill>
                          <a:effectLst/>
                          <a:latin typeface="Calibri" panose="020F0502020204030204" pitchFamily="34" charset="0"/>
                        </a:rPr>
                        <a:t>Calendar Year (20XX–1)</a:t>
                      </a:r>
                      <a:endParaRPr lang="en-US" sz="1400" b="1" i="0" u="none" strike="noStrike" dirty="0">
                        <a:solidFill>
                          <a:srgbClr val="000000"/>
                        </a:solidFill>
                        <a:effectLst/>
                        <a:latin typeface="Calibri" panose="020F0502020204030204" pitchFamily="34" charset="0"/>
                      </a:endParaRP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9">
                  <a:txBody>
                    <a:bodyPr/>
                    <a:lstStyle/>
                    <a:p>
                      <a:pPr algn="ctr" fontAlgn="b"/>
                      <a:r>
                        <a:rPr lang="en-US" sz="1400" b="1" i="0" u="none" strike="noStrike" dirty="0" smtClean="0">
                          <a:solidFill>
                            <a:srgbClr val="000000"/>
                          </a:solidFill>
                          <a:effectLst/>
                          <a:latin typeface="Calibri" panose="020F0502020204030204" pitchFamily="34" charset="0"/>
                        </a:rPr>
                        <a:t>Calendar</a:t>
                      </a:r>
                      <a:r>
                        <a:rPr lang="en-US" sz="1400" b="1" i="0" u="none" strike="noStrike" baseline="0" dirty="0" smtClean="0">
                          <a:solidFill>
                            <a:srgbClr val="000000"/>
                          </a:solidFill>
                          <a:effectLst/>
                          <a:latin typeface="Calibri" panose="020F0502020204030204" pitchFamily="34" charset="0"/>
                        </a:rPr>
                        <a:t> Year 20</a:t>
                      </a:r>
                      <a:r>
                        <a:rPr lang="en-US" sz="1400" b="1" i="0" u="none" strike="noStrike" dirty="0" smtClean="0">
                          <a:solidFill>
                            <a:srgbClr val="000000"/>
                          </a:solidFill>
                          <a:effectLst/>
                          <a:latin typeface="Calibri" panose="020F0502020204030204" pitchFamily="34" charset="0"/>
                        </a:rPr>
                        <a:t>XX</a:t>
                      </a:r>
                      <a:endParaRPr lang="en-US" sz="1400" b="1" i="0" u="none" strike="noStrike" dirty="0">
                        <a:solidFill>
                          <a:srgbClr val="000000"/>
                        </a:solidFill>
                        <a:effectLst/>
                        <a:latin typeface="Calibri" panose="020F0502020204030204" pitchFamily="34" charset="0"/>
                      </a:endParaRP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3" name="TextBox 2"/>
          <p:cNvSpPr txBox="1"/>
          <p:nvPr/>
        </p:nvSpPr>
        <p:spPr>
          <a:xfrm>
            <a:off x="1992574" y="4480021"/>
            <a:ext cx="1354730" cy="369332"/>
          </a:xfrm>
          <a:prstGeom prst="rect">
            <a:avLst/>
          </a:prstGeom>
          <a:noFill/>
        </p:spPr>
        <p:txBody>
          <a:bodyPr wrap="none" rtlCol="0">
            <a:spAutoFit/>
          </a:bodyPr>
          <a:lstStyle/>
          <a:p>
            <a:pPr algn="ctr"/>
            <a:r>
              <a:rPr lang="en-US" dirty="0" smtClean="0">
                <a:solidFill>
                  <a:schemeClr val="accent4"/>
                </a:solidFill>
                <a:latin typeface="+mn-lt"/>
              </a:rPr>
              <a:t>Formulation</a:t>
            </a:r>
            <a:endParaRPr lang="en-US" dirty="0">
              <a:solidFill>
                <a:schemeClr val="accent4"/>
              </a:solidFill>
              <a:latin typeface="+mn-lt"/>
            </a:endParaRPr>
          </a:p>
        </p:txBody>
      </p:sp>
      <p:sp>
        <p:nvSpPr>
          <p:cNvPr id="9" name="TextBox 8"/>
          <p:cNvSpPr txBox="1"/>
          <p:nvPr/>
        </p:nvSpPr>
        <p:spPr>
          <a:xfrm>
            <a:off x="4777797" y="4454262"/>
            <a:ext cx="1579026" cy="369332"/>
          </a:xfrm>
          <a:prstGeom prst="rect">
            <a:avLst/>
          </a:prstGeom>
          <a:noFill/>
        </p:spPr>
        <p:txBody>
          <a:bodyPr wrap="square" rtlCol="0">
            <a:spAutoFit/>
          </a:bodyPr>
          <a:lstStyle/>
          <a:p>
            <a:pPr algn="ctr"/>
            <a:r>
              <a:rPr lang="en-US" dirty="0" smtClean="0">
                <a:solidFill>
                  <a:schemeClr val="accent6">
                    <a:lumMod val="75000"/>
                  </a:schemeClr>
                </a:solidFill>
                <a:latin typeface="+mn-lt"/>
              </a:rPr>
              <a:t>Congressional</a:t>
            </a:r>
            <a:endParaRPr lang="en-US" dirty="0">
              <a:solidFill>
                <a:schemeClr val="accent6">
                  <a:lumMod val="75000"/>
                </a:schemeClr>
              </a:solidFill>
              <a:latin typeface="+mn-lt"/>
            </a:endParaRPr>
          </a:p>
        </p:txBody>
      </p:sp>
      <p:sp>
        <p:nvSpPr>
          <p:cNvPr id="10" name="TextBox 9"/>
          <p:cNvSpPr txBox="1"/>
          <p:nvPr/>
        </p:nvSpPr>
        <p:spPr>
          <a:xfrm>
            <a:off x="7201554" y="4459572"/>
            <a:ext cx="1115305" cy="369332"/>
          </a:xfrm>
          <a:prstGeom prst="rect">
            <a:avLst/>
          </a:prstGeom>
          <a:noFill/>
        </p:spPr>
        <p:txBody>
          <a:bodyPr wrap="none" rtlCol="0">
            <a:spAutoFit/>
          </a:bodyPr>
          <a:lstStyle/>
          <a:p>
            <a:pPr algn="ctr"/>
            <a:r>
              <a:rPr lang="en-US" dirty="0" smtClean="0">
                <a:solidFill>
                  <a:srgbClr val="00B050"/>
                </a:solidFill>
                <a:latin typeface="+mn-lt"/>
              </a:rPr>
              <a:t>Execution</a:t>
            </a:r>
            <a:endParaRPr lang="en-US" dirty="0">
              <a:solidFill>
                <a:srgbClr val="00B050"/>
              </a:solidFill>
              <a:latin typeface="+mn-lt"/>
            </a:endParaRPr>
          </a:p>
        </p:txBody>
      </p:sp>
      <p:cxnSp>
        <p:nvCxnSpPr>
          <p:cNvPr id="12" name="Straight Arrow Connector 11"/>
          <p:cNvCxnSpPr>
            <a:stCxn id="3" idx="1"/>
          </p:cNvCxnSpPr>
          <p:nvPr/>
        </p:nvCxnSpPr>
        <p:spPr>
          <a:xfrm flipH="1">
            <a:off x="859809" y="4664687"/>
            <a:ext cx="1132765" cy="0"/>
          </a:xfrm>
          <a:prstGeom prst="straightConnector1">
            <a:avLst/>
          </a:prstGeom>
          <a:ln w="25400">
            <a:solidFill>
              <a:schemeClr val="accent4"/>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347304" y="4664687"/>
            <a:ext cx="1357861" cy="0"/>
          </a:xfrm>
          <a:prstGeom prst="straightConnector1">
            <a:avLst/>
          </a:prstGeom>
          <a:ln w="25400">
            <a:solidFill>
              <a:schemeClr val="accent4"/>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0" idx="3"/>
          </p:cNvCxnSpPr>
          <p:nvPr/>
        </p:nvCxnSpPr>
        <p:spPr>
          <a:xfrm>
            <a:off x="8316859" y="4644238"/>
            <a:ext cx="827141" cy="0"/>
          </a:xfrm>
          <a:prstGeom prst="straightConnector1">
            <a:avLst/>
          </a:prstGeom>
          <a:ln w="254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0" idx="1"/>
          </p:cNvCxnSpPr>
          <p:nvPr/>
        </p:nvCxnSpPr>
        <p:spPr>
          <a:xfrm flipH="1">
            <a:off x="6400800" y="4644238"/>
            <a:ext cx="800754" cy="0"/>
          </a:xfrm>
          <a:prstGeom prst="straightConnector1">
            <a:avLst/>
          </a:prstGeom>
          <a:ln w="254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6294120" y="4643658"/>
            <a:ext cx="106680" cy="0"/>
          </a:xfrm>
          <a:prstGeom prst="straightConnector1">
            <a:avLst/>
          </a:prstGeom>
          <a:ln w="25400">
            <a:solidFill>
              <a:schemeClr val="accent6">
                <a:lumMod val="75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4748464" y="4664687"/>
            <a:ext cx="103952" cy="0"/>
          </a:xfrm>
          <a:prstGeom prst="straightConnector1">
            <a:avLst/>
          </a:prstGeom>
          <a:ln w="25400">
            <a:solidFill>
              <a:schemeClr val="accent6">
                <a:lumMod val="75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2" name="Footer Placeholder 1"/>
          <p:cNvSpPr>
            <a:spLocks noGrp="1"/>
          </p:cNvSpPr>
          <p:nvPr>
            <p:ph type="ftr" sz="quarter" idx="12"/>
          </p:nvPr>
        </p:nvSpPr>
        <p:spPr/>
        <p:txBody>
          <a:bodyPr/>
          <a:lstStyle/>
          <a:p>
            <a:pPr fontAlgn="auto">
              <a:spcBef>
                <a:spcPts val="0"/>
              </a:spcBef>
              <a:spcAft>
                <a:spcPts val="0"/>
              </a:spcAft>
            </a:pPr>
            <a:r>
              <a:rPr lang="en-US" smtClean="0">
                <a:solidFill>
                  <a:srgbClr val="0F6636"/>
                </a:solidFill>
              </a:rPr>
              <a:t>HEP and the Federal Budget Process - June 2017</a:t>
            </a:r>
            <a:endParaRPr lang="en-US" dirty="0">
              <a:solidFill>
                <a:srgbClr val="0F6636"/>
              </a:solidFill>
            </a:endParaRPr>
          </a:p>
        </p:txBody>
      </p:sp>
    </p:spTree>
    <p:extLst>
      <p:ext uri="{BB962C8B-B14F-4D97-AF65-F5344CB8AC3E}">
        <p14:creationId xmlns:p14="http://schemas.microsoft.com/office/powerpoint/2010/main" val="17811945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681189782"/>
              </p:ext>
            </p:extLst>
          </p:nvPr>
        </p:nvGraphicFramePr>
        <p:xfrm>
          <a:off x="86497" y="1674894"/>
          <a:ext cx="8960521" cy="34718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 name="Straight Connector 5"/>
          <p:cNvCxnSpPr/>
          <p:nvPr/>
        </p:nvCxnSpPr>
        <p:spPr>
          <a:xfrm>
            <a:off x="1745673" y="3832855"/>
            <a:ext cx="0" cy="228600"/>
          </a:xfrm>
          <a:prstGeom prst="line">
            <a:avLst/>
          </a:prstGeom>
          <a:ln w="12700">
            <a:solidFill>
              <a:schemeClr val="tx1"/>
            </a:solidFill>
            <a:headEnd type="triangle" w="sm" len="lg"/>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185897" y="3832855"/>
            <a:ext cx="0" cy="228600"/>
          </a:xfrm>
          <a:prstGeom prst="line">
            <a:avLst/>
          </a:prstGeom>
          <a:ln w="12700">
            <a:solidFill>
              <a:schemeClr val="tx1"/>
            </a:solidFill>
            <a:headEnd type="triangle" w="sm" len="lg"/>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496181" y="3832855"/>
            <a:ext cx="0" cy="228600"/>
          </a:xfrm>
          <a:prstGeom prst="line">
            <a:avLst/>
          </a:prstGeom>
          <a:ln w="12700">
            <a:solidFill>
              <a:schemeClr val="tx1"/>
            </a:solidFill>
            <a:headEnd type="triangle" w="sm" len="lg"/>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768630" y="3832855"/>
            <a:ext cx="0" cy="228600"/>
          </a:xfrm>
          <a:prstGeom prst="line">
            <a:avLst/>
          </a:prstGeom>
          <a:ln w="12700">
            <a:solidFill>
              <a:schemeClr val="tx1"/>
            </a:solidFill>
            <a:headEnd type="triangle" w="sm" len="lg"/>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413675" y="3832855"/>
            <a:ext cx="0" cy="228600"/>
          </a:xfrm>
          <a:prstGeom prst="line">
            <a:avLst/>
          </a:prstGeom>
          <a:ln w="12700">
            <a:solidFill>
              <a:schemeClr val="tx1"/>
            </a:solidFill>
            <a:headEnd type="triangle" w="sm" len="lg"/>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334890" y="4021727"/>
            <a:ext cx="822661" cy="954107"/>
          </a:xfrm>
          <a:prstGeom prst="rect">
            <a:avLst/>
          </a:prstGeom>
          <a:noFill/>
        </p:spPr>
        <p:txBody>
          <a:bodyPr wrap="none" rtlCol="0">
            <a:spAutoFit/>
          </a:bodyPr>
          <a:lstStyle/>
          <a:p>
            <a:pPr algn="ctr"/>
            <a:r>
              <a:rPr lang="en-US" sz="1400" b="1" dirty="0" smtClean="0">
                <a:solidFill>
                  <a:srgbClr val="0432FF"/>
                </a:solidFill>
                <a:latin typeface="Arial Narrow" charset="0"/>
                <a:ea typeface="Arial Narrow" charset="0"/>
                <a:cs typeface="Arial Narrow" charset="0"/>
              </a:rPr>
              <a:t>CD-0</a:t>
            </a:r>
          </a:p>
          <a:p>
            <a:pPr algn="ctr"/>
            <a:r>
              <a:rPr lang="en-US" sz="1400" b="1" dirty="0" smtClean="0">
                <a:latin typeface="Arial Narrow" charset="0"/>
                <a:ea typeface="Arial Narrow" charset="0"/>
                <a:cs typeface="Arial Narrow" charset="0"/>
              </a:rPr>
              <a:t>Approve </a:t>
            </a:r>
          </a:p>
          <a:p>
            <a:pPr algn="ctr"/>
            <a:r>
              <a:rPr lang="en-US" sz="1400" b="1" dirty="0" smtClean="0">
                <a:latin typeface="Arial Narrow" charset="0"/>
                <a:ea typeface="Arial Narrow" charset="0"/>
                <a:cs typeface="Arial Narrow" charset="0"/>
              </a:rPr>
              <a:t>Mission </a:t>
            </a:r>
          </a:p>
          <a:p>
            <a:pPr algn="ctr"/>
            <a:r>
              <a:rPr lang="en-US" sz="1400" b="1" dirty="0" smtClean="0">
                <a:latin typeface="Arial Narrow" charset="0"/>
                <a:ea typeface="Arial Narrow" charset="0"/>
                <a:cs typeface="Arial Narrow" charset="0"/>
              </a:rPr>
              <a:t>Need</a:t>
            </a:r>
            <a:endParaRPr lang="en-US" sz="1400" b="1" dirty="0">
              <a:latin typeface="Arial Narrow" charset="0"/>
              <a:ea typeface="Arial Narrow" charset="0"/>
              <a:cs typeface="Arial Narrow" charset="0"/>
            </a:endParaRPr>
          </a:p>
        </p:txBody>
      </p:sp>
      <p:sp>
        <p:nvSpPr>
          <p:cNvPr id="13" name="TextBox 12"/>
          <p:cNvSpPr txBox="1"/>
          <p:nvPr/>
        </p:nvSpPr>
        <p:spPr>
          <a:xfrm>
            <a:off x="2520403" y="4021727"/>
            <a:ext cx="1305164" cy="1169551"/>
          </a:xfrm>
          <a:prstGeom prst="rect">
            <a:avLst/>
          </a:prstGeom>
          <a:noFill/>
        </p:spPr>
        <p:txBody>
          <a:bodyPr wrap="none" rtlCol="0">
            <a:spAutoFit/>
          </a:bodyPr>
          <a:lstStyle/>
          <a:p>
            <a:pPr algn="ctr"/>
            <a:r>
              <a:rPr lang="en-US" sz="1400" b="1" dirty="0" smtClean="0">
                <a:solidFill>
                  <a:srgbClr val="0432FF"/>
                </a:solidFill>
                <a:latin typeface="Arial Narrow" charset="0"/>
                <a:ea typeface="Arial Narrow" charset="0"/>
                <a:cs typeface="Arial Narrow" charset="0"/>
              </a:rPr>
              <a:t>CD-1</a:t>
            </a:r>
          </a:p>
          <a:p>
            <a:pPr algn="ctr"/>
            <a:r>
              <a:rPr lang="en-US" sz="1400" b="1" dirty="0" smtClean="0">
                <a:latin typeface="Arial Narrow" charset="0"/>
                <a:ea typeface="Arial Narrow" charset="0"/>
                <a:cs typeface="Arial Narrow" charset="0"/>
              </a:rPr>
              <a:t>Approve </a:t>
            </a:r>
          </a:p>
          <a:p>
            <a:pPr algn="ctr"/>
            <a:r>
              <a:rPr lang="en-US" sz="1400" b="1" dirty="0" smtClean="0">
                <a:latin typeface="Arial Narrow" charset="0"/>
                <a:ea typeface="Arial Narrow" charset="0"/>
                <a:cs typeface="Arial Narrow" charset="0"/>
              </a:rPr>
              <a:t>Alternative</a:t>
            </a:r>
          </a:p>
          <a:p>
            <a:pPr algn="ctr"/>
            <a:r>
              <a:rPr lang="en-US" sz="1400" b="1" dirty="0" smtClean="0">
                <a:latin typeface="Arial Narrow" charset="0"/>
                <a:ea typeface="Arial Narrow" charset="0"/>
                <a:cs typeface="Arial Narrow" charset="0"/>
              </a:rPr>
              <a:t>Selection </a:t>
            </a:r>
          </a:p>
          <a:p>
            <a:pPr algn="ctr"/>
            <a:r>
              <a:rPr lang="en-US" sz="1400" b="1" dirty="0" smtClean="0">
                <a:latin typeface="Arial Narrow" charset="0"/>
                <a:ea typeface="Arial Narrow" charset="0"/>
                <a:cs typeface="Arial Narrow" charset="0"/>
              </a:rPr>
              <a:t>and Cost Range</a:t>
            </a:r>
            <a:endParaRPr lang="en-US" sz="1400" b="1" dirty="0">
              <a:latin typeface="Arial Narrow" charset="0"/>
              <a:ea typeface="Arial Narrow" charset="0"/>
              <a:cs typeface="Arial Narrow" charset="0"/>
            </a:endParaRPr>
          </a:p>
        </p:txBody>
      </p:sp>
      <p:sp>
        <p:nvSpPr>
          <p:cNvPr id="14" name="TextBox 13"/>
          <p:cNvSpPr txBox="1"/>
          <p:nvPr/>
        </p:nvSpPr>
        <p:spPr>
          <a:xfrm>
            <a:off x="3953454" y="4021727"/>
            <a:ext cx="1085554" cy="954107"/>
          </a:xfrm>
          <a:prstGeom prst="rect">
            <a:avLst/>
          </a:prstGeom>
          <a:noFill/>
        </p:spPr>
        <p:txBody>
          <a:bodyPr wrap="none" rtlCol="0">
            <a:spAutoFit/>
          </a:bodyPr>
          <a:lstStyle/>
          <a:p>
            <a:pPr algn="ctr"/>
            <a:r>
              <a:rPr lang="en-US" sz="1400" b="1" dirty="0" smtClean="0">
                <a:solidFill>
                  <a:srgbClr val="0432FF"/>
                </a:solidFill>
                <a:latin typeface="Arial Narrow" charset="0"/>
                <a:ea typeface="Arial Narrow" charset="0"/>
                <a:cs typeface="Arial Narrow" charset="0"/>
              </a:rPr>
              <a:t>CD-2</a:t>
            </a:r>
          </a:p>
          <a:p>
            <a:pPr algn="ctr"/>
            <a:r>
              <a:rPr lang="en-US" sz="1400" b="1" dirty="0" smtClean="0">
                <a:latin typeface="Arial Narrow" charset="0"/>
                <a:ea typeface="Arial Narrow" charset="0"/>
                <a:cs typeface="Arial Narrow" charset="0"/>
              </a:rPr>
              <a:t>Approve </a:t>
            </a:r>
          </a:p>
          <a:p>
            <a:pPr algn="ctr"/>
            <a:r>
              <a:rPr lang="en-US" sz="1400" b="1" dirty="0" smtClean="0">
                <a:latin typeface="Arial Narrow" charset="0"/>
                <a:ea typeface="Arial Narrow" charset="0"/>
                <a:cs typeface="Arial Narrow" charset="0"/>
              </a:rPr>
              <a:t>Performance</a:t>
            </a:r>
          </a:p>
          <a:p>
            <a:pPr algn="ctr"/>
            <a:r>
              <a:rPr lang="en-US" sz="1400" b="1" dirty="0" smtClean="0">
                <a:latin typeface="Arial Narrow" charset="0"/>
                <a:ea typeface="Arial Narrow" charset="0"/>
                <a:cs typeface="Arial Narrow" charset="0"/>
              </a:rPr>
              <a:t>Baseline</a:t>
            </a:r>
          </a:p>
        </p:txBody>
      </p:sp>
      <p:sp>
        <p:nvSpPr>
          <p:cNvPr id="15" name="TextBox 14"/>
          <p:cNvSpPr txBox="1"/>
          <p:nvPr/>
        </p:nvSpPr>
        <p:spPr>
          <a:xfrm>
            <a:off x="5223013" y="4021727"/>
            <a:ext cx="1101584" cy="954107"/>
          </a:xfrm>
          <a:prstGeom prst="rect">
            <a:avLst/>
          </a:prstGeom>
          <a:noFill/>
        </p:spPr>
        <p:txBody>
          <a:bodyPr wrap="none" rtlCol="0">
            <a:spAutoFit/>
          </a:bodyPr>
          <a:lstStyle/>
          <a:p>
            <a:pPr algn="ctr"/>
            <a:r>
              <a:rPr lang="en-US" sz="1400" b="1" dirty="0" smtClean="0">
                <a:solidFill>
                  <a:srgbClr val="0432FF"/>
                </a:solidFill>
                <a:latin typeface="Arial Narrow" charset="0"/>
                <a:ea typeface="Arial Narrow" charset="0"/>
                <a:cs typeface="Arial Narrow" charset="0"/>
              </a:rPr>
              <a:t>CD-3</a:t>
            </a:r>
          </a:p>
          <a:p>
            <a:pPr algn="ctr"/>
            <a:r>
              <a:rPr lang="en-US" sz="1400" b="1" dirty="0" smtClean="0">
                <a:latin typeface="Arial Narrow" charset="0"/>
                <a:ea typeface="Arial Narrow" charset="0"/>
                <a:cs typeface="Arial Narrow" charset="0"/>
              </a:rPr>
              <a:t>Approve </a:t>
            </a:r>
          </a:p>
          <a:p>
            <a:pPr algn="ctr"/>
            <a:r>
              <a:rPr lang="en-US" sz="1400" b="1" dirty="0" smtClean="0">
                <a:latin typeface="Arial Narrow" charset="0"/>
                <a:ea typeface="Arial Narrow" charset="0"/>
                <a:cs typeface="Arial Narrow" charset="0"/>
              </a:rPr>
              <a:t>Start of</a:t>
            </a:r>
          </a:p>
          <a:p>
            <a:pPr algn="ctr"/>
            <a:r>
              <a:rPr lang="en-US" sz="1400" b="1" dirty="0" smtClean="0">
                <a:latin typeface="Arial Narrow" charset="0"/>
                <a:ea typeface="Arial Narrow" charset="0"/>
                <a:cs typeface="Arial Narrow" charset="0"/>
              </a:rPr>
              <a:t>Construction</a:t>
            </a:r>
          </a:p>
        </p:txBody>
      </p:sp>
      <p:sp>
        <p:nvSpPr>
          <p:cNvPr id="16" name="TextBox 15"/>
          <p:cNvSpPr txBox="1"/>
          <p:nvPr/>
        </p:nvSpPr>
        <p:spPr>
          <a:xfrm>
            <a:off x="6563121" y="4021727"/>
            <a:ext cx="1701108" cy="1154162"/>
          </a:xfrm>
          <a:prstGeom prst="rect">
            <a:avLst/>
          </a:prstGeom>
          <a:noFill/>
        </p:spPr>
        <p:txBody>
          <a:bodyPr wrap="none" rtlCol="0">
            <a:spAutoFit/>
          </a:bodyPr>
          <a:lstStyle/>
          <a:p>
            <a:pPr algn="ctr"/>
            <a:r>
              <a:rPr lang="en-US" sz="1400" b="1" dirty="0" smtClean="0">
                <a:solidFill>
                  <a:srgbClr val="0432FF"/>
                </a:solidFill>
                <a:latin typeface="Arial Narrow" charset="0"/>
                <a:ea typeface="Arial Narrow" charset="0"/>
                <a:cs typeface="Arial Narrow" charset="0"/>
              </a:rPr>
              <a:t>CD-4</a:t>
            </a:r>
          </a:p>
          <a:p>
            <a:pPr algn="ctr"/>
            <a:r>
              <a:rPr lang="en-US" sz="1400" b="1" dirty="0" smtClean="0">
                <a:latin typeface="Arial Narrow" charset="0"/>
                <a:ea typeface="Arial Narrow" charset="0"/>
                <a:cs typeface="Arial Narrow" charset="0"/>
              </a:rPr>
              <a:t>Approve </a:t>
            </a:r>
          </a:p>
          <a:p>
            <a:pPr algn="ctr"/>
            <a:r>
              <a:rPr lang="en-US" sz="1400" b="1" dirty="0" smtClean="0">
                <a:latin typeface="Arial Narrow" charset="0"/>
                <a:ea typeface="Arial Narrow" charset="0"/>
                <a:cs typeface="Arial Narrow" charset="0"/>
              </a:rPr>
              <a:t>Start of</a:t>
            </a:r>
          </a:p>
          <a:p>
            <a:pPr algn="ctr"/>
            <a:r>
              <a:rPr lang="en-US" sz="1400" b="1" dirty="0" smtClean="0">
                <a:latin typeface="Arial Narrow" charset="0"/>
                <a:ea typeface="Arial Narrow" charset="0"/>
                <a:cs typeface="Arial Narrow" charset="0"/>
              </a:rPr>
              <a:t>Operations</a:t>
            </a:r>
          </a:p>
          <a:p>
            <a:pPr algn="ctr"/>
            <a:r>
              <a:rPr lang="en-US" sz="1300" b="1" i="1" dirty="0" smtClean="0">
                <a:latin typeface="Arial Narrow" charset="0"/>
                <a:ea typeface="Arial Narrow" charset="0"/>
                <a:cs typeface="Arial Narrow" charset="0"/>
              </a:rPr>
              <a:t>(or</a:t>
            </a:r>
            <a:r>
              <a:rPr lang="en-US" sz="1300" b="1" dirty="0" smtClean="0">
                <a:latin typeface="Arial Narrow" charset="0"/>
                <a:ea typeface="Arial Narrow" charset="0"/>
                <a:cs typeface="Arial Narrow" charset="0"/>
              </a:rPr>
              <a:t> Project Completion)</a:t>
            </a:r>
          </a:p>
        </p:txBody>
      </p:sp>
      <p:cxnSp>
        <p:nvCxnSpPr>
          <p:cNvPr id="17" name="Straight Connector 16"/>
          <p:cNvCxnSpPr/>
          <p:nvPr/>
        </p:nvCxnSpPr>
        <p:spPr>
          <a:xfrm>
            <a:off x="1745672" y="2664463"/>
            <a:ext cx="0" cy="274320"/>
          </a:xfrm>
          <a:prstGeom prst="line">
            <a:avLst/>
          </a:prstGeom>
          <a:ln w="12700">
            <a:solidFill>
              <a:schemeClr val="tx1"/>
            </a:solidFill>
            <a:prstDash val="dash"/>
            <a:headEnd type="none" w="med" len="lg"/>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413673" y="2664455"/>
            <a:ext cx="0" cy="274320"/>
          </a:xfrm>
          <a:prstGeom prst="line">
            <a:avLst/>
          </a:prstGeom>
          <a:ln w="12700">
            <a:solidFill>
              <a:schemeClr val="tx1"/>
            </a:solidFill>
            <a:prstDash val="dash"/>
            <a:headEnd type="none" w="med" len="lg"/>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1745667" y="2815749"/>
            <a:ext cx="1828800" cy="12195"/>
          </a:xfrm>
          <a:prstGeom prst="line">
            <a:avLst/>
          </a:prstGeom>
          <a:ln w="12700">
            <a:solidFill>
              <a:schemeClr val="tx1"/>
            </a:solidFill>
            <a:headEnd type="none" w="sm" len="lg"/>
            <a:tailEnd type="triangle" w="sm" len="lg"/>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5484673" y="2825274"/>
            <a:ext cx="1920240" cy="12195"/>
          </a:xfrm>
          <a:prstGeom prst="line">
            <a:avLst/>
          </a:prstGeom>
          <a:ln w="12700">
            <a:solidFill>
              <a:schemeClr val="tx1"/>
            </a:solidFill>
            <a:headEnd type="triangle" w="sm" len="lg"/>
            <a:tailEnd type="none" w="lg"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535200" y="2644848"/>
            <a:ext cx="1987724" cy="323165"/>
          </a:xfrm>
          <a:prstGeom prst="rect">
            <a:avLst/>
          </a:prstGeom>
          <a:noFill/>
        </p:spPr>
        <p:txBody>
          <a:bodyPr wrap="none" rtlCol="0">
            <a:spAutoFit/>
          </a:bodyPr>
          <a:lstStyle/>
          <a:p>
            <a:pPr algn="ctr"/>
            <a:r>
              <a:rPr lang="en-US" sz="1500" b="1" dirty="0" smtClean="0">
                <a:latin typeface="Arial Narrow" charset="0"/>
                <a:ea typeface="Arial Narrow" charset="0"/>
                <a:cs typeface="Arial Narrow" charset="0"/>
              </a:rPr>
              <a:t>Total Project Cost (TPC)</a:t>
            </a:r>
          </a:p>
        </p:txBody>
      </p:sp>
      <p:cxnSp>
        <p:nvCxnSpPr>
          <p:cNvPr id="23" name="Straight Connector 22"/>
          <p:cNvCxnSpPr/>
          <p:nvPr/>
        </p:nvCxnSpPr>
        <p:spPr>
          <a:xfrm flipH="1">
            <a:off x="1229317" y="2827944"/>
            <a:ext cx="548640" cy="6364"/>
          </a:xfrm>
          <a:prstGeom prst="line">
            <a:avLst/>
          </a:prstGeom>
          <a:ln w="12700">
            <a:solidFill>
              <a:schemeClr val="tx1"/>
            </a:solidFill>
            <a:headEnd type="triangle" w="sm" len="lg"/>
            <a:tailEnd type="none" w="lg" len="me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28493" y="2834308"/>
            <a:ext cx="386267" cy="0"/>
          </a:xfrm>
          <a:prstGeom prst="line">
            <a:avLst/>
          </a:prstGeom>
          <a:ln w="12700">
            <a:solidFill>
              <a:schemeClr val="tx1"/>
            </a:solidFill>
            <a:headEnd type="none" w="sm" len="lg"/>
            <a:tailEnd type="triangle" w="sm" len="lg"/>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89467" y="2575765"/>
            <a:ext cx="816249" cy="461665"/>
          </a:xfrm>
          <a:prstGeom prst="rect">
            <a:avLst/>
          </a:prstGeom>
          <a:noFill/>
        </p:spPr>
        <p:txBody>
          <a:bodyPr wrap="none" rtlCol="0">
            <a:spAutoFit/>
          </a:bodyPr>
          <a:lstStyle/>
          <a:p>
            <a:pPr algn="ctr"/>
            <a:r>
              <a:rPr lang="en-US" sz="1200" b="1" dirty="0" smtClean="0">
                <a:latin typeface="Arial Narrow" charset="0"/>
                <a:ea typeface="Arial Narrow" charset="0"/>
                <a:cs typeface="Arial Narrow" charset="0"/>
              </a:rPr>
              <a:t>Operating </a:t>
            </a:r>
          </a:p>
          <a:p>
            <a:pPr algn="ctr"/>
            <a:r>
              <a:rPr lang="en-US" sz="1200" b="1" dirty="0" smtClean="0">
                <a:latin typeface="Arial Narrow" charset="0"/>
                <a:ea typeface="Arial Narrow" charset="0"/>
                <a:cs typeface="Arial Narrow" charset="0"/>
              </a:rPr>
              <a:t>Funds</a:t>
            </a:r>
          </a:p>
        </p:txBody>
      </p:sp>
      <p:cxnSp>
        <p:nvCxnSpPr>
          <p:cNvPr id="29" name="Straight Connector 28"/>
          <p:cNvCxnSpPr/>
          <p:nvPr/>
        </p:nvCxnSpPr>
        <p:spPr>
          <a:xfrm>
            <a:off x="115793" y="2693693"/>
            <a:ext cx="0" cy="274320"/>
          </a:xfrm>
          <a:prstGeom prst="line">
            <a:avLst/>
          </a:prstGeom>
          <a:ln w="12700">
            <a:solidFill>
              <a:schemeClr val="tx1"/>
            </a:solidFill>
            <a:prstDash val="dash"/>
            <a:headEnd type="none" w="med" len="lg"/>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988532" y="2642572"/>
            <a:ext cx="0" cy="274320"/>
          </a:xfrm>
          <a:prstGeom prst="line">
            <a:avLst/>
          </a:prstGeom>
          <a:ln w="12700">
            <a:solidFill>
              <a:schemeClr val="tx1"/>
            </a:solidFill>
            <a:prstDash val="dash"/>
            <a:headEnd type="none" w="med" len="lg"/>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8458322" y="2818753"/>
            <a:ext cx="548640" cy="6364"/>
          </a:xfrm>
          <a:prstGeom prst="line">
            <a:avLst/>
          </a:prstGeom>
          <a:ln w="12700">
            <a:solidFill>
              <a:schemeClr val="tx1"/>
            </a:solidFill>
            <a:headEnd type="triangle" w="sm" len="lg"/>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7410608" y="2825117"/>
            <a:ext cx="386267" cy="0"/>
          </a:xfrm>
          <a:prstGeom prst="line">
            <a:avLst/>
          </a:prstGeom>
          <a:ln w="12700">
            <a:solidFill>
              <a:schemeClr val="tx1"/>
            </a:solidFill>
            <a:headEnd type="none" w="sm" len="lg"/>
            <a:tailEnd type="triangle" w="sm" len="lg"/>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7732327" y="2566574"/>
            <a:ext cx="816249" cy="461665"/>
          </a:xfrm>
          <a:prstGeom prst="rect">
            <a:avLst/>
          </a:prstGeom>
          <a:noFill/>
        </p:spPr>
        <p:txBody>
          <a:bodyPr wrap="none" rtlCol="0">
            <a:spAutoFit/>
          </a:bodyPr>
          <a:lstStyle/>
          <a:p>
            <a:pPr algn="ctr"/>
            <a:r>
              <a:rPr lang="en-US" sz="1200" b="1" dirty="0" smtClean="0">
                <a:latin typeface="Arial Narrow" charset="0"/>
                <a:ea typeface="Arial Narrow" charset="0"/>
                <a:cs typeface="Arial Narrow" charset="0"/>
              </a:rPr>
              <a:t>Operating </a:t>
            </a:r>
          </a:p>
          <a:p>
            <a:pPr algn="ctr"/>
            <a:r>
              <a:rPr lang="en-US" sz="1200" b="1" dirty="0" smtClean="0">
                <a:latin typeface="Arial Narrow" charset="0"/>
                <a:ea typeface="Arial Narrow" charset="0"/>
                <a:cs typeface="Arial Narrow" charset="0"/>
              </a:rPr>
              <a:t>Funds</a:t>
            </a:r>
          </a:p>
        </p:txBody>
      </p:sp>
      <p:sp>
        <p:nvSpPr>
          <p:cNvPr id="35" name="TextBox 34"/>
          <p:cNvSpPr txBox="1"/>
          <p:nvPr/>
        </p:nvSpPr>
        <p:spPr>
          <a:xfrm>
            <a:off x="174949" y="4168033"/>
            <a:ext cx="944489" cy="707886"/>
          </a:xfrm>
          <a:prstGeom prst="rect">
            <a:avLst/>
          </a:prstGeom>
          <a:noFill/>
        </p:spPr>
        <p:txBody>
          <a:bodyPr wrap="none" rtlCol="0">
            <a:spAutoFit/>
          </a:bodyPr>
          <a:lstStyle/>
          <a:p>
            <a:pPr algn="ctr"/>
            <a:r>
              <a:rPr lang="en-US" sz="1200" b="1" i="1" dirty="0" smtClean="0">
                <a:solidFill>
                  <a:srgbClr val="0432FF"/>
                </a:solidFill>
                <a:latin typeface="Arial Narrow" charset="0"/>
                <a:ea typeface="Arial Narrow" charset="0"/>
                <a:cs typeface="Arial Narrow" charset="0"/>
              </a:rPr>
              <a:t>DOE 413.3B:</a:t>
            </a:r>
          </a:p>
          <a:p>
            <a:pPr algn="ctr"/>
            <a:r>
              <a:rPr lang="en-US" sz="1400" b="1" i="1" dirty="0" smtClean="0">
                <a:solidFill>
                  <a:srgbClr val="0432FF"/>
                </a:solidFill>
                <a:latin typeface="Arial Narrow" charset="0"/>
                <a:ea typeface="Arial Narrow" charset="0"/>
                <a:cs typeface="Arial Narrow" charset="0"/>
              </a:rPr>
              <a:t>Critical</a:t>
            </a:r>
          </a:p>
          <a:p>
            <a:pPr algn="ctr"/>
            <a:r>
              <a:rPr lang="en-US" sz="1400" b="1" i="1" dirty="0" smtClean="0">
                <a:solidFill>
                  <a:srgbClr val="0432FF"/>
                </a:solidFill>
                <a:latin typeface="Arial Narrow" charset="0"/>
                <a:ea typeface="Arial Narrow" charset="0"/>
                <a:cs typeface="Arial Narrow" charset="0"/>
              </a:rPr>
              <a:t>Decisions</a:t>
            </a:r>
            <a:endParaRPr lang="en-US" sz="1400" b="1" i="1" dirty="0">
              <a:solidFill>
                <a:srgbClr val="0432FF"/>
              </a:solidFill>
              <a:latin typeface="Arial Narrow" charset="0"/>
              <a:ea typeface="Arial Narrow" charset="0"/>
              <a:cs typeface="Arial Narrow" charset="0"/>
            </a:endParaRPr>
          </a:p>
        </p:txBody>
      </p:sp>
      <p:sp>
        <p:nvSpPr>
          <p:cNvPr id="36" name="Left Brace 35"/>
          <p:cNvSpPr/>
          <p:nvPr/>
        </p:nvSpPr>
        <p:spPr>
          <a:xfrm flipH="1">
            <a:off x="1122742" y="4060527"/>
            <a:ext cx="159912" cy="915307"/>
          </a:xfrm>
          <a:prstGeom prst="leftBrace">
            <a:avLst/>
          </a:prstGeom>
          <a:ln>
            <a:solidFill>
              <a:srgbClr val="0432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Rectangle 36"/>
          <p:cNvSpPr/>
          <p:nvPr/>
        </p:nvSpPr>
        <p:spPr>
          <a:xfrm>
            <a:off x="86497" y="3002398"/>
            <a:ext cx="405833" cy="81544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175463" y="3124942"/>
            <a:ext cx="1321195" cy="523220"/>
          </a:xfrm>
          <a:prstGeom prst="rect">
            <a:avLst/>
          </a:prstGeom>
          <a:noFill/>
        </p:spPr>
        <p:txBody>
          <a:bodyPr wrap="none" rtlCol="0">
            <a:spAutoFit/>
          </a:bodyPr>
          <a:lstStyle/>
          <a:p>
            <a:pPr algn="ctr"/>
            <a:r>
              <a:rPr lang="en-US" sz="1500" b="1" dirty="0" smtClean="0">
                <a:solidFill>
                  <a:schemeClr val="bg1"/>
                </a:solidFill>
                <a:latin typeface="Arial Narrow" charset="0"/>
                <a:ea typeface="Arial Narrow" charset="0"/>
                <a:cs typeface="Arial Narrow" charset="0"/>
              </a:rPr>
              <a:t>Initiation</a:t>
            </a:r>
          </a:p>
          <a:p>
            <a:pPr algn="ctr"/>
            <a:r>
              <a:rPr lang="en-US" sz="1300" b="1" dirty="0" smtClean="0">
                <a:solidFill>
                  <a:srgbClr val="FFFF00"/>
                </a:solidFill>
                <a:latin typeface="Arial Narrow" charset="0"/>
                <a:ea typeface="Arial Narrow" charset="0"/>
                <a:cs typeface="Arial Narrow" charset="0"/>
              </a:rPr>
              <a:t>(pre-project R&amp;D)</a:t>
            </a:r>
            <a:endParaRPr lang="en-US" sz="1300" b="1" dirty="0">
              <a:solidFill>
                <a:srgbClr val="FFFF00"/>
              </a:solidFill>
              <a:latin typeface="Arial Narrow" charset="0"/>
              <a:ea typeface="Arial Narrow" charset="0"/>
              <a:cs typeface="Arial Narrow" charset="0"/>
            </a:endParaRPr>
          </a:p>
        </p:txBody>
      </p:sp>
      <p:sp>
        <p:nvSpPr>
          <p:cNvPr id="39" name="TextBox 38"/>
          <p:cNvSpPr txBox="1"/>
          <p:nvPr/>
        </p:nvSpPr>
        <p:spPr>
          <a:xfrm>
            <a:off x="1865025" y="3448425"/>
            <a:ext cx="1300356" cy="276999"/>
          </a:xfrm>
          <a:prstGeom prst="rect">
            <a:avLst/>
          </a:prstGeom>
          <a:noFill/>
        </p:spPr>
        <p:txBody>
          <a:bodyPr wrap="none" rtlCol="0">
            <a:spAutoFit/>
          </a:bodyPr>
          <a:lstStyle/>
          <a:p>
            <a:r>
              <a:rPr lang="en-US" sz="1200" b="1" dirty="0" smtClean="0">
                <a:solidFill>
                  <a:srgbClr val="FFFF00"/>
                </a:solidFill>
                <a:latin typeface="Arial Narrow" charset="0"/>
                <a:ea typeface="Arial Narrow" charset="0"/>
                <a:cs typeface="Arial Narrow" charset="0"/>
              </a:rPr>
              <a:t>(R&amp;D continues</a:t>
            </a:r>
            <a:r>
              <a:rPr lang="is-IS" sz="1200" b="1" dirty="0" smtClean="0">
                <a:solidFill>
                  <a:srgbClr val="FFFF00"/>
                </a:solidFill>
                <a:latin typeface="Arial Narrow" charset="0"/>
                <a:ea typeface="Arial Narrow" charset="0"/>
                <a:cs typeface="Arial Narrow" charset="0"/>
              </a:rPr>
              <a:t>…)</a:t>
            </a:r>
            <a:endParaRPr lang="en-US" sz="1200" b="1" dirty="0">
              <a:solidFill>
                <a:srgbClr val="FFFF00"/>
              </a:solidFill>
              <a:latin typeface="Arial Narrow" charset="0"/>
              <a:ea typeface="Arial Narrow" charset="0"/>
              <a:cs typeface="Arial Narrow" charset="0"/>
            </a:endParaRPr>
          </a:p>
        </p:txBody>
      </p:sp>
      <p:cxnSp>
        <p:nvCxnSpPr>
          <p:cNvPr id="45" name="Straight Connector 44"/>
          <p:cNvCxnSpPr/>
          <p:nvPr/>
        </p:nvCxnSpPr>
        <p:spPr>
          <a:xfrm>
            <a:off x="1745667" y="4925034"/>
            <a:ext cx="0" cy="446205"/>
          </a:xfrm>
          <a:prstGeom prst="line">
            <a:avLst/>
          </a:prstGeom>
          <a:ln w="12700">
            <a:solidFill>
              <a:srgbClr val="FF0000"/>
            </a:solidFill>
            <a:headEnd type="triangle" w="sm" len="lg"/>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4487063" y="4926054"/>
            <a:ext cx="0" cy="274320"/>
          </a:xfrm>
          <a:prstGeom prst="line">
            <a:avLst/>
          </a:prstGeom>
          <a:ln w="12700">
            <a:solidFill>
              <a:srgbClr val="FF0000"/>
            </a:solidFill>
            <a:headEnd type="triangle" w="sm" len="lg"/>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7382292" y="5124411"/>
            <a:ext cx="0" cy="274320"/>
          </a:xfrm>
          <a:prstGeom prst="line">
            <a:avLst/>
          </a:prstGeom>
          <a:ln w="12700">
            <a:solidFill>
              <a:srgbClr val="FF0000"/>
            </a:solidFill>
            <a:headEnd type="triangle" w="sm" len="lg"/>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3153197" y="5136570"/>
            <a:ext cx="0" cy="274320"/>
          </a:xfrm>
          <a:prstGeom prst="line">
            <a:avLst/>
          </a:prstGeom>
          <a:ln w="12700">
            <a:solidFill>
              <a:srgbClr val="FF0000"/>
            </a:solidFill>
            <a:headEnd type="triangle" w="sm" len="lg"/>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5777591" y="4913952"/>
            <a:ext cx="0" cy="123763"/>
          </a:xfrm>
          <a:prstGeom prst="line">
            <a:avLst/>
          </a:prstGeom>
          <a:ln w="12700">
            <a:solidFill>
              <a:srgbClr val="FF0000"/>
            </a:solidFill>
            <a:headEnd type="triangle" w="sm" len="lg"/>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5785669" y="5040037"/>
            <a:ext cx="0" cy="231588"/>
          </a:xfrm>
          <a:prstGeom prst="line">
            <a:avLst/>
          </a:prstGeom>
          <a:ln w="12700">
            <a:solidFill>
              <a:srgbClr val="FF0000"/>
            </a:solidFill>
            <a:headEnd type="none" w="med" len="lg"/>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5185730" y="5160020"/>
            <a:ext cx="1152881" cy="1015663"/>
          </a:xfrm>
          <a:prstGeom prst="rect">
            <a:avLst/>
          </a:prstGeom>
          <a:solidFill>
            <a:srgbClr val="C00000"/>
          </a:solidFill>
          <a:ln>
            <a:solidFill>
              <a:srgbClr val="C00000"/>
            </a:solidFill>
          </a:ln>
          <a:effectLst>
            <a:outerShdw blurRad="50800" dist="38100" dir="2700000" algn="tl" rotWithShape="0">
              <a:schemeClr val="bg1">
                <a:lumMod val="50000"/>
                <a:alpha val="40000"/>
              </a:schemeClr>
            </a:outerShdw>
          </a:effectLst>
        </p:spPr>
        <p:txBody>
          <a:bodyPr wrap="none" rtlCol="0">
            <a:spAutoFit/>
          </a:bodyPr>
          <a:lstStyle/>
          <a:p>
            <a:pPr algn="ctr"/>
            <a:r>
              <a:rPr lang="en-US" sz="1200" b="1" dirty="0" smtClean="0">
                <a:solidFill>
                  <a:srgbClr val="FFFF00"/>
                </a:solidFill>
                <a:latin typeface="Arial Narrow" charset="0"/>
                <a:ea typeface="Arial Narrow" charset="0"/>
                <a:cs typeface="Arial Narrow" charset="0"/>
              </a:rPr>
              <a:t>Project has</a:t>
            </a:r>
          </a:p>
          <a:p>
            <a:pPr algn="ctr"/>
            <a:r>
              <a:rPr lang="en-US" sz="1200" b="1" dirty="0" smtClean="0">
                <a:solidFill>
                  <a:srgbClr val="FFFF00"/>
                </a:solidFill>
                <a:latin typeface="Arial Narrow" charset="0"/>
                <a:ea typeface="Arial Narrow" charset="0"/>
                <a:cs typeface="Arial Narrow" charset="0"/>
              </a:rPr>
              <a:t>demonstrated </a:t>
            </a:r>
          </a:p>
          <a:p>
            <a:pPr algn="ctr"/>
            <a:r>
              <a:rPr lang="en-US" sz="1200" b="1" dirty="0" smtClean="0">
                <a:solidFill>
                  <a:srgbClr val="FFFF00"/>
                </a:solidFill>
                <a:latin typeface="Arial Narrow" charset="0"/>
                <a:ea typeface="Arial Narrow" charset="0"/>
                <a:cs typeface="Arial Narrow" charset="0"/>
              </a:rPr>
              <a:t>technical</a:t>
            </a:r>
          </a:p>
          <a:p>
            <a:pPr algn="ctr"/>
            <a:r>
              <a:rPr lang="en-US" sz="1200" b="1" dirty="0" smtClean="0">
                <a:solidFill>
                  <a:srgbClr val="FFFF00"/>
                </a:solidFill>
                <a:latin typeface="Arial Narrow" charset="0"/>
                <a:ea typeface="Arial Narrow" charset="0"/>
                <a:cs typeface="Arial Narrow" charset="0"/>
              </a:rPr>
              <a:t>readiness for</a:t>
            </a:r>
          </a:p>
          <a:p>
            <a:pPr algn="ctr"/>
            <a:r>
              <a:rPr lang="en-US" sz="1200" b="1" dirty="0" smtClean="0">
                <a:solidFill>
                  <a:srgbClr val="FFFF00"/>
                </a:solidFill>
                <a:latin typeface="Arial Narrow" charset="0"/>
                <a:ea typeface="Arial Narrow" charset="0"/>
                <a:cs typeface="Arial Narrow" charset="0"/>
              </a:rPr>
              <a:t>implementation </a:t>
            </a:r>
            <a:endParaRPr lang="en-US" sz="1200" b="1" dirty="0">
              <a:solidFill>
                <a:srgbClr val="FFFF00"/>
              </a:solidFill>
              <a:latin typeface="Arial Narrow" charset="0"/>
              <a:ea typeface="Arial Narrow" charset="0"/>
              <a:cs typeface="Arial Narrow" charset="0"/>
            </a:endParaRPr>
          </a:p>
        </p:txBody>
      </p:sp>
      <p:sp>
        <p:nvSpPr>
          <p:cNvPr id="44" name="TextBox 43"/>
          <p:cNvSpPr txBox="1"/>
          <p:nvPr/>
        </p:nvSpPr>
        <p:spPr>
          <a:xfrm>
            <a:off x="6674935" y="5337786"/>
            <a:ext cx="1422184" cy="830997"/>
          </a:xfrm>
          <a:prstGeom prst="rect">
            <a:avLst/>
          </a:prstGeom>
          <a:solidFill>
            <a:srgbClr val="C00000"/>
          </a:solidFill>
          <a:ln>
            <a:solidFill>
              <a:srgbClr val="C00000"/>
            </a:solidFill>
          </a:ln>
          <a:effectLst>
            <a:outerShdw blurRad="50800" dist="38100" dir="2700000" algn="tl" rotWithShape="0">
              <a:schemeClr val="bg1">
                <a:lumMod val="50000"/>
                <a:alpha val="40000"/>
              </a:schemeClr>
            </a:outerShdw>
          </a:effectLst>
        </p:spPr>
        <p:txBody>
          <a:bodyPr wrap="none" rtlCol="0">
            <a:spAutoFit/>
          </a:bodyPr>
          <a:lstStyle/>
          <a:p>
            <a:pPr algn="ctr"/>
            <a:r>
              <a:rPr lang="en-US" sz="1200" b="1" dirty="0" smtClean="0">
                <a:solidFill>
                  <a:srgbClr val="FFFF00"/>
                </a:solidFill>
                <a:latin typeface="Arial Narrow" charset="0"/>
                <a:ea typeface="Arial Narrow" charset="0"/>
                <a:cs typeface="Arial Narrow" charset="0"/>
              </a:rPr>
              <a:t>Project is completed</a:t>
            </a:r>
          </a:p>
          <a:p>
            <a:pPr algn="ctr"/>
            <a:r>
              <a:rPr lang="en-US" sz="1200" b="1" dirty="0" smtClean="0">
                <a:solidFill>
                  <a:srgbClr val="FFFF00"/>
                </a:solidFill>
                <a:latin typeface="Arial Narrow" charset="0"/>
                <a:ea typeface="Arial Narrow" charset="0"/>
                <a:cs typeface="Arial Narrow" charset="0"/>
              </a:rPr>
              <a:t>and ready for </a:t>
            </a:r>
          </a:p>
          <a:p>
            <a:pPr algn="ctr"/>
            <a:r>
              <a:rPr lang="en-US" sz="1200" b="1" dirty="0" smtClean="0">
                <a:solidFill>
                  <a:srgbClr val="FFFF00"/>
                </a:solidFill>
                <a:latin typeface="Arial Narrow" charset="0"/>
                <a:ea typeface="Arial Narrow" charset="0"/>
                <a:cs typeface="Arial Narrow" charset="0"/>
              </a:rPr>
              <a:t>turnover to </a:t>
            </a:r>
          </a:p>
          <a:p>
            <a:pPr algn="ctr"/>
            <a:r>
              <a:rPr lang="en-US" sz="1200" b="1" dirty="0" smtClean="0">
                <a:solidFill>
                  <a:srgbClr val="FFFF00"/>
                </a:solidFill>
                <a:latin typeface="Arial Narrow" charset="0"/>
                <a:ea typeface="Arial Narrow" charset="0"/>
                <a:cs typeface="Arial Narrow" charset="0"/>
              </a:rPr>
              <a:t>program operations</a:t>
            </a:r>
            <a:endParaRPr lang="en-US" sz="1200" b="1" dirty="0">
              <a:solidFill>
                <a:srgbClr val="FFFF00"/>
              </a:solidFill>
              <a:latin typeface="Arial Narrow" charset="0"/>
              <a:ea typeface="Arial Narrow" charset="0"/>
              <a:cs typeface="Arial Narrow" charset="0"/>
            </a:endParaRPr>
          </a:p>
        </p:txBody>
      </p:sp>
      <p:sp>
        <p:nvSpPr>
          <p:cNvPr id="41" name="TextBox 40"/>
          <p:cNvSpPr txBox="1"/>
          <p:nvPr/>
        </p:nvSpPr>
        <p:spPr>
          <a:xfrm>
            <a:off x="2383897" y="5347390"/>
            <a:ext cx="1414170" cy="830997"/>
          </a:xfrm>
          <a:prstGeom prst="rect">
            <a:avLst/>
          </a:prstGeom>
          <a:solidFill>
            <a:srgbClr val="C00000"/>
          </a:solidFill>
          <a:ln>
            <a:solidFill>
              <a:srgbClr val="C00000"/>
            </a:solidFill>
          </a:ln>
          <a:effectLst>
            <a:outerShdw blurRad="50800" dist="38100" dir="2700000" algn="tl" rotWithShape="0">
              <a:schemeClr val="bg1">
                <a:lumMod val="50000"/>
                <a:alpha val="40000"/>
              </a:schemeClr>
            </a:outerShdw>
          </a:effectLst>
        </p:spPr>
        <p:txBody>
          <a:bodyPr wrap="none" rtlCol="0">
            <a:spAutoFit/>
          </a:bodyPr>
          <a:lstStyle/>
          <a:p>
            <a:pPr algn="ctr"/>
            <a:r>
              <a:rPr lang="en-US" sz="1200" b="1" dirty="0" smtClean="0">
                <a:solidFill>
                  <a:srgbClr val="FFFF00"/>
                </a:solidFill>
                <a:latin typeface="Arial Narrow" charset="0"/>
                <a:ea typeface="Arial Narrow" charset="0"/>
                <a:cs typeface="Arial Narrow" charset="0"/>
              </a:rPr>
              <a:t>Ensures the </a:t>
            </a:r>
          </a:p>
          <a:p>
            <a:pPr algn="ctr"/>
            <a:r>
              <a:rPr lang="en-US" sz="1200" b="1" dirty="0" smtClean="0">
                <a:solidFill>
                  <a:srgbClr val="FFFF00"/>
                </a:solidFill>
                <a:latin typeface="Arial Narrow" charset="0"/>
                <a:ea typeface="Arial Narrow" charset="0"/>
                <a:cs typeface="Arial Narrow" charset="0"/>
              </a:rPr>
              <a:t>selected alternative </a:t>
            </a:r>
          </a:p>
          <a:p>
            <a:pPr algn="ctr"/>
            <a:r>
              <a:rPr lang="en-US" sz="1200" b="1" dirty="0" smtClean="0">
                <a:solidFill>
                  <a:srgbClr val="FFFF00"/>
                </a:solidFill>
                <a:latin typeface="Arial Narrow" charset="0"/>
                <a:ea typeface="Arial Narrow" charset="0"/>
                <a:cs typeface="Arial Narrow" charset="0"/>
              </a:rPr>
              <a:t>and approach is the </a:t>
            </a:r>
          </a:p>
          <a:p>
            <a:pPr algn="ctr"/>
            <a:r>
              <a:rPr lang="en-US" sz="1200" b="1" dirty="0" smtClean="0">
                <a:solidFill>
                  <a:srgbClr val="FFFF00"/>
                </a:solidFill>
                <a:latin typeface="Arial Narrow" charset="0"/>
                <a:ea typeface="Arial Narrow" charset="0"/>
                <a:cs typeface="Arial Narrow" charset="0"/>
              </a:rPr>
              <a:t>optimum solution</a:t>
            </a:r>
            <a:endParaRPr lang="en-US" sz="1200" b="1" dirty="0">
              <a:solidFill>
                <a:srgbClr val="FFFF00"/>
              </a:solidFill>
              <a:latin typeface="Arial Narrow" charset="0"/>
              <a:ea typeface="Arial Narrow" charset="0"/>
              <a:cs typeface="Arial Narrow" charset="0"/>
            </a:endParaRPr>
          </a:p>
        </p:txBody>
      </p:sp>
      <p:sp>
        <p:nvSpPr>
          <p:cNvPr id="42" name="TextBox 41"/>
          <p:cNvSpPr txBox="1"/>
          <p:nvPr/>
        </p:nvSpPr>
        <p:spPr>
          <a:xfrm>
            <a:off x="3881000" y="5160020"/>
            <a:ext cx="1210588" cy="1015663"/>
          </a:xfrm>
          <a:prstGeom prst="rect">
            <a:avLst/>
          </a:prstGeom>
          <a:solidFill>
            <a:srgbClr val="C00000"/>
          </a:solidFill>
          <a:ln>
            <a:solidFill>
              <a:srgbClr val="C00000"/>
            </a:solidFill>
          </a:ln>
          <a:effectLst>
            <a:outerShdw blurRad="50800" dist="38100" dir="2700000" algn="tl" rotWithShape="0">
              <a:schemeClr val="bg1">
                <a:lumMod val="50000"/>
                <a:alpha val="40000"/>
              </a:schemeClr>
            </a:outerShdw>
          </a:effectLst>
        </p:spPr>
        <p:txBody>
          <a:bodyPr wrap="none" rtlCol="0">
            <a:spAutoFit/>
          </a:bodyPr>
          <a:lstStyle/>
          <a:p>
            <a:pPr algn="ctr"/>
            <a:r>
              <a:rPr lang="en-US" sz="1200" b="1" dirty="0" smtClean="0">
                <a:solidFill>
                  <a:srgbClr val="FFFF00"/>
                </a:solidFill>
                <a:latin typeface="Arial Narrow" charset="0"/>
                <a:ea typeface="Arial Narrow" charset="0"/>
                <a:cs typeface="Arial Narrow" charset="0"/>
              </a:rPr>
              <a:t>Definitive </a:t>
            </a:r>
          </a:p>
          <a:p>
            <a:pPr algn="ctr"/>
            <a:r>
              <a:rPr lang="en-US" sz="1200" b="1" dirty="0" smtClean="0">
                <a:solidFill>
                  <a:srgbClr val="FFFF00"/>
                </a:solidFill>
                <a:latin typeface="Arial Narrow" charset="0"/>
                <a:ea typeface="Arial Narrow" charset="0"/>
                <a:cs typeface="Arial Narrow" charset="0"/>
              </a:rPr>
              <a:t>cost, scope, and </a:t>
            </a:r>
          </a:p>
          <a:p>
            <a:pPr algn="ctr"/>
            <a:r>
              <a:rPr lang="en-US" sz="1200" b="1" dirty="0" smtClean="0">
                <a:solidFill>
                  <a:srgbClr val="FFFF00"/>
                </a:solidFill>
                <a:latin typeface="Arial Narrow" charset="0"/>
                <a:ea typeface="Arial Narrow" charset="0"/>
                <a:cs typeface="Arial Narrow" charset="0"/>
              </a:rPr>
              <a:t>schedule </a:t>
            </a:r>
          </a:p>
          <a:p>
            <a:pPr algn="ctr"/>
            <a:r>
              <a:rPr lang="en-US" sz="1200" b="1" dirty="0" smtClean="0">
                <a:solidFill>
                  <a:srgbClr val="FFFF00"/>
                </a:solidFill>
                <a:latin typeface="Arial Narrow" charset="0"/>
                <a:ea typeface="Arial Narrow" charset="0"/>
                <a:cs typeface="Arial Narrow" charset="0"/>
              </a:rPr>
              <a:t>baselines have </a:t>
            </a:r>
          </a:p>
          <a:p>
            <a:pPr algn="ctr"/>
            <a:r>
              <a:rPr lang="en-US" sz="1200" b="1" dirty="0" smtClean="0">
                <a:solidFill>
                  <a:srgbClr val="FFFF00"/>
                </a:solidFill>
                <a:latin typeface="Arial Narrow" charset="0"/>
                <a:ea typeface="Arial Narrow" charset="0"/>
                <a:cs typeface="Arial Narrow" charset="0"/>
              </a:rPr>
              <a:t>been developed</a:t>
            </a:r>
            <a:endParaRPr lang="en-US" sz="1200" b="1" dirty="0">
              <a:solidFill>
                <a:srgbClr val="FFFF00"/>
              </a:solidFill>
              <a:latin typeface="Arial Narrow" charset="0"/>
              <a:ea typeface="Arial Narrow" charset="0"/>
              <a:cs typeface="Arial Narrow" charset="0"/>
            </a:endParaRPr>
          </a:p>
        </p:txBody>
      </p:sp>
      <p:sp>
        <p:nvSpPr>
          <p:cNvPr id="40" name="TextBox 39"/>
          <p:cNvSpPr txBox="1"/>
          <p:nvPr/>
        </p:nvSpPr>
        <p:spPr>
          <a:xfrm>
            <a:off x="1012430" y="5338345"/>
            <a:ext cx="1281120" cy="830997"/>
          </a:xfrm>
          <a:prstGeom prst="rect">
            <a:avLst/>
          </a:prstGeom>
          <a:solidFill>
            <a:srgbClr val="C00000"/>
          </a:solidFill>
          <a:ln>
            <a:solidFill>
              <a:srgbClr val="C00000"/>
            </a:solidFill>
          </a:ln>
          <a:effectLst>
            <a:outerShdw blurRad="50800" dist="38100" dir="2700000" algn="tl" rotWithShape="0">
              <a:schemeClr val="bg1">
                <a:lumMod val="50000"/>
                <a:alpha val="40000"/>
              </a:schemeClr>
            </a:outerShdw>
          </a:effectLst>
        </p:spPr>
        <p:txBody>
          <a:bodyPr wrap="none" rtlCol="0">
            <a:spAutoFit/>
          </a:bodyPr>
          <a:lstStyle/>
          <a:p>
            <a:pPr algn="ctr"/>
            <a:r>
              <a:rPr lang="en-US" sz="1200" b="1" dirty="0" smtClean="0">
                <a:solidFill>
                  <a:srgbClr val="FFFF00"/>
                </a:solidFill>
                <a:latin typeface="Arial Narrow" charset="0"/>
                <a:ea typeface="Arial Narrow" charset="0"/>
                <a:cs typeface="Arial Narrow" charset="0"/>
              </a:rPr>
              <a:t>Identifies there</a:t>
            </a:r>
          </a:p>
          <a:p>
            <a:pPr algn="ctr"/>
            <a:r>
              <a:rPr lang="en-US" sz="1200" b="1" dirty="0" smtClean="0">
                <a:solidFill>
                  <a:srgbClr val="FFFF00"/>
                </a:solidFill>
                <a:latin typeface="Arial Narrow" charset="0"/>
                <a:ea typeface="Arial Narrow" charset="0"/>
                <a:cs typeface="Arial Narrow" charset="0"/>
              </a:rPr>
              <a:t>is a need that can </a:t>
            </a:r>
          </a:p>
          <a:p>
            <a:pPr algn="ctr"/>
            <a:r>
              <a:rPr lang="en-US" sz="1200" b="1" dirty="0" smtClean="0">
                <a:solidFill>
                  <a:srgbClr val="FFFF00"/>
                </a:solidFill>
                <a:latin typeface="Arial Narrow" charset="0"/>
                <a:ea typeface="Arial Narrow" charset="0"/>
                <a:cs typeface="Arial Narrow" charset="0"/>
              </a:rPr>
              <a:t>only be met </a:t>
            </a:r>
            <a:r>
              <a:rPr lang="en-US" sz="1200" dirty="0" smtClean="0">
                <a:solidFill>
                  <a:srgbClr val="FFFF00"/>
                </a:solidFill>
                <a:latin typeface="Arial Narrow" charset="0"/>
                <a:ea typeface="Arial Narrow" charset="0"/>
                <a:cs typeface="Arial Narrow" charset="0"/>
              </a:rPr>
              <a:t>thru</a:t>
            </a:r>
            <a:r>
              <a:rPr lang="en-US" sz="1200" b="1" dirty="0" smtClean="0">
                <a:solidFill>
                  <a:srgbClr val="FFFF00"/>
                </a:solidFill>
                <a:latin typeface="Arial Narrow" charset="0"/>
                <a:ea typeface="Arial Narrow" charset="0"/>
                <a:cs typeface="Arial Narrow" charset="0"/>
              </a:rPr>
              <a:t> </a:t>
            </a:r>
          </a:p>
          <a:p>
            <a:pPr algn="ctr"/>
            <a:r>
              <a:rPr lang="en-US" sz="1200" b="1" dirty="0" smtClean="0">
                <a:solidFill>
                  <a:srgbClr val="FFFF00"/>
                </a:solidFill>
                <a:latin typeface="Arial Narrow" charset="0"/>
                <a:ea typeface="Arial Narrow" charset="0"/>
                <a:cs typeface="Arial Narrow" charset="0"/>
              </a:rPr>
              <a:t>material needs</a:t>
            </a:r>
            <a:endParaRPr lang="en-US" sz="1200" b="1" dirty="0">
              <a:solidFill>
                <a:srgbClr val="FFFF00"/>
              </a:solidFill>
              <a:latin typeface="Arial Narrow" charset="0"/>
              <a:ea typeface="Arial Narrow" charset="0"/>
              <a:cs typeface="Arial Narrow" charset="0"/>
            </a:endParaRPr>
          </a:p>
        </p:txBody>
      </p:sp>
      <p:sp>
        <p:nvSpPr>
          <p:cNvPr id="3" name="Content Placeholder 2"/>
          <p:cNvSpPr>
            <a:spLocks noGrp="1"/>
          </p:cNvSpPr>
          <p:nvPr>
            <p:ph idx="1"/>
          </p:nvPr>
        </p:nvSpPr>
        <p:spPr>
          <a:xfrm>
            <a:off x="76200" y="794240"/>
            <a:ext cx="8991600" cy="1801659"/>
          </a:xfrm>
        </p:spPr>
        <p:txBody>
          <a:bodyPr>
            <a:normAutofit fontScale="85000" lnSpcReduction="20000"/>
          </a:bodyPr>
          <a:lstStyle/>
          <a:p>
            <a:r>
              <a:rPr lang="en-US" dirty="0" smtClean="0"/>
              <a:t>Construction projects and fabrication of large pieces of experimental equipment costing over $10M are managed through a series of “Critical Decision” milestones</a:t>
            </a:r>
          </a:p>
          <a:p>
            <a:r>
              <a:rPr lang="en-US" dirty="0" smtClean="0"/>
              <a:t>The CD process ensures successful project execution and scientific return on agency investments, but funding must still be appropriated</a:t>
            </a:r>
          </a:p>
          <a:p>
            <a:pPr lvl="1"/>
            <a:r>
              <a:rPr lang="en-US" sz="2300" dirty="0" smtClean="0"/>
              <a:t>Linked to – </a:t>
            </a:r>
            <a:r>
              <a:rPr lang="en-US" sz="2300" i="1" dirty="0" smtClean="0"/>
              <a:t>but independent of</a:t>
            </a:r>
            <a:r>
              <a:rPr lang="en-US" sz="2300" dirty="0" smtClean="0"/>
              <a:t> – the budget process!</a:t>
            </a:r>
          </a:p>
        </p:txBody>
      </p:sp>
      <p:sp>
        <p:nvSpPr>
          <p:cNvPr id="2" name="Title 1"/>
          <p:cNvSpPr>
            <a:spLocks noGrp="1"/>
          </p:cNvSpPr>
          <p:nvPr>
            <p:ph type="title"/>
          </p:nvPr>
        </p:nvSpPr>
        <p:spPr/>
        <p:txBody>
          <a:bodyPr/>
          <a:lstStyle/>
          <a:p>
            <a:r>
              <a:rPr lang="en-US" smtClean="0"/>
              <a:t>DOE Project Management</a:t>
            </a:r>
            <a:endParaRPr lang="en-US" dirty="0"/>
          </a:p>
        </p:txBody>
      </p:sp>
      <p:sp>
        <p:nvSpPr>
          <p:cNvPr id="5" name="Footer Placeholder 4"/>
          <p:cNvSpPr>
            <a:spLocks noGrp="1"/>
          </p:cNvSpPr>
          <p:nvPr>
            <p:ph type="ftr" sz="quarter" idx="12"/>
          </p:nvPr>
        </p:nvSpPr>
        <p:spPr/>
        <p:txBody>
          <a:bodyPr/>
          <a:lstStyle/>
          <a:p>
            <a:pPr fontAlgn="auto">
              <a:spcBef>
                <a:spcPts val="0"/>
              </a:spcBef>
              <a:spcAft>
                <a:spcPts val="0"/>
              </a:spcAft>
            </a:pPr>
            <a:r>
              <a:rPr lang="en-US" smtClean="0">
                <a:solidFill>
                  <a:srgbClr val="0F6636"/>
                </a:solidFill>
              </a:rPr>
              <a:t>HEP and the Federal Budget Process - June 2017</a:t>
            </a:r>
            <a:endParaRPr lang="en-US" dirty="0">
              <a:solidFill>
                <a:srgbClr val="0F6636"/>
              </a:solidFill>
            </a:endParaRPr>
          </a:p>
        </p:txBody>
      </p:sp>
      <p:sp>
        <p:nvSpPr>
          <p:cNvPr id="7" name="Slide Number Placeholder 6"/>
          <p:cNvSpPr>
            <a:spLocks noGrp="1"/>
          </p:cNvSpPr>
          <p:nvPr>
            <p:ph type="sldNum" sz="quarter" idx="11"/>
          </p:nvPr>
        </p:nvSpPr>
        <p:spPr/>
        <p:txBody>
          <a:bodyPr/>
          <a:lstStyle/>
          <a:p>
            <a:fld id="{26CA2777-A89F-4130-B308-73BB65955918}" type="slidenum">
              <a:rPr lang="en-US" smtClean="0">
                <a:solidFill>
                  <a:srgbClr val="0F6636"/>
                </a:solidFill>
              </a:rPr>
              <a:pPr/>
              <a:t>40</a:t>
            </a:fld>
            <a:endParaRPr lang="en-US" dirty="0">
              <a:solidFill>
                <a:srgbClr val="0F6636"/>
              </a:solidFill>
            </a:endParaRPr>
          </a:p>
        </p:txBody>
      </p:sp>
    </p:spTree>
    <p:extLst>
      <p:ext uri="{BB962C8B-B14F-4D97-AF65-F5344CB8AC3E}">
        <p14:creationId xmlns:p14="http://schemas.microsoft.com/office/powerpoint/2010/main" val="7293647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866776"/>
            <a:ext cx="5964315" cy="5259388"/>
          </a:xfrm>
        </p:spPr>
        <p:txBody>
          <a:bodyPr>
            <a:normAutofit fontScale="92500" lnSpcReduction="20000"/>
          </a:bodyPr>
          <a:lstStyle/>
          <a:p>
            <a:r>
              <a:rPr lang="en-US" dirty="0" smtClean="0"/>
              <a:t>Together</a:t>
            </a:r>
            <a:r>
              <a:rPr lang="en-US" dirty="0"/>
              <a:t>, the 17 DOE laboratories comprise a preeminent federal research system, providing the Nation with strategic scientific and technological capabilities. The laboratories</a:t>
            </a:r>
            <a:r>
              <a:rPr lang="en-US" dirty="0" smtClean="0"/>
              <a:t>:</a:t>
            </a:r>
            <a:endParaRPr lang="en-US" dirty="0"/>
          </a:p>
          <a:p>
            <a:pPr lvl="1"/>
            <a:r>
              <a:rPr lang="en-US" dirty="0"/>
              <a:t>Execute long-term government scientific and technological missions, often with complex security, safety, project management, or other operational challenges;</a:t>
            </a:r>
          </a:p>
          <a:p>
            <a:pPr lvl="1"/>
            <a:r>
              <a:rPr lang="en-US" dirty="0"/>
              <a:t>Develop unique, often multidisciplinary, scientific capabilities beyond the scope of academic and industrial institutions, to benefit the Nation’s researchers and national strategic priorities; and</a:t>
            </a:r>
          </a:p>
          <a:p>
            <a:pPr lvl="1"/>
            <a:r>
              <a:rPr lang="en-US" dirty="0"/>
              <a:t>Develop and sustain critical scientific and technical capabilities to which the government requires assured </a:t>
            </a:r>
            <a:r>
              <a:rPr lang="en-US" dirty="0" smtClean="0"/>
              <a:t>access.</a:t>
            </a:r>
          </a:p>
          <a:p>
            <a:pPr lvl="1"/>
            <a:endParaRPr lang="en-US" dirty="0" smtClean="0"/>
          </a:p>
          <a:p>
            <a:r>
              <a:rPr lang="en-US" dirty="0"/>
              <a:t>S</a:t>
            </a:r>
            <a:r>
              <a:rPr lang="en-US" dirty="0" smtClean="0"/>
              <a:t>tewardship of </a:t>
            </a:r>
            <a:r>
              <a:rPr lang="en-US" dirty="0" err="1" smtClean="0"/>
              <a:t>Fermilab</a:t>
            </a:r>
            <a:r>
              <a:rPr lang="en-US" dirty="0" smtClean="0"/>
              <a:t> is an important part of the HEP mission</a:t>
            </a:r>
            <a:endParaRPr lang="en-US" dirty="0"/>
          </a:p>
        </p:txBody>
      </p:sp>
      <p:sp>
        <p:nvSpPr>
          <p:cNvPr id="3" name="Title 2"/>
          <p:cNvSpPr>
            <a:spLocks noGrp="1"/>
          </p:cNvSpPr>
          <p:nvPr>
            <p:ph type="title"/>
          </p:nvPr>
        </p:nvSpPr>
        <p:spPr/>
        <p:txBody>
          <a:bodyPr/>
          <a:lstStyle/>
          <a:p>
            <a:r>
              <a:rPr lang="en-US" dirty="0" smtClean="0"/>
              <a:t>Stewardship of DOE National Laboratories</a:t>
            </a:r>
            <a:endParaRPr lang="en-US" dirty="0"/>
          </a:p>
        </p:txBody>
      </p:sp>
      <p:sp>
        <p:nvSpPr>
          <p:cNvPr id="4" name="Slide Number Placeholder 3"/>
          <p:cNvSpPr>
            <a:spLocks noGrp="1"/>
          </p:cNvSpPr>
          <p:nvPr>
            <p:ph type="sldNum" sz="quarter" idx="11"/>
          </p:nvPr>
        </p:nvSpPr>
        <p:spPr/>
        <p:txBody>
          <a:bodyPr/>
          <a:lstStyle/>
          <a:p>
            <a:fld id="{26CA2777-A89F-4130-B308-73BB65955918}" type="slidenum">
              <a:rPr lang="en-US" smtClean="0">
                <a:solidFill>
                  <a:srgbClr val="0F6636"/>
                </a:solidFill>
              </a:rPr>
              <a:pPr/>
              <a:t>41</a:t>
            </a:fld>
            <a:endParaRPr lang="en-US" dirty="0">
              <a:solidFill>
                <a:srgbClr val="0F6636"/>
              </a:solidFill>
            </a:endParaRPr>
          </a:p>
        </p:txBody>
      </p:sp>
      <p:sp>
        <p:nvSpPr>
          <p:cNvPr id="5" name="Footer Placeholder 4"/>
          <p:cNvSpPr>
            <a:spLocks noGrp="1"/>
          </p:cNvSpPr>
          <p:nvPr>
            <p:ph type="ftr" sz="quarter" idx="12"/>
          </p:nvPr>
        </p:nvSpPr>
        <p:spPr/>
        <p:txBody>
          <a:bodyPr/>
          <a:lstStyle/>
          <a:p>
            <a:pPr fontAlgn="auto">
              <a:spcBef>
                <a:spcPts val="0"/>
              </a:spcBef>
              <a:spcAft>
                <a:spcPts val="0"/>
              </a:spcAft>
            </a:pPr>
            <a:r>
              <a:rPr lang="en-US" smtClean="0">
                <a:solidFill>
                  <a:srgbClr val="0F6636"/>
                </a:solidFill>
              </a:rPr>
              <a:t>HEP and the Federal Budget Process - June 2017</a:t>
            </a:r>
            <a:endParaRPr lang="en-US" dirty="0">
              <a:solidFill>
                <a:srgbClr val="0F6636"/>
              </a:solidFill>
            </a:endParaRPr>
          </a:p>
        </p:txBody>
      </p:sp>
      <p:pic>
        <p:nvPicPr>
          <p:cNvPr id="2050" name="Picture 2" descr="Fermi National Accelerator Laboratory - FY2014 Funding by Source (Costs in $ million): ASCR, $0.575; BES, $0.031; HEP, $364.052; NP, $0.345; Other SC, $5.262; Other DOE, $0.009; WFO, $1.0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0" y="3034694"/>
            <a:ext cx="2857500" cy="24860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ermi National Accelerator Laborato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1346173"/>
            <a:ext cx="2857500" cy="16073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286500" y="5601897"/>
            <a:ext cx="2857500" cy="646331"/>
          </a:xfrm>
          <a:prstGeom prst="rect">
            <a:avLst/>
          </a:prstGeom>
          <a:noFill/>
        </p:spPr>
        <p:txBody>
          <a:bodyPr wrap="square" rtlCol="0">
            <a:spAutoFit/>
          </a:bodyPr>
          <a:lstStyle/>
          <a:p>
            <a:pPr algn="ctr"/>
            <a:r>
              <a:rPr lang="en-US" dirty="0" err="1" smtClean="0">
                <a:latin typeface="+mn-lt"/>
              </a:rPr>
              <a:t>Fermilab</a:t>
            </a:r>
            <a:r>
              <a:rPr lang="en-US" dirty="0" smtClean="0">
                <a:latin typeface="+mn-lt"/>
              </a:rPr>
              <a:t> Annual Funding</a:t>
            </a:r>
            <a:br>
              <a:rPr lang="en-US" dirty="0" smtClean="0">
                <a:latin typeface="+mn-lt"/>
              </a:rPr>
            </a:br>
            <a:r>
              <a:rPr lang="en-US" dirty="0" smtClean="0">
                <a:latin typeface="+mn-lt"/>
              </a:rPr>
              <a:t>by Source</a:t>
            </a:r>
            <a:endParaRPr lang="en-US" dirty="0">
              <a:latin typeface="+mn-lt"/>
            </a:endParaRPr>
          </a:p>
        </p:txBody>
      </p:sp>
      <p:pic>
        <p:nvPicPr>
          <p:cNvPr id="2054" name="Picture 6" descr="Fermi National Accelerator Laborator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5100" y="866776"/>
            <a:ext cx="2400300" cy="438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11053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866775"/>
            <a:ext cx="8839199" cy="5409737"/>
          </a:xfrm>
        </p:spPr>
        <p:txBody>
          <a:bodyPr>
            <a:normAutofit fontScale="92500"/>
          </a:bodyPr>
          <a:lstStyle/>
          <a:p>
            <a:r>
              <a:rPr lang="en-US" dirty="0" smtClean="0"/>
              <a:t>Successful delivery of construction projects and facilities for science is a central part of the DOE science mission</a:t>
            </a:r>
          </a:p>
          <a:p>
            <a:pPr lvl="1"/>
            <a:r>
              <a:rPr lang="en-US" dirty="0" smtClean="0"/>
              <a:t>In particular, Office of Science practice (critical decision [CD] process and Lehman reviews) considered gold-standard in DOE</a:t>
            </a:r>
          </a:p>
          <a:p>
            <a:pPr lvl="2"/>
            <a:r>
              <a:rPr lang="en-US" dirty="0" smtClean="0"/>
              <a:t>“Failure is not an option”</a:t>
            </a:r>
          </a:p>
          <a:p>
            <a:pPr lvl="1"/>
            <a:r>
              <a:rPr lang="en-US" dirty="0" smtClean="0"/>
              <a:t>SC has earned the authority to manage projects flexibly</a:t>
            </a:r>
          </a:p>
          <a:p>
            <a:pPr lvl="2"/>
            <a:r>
              <a:rPr lang="en-US" dirty="0" smtClean="0"/>
              <a:t>This authority is only protected by unblemished project execution and is recognized as essential to SC success</a:t>
            </a:r>
          </a:p>
          <a:p>
            <a:r>
              <a:rPr lang="en-US" dirty="0" smtClean="0"/>
              <a:t>DOE is committed to the successful execution of projects that have reached CD-2 and aims to provide the baseline funding profile</a:t>
            </a:r>
          </a:p>
          <a:p>
            <a:pPr lvl="1"/>
            <a:r>
              <a:rPr lang="en-US" dirty="0" smtClean="0"/>
              <a:t>Approval of CD-2 establishes the Performance Baseline against which the project success or failure will be measured</a:t>
            </a:r>
          </a:p>
          <a:p>
            <a:pPr lvl="1"/>
            <a:r>
              <a:rPr lang="en-US" dirty="0" smtClean="0"/>
              <a:t>CD-2 also allows project to request construction/fabrication funds</a:t>
            </a:r>
          </a:p>
          <a:p>
            <a:r>
              <a:rPr lang="en-US" dirty="0" smtClean="0"/>
              <a:t>In a difficult budget situation, projects that have not yet reached CD-2 are much more likely to have their profiles adjusted</a:t>
            </a:r>
          </a:p>
        </p:txBody>
      </p:sp>
      <p:sp>
        <p:nvSpPr>
          <p:cNvPr id="3" name="Title 2"/>
          <p:cNvSpPr>
            <a:spLocks noGrp="1"/>
          </p:cNvSpPr>
          <p:nvPr>
            <p:ph type="title"/>
          </p:nvPr>
        </p:nvSpPr>
        <p:spPr/>
        <p:txBody>
          <a:bodyPr/>
          <a:lstStyle/>
          <a:p>
            <a:r>
              <a:rPr lang="en-US" dirty="0" smtClean="0"/>
              <a:t>Project Support</a:t>
            </a:r>
            <a:endParaRPr lang="en-US" dirty="0"/>
          </a:p>
        </p:txBody>
      </p:sp>
      <p:sp>
        <p:nvSpPr>
          <p:cNvPr id="4" name="Slide Number Placeholder 3"/>
          <p:cNvSpPr>
            <a:spLocks noGrp="1"/>
          </p:cNvSpPr>
          <p:nvPr>
            <p:ph type="sldNum" sz="quarter" idx="11"/>
          </p:nvPr>
        </p:nvSpPr>
        <p:spPr/>
        <p:txBody>
          <a:bodyPr/>
          <a:lstStyle/>
          <a:p>
            <a:fld id="{26CA2777-A89F-4130-B308-73BB65955918}" type="slidenum">
              <a:rPr lang="en-US" smtClean="0"/>
              <a:pPr/>
              <a:t>42</a:t>
            </a:fld>
            <a:endParaRPr lang="en-US"/>
          </a:p>
        </p:txBody>
      </p:sp>
      <p:sp>
        <p:nvSpPr>
          <p:cNvPr id="5" name="Footer Placeholder 4"/>
          <p:cNvSpPr>
            <a:spLocks noGrp="1"/>
          </p:cNvSpPr>
          <p:nvPr>
            <p:ph type="ftr" sz="quarter" idx="12"/>
          </p:nvPr>
        </p:nvSpPr>
        <p:spPr/>
        <p:txBody>
          <a:bodyPr/>
          <a:lstStyle/>
          <a:p>
            <a:r>
              <a:rPr lang="en-US" smtClean="0"/>
              <a:t>HEP and the Federal Budget Process - June 2017</a:t>
            </a:r>
            <a:endParaRPr lang="en-US"/>
          </a:p>
        </p:txBody>
      </p:sp>
    </p:spTree>
    <p:extLst>
      <p:ext uri="{BB962C8B-B14F-4D97-AF65-F5344CB8AC3E}">
        <p14:creationId xmlns:p14="http://schemas.microsoft.com/office/powerpoint/2010/main" val="2035817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2425" y="866776"/>
            <a:ext cx="4905375" cy="5259388"/>
          </a:xfrm>
        </p:spPr>
        <p:txBody>
          <a:bodyPr>
            <a:normAutofit fontScale="92500" lnSpcReduction="20000"/>
          </a:bodyPr>
          <a:lstStyle/>
          <a:p>
            <a:r>
              <a:rPr lang="en-US" dirty="0"/>
              <a:t>Laboratory research is </a:t>
            </a:r>
            <a:r>
              <a:rPr lang="en-US" dirty="0" smtClean="0"/>
              <a:t>mission driven </a:t>
            </a:r>
            <a:r>
              <a:rPr lang="en-US" dirty="0"/>
              <a:t>and funded through Field Work </a:t>
            </a:r>
            <a:r>
              <a:rPr lang="en-US" dirty="0" smtClean="0"/>
              <a:t>Proposals</a:t>
            </a:r>
          </a:p>
          <a:p>
            <a:pPr lvl="1"/>
            <a:r>
              <a:rPr lang="en-US" dirty="0" smtClean="0"/>
              <a:t>Program </a:t>
            </a:r>
            <a:r>
              <a:rPr lang="en-US" dirty="0"/>
              <a:t>guidance to the </a:t>
            </a:r>
            <a:r>
              <a:rPr lang="en-US" dirty="0" smtClean="0"/>
              <a:t>Laboratories is </a:t>
            </a:r>
            <a:r>
              <a:rPr lang="en-US" dirty="0"/>
              <a:t>provided by HEP with input from a variety of sources, </a:t>
            </a:r>
            <a:r>
              <a:rPr lang="en-US" dirty="0" smtClean="0"/>
              <a:t>including:</a:t>
            </a:r>
          </a:p>
          <a:p>
            <a:pPr lvl="2"/>
            <a:r>
              <a:rPr lang="en-US" dirty="0" smtClean="0"/>
              <a:t>The Laboratories themselves</a:t>
            </a:r>
          </a:p>
          <a:p>
            <a:pPr lvl="3"/>
            <a:r>
              <a:rPr lang="en-US" dirty="0" smtClean="0"/>
              <a:t>Local </a:t>
            </a:r>
            <a:r>
              <a:rPr lang="en-US" dirty="0"/>
              <a:t>strengths and </a:t>
            </a:r>
            <a:r>
              <a:rPr lang="en-US" dirty="0" smtClean="0"/>
              <a:t>resources</a:t>
            </a:r>
          </a:p>
          <a:p>
            <a:pPr lvl="2"/>
            <a:r>
              <a:rPr lang="en-US" dirty="0" smtClean="0"/>
              <a:t>Advisory committees</a:t>
            </a:r>
          </a:p>
          <a:p>
            <a:pPr lvl="2"/>
            <a:r>
              <a:rPr lang="en-US" dirty="0" smtClean="0"/>
              <a:t>Institutional reviews</a:t>
            </a:r>
          </a:p>
          <a:p>
            <a:pPr lvl="1"/>
            <a:r>
              <a:rPr lang="en-US" dirty="0">
                <a:solidFill>
                  <a:schemeClr val="tx1"/>
                </a:solidFill>
              </a:rPr>
              <a:t>HEP holds comparative reviews of the Research programs of the labs every 3 years</a:t>
            </a:r>
            <a:r>
              <a:rPr lang="en-US" dirty="0" smtClean="0">
                <a:solidFill>
                  <a:schemeClr val="tx1"/>
                </a:solidFill>
              </a:rPr>
              <a:t>.</a:t>
            </a:r>
          </a:p>
          <a:p>
            <a:r>
              <a:rPr lang="en-US" dirty="0"/>
              <a:t>Research job classifications at L</a:t>
            </a:r>
            <a:r>
              <a:rPr lang="en-US" dirty="0" smtClean="0"/>
              <a:t>aboratories are similar to those at Universities</a:t>
            </a:r>
          </a:p>
          <a:p>
            <a:pPr lvl="1"/>
            <a:r>
              <a:rPr lang="en-US" dirty="0" smtClean="0"/>
              <a:t>Major exception is Senior Research Scientists in place of PIs</a:t>
            </a:r>
            <a:endParaRPr lang="en-US" dirty="0"/>
          </a:p>
        </p:txBody>
      </p:sp>
      <p:sp>
        <p:nvSpPr>
          <p:cNvPr id="3" name="Title 2"/>
          <p:cNvSpPr>
            <a:spLocks noGrp="1"/>
          </p:cNvSpPr>
          <p:nvPr>
            <p:ph type="title"/>
          </p:nvPr>
        </p:nvSpPr>
        <p:spPr/>
        <p:txBody>
          <a:bodyPr>
            <a:noAutofit/>
          </a:bodyPr>
          <a:lstStyle/>
          <a:p>
            <a:r>
              <a:rPr lang="en-US" dirty="0" smtClean="0"/>
              <a:t>Laboratory Support</a:t>
            </a:r>
            <a:endParaRPr lang="en-US" dirty="0"/>
          </a:p>
        </p:txBody>
      </p:sp>
      <p:sp>
        <p:nvSpPr>
          <p:cNvPr id="4" name="Slide Number Placeholder 3"/>
          <p:cNvSpPr>
            <a:spLocks noGrp="1"/>
          </p:cNvSpPr>
          <p:nvPr>
            <p:ph type="sldNum" sz="quarter" idx="11"/>
          </p:nvPr>
        </p:nvSpPr>
        <p:spPr/>
        <p:txBody>
          <a:bodyPr/>
          <a:lstStyle/>
          <a:p>
            <a:fld id="{26CA2777-A89F-4130-B308-73BB65955918}" type="slidenum">
              <a:rPr lang="en-US" smtClean="0"/>
              <a:pPr/>
              <a:t>43</a:t>
            </a:fld>
            <a:endParaRPr lang="en-US"/>
          </a:p>
        </p:txBody>
      </p:sp>
      <p:sp>
        <p:nvSpPr>
          <p:cNvPr id="5" name="Footer Placeholder 4"/>
          <p:cNvSpPr>
            <a:spLocks noGrp="1"/>
          </p:cNvSpPr>
          <p:nvPr>
            <p:ph type="ftr" sz="quarter" idx="12"/>
          </p:nvPr>
        </p:nvSpPr>
        <p:spPr/>
        <p:txBody>
          <a:bodyPr/>
          <a:lstStyle/>
          <a:p>
            <a:r>
              <a:rPr lang="en-US" smtClean="0"/>
              <a:t>HEP and the Federal Budget Process - June 2017</a:t>
            </a:r>
            <a:endParaRPr lang="en-US"/>
          </a:p>
        </p:txBody>
      </p:sp>
      <p:graphicFrame>
        <p:nvGraphicFramePr>
          <p:cNvPr id="6" name="Chart 5"/>
          <p:cNvGraphicFramePr/>
          <p:nvPr>
            <p:extLst/>
          </p:nvPr>
        </p:nvGraphicFramePr>
        <p:xfrm>
          <a:off x="4876800" y="914400"/>
          <a:ext cx="4251960" cy="48006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5626617" y="5638800"/>
            <a:ext cx="2907783" cy="584775"/>
          </a:xfrm>
          <a:prstGeom prst="rect">
            <a:avLst/>
          </a:prstGeom>
          <a:noFill/>
        </p:spPr>
        <p:txBody>
          <a:bodyPr wrap="none" rtlCol="0">
            <a:spAutoFit/>
          </a:bodyPr>
          <a:lstStyle/>
          <a:p>
            <a:pPr algn="ctr"/>
            <a:r>
              <a:rPr lang="en-US" sz="1600" b="1" i="1" dirty="0" smtClean="0"/>
              <a:t>Rounding in percentages may </a:t>
            </a:r>
            <a:br>
              <a:rPr lang="en-US" sz="1600" b="1" i="1" dirty="0" smtClean="0"/>
            </a:br>
            <a:r>
              <a:rPr lang="en-US" sz="1600" b="1" i="1" dirty="0" smtClean="0"/>
              <a:t>cause total to be less than 100%</a:t>
            </a:r>
            <a:endParaRPr lang="en-US" sz="1600" b="1" i="1" dirty="0"/>
          </a:p>
        </p:txBody>
      </p:sp>
    </p:spTree>
    <p:extLst>
      <p:ext uri="{BB962C8B-B14F-4D97-AF65-F5344CB8AC3E}">
        <p14:creationId xmlns:p14="http://schemas.microsoft.com/office/powerpoint/2010/main" val="34143859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2425" y="866776"/>
            <a:ext cx="4829175" cy="5259388"/>
          </a:xfrm>
        </p:spPr>
        <p:txBody>
          <a:bodyPr>
            <a:normAutofit fontScale="85000" lnSpcReduction="20000"/>
          </a:bodyPr>
          <a:lstStyle/>
          <a:p>
            <a:r>
              <a:rPr lang="en-US" dirty="0"/>
              <a:t>University research is supported by a competitive, proposal-driven </a:t>
            </a:r>
            <a:r>
              <a:rPr lang="en-US" dirty="0" smtClean="0"/>
              <a:t>process</a:t>
            </a:r>
          </a:p>
          <a:p>
            <a:pPr lvl="1"/>
            <a:r>
              <a:rPr lang="en-US" dirty="0" smtClean="0"/>
              <a:t>Grants issued after comparative review of proposals submitted to Funding Opportunity Announcements</a:t>
            </a:r>
          </a:p>
          <a:p>
            <a:r>
              <a:rPr lang="en-US" dirty="0" smtClean="0"/>
              <a:t>Research </a:t>
            </a:r>
            <a:r>
              <a:rPr lang="en-US" dirty="0"/>
              <a:t>job classifications at universities, supported by HEP funding, </a:t>
            </a:r>
            <a:r>
              <a:rPr lang="en-US" dirty="0" smtClean="0"/>
              <a:t>include the </a:t>
            </a:r>
            <a:r>
              <a:rPr lang="en-US" dirty="0"/>
              <a:t>following positions:</a:t>
            </a:r>
          </a:p>
          <a:p>
            <a:pPr lvl="1"/>
            <a:r>
              <a:rPr lang="en-US" dirty="0" smtClean="0"/>
              <a:t>Principle </a:t>
            </a:r>
            <a:r>
              <a:rPr lang="en-US" dirty="0"/>
              <a:t>Investigator (PI</a:t>
            </a:r>
            <a:r>
              <a:rPr lang="en-US" dirty="0" smtClean="0"/>
              <a:t>)</a:t>
            </a:r>
          </a:p>
          <a:p>
            <a:pPr lvl="2"/>
            <a:r>
              <a:rPr lang="en-US" dirty="0" smtClean="0"/>
              <a:t>Tenured </a:t>
            </a:r>
            <a:r>
              <a:rPr lang="en-US" dirty="0"/>
              <a:t>or </a:t>
            </a:r>
            <a:r>
              <a:rPr lang="en-US" dirty="0" smtClean="0"/>
              <a:t>tenure-track </a:t>
            </a:r>
            <a:r>
              <a:rPr lang="en-US" dirty="0"/>
              <a:t>permanent </a:t>
            </a:r>
            <a:r>
              <a:rPr lang="en-US" dirty="0" smtClean="0"/>
              <a:t>Ph.D. staff</a:t>
            </a:r>
            <a:endParaRPr lang="en-US" dirty="0"/>
          </a:p>
          <a:p>
            <a:pPr lvl="1"/>
            <a:r>
              <a:rPr lang="en-US" dirty="0" smtClean="0"/>
              <a:t>Research scientist</a:t>
            </a:r>
          </a:p>
          <a:p>
            <a:pPr lvl="2"/>
            <a:r>
              <a:rPr lang="en-US" dirty="0" smtClean="0"/>
              <a:t>Permanent</a:t>
            </a:r>
            <a:r>
              <a:rPr lang="en-US" dirty="0"/>
              <a:t>, non-tenured staff </a:t>
            </a:r>
          </a:p>
          <a:p>
            <a:pPr lvl="1"/>
            <a:r>
              <a:rPr lang="en-US" dirty="0" smtClean="0"/>
              <a:t>Postdoctoral fellow</a:t>
            </a:r>
          </a:p>
          <a:p>
            <a:pPr lvl="2"/>
            <a:r>
              <a:rPr lang="en-US" dirty="0" smtClean="0"/>
              <a:t>Term </a:t>
            </a:r>
            <a:r>
              <a:rPr lang="en-US" dirty="0"/>
              <a:t>employees with </a:t>
            </a:r>
            <a:r>
              <a:rPr lang="en-US" dirty="0" smtClean="0"/>
              <a:t>Ph.D.</a:t>
            </a:r>
            <a:endParaRPr lang="en-US" dirty="0"/>
          </a:p>
          <a:p>
            <a:pPr lvl="1"/>
            <a:r>
              <a:rPr lang="en-US" dirty="0" smtClean="0"/>
              <a:t>Graduate </a:t>
            </a:r>
            <a:r>
              <a:rPr lang="en-US" dirty="0"/>
              <a:t>students</a:t>
            </a:r>
          </a:p>
          <a:p>
            <a:pPr lvl="1"/>
            <a:r>
              <a:rPr lang="en-US" dirty="0" smtClean="0"/>
              <a:t>Administrative staff</a:t>
            </a:r>
          </a:p>
          <a:p>
            <a:pPr lvl="1"/>
            <a:r>
              <a:rPr lang="en-US" dirty="0" smtClean="0"/>
              <a:t>Engineers</a:t>
            </a:r>
          </a:p>
          <a:p>
            <a:pPr lvl="1"/>
            <a:r>
              <a:rPr lang="en-US" dirty="0" smtClean="0"/>
              <a:t>Computer professionals</a:t>
            </a:r>
            <a:endParaRPr lang="en-US" dirty="0"/>
          </a:p>
        </p:txBody>
      </p:sp>
      <p:sp>
        <p:nvSpPr>
          <p:cNvPr id="3" name="Title 2"/>
          <p:cNvSpPr>
            <a:spLocks noGrp="1"/>
          </p:cNvSpPr>
          <p:nvPr>
            <p:ph type="title"/>
          </p:nvPr>
        </p:nvSpPr>
        <p:spPr/>
        <p:txBody>
          <a:bodyPr>
            <a:noAutofit/>
          </a:bodyPr>
          <a:lstStyle/>
          <a:p>
            <a:r>
              <a:rPr lang="en-US" dirty="0" smtClean="0"/>
              <a:t>University Support</a:t>
            </a:r>
            <a:endParaRPr lang="en-US" dirty="0"/>
          </a:p>
        </p:txBody>
      </p:sp>
      <p:sp>
        <p:nvSpPr>
          <p:cNvPr id="4" name="Slide Number Placeholder 3"/>
          <p:cNvSpPr>
            <a:spLocks noGrp="1"/>
          </p:cNvSpPr>
          <p:nvPr>
            <p:ph type="sldNum" sz="quarter" idx="11"/>
          </p:nvPr>
        </p:nvSpPr>
        <p:spPr/>
        <p:txBody>
          <a:bodyPr/>
          <a:lstStyle/>
          <a:p>
            <a:fld id="{26CA2777-A89F-4130-B308-73BB65955918}" type="slidenum">
              <a:rPr lang="en-US" smtClean="0"/>
              <a:pPr/>
              <a:t>44</a:t>
            </a:fld>
            <a:endParaRPr lang="en-US"/>
          </a:p>
        </p:txBody>
      </p:sp>
      <p:sp>
        <p:nvSpPr>
          <p:cNvPr id="5" name="Footer Placeholder 4"/>
          <p:cNvSpPr>
            <a:spLocks noGrp="1"/>
          </p:cNvSpPr>
          <p:nvPr>
            <p:ph type="ftr" sz="quarter" idx="12"/>
          </p:nvPr>
        </p:nvSpPr>
        <p:spPr/>
        <p:txBody>
          <a:bodyPr/>
          <a:lstStyle/>
          <a:p>
            <a:r>
              <a:rPr lang="en-US" smtClean="0"/>
              <a:t>HEP and the Federal Budget Process - June 2017</a:t>
            </a:r>
            <a:endParaRPr lang="en-US"/>
          </a:p>
        </p:txBody>
      </p:sp>
      <p:graphicFrame>
        <p:nvGraphicFramePr>
          <p:cNvPr id="6" name="Chart 5"/>
          <p:cNvGraphicFramePr/>
          <p:nvPr>
            <p:extLst/>
          </p:nvPr>
        </p:nvGraphicFramePr>
        <p:xfrm>
          <a:off x="4876800" y="1066800"/>
          <a:ext cx="4267200" cy="4962525"/>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5626617" y="5054025"/>
            <a:ext cx="2907783" cy="584775"/>
          </a:xfrm>
          <a:prstGeom prst="rect">
            <a:avLst/>
          </a:prstGeom>
          <a:noFill/>
        </p:spPr>
        <p:txBody>
          <a:bodyPr wrap="none" rtlCol="0">
            <a:spAutoFit/>
          </a:bodyPr>
          <a:lstStyle/>
          <a:p>
            <a:pPr algn="ctr"/>
            <a:r>
              <a:rPr lang="en-US" sz="1600" b="1" i="1" dirty="0" smtClean="0"/>
              <a:t>Rounding in percentages may </a:t>
            </a:r>
            <a:br>
              <a:rPr lang="en-US" sz="1600" b="1" i="1" dirty="0" smtClean="0"/>
            </a:br>
            <a:r>
              <a:rPr lang="en-US" sz="1600" b="1" i="1" dirty="0" smtClean="0"/>
              <a:t>cause total to be less than 100%</a:t>
            </a:r>
            <a:endParaRPr lang="en-US" sz="1600" b="1" i="1" dirty="0"/>
          </a:p>
        </p:txBody>
      </p:sp>
    </p:spTree>
    <p:extLst>
      <p:ext uri="{BB962C8B-B14F-4D97-AF65-F5344CB8AC3E}">
        <p14:creationId xmlns:p14="http://schemas.microsoft.com/office/powerpoint/2010/main" val="33871496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762000"/>
            <a:ext cx="8610599" cy="5410200"/>
          </a:xfrm>
        </p:spPr>
        <p:txBody>
          <a:bodyPr>
            <a:normAutofit fontScale="85000" lnSpcReduction="20000"/>
          </a:bodyPr>
          <a:lstStyle/>
          <a:p>
            <a:r>
              <a:rPr lang="en-US" dirty="0" smtClean="0"/>
              <a:t>In 2012, under Secretary Chu, major changes were made in how DOE operates with respect to international Lab-to-Lab interactions, including:</a:t>
            </a:r>
          </a:p>
          <a:p>
            <a:pPr lvl="1"/>
            <a:r>
              <a:rPr lang="en-US" dirty="0" smtClean="0"/>
              <a:t>Memoranda </a:t>
            </a:r>
            <a:r>
              <a:rPr lang="en-US" dirty="0"/>
              <a:t>Of </a:t>
            </a:r>
            <a:r>
              <a:rPr lang="en-US" dirty="0" smtClean="0"/>
              <a:t>Understanding (MOU)</a:t>
            </a:r>
          </a:p>
          <a:p>
            <a:pPr lvl="1"/>
            <a:r>
              <a:rPr lang="en-US" dirty="0" smtClean="0"/>
              <a:t>International Cooperative Research and Development Agreements (</a:t>
            </a:r>
            <a:r>
              <a:rPr lang="en-US" dirty="0" err="1" smtClean="0"/>
              <a:t>i</a:t>
            </a:r>
            <a:r>
              <a:rPr lang="en-US" dirty="0" smtClean="0"/>
              <a:t>-CRADA)</a:t>
            </a:r>
          </a:p>
          <a:p>
            <a:pPr lvl="1"/>
            <a:r>
              <a:rPr lang="en-US" dirty="0" smtClean="0"/>
              <a:t>Strategic Partnership Projects (SPP)</a:t>
            </a:r>
          </a:p>
          <a:p>
            <a:r>
              <a:rPr lang="en-US" dirty="0" smtClean="0"/>
              <a:t>A November 17, 2014, delegation order by Secretary Moniz provides further guidance:</a:t>
            </a:r>
          </a:p>
          <a:p>
            <a:pPr lvl="1"/>
            <a:r>
              <a:rPr lang="en-US" dirty="0" smtClean="0"/>
              <a:t>Previously, the labs negotiated MOUs with foreign labs in an independent manner, with limited coordination and no HQ clearances required</a:t>
            </a:r>
          </a:p>
          <a:p>
            <a:pPr lvl="1"/>
            <a:r>
              <a:rPr lang="en-US" dirty="0" smtClean="0"/>
              <a:t>Now, lab-to-lab MOUs cannot be used for R&amp;D collaborations and scientific exchanges, and such activities need to be cleared through the DOE Site Office and DOE HQ before being signed</a:t>
            </a:r>
          </a:p>
          <a:p>
            <a:r>
              <a:rPr lang="en-US" dirty="0" smtClean="0"/>
              <a:t>Implications for </a:t>
            </a:r>
            <a:r>
              <a:rPr lang="en-US" dirty="0" err="1" smtClean="0"/>
              <a:t>HEP</a:t>
            </a:r>
            <a:r>
              <a:rPr lang="en-US" dirty="0" smtClean="0"/>
              <a:t>:</a:t>
            </a:r>
          </a:p>
          <a:p>
            <a:pPr lvl="1"/>
            <a:r>
              <a:rPr lang="en-US" dirty="0" smtClean="0"/>
              <a:t>Any R&amp;D collaboration involving DOE laboratories (outside info sharing and workshops) need legally binding agency-to-agency agreements negotiated at the DOE level</a:t>
            </a:r>
          </a:p>
          <a:p>
            <a:pPr lvl="1"/>
            <a:r>
              <a:rPr lang="en-US" dirty="0" smtClean="0"/>
              <a:t>Better coordination between the labs, DOE, and State Department and greater U.S. Government visibility for HEP international activities</a:t>
            </a:r>
          </a:p>
        </p:txBody>
      </p:sp>
      <p:sp>
        <p:nvSpPr>
          <p:cNvPr id="3" name="Title 2"/>
          <p:cNvSpPr>
            <a:spLocks noGrp="1"/>
          </p:cNvSpPr>
          <p:nvPr>
            <p:ph type="title"/>
          </p:nvPr>
        </p:nvSpPr>
        <p:spPr/>
        <p:txBody>
          <a:bodyPr/>
          <a:lstStyle/>
          <a:p>
            <a:r>
              <a:rPr lang="en-US" dirty="0" smtClean="0"/>
              <a:t>Laboratory International Agreements</a:t>
            </a:r>
            <a:endParaRPr lang="en-US" dirty="0"/>
          </a:p>
        </p:txBody>
      </p:sp>
      <p:sp>
        <p:nvSpPr>
          <p:cNvPr id="4" name="Slide Number Placeholder 3"/>
          <p:cNvSpPr>
            <a:spLocks noGrp="1"/>
          </p:cNvSpPr>
          <p:nvPr>
            <p:ph type="sldNum" sz="quarter" idx="11"/>
          </p:nvPr>
        </p:nvSpPr>
        <p:spPr/>
        <p:txBody>
          <a:bodyPr/>
          <a:lstStyle/>
          <a:p>
            <a:fld id="{26CA2777-A89F-4130-B308-73BB65955918}" type="slidenum">
              <a:rPr lang="en-US" smtClean="0"/>
              <a:pPr/>
              <a:t>45</a:t>
            </a:fld>
            <a:endParaRPr lang="en-US"/>
          </a:p>
        </p:txBody>
      </p:sp>
      <p:sp>
        <p:nvSpPr>
          <p:cNvPr id="5" name="Footer Placeholder 4"/>
          <p:cNvSpPr>
            <a:spLocks noGrp="1"/>
          </p:cNvSpPr>
          <p:nvPr>
            <p:ph type="ftr" sz="quarter" idx="12"/>
          </p:nvPr>
        </p:nvSpPr>
        <p:spPr/>
        <p:txBody>
          <a:bodyPr/>
          <a:lstStyle/>
          <a:p>
            <a:r>
              <a:rPr lang="en-US" smtClean="0"/>
              <a:t>HEP and the Federal Budget Process - June 2017</a:t>
            </a:r>
            <a:endParaRPr lang="en-US"/>
          </a:p>
        </p:txBody>
      </p:sp>
    </p:spTree>
    <p:extLst>
      <p:ext uri="{BB962C8B-B14F-4D97-AF65-F5344CB8AC3E}">
        <p14:creationId xmlns:p14="http://schemas.microsoft.com/office/powerpoint/2010/main" val="41023530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42875" y="762001"/>
            <a:ext cx="8839199" cy="5259388"/>
          </a:xfrm>
        </p:spPr>
        <p:txBody>
          <a:bodyPr/>
          <a:lstStyle/>
          <a:p>
            <a:r>
              <a:rPr lang="en-US" dirty="0" smtClean="0"/>
              <a:t>Typically, three budgets are being worked on at any given time</a:t>
            </a:r>
          </a:p>
          <a:p>
            <a:pPr lvl="1"/>
            <a:r>
              <a:rPr lang="en-US" dirty="0" smtClean="0"/>
              <a:t>Executing current Fiscal Year (FY; October 1 – September 30)</a:t>
            </a:r>
          </a:p>
          <a:p>
            <a:pPr lvl="1"/>
            <a:r>
              <a:rPr lang="en-US" dirty="0" smtClean="0"/>
              <a:t>White House Office of Management and Budget (OMB) review and Congressional Appropriation for coming FY</a:t>
            </a:r>
          </a:p>
          <a:p>
            <a:pPr lvl="1"/>
            <a:r>
              <a:rPr lang="en-US" dirty="0" smtClean="0"/>
              <a:t>Agency internal planning for the second FY from now</a:t>
            </a:r>
          </a:p>
          <a:p>
            <a:pPr lvl="1"/>
            <a:endParaRPr lang="en-US" dirty="0"/>
          </a:p>
        </p:txBody>
      </p:sp>
      <p:sp>
        <p:nvSpPr>
          <p:cNvPr id="5" name="Title 4"/>
          <p:cNvSpPr>
            <a:spLocks noGrp="1"/>
          </p:cNvSpPr>
          <p:nvPr>
            <p:ph type="title"/>
          </p:nvPr>
        </p:nvSpPr>
        <p:spPr/>
        <p:txBody>
          <a:bodyPr/>
          <a:lstStyle/>
          <a:p>
            <a:r>
              <a:rPr lang="en-US" dirty="0" smtClean="0"/>
              <a:t>The U.S. Federal Budget Cycle</a:t>
            </a:r>
            <a:endParaRPr lang="en-US" dirty="0"/>
          </a:p>
        </p:txBody>
      </p:sp>
      <p:sp>
        <p:nvSpPr>
          <p:cNvPr id="4" name="Slide Number Placeholder 3"/>
          <p:cNvSpPr>
            <a:spLocks noGrp="1"/>
          </p:cNvSpPr>
          <p:nvPr>
            <p:ph type="sldNum" sz="quarter" idx="11"/>
          </p:nvPr>
        </p:nvSpPr>
        <p:spPr/>
        <p:txBody>
          <a:bodyPr/>
          <a:lstStyle/>
          <a:p>
            <a:pPr>
              <a:defRPr/>
            </a:pPr>
            <a:fld id="{56929663-6CA7-4931-8F5D-849FE6A4CD44}" type="slidenum">
              <a:rPr lang="en-US" smtClean="0">
                <a:solidFill>
                  <a:srgbClr val="0F6636"/>
                </a:solidFill>
              </a:rPr>
              <a:pPr>
                <a:defRPr/>
              </a:pPr>
              <a:t>5</a:t>
            </a:fld>
            <a:endParaRPr lang="en-US" dirty="0">
              <a:solidFill>
                <a:srgbClr val="0F6636"/>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2362695703"/>
              </p:ext>
            </p:extLst>
          </p:nvPr>
        </p:nvGraphicFramePr>
        <p:xfrm>
          <a:off x="-8" y="2926711"/>
          <a:ext cx="9144019" cy="2887209"/>
        </p:xfrm>
        <a:graphic>
          <a:graphicData uri="http://schemas.openxmlformats.org/drawingml/2006/table">
            <a:tbl>
              <a:tblPr/>
              <a:tblGrid>
                <a:gridCol w="839539"/>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tblGrid>
              <a:tr h="789139">
                <a:tc>
                  <a:txBody>
                    <a:bodyPr/>
                    <a:lstStyle/>
                    <a:p>
                      <a:pPr algn="ctr" fontAlgn="ctr"/>
                      <a:r>
                        <a:rPr lang="en-US" sz="1800" b="1" i="0" u="none" strike="noStrike" dirty="0">
                          <a:solidFill>
                            <a:srgbClr val="000000"/>
                          </a:solidFill>
                          <a:effectLst/>
                          <a:latin typeface="Calibri" panose="020F0502020204030204" pitchFamily="34" charset="0"/>
                        </a:rPr>
                        <a:t>FY </a:t>
                      </a:r>
                      <a:r>
                        <a:rPr lang="en-US" sz="1800" b="1" i="0" u="none" strike="noStrike" dirty="0" smtClean="0">
                          <a:solidFill>
                            <a:srgbClr val="000000"/>
                          </a:solidFill>
                          <a:effectLst/>
                          <a:latin typeface="Calibri" panose="020F0502020204030204" pitchFamily="34" charset="0"/>
                        </a:rPr>
                        <a:t>2016</a:t>
                      </a:r>
                    </a:p>
                    <a:p>
                      <a:pPr algn="ctr" fontAlgn="ctr"/>
                      <a:r>
                        <a:rPr lang="en-US" sz="1800" b="1" i="0" u="none" strike="noStrike" dirty="0" smtClean="0">
                          <a:solidFill>
                            <a:srgbClr val="000000"/>
                          </a:solidFill>
                          <a:effectLst/>
                          <a:latin typeface="Calibri" panose="020F0502020204030204" pitchFamily="34" charset="0"/>
                        </a:rPr>
                        <a:t>Budget</a:t>
                      </a:r>
                      <a:endParaRPr lang="en-US" sz="1800" b="1" i="0" u="none" strike="noStrike" dirty="0">
                        <a:solidFill>
                          <a:srgbClr val="000000"/>
                        </a:solidFill>
                        <a:effectLst/>
                        <a:latin typeface="Calibri" panose="020F0502020204030204" pitchFamily="34" charset="0"/>
                      </a:endParaRP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12">
                  <a:txBody>
                    <a:bodyPr/>
                    <a:lstStyle/>
                    <a:p>
                      <a:pPr algn="ctr" fontAlgn="ctr"/>
                      <a:r>
                        <a:rPr lang="en-US" sz="1800" b="1" i="0" u="none" strike="noStrike" dirty="0">
                          <a:solidFill>
                            <a:srgbClr val="000000"/>
                          </a:solidFill>
                          <a:effectLst/>
                          <a:latin typeface="Calibri" panose="020F0502020204030204" pitchFamily="34" charset="0"/>
                        </a:rPr>
                        <a:t>Spend the Fiscal Year Budget</a:t>
                      </a: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A9D08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endParaRPr lang="en-US" sz="900" b="1" i="0" u="none" strike="noStrike" dirty="0">
                        <a:solidFill>
                          <a:srgbClr val="000000"/>
                        </a:solidFill>
                        <a:effectLst/>
                        <a:latin typeface="Calibri" panose="020F0502020204030204" pitchFamily="34" charset="0"/>
                      </a:endParaRPr>
                    </a:p>
                  </a:txBody>
                  <a:tcPr marL="6849" marR="6849" marT="6849"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900" b="1" i="0" u="none" strike="noStrike" dirty="0">
                        <a:solidFill>
                          <a:srgbClr val="000000"/>
                        </a:solidFill>
                        <a:effectLst/>
                        <a:latin typeface="Calibri" panose="020F0502020204030204" pitchFamily="34" charset="0"/>
                      </a:endParaRPr>
                    </a:p>
                  </a:txBody>
                  <a:tcPr marL="6849" marR="6849" marT="6849"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a:noFill/>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a:noFill/>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a:noFill/>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a:noFill/>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a:noFill/>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a:noFill/>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a:noFill/>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a:noFill/>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a:noFill/>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a:noFill/>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a:noFill/>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a:noFill/>
                    </a:lnB>
                  </a:tcPr>
                </a:tc>
              </a:tr>
              <a:tr h="789139">
                <a:tc>
                  <a:txBody>
                    <a:bodyPr/>
                    <a:lstStyle/>
                    <a:p>
                      <a:pPr algn="ctr" fontAlgn="ctr"/>
                      <a:r>
                        <a:rPr lang="en-US" sz="1800" b="1" i="0" u="none" strike="noStrike" dirty="0">
                          <a:solidFill>
                            <a:srgbClr val="000000"/>
                          </a:solidFill>
                          <a:effectLst/>
                          <a:latin typeface="Calibri" panose="020F0502020204030204" pitchFamily="34" charset="0"/>
                        </a:rPr>
                        <a:t>FY </a:t>
                      </a:r>
                      <a:r>
                        <a:rPr lang="en-US" sz="1800" b="1" i="0" u="none" strike="noStrike" dirty="0" smtClean="0">
                          <a:solidFill>
                            <a:srgbClr val="000000"/>
                          </a:solidFill>
                          <a:effectLst/>
                          <a:latin typeface="Calibri" panose="020F0502020204030204" pitchFamily="34" charset="0"/>
                        </a:rPr>
                        <a:t>2017</a:t>
                      </a:r>
                      <a:r>
                        <a:rPr lang="en-US" sz="1800" b="1" i="0" u="none" strike="noStrike" baseline="0" dirty="0" smtClean="0">
                          <a:solidFill>
                            <a:srgbClr val="000000"/>
                          </a:solidFill>
                          <a:effectLst/>
                          <a:latin typeface="Calibri" panose="020F0502020204030204" pitchFamily="34" charset="0"/>
                        </a:rPr>
                        <a:t> Budget</a:t>
                      </a:r>
                      <a:endParaRPr lang="en-US" sz="1800" b="1" i="0" u="none" strike="noStrike" dirty="0">
                        <a:solidFill>
                          <a:srgbClr val="000000"/>
                        </a:solidFill>
                        <a:effectLst/>
                        <a:latin typeface="Calibri" panose="020F0502020204030204" pitchFamily="34" charset="0"/>
                      </a:endParaRP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4">
                  <a:txBody>
                    <a:bodyPr/>
                    <a:lstStyle/>
                    <a:p>
                      <a:pPr algn="ctr" fontAlgn="ctr"/>
                      <a:r>
                        <a:rPr lang="en-US" sz="1800" b="1" i="0" u="none" strike="noStrike" dirty="0">
                          <a:solidFill>
                            <a:srgbClr val="FFFFFF"/>
                          </a:solidFill>
                          <a:effectLst/>
                          <a:latin typeface="Calibri" panose="020F0502020204030204" pitchFamily="34" charset="0"/>
                        </a:rPr>
                        <a:t>OMB Review</a:t>
                      </a: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203764"/>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r>
                        <a:rPr lang="en-US" sz="900" b="1" i="0" u="none" strike="noStrike" dirty="0">
                          <a:solidFill>
                            <a:srgbClr val="FFFFFF"/>
                          </a:solidFill>
                          <a:effectLst/>
                          <a:latin typeface="Calibri" panose="020F0502020204030204" pitchFamily="34" charset="0"/>
                        </a:rPr>
                        <a:t>Budget Release </a:t>
                      </a:r>
                    </a:p>
                  </a:txBody>
                  <a:tcPr marL="6849" marR="6849" marT="6849" marB="0" vert="vert27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00000"/>
                    </a:solidFill>
                  </a:tcPr>
                </a:tc>
                <a:tc gridSpan="7">
                  <a:txBody>
                    <a:bodyPr/>
                    <a:lstStyle/>
                    <a:p>
                      <a:pPr algn="ctr" fontAlgn="ctr"/>
                      <a:r>
                        <a:rPr lang="en-US" sz="1600" b="1" i="0" u="none" strike="noStrike" dirty="0">
                          <a:solidFill>
                            <a:srgbClr val="000000"/>
                          </a:solidFill>
                          <a:effectLst/>
                          <a:latin typeface="Calibri" panose="020F0502020204030204" pitchFamily="34" charset="0"/>
                        </a:rPr>
                        <a:t>Congressional Budget and Appropriations</a:t>
                      </a: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99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algn="ctr" fontAlgn="ctr"/>
                      <a:r>
                        <a:rPr lang="en-US" sz="1800" b="1" i="0" u="none" strike="noStrike" dirty="0">
                          <a:solidFill>
                            <a:srgbClr val="000000"/>
                          </a:solidFill>
                          <a:effectLst/>
                          <a:latin typeface="Calibri" panose="020F0502020204030204" pitchFamily="34" charset="0"/>
                        </a:rPr>
                        <a:t>Spend the Fiscal Year Budget</a:t>
                      </a: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A9D08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w="19050" cap="flat" cmpd="sng" algn="ctr">
                      <a:solidFill>
                        <a:srgbClr val="000000"/>
                      </a:solidFill>
                      <a:prstDash val="solid"/>
                      <a:round/>
                      <a:headEnd type="none" w="med" len="med"/>
                      <a:tailEnd type="none" w="med" len="med"/>
                    </a:lnB>
                  </a:tcPr>
                </a:tc>
              </a:tr>
              <a:tr h="789139">
                <a:tc>
                  <a:txBody>
                    <a:bodyPr/>
                    <a:lstStyle/>
                    <a:p>
                      <a:pPr algn="ctr" fontAlgn="ctr"/>
                      <a:r>
                        <a:rPr lang="en-US" sz="1800" b="1" i="0" u="none" strike="noStrike" dirty="0">
                          <a:solidFill>
                            <a:srgbClr val="000000"/>
                          </a:solidFill>
                          <a:effectLst/>
                          <a:latin typeface="Calibri" panose="020F0502020204030204" pitchFamily="34" charset="0"/>
                        </a:rPr>
                        <a:t>FY </a:t>
                      </a:r>
                      <a:r>
                        <a:rPr lang="en-US" sz="1800" b="1" i="0" u="none" strike="noStrike" dirty="0" smtClean="0">
                          <a:solidFill>
                            <a:srgbClr val="000000"/>
                          </a:solidFill>
                          <a:effectLst/>
                          <a:latin typeface="Calibri" panose="020F0502020204030204" pitchFamily="34" charset="0"/>
                        </a:rPr>
                        <a:t>2018 Budget</a:t>
                      </a:r>
                      <a:endParaRPr lang="en-US" sz="1800" b="1" i="0" u="none" strike="noStrike" dirty="0">
                        <a:solidFill>
                          <a:srgbClr val="000000"/>
                        </a:solidFill>
                        <a:effectLst/>
                        <a:latin typeface="Calibri" panose="020F0502020204030204" pitchFamily="34" charset="0"/>
                      </a:endParaRP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12">
                  <a:txBody>
                    <a:bodyPr/>
                    <a:lstStyle/>
                    <a:p>
                      <a:pPr algn="ctr" fontAlgn="ctr"/>
                      <a:r>
                        <a:rPr lang="en-US" sz="1800" b="1" i="0" u="none" strike="noStrike" dirty="0">
                          <a:solidFill>
                            <a:srgbClr val="FFFFFF"/>
                          </a:solidFill>
                          <a:effectLst/>
                          <a:latin typeface="Calibri" panose="020F0502020204030204" pitchFamily="34" charset="0"/>
                        </a:rPr>
                        <a:t>DOE Internal Planning with OMB and OSTP </a:t>
                      </a:r>
                      <a:r>
                        <a:rPr lang="en-US" sz="1800" b="1" i="0" u="none" strike="noStrike" dirty="0" smtClean="0">
                          <a:solidFill>
                            <a:srgbClr val="FFFFFF"/>
                          </a:solidFill>
                          <a:effectLst/>
                          <a:latin typeface="Calibri" panose="020F0502020204030204" pitchFamily="34" charset="0"/>
                        </a:rPr>
                        <a:t>Guidance</a:t>
                      </a:r>
                      <a:endParaRPr lang="en-US" sz="1800" b="1" i="0" u="none" strike="noStrike" dirty="0">
                        <a:solidFill>
                          <a:srgbClr val="FFFFFF"/>
                        </a:solidFill>
                        <a:effectLst/>
                        <a:latin typeface="Calibri" panose="020F0502020204030204" pitchFamily="34" charset="0"/>
                      </a:endParaRP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F663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1800" b="1" i="0" u="none" strike="noStrike" dirty="0">
                          <a:solidFill>
                            <a:srgbClr val="FFFFFF"/>
                          </a:solidFill>
                          <a:effectLst/>
                          <a:latin typeface="Calibri" panose="020F0502020204030204" pitchFamily="34" charset="0"/>
                        </a:rPr>
                        <a:t>OMB Review</a:t>
                      </a: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203764"/>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r>
                        <a:rPr lang="en-US" sz="900" b="1" i="0" u="none" strike="noStrike" dirty="0">
                          <a:solidFill>
                            <a:srgbClr val="FFFFFF"/>
                          </a:solidFill>
                          <a:effectLst/>
                          <a:latin typeface="Calibri" panose="020F0502020204030204" pitchFamily="34" charset="0"/>
                        </a:rPr>
                        <a:t>Budget Release </a:t>
                      </a:r>
                    </a:p>
                  </a:txBody>
                  <a:tcPr marL="6849" marR="6849" marT="6849" marB="0" vert="vert27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00000"/>
                    </a:solidFill>
                  </a:tcPr>
                </a:tc>
                <a:tc gridSpan="7">
                  <a:txBody>
                    <a:bodyPr/>
                    <a:lstStyle/>
                    <a:p>
                      <a:pPr algn="ctr" fontAlgn="ctr"/>
                      <a:r>
                        <a:rPr lang="en-US" sz="1600" b="1" i="0" u="none" strike="noStrike" dirty="0">
                          <a:solidFill>
                            <a:srgbClr val="000000"/>
                          </a:solidFill>
                          <a:effectLst/>
                          <a:latin typeface="Calibri" panose="020F0502020204030204" pitchFamily="34" charset="0"/>
                        </a:rPr>
                        <a:t>Congressional Budget and Appropriations</a:t>
                      </a: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99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algn="ctr" fontAlgn="ctr"/>
                      <a:r>
                        <a:rPr lang="en-US" sz="1800" b="1" i="0" u="none" strike="noStrike" dirty="0">
                          <a:solidFill>
                            <a:srgbClr val="000000"/>
                          </a:solidFill>
                          <a:effectLst/>
                          <a:latin typeface="Calibri" panose="020F0502020204030204" pitchFamily="34" charset="0"/>
                        </a:rPr>
                        <a:t>Spend the Fiscal Year Budget</a:t>
                      </a: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A9D08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59896">
                <a:tc>
                  <a:txBody>
                    <a:bodyPr/>
                    <a:lstStyle/>
                    <a:p>
                      <a:pPr algn="l" fontAlgn="b"/>
                      <a:endParaRPr lang="en-US" sz="900" b="0" i="0" u="none" strike="noStrike" dirty="0">
                        <a:solidFill>
                          <a:srgbClr val="000000"/>
                        </a:solidFill>
                        <a:effectLst/>
                        <a:latin typeface="Calibri" panose="020F0502020204030204" pitchFamily="34" charset="0"/>
                      </a:endParaRPr>
                    </a:p>
                  </a:txBody>
                  <a:tcPr marL="6849" marR="6849" marT="6849" marB="0" anchor="b">
                    <a:lnL>
                      <a:noFill/>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ctr" fontAlgn="b"/>
                      <a:r>
                        <a:rPr lang="en-US" sz="900" b="1" i="0" u="none" strike="noStrike" dirty="0">
                          <a:solidFill>
                            <a:srgbClr val="000000"/>
                          </a:solidFill>
                          <a:effectLst/>
                          <a:latin typeface="Calibri" panose="020F0502020204030204" pitchFamily="34" charset="0"/>
                        </a:rPr>
                        <a:t>Oct</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Nov</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Dec</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Jan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Feb</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Mar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Apr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May</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Jun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Jul</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Aug</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Sep</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Oct</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Nov</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Dec</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Jan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Feb</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Mar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Apr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May</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Jun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Jul</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Aug</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Sep</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Oct</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Nov</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Dec</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Jan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Feb</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Mar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Apr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May</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Jun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Jul</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Aug</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Sep</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259896">
                <a:tc>
                  <a:txBody>
                    <a:bodyPr/>
                    <a:lstStyle/>
                    <a:p>
                      <a:pPr algn="l" fontAlgn="b"/>
                      <a:endParaRPr lang="en-US" sz="900" b="0" i="0" u="none" strike="noStrike" dirty="0">
                        <a:solidFill>
                          <a:srgbClr val="000000"/>
                        </a:solidFill>
                        <a:effectLst/>
                        <a:latin typeface="Calibri" panose="020F0502020204030204" pitchFamily="34" charset="0"/>
                      </a:endParaRPr>
                    </a:p>
                  </a:txBody>
                  <a:tcPr marL="6849" marR="6849" marT="6849" marB="0" anchor="b">
                    <a:lnL>
                      <a:noFill/>
                    </a:lnL>
                    <a:lnR w="6350" cap="flat" cmpd="sng" algn="ctr">
                      <a:solidFill>
                        <a:srgbClr val="000000"/>
                      </a:solidFill>
                      <a:prstDash val="solid"/>
                      <a:round/>
                      <a:headEnd type="none" w="med" len="med"/>
                      <a:tailEnd type="none" w="med" len="med"/>
                    </a:lnR>
                    <a:lnT>
                      <a:noFill/>
                    </a:lnT>
                    <a:lnB>
                      <a:noFill/>
                    </a:lnB>
                  </a:tcPr>
                </a:tc>
                <a:tc gridSpan="3">
                  <a:txBody>
                    <a:bodyPr/>
                    <a:lstStyle/>
                    <a:p>
                      <a:pPr algn="ctr" fontAlgn="b"/>
                      <a:r>
                        <a:rPr lang="en-US" sz="1400" b="1" i="0" u="none" strike="noStrike" dirty="0" smtClean="0">
                          <a:solidFill>
                            <a:srgbClr val="000000"/>
                          </a:solidFill>
                          <a:effectLst/>
                          <a:latin typeface="Calibri" panose="020F0502020204030204" pitchFamily="34" charset="0"/>
                        </a:rPr>
                        <a:t>CY 2015</a:t>
                      </a:r>
                      <a:endParaRPr lang="en-US" sz="1400" b="1" i="0" u="none" strike="noStrike" dirty="0">
                        <a:solidFill>
                          <a:srgbClr val="000000"/>
                        </a:solidFill>
                        <a:effectLst/>
                        <a:latin typeface="Calibri" panose="020F0502020204030204" pitchFamily="34" charset="0"/>
                      </a:endParaRP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12">
                  <a:txBody>
                    <a:bodyPr/>
                    <a:lstStyle/>
                    <a:p>
                      <a:pPr algn="ctr" fontAlgn="b"/>
                      <a:r>
                        <a:rPr lang="en-US" sz="1400" b="1" i="0" u="none" strike="noStrike" dirty="0" smtClean="0">
                          <a:solidFill>
                            <a:srgbClr val="000000"/>
                          </a:solidFill>
                          <a:effectLst/>
                          <a:latin typeface="Calibri" panose="020F0502020204030204" pitchFamily="34" charset="0"/>
                        </a:rPr>
                        <a:t>Calendar Year 2016</a:t>
                      </a:r>
                      <a:endParaRPr lang="en-US" sz="1400" b="1" i="0" u="none" strike="noStrike" dirty="0">
                        <a:solidFill>
                          <a:srgbClr val="000000"/>
                        </a:solidFill>
                        <a:effectLst/>
                        <a:latin typeface="Calibri" panose="020F0502020204030204" pitchFamily="34" charset="0"/>
                      </a:endParaRP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algn="ctr" fontAlgn="b"/>
                      <a:r>
                        <a:rPr lang="en-US" sz="1400" b="1" i="0" u="none" strike="noStrike" dirty="0" smtClean="0">
                          <a:solidFill>
                            <a:srgbClr val="000000"/>
                          </a:solidFill>
                          <a:effectLst/>
                          <a:latin typeface="Calibri" panose="020F0502020204030204" pitchFamily="34" charset="0"/>
                        </a:rPr>
                        <a:t>Calendar Year 2017</a:t>
                      </a:r>
                      <a:endParaRPr lang="en-US" sz="1400" b="1" i="0" u="none" strike="noStrike" dirty="0">
                        <a:solidFill>
                          <a:srgbClr val="000000"/>
                        </a:solidFill>
                        <a:effectLst/>
                        <a:latin typeface="Calibri" panose="020F0502020204030204" pitchFamily="34" charset="0"/>
                      </a:endParaRP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9">
                  <a:txBody>
                    <a:bodyPr/>
                    <a:lstStyle/>
                    <a:p>
                      <a:pPr algn="ctr" fontAlgn="b"/>
                      <a:r>
                        <a:rPr lang="en-US" sz="1400" b="1" i="0" u="none" strike="noStrike" dirty="0" smtClean="0">
                          <a:solidFill>
                            <a:srgbClr val="000000"/>
                          </a:solidFill>
                          <a:effectLst/>
                          <a:latin typeface="Calibri" panose="020F0502020204030204" pitchFamily="34" charset="0"/>
                        </a:rPr>
                        <a:t>Calendar Year 2018</a:t>
                      </a:r>
                      <a:endParaRPr lang="en-US" sz="1400" b="1" i="0" u="none" strike="noStrike" dirty="0">
                        <a:solidFill>
                          <a:srgbClr val="000000"/>
                        </a:solidFill>
                        <a:effectLst/>
                        <a:latin typeface="Calibri" panose="020F0502020204030204" pitchFamily="34" charset="0"/>
                      </a:endParaRP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grpSp>
        <p:nvGrpSpPr>
          <p:cNvPr id="2" name="Group 1"/>
          <p:cNvGrpSpPr/>
          <p:nvPr/>
        </p:nvGrpSpPr>
        <p:grpSpPr>
          <a:xfrm>
            <a:off x="5379258" y="5870507"/>
            <a:ext cx="1555488" cy="369332"/>
            <a:chOff x="2702103" y="5864930"/>
            <a:chExt cx="1555488" cy="369332"/>
          </a:xfrm>
        </p:grpSpPr>
        <p:sp>
          <p:nvSpPr>
            <p:cNvPr id="11" name="Up Arrow 10"/>
            <p:cNvSpPr/>
            <p:nvPr/>
          </p:nvSpPr>
          <p:spPr>
            <a:xfrm>
              <a:off x="2702103" y="5864930"/>
              <a:ext cx="174661" cy="318499"/>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876764" y="5864930"/>
              <a:ext cx="1380827" cy="369332"/>
            </a:xfrm>
            <a:prstGeom prst="rect">
              <a:avLst/>
            </a:prstGeom>
            <a:noFill/>
          </p:spPr>
          <p:txBody>
            <a:bodyPr wrap="none" rtlCol="0">
              <a:spAutoFit/>
            </a:bodyPr>
            <a:lstStyle/>
            <a:p>
              <a:r>
                <a:rPr lang="en-US" i="1" dirty="0" smtClean="0">
                  <a:solidFill>
                    <a:srgbClr val="FF0000"/>
                  </a:solidFill>
                  <a:latin typeface="+mj-lt"/>
                </a:rPr>
                <a:t>You are here</a:t>
              </a:r>
              <a:endParaRPr lang="en-US" i="1" dirty="0">
                <a:solidFill>
                  <a:srgbClr val="FF0000"/>
                </a:solidFill>
                <a:latin typeface="+mj-lt"/>
              </a:endParaRPr>
            </a:p>
          </p:txBody>
        </p:sp>
      </p:grpSp>
      <p:sp>
        <p:nvSpPr>
          <p:cNvPr id="13" name="Footer Placeholder 12"/>
          <p:cNvSpPr>
            <a:spLocks noGrp="1"/>
          </p:cNvSpPr>
          <p:nvPr>
            <p:ph type="ftr" sz="quarter" idx="12"/>
          </p:nvPr>
        </p:nvSpPr>
        <p:spPr/>
        <p:txBody>
          <a:bodyPr/>
          <a:lstStyle/>
          <a:p>
            <a:pPr fontAlgn="auto">
              <a:spcBef>
                <a:spcPts val="0"/>
              </a:spcBef>
              <a:spcAft>
                <a:spcPts val="0"/>
              </a:spcAft>
            </a:pPr>
            <a:r>
              <a:rPr lang="en-US" smtClean="0">
                <a:solidFill>
                  <a:srgbClr val="0F6636"/>
                </a:solidFill>
              </a:rPr>
              <a:t>HEP and the Federal Budget Process - June 2017</a:t>
            </a:r>
            <a:endParaRPr lang="en-US" dirty="0">
              <a:solidFill>
                <a:srgbClr val="0F6636"/>
              </a:solidFill>
            </a:endParaRPr>
          </a:p>
        </p:txBody>
      </p:sp>
    </p:spTree>
    <p:extLst>
      <p:ext uri="{BB962C8B-B14F-4D97-AF65-F5344CB8AC3E}">
        <p14:creationId xmlns:p14="http://schemas.microsoft.com/office/powerpoint/2010/main" val="23601141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42875" y="847610"/>
            <a:ext cx="8878033" cy="3644172"/>
          </a:xfrm>
        </p:spPr>
        <p:txBody>
          <a:bodyPr>
            <a:normAutofit/>
          </a:bodyPr>
          <a:lstStyle/>
          <a:p>
            <a:r>
              <a:rPr lang="en-US" dirty="0" smtClean="0"/>
              <a:t>This </a:t>
            </a:r>
            <a:r>
              <a:rPr lang="en-US" dirty="0"/>
              <a:t>year’s cycle is not “typical”</a:t>
            </a:r>
          </a:p>
          <a:p>
            <a:pPr lvl="1">
              <a:buClr>
                <a:schemeClr val="tx1">
                  <a:lumMod val="85000"/>
                  <a:lumOff val="15000"/>
                </a:schemeClr>
              </a:buClr>
            </a:pPr>
            <a:r>
              <a:rPr lang="en-US" dirty="0" smtClean="0"/>
              <a:t>Congress used </a:t>
            </a:r>
            <a:r>
              <a:rPr lang="en-US" b="1" dirty="0" smtClean="0">
                <a:solidFill>
                  <a:schemeClr val="accent6">
                    <a:lumMod val="75000"/>
                  </a:schemeClr>
                </a:solidFill>
              </a:rPr>
              <a:t>Continuing Resolutions (CRs</a:t>
            </a:r>
            <a:r>
              <a:rPr lang="en-US" dirty="0" smtClean="0">
                <a:solidFill>
                  <a:schemeClr val="accent6">
                    <a:lumMod val="75000"/>
                  </a:schemeClr>
                </a:solidFill>
              </a:rPr>
              <a:t>) </a:t>
            </a:r>
            <a:r>
              <a:rPr lang="en-US" dirty="0"/>
              <a:t>until passing an appropriation on May 5</a:t>
            </a:r>
          </a:p>
          <a:p>
            <a:pPr lvl="1">
              <a:buClr>
                <a:schemeClr val="tx1">
                  <a:lumMod val="85000"/>
                  <a:lumOff val="15000"/>
                </a:schemeClr>
              </a:buClr>
            </a:pPr>
            <a:r>
              <a:rPr lang="en-US" dirty="0"/>
              <a:t>White House released the </a:t>
            </a:r>
            <a:r>
              <a:rPr lang="en-US" b="1" dirty="0" smtClean="0">
                <a:solidFill>
                  <a:srgbClr val="002060"/>
                </a:solidFill>
              </a:rPr>
              <a:t>“skinny budget”</a:t>
            </a:r>
            <a:r>
              <a:rPr lang="en-US" dirty="0" smtClean="0">
                <a:solidFill>
                  <a:srgbClr val="002060"/>
                </a:solidFill>
              </a:rPr>
              <a:t> </a:t>
            </a:r>
            <a:r>
              <a:rPr lang="en-US" dirty="0"/>
              <a:t>on March 13, guiding the budget formulation</a:t>
            </a:r>
          </a:p>
          <a:p>
            <a:pPr lvl="1">
              <a:buClr>
                <a:schemeClr val="tx1">
                  <a:lumMod val="85000"/>
                  <a:lumOff val="15000"/>
                </a:schemeClr>
              </a:buClr>
            </a:pPr>
            <a:r>
              <a:rPr lang="en-US" dirty="0"/>
              <a:t>FY 2018 </a:t>
            </a:r>
            <a:r>
              <a:rPr lang="en-US" b="1" dirty="0" smtClean="0">
                <a:solidFill>
                  <a:srgbClr val="C00000"/>
                </a:solidFill>
              </a:rPr>
              <a:t>President’s Budget Request </a:t>
            </a:r>
            <a:r>
              <a:rPr lang="en-US" dirty="0"/>
              <a:t>released on May </a:t>
            </a:r>
            <a:r>
              <a:rPr lang="en-US" dirty="0" smtClean="0"/>
              <a:t>23</a:t>
            </a:r>
          </a:p>
          <a:p>
            <a:pPr lvl="1">
              <a:buClr>
                <a:schemeClr val="tx1">
                  <a:lumMod val="85000"/>
                  <a:lumOff val="15000"/>
                </a:schemeClr>
              </a:buClr>
            </a:pPr>
            <a:r>
              <a:rPr lang="en-US" dirty="0" smtClean="0"/>
              <a:t>DOE planning for FY2019 not yet begun</a:t>
            </a:r>
            <a:endParaRPr lang="en-US" dirty="0"/>
          </a:p>
          <a:p>
            <a:endParaRPr lang="en-US" dirty="0" smtClean="0"/>
          </a:p>
          <a:p>
            <a:pPr lvl="1"/>
            <a:endParaRPr lang="en-US" dirty="0"/>
          </a:p>
        </p:txBody>
      </p:sp>
      <p:sp>
        <p:nvSpPr>
          <p:cNvPr id="5" name="Title 4"/>
          <p:cNvSpPr>
            <a:spLocks noGrp="1"/>
          </p:cNvSpPr>
          <p:nvPr>
            <p:ph type="title"/>
          </p:nvPr>
        </p:nvSpPr>
        <p:spPr/>
        <p:txBody>
          <a:bodyPr/>
          <a:lstStyle/>
          <a:p>
            <a:r>
              <a:rPr lang="en-US" dirty="0" smtClean="0"/>
              <a:t>The U.S. Federal Budget Cycle</a:t>
            </a:r>
            <a:endParaRPr lang="en-US" dirty="0"/>
          </a:p>
        </p:txBody>
      </p:sp>
      <p:sp>
        <p:nvSpPr>
          <p:cNvPr id="4" name="Slide Number Placeholder 3"/>
          <p:cNvSpPr>
            <a:spLocks noGrp="1"/>
          </p:cNvSpPr>
          <p:nvPr>
            <p:ph type="sldNum" sz="quarter" idx="11"/>
          </p:nvPr>
        </p:nvSpPr>
        <p:spPr/>
        <p:txBody>
          <a:bodyPr/>
          <a:lstStyle/>
          <a:p>
            <a:pPr>
              <a:defRPr/>
            </a:pPr>
            <a:fld id="{56929663-6CA7-4931-8F5D-849FE6A4CD44}" type="slidenum">
              <a:rPr lang="en-US" smtClean="0">
                <a:solidFill>
                  <a:srgbClr val="0F6636"/>
                </a:solidFill>
              </a:rPr>
              <a:pPr>
                <a:defRPr/>
              </a:pPr>
              <a:t>6</a:t>
            </a:fld>
            <a:endParaRPr lang="en-US" dirty="0">
              <a:solidFill>
                <a:srgbClr val="0F6636"/>
              </a:solidFill>
            </a:endParaRPr>
          </a:p>
        </p:txBody>
      </p:sp>
      <p:graphicFrame>
        <p:nvGraphicFramePr>
          <p:cNvPr id="10" name="Table 9"/>
          <p:cNvGraphicFramePr>
            <a:graphicFrameLocks noGrp="1"/>
          </p:cNvGraphicFramePr>
          <p:nvPr>
            <p:extLst/>
          </p:nvPr>
        </p:nvGraphicFramePr>
        <p:xfrm>
          <a:off x="-8636" y="3719649"/>
          <a:ext cx="9144019" cy="2098070"/>
        </p:xfrm>
        <a:graphic>
          <a:graphicData uri="http://schemas.openxmlformats.org/drawingml/2006/table">
            <a:tbl>
              <a:tblPr/>
              <a:tblGrid>
                <a:gridCol w="839539"/>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tblGrid>
              <a:tr h="789139">
                <a:tc>
                  <a:txBody>
                    <a:bodyPr/>
                    <a:lstStyle/>
                    <a:p>
                      <a:pPr algn="ctr" fontAlgn="ctr"/>
                      <a:r>
                        <a:rPr lang="en-US" sz="1800" b="1" i="0" u="none" strike="noStrike" dirty="0">
                          <a:solidFill>
                            <a:srgbClr val="000000"/>
                          </a:solidFill>
                          <a:effectLst/>
                          <a:latin typeface="Calibri" panose="020F0502020204030204" pitchFamily="34" charset="0"/>
                        </a:rPr>
                        <a:t>FY </a:t>
                      </a:r>
                      <a:r>
                        <a:rPr lang="en-US" sz="1800" b="1" i="0" u="none" strike="noStrike" dirty="0" smtClean="0">
                          <a:solidFill>
                            <a:srgbClr val="000000"/>
                          </a:solidFill>
                          <a:effectLst/>
                          <a:latin typeface="Calibri" panose="020F0502020204030204" pitchFamily="34" charset="0"/>
                        </a:rPr>
                        <a:t>2017</a:t>
                      </a:r>
                      <a:r>
                        <a:rPr lang="en-US" sz="1800" b="1" i="0" u="none" strike="noStrike" baseline="0" dirty="0" smtClean="0">
                          <a:solidFill>
                            <a:srgbClr val="000000"/>
                          </a:solidFill>
                          <a:effectLst/>
                          <a:latin typeface="Calibri" panose="020F0502020204030204" pitchFamily="34" charset="0"/>
                        </a:rPr>
                        <a:t> Budget</a:t>
                      </a:r>
                      <a:endParaRPr lang="en-US" sz="1800" b="1" i="0" u="none" strike="noStrike" dirty="0">
                        <a:solidFill>
                          <a:srgbClr val="000000"/>
                        </a:solidFill>
                        <a:effectLst/>
                        <a:latin typeface="Calibri" panose="020F0502020204030204" pitchFamily="34" charset="0"/>
                      </a:endParaRP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4">
                  <a:txBody>
                    <a:bodyPr/>
                    <a:lstStyle/>
                    <a:p>
                      <a:pPr algn="ctr" fontAlgn="ctr"/>
                      <a:r>
                        <a:rPr lang="en-US" sz="1800" b="1" i="0" u="none" strike="noStrike" dirty="0">
                          <a:solidFill>
                            <a:srgbClr val="FFFFFF"/>
                          </a:solidFill>
                          <a:effectLst/>
                          <a:latin typeface="Calibri" panose="020F0502020204030204" pitchFamily="34" charset="0"/>
                        </a:rPr>
                        <a:t>OMB Review</a:t>
                      </a: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203764"/>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r>
                        <a:rPr lang="en-US" sz="900" b="1" i="0" u="none" strike="noStrike" dirty="0">
                          <a:solidFill>
                            <a:srgbClr val="FFFFFF"/>
                          </a:solidFill>
                          <a:effectLst/>
                          <a:latin typeface="Calibri" panose="020F0502020204030204" pitchFamily="34" charset="0"/>
                        </a:rPr>
                        <a:t>Budget Release </a:t>
                      </a:r>
                    </a:p>
                  </a:txBody>
                  <a:tcPr marL="6849" marR="6849" marT="6849" marB="0" vert="vert27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00000"/>
                    </a:solidFill>
                  </a:tcPr>
                </a:tc>
                <a:tc gridSpan="7">
                  <a:txBody>
                    <a:bodyPr/>
                    <a:lstStyle/>
                    <a:p>
                      <a:pPr algn="ctr" fontAlgn="ctr"/>
                      <a:r>
                        <a:rPr lang="en-US" sz="1600" b="1" i="0" u="none" strike="noStrike" dirty="0">
                          <a:solidFill>
                            <a:srgbClr val="000000"/>
                          </a:solidFill>
                          <a:effectLst/>
                          <a:latin typeface="Calibri" panose="020F0502020204030204" pitchFamily="34" charset="0"/>
                        </a:rPr>
                        <a:t>Congressional Budget and Appropriations</a:t>
                      </a: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99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algn="ctr" fontAlgn="ctr"/>
                      <a:r>
                        <a:rPr lang="en-US" sz="1800" b="1" i="0" u="none" strike="noStrike" dirty="0">
                          <a:solidFill>
                            <a:srgbClr val="000000"/>
                          </a:solidFill>
                          <a:effectLst/>
                          <a:latin typeface="Calibri" panose="020F0502020204030204" pitchFamily="34" charset="0"/>
                        </a:rPr>
                        <a:t>Spend the Fiscal Year Budget</a:t>
                      </a: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A9D08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900" b="1" i="0" u="none" strike="noStrike" dirty="0">
                        <a:solidFill>
                          <a:srgbClr val="000000"/>
                        </a:solidFill>
                        <a:effectLst/>
                        <a:latin typeface="Calibri" panose="020F0502020204030204" pitchFamily="34" charset="0"/>
                      </a:endParaRPr>
                    </a:p>
                  </a:txBody>
                  <a:tcPr marL="6849" marR="6849" marT="6849"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900" b="1" i="0" u="none" strike="noStrike">
                        <a:solidFill>
                          <a:srgbClr val="000000"/>
                        </a:solidFill>
                        <a:effectLst/>
                        <a:latin typeface="Calibri" panose="020F0502020204030204" pitchFamily="34" charset="0"/>
                      </a:endParaRPr>
                    </a:p>
                  </a:txBody>
                  <a:tcPr marL="6849" marR="6849" marT="6849" marB="0" anchor="ctr">
                    <a:lnL>
                      <a:noFill/>
                    </a:lnL>
                    <a:lnR>
                      <a:noFill/>
                    </a:lnR>
                    <a:lnT>
                      <a:noFill/>
                    </a:lnT>
                    <a:lnB w="19050" cap="flat" cmpd="sng" algn="ctr">
                      <a:solidFill>
                        <a:srgbClr val="000000"/>
                      </a:solidFill>
                      <a:prstDash val="solid"/>
                      <a:round/>
                      <a:headEnd type="none" w="med" len="med"/>
                      <a:tailEnd type="none" w="med" len="med"/>
                    </a:lnB>
                  </a:tcPr>
                </a:tc>
              </a:tr>
              <a:tr h="789139">
                <a:tc>
                  <a:txBody>
                    <a:bodyPr/>
                    <a:lstStyle/>
                    <a:p>
                      <a:pPr algn="ctr" fontAlgn="ctr"/>
                      <a:r>
                        <a:rPr lang="en-US" sz="1800" b="1" i="0" u="none" strike="noStrike" dirty="0">
                          <a:solidFill>
                            <a:srgbClr val="000000"/>
                          </a:solidFill>
                          <a:effectLst/>
                          <a:latin typeface="Calibri" panose="020F0502020204030204" pitchFamily="34" charset="0"/>
                        </a:rPr>
                        <a:t>FY </a:t>
                      </a:r>
                      <a:r>
                        <a:rPr lang="en-US" sz="1800" b="1" i="0" u="none" strike="noStrike" dirty="0" smtClean="0">
                          <a:solidFill>
                            <a:srgbClr val="000000"/>
                          </a:solidFill>
                          <a:effectLst/>
                          <a:latin typeface="Calibri" panose="020F0502020204030204" pitchFamily="34" charset="0"/>
                        </a:rPr>
                        <a:t>2018 Budget</a:t>
                      </a:r>
                      <a:endParaRPr lang="en-US" sz="1800" b="1" i="0" u="none" strike="noStrike" dirty="0">
                        <a:solidFill>
                          <a:srgbClr val="000000"/>
                        </a:solidFill>
                        <a:effectLst/>
                        <a:latin typeface="Calibri" panose="020F0502020204030204" pitchFamily="34" charset="0"/>
                      </a:endParaRP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12">
                  <a:txBody>
                    <a:bodyPr/>
                    <a:lstStyle/>
                    <a:p>
                      <a:pPr algn="ctr" fontAlgn="ctr"/>
                      <a:r>
                        <a:rPr lang="en-US" sz="1800" b="1" i="0" u="none" strike="noStrike" dirty="0">
                          <a:solidFill>
                            <a:srgbClr val="FFFFFF"/>
                          </a:solidFill>
                          <a:effectLst/>
                          <a:latin typeface="Calibri" panose="020F0502020204030204" pitchFamily="34" charset="0"/>
                        </a:rPr>
                        <a:t>DOE Internal Planning with OMB and OSTP </a:t>
                      </a:r>
                      <a:r>
                        <a:rPr lang="en-US" sz="1800" b="1" i="0" u="none" strike="noStrike" dirty="0" smtClean="0">
                          <a:solidFill>
                            <a:srgbClr val="FFFFFF"/>
                          </a:solidFill>
                          <a:effectLst/>
                          <a:latin typeface="Calibri" panose="020F0502020204030204" pitchFamily="34" charset="0"/>
                        </a:rPr>
                        <a:t>Guidance</a:t>
                      </a:r>
                      <a:endParaRPr lang="en-US" sz="1800" b="1" i="0" u="none" strike="noStrike" dirty="0">
                        <a:solidFill>
                          <a:srgbClr val="FFFFFF"/>
                        </a:solidFill>
                        <a:effectLst/>
                        <a:latin typeface="Calibri" panose="020F0502020204030204" pitchFamily="34" charset="0"/>
                      </a:endParaRP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F663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1800" b="1" i="0" u="none" strike="noStrike" dirty="0">
                          <a:solidFill>
                            <a:srgbClr val="FFFFFF"/>
                          </a:solidFill>
                          <a:effectLst/>
                          <a:latin typeface="Calibri" panose="020F0502020204030204" pitchFamily="34" charset="0"/>
                        </a:rPr>
                        <a:t>OMB Review</a:t>
                      </a: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203764"/>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r>
                        <a:rPr lang="en-US" sz="900" b="1" i="0" u="none" strike="noStrike" dirty="0">
                          <a:solidFill>
                            <a:srgbClr val="FFFFFF"/>
                          </a:solidFill>
                          <a:effectLst/>
                          <a:latin typeface="Calibri" panose="020F0502020204030204" pitchFamily="34" charset="0"/>
                        </a:rPr>
                        <a:t>Budget Release </a:t>
                      </a:r>
                    </a:p>
                  </a:txBody>
                  <a:tcPr marL="6849" marR="6849" marT="6849" marB="0" vert="vert27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00000"/>
                    </a:solidFill>
                  </a:tcPr>
                </a:tc>
                <a:tc gridSpan="7">
                  <a:txBody>
                    <a:bodyPr/>
                    <a:lstStyle/>
                    <a:p>
                      <a:pPr algn="ctr" fontAlgn="ctr"/>
                      <a:r>
                        <a:rPr lang="en-US" sz="1600" b="1" i="0" u="none" strike="noStrike" dirty="0">
                          <a:solidFill>
                            <a:srgbClr val="000000"/>
                          </a:solidFill>
                          <a:effectLst/>
                          <a:latin typeface="Calibri" panose="020F0502020204030204" pitchFamily="34" charset="0"/>
                        </a:rPr>
                        <a:t>Congressional Budget and Appropriations</a:t>
                      </a: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99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algn="ctr" fontAlgn="ctr"/>
                      <a:r>
                        <a:rPr lang="en-US" sz="1800" b="1" i="0" u="none" strike="noStrike" dirty="0">
                          <a:solidFill>
                            <a:srgbClr val="000000"/>
                          </a:solidFill>
                          <a:effectLst/>
                          <a:latin typeface="Calibri" panose="020F0502020204030204" pitchFamily="34" charset="0"/>
                        </a:rPr>
                        <a:t>Spend the Fiscal Year Budget</a:t>
                      </a: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A9D08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59896">
                <a:tc>
                  <a:txBody>
                    <a:bodyPr/>
                    <a:lstStyle/>
                    <a:p>
                      <a:pPr algn="l" fontAlgn="b"/>
                      <a:endParaRPr lang="en-US" sz="900" b="0" i="0" u="none" strike="noStrike" dirty="0">
                        <a:solidFill>
                          <a:srgbClr val="000000"/>
                        </a:solidFill>
                        <a:effectLst/>
                        <a:latin typeface="Calibri" panose="020F0502020204030204" pitchFamily="34" charset="0"/>
                      </a:endParaRPr>
                    </a:p>
                  </a:txBody>
                  <a:tcPr marL="6849" marR="6849" marT="6849" marB="0" anchor="b">
                    <a:lnL>
                      <a:noFill/>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ctr" fontAlgn="b"/>
                      <a:r>
                        <a:rPr lang="en-US" sz="900" b="1" i="0" u="none" strike="noStrike" dirty="0">
                          <a:solidFill>
                            <a:srgbClr val="000000"/>
                          </a:solidFill>
                          <a:effectLst/>
                          <a:latin typeface="Calibri" panose="020F0502020204030204" pitchFamily="34" charset="0"/>
                        </a:rPr>
                        <a:t>Oct</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Nov</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Dec</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Jan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Feb</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Mar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Apr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May</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Jun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Jul</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Aug</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Sep</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Oct</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Nov</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Dec</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Jan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Feb</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Mar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Apr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May</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Jun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Jul</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Aug</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Sep</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Oct</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Nov</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Dec</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Jan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Feb</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Mar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Apr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May</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Jun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Jul</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Aug</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Sep</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259896">
                <a:tc>
                  <a:txBody>
                    <a:bodyPr/>
                    <a:lstStyle/>
                    <a:p>
                      <a:pPr algn="l" fontAlgn="b"/>
                      <a:endParaRPr lang="en-US" sz="900" b="0" i="0" u="none" strike="noStrike" dirty="0">
                        <a:solidFill>
                          <a:srgbClr val="000000"/>
                        </a:solidFill>
                        <a:effectLst/>
                        <a:latin typeface="Calibri" panose="020F0502020204030204" pitchFamily="34" charset="0"/>
                      </a:endParaRPr>
                    </a:p>
                  </a:txBody>
                  <a:tcPr marL="6849" marR="6849" marT="6849" marB="0" anchor="b">
                    <a:lnL>
                      <a:noFill/>
                    </a:lnL>
                    <a:lnR w="6350" cap="flat" cmpd="sng" algn="ctr">
                      <a:solidFill>
                        <a:srgbClr val="000000"/>
                      </a:solidFill>
                      <a:prstDash val="solid"/>
                      <a:round/>
                      <a:headEnd type="none" w="med" len="med"/>
                      <a:tailEnd type="none" w="med" len="med"/>
                    </a:lnR>
                    <a:lnT>
                      <a:noFill/>
                    </a:lnT>
                    <a:lnB>
                      <a:noFill/>
                    </a:lnB>
                  </a:tcPr>
                </a:tc>
                <a:tc gridSpan="3">
                  <a:txBody>
                    <a:bodyPr/>
                    <a:lstStyle/>
                    <a:p>
                      <a:pPr algn="ctr" fontAlgn="b"/>
                      <a:r>
                        <a:rPr lang="en-US" sz="1400" b="1" i="0" u="none" strike="noStrike" dirty="0" smtClean="0">
                          <a:solidFill>
                            <a:srgbClr val="000000"/>
                          </a:solidFill>
                          <a:effectLst/>
                          <a:latin typeface="Calibri" panose="020F0502020204030204" pitchFamily="34" charset="0"/>
                        </a:rPr>
                        <a:t>CY 2015</a:t>
                      </a:r>
                      <a:endParaRPr lang="en-US" sz="1400" b="1" i="0" u="none" strike="noStrike" dirty="0">
                        <a:solidFill>
                          <a:srgbClr val="000000"/>
                        </a:solidFill>
                        <a:effectLst/>
                        <a:latin typeface="Calibri" panose="020F0502020204030204" pitchFamily="34" charset="0"/>
                      </a:endParaRP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12">
                  <a:txBody>
                    <a:bodyPr/>
                    <a:lstStyle/>
                    <a:p>
                      <a:pPr algn="ctr" fontAlgn="b"/>
                      <a:r>
                        <a:rPr lang="en-US" sz="1400" b="1" i="0" u="none" strike="noStrike" dirty="0" smtClean="0">
                          <a:solidFill>
                            <a:srgbClr val="000000"/>
                          </a:solidFill>
                          <a:effectLst/>
                          <a:latin typeface="Calibri" panose="020F0502020204030204" pitchFamily="34" charset="0"/>
                        </a:rPr>
                        <a:t>Calendar Year 2016</a:t>
                      </a:r>
                      <a:endParaRPr lang="en-US" sz="1400" b="1" i="0" u="none" strike="noStrike" dirty="0">
                        <a:solidFill>
                          <a:srgbClr val="000000"/>
                        </a:solidFill>
                        <a:effectLst/>
                        <a:latin typeface="Calibri" panose="020F0502020204030204" pitchFamily="34" charset="0"/>
                      </a:endParaRP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algn="ctr" fontAlgn="b"/>
                      <a:r>
                        <a:rPr lang="en-US" sz="1400" b="1" i="0" u="none" strike="noStrike" dirty="0" smtClean="0">
                          <a:solidFill>
                            <a:srgbClr val="000000"/>
                          </a:solidFill>
                          <a:effectLst/>
                          <a:latin typeface="Calibri" panose="020F0502020204030204" pitchFamily="34" charset="0"/>
                        </a:rPr>
                        <a:t>Calendar Year 2017</a:t>
                      </a:r>
                      <a:endParaRPr lang="en-US" sz="1400" b="1" i="0" u="none" strike="noStrike" dirty="0">
                        <a:solidFill>
                          <a:srgbClr val="000000"/>
                        </a:solidFill>
                        <a:effectLst/>
                        <a:latin typeface="Calibri" panose="020F0502020204030204" pitchFamily="34" charset="0"/>
                      </a:endParaRP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9">
                  <a:txBody>
                    <a:bodyPr/>
                    <a:lstStyle/>
                    <a:p>
                      <a:pPr algn="ctr" fontAlgn="b"/>
                      <a:r>
                        <a:rPr lang="en-US" sz="1400" b="1" i="0" u="none" strike="noStrike" dirty="0" smtClean="0">
                          <a:solidFill>
                            <a:srgbClr val="000000"/>
                          </a:solidFill>
                          <a:effectLst/>
                          <a:latin typeface="Calibri" panose="020F0502020204030204" pitchFamily="34" charset="0"/>
                        </a:rPr>
                        <a:t>Calendar Year 2018</a:t>
                      </a:r>
                      <a:endParaRPr lang="en-US" sz="1400" b="1" i="0" u="none" strike="noStrike" dirty="0">
                        <a:solidFill>
                          <a:srgbClr val="000000"/>
                        </a:solidFill>
                        <a:effectLst/>
                        <a:latin typeface="Calibri" panose="020F0502020204030204" pitchFamily="34" charset="0"/>
                      </a:endParaRP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13" name="Footer Placeholder 12"/>
          <p:cNvSpPr>
            <a:spLocks noGrp="1"/>
          </p:cNvSpPr>
          <p:nvPr>
            <p:ph type="ftr" sz="quarter" idx="12"/>
          </p:nvPr>
        </p:nvSpPr>
        <p:spPr/>
        <p:txBody>
          <a:bodyPr/>
          <a:lstStyle/>
          <a:p>
            <a:pPr fontAlgn="auto">
              <a:spcBef>
                <a:spcPts val="0"/>
              </a:spcBef>
              <a:spcAft>
                <a:spcPts val="0"/>
              </a:spcAft>
            </a:pPr>
            <a:r>
              <a:rPr lang="en-US" smtClean="0">
                <a:solidFill>
                  <a:srgbClr val="0F6636"/>
                </a:solidFill>
              </a:rPr>
              <a:t>HEP and the Federal Budget Process - June 2017</a:t>
            </a:r>
            <a:endParaRPr lang="en-US" dirty="0">
              <a:solidFill>
                <a:srgbClr val="0F6636"/>
              </a:solidFill>
            </a:endParaRPr>
          </a:p>
        </p:txBody>
      </p:sp>
      <p:sp>
        <p:nvSpPr>
          <p:cNvPr id="3" name="Right Arrow 2"/>
          <p:cNvSpPr/>
          <p:nvPr/>
        </p:nvSpPr>
        <p:spPr>
          <a:xfrm>
            <a:off x="3599847" y="3657599"/>
            <a:ext cx="1524243" cy="404261"/>
          </a:xfrm>
          <a:prstGeom prst="rightArrow">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chemeClr val="tx1"/>
                </a:solidFill>
              </a:rPr>
              <a:t>CR</a:t>
            </a:r>
            <a:endParaRPr lang="en-US" sz="1600" i="1" dirty="0">
              <a:solidFill>
                <a:schemeClr val="tx1"/>
              </a:solidFill>
            </a:endParaRPr>
          </a:p>
        </p:txBody>
      </p:sp>
      <p:cxnSp>
        <p:nvCxnSpPr>
          <p:cNvPr id="8" name="Straight Connector 7"/>
          <p:cNvCxnSpPr/>
          <p:nvPr/>
        </p:nvCxnSpPr>
        <p:spPr>
          <a:xfrm>
            <a:off x="997018" y="5053263"/>
            <a:ext cx="2464067" cy="0"/>
          </a:xfrm>
          <a:prstGeom prst="line">
            <a:avLst/>
          </a:prstGeom>
          <a:ln w="31750">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041583" y="4772522"/>
            <a:ext cx="504527" cy="0"/>
          </a:xfrm>
          <a:prstGeom prst="line">
            <a:avLst/>
          </a:prstGeom>
          <a:ln w="31750">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15" name="Right Arrow 14"/>
          <p:cNvSpPr/>
          <p:nvPr/>
        </p:nvSpPr>
        <p:spPr>
          <a:xfrm>
            <a:off x="3599847" y="4426410"/>
            <a:ext cx="1179187" cy="404261"/>
          </a:xfrm>
          <a:prstGeom prst="rightArrow">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chemeClr val="bg1"/>
                </a:solidFill>
              </a:rPr>
              <a:t>DOE</a:t>
            </a:r>
          </a:p>
        </p:txBody>
      </p:sp>
      <p:grpSp>
        <p:nvGrpSpPr>
          <p:cNvPr id="16" name="Group 15"/>
          <p:cNvGrpSpPr/>
          <p:nvPr/>
        </p:nvGrpSpPr>
        <p:grpSpPr>
          <a:xfrm>
            <a:off x="5438468" y="5879769"/>
            <a:ext cx="1555488" cy="369332"/>
            <a:chOff x="2702103" y="5864930"/>
            <a:chExt cx="1555488" cy="369332"/>
          </a:xfrm>
        </p:grpSpPr>
        <p:sp>
          <p:nvSpPr>
            <p:cNvPr id="17" name="Up Arrow 16"/>
            <p:cNvSpPr/>
            <p:nvPr/>
          </p:nvSpPr>
          <p:spPr>
            <a:xfrm>
              <a:off x="2702103" y="5864930"/>
              <a:ext cx="174661" cy="318499"/>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876764" y="5864930"/>
              <a:ext cx="1380827" cy="369332"/>
            </a:xfrm>
            <a:prstGeom prst="rect">
              <a:avLst/>
            </a:prstGeom>
            <a:noFill/>
          </p:spPr>
          <p:txBody>
            <a:bodyPr wrap="none" rtlCol="0">
              <a:spAutoFit/>
            </a:bodyPr>
            <a:lstStyle/>
            <a:p>
              <a:r>
                <a:rPr lang="en-US" i="1" dirty="0" smtClean="0">
                  <a:solidFill>
                    <a:srgbClr val="FF0000"/>
                  </a:solidFill>
                  <a:latin typeface="+mj-lt"/>
                </a:rPr>
                <a:t>You are here</a:t>
              </a:r>
              <a:endParaRPr lang="en-US" i="1" dirty="0">
                <a:solidFill>
                  <a:srgbClr val="FF0000"/>
                </a:solidFill>
                <a:latin typeface="+mj-lt"/>
              </a:endParaRPr>
            </a:p>
          </p:txBody>
        </p:sp>
      </p:grpSp>
      <p:sp>
        <p:nvSpPr>
          <p:cNvPr id="19" name="Right Arrow 18"/>
          <p:cNvSpPr/>
          <p:nvPr/>
        </p:nvSpPr>
        <p:spPr>
          <a:xfrm>
            <a:off x="4813679" y="4476479"/>
            <a:ext cx="508819" cy="664870"/>
          </a:xfrm>
          <a:prstGeom prst="rightArrow">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i="1" dirty="0" smtClean="0">
              <a:solidFill>
                <a:schemeClr val="bg1"/>
              </a:solidFill>
            </a:endParaRPr>
          </a:p>
        </p:txBody>
      </p:sp>
      <p:sp>
        <p:nvSpPr>
          <p:cNvPr id="2" name="TextBox 1"/>
          <p:cNvSpPr txBox="1"/>
          <p:nvPr/>
        </p:nvSpPr>
        <p:spPr>
          <a:xfrm>
            <a:off x="4736701" y="4593470"/>
            <a:ext cx="603050" cy="430887"/>
          </a:xfrm>
          <a:prstGeom prst="rect">
            <a:avLst/>
          </a:prstGeom>
          <a:noFill/>
        </p:spPr>
        <p:txBody>
          <a:bodyPr wrap="none" rtlCol="0">
            <a:spAutoFit/>
          </a:bodyPr>
          <a:lstStyle/>
          <a:p>
            <a:r>
              <a:rPr lang="en-US" sz="1100" i="1" dirty="0" smtClean="0">
                <a:solidFill>
                  <a:schemeClr val="bg1"/>
                </a:solidFill>
                <a:latin typeface="+mn-lt"/>
              </a:rPr>
              <a:t>Skinny</a:t>
            </a:r>
            <a:br>
              <a:rPr lang="en-US" sz="1100" i="1" dirty="0" smtClean="0">
                <a:solidFill>
                  <a:schemeClr val="bg1"/>
                </a:solidFill>
                <a:latin typeface="+mn-lt"/>
              </a:rPr>
            </a:br>
            <a:r>
              <a:rPr lang="en-US" sz="1100" i="1" dirty="0" smtClean="0">
                <a:solidFill>
                  <a:schemeClr val="bg1"/>
                </a:solidFill>
                <a:latin typeface="+mn-lt"/>
              </a:rPr>
              <a:t>Budget</a:t>
            </a:r>
            <a:endParaRPr lang="en-US" sz="1100" i="1" dirty="0">
              <a:solidFill>
                <a:schemeClr val="bg1"/>
              </a:solidFill>
              <a:latin typeface="+mn-lt"/>
            </a:endParaRPr>
          </a:p>
        </p:txBody>
      </p:sp>
    </p:spTree>
    <p:extLst>
      <p:ext uri="{BB962C8B-B14F-4D97-AF65-F5344CB8AC3E}">
        <p14:creationId xmlns:p14="http://schemas.microsoft.com/office/powerpoint/2010/main" val="39249728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cmgajcpolitics.files.wordpress.com/2016/02/obama-budget-jpeg-0e71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4409" y="0"/>
            <a:ext cx="1028584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556054" y="4293269"/>
            <a:ext cx="3742991" cy="968807"/>
          </a:xfrm>
          <a:prstGeom prst="roundRect">
            <a:avLst/>
          </a:prstGeom>
          <a:gradFill flip="none" rotWithShape="1">
            <a:gsLst>
              <a:gs pos="0">
                <a:schemeClr val="tx1">
                  <a:lumMod val="95000"/>
                  <a:lumOff val="5000"/>
                  <a:alpha val="50000"/>
                </a:schemeClr>
              </a:gs>
              <a:gs pos="89000">
                <a:schemeClr val="tx1">
                  <a:lumMod val="95000"/>
                  <a:lumOff val="5000"/>
                  <a:alpha val="50000"/>
                </a:schemeClr>
              </a:gs>
              <a:gs pos="100000">
                <a:schemeClr val="tx1">
                  <a:lumMod val="95000"/>
                  <a:lumOff val="5000"/>
                  <a:alpha val="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solidFill>
                  <a:srgbClr val="FFFF00"/>
                </a:solidFill>
              </a:rPr>
              <a:t>Formulation</a:t>
            </a:r>
            <a:endParaRPr lang="en-US" dirty="0"/>
          </a:p>
        </p:txBody>
      </p:sp>
      <p:sp>
        <p:nvSpPr>
          <p:cNvPr id="4" name="Slide Number Placeholder 3"/>
          <p:cNvSpPr>
            <a:spLocks noGrp="1"/>
          </p:cNvSpPr>
          <p:nvPr>
            <p:ph type="sldNum" sz="quarter" idx="10"/>
          </p:nvPr>
        </p:nvSpPr>
        <p:spPr/>
        <p:txBody>
          <a:bodyPr/>
          <a:lstStyle/>
          <a:p>
            <a:pPr>
              <a:defRPr/>
            </a:pPr>
            <a:fld id="{56929663-6CA7-4931-8F5D-849FE6A4CD44}" type="slidenum">
              <a:rPr lang="en-US" smtClean="0">
                <a:solidFill>
                  <a:srgbClr val="0F6636"/>
                </a:solidFill>
              </a:rPr>
              <a:pPr>
                <a:defRPr/>
              </a:pPr>
              <a:t>7</a:t>
            </a:fld>
            <a:endParaRPr lang="en-US" dirty="0">
              <a:solidFill>
                <a:srgbClr val="0F6636"/>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164194881"/>
              </p:ext>
            </p:extLst>
          </p:nvPr>
        </p:nvGraphicFramePr>
        <p:xfrm>
          <a:off x="-19" y="5439116"/>
          <a:ext cx="9144019" cy="1308931"/>
        </p:xfrm>
        <a:graphic>
          <a:graphicData uri="http://schemas.openxmlformats.org/drawingml/2006/table">
            <a:tbl>
              <a:tblPr/>
              <a:tblGrid>
                <a:gridCol w="839539"/>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gridCol w="230680"/>
              </a:tblGrid>
              <a:tr h="789139">
                <a:tc>
                  <a:txBody>
                    <a:bodyPr/>
                    <a:lstStyle/>
                    <a:p>
                      <a:pPr algn="ctr" fontAlgn="ctr"/>
                      <a:r>
                        <a:rPr lang="en-US" sz="1800" b="1" i="0" u="none" strike="noStrike" dirty="0">
                          <a:solidFill>
                            <a:srgbClr val="000000"/>
                          </a:solidFill>
                          <a:effectLst/>
                          <a:latin typeface="Calibri" panose="020F0502020204030204" pitchFamily="34" charset="0"/>
                        </a:rPr>
                        <a:t>FY </a:t>
                      </a:r>
                      <a:r>
                        <a:rPr lang="en-US" sz="1800" b="1" i="0" u="none" strike="noStrike" dirty="0" smtClean="0">
                          <a:solidFill>
                            <a:srgbClr val="000000"/>
                          </a:solidFill>
                          <a:effectLst/>
                          <a:latin typeface="Calibri" panose="020F0502020204030204" pitchFamily="34" charset="0"/>
                        </a:rPr>
                        <a:t>20XX</a:t>
                      </a:r>
                    </a:p>
                    <a:p>
                      <a:pPr algn="ctr" fontAlgn="ctr"/>
                      <a:r>
                        <a:rPr lang="en-US" sz="1800" b="1" i="0" u="none" strike="noStrike" dirty="0" smtClean="0">
                          <a:solidFill>
                            <a:srgbClr val="000000"/>
                          </a:solidFill>
                          <a:effectLst/>
                          <a:latin typeface="Calibri" panose="020F0502020204030204" pitchFamily="34" charset="0"/>
                        </a:rPr>
                        <a:t>Budget</a:t>
                      </a:r>
                      <a:endParaRPr lang="en-US" sz="1800" b="1" i="0" u="none" strike="noStrike" dirty="0">
                        <a:solidFill>
                          <a:srgbClr val="000000"/>
                        </a:solidFill>
                        <a:effectLst/>
                        <a:latin typeface="Calibri" panose="020F0502020204030204" pitchFamily="34" charset="0"/>
                      </a:endParaRP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gridSpan="12">
                  <a:txBody>
                    <a:bodyPr/>
                    <a:lstStyle/>
                    <a:p>
                      <a:pPr algn="ctr" fontAlgn="ctr"/>
                      <a:r>
                        <a:rPr lang="en-US" sz="1800" b="1" i="0" u="none" strike="noStrike" dirty="0">
                          <a:solidFill>
                            <a:srgbClr val="FFFFFF"/>
                          </a:solidFill>
                          <a:effectLst/>
                          <a:latin typeface="Calibri" panose="020F0502020204030204" pitchFamily="34" charset="0"/>
                        </a:rPr>
                        <a:t>DOE Internal Planning with OMB and OSTP </a:t>
                      </a:r>
                      <a:r>
                        <a:rPr lang="en-US" sz="1800" b="1" i="0" u="none" strike="noStrike" dirty="0" smtClean="0">
                          <a:solidFill>
                            <a:srgbClr val="FFFFFF"/>
                          </a:solidFill>
                          <a:effectLst/>
                          <a:latin typeface="Calibri" panose="020F0502020204030204" pitchFamily="34" charset="0"/>
                        </a:rPr>
                        <a:t>Guidance</a:t>
                      </a:r>
                      <a:endParaRPr lang="en-US" sz="1800" b="1" i="0" u="none" strike="noStrike" dirty="0">
                        <a:solidFill>
                          <a:srgbClr val="FFFFFF"/>
                        </a:solidFill>
                        <a:effectLst/>
                        <a:latin typeface="Calibri" panose="020F0502020204030204" pitchFamily="34" charset="0"/>
                      </a:endParaRP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F663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1800" b="1" i="0" u="none" strike="noStrike" dirty="0">
                          <a:solidFill>
                            <a:srgbClr val="FFFFFF"/>
                          </a:solidFill>
                          <a:effectLst/>
                          <a:latin typeface="Calibri" panose="020F0502020204030204" pitchFamily="34" charset="0"/>
                        </a:rPr>
                        <a:t>OMB Review</a:t>
                      </a: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203764"/>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r>
                        <a:rPr lang="en-US" sz="900" b="1" i="0" u="none" strike="noStrike" dirty="0">
                          <a:solidFill>
                            <a:srgbClr val="FFFFFF"/>
                          </a:solidFill>
                          <a:effectLst/>
                          <a:latin typeface="Calibri" panose="020F0502020204030204" pitchFamily="34" charset="0"/>
                        </a:rPr>
                        <a:t>Budget Release </a:t>
                      </a:r>
                    </a:p>
                  </a:txBody>
                  <a:tcPr marL="6849" marR="6849" marT="6849" marB="0" vert="vert27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00000"/>
                    </a:solidFill>
                  </a:tcPr>
                </a:tc>
                <a:tc gridSpan="7">
                  <a:txBody>
                    <a:bodyPr/>
                    <a:lstStyle/>
                    <a:p>
                      <a:pPr algn="ctr" fontAlgn="ctr"/>
                      <a:r>
                        <a:rPr lang="en-US" sz="1600" b="1" i="0" u="none" strike="noStrike" dirty="0">
                          <a:solidFill>
                            <a:srgbClr val="000000"/>
                          </a:solidFill>
                          <a:effectLst/>
                          <a:latin typeface="Calibri" panose="020F0502020204030204" pitchFamily="34" charset="0"/>
                        </a:rPr>
                        <a:t>Congressional Budget and Appropriations</a:t>
                      </a: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algn="ctr" fontAlgn="ctr"/>
                      <a:r>
                        <a:rPr lang="en-US" sz="1800" b="1" i="0" u="none" strike="noStrike" dirty="0">
                          <a:solidFill>
                            <a:srgbClr val="000000"/>
                          </a:solidFill>
                          <a:effectLst/>
                          <a:latin typeface="Calibri" panose="020F0502020204030204" pitchFamily="34" charset="0"/>
                        </a:rPr>
                        <a:t>Spend the Fiscal Year Budget</a:t>
                      </a:r>
                    </a:p>
                  </a:txBody>
                  <a:tcPr marL="6849" marR="6849" marT="6849"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59896">
                <a:tc>
                  <a:txBody>
                    <a:bodyPr/>
                    <a:lstStyle/>
                    <a:p>
                      <a:pPr algn="l" fontAlgn="b"/>
                      <a:endParaRPr lang="en-US" sz="900" b="0" i="0" u="none" strike="noStrike" dirty="0">
                        <a:solidFill>
                          <a:srgbClr val="000000"/>
                        </a:solidFill>
                        <a:effectLst/>
                        <a:latin typeface="Calibri" panose="020F0502020204030204" pitchFamily="34" charset="0"/>
                      </a:endParaRPr>
                    </a:p>
                  </a:txBody>
                  <a:tcPr marL="6849" marR="6849" marT="6849" marB="0" anchor="b">
                    <a:lnL>
                      <a:noFill/>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Oct</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Nov</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Dec</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Jan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Feb</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Mar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Apr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May</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Jun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Jul</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Aug</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Sep</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Oct</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Nov</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Dec</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Jan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Feb</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Mar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Apr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May</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Jun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Jul</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Aug</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Sep</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Oct</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Nov</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Dec</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Jan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Feb</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Mar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Apr</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May</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Jun</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Jul</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Aug</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rgbClr val="000000"/>
                          </a:solidFill>
                          <a:effectLst/>
                          <a:latin typeface="Calibri" panose="020F0502020204030204" pitchFamily="34" charset="0"/>
                        </a:rPr>
                        <a:t>Sep</a:t>
                      </a: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r>
              <a:tr h="259896">
                <a:tc>
                  <a:txBody>
                    <a:bodyPr/>
                    <a:lstStyle/>
                    <a:p>
                      <a:pPr algn="l" fontAlgn="b"/>
                      <a:endParaRPr lang="en-US" sz="900" b="0" i="0" u="none" strike="noStrike" dirty="0">
                        <a:solidFill>
                          <a:srgbClr val="000000"/>
                        </a:solidFill>
                        <a:effectLst/>
                        <a:latin typeface="Calibri" panose="020F0502020204030204" pitchFamily="34" charset="0"/>
                      </a:endParaRPr>
                    </a:p>
                  </a:txBody>
                  <a:tcPr marL="6849" marR="6849" marT="6849" marB="0" anchor="b">
                    <a:lnL>
                      <a:noFill/>
                    </a:lnL>
                    <a:lnR w="6350" cap="flat" cmpd="sng" algn="ctr">
                      <a:solidFill>
                        <a:srgbClr val="000000"/>
                      </a:solidFill>
                      <a:prstDash val="solid"/>
                      <a:round/>
                      <a:headEnd type="none" w="med" len="med"/>
                      <a:tailEnd type="none" w="med" len="med"/>
                    </a:lnR>
                    <a:lnT>
                      <a:noFill/>
                    </a:lnT>
                    <a:lnB>
                      <a:noFill/>
                    </a:lnB>
                    <a:solidFill>
                      <a:schemeClr val="bg1"/>
                    </a:solidFill>
                  </a:tcPr>
                </a:tc>
                <a:tc gridSpan="3">
                  <a:txBody>
                    <a:bodyPr/>
                    <a:lstStyle/>
                    <a:p>
                      <a:pPr algn="ctr" fontAlgn="b"/>
                      <a:r>
                        <a:rPr lang="en-US" sz="1400" b="1" i="0" u="none" strike="noStrike" dirty="0" smtClean="0">
                          <a:solidFill>
                            <a:srgbClr val="000000"/>
                          </a:solidFill>
                          <a:effectLst/>
                          <a:latin typeface="Calibri" panose="020F0502020204030204" pitchFamily="34" charset="0"/>
                        </a:rPr>
                        <a:t>CY(XX–3)</a:t>
                      </a:r>
                      <a:endParaRPr lang="en-US" sz="1400" b="1" i="0" u="none" strike="noStrike" dirty="0">
                        <a:solidFill>
                          <a:srgbClr val="000000"/>
                        </a:solidFill>
                        <a:effectLst/>
                        <a:latin typeface="Calibri" panose="020F0502020204030204" pitchFamily="34" charset="0"/>
                      </a:endParaRP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gridSpan="12">
                  <a:txBody>
                    <a:bodyPr/>
                    <a:lstStyle/>
                    <a:p>
                      <a:pPr algn="ctr" fontAlgn="b"/>
                      <a:r>
                        <a:rPr lang="en-US" sz="1400" b="1" i="0" u="none" strike="noStrike" dirty="0" smtClean="0">
                          <a:solidFill>
                            <a:srgbClr val="000000"/>
                          </a:solidFill>
                          <a:effectLst/>
                          <a:latin typeface="Calibri" panose="020F0502020204030204" pitchFamily="34" charset="0"/>
                        </a:rPr>
                        <a:t>Calendar Year</a:t>
                      </a:r>
                      <a:r>
                        <a:rPr lang="en-US" sz="1400" b="1" i="0" u="none" strike="noStrike" baseline="0" dirty="0" smtClean="0">
                          <a:solidFill>
                            <a:srgbClr val="000000"/>
                          </a:solidFill>
                          <a:effectLst/>
                          <a:latin typeface="Calibri" panose="020F0502020204030204" pitchFamily="34" charset="0"/>
                        </a:rPr>
                        <a:t> </a:t>
                      </a:r>
                      <a:r>
                        <a:rPr lang="en-US" sz="1400" b="1" i="0" u="none" strike="noStrike" dirty="0" smtClean="0">
                          <a:solidFill>
                            <a:srgbClr val="000000"/>
                          </a:solidFill>
                          <a:effectLst/>
                          <a:latin typeface="Calibri" panose="020F0502020204030204" pitchFamily="34" charset="0"/>
                        </a:rPr>
                        <a:t> (20XX–2)</a:t>
                      </a:r>
                      <a:endParaRPr lang="en-US" sz="1400" b="1" i="0" u="none" strike="noStrike" dirty="0">
                        <a:solidFill>
                          <a:srgbClr val="000000"/>
                        </a:solidFill>
                        <a:effectLst/>
                        <a:latin typeface="Calibri" panose="020F0502020204030204" pitchFamily="34" charset="0"/>
                      </a:endParaRP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algn="ctr" fontAlgn="b"/>
                      <a:r>
                        <a:rPr lang="en-US" sz="1400" b="1" i="0" u="none" strike="noStrike" dirty="0" smtClean="0">
                          <a:solidFill>
                            <a:srgbClr val="000000"/>
                          </a:solidFill>
                          <a:effectLst/>
                          <a:latin typeface="Calibri" panose="020F0502020204030204" pitchFamily="34" charset="0"/>
                        </a:rPr>
                        <a:t>Calendar Year (20XX–1)</a:t>
                      </a:r>
                      <a:endParaRPr lang="en-US" sz="1400" b="1" i="0" u="none" strike="noStrike" dirty="0">
                        <a:solidFill>
                          <a:srgbClr val="000000"/>
                        </a:solidFill>
                        <a:effectLst/>
                        <a:latin typeface="Calibri" panose="020F0502020204030204" pitchFamily="34" charset="0"/>
                      </a:endParaRP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9">
                  <a:txBody>
                    <a:bodyPr/>
                    <a:lstStyle/>
                    <a:p>
                      <a:pPr algn="ctr" fontAlgn="b"/>
                      <a:r>
                        <a:rPr lang="en-US" sz="1400" b="1" i="0" u="none" strike="noStrike" dirty="0" smtClean="0">
                          <a:solidFill>
                            <a:srgbClr val="000000"/>
                          </a:solidFill>
                          <a:effectLst/>
                          <a:latin typeface="Calibri" panose="020F0502020204030204" pitchFamily="34" charset="0"/>
                        </a:rPr>
                        <a:t>Calendar</a:t>
                      </a:r>
                      <a:r>
                        <a:rPr lang="en-US" sz="1400" b="1" i="0" u="none" strike="noStrike" baseline="0" dirty="0" smtClean="0">
                          <a:solidFill>
                            <a:srgbClr val="000000"/>
                          </a:solidFill>
                          <a:effectLst/>
                          <a:latin typeface="Calibri" panose="020F0502020204030204" pitchFamily="34" charset="0"/>
                        </a:rPr>
                        <a:t> Year 20</a:t>
                      </a:r>
                      <a:r>
                        <a:rPr lang="en-US" sz="1400" b="1" i="0" u="none" strike="noStrike" dirty="0" smtClean="0">
                          <a:solidFill>
                            <a:srgbClr val="000000"/>
                          </a:solidFill>
                          <a:effectLst/>
                          <a:latin typeface="Calibri" panose="020F0502020204030204" pitchFamily="34" charset="0"/>
                        </a:rPr>
                        <a:t>XX</a:t>
                      </a:r>
                      <a:endParaRPr lang="en-US" sz="1400" b="1" i="0" u="none" strike="noStrike" dirty="0">
                        <a:solidFill>
                          <a:srgbClr val="000000"/>
                        </a:solidFill>
                        <a:effectLst/>
                        <a:latin typeface="Calibri" panose="020F0502020204030204" pitchFamily="34" charset="0"/>
                      </a:endParaRPr>
                    </a:p>
                  </a:txBody>
                  <a:tcPr marL="6849" marR="6849" marT="6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5804976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740282" y="866777"/>
            <a:ext cx="5965317" cy="5347594"/>
          </a:xfrm>
        </p:spPr>
        <p:txBody>
          <a:bodyPr>
            <a:normAutofit fontScale="77500" lnSpcReduction="20000"/>
          </a:bodyPr>
          <a:lstStyle/>
          <a:p>
            <a:pPr>
              <a:buFont typeface="Symbol" panose="05050102010706020507" pitchFamily="18" charset="2"/>
              <a:buChar char=""/>
            </a:pPr>
            <a:r>
              <a:rPr lang="en-US" dirty="0" smtClean="0"/>
              <a:t>OMB provides policy guidance for Executive branch agency budget requests</a:t>
            </a:r>
          </a:p>
          <a:p>
            <a:pPr lvl="1">
              <a:buFont typeface="Arial" panose="020B0604020202020204" pitchFamily="34" charset="0"/>
              <a:buChar char="•"/>
            </a:pPr>
            <a:r>
              <a:rPr lang="en-US" dirty="0" smtClean="0"/>
              <a:t>Absent more specific guidance, agencies start with </a:t>
            </a:r>
            <a:r>
              <a:rPr lang="en-US" dirty="0" err="1" smtClean="0"/>
              <a:t>outyear</a:t>
            </a:r>
            <a:r>
              <a:rPr lang="en-US" dirty="0" smtClean="0"/>
              <a:t> estimates from previous budget</a:t>
            </a:r>
          </a:p>
          <a:p>
            <a:pPr>
              <a:buFont typeface="Symbol" panose="05050102010706020507" pitchFamily="18" charset="2"/>
              <a:buChar char=""/>
            </a:pPr>
            <a:r>
              <a:rPr lang="en-US" dirty="0" smtClean="0"/>
              <a:t>OMB works with agencies</a:t>
            </a:r>
          </a:p>
          <a:p>
            <a:pPr lvl="1">
              <a:buFont typeface="Arial" panose="020B0604020202020204" pitchFamily="34" charset="0"/>
              <a:buChar char="•"/>
            </a:pPr>
            <a:r>
              <a:rPr lang="en-US" dirty="0" smtClean="0"/>
              <a:t>Identify major issues, develop plans for fall review, plan analysis of issues that will require decisions</a:t>
            </a:r>
          </a:p>
          <a:p>
            <a:pPr>
              <a:buFont typeface="Symbol" panose="05050102010706020507" pitchFamily="18" charset="2"/>
              <a:buChar char=""/>
            </a:pPr>
            <a:r>
              <a:rPr lang="en-US" dirty="0" smtClean="0"/>
              <a:t>OMB provides detailed instructions for submitting budget material</a:t>
            </a:r>
          </a:p>
          <a:p>
            <a:pPr>
              <a:buFont typeface="Symbol" panose="05050102010706020507" pitchFamily="18" charset="2"/>
              <a:buChar char=""/>
            </a:pPr>
            <a:r>
              <a:rPr lang="en-US" dirty="0" smtClean="0"/>
              <a:t>Agencies submit budgets to OMB</a:t>
            </a:r>
          </a:p>
          <a:p>
            <a:pPr>
              <a:buFont typeface="Symbol" panose="05050102010706020507" pitchFamily="18" charset="2"/>
              <a:buChar char=""/>
            </a:pPr>
            <a:r>
              <a:rPr lang="en-US" dirty="0" smtClean="0"/>
              <a:t>OMB reviews budget proposals</a:t>
            </a:r>
          </a:p>
          <a:p>
            <a:pPr lvl="1">
              <a:buFont typeface="Arial" panose="020B0604020202020204" pitchFamily="34" charset="0"/>
              <a:buChar char="•"/>
            </a:pPr>
            <a:r>
              <a:rPr lang="en-US" dirty="0" smtClean="0"/>
              <a:t>Considers Presidential priorities, program performance, budget constraints</a:t>
            </a:r>
          </a:p>
          <a:p>
            <a:pPr>
              <a:buFont typeface="Symbol" panose="05050102010706020507" pitchFamily="18" charset="2"/>
              <a:buChar char=""/>
            </a:pPr>
            <a:r>
              <a:rPr lang="en-US" dirty="0" smtClean="0"/>
              <a:t>OMB provides recommended budget proposal to President and provides </a:t>
            </a:r>
            <a:r>
              <a:rPr lang="en-US" dirty="0" err="1" smtClean="0"/>
              <a:t>passback</a:t>
            </a:r>
            <a:r>
              <a:rPr lang="en-US" dirty="0" smtClean="0"/>
              <a:t> to agencies</a:t>
            </a:r>
          </a:p>
          <a:p>
            <a:pPr>
              <a:buFont typeface="Symbol" panose="05050102010706020507" pitchFamily="18" charset="2"/>
              <a:buChar char=""/>
            </a:pPr>
            <a:r>
              <a:rPr lang="en-US" dirty="0" smtClean="0"/>
              <a:t>December:  Agencies may appeal to OMB and the President</a:t>
            </a:r>
          </a:p>
          <a:p>
            <a:pPr>
              <a:buFont typeface="Symbol" panose="05050102010706020507" pitchFamily="18" charset="2"/>
              <a:buChar char=""/>
            </a:pPr>
            <a:r>
              <a:rPr lang="en-US" dirty="0" smtClean="0"/>
              <a:t>January:  Agencies prepare and OMB reviews final congressional budget justification materials</a:t>
            </a:r>
          </a:p>
          <a:p>
            <a:pPr>
              <a:buFont typeface="Symbol" panose="05050102010706020507" pitchFamily="18" charset="2"/>
              <a:buChar char=""/>
            </a:pPr>
            <a:r>
              <a:rPr lang="en-US" dirty="0" smtClean="0"/>
              <a:t>February:  President transmits budget to Congress</a:t>
            </a:r>
            <a:endParaRPr lang="en-US" dirty="0"/>
          </a:p>
        </p:txBody>
      </p:sp>
      <p:sp>
        <p:nvSpPr>
          <p:cNvPr id="5" name="Title 4"/>
          <p:cNvSpPr>
            <a:spLocks noGrp="1"/>
          </p:cNvSpPr>
          <p:nvPr>
            <p:ph type="title"/>
          </p:nvPr>
        </p:nvSpPr>
        <p:spPr/>
        <p:txBody>
          <a:bodyPr/>
          <a:lstStyle/>
          <a:p>
            <a:r>
              <a:rPr lang="en-US" dirty="0" smtClean="0"/>
              <a:t>Overview of Budget Formulation Process</a:t>
            </a:r>
            <a:endParaRPr lang="en-US" dirty="0"/>
          </a:p>
        </p:txBody>
      </p:sp>
      <p:sp>
        <p:nvSpPr>
          <p:cNvPr id="4" name="Slide Number Placeholder 3"/>
          <p:cNvSpPr>
            <a:spLocks noGrp="1"/>
          </p:cNvSpPr>
          <p:nvPr>
            <p:ph type="sldNum" sz="quarter" idx="11"/>
          </p:nvPr>
        </p:nvSpPr>
        <p:spPr/>
        <p:txBody>
          <a:bodyPr/>
          <a:lstStyle/>
          <a:p>
            <a:pPr>
              <a:defRPr/>
            </a:pPr>
            <a:fld id="{56929663-6CA7-4931-8F5D-849FE6A4CD44}" type="slidenum">
              <a:rPr lang="en-US" smtClean="0">
                <a:solidFill>
                  <a:srgbClr val="0F6636"/>
                </a:solidFill>
              </a:rPr>
              <a:pPr>
                <a:defRPr/>
              </a:pPr>
              <a:t>8</a:t>
            </a:fld>
            <a:endParaRPr lang="en-US" dirty="0">
              <a:solidFill>
                <a:srgbClr val="0F6636"/>
              </a:solidFill>
            </a:endParaRPr>
          </a:p>
        </p:txBody>
      </p:sp>
      <p:pic>
        <p:nvPicPr>
          <p:cNvPr id="1026" name="Picture 2" descr="https://upload.wikimedia.org/wikipedia/commons/thumb/5/5e/US-WhiteHouse-Logo.svg/2000px-US-WhiteHouse-Logo.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20157" y="848345"/>
            <a:ext cx="2358570" cy="1605007"/>
          </a:xfrm>
          <a:prstGeom prst="rect">
            <a:avLst/>
          </a:prstGeom>
          <a:noFill/>
          <a:extLst>
            <a:ext uri="{909E8E84-426E-40DD-AFC4-6F175D3DCCD1}">
              <a14:hiddenFill xmlns:a14="http://schemas.microsoft.com/office/drawing/2010/main">
                <a:solidFill>
                  <a:srgbClr val="FFFFFF"/>
                </a:solidFill>
              </a14:hiddenFill>
            </a:ext>
          </a:extLst>
        </p:spPr>
      </p:pic>
      <p:sp>
        <p:nvSpPr>
          <p:cNvPr id="7" name="Curved Right Arrow 6"/>
          <p:cNvSpPr/>
          <p:nvPr/>
        </p:nvSpPr>
        <p:spPr>
          <a:xfrm rot="1699609">
            <a:off x="6806488" y="3200075"/>
            <a:ext cx="645500" cy="121407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urved Right Arrow 12"/>
          <p:cNvSpPr/>
          <p:nvPr/>
        </p:nvSpPr>
        <p:spPr>
          <a:xfrm rot="9880920">
            <a:off x="8524068" y="1901005"/>
            <a:ext cx="542790" cy="75638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28" name="Picture 4" descr="http://sparkaction.org/sites/sparkaction.org/files/image/fromthefield/images_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369242" y="2279196"/>
            <a:ext cx="1465943" cy="1509487"/>
          </a:xfrm>
          <a:prstGeom prst="rect">
            <a:avLst/>
          </a:prstGeom>
          <a:noFill/>
          <a:extLst>
            <a:ext uri="{909E8E84-426E-40DD-AFC4-6F175D3DCCD1}">
              <a14:hiddenFill xmlns:a14="http://schemas.microsoft.com/office/drawing/2010/main">
                <a:solidFill>
                  <a:srgbClr val="FFFFFF"/>
                </a:solidFill>
              </a14:hiddenFill>
            </a:ext>
          </a:extLst>
        </p:spPr>
      </p:pic>
      <p:sp>
        <p:nvSpPr>
          <p:cNvPr id="2" name="Pentagon 1"/>
          <p:cNvSpPr/>
          <p:nvPr/>
        </p:nvSpPr>
        <p:spPr>
          <a:xfrm rot="5400000">
            <a:off x="-97121" y="1264165"/>
            <a:ext cx="946484" cy="484632"/>
          </a:xfrm>
          <a:prstGeom prst="homePlat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hevron 2"/>
          <p:cNvSpPr/>
          <p:nvPr/>
        </p:nvSpPr>
        <p:spPr>
          <a:xfrm rot="5400000">
            <a:off x="-66931" y="1976982"/>
            <a:ext cx="886101" cy="484632"/>
          </a:xfrm>
          <a:prstGeom prst="chevron">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hevron 13"/>
          <p:cNvSpPr/>
          <p:nvPr/>
        </p:nvSpPr>
        <p:spPr>
          <a:xfrm rot="5400000">
            <a:off x="20187" y="2583832"/>
            <a:ext cx="711865" cy="484632"/>
          </a:xfrm>
          <a:prstGeom prst="chevron">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Chevron 14"/>
          <p:cNvSpPr/>
          <p:nvPr/>
        </p:nvSpPr>
        <p:spPr>
          <a:xfrm rot="5400000">
            <a:off x="34154" y="3075354"/>
            <a:ext cx="683932" cy="484632"/>
          </a:xfrm>
          <a:prstGeom prst="chevron">
            <a:avLst/>
          </a:prstGeom>
          <a:solidFill>
            <a:srgbClr val="2E6C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hevron 15"/>
          <p:cNvSpPr/>
          <p:nvPr/>
        </p:nvSpPr>
        <p:spPr>
          <a:xfrm rot="5400000">
            <a:off x="-95941" y="3680791"/>
            <a:ext cx="944121" cy="484632"/>
          </a:xfrm>
          <a:prstGeom prst="chevron">
            <a:avLst/>
          </a:prstGeom>
          <a:solidFill>
            <a:srgbClr val="275E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Chevron 16"/>
          <p:cNvSpPr/>
          <p:nvPr/>
        </p:nvSpPr>
        <p:spPr>
          <a:xfrm rot="5400000">
            <a:off x="-26102" y="4353430"/>
            <a:ext cx="809544" cy="484632"/>
          </a:xfrm>
          <a:prstGeom prst="chevron">
            <a:avLst/>
          </a:prstGeom>
          <a:solidFill>
            <a:srgbClr val="1D4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Chevron 17"/>
          <p:cNvSpPr/>
          <p:nvPr/>
        </p:nvSpPr>
        <p:spPr>
          <a:xfrm rot="5400000">
            <a:off x="81358" y="4849122"/>
            <a:ext cx="594623" cy="484632"/>
          </a:xfrm>
          <a:prstGeom prst="chevron">
            <a:avLst/>
          </a:prstGeom>
          <a:solidFill>
            <a:srgbClr val="002B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hevron 18"/>
          <p:cNvSpPr/>
          <p:nvPr/>
        </p:nvSpPr>
        <p:spPr>
          <a:xfrm rot="5400000">
            <a:off x="5181" y="5315106"/>
            <a:ext cx="745723" cy="484632"/>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rot="16200000">
            <a:off x="-23361" y="1215637"/>
            <a:ext cx="787395" cy="369332"/>
          </a:xfrm>
          <a:prstGeom prst="rect">
            <a:avLst/>
          </a:prstGeom>
          <a:noFill/>
        </p:spPr>
        <p:txBody>
          <a:bodyPr wrap="none" rtlCol="0">
            <a:spAutoFit/>
          </a:bodyPr>
          <a:lstStyle/>
          <a:p>
            <a:pPr algn="ctr"/>
            <a:r>
              <a:rPr lang="en-US" dirty="0" smtClean="0">
                <a:solidFill>
                  <a:schemeClr val="bg1"/>
                </a:solidFill>
                <a:latin typeface="+mn-lt"/>
              </a:rPr>
              <a:t>Spring</a:t>
            </a:r>
            <a:endParaRPr lang="en-US" dirty="0">
              <a:solidFill>
                <a:schemeClr val="bg1"/>
              </a:solidFill>
              <a:latin typeface="+mn-lt"/>
            </a:endParaRPr>
          </a:p>
        </p:txBody>
      </p:sp>
      <p:sp>
        <p:nvSpPr>
          <p:cNvPr id="21" name="TextBox 20"/>
          <p:cNvSpPr txBox="1"/>
          <p:nvPr/>
        </p:nvSpPr>
        <p:spPr>
          <a:xfrm rot="16200000">
            <a:off x="2095" y="2021450"/>
            <a:ext cx="748056" cy="461665"/>
          </a:xfrm>
          <a:prstGeom prst="rect">
            <a:avLst/>
          </a:prstGeom>
          <a:noFill/>
        </p:spPr>
        <p:txBody>
          <a:bodyPr wrap="square" rtlCol="0">
            <a:spAutoFit/>
          </a:bodyPr>
          <a:lstStyle/>
          <a:p>
            <a:pPr algn="ctr"/>
            <a:r>
              <a:rPr lang="en-US" sz="1200" dirty="0" smtClean="0">
                <a:solidFill>
                  <a:schemeClr val="bg1"/>
                </a:solidFill>
                <a:latin typeface="+mn-lt"/>
              </a:rPr>
              <a:t>Spring &amp; Summer</a:t>
            </a:r>
            <a:endParaRPr lang="en-US" sz="1200" dirty="0">
              <a:solidFill>
                <a:schemeClr val="bg1"/>
              </a:solidFill>
              <a:latin typeface="+mn-lt"/>
            </a:endParaRPr>
          </a:p>
        </p:txBody>
      </p:sp>
      <p:sp>
        <p:nvSpPr>
          <p:cNvPr id="22" name="TextBox 21"/>
          <p:cNvSpPr txBox="1"/>
          <p:nvPr/>
        </p:nvSpPr>
        <p:spPr>
          <a:xfrm>
            <a:off x="101698" y="2712820"/>
            <a:ext cx="575799" cy="338554"/>
          </a:xfrm>
          <a:prstGeom prst="rect">
            <a:avLst/>
          </a:prstGeom>
          <a:noFill/>
        </p:spPr>
        <p:txBody>
          <a:bodyPr wrap="none" rtlCol="0">
            <a:spAutoFit/>
          </a:bodyPr>
          <a:lstStyle/>
          <a:p>
            <a:pPr algn="ctr"/>
            <a:r>
              <a:rPr lang="en-US" sz="1600" dirty="0" smtClean="0">
                <a:solidFill>
                  <a:schemeClr val="bg1"/>
                </a:solidFill>
                <a:latin typeface="+mn-lt"/>
              </a:rPr>
              <a:t>June</a:t>
            </a:r>
            <a:endParaRPr lang="en-US" sz="1600" dirty="0">
              <a:solidFill>
                <a:schemeClr val="bg1"/>
              </a:solidFill>
              <a:latin typeface="+mn-lt"/>
            </a:endParaRPr>
          </a:p>
        </p:txBody>
      </p:sp>
      <p:sp>
        <p:nvSpPr>
          <p:cNvPr id="23" name="TextBox 22"/>
          <p:cNvSpPr txBox="1"/>
          <p:nvPr/>
        </p:nvSpPr>
        <p:spPr>
          <a:xfrm>
            <a:off x="83234" y="3182081"/>
            <a:ext cx="619850" cy="338554"/>
          </a:xfrm>
          <a:prstGeom prst="rect">
            <a:avLst/>
          </a:prstGeom>
          <a:noFill/>
        </p:spPr>
        <p:txBody>
          <a:bodyPr wrap="none" rtlCol="0">
            <a:spAutoFit/>
          </a:bodyPr>
          <a:lstStyle/>
          <a:p>
            <a:pPr algn="ctr"/>
            <a:r>
              <a:rPr lang="en-US" sz="1600" dirty="0" smtClean="0">
                <a:solidFill>
                  <a:schemeClr val="bg1"/>
                </a:solidFill>
                <a:latin typeface="+mn-lt"/>
              </a:rPr>
              <a:t>Sept.</a:t>
            </a:r>
            <a:endParaRPr lang="en-US" sz="1600" dirty="0">
              <a:solidFill>
                <a:schemeClr val="bg1"/>
              </a:solidFill>
              <a:latin typeface="+mn-lt"/>
            </a:endParaRPr>
          </a:p>
        </p:txBody>
      </p:sp>
      <p:sp>
        <p:nvSpPr>
          <p:cNvPr id="24" name="TextBox 23"/>
          <p:cNvSpPr txBox="1"/>
          <p:nvPr/>
        </p:nvSpPr>
        <p:spPr>
          <a:xfrm>
            <a:off x="138598" y="3769265"/>
            <a:ext cx="473976" cy="338554"/>
          </a:xfrm>
          <a:prstGeom prst="rect">
            <a:avLst/>
          </a:prstGeom>
          <a:noFill/>
        </p:spPr>
        <p:txBody>
          <a:bodyPr wrap="none" rtlCol="0">
            <a:spAutoFit/>
          </a:bodyPr>
          <a:lstStyle/>
          <a:p>
            <a:pPr algn="ctr"/>
            <a:r>
              <a:rPr lang="en-US" sz="1600" dirty="0" smtClean="0">
                <a:solidFill>
                  <a:schemeClr val="bg1"/>
                </a:solidFill>
                <a:latin typeface="+mn-lt"/>
              </a:rPr>
              <a:t>Fall</a:t>
            </a:r>
            <a:endParaRPr lang="en-US" sz="1600" dirty="0">
              <a:solidFill>
                <a:schemeClr val="bg1"/>
              </a:solidFill>
              <a:latin typeface="+mn-lt"/>
            </a:endParaRPr>
          </a:p>
        </p:txBody>
      </p:sp>
      <p:sp>
        <p:nvSpPr>
          <p:cNvPr id="25" name="TextBox 24"/>
          <p:cNvSpPr txBox="1"/>
          <p:nvPr/>
        </p:nvSpPr>
        <p:spPr>
          <a:xfrm>
            <a:off x="145290" y="4408324"/>
            <a:ext cx="473146" cy="461665"/>
          </a:xfrm>
          <a:prstGeom prst="rect">
            <a:avLst/>
          </a:prstGeom>
          <a:noFill/>
        </p:spPr>
        <p:txBody>
          <a:bodyPr wrap="square" rtlCol="0">
            <a:spAutoFit/>
          </a:bodyPr>
          <a:lstStyle/>
          <a:p>
            <a:pPr algn="ctr"/>
            <a:r>
              <a:rPr lang="en-US" sz="1200" dirty="0" smtClean="0">
                <a:solidFill>
                  <a:schemeClr val="bg1"/>
                </a:solidFill>
                <a:latin typeface="+mn-lt"/>
              </a:rPr>
              <a:t>Late Nov.</a:t>
            </a:r>
            <a:endParaRPr lang="en-US" sz="1200" dirty="0">
              <a:solidFill>
                <a:schemeClr val="bg1"/>
              </a:solidFill>
              <a:latin typeface="+mn-lt"/>
            </a:endParaRPr>
          </a:p>
        </p:txBody>
      </p:sp>
      <p:sp>
        <p:nvSpPr>
          <p:cNvPr id="26" name="TextBox 25"/>
          <p:cNvSpPr txBox="1"/>
          <p:nvPr/>
        </p:nvSpPr>
        <p:spPr>
          <a:xfrm>
            <a:off x="135725" y="4993906"/>
            <a:ext cx="484633" cy="276999"/>
          </a:xfrm>
          <a:prstGeom prst="rect">
            <a:avLst/>
          </a:prstGeom>
          <a:noFill/>
        </p:spPr>
        <p:txBody>
          <a:bodyPr wrap="square" rtlCol="0">
            <a:spAutoFit/>
          </a:bodyPr>
          <a:lstStyle/>
          <a:p>
            <a:pPr algn="ctr"/>
            <a:r>
              <a:rPr lang="en-US" sz="1200" dirty="0" smtClean="0">
                <a:solidFill>
                  <a:schemeClr val="bg1"/>
                </a:solidFill>
                <a:latin typeface="+mn-lt"/>
              </a:rPr>
              <a:t>Dec.</a:t>
            </a:r>
            <a:endParaRPr lang="en-US" sz="1200" dirty="0">
              <a:solidFill>
                <a:schemeClr val="bg1"/>
              </a:solidFill>
              <a:latin typeface="+mn-lt"/>
            </a:endParaRPr>
          </a:p>
        </p:txBody>
      </p:sp>
      <p:sp>
        <p:nvSpPr>
          <p:cNvPr id="27" name="TextBox 26"/>
          <p:cNvSpPr txBox="1"/>
          <p:nvPr/>
        </p:nvSpPr>
        <p:spPr>
          <a:xfrm>
            <a:off x="133803" y="5436802"/>
            <a:ext cx="484633" cy="276999"/>
          </a:xfrm>
          <a:prstGeom prst="rect">
            <a:avLst/>
          </a:prstGeom>
          <a:noFill/>
        </p:spPr>
        <p:txBody>
          <a:bodyPr wrap="square" rtlCol="0">
            <a:spAutoFit/>
          </a:bodyPr>
          <a:lstStyle/>
          <a:p>
            <a:pPr algn="ctr"/>
            <a:r>
              <a:rPr lang="en-US" sz="1200" dirty="0" smtClean="0">
                <a:solidFill>
                  <a:schemeClr val="bg1"/>
                </a:solidFill>
                <a:latin typeface="+mn-lt"/>
              </a:rPr>
              <a:t>Jan.</a:t>
            </a:r>
            <a:endParaRPr lang="en-US" sz="1200" dirty="0">
              <a:solidFill>
                <a:schemeClr val="bg1"/>
              </a:solidFill>
              <a:latin typeface="+mn-lt"/>
            </a:endParaRPr>
          </a:p>
        </p:txBody>
      </p:sp>
      <p:pic>
        <p:nvPicPr>
          <p:cNvPr id="9" name="Picture 2" descr="federal governmen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297721" y="4432757"/>
            <a:ext cx="883553" cy="92173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federal governmen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273121" y="5319341"/>
            <a:ext cx="883553" cy="92173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federal government"/>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175270" y="4432757"/>
            <a:ext cx="883553" cy="92173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federal government"/>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7148827" y="5321178"/>
            <a:ext cx="883553" cy="92173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778643" y="5882369"/>
            <a:ext cx="415498" cy="369332"/>
          </a:xfrm>
          <a:prstGeom prst="rect">
            <a:avLst/>
          </a:prstGeom>
          <a:noFill/>
        </p:spPr>
        <p:txBody>
          <a:bodyPr wrap="none" rtlCol="0">
            <a:spAutoFit/>
          </a:bodyPr>
          <a:lstStyle/>
          <a:p>
            <a:r>
              <a:rPr lang="en-US" dirty="0" smtClean="0"/>
              <a:t>…</a:t>
            </a:r>
            <a:endParaRPr lang="en-US" dirty="0"/>
          </a:p>
        </p:txBody>
      </p:sp>
      <p:pic>
        <p:nvPicPr>
          <p:cNvPr id="31" name="Picture 2" descr="federal government"/>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8032380" y="4467020"/>
            <a:ext cx="992748" cy="92173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federal government"/>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8032380" y="5319340"/>
            <a:ext cx="883553" cy="921731"/>
          </a:xfrm>
          <a:prstGeom prst="rect">
            <a:avLst/>
          </a:prstGeom>
          <a:noFill/>
          <a:extLst>
            <a:ext uri="{909E8E84-426E-40DD-AFC4-6F175D3DCCD1}">
              <a14:hiddenFill xmlns:a14="http://schemas.microsoft.com/office/drawing/2010/main">
                <a:solidFill>
                  <a:srgbClr val="FFFFFF"/>
                </a:solidFill>
              </a14:hiddenFill>
            </a:ext>
          </a:extLst>
        </p:spPr>
      </p:pic>
      <p:sp>
        <p:nvSpPr>
          <p:cNvPr id="12" name="Curved Right Arrow 11"/>
          <p:cNvSpPr/>
          <p:nvPr/>
        </p:nvSpPr>
        <p:spPr>
          <a:xfrm rot="12678900">
            <a:off x="8091714" y="3740910"/>
            <a:ext cx="645500" cy="121407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Footer Placeholder 10"/>
          <p:cNvSpPr>
            <a:spLocks noGrp="1"/>
          </p:cNvSpPr>
          <p:nvPr>
            <p:ph type="ftr" sz="quarter" idx="12"/>
          </p:nvPr>
        </p:nvSpPr>
        <p:spPr/>
        <p:txBody>
          <a:bodyPr/>
          <a:lstStyle/>
          <a:p>
            <a:pPr fontAlgn="auto">
              <a:spcBef>
                <a:spcPts val="0"/>
              </a:spcBef>
              <a:spcAft>
                <a:spcPts val="0"/>
              </a:spcAft>
            </a:pPr>
            <a:r>
              <a:rPr lang="en-US" smtClean="0">
                <a:solidFill>
                  <a:srgbClr val="0F6636"/>
                </a:solidFill>
              </a:rPr>
              <a:t>HEP and the Federal Budget Process - June 2017</a:t>
            </a:r>
            <a:endParaRPr lang="en-US" dirty="0">
              <a:solidFill>
                <a:srgbClr val="0F6636"/>
              </a:solidFill>
            </a:endParaRPr>
          </a:p>
        </p:txBody>
      </p:sp>
    </p:spTree>
    <p:extLst>
      <p:ext uri="{BB962C8B-B14F-4D97-AF65-F5344CB8AC3E}">
        <p14:creationId xmlns:p14="http://schemas.microsoft.com/office/powerpoint/2010/main" val="2329031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5018451" y="5712595"/>
            <a:ext cx="3788968" cy="581706"/>
          </a:xfrm>
          <a:prstGeom prst="roundRect">
            <a:avLst/>
          </a:prstGeom>
          <a:gradFill>
            <a:gsLst>
              <a:gs pos="0">
                <a:schemeClr val="accent1">
                  <a:lumMod val="5000"/>
                  <a:lumOff val="95000"/>
                </a:schemeClr>
              </a:gs>
              <a:gs pos="20000">
                <a:schemeClr val="tx2">
                  <a:lumMod val="60000"/>
                  <a:lumOff val="40000"/>
                </a:schemeClr>
              </a:gs>
              <a:gs pos="83000">
                <a:schemeClr val="tx2"/>
              </a:gs>
              <a:gs pos="10000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Department of Energy</a:t>
            </a:r>
            <a:endParaRPr lang="en-US" dirty="0"/>
          </a:p>
        </p:txBody>
      </p:sp>
      <p:sp>
        <p:nvSpPr>
          <p:cNvPr id="3" name="Title 2"/>
          <p:cNvSpPr>
            <a:spLocks noGrp="1"/>
          </p:cNvSpPr>
          <p:nvPr>
            <p:ph type="title"/>
          </p:nvPr>
        </p:nvSpPr>
        <p:spPr/>
        <p:txBody>
          <a:bodyPr/>
          <a:lstStyle/>
          <a:p>
            <a:r>
              <a:rPr lang="en-US" dirty="0" smtClean="0"/>
              <a:t>Creating the DOE HEP Budget Request</a:t>
            </a:r>
            <a:endParaRPr lang="en-US" dirty="0"/>
          </a:p>
        </p:txBody>
      </p:sp>
      <p:sp>
        <p:nvSpPr>
          <p:cNvPr id="4" name="Slide Number Placeholder 3"/>
          <p:cNvSpPr>
            <a:spLocks noGrp="1"/>
          </p:cNvSpPr>
          <p:nvPr>
            <p:ph type="sldNum" sz="quarter" idx="11"/>
          </p:nvPr>
        </p:nvSpPr>
        <p:spPr/>
        <p:txBody>
          <a:bodyPr/>
          <a:lstStyle/>
          <a:p>
            <a:fld id="{26CA2777-A89F-4130-B308-73BB65955918}" type="slidenum">
              <a:rPr lang="en-US" smtClean="0"/>
              <a:pPr/>
              <a:t>9</a:t>
            </a:fld>
            <a:endParaRPr lang="en-US" dirty="0"/>
          </a:p>
        </p:txBody>
      </p:sp>
      <p:sp>
        <p:nvSpPr>
          <p:cNvPr id="5" name="Footer Placeholder 4"/>
          <p:cNvSpPr>
            <a:spLocks noGrp="1"/>
          </p:cNvSpPr>
          <p:nvPr>
            <p:ph type="ftr" sz="quarter" idx="12"/>
          </p:nvPr>
        </p:nvSpPr>
        <p:spPr/>
        <p:txBody>
          <a:bodyPr/>
          <a:lstStyle/>
          <a:p>
            <a:r>
              <a:rPr lang="en-US" smtClean="0"/>
              <a:t>HEP and the Federal Budget Process - June 2017</a:t>
            </a:r>
            <a:endParaRPr lang="en-US" dirty="0"/>
          </a:p>
        </p:txBody>
      </p:sp>
      <p:sp>
        <p:nvSpPr>
          <p:cNvPr id="12" name="Rounded Rectangle 11"/>
          <p:cNvSpPr/>
          <p:nvPr/>
        </p:nvSpPr>
        <p:spPr>
          <a:xfrm>
            <a:off x="152401" y="5704114"/>
            <a:ext cx="4669983" cy="581706"/>
          </a:xfrm>
          <a:prstGeom prst="roundRect">
            <a:avLst/>
          </a:prstGeom>
          <a:gradFill>
            <a:gsLst>
              <a:gs pos="0">
                <a:schemeClr val="accent1">
                  <a:lumMod val="5000"/>
                  <a:lumOff val="95000"/>
                </a:schemeClr>
              </a:gs>
              <a:gs pos="20000">
                <a:schemeClr val="accent3">
                  <a:lumMod val="40000"/>
                  <a:lumOff val="60000"/>
                </a:schemeClr>
              </a:gs>
              <a:gs pos="83000">
                <a:schemeClr val="accent3"/>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Particle Physics Community</a:t>
            </a:r>
            <a:endParaRPr lang="en-US" dirty="0"/>
          </a:p>
        </p:txBody>
      </p:sp>
      <p:sp>
        <p:nvSpPr>
          <p:cNvPr id="14" name="Right Arrow 13"/>
          <p:cNvSpPr/>
          <p:nvPr/>
        </p:nvSpPr>
        <p:spPr>
          <a:xfrm rot="16200000">
            <a:off x="-146038" y="4019129"/>
            <a:ext cx="2274056" cy="1332638"/>
          </a:xfrm>
          <a:prstGeom prst="rightArrow">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Advisory Panels (HEPAP, AAAC)</a:t>
            </a:r>
            <a:endParaRPr lang="en-US" sz="1600" dirty="0"/>
          </a:p>
        </p:txBody>
      </p:sp>
      <p:sp>
        <p:nvSpPr>
          <p:cNvPr id="15" name="Right Arrow 14"/>
          <p:cNvSpPr/>
          <p:nvPr/>
        </p:nvSpPr>
        <p:spPr>
          <a:xfrm rot="16200000">
            <a:off x="1276463" y="4019127"/>
            <a:ext cx="2274056" cy="1332638"/>
          </a:xfrm>
          <a:prstGeom prst="rightArrow">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Community-driven Strategic Plans (P5)</a:t>
            </a:r>
            <a:endParaRPr lang="en-US" sz="1600" dirty="0"/>
          </a:p>
        </p:txBody>
      </p:sp>
      <p:sp>
        <p:nvSpPr>
          <p:cNvPr id="16" name="Right Arrow 15"/>
          <p:cNvSpPr/>
          <p:nvPr/>
        </p:nvSpPr>
        <p:spPr>
          <a:xfrm rot="16200000">
            <a:off x="2698963" y="4019646"/>
            <a:ext cx="2274056" cy="1332638"/>
          </a:xfrm>
          <a:prstGeom prst="rightArrow">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Review Committee &amp; Workshop Reports</a:t>
            </a:r>
            <a:endParaRPr lang="en-US" sz="1600" dirty="0"/>
          </a:p>
        </p:txBody>
      </p:sp>
      <p:sp>
        <p:nvSpPr>
          <p:cNvPr id="17" name="Right Arrow 16"/>
          <p:cNvSpPr/>
          <p:nvPr/>
        </p:nvSpPr>
        <p:spPr>
          <a:xfrm rot="16200000">
            <a:off x="4351675" y="4019126"/>
            <a:ext cx="2274056" cy="1332638"/>
          </a:xfrm>
          <a:prstGeom prst="rightArrow">
            <a:avLst/>
          </a:prstGeom>
          <a:solidFill>
            <a:schemeClr val="tx2"/>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Project Performance</a:t>
            </a:r>
            <a:endParaRPr lang="en-US" sz="1600" dirty="0"/>
          </a:p>
        </p:txBody>
      </p:sp>
      <p:sp>
        <p:nvSpPr>
          <p:cNvPr id="18" name="Right Arrow 17"/>
          <p:cNvSpPr/>
          <p:nvPr/>
        </p:nvSpPr>
        <p:spPr>
          <a:xfrm rot="16200000">
            <a:off x="5775906" y="4019126"/>
            <a:ext cx="2274056" cy="1332640"/>
          </a:xfrm>
          <a:prstGeom prst="rightArrow">
            <a:avLst/>
          </a:prstGeom>
          <a:solidFill>
            <a:schemeClr val="tx2"/>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DOE/SC Management</a:t>
            </a:r>
            <a:endParaRPr lang="en-US" sz="1600" dirty="0"/>
          </a:p>
        </p:txBody>
      </p:sp>
      <p:sp>
        <p:nvSpPr>
          <p:cNvPr id="19" name="Right Arrow 18"/>
          <p:cNvSpPr/>
          <p:nvPr/>
        </p:nvSpPr>
        <p:spPr>
          <a:xfrm rot="16200000">
            <a:off x="7200138" y="4019123"/>
            <a:ext cx="2274058" cy="1332639"/>
          </a:xfrm>
          <a:prstGeom prst="rightArrow">
            <a:avLst/>
          </a:prstGeom>
          <a:solidFill>
            <a:schemeClr val="tx2"/>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DOE/HEP Program</a:t>
            </a:r>
            <a:endParaRPr lang="en-US" sz="1600" dirty="0"/>
          </a:p>
        </p:txBody>
      </p:sp>
      <p:sp>
        <p:nvSpPr>
          <p:cNvPr id="23" name="Rounded Rectangle 22"/>
          <p:cNvSpPr/>
          <p:nvPr/>
        </p:nvSpPr>
        <p:spPr>
          <a:xfrm>
            <a:off x="2242951" y="858954"/>
            <a:ext cx="4669983" cy="581706"/>
          </a:xfrm>
          <a:prstGeom prst="roundRect">
            <a:avLst/>
          </a:prstGeom>
          <a:gradFill>
            <a:gsLst>
              <a:gs pos="0">
                <a:schemeClr val="accent4"/>
              </a:gs>
              <a:gs pos="20000">
                <a:schemeClr val="accent4"/>
              </a:gs>
              <a:gs pos="83000">
                <a:schemeClr val="accent4">
                  <a:lumMod val="40000"/>
                  <a:lumOff val="60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White House</a:t>
            </a:r>
            <a:endParaRPr lang="en-US" dirty="0"/>
          </a:p>
        </p:txBody>
      </p:sp>
      <p:sp>
        <p:nvSpPr>
          <p:cNvPr id="21" name="Left Arrow 20"/>
          <p:cNvSpPr/>
          <p:nvPr/>
        </p:nvSpPr>
        <p:spPr>
          <a:xfrm rot="16200000">
            <a:off x="2943302" y="1491083"/>
            <a:ext cx="1739906" cy="1378110"/>
          </a:xfrm>
          <a:prstGeom prst="leftArrow">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White House Priorities</a:t>
            </a:r>
            <a:endParaRPr lang="en-US" sz="1600" dirty="0"/>
          </a:p>
        </p:txBody>
      </p:sp>
      <p:sp>
        <p:nvSpPr>
          <p:cNvPr id="22" name="Left Arrow 21"/>
          <p:cNvSpPr/>
          <p:nvPr/>
        </p:nvSpPr>
        <p:spPr>
          <a:xfrm rot="16200000">
            <a:off x="4618750" y="1482035"/>
            <a:ext cx="1739906" cy="1332638"/>
          </a:xfrm>
          <a:prstGeom prst="leftArrow">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OMB Directives</a:t>
            </a:r>
            <a:endParaRPr lang="en-US" sz="1600"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39664">
            <a:off x="4062750" y="2560532"/>
            <a:ext cx="1243984" cy="1610915"/>
          </a:xfrm>
          <a:prstGeom prst="rect">
            <a:avLst/>
          </a:prstGeom>
          <a:ln w="3175">
            <a:solidFill>
              <a:schemeClr val="accent1">
                <a:shade val="50000"/>
              </a:schemeClr>
            </a:solidFill>
          </a:ln>
          <a:effectLst>
            <a:outerShdw blurRad="50800" dist="38100" dir="2700000" algn="tl" rotWithShape="0">
              <a:prstClr val="black">
                <a:alpha val="40000"/>
              </a:prstClr>
            </a:outerShdw>
          </a:effectLst>
        </p:spPr>
      </p:pic>
      <p:sp>
        <p:nvSpPr>
          <p:cNvPr id="26" name="Content Placeholder 2"/>
          <p:cNvSpPr>
            <a:spLocks noGrp="1"/>
          </p:cNvSpPr>
          <p:nvPr>
            <p:ph idx="1"/>
          </p:nvPr>
        </p:nvSpPr>
        <p:spPr>
          <a:xfrm>
            <a:off x="242416" y="1724368"/>
            <a:ext cx="2476530" cy="1934599"/>
          </a:xfrm>
        </p:spPr>
        <p:txBody>
          <a:bodyPr>
            <a:normAutofit/>
          </a:bodyPr>
          <a:lstStyle/>
          <a:p>
            <a:pPr marL="0" indent="0">
              <a:buNone/>
            </a:pPr>
            <a:r>
              <a:rPr lang="en-US" i="1" dirty="0" smtClean="0">
                <a:solidFill>
                  <a:schemeClr val="tx1"/>
                </a:solidFill>
              </a:rPr>
              <a:t>Top-down and bottom-up influences to the DOE HEP budget</a:t>
            </a:r>
            <a:endParaRPr lang="en-US" sz="2300" i="1" dirty="0" smtClean="0">
              <a:solidFill>
                <a:schemeClr val="tx1"/>
              </a:solidFill>
            </a:endParaRPr>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9334" y="3121335"/>
            <a:ext cx="657225" cy="638175"/>
          </a:xfrm>
          <a:prstGeom prst="rect">
            <a:avLst/>
          </a:prstGeom>
        </p:spPr>
      </p:pic>
    </p:spTree>
    <p:extLst>
      <p:ext uri="{BB962C8B-B14F-4D97-AF65-F5344CB8AC3E}">
        <p14:creationId xmlns:p14="http://schemas.microsoft.com/office/powerpoint/2010/main" val="29462699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DOE Office of Science Colors">
      <a:dk1>
        <a:srgbClr val="000000"/>
      </a:dk1>
      <a:lt1>
        <a:srgbClr val="FFFFFF"/>
      </a:lt1>
      <a:dk2>
        <a:srgbClr val="0F6636"/>
      </a:dk2>
      <a:lt2>
        <a:srgbClr val="FFFFFF"/>
      </a:lt2>
      <a:accent1>
        <a:srgbClr val="0F6636"/>
      </a:accent1>
      <a:accent2>
        <a:srgbClr val="F3C727"/>
      </a:accent2>
      <a:accent3>
        <a:srgbClr val="C0504D"/>
      </a:accent3>
      <a:accent4>
        <a:srgbClr val="1F497D"/>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4510</Words>
  <Application>Microsoft Office PowerPoint</Application>
  <PresentationFormat>On-screen Show (4:3)</PresentationFormat>
  <Paragraphs>894</Paragraphs>
  <Slides>45</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Arial Narrow</vt:lpstr>
      <vt:lpstr>Calibri</vt:lpstr>
      <vt:lpstr>Helvetica</vt:lpstr>
      <vt:lpstr>Symbol</vt:lpstr>
      <vt:lpstr>Office Theme</vt:lpstr>
      <vt:lpstr>HEP and the Federal Budget Process</vt:lpstr>
      <vt:lpstr>HEP Civics:  The Federal Budget Process</vt:lpstr>
      <vt:lpstr>U.S. Budget Process</vt:lpstr>
      <vt:lpstr>Three Phases of Budget Process</vt:lpstr>
      <vt:lpstr>The U.S. Federal Budget Cycle</vt:lpstr>
      <vt:lpstr>The U.S. Federal Budget Cycle</vt:lpstr>
      <vt:lpstr>Formulation</vt:lpstr>
      <vt:lpstr>Overview of Budget Formulation Process</vt:lpstr>
      <vt:lpstr>Creating the DOE HEP Budget Request</vt:lpstr>
      <vt:lpstr>Path to the President’s Budget Request</vt:lpstr>
      <vt:lpstr>Congressional</vt:lpstr>
      <vt:lpstr>U.S. Budget and Appropriations Process</vt:lpstr>
      <vt:lpstr>Congressional Budget Process</vt:lpstr>
      <vt:lpstr>Congressional Budget Office Outlook</vt:lpstr>
      <vt:lpstr>Appropriations Subcommittees</vt:lpstr>
      <vt:lpstr>HEP Role in Congressional Process</vt:lpstr>
      <vt:lpstr>Department of Energy Research and Innovation Act</vt:lpstr>
      <vt:lpstr>Report Language Matters!</vt:lpstr>
      <vt:lpstr>Breaking the Cycle: Continuing Resolution</vt:lpstr>
      <vt:lpstr>Duration of CRs:  FY 1998 – FY 2017 </vt:lpstr>
      <vt:lpstr>Execution</vt:lpstr>
      <vt:lpstr>Budget Execution</vt:lpstr>
      <vt:lpstr>Funding Vehicles</vt:lpstr>
      <vt:lpstr>Typical FOAs &amp; New Initiatives</vt:lpstr>
      <vt:lpstr>Coordination with Partners</vt:lpstr>
      <vt:lpstr>FOOTNOTES</vt:lpstr>
      <vt:lpstr>DOE Roles and Responsibilities</vt:lpstr>
      <vt:lpstr>Federal Employee Restrictions</vt:lpstr>
      <vt:lpstr>DOE Lab Roles and Responsibilities</vt:lpstr>
      <vt:lpstr>University Roles and Responsibilities (DOE Perspective)</vt:lpstr>
      <vt:lpstr>HEPAP Roles</vt:lpstr>
      <vt:lpstr>Summary: Implementing the P5 Vision</vt:lpstr>
      <vt:lpstr>Backup</vt:lpstr>
      <vt:lpstr>Mission of the Department of Energy</vt:lpstr>
      <vt:lpstr>The High Energy Physics Program Mission</vt:lpstr>
      <vt:lpstr>The FY 2017 President’s Budget Request</vt:lpstr>
      <vt:lpstr>DOE Organization Chart</vt:lpstr>
      <vt:lpstr>Appropriators Noticed the P5 Report</vt:lpstr>
      <vt:lpstr>Overall HEP Budget Trend</vt:lpstr>
      <vt:lpstr>DOE Project Management</vt:lpstr>
      <vt:lpstr>Stewardship of DOE National Laboratories</vt:lpstr>
      <vt:lpstr>Project Support</vt:lpstr>
      <vt:lpstr>Laboratory Support</vt:lpstr>
      <vt:lpstr>University Support</vt:lpstr>
      <vt:lpstr>Laboratory International Agreements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2015-04-03T21:19:10Z</dcterms:created>
  <dcterms:modified xsi:type="dcterms:W3CDTF">2017-06-04T17:01:50Z</dcterms:modified>
</cp:coreProperties>
</file>