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86" r:id="rId2"/>
    <p:sldId id="304" r:id="rId3"/>
    <p:sldId id="385" r:id="rId4"/>
    <p:sldId id="373" r:id="rId5"/>
    <p:sldId id="374" r:id="rId6"/>
    <p:sldId id="372" r:id="rId7"/>
    <p:sldId id="377" r:id="rId8"/>
    <p:sldId id="364" r:id="rId9"/>
    <p:sldId id="365" r:id="rId10"/>
    <p:sldId id="378" r:id="rId11"/>
    <p:sldId id="380" r:id="rId12"/>
    <p:sldId id="366" r:id="rId13"/>
    <p:sldId id="367" r:id="rId14"/>
    <p:sldId id="381" r:id="rId15"/>
    <p:sldId id="382" r:id="rId16"/>
    <p:sldId id="368" r:id="rId17"/>
    <p:sldId id="369" r:id="rId18"/>
    <p:sldId id="383" r:id="rId19"/>
    <p:sldId id="384" r:id="rId20"/>
    <p:sldId id="370" r:id="rId21"/>
    <p:sldId id="395" r:id="rId22"/>
    <p:sldId id="371" r:id="rId23"/>
    <p:sldId id="387" r:id="rId24"/>
    <p:sldId id="394" r:id="rId25"/>
    <p:sldId id="393" r:id="rId26"/>
    <p:sldId id="388" r:id="rId27"/>
    <p:sldId id="389" r:id="rId28"/>
    <p:sldId id="39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1"/>
    <p:restoredTop sz="93068"/>
  </p:normalViewPr>
  <p:slideViewPr>
    <p:cSldViewPr snapToGrid="0" snapToObjects="1">
      <p:cViewPr varScale="1">
        <p:scale>
          <a:sx n="106" d="100"/>
          <a:sy n="106" d="100"/>
        </p:scale>
        <p:origin x="366" y="10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t>6/5/2017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576F7-A53C-E440-B563-EA54C8CB01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3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  <p:sp>
        <p:nvSpPr>
          <p:cNvPr id="7" name="Slide Number Placeholder 2"/>
          <p:cNvSpPr txBox="1">
            <a:spLocks/>
          </p:cNvSpPr>
          <p:nvPr userDrawn="1"/>
        </p:nvSpPr>
        <p:spPr>
          <a:xfrm>
            <a:off x="8170125" y="6473578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28C41A-7A0A-A74C-A765-4BF8AA94B2BC}" type="slidenum">
              <a:rPr lang="en-US" altLang="en-US" sz="900" smtClean="0">
                <a:solidFill>
                  <a:schemeClr val="bg1"/>
                </a:solidFill>
              </a:rPr>
              <a:pPr/>
              <a:t>‹#›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199" y="6473578"/>
            <a:ext cx="405618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75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8C41A-7A0A-A74C-A765-4BF8AA94B2B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247650" y="1393825"/>
            <a:ext cx="8612188" cy="4522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" name="Picture 46" descr="LBL_logo_notext_rev_transpare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754" y="254492"/>
            <a:ext cx="962291" cy="67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270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 userDrawn="1"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  <p:sldLayoutId id="2147483674" r:id="rId5"/>
    <p:sldLayoutId id="2147483675" r:id="rId6"/>
    <p:sldLayoutId id="214748367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10350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Soren Prestemon</a:t>
            </a:r>
            <a:endParaRPr lang="en-US" b="1" dirty="0"/>
          </a:p>
          <a:p>
            <a:r>
              <a:rPr lang="en-US" sz="1900" dirty="0"/>
              <a:t>Director</a:t>
            </a:r>
          </a:p>
          <a:p>
            <a:r>
              <a:rPr lang="en-US" sz="1900" dirty="0" smtClean="0"/>
              <a:t>US Magnet </a:t>
            </a:r>
            <a:r>
              <a:rPr lang="en-US" sz="1900" dirty="0"/>
              <a:t>Development </a:t>
            </a:r>
            <a:r>
              <a:rPr lang="en-US" sz="1900" dirty="0" smtClean="0"/>
              <a:t>Program</a:t>
            </a:r>
          </a:p>
          <a:p>
            <a:r>
              <a:rPr lang="en-US" sz="1900" dirty="0" smtClean="0"/>
              <a:t>Lawrence Berkeley National Laboratory</a:t>
            </a:r>
            <a:endParaRPr lang="en-US" sz="1900" dirty="0"/>
          </a:p>
        </p:txBody>
      </p:sp>
      <p:sp>
        <p:nvSpPr>
          <p:cNvPr id="3" name="Rectangle 2"/>
          <p:cNvSpPr/>
          <p:nvPr/>
        </p:nvSpPr>
        <p:spPr>
          <a:xfrm>
            <a:off x="458789" y="2647544"/>
            <a:ext cx="822642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The U.S</a:t>
            </a:r>
            <a:r>
              <a:rPr lang="en-US" sz="3200" dirty="0">
                <a:solidFill>
                  <a:srgbClr val="FFFFFF"/>
                </a:solidFill>
              </a:rPr>
              <a:t>.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17357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Cosine-theta 4-layer magnet is proceeding well at FNAL, with first coil prepared for VPI</a:t>
            </a:r>
            <a:endParaRPr lang="en-US" sz="24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876" y="4273849"/>
            <a:ext cx="3251200" cy="20193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" y="4273849"/>
            <a:ext cx="5499164" cy="2019300"/>
            <a:chOff x="1" y="4128709"/>
            <a:chExt cx="5499164" cy="2019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3743" y="4128709"/>
              <a:ext cx="2515422" cy="201930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4128709"/>
              <a:ext cx="2983742" cy="2019300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7724"/>
            <a:ext cx="3743467" cy="2562954"/>
          </a:xfrm>
          <a:prstGeom prst="rect">
            <a:avLst/>
          </a:prstGeom>
        </p:spPr>
      </p:pic>
      <p:sp>
        <p:nvSpPr>
          <p:cNvPr id="10" name="Shape 134"/>
          <p:cNvSpPr/>
          <p:nvPr/>
        </p:nvSpPr>
        <p:spPr>
          <a:xfrm>
            <a:off x="24764" y="1029207"/>
            <a:ext cx="1741420" cy="338554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/>
              <a:t>Lead: </a:t>
            </a:r>
            <a:r>
              <a:rPr lang="en-US" dirty="0" smtClean="0"/>
              <a:t>Sasha Zlobin</a:t>
            </a:r>
            <a:endParaRPr dirty="0"/>
          </a:p>
        </p:txBody>
      </p:sp>
      <p:sp>
        <p:nvSpPr>
          <p:cNvPr id="11" name="TextBox 10"/>
          <p:cNvSpPr txBox="1"/>
          <p:nvPr/>
        </p:nvSpPr>
        <p:spPr>
          <a:xfrm>
            <a:off x="1181552" y="3964993"/>
            <a:ext cx="360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Coil parts provided by CERN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10476" y="3970008"/>
            <a:ext cx="254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Traces by LBNL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956" y="1911049"/>
            <a:ext cx="4048044" cy="1786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983" y="1134758"/>
            <a:ext cx="2101741" cy="121171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24764" y="3897438"/>
            <a:ext cx="90273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hape 123"/>
          <p:cNvSpPr/>
          <p:nvPr/>
        </p:nvSpPr>
        <p:spPr>
          <a:xfrm>
            <a:off x="97616" y="3207810"/>
            <a:ext cx="1498956" cy="27699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lang="en-US" dirty="0" smtClean="0"/>
              <a:t>Outer coil winding </a:t>
            </a:r>
            <a:endParaRPr dirty="0"/>
          </a:p>
        </p:txBody>
      </p:sp>
      <p:sp>
        <p:nvSpPr>
          <p:cNvPr id="17" name="Shape 123"/>
          <p:cNvSpPr/>
          <p:nvPr/>
        </p:nvSpPr>
        <p:spPr>
          <a:xfrm>
            <a:off x="3380909" y="2344210"/>
            <a:ext cx="2419967" cy="46166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rPr lang="en-US" dirty="0" smtClean="0"/>
              <a:t>Novel coil layout addressing </a:t>
            </a:r>
            <a:r>
              <a:rPr lang="en-US" dirty="0" err="1" smtClean="0"/>
              <a:t>midplane</a:t>
            </a:r>
            <a:r>
              <a:rPr lang="en-US" dirty="0" smtClean="0"/>
              <a:t> stresses and field quality</a:t>
            </a:r>
            <a:endParaRPr dirty="0"/>
          </a:p>
        </p:txBody>
      </p:sp>
      <p:sp>
        <p:nvSpPr>
          <p:cNvPr id="18" name="Shape 123"/>
          <p:cNvSpPr/>
          <p:nvPr/>
        </p:nvSpPr>
        <p:spPr>
          <a:xfrm>
            <a:off x="5953277" y="3255180"/>
            <a:ext cx="1545772" cy="276999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lang="en-US" dirty="0" smtClean="0"/>
              <a:t>Preparations for VPI</a:t>
            </a:r>
            <a:endParaRPr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5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499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99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499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8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499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 animBg="1" advAuto="0"/>
      <p:bldP spid="17" grpId="0" animBg="1" advAuto="0"/>
      <p:bldP spid="1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pPr>
              <a:defRPr sz="2700"/>
            </a:pPr>
            <a:r>
              <a:rPr lang="en-US" sz="2400" dirty="0"/>
              <a:t>The CCT program is proceeding to systematically address technical issues</a:t>
            </a:r>
            <a:endParaRPr sz="2400" dirty="0"/>
          </a:p>
        </p:txBody>
      </p:sp>
      <p:sp>
        <p:nvSpPr>
          <p:cNvPr id="98" name="Shape 98"/>
          <p:cNvSpPr>
            <a:spLocks noGrp="1"/>
          </p:cNvSpPr>
          <p:nvPr>
            <p:ph idx="1"/>
          </p:nvPr>
        </p:nvSpPr>
        <p:spPr>
          <a:xfrm>
            <a:off x="457200" y="1495240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"/>
              </a:spcBef>
              <a:defRPr sz="1900"/>
            </a:pPr>
            <a:r>
              <a:rPr dirty="0"/>
              <a:t>Progress on the Canted Cosine Theta:</a:t>
            </a:r>
          </a:p>
          <a:p>
            <a:pPr marL="554566" lvl="1" indent="-300566">
              <a:spcBef>
                <a:spcPts val="200"/>
              </a:spcBef>
              <a:defRPr sz="1700"/>
            </a:pPr>
            <a:r>
              <a:rPr dirty="0"/>
              <a:t>Tested CCT2 (NbTi) and CCT3 (Nb</a:t>
            </a:r>
            <a:r>
              <a:rPr baseline="-5999" dirty="0"/>
              <a:t>3</a:t>
            </a:r>
            <a:r>
              <a:rPr dirty="0"/>
              <a:t>Sn)</a:t>
            </a:r>
          </a:p>
          <a:p>
            <a:pPr marL="554566" lvl="1" indent="-300566">
              <a:spcBef>
                <a:spcPts val="200"/>
              </a:spcBef>
              <a:defRPr sz="1700"/>
            </a:pPr>
            <a:r>
              <a:rPr lang="en-US" dirty="0" smtClean="0"/>
              <a:t>Testing of </a:t>
            </a:r>
            <a:r>
              <a:rPr dirty="0" smtClean="0"/>
              <a:t>CCT4</a:t>
            </a:r>
            <a:r>
              <a:rPr lang="en-US" dirty="0" smtClean="0"/>
              <a:t> in June 2017</a:t>
            </a:r>
            <a:endParaRPr dirty="0"/>
          </a:p>
        </p:txBody>
      </p:sp>
      <p:pic>
        <p:nvPicPr>
          <p:cNvPr id="10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1271" y="3500195"/>
            <a:ext cx="969952" cy="2875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9" y="2718311"/>
            <a:ext cx="2642009" cy="918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912" y="3660558"/>
            <a:ext cx="2663110" cy="1361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6305" y="5039660"/>
            <a:ext cx="2705149" cy="1343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89077" y="3457934"/>
            <a:ext cx="2642009" cy="1600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asted-image.pdf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>
          <a:xfrm>
            <a:off x="2670709" y="5045763"/>
            <a:ext cx="3422512" cy="1330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63351" y="3499269"/>
            <a:ext cx="1998244" cy="2877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45392" y="871669"/>
            <a:ext cx="3718751" cy="252574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 flipH="1">
            <a:off x="701879" y="3415465"/>
            <a:ext cx="1" cy="1021207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584343" y="3135717"/>
            <a:ext cx="235073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584343" y="4458819"/>
            <a:ext cx="235073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584343" y="5639040"/>
            <a:ext cx="235073" cy="275865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3683475" y="5639040"/>
            <a:ext cx="235072" cy="275865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3683475" y="4203199"/>
            <a:ext cx="235072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6365642" y="4203199"/>
            <a:ext cx="235073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7894108" y="4203199"/>
            <a:ext cx="235072" cy="275864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7030143" y="2441152"/>
            <a:ext cx="235073" cy="275865"/>
          </a:xfrm>
          <a:prstGeom prst="ellipse">
            <a:avLst/>
          </a:prstGeom>
          <a:solidFill>
            <a:schemeClr val="accent3">
              <a:lumOff val="44000"/>
            </a:schemeClr>
          </a:solidFill>
          <a:ln w="254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7" name="Shape 117"/>
          <p:cNvSpPr/>
          <p:nvPr/>
        </p:nvSpPr>
        <p:spPr>
          <a:xfrm flipH="1">
            <a:off x="701879" y="4786190"/>
            <a:ext cx="1" cy="874714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889286" y="5776972"/>
            <a:ext cx="2663110" cy="1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9" name="Shape 119"/>
          <p:cNvSpPr/>
          <p:nvPr/>
        </p:nvSpPr>
        <p:spPr>
          <a:xfrm flipV="1">
            <a:off x="3801010" y="4481341"/>
            <a:ext cx="1" cy="1141464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3938248" y="4341130"/>
            <a:ext cx="2419966" cy="1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6656302" y="4347061"/>
            <a:ext cx="1182218" cy="1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2" name="Shape 122"/>
          <p:cNvSpPr/>
          <p:nvPr/>
        </p:nvSpPr>
        <p:spPr>
          <a:xfrm flipH="1" flipV="1">
            <a:off x="7218572" y="2756381"/>
            <a:ext cx="724807" cy="1391963"/>
          </a:xfrm>
          <a:prstGeom prst="line">
            <a:avLst/>
          </a:prstGeom>
          <a:ln w="1270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942050" y="2511163"/>
            <a:ext cx="2419967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rPr dirty="0"/>
              <a:t>Mandrel fabrication developed at LBNL, now done by industry</a:t>
            </a:r>
          </a:p>
        </p:txBody>
      </p:sp>
      <p:sp>
        <p:nvSpPr>
          <p:cNvPr id="124" name="Shape 124"/>
          <p:cNvSpPr/>
          <p:nvPr/>
        </p:nvSpPr>
        <p:spPr>
          <a:xfrm>
            <a:off x="831834" y="4495950"/>
            <a:ext cx="1067058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Coil winding: &lt;1 day/layer</a:t>
            </a:r>
          </a:p>
        </p:txBody>
      </p:sp>
      <p:sp>
        <p:nvSpPr>
          <p:cNvPr id="125" name="Shape 125"/>
          <p:cNvSpPr/>
          <p:nvPr/>
        </p:nvSpPr>
        <p:spPr>
          <a:xfrm>
            <a:off x="831834" y="5934827"/>
            <a:ext cx="1389461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Reaction: simple, scalable tooling</a:t>
            </a:r>
          </a:p>
        </p:txBody>
      </p:sp>
      <p:sp>
        <p:nvSpPr>
          <p:cNvPr id="126" name="Shape 126"/>
          <p:cNvSpPr/>
          <p:nvPr/>
        </p:nvSpPr>
        <p:spPr>
          <a:xfrm>
            <a:off x="3362017" y="5937638"/>
            <a:ext cx="2419966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Reaction of second layer; could be done together with other layers</a:t>
            </a:r>
          </a:p>
        </p:txBody>
      </p:sp>
      <p:sp>
        <p:nvSpPr>
          <p:cNvPr id="127" name="Shape 127"/>
          <p:cNvSpPr/>
          <p:nvPr/>
        </p:nvSpPr>
        <p:spPr>
          <a:xfrm>
            <a:off x="3106281" y="3499603"/>
            <a:ext cx="1389460" cy="4420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 i="1"/>
            </a:pPr>
            <a:r>
              <a:t>Fabrication of Nb</a:t>
            </a:r>
            <a:r>
              <a:rPr baseline="-5999"/>
              <a:t>3</a:t>
            </a:r>
            <a:r>
              <a:t>Sn/NbTi joints</a:t>
            </a:r>
          </a:p>
        </p:txBody>
      </p:sp>
      <p:sp>
        <p:nvSpPr>
          <p:cNvPr id="128" name="Shape 128"/>
          <p:cNvSpPr/>
          <p:nvPr/>
        </p:nvSpPr>
        <p:spPr>
          <a:xfrm>
            <a:off x="5911517" y="4785759"/>
            <a:ext cx="1389460" cy="442056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VPI using simple, scalable tooling</a:t>
            </a:r>
          </a:p>
        </p:txBody>
      </p:sp>
      <p:sp>
        <p:nvSpPr>
          <p:cNvPr id="129" name="Shape 129"/>
          <p:cNvSpPr/>
          <p:nvPr/>
        </p:nvSpPr>
        <p:spPr>
          <a:xfrm>
            <a:off x="7881408" y="3500195"/>
            <a:ext cx="1191634" cy="46166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 i="1"/>
            </a:lvl1pPr>
          </a:lstStyle>
          <a:p>
            <a:r>
              <a:rPr dirty="0"/>
              <a:t>Assembly into an Al shell</a:t>
            </a:r>
          </a:p>
        </p:txBody>
      </p:sp>
      <p:sp>
        <p:nvSpPr>
          <p:cNvPr id="130" name="Shape 130"/>
          <p:cNvSpPr/>
          <p:nvPr/>
        </p:nvSpPr>
        <p:spPr>
          <a:xfrm>
            <a:off x="6824388" y="1608578"/>
            <a:ext cx="1389460" cy="619855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200" i="1"/>
            </a:lvl1pPr>
          </a:lstStyle>
          <a:p>
            <a:r>
              <a:t>Magnet testing with a breadth of diagnostics</a:t>
            </a:r>
          </a:p>
        </p:txBody>
      </p:sp>
      <p:sp>
        <p:nvSpPr>
          <p:cNvPr id="132" name="Shape 132"/>
          <p:cNvSpPr/>
          <p:nvPr/>
        </p:nvSpPr>
        <p:spPr>
          <a:xfrm>
            <a:off x="3484070" y="2451650"/>
            <a:ext cx="2126239" cy="966929"/>
          </a:xfrm>
          <a:prstGeom prst="rect">
            <a:avLst/>
          </a:prstGeom>
          <a:solidFill>
            <a:schemeClr val="accent1">
              <a:lumOff val="23725"/>
              <a:alpha val="31500"/>
            </a:schemeClr>
          </a:solidFill>
          <a:ln w="25400">
            <a:solidFill>
              <a:schemeClr val="accent6">
                <a:lumMod val="50000"/>
              </a:schemeClr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defTabSz="914400">
              <a:spcBef>
                <a:spcPts val="100"/>
              </a:spcBef>
              <a:defRPr sz="1500" i="1">
                <a:solidFill>
                  <a:srgbClr val="003366"/>
                </a:solidFill>
              </a:defRPr>
            </a:pPr>
            <a:r>
              <a:rPr dirty="0"/>
              <a:t>Pace of effort scaled with funding</a:t>
            </a:r>
          </a:p>
          <a:p>
            <a:pPr marL="285750" indent="-285750" defTabSz="914400">
              <a:spcBef>
                <a:spcPts val="100"/>
              </a:spcBef>
              <a:buSzPct val="100000"/>
              <a:buFont typeface="Arial"/>
              <a:buChar char="•"/>
              <a:defRPr sz="1300" i="1">
                <a:solidFill>
                  <a:srgbClr val="003366"/>
                </a:solidFill>
              </a:defRPr>
            </a:pPr>
            <a:r>
              <a:rPr dirty="0"/>
              <a:t>Cosine-theta at FNAL has higher priority</a:t>
            </a:r>
          </a:p>
        </p:txBody>
      </p:sp>
      <p:sp>
        <p:nvSpPr>
          <p:cNvPr id="134" name="Shape 134"/>
          <p:cNvSpPr/>
          <p:nvPr/>
        </p:nvSpPr>
        <p:spPr>
          <a:xfrm>
            <a:off x="24764" y="1162965"/>
            <a:ext cx="2056766" cy="322919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/>
              <a:t>Lead: Diego Arbelaez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499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99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499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98"/>
                            </p:stCondLst>
                            <p:childTnLst>
                              <p:par>
                                <p:cTn id="4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98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499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97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499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96"/>
                            </p:stCondLst>
                            <p:childTnLst>
                              <p:par>
                                <p:cTn id="5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96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499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95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499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994"/>
                            </p:stCondLst>
                            <p:childTnLst>
                              <p:par>
                                <p:cTn id="7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994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499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493"/>
                            </p:stCondLst>
                            <p:childTnLst>
                              <p:par>
                                <p:cTn id="7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499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992"/>
                            </p:stCondLst>
                            <p:childTnLst>
                              <p:par>
                                <p:cTn id="8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92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499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91"/>
                            </p:stCondLst>
                            <p:childTnLst>
                              <p:par>
                                <p:cTn id="9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499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990"/>
                            </p:stCondLst>
                            <p:childTnLst>
                              <p:par>
                                <p:cTn id="9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990"/>
                            </p:stCondLst>
                            <p:childTnLst>
                              <p:par>
                                <p:cTn id="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499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489"/>
                            </p:stCondLst>
                            <p:childTnLst>
                              <p:par>
                                <p:cTn id="1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4" dur="499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988"/>
                            </p:stCondLst>
                            <p:childTnLst>
                              <p:par>
                                <p:cTn id="10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988"/>
                            </p:stCondLst>
                            <p:childTnLst>
                              <p:par>
                                <p:cTn id="1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499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487"/>
                            </p:stCondLst>
                            <p:childTnLst>
                              <p:par>
                                <p:cTn id="1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499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986"/>
                            </p:stCondLst>
                            <p:childTnLst>
                              <p:par>
                                <p:cTn id="1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986"/>
                            </p:stCondLst>
                            <p:childTnLst>
                              <p:par>
                                <p:cTn id="1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499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485"/>
                            </p:stCondLst>
                            <p:childTnLst>
                              <p:par>
                                <p:cTn id="1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8" dur="499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984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07" grpId="0" animBg="1" advAuto="0"/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  <p:bldP spid="114" grpId="0" animBg="1" advAuto="0"/>
      <p:bldP spid="115" grpId="0" animBg="1" advAuto="0"/>
      <p:bldP spid="116" grpId="0" animBg="1" advAuto="0"/>
      <p:bldP spid="117" grpId="0" animBg="1" advAuto="0"/>
      <p:bldP spid="118" grpId="0" animBg="1" advAuto="0"/>
      <p:bldP spid="119" grpId="0" animBg="1" advAuto="0"/>
      <p:bldP spid="120" grpId="0" animBg="1" advAuto="0"/>
      <p:bldP spid="121" grpId="0" animBg="1" advAuto="0"/>
      <p:bldP spid="122" grpId="0" animBg="1" advAuto="0"/>
      <p:bldP spid="123" grpId="0" animBg="1" advAuto="0"/>
      <p:bldP spid="124" grpId="0" animBg="1" advAuto="0"/>
      <p:bldP spid="125" grpId="0" animBg="1" advAuto="0"/>
      <p:bldP spid="126" grpId="0" animBg="1" advAuto="0"/>
      <p:bldP spid="127" grpId="0" animBg="1" advAuto="0"/>
      <p:bldP spid="128" grpId="0" animBg="1" advAuto="0"/>
      <p:bldP spid="129" grpId="0" animBg="1" advAuto="0"/>
      <p:bldP spid="130" grpId="0" animBg="1" advAuto="0"/>
      <p:bldP spid="1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544" y="4742643"/>
            <a:ext cx="1542800" cy="1513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" y="4571755"/>
            <a:ext cx="4321845" cy="1729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candidate HTS conductors</a:t>
            </a:r>
            <a:br>
              <a:rPr lang="en-US" dirty="0"/>
            </a:br>
            <a:r>
              <a:rPr lang="en-US" dirty="0" smtClean="0"/>
              <a:t>are pursued to explore and push the limits of HTS for high-field dipole applications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1217" y="1161023"/>
            <a:ext cx="6158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Bi-2212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Rutherford cables and sub-scale magnets in racetrack and CCT configuration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484" y="1234495"/>
            <a:ext cx="2447414" cy="2367607"/>
          </a:xfrm>
          <a:prstGeom prst="rect">
            <a:avLst/>
          </a:prstGeom>
        </p:spPr>
      </p:pic>
      <p:pic>
        <p:nvPicPr>
          <p:cNvPr id="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7261" y="2229166"/>
            <a:ext cx="4172584" cy="1341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asted-image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41" y="2229166"/>
            <a:ext cx="1362820" cy="134118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91217" y="3664247"/>
            <a:ext cx="6158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REBCO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Cable characterization and dipole magnet development</a:t>
            </a: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	</a:t>
            </a:r>
          </a:p>
        </p:txBody>
      </p:sp>
      <p:pic>
        <p:nvPicPr>
          <p:cNvPr id="13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15199" y="3732462"/>
            <a:ext cx="1807203" cy="25924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/>
          <p:cNvCxnSpPr/>
          <p:nvPr/>
        </p:nvCxnSpPr>
        <p:spPr>
          <a:xfrm flipH="1" flipV="1">
            <a:off x="128247" y="3612338"/>
            <a:ext cx="8931185" cy="31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77939" y="4324994"/>
            <a:ext cx="1637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CORC</a:t>
            </a:r>
            <a:r>
              <a:rPr lang="en-US" sz="1400" i="1" baseline="30000" dirty="0" smtClean="0"/>
              <a:t>®</a:t>
            </a:r>
            <a:r>
              <a:rPr lang="en-US" sz="1400" i="1" dirty="0" smtClean="0"/>
              <a:t>, from Advanced Conductor Technologies, Inc.</a:t>
            </a:r>
            <a:endParaRPr lang="en-US" sz="1400" i="1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3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Overview of the HTS </a:t>
            </a:r>
            <a:r>
              <a:rPr lang="en-US" sz="2000" dirty="0" smtClean="0"/>
              <a:t>Milestone </a:t>
            </a:r>
            <a:r>
              <a:rPr lang="en-US" sz="2000" dirty="0"/>
              <a:t>P</a:t>
            </a:r>
            <a:r>
              <a:rPr lang="en-US" sz="2000" dirty="0" smtClean="0"/>
              <a:t>lan</a:t>
            </a:r>
            <a:r>
              <a:rPr lang="en-US" sz="2000" dirty="0"/>
              <a:t>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Highlighting </a:t>
            </a:r>
            <a:r>
              <a:rPr lang="en-US" sz="2000" dirty="0"/>
              <a:t>the Bi-2212 </a:t>
            </a:r>
            <a:r>
              <a:rPr lang="en-US" sz="2000" dirty="0" smtClean="0"/>
              <a:t>Magnet </a:t>
            </a:r>
            <a:r>
              <a:rPr lang="en-US" sz="2000" dirty="0"/>
              <a:t>D</a:t>
            </a:r>
            <a:r>
              <a:rPr lang="en-US" sz="2000" dirty="0" smtClean="0"/>
              <a:t>evelopment </a:t>
            </a:r>
            <a:br>
              <a:rPr lang="en-US" sz="2000" dirty="0" smtClean="0"/>
            </a:br>
            <a:r>
              <a:rPr lang="en-US" sz="2000" dirty="0" smtClean="0"/>
              <a:t>and </a:t>
            </a:r>
            <a:r>
              <a:rPr lang="en-US" sz="2000" dirty="0"/>
              <a:t>the REBCO </a:t>
            </a:r>
            <a:r>
              <a:rPr lang="en-US" sz="2000" dirty="0" smtClean="0"/>
              <a:t>Magnet </a:t>
            </a:r>
            <a:r>
              <a:rPr lang="en-US" sz="2000" dirty="0"/>
              <a:t>D</a:t>
            </a:r>
            <a:r>
              <a:rPr lang="en-US" sz="2000" dirty="0" smtClean="0"/>
              <a:t>evelopment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8396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600"/>
            </a:pPr>
            <a:r>
              <a:rPr sz="2000" dirty="0"/>
              <a:t>Significant progress on the Bi2212 HTS magnet front: </a:t>
            </a:r>
          </a:p>
          <a:p>
            <a:pPr>
              <a:defRPr sz="2600"/>
            </a:pPr>
            <a:r>
              <a:rPr sz="2000" dirty="0"/>
              <a:t>Leveraging overpressure boost in magnet configurations</a:t>
            </a:r>
          </a:p>
        </p:txBody>
      </p:sp>
      <p:sp>
        <p:nvSpPr>
          <p:cNvPr id="170" name="Shape 170"/>
          <p:cNvSpPr/>
          <p:nvPr/>
        </p:nvSpPr>
        <p:spPr>
          <a:xfrm>
            <a:off x="28763" y="1118131"/>
            <a:ext cx="36626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dirty="0"/>
          </a:p>
        </p:txBody>
      </p:sp>
      <p:sp>
        <p:nvSpPr>
          <p:cNvPr id="171" name="Shape 171"/>
          <p:cNvSpPr/>
          <p:nvPr/>
        </p:nvSpPr>
        <p:spPr>
          <a:xfrm>
            <a:off x="24764" y="1014808"/>
            <a:ext cx="2087028" cy="322919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/>
              <a:t>Lead: Tengming Shen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758" y="1285693"/>
            <a:ext cx="5236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>
                <a:latin typeface="Times New Roman"/>
                <a:cs typeface="Times New Roman"/>
              </a:rPr>
              <a:t>LBNL Bi2212 magnets: 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 smtClean="0">
                <a:latin typeface="Times New Roman"/>
                <a:cs typeface="Times New Roman"/>
              </a:rPr>
              <a:t>Dramatic improvements in conductor properties in last couple of years</a:t>
            </a:r>
          </a:p>
          <a:p>
            <a:pPr marL="200526" indent="-200526">
              <a:buSzPct val="100000"/>
              <a:buChar char="•"/>
              <a:defRPr sz="2000">
                <a:solidFill>
                  <a:srgbClr val="275D9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sz="1600" dirty="0" smtClean="0">
                <a:latin typeface="Times New Roman"/>
                <a:cs typeface="Times New Roman"/>
              </a:rPr>
              <a:t>Racetrack &amp; CCT </a:t>
            </a:r>
            <a:r>
              <a:rPr lang="en-US" sz="1600" dirty="0">
                <a:latin typeface="Times New Roman"/>
                <a:cs typeface="Times New Roman"/>
              </a:rPr>
              <a:t>coils </a:t>
            </a:r>
            <a:r>
              <a:rPr lang="en-US" sz="1600" dirty="0" smtClean="0">
                <a:latin typeface="Times New Roman"/>
                <a:cs typeface="Times New Roman"/>
              </a:rPr>
              <a:t>fabricated and pushed </a:t>
            </a:r>
            <a:r>
              <a:rPr lang="en-US" sz="1600" dirty="0">
                <a:latin typeface="Times New Roman"/>
                <a:cs typeface="Times New Roman"/>
              </a:rPr>
              <a:t>to their electrical, mechanical, and quench limits</a:t>
            </a:r>
          </a:p>
          <a:p>
            <a:endParaRPr lang="en-US" sz="800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51" y="2521232"/>
            <a:ext cx="5051441" cy="3790950"/>
          </a:xfrm>
          <a:prstGeom prst="rect">
            <a:avLst/>
          </a:prstGeom>
        </p:spPr>
      </p:pic>
      <p:pic>
        <p:nvPicPr>
          <p:cNvPr id="13" name="Picture 2" descr="C:\Users\xrwang\Pictures\magnets\BIN2IL\test\IMG_45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4040" y="1118130"/>
            <a:ext cx="2970454" cy="51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467" y="1143000"/>
            <a:ext cx="3529033" cy="2726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3882" y="3772388"/>
            <a:ext cx="3340117" cy="25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819" y="1573194"/>
            <a:ext cx="5750958" cy="4304711"/>
          </a:xfrm>
          <a:prstGeom prst="rect">
            <a:avLst/>
          </a:prstGeom>
        </p:spPr>
      </p:pic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400"/>
            </a:lvl1pPr>
          </a:lstStyle>
          <a:p>
            <a:r>
              <a:t>REBCO program developing quickly: conductor and cable characterization, magnet design and prototyping underway</a:t>
            </a:r>
          </a:p>
        </p:txBody>
      </p:sp>
      <p:sp>
        <p:nvSpPr>
          <p:cNvPr id="34" name="Shape 204"/>
          <p:cNvSpPr/>
          <p:nvPr/>
        </p:nvSpPr>
        <p:spPr>
          <a:xfrm>
            <a:off x="5447043" y="3056585"/>
            <a:ext cx="2204005" cy="954105"/>
          </a:xfrm>
          <a:prstGeom prst="rect">
            <a:avLst/>
          </a:prstGeom>
          <a:solidFill>
            <a:srgbClr val="DDDDDD"/>
          </a:solidFill>
          <a:ln w="25400">
            <a:solidFill>
              <a:srgbClr val="800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1100"/>
            </a:lvl1pPr>
          </a:lstStyle>
          <a:p>
            <a:pPr algn="l"/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C0b wound with wire #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2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1000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A @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77 K 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and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12400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A 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@ 4.2K,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P</a:t>
            </a:r>
            <a:r>
              <a:rPr lang="en-US" sz="1400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eak </a:t>
            </a:r>
            <a:r>
              <a:rPr lang="en-US" sz="14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Je = 1198 A/mm</a:t>
            </a:r>
            <a:r>
              <a:rPr lang="en-US" sz="1400" baseline="30000" dirty="0">
                <a:solidFill>
                  <a:srgbClr val="2D6494"/>
                </a:solidFill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223" y="1174734"/>
            <a:ext cx="3404596" cy="3412137"/>
            <a:chOff x="254002" y="1578698"/>
            <a:chExt cx="3403600" cy="3225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002" y="1578698"/>
              <a:ext cx="3403600" cy="32258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29126" y="3000628"/>
              <a:ext cx="2148478" cy="851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i="1" dirty="0" smtClean="0">
                  <a:cs typeface="Arial" charset="0"/>
                </a:rPr>
                <a:t>Courtesy </a:t>
              </a:r>
            </a:p>
            <a:p>
              <a:r>
                <a:rPr lang="en-US" sz="1200" i="1" dirty="0" err="1" smtClean="0">
                  <a:cs typeface="Arial" charset="0"/>
                </a:rPr>
                <a:t>Danko</a:t>
              </a:r>
              <a:r>
                <a:rPr lang="en-US" sz="1200" i="1" dirty="0" smtClean="0">
                  <a:cs typeface="Arial" charset="0"/>
                </a:rPr>
                <a:t> Van Der </a:t>
              </a:r>
              <a:r>
                <a:rPr lang="en-US" sz="1200" i="1" dirty="0" err="1" smtClean="0">
                  <a:cs typeface="Arial" charset="0"/>
                </a:rPr>
                <a:t>Laan</a:t>
              </a:r>
              <a:r>
                <a:rPr lang="en-US" sz="1200" i="1" dirty="0" smtClean="0">
                  <a:cs typeface="Arial" charset="0"/>
                </a:rPr>
                <a:t>,</a:t>
              </a:r>
            </a:p>
            <a:p>
              <a:r>
                <a:rPr lang="en-US" sz="1200" i="1" dirty="0" smtClean="0">
                  <a:cs typeface="Arial" charset="0"/>
                </a:rPr>
                <a:t>Advanced </a:t>
              </a:r>
              <a:r>
                <a:rPr lang="en-US" sz="1200" i="1" dirty="0">
                  <a:cs typeface="Arial" charset="0"/>
                </a:rPr>
                <a:t>Conductor </a:t>
              </a:r>
              <a:r>
                <a:rPr lang="en-US" sz="1200" i="1" dirty="0" smtClean="0">
                  <a:cs typeface="Arial" charset="0"/>
                </a:rPr>
                <a:t>Technologies, Inc. </a:t>
              </a:r>
              <a:endParaRPr lang="en-US" sz="1200" i="1" dirty="0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4" y="3822178"/>
            <a:ext cx="3378895" cy="2534172"/>
          </a:xfrm>
          <a:prstGeom prst="rect">
            <a:avLst/>
          </a:prstGeom>
        </p:spPr>
      </p:pic>
      <p:sp>
        <p:nvSpPr>
          <p:cNvPr id="38" name="Shape 204"/>
          <p:cNvSpPr/>
          <p:nvPr/>
        </p:nvSpPr>
        <p:spPr>
          <a:xfrm>
            <a:off x="1185184" y="5483648"/>
            <a:ext cx="1842975" cy="43088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defRPr sz="1100"/>
            </a:lvl1pPr>
          </a:lstStyle>
          <a:p>
            <a:pPr algn="l"/>
            <a:r>
              <a:rPr lang="en-US" dirty="0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Tooling developed for winding of 40-turn </a:t>
            </a:r>
            <a:r>
              <a:rPr lang="en-US" dirty="0" err="1" smtClean="0">
                <a:solidFill>
                  <a:srgbClr val="2D6494"/>
                </a:solidFill>
                <a:latin typeface="Franklin Gothic Medium" panose="020B0603020102020204" pitchFamily="34" charset="0"/>
              </a:rPr>
              <a:t>prtototype</a:t>
            </a:r>
            <a:endParaRPr lang="en-US" baseline="30000" dirty="0">
              <a:solidFill>
                <a:srgbClr val="2D6494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34924" y="967272"/>
            <a:ext cx="2071748" cy="322919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/>
              <a:t>Lead: Xiaorong Wang</a:t>
            </a:r>
          </a:p>
        </p:txBody>
      </p:sp>
    </p:spTree>
    <p:extLst>
      <p:ext uri="{BB962C8B-B14F-4D97-AF65-F5344CB8AC3E}">
        <p14:creationId xmlns:p14="http://schemas.microsoft.com/office/powerpoint/2010/main" val="118885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Backbone of the Program: Magnet Science and Development of Underpinning Technologies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829" y="1395529"/>
            <a:ext cx="8606117" cy="432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Areas of focus:</a:t>
            </a:r>
          </a:p>
          <a:p>
            <a:endParaRPr lang="en-US" sz="24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Training studies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Modeling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Diagnostics, quench detection, protection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Develop infrastructure, e.g. insert testing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New materials – insulation, impregnation and structural</a:t>
            </a:r>
          </a:p>
          <a:p>
            <a:pPr marL="342900" indent="-342900">
              <a:buFont typeface="Arial"/>
              <a:buChar char="•"/>
            </a:pPr>
            <a:endParaRPr lang="en-US" sz="7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Design comparison and cost analysis to guide program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r>
              <a:rPr lang="en-US" sz="2400" dirty="0" smtClean="0">
                <a:solidFill>
                  <a:srgbClr val="203BE2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Improvements/advances from this part of the program are then integrated into the Nb</a:t>
            </a:r>
            <a:r>
              <a:rPr lang="en-US" sz="2400" baseline="-25000" dirty="0" smtClean="0">
                <a:solidFill>
                  <a:srgbClr val="203BE2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3</a:t>
            </a:r>
            <a:r>
              <a:rPr lang="en-US" sz="2400" dirty="0" smtClean="0">
                <a:solidFill>
                  <a:srgbClr val="203BE2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Sn and HTS magnets</a:t>
            </a:r>
            <a:endParaRPr lang="en-US" sz="2400" dirty="0">
              <a:solidFill>
                <a:srgbClr val="203BE2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Overview of the </a:t>
            </a:r>
            <a:r>
              <a:rPr lang="en-US" sz="1800" dirty="0" smtClean="0"/>
              <a:t>Technology </a:t>
            </a:r>
            <a:r>
              <a:rPr lang="en-US" sz="1800" dirty="0"/>
              <a:t>D</a:t>
            </a:r>
            <a:r>
              <a:rPr lang="en-US" sz="1800" dirty="0" smtClean="0"/>
              <a:t>evelopment </a:t>
            </a:r>
            <a:r>
              <a:rPr lang="en-US" sz="1800" dirty="0"/>
              <a:t>M</a:t>
            </a:r>
            <a:r>
              <a:rPr lang="en-US" sz="1800" dirty="0" smtClean="0"/>
              <a:t>ilestone </a:t>
            </a:r>
            <a:r>
              <a:rPr lang="en-US" sz="1800" dirty="0"/>
              <a:t>P</a:t>
            </a:r>
            <a:r>
              <a:rPr lang="en-US" sz="1800" dirty="0" smtClean="0"/>
              <a:t>lan</a:t>
            </a:r>
            <a:r>
              <a:rPr lang="en-US" sz="1800" dirty="0"/>
              <a:t>, which </a:t>
            </a:r>
            <a:r>
              <a:rPr lang="en-US" sz="1800" dirty="0" smtClean="0"/>
              <a:t>Feeds </a:t>
            </a:r>
            <a:r>
              <a:rPr lang="en-US" sz="1800" dirty="0"/>
              <a:t>the Nb</a:t>
            </a:r>
            <a:r>
              <a:rPr lang="en-US" sz="1800" baseline="-25000" dirty="0"/>
              <a:t>3</a:t>
            </a:r>
            <a:r>
              <a:rPr lang="en-US" sz="1800" dirty="0"/>
              <a:t>Sn and HTS </a:t>
            </a:r>
            <a:r>
              <a:rPr lang="en-US" sz="1800" dirty="0" smtClean="0"/>
              <a:t>Magnet </a:t>
            </a:r>
            <a:r>
              <a:rPr lang="en-US" sz="1800" dirty="0"/>
              <a:t>P</a:t>
            </a:r>
            <a:r>
              <a:rPr lang="en-US" sz="1800" dirty="0" smtClean="0"/>
              <a:t>rogram Elements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170125" y="6385657"/>
            <a:ext cx="516675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143000"/>
            <a:ext cx="8853602" cy="5715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4529E-6 4.43724E-6 L 0.21709 0.19291 " pathEditMode="relative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Numerous technology advances are essential to address the high field magnet challenge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69" y="1197429"/>
            <a:ext cx="3669460" cy="2405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89" y="1698254"/>
            <a:ext cx="2509936" cy="1882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75" y="1650728"/>
            <a:ext cx="2428875" cy="1716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689" y="1329063"/>
            <a:ext cx="162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Periodic Model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05089" y="1398468"/>
            <a:ext cx="118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Full Model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75" y="3924466"/>
            <a:ext cx="5473254" cy="2338191"/>
          </a:xfrm>
          <a:prstGeom prst="rect">
            <a:avLst/>
          </a:prstGeom>
        </p:spPr>
      </p:pic>
      <p:pic>
        <p:nvPicPr>
          <p:cNvPr id="11" name="Picture 13" descr="C:\Users\peili\Pei\equipment\mechanical test fixture\DSCF841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148777" y="4361129"/>
            <a:ext cx="2280253" cy="17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282" y="4076097"/>
            <a:ext cx="2748084" cy="2305337"/>
          </a:xfrm>
          <a:prstGeom prst="rect">
            <a:avLst/>
          </a:prstGeom>
        </p:spPr>
      </p:pic>
      <p:sp>
        <p:nvSpPr>
          <p:cNvPr id="13" name="Shape 174"/>
          <p:cNvSpPr/>
          <p:nvPr/>
        </p:nvSpPr>
        <p:spPr>
          <a:xfrm>
            <a:off x="105748" y="3715541"/>
            <a:ext cx="8932504" cy="1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1648451" y="1077944"/>
            <a:ext cx="6521674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Full 3D simulations </a:t>
            </a:r>
            <a:r>
              <a:rPr lang="mr-IN" sz="1600" i="1" dirty="0" smtClean="0"/>
              <a:t>–</a:t>
            </a:r>
            <a:r>
              <a:rPr lang="en-US" sz="1600" i="1" dirty="0" smtClean="0"/>
              <a:t> utilizing the computing cluster Lawrencium at LBNL</a:t>
            </a:r>
            <a:endParaRPr lang="en-US" sz="16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648451" y="3734060"/>
            <a:ext cx="559659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Ten-stack measurements provide critical materials properties</a:t>
            </a:r>
            <a:endParaRPr lang="en-US" sz="16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44647" y="5973840"/>
            <a:ext cx="377598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FNAL PPD and “low temperature loader” </a:t>
            </a:r>
            <a:endParaRPr lang="en-US" sz="1600" i="1" dirty="0"/>
          </a:p>
        </p:txBody>
      </p:sp>
      <p:sp>
        <p:nvSpPr>
          <p:cNvPr id="21" name="Shape 210"/>
          <p:cNvSpPr/>
          <p:nvPr/>
        </p:nvSpPr>
        <p:spPr>
          <a:xfrm>
            <a:off x="34924" y="4076097"/>
            <a:ext cx="2731775" cy="338554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 smtClean="0"/>
              <a:t>Lead</a:t>
            </a:r>
            <a:r>
              <a:rPr lang="en-US" dirty="0" smtClean="0"/>
              <a:t>s</a:t>
            </a:r>
            <a:r>
              <a:rPr dirty="0" smtClean="0"/>
              <a:t>: </a:t>
            </a:r>
            <a:r>
              <a:rPr lang="en-US" dirty="0" smtClean="0"/>
              <a:t>Ian Pong &amp; Steve Krave</a:t>
            </a:r>
            <a:endParaRPr dirty="0"/>
          </a:p>
        </p:txBody>
      </p:sp>
      <p:sp>
        <p:nvSpPr>
          <p:cNvPr id="22" name="Shape 210"/>
          <p:cNvSpPr/>
          <p:nvPr/>
        </p:nvSpPr>
        <p:spPr>
          <a:xfrm>
            <a:off x="34924" y="1028152"/>
            <a:ext cx="1365416" cy="338554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en-US" dirty="0" smtClean="0"/>
              <a:t>Lucas </a:t>
            </a:r>
            <a:r>
              <a:rPr lang="en-US" dirty="0" err="1" smtClean="0"/>
              <a:t>Brouwer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 animBg="1" advAuto="0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Advanced diagnostics are providing new and critical insight into the mechanisms of training and magnet performance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6" y="1763374"/>
            <a:ext cx="2825559" cy="2885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047" y="1418012"/>
            <a:ext cx="3093197" cy="49198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418" y="5029819"/>
            <a:ext cx="2854249" cy="10072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“Axial-Field Magnetic Quench Antenna for the Superconducting Accelerator Magnets”, M. 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Marchevsky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A. R.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Hafalia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D. Cheng, S.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Prestemon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G.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Sabbi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H.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Bajas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G. 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Chlachidze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, IEEE Trans. Appl. </a:t>
            </a:r>
            <a:r>
              <a:rPr lang="en-US" sz="1100" b="1" i="1" dirty="0" err="1">
                <a:solidFill>
                  <a:srgbClr val="2E599A"/>
                </a:solidFill>
                <a:ea typeface="Calibri" panose="020F0502020204030204" pitchFamily="34" charset="0"/>
              </a:rPr>
              <a:t>Supercond</a:t>
            </a:r>
            <a:r>
              <a:rPr lang="en-US" sz="1100" b="1" i="1" dirty="0">
                <a:solidFill>
                  <a:srgbClr val="2E599A"/>
                </a:solidFill>
                <a:ea typeface="Calibri" panose="020F0502020204030204" pitchFamily="34" charset="0"/>
              </a:rPr>
              <a:t>. 25, 9500605 (2015), DOI: 10.1109/TASC.2014.2374536</a:t>
            </a:r>
            <a:endParaRPr lang="en-US" sz="1100" b="1" i="1" dirty="0">
              <a:solidFill>
                <a:srgbClr val="2E599A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666" y="1699377"/>
            <a:ext cx="2963333" cy="106982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893" y="3120572"/>
            <a:ext cx="2744107" cy="2794000"/>
          </a:xfrm>
          <a:prstGeom prst="rect">
            <a:avLst/>
          </a:prstGeom>
        </p:spPr>
      </p:pic>
      <p:sp>
        <p:nvSpPr>
          <p:cNvPr id="34" name="Shape 174"/>
          <p:cNvSpPr/>
          <p:nvPr/>
        </p:nvSpPr>
        <p:spPr>
          <a:xfrm flipV="1">
            <a:off x="2927047" y="1239760"/>
            <a:ext cx="0" cy="5001380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" name="Shape 174"/>
          <p:cNvSpPr/>
          <p:nvPr/>
        </p:nvSpPr>
        <p:spPr>
          <a:xfrm flipV="1">
            <a:off x="6083906" y="1239760"/>
            <a:ext cx="0" cy="5001380"/>
          </a:xfrm>
          <a:prstGeom prst="line">
            <a:avLst/>
          </a:prstGeom>
          <a:ln w="25400">
            <a:solidFill>
              <a:schemeClr val="accent1"/>
            </a:solidFill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6191161" y="1187280"/>
            <a:ext cx="2782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Acoustic emissions for localization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301549" y="1173793"/>
            <a:ext cx="2612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Acoustic emissions as detectors 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230033" y="1251855"/>
            <a:ext cx="2390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Warm-bore quench antennas</a:t>
            </a:r>
            <a:endParaRPr lang="en-US" sz="1400" dirty="0"/>
          </a:p>
        </p:txBody>
      </p:sp>
      <p:sp>
        <p:nvSpPr>
          <p:cNvPr id="39" name="Shape 210"/>
          <p:cNvSpPr/>
          <p:nvPr/>
        </p:nvSpPr>
        <p:spPr>
          <a:xfrm>
            <a:off x="34924" y="973723"/>
            <a:ext cx="3436195" cy="307777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sz="1400" dirty="0" smtClean="0"/>
              <a:t>Lead</a:t>
            </a:r>
            <a:r>
              <a:rPr lang="en-US" sz="1400" dirty="0" smtClean="0"/>
              <a:t>s</a:t>
            </a:r>
            <a:r>
              <a:rPr sz="1400" dirty="0" smtClean="0"/>
              <a:t>: </a:t>
            </a:r>
            <a:r>
              <a:rPr lang="en-US" sz="1400" dirty="0" smtClean="0"/>
              <a:t>Maxim Marchevsky &amp; Stoyan Stoynev</a:t>
            </a:r>
            <a:endParaRPr sz="14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363" y="2769206"/>
            <a:ext cx="8235118" cy="241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ound_A76_Coil3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65151" y="5782370"/>
            <a:ext cx="609600" cy="60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2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34" grpId="0" animBg="1" advAuto="0"/>
      <p:bldP spid="35" grpId="1" animBg="1"/>
      <p:bldP spid="36" grpId="0"/>
      <p:bldP spid="37" grpId="0"/>
      <p:bldP spid="38" grpId="0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Context for high field accelerator magnet R&amp;D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P5 </a:t>
            </a:r>
            <a:r>
              <a:rPr lang="en-US" dirty="0"/>
              <a:t>and the Accelerator R&amp;D Subpanel recommendations</a:t>
            </a:r>
          </a:p>
          <a:p>
            <a:endParaRPr lang="en-US" dirty="0"/>
          </a:p>
          <a:p>
            <a:r>
              <a:rPr lang="en-US" dirty="0"/>
              <a:t>The US Magnet Development Program</a:t>
            </a:r>
          </a:p>
          <a:p>
            <a:pPr lvl="1"/>
            <a:r>
              <a:rPr lang="en-US" dirty="0"/>
              <a:t>How we are structured </a:t>
            </a:r>
          </a:p>
          <a:p>
            <a:endParaRPr lang="en-US" dirty="0"/>
          </a:p>
          <a:p>
            <a:r>
              <a:rPr lang="en-US" dirty="0"/>
              <a:t>Technical status of each area </a:t>
            </a:r>
          </a:p>
          <a:p>
            <a:pPr lvl="1"/>
            <a:r>
              <a:rPr lang="en-US" dirty="0" smtClean="0"/>
              <a:t>Progress and current </a:t>
            </a:r>
            <a:r>
              <a:rPr lang="en-US" dirty="0"/>
              <a:t>status </a:t>
            </a:r>
            <a:endParaRPr lang="en-US" dirty="0" smtClean="0"/>
          </a:p>
          <a:p>
            <a:pPr lvl="1"/>
            <a:r>
              <a:rPr lang="en-US" dirty="0" smtClean="0"/>
              <a:t>Corresponding roadmap within the MDP plan</a:t>
            </a:r>
          </a:p>
          <a:p>
            <a:pPr lvl="1"/>
            <a:endParaRPr lang="en-US" dirty="0"/>
          </a:p>
          <a:p>
            <a:r>
              <a:rPr lang="en-US" dirty="0" smtClean="0"/>
              <a:t>Summary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34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Superconducting Materials Procurement and R&amp;D is Critical for Program </a:t>
            </a:r>
            <a:r>
              <a:rPr lang="en-US" sz="2600" dirty="0"/>
              <a:t>S</a:t>
            </a:r>
            <a:r>
              <a:rPr lang="en-US" sz="2600" dirty="0" smtClean="0"/>
              <a:t>uccess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777995" y="1201773"/>
            <a:ext cx="69547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Push performance limits of Nb</a:t>
            </a:r>
            <a:r>
              <a:rPr lang="en-US" sz="2000" baseline="-25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3</a:t>
            </a: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Sn and HTS conductors </a:t>
            </a:r>
          </a:p>
          <a:p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     based on magnet needs</a:t>
            </a:r>
            <a:endParaRPr lang="en-US" sz="2000" dirty="0">
              <a:solidFill>
                <a:srgbClr val="1F497D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Understand – 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	U</a:t>
            </a: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niformity and reliability</a:t>
            </a:r>
          </a:p>
          <a:p>
            <a:pPr marL="800100" lvl="1" indent="-342900">
              <a:buFont typeface="Courier New" charset="0"/>
              <a:buChar char="o"/>
            </a:pPr>
            <a:r>
              <a:rPr lang="en-US" sz="2000" dirty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	S</a:t>
            </a:r>
            <a:r>
              <a:rPr lang="en-US" sz="2000" dirty="0" smtClean="0">
                <a:solidFill>
                  <a:srgbClr val="1F497D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calability and future cost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830686"/>
              </p:ext>
            </p:extLst>
          </p:nvPr>
        </p:nvGraphicFramePr>
        <p:xfrm>
          <a:off x="1959429" y="2940280"/>
          <a:ext cx="703942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417"/>
                <a:gridCol w="52230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Quantity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Target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ArialMT"/>
                        </a:rPr>
                        <a:t>Diameter </a:t>
                      </a:r>
                      <a:endParaRPr lang="en-US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MT"/>
                        </a:rPr>
                        <a:t>0.7 to 1.2 </a:t>
                      </a:r>
                      <a:r>
                        <a:rPr lang="en-US" sz="1400" dirty="0" smtClean="0">
                          <a:effectLst/>
                          <a:latin typeface="ArialMT"/>
                        </a:rPr>
                        <a:t>mm; </a:t>
                      </a:r>
                      <a:r>
                        <a:rPr lang="en-US" sz="1400" dirty="0" smtClean="0">
                          <a:solidFill>
                            <a:srgbClr val="BF0000"/>
                          </a:solidFill>
                          <a:effectLst/>
                          <a:latin typeface="ArialMT"/>
                        </a:rPr>
                        <a:t>(</a:t>
                      </a:r>
                      <a:r>
                        <a:rPr lang="en-US" sz="1400" dirty="0">
                          <a:solidFill>
                            <a:srgbClr val="BF0000"/>
                          </a:solidFill>
                          <a:effectLst/>
                          <a:latin typeface="ArialMT"/>
                        </a:rPr>
                        <a:t>hold @ 1.3) 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ArialMT"/>
                        </a:rPr>
                        <a:t>Unit length </a:t>
                      </a:r>
                      <a:endParaRPr lang="en-US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MT"/>
                        </a:rPr>
                        <a:t>95% yield at 150 m 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sz="1600">
                          <a:effectLst/>
                          <a:latin typeface="ArialMT"/>
                        </a:rPr>
                        <a:t>Jc(</a:t>
                      </a:r>
                      <a:r>
                        <a:rPr lang="is-IS" sz="1600" b="1">
                          <a:solidFill>
                            <a:srgbClr val="BF0000"/>
                          </a:solidFill>
                          <a:effectLst/>
                          <a:latin typeface="Arial"/>
                        </a:rPr>
                        <a:t>16 </a:t>
                      </a:r>
                      <a:r>
                        <a:rPr lang="is-IS" sz="1600">
                          <a:effectLst/>
                          <a:latin typeface="ArialMT"/>
                        </a:rPr>
                        <a:t>T, 4.2K) </a:t>
                      </a:r>
                      <a:endParaRPr lang="is-IS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MT"/>
                        </a:rPr>
                        <a:t>1300 A/mm2 (best effort) 1240 in cable 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ArialMT"/>
                        </a:rPr>
                        <a:t>Jc std. dev. </a:t>
                      </a:r>
                      <a:endParaRPr lang="en-US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400" dirty="0">
                          <a:effectLst/>
                          <a:latin typeface="ArialMT"/>
                        </a:rPr>
                        <a:t>&lt; 100 A/mm2 </a:t>
                      </a:r>
                      <a:endParaRPr lang="mr-IN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>
                          <a:effectLst/>
                          <a:latin typeface="ArialMT"/>
                        </a:rPr>
                        <a:t>RRR </a:t>
                      </a:r>
                      <a:endParaRPr lang="de-DE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MT"/>
                        </a:rPr>
                        <a:t>&gt;</a:t>
                      </a:r>
                      <a:r>
                        <a:rPr lang="en-US" sz="1400" dirty="0" smtClean="0">
                          <a:effectLst/>
                          <a:latin typeface="ArialMT"/>
                        </a:rPr>
                        <a:t>100;</a:t>
                      </a:r>
                      <a:r>
                        <a:rPr lang="en-US" sz="1400" baseline="0" dirty="0" smtClean="0">
                          <a:effectLst/>
                          <a:latin typeface="ArialMT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ArialMT"/>
                        </a:rPr>
                        <a:t>&gt;</a:t>
                      </a:r>
                      <a:r>
                        <a:rPr lang="en-US" sz="1400" dirty="0">
                          <a:effectLst/>
                          <a:latin typeface="ArialMT"/>
                        </a:rPr>
                        <a:t>50 at cable edge or in strand rolled to 15% reduction 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ArialMT"/>
                        </a:rPr>
                        <a:t>Cu:NC </a:t>
                      </a:r>
                      <a:endParaRPr lang="en-US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s-IS" sz="1400" dirty="0">
                          <a:effectLst/>
                          <a:latin typeface="ArialMT"/>
                        </a:rPr>
                        <a:t>0.9 to 1.1 </a:t>
                      </a:r>
                      <a:r>
                        <a:rPr lang="is-IS" sz="1400" dirty="0">
                          <a:solidFill>
                            <a:srgbClr val="BF0000"/>
                          </a:solidFill>
                          <a:effectLst/>
                          <a:latin typeface="ArialMT"/>
                        </a:rPr>
                        <a:t>(e.g. 150/169) </a:t>
                      </a:r>
                      <a:endParaRPr lang="is-IS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ArialMT"/>
                        </a:rPr>
                        <a:t>D</a:t>
                      </a:r>
                      <a:r>
                        <a:rPr lang="en-US" sz="1100">
                          <a:effectLst/>
                          <a:latin typeface="ArialMT"/>
                        </a:rPr>
                        <a:t>SE </a:t>
                      </a:r>
                      <a:endParaRPr lang="en-US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mr-IN" sz="1400" dirty="0">
                          <a:effectLst/>
                          <a:latin typeface="ArialMT"/>
                        </a:rPr>
                        <a:t>&lt;60 μm </a:t>
                      </a:r>
                      <a:endParaRPr lang="mr-IN" sz="14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ArialMT"/>
                        </a:rPr>
                        <a:t>HT duration </a:t>
                      </a:r>
                      <a:endParaRPr lang="en-US" sz="16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ArialMT"/>
                        </a:rPr>
                        <a:t>&lt;240 hours </a:t>
                      </a:r>
                      <a:endParaRPr lang="en-US" sz="14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Shape 210"/>
          <p:cNvSpPr/>
          <p:nvPr/>
        </p:nvSpPr>
        <p:spPr>
          <a:xfrm>
            <a:off x="34924" y="973723"/>
            <a:ext cx="1772278" cy="338554"/>
          </a:xfrm>
          <a:prstGeom prst="rect">
            <a:avLst/>
          </a:prstGeom>
          <a:gradFill>
            <a:gsLst>
              <a:gs pos="0">
                <a:srgbClr val="BE3936"/>
              </a:gs>
              <a:gs pos="100000">
                <a:srgbClr val="FE9D9C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dirty="0"/>
              <a:t>Lead: </a:t>
            </a:r>
            <a:r>
              <a:rPr lang="en-US" dirty="0" smtClean="0"/>
              <a:t>Lance Cooley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34924" y="3285333"/>
            <a:ext cx="19245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Initial specifications for Nb</a:t>
            </a:r>
            <a:r>
              <a:rPr lang="en-US" sz="1600" i="1" baseline="-25000" dirty="0" smtClean="0"/>
              <a:t>3</a:t>
            </a:r>
            <a:r>
              <a:rPr lang="en-US" sz="1600" i="1" dirty="0" smtClean="0"/>
              <a:t>Sn conductor</a:t>
            </a:r>
          </a:p>
          <a:p>
            <a:endParaRPr lang="en-US" sz="1600" i="1" dirty="0"/>
          </a:p>
          <a:p>
            <a:r>
              <a:rPr lang="en-US" sz="1600" i="1" dirty="0" smtClean="0"/>
              <a:t>Intend to procure Bi2212 wire soon utilizing existing Bi powder from SBIR programs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7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 sz="2400" dirty="0" smtClean="0"/>
              <a:t>The MDP is being managed and reviewed for</a:t>
            </a:r>
            <a:br>
              <a:rPr lang="en-US" sz="2400" dirty="0" smtClean="0"/>
            </a:br>
            <a:r>
              <a:rPr lang="en-US" sz="2400" dirty="0" smtClean="0"/>
              <a:t> program coherence and technical strength</a:t>
            </a:r>
            <a:endParaRPr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7" name="pasted-imag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8667"/>
            <a:ext cx="5854499" cy="3907121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  <a:miter lim="400000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" y="3518065"/>
            <a:ext cx="9144000" cy="2722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037" y="1118667"/>
            <a:ext cx="5178802" cy="3761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144" y="2029802"/>
            <a:ext cx="4880856" cy="418720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01194"/>
            <a:ext cx="9143999" cy="492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7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We have</a:t>
            </a:r>
            <a:r>
              <a:rPr lang="mr-IN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…</a:t>
            </a:r>
            <a:endParaRPr lang="en-US" sz="2000" dirty="0" smtClean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 an MDP Plan that lays out our goals and a roadmap for achieving them, fully aligned with the P5 report and the HEPAP Accelerator R&amp;D Subpanel report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established an excellent Technical Advisory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C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ommittee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to 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provide guidance on our program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identified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individuals 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who will lead and coordinate efforts within the program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organized our first yearly </a:t>
            </a:r>
            <a:r>
              <a:rPr lang="en-US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workshop to 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work through the program, identify technical issues, and provide input for budgets moving forward</a:t>
            </a:r>
            <a:r>
              <a:rPr lang="en-US" sz="2000" dirty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	</a:t>
            </a:r>
            <a:endParaRPr lang="en-US" sz="2000" dirty="0" smtClean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  <a:p>
            <a:pPr marL="342900" indent="-342900">
              <a:lnSpc>
                <a:spcPts val="27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Our focus now is delivering on our near term goals </a:t>
            </a:r>
            <a:r>
              <a:rPr lang="mr-IN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–</a:t>
            </a:r>
            <a:r>
              <a:rPr lang="en-US" sz="2000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 </a:t>
            </a: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making the Cosine-theta 4-layer magnet a success </a:t>
            </a:r>
            <a:r>
              <a:rPr lang="mr-IN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–</a:t>
            </a: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 potential new record field</a:t>
            </a: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progressing through technical issues with the CCT to see if potential can be achieved</a:t>
            </a:r>
          </a:p>
          <a:p>
            <a:pPr marL="800100" lvl="1" indent="-34290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making real dipoles from HTS and integrating them with LTS </a:t>
            </a:r>
          </a:p>
          <a:p>
            <a:pPr marL="800100" lvl="1" indent="-341630">
              <a:lnSpc>
                <a:spcPts val="2700"/>
              </a:lnSpc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  <a:latin typeface="Times New Roman"/>
                <a:ea typeface="Franklin Gothic Medium" charset="0"/>
                <a:cs typeface="Times New Roman"/>
              </a:rPr>
              <a:t>procuring sufficient conductors for the program, and identifying opportunities for conductor R&amp;D</a:t>
            </a:r>
            <a:endParaRPr lang="en-US" dirty="0">
              <a:solidFill>
                <a:srgbClr val="1F497D"/>
              </a:solidFill>
              <a:latin typeface="Times New Roman"/>
              <a:ea typeface="Franklin Gothic Medium" charset="0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have an active program focused on advancing high-field LTS and HTS accelerator magnet </a:t>
            </a:r>
            <a:r>
              <a:rPr lang="en-US" dirty="0" smtClean="0"/>
              <a:t>technology for future </a:t>
            </a:r>
            <a:r>
              <a:rPr lang="en-US" dirty="0" err="1" smtClean="0"/>
              <a:t>pp</a:t>
            </a:r>
            <a:r>
              <a:rPr lang="en-US" dirty="0" smtClean="0"/>
              <a:t> colliders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8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Cost-effective high-field superconducting magnets are essential for a future collider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35" y="1279514"/>
            <a:ext cx="8079791" cy="507467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69538" y="1433405"/>
            <a:ext cx="1743001" cy="4025972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>
            <a:noFill/>
          </a:ln>
          <a:effectLst>
            <a:outerShdw blurRad="40000" dist="23000" dir="18060000" rotWithShape="0">
              <a:srgbClr val="000000">
                <a:alpha val="35000"/>
              </a:srgbClr>
            </a:outerShdw>
            <a:softEdge rad="114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R&amp;D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Exciting advances in HTS properties, but cost remains a major hurdle</a:t>
            </a:r>
            <a:endParaRPr lang="en-US" sz="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259" y="902680"/>
            <a:ext cx="7160068" cy="53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24218" y="5162200"/>
            <a:ext cx="2729217" cy="579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P. Lee, </a:t>
            </a: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ASC/FSU</a:t>
            </a:r>
          </a:p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V. </a:t>
            </a:r>
            <a:r>
              <a:rPr lang="en-US" sz="1400" dirty="0" err="1">
                <a:solidFill>
                  <a:schemeClr val="tx2"/>
                </a:solidFill>
                <a:latin typeface="+mj-lt"/>
              </a:rPr>
              <a:t>Selvamanickam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, U. Houston</a:t>
            </a:r>
          </a:p>
        </p:txBody>
      </p:sp>
      <p:sp>
        <p:nvSpPr>
          <p:cNvPr id="7" name="Right Arrow 6"/>
          <p:cNvSpPr/>
          <p:nvPr/>
        </p:nvSpPr>
        <p:spPr>
          <a:xfrm rot="16200000">
            <a:off x="4147344" y="2763147"/>
            <a:ext cx="757970" cy="35110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64028" y="2015284"/>
            <a:ext cx="860611" cy="3631709"/>
          </a:xfrm>
          <a:prstGeom prst="rect">
            <a:avLst/>
          </a:prstGeom>
          <a:gradFill>
            <a:gsLst>
              <a:gs pos="0">
                <a:schemeClr val="bg1">
                  <a:alpha val="41000"/>
                </a:schemeClr>
              </a:gs>
              <a:gs pos="100000">
                <a:schemeClr val="bg1">
                  <a:alpha val="41000"/>
                </a:schemeClr>
              </a:gs>
              <a:gs pos="50000">
                <a:schemeClr val="accent1">
                  <a:tint val="100000"/>
                  <a:shade val="100000"/>
                  <a:satMod val="130000"/>
                  <a:alpha val="52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591013"/>
            <a:ext cx="9143999" cy="348897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Program is guided by </a:t>
            </a:r>
            <a:r>
              <a:rPr lang="en-US" b="1" dirty="0" smtClean="0"/>
              <a:t>Driving Questions</a:t>
            </a:r>
            <a:r>
              <a:rPr lang="mr-IN" b="1" dirty="0" smtClean="0"/>
              <a:t>…</a:t>
            </a:r>
            <a:r>
              <a:rPr lang="en-US" b="1" dirty="0"/>
              <a:t> related to </a:t>
            </a:r>
            <a:r>
              <a:rPr lang="en-US" b="1" dirty="0" smtClean="0"/>
              <a:t>performance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is the nature of accelerator magnet training? Can we reduce or eliminate it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drivers and required operation margin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accelerator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mechanical limits and possible stress management </a:t>
            </a:r>
            <a:r>
              <a:rPr lang="en-US" sz="2000" dirty="0" smtClean="0">
                <a:solidFill>
                  <a:schemeClr val="bg1"/>
                </a:solidFill>
              </a:rPr>
              <a:t>approaches </a:t>
            </a:r>
            <a:r>
              <a:rPr lang="en-US" sz="2000" dirty="0">
                <a:solidFill>
                  <a:schemeClr val="bg1"/>
                </a:solidFill>
              </a:rPr>
              <a:t>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20 T LTS/HTS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limitations on means to safely protect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HTS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1" y="2569318"/>
            <a:ext cx="9143999" cy="1605519"/>
            <a:chOff x="457200" y="3053118"/>
            <a:chExt cx="8229600" cy="160551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57200" y="3053118"/>
              <a:ext cx="8229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3862457"/>
              <a:ext cx="8229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4658637"/>
              <a:ext cx="8229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591026"/>
            <a:ext cx="9143997" cy="44565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Program is guided by </a:t>
            </a:r>
            <a:r>
              <a:rPr lang="en-US" b="1" dirty="0" smtClean="0"/>
              <a:t>Driving Questions</a:t>
            </a:r>
            <a:r>
              <a:rPr lang="mr-IN" b="1" dirty="0" smtClean="0"/>
              <a:t>…</a:t>
            </a:r>
            <a:r>
              <a:rPr lang="en-US" b="1" dirty="0"/>
              <a:t>related to </a:t>
            </a:r>
            <a:r>
              <a:rPr lang="en-US" b="1" dirty="0" smtClean="0"/>
              <a:t>cost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8715"/>
          </a:xfrm>
        </p:spPr>
        <p:txBody>
          <a:bodyPr>
            <a:normAutofit lnSpcReduction="10000"/>
          </a:bodyPr>
          <a:lstStyle/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Can </a:t>
            </a:r>
            <a:r>
              <a:rPr lang="en-US" sz="2000" dirty="0">
                <a:solidFill>
                  <a:schemeClr val="bg1"/>
                </a:solidFill>
              </a:rPr>
              <a:t>we provide accelerator quality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magnets in the range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of 16 T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Is </a:t>
            </a:r>
            <a:r>
              <a:rPr lang="en-US" sz="2000" dirty="0">
                <a:solidFill>
                  <a:schemeClr val="bg1"/>
                </a:solidFill>
              </a:rPr>
              <a:t>operation at 16 T economically justified? What is the optimal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operational field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dipoles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is the optimal operating temperature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HTS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Can </a:t>
            </a:r>
            <a:r>
              <a:rPr lang="en-US" sz="2000" dirty="0">
                <a:solidFill>
                  <a:schemeClr val="bg1"/>
                </a:solidFill>
              </a:rPr>
              <a:t>we build practical and affordable accelerator magnets with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HTS conductor(s)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spcAft>
                <a:spcPts val="2000"/>
              </a:spcAft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</a:rPr>
              <a:t>Are </a:t>
            </a:r>
            <a:r>
              <a:rPr lang="en-US" sz="2000" dirty="0">
                <a:solidFill>
                  <a:schemeClr val="bg1"/>
                </a:solidFill>
              </a:rPr>
              <a:t>there innovative approaches to magnet design that address the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key cost drivers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magnets that will shift the cost optimum to higher fields?</a:t>
            </a:r>
          </a:p>
          <a:p>
            <a:pPr marL="457200" indent="-457200">
              <a:buFont typeface="+mj-lt"/>
              <a:buAutoNum type="circleNumDbPlain" startAt="5"/>
            </a:pPr>
            <a:endParaRPr lang="en-US" dirty="0"/>
          </a:p>
          <a:p>
            <a:pPr marL="457200" indent="-457200">
              <a:buFont typeface="+mj-lt"/>
              <a:buAutoNum type="circleNumDbPlain" startAt="5"/>
            </a:pP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" y="2351786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" y="3221793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" y="4053385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4952032"/>
            <a:ext cx="9143999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6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82173"/>
            <a:ext cx="9143999" cy="15037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Program is guided by </a:t>
            </a:r>
            <a:r>
              <a:rPr lang="en-US" b="1" dirty="0" smtClean="0"/>
              <a:t>Driving Questions</a:t>
            </a:r>
            <a:r>
              <a:rPr lang="mr-IN" b="1" dirty="0" smtClean="0"/>
              <a:t>…</a:t>
            </a:r>
            <a:r>
              <a:rPr lang="en-US" b="1" dirty="0" smtClean="0"/>
              <a:t> related to conductor development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1400"/>
              </a:spcBef>
              <a:buClr>
                <a:schemeClr val="bg1"/>
              </a:buClr>
              <a:buSzPct val="100000"/>
              <a:buFont typeface="+mj-ea"/>
              <a:buAutoNum type="circleNumDbPlain" startAt="10"/>
            </a:pPr>
            <a:r>
              <a:rPr lang="en-US" sz="2000" dirty="0" smtClean="0">
                <a:solidFill>
                  <a:schemeClr val="bg1"/>
                </a:solidFill>
              </a:rPr>
              <a:t>What </a:t>
            </a:r>
            <a:r>
              <a:rPr lang="en-US" sz="2000" dirty="0">
                <a:solidFill>
                  <a:schemeClr val="bg1"/>
                </a:solidFill>
              </a:rPr>
              <a:t>are the near and long-term goals for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conductor development? What performance parameters in Nb</a:t>
            </a:r>
            <a:r>
              <a:rPr lang="en-US" sz="2000" baseline="-25000" dirty="0">
                <a:solidFill>
                  <a:schemeClr val="bg1"/>
                </a:solidFill>
              </a:rPr>
              <a:t>3</a:t>
            </a:r>
            <a:r>
              <a:rPr lang="en-US" sz="2000" dirty="0">
                <a:solidFill>
                  <a:schemeClr val="bg1"/>
                </a:solidFill>
              </a:rPr>
              <a:t>Sn and HTS </a:t>
            </a:r>
            <a:r>
              <a:rPr lang="en-US" sz="2000" dirty="0" smtClean="0">
                <a:solidFill>
                  <a:schemeClr val="bg1"/>
                </a:solidFill>
              </a:rPr>
              <a:t>conductors </a:t>
            </a:r>
            <a:r>
              <a:rPr lang="en-US" sz="2000" dirty="0">
                <a:solidFill>
                  <a:schemeClr val="bg1"/>
                </a:solidFill>
              </a:rPr>
              <a:t>are most critical for high field accelerator magnets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  <a:endParaRPr lang="en-US" dirty="0"/>
          </a:p>
          <a:p>
            <a:pPr marL="457200" indent="-457200">
              <a:buFont typeface="+mj-lt"/>
              <a:buAutoNum type="circleNumDbPlain" startAt="10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99644" y="5590632"/>
            <a:ext cx="5300109" cy="559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Advanced superconducting accelerator magnet technology is critical for a future collider</a:t>
            </a:r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>
          <a:xfrm>
            <a:off x="10495" y="1415539"/>
            <a:ext cx="3988201" cy="3948056"/>
          </a:xfrm>
          <a:ln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A </a:t>
            </a:r>
            <a:r>
              <a:rPr lang="en-US" sz="2000" dirty="0">
                <a:latin typeface="Times New Roman"/>
                <a:cs typeface="Times New Roman"/>
              </a:rPr>
              <a:t>large Hadron collider entails...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A high intensity proton source,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Fast-cycling magnets for the injection chain,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New magnets - probably high-field</a:t>
            </a:r>
          </a:p>
          <a:p>
            <a:pPr marL="482842"/>
            <a:r>
              <a:rPr lang="en-US" sz="2000" dirty="0">
                <a:latin typeface="Times New Roman"/>
                <a:cs typeface="Times New Roman"/>
              </a:rPr>
              <a:t>A new tunnel </a:t>
            </a:r>
          </a:p>
          <a:p>
            <a:pPr marL="852520" lvl="1"/>
            <a:r>
              <a:rPr lang="en-US" sz="1600" dirty="0">
                <a:latin typeface="Times New Roman"/>
                <a:cs typeface="Times New Roman"/>
              </a:rPr>
              <a:t>Exception: HE-LHC could reach </a:t>
            </a:r>
            <a:r>
              <a:rPr lang="en-US" sz="1600" dirty="0" err="1">
                <a:latin typeface="Times New Roman"/>
                <a:cs typeface="Times New Roman"/>
              </a:rPr>
              <a:t>E</a:t>
            </a:r>
            <a:r>
              <a:rPr lang="en-US" sz="1600" baseline="-6000" dirty="0" err="1">
                <a:latin typeface="Times New Roman"/>
                <a:cs typeface="Times New Roman"/>
              </a:rPr>
              <a:t>cm</a:t>
            </a:r>
            <a:r>
              <a:rPr lang="en-US" sz="1600" dirty="0">
                <a:latin typeface="Times New Roman"/>
                <a:cs typeface="Times New Roman"/>
              </a:rPr>
              <a:t>=33TeV with 20T </a:t>
            </a:r>
            <a:r>
              <a:rPr lang="en-US" sz="1600" dirty="0" smtClean="0">
                <a:latin typeface="Times New Roman"/>
                <a:cs typeface="Times New Roman"/>
              </a:rPr>
              <a:t>dipoles</a:t>
            </a:r>
            <a:r>
              <a:rPr lang="mr-IN" sz="1600" dirty="0" smtClean="0">
                <a:latin typeface="Times New Roman"/>
                <a:cs typeface="Times New Roman"/>
              </a:rPr>
              <a:t>…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marL="227464" indent="0">
              <a:buNone/>
            </a:pPr>
            <a:endParaRPr lang="en-US" sz="1800" dirty="0">
              <a:latin typeface="Times New Roman"/>
              <a:cs typeface="Times New Roman"/>
            </a:endParaRPr>
          </a:p>
          <a:p>
            <a:pPr marL="227464" indent="0">
              <a:buNone/>
            </a:pP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697" y="1292467"/>
            <a:ext cx="5145304" cy="3380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296" y="5025823"/>
            <a:ext cx="8455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40800"/>
                </a:solidFill>
                <a:latin typeface="Times New Roman"/>
                <a:cs typeface="Times New Roman"/>
              </a:rPr>
              <a:t>Dominant cost </a:t>
            </a:r>
            <a:r>
              <a:rPr lang="en-US" sz="2400" b="1" dirty="0" smtClean="0">
                <a:solidFill>
                  <a:srgbClr val="A40800"/>
                </a:solidFill>
                <a:latin typeface="Times New Roman"/>
                <a:cs typeface="Times New Roman"/>
              </a:rPr>
              <a:t>drivers for an </a:t>
            </a:r>
            <a:r>
              <a:rPr lang="en-US" sz="2400" b="1" dirty="0" err="1" smtClean="0">
                <a:solidFill>
                  <a:srgbClr val="A40800"/>
                </a:solidFill>
                <a:latin typeface="Times New Roman"/>
                <a:cs typeface="Times New Roman"/>
              </a:rPr>
              <a:t>pp</a:t>
            </a:r>
            <a:r>
              <a:rPr lang="en-US" sz="2400" b="1" dirty="0" smtClean="0">
                <a:solidFill>
                  <a:srgbClr val="A40800"/>
                </a:solidFill>
                <a:latin typeface="Times New Roman"/>
                <a:cs typeface="Times New Roman"/>
              </a:rPr>
              <a:t> collider: </a:t>
            </a:r>
            <a:r>
              <a:rPr lang="en-US" sz="2400" b="1" u="sng" dirty="0">
                <a:solidFill>
                  <a:srgbClr val="A40800"/>
                </a:solidFill>
                <a:latin typeface="Times New Roman"/>
                <a:cs typeface="Times New Roman"/>
              </a:rPr>
              <a:t>Magnets</a:t>
            </a:r>
            <a:r>
              <a:rPr lang="en-US" sz="2400" b="1" dirty="0">
                <a:solidFill>
                  <a:srgbClr val="A40800"/>
                </a:solidFill>
                <a:latin typeface="Times New Roman"/>
                <a:cs typeface="Times New Roman"/>
              </a:rPr>
              <a:t> and </a:t>
            </a:r>
            <a:r>
              <a:rPr lang="en-US" sz="2400" b="1" dirty="0" smtClean="0">
                <a:solidFill>
                  <a:srgbClr val="A40800"/>
                </a:solidFill>
                <a:latin typeface="Times New Roman"/>
                <a:cs typeface="Times New Roman"/>
              </a:rPr>
              <a:t>tunnel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03290" y="4578344"/>
            <a:ext cx="153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Barletta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99644" y="5618898"/>
            <a:ext cx="530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Cost</a:t>
            </a:r>
            <a:r>
              <a:rPr lang="en-US" sz="2400" b="1" dirty="0">
                <a:solidFill>
                  <a:srgbClr val="800000"/>
                </a:solidFill>
                <a:latin typeface="Times New Roman"/>
                <a:cs typeface="Times New Roman"/>
              </a:rPr>
              <a:t>/performance </a:t>
            </a:r>
            <a:r>
              <a:rPr lang="en-US" sz="24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is the critical metric </a:t>
            </a:r>
            <a:endParaRPr lang="en-US" sz="2400" b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The US HEP Superconducting Magnet Programs </a:t>
            </a:r>
            <a:r>
              <a:rPr lang="en-US" dirty="0" smtClean="0"/>
              <a:t>are</a:t>
            </a:r>
            <a:r>
              <a:rPr lang="en-US" sz="2800" dirty="0" smtClean="0"/>
              <a:t> now integrated into </a:t>
            </a:r>
            <a:br>
              <a:rPr lang="en-US" sz="2800" dirty="0" smtClean="0"/>
            </a:br>
            <a:r>
              <a:rPr lang="en-US" sz="2800" dirty="0" smtClean="0"/>
              <a:t>the US Magnet Development Program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63" y="2233056"/>
            <a:ext cx="8135856" cy="294124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24763" y="1245775"/>
            <a:ext cx="7460113" cy="5001537"/>
            <a:chOff x="4257524" y="2890191"/>
            <a:chExt cx="4863527" cy="32711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7524" y="3164113"/>
              <a:ext cx="4863526" cy="2997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4257525" y="2890191"/>
              <a:ext cx="4863526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HEPAP </a:t>
              </a:r>
              <a:r>
                <a:rPr lang="en-US" sz="1200" i="1" dirty="0"/>
                <a:t>Accelerator R&amp;D </a:t>
              </a:r>
              <a:r>
                <a:rPr lang="en-US" sz="1200" i="1" dirty="0" smtClean="0"/>
                <a:t>Subpanel recommendations</a:t>
              </a:r>
              <a:endParaRPr lang="en-US" sz="1200" i="1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6" y="1191915"/>
            <a:ext cx="3857602" cy="5001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442" y="2233056"/>
            <a:ext cx="1772506" cy="3928257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 w="25400">
            <a:solidFill>
              <a:srgbClr val="800000"/>
            </a:solidFill>
          </a:ln>
          <a:effectLst>
            <a:outerShdw blurRad="50800" dist="38100" dir="2700000" sx="102000" sy="102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50800"/>
          </a:sp3d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0.04886 L 0.2744 -0.240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5" y="-144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928E-6 5.50718E-6 L 0.28725 0.18528 " pathEditMode="relative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330" y="19244"/>
            <a:ext cx="6436428" cy="1058408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management structure of the MDP is clearly defined and the program is fully functioning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13002" y="3853319"/>
            <a:ext cx="2956903" cy="18466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MDP Management Group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>
                <a:latin typeface="Times New Roman"/>
                <a:cs typeface="Times New Roman"/>
              </a:rPr>
              <a:t>S. Prestemon, LBNL</a:t>
            </a:r>
          </a:p>
          <a:p>
            <a:r>
              <a:rPr lang="en-US" sz="1600" dirty="0">
                <a:latin typeface="Times New Roman"/>
                <a:cs typeface="Times New Roman"/>
              </a:rPr>
              <a:t>G. </a:t>
            </a:r>
            <a:r>
              <a:rPr lang="en-US" sz="1600" dirty="0" err="1">
                <a:latin typeface="Times New Roman"/>
                <a:cs typeface="Times New Roman"/>
              </a:rPr>
              <a:t>Velev</a:t>
            </a:r>
            <a:r>
              <a:rPr lang="en-US" sz="1600" dirty="0">
                <a:latin typeface="Times New Roman"/>
                <a:cs typeface="Times New Roman"/>
              </a:rPr>
              <a:t>, FNAL (</a:t>
            </a:r>
            <a:r>
              <a:rPr lang="en-US" sz="1600" b="1" i="1" dirty="0">
                <a:latin typeface="Times New Roman"/>
                <a:cs typeface="Times New Roman"/>
              </a:rPr>
              <a:t>Deputy</a:t>
            </a:r>
            <a:r>
              <a:rPr lang="en-US" sz="1600" dirty="0">
                <a:latin typeface="Times New Roman"/>
                <a:cs typeface="Times New Roman"/>
              </a:rPr>
              <a:t>)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L</a:t>
            </a:r>
            <a:r>
              <a:rPr lang="en-US" sz="1600" dirty="0">
                <a:latin typeface="Times New Roman"/>
                <a:cs typeface="Times New Roman"/>
              </a:rPr>
              <a:t>. Cooley, </a:t>
            </a:r>
            <a:r>
              <a:rPr lang="en-US" sz="1600" dirty="0" smtClean="0">
                <a:latin typeface="Times New Roman"/>
                <a:cs typeface="Times New Roman"/>
              </a:rPr>
              <a:t>FNAL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S. </a:t>
            </a:r>
            <a:r>
              <a:rPr lang="en-US" sz="1600" dirty="0" err="1" smtClean="0">
                <a:latin typeface="Times New Roman"/>
                <a:cs typeface="Times New Roman"/>
              </a:rPr>
              <a:t>Gourlay</a:t>
            </a:r>
            <a:r>
              <a:rPr lang="en-US" sz="1600" dirty="0" smtClean="0">
                <a:latin typeface="Times New Roman"/>
                <a:cs typeface="Times New Roman"/>
              </a:rPr>
              <a:t>, LBNL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D. </a:t>
            </a:r>
            <a:r>
              <a:rPr lang="en-US" sz="1600" dirty="0" err="1" smtClean="0">
                <a:latin typeface="Times New Roman"/>
                <a:cs typeface="Times New Roman"/>
              </a:rPr>
              <a:t>Larbalestier</a:t>
            </a:r>
            <a:r>
              <a:rPr lang="en-US" sz="1600" dirty="0" smtClean="0">
                <a:latin typeface="Times New Roman"/>
                <a:cs typeface="Times New Roman"/>
              </a:rPr>
              <a:t>, FSU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A. </a:t>
            </a:r>
            <a:r>
              <a:rPr lang="en-US" sz="1600" dirty="0" err="1" smtClean="0">
                <a:latin typeface="Times New Roman"/>
                <a:cs typeface="Times New Roman"/>
              </a:rPr>
              <a:t>Zlobin</a:t>
            </a:r>
            <a:r>
              <a:rPr lang="en-US" sz="1600" dirty="0" smtClean="0">
                <a:latin typeface="Times New Roman"/>
                <a:cs typeface="Times New Roman"/>
              </a:rPr>
              <a:t>, FNAL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6991" y="1246371"/>
            <a:ext cx="3857602" cy="1846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Technical Advisory </a:t>
            </a:r>
            <a:r>
              <a:rPr lang="en-US" sz="1600" b="1" dirty="0" smtClean="0">
                <a:latin typeface="Times New Roman"/>
                <a:cs typeface="Times New Roman"/>
              </a:rPr>
              <a:t>Committee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Andrew </a:t>
            </a:r>
            <a:r>
              <a:rPr lang="en-US" sz="1600" dirty="0">
                <a:latin typeface="Times New Roman"/>
                <a:cs typeface="Times New Roman"/>
              </a:rPr>
              <a:t>Lankford, UC Irvine – </a:t>
            </a:r>
            <a:r>
              <a:rPr lang="en-US" sz="1600" b="1" i="1" dirty="0" smtClean="0">
                <a:latin typeface="Times New Roman"/>
                <a:cs typeface="Times New Roman"/>
              </a:rPr>
              <a:t>Chair</a:t>
            </a:r>
          </a:p>
          <a:p>
            <a:r>
              <a:rPr lang="en-US" sz="1600" dirty="0" err="1" smtClean="0">
                <a:latin typeface="Times New Roman"/>
                <a:cs typeface="Times New Roman"/>
              </a:rPr>
              <a:t>Davide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 err="1">
                <a:latin typeface="Times New Roman"/>
                <a:cs typeface="Times New Roman"/>
              </a:rPr>
              <a:t>Tommasini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CERN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Akira </a:t>
            </a:r>
            <a:r>
              <a:rPr lang="en-US" sz="1600" dirty="0">
                <a:latin typeface="Times New Roman"/>
                <a:cs typeface="Times New Roman"/>
              </a:rPr>
              <a:t>Yamamoto, </a:t>
            </a:r>
            <a:r>
              <a:rPr lang="en-US" sz="1600" dirty="0" smtClean="0">
                <a:latin typeface="Times New Roman"/>
                <a:cs typeface="Times New Roman"/>
              </a:rPr>
              <a:t>KEK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Joe </a:t>
            </a:r>
            <a:r>
              <a:rPr lang="en-US" sz="1600" dirty="0" err="1">
                <a:latin typeface="Times New Roman"/>
                <a:cs typeface="Times New Roman"/>
              </a:rPr>
              <a:t>Minervini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dirty="0" smtClean="0">
                <a:latin typeface="Times New Roman"/>
                <a:cs typeface="Times New Roman"/>
              </a:rPr>
              <a:t>MIT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Giorgio </a:t>
            </a:r>
            <a:r>
              <a:rPr lang="en-US" sz="1600" dirty="0" err="1">
                <a:latin typeface="Times New Roman"/>
                <a:cs typeface="Times New Roman"/>
              </a:rPr>
              <a:t>Apollinari</a:t>
            </a:r>
            <a:r>
              <a:rPr lang="en-US" sz="1600" dirty="0">
                <a:latin typeface="Times New Roman"/>
                <a:cs typeface="Times New Roman"/>
              </a:rPr>
              <a:t>, FNAL (LARP/Hi-</a:t>
            </a:r>
            <a:r>
              <a:rPr lang="en-US" sz="1600" dirty="0" err="1">
                <a:latin typeface="Times New Roman"/>
                <a:cs typeface="Times New Roman"/>
              </a:rPr>
              <a:t>Lumi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Mark </a:t>
            </a:r>
            <a:r>
              <a:rPr lang="en-US" sz="1600" dirty="0">
                <a:latin typeface="Times New Roman"/>
                <a:cs typeface="Times New Roman"/>
              </a:rPr>
              <a:t>Palmer, BNL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720"/>
            <a:ext cx="4240384" cy="51196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4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34014" y="1273631"/>
            <a:ext cx="7010896" cy="3166291"/>
          </a:xfrm>
          <a:prstGeom prst="roundRect">
            <a:avLst>
              <a:gd name="adj" fmla="val 1281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technical roles of participants matched with strengths and interests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4643" y="1273632"/>
            <a:ext cx="7325877" cy="30298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FSU</a:t>
            </a:r>
          </a:p>
          <a:p>
            <a:pPr lvl="1"/>
            <a:r>
              <a:rPr lang="en-US" sz="1800" dirty="0" smtClean="0"/>
              <a:t>Conductor </a:t>
            </a:r>
            <a:r>
              <a:rPr lang="en-US" sz="1800" dirty="0"/>
              <a:t>R&amp;</a:t>
            </a:r>
            <a:r>
              <a:rPr lang="en-US" sz="1800" dirty="0" smtClean="0"/>
              <a:t>D</a:t>
            </a:r>
          </a:p>
          <a:p>
            <a:pPr lvl="1"/>
            <a:r>
              <a:rPr lang="en-US" sz="1800" dirty="0" smtClean="0"/>
              <a:t>Leverage </a:t>
            </a:r>
            <a:r>
              <a:rPr lang="en-US" sz="1800" dirty="0"/>
              <a:t>Bi-2212 and REBCO R&amp;D </a:t>
            </a:r>
            <a:r>
              <a:rPr lang="en-US" sz="1800" dirty="0" smtClean="0"/>
              <a:t>Program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hared </a:t>
            </a:r>
            <a:r>
              <a:rPr lang="en-US" sz="1800" dirty="0"/>
              <a:t>infrastructure – overpressure furnace for sub-scale </a:t>
            </a:r>
            <a:r>
              <a:rPr lang="en-US" sz="1800" dirty="0" smtClean="0"/>
              <a:t>coils</a:t>
            </a:r>
            <a:endParaRPr lang="en-US" sz="1800" dirty="0"/>
          </a:p>
          <a:p>
            <a:r>
              <a:rPr lang="en-US" sz="2000" dirty="0" smtClean="0"/>
              <a:t>FNAL</a:t>
            </a:r>
          </a:p>
          <a:p>
            <a:pPr lvl="1"/>
            <a:r>
              <a:rPr lang="en-US" sz="1800" dirty="0" smtClean="0"/>
              <a:t>Primary </a:t>
            </a:r>
            <a:r>
              <a:rPr lang="en-US" sz="1800" dirty="0"/>
              <a:t>focus and responsibility for </a:t>
            </a:r>
            <a:r>
              <a:rPr lang="en-US" sz="1800" dirty="0" smtClean="0"/>
              <a:t>Cos-</a:t>
            </a:r>
            <a:r>
              <a:rPr lang="en-US" sz="1800" dirty="0"/>
              <a:t>T</a:t>
            </a:r>
            <a:r>
              <a:rPr lang="en-US" sz="1800" dirty="0" smtClean="0"/>
              <a:t>heta</a:t>
            </a:r>
            <a:endParaRPr lang="en-US" sz="1800" dirty="0"/>
          </a:p>
          <a:p>
            <a:r>
              <a:rPr lang="en-US" sz="2000" dirty="0" smtClean="0"/>
              <a:t>LBNL</a:t>
            </a:r>
          </a:p>
          <a:p>
            <a:pPr lvl="1"/>
            <a:r>
              <a:rPr lang="en-US" sz="1800" dirty="0" smtClean="0"/>
              <a:t>Primary </a:t>
            </a:r>
            <a:r>
              <a:rPr lang="en-US" sz="1800" dirty="0"/>
              <a:t>responsibility for </a:t>
            </a:r>
            <a:r>
              <a:rPr lang="en-US" sz="1800" dirty="0" smtClean="0"/>
              <a:t>CCT</a:t>
            </a:r>
          </a:p>
          <a:p>
            <a:pPr lvl="1"/>
            <a:r>
              <a:rPr lang="en-US" sz="1800" dirty="0" smtClean="0"/>
              <a:t>Lead </a:t>
            </a:r>
            <a:r>
              <a:rPr lang="en-US" sz="1800" dirty="0"/>
              <a:t>mechanical support structure effort between </a:t>
            </a:r>
            <a:r>
              <a:rPr lang="en-US" sz="1800" dirty="0" smtClean="0"/>
              <a:t>labs</a:t>
            </a:r>
          </a:p>
          <a:p>
            <a:pPr lvl="1"/>
            <a:r>
              <a:rPr lang="en-US" sz="1800" dirty="0" smtClean="0"/>
              <a:t>Primary </a:t>
            </a:r>
            <a:r>
              <a:rPr lang="en-US" sz="1800" dirty="0"/>
              <a:t>responsibility for HTS component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6419" y="4579840"/>
            <a:ext cx="8430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Significant leverage with other programs, e.g.</a:t>
            </a:r>
          </a:p>
          <a:p>
            <a:r>
              <a:rPr lang="en-US" sz="1600" i="1" dirty="0">
                <a:latin typeface="Times New Roman"/>
                <a:cs typeface="Times New Roman"/>
              </a:rPr>
              <a:t>	</a:t>
            </a:r>
            <a:r>
              <a:rPr lang="en-US" sz="1600" i="1" dirty="0" smtClean="0">
                <a:latin typeface="Times New Roman"/>
                <a:cs typeface="Times New Roman"/>
              </a:rPr>
              <a:t>- FES (on high temperature superconductors)</a:t>
            </a:r>
          </a:p>
          <a:p>
            <a:r>
              <a:rPr lang="en-US" sz="1600" i="1" dirty="0">
                <a:latin typeface="Times New Roman"/>
                <a:cs typeface="Times New Roman"/>
              </a:rPr>
              <a:t>	</a:t>
            </a:r>
            <a:r>
              <a:rPr lang="en-US" sz="1600" i="1" dirty="0" smtClean="0">
                <a:latin typeface="Times New Roman"/>
                <a:cs typeface="Times New Roman"/>
              </a:rPr>
              <a:t>- SBIR program</a:t>
            </a:r>
          </a:p>
          <a:p>
            <a:r>
              <a:rPr lang="en-US" sz="1600" i="1" dirty="0">
                <a:latin typeface="Times New Roman"/>
                <a:cs typeface="Times New Roman"/>
              </a:rPr>
              <a:t>	</a:t>
            </a:r>
            <a:r>
              <a:rPr lang="en-US" sz="1600" i="1" dirty="0" smtClean="0">
                <a:latin typeface="Times New Roman"/>
                <a:cs typeface="Times New Roman"/>
              </a:rPr>
              <a:t>- Early Career Research Program</a:t>
            </a:r>
          </a:p>
          <a:p>
            <a:r>
              <a:rPr lang="en-US" sz="1600" i="1" dirty="0">
                <a:latin typeface="Times New Roman"/>
                <a:cs typeface="Times New Roman"/>
              </a:rPr>
              <a:t>	</a:t>
            </a:r>
            <a:r>
              <a:rPr lang="en-US" sz="1600" i="1" dirty="0" smtClean="0">
                <a:latin typeface="Times New Roman"/>
                <a:cs typeface="Times New Roman"/>
              </a:rPr>
              <a:t>- University programs (e.g. Ohio State, Tufts, U. of Houston, MIT, Florida State/NHMFL)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Close connection with LARP/HL-LHC AUP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areas have leads who are responsible for coordination and planning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63686"/>
              </p:ext>
            </p:extLst>
          </p:nvPr>
        </p:nvGraphicFramePr>
        <p:xfrm>
          <a:off x="793359" y="1330944"/>
          <a:ext cx="3800787" cy="2123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91000" sy="91000" algn="tl" rotWithShape="0">
                    <a:srgbClr val="000000">
                      <a:alpha val="43000"/>
                    </a:srgbClr>
                  </a:outerShdw>
                </a:effectLst>
                <a:tableStyleId>{FABFCF23-3B69-468F-B69F-88F6DE6A72F2}</a:tableStyleId>
              </a:tblPr>
              <a:tblGrid>
                <a:gridCol w="2138258"/>
                <a:gridCol w="16625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Magnets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Lead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Cosine-theta 4-layer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Sasha </a:t>
                      </a:r>
                      <a:r>
                        <a:rPr lang="en-US" dirty="0" err="1" smtClean="0"/>
                        <a:t>Zlobin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Canted</a:t>
                      </a:r>
                      <a:r>
                        <a:rPr lang="en-US" baseline="0" dirty="0" smtClean="0"/>
                        <a:t> Cosine theta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Diego </a:t>
                      </a:r>
                      <a:r>
                        <a:rPr lang="en-US" dirty="0" err="1" smtClean="0"/>
                        <a:t>Arbelaez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Bi2212</a:t>
                      </a:r>
                      <a:r>
                        <a:rPr lang="en-US" baseline="0" dirty="0" smtClean="0"/>
                        <a:t> dipoles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Tengming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Shen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REBCO dipoles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Xiaorong</a:t>
                      </a:r>
                      <a:r>
                        <a:rPr lang="en-US" dirty="0" smtClean="0"/>
                        <a:t> Wang</a:t>
                      </a:r>
                      <a:endParaRPr lang="en-US" dirty="0"/>
                    </a:p>
                  </a:txBody>
                  <a:tcPr>
                    <a:cell3D prstMaterial="dkEdge">
                      <a:bevel w="31750" h="63500"/>
                      <a:lightRig rig="flood" dir="t"/>
                    </a:cell3D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306002"/>
              </p:ext>
            </p:extLst>
          </p:nvPr>
        </p:nvGraphicFramePr>
        <p:xfrm>
          <a:off x="77965" y="3900366"/>
          <a:ext cx="5919738" cy="227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130"/>
                <a:gridCol w="1565758"/>
                <a:gridCol w="1293850"/>
              </a:tblGrid>
              <a:tr h="47171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Technology area</a:t>
                      </a:r>
                      <a:endParaRPr lang="en-US" sz="2000" dirty="0"/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LBNL</a:t>
                      </a:r>
                      <a:r>
                        <a:rPr lang="en-US" sz="2000" baseline="0" dirty="0" smtClean="0"/>
                        <a:t> lead</a:t>
                      </a:r>
                      <a:endParaRPr lang="en-US" sz="2000" dirty="0"/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FNAL lead</a:t>
                      </a:r>
                      <a:endParaRPr lang="en-US" sz="2000" dirty="0"/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4161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Modeling &amp; Simulation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Diego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Arbelaez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Vadim</a:t>
                      </a: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Kashikhin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4062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Training and diagnostics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Maxim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Martchevsky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Stoyan</a:t>
                      </a: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Stoynev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387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Instrumentation and quench protection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Emmanuele Ravaioli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Thomas Strauss</a:t>
                      </a:r>
                      <a:endParaRPr lang="en-US" sz="11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  <a:tr h="5929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Material studies – superconductor and structural materials properties 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Ian Pong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Steve </a:t>
                      </a:r>
                      <a:r>
                        <a:rPr lang="en-US" sz="1400" dirty="0" err="1">
                          <a:effectLst/>
                          <a:latin typeface="Calibri"/>
                          <a:ea typeface="ＭＳ 明朝"/>
                          <a:cs typeface="Times New Roman"/>
                        </a:rPr>
                        <a:t>Krave</a:t>
                      </a:r>
                      <a:endParaRPr lang="en-US" sz="11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50800" marR="50800" marT="50800" marB="50800">
                    <a:cell3D prstMaterial="dkEdge">
                      <a:bevel w="31750" h="50800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541131"/>
              </p:ext>
            </p:extLst>
          </p:nvPr>
        </p:nvGraphicFramePr>
        <p:xfrm>
          <a:off x="793358" y="3252693"/>
          <a:ext cx="3824559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91000" sy="91000" algn="tl" rotWithShape="0">
                    <a:srgbClr val="000000">
                      <a:alpha val="43000"/>
                    </a:srgbClr>
                  </a:outerShdw>
                </a:effectLst>
                <a:tableStyleId>{FABFCF23-3B69-468F-B69F-88F6DE6A72F2}</a:tableStyleId>
              </a:tblPr>
              <a:tblGrid>
                <a:gridCol w="2145316"/>
                <a:gridCol w="16792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Cond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Proc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and R&amp;D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Lance Cooley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31750" h="50800"/>
                      <a:lightRig rig="flood" dir="t"/>
                    </a:cell3D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027986" y="1770761"/>
            <a:ext cx="12280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Nb</a:t>
            </a:r>
            <a:r>
              <a:rPr lang="en-US" sz="32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3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Sn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7986" y="2538813"/>
            <a:ext cx="840695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HTS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8275" y="3168926"/>
            <a:ext cx="283523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Conductor R&amp;D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51460" y="4638813"/>
            <a:ext cx="31849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明朝"/>
                <a:cs typeface="Times New Roman"/>
              </a:rPr>
              <a:t>Technology development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195155" y="1770761"/>
            <a:ext cx="1647757" cy="616264"/>
          </a:xfrm>
          <a:prstGeom prst="rightArrow">
            <a:avLst>
              <a:gd name="adj1" fmla="val 69277"/>
              <a:gd name="adj2" fmla="val 5361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195155" y="2506653"/>
            <a:ext cx="1647757" cy="616264"/>
          </a:xfrm>
          <a:prstGeom prst="rightArrow">
            <a:avLst>
              <a:gd name="adj1" fmla="val 69277"/>
              <a:gd name="adj2" fmla="val 5361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707347" y="3306328"/>
            <a:ext cx="1363821" cy="390120"/>
          </a:xfrm>
          <a:prstGeom prst="rightArrow">
            <a:avLst>
              <a:gd name="adj1" fmla="val 69277"/>
              <a:gd name="adj2" fmla="val 5361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  <a:alpha val="58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8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have initiated a two-prong approach to high field </a:t>
            </a:r>
            <a:r>
              <a:rPr lang="en-US" sz="2400" dirty="0"/>
              <a:t>d</a:t>
            </a:r>
            <a:r>
              <a:rPr lang="en-US" sz="2400" dirty="0" smtClean="0"/>
              <a:t>ipoles to explore the limits of 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838" y="1594471"/>
            <a:ext cx="5496843" cy="45259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reference design based </a:t>
            </a:r>
            <a:r>
              <a:rPr lang="en-US" dirty="0" smtClean="0"/>
              <a:t>on a 4-layer </a:t>
            </a:r>
            <a:r>
              <a:rPr lang="en-US" dirty="0"/>
              <a:t>cosine-</a:t>
            </a:r>
            <a:r>
              <a:rPr lang="en-US" dirty="0" smtClean="0"/>
              <a:t>theta magnet utilizing high-performance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	A path to explore innovative </a:t>
            </a:r>
            <a:r>
              <a:rPr lang="en-US" dirty="0" smtClean="0"/>
              <a:t>designs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Starting </a:t>
            </a:r>
            <a:r>
              <a:rPr lang="en-US" dirty="0"/>
              <a:t>with the canted cosine-theta (CCT</a:t>
            </a:r>
            <a:r>
              <a:rPr lang="en-US" dirty="0" smtClean="0"/>
              <a:t>), a different paradigm that integrates mechanical structure internally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117" y="3736672"/>
            <a:ext cx="3494318" cy="2767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34" y="1263531"/>
            <a:ext cx="3271266" cy="22212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548" y="5014191"/>
            <a:ext cx="3457113" cy="13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Overview of the Nb</a:t>
            </a:r>
            <a:r>
              <a:rPr lang="en-US" sz="1800" baseline="-25000" dirty="0"/>
              <a:t>3</a:t>
            </a:r>
            <a:r>
              <a:rPr lang="en-US" sz="1800" dirty="0"/>
              <a:t>Sn </a:t>
            </a:r>
            <a:r>
              <a:rPr lang="en-US" sz="1800" dirty="0" smtClean="0"/>
              <a:t>Milestone </a:t>
            </a:r>
            <a:r>
              <a:rPr lang="en-US" sz="1800" dirty="0"/>
              <a:t>P</a:t>
            </a:r>
            <a:r>
              <a:rPr lang="en-US" sz="1800" dirty="0" smtClean="0"/>
              <a:t>lan</a:t>
            </a:r>
            <a:r>
              <a:rPr lang="en-US" sz="1800" dirty="0"/>
              <a:t>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Highlighting </a:t>
            </a:r>
            <a:r>
              <a:rPr lang="en-US" sz="1800" dirty="0"/>
              <a:t>the Cos(</a:t>
            </a:r>
            <a:r>
              <a:rPr lang="en-US" sz="1800" dirty="0" err="1"/>
              <a:t>θ</a:t>
            </a:r>
            <a:r>
              <a:rPr lang="en-US" sz="1800" dirty="0"/>
              <a:t>) </a:t>
            </a:r>
            <a:r>
              <a:rPr lang="en-US" sz="1800" dirty="0" smtClean="0"/>
              <a:t>Reference </a:t>
            </a:r>
            <a:r>
              <a:rPr lang="en-US" sz="1800" dirty="0"/>
              <a:t>M</a:t>
            </a:r>
            <a:r>
              <a:rPr lang="en-US" sz="1800" dirty="0" smtClean="0"/>
              <a:t>agnet </a:t>
            </a:r>
            <a:r>
              <a:rPr lang="en-US" sz="1800" dirty="0"/>
              <a:t>D</a:t>
            </a:r>
            <a:r>
              <a:rPr lang="en-US" sz="1800" dirty="0" smtClean="0"/>
              <a:t>evelopment </a:t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/>
              <a:t>the </a:t>
            </a:r>
            <a:r>
              <a:rPr lang="en-US" sz="1800" dirty="0" smtClean="0"/>
              <a:t>Innovation </a:t>
            </a:r>
            <a:r>
              <a:rPr lang="en-US" sz="1800" dirty="0"/>
              <a:t>R</a:t>
            </a:r>
            <a:r>
              <a:rPr lang="en-US" sz="1800" dirty="0" smtClean="0"/>
              <a:t>oute </a:t>
            </a:r>
            <a:r>
              <a:rPr lang="en-US" sz="1800" dirty="0"/>
              <a:t>with </a:t>
            </a:r>
            <a:r>
              <a:rPr lang="en-US" sz="1800" dirty="0" smtClean="0"/>
              <a:t>CCT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19" y="1153762"/>
            <a:ext cx="8391273" cy="513545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Soren Prestemon, HEPAP, June 5th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1101E-7 5.92867E-7 L 0.14588 0.215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4" y="10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1493</Words>
  <Application>Microsoft Office PowerPoint</Application>
  <PresentationFormat>On-screen Show (4:3)</PresentationFormat>
  <Paragraphs>267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ＭＳ 明朝</vt:lpstr>
      <vt:lpstr>ＭＳ Ｐゴシック</vt:lpstr>
      <vt:lpstr>Arial</vt:lpstr>
      <vt:lpstr>ArialMT</vt:lpstr>
      <vt:lpstr>Calibri</vt:lpstr>
      <vt:lpstr>Cambria</vt:lpstr>
      <vt:lpstr>Courier New</vt:lpstr>
      <vt:lpstr>Franklin Gothic Book</vt:lpstr>
      <vt:lpstr>Franklin Gothic Medium</vt:lpstr>
      <vt:lpstr>Helvetica</vt:lpstr>
      <vt:lpstr>Mangal</vt:lpstr>
      <vt:lpstr>Times New Roman</vt:lpstr>
      <vt:lpstr>ATAP No Footer</vt:lpstr>
      <vt:lpstr>PowerPoint Presentation</vt:lpstr>
      <vt:lpstr>Outline</vt:lpstr>
      <vt:lpstr>Advanced superconducting accelerator magnet technology is critical for a future collider</vt:lpstr>
      <vt:lpstr>The US HEP Superconducting Magnet Programs are now integrated into  the US Magnet Development Program</vt:lpstr>
      <vt:lpstr>The management structure of the MDP is clearly defined and the program is fully functioning</vt:lpstr>
      <vt:lpstr>Initial technical roles of participants matched with strengths and interests</vt:lpstr>
      <vt:lpstr>Technical areas have leads who are responsible for coordination and planning</vt:lpstr>
      <vt:lpstr>We have initiated a two-prong approach to high field dipoles to explore the limits of Nb3Sn</vt:lpstr>
      <vt:lpstr>Overview of the Nb3Sn Milestone Plan,  Highlighting the Cos(θ) Reference Magnet Development  and the Innovation Route with CCT</vt:lpstr>
      <vt:lpstr>The Cosine-theta 4-layer magnet is proceeding well at FNAL, with first coil prepared for VPI</vt:lpstr>
      <vt:lpstr>The CCT program is proceeding to systematically address technical issues</vt:lpstr>
      <vt:lpstr>Two candidate HTS conductors are pursued to explore and push the limits of HTS for high-field dipole applications</vt:lpstr>
      <vt:lpstr>Overview of the HTS Milestone Plan,  Highlighting the Bi-2212 Magnet Development  and the REBCO Magnet Development </vt:lpstr>
      <vt:lpstr>Significant progress on the Bi2212 HTS magnet front:  Leveraging overpressure boost in magnet configurations</vt:lpstr>
      <vt:lpstr>REBCO program developing quickly: conductor and cable characterization, magnet design and prototyping underway</vt:lpstr>
      <vt:lpstr>Backbone of the Program: Magnet Science and Development of Underpinning Technologies</vt:lpstr>
      <vt:lpstr>Overview of the Technology Development Milestone Plan, which Feeds the Nb3Sn and HTS Magnet Program Elements</vt:lpstr>
      <vt:lpstr>Numerous technology advances are essential to address the high field magnet challenge</vt:lpstr>
      <vt:lpstr>Advanced diagnostics are providing new and critical insight into the mechanisms of training and magnet performance</vt:lpstr>
      <vt:lpstr>Superconducting Materials Procurement and R&amp;D is Critical for Program Success</vt:lpstr>
      <vt:lpstr>The MDP is being managed and reviewed for  program coherence and technical strength</vt:lpstr>
      <vt:lpstr>We have an active program focused on advancing high-field LTS and HTS accelerator magnet technology for future pp colliders</vt:lpstr>
      <vt:lpstr>Backup slides</vt:lpstr>
      <vt:lpstr>Cost-effective high-field superconducting magnets are essential for a future collider</vt:lpstr>
      <vt:lpstr>Exciting advances in HTS properties, but cost remains a major hurdle</vt:lpstr>
      <vt:lpstr>The Program is guided by Driving Questions… related to performance</vt:lpstr>
      <vt:lpstr>The Program is guided by Driving Questions…related to cost</vt:lpstr>
      <vt:lpstr>The Program is guided by Driving Questions… related to conductor development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2017-06-05T12:32:20Z</dcterms:created>
  <dcterms:modified xsi:type="dcterms:W3CDTF">2017-06-05T12:33:28Z</dcterms:modified>
</cp:coreProperties>
</file>