
<file path=[Content_Types].xml><?xml version="1.0" encoding="utf-8"?>
<Types xmlns="http://schemas.openxmlformats.org/package/2006/content-types">
  <Default Extension="tmp" ContentType="image/png"/>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663" r:id="rId2"/>
    <p:sldMasterId id="2147483669" r:id="rId3"/>
    <p:sldMasterId id="2147483675" r:id="rId4"/>
    <p:sldMasterId id="2147483682" r:id="rId5"/>
    <p:sldMasterId id="2147483689" r:id="rId6"/>
  </p:sldMasterIdLst>
  <p:notesMasterIdLst>
    <p:notesMasterId r:id="rId51"/>
  </p:notesMasterIdLst>
  <p:handoutMasterIdLst>
    <p:handoutMasterId r:id="rId52"/>
  </p:handoutMasterIdLst>
  <p:sldIdLst>
    <p:sldId id="398" r:id="rId7"/>
    <p:sldId id="432" r:id="rId8"/>
    <p:sldId id="419" r:id="rId9"/>
    <p:sldId id="440" r:id="rId10"/>
    <p:sldId id="458" r:id="rId11"/>
    <p:sldId id="459" r:id="rId12"/>
    <p:sldId id="433" r:id="rId13"/>
    <p:sldId id="442" r:id="rId14"/>
    <p:sldId id="461" r:id="rId15"/>
    <p:sldId id="436" r:id="rId16"/>
    <p:sldId id="437" r:id="rId17"/>
    <p:sldId id="438" r:id="rId18"/>
    <p:sldId id="443" r:id="rId19"/>
    <p:sldId id="444" r:id="rId20"/>
    <p:sldId id="464" r:id="rId21"/>
    <p:sldId id="452" r:id="rId22"/>
    <p:sldId id="451" r:id="rId23"/>
    <p:sldId id="439" r:id="rId24"/>
    <p:sldId id="462" r:id="rId25"/>
    <p:sldId id="441" r:id="rId26"/>
    <p:sldId id="417" r:id="rId27"/>
    <p:sldId id="453" r:id="rId28"/>
    <p:sldId id="422" r:id="rId29"/>
    <p:sldId id="450" r:id="rId30"/>
    <p:sldId id="445" r:id="rId31"/>
    <p:sldId id="427" r:id="rId32"/>
    <p:sldId id="428" r:id="rId33"/>
    <p:sldId id="454" r:id="rId34"/>
    <p:sldId id="455" r:id="rId35"/>
    <p:sldId id="466" r:id="rId36"/>
    <p:sldId id="430" r:id="rId37"/>
    <p:sldId id="429" r:id="rId38"/>
    <p:sldId id="446" r:id="rId39"/>
    <p:sldId id="403" r:id="rId40"/>
    <p:sldId id="402" r:id="rId41"/>
    <p:sldId id="418" r:id="rId42"/>
    <p:sldId id="447" r:id="rId43"/>
    <p:sldId id="460" r:id="rId44"/>
    <p:sldId id="448" r:id="rId45"/>
    <p:sldId id="457" r:id="rId46"/>
    <p:sldId id="456" r:id="rId47"/>
    <p:sldId id="465" r:id="rId48"/>
    <p:sldId id="434" r:id="rId49"/>
    <p:sldId id="435" r:id="rId50"/>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FF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89" d="100"/>
          <a:sy n="89" d="100"/>
        </p:scale>
        <p:origin x="90" y="540"/>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63DF69-938A-4E1A-B84F-CD7197B7971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8E392D29-E5D7-485C-8F56-5BDF2A5713E5}">
      <dgm:prSet phldrT="[Text]"/>
      <dgm:spPr/>
      <dgm:t>
        <a:bodyPr/>
        <a:lstStyle/>
        <a:p>
          <a:r>
            <a:rPr lang="en-US" dirty="0"/>
            <a:t>Frontier: Energy, Intensity or Cosmic</a:t>
          </a:r>
        </a:p>
      </dgm:t>
    </dgm:pt>
    <dgm:pt modelId="{7AB8C7FA-8463-457B-ADE2-7176266B4BE0}" type="parTrans" cxnId="{A5F56DCB-182C-4D3D-9125-34AF99FEC2D3}">
      <dgm:prSet/>
      <dgm:spPr/>
      <dgm:t>
        <a:bodyPr/>
        <a:lstStyle/>
        <a:p>
          <a:endParaRPr lang="en-US"/>
        </a:p>
      </dgm:t>
    </dgm:pt>
    <dgm:pt modelId="{5CF4FF9A-CD30-4086-BB66-7A9CFDFBAA78}" type="sibTrans" cxnId="{A5F56DCB-182C-4D3D-9125-34AF99FEC2D3}">
      <dgm:prSet/>
      <dgm:spPr/>
      <dgm:t>
        <a:bodyPr/>
        <a:lstStyle/>
        <a:p>
          <a:endParaRPr lang="en-US"/>
        </a:p>
      </dgm:t>
    </dgm:pt>
    <dgm:pt modelId="{DA46ED63-026C-4F72-887F-2B0C5F428604}">
      <dgm:prSet phldrT="[Text]"/>
      <dgm:spPr/>
      <dgm:t>
        <a:bodyPr/>
        <a:lstStyle/>
        <a:p>
          <a:r>
            <a:rPr lang="en-US" dirty="0"/>
            <a:t>Detector Design and Subsystem Fabrication</a:t>
          </a:r>
        </a:p>
      </dgm:t>
    </dgm:pt>
    <dgm:pt modelId="{9832D326-9700-4FF3-B0B4-D49E867357CD}" type="parTrans" cxnId="{DA16828E-0CBE-45CA-852E-7E80D871A0D3}">
      <dgm:prSet/>
      <dgm:spPr/>
      <dgm:t>
        <a:bodyPr/>
        <a:lstStyle/>
        <a:p>
          <a:endParaRPr lang="en-US"/>
        </a:p>
      </dgm:t>
    </dgm:pt>
    <dgm:pt modelId="{FB416204-057F-47E6-9594-0FF83EB9F18B}" type="sibTrans" cxnId="{DA16828E-0CBE-45CA-852E-7E80D871A0D3}">
      <dgm:prSet/>
      <dgm:spPr/>
      <dgm:t>
        <a:bodyPr/>
        <a:lstStyle/>
        <a:p>
          <a:endParaRPr lang="en-US"/>
        </a:p>
      </dgm:t>
    </dgm:pt>
    <dgm:pt modelId="{947BD997-1E36-430F-857C-51A532E40827}">
      <dgm:prSet phldrT="[Text]"/>
      <dgm:spPr/>
      <dgm:t>
        <a:bodyPr/>
        <a:lstStyle/>
        <a:p>
          <a:r>
            <a:rPr lang="en-US" dirty="0"/>
            <a:t>Detector Integration and Testing</a:t>
          </a:r>
        </a:p>
      </dgm:t>
    </dgm:pt>
    <dgm:pt modelId="{30F83CB1-9590-4532-A269-6A0406642528}" type="parTrans" cxnId="{8D3928BF-6734-4562-96A7-C04A810E0078}">
      <dgm:prSet/>
      <dgm:spPr/>
      <dgm:t>
        <a:bodyPr/>
        <a:lstStyle/>
        <a:p>
          <a:endParaRPr lang="en-US"/>
        </a:p>
      </dgm:t>
    </dgm:pt>
    <dgm:pt modelId="{743A0760-3FED-4F42-870E-D70B1C758D14}" type="sibTrans" cxnId="{8D3928BF-6734-4562-96A7-C04A810E0078}">
      <dgm:prSet/>
      <dgm:spPr/>
      <dgm:t>
        <a:bodyPr/>
        <a:lstStyle/>
        <a:p>
          <a:endParaRPr lang="en-US"/>
        </a:p>
      </dgm:t>
    </dgm:pt>
    <dgm:pt modelId="{4D390DD5-2FC8-439A-88F6-B4A16477245D}">
      <dgm:prSet phldrT="[Text]"/>
      <dgm:spPr/>
      <dgm:t>
        <a:bodyPr/>
        <a:lstStyle/>
        <a:p>
          <a:r>
            <a:rPr lang="en-US" dirty="0"/>
            <a:t>Detector Commissioning and Operation</a:t>
          </a:r>
        </a:p>
      </dgm:t>
    </dgm:pt>
    <dgm:pt modelId="{56776F50-DF46-40ED-9F3C-3E8D754C4C9C}" type="parTrans" cxnId="{57B5F0C1-AC75-4E47-993D-20EBC0E2BD2F}">
      <dgm:prSet/>
      <dgm:spPr/>
      <dgm:t>
        <a:bodyPr/>
        <a:lstStyle/>
        <a:p>
          <a:endParaRPr lang="en-US"/>
        </a:p>
      </dgm:t>
    </dgm:pt>
    <dgm:pt modelId="{DD9AC55E-6653-4114-9C10-DB6033EE57FF}" type="sibTrans" cxnId="{57B5F0C1-AC75-4E47-993D-20EBC0E2BD2F}">
      <dgm:prSet/>
      <dgm:spPr/>
      <dgm:t>
        <a:bodyPr/>
        <a:lstStyle/>
        <a:p>
          <a:endParaRPr lang="en-US"/>
        </a:p>
      </dgm:t>
    </dgm:pt>
    <dgm:pt modelId="{D4ECCA7C-E6A5-4B51-93B5-786DB500CD89}">
      <dgm:prSet phldrT="[Text]"/>
      <dgm:spPr/>
      <dgm:t>
        <a:bodyPr/>
        <a:lstStyle/>
        <a:p>
          <a:r>
            <a:rPr lang="en-US" dirty="0"/>
            <a:t>Physics Research, including analysis</a:t>
          </a:r>
        </a:p>
      </dgm:t>
    </dgm:pt>
    <dgm:pt modelId="{43C0448C-C541-4D28-816D-0C665BBE0C54}" type="parTrans" cxnId="{C5E9B6FF-BD21-4B65-ADC7-9643CE333055}">
      <dgm:prSet/>
      <dgm:spPr/>
      <dgm:t>
        <a:bodyPr/>
        <a:lstStyle/>
        <a:p>
          <a:endParaRPr lang="en-US"/>
        </a:p>
      </dgm:t>
    </dgm:pt>
    <dgm:pt modelId="{F923A572-B26D-4C5A-A6B8-B49D1D7D6848}" type="sibTrans" cxnId="{C5E9B6FF-BD21-4B65-ADC7-9643CE333055}">
      <dgm:prSet/>
      <dgm:spPr/>
      <dgm:t>
        <a:bodyPr/>
        <a:lstStyle/>
        <a:p>
          <a:endParaRPr lang="en-US"/>
        </a:p>
      </dgm:t>
    </dgm:pt>
    <dgm:pt modelId="{21284C69-CC6D-4146-A0B1-DD0A12AFD987}">
      <dgm:prSet phldrT="[Text]"/>
      <dgm:spPr/>
      <dgm:t>
        <a:bodyPr/>
        <a:lstStyle/>
        <a:p>
          <a:r>
            <a:rPr lang="en-US" dirty="0">
              <a:solidFill>
                <a:schemeClr val="accent6">
                  <a:lumMod val="50000"/>
                </a:schemeClr>
              </a:solidFill>
            </a:rPr>
            <a:t>(if Energy Frontier)</a:t>
          </a:r>
        </a:p>
      </dgm:t>
    </dgm:pt>
    <dgm:pt modelId="{A600964D-A15C-4F73-BD2D-1E3BEEE782A4}" type="parTrans" cxnId="{0128F79C-61CF-4E5E-8DA0-4B0629B26AE8}">
      <dgm:prSet/>
      <dgm:spPr/>
      <dgm:t>
        <a:bodyPr/>
        <a:lstStyle/>
        <a:p>
          <a:endParaRPr lang="en-US"/>
        </a:p>
      </dgm:t>
    </dgm:pt>
    <dgm:pt modelId="{E2E5DD6C-9F0D-4572-8D4A-20AF89715A03}" type="sibTrans" cxnId="{0128F79C-61CF-4E5E-8DA0-4B0629B26AE8}">
      <dgm:prSet/>
      <dgm:spPr/>
      <dgm:t>
        <a:bodyPr/>
        <a:lstStyle/>
        <a:p>
          <a:endParaRPr lang="en-US"/>
        </a:p>
      </dgm:t>
    </dgm:pt>
    <dgm:pt modelId="{41BDA99A-B8F7-4397-8A11-1C2CB247E61F}">
      <dgm:prSet phldrT="[Text]"/>
      <dgm:spPr/>
      <dgm:t>
        <a:bodyPr/>
        <a:lstStyle/>
        <a:p>
          <a:r>
            <a:rPr lang="en-US" dirty="0">
              <a:solidFill>
                <a:srgbClr val="C00000"/>
              </a:solidFill>
            </a:rPr>
            <a:t>(if Intensity Frontier)</a:t>
          </a:r>
        </a:p>
      </dgm:t>
    </dgm:pt>
    <dgm:pt modelId="{23E5187C-5AEA-456A-8FA8-B6BE97BA8FCA}" type="parTrans" cxnId="{0AC3F597-42D6-4BBE-A118-4D058DD3ED61}">
      <dgm:prSet/>
      <dgm:spPr/>
      <dgm:t>
        <a:bodyPr/>
        <a:lstStyle/>
        <a:p>
          <a:endParaRPr lang="en-US"/>
        </a:p>
      </dgm:t>
    </dgm:pt>
    <dgm:pt modelId="{95E453A6-AF93-4421-AA3E-D9658195AFAB}" type="sibTrans" cxnId="{0AC3F597-42D6-4BBE-A118-4D058DD3ED61}">
      <dgm:prSet/>
      <dgm:spPr/>
      <dgm:t>
        <a:bodyPr/>
        <a:lstStyle/>
        <a:p>
          <a:endParaRPr lang="en-US"/>
        </a:p>
      </dgm:t>
    </dgm:pt>
    <dgm:pt modelId="{A459C4A2-FB6B-4205-9B90-23DBD00908CD}">
      <dgm:prSet phldrT="[Text]"/>
      <dgm:spPr/>
      <dgm:t>
        <a:bodyPr/>
        <a:lstStyle/>
        <a:p>
          <a:r>
            <a:rPr lang="en-US" dirty="0">
              <a:solidFill>
                <a:schemeClr val="accent1">
                  <a:lumMod val="50000"/>
                </a:schemeClr>
              </a:solidFill>
            </a:rPr>
            <a:t>(if Cosmic Frontier)</a:t>
          </a:r>
        </a:p>
      </dgm:t>
    </dgm:pt>
    <dgm:pt modelId="{6529ED37-A9BD-4B6F-816D-5A4F67A50D59}" type="parTrans" cxnId="{3F5CF9EC-76A2-4773-9EB4-050F3BDB9EA0}">
      <dgm:prSet/>
      <dgm:spPr/>
      <dgm:t>
        <a:bodyPr/>
        <a:lstStyle/>
        <a:p>
          <a:endParaRPr lang="en-US"/>
        </a:p>
      </dgm:t>
    </dgm:pt>
    <dgm:pt modelId="{69ABD055-0F4A-4C77-A593-396D78A415FD}" type="sibTrans" cxnId="{3F5CF9EC-76A2-4773-9EB4-050F3BDB9EA0}">
      <dgm:prSet/>
      <dgm:spPr/>
      <dgm:t>
        <a:bodyPr/>
        <a:lstStyle/>
        <a:p>
          <a:endParaRPr lang="en-US"/>
        </a:p>
      </dgm:t>
    </dgm:pt>
    <dgm:pt modelId="{D566CB68-7753-44B5-959B-C093CA91B076}">
      <dgm:prSet phldrT="[Text]"/>
      <dgm:spPr/>
      <dgm:t>
        <a:bodyPr/>
        <a:lstStyle/>
        <a:p>
          <a:r>
            <a:rPr lang="en-US" dirty="0">
              <a:solidFill>
                <a:schemeClr val="accent6">
                  <a:lumMod val="50000"/>
                </a:schemeClr>
              </a:solidFill>
            </a:rPr>
            <a:t>Higgs Boson</a:t>
          </a:r>
        </a:p>
      </dgm:t>
    </dgm:pt>
    <dgm:pt modelId="{30BFDC49-3D46-485D-AC8E-21FC20F8FFB8}" type="parTrans" cxnId="{1C767419-2151-4BB0-8451-8B41DD163730}">
      <dgm:prSet/>
      <dgm:spPr/>
      <dgm:t>
        <a:bodyPr/>
        <a:lstStyle/>
        <a:p>
          <a:endParaRPr lang="en-US"/>
        </a:p>
      </dgm:t>
    </dgm:pt>
    <dgm:pt modelId="{10E27BF2-C241-4A85-B363-FB79EB44A0D8}" type="sibTrans" cxnId="{1C767419-2151-4BB0-8451-8B41DD163730}">
      <dgm:prSet/>
      <dgm:spPr/>
      <dgm:t>
        <a:bodyPr/>
        <a:lstStyle/>
        <a:p>
          <a:endParaRPr lang="en-US"/>
        </a:p>
      </dgm:t>
    </dgm:pt>
    <dgm:pt modelId="{6DFB6C6D-2BDC-490B-8A06-1D56FA5EA16A}">
      <dgm:prSet phldrT="[Text]"/>
      <dgm:spPr/>
      <dgm:t>
        <a:bodyPr/>
        <a:lstStyle/>
        <a:p>
          <a:r>
            <a:rPr lang="en-US" dirty="0">
              <a:solidFill>
                <a:schemeClr val="accent6">
                  <a:lumMod val="50000"/>
                </a:schemeClr>
              </a:solidFill>
            </a:rPr>
            <a:t>Indirect Dark Matter</a:t>
          </a:r>
        </a:p>
      </dgm:t>
    </dgm:pt>
    <dgm:pt modelId="{498E0D72-9163-46B8-B1A7-45E9FAC00D19}" type="parTrans" cxnId="{EBB1CCBD-2C54-47DE-9B38-99FFFEAE18A7}">
      <dgm:prSet/>
      <dgm:spPr/>
      <dgm:t>
        <a:bodyPr/>
        <a:lstStyle/>
        <a:p>
          <a:endParaRPr lang="en-US"/>
        </a:p>
      </dgm:t>
    </dgm:pt>
    <dgm:pt modelId="{CB47D559-95D3-4644-8908-8C28FCBE80A6}" type="sibTrans" cxnId="{EBB1CCBD-2C54-47DE-9B38-99FFFEAE18A7}">
      <dgm:prSet/>
      <dgm:spPr/>
      <dgm:t>
        <a:bodyPr/>
        <a:lstStyle/>
        <a:p>
          <a:endParaRPr lang="en-US"/>
        </a:p>
      </dgm:t>
    </dgm:pt>
    <dgm:pt modelId="{EA9CE4B4-C8AD-47A8-8718-0F8FDDF04110}">
      <dgm:prSet phldrT="[Text]"/>
      <dgm:spPr/>
      <dgm:t>
        <a:bodyPr/>
        <a:lstStyle/>
        <a:p>
          <a:r>
            <a:rPr lang="en-US" dirty="0">
              <a:solidFill>
                <a:schemeClr val="accent6">
                  <a:lumMod val="50000"/>
                </a:schemeClr>
              </a:solidFill>
            </a:rPr>
            <a:t>New Physics</a:t>
          </a:r>
        </a:p>
      </dgm:t>
    </dgm:pt>
    <dgm:pt modelId="{AE57BED2-1C4B-4FE3-ADC7-0E6AD9CF4DBB}" type="parTrans" cxnId="{D1C1B4FE-7AD0-487B-9CAD-34D40C22A110}">
      <dgm:prSet/>
      <dgm:spPr/>
      <dgm:t>
        <a:bodyPr/>
        <a:lstStyle/>
        <a:p>
          <a:endParaRPr lang="en-US"/>
        </a:p>
      </dgm:t>
    </dgm:pt>
    <dgm:pt modelId="{0ECDE758-333C-4E8D-8467-33C0682DB465}" type="sibTrans" cxnId="{D1C1B4FE-7AD0-487B-9CAD-34D40C22A110}">
      <dgm:prSet/>
      <dgm:spPr/>
      <dgm:t>
        <a:bodyPr/>
        <a:lstStyle/>
        <a:p>
          <a:endParaRPr lang="en-US"/>
        </a:p>
      </dgm:t>
    </dgm:pt>
    <dgm:pt modelId="{9E6CD6CC-95C3-4B41-A9D7-A3C740BF44D9}">
      <dgm:prSet phldrT="[Text]"/>
      <dgm:spPr/>
      <dgm:t>
        <a:bodyPr/>
        <a:lstStyle/>
        <a:p>
          <a:r>
            <a:rPr lang="en-US" dirty="0">
              <a:solidFill>
                <a:schemeClr val="accent6">
                  <a:lumMod val="50000"/>
                </a:schemeClr>
              </a:solidFill>
            </a:rPr>
            <a:t>Other</a:t>
          </a:r>
        </a:p>
      </dgm:t>
    </dgm:pt>
    <dgm:pt modelId="{AE8307BA-C6A8-4AD6-9B57-F680F75E7426}" type="parTrans" cxnId="{8576ACB1-9134-46C3-8C20-337886C0D808}">
      <dgm:prSet/>
      <dgm:spPr/>
      <dgm:t>
        <a:bodyPr/>
        <a:lstStyle/>
        <a:p>
          <a:endParaRPr lang="en-US"/>
        </a:p>
      </dgm:t>
    </dgm:pt>
    <dgm:pt modelId="{18E796C6-151D-41F3-9E76-1B38D562A618}" type="sibTrans" cxnId="{8576ACB1-9134-46C3-8C20-337886C0D808}">
      <dgm:prSet/>
      <dgm:spPr/>
      <dgm:t>
        <a:bodyPr/>
        <a:lstStyle/>
        <a:p>
          <a:endParaRPr lang="en-US"/>
        </a:p>
      </dgm:t>
    </dgm:pt>
    <dgm:pt modelId="{8BD7BE5B-631A-4009-B866-628AFE590BCB}">
      <dgm:prSet phldrT="[Text]"/>
      <dgm:spPr/>
      <dgm:t>
        <a:bodyPr/>
        <a:lstStyle/>
        <a:p>
          <a:r>
            <a:rPr lang="en-US" dirty="0">
              <a:solidFill>
                <a:srgbClr val="C00000"/>
              </a:solidFill>
            </a:rPr>
            <a:t>Muon</a:t>
          </a:r>
        </a:p>
      </dgm:t>
    </dgm:pt>
    <dgm:pt modelId="{6F86F420-E348-466F-AFB8-9226DBC11BDC}" type="parTrans" cxnId="{2E9A06D9-A2B9-47D7-86C5-D016E2ECB45E}">
      <dgm:prSet/>
      <dgm:spPr/>
      <dgm:t>
        <a:bodyPr/>
        <a:lstStyle/>
        <a:p>
          <a:endParaRPr lang="en-US"/>
        </a:p>
      </dgm:t>
    </dgm:pt>
    <dgm:pt modelId="{2DB40F07-B5B0-4828-9780-1EF99769CDD5}" type="sibTrans" cxnId="{2E9A06D9-A2B9-47D7-86C5-D016E2ECB45E}">
      <dgm:prSet/>
      <dgm:spPr/>
      <dgm:t>
        <a:bodyPr/>
        <a:lstStyle/>
        <a:p>
          <a:endParaRPr lang="en-US"/>
        </a:p>
      </dgm:t>
    </dgm:pt>
    <dgm:pt modelId="{274BFE09-7047-4DBB-8324-4DD38BED2C60}">
      <dgm:prSet phldrT="[Text]"/>
      <dgm:spPr/>
      <dgm:t>
        <a:bodyPr/>
        <a:lstStyle/>
        <a:p>
          <a:r>
            <a:rPr lang="en-US" dirty="0">
              <a:solidFill>
                <a:srgbClr val="C00000"/>
              </a:solidFill>
            </a:rPr>
            <a:t>Neutrino</a:t>
          </a:r>
        </a:p>
      </dgm:t>
    </dgm:pt>
    <dgm:pt modelId="{591E1A80-2903-4833-83DB-90EC85B5482E}" type="parTrans" cxnId="{5A5EED30-5F2B-456C-9525-66E77A0C9063}">
      <dgm:prSet/>
      <dgm:spPr/>
      <dgm:t>
        <a:bodyPr/>
        <a:lstStyle/>
        <a:p>
          <a:endParaRPr lang="en-US"/>
        </a:p>
      </dgm:t>
    </dgm:pt>
    <dgm:pt modelId="{58621771-7D39-4DA2-99CA-2E4E49F31FDF}" type="sibTrans" cxnId="{5A5EED30-5F2B-456C-9525-66E77A0C9063}">
      <dgm:prSet/>
      <dgm:spPr/>
      <dgm:t>
        <a:bodyPr/>
        <a:lstStyle/>
        <a:p>
          <a:endParaRPr lang="en-US"/>
        </a:p>
      </dgm:t>
    </dgm:pt>
    <dgm:pt modelId="{AD1C8098-4740-45CA-9376-D645F920E565}">
      <dgm:prSet phldrT="[Text]"/>
      <dgm:spPr/>
      <dgm:t>
        <a:bodyPr/>
        <a:lstStyle/>
        <a:p>
          <a:r>
            <a:rPr lang="en-US" dirty="0">
              <a:solidFill>
                <a:srgbClr val="C00000"/>
              </a:solidFill>
            </a:rPr>
            <a:t>Flavor</a:t>
          </a:r>
        </a:p>
      </dgm:t>
    </dgm:pt>
    <dgm:pt modelId="{8D5248E5-52DB-40CC-B9BD-5160FA4F4B0E}" type="parTrans" cxnId="{BBFD3564-3EFD-4666-9C10-B4BFA380839E}">
      <dgm:prSet/>
      <dgm:spPr/>
      <dgm:t>
        <a:bodyPr/>
        <a:lstStyle/>
        <a:p>
          <a:endParaRPr lang="en-US"/>
        </a:p>
      </dgm:t>
    </dgm:pt>
    <dgm:pt modelId="{C6D77F1B-4202-4792-82DD-6B3680DEFF06}" type="sibTrans" cxnId="{BBFD3564-3EFD-4666-9C10-B4BFA380839E}">
      <dgm:prSet/>
      <dgm:spPr/>
      <dgm:t>
        <a:bodyPr/>
        <a:lstStyle/>
        <a:p>
          <a:endParaRPr lang="en-US"/>
        </a:p>
      </dgm:t>
    </dgm:pt>
    <dgm:pt modelId="{C125FF63-14A2-4ED9-8B41-D4C00F26005D}">
      <dgm:prSet phldrT="[Text]"/>
      <dgm:spPr/>
      <dgm:t>
        <a:bodyPr/>
        <a:lstStyle/>
        <a:p>
          <a:r>
            <a:rPr lang="en-US" dirty="0">
              <a:solidFill>
                <a:srgbClr val="C00000"/>
              </a:solidFill>
            </a:rPr>
            <a:t>Other</a:t>
          </a:r>
        </a:p>
      </dgm:t>
    </dgm:pt>
    <dgm:pt modelId="{0BA76A35-90B6-4E5B-B3C0-64891F28E44C}" type="parTrans" cxnId="{053BBF8C-E150-41AA-838A-5F2EB0475241}">
      <dgm:prSet/>
      <dgm:spPr/>
      <dgm:t>
        <a:bodyPr/>
        <a:lstStyle/>
        <a:p>
          <a:endParaRPr lang="en-US"/>
        </a:p>
      </dgm:t>
    </dgm:pt>
    <dgm:pt modelId="{F441F59D-79AB-4624-8FEB-010D6401E6CE}" type="sibTrans" cxnId="{053BBF8C-E150-41AA-838A-5F2EB0475241}">
      <dgm:prSet/>
      <dgm:spPr/>
      <dgm:t>
        <a:bodyPr/>
        <a:lstStyle/>
        <a:p>
          <a:endParaRPr lang="en-US"/>
        </a:p>
      </dgm:t>
    </dgm:pt>
    <dgm:pt modelId="{3005F78C-3D6D-4458-94E9-A8219CADAEDE}">
      <dgm:prSet phldrT="[Text]"/>
      <dgm:spPr/>
      <dgm:t>
        <a:bodyPr/>
        <a:lstStyle/>
        <a:p>
          <a:r>
            <a:rPr lang="en-US" dirty="0">
              <a:solidFill>
                <a:schemeClr val="accent1">
                  <a:lumMod val="50000"/>
                </a:schemeClr>
              </a:solidFill>
            </a:rPr>
            <a:t>Dark Matter</a:t>
          </a:r>
        </a:p>
      </dgm:t>
    </dgm:pt>
    <dgm:pt modelId="{1BEF7A5E-435E-4582-B594-C8A99551708E}" type="parTrans" cxnId="{206F4977-1EF2-4602-BAD6-452A4894F43C}">
      <dgm:prSet/>
      <dgm:spPr/>
      <dgm:t>
        <a:bodyPr/>
        <a:lstStyle/>
        <a:p>
          <a:endParaRPr lang="en-US"/>
        </a:p>
      </dgm:t>
    </dgm:pt>
    <dgm:pt modelId="{3B735901-82BD-4260-9AF0-B4FBB2BCFFEF}" type="sibTrans" cxnId="{206F4977-1EF2-4602-BAD6-452A4894F43C}">
      <dgm:prSet/>
      <dgm:spPr/>
      <dgm:t>
        <a:bodyPr/>
        <a:lstStyle/>
        <a:p>
          <a:endParaRPr lang="en-US"/>
        </a:p>
      </dgm:t>
    </dgm:pt>
    <dgm:pt modelId="{3975F088-436C-43E5-987C-3D692AE32DAB}">
      <dgm:prSet phldrT="[Text]"/>
      <dgm:spPr/>
      <dgm:t>
        <a:bodyPr/>
        <a:lstStyle/>
        <a:p>
          <a:r>
            <a:rPr lang="en-US" dirty="0">
              <a:solidFill>
                <a:schemeClr val="accent1">
                  <a:lumMod val="50000"/>
                </a:schemeClr>
              </a:solidFill>
            </a:rPr>
            <a:t>Dark Energy</a:t>
          </a:r>
        </a:p>
      </dgm:t>
    </dgm:pt>
    <dgm:pt modelId="{B30A443F-8DF8-4D9C-9D6C-0F3EF0F29DE0}" type="parTrans" cxnId="{59C9906B-69FC-4763-A5FF-C17FF8620E87}">
      <dgm:prSet/>
      <dgm:spPr/>
      <dgm:t>
        <a:bodyPr/>
        <a:lstStyle/>
        <a:p>
          <a:endParaRPr lang="en-US"/>
        </a:p>
      </dgm:t>
    </dgm:pt>
    <dgm:pt modelId="{82074B85-C842-44E9-BBB9-5235DA3157E7}" type="sibTrans" cxnId="{59C9906B-69FC-4763-A5FF-C17FF8620E87}">
      <dgm:prSet/>
      <dgm:spPr/>
      <dgm:t>
        <a:bodyPr/>
        <a:lstStyle/>
        <a:p>
          <a:endParaRPr lang="en-US"/>
        </a:p>
      </dgm:t>
    </dgm:pt>
    <dgm:pt modelId="{00D12D37-4F34-4423-9B6E-3558B8CA658F}">
      <dgm:prSet phldrT="[Text]"/>
      <dgm:spPr/>
      <dgm:t>
        <a:bodyPr/>
        <a:lstStyle/>
        <a:p>
          <a:r>
            <a:rPr lang="en-US" dirty="0">
              <a:solidFill>
                <a:schemeClr val="accent1">
                  <a:lumMod val="50000"/>
                </a:schemeClr>
              </a:solidFill>
            </a:rPr>
            <a:t>High Energy Cosmic Particles</a:t>
          </a:r>
        </a:p>
      </dgm:t>
    </dgm:pt>
    <dgm:pt modelId="{278F273D-6993-4528-94EF-F2E305628388}" type="parTrans" cxnId="{761FD70B-BB34-44C7-BA19-BFE44823C859}">
      <dgm:prSet/>
      <dgm:spPr/>
      <dgm:t>
        <a:bodyPr/>
        <a:lstStyle/>
        <a:p>
          <a:endParaRPr lang="en-US"/>
        </a:p>
      </dgm:t>
    </dgm:pt>
    <dgm:pt modelId="{02B6A39D-1C24-4BC8-9BEB-88E9955CAB4C}" type="sibTrans" cxnId="{761FD70B-BB34-44C7-BA19-BFE44823C859}">
      <dgm:prSet/>
      <dgm:spPr/>
      <dgm:t>
        <a:bodyPr/>
        <a:lstStyle/>
        <a:p>
          <a:endParaRPr lang="en-US"/>
        </a:p>
      </dgm:t>
    </dgm:pt>
    <dgm:pt modelId="{3D490D8F-ECB9-4ECF-B8FF-ACF08B93A5D5}">
      <dgm:prSet phldrT="[Text]"/>
      <dgm:spPr/>
      <dgm:t>
        <a:bodyPr/>
        <a:lstStyle/>
        <a:p>
          <a:r>
            <a:rPr lang="en-US" dirty="0">
              <a:solidFill>
                <a:schemeClr val="accent1">
                  <a:lumMod val="50000"/>
                </a:schemeClr>
              </a:solidFill>
            </a:rPr>
            <a:t>Other</a:t>
          </a:r>
        </a:p>
      </dgm:t>
    </dgm:pt>
    <dgm:pt modelId="{8A6B38E5-905E-4A0F-AF52-D73F8D2DEBC8}" type="parTrans" cxnId="{4F10BE7C-CA0B-4787-942D-C763F981CA95}">
      <dgm:prSet/>
      <dgm:spPr/>
      <dgm:t>
        <a:bodyPr/>
        <a:lstStyle/>
        <a:p>
          <a:endParaRPr lang="en-US"/>
        </a:p>
      </dgm:t>
    </dgm:pt>
    <dgm:pt modelId="{BA699573-6F0D-40B5-98A4-F7237DE60899}" type="sibTrans" cxnId="{4F10BE7C-CA0B-4787-942D-C763F981CA95}">
      <dgm:prSet/>
      <dgm:spPr/>
      <dgm:t>
        <a:bodyPr/>
        <a:lstStyle/>
        <a:p>
          <a:endParaRPr lang="en-US"/>
        </a:p>
      </dgm:t>
    </dgm:pt>
    <dgm:pt modelId="{CF8892CC-BB58-4C7A-B7D0-C2A119FA11DE}">
      <dgm:prSet phldrT="[Text]"/>
      <dgm:spPr/>
      <dgm:t>
        <a:bodyPr/>
        <a:lstStyle/>
        <a:p>
          <a:r>
            <a:rPr lang="en-US" dirty="0">
              <a:solidFill>
                <a:srgbClr val="FF0000"/>
              </a:solidFill>
            </a:rPr>
            <a:t>Software &amp; Computing Specific to the Frontier</a:t>
          </a:r>
        </a:p>
      </dgm:t>
    </dgm:pt>
    <dgm:pt modelId="{AF4E497F-8A99-4636-A36D-FF8468326F96}" type="parTrans" cxnId="{E5213621-7744-4861-A274-FBA03521E5B2}">
      <dgm:prSet/>
      <dgm:spPr/>
      <dgm:t>
        <a:bodyPr/>
        <a:lstStyle/>
        <a:p>
          <a:endParaRPr lang="en-US"/>
        </a:p>
      </dgm:t>
    </dgm:pt>
    <dgm:pt modelId="{A8B5C2AD-61AB-414C-9CAC-6CFE75832B3B}" type="sibTrans" cxnId="{E5213621-7744-4861-A274-FBA03521E5B2}">
      <dgm:prSet/>
      <dgm:spPr/>
      <dgm:t>
        <a:bodyPr/>
        <a:lstStyle/>
        <a:p>
          <a:endParaRPr lang="en-US"/>
        </a:p>
      </dgm:t>
    </dgm:pt>
    <dgm:pt modelId="{957D604E-B591-4B6E-8B11-DE7FE27F2C97}" type="pres">
      <dgm:prSet presAssocID="{FE63DF69-938A-4E1A-B84F-CD7197B79713}" presName="hierChild1" presStyleCnt="0">
        <dgm:presLayoutVars>
          <dgm:chPref val="1"/>
          <dgm:dir/>
          <dgm:animOne val="branch"/>
          <dgm:animLvl val="lvl"/>
          <dgm:resizeHandles/>
        </dgm:presLayoutVars>
      </dgm:prSet>
      <dgm:spPr/>
      <dgm:t>
        <a:bodyPr/>
        <a:lstStyle/>
        <a:p>
          <a:endParaRPr lang="en-US"/>
        </a:p>
      </dgm:t>
    </dgm:pt>
    <dgm:pt modelId="{AE80D819-9278-4A2D-B86E-4109B3770DD5}" type="pres">
      <dgm:prSet presAssocID="{8E392D29-E5D7-485C-8F56-5BDF2A5713E5}" presName="hierRoot1" presStyleCnt="0"/>
      <dgm:spPr/>
    </dgm:pt>
    <dgm:pt modelId="{F348A113-6E85-4EDC-9EFC-26607A4BC25E}" type="pres">
      <dgm:prSet presAssocID="{8E392D29-E5D7-485C-8F56-5BDF2A5713E5}" presName="composite" presStyleCnt="0"/>
      <dgm:spPr/>
    </dgm:pt>
    <dgm:pt modelId="{3886A6EF-6F5C-4AF8-AD2B-2884189F6BF8}" type="pres">
      <dgm:prSet presAssocID="{8E392D29-E5D7-485C-8F56-5BDF2A5713E5}" presName="background" presStyleLbl="node0" presStyleIdx="0" presStyleCnt="1"/>
      <dgm:spPr/>
    </dgm:pt>
    <dgm:pt modelId="{50451721-9664-4A3D-B68A-D90ED12EE8EA}" type="pres">
      <dgm:prSet presAssocID="{8E392D29-E5D7-485C-8F56-5BDF2A5713E5}" presName="text" presStyleLbl="fgAcc0" presStyleIdx="0" presStyleCnt="1">
        <dgm:presLayoutVars>
          <dgm:chPref val="3"/>
        </dgm:presLayoutVars>
      </dgm:prSet>
      <dgm:spPr/>
      <dgm:t>
        <a:bodyPr/>
        <a:lstStyle/>
        <a:p>
          <a:endParaRPr lang="en-US"/>
        </a:p>
      </dgm:t>
    </dgm:pt>
    <dgm:pt modelId="{B6CAA228-5088-4642-A346-0191FCA65BD5}" type="pres">
      <dgm:prSet presAssocID="{8E392D29-E5D7-485C-8F56-5BDF2A5713E5}" presName="hierChild2" presStyleCnt="0"/>
      <dgm:spPr/>
    </dgm:pt>
    <dgm:pt modelId="{EE799020-27FA-4CFE-B967-CA3C178A894A}" type="pres">
      <dgm:prSet presAssocID="{9832D326-9700-4FF3-B0B4-D49E867357CD}" presName="Name10" presStyleLbl="parChTrans1D2" presStyleIdx="0" presStyleCnt="5"/>
      <dgm:spPr/>
      <dgm:t>
        <a:bodyPr/>
        <a:lstStyle/>
        <a:p>
          <a:endParaRPr lang="en-US"/>
        </a:p>
      </dgm:t>
    </dgm:pt>
    <dgm:pt modelId="{E6A5B0AB-E034-4DB1-B498-257846C8F9E4}" type="pres">
      <dgm:prSet presAssocID="{DA46ED63-026C-4F72-887F-2B0C5F428604}" presName="hierRoot2" presStyleCnt="0"/>
      <dgm:spPr/>
    </dgm:pt>
    <dgm:pt modelId="{9A001455-445B-4EDC-A077-77FAA0E12A3E}" type="pres">
      <dgm:prSet presAssocID="{DA46ED63-026C-4F72-887F-2B0C5F428604}" presName="composite2" presStyleCnt="0"/>
      <dgm:spPr/>
    </dgm:pt>
    <dgm:pt modelId="{0781CCB4-545A-4BD8-9608-3ED2C4D8EBCB}" type="pres">
      <dgm:prSet presAssocID="{DA46ED63-026C-4F72-887F-2B0C5F428604}" presName="background2" presStyleLbl="node2" presStyleIdx="0" presStyleCnt="5"/>
      <dgm:spPr/>
    </dgm:pt>
    <dgm:pt modelId="{9AE70F93-66D6-467E-9B9A-7E443840E06C}" type="pres">
      <dgm:prSet presAssocID="{DA46ED63-026C-4F72-887F-2B0C5F428604}" presName="text2" presStyleLbl="fgAcc2" presStyleIdx="0" presStyleCnt="5">
        <dgm:presLayoutVars>
          <dgm:chPref val="3"/>
        </dgm:presLayoutVars>
      </dgm:prSet>
      <dgm:spPr/>
      <dgm:t>
        <a:bodyPr/>
        <a:lstStyle/>
        <a:p>
          <a:endParaRPr lang="en-US"/>
        </a:p>
      </dgm:t>
    </dgm:pt>
    <dgm:pt modelId="{D771A9CE-EB15-41DC-A6F1-551C3E6C5924}" type="pres">
      <dgm:prSet presAssocID="{DA46ED63-026C-4F72-887F-2B0C5F428604}" presName="hierChild3" presStyleCnt="0"/>
      <dgm:spPr/>
    </dgm:pt>
    <dgm:pt modelId="{BD928054-2F41-4057-8317-E29E00AA9F9C}" type="pres">
      <dgm:prSet presAssocID="{30F83CB1-9590-4532-A269-6A0406642528}" presName="Name10" presStyleLbl="parChTrans1D2" presStyleIdx="1" presStyleCnt="5"/>
      <dgm:spPr/>
      <dgm:t>
        <a:bodyPr/>
        <a:lstStyle/>
        <a:p>
          <a:endParaRPr lang="en-US"/>
        </a:p>
      </dgm:t>
    </dgm:pt>
    <dgm:pt modelId="{5E2F5726-640C-496B-BB92-7BE157693587}" type="pres">
      <dgm:prSet presAssocID="{947BD997-1E36-430F-857C-51A532E40827}" presName="hierRoot2" presStyleCnt="0"/>
      <dgm:spPr/>
    </dgm:pt>
    <dgm:pt modelId="{8B724BBC-71D2-4C0F-A9C0-F457A8333C20}" type="pres">
      <dgm:prSet presAssocID="{947BD997-1E36-430F-857C-51A532E40827}" presName="composite2" presStyleCnt="0"/>
      <dgm:spPr/>
    </dgm:pt>
    <dgm:pt modelId="{0A7B25F7-91D7-48C3-8293-9F6DA320433E}" type="pres">
      <dgm:prSet presAssocID="{947BD997-1E36-430F-857C-51A532E40827}" presName="background2" presStyleLbl="node2" presStyleIdx="1" presStyleCnt="5"/>
      <dgm:spPr/>
    </dgm:pt>
    <dgm:pt modelId="{4341E444-79ED-4F27-A01F-2C88584B5857}" type="pres">
      <dgm:prSet presAssocID="{947BD997-1E36-430F-857C-51A532E40827}" presName="text2" presStyleLbl="fgAcc2" presStyleIdx="1" presStyleCnt="5">
        <dgm:presLayoutVars>
          <dgm:chPref val="3"/>
        </dgm:presLayoutVars>
      </dgm:prSet>
      <dgm:spPr/>
      <dgm:t>
        <a:bodyPr/>
        <a:lstStyle/>
        <a:p>
          <a:endParaRPr lang="en-US"/>
        </a:p>
      </dgm:t>
    </dgm:pt>
    <dgm:pt modelId="{9F239D9D-CFC1-47B0-81CC-124BEC38165A}" type="pres">
      <dgm:prSet presAssocID="{947BD997-1E36-430F-857C-51A532E40827}" presName="hierChild3" presStyleCnt="0"/>
      <dgm:spPr/>
    </dgm:pt>
    <dgm:pt modelId="{787C1844-9C41-4826-A8BD-22A4F609EB68}" type="pres">
      <dgm:prSet presAssocID="{56776F50-DF46-40ED-9F3C-3E8D754C4C9C}" presName="Name10" presStyleLbl="parChTrans1D2" presStyleIdx="2" presStyleCnt="5"/>
      <dgm:spPr/>
      <dgm:t>
        <a:bodyPr/>
        <a:lstStyle/>
        <a:p>
          <a:endParaRPr lang="en-US"/>
        </a:p>
      </dgm:t>
    </dgm:pt>
    <dgm:pt modelId="{0082938D-B0E8-4385-80C1-01FC91E5A55F}" type="pres">
      <dgm:prSet presAssocID="{4D390DD5-2FC8-439A-88F6-B4A16477245D}" presName="hierRoot2" presStyleCnt="0"/>
      <dgm:spPr/>
    </dgm:pt>
    <dgm:pt modelId="{27E22B8B-F0C4-4887-9590-C7729C9F30B4}" type="pres">
      <dgm:prSet presAssocID="{4D390DD5-2FC8-439A-88F6-B4A16477245D}" presName="composite2" presStyleCnt="0"/>
      <dgm:spPr/>
    </dgm:pt>
    <dgm:pt modelId="{1F463ED7-68B1-437A-8C18-4F7DCE5E6D59}" type="pres">
      <dgm:prSet presAssocID="{4D390DD5-2FC8-439A-88F6-B4A16477245D}" presName="background2" presStyleLbl="node2" presStyleIdx="2" presStyleCnt="5"/>
      <dgm:spPr/>
    </dgm:pt>
    <dgm:pt modelId="{46A6168E-65F7-443A-B0B9-2BE8B120CEFE}" type="pres">
      <dgm:prSet presAssocID="{4D390DD5-2FC8-439A-88F6-B4A16477245D}" presName="text2" presStyleLbl="fgAcc2" presStyleIdx="2" presStyleCnt="5">
        <dgm:presLayoutVars>
          <dgm:chPref val="3"/>
        </dgm:presLayoutVars>
      </dgm:prSet>
      <dgm:spPr/>
      <dgm:t>
        <a:bodyPr/>
        <a:lstStyle/>
        <a:p>
          <a:endParaRPr lang="en-US"/>
        </a:p>
      </dgm:t>
    </dgm:pt>
    <dgm:pt modelId="{5D04E0DB-C5B8-4F85-82D5-56D217753466}" type="pres">
      <dgm:prSet presAssocID="{4D390DD5-2FC8-439A-88F6-B4A16477245D}" presName="hierChild3" presStyleCnt="0"/>
      <dgm:spPr/>
    </dgm:pt>
    <dgm:pt modelId="{D5070C78-464E-4130-944D-C9ED6BDB5CE9}" type="pres">
      <dgm:prSet presAssocID="{AF4E497F-8A99-4636-A36D-FF8468326F96}" presName="Name10" presStyleLbl="parChTrans1D2" presStyleIdx="3" presStyleCnt="5"/>
      <dgm:spPr/>
      <dgm:t>
        <a:bodyPr/>
        <a:lstStyle/>
        <a:p>
          <a:endParaRPr lang="en-US"/>
        </a:p>
      </dgm:t>
    </dgm:pt>
    <dgm:pt modelId="{44CA9FA7-66DF-49B1-8E35-A0889744724F}" type="pres">
      <dgm:prSet presAssocID="{CF8892CC-BB58-4C7A-B7D0-C2A119FA11DE}" presName="hierRoot2" presStyleCnt="0"/>
      <dgm:spPr/>
    </dgm:pt>
    <dgm:pt modelId="{D638C299-5DE8-4B42-9544-064AE373C1F6}" type="pres">
      <dgm:prSet presAssocID="{CF8892CC-BB58-4C7A-B7D0-C2A119FA11DE}" presName="composite2" presStyleCnt="0"/>
      <dgm:spPr/>
    </dgm:pt>
    <dgm:pt modelId="{EDD64A5E-0B33-40CB-A699-9829E31919D1}" type="pres">
      <dgm:prSet presAssocID="{CF8892CC-BB58-4C7A-B7D0-C2A119FA11DE}" presName="background2" presStyleLbl="node2" presStyleIdx="3" presStyleCnt="5"/>
      <dgm:spPr/>
    </dgm:pt>
    <dgm:pt modelId="{5EEBEB61-92E2-41F7-B2DC-F4F1D3E5CD6B}" type="pres">
      <dgm:prSet presAssocID="{CF8892CC-BB58-4C7A-B7D0-C2A119FA11DE}" presName="text2" presStyleLbl="fgAcc2" presStyleIdx="3" presStyleCnt="5">
        <dgm:presLayoutVars>
          <dgm:chPref val="3"/>
        </dgm:presLayoutVars>
      </dgm:prSet>
      <dgm:spPr/>
      <dgm:t>
        <a:bodyPr/>
        <a:lstStyle/>
        <a:p>
          <a:endParaRPr lang="en-US"/>
        </a:p>
      </dgm:t>
    </dgm:pt>
    <dgm:pt modelId="{B5807EB6-FB48-47C2-AB6F-FE5052BC3C87}" type="pres">
      <dgm:prSet presAssocID="{CF8892CC-BB58-4C7A-B7D0-C2A119FA11DE}" presName="hierChild3" presStyleCnt="0"/>
      <dgm:spPr/>
    </dgm:pt>
    <dgm:pt modelId="{2660E661-2DF9-4BE1-B5FF-08C52E0729C3}" type="pres">
      <dgm:prSet presAssocID="{43C0448C-C541-4D28-816D-0C665BBE0C54}" presName="Name10" presStyleLbl="parChTrans1D2" presStyleIdx="4" presStyleCnt="5"/>
      <dgm:spPr/>
      <dgm:t>
        <a:bodyPr/>
        <a:lstStyle/>
        <a:p>
          <a:endParaRPr lang="en-US"/>
        </a:p>
      </dgm:t>
    </dgm:pt>
    <dgm:pt modelId="{65071A7F-B534-4C43-BCD6-D68C7C58964A}" type="pres">
      <dgm:prSet presAssocID="{D4ECCA7C-E6A5-4B51-93B5-786DB500CD89}" presName="hierRoot2" presStyleCnt="0"/>
      <dgm:spPr/>
    </dgm:pt>
    <dgm:pt modelId="{9B32FBFC-69C9-4E34-A273-C430632CA327}" type="pres">
      <dgm:prSet presAssocID="{D4ECCA7C-E6A5-4B51-93B5-786DB500CD89}" presName="composite2" presStyleCnt="0"/>
      <dgm:spPr/>
    </dgm:pt>
    <dgm:pt modelId="{AB0E1F19-6A73-43DF-8E03-D366FA981789}" type="pres">
      <dgm:prSet presAssocID="{D4ECCA7C-E6A5-4B51-93B5-786DB500CD89}" presName="background2" presStyleLbl="node2" presStyleIdx="4" presStyleCnt="5"/>
      <dgm:spPr/>
    </dgm:pt>
    <dgm:pt modelId="{30AAAE7D-5089-41BB-9FF6-18C099B32A05}" type="pres">
      <dgm:prSet presAssocID="{D4ECCA7C-E6A5-4B51-93B5-786DB500CD89}" presName="text2" presStyleLbl="fgAcc2" presStyleIdx="4" presStyleCnt="5">
        <dgm:presLayoutVars>
          <dgm:chPref val="3"/>
        </dgm:presLayoutVars>
      </dgm:prSet>
      <dgm:spPr/>
      <dgm:t>
        <a:bodyPr/>
        <a:lstStyle/>
        <a:p>
          <a:endParaRPr lang="en-US"/>
        </a:p>
      </dgm:t>
    </dgm:pt>
    <dgm:pt modelId="{FD850A9D-7026-4A30-80F2-5787E3FFAA92}" type="pres">
      <dgm:prSet presAssocID="{D4ECCA7C-E6A5-4B51-93B5-786DB500CD89}" presName="hierChild3" presStyleCnt="0"/>
      <dgm:spPr/>
    </dgm:pt>
    <dgm:pt modelId="{7BFF7D1A-8079-4742-8620-FF73FAE935A6}" type="pres">
      <dgm:prSet presAssocID="{A600964D-A15C-4F73-BD2D-1E3BEEE782A4}" presName="Name17" presStyleLbl="parChTrans1D3" presStyleIdx="0" presStyleCnt="3"/>
      <dgm:spPr/>
      <dgm:t>
        <a:bodyPr/>
        <a:lstStyle/>
        <a:p>
          <a:endParaRPr lang="en-US"/>
        </a:p>
      </dgm:t>
    </dgm:pt>
    <dgm:pt modelId="{E7998B2A-458F-4763-B4B2-738D87F27E3C}" type="pres">
      <dgm:prSet presAssocID="{21284C69-CC6D-4146-A0B1-DD0A12AFD987}" presName="hierRoot3" presStyleCnt="0"/>
      <dgm:spPr/>
    </dgm:pt>
    <dgm:pt modelId="{DC7B685B-1DCA-4AE3-9090-1889FF48ADC8}" type="pres">
      <dgm:prSet presAssocID="{21284C69-CC6D-4146-A0B1-DD0A12AFD987}" presName="composite3" presStyleCnt="0"/>
      <dgm:spPr/>
    </dgm:pt>
    <dgm:pt modelId="{5D1ACE10-33B7-43C6-A4B9-B29694ACD294}" type="pres">
      <dgm:prSet presAssocID="{21284C69-CC6D-4146-A0B1-DD0A12AFD987}" presName="background3" presStyleLbl="node3" presStyleIdx="0" presStyleCnt="3"/>
      <dgm:spPr/>
    </dgm:pt>
    <dgm:pt modelId="{893695D4-90F9-414C-95D8-ADD0B50623C5}" type="pres">
      <dgm:prSet presAssocID="{21284C69-CC6D-4146-A0B1-DD0A12AFD987}" presName="text3" presStyleLbl="fgAcc3" presStyleIdx="0" presStyleCnt="3">
        <dgm:presLayoutVars>
          <dgm:chPref val="3"/>
        </dgm:presLayoutVars>
      </dgm:prSet>
      <dgm:spPr/>
      <dgm:t>
        <a:bodyPr/>
        <a:lstStyle/>
        <a:p>
          <a:endParaRPr lang="en-US"/>
        </a:p>
      </dgm:t>
    </dgm:pt>
    <dgm:pt modelId="{3ABA4605-DCCA-41C2-9DFE-47D40DC45FF0}" type="pres">
      <dgm:prSet presAssocID="{21284C69-CC6D-4146-A0B1-DD0A12AFD987}" presName="hierChild4" presStyleCnt="0"/>
      <dgm:spPr/>
    </dgm:pt>
    <dgm:pt modelId="{2C15211E-0915-4294-AFC2-2A9F34E0F9D9}" type="pres">
      <dgm:prSet presAssocID="{30BFDC49-3D46-485D-AC8E-21FC20F8FFB8}" presName="Name23" presStyleLbl="parChTrans1D4" presStyleIdx="0" presStyleCnt="12"/>
      <dgm:spPr/>
      <dgm:t>
        <a:bodyPr/>
        <a:lstStyle/>
        <a:p>
          <a:endParaRPr lang="en-US"/>
        </a:p>
      </dgm:t>
    </dgm:pt>
    <dgm:pt modelId="{F6DF3600-1EE8-498D-8A6A-41BD59212926}" type="pres">
      <dgm:prSet presAssocID="{D566CB68-7753-44B5-959B-C093CA91B076}" presName="hierRoot4" presStyleCnt="0"/>
      <dgm:spPr/>
    </dgm:pt>
    <dgm:pt modelId="{0A78C271-9946-4524-9DDA-B98F29411921}" type="pres">
      <dgm:prSet presAssocID="{D566CB68-7753-44B5-959B-C093CA91B076}" presName="composite4" presStyleCnt="0"/>
      <dgm:spPr/>
    </dgm:pt>
    <dgm:pt modelId="{DF5DE1F3-515E-4090-BA9E-7CCD5B1DDE40}" type="pres">
      <dgm:prSet presAssocID="{D566CB68-7753-44B5-959B-C093CA91B076}" presName="background4" presStyleLbl="node4" presStyleIdx="0" presStyleCnt="12"/>
      <dgm:spPr/>
    </dgm:pt>
    <dgm:pt modelId="{2CC156E2-7EBC-42C4-AB3D-5BC361BF3757}" type="pres">
      <dgm:prSet presAssocID="{D566CB68-7753-44B5-959B-C093CA91B076}" presName="text4" presStyleLbl="fgAcc4" presStyleIdx="0" presStyleCnt="12">
        <dgm:presLayoutVars>
          <dgm:chPref val="3"/>
        </dgm:presLayoutVars>
      </dgm:prSet>
      <dgm:spPr/>
      <dgm:t>
        <a:bodyPr/>
        <a:lstStyle/>
        <a:p>
          <a:endParaRPr lang="en-US"/>
        </a:p>
      </dgm:t>
    </dgm:pt>
    <dgm:pt modelId="{A77F42C8-18F7-4223-BD1E-5C5026E5EB80}" type="pres">
      <dgm:prSet presAssocID="{D566CB68-7753-44B5-959B-C093CA91B076}" presName="hierChild5" presStyleCnt="0"/>
      <dgm:spPr/>
    </dgm:pt>
    <dgm:pt modelId="{92D61FBB-4F6D-4EC8-8D8C-4CF55E48457E}" type="pres">
      <dgm:prSet presAssocID="{498E0D72-9163-46B8-B1A7-45E9FAC00D19}" presName="Name23" presStyleLbl="parChTrans1D4" presStyleIdx="1" presStyleCnt="12"/>
      <dgm:spPr/>
      <dgm:t>
        <a:bodyPr/>
        <a:lstStyle/>
        <a:p>
          <a:endParaRPr lang="en-US"/>
        </a:p>
      </dgm:t>
    </dgm:pt>
    <dgm:pt modelId="{E81417A0-01F6-40CF-86C9-6F8FF738F877}" type="pres">
      <dgm:prSet presAssocID="{6DFB6C6D-2BDC-490B-8A06-1D56FA5EA16A}" presName="hierRoot4" presStyleCnt="0"/>
      <dgm:spPr/>
    </dgm:pt>
    <dgm:pt modelId="{6229C94E-0257-4E4A-A7CB-5AEA47DFAF54}" type="pres">
      <dgm:prSet presAssocID="{6DFB6C6D-2BDC-490B-8A06-1D56FA5EA16A}" presName="composite4" presStyleCnt="0"/>
      <dgm:spPr/>
    </dgm:pt>
    <dgm:pt modelId="{56017598-7DB5-47BD-A444-89D8299C5D48}" type="pres">
      <dgm:prSet presAssocID="{6DFB6C6D-2BDC-490B-8A06-1D56FA5EA16A}" presName="background4" presStyleLbl="node4" presStyleIdx="1" presStyleCnt="12"/>
      <dgm:spPr/>
    </dgm:pt>
    <dgm:pt modelId="{EE1365CD-1BA1-49C7-B655-66D2D4662ECB}" type="pres">
      <dgm:prSet presAssocID="{6DFB6C6D-2BDC-490B-8A06-1D56FA5EA16A}" presName="text4" presStyleLbl="fgAcc4" presStyleIdx="1" presStyleCnt="12">
        <dgm:presLayoutVars>
          <dgm:chPref val="3"/>
        </dgm:presLayoutVars>
      </dgm:prSet>
      <dgm:spPr/>
      <dgm:t>
        <a:bodyPr/>
        <a:lstStyle/>
        <a:p>
          <a:endParaRPr lang="en-US"/>
        </a:p>
      </dgm:t>
    </dgm:pt>
    <dgm:pt modelId="{1AF57551-66B9-4B66-A000-DCA5404ED528}" type="pres">
      <dgm:prSet presAssocID="{6DFB6C6D-2BDC-490B-8A06-1D56FA5EA16A}" presName="hierChild5" presStyleCnt="0"/>
      <dgm:spPr/>
    </dgm:pt>
    <dgm:pt modelId="{4F56392C-6D0D-44FE-BB63-C6D604029F48}" type="pres">
      <dgm:prSet presAssocID="{AE57BED2-1C4B-4FE3-ADC7-0E6AD9CF4DBB}" presName="Name23" presStyleLbl="parChTrans1D4" presStyleIdx="2" presStyleCnt="12"/>
      <dgm:spPr/>
      <dgm:t>
        <a:bodyPr/>
        <a:lstStyle/>
        <a:p>
          <a:endParaRPr lang="en-US"/>
        </a:p>
      </dgm:t>
    </dgm:pt>
    <dgm:pt modelId="{148F504D-D807-44DA-A15D-0B5921B2E614}" type="pres">
      <dgm:prSet presAssocID="{EA9CE4B4-C8AD-47A8-8718-0F8FDDF04110}" presName="hierRoot4" presStyleCnt="0"/>
      <dgm:spPr/>
    </dgm:pt>
    <dgm:pt modelId="{075252CA-8EC7-4B94-B03B-72512C4EBCE4}" type="pres">
      <dgm:prSet presAssocID="{EA9CE4B4-C8AD-47A8-8718-0F8FDDF04110}" presName="composite4" presStyleCnt="0"/>
      <dgm:spPr/>
    </dgm:pt>
    <dgm:pt modelId="{35985763-A2D4-4597-A7A7-62531DDABC26}" type="pres">
      <dgm:prSet presAssocID="{EA9CE4B4-C8AD-47A8-8718-0F8FDDF04110}" presName="background4" presStyleLbl="node4" presStyleIdx="2" presStyleCnt="12"/>
      <dgm:spPr/>
    </dgm:pt>
    <dgm:pt modelId="{EA3EA684-B562-4B09-85DB-5F9783DA777C}" type="pres">
      <dgm:prSet presAssocID="{EA9CE4B4-C8AD-47A8-8718-0F8FDDF04110}" presName="text4" presStyleLbl="fgAcc4" presStyleIdx="2" presStyleCnt="12">
        <dgm:presLayoutVars>
          <dgm:chPref val="3"/>
        </dgm:presLayoutVars>
      </dgm:prSet>
      <dgm:spPr/>
      <dgm:t>
        <a:bodyPr/>
        <a:lstStyle/>
        <a:p>
          <a:endParaRPr lang="en-US"/>
        </a:p>
      </dgm:t>
    </dgm:pt>
    <dgm:pt modelId="{6F4F429D-721E-407B-A616-36D11A122952}" type="pres">
      <dgm:prSet presAssocID="{EA9CE4B4-C8AD-47A8-8718-0F8FDDF04110}" presName="hierChild5" presStyleCnt="0"/>
      <dgm:spPr/>
    </dgm:pt>
    <dgm:pt modelId="{BFBBF605-2909-4818-867C-AF02EBFA8706}" type="pres">
      <dgm:prSet presAssocID="{AE8307BA-C6A8-4AD6-9B57-F680F75E7426}" presName="Name23" presStyleLbl="parChTrans1D4" presStyleIdx="3" presStyleCnt="12"/>
      <dgm:spPr/>
      <dgm:t>
        <a:bodyPr/>
        <a:lstStyle/>
        <a:p>
          <a:endParaRPr lang="en-US"/>
        </a:p>
      </dgm:t>
    </dgm:pt>
    <dgm:pt modelId="{54B9B53F-ED03-47B8-9C9C-C739DC88A4FE}" type="pres">
      <dgm:prSet presAssocID="{9E6CD6CC-95C3-4B41-A9D7-A3C740BF44D9}" presName="hierRoot4" presStyleCnt="0"/>
      <dgm:spPr/>
    </dgm:pt>
    <dgm:pt modelId="{EB70D028-E19F-4AF9-98D9-64C91D8AF6D2}" type="pres">
      <dgm:prSet presAssocID="{9E6CD6CC-95C3-4B41-A9D7-A3C740BF44D9}" presName="composite4" presStyleCnt="0"/>
      <dgm:spPr/>
    </dgm:pt>
    <dgm:pt modelId="{EC38EDFF-8618-4910-AF19-A4B8D6709B0E}" type="pres">
      <dgm:prSet presAssocID="{9E6CD6CC-95C3-4B41-A9D7-A3C740BF44D9}" presName="background4" presStyleLbl="node4" presStyleIdx="3" presStyleCnt="12"/>
      <dgm:spPr/>
    </dgm:pt>
    <dgm:pt modelId="{B54CE4E1-86D4-4A3B-98B9-DD7F4C1A3F3C}" type="pres">
      <dgm:prSet presAssocID="{9E6CD6CC-95C3-4B41-A9D7-A3C740BF44D9}" presName="text4" presStyleLbl="fgAcc4" presStyleIdx="3" presStyleCnt="12">
        <dgm:presLayoutVars>
          <dgm:chPref val="3"/>
        </dgm:presLayoutVars>
      </dgm:prSet>
      <dgm:spPr/>
      <dgm:t>
        <a:bodyPr/>
        <a:lstStyle/>
        <a:p>
          <a:endParaRPr lang="en-US"/>
        </a:p>
      </dgm:t>
    </dgm:pt>
    <dgm:pt modelId="{B6B2FE75-876B-4CDB-93CF-19F16CFAC323}" type="pres">
      <dgm:prSet presAssocID="{9E6CD6CC-95C3-4B41-A9D7-A3C740BF44D9}" presName="hierChild5" presStyleCnt="0"/>
      <dgm:spPr/>
    </dgm:pt>
    <dgm:pt modelId="{D4390816-BFC4-4681-A441-CDCA22B5AB00}" type="pres">
      <dgm:prSet presAssocID="{23E5187C-5AEA-456A-8FA8-B6BE97BA8FCA}" presName="Name17" presStyleLbl="parChTrans1D3" presStyleIdx="1" presStyleCnt="3"/>
      <dgm:spPr/>
      <dgm:t>
        <a:bodyPr/>
        <a:lstStyle/>
        <a:p>
          <a:endParaRPr lang="en-US"/>
        </a:p>
      </dgm:t>
    </dgm:pt>
    <dgm:pt modelId="{A7F2CFAA-FD4A-41C5-9DFE-C9227E4C00D6}" type="pres">
      <dgm:prSet presAssocID="{41BDA99A-B8F7-4397-8A11-1C2CB247E61F}" presName="hierRoot3" presStyleCnt="0"/>
      <dgm:spPr/>
    </dgm:pt>
    <dgm:pt modelId="{94297C30-1C17-41DD-ADA8-CC91DFFE2505}" type="pres">
      <dgm:prSet presAssocID="{41BDA99A-B8F7-4397-8A11-1C2CB247E61F}" presName="composite3" presStyleCnt="0"/>
      <dgm:spPr/>
    </dgm:pt>
    <dgm:pt modelId="{D7F8EED1-F7B8-453E-A47C-BB373B03D4E4}" type="pres">
      <dgm:prSet presAssocID="{41BDA99A-B8F7-4397-8A11-1C2CB247E61F}" presName="background3" presStyleLbl="node3" presStyleIdx="1" presStyleCnt="3"/>
      <dgm:spPr/>
    </dgm:pt>
    <dgm:pt modelId="{65448BCC-03D2-4D41-B40C-97C74973F190}" type="pres">
      <dgm:prSet presAssocID="{41BDA99A-B8F7-4397-8A11-1C2CB247E61F}" presName="text3" presStyleLbl="fgAcc3" presStyleIdx="1" presStyleCnt="3">
        <dgm:presLayoutVars>
          <dgm:chPref val="3"/>
        </dgm:presLayoutVars>
      </dgm:prSet>
      <dgm:spPr/>
      <dgm:t>
        <a:bodyPr/>
        <a:lstStyle/>
        <a:p>
          <a:endParaRPr lang="en-US"/>
        </a:p>
      </dgm:t>
    </dgm:pt>
    <dgm:pt modelId="{768E1D38-3C65-4378-B2BB-C0239FAEADA8}" type="pres">
      <dgm:prSet presAssocID="{41BDA99A-B8F7-4397-8A11-1C2CB247E61F}" presName="hierChild4" presStyleCnt="0"/>
      <dgm:spPr/>
    </dgm:pt>
    <dgm:pt modelId="{FE31CB3E-4013-4099-A29B-555141488D36}" type="pres">
      <dgm:prSet presAssocID="{6F86F420-E348-466F-AFB8-9226DBC11BDC}" presName="Name23" presStyleLbl="parChTrans1D4" presStyleIdx="4" presStyleCnt="12"/>
      <dgm:spPr/>
      <dgm:t>
        <a:bodyPr/>
        <a:lstStyle/>
        <a:p>
          <a:endParaRPr lang="en-US"/>
        </a:p>
      </dgm:t>
    </dgm:pt>
    <dgm:pt modelId="{C512D9F9-0B15-490F-9FD5-372104E1B87D}" type="pres">
      <dgm:prSet presAssocID="{8BD7BE5B-631A-4009-B866-628AFE590BCB}" presName="hierRoot4" presStyleCnt="0"/>
      <dgm:spPr/>
    </dgm:pt>
    <dgm:pt modelId="{AE418E37-57B6-4AB2-B369-B8130FE40404}" type="pres">
      <dgm:prSet presAssocID="{8BD7BE5B-631A-4009-B866-628AFE590BCB}" presName="composite4" presStyleCnt="0"/>
      <dgm:spPr/>
    </dgm:pt>
    <dgm:pt modelId="{DAABB626-67F2-4B44-93E9-052ABFE78002}" type="pres">
      <dgm:prSet presAssocID="{8BD7BE5B-631A-4009-B866-628AFE590BCB}" presName="background4" presStyleLbl="node4" presStyleIdx="4" presStyleCnt="12"/>
      <dgm:spPr/>
    </dgm:pt>
    <dgm:pt modelId="{A08CBC1A-4AB9-4673-A4CF-83FA590E64FD}" type="pres">
      <dgm:prSet presAssocID="{8BD7BE5B-631A-4009-B866-628AFE590BCB}" presName="text4" presStyleLbl="fgAcc4" presStyleIdx="4" presStyleCnt="12">
        <dgm:presLayoutVars>
          <dgm:chPref val="3"/>
        </dgm:presLayoutVars>
      </dgm:prSet>
      <dgm:spPr/>
      <dgm:t>
        <a:bodyPr/>
        <a:lstStyle/>
        <a:p>
          <a:endParaRPr lang="en-US"/>
        </a:p>
      </dgm:t>
    </dgm:pt>
    <dgm:pt modelId="{89FEBDFA-B01D-4235-B912-D1235F665AF9}" type="pres">
      <dgm:prSet presAssocID="{8BD7BE5B-631A-4009-B866-628AFE590BCB}" presName="hierChild5" presStyleCnt="0"/>
      <dgm:spPr/>
    </dgm:pt>
    <dgm:pt modelId="{8F393FE9-A0F1-4C08-83A3-15C64901BBCA}" type="pres">
      <dgm:prSet presAssocID="{591E1A80-2903-4833-83DB-90EC85B5482E}" presName="Name23" presStyleLbl="parChTrans1D4" presStyleIdx="5" presStyleCnt="12"/>
      <dgm:spPr/>
      <dgm:t>
        <a:bodyPr/>
        <a:lstStyle/>
        <a:p>
          <a:endParaRPr lang="en-US"/>
        </a:p>
      </dgm:t>
    </dgm:pt>
    <dgm:pt modelId="{528D71C4-2A25-43D4-842A-3E256F622695}" type="pres">
      <dgm:prSet presAssocID="{274BFE09-7047-4DBB-8324-4DD38BED2C60}" presName="hierRoot4" presStyleCnt="0"/>
      <dgm:spPr/>
    </dgm:pt>
    <dgm:pt modelId="{B951A108-11CF-4C2C-8AD6-485606B59B5A}" type="pres">
      <dgm:prSet presAssocID="{274BFE09-7047-4DBB-8324-4DD38BED2C60}" presName="composite4" presStyleCnt="0"/>
      <dgm:spPr/>
    </dgm:pt>
    <dgm:pt modelId="{AB624CE2-705D-4B23-9299-F2136640B457}" type="pres">
      <dgm:prSet presAssocID="{274BFE09-7047-4DBB-8324-4DD38BED2C60}" presName="background4" presStyleLbl="node4" presStyleIdx="5" presStyleCnt="12"/>
      <dgm:spPr/>
    </dgm:pt>
    <dgm:pt modelId="{0FB438AE-685B-48A5-93D1-4420D6341518}" type="pres">
      <dgm:prSet presAssocID="{274BFE09-7047-4DBB-8324-4DD38BED2C60}" presName="text4" presStyleLbl="fgAcc4" presStyleIdx="5" presStyleCnt="12">
        <dgm:presLayoutVars>
          <dgm:chPref val="3"/>
        </dgm:presLayoutVars>
      </dgm:prSet>
      <dgm:spPr/>
      <dgm:t>
        <a:bodyPr/>
        <a:lstStyle/>
        <a:p>
          <a:endParaRPr lang="en-US"/>
        </a:p>
      </dgm:t>
    </dgm:pt>
    <dgm:pt modelId="{663D859E-9A82-4AB3-897D-3CA68E263C88}" type="pres">
      <dgm:prSet presAssocID="{274BFE09-7047-4DBB-8324-4DD38BED2C60}" presName="hierChild5" presStyleCnt="0"/>
      <dgm:spPr/>
    </dgm:pt>
    <dgm:pt modelId="{474649F0-99FB-4463-A4D1-1B14E6586A60}" type="pres">
      <dgm:prSet presAssocID="{8D5248E5-52DB-40CC-B9BD-5160FA4F4B0E}" presName="Name23" presStyleLbl="parChTrans1D4" presStyleIdx="6" presStyleCnt="12"/>
      <dgm:spPr/>
      <dgm:t>
        <a:bodyPr/>
        <a:lstStyle/>
        <a:p>
          <a:endParaRPr lang="en-US"/>
        </a:p>
      </dgm:t>
    </dgm:pt>
    <dgm:pt modelId="{844803D8-CC43-4DDB-966B-05A74D93FE28}" type="pres">
      <dgm:prSet presAssocID="{AD1C8098-4740-45CA-9376-D645F920E565}" presName="hierRoot4" presStyleCnt="0"/>
      <dgm:spPr/>
    </dgm:pt>
    <dgm:pt modelId="{6C783405-EB16-4BC1-94A6-52CBCA867E33}" type="pres">
      <dgm:prSet presAssocID="{AD1C8098-4740-45CA-9376-D645F920E565}" presName="composite4" presStyleCnt="0"/>
      <dgm:spPr/>
    </dgm:pt>
    <dgm:pt modelId="{F66564FA-9BAC-4390-AFFB-08B1EF79F7E0}" type="pres">
      <dgm:prSet presAssocID="{AD1C8098-4740-45CA-9376-D645F920E565}" presName="background4" presStyleLbl="node4" presStyleIdx="6" presStyleCnt="12"/>
      <dgm:spPr/>
    </dgm:pt>
    <dgm:pt modelId="{DF71520F-C4C5-405F-AFB7-6530551F9519}" type="pres">
      <dgm:prSet presAssocID="{AD1C8098-4740-45CA-9376-D645F920E565}" presName="text4" presStyleLbl="fgAcc4" presStyleIdx="6" presStyleCnt="12">
        <dgm:presLayoutVars>
          <dgm:chPref val="3"/>
        </dgm:presLayoutVars>
      </dgm:prSet>
      <dgm:spPr/>
      <dgm:t>
        <a:bodyPr/>
        <a:lstStyle/>
        <a:p>
          <a:endParaRPr lang="en-US"/>
        </a:p>
      </dgm:t>
    </dgm:pt>
    <dgm:pt modelId="{BF01BE04-DCFE-48E1-AE93-D4690B746152}" type="pres">
      <dgm:prSet presAssocID="{AD1C8098-4740-45CA-9376-D645F920E565}" presName="hierChild5" presStyleCnt="0"/>
      <dgm:spPr/>
    </dgm:pt>
    <dgm:pt modelId="{B256A0EC-9FB1-427A-B770-71F7942A85D5}" type="pres">
      <dgm:prSet presAssocID="{0BA76A35-90B6-4E5B-B3C0-64891F28E44C}" presName="Name23" presStyleLbl="parChTrans1D4" presStyleIdx="7" presStyleCnt="12"/>
      <dgm:spPr/>
      <dgm:t>
        <a:bodyPr/>
        <a:lstStyle/>
        <a:p>
          <a:endParaRPr lang="en-US"/>
        </a:p>
      </dgm:t>
    </dgm:pt>
    <dgm:pt modelId="{07730C4A-82CB-45E5-BF9F-6CA9D88788B0}" type="pres">
      <dgm:prSet presAssocID="{C125FF63-14A2-4ED9-8B41-D4C00F26005D}" presName="hierRoot4" presStyleCnt="0"/>
      <dgm:spPr/>
    </dgm:pt>
    <dgm:pt modelId="{2574BCBB-91E4-4DD8-AF2E-9F1D103E942D}" type="pres">
      <dgm:prSet presAssocID="{C125FF63-14A2-4ED9-8B41-D4C00F26005D}" presName="composite4" presStyleCnt="0"/>
      <dgm:spPr/>
    </dgm:pt>
    <dgm:pt modelId="{6FEC4DD2-1E68-4F81-A787-F7E62CE6C543}" type="pres">
      <dgm:prSet presAssocID="{C125FF63-14A2-4ED9-8B41-D4C00F26005D}" presName="background4" presStyleLbl="node4" presStyleIdx="7" presStyleCnt="12"/>
      <dgm:spPr/>
    </dgm:pt>
    <dgm:pt modelId="{9CB1921C-0527-4FD2-ACA2-A41E994D5615}" type="pres">
      <dgm:prSet presAssocID="{C125FF63-14A2-4ED9-8B41-D4C00F26005D}" presName="text4" presStyleLbl="fgAcc4" presStyleIdx="7" presStyleCnt="12">
        <dgm:presLayoutVars>
          <dgm:chPref val="3"/>
        </dgm:presLayoutVars>
      </dgm:prSet>
      <dgm:spPr/>
      <dgm:t>
        <a:bodyPr/>
        <a:lstStyle/>
        <a:p>
          <a:endParaRPr lang="en-US"/>
        </a:p>
      </dgm:t>
    </dgm:pt>
    <dgm:pt modelId="{45B2EDD1-BF27-4A51-8B5C-0855764D0ED7}" type="pres">
      <dgm:prSet presAssocID="{C125FF63-14A2-4ED9-8B41-D4C00F26005D}" presName="hierChild5" presStyleCnt="0"/>
      <dgm:spPr/>
    </dgm:pt>
    <dgm:pt modelId="{9A196F9F-0C7D-493B-A553-3D4E3B7A2A07}" type="pres">
      <dgm:prSet presAssocID="{6529ED37-A9BD-4B6F-816D-5A4F67A50D59}" presName="Name17" presStyleLbl="parChTrans1D3" presStyleIdx="2" presStyleCnt="3"/>
      <dgm:spPr/>
      <dgm:t>
        <a:bodyPr/>
        <a:lstStyle/>
        <a:p>
          <a:endParaRPr lang="en-US"/>
        </a:p>
      </dgm:t>
    </dgm:pt>
    <dgm:pt modelId="{03B8B50D-8E62-451E-8801-24D6E1736771}" type="pres">
      <dgm:prSet presAssocID="{A459C4A2-FB6B-4205-9B90-23DBD00908CD}" presName="hierRoot3" presStyleCnt="0"/>
      <dgm:spPr/>
    </dgm:pt>
    <dgm:pt modelId="{45602A29-2A89-4893-BED4-22356F93D0E0}" type="pres">
      <dgm:prSet presAssocID="{A459C4A2-FB6B-4205-9B90-23DBD00908CD}" presName="composite3" presStyleCnt="0"/>
      <dgm:spPr/>
    </dgm:pt>
    <dgm:pt modelId="{D5372DAE-AF32-4B2E-8D88-F622FF3B7235}" type="pres">
      <dgm:prSet presAssocID="{A459C4A2-FB6B-4205-9B90-23DBD00908CD}" presName="background3" presStyleLbl="node3" presStyleIdx="2" presStyleCnt="3"/>
      <dgm:spPr/>
    </dgm:pt>
    <dgm:pt modelId="{39C16BA0-2CEA-45B3-A368-C60119C96FAC}" type="pres">
      <dgm:prSet presAssocID="{A459C4A2-FB6B-4205-9B90-23DBD00908CD}" presName="text3" presStyleLbl="fgAcc3" presStyleIdx="2" presStyleCnt="3">
        <dgm:presLayoutVars>
          <dgm:chPref val="3"/>
        </dgm:presLayoutVars>
      </dgm:prSet>
      <dgm:spPr/>
      <dgm:t>
        <a:bodyPr/>
        <a:lstStyle/>
        <a:p>
          <a:endParaRPr lang="en-US"/>
        </a:p>
      </dgm:t>
    </dgm:pt>
    <dgm:pt modelId="{A72389A1-AD5D-46CB-A882-DC6A3CCDD760}" type="pres">
      <dgm:prSet presAssocID="{A459C4A2-FB6B-4205-9B90-23DBD00908CD}" presName="hierChild4" presStyleCnt="0"/>
      <dgm:spPr/>
    </dgm:pt>
    <dgm:pt modelId="{E3B7A12C-9A2F-4F7E-BBF1-88F9626D1F6B}" type="pres">
      <dgm:prSet presAssocID="{1BEF7A5E-435E-4582-B594-C8A99551708E}" presName="Name23" presStyleLbl="parChTrans1D4" presStyleIdx="8" presStyleCnt="12"/>
      <dgm:spPr/>
      <dgm:t>
        <a:bodyPr/>
        <a:lstStyle/>
        <a:p>
          <a:endParaRPr lang="en-US"/>
        </a:p>
      </dgm:t>
    </dgm:pt>
    <dgm:pt modelId="{4F0C31F4-1855-4D21-901D-2C83DE997DCD}" type="pres">
      <dgm:prSet presAssocID="{3005F78C-3D6D-4458-94E9-A8219CADAEDE}" presName="hierRoot4" presStyleCnt="0"/>
      <dgm:spPr/>
    </dgm:pt>
    <dgm:pt modelId="{CD20697A-454F-4A66-A233-D51351B4AC17}" type="pres">
      <dgm:prSet presAssocID="{3005F78C-3D6D-4458-94E9-A8219CADAEDE}" presName="composite4" presStyleCnt="0"/>
      <dgm:spPr/>
    </dgm:pt>
    <dgm:pt modelId="{9F59428F-F8BF-415B-9096-906C5E560B07}" type="pres">
      <dgm:prSet presAssocID="{3005F78C-3D6D-4458-94E9-A8219CADAEDE}" presName="background4" presStyleLbl="node4" presStyleIdx="8" presStyleCnt="12"/>
      <dgm:spPr/>
    </dgm:pt>
    <dgm:pt modelId="{6EFD82FC-102B-4C7E-98B8-C5EC2F2D8AC2}" type="pres">
      <dgm:prSet presAssocID="{3005F78C-3D6D-4458-94E9-A8219CADAEDE}" presName="text4" presStyleLbl="fgAcc4" presStyleIdx="8" presStyleCnt="12">
        <dgm:presLayoutVars>
          <dgm:chPref val="3"/>
        </dgm:presLayoutVars>
      </dgm:prSet>
      <dgm:spPr/>
      <dgm:t>
        <a:bodyPr/>
        <a:lstStyle/>
        <a:p>
          <a:endParaRPr lang="en-US"/>
        </a:p>
      </dgm:t>
    </dgm:pt>
    <dgm:pt modelId="{1B5CBD5D-F84A-428B-95C2-2B70B81A1A19}" type="pres">
      <dgm:prSet presAssocID="{3005F78C-3D6D-4458-94E9-A8219CADAEDE}" presName="hierChild5" presStyleCnt="0"/>
      <dgm:spPr/>
    </dgm:pt>
    <dgm:pt modelId="{A2A13513-8B44-4610-9B9B-4325802DEF4A}" type="pres">
      <dgm:prSet presAssocID="{B30A443F-8DF8-4D9C-9D6C-0F3EF0F29DE0}" presName="Name23" presStyleLbl="parChTrans1D4" presStyleIdx="9" presStyleCnt="12"/>
      <dgm:spPr/>
      <dgm:t>
        <a:bodyPr/>
        <a:lstStyle/>
        <a:p>
          <a:endParaRPr lang="en-US"/>
        </a:p>
      </dgm:t>
    </dgm:pt>
    <dgm:pt modelId="{3627100C-9401-490B-8DC9-CFB9A8F7C378}" type="pres">
      <dgm:prSet presAssocID="{3975F088-436C-43E5-987C-3D692AE32DAB}" presName="hierRoot4" presStyleCnt="0"/>
      <dgm:spPr/>
    </dgm:pt>
    <dgm:pt modelId="{B9A7103E-2B5D-412F-B797-08B81016314A}" type="pres">
      <dgm:prSet presAssocID="{3975F088-436C-43E5-987C-3D692AE32DAB}" presName="composite4" presStyleCnt="0"/>
      <dgm:spPr/>
    </dgm:pt>
    <dgm:pt modelId="{2B064347-1549-4D99-AE27-6C3A7F8D58F1}" type="pres">
      <dgm:prSet presAssocID="{3975F088-436C-43E5-987C-3D692AE32DAB}" presName="background4" presStyleLbl="node4" presStyleIdx="9" presStyleCnt="12"/>
      <dgm:spPr/>
    </dgm:pt>
    <dgm:pt modelId="{58988BBA-5961-4AB5-91E9-B3215E6319D3}" type="pres">
      <dgm:prSet presAssocID="{3975F088-436C-43E5-987C-3D692AE32DAB}" presName="text4" presStyleLbl="fgAcc4" presStyleIdx="9" presStyleCnt="12">
        <dgm:presLayoutVars>
          <dgm:chPref val="3"/>
        </dgm:presLayoutVars>
      </dgm:prSet>
      <dgm:spPr/>
      <dgm:t>
        <a:bodyPr/>
        <a:lstStyle/>
        <a:p>
          <a:endParaRPr lang="en-US"/>
        </a:p>
      </dgm:t>
    </dgm:pt>
    <dgm:pt modelId="{90ACE409-075D-470C-9C51-E44A8E131E74}" type="pres">
      <dgm:prSet presAssocID="{3975F088-436C-43E5-987C-3D692AE32DAB}" presName="hierChild5" presStyleCnt="0"/>
      <dgm:spPr/>
    </dgm:pt>
    <dgm:pt modelId="{B6125430-8D8E-42BD-A118-1CBC50CAA87D}" type="pres">
      <dgm:prSet presAssocID="{278F273D-6993-4528-94EF-F2E305628388}" presName="Name23" presStyleLbl="parChTrans1D4" presStyleIdx="10" presStyleCnt="12"/>
      <dgm:spPr/>
      <dgm:t>
        <a:bodyPr/>
        <a:lstStyle/>
        <a:p>
          <a:endParaRPr lang="en-US"/>
        </a:p>
      </dgm:t>
    </dgm:pt>
    <dgm:pt modelId="{488BF455-87E6-4628-8B67-88EEE72395BA}" type="pres">
      <dgm:prSet presAssocID="{00D12D37-4F34-4423-9B6E-3558B8CA658F}" presName="hierRoot4" presStyleCnt="0"/>
      <dgm:spPr/>
    </dgm:pt>
    <dgm:pt modelId="{D8078C02-89A3-4175-A372-C5E6E3301FF8}" type="pres">
      <dgm:prSet presAssocID="{00D12D37-4F34-4423-9B6E-3558B8CA658F}" presName="composite4" presStyleCnt="0"/>
      <dgm:spPr/>
    </dgm:pt>
    <dgm:pt modelId="{6B3B449C-1BFC-4571-A604-405B907BEB2D}" type="pres">
      <dgm:prSet presAssocID="{00D12D37-4F34-4423-9B6E-3558B8CA658F}" presName="background4" presStyleLbl="node4" presStyleIdx="10" presStyleCnt="12"/>
      <dgm:spPr/>
    </dgm:pt>
    <dgm:pt modelId="{DAD19C91-52E5-467F-90B9-A0E58751F332}" type="pres">
      <dgm:prSet presAssocID="{00D12D37-4F34-4423-9B6E-3558B8CA658F}" presName="text4" presStyleLbl="fgAcc4" presStyleIdx="10" presStyleCnt="12">
        <dgm:presLayoutVars>
          <dgm:chPref val="3"/>
        </dgm:presLayoutVars>
      </dgm:prSet>
      <dgm:spPr/>
      <dgm:t>
        <a:bodyPr/>
        <a:lstStyle/>
        <a:p>
          <a:endParaRPr lang="en-US"/>
        </a:p>
      </dgm:t>
    </dgm:pt>
    <dgm:pt modelId="{478FF405-0ACE-4052-A7C7-37F86116F682}" type="pres">
      <dgm:prSet presAssocID="{00D12D37-4F34-4423-9B6E-3558B8CA658F}" presName="hierChild5" presStyleCnt="0"/>
      <dgm:spPr/>
    </dgm:pt>
    <dgm:pt modelId="{086DA519-2BDA-4E82-8A6F-96DBFBD3C637}" type="pres">
      <dgm:prSet presAssocID="{8A6B38E5-905E-4A0F-AF52-D73F8D2DEBC8}" presName="Name23" presStyleLbl="parChTrans1D4" presStyleIdx="11" presStyleCnt="12"/>
      <dgm:spPr/>
      <dgm:t>
        <a:bodyPr/>
        <a:lstStyle/>
        <a:p>
          <a:endParaRPr lang="en-US"/>
        </a:p>
      </dgm:t>
    </dgm:pt>
    <dgm:pt modelId="{2BB66BDE-E635-4E51-A8F2-0DA2814A62F8}" type="pres">
      <dgm:prSet presAssocID="{3D490D8F-ECB9-4ECF-B8FF-ACF08B93A5D5}" presName="hierRoot4" presStyleCnt="0"/>
      <dgm:spPr/>
    </dgm:pt>
    <dgm:pt modelId="{58F3698B-E073-48EC-8296-9114C5596673}" type="pres">
      <dgm:prSet presAssocID="{3D490D8F-ECB9-4ECF-B8FF-ACF08B93A5D5}" presName="composite4" presStyleCnt="0"/>
      <dgm:spPr/>
    </dgm:pt>
    <dgm:pt modelId="{0DA0C648-D93B-4982-9E3D-87E844037C41}" type="pres">
      <dgm:prSet presAssocID="{3D490D8F-ECB9-4ECF-B8FF-ACF08B93A5D5}" presName="background4" presStyleLbl="node4" presStyleIdx="11" presStyleCnt="12"/>
      <dgm:spPr/>
    </dgm:pt>
    <dgm:pt modelId="{487FEC0B-293D-4B64-B7AB-2D079198A7B8}" type="pres">
      <dgm:prSet presAssocID="{3D490D8F-ECB9-4ECF-B8FF-ACF08B93A5D5}" presName="text4" presStyleLbl="fgAcc4" presStyleIdx="11" presStyleCnt="12">
        <dgm:presLayoutVars>
          <dgm:chPref val="3"/>
        </dgm:presLayoutVars>
      </dgm:prSet>
      <dgm:spPr/>
      <dgm:t>
        <a:bodyPr/>
        <a:lstStyle/>
        <a:p>
          <a:endParaRPr lang="en-US"/>
        </a:p>
      </dgm:t>
    </dgm:pt>
    <dgm:pt modelId="{8D7013F3-30BC-4F1B-80D0-689DFFA6EFD5}" type="pres">
      <dgm:prSet presAssocID="{3D490D8F-ECB9-4ECF-B8FF-ACF08B93A5D5}" presName="hierChild5" presStyleCnt="0"/>
      <dgm:spPr/>
    </dgm:pt>
  </dgm:ptLst>
  <dgm:cxnLst>
    <dgm:cxn modelId="{97CE2355-1EB0-4B44-8EB8-8829066E7EA9}" type="presOf" srcId="{EA9CE4B4-C8AD-47A8-8718-0F8FDDF04110}" destId="{EA3EA684-B562-4B09-85DB-5F9783DA777C}" srcOrd="0" destOrd="0" presId="urn:microsoft.com/office/officeart/2005/8/layout/hierarchy1"/>
    <dgm:cxn modelId="{59C9906B-69FC-4763-A5FF-C17FF8620E87}" srcId="{A459C4A2-FB6B-4205-9B90-23DBD00908CD}" destId="{3975F088-436C-43E5-987C-3D692AE32DAB}" srcOrd="1" destOrd="0" parTransId="{B30A443F-8DF8-4D9C-9D6C-0F3EF0F29DE0}" sibTransId="{82074B85-C842-44E9-BBB9-5235DA3157E7}"/>
    <dgm:cxn modelId="{EBB1CCBD-2C54-47DE-9B38-99FFFEAE18A7}" srcId="{21284C69-CC6D-4146-A0B1-DD0A12AFD987}" destId="{6DFB6C6D-2BDC-490B-8A06-1D56FA5EA16A}" srcOrd="1" destOrd="0" parTransId="{498E0D72-9163-46B8-B1A7-45E9FAC00D19}" sibTransId="{CB47D559-95D3-4644-8908-8C28FCBE80A6}"/>
    <dgm:cxn modelId="{1CB2A8D8-3939-49D2-B6BB-3540C30FAE4D}" type="presOf" srcId="{947BD997-1E36-430F-857C-51A532E40827}" destId="{4341E444-79ED-4F27-A01F-2C88584B5857}" srcOrd="0" destOrd="0" presId="urn:microsoft.com/office/officeart/2005/8/layout/hierarchy1"/>
    <dgm:cxn modelId="{A4BB9D1E-C3A4-4CC3-A762-77801F0C685C}" type="presOf" srcId="{AD1C8098-4740-45CA-9376-D645F920E565}" destId="{DF71520F-C4C5-405F-AFB7-6530551F9519}" srcOrd="0" destOrd="0" presId="urn:microsoft.com/office/officeart/2005/8/layout/hierarchy1"/>
    <dgm:cxn modelId="{F776E7F1-CDBF-4F1B-9390-6EE88C92BD03}" type="presOf" srcId="{3005F78C-3D6D-4458-94E9-A8219CADAEDE}" destId="{6EFD82FC-102B-4C7E-98B8-C5EC2F2D8AC2}" srcOrd="0" destOrd="0" presId="urn:microsoft.com/office/officeart/2005/8/layout/hierarchy1"/>
    <dgm:cxn modelId="{5A5EED30-5F2B-456C-9525-66E77A0C9063}" srcId="{41BDA99A-B8F7-4397-8A11-1C2CB247E61F}" destId="{274BFE09-7047-4DBB-8324-4DD38BED2C60}" srcOrd="1" destOrd="0" parTransId="{591E1A80-2903-4833-83DB-90EC85B5482E}" sibTransId="{58621771-7D39-4DA2-99CA-2E4E49F31FDF}"/>
    <dgm:cxn modelId="{1C767419-2151-4BB0-8451-8B41DD163730}" srcId="{21284C69-CC6D-4146-A0B1-DD0A12AFD987}" destId="{D566CB68-7753-44B5-959B-C093CA91B076}" srcOrd="0" destOrd="0" parTransId="{30BFDC49-3D46-485D-AC8E-21FC20F8FFB8}" sibTransId="{10E27BF2-C241-4A85-B363-FB79EB44A0D8}"/>
    <dgm:cxn modelId="{4F10BE7C-CA0B-4787-942D-C763F981CA95}" srcId="{A459C4A2-FB6B-4205-9B90-23DBD00908CD}" destId="{3D490D8F-ECB9-4ECF-B8FF-ACF08B93A5D5}" srcOrd="3" destOrd="0" parTransId="{8A6B38E5-905E-4A0F-AF52-D73F8D2DEBC8}" sibTransId="{BA699573-6F0D-40B5-98A4-F7237DE60899}"/>
    <dgm:cxn modelId="{0128F79C-61CF-4E5E-8DA0-4B0629B26AE8}" srcId="{D4ECCA7C-E6A5-4B51-93B5-786DB500CD89}" destId="{21284C69-CC6D-4146-A0B1-DD0A12AFD987}" srcOrd="0" destOrd="0" parTransId="{A600964D-A15C-4F73-BD2D-1E3BEEE782A4}" sibTransId="{E2E5DD6C-9F0D-4572-8D4A-20AF89715A03}"/>
    <dgm:cxn modelId="{BBFD3564-3EFD-4666-9C10-B4BFA380839E}" srcId="{41BDA99A-B8F7-4397-8A11-1C2CB247E61F}" destId="{AD1C8098-4740-45CA-9376-D645F920E565}" srcOrd="2" destOrd="0" parTransId="{8D5248E5-52DB-40CC-B9BD-5160FA4F4B0E}" sibTransId="{C6D77F1B-4202-4792-82DD-6B3680DEFF06}"/>
    <dgm:cxn modelId="{D8EC7729-0EB3-4BB6-AD73-6351F71DD4D3}" type="presOf" srcId="{DA46ED63-026C-4F72-887F-2B0C5F428604}" destId="{9AE70F93-66D6-467E-9B9A-7E443840E06C}" srcOrd="0" destOrd="0" presId="urn:microsoft.com/office/officeart/2005/8/layout/hierarchy1"/>
    <dgm:cxn modelId="{373BAAD1-C296-4F9F-A4FF-CB9C722798A4}" type="presOf" srcId="{8D5248E5-52DB-40CC-B9BD-5160FA4F4B0E}" destId="{474649F0-99FB-4463-A4D1-1B14E6586A60}" srcOrd="0" destOrd="0" presId="urn:microsoft.com/office/officeart/2005/8/layout/hierarchy1"/>
    <dgm:cxn modelId="{CBFD8DC8-E9B7-4923-8442-9D2AA79FDFB4}" type="presOf" srcId="{498E0D72-9163-46B8-B1A7-45E9FAC00D19}" destId="{92D61FBB-4F6D-4EC8-8D8C-4CF55E48457E}" srcOrd="0" destOrd="0" presId="urn:microsoft.com/office/officeart/2005/8/layout/hierarchy1"/>
    <dgm:cxn modelId="{635F915A-5925-4238-A3C0-8E15A11C8712}" type="presOf" srcId="{0BA76A35-90B6-4E5B-B3C0-64891F28E44C}" destId="{B256A0EC-9FB1-427A-B770-71F7942A85D5}" srcOrd="0" destOrd="0" presId="urn:microsoft.com/office/officeart/2005/8/layout/hierarchy1"/>
    <dgm:cxn modelId="{57B5F0C1-AC75-4E47-993D-20EBC0E2BD2F}" srcId="{8E392D29-E5D7-485C-8F56-5BDF2A5713E5}" destId="{4D390DD5-2FC8-439A-88F6-B4A16477245D}" srcOrd="2" destOrd="0" parTransId="{56776F50-DF46-40ED-9F3C-3E8D754C4C9C}" sibTransId="{DD9AC55E-6653-4114-9C10-DB6033EE57FF}"/>
    <dgm:cxn modelId="{1F3A8B96-BEAD-4377-830D-9AD3E7AE9C9B}" type="presOf" srcId="{1BEF7A5E-435E-4582-B594-C8A99551708E}" destId="{E3B7A12C-9A2F-4F7E-BBF1-88F9626D1F6B}" srcOrd="0" destOrd="0" presId="urn:microsoft.com/office/officeart/2005/8/layout/hierarchy1"/>
    <dgm:cxn modelId="{F652B2EA-4F92-420B-A119-C31C775928A6}" type="presOf" srcId="{AE8307BA-C6A8-4AD6-9B57-F680F75E7426}" destId="{BFBBF605-2909-4818-867C-AF02EBFA8706}" srcOrd="0" destOrd="0" presId="urn:microsoft.com/office/officeart/2005/8/layout/hierarchy1"/>
    <dgm:cxn modelId="{8D3928BF-6734-4562-96A7-C04A810E0078}" srcId="{8E392D29-E5D7-485C-8F56-5BDF2A5713E5}" destId="{947BD997-1E36-430F-857C-51A532E40827}" srcOrd="1" destOrd="0" parTransId="{30F83CB1-9590-4532-A269-6A0406642528}" sibTransId="{743A0760-3FED-4F42-870E-D70B1C758D14}"/>
    <dgm:cxn modelId="{809F0CB9-6EF1-4281-9667-8F2EE3AD1F53}" type="presOf" srcId="{FE63DF69-938A-4E1A-B84F-CD7197B79713}" destId="{957D604E-B591-4B6E-8B11-DE7FE27F2C97}" srcOrd="0" destOrd="0" presId="urn:microsoft.com/office/officeart/2005/8/layout/hierarchy1"/>
    <dgm:cxn modelId="{3F5CF9EC-76A2-4773-9EB4-050F3BDB9EA0}" srcId="{D4ECCA7C-E6A5-4B51-93B5-786DB500CD89}" destId="{A459C4A2-FB6B-4205-9B90-23DBD00908CD}" srcOrd="2" destOrd="0" parTransId="{6529ED37-A9BD-4B6F-816D-5A4F67A50D59}" sibTransId="{69ABD055-0F4A-4C77-A593-396D78A415FD}"/>
    <dgm:cxn modelId="{BD1E87D6-2752-4888-A1CD-A30FF9558A0E}" type="presOf" srcId="{23E5187C-5AEA-456A-8FA8-B6BE97BA8FCA}" destId="{D4390816-BFC4-4681-A441-CDCA22B5AB00}" srcOrd="0" destOrd="0" presId="urn:microsoft.com/office/officeart/2005/8/layout/hierarchy1"/>
    <dgm:cxn modelId="{CFD0DFB7-3FED-4DDE-AF72-4F3037CD4017}" type="presOf" srcId="{6529ED37-A9BD-4B6F-816D-5A4F67A50D59}" destId="{9A196F9F-0C7D-493B-A553-3D4E3B7A2A07}" srcOrd="0" destOrd="0" presId="urn:microsoft.com/office/officeart/2005/8/layout/hierarchy1"/>
    <dgm:cxn modelId="{E8FD3CDE-49CF-4C98-9DBB-A4669A844A4D}" type="presOf" srcId="{4D390DD5-2FC8-439A-88F6-B4A16477245D}" destId="{46A6168E-65F7-443A-B0B9-2BE8B120CEFE}" srcOrd="0" destOrd="0" presId="urn:microsoft.com/office/officeart/2005/8/layout/hierarchy1"/>
    <dgm:cxn modelId="{8576ACB1-9134-46C3-8C20-337886C0D808}" srcId="{21284C69-CC6D-4146-A0B1-DD0A12AFD987}" destId="{9E6CD6CC-95C3-4B41-A9D7-A3C740BF44D9}" srcOrd="3" destOrd="0" parTransId="{AE8307BA-C6A8-4AD6-9B57-F680F75E7426}" sibTransId="{18E796C6-151D-41F3-9E76-1B38D562A618}"/>
    <dgm:cxn modelId="{415D2B4A-EFC7-47F4-964D-3F7788485E1E}" type="presOf" srcId="{591E1A80-2903-4833-83DB-90EC85B5482E}" destId="{8F393FE9-A0F1-4C08-83A3-15C64901BBCA}" srcOrd="0" destOrd="0" presId="urn:microsoft.com/office/officeart/2005/8/layout/hierarchy1"/>
    <dgm:cxn modelId="{A7CA3093-3757-4A3E-92D6-4C54D03BD2E2}" type="presOf" srcId="{9E6CD6CC-95C3-4B41-A9D7-A3C740BF44D9}" destId="{B54CE4E1-86D4-4A3B-98B9-DD7F4C1A3F3C}" srcOrd="0" destOrd="0" presId="urn:microsoft.com/office/officeart/2005/8/layout/hierarchy1"/>
    <dgm:cxn modelId="{063A90E6-DA8A-47DC-8976-DFDB73B6FC9D}" type="presOf" srcId="{AE57BED2-1C4B-4FE3-ADC7-0E6AD9CF4DBB}" destId="{4F56392C-6D0D-44FE-BB63-C6D604029F48}" srcOrd="0" destOrd="0" presId="urn:microsoft.com/office/officeart/2005/8/layout/hierarchy1"/>
    <dgm:cxn modelId="{C3FFEA4F-6728-459E-9D90-736BD81680FC}" type="presOf" srcId="{278F273D-6993-4528-94EF-F2E305628388}" destId="{B6125430-8D8E-42BD-A118-1CBC50CAA87D}" srcOrd="0" destOrd="0" presId="urn:microsoft.com/office/officeart/2005/8/layout/hierarchy1"/>
    <dgm:cxn modelId="{7FD9ECBD-959A-48FE-A527-037BD67B4A9A}" type="presOf" srcId="{CF8892CC-BB58-4C7A-B7D0-C2A119FA11DE}" destId="{5EEBEB61-92E2-41F7-B2DC-F4F1D3E5CD6B}" srcOrd="0" destOrd="0" presId="urn:microsoft.com/office/officeart/2005/8/layout/hierarchy1"/>
    <dgm:cxn modelId="{B0DB8B43-4CA3-4A2A-A87D-6579E259D651}" type="presOf" srcId="{21284C69-CC6D-4146-A0B1-DD0A12AFD987}" destId="{893695D4-90F9-414C-95D8-ADD0B50623C5}" srcOrd="0" destOrd="0" presId="urn:microsoft.com/office/officeart/2005/8/layout/hierarchy1"/>
    <dgm:cxn modelId="{B669798C-2327-4552-8033-DF58A31FAB01}" type="presOf" srcId="{D566CB68-7753-44B5-959B-C093CA91B076}" destId="{2CC156E2-7EBC-42C4-AB3D-5BC361BF3757}" srcOrd="0" destOrd="0" presId="urn:microsoft.com/office/officeart/2005/8/layout/hierarchy1"/>
    <dgm:cxn modelId="{6C323442-532F-48DB-B7F7-F6095D2265DD}" type="presOf" srcId="{00D12D37-4F34-4423-9B6E-3558B8CA658F}" destId="{DAD19C91-52E5-467F-90B9-A0E58751F332}" srcOrd="0" destOrd="0" presId="urn:microsoft.com/office/officeart/2005/8/layout/hierarchy1"/>
    <dgm:cxn modelId="{761FD70B-BB34-44C7-BA19-BFE44823C859}" srcId="{A459C4A2-FB6B-4205-9B90-23DBD00908CD}" destId="{00D12D37-4F34-4423-9B6E-3558B8CA658F}" srcOrd="2" destOrd="0" parTransId="{278F273D-6993-4528-94EF-F2E305628388}" sibTransId="{02B6A39D-1C24-4BC8-9BEB-88E9955CAB4C}"/>
    <dgm:cxn modelId="{810F1393-2519-42E5-B5B7-67A91278B81B}" type="presOf" srcId="{AF4E497F-8A99-4636-A36D-FF8468326F96}" destId="{D5070C78-464E-4130-944D-C9ED6BDB5CE9}" srcOrd="0" destOrd="0" presId="urn:microsoft.com/office/officeart/2005/8/layout/hierarchy1"/>
    <dgm:cxn modelId="{0E9F1E65-9090-42F6-BC05-019ED2ED42ED}" type="presOf" srcId="{30F83CB1-9590-4532-A269-6A0406642528}" destId="{BD928054-2F41-4057-8317-E29E00AA9F9C}" srcOrd="0" destOrd="0" presId="urn:microsoft.com/office/officeart/2005/8/layout/hierarchy1"/>
    <dgm:cxn modelId="{DE2A96AF-CBB2-4C67-903B-FE454FD81421}" type="presOf" srcId="{274BFE09-7047-4DBB-8324-4DD38BED2C60}" destId="{0FB438AE-685B-48A5-93D1-4420D6341518}" srcOrd="0" destOrd="0" presId="urn:microsoft.com/office/officeart/2005/8/layout/hierarchy1"/>
    <dgm:cxn modelId="{FC945C8C-EDFA-40A1-BC86-F0FA5F2EFC4F}" type="presOf" srcId="{A459C4A2-FB6B-4205-9B90-23DBD00908CD}" destId="{39C16BA0-2CEA-45B3-A368-C60119C96FAC}" srcOrd="0" destOrd="0" presId="urn:microsoft.com/office/officeart/2005/8/layout/hierarchy1"/>
    <dgm:cxn modelId="{32DDCB63-97C8-4DB5-A037-A81E0CDA69F9}" type="presOf" srcId="{8BD7BE5B-631A-4009-B866-628AFE590BCB}" destId="{A08CBC1A-4AB9-4673-A4CF-83FA590E64FD}" srcOrd="0" destOrd="0" presId="urn:microsoft.com/office/officeart/2005/8/layout/hierarchy1"/>
    <dgm:cxn modelId="{DA16828E-0CBE-45CA-852E-7E80D871A0D3}" srcId="{8E392D29-E5D7-485C-8F56-5BDF2A5713E5}" destId="{DA46ED63-026C-4F72-887F-2B0C5F428604}" srcOrd="0" destOrd="0" parTransId="{9832D326-9700-4FF3-B0B4-D49E867357CD}" sibTransId="{FB416204-057F-47E6-9594-0FF83EB9F18B}"/>
    <dgm:cxn modelId="{02D3C59D-05B3-4261-9A8D-C112DFEAFD68}" type="presOf" srcId="{6DFB6C6D-2BDC-490B-8A06-1D56FA5EA16A}" destId="{EE1365CD-1BA1-49C7-B655-66D2D4662ECB}" srcOrd="0" destOrd="0" presId="urn:microsoft.com/office/officeart/2005/8/layout/hierarchy1"/>
    <dgm:cxn modelId="{0FEEDF48-B1B2-4BBD-B877-8D264993F67F}" type="presOf" srcId="{3D490D8F-ECB9-4ECF-B8FF-ACF08B93A5D5}" destId="{487FEC0B-293D-4B64-B7AB-2D079198A7B8}" srcOrd="0" destOrd="0" presId="urn:microsoft.com/office/officeart/2005/8/layout/hierarchy1"/>
    <dgm:cxn modelId="{0FF4F75C-910A-4028-8D8A-95650B921799}" type="presOf" srcId="{6F86F420-E348-466F-AFB8-9226DBC11BDC}" destId="{FE31CB3E-4013-4099-A29B-555141488D36}" srcOrd="0" destOrd="0" presId="urn:microsoft.com/office/officeart/2005/8/layout/hierarchy1"/>
    <dgm:cxn modelId="{25B5E0A7-2ABF-4069-B6EB-894AF2801589}" type="presOf" srcId="{B30A443F-8DF8-4D9C-9D6C-0F3EF0F29DE0}" destId="{A2A13513-8B44-4610-9B9B-4325802DEF4A}" srcOrd="0" destOrd="0" presId="urn:microsoft.com/office/officeart/2005/8/layout/hierarchy1"/>
    <dgm:cxn modelId="{E5213621-7744-4861-A274-FBA03521E5B2}" srcId="{8E392D29-E5D7-485C-8F56-5BDF2A5713E5}" destId="{CF8892CC-BB58-4C7A-B7D0-C2A119FA11DE}" srcOrd="3" destOrd="0" parTransId="{AF4E497F-8A99-4636-A36D-FF8468326F96}" sibTransId="{A8B5C2AD-61AB-414C-9CAC-6CFE75832B3B}"/>
    <dgm:cxn modelId="{DD4B1972-71F9-4EC4-86EA-D0CAD4AB2F18}" type="presOf" srcId="{8A6B38E5-905E-4A0F-AF52-D73F8D2DEBC8}" destId="{086DA519-2BDA-4E82-8A6F-96DBFBD3C637}" srcOrd="0" destOrd="0" presId="urn:microsoft.com/office/officeart/2005/8/layout/hierarchy1"/>
    <dgm:cxn modelId="{9921D945-8E1A-494A-830E-00172A66C1BC}" type="presOf" srcId="{43C0448C-C541-4D28-816D-0C665BBE0C54}" destId="{2660E661-2DF9-4BE1-B5FF-08C52E0729C3}" srcOrd="0" destOrd="0" presId="urn:microsoft.com/office/officeart/2005/8/layout/hierarchy1"/>
    <dgm:cxn modelId="{D1CD3A42-05EF-4640-A4D8-79C2911FF180}" type="presOf" srcId="{3975F088-436C-43E5-987C-3D692AE32DAB}" destId="{58988BBA-5961-4AB5-91E9-B3215E6319D3}" srcOrd="0" destOrd="0" presId="urn:microsoft.com/office/officeart/2005/8/layout/hierarchy1"/>
    <dgm:cxn modelId="{F5A48769-1FD1-4A6A-8908-B60DE78D30F4}" type="presOf" srcId="{30BFDC49-3D46-485D-AC8E-21FC20F8FFB8}" destId="{2C15211E-0915-4294-AFC2-2A9F34E0F9D9}" srcOrd="0" destOrd="0" presId="urn:microsoft.com/office/officeart/2005/8/layout/hierarchy1"/>
    <dgm:cxn modelId="{D1C1B4FE-7AD0-487B-9CAD-34D40C22A110}" srcId="{21284C69-CC6D-4146-A0B1-DD0A12AFD987}" destId="{EA9CE4B4-C8AD-47A8-8718-0F8FDDF04110}" srcOrd="2" destOrd="0" parTransId="{AE57BED2-1C4B-4FE3-ADC7-0E6AD9CF4DBB}" sibTransId="{0ECDE758-333C-4E8D-8467-33C0682DB465}"/>
    <dgm:cxn modelId="{2E9A06D9-A2B9-47D7-86C5-D016E2ECB45E}" srcId="{41BDA99A-B8F7-4397-8A11-1C2CB247E61F}" destId="{8BD7BE5B-631A-4009-B866-628AFE590BCB}" srcOrd="0" destOrd="0" parTransId="{6F86F420-E348-466F-AFB8-9226DBC11BDC}" sibTransId="{2DB40F07-B5B0-4828-9780-1EF99769CDD5}"/>
    <dgm:cxn modelId="{D19049A6-93BE-46FD-B809-CA937633CDE7}" type="presOf" srcId="{A600964D-A15C-4F73-BD2D-1E3BEEE782A4}" destId="{7BFF7D1A-8079-4742-8620-FF73FAE935A6}" srcOrd="0" destOrd="0" presId="urn:microsoft.com/office/officeart/2005/8/layout/hierarchy1"/>
    <dgm:cxn modelId="{053BBF8C-E150-41AA-838A-5F2EB0475241}" srcId="{41BDA99A-B8F7-4397-8A11-1C2CB247E61F}" destId="{C125FF63-14A2-4ED9-8B41-D4C00F26005D}" srcOrd="3" destOrd="0" parTransId="{0BA76A35-90B6-4E5B-B3C0-64891F28E44C}" sibTransId="{F441F59D-79AB-4624-8FEB-010D6401E6CE}"/>
    <dgm:cxn modelId="{A5F56DCB-182C-4D3D-9125-34AF99FEC2D3}" srcId="{FE63DF69-938A-4E1A-B84F-CD7197B79713}" destId="{8E392D29-E5D7-485C-8F56-5BDF2A5713E5}" srcOrd="0" destOrd="0" parTransId="{7AB8C7FA-8463-457B-ADE2-7176266B4BE0}" sibTransId="{5CF4FF9A-CD30-4086-BB66-7A9CFDFBAA78}"/>
    <dgm:cxn modelId="{7BBE468A-9E62-4EB7-9160-4EC18EB6DB06}" type="presOf" srcId="{C125FF63-14A2-4ED9-8B41-D4C00F26005D}" destId="{9CB1921C-0527-4FD2-ACA2-A41E994D5615}" srcOrd="0" destOrd="0" presId="urn:microsoft.com/office/officeart/2005/8/layout/hierarchy1"/>
    <dgm:cxn modelId="{0AC3F597-42D6-4BBE-A118-4D058DD3ED61}" srcId="{D4ECCA7C-E6A5-4B51-93B5-786DB500CD89}" destId="{41BDA99A-B8F7-4397-8A11-1C2CB247E61F}" srcOrd="1" destOrd="0" parTransId="{23E5187C-5AEA-456A-8FA8-B6BE97BA8FCA}" sibTransId="{95E453A6-AF93-4421-AA3E-D9658195AFAB}"/>
    <dgm:cxn modelId="{E52132CC-E2FF-42F8-B28F-64692AC2CA0E}" type="presOf" srcId="{8E392D29-E5D7-485C-8F56-5BDF2A5713E5}" destId="{50451721-9664-4A3D-B68A-D90ED12EE8EA}" srcOrd="0" destOrd="0" presId="urn:microsoft.com/office/officeart/2005/8/layout/hierarchy1"/>
    <dgm:cxn modelId="{C5E9B6FF-BD21-4B65-ADC7-9643CE333055}" srcId="{8E392D29-E5D7-485C-8F56-5BDF2A5713E5}" destId="{D4ECCA7C-E6A5-4B51-93B5-786DB500CD89}" srcOrd="4" destOrd="0" parTransId="{43C0448C-C541-4D28-816D-0C665BBE0C54}" sibTransId="{F923A572-B26D-4C5A-A6B8-B49D1D7D6848}"/>
    <dgm:cxn modelId="{50AAE9F6-DA6D-4E63-ADCD-474258140220}" type="presOf" srcId="{41BDA99A-B8F7-4397-8A11-1C2CB247E61F}" destId="{65448BCC-03D2-4D41-B40C-97C74973F190}" srcOrd="0" destOrd="0" presId="urn:microsoft.com/office/officeart/2005/8/layout/hierarchy1"/>
    <dgm:cxn modelId="{3D192B2A-C752-4889-9155-2B6FAD6182F7}" type="presOf" srcId="{9832D326-9700-4FF3-B0B4-D49E867357CD}" destId="{EE799020-27FA-4CFE-B967-CA3C178A894A}" srcOrd="0" destOrd="0" presId="urn:microsoft.com/office/officeart/2005/8/layout/hierarchy1"/>
    <dgm:cxn modelId="{F2178E86-2C12-4D8E-87CF-EC8FBB428E91}" type="presOf" srcId="{D4ECCA7C-E6A5-4B51-93B5-786DB500CD89}" destId="{30AAAE7D-5089-41BB-9FF6-18C099B32A05}" srcOrd="0" destOrd="0" presId="urn:microsoft.com/office/officeart/2005/8/layout/hierarchy1"/>
    <dgm:cxn modelId="{9B1D80E1-9C05-4B4D-8FE4-E8FEDC0297B6}" type="presOf" srcId="{56776F50-DF46-40ED-9F3C-3E8D754C4C9C}" destId="{787C1844-9C41-4826-A8BD-22A4F609EB68}" srcOrd="0" destOrd="0" presId="urn:microsoft.com/office/officeart/2005/8/layout/hierarchy1"/>
    <dgm:cxn modelId="{206F4977-1EF2-4602-BAD6-452A4894F43C}" srcId="{A459C4A2-FB6B-4205-9B90-23DBD00908CD}" destId="{3005F78C-3D6D-4458-94E9-A8219CADAEDE}" srcOrd="0" destOrd="0" parTransId="{1BEF7A5E-435E-4582-B594-C8A99551708E}" sibTransId="{3B735901-82BD-4260-9AF0-B4FBB2BCFFEF}"/>
    <dgm:cxn modelId="{633E684D-D1E9-4EFE-8F17-B53012C59B41}" type="presParOf" srcId="{957D604E-B591-4B6E-8B11-DE7FE27F2C97}" destId="{AE80D819-9278-4A2D-B86E-4109B3770DD5}" srcOrd="0" destOrd="0" presId="urn:microsoft.com/office/officeart/2005/8/layout/hierarchy1"/>
    <dgm:cxn modelId="{C510F8DB-6D4D-40A6-8A59-664B9B78282A}" type="presParOf" srcId="{AE80D819-9278-4A2D-B86E-4109B3770DD5}" destId="{F348A113-6E85-4EDC-9EFC-26607A4BC25E}" srcOrd="0" destOrd="0" presId="urn:microsoft.com/office/officeart/2005/8/layout/hierarchy1"/>
    <dgm:cxn modelId="{1087B4DD-5A2C-4F03-9E2E-B1D180E2C0CA}" type="presParOf" srcId="{F348A113-6E85-4EDC-9EFC-26607A4BC25E}" destId="{3886A6EF-6F5C-4AF8-AD2B-2884189F6BF8}" srcOrd="0" destOrd="0" presId="urn:microsoft.com/office/officeart/2005/8/layout/hierarchy1"/>
    <dgm:cxn modelId="{5F5327BB-2C04-4B01-8289-78101476CF52}" type="presParOf" srcId="{F348A113-6E85-4EDC-9EFC-26607A4BC25E}" destId="{50451721-9664-4A3D-B68A-D90ED12EE8EA}" srcOrd="1" destOrd="0" presId="urn:microsoft.com/office/officeart/2005/8/layout/hierarchy1"/>
    <dgm:cxn modelId="{97212512-05D1-4CA6-A09B-23470BDCE3A6}" type="presParOf" srcId="{AE80D819-9278-4A2D-B86E-4109B3770DD5}" destId="{B6CAA228-5088-4642-A346-0191FCA65BD5}" srcOrd="1" destOrd="0" presId="urn:microsoft.com/office/officeart/2005/8/layout/hierarchy1"/>
    <dgm:cxn modelId="{0026DAB4-41BE-4FFB-9D6F-A19AFC00EFC9}" type="presParOf" srcId="{B6CAA228-5088-4642-A346-0191FCA65BD5}" destId="{EE799020-27FA-4CFE-B967-CA3C178A894A}" srcOrd="0" destOrd="0" presId="urn:microsoft.com/office/officeart/2005/8/layout/hierarchy1"/>
    <dgm:cxn modelId="{DEC6CC88-2635-4C15-8DD7-1AD1E4FF43F0}" type="presParOf" srcId="{B6CAA228-5088-4642-A346-0191FCA65BD5}" destId="{E6A5B0AB-E034-4DB1-B498-257846C8F9E4}" srcOrd="1" destOrd="0" presId="urn:microsoft.com/office/officeart/2005/8/layout/hierarchy1"/>
    <dgm:cxn modelId="{E69EB2B9-7193-498A-9838-D395EDFD6446}" type="presParOf" srcId="{E6A5B0AB-E034-4DB1-B498-257846C8F9E4}" destId="{9A001455-445B-4EDC-A077-77FAA0E12A3E}" srcOrd="0" destOrd="0" presId="urn:microsoft.com/office/officeart/2005/8/layout/hierarchy1"/>
    <dgm:cxn modelId="{8BA106DA-53BB-4D08-8992-4B7673C87B05}" type="presParOf" srcId="{9A001455-445B-4EDC-A077-77FAA0E12A3E}" destId="{0781CCB4-545A-4BD8-9608-3ED2C4D8EBCB}" srcOrd="0" destOrd="0" presId="urn:microsoft.com/office/officeart/2005/8/layout/hierarchy1"/>
    <dgm:cxn modelId="{570F2BE1-CD4B-4D7F-A810-0FF7EADB1272}" type="presParOf" srcId="{9A001455-445B-4EDC-A077-77FAA0E12A3E}" destId="{9AE70F93-66D6-467E-9B9A-7E443840E06C}" srcOrd="1" destOrd="0" presId="urn:microsoft.com/office/officeart/2005/8/layout/hierarchy1"/>
    <dgm:cxn modelId="{0A5AB23E-2C72-4D67-8E8F-9554FF3942F3}" type="presParOf" srcId="{E6A5B0AB-E034-4DB1-B498-257846C8F9E4}" destId="{D771A9CE-EB15-41DC-A6F1-551C3E6C5924}" srcOrd="1" destOrd="0" presId="urn:microsoft.com/office/officeart/2005/8/layout/hierarchy1"/>
    <dgm:cxn modelId="{FD873ED3-2382-449E-B679-7EE977C7F7FC}" type="presParOf" srcId="{B6CAA228-5088-4642-A346-0191FCA65BD5}" destId="{BD928054-2F41-4057-8317-E29E00AA9F9C}" srcOrd="2" destOrd="0" presId="urn:microsoft.com/office/officeart/2005/8/layout/hierarchy1"/>
    <dgm:cxn modelId="{E711434C-59A1-4896-AF87-B7CC68A09239}" type="presParOf" srcId="{B6CAA228-5088-4642-A346-0191FCA65BD5}" destId="{5E2F5726-640C-496B-BB92-7BE157693587}" srcOrd="3" destOrd="0" presId="urn:microsoft.com/office/officeart/2005/8/layout/hierarchy1"/>
    <dgm:cxn modelId="{311CAC6E-F030-45FA-BD4B-CB74E2A5487B}" type="presParOf" srcId="{5E2F5726-640C-496B-BB92-7BE157693587}" destId="{8B724BBC-71D2-4C0F-A9C0-F457A8333C20}" srcOrd="0" destOrd="0" presId="urn:microsoft.com/office/officeart/2005/8/layout/hierarchy1"/>
    <dgm:cxn modelId="{7545D678-5F7E-4FCD-8CED-8B2202A0A958}" type="presParOf" srcId="{8B724BBC-71D2-4C0F-A9C0-F457A8333C20}" destId="{0A7B25F7-91D7-48C3-8293-9F6DA320433E}" srcOrd="0" destOrd="0" presId="urn:microsoft.com/office/officeart/2005/8/layout/hierarchy1"/>
    <dgm:cxn modelId="{2A680C80-A2E5-4CAE-8C39-E5D77FC15022}" type="presParOf" srcId="{8B724BBC-71D2-4C0F-A9C0-F457A8333C20}" destId="{4341E444-79ED-4F27-A01F-2C88584B5857}" srcOrd="1" destOrd="0" presId="urn:microsoft.com/office/officeart/2005/8/layout/hierarchy1"/>
    <dgm:cxn modelId="{35C576FD-211E-4D0F-8011-717F03284AEA}" type="presParOf" srcId="{5E2F5726-640C-496B-BB92-7BE157693587}" destId="{9F239D9D-CFC1-47B0-81CC-124BEC38165A}" srcOrd="1" destOrd="0" presId="urn:microsoft.com/office/officeart/2005/8/layout/hierarchy1"/>
    <dgm:cxn modelId="{A5E95CB3-BD54-4980-AB11-26EAF87DAB6B}" type="presParOf" srcId="{B6CAA228-5088-4642-A346-0191FCA65BD5}" destId="{787C1844-9C41-4826-A8BD-22A4F609EB68}" srcOrd="4" destOrd="0" presId="urn:microsoft.com/office/officeart/2005/8/layout/hierarchy1"/>
    <dgm:cxn modelId="{BFAF16BD-3D44-4CE8-95FC-3AFF8B9F3703}" type="presParOf" srcId="{B6CAA228-5088-4642-A346-0191FCA65BD5}" destId="{0082938D-B0E8-4385-80C1-01FC91E5A55F}" srcOrd="5" destOrd="0" presId="urn:microsoft.com/office/officeart/2005/8/layout/hierarchy1"/>
    <dgm:cxn modelId="{BC00DCB5-0C8C-4267-AFB6-4219DC9C4764}" type="presParOf" srcId="{0082938D-B0E8-4385-80C1-01FC91E5A55F}" destId="{27E22B8B-F0C4-4887-9590-C7729C9F30B4}" srcOrd="0" destOrd="0" presId="urn:microsoft.com/office/officeart/2005/8/layout/hierarchy1"/>
    <dgm:cxn modelId="{DFB71F08-B7EC-4F29-B0FE-199E91B268B2}" type="presParOf" srcId="{27E22B8B-F0C4-4887-9590-C7729C9F30B4}" destId="{1F463ED7-68B1-437A-8C18-4F7DCE5E6D59}" srcOrd="0" destOrd="0" presId="urn:microsoft.com/office/officeart/2005/8/layout/hierarchy1"/>
    <dgm:cxn modelId="{E8523591-66BF-4288-BF66-BA2864E954E4}" type="presParOf" srcId="{27E22B8B-F0C4-4887-9590-C7729C9F30B4}" destId="{46A6168E-65F7-443A-B0B9-2BE8B120CEFE}" srcOrd="1" destOrd="0" presId="urn:microsoft.com/office/officeart/2005/8/layout/hierarchy1"/>
    <dgm:cxn modelId="{C0C23FBE-8031-450D-B836-7EAB6608CA62}" type="presParOf" srcId="{0082938D-B0E8-4385-80C1-01FC91E5A55F}" destId="{5D04E0DB-C5B8-4F85-82D5-56D217753466}" srcOrd="1" destOrd="0" presId="urn:microsoft.com/office/officeart/2005/8/layout/hierarchy1"/>
    <dgm:cxn modelId="{B919F46D-03A7-41B9-B437-E301E57CEA5C}" type="presParOf" srcId="{B6CAA228-5088-4642-A346-0191FCA65BD5}" destId="{D5070C78-464E-4130-944D-C9ED6BDB5CE9}" srcOrd="6" destOrd="0" presId="urn:microsoft.com/office/officeart/2005/8/layout/hierarchy1"/>
    <dgm:cxn modelId="{48507A62-A117-4467-B8C0-7C6B50247B4C}" type="presParOf" srcId="{B6CAA228-5088-4642-A346-0191FCA65BD5}" destId="{44CA9FA7-66DF-49B1-8E35-A0889744724F}" srcOrd="7" destOrd="0" presId="urn:microsoft.com/office/officeart/2005/8/layout/hierarchy1"/>
    <dgm:cxn modelId="{D281E50E-8FE0-4A0B-A8FD-8B536A95D4A5}" type="presParOf" srcId="{44CA9FA7-66DF-49B1-8E35-A0889744724F}" destId="{D638C299-5DE8-4B42-9544-064AE373C1F6}" srcOrd="0" destOrd="0" presId="urn:microsoft.com/office/officeart/2005/8/layout/hierarchy1"/>
    <dgm:cxn modelId="{6468FF47-A1CB-4099-B8C3-F06D8AA3AF3C}" type="presParOf" srcId="{D638C299-5DE8-4B42-9544-064AE373C1F6}" destId="{EDD64A5E-0B33-40CB-A699-9829E31919D1}" srcOrd="0" destOrd="0" presId="urn:microsoft.com/office/officeart/2005/8/layout/hierarchy1"/>
    <dgm:cxn modelId="{7D4A8D45-D9C7-4EFE-826D-DA94A9BFFED3}" type="presParOf" srcId="{D638C299-5DE8-4B42-9544-064AE373C1F6}" destId="{5EEBEB61-92E2-41F7-B2DC-F4F1D3E5CD6B}" srcOrd="1" destOrd="0" presId="urn:microsoft.com/office/officeart/2005/8/layout/hierarchy1"/>
    <dgm:cxn modelId="{25D12960-AB9E-41E9-8A2F-66E0EBB8547C}" type="presParOf" srcId="{44CA9FA7-66DF-49B1-8E35-A0889744724F}" destId="{B5807EB6-FB48-47C2-AB6F-FE5052BC3C87}" srcOrd="1" destOrd="0" presId="urn:microsoft.com/office/officeart/2005/8/layout/hierarchy1"/>
    <dgm:cxn modelId="{66E95298-D5DA-46CA-A920-2C6FBBE6E84E}" type="presParOf" srcId="{B6CAA228-5088-4642-A346-0191FCA65BD5}" destId="{2660E661-2DF9-4BE1-B5FF-08C52E0729C3}" srcOrd="8" destOrd="0" presId="urn:microsoft.com/office/officeart/2005/8/layout/hierarchy1"/>
    <dgm:cxn modelId="{79BB430F-B573-4A43-BAB1-F8B02ADEE790}" type="presParOf" srcId="{B6CAA228-5088-4642-A346-0191FCA65BD5}" destId="{65071A7F-B534-4C43-BCD6-D68C7C58964A}" srcOrd="9" destOrd="0" presId="urn:microsoft.com/office/officeart/2005/8/layout/hierarchy1"/>
    <dgm:cxn modelId="{7DCEE46F-BF26-48C7-AC9A-A625C1367750}" type="presParOf" srcId="{65071A7F-B534-4C43-BCD6-D68C7C58964A}" destId="{9B32FBFC-69C9-4E34-A273-C430632CA327}" srcOrd="0" destOrd="0" presId="urn:microsoft.com/office/officeart/2005/8/layout/hierarchy1"/>
    <dgm:cxn modelId="{D1DF700E-A5DC-4C7B-A044-CE407A5A55ED}" type="presParOf" srcId="{9B32FBFC-69C9-4E34-A273-C430632CA327}" destId="{AB0E1F19-6A73-43DF-8E03-D366FA981789}" srcOrd="0" destOrd="0" presId="urn:microsoft.com/office/officeart/2005/8/layout/hierarchy1"/>
    <dgm:cxn modelId="{A152E517-5FAA-4C8E-A6BD-D3D5911684AB}" type="presParOf" srcId="{9B32FBFC-69C9-4E34-A273-C430632CA327}" destId="{30AAAE7D-5089-41BB-9FF6-18C099B32A05}" srcOrd="1" destOrd="0" presId="urn:microsoft.com/office/officeart/2005/8/layout/hierarchy1"/>
    <dgm:cxn modelId="{B038D433-C8E2-4A0C-A499-16F6415E521B}" type="presParOf" srcId="{65071A7F-B534-4C43-BCD6-D68C7C58964A}" destId="{FD850A9D-7026-4A30-80F2-5787E3FFAA92}" srcOrd="1" destOrd="0" presId="urn:microsoft.com/office/officeart/2005/8/layout/hierarchy1"/>
    <dgm:cxn modelId="{D9E8D11D-47CA-42D7-8E9B-AB144245062E}" type="presParOf" srcId="{FD850A9D-7026-4A30-80F2-5787E3FFAA92}" destId="{7BFF7D1A-8079-4742-8620-FF73FAE935A6}" srcOrd="0" destOrd="0" presId="urn:microsoft.com/office/officeart/2005/8/layout/hierarchy1"/>
    <dgm:cxn modelId="{63D3AA69-8D17-4F90-97EA-2E9A3572F38A}" type="presParOf" srcId="{FD850A9D-7026-4A30-80F2-5787E3FFAA92}" destId="{E7998B2A-458F-4763-B4B2-738D87F27E3C}" srcOrd="1" destOrd="0" presId="urn:microsoft.com/office/officeart/2005/8/layout/hierarchy1"/>
    <dgm:cxn modelId="{05B73137-E170-46F1-8555-9ACB601603EB}" type="presParOf" srcId="{E7998B2A-458F-4763-B4B2-738D87F27E3C}" destId="{DC7B685B-1DCA-4AE3-9090-1889FF48ADC8}" srcOrd="0" destOrd="0" presId="urn:microsoft.com/office/officeart/2005/8/layout/hierarchy1"/>
    <dgm:cxn modelId="{FE2885A4-A540-4491-92B2-AF1CF2DA7B29}" type="presParOf" srcId="{DC7B685B-1DCA-4AE3-9090-1889FF48ADC8}" destId="{5D1ACE10-33B7-43C6-A4B9-B29694ACD294}" srcOrd="0" destOrd="0" presId="urn:microsoft.com/office/officeart/2005/8/layout/hierarchy1"/>
    <dgm:cxn modelId="{D7726D1F-4A1C-4BE9-B14E-C5F7D6E7AF48}" type="presParOf" srcId="{DC7B685B-1DCA-4AE3-9090-1889FF48ADC8}" destId="{893695D4-90F9-414C-95D8-ADD0B50623C5}" srcOrd="1" destOrd="0" presId="urn:microsoft.com/office/officeart/2005/8/layout/hierarchy1"/>
    <dgm:cxn modelId="{2407E7CF-5963-47DB-895C-BECE78E5D8C0}" type="presParOf" srcId="{E7998B2A-458F-4763-B4B2-738D87F27E3C}" destId="{3ABA4605-DCCA-41C2-9DFE-47D40DC45FF0}" srcOrd="1" destOrd="0" presId="urn:microsoft.com/office/officeart/2005/8/layout/hierarchy1"/>
    <dgm:cxn modelId="{DD5E7CFC-F775-431B-9C34-B0FBC6F873D8}" type="presParOf" srcId="{3ABA4605-DCCA-41C2-9DFE-47D40DC45FF0}" destId="{2C15211E-0915-4294-AFC2-2A9F34E0F9D9}" srcOrd="0" destOrd="0" presId="urn:microsoft.com/office/officeart/2005/8/layout/hierarchy1"/>
    <dgm:cxn modelId="{2F50FF11-522C-4514-9D16-982F839C580F}" type="presParOf" srcId="{3ABA4605-DCCA-41C2-9DFE-47D40DC45FF0}" destId="{F6DF3600-1EE8-498D-8A6A-41BD59212926}" srcOrd="1" destOrd="0" presId="urn:microsoft.com/office/officeart/2005/8/layout/hierarchy1"/>
    <dgm:cxn modelId="{676C5BFA-A2BE-42D1-8352-C86ADC13655C}" type="presParOf" srcId="{F6DF3600-1EE8-498D-8A6A-41BD59212926}" destId="{0A78C271-9946-4524-9DDA-B98F29411921}" srcOrd="0" destOrd="0" presId="urn:microsoft.com/office/officeart/2005/8/layout/hierarchy1"/>
    <dgm:cxn modelId="{E57A0E71-71C2-44BB-958E-3D91EA536D37}" type="presParOf" srcId="{0A78C271-9946-4524-9DDA-B98F29411921}" destId="{DF5DE1F3-515E-4090-BA9E-7CCD5B1DDE40}" srcOrd="0" destOrd="0" presId="urn:microsoft.com/office/officeart/2005/8/layout/hierarchy1"/>
    <dgm:cxn modelId="{A6884DDC-9F9B-484B-BE1A-3DA2D8E4D241}" type="presParOf" srcId="{0A78C271-9946-4524-9DDA-B98F29411921}" destId="{2CC156E2-7EBC-42C4-AB3D-5BC361BF3757}" srcOrd="1" destOrd="0" presId="urn:microsoft.com/office/officeart/2005/8/layout/hierarchy1"/>
    <dgm:cxn modelId="{775CE385-35AF-44A7-BCBE-A1C77666772B}" type="presParOf" srcId="{F6DF3600-1EE8-498D-8A6A-41BD59212926}" destId="{A77F42C8-18F7-4223-BD1E-5C5026E5EB80}" srcOrd="1" destOrd="0" presId="urn:microsoft.com/office/officeart/2005/8/layout/hierarchy1"/>
    <dgm:cxn modelId="{6A264838-5161-401E-9A0B-A30FE77BD28F}" type="presParOf" srcId="{3ABA4605-DCCA-41C2-9DFE-47D40DC45FF0}" destId="{92D61FBB-4F6D-4EC8-8D8C-4CF55E48457E}" srcOrd="2" destOrd="0" presId="urn:microsoft.com/office/officeart/2005/8/layout/hierarchy1"/>
    <dgm:cxn modelId="{2A00C4E9-4457-4CC0-BA67-91B86453AFA5}" type="presParOf" srcId="{3ABA4605-DCCA-41C2-9DFE-47D40DC45FF0}" destId="{E81417A0-01F6-40CF-86C9-6F8FF738F877}" srcOrd="3" destOrd="0" presId="urn:microsoft.com/office/officeart/2005/8/layout/hierarchy1"/>
    <dgm:cxn modelId="{DA9FA8C3-A075-4425-A44D-E9B045B6F3E8}" type="presParOf" srcId="{E81417A0-01F6-40CF-86C9-6F8FF738F877}" destId="{6229C94E-0257-4E4A-A7CB-5AEA47DFAF54}" srcOrd="0" destOrd="0" presId="urn:microsoft.com/office/officeart/2005/8/layout/hierarchy1"/>
    <dgm:cxn modelId="{86AAF81E-DB90-4460-965C-52C1A5A1A1AD}" type="presParOf" srcId="{6229C94E-0257-4E4A-A7CB-5AEA47DFAF54}" destId="{56017598-7DB5-47BD-A444-89D8299C5D48}" srcOrd="0" destOrd="0" presId="urn:microsoft.com/office/officeart/2005/8/layout/hierarchy1"/>
    <dgm:cxn modelId="{27FD2B43-BAE4-463B-A60D-A602F38B9DD0}" type="presParOf" srcId="{6229C94E-0257-4E4A-A7CB-5AEA47DFAF54}" destId="{EE1365CD-1BA1-49C7-B655-66D2D4662ECB}" srcOrd="1" destOrd="0" presId="urn:microsoft.com/office/officeart/2005/8/layout/hierarchy1"/>
    <dgm:cxn modelId="{2C6FC547-8118-466F-B305-E4546041909A}" type="presParOf" srcId="{E81417A0-01F6-40CF-86C9-6F8FF738F877}" destId="{1AF57551-66B9-4B66-A000-DCA5404ED528}" srcOrd="1" destOrd="0" presId="urn:microsoft.com/office/officeart/2005/8/layout/hierarchy1"/>
    <dgm:cxn modelId="{A847DC7A-FC87-4143-A5DA-0CB49CA435E0}" type="presParOf" srcId="{3ABA4605-DCCA-41C2-9DFE-47D40DC45FF0}" destId="{4F56392C-6D0D-44FE-BB63-C6D604029F48}" srcOrd="4" destOrd="0" presId="urn:microsoft.com/office/officeart/2005/8/layout/hierarchy1"/>
    <dgm:cxn modelId="{4F5B1E8E-4A3E-4355-888D-316B6FD93430}" type="presParOf" srcId="{3ABA4605-DCCA-41C2-9DFE-47D40DC45FF0}" destId="{148F504D-D807-44DA-A15D-0B5921B2E614}" srcOrd="5" destOrd="0" presId="urn:microsoft.com/office/officeart/2005/8/layout/hierarchy1"/>
    <dgm:cxn modelId="{DE18CDA8-CB20-4BBE-8FB0-2B72E70E2982}" type="presParOf" srcId="{148F504D-D807-44DA-A15D-0B5921B2E614}" destId="{075252CA-8EC7-4B94-B03B-72512C4EBCE4}" srcOrd="0" destOrd="0" presId="urn:microsoft.com/office/officeart/2005/8/layout/hierarchy1"/>
    <dgm:cxn modelId="{BB1BF912-7625-4BC8-8FD2-0148ACFCC3AF}" type="presParOf" srcId="{075252CA-8EC7-4B94-B03B-72512C4EBCE4}" destId="{35985763-A2D4-4597-A7A7-62531DDABC26}" srcOrd="0" destOrd="0" presId="urn:microsoft.com/office/officeart/2005/8/layout/hierarchy1"/>
    <dgm:cxn modelId="{0B3C7425-6D56-4597-A617-4CDF47B154BF}" type="presParOf" srcId="{075252CA-8EC7-4B94-B03B-72512C4EBCE4}" destId="{EA3EA684-B562-4B09-85DB-5F9783DA777C}" srcOrd="1" destOrd="0" presId="urn:microsoft.com/office/officeart/2005/8/layout/hierarchy1"/>
    <dgm:cxn modelId="{68D1EDA2-9FC6-4C7B-8C8D-101265DEC22F}" type="presParOf" srcId="{148F504D-D807-44DA-A15D-0B5921B2E614}" destId="{6F4F429D-721E-407B-A616-36D11A122952}" srcOrd="1" destOrd="0" presId="urn:microsoft.com/office/officeart/2005/8/layout/hierarchy1"/>
    <dgm:cxn modelId="{5A05830E-F7C3-48FF-A5A5-39410D3154E0}" type="presParOf" srcId="{3ABA4605-DCCA-41C2-9DFE-47D40DC45FF0}" destId="{BFBBF605-2909-4818-867C-AF02EBFA8706}" srcOrd="6" destOrd="0" presId="urn:microsoft.com/office/officeart/2005/8/layout/hierarchy1"/>
    <dgm:cxn modelId="{6D660D2E-BBF1-4864-A580-B48B59938B20}" type="presParOf" srcId="{3ABA4605-DCCA-41C2-9DFE-47D40DC45FF0}" destId="{54B9B53F-ED03-47B8-9C9C-C739DC88A4FE}" srcOrd="7" destOrd="0" presId="urn:microsoft.com/office/officeart/2005/8/layout/hierarchy1"/>
    <dgm:cxn modelId="{EA3489A2-AB43-4B38-9691-3A93A39A28AB}" type="presParOf" srcId="{54B9B53F-ED03-47B8-9C9C-C739DC88A4FE}" destId="{EB70D028-E19F-4AF9-98D9-64C91D8AF6D2}" srcOrd="0" destOrd="0" presId="urn:microsoft.com/office/officeart/2005/8/layout/hierarchy1"/>
    <dgm:cxn modelId="{99A57257-F460-4DFA-9878-BD8F42D045E1}" type="presParOf" srcId="{EB70D028-E19F-4AF9-98D9-64C91D8AF6D2}" destId="{EC38EDFF-8618-4910-AF19-A4B8D6709B0E}" srcOrd="0" destOrd="0" presId="urn:microsoft.com/office/officeart/2005/8/layout/hierarchy1"/>
    <dgm:cxn modelId="{96940F18-C38E-438A-8E1A-771FF76827A9}" type="presParOf" srcId="{EB70D028-E19F-4AF9-98D9-64C91D8AF6D2}" destId="{B54CE4E1-86D4-4A3B-98B9-DD7F4C1A3F3C}" srcOrd="1" destOrd="0" presId="urn:microsoft.com/office/officeart/2005/8/layout/hierarchy1"/>
    <dgm:cxn modelId="{00978F24-C06C-4241-977D-EB2FEEBC307D}" type="presParOf" srcId="{54B9B53F-ED03-47B8-9C9C-C739DC88A4FE}" destId="{B6B2FE75-876B-4CDB-93CF-19F16CFAC323}" srcOrd="1" destOrd="0" presId="urn:microsoft.com/office/officeart/2005/8/layout/hierarchy1"/>
    <dgm:cxn modelId="{6E201DA3-462C-490A-B906-960680BEF594}" type="presParOf" srcId="{FD850A9D-7026-4A30-80F2-5787E3FFAA92}" destId="{D4390816-BFC4-4681-A441-CDCA22B5AB00}" srcOrd="2" destOrd="0" presId="urn:microsoft.com/office/officeart/2005/8/layout/hierarchy1"/>
    <dgm:cxn modelId="{BBF1F6C3-9FD9-456E-A0FD-3EB49238E530}" type="presParOf" srcId="{FD850A9D-7026-4A30-80F2-5787E3FFAA92}" destId="{A7F2CFAA-FD4A-41C5-9DFE-C9227E4C00D6}" srcOrd="3" destOrd="0" presId="urn:microsoft.com/office/officeart/2005/8/layout/hierarchy1"/>
    <dgm:cxn modelId="{28CBA8CD-D0A3-48DF-A1A0-4629F04457E4}" type="presParOf" srcId="{A7F2CFAA-FD4A-41C5-9DFE-C9227E4C00D6}" destId="{94297C30-1C17-41DD-ADA8-CC91DFFE2505}" srcOrd="0" destOrd="0" presId="urn:microsoft.com/office/officeart/2005/8/layout/hierarchy1"/>
    <dgm:cxn modelId="{2EDC7524-71FA-46C3-B802-7CAF9528554A}" type="presParOf" srcId="{94297C30-1C17-41DD-ADA8-CC91DFFE2505}" destId="{D7F8EED1-F7B8-453E-A47C-BB373B03D4E4}" srcOrd="0" destOrd="0" presId="urn:microsoft.com/office/officeart/2005/8/layout/hierarchy1"/>
    <dgm:cxn modelId="{56E059AF-F7D0-4CDA-92F8-4D2A68D2EEEF}" type="presParOf" srcId="{94297C30-1C17-41DD-ADA8-CC91DFFE2505}" destId="{65448BCC-03D2-4D41-B40C-97C74973F190}" srcOrd="1" destOrd="0" presId="urn:microsoft.com/office/officeart/2005/8/layout/hierarchy1"/>
    <dgm:cxn modelId="{A848D055-A737-4257-90C3-45F9D3650047}" type="presParOf" srcId="{A7F2CFAA-FD4A-41C5-9DFE-C9227E4C00D6}" destId="{768E1D38-3C65-4378-B2BB-C0239FAEADA8}" srcOrd="1" destOrd="0" presId="urn:microsoft.com/office/officeart/2005/8/layout/hierarchy1"/>
    <dgm:cxn modelId="{BEBF881D-F141-42CB-AE49-C279E673A559}" type="presParOf" srcId="{768E1D38-3C65-4378-B2BB-C0239FAEADA8}" destId="{FE31CB3E-4013-4099-A29B-555141488D36}" srcOrd="0" destOrd="0" presId="urn:microsoft.com/office/officeart/2005/8/layout/hierarchy1"/>
    <dgm:cxn modelId="{0B3B6852-594F-48D2-8A23-9B3FD6F8662A}" type="presParOf" srcId="{768E1D38-3C65-4378-B2BB-C0239FAEADA8}" destId="{C512D9F9-0B15-490F-9FD5-372104E1B87D}" srcOrd="1" destOrd="0" presId="urn:microsoft.com/office/officeart/2005/8/layout/hierarchy1"/>
    <dgm:cxn modelId="{A3E631D4-DA5A-456B-AD13-4D98BA7C5825}" type="presParOf" srcId="{C512D9F9-0B15-490F-9FD5-372104E1B87D}" destId="{AE418E37-57B6-4AB2-B369-B8130FE40404}" srcOrd="0" destOrd="0" presId="urn:microsoft.com/office/officeart/2005/8/layout/hierarchy1"/>
    <dgm:cxn modelId="{8977888E-97A1-4C28-97C2-89560C9D0E45}" type="presParOf" srcId="{AE418E37-57B6-4AB2-B369-B8130FE40404}" destId="{DAABB626-67F2-4B44-93E9-052ABFE78002}" srcOrd="0" destOrd="0" presId="urn:microsoft.com/office/officeart/2005/8/layout/hierarchy1"/>
    <dgm:cxn modelId="{3B417EB9-74D2-4290-B73C-D874DDD7842F}" type="presParOf" srcId="{AE418E37-57B6-4AB2-B369-B8130FE40404}" destId="{A08CBC1A-4AB9-4673-A4CF-83FA590E64FD}" srcOrd="1" destOrd="0" presId="urn:microsoft.com/office/officeart/2005/8/layout/hierarchy1"/>
    <dgm:cxn modelId="{99E387A9-F944-4578-ACE3-8405CA6AE657}" type="presParOf" srcId="{C512D9F9-0B15-490F-9FD5-372104E1B87D}" destId="{89FEBDFA-B01D-4235-B912-D1235F665AF9}" srcOrd="1" destOrd="0" presId="urn:microsoft.com/office/officeart/2005/8/layout/hierarchy1"/>
    <dgm:cxn modelId="{5CC4A0ED-BD5E-4FB3-A002-B0B55D4413C0}" type="presParOf" srcId="{768E1D38-3C65-4378-B2BB-C0239FAEADA8}" destId="{8F393FE9-A0F1-4C08-83A3-15C64901BBCA}" srcOrd="2" destOrd="0" presId="urn:microsoft.com/office/officeart/2005/8/layout/hierarchy1"/>
    <dgm:cxn modelId="{12ED7E6F-4FD9-4D08-90DE-BF2E273399A1}" type="presParOf" srcId="{768E1D38-3C65-4378-B2BB-C0239FAEADA8}" destId="{528D71C4-2A25-43D4-842A-3E256F622695}" srcOrd="3" destOrd="0" presId="urn:microsoft.com/office/officeart/2005/8/layout/hierarchy1"/>
    <dgm:cxn modelId="{B60F8E73-615C-41F9-91E0-1FF3578F8793}" type="presParOf" srcId="{528D71C4-2A25-43D4-842A-3E256F622695}" destId="{B951A108-11CF-4C2C-8AD6-485606B59B5A}" srcOrd="0" destOrd="0" presId="urn:microsoft.com/office/officeart/2005/8/layout/hierarchy1"/>
    <dgm:cxn modelId="{77E0FFCD-F972-451D-9F2F-97B5FF5DE60D}" type="presParOf" srcId="{B951A108-11CF-4C2C-8AD6-485606B59B5A}" destId="{AB624CE2-705D-4B23-9299-F2136640B457}" srcOrd="0" destOrd="0" presId="urn:microsoft.com/office/officeart/2005/8/layout/hierarchy1"/>
    <dgm:cxn modelId="{D96CBC0C-C7EF-4E91-A870-88B89DBF6882}" type="presParOf" srcId="{B951A108-11CF-4C2C-8AD6-485606B59B5A}" destId="{0FB438AE-685B-48A5-93D1-4420D6341518}" srcOrd="1" destOrd="0" presId="urn:microsoft.com/office/officeart/2005/8/layout/hierarchy1"/>
    <dgm:cxn modelId="{80E3114A-D3E8-43A7-8556-8EDCF0F9DD13}" type="presParOf" srcId="{528D71C4-2A25-43D4-842A-3E256F622695}" destId="{663D859E-9A82-4AB3-897D-3CA68E263C88}" srcOrd="1" destOrd="0" presId="urn:microsoft.com/office/officeart/2005/8/layout/hierarchy1"/>
    <dgm:cxn modelId="{B5D8062A-187A-4C9F-8219-AA5F8A386A4E}" type="presParOf" srcId="{768E1D38-3C65-4378-B2BB-C0239FAEADA8}" destId="{474649F0-99FB-4463-A4D1-1B14E6586A60}" srcOrd="4" destOrd="0" presId="urn:microsoft.com/office/officeart/2005/8/layout/hierarchy1"/>
    <dgm:cxn modelId="{F461D63D-EC2D-4CBA-A29D-A2DA2707748E}" type="presParOf" srcId="{768E1D38-3C65-4378-B2BB-C0239FAEADA8}" destId="{844803D8-CC43-4DDB-966B-05A74D93FE28}" srcOrd="5" destOrd="0" presId="urn:microsoft.com/office/officeart/2005/8/layout/hierarchy1"/>
    <dgm:cxn modelId="{5DBD7294-42BD-4F46-8B93-79F39AFBBB60}" type="presParOf" srcId="{844803D8-CC43-4DDB-966B-05A74D93FE28}" destId="{6C783405-EB16-4BC1-94A6-52CBCA867E33}" srcOrd="0" destOrd="0" presId="urn:microsoft.com/office/officeart/2005/8/layout/hierarchy1"/>
    <dgm:cxn modelId="{93B139FC-4585-4F82-AEE7-A4CAB7B0A90E}" type="presParOf" srcId="{6C783405-EB16-4BC1-94A6-52CBCA867E33}" destId="{F66564FA-9BAC-4390-AFFB-08B1EF79F7E0}" srcOrd="0" destOrd="0" presId="urn:microsoft.com/office/officeart/2005/8/layout/hierarchy1"/>
    <dgm:cxn modelId="{694B0816-809C-4536-846F-ADB66BD2BD2A}" type="presParOf" srcId="{6C783405-EB16-4BC1-94A6-52CBCA867E33}" destId="{DF71520F-C4C5-405F-AFB7-6530551F9519}" srcOrd="1" destOrd="0" presId="urn:microsoft.com/office/officeart/2005/8/layout/hierarchy1"/>
    <dgm:cxn modelId="{74988E0A-5A0A-4C8A-8221-5B21C2AF3376}" type="presParOf" srcId="{844803D8-CC43-4DDB-966B-05A74D93FE28}" destId="{BF01BE04-DCFE-48E1-AE93-D4690B746152}" srcOrd="1" destOrd="0" presId="urn:microsoft.com/office/officeart/2005/8/layout/hierarchy1"/>
    <dgm:cxn modelId="{D0B816F1-6317-4E3C-9B0D-C60E8092D66C}" type="presParOf" srcId="{768E1D38-3C65-4378-B2BB-C0239FAEADA8}" destId="{B256A0EC-9FB1-427A-B770-71F7942A85D5}" srcOrd="6" destOrd="0" presId="urn:microsoft.com/office/officeart/2005/8/layout/hierarchy1"/>
    <dgm:cxn modelId="{241A7747-985B-4BA3-BD71-0760D9C604E9}" type="presParOf" srcId="{768E1D38-3C65-4378-B2BB-C0239FAEADA8}" destId="{07730C4A-82CB-45E5-BF9F-6CA9D88788B0}" srcOrd="7" destOrd="0" presId="urn:microsoft.com/office/officeart/2005/8/layout/hierarchy1"/>
    <dgm:cxn modelId="{A9C1202C-12D5-493F-B7CD-189CBEC8909D}" type="presParOf" srcId="{07730C4A-82CB-45E5-BF9F-6CA9D88788B0}" destId="{2574BCBB-91E4-4DD8-AF2E-9F1D103E942D}" srcOrd="0" destOrd="0" presId="urn:microsoft.com/office/officeart/2005/8/layout/hierarchy1"/>
    <dgm:cxn modelId="{0506DD01-3AA6-41B4-B978-5FF08BD86ECB}" type="presParOf" srcId="{2574BCBB-91E4-4DD8-AF2E-9F1D103E942D}" destId="{6FEC4DD2-1E68-4F81-A787-F7E62CE6C543}" srcOrd="0" destOrd="0" presId="urn:microsoft.com/office/officeart/2005/8/layout/hierarchy1"/>
    <dgm:cxn modelId="{A2064B26-E679-4168-A6BA-6B9A69348FC8}" type="presParOf" srcId="{2574BCBB-91E4-4DD8-AF2E-9F1D103E942D}" destId="{9CB1921C-0527-4FD2-ACA2-A41E994D5615}" srcOrd="1" destOrd="0" presId="urn:microsoft.com/office/officeart/2005/8/layout/hierarchy1"/>
    <dgm:cxn modelId="{64AE1081-A16F-44AD-83F6-1931E45C9D8C}" type="presParOf" srcId="{07730C4A-82CB-45E5-BF9F-6CA9D88788B0}" destId="{45B2EDD1-BF27-4A51-8B5C-0855764D0ED7}" srcOrd="1" destOrd="0" presId="urn:microsoft.com/office/officeart/2005/8/layout/hierarchy1"/>
    <dgm:cxn modelId="{5E077992-BAC4-4F92-9E61-995201C13472}" type="presParOf" srcId="{FD850A9D-7026-4A30-80F2-5787E3FFAA92}" destId="{9A196F9F-0C7D-493B-A553-3D4E3B7A2A07}" srcOrd="4" destOrd="0" presId="urn:microsoft.com/office/officeart/2005/8/layout/hierarchy1"/>
    <dgm:cxn modelId="{D123ED89-412C-4FEA-AE5D-01B40CA10129}" type="presParOf" srcId="{FD850A9D-7026-4A30-80F2-5787E3FFAA92}" destId="{03B8B50D-8E62-451E-8801-24D6E1736771}" srcOrd="5" destOrd="0" presId="urn:microsoft.com/office/officeart/2005/8/layout/hierarchy1"/>
    <dgm:cxn modelId="{EEDDDBDA-3122-4D34-9F2E-90E5E5171387}" type="presParOf" srcId="{03B8B50D-8E62-451E-8801-24D6E1736771}" destId="{45602A29-2A89-4893-BED4-22356F93D0E0}" srcOrd="0" destOrd="0" presId="urn:microsoft.com/office/officeart/2005/8/layout/hierarchy1"/>
    <dgm:cxn modelId="{E02FBA14-6AD4-4DC9-A8EA-8C08F8F0F3C6}" type="presParOf" srcId="{45602A29-2A89-4893-BED4-22356F93D0E0}" destId="{D5372DAE-AF32-4B2E-8D88-F622FF3B7235}" srcOrd="0" destOrd="0" presId="urn:microsoft.com/office/officeart/2005/8/layout/hierarchy1"/>
    <dgm:cxn modelId="{96478CCA-6909-46D1-A741-E84783EC0E62}" type="presParOf" srcId="{45602A29-2A89-4893-BED4-22356F93D0E0}" destId="{39C16BA0-2CEA-45B3-A368-C60119C96FAC}" srcOrd="1" destOrd="0" presId="urn:microsoft.com/office/officeart/2005/8/layout/hierarchy1"/>
    <dgm:cxn modelId="{9E69CC28-D658-460F-8151-7F8BA86465C8}" type="presParOf" srcId="{03B8B50D-8E62-451E-8801-24D6E1736771}" destId="{A72389A1-AD5D-46CB-A882-DC6A3CCDD760}" srcOrd="1" destOrd="0" presId="urn:microsoft.com/office/officeart/2005/8/layout/hierarchy1"/>
    <dgm:cxn modelId="{8E47F950-2F5E-4469-B382-6B7D8AF05B4F}" type="presParOf" srcId="{A72389A1-AD5D-46CB-A882-DC6A3CCDD760}" destId="{E3B7A12C-9A2F-4F7E-BBF1-88F9626D1F6B}" srcOrd="0" destOrd="0" presId="urn:microsoft.com/office/officeart/2005/8/layout/hierarchy1"/>
    <dgm:cxn modelId="{1C805E94-85FF-4A5E-8FAE-A64389ACEC79}" type="presParOf" srcId="{A72389A1-AD5D-46CB-A882-DC6A3CCDD760}" destId="{4F0C31F4-1855-4D21-901D-2C83DE997DCD}" srcOrd="1" destOrd="0" presId="urn:microsoft.com/office/officeart/2005/8/layout/hierarchy1"/>
    <dgm:cxn modelId="{B6320E42-4B61-4480-BA29-974E72602854}" type="presParOf" srcId="{4F0C31F4-1855-4D21-901D-2C83DE997DCD}" destId="{CD20697A-454F-4A66-A233-D51351B4AC17}" srcOrd="0" destOrd="0" presId="urn:microsoft.com/office/officeart/2005/8/layout/hierarchy1"/>
    <dgm:cxn modelId="{1E9C4F71-B82C-4DA9-BCE0-B3F686A3F4F6}" type="presParOf" srcId="{CD20697A-454F-4A66-A233-D51351B4AC17}" destId="{9F59428F-F8BF-415B-9096-906C5E560B07}" srcOrd="0" destOrd="0" presId="urn:microsoft.com/office/officeart/2005/8/layout/hierarchy1"/>
    <dgm:cxn modelId="{D320532F-EBC6-4A3C-897C-2A1A6CA335D6}" type="presParOf" srcId="{CD20697A-454F-4A66-A233-D51351B4AC17}" destId="{6EFD82FC-102B-4C7E-98B8-C5EC2F2D8AC2}" srcOrd="1" destOrd="0" presId="urn:microsoft.com/office/officeart/2005/8/layout/hierarchy1"/>
    <dgm:cxn modelId="{410C3A5B-A4D0-4092-A530-CF0E66A90DDF}" type="presParOf" srcId="{4F0C31F4-1855-4D21-901D-2C83DE997DCD}" destId="{1B5CBD5D-F84A-428B-95C2-2B70B81A1A19}" srcOrd="1" destOrd="0" presId="urn:microsoft.com/office/officeart/2005/8/layout/hierarchy1"/>
    <dgm:cxn modelId="{B28B0809-C00D-44B0-B226-A88C7FBEF62B}" type="presParOf" srcId="{A72389A1-AD5D-46CB-A882-DC6A3CCDD760}" destId="{A2A13513-8B44-4610-9B9B-4325802DEF4A}" srcOrd="2" destOrd="0" presId="urn:microsoft.com/office/officeart/2005/8/layout/hierarchy1"/>
    <dgm:cxn modelId="{D1C23E24-0474-4748-8D75-6F49FCA22651}" type="presParOf" srcId="{A72389A1-AD5D-46CB-A882-DC6A3CCDD760}" destId="{3627100C-9401-490B-8DC9-CFB9A8F7C378}" srcOrd="3" destOrd="0" presId="urn:microsoft.com/office/officeart/2005/8/layout/hierarchy1"/>
    <dgm:cxn modelId="{78EA5255-B780-4EB9-A41D-6270E986C338}" type="presParOf" srcId="{3627100C-9401-490B-8DC9-CFB9A8F7C378}" destId="{B9A7103E-2B5D-412F-B797-08B81016314A}" srcOrd="0" destOrd="0" presId="urn:microsoft.com/office/officeart/2005/8/layout/hierarchy1"/>
    <dgm:cxn modelId="{34A68DB0-CE7C-4B9B-93E5-79C2E0B7FCE3}" type="presParOf" srcId="{B9A7103E-2B5D-412F-B797-08B81016314A}" destId="{2B064347-1549-4D99-AE27-6C3A7F8D58F1}" srcOrd="0" destOrd="0" presId="urn:microsoft.com/office/officeart/2005/8/layout/hierarchy1"/>
    <dgm:cxn modelId="{C69AD780-45FE-42D2-99E4-8D88C4D82CC9}" type="presParOf" srcId="{B9A7103E-2B5D-412F-B797-08B81016314A}" destId="{58988BBA-5961-4AB5-91E9-B3215E6319D3}" srcOrd="1" destOrd="0" presId="urn:microsoft.com/office/officeart/2005/8/layout/hierarchy1"/>
    <dgm:cxn modelId="{6F4CEB7F-A79D-4F26-AD61-44D918B0A502}" type="presParOf" srcId="{3627100C-9401-490B-8DC9-CFB9A8F7C378}" destId="{90ACE409-075D-470C-9C51-E44A8E131E74}" srcOrd="1" destOrd="0" presId="urn:microsoft.com/office/officeart/2005/8/layout/hierarchy1"/>
    <dgm:cxn modelId="{F7F684C1-7D59-46D5-9113-DD216E7AFD9E}" type="presParOf" srcId="{A72389A1-AD5D-46CB-A882-DC6A3CCDD760}" destId="{B6125430-8D8E-42BD-A118-1CBC50CAA87D}" srcOrd="4" destOrd="0" presId="urn:microsoft.com/office/officeart/2005/8/layout/hierarchy1"/>
    <dgm:cxn modelId="{ECCAAF16-54F7-4DAF-B0D8-D3CA45823506}" type="presParOf" srcId="{A72389A1-AD5D-46CB-A882-DC6A3CCDD760}" destId="{488BF455-87E6-4628-8B67-88EEE72395BA}" srcOrd="5" destOrd="0" presId="urn:microsoft.com/office/officeart/2005/8/layout/hierarchy1"/>
    <dgm:cxn modelId="{28514C0E-CBAD-4DF5-9C0A-45A1C0A48963}" type="presParOf" srcId="{488BF455-87E6-4628-8B67-88EEE72395BA}" destId="{D8078C02-89A3-4175-A372-C5E6E3301FF8}" srcOrd="0" destOrd="0" presId="urn:microsoft.com/office/officeart/2005/8/layout/hierarchy1"/>
    <dgm:cxn modelId="{E42136E1-9808-4379-845F-BE0FB57FC958}" type="presParOf" srcId="{D8078C02-89A3-4175-A372-C5E6E3301FF8}" destId="{6B3B449C-1BFC-4571-A604-405B907BEB2D}" srcOrd="0" destOrd="0" presId="urn:microsoft.com/office/officeart/2005/8/layout/hierarchy1"/>
    <dgm:cxn modelId="{3B67CB09-0A56-4C5D-A532-51D476DB4720}" type="presParOf" srcId="{D8078C02-89A3-4175-A372-C5E6E3301FF8}" destId="{DAD19C91-52E5-467F-90B9-A0E58751F332}" srcOrd="1" destOrd="0" presId="urn:microsoft.com/office/officeart/2005/8/layout/hierarchy1"/>
    <dgm:cxn modelId="{13D0BA22-922D-48FC-8636-5146940ECAB4}" type="presParOf" srcId="{488BF455-87E6-4628-8B67-88EEE72395BA}" destId="{478FF405-0ACE-4052-A7C7-37F86116F682}" srcOrd="1" destOrd="0" presId="urn:microsoft.com/office/officeart/2005/8/layout/hierarchy1"/>
    <dgm:cxn modelId="{C14C2458-EC0B-46CD-8FBC-6B0C9E40A338}" type="presParOf" srcId="{A72389A1-AD5D-46CB-A882-DC6A3CCDD760}" destId="{086DA519-2BDA-4E82-8A6F-96DBFBD3C637}" srcOrd="6" destOrd="0" presId="urn:microsoft.com/office/officeart/2005/8/layout/hierarchy1"/>
    <dgm:cxn modelId="{4483C771-A65D-4C68-8511-0C9F9A66F15B}" type="presParOf" srcId="{A72389A1-AD5D-46CB-A882-DC6A3CCDD760}" destId="{2BB66BDE-E635-4E51-A8F2-0DA2814A62F8}" srcOrd="7" destOrd="0" presId="urn:microsoft.com/office/officeart/2005/8/layout/hierarchy1"/>
    <dgm:cxn modelId="{3D533B91-7529-485A-AF15-62AC420104DC}" type="presParOf" srcId="{2BB66BDE-E635-4E51-A8F2-0DA2814A62F8}" destId="{58F3698B-E073-48EC-8296-9114C5596673}" srcOrd="0" destOrd="0" presId="urn:microsoft.com/office/officeart/2005/8/layout/hierarchy1"/>
    <dgm:cxn modelId="{DFA52870-AD0F-4257-A381-D5F466145A13}" type="presParOf" srcId="{58F3698B-E073-48EC-8296-9114C5596673}" destId="{0DA0C648-D93B-4982-9E3D-87E844037C41}" srcOrd="0" destOrd="0" presId="urn:microsoft.com/office/officeart/2005/8/layout/hierarchy1"/>
    <dgm:cxn modelId="{56B453C8-931A-4BFD-A8EA-3FF47BE2087D}" type="presParOf" srcId="{58F3698B-E073-48EC-8296-9114C5596673}" destId="{487FEC0B-293D-4B64-B7AB-2D079198A7B8}" srcOrd="1" destOrd="0" presId="urn:microsoft.com/office/officeart/2005/8/layout/hierarchy1"/>
    <dgm:cxn modelId="{3157B72D-4FF3-4264-AB23-F47CEB2A0E4A}" type="presParOf" srcId="{2BB66BDE-E635-4E51-A8F2-0DA2814A62F8}" destId="{8D7013F3-30BC-4F1B-80D0-689DFFA6EFD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63DF69-938A-4E1A-B84F-CD7197B7971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8E392D29-E5D7-485C-8F56-5BDF2A5713E5}">
      <dgm:prSet phldrT="[Text]"/>
      <dgm:spPr/>
      <dgm:t>
        <a:bodyPr/>
        <a:lstStyle/>
        <a:p>
          <a:r>
            <a:rPr lang="en-US" dirty="0"/>
            <a:t>Theory (Option 1 – by HEP Thrust)</a:t>
          </a:r>
        </a:p>
      </dgm:t>
    </dgm:pt>
    <dgm:pt modelId="{7AB8C7FA-8463-457B-ADE2-7176266B4BE0}" type="parTrans" cxnId="{A5F56DCB-182C-4D3D-9125-34AF99FEC2D3}">
      <dgm:prSet/>
      <dgm:spPr/>
      <dgm:t>
        <a:bodyPr/>
        <a:lstStyle/>
        <a:p>
          <a:endParaRPr lang="en-US"/>
        </a:p>
      </dgm:t>
    </dgm:pt>
    <dgm:pt modelId="{5CF4FF9A-CD30-4086-BB66-7A9CFDFBAA78}" type="sibTrans" cxnId="{A5F56DCB-182C-4D3D-9125-34AF99FEC2D3}">
      <dgm:prSet/>
      <dgm:spPr/>
      <dgm:t>
        <a:bodyPr/>
        <a:lstStyle/>
        <a:p>
          <a:endParaRPr lang="en-US"/>
        </a:p>
      </dgm:t>
    </dgm:pt>
    <dgm:pt modelId="{A6CBB0E4-5EFC-4CBC-951D-F032725C687D}">
      <dgm:prSet phldrT="[Text]"/>
      <dgm:spPr/>
      <dgm:t>
        <a:bodyPr/>
        <a:lstStyle/>
        <a:p>
          <a:r>
            <a:rPr lang="en-US" b="0" i="0" u="none" dirty="0"/>
            <a:t>QCD Lattice</a:t>
          </a:r>
          <a:endParaRPr lang="en-US" dirty="0"/>
        </a:p>
      </dgm:t>
    </dgm:pt>
    <dgm:pt modelId="{6FFCDBCE-75B3-486F-81B0-D85420B4C2B7}" type="parTrans" cxnId="{5DF1C747-067E-49D1-A06E-330342E10504}">
      <dgm:prSet/>
      <dgm:spPr/>
      <dgm:t>
        <a:bodyPr/>
        <a:lstStyle/>
        <a:p>
          <a:endParaRPr lang="en-US"/>
        </a:p>
      </dgm:t>
    </dgm:pt>
    <dgm:pt modelId="{84BDCF9E-EB22-4A5F-A7BC-950DAB0F1838}" type="sibTrans" cxnId="{5DF1C747-067E-49D1-A06E-330342E10504}">
      <dgm:prSet/>
      <dgm:spPr/>
      <dgm:t>
        <a:bodyPr/>
        <a:lstStyle/>
        <a:p>
          <a:endParaRPr lang="en-US"/>
        </a:p>
      </dgm:t>
    </dgm:pt>
    <dgm:pt modelId="{821BD093-F9E7-4794-84DD-2E778BA273CC}">
      <dgm:prSet/>
      <dgm:spPr/>
      <dgm:t>
        <a:bodyPr/>
        <a:lstStyle/>
        <a:p>
          <a:r>
            <a:rPr lang="en-US" b="0" i="0" u="none" dirty="0"/>
            <a:t>Other</a:t>
          </a:r>
          <a:endParaRPr lang="en-US" dirty="0"/>
        </a:p>
      </dgm:t>
    </dgm:pt>
    <dgm:pt modelId="{7B32B935-9943-4213-A25F-6052AB33ED1E}" type="sibTrans" cxnId="{D48643E8-0F11-47D0-B7DA-C4A520C54E15}">
      <dgm:prSet/>
      <dgm:spPr/>
      <dgm:t>
        <a:bodyPr/>
        <a:lstStyle/>
        <a:p>
          <a:endParaRPr lang="en-US"/>
        </a:p>
      </dgm:t>
    </dgm:pt>
    <dgm:pt modelId="{B669A530-A5F5-4273-A287-01774696531C}" type="parTrans" cxnId="{D48643E8-0F11-47D0-B7DA-C4A520C54E15}">
      <dgm:prSet/>
      <dgm:spPr/>
      <dgm:t>
        <a:bodyPr/>
        <a:lstStyle/>
        <a:p>
          <a:endParaRPr lang="en-US"/>
        </a:p>
      </dgm:t>
    </dgm:pt>
    <dgm:pt modelId="{D17EDEAC-5F95-4368-B9CD-65A26A3F0AEA}">
      <dgm:prSet/>
      <dgm:spPr/>
      <dgm:t>
        <a:bodyPr/>
        <a:lstStyle/>
        <a:p>
          <a:r>
            <a:rPr lang="en-US" b="0" i="0" u="none" dirty="0"/>
            <a:t>Particle Astrophysics and Cosmology</a:t>
          </a:r>
          <a:endParaRPr lang="en-US" dirty="0"/>
        </a:p>
      </dgm:t>
    </dgm:pt>
    <dgm:pt modelId="{39C3AE26-E5FF-4EC9-B0F4-FF96560065E7}" type="sibTrans" cxnId="{0A204B16-C514-47F2-A422-175C3792A57D}">
      <dgm:prSet/>
      <dgm:spPr/>
      <dgm:t>
        <a:bodyPr/>
        <a:lstStyle/>
        <a:p>
          <a:endParaRPr lang="en-US"/>
        </a:p>
      </dgm:t>
    </dgm:pt>
    <dgm:pt modelId="{0235DD72-864F-4B28-A74C-6746D16C8E25}" type="parTrans" cxnId="{0A204B16-C514-47F2-A422-175C3792A57D}">
      <dgm:prSet/>
      <dgm:spPr/>
      <dgm:t>
        <a:bodyPr/>
        <a:lstStyle/>
        <a:p>
          <a:endParaRPr lang="en-US"/>
        </a:p>
      </dgm:t>
    </dgm:pt>
    <dgm:pt modelId="{149618C9-687E-4F81-9166-BA41857E048A}">
      <dgm:prSet/>
      <dgm:spPr/>
      <dgm:t>
        <a:bodyPr/>
        <a:lstStyle/>
        <a:p>
          <a:r>
            <a:rPr lang="en-US" b="0" i="0" u="none" dirty="0"/>
            <a:t>Phenomenology Neutrinos</a:t>
          </a:r>
          <a:endParaRPr lang="en-US" dirty="0"/>
        </a:p>
      </dgm:t>
    </dgm:pt>
    <dgm:pt modelId="{7942C5FE-D589-4F19-9FCB-0F7A92523C2E}" type="sibTrans" cxnId="{652A3E53-8244-450E-94EE-C421637CFE7B}">
      <dgm:prSet/>
      <dgm:spPr/>
      <dgm:t>
        <a:bodyPr/>
        <a:lstStyle/>
        <a:p>
          <a:endParaRPr lang="en-US"/>
        </a:p>
      </dgm:t>
    </dgm:pt>
    <dgm:pt modelId="{10AAFBC2-C0A7-442F-BF3C-1356CADBCF25}" type="parTrans" cxnId="{652A3E53-8244-450E-94EE-C421637CFE7B}">
      <dgm:prSet/>
      <dgm:spPr/>
      <dgm:t>
        <a:bodyPr/>
        <a:lstStyle/>
        <a:p>
          <a:endParaRPr lang="en-US"/>
        </a:p>
      </dgm:t>
    </dgm:pt>
    <dgm:pt modelId="{97577A6A-A5CF-43CD-949B-69361FDB7B6E}">
      <dgm:prSet/>
      <dgm:spPr/>
      <dgm:t>
        <a:bodyPr/>
        <a:lstStyle/>
        <a:p>
          <a:r>
            <a:rPr lang="en-US" b="0" i="0" u="none" dirty="0"/>
            <a:t>Phenomenology Dark Matter</a:t>
          </a:r>
          <a:endParaRPr lang="en-US" dirty="0"/>
        </a:p>
      </dgm:t>
    </dgm:pt>
    <dgm:pt modelId="{732CCD3C-16E0-495A-803F-892AA9FE153C}" type="sibTrans" cxnId="{F8DBD582-5DEA-47F6-A0E9-35849176F690}">
      <dgm:prSet/>
      <dgm:spPr/>
      <dgm:t>
        <a:bodyPr/>
        <a:lstStyle/>
        <a:p>
          <a:endParaRPr lang="en-US"/>
        </a:p>
      </dgm:t>
    </dgm:pt>
    <dgm:pt modelId="{5AF12D06-8DE8-40B5-9A93-E57F5604BFB1}" type="parTrans" cxnId="{F8DBD582-5DEA-47F6-A0E9-35849176F690}">
      <dgm:prSet/>
      <dgm:spPr/>
      <dgm:t>
        <a:bodyPr/>
        <a:lstStyle/>
        <a:p>
          <a:endParaRPr lang="en-US"/>
        </a:p>
      </dgm:t>
    </dgm:pt>
    <dgm:pt modelId="{9BE26540-A49B-421A-8C88-235C9BE3A76E}">
      <dgm:prSet/>
      <dgm:spPr/>
      <dgm:t>
        <a:bodyPr/>
        <a:lstStyle/>
        <a:p>
          <a:r>
            <a:rPr lang="en-US" b="0" i="0" u="none" dirty="0"/>
            <a:t>Phenomenology Collider</a:t>
          </a:r>
          <a:endParaRPr lang="en-US" dirty="0"/>
        </a:p>
      </dgm:t>
    </dgm:pt>
    <dgm:pt modelId="{1FA6802A-A932-48F5-845C-852403869593}" type="sibTrans" cxnId="{42048B61-B543-4E52-A023-116863272EF7}">
      <dgm:prSet/>
      <dgm:spPr/>
      <dgm:t>
        <a:bodyPr/>
        <a:lstStyle/>
        <a:p>
          <a:endParaRPr lang="en-US"/>
        </a:p>
      </dgm:t>
    </dgm:pt>
    <dgm:pt modelId="{0F036991-75F8-40BC-942E-969435C2E391}" type="parTrans" cxnId="{42048B61-B543-4E52-A023-116863272EF7}">
      <dgm:prSet/>
      <dgm:spPr/>
      <dgm:t>
        <a:bodyPr/>
        <a:lstStyle/>
        <a:p>
          <a:endParaRPr lang="en-US"/>
        </a:p>
      </dgm:t>
    </dgm:pt>
    <dgm:pt modelId="{8A142153-3D98-4C19-9F81-9855C2A6D711}">
      <dgm:prSet/>
      <dgm:spPr/>
      <dgm:t>
        <a:bodyPr/>
        <a:lstStyle/>
        <a:p>
          <a:r>
            <a:rPr lang="en-US" b="0" i="0" u="none" dirty="0"/>
            <a:t>QCD Perturbative</a:t>
          </a:r>
          <a:endParaRPr lang="en-US" dirty="0"/>
        </a:p>
      </dgm:t>
    </dgm:pt>
    <dgm:pt modelId="{C7F2F494-2C55-4C00-96A1-208AB4D55251}" type="sibTrans" cxnId="{BDD4F6AE-F9AE-49A6-8E67-204CBA0F9F43}">
      <dgm:prSet/>
      <dgm:spPr/>
      <dgm:t>
        <a:bodyPr/>
        <a:lstStyle/>
        <a:p>
          <a:endParaRPr lang="en-US"/>
        </a:p>
      </dgm:t>
    </dgm:pt>
    <dgm:pt modelId="{28285CC7-E6B9-4154-9826-70B45DF86191}" type="parTrans" cxnId="{BDD4F6AE-F9AE-49A6-8E67-204CBA0F9F43}">
      <dgm:prSet/>
      <dgm:spPr/>
      <dgm:t>
        <a:bodyPr/>
        <a:lstStyle/>
        <a:p>
          <a:endParaRPr lang="en-US"/>
        </a:p>
      </dgm:t>
    </dgm:pt>
    <dgm:pt modelId="{39037AE6-5646-4BDC-80D7-4B9497B48D52}">
      <dgm:prSet/>
      <dgm:spPr/>
      <dgm:t>
        <a:bodyPr/>
        <a:lstStyle/>
        <a:p>
          <a:r>
            <a:rPr lang="en-US" dirty="0"/>
            <a:t>Theory (Option 2 – by P5 Science Driver)</a:t>
          </a:r>
        </a:p>
      </dgm:t>
    </dgm:pt>
    <dgm:pt modelId="{F3BEDE26-B168-4D67-A560-9F28F70B4845}" type="parTrans" cxnId="{E7A79939-BF44-45B0-9985-4AFCBC7E0D68}">
      <dgm:prSet/>
      <dgm:spPr/>
      <dgm:t>
        <a:bodyPr/>
        <a:lstStyle/>
        <a:p>
          <a:endParaRPr lang="en-US"/>
        </a:p>
      </dgm:t>
    </dgm:pt>
    <dgm:pt modelId="{3F61E940-D0C4-4099-AD52-73C88A1440D0}" type="sibTrans" cxnId="{E7A79939-BF44-45B0-9985-4AFCBC7E0D68}">
      <dgm:prSet/>
      <dgm:spPr/>
      <dgm:t>
        <a:bodyPr/>
        <a:lstStyle/>
        <a:p>
          <a:endParaRPr lang="en-US"/>
        </a:p>
      </dgm:t>
    </dgm:pt>
    <dgm:pt modelId="{7980F1B7-49C6-45B7-B1E6-3687D328D7A6}">
      <dgm:prSet/>
      <dgm:spPr/>
      <dgm:t>
        <a:bodyPr/>
        <a:lstStyle/>
        <a:p>
          <a:r>
            <a:rPr lang="en-US" b="0" i="0" u="none" dirty="0"/>
            <a:t>Higgs</a:t>
          </a:r>
          <a:endParaRPr lang="en-US" dirty="0"/>
        </a:p>
      </dgm:t>
    </dgm:pt>
    <dgm:pt modelId="{8F2BE042-1AD0-4836-98B0-1AA0E951E892}" type="parTrans" cxnId="{04C67067-30CB-497A-B818-AF2F22FF036D}">
      <dgm:prSet/>
      <dgm:spPr/>
      <dgm:t>
        <a:bodyPr/>
        <a:lstStyle/>
        <a:p>
          <a:endParaRPr lang="en-US"/>
        </a:p>
      </dgm:t>
    </dgm:pt>
    <dgm:pt modelId="{ADB6DDDE-1FA4-4007-9F81-504E0FD1F98A}" type="sibTrans" cxnId="{04C67067-30CB-497A-B818-AF2F22FF036D}">
      <dgm:prSet/>
      <dgm:spPr/>
      <dgm:t>
        <a:bodyPr/>
        <a:lstStyle/>
        <a:p>
          <a:endParaRPr lang="en-US"/>
        </a:p>
      </dgm:t>
    </dgm:pt>
    <dgm:pt modelId="{E663E509-360D-4155-B6FE-A3404912ADE8}">
      <dgm:prSet/>
      <dgm:spPr/>
      <dgm:t>
        <a:bodyPr/>
        <a:lstStyle/>
        <a:p>
          <a:r>
            <a:rPr lang="en-US" b="0" i="0" u="none" dirty="0"/>
            <a:t>Neutrinos</a:t>
          </a:r>
          <a:endParaRPr lang="en-US" dirty="0"/>
        </a:p>
      </dgm:t>
    </dgm:pt>
    <dgm:pt modelId="{F3DD7A86-021E-4D58-B6DC-DD7D6B92C3E1}" type="parTrans" cxnId="{6268D629-FE58-46A4-9393-B5AE61BC8E8B}">
      <dgm:prSet/>
      <dgm:spPr/>
      <dgm:t>
        <a:bodyPr/>
        <a:lstStyle/>
        <a:p>
          <a:endParaRPr lang="en-US"/>
        </a:p>
      </dgm:t>
    </dgm:pt>
    <dgm:pt modelId="{7EEF0D19-6435-436E-80F6-3644CBAD6770}" type="sibTrans" cxnId="{6268D629-FE58-46A4-9393-B5AE61BC8E8B}">
      <dgm:prSet/>
      <dgm:spPr/>
      <dgm:t>
        <a:bodyPr/>
        <a:lstStyle/>
        <a:p>
          <a:endParaRPr lang="en-US"/>
        </a:p>
      </dgm:t>
    </dgm:pt>
    <dgm:pt modelId="{749EDF65-7C14-42CC-8C40-FB268883E452}">
      <dgm:prSet/>
      <dgm:spPr/>
      <dgm:t>
        <a:bodyPr/>
        <a:lstStyle/>
        <a:p>
          <a:r>
            <a:rPr lang="en-US" b="0" i="0" u="none" dirty="0"/>
            <a:t>Dark Matter</a:t>
          </a:r>
          <a:endParaRPr lang="en-US" dirty="0"/>
        </a:p>
      </dgm:t>
    </dgm:pt>
    <dgm:pt modelId="{C3A9D28F-CDCD-447E-AC20-F9295FC9A6E6}" type="parTrans" cxnId="{AD94E049-C4E8-47E3-993C-D083AE1F8111}">
      <dgm:prSet/>
      <dgm:spPr/>
      <dgm:t>
        <a:bodyPr/>
        <a:lstStyle/>
        <a:p>
          <a:endParaRPr lang="en-US"/>
        </a:p>
      </dgm:t>
    </dgm:pt>
    <dgm:pt modelId="{EB1DCFF3-6E4B-4E67-8E62-315C18AF96A9}" type="sibTrans" cxnId="{AD94E049-C4E8-47E3-993C-D083AE1F8111}">
      <dgm:prSet/>
      <dgm:spPr/>
      <dgm:t>
        <a:bodyPr/>
        <a:lstStyle/>
        <a:p>
          <a:endParaRPr lang="en-US"/>
        </a:p>
      </dgm:t>
    </dgm:pt>
    <dgm:pt modelId="{C8A052EE-02E8-4514-9C9C-93E2CFB87A55}">
      <dgm:prSet/>
      <dgm:spPr/>
      <dgm:t>
        <a:bodyPr/>
        <a:lstStyle/>
        <a:p>
          <a:r>
            <a:rPr lang="en-US" b="0" i="0" u="none" dirty="0"/>
            <a:t>Dark Energy</a:t>
          </a:r>
          <a:endParaRPr lang="en-US" dirty="0"/>
        </a:p>
      </dgm:t>
    </dgm:pt>
    <dgm:pt modelId="{FB323BB8-0B36-4B39-B490-5390C8B609E4}" type="parTrans" cxnId="{B77E7D54-5E0D-4B1D-BB3A-F8153407244A}">
      <dgm:prSet/>
      <dgm:spPr/>
      <dgm:t>
        <a:bodyPr/>
        <a:lstStyle/>
        <a:p>
          <a:endParaRPr lang="en-US"/>
        </a:p>
      </dgm:t>
    </dgm:pt>
    <dgm:pt modelId="{E4282ED2-AE72-4365-9A14-A34DA0D921B9}" type="sibTrans" cxnId="{B77E7D54-5E0D-4B1D-BB3A-F8153407244A}">
      <dgm:prSet/>
      <dgm:spPr/>
      <dgm:t>
        <a:bodyPr/>
        <a:lstStyle/>
        <a:p>
          <a:endParaRPr lang="en-US"/>
        </a:p>
      </dgm:t>
    </dgm:pt>
    <dgm:pt modelId="{A52FC8AA-7942-4EB1-9077-CF74E758390C}">
      <dgm:prSet/>
      <dgm:spPr/>
      <dgm:t>
        <a:bodyPr/>
        <a:lstStyle/>
        <a:p>
          <a:r>
            <a:rPr lang="en-US" b="0" i="0" u="none" dirty="0"/>
            <a:t>New Phenomena</a:t>
          </a:r>
          <a:endParaRPr lang="en-US" dirty="0"/>
        </a:p>
      </dgm:t>
    </dgm:pt>
    <dgm:pt modelId="{F16E4E2A-FE16-414D-8EC1-E2BE9DF2C041}" type="parTrans" cxnId="{8E1D561E-2CB3-4D1E-B064-18A573112EA2}">
      <dgm:prSet/>
      <dgm:spPr/>
      <dgm:t>
        <a:bodyPr/>
        <a:lstStyle/>
        <a:p>
          <a:endParaRPr lang="en-US"/>
        </a:p>
      </dgm:t>
    </dgm:pt>
    <dgm:pt modelId="{1BF18BA2-1D9B-4A1D-9BFE-94D29C5E1871}" type="sibTrans" cxnId="{8E1D561E-2CB3-4D1E-B064-18A573112EA2}">
      <dgm:prSet/>
      <dgm:spPr/>
      <dgm:t>
        <a:bodyPr/>
        <a:lstStyle/>
        <a:p>
          <a:endParaRPr lang="en-US"/>
        </a:p>
      </dgm:t>
    </dgm:pt>
    <dgm:pt modelId="{16747A57-2362-407B-9097-2DD4083DB6CC}">
      <dgm:prSet/>
      <dgm:spPr/>
      <dgm:t>
        <a:bodyPr/>
        <a:lstStyle/>
        <a:p>
          <a:r>
            <a:rPr lang="en-US" b="0" i="0" u="none" dirty="0"/>
            <a:t>Other</a:t>
          </a:r>
          <a:endParaRPr lang="en-US" dirty="0"/>
        </a:p>
      </dgm:t>
    </dgm:pt>
    <dgm:pt modelId="{1D48C305-CF41-4571-8155-128BFF1EFAE9}" type="parTrans" cxnId="{994AC1CC-1333-4943-8828-BFFB930CB0F9}">
      <dgm:prSet/>
      <dgm:spPr/>
      <dgm:t>
        <a:bodyPr/>
        <a:lstStyle/>
        <a:p>
          <a:endParaRPr lang="en-US"/>
        </a:p>
      </dgm:t>
    </dgm:pt>
    <dgm:pt modelId="{4D726967-442D-4693-9CA8-1657A85EB927}" type="sibTrans" cxnId="{994AC1CC-1333-4943-8828-BFFB930CB0F9}">
      <dgm:prSet/>
      <dgm:spPr/>
      <dgm:t>
        <a:bodyPr/>
        <a:lstStyle/>
        <a:p>
          <a:endParaRPr lang="en-US"/>
        </a:p>
      </dgm:t>
    </dgm:pt>
    <dgm:pt modelId="{957D604E-B591-4B6E-8B11-DE7FE27F2C97}" type="pres">
      <dgm:prSet presAssocID="{FE63DF69-938A-4E1A-B84F-CD7197B79713}" presName="hierChild1" presStyleCnt="0">
        <dgm:presLayoutVars>
          <dgm:chPref val="1"/>
          <dgm:dir/>
          <dgm:animOne val="branch"/>
          <dgm:animLvl val="lvl"/>
          <dgm:resizeHandles/>
        </dgm:presLayoutVars>
      </dgm:prSet>
      <dgm:spPr/>
      <dgm:t>
        <a:bodyPr/>
        <a:lstStyle/>
        <a:p>
          <a:endParaRPr lang="en-US"/>
        </a:p>
      </dgm:t>
    </dgm:pt>
    <dgm:pt modelId="{AE80D819-9278-4A2D-B86E-4109B3770DD5}" type="pres">
      <dgm:prSet presAssocID="{8E392D29-E5D7-485C-8F56-5BDF2A5713E5}" presName="hierRoot1" presStyleCnt="0"/>
      <dgm:spPr/>
    </dgm:pt>
    <dgm:pt modelId="{F348A113-6E85-4EDC-9EFC-26607A4BC25E}" type="pres">
      <dgm:prSet presAssocID="{8E392D29-E5D7-485C-8F56-5BDF2A5713E5}" presName="composite" presStyleCnt="0"/>
      <dgm:spPr/>
    </dgm:pt>
    <dgm:pt modelId="{3886A6EF-6F5C-4AF8-AD2B-2884189F6BF8}" type="pres">
      <dgm:prSet presAssocID="{8E392D29-E5D7-485C-8F56-5BDF2A5713E5}" presName="background" presStyleLbl="node0" presStyleIdx="0" presStyleCnt="2"/>
      <dgm:spPr/>
    </dgm:pt>
    <dgm:pt modelId="{50451721-9664-4A3D-B68A-D90ED12EE8EA}" type="pres">
      <dgm:prSet presAssocID="{8E392D29-E5D7-485C-8F56-5BDF2A5713E5}" presName="text" presStyleLbl="fgAcc0" presStyleIdx="0" presStyleCnt="2">
        <dgm:presLayoutVars>
          <dgm:chPref val="3"/>
        </dgm:presLayoutVars>
      </dgm:prSet>
      <dgm:spPr/>
      <dgm:t>
        <a:bodyPr/>
        <a:lstStyle/>
        <a:p>
          <a:endParaRPr lang="en-US"/>
        </a:p>
      </dgm:t>
    </dgm:pt>
    <dgm:pt modelId="{B6CAA228-5088-4642-A346-0191FCA65BD5}" type="pres">
      <dgm:prSet presAssocID="{8E392D29-E5D7-485C-8F56-5BDF2A5713E5}" presName="hierChild2" presStyleCnt="0"/>
      <dgm:spPr/>
    </dgm:pt>
    <dgm:pt modelId="{FF52E27F-B303-4D65-9006-663E8925F9B2}" type="pres">
      <dgm:prSet presAssocID="{6FFCDBCE-75B3-486F-81B0-D85420B4C2B7}" presName="Name10" presStyleLbl="parChTrans1D2" presStyleIdx="0" presStyleCnt="13"/>
      <dgm:spPr/>
      <dgm:t>
        <a:bodyPr/>
        <a:lstStyle/>
        <a:p>
          <a:endParaRPr lang="en-US"/>
        </a:p>
      </dgm:t>
    </dgm:pt>
    <dgm:pt modelId="{C6598FC2-5562-4C71-9C50-6E68F1CDA20D}" type="pres">
      <dgm:prSet presAssocID="{A6CBB0E4-5EFC-4CBC-951D-F032725C687D}" presName="hierRoot2" presStyleCnt="0"/>
      <dgm:spPr/>
    </dgm:pt>
    <dgm:pt modelId="{1D6DCDD2-A416-4D7E-A1BF-4BC9B53179AB}" type="pres">
      <dgm:prSet presAssocID="{A6CBB0E4-5EFC-4CBC-951D-F032725C687D}" presName="composite2" presStyleCnt="0"/>
      <dgm:spPr/>
    </dgm:pt>
    <dgm:pt modelId="{2F58E4B6-71F6-4B35-AC48-0B4DE732768D}" type="pres">
      <dgm:prSet presAssocID="{A6CBB0E4-5EFC-4CBC-951D-F032725C687D}" presName="background2" presStyleLbl="node2" presStyleIdx="0" presStyleCnt="13"/>
      <dgm:spPr/>
    </dgm:pt>
    <dgm:pt modelId="{A0163A59-1057-4217-BF79-9CE0B34797D2}" type="pres">
      <dgm:prSet presAssocID="{A6CBB0E4-5EFC-4CBC-951D-F032725C687D}" presName="text2" presStyleLbl="fgAcc2" presStyleIdx="0" presStyleCnt="13">
        <dgm:presLayoutVars>
          <dgm:chPref val="3"/>
        </dgm:presLayoutVars>
      </dgm:prSet>
      <dgm:spPr/>
      <dgm:t>
        <a:bodyPr/>
        <a:lstStyle/>
        <a:p>
          <a:endParaRPr lang="en-US"/>
        </a:p>
      </dgm:t>
    </dgm:pt>
    <dgm:pt modelId="{04FCCC50-5C02-4CD0-975B-E22D779C1130}" type="pres">
      <dgm:prSet presAssocID="{A6CBB0E4-5EFC-4CBC-951D-F032725C687D}" presName="hierChild3" presStyleCnt="0"/>
      <dgm:spPr/>
    </dgm:pt>
    <dgm:pt modelId="{22C62CDD-2B57-4F74-A48A-D1591D3CB6AC}" type="pres">
      <dgm:prSet presAssocID="{28285CC7-E6B9-4154-9826-70B45DF86191}" presName="Name10" presStyleLbl="parChTrans1D2" presStyleIdx="1" presStyleCnt="13"/>
      <dgm:spPr/>
      <dgm:t>
        <a:bodyPr/>
        <a:lstStyle/>
        <a:p>
          <a:endParaRPr lang="en-US"/>
        </a:p>
      </dgm:t>
    </dgm:pt>
    <dgm:pt modelId="{9ED9EDF7-A49D-4EF5-ABAD-A28E74E3E60F}" type="pres">
      <dgm:prSet presAssocID="{8A142153-3D98-4C19-9F81-9855C2A6D711}" presName="hierRoot2" presStyleCnt="0"/>
      <dgm:spPr/>
    </dgm:pt>
    <dgm:pt modelId="{43F379B8-7C53-4058-ADE0-35539762B616}" type="pres">
      <dgm:prSet presAssocID="{8A142153-3D98-4C19-9F81-9855C2A6D711}" presName="composite2" presStyleCnt="0"/>
      <dgm:spPr/>
    </dgm:pt>
    <dgm:pt modelId="{24198FA4-2C26-4D1C-A3D1-481FAF1C79E2}" type="pres">
      <dgm:prSet presAssocID="{8A142153-3D98-4C19-9F81-9855C2A6D711}" presName="background2" presStyleLbl="node2" presStyleIdx="1" presStyleCnt="13"/>
      <dgm:spPr/>
    </dgm:pt>
    <dgm:pt modelId="{CEC3049F-2C9C-42F8-A169-26CF4E676BDB}" type="pres">
      <dgm:prSet presAssocID="{8A142153-3D98-4C19-9F81-9855C2A6D711}" presName="text2" presStyleLbl="fgAcc2" presStyleIdx="1" presStyleCnt="13">
        <dgm:presLayoutVars>
          <dgm:chPref val="3"/>
        </dgm:presLayoutVars>
      </dgm:prSet>
      <dgm:spPr/>
      <dgm:t>
        <a:bodyPr/>
        <a:lstStyle/>
        <a:p>
          <a:endParaRPr lang="en-US"/>
        </a:p>
      </dgm:t>
    </dgm:pt>
    <dgm:pt modelId="{7D26E021-6D5A-4BC0-B800-4018D523364C}" type="pres">
      <dgm:prSet presAssocID="{8A142153-3D98-4C19-9F81-9855C2A6D711}" presName="hierChild3" presStyleCnt="0"/>
      <dgm:spPr/>
    </dgm:pt>
    <dgm:pt modelId="{B642348B-9C89-45A2-836C-704228E629CB}" type="pres">
      <dgm:prSet presAssocID="{0F036991-75F8-40BC-942E-969435C2E391}" presName="Name10" presStyleLbl="parChTrans1D2" presStyleIdx="2" presStyleCnt="13"/>
      <dgm:spPr/>
      <dgm:t>
        <a:bodyPr/>
        <a:lstStyle/>
        <a:p>
          <a:endParaRPr lang="en-US"/>
        </a:p>
      </dgm:t>
    </dgm:pt>
    <dgm:pt modelId="{B9091597-C806-4B40-9A33-CB876847D8A2}" type="pres">
      <dgm:prSet presAssocID="{9BE26540-A49B-421A-8C88-235C9BE3A76E}" presName="hierRoot2" presStyleCnt="0"/>
      <dgm:spPr/>
    </dgm:pt>
    <dgm:pt modelId="{C0A12598-0320-48B8-BFB9-FF126325BB8A}" type="pres">
      <dgm:prSet presAssocID="{9BE26540-A49B-421A-8C88-235C9BE3A76E}" presName="composite2" presStyleCnt="0"/>
      <dgm:spPr/>
    </dgm:pt>
    <dgm:pt modelId="{E702C188-61D7-40B5-ADC4-3E460013C6D8}" type="pres">
      <dgm:prSet presAssocID="{9BE26540-A49B-421A-8C88-235C9BE3A76E}" presName="background2" presStyleLbl="node2" presStyleIdx="2" presStyleCnt="13"/>
      <dgm:spPr/>
    </dgm:pt>
    <dgm:pt modelId="{7683A301-FB05-457F-B6E7-05EF4F125DF1}" type="pres">
      <dgm:prSet presAssocID="{9BE26540-A49B-421A-8C88-235C9BE3A76E}" presName="text2" presStyleLbl="fgAcc2" presStyleIdx="2" presStyleCnt="13">
        <dgm:presLayoutVars>
          <dgm:chPref val="3"/>
        </dgm:presLayoutVars>
      </dgm:prSet>
      <dgm:spPr/>
      <dgm:t>
        <a:bodyPr/>
        <a:lstStyle/>
        <a:p>
          <a:endParaRPr lang="en-US"/>
        </a:p>
      </dgm:t>
    </dgm:pt>
    <dgm:pt modelId="{67DBAAFA-2C85-49CF-91B4-F816E71A12AA}" type="pres">
      <dgm:prSet presAssocID="{9BE26540-A49B-421A-8C88-235C9BE3A76E}" presName="hierChild3" presStyleCnt="0"/>
      <dgm:spPr/>
    </dgm:pt>
    <dgm:pt modelId="{0E43ADBA-ABE1-4763-8735-1B01612E2FBC}" type="pres">
      <dgm:prSet presAssocID="{5AF12D06-8DE8-40B5-9A93-E57F5604BFB1}" presName="Name10" presStyleLbl="parChTrans1D2" presStyleIdx="3" presStyleCnt="13"/>
      <dgm:spPr/>
      <dgm:t>
        <a:bodyPr/>
        <a:lstStyle/>
        <a:p>
          <a:endParaRPr lang="en-US"/>
        </a:p>
      </dgm:t>
    </dgm:pt>
    <dgm:pt modelId="{A3D05185-D3BA-4F4C-B39B-10B9B02B6808}" type="pres">
      <dgm:prSet presAssocID="{97577A6A-A5CF-43CD-949B-69361FDB7B6E}" presName="hierRoot2" presStyleCnt="0"/>
      <dgm:spPr/>
    </dgm:pt>
    <dgm:pt modelId="{77CC262F-8501-4FAA-962E-6AE53E5E45F1}" type="pres">
      <dgm:prSet presAssocID="{97577A6A-A5CF-43CD-949B-69361FDB7B6E}" presName="composite2" presStyleCnt="0"/>
      <dgm:spPr/>
    </dgm:pt>
    <dgm:pt modelId="{E7819E20-115D-450B-B851-4CAB333E4F27}" type="pres">
      <dgm:prSet presAssocID="{97577A6A-A5CF-43CD-949B-69361FDB7B6E}" presName="background2" presStyleLbl="node2" presStyleIdx="3" presStyleCnt="13"/>
      <dgm:spPr/>
    </dgm:pt>
    <dgm:pt modelId="{3D99A7BA-91DB-4E56-B23E-CD0C4140A5B4}" type="pres">
      <dgm:prSet presAssocID="{97577A6A-A5CF-43CD-949B-69361FDB7B6E}" presName="text2" presStyleLbl="fgAcc2" presStyleIdx="3" presStyleCnt="13">
        <dgm:presLayoutVars>
          <dgm:chPref val="3"/>
        </dgm:presLayoutVars>
      </dgm:prSet>
      <dgm:spPr/>
      <dgm:t>
        <a:bodyPr/>
        <a:lstStyle/>
        <a:p>
          <a:endParaRPr lang="en-US"/>
        </a:p>
      </dgm:t>
    </dgm:pt>
    <dgm:pt modelId="{2E35ACAD-3AD1-4DD5-A8F2-6A4CB6D8FBBD}" type="pres">
      <dgm:prSet presAssocID="{97577A6A-A5CF-43CD-949B-69361FDB7B6E}" presName="hierChild3" presStyleCnt="0"/>
      <dgm:spPr/>
    </dgm:pt>
    <dgm:pt modelId="{21729E70-27D9-49F4-9293-764E94DEC625}" type="pres">
      <dgm:prSet presAssocID="{10AAFBC2-C0A7-442F-BF3C-1356CADBCF25}" presName="Name10" presStyleLbl="parChTrans1D2" presStyleIdx="4" presStyleCnt="13"/>
      <dgm:spPr/>
      <dgm:t>
        <a:bodyPr/>
        <a:lstStyle/>
        <a:p>
          <a:endParaRPr lang="en-US"/>
        </a:p>
      </dgm:t>
    </dgm:pt>
    <dgm:pt modelId="{EDE6D6E5-E434-40E2-93C2-507DB7647191}" type="pres">
      <dgm:prSet presAssocID="{149618C9-687E-4F81-9166-BA41857E048A}" presName="hierRoot2" presStyleCnt="0"/>
      <dgm:spPr/>
    </dgm:pt>
    <dgm:pt modelId="{BE19D0FF-B9F2-4C83-B81D-8C0493123732}" type="pres">
      <dgm:prSet presAssocID="{149618C9-687E-4F81-9166-BA41857E048A}" presName="composite2" presStyleCnt="0"/>
      <dgm:spPr/>
    </dgm:pt>
    <dgm:pt modelId="{BC13F5F1-A114-42A8-A473-A610C7038266}" type="pres">
      <dgm:prSet presAssocID="{149618C9-687E-4F81-9166-BA41857E048A}" presName="background2" presStyleLbl="node2" presStyleIdx="4" presStyleCnt="13"/>
      <dgm:spPr/>
    </dgm:pt>
    <dgm:pt modelId="{0F3769D3-D42E-4BE6-B3A8-B5F546D65E20}" type="pres">
      <dgm:prSet presAssocID="{149618C9-687E-4F81-9166-BA41857E048A}" presName="text2" presStyleLbl="fgAcc2" presStyleIdx="4" presStyleCnt="13">
        <dgm:presLayoutVars>
          <dgm:chPref val="3"/>
        </dgm:presLayoutVars>
      </dgm:prSet>
      <dgm:spPr/>
      <dgm:t>
        <a:bodyPr/>
        <a:lstStyle/>
        <a:p>
          <a:endParaRPr lang="en-US"/>
        </a:p>
      </dgm:t>
    </dgm:pt>
    <dgm:pt modelId="{1DAA528B-9AD1-4DC9-9D64-6FD64405ED50}" type="pres">
      <dgm:prSet presAssocID="{149618C9-687E-4F81-9166-BA41857E048A}" presName="hierChild3" presStyleCnt="0"/>
      <dgm:spPr/>
    </dgm:pt>
    <dgm:pt modelId="{035BBBEC-E7FC-41D8-92A7-C83737A6A36D}" type="pres">
      <dgm:prSet presAssocID="{0235DD72-864F-4B28-A74C-6746D16C8E25}" presName="Name10" presStyleLbl="parChTrans1D2" presStyleIdx="5" presStyleCnt="13"/>
      <dgm:spPr/>
      <dgm:t>
        <a:bodyPr/>
        <a:lstStyle/>
        <a:p>
          <a:endParaRPr lang="en-US"/>
        </a:p>
      </dgm:t>
    </dgm:pt>
    <dgm:pt modelId="{092DB540-FDF3-427A-9040-FAFDCB1BE66E}" type="pres">
      <dgm:prSet presAssocID="{D17EDEAC-5F95-4368-B9CD-65A26A3F0AEA}" presName="hierRoot2" presStyleCnt="0"/>
      <dgm:spPr/>
    </dgm:pt>
    <dgm:pt modelId="{0C146013-1C1A-44BA-B5AB-246E4AD8CB57}" type="pres">
      <dgm:prSet presAssocID="{D17EDEAC-5F95-4368-B9CD-65A26A3F0AEA}" presName="composite2" presStyleCnt="0"/>
      <dgm:spPr/>
    </dgm:pt>
    <dgm:pt modelId="{83CB8D44-182B-4AEE-BCAD-261129A9875D}" type="pres">
      <dgm:prSet presAssocID="{D17EDEAC-5F95-4368-B9CD-65A26A3F0AEA}" presName="background2" presStyleLbl="node2" presStyleIdx="5" presStyleCnt="13"/>
      <dgm:spPr/>
    </dgm:pt>
    <dgm:pt modelId="{77E71781-C231-42B0-98C4-EE23F1297258}" type="pres">
      <dgm:prSet presAssocID="{D17EDEAC-5F95-4368-B9CD-65A26A3F0AEA}" presName="text2" presStyleLbl="fgAcc2" presStyleIdx="5" presStyleCnt="13">
        <dgm:presLayoutVars>
          <dgm:chPref val="3"/>
        </dgm:presLayoutVars>
      </dgm:prSet>
      <dgm:spPr/>
      <dgm:t>
        <a:bodyPr/>
        <a:lstStyle/>
        <a:p>
          <a:endParaRPr lang="en-US"/>
        </a:p>
      </dgm:t>
    </dgm:pt>
    <dgm:pt modelId="{04554DB1-720B-4E2B-834B-6B735BDB5946}" type="pres">
      <dgm:prSet presAssocID="{D17EDEAC-5F95-4368-B9CD-65A26A3F0AEA}" presName="hierChild3" presStyleCnt="0"/>
      <dgm:spPr/>
    </dgm:pt>
    <dgm:pt modelId="{4B50B951-E69E-4E25-8757-D220AEFB851E}" type="pres">
      <dgm:prSet presAssocID="{B669A530-A5F5-4273-A287-01774696531C}" presName="Name10" presStyleLbl="parChTrans1D2" presStyleIdx="6" presStyleCnt="13"/>
      <dgm:spPr/>
      <dgm:t>
        <a:bodyPr/>
        <a:lstStyle/>
        <a:p>
          <a:endParaRPr lang="en-US"/>
        </a:p>
      </dgm:t>
    </dgm:pt>
    <dgm:pt modelId="{80D48511-54B5-425A-BB48-543697117C55}" type="pres">
      <dgm:prSet presAssocID="{821BD093-F9E7-4794-84DD-2E778BA273CC}" presName="hierRoot2" presStyleCnt="0"/>
      <dgm:spPr/>
    </dgm:pt>
    <dgm:pt modelId="{7C27605F-169B-458E-B180-6F6085FEADE4}" type="pres">
      <dgm:prSet presAssocID="{821BD093-F9E7-4794-84DD-2E778BA273CC}" presName="composite2" presStyleCnt="0"/>
      <dgm:spPr/>
    </dgm:pt>
    <dgm:pt modelId="{37EFB3FA-3CF4-4075-BD86-8D1F14E11CF9}" type="pres">
      <dgm:prSet presAssocID="{821BD093-F9E7-4794-84DD-2E778BA273CC}" presName="background2" presStyleLbl="node2" presStyleIdx="6" presStyleCnt="13"/>
      <dgm:spPr/>
    </dgm:pt>
    <dgm:pt modelId="{14C264DF-A129-499E-ADAA-A546CCA3C516}" type="pres">
      <dgm:prSet presAssocID="{821BD093-F9E7-4794-84DD-2E778BA273CC}" presName="text2" presStyleLbl="fgAcc2" presStyleIdx="6" presStyleCnt="13">
        <dgm:presLayoutVars>
          <dgm:chPref val="3"/>
        </dgm:presLayoutVars>
      </dgm:prSet>
      <dgm:spPr/>
      <dgm:t>
        <a:bodyPr/>
        <a:lstStyle/>
        <a:p>
          <a:endParaRPr lang="en-US"/>
        </a:p>
      </dgm:t>
    </dgm:pt>
    <dgm:pt modelId="{F6E6E470-EDF6-4408-B14B-61D7D566B6EA}" type="pres">
      <dgm:prSet presAssocID="{821BD093-F9E7-4794-84DD-2E778BA273CC}" presName="hierChild3" presStyleCnt="0"/>
      <dgm:spPr/>
    </dgm:pt>
    <dgm:pt modelId="{D6A87BCC-B9FB-4194-8929-75CA99CDAE16}" type="pres">
      <dgm:prSet presAssocID="{39037AE6-5646-4BDC-80D7-4B9497B48D52}" presName="hierRoot1" presStyleCnt="0"/>
      <dgm:spPr/>
    </dgm:pt>
    <dgm:pt modelId="{26E380F1-9749-4759-93D0-A1739B856350}" type="pres">
      <dgm:prSet presAssocID="{39037AE6-5646-4BDC-80D7-4B9497B48D52}" presName="composite" presStyleCnt="0"/>
      <dgm:spPr/>
    </dgm:pt>
    <dgm:pt modelId="{96B56828-93A7-418C-B37E-6596FD16484D}" type="pres">
      <dgm:prSet presAssocID="{39037AE6-5646-4BDC-80D7-4B9497B48D52}" presName="background" presStyleLbl="node0" presStyleIdx="1" presStyleCnt="2"/>
      <dgm:spPr/>
    </dgm:pt>
    <dgm:pt modelId="{62CFBF3F-C5AE-44FE-AA23-C98DD3FAD784}" type="pres">
      <dgm:prSet presAssocID="{39037AE6-5646-4BDC-80D7-4B9497B48D52}" presName="text" presStyleLbl="fgAcc0" presStyleIdx="1" presStyleCnt="2">
        <dgm:presLayoutVars>
          <dgm:chPref val="3"/>
        </dgm:presLayoutVars>
      </dgm:prSet>
      <dgm:spPr/>
      <dgm:t>
        <a:bodyPr/>
        <a:lstStyle/>
        <a:p>
          <a:endParaRPr lang="en-US"/>
        </a:p>
      </dgm:t>
    </dgm:pt>
    <dgm:pt modelId="{C12427C0-4D3E-4BB9-9EC3-7C3266E17342}" type="pres">
      <dgm:prSet presAssocID="{39037AE6-5646-4BDC-80D7-4B9497B48D52}" presName="hierChild2" presStyleCnt="0"/>
      <dgm:spPr/>
    </dgm:pt>
    <dgm:pt modelId="{D8F6DFE7-C4FC-4BF8-9F35-428E529C5DA1}" type="pres">
      <dgm:prSet presAssocID="{8F2BE042-1AD0-4836-98B0-1AA0E951E892}" presName="Name10" presStyleLbl="parChTrans1D2" presStyleIdx="7" presStyleCnt="13"/>
      <dgm:spPr/>
      <dgm:t>
        <a:bodyPr/>
        <a:lstStyle/>
        <a:p>
          <a:endParaRPr lang="en-US"/>
        </a:p>
      </dgm:t>
    </dgm:pt>
    <dgm:pt modelId="{2DD02FBC-27BD-4AC7-A3C0-111685F6304F}" type="pres">
      <dgm:prSet presAssocID="{7980F1B7-49C6-45B7-B1E6-3687D328D7A6}" presName="hierRoot2" presStyleCnt="0"/>
      <dgm:spPr/>
    </dgm:pt>
    <dgm:pt modelId="{27CD019A-2BA9-4A3F-9577-E5DC67EF672A}" type="pres">
      <dgm:prSet presAssocID="{7980F1B7-49C6-45B7-B1E6-3687D328D7A6}" presName="composite2" presStyleCnt="0"/>
      <dgm:spPr/>
    </dgm:pt>
    <dgm:pt modelId="{0A55610B-157D-429A-9D20-E397522C7C4C}" type="pres">
      <dgm:prSet presAssocID="{7980F1B7-49C6-45B7-B1E6-3687D328D7A6}" presName="background2" presStyleLbl="node2" presStyleIdx="7" presStyleCnt="13"/>
      <dgm:spPr/>
    </dgm:pt>
    <dgm:pt modelId="{3B074259-2BC9-459A-B9EC-87633E956539}" type="pres">
      <dgm:prSet presAssocID="{7980F1B7-49C6-45B7-B1E6-3687D328D7A6}" presName="text2" presStyleLbl="fgAcc2" presStyleIdx="7" presStyleCnt="13">
        <dgm:presLayoutVars>
          <dgm:chPref val="3"/>
        </dgm:presLayoutVars>
      </dgm:prSet>
      <dgm:spPr/>
      <dgm:t>
        <a:bodyPr/>
        <a:lstStyle/>
        <a:p>
          <a:endParaRPr lang="en-US"/>
        </a:p>
      </dgm:t>
    </dgm:pt>
    <dgm:pt modelId="{529D0775-78D9-4FBE-8110-2EB5EE2CDBB9}" type="pres">
      <dgm:prSet presAssocID="{7980F1B7-49C6-45B7-B1E6-3687D328D7A6}" presName="hierChild3" presStyleCnt="0"/>
      <dgm:spPr/>
    </dgm:pt>
    <dgm:pt modelId="{A6A5448F-EA92-4874-97C3-136ED2DACC5D}" type="pres">
      <dgm:prSet presAssocID="{F3DD7A86-021E-4D58-B6DC-DD7D6B92C3E1}" presName="Name10" presStyleLbl="parChTrans1D2" presStyleIdx="8" presStyleCnt="13"/>
      <dgm:spPr/>
      <dgm:t>
        <a:bodyPr/>
        <a:lstStyle/>
        <a:p>
          <a:endParaRPr lang="en-US"/>
        </a:p>
      </dgm:t>
    </dgm:pt>
    <dgm:pt modelId="{26ECE8C8-E528-42E2-A08F-DF336FF572B7}" type="pres">
      <dgm:prSet presAssocID="{E663E509-360D-4155-B6FE-A3404912ADE8}" presName="hierRoot2" presStyleCnt="0"/>
      <dgm:spPr/>
    </dgm:pt>
    <dgm:pt modelId="{7A0AB45F-96CE-4F88-94F9-51198F4B44D1}" type="pres">
      <dgm:prSet presAssocID="{E663E509-360D-4155-B6FE-A3404912ADE8}" presName="composite2" presStyleCnt="0"/>
      <dgm:spPr/>
    </dgm:pt>
    <dgm:pt modelId="{6BDAD489-F016-4429-A5C1-61401F0A18DA}" type="pres">
      <dgm:prSet presAssocID="{E663E509-360D-4155-B6FE-A3404912ADE8}" presName="background2" presStyleLbl="node2" presStyleIdx="8" presStyleCnt="13"/>
      <dgm:spPr/>
    </dgm:pt>
    <dgm:pt modelId="{E094862F-D8AA-44D9-9B33-BDD34B06CCD7}" type="pres">
      <dgm:prSet presAssocID="{E663E509-360D-4155-B6FE-A3404912ADE8}" presName="text2" presStyleLbl="fgAcc2" presStyleIdx="8" presStyleCnt="13">
        <dgm:presLayoutVars>
          <dgm:chPref val="3"/>
        </dgm:presLayoutVars>
      </dgm:prSet>
      <dgm:spPr/>
      <dgm:t>
        <a:bodyPr/>
        <a:lstStyle/>
        <a:p>
          <a:endParaRPr lang="en-US"/>
        </a:p>
      </dgm:t>
    </dgm:pt>
    <dgm:pt modelId="{7A031B26-FD91-459E-90B5-201152F69821}" type="pres">
      <dgm:prSet presAssocID="{E663E509-360D-4155-B6FE-A3404912ADE8}" presName="hierChild3" presStyleCnt="0"/>
      <dgm:spPr/>
    </dgm:pt>
    <dgm:pt modelId="{CFABE33D-E3E8-4440-ADF7-A614C272C29D}" type="pres">
      <dgm:prSet presAssocID="{C3A9D28F-CDCD-447E-AC20-F9295FC9A6E6}" presName="Name10" presStyleLbl="parChTrans1D2" presStyleIdx="9" presStyleCnt="13"/>
      <dgm:spPr/>
      <dgm:t>
        <a:bodyPr/>
        <a:lstStyle/>
        <a:p>
          <a:endParaRPr lang="en-US"/>
        </a:p>
      </dgm:t>
    </dgm:pt>
    <dgm:pt modelId="{1720A3E0-7D7F-48E1-AF59-665AB6F2E661}" type="pres">
      <dgm:prSet presAssocID="{749EDF65-7C14-42CC-8C40-FB268883E452}" presName="hierRoot2" presStyleCnt="0"/>
      <dgm:spPr/>
    </dgm:pt>
    <dgm:pt modelId="{D0809C9B-75E6-4AB8-BD9C-169142DBCF00}" type="pres">
      <dgm:prSet presAssocID="{749EDF65-7C14-42CC-8C40-FB268883E452}" presName="composite2" presStyleCnt="0"/>
      <dgm:spPr/>
    </dgm:pt>
    <dgm:pt modelId="{77CE662C-5B0C-4A79-95DA-B282EAA55A5B}" type="pres">
      <dgm:prSet presAssocID="{749EDF65-7C14-42CC-8C40-FB268883E452}" presName="background2" presStyleLbl="node2" presStyleIdx="9" presStyleCnt="13"/>
      <dgm:spPr/>
    </dgm:pt>
    <dgm:pt modelId="{CC1397A1-CD9E-403F-BA32-6372AFCF58F0}" type="pres">
      <dgm:prSet presAssocID="{749EDF65-7C14-42CC-8C40-FB268883E452}" presName="text2" presStyleLbl="fgAcc2" presStyleIdx="9" presStyleCnt="13">
        <dgm:presLayoutVars>
          <dgm:chPref val="3"/>
        </dgm:presLayoutVars>
      </dgm:prSet>
      <dgm:spPr/>
      <dgm:t>
        <a:bodyPr/>
        <a:lstStyle/>
        <a:p>
          <a:endParaRPr lang="en-US"/>
        </a:p>
      </dgm:t>
    </dgm:pt>
    <dgm:pt modelId="{3515B40B-8101-451C-9B5A-BC2F1F8DB65E}" type="pres">
      <dgm:prSet presAssocID="{749EDF65-7C14-42CC-8C40-FB268883E452}" presName="hierChild3" presStyleCnt="0"/>
      <dgm:spPr/>
    </dgm:pt>
    <dgm:pt modelId="{6005ABE5-5FE0-437D-93AD-0F61C64EB9BF}" type="pres">
      <dgm:prSet presAssocID="{FB323BB8-0B36-4B39-B490-5390C8B609E4}" presName="Name10" presStyleLbl="parChTrans1D2" presStyleIdx="10" presStyleCnt="13"/>
      <dgm:spPr/>
      <dgm:t>
        <a:bodyPr/>
        <a:lstStyle/>
        <a:p>
          <a:endParaRPr lang="en-US"/>
        </a:p>
      </dgm:t>
    </dgm:pt>
    <dgm:pt modelId="{AFCFA8EF-20A4-40E4-870F-5088890D28D3}" type="pres">
      <dgm:prSet presAssocID="{C8A052EE-02E8-4514-9C9C-93E2CFB87A55}" presName="hierRoot2" presStyleCnt="0"/>
      <dgm:spPr/>
    </dgm:pt>
    <dgm:pt modelId="{0242AC0F-6FC9-4F66-9ED9-8149969D5C66}" type="pres">
      <dgm:prSet presAssocID="{C8A052EE-02E8-4514-9C9C-93E2CFB87A55}" presName="composite2" presStyleCnt="0"/>
      <dgm:spPr/>
    </dgm:pt>
    <dgm:pt modelId="{FFD8DB12-918A-4463-A8C6-58ACE499E76A}" type="pres">
      <dgm:prSet presAssocID="{C8A052EE-02E8-4514-9C9C-93E2CFB87A55}" presName="background2" presStyleLbl="node2" presStyleIdx="10" presStyleCnt="13"/>
      <dgm:spPr/>
    </dgm:pt>
    <dgm:pt modelId="{346C1BB9-F86A-4429-9AD5-6FC398703FF7}" type="pres">
      <dgm:prSet presAssocID="{C8A052EE-02E8-4514-9C9C-93E2CFB87A55}" presName="text2" presStyleLbl="fgAcc2" presStyleIdx="10" presStyleCnt="13">
        <dgm:presLayoutVars>
          <dgm:chPref val="3"/>
        </dgm:presLayoutVars>
      </dgm:prSet>
      <dgm:spPr/>
      <dgm:t>
        <a:bodyPr/>
        <a:lstStyle/>
        <a:p>
          <a:endParaRPr lang="en-US"/>
        </a:p>
      </dgm:t>
    </dgm:pt>
    <dgm:pt modelId="{4C95DC56-1930-4EF8-9A70-9F3FAB5566D1}" type="pres">
      <dgm:prSet presAssocID="{C8A052EE-02E8-4514-9C9C-93E2CFB87A55}" presName="hierChild3" presStyleCnt="0"/>
      <dgm:spPr/>
    </dgm:pt>
    <dgm:pt modelId="{72DA4F0F-A0B3-48FF-A3EB-81FAA1CE7DF2}" type="pres">
      <dgm:prSet presAssocID="{F16E4E2A-FE16-414D-8EC1-E2BE9DF2C041}" presName="Name10" presStyleLbl="parChTrans1D2" presStyleIdx="11" presStyleCnt="13"/>
      <dgm:spPr/>
      <dgm:t>
        <a:bodyPr/>
        <a:lstStyle/>
        <a:p>
          <a:endParaRPr lang="en-US"/>
        </a:p>
      </dgm:t>
    </dgm:pt>
    <dgm:pt modelId="{98ADD398-036E-44C1-ADE5-9566A1DE39F6}" type="pres">
      <dgm:prSet presAssocID="{A52FC8AA-7942-4EB1-9077-CF74E758390C}" presName="hierRoot2" presStyleCnt="0"/>
      <dgm:spPr/>
    </dgm:pt>
    <dgm:pt modelId="{44EEC925-3392-4A90-8E51-1AA9ECF46E49}" type="pres">
      <dgm:prSet presAssocID="{A52FC8AA-7942-4EB1-9077-CF74E758390C}" presName="composite2" presStyleCnt="0"/>
      <dgm:spPr/>
    </dgm:pt>
    <dgm:pt modelId="{20820EEC-7C43-4889-8A39-7B13CADFF9A1}" type="pres">
      <dgm:prSet presAssocID="{A52FC8AA-7942-4EB1-9077-CF74E758390C}" presName="background2" presStyleLbl="node2" presStyleIdx="11" presStyleCnt="13"/>
      <dgm:spPr/>
    </dgm:pt>
    <dgm:pt modelId="{3135C5F7-6877-4419-A7E5-60E15E04ED05}" type="pres">
      <dgm:prSet presAssocID="{A52FC8AA-7942-4EB1-9077-CF74E758390C}" presName="text2" presStyleLbl="fgAcc2" presStyleIdx="11" presStyleCnt="13">
        <dgm:presLayoutVars>
          <dgm:chPref val="3"/>
        </dgm:presLayoutVars>
      </dgm:prSet>
      <dgm:spPr/>
      <dgm:t>
        <a:bodyPr/>
        <a:lstStyle/>
        <a:p>
          <a:endParaRPr lang="en-US"/>
        </a:p>
      </dgm:t>
    </dgm:pt>
    <dgm:pt modelId="{4294A9D6-58B3-47A7-82EB-07A8DC14BAA0}" type="pres">
      <dgm:prSet presAssocID="{A52FC8AA-7942-4EB1-9077-CF74E758390C}" presName="hierChild3" presStyleCnt="0"/>
      <dgm:spPr/>
    </dgm:pt>
    <dgm:pt modelId="{43AF3C01-1B27-4F91-9020-2467459C7317}" type="pres">
      <dgm:prSet presAssocID="{1D48C305-CF41-4571-8155-128BFF1EFAE9}" presName="Name10" presStyleLbl="parChTrans1D2" presStyleIdx="12" presStyleCnt="13"/>
      <dgm:spPr/>
      <dgm:t>
        <a:bodyPr/>
        <a:lstStyle/>
        <a:p>
          <a:endParaRPr lang="en-US"/>
        </a:p>
      </dgm:t>
    </dgm:pt>
    <dgm:pt modelId="{F5ECD5B9-CACC-47EB-BBA7-BE0710F3E307}" type="pres">
      <dgm:prSet presAssocID="{16747A57-2362-407B-9097-2DD4083DB6CC}" presName="hierRoot2" presStyleCnt="0"/>
      <dgm:spPr/>
    </dgm:pt>
    <dgm:pt modelId="{C64A6FB1-A619-46CD-A062-739E23F8251C}" type="pres">
      <dgm:prSet presAssocID="{16747A57-2362-407B-9097-2DD4083DB6CC}" presName="composite2" presStyleCnt="0"/>
      <dgm:spPr/>
    </dgm:pt>
    <dgm:pt modelId="{0BA94EA3-60FD-4782-A7E9-5C6E0FCB2269}" type="pres">
      <dgm:prSet presAssocID="{16747A57-2362-407B-9097-2DD4083DB6CC}" presName="background2" presStyleLbl="node2" presStyleIdx="12" presStyleCnt="13"/>
      <dgm:spPr/>
    </dgm:pt>
    <dgm:pt modelId="{F97DC3A9-D6E8-452F-9D3E-DACF97D65AA6}" type="pres">
      <dgm:prSet presAssocID="{16747A57-2362-407B-9097-2DD4083DB6CC}" presName="text2" presStyleLbl="fgAcc2" presStyleIdx="12" presStyleCnt="13">
        <dgm:presLayoutVars>
          <dgm:chPref val="3"/>
        </dgm:presLayoutVars>
      </dgm:prSet>
      <dgm:spPr/>
      <dgm:t>
        <a:bodyPr/>
        <a:lstStyle/>
        <a:p>
          <a:endParaRPr lang="en-US"/>
        </a:p>
      </dgm:t>
    </dgm:pt>
    <dgm:pt modelId="{5DA5369B-E389-4880-A5EB-4848164C82B9}" type="pres">
      <dgm:prSet presAssocID="{16747A57-2362-407B-9097-2DD4083DB6CC}" presName="hierChild3" presStyleCnt="0"/>
      <dgm:spPr/>
    </dgm:pt>
  </dgm:ptLst>
  <dgm:cxnLst>
    <dgm:cxn modelId="{41C803D9-11C3-4927-A5A2-7D55E54B77A7}" type="presOf" srcId="{0235DD72-864F-4B28-A74C-6746D16C8E25}" destId="{035BBBEC-E7FC-41D8-92A7-C83737A6A36D}" srcOrd="0" destOrd="0" presId="urn:microsoft.com/office/officeart/2005/8/layout/hierarchy1"/>
    <dgm:cxn modelId="{3F31290D-45E0-417E-A7E1-3AAE3D2E33E3}" type="presOf" srcId="{FB323BB8-0B36-4B39-B490-5390C8B609E4}" destId="{6005ABE5-5FE0-437D-93AD-0F61C64EB9BF}" srcOrd="0" destOrd="0" presId="urn:microsoft.com/office/officeart/2005/8/layout/hierarchy1"/>
    <dgm:cxn modelId="{652A3E53-8244-450E-94EE-C421637CFE7B}" srcId="{8E392D29-E5D7-485C-8F56-5BDF2A5713E5}" destId="{149618C9-687E-4F81-9166-BA41857E048A}" srcOrd="4" destOrd="0" parTransId="{10AAFBC2-C0A7-442F-BF3C-1356CADBCF25}" sibTransId="{7942C5FE-D589-4F19-9FCB-0F7A92523C2E}"/>
    <dgm:cxn modelId="{B52BE586-9BDD-4A5B-ADC2-05060A963FFB}" type="presOf" srcId="{D17EDEAC-5F95-4368-B9CD-65A26A3F0AEA}" destId="{77E71781-C231-42B0-98C4-EE23F1297258}" srcOrd="0" destOrd="0" presId="urn:microsoft.com/office/officeart/2005/8/layout/hierarchy1"/>
    <dgm:cxn modelId="{B77E7D54-5E0D-4B1D-BB3A-F8153407244A}" srcId="{39037AE6-5646-4BDC-80D7-4B9497B48D52}" destId="{C8A052EE-02E8-4514-9C9C-93E2CFB87A55}" srcOrd="3" destOrd="0" parTransId="{FB323BB8-0B36-4B39-B490-5390C8B609E4}" sibTransId="{E4282ED2-AE72-4365-9A14-A34DA0D921B9}"/>
    <dgm:cxn modelId="{9D2316DA-D03D-48EF-8E9D-A06BDBF7FAC6}" type="presOf" srcId="{8F2BE042-1AD0-4836-98B0-1AA0E951E892}" destId="{D8F6DFE7-C4FC-4BF8-9F35-428E529C5DA1}" srcOrd="0" destOrd="0" presId="urn:microsoft.com/office/officeart/2005/8/layout/hierarchy1"/>
    <dgm:cxn modelId="{8E1D561E-2CB3-4D1E-B064-18A573112EA2}" srcId="{39037AE6-5646-4BDC-80D7-4B9497B48D52}" destId="{A52FC8AA-7942-4EB1-9077-CF74E758390C}" srcOrd="4" destOrd="0" parTransId="{F16E4E2A-FE16-414D-8EC1-E2BE9DF2C041}" sibTransId="{1BF18BA2-1D9B-4A1D-9BFE-94D29C5E1871}"/>
    <dgm:cxn modelId="{994AC1CC-1333-4943-8828-BFFB930CB0F9}" srcId="{39037AE6-5646-4BDC-80D7-4B9497B48D52}" destId="{16747A57-2362-407B-9097-2DD4083DB6CC}" srcOrd="5" destOrd="0" parTransId="{1D48C305-CF41-4571-8155-128BFF1EFAE9}" sibTransId="{4D726967-442D-4693-9CA8-1657A85EB927}"/>
    <dgm:cxn modelId="{B2275B1B-39E0-436D-93E9-E581E5B370E2}" type="presOf" srcId="{F16E4E2A-FE16-414D-8EC1-E2BE9DF2C041}" destId="{72DA4F0F-A0B3-48FF-A3EB-81FAA1CE7DF2}" srcOrd="0" destOrd="0" presId="urn:microsoft.com/office/officeart/2005/8/layout/hierarchy1"/>
    <dgm:cxn modelId="{DF61A88D-0EA7-4692-A112-5A52B4161DAB}" type="presOf" srcId="{E663E509-360D-4155-B6FE-A3404912ADE8}" destId="{E094862F-D8AA-44D9-9B33-BDD34B06CCD7}" srcOrd="0" destOrd="0" presId="urn:microsoft.com/office/officeart/2005/8/layout/hierarchy1"/>
    <dgm:cxn modelId="{1EEF5E86-9E48-4F76-8515-565E178A8713}" type="presOf" srcId="{8E392D29-E5D7-485C-8F56-5BDF2A5713E5}" destId="{50451721-9664-4A3D-B68A-D90ED12EE8EA}" srcOrd="0" destOrd="0" presId="urn:microsoft.com/office/officeart/2005/8/layout/hierarchy1"/>
    <dgm:cxn modelId="{6BA631EA-429F-4659-BF3F-3510F215F470}" type="presOf" srcId="{5AF12D06-8DE8-40B5-9A93-E57F5604BFB1}" destId="{0E43ADBA-ABE1-4763-8735-1B01612E2FBC}" srcOrd="0" destOrd="0" presId="urn:microsoft.com/office/officeart/2005/8/layout/hierarchy1"/>
    <dgm:cxn modelId="{3D7C90F9-969E-4AF7-85C5-7EC5ED045685}" type="presOf" srcId="{0F036991-75F8-40BC-942E-969435C2E391}" destId="{B642348B-9C89-45A2-836C-704228E629CB}" srcOrd="0" destOrd="0" presId="urn:microsoft.com/office/officeart/2005/8/layout/hierarchy1"/>
    <dgm:cxn modelId="{5D9D10E7-EAAC-4129-90A1-058D30D97900}" type="presOf" srcId="{9BE26540-A49B-421A-8C88-235C9BE3A76E}" destId="{7683A301-FB05-457F-B6E7-05EF4F125DF1}" srcOrd="0" destOrd="0" presId="urn:microsoft.com/office/officeart/2005/8/layout/hierarchy1"/>
    <dgm:cxn modelId="{03700A59-2108-4E14-83E2-D48BC5B58CF8}" type="presOf" srcId="{FE63DF69-938A-4E1A-B84F-CD7197B79713}" destId="{957D604E-B591-4B6E-8B11-DE7FE27F2C97}" srcOrd="0" destOrd="0" presId="urn:microsoft.com/office/officeart/2005/8/layout/hierarchy1"/>
    <dgm:cxn modelId="{684BBFCA-6EBC-4C48-8573-E9FF90E772EF}" type="presOf" srcId="{B669A530-A5F5-4273-A287-01774696531C}" destId="{4B50B951-E69E-4E25-8757-D220AEFB851E}" srcOrd="0" destOrd="0" presId="urn:microsoft.com/office/officeart/2005/8/layout/hierarchy1"/>
    <dgm:cxn modelId="{BDD4F6AE-F9AE-49A6-8E67-204CBA0F9F43}" srcId="{8E392D29-E5D7-485C-8F56-5BDF2A5713E5}" destId="{8A142153-3D98-4C19-9F81-9855C2A6D711}" srcOrd="1" destOrd="0" parTransId="{28285CC7-E6B9-4154-9826-70B45DF86191}" sibTransId="{C7F2F494-2C55-4C00-96A1-208AB4D55251}"/>
    <dgm:cxn modelId="{A555E603-C9F3-49C8-AA8D-92595AA82B54}" type="presOf" srcId="{28285CC7-E6B9-4154-9826-70B45DF86191}" destId="{22C62CDD-2B57-4F74-A48A-D1591D3CB6AC}" srcOrd="0" destOrd="0" presId="urn:microsoft.com/office/officeart/2005/8/layout/hierarchy1"/>
    <dgm:cxn modelId="{FA22346C-36FF-453E-B143-BD2A9FBD81FF}" type="presOf" srcId="{39037AE6-5646-4BDC-80D7-4B9497B48D52}" destId="{62CFBF3F-C5AE-44FE-AA23-C98DD3FAD784}" srcOrd="0" destOrd="0" presId="urn:microsoft.com/office/officeart/2005/8/layout/hierarchy1"/>
    <dgm:cxn modelId="{9D671B60-407C-4918-A50F-697828AD0442}" type="presOf" srcId="{F3DD7A86-021E-4D58-B6DC-DD7D6B92C3E1}" destId="{A6A5448F-EA92-4874-97C3-136ED2DACC5D}" srcOrd="0" destOrd="0" presId="urn:microsoft.com/office/officeart/2005/8/layout/hierarchy1"/>
    <dgm:cxn modelId="{414B3B6A-A0DE-48A2-9A81-E957962C1CEE}" type="presOf" srcId="{7980F1B7-49C6-45B7-B1E6-3687D328D7A6}" destId="{3B074259-2BC9-459A-B9EC-87633E956539}" srcOrd="0" destOrd="0" presId="urn:microsoft.com/office/officeart/2005/8/layout/hierarchy1"/>
    <dgm:cxn modelId="{F8DBD582-5DEA-47F6-A0E9-35849176F690}" srcId="{8E392D29-E5D7-485C-8F56-5BDF2A5713E5}" destId="{97577A6A-A5CF-43CD-949B-69361FDB7B6E}" srcOrd="3" destOrd="0" parTransId="{5AF12D06-8DE8-40B5-9A93-E57F5604BFB1}" sibTransId="{732CCD3C-16E0-495A-803F-892AA9FE153C}"/>
    <dgm:cxn modelId="{0B948A83-02F1-4211-9DE2-E48DDE1FE9F9}" type="presOf" srcId="{97577A6A-A5CF-43CD-949B-69361FDB7B6E}" destId="{3D99A7BA-91DB-4E56-B23E-CD0C4140A5B4}" srcOrd="0" destOrd="0" presId="urn:microsoft.com/office/officeart/2005/8/layout/hierarchy1"/>
    <dgm:cxn modelId="{83CCDC9C-CD80-4D01-A24E-E472D5F25DF5}" type="presOf" srcId="{A52FC8AA-7942-4EB1-9077-CF74E758390C}" destId="{3135C5F7-6877-4419-A7E5-60E15E04ED05}" srcOrd="0" destOrd="0" presId="urn:microsoft.com/office/officeart/2005/8/layout/hierarchy1"/>
    <dgm:cxn modelId="{04C67067-30CB-497A-B818-AF2F22FF036D}" srcId="{39037AE6-5646-4BDC-80D7-4B9497B48D52}" destId="{7980F1B7-49C6-45B7-B1E6-3687D328D7A6}" srcOrd="0" destOrd="0" parTransId="{8F2BE042-1AD0-4836-98B0-1AA0E951E892}" sibTransId="{ADB6DDDE-1FA4-4007-9F81-504E0FD1F98A}"/>
    <dgm:cxn modelId="{E9613119-55E2-4331-8E0A-D1B1F0B8907C}" type="presOf" srcId="{149618C9-687E-4F81-9166-BA41857E048A}" destId="{0F3769D3-D42E-4BE6-B3A8-B5F546D65E20}" srcOrd="0" destOrd="0" presId="urn:microsoft.com/office/officeart/2005/8/layout/hierarchy1"/>
    <dgm:cxn modelId="{AD94E049-C4E8-47E3-993C-D083AE1F8111}" srcId="{39037AE6-5646-4BDC-80D7-4B9497B48D52}" destId="{749EDF65-7C14-42CC-8C40-FB268883E452}" srcOrd="2" destOrd="0" parTransId="{C3A9D28F-CDCD-447E-AC20-F9295FC9A6E6}" sibTransId="{EB1DCFF3-6E4B-4E67-8E62-315C18AF96A9}"/>
    <dgm:cxn modelId="{42048B61-B543-4E52-A023-116863272EF7}" srcId="{8E392D29-E5D7-485C-8F56-5BDF2A5713E5}" destId="{9BE26540-A49B-421A-8C88-235C9BE3A76E}" srcOrd="2" destOrd="0" parTransId="{0F036991-75F8-40BC-942E-969435C2E391}" sibTransId="{1FA6802A-A932-48F5-845C-852403869593}"/>
    <dgm:cxn modelId="{A5F56DCB-182C-4D3D-9125-34AF99FEC2D3}" srcId="{FE63DF69-938A-4E1A-B84F-CD7197B79713}" destId="{8E392D29-E5D7-485C-8F56-5BDF2A5713E5}" srcOrd="0" destOrd="0" parTransId="{7AB8C7FA-8463-457B-ADE2-7176266B4BE0}" sibTransId="{5CF4FF9A-CD30-4086-BB66-7A9CFDFBAA78}"/>
    <dgm:cxn modelId="{E7A79939-BF44-45B0-9985-4AFCBC7E0D68}" srcId="{FE63DF69-938A-4E1A-B84F-CD7197B79713}" destId="{39037AE6-5646-4BDC-80D7-4B9497B48D52}" srcOrd="1" destOrd="0" parTransId="{F3BEDE26-B168-4D67-A560-9F28F70B4845}" sibTransId="{3F61E940-D0C4-4099-AD52-73C88A1440D0}"/>
    <dgm:cxn modelId="{D48643E8-0F11-47D0-B7DA-C4A520C54E15}" srcId="{8E392D29-E5D7-485C-8F56-5BDF2A5713E5}" destId="{821BD093-F9E7-4794-84DD-2E778BA273CC}" srcOrd="6" destOrd="0" parTransId="{B669A530-A5F5-4273-A287-01774696531C}" sibTransId="{7B32B935-9943-4213-A25F-6052AB33ED1E}"/>
    <dgm:cxn modelId="{6268D629-FE58-46A4-9393-B5AE61BC8E8B}" srcId="{39037AE6-5646-4BDC-80D7-4B9497B48D52}" destId="{E663E509-360D-4155-B6FE-A3404912ADE8}" srcOrd="1" destOrd="0" parTransId="{F3DD7A86-021E-4D58-B6DC-DD7D6B92C3E1}" sibTransId="{7EEF0D19-6435-436E-80F6-3644CBAD6770}"/>
    <dgm:cxn modelId="{F213CD9B-13C5-4192-812C-EE6C55A2B79A}" type="presOf" srcId="{10AAFBC2-C0A7-442F-BF3C-1356CADBCF25}" destId="{21729E70-27D9-49F4-9293-764E94DEC625}" srcOrd="0" destOrd="0" presId="urn:microsoft.com/office/officeart/2005/8/layout/hierarchy1"/>
    <dgm:cxn modelId="{0E6A74AD-1DF6-49A3-ADC0-1FB39DD0A229}" type="presOf" srcId="{749EDF65-7C14-42CC-8C40-FB268883E452}" destId="{CC1397A1-CD9E-403F-BA32-6372AFCF58F0}" srcOrd="0" destOrd="0" presId="urn:microsoft.com/office/officeart/2005/8/layout/hierarchy1"/>
    <dgm:cxn modelId="{6611ABC1-257A-4046-BBEC-F25051AD6254}" type="presOf" srcId="{8A142153-3D98-4C19-9F81-9855C2A6D711}" destId="{CEC3049F-2C9C-42F8-A169-26CF4E676BDB}" srcOrd="0" destOrd="0" presId="urn:microsoft.com/office/officeart/2005/8/layout/hierarchy1"/>
    <dgm:cxn modelId="{2B98EDCA-97CC-4501-B6FA-EC46B43703F9}" type="presOf" srcId="{821BD093-F9E7-4794-84DD-2E778BA273CC}" destId="{14C264DF-A129-499E-ADAA-A546CCA3C516}" srcOrd="0" destOrd="0" presId="urn:microsoft.com/office/officeart/2005/8/layout/hierarchy1"/>
    <dgm:cxn modelId="{EB81F4D0-4B5E-427E-8218-5A406873B48F}" type="presOf" srcId="{A6CBB0E4-5EFC-4CBC-951D-F032725C687D}" destId="{A0163A59-1057-4217-BF79-9CE0B34797D2}" srcOrd="0" destOrd="0" presId="urn:microsoft.com/office/officeart/2005/8/layout/hierarchy1"/>
    <dgm:cxn modelId="{75538959-42E2-418D-A591-4DFAC1C2759F}" type="presOf" srcId="{1D48C305-CF41-4571-8155-128BFF1EFAE9}" destId="{43AF3C01-1B27-4F91-9020-2467459C7317}" srcOrd="0" destOrd="0" presId="urn:microsoft.com/office/officeart/2005/8/layout/hierarchy1"/>
    <dgm:cxn modelId="{5DF1C747-067E-49D1-A06E-330342E10504}" srcId="{8E392D29-E5D7-485C-8F56-5BDF2A5713E5}" destId="{A6CBB0E4-5EFC-4CBC-951D-F032725C687D}" srcOrd="0" destOrd="0" parTransId="{6FFCDBCE-75B3-486F-81B0-D85420B4C2B7}" sibTransId="{84BDCF9E-EB22-4A5F-A7BC-950DAB0F1838}"/>
    <dgm:cxn modelId="{63D86B2D-8B64-4213-BDAF-741A1CD10EEE}" type="presOf" srcId="{16747A57-2362-407B-9097-2DD4083DB6CC}" destId="{F97DC3A9-D6E8-452F-9D3E-DACF97D65AA6}" srcOrd="0" destOrd="0" presId="urn:microsoft.com/office/officeart/2005/8/layout/hierarchy1"/>
    <dgm:cxn modelId="{BFD030DA-D790-4D88-B399-AE37A698380B}" type="presOf" srcId="{6FFCDBCE-75B3-486F-81B0-D85420B4C2B7}" destId="{FF52E27F-B303-4D65-9006-663E8925F9B2}" srcOrd="0" destOrd="0" presId="urn:microsoft.com/office/officeart/2005/8/layout/hierarchy1"/>
    <dgm:cxn modelId="{5FD4F5D1-FC62-45C2-AA89-9B0AA8267FBC}" type="presOf" srcId="{C3A9D28F-CDCD-447E-AC20-F9295FC9A6E6}" destId="{CFABE33D-E3E8-4440-ADF7-A614C272C29D}" srcOrd="0" destOrd="0" presId="urn:microsoft.com/office/officeart/2005/8/layout/hierarchy1"/>
    <dgm:cxn modelId="{9AE6F96B-E42F-45C5-92B2-7BE87BD782CB}" type="presOf" srcId="{C8A052EE-02E8-4514-9C9C-93E2CFB87A55}" destId="{346C1BB9-F86A-4429-9AD5-6FC398703FF7}" srcOrd="0" destOrd="0" presId="urn:microsoft.com/office/officeart/2005/8/layout/hierarchy1"/>
    <dgm:cxn modelId="{0A204B16-C514-47F2-A422-175C3792A57D}" srcId="{8E392D29-E5D7-485C-8F56-5BDF2A5713E5}" destId="{D17EDEAC-5F95-4368-B9CD-65A26A3F0AEA}" srcOrd="5" destOrd="0" parTransId="{0235DD72-864F-4B28-A74C-6746D16C8E25}" sibTransId="{39C3AE26-E5FF-4EC9-B0F4-FF96560065E7}"/>
    <dgm:cxn modelId="{A3920213-172A-4BC1-8338-7AB2347FDFC6}" type="presParOf" srcId="{957D604E-B591-4B6E-8B11-DE7FE27F2C97}" destId="{AE80D819-9278-4A2D-B86E-4109B3770DD5}" srcOrd="0" destOrd="0" presId="urn:microsoft.com/office/officeart/2005/8/layout/hierarchy1"/>
    <dgm:cxn modelId="{37946CF5-2590-476B-9D5B-C56706EB1CA5}" type="presParOf" srcId="{AE80D819-9278-4A2D-B86E-4109B3770DD5}" destId="{F348A113-6E85-4EDC-9EFC-26607A4BC25E}" srcOrd="0" destOrd="0" presId="urn:microsoft.com/office/officeart/2005/8/layout/hierarchy1"/>
    <dgm:cxn modelId="{677E4CCE-1C37-47EE-B56D-9AF96B0DA40E}" type="presParOf" srcId="{F348A113-6E85-4EDC-9EFC-26607A4BC25E}" destId="{3886A6EF-6F5C-4AF8-AD2B-2884189F6BF8}" srcOrd="0" destOrd="0" presId="urn:microsoft.com/office/officeart/2005/8/layout/hierarchy1"/>
    <dgm:cxn modelId="{2A4FC9FA-C706-44F7-9A1F-3E22C2B1A877}" type="presParOf" srcId="{F348A113-6E85-4EDC-9EFC-26607A4BC25E}" destId="{50451721-9664-4A3D-B68A-D90ED12EE8EA}" srcOrd="1" destOrd="0" presId="urn:microsoft.com/office/officeart/2005/8/layout/hierarchy1"/>
    <dgm:cxn modelId="{4967A8D4-A24D-4E91-94E7-B43A9671BDAC}" type="presParOf" srcId="{AE80D819-9278-4A2D-B86E-4109B3770DD5}" destId="{B6CAA228-5088-4642-A346-0191FCA65BD5}" srcOrd="1" destOrd="0" presId="urn:microsoft.com/office/officeart/2005/8/layout/hierarchy1"/>
    <dgm:cxn modelId="{48C5DE9C-FE3D-4362-8B4A-2A960CBAD579}" type="presParOf" srcId="{B6CAA228-5088-4642-A346-0191FCA65BD5}" destId="{FF52E27F-B303-4D65-9006-663E8925F9B2}" srcOrd="0" destOrd="0" presId="urn:microsoft.com/office/officeart/2005/8/layout/hierarchy1"/>
    <dgm:cxn modelId="{6EA7234A-593B-4D14-9A52-ACE546B5BE6F}" type="presParOf" srcId="{B6CAA228-5088-4642-A346-0191FCA65BD5}" destId="{C6598FC2-5562-4C71-9C50-6E68F1CDA20D}" srcOrd="1" destOrd="0" presId="urn:microsoft.com/office/officeart/2005/8/layout/hierarchy1"/>
    <dgm:cxn modelId="{DFCCAB24-645F-419E-86BC-7A2C2EE2EED2}" type="presParOf" srcId="{C6598FC2-5562-4C71-9C50-6E68F1CDA20D}" destId="{1D6DCDD2-A416-4D7E-A1BF-4BC9B53179AB}" srcOrd="0" destOrd="0" presId="urn:microsoft.com/office/officeart/2005/8/layout/hierarchy1"/>
    <dgm:cxn modelId="{8CBD762C-0369-477F-8D9C-24A6DBB512B2}" type="presParOf" srcId="{1D6DCDD2-A416-4D7E-A1BF-4BC9B53179AB}" destId="{2F58E4B6-71F6-4B35-AC48-0B4DE732768D}" srcOrd="0" destOrd="0" presId="urn:microsoft.com/office/officeart/2005/8/layout/hierarchy1"/>
    <dgm:cxn modelId="{47DD35D4-04BC-43EB-80CB-90D5E9D7CFB6}" type="presParOf" srcId="{1D6DCDD2-A416-4D7E-A1BF-4BC9B53179AB}" destId="{A0163A59-1057-4217-BF79-9CE0B34797D2}" srcOrd="1" destOrd="0" presId="urn:microsoft.com/office/officeart/2005/8/layout/hierarchy1"/>
    <dgm:cxn modelId="{6193DAC4-389E-4E6D-95F9-DA9BF6BA53EA}" type="presParOf" srcId="{C6598FC2-5562-4C71-9C50-6E68F1CDA20D}" destId="{04FCCC50-5C02-4CD0-975B-E22D779C1130}" srcOrd="1" destOrd="0" presId="urn:microsoft.com/office/officeart/2005/8/layout/hierarchy1"/>
    <dgm:cxn modelId="{71954C73-5825-42F2-BE5C-8AEE94009F1B}" type="presParOf" srcId="{B6CAA228-5088-4642-A346-0191FCA65BD5}" destId="{22C62CDD-2B57-4F74-A48A-D1591D3CB6AC}" srcOrd="2" destOrd="0" presId="urn:microsoft.com/office/officeart/2005/8/layout/hierarchy1"/>
    <dgm:cxn modelId="{52D30B3E-4136-41CE-A5AA-C80D95AA87D3}" type="presParOf" srcId="{B6CAA228-5088-4642-A346-0191FCA65BD5}" destId="{9ED9EDF7-A49D-4EF5-ABAD-A28E74E3E60F}" srcOrd="3" destOrd="0" presId="urn:microsoft.com/office/officeart/2005/8/layout/hierarchy1"/>
    <dgm:cxn modelId="{9B4A178B-E86A-4C8C-9297-69F713720ABC}" type="presParOf" srcId="{9ED9EDF7-A49D-4EF5-ABAD-A28E74E3E60F}" destId="{43F379B8-7C53-4058-ADE0-35539762B616}" srcOrd="0" destOrd="0" presId="urn:microsoft.com/office/officeart/2005/8/layout/hierarchy1"/>
    <dgm:cxn modelId="{0B093AA7-9984-49CC-9AD1-80424F8DEB13}" type="presParOf" srcId="{43F379B8-7C53-4058-ADE0-35539762B616}" destId="{24198FA4-2C26-4D1C-A3D1-481FAF1C79E2}" srcOrd="0" destOrd="0" presId="urn:microsoft.com/office/officeart/2005/8/layout/hierarchy1"/>
    <dgm:cxn modelId="{2B368BEC-40A2-4E6B-8948-4285E75F9051}" type="presParOf" srcId="{43F379B8-7C53-4058-ADE0-35539762B616}" destId="{CEC3049F-2C9C-42F8-A169-26CF4E676BDB}" srcOrd="1" destOrd="0" presId="urn:microsoft.com/office/officeart/2005/8/layout/hierarchy1"/>
    <dgm:cxn modelId="{2F02EA2C-7084-4F60-A7E2-5ADFA9FF448D}" type="presParOf" srcId="{9ED9EDF7-A49D-4EF5-ABAD-A28E74E3E60F}" destId="{7D26E021-6D5A-4BC0-B800-4018D523364C}" srcOrd="1" destOrd="0" presId="urn:microsoft.com/office/officeart/2005/8/layout/hierarchy1"/>
    <dgm:cxn modelId="{29F9B412-CC2F-4B64-B864-5134DDF0DCAB}" type="presParOf" srcId="{B6CAA228-5088-4642-A346-0191FCA65BD5}" destId="{B642348B-9C89-45A2-836C-704228E629CB}" srcOrd="4" destOrd="0" presId="urn:microsoft.com/office/officeart/2005/8/layout/hierarchy1"/>
    <dgm:cxn modelId="{8BFF5B84-91C7-49BB-9F65-CC6077647015}" type="presParOf" srcId="{B6CAA228-5088-4642-A346-0191FCA65BD5}" destId="{B9091597-C806-4B40-9A33-CB876847D8A2}" srcOrd="5" destOrd="0" presId="urn:microsoft.com/office/officeart/2005/8/layout/hierarchy1"/>
    <dgm:cxn modelId="{9F791BA5-737C-4E0F-B10E-671F0F11A889}" type="presParOf" srcId="{B9091597-C806-4B40-9A33-CB876847D8A2}" destId="{C0A12598-0320-48B8-BFB9-FF126325BB8A}" srcOrd="0" destOrd="0" presId="urn:microsoft.com/office/officeart/2005/8/layout/hierarchy1"/>
    <dgm:cxn modelId="{44BE7E76-6A62-49FA-8975-6F2405BF29E8}" type="presParOf" srcId="{C0A12598-0320-48B8-BFB9-FF126325BB8A}" destId="{E702C188-61D7-40B5-ADC4-3E460013C6D8}" srcOrd="0" destOrd="0" presId="urn:microsoft.com/office/officeart/2005/8/layout/hierarchy1"/>
    <dgm:cxn modelId="{2D3604FC-1816-4C90-8C92-601BD7B86178}" type="presParOf" srcId="{C0A12598-0320-48B8-BFB9-FF126325BB8A}" destId="{7683A301-FB05-457F-B6E7-05EF4F125DF1}" srcOrd="1" destOrd="0" presId="urn:microsoft.com/office/officeart/2005/8/layout/hierarchy1"/>
    <dgm:cxn modelId="{02C1ABFC-71D8-41AA-825B-8297A562AE6F}" type="presParOf" srcId="{B9091597-C806-4B40-9A33-CB876847D8A2}" destId="{67DBAAFA-2C85-49CF-91B4-F816E71A12AA}" srcOrd="1" destOrd="0" presId="urn:microsoft.com/office/officeart/2005/8/layout/hierarchy1"/>
    <dgm:cxn modelId="{C53DD80E-4E93-471B-9B7F-46E11DF5C3FD}" type="presParOf" srcId="{B6CAA228-5088-4642-A346-0191FCA65BD5}" destId="{0E43ADBA-ABE1-4763-8735-1B01612E2FBC}" srcOrd="6" destOrd="0" presId="urn:microsoft.com/office/officeart/2005/8/layout/hierarchy1"/>
    <dgm:cxn modelId="{064D13BB-7A56-402F-B0D3-62D97FCB97F5}" type="presParOf" srcId="{B6CAA228-5088-4642-A346-0191FCA65BD5}" destId="{A3D05185-D3BA-4F4C-B39B-10B9B02B6808}" srcOrd="7" destOrd="0" presId="urn:microsoft.com/office/officeart/2005/8/layout/hierarchy1"/>
    <dgm:cxn modelId="{81463137-FD4E-4956-B40E-D8FD76771C92}" type="presParOf" srcId="{A3D05185-D3BA-4F4C-B39B-10B9B02B6808}" destId="{77CC262F-8501-4FAA-962E-6AE53E5E45F1}" srcOrd="0" destOrd="0" presId="urn:microsoft.com/office/officeart/2005/8/layout/hierarchy1"/>
    <dgm:cxn modelId="{D606AA6B-256A-4B2C-A580-60847C935F84}" type="presParOf" srcId="{77CC262F-8501-4FAA-962E-6AE53E5E45F1}" destId="{E7819E20-115D-450B-B851-4CAB333E4F27}" srcOrd="0" destOrd="0" presId="urn:microsoft.com/office/officeart/2005/8/layout/hierarchy1"/>
    <dgm:cxn modelId="{870357B8-9C4C-4D1B-B21A-6BA89F7EEE01}" type="presParOf" srcId="{77CC262F-8501-4FAA-962E-6AE53E5E45F1}" destId="{3D99A7BA-91DB-4E56-B23E-CD0C4140A5B4}" srcOrd="1" destOrd="0" presId="urn:microsoft.com/office/officeart/2005/8/layout/hierarchy1"/>
    <dgm:cxn modelId="{DCE1B249-F5AC-43CA-9237-4034366A6A40}" type="presParOf" srcId="{A3D05185-D3BA-4F4C-B39B-10B9B02B6808}" destId="{2E35ACAD-3AD1-4DD5-A8F2-6A4CB6D8FBBD}" srcOrd="1" destOrd="0" presId="urn:microsoft.com/office/officeart/2005/8/layout/hierarchy1"/>
    <dgm:cxn modelId="{C407824F-658B-4A0C-8038-3723691A4E60}" type="presParOf" srcId="{B6CAA228-5088-4642-A346-0191FCA65BD5}" destId="{21729E70-27D9-49F4-9293-764E94DEC625}" srcOrd="8" destOrd="0" presId="urn:microsoft.com/office/officeart/2005/8/layout/hierarchy1"/>
    <dgm:cxn modelId="{D86D9FE6-287E-4F6F-A393-56EAE198F31A}" type="presParOf" srcId="{B6CAA228-5088-4642-A346-0191FCA65BD5}" destId="{EDE6D6E5-E434-40E2-93C2-507DB7647191}" srcOrd="9" destOrd="0" presId="urn:microsoft.com/office/officeart/2005/8/layout/hierarchy1"/>
    <dgm:cxn modelId="{49AC974A-91E6-4E01-B816-210969137163}" type="presParOf" srcId="{EDE6D6E5-E434-40E2-93C2-507DB7647191}" destId="{BE19D0FF-B9F2-4C83-B81D-8C0493123732}" srcOrd="0" destOrd="0" presId="urn:microsoft.com/office/officeart/2005/8/layout/hierarchy1"/>
    <dgm:cxn modelId="{A404CED3-BAD5-475B-B36C-ABD3F28AEA64}" type="presParOf" srcId="{BE19D0FF-B9F2-4C83-B81D-8C0493123732}" destId="{BC13F5F1-A114-42A8-A473-A610C7038266}" srcOrd="0" destOrd="0" presId="urn:microsoft.com/office/officeart/2005/8/layout/hierarchy1"/>
    <dgm:cxn modelId="{A9B3E236-7D94-4BCB-A357-362A95826C9A}" type="presParOf" srcId="{BE19D0FF-B9F2-4C83-B81D-8C0493123732}" destId="{0F3769D3-D42E-4BE6-B3A8-B5F546D65E20}" srcOrd="1" destOrd="0" presId="urn:microsoft.com/office/officeart/2005/8/layout/hierarchy1"/>
    <dgm:cxn modelId="{9122C775-36E6-4A73-A845-0D805369DFC8}" type="presParOf" srcId="{EDE6D6E5-E434-40E2-93C2-507DB7647191}" destId="{1DAA528B-9AD1-4DC9-9D64-6FD64405ED50}" srcOrd="1" destOrd="0" presId="urn:microsoft.com/office/officeart/2005/8/layout/hierarchy1"/>
    <dgm:cxn modelId="{AEA305E1-A07D-4354-95F8-D507CE39023C}" type="presParOf" srcId="{B6CAA228-5088-4642-A346-0191FCA65BD5}" destId="{035BBBEC-E7FC-41D8-92A7-C83737A6A36D}" srcOrd="10" destOrd="0" presId="urn:microsoft.com/office/officeart/2005/8/layout/hierarchy1"/>
    <dgm:cxn modelId="{A8DF82B6-C347-488C-809C-E4B8B1EB6158}" type="presParOf" srcId="{B6CAA228-5088-4642-A346-0191FCA65BD5}" destId="{092DB540-FDF3-427A-9040-FAFDCB1BE66E}" srcOrd="11" destOrd="0" presId="urn:microsoft.com/office/officeart/2005/8/layout/hierarchy1"/>
    <dgm:cxn modelId="{E9F34493-3485-455C-BBD2-BE5E8717A3CE}" type="presParOf" srcId="{092DB540-FDF3-427A-9040-FAFDCB1BE66E}" destId="{0C146013-1C1A-44BA-B5AB-246E4AD8CB57}" srcOrd="0" destOrd="0" presId="urn:microsoft.com/office/officeart/2005/8/layout/hierarchy1"/>
    <dgm:cxn modelId="{643810DA-53A8-47DE-96FD-9C89CDB8EFD4}" type="presParOf" srcId="{0C146013-1C1A-44BA-B5AB-246E4AD8CB57}" destId="{83CB8D44-182B-4AEE-BCAD-261129A9875D}" srcOrd="0" destOrd="0" presId="urn:microsoft.com/office/officeart/2005/8/layout/hierarchy1"/>
    <dgm:cxn modelId="{692DCD90-5C9F-44CD-9AB1-B695ADACE2A4}" type="presParOf" srcId="{0C146013-1C1A-44BA-B5AB-246E4AD8CB57}" destId="{77E71781-C231-42B0-98C4-EE23F1297258}" srcOrd="1" destOrd="0" presId="urn:microsoft.com/office/officeart/2005/8/layout/hierarchy1"/>
    <dgm:cxn modelId="{EC575F72-7986-477B-881E-3BA6B4B6B8B8}" type="presParOf" srcId="{092DB540-FDF3-427A-9040-FAFDCB1BE66E}" destId="{04554DB1-720B-4E2B-834B-6B735BDB5946}" srcOrd="1" destOrd="0" presId="urn:microsoft.com/office/officeart/2005/8/layout/hierarchy1"/>
    <dgm:cxn modelId="{BDE5697C-9BAC-4E3F-93AD-867C0B36B59D}" type="presParOf" srcId="{B6CAA228-5088-4642-A346-0191FCA65BD5}" destId="{4B50B951-E69E-4E25-8757-D220AEFB851E}" srcOrd="12" destOrd="0" presId="urn:microsoft.com/office/officeart/2005/8/layout/hierarchy1"/>
    <dgm:cxn modelId="{B694704C-E5E1-42AE-9299-52C438F3731F}" type="presParOf" srcId="{B6CAA228-5088-4642-A346-0191FCA65BD5}" destId="{80D48511-54B5-425A-BB48-543697117C55}" srcOrd="13" destOrd="0" presId="urn:microsoft.com/office/officeart/2005/8/layout/hierarchy1"/>
    <dgm:cxn modelId="{E2571C9B-2E88-48B0-8FA4-7CC79C81B014}" type="presParOf" srcId="{80D48511-54B5-425A-BB48-543697117C55}" destId="{7C27605F-169B-458E-B180-6F6085FEADE4}" srcOrd="0" destOrd="0" presId="urn:microsoft.com/office/officeart/2005/8/layout/hierarchy1"/>
    <dgm:cxn modelId="{479C3D1A-C2C3-40CC-B604-65C8EEEEF011}" type="presParOf" srcId="{7C27605F-169B-458E-B180-6F6085FEADE4}" destId="{37EFB3FA-3CF4-4075-BD86-8D1F14E11CF9}" srcOrd="0" destOrd="0" presId="urn:microsoft.com/office/officeart/2005/8/layout/hierarchy1"/>
    <dgm:cxn modelId="{0CAE76C9-874B-494A-88E6-F6463312EEC5}" type="presParOf" srcId="{7C27605F-169B-458E-B180-6F6085FEADE4}" destId="{14C264DF-A129-499E-ADAA-A546CCA3C516}" srcOrd="1" destOrd="0" presId="urn:microsoft.com/office/officeart/2005/8/layout/hierarchy1"/>
    <dgm:cxn modelId="{E197C033-C181-45AE-9A5B-977DA52DC00C}" type="presParOf" srcId="{80D48511-54B5-425A-BB48-543697117C55}" destId="{F6E6E470-EDF6-4408-B14B-61D7D566B6EA}" srcOrd="1" destOrd="0" presId="urn:microsoft.com/office/officeart/2005/8/layout/hierarchy1"/>
    <dgm:cxn modelId="{A1D2F148-8ED6-478D-8C7E-7B87022973D2}" type="presParOf" srcId="{957D604E-B591-4B6E-8B11-DE7FE27F2C97}" destId="{D6A87BCC-B9FB-4194-8929-75CA99CDAE16}" srcOrd="1" destOrd="0" presId="urn:microsoft.com/office/officeart/2005/8/layout/hierarchy1"/>
    <dgm:cxn modelId="{AC1CD221-8591-41BA-9F86-9AD8EB834CF6}" type="presParOf" srcId="{D6A87BCC-B9FB-4194-8929-75CA99CDAE16}" destId="{26E380F1-9749-4759-93D0-A1739B856350}" srcOrd="0" destOrd="0" presId="urn:microsoft.com/office/officeart/2005/8/layout/hierarchy1"/>
    <dgm:cxn modelId="{93C70BA1-21E5-4108-B31B-38E6B0658E10}" type="presParOf" srcId="{26E380F1-9749-4759-93D0-A1739B856350}" destId="{96B56828-93A7-418C-B37E-6596FD16484D}" srcOrd="0" destOrd="0" presId="urn:microsoft.com/office/officeart/2005/8/layout/hierarchy1"/>
    <dgm:cxn modelId="{0CA803FD-611A-4072-8EC7-FB5CEC25ACBC}" type="presParOf" srcId="{26E380F1-9749-4759-93D0-A1739B856350}" destId="{62CFBF3F-C5AE-44FE-AA23-C98DD3FAD784}" srcOrd="1" destOrd="0" presId="urn:microsoft.com/office/officeart/2005/8/layout/hierarchy1"/>
    <dgm:cxn modelId="{B6576E3C-0E45-4F92-B838-3FC283B52F37}" type="presParOf" srcId="{D6A87BCC-B9FB-4194-8929-75CA99CDAE16}" destId="{C12427C0-4D3E-4BB9-9EC3-7C3266E17342}" srcOrd="1" destOrd="0" presId="urn:microsoft.com/office/officeart/2005/8/layout/hierarchy1"/>
    <dgm:cxn modelId="{8E060953-C8FE-4D8C-A8F2-CCE9A0C19778}" type="presParOf" srcId="{C12427C0-4D3E-4BB9-9EC3-7C3266E17342}" destId="{D8F6DFE7-C4FC-4BF8-9F35-428E529C5DA1}" srcOrd="0" destOrd="0" presId="urn:microsoft.com/office/officeart/2005/8/layout/hierarchy1"/>
    <dgm:cxn modelId="{6175D092-97A8-4CBD-BB93-09FCB95A3C93}" type="presParOf" srcId="{C12427C0-4D3E-4BB9-9EC3-7C3266E17342}" destId="{2DD02FBC-27BD-4AC7-A3C0-111685F6304F}" srcOrd="1" destOrd="0" presId="urn:microsoft.com/office/officeart/2005/8/layout/hierarchy1"/>
    <dgm:cxn modelId="{178684BB-0740-4539-8CC0-4D12B542B114}" type="presParOf" srcId="{2DD02FBC-27BD-4AC7-A3C0-111685F6304F}" destId="{27CD019A-2BA9-4A3F-9577-E5DC67EF672A}" srcOrd="0" destOrd="0" presId="urn:microsoft.com/office/officeart/2005/8/layout/hierarchy1"/>
    <dgm:cxn modelId="{A832D8FC-3F16-482E-B2A2-297FB94E501B}" type="presParOf" srcId="{27CD019A-2BA9-4A3F-9577-E5DC67EF672A}" destId="{0A55610B-157D-429A-9D20-E397522C7C4C}" srcOrd="0" destOrd="0" presId="urn:microsoft.com/office/officeart/2005/8/layout/hierarchy1"/>
    <dgm:cxn modelId="{2AC42AAD-5927-4755-8B5F-0B10C0A53DA0}" type="presParOf" srcId="{27CD019A-2BA9-4A3F-9577-E5DC67EF672A}" destId="{3B074259-2BC9-459A-B9EC-87633E956539}" srcOrd="1" destOrd="0" presId="urn:microsoft.com/office/officeart/2005/8/layout/hierarchy1"/>
    <dgm:cxn modelId="{D0E53F30-2A67-43AB-B992-9AB1B9AEB5F8}" type="presParOf" srcId="{2DD02FBC-27BD-4AC7-A3C0-111685F6304F}" destId="{529D0775-78D9-4FBE-8110-2EB5EE2CDBB9}" srcOrd="1" destOrd="0" presId="urn:microsoft.com/office/officeart/2005/8/layout/hierarchy1"/>
    <dgm:cxn modelId="{C2A3BECF-BDFE-428C-9C7D-316D87C6F6EB}" type="presParOf" srcId="{C12427C0-4D3E-4BB9-9EC3-7C3266E17342}" destId="{A6A5448F-EA92-4874-97C3-136ED2DACC5D}" srcOrd="2" destOrd="0" presId="urn:microsoft.com/office/officeart/2005/8/layout/hierarchy1"/>
    <dgm:cxn modelId="{474C95EF-E721-41E4-AF0A-8A2A10FEA2EA}" type="presParOf" srcId="{C12427C0-4D3E-4BB9-9EC3-7C3266E17342}" destId="{26ECE8C8-E528-42E2-A08F-DF336FF572B7}" srcOrd="3" destOrd="0" presId="urn:microsoft.com/office/officeart/2005/8/layout/hierarchy1"/>
    <dgm:cxn modelId="{B2F4F555-6530-429D-B592-9C2618C30FF3}" type="presParOf" srcId="{26ECE8C8-E528-42E2-A08F-DF336FF572B7}" destId="{7A0AB45F-96CE-4F88-94F9-51198F4B44D1}" srcOrd="0" destOrd="0" presId="urn:microsoft.com/office/officeart/2005/8/layout/hierarchy1"/>
    <dgm:cxn modelId="{48708FFB-23B1-40A1-BD10-BEC54A0B0B9C}" type="presParOf" srcId="{7A0AB45F-96CE-4F88-94F9-51198F4B44D1}" destId="{6BDAD489-F016-4429-A5C1-61401F0A18DA}" srcOrd="0" destOrd="0" presId="urn:microsoft.com/office/officeart/2005/8/layout/hierarchy1"/>
    <dgm:cxn modelId="{05603EB7-9029-42EC-95DA-D2C84C49765B}" type="presParOf" srcId="{7A0AB45F-96CE-4F88-94F9-51198F4B44D1}" destId="{E094862F-D8AA-44D9-9B33-BDD34B06CCD7}" srcOrd="1" destOrd="0" presId="urn:microsoft.com/office/officeart/2005/8/layout/hierarchy1"/>
    <dgm:cxn modelId="{6230C456-05D7-4965-A246-1B5B2A74E3D8}" type="presParOf" srcId="{26ECE8C8-E528-42E2-A08F-DF336FF572B7}" destId="{7A031B26-FD91-459E-90B5-201152F69821}" srcOrd="1" destOrd="0" presId="urn:microsoft.com/office/officeart/2005/8/layout/hierarchy1"/>
    <dgm:cxn modelId="{6D782EED-4A1C-4856-9504-D367FAA20B43}" type="presParOf" srcId="{C12427C0-4D3E-4BB9-9EC3-7C3266E17342}" destId="{CFABE33D-E3E8-4440-ADF7-A614C272C29D}" srcOrd="4" destOrd="0" presId="urn:microsoft.com/office/officeart/2005/8/layout/hierarchy1"/>
    <dgm:cxn modelId="{C8FB845B-0F14-4140-860E-237EBB610F76}" type="presParOf" srcId="{C12427C0-4D3E-4BB9-9EC3-7C3266E17342}" destId="{1720A3E0-7D7F-48E1-AF59-665AB6F2E661}" srcOrd="5" destOrd="0" presId="urn:microsoft.com/office/officeart/2005/8/layout/hierarchy1"/>
    <dgm:cxn modelId="{B748AE9C-73AF-4E9E-8055-F0B16D527857}" type="presParOf" srcId="{1720A3E0-7D7F-48E1-AF59-665AB6F2E661}" destId="{D0809C9B-75E6-4AB8-BD9C-169142DBCF00}" srcOrd="0" destOrd="0" presId="urn:microsoft.com/office/officeart/2005/8/layout/hierarchy1"/>
    <dgm:cxn modelId="{B4A7A4F9-96BD-482C-ADFA-C8708843D698}" type="presParOf" srcId="{D0809C9B-75E6-4AB8-BD9C-169142DBCF00}" destId="{77CE662C-5B0C-4A79-95DA-B282EAA55A5B}" srcOrd="0" destOrd="0" presId="urn:microsoft.com/office/officeart/2005/8/layout/hierarchy1"/>
    <dgm:cxn modelId="{B7C56F65-F0CE-4FE9-8F86-098A91044A23}" type="presParOf" srcId="{D0809C9B-75E6-4AB8-BD9C-169142DBCF00}" destId="{CC1397A1-CD9E-403F-BA32-6372AFCF58F0}" srcOrd="1" destOrd="0" presId="urn:microsoft.com/office/officeart/2005/8/layout/hierarchy1"/>
    <dgm:cxn modelId="{3D5329CB-C047-4D78-8108-5010264589F8}" type="presParOf" srcId="{1720A3E0-7D7F-48E1-AF59-665AB6F2E661}" destId="{3515B40B-8101-451C-9B5A-BC2F1F8DB65E}" srcOrd="1" destOrd="0" presId="urn:microsoft.com/office/officeart/2005/8/layout/hierarchy1"/>
    <dgm:cxn modelId="{56AE3BC0-DC76-42C4-96C8-7E92CC394436}" type="presParOf" srcId="{C12427C0-4D3E-4BB9-9EC3-7C3266E17342}" destId="{6005ABE5-5FE0-437D-93AD-0F61C64EB9BF}" srcOrd="6" destOrd="0" presId="urn:microsoft.com/office/officeart/2005/8/layout/hierarchy1"/>
    <dgm:cxn modelId="{89C36ECB-F0D1-4215-8E1D-C5ADAF8341D9}" type="presParOf" srcId="{C12427C0-4D3E-4BB9-9EC3-7C3266E17342}" destId="{AFCFA8EF-20A4-40E4-870F-5088890D28D3}" srcOrd="7" destOrd="0" presId="urn:microsoft.com/office/officeart/2005/8/layout/hierarchy1"/>
    <dgm:cxn modelId="{22C60046-2C32-46DA-9077-1E62BBC7B997}" type="presParOf" srcId="{AFCFA8EF-20A4-40E4-870F-5088890D28D3}" destId="{0242AC0F-6FC9-4F66-9ED9-8149969D5C66}" srcOrd="0" destOrd="0" presId="urn:microsoft.com/office/officeart/2005/8/layout/hierarchy1"/>
    <dgm:cxn modelId="{93E08B04-FDE0-48E9-937C-F97E51050668}" type="presParOf" srcId="{0242AC0F-6FC9-4F66-9ED9-8149969D5C66}" destId="{FFD8DB12-918A-4463-A8C6-58ACE499E76A}" srcOrd="0" destOrd="0" presId="urn:microsoft.com/office/officeart/2005/8/layout/hierarchy1"/>
    <dgm:cxn modelId="{EAB15A52-D357-41F4-95BD-A1346CA1D20E}" type="presParOf" srcId="{0242AC0F-6FC9-4F66-9ED9-8149969D5C66}" destId="{346C1BB9-F86A-4429-9AD5-6FC398703FF7}" srcOrd="1" destOrd="0" presId="urn:microsoft.com/office/officeart/2005/8/layout/hierarchy1"/>
    <dgm:cxn modelId="{4FB51EDC-7C56-4CD5-AFA5-456F534BF0C5}" type="presParOf" srcId="{AFCFA8EF-20A4-40E4-870F-5088890D28D3}" destId="{4C95DC56-1930-4EF8-9A70-9F3FAB5566D1}" srcOrd="1" destOrd="0" presId="urn:microsoft.com/office/officeart/2005/8/layout/hierarchy1"/>
    <dgm:cxn modelId="{9C2DA975-43A9-44E6-9823-2401DE789668}" type="presParOf" srcId="{C12427C0-4D3E-4BB9-9EC3-7C3266E17342}" destId="{72DA4F0F-A0B3-48FF-A3EB-81FAA1CE7DF2}" srcOrd="8" destOrd="0" presId="urn:microsoft.com/office/officeart/2005/8/layout/hierarchy1"/>
    <dgm:cxn modelId="{18D1938C-C63A-4568-84E6-C173172B0E3F}" type="presParOf" srcId="{C12427C0-4D3E-4BB9-9EC3-7C3266E17342}" destId="{98ADD398-036E-44C1-ADE5-9566A1DE39F6}" srcOrd="9" destOrd="0" presId="urn:microsoft.com/office/officeart/2005/8/layout/hierarchy1"/>
    <dgm:cxn modelId="{4E8E452C-6F26-419D-A74D-90AC153D9469}" type="presParOf" srcId="{98ADD398-036E-44C1-ADE5-9566A1DE39F6}" destId="{44EEC925-3392-4A90-8E51-1AA9ECF46E49}" srcOrd="0" destOrd="0" presId="urn:microsoft.com/office/officeart/2005/8/layout/hierarchy1"/>
    <dgm:cxn modelId="{1C0C406C-D89A-468C-A63A-3F51E5BC9A7C}" type="presParOf" srcId="{44EEC925-3392-4A90-8E51-1AA9ECF46E49}" destId="{20820EEC-7C43-4889-8A39-7B13CADFF9A1}" srcOrd="0" destOrd="0" presId="urn:microsoft.com/office/officeart/2005/8/layout/hierarchy1"/>
    <dgm:cxn modelId="{E26A6754-247E-404D-B8C0-D8C0FBAF32A7}" type="presParOf" srcId="{44EEC925-3392-4A90-8E51-1AA9ECF46E49}" destId="{3135C5F7-6877-4419-A7E5-60E15E04ED05}" srcOrd="1" destOrd="0" presId="urn:microsoft.com/office/officeart/2005/8/layout/hierarchy1"/>
    <dgm:cxn modelId="{29E88019-11DD-4F74-89E8-A336B59BF07F}" type="presParOf" srcId="{98ADD398-036E-44C1-ADE5-9566A1DE39F6}" destId="{4294A9D6-58B3-47A7-82EB-07A8DC14BAA0}" srcOrd="1" destOrd="0" presId="urn:microsoft.com/office/officeart/2005/8/layout/hierarchy1"/>
    <dgm:cxn modelId="{8A05F428-87EB-4E4E-98E3-326D77D50CF1}" type="presParOf" srcId="{C12427C0-4D3E-4BB9-9EC3-7C3266E17342}" destId="{43AF3C01-1B27-4F91-9020-2467459C7317}" srcOrd="10" destOrd="0" presId="urn:microsoft.com/office/officeart/2005/8/layout/hierarchy1"/>
    <dgm:cxn modelId="{156DD284-0650-4120-895F-7E6060624400}" type="presParOf" srcId="{C12427C0-4D3E-4BB9-9EC3-7C3266E17342}" destId="{F5ECD5B9-CACC-47EB-BBA7-BE0710F3E307}" srcOrd="11" destOrd="0" presId="urn:microsoft.com/office/officeart/2005/8/layout/hierarchy1"/>
    <dgm:cxn modelId="{4A75B424-77FE-4577-A1B4-B6005956E837}" type="presParOf" srcId="{F5ECD5B9-CACC-47EB-BBA7-BE0710F3E307}" destId="{C64A6FB1-A619-46CD-A062-739E23F8251C}" srcOrd="0" destOrd="0" presId="urn:microsoft.com/office/officeart/2005/8/layout/hierarchy1"/>
    <dgm:cxn modelId="{B8FE8461-D044-406D-B145-0970F90F3DF1}" type="presParOf" srcId="{C64A6FB1-A619-46CD-A062-739E23F8251C}" destId="{0BA94EA3-60FD-4782-A7E9-5C6E0FCB2269}" srcOrd="0" destOrd="0" presId="urn:microsoft.com/office/officeart/2005/8/layout/hierarchy1"/>
    <dgm:cxn modelId="{56BA99C6-658C-4205-AB85-8A17659CFF6E}" type="presParOf" srcId="{C64A6FB1-A619-46CD-A062-739E23F8251C}" destId="{F97DC3A9-D6E8-452F-9D3E-DACF97D65AA6}" srcOrd="1" destOrd="0" presId="urn:microsoft.com/office/officeart/2005/8/layout/hierarchy1"/>
    <dgm:cxn modelId="{385EBE0A-C901-47E5-A941-D934AD370939}" type="presParOf" srcId="{F5ECD5B9-CACC-47EB-BBA7-BE0710F3E307}" destId="{5DA5369B-E389-4880-A5EB-4848164C82B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6DA519-2BDA-4E82-8A6F-96DBFBD3C637}">
      <dsp:nvSpPr>
        <dsp:cNvPr id="0" name=""/>
        <dsp:cNvSpPr/>
      </dsp:nvSpPr>
      <dsp:spPr>
        <a:xfrm>
          <a:off x="6560777" y="1677851"/>
          <a:ext cx="992817" cy="157496"/>
        </a:xfrm>
        <a:custGeom>
          <a:avLst/>
          <a:gdLst/>
          <a:ahLst/>
          <a:cxnLst/>
          <a:rect l="0" t="0" r="0" b="0"/>
          <a:pathLst>
            <a:path>
              <a:moveTo>
                <a:pt x="0" y="0"/>
              </a:moveTo>
              <a:lnTo>
                <a:pt x="0" y="107329"/>
              </a:lnTo>
              <a:lnTo>
                <a:pt x="992817" y="107329"/>
              </a:lnTo>
              <a:lnTo>
                <a:pt x="992817"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125430-8D8E-42BD-A118-1CBC50CAA87D}">
      <dsp:nvSpPr>
        <dsp:cNvPr id="0" name=""/>
        <dsp:cNvSpPr/>
      </dsp:nvSpPr>
      <dsp:spPr>
        <a:xfrm>
          <a:off x="6560777" y="1677851"/>
          <a:ext cx="330939" cy="157496"/>
        </a:xfrm>
        <a:custGeom>
          <a:avLst/>
          <a:gdLst/>
          <a:ahLst/>
          <a:cxnLst/>
          <a:rect l="0" t="0" r="0" b="0"/>
          <a:pathLst>
            <a:path>
              <a:moveTo>
                <a:pt x="0" y="0"/>
              </a:moveTo>
              <a:lnTo>
                <a:pt x="0" y="107329"/>
              </a:lnTo>
              <a:lnTo>
                <a:pt x="330939" y="107329"/>
              </a:lnTo>
              <a:lnTo>
                <a:pt x="330939"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A13513-8B44-4610-9B9B-4325802DEF4A}">
      <dsp:nvSpPr>
        <dsp:cNvPr id="0" name=""/>
        <dsp:cNvSpPr/>
      </dsp:nvSpPr>
      <dsp:spPr>
        <a:xfrm>
          <a:off x="6229838" y="1677851"/>
          <a:ext cx="330939" cy="157496"/>
        </a:xfrm>
        <a:custGeom>
          <a:avLst/>
          <a:gdLst/>
          <a:ahLst/>
          <a:cxnLst/>
          <a:rect l="0" t="0" r="0" b="0"/>
          <a:pathLst>
            <a:path>
              <a:moveTo>
                <a:pt x="330939" y="0"/>
              </a:moveTo>
              <a:lnTo>
                <a:pt x="330939" y="107329"/>
              </a:lnTo>
              <a:lnTo>
                <a:pt x="0" y="107329"/>
              </a:lnTo>
              <a:lnTo>
                <a:pt x="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B7A12C-9A2F-4F7E-BBF1-88F9626D1F6B}">
      <dsp:nvSpPr>
        <dsp:cNvPr id="0" name=""/>
        <dsp:cNvSpPr/>
      </dsp:nvSpPr>
      <dsp:spPr>
        <a:xfrm>
          <a:off x="5567960" y="1677851"/>
          <a:ext cx="992817" cy="157496"/>
        </a:xfrm>
        <a:custGeom>
          <a:avLst/>
          <a:gdLst/>
          <a:ahLst/>
          <a:cxnLst/>
          <a:rect l="0" t="0" r="0" b="0"/>
          <a:pathLst>
            <a:path>
              <a:moveTo>
                <a:pt x="992817" y="0"/>
              </a:moveTo>
              <a:lnTo>
                <a:pt x="992817" y="107329"/>
              </a:lnTo>
              <a:lnTo>
                <a:pt x="0" y="107329"/>
              </a:lnTo>
              <a:lnTo>
                <a:pt x="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196F9F-0C7D-493B-A553-3D4E3B7A2A07}">
      <dsp:nvSpPr>
        <dsp:cNvPr id="0" name=""/>
        <dsp:cNvSpPr/>
      </dsp:nvSpPr>
      <dsp:spPr>
        <a:xfrm>
          <a:off x="3913264" y="1176478"/>
          <a:ext cx="2647512" cy="157496"/>
        </a:xfrm>
        <a:custGeom>
          <a:avLst/>
          <a:gdLst/>
          <a:ahLst/>
          <a:cxnLst/>
          <a:rect l="0" t="0" r="0" b="0"/>
          <a:pathLst>
            <a:path>
              <a:moveTo>
                <a:pt x="0" y="0"/>
              </a:moveTo>
              <a:lnTo>
                <a:pt x="0" y="107329"/>
              </a:lnTo>
              <a:lnTo>
                <a:pt x="2647512" y="107329"/>
              </a:lnTo>
              <a:lnTo>
                <a:pt x="2647512"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56A0EC-9FB1-427A-B770-71F7942A85D5}">
      <dsp:nvSpPr>
        <dsp:cNvPr id="0" name=""/>
        <dsp:cNvSpPr/>
      </dsp:nvSpPr>
      <dsp:spPr>
        <a:xfrm>
          <a:off x="3913264" y="1677851"/>
          <a:ext cx="992817" cy="157496"/>
        </a:xfrm>
        <a:custGeom>
          <a:avLst/>
          <a:gdLst/>
          <a:ahLst/>
          <a:cxnLst/>
          <a:rect l="0" t="0" r="0" b="0"/>
          <a:pathLst>
            <a:path>
              <a:moveTo>
                <a:pt x="0" y="0"/>
              </a:moveTo>
              <a:lnTo>
                <a:pt x="0" y="107329"/>
              </a:lnTo>
              <a:lnTo>
                <a:pt x="992817" y="107329"/>
              </a:lnTo>
              <a:lnTo>
                <a:pt x="992817"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4649F0-99FB-4463-A4D1-1B14E6586A60}">
      <dsp:nvSpPr>
        <dsp:cNvPr id="0" name=""/>
        <dsp:cNvSpPr/>
      </dsp:nvSpPr>
      <dsp:spPr>
        <a:xfrm>
          <a:off x="3913264" y="1677851"/>
          <a:ext cx="330939" cy="157496"/>
        </a:xfrm>
        <a:custGeom>
          <a:avLst/>
          <a:gdLst/>
          <a:ahLst/>
          <a:cxnLst/>
          <a:rect l="0" t="0" r="0" b="0"/>
          <a:pathLst>
            <a:path>
              <a:moveTo>
                <a:pt x="0" y="0"/>
              </a:moveTo>
              <a:lnTo>
                <a:pt x="0" y="107329"/>
              </a:lnTo>
              <a:lnTo>
                <a:pt x="330939" y="107329"/>
              </a:lnTo>
              <a:lnTo>
                <a:pt x="330939"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F393FE9-A0F1-4C08-83A3-15C64901BBCA}">
      <dsp:nvSpPr>
        <dsp:cNvPr id="0" name=""/>
        <dsp:cNvSpPr/>
      </dsp:nvSpPr>
      <dsp:spPr>
        <a:xfrm>
          <a:off x="3582325" y="1677851"/>
          <a:ext cx="330939" cy="157496"/>
        </a:xfrm>
        <a:custGeom>
          <a:avLst/>
          <a:gdLst/>
          <a:ahLst/>
          <a:cxnLst/>
          <a:rect l="0" t="0" r="0" b="0"/>
          <a:pathLst>
            <a:path>
              <a:moveTo>
                <a:pt x="330939" y="0"/>
              </a:moveTo>
              <a:lnTo>
                <a:pt x="330939" y="107329"/>
              </a:lnTo>
              <a:lnTo>
                <a:pt x="0" y="107329"/>
              </a:lnTo>
              <a:lnTo>
                <a:pt x="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31CB3E-4013-4099-A29B-555141488D36}">
      <dsp:nvSpPr>
        <dsp:cNvPr id="0" name=""/>
        <dsp:cNvSpPr/>
      </dsp:nvSpPr>
      <dsp:spPr>
        <a:xfrm>
          <a:off x="2920447" y="1677851"/>
          <a:ext cx="992817" cy="157496"/>
        </a:xfrm>
        <a:custGeom>
          <a:avLst/>
          <a:gdLst/>
          <a:ahLst/>
          <a:cxnLst/>
          <a:rect l="0" t="0" r="0" b="0"/>
          <a:pathLst>
            <a:path>
              <a:moveTo>
                <a:pt x="992817" y="0"/>
              </a:moveTo>
              <a:lnTo>
                <a:pt x="992817" y="107329"/>
              </a:lnTo>
              <a:lnTo>
                <a:pt x="0" y="107329"/>
              </a:lnTo>
              <a:lnTo>
                <a:pt x="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390816-BFC4-4681-A441-CDCA22B5AB00}">
      <dsp:nvSpPr>
        <dsp:cNvPr id="0" name=""/>
        <dsp:cNvSpPr/>
      </dsp:nvSpPr>
      <dsp:spPr>
        <a:xfrm>
          <a:off x="3867544" y="1176478"/>
          <a:ext cx="91440" cy="157496"/>
        </a:xfrm>
        <a:custGeom>
          <a:avLst/>
          <a:gdLst/>
          <a:ahLst/>
          <a:cxnLst/>
          <a:rect l="0" t="0" r="0" b="0"/>
          <a:pathLst>
            <a:path>
              <a:moveTo>
                <a:pt x="45720" y="0"/>
              </a:moveTo>
              <a:lnTo>
                <a:pt x="4572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FBBF605-2909-4818-867C-AF02EBFA8706}">
      <dsp:nvSpPr>
        <dsp:cNvPr id="0" name=""/>
        <dsp:cNvSpPr/>
      </dsp:nvSpPr>
      <dsp:spPr>
        <a:xfrm>
          <a:off x="1265751" y="1677851"/>
          <a:ext cx="992817" cy="157496"/>
        </a:xfrm>
        <a:custGeom>
          <a:avLst/>
          <a:gdLst/>
          <a:ahLst/>
          <a:cxnLst/>
          <a:rect l="0" t="0" r="0" b="0"/>
          <a:pathLst>
            <a:path>
              <a:moveTo>
                <a:pt x="0" y="0"/>
              </a:moveTo>
              <a:lnTo>
                <a:pt x="0" y="107329"/>
              </a:lnTo>
              <a:lnTo>
                <a:pt x="992817" y="107329"/>
              </a:lnTo>
              <a:lnTo>
                <a:pt x="992817"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56392C-6D0D-44FE-BB63-C6D604029F48}">
      <dsp:nvSpPr>
        <dsp:cNvPr id="0" name=""/>
        <dsp:cNvSpPr/>
      </dsp:nvSpPr>
      <dsp:spPr>
        <a:xfrm>
          <a:off x="1265751" y="1677851"/>
          <a:ext cx="330939" cy="157496"/>
        </a:xfrm>
        <a:custGeom>
          <a:avLst/>
          <a:gdLst/>
          <a:ahLst/>
          <a:cxnLst/>
          <a:rect l="0" t="0" r="0" b="0"/>
          <a:pathLst>
            <a:path>
              <a:moveTo>
                <a:pt x="0" y="0"/>
              </a:moveTo>
              <a:lnTo>
                <a:pt x="0" y="107329"/>
              </a:lnTo>
              <a:lnTo>
                <a:pt x="330939" y="107329"/>
              </a:lnTo>
              <a:lnTo>
                <a:pt x="330939"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D61FBB-4F6D-4EC8-8D8C-4CF55E48457E}">
      <dsp:nvSpPr>
        <dsp:cNvPr id="0" name=""/>
        <dsp:cNvSpPr/>
      </dsp:nvSpPr>
      <dsp:spPr>
        <a:xfrm>
          <a:off x="934812" y="1677851"/>
          <a:ext cx="330939" cy="157496"/>
        </a:xfrm>
        <a:custGeom>
          <a:avLst/>
          <a:gdLst/>
          <a:ahLst/>
          <a:cxnLst/>
          <a:rect l="0" t="0" r="0" b="0"/>
          <a:pathLst>
            <a:path>
              <a:moveTo>
                <a:pt x="330939" y="0"/>
              </a:moveTo>
              <a:lnTo>
                <a:pt x="330939" y="107329"/>
              </a:lnTo>
              <a:lnTo>
                <a:pt x="0" y="107329"/>
              </a:lnTo>
              <a:lnTo>
                <a:pt x="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15211E-0915-4294-AFC2-2A9F34E0F9D9}">
      <dsp:nvSpPr>
        <dsp:cNvPr id="0" name=""/>
        <dsp:cNvSpPr/>
      </dsp:nvSpPr>
      <dsp:spPr>
        <a:xfrm>
          <a:off x="272934" y="1677851"/>
          <a:ext cx="992817" cy="157496"/>
        </a:xfrm>
        <a:custGeom>
          <a:avLst/>
          <a:gdLst/>
          <a:ahLst/>
          <a:cxnLst/>
          <a:rect l="0" t="0" r="0" b="0"/>
          <a:pathLst>
            <a:path>
              <a:moveTo>
                <a:pt x="992817" y="0"/>
              </a:moveTo>
              <a:lnTo>
                <a:pt x="992817" y="107329"/>
              </a:lnTo>
              <a:lnTo>
                <a:pt x="0" y="107329"/>
              </a:lnTo>
              <a:lnTo>
                <a:pt x="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FF7D1A-8079-4742-8620-FF73FAE935A6}">
      <dsp:nvSpPr>
        <dsp:cNvPr id="0" name=""/>
        <dsp:cNvSpPr/>
      </dsp:nvSpPr>
      <dsp:spPr>
        <a:xfrm>
          <a:off x="1265751" y="1176478"/>
          <a:ext cx="2647512" cy="157496"/>
        </a:xfrm>
        <a:custGeom>
          <a:avLst/>
          <a:gdLst/>
          <a:ahLst/>
          <a:cxnLst/>
          <a:rect l="0" t="0" r="0" b="0"/>
          <a:pathLst>
            <a:path>
              <a:moveTo>
                <a:pt x="2647512" y="0"/>
              </a:moveTo>
              <a:lnTo>
                <a:pt x="2647512" y="107329"/>
              </a:lnTo>
              <a:lnTo>
                <a:pt x="0" y="107329"/>
              </a:lnTo>
              <a:lnTo>
                <a:pt x="0" y="15749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60E661-2DF9-4BE1-B5FF-08C52E0729C3}">
      <dsp:nvSpPr>
        <dsp:cNvPr id="0" name=""/>
        <dsp:cNvSpPr/>
      </dsp:nvSpPr>
      <dsp:spPr>
        <a:xfrm>
          <a:off x="2589508" y="675106"/>
          <a:ext cx="1323756" cy="157496"/>
        </a:xfrm>
        <a:custGeom>
          <a:avLst/>
          <a:gdLst/>
          <a:ahLst/>
          <a:cxnLst/>
          <a:rect l="0" t="0" r="0" b="0"/>
          <a:pathLst>
            <a:path>
              <a:moveTo>
                <a:pt x="0" y="0"/>
              </a:moveTo>
              <a:lnTo>
                <a:pt x="0" y="107329"/>
              </a:lnTo>
              <a:lnTo>
                <a:pt x="1323756" y="107329"/>
              </a:lnTo>
              <a:lnTo>
                <a:pt x="1323756" y="157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5070C78-464E-4130-944D-C9ED6BDB5CE9}">
      <dsp:nvSpPr>
        <dsp:cNvPr id="0" name=""/>
        <dsp:cNvSpPr/>
      </dsp:nvSpPr>
      <dsp:spPr>
        <a:xfrm>
          <a:off x="2589508" y="675106"/>
          <a:ext cx="661878" cy="157496"/>
        </a:xfrm>
        <a:custGeom>
          <a:avLst/>
          <a:gdLst/>
          <a:ahLst/>
          <a:cxnLst/>
          <a:rect l="0" t="0" r="0" b="0"/>
          <a:pathLst>
            <a:path>
              <a:moveTo>
                <a:pt x="0" y="0"/>
              </a:moveTo>
              <a:lnTo>
                <a:pt x="0" y="107329"/>
              </a:lnTo>
              <a:lnTo>
                <a:pt x="661878" y="107329"/>
              </a:lnTo>
              <a:lnTo>
                <a:pt x="661878" y="157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7C1844-9C41-4826-A8BD-22A4F609EB68}">
      <dsp:nvSpPr>
        <dsp:cNvPr id="0" name=""/>
        <dsp:cNvSpPr/>
      </dsp:nvSpPr>
      <dsp:spPr>
        <a:xfrm>
          <a:off x="2543788" y="675106"/>
          <a:ext cx="91440" cy="157496"/>
        </a:xfrm>
        <a:custGeom>
          <a:avLst/>
          <a:gdLst/>
          <a:ahLst/>
          <a:cxnLst/>
          <a:rect l="0" t="0" r="0" b="0"/>
          <a:pathLst>
            <a:path>
              <a:moveTo>
                <a:pt x="45720" y="0"/>
              </a:moveTo>
              <a:lnTo>
                <a:pt x="45720" y="157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928054-2F41-4057-8317-E29E00AA9F9C}">
      <dsp:nvSpPr>
        <dsp:cNvPr id="0" name=""/>
        <dsp:cNvSpPr/>
      </dsp:nvSpPr>
      <dsp:spPr>
        <a:xfrm>
          <a:off x="1927630" y="675106"/>
          <a:ext cx="661878" cy="157496"/>
        </a:xfrm>
        <a:custGeom>
          <a:avLst/>
          <a:gdLst/>
          <a:ahLst/>
          <a:cxnLst/>
          <a:rect l="0" t="0" r="0" b="0"/>
          <a:pathLst>
            <a:path>
              <a:moveTo>
                <a:pt x="661878" y="0"/>
              </a:moveTo>
              <a:lnTo>
                <a:pt x="661878" y="107329"/>
              </a:lnTo>
              <a:lnTo>
                <a:pt x="0" y="107329"/>
              </a:lnTo>
              <a:lnTo>
                <a:pt x="0" y="157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799020-27FA-4CFE-B967-CA3C178A894A}">
      <dsp:nvSpPr>
        <dsp:cNvPr id="0" name=""/>
        <dsp:cNvSpPr/>
      </dsp:nvSpPr>
      <dsp:spPr>
        <a:xfrm>
          <a:off x="1265751" y="675106"/>
          <a:ext cx="1323756" cy="157496"/>
        </a:xfrm>
        <a:custGeom>
          <a:avLst/>
          <a:gdLst/>
          <a:ahLst/>
          <a:cxnLst/>
          <a:rect l="0" t="0" r="0" b="0"/>
          <a:pathLst>
            <a:path>
              <a:moveTo>
                <a:pt x="1323756" y="0"/>
              </a:moveTo>
              <a:lnTo>
                <a:pt x="1323756" y="107329"/>
              </a:lnTo>
              <a:lnTo>
                <a:pt x="0" y="107329"/>
              </a:lnTo>
              <a:lnTo>
                <a:pt x="0" y="157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86A6EF-6F5C-4AF8-AD2B-2884189F6BF8}">
      <dsp:nvSpPr>
        <dsp:cNvPr id="0" name=""/>
        <dsp:cNvSpPr/>
      </dsp:nvSpPr>
      <dsp:spPr>
        <a:xfrm>
          <a:off x="2318739" y="331230"/>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451721-9664-4A3D-B68A-D90ED12EE8EA}">
      <dsp:nvSpPr>
        <dsp:cNvPr id="0" name=""/>
        <dsp:cNvSpPr/>
      </dsp:nvSpPr>
      <dsp:spPr>
        <a:xfrm>
          <a:off x="2378910" y="388392"/>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t>Frontier: Energy, Intensity or Cosmic</a:t>
          </a:r>
        </a:p>
      </dsp:txBody>
      <dsp:txXfrm>
        <a:off x="2388982" y="398464"/>
        <a:ext cx="521392" cy="323731"/>
      </dsp:txXfrm>
    </dsp:sp>
    <dsp:sp modelId="{0781CCB4-545A-4BD8-9608-3ED2C4D8EBCB}">
      <dsp:nvSpPr>
        <dsp:cNvPr id="0" name=""/>
        <dsp:cNvSpPr/>
      </dsp:nvSpPr>
      <dsp:spPr>
        <a:xfrm>
          <a:off x="994983" y="832603"/>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E70F93-66D6-467E-9B9A-7E443840E06C}">
      <dsp:nvSpPr>
        <dsp:cNvPr id="0" name=""/>
        <dsp:cNvSpPr/>
      </dsp:nvSpPr>
      <dsp:spPr>
        <a:xfrm>
          <a:off x="1055154" y="889765"/>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t>Detector Design and Subsystem Fabrication</a:t>
          </a:r>
        </a:p>
      </dsp:txBody>
      <dsp:txXfrm>
        <a:off x="1065226" y="899837"/>
        <a:ext cx="521392" cy="323731"/>
      </dsp:txXfrm>
    </dsp:sp>
    <dsp:sp modelId="{0A7B25F7-91D7-48C3-8293-9F6DA320433E}">
      <dsp:nvSpPr>
        <dsp:cNvPr id="0" name=""/>
        <dsp:cNvSpPr/>
      </dsp:nvSpPr>
      <dsp:spPr>
        <a:xfrm>
          <a:off x="1656861" y="832603"/>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41E444-79ED-4F27-A01F-2C88584B5857}">
      <dsp:nvSpPr>
        <dsp:cNvPr id="0" name=""/>
        <dsp:cNvSpPr/>
      </dsp:nvSpPr>
      <dsp:spPr>
        <a:xfrm>
          <a:off x="1717032" y="889765"/>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t>Detector Integration and Testing</a:t>
          </a:r>
        </a:p>
      </dsp:txBody>
      <dsp:txXfrm>
        <a:off x="1727104" y="899837"/>
        <a:ext cx="521392" cy="323731"/>
      </dsp:txXfrm>
    </dsp:sp>
    <dsp:sp modelId="{1F463ED7-68B1-437A-8C18-4F7DCE5E6D59}">
      <dsp:nvSpPr>
        <dsp:cNvPr id="0" name=""/>
        <dsp:cNvSpPr/>
      </dsp:nvSpPr>
      <dsp:spPr>
        <a:xfrm>
          <a:off x="2318739" y="832603"/>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A6168E-65F7-443A-B0B9-2BE8B120CEFE}">
      <dsp:nvSpPr>
        <dsp:cNvPr id="0" name=""/>
        <dsp:cNvSpPr/>
      </dsp:nvSpPr>
      <dsp:spPr>
        <a:xfrm>
          <a:off x="2378910" y="889765"/>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t>Detector Commissioning and Operation</a:t>
          </a:r>
        </a:p>
      </dsp:txBody>
      <dsp:txXfrm>
        <a:off x="2388982" y="899837"/>
        <a:ext cx="521392" cy="323731"/>
      </dsp:txXfrm>
    </dsp:sp>
    <dsp:sp modelId="{EDD64A5E-0B33-40CB-A699-9829E31919D1}">
      <dsp:nvSpPr>
        <dsp:cNvPr id="0" name=""/>
        <dsp:cNvSpPr/>
      </dsp:nvSpPr>
      <dsp:spPr>
        <a:xfrm>
          <a:off x="2980618" y="832603"/>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EBEB61-92E2-41F7-B2DC-F4F1D3E5CD6B}">
      <dsp:nvSpPr>
        <dsp:cNvPr id="0" name=""/>
        <dsp:cNvSpPr/>
      </dsp:nvSpPr>
      <dsp:spPr>
        <a:xfrm>
          <a:off x="3040788" y="889765"/>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rgbClr val="FF0000"/>
              </a:solidFill>
            </a:rPr>
            <a:t>Software &amp; Computing Specific to the Frontier</a:t>
          </a:r>
        </a:p>
      </dsp:txBody>
      <dsp:txXfrm>
        <a:off x="3050860" y="899837"/>
        <a:ext cx="521392" cy="323731"/>
      </dsp:txXfrm>
    </dsp:sp>
    <dsp:sp modelId="{AB0E1F19-6A73-43DF-8E03-D366FA981789}">
      <dsp:nvSpPr>
        <dsp:cNvPr id="0" name=""/>
        <dsp:cNvSpPr/>
      </dsp:nvSpPr>
      <dsp:spPr>
        <a:xfrm>
          <a:off x="3642496" y="832603"/>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AAAE7D-5089-41BB-9FF6-18C099B32A05}">
      <dsp:nvSpPr>
        <dsp:cNvPr id="0" name=""/>
        <dsp:cNvSpPr/>
      </dsp:nvSpPr>
      <dsp:spPr>
        <a:xfrm>
          <a:off x="3702667" y="889765"/>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t>Physics Research, including analysis</a:t>
          </a:r>
        </a:p>
      </dsp:txBody>
      <dsp:txXfrm>
        <a:off x="3712739" y="899837"/>
        <a:ext cx="521392" cy="323731"/>
      </dsp:txXfrm>
    </dsp:sp>
    <dsp:sp modelId="{5D1ACE10-33B7-43C6-A4B9-B29694ACD294}">
      <dsp:nvSpPr>
        <dsp:cNvPr id="0" name=""/>
        <dsp:cNvSpPr/>
      </dsp:nvSpPr>
      <dsp:spPr>
        <a:xfrm>
          <a:off x="994983" y="1333975"/>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3695D4-90F9-414C-95D8-ADD0B50623C5}">
      <dsp:nvSpPr>
        <dsp:cNvPr id="0" name=""/>
        <dsp:cNvSpPr/>
      </dsp:nvSpPr>
      <dsp:spPr>
        <a:xfrm>
          <a:off x="1055154" y="1391138"/>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6">
                  <a:lumMod val="50000"/>
                </a:schemeClr>
              </a:solidFill>
            </a:rPr>
            <a:t>(if Energy Frontier)</a:t>
          </a:r>
        </a:p>
      </dsp:txBody>
      <dsp:txXfrm>
        <a:off x="1065226" y="1401210"/>
        <a:ext cx="521392" cy="323731"/>
      </dsp:txXfrm>
    </dsp:sp>
    <dsp:sp modelId="{DF5DE1F3-515E-4090-BA9E-7CCD5B1DDE40}">
      <dsp:nvSpPr>
        <dsp:cNvPr id="0" name=""/>
        <dsp:cNvSpPr/>
      </dsp:nvSpPr>
      <dsp:spPr>
        <a:xfrm>
          <a:off x="2166"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C156E2-7EBC-42C4-AB3D-5BC361BF3757}">
      <dsp:nvSpPr>
        <dsp:cNvPr id="0" name=""/>
        <dsp:cNvSpPr/>
      </dsp:nvSpPr>
      <dsp:spPr>
        <a:xfrm>
          <a:off x="62336"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6">
                  <a:lumMod val="50000"/>
                </a:schemeClr>
              </a:solidFill>
            </a:rPr>
            <a:t>Higgs Boson</a:t>
          </a:r>
        </a:p>
      </dsp:txBody>
      <dsp:txXfrm>
        <a:off x="72408" y="1902582"/>
        <a:ext cx="521392" cy="323731"/>
      </dsp:txXfrm>
    </dsp:sp>
    <dsp:sp modelId="{56017598-7DB5-47BD-A444-89D8299C5D48}">
      <dsp:nvSpPr>
        <dsp:cNvPr id="0" name=""/>
        <dsp:cNvSpPr/>
      </dsp:nvSpPr>
      <dsp:spPr>
        <a:xfrm>
          <a:off x="664044"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1365CD-1BA1-49C7-B655-66D2D4662ECB}">
      <dsp:nvSpPr>
        <dsp:cNvPr id="0" name=""/>
        <dsp:cNvSpPr/>
      </dsp:nvSpPr>
      <dsp:spPr>
        <a:xfrm>
          <a:off x="724215"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6">
                  <a:lumMod val="50000"/>
                </a:schemeClr>
              </a:solidFill>
            </a:rPr>
            <a:t>Indirect Dark Matter</a:t>
          </a:r>
        </a:p>
      </dsp:txBody>
      <dsp:txXfrm>
        <a:off x="734287" y="1902582"/>
        <a:ext cx="521392" cy="323731"/>
      </dsp:txXfrm>
    </dsp:sp>
    <dsp:sp modelId="{35985763-A2D4-4597-A7A7-62531DDABC26}">
      <dsp:nvSpPr>
        <dsp:cNvPr id="0" name=""/>
        <dsp:cNvSpPr/>
      </dsp:nvSpPr>
      <dsp:spPr>
        <a:xfrm>
          <a:off x="1325922"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3EA684-B562-4B09-85DB-5F9783DA777C}">
      <dsp:nvSpPr>
        <dsp:cNvPr id="0" name=""/>
        <dsp:cNvSpPr/>
      </dsp:nvSpPr>
      <dsp:spPr>
        <a:xfrm>
          <a:off x="1386093"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6">
                  <a:lumMod val="50000"/>
                </a:schemeClr>
              </a:solidFill>
            </a:rPr>
            <a:t>New Physics</a:t>
          </a:r>
        </a:p>
      </dsp:txBody>
      <dsp:txXfrm>
        <a:off x="1396165" y="1902582"/>
        <a:ext cx="521392" cy="323731"/>
      </dsp:txXfrm>
    </dsp:sp>
    <dsp:sp modelId="{EC38EDFF-8618-4910-AF19-A4B8D6709B0E}">
      <dsp:nvSpPr>
        <dsp:cNvPr id="0" name=""/>
        <dsp:cNvSpPr/>
      </dsp:nvSpPr>
      <dsp:spPr>
        <a:xfrm>
          <a:off x="1987800"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4CE4E1-86D4-4A3B-98B9-DD7F4C1A3F3C}">
      <dsp:nvSpPr>
        <dsp:cNvPr id="0" name=""/>
        <dsp:cNvSpPr/>
      </dsp:nvSpPr>
      <dsp:spPr>
        <a:xfrm>
          <a:off x="2047971"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6">
                  <a:lumMod val="50000"/>
                </a:schemeClr>
              </a:solidFill>
            </a:rPr>
            <a:t>Other</a:t>
          </a:r>
        </a:p>
      </dsp:txBody>
      <dsp:txXfrm>
        <a:off x="2058043" y="1902582"/>
        <a:ext cx="521392" cy="323731"/>
      </dsp:txXfrm>
    </dsp:sp>
    <dsp:sp modelId="{D7F8EED1-F7B8-453E-A47C-BB373B03D4E4}">
      <dsp:nvSpPr>
        <dsp:cNvPr id="0" name=""/>
        <dsp:cNvSpPr/>
      </dsp:nvSpPr>
      <dsp:spPr>
        <a:xfrm>
          <a:off x="3642496" y="1333975"/>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448BCC-03D2-4D41-B40C-97C74973F190}">
      <dsp:nvSpPr>
        <dsp:cNvPr id="0" name=""/>
        <dsp:cNvSpPr/>
      </dsp:nvSpPr>
      <dsp:spPr>
        <a:xfrm>
          <a:off x="3702667" y="1391138"/>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rgbClr val="C00000"/>
              </a:solidFill>
            </a:rPr>
            <a:t>(if Intensity Frontier)</a:t>
          </a:r>
        </a:p>
      </dsp:txBody>
      <dsp:txXfrm>
        <a:off x="3712739" y="1401210"/>
        <a:ext cx="521392" cy="323731"/>
      </dsp:txXfrm>
    </dsp:sp>
    <dsp:sp modelId="{DAABB626-67F2-4B44-93E9-052ABFE78002}">
      <dsp:nvSpPr>
        <dsp:cNvPr id="0" name=""/>
        <dsp:cNvSpPr/>
      </dsp:nvSpPr>
      <dsp:spPr>
        <a:xfrm>
          <a:off x="2649678"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8CBC1A-4AB9-4673-A4CF-83FA590E64FD}">
      <dsp:nvSpPr>
        <dsp:cNvPr id="0" name=""/>
        <dsp:cNvSpPr/>
      </dsp:nvSpPr>
      <dsp:spPr>
        <a:xfrm>
          <a:off x="2709849"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rgbClr val="C00000"/>
              </a:solidFill>
            </a:rPr>
            <a:t>Muon</a:t>
          </a:r>
        </a:p>
      </dsp:txBody>
      <dsp:txXfrm>
        <a:off x="2719921" y="1902582"/>
        <a:ext cx="521392" cy="323731"/>
      </dsp:txXfrm>
    </dsp:sp>
    <dsp:sp modelId="{AB624CE2-705D-4B23-9299-F2136640B457}">
      <dsp:nvSpPr>
        <dsp:cNvPr id="0" name=""/>
        <dsp:cNvSpPr/>
      </dsp:nvSpPr>
      <dsp:spPr>
        <a:xfrm>
          <a:off x="3311557"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B438AE-685B-48A5-93D1-4420D6341518}">
      <dsp:nvSpPr>
        <dsp:cNvPr id="0" name=""/>
        <dsp:cNvSpPr/>
      </dsp:nvSpPr>
      <dsp:spPr>
        <a:xfrm>
          <a:off x="3371727"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rgbClr val="C00000"/>
              </a:solidFill>
            </a:rPr>
            <a:t>Neutrino</a:t>
          </a:r>
        </a:p>
      </dsp:txBody>
      <dsp:txXfrm>
        <a:off x="3381799" y="1902582"/>
        <a:ext cx="521392" cy="323731"/>
      </dsp:txXfrm>
    </dsp:sp>
    <dsp:sp modelId="{F66564FA-9BAC-4390-AFFB-08B1EF79F7E0}">
      <dsp:nvSpPr>
        <dsp:cNvPr id="0" name=""/>
        <dsp:cNvSpPr/>
      </dsp:nvSpPr>
      <dsp:spPr>
        <a:xfrm>
          <a:off x="3973435"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71520F-C4C5-405F-AFB7-6530551F9519}">
      <dsp:nvSpPr>
        <dsp:cNvPr id="0" name=""/>
        <dsp:cNvSpPr/>
      </dsp:nvSpPr>
      <dsp:spPr>
        <a:xfrm>
          <a:off x="4033606"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rgbClr val="C00000"/>
              </a:solidFill>
            </a:rPr>
            <a:t>Flavor</a:t>
          </a:r>
        </a:p>
      </dsp:txBody>
      <dsp:txXfrm>
        <a:off x="4043678" y="1902582"/>
        <a:ext cx="521392" cy="323731"/>
      </dsp:txXfrm>
    </dsp:sp>
    <dsp:sp modelId="{6FEC4DD2-1E68-4F81-A787-F7E62CE6C543}">
      <dsp:nvSpPr>
        <dsp:cNvPr id="0" name=""/>
        <dsp:cNvSpPr/>
      </dsp:nvSpPr>
      <dsp:spPr>
        <a:xfrm>
          <a:off x="4635313"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B1921C-0527-4FD2-ACA2-A41E994D5615}">
      <dsp:nvSpPr>
        <dsp:cNvPr id="0" name=""/>
        <dsp:cNvSpPr/>
      </dsp:nvSpPr>
      <dsp:spPr>
        <a:xfrm>
          <a:off x="4695484"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rgbClr val="C00000"/>
              </a:solidFill>
            </a:rPr>
            <a:t>Other</a:t>
          </a:r>
        </a:p>
      </dsp:txBody>
      <dsp:txXfrm>
        <a:off x="4705556" y="1902582"/>
        <a:ext cx="521392" cy="323731"/>
      </dsp:txXfrm>
    </dsp:sp>
    <dsp:sp modelId="{D5372DAE-AF32-4B2E-8D88-F622FF3B7235}">
      <dsp:nvSpPr>
        <dsp:cNvPr id="0" name=""/>
        <dsp:cNvSpPr/>
      </dsp:nvSpPr>
      <dsp:spPr>
        <a:xfrm>
          <a:off x="6290009" y="1333975"/>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C16BA0-2CEA-45B3-A368-C60119C96FAC}">
      <dsp:nvSpPr>
        <dsp:cNvPr id="0" name=""/>
        <dsp:cNvSpPr/>
      </dsp:nvSpPr>
      <dsp:spPr>
        <a:xfrm>
          <a:off x="6350179" y="1391138"/>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1">
                  <a:lumMod val="50000"/>
                </a:schemeClr>
              </a:solidFill>
            </a:rPr>
            <a:t>(if Cosmic Frontier)</a:t>
          </a:r>
        </a:p>
      </dsp:txBody>
      <dsp:txXfrm>
        <a:off x="6360251" y="1401210"/>
        <a:ext cx="521392" cy="323731"/>
      </dsp:txXfrm>
    </dsp:sp>
    <dsp:sp modelId="{9F59428F-F8BF-415B-9096-906C5E560B07}">
      <dsp:nvSpPr>
        <dsp:cNvPr id="0" name=""/>
        <dsp:cNvSpPr/>
      </dsp:nvSpPr>
      <dsp:spPr>
        <a:xfrm>
          <a:off x="5297191"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FD82FC-102B-4C7E-98B8-C5EC2F2D8AC2}">
      <dsp:nvSpPr>
        <dsp:cNvPr id="0" name=""/>
        <dsp:cNvSpPr/>
      </dsp:nvSpPr>
      <dsp:spPr>
        <a:xfrm>
          <a:off x="5357362"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1">
                  <a:lumMod val="50000"/>
                </a:schemeClr>
              </a:solidFill>
            </a:rPr>
            <a:t>Dark Matter</a:t>
          </a:r>
        </a:p>
      </dsp:txBody>
      <dsp:txXfrm>
        <a:off x="5367434" y="1902582"/>
        <a:ext cx="521392" cy="323731"/>
      </dsp:txXfrm>
    </dsp:sp>
    <dsp:sp modelId="{2B064347-1549-4D99-AE27-6C3A7F8D58F1}">
      <dsp:nvSpPr>
        <dsp:cNvPr id="0" name=""/>
        <dsp:cNvSpPr/>
      </dsp:nvSpPr>
      <dsp:spPr>
        <a:xfrm>
          <a:off x="5959069"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988BBA-5961-4AB5-91E9-B3215E6319D3}">
      <dsp:nvSpPr>
        <dsp:cNvPr id="0" name=""/>
        <dsp:cNvSpPr/>
      </dsp:nvSpPr>
      <dsp:spPr>
        <a:xfrm>
          <a:off x="6019240"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1">
                  <a:lumMod val="50000"/>
                </a:schemeClr>
              </a:solidFill>
            </a:rPr>
            <a:t>Dark Energy</a:t>
          </a:r>
        </a:p>
      </dsp:txBody>
      <dsp:txXfrm>
        <a:off x="6029312" y="1902582"/>
        <a:ext cx="521392" cy="323731"/>
      </dsp:txXfrm>
    </dsp:sp>
    <dsp:sp modelId="{6B3B449C-1BFC-4571-A604-405B907BEB2D}">
      <dsp:nvSpPr>
        <dsp:cNvPr id="0" name=""/>
        <dsp:cNvSpPr/>
      </dsp:nvSpPr>
      <dsp:spPr>
        <a:xfrm>
          <a:off x="6620948"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D19C91-52E5-467F-90B9-A0E58751F332}">
      <dsp:nvSpPr>
        <dsp:cNvPr id="0" name=""/>
        <dsp:cNvSpPr/>
      </dsp:nvSpPr>
      <dsp:spPr>
        <a:xfrm>
          <a:off x="6681118"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1">
                  <a:lumMod val="50000"/>
                </a:schemeClr>
              </a:solidFill>
            </a:rPr>
            <a:t>High Energy Cosmic Particles</a:t>
          </a:r>
        </a:p>
      </dsp:txBody>
      <dsp:txXfrm>
        <a:off x="6691190" y="1902582"/>
        <a:ext cx="521392" cy="323731"/>
      </dsp:txXfrm>
    </dsp:sp>
    <dsp:sp modelId="{0DA0C648-D93B-4982-9E3D-87E844037C41}">
      <dsp:nvSpPr>
        <dsp:cNvPr id="0" name=""/>
        <dsp:cNvSpPr/>
      </dsp:nvSpPr>
      <dsp:spPr>
        <a:xfrm>
          <a:off x="7282826" y="1835348"/>
          <a:ext cx="541536" cy="3438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7FEC0B-293D-4B64-B7AB-2D079198A7B8}">
      <dsp:nvSpPr>
        <dsp:cNvPr id="0" name=""/>
        <dsp:cNvSpPr/>
      </dsp:nvSpPr>
      <dsp:spPr>
        <a:xfrm>
          <a:off x="7342997" y="1892510"/>
          <a:ext cx="541536" cy="34387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solidFill>
                <a:schemeClr val="accent1">
                  <a:lumMod val="50000"/>
                </a:schemeClr>
              </a:solidFill>
            </a:rPr>
            <a:t>Other</a:t>
          </a:r>
        </a:p>
      </dsp:txBody>
      <dsp:txXfrm>
        <a:off x="7353069" y="1902582"/>
        <a:ext cx="521392" cy="3237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AF3C01-1B27-4F91-9020-2467459C7317}">
      <dsp:nvSpPr>
        <dsp:cNvPr id="0" name=""/>
        <dsp:cNvSpPr/>
      </dsp:nvSpPr>
      <dsp:spPr>
        <a:xfrm>
          <a:off x="6050577" y="1184893"/>
          <a:ext cx="1524967" cy="145149"/>
        </a:xfrm>
        <a:custGeom>
          <a:avLst/>
          <a:gdLst/>
          <a:ahLst/>
          <a:cxnLst/>
          <a:rect l="0" t="0" r="0" b="0"/>
          <a:pathLst>
            <a:path>
              <a:moveTo>
                <a:pt x="0" y="0"/>
              </a:moveTo>
              <a:lnTo>
                <a:pt x="0" y="98914"/>
              </a:lnTo>
              <a:lnTo>
                <a:pt x="1524967" y="98914"/>
              </a:lnTo>
              <a:lnTo>
                <a:pt x="1524967"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DA4F0F-A0B3-48FF-A3EB-81FAA1CE7DF2}">
      <dsp:nvSpPr>
        <dsp:cNvPr id="0" name=""/>
        <dsp:cNvSpPr/>
      </dsp:nvSpPr>
      <dsp:spPr>
        <a:xfrm>
          <a:off x="6050577" y="1184893"/>
          <a:ext cx="914980" cy="145149"/>
        </a:xfrm>
        <a:custGeom>
          <a:avLst/>
          <a:gdLst/>
          <a:ahLst/>
          <a:cxnLst/>
          <a:rect l="0" t="0" r="0" b="0"/>
          <a:pathLst>
            <a:path>
              <a:moveTo>
                <a:pt x="0" y="0"/>
              </a:moveTo>
              <a:lnTo>
                <a:pt x="0" y="98914"/>
              </a:lnTo>
              <a:lnTo>
                <a:pt x="914980" y="98914"/>
              </a:lnTo>
              <a:lnTo>
                <a:pt x="91498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05ABE5-5FE0-437D-93AD-0F61C64EB9BF}">
      <dsp:nvSpPr>
        <dsp:cNvPr id="0" name=""/>
        <dsp:cNvSpPr/>
      </dsp:nvSpPr>
      <dsp:spPr>
        <a:xfrm>
          <a:off x="6050577" y="1184893"/>
          <a:ext cx="304993" cy="145149"/>
        </a:xfrm>
        <a:custGeom>
          <a:avLst/>
          <a:gdLst/>
          <a:ahLst/>
          <a:cxnLst/>
          <a:rect l="0" t="0" r="0" b="0"/>
          <a:pathLst>
            <a:path>
              <a:moveTo>
                <a:pt x="0" y="0"/>
              </a:moveTo>
              <a:lnTo>
                <a:pt x="0" y="98914"/>
              </a:lnTo>
              <a:lnTo>
                <a:pt x="304993" y="98914"/>
              </a:lnTo>
              <a:lnTo>
                <a:pt x="304993"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FABE33D-E3E8-4440-ADF7-A614C272C29D}">
      <dsp:nvSpPr>
        <dsp:cNvPr id="0" name=""/>
        <dsp:cNvSpPr/>
      </dsp:nvSpPr>
      <dsp:spPr>
        <a:xfrm>
          <a:off x="5745584" y="1184893"/>
          <a:ext cx="304993" cy="145149"/>
        </a:xfrm>
        <a:custGeom>
          <a:avLst/>
          <a:gdLst/>
          <a:ahLst/>
          <a:cxnLst/>
          <a:rect l="0" t="0" r="0" b="0"/>
          <a:pathLst>
            <a:path>
              <a:moveTo>
                <a:pt x="304993" y="0"/>
              </a:moveTo>
              <a:lnTo>
                <a:pt x="304993" y="98914"/>
              </a:lnTo>
              <a:lnTo>
                <a:pt x="0" y="98914"/>
              </a:lnTo>
              <a:lnTo>
                <a:pt x="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6A5448F-EA92-4874-97C3-136ED2DACC5D}">
      <dsp:nvSpPr>
        <dsp:cNvPr id="0" name=""/>
        <dsp:cNvSpPr/>
      </dsp:nvSpPr>
      <dsp:spPr>
        <a:xfrm>
          <a:off x="5135597" y="1184893"/>
          <a:ext cx="914980" cy="145149"/>
        </a:xfrm>
        <a:custGeom>
          <a:avLst/>
          <a:gdLst/>
          <a:ahLst/>
          <a:cxnLst/>
          <a:rect l="0" t="0" r="0" b="0"/>
          <a:pathLst>
            <a:path>
              <a:moveTo>
                <a:pt x="914980" y="0"/>
              </a:moveTo>
              <a:lnTo>
                <a:pt x="914980" y="98914"/>
              </a:lnTo>
              <a:lnTo>
                <a:pt x="0" y="98914"/>
              </a:lnTo>
              <a:lnTo>
                <a:pt x="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F6DFE7-C4FC-4BF8-9F35-428E529C5DA1}">
      <dsp:nvSpPr>
        <dsp:cNvPr id="0" name=""/>
        <dsp:cNvSpPr/>
      </dsp:nvSpPr>
      <dsp:spPr>
        <a:xfrm>
          <a:off x="4525610" y="1184893"/>
          <a:ext cx="1524967" cy="145149"/>
        </a:xfrm>
        <a:custGeom>
          <a:avLst/>
          <a:gdLst/>
          <a:ahLst/>
          <a:cxnLst/>
          <a:rect l="0" t="0" r="0" b="0"/>
          <a:pathLst>
            <a:path>
              <a:moveTo>
                <a:pt x="1524967" y="0"/>
              </a:moveTo>
              <a:lnTo>
                <a:pt x="1524967" y="98914"/>
              </a:lnTo>
              <a:lnTo>
                <a:pt x="0" y="98914"/>
              </a:lnTo>
              <a:lnTo>
                <a:pt x="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50B951-E69E-4E25-8757-D220AEFB851E}">
      <dsp:nvSpPr>
        <dsp:cNvPr id="0" name=""/>
        <dsp:cNvSpPr/>
      </dsp:nvSpPr>
      <dsp:spPr>
        <a:xfrm>
          <a:off x="2085662" y="1184893"/>
          <a:ext cx="1829960" cy="145149"/>
        </a:xfrm>
        <a:custGeom>
          <a:avLst/>
          <a:gdLst/>
          <a:ahLst/>
          <a:cxnLst/>
          <a:rect l="0" t="0" r="0" b="0"/>
          <a:pathLst>
            <a:path>
              <a:moveTo>
                <a:pt x="0" y="0"/>
              </a:moveTo>
              <a:lnTo>
                <a:pt x="0" y="98914"/>
              </a:lnTo>
              <a:lnTo>
                <a:pt x="1829960" y="98914"/>
              </a:lnTo>
              <a:lnTo>
                <a:pt x="182996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35BBBEC-E7FC-41D8-92A7-C83737A6A36D}">
      <dsp:nvSpPr>
        <dsp:cNvPr id="0" name=""/>
        <dsp:cNvSpPr/>
      </dsp:nvSpPr>
      <dsp:spPr>
        <a:xfrm>
          <a:off x="2085662" y="1184893"/>
          <a:ext cx="1219973" cy="145149"/>
        </a:xfrm>
        <a:custGeom>
          <a:avLst/>
          <a:gdLst/>
          <a:ahLst/>
          <a:cxnLst/>
          <a:rect l="0" t="0" r="0" b="0"/>
          <a:pathLst>
            <a:path>
              <a:moveTo>
                <a:pt x="0" y="0"/>
              </a:moveTo>
              <a:lnTo>
                <a:pt x="0" y="98914"/>
              </a:lnTo>
              <a:lnTo>
                <a:pt x="1219973" y="98914"/>
              </a:lnTo>
              <a:lnTo>
                <a:pt x="1219973"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729E70-27D9-49F4-9293-764E94DEC625}">
      <dsp:nvSpPr>
        <dsp:cNvPr id="0" name=""/>
        <dsp:cNvSpPr/>
      </dsp:nvSpPr>
      <dsp:spPr>
        <a:xfrm>
          <a:off x="2085662" y="1184893"/>
          <a:ext cx="609986" cy="145149"/>
        </a:xfrm>
        <a:custGeom>
          <a:avLst/>
          <a:gdLst/>
          <a:ahLst/>
          <a:cxnLst/>
          <a:rect l="0" t="0" r="0" b="0"/>
          <a:pathLst>
            <a:path>
              <a:moveTo>
                <a:pt x="0" y="0"/>
              </a:moveTo>
              <a:lnTo>
                <a:pt x="0" y="98914"/>
              </a:lnTo>
              <a:lnTo>
                <a:pt x="609986" y="98914"/>
              </a:lnTo>
              <a:lnTo>
                <a:pt x="609986"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E43ADBA-ABE1-4763-8735-1B01612E2FBC}">
      <dsp:nvSpPr>
        <dsp:cNvPr id="0" name=""/>
        <dsp:cNvSpPr/>
      </dsp:nvSpPr>
      <dsp:spPr>
        <a:xfrm>
          <a:off x="2039942" y="1184893"/>
          <a:ext cx="91440" cy="145149"/>
        </a:xfrm>
        <a:custGeom>
          <a:avLst/>
          <a:gdLst/>
          <a:ahLst/>
          <a:cxnLst/>
          <a:rect l="0" t="0" r="0" b="0"/>
          <a:pathLst>
            <a:path>
              <a:moveTo>
                <a:pt x="45720" y="0"/>
              </a:moveTo>
              <a:lnTo>
                <a:pt x="4572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42348B-9C89-45A2-836C-704228E629CB}">
      <dsp:nvSpPr>
        <dsp:cNvPr id="0" name=""/>
        <dsp:cNvSpPr/>
      </dsp:nvSpPr>
      <dsp:spPr>
        <a:xfrm>
          <a:off x="1475675" y="1184893"/>
          <a:ext cx="609986" cy="145149"/>
        </a:xfrm>
        <a:custGeom>
          <a:avLst/>
          <a:gdLst/>
          <a:ahLst/>
          <a:cxnLst/>
          <a:rect l="0" t="0" r="0" b="0"/>
          <a:pathLst>
            <a:path>
              <a:moveTo>
                <a:pt x="609986" y="0"/>
              </a:moveTo>
              <a:lnTo>
                <a:pt x="609986" y="98914"/>
              </a:lnTo>
              <a:lnTo>
                <a:pt x="0" y="98914"/>
              </a:lnTo>
              <a:lnTo>
                <a:pt x="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C62CDD-2B57-4F74-A48A-D1591D3CB6AC}">
      <dsp:nvSpPr>
        <dsp:cNvPr id="0" name=""/>
        <dsp:cNvSpPr/>
      </dsp:nvSpPr>
      <dsp:spPr>
        <a:xfrm>
          <a:off x="865688" y="1184893"/>
          <a:ext cx="1219973" cy="145149"/>
        </a:xfrm>
        <a:custGeom>
          <a:avLst/>
          <a:gdLst/>
          <a:ahLst/>
          <a:cxnLst/>
          <a:rect l="0" t="0" r="0" b="0"/>
          <a:pathLst>
            <a:path>
              <a:moveTo>
                <a:pt x="1219973" y="0"/>
              </a:moveTo>
              <a:lnTo>
                <a:pt x="1219973" y="98914"/>
              </a:lnTo>
              <a:lnTo>
                <a:pt x="0" y="98914"/>
              </a:lnTo>
              <a:lnTo>
                <a:pt x="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52E27F-B303-4D65-9006-663E8925F9B2}">
      <dsp:nvSpPr>
        <dsp:cNvPr id="0" name=""/>
        <dsp:cNvSpPr/>
      </dsp:nvSpPr>
      <dsp:spPr>
        <a:xfrm>
          <a:off x="255701" y="1184893"/>
          <a:ext cx="1829960" cy="145149"/>
        </a:xfrm>
        <a:custGeom>
          <a:avLst/>
          <a:gdLst/>
          <a:ahLst/>
          <a:cxnLst/>
          <a:rect l="0" t="0" r="0" b="0"/>
          <a:pathLst>
            <a:path>
              <a:moveTo>
                <a:pt x="1829960" y="0"/>
              </a:moveTo>
              <a:lnTo>
                <a:pt x="1829960" y="98914"/>
              </a:lnTo>
              <a:lnTo>
                <a:pt x="0" y="98914"/>
              </a:lnTo>
              <a:lnTo>
                <a:pt x="0" y="1451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86A6EF-6F5C-4AF8-AD2B-2884189F6BF8}">
      <dsp:nvSpPr>
        <dsp:cNvPr id="0" name=""/>
        <dsp:cNvSpPr/>
      </dsp:nvSpPr>
      <dsp:spPr>
        <a:xfrm>
          <a:off x="1836122" y="867977"/>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451721-9664-4A3D-B68A-D90ED12EE8EA}">
      <dsp:nvSpPr>
        <dsp:cNvPr id="0" name=""/>
        <dsp:cNvSpPr/>
      </dsp:nvSpPr>
      <dsp:spPr>
        <a:xfrm>
          <a:off x="1891575" y="920658"/>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t>Theory (Option 1 – by HEP Thrust)</a:t>
          </a:r>
        </a:p>
      </dsp:txBody>
      <dsp:txXfrm>
        <a:off x="1900857" y="929940"/>
        <a:ext cx="480516" cy="298351"/>
      </dsp:txXfrm>
    </dsp:sp>
    <dsp:sp modelId="{2F58E4B6-71F6-4B35-AC48-0B4DE732768D}">
      <dsp:nvSpPr>
        <dsp:cNvPr id="0" name=""/>
        <dsp:cNvSpPr/>
      </dsp:nvSpPr>
      <dsp:spPr>
        <a:xfrm>
          <a:off x="6161"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163A59-1057-4217-BF79-9CE0B34797D2}">
      <dsp:nvSpPr>
        <dsp:cNvPr id="0" name=""/>
        <dsp:cNvSpPr/>
      </dsp:nvSpPr>
      <dsp:spPr>
        <a:xfrm>
          <a:off x="61614"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QCD Lattice</a:t>
          </a:r>
          <a:endParaRPr lang="en-US" sz="500" kern="1200" dirty="0"/>
        </a:p>
      </dsp:txBody>
      <dsp:txXfrm>
        <a:off x="70896" y="1392005"/>
        <a:ext cx="480516" cy="298351"/>
      </dsp:txXfrm>
    </dsp:sp>
    <dsp:sp modelId="{24198FA4-2C26-4D1C-A3D1-481FAF1C79E2}">
      <dsp:nvSpPr>
        <dsp:cNvPr id="0" name=""/>
        <dsp:cNvSpPr/>
      </dsp:nvSpPr>
      <dsp:spPr>
        <a:xfrm>
          <a:off x="616148"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C3049F-2C9C-42F8-A169-26CF4E676BDB}">
      <dsp:nvSpPr>
        <dsp:cNvPr id="0" name=""/>
        <dsp:cNvSpPr/>
      </dsp:nvSpPr>
      <dsp:spPr>
        <a:xfrm>
          <a:off x="671601"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QCD Perturbative</a:t>
          </a:r>
          <a:endParaRPr lang="en-US" sz="500" kern="1200" dirty="0"/>
        </a:p>
      </dsp:txBody>
      <dsp:txXfrm>
        <a:off x="680883" y="1392005"/>
        <a:ext cx="480516" cy="298351"/>
      </dsp:txXfrm>
    </dsp:sp>
    <dsp:sp modelId="{E702C188-61D7-40B5-ADC4-3E460013C6D8}">
      <dsp:nvSpPr>
        <dsp:cNvPr id="0" name=""/>
        <dsp:cNvSpPr/>
      </dsp:nvSpPr>
      <dsp:spPr>
        <a:xfrm>
          <a:off x="1226135"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83A301-FB05-457F-B6E7-05EF4F125DF1}">
      <dsp:nvSpPr>
        <dsp:cNvPr id="0" name=""/>
        <dsp:cNvSpPr/>
      </dsp:nvSpPr>
      <dsp:spPr>
        <a:xfrm>
          <a:off x="1281588"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Phenomenology Collider</a:t>
          </a:r>
          <a:endParaRPr lang="en-US" sz="500" kern="1200" dirty="0"/>
        </a:p>
      </dsp:txBody>
      <dsp:txXfrm>
        <a:off x="1290870" y="1392005"/>
        <a:ext cx="480516" cy="298351"/>
      </dsp:txXfrm>
    </dsp:sp>
    <dsp:sp modelId="{E7819E20-115D-450B-B851-4CAB333E4F27}">
      <dsp:nvSpPr>
        <dsp:cNvPr id="0" name=""/>
        <dsp:cNvSpPr/>
      </dsp:nvSpPr>
      <dsp:spPr>
        <a:xfrm>
          <a:off x="1836122"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99A7BA-91DB-4E56-B23E-CD0C4140A5B4}">
      <dsp:nvSpPr>
        <dsp:cNvPr id="0" name=""/>
        <dsp:cNvSpPr/>
      </dsp:nvSpPr>
      <dsp:spPr>
        <a:xfrm>
          <a:off x="1891575"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Phenomenology Dark Matter</a:t>
          </a:r>
          <a:endParaRPr lang="en-US" sz="500" kern="1200" dirty="0"/>
        </a:p>
      </dsp:txBody>
      <dsp:txXfrm>
        <a:off x="1900857" y="1392005"/>
        <a:ext cx="480516" cy="298351"/>
      </dsp:txXfrm>
    </dsp:sp>
    <dsp:sp modelId="{BC13F5F1-A114-42A8-A473-A610C7038266}">
      <dsp:nvSpPr>
        <dsp:cNvPr id="0" name=""/>
        <dsp:cNvSpPr/>
      </dsp:nvSpPr>
      <dsp:spPr>
        <a:xfrm>
          <a:off x="2446109"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3769D3-D42E-4BE6-B3A8-B5F546D65E20}">
      <dsp:nvSpPr>
        <dsp:cNvPr id="0" name=""/>
        <dsp:cNvSpPr/>
      </dsp:nvSpPr>
      <dsp:spPr>
        <a:xfrm>
          <a:off x="2501562"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Phenomenology Neutrinos</a:t>
          </a:r>
          <a:endParaRPr lang="en-US" sz="500" kern="1200" dirty="0"/>
        </a:p>
      </dsp:txBody>
      <dsp:txXfrm>
        <a:off x="2510844" y="1392005"/>
        <a:ext cx="480516" cy="298351"/>
      </dsp:txXfrm>
    </dsp:sp>
    <dsp:sp modelId="{83CB8D44-182B-4AEE-BCAD-261129A9875D}">
      <dsp:nvSpPr>
        <dsp:cNvPr id="0" name=""/>
        <dsp:cNvSpPr/>
      </dsp:nvSpPr>
      <dsp:spPr>
        <a:xfrm>
          <a:off x="3056096"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E71781-C231-42B0-98C4-EE23F1297258}">
      <dsp:nvSpPr>
        <dsp:cNvPr id="0" name=""/>
        <dsp:cNvSpPr/>
      </dsp:nvSpPr>
      <dsp:spPr>
        <a:xfrm>
          <a:off x="3111549"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Particle Astrophysics and Cosmology</a:t>
          </a:r>
          <a:endParaRPr lang="en-US" sz="500" kern="1200" dirty="0"/>
        </a:p>
      </dsp:txBody>
      <dsp:txXfrm>
        <a:off x="3120831" y="1392005"/>
        <a:ext cx="480516" cy="298351"/>
      </dsp:txXfrm>
    </dsp:sp>
    <dsp:sp modelId="{37EFB3FA-3CF4-4075-BD86-8D1F14E11CF9}">
      <dsp:nvSpPr>
        <dsp:cNvPr id="0" name=""/>
        <dsp:cNvSpPr/>
      </dsp:nvSpPr>
      <dsp:spPr>
        <a:xfrm>
          <a:off x="3666083"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C264DF-A129-499E-ADAA-A546CCA3C516}">
      <dsp:nvSpPr>
        <dsp:cNvPr id="0" name=""/>
        <dsp:cNvSpPr/>
      </dsp:nvSpPr>
      <dsp:spPr>
        <a:xfrm>
          <a:off x="3721536"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Other</a:t>
          </a:r>
          <a:endParaRPr lang="en-US" sz="500" kern="1200" dirty="0"/>
        </a:p>
      </dsp:txBody>
      <dsp:txXfrm>
        <a:off x="3730818" y="1392005"/>
        <a:ext cx="480516" cy="298351"/>
      </dsp:txXfrm>
    </dsp:sp>
    <dsp:sp modelId="{96B56828-93A7-418C-B37E-6596FD16484D}">
      <dsp:nvSpPr>
        <dsp:cNvPr id="0" name=""/>
        <dsp:cNvSpPr/>
      </dsp:nvSpPr>
      <dsp:spPr>
        <a:xfrm>
          <a:off x="5801037" y="867977"/>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CFBF3F-C5AE-44FE-AA23-C98DD3FAD784}">
      <dsp:nvSpPr>
        <dsp:cNvPr id="0" name=""/>
        <dsp:cNvSpPr/>
      </dsp:nvSpPr>
      <dsp:spPr>
        <a:xfrm>
          <a:off x="5856490" y="920658"/>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kern="1200" dirty="0"/>
            <a:t>Theory (Option 2 – by P5 Science Driver)</a:t>
          </a:r>
        </a:p>
      </dsp:txBody>
      <dsp:txXfrm>
        <a:off x="5865772" y="929940"/>
        <a:ext cx="480516" cy="298351"/>
      </dsp:txXfrm>
    </dsp:sp>
    <dsp:sp modelId="{0A55610B-157D-429A-9D20-E397522C7C4C}">
      <dsp:nvSpPr>
        <dsp:cNvPr id="0" name=""/>
        <dsp:cNvSpPr/>
      </dsp:nvSpPr>
      <dsp:spPr>
        <a:xfrm>
          <a:off x="4276070"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074259-2BC9-459A-B9EC-87633E956539}">
      <dsp:nvSpPr>
        <dsp:cNvPr id="0" name=""/>
        <dsp:cNvSpPr/>
      </dsp:nvSpPr>
      <dsp:spPr>
        <a:xfrm>
          <a:off x="4331523"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Higgs</a:t>
          </a:r>
          <a:endParaRPr lang="en-US" sz="500" kern="1200" dirty="0"/>
        </a:p>
      </dsp:txBody>
      <dsp:txXfrm>
        <a:off x="4340805" y="1392005"/>
        <a:ext cx="480516" cy="298351"/>
      </dsp:txXfrm>
    </dsp:sp>
    <dsp:sp modelId="{6BDAD489-F016-4429-A5C1-61401F0A18DA}">
      <dsp:nvSpPr>
        <dsp:cNvPr id="0" name=""/>
        <dsp:cNvSpPr/>
      </dsp:nvSpPr>
      <dsp:spPr>
        <a:xfrm>
          <a:off x="4886057"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94862F-D8AA-44D9-9B33-BDD34B06CCD7}">
      <dsp:nvSpPr>
        <dsp:cNvPr id="0" name=""/>
        <dsp:cNvSpPr/>
      </dsp:nvSpPr>
      <dsp:spPr>
        <a:xfrm>
          <a:off x="4941510"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Neutrinos</a:t>
          </a:r>
          <a:endParaRPr lang="en-US" sz="500" kern="1200" dirty="0"/>
        </a:p>
      </dsp:txBody>
      <dsp:txXfrm>
        <a:off x="4950792" y="1392005"/>
        <a:ext cx="480516" cy="298351"/>
      </dsp:txXfrm>
    </dsp:sp>
    <dsp:sp modelId="{77CE662C-5B0C-4A79-95DA-B282EAA55A5B}">
      <dsp:nvSpPr>
        <dsp:cNvPr id="0" name=""/>
        <dsp:cNvSpPr/>
      </dsp:nvSpPr>
      <dsp:spPr>
        <a:xfrm>
          <a:off x="5496044"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1397A1-CD9E-403F-BA32-6372AFCF58F0}">
      <dsp:nvSpPr>
        <dsp:cNvPr id="0" name=""/>
        <dsp:cNvSpPr/>
      </dsp:nvSpPr>
      <dsp:spPr>
        <a:xfrm>
          <a:off x="5551497"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Dark Matter</a:t>
          </a:r>
          <a:endParaRPr lang="en-US" sz="500" kern="1200" dirty="0"/>
        </a:p>
      </dsp:txBody>
      <dsp:txXfrm>
        <a:off x="5560779" y="1392005"/>
        <a:ext cx="480516" cy="298351"/>
      </dsp:txXfrm>
    </dsp:sp>
    <dsp:sp modelId="{FFD8DB12-918A-4463-A8C6-58ACE499E76A}">
      <dsp:nvSpPr>
        <dsp:cNvPr id="0" name=""/>
        <dsp:cNvSpPr/>
      </dsp:nvSpPr>
      <dsp:spPr>
        <a:xfrm>
          <a:off x="6106031"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6C1BB9-F86A-4429-9AD5-6FC398703FF7}">
      <dsp:nvSpPr>
        <dsp:cNvPr id="0" name=""/>
        <dsp:cNvSpPr/>
      </dsp:nvSpPr>
      <dsp:spPr>
        <a:xfrm>
          <a:off x="6161484"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Dark Energy</a:t>
          </a:r>
          <a:endParaRPr lang="en-US" sz="500" kern="1200" dirty="0"/>
        </a:p>
      </dsp:txBody>
      <dsp:txXfrm>
        <a:off x="6170766" y="1392005"/>
        <a:ext cx="480516" cy="298351"/>
      </dsp:txXfrm>
    </dsp:sp>
    <dsp:sp modelId="{20820EEC-7C43-4889-8A39-7B13CADFF9A1}">
      <dsp:nvSpPr>
        <dsp:cNvPr id="0" name=""/>
        <dsp:cNvSpPr/>
      </dsp:nvSpPr>
      <dsp:spPr>
        <a:xfrm>
          <a:off x="6716017"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35C5F7-6877-4419-A7E5-60E15E04ED05}">
      <dsp:nvSpPr>
        <dsp:cNvPr id="0" name=""/>
        <dsp:cNvSpPr/>
      </dsp:nvSpPr>
      <dsp:spPr>
        <a:xfrm>
          <a:off x="6771471"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New Phenomena</a:t>
          </a:r>
          <a:endParaRPr lang="en-US" sz="500" kern="1200" dirty="0"/>
        </a:p>
      </dsp:txBody>
      <dsp:txXfrm>
        <a:off x="6780753" y="1392005"/>
        <a:ext cx="480516" cy="298351"/>
      </dsp:txXfrm>
    </dsp:sp>
    <dsp:sp modelId="{0BA94EA3-60FD-4782-A7E9-5C6E0FCB2269}">
      <dsp:nvSpPr>
        <dsp:cNvPr id="0" name=""/>
        <dsp:cNvSpPr/>
      </dsp:nvSpPr>
      <dsp:spPr>
        <a:xfrm>
          <a:off x="7326004" y="1330042"/>
          <a:ext cx="499080" cy="3169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7DC3A9-D6E8-452F-9D3E-DACF97D65AA6}">
      <dsp:nvSpPr>
        <dsp:cNvPr id="0" name=""/>
        <dsp:cNvSpPr/>
      </dsp:nvSpPr>
      <dsp:spPr>
        <a:xfrm>
          <a:off x="7381458" y="1382723"/>
          <a:ext cx="499080" cy="31691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r>
            <a:rPr lang="en-US" sz="500" b="0" i="0" u="none" kern="1200" dirty="0"/>
            <a:t>Other</a:t>
          </a:r>
          <a:endParaRPr lang="en-US" sz="500" kern="1200" dirty="0"/>
        </a:p>
      </dsp:txBody>
      <dsp:txXfrm>
        <a:off x="7390740" y="1392005"/>
        <a:ext cx="480516" cy="29835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4"/>
            <a:ext cx="2982418" cy="464205"/>
          </a:xfrm>
          <a:prstGeom prst="rect">
            <a:avLst/>
          </a:prstGeom>
        </p:spPr>
        <p:txBody>
          <a:bodyPr vert="horz" lIns="86734" tIns="43367" rIns="86734" bIns="43367" rtlCol="0"/>
          <a:lstStyle>
            <a:lvl1pPr algn="l">
              <a:defRPr sz="1100"/>
            </a:lvl1pPr>
          </a:lstStyle>
          <a:p>
            <a:endParaRPr lang="en-US" dirty="0"/>
          </a:p>
        </p:txBody>
      </p:sp>
      <p:sp>
        <p:nvSpPr>
          <p:cNvPr id="3" name="Date Placeholder 2"/>
          <p:cNvSpPr>
            <a:spLocks noGrp="1"/>
          </p:cNvSpPr>
          <p:nvPr>
            <p:ph type="dt" sz="quarter" idx="1"/>
          </p:nvPr>
        </p:nvSpPr>
        <p:spPr>
          <a:xfrm>
            <a:off x="3897902" y="4"/>
            <a:ext cx="2982418" cy="464205"/>
          </a:xfrm>
          <a:prstGeom prst="rect">
            <a:avLst/>
          </a:prstGeom>
        </p:spPr>
        <p:txBody>
          <a:bodyPr vert="horz" lIns="86734" tIns="43367" rIns="86734" bIns="43367" rtlCol="0"/>
          <a:lstStyle>
            <a:lvl1pPr algn="r">
              <a:defRPr sz="1100"/>
            </a:lvl1pPr>
          </a:lstStyle>
          <a:p>
            <a:fld id="{22A9A083-5329-48FF-9FA2-03F1E190DE51}" type="datetimeFigureOut">
              <a:rPr lang="en-US" smtClean="0"/>
              <a:t>11/30/2017</a:t>
            </a:fld>
            <a:endParaRPr lang="en-US" dirty="0"/>
          </a:p>
        </p:txBody>
      </p:sp>
      <p:sp>
        <p:nvSpPr>
          <p:cNvPr id="4" name="Footer Placeholder 3"/>
          <p:cNvSpPr>
            <a:spLocks noGrp="1"/>
          </p:cNvSpPr>
          <p:nvPr>
            <p:ph type="ftr" sz="quarter" idx="2"/>
          </p:nvPr>
        </p:nvSpPr>
        <p:spPr>
          <a:xfrm>
            <a:off x="1" y="8830662"/>
            <a:ext cx="2982418" cy="464205"/>
          </a:xfrm>
          <a:prstGeom prst="rect">
            <a:avLst/>
          </a:prstGeom>
        </p:spPr>
        <p:txBody>
          <a:bodyPr vert="horz" lIns="86734" tIns="43367" rIns="86734" bIns="43367" rtlCol="0" anchor="b"/>
          <a:lstStyle>
            <a:lvl1pPr algn="l">
              <a:defRPr sz="1100"/>
            </a:lvl1pPr>
          </a:lstStyle>
          <a:p>
            <a:endParaRPr lang="en-US" dirty="0"/>
          </a:p>
        </p:txBody>
      </p:sp>
      <p:sp>
        <p:nvSpPr>
          <p:cNvPr id="5" name="Slide Number Placeholder 4"/>
          <p:cNvSpPr>
            <a:spLocks noGrp="1"/>
          </p:cNvSpPr>
          <p:nvPr>
            <p:ph type="sldNum" sz="quarter" idx="3"/>
          </p:nvPr>
        </p:nvSpPr>
        <p:spPr>
          <a:xfrm>
            <a:off x="3897902" y="8830662"/>
            <a:ext cx="2982418" cy="464205"/>
          </a:xfrm>
          <a:prstGeom prst="rect">
            <a:avLst/>
          </a:prstGeom>
        </p:spPr>
        <p:txBody>
          <a:bodyPr vert="horz" lIns="86734" tIns="43367" rIns="86734" bIns="43367" rtlCol="0" anchor="b"/>
          <a:lstStyle>
            <a:lvl1pPr algn="r">
              <a:defRPr sz="1100"/>
            </a:lvl1pPr>
          </a:lstStyle>
          <a:p>
            <a:fld id="{CAD75866-7B9F-45E5-965B-74983657B9C1}" type="slidenum">
              <a:rPr lang="en-US" smtClean="0"/>
              <a:t>‹#›</a:t>
            </a:fld>
            <a:endParaRPr lang="en-US" dirty="0"/>
          </a:p>
        </p:txBody>
      </p:sp>
    </p:spTree>
    <p:extLst>
      <p:ext uri="{BB962C8B-B14F-4D97-AF65-F5344CB8AC3E}">
        <p14:creationId xmlns:p14="http://schemas.microsoft.com/office/powerpoint/2010/main" val="12633345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82119" cy="464820"/>
          </a:xfrm>
          <a:prstGeom prst="rect">
            <a:avLst/>
          </a:prstGeom>
        </p:spPr>
        <p:txBody>
          <a:bodyPr vert="horz" lIns="91687" tIns="45844" rIns="91687" bIns="45844" rtlCol="0"/>
          <a:lstStyle>
            <a:lvl1pPr algn="l">
              <a:defRPr sz="1100"/>
            </a:lvl1pPr>
          </a:lstStyle>
          <a:p>
            <a:endParaRPr lang="en-US" dirty="0"/>
          </a:p>
        </p:txBody>
      </p:sp>
      <p:sp>
        <p:nvSpPr>
          <p:cNvPr id="3" name="Date Placeholder 2"/>
          <p:cNvSpPr>
            <a:spLocks noGrp="1"/>
          </p:cNvSpPr>
          <p:nvPr>
            <p:ph type="dt" idx="1"/>
          </p:nvPr>
        </p:nvSpPr>
        <p:spPr>
          <a:xfrm>
            <a:off x="3898103" y="0"/>
            <a:ext cx="2982119" cy="464820"/>
          </a:xfrm>
          <a:prstGeom prst="rect">
            <a:avLst/>
          </a:prstGeom>
        </p:spPr>
        <p:txBody>
          <a:bodyPr vert="horz" lIns="91687" tIns="45844" rIns="91687" bIns="45844" rtlCol="0"/>
          <a:lstStyle>
            <a:lvl1pPr algn="r">
              <a:defRPr sz="1100"/>
            </a:lvl1pPr>
          </a:lstStyle>
          <a:p>
            <a:fld id="{BB91604F-D22D-4DE0-8E40-60581F2B2CFC}" type="datetimeFigureOut">
              <a:rPr lang="en-US" smtClean="0"/>
              <a:t>11/30/2017</a:t>
            </a:fld>
            <a:endParaRPr lang="en-US" dirty="0"/>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687" tIns="45844" rIns="91687" bIns="45844" rtlCol="0" anchor="ctr"/>
          <a:lstStyle/>
          <a:p>
            <a:endParaRPr lang="en-US" dirty="0"/>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1687" tIns="45844" rIns="91687" bIns="4584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3" y="8829967"/>
            <a:ext cx="2982119" cy="464820"/>
          </a:xfrm>
          <a:prstGeom prst="rect">
            <a:avLst/>
          </a:prstGeom>
        </p:spPr>
        <p:txBody>
          <a:bodyPr vert="horz" lIns="91687" tIns="45844" rIns="91687" bIns="45844" rtlCol="0" anchor="b"/>
          <a:lstStyle>
            <a:lvl1pPr algn="l">
              <a:defRPr sz="1100"/>
            </a:lvl1pPr>
          </a:lstStyle>
          <a:p>
            <a:endParaRPr lang="en-US" dirty="0"/>
          </a:p>
        </p:txBody>
      </p:sp>
      <p:sp>
        <p:nvSpPr>
          <p:cNvPr id="7" name="Slide Number Placeholder 6"/>
          <p:cNvSpPr>
            <a:spLocks noGrp="1"/>
          </p:cNvSpPr>
          <p:nvPr>
            <p:ph type="sldNum" sz="quarter" idx="5"/>
          </p:nvPr>
        </p:nvSpPr>
        <p:spPr>
          <a:xfrm>
            <a:off x="3898103" y="8829967"/>
            <a:ext cx="2982119" cy="464820"/>
          </a:xfrm>
          <a:prstGeom prst="rect">
            <a:avLst/>
          </a:prstGeom>
        </p:spPr>
        <p:txBody>
          <a:bodyPr vert="horz" lIns="91687" tIns="45844" rIns="91687" bIns="45844" rtlCol="0" anchor="b"/>
          <a:lstStyle>
            <a:lvl1pPr algn="r">
              <a:defRPr sz="1100"/>
            </a:lvl1pPr>
          </a:lstStyle>
          <a:p>
            <a:fld id="{67E848F0-63FA-43D2-9E71-60FE7367DDF6}" type="slidenum">
              <a:rPr lang="en-US" smtClean="0"/>
              <a:t>‹#›</a:t>
            </a:fld>
            <a:endParaRPr lang="en-US" dirty="0"/>
          </a:p>
        </p:txBody>
      </p:sp>
    </p:spTree>
    <p:extLst>
      <p:ext uri="{BB962C8B-B14F-4D97-AF65-F5344CB8AC3E}">
        <p14:creationId xmlns:p14="http://schemas.microsoft.com/office/powerpoint/2010/main" val="1706336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CA2777-A89F-4130-B308-73BB65955918}" type="slidenum">
              <a:rPr lang="en-US" smtClean="0"/>
              <a:pPr/>
              <a:t>‹#›</a:t>
            </a:fld>
            <a:endParaRPr lang="en-US" dirty="0"/>
          </a:p>
        </p:txBody>
      </p:sp>
      <p:sp>
        <p:nvSpPr>
          <p:cNvPr id="7" name="Rectangle 6"/>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pic>
        <p:nvPicPr>
          <p:cNvPr id="8" name="Picture 7" descr="horizontal-logo-green-text.jpg"/>
          <p:cNvPicPr>
            <a:picLocks noChangeAspect="1"/>
          </p:cNvPicPr>
          <p:nvPr userDrawn="1"/>
        </p:nvPicPr>
        <p:blipFill>
          <a:blip r:embed="rId3"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3200400"/>
            <a:ext cx="6400800" cy="1752600"/>
          </a:xfrm>
        </p:spPr>
        <p:txBody>
          <a:bodyPr/>
          <a:lstStyle>
            <a:lvl1pPr marL="0" indent="0" algn="ctr">
              <a:buNone/>
              <a:defRPr b="0">
                <a:solidFill>
                  <a:schemeClr val="tx1">
                    <a:lumMod val="75000"/>
                    <a:lumOff val="25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0" name="Title 6"/>
          <p:cNvSpPr>
            <a:spLocks noGrp="1"/>
          </p:cNvSpPr>
          <p:nvPr>
            <p:ph type="title"/>
          </p:nvPr>
        </p:nvSpPr>
        <p:spPr>
          <a:xfrm>
            <a:off x="457200" y="1981200"/>
            <a:ext cx="8229600" cy="1143000"/>
          </a:xfrm>
          <a:prstGeom prst="rect">
            <a:avLst/>
          </a:prstGeom>
        </p:spPr>
        <p:txBody>
          <a:bodyPr>
            <a:normAutofit/>
          </a:bodyPr>
          <a:lstStyle>
            <a:lvl1pPr algn="ctr">
              <a:defRPr sz="3200" b="1">
                <a:solidFill>
                  <a:srgbClr val="146737"/>
                </a:solidFill>
              </a:defRPr>
            </a:lvl1pPr>
          </a:lstStyle>
          <a:p>
            <a:r>
              <a:rPr lang="en-US"/>
              <a:t>Click to edit Master title style</a:t>
            </a:r>
            <a:endParaRPr lang="en-US" dirty="0"/>
          </a:p>
        </p:txBody>
      </p:sp>
    </p:spTree>
    <p:extLst>
      <p:ext uri="{BB962C8B-B14F-4D97-AF65-F5344CB8AC3E}">
        <p14:creationId xmlns:p14="http://schemas.microsoft.com/office/powerpoint/2010/main" val="3161498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a:lstStyle/>
          <a:p>
            <a:r>
              <a:rPr lang="en-US"/>
              <a:t>Click to edit Master title style</a:t>
            </a:r>
          </a:p>
        </p:txBody>
      </p:sp>
      <p:sp>
        <p:nvSpPr>
          <p:cNvPr id="9" name="Slide Number Placeholder 8"/>
          <p:cNvSpPr>
            <a:spLocks noGrp="1"/>
          </p:cNvSpPr>
          <p:nvPr>
            <p:ph type="sldNum" sz="quarter" idx="11"/>
          </p:nvPr>
        </p:nvSpPr>
        <p:spPr/>
        <p:txBody>
          <a:bodyPr/>
          <a:lstStyle/>
          <a:p>
            <a:fld id="{26CA2777-A89F-4130-B308-73BB65955918}"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4012016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pic>
        <p:nvPicPr>
          <p:cNvPr id="8" name="Picture 7" descr="horizontal-logo-green-text.jpg"/>
          <p:cNvPicPr>
            <a:picLocks noChangeAspect="1"/>
          </p:cNvPicPr>
          <p:nvPr userDrawn="1"/>
        </p:nvPicPr>
        <p:blipFill>
          <a:blip r:embed="rId3"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4191000"/>
            <a:ext cx="6400800" cy="1752600"/>
          </a:xfrm>
        </p:spPr>
        <p:txBody>
          <a:bodyPr anchor="ctr" anchorCtr="0"/>
          <a:lstStyle>
            <a:lvl1pPr marL="0" indent="0" algn="ctr">
              <a:buNone/>
              <a:defRPr b="1">
                <a:solidFill>
                  <a:schemeClr val="tx1">
                    <a:lumMod val="75000"/>
                    <a:lumOff val="25000"/>
                  </a:schemeClr>
                </a:solidFill>
                <a:latin typeface="+mn-lt"/>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0" name="Title 6"/>
          <p:cNvSpPr>
            <a:spLocks noGrp="1"/>
          </p:cNvSpPr>
          <p:nvPr>
            <p:ph type="title"/>
          </p:nvPr>
        </p:nvSpPr>
        <p:spPr>
          <a:xfrm>
            <a:off x="457200" y="1981200"/>
            <a:ext cx="8229600" cy="2057400"/>
          </a:xfrm>
          <a:prstGeom prst="rect">
            <a:avLst/>
          </a:prstGeom>
        </p:spPr>
        <p:txBody>
          <a:bodyPr>
            <a:normAutofit/>
          </a:bodyPr>
          <a:lstStyle>
            <a:lvl1pPr algn="ctr">
              <a:defRPr sz="4000" b="1">
                <a:solidFill>
                  <a:srgbClr val="146737"/>
                </a:solidFill>
              </a:defRPr>
            </a:lvl1pPr>
          </a:lstStyle>
          <a:p>
            <a:r>
              <a:rPr lang="en-US" dirty="0"/>
              <a:t>Click to edit Master title style</a:t>
            </a:r>
          </a:p>
        </p:txBody>
      </p:sp>
    </p:spTree>
    <p:extLst>
      <p:ext uri="{BB962C8B-B14F-4D97-AF65-F5344CB8AC3E}">
        <p14:creationId xmlns:p14="http://schemas.microsoft.com/office/powerpoint/2010/main" val="264922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p:nvPr>
        </p:nvSpPr>
        <p:spPr/>
        <p:txBody>
          <a:bodyPr/>
          <a:lstStyle/>
          <a:p>
            <a:r>
              <a:rPr lang="en-US" dirty="0"/>
              <a:t>Click to edit Master title style</a:t>
            </a:r>
          </a:p>
        </p:txBody>
      </p:sp>
      <p:sp>
        <p:nvSpPr>
          <p:cNvPr id="9" name="Slide Number Placeholder 8"/>
          <p:cNvSpPr>
            <a:spLocks noGrp="1"/>
          </p:cNvSpPr>
          <p:nvPr>
            <p:ph type="sldNum" sz="quarter" idx="11"/>
          </p:nvPr>
        </p:nvSpPr>
        <p:spPr/>
        <p:txBody>
          <a:bodyPr/>
          <a:lstStyle>
            <a:lvl1pPr>
              <a:defRPr b="1"/>
            </a:lvl1pPr>
          </a:lstStyle>
          <a:p>
            <a:fld id="{26CA2777-A89F-4130-B308-73BB65955918}" type="slidenum">
              <a:rPr lang="en-US" smtClean="0">
                <a:solidFill>
                  <a:srgbClr val="0F6636"/>
                </a:solidFill>
              </a:rPr>
              <a:pPr/>
              <a:t>‹#›</a:t>
            </a:fld>
            <a:endParaRPr lang="en-US" dirty="0">
              <a:solidFill>
                <a:srgbClr val="0F6636"/>
              </a:solidFill>
            </a:endParaRPr>
          </a:p>
        </p:txBody>
      </p:sp>
      <p:sp>
        <p:nvSpPr>
          <p:cNvPr id="10" name="Footer Placeholder 9"/>
          <p:cNvSpPr>
            <a:spLocks noGrp="1"/>
          </p:cNvSpPr>
          <p:nvPr>
            <p:ph type="ftr" sz="quarter" idx="12"/>
          </p:nvPr>
        </p:nvSpPr>
        <p:spPr/>
        <p:txBody>
          <a:bodyPr/>
          <a:lstStyle>
            <a:lvl1pPr>
              <a:defRPr b="1"/>
            </a:lvl1pPr>
          </a:lstStyle>
          <a:p>
            <a:pPr fontAlgn="auto">
              <a:spcBef>
                <a:spcPts val="0"/>
              </a:spcBef>
              <a:spcAft>
                <a:spcPts val="0"/>
              </a:spcAft>
            </a:pPr>
            <a:r>
              <a:rPr lang="en-US" dirty="0">
                <a:solidFill>
                  <a:srgbClr val="0F6636"/>
                </a:solidFill>
              </a:rPr>
              <a:t>Research Program Principal Elements and Issues - 2/4/2016</a:t>
            </a:r>
          </a:p>
        </p:txBody>
      </p:sp>
    </p:spTree>
    <p:extLst>
      <p:ext uri="{BB962C8B-B14F-4D97-AF65-F5344CB8AC3E}">
        <p14:creationId xmlns:p14="http://schemas.microsoft.com/office/powerpoint/2010/main" val="3197774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lang="en-US" sz="4000" b="1" kern="1200" cap="all" baseline="0" dirty="0">
                <a:solidFill>
                  <a:schemeClr val="tx2"/>
                </a:solidFill>
                <a:effectLst>
                  <a:outerShdw blurRad="38100" dist="38100" dir="2700000" algn="tl">
                    <a:srgbClr val="000000">
                      <a:alpha val="43137"/>
                    </a:srgbClr>
                  </a:outerShdw>
                </a:effectLst>
                <a:latin typeface="+mn-lt"/>
                <a:ea typeface="+mj-ea"/>
                <a:cs typeface="Arial" pitchFamily="34" charset="0"/>
              </a:defRPr>
            </a:lvl1pPr>
          </a:lstStyle>
          <a:p>
            <a:pPr lvl="0" algn="ctr" rtl="0" eaLnBrk="0" fontAlgn="base" hangingPunct="0">
              <a:spcBef>
                <a:spcPct val="0"/>
              </a:spcBef>
              <a:spcAft>
                <a:spcPct val="0"/>
              </a:spcAft>
            </a:pPr>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sp>
        <p:nvSpPr>
          <p:cNvPr id="4" name="Rectangle 6"/>
          <p:cNvSpPr>
            <a:spLocks noGrp="1" noChangeArrowheads="1"/>
          </p:cNvSpPr>
          <p:nvPr>
            <p:ph type="sldNum" sz="quarter" idx="10"/>
          </p:nvPr>
        </p:nvSpPr>
        <p:spPr>
          <a:ln/>
        </p:spPr>
        <p:txBody>
          <a:bodyPr/>
          <a:lstStyle>
            <a:lvl1pPr>
              <a:defRPr b="0"/>
            </a:lvl1pPr>
          </a:lstStyle>
          <a:p>
            <a:pPr>
              <a:defRPr/>
            </a:pPr>
            <a:fld id="{56929663-6CA7-4931-8F5D-849FE6A4CD44}" type="slidenum">
              <a:rPr lang="en-US" smtClean="0">
                <a:solidFill>
                  <a:srgbClr val="0F6636"/>
                </a:solidFill>
              </a:rPr>
              <a:pPr>
                <a:defRPr/>
              </a:pPr>
              <a:t>‹#›</a:t>
            </a:fld>
            <a:endParaRPr lang="en-US" dirty="0">
              <a:solidFill>
                <a:srgbClr val="0F6636"/>
              </a:solidFill>
            </a:endParaRPr>
          </a:p>
        </p:txBody>
      </p:sp>
    </p:spTree>
    <p:extLst>
      <p:ext uri="{BB962C8B-B14F-4D97-AF65-F5344CB8AC3E}">
        <p14:creationId xmlns:p14="http://schemas.microsoft.com/office/powerpoint/2010/main" val="219469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no footer)">
    <p:spTree>
      <p:nvGrpSpPr>
        <p:cNvPr id="1" name=""/>
        <p:cNvGrpSpPr/>
        <p:nvPr/>
      </p:nvGrpSpPr>
      <p:grpSpPr>
        <a:xfrm>
          <a:off x="0" y="0"/>
          <a:ext cx="0" cy="0"/>
          <a:chOff x="0" y="0"/>
          <a:chExt cx="0" cy="0"/>
        </a:xfrm>
      </p:grpSpPr>
      <p:sp>
        <p:nvSpPr>
          <p:cNvPr id="7" name="Title 6"/>
          <p:cNvSpPr>
            <a:spLocks noGrp="1"/>
          </p:cNvSpPr>
          <p:nvPr>
            <p:ph type="title"/>
          </p:nvPr>
        </p:nvSpPr>
        <p:spPr/>
        <p:txBody>
          <a:bodyPr>
            <a:noAutofit/>
          </a:bodyPr>
          <a:lstStyle>
            <a:lvl1pPr algn="ctr" defTabSz="914400" rtl="0" eaLnBrk="1" latinLnBrk="0" hangingPunct="1">
              <a:spcBef>
                <a:spcPct val="0"/>
              </a:spcBef>
              <a:buNone/>
              <a:defRPr lang="en-US" sz="4000" b="1" kern="1200" dirty="0">
                <a:solidFill>
                  <a:srgbClr val="106636"/>
                </a:solidFill>
                <a:effectLst>
                  <a:outerShdw blurRad="38100" dist="38100" dir="2700000" algn="tl">
                    <a:srgbClr val="000000">
                      <a:alpha val="43137"/>
                    </a:srgbClr>
                  </a:outerShdw>
                </a:effectLst>
                <a:latin typeface="+mj-lt"/>
                <a:ea typeface="+mj-ea"/>
                <a:cs typeface="Arial" pitchFamily="34" charset="0"/>
              </a:defRPr>
            </a:lvl1pPr>
          </a:lstStyle>
          <a:p>
            <a:r>
              <a:rPr lang="en-US" dirty="0"/>
              <a:t>Click to edit Master title style</a:t>
            </a:r>
          </a:p>
        </p:txBody>
      </p:sp>
      <p:sp>
        <p:nvSpPr>
          <p:cNvPr id="9" name="Slide Number Placeholder 8"/>
          <p:cNvSpPr>
            <a:spLocks noGrp="1"/>
          </p:cNvSpPr>
          <p:nvPr>
            <p:ph type="sldNum" sz="quarter" idx="11"/>
          </p:nvPr>
        </p:nvSpPr>
        <p:spPr/>
        <p:txBody>
          <a:bodyPr/>
          <a:lstStyle/>
          <a:p>
            <a:pPr>
              <a:defRPr/>
            </a:pPr>
            <a:fld id="{56F4B2E3-7CDC-4972-8D42-2D141A8D5E9A}" type="slidenum">
              <a:rPr lang="en-US" smtClean="0">
                <a:solidFill>
                  <a:srgbClr val="0F6636"/>
                </a:solidFill>
              </a:rPr>
              <a:pPr>
                <a:defRPr/>
              </a:pPr>
              <a:t>‹#›</a:t>
            </a:fld>
            <a:endParaRPr lang="en-US" dirty="0">
              <a:solidFill>
                <a:srgbClr val="0F6636"/>
              </a:solidFill>
            </a:endParaRPr>
          </a:p>
        </p:txBody>
      </p:sp>
      <p:sp>
        <p:nvSpPr>
          <p:cNvPr id="10" name="Footer Placeholder 9"/>
          <p:cNvSpPr>
            <a:spLocks noGrp="1"/>
          </p:cNvSpPr>
          <p:nvPr>
            <p:ph type="ftr" sz="quarter" idx="12"/>
          </p:nvPr>
        </p:nvSpPr>
        <p:spPr/>
        <p:txBody>
          <a:bodyPr/>
          <a:lstStyle>
            <a:lvl1pPr>
              <a:defRPr/>
            </a:lvl1pPr>
          </a:lstStyle>
          <a:p>
            <a:r>
              <a:rPr lang="en-US" dirty="0">
                <a:solidFill>
                  <a:srgbClr val="0F6636"/>
                </a:solidFill>
              </a:rPr>
              <a:t>Research Program Principal Elements and Issues - 2/4/2016</a:t>
            </a:r>
          </a:p>
        </p:txBody>
      </p:sp>
      <p:sp>
        <p:nvSpPr>
          <p:cNvPr id="2" name="Rectangle 1"/>
          <p:cNvSpPr/>
          <p:nvPr userDrawn="1"/>
        </p:nvSpPr>
        <p:spPr>
          <a:xfrm>
            <a:off x="0" y="6042917"/>
            <a:ext cx="9144000" cy="81165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Text Placeholder 2"/>
          <p:cNvSpPr>
            <a:spLocks noGrp="1"/>
          </p:cNvSpPr>
          <p:nvPr>
            <p:ph idx="1"/>
          </p:nvPr>
        </p:nvSpPr>
        <p:spPr>
          <a:xfrm>
            <a:off x="152400" y="866776"/>
            <a:ext cx="8839199" cy="563727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68624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b="1" dirty="0">
              <a:solidFill>
                <a:srgbClr val="000000"/>
              </a:solidFill>
              <a:latin typeface="Arial" charset="0"/>
            </a:endParaRPr>
          </a:p>
        </p:txBody>
      </p:sp>
      <p:sp>
        <p:nvSpPr>
          <p:cNvPr id="3" name="Footer Placeholder 2"/>
          <p:cNvSpPr>
            <a:spLocks noGrp="1"/>
          </p:cNvSpPr>
          <p:nvPr>
            <p:ph type="ftr" sz="quarter" idx="11"/>
          </p:nvPr>
        </p:nvSpPr>
        <p:spPr/>
        <p:txBody>
          <a:bodyPr/>
          <a:lstStyle/>
          <a:p>
            <a:r>
              <a:rPr lang="en-US" dirty="0">
                <a:solidFill>
                  <a:srgbClr val="0F6636"/>
                </a:solidFill>
              </a:rPr>
              <a:t>Research Program Principal Elements and Issues - 2/4/2016</a:t>
            </a:r>
          </a:p>
        </p:txBody>
      </p:sp>
      <p:sp>
        <p:nvSpPr>
          <p:cNvPr id="4" name="Slide Number Placeholder 3"/>
          <p:cNvSpPr>
            <a:spLocks noGrp="1"/>
          </p:cNvSpPr>
          <p:nvPr>
            <p:ph type="sldNum" sz="quarter" idx="12"/>
          </p:nvPr>
        </p:nvSpPr>
        <p:spPr/>
        <p:txBody>
          <a:bodyPr/>
          <a:lstStyle/>
          <a:p>
            <a:fld id="{2E8A42B4-63F8-3749-8A9F-29B7B746D444}" type="slidenum">
              <a:rPr lang="en-US" smtClean="0">
                <a:solidFill>
                  <a:srgbClr val="0F6636"/>
                </a:solidFill>
              </a:rPr>
              <a:pPr/>
              <a:t>‹#›</a:t>
            </a:fld>
            <a:endParaRPr lang="en-US" dirty="0">
              <a:solidFill>
                <a:srgbClr val="0F6636"/>
              </a:solidFill>
            </a:endParaRPr>
          </a:p>
        </p:txBody>
      </p:sp>
    </p:spTree>
    <p:extLst>
      <p:ext uri="{BB962C8B-B14F-4D97-AF65-F5344CB8AC3E}">
        <p14:creationId xmlns:p14="http://schemas.microsoft.com/office/powerpoint/2010/main" val="3416686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pic>
        <p:nvPicPr>
          <p:cNvPr id="8" name="Picture 7" descr="horizontal-logo-green-text.jpg"/>
          <p:cNvPicPr>
            <a:picLocks noChangeAspect="1"/>
          </p:cNvPicPr>
          <p:nvPr userDrawn="1"/>
        </p:nvPicPr>
        <p:blipFill>
          <a:blip r:embed="rId2"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4191000"/>
            <a:ext cx="6400800" cy="1752600"/>
          </a:xfrm>
        </p:spPr>
        <p:txBody>
          <a:bodyPr anchor="ctr" anchorCtr="0"/>
          <a:lstStyle>
            <a:lvl1pPr marL="0" indent="0" algn="ctr">
              <a:buNone/>
              <a:defRPr b="1">
                <a:solidFill>
                  <a:schemeClr val="tx1">
                    <a:lumMod val="75000"/>
                    <a:lumOff val="25000"/>
                  </a:schemeClr>
                </a:solidFill>
                <a:latin typeface="+mn-lt"/>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0" name="Title 6"/>
          <p:cNvSpPr>
            <a:spLocks noGrp="1"/>
          </p:cNvSpPr>
          <p:nvPr>
            <p:ph type="title"/>
          </p:nvPr>
        </p:nvSpPr>
        <p:spPr>
          <a:xfrm>
            <a:off x="457200" y="1981200"/>
            <a:ext cx="8229600" cy="2057400"/>
          </a:xfrm>
          <a:prstGeom prst="rect">
            <a:avLst/>
          </a:prstGeom>
        </p:spPr>
        <p:txBody>
          <a:bodyPr>
            <a:normAutofit/>
          </a:bodyPr>
          <a:lstStyle>
            <a:lvl1pPr algn="ctr">
              <a:defRPr sz="4000" b="1">
                <a:solidFill>
                  <a:srgbClr val="146737"/>
                </a:solidFill>
              </a:defRPr>
            </a:lvl1pPr>
          </a:lstStyle>
          <a:p>
            <a:r>
              <a:rPr lang="en-US" dirty="0"/>
              <a:t>Click to edit Master title style</a:t>
            </a:r>
          </a:p>
        </p:txBody>
      </p:sp>
    </p:spTree>
    <p:extLst>
      <p:ext uri="{BB962C8B-B14F-4D97-AF65-F5344CB8AC3E}">
        <p14:creationId xmlns:p14="http://schemas.microsoft.com/office/powerpoint/2010/main" val="367010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p:nvPr>
        </p:nvSpPr>
        <p:spPr/>
        <p:txBody>
          <a:bodyPr/>
          <a:lstStyle/>
          <a:p>
            <a:r>
              <a:rPr lang="en-US" dirty="0"/>
              <a:t>Click to edit Master title style</a:t>
            </a:r>
          </a:p>
        </p:txBody>
      </p:sp>
      <p:sp>
        <p:nvSpPr>
          <p:cNvPr id="9" name="Slide Number Placeholder 8"/>
          <p:cNvSpPr>
            <a:spLocks noGrp="1"/>
          </p:cNvSpPr>
          <p:nvPr>
            <p:ph type="sldNum" sz="quarter" idx="11"/>
          </p:nvPr>
        </p:nvSpPr>
        <p:spPr/>
        <p:txBody>
          <a:bodyPr/>
          <a:lstStyle>
            <a:lvl1pPr>
              <a:defRPr b="1"/>
            </a:lvl1pPr>
          </a:lstStyle>
          <a:p>
            <a:fld id="{26CA2777-A89F-4130-B308-73BB65955918}" type="slidenum">
              <a:rPr lang="en-US" smtClean="0">
                <a:solidFill>
                  <a:srgbClr val="0F6636"/>
                </a:solidFill>
              </a:rPr>
              <a:pPr/>
              <a:t>‹#›</a:t>
            </a:fld>
            <a:endParaRPr lang="en-US" dirty="0">
              <a:solidFill>
                <a:srgbClr val="0F6636"/>
              </a:solidFill>
            </a:endParaRPr>
          </a:p>
        </p:txBody>
      </p:sp>
      <p:sp>
        <p:nvSpPr>
          <p:cNvPr id="10" name="Footer Placeholder 9"/>
          <p:cNvSpPr>
            <a:spLocks noGrp="1"/>
          </p:cNvSpPr>
          <p:nvPr>
            <p:ph type="ftr" sz="quarter" idx="12"/>
          </p:nvPr>
        </p:nvSpPr>
        <p:spPr/>
        <p:txBody>
          <a:bodyPr/>
          <a:lstStyle>
            <a:lvl1pPr>
              <a:defRPr b="1"/>
            </a:lvl1pPr>
          </a:lstStyle>
          <a:p>
            <a:pPr fontAlgn="auto">
              <a:spcBef>
                <a:spcPts val="0"/>
              </a:spcBef>
              <a:spcAft>
                <a:spcPts val="0"/>
              </a:spcAft>
            </a:pPr>
            <a:r>
              <a:rPr lang="en-US">
                <a:solidFill>
                  <a:srgbClr val="0F6636"/>
                </a:solidFill>
              </a:rPr>
              <a:t>Research Program Principal Elements and Issues - 2/4/2016</a:t>
            </a:r>
            <a:endParaRPr lang="en-US" dirty="0">
              <a:solidFill>
                <a:srgbClr val="0F6636"/>
              </a:solidFill>
            </a:endParaRPr>
          </a:p>
        </p:txBody>
      </p:sp>
    </p:spTree>
    <p:extLst>
      <p:ext uri="{BB962C8B-B14F-4D97-AF65-F5344CB8AC3E}">
        <p14:creationId xmlns:p14="http://schemas.microsoft.com/office/powerpoint/2010/main" val="3105920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lang="en-US" sz="4000" b="1" kern="1200" cap="all" baseline="0" dirty="0">
                <a:solidFill>
                  <a:schemeClr val="tx2"/>
                </a:solidFill>
                <a:effectLst>
                  <a:outerShdw blurRad="38100" dist="38100" dir="2700000" algn="tl">
                    <a:srgbClr val="000000">
                      <a:alpha val="43137"/>
                    </a:srgbClr>
                  </a:outerShdw>
                </a:effectLst>
                <a:latin typeface="+mn-lt"/>
                <a:ea typeface="+mj-ea"/>
                <a:cs typeface="Arial" pitchFamily="34" charset="0"/>
              </a:defRPr>
            </a:lvl1pPr>
          </a:lstStyle>
          <a:p>
            <a:pPr lvl="0" algn="ctr" rtl="0" eaLnBrk="0" fontAlgn="base" hangingPunct="0">
              <a:spcBef>
                <a:spcPct val="0"/>
              </a:spcBef>
              <a:spcAft>
                <a:spcPct val="0"/>
              </a:spcAft>
            </a:pPr>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sp>
        <p:nvSpPr>
          <p:cNvPr id="4" name="Rectangle 6"/>
          <p:cNvSpPr>
            <a:spLocks noGrp="1" noChangeArrowheads="1"/>
          </p:cNvSpPr>
          <p:nvPr>
            <p:ph type="sldNum" sz="quarter" idx="10"/>
          </p:nvPr>
        </p:nvSpPr>
        <p:spPr>
          <a:ln/>
        </p:spPr>
        <p:txBody>
          <a:bodyPr/>
          <a:lstStyle>
            <a:lvl1pPr>
              <a:defRPr b="0"/>
            </a:lvl1pPr>
          </a:lstStyle>
          <a:p>
            <a:pPr>
              <a:defRPr/>
            </a:pPr>
            <a:fld id="{56929663-6CA7-4931-8F5D-849FE6A4CD44}" type="slidenum">
              <a:rPr lang="en-US" smtClean="0">
                <a:solidFill>
                  <a:srgbClr val="0F6636"/>
                </a:solidFill>
              </a:rPr>
              <a:pPr>
                <a:defRPr/>
              </a:pPr>
              <a:t>‹#›</a:t>
            </a:fld>
            <a:endParaRPr lang="en-US" dirty="0">
              <a:solidFill>
                <a:srgbClr val="0F6636"/>
              </a:solidFill>
            </a:endParaRPr>
          </a:p>
        </p:txBody>
      </p:sp>
    </p:spTree>
    <p:extLst>
      <p:ext uri="{BB962C8B-B14F-4D97-AF65-F5344CB8AC3E}">
        <p14:creationId xmlns:p14="http://schemas.microsoft.com/office/powerpoint/2010/main" val="1765070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no footer)">
    <p:spTree>
      <p:nvGrpSpPr>
        <p:cNvPr id="1" name=""/>
        <p:cNvGrpSpPr/>
        <p:nvPr/>
      </p:nvGrpSpPr>
      <p:grpSpPr>
        <a:xfrm>
          <a:off x="0" y="0"/>
          <a:ext cx="0" cy="0"/>
          <a:chOff x="0" y="0"/>
          <a:chExt cx="0" cy="0"/>
        </a:xfrm>
      </p:grpSpPr>
      <p:sp>
        <p:nvSpPr>
          <p:cNvPr id="7" name="Title 6"/>
          <p:cNvSpPr>
            <a:spLocks noGrp="1"/>
          </p:cNvSpPr>
          <p:nvPr>
            <p:ph type="title"/>
          </p:nvPr>
        </p:nvSpPr>
        <p:spPr/>
        <p:txBody>
          <a:bodyPr>
            <a:noAutofit/>
          </a:bodyPr>
          <a:lstStyle>
            <a:lvl1pPr algn="ctr" defTabSz="914400" rtl="0" eaLnBrk="1" latinLnBrk="0" hangingPunct="1">
              <a:spcBef>
                <a:spcPct val="0"/>
              </a:spcBef>
              <a:buNone/>
              <a:defRPr lang="en-US" sz="4000" b="1" kern="1200" dirty="0">
                <a:solidFill>
                  <a:srgbClr val="106636"/>
                </a:solidFill>
                <a:effectLst>
                  <a:outerShdw blurRad="38100" dist="38100" dir="2700000" algn="tl">
                    <a:srgbClr val="000000">
                      <a:alpha val="43137"/>
                    </a:srgbClr>
                  </a:outerShdw>
                </a:effectLst>
                <a:latin typeface="+mj-lt"/>
                <a:ea typeface="+mj-ea"/>
                <a:cs typeface="Arial" pitchFamily="34" charset="0"/>
              </a:defRPr>
            </a:lvl1pPr>
          </a:lstStyle>
          <a:p>
            <a:r>
              <a:rPr lang="en-US" dirty="0"/>
              <a:t>Click to edit Master title style</a:t>
            </a:r>
          </a:p>
        </p:txBody>
      </p:sp>
      <p:sp>
        <p:nvSpPr>
          <p:cNvPr id="9" name="Slide Number Placeholder 8"/>
          <p:cNvSpPr>
            <a:spLocks noGrp="1"/>
          </p:cNvSpPr>
          <p:nvPr>
            <p:ph type="sldNum" sz="quarter" idx="11"/>
          </p:nvPr>
        </p:nvSpPr>
        <p:spPr/>
        <p:txBody>
          <a:bodyPr/>
          <a:lstStyle/>
          <a:p>
            <a:pPr>
              <a:defRPr/>
            </a:pPr>
            <a:fld id="{56F4B2E3-7CDC-4972-8D42-2D141A8D5E9A}" type="slidenum">
              <a:rPr lang="en-US" smtClean="0">
                <a:solidFill>
                  <a:srgbClr val="0F6636"/>
                </a:solidFill>
              </a:rPr>
              <a:pPr>
                <a:defRPr/>
              </a:pPr>
              <a:t>‹#›</a:t>
            </a:fld>
            <a:endParaRPr lang="en-US">
              <a:solidFill>
                <a:srgbClr val="0F6636"/>
              </a:solidFill>
            </a:endParaRPr>
          </a:p>
        </p:txBody>
      </p:sp>
      <p:sp>
        <p:nvSpPr>
          <p:cNvPr id="10" name="Footer Placeholder 9"/>
          <p:cNvSpPr>
            <a:spLocks noGrp="1"/>
          </p:cNvSpPr>
          <p:nvPr>
            <p:ph type="ftr" sz="quarter" idx="12"/>
          </p:nvPr>
        </p:nvSpPr>
        <p:spPr/>
        <p:txBody>
          <a:bodyPr/>
          <a:lstStyle>
            <a:lvl1pPr>
              <a:defRPr/>
            </a:lvl1pPr>
          </a:lstStyle>
          <a:p>
            <a:r>
              <a:rPr lang="en-US">
                <a:solidFill>
                  <a:srgbClr val="0F6636"/>
                </a:solidFill>
              </a:rPr>
              <a:t>Research Program Principal Elements and Issues - 2/4/2016</a:t>
            </a:r>
            <a:endParaRPr lang="en-US" dirty="0">
              <a:solidFill>
                <a:srgbClr val="0F6636"/>
              </a:solidFill>
            </a:endParaRPr>
          </a:p>
        </p:txBody>
      </p:sp>
      <p:sp>
        <p:nvSpPr>
          <p:cNvPr id="2" name="Rectangle 1"/>
          <p:cNvSpPr/>
          <p:nvPr userDrawn="1"/>
        </p:nvSpPr>
        <p:spPr>
          <a:xfrm>
            <a:off x="0" y="6042917"/>
            <a:ext cx="9144000" cy="81165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Text Placeholder 2"/>
          <p:cNvSpPr>
            <a:spLocks noGrp="1"/>
          </p:cNvSpPr>
          <p:nvPr>
            <p:ph idx="1"/>
          </p:nvPr>
        </p:nvSpPr>
        <p:spPr>
          <a:xfrm>
            <a:off x="152400" y="866776"/>
            <a:ext cx="8839199" cy="563727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08034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b="1">
              <a:solidFill>
                <a:srgbClr val="000000"/>
              </a:solidFill>
              <a:latin typeface="Arial" charset="0"/>
            </a:endParaRPr>
          </a:p>
        </p:txBody>
      </p:sp>
      <p:sp>
        <p:nvSpPr>
          <p:cNvPr id="3" name="Footer Placeholder 2"/>
          <p:cNvSpPr>
            <a:spLocks noGrp="1"/>
          </p:cNvSpPr>
          <p:nvPr>
            <p:ph type="ftr" sz="quarter" idx="11"/>
          </p:nvPr>
        </p:nvSpPr>
        <p:spPr/>
        <p:txBody>
          <a:bodyPr/>
          <a:lstStyle/>
          <a:p>
            <a:r>
              <a:rPr lang="en-US">
                <a:solidFill>
                  <a:srgbClr val="0F6636"/>
                </a:solidFill>
              </a:rPr>
              <a:t>Research Program Principal Elements and Issues - 2/4/2016</a:t>
            </a:r>
          </a:p>
        </p:txBody>
      </p:sp>
      <p:sp>
        <p:nvSpPr>
          <p:cNvPr id="4" name="Slide Number Placeholder 3"/>
          <p:cNvSpPr>
            <a:spLocks noGrp="1"/>
          </p:cNvSpPr>
          <p:nvPr>
            <p:ph type="sldNum" sz="quarter" idx="12"/>
          </p:nvPr>
        </p:nvSpPr>
        <p:spPr/>
        <p:txBody>
          <a:bodyPr/>
          <a:lstStyle/>
          <a:p>
            <a:fld id="{2E8A42B4-63F8-3749-8A9F-29B7B746D444}" type="slidenum">
              <a:rPr lang="en-US" smtClean="0">
                <a:solidFill>
                  <a:srgbClr val="0F6636"/>
                </a:solidFill>
              </a:rPr>
              <a:pPr/>
              <a:t>‹#›</a:t>
            </a:fld>
            <a:endParaRPr lang="en-US">
              <a:solidFill>
                <a:srgbClr val="0F6636"/>
              </a:solidFill>
            </a:endParaRPr>
          </a:p>
        </p:txBody>
      </p:sp>
    </p:spTree>
    <p:extLst>
      <p:ext uri="{BB962C8B-B14F-4D97-AF65-F5344CB8AC3E}">
        <p14:creationId xmlns:p14="http://schemas.microsoft.com/office/powerpoint/2010/main" val="22558908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pic>
        <p:nvPicPr>
          <p:cNvPr id="8" name="Picture 7" descr="horizontal-logo-green-text.jpg"/>
          <p:cNvPicPr>
            <a:picLocks noChangeAspect="1"/>
          </p:cNvPicPr>
          <p:nvPr userDrawn="1"/>
        </p:nvPicPr>
        <p:blipFill>
          <a:blip r:embed="rId3"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4191000"/>
            <a:ext cx="6400800" cy="1752600"/>
          </a:xfrm>
        </p:spPr>
        <p:txBody>
          <a:bodyPr anchor="ctr" anchorCtr="0"/>
          <a:lstStyle>
            <a:lvl1pPr marL="0" indent="0" algn="ctr">
              <a:buNone/>
              <a:defRPr b="1">
                <a:solidFill>
                  <a:schemeClr val="tx1">
                    <a:lumMod val="75000"/>
                    <a:lumOff val="25000"/>
                  </a:schemeClr>
                </a:solidFill>
                <a:latin typeface="+mn-lt"/>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0" name="Title 6"/>
          <p:cNvSpPr>
            <a:spLocks noGrp="1"/>
          </p:cNvSpPr>
          <p:nvPr>
            <p:ph type="title"/>
          </p:nvPr>
        </p:nvSpPr>
        <p:spPr>
          <a:xfrm>
            <a:off x="457200" y="1981200"/>
            <a:ext cx="8229600" cy="2057400"/>
          </a:xfrm>
          <a:prstGeom prst="rect">
            <a:avLst/>
          </a:prstGeom>
        </p:spPr>
        <p:txBody>
          <a:bodyPr>
            <a:normAutofit/>
          </a:bodyPr>
          <a:lstStyle>
            <a:lvl1pPr algn="ctr">
              <a:defRPr sz="4000" b="1">
                <a:solidFill>
                  <a:srgbClr val="146737"/>
                </a:solidFill>
              </a:defRPr>
            </a:lvl1pPr>
          </a:lstStyle>
          <a:p>
            <a:r>
              <a:rPr lang="en-US" dirty="0"/>
              <a:t>Click to edit Master title style</a:t>
            </a:r>
          </a:p>
        </p:txBody>
      </p:sp>
    </p:spTree>
    <p:extLst>
      <p:ext uri="{BB962C8B-B14F-4D97-AF65-F5344CB8AC3E}">
        <p14:creationId xmlns:p14="http://schemas.microsoft.com/office/powerpoint/2010/main" val="66256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p:nvPr>
        </p:nvSpPr>
        <p:spPr/>
        <p:txBody>
          <a:bodyPr/>
          <a:lstStyle/>
          <a:p>
            <a:r>
              <a:rPr lang="en-US" dirty="0"/>
              <a:t>Click to edit Master title style</a:t>
            </a:r>
          </a:p>
        </p:txBody>
      </p:sp>
      <p:sp>
        <p:nvSpPr>
          <p:cNvPr id="9" name="Slide Number Placeholder 8"/>
          <p:cNvSpPr>
            <a:spLocks noGrp="1"/>
          </p:cNvSpPr>
          <p:nvPr>
            <p:ph type="sldNum" sz="quarter" idx="11"/>
          </p:nvPr>
        </p:nvSpPr>
        <p:spPr/>
        <p:txBody>
          <a:bodyPr/>
          <a:lstStyle>
            <a:lvl1pPr>
              <a:defRPr b="1"/>
            </a:lvl1pPr>
          </a:lstStyle>
          <a:p>
            <a:fld id="{26CA2777-A89F-4130-B308-73BB65955918}" type="slidenum">
              <a:rPr lang="en-US" smtClean="0">
                <a:solidFill>
                  <a:srgbClr val="0F6636"/>
                </a:solidFill>
              </a:rPr>
              <a:pPr/>
              <a:t>‹#›</a:t>
            </a:fld>
            <a:endParaRPr lang="en-US" dirty="0">
              <a:solidFill>
                <a:srgbClr val="0F6636"/>
              </a:solidFill>
            </a:endParaRPr>
          </a:p>
        </p:txBody>
      </p:sp>
      <p:sp>
        <p:nvSpPr>
          <p:cNvPr id="10" name="Footer Placeholder 9"/>
          <p:cNvSpPr>
            <a:spLocks noGrp="1"/>
          </p:cNvSpPr>
          <p:nvPr>
            <p:ph type="ftr" sz="quarter" idx="12"/>
          </p:nvPr>
        </p:nvSpPr>
        <p:spPr/>
        <p:txBody>
          <a:bodyPr/>
          <a:lstStyle>
            <a:lvl1pPr>
              <a:defRPr b="1"/>
            </a:lvl1pPr>
          </a:lstStyle>
          <a:p>
            <a:pPr fontAlgn="auto">
              <a:spcBef>
                <a:spcPts val="0"/>
              </a:spcBef>
              <a:spcAft>
                <a:spcPts val="0"/>
              </a:spcAft>
            </a:pPr>
            <a:r>
              <a:rPr lang="en-US" dirty="0">
                <a:solidFill>
                  <a:srgbClr val="0F6636"/>
                </a:solidFill>
              </a:rPr>
              <a:t>Internal Use Only – Do Not Distribute</a:t>
            </a:r>
          </a:p>
        </p:txBody>
      </p:sp>
    </p:spTree>
    <p:extLst>
      <p:ext uri="{BB962C8B-B14F-4D97-AF65-F5344CB8AC3E}">
        <p14:creationId xmlns:p14="http://schemas.microsoft.com/office/powerpoint/2010/main" val="2632726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lang="en-US" sz="4000" b="1" kern="1200" cap="all" baseline="0" dirty="0">
                <a:solidFill>
                  <a:schemeClr val="tx2"/>
                </a:solidFill>
                <a:effectLst>
                  <a:outerShdw blurRad="38100" dist="38100" dir="2700000" algn="tl">
                    <a:srgbClr val="000000">
                      <a:alpha val="43137"/>
                    </a:srgbClr>
                  </a:outerShdw>
                </a:effectLst>
                <a:latin typeface="+mn-lt"/>
                <a:ea typeface="+mj-ea"/>
                <a:cs typeface="Arial" pitchFamily="34" charset="0"/>
              </a:defRPr>
            </a:lvl1pPr>
          </a:lstStyle>
          <a:p>
            <a:pPr lvl="0" algn="ctr" rtl="0" eaLnBrk="0" fontAlgn="base" hangingPunct="0">
              <a:spcBef>
                <a:spcPct val="0"/>
              </a:spcBef>
              <a:spcAft>
                <a:spcPct val="0"/>
              </a:spcAft>
            </a:pPr>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sp>
        <p:nvSpPr>
          <p:cNvPr id="4" name="Rectangle 6"/>
          <p:cNvSpPr>
            <a:spLocks noGrp="1" noChangeArrowheads="1"/>
          </p:cNvSpPr>
          <p:nvPr>
            <p:ph type="sldNum" sz="quarter" idx="10"/>
          </p:nvPr>
        </p:nvSpPr>
        <p:spPr>
          <a:ln/>
        </p:spPr>
        <p:txBody>
          <a:bodyPr/>
          <a:lstStyle>
            <a:lvl1pPr>
              <a:defRPr b="0"/>
            </a:lvl1pPr>
          </a:lstStyle>
          <a:p>
            <a:pPr>
              <a:defRPr/>
            </a:pPr>
            <a:fld id="{56929663-6CA7-4931-8F5D-849FE6A4CD44}" type="slidenum">
              <a:rPr lang="en-US" smtClean="0">
                <a:solidFill>
                  <a:srgbClr val="0F6636"/>
                </a:solidFill>
              </a:rPr>
              <a:pPr>
                <a:defRPr/>
              </a:pPr>
              <a:t>‹#›</a:t>
            </a:fld>
            <a:endParaRPr lang="en-US" dirty="0">
              <a:solidFill>
                <a:srgbClr val="0F6636"/>
              </a:solidFill>
            </a:endParaRPr>
          </a:p>
        </p:txBody>
      </p:sp>
    </p:spTree>
    <p:extLst>
      <p:ext uri="{BB962C8B-B14F-4D97-AF65-F5344CB8AC3E}">
        <p14:creationId xmlns:p14="http://schemas.microsoft.com/office/powerpoint/2010/main" val="1400850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no footer)">
    <p:spTree>
      <p:nvGrpSpPr>
        <p:cNvPr id="1" name=""/>
        <p:cNvGrpSpPr/>
        <p:nvPr/>
      </p:nvGrpSpPr>
      <p:grpSpPr>
        <a:xfrm>
          <a:off x="0" y="0"/>
          <a:ext cx="0" cy="0"/>
          <a:chOff x="0" y="0"/>
          <a:chExt cx="0" cy="0"/>
        </a:xfrm>
      </p:grpSpPr>
      <p:sp>
        <p:nvSpPr>
          <p:cNvPr id="7" name="Title 6"/>
          <p:cNvSpPr>
            <a:spLocks noGrp="1"/>
          </p:cNvSpPr>
          <p:nvPr>
            <p:ph type="title"/>
          </p:nvPr>
        </p:nvSpPr>
        <p:spPr/>
        <p:txBody>
          <a:bodyPr>
            <a:noAutofit/>
          </a:bodyPr>
          <a:lstStyle>
            <a:lvl1pPr algn="ctr" defTabSz="914400" rtl="0" eaLnBrk="1" latinLnBrk="0" hangingPunct="1">
              <a:spcBef>
                <a:spcPct val="0"/>
              </a:spcBef>
              <a:buNone/>
              <a:defRPr lang="en-US" sz="4000" b="1" kern="1200" dirty="0">
                <a:solidFill>
                  <a:srgbClr val="106636"/>
                </a:solidFill>
                <a:effectLst>
                  <a:outerShdw blurRad="38100" dist="38100" dir="2700000" algn="tl">
                    <a:srgbClr val="000000">
                      <a:alpha val="43137"/>
                    </a:srgbClr>
                  </a:outerShdw>
                </a:effectLst>
                <a:latin typeface="+mj-lt"/>
                <a:ea typeface="+mj-ea"/>
                <a:cs typeface="Arial" pitchFamily="34" charset="0"/>
              </a:defRPr>
            </a:lvl1pPr>
          </a:lstStyle>
          <a:p>
            <a:r>
              <a:rPr lang="en-US" dirty="0"/>
              <a:t>Click to edit Master title style</a:t>
            </a:r>
          </a:p>
        </p:txBody>
      </p:sp>
      <p:sp>
        <p:nvSpPr>
          <p:cNvPr id="9" name="Slide Number Placeholder 8"/>
          <p:cNvSpPr>
            <a:spLocks noGrp="1"/>
          </p:cNvSpPr>
          <p:nvPr>
            <p:ph type="sldNum" sz="quarter" idx="11"/>
          </p:nvPr>
        </p:nvSpPr>
        <p:spPr/>
        <p:txBody>
          <a:bodyPr/>
          <a:lstStyle/>
          <a:p>
            <a:pPr>
              <a:defRPr/>
            </a:pPr>
            <a:fld id="{56F4B2E3-7CDC-4972-8D42-2D141A8D5E9A}" type="slidenum">
              <a:rPr lang="en-US" smtClean="0">
                <a:solidFill>
                  <a:srgbClr val="0F6636"/>
                </a:solidFill>
              </a:rPr>
              <a:pPr>
                <a:defRPr/>
              </a:pPr>
              <a:t>‹#›</a:t>
            </a:fld>
            <a:endParaRPr lang="en-US">
              <a:solidFill>
                <a:srgbClr val="0F6636"/>
              </a:solidFill>
            </a:endParaRPr>
          </a:p>
        </p:txBody>
      </p:sp>
      <p:sp>
        <p:nvSpPr>
          <p:cNvPr id="10" name="Footer Placeholder 9"/>
          <p:cNvSpPr>
            <a:spLocks noGrp="1"/>
          </p:cNvSpPr>
          <p:nvPr>
            <p:ph type="ftr" sz="quarter" idx="12"/>
          </p:nvPr>
        </p:nvSpPr>
        <p:spPr/>
        <p:txBody>
          <a:bodyPr/>
          <a:lstStyle>
            <a:lvl1pPr>
              <a:defRPr/>
            </a:lvl1pPr>
          </a:lstStyle>
          <a:p>
            <a:r>
              <a:rPr lang="en-US">
                <a:solidFill>
                  <a:srgbClr val="0F6636"/>
                </a:solidFill>
              </a:rPr>
              <a:t>SC-1 FY17 HEP Budget Briefing - 1/12/2016</a:t>
            </a:r>
            <a:endParaRPr lang="en-US" dirty="0">
              <a:solidFill>
                <a:srgbClr val="0F6636"/>
              </a:solidFill>
            </a:endParaRPr>
          </a:p>
        </p:txBody>
      </p:sp>
      <p:sp>
        <p:nvSpPr>
          <p:cNvPr id="2" name="Rectangle 1"/>
          <p:cNvSpPr/>
          <p:nvPr userDrawn="1"/>
        </p:nvSpPr>
        <p:spPr>
          <a:xfrm>
            <a:off x="0" y="6042917"/>
            <a:ext cx="9144000" cy="81165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Text Placeholder 2"/>
          <p:cNvSpPr>
            <a:spLocks noGrp="1"/>
          </p:cNvSpPr>
          <p:nvPr>
            <p:ph idx="1"/>
          </p:nvPr>
        </p:nvSpPr>
        <p:spPr>
          <a:xfrm>
            <a:off x="152400" y="866776"/>
            <a:ext cx="8839199" cy="563727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84635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mp; Content">
    <p:bg>
      <p:bgPr>
        <a:solidFill>
          <a:schemeClr val="bg2">
            <a:alpha val="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103664"/>
            <a:ext cx="8686800" cy="641739"/>
          </a:xfrm>
          <a:prstGeom prst="rect">
            <a:avLst/>
          </a:prstGeom>
        </p:spPr>
        <p:txBody>
          <a:bodyPr lIns="0" tIns="0" rIns="0" bIns="0" anchor="b" anchorCtr="0"/>
          <a:lstStyle>
            <a:lvl1pPr>
              <a:defRPr sz="2400">
                <a:solidFill>
                  <a:srgbClr val="003087"/>
                </a:solidFill>
              </a:defRPr>
            </a:lvl1pPr>
          </a:lstStyle>
          <a:p>
            <a:r>
              <a:rPr lang="en-US"/>
              <a:t>Click to edit Master title style</a:t>
            </a:r>
            <a:endParaRPr lang="en-US" dirty="0"/>
          </a:p>
        </p:txBody>
      </p:sp>
      <p:sp>
        <p:nvSpPr>
          <p:cNvPr id="3" name="Content Placeholder 2"/>
          <p:cNvSpPr>
            <a:spLocks noGrp="1"/>
          </p:cNvSpPr>
          <p:nvPr>
            <p:ph idx="1"/>
          </p:nvPr>
        </p:nvSpPr>
        <p:spPr>
          <a:xfrm>
            <a:off x="228600" y="1043046"/>
            <a:ext cx="8672513" cy="4987867"/>
          </a:xfrm>
          <a:prstGeom prst="rect">
            <a:avLst/>
          </a:prstGeom>
        </p:spPr>
        <p:txBody>
          <a:bodyPr lIns="0" tIns="0" rIns="0" bIns="0"/>
          <a:lstStyle>
            <a:lvl1pPr>
              <a:defRPr sz="2400">
                <a:solidFill>
                  <a:srgbClr val="505050"/>
                </a:solidFill>
              </a:defRPr>
            </a:lvl1pPr>
            <a:lvl2pPr>
              <a:defRPr sz="2200">
                <a:solidFill>
                  <a:srgbClr val="505050"/>
                </a:solidFill>
              </a:defRPr>
            </a:lvl2pPr>
            <a:lvl3pPr>
              <a:defRPr sz="2000">
                <a:solidFill>
                  <a:srgbClr val="505050"/>
                </a:solidFill>
              </a:defRPr>
            </a:lvl3pPr>
            <a:lvl4pPr>
              <a:defRPr sz="1800">
                <a:solidFill>
                  <a:srgbClr val="505050"/>
                </a:solidFill>
              </a:defRPr>
            </a:lvl4pPr>
            <a:lvl5pPr marL="2057400" indent="-228600">
              <a:buFont typeface="Arial"/>
              <a:buChar char="•"/>
              <a:defRPr sz="1800">
                <a:solidFill>
                  <a:srgbClr val="50505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a:xfrm>
            <a:off x="3073400" y="6365531"/>
            <a:ext cx="5257800" cy="365125"/>
          </a:xfrm>
        </p:spPr>
        <p:txBody>
          <a:bodyPr/>
          <a:lstStyle>
            <a:lvl1pPr>
              <a:defRPr sz="900">
                <a:solidFill>
                  <a:srgbClr val="003087"/>
                </a:solidFill>
              </a:defRPr>
            </a:lvl1pPr>
          </a:lstStyle>
          <a:p>
            <a:pPr>
              <a:defRPr/>
            </a:pPr>
            <a:r>
              <a:rPr lang="en-US" dirty="0">
                <a:solidFill>
                  <a:srgbClr val="0F6636"/>
                </a:solidFill>
              </a:rPr>
              <a:t>Internal Use Only – Do Not Distribute</a:t>
            </a:r>
          </a:p>
        </p:txBody>
      </p:sp>
      <p:sp>
        <p:nvSpPr>
          <p:cNvPr id="6" name="Slide Number Placeholder 5"/>
          <p:cNvSpPr>
            <a:spLocks noGrp="1"/>
          </p:cNvSpPr>
          <p:nvPr>
            <p:ph type="sldNum" sz="quarter" idx="12"/>
          </p:nvPr>
        </p:nvSpPr>
        <p:spPr/>
        <p:txBody>
          <a:bodyPr/>
          <a:lstStyle>
            <a:lvl1pPr>
              <a:defRPr sz="900">
                <a:solidFill>
                  <a:srgbClr val="003087"/>
                </a:solidFill>
              </a:defRPr>
            </a:lvl1pPr>
          </a:lstStyle>
          <a:p>
            <a:pPr>
              <a:defRPr/>
            </a:pPr>
            <a:fld id="{2252C86A-56CA-C846-AB85-01C4489D8FB7}" type="slidenum">
              <a:rPr lang="en-US"/>
              <a:pPr>
                <a:defRPr/>
              </a:pPr>
              <a:t>‹#›</a:t>
            </a:fld>
            <a:endParaRPr lang="en-US" dirty="0"/>
          </a:p>
        </p:txBody>
      </p:sp>
    </p:spTree>
    <p:extLst>
      <p:ext uri="{BB962C8B-B14F-4D97-AF65-F5344CB8AC3E}">
        <p14:creationId xmlns:p14="http://schemas.microsoft.com/office/powerpoint/2010/main" val="5026886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b="1">
              <a:solidFill>
                <a:srgbClr val="000000"/>
              </a:solidFill>
              <a:latin typeface="Arial" charset="0"/>
            </a:endParaRPr>
          </a:p>
        </p:txBody>
      </p:sp>
      <p:sp>
        <p:nvSpPr>
          <p:cNvPr id="3" name="Footer Placeholder 2"/>
          <p:cNvSpPr>
            <a:spLocks noGrp="1"/>
          </p:cNvSpPr>
          <p:nvPr>
            <p:ph type="ftr" sz="quarter" idx="11"/>
          </p:nvPr>
        </p:nvSpPr>
        <p:spPr/>
        <p:txBody>
          <a:bodyPr/>
          <a:lstStyle/>
          <a:p>
            <a:pPr fontAlgn="auto">
              <a:spcBef>
                <a:spcPts val="0"/>
              </a:spcBef>
              <a:spcAft>
                <a:spcPts val="0"/>
              </a:spcAft>
            </a:pPr>
            <a:r>
              <a:rPr lang="en-US" dirty="0">
                <a:solidFill>
                  <a:srgbClr val="0F6636"/>
                </a:solidFill>
              </a:rPr>
              <a:t>Internal Use Only – Do Not Distribute</a:t>
            </a:r>
          </a:p>
        </p:txBody>
      </p:sp>
      <p:sp>
        <p:nvSpPr>
          <p:cNvPr id="4" name="Slide Number Placeholder 3"/>
          <p:cNvSpPr>
            <a:spLocks noGrp="1"/>
          </p:cNvSpPr>
          <p:nvPr>
            <p:ph type="sldNum" sz="quarter" idx="12"/>
          </p:nvPr>
        </p:nvSpPr>
        <p:spPr/>
        <p:txBody>
          <a:bodyPr/>
          <a:lstStyle/>
          <a:p>
            <a:fld id="{2E8A42B4-63F8-3749-8A9F-29B7B746D444}" type="slidenum">
              <a:rPr lang="en-US" smtClean="0">
                <a:solidFill>
                  <a:srgbClr val="0F6636"/>
                </a:solidFill>
              </a:rPr>
              <a:pPr/>
              <a:t>‹#›</a:t>
            </a:fld>
            <a:endParaRPr lang="en-US">
              <a:solidFill>
                <a:srgbClr val="0F6636"/>
              </a:solidFill>
            </a:endParaRPr>
          </a:p>
        </p:txBody>
      </p:sp>
    </p:spTree>
    <p:extLst>
      <p:ext uri="{BB962C8B-B14F-4D97-AF65-F5344CB8AC3E}">
        <p14:creationId xmlns:p14="http://schemas.microsoft.com/office/powerpoint/2010/main" val="12383016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pic>
        <p:nvPicPr>
          <p:cNvPr id="8" name="Picture 7" descr="horizontal-logo-green-text.jpg"/>
          <p:cNvPicPr>
            <a:picLocks noChangeAspect="1"/>
          </p:cNvPicPr>
          <p:nvPr userDrawn="1"/>
        </p:nvPicPr>
        <p:blipFill>
          <a:blip r:embed="rId3"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4191000"/>
            <a:ext cx="6400800" cy="1752600"/>
          </a:xfrm>
        </p:spPr>
        <p:txBody>
          <a:bodyPr anchor="ctr" anchorCtr="0"/>
          <a:lstStyle>
            <a:lvl1pPr marL="0" indent="0" algn="ctr">
              <a:buNone/>
              <a:defRPr b="1">
                <a:solidFill>
                  <a:schemeClr val="tx1">
                    <a:lumMod val="75000"/>
                    <a:lumOff val="25000"/>
                  </a:schemeClr>
                </a:solidFill>
                <a:latin typeface="+mn-lt"/>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0" name="Title 6"/>
          <p:cNvSpPr>
            <a:spLocks noGrp="1"/>
          </p:cNvSpPr>
          <p:nvPr>
            <p:ph type="title"/>
          </p:nvPr>
        </p:nvSpPr>
        <p:spPr>
          <a:xfrm>
            <a:off x="457200" y="1981200"/>
            <a:ext cx="8229600" cy="2057400"/>
          </a:xfrm>
          <a:prstGeom prst="rect">
            <a:avLst/>
          </a:prstGeom>
        </p:spPr>
        <p:txBody>
          <a:bodyPr>
            <a:normAutofit/>
          </a:bodyPr>
          <a:lstStyle>
            <a:lvl1pPr algn="ctr">
              <a:defRPr sz="4000" b="1">
                <a:solidFill>
                  <a:srgbClr val="146737"/>
                </a:solidFill>
              </a:defRPr>
            </a:lvl1pPr>
          </a:lstStyle>
          <a:p>
            <a:r>
              <a:rPr lang="en-US" dirty="0"/>
              <a:t>Click to edit Master title style</a:t>
            </a:r>
          </a:p>
        </p:txBody>
      </p:sp>
    </p:spTree>
    <p:extLst>
      <p:ext uri="{BB962C8B-B14F-4D97-AF65-F5344CB8AC3E}">
        <p14:creationId xmlns:p14="http://schemas.microsoft.com/office/powerpoint/2010/main" val="12553395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p:nvPr>
        </p:nvSpPr>
        <p:spPr/>
        <p:txBody>
          <a:bodyPr/>
          <a:lstStyle/>
          <a:p>
            <a:r>
              <a:rPr lang="en-US" dirty="0"/>
              <a:t>Click to edit Master title style</a:t>
            </a:r>
          </a:p>
        </p:txBody>
      </p:sp>
      <p:sp>
        <p:nvSpPr>
          <p:cNvPr id="9" name="Slide Number Placeholder 8"/>
          <p:cNvSpPr>
            <a:spLocks noGrp="1"/>
          </p:cNvSpPr>
          <p:nvPr>
            <p:ph type="sldNum" sz="quarter" idx="11"/>
          </p:nvPr>
        </p:nvSpPr>
        <p:spPr/>
        <p:txBody>
          <a:bodyPr/>
          <a:lstStyle>
            <a:lvl1pPr>
              <a:defRPr b="1"/>
            </a:lvl1pPr>
          </a:lstStyle>
          <a:p>
            <a:fld id="{26CA2777-A89F-4130-B308-73BB65955918}" type="slidenum">
              <a:rPr lang="en-US" smtClean="0">
                <a:solidFill>
                  <a:srgbClr val="0F6636"/>
                </a:solidFill>
              </a:rPr>
              <a:pPr/>
              <a:t>‹#›</a:t>
            </a:fld>
            <a:endParaRPr lang="en-US" dirty="0">
              <a:solidFill>
                <a:srgbClr val="0F6636"/>
              </a:solidFill>
            </a:endParaRPr>
          </a:p>
        </p:txBody>
      </p:sp>
      <p:sp>
        <p:nvSpPr>
          <p:cNvPr id="10" name="Footer Placeholder 9"/>
          <p:cNvSpPr>
            <a:spLocks noGrp="1"/>
          </p:cNvSpPr>
          <p:nvPr>
            <p:ph type="ftr" sz="quarter" idx="12"/>
          </p:nvPr>
        </p:nvSpPr>
        <p:spPr/>
        <p:txBody>
          <a:bodyPr/>
          <a:lstStyle>
            <a:lvl1pPr>
              <a:defRPr b="1"/>
            </a:lvl1pPr>
          </a:lstStyle>
          <a:p>
            <a:pPr fontAlgn="auto">
              <a:spcBef>
                <a:spcPts val="0"/>
              </a:spcBef>
              <a:spcAft>
                <a:spcPts val="0"/>
              </a:spcAft>
            </a:pPr>
            <a:r>
              <a:rPr lang="en-US">
                <a:solidFill>
                  <a:srgbClr val="0F6636"/>
                </a:solidFill>
              </a:rPr>
              <a:t>HEP Laboratory Leadership Meeting: Welcome and Goals - 2/4/2016</a:t>
            </a:r>
            <a:endParaRPr lang="en-US" dirty="0">
              <a:solidFill>
                <a:srgbClr val="0F6636"/>
              </a:solidFill>
            </a:endParaRPr>
          </a:p>
        </p:txBody>
      </p:sp>
    </p:spTree>
    <p:extLst>
      <p:ext uri="{BB962C8B-B14F-4D97-AF65-F5344CB8AC3E}">
        <p14:creationId xmlns:p14="http://schemas.microsoft.com/office/powerpoint/2010/main" val="27154880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lang="en-US" sz="4000" b="1" kern="1200" cap="all" baseline="0" dirty="0">
                <a:solidFill>
                  <a:schemeClr val="tx2"/>
                </a:solidFill>
                <a:effectLst>
                  <a:outerShdw blurRad="38100" dist="38100" dir="2700000" algn="tl">
                    <a:srgbClr val="000000">
                      <a:alpha val="43137"/>
                    </a:srgbClr>
                  </a:outerShdw>
                </a:effectLst>
                <a:latin typeface="+mn-lt"/>
                <a:ea typeface="+mj-ea"/>
                <a:cs typeface="Arial" pitchFamily="34" charset="0"/>
              </a:defRPr>
            </a:lvl1pPr>
          </a:lstStyle>
          <a:p>
            <a:pPr lvl="0" algn="ctr" rtl="0" eaLnBrk="0" fontAlgn="base" hangingPunct="0">
              <a:spcBef>
                <a:spcPct val="0"/>
              </a:spcBef>
              <a:spcAft>
                <a:spcPct val="0"/>
              </a:spcAft>
            </a:pPr>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sp>
        <p:nvSpPr>
          <p:cNvPr id="4" name="Rectangle 6"/>
          <p:cNvSpPr>
            <a:spLocks noGrp="1" noChangeArrowheads="1"/>
          </p:cNvSpPr>
          <p:nvPr>
            <p:ph type="sldNum" sz="quarter" idx="10"/>
          </p:nvPr>
        </p:nvSpPr>
        <p:spPr>
          <a:ln/>
        </p:spPr>
        <p:txBody>
          <a:bodyPr/>
          <a:lstStyle>
            <a:lvl1pPr>
              <a:defRPr b="0"/>
            </a:lvl1pPr>
          </a:lstStyle>
          <a:p>
            <a:pPr>
              <a:defRPr/>
            </a:pPr>
            <a:fld id="{56929663-6CA7-4931-8F5D-849FE6A4CD44}" type="slidenum">
              <a:rPr lang="en-US" smtClean="0">
                <a:solidFill>
                  <a:srgbClr val="0F6636"/>
                </a:solidFill>
              </a:rPr>
              <a:pPr>
                <a:defRPr/>
              </a:pPr>
              <a:t>‹#›</a:t>
            </a:fld>
            <a:endParaRPr lang="en-US" dirty="0">
              <a:solidFill>
                <a:srgbClr val="0F6636"/>
              </a:solidFill>
            </a:endParaRPr>
          </a:p>
        </p:txBody>
      </p:sp>
    </p:spTree>
    <p:extLst>
      <p:ext uri="{BB962C8B-B14F-4D97-AF65-F5344CB8AC3E}">
        <p14:creationId xmlns:p14="http://schemas.microsoft.com/office/powerpoint/2010/main" val="2473255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no footer)">
    <p:spTree>
      <p:nvGrpSpPr>
        <p:cNvPr id="1" name=""/>
        <p:cNvGrpSpPr/>
        <p:nvPr/>
      </p:nvGrpSpPr>
      <p:grpSpPr>
        <a:xfrm>
          <a:off x="0" y="0"/>
          <a:ext cx="0" cy="0"/>
          <a:chOff x="0" y="0"/>
          <a:chExt cx="0" cy="0"/>
        </a:xfrm>
      </p:grpSpPr>
      <p:sp>
        <p:nvSpPr>
          <p:cNvPr id="7" name="Title 6"/>
          <p:cNvSpPr>
            <a:spLocks noGrp="1"/>
          </p:cNvSpPr>
          <p:nvPr>
            <p:ph type="title"/>
          </p:nvPr>
        </p:nvSpPr>
        <p:spPr/>
        <p:txBody>
          <a:bodyPr>
            <a:noAutofit/>
          </a:bodyPr>
          <a:lstStyle>
            <a:lvl1pPr algn="ctr" defTabSz="914400" rtl="0" eaLnBrk="1" latinLnBrk="0" hangingPunct="1">
              <a:spcBef>
                <a:spcPct val="0"/>
              </a:spcBef>
              <a:buNone/>
              <a:defRPr lang="en-US" sz="4000" b="1" kern="1200" dirty="0">
                <a:solidFill>
                  <a:srgbClr val="106636"/>
                </a:solidFill>
                <a:effectLst>
                  <a:outerShdw blurRad="38100" dist="38100" dir="2700000" algn="tl">
                    <a:srgbClr val="000000">
                      <a:alpha val="43137"/>
                    </a:srgbClr>
                  </a:outerShdw>
                </a:effectLst>
                <a:latin typeface="+mj-lt"/>
                <a:ea typeface="+mj-ea"/>
                <a:cs typeface="Arial" pitchFamily="34" charset="0"/>
              </a:defRPr>
            </a:lvl1pPr>
          </a:lstStyle>
          <a:p>
            <a:r>
              <a:rPr lang="en-US" dirty="0"/>
              <a:t>Click to edit Master title style</a:t>
            </a:r>
          </a:p>
        </p:txBody>
      </p:sp>
      <p:sp>
        <p:nvSpPr>
          <p:cNvPr id="9" name="Slide Number Placeholder 8"/>
          <p:cNvSpPr>
            <a:spLocks noGrp="1"/>
          </p:cNvSpPr>
          <p:nvPr>
            <p:ph type="sldNum" sz="quarter" idx="11"/>
          </p:nvPr>
        </p:nvSpPr>
        <p:spPr/>
        <p:txBody>
          <a:bodyPr/>
          <a:lstStyle/>
          <a:p>
            <a:pPr>
              <a:defRPr/>
            </a:pPr>
            <a:fld id="{56F4B2E3-7CDC-4972-8D42-2D141A8D5E9A}" type="slidenum">
              <a:rPr lang="en-US" smtClean="0">
                <a:solidFill>
                  <a:srgbClr val="0F6636"/>
                </a:solidFill>
              </a:rPr>
              <a:pPr>
                <a:defRPr/>
              </a:pPr>
              <a:t>‹#›</a:t>
            </a:fld>
            <a:endParaRPr lang="en-US">
              <a:solidFill>
                <a:srgbClr val="0F6636"/>
              </a:solidFill>
            </a:endParaRPr>
          </a:p>
        </p:txBody>
      </p:sp>
      <p:sp>
        <p:nvSpPr>
          <p:cNvPr id="10" name="Footer Placeholder 9"/>
          <p:cNvSpPr>
            <a:spLocks noGrp="1"/>
          </p:cNvSpPr>
          <p:nvPr>
            <p:ph type="ftr" sz="quarter" idx="12"/>
          </p:nvPr>
        </p:nvSpPr>
        <p:spPr/>
        <p:txBody>
          <a:bodyPr/>
          <a:lstStyle>
            <a:lvl1pPr>
              <a:defRPr/>
            </a:lvl1pPr>
          </a:lstStyle>
          <a:p>
            <a:r>
              <a:rPr lang="en-US">
                <a:solidFill>
                  <a:srgbClr val="0F6636"/>
                </a:solidFill>
              </a:rPr>
              <a:t>HEP Laboratory Leadership Meeting: Welcome and Goals - 2/4/2016</a:t>
            </a:r>
            <a:endParaRPr lang="en-US" dirty="0">
              <a:solidFill>
                <a:srgbClr val="0F6636"/>
              </a:solidFill>
            </a:endParaRPr>
          </a:p>
        </p:txBody>
      </p:sp>
      <p:sp>
        <p:nvSpPr>
          <p:cNvPr id="2" name="Rectangle 1"/>
          <p:cNvSpPr/>
          <p:nvPr userDrawn="1"/>
        </p:nvSpPr>
        <p:spPr>
          <a:xfrm>
            <a:off x="0" y="6042917"/>
            <a:ext cx="9144000" cy="81165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Text Placeholder 2"/>
          <p:cNvSpPr>
            <a:spLocks noGrp="1"/>
          </p:cNvSpPr>
          <p:nvPr>
            <p:ph idx="1"/>
          </p:nvPr>
        </p:nvSpPr>
        <p:spPr>
          <a:xfrm>
            <a:off x="152400" y="866776"/>
            <a:ext cx="8839199" cy="563727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703332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mp; Content">
    <p:bg>
      <p:bgPr>
        <a:solidFill>
          <a:schemeClr val="bg2">
            <a:alpha val="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103664"/>
            <a:ext cx="8686800" cy="641739"/>
          </a:xfrm>
          <a:prstGeom prst="rect">
            <a:avLst/>
          </a:prstGeom>
        </p:spPr>
        <p:txBody>
          <a:bodyPr lIns="0" tIns="0" rIns="0" bIns="0" anchor="b" anchorCtr="0"/>
          <a:lstStyle>
            <a:lvl1pPr>
              <a:defRPr sz="2400">
                <a:solidFill>
                  <a:srgbClr val="003087"/>
                </a:solidFill>
              </a:defRPr>
            </a:lvl1pPr>
          </a:lstStyle>
          <a:p>
            <a:r>
              <a:rPr lang="en-US"/>
              <a:t>Click to edit Master title style</a:t>
            </a:r>
            <a:endParaRPr lang="en-US" dirty="0"/>
          </a:p>
        </p:txBody>
      </p:sp>
      <p:sp>
        <p:nvSpPr>
          <p:cNvPr id="3" name="Content Placeholder 2"/>
          <p:cNvSpPr>
            <a:spLocks noGrp="1"/>
          </p:cNvSpPr>
          <p:nvPr>
            <p:ph idx="1"/>
          </p:nvPr>
        </p:nvSpPr>
        <p:spPr>
          <a:xfrm>
            <a:off x="228600" y="1043046"/>
            <a:ext cx="8672513" cy="4987867"/>
          </a:xfrm>
          <a:prstGeom prst="rect">
            <a:avLst/>
          </a:prstGeom>
        </p:spPr>
        <p:txBody>
          <a:bodyPr lIns="0" tIns="0" rIns="0" bIns="0"/>
          <a:lstStyle>
            <a:lvl1pPr>
              <a:defRPr sz="2400">
                <a:solidFill>
                  <a:srgbClr val="505050"/>
                </a:solidFill>
              </a:defRPr>
            </a:lvl1pPr>
            <a:lvl2pPr>
              <a:defRPr sz="2200">
                <a:solidFill>
                  <a:srgbClr val="505050"/>
                </a:solidFill>
              </a:defRPr>
            </a:lvl2pPr>
            <a:lvl3pPr>
              <a:defRPr sz="2000">
                <a:solidFill>
                  <a:srgbClr val="505050"/>
                </a:solidFill>
              </a:defRPr>
            </a:lvl3pPr>
            <a:lvl4pPr>
              <a:defRPr sz="1800">
                <a:solidFill>
                  <a:srgbClr val="505050"/>
                </a:solidFill>
              </a:defRPr>
            </a:lvl4pPr>
            <a:lvl5pPr marL="2057400" indent="-228600">
              <a:buFont typeface="Arial"/>
              <a:buChar char="•"/>
              <a:defRPr sz="1800">
                <a:solidFill>
                  <a:srgbClr val="50505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450013" y="6515100"/>
            <a:ext cx="1076325" cy="241300"/>
          </a:xfrm>
          <a:prstGeom prst="rect">
            <a:avLst/>
          </a:prstGeom>
        </p:spPr>
        <p:txBody>
          <a:bodyPr/>
          <a:lstStyle>
            <a:lvl1pPr>
              <a:defRPr sz="900">
                <a:solidFill>
                  <a:srgbClr val="003087"/>
                </a:solidFill>
              </a:defRPr>
            </a:lvl1pPr>
          </a:lstStyle>
          <a:p>
            <a:pPr fontAlgn="base">
              <a:spcBef>
                <a:spcPct val="0"/>
              </a:spcBef>
              <a:spcAft>
                <a:spcPct val="0"/>
              </a:spcAft>
              <a:defRPr/>
            </a:pPr>
            <a:endParaRPr lang="en-US" b="1">
              <a:latin typeface="Arial" charset="0"/>
            </a:endParaRPr>
          </a:p>
        </p:txBody>
      </p:sp>
      <p:sp>
        <p:nvSpPr>
          <p:cNvPr id="5" name="Footer Placeholder 4"/>
          <p:cNvSpPr>
            <a:spLocks noGrp="1"/>
          </p:cNvSpPr>
          <p:nvPr>
            <p:ph type="ftr" sz="quarter" idx="11"/>
          </p:nvPr>
        </p:nvSpPr>
        <p:spPr/>
        <p:txBody>
          <a:bodyPr/>
          <a:lstStyle>
            <a:lvl1pPr>
              <a:defRPr sz="900">
                <a:solidFill>
                  <a:srgbClr val="003087"/>
                </a:solidFill>
              </a:defRPr>
            </a:lvl1pPr>
          </a:lstStyle>
          <a:p>
            <a:pPr>
              <a:defRPr/>
            </a:pPr>
            <a:r>
              <a:rPr lang="en-US"/>
              <a:t>HEP Laboratory Leadership Meeting: Welcome and Goals - 2/4/2016</a:t>
            </a:r>
            <a:endParaRPr lang="en-US" dirty="0"/>
          </a:p>
        </p:txBody>
      </p:sp>
      <p:sp>
        <p:nvSpPr>
          <p:cNvPr id="6" name="Slide Number Placeholder 5"/>
          <p:cNvSpPr>
            <a:spLocks noGrp="1"/>
          </p:cNvSpPr>
          <p:nvPr>
            <p:ph type="sldNum" sz="quarter" idx="12"/>
          </p:nvPr>
        </p:nvSpPr>
        <p:spPr/>
        <p:txBody>
          <a:bodyPr/>
          <a:lstStyle>
            <a:lvl1pPr>
              <a:defRPr sz="900">
                <a:solidFill>
                  <a:srgbClr val="003087"/>
                </a:solidFill>
              </a:defRPr>
            </a:lvl1pPr>
          </a:lstStyle>
          <a:p>
            <a:pPr>
              <a:defRPr/>
            </a:pPr>
            <a:fld id="{2252C86A-56CA-C846-AB85-01C4489D8FB7}" type="slidenum">
              <a:rPr lang="en-US"/>
              <a:pPr>
                <a:defRPr/>
              </a:pPr>
              <a:t>‹#›</a:t>
            </a:fld>
            <a:endParaRPr lang="en-US" dirty="0"/>
          </a:p>
        </p:txBody>
      </p:sp>
    </p:spTree>
    <p:extLst>
      <p:ext uri="{BB962C8B-B14F-4D97-AF65-F5344CB8AC3E}">
        <p14:creationId xmlns:p14="http://schemas.microsoft.com/office/powerpoint/2010/main" val="33945734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b="1">
              <a:solidFill>
                <a:srgbClr val="000000"/>
              </a:solidFill>
              <a:latin typeface="Arial" charset="0"/>
            </a:endParaRPr>
          </a:p>
        </p:txBody>
      </p:sp>
      <p:sp>
        <p:nvSpPr>
          <p:cNvPr id="3" name="Footer Placeholder 2"/>
          <p:cNvSpPr>
            <a:spLocks noGrp="1"/>
          </p:cNvSpPr>
          <p:nvPr>
            <p:ph type="ftr" sz="quarter" idx="11"/>
          </p:nvPr>
        </p:nvSpPr>
        <p:spPr/>
        <p:txBody>
          <a:bodyPr/>
          <a:lstStyle/>
          <a:p>
            <a:r>
              <a:rPr lang="en-US">
                <a:solidFill>
                  <a:srgbClr val="0F6636"/>
                </a:solidFill>
              </a:rPr>
              <a:t>HEP Laboratory Leadership Meeting: Welcome and Goals - 2/4/2016</a:t>
            </a:r>
          </a:p>
        </p:txBody>
      </p:sp>
      <p:sp>
        <p:nvSpPr>
          <p:cNvPr id="4" name="Slide Number Placeholder 3"/>
          <p:cNvSpPr>
            <a:spLocks noGrp="1"/>
          </p:cNvSpPr>
          <p:nvPr>
            <p:ph type="sldNum" sz="quarter" idx="12"/>
          </p:nvPr>
        </p:nvSpPr>
        <p:spPr/>
        <p:txBody>
          <a:bodyPr/>
          <a:lstStyle/>
          <a:p>
            <a:fld id="{2E8A42B4-63F8-3749-8A9F-29B7B746D444}" type="slidenum">
              <a:rPr lang="en-US" smtClean="0">
                <a:solidFill>
                  <a:srgbClr val="0F6636"/>
                </a:solidFill>
              </a:rPr>
              <a:pPr/>
              <a:t>‹#›</a:t>
            </a:fld>
            <a:endParaRPr lang="en-US">
              <a:solidFill>
                <a:srgbClr val="0F6636"/>
              </a:solidFill>
            </a:endParaRPr>
          </a:p>
        </p:txBody>
      </p:sp>
    </p:spTree>
    <p:extLst>
      <p:ext uri="{BB962C8B-B14F-4D97-AF65-F5344CB8AC3E}">
        <p14:creationId xmlns:p14="http://schemas.microsoft.com/office/powerpoint/2010/main" val="22971827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pic>
        <p:nvPicPr>
          <p:cNvPr id="8" name="Picture 7" descr="horizontal-logo-green-text.jpg"/>
          <p:cNvPicPr>
            <a:picLocks noChangeAspect="1"/>
          </p:cNvPicPr>
          <p:nvPr userDrawn="1"/>
        </p:nvPicPr>
        <p:blipFill>
          <a:blip r:embed="rId3"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4191000"/>
            <a:ext cx="6400800" cy="1752600"/>
          </a:xfrm>
        </p:spPr>
        <p:txBody>
          <a:bodyPr anchor="ctr" anchorCtr="0"/>
          <a:lstStyle>
            <a:lvl1pPr marL="0" indent="0" algn="ctr">
              <a:buNone/>
              <a:defRPr b="1">
                <a:solidFill>
                  <a:schemeClr val="tx1">
                    <a:lumMod val="75000"/>
                    <a:lumOff val="25000"/>
                  </a:schemeClr>
                </a:solidFill>
                <a:latin typeface="+mn-lt"/>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0" name="Title 6"/>
          <p:cNvSpPr>
            <a:spLocks noGrp="1"/>
          </p:cNvSpPr>
          <p:nvPr>
            <p:ph type="title"/>
          </p:nvPr>
        </p:nvSpPr>
        <p:spPr>
          <a:xfrm>
            <a:off x="457200" y="1981200"/>
            <a:ext cx="8229600" cy="2057400"/>
          </a:xfrm>
          <a:prstGeom prst="rect">
            <a:avLst/>
          </a:prstGeom>
        </p:spPr>
        <p:txBody>
          <a:bodyPr>
            <a:normAutofit/>
          </a:bodyPr>
          <a:lstStyle>
            <a:lvl1pPr algn="ctr">
              <a:defRPr sz="4000" b="1">
                <a:solidFill>
                  <a:srgbClr val="146737"/>
                </a:solidFill>
              </a:defRPr>
            </a:lvl1pPr>
          </a:lstStyle>
          <a:p>
            <a:r>
              <a:rPr lang="en-US" dirty="0"/>
              <a:t>Click to edit Master title style</a:t>
            </a:r>
          </a:p>
        </p:txBody>
      </p:sp>
    </p:spTree>
    <p:extLst>
      <p:ext uri="{BB962C8B-B14F-4D97-AF65-F5344CB8AC3E}">
        <p14:creationId xmlns:p14="http://schemas.microsoft.com/office/powerpoint/2010/main" val="33046083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p:nvPr>
        </p:nvSpPr>
        <p:spPr/>
        <p:txBody>
          <a:bodyPr/>
          <a:lstStyle/>
          <a:p>
            <a:r>
              <a:rPr lang="en-US" dirty="0"/>
              <a:t>Click to edit Master title style</a:t>
            </a:r>
          </a:p>
        </p:txBody>
      </p:sp>
      <p:sp>
        <p:nvSpPr>
          <p:cNvPr id="9" name="Slide Number Placeholder 8"/>
          <p:cNvSpPr>
            <a:spLocks noGrp="1"/>
          </p:cNvSpPr>
          <p:nvPr>
            <p:ph type="sldNum" sz="quarter" idx="11"/>
          </p:nvPr>
        </p:nvSpPr>
        <p:spPr/>
        <p:txBody>
          <a:bodyPr/>
          <a:lstStyle>
            <a:lvl1pPr>
              <a:defRPr b="1"/>
            </a:lvl1pPr>
          </a:lstStyle>
          <a:p>
            <a:fld id="{26CA2777-A89F-4130-B308-73BB65955918}" type="slidenum">
              <a:rPr lang="en-US" smtClean="0">
                <a:solidFill>
                  <a:srgbClr val="0F6636"/>
                </a:solidFill>
              </a:rPr>
              <a:pPr/>
              <a:t>‹#›</a:t>
            </a:fld>
            <a:endParaRPr lang="en-US" dirty="0">
              <a:solidFill>
                <a:srgbClr val="0F6636"/>
              </a:solidFill>
            </a:endParaRPr>
          </a:p>
        </p:txBody>
      </p:sp>
      <p:sp>
        <p:nvSpPr>
          <p:cNvPr id="10" name="Footer Placeholder 9"/>
          <p:cNvSpPr>
            <a:spLocks noGrp="1"/>
          </p:cNvSpPr>
          <p:nvPr>
            <p:ph type="ftr" sz="quarter" idx="12"/>
          </p:nvPr>
        </p:nvSpPr>
        <p:spPr/>
        <p:txBody>
          <a:bodyPr/>
          <a:lstStyle>
            <a:lvl1pPr>
              <a:defRPr b="1"/>
            </a:lvl1pPr>
          </a:lstStyle>
          <a:p>
            <a:pPr fontAlgn="auto">
              <a:spcBef>
                <a:spcPts val="0"/>
              </a:spcBef>
              <a:spcAft>
                <a:spcPts val="0"/>
              </a:spcAft>
            </a:pPr>
            <a:r>
              <a:rPr lang="en-US">
                <a:solidFill>
                  <a:srgbClr val="0F6636"/>
                </a:solidFill>
              </a:rPr>
              <a:t>Research Program Principal Elements and Issues - 2/4/2016</a:t>
            </a:r>
            <a:endParaRPr lang="en-US" dirty="0">
              <a:solidFill>
                <a:srgbClr val="0F6636"/>
              </a:solidFill>
            </a:endParaRPr>
          </a:p>
        </p:txBody>
      </p:sp>
    </p:spTree>
    <p:extLst>
      <p:ext uri="{BB962C8B-B14F-4D97-AF65-F5344CB8AC3E}">
        <p14:creationId xmlns:p14="http://schemas.microsoft.com/office/powerpoint/2010/main" val="24591313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lang="en-US" sz="4000" b="1" kern="1200" cap="all" baseline="0" dirty="0">
                <a:solidFill>
                  <a:schemeClr val="tx2"/>
                </a:solidFill>
                <a:effectLst>
                  <a:outerShdw blurRad="38100" dist="38100" dir="2700000" algn="tl">
                    <a:srgbClr val="000000">
                      <a:alpha val="43137"/>
                    </a:srgbClr>
                  </a:outerShdw>
                </a:effectLst>
                <a:latin typeface="+mn-lt"/>
                <a:ea typeface="+mj-ea"/>
                <a:cs typeface="Arial" pitchFamily="34" charset="0"/>
              </a:defRPr>
            </a:lvl1pPr>
          </a:lstStyle>
          <a:p>
            <a:pPr lvl="0" algn="ctr" rtl="0" eaLnBrk="0" fontAlgn="base" hangingPunct="0">
              <a:spcBef>
                <a:spcPct val="0"/>
              </a:spcBef>
              <a:spcAft>
                <a:spcPct val="0"/>
              </a:spcAft>
            </a:pPr>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sp>
        <p:nvSpPr>
          <p:cNvPr id="4" name="Rectangle 6"/>
          <p:cNvSpPr>
            <a:spLocks noGrp="1" noChangeArrowheads="1"/>
          </p:cNvSpPr>
          <p:nvPr>
            <p:ph type="sldNum" sz="quarter" idx="10"/>
          </p:nvPr>
        </p:nvSpPr>
        <p:spPr>
          <a:ln/>
        </p:spPr>
        <p:txBody>
          <a:bodyPr/>
          <a:lstStyle>
            <a:lvl1pPr>
              <a:defRPr b="0"/>
            </a:lvl1pPr>
          </a:lstStyle>
          <a:p>
            <a:pPr>
              <a:defRPr/>
            </a:pPr>
            <a:fld id="{56929663-6CA7-4931-8F5D-849FE6A4CD44}" type="slidenum">
              <a:rPr lang="en-US" smtClean="0">
                <a:solidFill>
                  <a:srgbClr val="0F6636"/>
                </a:solidFill>
              </a:rPr>
              <a:pPr>
                <a:defRPr/>
              </a:pPr>
              <a:t>‹#›</a:t>
            </a:fld>
            <a:endParaRPr lang="en-US" dirty="0">
              <a:solidFill>
                <a:srgbClr val="0F6636"/>
              </a:solidFill>
            </a:endParaRPr>
          </a:p>
        </p:txBody>
      </p:sp>
    </p:spTree>
    <p:extLst>
      <p:ext uri="{BB962C8B-B14F-4D97-AF65-F5344CB8AC3E}">
        <p14:creationId xmlns:p14="http://schemas.microsoft.com/office/powerpoint/2010/main" val="32297687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 (no footer)">
    <p:spTree>
      <p:nvGrpSpPr>
        <p:cNvPr id="1" name=""/>
        <p:cNvGrpSpPr/>
        <p:nvPr/>
      </p:nvGrpSpPr>
      <p:grpSpPr>
        <a:xfrm>
          <a:off x="0" y="0"/>
          <a:ext cx="0" cy="0"/>
          <a:chOff x="0" y="0"/>
          <a:chExt cx="0" cy="0"/>
        </a:xfrm>
      </p:grpSpPr>
      <p:sp>
        <p:nvSpPr>
          <p:cNvPr id="7" name="Title 6"/>
          <p:cNvSpPr>
            <a:spLocks noGrp="1"/>
          </p:cNvSpPr>
          <p:nvPr>
            <p:ph type="title"/>
          </p:nvPr>
        </p:nvSpPr>
        <p:spPr/>
        <p:txBody>
          <a:bodyPr>
            <a:noAutofit/>
          </a:bodyPr>
          <a:lstStyle>
            <a:lvl1pPr algn="ctr" defTabSz="914400" rtl="0" eaLnBrk="1" latinLnBrk="0" hangingPunct="1">
              <a:spcBef>
                <a:spcPct val="0"/>
              </a:spcBef>
              <a:buNone/>
              <a:defRPr lang="en-US" sz="4000" b="1" kern="1200" dirty="0">
                <a:solidFill>
                  <a:srgbClr val="106636"/>
                </a:solidFill>
                <a:effectLst>
                  <a:outerShdw blurRad="38100" dist="38100" dir="2700000" algn="tl">
                    <a:srgbClr val="000000">
                      <a:alpha val="43137"/>
                    </a:srgbClr>
                  </a:outerShdw>
                </a:effectLst>
                <a:latin typeface="+mj-lt"/>
                <a:ea typeface="+mj-ea"/>
                <a:cs typeface="Arial" pitchFamily="34" charset="0"/>
              </a:defRPr>
            </a:lvl1pPr>
          </a:lstStyle>
          <a:p>
            <a:r>
              <a:rPr lang="en-US" dirty="0"/>
              <a:t>Click to edit Master title style</a:t>
            </a:r>
          </a:p>
        </p:txBody>
      </p:sp>
      <p:sp>
        <p:nvSpPr>
          <p:cNvPr id="9" name="Slide Number Placeholder 8"/>
          <p:cNvSpPr>
            <a:spLocks noGrp="1"/>
          </p:cNvSpPr>
          <p:nvPr>
            <p:ph type="sldNum" sz="quarter" idx="11"/>
          </p:nvPr>
        </p:nvSpPr>
        <p:spPr/>
        <p:txBody>
          <a:bodyPr/>
          <a:lstStyle/>
          <a:p>
            <a:pPr>
              <a:defRPr/>
            </a:pPr>
            <a:fld id="{56F4B2E3-7CDC-4972-8D42-2D141A8D5E9A}" type="slidenum">
              <a:rPr lang="en-US" smtClean="0">
                <a:solidFill>
                  <a:srgbClr val="0F6636"/>
                </a:solidFill>
              </a:rPr>
              <a:pPr>
                <a:defRPr/>
              </a:pPr>
              <a:t>‹#›</a:t>
            </a:fld>
            <a:endParaRPr lang="en-US">
              <a:solidFill>
                <a:srgbClr val="0F6636"/>
              </a:solidFill>
            </a:endParaRPr>
          </a:p>
        </p:txBody>
      </p:sp>
      <p:sp>
        <p:nvSpPr>
          <p:cNvPr id="10" name="Footer Placeholder 9"/>
          <p:cNvSpPr>
            <a:spLocks noGrp="1"/>
          </p:cNvSpPr>
          <p:nvPr>
            <p:ph type="ftr" sz="quarter" idx="12"/>
          </p:nvPr>
        </p:nvSpPr>
        <p:spPr/>
        <p:txBody>
          <a:bodyPr/>
          <a:lstStyle>
            <a:lvl1pPr>
              <a:defRPr/>
            </a:lvl1pPr>
          </a:lstStyle>
          <a:p>
            <a:r>
              <a:rPr lang="en-US">
                <a:solidFill>
                  <a:srgbClr val="0F6636"/>
                </a:solidFill>
              </a:rPr>
              <a:t>Research Program Principal Elements and Issues - 2/4/2016</a:t>
            </a:r>
            <a:endParaRPr lang="en-US" dirty="0">
              <a:solidFill>
                <a:srgbClr val="0F6636"/>
              </a:solidFill>
            </a:endParaRPr>
          </a:p>
        </p:txBody>
      </p:sp>
      <p:sp>
        <p:nvSpPr>
          <p:cNvPr id="2" name="Rectangle 1"/>
          <p:cNvSpPr/>
          <p:nvPr userDrawn="1"/>
        </p:nvSpPr>
        <p:spPr>
          <a:xfrm>
            <a:off x="0" y="6042917"/>
            <a:ext cx="9144000" cy="81165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Text Placeholder 2"/>
          <p:cNvSpPr>
            <a:spLocks noGrp="1"/>
          </p:cNvSpPr>
          <p:nvPr>
            <p:ph idx="1"/>
          </p:nvPr>
        </p:nvSpPr>
        <p:spPr>
          <a:xfrm>
            <a:off x="152400" y="866776"/>
            <a:ext cx="8839199" cy="563727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381152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b="1">
              <a:solidFill>
                <a:srgbClr val="000000"/>
              </a:solidFill>
              <a:latin typeface="Arial" charset="0"/>
            </a:endParaRPr>
          </a:p>
        </p:txBody>
      </p:sp>
      <p:sp>
        <p:nvSpPr>
          <p:cNvPr id="3" name="Footer Placeholder 2"/>
          <p:cNvSpPr>
            <a:spLocks noGrp="1"/>
          </p:cNvSpPr>
          <p:nvPr>
            <p:ph type="ftr" sz="quarter" idx="11"/>
          </p:nvPr>
        </p:nvSpPr>
        <p:spPr/>
        <p:txBody>
          <a:bodyPr/>
          <a:lstStyle/>
          <a:p>
            <a:r>
              <a:rPr lang="en-US">
                <a:solidFill>
                  <a:srgbClr val="0F6636"/>
                </a:solidFill>
              </a:rPr>
              <a:t>Research Program Principal Elements and Issues - 2/4/2016</a:t>
            </a:r>
          </a:p>
        </p:txBody>
      </p:sp>
      <p:sp>
        <p:nvSpPr>
          <p:cNvPr id="4" name="Slide Number Placeholder 3"/>
          <p:cNvSpPr>
            <a:spLocks noGrp="1"/>
          </p:cNvSpPr>
          <p:nvPr>
            <p:ph type="sldNum" sz="quarter" idx="12"/>
          </p:nvPr>
        </p:nvSpPr>
        <p:spPr/>
        <p:txBody>
          <a:bodyPr/>
          <a:lstStyle/>
          <a:p>
            <a:fld id="{2E8A42B4-63F8-3749-8A9F-29B7B746D444}" type="slidenum">
              <a:rPr lang="en-US" smtClean="0">
                <a:solidFill>
                  <a:srgbClr val="0F6636"/>
                </a:solidFill>
              </a:rPr>
              <a:pPr/>
              <a:t>‹#›</a:t>
            </a:fld>
            <a:endParaRPr lang="en-US">
              <a:solidFill>
                <a:srgbClr val="0F6636"/>
              </a:solidFill>
            </a:endParaRPr>
          </a:p>
        </p:txBody>
      </p:sp>
    </p:spTree>
    <p:extLst>
      <p:ext uri="{BB962C8B-B14F-4D97-AF65-F5344CB8AC3E}">
        <p14:creationId xmlns:p14="http://schemas.microsoft.com/office/powerpoint/2010/main" val="3458944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5.xml"/><Relationship Id="rId7" Type="http://schemas.openxmlformats.org/officeDocument/2006/relationships/image" Target="../media/image1.jpe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10.xml"/><Relationship Id="rId7" Type="http://schemas.openxmlformats.org/officeDocument/2006/relationships/image" Target="../media/image1.jpe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theme" Target="../theme/theme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21.xml"/><Relationship Id="rId7" Type="http://schemas.openxmlformats.org/officeDocument/2006/relationships/theme" Target="../theme/theme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image" Target="../media/image2.jpe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27.xml"/><Relationship Id="rId7" Type="http://schemas.openxmlformats.org/officeDocument/2006/relationships/image" Target="../media/image1.jpe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6.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219075"/>
            <a:ext cx="91440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425" y="866776"/>
            <a:ext cx="8410575" cy="52593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3124200" y="6357064"/>
            <a:ext cx="5334000" cy="365125"/>
          </a:xfrm>
          <a:prstGeom prst="rect">
            <a:avLst/>
          </a:prstGeom>
        </p:spPr>
        <p:txBody>
          <a:bodyPr vert="horz" lIns="91440" tIns="45720" rIns="91440" bIns="45720" rtlCol="0" anchor="ctr"/>
          <a:lstStyle>
            <a:lvl1pPr algn="r">
              <a:defRPr sz="1200">
                <a:solidFill>
                  <a:srgbClr val="106636"/>
                </a:solidFill>
                <a:latin typeface="Arial" pitchFamily="34" charset="0"/>
                <a:cs typeface="Arial" pitchFamily="34" charset="0"/>
              </a:defRPr>
            </a:lvl1pPr>
          </a:lstStyle>
          <a:p>
            <a:endParaRPr lang="en-US" dirty="0"/>
          </a:p>
        </p:txBody>
      </p:sp>
      <p:sp>
        <p:nvSpPr>
          <p:cNvPr id="6" name="Slide Number Placeholder 5"/>
          <p:cNvSpPr>
            <a:spLocks noGrp="1"/>
          </p:cNvSpPr>
          <p:nvPr>
            <p:ph type="sldNum" sz="quarter" idx="4"/>
          </p:nvPr>
        </p:nvSpPr>
        <p:spPr>
          <a:xfrm>
            <a:off x="8414464" y="6351654"/>
            <a:ext cx="381000" cy="365125"/>
          </a:xfrm>
          <a:prstGeom prst="rect">
            <a:avLst/>
          </a:prstGeom>
        </p:spPr>
        <p:txBody>
          <a:bodyPr vert="horz" lIns="91440" tIns="45720" rIns="91440" bIns="45720" rtlCol="0" anchor="ctr"/>
          <a:lstStyle>
            <a:lvl1pPr algn="r">
              <a:defRPr sz="1200">
                <a:solidFill>
                  <a:srgbClr val="106636"/>
                </a:solidFill>
                <a:latin typeface="Arial" pitchFamily="34" charset="0"/>
                <a:cs typeface="Arial" pitchFamily="34" charset="0"/>
              </a:defRPr>
            </a:lvl1pPr>
          </a:lstStyle>
          <a:p>
            <a:fld id="{26CA2777-A89F-4130-B308-73BB65955918}" type="slidenum">
              <a:rPr lang="en-US" smtClean="0"/>
              <a:pPr/>
              <a:t>‹#›</a:t>
            </a:fld>
            <a:endParaRPr lang="en-US" dirty="0"/>
          </a:p>
        </p:txBody>
      </p:sp>
      <p:pic>
        <p:nvPicPr>
          <p:cNvPr id="7" name="Picture 9" descr="horizontal-logo-green-text.jpg"/>
          <p:cNvPicPr>
            <a:picLocks noChangeAspect="1"/>
          </p:cNvPicPr>
          <p:nvPr/>
        </p:nvPicPr>
        <p:blipFill>
          <a:blip r:embed="rId5" cstate="print"/>
          <a:srcRect/>
          <a:stretch>
            <a:fillRect/>
          </a:stretch>
        </p:blipFill>
        <p:spPr bwMode="auto">
          <a:xfrm>
            <a:off x="457200" y="6354763"/>
            <a:ext cx="2438400" cy="407987"/>
          </a:xfrm>
          <a:prstGeom prst="rect">
            <a:avLst/>
          </a:prstGeom>
          <a:noFill/>
          <a:ln w="9525">
            <a:noFill/>
            <a:miter lim="800000"/>
            <a:headEnd/>
            <a:tailEnd/>
          </a:ln>
        </p:spPr>
      </p:pic>
    </p:spTree>
    <p:extLst>
      <p:ext uri="{BB962C8B-B14F-4D97-AF65-F5344CB8AC3E}">
        <p14:creationId xmlns:p14="http://schemas.microsoft.com/office/powerpoint/2010/main" val="141313456"/>
      </p:ext>
    </p:extLst>
  </p:cSld>
  <p:clrMap bg1="lt1" tx1="dk1" bg2="lt2" tx2="dk2" accent1="accent1" accent2="accent2" accent3="accent3" accent4="accent4" accent5="accent5" accent6="accent6" hlink="hlink" folHlink="folHlink"/>
  <p:sldLayoutIdLst>
    <p:sldLayoutId id="2147483661" r:id="rId1"/>
    <p:sldLayoutId id="2147483662" r:id="rId2"/>
  </p:sldLayoutIdLst>
  <p:hf hdr="0" dt="0"/>
  <p:txStyles>
    <p:titleStyle>
      <a:lvl1pPr algn="ctr" defTabSz="914400" rtl="0" eaLnBrk="1" latinLnBrk="0" hangingPunct="1">
        <a:spcBef>
          <a:spcPct val="0"/>
        </a:spcBef>
        <a:buNone/>
        <a:defRPr sz="2400" kern="1200">
          <a:solidFill>
            <a:srgbClr val="106636"/>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400" b="1" kern="1200">
          <a:solidFill>
            <a:srgbClr val="146737"/>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200" kern="1200">
          <a:solidFill>
            <a:schemeClr val="tx1">
              <a:lumMod val="75000"/>
              <a:lumOff val="2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685801"/>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52400" y="866776"/>
            <a:ext cx="8839199" cy="52593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124200" y="6357064"/>
            <a:ext cx="52578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r>
              <a:rPr lang="en-US" dirty="0">
                <a:solidFill>
                  <a:srgbClr val="0F6636"/>
                </a:solidFill>
              </a:rPr>
              <a:t>Research Program Principal Elements and Issues - 2/4/2016</a:t>
            </a:r>
          </a:p>
        </p:txBody>
      </p:sp>
      <p:sp>
        <p:nvSpPr>
          <p:cNvPr id="6" name="Slide Number Placeholder 5"/>
          <p:cNvSpPr>
            <a:spLocks noGrp="1"/>
          </p:cNvSpPr>
          <p:nvPr>
            <p:ph type="sldNum" sz="quarter" idx="4"/>
          </p:nvPr>
        </p:nvSpPr>
        <p:spPr>
          <a:xfrm>
            <a:off x="8414464" y="6351654"/>
            <a:ext cx="3810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fld id="{26CA2777-A89F-4130-B308-73BB65955918}" type="slidenum">
              <a:rPr lang="en-US" smtClean="0">
                <a:solidFill>
                  <a:srgbClr val="0F6636"/>
                </a:solidFill>
              </a:rPr>
              <a:pPr/>
              <a:t>‹#›</a:t>
            </a:fld>
            <a:endParaRPr lang="en-US" dirty="0">
              <a:solidFill>
                <a:srgbClr val="0F6636"/>
              </a:solidFill>
            </a:endParaRPr>
          </a:p>
        </p:txBody>
      </p:sp>
      <p:pic>
        <p:nvPicPr>
          <p:cNvPr id="7" name="Picture 9" descr="horizontal-logo-green-text.jpg"/>
          <p:cNvPicPr>
            <a:picLocks noChangeAspect="1"/>
          </p:cNvPicPr>
          <p:nvPr/>
        </p:nvPicPr>
        <p:blipFill>
          <a:blip r:embed="rId8" cstate="print"/>
          <a:srcRect/>
          <a:stretch>
            <a:fillRect/>
          </a:stretch>
        </p:blipFill>
        <p:spPr bwMode="auto">
          <a:xfrm>
            <a:off x="457200" y="6354763"/>
            <a:ext cx="2438400" cy="407987"/>
          </a:xfrm>
          <a:prstGeom prst="rect">
            <a:avLst/>
          </a:prstGeom>
          <a:noFill/>
          <a:ln w="9525">
            <a:noFill/>
            <a:miter lim="800000"/>
            <a:headEnd/>
            <a:tailEnd/>
          </a:ln>
        </p:spPr>
      </p:pic>
    </p:spTree>
    <p:extLst>
      <p:ext uri="{BB962C8B-B14F-4D97-AF65-F5344CB8AC3E}">
        <p14:creationId xmlns:p14="http://schemas.microsoft.com/office/powerpoint/2010/main" val="98683777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hf hdr="0" dt="0"/>
  <p:txStyles>
    <p:titleStyle>
      <a:lvl1pPr algn="ctr" defTabSz="914400" rtl="0" eaLnBrk="1" latinLnBrk="0" hangingPunct="1">
        <a:spcBef>
          <a:spcPct val="0"/>
        </a:spcBef>
        <a:buNone/>
        <a:defRPr sz="4000" b="1" kern="1200">
          <a:solidFill>
            <a:srgbClr val="106636"/>
          </a:solidFill>
          <a:effectLst>
            <a:outerShdw blurRad="38100" dist="38100" dir="2700000" algn="tl">
              <a:srgbClr val="000000">
                <a:alpha val="43137"/>
              </a:srgbClr>
            </a:outerShdw>
          </a:effectLst>
          <a:latin typeface="+mj-lt"/>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400" b="1" kern="1200">
          <a:solidFill>
            <a:srgbClr val="146737"/>
          </a:solidFill>
          <a:latin typeface="+mn-lt"/>
          <a:ea typeface="+mn-ea"/>
          <a:cs typeface="Arial" pitchFamily="34" charset="0"/>
        </a:defRPr>
      </a:lvl1pPr>
      <a:lvl2pPr marL="742950" indent="-285750" algn="l" defTabSz="914400" rtl="0" eaLnBrk="1" latinLnBrk="0" hangingPunct="1">
        <a:spcBef>
          <a:spcPct val="20000"/>
        </a:spcBef>
        <a:buFont typeface="Arial" pitchFamily="34" charset="0"/>
        <a:buChar char="–"/>
        <a:defRPr sz="2200" b="1" kern="1200">
          <a:solidFill>
            <a:schemeClr val="tx1">
              <a:lumMod val="75000"/>
              <a:lumOff val="25000"/>
            </a:schemeClr>
          </a:solidFill>
          <a:latin typeface="+mn-lt"/>
          <a:ea typeface="+mn-ea"/>
          <a:cs typeface="Arial" pitchFamily="34" charset="0"/>
        </a:defRPr>
      </a:lvl2pPr>
      <a:lvl3pPr marL="1143000" indent="-228600" algn="l" defTabSz="914400" rtl="0" eaLnBrk="1" latinLnBrk="0" hangingPunct="1">
        <a:spcBef>
          <a:spcPct val="20000"/>
        </a:spcBef>
        <a:buFont typeface="Arial" pitchFamily="34" charset="0"/>
        <a:buChar char="•"/>
        <a:defRPr sz="2000" b="1" kern="1200">
          <a:solidFill>
            <a:srgbClr val="0070C0"/>
          </a:solidFill>
          <a:latin typeface="+mn-lt"/>
          <a:ea typeface="+mn-ea"/>
          <a:cs typeface="Arial" pitchFamily="34" charset="0"/>
        </a:defRPr>
      </a:lvl3pPr>
      <a:lvl4pPr marL="1600200" indent="-228600" algn="l" defTabSz="914400" rtl="0" eaLnBrk="1" latinLnBrk="0" hangingPunct="1">
        <a:spcBef>
          <a:spcPct val="20000"/>
        </a:spcBef>
        <a:buFont typeface="Arial" pitchFamily="34" charset="0"/>
        <a:buChar char="–"/>
        <a:defRPr sz="2000" b="1" kern="1200">
          <a:solidFill>
            <a:schemeClr val="accent1"/>
          </a:solidFill>
          <a:latin typeface="+mn-lt"/>
          <a:ea typeface="+mn-ea"/>
          <a:cs typeface="Arial" pitchFamily="34" charset="0"/>
        </a:defRPr>
      </a:lvl4pPr>
      <a:lvl5pPr marL="2057400" indent="-228600" algn="l" defTabSz="914400" rtl="0" eaLnBrk="1" latinLnBrk="0" hangingPunct="1">
        <a:spcBef>
          <a:spcPct val="20000"/>
        </a:spcBef>
        <a:buFont typeface="Arial" pitchFamily="34" charset="0"/>
        <a:buChar char="»"/>
        <a:defRPr sz="2000" b="0" i="0" kern="1200">
          <a:solidFill>
            <a:schemeClr val="accent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685801"/>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52400" y="866776"/>
            <a:ext cx="8839199" cy="52593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124200" y="6357064"/>
            <a:ext cx="52578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r>
              <a:rPr lang="en-US">
                <a:solidFill>
                  <a:srgbClr val="0F6636"/>
                </a:solidFill>
              </a:rPr>
              <a:t>Research Program Principal Elements and Issues - 2/4/2016</a:t>
            </a:r>
            <a:endParaRPr lang="en-US" dirty="0">
              <a:solidFill>
                <a:srgbClr val="0F6636"/>
              </a:solidFill>
            </a:endParaRPr>
          </a:p>
        </p:txBody>
      </p:sp>
      <p:sp>
        <p:nvSpPr>
          <p:cNvPr id="6" name="Slide Number Placeholder 5"/>
          <p:cNvSpPr>
            <a:spLocks noGrp="1"/>
          </p:cNvSpPr>
          <p:nvPr>
            <p:ph type="sldNum" sz="quarter" idx="4"/>
          </p:nvPr>
        </p:nvSpPr>
        <p:spPr>
          <a:xfrm>
            <a:off x="8414464" y="6351654"/>
            <a:ext cx="3810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fld id="{26CA2777-A89F-4130-B308-73BB65955918}" type="slidenum">
              <a:rPr lang="en-US" smtClean="0">
                <a:solidFill>
                  <a:srgbClr val="0F6636"/>
                </a:solidFill>
              </a:rPr>
              <a:pPr/>
              <a:t>‹#›</a:t>
            </a:fld>
            <a:endParaRPr lang="en-US" dirty="0">
              <a:solidFill>
                <a:srgbClr val="0F6636"/>
              </a:solidFill>
            </a:endParaRPr>
          </a:p>
        </p:txBody>
      </p:sp>
      <p:pic>
        <p:nvPicPr>
          <p:cNvPr id="7" name="Picture 9" descr="horizontal-logo-green-text.jpg"/>
          <p:cNvPicPr>
            <a:picLocks noChangeAspect="1"/>
          </p:cNvPicPr>
          <p:nvPr/>
        </p:nvPicPr>
        <p:blipFill>
          <a:blip r:embed="rId8" cstate="print"/>
          <a:srcRect/>
          <a:stretch>
            <a:fillRect/>
          </a:stretch>
        </p:blipFill>
        <p:spPr bwMode="auto">
          <a:xfrm>
            <a:off x="457200" y="6354763"/>
            <a:ext cx="2438400" cy="407987"/>
          </a:xfrm>
          <a:prstGeom prst="rect">
            <a:avLst/>
          </a:prstGeom>
          <a:noFill/>
          <a:ln w="9525">
            <a:noFill/>
            <a:miter lim="800000"/>
            <a:headEnd/>
            <a:tailEnd/>
          </a:ln>
        </p:spPr>
      </p:pic>
    </p:spTree>
    <p:extLst>
      <p:ext uri="{BB962C8B-B14F-4D97-AF65-F5344CB8AC3E}">
        <p14:creationId xmlns:p14="http://schemas.microsoft.com/office/powerpoint/2010/main" val="240683865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Lst>
  <p:hf hdr="0" dt="0"/>
  <p:txStyles>
    <p:titleStyle>
      <a:lvl1pPr algn="ctr" defTabSz="914400" rtl="0" eaLnBrk="1" latinLnBrk="0" hangingPunct="1">
        <a:spcBef>
          <a:spcPct val="0"/>
        </a:spcBef>
        <a:buNone/>
        <a:defRPr sz="4000" b="1" kern="1200">
          <a:solidFill>
            <a:srgbClr val="106636"/>
          </a:solidFill>
          <a:effectLst>
            <a:outerShdw blurRad="38100" dist="38100" dir="2700000" algn="tl">
              <a:srgbClr val="000000">
                <a:alpha val="43137"/>
              </a:srgbClr>
            </a:outerShdw>
          </a:effectLst>
          <a:latin typeface="+mj-lt"/>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400" b="1" kern="1200">
          <a:solidFill>
            <a:srgbClr val="146737"/>
          </a:solidFill>
          <a:latin typeface="+mn-lt"/>
          <a:ea typeface="+mn-ea"/>
          <a:cs typeface="Arial" pitchFamily="34" charset="0"/>
        </a:defRPr>
      </a:lvl1pPr>
      <a:lvl2pPr marL="742950" indent="-285750" algn="l" defTabSz="914400" rtl="0" eaLnBrk="1" latinLnBrk="0" hangingPunct="1">
        <a:spcBef>
          <a:spcPct val="20000"/>
        </a:spcBef>
        <a:buFont typeface="Arial" pitchFamily="34" charset="0"/>
        <a:buChar char="–"/>
        <a:defRPr sz="2200" b="1" kern="1200">
          <a:solidFill>
            <a:schemeClr val="tx1">
              <a:lumMod val="75000"/>
              <a:lumOff val="25000"/>
            </a:schemeClr>
          </a:solidFill>
          <a:latin typeface="+mn-lt"/>
          <a:ea typeface="+mn-ea"/>
          <a:cs typeface="Arial" pitchFamily="34" charset="0"/>
        </a:defRPr>
      </a:lvl2pPr>
      <a:lvl3pPr marL="1143000" indent="-228600" algn="l" defTabSz="914400" rtl="0" eaLnBrk="1" latinLnBrk="0" hangingPunct="1">
        <a:spcBef>
          <a:spcPct val="20000"/>
        </a:spcBef>
        <a:buFont typeface="Arial" pitchFamily="34" charset="0"/>
        <a:buChar char="•"/>
        <a:defRPr sz="2000" b="1" kern="1200">
          <a:solidFill>
            <a:srgbClr val="0070C0"/>
          </a:solidFill>
          <a:latin typeface="+mn-lt"/>
          <a:ea typeface="+mn-ea"/>
          <a:cs typeface="Arial" pitchFamily="34" charset="0"/>
        </a:defRPr>
      </a:lvl3pPr>
      <a:lvl4pPr marL="1600200" indent="-228600" algn="l" defTabSz="914400" rtl="0" eaLnBrk="1" latinLnBrk="0" hangingPunct="1">
        <a:spcBef>
          <a:spcPct val="20000"/>
        </a:spcBef>
        <a:buFont typeface="Arial" pitchFamily="34" charset="0"/>
        <a:buChar char="–"/>
        <a:defRPr sz="2000" b="1" kern="1200">
          <a:solidFill>
            <a:schemeClr val="accent1"/>
          </a:solidFill>
          <a:latin typeface="+mn-lt"/>
          <a:ea typeface="+mn-ea"/>
          <a:cs typeface="Arial" pitchFamily="34" charset="0"/>
        </a:defRPr>
      </a:lvl4pPr>
      <a:lvl5pPr marL="2057400" indent="-228600" algn="l" defTabSz="914400" rtl="0" eaLnBrk="1" latinLnBrk="0" hangingPunct="1">
        <a:spcBef>
          <a:spcPct val="20000"/>
        </a:spcBef>
        <a:buFont typeface="Arial" pitchFamily="34" charset="0"/>
        <a:buChar char="»"/>
        <a:defRPr sz="2000" b="0" i="0" kern="1200">
          <a:solidFill>
            <a:schemeClr val="accent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685801"/>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52400" y="866776"/>
            <a:ext cx="8839199" cy="52593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124200" y="6357064"/>
            <a:ext cx="52578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r>
              <a:rPr lang="en-US">
                <a:solidFill>
                  <a:srgbClr val="0F6636"/>
                </a:solidFill>
              </a:rPr>
              <a:t>SC-1 FY17 HEP Budget Briefing - 1/12/2016</a:t>
            </a:r>
            <a:endParaRPr lang="en-US" dirty="0">
              <a:solidFill>
                <a:srgbClr val="0F6636"/>
              </a:solidFill>
            </a:endParaRPr>
          </a:p>
        </p:txBody>
      </p:sp>
      <p:sp>
        <p:nvSpPr>
          <p:cNvPr id="6" name="Slide Number Placeholder 5"/>
          <p:cNvSpPr>
            <a:spLocks noGrp="1"/>
          </p:cNvSpPr>
          <p:nvPr>
            <p:ph type="sldNum" sz="quarter" idx="4"/>
          </p:nvPr>
        </p:nvSpPr>
        <p:spPr>
          <a:xfrm>
            <a:off x="8414464" y="6351654"/>
            <a:ext cx="3810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fld id="{26CA2777-A89F-4130-B308-73BB65955918}" type="slidenum">
              <a:rPr lang="en-US" smtClean="0">
                <a:solidFill>
                  <a:srgbClr val="0F6636"/>
                </a:solidFill>
              </a:rPr>
              <a:pPr/>
              <a:t>‹#›</a:t>
            </a:fld>
            <a:endParaRPr lang="en-US" dirty="0">
              <a:solidFill>
                <a:srgbClr val="0F6636"/>
              </a:solidFill>
            </a:endParaRPr>
          </a:p>
        </p:txBody>
      </p:sp>
      <p:pic>
        <p:nvPicPr>
          <p:cNvPr id="7" name="Picture 9" descr="horizontal-logo-green-text.jpg"/>
          <p:cNvPicPr>
            <a:picLocks noChangeAspect="1"/>
          </p:cNvPicPr>
          <p:nvPr/>
        </p:nvPicPr>
        <p:blipFill>
          <a:blip r:embed="rId9" cstate="print"/>
          <a:srcRect/>
          <a:stretch>
            <a:fillRect/>
          </a:stretch>
        </p:blipFill>
        <p:spPr bwMode="auto">
          <a:xfrm>
            <a:off x="457200" y="6354763"/>
            <a:ext cx="2438400" cy="407987"/>
          </a:xfrm>
          <a:prstGeom prst="rect">
            <a:avLst/>
          </a:prstGeom>
          <a:noFill/>
          <a:ln w="9525">
            <a:noFill/>
            <a:miter lim="800000"/>
            <a:headEnd/>
            <a:tailEnd/>
          </a:ln>
        </p:spPr>
      </p:pic>
    </p:spTree>
    <p:extLst>
      <p:ext uri="{BB962C8B-B14F-4D97-AF65-F5344CB8AC3E}">
        <p14:creationId xmlns:p14="http://schemas.microsoft.com/office/powerpoint/2010/main" val="53911094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Lst>
  <p:hf hdr="0" dt="0"/>
  <p:txStyles>
    <p:titleStyle>
      <a:lvl1pPr algn="ctr" defTabSz="914400" rtl="0" eaLnBrk="1" latinLnBrk="0" hangingPunct="1">
        <a:spcBef>
          <a:spcPct val="0"/>
        </a:spcBef>
        <a:buNone/>
        <a:defRPr sz="4000" b="1" kern="1200">
          <a:solidFill>
            <a:srgbClr val="106636"/>
          </a:solidFill>
          <a:effectLst>
            <a:outerShdw blurRad="38100" dist="38100" dir="2700000" algn="tl">
              <a:srgbClr val="000000">
                <a:alpha val="43137"/>
              </a:srgbClr>
            </a:outerShdw>
          </a:effectLst>
          <a:latin typeface="+mj-lt"/>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400" b="1" kern="1200">
          <a:solidFill>
            <a:srgbClr val="146737"/>
          </a:solidFill>
          <a:latin typeface="+mn-lt"/>
          <a:ea typeface="+mn-ea"/>
          <a:cs typeface="Arial" pitchFamily="34" charset="0"/>
        </a:defRPr>
      </a:lvl1pPr>
      <a:lvl2pPr marL="742950" indent="-285750" algn="l" defTabSz="914400" rtl="0" eaLnBrk="1" latinLnBrk="0" hangingPunct="1">
        <a:spcBef>
          <a:spcPct val="20000"/>
        </a:spcBef>
        <a:buFont typeface="Arial" pitchFamily="34" charset="0"/>
        <a:buChar char="–"/>
        <a:defRPr sz="2200" b="1" kern="1200">
          <a:solidFill>
            <a:schemeClr val="tx1">
              <a:lumMod val="75000"/>
              <a:lumOff val="25000"/>
            </a:schemeClr>
          </a:solidFill>
          <a:latin typeface="+mn-lt"/>
          <a:ea typeface="+mn-ea"/>
          <a:cs typeface="Arial" pitchFamily="34" charset="0"/>
        </a:defRPr>
      </a:lvl2pPr>
      <a:lvl3pPr marL="1143000" indent="-228600" algn="l" defTabSz="914400" rtl="0" eaLnBrk="1" latinLnBrk="0" hangingPunct="1">
        <a:spcBef>
          <a:spcPct val="20000"/>
        </a:spcBef>
        <a:buFont typeface="Arial" pitchFamily="34" charset="0"/>
        <a:buChar char="•"/>
        <a:defRPr sz="2000" b="1" kern="1200">
          <a:solidFill>
            <a:srgbClr val="0070C0"/>
          </a:solidFill>
          <a:latin typeface="+mn-lt"/>
          <a:ea typeface="+mn-ea"/>
          <a:cs typeface="Arial" pitchFamily="34" charset="0"/>
        </a:defRPr>
      </a:lvl3pPr>
      <a:lvl4pPr marL="1600200" indent="-228600" algn="l" defTabSz="914400" rtl="0" eaLnBrk="1" latinLnBrk="0" hangingPunct="1">
        <a:spcBef>
          <a:spcPct val="20000"/>
        </a:spcBef>
        <a:buFont typeface="Arial" pitchFamily="34" charset="0"/>
        <a:buChar char="–"/>
        <a:defRPr sz="2000" b="1" kern="1200">
          <a:solidFill>
            <a:schemeClr val="accent1"/>
          </a:solidFill>
          <a:latin typeface="+mn-lt"/>
          <a:ea typeface="+mn-ea"/>
          <a:cs typeface="Arial" pitchFamily="34" charset="0"/>
        </a:defRPr>
      </a:lvl4pPr>
      <a:lvl5pPr marL="2057400" indent="-228600" algn="l" defTabSz="914400" rtl="0" eaLnBrk="1" latinLnBrk="0" hangingPunct="1">
        <a:spcBef>
          <a:spcPct val="20000"/>
        </a:spcBef>
        <a:buFont typeface="Arial" pitchFamily="34" charset="0"/>
        <a:buChar char="»"/>
        <a:defRPr sz="2000" b="0" i="0" kern="1200">
          <a:solidFill>
            <a:schemeClr val="accent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685801"/>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52400" y="866776"/>
            <a:ext cx="8839199" cy="52593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124200" y="6357064"/>
            <a:ext cx="52578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r>
              <a:rPr lang="en-US">
                <a:solidFill>
                  <a:srgbClr val="0F6636"/>
                </a:solidFill>
              </a:rPr>
              <a:t>HEP Laboratory Leadership Meeting: Welcome and Goals - 2/4/2016</a:t>
            </a:r>
            <a:endParaRPr lang="en-US" dirty="0">
              <a:solidFill>
                <a:srgbClr val="0F6636"/>
              </a:solidFill>
            </a:endParaRPr>
          </a:p>
        </p:txBody>
      </p:sp>
      <p:sp>
        <p:nvSpPr>
          <p:cNvPr id="6" name="Slide Number Placeholder 5"/>
          <p:cNvSpPr>
            <a:spLocks noGrp="1"/>
          </p:cNvSpPr>
          <p:nvPr>
            <p:ph type="sldNum" sz="quarter" idx="4"/>
          </p:nvPr>
        </p:nvSpPr>
        <p:spPr>
          <a:xfrm>
            <a:off x="8414464" y="6351654"/>
            <a:ext cx="3810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fld id="{26CA2777-A89F-4130-B308-73BB65955918}" type="slidenum">
              <a:rPr lang="en-US" smtClean="0">
                <a:solidFill>
                  <a:srgbClr val="0F6636"/>
                </a:solidFill>
              </a:rPr>
              <a:pPr/>
              <a:t>‹#›</a:t>
            </a:fld>
            <a:endParaRPr lang="en-US" dirty="0">
              <a:solidFill>
                <a:srgbClr val="0F6636"/>
              </a:solidFill>
            </a:endParaRPr>
          </a:p>
        </p:txBody>
      </p:sp>
      <p:pic>
        <p:nvPicPr>
          <p:cNvPr id="7" name="Picture 9" descr="horizontal-logo-green-text.jpg"/>
          <p:cNvPicPr>
            <a:picLocks noChangeAspect="1"/>
          </p:cNvPicPr>
          <p:nvPr/>
        </p:nvPicPr>
        <p:blipFill>
          <a:blip r:embed="rId9" cstate="print"/>
          <a:srcRect/>
          <a:stretch>
            <a:fillRect/>
          </a:stretch>
        </p:blipFill>
        <p:spPr bwMode="auto">
          <a:xfrm>
            <a:off x="457200" y="6354763"/>
            <a:ext cx="2438400" cy="407987"/>
          </a:xfrm>
          <a:prstGeom prst="rect">
            <a:avLst/>
          </a:prstGeom>
          <a:noFill/>
          <a:ln w="9525">
            <a:noFill/>
            <a:miter lim="800000"/>
            <a:headEnd/>
            <a:tailEnd/>
          </a:ln>
        </p:spPr>
      </p:pic>
    </p:spTree>
    <p:extLst>
      <p:ext uri="{BB962C8B-B14F-4D97-AF65-F5344CB8AC3E}">
        <p14:creationId xmlns:p14="http://schemas.microsoft.com/office/powerpoint/2010/main" val="1259873756"/>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Lst>
  <p:hf hdr="0" dt="0"/>
  <p:txStyles>
    <p:titleStyle>
      <a:lvl1pPr algn="ctr" defTabSz="914400" rtl="0" eaLnBrk="1" latinLnBrk="0" hangingPunct="1">
        <a:spcBef>
          <a:spcPct val="0"/>
        </a:spcBef>
        <a:buNone/>
        <a:defRPr sz="4000" b="1" kern="1200">
          <a:solidFill>
            <a:srgbClr val="106636"/>
          </a:solidFill>
          <a:effectLst>
            <a:outerShdw blurRad="38100" dist="38100" dir="2700000" algn="tl">
              <a:srgbClr val="000000">
                <a:alpha val="43137"/>
              </a:srgbClr>
            </a:outerShdw>
          </a:effectLst>
          <a:latin typeface="+mj-lt"/>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400" b="1" kern="1200">
          <a:solidFill>
            <a:srgbClr val="146737"/>
          </a:solidFill>
          <a:latin typeface="+mn-lt"/>
          <a:ea typeface="+mn-ea"/>
          <a:cs typeface="Arial" pitchFamily="34" charset="0"/>
        </a:defRPr>
      </a:lvl1pPr>
      <a:lvl2pPr marL="742950" indent="-285750" algn="l" defTabSz="914400" rtl="0" eaLnBrk="1" latinLnBrk="0" hangingPunct="1">
        <a:spcBef>
          <a:spcPct val="20000"/>
        </a:spcBef>
        <a:buFont typeface="Arial" pitchFamily="34" charset="0"/>
        <a:buChar char="–"/>
        <a:defRPr sz="2200" b="1" kern="1200">
          <a:solidFill>
            <a:schemeClr val="tx1">
              <a:lumMod val="75000"/>
              <a:lumOff val="25000"/>
            </a:schemeClr>
          </a:solidFill>
          <a:latin typeface="+mn-lt"/>
          <a:ea typeface="+mn-ea"/>
          <a:cs typeface="Arial" pitchFamily="34" charset="0"/>
        </a:defRPr>
      </a:lvl2pPr>
      <a:lvl3pPr marL="1143000" indent="-228600" algn="l" defTabSz="914400" rtl="0" eaLnBrk="1" latinLnBrk="0" hangingPunct="1">
        <a:spcBef>
          <a:spcPct val="20000"/>
        </a:spcBef>
        <a:buFont typeface="Arial" pitchFamily="34" charset="0"/>
        <a:buChar char="•"/>
        <a:defRPr sz="2000" b="1" kern="1200">
          <a:solidFill>
            <a:srgbClr val="0070C0"/>
          </a:solidFill>
          <a:latin typeface="+mn-lt"/>
          <a:ea typeface="+mn-ea"/>
          <a:cs typeface="Arial" pitchFamily="34" charset="0"/>
        </a:defRPr>
      </a:lvl3pPr>
      <a:lvl4pPr marL="1600200" indent="-228600" algn="l" defTabSz="914400" rtl="0" eaLnBrk="1" latinLnBrk="0" hangingPunct="1">
        <a:spcBef>
          <a:spcPct val="20000"/>
        </a:spcBef>
        <a:buFont typeface="Arial" pitchFamily="34" charset="0"/>
        <a:buChar char="–"/>
        <a:defRPr sz="2000" b="1" kern="1200">
          <a:solidFill>
            <a:schemeClr val="accent1"/>
          </a:solidFill>
          <a:latin typeface="+mn-lt"/>
          <a:ea typeface="+mn-ea"/>
          <a:cs typeface="Arial" pitchFamily="34" charset="0"/>
        </a:defRPr>
      </a:lvl4pPr>
      <a:lvl5pPr marL="2057400" indent="-228600" algn="l" defTabSz="914400" rtl="0" eaLnBrk="1" latinLnBrk="0" hangingPunct="1">
        <a:spcBef>
          <a:spcPct val="20000"/>
        </a:spcBef>
        <a:buFont typeface="Arial" pitchFamily="34" charset="0"/>
        <a:buChar char="»"/>
        <a:defRPr sz="2000" b="0" i="0" kern="1200">
          <a:solidFill>
            <a:schemeClr val="accent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685801"/>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52400" y="866776"/>
            <a:ext cx="8839199" cy="52593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124200" y="6357064"/>
            <a:ext cx="52578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r>
              <a:rPr lang="en-US">
                <a:solidFill>
                  <a:srgbClr val="0F6636"/>
                </a:solidFill>
              </a:rPr>
              <a:t>Research Program Principal Elements and Issues - 2/4/2016</a:t>
            </a:r>
            <a:endParaRPr lang="en-US" dirty="0">
              <a:solidFill>
                <a:srgbClr val="0F6636"/>
              </a:solidFill>
            </a:endParaRPr>
          </a:p>
        </p:txBody>
      </p:sp>
      <p:sp>
        <p:nvSpPr>
          <p:cNvPr id="6" name="Slide Number Placeholder 5"/>
          <p:cNvSpPr>
            <a:spLocks noGrp="1"/>
          </p:cNvSpPr>
          <p:nvPr>
            <p:ph type="sldNum" sz="quarter" idx="4"/>
          </p:nvPr>
        </p:nvSpPr>
        <p:spPr>
          <a:xfrm>
            <a:off x="8414464" y="6351654"/>
            <a:ext cx="381000" cy="365125"/>
          </a:xfrm>
          <a:prstGeom prst="rect">
            <a:avLst/>
          </a:prstGeom>
        </p:spPr>
        <p:txBody>
          <a:bodyPr vert="horz" lIns="91440" tIns="45720" rIns="91440" bIns="45720" rtlCol="0" anchor="ctr"/>
          <a:lstStyle>
            <a:lvl1pPr algn="r">
              <a:defRPr sz="1200" b="1">
                <a:solidFill>
                  <a:schemeClr val="accent1"/>
                </a:solidFill>
                <a:latin typeface="+mn-lt"/>
                <a:cs typeface="Arial" pitchFamily="34" charset="0"/>
              </a:defRPr>
            </a:lvl1pPr>
          </a:lstStyle>
          <a:p>
            <a:fld id="{26CA2777-A89F-4130-B308-73BB65955918}" type="slidenum">
              <a:rPr lang="en-US" smtClean="0">
                <a:solidFill>
                  <a:srgbClr val="0F6636"/>
                </a:solidFill>
              </a:rPr>
              <a:pPr/>
              <a:t>‹#›</a:t>
            </a:fld>
            <a:endParaRPr lang="en-US" dirty="0">
              <a:solidFill>
                <a:srgbClr val="0F6636"/>
              </a:solidFill>
            </a:endParaRPr>
          </a:p>
        </p:txBody>
      </p:sp>
      <p:pic>
        <p:nvPicPr>
          <p:cNvPr id="7" name="Picture 9" descr="horizontal-logo-green-text.jpg"/>
          <p:cNvPicPr>
            <a:picLocks noChangeAspect="1"/>
          </p:cNvPicPr>
          <p:nvPr/>
        </p:nvPicPr>
        <p:blipFill>
          <a:blip r:embed="rId8" cstate="print"/>
          <a:srcRect/>
          <a:stretch>
            <a:fillRect/>
          </a:stretch>
        </p:blipFill>
        <p:spPr bwMode="auto">
          <a:xfrm>
            <a:off x="457200" y="6354763"/>
            <a:ext cx="2438400" cy="407987"/>
          </a:xfrm>
          <a:prstGeom prst="rect">
            <a:avLst/>
          </a:prstGeom>
          <a:noFill/>
          <a:ln w="9525">
            <a:noFill/>
            <a:miter lim="800000"/>
            <a:headEnd/>
            <a:tailEnd/>
          </a:ln>
        </p:spPr>
      </p:pic>
    </p:spTree>
    <p:extLst>
      <p:ext uri="{BB962C8B-B14F-4D97-AF65-F5344CB8AC3E}">
        <p14:creationId xmlns:p14="http://schemas.microsoft.com/office/powerpoint/2010/main" val="322790756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Lst>
  <p:hf hdr="0" dt="0"/>
  <p:txStyles>
    <p:titleStyle>
      <a:lvl1pPr algn="ctr" defTabSz="914400" rtl="0" eaLnBrk="1" latinLnBrk="0" hangingPunct="1">
        <a:spcBef>
          <a:spcPct val="0"/>
        </a:spcBef>
        <a:buNone/>
        <a:defRPr sz="4000" b="1" kern="1200">
          <a:solidFill>
            <a:srgbClr val="106636"/>
          </a:solidFill>
          <a:effectLst>
            <a:outerShdw blurRad="38100" dist="38100" dir="2700000" algn="tl">
              <a:srgbClr val="000000">
                <a:alpha val="43137"/>
              </a:srgbClr>
            </a:outerShdw>
          </a:effectLst>
          <a:latin typeface="+mj-lt"/>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400" b="1" kern="1200">
          <a:solidFill>
            <a:srgbClr val="146737"/>
          </a:solidFill>
          <a:latin typeface="+mn-lt"/>
          <a:ea typeface="+mn-ea"/>
          <a:cs typeface="Arial" pitchFamily="34" charset="0"/>
        </a:defRPr>
      </a:lvl1pPr>
      <a:lvl2pPr marL="742950" indent="-285750" algn="l" defTabSz="914400" rtl="0" eaLnBrk="1" latinLnBrk="0" hangingPunct="1">
        <a:spcBef>
          <a:spcPct val="20000"/>
        </a:spcBef>
        <a:buFont typeface="Arial" pitchFamily="34" charset="0"/>
        <a:buChar char="–"/>
        <a:defRPr sz="2200" b="1" kern="1200">
          <a:solidFill>
            <a:schemeClr val="tx1">
              <a:lumMod val="75000"/>
              <a:lumOff val="25000"/>
            </a:schemeClr>
          </a:solidFill>
          <a:latin typeface="+mn-lt"/>
          <a:ea typeface="+mn-ea"/>
          <a:cs typeface="Arial" pitchFamily="34" charset="0"/>
        </a:defRPr>
      </a:lvl2pPr>
      <a:lvl3pPr marL="1143000" indent="-228600" algn="l" defTabSz="914400" rtl="0" eaLnBrk="1" latinLnBrk="0" hangingPunct="1">
        <a:spcBef>
          <a:spcPct val="20000"/>
        </a:spcBef>
        <a:buFont typeface="Arial" pitchFamily="34" charset="0"/>
        <a:buChar char="•"/>
        <a:defRPr sz="2000" b="1" kern="1200">
          <a:solidFill>
            <a:srgbClr val="0070C0"/>
          </a:solidFill>
          <a:latin typeface="+mn-lt"/>
          <a:ea typeface="+mn-ea"/>
          <a:cs typeface="Arial" pitchFamily="34" charset="0"/>
        </a:defRPr>
      </a:lvl3pPr>
      <a:lvl4pPr marL="1600200" indent="-228600" algn="l" defTabSz="914400" rtl="0" eaLnBrk="1" latinLnBrk="0" hangingPunct="1">
        <a:spcBef>
          <a:spcPct val="20000"/>
        </a:spcBef>
        <a:buFont typeface="Arial" pitchFamily="34" charset="0"/>
        <a:buChar char="–"/>
        <a:defRPr sz="2000" b="1" kern="1200">
          <a:solidFill>
            <a:schemeClr val="accent1"/>
          </a:solidFill>
          <a:latin typeface="+mn-lt"/>
          <a:ea typeface="+mn-ea"/>
          <a:cs typeface="Arial" pitchFamily="34" charset="0"/>
        </a:defRPr>
      </a:lvl4pPr>
      <a:lvl5pPr marL="2057400" indent="-228600" algn="l" defTabSz="914400" rtl="0" eaLnBrk="1" latinLnBrk="0" hangingPunct="1">
        <a:spcBef>
          <a:spcPct val="20000"/>
        </a:spcBef>
        <a:buFont typeface="Arial" pitchFamily="34" charset="0"/>
        <a:buChar char="»"/>
        <a:defRPr sz="2000" b="0" i="0" kern="1200">
          <a:solidFill>
            <a:schemeClr val="accent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7.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8.tmp"/><Relationship Id="rId1" Type="http://schemas.openxmlformats.org/officeDocument/2006/relationships/slideLayout" Target="../slideLayouts/slideLayout2.xml"/><Relationship Id="rId6" Type="http://schemas.openxmlformats.org/officeDocument/2006/relationships/image" Target="../media/image22.tmp"/><Relationship Id="rId5" Type="http://schemas.openxmlformats.org/officeDocument/2006/relationships/image" Target="../media/image21.tmp"/><Relationship Id="rId4" Type="http://schemas.openxmlformats.org/officeDocument/2006/relationships/image" Target="../media/image20.tmp"/></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tmp"/><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tmp"/><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4.tmp"/><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7.em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8.emf"/><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6CA2777-A89F-4130-B308-73BB65955918}" type="slidenum">
              <a:rPr lang="en-US" smtClean="0"/>
              <a:pPr/>
              <a:t>1</a:t>
            </a:fld>
            <a:endParaRPr lang="en-US" dirty="0"/>
          </a:p>
        </p:txBody>
      </p:sp>
      <p:sp>
        <p:nvSpPr>
          <p:cNvPr id="4" name="Subtitle 3"/>
          <p:cNvSpPr>
            <a:spLocks noGrp="1"/>
          </p:cNvSpPr>
          <p:nvPr>
            <p:ph type="subTitle" idx="1"/>
          </p:nvPr>
        </p:nvSpPr>
        <p:spPr>
          <a:xfrm>
            <a:off x="1371600" y="4572000"/>
            <a:ext cx="6400800" cy="1828800"/>
          </a:xfrm>
        </p:spPr>
        <p:txBody>
          <a:bodyPr>
            <a:normAutofit/>
          </a:bodyPr>
          <a:lstStyle/>
          <a:p>
            <a:endParaRPr lang="en-US" sz="1600" dirty="0"/>
          </a:p>
          <a:p>
            <a:r>
              <a:rPr lang="en-US" sz="1600" dirty="0"/>
              <a:t>Office of High Energy Physics</a:t>
            </a:r>
          </a:p>
          <a:p>
            <a:r>
              <a:rPr lang="en-US" sz="1600" dirty="0"/>
              <a:t>U. S. Department of Energy</a:t>
            </a:r>
          </a:p>
          <a:p>
            <a:r>
              <a:rPr lang="en-US" sz="1600" dirty="0"/>
              <a:t>Office of Science</a:t>
            </a:r>
          </a:p>
        </p:txBody>
      </p:sp>
      <p:sp>
        <p:nvSpPr>
          <p:cNvPr id="5" name="Title 4"/>
          <p:cNvSpPr>
            <a:spLocks noGrp="1"/>
          </p:cNvSpPr>
          <p:nvPr>
            <p:ph type="title"/>
          </p:nvPr>
        </p:nvSpPr>
        <p:spPr>
          <a:xfrm>
            <a:off x="457200" y="2362200"/>
            <a:ext cx="8229600" cy="1752600"/>
          </a:xfrm>
        </p:spPr>
        <p:txBody>
          <a:bodyPr>
            <a:noAutofit/>
          </a:bodyPr>
          <a:lstStyle/>
          <a:p>
            <a:r>
              <a:rPr lang="en-US" sz="2400" dirty="0"/>
              <a:t>Systematic Optimization of the </a:t>
            </a:r>
            <a:br>
              <a:rPr lang="en-US" sz="2400" dirty="0"/>
            </a:br>
            <a:r>
              <a:rPr lang="en-US" sz="2400" dirty="0"/>
              <a:t>DOE Laboratory Components </a:t>
            </a:r>
            <a:br>
              <a:rPr lang="en-US" sz="2400" dirty="0"/>
            </a:br>
            <a:r>
              <a:rPr lang="en-US" sz="2400" dirty="0"/>
              <a:t>of the HEP Program</a:t>
            </a:r>
            <a:br>
              <a:rPr lang="en-US" sz="2400" dirty="0"/>
            </a:br>
            <a:r>
              <a:rPr lang="en-US" sz="1200" dirty="0"/>
              <a:t/>
            </a:r>
            <a:br>
              <a:rPr lang="en-US" sz="1200" dirty="0"/>
            </a:br>
            <a:r>
              <a:rPr lang="en-US" sz="1200" b="0" i="1" dirty="0">
                <a:solidFill>
                  <a:schemeClr val="tx1"/>
                </a:solidFill>
              </a:rPr>
              <a:t/>
            </a:r>
            <a:br>
              <a:rPr lang="en-US" sz="1200" b="0" i="1" dirty="0">
                <a:solidFill>
                  <a:schemeClr val="tx1"/>
                </a:solidFill>
              </a:rPr>
            </a:br>
            <a:r>
              <a:rPr lang="en-US" sz="1200" b="0" i="1" dirty="0">
                <a:solidFill>
                  <a:schemeClr val="tx1"/>
                </a:solidFill>
              </a:rPr>
              <a:t/>
            </a:r>
            <a:br>
              <a:rPr lang="en-US" sz="1200" b="0" i="1" dirty="0">
                <a:solidFill>
                  <a:schemeClr val="tx1"/>
                </a:solidFill>
              </a:rPr>
            </a:br>
            <a:r>
              <a:rPr lang="en-US" sz="1600" dirty="0"/>
              <a:t/>
            </a:r>
            <a:br>
              <a:rPr lang="en-US" sz="1600" dirty="0"/>
            </a:br>
            <a:r>
              <a:rPr lang="en-US" sz="1600" b="0" i="1" dirty="0">
                <a:solidFill>
                  <a:schemeClr val="tx1"/>
                </a:solidFill>
              </a:rPr>
              <a:t>November 30, 2017</a:t>
            </a:r>
            <a:endParaRPr lang="en-US" dirty="0"/>
          </a:p>
        </p:txBody>
      </p:sp>
    </p:spTree>
    <p:extLst>
      <p:ext uri="{BB962C8B-B14F-4D97-AF65-F5344CB8AC3E}">
        <p14:creationId xmlns:p14="http://schemas.microsoft.com/office/powerpoint/2010/main" val="1635907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4721" y="3810000"/>
            <a:ext cx="8410575" cy="2362200"/>
          </a:xfrm>
        </p:spPr>
        <p:txBody>
          <a:bodyPr/>
          <a:lstStyle/>
          <a:p>
            <a:r>
              <a:rPr lang="en-US" dirty="0"/>
              <a:t>Motivation</a:t>
            </a:r>
          </a:p>
          <a:p>
            <a:r>
              <a:rPr lang="en-US" dirty="0"/>
              <a:t>Development and Timeline</a:t>
            </a:r>
          </a:p>
          <a:p>
            <a:r>
              <a:rPr lang="en-US" dirty="0"/>
              <a:t>Methodology</a:t>
            </a:r>
          </a:p>
          <a:p>
            <a:r>
              <a:rPr lang="en-US" dirty="0"/>
              <a:t>Outcomes &amp; Lessons Learned</a:t>
            </a:r>
          </a:p>
          <a:p>
            <a:r>
              <a:rPr lang="en-US" dirty="0">
                <a:solidFill>
                  <a:srgbClr val="0070C0"/>
                </a:solidFill>
              </a:rPr>
              <a:t>Maintaining Optimization</a:t>
            </a:r>
          </a:p>
        </p:txBody>
      </p:sp>
      <p:sp>
        <p:nvSpPr>
          <p:cNvPr id="3" name="Title 2"/>
          <p:cNvSpPr>
            <a:spLocks noGrp="1"/>
          </p:cNvSpPr>
          <p:nvPr>
            <p:ph type="title"/>
          </p:nvPr>
        </p:nvSpPr>
        <p:spPr/>
        <p:txBody>
          <a:bodyPr/>
          <a:lstStyle/>
          <a:p>
            <a:r>
              <a:rPr lang="en-US" dirty="0"/>
              <a:t>Purpose and Outline</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a:t>
            </a:fld>
            <a:endParaRPr lang="en-US" dirty="0"/>
          </a:p>
        </p:txBody>
      </p:sp>
      <p:sp>
        <p:nvSpPr>
          <p:cNvPr id="5" name="Footer Placeholder 4"/>
          <p:cNvSpPr>
            <a:spLocks noGrp="1"/>
          </p:cNvSpPr>
          <p:nvPr>
            <p:ph type="ftr" sz="quarter" idx="12"/>
          </p:nvPr>
        </p:nvSpPr>
        <p:spPr/>
        <p:txBody>
          <a:bodyPr/>
          <a:lstStyle/>
          <a:p>
            <a:endParaRPr lang="en-US" dirty="0"/>
          </a:p>
        </p:txBody>
      </p:sp>
      <p:sp>
        <p:nvSpPr>
          <p:cNvPr id="6" name="TextBox 5"/>
          <p:cNvSpPr txBox="1"/>
          <p:nvPr/>
        </p:nvSpPr>
        <p:spPr>
          <a:xfrm>
            <a:off x="647700" y="919877"/>
            <a:ext cx="7848600" cy="2585323"/>
          </a:xfrm>
          <a:prstGeom prst="rect">
            <a:avLst/>
          </a:prstGeom>
          <a:noFill/>
          <a:ln>
            <a:solidFill>
              <a:srgbClr val="0070C0"/>
            </a:solidFill>
          </a:ln>
        </p:spPr>
        <p:txBody>
          <a:bodyPr wrap="square" rtlCol="0">
            <a:spAutoFit/>
          </a:bodyPr>
          <a:lstStyle/>
          <a:p>
            <a:r>
              <a:rPr lang="en-US" dirty="0">
                <a:solidFill>
                  <a:srgbClr val="006600"/>
                </a:solidFill>
              </a:rPr>
              <a:t>The purpose of this talk is to:</a:t>
            </a:r>
          </a:p>
          <a:p>
            <a:endParaRPr lang="en-US" dirty="0">
              <a:solidFill>
                <a:srgbClr val="006600"/>
              </a:solidFill>
            </a:endParaRPr>
          </a:p>
          <a:p>
            <a:r>
              <a:rPr lang="en-US" dirty="0">
                <a:solidFill>
                  <a:srgbClr val="006600"/>
                </a:solidFill>
              </a:rPr>
              <a:t>1) Inform HEPAP and the community about an extensive, deliberative process developed and executed to position the HEP National Lab Programs to support an outstanding HEP program. The first phase of the process is complete and the decisions taken; neither are open for discussion.</a:t>
            </a:r>
          </a:p>
          <a:p>
            <a:endParaRPr lang="en-US" dirty="0">
              <a:solidFill>
                <a:srgbClr val="0070C0"/>
              </a:solidFill>
            </a:endParaRPr>
          </a:p>
          <a:p>
            <a:r>
              <a:rPr lang="en-US" dirty="0">
                <a:solidFill>
                  <a:srgbClr val="0070C0"/>
                </a:solidFill>
              </a:rPr>
              <a:t>2) Invite HEPAP discussion about how community-based processes can be more proactive in evaluating and helping OHEP maintain an optimized program.</a:t>
            </a:r>
          </a:p>
        </p:txBody>
      </p:sp>
    </p:spTree>
    <p:extLst>
      <p:ext uri="{BB962C8B-B14F-4D97-AF65-F5344CB8AC3E}">
        <p14:creationId xmlns:p14="http://schemas.microsoft.com/office/powerpoint/2010/main" val="1347654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866776"/>
            <a:ext cx="8915400" cy="5305424"/>
          </a:xfrm>
        </p:spPr>
        <p:txBody>
          <a:bodyPr>
            <a:normAutofit fontScale="85000" lnSpcReduction="20000"/>
          </a:bodyPr>
          <a:lstStyle/>
          <a:p>
            <a:pPr marL="0" indent="0">
              <a:buNone/>
            </a:pPr>
            <a:r>
              <a:rPr lang="en-US" dirty="0"/>
              <a:t>Effort 1:	Cost of Doing Business Reviews </a:t>
            </a:r>
          </a:p>
          <a:p>
            <a:pPr lvl="1"/>
            <a:r>
              <a:rPr lang="en-US" dirty="0"/>
              <a:t>Has long been part of the Budget Briefings– as a request to provide detail on </a:t>
            </a:r>
            <a:r>
              <a:rPr lang="en-US" dirty="0">
                <a:solidFill>
                  <a:srgbClr val="C00000"/>
                </a:solidFill>
              </a:rPr>
              <a:t>laboratory overheads </a:t>
            </a:r>
            <a:r>
              <a:rPr lang="en-US" dirty="0"/>
              <a:t>and an analysis of how planned changes in the overheads would impact the lab’s ability to maintain staffing in a flat budget</a:t>
            </a:r>
          </a:p>
          <a:p>
            <a:pPr lvl="2"/>
            <a:r>
              <a:rPr lang="en-US" dirty="0"/>
              <a:t>Has sharpened in recent years, calling attention to discrepancies between the labs</a:t>
            </a:r>
          </a:p>
          <a:p>
            <a:pPr lvl="3"/>
            <a:r>
              <a:rPr lang="en-US" dirty="0"/>
              <a:t>Reduced high pass-through fees at several labs</a:t>
            </a:r>
          </a:p>
          <a:p>
            <a:pPr lvl="3"/>
            <a:r>
              <a:rPr lang="en-US" dirty="0"/>
              <a:t>Helped slow overhead growth at one lab</a:t>
            </a:r>
          </a:p>
          <a:p>
            <a:pPr lvl="3"/>
            <a:r>
              <a:rPr lang="en-US" dirty="0"/>
              <a:t>Urged several labs to actually look at the ECI before escalating wages </a:t>
            </a:r>
          </a:p>
          <a:p>
            <a:pPr lvl="3"/>
            <a:r>
              <a:rPr lang="en-US" dirty="0"/>
              <a:t>Urged labs to identify other, similar labs and compare practices</a:t>
            </a:r>
          </a:p>
          <a:p>
            <a:pPr marL="0" indent="0">
              <a:buNone/>
            </a:pPr>
            <a:r>
              <a:rPr lang="en-US" dirty="0"/>
              <a:t>Effort 2:	7-Year “Sustainability” Planning Exercises</a:t>
            </a:r>
          </a:p>
          <a:p>
            <a:pPr lvl="1"/>
            <a:r>
              <a:rPr lang="en-US" dirty="0"/>
              <a:t>Initiated in 2015, this is a </a:t>
            </a:r>
            <a:r>
              <a:rPr lang="en-US" dirty="0">
                <a:solidFill>
                  <a:srgbClr val="C00000"/>
                </a:solidFill>
              </a:rPr>
              <a:t>7-year core R&amp;D planning </a:t>
            </a:r>
            <a:r>
              <a:rPr lang="en-US" dirty="0"/>
              <a:t>exercise that is updated each year at the Budget Briefings.</a:t>
            </a:r>
          </a:p>
          <a:p>
            <a:pPr lvl="2"/>
            <a:r>
              <a:rPr lang="en-US" dirty="0"/>
              <a:t>7-year effort tables, resolved into 21 R&amp;D thrusts, 7 staff types </a:t>
            </a:r>
          </a:p>
          <a:p>
            <a:pPr lvl="2"/>
            <a:r>
              <a:rPr lang="en-US" dirty="0"/>
              <a:t>ANL, BNL, LBNL, SLAC participated the first year; plans were of varying quality </a:t>
            </a:r>
          </a:p>
          <a:p>
            <a:pPr lvl="2"/>
            <a:r>
              <a:rPr lang="en-US" dirty="0"/>
              <a:t>HEP provided feedback, and at least one lab needed to resubmit </a:t>
            </a:r>
          </a:p>
          <a:p>
            <a:pPr lvl="1"/>
            <a:r>
              <a:rPr lang="en-US" dirty="0"/>
              <a:t>Repeated again in 2016 and 2017 at the Budget Briefings</a:t>
            </a:r>
          </a:p>
          <a:p>
            <a:pPr lvl="2"/>
            <a:r>
              <a:rPr lang="en-US" dirty="0"/>
              <a:t>Quality is better; still some room for improvement</a:t>
            </a:r>
          </a:p>
          <a:p>
            <a:pPr marL="914400" lvl="2" indent="0">
              <a:buNone/>
            </a:pPr>
            <a:endParaRPr lang="en-US" dirty="0"/>
          </a:p>
          <a:p>
            <a:pPr marL="0" indent="0">
              <a:buNone/>
            </a:pPr>
            <a:r>
              <a:rPr lang="en-US" dirty="0"/>
              <a:t>Effort 3: Laboratory Optimization Process – initiated in 2016</a:t>
            </a:r>
          </a:p>
          <a:p>
            <a:endParaRPr lang="en-US" dirty="0"/>
          </a:p>
        </p:txBody>
      </p:sp>
      <p:sp>
        <p:nvSpPr>
          <p:cNvPr id="3" name="Title 2"/>
          <p:cNvSpPr>
            <a:spLocks noGrp="1"/>
          </p:cNvSpPr>
          <p:nvPr>
            <p:ph type="title"/>
          </p:nvPr>
        </p:nvSpPr>
        <p:spPr/>
        <p:txBody>
          <a:bodyPr/>
          <a:lstStyle/>
          <a:p>
            <a:r>
              <a:rPr lang="en-US" sz="2400" dirty="0"/>
              <a:t>HEP is engaged in three efforts aimed at</a:t>
            </a:r>
            <a:br>
              <a:rPr lang="en-US" sz="2400" dirty="0"/>
            </a:br>
            <a:r>
              <a:rPr lang="en-US" sz="2400" dirty="0"/>
              <a:t>sharpening the Labs’ focus on sustainability and efficiency</a:t>
            </a:r>
          </a:p>
        </p:txBody>
      </p:sp>
      <p:sp>
        <p:nvSpPr>
          <p:cNvPr id="4" name="Slide Number Placeholder 3"/>
          <p:cNvSpPr>
            <a:spLocks noGrp="1"/>
          </p:cNvSpPr>
          <p:nvPr>
            <p:ph type="sldNum" sz="quarter" idx="11"/>
          </p:nvPr>
        </p:nvSpPr>
        <p:spPr/>
        <p:txBody>
          <a:bodyPr/>
          <a:lstStyle/>
          <a:p>
            <a:fld id="{26CA2777-A89F-4130-B308-73BB65955918}" type="slidenum">
              <a:rPr lang="en-US" smtClean="0">
                <a:solidFill>
                  <a:srgbClr val="0F6636"/>
                </a:solidFill>
              </a:rPr>
              <a:pPr/>
              <a:t>3</a:t>
            </a:fld>
            <a:endParaRPr lang="en-US" dirty="0">
              <a:solidFill>
                <a:srgbClr val="0F6636"/>
              </a:solidFill>
            </a:endParaRPr>
          </a:p>
        </p:txBody>
      </p:sp>
    </p:spTree>
    <p:extLst>
      <p:ext uri="{BB962C8B-B14F-4D97-AF65-F5344CB8AC3E}">
        <p14:creationId xmlns:p14="http://schemas.microsoft.com/office/powerpoint/2010/main" val="2980246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Why is a Systematic Optimization Needed?</a:t>
            </a:r>
          </a:p>
        </p:txBody>
      </p:sp>
      <p:sp>
        <p:nvSpPr>
          <p:cNvPr id="4" name="Slide Number Placeholder 3"/>
          <p:cNvSpPr>
            <a:spLocks noGrp="1"/>
          </p:cNvSpPr>
          <p:nvPr>
            <p:ph type="sldNum" sz="quarter" idx="11"/>
          </p:nvPr>
        </p:nvSpPr>
        <p:spPr/>
        <p:txBody>
          <a:bodyPr/>
          <a:lstStyle/>
          <a:p>
            <a:fld id="{26CA2777-A89F-4130-B308-73BB65955918}" type="slidenum">
              <a:rPr lang="en-US" smtClean="0"/>
              <a:pPr/>
              <a:t>4</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894564"/>
            <a:ext cx="5233648" cy="3906036"/>
          </a:xfrm>
          <a:prstGeom prst="rect">
            <a:avLst/>
          </a:prstGeom>
          <a:ln>
            <a:noFill/>
          </a:ln>
          <a:effectLst>
            <a:outerShdw blurRad="292100" dist="139700" dir="2700000" algn="tl" rotWithShape="0">
              <a:srgbClr val="333333">
                <a:alpha val="65000"/>
              </a:srgbClr>
            </a:outerShdw>
          </a:effectLst>
        </p:spPr>
      </p:pic>
      <p:grpSp>
        <p:nvGrpSpPr>
          <p:cNvPr id="15" name="Group 14"/>
          <p:cNvGrpSpPr/>
          <p:nvPr/>
        </p:nvGrpSpPr>
        <p:grpSpPr>
          <a:xfrm>
            <a:off x="5181600" y="2438400"/>
            <a:ext cx="3938375" cy="3446768"/>
            <a:chOff x="5105400" y="2671492"/>
            <a:chExt cx="4014575" cy="3443873"/>
          </a:xfrm>
        </p:grpSpPr>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5716" y="3391319"/>
              <a:ext cx="3842903" cy="2522920"/>
            </a:xfrm>
            <a:prstGeom prst="rect">
              <a:avLst/>
            </a:prstGeom>
            <a:ln>
              <a:noFill/>
            </a:ln>
            <a:effectLst>
              <a:outerShdw blurRad="292100" dist="139700" dir="2700000" algn="tl" rotWithShape="0">
                <a:srgbClr val="333333">
                  <a:alpha val="65000"/>
                </a:srgbClr>
              </a:outerShdw>
            </a:effectLst>
          </p:spPr>
        </p:pic>
        <p:sp>
          <p:nvSpPr>
            <p:cNvPr id="11" name="TextBox 10"/>
            <p:cNvSpPr txBox="1"/>
            <p:nvPr/>
          </p:nvSpPr>
          <p:spPr>
            <a:xfrm>
              <a:off x="5105400" y="5867400"/>
              <a:ext cx="3842903" cy="247965"/>
            </a:xfrm>
            <a:prstGeom prst="rect">
              <a:avLst/>
            </a:prstGeom>
            <a:noFill/>
          </p:spPr>
          <p:txBody>
            <a:bodyPr wrap="square" rtlCol="0">
              <a:spAutoFit/>
            </a:bodyPr>
            <a:lstStyle/>
            <a:p>
              <a:pPr algn="ctr"/>
              <a:r>
                <a:rPr lang="en-US" sz="1050" dirty="0"/>
                <a:t>Per 2016 CBO Outlook: GDP Growth ~ 2% and  Inflation ~ 2%</a:t>
              </a:r>
            </a:p>
          </p:txBody>
        </p:sp>
        <p:pic>
          <p:nvPicPr>
            <p:cNvPr id="12" name="Picture 11" descr="Screen Clipping"/>
            <p:cNvPicPr>
              <a:picLocks noChangeAspect="1"/>
            </p:cNvPicPr>
            <p:nvPr/>
          </p:nvPicPr>
          <p:blipFill rotWithShape="1">
            <a:blip r:embed="rId4" cstate="print">
              <a:extLst>
                <a:ext uri="{28A0092B-C50C-407E-A947-70E740481C1C}">
                  <a14:useLocalDpi xmlns:a14="http://schemas.microsoft.com/office/drawing/2010/main" val="0"/>
                </a:ext>
              </a:extLst>
            </a:blip>
            <a:srcRect t="-3"/>
            <a:stretch/>
          </p:blipFill>
          <p:spPr>
            <a:xfrm>
              <a:off x="7617520" y="2671492"/>
              <a:ext cx="1330783" cy="566112"/>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6971951" y="3198168"/>
              <a:ext cx="2148024" cy="230832"/>
            </a:xfrm>
            <a:prstGeom prst="rect">
              <a:avLst/>
            </a:prstGeom>
            <a:noFill/>
          </p:spPr>
          <p:txBody>
            <a:bodyPr wrap="square" rtlCol="0">
              <a:spAutoFit/>
            </a:bodyPr>
            <a:lstStyle/>
            <a:p>
              <a:r>
                <a:rPr lang="en-US" sz="900" dirty="0">
                  <a:solidFill>
                    <a:srgbClr val="000000"/>
                  </a:solidFill>
                </a:rPr>
                <a:t>https://www.cbo.gov/publication/51129</a:t>
              </a:r>
            </a:p>
          </p:txBody>
        </p:sp>
        <p:sp>
          <p:nvSpPr>
            <p:cNvPr id="14" name="Oval 13"/>
            <p:cNvSpPr/>
            <p:nvPr/>
          </p:nvSpPr>
          <p:spPr>
            <a:xfrm>
              <a:off x="7416567" y="4792211"/>
              <a:ext cx="533400" cy="15240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TextBox 15"/>
          <p:cNvSpPr txBox="1"/>
          <p:nvPr/>
        </p:nvSpPr>
        <p:spPr>
          <a:xfrm>
            <a:off x="228600" y="4811785"/>
            <a:ext cx="5233648" cy="307777"/>
          </a:xfrm>
          <a:prstGeom prst="rect">
            <a:avLst/>
          </a:prstGeom>
          <a:noFill/>
        </p:spPr>
        <p:txBody>
          <a:bodyPr wrap="square" rtlCol="0">
            <a:spAutoFit/>
          </a:bodyPr>
          <a:lstStyle/>
          <a:p>
            <a:pPr algn="ctr"/>
            <a:r>
              <a:rPr lang="en-US" sz="1400" i="1" dirty="0">
                <a:solidFill>
                  <a:srgbClr val="C00000"/>
                </a:solidFill>
              </a:rPr>
              <a:t>As outlined to the labs 2/4/2016</a:t>
            </a:r>
          </a:p>
        </p:txBody>
      </p:sp>
      <p:sp>
        <p:nvSpPr>
          <p:cNvPr id="17" name="TextBox 16"/>
          <p:cNvSpPr txBox="1"/>
          <p:nvPr/>
        </p:nvSpPr>
        <p:spPr>
          <a:xfrm>
            <a:off x="5181600" y="5900562"/>
            <a:ext cx="3769262" cy="307777"/>
          </a:xfrm>
          <a:prstGeom prst="rect">
            <a:avLst/>
          </a:prstGeom>
          <a:noFill/>
        </p:spPr>
        <p:txBody>
          <a:bodyPr wrap="square" rtlCol="0">
            <a:spAutoFit/>
          </a:bodyPr>
          <a:lstStyle/>
          <a:p>
            <a:pPr algn="ctr"/>
            <a:r>
              <a:rPr lang="en-US" sz="1400" i="1" dirty="0">
                <a:solidFill>
                  <a:srgbClr val="C00000"/>
                </a:solidFill>
              </a:rPr>
              <a:t>Macroeconomic pressures complicate the issues</a:t>
            </a:r>
          </a:p>
        </p:txBody>
      </p:sp>
    </p:spTree>
    <p:extLst>
      <p:ext uri="{BB962C8B-B14F-4D97-AF65-F5344CB8AC3E}">
        <p14:creationId xmlns:p14="http://schemas.microsoft.com/office/powerpoint/2010/main" val="4160946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729" y="838200"/>
            <a:ext cx="4376271" cy="3265054"/>
          </a:xfrm>
          <a:prstGeom prst="rect">
            <a:avLst/>
          </a:prstGeom>
          <a:ln>
            <a:noFill/>
          </a:ln>
          <a:effectLst>
            <a:outerShdw blurRad="292100" dist="139700" dir="2700000" algn="tl" rotWithShape="0">
              <a:srgbClr val="333333">
                <a:alpha val="65000"/>
              </a:srgbClr>
            </a:outerShdw>
          </a:effectLst>
        </p:spPr>
      </p:pic>
      <p:sp>
        <p:nvSpPr>
          <p:cNvPr id="3" name="Title 2"/>
          <p:cNvSpPr>
            <a:spLocks noGrp="1"/>
          </p:cNvSpPr>
          <p:nvPr>
            <p:ph type="title"/>
          </p:nvPr>
        </p:nvSpPr>
        <p:spPr/>
        <p:txBody>
          <a:bodyPr/>
          <a:lstStyle/>
          <a:p>
            <a:r>
              <a:rPr lang="en-US" dirty="0"/>
              <a:t>The Challenge Posed to the Labs February 2016</a:t>
            </a:r>
          </a:p>
        </p:txBody>
      </p:sp>
      <p:sp>
        <p:nvSpPr>
          <p:cNvPr id="4" name="Slide Number Placeholder 3"/>
          <p:cNvSpPr>
            <a:spLocks noGrp="1"/>
          </p:cNvSpPr>
          <p:nvPr>
            <p:ph type="sldNum" sz="quarter" idx="11"/>
          </p:nvPr>
        </p:nvSpPr>
        <p:spPr/>
        <p:txBody>
          <a:bodyPr/>
          <a:lstStyle/>
          <a:p>
            <a:fld id="{26CA2777-A89F-4130-B308-73BB65955918}" type="slidenum">
              <a:rPr lang="en-US" smtClean="0"/>
              <a:pPr/>
              <a:t>5</a:t>
            </a:fld>
            <a:endParaRPr lang="en-US" dirty="0"/>
          </a:p>
        </p:txBody>
      </p:sp>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2895600"/>
            <a:ext cx="4368113" cy="32650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64453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5430" y="917340"/>
            <a:ext cx="6454146" cy="4910888"/>
          </a:xfrm>
          <a:prstGeom prst="rect">
            <a:avLst/>
          </a:prstGeom>
          <a:ln>
            <a:noFill/>
          </a:ln>
          <a:effectLst>
            <a:outerShdw blurRad="292100" dist="139700" dir="2700000" algn="tl" rotWithShape="0">
              <a:srgbClr val="333333">
                <a:alpha val="65000"/>
              </a:srgbClr>
            </a:outerShdw>
          </a:effectLst>
        </p:spPr>
      </p:pic>
      <p:sp>
        <p:nvSpPr>
          <p:cNvPr id="3" name="Title 2"/>
          <p:cNvSpPr>
            <a:spLocks noGrp="1"/>
          </p:cNvSpPr>
          <p:nvPr>
            <p:ph type="title"/>
          </p:nvPr>
        </p:nvSpPr>
        <p:spPr/>
        <p:txBody>
          <a:bodyPr/>
          <a:lstStyle/>
          <a:p>
            <a:r>
              <a:rPr lang="en-US" dirty="0"/>
              <a:t>One month later, 7-Year sustainability data provided by the labs revealed the disconnect had </a:t>
            </a:r>
            <a:r>
              <a:rPr lang="en-US" dirty="0">
                <a:solidFill>
                  <a:srgbClr val="FF0000"/>
                </a:solidFill>
              </a:rPr>
              <a:t>grown</a:t>
            </a:r>
          </a:p>
        </p:txBody>
      </p:sp>
      <p:sp>
        <p:nvSpPr>
          <p:cNvPr id="4" name="Slide Number Placeholder 3"/>
          <p:cNvSpPr>
            <a:spLocks noGrp="1"/>
          </p:cNvSpPr>
          <p:nvPr>
            <p:ph type="sldNum" sz="quarter" idx="11"/>
          </p:nvPr>
        </p:nvSpPr>
        <p:spPr/>
        <p:txBody>
          <a:bodyPr/>
          <a:lstStyle/>
          <a:p>
            <a:fld id="{26CA2777-A89F-4130-B308-73BB65955918}" type="slidenum">
              <a:rPr lang="en-US" smtClean="0"/>
              <a:pPr/>
              <a:t>6</a:t>
            </a:fld>
            <a:endParaRPr lang="en-US" dirty="0"/>
          </a:p>
        </p:txBody>
      </p:sp>
      <p:sp>
        <p:nvSpPr>
          <p:cNvPr id="5" name="Footer Placeholder 4"/>
          <p:cNvSpPr>
            <a:spLocks noGrp="1"/>
          </p:cNvSpPr>
          <p:nvPr>
            <p:ph type="ftr" sz="quarter" idx="12"/>
          </p:nvPr>
        </p:nvSpPr>
        <p:spPr/>
        <p:txBody>
          <a:bodyPr/>
          <a:lstStyle/>
          <a:p>
            <a:endParaRPr lang="en-US" dirty="0"/>
          </a:p>
        </p:txBody>
      </p:sp>
      <p:cxnSp>
        <p:nvCxnSpPr>
          <p:cNvPr id="9" name="Straight Connector 8"/>
          <p:cNvCxnSpPr/>
          <p:nvPr/>
        </p:nvCxnSpPr>
        <p:spPr>
          <a:xfrm>
            <a:off x="3683679" y="1600200"/>
            <a:ext cx="0" cy="335280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733503" y="1752600"/>
            <a:ext cx="1676400" cy="530915"/>
          </a:xfrm>
          <a:prstGeom prst="rect">
            <a:avLst/>
          </a:prstGeom>
          <a:noFill/>
        </p:spPr>
        <p:txBody>
          <a:bodyPr wrap="square" rtlCol="0">
            <a:spAutoFit/>
          </a:bodyPr>
          <a:lstStyle/>
          <a:p>
            <a:r>
              <a:rPr lang="en-US" dirty="0">
                <a:solidFill>
                  <a:prstClr val="black"/>
                </a:solidFill>
              </a:rPr>
              <a:t>Projected</a:t>
            </a:r>
          </a:p>
          <a:p>
            <a:r>
              <a:rPr lang="en-US" sz="1000" dirty="0">
                <a:solidFill>
                  <a:prstClr val="black"/>
                </a:solidFill>
              </a:rPr>
              <a:t>(in 2015)</a:t>
            </a:r>
          </a:p>
        </p:txBody>
      </p:sp>
      <p:sp>
        <p:nvSpPr>
          <p:cNvPr id="13" name="TextBox 12"/>
          <p:cNvSpPr txBox="1"/>
          <p:nvPr/>
        </p:nvSpPr>
        <p:spPr>
          <a:xfrm>
            <a:off x="2895303" y="1752600"/>
            <a:ext cx="1676400" cy="530915"/>
          </a:xfrm>
          <a:prstGeom prst="rect">
            <a:avLst/>
          </a:prstGeom>
          <a:noFill/>
        </p:spPr>
        <p:txBody>
          <a:bodyPr wrap="square" rtlCol="0">
            <a:spAutoFit/>
          </a:bodyPr>
          <a:lstStyle/>
          <a:p>
            <a:r>
              <a:rPr lang="en-US" dirty="0">
                <a:solidFill>
                  <a:prstClr val="black"/>
                </a:solidFill>
              </a:rPr>
              <a:t>Actual</a:t>
            </a:r>
          </a:p>
          <a:p>
            <a:r>
              <a:rPr lang="en-US" sz="1050" dirty="0">
                <a:solidFill>
                  <a:prstClr val="black"/>
                </a:solidFill>
              </a:rPr>
              <a:t>(in 2016)</a:t>
            </a:r>
          </a:p>
        </p:txBody>
      </p:sp>
      <p:sp>
        <p:nvSpPr>
          <p:cNvPr id="16" name="TextBox 15"/>
          <p:cNvSpPr txBox="1"/>
          <p:nvPr/>
        </p:nvSpPr>
        <p:spPr>
          <a:xfrm>
            <a:off x="6837186" y="1828800"/>
            <a:ext cx="2154413" cy="954107"/>
          </a:xfrm>
          <a:prstGeom prst="rect">
            <a:avLst/>
          </a:prstGeom>
          <a:noFill/>
        </p:spPr>
        <p:txBody>
          <a:bodyPr wrap="square" rtlCol="0">
            <a:spAutoFit/>
          </a:bodyPr>
          <a:lstStyle/>
          <a:p>
            <a:r>
              <a:rPr lang="en-US" sz="1400" dirty="0">
                <a:solidFill>
                  <a:prstClr val="black"/>
                </a:solidFill>
              </a:rPr>
              <a:t>Early in FY 2016, labs projected moderate growth in Core R&amp;D #FTEs over next 7 years</a:t>
            </a:r>
          </a:p>
        </p:txBody>
      </p:sp>
      <p:cxnSp>
        <p:nvCxnSpPr>
          <p:cNvPr id="18" name="Straight Arrow Connector 17"/>
          <p:cNvCxnSpPr>
            <a:stCxn id="16" idx="1"/>
          </p:cNvCxnSpPr>
          <p:nvPr/>
        </p:nvCxnSpPr>
        <p:spPr>
          <a:xfrm flipH="1">
            <a:off x="5105402" y="2305854"/>
            <a:ext cx="1731784" cy="8805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133600" y="2663153"/>
            <a:ext cx="1905000" cy="1012031"/>
            <a:chOff x="2133600" y="2590800"/>
            <a:chExt cx="1905000" cy="1012031"/>
          </a:xfrm>
        </p:grpSpPr>
        <p:sp>
          <p:nvSpPr>
            <p:cNvPr id="25" name="TextBox 24"/>
            <p:cNvSpPr txBox="1"/>
            <p:nvPr/>
          </p:nvSpPr>
          <p:spPr>
            <a:xfrm>
              <a:off x="2133600" y="2947947"/>
              <a:ext cx="1905000" cy="276999"/>
            </a:xfrm>
            <a:prstGeom prst="rect">
              <a:avLst/>
            </a:prstGeom>
            <a:noFill/>
          </p:spPr>
          <p:txBody>
            <a:bodyPr wrap="square" rtlCol="0">
              <a:spAutoFit/>
            </a:bodyPr>
            <a:lstStyle/>
            <a:p>
              <a:r>
                <a:rPr lang="en-US" sz="1200" dirty="0">
                  <a:solidFill>
                    <a:srgbClr val="4F81BD">
                      <a:lumMod val="75000"/>
                    </a:srgbClr>
                  </a:solidFill>
                </a:rPr>
                <a:t>33 FTEs (5%)</a:t>
              </a:r>
            </a:p>
          </p:txBody>
        </p:sp>
        <p:cxnSp>
          <p:nvCxnSpPr>
            <p:cNvPr id="27" name="Straight Connector 26"/>
            <p:cNvCxnSpPr/>
            <p:nvPr/>
          </p:nvCxnSpPr>
          <p:spPr>
            <a:xfrm>
              <a:off x="3048000" y="3048000"/>
              <a:ext cx="58352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3048000" y="3150391"/>
              <a:ext cx="58352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3124200" y="3145631"/>
              <a:ext cx="0" cy="457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3124200" y="2590800"/>
              <a:ext cx="0" cy="457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8" name="Straight Arrow Connector 7"/>
          <p:cNvCxnSpPr/>
          <p:nvPr/>
        </p:nvCxnSpPr>
        <p:spPr>
          <a:xfrm>
            <a:off x="6248400" y="3217984"/>
            <a:ext cx="0" cy="36341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248400" y="3429000"/>
            <a:ext cx="2362200" cy="461665"/>
          </a:xfrm>
          <a:prstGeom prst="rect">
            <a:avLst/>
          </a:prstGeom>
          <a:noFill/>
        </p:spPr>
        <p:txBody>
          <a:bodyPr wrap="square" rtlCol="0">
            <a:spAutoFit/>
          </a:bodyPr>
          <a:lstStyle/>
          <a:p>
            <a:r>
              <a:rPr lang="en-US" sz="1200" dirty="0">
                <a:solidFill>
                  <a:srgbClr val="FF0000"/>
                </a:solidFill>
              </a:rPr>
              <a:t>115 FTEs (to 3% line)</a:t>
            </a:r>
          </a:p>
          <a:p>
            <a:r>
              <a:rPr lang="en-US" sz="1200" dirty="0">
                <a:solidFill>
                  <a:srgbClr val="C00000"/>
                </a:solidFill>
              </a:rPr>
              <a:t>172 FTEs (to 5% line)</a:t>
            </a:r>
          </a:p>
        </p:txBody>
      </p:sp>
      <p:cxnSp>
        <p:nvCxnSpPr>
          <p:cNvPr id="14" name="Straight Arrow Connector 13"/>
          <p:cNvCxnSpPr/>
          <p:nvPr/>
        </p:nvCxnSpPr>
        <p:spPr>
          <a:xfrm flipH="1">
            <a:off x="6207369" y="3226777"/>
            <a:ext cx="3525" cy="562708"/>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656425" y="5033863"/>
            <a:ext cx="1295400" cy="523220"/>
          </a:xfrm>
          <a:prstGeom prst="rect">
            <a:avLst/>
          </a:prstGeom>
          <a:noFill/>
        </p:spPr>
        <p:txBody>
          <a:bodyPr wrap="square" rtlCol="0">
            <a:spAutoFit/>
          </a:bodyPr>
          <a:lstStyle/>
          <a:p>
            <a:r>
              <a:rPr lang="en-US" sz="1400" dirty="0">
                <a:solidFill>
                  <a:prstClr val="black"/>
                </a:solidFill>
              </a:rPr>
              <a:t>Cf. “80-170 FTEs by 2025” </a:t>
            </a:r>
          </a:p>
        </p:txBody>
      </p:sp>
    </p:spTree>
    <p:extLst>
      <p:ext uri="{BB962C8B-B14F-4D97-AF65-F5344CB8AC3E}">
        <p14:creationId xmlns:p14="http://schemas.microsoft.com/office/powerpoint/2010/main" val="638816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lvl="0"/>
            <a:r>
              <a:rPr lang="en-US" sz="2000" dirty="0"/>
              <a:t>Raise awareness of systemic issues, align expectations</a:t>
            </a:r>
          </a:p>
          <a:p>
            <a:pPr lvl="0"/>
            <a:r>
              <a:rPr lang="en-US" sz="2000" dirty="0"/>
              <a:t>Agree upon the criteria that define “value to the HEP mission”</a:t>
            </a:r>
          </a:p>
          <a:p>
            <a:pPr lvl="0"/>
            <a:r>
              <a:rPr lang="en-US" sz="2000" dirty="0"/>
              <a:t>Inventory the present capabilities in the system</a:t>
            </a:r>
          </a:p>
          <a:p>
            <a:pPr lvl="0"/>
            <a:r>
              <a:rPr lang="en-US" sz="2000" dirty="0"/>
              <a:t>Develop 10-year visions for the individual HEP lab programs</a:t>
            </a:r>
          </a:p>
          <a:p>
            <a:pPr lvl="0"/>
            <a:r>
              <a:rPr lang="en-US" sz="2000" dirty="0"/>
              <a:t>Assess the value of capabilities in the system</a:t>
            </a:r>
          </a:p>
          <a:p>
            <a:pPr lvl="0"/>
            <a:r>
              <a:rPr lang="en-US" sz="2000" dirty="0"/>
              <a:t>Harmonize projects, operations, and R&amp;D—both in OHEP planning and in the field</a:t>
            </a:r>
          </a:p>
          <a:p>
            <a:pPr lvl="0"/>
            <a:r>
              <a:rPr lang="en-US" sz="2000" dirty="0"/>
              <a:t>Develop a 10-year national vision for HEP lab programs</a:t>
            </a:r>
          </a:p>
          <a:p>
            <a:pPr lvl="0"/>
            <a:r>
              <a:rPr lang="en-US" sz="2000" dirty="0"/>
              <a:t>Identify realignments needed to focus resources on strongest programs</a:t>
            </a:r>
          </a:p>
          <a:p>
            <a:pPr lvl="0"/>
            <a:r>
              <a:rPr lang="en-US" sz="2000" dirty="0"/>
              <a:t>Identify new or repurposed organizational structures needed to drive optimization</a:t>
            </a:r>
          </a:p>
          <a:p>
            <a:pPr lvl="0"/>
            <a:r>
              <a:rPr lang="en-US" sz="2000" dirty="0"/>
              <a:t>Identify near- and far-term implementation strategies</a:t>
            </a:r>
          </a:p>
          <a:p>
            <a:pPr lvl="0"/>
            <a:r>
              <a:rPr lang="en-US" sz="2000" dirty="0"/>
              <a:t>Identify larger (i.e. full ecosystem) issues, and possible routes forward</a:t>
            </a:r>
          </a:p>
          <a:p>
            <a:pPr marL="0" indent="0">
              <a:buNone/>
            </a:pPr>
            <a:endParaRPr lang="en-US" sz="2000" dirty="0"/>
          </a:p>
        </p:txBody>
      </p:sp>
      <p:sp>
        <p:nvSpPr>
          <p:cNvPr id="3" name="Title 2"/>
          <p:cNvSpPr>
            <a:spLocks noGrp="1"/>
          </p:cNvSpPr>
          <p:nvPr>
            <p:ph type="title"/>
          </p:nvPr>
        </p:nvSpPr>
        <p:spPr/>
        <p:txBody>
          <a:bodyPr/>
          <a:lstStyle/>
          <a:p>
            <a:r>
              <a:rPr lang="en-US" dirty="0"/>
              <a:t>Goals of the Laboratory Optimization Process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7</a:t>
            </a:fld>
            <a:endParaRPr lang="en-US" dirty="0"/>
          </a:p>
        </p:txBody>
      </p:sp>
      <p:cxnSp>
        <p:nvCxnSpPr>
          <p:cNvPr id="7" name="Straight Arrow Connector 6"/>
          <p:cNvCxnSpPr/>
          <p:nvPr/>
        </p:nvCxnSpPr>
        <p:spPr>
          <a:xfrm flipH="1">
            <a:off x="296636" y="866776"/>
            <a:ext cx="1" cy="477202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6200" y="1570111"/>
            <a:ext cx="461665" cy="3112532"/>
          </a:xfrm>
          <a:prstGeom prst="rect">
            <a:avLst/>
          </a:prstGeom>
          <a:noFill/>
        </p:spPr>
        <p:txBody>
          <a:bodyPr vert="vert270" wrap="square" rtlCol="0">
            <a:spAutoFit/>
          </a:bodyPr>
          <a:lstStyle/>
          <a:p>
            <a:pPr algn="ctr"/>
            <a:r>
              <a:rPr lang="en-US" dirty="0">
                <a:solidFill>
                  <a:prstClr val="black"/>
                </a:solidFill>
              </a:rPr>
              <a:t>PROCESS ORDER</a:t>
            </a:r>
          </a:p>
        </p:txBody>
      </p:sp>
    </p:spTree>
    <p:extLst>
      <p:ext uri="{BB962C8B-B14F-4D97-AF65-F5344CB8AC3E}">
        <p14:creationId xmlns:p14="http://schemas.microsoft.com/office/powerpoint/2010/main" val="3567630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1" y="734946"/>
            <a:ext cx="8001000" cy="5589654"/>
          </a:xfrm>
        </p:spPr>
        <p:txBody>
          <a:bodyPr numCol="1">
            <a:noAutofit/>
          </a:bodyPr>
          <a:lstStyle/>
          <a:p>
            <a:pPr marL="0" indent="0" algn="ctr">
              <a:buNone/>
            </a:pPr>
            <a:r>
              <a:rPr lang="en-US" sz="1400" u="sng" dirty="0">
                <a:solidFill>
                  <a:schemeClr val="bg1">
                    <a:lumMod val="50000"/>
                  </a:schemeClr>
                </a:solidFill>
              </a:rPr>
              <a:t>2015 and before</a:t>
            </a:r>
          </a:p>
          <a:p>
            <a:r>
              <a:rPr lang="en-US" sz="1200" dirty="0">
                <a:solidFill>
                  <a:schemeClr val="bg1">
                    <a:lumMod val="65000"/>
                  </a:schemeClr>
                </a:solidFill>
              </a:rPr>
              <a:t>Cost of Doing Business Annual Exercise; Seven-Year Sustainability Exercise</a:t>
            </a:r>
            <a:endParaRPr lang="en-US" sz="1400" u="sng" dirty="0">
              <a:solidFill>
                <a:schemeClr val="bg1">
                  <a:lumMod val="65000"/>
                </a:schemeClr>
              </a:solidFill>
            </a:endParaRPr>
          </a:p>
          <a:p>
            <a:pPr marL="0" indent="0" algn="ctr">
              <a:buNone/>
            </a:pPr>
            <a:r>
              <a:rPr lang="en-US" sz="1800" u="sng" dirty="0">
                <a:solidFill>
                  <a:schemeClr val="tx1"/>
                </a:solidFill>
              </a:rPr>
              <a:t>2016</a:t>
            </a:r>
          </a:p>
          <a:p>
            <a:r>
              <a:rPr lang="en-US" sz="1600" dirty="0"/>
              <a:t>February 4, 2016: Inaugural 5-lab meeting</a:t>
            </a:r>
          </a:p>
          <a:p>
            <a:pPr lvl="1"/>
            <a:r>
              <a:rPr lang="en-US" sz="1400" dirty="0"/>
              <a:t>Process discussions with labs &amp; SC-2</a:t>
            </a:r>
          </a:p>
          <a:p>
            <a:r>
              <a:rPr lang="en-US" sz="1600" dirty="0"/>
              <a:t>October 27, 2016: Formal launch of Lab Optimization Process</a:t>
            </a:r>
          </a:p>
          <a:p>
            <a:pPr lvl="1"/>
            <a:r>
              <a:rPr lang="en-US" sz="1400" dirty="0"/>
              <a:t>Initial tests of scoring</a:t>
            </a:r>
          </a:p>
          <a:p>
            <a:pPr marL="0" lvl="1" indent="0" algn="ctr">
              <a:buNone/>
            </a:pPr>
            <a:r>
              <a:rPr lang="en-US" sz="1800" b="1" u="sng" dirty="0">
                <a:solidFill>
                  <a:schemeClr val="tx1"/>
                </a:solidFill>
              </a:rPr>
              <a:t>2017</a:t>
            </a:r>
          </a:p>
          <a:p>
            <a:pPr lvl="1"/>
            <a:r>
              <a:rPr lang="en-US" sz="1400" dirty="0"/>
              <a:t>Data calls</a:t>
            </a:r>
          </a:p>
          <a:p>
            <a:pPr lvl="1"/>
            <a:r>
              <a:rPr lang="en-US" sz="1400" dirty="0"/>
              <a:t>Analysis</a:t>
            </a:r>
          </a:p>
          <a:p>
            <a:pPr lvl="1"/>
            <a:r>
              <a:rPr lang="en-US" sz="1400" dirty="0"/>
              <a:t>Triage</a:t>
            </a:r>
          </a:p>
          <a:p>
            <a:r>
              <a:rPr lang="en-US" sz="1600" dirty="0"/>
              <a:t>November 29, 2017: Initial roll out to labs</a:t>
            </a:r>
            <a:endParaRPr lang="en-US" sz="1400" dirty="0"/>
          </a:p>
          <a:p>
            <a:pPr marL="0" indent="0" algn="ctr">
              <a:buNone/>
            </a:pPr>
            <a:r>
              <a:rPr lang="en-US" sz="1800" u="sng" dirty="0">
                <a:solidFill>
                  <a:schemeClr val="tx1"/>
                </a:solidFill>
              </a:rPr>
              <a:t>2018</a:t>
            </a:r>
          </a:p>
          <a:p>
            <a:r>
              <a:rPr lang="en-US" sz="1600" dirty="0"/>
              <a:t>February, March</a:t>
            </a:r>
          </a:p>
          <a:p>
            <a:pPr lvl="1"/>
            <a:r>
              <a:rPr lang="en-US" sz="1400" b="1" dirty="0">
                <a:solidFill>
                  <a:srgbClr val="0070C0"/>
                </a:solidFill>
              </a:rPr>
              <a:t>Labs present implementation plans at Budget Briefings </a:t>
            </a:r>
          </a:p>
          <a:p>
            <a:r>
              <a:rPr lang="en-US" sz="1600" dirty="0"/>
              <a:t>October 1, 2018</a:t>
            </a:r>
          </a:p>
          <a:p>
            <a:pPr lvl="1"/>
            <a:r>
              <a:rPr lang="en-US" sz="1400" dirty="0"/>
              <a:t>Initial Fin Plans reflect most Optimization actions</a:t>
            </a:r>
          </a:p>
          <a:p>
            <a:r>
              <a:rPr lang="en-US" sz="1600" dirty="0"/>
              <a:t>Early 2019</a:t>
            </a:r>
          </a:p>
          <a:p>
            <a:pPr lvl="1"/>
            <a:r>
              <a:rPr lang="en-US" sz="1400" dirty="0"/>
              <a:t>Studies completed, remaining actions implemented</a:t>
            </a:r>
          </a:p>
        </p:txBody>
      </p:sp>
      <p:sp>
        <p:nvSpPr>
          <p:cNvPr id="3" name="Title 2"/>
          <p:cNvSpPr>
            <a:spLocks noGrp="1"/>
          </p:cNvSpPr>
          <p:nvPr>
            <p:ph type="title"/>
          </p:nvPr>
        </p:nvSpPr>
        <p:spPr>
          <a:xfrm>
            <a:off x="0" y="-1"/>
            <a:ext cx="9144000" cy="756591"/>
          </a:xfrm>
        </p:spPr>
        <p:txBody>
          <a:bodyPr/>
          <a:lstStyle/>
          <a:p>
            <a:r>
              <a:rPr lang="en-US" dirty="0"/>
              <a:t>Lab Optimization Process – overview</a:t>
            </a:r>
          </a:p>
        </p:txBody>
      </p:sp>
      <p:sp>
        <p:nvSpPr>
          <p:cNvPr id="4" name="Slide Number Placeholder 3"/>
          <p:cNvSpPr>
            <a:spLocks noGrp="1"/>
          </p:cNvSpPr>
          <p:nvPr>
            <p:ph type="sldNum" sz="quarter" idx="11"/>
          </p:nvPr>
        </p:nvSpPr>
        <p:spPr/>
        <p:txBody>
          <a:bodyPr/>
          <a:lstStyle/>
          <a:p>
            <a:fld id="{26CA2777-A89F-4130-B308-73BB65955918}" type="slidenum">
              <a:rPr lang="en-US" smtClean="0"/>
              <a:pPr/>
              <a:t>8</a:t>
            </a:fld>
            <a:endParaRPr lang="en-US" dirty="0"/>
          </a:p>
        </p:txBody>
      </p:sp>
      <p:sp>
        <p:nvSpPr>
          <p:cNvPr id="5" name="Footer Placeholder 4"/>
          <p:cNvSpPr>
            <a:spLocks noGrp="1"/>
          </p:cNvSpPr>
          <p:nvPr>
            <p:ph type="ftr" sz="quarter" idx="12"/>
          </p:nvPr>
        </p:nvSpPr>
        <p:spPr/>
        <p:txBody>
          <a:bodyPr/>
          <a:lstStyle/>
          <a:p>
            <a:endParaRPr lang="en-US" dirty="0"/>
          </a:p>
        </p:txBody>
      </p:sp>
      <p:sp>
        <p:nvSpPr>
          <p:cNvPr id="6" name="Down Arrow 5"/>
          <p:cNvSpPr/>
          <p:nvPr/>
        </p:nvSpPr>
        <p:spPr>
          <a:xfrm>
            <a:off x="8620567" y="1576844"/>
            <a:ext cx="215309" cy="8560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6629400" y="1697559"/>
            <a:ext cx="2454851" cy="523220"/>
          </a:xfrm>
          <a:prstGeom prst="rect">
            <a:avLst/>
          </a:prstGeom>
          <a:noFill/>
        </p:spPr>
        <p:txBody>
          <a:bodyPr vert="horz" wrap="square" rtlCol="0">
            <a:spAutoFit/>
          </a:bodyPr>
          <a:lstStyle/>
          <a:p>
            <a:pPr algn="ctr"/>
            <a:r>
              <a:rPr lang="en-US" sz="1600" dirty="0"/>
              <a:t>Development</a:t>
            </a:r>
          </a:p>
          <a:p>
            <a:pPr algn="ctr"/>
            <a:r>
              <a:rPr lang="en-US" sz="1200" dirty="0"/>
              <a:t>~9 months</a:t>
            </a:r>
          </a:p>
        </p:txBody>
      </p:sp>
      <p:sp>
        <p:nvSpPr>
          <p:cNvPr id="8" name="Down Arrow 7"/>
          <p:cNvSpPr/>
          <p:nvPr/>
        </p:nvSpPr>
        <p:spPr>
          <a:xfrm>
            <a:off x="8618083" y="2392348"/>
            <a:ext cx="221955" cy="1695400"/>
          </a:xfrm>
          <a:prstGeom prst="downArrow">
            <a:avLst/>
          </a:prstGeom>
          <a:solidFill>
            <a:schemeClr val="accent6"/>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023462" y="2819400"/>
            <a:ext cx="1594467" cy="769441"/>
          </a:xfrm>
          <a:prstGeom prst="rect">
            <a:avLst/>
          </a:prstGeom>
          <a:noFill/>
        </p:spPr>
        <p:txBody>
          <a:bodyPr vert="horz" wrap="square" rtlCol="0">
            <a:spAutoFit/>
          </a:bodyPr>
          <a:lstStyle/>
          <a:p>
            <a:pPr algn="ctr"/>
            <a:r>
              <a:rPr lang="en-US" sz="1600" dirty="0"/>
              <a:t>Analysis &amp; Selection</a:t>
            </a:r>
          </a:p>
          <a:p>
            <a:pPr algn="ctr"/>
            <a:r>
              <a:rPr lang="en-US" sz="1200" dirty="0"/>
              <a:t>~13 months</a:t>
            </a:r>
          </a:p>
        </p:txBody>
      </p:sp>
      <p:sp>
        <p:nvSpPr>
          <p:cNvPr id="10" name="Down Arrow 9"/>
          <p:cNvSpPr/>
          <p:nvPr/>
        </p:nvSpPr>
        <p:spPr>
          <a:xfrm>
            <a:off x="8617929" y="4051664"/>
            <a:ext cx="220587" cy="2057400"/>
          </a:xfrm>
          <a:prstGeom prst="downArrow">
            <a:avLst/>
          </a:prstGeom>
          <a:solidFill>
            <a:srgbClr val="C00000"/>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7023463" y="4775724"/>
            <a:ext cx="1707495" cy="523220"/>
          </a:xfrm>
          <a:prstGeom prst="rect">
            <a:avLst/>
          </a:prstGeom>
          <a:noFill/>
        </p:spPr>
        <p:txBody>
          <a:bodyPr vert="horz" wrap="square" rtlCol="0">
            <a:spAutoFit/>
          </a:bodyPr>
          <a:lstStyle/>
          <a:p>
            <a:pPr algn="ctr"/>
            <a:r>
              <a:rPr lang="en-US" sz="1600" dirty="0"/>
              <a:t>Implementation </a:t>
            </a:r>
            <a:r>
              <a:rPr lang="en-US" sz="1200" dirty="0"/>
              <a:t>~12 months</a:t>
            </a:r>
          </a:p>
        </p:txBody>
      </p:sp>
    </p:spTree>
    <p:extLst>
      <p:ext uri="{BB962C8B-B14F-4D97-AF65-F5344CB8AC3E}">
        <p14:creationId xmlns:p14="http://schemas.microsoft.com/office/powerpoint/2010/main" val="1453308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756590"/>
            <a:ext cx="8839199" cy="5263210"/>
          </a:xfrm>
        </p:spPr>
        <p:txBody>
          <a:bodyPr numCol="2">
            <a:noAutofit/>
          </a:bodyPr>
          <a:lstStyle/>
          <a:p>
            <a:pPr marL="0" indent="0" algn="ctr">
              <a:buNone/>
            </a:pPr>
            <a:r>
              <a:rPr lang="en-US" sz="1400" u="sng" dirty="0">
                <a:solidFill>
                  <a:schemeClr val="bg1">
                    <a:lumMod val="50000"/>
                  </a:schemeClr>
                </a:solidFill>
              </a:rPr>
              <a:t>2015 and before</a:t>
            </a:r>
          </a:p>
          <a:p>
            <a:r>
              <a:rPr lang="en-US" sz="1200" dirty="0">
                <a:solidFill>
                  <a:schemeClr val="bg1">
                    <a:lumMod val="65000"/>
                  </a:schemeClr>
                </a:solidFill>
              </a:rPr>
              <a:t>Cost of Doing Business Annual Exercise</a:t>
            </a:r>
          </a:p>
          <a:p>
            <a:r>
              <a:rPr lang="en-US" sz="1200" dirty="0">
                <a:solidFill>
                  <a:schemeClr val="bg1">
                    <a:lumMod val="65000"/>
                  </a:schemeClr>
                </a:solidFill>
              </a:rPr>
              <a:t>Seven-Year Sustainability Exercise</a:t>
            </a:r>
            <a:endParaRPr lang="en-US" sz="1400" u="sng" dirty="0">
              <a:solidFill>
                <a:schemeClr val="bg1">
                  <a:lumMod val="65000"/>
                </a:schemeClr>
              </a:solidFill>
            </a:endParaRPr>
          </a:p>
          <a:p>
            <a:pPr marL="0" indent="0" algn="ctr">
              <a:buNone/>
            </a:pPr>
            <a:r>
              <a:rPr lang="en-US" sz="1400" u="sng" dirty="0">
                <a:solidFill>
                  <a:schemeClr val="tx1"/>
                </a:solidFill>
              </a:rPr>
              <a:t>2016</a:t>
            </a:r>
          </a:p>
          <a:p>
            <a:r>
              <a:rPr lang="en-US" sz="1200" dirty="0"/>
              <a:t>February 4, 2016: Inaugural 5-lab meeting</a:t>
            </a:r>
          </a:p>
          <a:p>
            <a:pPr lvl="1"/>
            <a:r>
              <a:rPr lang="en-US" sz="1100" dirty="0"/>
              <a:t>Showed 10-year planned project profiles, R&amp;D by Thrust and Lab, discussed long-range systemic challenges</a:t>
            </a:r>
          </a:p>
          <a:p>
            <a:pPr lvl="2"/>
            <a:r>
              <a:rPr lang="en-US" sz="1100" dirty="0"/>
              <a:t>H-L Diagonalization Process suggested </a:t>
            </a:r>
          </a:p>
          <a:p>
            <a:pPr lvl="1"/>
            <a:r>
              <a:rPr lang="en-US" sz="1100" dirty="0"/>
              <a:t>Feedback from lab participants: </a:t>
            </a:r>
          </a:p>
          <a:p>
            <a:pPr lvl="2"/>
            <a:r>
              <a:rPr lang="en-US" sz="1100" dirty="0"/>
              <a:t>Meeting: “VERY useful”; “Labs got a sense where they fit, we all saw that a five-year planning horizon is insufficient”; “Scared the [redacted] out of the labs”</a:t>
            </a:r>
          </a:p>
          <a:p>
            <a:pPr lvl="2"/>
            <a:r>
              <a:rPr lang="en-US" sz="1100" dirty="0"/>
              <a:t>H-L Process: …” level of trust is not sufficient to have a “pure” Lab driven process”; “[OHEP should] look, but don’t touch [a lab-driven process]”; “Given a national program with international consequences, how best should an independent and objective DOE-HEP deploy its labs?”</a:t>
            </a:r>
          </a:p>
          <a:p>
            <a:r>
              <a:rPr lang="en-US" sz="1200" dirty="0"/>
              <a:t>March: Lab FY 2018 Budget Briefings</a:t>
            </a:r>
          </a:p>
          <a:p>
            <a:r>
              <a:rPr lang="en-US" sz="1200" dirty="0"/>
              <a:t>April</a:t>
            </a:r>
          </a:p>
          <a:p>
            <a:pPr lvl="1"/>
            <a:r>
              <a:rPr lang="en-US" sz="1100" dirty="0"/>
              <a:t>First OHEP process counterproposal</a:t>
            </a:r>
          </a:p>
          <a:p>
            <a:pPr lvl="2"/>
            <a:r>
              <a:rPr lang="en-US" sz="1100" dirty="0"/>
              <a:t>Scope, metrics, thresholds, CBA process</a:t>
            </a:r>
          </a:p>
          <a:p>
            <a:r>
              <a:rPr lang="en-US" sz="1200" dirty="0"/>
              <a:t>June</a:t>
            </a:r>
          </a:p>
          <a:p>
            <a:pPr lvl="1"/>
            <a:r>
              <a:rPr lang="en-US" sz="1100" dirty="0"/>
              <a:t>Second lab process proposal:</a:t>
            </a:r>
          </a:p>
          <a:p>
            <a:pPr lvl="2"/>
            <a:r>
              <a:rPr lang="en-US" sz="1100" dirty="0"/>
              <a:t>Develop a 10-Year Vision; framework for evaluating lab capabilities</a:t>
            </a:r>
          </a:p>
          <a:p>
            <a:pPr lvl="2"/>
            <a:r>
              <a:rPr lang="en-US" sz="1100" dirty="0"/>
              <a:t>Two 5-lab retreats to reconcile, discuss</a:t>
            </a:r>
          </a:p>
          <a:p>
            <a:r>
              <a:rPr lang="en-US" sz="1200" dirty="0"/>
              <a:t>July, August</a:t>
            </a:r>
          </a:p>
          <a:p>
            <a:pPr lvl="1"/>
            <a:r>
              <a:rPr lang="en-US" sz="1100" dirty="0"/>
              <a:t>Second OHEP process counterproposal</a:t>
            </a:r>
          </a:p>
          <a:p>
            <a:pPr lvl="2"/>
            <a:r>
              <a:rPr lang="en-US" sz="1100" dirty="0"/>
              <a:t>Two-panel process: </a:t>
            </a:r>
          </a:p>
          <a:p>
            <a:pPr lvl="3"/>
            <a:r>
              <a:rPr lang="en-US" sz="1100" dirty="0"/>
              <a:t>Steering Committee (Information Gathering)</a:t>
            </a:r>
          </a:p>
          <a:p>
            <a:pPr lvl="3"/>
            <a:r>
              <a:rPr lang="en-US" sz="1100" dirty="0"/>
              <a:t>Independent Committee (Selection)</a:t>
            </a:r>
          </a:p>
          <a:p>
            <a:r>
              <a:rPr lang="en-US" sz="1200" dirty="0"/>
              <a:t>September</a:t>
            </a:r>
          </a:p>
          <a:p>
            <a:pPr lvl="1"/>
            <a:r>
              <a:rPr lang="en-US" sz="1100" dirty="0"/>
              <a:t>SC-2 brief; instructed to drop second panel</a:t>
            </a:r>
          </a:p>
          <a:p>
            <a:pPr lvl="2"/>
            <a:r>
              <a:rPr lang="en-US" sz="1100" dirty="0"/>
              <a:t>Process split:</a:t>
            </a:r>
          </a:p>
          <a:p>
            <a:pPr lvl="3"/>
            <a:r>
              <a:rPr lang="en-US" sz="1100" dirty="0"/>
              <a:t>Labs: Vision</a:t>
            </a:r>
          </a:p>
          <a:p>
            <a:pPr lvl="3"/>
            <a:r>
              <a:rPr lang="en-US" sz="1100" dirty="0"/>
              <a:t>OHEP: Data gathering, Selection</a:t>
            </a:r>
          </a:p>
          <a:p>
            <a:r>
              <a:rPr lang="en-US" sz="1200" dirty="0"/>
              <a:t>October 27, 2017</a:t>
            </a:r>
          </a:p>
          <a:p>
            <a:pPr lvl="1"/>
            <a:r>
              <a:rPr lang="en-US" sz="1100" b="1" dirty="0">
                <a:solidFill>
                  <a:srgbClr val="0070C0"/>
                </a:solidFill>
              </a:rPr>
              <a:t>Framework finalized for Lab Optimization Process</a:t>
            </a:r>
          </a:p>
          <a:p>
            <a:r>
              <a:rPr lang="en-US" sz="1200" dirty="0"/>
              <a:t>November, December </a:t>
            </a:r>
          </a:p>
          <a:p>
            <a:pPr lvl="1"/>
            <a:r>
              <a:rPr lang="en-US" sz="1100" dirty="0"/>
              <a:t>Metrics, scoring methodology developed; internal OHEP trial</a:t>
            </a:r>
          </a:p>
          <a:p>
            <a:pPr lvl="1"/>
            <a:r>
              <a:rPr lang="en-US" sz="1100" dirty="0"/>
              <a:t>Labs briefed, asked to comment</a:t>
            </a:r>
          </a:p>
          <a:p>
            <a:pPr lvl="1"/>
            <a:r>
              <a:rPr lang="en-US" sz="1100" dirty="0"/>
              <a:t>Initial Lab Capability lists developed</a:t>
            </a:r>
          </a:p>
          <a:p>
            <a:pPr marL="0" indent="0" algn="ctr">
              <a:buNone/>
            </a:pPr>
            <a:r>
              <a:rPr lang="en-US" sz="1400" u="sng" dirty="0">
                <a:solidFill>
                  <a:schemeClr val="tx1"/>
                </a:solidFill>
              </a:rPr>
              <a:t>2017</a:t>
            </a:r>
          </a:p>
          <a:p>
            <a:r>
              <a:rPr lang="en-US" sz="1200" dirty="0"/>
              <a:t>January</a:t>
            </a:r>
          </a:p>
          <a:p>
            <a:pPr lvl="1"/>
            <a:r>
              <a:rPr lang="en-US" sz="1100" dirty="0"/>
              <a:t>Activity list, metrics, scoring method finalized</a:t>
            </a:r>
          </a:p>
          <a:p>
            <a:pPr lvl="1"/>
            <a:r>
              <a:rPr lang="en-US" sz="1100" dirty="0"/>
              <a:t>Second iteration of lab capability lists</a:t>
            </a:r>
          </a:p>
        </p:txBody>
      </p:sp>
      <p:sp>
        <p:nvSpPr>
          <p:cNvPr id="3" name="Title 2"/>
          <p:cNvSpPr>
            <a:spLocks noGrp="1"/>
          </p:cNvSpPr>
          <p:nvPr>
            <p:ph type="title"/>
          </p:nvPr>
        </p:nvSpPr>
        <p:spPr>
          <a:xfrm>
            <a:off x="0" y="-1"/>
            <a:ext cx="9144000" cy="756591"/>
          </a:xfrm>
        </p:spPr>
        <p:txBody>
          <a:bodyPr>
            <a:normAutofit/>
          </a:bodyPr>
          <a:lstStyle/>
          <a:p>
            <a:r>
              <a:rPr lang="en-US" dirty="0"/>
              <a:t>Lab Optimization Process—Development (1 of 3)</a:t>
            </a:r>
          </a:p>
        </p:txBody>
      </p:sp>
      <p:sp>
        <p:nvSpPr>
          <p:cNvPr id="4" name="Slide Number Placeholder 3"/>
          <p:cNvSpPr>
            <a:spLocks noGrp="1"/>
          </p:cNvSpPr>
          <p:nvPr>
            <p:ph type="sldNum" sz="quarter" idx="11"/>
          </p:nvPr>
        </p:nvSpPr>
        <p:spPr/>
        <p:txBody>
          <a:bodyPr/>
          <a:lstStyle/>
          <a:p>
            <a:fld id="{26CA2777-A89F-4130-B308-73BB65955918}" type="slidenum">
              <a:rPr lang="en-US" smtClean="0"/>
              <a:pPr/>
              <a:t>9</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3933389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Scope and Definitions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10</a:t>
            </a:fld>
            <a:endParaRPr lang="en-US" dirty="0"/>
          </a:p>
        </p:txBody>
      </p:sp>
      <p:sp>
        <p:nvSpPr>
          <p:cNvPr id="5" name="Footer Placeholder 4"/>
          <p:cNvSpPr>
            <a:spLocks noGrp="1"/>
          </p:cNvSpPr>
          <p:nvPr>
            <p:ph type="ftr" sz="quarter" idx="12"/>
          </p:nvPr>
        </p:nvSpPr>
        <p:spPr/>
        <p:txBody>
          <a:bodyPr/>
          <a:lstStyle/>
          <a:p>
            <a:endParaRPr lang="en-US" dirty="0"/>
          </a:p>
        </p:txBody>
      </p:sp>
      <p:sp>
        <p:nvSpPr>
          <p:cNvPr id="6" name="Rectangle 5"/>
          <p:cNvSpPr/>
          <p:nvPr/>
        </p:nvSpPr>
        <p:spPr>
          <a:xfrm>
            <a:off x="235131" y="762000"/>
            <a:ext cx="8832669" cy="4981364"/>
          </a:xfrm>
          <a:prstGeom prst="rect">
            <a:avLst/>
          </a:prstGeom>
        </p:spPr>
        <p:txBody>
          <a:bodyPr wrap="square">
            <a:spAutoFit/>
          </a:bodyPr>
          <a:lstStyle/>
          <a:p>
            <a:pPr>
              <a:lnSpc>
                <a:spcPct val="107000"/>
              </a:lnSpc>
              <a:spcAft>
                <a:spcPts val="800"/>
              </a:spcAft>
            </a:pPr>
            <a:r>
              <a:rPr lang="en-US" b="1" dirty="0"/>
              <a:t>Scope</a:t>
            </a:r>
          </a:p>
          <a:p>
            <a:pPr>
              <a:lnSpc>
                <a:spcPct val="107000"/>
              </a:lnSpc>
            </a:pPr>
            <a:r>
              <a:rPr lang="en-US" dirty="0"/>
              <a:t>All R&amp;D capabilities within the HEP Lab Programs [at ANL, BNL, FNAL, LBNL, SLAC], meeting one of the following thresholds:</a:t>
            </a:r>
          </a:p>
          <a:p>
            <a:pPr>
              <a:lnSpc>
                <a:spcPct val="107000"/>
              </a:lnSpc>
            </a:pPr>
            <a:endParaRPr lang="en-US" dirty="0"/>
          </a:p>
          <a:p>
            <a:pPr marL="342900" lvl="0" indent="-342900">
              <a:spcBef>
                <a:spcPts val="0"/>
              </a:spcBef>
              <a:spcAft>
                <a:spcPts val="0"/>
              </a:spcAft>
              <a:buFont typeface="Symbol" panose="05050102010706020507" pitchFamily="18" charset="2"/>
              <a:buChar char=""/>
            </a:pPr>
            <a:r>
              <a:rPr lang="en-US" dirty="0"/>
              <a:t>A </a:t>
            </a:r>
            <a:r>
              <a:rPr lang="en-US" b="1" dirty="0">
                <a:solidFill>
                  <a:srgbClr val="FF0000"/>
                </a:solidFill>
              </a:rPr>
              <a:t>facility</a:t>
            </a:r>
            <a:r>
              <a:rPr lang="en-US" dirty="0"/>
              <a:t> is a distinct piece of lab physical infrastructure that either (1) has cost HEP $5M or more to construct, or (2) costs HEP </a:t>
            </a:r>
            <a:r>
              <a:rPr lang="en-US" dirty="0">
                <a:solidFill>
                  <a:srgbClr val="00B0F0"/>
                </a:solidFill>
              </a:rPr>
              <a:t>$1M annually or more </a:t>
            </a:r>
            <a:r>
              <a:rPr lang="en-US" dirty="0"/>
              <a:t>to operate. </a:t>
            </a:r>
            <a:r>
              <a:rPr lang="en-US" i="1" dirty="0"/>
              <a:t>While physical co-location of equipment is often a strong determinant in defining a facility, it is more </a:t>
            </a:r>
            <a:r>
              <a:rPr lang="en-US" i="1" dirty="0">
                <a:solidFill>
                  <a:srgbClr val="C00000"/>
                </a:solidFill>
              </a:rPr>
              <a:t>important that the facility be defined by the purpose(s) </a:t>
            </a:r>
            <a:r>
              <a:rPr lang="en-US" i="1" dirty="0"/>
              <a:t>which the facility serves.</a:t>
            </a:r>
          </a:p>
          <a:p>
            <a:pPr marL="342900" lvl="0" indent="-342900">
              <a:spcBef>
                <a:spcPts val="0"/>
              </a:spcBef>
              <a:spcAft>
                <a:spcPts val="0"/>
              </a:spcAft>
              <a:buFont typeface="Symbol" panose="05050102010706020507" pitchFamily="18" charset="2"/>
              <a:buChar char=""/>
            </a:pPr>
            <a:endParaRPr lang="en-US" i="1" dirty="0"/>
          </a:p>
          <a:p>
            <a:pPr marL="342900" lvl="0" indent="-342900">
              <a:spcBef>
                <a:spcPts val="0"/>
              </a:spcBef>
              <a:spcAft>
                <a:spcPts val="0"/>
              </a:spcAft>
              <a:buFont typeface="Symbol" panose="05050102010706020507" pitchFamily="18" charset="2"/>
              <a:buChar char=""/>
            </a:pPr>
            <a:r>
              <a:rPr lang="en-US" dirty="0"/>
              <a:t>A </a:t>
            </a:r>
            <a:r>
              <a:rPr lang="en-US" b="1" dirty="0">
                <a:solidFill>
                  <a:srgbClr val="FF0000"/>
                </a:solidFill>
              </a:rPr>
              <a:t>competence</a:t>
            </a:r>
            <a:r>
              <a:rPr lang="en-US" dirty="0"/>
              <a:t> is a specific scientific or technical competence embodied in multiple employees, of which HEP funds </a:t>
            </a:r>
            <a:r>
              <a:rPr lang="en-US" dirty="0">
                <a:solidFill>
                  <a:srgbClr val="00B0F0"/>
                </a:solidFill>
              </a:rPr>
              <a:t>at least 3 FTEs</a:t>
            </a:r>
            <a:r>
              <a:rPr lang="en-US" dirty="0"/>
              <a:t>. Use a long-term categorization whenever possible. </a:t>
            </a:r>
            <a:r>
              <a:rPr lang="en-US" i="1" dirty="0"/>
              <a:t>Whenever possible, </a:t>
            </a:r>
            <a:r>
              <a:rPr lang="en-US" i="1" dirty="0">
                <a:solidFill>
                  <a:srgbClr val="C00000"/>
                </a:solidFill>
              </a:rPr>
              <a:t>define a competence in terms of its abstracted functions </a:t>
            </a:r>
            <a:r>
              <a:rPr lang="en-US" i="1" dirty="0"/>
              <a:t>and skills, rather than the specific experiment(s) in which it is currently engaged.</a:t>
            </a:r>
          </a:p>
          <a:p>
            <a:r>
              <a:rPr lang="en-US" dirty="0"/>
              <a:t> </a:t>
            </a:r>
          </a:p>
          <a:p>
            <a:r>
              <a:rPr lang="en-US" dirty="0"/>
              <a:t>The generic term “</a:t>
            </a:r>
            <a:r>
              <a:rPr lang="en-US" b="1" dirty="0">
                <a:solidFill>
                  <a:srgbClr val="FF0000"/>
                </a:solidFill>
              </a:rPr>
              <a:t>capability</a:t>
            </a:r>
            <a:r>
              <a:rPr lang="en-US" dirty="0"/>
              <a:t>” refers to either a facility or a competence.  The thresholds above are set to limit the total number of capabilities that may be considered in the Optimization Process.</a:t>
            </a:r>
            <a:endParaRPr lang="en-US" dirty="0">
              <a:effectLst/>
            </a:endParaRPr>
          </a:p>
        </p:txBody>
      </p:sp>
      <p:sp>
        <p:nvSpPr>
          <p:cNvPr id="7" name="TextBox 6"/>
          <p:cNvSpPr txBox="1"/>
          <p:nvPr/>
        </p:nvSpPr>
        <p:spPr>
          <a:xfrm>
            <a:off x="235131" y="5791200"/>
            <a:ext cx="8686800" cy="369332"/>
          </a:xfrm>
          <a:prstGeom prst="rect">
            <a:avLst/>
          </a:prstGeom>
          <a:noFill/>
          <a:ln>
            <a:solidFill>
              <a:srgbClr val="0070C0"/>
            </a:solidFill>
          </a:ln>
        </p:spPr>
        <p:txBody>
          <a:bodyPr wrap="square" rtlCol="0">
            <a:spAutoFit/>
          </a:bodyPr>
          <a:lstStyle/>
          <a:p>
            <a:pPr algn="ctr"/>
            <a:r>
              <a:rPr lang="en-US" dirty="0">
                <a:solidFill>
                  <a:srgbClr val="0070C0"/>
                </a:solidFill>
              </a:rPr>
              <a:t>Defining capabilities in a </a:t>
            </a:r>
            <a:r>
              <a:rPr lang="en-US" i="1" dirty="0">
                <a:solidFill>
                  <a:srgbClr val="0070C0"/>
                </a:solidFill>
              </a:rPr>
              <a:t>recognizably interchangeable</a:t>
            </a:r>
            <a:r>
              <a:rPr lang="en-US" dirty="0">
                <a:solidFill>
                  <a:srgbClr val="0070C0"/>
                </a:solidFill>
              </a:rPr>
              <a:t> manner is central to the process.</a:t>
            </a:r>
          </a:p>
        </p:txBody>
      </p:sp>
    </p:spTree>
    <p:extLst>
      <p:ext uri="{BB962C8B-B14F-4D97-AF65-F5344CB8AC3E}">
        <p14:creationId xmlns:p14="http://schemas.microsoft.com/office/powerpoint/2010/main" val="1196688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Capability Merit Criteria and Scoring</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11</a:t>
            </a:fld>
            <a:endParaRPr lang="en-US" dirty="0"/>
          </a:p>
        </p:txBody>
      </p:sp>
      <p:sp>
        <p:nvSpPr>
          <p:cNvPr id="5" name="Footer Placeholder 4"/>
          <p:cNvSpPr>
            <a:spLocks noGrp="1"/>
          </p:cNvSpPr>
          <p:nvPr>
            <p:ph type="ftr" sz="quarter" idx="12"/>
          </p:nvPr>
        </p:nvSpPr>
        <p:spPr/>
        <p:txBody>
          <a:bodyPr/>
          <a:lstStyle/>
          <a:p>
            <a:endParaRPr lang="en-US" dirty="0"/>
          </a:p>
        </p:txBody>
      </p:sp>
      <p:sp>
        <p:nvSpPr>
          <p:cNvPr id="6" name="Rectangle 5"/>
          <p:cNvSpPr/>
          <p:nvPr/>
        </p:nvSpPr>
        <p:spPr>
          <a:xfrm>
            <a:off x="-1" y="738455"/>
            <a:ext cx="9144001" cy="5586145"/>
          </a:xfrm>
          <a:prstGeom prst="rect">
            <a:avLst/>
          </a:prstGeom>
        </p:spPr>
        <p:txBody>
          <a:bodyPr wrap="square">
            <a:spAutoFit/>
          </a:bodyPr>
          <a:lstStyle/>
          <a:p>
            <a:pPr marL="285750" indent="-285750">
              <a:buFont typeface="Courier New" panose="02070309020205020404" pitchFamily="49" charset="0"/>
              <a:buChar char="o"/>
            </a:pPr>
            <a:r>
              <a:rPr lang="en-US" sz="1400" b="1" dirty="0">
                <a:solidFill>
                  <a:srgbClr val="FF0000"/>
                </a:solidFill>
              </a:rPr>
              <a:t>Relevance</a:t>
            </a:r>
            <a:r>
              <a:rPr lang="en-US" sz="1100" dirty="0"/>
              <a:t> to HEP Program. Note that capabilities may be applicable in more than one “Type”. </a:t>
            </a:r>
          </a:p>
          <a:p>
            <a:pPr marL="685800" lvl="1" indent="-228600">
              <a:buFont typeface="Wingdings" panose="05000000000000000000" pitchFamily="2" charset="2"/>
              <a:buChar char=""/>
            </a:pPr>
            <a:r>
              <a:rPr lang="en-US" sz="1200" b="1" dirty="0">
                <a:solidFill>
                  <a:srgbClr val="00B050"/>
                </a:solidFill>
              </a:rPr>
              <a:t>Type 1 – World Leading R&amp;D</a:t>
            </a:r>
            <a:r>
              <a:rPr lang="en-US" sz="1200" dirty="0">
                <a:solidFill>
                  <a:srgbClr val="00B050"/>
                </a:solidFill>
              </a:rPr>
              <a:t>. </a:t>
            </a:r>
            <a:r>
              <a:rPr lang="en-US" sz="1100" dirty="0"/>
              <a:t>This category includes R&amp;D which is not needed to meet P5 projects, but which is relevant for HEP in the longer-term and is world-leading in quality. A high score indicates the results of the R&amp;D are expected to be relevant to HEP beyond the P5 time horizon, and are world-leading in quality.</a:t>
            </a:r>
          </a:p>
          <a:p>
            <a:pPr marL="1143000" lvl="2" indent="-228600">
              <a:buFont typeface="Symbol" panose="05050102010706020507" pitchFamily="18" charset="2"/>
              <a:buChar char=""/>
            </a:pPr>
            <a:r>
              <a:rPr lang="en-US" sz="1100" i="1" dirty="0"/>
              <a:t>Examples: Plasma wakefield acceleration, superconducting magnets.</a:t>
            </a:r>
            <a:endParaRPr lang="en-US" sz="1100" dirty="0"/>
          </a:p>
          <a:p>
            <a:pPr marL="685800" lvl="1" indent="-228600">
              <a:buFont typeface="Wingdings" panose="05000000000000000000" pitchFamily="2" charset="2"/>
              <a:buChar char=""/>
            </a:pPr>
            <a:r>
              <a:rPr lang="en-US" sz="1200" b="1" dirty="0">
                <a:solidFill>
                  <a:srgbClr val="00B050"/>
                </a:solidFill>
              </a:rPr>
              <a:t>Type 2 – Necessary for implementing P5</a:t>
            </a:r>
            <a:r>
              <a:rPr lang="en-US" sz="1200" dirty="0">
                <a:solidFill>
                  <a:srgbClr val="00B050"/>
                </a:solidFill>
              </a:rPr>
              <a:t>. </a:t>
            </a:r>
            <a:r>
              <a:rPr lang="en-US" sz="1100" dirty="0"/>
              <a:t>This category includes capabilities needed for all phases of the “Scenario B” P5 projects, including experimental operations and executing the science. A high score indicates the capability is optimally matched to the needs of the experiment or R&amp;D effort. </a:t>
            </a:r>
          </a:p>
          <a:p>
            <a:pPr marL="1143000" lvl="2" indent="-228600">
              <a:buFont typeface="Symbol" panose="05050102010706020507" pitchFamily="18" charset="2"/>
              <a:buChar char=""/>
            </a:pPr>
            <a:r>
              <a:rPr lang="en-US" sz="1100" i="1" dirty="0"/>
              <a:t>Examples: Detector facilities, physics analysis capabilities to carry out the science for each for the P5 experiments.</a:t>
            </a:r>
            <a:endParaRPr lang="en-US" sz="1100" dirty="0"/>
          </a:p>
          <a:p>
            <a:pPr marL="685800" lvl="1" indent="-228600">
              <a:buFont typeface="Wingdings" panose="05000000000000000000" pitchFamily="2" charset="2"/>
              <a:buChar char=""/>
            </a:pPr>
            <a:r>
              <a:rPr lang="en-US" sz="1200" b="1" dirty="0">
                <a:solidFill>
                  <a:srgbClr val="00B050"/>
                </a:solidFill>
              </a:rPr>
              <a:t>Type 3 – Seeding the future program</a:t>
            </a:r>
            <a:r>
              <a:rPr lang="en-US" sz="1200" dirty="0">
                <a:solidFill>
                  <a:srgbClr val="00B050"/>
                </a:solidFill>
              </a:rPr>
              <a:t>. </a:t>
            </a:r>
            <a:r>
              <a:rPr lang="en-US" sz="1100" dirty="0"/>
              <a:t>This category includes nascent efforts that are not connected with implementing P5, are not yet mature enough to be world-leading, but which are believed to hold potential for transforming HEP. A high score indicates a strong potential to grow into a transformative capability that benefits HEP in the future.</a:t>
            </a:r>
          </a:p>
          <a:p>
            <a:pPr marL="1143000" lvl="2" indent="-228600">
              <a:buFont typeface="Symbol" panose="05050102010706020507" pitchFamily="18" charset="2"/>
              <a:buChar char=""/>
            </a:pPr>
            <a:r>
              <a:rPr lang="en-US" sz="1100" i="1" dirty="0"/>
              <a:t>Examples: QIS, advanced instrumentation. </a:t>
            </a:r>
            <a:endParaRPr lang="en-US" sz="1100" dirty="0"/>
          </a:p>
          <a:p>
            <a:pPr marL="685800" lvl="1" indent="-228600">
              <a:buFont typeface="Wingdings" panose="05000000000000000000" pitchFamily="2" charset="2"/>
              <a:buChar char=""/>
            </a:pPr>
            <a:r>
              <a:rPr lang="en-US" sz="1200" b="1" dirty="0">
                <a:solidFill>
                  <a:srgbClr val="00B050"/>
                </a:solidFill>
              </a:rPr>
              <a:t>Type 4 – Non-HEP needs</a:t>
            </a:r>
            <a:r>
              <a:rPr lang="en-US" sz="1200" dirty="0">
                <a:solidFill>
                  <a:srgbClr val="00B050"/>
                </a:solidFill>
              </a:rPr>
              <a:t>. </a:t>
            </a:r>
            <a:r>
              <a:rPr lang="en-US" sz="1100" dirty="0"/>
              <a:t>This category includes work for others and other non-HEP uses of a capability. A high score indicates the capability is optimally matched to the needs of the non-HEP use.</a:t>
            </a:r>
          </a:p>
          <a:p>
            <a:pPr marL="1143000" lvl="2" indent="-228600">
              <a:buFont typeface="Symbol" panose="05050102010706020507" pitchFamily="18" charset="2"/>
              <a:buChar char=""/>
            </a:pPr>
            <a:r>
              <a:rPr lang="en-US" sz="1100" i="1" dirty="0"/>
              <a:t>Example: LCLS-II use of SRF capabilities, industrial use of test facilities.</a:t>
            </a:r>
            <a:endParaRPr lang="en-US" sz="1100" dirty="0"/>
          </a:p>
          <a:p>
            <a:pPr marL="285750" indent="-285750">
              <a:buFont typeface="Courier New" panose="02070309020205020404" pitchFamily="49" charset="0"/>
              <a:buChar char="o"/>
            </a:pPr>
            <a:r>
              <a:rPr lang="en-US" sz="1400" b="1" dirty="0">
                <a:solidFill>
                  <a:srgbClr val="FF0000"/>
                </a:solidFill>
              </a:rPr>
              <a:t>Impact</a:t>
            </a:r>
            <a:r>
              <a:rPr lang="en-US" sz="1400" dirty="0">
                <a:solidFill>
                  <a:srgbClr val="FF0000"/>
                </a:solidFill>
              </a:rPr>
              <a:t> </a:t>
            </a:r>
            <a:r>
              <a:rPr lang="en-US" sz="1100" dirty="0"/>
              <a:t>(Scientific and Technical Excellence)</a:t>
            </a:r>
          </a:p>
          <a:p>
            <a:pPr marL="685800" lvl="1" indent="-228600">
              <a:buFont typeface="Wingdings" panose="05000000000000000000" pitchFamily="2" charset="2"/>
              <a:buChar char=""/>
            </a:pPr>
            <a:r>
              <a:rPr lang="en-US" sz="1100" dirty="0"/>
              <a:t>The quality and impact of the research provided by the capability in the recent past;</a:t>
            </a:r>
          </a:p>
          <a:p>
            <a:pPr marL="685800" lvl="1" indent="-228600">
              <a:buFont typeface="Wingdings" panose="05000000000000000000" pitchFamily="2" charset="2"/>
              <a:buChar char=""/>
            </a:pPr>
            <a:r>
              <a:rPr lang="en-US" sz="1100" dirty="0"/>
              <a:t>The scientific significance and merit of research enabled by the capability;</a:t>
            </a:r>
          </a:p>
          <a:p>
            <a:pPr marL="685800" lvl="1" indent="-228600">
              <a:buFont typeface="Wingdings" panose="05000000000000000000" pitchFamily="2" charset="2"/>
              <a:buChar char=""/>
            </a:pPr>
            <a:r>
              <a:rPr lang="en-US" sz="1100" dirty="0"/>
              <a:t>The future promise for research enabled by the capability.</a:t>
            </a:r>
          </a:p>
          <a:p>
            <a:pPr marL="285750" indent="-285750">
              <a:buFont typeface="Courier New" panose="02070309020205020404" pitchFamily="49" charset="0"/>
              <a:buChar char="o"/>
            </a:pPr>
            <a:r>
              <a:rPr lang="en-US" sz="1400" b="1" dirty="0">
                <a:solidFill>
                  <a:srgbClr val="FF0000"/>
                </a:solidFill>
              </a:rPr>
              <a:t>Synergy &amp; Leverage</a:t>
            </a:r>
            <a:r>
              <a:rPr lang="en-US" sz="1400" dirty="0">
                <a:solidFill>
                  <a:srgbClr val="FF0000"/>
                </a:solidFill>
              </a:rPr>
              <a:t> </a:t>
            </a:r>
            <a:r>
              <a:rPr lang="en-US" sz="1100" dirty="0"/>
              <a:t>with other HEP and non-HEP-funded infrastructure and programs</a:t>
            </a:r>
          </a:p>
          <a:p>
            <a:pPr marL="685800" lvl="1" indent="-228600">
              <a:buFont typeface="Wingdings" panose="05000000000000000000" pitchFamily="2" charset="2"/>
              <a:buChar char=""/>
            </a:pPr>
            <a:r>
              <a:rPr lang="en-US" sz="1100" dirty="0"/>
              <a:t>Degree of synergy and leverage available from other HEP and non-HEP efforts at the Lab or at other institutions</a:t>
            </a:r>
          </a:p>
          <a:p>
            <a:pPr marL="685800" lvl="1" indent="-228600">
              <a:buFont typeface="Wingdings" panose="05000000000000000000" pitchFamily="2" charset="2"/>
              <a:buChar char=""/>
            </a:pPr>
            <a:r>
              <a:rPr lang="en-US" sz="1100" dirty="0"/>
              <a:t>Opportunity for cross-fertilization and generating new ideas/techniques for HEP through contact or collaboration with other non-HEP efforts at the Lab or at other institutions</a:t>
            </a:r>
          </a:p>
          <a:p>
            <a:pPr marL="1143000" lvl="2" indent="-228600">
              <a:buFont typeface="Symbol" panose="05050102010706020507" pitchFamily="18" charset="2"/>
              <a:buChar char=""/>
            </a:pPr>
            <a:r>
              <a:rPr lang="en-US" sz="1100" i="1" dirty="0"/>
              <a:t>Examples: A computation &amp; modeling group jointly funded by multiple Offices; an instrumentation group jointly funded by multiple Offices. </a:t>
            </a:r>
            <a:endParaRPr lang="en-US" sz="1100" dirty="0"/>
          </a:p>
          <a:p>
            <a:pPr marL="285750" indent="-285750">
              <a:buFont typeface="Courier New" panose="02070309020205020404" pitchFamily="49" charset="0"/>
              <a:buChar char="o"/>
            </a:pPr>
            <a:r>
              <a:rPr lang="en-US" sz="1400" b="1" dirty="0">
                <a:solidFill>
                  <a:srgbClr val="FF0000"/>
                </a:solidFill>
              </a:rPr>
              <a:t>Uniqueness</a:t>
            </a:r>
            <a:endParaRPr lang="en-US" sz="1400" dirty="0">
              <a:solidFill>
                <a:srgbClr val="FF0000"/>
              </a:solidFill>
            </a:endParaRPr>
          </a:p>
          <a:p>
            <a:pPr marL="685800" lvl="1" indent="-228600">
              <a:buFont typeface="Wingdings" panose="05000000000000000000" pitchFamily="2" charset="2"/>
              <a:buChar char=""/>
            </a:pPr>
            <a:r>
              <a:rPr lang="en-US" sz="1100" dirty="0"/>
              <a:t>The extent to which the capability cannot be found anywhere else in the US HEP system (including both national laboratories and universities). </a:t>
            </a:r>
          </a:p>
          <a:p>
            <a:r>
              <a:rPr lang="en-US" sz="1100" dirty="0"/>
              <a:t> </a:t>
            </a:r>
          </a:p>
          <a:p>
            <a:r>
              <a:rPr lang="en-US" sz="1100" i="1" dirty="0">
                <a:solidFill>
                  <a:srgbClr val="C00000"/>
                </a:solidFill>
              </a:rPr>
              <a:t>A note on scoring. Scoring for the above four criteria is 0-5, with 5 being the highest score. Scores should be assigned </a:t>
            </a:r>
            <a:r>
              <a:rPr lang="en-US" sz="1100" b="1" i="1" dirty="0">
                <a:solidFill>
                  <a:srgbClr val="C00000"/>
                </a:solidFill>
              </a:rPr>
              <a:t>in full view of the national set of capabilities in HEP. An average score of “3” means that the capability is as relevant, impactful, beneficially leveraged, and/or unique w.r.t. the end use as any other in the US. </a:t>
            </a:r>
            <a:r>
              <a:rPr lang="en-US" sz="1100" i="1" dirty="0">
                <a:solidFill>
                  <a:srgbClr val="C00000"/>
                </a:solidFill>
              </a:rPr>
              <a:t>An extraordinary score of “5” should only be assigned if the capability is unmatched in the US w.r.t. the criteria. </a:t>
            </a:r>
            <a:endParaRPr lang="en-US" sz="2400" dirty="0">
              <a:effectLst/>
            </a:endParaRPr>
          </a:p>
        </p:txBody>
      </p:sp>
      <p:sp>
        <p:nvSpPr>
          <p:cNvPr id="7" name="Rectangle 6"/>
          <p:cNvSpPr/>
          <p:nvPr/>
        </p:nvSpPr>
        <p:spPr>
          <a:xfrm>
            <a:off x="0" y="5715000"/>
            <a:ext cx="9144000" cy="5334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8749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524000"/>
            <a:ext cx="8410575" cy="4221164"/>
          </a:xfrm>
        </p:spPr>
        <p:txBody>
          <a:bodyPr>
            <a:normAutofit/>
          </a:bodyPr>
          <a:lstStyle/>
          <a:p>
            <a:r>
              <a:rPr lang="en-US" sz="1800" b="1" dirty="0"/>
              <a:t>Completeness</a:t>
            </a:r>
            <a:endParaRPr lang="en-US" sz="1800" dirty="0"/>
          </a:p>
          <a:p>
            <a:pPr lvl="1"/>
            <a:r>
              <a:rPr lang="en-US" sz="1600" dirty="0"/>
              <a:t>Can the P5 vision be accomplished with the facilities and capabilities at hand? What is superfluous? What is missing? </a:t>
            </a:r>
          </a:p>
          <a:p>
            <a:pPr lvl="1"/>
            <a:r>
              <a:rPr lang="en-US" sz="1600" dirty="0"/>
              <a:t>Will the investments lead to excellence in the decades beyond P5’s vision? </a:t>
            </a:r>
          </a:p>
          <a:p>
            <a:r>
              <a:rPr lang="en-US" sz="1800" b="1" dirty="0"/>
              <a:t>Diversity &amp; Competition</a:t>
            </a:r>
            <a:endParaRPr lang="en-US" sz="1800" dirty="0"/>
          </a:p>
          <a:p>
            <a:pPr lvl="1"/>
            <a:r>
              <a:rPr lang="en-US" sz="1600" dirty="0"/>
              <a:t>Is the configuration of lab, university, and industry investments optimized to: </a:t>
            </a:r>
          </a:p>
          <a:p>
            <a:pPr lvl="2"/>
            <a:r>
              <a:rPr lang="en-US" sz="1400" dirty="0"/>
              <a:t>Identify and develop innovative ideas, no matter the source;</a:t>
            </a:r>
          </a:p>
          <a:p>
            <a:pPr lvl="2"/>
            <a:r>
              <a:rPr lang="en-US" sz="1400" dirty="0"/>
              <a:t>Organize and execute the best ideas as large-scale experiments;</a:t>
            </a:r>
          </a:p>
          <a:p>
            <a:pPr lvl="2"/>
            <a:r>
              <a:rPr lang="en-US" sz="1400" dirty="0"/>
              <a:t>Optimally take advantage of the different characteristics (cost, R&amp;D mandate, and proximity of synergistic programs) of each institution; and</a:t>
            </a:r>
          </a:p>
          <a:p>
            <a:pPr lvl="2"/>
            <a:r>
              <a:rPr lang="en-US" sz="1400" dirty="0"/>
              <a:t>Educate and train the required workforce?</a:t>
            </a:r>
          </a:p>
          <a:p>
            <a:pPr lvl="1"/>
            <a:r>
              <a:rPr lang="en-US" sz="1600" dirty="0"/>
              <a:t>Is there an efficient level of competition? For goals that have significant risk, are there multiple, non-duplicative R&amp;D paths being pursued?</a:t>
            </a:r>
          </a:p>
          <a:p>
            <a:endParaRPr lang="en-US" sz="1800" dirty="0"/>
          </a:p>
        </p:txBody>
      </p:sp>
      <p:sp>
        <p:nvSpPr>
          <p:cNvPr id="3" name="Title 2"/>
          <p:cNvSpPr>
            <a:spLocks noGrp="1"/>
          </p:cNvSpPr>
          <p:nvPr>
            <p:ph type="title"/>
          </p:nvPr>
        </p:nvSpPr>
        <p:spPr/>
        <p:txBody>
          <a:bodyPr/>
          <a:lstStyle/>
          <a:p>
            <a:r>
              <a:rPr lang="en-US" dirty="0"/>
              <a:t>Merit Criteria for the Entire HEP Program</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12</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951093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2425" y="990600"/>
            <a:ext cx="3947907" cy="4525964"/>
          </a:xfrm>
        </p:spPr>
        <p:txBody>
          <a:bodyPr>
            <a:normAutofit lnSpcReduction="10000"/>
          </a:bodyPr>
          <a:lstStyle/>
          <a:p>
            <a:r>
              <a:rPr lang="en-US" dirty="0"/>
              <a:t>Typical Financial View</a:t>
            </a:r>
          </a:p>
          <a:p>
            <a:pPr lvl="1"/>
            <a:r>
              <a:rPr lang="en-US" dirty="0"/>
              <a:t>B&amp;R Codes</a:t>
            </a:r>
          </a:p>
          <a:p>
            <a:pPr lvl="2"/>
            <a:r>
              <a:rPr lang="en-US" dirty="0"/>
              <a:t>HEP Program</a:t>
            </a:r>
          </a:p>
          <a:p>
            <a:pPr lvl="2"/>
            <a:r>
              <a:rPr lang="en-US" dirty="0"/>
              <a:t>R&amp;D, Ops, Projects</a:t>
            </a:r>
          </a:p>
          <a:p>
            <a:pPr lvl="2"/>
            <a:r>
              <a:rPr lang="en-US" dirty="0"/>
              <a:t>Lab, University, etc.</a:t>
            </a:r>
          </a:p>
          <a:p>
            <a:pPr lvl="2"/>
            <a:r>
              <a:rPr lang="en-US" dirty="0" err="1"/>
              <a:t>Exp</a:t>
            </a:r>
            <a:r>
              <a:rPr lang="en-US" dirty="0"/>
              <a:t> or grant, lab, etc.</a:t>
            </a:r>
          </a:p>
          <a:p>
            <a:r>
              <a:rPr lang="en-US" dirty="0"/>
              <a:t>Little is “recognizably interchangeable” at this level</a:t>
            </a:r>
          </a:p>
          <a:p>
            <a:pPr lvl="1"/>
            <a:r>
              <a:rPr lang="en-US" dirty="0"/>
              <a:t>Further detail needed</a:t>
            </a:r>
          </a:p>
          <a:p>
            <a:pPr lvl="1"/>
            <a:r>
              <a:rPr lang="en-US" dirty="0"/>
              <a:t>E.g., where are the computing activities?</a:t>
            </a:r>
          </a:p>
        </p:txBody>
      </p:sp>
      <p:sp>
        <p:nvSpPr>
          <p:cNvPr id="3" name="Title 2"/>
          <p:cNvSpPr>
            <a:spLocks noGrp="1"/>
          </p:cNvSpPr>
          <p:nvPr>
            <p:ph type="title"/>
          </p:nvPr>
        </p:nvSpPr>
        <p:spPr/>
        <p:txBody>
          <a:bodyPr/>
          <a:lstStyle/>
          <a:p>
            <a:r>
              <a:rPr lang="en-US" dirty="0"/>
              <a:t>What is the minimal level of detail needed </a:t>
            </a:r>
            <a:br>
              <a:rPr lang="en-US" dirty="0"/>
            </a:br>
            <a:r>
              <a:rPr lang="en-US" dirty="0"/>
              <a:t>to perform a systematic optimization?</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13</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154825"/>
            <a:ext cx="4319872" cy="3996134"/>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5181600" y="5239565"/>
            <a:ext cx="3461464" cy="276999"/>
          </a:xfrm>
          <a:prstGeom prst="rect">
            <a:avLst/>
          </a:prstGeom>
          <a:noFill/>
        </p:spPr>
        <p:txBody>
          <a:bodyPr wrap="square" rtlCol="0">
            <a:spAutoFit/>
          </a:bodyPr>
          <a:lstStyle/>
          <a:p>
            <a:pPr algn="ctr"/>
            <a:r>
              <a:rPr lang="en-US" sz="1200" dirty="0"/>
              <a:t>(FY 2016; Image is deliberately illegible)</a:t>
            </a:r>
          </a:p>
        </p:txBody>
      </p:sp>
    </p:spTree>
    <p:extLst>
      <p:ext uri="{BB962C8B-B14F-4D97-AF65-F5344CB8AC3E}">
        <p14:creationId xmlns:p14="http://schemas.microsoft.com/office/powerpoint/2010/main" val="3789234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HEP Program (7)</a:t>
            </a:r>
          </a:p>
          <a:p>
            <a:pPr lvl="1"/>
            <a:r>
              <a:rPr lang="en-US" dirty="0"/>
              <a:t>“</a:t>
            </a:r>
            <a:r>
              <a:rPr lang="en-US" dirty="0">
                <a:solidFill>
                  <a:srgbClr val="C00000"/>
                </a:solidFill>
              </a:rPr>
              <a:t>Capabilities</a:t>
            </a:r>
            <a:r>
              <a:rPr lang="en-US" dirty="0"/>
              <a:t>”: Competences (46) or Facilities (23)</a:t>
            </a:r>
          </a:p>
          <a:p>
            <a:pPr lvl="2"/>
            <a:r>
              <a:rPr lang="en-US" dirty="0"/>
              <a:t>“Types” or “</a:t>
            </a:r>
            <a:r>
              <a:rPr lang="en-US" dirty="0">
                <a:solidFill>
                  <a:srgbClr val="C00000"/>
                </a:solidFill>
              </a:rPr>
              <a:t>Tiers</a:t>
            </a:r>
            <a:r>
              <a:rPr lang="en-US" dirty="0"/>
              <a:t>” of activities carried out by the C or F (4 Types):</a:t>
            </a:r>
          </a:p>
          <a:p>
            <a:pPr lvl="3"/>
            <a:r>
              <a:rPr lang="en-US" dirty="0"/>
              <a:t>“</a:t>
            </a:r>
            <a:r>
              <a:rPr lang="en-US" dirty="0">
                <a:solidFill>
                  <a:srgbClr val="C00000"/>
                </a:solidFill>
              </a:rPr>
              <a:t>Activities</a:t>
            </a:r>
            <a:r>
              <a:rPr lang="en-US" dirty="0"/>
              <a:t>” or “Rating Categories” (52 + ”other”)</a:t>
            </a:r>
          </a:p>
          <a:p>
            <a:pPr lvl="4"/>
            <a:r>
              <a:rPr lang="en-US" dirty="0"/>
              <a:t>Data: Merit, Cost, FTEs, description, …</a:t>
            </a:r>
          </a:p>
          <a:p>
            <a:pPr marL="0" indent="0">
              <a:buNone/>
            </a:pPr>
            <a:endParaRPr lang="en-US" dirty="0"/>
          </a:p>
        </p:txBody>
      </p:sp>
      <p:sp>
        <p:nvSpPr>
          <p:cNvPr id="3" name="Title 2"/>
          <p:cNvSpPr>
            <a:spLocks noGrp="1"/>
          </p:cNvSpPr>
          <p:nvPr>
            <p:ph type="title"/>
          </p:nvPr>
        </p:nvSpPr>
        <p:spPr/>
        <p:txBody>
          <a:bodyPr/>
          <a:lstStyle/>
          <a:p>
            <a:r>
              <a:rPr lang="en-US" dirty="0"/>
              <a:t>Towards a more detailed assessment of the HEP program</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14</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3291359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2425" y="866776"/>
            <a:ext cx="8410575" cy="5490288"/>
          </a:xfrm>
        </p:spPr>
        <p:txBody>
          <a:bodyPr>
            <a:normAutofit lnSpcReduction="10000"/>
          </a:bodyPr>
          <a:lstStyle/>
          <a:p>
            <a:r>
              <a:rPr lang="en-US" dirty="0"/>
              <a:t>Most lab capabilities support multiple activities</a:t>
            </a:r>
          </a:p>
          <a:p>
            <a:pPr lvl="1"/>
            <a:r>
              <a:rPr lang="en-US" dirty="0"/>
              <a:t>Capabilities were “homed” in a single program, but could have multiple activities spanning different programs</a:t>
            </a:r>
          </a:p>
          <a:p>
            <a:pPr lvl="1"/>
            <a:r>
              <a:rPr lang="en-US" dirty="0"/>
              <a:t>Average ~ </a:t>
            </a:r>
            <a:r>
              <a:rPr lang="en-US" dirty="0">
                <a:solidFill>
                  <a:srgbClr val="0070C0"/>
                </a:solidFill>
              </a:rPr>
              <a:t>2.8</a:t>
            </a:r>
            <a:r>
              <a:rPr lang="en-US" dirty="0"/>
              <a:t> activities per capability</a:t>
            </a:r>
          </a:p>
          <a:p>
            <a:pPr lvl="1"/>
            <a:r>
              <a:rPr lang="en-US" dirty="0"/>
              <a:t>An illustration: BNL’s Silicon Detector capability</a:t>
            </a:r>
          </a:p>
          <a:p>
            <a:pPr lvl="2"/>
            <a:r>
              <a:rPr lang="en-US" dirty="0"/>
              <a:t>The lab indicated it supported 3 activities (in FY 2016)</a:t>
            </a:r>
          </a:p>
          <a:p>
            <a:pPr lvl="2"/>
            <a:endParaRPr lang="en-US" dirty="0"/>
          </a:p>
          <a:p>
            <a:pPr marL="914400" lvl="2" indent="0">
              <a:buNone/>
            </a:pPr>
            <a:endParaRPr lang="en-US" dirty="0"/>
          </a:p>
          <a:p>
            <a:pPr lvl="2"/>
            <a:r>
              <a:rPr lang="en-US" dirty="0"/>
              <a:t>Stakeholders provided estimates of future usage: </a:t>
            </a:r>
          </a:p>
          <a:p>
            <a:pPr lvl="2"/>
            <a:endParaRPr lang="en-US" dirty="0"/>
          </a:p>
          <a:p>
            <a:pPr lvl="2"/>
            <a:endParaRPr lang="en-US" dirty="0"/>
          </a:p>
          <a:p>
            <a:pPr lvl="2"/>
            <a:endParaRPr lang="en-US" dirty="0"/>
          </a:p>
          <a:p>
            <a:pPr lvl="2"/>
            <a:endParaRPr lang="en-US" dirty="0"/>
          </a:p>
          <a:p>
            <a:r>
              <a:rPr lang="en-US" sz="2000" dirty="0"/>
              <a:t>These inputs, together with the OHEP Program Managers’ knowledge of the capabilities, were central to understanding the roles and value of each capability in context. </a:t>
            </a:r>
          </a:p>
          <a:p>
            <a:endParaRPr lang="en-US" dirty="0"/>
          </a:p>
          <a:p>
            <a:pPr marL="0" indent="0">
              <a:buNone/>
            </a:pPr>
            <a:endParaRPr lang="en-US" dirty="0"/>
          </a:p>
        </p:txBody>
      </p:sp>
      <p:sp>
        <p:nvSpPr>
          <p:cNvPr id="3" name="Title 2"/>
          <p:cNvSpPr>
            <a:spLocks noGrp="1"/>
          </p:cNvSpPr>
          <p:nvPr>
            <p:ph type="title"/>
          </p:nvPr>
        </p:nvSpPr>
        <p:spPr/>
        <p:txBody>
          <a:bodyPr/>
          <a:lstStyle/>
          <a:p>
            <a:r>
              <a:rPr lang="en-US" dirty="0"/>
              <a:t>Capturing the Connections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15</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7" name="Picture 6"/>
          <p:cNvPicPr>
            <a:picLocks noChangeAspect="1"/>
          </p:cNvPicPr>
          <p:nvPr/>
        </p:nvPicPr>
        <p:blipFill>
          <a:blip r:embed="rId2"/>
          <a:stretch>
            <a:fillRect/>
          </a:stretch>
        </p:blipFill>
        <p:spPr>
          <a:xfrm>
            <a:off x="1371600" y="3032098"/>
            <a:ext cx="6781800" cy="621480"/>
          </a:xfrm>
          <a:prstGeom prst="rect">
            <a:avLst/>
          </a:prstGeom>
        </p:spPr>
      </p:pic>
      <p:pic>
        <p:nvPicPr>
          <p:cNvPr id="12" name="Picture 11"/>
          <p:cNvPicPr>
            <a:picLocks noChangeAspect="1"/>
          </p:cNvPicPr>
          <p:nvPr/>
        </p:nvPicPr>
        <p:blipFill>
          <a:blip r:embed="rId3"/>
          <a:stretch>
            <a:fillRect/>
          </a:stretch>
        </p:blipFill>
        <p:spPr>
          <a:xfrm>
            <a:off x="1371600" y="4077298"/>
            <a:ext cx="6781800" cy="1104302"/>
          </a:xfrm>
          <a:prstGeom prst="rect">
            <a:avLst/>
          </a:prstGeom>
        </p:spPr>
      </p:pic>
    </p:spTree>
    <p:extLst>
      <p:ext uri="{BB962C8B-B14F-4D97-AF65-F5344CB8AC3E}">
        <p14:creationId xmlns:p14="http://schemas.microsoft.com/office/powerpoint/2010/main" val="1314906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219075"/>
            <a:ext cx="6172200" cy="1143000"/>
          </a:xfrm>
        </p:spPr>
        <p:txBody>
          <a:bodyPr/>
          <a:lstStyle/>
          <a:p>
            <a:r>
              <a:rPr lang="en-US" dirty="0"/>
              <a:t>Detailed Taxonomies:</a:t>
            </a:r>
            <a:br>
              <a:rPr lang="en-US" dirty="0"/>
            </a:br>
            <a:r>
              <a:rPr lang="en-US" dirty="0"/>
              <a:t>Lab Capability lists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16</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8" name="Picture 7"/>
          <p:cNvPicPr>
            <a:picLocks noChangeAspect="1"/>
          </p:cNvPicPr>
          <p:nvPr/>
        </p:nvPicPr>
        <p:blipFill>
          <a:blip r:embed="rId2"/>
          <a:stretch>
            <a:fillRect/>
          </a:stretch>
        </p:blipFill>
        <p:spPr>
          <a:xfrm>
            <a:off x="124124" y="828473"/>
            <a:ext cx="2933604" cy="5334000"/>
          </a:xfrm>
          <a:prstGeom prst="rect">
            <a:avLst/>
          </a:prstGeom>
          <a:solidFill>
            <a:schemeClr val="bg1"/>
          </a:solidFill>
        </p:spPr>
      </p:pic>
      <p:pic>
        <p:nvPicPr>
          <p:cNvPr id="10" name="Picture 9"/>
          <p:cNvPicPr>
            <a:picLocks noChangeAspect="1"/>
          </p:cNvPicPr>
          <p:nvPr/>
        </p:nvPicPr>
        <p:blipFill>
          <a:blip r:embed="rId3"/>
          <a:stretch>
            <a:fillRect/>
          </a:stretch>
        </p:blipFill>
        <p:spPr>
          <a:xfrm>
            <a:off x="3120243" y="1010358"/>
            <a:ext cx="2933604" cy="4341209"/>
          </a:xfrm>
          <a:prstGeom prst="rect">
            <a:avLst/>
          </a:prstGeom>
          <a:solidFill>
            <a:schemeClr val="bg1"/>
          </a:solidFill>
        </p:spPr>
      </p:pic>
      <p:pic>
        <p:nvPicPr>
          <p:cNvPr id="12" name="Picture 11"/>
          <p:cNvPicPr>
            <a:picLocks noChangeAspect="1"/>
          </p:cNvPicPr>
          <p:nvPr/>
        </p:nvPicPr>
        <p:blipFill>
          <a:blip r:embed="rId4"/>
          <a:stretch>
            <a:fillRect/>
          </a:stretch>
        </p:blipFill>
        <p:spPr>
          <a:xfrm>
            <a:off x="6144727" y="50274"/>
            <a:ext cx="2923073" cy="6483942"/>
          </a:xfrm>
          <a:prstGeom prst="rect">
            <a:avLst/>
          </a:prstGeom>
          <a:solidFill>
            <a:schemeClr val="bg1"/>
          </a:solidFill>
        </p:spPr>
      </p:pic>
      <p:sp>
        <p:nvSpPr>
          <p:cNvPr id="13" name="TextBox 12"/>
          <p:cNvSpPr txBox="1"/>
          <p:nvPr/>
        </p:nvSpPr>
        <p:spPr>
          <a:xfrm>
            <a:off x="3257732" y="5569529"/>
            <a:ext cx="2624847" cy="523220"/>
          </a:xfrm>
          <a:prstGeom prst="rect">
            <a:avLst/>
          </a:prstGeom>
          <a:solidFill>
            <a:schemeClr val="bg1"/>
          </a:solidFill>
          <a:ln>
            <a:solidFill>
              <a:schemeClr val="tx1"/>
            </a:solidFill>
          </a:ln>
        </p:spPr>
        <p:txBody>
          <a:bodyPr wrap="square" rtlCol="0">
            <a:spAutoFit/>
          </a:bodyPr>
          <a:lstStyle/>
          <a:p>
            <a:r>
              <a:rPr lang="en-US" sz="1400" dirty="0"/>
              <a:t>N.B.: This is not the full list of 275 capabilities, but a summary!</a:t>
            </a:r>
          </a:p>
        </p:txBody>
      </p:sp>
    </p:spTree>
    <p:extLst>
      <p:ext uri="{BB962C8B-B14F-4D97-AF65-F5344CB8AC3E}">
        <p14:creationId xmlns:p14="http://schemas.microsoft.com/office/powerpoint/2010/main" val="1096075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Detailed Taxonomies:</a:t>
            </a:r>
            <a:br>
              <a:rPr lang="en-US" dirty="0"/>
            </a:br>
            <a:r>
              <a:rPr lang="en-US" dirty="0"/>
              <a:t>Activity, Thrust*, and Activity/Facility Class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17</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9" name="Picture 8"/>
          <p:cNvPicPr>
            <a:picLocks noChangeAspect="1"/>
          </p:cNvPicPr>
          <p:nvPr/>
        </p:nvPicPr>
        <p:blipFill>
          <a:blip r:embed="rId2"/>
          <a:stretch>
            <a:fillRect/>
          </a:stretch>
        </p:blipFill>
        <p:spPr>
          <a:xfrm>
            <a:off x="838200" y="770225"/>
            <a:ext cx="7153454" cy="6087775"/>
          </a:xfrm>
          <a:prstGeom prst="rect">
            <a:avLst/>
          </a:prstGeom>
        </p:spPr>
      </p:pic>
      <p:sp>
        <p:nvSpPr>
          <p:cNvPr id="11" name="TextBox 10"/>
          <p:cNvSpPr txBox="1"/>
          <p:nvPr/>
        </p:nvSpPr>
        <p:spPr>
          <a:xfrm>
            <a:off x="152400" y="5181600"/>
            <a:ext cx="1905000" cy="738664"/>
          </a:xfrm>
          <a:prstGeom prst="rect">
            <a:avLst/>
          </a:prstGeom>
          <a:solidFill>
            <a:schemeClr val="bg1"/>
          </a:solidFill>
          <a:ln>
            <a:solidFill>
              <a:schemeClr val="tx1"/>
            </a:solidFill>
          </a:ln>
        </p:spPr>
        <p:txBody>
          <a:bodyPr wrap="square" rtlCol="0">
            <a:spAutoFit/>
          </a:bodyPr>
          <a:lstStyle/>
          <a:p>
            <a:r>
              <a:rPr lang="en-US" sz="1400" dirty="0"/>
              <a:t>*</a:t>
            </a:r>
            <a:r>
              <a:rPr lang="en-US" sz="1400" i="1" dirty="0"/>
              <a:t>Thrust</a:t>
            </a:r>
            <a:r>
              <a:rPr lang="en-US" sz="1400" dirty="0"/>
              <a:t> is a concept used for the Sustainability Exercise </a:t>
            </a:r>
          </a:p>
        </p:txBody>
      </p:sp>
    </p:spTree>
    <p:extLst>
      <p:ext uri="{BB962C8B-B14F-4D97-AF65-F5344CB8AC3E}">
        <p14:creationId xmlns:p14="http://schemas.microsoft.com/office/powerpoint/2010/main" val="17334648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838200"/>
            <a:ext cx="8839199" cy="5410200"/>
          </a:xfrm>
        </p:spPr>
        <p:txBody>
          <a:bodyPr>
            <a:normAutofit fontScale="40000" lnSpcReduction="20000"/>
          </a:bodyPr>
          <a:lstStyle/>
          <a:p>
            <a:pPr marL="0" indent="0">
              <a:buNone/>
            </a:pPr>
            <a:r>
              <a:rPr lang="en-US" sz="3500" dirty="0">
                <a:solidFill>
                  <a:srgbClr val="C00000"/>
                </a:solidFill>
              </a:rPr>
              <a:t>Lab Data Calls:</a:t>
            </a:r>
          </a:p>
          <a:p>
            <a:r>
              <a:rPr lang="en-US" sz="2800" b="1" dirty="0"/>
              <a:t>FY 2016 Utilization</a:t>
            </a:r>
            <a:endParaRPr lang="en-US" sz="2800" dirty="0"/>
          </a:p>
          <a:p>
            <a:pPr lvl="1"/>
            <a:r>
              <a:rPr lang="en-US" sz="2000" dirty="0"/>
              <a:t>(Facilities only) The number of wall-clock hours in FY2016 that this facility was used for this purpose (</a:t>
            </a:r>
            <a:r>
              <a:rPr lang="en-US" sz="2000" dirty="0" err="1"/>
              <a:t>n.b.</a:t>
            </a:r>
            <a:r>
              <a:rPr lang="en-US" sz="2000" dirty="0"/>
              <a:t> not FTE-hours). If needed: assume 100% utilization on a single-shift Monday-Friday operating basis is equivalent to 2080 hours per year. </a:t>
            </a:r>
          </a:p>
          <a:p>
            <a:r>
              <a:rPr lang="en-US" sz="2800" b="1" dirty="0"/>
              <a:t>Cost</a:t>
            </a:r>
            <a:endParaRPr lang="en-US" sz="2800" dirty="0"/>
          </a:p>
          <a:p>
            <a:pPr lvl="1"/>
            <a:r>
              <a:rPr lang="en-US" sz="2500" dirty="0">
                <a:solidFill>
                  <a:srgbClr val="00B050"/>
                </a:solidFill>
              </a:rPr>
              <a:t>For a </a:t>
            </a:r>
            <a:r>
              <a:rPr lang="en-US" sz="2500" b="1" dirty="0">
                <a:solidFill>
                  <a:srgbClr val="00B050"/>
                </a:solidFill>
              </a:rPr>
              <a:t>competence</a:t>
            </a:r>
            <a:r>
              <a:rPr lang="en-US" dirty="0"/>
              <a:t>, this is the fully burdened annual cost of the competence in FY 2016, including associated costs required to carry out the primary activities of the competence: </a:t>
            </a:r>
          </a:p>
          <a:p>
            <a:pPr lvl="2"/>
            <a:r>
              <a:rPr lang="en-US" sz="1800" dirty="0"/>
              <a:t>Include labor costs directly associated with the competence,</a:t>
            </a:r>
          </a:p>
          <a:p>
            <a:pPr lvl="2"/>
            <a:r>
              <a:rPr lang="en-US" sz="1800" dirty="0"/>
              <a:t>Include M&amp;S costs needed for the competence to carry out its primary activities,</a:t>
            </a:r>
          </a:p>
          <a:p>
            <a:pPr lvl="2"/>
            <a:r>
              <a:rPr lang="en-US" sz="1800" dirty="0"/>
              <a:t>Include any pass-through funds to universities, </a:t>
            </a:r>
          </a:p>
          <a:p>
            <a:pPr lvl="2"/>
            <a:r>
              <a:rPr lang="en-US" sz="1800" dirty="0"/>
              <a:t>Include overhead charges associated with the above, but</a:t>
            </a:r>
          </a:p>
          <a:p>
            <a:pPr lvl="2"/>
            <a:r>
              <a:rPr lang="en-US" sz="1800" i="1" dirty="0"/>
              <a:t>Exclude</a:t>
            </a:r>
            <a:r>
              <a:rPr lang="en-US" sz="1800" dirty="0"/>
              <a:t> </a:t>
            </a:r>
            <a:r>
              <a:rPr lang="en-US" sz="1800" dirty="0">
                <a:solidFill>
                  <a:srgbClr val="FF0000"/>
                </a:solidFill>
              </a:rPr>
              <a:t>LDRD, GPP, and other non-HEP funding sources</a:t>
            </a:r>
            <a:r>
              <a:rPr lang="en-US" sz="1800" dirty="0"/>
              <a:t>, but record the amount and source in the Comments column,</a:t>
            </a:r>
          </a:p>
          <a:p>
            <a:pPr lvl="2"/>
            <a:r>
              <a:rPr lang="en-US" sz="1800" i="1" dirty="0"/>
              <a:t>Exclude</a:t>
            </a:r>
            <a:r>
              <a:rPr lang="en-US" sz="1800" dirty="0"/>
              <a:t> pass-through funds to other Labs, but record the amount and receiving lab in the Comments column, and</a:t>
            </a:r>
          </a:p>
          <a:p>
            <a:pPr lvl="2"/>
            <a:r>
              <a:rPr lang="en-US" sz="1800" dirty="0"/>
              <a:t>Apportion the total of all included costs by Rating Category and by activity type: R&amp;D, Operations, or Project Participation.</a:t>
            </a:r>
          </a:p>
          <a:p>
            <a:pPr lvl="2"/>
            <a:r>
              <a:rPr lang="en-US" sz="1800" dirty="0"/>
              <a:t>Record the total number of FTEs represented by this competence on the Staff and Upgrades worksheet.</a:t>
            </a:r>
          </a:p>
          <a:p>
            <a:pPr lvl="1"/>
            <a:r>
              <a:rPr lang="en-US" sz="2500" dirty="0">
                <a:solidFill>
                  <a:srgbClr val="00B050"/>
                </a:solidFill>
              </a:rPr>
              <a:t>For a </a:t>
            </a:r>
            <a:r>
              <a:rPr lang="en-US" sz="2500" b="1" dirty="0">
                <a:solidFill>
                  <a:srgbClr val="00B050"/>
                </a:solidFill>
              </a:rPr>
              <a:t>facility</a:t>
            </a:r>
            <a:r>
              <a:rPr lang="en-US" dirty="0"/>
              <a:t>, this is the fully burdened annual operating cost of the facility in FY 2016: </a:t>
            </a:r>
          </a:p>
          <a:p>
            <a:pPr lvl="2"/>
            <a:r>
              <a:rPr lang="en-US" sz="1800" dirty="0"/>
              <a:t>Include labor costs for equipment and facility maintenance,</a:t>
            </a:r>
          </a:p>
          <a:p>
            <a:pPr lvl="2"/>
            <a:r>
              <a:rPr lang="en-US" sz="1800" dirty="0"/>
              <a:t>Include labor costs for operating the facility,</a:t>
            </a:r>
          </a:p>
          <a:p>
            <a:pPr lvl="2"/>
            <a:r>
              <a:rPr lang="en-US" sz="1800" dirty="0"/>
              <a:t>Include the cost of consumables, equipment replacement, and warranties, </a:t>
            </a:r>
          </a:p>
          <a:p>
            <a:pPr lvl="2"/>
            <a:r>
              <a:rPr lang="en-US" sz="1800" dirty="0"/>
              <a:t>Include overhead charges associated with the above, but</a:t>
            </a:r>
          </a:p>
          <a:p>
            <a:pPr lvl="2"/>
            <a:r>
              <a:rPr lang="en-US" sz="1800" i="1" dirty="0"/>
              <a:t>Exclude</a:t>
            </a:r>
            <a:r>
              <a:rPr lang="en-US" sz="1800" dirty="0"/>
              <a:t> the cost of the R&amp;D activities themselves; this should be reported under a separate competence, and</a:t>
            </a:r>
          </a:p>
          <a:p>
            <a:pPr lvl="2"/>
            <a:r>
              <a:rPr lang="en-US" sz="1800" dirty="0"/>
              <a:t>Apportion the total of all included costs by Rating Category and by activity type: R&amp;D, Operations, or Project Participation.</a:t>
            </a:r>
          </a:p>
          <a:p>
            <a:pPr lvl="2"/>
            <a:r>
              <a:rPr lang="en-US" sz="1800" dirty="0"/>
              <a:t>Record the total number of FTEs needed to operate the facility on the Staff and Upgrades worksheet, and</a:t>
            </a:r>
          </a:p>
          <a:p>
            <a:pPr lvl="2"/>
            <a:r>
              <a:rPr lang="en-US" sz="1800" dirty="0"/>
              <a:t>Record the total estimated cost of deferred maintenance and any upgrades needed to meet P5 obligations on the Staff and Upgrades worksheet.</a:t>
            </a:r>
          </a:p>
          <a:p>
            <a:r>
              <a:rPr lang="en-US" sz="2800" b="1" dirty="0"/>
              <a:t>FTEs</a:t>
            </a:r>
            <a:r>
              <a:rPr lang="en-US" sz="2800" dirty="0"/>
              <a:t> </a:t>
            </a:r>
          </a:p>
          <a:p>
            <a:pPr lvl="1"/>
            <a:r>
              <a:rPr lang="en-US" dirty="0"/>
              <a:t>The number of FTEs represented by the capability in FY 2016.</a:t>
            </a:r>
          </a:p>
          <a:p>
            <a:pPr lvl="2"/>
            <a:r>
              <a:rPr lang="en-US" sz="1800" dirty="0"/>
              <a:t>For a competence, this is simply the total number of FTEs that this competence represented in FY 2016.</a:t>
            </a:r>
          </a:p>
          <a:p>
            <a:pPr lvl="2"/>
            <a:r>
              <a:rPr lang="en-US" sz="1800" dirty="0"/>
              <a:t>For a facility, this is simply the total number of FTEs devoted to maintenance and facility operations in FY 2016, but excluding effort spent on the experiments and R&amp;D that used the facility. </a:t>
            </a:r>
          </a:p>
          <a:p>
            <a:pPr lvl="2"/>
            <a:r>
              <a:rPr lang="en-US" sz="1800" dirty="0"/>
              <a:t>If a significant change in FTEs has occurred since the end of FY 2016, make a note in the Comments column, and report the current number. </a:t>
            </a:r>
          </a:p>
          <a:p>
            <a:r>
              <a:rPr lang="en-US" sz="2800" b="1" dirty="0"/>
              <a:t>Deferred Maintenance and Required Upgrades to meet P5 Obligations</a:t>
            </a:r>
            <a:endParaRPr lang="en-US" sz="2800" dirty="0"/>
          </a:p>
          <a:p>
            <a:pPr lvl="1"/>
            <a:r>
              <a:rPr lang="en-US" sz="2000" dirty="0"/>
              <a:t>This is the sum of: </a:t>
            </a:r>
          </a:p>
          <a:p>
            <a:pPr lvl="2"/>
            <a:r>
              <a:rPr lang="en-US" sz="1800" dirty="0"/>
              <a:t>An estimate of the deferred maintenance costs required to bring the facility up to “nominal” operating conditions, and </a:t>
            </a:r>
          </a:p>
          <a:p>
            <a:pPr lvl="2"/>
            <a:r>
              <a:rPr lang="en-US" sz="1800" dirty="0"/>
              <a:t>An estimate of facility upgrades (if any) required to meet both current and currently-anticipated P5 obligations (i.e. meeting a Type 2 end use). Briefly describe the upgrade and the Type 2 end use(s) that require the upgrade in the Comments column.</a:t>
            </a:r>
          </a:p>
          <a:p>
            <a:pPr lvl="3"/>
            <a:r>
              <a:rPr lang="en-US" sz="1800" dirty="0"/>
              <a:t>You may describe upgrades to meet a Type 1,3, or 4 end use by listing the purpose and cost in the Comments column, but do not include the amount in Column D. </a:t>
            </a:r>
          </a:p>
          <a:p>
            <a:pPr marL="0" indent="0">
              <a:buNone/>
            </a:pPr>
            <a:endParaRPr lang="en-US" sz="3000" dirty="0">
              <a:solidFill>
                <a:srgbClr val="0070C0"/>
              </a:solidFill>
            </a:endParaRPr>
          </a:p>
          <a:p>
            <a:pPr marL="0" indent="0">
              <a:buNone/>
            </a:pPr>
            <a:r>
              <a:rPr lang="en-US" sz="3500" dirty="0">
                <a:solidFill>
                  <a:srgbClr val="0070C0"/>
                </a:solidFill>
              </a:rPr>
              <a:t>Stakeholder Data Calls:</a:t>
            </a:r>
          </a:p>
          <a:p>
            <a:pPr lvl="1"/>
            <a:r>
              <a:rPr lang="en-US" dirty="0"/>
              <a:t>Which capabilities are being used/planned for use in the next 10 years</a:t>
            </a:r>
          </a:p>
          <a:p>
            <a:pPr lvl="1"/>
            <a:r>
              <a:rPr lang="en-US" dirty="0"/>
              <a:t>Short description of use</a:t>
            </a:r>
          </a:p>
          <a:p>
            <a:pPr lvl="1"/>
            <a:r>
              <a:rPr lang="en-US" dirty="0"/>
              <a:t>Estimate of utilization</a:t>
            </a:r>
          </a:p>
        </p:txBody>
      </p:sp>
      <p:sp>
        <p:nvSpPr>
          <p:cNvPr id="3" name="Title 2"/>
          <p:cNvSpPr>
            <a:spLocks noGrp="1"/>
          </p:cNvSpPr>
          <p:nvPr>
            <p:ph type="title"/>
          </p:nvPr>
        </p:nvSpPr>
        <p:spPr/>
        <p:txBody>
          <a:bodyPr/>
          <a:lstStyle/>
          <a:p>
            <a:r>
              <a:rPr lang="en-US" dirty="0"/>
              <a:t>Data Collected: Cost, FTEs, DM, and Utilization</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18</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408653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756590"/>
            <a:ext cx="8763000" cy="5491810"/>
          </a:xfrm>
        </p:spPr>
        <p:txBody>
          <a:bodyPr numCol="2">
            <a:noAutofit/>
          </a:bodyPr>
          <a:lstStyle/>
          <a:p>
            <a:pPr marL="0" indent="0" algn="ctr">
              <a:buNone/>
            </a:pPr>
            <a:r>
              <a:rPr lang="en-US" sz="1800" u="sng" dirty="0">
                <a:solidFill>
                  <a:schemeClr val="tx1"/>
                </a:solidFill>
              </a:rPr>
              <a:t>2017</a:t>
            </a:r>
          </a:p>
          <a:p>
            <a:r>
              <a:rPr lang="en-US" sz="1600" dirty="0"/>
              <a:t>January</a:t>
            </a:r>
          </a:p>
          <a:p>
            <a:pPr lvl="1"/>
            <a:r>
              <a:rPr lang="en-US" sz="1400" dirty="0"/>
              <a:t>Activity list, metrics, scoring method finalized</a:t>
            </a:r>
          </a:p>
          <a:p>
            <a:pPr lvl="1"/>
            <a:r>
              <a:rPr lang="en-US" sz="1400" dirty="0"/>
              <a:t>Second iteration of lab capability lists</a:t>
            </a:r>
          </a:p>
          <a:p>
            <a:pPr lvl="1"/>
            <a:r>
              <a:rPr lang="en-US" sz="1400" dirty="0">
                <a:solidFill>
                  <a:srgbClr val="C00000"/>
                </a:solidFill>
              </a:rPr>
              <a:t>Capability lists finalized</a:t>
            </a:r>
          </a:p>
          <a:p>
            <a:pPr lvl="1"/>
            <a:r>
              <a:rPr lang="en-US" sz="1400" dirty="0">
                <a:solidFill>
                  <a:srgbClr val="C00000"/>
                </a:solidFill>
              </a:rPr>
              <a:t>Lab data call: </a:t>
            </a:r>
            <a:r>
              <a:rPr lang="en-US" sz="1400" dirty="0"/>
              <a:t>Merit and cost by capability and activity</a:t>
            </a:r>
          </a:p>
          <a:p>
            <a:r>
              <a:rPr lang="en-US" sz="1600" dirty="0"/>
              <a:t>February, March</a:t>
            </a:r>
          </a:p>
          <a:p>
            <a:pPr lvl="1"/>
            <a:r>
              <a:rPr lang="en-US" sz="1400" dirty="0">
                <a:solidFill>
                  <a:srgbClr val="C00000"/>
                </a:solidFill>
              </a:rPr>
              <a:t>OHEP data call:</a:t>
            </a:r>
            <a:r>
              <a:rPr lang="en-US" sz="1400" dirty="0"/>
              <a:t> Merit by capability and activity</a:t>
            </a:r>
          </a:p>
          <a:p>
            <a:pPr lvl="1"/>
            <a:r>
              <a:rPr lang="en-US" sz="1400" dirty="0"/>
              <a:t>Feedback to labs at budget briefing</a:t>
            </a:r>
          </a:p>
          <a:p>
            <a:pPr lvl="1"/>
            <a:r>
              <a:rPr lang="en-US" sz="1400" dirty="0">
                <a:solidFill>
                  <a:srgbClr val="C00000"/>
                </a:solidFill>
              </a:rPr>
              <a:t>Stakeholder data call: </a:t>
            </a:r>
            <a:r>
              <a:rPr lang="en-US" sz="1400" dirty="0"/>
              <a:t>10-year use projections by capability</a:t>
            </a:r>
          </a:p>
          <a:p>
            <a:pPr lvl="2"/>
            <a:r>
              <a:rPr lang="en-US" sz="1400" dirty="0"/>
              <a:t>164 OFA PMs, </a:t>
            </a:r>
            <a:r>
              <a:rPr lang="en-US" sz="1400" dirty="0" err="1"/>
              <a:t>Proj</a:t>
            </a:r>
            <a:r>
              <a:rPr lang="en-US" sz="1400" dirty="0"/>
              <a:t> </a:t>
            </a:r>
            <a:r>
              <a:rPr lang="en-US" sz="1400" dirty="0" err="1"/>
              <a:t>Mgrs</a:t>
            </a:r>
            <a:r>
              <a:rPr lang="en-US" sz="1400" dirty="0"/>
              <a:t>, </a:t>
            </a:r>
            <a:r>
              <a:rPr lang="en-US" sz="1400" dirty="0" err="1"/>
              <a:t>Expt</a:t>
            </a:r>
            <a:r>
              <a:rPr lang="en-US" sz="1400" dirty="0"/>
              <a:t> Spokes, </a:t>
            </a:r>
            <a:r>
              <a:rPr lang="en-US" sz="1400" dirty="0" err="1"/>
              <a:t>Fac</a:t>
            </a:r>
            <a:r>
              <a:rPr lang="en-US" sz="1400" dirty="0"/>
              <a:t> </a:t>
            </a:r>
            <a:r>
              <a:rPr lang="en-US" sz="1400" dirty="0" err="1"/>
              <a:t>Mgrs</a:t>
            </a:r>
            <a:r>
              <a:rPr lang="en-US" sz="1400" dirty="0"/>
              <a:t>, Collab Leaders, Senior PIs, …</a:t>
            </a:r>
          </a:p>
          <a:p>
            <a:r>
              <a:rPr lang="en-US" sz="1600" dirty="0"/>
              <a:t>April</a:t>
            </a:r>
          </a:p>
          <a:p>
            <a:pPr lvl="1"/>
            <a:r>
              <a:rPr lang="en-US" sz="1400" dirty="0"/>
              <a:t>Initial database construction, integrity checks</a:t>
            </a:r>
          </a:p>
          <a:p>
            <a:r>
              <a:rPr lang="en-US" sz="1600" dirty="0"/>
              <a:t>May, June</a:t>
            </a:r>
          </a:p>
          <a:p>
            <a:pPr lvl="1"/>
            <a:r>
              <a:rPr lang="en-US" sz="1400" dirty="0"/>
              <a:t>OHEP detailed review of data set; questions to labs</a:t>
            </a:r>
          </a:p>
          <a:p>
            <a:pPr lvl="1"/>
            <a:r>
              <a:rPr lang="en-US" sz="1400" dirty="0">
                <a:solidFill>
                  <a:srgbClr val="C00000"/>
                </a:solidFill>
              </a:rPr>
              <a:t>OHEP Priority Scoring</a:t>
            </a:r>
          </a:p>
          <a:p>
            <a:r>
              <a:rPr lang="en-US" sz="1600" dirty="0"/>
              <a:t>June </a:t>
            </a:r>
          </a:p>
          <a:p>
            <a:pPr lvl="1"/>
            <a:r>
              <a:rPr lang="en-US" sz="1400" dirty="0"/>
              <a:t>Stakeholder data set released to labs; request to review</a:t>
            </a:r>
          </a:p>
          <a:p>
            <a:pPr lvl="1"/>
            <a:r>
              <a:rPr lang="en-US" sz="1400" dirty="0">
                <a:solidFill>
                  <a:srgbClr val="C00000"/>
                </a:solidFill>
              </a:rPr>
              <a:t>HEPAP Priority Scoring</a:t>
            </a:r>
          </a:p>
          <a:p>
            <a:r>
              <a:rPr lang="en-US" sz="1600" dirty="0"/>
              <a:t>July, August</a:t>
            </a:r>
          </a:p>
          <a:p>
            <a:pPr lvl="1"/>
            <a:r>
              <a:rPr lang="en-US" sz="1400" dirty="0">
                <a:solidFill>
                  <a:srgbClr val="C00000"/>
                </a:solidFill>
              </a:rPr>
              <a:t>Labs Priority Scoring </a:t>
            </a:r>
          </a:p>
          <a:p>
            <a:pPr lvl="1"/>
            <a:r>
              <a:rPr lang="en-US" sz="1400" dirty="0"/>
              <a:t>Database cleanup and analysis</a:t>
            </a:r>
          </a:p>
          <a:p>
            <a:r>
              <a:rPr lang="en-US" sz="1600" dirty="0"/>
              <a:t>September, October, November</a:t>
            </a:r>
          </a:p>
          <a:p>
            <a:pPr lvl="1"/>
            <a:r>
              <a:rPr lang="en-US" sz="1400" dirty="0"/>
              <a:t>OHEP deliberates for 8 weeks at a series of triage meetings</a:t>
            </a:r>
          </a:p>
          <a:p>
            <a:pPr lvl="2"/>
            <a:r>
              <a:rPr lang="en-US" sz="1400" dirty="0"/>
              <a:t>Capability-by-capability and activity-by-activity, grouped by classes of activity</a:t>
            </a:r>
          </a:p>
          <a:p>
            <a:pPr lvl="1"/>
            <a:r>
              <a:rPr lang="en-US" sz="1400" dirty="0"/>
              <a:t>OHEP selects Lab Optimization actions, develops implementation</a:t>
            </a:r>
          </a:p>
          <a:p>
            <a:r>
              <a:rPr lang="en-US" sz="1600" dirty="0"/>
              <a:t>November 29-30, 2017</a:t>
            </a:r>
          </a:p>
          <a:p>
            <a:pPr lvl="1"/>
            <a:r>
              <a:rPr lang="en-US" sz="1400" dirty="0"/>
              <a:t>Initial actions roll out to labs</a:t>
            </a:r>
          </a:p>
          <a:p>
            <a:pPr lvl="1"/>
            <a:r>
              <a:rPr lang="en-US" sz="1400" dirty="0"/>
              <a:t>Homework assignments </a:t>
            </a:r>
          </a:p>
        </p:txBody>
      </p:sp>
      <p:sp>
        <p:nvSpPr>
          <p:cNvPr id="3" name="Title 2"/>
          <p:cNvSpPr>
            <a:spLocks noGrp="1"/>
          </p:cNvSpPr>
          <p:nvPr>
            <p:ph type="title"/>
          </p:nvPr>
        </p:nvSpPr>
        <p:spPr>
          <a:xfrm>
            <a:off x="0" y="-1"/>
            <a:ext cx="9144000" cy="756591"/>
          </a:xfrm>
        </p:spPr>
        <p:txBody>
          <a:bodyPr/>
          <a:lstStyle/>
          <a:p>
            <a:r>
              <a:rPr lang="en-US" dirty="0"/>
              <a:t>Lab Optimization Process—Calls, Analysis, Selection (2 of 3)</a:t>
            </a:r>
          </a:p>
        </p:txBody>
      </p:sp>
      <p:sp>
        <p:nvSpPr>
          <p:cNvPr id="4" name="Slide Number Placeholder 3"/>
          <p:cNvSpPr>
            <a:spLocks noGrp="1"/>
          </p:cNvSpPr>
          <p:nvPr>
            <p:ph type="sldNum" sz="quarter" idx="11"/>
          </p:nvPr>
        </p:nvSpPr>
        <p:spPr/>
        <p:txBody>
          <a:bodyPr/>
          <a:lstStyle/>
          <a:p>
            <a:fld id="{26CA2777-A89F-4130-B308-73BB65955918}" type="slidenum">
              <a:rPr lang="en-US" smtClean="0"/>
              <a:pPr/>
              <a:t>19</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49766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3900" y="814184"/>
            <a:ext cx="3470564" cy="1404663"/>
          </a:xfrm>
          <a:prstGeom prst="rect">
            <a:avLst/>
          </a:prstGeom>
          <a:ln>
            <a:noFill/>
          </a:ln>
          <a:effectLst>
            <a:outerShdw blurRad="292100" dist="139700" dir="2700000" algn="tl" rotWithShape="0">
              <a:srgbClr val="333333">
                <a:alpha val="65000"/>
              </a:srgbClr>
            </a:outerShdw>
          </a:effectLst>
        </p:spPr>
      </p:pic>
      <p:sp>
        <p:nvSpPr>
          <p:cNvPr id="2" name="Content Placeholder 1"/>
          <p:cNvSpPr>
            <a:spLocks noGrp="1"/>
          </p:cNvSpPr>
          <p:nvPr>
            <p:ph idx="1"/>
          </p:nvPr>
        </p:nvSpPr>
        <p:spPr>
          <a:xfrm>
            <a:off x="352425" y="866776"/>
            <a:ext cx="3000375" cy="5259388"/>
          </a:xfrm>
        </p:spPr>
        <p:txBody>
          <a:bodyPr/>
          <a:lstStyle/>
          <a:p>
            <a:r>
              <a:rPr lang="en-US" dirty="0"/>
              <a:t>Lab</a:t>
            </a:r>
          </a:p>
          <a:p>
            <a:pPr lvl="1"/>
            <a:r>
              <a:rPr lang="en-US" dirty="0"/>
              <a:t>Capabilities &amp; activities</a:t>
            </a:r>
          </a:p>
          <a:p>
            <a:pPr lvl="1"/>
            <a:r>
              <a:rPr lang="en-US" dirty="0"/>
              <a:t>Merit &amp; Cost</a:t>
            </a:r>
          </a:p>
          <a:p>
            <a:pPr lvl="1"/>
            <a:r>
              <a:rPr lang="en-US" dirty="0"/>
              <a:t>FTEs, DM</a:t>
            </a:r>
          </a:p>
          <a:p>
            <a:r>
              <a:rPr lang="en-US" dirty="0"/>
              <a:t>OHEP</a:t>
            </a:r>
          </a:p>
          <a:p>
            <a:pPr lvl="1"/>
            <a:r>
              <a:rPr lang="en-US" dirty="0"/>
              <a:t>Merit by activity</a:t>
            </a:r>
          </a:p>
          <a:p>
            <a:r>
              <a:rPr lang="en-US" dirty="0"/>
              <a:t>Stakeholder</a:t>
            </a:r>
          </a:p>
          <a:p>
            <a:pPr lvl="1"/>
            <a:r>
              <a:rPr lang="en-US" dirty="0"/>
              <a:t>10-year Usage by capability</a:t>
            </a:r>
          </a:p>
          <a:p>
            <a:r>
              <a:rPr lang="en-US" dirty="0"/>
              <a:t>Priority</a:t>
            </a:r>
          </a:p>
          <a:p>
            <a:pPr lvl="1"/>
            <a:r>
              <a:rPr lang="en-US" dirty="0"/>
              <a:t>Ranking of activities</a:t>
            </a:r>
          </a:p>
        </p:txBody>
      </p:sp>
      <p:sp>
        <p:nvSpPr>
          <p:cNvPr id="3" name="Title 2"/>
          <p:cNvSpPr>
            <a:spLocks noGrp="1"/>
          </p:cNvSpPr>
          <p:nvPr>
            <p:ph type="title"/>
          </p:nvPr>
        </p:nvSpPr>
        <p:spPr/>
        <p:txBody>
          <a:bodyPr/>
          <a:lstStyle/>
          <a:p>
            <a:r>
              <a:rPr lang="en-US" dirty="0"/>
              <a:t>Data Calls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20</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6" name="Picture 5"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7112" y="1810641"/>
            <a:ext cx="4418812" cy="1051250"/>
          </a:xfrm>
          <a:prstGeom prst="rect">
            <a:avLst/>
          </a:prstGeom>
          <a:ln>
            <a:noFill/>
          </a:ln>
          <a:effectLst>
            <a:outerShdw blurRad="292100" dist="139700" dir="2700000" algn="tl" rotWithShape="0">
              <a:srgbClr val="333333">
                <a:alpha val="65000"/>
              </a:srgbClr>
            </a:outerShdw>
          </a:effectLst>
        </p:spPr>
      </p:pic>
      <p:pic>
        <p:nvPicPr>
          <p:cNvPr id="8" name="Picture 7" descr="Screen Clipp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3900" y="2923420"/>
            <a:ext cx="3514300" cy="920616"/>
          </a:xfrm>
          <a:prstGeom prst="rect">
            <a:avLst/>
          </a:prstGeom>
          <a:ln>
            <a:noFill/>
          </a:ln>
          <a:effectLst>
            <a:outerShdw blurRad="292100" dist="139700" dir="2700000" algn="tl" rotWithShape="0">
              <a:srgbClr val="333333">
                <a:alpha val="65000"/>
              </a:srgbClr>
            </a:outerShdw>
          </a:effectLst>
        </p:spPr>
      </p:pic>
      <p:pic>
        <p:nvPicPr>
          <p:cNvPr id="9" name="Picture 8" descr="Screen Clippi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81153" y="3902781"/>
            <a:ext cx="3200400" cy="1463978"/>
          </a:xfrm>
          <a:prstGeom prst="rect">
            <a:avLst/>
          </a:prstGeom>
          <a:ln>
            <a:noFill/>
          </a:ln>
          <a:effectLst>
            <a:outerShdw blurRad="292100" dist="139700" dir="2700000" algn="tl" rotWithShape="0">
              <a:srgbClr val="333333">
                <a:alpha val="65000"/>
              </a:srgbClr>
            </a:outerShdw>
          </a:effectLst>
        </p:spPr>
      </p:pic>
      <p:pic>
        <p:nvPicPr>
          <p:cNvPr id="10" name="Picture 9" descr="Screen Clippi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24600" y="4743843"/>
            <a:ext cx="2657900" cy="149580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0405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790576"/>
            <a:ext cx="8991599" cy="5457824"/>
          </a:xfrm>
        </p:spPr>
        <p:txBody>
          <a:bodyPr>
            <a:normAutofit fontScale="70000" lnSpcReduction="20000"/>
          </a:bodyPr>
          <a:lstStyle/>
          <a:p>
            <a:r>
              <a:rPr lang="en-US" dirty="0"/>
              <a:t>Making CBA projections over the next 10 years requires knowing: </a:t>
            </a:r>
          </a:p>
          <a:p>
            <a:pPr lvl="1"/>
            <a:r>
              <a:rPr lang="en-US" dirty="0"/>
              <a:t>(Everything, everywhere, over 10 years, tagged by: {HEP thrust, tier, activity, class}, measured by: {cost, FTEs, merit, utilization, $ sources, priority, description, DM/RU, …})</a:t>
            </a:r>
            <a:r>
              <a:rPr lang="en-US" sz="2000" b="1" dirty="0">
                <a:solidFill>
                  <a:srgbClr val="C00000"/>
                </a:solidFill>
                <a:latin typeface="+mn-lt"/>
                <a:cs typeface="+mn-cs"/>
                <a:sym typeface="Wingdings" panose="05000000000000000000" pitchFamily="2" charset="2"/>
              </a:rPr>
              <a:t> </a:t>
            </a:r>
            <a:r>
              <a:rPr lang="en-US" sz="2000" b="1" dirty="0">
                <a:solidFill>
                  <a:srgbClr val="C00000"/>
                </a:solidFill>
                <a:latin typeface="+mn-lt"/>
                <a:cs typeface="+mn-cs"/>
              </a:rPr>
              <a:t>O(10</a:t>
            </a:r>
            <a:r>
              <a:rPr lang="en-US" sz="2000" b="1" baseline="30000" dirty="0">
                <a:solidFill>
                  <a:srgbClr val="C00000"/>
                </a:solidFill>
                <a:latin typeface="+mn-lt"/>
                <a:cs typeface="+mn-cs"/>
              </a:rPr>
              <a:t>8</a:t>
            </a:r>
            <a:r>
              <a:rPr lang="en-US" sz="2000" b="1" dirty="0">
                <a:solidFill>
                  <a:srgbClr val="C00000"/>
                </a:solidFill>
                <a:latin typeface="+mn-lt"/>
                <a:cs typeface="+mn-cs"/>
              </a:rPr>
              <a:t>) entries</a:t>
            </a:r>
          </a:p>
          <a:p>
            <a:pPr lvl="2"/>
            <a:r>
              <a:rPr lang="en-US" dirty="0" err="1"/>
              <a:t>Thresholded</a:t>
            </a:r>
            <a:r>
              <a:rPr lang="en-US" dirty="0"/>
              <a:t> (&gt;1M$/year cost per capability)</a:t>
            </a:r>
          </a:p>
          <a:p>
            <a:pPr lvl="2"/>
            <a:r>
              <a:rPr lang="en-US" dirty="0"/>
              <a:t>Factorized (Longitudinal x transverse; separated Cap, Act, and </a:t>
            </a:r>
            <a:r>
              <a:rPr lang="en-US" dirty="0" err="1"/>
              <a:t>Util</a:t>
            </a:r>
            <a:r>
              <a:rPr lang="en-US" dirty="0"/>
              <a:t> tables)</a:t>
            </a:r>
          </a:p>
          <a:p>
            <a:r>
              <a:rPr lang="en-US" dirty="0"/>
              <a:t>4+1 data calls, 236 input spreadsheets</a:t>
            </a:r>
          </a:p>
          <a:p>
            <a:pPr lvl="2"/>
            <a:r>
              <a:rPr lang="en-US" dirty="0"/>
              <a:t>Lab Data Call: </a:t>
            </a:r>
            <a:r>
              <a:rPr lang="en-US" dirty="0">
                <a:solidFill>
                  <a:srgbClr val="0070C0"/>
                </a:solidFill>
              </a:rPr>
              <a:t>18,142 data entries</a:t>
            </a:r>
          </a:p>
          <a:p>
            <a:pPr lvl="3"/>
            <a:r>
              <a:rPr lang="en-US" dirty="0"/>
              <a:t>Capabilities (Competences, Facilities), merit &amp; cost of each Activity</a:t>
            </a:r>
          </a:p>
          <a:p>
            <a:pPr lvl="2"/>
            <a:r>
              <a:rPr lang="en-US" dirty="0"/>
              <a:t>OHEP Scoring: </a:t>
            </a:r>
            <a:r>
              <a:rPr lang="en-US" dirty="0">
                <a:solidFill>
                  <a:srgbClr val="0070C0"/>
                </a:solidFill>
              </a:rPr>
              <a:t>2,330 data entries</a:t>
            </a:r>
          </a:p>
          <a:p>
            <a:pPr lvl="3"/>
            <a:r>
              <a:rPr lang="en-US" dirty="0"/>
              <a:t>Merit of each activity of each capability</a:t>
            </a:r>
          </a:p>
          <a:p>
            <a:pPr lvl="2"/>
            <a:r>
              <a:rPr lang="en-US" dirty="0"/>
              <a:t>Stakeholder Data Call: </a:t>
            </a:r>
            <a:r>
              <a:rPr lang="en-US" dirty="0">
                <a:solidFill>
                  <a:srgbClr val="0070C0"/>
                </a:solidFill>
              </a:rPr>
              <a:t>2,838 data entries</a:t>
            </a:r>
          </a:p>
          <a:p>
            <a:pPr lvl="3"/>
            <a:r>
              <a:rPr lang="en-US" dirty="0"/>
              <a:t>Utilization data over the next 10 years for Capabilities</a:t>
            </a:r>
          </a:p>
          <a:p>
            <a:pPr lvl="2"/>
            <a:r>
              <a:rPr lang="en-US" dirty="0"/>
              <a:t>Priority Data Call: </a:t>
            </a:r>
            <a:r>
              <a:rPr lang="en-US" dirty="0">
                <a:solidFill>
                  <a:srgbClr val="0070C0"/>
                </a:solidFill>
              </a:rPr>
              <a:t>4,165 data entries</a:t>
            </a:r>
          </a:p>
          <a:p>
            <a:pPr lvl="3"/>
            <a:r>
              <a:rPr lang="en-US" dirty="0"/>
              <a:t>Relative scoring of the importance of Activities</a:t>
            </a:r>
          </a:p>
          <a:p>
            <a:pPr lvl="2"/>
            <a:r>
              <a:rPr lang="en-US" dirty="0">
                <a:solidFill>
                  <a:srgbClr val="002060"/>
                </a:solidFill>
              </a:rPr>
              <a:t>Sustainability Data Call: </a:t>
            </a:r>
            <a:r>
              <a:rPr lang="en-US" dirty="0">
                <a:solidFill>
                  <a:srgbClr val="0070C0"/>
                </a:solidFill>
              </a:rPr>
              <a:t>8,589 data entries</a:t>
            </a:r>
          </a:p>
          <a:p>
            <a:r>
              <a:rPr lang="en-US" dirty="0"/>
              <a:t>Gathered in a database of 62 linked tables with 98,195 entries and a set of tools</a:t>
            </a:r>
          </a:p>
          <a:p>
            <a:pPr lvl="2"/>
            <a:r>
              <a:rPr lang="en-US" dirty="0"/>
              <a:t>Automated data aggregation &amp; validation</a:t>
            </a:r>
          </a:p>
          <a:p>
            <a:pPr lvl="2"/>
            <a:r>
              <a:rPr lang="en-US" dirty="0"/>
              <a:t>A model linking Optimization &amp; Sustainability data sets to estimate future values</a:t>
            </a:r>
          </a:p>
          <a:p>
            <a:pPr lvl="2"/>
            <a:r>
              <a:rPr lang="en-US" dirty="0"/>
              <a:t>A model of capability utilization</a:t>
            </a:r>
          </a:p>
          <a:p>
            <a:pPr lvl="2"/>
            <a:r>
              <a:rPr lang="en-US" dirty="0"/>
              <a:t>Priority analysis and MC error estimation</a:t>
            </a:r>
          </a:p>
          <a:p>
            <a:pPr lvl="2"/>
            <a:r>
              <a:rPr lang="en-US" dirty="0"/>
              <a:t>Realignment impact estimation</a:t>
            </a:r>
          </a:p>
          <a:p>
            <a:endParaRPr lang="en-US" dirty="0"/>
          </a:p>
          <a:p>
            <a:endParaRPr lang="en-US" dirty="0"/>
          </a:p>
          <a:p>
            <a:pPr lvl="2"/>
            <a:endParaRPr lang="en-US" dirty="0"/>
          </a:p>
          <a:p>
            <a:endParaRPr lang="en-US" dirty="0"/>
          </a:p>
        </p:txBody>
      </p:sp>
      <p:sp>
        <p:nvSpPr>
          <p:cNvPr id="3" name="Title 2"/>
          <p:cNvSpPr>
            <a:spLocks noGrp="1"/>
          </p:cNvSpPr>
          <p:nvPr>
            <p:ph type="title"/>
          </p:nvPr>
        </p:nvSpPr>
        <p:spPr/>
        <p:txBody>
          <a:bodyPr/>
          <a:lstStyle/>
          <a:p>
            <a:r>
              <a:rPr lang="en-US" dirty="0"/>
              <a:t>Scope of the Data Received</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21</a:t>
            </a:fld>
            <a:endParaRPr lang="en-US" dirty="0"/>
          </a:p>
        </p:txBody>
      </p:sp>
      <p:sp>
        <p:nvSpPr>
          <p:cNvPr id="5" name="Footer Placeholder 4"/>
          <p:cNvSpPr>
            <a:spLocks noGrp="1"/>
          </p:cNvSpPr>
          <p:nvPr>
            <p:ph type="ftr" sz="quarter" idx="12"/>
          </p:nvPr>
        </p:nvSpPr>
        <p:spPr/>
        <p:txBody>
          <a:bodyPr/>
          <a:lstStyle/>
          <a:p>
            <a:endParaRPr lang="en-US" dirty="0"/>
          </a:p>
        </p:txBody>
      </p:sp>
      <p:sp>
        <p:nvSpPr>
          <p:cNvPr id="6" name="Right Brace 5"/>
          <p:cNvSpPr/>
          <p:nvPr/>
        </p:nvSpPr>
        <p:spPr>
          <a:xfrm>
            <a:off x="7239000" y="2118130"/>
            <a:ext cx="304800" cy="173831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7568213" y="2841251"/>
            <a:ext cx="1143000" cy="523220"/>
          </a:xfrm>
          <a:prstGeom prst="rect">
            <a:avLst/>
          </a:prstGeom>
          <a:noFill/>
        </p:spPr>
        <p:txBody>
          <a:bodyPr wrap="square" rtlCol="0">
            <a:spAutoFit/>
          </a:bodyPr>
          <a:lstStyle/>
          <a:p>
            <a:r>
              <a:rPr lang="en-US" sz="1400" b="1" dirty="0">
                <a:solidFill>
                  <a:srgbClr val="C00000"/>
                </a:solidFill>
                <a:sym typeface="Wingdings" panose="05000000000000000000" pitchFamily="2" charset="2"/>
              </a:rPr>
              <a:t> </a:t>
            </a:r>
            <a:r>
              <a:rPr lang="en-US" sz="1400" b="1" dirty="0">
                <a:solidFill>
                  <a:srgbClr val="C00000"/>
                </a:solidFill>
              </a:rPr>
              <a:t>O(10</a:t>
            </a:r>
            <a:r>
              <a:rPr lang="en-US" sz="1400" b="1" baseline="30000" dirty="0">
                <a:solidFill>
                  <a:srgbClr val="C00000"/>
                </a:solidFill>
              </a:rPr>
              <a:t>4</a:t>
            </a:r>
            <a:r>
              <a:rPr lang="en-US" sz="1400" b="1" dirty="0">
                <a:solidFill>
                  <a:srgbClr val="C00000"/>
                </a:solidFill>
              </a:rPr>
              <a:t>) entries</a:t>
            </a:r>
          </a:p>
        </p:txBody>
      </p:sp>
    </p:spTree>
    <p:extLst>
      <p:ext uri="{BB962C8B-B14F-4D97-AF65-F5344CB8AC3E}">
        <p14:creationId xmlns:p14="http://schemas.microsoft.com/office/powerpoint/2010/main" val="1692022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0449" y="838200"/>
            <a:ext cx="5133975" cy="5259388"/>
          </a:xfrm>
        </p:spPr>
        <p:txBody>
          <a:bodyPr>
            <a:normAutofit/>
          </a:bodyPr>
          <a:lstStyle/>
          <a:p>
            <a:r>
              <a:rPr lang="en-US" sz="1600" dirty="0"/>
              <a:t>Average of Labs’ scores = 4.5</a:t>
            </a:r>
          </a:p>
          <a:p>
            <a:r>
              <a:rPr lang="en-US" sz="1600" dirty="0"/>
              <a:t>Average OHEP’s scores = 3.9</a:t>
            </a:r>
          </a:p>
          <a:p>
            <a:pPr lvl="1"/>
            <a:r>
              <a:rPr lang="en-US" sz="1400" dirty="0"/>
              <a:t>Guidance: “as good as any other lab in the US” = 3.0</a:t>
            </a:r>
          </a:p>
          <a:p>
            <a:pPr marL="457200" lvl="1" indent="0">
              <a:buNone/>
            </a:pPr>
            <a:endParaRPr lang="en-US" sz="1600" dirty="0"/>
          </a:p>
          <a:p>
            <a:r>
              <a:rPr lang="en-US" sz="1600" dirty="0"/>
              <a:t>Merit Scores were correlated</a:t>
            </a:r>
          </a:p>
          <a:p>
            <a:pPr lvl="1"/>
            <a:r>
              <a:rPr lang="en-US" sz="1400" dirty="0"/>
              <a:t>R = Relevance</a:t>
            </a:r>
          </a:p>
          <a:p>
            <a:pPr lvl="1"/>
            <a:r>
              <a:rPr lang="en-US" sz="1400" dirty="0"/>
              <a:t>I = Impact</a:t>
            </a:r>
          </a:p>
          <a:p>
            <a:pPr lvl="1"/>
            <a:r>
              <a:rPr lang="en-US" sz="1400" dirty="0"/>
              <a:t>S = Synergy</a:t>
            </a:r>
          </a:p>
          <a:p>
            <a:pPr lvl="1"/>
            <a:r>
              <a:rPr lang="en-US" sz="1400" dirty="0"/>
              <a:t>U = Uniqueness</a:t>
            </a:r>
          </a:p>
          <a:p>
            <a:r>
              <a:rPr lang="en-US" sz="1600" dirty="0"/>
              <a:t>Consequently, the four merit scores were combined into a single score: “Benefit”</a:t>
            </a:r>
          </a:p>
          <a:p>
            <a:pPr lvl="1"/>
            <a:r>
              <a:rPr lang="en-US" sz="1400" dirty="0"/>
              <a:t>B = 0.35*R+0.35*I+0.15*S+0.15*U</a:t>
            </a:r>
          </a:p>
          <a:p>
            <a:r>
              <a:rPr lang="en-US" sz="1600" dirty="0"/>
              <a:t>And aggregated as mean-subtracted, scaled (to unit </a:t>
            </a:r>
            <a:r>
              <a:rPr lang="en-US" sz="1600" dirty="0" err="1"/>
              <a:t>s.d.</a:t>
            </a:r>
            <a:r>
              <a:rPr lang="en-US" sz="1600" dirty="0"/>
              <a:t>) scores to partially compensate for rater-to-rater variation</a:t>
            </a:r>
          </a:p>
          <a:p>
            <a:endParaRPr lang="en-US" sz="1600" dirty="0"/>
          </a:p>
          <a:p>
            <a:r>
              <a:rPr lang="en-US" sz="1600" dirty="0"/>
              <a:t>OHEP and labs scoring was somewhat correlated (R=0.24)</a:t>
            </a:r>
          </a:p>
          <a:p>
            <a:pPr lvl="1"/>
            <a:r>
              <a:rPr lang="en-US" sz="1400" dirty="0"/>
              <a:t>See plot at right</a:t>
            </a:r>
          </a:p>
          <a:p>
            <a:endParaRPr lang="en-US" sz="1600" dirty="0"/>
          </a:p>
          <a:p>
            <a:endParaRPr lang="en-US" sz="1600" dirty="0"/>
          </a:p>
        </p:txBody>
      </p:sp>
      <p:sp>
        <p:nvSpPr>
          <p:cNvPr id="3" name="Title 2"/>
          <p:cNvSpPr>
            <a:spLocks noGrp="1"/>
          </p:cNvSpPr>
          <p:nvPr>
            <p:ph type="title"/>
          </p:nvPr>
        </p:nvSpPr>
        <p:spPr/>
        <p:txBody>
          <a:bodyPr/>
          <a:lstStyle/>
          <a:p>
            <a:r>
              <a:rPr lang="en-US" dirty="0"/>
              <a:t>Merit Scoring</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22</a:t>
            </a:fld>
            <a:endParaRPr lang="en-US" dirty="0"/>
          </a:p>
        </p:txBody>
      </p:sp>
      <p:sp>
        <p:nvSpPr>
          <p:cNvPr id="5" name="Footer Placeholder 4"/>
          <p:cNvSpPr>
            <a:spLocks noGrp="1"/>
          </p:cNvSpPr>
          <p:nvPr>
            <p:ph type="ftr" sz="quarter" idx="12"/>
          </p:nvPr>
        </p:nvSpPr>
        <p:spPr/>
        <p:txBody>
          <a:bodyPr/>
          <a:lstStyle/>
          <a:p>
            <a:endParaRPr lang="en-US" dirty="0"/>
          </a:p>
        </p:txBody>
      </p:sp>
      <p:grpSp>
        <p:nvGrpSpPr>
          <p:cNvPr id="13" name="Group 12"/>
          <p:cNvGrpSpPr/>
          <p:nvPr/>
        </p:nvGrpSpPr>
        <p:grpSpPr>
          <a:xfrm>
            <a:off x="5234426" y="2755086"/>
            <a:ext cx="3499407" cy="3481118"/>
            <a:chOff x="5132409" y="2552224"/>
            <a:chExt cx="3499407" cy="3481118"/>
          </a:xfrm>
        </p:grpSpPr>
        <p:pic>
          <p:nvPicPr>
            <p:cNvPr id="9" name="Picture 8"/>
            <p:cNvPicPr>
              <a:picLocks noChangeAspect="1"/>
            </p:cNvPicPr>
            <p:nvPr/>
          </p:nvPicPr>
          <p:blipFill>
            <a:blip r:embed="rId2"/>
            <a:stretch>
              <a:fillRect/>
            </a:stretch>
          </p:blipFill>
          <p:spPr>
            <a:xfrm>
              <a:off x="5132409" y="2552224"/>
              <a:ext cx="3499407" cy="3481118"/>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5907646" y="2779084"/>
              <a:ext cx="1948931" cy="276999"/>
            </a:xfrm>
            <a:prstGeom prst="rect">
              <a:avLst/>
            </a:prstGeom>
            <a:noFill/>
          </p:spPr>
          <p:txBody>
            <a:bodyPr wrap="none" rtlCol="0">
              <a:spAutoFit/>
            </a:bodyPr>
            <a:lstStyle/>
            <a:p>
              <a:r>
                <a:rPr lang="en-US" sz="1200" dirty="0"/>
                <a:t>Absolute scores—not scaled</a:t>
              </a:r>
            </a:p>
          </p:txBody>
        </p:sp>
      </p:grpSp>
      <p:cxnSp>
        <p:nvCxnSpPr>
          <p:cNvPr id="15" name="Straight Connector 14"/>
          <p:cNvCxnSpPr/>
          <p:nvPr/>
        </p:nvCxnSpPr>
        <p:spPr>
          <a:xfrm flipV="1">
            <a:off x="5794131" y="3165232"/>
            <a:ext cx="2751992" cy="2593730"/>
          </a:xfrm>
          <a:prstGeom prst="line">
            <a:avLst/>
          </a:prstGeom>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a:blip r:embed="rId3"/>
          <a:stretch>
            <a:fillRect/>
          </a:stretch>
        </p:blipFill>
        <p:spPr>
          <a:xfrm>
            <a:off x="5136545" y="1870470"/>
            <a:ext cx="3695169" cy="627491"/>
          </a:xfrm>
          <a:prstGeom prst="rect">
            <a:avLst/>
          </a:prstGeom>
          <a:solidFill>
            <a:schemeClr val="bg1"/>
          </a:solidFill>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560144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Cost &amp; Merit Data in One Slide</a:t>
            </a:r>
            <a:br>
              <a:rPr lang="en-US" dirty="0"/>
            </a:br>
            <a:r>
              <a:rPr lang="en-US" sz="1400" dirty="0"/>
              <a:t>(Illustrations are intentionally illegible—provided to show the scope and density of data)</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23</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34" y="3709662"/>
            <a:ext cx="9060169" cy="2405005"/>
          </a:xfrm>
          <a:prstGeom prst="rect">
            <a:avLst/>
          </a:prstGeom>
        </p:spPr>
      </p:pic>
      <p:pic>
        <p:nvPicPr>
          <p:cNvPr id="21" name="Picture 20"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49" y="1143000"/>
            <a:ext cx="9047592" cy="2401667"/>
          </a:xfrm>
          <a:prstGeom prst="rect">
            <a:avLst/>
          </a:prstGeom>
        </p:spPr>
      </p:pic>
      <p:sp>
        <p:nvSpPr>
          <p:cNvPr id="22" name="TextBox 21"/>
          <p:cNvSpPr txBox="1"/>
          <p:nvPr/>
        </p:nvSpPr>
        <p:spPr>
          <a:xfrm>
            <a:off x="2424711" y="805934"/>
            <a:ext cx="4291013" cy="369332"/>
          </a:xfrm>
          <a:prstGeom prst="rect">
            <a:avLst/>
          </a:prstGeom>
          <a:noFill/>
        </p:spPr>
        <p:txBody>
          <a:bodyPr wrap="square" rtlCol="0">
            <a:spAutoFit/>
          </a:bodyPr>
          <a:lstStyle/>
          <a:p>
            <a:pPr algn="ctr"/>
            <a:r>
              <a:rPr lang="en-US" dirty="0">
                <a:sym typeface="Wingdings" panose="05000000000000000000" pitchFamily="2" charset="2"/>
              </a:rPr>
              <a:t> </a:t>
            </a:r>
            <a:r>
              <a:rPr lang="en-US" dirty="0"/>
              <a:t>CAPABILITIES </a:t>
            </a:r>
            <a:r>
              <a:rPr lang="en-US" dirty="0">
                <a:sym typeface="Wingdings" panose="05000000000000000000" pitchFamily="2" charset="2"/>
              </a:rPr>
              <a:t></a:t>
            </a:r>
            <a:endParaRPr lang="en-US" dirty="0"/>
          </a:p>
        </p:txBody>
      </p:sp>
      <p:sp>
        <p:nvSpPr>
          <p:cNvPr id="23" name="TextBox 22"/>
          <p:cNvSpPr txBox="1"/>
          <p:nvPr/>
        </p:nvSpPr>
        <p:spPr>
          <a:xfrm rot="16200000">
            <a:off x="-933974" y="2114653"/>
            <a:ext cx="2335892" cy="369332"/>
          </a:xfrm>
          <a:prstGeom prst="rect">
            <a:avLst/>
          </a:prstGeom>
          <a:noFill/>
        </p:spPr>
        <p:txBody>
          <a:bodyPr wrap="square" rtlCol="0">
            <a:spAutoFit/>
          </a:bodyPr>
          <a:lstStyle/>
          <a:p>
            <a:pPr algn="ctr"/>
            <a:r>
              <a:rPr lang="en-US" dirty="0">
                <a:sym typeface="Wingdings" panose="05000000000000000000" pitchFamily="2" charset="2"/>
              </a:rPr>
              <a:t> Activities</a:t>
            </a:r>
            <a:r>
              <a:rPr lang="en-US" dirty="0"/>
              <a:t> </a:t>
            </a:r>
            <a:r>
              <a:rPr lang="en-US" dirty="0">
                <a:sym typeface="Wingdings" panose="05000000000000000000" pitchFamily="2" charset="2"/>
              </a:rPr>
              <a:t></a:t>
            </a:r>
            <a:endParaRPr lang="en-US" dirty="0"/>
          </a:p>
        </p:txBody>
      </p:sp>
      <p:sp>
        <p:nvSpPr>
          <p:cNvPr id="24" name="TextBox 23"/>
          <p:cNvSpPr txBox="1"/>
          <p:nvPr/>
        </p:nvSpPr>
        <p:spPr>
          <a:xfrm rot="16200000">
            <a:off x="-958396" y="4762055"/>
            <a:ext cx="2335892" cy="369332"/>
          </a:xfrm>
          <a:prstGeom prst="rect">
            <a:avLst/>
          </a:prstGeom>
          <a:noFill/>
        </p:spPr>
        <p:txBody>
          <a:bodyPr wrap="square" rtlCol="0">
            <a:spAutoFit/>
          </a:bodyPr>
          <a:lstStyle/>
          <a:p>
            <a:pPr algn="ctr"/>
            <a:r>
              <a:rPr lang="en-US" dirty="0">
                <a:sym typeface="Wingdings" panose="05000000000000000000" pitchFamily="2" charset="2"/>
              </a:rPr>
              <a:t> Activities</a:t>
            </a:r>
            <a:r>
              <a:rPr lang="en-US" dirty="0"/>
              <a:t> </a:t>
            </a:r>
            <a:r>
              <a:rPr lang="en-US" dirty="0">
                <a:sym typeface="Wingdings" panose="05000000000000000000" pitchFamily="2" charset="2"/>
              </a:rPr>
              <a:t></a:t>
            </a:r>
            <a:endParaRPr lang="en-US" dirty="0"/>
          </a:p>
        </p:txBody>
      </p:sp>
    </p:spTree>
    <p:extLst>
      <p:ext uri="{BB962C8B-B14F-4D97-AF65-F5344CB8AC3E}">
        <p14:creationId xmlns:p14="http://schemas.microsoft.com/office/powerpoint/2010/main" val="13307673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indent="0">
              <a:buNone/>
            </a:pPr>
            <a:r>
              <a:rPr lang="en-US" dirty="0"/>
              <a:t>To understand the community’s use patterns for the capabilities, a Stakeholder Data Call was made</a:t>
            </a:r>
          </a:p>
          <a:p>
            <a:r>
              <a:rPr lang="en-US" dirty="0"/>
              <a:t>Who was asked</a:t>
            </a:r>
          </a:p>
          <a:p>
            <a:pPr lvl="1"/>
            <a:r>
              <a:rPr lang="en-US" dirty="0"/>
              <a:t>A list of 164 entities was generated by the OHEP PMs</a:t>
            </a:r>
          </a:p>
          <a:p>
            <a:pPr lvl="2"/>
            <a:r>
              <a:rPr lang="en-US" dirty="0"/>
              <a:t>Collab. leads, Expt. spokes., </a:t>
            </a:r>
            <a:r>
              <a:rPr lang="en-US" dirty="0" err="1"/>
              <a:t>Proj</a:t>
            </a:r>
            <a:r>
              <a:rPr lang="en-US" dirty="0"/>
              <a:t>. </a:t>
            </a:r>
            <a:r>
              <a:rPr lang="en-US" dirty="0" err="1"/>
              <a:t>mgrs</a:t>
            </a:r>
            <a:r>
              <a:rPr lang="en-US" dirty="0"/>
              <a:t>/dirs./sci., fac. </a:t>
            </a:r>
            <a:r>
              <a:rPr lang="en-US" dirty="0" err="1"/>
              <a:t>mgrs</a:t>
            </a:r>
            <a:r>
              <a:rPr lang="en-US" dirty="0"/>
              <a:t>, ctr. </a:t>
            </a:r>
            <a:r>
              <a:rPr lang="en-US" dirty="0" err="1"/>
              <a:t>coord</a:t>
            </a:r>
            <a:r>
              <a:rPr lang="en-US" dirty="0"/>
              <a:t>., PAC Chairs, and senior university PIs</a:t>
            </a:r>
          </a:p>
          <a:p>
            <a:r>
              <a:rPr lang="en-US" dirty="0"/>
              <a:t>Response Rate</a:t>
            </a:r>
          </a:p>
          <a:p>
            <a:pPr lvl="1"/>
            <a:r>
              <a:rPr lang="en-US" dirty="0"/>
              <a:t>90 responses from 164 requests (~55%)</a:t>
            </a:r>
          </a:p>
          <a:p>
            <a:pPr lvl="2"/>
            <a:r>
              <a:rPr lang="en-US" dirty="0"/>
              <a:t>Additional response coordination occurred so coverage is slightly better than 55%</a:t>
            </a:r>
          </a:p>
          <a:p>
            <a:r>
              <a:rPr lang="en-US" dirty="0"/>
              <a:t>What was requested</a:t>
            </a:r>
          </a:p>
          <a:p>
            <a:pPr lvl="1"/>
            <a:r>
              <a:rPr lang="en-US" dirty="0"/>
              <a:t>Which lab capabilities are needed and how much is needed over the next 10 years</a:t>
            </a:r>
          </a:p>
          <a:p>
            <a:r>
              <a:rPr lang="en-US" dirty="0"/>
              <a:t>Statements of usage were then converted into a numerical model of usage</a:t>
            </a:r>
          </a:p>
          <a:p>
            <a:pPr lvl="1"/>
            <a:r>
              <a:rPr lang="en-US" dirty="0"/>
              <a:t>Tagged by: activity, capability, HEP program, activity or facility class, type of source, probable accuracy, and source. </a:t>
            </a:r>
          </a:p>
        </p:txBody>
      </p:sp>
      <p:sp>
        <p:nvSpPr>
          <p:cNvPr id="3" name="Title 2"/>
          <p:cNvSpPr>
            <a:spLocks noGrp="1"/>
          </p:cNvSpPr>
          <p:nvPr>
            <p:ph type="title"/>
          </p:nvPr>
        </p:nvSpPr>
        <p:spPr/>
        <p:txBody>
          <a:bodyPr/>
          <a:lstStyle/>
          <a:p>
            <a:r>
              <a:rPr lang="en-US" dirty="0"/>
              <a:t>Stakeholder Data Call</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24</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4488284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16088CE7-8E9A-4037-B94C-43535D03877F}"/>
              </a:ext>
            </a:extLst>
          </p:cNvPr>
          <p:cNvSpPr>
            <a:spLocks noGrp="1"/>
          </p:cNvSpPr>
          <p:nvPr>
            <p:ph type="title"/>
          </p:nvPr>
        </p:nvSpPr>
        <p:spPr>
          <a:xfrm>
            <a:off x="7088" y="-228600"/>
            <a:ext cx="9144000" cy="1143000"/>
          </a:xfrm>
        </p:spPr>
        <p:txBody>
          <a:bodyPr>
            <a:normAutofit/>
          </a:bodyPr>
          <a:lstStyle/>
          <a:p>
            <a:r>
              <a:rPr lang="en-US" dirty="0"/>
              <a:t>Stakeholders’ View of the HEP Lab Network</a:t>
            </a:r>
            <a:br>
              <a:rPr lang="en-US" dirty="0"/>
            </a:br>
            <a:r>
              <a:rPr lang="en-US" sz="1400" dirty="0"/>
              <a:t>(Caveats: This is lab-centric, biased towards “visible” capabilities, and incomplete)</a:t>
            </a:r>
          </a:p>
        </p:txBody>
      </p:sp>
      <p:sp>
        <p:nvSpPr>
          <p:cNvPr id="4" name="Slide Number Placeholder 3">
            <a:extLst>
              <a:ext uri="{FF2B5EF4-FFF2-40B4-BE49-F238E27FC236}">
                <a16:creationId xmlns:a16="http://schemas.microsoft.com/office/drawing/2014/main" xmlns="" id="{21C11F99-9EC3-4A36-83C2-52C371F00F5A}"/>
              </a:ext>
            </a:extLst>
          </p:cNvPr>
          <p:cNvSpPr>
            <a:spLocks noGrp="1"/>
          </p:cNvSpPr>
          <p:nvPr>
            <p:ph type="sldNum" sz="quarter" idx="11"/>
          </p:nvPr>
        </p:nvSpPr>
        <p:spPr/>
        <p:txBody>
          <a:bodyPr/>
          <a:lstStyle/>
          <a:p>
            <a:fld id="{26CA2777-A89F-4130-B308-73BB65955918}" type="slidenum">
              <a:rPr lang="en-US" smtClean="0"/>
              <a:pPr/>
              <a:t>25</a:t>
            </a:fld>
            <a:endParaRPr lang="en-US" dirty="0"/>
          </a:p>
        </p:txBody>
      </p:sp>
      <p:sp>
        <p:nvSpPr>
          <p:cNvPr id="5" name="Footer Placeholder 4">
            <a:extLst>
              <a:ext uri="{FF2B5EF4-FFF2-40B4-BE49-F238E27FC236}">
                <a16:creationId xmlns:a16="http://schemas.microsoft.com/office/drawing/2014/main" xmlns="" id="{25CC6B0D-67FE-443A-8BC5-36A36E3D56FA}"/>
              </a:ext>
            </a:extLst>
          </p:cNvPr>
          <p:cNvSpPr>
            <a:spLocks noGrp="1"/>
          </p:cNvSpPr>
          <p:nvPr>
            <p:ph type="ftr" sz="quarter" idx="12"/>
          </p:nvPr>
        </p:nvSpPr>
        <p:spPr/>
        <p:txBody>
          <a:bodyPr/>
          <a:lstStyle/>
          <a:p>
            <a:endParaRPr lang="en-US" dirty="0"/>
          </a:p>
        </p:txBody>
      </p:sp>
      <p:pic>
        <p:nvPicPr>
          <p:cNvPr id="11" name="Picture 10" descr="Screen Clipping">
            <a:extLst>
              <a:ext uri="{FF2B5EF4-FFF2-40B4-BE49-F238E27FC236}">
                <a16:creationId xmlns:a16="http://schemas.microsoft.com/office/drawing/2014/main" xmlns="" id="{32CC3737-E6E1-438E-BFCD-A06CB31683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838200"/>
            <a:ext cx="6013266" cy="4927628"/>
          </a:xfrm>
          <a:prstGeom prst="rect">
            <a:avLst/>
          </a:prstGeom>
          <a:ln>
            <a:noFill/>
          </a:ln>
          <a:effectLst>
            <a:outerShdw blurRad="292100" dist="139700" dir="2700000" algn="tl" rotWithShape="0">
              <a:srgbClr val="333333">
                <a:alpha val="65000"/>
              </a:srgbClr>
            </a:outerShdw>
          </a:effectLst>
        </p:spPr>
      </p:pic>
      <p:sp>
        <p:nvSpPr>
          <p:cNvPr id="2" name="TextBox 1"/>
          <p:cNvSpPr txBox="1"/>
          <p:nvPr/>
        </p:nvSpPr>
        <p:spPr>
          <a:xfrm>
            <a:off x="6158578" y="838200"/>
            <a:ext cx="2985422" cy="5816977"/>
          </a:xfrm>
          <a:prstGeom prst="rect">
            <a:avLst/>
          </a:prstGeom>
          <a:noFill/>
        </p:spPr>
        <p:txBody>
          <a:bodyPr wrap="square" rtlCol="0">
            <a:spAutoFit/>
          </a:bodyPr>
          <a:lstStyle/>
          <a:p>
            <a:r>
              <a:rPr lang="en-US" sz="1200" dirty="0"/>
              <a:t>HEP Lab Capability Network in a </a:t>
            </a:r>
            <a:r>
              <a:rPr lang="en-US" sz="1200" dirty="0" err="1"/>
              <a:t>Fruchterman-Reingold</a:t>
            </a:r>
            <a:r>
              <a:rPr lang="en-US" sz="1200" dirty="0"/>
              <a:t> Layout:</a:t>
            </a:r>
          </a:p>
          <a:p>
            <a:pPr marL="171450" indent="-171450">
              <a:buFont typeface="Arial" panose="020B0604020202020204" pitchFamily="34" charset="0"/>
              <a:buChar char="•"/>
            </a:pPr>
            <a:r>
              <a:rPr lang="en-US" sz="1200" dirty="0"/>
              <a:t>Nodes “repel” but are attracted by the number and weight of the links (edges)</a:t>
            </a:r>
          </a:p>
          <a:p>
            <a:pPr marL="171450" indent="-171450">
              <a:buFont typeface="Arial" panose="020B0604020202020204" pitchFamily="34" charset="0"/>
              <a:buChar char="•"/>
            </a:pPr>
            <a:r>
              <a:rPr lang="en-US" sz="1200" dirty="0"/>
              <a:t>Minimum “energy” solution produces spatial layout</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Edges</a:t>
            </a:r>
          </a:p>
          <a:p>
            <a:pPr marL="628650" lvl="1" indent="-171450">
              <a:buFont typeface="Arial" panose="020B0604020202020204" pitchFamily="34" charset="0"/>
              <a:buChar char="•"/>
            </a:pPr>
            <a:r>
              <a:rPr lang="en-US" sz="1200" dirty="0"/>
              <a:t>weighted by average utilization 2017-2022</a:t>
            </a:r>
          </a:p>
          <a:p>
            <a:pPr marL="171450" indent="-171450">
              <a:buFont typeface="Arial" panose="020B0604020202020204" pitchFamily="34" charset="0"/>
              <a:buChar char="•"/>
            </a:pPr>
            <a:r>
              <a:rPr lang="en-US" sz="1200" dirty="0"/>
              <a:t>Nodes </a:t>
            </a:r>
          </a:p>
          <a:p>
            <a:pPr marL="742950" lvl="1" indent="-285750">
              <a:buFont typeface="Arial" panose="020B0604020202020204" pitchFamily="34" charset="0"/>
              <a:buChar char="•"/>
            </a:pPr>
            <a:r>
              <a:rPr lang="en-US" sz="1200" dirty="0" err="1"/>
              <a:t>Nodenames</a:t>
            </a:r>
            <a:r>
              <a:rPr lang="en-US" sz="1200" dirty="0"/>
              <a:t>: All 275 lab capabilities truncated to the Lab’s name</a:t>
            </a:r>
          </a:p>
          <a:p>
            <a:pPr marL="742950" lvl="1" indent="-285750">
              <a:buFont typeface="Arial" panose="020B0604020202020204" pitchFamily="34" charset="0"/>
              <a:buChar char="•"/>
            </a:pPr>
            <a:r>
              <a:rPr lang="en-US" sz="1200" dirty="0"/>
              <a:t>diameter is </a:t>
            </a:r>
          </a:p>
          <a:p>
            <a:pPr marL="1200150" lvl="2" indent="-285750">
              <a:buFont typeface="Arial" panose="020B0604020202020204" pitchFamily="34" charset="0"/>
              <a:buChar char="•"/>
            </a:pPr>
            <a:r>
              <a:rPr lang="en-US" sz="1200" dirty="0"/>
              <a:t>log(cost[M$]) for lab capabilities</a:t>
            </a:r>
          </a:p>
          <a:p>
            <a:pPr marL="1200150" lvl="2" indent="-285750">
              <a:buFont typeface="Arial" panose="020B0604020202020204" pitchFamily="34" charset="0"/>
              <a:buChar char="•"/>
            </a:pPr>
            <a:r>
              <a:rPr lang="en-US" sz="1200" dirty="0"/>
              <a:t>log(</a:t>
            </a:r>
            <a:r>
              <a:rPr lang="en-US" sz="1200" dirty="0" err="1"/>
              <a:t>Bc</a:t>
            </a:r>
            <a:r>
              <a:rPr lang="en-US" sz="1200" dirty="0"/>
              <a:t>) for all else</a:t>
            </a:r>
          </a:p>
          <a:p>
            <a:pPr marL="742950" lvl="1" indent="-285750">
              <a:buFont typeface="Arial" panose="020B0604020202020204" pitchFamily="34" charset="0"/>
              <a:buChar char="•"/>
            </a:pPr>
            <a:r>
              <a:rPr lang="en-US" sz="1200" dirty="0" err="1"/>
              <a:t>Bc</a:t>
            </a:r>
            <a:r>
              <a:rPr lang="en-US" sz="1200" dirty="0"/>
              <a:t> = </a:t>
            </a:r>
            <a:r>
              <a:rPr lang="en-US" sz="1200" dirty="0" err="1"/>
              <a:t>Betweenness</a:t>
            </a:r>
            <a:r>
              <a:rPr lang="en-US" sz="1200" dirty="0"/>
              <a:t> centrality ~ # shortest paths through the node</a:t>
            </a:r>
          </a:p>
          <a:p>
            <a:pPr marL="742950" lvl="1" indent="-285750">
              <a:buFont typeface="Arial" panose="020B0604020202020204" pitchFamily="34" charset="0"/>
              <a:buChar char="•"/>
            </a:pPr>
            <a:r>
              <a:rPr lang="en-US" sz="1200" dirty="0"/>
              <a:t>Node color is the object type, as indicated by the legend</a:t>
            </a:r>
          </a:p>
          <a:p>
            <a:pPr marL="1200150" lvl="2" indent="-285750">
              <a:buFont typeface="Arial" panose="020B0604020202020204" pitchFamily="34" charset="0"/>
              <a:buChar char="•"/>
            </a:pPr>
            <a:r>
              <a:rPr lang="en-US" sz="1200" dirty="0" err="1"/>
              <a:t>LabCap</a:t>
            </a:r>
            <a:r>
              <a:rPr lang="en-US" sz="1200" dirty="0"/>
              <a:t> = Lab Capability</a:t>
            </a:r>
          </a:p>
          <a:p>
            <a:pPr marL="1200150" lvl="2" indent="-285750">
              <a:buFont typeface="Arial" panose="020B0604020202020204" pitchFamily="34" charset="0"/>
              <a:buChar char="•"/>
            </a:pPr>
            <a:r>
              <a:rPr lang="en-US" sz="1200" dirty="0" err="1"/>
              <a:t>OthCap</a:t>
            </a:r>
            <a:r>
              <a:rPr lang="en-US" sz="1200" dirty="0"/>
              <a:t> – Other Capability (e.g. NCSA)</a:t>
            </a:r>
          </a:p>
          <a:p>
            <a:pPr marL="1200150" lvl="2" indent="-285750">
              <a:buFont typeface="Arial" panose="020B0604020202020204" pitchFamily="34" charset="0"/>
              <a:buChar char="•"/>
            </a:pPr>
            <a:r>
              <a:rPr lang="en-US" sz="1200" dirty="0" err="1"/>
              <a:t>ThrustRD</a:t>
            </a:r>
            <a:r>
              <a:rPr lang="en-US" sz="1200" dirty="0"/>
              <a:t> = End Purpose is pure R&amp;D in this thrust</a:t>
            </a:r>
          </a:p>
          <a:p>
            <a:pPr marL="1200150" lvl="2" indent="-285750">
              <a:buFont typeface="Arial" panose="020B0604020202020204" pitchFamily="34" charset="0"/>
              <a:buChar char="•"/>
            </a:pPr>
            <a:r>
              <a:rPr lang="en-US" sz="1200" dirty="0" err="1"/>
              <a:t>Expt</a:t>
            </a:r>
            <a:r>
              <a:rPr lang="en-US" sz="1200" dirty="0"/>
              <a:t> XX = Named experiment in frontier XX</a:t>
            </a:r>
          </a:p>
          <a:p>
            <a:pPr marL="1200150" lvl="2" indent="-285750">
              <a:buFont typeface="Arial" panose="020B0604020202020204" pitchFamily="34" charset="0"/>
              <a:buChar char="•"/>
            </a:pPr>
            <a:r>
              <a:rPr lang="en-US" sz="1200" dirty="0"/>
              <a:t>…</a:t>
            </a:r>
          </a:p>
        </p:txBody>
      </p:sp>
    </p:spTree>
    <p:extLst>
      <p:ext uri="{BB962C8B-B14F-4D97-AF65-F5344CB8AC3E}">
        <p14:creationId xmlns:p14="http://schemas.microsoft.com/office/powerpoint/2010/main" val="25587534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1800" dirty="0"/>
              <a:t>Priority ranking of the Activities</a:t>
            </a:r>
            <a:br>
              <a:rPr lang="en-US" sz="1800" dirty="0"/>
            </a:br>
            <a:r>
              <a:rPr lang="en-US" sz="1050" dirty="0"/>
              <a:t>Combined ranking of the 52 Activities in the HEP Program</a:t>
            </a:r>
            <a:endParaRPr lang="en-US" sz="3200" dirty="0"/>
          </a:p>
        </p:txBody>
      </p:sp>
      <p:sp>
        <p:nvSpPr>
          <p:cNvPr id="4" name="Slide Number Placeholder 3"/>
          <p:cNvSpPr>
            <a:spLocks noGrp="1"/>
          </p:cNvSpPr>
          <p:nvPr>
            <p:ph type="sldNum" sz="quarter" idx="11"/>
          </p:nvPr>
        </p:nvSpPr>
        <p:spPr/>
        <p:txBody>
          <a:bodyPr/>
          <a:lstStyle/>
          <a:p>
            <a:fld id="{26CA2777-A89F-4130-B308-73BB65955918}" type="slidenum">
              <a:rPr lang="en-US" smtClean="0"/>
              <a:pPr/>
              <a:t>26</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11" name="Picture 10"/>
          <p:cNvPicPr>
            <a:picLocks noChangeAspect="1"/>
          </p:cNvPicPr>
          <p:nvPr/>
        </p:nvPicPr>
        <p:blipFill>
          <a:blip r:embed="rId2"/>
          <a:stretch>
            <a:fillRect/>
          </a:stretch>
        </p:blipFill>
        <p:spPr>
          <a:xfrm>
            <a:off x="0" y="0"/>
            <a:ext cx="1371600" cy="6341489"/>
          </a:xfrm>
          <a:prstGeom prst="rect">
            <a:avLst/>
          </a:prstGeom>
          <a:solidFill>
            <a:schemeClr val="bg1"/>
          </a:solidFill>
        </p:spPr>
      </p:pic>
      <p:sp>
        <p:nvSpPr>
          <p:cNvPr id="12" name="TextBox 11"/>
          <p:cNvSpPr txBox="1"/>
          <p:nvPr/>
        </p:nvSpPr>
        <p:spPr>
          <a:xfrm>
            <a:off x="1396564" y="838200"/>
            <a:ext cx="7398900" cy="954107"/>
          </a:xfrm>
          <a:prstGeom prst="rect">
            <a:avLst/>
          </a:prstGeom>
          <a:noFill/>
        </p:spPr>
        <p:txBody>
          <a:bodyPr wrap="square" rtlCol="0">
            <a:spAutoFit/>
          </a:bodyPr>
          <a:lstStyle/>
          <a:p>
            <a:pPr marL="285750" indent="-285750">
              <a:buFont typeface="Arial" panose="020B0604020202020204" pitchFamily="34" charset="0"/>
              <a:buChar char="•"/>
            </a:pPr>
            <a:r>
              <a:rPr lang="en-US" sz="1400" dirty="0"/>
              <a:t>The 52 Activities of the HEP Program were ranked via the priority scoring exercise </a:t>
            </a:r>
          </a:p>
          <a:p>
            <a:pPr marL="285750" indent="-285750">
              <a:buFont typeface="Arial" panose="020B0604020202020204" pitchFamily="34" charset="0"/>
              <a:buChar char="•"/>
            </a:pPr>
            <a:r>
              <a:rPr lang="en-US" sz="1400" dirty="0"/>
              <a:t>93 Respondents from OHEP, HEPAP, and the Labs provided scores of 0-5 for each activity</a:t>
            </a:r>
          </a:p>
          <a:p>
            <a:pPr marL="285750" indent="-285750">
              <a:buFont typeface="Arial" panose="020B0604020202020204" pitchFamily="34" charset="0"/>
              <a:buChar char="•"/>
            </a:pPr>
            <a:r>
              <a:rPr lang="en-US" sz="1400" dirty="0"/>
              <a:t>The results were combined, and C.I.s estimated by standard bootstrap resampling techniques</a:t>
            </a:r>
          </a:p>
          <a:p>
            <a:pPr marL="285750" indent="-285750">
              <a:buFont typeface="Arial" panose="020B0604020202020204" pitchFamily="34" charset="0"/>
              <a:buChar char="•"/>
            </a:pPr>
            <a:r>
              <a:rPr lang="en-US" sz="1400" dirty="0"/>
              <a:t>The “resolving power” of this exercise (range/standard deviation) &gt;5</a:t>
            </a:r>
          </a:p>
        </p:txBody>
      </p:sp>
      <p:grpSp>
        <p:nvGrpSpPr>
          <p:cNvPr id="16" name="Group 15"/>
          <p:cNvGrpSpPr/>
          <p:nvPr/>
        </p:nvGrpSpPr>
        <p:grpSpPr>
          <a:xfrm>
            <a:off x="3420950" y="2133600"/>
            <a:ext cx="5570650" cy="3407303"/>
            <a:chOff x="3003737" y="2286000"/>
            <a:chExt cx="5767313" cy="3686454"/>
          </a:xfrm>
        </p:grpSpPr>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9841" y="2286000"/>
              <a:ext cx="5301209" cy="3663271"/>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4672645" y="5603122"/>
              <a:ext cx="2895600" cy="369332"/>
            </a:xfrm>
            <a:prstGeom prst="rect">
              <a:avLst/>
            </a:prstGeom>
            <a:noFill/>
          </p:spPr>
          <p:txBody>
            <a:bodyPr wrap="square" rtlCol="0">
              <a:spAutoFit/>
            </a:bodyPr>
            <a:lstStyle/>
            <a:p>
              <a:pPr algn="ctr"/>
              <a:r>
                <a:rPr lang="en-US" dirty="0"/>
                <a:t>Activity</a:t>
              </a:r>
            </a:p>
          </p:txBody>
        </p:sp>
        <p:sp>
          <p:nvSpPr>
            <p:cNvPr id="14" name="TextBox 13"/>
            <p:cNvSpPr txBox="1"/>
            <p:nvPr/>
          </p:nvSpPr>
          <p:spPr>
            <a:xfrm>
              <a:off x="3003737" y="2605316"/>
              <a:ext cx="461665" cy="2639070"/>
            </a:xfrm>
            <a:prstGeom prst="rect">
              <a:avLst/>
            </a:prstGeom>
            <a:noFill/>
          </p:spPr>
          <p:txBody>
            <a:bodyPr vert="vert270" wrap="square" rtlCol="0">
              <a:spAutoFit/>
            </a:bodyPr>
            <a:lstStyle/>
            <a:p>
              <a:r>
                <a:rPr lang="en-US" dirty="0"/>
                <a:t>Priority Score [A.U.]</a:t>
              </a:r>
            </a:p>
          </p:txBody>
        </p:sp>
      </p:grpSp>
      <p:sp>
        <p:nvSpPr>
          <p:cNvPr id="15" name="TextBox 14"/>
          <p:cNvSpPr txBox="1"/>
          <p:nvPr/>
        </p:nvSpPr>
        <p:spPr>
          <a:xfrm>
            <a:off x="1422457" y="5745117"/>
            <a:ext cx="2616143" cy="461665"/>
          </a:xfrm>
          <a:prstGeom prst="rect">
            <a:avLst/>
          </a:prstGeom>
          <a:solidFill>
            <a:schemeClr val="bg1"/>
          </a:solidFill>
          <a:ln>
            <a:solidFill>
              <a:schemeClr val="tx1"/>
            </a:solidFill>
          </a:ln>
        </p:spPr>
        <p:txBody>
          <a:bodyPr wrap="square" rtlCol="0">
            <a:spAutoFit/>
          </a:bodyPr>
          <a:lstStyle/>
          <a:p>
            <a:r>
              <a:rPr lang="en-US" sz="1200" dirty="0"/>
              <a:t>N.B. The ordered list at left does </a:t>
            </a:r>
            <a:r>
              <a:rPr lang="en-US" sz="1200" b="1" dirty="0"/>
              <a:t>not</a:t>
            </a:r>
            <a:r>
              <a:rPr lang="en-US" sz="1200" dirty="0"/>
              <a:t> correspond to the abscissa of the plot!</a:t>
            </a:r>
          </a:p>
        </p:txBody>
      </p:sp>
    </p:spTree>
    <p:extLst>
      <p:ext uri="{BB962C8B-B14F-4D97-AF65-F5344CB8AC3E}">
        <p14:creationId xmlns:p14="http://schemas.microsoft.com/office/powerpoint/2010/main" val="1934741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 y="-219075"/>
            <a:ext cx="9144001" cy="1143000"/>
          </a:xfrm>
        </p:spPr>
        <p:txBody>
          <a:bodyPr/>
          <a:lstStyle/>
          <a:p>
            <a:r>
              <a:rPr lang="en-US" dirty="0"/>
              <a:t>Sample Triage Lists</a:t>
            </a:r>
            <a:br>
              <a:rPr lang="en-US" dirty="0"/>
            </a:br>
            <a:r>
              <a:rPr lang="en-US" sz="1400" dirty="0"/>
              <a:t>(Composite of two different triage lists)</a:t>
            </a:r>
            <a:endParaRPr lang="en-US" sz="1100" dirty="0"/>
          </a:p>
        </p:txBody>
      </p:sp>
      <p:sp>
        <p:nvSpPr>
          <p:cNvPr id="4" name="Slide Number Placeholder 3"/>
          <p:cNvSpPr>
            <a:spLocks noGrp="1"/>
          </p:cNvSpPr>
          <p:nvPr>
            <p:ph type="sldNum" sz="quarter" idx="11"/>
          </p:nvPr>
        </p:nvSpPr>
        <p:spPr/>
        <p:txBody>
          <a:bodyPr/>
          <a:lstStyle/>
          <a:p>
            <a:fld id="{26CA2777-A89F-4130-B308-73BB65955918}" type="slidenum">
              <a:rPr lang="en-US" smtClean="0"/>
              <a:pPr/>
              <a:t>27</a:t>
            </a:fld>
            <a:endParaRPr lang="en-US" dirty="0"/>
          </a:p>
        </p:txBody>
      </p:sp>
      <p:sp>
        <p:nvSpPr>
          <p:cNvPr id="5" name="Footer Placeholder 4"/>
          <p:cNvSpPr>
            <a:spLocks noGrp="1"/>
          </p:cNvSpPr>
          <p:nvPr>
            <p:ph type="ftr" sz="quarter" idx="12"/>
          </p:nvPr>
        </p:nvSpPr>
        <p:spPr/>
        <p:txBody>
          <a:bodyPr/>
          <a:lstStyle/>
          <a:p>
            <a:endParaRPr lang="en-US" dirty="0"/>
          </a:p>
        </p:txBody>
      </p:sp>
      <p:pic>
        <p:nvPicPr>
          <p:cNvPr id="14" name="Picture 13" descr="Screen Clipping">
            <a:extLst>
              <a:ext uri="{FF2B5EF4-FFF2-40B4-BE49-F238E27FC236}">
                <a16:creationId xmlns:a16="http://schemas.microsoft.com/office/drawing/2014/main" xmlns="" id="{096A377C-B1F0-45D2-BECC-67177383D14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52400" y="1040774"/>
            <a:ext cx="4721185" cy="4192411"/>
          </a:xfrm>
          <a:custGeom>
            <a:avLst/>
            <a:gdLst>
              <a:gd name="connsiteX0" fmla="*/ 4293795 w 4568785"/>
              <a:gd name="connsiteY0" fmla="*/ 3292103 h 4057080"/>
              <a:gd name="connsiteX1" fmla="*/ 4290089 w 4568785"/>
              <a:gd name="connsiteY1" fmla="*/ 3293349 h 4057080"/>
              <a:gd name="connsiteX2" fmla="*/ 4292464 w 4568785"/>
              <a:gd name="connsiteY2" fmla="*/ 3292531 h 4057080"/>
              <a:gd name="connsiteX3" fmla="*/ 4293795 w 4568785"/>
              <a:gd name="connsiteY3" fmla="*/ 3292103 h 4057080"/>
              <a:gd name="connsiteX4" fmla="*/ 4373369 w 4568785"/>
              <a:gd name="connsiteY4" fmla="*/ 2245809 h 4057080"/>
              <a:gd name="connsiteX5" fmla="*/ 4370006 w 4568785"/>
              <a:gd name="connsiteY5" fmla="*/ 2246570 h 4057080"/>
              <a:gd name="connsiteX6" fmla="*/ 4369409 w 4568785"/>
              <a:gd name="connsiteY6" fmla="*/ 2246661 h 4057080"/>
              <a:gd name="connsiteX7" fmla="*/ 0 w 4568785"/>
              <a:gd name="connsiteY7" fmla="*/ 0 h 4057080"/>
              <a:gd name="connsiteX8" fmla="*/ 4368774 w 4568785"/>
              <a:gd name="connsiteY8" fmla="*/ 0 h 4057080"/>
              <a:gd name="connsiteX9" fmla="*/ 4381271 w 4568785"/>
              <a:gd name="connsiteY9" fmla="*/ 7781 h 4057080"/>
              <a:gd name="connsiteX10" fmla="*/ 4453277 w 4568785"/>
              <a:gd name="connsiteY10" fmla="*/ 35549 h 4057080"/>
              <a:gd name="connsiteX11" fmla="*/ 4479911 w 4568785"/>
              <a:gd name="connsiteY11" fmla="*/ 43310 h 4057080"/>
              <a:gd name="connsiteX12" fmla="*/ 4497666 w 4568785"/>
              <a:gd name="connsiteY12" fmla="*/ 66593 h 4057080"/>
              <a:gd name="connsiteX13" fmla="*/ 4453277 w 4568785"/>
              <a:gd name="connsiteY13" fmla="*/ 97637 h 4057080"/>
              <a:gd name="connsiteX14" fmla="*/ 4417767 w 4568785"/>
              <a:gd name="connsiteY14" fmla="*/ 120920 h 4057080"/>
              <a:gd name="connsiteX15" fmla="*/ 4408889 w 4568785"/>
              <a:gd name="connsiteY15" fmla="*/ 159725 h 4057080"/>
              <a:gd name="connsiteX16" fmla="*/ 4453277 w 4568785"/>
              <a:gd name="connsiteY16" fmla="*/ 167486 h 4057080"/>
              <a:gd name="connsiteX17" fmla="*/ 4479911 w 4568785"/>
              <a:gd name="connsiteY17" fmla="*/ 175246 h 4057080"/>
              <a:gd name="connsiteX18" fmla="*/ 4515421 w 4568785"/>
              <a:gd name="connsiteY18" fmla="*/ 183008 h 4057080"/>
              <a:gd name="connsiteX19" fmla="*/ 4479911 w 4568785"/>
              <a:gd name="connsiteY19" fmla="*/ 198529 h 4057080"/>
              <a:gd name="connsiteX20" fmla="*/ 4453277 w 4568785"/>
              <a:gd name="connsiteY20" fmla="*/ 214052 h 4057080"/>
              <a:gd name="connsiteX21" fmla="*/ 4417767 w 4568785"/>
              <a:gd name="connsiteY21" fmla="*/ 221812 h 4057080"/>
              <a:gd name="connsiteX22" fmla="*/ 4382256 w 4568785"/>
              <a:gd name="connsiteY22" fmla="*/ 237335 h 4057080"/>
              <a:gd name="connsiteX23" fmla="*/ 4471033 w 4568785"/>
              <a:gd name="connsiteY23" fmla="*/ 260617 h 4057080"/>
              <a:gd name="connsiteX24" fmla="*/ 4391134 w 4568785"/>
              <a:gd name="connsiteY24" fmla="*/ 291661 h 4057080"/>
              <a:gd name="connsiteX25" fmla="*/ 4364501 w 4568785"/>
              <a:gd name="connsiteY25" fmla="*/ 299422 h 4057080"/>
              <a:gd name="connsiteX26" fmla="*/ 4320112 w 4568785"/>
              <a:gd name="connsiteY26" fmla="*/ 330466 h 4057080"/>
              <a:gd name="connsiteX27" fmla="*/ 4382256 w 4568785"/>
              <a:gd name="connsiteY27" fmla="*/ 369271 h 4057080"/>
              <a:gd name="connsiteX28" fmla="*/ 4408889 w 4568785"/>
              <a:gd name="connsiteY28" fmla="*/ 392553 h 4057080"/>
              <a:gd name="connsiteX29" fmla="*/ 4462155 w 4568785"/>
              <a:gd name="connsiteY29" fmla="*/ 423598 h 4057080"/>
              <a:gd name="connsiteX30" fmla="*/ 4515421 w 4568785"/>
              <a:gd name="connsiteY30" fmla="*/ 462402 h 4057080"/>
              <a:gd name="connsiteX31" fmla="*/ 4479911 w 4568785"/>
              <a:gd name="connsiteY31" fmla="*/ 501207 h 4057080"/>
              <a:gd name="connsiteX32" fmla="*/ 4417767 w 4568785"/>
              <a:gd name="connsiteY32" fmla="*/ 540012 h 4057080"/>
              <a:gd name="connsiteX33" fmla="*/ 4355623 w 4568785"/>
              <a:gd name="connsiteY33" fmla="*/ 578816 h 4057080"/>
              <a:gd name="connsiteX34" fmla="*/ 4373378 w 4568785"/>
              <a:gd name="connsiteY34" fmla="*/ 594339 h 4057080"/>
              <a:gd name="connsiteX35" fmla="*/ 4462155 w 4568785"/>
              <a:gd name="connsiteY35" fmla="*/ 625382 h 4057080"/>
              <a:gd name="connsiteX36" fmla="*/ 4497666 w 4568785"/>
              <a:gd name="connsiteY36" fmla="*/ 633143 h 4057080"/>
              <a:gd name="connsiteX37" fmla="*/ 4444400 w 4568785"/>
              <a:gd name="connsiteY37" fmla="*/ 656426 h 4057080"/>
              <a:gd name="connsiteX38" fmla="*/ 4426644 w 4568785"/>
              <a:gd name="connsiteY38" fmla="*/ 671948 h 4057080"/>
              <a:gd name="connsiteX39" fmla="*/ 4346745 w 4568785"/>
              <a:gd name="connsiteY39" fmla="*/ 702992 h 4057080"/>
              <a:gd name="connsiteX40" fmla="*/ 4364501 w 4568785"/>
              <a:gd name="connsiteY40" fmla="*/ 718514 h 4057080"/>
              <a:gd name="connsiteX41" fmla="*/ 4479911 w 4568785"/>
              <a:gd name="connsiteY41" fmla="*/ 734036 h 4057080"/>
              <a:gd name="connsiteX42" fmla="*/ 4417767 w 4568785"/>
              <a:gd name="connsiteY42" fmla="*/ 780602 h 4057080"/>
              <a:gd name="connsiteX43" fmla="*/ 4346745 w 4568785"/>
              <a:gd name="connsiteY43" fmla="*/ 827168 h 4057080"/>
              <a:gd name="connsiteX44" fmla="*/ 4364501 w 4568785"/>
              <a:gd name="connsiteY44" fmla="*/ 842689 h 4057080"/>
              <a:gd name="connsiteX45" fmla="*/ 4444400 w 4568785"/>
              <a:gd name="connsiteY45" fmla="*/ 865972 h 4057080"/>
              <a:gd name="connsiteX46" fmla="*/ 4533177 w 4568785"/>
              <a:gd name="connsiteY46" fmla="*/ 897016 h 4057080"/>
              <a:gd name="connsiteX47" fmla="*/ 4497666 w 4568785"/>
              <a:gd name="connsiteY47" fmla="*/ 920299 h 4057080"/>
              <a:gd name="connsiteX48" fmla="*/ 4462155 w 4568785"/>
              <a:gd name="connsiteY48" fmla="*/ 943582 h 4057080"/>
              <a:gd name="connsiteX49" fmla="*/ 4391134 w 4568785"/>
              <a:gd name="connsiteY49" fmla="*/ 990148 h 4057080"/>
              <a:gd name="connsiteX50" fmla="*/ 4355623 w 4568785"/>
              <a:gd name="connsiteY50" fmla="*/ 1005669 h 4057080"/>
              <a:gd name="connsiteX51" fmla="*/ 4328990 w 4568785"/>
              <a:gd name="connsiteY51" fmla="*/ 1021191 h 4057080"/>
              <a:gd name="connsiteX52" fmla="*/ 4391134 w 4568785"/>
              <a:gd name="connsiteY52" fmla="*/ 1044474 h 4057080"/>
              <a:gd name="connsiteX53" fmla="*/ 4417767 w 4568785"/>
              <a:gd name="connsiteY53" fmla="*/ 1059996 h 4057080"/>
              <a:gd name="connsiteX54" fmla="*/ 4453277 w 4568785"/>
              <a:gd name="connsiteY54" fmla="*/ 1067757 h 4057080"/>
              <a:gd name="connsiteX55" fmla="*/ 4497666 w 4568785"/>
              <a:gd name="connsiteY55" fmla="*/ 1091040 h 4057080"/>
              <a:gd name="connsiteX56" fmla="*/ 4479911 w 4568785"/>
              <a:gd name="connsiteY56" fmla="*/ 1114323 h 4057080"/>
              <a:gd name="connsiteX57" fmla="*/ 4533177 w 4568785"/>
              <a:gd name="connsiteY57" fmla="*/ 1129845 h 4057080"/>
              <a:gd name="connsiteX58" fmla="*/ 4568785 w 4568785"/>
              <a:gd name="connsiteY58" fmla="*/ 1136071 h 4057080"/>
              <a:gd name="connsiteX59" fmla="*/ 4568785 w 4568785"/>
              <a:gd name="connsiteY59" fmla="*/ 1139799 h 4057080"/>
              <a:gd name="connsiteX60" fmla="*/ 4515421 w 4568785"/>
              <a:gd name="connsiteY60" fmla="*/ 1153128 h 4057080"/>
              <a:gd name="connsiteX61" fmla="*/ 4391134 w 4568785"/>
              <a:gd name="connsiteY61" fmla="*/ 1215215 h 4057080"/>
              <a:gd name="connsiteX62" fmla="*/ 4346745 w 4568785"/>
              <a:gd name="connsiteY62" fmla="*/ 1230738 h 4057080"/>
              <a:gd name="connsiteX63" fmla="*/ 4364501 w 4568785"/>
              <a:gd name="connsiteY63" fmla="*/ 1246259 h 4057080"/>
              <a:gd name="connsiteX64" fmla="*/ 4479911 w 4568785"/>
              <a:gd name="connsiteY64" fmla="*/ 1269542 h 4057080"/>
              <a:gd name="connsiteX65" fmla="*/ 4524299 w 4568785"/>
              <a:gd name="connsiteY65" fmla="*/ 1292825 h 4057080"/>
              <a:gd name="connsiteX66" fmla="*/ 4471033 w 4568785"/>
              <a:gd name="connsiteY66" fmla="*/ 1323869 h 4057080"/>
              <a:gd name="connsiteX67" fmla="*/ 4435522 w 4568785"/>
              <a:gd name="connsiteY67" fmla="*/ 1347152 h 4057080"/>
              <a:gd name="connsiteX68" fmla="*/ 4408889 w 4568785"/>
              <a:gd name="connsiteY68" fmla="*/ 1362674 h 4057080"/>
              <a:gd name="connsiteX69" fmla="*/ 4382256 w 4568785"/>
              <a:gd name="connsiteY69" fmla="*/ 1393718 h 4057080"/>
              <a:gd name="connsiteX70" fmla="*/ 4417767 w 4568785"/>
              <a:gd name="connsiteY70" fmla="*/ 1401478 h 4057080"/>
              <a:gd name="connsiteX71" fmla="*/ 4488788 w 4568785"/>
              <a:gd name="connsiteY71" fmla="*/ 1432522 h 4057080"/>
              <a:gd name="connsiteX72" fmla="*/ 4515421 w 4568785"/>
              <a:gd name="connsiteY72" fmla="*/ 1448044 h 4057080"/>
              <a:gd name="connsiteX73" fmla="*/ 4547100 w 4568785"/>
              <a:gd name="connsiteY73" fmla="*/ 1459270 h 4057080"/>
              <a:gd name="connsiteX74" fmla="*/ 4568785 w 4568785"/>
              <a:gd name="connsiteY74" fmla="*/ 1466451 h 4057080"/>
              <a:gd name="connsiteX75" fmla="*/ 4568785 w 4568785"/>
              <a:gd name="connsiteY75" fmla="*/ 1540425 h 4057080"/>
              <a:gd name="connsiteX76" fmla="*/ 4542054 w 4568785"/>
              <a:gd name="connsiteY76" fmla="*/ 1548937 h 4057080"/>
              <a:gd name="connsiteX77" fmla="*/ 4488788 w 4568785"/>
              <a:gd name="connsiteY77" fmla="*/ 1572220 h 4057080"/>
              <a:gd name="connsiteX78" fmla="*/ 4462155 w 4568785"/>
              <a:gd name="connsiteY78" fmla="*/ 1587741 h 4057080"/>
              <a:gd name="connsiteX79" fmla="*/ 4373378 w 4568785"/>
              <a:gd name="connsiteY79" fmla="*/ 1634307 h 4057080"/>
              <a:gd name="connsiteX80" fmla="*/ 4444400 w 4568785"/>
              <a:gd name="connsiteY80" fmla="*/ 1657590 h 4057080"/>
              <a:gd name="connsiteX81" fmla="*/ 4497666 w 4568785"/>
              <a:gd name="connsiteY81" fmla="*/ 1696395 h 4057080"/>
              <a:gd name="connsiteX82" fmla="*/ 4462155 w 4568785"/>
              <a:gd name="connsiteY82" fmla="*/ 1711917 h 4057080"/>
              <a:gd name="connsiteX83" fmla="*/ 4417767 w 4568785"/>
              <a:gd name="connsiteY83" fmla="*/ 1719678 h 4057080"/>
              <a:gd name="connsiteX84" fmla="*/ 4346745 w 4568785"/>
              <a:gd name="connsiteY84" fmla="*/ 1750721 h 4057080"/>
              <a:gd name="connsiteX85" fmla="*/ 4320112 w 4568785"/>
              <a:gd name="connsiteY85" fmla="*/ 1781765 h 4057080"/>
              <a:gd name="connsiteX86" fmla="*/ 4346745 w 4568785"/>
              <a:gd name="connsiteY86" fmla="*/ 1797287 h 4057080"/>
              <a:gd name="connsiteX87" fmla="*/ 4453277 w 4568785"/>
              <a:gd name="connsiteY87" fmla="*/ 1836092 h 4057080"/>
              <a:gd name="connsiteX88" fmla="*/ 4471033 w 4568785"/>
              <a:gd name="connsiteY88" fmla="*/ 1859375 h 4057080"/>
              <a:gd name="connsiteX89" fmla="*/ 4444400 w 4568785"/>
              <a:gd name="connsiteY89" fmla="*/ 1890419 h 4057080"/>
              <a:gd name="connsiteX90" fmla="*/ 4373378 w 4568785"/>
              <a:gd name="connsiteY90" fmla="*/ 1921463 h 4057080"/>
              <a:gd name="connsiteX91" fmla="*/ 4302357 w 4568785"/>
              <a:gd name="connsiteY91" fmla="*/ 1944746 h 4057080"/>
              <a:gd name="connsiteX92" fmla="*/ 4400011 w 4568785"/>
              <a:gd name="connsiteY92" fmla="*/ 1991311 h 4057080"/>
              <a:gd name="connsiteX93" fmla="*/ 4408889 w 4568785"/>
              <a:gd name="connsiteY93" fmla="*/ 2014594 h 4057080"/>
              <a:gd name="connsiteX94" fmla="*/ 4355623 w 4568785"/>
              <a:gd name="connsiteY94" fmla="*/ 2061160 h 4057080"/>
              <a:gd name="connsiteX95" fmla="*/ 4302357 w 4568785"/>
              <a:gd name="connsiteY95" fmla="*/ 2107726 h 4057080"/>
              <a:gd name="connsiteX96" fmla="*/ 4373378 w 4568785"/>
              <a:gd name="connsiteY96" fmla="*/ 2138770 h 4057080"/>
              <a:gd name="connsiteX97" fmla="*/ 4426644 w 4568785"/>
              <a:gd name="connsiteY97" fmla="*/ 2162053 h 4057080"/>
              <a:gd name="connsiteX98" fmla="*/ 4453277 w 4568785"/>
              <a:gd name="connsiteY98" fmla="*/ 2169814 h 4057080"/>
              <a:gd name="connsiteX99" fmla="*/ 4479911 w 4568785"/>
              <a:gd name="connsiteY99" fmla="*/ 2193097 h 4057080"/>
              <a:gd name="connsiteX100" fmla="*/ 4400011 w 4568785"/>
              <a:gd name="connsiteY100" fmla="*/ 2231901 h 4057080"/>
              <a:gd name="connsiteX101" fmla="*/ 4364291 w 4568785"/>
              <a:gd name="connsiteY101" fmla="*/ 2247438 h 4057080"/>
              <a:gd name="connsiteX102" fmla="*/ 4369409 w 4568785"/>
              <a:gd name="connsiteY102" fmla="*/ 2246661 h 4057080"/>
              <a:gd name="connsiteX103" fmla="*/ 4367680 w 4568785"/>
              <a:gd name="connsiteY103" fmla="*/ 2247033 h 4057080"/>
              <a:gd name="connsiteX104" fmla="*/ 4302357 w 4568785"/>
              <a:gd name="connsiteY104" fmla="*/ 2262945 h 4057080"/>
              <a:gd name="connsiteX105" fmla="*/ 4328990 w 4568785"/>
              <a:gd name="connsiteY105" fmla="*/ 2278467 h 4057080"/>
              <a:gd name="connsiteX106" fmla="*/ 4355623 w 4568785"/>
              <a:gd name="connsiteY106" fmla="*/ 2286228 h 4057080"/>
              <a:gd name="connsiteX107" fmla="*/ 4400011 w 4568785"/>
              <a:gd name="connsiteY107" fmla="*/ 2301750 h 4057080"/>
              <a:gd name="connsiteX108" fmla="*/ 4426644 w 4568785"/>
              <a:gd name="connsiteY108" fmla="*/ 2309511 h 4057080"/>
              <a:gd name="connsiteX109" fmla="*/ 4471033 w 4568785"/>
              <a:gd name="connsiteY109" fmla="*/ 2340555 h 4057080"/>
              <a:gd name="connsiteX110" fmla="*/ 4364501 w 4568785"/>
              <a:gd name="connsiteY110" fmla="*/ 2387120 h 4057080"/>
              <a:gd name="connsiteX111" fmla="*/ 4266846 w 4568785"/>
              <a:gd name="connsiteY111" fmla="*/ 2425926 h 4057080"/>
              <a:gd name="connsiteX112" fmla="*/ 4293479 w 4568785"/>
              <a:gd name="connsiteY112" fmla="*/ 2441447 h 4057080"/>
              <a:gd name="connsiteX113" fmla="*/ 4328990 w 4568785"/>
              <a:gd name="connsiteY113" fmla="*/ 2456969 h 4057080"/>
              <a:gd name="connsiteX114" fmla="*/ 4382256 w 4568785"/>
              <a:gd name="connsiteY114" fmla="*/ 2495774 h 4057080"/>
              <a:gd name="connsiteX115" fmla="*/ 4408889 w 4568785"/>
              <a:gd name="connsiteY115" fmla="*/ 2511296 h 4057080"/>
              <a:gd name="connsiteX116" fmla="*/ 4444400 w 4568785"/>
              <a:gd name="connsiteY116" fmla="*/ 2526817 h 4057080"/>
              <a:gd name="connsiteX117" fmla="*/ 4471033 w 4568785"/>
              <a:gd name="connsiteY117" fmla="*/ 2565623 h 4057080"/>
              <a:gd name="connsiteX118" fmla="*/ 4444400 w 4568785"/>
              <a:gd name="connsiteY118" fmla="*/ 2588906 h 4057080"/>
              <a:gd name="connsiteX119" fmla="*/ 4373378 w 4568785"/>
              <a:gd name="connsiteY119" fmla="*/ 2612189 h 4057080"/>
              <a:gd name="connsiteX120" fmla="*/ 4337868 w 4568785"/>
              <a:gd name="connsiteY120" fmla="*/ 2635471 h 4057080"/>
              <a:gd name="connsiteX121" fmla="*/ 4311235 w 4568785"/>
              <a:gd name="connsiteY121" fmla="*/ 2643232 h 4057080"/>
              <a:gd name="connsiteX122" fmla="*/ 4275724 w 4568785"/>
              <a:gd name="connsiteY122" fmla="*/ 2682037 h 4057080"/>
              <a:gd name="connsiteX123" fmla="*/ 4364501 w 4568785"/>
              <a:gd name="connsiteY123" fmla="*/ 2720842 h 4057080"/>
              <a:gd name="connsiteX124" fmla="*/ 4400011 w 4568785"/>
              <a:gd name="connsiteY124" fmla="*/ 2744125 h 4057080"/>
              <a:gd name="connsiteX125" fmla="*/ 4479911 w 4568785"/>
              <a:gd name="connsiteY125" fmla="*/ 2775169 h 4057080"/>
              <a:gd name="connsiteX126" fmla="*/ 4408889 w 4568785"/>
              <a:gd name="connsiteY126" fmla="*/ 2813973 h 4057080"/>
              <a:gd name="connsiteX127" fmla="*/ 4320112 w 4568785"/>
              <a:gd name="connsiteY127" fmla="*/ 2837256 h 4057080"/>
              <a:gd name="connsiteX128" fmla="*/ 4275724 w 4568785"/>
              <a:gd name="connsiteY128" fmla="*/ 2860539 h 4057080"/>
              <a:gd name="connsiteX129" fmla="*/ 4311235 w 4568785"/>
              <a:gd name="connsiteY129" fmla="*/ 2883822 h 4057080"/>
              <a:gd name="connsiteX130" fmla="*/ 4426644 w 4568785"/>
              <a:gd name="connsiteY130" fmla="*/ 2922627 h 4057080"/>
              <a:gd name="connsiteX131" fmla="*/ 4444400 w 4568785"/>
              <a:gd name="connsiteY131" fmla="*/ 2945910 h 4057080"/>
              <a:gd name="connsiteX132" fmla="*/ 4373378 w 4568785"/>
              <a:gd name="connsiteY132" fmla="*/ 2976953 h 4057080"/>
              <a:gd name="connsiteX133" fmla="*/ 4293479 w 4568785"/>
              <a:gd name="connsiteY133" fmla="*/ 3015759 h 4057080"/>
              <a:gd name="connsiteX134" fmla="*/ 4311235 w 4568785"/>
              <a:gd name="connsiteY134" fmla="*/ 3031280 h 4057080"/>
              <a:gd name="connsiteX135" fmla="*/ 4373378 w 4568785"/>
              <a:gd name="connsiteY135" fmla="*/ 3039042 h 4057080"/>
              <a:gd name="connsiteX136" fmla="*/ 4400011 w 4568785"/>
              <a:gd name="connsiteY136" fmla="*/ 3062324 h 4057080"/>
              <a:gd name="connsiteX137" fmla="*/ 4364501 w 4568785"/>
              <a:gd name="connsiteY137" fmla="*/ 3093368 h 4057080"/>
              <a:gd name="connsiteX138" fmla="*/ 4311235 w 4568785"/>
              <a:gd name="connsiteY138" fmla="*/ 3132173 h 4057080"/>
              <a:gd name="connsiteX139" fmla="*/ 4293479 w 4568785"/>
              <a:gd name="connsiteY139" fmla="*/ 3147695 h 4057080"/>
              <a:gd name="connsiteX140" fmla="*/ 4257969 w 4568785"/>
              <a:gd name="connsiteY140" fmla="*/ 3163216 h 4057080"/>
              <a:gd name="connsiteX141" fmla="*/ 4275724 w 4568785"/>
              <a:gd name="connsiteY141" fmla="*/ 3178739 h 4057080"/>
              <a:gd name="connsiteX142" fmla="*/ 4355623 w 4568785"/>
              <a:gd name="connsiteY142" fmla="*/ 3202022 h 4057080"/>
              <a:gd name="connsiteX143" fmla="*/ 4382256 w 4568785"/>
              <a:gd name="connsiteY143" fmla="*/ 3209782 h 4057080"/>
              <a:gd name="connsiteX144" fmla="*/ 4417767 w 4568785"/>
              <a:gd name="connsiteY144" fmla="*/ 3217543 h 4057080"/>
              <a:gd name="connsiteX145" fmla="*/ 4444400 w 4568785"/>
              <a:gd name="connsiteY145" fmla="*/ 3233065 h 4057080"/>
              <a:gd name="connsiteX146" fmla="*/ 4364501 w 4568785"/>
              <a:gd name="connsiteY146" fmla="*/ 3264109 h 4057080"/>
              <a:gd name="connsiteX147" fmla="*/ 4320112 w 4568785"/>
              <a:gd name="connsiteY147" fmla="*/ 3279631 h 4057080"/>
              <a:gd name="connsiteX148" fmla="*/ 4287518 w 4568785"/>
              <a:gd name="connsiteY148" fmla="*/ 3294213 h 4057080"/>
              <a:gd name="connsiteX149" fmla="*/ 4290089 w 4568785"/>
              <a:gd name="connsiteY149" fmla="*/ 3293349 h 4057080"/>
              <a:gd name="connsiteX150" fmla="*/ 4276833 w 4568785"/>
              <a:gd name="connsiteY150" fmla="*/ 3297915 h 4057080"/>
              <a:gd name="connsiteX151" fmla="*/ 4240213 w 4568785"/>
              <a:gd name="connsiteY151" fmla="*/ 3310675 h 4057080"/>
              <a:gd name="connsiteX152" fmla="*/ 4266846 w 4568785"/>
              <a:gd name="connsiteY152" fmla="*/ 3326196 h 4057080"/>
              <a:gd name="connsiteX153" fmla="*/ 4311235 w 4568785"/>
              <a:gd name="connsiteY153" fmla="*/ 3333958 h 4057080"/>
              <a:gd name="connsiteX154" fmla="*/ 4346745 w 4568785"/>
              <a:gd name="connsiteY154" fmla="*/ 3341719 h 4057080"/>
              <a:gd name="connsiteX155" fmla="*/ 4444400 w 4568785"/>
              <a:gd name="connsiteY155" fmla="*/ 3388285 h 4057080"/>
              <a:gd name="connsiteX156" fmla="*/ 4391134 w 4568785"/>
              <a:gd name="connsiteY156" fmla="*/ 3434850 h 4057080"/>
              <a:gd name="connsiteX157" fmla="*/ 4266846 w 4568785"/>
              <a:gd name="connsiteY157" fmla="*/ 3512459 h 4057080"/>
              <a:gd name="connsiteX158" fmla="*/ 4231336 w 4568785"/>
              <a:gd name="connsiteY158" fmla="*/ 3535743 h 4057080"/>
              <a:gd name="connsiteX159" fmla="*/ 4240213 w 4568785"/>
              <a:gd name="connsiteY159" fmla="*/ 3566786 h 4057080"/>
              <a:gd name="connsiteX160" fmla="*/ 4320112 w 4568785"/>
              <a:gd name="connsiteY160" fmla="*/ 3590069 h 4057080"/>
              <a:gd name="connsiteX161" fmla="*/ 4355623 w 4568785"/>
              <a:gd name="connsiteY161" fmla="*/ 3613352 h 4057080"/>
              <a:gd name="connsiteX162" fmla="*/ 4311235 w 4568785"/>
              <a:gd name="connsiteY162" fmla="*/ 3644396 h 4057080"/>
              <a:gd name="connsiteX163" fmla="*/ 4257969 w 4568785"/>
              <a:gd name="connsiteY163" fmla="*/ 3659918 h 4057080"/>
              <a:gd name="connsiteX164" fmla="*/ 4293479 w 4568785"/>
              <a:gd name="connsiteY164" fmla="*/ 3675440 h 4057080"/>
              <a:gd name="connsiteX165" fmla="*/ 4328990 w 4568785"/>
              <a:gd name="connsiteY165" fmla="*/ 3698723 h 4057080"/>
              <a:gd name="connsiteX166" fmla="*/ 4293479 w 4568785"/>
              <a:gd name="connsiteY166" fmla="*/ 3714245 h 4057080"/>
              <a:gd name="connsiteX167" fmla="*/ 4266846 w 4568785"/>
              <a:gd name="connsiteY167" fmla="*/ 3722006 h 4057080"/>
              <a:gd name="connsiteX168" fmla="*/ 4186947 w 4568785"/>
              <a:gd name="connsiteY168" fmla="*/ 3753049 h 4057080"/>
              <a:gd name="connsiteX169" fmla="*/ 4240213 w 4568785"/>
              <a:gd name="connsiteY169" fmla="*/ 3768572 h 4057080"/>
              <a:gd name="connsiteX170" fmla="*/ 4328990 w 4568785"/>
              <a:gd name="connsiteY170" fmla="*/ 3799615 h 4057080"/>
              <a:gd name="connsiteX171" fmla="*/ 4311235 w 4568785"/>
              <a:gd name="connsiteY171" fmla="*/ 3822898 h 4057080"/>
              <a:gd name="connsiteX172" fmla="*/ 4284602 w 4568785"/>
              <a:gd name="connsiteY172" fmla="*/ 3869464 h 4057080"/>
              <a:gd name="connsiteX173" fmla="*/ 4258406 w 4568785"/>
              <a:gd name="connsiteY173" fmla="*/ 3891826 h 4057080"/>
              <a:gd name="connsiteX174" fmla="*/ 4260595 w 4568785"/>
              <a:gd name="connsiteY174" fmla="*/ 3887556 h 4057080"/>
              <a:gd name="connsiteX175" fmla="*/ 4262893 w 4568785"/>
              <a:gd name="connsiteY175" fmla="*/ 3883352 h 4057080"/>
              <a:gd name="connsiteX176" fmla="*/ 4262222 w 4568785"/>
              <a:gd name="connsiteY176" fmla="*/ 3884382 h 4057080"/>
              <a:gd name="connsiteX177" fmla="*/ 4260595 w 4568785"/>
              <a:gd name="connsiteY177" fmla="*/ 3887556 h 4057080"/>
              <a:gd name="connsiteX178" fmla="*/ 4256772 w 4568785"/>
              <a:gd name="connsiteY178" fmla="*/ 3894550 h 4057080"/>
              <a:gd name="connsiteX179" fmla="*/ 4240213 w 4568785"/>
              <a:gd name="connsiteY179" fmla="*/ 3923791 h 4057080"/>
              <a:gd name="connsiteX180" fmla="*/ 4320112 w 4568785"/>
              <a:gd name="connsiteY180" fmla="*/ 3947074 h 4057080"/>
              <a:gd name="connsiteX181" fmla="*/ 4346745 w 4568785"/>
              <a:gd name="connsiteY181" fmla="*/ 3954835 h 4057080"/>
              <a:gd name="connsiteX182" fmla="*/ 4373378 w 4568785"/>
              <a:gd name="connsiteY182" fmla="*/ 3970357 h 4057080"/>
              <a:gd name="connsiteX183" fmla="*/ 4346745 w 4568785"/>
              <a:gd name="connsiteY183" fmla="*/ 4009161 h 4057080"/>
              <a:gd name="connsiteX184" fmla="*/ 4337868 w 4568785"/>
              <a:gd name="connsiteY184" fmla="*/ 4032444 h 4057080"/>
              <a:gd name="connsiteX185" fmla="*/ 4331169 w 4568785"/>
              <a:gd name="connsiteY185" fmla="*/ 4055887 h 4057080"/>
              <a:gd name="connsiteX186" fmla="*/ 4334596 w 4568785"/>
              <a:gd name="connsiteY186" fmla="*/ 4057080 h 4057080"/>
              <a:gd name="connsiteX187" fmla="*/ 0 w 4568785"/>
              <a:gd name="connsiteY187" fmla="*/ 4057080 h 405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4568785" h="4057080">
                <a:moveTo>
                  <a:pt x="4293795" y="3292103"/>
                </a:moveTo>
                <a:lnTo>
                  <a:pt x="4290089" y="3293349"/>
                </a:lnTo>
                <a:lnTo>
                  <a:pt x="4292464" y="3292531"/>
                </a:lnTo>
                <a:cubicBezTo>
                  <a:pt x="4294919" y="3291697"/>
                  <a:pt x="4294991" y="3291689"/>
                  <a:pt x="4293795" y="3292103"/>
                </a:cubicBezTo>
                <a:close/>
                <a:moveTo>
                  <a:pt x="4373369" y="2245809"/>
                </a:moveTo>
                <a:cubicBezTo>
                  <a:pt x="4373384" y="2245836"/>
                  <a:pt x="4371891" y="2246194"/>
                  <a:pt x="4370006" y="2246570"/>
                </a:cubicBezTo>
                <a:lnTo>
                  <a:pt x="4369409" y="2246661"/>
                </a:lnTo>
                <a:close/>
                <a:moveTo>
                  <a:pt x="0" y="0"/>
                </a:moveTo>
                <a:lnTo>
                  <a:pt x="4368774" y="0"/>
                </a:lnTo>
                <a:lnTo>
                  <a:pt x="4381271" y="7781"/>
                </a:lnTo>
                <a:cubicBezTo>
                  <a:pt x="4391804" y="12548"/>
                  <a:pt x="4408584" y="17516"/>
                  <a:pt x="4453277" y="35549"/>
                </a:cubicBezTo>
                <a:cubicBezTo>
                  <a:pt x="4461774" y="38978"/>
                  <a:pt x="4472603" y="38200"/>
                  <a:pt x="4479911" y="43310"/>
                </a:cubicBezTo>
                <a:cubicBezTo>
                  <a:pt x="4488243" y="49137"/>
                  <a:pt x="4491748" y="58832"/>
                  <a:pt x="4497666" y="66593"/>
                </a:cubicBezTo>
                <a:cubicBezTo>
                  <a:pt x="4431825" y="104965"/>
                  <a:pt x="4503872" y="60778"/>
                  <a:pt x="4453277" y="97637"/>
                </a:cubicBezTo>
                <a:cubicBezTo>
                  <a:pt x="4441911" y="105918"/>
                  <a:pt x="4425609" y="109952"/>
                  <a:pt x="4417767" y="120920"/>
                </a:cubicBezTo>
                <a:cubicBezTo>
                  <a:pt x="4409770" y="132106"/>
                  <a:pt x="4411848" y="146790"/>
                  <a:pt x="4408889" y="159725"/>
                </a:cubicBezTo>
                <a:cubicBezTo>
                  <a:pt x="4423685" y="162312"/>
                  <a:pt x="4438638" y="164286"/>
                  <a:pt x="4453277" y="167486"/>
                </a:cubicBezTo>
                <a:cubicBezTo>
                  <a:pt x="4462356" y="169470"/>
                  <a:pt x="4470913" y="172999"/>
                  <a:pt x="4479911" y="175246"/>
                </a:cubicBezTo>
                <a:cubicBezTo>
                  <a:pt x="4491643" y="178177"/>
                  <a:pt x="4503584" y="180421"/>
                  <a:pt x="4515421" y="183008"/>
                </a:cubicBezTo>
                <a:cubicBezTo>
                  <a:pt x="4503584" y="188181"/>
                  <a:pt x="4491401" y="192789"/>
                  <a:pt x="4479911" y="198529"/>
                </a:cubicBezTo>
                <a:cubicBezTo>
                  <a:pt x="4470647" y="203157"/>
                  <a:pt x="4463084" y="210377"/>
                  <a:pt x="4453277" y="214052"/>
                </a:cubicBezTo>
                <a:cubicBezTo>
                  <a:pt x="4442063" y="218253"/>
                  <a:pt x="4429191" y="218067"/>
                  <a:pt x="4417767" y="221812"/>
                </a:cubicBezTo>
                <a:cubicBezTo>
                  <a:pt x="4405375" y="225875"/>
                  <a:pt x="4394093" y="232160"/>
                  <a:pt x="4382256" y="237335"/>
                </a:cubicBezTo>
                <a:cubicBezTo>
                  <a:pt x="4435924" y="249063"/>
                  <a:pt x="4406192" y="241721"/>
                  <a:pt x="4471033" y="260617"/>
                </a:cubicBezTo>
                <a:cubicBezTo>
                  <a:pt x="4430681" y="278256"/>
                  <a:pt x="4436476" y="276797"/>
                  <a:pt x="4391134" y="291661"/>
                </a:cubicBezTo>
                <a:cubicBezTo>
                  <a:pt x="4382372" y="294533"/>
                  <a:pt x="4372871" y="295763"/>
                  <a:pt x="4364501" y="299422"/>
                </a:cubicBezTo>
                <a:cubicBezTo>
                  <a:pt x="4342102" y="309213"/>
                  <a:pt x="4336627" y="316029"/>
                  <a:pt x="4320112" y="330466"/>
                </a:cubicBezTo>
                <a:cubicBezTo>
                  <a:pt x="4365081" y="369776"/>
                  <a:pt x="4299744" y="315171"/>
                  <a:pt x="4382256" y="369271"/>
                </a:cubicBezTo>
                <a:cubicBezTo>
                  <a:pt x="4392300" y="375856"/>
                  <a:pt x="4398979" y="385815"/>
                  <a:pt x="4408889" y="392553"/>
                </a:cubicBezTo>
                <a:cubicBezTo>
                  <a:pt x="4425733" y="404007"/>
                  <a:pt x="4445084" y="412404"/>
                  <a:pt x="4462155" y="423598"/>
                </a:cubicBezTo>
                <a:cubicBezTo>
                  <a:pt x="4480645" y="435720"/>
                  <a:pt x="4497666" y="449467"/>
                  <a:pt x="4515421" y="462402"/>
                </a:cubicBezTo>
                <a:cubicBezTo>
                  <a:pt x="4502240" y="479687"/>
                  <a:pt x="4497980" y="488571"/>
                  <a:pt x="4479911" y="501207"/>
                </a:cubicBezTo>
                <a:cubicBezTo>
                  <a:pt x="4409631" y="550358"/>
                  <a:pt x="4505264" y="474447"/>
                  <a:pt x="4417767" y="540012"/>
                </a:cubicBezTo>
                <a:cubicBezTo>
                  <a:pt x="4367382" y="577767"/>
                  <a:pt x="4417537" y="551754"/>
                  <a:pt x="4355623" y="578816"/>
                </a:cubicBezTo>
                <a:cubicBezTo>
                  <a:pt x="4361541" y="583991"/>
                  <a:pt x="4366061" y="590785"/>
                  <a:pt x="4373378" y="594339"/>
                </a:cubicBezTo>
                <a:cubicBezTo>
                  <a:pt x="4390433" y="602622"/>
                  <a:pt x="4436435" y="618959"/>
                  <a:pt x="4462155" y="625382"/>
                </a:cubicBezTo>
                <a:cubicBezTo>
                  <a:pt x="4473887" y="628313"/>
                  <a:pt x="4493807" y="623024"/>
                  <a:pt x="4497666" y="633143"/>
                </a:cubicBezTo>
                <a:cubicBezTo>
                  <a:pt x="4501108" y="642170"/>
                  <a:pt x="4447948" y="655392"/>
                  <a:pt x="4444400" y="656426"/>
                </a:cubicBezTo>
                <a:cubicBezTo>
                  <a:pt x="4438481" y="661600"/>
                  <a:pt x="4433608" y="667889"/>
                  <a:pt x="4426644" y="671948"/>
                </a:cubicBezTo>
                <a:cubicBezTo>
                  <a:pt x="4407976" y="682828"/>
                  <a:pt x="4365977" y="696268"/>
                  <a:pt x="4346745" y="702992"/>
                </a:cubicBezTo>
                <a:cubicBezTo>
                  <a:pt x="4352664" y="708166"/>
                  <a:pt x="4356664" y="715944"/>
                  <a:pt x="4364501" y="718514"/>
                </a:cubicBezTo>
                <a:cubicBezTo>
                  <a:pt x="4372082" y="720999"/>
                  <a:pt x="4477050" y="733679"/>
                  <a:pt x="4479911" y="734036"/>
                </a:cubicBezTo>
                <a:cubicBezTo>
                  <a:pt x="4439348" y="757675"/>
                  <a:pt x="4460822" y="742962"/>
                  <a:pt x="4417767" y="780602"/>
                </a:cubicBezTo>
                <a:cubicBezTo>
                  <a:pt x="4396842" y="798895"/>
                  <a:pt x="4370419" y="811646"/>
                  <a:pt x="4346745" y="827168"/>
                </a:cubicBezTo>
                <a:cubicBezTo>
                  <a:pt x="4352664" y="832341"/>
                  <a:pt x="4357234" y="839059"/>
                  <a:pt x="4364501" y="842689"/>
                </a:cubicBezTo>
                <a:cubicBezTo>
                  <a:pt x="4397290" y="859069"/>
                  <a:pt x="4410984" y="857208"/>
                  <a:pt x="4444400" y="865972"/>
                </a:cubicBezTo>
                <a:cubicBezTo>
                  <a:pt x="4499253" y="880358"/>
                  <a:pt x="4488682" y="877567"/>
                  <a:pt x="4533177" y="897016"/>
                </a:cubicBezTo>
                <a:lnTo>
                  <a:pt x="4497666" y="920299"/>
                </a:lnTo>
                <a:lnTo>
                  <a:pt x="4462155" y="943582"/>
                </a:lnTo>
                <a:cubicBezTo>
                  <a:pt x="4438481" y="959104"/>
                  <a:pt x="4415756" y="975798"/>
                  <a:pt x="4391134" y="990148"/>
                </a:cubicBezTo>
                <a:cubicBezTo>
                  <a:pt x="4380123" y="996565"/>
                  <a:pt x="4367113" y="999929"/>
                  <a:pt x="4355623" y="1005669"/>
                </a:cubicBezTo>
                <a:cubicBezTo>
                  <a:pt x="4346359" y="1010297"/>
                  <a:pt x="4337868" y="1016018"/>
                  <a:pt x="4328990" y="1021191"/>
                </a:cubicBezTo>
                <a:cubicBezTo>
                  <a:pt x="4358867" y="1029897"/>
                  <a:pt x="4360421" y="1029132"/>
                  <a:pt x="4391134" y="1044474"/>
                </a:cubicBezTo>
                <a:cubicBezTo>
                  <a:pt x="4400398" y="1049102"/>
                  <a:pt x="4407960" y="1056322"/>
                  <a:pt x="4417767" y="1059996"/>
                </a:cubicBezTo>
                <a:cubicBezTo>
                  <a:pt x="4428981" y="1064198"/>
                  <a:pt x="4442128" y="1063425"/>
                  <a:pt x="4453277" y="1067757"/>
                </a:cubicBezTo>
                <a:cubicBezTo>
                  <a:pt x="4469045" y="1073883"/>
                  <a:pt x="4489949" y="1077548"/>
                  <a:pt x="4497666" y="1091040"/>
                </a:cubicBezTo>
                <a:cubicBezTo>
                  <a:pt x="4502438" y="1099382"/>
                  <a:pt x="4485829" y="1106561"/>
                  <a:pt x="4479911" y="1114323"/>
                </a:cubicBezTo>
                <a:cubicBezTo>
                  <a:pt x="4479911" y="1114323"/>
                  <a:pt x="4515121" y="1125540"/>
                  <a:pt x="4533177" y="1129845"/>
                </a:cubicBezTo>
                <a:lnTo>
                  <a:pt x="4568785" y="1136071"/>
                </a:lnTo>
                <a:lnTo>
                  <a:pt x="4568785" y="1139799"/>
                </a:lnTo>
                <a:lnTo>
                  <a:pt x="4515421" y="1153128"/>
                </a:lnTo>
                <a:cubicBezTo>
                  <a:pt x="4460725" y="1171519"/>
                  <a:pt x="4445885" y="1189443"/>
                  <a:pt x="4391134" y="1215215"/>
                </a:cubicBezTo>
                <a:cubicBezTo>
                  <a:pt x="4377103" y="1221820"/>
                  <a:pt x="4361541" y="1225564"/>
                  <a:pt x="4346745" y="1230738"/>
                </a:cubicBezTo>
                <a:lnTo>
                  <a:pt x="4364501" y="1246259"/>
                </a:lnTo>
                <a:cubicBezTo>
                  <a:pt x="4379913" y="1259733"/>
                  <a:pt x="4455032" y="1260842"/>
                  <a:pt x="4479911" y="1269542"/>
                </a:cubicBezTo>
                <a:cubicBezTo>
                  <a:pt x="4495932" y="1275144"/>
                  <a:pt x="4509503" y="1285064"/>
                  <a:pt x="4524299" y="1292825"/>
                </a:cubicBezTo>
                <a:cubicBezTo>
                  <a:pt x="4524299" y="1292825"/>
                  <a:pt x="4488515" y="1313171"/>
                  <a:pt x="4471033" y="1323869"/>
                </a:cubicBezTo>
                <a:cubicBezTo>
                  <a:pt x="4458911" y="1331287"/>
                  <a:pt x="4447562" y="1339634"/>
                  <a:pt x="4435522" y="1347152"/>
                </a:cubicBezTo>
                <a:cubicBezTo>
                  <a:pt x="4426840" y="1352574"/>
                  <a:pt x="4416434" y="1356078"/>
                  <a:pt x="4408889" y="1362674"/>
                </a:cubicBezTo>
                <a:cubicBezTo>
                  <a:pt x="4398427" y="1371820"/>
                  <a:pt x="4379354" y="1381034"/>
                  <a:pt x="4382256" y="1393718"/>
                </a:cubicBezTo>
                <a:cubicBezTo>
                  <a:pt x="4384649" y="1404177"/>
                  <a:pt x="4405930" y="1398891"/>
                  <a:pt x="4417767" y="1401478"/>
                </a:cubicBezTo>
                <a:cubicBezTo>
                  <a:pt x="4479466" y="1437438"/>
                  <a:pt x="4401924" y="1394554"/>
                  <a:pt x="4488788" y="1432522"/>
                </a:cubicBezTo>
                <a:cubicBezTo>
                  <a:pt x="4498331" y="1436694"/>
                  <a:pt x="4505878" y="1443872"/>
                  <a:pt x="4515421" y="1448044"/>
                </a:cubicBezTo>
                <a:cubicBezTo>
                  <a:pt x="4515863" y="1448237"/>
                  <a:pt x="4530843" y="1453684"/>
                  <a:pt x="4547100" y="1459270"/>
                </a:cubicBezTo>
                <a:lnTo>
                  <a:pt x="4568785" y="1466451"/>
                </a:lnTo>
                <a:lnTo>
                  <a:pt x="4568785" y="1540425"/>
                </a:lnTo>
                <a:lnTo>
                  <a:pt x="4542054" y="1548937"/>
                </a:lnTo>
                <a:cubicBezTo>
                  <a:pt x="4523526" y="1555166"/>
                  <a:pt x="4506141" y="1563792"/>
                  <a:pt x="4488788" y="1572220"/>
                </a:cubicBezTo>
                <a:cubicBezTo>
                  <a:pt x="4479461" y="1576750"/>
                  <a:pt x="4471868" y="1583882"/>
                  <a:pt x="4462155" y="1587741"/>
                </a:cubicBezTo>
                <a:cubicBezTo>
                  <a:pt x="4374980" y="1622382"/>
                  <a:pt x="4407760" y="1589222"/>
                  <a:pt x="4373378" y="1634307"/>
                </a:cubicBezTo>
                <a:cubicBezTo>
                  <a:pt x="4396424" y="1641023"/>
                  <a:pt x="4423176" y="1648313"/>
                  <a:pt x="4444400" y="1657590"/>
                </a:cubicBezTo>
                <a:cubicBezTo>
                  <a:pt x="4469118" y="1668394"/>
                  <a:pt x="4478034" y="1679233"/>
                  <a:pt x="4497666" y="1696395"/>
                </a:cubicBezTo>
                <a:cubicBezTo>
                  <a:pt x="4485829" y="1701569"/>
                  <a:pt x="4474710" y="1708258"/>
                  <a:pt x="4462155" y="1711917"/>
                </a:cubicBezTo>
                <a:cubicBezTo>
                  <a:pt x="4447840" y="1716089"/>
                  <a:pt x="4432406" y="1716478"/>
                  <a:pt x="4417767" y="1719678"/>
                </a:cubicBezTo>
                <a:cubicBezTo>
                  <a:pt x="4393003" y="1725090"/>
                  <a:pt x="4365526" y="1736355"/>
                  <a:pt x="4346745" y="1750721"/>
                </a:cubicBezTo>
                <a:cubicBezTo>
                  <a:pt x="4335610" y="1759239"/>
                  <a:pt x="4328990" y="1771417"/>
                  <a:pt x="4320112" y="1781765"/>
                </a:cubicBezTo>
                <a:lnTo>
                  <a:pt x="4346745" y="1797287"/>
                </a:lnTo>
                <a:cubicBezTo>
                  <a:pt x="4395261" y="1825562"/>
                  <a:pt x="4419060" y="1806180"/>
                  <a:pt x="4453277" y="1836092"/>
                </a:cubicBezTo>
                <a:cubicBezTo>
                  <a:pt x="4460822" y="1842688"/>
                  <a:pt x="4465114" y="1851614"/>
                  <a:pt x="4471033" y="1859375"/>
                </a:cubicBezTo>
                <a:cubicBezTo>
                  <a:pt x="4462155" y="1869723"/>
                  <a:pt x="4455535" y="1881901"/>
                  <a:pt x="4444400" y="1890419"/>
                </a:cubicBezTo>
                <a:cubicBezTo>
                  <a:pt x="4414206" y="1913514"/>
                  <a:pt x="4404331" y="1911315"/>
                  <a:pt x="4373378" y="1921463"/>
                </a:cubicBezTo>
                <a:cubicBezTo>
                  <a:pt x="4288484" y="1949295"/>
                  <a:pt x="4362792" y="1927136"/>
                  <a:pt x="4302357" y="1944746"/>
                </a:cubicBezTo>
                <a:cubicBezTo>
                  <a:pt x="4342903" y="1956561"/>
                  <a:pt x="4358560" y="1959101"/>
                  <a:pt x="4400011" y="1991311"/>
                </a:cubicBezTo>
                <a:cubicBezTo>
                  <a:pt x="4407005" y="1996746"/>
                  <a:pt x="4405930" y="2006833"/>
                  <a:pt x="4408889" y="2014594"/>
                </a:cubicBezTo>
                <a:cubicBezTo>
                  <a:pt x="4408889" y="2014594"/>
                  <a:pt x="4374390" y="2046576"/>
                  <a:pt x="4355623" y="2061160"/>
                </a:cubicBezTo>
                <a:cubicBezTo>
                  <a:pt x="4297207" y="2106554"/>
                  <a:pt x="4362394" y="2037747"/>
                  <a:pt x="4302357" y="2107726"/>
                </a:cubicBezTo>
                <a:cubicBezTo>
                  <a:pt x="4351596" y="2136423"/>
                  <a:pt x="4305123" y="2111647"/>
                  <a:pt x="4373378" y="2138770"/>
                </a:cubicBezTo>
                <a:cubicBezTo>
                  <a:pt x="4391450" y="2145951"/>
                  <a:pt x="4408504" y="2155005"/>
                  <a:pt x="4426644" y="2162053"/>
                </a:cubicBezTo>
                <a:cubicBezTo>
                  <a:pt x="4435195" y="2165376"/>
                  <a:pt x="4445491" y="2165276"/>
                  <a:pt x="4453277" y="2169814"/>
                </a:cubicBezTo>
                <a:cubicBezTo>
                  <a:pt x="4463724" y="2175902"/>
                  <a:pt x="4471033" y="2185336"/>
                  <a:pt x="4479911" y="2193097"/>
                </a:cubicBezTo>
                <a:cubicBezTo>
                  <a:pt x="4435184" y="2232196"/>
                  <a:pt x="4472430" y="2206578"/>
                  <a:pt x="4400011" y="2231901"/>
                </a:cubicBezTo>
                <a:cubicBezTo>
                  <a:pt x="4361492" y="2245371"/>
                  <a:pt x="4359632" y="2247733"/>
                  <a:pt x="4364291" y="2247438"/>
                </a:cubicBezTo>
                <a:lnTo>
                  <a:pt x="4369409" y="2246661"/>
                </a:lnTo>
                <a:lnTo>
                  <a:pt x="4367680" y="2247033"/>
                </a:lnTo>
                <a:cubicBezTo>
                  <a:pt x="4359382" y="2248927"/>
                  <a:pt x="4340585" y="2253397"/>
                  <a:pt x="4302357" y="2262945"/>
                </a:cubicBezTo>
                <a:cubicBezTo>
                  <a:pt x="4311235" y="2268119"/>
                  <a:pt x="4319447" y="2274295"/>
                  <a:pt x="4328990" y="2278467"/>
                </a:cubicBezTo>
                <a:cubicBezTo>
                  <a:pt x="4337360" y="2282126"/>
                  <a:pt x="4346861" y="2283356"/>
                  <a:pt x="4355623" y="2286228"/>
                </a:cubicBezTo>
                <a:cubicBezTo>
                  <a:pt x="4370544" y="2291120"/>
                  <a:pt x="4385090" y="2296859"/>
                  <a:pt x="4400011" y="2301750"/>
                </a:cubicBezTo>
                <a:cubicBezTo>
                  <a:pt x="4408773" y="2304623"/>
                  <a:pt x="4418708" y="2305175"/>
                  <a:pt x="4426644" y="2309511"/>
                </a:cubicBezTo>
                <a:cubicBezTo>
                  <a:pt x="4442712" y="2318290"/>
                  <a:pt x="4456237" y="2330206"/>
                  <a:pt x="4471033" y="2340555"/>
                </a:cubicBezTo>
                <a:cubicBezTo>
                  <a:pt x="4423028" y="2382521"/>
                  <a:pt x="4459712" y="2357394"/>
                  <a:pt x="4364501" y="2387120"/>
                </a:cubicBezTo>
                <a:cubicBezTo>
                  <a:pt x="4320530" y="2400849"/>
                  <a:pt x="4310886" y="2406675"/>
                  <a:pt x="4266846" y="2425926"/>
                </a:cubicBezTo>
                <a:cubicBezTo>
                  <a:pt x="4275724" y="2431099"/>
                  <a:pt x="4284215" y="2436820"/>
                  <a:pt x="4293479" y="2441447"/>
                </a:cubicBezTo>
                <a:cubicBezTo>
                  <a:pt x="4304969" y="2447187"/>
                  <a:pt x="4318148" y="2450334"/>
                  <a:pt x="4328990" y="2456969"/>
                </a:cubicBezTo>
                <a:cubicBezTo>
                  <a:pt x="4347924" y="2468556"/>
                  <a:pt x="4364012" y="2483369"/>
                  <a:pt x="4382256" y="2495774"/>
                </a:cubicBezTo>
                <a:cubicBezTo>
                  <a:pt x="4390678" y="2501501"/>
                  <a:pt x="4399625" y="2506669"/>
                  <a:pt x="4408889" y="2511296"/>
                </a:cubicBezTo>
                <a:cubicBezTo>
                  <a:pt x="4420379" y="2517036"/>
                  <a:pt x="4435042" y="2518637"/>
                  <a:pt x="4444400" y="2526817"/>
                </a:cubicBezTo>
                <a:cubicBezTo>
                  <a:pt x="4456601" y="2537484"/>
                  <a:pt x="4462155" y="2552688"/>
                  <a:pt x="4471033" y="2565623"/>
                </a:cubicBezTo>
                <a:cubicBezTo>
                  <a:pt x="4462155" y="2573384"/>
                  <a:pt x="4455047" y="2583089"/>
                  <a:pt x="4444400" y="2588906"/>
                </a:cubicBezTo>
                <a:cubicBezTo>
                  <a:pt x="4432272" y="2595532"/>
                  <a:pt x="4391083" y="2607029"/>
                  <a:pt x="4373378" y="2612189"/>
                </a:cubicBezTo>
                <a:cubicBezTo>
                  <a:pt x="4361541" y="2619950"/>
                  <a:pt x="4350714" y="2629054"/>
                  <a:pt x="4337868" y="2635471"/>
                </a:cubicBezTo>
                <a:cubicBezTo>
                  <a:pt x="4329743" y="2639530"/>
                  <a:pt x="4318340" y="2637908"/>
                  <a:pt x="4311235" y="2643232"/>
                </a:cubicBezTo>
                <a:cubicBezTo>
                  <a:pt x="4296848" y="2654012"/>
                  <a:pt x="4287561" y="2669102"/>
                  <a:pt x="4275724" y="2682037"/>
                </a:cubicBezTo>
                <a:cubicBezTo>
                  <a:pt x="4353961" y="2727633"/>
                  <a:pt x="4223158" y="2653443"/>
                  <a:pt x="4364501" y="2720842"/>
                </a:cubicBezTo>
                <a:cubicBezTo>
                  <a:pt x="4377490" y="2727035"/>
                  <a:pt x="4386490" y="2738871"/>
                  <a:pt x="4400011" y="2744125"/>
                </a:cubicBezTo>
                <a:cubicBezTo>
                  <a:pt x="4506029" y="2785317"/>
                  <a:pt x="4386124" y="2713677"/>
                  <a:pt x="4479911" y="2775169"/>
                </a:cubicBezTo>
                <a:cubicBezTo>
                  <a:pt x="4451978" y="2793483"/>
                  <a:pt x="4441387" y="2803319"/>
                  <a:pt x="4408889" y="2813973"/>
                </a:cubicBezTo>
                <a:cubicBezTo>
                  <a:pt x="4335310" y="2838094"/>
                  <a:pt x="4415495" y="2799354"/>
                  <a:pt x="4320112" y="2837256"/>
                </a:cubicBezTo>
                <a:cubicBezTo>
                  <a:pt x="4304404" y="2843498"/>
                  <a:pt x="4290520" y="2852778"/>
                  <a:pt x="4275724" y="2860539"/>
                </a:cubicBezTo>
                <a:cubicBezTo>
                  <a:pt x="4287561" y="2868300"/>
                  <a:pt x="4297801" y="2878402"/>
                  <a:pt x="4311235" y="2883822"/>
                </a:cubicBezTo>
                <a:cubicBezTo>
                  <a:pt x="4320286" y="2887473"/>
                  <a:pt x="4405341" y="2907107"/>
                  <a:pt x="4426644" y="2922627"/>
                </a:cubicBezTo>
                <a:cubicBezTo>
                  <a:pt x="4434841" y="2928599"/>
                  <a:pt x="4438481" y="2938149"/>
                  <a:pt x="4444400" y="2945910"/>
                </a:cubicBezTo>
                <a:cubicBezTo>
                  <a:pt x="4384346" y="2963408"/>
                  <a:pt x="4457232" y="2940300"/>
                  <a:pt x="4373378" y="2976953"/>
                </a:cubicBezTo>
                <a:cubicBezTo>
                  <a:pt x="4341000" y="2991106"/>
                  <a:pt x="4321469" y="2979055"/>
                  <a:pt x="4293479" y="3015759"/>
                </a:cubicBezTo>
                <a:cubicBezTo>
                  <a:pt x="4288836" y="3021847"/>
                  <a:pt x="4303294" y="3028966"/>
                  <a:pt x="4311235" y="3031280"/>
                </a:cubicBezTo>
                <a:cubicBezTo>
                  <a:pt x="4331086" y="3037065"/>
                  <a:pt x="4352664" y="3036455"/>
                  <a:pt x="4373378" y="3039042"/>
                </a:cubicBezTo>
                <a:cubicBezTo>
                  <a:pt x="4382256" y="3046803"/>
                  <a:pt x="4396041" y="3051912"/>
                  <a:pt x="4400011" y="3062324"/>
                </a:cubicBezTo>
                <a:cubicBezTo>
                  <a:pt x="4409481" y="3087160"/>
                  <a:pt x="4378706" y="3089228"/>
                  <a:pt x="4364501" y="3093368"/>
                </a:cubicBezTo>
                <a:cubicBezTo>
                  <a:pt x="4301243" y="3148669"/>
                  <a:pt x="4373028" y="3088957"/>
                  <a:pt x="4311235" y="3132173"/>
                </a:cubicBezTo>
                <a:cubicBezTo>
                  <a:pt x="4304699" y="3136744"/>
                  <a:pt x="4300443" y="3143636"/>
                  <a:pt x="4293479" y="3147695"/>
                </a:cubicBezTo>
                <a:cubicBezTo>
                  <a:pt x="4282468" y="3154112"/>
                  <a:pt x="4269806" y="3158043"/>
                  <a:pt x="4257969" y="3163216"/>
                </a:cubicBezTo>
                <a:cubicBezTo>
                  <a:pt x="4263887" y="3168391"/>
                  <a:pt x="4268457" y="3175108"/>
                  <a:pt x="4275724" y="3178739"/>
                </a:cubicBezTo>
                <a:cubicBezTo>
                  <a:pt x="4306327" y="3194027"/>
                  <a:pt x="4323880" y="3194093"/>
                  <a:pt x="4355623" y="3202022"/>
                </a:cubicBezTo>
                <a:cubicBezTo>
                  <a:pt x="4364621" y="3204269"/>
                  <a:pt x="4373258" y="3207534"/>
                  <a:pt x="4382256" y="3209782"/>
                </a:cubicBezTo>
                <a:cubicBezTo>
                  <a:pt x="4393988" y="3212712"/>
                  <a:pt x="4406552" y="3213342"/>
                  <a:pt x="4417767" y="3217543"/>
                </a:cubicBezTo>
                <a:cubicBezTo>
                  <a:pt x="4427574" y="3221218"/>
                  <a:pt x="4435522" y="3227891"/>
                  <a:pt x="4444400" y="3233065"/>
                </a:cubicBezTo>
                <a:cubicBezTo>
                  <a:pt x="4388036" y="3249490"/>
                  <a:pt x="4449257" y="3230430"/>
                  <a:pt x="4364501" y="3264109"/>
                </a:cubicBezTo>
                <a:cubicBezTo>
                  <a:pt x="4349993" y="3269874"/>
                  <a:pt x="4334675" y="3273973"/>
                  <a:pt x="4320112" y="3279631"/>
                </a:cubicBezTo>
                <a:cubicBezTo>
                  <a:pt x="4264127" y="3301383"/>
                  <a:pt x="4277048" y="3297641"/>
                  <a:pt x="4287518" y="3294213"/>
                </a:cubicBezTo>
                <a:lnTo>
                  <a:pt x="4290089" y="3293349"/>
                </a:lnTo>
                <a:lnTo>
                  <a:pt x="4276833" y="3297915"/>
                </a:lnTo>
                <a:cubicBezTo>
                  <a:pt x="4268496" y="3300804"/>
                  <a:pt x="4256661" y="3304923"/>
                  <a:pt x="4240213" y="3310675"/>
                </a:cubicBezTo>
                <a:cubicBezTo>
                  <a:pt x="4249091" y="3315848"/>
                  <a:pt x="4256856" y="3322922"/>
                  <a:pt x="4266846" y="3326196"/>
                </a:cubicBezTo>
                <a:cubicBezTo>
                  <a:pt x="4280975" y="3330828"/>
                  <a:pt x="4296505" y="3331096"/>
                  <a:pt x="4311235" y="3333958"/>
                </a:cubicBezTo>
                <a:cubicBezTo>
                  <a:pt x="4323145" y="3336272"/>
                  <a:pt x="4334908" y="3339132"/>
                  <a:pt x="4346745" y="3341719"/>
                </a:cubicBezTo>
                <a:cubicBezTo>
                  <a:pt x="4378978" y="3348764"/>
                  <a:pt x="4415228" y="3371282"/>
                  <a:pt x="4444400" y="3388285"/>
                </a:cubicBezTo>
                <a:lnTo>
                  <a:pt x="4391134" y="3434850"/>
                </a:lnTo>
                <a:cubicBezTo>
                  <a:pt x="4331281" y="3487175"/>
                  <a:pt x="4322949" y="3479761"/>
                  <a:pt x="4266846" y="3512459"/>
                </a:cubicBezTo>
                <a:cubicBezTo>
                  <a:pt x="4254535" y="3519635"/>
                  <a:pt x="4243173" y="3527982"/>
                  <a:pt x="4231336" y="3535743"/>
                </a:cubicBezTo>
                <a:cubicBezTo>
                  <a:pt x="4234295" y="3546091"/>
                  <a:pt x="4231586" y="3559245"/>
                  <a:pt x="4240213" y="3566786"/>
                </a:cubicBezTo>
                <a:cubicBezTo>
                  <a:pt x="4262359" y="3586147"/>
                  <a:pt x="4294844" y="3579025"/>
                  <a:pt x="4320112" y="3590069"/>
                </a:cubicBezTo>
                <a:cubicBezTo>
                  <a:pt x="4333346" y="3595854"/>
                  <a:pt x="4343786" y="3605591"/>
                  <a:pt x="4355623" y="3613352"/>
                </a:cubicBezTo>
                <a:cubicBezTo>
                  <a:pt x="4340827" y="3623700"/>
                  <a:pt x="4327870" y="3636465"/>
                  <a:pt x="4311235" y="3644396"/>
                </a:cubicBezTo>
                <a:cubicBezTo>
                  <a:pt x="4294805" y="3652231"/>
                  <a:pt x="4266339" y="3645284"/>
                  <a:pt x="4257969" y="3659918"/>
                </a:cubicBezTo>
                <a:cubicBezTo>
                  <a:pt x="4252050" y="3670266"/>
                  <a:pt x="4282257" y="3669309"/>
                  <a:pt x="4293479" y="3675440"/>
                </a:cubicBezTo>
                <a:cubicBezTo>
                  <a:pt x="4306026" y="3682296"/>
                  <a:pt x="4317153" y="3690962"/>
                  <a:pt x="4328990" y="3698723"/>
                </a:cubicBezTo>
                <a:cubicBezTo>
                  <a:pt x="4317153" y="3703897"/>
                  <a:pt x="4305643" y="3709688"/>
                  <a:pt x="4293479" y="3714245"/>
                </a:cubicBezTo>
                <a:cubicBezTo>
                  <a:pt x="4284878" y="3717467"/>
                  <a:pt x="4275608" y="3719134"/>
                  <a:pt x="4266846" y="3722006"/>
                </a:cubicBezTo>
                <a:cubicBezTo>
                  <a:pt x="4221504" y="3736870"/>
                  <a:pt x="4227299" y="3735411"/>
                  <a:pt x="4186947" y="3753049"/>
                </a:cubicBezTo>
                <a:cubicBezTo>
                  <a:pt x="4186947" y="3753049"/>
                  <a:pt x="4222745" y="3762698"/>
                  <a:pt x="4240213" y="3768572"/>
                </a:cubicBezTo>
                <a:cubicBezTo>
                  <a:pt x="4371552" y="3812734"/>
                  <a:pt x="4255816" y="3778294"/>
                  <a:pt x="4328990" y="3799615"/>
                </a:cubicBezTo>
                <a:cubicBezTo>
                  <a:pt x="4323072" y="3807376"/>
                  <a:pt x="4316417" y="3814744"/>
                  <a:pt x="4311235" y="3822898"/>
                </a:cubicBezTo>
                <a:cubicBezTo>
                  <a:pt x="4301595" y="3838068"/>
                  <a:pt x="4295613" y="3855024"/>
                  <a:pt x="4284602" y="3869464"/>
                </a:cubicBezTo>
                <a:cubicBezTo>
                  <a:pt x="4248609" y="3916662"/>
                  <a:pt x="4252840" y="3903444"/>
                  <a:pt x="4258406" y="3891826"/>
                </a:cubicBezTo>
                <a:lnTo>
                  <a:pt x="4260595" y="3887556"/>
                </a:lnTo>
                <a:lnTo>
                  <a:pt x="4262893" y="3883352"/>
                </a:lnTo>
                <a:cubicBezTo>
                  <a:pt x="4263599" y="3881980"/>
                  <a:pt x="4263173" y="3882647"/>
                  <a:pt x="4262222" y="3884382"/>
                </a:cubicBezTo>
                <a:lnTo>
                  <a:pt x="4260595" y="3887556"/>
                </a:lnTo>
                <a:lnTo>
                  <a:pt x="4256772" y="3894550"/>
                </a:lnTo>
                <a:cubicBezTo>
                  <a:pt x="4253195" y="3900967"/>
                  <a:pt x="4247878" y="3910391"/>
                  <a:pt x="4240213" y="3923791"/>
                </a:cubicBezTo>
                <a:cubicBezTo>
                  <a:pt x="4299714" y="3936796"/>
                  <a:pt x="4253254" y="3925155"/>
                  <a:pt x="4320112" y="3947074"/>
                </a:cubicBezTo>
                <a:cubicBezTo>
                  <a:pt x="4328874" y="3949946"/>
                  <a:pt x="4338375" y="3951176"/>
                  <a:pt x="4346745" y="3954835"/>
                </a:cubicBezTo>
                <a:cubicBezTo>
                  <a:pt x="4356288" y="3959007"/>
                  <a:pt x="4369415" y="3961697"/>
                  <a:pt x="4373378" y="3970357"/>
                </a:cubicBezTo>
                <a:cubicBezTo>
                  <a:pt x="4379964" y="3984750"/>
                  <a:pt x="4354920" y="4002015"/>
                  <a:pt x="4346745" y="4009161"/>
                </a:cubicBezTo>
                <a:cubicBezTo>
                  <a:pt x="4343786" y="4016922"/>
                  <a:pt x="4342683" y="4025429"/>
                  <a:pt x="4337868" y="4032444"/>
                </a:cubicBezTo>
                <a:cubicBezTo>
                  <a:pt x="4318931" y="4060036"/>
                  <a:pt x="4294239" y="4044406"/>
                  <a:pt x="4331169" y="4055887"/>
                </a:cubicBezTo>
                <a:lnTo>
                  <a:pt x="4334596" y="4057080"/>
                </a:lnTo>
                <a:lnTo>
                  <a:pt x="0" y="4057080"/>
                </a:lnTo>
                <a:close/>
              </a:path>
            </a:pathLst>
          </a:custGeom>
          <a:ln>
            <a:solidFill>
              <a:schemeClr val="tx1"/>
            </a:solidFill>
          </a:ln>
        </p:spPr>
      </p:pic>
      <p:pic>
        <p:nvPicPr>
          <p:cNvPr id="22" name="Picture 21"/>
          <p:cNvPicPr>
            <a:picLocks noChangeAspect="1"/>
          </p:cNvPicPr>
          <p:nvPr/>
        </p:nvPicPr>
        <p:blipFill>
          <a:blip r:embed="rId3"/>
          <a:srcRect/>
          <a:stretch>
            <a:fillRect/>
          </a:stretch>
        </p:blipFill>
        <p:spPr>
          <a:xfrm>
            <a:off x="5495369" y="787559"/>
            <a:ext cx="3494751" cy="4562475"/>
          </a:xfrm>
          <a:custGeom>
            <a:avLst/>
            <a:gdLst>
              <a:gd name="connsiteX0" fmla="*/ 115102 w 3443679"/>
              <a:gd name="connsiteY0" fmla="*/ 0 h 4495800"/>
              <a:gd name="connsiteX1" fmla="*/ 3443679 w 3443679"/>
              <a:gd name="connsiteY1" fmla="*/ 0 h 4495800"/>
              <a:gd name="connsiteX2" fmla="*/ 3443679 w 3443679"/>
              <a:gd name="connsiteY2" fmla="*/ 4495800 h 4495800"/>
              <a:gd name="connsiteX3" fmla="*/ 0 w 3443679"/>
              <a:gd name="connsiteY3" fmla="*/ 4495800 h 4495800"/>
              <a:gd name="connsiteX4" fmla="*/ 0 w 3443679"/>
              <a:gd name="connsiteY4" fmla="*/ 4492111 h 4495800"/>
              <a:gd name="connsiteX5" fmla="*/ 9007 w 3443679"/>
              <a:gd name="connsiteY5" fmla="*/ 4488218 h 4495800"/>
              <a:gd name="connsiteX6" fmla="*/ 22855 w 3443679"/>
              <a:gd name="connsiteY6" fmla="*/ 4479013 h 4495800"/>
              <a:gd name="connsiteX7" fmla="*/ 43175 w 3443679"/>
              <a:gd name="connsiteY7" fmla="*/ 4438373 h 4495800"/>
              <a:gd name="connsiteX8" fmla="*/ 12695 w 3443679"/>
              <a:gd name="connsiteY8" fmla="*/ 4428213 h 4495800"/>
              <a:gd name="connsiteX9" fmla="*/ 2535 w 3443679"/>
              <a:gd name="connsiteY9" fmla="*/ 4397733 h 4495800"/>
              <a:gd name="connsiteX10" fmla="*/ 53335 w 3443679"/>
              <a:gd name="connsiteY10" fmla="*/ 4387573 h 4495800"/>
              <a:gd name="connsiteX11" fmla="*/ 104135 w 3443679"/>
              <a:gd name="connsiteY11" fmla="*/ 4357093 h 4495800"/>
              <a:gd name="connsiteX12" fmla="*/ 93975 w 3443679"/>
              <a:gd name="connsiteY12" fmla="*/ 4326613 h 4495800"/>
              <a:gd name="connsiteX13" fmla="*/ 43175 w 3443679"/>
              <a:gd name="connsiteY13" fmla="*/ 4306293 h 4495800"/>
              <a:gd name="connsiteX14" fmla="*/ 12695 w 3443679"/>
              <a:gd name="connsiteY14" fmla="*/ 4285973 h 4495800"/>
              <a:gd name="connsiteX15" fmla="*/ 0 w 3443679"/>
              <a:gd name="connsiteY15" fmla="*/ 4280895 h 4495800"/>
              <a:gd name="connsiteX16" fmla="*/ 0 w 3443679"/>
              <a:gd name="connsiteY16" fmla="*/ 4187337 h 4495800"/>
              <a:gd name="connsiteX17" fmla="*/ 7849 w 3443679"/>
              <a:gd name="connsiteY17" fmla="*/ 4182621 h 4495800"/>
              <a:gd name="connsiteX18" fmla="*/ 22855 w 3443679"/>
              <a:gd name="connsiteY18" fmla="*/ 4174213 h 4495800"/>
              <a:gd name="connsiteX19" fmla="*/ 33015 w 3443679"/>
              <a:gd name="connsiteY19" fmla="*/ 4123413 h 4495800"/>
              <a:gd name="connsiteX20" fmla="*/ 2535 w 3443679"/>
              <a:gd name="connsiteY20" fmla="*/ 4113253 h 4495800"/>
              <a:gd name="connsiteX21" fmla="*/ 0 w 3443679"/>
              <a:gd name="connsiteY21" fmla="*/ 4112619 h 4495800"/>
              <a:gd name="connsiteX22" fmla="*/ 0 w 3443679"/>
              <a:gd name="connsiteY22" fmla="*/ 4090053 h 4495800"/>
              <a:gd name="connsiteX23" fmla="*/ 11568 w 3443679"/>
              <a:gd name="connsiteY23" fmla="*/ 4085386 h 4495800"/>
              <a:gd name="connsiteX24" fmla="*/ 43175 w 3443679"/>
              <a:gd name="connsiteY24" fmla="*/ 4072613 h 4495800"/>
              <a:gd name="connsiteX25" fmla="*/ 104135 w 3443679"/>
              <a:gd name="connsiteY25" fmla="*/ 4052293 h 4495800"/>
              <a:gd name="connsiteX26" fmla="*/ 33015 w 3443679"/>
              <a:gd name="connsiteY26" fmla="*/ 4031973 h 4495800"/>
              <a:gd name="connsiteX27" fmla="*/ 2535 w 3443679"/>
              <a:gd name="connsiteY27" fmla="*/ 4021813 h 4495800"/>
              <a:gd name="connsiteX28" fmla="*/ 33015 w 3443679"/>
              <a:gd name="connsiteY28" fmla="*/ 4001493 h 4495800"/>
              <a:gd name="connsiteX29" fmla="*/ 73655 w 3443679"/>
              <a:gd name="connsiteY29" fmla="*/ 3971013 h 4495800"/>
              <a:gd name="connsiteX30" fmla="*/ 104135 w 3443679"/>
              <a:gd name="connsiteY30" fmla="*/ 3960853 h 4495800"/>
              <a:gd name="connsiteX31" fmla="*/ 114295 w 3443679"/>
              <a:gd name="connsiteY31" fmla="*/ 3910053 h 4495800"/>
              <a:gd name="connsiteX32" fmla="*/ 83815 w 3443679"/>
              <a:gd name="connsiteY32" fmla="*/ 3889733 h 4495800"/>
              <a:gd name="connsiteX33" fmla="*/ 33015 w 3443679"/>
              <a:gd name="connsiteY33" fmla="*/ 3879573 h 4495800"/>
              <a:gd name="connsiteX34" fmla="*/ 12695 w 3443679"/>
              <a:gd name="connsiteY34" fmla="*/ 3849093 h 4495800"/>
              <a:gd name="connsiteX35" fmla="*/ 53335 w 3443679"/>
              <a:gd name="connsiteY35" fmla="*/ 3818613 h 4495800"/>
              <a:gd name="connsiteX36" fmla="*/ 83815 w 3443679"/>
              <a:gd name="connsiteY36" fmla="*/ 3808453 h 4495800"/>
              <a:gd name="connsiteX37" fmla="*/ 134615 w 3443679"/>
              <a:gd name="connsiteY37" fmla="*/ 3777973 h 4495800"/>
              <a:gd name="connsiteX38" fmla="*/ 22855 w 3443679"/>
              <a:gd name="connsiteY38" fmla="*/ 3757653 h 4495800"/>
              <a:gd name="connsiteX39" fmla="*/ 0 w 3443679"/>
              <a:gd name="connsiteY39" fmla="*/ 3750035 h 4495800"/>
              <a:gd name="connsiteX40" fmla="*/ 0 w 3443679"/>
              <a:gd name="connsiteY40" fmla="*/ 3680604 h 4495800"/>
              <a:gd name="connsiteX41" fmla="*/ 12695 w 3443679"/>
              <a:gd name="connsiteY41" fmla="*/ 3676373 h 4495800"/>
              <a:gd name="connsiteX42" fmla="*/ 43175 w 3443679"/>
              <a:gd name="connsiteY42" fmla="*/ 3645893 h 4495800"/>
              <a:gd name="connsiteX43" fmla="*/ 83815 w 3443679"/>
              <a:gd name="connsiteY43" fmla="*/ 3615413 h 4495800"/>
              <a:gd name="connsiteX44" fmla="*/ 63495 w 3443679"/>
              <a:gd name="connsiteY44" fmla="*/ 3584933 h 4495800"/>
              <a:gd name="connsiteX45" fmla="*/ 9034 w 3443679"/>
              <a:gd name="connsiteY45" fmla="*/ 3570322 h 4495800"/>
              <a:gd name="connsiteX46" fmla="*/ 0 w 3443679"/>
              <a:gd name="connsiteY46" fmla="*/ 3561717 h 4495800"/>
              <a:gd name="connsiteX47" fmla="*/ 0 w 3443679"/>
              <a:gd name="connsiteY47" fmla="*/ 3510000 h 4495800"/>
              <a:gd name="connsiteX48" fmla="*/ 33015 w 3443679"/>
              <a:gd name="connsiteY48" fmla="*/ 3493493 h 4495800"/>
              <a:gd name="connsiteX49" fmla="*/ 114295 w 3443679"/>
              <a:gd name="connsiteY49" fmla="*/ 3452853 h 4495800"/>
              <a:gd name="connsiteX50" fmla="*/ 83815 w 3443679"/>
              <a:gd name="connsiteY50" fmla="*/ 3432533 h 4495800"/>
              <a:gd name="connsiteX51" fmla="*/ 11447 w 3443679"/>
              <a:gd name="connsiteY51" fmla="*/ 3418005 h 4495800"/>
              <a:gd name="connsiteX52" fmla="*/ 0 w 3443679"/>
              <a:gd name="connsiteY52" fmla="*/ 3414529 h 4495800"/>
              <a:gd name="connsiteX53" fmla="*/ 0 w 3443679"/>
              <a:gd name="connsiteY53" fmla="*/ 3346169 h 4495800"/>
              <a:gd name="connsiteX54" fmla="*/ 22855 w 3443679"/>
              <a:gd name="connsiteY54" fmla="*/ 3330933 h 4495800"/>
              <a:gd name="connsiteX55" fmla="*/ 53335 w 3443679"/>
              <a:gd name="connsiteY55" fmla="*/ 3300453 h 4495800"/>
              <a:gd name="connsiteX56" fmla="*/ 12695 w 3443679"/>
              <a:gd name="connsiteY56" fmla="*/ 3290293 h 4495800"/>
              <a:gd name="connsiteX57" fmla="*/ 0 w 3443679"/>
              <a:gd name="connsiteY57" fmla="*/ 3285215 h 4495800"/>
              <a:gd name="connsiteX58" fmla="*/ 0 w 3443679"/>
              <a:gd name="connsiteY58" fmla="*/ 3220440 h 4495800"/>
              <a:gd name="connsiteX59" fmla="*/ 22855 w 3443679"/>
              <a:gd name="connsiteY59" fmla="*/ 3209013 h 4495800"/>
              <a:gd name="connsiteX60" fmla="*/ 53335 w 3443679"/>
              <a:gd name="connsiteY60" fmla="*/ 3178533 h 4495800"/>
              <a:gd name="connsiteX61" fmla="*/ 93975 w 3443679"/>
              <a:gd name="connsiteY61" fmla="*/ 3168373 h 4495800"/>
              <a:gd name="connsiteX62" fmla="*/ 83815 w 3443679"/>
              <a:gd name="connsiteY62" fmla="*/ 3137893 h 4495800"/>
              <a:gd name="connsiteX63" fmla="*/ 43175 w 3443679"/>
              <a:gd name="connsiteY63" fmla="*/ 3127733 h 4495800"/>
              <a:gd name="connsiteX64" fmla="*/ 180 w 3443679"/>
              <a:gd name="connsiteY64" fmla="*/ 3099351 h 4495800"/>
              <a:gd name="connsiteX65" fmla="*/ 0 w 3443679"/>
              <a:gd name="connsiteY65" fmla="*/ 3099228 h 4495800"/>
              <a:gd name="connsiteX66" fmla="*/ 0 w 3443679"/>
              <a:gd name="connsiteY66" fmla="*/ 3029896 h 4495800"/>
              <a:gd name="connsiteX67" fmla="*/ 13435 w 3443679"/>
              <a:gd name="connsiteY67" fmla="*/ 3025065 h 4495800"/>
              <a:gd name="connsiteX68" fmla="*/ 93975 w 3443679"/>
              <a:gd name="connsiteY68" fmla="*/ 2995653 h 4495800"/>
              <a:gd name="connsiteX69" fmla="*/ 124455 w 3443679"/>
              <a:gd name="connsiteY69" fmla="*/ 2975333 h 4495800"/>
              <a:gd name="connsiteX70" fmla="*/ 93975 w 3443679"/>
              <a:gd name="connsiteY70" fmla="*/ 2965173 h 4495800"/>
              <a:gd name="connsiteX71" fmla="*/ 12790 w 3443679"/>
              <a:gd name="connsiteY71" fmla="*/ 2909794 h 4495800"/>
              <a:gd name="connsiteX72" fmla="*/ 0 w 3443679"/>
              <a:gd name="connsiteY72" fmla="*/ 2902323 h 4495800"/>
              <a:gd name="connsiteX73" fmla="*/ 0 w 3443679"/>
              <a:gd name="connsiteY73" fmla="*/ 2833560 h 4495800"/>
              <a:gd name="connsiteX74" fmla="*/ 9763 w 3443679"/>
              <a:gd name="connsiteY74" fmla="*/ 2828239 h 4495800"/>
              <a:gd name="connsiteX75" fmla="*/ 63495 w 3443679"/>
              <a:gd name="connsiteY75" fmla="*/ 2782293 h 4495800"/>
              <a:gd name="connsiteX76" fmla="*/ 22855 w 3443679"/>
              <a:gd name="connsiteY76" fmla="*/ 2761973 h 4495800"/>
              <a:gd name="connsiteX77" fmla="*/ 2072 w 3443679"/>
              <a:gd name="connsiteY77" fmla="*/ 2748431 h 4495800"/>
              <a:gd name="connsiteX78" fmla="*/ 0 w 3443679"/>
              <a:gd name="connsiteY78" fmla="*/ 2746902 h 4495800"/>
              <a:gd name="connsiteX79" fmla="*/ 0 w 3443679"/>
              <a:gd name="connsiteY79" fmla="*/ 2677069 h 4495800"/>
              <a:gd name="connsiteX80" fmla="*/ 19579 w 3443679"/>
              <a:gd name="connsiteY80" fmla="*/ 2667763 h 4495800"/>
              <a:gd name="connsiteX81" fmla="*/ 43175 w 3443679"/>
              <a:gd name="connsiteY81" fmla="*/ 2650213 h 4495800"/>
              <a:gd name="connsiteX82" fmla="*/ 53335 w 3443679"/>
              <a:gd name="connsiteY82" fmla="*/ 2609573 h 4495800"/>
              <a:gd name="connsiteX83" fmla="*/ 22855 w 3443679"/>
              <a:gd name="connsiteY83" fmla="*/ 2589253 h 4495800"/>
              <a:gd name="connsiteX84" fmla="*/ 0 w 3443679"/>
              <a:gd name="connsiteY84" fmla="*/ 2582990 h 4495800"/>
              <a:gd name="connsiteX85" fmla="*/ 0 w 3443679"/>
              <a:gd name="connsiteY85" fmla="*/ 2495628 h 4495800"/>
              <a:gd name="connsiteX86" fmla="*/ 24308 w 3443679"/>
              <a:gd name="connsiteY86" fmla="*/ 2478756 h 4495800"/>
              <a:gd name="connsiteX87" fmla="*/ 63495 w 3443679"/>
              <a:gd name="connsiteY87" fmla="*/ 2447013 h 4495800"/>
              <a:gd name="connsiteX88" fmla="*/ 53335 w 3443679"/>
              <a:gd name="connsiteY88" fmla="*/ 2406373 h 4495800"/>
              <a:gd name="connsiteX89" fmla="*/ 19618 w 3443679"/>
              <a:gd name="connsiteY89" fmla="*/ 2388090 h 4495800"/>
              <a:gd name="connsiteX90" fmla="*/ 0 w 3443679"/>
              <a:gd name="connsiteY90" fmla="*/ 2381693 h 4495800"/>
              <a:gd name="connsiteX91" fmla="*/ 0 w 3443679"/>
              <a:gd name="connsiteY91" fmla="*/ 2332716 h 4495800"/>
              <a:gd name="connsiteX92" fmla="*/ 12964 w 3443679"/>
              <a:gd name="connsiteY92" fmla="*/ 2330867 h 4495800"/>
              <a:gd name="connsiteX93" fmla="*/ 43175 w 3443679"/>
              <a:gd name="connsiteY93" fmla="*/ 2325093 h 4495800"/>
              <a:gd name="connsiteX94" fmla="*/ 73655 w 3443679"/>
              <a:gd name="connsiteY94" fmla="*/ 2294613 h 4495800"/>
              <a:gd name="connsiteX95" fmla="*/ 20934 w 3443679"/>
              <a:gd name="connsiteY95" fmla="*/ 2274960 h 4495800"/>
              <a:gd name="connsiteX96" fmla="*/ 0 w 3443679"/>
              <a:gd name="connsiteY96" fmla="*/ 2267024 h 4495800"/>
              <a:gd name="connsiteX97" fmla="*/ 0 w 3443679"/>
              <a:gd name="connsiteY97" fmla="*/ 2184880 h 4495800"/>
              <a:gd name="connsiteX98" fmla="*/ 2535 w 3443679"/>
              <a:gd name="connsiteY98" fmla="*/ 2182853 h 4495800"/>
              <a:gd name="connsiteX99" fmla="*/ 33015 w 3443679"/>
              <a:gd name="connsiteY99" fmla="*/ 2152373 h 4495800"/>
              <a:gd name="connsiteX100" fmla="*/ 11425 w 3443679"/>
              <a:gd name="connsiteY100" fmla="*/ 2138403 h 4495800"/>
              <a:gd name="connsiteX101" fmla="*/ 0 w 3443679"/>
              <a:gd name="connsiteY101" fmla="*/ 2135919 h 4495800"/>
              <a:gd name="connsiteX102" fmla="*/ 0 w 3443679"/>
              <a:gd name="connsiteY102" fmla="*/ 2120196 h 4495800"/>
              <a:gd name="connsiteX103" fmla="*/ 12695 w 3443679"/>
              <a:gd name="connsiteY103" fmla="*/ 2111733 h 4495800"/>
              <a:gd name="connsiteX104" fmla="*/ 43175 w 3443679"/>
              <a:gd name="connsiteY104" fmla="*/ 2101573 h 4495800"/>
              <a:gd name="connsiteX105" fmla="*/ 93975 w 3443679"/>
              <a:gd name="connsiteY105" fmla="*/ 2081253 h 4495800"/>
              <a:gd name="connsiteX106" fmla="*/ 175255 w 3443679"/>
              <a:gd name="connsiteY106" fmla="*/ 2040613 h 4495800"/>
              <a:gd name="connsiteX107" fmla="*/ 144775 w 3443679"/>
              <a:gd name="connsiteY107" fmla="*/ 2020293 h 4495800"/>
              <a:gd name="connsiteX108" fmla="*/ 63495 w 3443679"/>
              <a:gd name="connsiteY108" fmla="*/ 1999973 h 4495800"/>
              <a:gd name="connsiteX109" fmla="*/ 21515 w 3443679"/>
              <a:gd name="connsiteY109" fmla="*/ 1998604 h 4495800"/>
              <a:gd name="connsiteX110" fmla="*/ 0 w 3443679"/>
              <a:gd name="connsiteY110" fmla="*/ 1993791 h 4495800"/>
              <a:gd name="connsiteX111" fmla="*/ 0 w 3443679"/>
              <a:gd name="connsiteY111" fmla="*/ 1974488 h 4495800"/>
              <a:gd name="connsiteX112" fmla="*/ 12695 w 3443679"/>
              <a:gd name="connsiteY112" fmla="*/ 1969493 h 4495800"/>
              <a:gd name="connsiteX113" fmla="*/ 73655 w 3443679"/>
              <a:gd name="connsiteY113" fmla="*/ 1959333 h 4495800"/>
              <a:gd name="connsiteX114" fmla="*/ 124455 w 3443679"/>
              <a:gd name="connsiteY114" fmla="*/ 1939013 h 4495800"/>
              <a:gd name="connsiteX115" fmla="*/ 185415 w 3443679"/>
              <a:gd name="connsiteY115" fmla="*/ 1888213 h 4495800"/>
              <a:gd name="connsiteX116" fmla="*/ 144775 w 3443679"/>
              <a:gd name="connsiteY116" fmla="*/ 1857733 h 4495800"/>
              <a:gd name="connsiteX117" fmla="*/ 114295 w 3443679"/>
              <a:gd name="connsiteY117" fmla="*/ 1847573 h 4495800"/>
              <a:gd name="connsiteX118" fmla="*/ 33015 w 3443679"/>
              <a:gd name="connsiteY118" fmla="*/ 1817093 h 4495800"/>
              <a:gd name="connsiteX119" fmla="*/ 2535 w 3443679"/>
              <a:gd name="connsiteY119" fmla="*/ 1786613 h 4495800"/>
              <a:gd name="connsiteX120" fmla="*/ 114295 w 3443679"/>
              <a:gd name="connsiteY120" fmla="*/ 1735813 h 4495800"/>
              <a:gd name="connsiteX121" fmla="*/ 195575 w 3443679"/>
              <a:gd name="connsiteY121" fmla="*/ 1705333 h 4495800"/>
              <a:gd name="connsiteX122" fmla="*/ 215895 w 3443679"/>
              <a:gd name="connsiteY122" fmla="*/ 1664693 h 4495800"/>
              <a:gd name="connsiteX123" fmla="*/ 114295 w 3443679"/>
              <a:gd name="connsiteY123" fmla="*/ 1603733 h 4495800"/>
              <a:gd name="connsiteX124" fmla="*/ 12695 w 3443679"/>
              <a:gd name="connsiteY124" fmla="*/ 1563093 h 4495800"/>
              <a:gd name="connsiteX125" fmla="*/ 22855 w 3443679"/>
              <a:gd name="connsiteY125" fmla="*/ 1532613 h 4495800"/>
              <a:gd name="connsiteX126" fmla="*/ 83815 w 3443679"/>
              <a:gd name="connsiteY126" fmla="*/ 1502133 h 4495800"/>
              <a:gd name="connsiteX127" fmla="*/ 134615 w 3443679"/>
              <a:gd name="connsiteY127" fmla="*/ 1471653 h 4495800"/>
              <a:gd name="connsiteX128" fmla="*/ 114295 w 3443679"/>
              <a:gd name="connsiteY128" fmla="*/ 1441173 h 4495800"/>
              <a:gd name="connsiteX129" fmla="*/ 83815 w 3443679"/>
              <a:gd name="connsiteY129" fmla="*/ 1431013 h 4495800"/>
              <a:gd name="connsiteX130" fmla="*/ 53335 w 3443679"/>
              <a:gd name="connsiteY130" fmla="*/ 1410693 h 4495800"/>
              <a:gd name="connsiteX131" fmla="*/ 2535 w 3443679"/>
              <a:gd name="connsiteY131" fmla="*/ 1390373 h 4495800"/>
              <a:gd name="connsiteX132" fmla="*/ 83815 w 3443679"/>
              <a:gd name="connsiteY132" fmla="*/ 1359893 h 4495800"/>
              <a:gd name="connsiteX133" fmla="*/ 134615 w 3443679"/>
              <a:gd name="connsiteY133" fmla="*/ 1349733 h 4495800"/>
              <a:gd name="connsiteX134" fmla="*/ 144775 w 3443679"/>
              <a:gd name="connsiteY134" fmla="*/ 1319253 h 4495800"/>
              <a:gd name="connsiteX135" fmla="*/ 83815 w 3443679"/>
              <a:gd name="connsiteY135" fmla="*/ 1309093 h 4495800"/>
              <a:gd name="connsiteX136" fmla="*/ 43175 w 3443679"/>
              <a:gd name="connsiteY136" fmla="*/ 1298933 h 4495800"/>
              <a:gd name="connsiteX137" fmla="*/ 83815 w 3443679"/>
              <a:gd name="connsiteY137" fmla="*/ 1288773 h 4495800"/>
              <a:gd name="connsiteX138" fmla="*/ 144775 w 3443679"/>
              <a:gd name="connsiteY138" fmla="*/ 1248133 h 4495800"/>
              <a:gd name="connsiteX139" fmla="*/ 165095 w 3443679"/>
              <a:gd name="connsiteY139" fmla="*/ 1197333 h 4495800"/>
              <a:gd name="connsiteX140" fmla="*/ 134615 w 3443679"/>
              <a:gd name="connsiteY140" fmla="*/ 1187173 h 4495800"/>
              <a:gd name="connsiteX141" fmla="*/ 83815 w 3443679"/>
              <a:gd name="connsiteY141" fmla="*/ 1166853 h 4495800"/>
              <a:gd name="connsiteX142" fmla="*/ 114295 w 3443679"/>
              <a:gd name="connsiteY142" fmla="*/ 1105893 h 4495800"/>
              <a:gd name="connsiteX143" fmla="*/ 134615 w 3443679"/>
              <a:gd name="connsiteY143" fmla="*/ 1065253 h 4495800"/>
              <a:gd name="connsiteX144" fmla="*/ 83815 w 3443679"/>
              <a:gd name="connsiteY144" fmla="*/ 1044933 h 4495800"/>
              <a:gd name="connsiteX145" fmla="*/ 53335 w 3443679"/>
              <a:gd name="connsiteY145" fmla="*/ 1034773 h 4495800"/>
              <a:gd name="connsiteX146" fmla="*/ 22855 w 3443679"/>
              <a:gd name="connsiteY146" fmla="*/ 1014453 h 4495800"/>
              <a:gd name="connsiteX147" fmla="*/ 93975 w 3443679"/>
              <a:gd name="connsiteY147" fmla="*/ 953493 h 4495800"/>
              <a:gd name="connsiteX148" fmla="*/ 124455 w 3443679"/>
              <a:gd name="connsiteY148" fmla="*/ 933173 h 4495800"/>
              <a:gd name="connsiteX149" fmla="*/ 165095 w 3443679"/>
              <a:gd name="connsiteY149" fmla="*/ 882373 h 4495800"/>
              <a:gd name="connsiteX150" fmla="*/ 124455 w 3443679"/>
              <a:gd name="connsiteY150" fmla="*/ 872213 h 4495800"/>
              <a:gd name="connsiteX151" fmla="*/ 73655 w 3443679"/>
              <a:gd name="connsiteY151" fmla="*/ 862053 h 4495800"/>
              <a:gd name="connsiteX152" fmla="*/ 63495 w 3443679"/>
              <a:gd name="connsiteY152" fmla="*/ 831573 h 4495800"/>
              <a:gd name="connsiteX153" fmla="*/ 93975 w 3443679"/>
              <a:gd name="connsiteY153" fmla="*/ 811253 h 4495800"/>
              <a:gd name="connsiteX154" fmla="*/ 144775 w 3443679"/>
              <a:gd name="connsiteY154" fmla="*/ 780773 h 4495800"/>
              <a:gd name="connsiteX155" fmla="*/ 104135 w 3443679"/>
              <a:gd name="connsiteY155" fmla="*/ 770613 h 4495800"/>
              <a:gd name="connsiteX156" fmla="*/ 63495 w 3443679"/>
              <a:gd name="connsiteY156" fmla="*/ 740133 h 4495800"/>
              <a:gd name="connsiteX157" fmla="*/ 93975 w 3443679"/>
              <a:gd name="connsiteY157" fmla="*/ 709653 h 4495800"/>
              <a:gd name="connsiteX158" fmla="*/ 144775 w 3443679"/>
              <a:gd name="connsiteY158" fmla="*/ 689333 h 4495800"/>
              <a:gd name="connsiteX159" fmla="*/ 185415 w 3443679"/>
              <a:gd name="connsiteY159" fmla="*/ 669013 h 4495800"/>
              <a:gd name="connsiteX160" fmla="*/ 104135 w 3443679"/>
              <a:gd name="connsiteY160" fmla="*/ 638533 h 4495800"/>
              <a:gd name="connsiteX161" fmla="*/ 53335 w 3443679"/>
              <a:gd name="connsiteY161" fmla="*/ 608053 h 4495800"/>
              <a:gd name="connsiteX162" fmla="*/ 73655 w 3443679"/>
              <a:gd name="connsiteY162" fmla="*/ 577573 h 4495800"/>
              <a:gd name="connsiteX163" fmla="*/ 134615 w 3443679"/>
              <a:gd name="connsiteY163" fmla="*/ 526773 h 4495800"/>
              <a:gd name="connsiteX164" fmla="*/ 73655 w 3443679"/>
              <a:gd name="connsiteY164" fmla="*/ 506453 h 4495800"/>
              <a:gd name="connsiteX165" fmla="*/ 53335 w 3443679"/>
              <a:gd name="connsiteY165" fmla="*/ 475973 h 4495800"/>
              <a:gd name="connsiteX166" fmla="*/ 93975 w 3443679"/>
              <a:gd name="connsiteY166" fmla="*/ 455653 h 4495800"/>
              <a:gd name="connsiteX167" fmla="*/ 175255 w 3443679"/>
              <a:gd name="connsiteY167" fmla="*/ 384533 h 4495800"/>
              <a:gd name="connsiteX168" fmla="*/ 83815 w 3443679"/>
              <a:gd name="connsiteY168" fmla="*/ 364213 h 4495800"/>
              <a:gd name="connsiteX169" fmla="*/ 53335 w 3443679"/>
              <a:gd name="connsiteY169" fmla="*/ 354053 h 4495800"/>
              <a:gd name="connsiteX170" fmla="*/ 73655 w 3443679"/>
              <a:gd name="connsiteY170" fmla="*/ 323573 h 4495800"/>
              <a:gd name="connsiteX171" fmla="*/ 154935 w 3443679"/>
              <a:gd name="connsiteY171" fmla="*/ 272773 h 4495800"/>
              <a:gd name="connsiteX172" fmla="*/ 144775 w 3443679"/>
              <a:gd name="connsiteY172" fmla="*/ 232133 h 4495800"/>
              <a:gd name="connsiteX173" fmla="*/ 93975 w 3443679"/>
              <a:gd name="connsiteY173" fmla="*/ 221973 h 4495800"/>
              <a:gd name="connsiteX174" fmla="*/ 63495 w 3443679"/>
              <a:gd name="connsiteY174" fmla="*/ 211813 h 4495800"/>
              <a:gd name="connsiteX175" fmla="*/ 53335 w 3443679"/>
              <a:gd name="connsiteY175" fmla="*/ 181333 h 4495800"/>
              <a:gd name="connsiteX176" fmla="*/ 185415 w 3443679"/>
              <a:gd name="connsiteY176" fmla="*/ 110213 h 4495800"/>
              <a:gd name="connsiteX177" fmla="*/ 73655 w 3443679"/>
              <a:gd name="connsiteY177" fmla="*/ 79733 h 4495800"/>
              <a:gd name="connsiteX178" fmla="*/ 43175 w 3443679"/>
              <a:gd name="connsiteY178" fmla="*/ 49253 h 4495800"/>
              <a:gd name="connsiteX179" fmla="*/ 83815 w 3443679"/>
              <a:gd name="connsiteY179" fmla="*/ 18773 h 449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443679" h="4495800">
                <a:moveTo>
                  <a:pt x="115102" y="0"/>
                </a:moveTo>
                <a:lnTo>
                  <a:pt x="3443679" y="0"/>
                </a:lnTo>
                <a:lnTo>
                  <a:pt x="3443679" y="4495800"/>
                </a:lnTo>
                <a:lnTo>
                  <a:pt x="0" y="4495800"/>
                </a:lnTo>
                <a:lnTo>
                  <a:pt x="0" y="4492111"/>
                </a:lnTo>
                <a:lnTo>
                  <a:pt x="9007" y="4488218"/>
                </a:lnTo>
                <a:cubicBezTo>
                  <a:pt x="14840" y="4485246"/>
                  <a:pt x="19716" y="4482152"/>
                  <a:pt x="22855" y="4479013"/>
                </a:cubicBezTo>
                <a:cubicBezTo>
                  <a:pt x="33565" y="4468303"/>
                  <a:pt x="46145" y="4453225"/>
                  <a:pt x="43175" y="4438373"/>
                </a:cubicBezTo>
                <a:cubicBezTo>
                  <a:pt x="41075" y="4427871"/>
                  <a:pt x="22855" y="4431600"/>
                  <a:pt x="12695" y="4428213"/>
                </a:cubicBezTo>
                <a:cubicBezTo>
                  <a:pt x="9308" y="4418053"/>
                  <a:pt x="-5039" y="4405306"/>
                  <a:pt x="2535" y="4397733"/>
                </a:cubicBezTo>
                <a:cubicBezTo>
                  <a:pt x="14746" y="4385522"/>
                  <a:pt x="37301" y="4393986"/>
                  <a:pt x="53335" y="4387573"/>
                </a:cubicBezTo>
                <a:cubicBezTo>
                  <a:pt x="71670" y="4380239"/>
                  <a:pt x="87202" y="4367253"/>
                  <a:pt x="104135" y="4357093"/>
                </a:cubicBezTo>
                <a:cubicBezTo>
                  <a:pt x="100748" y="4346933"/>
                  <a:pt x="102202" y="4333469"/>
                  <a:pt x="93975" y="4326613"/>
                </a:cubicBezTo>
                <a:cubicBezTo>
                  <a:pt x="79964" y="4314937"/>
                  <a:pt x="59487" y="4314449"/>
                  <a:pt x="43175" y="4306293"/>
                </a:cubicBezTo>
                <a:cubicBezTo>
                  <a:pt x="32253" y="4300832"/>
                  <a:pt x="23617" y="4291434"/>
                  <a:pt x="12695" y="4285973"/>
                </a:cubicBezTo>
                <a:lnTo>
                  <a:pt x="0" y="4280895"/>
                </a:lnTo>
                <a:lnTo>
                  <a:pt x="0" y="4187337"/>
                </a:lnTo>
                <a:lnTo>
                  <a:pt x="7849" y="4182621"/>
                </a:lnTo>
                <a:cubicBezTo>
                  <a:pt x="15519" y="4178265"/>
                  <a:pt x="21214" y="4175197"/>
                  <a:pt x="22855" y="4174213"/>
                </a:cubicBezTo>
                <a:cubicBezTo>
                  <a:pt x="26242" y="4157280"/>
                  <a:pt x="38476" y="4139796"/>
                  <a:pt x="33015" y="4123413"/>
                </a:cubicBezTo>
                <a:cubicBezTo>
                  <a:pt x="29628" y="4113253"/>
                  <a:pt x="12833" y="4116195"/>
                  <a:pt x="2535" y="4113253"/>
                </a:cubicBezTo>
                <a:lnTo>
                  <a:pt x="0" y="4112619"/>
                </a:lnTo>
                <a:lnTo>
                  <a:pt x="0" y="4090053"/>
                </a:lnTo>
                <a:lnTo>
                  <a:pt x="11568" y="4085386"/>
                </a:lnTo>
                <a:cubicBezTo>
                  <a:pt x="18302" y="4082634"/>
                  <a:pt x="27989" y="4078687"/>
                  <a:pt x="43175" y="4072613"/>
                </a:cubicBezTo>
                <a:cubicBezTo>
                  <a:pt x="63062" y="4064658"/>
                  <a:pt x="83815" y="4059066"/>
                  <a:pt x="104135" y="4052293"/>
                </a:cubicBezTo>
                <a:cubicBezTo>
                  <a:pt x="31054" y="4027933"/>
                  <a:pt x="122317" y="4057488"/>
                  <a:pt x="33015" y="4031973"/>
                </a:cubicBezTo>
                <a:cubicBezTo>
                  <a:pt x="22717" y="4029031"/>
                  <a:pt x="12695" y="4025200"/>
                  <a:pt x="2535" y="4021813"/>
                </a:cubicBezTo>
                <a:cubicBezTo>
                  <a:pt x="12695" y="4015040"/>
                  <a:pt x="23079" y="4008590"/>
                  <a:pt x="33015" y="4001493"/>
                </a:cubicBezTo>
                <a:cubicBezTo>
                  <a:pt x="46794" y="3991651"/>
                  <a:pt x="58953" y="3979414"/>
                  <a:pt x="73655" y="3971013"/>
                </a:cubicBezTo>
                <a:cubicBezTo>
                  <a:pt x="82954" y="3965700"/>
                  <a:pt x="98194" y="3969764"/>
                  <a:pt x="104135" y="3960853"/>
                </a:cubicBezTo>
                <a:cubicBezTo>
                  <a:pt x="113714" y="3946485"/>
                  <a:pt x="110908" y="3926986"/>
                  <a:pt x="114295" y="3910053"/>
                </a:cubicBezTo>
                <a:cubicBezTo>
                  <a:pt x="104135" y="3903280"/>
                  <a:pt x="95248" y="3894020"/>
                  <a:pt x="83815" y="3889733"/>
                </a:cubicBezTo>
                <a:cubicBezTo>
                  <a:pt x="67646" y="3883670"/>
                  <a:pt x="48008" y="3888141"/>
                  <a:pt x="33015" y="3879573"/>
                </a:cubicBezTo>
                <a:cubicBezTo>
                  <a:pt x="22413" y="3873515"/>
                  <a:pt x="19468" y="3859253"/>
                  <a:pt x="12695" y="3849093"/>
                </a:cubicBezTo>
                <a:cubicBezTo>
                  <a:pt x="26242" y="3838933"/>
                  <a:pt x="38633" y="3827014"/>
                  <a:pt x="53335" y="3818613"/>
                </a:cubicBezTo>
                <a:cubicBezTo>
                  <a:pt x="62634" y="3813300"/>
                  <a:pt x="74236" y="3813242"/>
                  <a:pt x="83815" y="3808453"/>
                </a:cubicBezTo>
                <a:cubicBezTo>
                  <a:pt x="101478" y="3799622"/>
                  <a:pt x="117682" y="3788133"/>
                  <a:pt x="134615" y="3777973"/>
                </a:cubicBezTo>
                <a:cubicBezTo>
                  <a:pt x="64714" y="3754673"/>
                  <a:pt x="149227" y="3780630"/>
                  <a:pt x="22855" y="3757653"/>
                </a:cubicBezTo>
                <a:lnTo>
                  <a:pt x="0" y="3750035"/>
                </a:lnTo>
                <a:lnTo>
                  <a:pt x="0" y="3680604"/>
                </a:lnTo>
                <a:lnTo>
                  <a:pt x="12695" y="3676373"/>
                </a:lnTo>
                <a:cubicBezTo>
                  <a:pt x="24650" y="3668403"/>
                  <a:pt x="32266" y="3655244"/>
                  <a:pt x="43175" y="3645893"/>
                </a:cubicBezTo>
                <a:cubicBezTo>
                  <a:pt x="56032" y="3634873"/>
                  <a:pt x="70268" y="3625573"/>
                  <a:pt x="83815" y="3615413"/>
                </a:cubicBezTo>
                <a:cubicBezTo>
                  <a:pt x="77042" y="3605253"/>
                  <a:pt x="73655" y="3591706"/>
                  <a:pt x="63495" y="3584933"/>
                </a:cubicBezTo>
                <a:cubicBezTo>
                  <a:pt x="2286" y="3544127"/>
                  <a:pt x="37667" y="3595320"/>
                  <a:pt x="9034" y="3570322"/>
                </a:cubicBezTo>
                <a:lnTo>
                  <a:pt x="0" y="3561717"/>
                </a:lnTo>
                <a:lnTo>
                  <a:pt x="0" y="3510000"/>
                </a:lnTo>
                <a:lnTo>
                  <a:pt x="33015" y="3493493"/>
                </a:lnTo>
                <a:lnTo>
                  <a:pt x="114295" y="3452853"/>
                </a:lnTo>
                <a:cubicBezTo>
                  <a:pt x="104135" y="3446080"/>
                  <a:pt x="95248" y="3436820"/>
                  <a:pt x="83815" y="3432533"/>
                </a:cubicBezTo>
                <a:cubicBezTo>
                  <a:pt x="74195" y="3428925"/>
                  <a:pt x="36354" y="3423691"/>
                  <a:pt x="11447" y="3418005"/>
                </a:cubicBezTo>
                <a:lnTo>
                  <a:pt x="0" y="3414529"/>
                </a:lnTo>
                <a:lnTo>
                  <a:pt x="0" y="3346169"/>
                </a:lnTo>
                <a:lnTo>
                  <a:pt x="22855" y="3330933"/>
                </a:lnTo>
                <a:cubicBezTo>
                  <a:pt x="33893" y="3321735"/>
                  <a:pt x="43175" y="3310613"/>
                  <a:pt x="53335" y="3300453"/>
                </a:cubicBezTo>
                <a:cubicBezTo>
                  <a:pt x="39788" y="3297066"/>
                  <a:pt x="25942" y="3294709"/>
                  <a:pt x="12695" y="3290293"/>
                </a:cubicBezTo>
                <a:lnTo>
                  <a:pt x="0" y="3285215"/>
                </a:lnTo>
                <a:lnTo>
                  <a:pt x="0" y="3220440"/>
                </a:lnTo>
                <a:lnTo>
                  <a:pt x="22855" y="3209013"/>
                </a:lnTo>
                <a:cubicBezTo>
                  <a:pt x="34810" y="3201043"/>
                  <a:pt x="40860" y="3185662"/>
                  <a:pt x="53335" y="3178533"/>
                </a:cubicBezTo>
                <a:cubicBezTo>
                  <a:pt x="65459" y="3171605"/>
                  <a:pt x="85597" y="3179544"/>
                  <a:pt x="93975" y="3168373"/>
                </a:cubicBezTo>
                <a:cubicBezTo>
                  <a:pt x="100401" y="3159805"/>
                  <a:pt x="92178" y="3144583"/>
                  <a:pt x="83815" y="3137893"/>
                </a:cubicBezTo>
                <a:cubicBezTo>
                  <a:pt x="72911" y="3129170"/>
                  <a:pt x="56722" y="3131120"/>
                  <a:pt x="43175" y="3127733"/>
                </a:cubicBezTo>
                <a:cubicBezTo>
                  <a:pt x="43175" y="3127733"/>
                  <a:pt x="20139" y="3112751"/>
                  <a:pt x="180" y="3099351"/>
                </a:cubicBezTo>
                <a:lnTo>
                  <a:pt x="0" y="3099228"/>
                </a:lnTo>
                <a:lnTo>
                  <a:pt x="0" y="3029896"/>
                </a:lnTo>
                <a:lnTo>
                  <a:pt x="13435" y="3025065"/>
                </a:lnTo>
                <a:cubicBezTo>
                  <a:pt x="41124" y="3016174"/>
                  <a:pt x="60656" y="3012312"/>
                  <a:pt x="93975" y="2995653"/>
                </a:cubicBezTo>
                <a:cubicBezTo>
                  <a:pt x="104897" y="2990192"/>
                  <a:pt x="124455" y="2987544"/>
                  <a:pt x="124455" y="2975333"/>
                </a:cubicBezTo>
                <a:cubicBezTo>
                  <a:pt x="124455" y="2964623"/>
                  <a:pt x="104135" y="2968560"/>
                  <a:pt x="93975" y="2965173"/>
                </a:cubicBezTo>
                <a:cubicBezTo>
                  <a:pt x="39798" y="2924540"/>
                  <a:pt x="52194" y="2932612"/>
                  <a:pt x="12790" y="2909794"/>
                </a:cubicBezTo>
                <a:lnTo>
                  <a:pt x="0" y="2902323"/>
                </a:lnTo>
                <a:lnTo>
                  <a:pt x="0" y="2833560"/>
                </a:lnTo>
                <a:lnTo>
                  <a:pt x="9763" y="2828239"/>
                </a:lnTo>
                <a:cubicBezTo>
                  <a:pt x="63149" y="2802712"/>
                  <a:pt x="45367" y="2836676"/>
                  <a:pt x="63495" y="2782293"/>
                </a:cubicBezTo>
                <a:cubicBezTo>
                  <a:pt x="49948" y="2775520"/>
                  <a:pt x="35698" y="2770000"/>
                  <a:pt x="22855" y="2761973"/>
                </a:cubicBezTo>
                <a:cubicBezTo>
                  <a:pt x="14068" y="2756481"/>
                  <a:pt x="7302" y="2752039"/>
                  <a:pt x="2072" y="2748431"/>
                </a:cubicBezTo>
                <a:lnTo>
                  <a:pt x="0" y="2746902"/>
                </a:lnTo>
                <a:lnTo>
                  <a:pt x="0" y="2677069"/>
                </a:lnTo>
                <a:lnTo>
                  <a:pt x="19579" y="2667763"/>
                </a:lnTo>
                <a:cubicBezTo>
                  <a:pt x="28465" y="2663121"/>
                  <a:pt x="36749" y="2657709"/>
                  <a:pt x="43175" y="2650213"/>
                </a:cubicBezTo>
                <a:cubicBezTo>
                  <a:pt x="52262" y="2639611"/>
                  <a:pt x="49948" y="2623120"/>
                  <a:pt x="53335" y="2609573"/>
                </a:cubicBezTo>
                <a:cubicBezTo>
                  <a:pt x="43175" y="2602800"/>
                  <a:pt x="34013" y="2594212"/>
                  <a:pt x="22855" y="2589253"/>
                </a:cubicBezTo>
                <a:lnTo>
                  <a:pt x="0" y="2582990"/>
                </a:lnTo>
                <a:lnTo>
                  <a:pt x="0" y="2495628"/>
                </a:lnTo>
                <a:lnTo>
                  <a:pt x="24308" y="2478756"/>
                </a:lnTo>
                <a:cubicBezTo>
                  <a:pt x="38036" y="2467981"/>
                  <a:pt x="51280" y="2456785"/>
                  <a:pt x="63495" y="2447013"/>
                </a:cubicBezTo>
                <a:cubicBezTo>
                  <a:pt x="60108" y="2433466"/>
                  <a:pt x="62274" y="2417100"/>
                  <a:pt x="53335" y="2406373"/>
                </a:cubicBezTo>
                <a:cubicBezTo>
                  <a:pt x="45784" y="2397312"/>
                  <a:pt x="33008" y="2392194"/>
                  <a:pt x="19618" y="2388090"/>
                </a:cubicBezTo>
                <a:lnTo>
                  <a:pt x="0" y="2381693"/>
                </a:lnTo>
                <a:lnTo>
                  <a:pt x="0" y="2332716"/>
                </a:lnTo>
                <a:lnTo>
                  <a:pt x="12964" y="2330867"/>
                </a:lnTo>
                <a:cubicBezTo>
                  <a:pt x="23408" y="2330188"/>
                  <a:pt x="33762" y="2329276"/>
                  <a:pt x="43175" y="2325093"/>
                </a:cubicBezTo>
                <a:cubicBezTo>
                  <a:pt x="56305" y="2319257"/>
                  <a:pt x="63495" y="2304773"/>
                  <a:pt x="73655" y="2294613"/>
                </a:cubicBezTo>
                <a:cubicBezTo>
                  <a:pt x="13119" y="2274434"/>
                  <a:pt x="70702" y="2294136"/>
                  <a:pt x="20934" y="2274960"/>
                </a:cubicBezTo>
                <a:lnTo>
                  <a:pt x="0" y="2267024"/>
                </a:lnTo>
                <a:lnTo>
                  <a:pt x="0" y="2184880"/>
                </a:lnTo>
                <a:lnTo>
                  <a:pt x="2535" y="2182853"/>
                </a:lnTo>
                <a:cubicBezTo>
                  <a:pt x="13348" y="2173391"/>
                  <a:pt x="38351" y="2165714"/>
                  <a:pt x="33015" y="2152373"/>
                </a:cubicBezTo>
                <a:cubicBezTo>
                  <a:pt x="29628" y="2143906"/>
                  <a:pt x="21162" y="2140519"/>
                  <a:pt x="11425" y="2138403"/>
                </a:cubicBezTo>
                <a:lnTo>
                  <a:pt x="0" y="2135919"/>
                </a:lnTo>
                <a:lnTo>
                  <a:pt x="0" y="2120196"/>
                </a:lnTo>
                <a:lnTo>
                  <a:pt x="12695" y="2111733"/>
                </a:lnTo>
                <a:cubicBezTo>
                  <a:pt x="22274" y="2106944"/>
                  <a:pt x="33147" y="2105333"/>
                  <a:pt x="43175" y="2101573"/>
                </a:cubicBezTo>
                <a:cubicBezTo>
                  <a:pt x="60252" y="2095169"/>
                  <a:pt x="77416" y="2088896"/>
                  <a:pt x="93975" y="2081253"/>
                </a:cubicBezTo>
                <a:cubicBezTo>
                  <a:pt x="121478" y="2068559"/>
                  <a:pt x="148162" y="2054160"/>
                  <a:pt x="175255" y="2040613"/>
                </a:cubicBezTo>
                <a:cubicBezTo>
                  <a:pt x="165095" y="2033840"/>
                  <a:pt x="155697" y="2025754"/>
                  <a:pt x="144775" y="2020293"/>
                </a:cubicBezTo>
                <a:cubicBezTo>
                  <a:pt x="125545" y="2010678"/>
                  <a:pt x="80241" y="2002549"/>
                  <a:pt x="63495" y="1999973"/>
                </a:cubicBezTo>
                <a:cubicBezTo>
                  <a:pt x="50001" y="1997897"/>
                  <a:pt x="35535" y="1998869"/>
                  <a:pt x="21515" y="1998604"/>
                </a:cubicBezTo>
                <a:lnTo>
                  <a:pt x="0" y="1993791"/>
                </a:lnTo>
                <a:lnTo>
                  <a:pt x="0" y="1974488"/>
                </a:lnTo>
                <a:lnTo>
                  <a:pt x="12695" y="1969493"/>
                </a:lnTo>
                <a:cubicBezTo>
                  <a:pt x="32238" y="1962979"/>
                  <a:pt x="53335" y="1962720"/>
                  <a:pt x="73655" y="1959333"/>
                </a:cubicBezTo>
                <a:cubicBezTo>
                  <a:pt x="90588" y="1952560"/>
                  <a:pt x="108143" y="1947169"/>
                  <a:pt x="124455" y="1939013"/>
                </a:cubicBezTo>
                <a:cubicBezTo>
                  <a:pt x="152745" y="1924868"/>
                  <a:pt x="162945" y="1910683"/>
                  <a:pt x="185415" y="1888213"/>
                </a:cubicBezTo>
                <a:cubicBezTo>
                  <a:pt x="171868" y="1878053"/>
                  <a:pt x="159477" y="1866134"/>
                  <a:pt x="144775" y="1857733"/>
                </a:cubicBezTo>
                <a:cubicBezTo>
                  <a:pt x="135476" y="1852420"/>
                  <a:pt x="124360" y="1851233"/>
                  <a:pt x="114295" y="1847573"/>
                </a:cubicBezTo>
                <a:cubicBezTo>
                  <a:pt x="87101" y="1837684"/>
                  <a:pt x="58418" y="1830949"/>
                  <a:pt x="33015" y="1817093"/>
                </a:cubicBezTo>
                <a:cubicBezTo>
                  <a:pt x="20401" y="1810213"/>
                  <a:pt x="12695" y="1796773"/>
                  <a:pt x="2535" y="1786613"/>
                </a:cubicBezTo>
                <a:cubicBezTo>
                  <a:pt x="61896" y="1756932"/>
                  <a:pt x="56780" y="1757381"/>
                  <a:pt x="114295" y="1735813"/>
                </a:cubicBezTo>
                <a:cubicBezTo>
                  <a:pt x="132386" y="1729029"/>
                  <a:pt x="185393" y="1714060"/>
                  <a:pt x="195575" y="1705333"/>
                </a:cubicBezTo>
                <a:cubicBezTo>
                  <a:pt x="207074" y="1695476"/>
                  <a:pt x="209122" y="1678240"/>
                  <a:pt x="215895" y="1664693"/>
                </a:cubicBezTo>
                <a:cubicBezTo>
                  <a:pt x="215895" y="1664693"/>
                  <a:pt x="147931" y="1624432"/>
                  <a:pt x="114295" y="1603733"/>
                </a:cubicBezTo>
                <a:cubicBezTo>
                  <a:pt x="55368" y="1567470"/>
                  <a:pt x="111573" y="1591344"/>
                  <a:pt x="12695" y="1563093"/>
                </a:cubicBezTo>
                <a:cubicBezTo>
                  <a:pt x="16082" y="1552933"/>
                  <a:pt x="16165" y="1540976"/>
                  <a:pt x="22855" y="1532613"/>
                </a:cubicBezTo>
                <a:cubicBezTo>
                  <a:pt x="42266" y="1508349"/>
                  <a:pt x="59274" y="1514404"/>
                  <a:pt x="83815" y="1502133"/>
                </a:cubicBezTo>
                <a:cubicBezTo>
                  <a:pt x="101478" y="1493302"/>
                  <a:pt x="117682" y="1481813"/>
                  <a:pt x="134615" y="1471653"/>
                </a:cubicBezTo>
                <a:cubicBezTo>
                  <a:pt x="127842" y="1461493"/>
                  <a:pt x="123830" y="1448801"/>
                  <a:pt x="114295" y="1441173"/>
                </a:cubicBezTo>
                <a:cubicBezTo>
                  <a:pt x="105932" y="1434483"/>
                  <a:pt x="93394" y="1435802"/>
                  <a:pt x="83815" y="1431013"/>
                </a:cubicBezTo>
                <a:cubicBezTo>
                  <a:pt x="72893" y="1425552"/>
                  <a:pt x="64257" y="1416154"/>
                  <a:pt x="53335" y="1410693"/>
                </a:cubicBezTo>
                <a:cubicBezTo>
                  <a:pt x="37023" y="1402537"/>
                  <a:pt x="19468" y="1397146"/>
                  <a:pt x="2535" y="1390373"/>
                </a:cubicBezTo>
                <a:cubicBezTo>
                  <a:pt x="18073" y="1384158"/>
                  <a:pt x="62579" y="1365202"/>
                  <a:pt x="83815" y="1359893"/>
                </a:cubicBezTo>
                <a:cubicBezTo>
                  <a:pt x="100568" y="1355705"/>
                  <a:pt x="117682" y="1353120"/>
                  <a:pt x="134615" y="1349733"/>
                </a:cubicBezTo>
                <a:cubicBezTo>
                  <a:pt x="138002" y="1339573"/>
                  <a:pt x="153138" y="1325943"/>
                  <a:pt x="144775" y="1319253"/>
                </a:cubicBezTo>
                <a:cubicBezTo>
                  <a:pt x="128689" y="1306384"/>
                  <a:pt x="104015" y="1313133"/>
                  <a:pt x="83815" y="1309093"/>
                </a:cubicBezTo>
                <a:cubicBezTo>
                  <a:pt x="70123" y="1306355"/>
                  <a:pt x="56722" y="1302320"/>
                  <a:pt x="43175" y="1298933"/>
                </a:cubicBezTo>
                <a:cubicBezTo>
                  <a:pt x="56722" y="1295546"/>
                  <a:pt x="71691" y="1295701"/>
                  <a:pt x="83815" y="1288773"/>
                </a:cubicBezTo>
                <a:cubicBezTo>
                  <a:pt x="190363" y="1227888"/>
                  <a:pt x="49611" y="1279854"/>
                  <a:pt x="144775" y="1248133"/>
                </a:cubicBezTo>
                <a:cubicBezTo>
                  <a:pt x="151548" y="1231200"/>
                  <a:pt x="168093" y="1215323"/>
                  <a:pt x="165095" y="1197333"/>
                </a:cubicBezTo>
                <a:cubicBezTo>
                  <a:pt x="163334" y="1186769"/>
                  <a:pt x="144643" y="1190933"/>
                  <a:pt x="134615" y="1187173"/>
                </a:cubicBezTo>
                <a:cubicBezTo>
                  <a:pt x="117538" y="1180769"/>
                  <a:pt x="100748" y="1173626"/>
                  <a:pt x="83815" y="1166853"/>
                </a:cubicBezTo>
                <a:cubicBezTo>
                  <a:pt x="65188" y="1110972"/>
                  <a:pt x="70008" y="1157561"/>
                  <a:pt x="114295" y="1105893"/>
                </a:cubicBezTo>
                <a:cubicBezTo>
                  <a:pt x="124152" y="1094394"/>
                  <a:pt x="127842" y="1078800"/>
                  <a:pt x="134615" y="1065253"/>
                </a:cubicBezTo>
                <a:cubicBezTo>
                  <a:pt x="117682" y="1058480"/>
                  <a:pt x="100892" y="1051337"/>
                  <a:pt x="83815" y="1044933"/>
                </a:cubicBezTo>
                <a:cubicBezTo>
                  <a:pt x="73787" y="1041173"/>
                  <a:pt x="62914" y="1039562"/>
                  <a:pt x="53335" y="1034773"/>
                </a:cubicBezTo>
                <a:cubicBezTo>
                  <a:pt x="42413" y="1029312"/>
                  <a:pt x="33015" y="1021226"/>
                  <a:pt x="22855" y="1014453"/>
                </a:cubicBezTo>
                <a:cubicBezTo>
                  <a:pt x="59779" y="977529"/>
                  <a:pt x="48357" y="986077"/>
                  <a:pt x="93975" y="953493"/>
                </a:cubicBezTo>
                <a:cubicBezTo>
                  <a:pt x="103911" y="946396"/>
                  <a:pt x="115821" y="941807"/>
                  <a:pt x="124455" y="933173"/>
                </a:cubicBezTo>
                <a:cubicBezTo>
                  <a:pt x="139789" y="917839"/>
                  <a:pt x="151548" y="899306"/>
                  <a:pt x="165095" y="882373"/>
                </a:cubicBezTo>
                <a:cubicBezTo>
                  <a:pt x="151548" y="878986"/>
                  <a:pt x="138086" y="875242"/>
                  <a:pt x="124455" y="872213"/>
                </a:cubicBezTo>
                <a:cubicBezTo>
                  <a:pt x="107598" y="868467"/>
                  <a:pt x="88023" y="871632"/>
                  <a:pt x="73655" y="862053"/>
                </a:cubicBezTo>
                <a:cubicBezTo>
                  <a:pt x="64744" y="856112"/>
                  <a:pt x="66882" y="841733"/>
                  <a:pt x="63495" y="831573"/>
                </a:cubicBezTo>
                <a:cubicBezTo>
                  <a:pt x="73655" y="824800"/>
                  <a:pt x="83620" y="817725"/>
                  <a:pt x="93975" y="811253"/>
                </a:cubicBezTo>
                <a:cubicBezTo>
                  <a:pt x="110721" y="800787"/>
                  <a:pt x="139986" y="799931"/>
                  <a:pt x="144775" y="780773"/>
                </a:cubicBezTo>
                <a:cubicBezTo>
                  <a:pt x="148162" y="767226"/>
                  <a:pt x="116624" y="776858"/>
                  <a:pt x="104135" y="770613"/>
                </a:cubicBezTo>
                <a:cubicBezTo>
                  <a:pt x="88989" y="763040"/>
                  <a:pt x="77042" y="750293"/>
                  <a:pt x="63495" y="740133"/>
                </a:cubicBezTo>
                <a:cubicBezTo>
                  <a:pt x="73655" y="729973"/>
                  <a:pt x="81791" y="717268"/>
                  <a:pt x="93975" y="709653"/>
                </a:cubicBezTo>
                <a:cubicBezTo>
                  <a:pt x="109441" y="699987"/>
                  <a:pt x="128109" y="696740"/>
                  <a:pt x="144775" y="689333"/>
                </a:cubicBezTo>
                <a:cubicBezTo>
                  <a:pt x="158615" y="683182"/>
                  <a:pt x="171868" y="675786"/>
                  <a:pt x="185415" y="669013"/>
                </a:cubicBezTo>
                <a:cubicBezTo>
                  <a:pt x="159035" y="660220"/>
                  <a:pt x="128432" y="650682"/>
                  <a:pt x="104135" y="638533"/>
                </a:cubicBezTo>
                <a:cubicBezTo>
                  <a:pt x="86472" y="629702"/>
                  <a:pt x="70268" y="618213"/>
                  <a:pt x="53335" y="608053"/>
                </a:cubicBezTo>
                <a:cubicBezTo>
                  <a:pt x="60108" y="597893"/>
                  <a:pt x="64274" y="585390"/>
                  <a:pt x="73655" y="577573"/>
                </a:cubicBezTo>
                <a:cubicBezTo>
                  <a:pt x="150998" y="513121"/>
                  <a:pt x="85109" y="601033"/>
                  <a:pt x="134615" y="526773"/>
                </a:cubicBezTo>
                <a:cubicBezTo>
                  <a:pt x="134615" y="526773"/>
                  <a:pt x="91818" y="517805"/>
                  <a:pt x="73655" y="506453"/>
                </a:cubicBezTo>
                <a:cubicBezTo>
                  <a:pt x="63300" y="499981"/>
                  <a:pt x="60108" y="486133"/>
                  <a:pt x="53335" y="475973"/>
                </a:cubicBezTo>
                <a:cubicBezTo>
                  <a:pt x="66882" y="469200"/>
                  <a:pt x="81132" y="463680"/>
                  <a:pt x="93975" y="455653"/>
                </a:cubicBezTo>
                <a:cubicBezTo>
                  <a:pt x="131286" y="432334"/>
                  <a:pt x="143748" y="416040"/>
                  <a:pt x="175255" y="384533"/>
                </a:cubicBezTo>
                <a:cubicBezTo>
                  <a:pt x="106640" y="361661"/>
                  <a:pt x="191101" y="388054"/>
                  <a:pt x="83815" y="364213"/>
                </a:cubicBezTo>
                <a:cubicBezTo>
                  <a:pt x="73360" y="361890"/>
                  <a:pt x="63495" y="357440"/>
                  <a:pt x="53335" y="354053"/>
                </a:cubicBezTo>
                <a:cubicBezTo>
                  <a:pt x="60108" y="343893"/>
                  <a:pt x="65021" y="332207"/>
                  <a:pt x="73655" y="323573"/>
                </a:cubicBezTo>
                <a:cubicBezTo>
                  <a:pt x="100033" y="297195"/>
                  <a:pt x="122743" y="288869"/>
                  <a:pt x="154935" y="272773"/>
                </a:cubicBezTo>
                <a:cubicBezTo>
                  <a:pt x="151548" y="259226"/>
                  <a:pt x="155502" y="241072"/>
                  <a:pt x="144775" y="232133"/>
                </a:cubicBezTo>
                <a:cubicBezTo>
                  <a:pt x="131509" y="221078"/>
                  <a:pt x="110728" y="226161"/>
                  <a:pt x="93975" y="221973"/>
                </a:cubicBezTo>
                <a:cubicBezTo>
                  <a:pt x="83585" y="219376"/>
                  <a:pt x="71068" y="219386"/>
                  <a:pt x="63495" y="211813"/>
                </a:cubicBezTo>
                <a:cubicBezTo>
                  <a:pt x="55922" y="204240"/>
                  <a:pt x="56722" y="191493"/>
                  <a:pt x="53335" y="181333"/>
                </a:cubicBezTo>
                <a:cubicBezTo>
                  <a:pt x="129514" y="162288"/>
                  <a:pt x="82357" y="178919"/>
                  <a:pt x="185415" y="110213"/>
                </a:cubicBezTo>
                <a:cubicBezTo>
                  <a:pt x="152584" y="103647"/>
                  <a:pt x="102658" y="95846"/>
                  <a:pt x="73655" y="79733"/>
                </a:cubicBezTo>
                <a:cubicBezTo>
                  <a:pt x="61095" y="72755"/>
                  <a:pt x="53335" y="59413"/>
                  <a:pt x="43175" y="49253"/>
                </a:cubicBezTo>
                <a:cubicBezTo>
                  <a:pt x="56722" y="39093"/>
                  <a:pt x="69726" y="28166"/>
                  <a:pt x="83815" y="18773"/>
                </a:cubicBezTo>
                <a:close/>
              </a:path>
            </a:pathLst>
          </a:custGeom>
          <a:ln>
            <a:solidFill>
              <a:schemeClr val="tx1"/>
            </a:solidFill>
          </a:ln>
        </p:spPr>
      </p:pic>
      <p:sp>
        <p:nvSpPr>
          <p:cNvPr id="26" name="TextBox 25"/>
          <p:cNvSpPr txBox="1"/>
          <p:nvPr/>
        </p:nvSpPr>
        <p:spPr>
          <a:xfrm>
            <a:off x="108103" y="2767647"/>
            <a:ext cx="8767121" cy="369332"/>
          </a:xfrm>
          <a:prstGeom prst="rect">
            <a:avLst/>
          </a:prstGeom>
          <a:solidFill>
            <a:schemeClr val="bg1"/>
          </a:solidFill>
          <a:ln>
            <a:solidFill>
              <a:srgbClr val="0070C0"/>
            </a:solidFill>
          </a:ln>
        </p:spPr>
        <p:txBody>
          <a:bodyPr wrap="square" rtlCol="0">
            <a:spAutoFit/>
          </a:bodyPr>
          <a:lstStyle/>
          <a:p>
            <a:pPr algn="ctr"/>
            <a:r>
              <a:rPr lang="en-US" dirty="0">
                <a:solidFill>
                  <a:srgbClr val="0070C0"/>
                </a:solidFill>
              </a:rPr>
              <a:t>Triage lists formed the </a:t>
            </a:r>
            <a:r>
              <a:rPr lang="en-US" b="1" i="1" dirty="0">
                <a:solidFill>
                  <a:srgbClr val="0070C0"/>
                </a:solidFill>
              </a:rPr>
              <a:t>starting point</a:t>
            </a:r>
            <a:r>
              <a:rPr lang="en-US" b="1" dirty="0">
                <a:solidFill>
                  <a:srgbClr val="0070C0"/>
                </a:solidFill>
              </a:rPr>
              <a:t> </a:t>
            </a:r>
            <a:r>
              <a:rPr lang="en-US" dirty="0">
                <a:solidFill>
                  <a:srgbClr val="0070C0"/>
                </a:solidFill>
              </a:rPr>
              <a:t>for discussion about each group of capabilities. </a:t>
            </a:r>
          </a:p>
        </p:txBody>
      </p:sp>
    </p:spTree>
    <p:extLst>
      <p:ext uri="{BB962C8B-B14F-4D97-AF65-F5344CB8AC3E}">
        <p14:creationId xmlns:p14="http://schemas.microsoft.com/office/powerpoint/2010/main" val="30071318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1800" dirty="0"/>
              <a:t>Capabilities were grouped by activity class and facility class and reviewed together along major topical themes (e.g., accelerator, detector R&amp;D, experiment operations, computing, etc.)</a:t>
            </a:r>
          </a:p>
          <a:p>
            <a:pPr lvl="1"/>
            <a:r>
              <a:rPr lang="en-US" sz="1800" dirty="0"/>
              <a:t>Data was summarized onto triage sheets which formed the </a:t>
            </a:r>
            <a:r>
              <a:rPr lang="en-US" sz="1800" i="1" dirty="0"/>
              <a:t>starting point </a:t>
            </a:r>
            <a:r>
              <a:rPr lang="en-US" sz="1800" dirty="0"/>
              <a:t>of the triage discussions</a:t>
            </a:r>
          </a:p>
          <a:p>
            <a:r>
              <a:rPr lang="en-US" sz="1800" dirty="0"/>
              <a:t>For each class of capability, typical discussion questions included:</a:t>
            </a:r>
          </a:p>
          <a:p>
            <a:pPr lvl="1"/>
            <a:r>
              <a:rPr lang="en-US" sz="1800" dirty="0"/>
              <a:t>Of each capability: in what activities is it engaged? How has the activity profile changed since FY 2016 (the year reported in data calls)? </a:t>
            </a:r>
          </a:p>
          <a:p>
            <a:pPr lvl="1"/>
            <a:r>
              <a:rPr lang="en-US" sz="1800" dirty="0"/>
              <a:t>Of similar capabilities: which is/are the best? What did the most recent Comparative Review / Institutional Review say about it? Can similar items be consolidated? Does the system have sufficient capacity if X is ramped down?</a:t>
            </a:r>
          </a:p>
          <a:p>
            <a:pPr lvl="1"/>
            <a:r>
              <a:rPr lang="en-US" sz="1800" dirty="0"/>
              <a:t>Of “small” capabilities: are any “sub-critical”? What do they leverage?</a:t>
            </a:r>
          </a:p>
          <a:p>
            <a:pPr lvl="1"/>
            <a:r>
              <a:rPr lang="en-US" sz="1800" dirty="0"/>
              <a:t>Of capabilities which combine to form a major Core Competence: is the workforce correctly configured and will it evolve to meet the needs of the next decade? What is the condition of the facilities?</a:t>
            </a:r>
          </a:p>
          <a:p>
            <a:pPr lvl="1"/>
            <a:r>
              <a:rPr lang="en-US" sz="1800" dirty="0"/>
              <a:t>Of low-utilization and low-priority capabilities: are the low values credible? Why are the scores low? What purpose does this capability serve?</a:t>
            </a:r>
          </a:p>
          <a:p>
            <a:pPr lvl="1"/>
            <a:r>
              <a:rPr lang="en-US" sz="1800" dirty="0"/>
              <a:t>…</a:t>
            </a:r>
          </a:p>
          <a:p>
            <a:pPr lvl="1"/>
            <a:endParaRPr lang="en-US" sz="1800" dirty="0"/>
          </a:p>
          <a:p>
            <a:pPr lvl="1"/>
            <a:endParaRPr lang="en-US" sz="1800" dirty="0"/>
          </a:p>
        </p:txBody>
      </p:sp>
      <p:sp>
        <p:nvSpPr>
          <p:cNvPr id="3" name="Title 2"/>
          <p:cNvSpPr>
            <a:spLocks noGrp="1"/>
          </p:cNvSpPr>
          <p:nvPr>
            <p:ph type="title"/>
          </p:nvPr>
        </p:nvSpPr>
        <p:spPr/>
        <p:txBody>
          <a:bodyPr/>
          <a:lstStyle/>
          <a:p>
            <a:r>
              <a:rPr lang="en-US" dirty="0"/>
              <a:t>Triage Discussions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28</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40559420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2425" y="866776"/>
            <a:ext cx="8639175" cy="5259388"/>
          </a:xfrm>
        </p:spPr>
        <p:txBody>
          <a:bodyPr>
            <a:normAutofit lnSpcReduction="10000"/>
          </a:bodyPr>
          <a:lstStyle/>
          <a:p>
            <a:r>
              <a:rPr lang="en-US" dirty="0"/>
              <a:t>The Triage discussions identified 59 distinct realignment actions </a:t>
            </a:r>
          </a:p>
          <a:p>
            <a:r>
              <a:rPr lang="en-US" dirty="0"/>
              <a:t>OHEP leadership deliberated over 3 weeks which would be implemented</a:t>
            </a:r>
          </a:p>
          <a:p>
            <a:pPr lvl="1"/>
            <a:r>
              <a:rPr lang="en-US" dirty="0"/>
              <a:t>The overwhelming majority of the actions were selected for implementation</a:t>
            </a:r>
          </a:p>
          <a:p>
            <a:pPr lvl="1"/>
            <a:r>
              <a:rPr lang="en-US" dirty="0"/>
              <a:t>Labs were briefed on a subset of these actions on 11/29/2017</a:t>
            </a:r>
          </a:p>
          <a:p>
            <a:pPr lvl="1"/>
            <a:r>
              <a:rPr lang="en-US" dirty="0"/>
              <a:t>In several cases, additional steps are needed before realignment actions can be identified and implemented, for example:</a:t>
            </a:r>
          </a:p>
          <a:p>
            <a:pPr lvl="2"/>
            <a:r>
              <a:rPr lang="en-US" dirty="0"/>
              <a:t>Lab Thrust Area Comparative Reviews</a:t>
            </a:r>
          </a:p>
          <a:p>
            <a:pPr lvl="2"/>
            <a:r>
              <a:rPr lang="en-US" dirty="0"/>
              <a:t>Basic Research Needs Workshops</a:t>
            </a:r>
          </a:p>
          <a:p>
            <a:pPr lvl="2"/>
            <a:r>
              <a:rPr lang="en-US" dirty="0"/>
              <a:t>Lab-specific homework</a:t>
            </a:r>
          </a:p>
          <a:p>
            <a:pPr lvl="2"/>
            <a:r>
              <a:rPr lang="en-US" dirty="0"/>
              <a:t>OHEP-specific homework (when system-wide)</a:t>
            </a:r>
          </a:p>
        </p:txBody>
      </p:sp>
      <p:sp>
        <p:nvSpPr>
          <p:cNvPr id="3" name="Title 2"/>
          <p:cNvSpPr>
            <a:spLocks noGrp="1"/>
          </p:cNvSpPr>
          <p:nvPr>
            <p:ph type="title"/>
          </p:nvPr>
        </p:nvSpPr>
        <p:spPr/>
        <p:txBody>
          <a:bodyPr/>
          <a:lstStyle/>
          <a:p>
            <a:r>
              <a:rPr lang="en-US" dirty="0"/>
              <a:t>Triage Outcome and Selection</a:t>
            </a:r>
          </a:p>
        </p:txBody>
      </p:sp>
      <p:sp>
        <p:nvSpPr>
          <p:cNvPr id="4" name="Slide Number Placeholder 3"/>
          <p:cNvSpPr>
            <a:spLocks noGrp="1"/>
          </p:cNvSpPr>
          <p:nvPr>
            <p:ph type="sldNum" sz="quarter" idx="11"/>
          </p:nvPr>
        </p:nvSpPr>
        <p:spPr/>
        <p:txBody>
          <a:bodyPr/>
          <a:lstStyle/>
          <a:p>
            <a:fld id="{26CA2777-A89F-4130-B308-73BB65955918}" type="slidenum">
              <a:rPr lang="en-US" smtClean="0"/>
              <a:pPr/>
              <a:t>29</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42895610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14400"/>
            <a:ext cx="8001000" cy="6324600"/>
          </a:xfrm>
        </p:spPr>
        <p:txBody>
          <a:bodyPr numCol="1">
            <a:noAutofit/>
          </a:bodyPr>
          <a:lstStyle/>
          <a:p>
            <a:r>
              <a:rPr lang="en-US" sz="1600" dirty="0"/>
              <a:t>November 29, 2017: Five Lab Meeting</a:t>
            </a:r>
          </a:p>
          <a:p>
            <a:pPr lvl="1"/>
            <a:r>
              <a:rPr lang="en-US" sz="1100" dirty="0"/>
              <a:t>Initial roll out to labs – actions </a:t>
            </a:r>
            <a:r>
              <a:rPr lang="en-US" sz="1100" dirty="0">
                <a:solidFill>
                  <a:srgbClr val="0070C0"/>
                </a:solidFill>
              </a:rPr>
              <a:t>common to all five labs</a:t>
            </a:r>
            <a:r>
              <a:rPr lang="en-US" sz="1100" dirty="0"/>
              <a:t> discussed</a:t>
            </a:r>
          </a:p>
          <a:p>
            <a:pPr lvl="1"/>
            <a:r>
              <a:rPr lang="en-US" sz="1100" dirty="0"/>
              <a:t>Timetable, Notables, </a:t>
            </a:r>
            <a:r>
              <a:rPr lang="en-US" sz="1100" dirty="0" err="1"/>
              <a:t>homeworks</a:t>
            </a:r>
            <a:r>
              <a:rPr lang="en-US" sz="1100" dirty="0"/>
              <a:t> discussed</a:t>
            </a:r>
          </a:p>
          <a:p>
            <a:r>
              <a:rPr lang="en-US" sz="1600" dirty="0"/>
              <a:t>November 30, 2017: HEPAP</a:t>
            </a:r>
          </a:p>
          <a:p>
            <a:pPr lvl="1"/>
            <a:r>
              <a:rPr lang="en-US" sz="1100" dirty="0"/>
              <a:t>Inform HEPAP and HEP community; seek advice on future process</a:t>
            </a:r>
          </a:p>
          <a:p>
            <a:r>
              <a:rPr lang="en-US" sz="1600" dirty="0"/>
              <a:t>December</a:t>
            </a:r>
          </a:p>
          <a:p>
            <a:pPr lvl="1"/>
            <a:r>
              <a:rPr lang="en-US" sz="1100" dirty="0"/>
              <a:t>Initial roll out to labs – actions specific to each lab discussed in lab teleconferences</a:t>
            </a:r>
          </a:p>
          <a:p>
            <a:pPr marL="57150" indent="0" algn="ctr">
              <a:buNone/>
            </a:pPr>
            <a:r>
              <a:rPr lang="en-US" sz="1800" b="1" u="sng" dirty="0">
                <a:solidFill>
                  <a:schemeClr val="tx1"/>
                </a:solidFill>
              </a:rPr>
              <a:t>2018</a:t>
            </a:r>
          </a:p>
          <a:p>
            <a:r>
              <a:rPr lang="en-US" sz="1600" dirty="0"/>
              <a:t>February, March</a:t>
            </a:r>
          </a:p>
          <a:p>
            <a:pPr lvl="1"/>
            <a:r>
              <a:rPr lang="en-US" sz="1100" b="1" dirty="0">
                <a:solidFill>
                  <a:srgbClr val="0070C0"/>
                </a:solidFill>
              </a:rPr>
              <a:t>Labs present implementation plans for initial actions at Budget Briefings </a:t>
            </a:r>
          </a:p>
          <a:p>
            <a:r>
              <a:rPr lang="en-US" sz="1600" dirty="0"/>
              <a:t>June</a:t>
            </a:r>
          </a:p>
          <a:p>
            <a:pPr lvl="1"/>
            <a:r>
              <a:rPr lang="en-US" sz="1100" dirty="0"/>
              <a:t>Lab FWPs incorporate majority of Optimization Actions</a:t>
            </a:r>
          </a:p>
          <a:p>
            <a:r>
              <a:rPr lang="en-US" sz="1600" dirty="0"/>
              <a:t>October 1, 2018</a:t>
            </a:r>
          </a:p>
          <a:p>
            <a:pPr lvl="1"/>
            <a:r>
              <a:rPr lang="en-US" sz="1100" dirty="0"/>
              <a:t>Initial Fin Plans reflect most Optimization actions</a:t>
            </a:r>
          </a:p>
          <a:p>
            <a:pPr marL="57150" lvl="1" indent="0" algn="ctr">
              <a:buNone/>
            </a:pPr>
            <a:r>
              <a:rPr lang="en-US" sz="1800" b="1" u="sng" dirty="0">
                <a:solidFill>
                  <a:schemeClr val="tx1"/>
                </a:solidFill>
              </a:rPr>
              <a:t>2019</a:t>
            </a:r>
            <a:endParaRPr lang="en-US" sz="1100" dirty="0"/>
          </a:p>
          <a:p>
            <a:r>
              <a:rPr lang="en-US" sz="1600" dirty="0"/>
              <a:t>Early 2019</a:t>
            </a:r>
          </a:p>
          <a:p>
            <a:pPr lvl="1"/>
            <a:r>
              <a:rPr lang="en-US" sz="1100" dirty="0"/>
              <a:t>All studies completed, actions implemented</a:t>
            </a:r>
          </a:p>
          <a:p>
            <a:pPr lvl="1"/>
            <a:r>
              <a:rPr lang="en-US" sz="1100" dirty="0"/>
              <a:t>Additional Notables as needed</a:t>
            </a:r>
            <a:endParaRPr lang="en-US" sz="1200" dirty="0"/>
          </a:p>
          <a:p>
            <a:pPr marL="57150" lvl="1" indent="0" algn="ctr">
              <a:buNone/>
            </a:pPr>
            <a:r>
              <a:rPr lang="en-US" sz="1800" b="1" u="sng" dirty="0">
                <a:solidFill>
                  <a:schemeClr val="tx1"/>
                </a:solidFill>
              </a:rPr>
              <a:t>2022</a:t>
            </a:r>
          </a:p>
          <a:p>
            <a:pPr marL="342900" lvl="1" indent="-342900">
              <a:buFont typeface="Arial" pitchFamily="34" charset="0"/>
              <a:buChar char="•"/>
            </a:pPr>
            <a:r>
              <a:rPr lang="en-US" sz="1600" b="1" dirty="0">
                <a:solidFill>
                  <a:srgbClr val="146737"/>
                </a:solidFill>
              </a:rPr>
              <a:t>Ramp-downs for largest actions complete</a:t>
            </a:r>
          </a:p>
          <a:p>
            <a:pPr marL="57150" lvl="1" indent="0" algn="ctr">
              <a:buNone/>
            </a:pPr>
            <a:endParaRPr lang="en-US" sz="1800" b="1" u="sng" dirty="0">
              <a:solidFill>
                <a:schemeClr val="tx1"/>
              </a:solidFill>
            </a:endParaRPr>
          </a:p>
          <a:p>
            <a:pPr marL="57150" lvl="1" indent="0" algn="ctr">
              <a:buNone/>
            </a:pPr>
            <a:endParaRPr lang="en-US" sz="1800" b="1" u="sng" dirty="0">
              <a:solidFill>
                <a:schemeClr val="tx1"/>
              </a:solidFill>
            </a:endParaRPr>
          </a:p>
          <a:p>
            <a:pPr marL="457200" lvl="1" indent="0">
              <a:buNone/>
            </a:pPr>
            <a:endParaRPr lang="en-US" sz="1100" dirty="0"/>
          </a:p>
          <a:p>
            <a:pPr lvl="1"/>
            <a:endParaRPr lang="en-US" sz="1100" dirty="0"/>
          </a:p>
          <a:p>
            <a:pPr lvl="1"/>
            <a:endParaRPr lang="en-US" sz="1100" dirty="0"/>
          </a:p>
        </p:txBody>
      </p:sp>
      <p:sp>
        <p:nvSpPr>
          <p:cNvPr id="3" name="Title 2"/>
          <p:cNvSpPr>
            <a:spLocks noGrp="1"/>
          </p:cNvSpPr>
          <p:nvPr>
            <p:ph type="title"/>
          </p:nvPr>
        </p:nvSpPr>
        <p:spPr>
          <a:xfrm>
            <a:off x="0" y="-1"/>
            <a:ext cx="9144000" cy="756591"/>
          </a:xfrm>
        </p:spPr>
        <p:txBody>
          <a:bodyPr/>
          <a:lstStyle/>
          <a:p>
            <a:r>
              <a:rPr lang="en-US" dirty="0"/>
              <a:t>Lab Optimization Process—Implementation (3 of 3)</a:t>
            </a:r>
          </a:p>
        </p:txBody>
      </p:sp>
      <p:sp>
        <p:nvSpPr>
          <p:cNvPr id="4" name="Slide Number Placeholder 3"/>
          <p:cNvSpPr>
            <a:spLocks noGrp="1"/>
          </p:cNvSpPr>
          <p:nvPr>
            <p:ph type="sldNum" sz="quarter" idx="11"/>
          </p:nvPr>
        </p:nvSpPr>
        <p:spPr/>
        <p:txBody>
          <a:bodyPr/>
          <a:lstStyle/>
          <a:p>
            <a:fld id="{26CA2777-A89F-4130-B308-73BB65955918}" type="slidenum">
              <a:rPr lang="en-US" smtClean="0"/>
              <a:pPr/>
              <a:t>30</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073644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solidFill>
                  <a:srgbClr val="C00000"/>
                </a:solidFill>
              </a:rPr>
              <a:t>Initial Set </a:t>
            </a:r>
            <a:r>
              <a:rPr lang="en-US" dirty="0"/>
              <a:t>of Realignment Actions Common to all Five Labs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31</a:t>
            </a:fld>
            <a:endParaRPr lang="en-US" dirty="0"/>
          </a:p>
        </p:txBody>
      </p:sp>
      <p:sp>
        <p:nvSpPr>
          <p:cNvPr id="5" name="Footer Placeholder 4"/>
          <p:cNvSpPr>
            <a:spLocks noGrp="1"/>
          </p:cNvSpPr>
          <p:nvPr>
            <p:ph type="ftr" sz="quarter" idx="12"/>
          </p:nvPr>
        </p:nvSpPr>
        <p:spPr/>
        <p:txBody>
          <a:bodyPr/>
          <a:lstStyle/>
          <a:p>
            <a:endParaRPr lang="en-US" dirty="0"/>
          </a:p>
        </p:txBody>
      </p:sp>
      <p:sp>
        <p:nvSpPr>
          <p:cNvPr id="6" name="Content Placeholder 2"/>
          <p:cNvSpPr txBox="1">
            <a:spLocks/>
          </p:cNvSpPr>
          <p:nvPr/>
        </p:nvSpPr>
        <p:spPr>
          <a:xfrm>
            <a:off x="99196" y="763933"/>
            <a:ext cx="8910438" cy="564272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400" b="1" kern="1200">
                <a:solidFill>
                  <a:srgbClr val="146737"/>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200" kern="1200">
                <a:solidFill>
                  <a:schemeClr val="tx1">
                    <a:lumMod val="75000"/>
                    <a:lumOff val="2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400" dirty="0"/>
              <a:t>Energy Frontier</a:t>
            </a:r>
          </a:p>
          <a:p>
            <a:pPr lvl="1"/>
            <a:r>
              <a:rPr lang="en-US" sz="1200" dirty="0">
                <a:solidFill>
                  <a:schemeClr val="tx1"/>
                </a:solidFill>
              </a:rPr>
              <a:t>Ensure no additional charges for engineering and technical efforts for the CMS and ATLAS Phase I upgrade projects are being charged to research B&amp;R codes. Since Both have passed CD-3, component R&amp;D for the upgrade projects should be complete. </a:t>
            </a:r>
          </a:p>
          <a:p>
            <a:pPr lvl="1"/>
            <a:r>
              <a:rPr lang="en-US" sz="1200" dirty="0">
                <a:solidFill>
                  <a:schemeClr val="tx1"/>
                </a:solidFill>
              </a:rPr>
              <a:t>Ensure no additional charges for engineering and technical efforts for CMS and ATLAS Phase II upgrades are being charged to research B&amp;R codes after FY 2018. </a:t>
            </a:r>
          </a:p>
          <a:p>
            <a:pPr lvl="1"/>
            <a:r>
              <a:rPr lang="en-US" sz="1200" dirty="0">
                <a:solidFill>
                  <a:schemeClr val="tx1"/>
                </a:solidFill>
              </a:rPr>
              <a:t>The HL-LHC ATLAS and CMS CD-1 reviews will be charged to evaluate the efficiency of the projects’ fabrication plans, e.g., is the number of fabrication sites justified? </a:t>
            </a:r>
          </a:p>
          <a:p>
            <a:r>
              <a:rPr lang="en-US" sz="1400" dirty="0"/>
              <a:t>Theory</a:t>
            </a:r>
          </a:p>
          <a:p>
            <a:pPr lvl="1"/>
            <a:r>
              <a:rPr lang="en-US" sz="1200" dirty="0">
                <a:solidFill>
                  <a:schemeClr val="tx1"/>
                </a:solidFill>
              </a:rPr>
              <a:t>Lab management must do a much better job explaining the theory group’s integration with lab’s program. </a:t>
            </a:r>
            <a:endParaRPr lang="en-US" sz="1200" dirty="0">
              <a:solidFill>
                <a:srgbClr val="0070C0"/>
              </a:solidFill>
            </a:endParaRPr>
          </a:p>
          <a:p>
            <a:r>
              <a:rPr lang="en-US" sz="1400" dirty="0"/>
              <a:t>Computing</a:t>
            </a:r>
          </a:p>
          <a:p>
            <a:pPr lvl="1"/>
            <a:r>
              <a:rPr lang="en-US" sz="1200" dirty="0">
                <a:solidFill>
                  <a:schemeClr val="tx1"/>
                </a:solidFill>
              </a:rPr>
              <a:t>An internal OHEP computing WG is examining the HEP computing effort looking for enhanced inter-laboratory collaboration and economies of scale. Please assist with data calls when asked.</a:t>
            </a:r>
          </a:p>
          <a:p>
            <a:r>
              <a:rPr lang="en-US" sz="1400" dirty="0"/>
              <a:t>Detector Facilities and R&amp;D</a:t>
            </a:r>
          </a:p>
          <a:p>
            <a:pPr lvl="1"/>
            <a:r>
              <a:rPr lang="en-US" sz="1100" dirty="0">
                <a:solidFill>
                  <a:schemeClr val="tx1"/>
                </a:solidFill>
              </a:rPr>
              <a:t>Optimization analysis for </a:t>
            </a:r>
            <a:r>
              <a:rPr lang="en-US" sz="1100" dirty="0">
                <a:solidFill>
                  <a:srgbClr val="002060"/>
                </a:solidFill>
              </a:rPr>
              <a:t>detector capabilities </a:t>
            </a:r>
            <a:r>
              <a:rPr lang="en-US" sz="1100" dirty="0">
                <a:solidFill>
                  <a:schemeClr val="tx1"/>
                </a:solidFill>
              </a:rPr>
              <a:t>{lab-specific list} indicated relatively low priority and/or projected utilization for these capabilities. Please come prepared to discuss these capabilities at the lab budget briefing with particular attention to how the lab plans to either (1) improve the priority and/or utilization within the HEP portfolio, or (2) provide a long-term view of how these capabilities will impact HEP plans/capabilities.  </a:t>
            </a:r>
          </a:p>
          <a:p>
            <a:pPr lvl="1"/>
            <a:r>
              <a:rPr lang="en-US" sz="1100" dirty="0">
                <a:solidFill>
                  <a:schemeClr val="tx1"/>
                </a:solidFill>
              </a:rPr>
              <a:t>A Basic Research Needs workshop on HEP-oriented</a:t>
            </a:r>
            <a:r>
              <a:rPr lang="en-US" sz="1100" dirty="0">
                <a:solidFill>
                  <a:srgbClr val="002060"/>
                </a:solidFill>
              </a:rPr>
              <a:t> long-term Detector R&amp;D </a:t>
            </a:r>
            <a:r>
              <a:rPr lang="en-US" sz="1100" dirty="0">
                <a:solidFill>
                  <a:schemeClr val="tx1"/>
                </a:solidFill>
              </a:rPr>
              <a:t>is planned. Priority Research Directions and the research roadmap identified at this workshop will inform HEP funding priorities for years to come. Participate!</a:t>
            </a:r>
          </a:p>
          <a:p>
            <a:r>
              <a:rPr lang="en-US" sz="1400" dirty="0"/>
              <a:t>Accelerator Facilities and R&amp;D</a:t>
            </a:r>
          </a:p>
          <a:p>
            <a:pPr lvl="1"/>
            <a:r>
              <a:rPr lang="en-US" sz="1100" dirty="0">
                <a:solidFill>
                  <a:schemeClr val="tx1"/>
                </a:solidFill>
              </a:rPr>
              <a:t>Optimization analysis for </a:t>
            </a:r>
            <a:r>
              <a:rPr lang="en-US" sz="1100" dirty="0">
                <a:solidFill>
                  <a:srgbClr val="002060"/>
                </a:solidFill>
              </a:rPr>
              <a:t>accelerator capabilities </a:t>
            </a:r>
            <a:r>
              <a:rPr lang="en-US" sz="1100" dirty="0">
                <a:solidFill>
                  <a:schemeClr val="tx1"/>
                </a:solidFill>
              </a:rPr>
              <a:t>{lab-specific list} indicated relatively low priority and/or projected utilization for these capabilities. Please come prepared to discuss these capabilities at the lab budget briefing with particular attention to how the lab plans to either (1) improve the priority and/or utilization within the HEP portfolio, or (2) provide a long-term view of how these capabilities will impact HEP plans/capabilities.</a:t>
            </a:r>
            <a:endParaRPr lang="en-US" sz="1200" dirty="0">
              <a:solidFill>
                <a:schemeClr val="tx1"/>
              </a:solidFill>
            </a:endParaRPr>
          </a:p>
          <a:p>
            <a:pPr lvl="1"/>
            <a:r>
              <a:rPr lang="en-US" sz="1100" dirty="0">
                <a:solidFill>
                  <a:schemeClr val="tx1"/>
                </a:solidFill>
              </a:rPr>
              <a:t>A Basic Research Needs workshop on </a:t>
            </a:r>
            <a:r>
              <a:rPr lang="en-US" sz="1100" dirty="0">
                <a:solidFill>
                  <a:srgbClr val="002060"/>
                </a:solidFill>
              </a:rPr>
              <a:t>security applications of accelerators </a:t>
            </a:r>
            <a:r>
              <a:rPr lang="en-US" sz="1100" dirty="0">
                <a:solidFill>
                  <a:schemeClr val="tx1"/>
                </a:solidFill>
              </a:rPr>
              <a:t>is planned. Priority Research Directions and the research roadmap identified at this workshop will inform HEP funding priorities for years to come. Participate!</a:t>
            </a:r>
          </a:p>
          <a:p>
            <a:pPr lvl="1"/>
            <a:endParaRPr lang="en-US" sz="1100" dirty="0">
              <a:solidFill>
                <a:schemeClr val="tx1"/>
              </a:solidFill>
            </a:endParaRPr>
          </a:p>
        </p:txBody>
      </p:sp>
    </p:spTree>
    <p:extLst>
      <p:ext uri="{BB962C8B-B14F-4D97-AF65-F5344CB8AC3E}">
        <p14:creationId xmlns:p14="http://schemas.microsoft.com/office/powerpoint/2010/main" val="9220269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a:t>For realignments already defined:</a:t>
            </a:r>
          </a:p>
          <a:p>
            <a:pPr lvl="1"/>
            <a:r>
              <a:rPr lang="en-US" dirty="0"/>
              <a:t>Labs prepare plans to implement actions already defined</a:t>
            </a:r>
          </a:p>
          <a:p>
            <a:pPr lvl="2"/>
            <a:r>
              <a:rPr lang="en-US" dirty="0"/>
              <a:t>Discuss plans with OHEP in Feb/Mar 2018 at Budget Briefings</a:t>
            </a:r>
          </a:p>
          <a:p>
            <a:pPr lvl="2"/>
            <a:r>
              <a:rPr lang="en-US" dirty="0"/>
              <a:t>Implement in FY 2019, with gradual ramp-in this year</a:t>
            </a:r>
          </a:p>
          <a:p>
            <a:r>
              <a:rPr lang="en-US" dirty="0"/>
              <a:t>For realignments to come:</a:t>
            </a:r>
          </a:p>
          <a:p>
            <a:pPr lvl="1"/>
            <a:r>
              <a:rPr lang="en-US" dirty="0"/>
              <a:t>Homework is needed for some questions that were clearly indicated, but not well resolved by the Lab Optimization process:</a:t>
            </a:r>
          </a:p>
          <a:p>
            <a:pPr lvl="2"/>
            <a:r>
              <a:rPr lang="en-US" dirty="0"/>
              <a:t>Accelerator Modernization Review at FNAL</a:t>
            </a:r>
          </a:p>
          <a:p>
            <a:pPr lvl="2"/>
            <a:r>
              <a:rPr lang="en-US" dirty="0"/>
              <a:t>Detector Workforce Review at FNAL</a:t>
            </a:r>
          </a:p>
          <a:p>
            <a:pPr lvl="2"/>
            <a:r>
              <a:rPr lang="en-US" dirty="0"/>
              <a:t>OHEP Analysis of Computing Workforce</a:t>
            </a:r>
          </a:p>
          <a:p>
            <a:pPr lvl="2"/>
            <a:r>
              <a:rPr lang="en-US" dirty="0"/>
              <a:t>…</a:t>
            </a:r>
          </a:p>
          <a:p>
            <a:r>
              <a:rPr lang="en-US" dirty="0">
                <a:solidFill>
                  <a:srgbClr val="0070C0"/>
                </a:solidFill>
              </a:rPr>
              <a:t>Maintaining optimization</a:t>
            </a:r>
          </a:p>
          <a:p>
            <a:pPr lvl="1"/>
            <a:r>
              <a:rPr lang="en-US" dirty="0"/>
              <a:t>Will come back to this during the discussion</a:t>
            </a:r>
          </a:p>
        </p:txBody>
      </p:sp>
      <p:sp>
        <p:nvSpPr>
          <p:cNvPr id="3" name="Title 2"/>
          <p:cNvSpPr>
            <a:spLocks noGrp="1"/>
          </p:cNvSpPr>
          <p:nvPr>
            <p:ph type="title"/>
          </p:nvPr>
        </p:nvSpPr>
        <p:spPr/>
        <p:txBody>
          <a:bodyPr/>
          <a:lstStyle/>
          <a:p>
            <a:r>
              <a:rPr lang="en-US" dirty="0"/>
              <a:t>What’s Next</a:t>
            </a:r>
          </a:p>
        </p:txBody>
      </p:sp>
      <p:sp>
        <p:nvSpPr>
          <p:cNvPr id="4" name="Slide Number Placeholder 3"/>
          <p:cNvSpPr>
            <a:spLocks noGrp="1"/>
          </p:cNvSpPr>
          <p:nvPr>
            <p:ph type="sldNum" sz="quarter" idx="11"/>
          </p:nvPr>
        </p:nvSpPr>
        <p:spPr/>
        <p:txBody>
          <a:bodyPr/>
          <a:lstStyle/>
          <a:p>
            <a:fld id="{26CA2777-A89F-4130-B308-73BB65955918}" type="slidenum">
              <a:rPr lang="en-US" smtClean="0"/>
              <a:pPr/>
              <a:t>32</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708790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05A11E04-8854-4650-AC09-E6BDC68E27BD}"/>
              </a:ext>
            </a:extLst>
          </p:cNvPr>
          <p:cNvSpPr>
            <a:spLocks noGrp="1"/>
          </p:cNvSpPr>
          <p:nvPr>
            <p:ph idx="1"/>
          </p:nvPr>
        </p:nvSpPr>
        <p:spPr>
          <a:xfrm>
            <a:off x="352425" y="866776"/>
            <a:ext cx="8639175" cy="5259388"/>
          </a:xfrm>
        </p:spPr>
        <p:txBody>
          <a:bodyPr>
            <a:normAutofit fontScale="92500" lnSpcReduction="10000"/>
          </a:bodyPr>
          <a:lstStyle/>
          <a:p>
            <a:r>
              <a:rPr lang="en-US" dirty="0"/>
              <a:t>Further elaboration of the HEP Program into a set of Capabilities and Activities proved quite useful</a:t>
            </a:r>
          </a:p>
          <a:p>
            <a:pPr lvl="1"/>
            <a:r>
              <a:rPr lang="en-US" dirty="0"/>
              <a:t>Labs had quite different ways of conceptualizing their programs!</a:t>
            </a:r>
          </a:p>
          <a:p>
            <a:pPr lvl="1"/>
            <a:r>
              <a:rPr lang="en-US" dirty="0"/>
              <a:t>Having a “snapshot” of the cost by capability and activity very useful</a:t>
            </a:r>
          </a:p>
          <a:p>
            <a:pPr lvl="2"/>
            <a:r>
              <a:rPr lang="en-US" dirty="0"/>
              <a:t>First time seeing the program as a whole at this level of detail</a:t>
            </a:r>
          </a:p>
          <a:p>
            <a:pPr lvl="2"/>
            <a:r>
              <a:rPr lang="en-US" dirty="0"/>
              <a:t>Exposed underlying cross cut activities in detail (e.g. computing)</a:t>
            </a:r>
          </a:p>
          <a:p>
            <a:pPr lvl="1"/>
            <a:r>
              <a:rPr lang="en-US" dirty="0"/>
              <a:t>Detailed merit scoring in this large data-call context was not effective</a:t>
            </a:r>
          </a:p>
          <a:p>
            <a:pPr lvl="2"/>
            <a:r>
              <a:rPr lang="en-US" dirty="0"/>
              <a:t>Likely a result of repetitive task fatigue</a:t>
            </a:r>
          </a:p>
          <a:p>
            <a:pPr lvl="2"/>
            <a:r>
              <a:rPr lang="en-US" dirty="0"/>
              <a:t>Insignificant distinction between R, I, S, and U metrics</a:t>
            </a:r>
          </a:p>
          <a:p>
            <a:r>
              <a:rPr lang="en-US" dirty="0"/>
              <a:t>Stakeholder survey highly informative</a:t>
            </a:r>
          </a:p>
          <a:p>
            <a:pPr lvl="1"/>
            <a:r>
              <a:rPr lang="en-US" dirty="0"/>
              <a:t>Revealed connections, utilization, visibility issues, and more</a:t>
            </a:r>
          </a:p>
          <a:p>
            <a:pPr lvl="2"/>
            <a:r>
              <a:rPr lang="en-US" dirty="0"/>
              <a:t>Needs a more structured input process if repeated</a:t>
            </a:r>
          </a:p>
          <a:p>
            <a:r>
              <a:rPr lang="en-US" dirty="0"/>
              <a:t>Priority scoring was an unexpectedly useful exercise</a:t>
            </a:r>
          </a:p>
          <a:p>
            <a:pPr lvl="1"/>
            <a:r>
              <a:rPr lang="en-US" dirty="0"/>
              <a:t>Provided a useful ranking, and insight into the differing priorities of OHEP and the Labs</a:t>
            </a:r>
          </a:p>
          <a:p>
            <a:pPr marL="0" indent="0">
              <a:buNone/>
            </a:pPr>
            <a:endParaRPr lang="en-US" dirty="0"/>
          </a:p>
          <a:p>
            <a:pPr marL="0" indent="0">
              <a:buNone/>
            </a:pPr>
            <a:endParaRPr lang="en-US" dirty="0"/>
          </a:p>
        </p:txBody>
      </p:sp>
      <p:sp>
        <p:nvSpPr>
          <p:cNvPr id="3" name="Title 2">
            <a:extLst>
              <a:ext uri="{FF2B5EF4-FFF2-40B4-BE49-F238E27FC236}">
                <a16:creationId xmlns:a16="http://schemas.microsoft.com/office/drawing/2014/main" xmlns="" id="{C4A5A3FC-AEBB-44BA-A6B1-FDD29274B5B8}"/>
              </a:ext>
            </a:extLst>
          </p:cNvPr>
          <p:cNvSpPr>
            <a:spLocks noGrp="1"/>
          </p:cNvSpPr>
          <p:nvPr>
            <p:ph type="title"/>
          </p:nvPr>
        </p:nvSpPr>
        <p:spPr/>
        <p:txBody>
          <a:bodyPr/>
          <a:lstStyle/>
          <a:p>
            <a:r>
              <a:rPr lang="en-US" dirty="0"/>
              <a:t>Lessons Learned</a:t>
            </a:r>
          </a:p>
        </p:txBody>
      </p:sp>
      <p:sp>
        <p:nvSpPr>
          <p:cNvPr id="4" name="Slide Number Placeholder 3">
            <a:extLst>
              <a:ext uri="{FF2B5EF4-FFF2-40B4-BE49-F238E27FC236}">
                <a16:creationId xmlns:a16="http://schemas.microsoft.com/office/drawing/2014/main" xmlns="" id="{AA2239D3-915A-485E-8FF5-201EC4C99DE5}"/>
              </a:ext>
            </a:extLst>
          </p:cNvPr>
          <p:cNvSpPr>
            <a:spLocks noGrp="1"/>
          </p:cNvSpPr>
          <p:nvPr>
            <p:ph type="sldNum" sz="quarter" idx="11"/>
          </p:nvPr>
        </p:nvSpPr>
        <p:spPr/>
        <p:txBody>
          <a:bodyPr/>
          <a:lstStyle/>
          <a:p>
            <a:fld id="{26CA2777-A89F-4130-B308-73BB65955918}" type="slidenum">
              <a:rPr lang="en-US" smtClean="0"/>
              <a:pPr/>
              <a:t>33</a:t>
            </a:fld>
            <a:endParaRPr lang="en-US" dirty="0"/>
          </a:p>
        </p:txBody>
      </p:sp>
      <p:sp>
        <p:nvSpPr>
          <p:cNvPr id="5" name="Footer Placeholder 4">
            <a:extLst>
              <a:ext uri="{FF2B5EF4-FFF2-40B4-BE49-F238E27FC236}">
                <a16:creationId xmlns:a16="http://schemas.microsoft.com/office/drawing/2014/main" xmlns="" id="{C9D7F48D-3BF3-4CA1-95CD-514548518481}"/>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2678066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837" y="917340"/>
            <a:ext cx="6430478" cy="4797660"/>
          </a:xfrm>
          <a:prstGeom prst="rect">
            <a:avLst/>
          </a:prstGeom>
          <a:ln>
            <a:noFill/>
          </a:ln>
          <a:effectLst>
            <a:outerShdw blurRad="292100" dist="139700" dir="2700000" algn="tl" rotWithShape="0">
              <a:srgbClr val="333333">
                <a:alpha val="65000"/>
              </a:srgbClr>
            </a:outerShdw>
          </a:effectLst>
        </p:spPr>
      </p:pic>
      <p:sp>
        <p:nvSpPr>
          <p:cNvPr id="3" name="Title 2"/>
          <p:cNvSpPr>
            <a:spLocks noGrp="1"/>
          </p:cNvSpPr>
          <p:nvPr>
            <p:ph type="title"/>
          </p:nvPr>
        </p:nvSpPr>
        <p:spPr/>
        <p:txBody>
          <a:bodyPr/>
          <a:lstStyle/>
          <a:p>
            <a:r>
              <a:rPr lang="en-US" dirty="0"/>
              <a:t>The Challenge Posed to the Labs February 2016</a:t>
            </a:r>
          </a:p>
        </p:txBody>
      </p:sp>
      <p:sp>
        <p:nvSpPr>
          <p:cNvPr id="4" name="Slide Number Placeholder 3"/>
          <p:cNvSpPr>
            <a:spLocks noGrp="1"/>
          </p:cNvSpPr>
          <p:nvPr>
            <p:ph type="sldNum" sz="quarter" idx="11"/>
          </p:nvPr>
        </p:nvSpPr>
        <p:spPr/>
        <p:txBody>
          <a:bodyPr/>
          <a:lstStyle/>
          <a:p>
            <a:fld id="{26CA2777-A89F-4130-B308-73BB65955918}" type="slidenum">
              <a:rPr lang="en-US" smtClean="0"/>
              <a:pPr/>
              <a:t>34</a:t>
            </a:fld>
            <a:endParaRPr lang="en-US" dirty="0"/>
          </a:p>
        </p:txBody>
      </p:sp>
    </p:spTree>
    <p:extLst>
      <p:ext uri="{BB962C8B-B14F-4D97-AF65-F5344CB8AC3E}">
        <p14:creationId xmlns:p14="http://schemas.microsoft.com/office/powerpoint/2010/main" val="29260372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5430" y="917340"/>
            <a:ext cx="6454146" cy="4910888"/>
          </a:xfrm>
          <a:prstGeom prst="rect">
            <a:avLst/>
          </a:prstGeom>
          <a:ln>
            <a:noFill/>
          </a:ln>
          <a:effectLst>
            <a:outerShdw blurRad="292100" dist="139700" dir="2700000" algn="tl" rotWithShape="0">
              <a:srgbClr val="333333">
                <a:alpha val="65000"/>
              </a:srgbClr>
            </a:outerShdw>
          </a:effectLst>
        </p:spPr>
      </p:pic>
      <p:sp>
        <p:nvSpPr>
          <p:cNvPr id="3" name="Title 2"/>
          <p:cNvSpPr>
            <a:spLocks noGrp="1"/>
          </p:cNvSpPr>
          <p:nvPr>
            <p:ph type="title"/>
          </p:nvPr>
        </p:nvSpPr>
        <p:spPr/>
        <p:txBody>
          <a:bodyPr/>
          <a:lstStyle/>
          <a:p>
            <a:r>
              <a:rPr lang="en-US" dirty="0"/>
              <a:t>One month later, 7-Year sustainability data provided by the labs revealed the disconnect had </a:t>
            </a:r>
            <a:r>
              <a:rPr lang="en-US" dirty="0">
                <a:solidFill>
                  <a:srgbClr val="FF0000"/>
                </a:solidFill>
              </a:rPr>
              <a:t>grown</a:t>
            </a:r>
          </a:p>
        </p:txBody>
      </p:sp>
      <p:sp>
        <p:nvSpPr>
          <p:cNvPr id="4" name="Slide Number Placeholder 3"/>
          <p:cNvSpPr>
            <a:spLocks noGrp="1"/>
          </p:cNvSpPr>
          <p:nvPr>
            <p:ph type="sldNum" sz="quarter" idx="11"/>
          </p:nvPr>
        </p:nvSpPr>
        <p:spPr/>
        <p:txBody>
          <a:bodyPr/>
          <a:lstStyle/>
          <a:p>
            <a:fld id="{26CA2777-A89F-4130-B308-73BB65955918}" type="slidenum">
              <a:rPr lang="en-US" smtClean="0"/>
              <a:pPr/>
              <a:t>35</a:t>
            </a:fld>
            <a:endParaRPr lang="en-US" dirty="0"/>
          </a:p>
        </p:txBody>
      </p:sp>
      <p:sp>
        <p:nvSpPr>
          <p:cNvPr id="5" name="Footer Placeholder 4"/>
          <p:cNvSpPr>
            <a:spLocks noGrp="1"/>
          </p:cNvSpPr>
          <p:nvPr>
            <p:ph type="ftr" sz="quarter" idx="12"/>
          </p:nvPr>
        </p:nvSpPr>
        <p:spPr/>
        <p:txBody>
          <a:bodyPr/>
          <a:lstStyle/>
          <a:p>
            <a:endParaRPr lang="en-US" dirty="0"/>
          </a:p>
        </p:txBody>
      </p:sp>
      <p:cxnSp>
        <p:nvCxnSpPr>
          <p:cNvPr id="9" name="Straight Connector 8"/>
          <p:cNvCxnSpPr/>
          <p:nvPr/>
        </p:nvCxnSpPr>
        <p:spPr>
          <a:xfrm>
            <a:off x="3683679" y="1600200"/>
            <a:ext cx="0" cy="335280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733503" y="1752600"/>
            <a:ext cx="1676400" cy="530915"/>
          </a:xfrm>
          <a:prstGeom prst="rect">
            <a:avLst/>
          </a:prstGeom>
          <a:noFill/>
        </p:spPr>
        <p:txBody>
          <a:bodyPr wrap="square" rtlCol="0">
            <a:spAutoFit/>
          </a:bodyPr>
          <a:lstStyle/>
          <a:p>
            <a:r>
              <a:rPr lang="en-US" dirty="0">
                <a:solidFill>
                  <a:prstClr val="black"/>
                </a:solidFill>
              </a:rPr>
              <a:t>Projected</a:t>
            </a:r>
          </a:p>
          <a:p>
            <a:r>
              <a:rPr lang="en-US" sz="1000" dirty="0">
                <a:solidFill>
                  <a:prstClr val="black"/>
                </a:solidFill>
              </a:rPr>
              <a:t>(in 2015)</a:t>
            </a:r>
          </a:p>
        </p:txBody>
      </p:sp>
      <p:sp>
        <p:nvSpPr>
          <p:cNvPr id="13" name="TextBox 12"/>
          <p:cNvSpPr txBox="1"/>
          <p:nvPr/>
        </p:nvSpPr>
        <p:spPr>
          <a:xfrm>
            <a:off x="2895303" y="1752600"/>
            <a:ext cx="1676400" cy="530915"/>
          </a:xfrm>
          <a:prstGeom prst="rect">
            <a:avLst/>
          </a:prstGeom>
          <a:noFill/>
        </p:spPr>
        <p:txBody>
          <a:bodyPr wrap="square" rtlCol="0">
            <a:spAutoFit/>
          </a:bodyPr>
          <a:lstStyle/>
          <a:p>
            <a:r>
              <a:rPr lang="en-US" dirty="0">
                <a:solidFill>
                  <a:prstClr val="black"/>
                </a:solidFill>
              </a:rPr>
              <a:t>Actual</a:t>
            </a:r>
          </a:p>
          <a:p>
            <a:r>
              <a:rPr lang="en-US" sz="1050" dirty="0">
                <a:solidFill>
                  <a:prstClr val="black"/>
                </a:solidFill>
              </a:rPr>
              <a:t>(in 2016)</a:t>
            </a:r>
          </a:p>
        </p:txBody>
      </p:sp>
      <p:sp>
        <p:nvSpPr>
          <p:cNvPr id="16" name="TextBox 15"/>
          <p:cNvSpPr txBox="1"/>
          <p:nvPr/>
        </p:nvSpPr>
        <p:spPr>
          <a:xfrm>
            <a:off x="6837186" y="1828800"/>
            <a:ext cx="2154413" cy="738664"/>
          </a:xfrm>
          <a:prstGeom prst="rect">
            <a:avLst/>
          </a:prstGeom>
          <a:noFill/>
        </p:spPr>
        <p:txBody>
          <a:bodyPr wrap="square" rtlCol="0">
            <a:spAutoFit/>
          </a:bodyPr>
          <a:lstStyle/>
          <a:p>
            <a:r>
              <a:rPr lang="en-US" sz="1400" dirty="0">
                <a:solidFill>
                  <a:prstClr val="black"/>
                </a:solidFill>
              </a:rPr>
              <a:t>Labs project moderate growth in Core R&amp;D #FTEs over next 7 years</a:t>
            </a:r>
          </a:p>
        </p:txBody>
      </p:sp>
      <p:cxnSp>
        <p:nvCxnSpPr>
          <p:cNvPr id="18" name="Straight Arrow Connector 17"/>
          <p:cNvCxnSpPr>
            <a:stCxn id="16" idx="1"/>
          </p:cNvCxnSpPr>
          <p:nvPr/>
        </p:nvCxnSpPr>
        <p:spPr>
          <a:xfrm flipH="1">
            <a:off x="5105402" y="2198132"/>
            <a:ext cx="1731784" cy="9882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133600" y="2663153"/>
            <a:ext cx="1905000" cy="1012031"/>
            <a:chOff x="2133600" y="2590800"/>
            <a:chExt cx="1905000" cy="1012031"/>
          </a:xfrm>
        </p:grpSpPr>
        <p:sp>
          <p:nvSpPr>
            <p:cNvPr id="25" name="TextBox 24"/>
            <p:cNvSpPr txBox="1"/>
            <p:nvPr/>
          </p:nvSpPr>
          <p:spPr>
            <a:xfrm>
              <a:off x="2133600" y="2947947"/>
              <a:ext cx="1905000" cy="276999"/>
            </a:xfrm>
            <a:prstGeom prst="rect">
              <a:avLst/>
            </a:prstGeom>
            <a:noFill/>
          </p:spPr>
          <p:txBody>
            <a:bodyPr wrap="square" rtlCol="0">
              <a:spAutoFit/>
            </a:bodyPr>
            <a:lstStyle/>
            <a:p>
              <a:r>
                <a:rPr lang="en-US" sz="1200" dirty="0">
                  <a:solidFill>
                    <a:srgbClr val="4F81BD">
                      <a:lumMod val="75000"/>
                    </a:srgbClr>
                  </a:solidFill>
                </a:rPr>
                <a:t>33 FTEs (5%)</a:t>
              </a:r>
            </a:p>
          </p:txBody>
        </p:sp>
        <p:cxnSp>
          <p:nvCxnSpPr>
            <p:cNvPr id="27" name="Straight Connector 26"/>
            <p:cNvCxnSpPr/>
            <p:nvPr/>
          </p:nvCxnSpPr>
          <p:spPr>
            <a:xfrm>
              <a:off x="3048000" y="3048000"/>
              <a:ext cx="58352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3048000" y="3150391"/>
              <a:ext cx="58352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3124200" y="3145631"/>
              <a:ext cx="0" cy="457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3124200" y="2590800"/>
              <a:ext cx="0" cy="457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8" name="Straight Arrow Connector 7"/>
          <p:cNvCxnSpPr/>
          <p:nvPr/>
        </p:nvCxnSpPr>
        <p:spPr>
          <a:xfrm>
            <a:off x="6248400" y="3217984"/>
            <a:ext cx="0" cy="36341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248400" y="3429000"/>
            <a:ext cx="2362200" cy="461665"/>
          </a:xfrm>
          <a:prstGeom prst="rect">
            <a:avLst/>
          </a:prstGeom>
          <a:noFill/>
        </p:spPr>
        <p:txBody>
          <a:bodyPr wrap="square" rtlCol="0">
            <a:spAutoFit/>
          </a:bodyPr>
          <a:lstStyle/>
          <a:p>
            <a:r>
              <a:rPr lang="en-US" sz="1200" dirty="0">
                <a:solidFill>
                  <a:srgbClr val="FF0000"/>
                </a:solidFill>
              </a:rPr>
              <a:t>115 FTEs (to 3% line)</a:t>
            </a:r>
          </a:p>
          <a:p>
            <a:r>
              <a:rPr lang="en-US" sz="1200" dirty="0">
                <a:solidFill>
                  <a:srgbClr val="C00000"/>
                </a:solidFill>
              </a:rPr>
              <a:t>172 FTEs (to 5% line)</a:t>
            </a:r>
          </a:p>
        </p:txBody>
      </p:sp>
      <p:cxnSp>
        <p:nvCxnSpPr>
          <p:cNvPr id="14" name="Straight Arrow Connector 13"/>
          <p:cNvCxnSpPr/>
          <p:nvPr/>
        </p:nvCxnSpPr>
        <p:spPr>
          <a:xfrm flipH="1">
            <a:off x="6207369" y="3226777"/>
            <a:ext cx="3525" cy="562708"/>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656425" y="5033863"/>
            <a:ext cx="1295400" cy="523220"/>
          </a:xfrm>
          <a:prstGeom prst="rect">
            <a:avLst/>
          </a:prstGeom>
          <a:noFill/>
        </p:spPr>
        <p:txBody>
          <a:bodyPr wrap="square" rtlCol="0">
            <a:spAutoFit/>
          </a:bodyPr>
          <a:lstStyle/>
          <a:p>
            <a:r>
              <a:rPr lang="en-US" sz="1400" dirty="0"/>
              <a:t>Cf. “80-170 FTEs by 2025” </a:t>
            </a:r>
          </a:p>
        </p:txBody>
      </p:sp>
    </p:spTree>
    <p:extLst>
      <p:ext uri="{BB962C8B-B14F-4D97-AF65-F5344CB8AC3E}">
        <p14:creationId xmlns:p14="http://schemas.microsoft.com/office/powerpoint/2010/main" val="21613174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5430" y="908857"/>
            <a:ext cx="6454146" cy="4911209"/>
          </a:xfrm>
          <a:prstGeom prst="rect">
            <a:avLst/>
          </a:prstGeom>
          <a:ln>
            <a:noFill/>
          </a:ln>
          <a:effectLst>
            <a:outerShdw blurRad="292100" dist="139700" dir="2700000" algn="tl" rotWithShape="0">
              <a:srgbClr val="333333">
                <a:alpha val="65000"/>
              </a:srgbClr>
            </a:outerShdw>
          </a:effectLst>
        </p:spPr>
      </p:pic>
      <p:sp>
        <p:nvSpPr>
          <p:cNvPr id="4" name="Slide Number Placeholder 3"/>
          <p:cNvSpPr>
            <a:spLocks noGrp="1"/>
          </p:cNvSpPr>
          <p:nvPr>
            <p:ph type="sldNum" sz="quarter" idx="11"/>
          </p:nvPr>
        </p:nvSpPr>
        <p:spPr/>
        <p:txBody>
          <a:bodyPr/>
          <a:lstStyle/>
          <a:p>
            <a:fld id="{26CA2777-A89F-4130-B308-73BB65955918}" type="slidenum">
              <a:rPr lang="en-US" smtClean="0"/>
              <a:pPr/>
              <a:t>36</a:t>
            </a:fld>
            <a:endParaRPr lang="en-US" dirty="0"/>
          </a:p>
        </p:txBody>
      </p:sp>
      <p:sp>
        <p:nvSpPr>
          <p:cNvPr id="5" name="Footer Placeholder 4"/>
          <p:cNvSpPr>
            <a:spLocks noGrp="1"/>
          </p:cNvSpPr>
          <p:nvPr>
            <p:ph type="ftr" sz="quarter" idx="12"/>
          </p:nvPr>
        </p:nvSpPr>
        <p:spPr/>
        <p:txBody>
          <a:bodyPr/>
          <a:lstStyle/>
          <a:p>
            <a:endParaRPr lang="en-US" dirty="0"/>
          </a:p>
        </p:txBody>
      </p:sp>
      <p:cxnSp>
        <p:nvCxnSpPr>
          <p:cNvPr id="9" name="Straight Connector 8"/>
          <p:cNvCxnSpPr/>
          <p:nvPr/>
        </p:nvCxnSpPr>
        <p:spPr>
          <a:xfrm>
            <a:off x="3276600" y="1635760"/>
            <a:ext cx="0" cy="335280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581400" y="1774938"/>
            <a:ext cx="1676400" cy="530915"/>
          </a:xfrm>
          <a:prstGeom prst="rect">
            <a:avLst/>
          </a:prstGeom>
          <a:noFill/>
        </p:spPr>
        <p:txBody>
          <a:bodyPr wrap="square" rtlCol="0">
            <a:spAutoFit/>
          </a:bodyPr>
          <a:lstStyle/>
          <a:p>
            <a:r>
              <a:rPr lang="en-US" dirty="0">
                <a:solidFill>
                  <a:prstClr val="black"/>
                </a:solidFill>
              </a:rPr>
              <a:t>Projected</a:t>
            </a:r>
          </a:p>
          <a:p>
            <a:r>
              <a:rPr lang="en-US" sz="1000" dirty="0">
                <a:solidFill>
                  <a:prstClr val="black"/>
                </a:solidFill>
              </a:rPr>
              <a:t>(in 2017)</a:t>
            </a:r>
          </a:p>
        </p:txBody>
      </p:sp>
      <p:sp>
        <p:nvSpPr>
          <p:cNvPr id="13" name="TextBox 12"/>
          <p:cNvSpPr txBox="1"/>
          <p:nvPr/>
        </p:nvSpPr>
        <p:spPr>
          <a:xfrm>
            <a:off x="2590800" y="1763845"/>
            <a:ext cx="1676400" cy="530915"/>
          </a:xfrm>
          <a:prstGeom prst="rect">
            <a:avLst/>
          </a:prstGeom>
          <a:noFill/>
        </p:spPr>
        <p:txBody>
          <a:bodyPr wrap="square" rtlCol="0">
            <a:spAutoFit/>
          </a:bodyPr>
          <a:lstStyle/>
          <a:p>
            <a:r>
              <a:rPr lang="en-US" dirty="0">
                <a:solidFill>
                  <a:prstClr val="black"/>
                </a:solidFill>
              </a:rPr>
              <a:t>Actual</a:t>
            </a:r>
          </a:p>
          <a:p>
            <a:r>
              <a:rPr lang="en-US" sz="1050" dirty="0">
                <a:solidFill>
                  <a:prstClr val="black"/>
                </a:solidFill>
              </a:rPr>
              <a:t>(in 2016)</a:t>
            </a:r>
          </a:p>
        </p:txBody>
      </p:sp>
      <p:sp>
        <p:nvSpPr>
          <p:cNvPr id="16" name="TextBox 15"/>
          <p:cNvSpPr txBox="1"/>
          <p:nvPr/>
        </p:nvSpPr>
        <p:spPr>
          <a:xfrm>
            <a:off x="6650238" y="1810911"/>
            <a:ext cx="2048929" cy="646331"/>
          </a:xfrm>
          <a:prstGeom prst="rect">
            <a:avLst/>
          </a:prstGeom>
          <a:noFill/>
          <a:ln>
            <a:solidFill>
              <a:srgbClr val="006600"/>
            </a:solidFill>
          </a:ln>
        </p:spPr>
        <p:txBody>
          <a:bodyPr wrap="square" rtlCol="0">
            <a:spAutoFit/>
          </a:bodyPr>
          <a:lstStyle/>
          <a:p>
            <a:r>
              <a:rPr lang="en-US" sz="1200" dirty="0">
                <a:solidFill>
                  <a:srgbClr val="006600"/>
                </a:solidFill>
              </a:rPr>
              <a:t>In 2017, labs projected moderate contraction in Core R&amp;D #FTEs over next 7 years</a:t>
            </a:r>
          </a:p>
        </p:txBody>
      </p:sp>
      <p:cxnSp>
        <p:nvCxnSpPr>
          <p:cNvPr id="18" name="Straight Arrow Connector 17"/>
          <p:cNvCxnSpPr>
            <a:stCxn id="16" idx="1"/>
          </p:cNvCxnSpPr>
          <p:nvPr/>
        </p:nvCxnSpPr>
        <p:spPr>
          <a:xfrm flipH="1">
            <a:off x="5769993" y="2134077"/>
            <a:ext cx="880245" cy="1186995"/>
          </a:xfrm>
          <a:prstGeom prst="straightConnector1">
            <a:avLst/>
          </a:prstGeom>
          <a:ln>
            <a:solidFill>
              <a:srgbClr val="0066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3660901" y="1635760"/>
            <a:ext cx="0" cy="3352800"/>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645055" y="923925"/>
            <a:ext cx="1965545" cy="646331"/>
          </a:xfrm>
          <a:prstGeom prst="rect">
            <a:avLst/>
          </a:prstGeom>
          <a:noFill/>
          <a:ln>
            <a:solidFill>
              <a:schemeClr val="bg1">
                <a:lumMod val="50000"/>
              </a:schemeClr>
            </a:solidFill>
          </a:ln>
        </p:spPr>
        <p:txBody>
          <a:bodyPr wrap="square" rtlCol="0">
            <a:spAutoFit/>
          </a:bodyPr>
          <a:lstStyle/>
          <a:p>
            <a:r>
              <a:rPr lang="en-US" sz="1200" dirty="0">
                <a:solidFill>
                  <a:schemeClr val="bg1">
                    <a:lumMod val="50000"/>
                  </a:schemeClr>
                </a:solidFill>
              </a:rPr>
              <a:t>In 2016, labs projected moderate growth in Core R&amp;D #FTEs over next 7 years</a:t>
            </a:r>
          </a:p>
        </p:txBody>
      </p:sp>
      <p:cxnSp>
        <p:nvCxnSpPr>
          <p:cNvPr id="29" name="Straight Arrow Connector 28"/>
          <p:cNvCxnSpPr>
            <a:stCxn id="26" idx="1"/>
          </p:cNvCxnSpPr>
          <p:nvPr/>
        </p:nvCxnSpPr>
        <p:spPr>
          <a:xfrm flipH="1">
            <a:off x="5163695" y="1247091"/>
            <a:ext cx="1481360" cy="1883272"/>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248400" y="3429000"/>
            <a:ext cx="2362200" cy="461665"/>
          </a:xfrm>
          <a:prstGeom prst="rect">
            <a:avLst/>
          </a:prstGeom>
          <a:noFill/>
        </p:spPr>
        <p:txBody>
          <a:bodyPr wrap="square" rtlCol="0">
            <a:spAutoFit/>
          </a:bodyPr>
          <a:lstStyle/>
          <a:p>
            <a:r>
              <a:rPr lang="en-US" sz="1200" dirty="0">
                <a:solidFill>
                  <a:srgbClr val="FF0000"/>
                </a:solidFill>
              </a:rPr>
              <a:t>84 FTEs (to 3% line)</a:t>
            </a:r>
          </a:p>
          <a:p>
            <a:r>
              <a:rPr lang="en-US" sz="1200" dirty="0">
                <a:solidFill>
                  <a:srgbClr val="C00000"/>
                </a:solidFill>
              </a:rPr>
              <a:t>145 FTEs (to 5% line)</a:t>
            </a:r>
          </a:p>
        </p:txBody>
      </p:sp>
      <p:cxnSp>
        <p:nvCxnSpPr>
          <p:cNvPr id="20" name="Straight Arrow Connector 19"/>
          <p:cNvCxnSpPr/>
          <p:nvPr/>
        </p:nvCxnSpPr>
        <p:spPr>
          <a:xfrm flipH="1">
            <a:off x="6258187" y="3338818"/>
            <a:ext cx="2" cy="19294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6207853" y="3338818"/>
            <a:ext cx="0" cy="41945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0" name="Title 2"/>
          <p:cNvSpPr>
            <a:spLocks noGrp="1"/>
          </p:cNvSpPr>
          <p:nvPr>
            <p:ph type="title"/>
          </p:nvPr>
        </p:nvSpPr>
        <p:spPr>
          <a:xfrm>
            <a:off x="0" y="-219075"/>
            <a:ext cx="9144000" cy="1143000"/>
          </a:xfrm>
        </p:spPr>
        <p:txBody>
          <a:bodyPr/>
          <a:lstStyle/>
          <a:p>
            <a:r>
              <a:rPr lang="en-US" dirty="0">
                <a:solidFill>
                  <a:schemeClr val="bg1">
                    <a:lumMod val="50000"/>
                  </a:schemeClr>
                </a:solidFill>
              </a:rPr>
              <a:t>Silver Linings: </a:t>
            </a:r>
            <a:r>
              <a:rPr lang="en-US" dirty="0"/>
              <a:t>One year later, 7-Year sustainability data provided by the labs revealed the disconnect had </a:t>
            </a:r>
            <a:r>
              <a:rPr lang="en-US" b="1" dirty="0">
                <a:solidFill>
                  <a:srgbClr val="006600"/>
                </a:solidFill>
              </a:rPr>
              <a:t>improved</a:t>
            </a:r>
          </a:p>
        </p:txBody>
      </p:sp>
      <p:sp>
        <p:nvSpPr>
          <p:cNvPr id="37" name="TextBox 36"/>
          <p:cNvSpPr txBox="1"/>
          <p:nvPr/>
        </p:nvSpPr>
        <p:spPr>
          <a:xfrm>
            <a:off x="6645055" y="5486400"/>
            <a:ext cx="2209800" cy="400110"/>
          </a:xfrm>
          <a:prstGeom prst="rect">
            <a:avLst/>
          </a:prstGeom>
          <a:noFill/>
        </p:spPr>
        <p:txBody>
          <a:bodyPr wrap="square" rtlCol="0">
            <a:spAutoFit/>
          </a:bodyPr>
          <a:lstStyle/>
          <a:p>
            <a:r>
              <a:rPr lang="en-US" sz="1000" dirty="0">
                <a:solidFill>
                  <a:srgbClr val="C00000"/>
                </a:solidFill>
              </a:rPr>
              <a:t>N.B. Offset projections assume a fixed workforce (no attrition, no hires).</a:t>
            </a:r>
          </a:p>
        </p:txBody>
      </p:sp>
    </p:spTree>
    <p:extLst>
      <p:ext uri="{BB962C8B-B14F-4D97-AF65-F5344CB8AC3E}">
        <p14:creationId xmlns:p14="http://schemas.microsoft.com/office/powerpoint/2010/main" val="33389230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60FCF948-26E8-492E-A984-A0DC5CF6281E}"/>
              </a:ext>
            </a:extLst>
          </p:cNvPr>
          <p:cNvSpPr>
            <a:spLocks noGrp="1"/>
          </p:cNvSpPr>
          <p:nvPr>
            <p:ph type="title"/>
          </p:nvPr>
        </p:nvSpPr>
        <p:spPr/>
        <p:txBody>
          <a:bodyPr/>
          <a:lstStyle/>
          <a:p>
            <a:r>
              <a:rPr lang="en-US" dirty="0">
                <a:solidFill>
                  <a:schemeClr val="bg1">
                    <a:lumMod val="50000"/>
                  </a:schemeClr>
                </a:solidFill>
              </a:rPr>
              <a:t>Silver Linings: </a:t>
            </a:r>
            <a:r>
              <a:rPr lang="en-US" dirty="0"/>
              <a:t>Fermilab is implementing Capability and Activity-level tracking in the lab’s strategic planning process</a:t>
            </a:r>
          </a:p>
        </p:txBody>
      </p:sp>
      <p:sp>
        <p:nvSpPr>
          <p:cNvPr id="4" name="Slide Number Placeholder 3">
            <a:extLst>
              <a:ext uri="{FF2B5EF4-FFF2-40B4-BE49-F238E27FC236}">
                <a16:creationId xmlns:a16="http://schemas.microsoft.com/office/drawing/2014/main" xmlns="" id="{4A0599E9-119C-4AA5-8BB5-886ECEF90039}"/>
              </a:ext>
            </a:extLst>
          </p:cNvPr>
          <p:cNvSpPr>
            <a:spLocks noGrp="1"/>
          </p:cNvSpPr>
          <p:nvPr>
            <p:ph type="sldNum" sz="quarter" idx="11"/>
          </p:nvPr>
        </p:nvSpPr>
        <p:spPr/>
        <p:txBody>
          <a:bodyPr/>
          <a:lstStyle/>
          <a:p>
            <a:fld id="{26CA2777-A89F-4130-B308-73BB65955918}" type="slidenum">
              <a:rPr lang="en-US" smtClean="0"/>
              <a:pPr/>
              <a:t>37</a:t>
            </a:fld>
            <a:endParaRPr lang="en-US" dirty="0"/>
          </a:p>
        </p:txBody>
      </p:sp>
      <p:sp>
        <p:nvSpPr>
          <p:cNvPr id="5" name="Footer Placeholder 4">
            <a:extLst>
              <a:ext uri="{FF2B5EF4-FFF2-40B4-BE49-F238E27FC236}">
                <a16:creationId xmlns:a16="http://schemas.microsoft.com/office/drawing/2014/main" xmlns="" id="{20A9EB54-4C4D-4E63-B1F2-0E954FD49A24}"/>
              </a:ext>
            </a:extLst>
          </p:cNvPr>
          <p:cNvSpPr>
            <a:spLocks noGrp="1"/>
          </p:cNvSpPr>
          <p:nvPr>
            <p:ph type="ftr" sz="quarter" idx="12"/>
          </p:nvPr>
        </p:nvSpPr>
        <p:spPr/>
        <p:txBody>
          <a:bodyPr/>
          <a:lstStyle/>
          <a:p>
            <a:endParaRPr lang="en-US" dirty="0"/>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923925"/>
            <a:ext cx="4315066" cy="3215598"/>
          </a:xfrm>
          <a:prstGeom prst="rect">
            <a:avLst/>
          </a:prstGeom>
          <a:ln>
            <a:noFill/>
          </a:ln>
          <a:effectLst>
            <a:outerShdw blurRad="292100" dist="139700" dir="2700000" algn="tl" rotWithShape="0">
              <a:srgbClr val="333333">
                <a:alpha val="65000"/>
              </a:srgbClr>
            </a:outerShdw>
          </a:effectLst>
        </p:spPr>
      </p:pic>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1236" y="2895600"/>
            <a:ext cx="4288993" cy="32155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75895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lvl="0"/>
            <a:r>
              <a:rPr lang="en-US" sz="2000" dirty="0"/>
              <a:t>Raise awareness of systemic issues, align expectations</a:t>
            </a:r>
          </a:p>
          <a:p>
            <a:pPr lvl="0"/>
            <a:r>
              <a:rPr lang="en-US" sz="2000" dirty="0"/>
              <a:t>Agree upon the criteria that define “value to the HEP mission”</a:t>
            </a:r>
          </a:p>
          <a:p>
            <a:pPr lvl="0"/>
            <a:r>
              <a:rPr lang="en-US" sz="2000" dirty="0"/>
              <a:t>Inventory the present capabilities in the system</a:t>
            </a:r>
          </a:p>
          <a:p>
            <a:pPr lvl="0"/>
            <a:r>
              <a:rPr lang="en-US" sz="2000" dirty="0"/>
              <a:t>Develop 10-year visions for the individual HEP lab programs</a:t>
            </a:r>
          </a:p>
          <a:p>
            <a:pPr lvl="0"/>
            <a:r>
              <a:rPr lang="en-US" sz="2000" dirty="0"/>
              <a:t>Assess the value of capabilities in the system</a:t>
            </a:r>
          </a:p>
          <a:p>
            <a:pPr lvl="0"/>
            <a:r>
              <a:rPr lang="en-US" sz="2000" dirty="0"/>
              <a:t>Harmonize projects, operations, and R&amp;D—both in OHEP planning and in the field</a:t>
            </a:r>
          </a:p>
          <a:p>
            <a:pPr lvl="0"/>
            <a:r>
              <a:rPr lang="en-US" sz="2000" dirty="0"/>
              <a:t>Develop a 10-year national vision for HEP lab programs</a:t>
            </a:r>
          </a:p>
          <a:p>
            <a:pPr lvl="0"/>
            <a:r>
              <a:rPr lang="en-US" sz="2000" dirty="0"/>
              <a:t>Identify realignments needed to focus resources on strongest programs</a:t>
            </a:r>
          </a:p>
          <a:p>
            <a:pPr lvl="0"/>
            <a:r>
              <a:rPr lang="en-US" sz="2000" dirty="0">
                <a:solidFill>
                  <a:srgbClr val="0070C0"/>
                </a:solidFill>
              </a:rPr>
              <a:t>Identify new or repurposed organizational structures needed to drive optimization</a:t>
            </a:r>
          </a:p>
          <a:p>
            <a:pPr lvl="0"/>
            <a:r>
              <a:rPr lang="en-US" sz="2000" dirty="0">
                <a:solidFill>
                  <a:srgbClr val="0070C0"/>
                </a:solidFill>
              </a:rPr>
              <a:t>Identify near- and far-term implementation strategies</a:t>
            </a:r>
          </a:p>
          <a:p>
            <a:pPr lvl="0"/>
            <a:r>
              <a:rPr lang="en-US" sz="2000" dirty="0">
                <a:solidFill>
                  <a:srgbClr val="0070C0"/>
                </a:solidFill>
              </a:rPr>
              <a:t>Identify larger (i.e. full ecosystem) issues, and possible routes forward</a:t>
            </a:r>
          </a:p>
          <a:p>
            <a:pPr marL="0" indent="0">
              <a:buNone/>
            </a:pPr>
            <a:endParaRPr lang="en-US" sz="2000" dirty="0"/>
          </a:p>
        </p:txBody>
      </p:sp>
      <p:sp>
        <p:nvSpPr>
          <p:cNvPr id="3" name="Title 2"/>
          <p:cNvSpPr>
            <a:spLocks noGrp="1"/>
          </p:cNvSpPr>
          <p:nvPr>
            <p:ph type="title"/>
          </p:nvPr>
        </p:nvSpPr>
        <p:spPr/>
        <p:txBody>
          <a:bodyPr/>
          <a:lstStyle/>
          <a:p>
            <a:r>
              <a:rPr lang="en-US" dirty="0"/>
              <a:t>Goals of the Laboratory Optimization Process</a:t>
            </a:r>
          </a:p>
        </p:txBody>
      </p:sp>
      <p:sp>
        <p:nvSpPr>
          <p:cNvPr id="4" name="Slide Number Placeholder 3"/>
          <p:cNvSpPr>
            <a:spLocks noGrp="1"/>
          </p:cNvSpPr>
          <p:nvPr>
            <p:ph type="sldNum" sz="quarter" idx="11"/>
          </p:nvPr>
        </p:nvSpPr>
        <p:spPr/>
        <p:txBody>
          <a:bodyPr/>
          <a:lstStyle/>
          <a:p>
            <a:fld id="{26CA2777-A89F-4130-B308-73BB65955918}" type="slidenum">
              <a:rPr lang="en-US" smtClean="0"/>
              <a:pPr/>
              <a:t>38</a:t>
            </a:fld>
            <a:endParaRPr lang="en-US" dirty="0"/>
          </a:p>
        </p:txBody>
      </p:sp>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4949" y="918287"/>
            <a:ext cx="247695" cy="236767"/>
          </a:xfrm>
          <a:prstGeom prst="rect">
            <a:avLst/>
          </a:prstGeom>
        </p:spPr>
      </p:pic>
      <p:pic>
        <p:nvPicPr>
          <p:cNvPr id="11" name="Picture 10"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4949" y="1219200"/>
            <a:ext cx="247695" cy="236767"/>
          </a:xfrm>
          <a:prstGeom prst="rect">
            <a:avLst/>
          </a:prstGeom>
        </p:spPr>
      </p:pic>
      <p:pic>
        <p:nvPicPr>
          <p:cNvPr id="12" name="Picture 11"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4949" y="1592033"/>
            <a:ext cx="247695" cy="236767"/>
          </a:xfrm>
          <a:prstGeom prst="rect">
            <a:avLst/>
          </a:prstGeom>
        </p:spPr>
      </p:pic>
      <p:pic>
        <p:nvPicPr>
          <p:cNvPr id="13" name="Picture 1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4949" y="1973033"/>
            <a:ext cx="247695" cy="236767"/>
          </a:xfrm>
          <a:prstGeom prst="rect">
            <a:avLst/>
          </a:prstGeom>
        </p:spPr>
      </p:pic>
      <p:pic>
        <p:nvPicPr>
          <p:cNvPr id="14" name="Picture 1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4949" y="3192233"/>
            <a:ext cx="247695" cy="236767"/>
          </a:xfrm>
          <a:prstGeom prst="rect">
            <a:avLst/>
          </a:prstGeom>
        </p:spPr>
      </p:pic>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46906" y="2658231"/>
            <a:ext cx="223780" cy="292636"/>
          </a:xfrm>
          <a:prstGeom prst="rect">
            <a:avLst/>
          </a:prstGeom>
        </p:spPr>
      </p:pic>
      <p:pic>
        <p:nvPicPr>
          <p:cNvPr id="15" name="Picture 1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46906" y="5132454"/>
            <a:ext cx="223780" cy="292636"/>
          </a:xfrm>
          <a:prstGeom prst="rect">
            <a:avLst/>
          </a:prstGeom>
        </p:spPr>
      </p:pic>
      <p:pic>
        <p:nvPicPr>
          <p:cNvPr id="16" name="Picture 1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4020" y="4727073"/>
            <a:ext cx="223780" cy="292636"/>
          </a:xfrm>
          <a:prstGeom prst="rect">
            <a:avLst/>
          </a:prstGeom>
        </p:spPr>
      </p:pic>
      <p:pic>
        <p:nvPicPr>
          <p:cNvPr id="17" name="Picture 16"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28645" y="4782941"/>
            <a:ext cx="247695" cy="236767"/>
          </a:xfrm>
          <a:prstGeom prst="rect">
            <a:avLst/>
          </a:prstGeom>
        </p:spPr>
      </p:pic>
      <p:pic>
        <p:nvPicPr>
          <p:cNvPr id="18" name="Picture 1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46906" y="4117473"/>
            <a:ext cx="223780" cy="292636"/>
          </a:xfrm>
          <a:prstGeom prst="rect">
            <a:avLst/>
          </a:prstGeom>
        </p:spPr>
      </p:pic>
      <p:pic>
        <p:nvPicPr>
          <p:cNvPr id="19" name="Picture 18"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4949" y="3581831"/>
            <a:ext cx="247695" cy="236767"/>
          </a:xfrm>
          <a:prstGeom prst="rect">
            <a:avLst/>
          </a:prstGeom>
        </p:spPr>
      </p:pic>
      <p:pic>
        <p:nvPicPr>
          <p:cNvPr id="20" name="Picture 19"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43905" y="2277833"/>
            <a:ext cx="247695" cy="236767"/>
          </a:xfrm>
          <a:prstGeom prst="rect">
            <a:avLst/>
          </a:prstGeom>
        </p:spPr>
      </p:pic>
      <p:sp>
        <p:nvSpPr>
          <p:cNvPr id="5" name="TextBox 4"/>
          <p:cNvSpPr txBox="1"/>
          <p:nvPr/>
        </p:nvSpPr>
        <p:spPr>
          <a:xfrm>
            <a:off x="8479252" y="435166"/>
            <a:ext cx="729536" cy="338554"/>
          </a:xfrm>
          <a:prstGeom prst="rect">
            <a:avLst/>
          </a:prstGeom>
          <a:noFill/>
        </p:spPr>
        <p:txBody>
          <a:bodyPr wrap="square" rtlCol="0">
            <a:spAutoFit/>
          </a:bodyPr>
          <a:lstStyle/>
          <a:p>
            <a:r>
              <a:rPr lang="en-US" sz="1600" dirty="0"/>
              <a:t>Status</a:t>
            </a:r>
          </a:p>
        </p:txBody>
      </p:sp>
    </p:spTree>
    <p:extLst>
      <p:ext uri="{BB962C8B-B14F-4D97-AF65-F5344CB8AC3E}">
        <p14:creationId xmlns:p14="http://schemas.microsoft.com/office/powerpoint/2010/main" val="26059817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E8543D06-3D3C-4857-AC5D-A3ADC4A5C152}"/>
              </a:ext>
            </a:extLst>
          </p:cNvPr>
          <p:cNvSpPr>
            <a:spLocks noGrp="1"/>
          </p:cNvSpPr>
          <p:nvPr>
            <p:ph idx="1"/>
          </p:nvPr>
        </p:nvSpPr>
        <p:spPr>
          <a:xfrm>
            <a:off x="228600" y="866776"/>
            <a:ext cx="8639175" cy="5259388"/>
          </a:xfrm>
        </p:spPr>
        <p:txBody>
          <a:bodyPr>
            <a:normAutofit/>
          </a:bodyPr>
          <a:lstStyle/>
          <a:p>
            <a:r>
              <a:rPr lang="en-US" dirty="0"/>
              <a:t>Labs engaged frankly and constructively throughout a long, high-stakes process</a:t>
            </a:r>
          </a:p>
          <a:p>
            <a:pPr lvl="1"/>
            <a:r>
              <a:rPr lang="en-US" dirty="0"/>
              <a:t>Many constructive discussions and inputs during process definition and execution</a:t>
            </a:r>
          </a:p>
          <a:p>
            <a:pPr lvl="1"/>
            <a:r>
              <a:rPr lang="en-US" dirty="0"/>
              <a:t>Easily 1-2 FTE-years invested in data gathering alone</a:t>
            </a:r>
          </a:p>
          <a:p>
            <a:pPr lvl="1"/>
            <a:r>
              <a:rPr lang="en-US" dirty="0"/>
              <a:t>Actions total 5-10% of FY2016 funding</a:t>
            </a:r>
          </a:p>
          <a:p>
            <a:r>
              <a:rPr lang="en-US" dirty="0"/>
              <a:t>The labs maintain an outstanding commitment to excellence on an international scale</a:t>
            </a:r>
          </a:p>
          <a:p>
            <a:pPr lvl="1"/>
            <a:r>
              <a:rPr lang="en-US" dirty="0"/>
              <a:t>Unanimous commitment to providing outstanding science for the taxpayer dollar</a:t>
            </a:r>
          </a:p>
          <a:p>
            <a:pPr lvl="1"/>
            <a:r>
              <a:rPr lang="en-US" dirty="0"/>
              <a:t>Commitment to the idea that optimization on a system-wide basis is necessary and beneficial, when done properly</a:t>
            </a:r>
          </a:p>
          <a:p>
            <a:pPr lvl="1"/>
            <a:endParaRPr lang="en-US" dirty="0"/>
          </a:p>
          <a:p>
            <a:pPr marL="0" indent="0">
              <a:buNone/>
            </a:pPr>
            <a:endParaRPr lang="en-US" dirty="0"/>
          </a:p>
        </p:txBody>
      </p:sp>
      <p:sp>
        <p:nvSpPr>
          <p:cNvPr id="3" name="Title 2">
            <a:extLst>
              <a:ext uri="{FF2B5EF4-FFF2-40B4-BE49-F238E27FC236}">
                <a16:creationId xmlns:a16="http://schemas.microsoft.com/office/drawing/2014/main" xmlns="" id="{DF06D4E1-784B-4078-9DF7-F20BE87ACB40}"/>
              </a:ext>
            </a:extLst>
          </p:cNvPr>
          <p:cNvSpPr>
            <a:spLocks noGrp="1"/>
          </p:cNvSpPr>
          <p:nvPr>
            <p:ph type="title"/>
          </p:nvPr>
        </p:nvSpPr>
        <p:spPr/>
        <p:txBody>
          <a:bodyPr/>
          <a:lstStyle/>
          <a:p>
            <a:r>
              <a:rPr lang="en-US" dirty="0"/>
              <a:t>Concluding Remarks</a:t>
            </a:r>
          </a:p>
        </p:txBody>
      </p:sp>
      <p:sp>
        <p:nvSpPr>
          <p:cNvPr id="4" name="Slide Number Placeholder 3">
            <a:extLst>
              <a:ext uri="{FF2B5EF4-FFF2-40B4-BE49-F238E27FC236}">
                <a16:creationId xmlns:a16="http://schemas.microsoft.com/office/drawing/2014/main" xmlns="" id="{DAC13B27-8897-448C-8E30-1D077C39027F}"/>
              </a:ext>
            </a:extLst>
          </p:cNvPr>
          <p:cNvSpPr>
            <a:spLocks noGrp="1"/>
          </p:cNvSpPr>
          <p:nvPr>
            <p:ph type="sldNum" sz="quarter" idx="11"/>
          </p:nvPr>
        </p:nvSpPr>
        <p:spPr/>
        <p:txBody>
          <a:bodyPr/>
          <a:lstStyle/>
          <a:p>
            <a:fld id="{26CA2777-A89F-4130-B308-73BB65955918}" type="slidenum">
              <a:rPr lang="en-US" smtClean="0"/>
              <a:pPr/>
              <a:t>39</a:t>
            </a:fld>
            <a:endParaRPr lang="en-US" dirty="0"/>
          </a:p>
        </p:txBody>
      </p:sp>
      <p:sp>
        <p:nvSpPr>
          <p:cNvPr id="5" name="Footer Placeholder 4">
            <a:extLst>
              <a:ext uri="{FF2B5EF4-FFF2-40B4-BE49-F238E27FC236}">
                <a16:creationId xmlns:a16="http://schemas.microsoft.com/office/drawing/2014/main" xmlns="" id="{149BA9CE-04F8-41DA-9B9D-B0256097A7B9}"/>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4948118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762000"/>
            <a:ext cx="8839199" cy="5410200"/>
          </a:xfrm>
        </p:spPr>
        <p:txBody>
          <a:bodyPr>
            <a:noAutofit/>
          </a:bodyPr>
          <a:lstStyle/>
          <a:p>
            <a:r>
              <a:rPr lang="en-US" sz="1200" dirty="0">
                <a:solidFill>
                  <a:srgbClr val="0070C0"/>
                </a:solidFill>
              </a:rPr>
              <a:t>Opportunities for improvement</a:t>
            </a:r>
          </a:p>
          <a:p>
            <a:pPr lvl="1"/>
            <a:r>
              <a:rPr lang="en-US" sz="1200" dirty="0"/>
              <a:t>Competition + reduced probability of success </a:t>
            </a:r>
            <a:r>
              <a:rPr lang="en-US" sz="1200" dirty="0">
                <a:sym typeface="Wingdings" panose="05000000000000000000" pitchFamily="2" charset="2"/>
              </a:rPr>
              <a:t></a:t>
            </a:r>
            <a:r>
              <a:rPr lang="en-US" sz="1200" dirty="0"/>
              <a:t> labs “diversify” hoping to keep a hand in each game</a:t>
            </a:r>
          </a:p>
          <a:p>
            <a:pPr lvl="2"/>
            <a:r>
              <a:rPr lang="en-US" sz="1100" dirty="0">
                <a:sym typeface="Wingdings" panose="05000000000000000000" pitchFamily="2" charset="2"/>
              </a:rPr>
              <a:t>More aggressive system-wide management of “initiatives”?</a:t>
            </a:r>
          </a:p>
          <a:p>
            <a:pPr lvl="1"/>
            <a:r>
              <a:rPr lang="en-US" sz="1200" dirty="0"/>
              <a:t>Visibility issues</a:t>
            </a:r>
            <a:r>
              <a:rPr lang="en-US" sz="1200" dirty="0">
                <a:sym typeface="Wingdings" panose="05000000000000000000" pitchFamily="2" charset="2"/>
              </a:rPr>
              <a:t> inefficient exploitation of technology investments</a:t>
            </a:r>
            <a:endParaRPr lang="en-US" sz="1200" dirty="0"/>
          </a:p>
          <a:p>
            <a:pPr lvl="2"/>
            <a:r>
              <a:rPr lang="en-US" sz="1100" dirty="0">
                <a:sym typeface="Wingdings" panose="05000000000000000000" pitchFamily="2" charset="2"/>
              </a:rPr>
              <a:t>MIE Project process documentation and review reforms?</a:t>
            </a:r>
            <a:endParaRPr lang="en-US" sz="1100" dirty="0"/>
          </a:p>
          <a:p>
            <a:pPr lvl="1"/>
            <a:r>
              <a:rPr lang="en-US" sz="1200" dirty="0">
                <a:sym typeface="Wingdings" panose="05000000000000000000" pitchFamily="2" charset="2"/>
              </a:rPr>
              <a:t>Expensive infrastructure and niche skills replicated multiple places; complicated by episodic demand</a:t>
            </a:r>
          </a:p>
          <a:p>
            <a:pPr lvl="2"/>
            <a:r>
              <a:rPr lang="en-US" sz="1100" dirty="0">
                <a:sym typeface="Wingdings" panose="05000000000000000000" pitchFamily="2" charset="2"/>
              </a:rPr>
              <a:t>System-wide management of key infrastructure and skills sets?</a:t>
            </a:r>
            <a:endParaRPr lang="en-US" sz="1100" dirty="0"/>
          </a:p>
          <a:p>
            <a:pPr lvl="1"/>
            <a:r>
              <a:rPr lang="en-US" sz="1200" dirty="0"/>
              <a:t>Many capabilities are funded with the long-term remit of a ‘core competence’</a:t>
            </a:r>
          </a:p>
          <a:p>
            <a:pPr lvl="2"/>
            <a:r>
              <a:rPr lang="en-US" sz="1200" dirty="0"/>
              <a:t>What part of the competence or facility must be treated this way? Why?</a:t>
            </a:r>
          </a:p>
          <a:p>
            <a:pPr lvl="2"/>
            <a:r>
              <a:rPr lang="en-US" sz="1200" dirty="0"/>
              <a:t>What part should be funded by the work scope?</a:t>
            </a:r>
          </a:p>
          <a:p>
            <a:pPr lvl="2"/>
            <a:r>
              <a:rPr lang="en-US" sz="1200" dirty="0"/>
              <a:t>When is a “Center” model an appropriate funding mechanism to foster collaboration and broad use?</a:t>
            </a:r>
          </a:p>
          <a:p>
            <a:pPr marL="914400" lvl="2" indent="0">
              <a:buNone/>
            </a:pPr>
            <a:endParaRPr lang="en-US" sz="1200" dirty="0">
              <a:solidFill>
                <a:srgbClr val="0070C0"/>
              </a:solidFill>
            </a:endParaRPr>
          </a:p>
          <a:p>
            <a:r>
              <a:rPr lang="en-US" sz="1200" dirty="0">
                <a:solidFill>
                  <a:srgbClr val="0070C0"/>
                </a:solidFill>
              </a:rPr>
              <a:t>Maintaining optimization is an ongoing task</a:t>
            </a:r>
          </a:p>
          <a:p>
            <a:pPr lvl="1"/>
            <a:r>
              <a:rPr lang="en-US" sz="1200" dirty="0">
                <a:solidFill>
                  <a:srgbClr val="0070C0"/>
                </a:solidFill>
              </a:rPr>
              <a:t>Need to regularly assess the program system wide and generate actionable information to keep it optimized</a:t>
            </a:r>
            <a:endParaRPr lang="en-US" sz="1200" b="1" dirty="0">
              <a:solidFill>
                <a:srgbClr val="0070C0"/>
              </a:solidFill>
            </a:endParaRPr>
          </a:p>
          <a:p>
            <a:pPr lvl="2"/>
            <a:r>
              <a:rPr lang="en-US" sz="1050" dirty="0"/>
              <a:t>Maintain an elaborated list of P5-traceable R&amp;D objectives</a:t>
            </a:r>
          </a:p>
          <a:p>
            <a:pPr lvl="2"/>
            <a:r>
              <a:rPr lang="en-US" sz="1050" dirty="0"/>
              <a:t>Maintain an up-to-date picture of the state of the art</a:t>
            </a:r>
          </a:p>
          <a:p>
            <a:pPr lvl="2"/>
            <a:r>
              <a:rPr lang="en-US" sz="1050" dirty="0"/>
              <a:t>Maintain a global view of what tools and resources are available and how to best to deploy them</a:t>
            </a:r>
          </a:p>
          <a:p>
            <a:pPr lvl="2"/>
            <a:r>
              <a:rPr lang="en-US" sz="1050" dirty="0"/>
              <a:t>Maintain a national view of how the workforce must evolve to handle ever more complex experiments</a:t>
            </a:r>
          </a:p>
          <a:p>
            <a:pPr lvl="1"/>
            <a:r>
              <a:rPr lang="en-US" sz="1200" dirty="0">
                <a:solidFill>
                  <a:srgbClr val="0070C0"/>
                </a:solidFill>
              </a:rPr>
              <a:t>Mechanisms for input, evaluation, and advice</a:t>
            </a:r>
          </a:p>
          <a:p>
            <a:pPr lvl="2"/>
            <a:r>
              <a:rPr lang="en-US" sz="1100" dirty="0"/>
              <a:t>Via multi-institutional task forces?</a:t>
            </a:r>
          </a:p>
          <a:p>
            <a:pPr lvl="2"/>
            <a:r>
              <a:rPr lang="en-US" sz="1100" dirty="0"/>
              <a:t>Through organized actions of APS-DPF, -DPB, etc.?</a:t>
            </a:r>
          </a:p>
          <a:p>
            <a:pPr lvl="2"/>
            <a:r>
              <a:rPr lang="en-US" sz="1100" dirty="0"/>
              <a:t>Via targeted NAS studies?</a:t>
            </a:r>
          </a:p>
          <a:p>
            <a:pPr lvl="2"/>
            <a:r>
              <a:rPr lang="en-US" sz="1100" dirty="0"/>
              <a:t>Through HEPAP topical subcommittees?</a:t>
            </a:r>
          </a:p>
          <a:p>
            <a:pPr lvl="2"/>
            <a:r>
              <a:rPr lang="en-US" sz="1100" dirty="0"/>
              <a:t>By repeating the Lab Optimization process following each P5?</a:t>
            </a:r>
          </a:p>
          <a:p>
            <a:pPr lvl="2"/>
            <a:r>
              <a:rPr lang="en-US" sz="1100" dirty="0"/>
              <a:t>…?</a:t>
            </a:r>
          </a:p>
          <a:p>
            <a:pPr marL="457200" lvl="1" indent="0">
              <a:buNone/>
            </a:pPr>
            <a:endParaRPr lang="en-US" sz="1200" dirty="0"/>
          </a:p>
        </p:txBody>
      </p:sp>
      <p:sp>
        <p:nvSpPr>
          <p:cNvPr id="3" name="Title 2"/>
          <p:cNvSpPr>
            <a:spLocks noGrp="1"/>
          </p:cNvSpPr>
          <p:nvPr>
            <p:ph type="title"/>
          </p:nvPr>
        </p:nvSpPr>
        <p:spPr/>
        <p:txBody>
          <a:bodyPr/>
          <a:lstStyle/>
          <a:p>
            <a:r>
              <a:rPr lang="en-US" dirty="0">
                <a:solidFill>
                  <a:srgbClr val="0070C0"/>
                </a:solidFill>
              </a:rPr>
              <a:t>Opportunities for Improvement</a:t>
            </a:r>
            <a:br>
              <a:rPr lang="en-US" dirty="0">
                <a:solidFill>
                  <a:srgbClr val="0070C0"/>
                </a:solidFill>
              </a:rPr>
            </a:br>
            <a:r>
              <a:rPr lang="en-US" sz="1600" dirty="0">
                <a:solidFill>
                  <a:srgbClr val="0070C0"/>
                </a:solidFill>
              </a:rPr>
              <a:t>(For HEPAP discussion)</a:t>
            </a:r>
          </a:p>
        </p:txBody>
      </p:sp>
      <p:sp>
        <p:nvSpPr>
          <p:cNvPr id="4" name="Slide Number Placeholder 3"/>
          <p:cNvSpPr>
            <a:spLocks noGrp="1"/>
          </p:cNvSpPr>
          <p:nvPr>
            <p:ph type="sldNum" sz="quarter" idx="11"/>
          </p:nvPr>
        </p:nvSpPr>
        <p:spPr/>
        <p:txBody>
          <a:bodyPr/>
          <a:lstStyle/>
          <a:p>
            <a:fld id="{26CA2777-A89F-4130-B308-73BB65955918}" type="slidenum">
              <a:rPr lang="en-US" smtClean="0"/>
              <a:pPr/>
              <a:t>40</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34373587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3200" dirty="0"/>
              <a:t>Additional Materials</a:t>
            </a:r>
          </a:p>
        </p:txBody>
      </p:sp>
      <p:sp>
        <p:nvSpPr>
          <p:cNvPr id="3" name="Title 2"/>
          <p:cNvSpPr>
            <a:spLocks noGrp="1"/>
          </p:cNvSpPr>
          <p:nvPr>
            <p:ph type="title"/>
          </p:nvPr>
        </p:nvSpPr>
        <p:spPr/>
        <p:txBody>
          <a:bodyPr/>
          <a:lstStyle/>
          <a:p>
            <a:endParaRPr lang="en-US"/>
          </a:p>
        </p:txBody>
      </p:sp>
      <p:sp>
        <p:nvSpPr>
          <p:cNvPr id="4" name="Slide Number Placeholder 3"/>
          <p:cNvSpPr>
            <a:spLocks noGrp="1"/>
          </p:cNvSpPr>
          <p:nvPr>
            <p:ph type="sldNum" sz="quarter" idx="11"/>
          </p:nvPr>
        </p:nvSpPr>
        <p:spPr/>
        <p:txBody>
          <a:bodyPr/>
          <a:lstStyle/>
          <a:p>
            <a:fld id="{26CA2777-A89F-4130-B308-73BB65955918}" type="slidenum">
              <a:rPr lang="en-US" smtClean="0"/>
              <a:pPr/>
              <a:t>41</a:t>
            </a:fld>
            <a:endParaRPr lang="en-US" dirty="0"/>
          </a:p>
        </p:txBody>
      </p:sp>
      <p:sp>
        <p:nvSpPr>
          <p:cNvPr id="5" name="Footer Placeholder 4"/>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34141464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A181775B-C7D1-4964-B138-1D83B86DC1B3}"/>
              </a:ext>
            </a:extLst>
          </p:cNvPr>
          <p:cNvSpPr>
            <a:spLocks noGrp="1"/>
          </p:cNvSpPr>
          <p:nvPr>
            <p:ph idx="1"/>
          </p:nvPr>
        </p:nvSpPr>
        <p:spPr/>
        <p:txBody>
          <a:bodyPr>
            <a:normAutofit/>
          </a:bodyPr>
          <a:lstStyle/>
          <a:p>
            <a:pPr marL="0" indent="0">
              <a:buNone/>
            </a:pPr>
            <a:r>
              <a:rPr lang="en-US" sz="1400" b="0" dirty="0">
                <a:solidFill>
                  <a:schemeClr val="tx1"/>
                </a:solidFill>
              </a:rPr>
              <a:t>Systematic Optimization of the DOE Laboratory Components of the HEP Program</a:t>
            </a:r>
          </a:p>
          <a:p>
            <a:pPr marL="0" indent="0">
              <a:buNone/>
            </a:pPr>
            <a:r>
              <a:rPr lang="en-US" sz="1400" b="0" dirty="0">
                <a:solidFill>
                  <a:schemeClr val="tx1"/>
                </a:solidFill>
              </a:rPr>
              <a:t> </a:t>
            </a:r>
          </a:p>
          <a:p>
            <a:pPr marL="0" indent="0">
              <a:buNone/>
            </a:pPr>
            <a:r>
              <a:rPr lang="en-US" sz="1400" b="0" dirty="0">
                <a:solidFill>
                  <a:schemeClr val="tx1"/>
                </a:solidFill>
              </a:rPr>
              <a:t>A deliberative 2-year long process undertaken jointly between OHEP and the five largest DOE Lab programs has resulted in a set of actions to strengthen the HEP program. The lab HEP programs at ANL, BNL, FNAL, LBNL, and SLAC were resolved into 275 distinct capabilities. The activities of these capabilities were then inventoried by cost, merit, utilization, priority, and other factors, with data inputs collected from the Labs, the HEP community, and other key stakeholders. Over the course of two months of triage and selection meetings, realignment actions designed to strengthen the HEP program were identified, and important system-wide issues requiring further input and study were identified. In total, the realignment actions involve an estimated 5-10% of the five labs’ DOE OHEP funding, and will impact every aspect of the HEP program. Implementation of the actions will ramp up in FY 2018, and be complete within a few years. The labs’ full and constructive engagement in this high-stakes process is compelling evidence of their continuing commitment to deliver outstanding science. </a:t>
            </a:r>
          </a:p>
          <a:p>
            <a:pPr marL="0" indent="0">
              <a:buNone/>
            </a:pPr>
            <a:endParaRPr lang="en-US" sz="1400" b="0" dirty="0">
              <a:solidFill>
                <a:schemeClr val="tx1"/>
              </a:solidFill>
            </a:endParaRPr>
          </a:p>
        </p:txBody>
      </p:sp>
      <p:sp>
        <p:nvSpPr>
          <p:cNvPr id="3" name="Title 2">
            <a:extLst>
              <a:ext uri="{FF2B5EF4-FFF2-40B4-BE49-F238E27FC236}">
                <a16:creationId xmlns:a16="http://schemas.microsoft.com/office/drawing/2014/main" xmlns="" id="{F7F6FA49-691B-4824-BD86-856A77633907}"/>
              </a:ext>
            </a:extLst>
          </p:cNvPr>
          <p:cNvSpPr>
            <a:spLocks noGrp="1"/>
          </p:cNvSpPr>
          <p:nvPr>
            <p:ph type="title"/>
          </p:nvPr>
        </p:nvSpPr>
        <p:spPr/>
        <p:txBody>
          <a:bodyPr>
            <a:normAutofit/>
          </a:bodyPr>
          <a:lstStyle/>
          <a:p>
            <a:r>
              <a:rPr lang="en-US" sz="1600" dirty="0">
                <a:solidFill>
                  <a:schemeClr val="tx1"/>
                </a:solidFill>
              </a:rPr>
              <a:t>Summary for the Minutes</a:t>
            </a:r>
          </a:p>
        </p:txBody>
      </p:sp>
      <p:sp>
        <p:nvSpPr>
          <p:cNvPr id="4" name="Slide Number Placeholder 3">
            <a:extLst>
              <a:ext uri="{FF2B5EF4-FFF2-40B4-BE49-F238E27FC236}">
                <a16:creationId xmlns:a16="http://schemas.microsoft.com/office/drawing/2014/main" xmlns="" id="{40317BD7-4808-45A3-8381-2DFC30B54B0C}"/>
              </a:ext>
            </a:extLst>
          </p:cNvPr>
          <p:cNvSpPr>
            <a:spLocks noGrp="1"/>
          </p:cNvSpPr>
          <p:nvPr>
            <p:ph type="sldNum" sz="quarter" idx="11"/>
          </p:nvPr>
        </p:nvSpPr>
        <p:spPr/>
        <p:txBody>
          <a:bodyPr/>
          <a:lstStyle/>
          <a:p>
            <a:fld id="{26CA2777-A89F-4130-B308-73BB65955918}" type="slidenum">
              <a:rPr lang="en-US" sz="1000" smtClean="0">
                <a:solidFill>
                  <a:schemeClr val="tx1"/>
                </a:solidFill>
              </a:rPr>
              <a:pPr/>
              <a:t>42</a:t>
            </a:fld>
            <a:endParaRPr lang="en-US" sz="1000" dirty="0">
              <a:solidFill>
                <a:schemeClr val="tx1"/>
              </a:solidFill>
            </a:endParaRPr>
          </a:p>
        </p:txBody>
      </p:sp>
      <p:sp>
        <p:nvSpPr>
          <p:cNvPr id="5" name="Footer Placeholder 4">
            <a:extLst>
              <a:ext uri="{FF2B5EF4-FFF2-40B4-BE49-F238E27FC236}">
                <a16:creationId xmlns:a16="http://schemas.microsoft.com/office/drawing/2014/main" xmlns="" id="{A209BAF9-9429-4B3A-94B3-66EFDBF50CA5}"/>
              </a:ext>
            </a:extLst>
          </p:cNvPr>
          <p:cNvSpPr>
            <a:spLocks noGrp="1"/>
          </p:cNvSpPr>
          <p:nvPr>
            <p:ph type="ftr" sz="quarter" idx="12"/>
          </p:nvPr>
        </p:nvSpPr>
        <p:spPr/>
        <p:txBody>
          <a:bodyPr/>
          <a:lstStyle/>
          <a:p>
            <a:endParaRPr lang="en-US" sz="1000" dirty="0">
              <a:solidFill>
                <a:schemeClr val="tx1"/>
              </a:solidFill>
            </a:endParaRPr>
          </a:p>
        </p:txBody>
      </p:sp>
    </p:spTree>
    <p:extLst>
      <p:ext uri="{BB962C8B-B14F-4D97-AF65-F5344CB8AC3E}">
        <p14:creationId xmlns:p14="http://schemas.microsoft.com/office/powerpoint/2010/main" val="42794624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9536" y="-152400"/>
            <a:ext cx="7886700" cy="994172"/>
          </a:xfrm>
        </p:spPr>
        <p:txBody>
          <a:bodyPr>
            <a:normAutofit fontScale="90000"/>
          </a:bodyPr>
          <a:lstStyle/>
          <a:p>
            <a:pPr algn="ctr"/>
            <a:r>
              <a:rPr lang="en-US" sz="3000" dirty="0"/>
              <a:t>Capability Partitioning Scheme for </a:t>
            </a:r>
            <a:r>
              <a:rPr lang="en-US" sz="3000" dirty="0">
                <a:solidFill>
                  <a:srgbClr val="C00000"/>
                </a:solidFill>
              </a:rPr>
              <a:t>Frontier R&amp;D</a:t>
            </a:r>
            <a:br>
              <a:rPr lang="en-US" sz="3000" dirty="0">
                <a:solidFill>
                  <a:srgbClr val="C00000"/>
                </a:solidFill>
              </a:rPr>
            </a:br>
            <a:r>
              <a:rPr lang="en-US" sz="1800" dirty="0"/>
              <a:t>(Use of this scheme is </a:t>
            </a:r>
            <a:r>
              <a:rPr lang="en-US" sz="1800" dirty="0">
                <a:solidFill>
                  <a:srgbClr val="FF0000"/>
                </a:solidFill>
              </a:rPr>
              <a:t>mandatory</a:t>
            </a:r>
            <a:r>
              <a:rPr lang="en-US" sz="1800" dirty="0"/>
              <a:t>; use “other” with caution)</a:t>
            </a:r>
          </a:p>
        </p:txBody>
      </p:sp>
      <p:graphicFrame>
        <p:nvGraphicFramePr>
          <p:cNvPr id="4" name="Content Placeholder 3"/>
          <p:cNvGraphicFramePr>
            <a:graphicFrameLocks noGrp="1"/>
          </p:cNvGraphicFramePr>
          <p:nvPr>
            <p:ph idx="1"/>
            <p:extLst/>
          </p:nvPr>
        </p:nvGraphicFramePr>
        <p:xfrm>
          <a:off x="628650" y="1681753"/>
          <a:ext cx="7886700" cy="25676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a:stretch>
            <a:fillRect/>
          </a:stretch>
        </p:blipFill>
        <p:spPr>
          <a:xfrm>
            <a:off x="174365" y="4626940"/>
            <a:ext cx="8795271" cy="1221004"/>
          </a:xfrm>
          <a:prstGeom prst="rect">
            <a:avLst/>
          </a:prstGeom>
        </p:spPr>
      </p:pic>
      <p:sp>
        <p:nvSpPr>
          <p:cNvPr id="7" name="TextBox 6"/>
          <p:cNvSpPr txBox="1"/>
          <p:nvPr/>
        </p:nvSpPr>
        <p:spPr>
          <a:xfrm>
            <a:off x="174365" y="1774588"/>
            <a:ext cx="858248" cy="300082"/>
          </a:xfrm>
          <a:prstGeom prst="rect">
            <a:avLst/>
          </a:prstGeom>
          <a:noFill/>
        </p:spPr>
        <p:txBody>
          <a:bodyPr wrap="none" rtlCol="0">
            <a:spAutoFit/>
          </a:bodyPr>
          <a:lstStyle/>
          <a:p>
            <a:r>
              <a:rPr lang="en-US" sz="1350" dirty="0"/>
              <a:t>Hierarchy</a:t>
            </a:r>
          </a:p>
        </p:txBody>
      </p:sp>
      <p:sp>
        <p:nvSpPr>
          <p:cNvPr id="8" name="TextBox 7"/>
          <p:cNvSpPr txBox="1"/>
          <p:nvPr/>
        </p:nvSpPr>
        <p:spPr>
          <a:xfrm>
            <a:off x="174364" y="4241863"/>
            <a:ext cx="2397066" cy="300082"/>
          </a:xfrm>
          <a:prstGeom prst="rect">
            <a:avLst/>
          </a:prstGeom>
          <a:noFill/>
        </p:spPr>
        <p:txBody>
          <a:bodyPr wrap="none" rtlCol="0">
            <a:spAutoFit/>
          </a:bodyPr>
          <a:lstStyle/>
          <a:p>
            <a:r>
              <a:rPr lang="en-US" sz="1350" dirty="0"/>
              <a:t>List of all possible competences</a:t>
            </a:r>
          </a:p>
        </p:txBody>
      </p:sp>
    </p:spTree>
    <p:extLst>
      <p:ext uri="{BB962C8B-B14F-4D97-AF65-F5344CB8AC3E}">
        <p14:creationId xmlns:p14="http://schemas.microsoft.com/office/powerpoint/2010/main" val="5167394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63080"/>
            <a:ext cx="7886700" cy="994172"/>
          </a:xfrm>
        </p:spPr>
        <p:txBody>
          <a:bodyPr>
            <a:normAutofit fontScale="90000"/>
          </a:bodyPr>
          <a:lstStyle/>
          <a:p>
            <a:pPr algn="ctr"/>
            <a:r>
              <a:rPr lang="en-US" sz="3000" dirty="0"/>
              <a:t>Capability Partitioning Scheme for </a:t>
            </a:r>
            <a:r>
              <a:rPr lang="en-US" sz="3000" dirty="0">
                <a:solidFill>
                  <a:srgbClr val="C00000"/>
                </a:solidFill>
              </a:rPr>
              <a:t>Theory</a:t>
            </a:r>
            <a:br>
              <a:rPr lang="en-US" sz="3000" dirty="0">
                <a:solidFill>
                  <a:srgbClr val="C00000"/>
                </a:solidFill>
              </a:rPr>
            </a:br>
            <a:r>
              <a:rPr lang="en-US" sz="1800" dirty="0"/>
              <a:t>(Use of exactly one of these schemes is </a:t>
            </a:r>
            <a:r>
              <a:rPr lang="en-US" sz="1800" dirty="0">
                <a:solidFill>
                  <a:srgbClr val="FF0000"/>
                </a:solidFill>
              </a:rPr>
              <a:t>mandatory</a:t>
            </a:r>
            <a:r>
              <a:rPr lang="en-US" sz="1800" dirty="0"/>
              <a:t>; use “other” with caution)</a:t>
            </a:r>
          </a:p>
        </p:txBody>
      </p:sp>
      <p:graphicFrame>
        <p:nvGraphicFramePr>
          <p:cNvPr id="4" name="Content Placeholder 3"/>
          <p:cNvGraphicFramePr>
            <a:graphicFrameLocks noGrp="1"/>
          </p:cNvGraphicFramePr>
          <p:nvPr>
            <p:ph idx="1"/>
            <p:extLst/>
          </p:nvPr>
        </p:nvGraphicFramePr>
        <p:xfrm>
          <a:off x="628650" y="1681753"/>
          <a:ext cx="7886700" cy="25676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p:cNvSpPr txBox="1"/>
          <p:nvPr/>
        </p:nvSpPr>
        <p:spPr>
          <a:xfrm>
            <a:off x="174365" y="1774588"/>
            <a:ext cx="3562065" cy="300082"/>
          </a:xfrm>
          <a:prstGeom prst="rect">
            <a:avLst/>
          </a:prstGeom>
          <a:noFill/>
        </p:spPr>
        <p:txBody>
          <a:bodyPr wrap="none" rtlCol="0">
            <a:spAutoFit/>
          </a:bodyPr>
          <a:lstStyle/>
          <a:p>
            <a:r>
              <a:rPr lang="en-US" sz="1350" dirty="0"/>
              <a:t>Hierarchy—pick one organizational scheme only</a:t>
            </a:r>
          </a:p>
        </p:txBody>
      </p:sp>
      <p:sp>
        <p:nvSpPr>
          <p:cNvPr id="8" name="TextBox 7"/>
          <p:cNvSpPr txBox="1"/>
          <p:nvPr/>
        </p:nvSpPr>
        <p:spPr>
          <a:xfrm>
            <a:off x="174365" y="4241863"/>
            <a:ext cx="3727239" cy="300082"/>
          </a:xfrm>
          <a:prstGeom prst="rect">
            <a:avLst/>
          </a:prstGeom>
          <a:noFill/>
        </p:spPr>
        <p:txBody>
          <a:bodyPr wrap="none" rtlCol="0">
            <a:spAutoFit/>
          </a:bodyPr>
          <a:lstStyle/>
          <a:p>
            <a:r>
              <a:rPr lang="en-US" sz="1350" dirty="0"/>
              <a:t>List of all possible competences—pick one list only</a:t>
            </a:r>
          </a:p>
        </p:txBody>
      </p:sp>
      <p:pic>
        <p:nvPicPr>
          <p:cNvPr id="5" name="Picture 4"/>
          <p:cNvPicPr>
            <a:picLocks noChangeAspect="1"/>
          </p:cNvPicPr>
          <p:nvPr/>
        </p:nvPicPr>
        <p:blipFill>
          <a:blip r:embed="rId7"/>
          <a:stretch>
            <a:fillRect/>
          </a:stretch>
        </p:blipFill>
        <p:spPr>
          <a:xfrm>
            <a:off x="1175396" y="4538057"/>
            <a:ext cx="7455882" cy="1351635"/>
          </a:xfrm>
          <a:prstGeom prst="rect">
            <a:avLst/>
          </a:prstGeom>
        </p:spPr>
      </p:pic>
      <p:cxnSp>
        <p:nvCxnSpPr>
          <p:cNvPr id="11" name="Straight Connector 10"/>
          <p:cNvCxnSpPr/>
          <p:nvPr/>
        </p:nvCxnSpPr>
        <p:spPr>
          <a:xfrm>
            <a:off x="4869951" y="1620106"/>
            <a:ext cx="38528" cy="43806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7243601"/>
      </p:ext>
    </p:extLst>
  </p:cSld>
  <p:clrMapOvr>
    <a:masterClrMapping/>
  </p:clrMapOvr>
</p:sld>
</file>

<file path=ppt/theme/theme1.xml><?xml version="1.0" encoding="utf-8"?>
<a:theme xmlns:a="http://schemas.openxmlformats.org/drawingml/2006/main" name="HEP Budget Retreat Sli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DOE Office of Science Colors">
      <a:dk1>
        <a:srgbClr val="000000"/>
      </a:dk1>
      <a:lt1>
        <a:srgbClr val="FFFFFF"/>
      </a:lt1>
      <a:dk2>
        <a:srgbClr val="0F6636"/>
      </a:dk2>
      <a:lt2>
        <a:srgbClr val="FFFFFF"/>
      </a:lt2>
      <a:accent1>
        <a:srgbClr val="0F6636"/>
      </a:accent1>
      <a:accent2>
        <a:srgbClr val="F3C727"/>
      </a:accent2>
      <a:accent3>
        <a:srgbClr val="C0504D"/>
      </a:accent3>
      <a:accent4>
        <a:srgbClr val="1F497D"/>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DOE Office of Science Colors">
      <a:dk1>
        <a:srgbClr val="000000"/>
      </a:dk1>
      <a:lt1>
        <a:srgbClr val="FFFFFF"/>
      </a:lt1>
      <a:dk2>
        <a:srgbClr val="0F6636"/>
      </a:dk2>
      <a:lt2>
        <a:srgbClr val="FFFFFF"/>
      </a:lt2>
      <a:accent1>
        <a:srgbClr val="0F6636"/>
      </a:accent1>
      <a:accent2>
        <a:srgbClr val="F3C727"/>
      </a:accent2>
      <a:accent3>
        <a:srgbClr val="C0504D"/>
      </a:accent3>
      <a:accent4>
        <a:srgbClr val="1F497D"/>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DOE Office of Science Colors">
      <a:dk1>
        <a:srgbClr val="000000"/>
      </a:dk1>
      <a:lt1>
        <a:srgbClr val="FFFFFF"/>
      </a:lt1>
      <a:dk2>
        <a:srgbClr val="0F6636"/>
      </a:dk2>
      <a:lt2>
        <a:srgbClr val="FFFFFF"/>
      </a:lt2>
      <a:accent1>
        <a:srgbClr val="0F6636"/>
      </a:accent1>
      <a:accent2>
        <a:srgbClr val="F3C727"/>
      </a:accent2>
      <a:accent3>
        <a:srgbClr val="C0504D"/>
      </a:accent3>
      <a:accent4>
        <a:srgbClr val="1F497D"/>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DOE Office of Science Colors">
      <a:dk1>
        <a:srgbClr val="000000"/>
      </a:dk1>
      <a:lt1>
        <a:srgbClr val="FFFFFF"/>
      </a:lt1>
      <a:dk2>
        <a:srgbClr val="0F6636"/>
      </a:dk2>
      <a:lt2>
        <a:srgbClr val="FFFFFF"/>
      </a:lt2>
      <a:accent1>
        <a:srgbClr val="0F6636"/>
      </a:accent1>
      <a:accent2>
        <a:srgbClr val="F3C727"/>
      </a:accent2>
      <a:accent3>
        <a:srgbClr val="C0504D"/>
      </a:accent3>
      <a:accent4>
        <a:srgbClr val="1F497D"/>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DOE Office of Science Colors">
      <a:dk1>
        <a:srgbClr val="000000"/>
      </a:dk1>
      <a:lt1>
        <a:srgbClr val="FFFFFF"/>
      </a:lt1>
      <a:dk2>
        <a:srgbClr val="0F6636"/>
      </a:dk2>
      <a:lt2>
        <a:srgbClr val="FFFFFF"/>
      </a:lt2>
      <a:accent1>
        <a:srgbClr val="0F6636"/>
      </a:accent1>
      <a:accent2>
        <a:srgbClr val="F3C727"/>
      </a:accent2>
      <a:accent3>
        <a:srgbClr val="C0504D"/>
      </a:accent3>
      <a:accent4>
        <a:srgbClr val="1F497D"/>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HEP Budget Retreat Slides</Template>
  <TotalTime>0</TotalTime>
  <Words>4941</Words>
  <Application>Microsoft Office PowerPoint</Application>
  <PresentationFormat>On-screen Show (4:3)</PresentationFormat>
  <Paragraphs>613</Paragraphs>
  <Slides>44</Slides>
  <Notes>0</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44</vt:i4>
      </vt:variant>
    </vt:vector>
  </HeadingPairs>
  <TitlesOfParts>
    <vt:vector size="55" baseType="lpstr">
      <vt:lpstr>Arial</vt:lpstr>
      <vt:lpstr>Calibri</vt:lpstr>
      <vt:lpstr>Courier New</vt:lpstr>
      <vt:lpstr>Symbol</vt:lpstr>
      <vt:lpstr>Wingdings</vt:lpstr>
      <vt:lpstr>HEP Budget Retreat Slides</vt:lpstr>
      <vt:lpstr>Office Theme</vt:lpstr>
      <vt:lpstr>1_Office Theme</vt:lpstr>
      <vt:lpstr>2_Office Theme</vt:lpstr>
      <vt:lpstr>3_Office Theme</vt:lpstr>
      <vt:lpstr>4_Office Theme</vt:lpstr>
      <vt:lpstr>Systematic Optimization of the  DOE Laboratory Components  of the HEP Program     November 30, 2017</vt:lpstr>
      <vt:lpstr>Purpose and Outline</vt:lpstr>
      <vt:lpstr>HEP is engaged in three efforts aimed at sharpening the Labs’ focus on sustainability and efficiency</vt:lpstr>
      <vt:lpstr>Why is a Systematic Optimization Needed?</vt:lpstr>
      <vt:lpstr>The Challenge Posed to the Labs February 2016</vt:lpstr>
      <vt:lpstr>One month later, 7-Year sustainability data provided by the labs revealed the disconnect had grown</vt:lpstr>
      <vt:lpstr>Goals of the Laboratory Optimization Process</vt:lpstr>
      <vt:lpstr>Lab Optimization Process – overview</vt:lpstr>
      <vt:lpstr>Lab Optimization Process—Development (1 of 3)</vt:lpstr>
      <vt:lpstr>Scope and Definitions</vt:lpstr>
      <vt:lpstr>Capability Merit Criteria and Scoring</vt:lpstr>
      <vt:lpstr>Merit Criteria for the Entire HEP Program</vt:lpstr>
      <vt:lpstr>What is the minimal level of detail needed  to perform a systematic optimization?</vt:lpstr>
      <vt:lpstr>Towards a more detailed assessment of the HEP program</vt:lpstr>
      <vt:lpstr>Capturing the Connections</vt:lpstr>
      <vt:lpstr>Detailed Taxonomies: Lab Capability lists</vt:lpstr>
      <vt:lpstr>Detailed Taxonomies: Activity, Thrust*, and Activity/Facility Class</vt:lpstr>
      <vt:lpstr>Data Collected: Cost, FTEs, DM, and Utilization</vt:lpstr>
      <vt:lpstr>Lab Optimization Process—Calls, Analysis, Selection (2 of 3)</vt:lpstr>
      <vt:lpstr>Data Calls</vt:lpstr>
      <vt:lpstr>Scope of the Data Received</vt:lpstr>
      <vt:lpstr>Merit Scoring</vt:lpstr>
      <vt:lpstr>Cost &amp; Merit Data in One Slide (Illustrations are intentionally illegible—provided to show the scope and density of data)</vt:lpstr>
      <vt:lpstr>Stakeholder Data Call</vt:lpstr>
      <vt:lpstr>Stakeholders’ View of the HEP Lab Network (Caveats: This is lab-centric, biased towards “visible” capabilities, and incomplete)</vt:lpstr>
      <vt:lpstr>Priority ranking of the Activities Combined ranking of the 52 Activities in the HEP Program</vt:lpstr>
      <vt:lpstr>Sample Triage Lists (Composite of two different triage lists)</vt:lpstr>
      <vt:lpstr>Triage Discussions</vt:lpstr>
      <vt:lpstr>Triage Outcome and Selection</vt:lpstr>
      <vt:lpstr>Lab Optimization Process—Implementation (3 of 3)</vt:lpstr>
      <vt:lpstr>Initial Set of Realignment Actions Common to all Five Labs</vt:lpstr>
      <vt:lpstr>What’s Next</vt:lpstr>
      <vt:lpstr>Lessons Learned</vt:lpstr>
      <vt:lpstr>The Challenge Posed to the Labs February 2016</vt:lpstr>
      <vt:lpstr>One month later, 7-Year sustainability data provided by the labs revealed the disconnect had grown</vt:lpstr>
      <vt:lpstr>Silver Linings: One year later, 7-Year sustainability data provided by the labs revealed the disconnect had improved</vt:lpstr>
      <vt:lpstr>Silver Linings: Fermilab is implementing Capability and Activity-level tracking in the lab’s strategic planning process</vt:lpstr>
      <vt:lpstr>Goals of the Laboratory Optimization Process</vt:lpstr>
      <vt:lpstr>Concluding Remarks</vt:lpstr>
      <vt:lpstr>Opportunities for Improvement (For HEPAP discussion)</vt:lpstr>
      <vt:lpstr>PowerPoint Presentation</vt:lpstr>
      <vt:lpstr>Summary for the Minutes</vt:lpstr>
      <vt:lpstr>Capability Partitioning Scheme for Frontier R&amp;D (Use of this scheme is mandatory; use “other” with caution)</vt:lpstr>
      <vt:lpstr>Capability Partitioning Scheme for Theory (Use of exactly one of these schemes is mandatory; use “other” with caution)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2017-11-30T17:25:05Z</dcterms:created>
  <dcterms:modified xsi:type="dcterms:W3CDTF">2017-11-30T17:25:57Z</dcterms:modified>
</cp:coreProperties>
</file>