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4099" r:id="rId1"/>
  </p:sldMasterIdLst>
  <p:notesMasterIdLst>
    <p:notesMasterId r:id="rId23"/>
  </p:notesMasterIdLst>
  <p:sldIdLst>
    <p:sldId id="304" r:id="rId2"/>
    <p:sldId id="354" r:id="rId3"/>
    <p:sldId id="353" r:id="rId4"/>
    <p:sldId id="342" r:id="rId5"/>
    <p:sldId id="355" r:id="rId6"/>
    <p:sldId id="356" r:id="rId7"/>
    <p:sldId id="358" r:id="rId8"/>
    <p:sldId id="359" r:id="rId9"/>
    <p:sldId id="360" r:id="rId10"/>
    <p:sldId id="345" r:id="rId11"/>
    <p:sldId id="344" r:id="rId12"/>
    <p:sldId id="347" r:id="rId13"/>
    <p:sldId id="352" r:id="rId14"/>
    <p:sldId id="348" r:id="rId15"/>
    <p:sldId id="349" r:id="rId16"/>
    <p:sldId id="350" r:id="rId17"/>
    <p:sldId id="351" r:id="rId18"/>
    <p:sldId id="343" r:id="rId19"/>
    <p:sldId id="361" r:id="rId20"/>
    <p:sldId id="346" r:id="rId21"/>
    <p:sldId id="36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82" autoAdjust="0"/>
    <p:restoredTop sz="88658" autoAdjust="0"/>
  </p:normalViewPr>
  <p:slideViewPr>
    <p:cSldViewPr snapToGrid="0">
      <p:cViewPr varScale="1">
        <p:scale>
          <a:sx n="81" d="100"/>
          <a:sy n="81" d="100"/>
        </p:scale>
        <p:origin x="108" y="438"/>
      </p:cViewPr>
      <p:guideLst>
        <p:guide orient="horz" pos="2160"/>
        <p:guide pos="2880"/>
      </p:guideLst>
    </p:cSldViewPr>
  </p:slideViewPr>
  <p:notesTextViewPr>
    <p:cViewPr>
      <p:scale>
        <a:sx n="1" d="1"/>
        <a:sy n="1" d="1"/>
      </p:scale>
      <p:origin x="0" y="0"/>
    </p:cViewPr>
  </p:notesTextViewPr>
  <p:notesViewPr>
    <p:cSldViewPr snapToGrid="0">
      <p:cViewPr varScale="1">
        <p:scale>
          <a:sx n="74" d="100"/>
          <a:sy n="74" d="100"/>
        </p:scale>
        <p:origin x="274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F2797C-16C1-43B0-8D45-B34C1FE55FE6}" type="datetimeFigureOut">
              <a:rPr lang="en-US" smtClean="0"/>
              <a:t>11/30/2017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A45DC9-C5FB-44F2-B47E-1DD549414028}" type="slidenum">
              <a:rPr lang="en-US" smtClean="0"/>
              <a:t>‹#›</a:t>
            </a:fld>
            <a:endParaRPr lang="en-US"/>
          </a:p>
        </p:txBody>
      </p:sp>
    </p:spTree>
    <p:extLst>
      <p:ext uri="{BB962C8B-B14F-4D97-AF65-F5344CB8AC3E}">
        <p14:creationId xmlns:p14="http://schemas.microsoft.com/office/powerpoint/2010/main" val="199090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B82033E8-C637-45F5-8CEF-9495C9E6CA44}" type="slidenum">
              <a:rPr lang="en-US" smtClean="0"/>
              <a:pPr/>
              <a:t>1</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87525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A45DC9-C5FB-44F2-B47E-1DD549414028}" type="slidenum">
              <a:rPr lang="en-US" smtClean="0"/>
              <a:t>4</a:t>
            </a:fld>
            <a:endParaRPr lang="en-US"/>
          </a:p>
        </p:txBody>
      </p:sp>
    </p:spTree>
    <p:extLst>
      <p:ext uri="{BB962C8B-B14F-4D97-AF65-F5344CB8AC3E}">
        <p14:creationId xmlns:p14="http://schemas.microsoft.com/office/powerpoint/2010/main" val="11304855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blipFill>
            <a:blip r:embed="rId2"/>
            <a:stretch>
              <a:fillRect/>
            </a:stretch>
          </a:blip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1656818"/>
            <a:ext cx="7475220" cy="2076983"/>
          </a:xfrm>
        </p:spPr>
        <p:txBody>
          <a:bodyPr anchor="b">
            <a:normAutofit/>
          </a:bodyPr>
          <a:lstStyle>
            <a:lvl1pPr algn="ctr">
              <a:lnSpc>
                <a:spcPct val="85000"/>
              </a:lnSpc>
              <a:defRPr sz="4800" b="1" cap="none"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82148" y="3869637"/>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smtClean="0"/>
              <a:t>Click to edit Master subtitle style</a:t>
            </a:r>
            <a:endParaRPr lang="en-US" dirty="0"/>
          </a:p>
        </p:txBody>
      </p:sp>
      <p:cxnSp>
        <p:nvCxnSpPr>
          <p:cNvPr id="8" name="Straight Connector 7"/>
          <p:cNvCxnSpPr/>
          <p:nvPr/>
        </p:nvCxnSpPr>
        <p:spPr>
          <a:xfrm>
            <a:off x="1483996"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6544" y="586505"/>
            <a:ext cx="5567103" cy="934478"/>
          </a:xfrm>
          <a:prstGeom prst="rect">
            <a:avLst/>
          </a:prstGeom>
        </p:spPr>
      </p:pic>
      <p:sp>
        <p:nvSpPr>
          <p:cNvPr id="13" name="Text Placeholder 12"/>
          <p:cNvSpPr>
            <a:spLocks noGrp="1"/>
          </p:cNvSpPr>
          <p:nvPr>
            <p:ph type="body" sz="quarter" idx="13"/>
          </p:nvPr>
        </p:nvSpPr>
        <p:spPr>
          <a:xfrm>
            <a:off x="1282700" y="5257800"/>
            <a:ext cx="6575425" cy="1417319"/>
          </a:xfrm>
        </p:spPr>
        <p:txBody>
          <a:bodyPr anchor="ctr">
            <a:normAutofit/>
          </a:bodyPr>
          <a:lstStyle>
            <a:lvl1pPr marL="34290" indent="0" algn="ctr">
              <a:buNone/>
              <a:defRPr sz="1800" i="1">
                <a:solidFill>
                  <a:schemeClr val="tx2">
                    <a:lumMod val="20000"/>
                    <a:lumOff val="80000"/>
                  </a:schemeClr>
                </a:solidFill>
              </a:defRPr>
            </a:lvl1pPr>
          </a:lstStyle>
          <a:p>
            <a:pPr lvl="0"/>
            <a:r>
              <a:rPr lang="en-US" smtClean="0"/>
              <a:t>Click to edit Master text styles</a:t>
            </a:r>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86544" y="586505"/>
            <a:ext cx="5567103" cy="934478"/>
          </a:xfrm>
          <a:prstGeom prst="rect">
            <a:avLst/>
          </a:prstGeom>
        </p:spPr>
      </p:pic>
    </p:spTree>
    <p:extLst>
      <p:ext uri="{BB962C8B-B14F-4D97-AF65-F5344CB8AC3E}">
        <p14:creationId xmlns:p14="http://schemas.microsoft.com/office/powerpoint/2010/main" val="20617012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DOE HEP Portfolio Review - November 2017</a:t>
            </a:r>
            <a:endParaRPr lang="en-US" dirty="0"/>
          </a:p>
        </p:txBody>
      </p:sp>
      <p:sp>
        <p:nvSpPr>
          <p:cNvPr id="6" name="Slide Number Placeholder 5"/>
          <p:cNvSpPr>
            <a:spLocks noGrp="1"/>
          </p:cNvSpPr>
          <p:nvPr>
            <p:ph type="sldNum" sz="quarter" idx="12"/>
          </p:nvPr>
        </p:nvSpPr>
        <p:spPr/>
        <p:txBody>
          <a:bodyPr/>
          <a:lstStyle/>
          <a:p>
            <a:fld id="{600448BA-62AF-4340-AB5F-316C0E06117B}" type="slidenum">
              <a:rPr lang="en-US" smtClean="0"/>
              <a:t>‹#›</a:t>
            </a:fld>
            <a:endParaRPr lang="en-US"/>
          </a:p>
        </p:txBody>
      </p:sp>
    </p:spTree>
    <p:extLst>
      <p:ext uri="{BB962C8B-B14F-4D97-AF65-F5344CB8AC3E}">
        <p14:creationId xmlns:p14="http://schemas.microsoft.com/office/powerpoint/2010/main" val="215663870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743075"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57251" y="762000"/>
            <a:ext cx="557212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DOE HEP Portfolio Review - November 2017</a:t>
            </a:r>
            <a:endParaRPr lang="en-US" dirty="0"/>
          </a:p>
        </p:txBody>
      </p:sp>
      <p:sp>
        <p:nvSpPr>
          <p:cNvPr id="6" name="Slide Number Placeholder 5"/>
          <p:cNvSpPr>
            <a:spLocks noGrp="1"/>
          </p:cNvSpPr>
          <p:nvPr>
            <p:ph type="sldNum" sz="quarter" idx="12"/>
          </p:nvPr>
        </p:nvSpPr>
        <p:spPr/>
        <p:txBody>
          <a:bodyPr/>
          <a:lstStyle/>
          <a:p>
            <a:fld id="{600448BA-62AF-4340-AB5F-316C0E06117B}" type="slidenum">
              <a:rPr lang="en-US" smtClean="0"/>
              <a:t>‹#›</a:t>
            </a:fld>
            <a:endParaRPr lang="en-US"/>
          </a:p>
        </p:txBody>
      </p:sp>
    </p:spTree>
    <p:extLst>
      <p:ext uri="{BB962C8B-B14F-4D97-AF65-F5344CB8AC3E}">
        <p14:creationId xmlns:p14="http://schemas.microsoft.com/office/powerpoint/2010/main" val="45424042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blipFill>
            <a:blip r:embed="rId2"/>
            <a:stretch>
              <a:fillRect/>
            </a:stretch>
          </a:blip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1656818"/>
            <a:ext cx="7475220" cy="2076983"/>
          </a:xfrm>
        </p:spPr>
        <p:txBody>
          <a:bodyPr anchor="b">
            <a:normAutofit/>
          </a:bodyPr>
          <a:lstStyle>
            <a:lvl1pPr algn="ctr">
              <a:lnSpc>
                <a:spcPct val="85000"/>
              </a:lnSpc>
              <a:defRPr sz="4800" b="1" cap="none" baseline="0">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282148" y="3869637"/>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smtClean="0"/>
              <a:t>Click to edit Master subtitle style</a:t>
            </a:r>
            <a:endParaRPr lang="en-US" dirty="0"/>
          </a:p>
        </p:txBody>
      </p:sp>
      <p:cxnSp>
        <p:nvCxnSpPr>
          <p:cNvPr id="8" name="Straight Connector 7"/>
          <p:cNvCxnSpPr/>
          <p:nvPr/>
        </p:nvCxnSpPr>
        <p:spPr>
          <a:xfrm>
            <a:off x="1483996"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86544" y="586505"/>
            <a:ext cx="5567103" cy="934478"/>
          </a:xfrm>
          <a:prstGeom prst="rect">
            <a:avLst/>
          </a:prstGeom>
        </p:spPr>
      </p:pic>
      <p:sp>
        <p:nvSpPr>
          <p:cNvPr id="13" name="Text Placeholder 12"/>
          <p:cNvSpPr>
            <a:spLocks noGrp="1"/>
          </p:cNvSpPr>
          <p:nvPr>
            <p:ph type="body" sz="quarter" idx="13"/>
          </p:nvPr>
        </p:nvSpPr>
        <p:spPr>
          <a:xfrm>
            <a:off x="1282700" y="5257800"/>
            <a:ext cx="6575425" cy="1417319"/>
          </a:xfrm>
        </p:spPr>
        <p:txBody>
          <a:bodyPr anchor="ctr">
            <a:normAutofit/>
          </a:bodyPr>
          <a:lstStyle>
            <a:lvl1pPr marL="34290" indent="0" algn="ctr">
              <a:buNone/>
              <a:defRPr sz="1800" i="1">
                <a:solidFill>
                  <a:schemeClr val="tx2">
                    <a:lumMod val="20000"/>
                    <a:lumOff val="80000"/>
                  </a:schemeClr>
                </a:solidFill>
              </a:defRPr>
            </a:lvl1pPr>
          </a:lstStyle>
          <a:p>
            <a:pPr lvl="0"/>
            <a:endParaRPr lang="en-US" dirty="0"/>
          </a:p>
        </p:txBody>
      </p:sp>
    </p:spTree>
    <p:extLst>
      <p:ext uri="{BB962C8B-B14F-4D97-AF65-F5344CB8AC3E}">
        <p14:creationId xmlns:p14="http://schemas.microsoft.com/office/powerpoint/2010/main" val="7981040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7276" y="1017331"/>
            <a:ext cx="8542553" cy="5221425"/>
          </a:xfrm>
        </p:spPr>
        <p:txBody>
          <a:bodyPr/>
          <a:lstStyle>
            <a:lvl1pPr>
              <a:spcBef>
                <a:spcPts val="1000"/>
              </a:spcBef>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smtClean="0"/>
              <a:t>DOE HEP Portfolio Review - November 2017</a:t>
            </a:r>
            <a:endParaRPr lang="en-US" dirty="0"/>
          </a:p>
        </p:txBody>
      </p:sp>
      <p:sp>
        <p:nvSpPr>
          <p:cNvPr id="9" name="Slide Number Placeholder 8"/>
          <p:cNvSpPr>
            <a:spLocks noGrp="1"/>
          </p:cNvSpPr>
          <p:nvPr>
            <p:ph type="sldNum" sz="quarter" idx="12"/>
          </p:nvPr>
        </p:nvSpPr>
        <p:spPr/>
        <p:txBody>
          <a:bodyPr/>
          <a:lstStyle/>
          <a:p>
            <a:fld id="{600448BA-62AF-4340-AB5F-316C0E06117B}" type="slidenum">
              <a:rPr lang="en-US" smtClean="0"/>
              <a:pPr/>
              <a:t>‹#›</a:t>
            </a:fld>
            <a:endParaRPr lang="en-US"/>
          </a:p>
        </p:txBody>
      </p:sp>
    </p:spTree>
    <p:extLst>
      <p:ext uri="{BB962C8B-B14F-4D97-AF65-F5344CB8AC3E}">
        <p14:creationId xmlns:p14="http://schemas.microsoft.com/office/powerpoint/2010/main" val="31710166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1" cap="none" baseline="0">
                <a:solidFill>
                  <a:schemeClr val="tx1">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DOE HEP Portfolio Review - November 2017</a:t>
            </a:r>
            <a:endParaRPr lang="en-US" dirty="0"/>
          </a:p>
        </p:txBody>
      </p:sp>
      <p:sp>
        <p:nvSpPr>
          <p:cNvPr id="6" name="Slide Number Placeholder 5"/>
          <p:cNvSpPr>
            <a:spLocks noGrp="1"/>
          </p:cNvSpPr>
          <p:nvPr>
            <p:ph type="sldNum" sz="quarter" idx="12"/>
          </p:nvPr>
        </p:nvSpPr>
        <p:spPr/>
        <p:txBody>
          <a:bodyPr/>
          <a:lstStyle/>
          <a:p>
            <a:fld id="{600448BA-62AF-4340-AB5F-316C0E06117B}" type="slidenum">
              <a:rPr lang="en-US" smtClean="0"/>
              <a:t>‹#›</a:t>
            </a:fld>
            <a:endParaRPr lang="en-US"/>
          </a:p>
        </p:txBody>
      </p:sp>
      <p:cxnSp>
        <p:nvCxnSpPr>
          <p:cNvPr id="7" name="Straight Connector 6"/>
          <p:cNvCxnSpPr/>
          <p:nvPr/>
        </p:nvCxnSpPr>
        <p:spPr>
          <a:xfrm>
            <a:off x="1485901"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697930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DOE HEP Portfolio Review - November 2017</a:t>
            </a:r>
            <a:endParaRPr lang="en-US" dirty="0"/>
          </a:p>
        </p:txBody>
      </p:sp>
      <p:sp>
        <p:nvSpPr>
          <p:cNvPr id="7" name="Slide Number Placeholder 6"/>
          <p:cNvSpPr>
            <a:spLocks noGrp="1"/>
          </p:cNvSpPr>
          <p:nvPr>
            <p:ph type="sldNum" sz="quarter" idx="12"/>
          </p:nvPr>
        </p:nvSpPr>
        <p:spPr/>
        <p:txBody>
          <a:bodyPr/>
          <a:lstStyle/>
          <a:p>
            <a:fld id="{600448BA-62AF-4340-AB5F-316C0E06117B}" type="slidenum">
              <a:rPr lang="en-US" smtClean="0"/>
              <a:t>‹#›</a:t>
            </a:fld>
            <a:endParaRPr lang="en-US"/>
          </a:p>
        </p:txBody>
      </p:sp>
    </p:spTree>
    <p:extLst>
      <p:ext uri="{BB962C8B-B14F-4D97-AF65-F5344CB8AC3E}">
        <p14:creationId xmlns:p14="http://schemas.microsoft.com/office/powerpoint/2010/main" val="30557454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smtClean="0"/>
              <a:t>DOE HEP Portfolio Review - November 2017</a:t>
            </a:r>
            <a:endParaRPr lang="en-US" dirty="0"/>
          </a:p>
        </p:txBody>
      </p:sp>
      <p:sp>
        <p:nvSpPr>
          <p:cNvPr id="9" name="Slide Number Placeholder 8"/>
          <p:cNvSpPr>
            <a:spLocks noGrp="1"/>
          </p:cNvSpPr>
          <p:nvPr>
            <p:ph type="sldNum" sz="quarter" idx="12"/>
          </p:nvPr>
        </p:nvSpPr>
        <p:spPr/>
        <p:txBody>
          <a:bodyPr/>
          <a:lstStyle/>
          <a:p>
            <a:fld id="{600448BA-62AF-4340-AB5F-316C0E06117B}" type="slidenum">
              <a:rPr lang="en-US" smtClean="0"/>
              <a:t>‹#›</a:t>
            </a:fld>
            <a:endParaRPr lang="en-US"/>
          </a:p>
        </p:txBody>
      </p:sp>
    </p:spTree>
    <p:extLst>
      <p:ext uri="{BB962C8B-B14F-4D97-AF65-F5344CB8AC3E}">
        <p14:creationId xmlns:p14="http://schemas.microsoft.com/office/powerpoint/2010/main" val="206815172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t>‹#›</a:t>
            </a:fld>
            <a:endParaRPr lang="en-US"/>
          </a:p>
        </p:txBody>
      </p:sp>
    </p:spTree>
    <p:extLst>
      <p:ext uri="{BB962C8B-B14F-4D97-AF65-F5344CB8AC3E}">
        <p14:creationId xmlns:p14="http://schemas.microsoft.com/office/powerpoint/2010/main" val="51740971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smtClean="0"/>
              <a:t>DOE HEP Portfolio Review - November 2017</a:t>
            </a:r>
            <a:endParaRPr lang="en-US" dirty="0"/>
          </a:p>
        </p:txBody>
      </p:sp>
      <p:sp>
        <p:nvSpPr>
          <p:cNvPr id="4" name="Slide Number Placeholder 3"/>
          <p:cNvSpPr>
            <a:spLocks noGrp="1"/>
          </p:cNvSpPr>
          <p:nvPr>
            <p:ph type="sldNum" sz="quarter" idx="12"/>
          </p:nvPr>
        </p:nvSpPr>
        <p:spPr/>
        <p:txBody>
          <a:bodyPr/>
          <a:lstStyle/>
          <a:p>
            <a:fld id="{600448BA-62AF-4340-AB5F-316C0E06117B}" type="slidenum">
              <a:rPr lang="en-US" smtClean="0"/>
              <a:t>‹#›</a:t>
            </a:fld>
            <a:endParaRPr lang="en-US"/>
          </a:p>
        </p:txBody>
      </p:sp>
    </p:spTree>
    <p:extLst>
      <p:ext uri="{BB962C8B-B14F-4D97-AF65-F5344CB8AC3E}">
        <p14:creationId xmlns:p14="http://schemas.microsoft.com/office/powerpoint/2010/main" val="3685176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smtClean="0"/>
              <a:t>Click to edit Master title style</a:t>
            </a:r>
            <a:endParaRPr lang="en-US" dirty="0"/>
          </a:p>
        </p:txBody>
      </p:sp>
      <p:sp>
        <p:nvSpPr>
          <p:cNvPr id="3" name="Content Placeholder 2"/>
          <p:cNvSpPr>
            <a:spLocks noGrp="1"/>
          </p:cNvSpPr>
          <p:nvPr>
            <p:ph idx="1"/>
          </p:nvPr>
        </p:nvSpPr>
        <p:spPr>
          <a:xfrm>
            <a:off x="4129315"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DOE HEP Portfolio Review - November 2017</a:t>
            </a:r>
            <a:endParaRPr lang="en-US" dirty="0"/>
          </a:p>
        </p:txBody>
      </p:sp>
      <p:sp>
        <p:nvSpPr>
          <p:cNvPr id="7" name="Slide Number Placeholder 6"/>
          <p:cNvSpPr>
            <a:spLocks noGrp="1"/>
          </p:cNvSpPr>
          <p:nvPr>
            <p:ph type="sldNum" sz="quarter" idx="12"/>
          </p:nvPr>
        </p:nvSpPr>
        <p:spPr/>
        <p:txBody>
          <a:bodyPr/>
          <a:lstStyle/>
          <a:p>
            <a:fld id="{600448BA-62AF-4340-AB5F-316C0E06117B}" type="slidenum">
              <a:rPr lang="en-US" smtClean="0"/>
              <a:t>‹#›</a:t>
            </a:fld>
            <a:endParaRPr lang="en-US"/>
          </a:p>
        </p:txBody>
      </p:sp>
    </p:spTree>
    <p:extLst>
      <p:ext uri="{BB962C8B-B14F-4D97-AF65-F5344CB8AC3E}">
        <p14:creationId xmlns:p14="http://schemas.microsoft.com/office/powerpoint/2010/main" val="258819726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019108" y="1069849"/>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DOE HEP Portfolio Review - November 2017</a:t>
            </a:r>
            <a:endParaRPr lang="en-US" dirty="0"/>
          </a:p>
        </p:txBody>
      </p:sp>
      <p:sp>
        <p:nvSpPr>
          <p:cNvPr id="7" name="Slide Number Placeholder 6"/>
          <p:cNvSpPr>
            <a:spLocks noGrp="1"/>
          </p:cNvSpPr>
          <p:nvPr>
            <p:ph type="sldNum" sz="quarter" idx="12"/>
          </p:nvPr>
        </p:nvSpPr>
        <p:spPr/>
        <p:txBody>
          <a:bodyPr/>
          <a:lstStyle/>
          <a:p>
            <a:fld id="{600448BA-62AF-4340-AB5F-316C0E06117B}" type="slidenum">
              <a:rPr lang="en-US" smtClean="0"/>
              <a:t>‹#›</a:t>
            </a:fld>
            <a:endParaRPr lang="en-US"/>
          </a:p>
        </p:txBody>
      </p:sp>
    </p:spTree>
    <p:extLst>
      <p:ext uri="{BB962C8B-B14F-4D97-AF65-F5344CB8AC3E}">
        <p14:creationId xmlns:p14="http://schemas.microsoft.com/office/powerpoint/2010/main" val="26811640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tx2"/>
            </a:gs>
            <a:gs pos="74000">
              <a:schemeClr val="tx2">
                <a:lumMod val="60000"/>
                <a:lumOff val="40000"/>
              </a:schemeClr>
            </a:gs>
            <a:gs pos="83000">
              <a:schemeClr val="tx2">
                <a:lumMod val="40000"/>
                <a:lumOff val="60000"/>
              </a:schemeClr>
            </a:gs>
            <a:gs pos="100000">
              <a:schemeClr val="tx2"/>
            </a:gs>
          </a:gsLst>
          <a:lin ang="1200000" scaled="0"/>
        </a:gradFill>
        <a:effectLst/>
      </p:bgPr>
    </p:bg>
    <p:spTree>
      <p:nvGrpSpPr>
        <p:cNvPr id="1" name=""/>
        <p:cNvGrpSpPr/>
        <p:nvPr/>
      </p:nvGrpSpPr>
      <p:grpSpPr>
        <a:xfrm>
          <a:off x="0" y="0"/>
          <a:ext cx="0" cy="0"/>
          <a:chOff x="0" y="0"/>
          <a:chExt cx="0" cy="0"/>
        </a:xfrm>
      </p:grpSpPr>
      <p:grpSp>
        <p:nvGrpSpPr>
          <p:cNvPr id="14" name="Group 13"/>
          <p:cNvGrpSpPr/>
          <p:nvPr/>
        </p:nvGrpSpPr>
        <p:grpSpPr>
          <a:xfrm>
            <a:off x="0" y="7701"/>
            <a:ext cx="9144001" cy="6858063"/>
            <a:chOff x="0" y="7701"/>
            <a:chExt cx="9144001" cy="6858063"/>
          </a:xfrm>
        </p:grpSpPr>
        <p:grpSp>
          <p:nvGrpSpPr>
            <p:cNvPr id="8" name="Group 7"/>
            <p:cNvGrpSpPr/>
            <p:nvPr userDrawn="1"/>
          </p:nvGrpSpPr>
          <p:grpSpPr>
            <a:xfrm>
              <a:off x="0" y="7701"/>
              <a:ext cx="9144001" cy="6858063"/>
              <a:chOff x="0" y="7701"/>
              <a:chExt cx="9144001" cy="6858063"/>
            </a:xfrm>
          </p:grpSpPr>
          <p:sp>
            <p:nvSpPr>
              <p:cNvPr id="13" name="Rectangle 12"/>
              <p:cNvSpPr/>
              <p:nvPr/>
            </p:nvSpPr>
            <p:spPr>
              <a:xfrm flipV="1">
                <a:off x="3292469" y="6096000"/>
                <a:ext cx="5851531" cy="57717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8" name="Right Triangle 17"/>
              <p:cNvSpPr/>
              <p:nvPr/>
            </p:nvSpPr>
            <p:spPr>
              <a:xfrm flipH="1">
                <a:off x="8676725" y="7701"/>
                <a:ext cx="467275" cy="897023"/>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ight Triangle 9"/>
              <p:cNvSpPr/>
              <p:nvPr/>
            </p:nvSpPr>
            <p:spPr>
              <a:xfrm flipH="1">
                <a:off x="1" y="902526"/>
                <a:ext cx="467275" cy="897023"/>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0" y="1787093"/>
                <a:ext cx="9144000" cy="4446321"/>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467276" y="902527"/>
                <a:ext cx="8676725" cy="5193475"/>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cxnSp>
            <p:nvCxnSpPr>
              <p:cNvPr id="32" name="Straight Connector 31"/>
              <p:cNvCxnSpPr>
                <a:endCxn id="20" idx="0"/>
              </p:cNvCxnSpPr>
              <p:nvPr/>
            </p:nvCxnSpPr>
            <p:spPr>
              <a:xfrm>
                <a:off x="9034983" y="6670981"/>
                <a:ext cx="109017" cy="194783"/>
              </a:xfrm>
              <a:prstGeom prst="line">
                <a:avLst/>
              </a:prstGeom>
              <a:ln cap="rnd"/>
              <a:effectLst>
                <a:outerShdw blurRad="38100" dist="25400" dir="16200000" rotWithShape="0">
                  <a:srgbClr val="000000">
                    <a:alpha val="28000"/>
                  </a:srgbClr>
                </a:outerShdw>
              </a:effectLst>
            </p:spPr>
            <p:style>
              <a:lnRef idx="2">
                <a:schemeClr val="accent2"/>
              </a:lnRef>
              <a:fillRef idx="0">
                <a:schemeClr val="accent2"/>
              </a:fillRef>
              <a:effectRef idx="1">
                <a:schemeClr val="accent2"/>
              </a:effectRef>
              <a:fontRef idx="minor">
                <a:schemeClr val="tx1"/>
              </a:fontRef>
            </p:style>
          </p:cxnSp>
          <p:cxnSp>
            <p:nvCxnSpPr>
              <p:cNvPr id="26" name="Straight Connector 25"/>
              <p:cNvCxnSpPr>
                <a:stCxn id="19" idx="0"/>
              </p:cNvCxnSpPr>
              <p:nvPr/>
            </p:nvCxnSpPr>
            <p:spPr>
              <a:xfrm flipH="1" flipV="1">
                <a:off x="3058832" y="6235098"/>
                <a:ext cx="233637" cy="438082"/>
              </a:xfrm>
              <a:prstGeom prst="line">
                <a:avLst/>
              </a:prstGeom>
              <a:ln cap="rnd"/>
              <a:effectLst>
                <a:outerShdw blurRad="38100" dist="25400" dir="16200000" rotWithShape="0">
                  <a:srgbClr val="000000">
                    <a:alpha val="28000"/>
                  </a:srgbClr>
                </a:outerShdw>
              </a:effectLst>
            </p:spPr>
            <p:style>
              <a:lnRef idx="2">
                <a:schemeClr val="accent2"/>
              </a:lnRef>
              <a:fillRef idx="0">
                <a:schemeClr val="accent2"/>
              </a:fillRef>
              <a:effectRef idx="1">
                <a:schemeClr val="accent2"/>
              </a:effectRef>
              <a:fontRef idx="minor">
                <a:schemeClr val="tx1"/>
              </a:fontRef>
            </p:style>
          </p:cxnSp>
        </p:grpSp>
        <p:sp>
          <p:nvSpPr>
            <p:cNvPr id="20" name="Right Triangle 19"/>
            <p:cNvSpPr/>
            <p:nvPr/>
          </p:nvSpPr>
          <p:spPr>
            <a:xfrm rot="10800000">
              <a:off x="8676725" y="5968741"/>
              <a:ext cx="467275" cy="897023"/>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Right Triangle 18"/>
            <p:cNvSpPr/>
            <p:nvPr/>
          </p:nvSpPr>
          <p:spPr>
            <a:xfrm rot="10800000">
              <a:off x="2825194" y="5776157"/>
              <a:ext cx="467275" cy="897023"/>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2" name="Title Placeholder 1"/>
          <p:cNvSpPr>
            <a:spLocks noGrp="1"/>
          </p:cNvSpPr>
          <p:nvPr>
            <p:ph type="title"/>
          </p:nvPr>
        </p:nvSpPr>
        <p:spPr>
          <a:xfrm>
            <a:off x="169334" y="2"/>
            <a:ext cx="8840495" cy="90252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67276" y="1017331"/>
            <a:ext cx="8542553" cy="507867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292470" y="6308055"/>
            <a:ext cx="1746806"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5" name="Footer Placeholder 4"/>
          <p:cNvSpPr>
            <a:spLocks noGrp="1"/>
          </p:cNvSpPr>
          <p:nvPr>
            <p:ph type="ftr" sz="quarter" idx="3"/>
          </p:nvPr>
        </p:nvSpPr>
        <p:spPr>
          <a:xfrm>
            <a:off x="5039276" y="6308055"/>
            <a:ext cx="3538331" cy="365125"/>
          </a:xfrm>
          <a:prstGeom prst="rect">
            <a:avLst/>
          </a:prstGeom>
        </p:spPr>
        <p:txBody>
          <a:bodyPr vert="horz" lIns="91440" tIns="45720" rIns="91440" bIns="45720" rtlCol="0" anchor="ctr"/>
          <a:lstStyle>
            <a:lvl1pPr algn="ctr">
              <a:defRPr sz="1000">
                <a:solidFill>
                  <a:schemeClr val="tx2"/>
                </a:solidFill>
              </a:defRPr>
            </a:lvl1pPr>
          </a:lstStyle>
          <a:p>
            <a:r>
              <a:rPr lang="en-US" smtClean="0"/>
              <a:t>DOE HEP Portfolio Review - November 2017</a:t>
            </a:r>
            <a:endParaRPr lang="en-US" dirty="0"/>
          </a:p>
        </p:txBody>
      </p:sp>
      <p:sp>
        <p:nvSpPr>
          <p:cNvPr id="6" name="Slide Number Placeholder 5"/>
          <p:cNvSpPr>
            <a:spLocks noGrp="1"/>
          </p:cNvSpPr>
          <p:nvPr>
            <p:ph type="sldNum" sz="quarter" idx="4"/>
          </p:nvPr>
        </p:nvSpPr>
        <p:spPr>
          <a:xfrm>
            <a:off x="8577606" y="6308055"/>
            <a:ext cx="432222" cy="365125"/>
          </a:xfrm>
          <a:prstGeom prst="rect">
            <a:avLst/>
          </a:prstGeom>
        </p:spPr>
        <p:txBody>
          <a:bodyPr vert="horz" lIns="91440" tIns="45720" rIns="91440" bIns="45720" rtlCol="0" anchor="ctr"/>
          <a:lstStyle>
            <a:lvl1pPr algn="r">
              <a:defRPr sz="1000">
                <a:solidFill>
                  <a:schemeClr val="tx2"/>
                </a:solidFill>
              </a:defRPr>
            </a:lvl1pPr>
          </a:lstStyle>
          <a:p>
            <a:fld id="{600448BA-62AF-4340-AB5F-316C0E06117B}" type="slidenum">
              <a:rPr lang="en-US" smtClean="0"/>
              <a:pPr/>
              <a:t>‹#›</a:t>
            </a:fld>
            <a:endParaRPr lang="en-US" dirty="0"/>
          </a:p>
        </p:txBody>
      </p:sp>
      <p:pic>
        <p:nvPicPr>
          <p:cNvPr id="9" name="Picture 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9334" y="6316801"/>
            <a:ext cx="2619879" cy="439765"/>
          </a:xfrm>
          <a:prstGeom prst="rect">
            <a:avLst/>
          </a:prstGeom>
        </p:spPr>
      </p:pic>
      <p:cxnSp>
        <p:nvCxnSpPr>
          <p:cNvPr id="21" name="Straight Connector 20"/>
          <p:cNvCxnSpPr>
            <a:stCxn id="18" idx="4"/>
            <a:endCxn id="18" idx="0"/>
          </p:cNvCxnSpPr>
          <p:nvPr/>
        </p:nvCxnSpPr>
        <p:spPr>
          <a:xfrm flipV="1">
            <a:off x="8676725" y="7701"/>
            <a:ext cx="467275" cy="897023"/>
          </a:xfrm>
          <a:prstGeom prst="line">
            <a:avLst/>
          </a:prstGeom>
          <a:ln cap="rnd"/>
        </p:spPr>
        <p:style>
          <a:lnRef idx="2">
            <a:schemeClr val="accent2"/>
          </a:lnRef>
          <a:fillRef idx="0">
            <a:schemeClr val="accent2"/>
          </a:fillRef>
          <a:effectRef idx="1">
            <a:schemeClr val="accent2"/>
          </a:effectRef>
          <a:fontRef idx="minor">
            <a:schemeClr val="tx1"/>
          </a:fontRef>
        </p:style>
      </p:cxnSp>
      <p:cxnSp>
        <p:nvCxnSpPr>
          <p:cNvPr id="29" name="Straight Connector 28"/>
          <p:cNvCxnSpPr>
            <a:stCxn id="19" idx="0"/>
          </p:cNvCxnSpPr>
          <p:nvPr/>
        </p:nvCxnSpPr>
        <p:spPr>
          <a:xfrm flipV="1">
            <a:off x="3292469" y="6673178"/>
            <a:ext cx="5746756" cy="2"/>
          </a:xfrm>
          <a:prstGeom prst="line">
            <a:avLst/>
          </a:prstGeom>
          <a:ln cap="rnd"/>
          <a:effectLst>
            <a:outerShdw blurRad="38100" dist="25400" dir="16200000" rotWithShape="0">
              <a:srgbClr val="000000">
                <a:alpha val="28000"/>
              </a:srgbClr>
            </a:outerShdw>
          </a:effectLst>
        </p:spPr>
        <p:style>
          <a:lnRef idx="2">
            <a:schemeClr val="accent2"/>
          </a:lnRef>
          <a:fillRef idx="0">
            <a:schemeClr val="accent2"/>
          </a:fillRef>
          <a:effectRef idx="1">
            <a:schemeClr val="accent2"/>
          </a:effectRef>
          <a:fontRef idx="minor">
            <a:schemeClr val="tx1"/>
          </a:fontRef>
        </p:style>
      </p:cxnSp>
      <p:cxnSp>
        <p:nvCxnSpPr>
          <p:cNvPr id="23" name="Straight Connector 22"/>
          <p:cNvCxnSpPr/>
          <p:nvPr/>
        </p:nvCxnSpPr>
        <p:spPr>
          <a:xfrm>
            <a:off x="0" y="6233414"/>
            <a:ext cx="3058832" cy="0"/>
          </a:xfrm>
          <a:prstGeom prst="line">
            <a:avLst/>
          </a:prstGeom>
          <a:ln cap="rnd"/>
          <a:effectLst>
            <a:outerShdw blurRad="38100" dist="25400" dir="16200000" rotWithShape="0">
              <a:srgbClr val="000000">
                <a:alpha val="28000"/>
              </a:srgbClr>
            </a:outerShdw>
          </a:effectLst>
        </p:spPr>
        <p:style>
          <a:lnRef idx="2">
            <a:schemeClr val="accent2"/>
          </a:lnRef>
          <a:fillRef idx="0">
            <a:schemeClr val="accent2"/>
          </a:fillRef>
          <a:effectRef idx="1">
            <a:schemeClr val="accent2"/>
          </a:effectRef>
          <a:fontRef idx="minor">
            <a:schemeClr val="tx1"/>
          </a:fontRef>
        </p:style>
      </p:cxnSp>
      <p:cxnSp>
        <p:nvCxnSpPr>
          <p:cNvPr id="17" name="Straight Connector 16"/>
          <p:cNvCxnSpPr>
            <a:endCxn id="10" idx="0"/>
          </p:cNvCxnSpPr>
          <p:nvPr/>
        </p:nvCxnSpPr>
        <p:spPr>
          <a:xfrm flipH="1">
            <a:off x="467276" y="902526"/>
            <a:ext cx="8209449" cy="0"/>
          </a:xfrm>
          <a:prstGeom prst="line">
            <a:avLst/>
          </a:prstGeom>
          <a:ln cap="rnd"/>
        </p:spPr>
        <p:style>
          <a:lnRef idx="2">
            <a:schemeClr val="accent2"/>
          </a:lnRef>
          <a:fillRef idx="0">
            <a:schemeClr val="accent2"/>
          </a:fillRef>
          <a:effectRef idx="1">
            <a:schemeClr val="accent2"/>
          </a:effectRef>
          <a:fontRef idx="minor">
            <a:schemeClr val="tx1"/>
          </a:fontRef>
        </p:style>
      </p:cxnSp>
      <p:cxnSp>
        <p:nvCxnSpPr>
          <p:cNvPr id="11" name="Straight Connector 10"/>
          <p:cNvCxnSpPr>
            <a:endCxn id="10" idx="0"/>
          </p:cNvCxnSpPr>
          <p:nvPr/>
        </p:nvCxnSpPr>
        <p:spPr>
          <a:xfrm flipV="1">
            <a:off x="0" y="902526"/>
            <a:ext cx="467276" cy="897023"/>
          </a:xfrm>
          <a:prstGeom prst="line">
            <a:avLst/>
          </a:prstGeom>
          <a:ln cap="rnd"/>
        </p:spPr>
        <p:style>
          <a:lnRef idx="2">
            <a:schemeClr val="accent2"/>
          </a:lnRef>
          <a:fillRef idx="0">
            <a:schemeClr val="accent2"/>
          </a:fillRef>
          <a:effectRef idx="1">
            <a:schemeClr val="accent2"/>
          </a:effectRef>
          <a:fontRef idx="minor">
            <a:schemeClr val="tx1"/>
          </a:fontRef>
        </p:style>
      </p:cxnSp>
      <p:sp>
        <p:nvSpPr>
          <p:cNvPr id="24" name="Right Triangle 23"/>
          <p:cNvSpPr/>
          <p:nvPr userDrawn="1"/>
        </p:nvSpPr>
        <p:spPr>
          <a:xfrm rot="10800000">
            <a:off x="8676725" y="5968741"/>
            <a:ext cx="467275" cy="897023"/>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5" name="Right Triangle 24"/>
          <p:cNvSpPr/>
          <p:nvPr userDrawn="1"/>
        </p:nvSpPr>
        <p:spPr>
          <a:xfrm rot="10800000">
            <a:off x="2825194" y="5776157"/>
            <a:ext cx="467275" cy="897023"/>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7" name="Rectangle 26"/>
          <p:cNvSpPr/>
          <p:nvPr userDrawn="1"/>
        </p:nvSpPr>
        <p:spPr>
          <a:xfrm flipV="1">
            <a:off x="3292469" y="6096000"/>
            <a:ext cx="5851531" cy="57717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8" name="Right Triangle 27"/>
          <p:cNvSpPr/>
          <p:nvPr userDrawn="1"/>
        </p:nvSpPr>
        <p:spPr>
          <a:xfrm flipH="1">
            <a:off x="8676725" y="7701"/>
            <a:ext cx="467275" cy="897023"/>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0" name="Right Triangle 29"/>
          <p:cNvSpPr/>
          <p:nvPr userDrawn="1"/>
        </p:nvSpPr>
        <p:spPr>
          <a:xfrm flipH="1">
            <a:off x="1" y="902526"/>
            <a:ext cx="467275" cy="897023"/>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1" name="Rectangle 30"/>
          <p:cNvSpPr/>
          <p:nvPr userDrawn="1"/>
        </p:nvSpPr>
        <p:spPr>
          <a:xfrm>
            <a:off x="0" y="1787093"/>
            <a:ext cx="9144000" cy="4446321"/>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pic>
        <p:nvPicPr>
          <p:cNvPr id="33" name="Picture 3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69334" y="6316801"/>
            <a:ext cx="2619879" cy="439765"/>
          </a:xfrm>
          <a:prstGeom prst="rect">
            <a:avLst/>
          </a:prstGeom>
        </p:spPr>
      </p:pic>
      <p:cxnSp>
        <p:nvCxnSpPr>
          <p:cNvPr id="34" name="Straight Connector 33"/>
          <p:cNvCxnSpPr>
            <a:stCxn id="18" idx="4"/>
            <a:endCxn id="18" idx="0"/>
          </p:cNvCxnSpPr>
          <p:nvPr userDrawn="1"/>
        </p:nvCxnSpPr>
        <p:spPr>
          <a:xfrm flipV="1">
            <a:off x="8676725" y="7701"/>
            <a:ext cx="467275" cy="897023"/>
          </a:xfrm>
          <a:prstGeom prst="line">
            <a:avLst/>
          </a:prstGeom>
          <a:ln cap="rnd"/>
        </p:spPr>
        <p:style>
          <a:lnRef idx="2">
            <a:schemeClr val="accent2"/>
          </a:lnRef>
          <a:fillRef idx="0">
            <a:schemeClr val="accent2"/>
          </a:fillRef>
          <a:effectRef idx="1">
            <a:schemeClr val="accent2"/>
          </a:effectRef>
          <a:fontRef idx="minor">
            <a:schemeClr val="tx1"/>
          </a:fontRef>
        </p:style>
      </p:cxnSp>
      <p:cxnSp>
        <p:nvCxnSpPr>
          <p:cNvPr id="35" name="Straight Connector 34"/>
          <p:cNvCxnSpPr>
            <a:endCxn id="20" idx="0"/>
          </p:cNvCxnSpPr>
          <p:nvPr userDrawn="1"/>
        </p:nvCxnSpPr>
        <p:spPr>
          <a:xfrm>
            <a:off x="9034983" y="6670981"/>
            <a:ext cx="109017" cy="194783"/>
          </a:xfrm>
          <a:prstGeom prst="line">
            <a:avLst/>
          </a:prstGeom>
          <a:ln cap="rnd"/>
          <a:effectLst>
            <a:outerShdw blurRad="38100" dist="25400" dir="16200000" rotWithShape="0">
              <a:srgbClr val="000000">
                <a:alpha val="28000"/>
              </a:srgbClr>
            </a:outerShdw>
          </a:effectLst>
        </p:spPr>
        <p:style>
          <a:lnRef idx="2">
            <a:schemeClr val="accent2"/>
          </a:lnRef>
          <a:fillRef idx="0">
            <a:schemeClr val="accent2"/>
          </a:fillRef>
          <a:effectRef idx="1">
            <a:schemeClr val="accent2"/>
          </a:effectRef>
          <a:fontRef idx="minor">
            <a:schemeClr val="tx1"/>
          </a:fontRef>
        </p:style>
      </p:cxnSp>
      <p:cxnSp>
        <p:nvCxnSpPr>
          <p:cNvPr id="36" name="Straight Connector 35"/>
          <p:cNvCxnSpPr>
            <a:stCxn id="19" idx="0"/>
          </p:cNvCxnSpPr>
          <p:nvPr userDrawn="1"/>
        </p:nvCxnSpPr>
        <p:spPr>
          <a:xfrm flipV="1">
            <a:off x="3292469" y="6673178"/>
            <a:ext cx="5746756" cy="2"/>
          </a:xfrm>
          <a:prstGeom prst="line">
            <a:avLst/>
          </a:prstGeom>
          <a:ln cap="rnd"/>
          <a:effectLst>
            <a:outerShdw blurRad="38100" dist="25400" dir="16200000" rotWithShape="0">
              <a:srgbClr val="000000">
                <a:alpha val="28000"/>
              </a:srgbClr>
            </a:outerShdw>
          </a:effectLst>
        </p:spPr>
        <p:style>
          <a:lnRef idx="2">
            <a:schemeClr val="accent2"/>
          </a:lnRef>
          <a:fillRef idx="0">
            <a:schemeClr val="accent2"/>
          </a:fillRef>
          <a:effectRef idx="1">
            <a:schemeClr val="accent2"/>
          </a:effectRef>
          <a:fontRef idx="minor">
            <a:schemeClr val="tx1"/>
          </a:fontRef>
        </p:style>
      </p:cxnSp>
      <p:cxnSp>
        <p:nvCxnSpPr>
          <p:cNvPr id="37" name="Straight Connector 36"/>
          <p:cNvCxnSpPr>
            <a:stCxn id="19" idx="0"/>
          </p:cNvCxnSpPr>
          <p:nvPr userDrawn="1"/>
        </p:nvCxnSpPr>
        <p:spPr>
          <a:xfrm flipH="1" flipV="1">
            <a:off x="3058832" y="6235098"/>
            <a:ext cx="233637" cy="438082"/>
          </a:xfrm>
          <a:prstGeom prst="line">
            <a:avLst/>
          </a:prstGeom>
          <a:ln cap="rnd"/>
          <a:effectLst>
            <a:outerShdw blurRad="38100" dist="25400" dir="16200000" rotWithShape="0">
              <a:srgbClr val="000000">
                <a:alpha val="28000"/>
              </a:srgbClr>
            </a:outerShdw>
          </a:effectLst>
        </p:spPr>
        <p:style>
          <a:lnRef idx="2">
            <a:schemeClr val="accent2"/>
          </a:lnRef>
          <a:fillRef idx="0">
            <a:schemeClr val="accent2"/>
          </a:fillRef>
          <a:effectRef idx="1">
            <a:schemeClr val="accent2"/>
          </a:effectRef>
          <a:fontRef idx="minor">
            <a:schemeClr val="tx1"/>
          </a:fontRef>
        </p:style>
      </p:cxnSp>
      <p:cxnSp>
        <p:nvCxnSpPr>
          <p:cNvPr id="38" name="Straight Connector 37"/>
          <p:cNvCxnSpPr/>
          <p:nvPr userDrawn="1"/>
        </p:nvCxnSpPr>
        <p:spPr>
          <a:xfrm>
            <a:off x="0" y="6233414"/>
            <a:ext cx="3058832" cy="0"/>
          </a:xfrm>
          <a:prstGeom prst="line">
            <a:avLst/>
          </a:prstGeom>
          <a:ln cap="rnd"/>
          <a:effectLst>
            <a:outerShdw blurRad="38100" dist="25400" dir="16200000" rotWithShape="0">
              <a:srgbClr val="000000">
                <a:alpha val="28000"/>
              </a:srgbClr>
            </a:outerShdw>
          </a:effectLst>
        </p:spPr>
        <p:style>
          <a:lnRef idx="2">
            <a:schemeClr val="accent2"/>
          </a:lnRef>
          <a:fillRef idx="0">
            <a:schemeClr val="accent2"/>
          </a:fillRef>
          <a:effectRef idx="1">
            <a:schemeClr val="accent2"/>
          </a:effectRef>
          <a:fontRef idx="minor">
            <a:schemeClr val="tx1"/>
          </a:fontRef>
        </p:style>
      </p:cxnSp>
      <p:cxnSp>
        <p:nvCxnSpPr>
          <p:cNvPr id="39" name="Straight Connector 38"/>
          <p:cNvCxnSpPr>
            <a:endCxn id="10" idx="0"/>
          </p:cNvCxnSpPr>
          <p:nvPr userDrawn="1"/>
        </p:nvCxnSpPr>
        <p:spPr>
          <a:xfrm flipH="1">
            <a:off x="467276" y="902526"/>
            <a:ext cx="8209449" cy="0"/>
          </a:xfrm>
          <a:prstGeom prst="line">
            <a:avLst/>
          </a:prstGeom>
          <a:ln cap="rnd"/>
        </p:spPr>
        <p:style>
          <a:lnRef idx="2">
            <a:schemeClr val="accent2"/>
          </a:lnRef>
          <a:fillRef idx="0">
            <a:schemeClr val="accent2"/>
          </a:fillRef>
          <a:effectRef idx="1">
            <a:schemeClr val="accent2"/>
          </a:effectRef>
          <a:fontRef idx="minor">
            <a:schemeClr val="tx1"/>
          </a:fontRef>
        </p:style>
      </p:cxnSp>
      <p:cxnSp>
        <p:nvCxnSpPr>
          <p:cNvPr id="40" name="Straight Connector 39"/>
          <p:cNvCxnSpPr>
            <a:endCxn id="10" idx="0"/>
          </p:cNvCxnSpPr>
          <p:nvPr userDrawn="1"/>
        </p:nvCxnSpPr>
        <p:spPr>
          <a:xfrm flipV="1">
            <a:off x="0" y="902526"/>
            <a:ext cx="467276" cy="897023"/>
          </a:xfrm>
          <a:prstGeom prst="line">
            <a:avLst/>
          </a:prstGeom>
          <a:ln cap="rnd"/>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831712676"/>
      </p:ext>
    </p:extLst>
  </p:cSld>
  <p:clrMap bg1="lt1" tx1="dk1" bg2="lt2" tx2="dk2" accent1="accent1" accent2="accent2" accent3="accent3" accent4="accent4" accent5="accent5" accent6="accent6" hlink="hlink" folHlink="folHlink"/>
  <p:sldLayoutIdLst>
    <p:sldLayoutId id="2147484100" r:id="rId1"/>
    <p:sldLayoutId id="2147484101" r:id="rId2"/>
    <p:sldLayoutId id="2147484102" r:id="rId3"/>
    <p:sldLayoutId id="2147484103" r:id="rId4"/>
    <p:sldLayoutId id="2147484104" r:id="rId5"/>
    <p:sldLayoutId id="2147484105" r:id="rId6"/>
    <p:sldLayoutId id="2147484106" r:id="rId7"/>
    <p:sldLayoutId id="2147484107" r:id="rId8"/>
    <p:sldLayoutId id="2147484108" r:id="rId9"/>
    <p:sldLayoutId id="2147484109" r:id="rId10"/>
    <p:sldLayoutId id="2147484110" r:id="rId11"/>
    <p:sldLayoutId id="2147484087" r:id="rId12"/>
  </p:sldLayoutIdLst>
  <p:timing>
    <p:tnLst>
      <p:par>
        <p:cTn id="1" dur="indefinite" restart="never" nodeType="tmRoot"/>
      </p:par>
    </p:tnLst>
  </p:timing>
  <p:hf hdr="0" dt="0"/>
  <p:txStyles>
    <p:titleStyle>
      <a:lvl1pPr algn="l" defTabSz="685800" rtl="0" eaLnBrk="1" latinLnBrk="0" hangingPunct="1">
        <a:lnSpc>
          <a:spcPct val="90000"/>
        </a:lnSpc>
        <a:spcBef>
          <a:spcPct val="0"/>
        </a:spcBef>
        <a:buNone/>
        <a:defRPr sz="3600" kern="1200">
          <a:solidFill>
            <a:schemeClr val="bg1"/>
          </a:solidFill>
          <a:latin typeface="+mj-lt"/>
          <a:ea typeface="+mj-ea"/>
          <a:cs typeface="+mj-cs"/>
        </a:defRPr>
      </a:lvl1pPr>
    </p:titleStyle>
    <p:bodyStyle>
      <a:lvl1pPr marL="227013" indent="-173038" algn="l" defTabSz="685800" rtl="0" eaLnBrk="1" latinLnBrk="0" hangingPunct="1">
        <a:lnSpc>
          <a:spcPct val="120000"/>
        </a:lnSpc>
        <a:spcBef>
          <a:spcPts val="1000"/>
        </a:spcBef>
        <a:buClr>
          <a:schemeClr val="tx2"/>
        </a:buClr>
        <a:buSzPct val="80000"/>
        <a:buFont typeface="Wingdings 3" panose="05040102010807070707" pitchFamily="18" charset="2"/>
        <a:buChar char=""/>
        <a:defRPr sz="2800" kern="1200">
          <a:solidFill>
            <a:schemeClr val="tx1"/>
          </a:solidFill>
          <a:latin typeface="+mn-lt"/>
          <a:ea typeface="+mn-ea"/>
          <a:cs typeface="+mn-cs"/>
        </a:defRPr>
      </a:lvl1pPr>
      <a:lvl2pPr marL="398463" indent="-171450" algn="l" defTabSz="685800" rtl="0" eaLnBrk="1" latinLnBrk="0" hangingPunct="1">
        <a:lnSpc>
          <a:spcPct val="120000"/>
        </a:lnSpc>
        <a:spcBef>
          <a:spcPts val="150"/>
        </a:spcBef>
        <a:spcAft>
          <a:spcPts val="300"/>
        </a:spcAft>
        <a:buClr>
          <a:schemeClr val="tx2"/>
        </a:buClr>
        <a:buSzPct val="80000"/>
        <a:buFont typeface="Wingdings 3" panose="05040102010807070707" pitchFamily="18" charset="2"/>
        <a:buChar char=""/>
        <a:defRPr sz="2400" kern="1200">
          <a:solidFill>
            <a:schemeClr val="tx1">
              <a:lumMod val="75000"/>
              <a:lumOff val="25000"/>
            </a:schemeClr>
          </a:solidFill>
          <a:latin typeface="+mn-lt"/>
          <a:ea typeface="+mn-ea"/>
          <a:cs typeface="+mn-cs"/>
        </a:defRPr>
      </a:lvl2pPr>
      <a:lvl3pPr marL="569913" indent="-171450" algn="l" defTabSz="685800" rtl="0" eaLnBrk="1" latinLnBrk="0" hangingPunct="1">
        <a:lnSpc>
          <a:spcPct val="120000"/>
        </a:lnSpc>
        <a:spcBef>
          <a:spcPts val="150"/>
        </a:spcBef>
        <a:spcAft>
          <a:spcPts val="300"/>
        </a:spcAft>
        <a:buClr>
          <a:schemeClr val="tx2"/>
        </a:buClr>
        <a:buSzPct val="80000"/>
        <a:buFont typeface="Wingdings 3" panose="05040102010807070707" pitchFamily="18" charset="2"/>
        <a:buChar char=""/>
        <a:defRPr sz="2000" kern="1200">
          <a:solidFill>
            <a:schemeClr val="tx1">
              <a:lumMod val="75000"/>
              <a:lumOff val="25000"/>
            </a:schemeClr>
          </a:solidFill>
          <a:latin typeface="+mn-lt"/>
          <a:ea typeface="+mn-ea"/>
          <a:cs typeface="+mn-cs"/>
        </a:defRPr>
      </a:lvl3pPr>
      <a:lvl4pPr marL="742950" indent="-173038" algn="l" defTabSz="685800" rtl="0" eaLnBrk="1" latinLnBrk="0" hangingPunct="1">
        <a:lnSpc>
          <a:spcPct val="120000"/>
        </a:lnSpc>
        <a:spcBef>
          <a:spcPts val="150"/>
        </a:spcBef>
        <a:spcAft>
          <a:spcPts val="300"/>
        </a:spcAft>
        <a:buClr>
          <a:schemeClr val="tx2"/>
        </a:buClr>
        <a:buSzPct val="80000"/>
        <a:buFont typeface="Wingdings 3" panose="05040102010807070707" pitchFamily="18" charset="2"/>
        <a:buChar char=""/>
        <a:defRPr sz="1800" kern="1200">
          <a:solidFill>
            <a:schemeClr val="tx1">
              <a:lumMod val="75000"/>
              <a:lumOff val="25000"/>
            </a:schemeClr>
          </a:solidFill>
          <a:latin typeface="+mn-lt"/>
          <a:ea typeface="+mn-ea"/>
          <a:cs typeface="+mn-cs"/>
        </a:defRPr>
      </a:lvl4pPr>
      <a:lvl5pPr marL="914400" indent="-171450" algn="l" defTabSz="685800" rtl="0" eaLnBrk="1" latinLnBrk="0" hangingPunct="1">
        <a:lnSpc>
          <a:spcPct val="120000"/>
        </a:lnSpc>
        <a:spcBef>
          <a:spcPts val="150"/>
        </a:spcBef>
        <a:spcAft>
          <a:spcPts val="300"/>
        </a:spcAft>
        <a:buClr>
          <a:schemeClr val="tx2"/>
        </a:buClr>
        <a:buSzPct val="80000"/>
        <a:buFont typeface="Wingdings 3" panose="05040102010807070707" pitchFamily="18" charset="2"/>
        <a:buChar char=""/>
        <a:defRPr sz="1800" kern="1200">
          <a:solidFill>
            <a:schemeClr val="tx1">
              <a:lumMod val="75000"/>
              <a:lumOff val="25000"/>
            </a:schemeClr>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400" dirty="0" smtClean="0"/>
              <a:t>DOE HEP Portfolio Review</a:t>
            </a:r>
            <a:endParaRPr lang="en-US" sz="4400" dirty="0"/>
          </a:p>
        </p:txBody>
      </p:sp>
      <p:sp>
        <p:nvSpPr>
          <p:cNvPr id="21506" name="Rectangle 3"/>
          <p:cNvSpPr>
            <a:spLocks noGrp="1" noChangeArrowheads="1"/>
          </p:cNvSpPr>
          <p:nvPr>
            <p:ph type="subTitle" idx="1"/>
          </p:nvPr>
        </p:nvSpPr>
        <p:spPr/>
        <p:txBody>
          <a:bodyPr>
            <a:normAutofit/>
          </a:bodyPr>
          <a:lstStyle/>
          <a:p>
            <a:r>
              <a:rPr lang="en-US" i="1" dirty="0"/>
              <a:t>High Energy Physics Advisory </a:t>
            </a:r>
            <a:r>
              <a:rPr lang="en-US" i="1" dirty="0" smtClean="0"/>
              <a:t>Panel Meeting</a:t>
            </a:r>
            <a:r>
              <a:rPr lang="en-US" i="1" dirty="0"/>
              <a:t/>
            </a:r>
            <a:br>
              <a:rPr lang="en-US" i="1" dirty="0"/>
            </a:br>
            <a:r>
              <a:rPr lang="en-US" i="1" dirty="0" smtClean="0"/>
              <a:t>November 2017</a:t>
            </a:r>
            <a:endParaRPr lang="en-US" i="1" dirty="0"/>
          </a:p>
          <a:p>
            <a:endParaRPr lang="en-US" dirty="0" smtClean="0"/>
          </a:p>
        </p:txBody>
      </p:sp>
      <p:sp>
        <p:nvSpPr>
          <p:cNvPr id="2" name="Text Placeholder 1"/>
          <p:cNvSpPr>
            <a:spLocks noGrp="1"/>
          </p:cNvSpPr>
          <p:nvPr>
            <p:ph type="body" sz="quarter" idx="13"/>
          </p:nvPr>
        </p:nvSpPr>
        <p:spPr/>
        <p:txBody>
          <a:bodyPr>
            <a:normAutofit/>
          </a:bodyPr>
          <a:lstStyle/>
          <a:p>
            <a:r>
              <a:rPr lang="en-US" dirty="0" smtClean="0"/>
              <a:t>Glen Crawford</a:t>
            </a:r>
            <a:br>
              <a:rPr lang="en-US" dirty="0" smtClean="0"/>
            </a:br>
            <a:r>
              <a:rPr lang="en-US" dirty="0" smtClean="0"/>
              <a:t>Director of Research </a:t>
            </a:r>
            <a:r>
              <a:rPr lang="en-US" dirty="0"/>
              <a:t>and </a:t>
            </a:r>
            <a:r>
              <a:rPr lang="en-US" dirty="0" smtClean="0"/>
              <a:t>Technology Division</a:t>
            </a:r>
            <a:br>
              <a:rPr lang="en-US" dirty="0" smtClean="0"/>
            </a:br>
            <a:r>
              <a:rPr lang="en-US" dirty="0" smtClean="0"/>
              <a:t>Office of High </a:t>
            </a:r>
            <a:r>
              <a:rPr lang="en-US" dirty="0"/>
              <a:t>Energy </a:t>
            </a:r>
            <a:r>
              <a:rPr lang="en-US" dirty="0" smtClean="0"/>
              <a:t>Physics</a:t>
            </a:r>
            <a:br>
              <a:rPr lang="en-US" dirty="0" smtClean="0"/>
            </a:br>
            <a:r>
              <a:rPr lang="en-US" dirty="0" smtClean="0"/>
              <a:t>Office </a:t>
            </a:r>
            <a:r>
              <a:rPr lang="en-US" dirty="0"/>
              <a:t>of Science, U.S. Department of </a:t>
            </a:r>
            <a:r>
              <a:rPr lang="en-US" dirty="0" smtClean="0"/>
              <a:t>Energy</a:t>
            </a:r>
            <a:endParaRPr lang="en-US" dirty="0"/>
          </a:p>
        </p:txBody>
      </p:sp>
    </p:spTree>
    <p:extLst>
      <p:ext uri="{BB962C8B-B14F-4D97-AF65-F5344CB8AC3E}">
        <p14:creationId xmlns:p14="http://schemas.microsoft.com/office/powerpoint/2010/main" val="293928042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 HEP Portfolio Review Subpanels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Review includes two subpanels, each with specific review criteria to consider</a:t>
            </a:r>
          </a:p>
          <a:p>
            <a:r>
              <a:rPr lang="en-US" b="1" dirty="0" smtClean="0"/>
              <a:t>Main subpanel </a:t>
            </a:r>
            <a:r>
              <a:rPr lang="en-US" dirty="0" smtClean="0"/>
              <a:t>will </a:t>
            </a:r>
            <a:r>
              <a:rPr lang="en-US" dirty="0"/>
              <a:t>assess the scientific merits and impact of DOE-supported contributions to the following operating experiments (in alphabetical order</a:t>
            </a:r>
            <a:r>
              <a:rPr lang="en-US" dirty="0" smtClean="0"/>
              <a:t>):</a:t>
            </a:r>
          </a:p>
          <a:p>
            <a:pPr lvl="1"/>
            <a:r>
              <a:rPr lang="en-US" dirty="0" smtClean="0"/>
              <a:t>AMS</a:t>
            </a:r>
            <a:r>
              <a:rPr lang="en-US" dirty="0"/>
              <a:t>, Daya Bay, DES, </a:t>
            </a:r>
            <a:r>
              <a:rPr lang="en-US" dirty="0" err="1"/>
              <a:t>eBOSS</a:t>
            </a:r>
            <a:r>
              <a:rPr lang="en-US" dirty="0"/>
              <a:t>, Fermi/GLAST, HAWC, KOTO, MicroBooNE, Minerva, NA61/SHINE, NOvA, </a:t>
            </a:r>
            <a:r>
              <a:rPr lang="en-US" dirty="0" err="1"/>
              <a:t>SuperK</a:t>
            </a:r>
            <a:r>
              <a:rPr lang="en-US" dirty="0"/>
              <a:t>, </a:t>
            </a:r>
            <a:r>
              <a:rPr lang="en-US" dirty="0" smtClean="0"/>
              <a:t>T2K</a:t>
            </a:r>
            <a:endParaRPr lang="en-US" dirty="0"/>
          </a:p>
          <a:p>
            <a:r>
              <a:rPr lang="en-US" b="1" dirty="0" smtClean="0"/>
              <a:t>LHC </a:t>
            </a:r>
            <a:r>
              <a:rPr lang="en-US" b="1" dirty="0"/>
              <a:t>Detectors </a:t>
            </a:r>
            <a:r>
              <a:rPr lang="en-US" b="1" dirty="0" smtClean="0"/>
              <a:t>subpanel </a:t>
            </a:r>
            <a:r>
              <a:rPr lang="en-US" dirty="0" smtClean="0"/>
              <a:t>will </a:t>
            </a:r>
            <a:r>
              <a:rPr lang="en-US" dirty="0"/>
              <a:t>assess the scientific merits and impact of DOE-supported contributions to the multipurpose LHC detectors ATLAS and </a:t>
            </a:r>
            <a:r>
              <a:rPr lang="en-US" dirty="0" smtClean="0"/>
              <a:t>CMS</a:t>
            </a:r>
          </a:p>
          <a:p>
            <a:pPr lvl="1"/>
            <a:r>
              <a:rPr lang="en-US" dirty="0" smtClean="0"/>
              <a:t>ATLAS and CMS have been successfully </a:t>
            </a:r>
            <a:r>
              <a:rPr lang="en-US" dirty="0"/>
              <a:t>operating since </a:t>
            </a:r>
            <a:r>
              <a:rPr lang="en-US" dirty="0" smtClean="0"/>
              <a:t>2008</a:t>
            </a:r>
          </a:p>
          <a:p>
            <a:pPr lvl="1"/>
            <a:r>
              <a:rPr lang="en-US" dirty="0" smtClean="0"/>
              <a:t>High-Luminosity LHC detector upgrades are </a:t>
            </a:r>
            <a:r>
              <a:rPr lang="en-US" dirty="0"/>
              <a:t>in the advanced planning </a:t>
            </a:r>
            <a:r>
              <a:rPr lang="en-US" dirty="0" smtClean="0"/>
              <a:t>stages</a:t>
            </a:r>
          </a:p>
          <a:p>
            <a:pPr lvl="1"/>
            <a:r>
              <a:rPr lang="en-US" dirty="0" smtClean="0"/>
              <a:t>DOE </a:t>
            </a:r>
            <a:r>
              <a:rPr lang="en-US" dirty="0"/>
              <a:t>intends to support LHC operations and research through the HL-LHC </a:t>
            </a:r>
            <a:r>
              <a:rPr lang="en-US" dirty="0" smtClean="0"/>
              <a:t>era</a:t>
            </a:r>
          </a:p>
          <a:p>
            <a:pPr lvl="1"/>
            <a:r>
              <a:rPr lang="en-US" dirty="0" smtClean="0"/>
              <a:t>U.S</a:t>
            </a:r>
            <a:r>
              <a:rPr lang="en-US" dirty="0"/>
              <a:t>. contributions to LHC detector operations are regularly reviewed by the DOE and the NSF in a separate </a:t>
            </a:r>
            <a:r>
              <a:rPr lang="en-US" dirty="0" smtClean="0"/>
              <a:t>process</a:t>
            </a:r>
          </a:p>
          <a:p>
            <a:pPr lvl="1"/>
            <a:r>
              <a:rPr lang="en-US" dirty="0" smtClean="0"/>
              <a:t>This </a:t>
            </a:r>
            <a:r>
              <a:rPr lang="en-US" dirty="0"/>
              <a:t>subpanel will focus primarily on the efficiency and impact of DOE-supported </a:t>
            </a:r>
            <a:r>
              <a:rPr lang="en-US" dirty="0" smtClean="0"/>
              <a:t>contributions </a:t>
            </a:r>
            <a:r>
              <a:rPr lang="en-US" dirty="0"/>
              <a:t>to ATLAS and CMS research </a:t>
            </a:r>
            <a:r>
              <a:rPr lang="en-US" dirty="0" smtClean="0"/>
              <a:t>efforts</a:t>
            </a: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10</a:t>
            </a:fld>
            <a:endParaRPr lang="en-US"/>
          </a:p>
        </p:txBody>
      </p:sp>
    </p:spTree>
    <p:extLst>
      <p:ext uri="{BB962C8B-B14F-4D97-AF65-F5344CB8AC3E}">
        <p14:creationId xmlns:p14="http://schemas.microsoft.com/office/powerpoint/2010/main" val="1082188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 HEP Portfolio Review Process</a:t>
            </a:r>
            <a:endParaRPr lang="en-US" dirty="0"/>
          </a:p>
        </p:txBody>
      </p:sp>
      <p:sp>
        <p:nvSpPr>
          <p:cNvPr id="3" name="Content Placeholder 2"/>
          <p:cNvSpPr>
            <a:spLocks noGrp="1"/>
          </p:cNvSpPr>
          <p:nvPr>
            <p:ph idx="1"/>
          </p:nvPr>
        </p:nvSpPr>
        <p:spPr/>
        <p:txBody>
          <a:bodyPr>
            <a:normAutofit fontScale="70000" lnSpcReduction="20000"/>
          </a:bodyPr>
          <a:lstStyle/>
          <a:p>
            <a:r>
              <a:rPr lang="en-US" dirty="0"/>
              <a:t>Each experiment that is invited to the HEP Portfolio Review will submit a proposal outlining its </a:t>
            </a:r>
            <a:r>
              <a:rPr lang="en-US" b="1" dirty="0"/>
              <a:t>primary science goals </a:t>
            </a:r>
            <a:r>
              <a:rPr lang="en-US" dirty="0"/>
              <a:t>for the next four years and describing how its research program will benefit the HEP science drivers described in the </a:t>
            </a:r>
            <a:r>
              <a:rPr lang="en-US" dirty="0" smtClean="0"/>
              <a:t>P5 Report</a:t>
            </a:r>
          </a:p>
          <a:p>
            <a:r>
              <a:rPr lang="en-US" dirty="0" smtClean="0"/>
              <a:t>Performance </a:t>
            </a:r>
            <a:r>
              <a:rPr lang="en-US" dirty="0"/>
              <a:t>factors to be assessed will include:</a:t>
            </a:r>
          </a:p>
          <a:p>
            <a:pPr lvl="1"/>
            <a:r>
              <a:rPr lang="en-US" dirty="0" smtClean="0">
                <a:solidFill>
                  <a:schemeClr val="accent3">
                    <a:lumMod val="75000"/>
                  </a:schemeClr>
                </a:solidFill>
              </a:rPr>
              <a:t>Science </a:t>
            </a:r>
            <a:r>
              <a:rPr lang="en-US" dirty="0">
                <a:solidFill>
                  <a:schemeClr val="accent3">
                    <a:lumMod val="75000"/>
                  </a:schemeClr>
                </a:solidFill>
              </a:rPr>
              <a:t>merit and productivity (including training and mentoring of junior researchers</a:t>
            </a:r>
            <a:r>
              <a:rPr lang="en-US" dirty="0" smtClean="0">
                <a:solidFill>
                  <a:schemeClr val="accent3">
                    <a:lumMod val="75000"/>
                  </a:schemeClr>
                </a:solidFill>
              </a:rPr>
              <a:t>)</a:t>
            </a:r>
            <a:endParaRPr lang="en-US" dirty="0">
              <a:solidFill>
                <a:schemeClr val="accent3">
                  <a:lumMod val="75000"/>
                </a:schemeClr>
              </a:solidFill>
            </a:endParaRPr>
          </a:p>
          <a:p>
            <a:pPr lvl="1"/>
            <a:r>
              <a:rPr lang="en-US" dirty="0" smtClean="0">
                <a:solidFill>
                  <a:schemeClr val="accent3">
                    <a:lumMod val="75000"/>
                  </a:schemeClr>
                </a:solidFill>
              </a:rPr>
              <a:t>Present </a:t>
            </a:r>
            <a:r>
              <a:rPr lang="en-US" dirty="0">
                <a:solidFill>
                  <a:schemeClr val="accent3">
                    <a:lumMod val="75000"/>
                  </a:schemeClr>
                </a:solidFill>
              </a:rPr>
              <a:t>and anticipated future impact on the P5 science </a:t>
            </a:r>
            <a:r>
              <a:rPr lang="en-US" dirty="0" smtClean="0">
                <a:solidFill>
                  <a:schemeClr val="accent3">
                    <a:lumMod val="75000"/>
                  </a:schemeClr>
                </a:solidFill>
              </a:rPr>
              <a:t>drivers</a:t>
            </a:r>
            <a:endParaRPr lang="en-US" dirty="0">
              <a:solidFill>
                <a:schemeClr val="accent3">
                  <a:lumMod val="75000"/>
                </a:schemeClr>
              </a:solidFill>
            </a:endParaRPr>
          </a:p>
          <a:p>
            <a:pPr lvl="1"/>
            <a:r>
              <a:rPr lang="en-US" dirty="0" smtClean="0">
                <a:solidFill>
                  <a:schemeClr val="accent3">
                    <a:lumMod val="75000"/>
                  </a:schemeClr>
                </a:solidFill>
              </a:rPr>
              <a:t>Efficiency </a:t>
            </a:r>
            <a:r>
              <a:rPr lang="en-US" dirty="0">
                <a:solidFill>
                  <a:schemeClr val="accent3">
                    <a:lumMod val="75000"/>
                  </a:schemeClr>
                </a:solidFill>
              </a:rPr>
              <a:t>and impact of DOE-supported contributions to the research </a:t>
            </a:r>
            <a:r>
              <a:rPr lang="en-US" dirty="0" smtClean="0">
                <a:solidFill>
                  <a:schemeClr val="accent3">
                    <a:lumMod val="75000"/>
                  </a:schemeClr>
                </a:solidFill>
              </a:rPr>
              <a:t>efforts</a:t>
            </a:r>
            <a:endParaRPr lang="en-US" dirty="0">
              <a:solidFill>
                <a:schemeClr val="accent3">
                  <a:lumMod val="75000"/>
                </a:schemeClr>
              </a:solidFill>
            </a:endParaRPr>
          </a:p>
          <a:p>
            <a:r>
              <a:rPr lang="en-US" dirty="0"/>
              <a:t>Operations budgets and schedule information will be requested from proposers but will not be an explicit review </a:t>
            </a:r>
            <a:r>
              <a:rPr lang="en-US" dirty="0" smtClean="0"/>
              <a:t>criteria</a:t>
            </a:r>
          </a:p>
          <a:p>
            <a:pPr lvl="1"/>
            <a:r>
              <a:rPr lang="en-US" dirty="0" smtClean="0">
                <a:solidFill>
                  <a:schemeClr val="accent3">
                    <a:lumMod val="75000"/>
                  </a:schemeClr>
                </a:solidFill>
              </a:rPr>
              <a:t>DOE </a:t>
            </a:r>
            <a:r>
              <a:rPr lang="en-US" dirty="0">
                <a:solidFill>
                  <a:schemeClr val="accent3">
                    <a:lumMod val="75000"/>
                  </a:schemeClr>
                </a:solidFill>
              </a:rPr>
              <a:t>will provide additional information about DOE responsibilities and budget scenarios to the review </a:t>
            </a:r>
            <a:r>
              <a:rPr lang="en-US" dirty="0" smtClean="0">
                <a:solidFill>
                  <a:schemeClr val="accent3">
                    <a:lumMod val="75000"/>
                  </a:schemeClr>
                </a:solidFill>
              </a:rPr>
              <a:t>panels</a:t>
            </a:r>
          </a:p>
          <a:p>
            <a:pPr lvl="1"/>
            <a:r>
              <a:rPr lang="en-US" dirty="0" smtClean="0">
                <a:solidFill>
                  <a:schemeClr val="accent3">
                    <a:lumMod val="75000"/>
                  </a:schemeClr>
                </a:solidFill>
              </a:rPr>
              <a:t>Proposers have been asked to provide detailed resource needs (FTEs) but not budget profiles</a:t>
            </a:r>
            <a:endParaRPr lang="en-US" dirty="0">
              <a:solidFill>
                <a:schemeClr val="accent3">
                  <a:lumMod val="75000"/>
                </a:schemeClr>
              </a:solidFill>
            </a:endParaRPr>
          </a:p>
          <a:p>
            <a:endParaRPr lang="en-US"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11</a:t>
            </a:fld>
            <a:endParaRPr lang="en-US"/>
          </a:p>
        </p:txBody>
      </p:sp>
    </p:spTree>
    <p:extLst>
      <p:ext uri="{BB962C8B-B14F-4D97-AF65-F5344CB8AC3E}">
        <p14:creationId xmlns:p14="http://schemas.microsoft.com/office/powerpoint/2010/main" val="3396804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Review Proposals and Evaluation</a:t>
            </a:r>
          </a:p>
        </p:txBody>
      </p:sp>
      <p:sp>
        <p:nvSpPr>
          <p:cNvPr id="3" name="Content Placeholder 2"/>
          <p:cNvSpPr>
            <a:spLocks noGrp="1"/>
          </p:cNvSpPr>
          <p:nvPr>
            <p:ph idx="1"/>
          </p:nvPr>
        </p:nvSpPr>
        <p:spPr/>
        <p:txBody>
          <a:bodyPr>
            <a:normAutofit fontScale="62500" lnSpcReduction="20000"/>
          </a:bodyPr>
          <a:lstStyle/>
          <a:p>
            <a:r>
              <a:rPr lang="en-US" sz="3200" dirty="0"/>
              <a:t>Detailed instructions have been provided to proponents on requirements for proposals and how they will be evaluated</a:t>
            </a:r>
          </a:p>
          <a:p>
            <a:pPr lvl="1"/>
            <a:r>
              <a:rPr lang="en-US" sz="2600" dirty="0">
                <a:solidFill>
                  <a:schemeClr val="accent3">
                    <a:lumMod val="75000"/>
                  </a:schemeClr>
                </a:solidFill>
              </a:rPr>
              <a:t>See following slides. Full text available on HEPAP </a:t>
            </a:r>
            <a:r>
              <a:rPr lang="en-US" sz="2600" dirty="0" smtClean="0">
                <a:solidFill>
                  <a:schemeClr val="accent3">
                    <a:lumMod val="75000"/>
                  </a:schemeClr>
                </a:solidFill>
              </a:rPr>
              <a:t>website</a:t>
            </a:r>
          </a:p>
          <a:p>
            <a:pPr lvl="1"/>
            <a:r>
              <a:rPr lang="en-US" sz="2600" dirty="0" smtClean="0">
                <a:solidFill>
                  <a:schemeClr val="accent3">
                    <a:lumMod val="75000"/>
                  </a:schemeClr>
                </a:solidFill>
              </a:rPr>
              <a:t>There is also a monitored email box for Q&amp;A</a:t>
            </a:r>
            <a:endParaRPr lang="en-US" sz="2600" dirty="0">
              <a:solidFill>
                <a:schemeClr val="accent3">
                  <a:lumMod val="75000"/>
                </a:schemeClr>
              </a:solidFill>
            </a:endParaRPr>
          </a:p>
          <a:p>
            <a:r>
              <a:rPr lang="en-US" b="1" dirty="0" smtClean="0">
                <a:solidFill>
                  <a:schemeClr val="accent1">
                    <a:lumMod val="75000"/>
                  </a:schemeClr>
                </a:solidFill>
              </a:rPr>
              <a:t>Main Subpanel </a:t>
            </a:r>
            <a:r>
              <a:rPr lang="en-US" dirty="0" smtClean="0"/>
              <a:t>– Discuss </a:t>
            </a:r>
            <a:r>
              <a:rPr lang="en-US" dirty="0"/>
              <a:t>the experiment’s potential for advancing P5 science drivers during the FY 2019 to FY 2022 </a:t>
            </a:r>
            <a:r>
              <a:rPr lang="en-US" dirty="0" smtClean="0"/>
              <a:t>timeframe</a:t>
            </a:r>
          </a:p>
          <a:p>
            <a:r>
              <a:rPr lang="en-US" b="1" dirty="0" smtClean="0">
                <a:solidFill>
                  <a:schemeClr val="accent1">
                    <a:lumMod val="75000"/>
                  </a:schemeClr>
                </a:solidFill>
              </a:rPr>
              <a:t>LHC Subpanel</a:t>
            </a:r>
            <a:r>
              <a:rPr lang="en-US" b="1" dirty="0">
                <a:solidFill>
                  <a:schemeClr val="accent1">
                    <a:lumMod val="75000"/>
                  </a:schemeClr>
                </a:solidFill>
              </a:rPr>
              <a:t> </a:t>
            </a:r>
            <a:r>
              <a:rPr lang="en-US" dirty="0"/>
              <a:t>–</a:t>
            </a:r>
            <a:r>
              <a:rPr lang="en-US" dirty="0" smtClean="0"/>
              <a:t> LHC </a:t>
            </a:r>
            <a:r>
              <a:rPr lang="en-US" dirty="0"/>
              <a:t>experiments are not being </a:t>
            </a:r>
            <a:r>
              <a:rPr lang="en-US" dirty="0" smtClean="0"/>
              <a:t>evaluated </a:t>
            </a:r>
            <a:r>
              <a:rPr lang="en-US" dirty="0"/>
              <a:t>on the P5 criterion listed in the charge to HEPAP: </a:t>
            </a:r>
            <a:r>
              <a:rPr lang="en-US" i="1" dirty="0"/>
              <a:t>Present and anticipated future impact on the P5 science </a:t>
            </a:r>
            <a:r>
              <a:rPr lang="en-US" i="1" dirty="0" smtClean="0"/>
              <a:t>drivers</a:t>
            </a:r>
          </a:p>
          <a:p>
            <a:pPr lvl="1"/>
            <a:r>
              <a:rPr lang="en-US" dirty="0" smtClean="0">
                <a:solidFill>
                  <a:schemeClr val="accent3">
                    <a:lumMod val="75000"/>
                  </a:schemeClr>
                </a:solidFill>
              </a:rPr>
              <a:t>However</a:t>
            </a:r>
            <a:r>
              <a:rPr lang="en-US" dirty="0">
                <a:solidFill>
                  <a:schemeClr val="accent3">
                    <a:lumMod val="75000"/>
                  </a:schemeClr>
                </a:solidFill>
              </a:rPr>
              <a:t>, many of the instructions </a:t>
            </a:r>
            <a:r>
              <a:rPr lang="en-US" dirty="0" smtClean="0">
                <a:solidFill>
                  <a:schemeClr val="accent3">
                    <a:lumMod val="75000"/>
                  </a:schemeClr>
                </a:solidFill>
              </a:rPr>
              <a:t>refer </a:t>
            </a:r>
            <a:r>
              <a:rPr lang="en-US" dirty="0">
                <a:solidFill>
                  <a:schemeClr val="accent3">
                    <a:lumMod val="75000"/>
                  </a:schemeClr>
                </a:solidFill>
              </a:rPr>
              <a:t>to the P5 drivers, and </a:t>
            </a:r>
            <a:r>
              <a:rPr lang="en-US" dirty="0" smtClean="0">
                <a:solidFill>
                  <a:schemeClr val="accent3">
                    <a:lumMod val="75000"/>
                  </a:schemeClr>
                </a:solidFill>
              </a:rPr>
              <a:t>proposers may </a:t>
            </a:r>
            <a:r>
              <a:rPr lang="en-US" dirty="0">
                <a:solidFill>
                  <a:schemeClr val="accent3">
                    <a:lumMod val="75000"/>
                  </a:schemeClr>
                </a:solidFill>
              </a:rPr>
              <a:t>include expected P5 science impacts as part of </a:t>
            </a:r>
            <a:r>
              <a:rPr lang="en-US" dirty="0" smtClean="0">
                <a:solidFill>
                  <a:schemeClr val="accent3">
                    <a:lumMod val="75000"/>
                  </a:schemeClr>
                </a:solidFill>
              </a:rPr>
              <a:t>their proposal narrative; Reviewers </a:t>
            </a:r>
            <a:r>
              <a:rPr lang="en-US" dirty="0">
                <a:solidFill>
                  <a:schemeClr val="accent3">
                    <a:lumMod val="75000"/>
                  </a:schemeClr>
                </a:solidFill>
              </a:rPr>
              <a:t>may consider this information as part of their assessment of the other review </a:t>
            </a:r>
            <a:r>
              <a:rPr lang="en-US" dirty="0" smtClean="0">
                <a:solidFill>
                  <a:schemeClr val="accent3">
                    <a:lumMod val="75000"/>
                  </a:schemeClr>
                </a:solidFill>
              </a:rPr>
              <a:t>criteria</a:t>
            </a:r>
          </a:p>
          <a:p>
            <a:r>
              <a:rPr lang="en-US" dirty="0" smtClean="0"/>
              <a:t>Proposals </a:t>
            </a:r>
            <a:r>
              <a:rPr lang="en-US" dirty="0"/>
              <a:t>are due to the DOE Office of High Energy Physics no later than </a:t>
            </a:r>
            <a:r>
              <a:rPr lang="en-US" dirty="0">
                <a:solidFill>
                  <a:srgbClr val="FF0000"/>
                </a:solidFill>
              </a:rPr>
              <a:t>5pm ET January 2, </a:t>
            </a:r>
            <a:r>
              <a:rPr lang="en-US" dirty="0" smtClean="0">
                <a:solidFill>
                  <a:srgbClr val="FF0000"/>
                </a:solidFill>
              </a:rPr>
              <a:t>2018</a:t>
            </a:r>
            <a:endParaRPr lang="en-US" dirty="0">
              <a:solidFill>
                <a:srgbClr val="FF0000"/>
              </a:solidFill>
            </a:endParaRPr>
          </a:p>
          <a:p>
            <a:endParaRPr lang="en-US"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12</a:t>
            </a:fld>
            <a:endParaRPr lang="en-US"/>
          </a:p>
        </p:txBody>
      </p:sp>
    </p:spTree>
    <p:extLst>
      <p:ext uri="{BB962C8B-B14F-4D97-AF65-F5344CB8AC3E}">
        <p14:creationId xmlns:p14="http://schemas.microsoft.com/office/powerpoint/2010/main" val="137933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Instructions for Proposers </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a:t>
            </a:r>
            <a:r>
              <a:rPr lang="en-US" dirty="0"/>
              <a:t>proposal should address the following </a:t>
            </a:r>
            <a:r>
              <a:rPr lang="en-US" dirty="0" smtClean="0"/>
              <a:t>topics, which are </a:t>
            </a:r>
            <a:r>
              <a:rPr lang="en-US" dirty="0"/>
              <a:t>closely related to, but not exactly the same as, the evaluation criteria</a:t>
            </a:r>
            <a:r>
              <a:rPr lang="en-US" dirty="0" smtClean="0"/>
              <a:t>:</a:t>
            </a:r>
          </a:p>
          <a:p>
            <a:endParaRPr lang="en-US" sz="1100" dirty="0"/>
          </a:p>
          <a:p>
            <a:pPr lvl="1"/>
            <a:r>
              <a:rPr lang="en-US" b="1" dirty="0" smtClean="0"/>
              <a:t>Overall </a:t>
            </a:r>
            <a:r>
              <a:rPr lang="en-US" b="1" dirty="0"/>
              <a:t>scientific merit</a:t>
            </a:r>
            <a:r>
              <a:rPr lang="en-US" dirty="0"/>
              <a:t>, including that of the experiment itself, and its unique capabilities and relevance to the P5 science drivers as part of the overall HEP portfolio; </a:t>
            </a:r>
          </a:p>
          <a:p>
            <a:pPr lvl="1"/>
            <a:r>
              <a:rPr lang="en-US" b="1" dirty="0" smtClean="0"/>
              <a:t>Promise </a:t>
            </a:r>
            <a:r>
              <a:rPr lang="en-US" b="1" dirty="0"/>
              <a:t>of future science impact </a:t>
            </a:r>
            <a:r>
              <a:rPr lang="en-US" dirty="0"/>
              <a:t>and productivity during this timeframe, including key science results expected, based on nominal experimental operations and demonstrated detector performance and capabilities; </a:t>
            </a:r>
          </a:p>
          <a:p>
            <a:pPr lvl="1"/>
            <a:r>
              <a:rPr lang="en-US" b="1" dirty="0" smtClean="0"/>
              <a:t>Impact </a:t>
            </a:r>
            <a:r>
              <a:rPr lang="en-US" b="1" dirty="0"/>
              <a:t>of past scientific results </a:t>
            </a:r>
            <a:r>
              <a:rPr lang="en-US" dirty="0"/>
              <a:t>as evidenced by refereed publications, citations, etc.; and how these results relate </a:t>
            </a:r>
            <a:r>
              <a:rPr lang="en-US" dirty="0" smtClean="0"/>
              <a:t>to </a:t>
            </a:r>
            <a:r>
              <a:rPr lang="en-US" dirty="0"/>
              <a:t>the projected precision of expected future science results; </a:t>
            </a:r>
          </a:p>
          <a:p>
            <a:pPr lvl="1"/>
            <a:r>
              <a:rPr lang="en-US" b="1" dirty="0" smtClean="0"/>
              <a:t>Accessibility</a:t>
            </a:r>
            <a:r>
              <a:rPr lang="en-US" b="1" dirty="0"/>
              <a:t>, usability, and utility of the data</a:t>
            </a:r>
            <a:r>
              <a:rPr lang="en-US" dirty="0"/>
              <a:t>, both for the experiment itself and as a member of the broader HEP community, including working groups that combine and analyze data from multiple experiments; and quality and completeness of the data management plan including archiving and distribution; </a:t>
            </a:r>
          </a:p>
          <a:p>
            <a:pPr lvl="1"/>
            <a:r>
              <a:rPr lang="en-US" b="1" dirty="0" smtClean="0"/>
              <a:t>Productivity </a:t>
            </a:r>
            <a:r>
              <a:rPr lang="en-US" b="1" dirty="0"/>
              <a:t>and vitality of the science team</a:t>
            </a:r>
            <a:r>
              <a:rPr lang="en-US" dirty="0"/>
              <a:t>, including continuity and expertise in the operation, calibration, and validation of instrumental data; scientific research productivity; and mentoring and training of younger scientists</a:t>
            </a:r>
            <a:r>
              <a:rPr lang="en-US" dirty="0" smtClean="0"/>
              <a:t>.</a:t>
            </a: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13</a:t>
            </a:fld>
            <a:endParaRPr lang="en-US"/>
          </a:p>
        </p:txBody>
      </p:sp>
    </p:spTree>
    <p:extLst>
      <p:ext uri="{BB962C8B-B14F-4D97-AF65-F5344CB8AC3E}">
        <p14:creationId xmlns:p14="http://schemas.microsoft.com/office/powerpoint/2010/main" val="1038603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Guidance</a:t>
            </a:r>
            <a:endParaRPr lang="en-US" dirty="0"/>
          </a:p>
        </p:txBody>
      </p:sp>
      <p:sp>
        <p:nvSpPr>
          <p:cNvPr id="3" name="Content Placeholder 2"/>
          <p:cNvSpPr>
            <a:spLocks noGrp="1"/>
          </p:cNvSpPr>
          <p:nvPr>
            <p:ph idx="1"/>
          </p:nvPr>
        </p:nvSpPr>
        <p:spPr>
          <a:xfrm>
            <a:off x="467276" y="1017330"/>
            <a:ext cx="8542553" cy="5763613"/>
          </a:xfrm>
        </p:spPr>
        <p:txBody>
          <a:bodyPr>
            <a:normAutofit fontScale="55000" lnSpcReduction="20000"/>
          </a:bodyPr>
          <a:lstStyle/>
          <a:p>
            <a:r>
              <a:rPr lang="en-US" sz="3600" dirty="0" smtClean="0"/>
              <a:t>Proposals shall </a:t>
            </a:r>
            <a:r>
              <a:rPr lang="en-US" sz="3600" dirty="0"/>
              <a:t>contain the following </a:t>
            </a:r>
            <a:r>
              <a:rPr lang="en-US" sz="3600" dirty="0" smtClean="0"/>
              <a:t>sections:</a:t>
            </a:r>
          </a:p>
          <a:p>
            <a:pPr marL="512763" indent="-457200">
              <a:buFont typeface="+mj-lt"/>
              <a:buAutoNum type="arabicPeriod"/>
            </a:pPr>
            <a:r>
              <a:rPr lang="en-US" dirty="0" smtClean="0">
                <a:solidFill>
                  <a:schemeClr val="accent3">
                    <a:lumMod val="75000"/>
                  </a:schemeClr>
                </a:solidFill>
              </a:rPr>
              <a:t>Science </a:t>
            </a:r>
            <a:r>
              <a:rPr lang="en-US" dirty="0">
                <a:solidFill>
                  <a:schemeClr val="accent3">
                    <a:lumMod val="75000"/>
                  </a:schemeClr>
                </a:solidFill>
              </a:rPr>
              <a:t>Goals and Science Implementation Plan (up to 25 pages) </a:t>
            </a:r>
          </a:p>
          <a:p>
            <a:pPr marL="684213" lvl="1" indent="-457200">
              <a:buFont typeface="+mj-lt"/>
              <a:buAutoNum type="alphaLcPeriod"/>
            </a:pPr>
            <a:r>
              <a:rPr lang="en-US" dirty="0" smtClean="0"/>
              <a:t>Brief </a:t>
            </a:r>
            <a:r>
              <a:rPr lang="en-US" dirty="0"/>
              <a:t>summary of key science accomplishments </a:t>
            </a:r>
            <a:r>
              <a:rPr lang="en-US" dirty="0" smtClean="0"/>
              <a:t>to-date</a:t>
            </a:r>
          </a:p>
          <a:p>
            <a:pPr marL="684213" lvl="1" indent="-457200">
              <a:buFont typeface="+mj-lt"/>
              <a:buAutoNum type="alphaLcPeriod"/>
            </a:pPr>
            <a:r>
              <a:rPr lang="en-US" dirty="0" smtClean="0"/>
              <a:t>Top </a:t>
            </a:r>
            <a:r>
              <a:rPr lang="en-US" dirty="0"/>
              <a:t>science or technology </a:t>
            </a:r>
            <a:r>
              <a:rPr lang="en-US" dirty="0" smtClean="0"/>
              <a:t>goals (up to 5) for </a:t>
            </a:r>
            <a:r>
              <a:rPr lang="en-US" dirty="0"/>
              <a:t>the next 4 </a:t>
            </a:r>
            <a:r>
              <a:rPr lang="en-US" dirty="0" smtClean="0"/>
              <a:t>years</a:t>
            </a:r>
          </a:p>
          <a:p>
            <a:pPr marL="684213" lvl="1" indent="-457200">
              <a:buFont typeface="+mj-lt"/>
              <a:buAutoNum type="alphaLcPeriod"/>
            </a:pPr>
            <a:r>
              <a:rPr lang="en-US" dirty="0" smtClean="0"/>
              <a:t>Detailed </a:t>
            </a:r>
            <a:r>
              <a:rPr lang="en-US" dirty="0"/>
              <a:t>description of the resources and capabilities needed </a:t>
            </a:r>
            <a:endParaRPr lang="en-US" dirty="0" smtClean="0"/>
          </a:p>
          <a:p>
            <a:pPr marL="684213" lvl="1" indent="-457200">
              <a:buFont typeface="+mj-lt"/>
              <a:buAutoNum type="alphaLcPeriod"/>
            </a:pPr>
            <a:r>
              <a:rPr lang="en-US" dirty="0" smtClean="0"/>
              <a:t>Summary </a:t>
            </a:r>
            <a:r>
              <a:rPr lang="en-US" dirty="0"/>
              <a:t>of other important science </a:t>
            </a:r>
            <a:r>
              <a:rPr lang="en-US" dirty="0" smtClean="0"/>
              <a:t>results </a:t>
            </a:r>
            <a:r>
              <a:rPr lang="en-US" dirty="0"/>
              <a:t>expected in the next 4 </a:t>
            </a:r>
            <a:r>
              <a:rPr lang="en-US" dirty="0" smtClean="0"/>
              <a:t>years</a:t>
            </a:r>
          </a:p>
          <a:p>
            <a:pPr marL="512763" indent="-457200">
              <a:buFont typeface="+mj-lt"/>
              <a:buAutoNum type="arabicPeriod"/>
            </a:pPr>
            <a:r>
              <a:rPr lang="en-US" dirty="0" smtClean="0">
                <a:solidFill>
                  <a:schemeClr val="accent3">
                    <a:lumMod val="75000"/>
                  </a:schemeClr>
                </a:solidFill>
              </a:rPr>
              <a:t>Technical Information (up to 5 pages) </a:t>
            </a:r>
          </a:p>
          <a:p>
            <a:pPr marL="684213" lvl="1" indent="-457200">
              <a:buFont typeface="+mj-lt"/>
              <a:buAutoNum type="alphaLcPeriod"/>
            </a:pPr>
            <a:r>
              <a:rPr lang="en-US" dirty="0" smtClean="0"/>
              <a:t>Brief </a:t>
            </a:r>
            <a:r>
              <a:rPr lang="en-US" dirty="0"/>
              <a:t>discussion of current overall technical status of the experiment </a:t>
            </a:r>
          </a:p>
          <a:p>
            <a:pPr marL="684213" lvl="1" indent="-457200">
              <a:buFont typeface="+mj-lt"/>
              <a:buAutoNum type="alphaLcPeriod"/>
            </a:pPr>
            <a:r>
              <a:rPr lang="en-US" dirty="0" smtClean="0"/>
              <a:t>Experiment </a:t>
            </a:r>
            <a:r>
              <a:rPr lang="en-US" dirty="0"/>
              <a:t>run plan for FY2019 – FY </a:t>
            </a:r>
            <a:r>
              <a:rPr lang="en-US" dirty="0" smtClean="0"/>
              <a:t>2022</a:t>
            </a:r>
          </a:p>
          <a:p>
            <a:pPr marL="684213" lvl="1" indent="-457200">
              <a:buFont typeface="+mj-lt"/>
              <a:buAutoNum type="alphaLcPeriod"/>
            </a:pPr>
            <a:r>
              <a:rPr lang="en-US" dirty="0" smtClean="0"/>
              <a:t>Description </a:t>
            </a:r>
            <a:r>
              <a:rPr lang="en-US" dirty="0"/>
              <a:t>of any upgrades </a:t>
            </a:r>
            <a:r>
              <a:rPr lang="en-US" dirty="0" smtClean="0"/>
              <a:t>for the </a:t>
            </a:r>
            <a:r>
              <a:rPr lang="en-US" dirty="0"/>
              <a:t>next 4 years, including </a:t>
            </a:r>
            <a:r>
              <a:rPr lang="en-US" dirty="0" smtClean="0"/>
              <a:t>relevant </a:t>
            </a:r>
            <a:r>
              <a:rPr lang="en-US" dirty="0"/>
              <a:t>technology R&amp;D </a:t>
            </a:r>
          </a:p>
          <a:p>
            <a:pPr marL="684213" lvl="1" indent="-457200">
              <a:buFont typeface="+mj-lt"/>
              <a:buAutoNum type="alphaLcPeriod"/>
            </a:pPr>
            <a:r>
              <a:rPr lang="en-US" dirty="0" smtClean="0"/>
              <a:t>List </a:t>
            </a:r>
            <a:r>
              <a:rPr lang="en-US" dirty="0"/>
              <a:t>specific </a:t>
            </a:r>
            <a:r>
              <a:rPr lang="en-US" dirty="0" smtClean="0"/>
              <a:t>U.S. responsibilities for </a:t>
            </a:r>
            <a:r>
              <a:rPr lang="en-US" dirty="0"/>
              <a:t>experiment operations or </a:t>
            </a:r>
            <a:r>
              <a:rPr lang="en-US" dirty="0" smtClean="0"/>
              <a:t>upgrades</a:t>
            </a:r>
            <a:endParaRPr lang="en-US" dirty="0"/>
          </a:p>
          <a:p>
            <a:pPr marL="512763" indent="-457200">
              <a:buFont typeface="+mj-lt"/>
              <a:buAutoNum type="arabicPeriod"/>
            </a:pPr>
            <a:r>
              <a:rPr lang="en-US" dirty="0" smtClean="0">
                <a:solidFill>
                  <a:schemeClr val="accent3">
                    <a:lumMod val="75000"/>
                  </a:schemeClr>
                </a:solidFill>
              </a:rPr>
              <a:t>Data </a:t>
            </a:r>
            <a:r>
              <a:rPr lang="en-US" dirty="0">
                <a:solidFill>
                  <a:schemeClr val="accent3">
                    <a:lumMod val="75000"/>
                  </a:schemeClr>
                </a:solidFill>
              </a:rPr>
              <a:t>Management Plan (following standard </a:t>
            </a:r>
            <a:r>
              <a:rPr lang="en-US" dirty="0" smtClean="0">
                <a:solidFill>
                  <a:schemeClr val="accent3">
                    <a:lumMod val="75000"/>
                  </a:schemeClr>
                </a:solidFill>
              </a:rPr>
              <a:t>DOE/SC requirements) </a:t>
            </a:r>
            <a:endParaRPr lang="en-US" dirty="0">
              <a:solidFill>
                <a:schemeClr val="accent3">
                  <a:lumMod val="75000"/>
                </a:schemeClr>
              </a:solidFill>
            </a:endParaRPr>
          </a:p>
          <a:p>
            <a:pPr marL="512763" indent="-457200">
              <a:buFont typeface="+mj-lt"/>
              <a:buAutoNum type="arabicPeriod"/>
            </a:pPr>
            <a:r>
              <a:rPr lang="en-US" dirty="0" smtClean="0">
                <a:solidFill>
                  <a:schemeClr val="accent3">
                    <a:lumMod val="75000"/>
                  </a:schemeClr>
                </a:solidFill>
              </a:rPr>
              <a:t>Appendices </a:t>
            </a:r>
            <a:endParaRPr lang="en-US" dirty="0">
              <a:solidFill>
                <a:schemeClr val="accent3">
                  <a:lumMod val="75000"/>
                </a:schemeClr>
              </a:solidFill>
            </a:endParaRPr>
          </a:p>
          <a:p>
            <a:pPr marL="684213" lvl="1" indent="-457200">
              <a:buFont typeface="+mj-lt"/>
              <a:buAutoNum type="alphaLcPeriod"/>
            </a:pPr>
            <a:r>
              <a:rPr lang="en-US" dirty="0" smtClean="0"/>
              <a:t>Total DOE-supported FTEs for </a:t>
            </a:r>
            <a:r>
              <a:rPr lang="en-US" dirty="0"/>
              <a:t>(</a:t>
            </a:r>
            <a:r>
              <a:rPr lang="en-US" dirty="0" err="1"/>
              <a:t>i</a:t>
            </a:r>
            <a:r>
              <a:rPr lang="en-US" dirty="0"/>
              <a:t>) </a:t>
            </a:r>
            <a:r>
              <a:rPr lang="en-US" dirty="0" smtClean="0"/>
              <a:t>Operations, </a:t>
            </a:r>
            <a:r>
              <a:rPr lang="en-US" dirty="0"/>
              <a:t>(ii) Physics </a:t>
            </a:r>
            <a:r>
              <a:rPr lang="en-US" dirty="0" smtClean="0"/>
              <a:t>Analysis, </a:t>
            </a:r>
            <a:r>
              <a:rPr lang="en-US" dirty="0"/>
              <a:t>and </a:t>
            </a:r>
            <a:r>
              <a:rPr lang="en-US" dirty="0" smtClean="0"/>
              <a:t>(</a:t>
            </a:r>
            <a:r>
              <a:rPr lang="en-US" dirty="0"/>
              <a:t>iii) </a:t>
            </a:r>
            <a:r>
              <a:rPr lang="en-US" dirty="0" smtClean="0"/>
              <a:t>Upgrades</a:t>
            </a:r>
          </a:p>
          <a:p>
            <a:pPr marL="684213" lvl="1" indent="-457200">
              <a:buFont typeface="+mj-lt"/>
              <a:buAutoNum type="alphaLcPeriod"/>
            </a:pPr>
            <a:r>
              <a:rPr lang="en-US" dirty="0" smtClean="0"/>
              <a:t>Effort </a:t>
            </a:r>
            <a:r>
              <a:rPr lang="en-US" dirty="0"/>
              <a:t>Spreadsheets </a:t>
            </a:r>
            <a:r>
              <a:rPr lang="en-US" dirty="0" smtClean="0"/>
              <a:t>that support </a:t>
            </a:r>
            <a:r>
              <a:rPr lang="en-US" dirty="0"/>
              <a:t>the detailed </a:t>
            </a:r>
            <a:r>
              <a:rPr lang="en-US" dirty="0" smtClean="0"/>
              <a:t>implementation described in 1©</a:t>
            </a:r>
            <a:endParaRPr lang="en-US" dirty="0"/>
          </a:p>
          <a:p>
            <a:pPr marL="684213" lvl="1" indent="-457200">
              <a:buFont typeface="+mj-lt"/>
              <a:buAutoNum type="alphaLcPeriod"/>
            </a:pPr>
            <a:r>
              <a:rPr lang="en-US" dirty="0" smtClean="0"/>
              <a:t>Acronym </a:t>
            </a:r>
            <a:r>
              <a:rPr lang="en-US" dirty="0"/>
              <a:t>List </a:t>
            </a:r>
          </a:p>
          <a:p>
            <a:pPr marL="684213" lvl="1" indent="-457200">
              <a:buFont typeface="+mj-lt"/>
              <a:buAutoNum type="alphaLcPeriod"/>
            </a:pPr>
            <a:r>
              <a:rPr lang="en-US" dirty="0" smtClean="0"/>
              <a:t>Bibliography </a:t>
            </a:r>
            <a:endParaRPr lang="en-US" dirty="0"/>
          </a:p>
          <a:p>
            <a:endParaRPr lang="en-US"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14</a:t>
            </a:fld>
            <a:endParaRPr lang="en-US"/>
          </a:p>
        </p:txBody>
      </p:sp>
    </p:spTree>
    <p:extLst>
      <p:ext uri="{BB962C8B-B14F-4D97-AF65-F5344CB8AC3E}">
        <p14:creationId xmlns:p14="http://schemas.microsoft.com/office/powerpoint/2010/main" val="2548432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t>HEP Portfolio Review Evaluation Criteria I</a:t>
            </a:r>
            <a:endParaRPr lang="en-US" sz="3000" dirty="0"/>
          </a:p>
        </p:txBody>
      </p:sp>
      <p:sp>
        <p:nvSpPr>
          <p:cNvPr id="3" name="Content Placeholder 2"/>
          <p:cNvSpPr>
            <a:spLocks noGrp="1"/>
          </p:cNvSpPr>
          <p:nvPr>
            <p:ph idx="1"/>
          </p:nvPr>
        </p:nvSpPr>
        <p:spPr/>
        <p:txBody>
          <a:bodyPr>
            <a:normAutofit fontScale="70000" lnSpcReduction="20000"/>
          </a:bodyPr>
          <a:lstStyle/>
          <a:p>
            <a:r>
              <a:rPr lang="en-US" b="1" dirty="0" smtClean="0"/>
              <a:t>Science Merit and Productivity (including training and mentoring of junior researchers) </a:t>
            </a:r>
          </a:p>
          <a:p>
            <a:pPr lvl="1"/>
            <a:r>
              <a:rPr lang="en-US" i="1" dirty="0" smtClean="0">
                <a:solidFill>
                  <a:schemeClr val="accent3">
                    <a:lumMod val="75000"/>
                  </a:schemeClr>
                </a:solidFill>
              </a:rPr>
              <a:t>What is the scientific scope and impact of the top research and technology goals? </a:t>
            </a:r>
          </a:p>
          <a:p>
            <a:pPr lvl="1"/>
            <a:r>
              <a:rPr lang="en-US" i="1" dirty="0" smtClean="0">
                <a:solidFill>
                  <a:schemeClr val="accent3">
                    <a:lumMod val="75000"/>
                  </a:schemeClr>
                </a:solidFill>
              </a:rPr>
              <a:t>How might the results of the proposed work impact the direction, progress, and thinking in relevant scientific fields of research? </a:t>
            </a:r>
          </a:p>
          <a:p>
            <a:pPr lvl="1"/>
            <a:r>
              <a:rPr lang="en-US" i="1" dirty="0" smtClean="0">
                <a:solidFill>
                  <a:schemeClr val="accent3">
                    <a:lumMod val="75000"/>
                  </a:schemeClr>
                </a:solidFill>
              </a:rPr>
              <a:t>What is the likelihood of achieving valuable results? </a:t>
            </a:r>
          </a:p>
          <a:p>
            <a:pPr lvl="1"/>
            <a:r>
              <a:rPr lang="en-US" i="1" dirty="0" smtClean="0">
                <a:solidFill>
                  <a:schemeClr val="accent3">
                    <a:lumMod val="75000"/>
                  </a:schemeClr>
                </a:solidFill>
              </a:rPr>
              <a:t>How does the merit of the proposed research, both in terms of scientific and/or technical merit and originality, compare with other efforts within the same research area for the overall HEP field? </a:t>
            </a:r>
          </a:p>
          <a:p>
            <a:pPr lvl="1"/>
            <a:r>
              <a:rPr lang="en-US" i="1" dirty="0" smtClean="0">
                <a:solidFill>
                  <a:schemeClr val="accent3">
                    <a:lumMod val="75000"/>
                  </a:schemeClr>
                </a:solidFill>
              </a:rPr>
              <a:t>How productive has the experiment been in terms of science or technology results? </a:t>
            </a:r>
          </a:p>
          <a:p>
            <a:pPr lvl="1"/>
            <a:r>
              <a:rPr lang="en-US" i="1" dirty="0" smtClean="0">
                <a:solidFill>
                  <a:schemeClr val="accent3">
                    <a:lumMod val="75000"/>
                  </a:schemeClr>
                </a:solidFill>
              </a:rPr>
              <a:t>How effective has the experiment been in terms of training and mentoring students and junior researchers? </a:t>
            </a:r>
          </a:p>
          <a:p>
            <a:pPr lvl="1"/>
            <a:r>
              <a:rPr lang="en-US" i="1" dirty="0" smtClean="0">
                <a:solidFill>
                  <a:schemeClr val="accent3">
                    <a:lumMod val="75000"/>
                  </a:schemeClr>
                </a:solidFill>
              </a:rPr>
              <a:t>Will the proposed research plan deliver significant productivity in terms of science/technology results and student training?</a:t>
            </a: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15</a:t>
            </a:fld>
            <a:endParaRPr lang="en-US"/>
          </a:p>
        </p:txBody>
      </p:sp>
    </p:spTree>
    <p:extLst>
      <p:ext uri="{BB962C8B-B14F-4D97-AF65-F5344CB8AC3E}">
        <p14:creationId xmlns:p14="http://schemas.microsoft.com/office/powerpoint/2010/main" val="2074390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t>HEP Portfolio Review Evaluation Criteria II</a:t>
            </a:r>
            <a:endParaRPr lang="en-US" sz="3000" dirty="0"/>
          </a:p>
        </p:txBody>
      </p:sp>
      <p:sp>
        <p:nvSpPr>
          <p:cNvPr id="3" name="Content Placeholder 2"/>
          <p:cNvSpPr>
            <a:spLocks noGrp="1"/>
          </p:cNvSpPr>
          <p:nvPr>
            <p:ph idx="1"/>
          </p:nvPr>
        </p:nvSpPr>
        <p:spPr/>
        <p:txBody>
          <a:bodyPr>
            <a:normAutofit fontScale="70000" lnSpcReduction="20000"/>
          </a:bodyPr>
          <a:lstStyle/>
          <a:p>
            <a:r>
              <a:rPr lang="en-US" b="1" dirty="0" smtClean="0"/>
              <a:t>Present and Anticipated Future Impact on the P5 Science Drivers </a:t>
            </a:r>
            <a:r>
              <a:rPr lang="en-US" dirty="0" smtClean="0">
                <a:solidFill>
                  <a:schemeClr val="accent1">
                    <a:lumMod val="75000"/>
                  </a:schemeClr>
                </a:solidFill>
              </a:rPr>
              <a:t>[Main Subpanel only]</a:t>
            </a:r>
          </a:p>
          <a:p>
            <a:pPr lvl="1"/>
            <a:r>
              <a:rPr lang="en-US" i="1" dirty="0" smtClean="0">
                <a:solidFill>
                  <a:schemeClr val="accent3">
                    <a:lumMod val="75000"/>
                  </a:schemeClr>
                </a:solidFill>
              </a:rPr>
              <a:t>How have recent results from this experiment contributed to one or more of the P5 science drivers? </a:t>
            </a:r>
          </a:p>
          <a:p>
            <a:pPr lvl="1"/>
            <a:r>
              <a:rPr lang="en-US" i="1" dirty="0" smtClean="0">
                <a:solidFill>
                  <a:schemeClr val="accent3">
                    <a:lumMod val="75000"/>
                  </a:schemeClr>
                </a:solidFill>
              </a:rPr>
              <a:t>How do the proposed research/R&amp;D goals of this experiment contribute to the P5 science drivers ? </a:t>
            </a:r>
          </a:p>
          <a:p>
            <a:pPr lvl="1"/>
            <a:r>
              <a:rPr lang="en-US" i="1" dirty="0" smtClean="0">
                <a:solidFill>
                  <a:schemeClr val="accent3">
                    <a:lumMod val="75000"/>
                  </a:schemeClr>
                </a:solidFill>
              </a:rPr>
              <a:t>How significant are the current or anticipated science and technology results of this experiment in the context of the P5 plan? </a:t>
            </a:r>
          </a:p>
          <a:p>
            <a:pPr lvl="1"/>
            <a:r>
              <a:rPr lang="en-US" i="1" dirty="0" smtClean="0">
                <a:solidFill>
                  <a:schemeClr val="accent3">
                    <a:lumMod val="75000"/>
                  </a:schemeClr>
                </a:solidFill>
              </a:rPr>
              <a:t>What are the unique contributions of this experiment to advancing the P5 science drivers? </a:t>
            </a:r>
          </a:p>
          <a:p>
            <a:pPr lvl="1"/>
            <a:r>
              <a:rPr lang="en-US" i="1" dirty="0" smtClean="0">
                <a:solidFill>
                  <a:schemeClr val="accent3">
                    <a:lumMod val="75000"/>
                  </a:schemeClr>
                </a:solidFill>
              </a:rPr>
              <a:t>What are the key competitive advantages of this experiment relative to other experiments with similar research goals? </a:t>
            </a:r>
          </a:p>
          <a:p>
            <a:pPr lvl="1"/>
            <a:r>
              <a:rPr lang="en-US" i="1" dirty="0" smtClean="0">
                <a:solidFill>
                  <a:schemeClr val="accent3">
                    <a:lumMod val="75000"/>
                  </a:schemeClr>
                </a:solidFill>
              </a:rPr>
              <a:t>Does the scope of the full proposed program provide important additional benefits to implementing the P5 plan beyond the top research and technology goals? </a:t>
            </a:r>
          </a:p>
          <a:p>
            <a:pPr lvl="1"/>
            <a:r>
              <a:rPr lang="en-US" i="1" dirty="0" smtClean="0">
                <a:solidFill>
                  <a:schemeClr val="accent3">
                    <a:lumMod val="75000"/>
                  </a:schemeClr>
                </a:solidFill>
              </a:rPr>
              <a:t>How likely is the proposed research to impact the future direction of the overall HEP program?</a:t>
            </a: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16</a:t>
            </a:fld>
            <a:endParaRPr lang="en-US"/>
          </a:p>
        </p:txBody>
      </p:sp>
    </p:spTree>
    <p:extLst>
      <p:ext uri="{BB962C8B-B14F-4D97-AF65-F5344CB8AC3E}">
        <p14:creationId xmlns:p14="http://schemas.microsoft.com/office/powerpoint/2010/main" val="2215482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t>HEP Portfolio Review Evaluation Criteria III</a:t>
            </a:r>
            <a:endParaRPr lang="en-US" sz="3000" dirty="0"/>
          </a:p>
        </p:txBody>
      </p:sp>
      <p:sp>
        <p:nvSpPr>
          <p:cNvPr id="3" name="Content Placeholder 2"/>
          <p:cNvSpPr>
            <a:spLocks noGrp="1"/>
          </p:cNvSpPr>
          <p:nvPr>
            <p:ph idx="1"/>
          </p:nvPr>
        </p:nvSpPr>
        <p:spPr/>
        <p:txBody>
          <a:bodyPr>
            <a:normAutofit fontScale="70000" lnSpcReduction="20000"/>
          </a:bodyPr>
          <a:lstStyle/>
          <a:p>
            <a:r>
              <a:rPr lang="en-US" b="1" dirty="0" smtClean="0"/>
              <a:t>Efficiency and Impact of DOE-supported contributions to the physics analysis efforts </a:t>
            </a:r>
          </a:p>
          <a:p>
            <a:pPr lvl="1"/>
            <a:r>
              <a:rPr lang="en-US" i="1" dirty="0" smtClean="0">
                <a:solidFill>
                  <a:schemeClr val="accent3">
                    <a:lumMod val="75000"/>
                  </a:schemeClr>
                </a:solidFill>
              </a:rPr>
              <a:t>Are the proposed staffing levels well-matched to the proposed work, for each of the top science and technology goals? </a:t>
            </a:r>
          </a:p>
          <a:p>
            <a:pPr lvl="1"/>
            <a:r>
              <a:rPr lang="en-US" i="1" dirty="0" smtClean="0">
                <a:solidFill>
                  <a:schemeClr val="accent3">
                    <a:lumMod val="75000"/>
                  </a:schemeClr>
                </a:solidFill>
              </a:rPr>
              <a:t>Is the balance of effort by job type (e.g., faculty/staff, postdocs, graduate students) appropriate and well-matched to the proposed work, for each of the top science and technology goals? </a:t>
            </a:r>
          </a:p>
          <a:p>
            <a:pPr lvl="1"/>
            <a:r>
              <a:rPr lang="en-US" i="1" dirty="0" smtClean="0">
                <a:solidFill>
                  <a:schemeClr val="accent3">
                    <a:lumMod val="75000"/>
                  </a:schemeClr>
                </a:solidFill>
              </a:rPr>
              <a:t>Does the proposed work take advantage of unique or leading facilities, personnel and capabilities at DOE-supported institutions? </a:t>
            </a:r>
          </a:p>
          <a:p>
            <a:pPr lvl="1"/>
            <a:r>
              <a:rPr lang="en-US" i="1" dirty="0" smtClean="0">
                <a:solidFill>
                  <a:schemeClr val="accent3">
                    <a:lumMod val="75000"/>
                  </a:schemeClr>
                </a:solidFill>
              </a:rPr>
              <a:t>Are DOE-supported groups efficiently deployed to maximize their impact on the physics analysis effort? </a:t>
            </a:r>
          </a:p>
          <a:p>
            <a:pPr lvl="1"/>
            <a:r>
              <a:rPr lang="en-US" i="1" dirty="0" smtClean="0">
                <a:solidFill>
                  <a:schemeClr val="accent3">
                    <a:lumMod val="75000"/>
                  </a:schemeClr>
                </a:solidFill>
              </a:rPr>
              <a:t>Do the DOE-supported groups have appropriate leadership roles in the physics analysis effort? </a:t>
            </a:r>
          </a:p>
          <a:p>
            <a:pPr lvl="1"/>
            <a:r>
              <a:rPr lang="en-US" i="1" dirty="0" smtClean="0">
                <a:solidFill>
                  <a:schemeClr val="accent3">
                    <a:lumMod val="75000"/>
                  </a:schemeClr>
                </a:solidFill>
              </a:rPr>
              <a:t>Do the DOE-supported groups have critical impacts on the top science and technology goals?</a:t>
            </a: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17</a:t>
            </a:fld>
            <a:endParaRPr lang="en-US"/>
          </a:p>
        </p:txBody>
      </p:sp>
    </p:spTree>
    <p:extLst>
      <p:ext uri="{BB962C8B-B14F-4D97-AF65-F5344CB8AC3E}">
        <p14:creationId xmlns:p14="http://schemas.microsoft.com/office/powerpoint/2010/main" val="4205459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Portfolio Review Process Outcomes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HEP will use outcomes to:</a:t>
            </a:r>
          </a:p>
          <a:p>
            <a:pPr lvl="1"/>
            <a:r>
              <a:rPr lang="en-US" dirty="0" smtClean="0">
                <a:solidFill>
                  <a:schemeClr val="accent3">
                    <a:lumMod val="75000"/>
                  </a:schemeClr>
                </a:solidFill>
              </a:rPr>
              <a:t>Prioritize </a:t>
            </a:r>
            <a:r>
              <a:rPr lang="en-US" dirty="0">
                <a:solidFill>
                  <a:schemeClr val="accent3">
                    <a:lumMod val="75000"/>
                  </a:schemeClr>
                </a:solidFill>
              </a:rPr>
              <a:t>the currently operating HEP portfolio of experiments (including contributions to HEP experiments at off-shore facilities</a:t>
            </a:r>
            <a:r>
              <a:rPr lang="en-US" dirty="0" smtClean="0">
                <a:solidFill>
                  <a:schemeClr val="accent3">
                    <a:lumMod val="75000"/>
                  </a:schemeClr>
                </a:solidFill>
              </a:rPr>
              <a:t>)</a:t>
            </a:r>
            <a:endParaRPr lang="en-US" dirty="0">
              <a:solidFill>
                <a:schemeClr val="accent3">
                  <a:lumMod val="75000"/>
                </a:schemeClr>
              </a:solidFill>
            </a:endParaRPr>
          </a:p>
          <a:p>
            <a:pPr lvl="1"/>
            <a:r>
              <a:rPr lang="en-US" dirty="0" smtClean="0">
                <a:solidFill>
                  <a:schemeClr val="accent3">
                    <a:lumMod val="75000"/>
                  </a:schemeClr>
                </a:solidFill>
              </a:rPr>
              <a:t>Define </a:t>
            </a:r>
            <a:r>
              <a:rPr lang="en-US" dirty="0">
                <a:solidFill>
                  <a:schemeClr val="accent3">
                    <a:lumMod val="75000"/>
                  </a:schemeClr>
                </a:solidFill>
              </a:rPr>
              <a:t>an implementation approach to best achieve the goals of the P5 science </a:t>
            </a:r>
            <a:r>
              <a:rPr lang="en-US" dirty="0" smtClean="0">
                <a:solidFill>
                  <a:schemeClr val="accent3">
                    <a:lumMod val="75000"/>
                  </a:schemeClr>
                </a:solidFill>
              </a:rPr>
              <a:t>drivers</a:t>
            </a:r>
            <a:endParaRPr lang="en-US" dirty="0">
              <a:solidFill>
                <a:schemeClr val="accent3">
                  <a:lumMod val="75000"/>
                </a:schemeClr>
              </a:solidFill>
            </a:endParaRPr>
          </a:p>
          <a:p>
            <a:pPr lvl="1"/>
            <a:r>
              <a:rPr lang="en-US" dirty="0" smtClean="0">
                <a:solidFill>
                  <a:schemeClr val="accent3">
                    <a:lumMod val="75000"/>
                  </a:schemeClr>
                </a:solidFill>
              </a:rPr>
              <a:t>Provide </a:t>
            </a:r>
            <a:r>
              <a:rPr lang="en-US" dirty="0">
                <a:solidFill>
                  <a:schemeClr val="accent3">
                    <a:lumMod val="75000"/>
                  </a:schemeClr>
                </a:solidFill>
              </a:rPr>
              <a:t>programmatic guidance to the HEP experiments concerned for FY 2019 and </a:t>
            </a:r>
            <a:r>
              <a:rPr lang="en-US" dirty="0" smtClean="0">
                <a:solidFill>
                  <a:schemeClr val="accent3">
                    <a:lumMod val="75000"/>
                  </a:schemeClr>
                </a:solidFill>
              </a:rPr>
              <a:t>beyond</a:t>
            </a:r>
          </a:p>
          <a:p>
            <a:r>
              <a:rPr lang="en-US" dirty="0"/>
              <a:t>Additional outcomes or programmatic guidance for future years may be provided to the </a:t>
            </a:r>
            <a:r>
              <a:rPr lang="en-US" dirty="0" smtClean="0"/>
              <a:t>experiments</a:t>
            </a:r>
          </a:p>
          <a:p>
            <a:r>
              <a:rPr lang="en-US" dirty="0" smtClean="0"/>
              <a:t>Actions </a:t>
            </a:r>
            <a:r>
              <a:rPr lang="en-US" dirty="0"/>
              <a:t>resulting from this review process could </a:t>
            </a:r>
            <a:r>
              <a:rPr lang="en-US" dirty="0" smtClean="0"/>
              <a:t>include:</a:t>
            </a:r>
          </a:p>
          <a:p>
            <a:pPr lvl="1"/>
            <a:r>
              <a:rPr lang="en-US" dirty="0">
                <a:solidFill>
                  <a:schemeClr val="accent3">
                    <a:lumMod val="75000"/>
                  </a:schemeClr>
                </a:solidFill>
              </a:rPr>
              <a:t>C</a:t>
            </a:r>
            <a:r>
              <a:rPr lang="en-US" dirty="0" smtClean="0">
                <a:solidFill>
                  <a:schemeClr val="accent3">
                    <a:lumMod val="75000"/>
                  </a:schemeClr>
                </a:solidFill>
              </a:rPr>
              <a:t>hanges </a:t>
            </a:r>
            <a:r>
              <a:rPr lang="en-US" dirty="0">
                <a:solidFill>
                  <a:schemeClr val="accent3">
                    <a:lumMod val="75000"/>
                  </a:schemeClr>
                </a:solidFill>
              </a:rPr>
              <a:t>to research </a:t>
            </a:r>
            <a:r>
              <a:rPr lang="en-US" dirty="0" smtClean="0">
                <a:solidFill>
                  <a:schemeClr val="accent3">
                    <a:lumMod val="75000"/>
                  </a:schemeClr>
                </a:solidFill>
              </a:rPr>
              <a:t>support</a:t>
            </a:r>
          </a:p>
          <a:p>
            <a:pPr lvl="1"/>
            <a:r>
              <a:rPr lang="en-US" dirty="0">
                <a:solidFill>
                  <a:schemeClr val="accent3">
                    <a:lumMod val="75000"/>
                  </a:schemeClr>
                </a:solidFill>
              </a:rPr>
              <a:t>E</a:t>
            </a:r>
            <a:r>
              <a:rPr lang="en-US" dirty="0" smtClean="0">
                <a:solidFill>
                  <a:schemeClr val="accent3">
                    <a:lumMod val="75000"/>
                  </a:schemeClr>
                </a:solidFill>
              </a:rPr>
              <a:t>xtending </a:t>
            </a:r>
            <a:r>
              <a:rPr lang="en-US" dirty="0">
                <a:solidFill>
                  <a:schemeClr val="accent3">
                    <a:lumMod val="75000"/>
                  </a:schemeClr>
                </a:solidFill>
              </a:rPr>
              <a:t>the planned running of a particular </a:t>
            </a:r>
            <a:r>
              <a:rPr lang="en-US" dirty="0" smtClean="0">
                <a:solidFill>
                  <a:schemeClr val="accent3">
                    <a:lumMod val="75000"/>
                  </a:schemeClr>
                </a:solidFill>
              </a:rPr>
              <a:t>experiment</a:t>
            </a:r>
          </a:p>
          <a:p>
            <a:pPr lvl="1"/>
            <a:r>
              <a:rPr lang="en-US" dirty="0" smtClean="0">
                <a:solidFill>
                  <a:schemeClr val="accent3">
                    <a:lumMod val="75000"/>
                  </a:schemeClr>
                </a:solidFill>
              </a:rPr>
              <a:t>Maintaining </a:t>
            </a:r>
            <a:r>
              <a:rPr lang="en-US" dirty="0">
                <a:solidFill>
                  <a:schemeClr val="accent3">
                    <a:lumMod val="75000"/>
                  </a:schemeClr>
                </a:solidFill>
              </a:rPr>
              <a:t>the status </a:t>
            </a:r>
            <a:r>
              <a:rPr lang="en-US" dirty="0" smtClean="0">
                <a:solidFill>
                  <a:schemeClr val="accent3">
                    <a:lumMod val="75000"/>
                  </a:schemeClr>
                </a:solidFill>
              </a:rPr>
              <a:t>quo</a:t>
            </a:r>
          </a:p>
          <a:p>
            <a:pPr lvl="1"/>
            <a:r>
              <a:rPr lang="en-US" dirty="0" smtClean="0">
                <a:solidFill>
                  <a:schemeClr val="accent3">
                    <a:lumMod val="75000"/>
                  </a:schemeClr>
                </a:solidFill>
              </a:rPr>
              <a:t>Significantly </a:t>
            </a:r>
            <a:r>
              <a:rPr lang="en-US" dirty="0">
                <a:solidFill>
                  <a:schemeClr val="accent3">
                    <a:lumMod val="75000"/>
                  </a:schemeClr>
                </a:solidFill>
              </a:rPr>
              <a:t>restructuring the run </a:t>
            </a:r>
            <a:r>
              <a:rPr lang="en-US" dirty="0" smtClean="0">
                <a:solidFill>
                  <a:schemeClr val="accent3">
                    <a:lumMod val="75000"/>
                  </a:schemeClr>
                </a:solidFill>
              </a:rPr>
              <a:t>plan</a:t>
            </a:r>
          </a:p>
          <a:p>
            <a:pPr lvl="1"/>
            <a:r>
              <a:rPr lang="en-US" dirty="0">
                <a:solidFill>
                  <a:schemeClr val="accent3">
                    <a:lumMod val="75000"/>
                  </a:schemeClr>
                </a:solidFill>
              </a:rPr>
              <a:t>T</a:t>
            </a:r>
            <a:r>
              <a:rPr lang="en-US" dirty="0" smtClean="0">
                <a:solidFill>
                  <a:schemeClr val="accent3">
                    <a:lumMod val="75000"/>
                  </a:schemeClr>
                </a:solidFill>
              </a:rPr>
              <a:t>erminating </a:t>
            </a:r>
            <a:r>
              <a:rPr lang="en-US" dirty="0">
                <a:solidFill>
                  <a:schemeClr val="accent3">
                    <a:lumMod val="75000"/>
                  </a:schemeClr>
                </a:solidFill>
              </a:rPr>
              <a:t>HEP support for experimental </a:t>
            </a:r>
            <a:r>
              <a:rPr lang="en-US" dirty="0" smtClean="0">
                <a:solidFill>
                  <a:schemeClr val="accent3">
                    <a:lumMod val="75000"/>
                  </a:schemeClr>
                </a:solidFill>
              </a:rPr>
              <a:t>operations</a:t>
            </a:r>
            <a:endParaRPr lang="en-US" dirty="0">
              <a:solidFill>
                <a:schemeClr val="accent3">
                  <a:lumMod val="75000"/>
                </a:schemeClr>
              </a:solidFill>
            </a:endParaRP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18</a:t>
            </a:fld>
            <a:endParaRPr lang="en-US"/>
          </a:p>
        </p:txBody>
      </p:sp>
    </p:spTree>
    <p:extLst>
      <p:ext uri="{BB962C8B-B14F-4D97-AF65-F5344CB8AC3E}">
        <p14:creationId xmlns:p14="http://schemas.microsoft.com/office/powerpoint/2010/main" val="31176991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Communicating Outcomes </a:t>
            </a:r>
            <a:endParaRPr lang="en-US" dirty="0"/>
          </a:p>
        </p:txBody>
      </p:sp>
      <p:sp>
        <p:nvSpPr>
          <p:cNvPr id="3" name="Content Placeholder 2"/>
          <p:cNvSpPr>
            <a:spLocks noGrp="1"/>
          </p:cNvSpPr>
          <p:nvPr>
            <p:ph idx="1"/>
          </p:nvPr>
        </p:nvSpPr>
        <p:spPr/>
        <p:txBody>
          <a:bodyPr>
            <a:normAutofit fontScale="77500" lnSpcReduction="20000"/>
          </a:bodyPr>
          <a:lstStyle/>
          <a:p>
            <a:r>
              <a:rPr lang="en-US" dirty="0"/>
              <a:t>After HEPAP makes its recommendations, DOE/HEP will contact each of the experiments and communicate guidance resulting from the HEP Portfolio Review. </a:t>
            </a:r>
            <a:endParaRPr lang="en-US" dirty="0" smtClean="0"/>
          </a:p>
          <a:p>
            <a:pPr lvl="1"/>
            <a:r>
              <a:rPr lang="en-US" dirty="0" smtClean="0">
                <a:solidFill>
                  <a:schemeClr val="accent3">
                    <a:lumMod val="75000"/>
                  </a:schemeClr>
                </a:solidFill>
              </a:rPr>
              <a:t>This </a:t>
            </a:r>
            <a:r>
              <a:rPr lang="en-US" dirty="0">
                <a:solidFill>
                  <a:schemeClr val="accent3">
                    <a:lumMod val="75000"/>
                  </a:schemeClr>
                </a:solidFill>
              </a:rPr>
              <a:t>direction may include new budget guidelines and other specific instructions resulting from the Portfolio Review process, possibly including notices of intent to terminate DOE involvement. </a:t>
            </a:r>
            <a:endParaRPr lang="en-US" dirty="0" smtClean="0">
              <a:solidFill>
                <a:schemeClr val="accent3">
                  <a:lumMod val="75000"/>
                </a:schemeClr>
              </a:solidFill>
            </a:endParaRPr>
          </a:p>
          <a:p>
            <a:pPr lvl="1"/>
            <a:r>
              <a:rPr lang="en-US" dirty="0" smtClean="0">
                <a:solidFill>
                  <a:schemeClr val="accent3">
                    <a:lumMod val="75000"/>
                  </a:schemeClr>
                </a:solidFill>
              </a:rPr>
              <a:t>DOE/HEP </a:t>
            </a:r>
            <a:r>
              <a:rPr lang="en-US" dirty="0">
                <a:solidFill>
                  <a:schemeClr val="accent3">
                    <a:lumMod val="75000"/>
                  </a:schemeClr>
                </a:solidFill>
              </a:rPr>
              <a:t>will also post the HEPAP subpanel reports and its response to the HEPAP website. </a:t>
            </a:r>
            <a:endParaRPr lang="en-US" dirty="0" smtClean="0">
              <a:solidFill>
                <a:schemeClr val="accent3">
                  <a:lumMod val="75000"/>
                </a:schemeClr>
              </a:solidFill>
            </a:endParaRPr>
          </a:p>
          <a:p>
            <a:pPr lvl="1"/>
            <a:r>
              <a:rPr lang="en-US" dirty="0" smtClean="0">
                <a:solidFill>
                  <a:schemeClr val="accent3">
                    <a:lumMod val="75000"/>
                  </a:schemeClr>
                </a:solidFill>
              </a:rPr>
              <a:t>Each </a:t>
            </a:r>
            <a:r>
              <a:rPr lang="en-US" dirty="0">
                <a:solidFill>
                  <a:schemeClr val="accent3">
                    <a:lumMod val="75000"/>
                  </a:schemeClr>
                </a:solidFill>
              </a:rPr>
              <a:t>of the experiments will submit back to DOE/HEP their plan for complying with the new guidance and instructions. </a:t>
            </a:r>
            <a:endParaRPr lang="en-US" dirty="0" smtClean="0">
              <a:solidFill>
                <a:schemeClr val="accent3">
                  <a:lumMod val="75000"/>
                </a:schemeClr>
              </a:solidFill>
            </a:endParaRPr>
          </a:p>
          <a:p>
            <a:r>
              <a:rPr lang="en-US" dirty="0" smtClean="0"/>
              <a:t>HEP </a:t>
            </a:r>
            <a:r>
              <a:rPr lang="en-US" dirty="0"/>
              <a:t>management will ensure that key officials in institutions or agencies that are partners in operating experiments are apprised of DOE’s decisions resulting from the HEP Portfolio Review.</a:t>
            </a:r>
          </a:p>
          <a:p>
            <a:endParaRPr lang="en-US"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19</a:t>
            </a:fld>
            <a:endParaRPr lang="en-US"/>
          </a:p>
        </p:txBody>
      </p:sp>
    </p:spTree>
    <p:extLst>
      <p:ext uri="{BB962C8B-B14F-4D97-AF65-F5344CB8AC3E}">
        <p14:creationId xmlns:p14="http://schemas.microsoft.com/office/powerpoint/2010/main" val="2822383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HEP</a:t>
            </a:r>
            <a:br>
              <a:rPr lang="en-US" dirty="0" smtClean="0">
                <a:solidFill>
                  <a:schemeClr val="tx1"/>
                </a:solidFill>
              </a:rPr>
            </a:br>
            <a:r>
              <a:rPr lang="en-US" dirty="0" smtClean="0">
                <a:solidFill>
                  <a:schemeClr val="tx1"/>
                </a:solidFill>
              </a:rPr>
              <a:t>Portfolio Review</a:t>
            </a:r>
            <a:endParaRPr lang="en-US" dirty="0">
              <a:solidFill>
                <a:schemeClr val="tx1"/>
              </a:solidFill>
            </a:endParaRPr>
          </a:p>
        </p:txBody>
      </p:sp>
      <p:pic>
        <p:nvPicPr>
          <p:cNvPr id="7" name="Picture Placeholder 6"/>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a:stretch>
            <a:fillRect/>
          </a:stretch>
        </p:blipFill>
        <p:spPr>
          <a:xfrm>
            <a:off x="4123280" y="1367305"/>
            <a:ext cx="4257703" cy="4645153"/>
          </a:xfrm>
        </p:spPr>
      </p:pic>
      <p:sp>
        <p:nvSpPr>
          <p:cNvPr id="4" name="Text Placeholder 3"/>
          <p:cNvSpPr>
            <a:spLocks noGrp="1"/>
          </p:cNvSpPr>
          <p:nvPr>
            <p:ph type="body" sz="half" idx="2"/>
          </p:nvPr>
        </p:nvSpPr>
        <p:spPr>
          <a:xfrm>
            <a:off x="857250" y="2834640"/>
            <a:ext cx="2834640" cy="3356840"/>
          </a:xfrm>
        </p:spPr>
        <p:txBody>
          <a:bodyPr>
            <a:normAutofit/>
          </a:bodyPr>
          <a:lstStyle/>
          <a:p>
            <a:r>
              <a:rPr lang="en-US" sz="1600" dirty="0" smtClean="0"/>
              <a:t>DOE and NSF issued charge to HEPAP Oct 13</a:t>
            </a:r>
          </a:p>
          <a:p>
            <a:pPr marL="285750" indent="-285750">
              <a:buFont typeface="Arial" panose="020B0604020202020204" pitchFamily="34" charset="0"/>
              <a:buChar char="•"/>
            </a:pPr>
            <a:r>
              <a:rPr lang="en-US" sz="1400" dirty="0" smtClean="0"/>
              <a:t>Copy of the Charge is available on the HEPAP website</a:t>
            </a:r>
          </a:p>
          <a:p>
            <a:pPr marL="285750" indent="-285750">
              <a:buFont typeface="Arial" panose="020B0604020202020204" pitchFamily="34" charset="0"/>
              <a:buChar char="•"/>
            </a:pPr>
            <a:r>
              <a:rPr lang="en-US" sz="1400" dirty="0" smtClean="0"/>
              <a:t>Requests two subpanels to review currently operating experiments </a:t>
            </a:r>
          </a:p>
          <a:p>
            <a:pPr marL="285750" indent="-285750">
              <a:buFont typeface="Arial" panose="020B0604020202020204" pitchFamily="34" charset="0"/>
              <a:buChar char="•"/>
            </a:pPr>
            <a:r>
              <a:rPr lang="en-US" sz="1400" dirty="0" smtClean="0"/>
              <a:t>Like all HEPAP charges, the charge letter is joint-agency, but reviews will only consider DOE- supported experiments</a:t>
            </a:r>
            <a:endParaRPr lang="en-US" sz="1400" dirty="0"/>
          </a:p>
        </p:txBody>
      </p:sp>
      <p:sp>
        <p:nvSpPr>
          <p:cNvPr id="5" name="Footer Placeholder 4"/>
          <p:cNvSpPr>
            <a:spLocks noGrp="1"/>
          </p:cNvSpPr>
          <p:nvPr>
            <p:ph type="ftr" sz="quarter" idx="11"/>
          </p:nvPr>
        </p:nvSpPr>
        <p:spPr/>
        <p:txBody>
          <a:bodyPr/>
          <a:lstStyle/>
          <a:p>
            <a:r>
              <a:rPr lang="en-US" smtClean="0"/>
              <a:t>DOE HEP Portfolio Review - November 2017</a:t>
            </a:r>
            <a:endParaRPr lang="en-US" dirty="0"/>
          </a:p>
        </p:txBody>
      </p:sp>
      <p:sp>
        <p:nvSpPr>
          <p:cNvPr id="6" name="Slide Number Placeholder 5"/>
          <p:cNvSpPr>
            <a:spLocks noGrp="1"/>
          </p:cNvSpPr>
          <p:nvPr>
            <p:ph type="sldNum" sz="quarter" idx="12"/>
          </p:nvPr>
        </p:nvSpPr>
        <p:spPr/>
        <p:txBody>
          <a:bodyPr/>
          <a:lstStyle/>
          <a:p>
            <a:fld id="{600448BA-62AF-4340-AB5F-316C0E06117B}" type="slidenum">
              <a:rPr lang="en-US" smtClean="0"/>
              <a:t>2</a:t>
            </a:fld>
            <a:endParaRPr lang="en-US"/>
          </a:p>
        </p:txBody>
      </p:sp>
      <p:sp>
        <p:nvSpPr>
          <p:cNvPr id="8" name="Notched Right Arrow 7"/>
          <p:cNvSpPr/>
          <p:nvPr/>
        </p:nvSpPr>
        <p:spPr>
          <a:xfrm>
            <a:off x="3417492" y="3083953"/>
            <a:ext cx="548795" cy="308472"/>
          </a:xfrm>
          <a:prstGeom prst="notchedRightArrow">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2087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Portfolio Review DRAFT Timeline</a:t>
            </a:r>
            <a:endParaRPr lang="en-US" dirty="0"/>
          </a:p>
        </p:txBody>
      </p:sp>
      <p:sp>
        <p:nvSpPr>
          <p:cNvPr id="3" name="Content Placeholder 2"/>
          <p:cNvSpPr>
            <a:spLocks noGrp="1"/>
          </p:cNvSpPr>
          <p:nvPr>
            <p:ph idx="1"/>
          </p:nvPr>
        </p:nvSpPr>
        <p:spPr>
          <a:xfrm>
            <a:off x="308472" y="4759287"/>
            <a:ext cx="8701357" cy="1479469"/>
          </a:xfrm>
        </p:spPr>
        <p:txBody>
          <a:bodyPr>
            <a:normAutofit/>
          </a:bodyPr>
          <a:lstStyle/>
          <a:p>
            <a:endParaRPr lang="en-US"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20</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822691770"/>
              </p:ext>
            </p:extLst>
          </p:nvPr>
        </p:nvGraphicFramePr>
        <p:xfrm>
          <a:off x="1208184" y="1190866"/>
          <a:ext cx="6096000" cy="338836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Item</a:t>
                      </a:r>
                      <a:endParaRPr lang="en-US" dirty="0"/>
                    </a:p>
                  </a:txBody>
                  <a:tcPr/>
                </a:tc>
                <a:tc>
                  <a:txBody>
                    <a:bodyPr/>
                    <a:lstStyle/>
                    <a:p>
                      <a:r>
                        <a:rPr lang="en-US" dirty="0" smtClean="0"/>
                        <a:t>Due Date</a:t>
                      </a:r>
                      <a:endParaRPr lang="en-US" dirty="0"/>
                    </a:p>
                  </a:txBody>
                  <a:tcPr/>
                </a:tc>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smtClean="0"/>
                        <a:t>Charge Issued </a:t>
                      </a:r>
                      <a:r>
                        <a:rPr lang="en-US" dirty="0" smtClean="0"/>
                        <a:t>	</a:t>
                      </a:r>
                    </a:p>
                    <a:p>
                      <a:endParaRPr lang="en-US" dirty="0"/>
                    </a:p>
                  </a:txBody>
                  <a:tcPr/>
                </a:tc>
                <a:tc>
                  <a:txBody>
                    <a:bodyPr/>
                    <a:lstStyle/>
                    <a:p>
                      <a:r>
                        <a:rPr lang="en-US" b="1" dirty="0" smtClean="0">
                          <a:solidFill>
                            <a:schemeClr val="accent3">
                              <a:lumMod val="75000"/>
                            </a:schemeClr>
                          </a:solidFill>
                        </a:rPr>
                        <a:t>Oct 13 2017</a:t>
                      </a:r>
                      <a:endParaRPr lang="en-US" b="1" dirty="0">
                        <a:solidFill>
                          <a:schemeClr val="accent3">
                            <a:lumMod val="75000"/>
                          </a:schemeClr>
                        </a:solidFill>
                      </a:endParaRPr>
                    </a:p>
                  </a:txBody>
                  <a:tcPr/>
                </a:tc>
              </a:tr>
              <a:tr h="370840">
                <a:tc>
                  <a:txBody>
                    <a:bodyPr/>
                    <a:lstStyle/>
                    <a:p>
                      <a:r>
                        <a:rPr lang="en-US" b="1" dirty="0" smtClean="0"/>
                        <a:t>Call for Proposals Issued </a:t>
                      </a:r>
                      <a:r>
                        <a:rPr lang="en-US" dirty="0" smtClean="0"/>
                        <a:t>		</a:t>
                      </a:r>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smtClean="0">
                          <a:solidFill>
                            <a:schemeClr val="accent3">
                              <a:lumMod val="75000"/>
                            </a:schemeClr>
                          </a:solidFill>
                        </a:rPr>
                        <a:t>Nov 7 2017</a:t>
                      </a:r>
                    </a:p>
                    <a:p>
                      <a:endParaRPr lang="en-US" b="1" dirty="0">
                        <a:solidFill>
                          <a:schemeClr val="accent3">
                            <a:lumMod val="75000"/>
                          </a:schemeClr>
                        </a:solidFill>
                      </a:endParaRPr>
                    </a:p>
                  </a:txBody>
                  <a:tcPr/>
                </a:tc>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smtClean="0"/>
                        <a:t>Proposals Due </a:t>
                      </a:r>
                      <a:r>
                        <a:rPr lang="en-US" dirty="0" smtClean="0"/>
                        <a:t>			</a:t>
                      </a:r>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smtClean="0">
                          <a:solidFill>
                            <a:schemeClr val="accent3">
                              <a:lumMod val="75000"/>
                            </a:schemeClr>
                          </a:solidFill>
                        </a:rPr>
                        <a:t>Jan 2 2018</a:t>
                      </a:r>
                    </a:p>
                    <a:p>
                      <a:endParaRPr lang="en-US" b="1" dirty="0">
                        <a:solidFill>
                          <a:schemeClr val="accent3">
                            <a:lumMod val="75000"/>
                          </a:schemeClr>
                        </a:solidFill>
                      </a:endParaRPr>
                    </a:p>
                  </a:txBody>
                  <a:tcPr/>
                </a:tc>
              </a:tr>
              <a:tr h="370840">
                <a:tc>
                  <a:txBody>
                    <a:bodyPr/>
                    <a:lstStyle/>
                    <a:p>
                      <a:r>
                        <a:rPr lang="en-US" b="1" dirty="0" smtClean="0"/>
                        <a:t>Panels Meet </a:t>
                      </a:r>
                      <a:r>
                        <a:rPr lang="en-US" dirty="0" smtClean="0"/>
                        <a:t>			</a:t>
                      </a:r>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smtClean="0">
                          <a:solidFill>
                            <a:schemeClr val="accent3">
                              <a:lumMod val="75000"/>
                            </a:schemeClr>
                          </a:solidFill>
                        </a:rPr>
                        <a:t>Jan/Feb 2018</a:t>
                      </a:r>
                    </a:p>
                    <a:p>
                      <a:endParaRPr lang="en-US" b="1" dirty="0">
                        <a:solidFill>
                          <a:schemeClr val="accent3">
                            <a:lumMod val="75000"/>
                          </a:schemeClr>
                        </a:solidFill>
                      </a:endParaRPr>
                    </a:p>
                  </a:txBody>
                  <a:tcPr/>
                </a:tc>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smtClean="0"/>
                        <a:t>Report Writing </a:t>
                      </a:r>
                      <a:r>
                        <a:rPr lang="en-US" dirty="0" smtClean="0"/>
                        <a:t>			</a:t>
                      </a:r>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smtClean="0">
                          <a:solidFill>
                            <a:schemeClr val="accent3">
                              <a:lumMod val="75000"/>
                            </a:schemeClr>
                          </a:solidFill>
                        </a:rPr>
                        <a:t>Mar 2018</a:t>
                      </a:r>
                    </a:p>
                    <a:p>
                      <a:endParaRPr lang="en-US" b="1" dirty="0">
                        <a:solidFill>
                          <a:schemeClr val="accent3">
                            <a:lumMod val="75000"/>
                          </a:schemeClr>
                        </a:solidFill>
                      </a:endParaRPr>
                    </a:p>
                  </a:txBody>
                  <a:tcPr/>
                </a:tc>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smtClean="0"/>
                        <a:t>Report delivered to HEPAP </a:t>
                      </a:r>
                      <a:r>
                        <a:rPr lang="en-US" dirty="0" smtClean="0"/>
                        <a:t>	</a:t>
                      </a:r>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smtClean="0">
                          <a:solidFill>
                            <a:schemeClr val="accent3">
                              <a:lumMod val="75000"/>
                            </a:schemeClr>
                          </a:solidFill>
                        </a:rPr>
                        <a:t>Apr 2018</a:t>
                      </a:r>
                    </a:p>
                    <a:p>
                      <a:endParaRPr lang="en-US" b="1" dirty="0">
                        <a:solidFill>
                          <a:schemeClr val="accent3">
                            <a:lumMod val="75000"/>
                          </a:schemeClr>
                        </a:solidFill>
                      </a:endParaRPr>
                    </a:p>
                  </a:txBody>
                  <a:tcPr/>
                </a:tc>
              </a:tr>
            </a:tbl>
          </a:graphicData>
        </a:graphic>
      </p:graphicFrame>
    </p:spTree>
    <p:extLst>
      <p:ext uri="{BB962C8B-B14F-4D97-AF65-F5344CB8AC3E}">
        <p14:creationId xmlns:p14="http://schemas.microsoft.com/office/powerpoint/2010/main" val="3867740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Remarks</a:t>
            </a:r>
            <a:endParaRPr lang="en-US" dirty="0"/>
          </a:p>
        </p:txBody>
      </p:sp>
      <p:sp>
        <p:nvSpPr>
          <p:cNvPr id="3" name="Content Placeholder 2"/>
          <p:cNvSpPr>
            <a:spLocks noGrp="1"/>
          </p:cNvSpPr>
          <p:nvPr>
            <p:ph idx="1"/>
          </p:nvPr>
        </p:nvSpPr>
        <p:spPr/>
        <p:txBody>
          <a:bodyPr>
            <a:normAutofit fontScale="85000" lnSpcReduction="20000"/>
          </a:bodyPr>
          <a:lstStyle/>
          <a:p>
            <a:r>
              <a:rPr lang="en-US" sz="2200" dirty="0" smtClean="0"/>
              <a:t>Given the current budget outlook, we think it is imperative to take a close and critical look at currently operating HEP experiments and how effectively they are advancing the P5 plan</a:t>
            </a:r>
          </a:p>
          <a:p>
            <a:pPr lvl="1"/>
            <a:r>
              <a:rPr lang="en-US" sz="1800" dirty="0" smtClean="0">
                <a:solidFill>
                  <a:schemeClr val="accent3">
                    <a:lumMod val="75000"/>
                  </a:schemeClr>
                </a:solidFill>
              </a:rPr>
              <a:t>Portfolio Review is the process we have created to implement this</a:t>
            </a:r>
          </a:p>
          <a:p>
            <a:pPr lvl="1"/>
            <a:r>
              <a:rPr lang="en-US" sz="1800" dirty="0">
                <a:solidFill>
                  <a:schemeClr val="accent3">
                    <a:lumMod val="75000"/>
                  </a:schemeClr>
                </a:solidFill>
              </a:rPr>
              <a:t>Overarching goal is to maintain and optimally execute the P5 </a:t>
            </a:r>
            <a:r>
              <a:rPr lang="en-US" sz="1800" dirty="0" smtClean="0">
                <a:solidFill>
                  <a:schemeClr val="accent3">
                    <a:lumMod val="75000"/>
                  </a:schemeClr>
                </a:solidFill>
              </a:rPr>
              <a:t>plan</a:t>
            </a:r>
          </a:p>
          <a:p>
            <a:r>
              <a:rPr lang="en-US" sz="2200" dirty="0" smtClean="0"/>
              <a:t>There is a very diverse set of experiments under review</a:t>
            </a:r>
          </a:p>
          <a:p>
            <a:pPr lvl="1"/>
            <a:r>
              <a:rPr lang="en-US" sz="1800" dirty="0" smtClean="0">
                <a:solidFill>
                  <a:schemeClr val="accent3">
                    <a:lumMod val="75000"/>
                  </a:schemeClr>
                </a:solidFill>
              </a:rPr>
              <a:t>Will require diverse and broad-minded panelists</a:t>
            </a:r>
          </a:p>
          <a:p>
            <a:pPr lvl="1"/>
            <a:r>
              <a:rPr lang="en-US" sz="1800" dirty="0" smtClean="0">
                <a:solidFill>
                  <a:schemeClr val="accent3">
                    <a:lumMod val="75000"/>
                  </a:schemeClr>
                </a:solidFill>
              </a:rPr>
              <a:t>We have crafted the evaluation criteria and proposal guidelines as uniform as possible to enable meaningful comparisons</a:t>
            </a:r>
          </a:p>
          <a:p>
            <a:r>
              <a:rPr lang="en-US" sz="2200" dirty="0" smtClean="0"/>
              <a:t>We </a:t>
            </a:r>
            <a:r>
              <a:rPr lang="en-US" sz="2200" dirty="0"/>
              <a:t>anticipate that this review process will allow DOE the ability to periodically rebalance its HEP experimental portfolio, and adapt as needed to different budget scenarios. </a:t>
            </a:r>
            <a:endParaRPr lang="en-US" sz="2200" dirty="0" smtClean="0"/>
          </a:p>
          <a:p>
            <a:r>
              <a:rPr lang="en-US" sz="2200" b="1" dirty="0" smtClean="0">
                <a:solidFill>
                  <a:schemeClr val="accent1">
                    <a:lumMod val="75000"/>
                  </a:schemeClr>
                </a:solidFill>
              </a:rPr>
              <a:t>We </a:t>
            </a:r>
            <a:r>
              <a:rPr lang="en-US" sz="2200" b="1" dirty="0">
                <a:solidFill>
                  <a:schemeClr val="accent1">
                    <a:lumMod val="75000"/>
                  </a:schemeClr>
                </a:solidFill>
              </a:rPr>
              <a:t>feel the participation of HEPAP is critical in this important process and very much appreciate your </a:t>
            </a:r>
            <a:r>
              <a:rPr lang="en-US" sz="2200" b="1" dirty="0" smtClean="0">
                <a:solidFill>
                  <a:schemeClr val="accent1">
                    <a:lumMod val="75000"/>
                  </a:schemeClr>
                </a:solidFill>
              </a:rPr>
              <a:t>assistance</a:t>
            </a:r>
            <a:r>
              <a:rPr lang="en-US" b="1" dirty="0" smtClean="0">
                <a:solidFill>
                  <a:schemeClr val="accent1">
                    <a:lumMod val="75000"/>
                  </a:schemeClr>
                </a:solidFill>
              </a:rPr>
              <a:t>.</a:t>
            </a:r>
            <a:endParaRPr lang="en-US" b="1" dirty="0">
              <a:solidFill>
                <a:schemeClr val="accent1">
                  <a:lumMod val="75000"/>
                </a:schemeClr>
              </a:solidFill>
            </a:endParaRPr>
          </a:p>
          <a:p>
            <a:endParaRPr lang="en-US" b="1" dirty="0">
              <a:solidFill>
                <a:schemeClr val="accent1">
                  <a:lumMod val="75000"/>
                </a:schemeClr>
              </a:solidFill>
            </a:endParaRP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21</a:t>
            </a:fld>
            <a:endParaRPr lang="en-US"/>
          </a:p>
        </p:txBody>
      </p:sp>
    </p:spTree>
    <p:extLst>
      <p:ext uri="{BB962C8B-B14F-4D97-AF65-F5344CB8AC3E}">
        <p14:creationId xmlns:p14="http://schemas.microsoft.com/office/powerpoint/2010/main" val="399868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 HEP Portfolio Review</a:t>
            </a:r>
            <a:endParaRPr lang="en-US" dirty="0"/>
          </a:p>
        </p:txBody>
      </p:sp>
      <p:sp>
        <p:nvSpPr>
          <p:cNvPr id="3" name="Content Placeholder 2"/>
          <p:cNvSpPr>
            <a:spLocks noGrp="1"/>
          </p:cNvSpPr>
          <p:nvPr>
            <p:ph idx="1"/>
          </p:nvPr>
        </p:nvSpPr>
        <p:spPr/>
        <p:txBody>
          <a:bodyPr>
            <a:normAutofit fontScale="85000" lnSpcReduction="20000"/>
          </a:bodyPr>
          <a:lstStyle/>
          <a:p>
            <a:pPr marL="53975" indent="0">
              <a:buNone/>
            </a:pPr>
            <a:r>
              <a:rPr lang="en-US" dirty="0" smtClean="0"/>
              <a:t>In this talk we cover general Frequently Asked Questions:</a:t>
            </a:r>
          </a:p>
          <a:p>
            <a:pPr lvl="1"/>
            <a:r>
              <a:rPr lang="en-US" dirty="0" smtClean="0">
                <a:solidFill>
                  <a:schemeClr val="accent3">
                    <a:lumMod val="75000"/>
                  </a:schemeClr>
                </a:solidFill>
              </a:rPr>
              <a:t>What is it?</a:t>
            </a:r>
          </a:p>
          <a:p>
            <a:pPr lvl="1"/>
            <a:r>
              <a:rPr lang="en-US" dirty="0" smtClean="0">
                <a:solidFill>
                  <a:schemeClr val="accent3">
                    <a:lumMod val="75000"/>
                  </a:schemeClr>
                </a:solidFill>
              </a:rPr>
              <a:t>Why are we doing this?</a:t>
            </a:r>
          </a:p>
          <a:p>
            <a:pPr lvl="2"/>
            <a:r>
              <a:rPr lang="en-US" dirty="0" smtClean="0">
                <a:solidFill>
                  <a:schemeClr val="accent3">
                    <a:lumMod val="75000"/>
                  </a:schemeClr>
                </a:solidFill>
              </a:rPr>
              <a:t>Why are we doing this </a:t>
            </a:r>
            <a:r>
              <a:rPr lang="en-US" i="1" dirty="0" smtClean="0">
                <a:solidFill>
                  <a:schemeClr val="accent3">
                    <a:lumMod val="75000"/>
                  </a:schemeClr>
                </a:solidFill>
              </a:rPr>
              <a:t>*now*?</a:t>
            </a:r>
          </a:p>
          <a:p>
            <a:pPr lvl="1"/>
            <a:r>
              <a:rPr lang="en-US" dirty="0" smtClean="0">
                <a:solidFill>
                  <a:schemeClr val="accent3">
                    <a:lumMod val="75000"/>
                  </a:schemeClr>
                </a:solidFill>
              </a:rPr>
              <a:t>How are we doing this?</a:t>
            </a:r>
          </a:p>
          <a:p>
            <a:pPr lvl="2"/>
            <a:r>
              <a:rPr lang="en-US" dirty="0">
                <a:solidFill>
                  <a:schemeClr val="accent3">
                    <a:lumMod val="75000"/>
                  </a:schemeClr>
                </a:solidFill>
              </a:rPr>
              <a:t>Why are we doing it </a:t>
            </a:r>
            <a:r>
              <a:rPr lang="en-US" i="1" dirty="0">
                <a:solidFill>
                  <a:schemeClr val="accent3">
                    <a:lumMod val="75000"/>
                  </a:schemeClr>
                </a:solidFill>
              </a:rPr>
              <a:t>*this way*?</a:t>
            </a:r>
            <a:endParaRPr lang="en-US" i="1" dirty="0" smtClean="0">
              <a:solidFill>
                <a:schemeClr val="accent3">
                  <a:lumMod val="75000"/>
                </a:schemeClr>
              </a:solidFill>
            </a:endParaRPr>
          </a:p>
          <a:p>
            <a:pPr lvl="1"/>
            <a:r>
              <a:rPr lang="en-US" dirty="0" smtClean="0">
                <a:solidFill>
                  <a:schemeClr val="accent3">
                    <a:lumMod val="75000"/>
                  </a:schemeClr>
                </a:solidFill>
              </a:rPr>
              <a:t>What evaluation criteria will be used? </a:t>
            </a:r>
            <a:endParaRPr lang="en-US" dirty="0">
              <a:solidFill>
                <a:schemeClr val="accent3">
                  <a:lumMod val="75000"/>
                </a:schemeClr>
              </a:solidFill>
            </a:endParaRPr>
          </a:p>
          <a:p>
            <a:pPr lvl="1"/>
            <a:r>
              <a:rPr lang="en-US" dirty="0" smtClean="0">
                <a:solidFill>
                  <a:schemeClr val="accent3">
                    <a:lumMod val="75000"/>
                  </a:schemeClr>
                </a:solidFill>
              </a:rPr>
              <a:t>How will the results be used?</a:t>
            </a:r>
          </a:p>
          <a:p>
            <a:pPr lvl="1"/>
            <a:r>
              <a:rPr lang="en-US" dirty="0" smtClean="0">
                <a:solidFill>
                  <a:schemeClr val="accent3">
                    <a:lumMod val="75000"/>
                  </a:schemeClr>
                </a:solidFill>
              </a:rPr>
              <a:t>What is the timeline?</a:t>
            </a:r>
          </a:p>
          <a:p>
            <a:pPr lvl="1"/>
            <a:r>
              <a:rPr lang="en-US" dirty="0" smtClean="0">
                <a:solidFill>
                  <a:schemeClr val="accent3">
                    <a:lumMod val="75000"/>
                  </a:schemeClr>
                </a:solidFill>
              </a:rPr>
              <a:t>Etc.</a:t>
            </a:r>
          </a:p>
          <a:p>
            <a:r>
              <a:rPr lang="en-US" dirty="0" smtClean="0"/>
              <a:t>Specific FAQ is available on the HEPAP website with the subpanel charge and supporting documents</a:t>
            </a:r>
            <a:endParaRPr lang="en-US"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3</a:t>
            </a:fld>
            <a:endParaRPr lang="en-US"/>
          </a:p>
        </p:txBody>
      </p:sp>
    </p:spTree>
    <p:extLst>
      <p:ext uri="{BB962C8B-B14F-4D97-AF65-F5344CB8AC3E}">
        <p14:creationId xmlns:p14="http://schemas.microsoft.com/office/powerpoint/2010/main" val="3894340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 HEP Portfolio Review – What is it?</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Independent peer review of currently operating experiments supported by DOE/HEP</a:t>
            </a:r>
          </a:p>
          <a:p>
            <a:pPr lvl="1"/>
            <a:r>
              <a:rPr lang="en-US" dirty="0" smtClean="0">
                <a:solidFill>
                  <a:schemeClr val="accent3">
                    <a:lumMod val="75000"/>
                  </a:schemeClr>
                </a:solidFill>
              </a:rPr>
              <a:t>Will focus on scientific impact and productivity of HEP-supported contributions</a:t>
            </a:r>
          </a:p>
          <a:p>
            <a:r>
              <a:rPr lang="en-US" b="1" dirty="0" smtClean="0"/>
              <a:t>All </a:t>
            </a:r>
            <a:r>
              <a:rPr lang="en-US" b="1" dirty="0"/>
              <a:t>currently-supported HEP experiments that have taken physics data for at least two years, and are expected to request significant DOE support for operations, or related activities (e.g., computing) beyond FY 2018 are subject to this </a:t>
            </a:r>
            <a:r>
              <a:rPr lang="en-US" b="1" dirty="0" smtClean="0"/>
              <a:t>review</a:t>
            </a:r>
          </a:p>
          <a:p>
            <a:pPr lvl="1"/>
            <a:r>
              <a:rPr lang="en-US" dirty="0" smtClean="0">
                <a:solidFill>
                  <a:schemeClr val="accent3">
                    <a:lumMod val="75000"/>
                  </a:schemeClr>
                </a:solidFill>
              </a:rPr>
              <a:t>Experiments that have not yet taken physics data (e.g. Muon g-2, Belle II) are exempt</a:t>
            </a:r>
          </a:p>
          <a:p>
            <a:pPr lvl="1"/>
            <a:r>
              <a:rPr lang="en-US" dirty="0" smtClean="0">
                <a:solidFill>
                  <a:schemeClr val="accent3">
                    <a:lumMod val="75000"/>
                  </a:schemeClr>
                </a:solidFill>
              </a:rPr>
              <a:t>Experiments completing DOE-supported operations in FY2018 with modest future support (e.g. EXO-200, BES-III) are exempt</a:t>
            </a:r>
          </a:p>
          <a:p>
            <a:pPr lvl="1"/>
            <a:r>
              <a:rPr lang="en-US" dirty="0" smtClean="0">
                <a:solidFill>
                  <a:schemeClr val="accent3">
                    <a:lumMod val="75000"/>
                  </a:schemeClr>
                </a:solidFill>
              </a:rPr>
              <a:t>This encompasses 13 experiments on Intensity or Cosmic Frontiers plus the two large LHC experiments ATLAS and CMS</a:t>
            </a:r>
            <a:endParaRPr lang="en-US" dirty="0">
              <a:solidFill>
                <a:schemeClr val="accent3">
                  <a:lumMod val="75000"/>
                </a:schemeClr>
              </a:solidFill>
            </a:endParaRP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4</a:t>
            </a:fld>
            <a:endParaRPr lang="en-US"/>
          </a:p>
        </p:txBody>
      </p:sp>
    </p:spTree>
    <p:extLst>
      <p:ext uri="{BB962C8B-B14F-4D97-AF65-F5344CB8AC3E}">
        <p14:creationId xmlns:p14="http://schemas.microsoft.com/office/powerpoint/2010/main" val="1757403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 HEP Portfolio Review – Why?</a:t>
            </a:r>
            <a:endParaRPr lang="en-US" dirty="0"/>
          </a:p>
        </p:txBody>
      </p:sp>
      <p:sp>
        <p:nvSpPr>
          <p:cNvPr id="3" name="Content Placeholder 2"/>
          <p:cNvSpPr>
            <a:spLocks noGrp="1"/>
          </p:cNvSpPr>
          <p:nvPr>
            <p:ph idx="1"/>
          </p:nvPr>
        </p:nvSpPr>
        <p:spPr/>
        <p:txBody>
          <a:bodyPr/>
          <a:lstStyle/>
          <a:p>
            <a:r>
              <a:rPr lang="en-US" sz="2000" dirty="0" smtClean="0"/>
              <a:t>During development of the FY2018 President’s Request it was realized that if the budget was enacted as requested, it would require significant reductions to current HEP operating experiments and associated research, in order to preserve P5 projects at a much lower budget level than P5 envisioned.</a:t>
            </a:r>
          </a:p>
          <a:p>
            <a:pPr lvl="1"/>
            <a:r>
              <a:rPr lang="en-US" sz="1600" dirty="0" smtClean="0">
                <a:solidFill>
                  <a:schemeClr val="accent3">
                    <a:lumMod val="75000"/>
                  </a:schemeClr>
                </a:solidFill>
              </a:rPr>
              <a:t>Note that the then-current portfolio of operating HEP experiments was not directly addressed in the 2014 P5 report, but they did anticipate this issue:</a:t>
            </a:r>
          </a:p>
          <a:p>
            <a:pPr marL="398463" lvl="2" indent="0">
              <a:buNone/>
            </a:pPr>
            <a:r>
              <a:rPr lang="en-US" sz="1600" i="1" dirty="0" smtClean="0">
                <a:solidFill>
                  <a:schemeClr val="accent1">
                    <a:lumMod val="75000"/>
                  </a:schemeClr>
                </a:solidFill>
              </a:rPr>
              <a:t>“Increasing </a:t>
            </a:r>
            <a:r>
              <a:rPr lang="en-US" sz="1600" i="1" dirty="0">
                <a:solidFill>
                  <a:schemeClr val="accent1">
                    <a:lumMod val="75000"/>
                  </a:schemeClr>
                </a:solidFill>
              </a:rPr>
              <a:t>the project </a:t>
            </a:r>
            <a:r>
              <a:rPr lang="en-US" sz="1600" i="1" dirty="0" smtClean="0">
                <a:solidFill>
                  <a:schemeClr val="accent1">
                    <a:lumMod val="75000"/>
                  </a:schemeClr>
                </a:solidFill>
              </a:rPr>
              <a:t>fraction will </a:t>
            </a:r>
            <a:r>
              <a:rPr lang="en-US" sz="1600" i="1" dirty="0">
                <a:solidFill>
                  <a:schemeClr val="accent1">
                    <a:lumMod val="75000"/>
                  </a:schemeClr>
                </a:solidFill>
              </a:rPr>
              <a:t>necessarily entail judicious reductions in the fractions </a:t>
            </a:r>
            <a:r>
              <a:rPr lang="en-US" sz="1600" i="1" dirty="0" smtClean="0">
                <a:solidFill>
                  <a:schemeClr val="accent1">
                    <a:lumMod val="75000"/>
                  </a:schemeClr>
                </a:solidFill>
              </a:rPr>
              <a:t>of the </a:t>
            </a:r>
            <a:r>
              <a:rPr lang="en-US" sz="1600" i="1" dirty="0">
                <a:solidFill>
                  <a:schemeClr val="accent1">
                    <a:lumMod val="75000"/>
                  </a:schemeClr>
                </a:solidFill>
              </a:rPr>
              <a:t>budget invested in the research program and </a:t>
            </a:r>
            <a:r>
              <a:rPr lang="en-US" sz="1600" i="1" dirty="0" smtClean="0">
                <a:solidFill>
                  <a:schemeClr val="accent1">
                    <a:lumMod val="75000"/>
                  </a:schemeClr>
                </a:solidFill>
              </a:rPr>
              <a:t>operations” </a:t>
            </a:r>
            <a:endParaRPr lang="en-US" sz="1600" i="1" dirty="0">
              <a:solidFill>
                <a:schemeClr val="accent1">
                  <a:lumMod val="75000"/>
                </a:schemeClr>
              </a:solidFill>
            </a:endParaRPr>
          </a:p>
          <a:p>
            <a:pPr lvl="1"/>
            <a:r>
              <a:rPr lang="en-US" sz="1600" dirty="0">
                <a:solidFill>
                  <a:schemeClr val="accent3">
                    <a:lumMod val="75000"/>
                  </a:schemeClr>
                </a:solidFill>
              </a:rPr>
              <a:t>Specific scenarios were not spelled out in the FY2018 Request, but it was clear that major changes would require HEPAP input on science </a:t>
            </a:r>
            <a:r>
              <a:rPr lang="en-US" sz="1600" dirty="0" smtClean="0">
                <a:solidFill>
                  <a:schemeClr val="accent3">
                    <a:lumMod val="75000"/>
                  </a:schemeClr>
                </a:solidFill>
              </a:rPr>
              <a:t>priorities</a:t>
            </a:r>
            <a:endParaRPr lang="en-US" sz="1600" dirty="0" smtClean="0"/>
          </a:p>
          <a:p>
            <a:r>
              <a:rPr lang="en-US" sz="2000" dirty="0" smtClean="0"/>
              <a:t>The House and Senate Marks for FY 2018 are much more favorable but will still require some fine-tuning of the current DOE HEP experiment portfolio to meet budget bottom-line.</a:t>
            </a:r>
            <a:endParaRPr lang="en-US" sz="2000"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5</a:t>
            </a:fld>
            <a:endParaRPr lang="en-US"/>
          </a:p>
        </p:txBody>
      </p:sp>
    </p:spTree>
    <p:extLst>
      <p:ext uri="{BB962C8B-B14F-4D97-AF65-F5344CB8AC3E}">
        <p14:creationId xmlns:p14="http://schemas.microsoft.com/office/powerpoint/2010/main" val="2832802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DOE HEP Portfolio Review – </a:t>
            </a:r>
            <a:r>
              <a:rPr lang="en-US" dirty="0" smtClean="0"/>
              <a:t>Why Now?</a:t>
            </a:r>
            <a:endParaRPr lang="en-US" dirty="0"/>
          </a:p>
        </p:txBody>
      </p:sp>
      <p:sp>
        <p:nvSpPr>
          <p:cNvPr id="3" name="Content Placeholder 2"/>
          <p:cNvSpPr>
            <a:spLocks noGrp="1"/>
          </p:cNvSpPr>
          <p:nvPr>
            <p:ph idx="1"/>
          </p:nvPr>
        </p:nvSpPr>
        <p:spPr/>
        <p:txBody>
          <a:bodyPr>
            <a:normAutofit lnSpcReduction="10000"/>
          </a:bodyPr>
          <a:lstStyle/>
          <a:p>
            <a:r>
              <a:rPr lang="en-US" sz="2000" dirty="0" smtClean="0"/>
              <a:t>If FY18 Appropriation ~ FY18 Request: actions will need to be taken immediately.</a:t>
            </a:r>
          </a:p>
          <a:p>
            <a:r>
              <a:rPr lang="en-US" sz="2000" dirty="0" smtClean="0"/>
              <a:t>If FY18 Appropriation ~ House, Senate Mark: actions will need to be taken or initiated by the end of FY18</a:t>
            </a:r>
          </a:p>
          <a:p>
            <a:r>
              <a:rPr lang="en-US" sz="2000" dirty="0" smtClean="0"/>
              <a:t>Also, there was an explicit recommendation of 2016 HEP COV:</a:t>
            </a:r>
          </a:p>
          <a:p>
            <a:pPr marL="227013" lvl="1" indent="0">
              <a:buNone/>
            </a:pPr>
            <a:r>
              <a:rPr lang="en-US" sz="1600" i="1" dirty="0">
                <a:solidFill>
                  <a:schemeClr val="accent1">
                    <a:lumMod val="75000"/>
                  </a:schemeClr>
                </a:solidFill>
              </a:rPr>
              <a:t>Work closely with the Laboratories and with Project Management and Program Management teams to develop a comprehensive strategic plan, consistent with P5 guidance, that anticipates the needs for future </a:t>
            </a:r>
            <a:r>
              <a:rPr lang="en-US" sz="1600" i="1" dirty="0" smtClean="0">
                <a:solidFill>
                  <a:schemeClr val="accent1">
                    <a:lumMod val="75000"/>
                  </a:schemeClr>
                </a:solidFill>
              </a:rPr>
              <a:t>operating funds</a:t>
            </a:r>
          </a:p>
          <a:p>
            <a:pPr lvl="1"/>
            <a:r>
              <a:rPr lang="en-US" sz="1600" dirty="0" smtClean="0">
                <a:solidFill>
                  <a:schemeClr val="accent3">
                    <a:lumMod val="75000"/>
                  </a:schemeClr>
                </a:solidFill>
              </a:rPr>
              <a:t>Although this recommendation was primarily targeted at the future P5-recommended portfolio, we are taking the opportunity to develop a process that can evaluate ongoing HEP experiments in the broader P5 context</a:t>
            </a:r>
          </a:p>
          <a:p>
            <a:r>
              <a:rPr lang="en-US" sz="2000" dirty="0" smtClean="0"/>
              <a:t>Currently operating HEP experiments have not had their science impact or performance evaluated in a consistent or comparative fashion  </a:t>
            </a:r>
            <a:endParaRPr lang="en-US" sz="2000" dirty="0"/>
          </a:p>
          <a:p>
            <a:endParaRPr lang="en-US"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6</a:t>
            </a:fld>
            <a:endParaRPr lang="en-US"/>
          </a:p>
        </p:txBody>
      </p:sp>
    </p:spTree>
    <p:extLst>
      <p:ext uri="{BB962C8B-B14F-4D97-AF65-F5344CB8AC3E}">
        <p14:creationId xmlns:p14="http://schemas.microsoft.com/office/powerpoint/2010/main" val="989574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 HEP Portfolio Review – How?</a:t>
            </a:r>
            <a:endParaRPr lang="en-US" dirty="0"/>
          </a:p>
        </p:txBody>
      </p:sp>
      <p:sp>
        <p:nvSpPr>
          <p:cNvPr id="3" name="Content Placeholder 2"/>
          <p:cNvSpPr>
            <a:spLocks noGrp="1"/>
          </p:cNvSpPr>
          <p:nvPr>
            <p:ph idx="1"/>
          </p:nvPr>
        </p:nvSpPr>
        <p:spPr/>
        <p:txBody>
          <a:bodyPr>
            <a:normAutofit/>
          </a:bodyPr>
          <a:lstStyle/>
          <a:p>
            <a:r>
              <a:rPr lang="en-US" sz="2000" dirty="0" smtClean="0"/>
              <a:t>We have requested a comparative, peer review process that will evaluate the </a:t>
            </a:r>
            <a:r>
              <a:rPr lang="en-US" sz="2000" b="1" dirty="0" smtClean="0"/>
              <a:t>science impact and productivity </a:t>
            </a:r>
            <a:r>
              <a:rPr lang="en-US" sz="2000" dirty="0" smtClean="0"/>
              <a:t>of currently operating HEP experiments for the near future:</a:t>
            </a:r>
          </a:p>
          <a:p>
            <a:pPr lvl="1"/>
            <a:r>
              <a:rPr lang="en-US" sz="1600" dirty="0" smtClean="0">
                <a:solidFill>
                  <a:schemeClr val="accent3">
                    <a:lumMod val="75000"/>
                  </a:schemeClr>
                </a:solidFill>
              </a:rPr>
              <a:t>Specific period covered by review is FY2019-22</a:t>
            </a:r>
          </a:p>
          <a:p>
            <a:pPr lvl="1"/>
            <a:r>
              <a:rPr lang="en-US" sz="1600" dirty="0" smtClean="0">
                <a:solidFill>
                  <a:schemeClr val="accent3">
                    <a:lumMod val="75000"/>
                  </a:schemeClr>
                </a:solidFill>
              </a:rPr>
              <a:t>Experiments to be reviewed are: </a:t>
            </a:r>
            <a:r>
              <a:rPr lang="en-US" sz="1600" b="1" dirty="0" smtClean="0">
                <a:solidFill>
                  <a:schemeClr val="accent1">
                    <a:lumMod val="75000"/>
                  </a:schemeClr>
                </a:solidFill>
              </a:rPr>
              <a:t>AMS, ATLAS, CMS, </a:t>
            </a:r>
            <a:r>
              <a:rPr lang="en-US" sz="1600" b="1" dirty="0" err="1" smtClean="0">
                <a:solidFill>
                  <a:schemeClr val="accent1">
                    <a:lumMod val="75000"/>
                  </a:schemeClr>
                </a:solidFill>
              </a:rPr>
              <a:t>Daya</a:t>
            </a:r>
            <a:r>
              <a:rPr lang="en-US" sz="1600" b="1" dirty="0" smtClean="0">
                <a:solidFill>
                  <a:schemeClr val="accent1">
                    <a:lumMod val="75000"/>
                  </a:schemeClr>
                </a:solidFill>
              </a:rPr>
              <a:t> Bay, DES, </a:t>
            </a:r>
            <a:r>
              <a:rPr lang="en-US" sz="1600" b="1" dirty="0" err="1" smtClean="0">
                <a:solidFill>
                  <a:schemeClr val="accent1">
                    <a:lumMod val="75000"/>
                  </a:schemeClr>
                </a:solidFill>
              </a:rPr>
              <a:t>eBOSS</a:t>
            </a:r>
            <a:r>
              <a:rPr lang="en-US" sz="1600" b="1" dirty="0" smtClean="0">
                <a:solidFill>
                  <a:schemeClr val="accent1">
                    <a:lumMod val="75000"/>
                  </a:schemeClr>
                </a:solidFill>
              </a:rPr>
              <a:t>, Fermi/GLAST, HAWC, K0TO, </a:t>
            </a:r>
            <a:r>
              <a:rPr lang="en-US" sz="1600" b="1" dirty="0" err="1" smtClean="0">
                <a:solidFill>
                  <a:schemeClr val="accent1">
                    <a:lumMod val="75000"/>
                  </a:schemeClr>
                </a:solidFill>
              </a:rPr>
              <a:t>MicroBooNE</a:t>
            </a:r>
            <a:r>
              <a:rPr lang="en-US" sz="1600" b="1" dirty="0" smtClean="0">
                <a:solidFill>
                  <a:schemeClr val="accent1">
                    <a:lumMod val="75000"/>
                  </a:schemeClr>
                </a:solidFill>
              </a:rPr>
              <a:t>, Minerva, NA61/SHINE, </a:t>
            </a:r>
            <a:r>
              <a:rPr lang="en-US" sz="1600" b="1" dirty="0" err="1" smtClean="0">
                <a:solidFill>
                  <a:schemeClr val="accent1">
                    <a:lumMod val="75000"/>
                  </a:schemeClr>
                </a:solidFill>
              </a:rPr>
              <a:t>NOvA</a:t>
            </a:r>
            <a:r>
              <a:rPr lang="en-US" sz="1600" b="1" dirty="0" smtClean="0">
                <a:solidFill>
                  <a:schemeClr val="accent1">
                    <a:lumMod val="75000"/>
                  </a:schemeClr>
                </a:solidFill>
              </a:rPr>
              <a:t>, </a:t>
            </a:r>
            <a:r>
              <a:rPr lang="en-US" sz="1600" b="1" dirty="0" err="1" smtClean="0">
                <a:solidFill>
                  <a:schemeClr val="accent1">
                    <a:lumMod val="75000"/>
                  </a:schemeClr>
                </a:solidFill>
              </a:rPr>
              <a:t>SuperK</a:t>
            </a:r>
            <a:r>
              <a:rPr lang="en-US" sz="1600" b="1" dirty="0" smtClean="0">
                <a:solidFill>
                  <a:schemeClr val="accent1">
                    <a:lumMod val="75000"/>
                  </a:schemeClr>
                </a:solidFill>
              </a:rPr>
              <a:t>, T2K</a:t>
            </a:r>
          </a:p>
          <a:p>
            <a:pPr lvl="1"/>
            <a:r>
              <a:rPr lang="en-US" sz="1600" dirty="0" smtClean="0">
                <a:solidFill>
                  <a:schemeClr val="accent3">
                    <a:lumMod val="75000"/>
                  </a:schemeClr>
                </a:solidFill>
              </a:rPr>
              <a:t>LHC experiments get “special” treatment (more on this later)</a:t>
            </a:r>
          </a:p>
          <a:p>
            <a:pPr lvl="1"/>
            <a:r>
              <a:rPr lang="en-US" sz="1600" dirty="0" smtClean="0">
                <a:solidFill>
                  <a:schemeClr val="accent3">
                    <a:lumMod val="75000"/>
                  </a:schemeClr>
                </a:solidFill>
              </a:rPr>
              <a:t>Other experiments all evaluated together in one subpanel – obviously a broad range of science, scale, maturity  </a:t>
            </a:r>
          </a:p>
          <a:p>
            <a:r>
              <a:rPr lang="en-US" sz="2000" dirty="0" smtClean="0"/>
              <a:t>Subpanel reports will go to HEPAP for final review, amendment (if needed) and approval</a:t>
            </a:r>
            <a:endParaRPr lang="en-US" sz="2000" dirty="0"/>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7</a:t>
            </a:fld>
            <a:endParaRPr lang="en-US"/>
          </a:p>
        </p:txBody>
      </p:sp>
    </p:spTree>
    <p:extLst>
      <p:ext uri="{BB962C8B-B14F-4D97-AF65-F5344CB8AC3E}">
        <p14:creationId xmlns:p14="http://schemas.microsoft.com/office/powerpoint/2010/main" val="100947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 HEP Portfolio Review – Why like this?</a:t>
            </a:r>
            <a:endParaRPr lang="en-US" dirty="0"/>
          </a:p>
        </p:txBody>
      </p:sp>
      <p:sp>
        <p:nvSpPr>
          <p:cNvPr id="3" name="Content Placeholder 2"/>
          <p:cNvSpPr>
            <a:spLocks noGrp="1"/>
          </p:cNvSpPr>
          <p:nvPr>
            <p:ph idx="1"/>
          </p:nvPr>
        </p:nvSpPr>
        <p:spPr/>
        <p:txBody>
          <a:bodyPr>
            <a:normAutofit fontScale="92500" lnSpcReduction="10000"/>
          </a:bodyPr>
          <a:lstStyle/>
          <a:p>
            <a:r>
              <a:rPr lang="en-US" sz="2000" dirty="0" smtClean="0"/>
              <a:t>Modelled on similar </a:t>
            </a:r>
            <a:r>
              <a:rPr lang="en-US" sz="2000" dirty="0"/>
              <a:t>“Senior Review” or “Portfolio Review” processes at NASA and </a:t>
            </a:r>
            <a:r>
              <a:rPr lang="en-US" sz="2000" dirty="0" smtClean="0"/>
              <a:t>NSF Astronomy</a:t>
            </a:r>
          </a:p>
          <a:p>
            <a:pPr lvl="1"/>
            <a:r>
              <a:rPr lang="en-US" sz="1600" dirty="0" smtClean="0">
                <a:solidFill>
                  <a:schemeClr val="accent3">
                    <a:lumMod val="75000"/>
                  </a:schemeClr>
                </a:solidFill>
              </a:rPr>
              <a:t>Differences in detail, but these agencies also have to manage ongoing, diverse portfolios of science missions/experiments within budget constraints</a:t>
            </a:r>
            <a:endParaRPr lang="en-US" sz="1600" dirty="0">
              <a:solidFill>
                <a:schemeClr val="accent3">
                  <a:lumMod val="75000"/>
                </a:schemeClr>
              </a:solidFill>
            </a:endParaRPr>
          </a:p>
          <a:p>
            <a:r>
              <a:rPr lang="en-US" sz="2000" dirty="0" smtClean="0"/>
              <a:t>Decided early on that we needed some reasonable thresholds for what was subject to review:</a:t>
            </a:r>
          </a:p>
          <a:p>
            <a:pPr lvl="1"/>
            <a:r>
              <a:rPr lang="en-US" sz="1600" dirty="0" smtClean="0">
                <a:solidFill>
                  <a:schemeClr val="accent3">
                    <a:lumMod val="75000"/>
                  </a:schemeClr>
                </a:solidFill>
              </a:rPr>
              <a:t>Don’t review experiments that have not yet taken significant physics data</a:t>
            </a:r>
          </a:p>
          <a:p>
            <a:pPr lvl="1"/>
            <a:r>
              <a:rPr lang="en-US" sz="1600" dirty="0" smtClean="0">
                <a:solidFill>
                  <a:schemeClr val="accent3">
                    <a:lumMod val="75000"/>
                  </a:schemeClr>
                </a:solidFill>
              </a:rPr>
              <a:t>Don’t review experiments that are essentially completed or close to completion</a:t>
            </a:r>
          </a:p>
          <a:p>
            <a:pPr lvl="1"/>
            <a:r>
              <a:rPr lang="en-US" sz="1600" dirty="0" smtClean="0">
                <a:solidFill>
                  <a:schemeClr val="accent3">
                    <a:lumMod val="75000"/>
                  </a:schemeClr>
                </a:solidFill>
              </a:rPr>
              <a:t>Don’t review experiments that are requesting very modest resources for the near future</a:t>
            </a:r>
          </a:p>
          <a:p>
            <a:pPr lvl="1"/>
            <a:r>
              <a:rPr lang="en-US" sz="1600" dirty="0" smtClean="0">
                <a:solidFill>
                  <a:schemeClr val="accent3">
                    <a:lumMod val="75000"/>
                  </a:schemeClr>
                </a:solidFill>
              </a:rPr>
              <a:t>Operations of many experiments has separate dedicated reviews, do not need to rehash those exercises. Assume operations </a:t>
            </a:r>
            <a:r>
              <a:rPr lang="en-US" sz="1600" i="1" dirty="0" smtClean="0">
                <a:solidFill>
                  <a:schemeClr val="accent3">
                    <a:lumMod val="75000"/>
                  </a:schemeClr>
                </a:solidFill>
              </a:rPr>
              <a:t>per se </a:t>
            </a:r>
            <a:r>
              <a:rPr lang="en-US" sz="1600" dirty="0" smtClean="0">
                <a:solidFill>
                  <a:schemeClr val="accent3">
                    <a:lumMod val="75000"/>
                  </a:schemeClr>
                </a:solidFill>
              </a:rPr>
              <a:t>are efficient and effective.</a:t>
            </a:r>
          </a:p>
          <a:p>
            <a:r>
              <a:rPr lang="en-US" sz="2000" dirty="0" smtClean="0"/>
              <a:t>Proposal requirements and evaluation criteria should be the same across experiments</a:t>
            </a:r>
          </a:p>
          <a:p>
            <a:pPr lvl="1"/>
            <a:r>
              <a:rPr lang="en-US" sz="1600" dirty="0" smtClean="0">
                <a:solidFill>
                  <a:schemeClr val="accent3">
                    <a:lumMod val="75000"/>
                  </a:schemeClr>
                </a:solidFill>
              </a:rPr>
              <a:t>However, the scale and priority difference of the LHC experiments requires some customization of process (see following slides)</a:t>
            </a:r>
            <a:endParaRPr lang="en-US" sz="1600" dirty="0">
              <a:solidFill>
                <a:schemeClr val="accent3">
                  <a:lumMod val="75000"/>
                </a:schemeClr>
              </a:solidFill>
            </a:endParaRPr>
          </a:p>
          <a:p>
            <a:endParaRPr lang="en-US" sz="2000" dirty="0">
              <a:solidFill>
                <a:schemeClr val="accent3">
                  <a:lumMod val="75000"/>
                </a:schemeClr>
              </a:solidFill>
            </a:endParaRP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8</a:t>
            </a:fld>
            <a:endParaRPr lang="en-US"/>
          </a:p>
        </p:txBody>
      </p:sp>
    </p:spTree>
    <p:extLst>
      <p:ext uri="{BB962C8B-B14F-4D97-AF65-F5344CB8AC3E}">
        <p14:creationId xmlns:p14="http://schemas.microsoft.com/office/powerpoint/2010/main" val="4042137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 HEP Portfolio Review – Why like this (more)?</a:t>
            </a:r>
            <a:endParaRPr lang="en-US" dirty="0"/>
          </a:p>
        </p:txBody>
      </p:sp>
      <p:sp>
        <p:nvSpPr>
          <p:cNvPr id="3" name="Content Placeholder 2"/>
          <p:cNvSpPr>
            <a:spLocks noGrp="1"/>
          </p:cNvSpPr>
          <p:nvPr>
            <p:ph idx="1"/>
          </p:nvPr>
        </p:nvSpPr>
        <p:spPr/>
        <p:txBody>
          <a:bodyPr/>
          <a:lstStyle/>
          <a:p>
            <a:r>
              <a:rPr lang="en-US" sz="2000" b="1" dirty="0" smtClean="0"/>
              <a:t>Overarching goal is to maintain and optimally execute the P5 plan</a:t>
            </a:r>
          </a:p>
          <a:p>
            <a:r>
              <a:rPr lang="en-US" sz="2000" dirty="0"/>
              <a:t>For </a:t>
            </a:r>
            <a:r>
              <a:rPr lang="en-US" sz="2000" dirty="0" smtClean="0"/>
              <a:t>non-LHC </a:t>
            </a:r>
            <a:r>
              <a:rPr lang="en-US" sz="2000" dirty="0"/>
              <a:t>experiments, a primary consideration should be </a:t>
            </a:r>
            <a:r>
              <a:rPr lang="en-US" sz="2000" i="1" dirty="0">
                <a:solidFill>
                  <a:schemeClr val="accent1">
                    <a:lumMod val="75000"/>
                  </a:schemeClr>
                </a:solidFill>
              </a:rPr>
              <a:t>“how well are these experiments advancing the P5 plan”?</a:t>
            </a:r>
            <a:r>
              <a:rPr lang="en-US" sz="1600" i="1" dirty="0">
                <a:solidFill>
                  <a:schemeClr val="accent1">
                    <a:lumMod val="75000"/>
                  </a:schemeClr>
                </a:solidFill>
              </a:rPr>
              <a:t> </a:t>
            </a:r>
            <a:endParaRPr lang="en-US" sz="1600" i="1" dirty="0" smtClean="0">
              <a:solidFill>
                <a:schemeClr val="accent1">
                  <a:lumMod val="75000"/>
                </a:schemeClr>
              </a:solidFill>
            </a:endParaRPr>
          </a:p>
          <a:p>
            <a:pPr lvl="1"/>
            <a:r>
              <a:rPr lang="en-US" sz="1600" dirty="0" smtClean="0">
                <a:solidFill>
                  <a:schemeClr val="accent3">
                    <a:lumMod val="75000"/>
                  </a:schemeClr>
                </a:solidFill>
              </a:rPr>
              <a:t>This is one of three review criteria spelled out in the Charge</a:t>
            </a:r>
            <a:endParaRPr lang="en-US" sz="1600" dirty="0">
              <a:solidFill>
                <a:schemeClr val="accent3">
                  <a:lumMod val="75000"/>
                </a:schemeClr>
              </a:solidFill>
            </a:endParaRPr>
          </a:p>
          <a:p>
            <a:pPr marL="227013" lvl="1" indent="0">
              <a:buNone/>
            </a:pPr>
            <a:endParaRPr lang="en-US" sz="1600" dirty="0">
              <a:solidFill>
                <a:schemeClr val="accent3">
                  <a:lumMod val="75000"/>
                </a:schemeClr>
              </a:solidFill>
            </a:endParaRPr>
          </a:p>
          <a:p>
            <a:r>
              <a:rPr lang="en-US" sz="2000" dirty="0" smtClean="0"/>
              <a:t>The LHC program </a:t>
            </a:r>
            <a:r>
              <a:rPr lang="en-US" sz="2000" dirty="0"/>
              <a:t>(including HL-LHC) </a:t>
            </a:r>
            <a:r>
              <a:rPr lang="en-US" sz="2000" dirty="0" smtClean="0"/>
              <a:t>was the highest-priority near-term project in the P5 plan and we do not intend to abandon the US commitment to LHC</a:t>
            </a:r>
          </a:p>
          <a:p>
            <a:pPr lvl="1"/>
            <a:r>
              <a:rPr lang="en-US" sz="1600" dirty="0" smtClean="0">
                <a:solidFill>
                  <a:schemeClr val="accent3">
                    <a:lumMod val="75000"/>
                  </a:schemeClr>
                </a:solidFill>
              </a:rPr>
              <a:t>We take pains to point this out in the Charge</a:t>
            </a:r>
          </a:p>
          <a:p>
            <a:pPr lvl="1"/>
            <a:r>
              <a:rPr lang="en-US" sz="1600" dirty="0" smtClean="0">
                <a:solidFill>
                  <a:schemeClr val="accent3">
                    <a:lumMod val="75000"/>
                  </a:schemeClr>
                </a:solidFill>
              </a:rPr>
              <a:t>Note that the LHC subpanel is not asked for Recommendations, only Findings</a:t>
            </a:r>
          </a:p>
          <a:p>
            <a:pPr lvl="1"/>
            <a:r>
              <a:rPr lang="en-US" sz="1600" dirty="0" smtClean="0">
                <a:solidFill>
                  <a:schemeClr val="accent3">
                    <a:lumMod val="75000"/>
                  </a:schemeClr>
                </a:solidFill>
              </a:rPr>
              <a:t>We do not need to review further the impact of LHC on the P5 drivers, so that evaluation criteria is dropped for LHC experiments</a:t>
            </a:r>
          </a:p>
        </p:txBody>
      </p:sp>
      <p:sp>
        <p:nvSpPr>
          <p:cNvPr id="4" name="Footer Placeholder 3"/>
          <p:cNvSpPr>
            <a:spLocks noGrp="1"/>
          </p:cNvSpPr>
          <p:nvPr>
            <p:ph type="ftr" sz="quarter" idx="11"/>
          </p:nvPr>
        </p:nvSpPr>
        <p:spPr/>
        <p:txBody>
          <a:bodyPr/>
          <a:lstStyle/>
          <a:p>
            <a:r>
              <a:rPr lang="en-US" smtClean="0"/>
              <a:t>DOE HEP Portfolio Review - November 2017</a:t>
            </a:r>
            <a:endParaRPr lang="en-US" dirty="0"/>
          </a:p>
        </p:txBody>
      </p:sp>
      <p:sp>
        <p:nvSpPr>
          <p:cNvPr id="5" name="Slide Number Placeholder 4"/>
          <p:cNvSpPr>
            <a:spLocks noGrp="1"/>
          </p:cNvSpPr>
          <p:nvPr>
            <p:ph type="sldNum" sz="quarter" idx="12"/>
          </p:nvPr>
        </p:nvSpPr>
        <p:spPr/>
        <p:txBody>
          <a:bodyPr/>
          <a:lstStyle/>
          <a:p>
            <a:fld id="{600448BA-62AF-4340-AB5F-316C0E06117B}" type="slidenum">
              <a:rPr lang="en-US" smtClean="0"/>
              <a:pPr/>
              <a:t>9</a:t>
            </a:fld>
            <a:endParaRPr lang="en-US"/>
          </a:p>
        </p:txBody>
      </p:sp>
    </p:spTree>
    <p:extLst>
      <p:ext uri="{BB962C8B-B14F-4D97-AF65-F5344CB8AC3E}">
        <p14:creationId xmlns:p14="http://schemas.microsoft.com/office/powerpoint/2010/main" val="3034505659"/>
      </p:ext>
    </p:extLst>
  </p:cSld>
  <p:clrMapOvr>
    <a:masterClrMapping/>
  </p:clrMapOvr>
</p:sld>
</file>

<file path=ppt/theme/theme1.xml><?xml version="1.0" encoding="utf-8"?>
<a:theme xmlns:a="http://schemas.openxmlformats.org/drawingml/2006/main" name="DOE SC Theme - Blue v3">
  <a:themeElements>
    <a:clrScheme name="DOE SC Colors">
      <a:dk1>
        <a:sysClr val="windowText" lastClr="000000"/>
      </a:dk1>
      <a:lt1>
        <a:sysClr val="window" lastClr="FFFFFF"/>
      </a:lt1>
      <a:dk2>
        <a:srgbClr val="0F3F66"/>
      </a:dk2>
      <a:lt2>
        <a:srgbClr val="EEECE1"/>
      </a:lt2>
      <a:accent1>
        <a:srgbClr val="0F6636"/>
      </a:accent1>
      <a:accent2>
        <a:srgbClr val="F3C727"/>
      </a:accent2>
      <a:accent3>
        <a:srgbClr val="4F81BD"/>
      </a:accent3>
      <a:accent4>
        <a:srgbClr val="C0504D"/>
      </a:accent4>
      <a:accent5>
        <a:srgbClr val="9BBB59"/>
      </a:accent5>
      <a:accent6>
        <a:srgbClr val="8064A2"/>
      </a:accent6>
      <a:hlink>
        <a:srgbClr val="0000FF"/>
      </a:hlink>
      <a:folHlink>
        <a:srgbClr val="800080"/>
      </a:folHlink>
    </a:clrScheme>
    <a:fontScheme name="Verdana">
      <a:majorFont>
        <a:latin typeface="Verdana"/>
        <a:ea typeface=""/>
        <a:cs typeface=""/>
      </a:majorFont>
      <a:minorFont>
        <a:latin typeface="Verdana"/>
        <a:ea typeface=""/>
        <a:cs typeface=""/>
      </a:minorFont>
    </a:fontScheme>
    <a:fmtScheme name="Reflection">
      <a:fillStyleLst>
        <a:solidFill>
          <a:schemeClr val="phClr"/>
        </a:solidFill>
        <a:gradFill rotWithShape="1">
          <a:gsLst>
            <a:gs pos="0">
              <a:schemeClr val="phClr">
                <a:tint val="50000"/>
                <a:alpha val="100000"/>
                <a:satMod val="140000"/>
                <a:lumMod val="105000"/>
              </a:schemeClr>
            </a:gs>
            <a:gs pos="41000">
              <a:schemeClr val="phClr">
                <a:tint val="57000"/>
                <a:satMod val="160000"/>
                <a:lumMod val="99000"/>
              </a:schemeClr>
            </a:gs>
            <a:gs pos="100000">
              <a:schemeClr val="phClr">
                <a:tint val="80000"/>
                <a:satMod val="180000"/>
                <a:lumMod val="104000"/>
              </a:schemeClr>
            </a:gs>
          </a:gsLst>
          <a:lin ang="5400000" scaled="1"/>
        </a:gradFill>
        <a:gradFill rotWithShape="1">
          <a:gsLst>
            <a:gs pos="0">
              <a:schemeClr val="phClr">
                <a:tint val="97000"/>
                <a:satMod val="115000"/>
                <a:lumMod val="114000"/>
              </a:schemeClr>
            </a:gs>
            <a:gs pos="60000">
              <a:schemeClr val="phClr">
                <a:tint val="100000"/>
                <a:shade val="96000"/>
                <a:satMod val="100000"/>
                <a:lumMod val="108000"/>
              </a:schemeClr>
            </a:gs>
            <a:gs pos="100000">
              <a:schemeClr val="phClr">
                <a:shade val="91000"/>
                <a:sat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38100" dist="25400" dir="5400000" rotWithShape="0">
              <a:srgbClr val="000000">
                <a:alpha val="28000"/>
              </a:srgbClr>
            </a:outerShdw>
          </a:effectLst>
        </a:effectStyle>
        <a:effectStyle>
          <a:effectLst>
            <a:outerShdw blurRad="50800" dist="31750" dir="5400000" sy="98000" rotWithShape="0">
              <a:srgbClr val="000000">
                <a:alpha val="47000"/>
              </a:srgbClr>
            </a:outerShdw>
          </a:effectLst>
          <a:scene3d>
            <a:camera prst="orthographicFront">
              <a:rot lat="0" lon="0" rev="0"/>
            </a:camera>
            <a:lightRig rig="twoPt" dir="t">
              <a:rot lat="0" lon="0" rev="4800000"/>
            </a:lightRig>
          </a:scene3d>
          <a:sp3d prstMaterial="matte">
            <a:bevelT w="25400" h="44450"/>
          </a:sp3d>
        </a:effectStyle>
        <a:effectStyle>
          <a:effectLst>
            <a:reflection blurRad="25400" stA="32000" endPos="28000" dist="8889" dir="5400000" sy="-100000" rotWithShape="0"/>
          </a:effectLst>
          <a:scene3d>
            <a:camera prst="orthographicFront">
              <a:rot lat="0" lon="0" rev="0"/>
            </a:camera>
            <a:lightRig rig="threePt" dir="t">
              <a:rot lat="0" lon="0" rev="4800000"/>
            </a:lightRig>
          </a:scene3d>
          <a:sp3d>
            <a:bevelT w="50800" h="25400"/>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DOE SC Theme - Blue v3" id="{D628875D-A9CA-4B1A-B08C-424431D53520}" vid="{28004F46-E5C4-40E9-9187-5B450CA805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DOE SC Template - Blue v4</Template>
  <TotalTime>0</TotalTime>
  <Words>2786</Words>
  <Application>Microsoft Office PowerPoint</Application>
  <PresentationFormat>On-screen Show (4:3)</PresentationFormat>
  <Paragraphs>229</Paragraphs>
  <Slides>21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Corbel</vt:lpstr>
      <vt:lpstr>Verdana</vt:lpstr>
      <vt:lpstr>Wingdings 3</vt:lpstr>
      <vt:lpstr>DOE SC Theme - Blue v3</vt:lpstr>
      <vt:lpstr>DOE HEP Portfolio Review</vt:lpstr>
      <vt:lpstr>HEP Portfolio Review</vt:lpstr>
      <vt:lpstr>DOE HEP Portfolio Review</vt:lpstr>
      <vt:lpstr>DOE HEP Portfolio Review – What is it?</vt:lpstr>
      <vt:lpstr>DOE HEP Portfolio Review – Why?</vt:lpstr>
      <vt:lpstr>DOE HEP Portfolio Review – Why Now?</vt:lpstr>
      <vt:lpstr>DOE HEP Portfolio Review – How?</vt:lpstr>
      <vt:lpstr>DOE HEP Portfolio Review – Why like this?</vt:lpstr>
      <vt:lpstr>DOE HEP Portfolio Review – Why like this (more)?</vt:lpstr>
      <vt:lpstr>DOE HEP Portfolio Review Subpanels</vt:lpstr>
      <vt:lpstr>DOE HEP Portfolio Review Process</vt:lpstr>
      <vt:lpstr>Review Proposals and Evaluation</vt:lpstr>
      <vt:lpstr>Instructions for Proposers </vt:lpstr>
      <vt:lpstr>Proposal Guidance</vt:lpstr>
      <vt:lpstr>HEP Portfolio Review Evaluation Criteria I</vt:lpstr>
      <vt:lpstr>HEP Portfolio Review Evaluation Criteria II</vt:lpstr>
      <vt:lpstr>HEP Portfolio Review Evaluation Criteria III</vt:lpstr>
      <vt:lpstr>Portfolio Review Process Outcomes</vt:lpstr>
      <vt:lpstr>Communicating Outcomes </vt:lpstr>
      <vt:lpstr>Portfolio Review DRAFT Timeline</vt:lpstr>
      <vt:lpstr>Concluding Remarks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2017-11-30T14:43:18Z</dcterms:created>
  <dcterms:modified xsi:type="dcterms:W3CDTF">2017-11-30T14:44:23Z</dcterms:modified>
</cp:coreProperties>
</file>