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0.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3.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82" r:id="rId1"/>
  </p:sldMasterIdLst>
  <p:notesMasterIdLst>
    <p:notesMasterId r:id="rId44"/>
  </p:notesMasterIdLst>
  <p:handoutMasterIdLst>
    <p:handoutMasterId r:id="rId45"/>
  </p:handoutMasterIdLst>
  <p:sldIdLst>
    <p:sldId id="383" r:id="rId2"/>
    <p:sldId id="702" r:id="rId3"/>
    <p:sldId id="785" r:id="rId4"/>
    <p:sldId id="770" r:id="rId5"/>
    <p:sldId id="771" r:id="rId6"/>
    <p:sldId id="773" r:id="rId7"/>
    <p:sldId id="774" r:id="rId8"/>
    <p:sldId id="797" r:id="rId9"/>
    <p:sldId id="793" r:id="rId10"/>
    <p:sldId id="777" r:id="rId11"/>
    <p:sldId id="794" r:id="rId12"/>
    <p:sldId id="796" r:id="rId13"/>
    <p:sldId id="789" r:id="rId14"/>
    <p:sldId id="795" r:id="rId15"/>
    <p:sldId id="799" r:id="rId16"/>
    <p:sldId id="791" r:id="rId17"/>
    <p:sldId id="792" r:id="rId18"/>
    <p:sldId id="790" r:id="rId19"/>
    <p:sldId id="741" r:id="rId20"/>
    <p:sldId id="742" r:id="rId21"/>
    <p:sldId id="743" r:id="rId22"/>
    <p:sldId id="802" r:id="rId23"/>
    <p:sldId id="800" r:id="rId24"/>
    <p:sldId id="801" r:id="rId25"/>
    <p:sldId id="757" r:id="rId26"/>
    <p:sldId id="786" r:id="rId27"/>
    <p:sldId id="760" r:id="rId28"/>
    <p:sldId id="761" r:id="rId29"/>
    <p:sldId id="762" r:id="rId30"/>
    <p:sldId id="763" r:id="rId31"/>
    <p:sldId id="764" r:id="rId32"/>
    <p:sldId id="766" r:id="rId33"/>
    <p:sldId id="798" r:id="rId34"/>
    <p:sldId id="767" r:id="rId35"/>
    <p:sldId id="707" r:id="rId36"/>
    <p:sldId id="708" r:id="rId37"/>
    <p:sldId id="709" r:id="rId38"/>
    <p:sldId id="712" r:id="rId39"/>
    <p:sldId id="720" r:id="rId40"/>
    <p:sldId id="724" r:id="rId41"/>
    <p:sldId id="727" r:id="rId42"/>
    <p:sldId id="803" r:id="rId43"/>
  </p:sldIdLst>
  <p:sldSz cx="9144000" cy="6858000" type="screen4x3"/>
  <p:notesSz cx="7315200" cy="96012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404040"/>
    <a:srgbClr val="50504E"/>
    <a:srgbClr val="4E4E4E"/>
    <a:srgbClr val="004C97"/>
    <a:srgbClr val="63666A"/>
    <a:srgbClr val="99D6EA"/>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01" autoAdjust="0"/>
    <p:restoredTop sz="85732" autoAdjust="0"/>
  </p:normalViewPr>
  <p:slideViewPr>
    <p:cSldViewPr snapToGrid="0" snapToObjects="1" showGuides="1">
      <p:cViewPr varScale="1">
        <p:scale>
          <a:sx n="85" d="100"/>
          <a:sy n="85" d="100"/>
        </p:scale>
        <p:origin x="90" y="228"/>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sorterViewPr>
    <p:cViewPr>
      <p:scale>
        <a:sx n="110" d="100"/>
        <a:sy n="11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LBNF</c:v>
                </c:pt>
              </c:strCache>
            </c:strRef>
          </c:tx>
          <c:dPt>
            <c:idx val="0"/>
            <c:bubble3D val="0"/>
            <c:spPr>
              <a:solidFill>
                <a:schemeClr val="tx2">
                  <a:lumMod val="60000"/>
                  <a:lumOff val="4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CD1C-4ED7-BB53-F2BD15AB4CB9}"/>
              </c:ext>
            </c:extLst>
          </c:dPt>
          <c:dPt>
            <c:idx val="1"/>
            <c:bubble3D val="0"/>
            <c:spPr>
              <a:solidFill>
                <a:srgbClr val="FFC000"/>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CD1C-4ED7-BB53-F2BD15AB4CB9}"/>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63666A"/>
                      </a:solidFill>
                      <a:latin typeface="+mn-lt"/>
                      <a:ea typeface="+mn-ea"/>
                      <a:cs typeface="+mn-cs"/>
                    </a:defRPr>
                  </a:pPr>
                  <a:endParaRPr lang="en-US"/>
                </a:p>
              </c:txPr>
              <c:dLblPos val="outEnd"/>
              <c:showLegendKey val="0"/>
              <c:showVal val="0"/>
              <c:showCatName val="1"/>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63666A"/>
                      </a:solidFill>
                      <a:latin typeface="+mn-lt"/>
                      <a:ea typeface="+mn-ea"/>
                      <a:cs typeface="+mn-cs"/>
                    </a:defRPr>
                  </a:pPr>
                  <a:endParaRPr lang="en-US"/>
                </a:p>
              </c:txPr>
              <c:dLblPos val="outEnd"/>
              <c:showLegendKey val="0"/>
              <c:showVal val="0"/>
              <c:showCatName val="1"/>
              <c:showSerName val="0"/>
              <c:showPercent val="0"/>
              <c:showBubbleSize val="0"/>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DOE</c:v>
                </c:pt>
                <c:pt idx="1">
                  <c:v>Non-DOE</c:v>
                </c:pt>
              </c:strCache>
            </c:strRef>
          </c:cat>
          <c:val>
            <c:numRef>
              <c:f>Sheet1!$B$2:$B$3</c:f>
              <c:numCache>
                <c:formatCode>General</c:formatCode>
                <c:ptCount val="2"/>
                <c:pt idx="0">
                  <c:v>75</c:v>
                </c:pt>
                <c:pt idx="1">
                  <c:v>25</c:v>
                </c:pt>
              </c:numCache>
            </c:numRef>
          </c:val>
          <c:extLst xmlns:c16r2="http://schemas.microsoft.com/office/drawing/2015/06/chart">
            <c:ext xmlns:c16="http://schemas.microsoft.com/office/drawing/2014/chart" uri="{C3380CC4-5D6E-409C-BE32-E72D297353CC}">
              <c16:uniqueId val="{00000004-CD1C-4ED7-BB53-F2BD15AB4CB9}"/>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LBNF</c:v>
                </c:pt>
              </c:strCache>
            </c:strRef>
          </c:tx>
          <c:dPt>
            <c:idx val="0"/>
            <c:bubble3D val="0"/>
            <c:spPr>
              <a:solidFill>
                <a:schemeClr val="tx2">
                  <a:lumMod val="60000"/>
                  <a:lumOff val="4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676D-47B4-8066-EA4D9EC8252B}"/>
              </c:ext>
            </c:extLst>
          </c:dPt>
          <c:dPt>
            <c:idx val="1"/>
            <c:bubble3D val="0"/>
            <c:spPr>
              <a:solidFill>
                <a:srgbClr val="FFC000"/>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676D-47B4-8066-EA4D9EC8252B}"/>
              </c:ext>
            </c:extLst>
          </c:dPt>
          <c:dLbls>
            <c:dLbl>
              <c:idx val="0"/>
              <c:layout/>
              <c:tx>
                <c:rich>
                  <a:bodyPr rot="0" spcFirstLastPara="1" vertOverflow="ellipsis" vert="horz" wrap="square" lIns="38100" tIns="19050" rIns="38100" bIns="19050" anchor="ctr" anchorCtr="1">
                    <a:spAutoFit/>
                  </a:bodyPr>
                  <a:lstStyle/>
                  <a:p>
                    <a:pPr>
                      <a:defRPr sz="1330" b="1" i="0" u="none" strike="noStrike" kern="1200" spc="0" baseline="0">
                        <a:solidFill>
                          <a:srgbClr val="63666A"/>
                        </a:solidFill>
                        <a:latin typeface="+mn-lt"/>
                        <a:ea typeface="+mn-ea"/>
                        <a:cs typeface="+mn-cs"/>
                      </a:defRPr>
                    </a:pPr>
                    <a:r>
                      <a:rPr lang="en-US" dirty="0"/>
                      <a:t>Non-DOE</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63666A"/>
                      </a:solidFill>
                      <a:latin typeface="+mn-lt"/>
                      <a:ea typeface="+mn-ea"/>
                      <a:cs typeface="+mn-cs"/>
                    </a:defRPr>
                  </a:pPr>
                  <a:endParaRPr lang="en-US"/>
                </a:p>
              </c:txPr>
              <c:dLblPos val="outEnd"/>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1-676D-47B4-8066-EA4D9EC8252B}"/>
                </c:ext>
                <c:ext xmlns:c15="http://schemas.microsoft.com/office/drawing/2012/chart" uri="{CE6537A1-D6FC-4f65-9D91-7224C49458BB}">
                  <c15:layout/>
                </c:ext>
              </c:extLst>
            </c:dLbl>
            <c:dLbl>
              <c:idx val="1"/>
              <c:layout/>
              <c:tx>
                <c:rich>
                  <a:bodyPr rot="0" spcFirstLastPara="1" vertOverflow="ellipsis" vert="horz" wrap="square" lIns="38100" tIns="19050" rIns="38100" bIns="19050" anchor="ctr" anchorCtr="1">
                    <a:spAutoFit/>
                  </a:bodyPr>
                  <a:lstStyle/>
                  <a:p>
                    <a:pPr>
                      <a:defRPr sz="1330" b="1" i="0" u="none" strike="noStrike" kern="1200" spc="0" baseline="0">
                        <a:solidFill>
                          <a:srgbClr val="63666A"/>
                        </a:solidFill>
                        <a:latin typeface="+mn-lt"/>
                        <a:ea typeface="+mn-ea"/>
                        <a:cs typeface="+mn-cs"/>
                      </a:defRPr>
                    </a:pPr>
                    <a:r>
                      <a:rPr lang="en-US" dirty="0"/>
                      <a:t>DOE</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63666A"/>
                      </a:solidFill>
                      <a:latin typeface="+mn-lt"/>
                      <a:ea typeface="+mn-ea"/>
                      <a:cs typeface="+mn-cs"/>
                    </a:defRPr>
                  </a:pPr>
                  <a:endParaRPr lang="en-US"/>
                </a:p>
              </c:txPr>
              <c:dLblPos val="outEnd"/>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3-676D-47B4-8066-EA4D9EC8252B}"/>
                </c:ext>
                <c:ext xmlns:c15="http://schemas.microsoft.com/office/drawing/2012/chart" uri="{CE6537A1-D6FC-4f65-9D91-7224C49458BB}">
                  <c15:layout/>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DOE</c:v>
                </c:pt>
                <c:pt idx="1">
                  <c:v>Non-DOE</c:v>
                </c:pt>
              </c:strCache>
            </c:strRef>
          </c:cat>
          <c:val>
            <c:numRef>
              <c:f>Sheet1!$B$2:$B$3</c:f>
              <c:numCache>
                <c:formatCode>General</c:formatCode>
                <c:ptCount val="2"/>
                <c:pt idx="0">
                  <c:v>75</c:v>
                </c:pt>
                <c:pt idx="1">
                  <c:v>25</c:v>
                </c:pt>
              </c:numCache>
            </c:numRef>
          </c:val>
          <c:extLst xmlns:c16r2="http://schemas.microsoft.com/office/drawing/2015/06/chart">
            <c:ext xmlns:c16="http://schemas.microsoft.com/office/drawing/2014/chart" uri="{C3380CC4-5D6E-409C-BE32-E72D297353CC}">
              <c16:uniqueId val="{00000004-676D-47B4-8066-EA4D9EC8252B}"/>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smtClean="0">
                <a:latin typeface="Helvetica" charset="0"/>
                <a:cs typeface="ＭＳ Ｐゴシック" charset="0"/>
              </a:defRPr>
            </a:lvl1pPr>
          </a:lstStyle>
          <a:p>
            <a:pPr>
              <a:defRPr/>
            </a:pPr>
            <a:fld id="{DBB872F3-6144-3148-BC13-C063BA20AE80}" type="datetimeFigureOut">
              <a:rPr lang="en-US"/>
              <a:pPr>
                <a:defRPr/>
              </a:pPr>
              <a:t>11/30/2017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smtClean="0">
                <a:latin typeface="Helvetica" charset="0"/>
                <a:cs typeface="ＭＳ Ｐゴシック" charset="0"/>
              </a:defRPr>
            </a:lvl1pPr>
          </a:lstStyle>
          <a:p>
            <a:pPr>
              <a:defRPr/>
            </a:pPr>
            <a:fld id="{531CFD29-8380-B24A-89EC-384D8B8A981B}" type="datetimeFigureOut">
              <a:rPr lang="en-US"/>
              <a:pPr>
                <a:defRPr/>
              </a:pPr>
              <a:t>11/30/2017</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1174825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18</a:t>
            </a:fld>
            <a:endParaRPr lang="en-US"/>
          </a:p>
        </p:txBody>
      </p:sp>
    </p:spTree>
    <p:extLst>
      <p:ext uri="{BB962C8B-B14F-4D97-AF65-F5344CB8AC3E}">
        <p14:creationId xmlns:p14="http://schemas.microsoft.com/office/powerpoint/2010/main" val="3461156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19</a:t>
            </a:fld>
            <a:endParaRPr lang="en-US"/>
          </a:p>
        </p:txBody>
      </p:sp>
    </p:spTree>
    <p:extLst>
      <p:ext uri="{BB962C8B-B14F-4D97-AF65-F5344CB8AC3E}">
        <p14:creationId xmlns:p14="http://schemas.microsoft.com/office/powerpoint/2010/main" val="3441716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21</a:t>
            </a:fld>
            <a:endParaRPr lang="en-US"/>
          </a:p>
        </p:txBody>
      </p:sp>
    </p:spTree>
    <p:extLst>
      <p:ext uri="{BB962C8B-B14F-4D97-AF65-F5344CB8AC3E}">
        <p14:creationId xmlns:p14="http://schemas.microsoft.com/office/powerpoint/2010/main" val="837428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23</a:t>
            </a:fld>
            <a:endParaRPr lang="en-US"/>
          </a:p>
        </p:txBody>
      </p:sp>
    </p:spTree>
    <p:extLst>
      <p:ext uri="{BB962C8B-B14F-4D97-AF65-F5344CB8AC3E}">
        <p14:creationId xmlns:p14="http://schemas.microsoft.com/office/powerpoint/2010/main" val="2133675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09CBE8-FE53-C947-AC25-586C4DA48B29}" type="slidenum">
              <a:rPr lang="en-US" smtClean="0"/>
              <a:pPr/>
              <a:t>24</a:t>
            </a:fld>
            <a:endParaRPr lang="en-US"/>
          </a:p>
        </p:txBody>
      </p:sp>
    </p:spTree>
    <p:extLst>
      <p:ext uri="{BB962C8B-B14F-4D97-AF65-F5344CB8AC3E}">
        <p14:creationId xmlns:p14="http://schemas.microsoft.com/office/powerpoint/2010/main" val="4036586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26</a:t>
            </a:fld>
            <a:endParaRPr lang="en-US"/>
          </a:p>
        </p:txBody>
      </p:sp>
    </p:spTree>
    <p:extLst>
      <p:ext uri="{BB962C8B-B14F-4D97-AF65-F5344CB8AC3E}">
        <p14:creationId xmlns:p14="http://schemas.microsoft.com/office/powerpoint/2010/main" val="3434265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852500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8C27AB-83A8-420C-BC1E-5FD603E48324}" type="slidenum">
              <a:rPr lang="en-US" smtClean="0"/>
              <a:t>29</a:t>
            </a:fld>
            <a:endParaRPr lang="en-US"/>
          </a:p>
        </p:txBody>
      </p:sp>
    </p:spTree>
    <p:extLst>
      <p:ext uri="{BB962C8B-B14F-4D97-AF65-F5344CB8AC3E}">
        <p14:creationId xmlns:p14="http://schemas.microsoft.com/office/powerpoint/2010/main" val="2503198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BC02FE-5B80-4FB1-90ED-DA38E1C4B9B1}" type="slidenum">
              <a:rPr lang="en-US" smtClean="0"/>
              <a:t>30</a:t>
            </a:fld>
            <a:endParaRPr lang="en-US" dirty="0"/>
          </a:p>
        </p:txBody>
      </p:sp>
    </p:spTree>
    <p:extLst>
      <p:ext uri="{BB962C8B-B14F-4D97-AF65-F5344CB8AC3E}">
        <p14:creationId xmlns:p14="http://schemas.microsoft.com/office/powerpoint/2010/main" val="2946881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31</a:t>
            </a:fld>
            <a:endParaRPr lang="en-US"/>
          </a:p>
        </p:txBody>
      </p:sp>
    </p:spTree>
    <p:extLst>
      <p:ext uri="{BB962C8B-B14F-4D97-AF65-F5344CB8AC3E}">
        <p14:creationId xmlns:p14="http://schemas.microsoft.com/office/powerpoint/2010/main" val="3778674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578646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39</a:t>
            </a:fld>
            <a:endParaRPr lang="en-US"/>
          </a:p>
        </p:txBody>
      </p:sp>
    </p:spTree>
    <p:extLst>
      <p:ext uri="{BB962C8B-B14F-4D97-AF65-F5344CB8AC3E}">
        <p14:creationId xmlns:p14="http://schemas.microsoft.com/office/powerpoint/2010/main" val="506803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40</a:t>
            </a:fld>
            <a:endParaRPr lang="en-US"/>
          </a:p>
        </p:txBody>
      </p:sp>
    </p:spTree>
    <p:extLst>
      <p:ext uri="{BB962C8B-B14F-4D97-AF65-F5344CB8AC3E}">
        <p14:creationId xmlns:p14="http://schemas.microsoft.com/office/powerpoint/2010/main" val="270899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1613160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2027150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10</a:t>
            </a:fld>
            <a:endParaRPr lang="en-US"/>
          </a:p>
        </p:txBody>
      </p:sp>
    </p:spTree>
    <p:extLst>
      <p:ext uri="{BB962C8B-B14F-4D97-AF65-F5344CB8AC3E}">
        <p14:creationId xmlns:p14="http://schemas.microsoft.com/office/powerpoint/2010/main" val="482943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2410135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2909742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16</a:t>
            </a:fld>
            <a:endParaRPr lang="en-US"/>
          </a:p>
        </p:txBody>
      </p:sp>
    </p:spTree>
    <p:extLst>
      <p:ext uri="{BB962C8B-B14F-4D97-AF65-F5344CB8AC3E}">
        <p14:creationId xmlns:p14="http://schemas.microsoft.com/office/powerpoint/2010/main" val="3608829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575775-B5DF-C244-8548-EF7251E96AC7}" type="slidenum">
              <a:rPr lang="en-US" smtClean="0"/>
              <a:t>17</a:t>
            </a:fld>
            <a:endParaRPr lang="en-US"/>
          </a:p>
        </p:txBody>
      </p:sp>
    </p:spTree>
    <p:extLst>
      <p:ext uri="{BB962C8B-B14F-4D97-AF65-F5344CB8AC3E}">
        <p14:creationId xmlns:p14="http://schemas.microsoft.com/office/powerpoint/2010/main" val="27048575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4B9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900" b="1" i="0">
                <a:solidFill>
                  <a:srgbClr val="004B96"/>
                </a:solidFill>
                <a:latin typeface="Arial"/>
                <a:cs typeface="Arial"/>
              </a:defRPr>
            </a:lvl1pPr>
          </a:lstStyle>
          <a:p>
            <a:pPr marL="12700">
              <a:lnSpc>
                <a:spcPct val="100000"/>
              </a:lnSpc>
            </a:pPr>
            <a:r>
              <a:rPr lang="en-US" smtClean="0">
                <a:solidFill>
                  <a:srgbClr val="154D81"/>
                </a:solidFill>
              </a:rPr>
              <a:t>11/30/2017           T. I. Meyer | HEPAP </a:t>
            </a:r>
            <a:endParaRPr dirty="0">
              <a:solidFill>
                <a:srgbClr val="154D81"/>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0326FC77-FE02-4AED-8F59-4BD2152365F2}" type="datetime1">
              <a:rPr lang="en-US" smtClean="0"/>
              <a:t>11/30/2017</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450164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2" name="Title 1"/>
          <p:cNvSpPr>
            <a:spLocks noGrp="1"/>
          </p:cNvSpPr>
          <p:nvPr>
            <p:ph type="title"/>
          </p:nvPr>
        </p:nvSpPr>
        <p:spPr>
          <a:xfrm>
            <a:off x="457200" y="432610"/>
            <a:ext cx="8293100" cy="569268"/>
          </a:xfrm>
          <a:prstGeom prst="rect">
            <a:avLst/>
          </a:prstGeom>
        </p:spPr>
        <p:txBody>
          <a:bodyPr vert="horz" lIns="0" tIns="0" rIns="0" bIns="0"/>
          <a:lstStyle>
            <a:lvl1pPr algn="l">
              <a:defRPr sz="2200" b="1" i="0" baseline="0">
                <a:solidFill>
                  <a:srgbClr val="004C97"/>
                </a:solidFill>
                <a:latin typeface="Helvetica"/>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20ABBB3C-D2F6-45C6-B8C6-1DD21BBD34B3}" type="datetime1">
              <a:rPr lang="en-US" smtClean="0"/>
              <a:t>11/30/2017</a:t>
            </a:fld>
            <a:endParaRPr lang="en-US" dirty="0"/>
          </a:p>
        </p:txBody>
      </p:sp>
      <p:sp>
        <p:nvSpPr>
          <p:cNvPr id="5" name="Footer Placeholder 4"/>
          <p:cNvSpPr>
            <a:spLocks noGrp="1"/>
          </p:cNvSpPr>
          <p:nvPr>
            <p:ph type="ftr" sz="quarter" idx="11"/>
          </p:nvPr>
        </p:nvSpPr>
        <p:spPr/>
        <p:txBody>
          <a:bodyPr/>
          <a:lstStyle/>
          <a:p>
            <a:pPr>
              <a:defRPr/>
            </a:pPr>
            <a:r>
              <a:rPr lang="en-US" smtClean="0"/>
              <a:t>11/30/2017           T. I. Meyer | HEPAP </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457200" y="1238250"/>
            <a:ext cx="8293100"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2358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38B7B3-1958-4835-A052-FC4D4FC2812F}" type="datetime1">
              <a:rPr lang="en-US" smtClean="0"/>
              <a:t>11/30/2017</a:t>
            </a:fld>
            <a:endParaRPr lang="en-US"/>
          </a:p>
        </p:txBody>
      </p:sp>
      <p:sp>
        <p:nvSpPr>
          <p:cNvPr id="5" name="Footer Placeholder 4"/>
          <p:cNvSpPr>
            <a:spLocks noGrp="1"/>
          </p:cNvSpPr>
          <p:nvPr>
            <p:ph type="ftr" sz="quarter" idx="11"/>
          </p:nvPr>
        </p:nvSpPr>
        <p:spPr/>
        <p:txBody>
          <a:bodyPr/>
          <a:lstStyle/>
          <a:p>
            <a:r>
              <a:rPr lang="en-US" smtClean="0"/>
              <a:t>11/30/2017           T. I. Meyer | HEPAP </a:t>
            </a:r>
            <a:endParaRPr lang="en-US"/>
          </a:p>
        </p:txBody>
      </p:sp>
      <p:sp>
        <p:nvSpPr>
          <p:cNvPr id="6" name="Slide Number Placeholder 5"/>
          <p:cNvSpPr>
            <a:spLocks noGrp="1"/>
          </p:cNvSpPr>
          <p:nvPr>
            <p:ph type="sldNum" sz="quarter" idx="12"/>
          </p:nvPr>
        </p:nvSpPr>
        <p:spPr/>
        <p:txBody>
          <a:bodyPr/>
          <a:lstStyle/>
          <a:p>
            <a:fld id="{3DC07B88-EC48-3C49-AF41-6B0B4EE2A352}" type="slidenum">
              <a:rPr lang="en-US" smtClean="0"/>
              <a:t>‹#›</a:t>
            </a:fld>
            <a:endParaRPr lang="en-US"/>
          </a:p>
        </p:txBody>
      </p:sp>
    </p:spTree>
    <p:extLst>
      <p:ext uri="{BB962C8B-B14F-4D97-AF65-F5344CB8AC3E}">
        <p14:creationId xmlns:p14="http://schemas.microsoft.com/office/powerpoint/2010/main" val="145022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 y="0"/>
            <a:ext cx="7934530" cy="857250"/>
          </a:xfrm>
          <a:prstGeom prst="rect">
            <a:avLst/>
          </a:prstGeom>
        </p:spPr>
        <p:txBody>
          <a:bodyPr/>
          <a:lstStyle>
            <a:lvl1pPr>
              <a:defRPr b="1" cap="none" spc="0">
                <a:ln>
                  <a:noFill/>
                </a:ln>
                <a:solidFill>
                  <a:schemeClr val="tx1"/>
                </a:solidFill>
                <a:effectLst/>
              </a:defRPr>
            </a:lvl1pPr>
          </a:lstStyle>
          <a:p>
            <a:r>
              <a:rPr lang="en-US" dirty="0" smtClean="0"/>
              <a:t>Click to edit Master title style</a:t>
            </a:r>
            <a:endParaRPr lang="en-US" dirty="0"/>
          </a:p>
        </p:txBody>
      </p:sp>
      <p:sp>
        <p:nvSpPr>
          <p:cNvPr id="5" name="Rectangle 3"/>
          <p:cNvSpPr>
            <a:spLocks noGrp="1" noChangeArrowheads="1"/>
          </p:cNvSpPr>
          <p:nvPr>
            <p:ph idx="10"/>
          </p:nvPr>
        </p:nvSpPr>
        <p:spPr bwMode="auto">
          <a:xfrm>
            <a:off x="459552" y="968383"/>
            <a:ext cx="8224896" cy="5460993"/>
          </a:xfrm>
          <a:prstGeom prst="rect">
            <a:avLst/>
          </a:prstGeom>
          <a:noFill/>
          <a:ln w="12700">
            <a:noFill/>
            <a:miter lim="800000"/>
            <a:headEnd/>
            <a:tailEnd/>
          </a:ln>
        </p:spPr>
        <p:txBody>
          <a:bodyPr vert="horz" wrap="square" lIns="95519" tIns="46920" rIns="95519" bIns="469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latin typeface="Arial" pitchFamily="34" charset="0"/>
                <a:cs typeface="Arial" pitchFamily="34" charset="0"/>
              </a:rPr>
              <a:t>Fifth Level</a:t>
            </a:r>
            <a:endParaRPr lang="en-US" dirty="0" smtClean="0"/>
          </a:p>
        </p:txBody>
      </p:sp>
      <p:sp>
        <p:nvSpPr>
          <p:cNvPr id="6" name="Slide Number Placeholder 2"/>
          <p:cNvSpPr>
            <a:spLocks noGrp="1"/>
          </p:cNvSpPr>
          <p:nvPr>
            <p:ph type="sldNum" sz="quarter" idx="4"/>
          </p:nvPr>
        </p:nvSpPr>
        <p:spPr>
          <a:xfrm>
            <a:off x="6404838" y="6529912"/>
            <a:ext cx="2133600" cy="307768"/>
          </a:xfrm>
          <a:prstGeom prst="rect">
            <a:avLst/>
          </a:prstGeom>
        </p:spPr>
        <p:txBody>
          <a:bodyPr vert="horz" lIns="91440" tIns="45720" rIns="91440" bIns="45720" rtlCol="0" anchor="ctr"/>
          <a:lstStyle>
            <a:lvl1pPr algn="r">
              <a:defRPr sz="1400">
                <a:solidFill>
                  <a:schemeClr val="tx1"/>
                </a:solidFill>
                <a:latin typeface="+mj-lt"/>
              </a:defRPr>
            </a:lvl1pPr>
          </a:lstStyle>
          <a:p>
            <a:fld id="{538A0A4C-22F3-4AD6-8A5A-D0BCDE30C626}" type="slidenum">
              <a:rPr lang="en-US" smtClean="0">
                <a:solidFill>
                  <a:srgbClr val="000000"/>
                </a:solidFill>
                <a:latin typeface="Arial"/>
              </a:rPr>
              <a:pPr/>
              <a:t>‹#›</a:t>
            </a:fld>
            <a:endParaRPr lang="en-US" dirty="0">
              <a:solidFill>
                <a:srgbClr val="000000"/>
              </a:solidFill>
              <a:latin typeface="Arial"/>
            </a:endParaRPr>
          </a:p>
        </p:txBody>
      </p:sp>
    </p:spTree>
    <p:extLst>
      <p:ext uri="{BB962C8B-B14F-4D97-AF65-F5344CB8AC3E}">
        <p14:creationId xmlns:p14="http://schemas.microsoft.com/office/powerpoint/2010/main" val="38193942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9F30CB22-51B0-4240-8FD8-B0F431381E93}" type="datetime1">
              <a:rPr lang="en-US" smtClean="0"/>
              <a:t>11/30/2017</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11/30/2017           T. I. Meyer | HEPAP </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F336335-A908-4366-8656-AFBAB4DAEB6A}" type="datetime1">
              <a:rPr lang="en-US" smtClean="0"/>
              <a:t>11/30/2017</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11/30/2017           T. I. Meyer | HEPAP </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63E10C51-A836-4F0C-9F3D-F7ACECF5791E}" type="datetime1">
              <a:rPr lang="en-US" smtClean="0"/>
              <a:t>11/30/2017</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smtClean="0"/>
              <a:t>11/30/2017           T. I. Meyer | HEPAP </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DC095DD9-ECCD-4877-8325-27D5A52DF33D}" type="datetime1">
              <a:rPr lang="en-US" smtClean="0"/>
              <a:t>11/30/2017</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11/30/2017           T. I. Meyer | HEPAP </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3CBC6F47-13FF-4BE9-9A76-9E167A12162E}" type="datetime1">
              <a:rPr lang="en-US" smtClean="0"/>
              <a:t>11/30/2017</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smtClean="0"/>
              <a:t>11/30/2017           T. I. Meyer | HEPAP </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9A86562-14D2-41A5-9E4B-76CFA3654642}" type="datetime1">
              <a:rPr lang="en-US" smtClean="0"/>
              <a:t>11/30/2017</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smtClean="0"/>
              <a:t>11/30/2017           T. I. Meyer | HEPAP </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26268"/>
            <a:ext cx="6532039" cy="641739"/>
          </a:xfrm>
          <a:prstGeom prst="rect">
            <a:avLst/>
          </a:prstGeom>
        </p:spPr>
        <p:txBody>
          <a:bodyPr lIns="0" tIns="0" rIns="0" bIns="0" anchor="b" anchorCtr="0"/>
          <a:lstStyle>
            <a:lvl1pPr>
              <a:defRPr sz="2400">
                <a:solidFill>
                  <a:srgbClr val="154D81"/>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fld id="{57ED8658-21D6-4BF6-AFF3-4827FD8AA3E1}" type="datetime1">
              <a:rPr lang="en-US" smtClean="0"/>
              <a:t>11/30/2017</a:t>
            </a:fld>
            <a:endParaRPr lang="en-US"/>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smtClean="0"/>
              <a:t>11/30/2017           T. I. Meyer | HEPAP </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E8B149A-14C6-B749-AF60-1744CFF2A849}" type="slidenum">
              <a:rPr lang="en-US"/>
              <a:pPr>
                <a:defRPr/>
              </a:pPr>
              <a:t>‹#›</a:t>
            </a:fld>
            <a:endParaRPr lang="en-US" dirty="0"/>
          </a:p>
        </p:txBody>
      </p:sp>
    </p:spTree>
    <p:extLst>
      <p:ext uri="{BB962C8B-B14F-4D97-AF65-F5344CB8AC3E}">
        <p14:creationId xmlns:p14="http://schemas.microsoft.com/office/powerpoint/2010/main" val="2199584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457200" y="432609"/>
            <a:ext cx="8293100" cy="548785"/>
          </a:xfrm>
          <a:prstGeom prst="rect">
            <a:avLst/>
          </a:prstGeom>
        </p:spPr>
        <p:txBody>
          <a:bodyPr vert="horz" lIns="0" tIns="0" rIns="0" bIns="0"/>
          <a:lstStyle>
            <a:lvl1pPr algn="l">
              <a:defRPr sz="2200" b="1" i="0" baseline="0">
                <a:solidFill>
                  <a:srgbClr val="004C97"/>
                </a:solidFill>
                <a:latin typeface="Helvetica"/>
              </a:defRPr>
            </a:lvl1pPr>
          </a:lstStyle>
          <a:p>
            <a:r>
              <a:rPr lang="en-US"/>
              <a:t>Click to edit Master title style</a:t>
            </a:r>
            <a:endParaRPr lang="en-US" dirty="0"/>
          </a:p>
        </p:txBody>
      </p:sp>
      <p:sp>
        <p:nvSpPr>
          <p:cNvPr id="8" name="Content Placeholder 2"/>
          <p:cNvSpPr>
            <a:spLocks noGrp="1"/>
          </p:cNvSpPr>
          <p:nvPr>
            <p:ph idx="16"/>
          </p:nvPr>
        </p:nvSpPr>
        <p:spPr>
          <a:xfrm>
            <a:off x="457200"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7"/>
          </p:nvPr>
        </p:nvSpPr>
        <p:spPr>
          <a:xfrm>
            <a:off x="4751454"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xmlns="" id="{D6BB2AB3-13E5-4CF3-A4F7-E4590D1D1A22}"/>
              </a:ext>
            </a:extLst>
          </p:cNvPr>
          <p:cNvSpPr>
            <a:spLocks noGrp="1"/>
          </p:cNvSpPr>
          <p:nvPr>
            <p:ph type="dt" sz="half" idx="18"/>
          </p:nvPr>
        </p:nvSpPr>
        <p:spPr/>
        <p:txBody>
          <a:bodyPr/>
          <a:lstStyle/>
          <a:p>
            <a:pPr>
              <a:defRPr/>
            </a:pPr>
            <a:fld id="{A46C40AE-F882-4FCF-890C-266BE6E517E5}" type="datetime1">
              <a:rPr lang="en-US" smtClean="0"/>
              <a:t>11/30/2017</a:t>
            </a:fld>
            <a:endParaRPr lang="en-US" dirty="0"/>
          </a:p>
        </p:txBody>
      </p:sp>
      <p:sp>
        <p:nvSpPr>
          <p:cNvPr id="11" name="Footer Placeholder 10">
            <a:extLst>
              <a:ext uri="{FF2B5EF4-FFF2-40B4-BE49-F238E27FC236}">
                <a16:creationId xmlns:a16="http://schemas.microsoft.com/office/drawing/2014/main" xmlns="" id="{C503A5A2-C4C8-464F-8D77-A4497C8F5587}"/>
              </a:ext>
            </a:extLst>
          </p:cNvPr>
          <p:cNvSpPr>
            <a:spLocks noGrp="1"/>
          </p:cNvSpPr>
          <p:nvPr>
            <p:ph type="ftr" sz="quarter" idx="19"/>
          </p:nvPr>
        </p:nvSpPr>
        <p:spPr/>
        <p:txBody>
          <a:bodyPr/>
          <a:lstStyle/>
          <a:p>
            <a:pPr>
              <a:defRPr/>
            </a:pPr>
            <a:r>
              <a:rPr lang="en-US" smtClean="0"/>
              <a:t>11/30/2017           T. I. Meyer | HEPAP </a:t>
            </a:r>
            <a:endParaRPr lang="en-US" b="1" dirty="0"/>
          </a:p>
        </p:txBody>
      </p:sp>
      <p:sp>
        <p:nvSpPr>
          <p:cNvPr id="13" name="Slide Number Placeholder 12">
            <a:extLst>
              <a:ext uri="{FF2B5EF4-FFF2-40B4-BE49-F238E27FC236}">
                <a16:creationId xmlns:a16="http://schemas.microsoft.com/office/drawing/2014/main" xmlns="" id="{96C76D78-632D-45FA-9A64-43A336EB1690}"/>
              </a:ext>
            </a:extLst>
          </p:cNvPr>
          <p:cNvSpPr>
            <a:spLocks noGrp="1"/>
          </p:cNvSpPr>
          <p:nvPr>
            <p:ph type="sldNum" sz="quarter" idx="20"/>
          </p:nvPr>
        </p:nvSpPr>
        <p:spPr/>
        <p:txBody>
          <a:body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567673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10DB43AB-FE32-4164-843F-E2A7CFBBC81B}" type="datetime1">
              <a:rPr lang="en-US" smtClean="0"/>
              <a:t>11/30/2017</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11/30/2017           T. I. Meyer | HEPAP </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 id="2147484124" r:id="rId9"/>
    <p:sldLayoutId id="2147484125" r:id="rId10"/>
    <p:sldLayoutId id="2147484126" r:id="rId11"/>
    <p:sldLayoutId id="2147484127" r:id="rId12"/>
    <p:sldLayoutId id="2147484128" r:id="rId13"/>
  </p:sldLayoutIdLst>
  <p:hf hd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57.emf"/></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64.jp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8.xml"/><Relationship Id="rId5" Type="http://schemas.openxmlformats.org/officeDocument/2006/relationships/image" Target="../media/image83.JPG"/><Relationship Id="rId4" Type="http://schemas.openxmlformats.org/officeDocument/2006/relationships/image" Target="../media/image82.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3.xml"/><Relationship Id="rId5" Type="http://schemas.openxmlformats.org/officeDocument/2006/relationships/image" Target="../media/image22.emf"/><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5073241"/>
            <a:ext cx="8499231" cy="1208451"/>
          </a:xfrm>
        </p:spPr>
        <p:txBody>
          <a:bodyPr/>
          <a:lstStyle/>
          <a:p>
            <a:r>
              <a:rPr lang="en-US" dirty="0" smtClean="0"/>
              <a:t>Tim I. </a:t>
            </a:r>
            <a:r>
              <a:rPr lang="en-US" dirty="0"/>
              <a:t>M</a:t>
            </a:r>
            <a:r>
              <a:rPr lang="en-US" dirty="0" smtClean="0"/>
              <a:t>eyer</a:t>
            </a:r>
          </a:p>
          <a:p>
            <a:r>
              <a:rPr lang="en-US" dirty="0" smtClean="0"/>
              <a:t>HEPAP</a:t>
            </a:r>
            <a:endParaRPr lang="en-US" dirty="0"/>
          </a:p>
          <a:p>
            <a:r>
              <a:rPr lang="en-US" dirty="0" smtClean="0"/>
              <a:t>30 </a:t>
            </a:r>
            <a:r>
              <a:rPr lang="en-US" dirty="0"/>
              <a:t>November 2017</a:t>
            </a:r>
          </a:p>
        </p:txBody>
      </p:sp>
      <p:sp>
        <p:nvSpPr>
          <p:cNvPr id="3" name="Text Placeholder 2"/>
          <p:cNvSpPr>
            <a:spLocks noGrp="1"/>
          </p:cNvSpPr>
          <p:nvPr>
            <p:ph type="body" sz="quarter" idx="11"/>
          </p:nvPr>
        </p:nvSpPr>
        <p:spPr>
          <a:xfrm>
            <a:off x="191453" y="3951841"/>
            <a:ext cx="8952547" cy="1398081"/>
          </a:xfrm>
        </p:spPr>
        <p:txBody>
          <a:bodyPr>
            <a:normAutofit/>
          </a:bodyPr>
          <a:lstStyle/>
          <a:p>
            <a:r>
              <a:rPr lang="en-US" dirty="0" smtClean="0"/>
              <a:t>Fermilab Brief Overview</a:t>
            </a:r>
            <a:endParaRPr lang="en-US" dirty="0"/>
          </a:p>
          <a:p>
            <a:endParaRPr lang="en-US" sz="2600" dirty="0"/>
          </a:p>
        </p:txBody>
      </p:sp>
    </p:spTree>
    <p:extLst>
      <p:ext uri="{BB962C8B-B14F-4D97-AF65-F5344CB8AC3E}">
        <p14:creationId xmlns:p14="http://schemas.microsoft.com/office/powerpoint/2010/main" val="2325202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28600" y="971550"/>
            <a:ext cx="8672513" cy="2118491"/>
          </a:xfrm>
        </p:spPr>
        <p:txBody>
          <a:bodyPr/>
          <a:lstStyle/>
          <a:p>
            <a:pPr marL="0" indent="0">
              <a:buNone/>
            </a:pPr>
            <a:endParaRPr lang="en-US" dirty="0"/>
          </a:p>
          <a:p>
            <a:r>
              <a:rPr lang="en-US" dirty="0"/>
              <a:t>This year first ever observation of a “</a:t>
            </a:r>
            <a:r>
              <a:rPr lang="en-US" dirty="0" err="1"/>
              <a:t>kilonova</a:t>
            </a:r>
            <a:r>
              <a:rPr lang="en-US" dirty="0"/>
              <a:t>” explosion from a merger of two neutron stars, also detected by LIGO with gravity waves</a:t>
            </a:r>
          </a:p>
        </p:txBody>
      </p:sp>
      <p:sp>
        <p:nvSpPr>
          <p:cNvPr id="8" name="Title 7"/>
          <p:cNvSpPr>
            <a:spLocks noGrp="1"/>
          </p:cNvSpPr>
          <p:nvPr>
            <p:ph type="title"/>
          </p:nvPr>
        </p:nvSpPr>
        <p:spPr/>
        <p:txBody>
          <a:bodyPr/>
          <a:lstStyle/>
          <a:p>
            <a:r>
              <a:rPr lang="en-US" dirty="0"/>
              <a:t>Dark E</a:t>
            </a:r>
            <a:r>
              <a:rPr lang="en-US" dirty="0" smtClean="0"/>
              <a:t>nergy Survey</a:t>
            </a:r>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13" name="Content Placeholder 8"/>
          <p:cNvSpPr txBox="1">
            <a:spLocks/>
          </p:cNvSpPr>
          <p:nvPr/>
        </p:nvSpPr>
        <p:spPr>
          <a:xfrm>
            <a:off x="228600" y="4759033"/>
            <a:ext cx="3132271" cy="117855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More to come from imaging of 300 million galaxies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0871" y="3016302"/>
            <a:ext cx="5542109" cy="3076436"/>
          </a:xfrm>
          <a:prstGeom prst="rect">
            <a:avLst/>
          </a:prstGeom>
        </p:spPr>
      </p:pic>
      <p:pic>
        <p:nvPicPr>
          <p:cNvPr id="14" name="Picture 13" descr="origin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674" y="3010393"/>
            <a:ext cx="2868197" cy="1613361"/>
          </a:xfrm>
          <a:prstGeom prst="rect">
            <a:avLst/>
          </a:prstGeom>
        </p:spPr>
      </p:pic>
      <p:sp>
        <p:nvSpPr>
          <p:cNvPr id="3" name="Footer Placeholder 2"/>
          <p:cNvSpPr>
            <a:spLocks noGrp="1"/>
          </p:cNvSpPr>
          <p:nvPr>
            <p:ph type="ftr" sz="quarter" idx="3"/>
          </p:nvPr>
        </p:nvSpPr>
        <p:spPr/>
        <p:txBody>
          <a:bodyPr/>
          <a:lstStyle/>
          <a:p>
            <a:pPr>
              <a:defRPr/>
            </a:pPr>
            <a:r>
              <a:rPr lang="en-US" smtClean="0"/>
              <a:t>11/30/2017           T. I. Meyer | HEPAP </a:t>
            </a:r>
            <a:endParaRPr lang="en-US" b="1" dirty="0"/>
          </a:p>
        </p:txBody>
      </p:sp>
      <p:pic>
        <p:nvPicPr>
          <p:cNvPr id="5" name="Picture 4">
            <a:extLst>
              <a:ext uri="{FF2B5EF4-FFF2-40B4-BE49-F238E27FC236}">
                <a16:creationId xmlns:a16="http://schemas.microsoft.com/office/drawing/2014/main" xmlns="" id="{47933833-2CF4-4712-8E8A-4C88E335DE3C}"/>
              </a:ext>
            </a:extLst>
          </p:cNvPr>
          <p:cNvPicPr>
            <a:picLocks noChangeAspect="1"/>
          </p:cNvPicPr>
          <p:nvPr/>
        </p:nvPicPr>
        <p:blipFill>
          <a:blip r:embed="rId5"/>
          <a:stretch>
            <a:fillRect/>
          </a:stretch>
        </p:blipFill>
        <p:spPr>
          <a:xfrm>
            <a:off x="8474340" y="9364"/>
            <a:ext cx="548640" cy="537029"/>
          </a:xfrm>
          <a:prstGeom prst="rect">
            <a:avLst/>
          </a:prstGeom>
        </p:spPr>
      </p:pic>
    </p:spTree>
    <p:extLst>
      <p:ext uri="{BB962C8B-B14F-4D97-AF65-F5344CB8AC3E}">
        <p14:creationId xmlns:p14="http://schemas.microsoft.com/office/powerpoint/2010/main" val="20872034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91357" y="857249"/>
            <a:ext cx="5452643" cy="2366851"/>
          </a:xfrm>
          <a:prstGeom prst="rect">
            <a:avLst/>
          </a:prstGeom>
        </p:spPr>
      </p:pic>
      <p:sp>
        <p:nvSpPr>
          <p:cNvPr id="2" name="Title 1"/>
          <p:cNvSpPr>
            <a:spLocks noGrp="1"/>
          </p:cNvSpPr>
          <p:nvPr>
            <p:ph type="title"/>
          </p:nvPr>
        </p:nvSpPr>
        <p:spPr>
          <a:xfrm>
            <a:off x="2" y="271388"/>
            <a:ext cx="7934530" cy="585861"/>
          </a:xfrm>
        </p:spPr>
        <p:txBody>
          <a:bodyPr/>
          <a:lstStyle/>
          <a:p>
            <a:r>
              <a:rPr lang="en-US" sz="2800" dirty="0" smtClean="0"/>
              <a:t>Cosmic Frontier: Building for the Future</a:t>
            </a:r>
            <a:endParaRPr lang="en-US" sz="2800" dirty="0"/>
          </a:p>
        </p:txBody>
      </p:sp>
      <p:sp>
        <p:nvSpPr>
          <p:cNvPr id="3" name="Content Placeholder 2"/>
          <p:cNvSpPr>
            <a:spLocks noGrp="1"/>
          </p:cNvSpPr>
          <p:nvPr>
            <p:ph idx="10"/>
          </p:nvPr>
        </p:nvSpPr>
        <p:spPr>
          <a:xfrm>
            <a:off x="0" y="837776"/>
            <a:ext cx="3875243" cy="2277770"/>
          </a:xfrm>
        </p:spPr>
        <p:txBody>
          <a:bodyPr/>
          <a:lstStyle/>
          <a:p>
            <a:r>
              <a:rPr lang="en-US" sz="2000" dirty="0" smtClean="0"/>
              <a:t>Build framework for combining and cross correlating Optical and CMB data: first with SPT+ DES to build foundation for LSST and CMB-S4</a:t>
            </a:r>
          </a:p>
          <a:p>
            <a:endParaRPr lang="en-US" dirty="0"/>
          </a:p>
          <a:p>
            <a:endParaRPr lang="en-US" dirty="0"/>
          </a:p>
          <a:p>
            <a:endParaRPr lang="en-US" dirty="0" smtClean="0"/>
          </a:p>
          <a:p>
            <a:pPr marL="0" indent="0">
              <a:buNone/>
            </a:pPr>
            <a:endParaRPr lang="en-US" dirty="0"/>
          </a:p>
        </p:txBody>
      </p:sp>
      <p:pic>
        <p:nvPicPr>
          <p:cNvPr id="4" name="Picture 3"/>
          <p:cNvPicPr>
            <a:picLocks noChangeAspect="1"/>
          </p:cNvPicPr>
          <p:nvPr/>
        </p:nvPicPr>
        <p:blipFill>
          <a:blip r:embed="rId3"/>
          <a:stretch>
            <a:fillRect/>
          </a:stretch>
        </p:blipFill>
        <p:spPr>
          <a:xfrm>
            <a:off x="3340269" y="4092206"/>
            <a:ext cx="5727547" cy="2094498"/>
          </a:xfrm>
          <a:prstGeom prst="rect">
            <a:avLst/>
          </a:prstGeom>
        </p:spPr>
      </p:pic>
      <p:pic>
        <p:nvPicPr>
          <p:cNvPr id="6" name="Picture 5"/>
          <p:cNvPicPr>
            <a:picLocks noChangeAspect="1"/>
          </p:cNvPicPr>
          <p:nvPr/>
        </p:nvPicPr>
        <p:blipFill>
          <a:blip r:embed="rId4"/>
          <a:stretch>
            <a:fillRect/>
          </a:stretch>
        </p:blipFill>
        <p:spPr>
          <a:xfrm>
            <a:off x="2" y="4092207"/>
            <a:ext cx="3340267" cy="2094498"/>
          </a:xfrm>
          <a:prstGeom prst="rect">
            <a:avLst/>
          </a:prstGeom>
        </p:spPr>
      </p:pic>
      <p:sp>
        <p:nvSpPr>
          <p:cNvPr id="8" name="Content Placeholder 2"/>
          <p:cNvSpPr txBox="1">
            <a:spLocks/>
          </p:cNvSpPr>
          <p:nvPr/>
        </p:nvSpPr>
        <p:spPr bwMode="auto">
          <a:xfrm>
            <a:off x="162825" y="3321801"/>
            <a:ext cx="8640599" cy="1031365"/>
          </a:xfrm>
          <a:prstGeom prst="rect">
            <a:avLst/>
          </a:prstGeom>
          <a:noFill/>
          <a:ln w="12700">
            <a:noFill/>
            <a:miter lim="800000"/>
            <a:headEnd/>
            <a:tailEnd/>
          </a:ln>
        </p:spPr>
        <p:txBody>
          <a:bodyPr vert="horz" wrap="square" lIns="95519" tIns="46920" rIns="95519" bIns="469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Advance R&amp;D for future optical and CMB surveys and technology for future dark matter experiments</a:t>
            </a:r>
            <a:endParaRPr lang="en-US" sz="2000" dirty="0"/>
          </a:p>
        </p:txBody>
      </p:sp>
      <p:sp>
        <p:nvSpPr>
          <p:cNvPr id="7" name="Slide Number Placeholder 6"/>
          <p:cNvSpPr>
            <a:spLocks noGrp="1"/>
          </p:cNvSpPr>
          <p:nvPr>
            <p:ph type="sldNum" sz="quarter" idx="4"/>
          </p:nvPr>
        </p:nvSpPr>
        <p:spPr/>
        <p:txBody>
          <a:bodyPr/>
          <a:lstStyle/>
          <a:p>
            <a:fld id="{538A0A4C-22F3-4AD6-8A5A-D0BCDE30C626}" type="slidenum">
              <a:rPr lang="en-US" smtClean="0">
                <a:solidFill>
                  <a:srgbClr val="000000"/>
                </a:solidFill>
                <a:latin typeface="Arial"/>
              </a:rPr>
              <a:pPr/>
              <a:t>11</a:t>
            </a:fld>
            <a:endParaRPr lang="en-US" dirty="0">
              <a:solidFill>
                <a:srgbClr val="000000"/>
              </a:solidFill>
              <a:latin typeface="Arial"/>
            </a:endParaRPr>
          </a:p>
        </p:txBody>
      </p:sp>
    </p:spTree>
    <p:extLst>
      <p:ext uri="{BB962C8B-B14F-4D97-AF65-F5344CB8AC3E}">
        <p14:creationId xmlns:p14="http://schemas.microsoft.com/office/powerpoint/2010/main" val="5346155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ltLang="en-US" sz="2400" dirty="0">
                <a:latin typeface="Helvetica" panose="020B0604020202020204" pitchFamily="34" charset="0"/>
                <a:ea typeface="Geneva" pitchFamily="121" charset="-128"/>
              </a:rPr>
              <a:t>Muon g-2 </a:t>
            </a:r>
            <a:r>
              <a:rPr lang="en-US" altLang="en-US" sz="2400" dirty="0" smtClean="0">
                <a:latin typeface="Helvetica" panose="020B0604020202020204" pitchFamily="34" charset="0"/>
                <a:ea typeface="Geneva" pitchFamily="121" charset="-128"/>
              </a:rPr>
              <a:t>commissioning…physics data hopefully January</a:t>
            </a:r>
            <a:endParaRPr lang="en-US" sz="2400"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11" name="Footer Placeholder 10"/>
          <p:cNvSpPr>
            <a:spLocks noGrp="1"/>
          </p:cNvSpPr>
          <p:nvPr>
            <p:ph type="ftr" sz="quarter" idx="3"/>
          </p:nvPr>
        </p:nvSpPr>
        <p:spPr>
          <a:xfrm>
            <a:off x="1916723" y="6504213"/>
            <a:ext cx="5875998" cy="242873"/>
          </a:xfrm>
        </p:spPr>
        <p:txBody>
          <a:bodyPr/>
          <a:lstStyle/>
          <a:p>
            <a:pPr>
              <a:defRPr/>
            </a:pPr>
            <a:r>
              <a:rPr lang="en-US" smtClean="0"/>
              <a:t>11/30/2017           T. I. Meyer | HEPAP </a:t>
            </a:r>
            <a:endParaRPr lang="en-US" b="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1" t="744" r="10510" b="13884"/>
          <a:stretch/>
        </p:blipFill>
        <p:spPr>
          <a:xfrm>
            <a:off x="255996" y="835570"/>
            <a:ext cx="8632567" cy="5328745"/>
          </a:xfrm>
          <a:prstGeom prst="rect">
            <a:avLst/>
          </a:prstGeom>
        </p:spPr>
      </p:pic>
    </p:spTree>
    <p:extLst>
      <p:ext uri="{BB962C8B-B14F-4D97-AF65-F5344CB8AC3E}">
        <p14:creationId xmlns:p14="http://schemas.microsoft.com/office/powerpoint/2010/main" val="24983861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4999234" y="2762446"/>
            <a:ext cx="2791768" cy="2772459"/>
            <a:chOff x="5639534" y="2837795"/>
            <a:chExt cx="3173898" cy="3151946"/>
          </a:xfrm>
        </p:grpSpPr>
        <p:grpSp>
          <p:nvGrpSpPr>
            <p:cNvPr id="41" name="Group 40"/>
            <p:cNvGrpSpPr/>
            <p:nvPr/>
          </p:nvGrpSpPr>
          <p:grpSpPr>
            <a:xfrm>
              <a:off x="5639534" y="2938993"/>
              <a:ext cx="3173898" cy="3050748"/>
              <a:chOff x="1562100" y="1524000"/>
              <a:chExt cx="6019800" cy="5786227"/>
            </a:xfrm>
          </p:grpSpPr>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0" y="1524000"/>
                <a:ext cx="6019800" cy="5786227"/>
              </a:xfrm>
              <a:prstGeom prst="rect">
                <a:avLst/>
              </a:prstGeom>
            </p:spPr>
          </p:pic>
          <p:sp>
            <p:nvSpPr>
              <p:cNvPr id="43" name="Oval 42"/>
              <p:cNvSpPr/>
              <p:nvPr/>
            </p:nvSpPr>
            <p:spPr>
              <a:xfrm>
                <a:off x="2514600" y="2359713"/>
                <a:ext cx="4114800" cy="4114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p:nvPr/>
            </p:nvCxnSpPr>
            <p:spPr>
              <a:xfrm flipV="1">
                <a:off x="4572000" y="3733800"/>
                <a:ext cx="1905000" cy="609600"/>
              </a:xfrm>
              <a:prstGeom prst="straightConnector1">
                <a:avLst/>
              </a:prstGeom>
              <a:ln w="412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rot="20676007">
                <a:off x="4308659" y="3496436"/>
                <a:ext cx="1662105" cy="663650"/>
              </a:xfrm>
              <a:prstGeom prst="rect">
                <a:avLst/>
              </a:prstGeom>
              <a:noFill/>
            </p:spPr>
            <p:txBody>
              <a:bodyPr wrap="square" rtlCol="0">
                <a:spAutoFit/>
              </a:bodyPr>
              <a:lstStyle/>
              <a:p>
                <a:r>
                  <a:rPr lang="en-US" sz="1400" b="1" dirty="0"/>
                  <a:t>45 mm</a:t>
                </a:r>
              </a:p>
            </p:txBody>
          </p:sp>
        </p:grpSp>
        <p:sp>
          <p:nvSpPr>
            <p:cNvPr id="56" name="Rounded Rectangle 55"/>
            <p:cNvSpPr/>
            <p:nvPr/>
          </p:nvSpPr>
          <p:spPr>
            <a:xfrm>
              <a:off x="6116574" y="2837795"/>
              <a:ext cx="2265258" cy="390878"/>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577" name="Title 28"/>
          <p:cNvSpPr>
            <a:spLocks noGrp="1"/>
          </p:cNvSpPr>
          <p:nvPr>
            <p:ph type="title"/>
          </p:nvPr>
        </p:nvSpPr>
        <p:spPr bwMode="auto">
          <a:xfrm>
            <a:off x="128440" y="-70198"/>
            <a:ext cx="8686800" cy="6429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altLang="en-US" sz="2800" dirty="0">
                <a:latin typeface="Helvetica" panose="020B0604020202020204" pitchFamily="34" charset="0"/>
                <a:ea typeface="Geneva" pitchFamily="121" charset="-128"/>
              </a:rPr>
              <a:t>Data from 5-week FY17 engineering run</a:t>
            </a: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smtClean="0">
                <a:solidFill>
                  <a:srgbClr val="004C97"/>
                </a:solidFill>
                <a:latin typeface="Helvetica" panose="020B0604020202020204" pitchFamily="34" charset="0"/>
                <a:ea typeface="MS PGothic" panose="020B0600070205080204" pitchFamily="34" charset="-128"/>
              </a:rPr>
              <a:t>11/30/2017           T. I. Meyer | HEPAP </a:t>
            </a:r>
            <a:endParaRPr lang="en-US" altLang="en-US" sz="1200" b="1" dirty="0">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13</a:t>
            </a:fld>
            <a:endParaRPr lang="en-US" altLang="en-US" sz="1200">
              <a:solidFill>
                <a:srgbClr val="004C97"/>
              </a:solidFill>
              <a:latin typeface="Helvetica" panose="020B060402020202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t="8657"/>
          <a:stretch/>
        </p:blipFill>
        <p:spPr>
          <a:xfrm>
            <a:off x="49630" y="586698"/>
            <a:ext cx="5003223" cy="2998264"/>
          </a:xfrm>
          <a:prstGeom prst="rect">
            <a:avLst/>
          </a:prstGeom>
        </p:spPr>
      </p:pic>
      <p:sp>
        <p:nvSpPr>
          <p:cNvPr id="24578" name="Content Placeholder 29"/>
          <p:cNvSpPr>
            <a:spLocks noGrp="1"/>
          </p:cNvSpPr>
          <p:nvPr>
            <p:ph idx="4294967295"/>
          </p:nvPr>
        </p:nvSpPr>
        <p:spPr bwMode="auto">
          <a:xfrm>
            <a:off x="5005555" y="641928"/>
            <a:ext cx="4157993" cy="24246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normAutofit/>
          </a:bodyPr>
          <a:lstStyle/>
          <a:p>
            <a:pPr eaLnBrk="1" hangingPunct="1">
              <a:lnSpc>
                <a:spcPct val="120000"/>
              </a:lnSpc>
            </a:pPr>
            <a:r>
              <a:rPr lang="en-US" dirty="0"/>
              <a:t>All subsystems commissioned</a:t>
            </a:r>
          </a:p>
          <a:p>
            <a:pPr eaLnBrk="1" hangingPunct="1">
              <a:lnSpc>
                <a:spcPct val="120000"/>
              </a:lnSpc>
            </a:pPr>
            <a:r>
              <a:rPr lang="en-US" dirty="0"/>
              <a:t>FY18 Challenge </a:t>
            </a:r>
            <a:r>
              <a:rPr lang="en-US" dirty="0">
                <a:sym typeface="Wingdings"/>
              </a:rPr>
              <a:t> </a:t>
            </a:r>
            <a:r>
              <a:rPr lang="en-US" dirty="0"/>
              <a:t>Ramping up to physics production rates</a:t>
            </a:r>
          </a:p>
          <a:p>
            <a:pPr lvl="1">
              <a:lnSpc>
                <a:spcPct val="120000"/>
              </a:lnSpc>
            </a:pPr>
            <a:r>
              <a:rPr lang="en-US" dirty="0" smtClean="0"/>
              <a:t>Beam </a:t>
            </a:r>
            <a:r>
              <a:rPr lang="en-US" dirty="0"/>
              <a:t>transmission and injection efficiency x10</a:t>
            </a:r>
          </a:p>
        </p:txBody>
      </p:sp>
      <p:sp>
        <p:nvSpPr>
          <p:cNvPr id="55" name="TextBox 54"/>
          <p:cNvSpPr txBox="1"/>
          <p:nvPr/>
        </p:nvSpPr>
        <p:spPr>
          <a:xfrm>
            <a:off x="4532965" y="5450473"/>
            <a:ext cx="4836866" cy="830997"/>
          </a:xfrm>
          <a:prstGeom prst="rect">
            <a:avLst/>
          </a:prstGeom>
          <a:noFill/>
        </p:spPr>
        <p:txBody>
          <a:bodyPr wrap="square" rtlCol="0">
            <a:spAutoFit/>
          </a:bodyPr>
          <a:lstStyle/>
          <a:p>
            <a:pPr algn="ctr"/>
            <a:r>
              <a:rPr lang="en-US" b="1" dirty="0">
                <a:solidFill>
                  <a:srgbClr val="945200"/>
                </a:solidFill>
                <a:latin typeface="+mj-lt"/>
                <a:ea typeface="Symbol" charset="2"/>
                <a:cs typeface="Symbol" charset="2"/>
              </a:rPr>
              <a:t>a</a:t>
            </a:r>
            <a:r>
              <a:rPr lang="en-US" b="1" baseline="-25000" dirty="0">
                <a:solidFill>
                  <a:srgbClr val="945200"/>
                </a:solidFill>
                <a:latin typeface="Symbol" charset="2"/>
                <a:ea typeface="Symbol" charset="2"/>
                <a:cs typeface="Symbol" charset="2"/>
              </a:rPr>
              <a:t>m</a:t>
            </a:r>
            <a:r>
              <a:rPr lang="en-US" b="1" dirty="0">
                <a:solidFill>
                  <a:srgbClr val="945200"/>
                </a:solidFill>
                <a:latin typeface="Symbol" charset="2"/>
                <a:ea typeface="Symbol" charset="2"/>
                <a:cs typeface="Symbol" charset="2"/>
              </a:rPr>
              <a:t> </a:t>
            </a:r>
            <a:r>
              <a:rPr lang="en-US" b="1" dirty="0">
                <a:solidFill>
                  <a:srgbClr val="945200"/>
                </a:solidFill>
              </a:rPr>
              <a:t>stat error 126 ppm in FY17 </a:t>
            </a:r>
            <a:r>
              <a:rPr lang="mr-IN" b="1" dirty="0">
                <a:solidFill>
                  <a:srgbClr val="945200"/>
                </a:solidFill>
              </a:rPr>
              <a:t>…</a:t>
            </a:r>
            <a:r>
              <a:rPr lang="en-US" b="1" dirty="0">
                <a:solidFill>
                  <a:srgbClr val="945200"/>
                </a:solidFill>
              </a:rPr>
              <a:t>ultimate goal 140 ppb! </a:t>
            </a:r>
          </a:p>
        </p:txBody>
      </p:sp>
      <p:sp>
        <p:nvSpPr>
          <p:cNvPr id="58" name="TextBox 57"/>
          <p:cNvSpPr txBox="1"/>
          <p:nvPr/>
        </p:nvSpPr>
        <p:spPr>
          <a:xfrm>
            <a:off x="7753147" y="3590463"/>
            <a:ext cx="1217782" cy="1338828"/>
          </a:xfrm>
          <a:prstGeom prst="rect">
            <a:avLst/>
          </a:prstGeom>
          <a:solidFill>
            <a:schemeClr val="bg1"/>
          </a:solidFill>
        </p:spPr>
        <p:txBody>
          <a:bodyPr wrap="square" rtlCol="0">
            <a:spAutoFit/>
          </a:bodyPr>
          <a:lstStyle/>
          <a:p>
            <a:pPr algn="ctr">
              <a:lnSpc>
                <a:spcPct val="90000"/>
              </a:lnSpc>
            </a:pPr>
            <a:r>
              <a:rPr lang="en-US" sz="1800" dirty="0">
                <a:solidFill>
                  <a:schemeClr val="accent6">
                    <a:lumMod val="50000"/>
                  </a:schemeClr>
                </a:solidFill>
              </a:rPr>
              <a:t>0.25 ppm </a:t>
            </a:r>
          </a:p>
          <a:p>
            <a:pPr algn="ctr">
              <a:lnSpc>
                <a:spcPct val="90000"/>
              </a:lnSpc>
            </a:pPr>
            <a:r>
              <a:rPr lang="en-US" sz="1800" dirty="0">
                <a:solidFill>
                  <a:schemeClr val="accent6">
                    <a:lumMod val="50000"/>
                  </a:schemeClr>
                </a:solidFill>
              </a:rPr>
              <a:t>contours </a:t>
            </a:r>
            <a:r>
              <a:rPr lang="en-US" sz="1800" dirty="0">
                <a:solidFill>
                  <a:schemeClr val="accent6">
                    <a:lumMod val="50000"/>
                  </a:schemeClr>
                </a:solidFill>
                <a:sym typeface="Wingdings"/>
              </a:rPr>
              <a:t>~</a:t>
            </a:r>
            <a:r>
              <a:rPr lang="en-US" sz="1800" dirty="0">
                <a:solidFill>
                  <a:schemeClr val="accent6">
                    <a:lumMod val="50000"/>
                  </a:schemeClr>
                </a:solidFill>
              </a:rPr>
              <a:t>3x more uniform than BNL</a:t>
            </a:r>
          </a:p>
        </p:txBody>
      </p:sp>
      <p:sp>
        <p:nvSpPr>
          <p:cNvPr id="63" name="TextBox 62"/>
          <p:cNvSpPr txBox="1"/>
          <p:nvPr/>
        </p:nvSpPr>
        <p:spPr>
          <a:xfrm>
            <a:off x="1257472" y="663864"/>
            <a:ext cx="2635793" cy="341632"/>
          </a:xfrm>
          <a:prstGeom prst="rect">
            <a:avLst/>
          </a:prstGeom>
          <a:solidFill>
            <a:schemeClr val="bg1"/>
          </a:solidFill>
          <a:ln>
            <a:solidFill>
              <a:schemeClr val="accent6">
                <a:lumMod val="50000"/>
              </a:schemeClr>
            </a:solidFill>
          </a:ln>
        </p:spPr>
        <p:txBody>
          <a:bodyPr wrap="square" rtlCol="0">
            <a:spAutoFit/>
          </a:bodyPr>
          <a:lstStyle/>
          <a:p>
            <a:pPr algn="ctr">
              <a:lnSpc>
                <a:spcPct val="90000"/>
              </a:lnSpc>
            </a:pPr>
            <a:r>
              <a:rPr lang="en-US" sz="1800">
                <a:solidFill>
                  <a:schemeClr val="accent6">
                    <a:lumMod val="50000"/>
                  </a:schemeClr>
                </a:solidFill>
              </a:rPr>
              <a:t>First FNAL g-2 wiggle plot</a:t>
            </a:r>
            <a:endParaRPr lang="en-US" sz="1800" dirty="0">
              <a:solidFill>
                <a:schemeClr val="accent6">
                  <a:lumMod val="50000"/>
                </a:schemeClr>
              </a:solidFill>
            </a:endParaRPr>
          </a:p>
        </p:txBody>
      </p:sp>
    </p:spTree>
    <p:extLst>
      <p:ext uri="{BB962C8B-B14F-4D97-AF65-F5344CB8AC3E}">
        <p14:creationId xmlns:p14="http://schemas.microsoft.com/office/powerpoint/2010/main" val="5672200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0843" y="4686438"/>
            <a:ext cx="2279904" cy="1524000"/>
          </a:xfrm>
          <a:prstGeom prst="rect">
            <a:avLst/>
          </a:prstGeom>
        </p:spPr>
      </p:pic>
      <p:sp>
        <p:nvSpPr>
          <p:cNvPr id="3" name="Title 2"/>
          <p:cNvSpPr>
            <a:spLocks noGrp="1"/>
          </p:cNvSpPr>
          <p:nvPr>
            <p:ph type="title"/>
          </p:nvPr>
        </p:nvSpPr>
        <p:spPr/>
        <p:txBody>
          <a:bodyPr/>
          <a:lstStyle/>
          <a:p>
            <a:r>
              <a:rPr lang="en-US" dirty="0" smtClean="0"/>
              <a:t>Mu2e </a:t>
            </a:r>
            <a:r>
              <a:rPr lang="mr-IN" dirty="0" smtClean="0"/>
              <a:t>–</a:t>
            </a:r>
            <a:r>
              <a:rPr lang="en-US" dirty="0" smtClean="0"/>
              <a:t> Good Progress on all Fronts</a:t>
            </a:r>
            <a:endParaRPr lang="en-US" dirty="0"/>
          </a:p>
        </p:txBody>
      </p:sp>
      <p:sp>
        <p:nvSpPr>
          <p:cNvPr id="5" name="Slide Number Placeholder 4"/>
          <p:cNvSpPr>
            <a:spLocks noGrp="1"/>
          </p:cNvSpPr>
          <p:nvPr>
            <p:ph type="sldNum" sz="quarter" idx="4294967295"/>
          </p:nvPr>
        </p:nvSpPr>
        <p:spPr/>
        <p:txBody>
          <a:bodyPr/>
          <a:lstStyle/>
          <a:p>
            <a:pPr>
              <a:defRPr/>
            </a:pPr>
            <a:fld id="{2A0CCE80-3B22-F34E-81B2-E096627812DD}" type="slidenum">
              <a:rPr lang="en-US" smtClean="0"/>
              <a:pPr>
                <a:defRPr/>
              </a:pPr>
              <a:t>14</a:t>
            </a:fld>
            <a:endParaRPr lang="en-US" dirty="0"/>
          </a:p>
        </p:txBody>
      </p:sp>
      <p:sp>
        <p:nvSpPr>
          <p:cNvPr id="13" name="Content Placeholder 1"/>
          <p:cNvSpPr>
            <a:spLocks noGrp="1"/>
          </p:cNvSpPr>
          <p:nvPr>
            <p:ph idx="1"/>
          </p:nvPr>
        </p:nvSpPr>
        <p:spPr>
          <a:xfrm>
            <a:off x="154171" y="1201499"/>
            <a:ext cx="4508086" cy="4504219"/>
          </a:xfrm>
          <a:noFill/>
          <a:ln w="19050">
            <a:solidFill>
              <a:schemeClr val="accent6">
                <a:lumMod val="50000"/>
              </a:schemeClr>
            </a:solidFill>
          </a:ln>
        </p:spPr>
        <p:txBody>
          <a:bodyPr/>
          <a:lstStyle/>
          <a:p>
            <a:pPr marL="0" indent="0">
              <a:buNone/>
            </a:pPr>
            <a:r>
              <a:rPr lang="en-US" sz="2200" b="1" dirty="0" smtClean="0">
                <a:solidFill>
                  <a:schemeClr val="tx2">
                    <a:lumMod val="60000"/>
                    <a:lumOff val="40000"/>
                  </a:schemeClr>
                </a:solidFill>
              </a:rPr>
              <a:t>Current status</a:t>
            </a:r>
            <a:r>
              <a:rPr lang="en-US" sz="2200" b="1" dirty="0">
                <a:solidFill>
                  <a:schemeClr val="tx2">
                    <a:lumMod val="60000"/>
                    <a:lumOff val="40000"/>
                  </a:schemeClr>
                </a:solidFill>
              </a:rPr>
              <a:t>:</a:t>
            </a:r>
            <a:endParaRPr lang="en-US" sz="2200" b="1" dirty="0" smtClean="0">
              <a:solidFill>
                <a:schemeClr val="tx2">
                  <a:lumMod val="60000"/>
                  <a:lumOff val="40000"/>
                </a:schemeClr>
              </a:solidFill>
            </a:endParaRPr>
          </a:p>
          <a:p>
            <a:r>
              <a:rPr lang="en-US" sz="2200" dirty="0" smtClean="0"/>
              <a:t>Full </a:t>
            </a:r>
            <a:r>
              <a:rPr lang="en-US" sz="2200" dirty="0"/>
              <a:t>CD-3 approval in July 2016</a:t>
            </a:r>
          </a:p>
          <a:p>
            <a:pPr lvl="1"/>
            <a:r>
              <a:rPr lang="en-US" sz="2000" dirty="0"/>
              <a:t>Project is 60% complete</a:t>
            </a:r>
          </a:p>
          <a:p>
            <a:r>
              <a:rPr lang="en-US" sz="2200" dirty="0" smtClean="0"/>
              <a:t>All major procurements placed</a:t>
            </a:r>
          </a:p>
          <a:p>
            <a:r>
              <a:rPr lang="en-US" sz="2200" dirty="0" smtClean="0"/>
              <a:t>New </a:t>
            </a:r>
            <a:r>
              <a:rPr lang="en-US" sz="2200" dirty="0"/>
              <a:t>detector hall completed and transitioned to </a:t>
            </a:r>
            <a:r>
              <a:rPr lang="en-US" sz="2200" dirty="0" smtClean="0"/>
              <a:t>operations</a:t>
            </a:r>
            <a:endParaRPr lang="en-US" sz="2200" dirty="0"/>
          </a:p>
          <a:p>
            <a:pPr lvl="1"/>
            <a:r>
              <a:rPr lang="en-US" sz="2000" dirty="0"/>
              <a:t>Installing infrastructure </a:t>
            </a:r>
          </a:p>
          <a:p>
            <a:r>
              <a:rPr lang="en-US" sz="2200" dirty="0"/>
              <a:t>Beamline magnets in position</a:t>
            </a:r>
          </a:p>
          <a:p>
            <a:r>
              <a:rPr lang="en-US" sz="2200" dirty="0" smtClean="0"/>
              <a:t>Construction underway for all three solenoids </a:t>
            </a:r>
            <a:r>
              <a:rPr lang="en-US" sz="1600" dirty="0" smtClean="0"/>
              <a:t>(PS, TS, DS)</a:t>
            </a:r>
            <a:endParaRPr lang="en-US" sz="1600" dirty="0"/>
          </a:p>
          <a:p>
            <a:r>
              <a:rPr lang="en-US" sz="2200" dirty="0" smtClean="0"/>
              <a:t>Detector preproduction </a:t>
            </a:r>
            <a:r>
              <a:rPr lang="en-US" sz="2200" dirty="0"/>
              <a:t>prototypes constructed </a:t>
            </a:r>
            <a:r>
              <a:rPr lang="en-US" sz="2200" dirty="0" smtClean="0"/>
              <a:t>&amp; tested</a:t>
            </a:r>
            <a:endParaRPr lang="en-US" sz="2200" dirty="0"/>
          </a:p>
        </p:txBody>
      </p:sp>
      <p:grpSp>
        <p:nvGrpSpPr>
          <p:cNvPr id="14" name="Group 13"/>
          <p:cNvGrpSpPr/>
          <p:nvPr/>
        </p:nvGrpSpPr>
        <p:grpSpPr>
          <a:xfrm>
            <a:off x="7246497" y="1291868"/>
            <a:ext cx="1869865" cy="2982003"/>
            <a:chOff x="7214598" y="3703530"/>
            <a:chExt cx="1869865" cy="2982003"/>
          </a:xfrm>
        </p:grpSpPr>
        <p:pic>
          <p:nvPicPr>
            <p:cNvPr id="15" name="Content Placeholder 6"/>
            <p:cNvPicPr>
              <a:picLocks noChangeAspect="1"/>
            </p:cNvPicPr>
            <p:nvPr/>
          </p:nvPicPr>
          <p:blipFill rotWithShape="1">
            <a:blip r:embed="rId3"/>
            <a:srcRect l="-1841" r="-337" b="8367"/>
            <a:stretch/>
          </p:blipFill>
          <p:spPr>
            <a:xfrm>
              <a:off x="7214598" y="3703530"/>
              <a:ext cx="1869865" cy="2982003"/>
            </a:xfrm>
            <a:prstGeom prst="rect">
              <a:avLst/>
            </a:prstGeom>
          </p:spPr>
        </p:pic>
        <p:sp>
          <p:nvSpPr>
            <p:cNvPr id="16" name="TextBox 15"/>
            <p:cNvSpPr txBox="1"/>
            <p:nvPr/>
          </p:nvSpPr>
          <p:spPr>
            <a:xfrm>
              <a:off x="7297979" y="6137646"/>
              <a:ext cx="1710604" cy="523220"/>
            </a:xfrm>
            <a:prstGeom prst="rect">
              <a:avLst/>
            </a:prstGeom>
            <a:noFill/>
          </p:spPr>
          <p:txBody>
            <a:bodyPr wrap="square" rtlCol="0">
              <a:spAutoFit/>
            </a:bodyPr>
            <a:lstStyle/>
            <a:p>
              <a:pPr algn="ctr"/>
              <a:r>
                <a:rPr lang="en-US" sz="1400" dirty="0" smtClean="0">
                  <a:solidFill>
                    <a:schemeClr val="bg1"/>
                  </a:solidFill>
                </a:rPr>
                <a:t>Left bend magnets in Mu2e beamline</a:t>
              </a:r>
              <a:endParaRPr lang="en-US" sz="1400" dirty="0">
                <a:solidFill>
                  <a:schemeClr val="bg1"/>
                </a:solidFill>
              </a:endParaRPr>
            </a:p>
          </p:txBody>
        </p:sp>
      </p:grpSp>
      <p:grpSp>
        <p:nvGrpSpPr>
          <p:cNvPr id="17" name="Group 16"/>
          <p:cNvGrpSpPr/>
          <p:nvPr/>
        </p:nvGrpSpPr>
        <p:grpSpPr>
          <a:xfrm>
            <a:off x="4728934" y="996725"/>
            <a:ext cx="2538829" cy="2576042"/>
            <a:chOff x="4557508" y="1751657"/>
            <a:chExt cx="2538829" cy="2576042"/>
          </a:xfrm>
        </p:grpSpPr>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557508" y="1751657"/>
              <a:ext cx="2538829" cy="2576042"/>
            </a:xfrm>
            <a:prstGeom prst="rect">
              <a:avLst/>
            </a:prstGeom>
          </p:spPr>
        </p:pic>
        <p:sp>
          <p:nvSpPr>
            <p:cNvPr id="19" name="TextBox 18"/>
            <p:cNvSpPr txBox="1"/>
            <p:nvPr/>
          </p:nvSpPr>
          <p:spPr>
            <a:xfrm>
              <a:off x="4764069" y="4019922"/>
              <a:ext cx="1944187" cy="307777"/>
            </a:xfrm>
            <a:prstGeom prst="rect">
              <a:avLst/>
            </a:prstGeom>
            <a:noFill/>
          </p:spPr>
          <p:txBody>
            <a:bodyPr wrap="none" rtlCol="0">
              <a:spAutoFit/>
            </a:bodyPr>
            <a:lstStyle/>
            <a:p>
              <a:r>
                <a:rPr lang="en-US" sz="1400" smtClean="0">
                  <a:solidFill>
                    <a:schemeClr val="bg1"/>
                  </a:solidFill>
                </a:rPr>
                <a:t>Mu2e Experimental Hall</a:t>
              </a:r>
              <a:endParaRPr lang="en-US" sz="1400" dirty="0">
                <a:solidFill>
                  <a:schemeClr val="bg1"/>
                </a:solidFill>
              </a:endParaRPr>
            </a:p>
          </p:txBody>
        </p:sp>
      </p:grpSp>
      <p:sp>
        <p:nvSpPr>
          <p:cNvPr id="24" name="TextBox 23"/>
          <p:cNvSpPr txBox="1"/>
          <p:nvPr/>
        </p:nvSpPr>
        <p:spPr>
          <a:xfrm>
            <a:off x="6985309" y="38397"/>
            <a:ext cx="1995418" cy="584775"/>
          </a:xfrm>
          <a:prstGeom prst="rect">
            <a:avLst/>
          </a:prstGeom>
          <a:noFill/>
        </p:spPr>
        <p:txBody>
          <a:bodyPr wrap="none" rtlCol="0">
            <a:spAutoFit/>
          </a:bodyPr>
          <a:lstStyle/>
          <a:p>
            <a:r>
              <a:rPr lang="en-US" sz="1600" dirty="0" smtClean="0"/>
              <a:t>(For more info:</a:t>
            </a:r>
          </a:p>
          <a:p>
            <a:r>
              <a:rPr lang="en-US" sz="1600" dirty="0" smtClean="0"/>
              <a:t>http</a:t>
            </a:r>
            <a:r>
              <a:rPr lang="en-US" sz="1600" dirty="0"/>
              <a:t>://mu2e.fnal.gov)</a:t>
            </a:r>
          </a:p>
        </p:txBody>
      </p:sp>
      <p:grpSp>
        <p:nvGrpSpPr>
          <p:cNvPr id="25" name="Group 24"/>
          <p:cNvGrpSpPr/>
          <p:nvPr/>
        </p:nvGrpSpPr>
        <p:grpSpPr>
          <a:xfrm>
            <a:off x="4715132" y="3725229"/>
            <a:ext cx="2549500" cy="1912125"/>
            <a:chOff x="4665099" y="3182166"/>
            <a:chExt cx="2549500" cy="1912125"/>
          </a:xfrm>
        </p:grpSpPr>
        <p:pic>
          <p:nvPicPr>
            <p:cNvPr id="26" name="Picture 25" descr="IMG_237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5099" y="3182166"/>
              <a:ext cx="2549500" cy="1912125"/>
            </a:xfrm>
            <a:prstGeom prst="rect">
              <a:avLst/>
            </a:prstGeom>
          </p:spPr>
        </p:pic>
        <p:sp>
          <p:nvSpPr>
            <p:cNvPr id="27" name="TextBox 26"/>
            <p:cNvSpPr txBox="1"/>
            <p:nvPr/>
          </p:nvSpPr>
          <p:spPr>
            <a:xfrm>
              <a:off x="5100693" y="4786514"/>
              <a:ext cx="1969706" cy="307777"/>
            </a:xfrm>
            <a:prstGeom prst="rect">
              <a:avLst/>
            </a:prstGeom>
            <a:noFill/>
          </p:spPr>
          <p:txBody>
            <a:bodyPr wrap="none" rtlCol="0">
              <a:spAutoFit/>
            </a:bodyPr>
            <a:lstStyle/>
            <a:p>
              <a:r>
                <a:rPr lang="en-US" sz="1400" dirty="0" smtClean="0">
                  <a:solidFill>
                    <a:schemeClr val="bg1"/>
                  </a:solidFill>
                </a:rPr>
                <a:t>31/52 TS coils fabricated</a:t>
              </a:r>
              <a:endParaRPr lang="en-US" sz="1400" dirty="0">
                <a:solidFill>
                  <a:schemeClr val="bg1"/>
                </a:solidFill>
              </a:endParaRPr>
            </a:p>
          </p:txBody>
        </p:sp>
      </p:grpSp>
      <p:sp>
        <p:nvSpPr>
          <p:cNvPr id="29" name="TextBox 28"/>
          <p:cNvSpPr txBox="1"/>
          <p:nvPr/>
        </p:nvSpPr>
        <p:spPr>
          <a:xfrm>
            <a:off x="6850131" y="5849457"/>
            <a:ext cx="2250616" cy="307777"/>
          </a:xfrm>
          <a:prstGeom prst="rect">
            <a:avLst/>
          </a:prstGeom>
          <a:noFill/>
        </p:spPr>
        <p:txBody>
          <a:bodyPr wrap="none" rtlCol="0">
            <a:spAutoFit/>
          </a:bodyPr>
          <a:lstStyle/>
          <a:p>
            <a:r>
              <a:rPr lang="en-US" sz="1400" dirty="0" smtClean="0">
                <a:solidFill>
                  <a:schemeClr val="bg1"/>
                </a:solidFill>
              </a:rPr>
              <a:t>Prototype Production Target</a:t>
            </a:r>
            <a:endParaRPr lang="en-US" sz="1400" dirty="0">
              <a:solidFill>
                <a:schemeClr val="bg1"/>
              </a:solidFill>
            </a:endParaRPr>
          </a:p>
        </p:txBody>
      </p:sp>
      <p:sp>
        <p:nvSpPr>
          <p:cNvPr id="4" name="Footer Placeholder 3"/>
          <p:cNvSpPr>
            <a:spLocks noGrp="1"/>
          </p:cNvSpPr>
          <p:nvPr>
            <p:ph type="ftr" sz="quarter" idx="3"/>
          </p:nvPr>
        </p:nvSpPr>
        <p:spPr/>
        <p:txBody>
          <a:bodyPr/>
          <a:lstStyle/>
          <a:p>
            <a:pPr>
              <a:defRPr/>
            </a:pPr>
            <a:r>
              <a:rPr lang="en-US" smtClean="0"/>
              <a:t>11/30/2017           T. I. Meyer | HEPAP </a:t>
            </a:r>
            <a:endParaRPr lang="en-US" b="1" dirty="0"/>
          </a:p>
        </p:txBody>
      </p:sp>
    </p:spTree>
    <p:extLst>
      <p:ext uri="{BB962C8B-B14F-4D97-AF65-F5344CB8AC3E}">
        <p14:creationId xmlns:p14="http://schemas.microsoft.com/office/powerpoint/2010/main" val="2935709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11/30/2017           T. I. Meyer | HEPAP </a:t>
            </a:r>
            <a:endParaRPr lang="en-US"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15</a:t>
            </a:fld>
            <a:endParaRPr lang="en-US" dirty="0"/>
          </a:p>
        </p:txBody>
      </p:sp>
      <p:sp>
        <p:nvSpPr>
          <p:cNvPr id="7" name="Title 2"/>
          <p:cNvSpPr>
            <a:spLocks noGrp="1"/>
          </p:cNvSpPr>
          <p:nvPr>
            <p:ph type="title"/>
          </p:nvPr>
        </p:nvSpPr>
        <p:spPr>
          <a:xfrm>
            <a:off x="228600" y="0"/>
            <a:ext cx="8686800" cy="1241946"/>
          </a:xfrm>
        </p:spPr>
        <p:txBody>
          <a:bodyPr/>
          <a:lstStyle/>
          <a:p>
            <a:r>
              <a:rPr lang="en-US" sz="2800" dirty="0" smtClean="0"/>
              <a:t>Production &amp; Detector</a:t>
            </a:r>
            <a:br>
              <a:rPr lang="en-US" sz="2800" dirty="0" smtClean="0"/>
            </a:br>
            <a:r>
              <a:rPr lang="en-US" sz="2800" dirty="0" smtClean="0"/>
              <a:t>Solenoid </a:t>
            </a:r>
            <a:r>
              <a:rPr lang="en-US" sz="2800" dirty="0"/>
              <a:t>S</a:t>
            </a:r>
            <a:r>
              <a:rPr lang="en-US" sz="2800" dirty="0" smtClean="0"/>
              <a:t>tatus</a:t>
            </a:r>
            <a:endParaRPr lang="en-US" sz="2800" dirty="0"/>
          </a:p>
        </p:txBody>
      </p:sp>
      <p:sp>
        <p:nvSpPr>
          <p:cNvPr id="8" name="TextBox 7"/>
          <p:cNvSpPr txBox="1"/>
          <p:nvPr/>
        </p:nvSpPr>
        <p:spPr>
          <a:xfrm>
            <a:off x="8255774" y="4950414"/>
            <a:ext cx="825835" cy="861774"/>
          </a:xfrm>
          <a:prstGeom prst="rect">
            <a:avLst/>
          </a:prstGeom>
          <a:gradFill flip="none" rotWithShape="1">
            <a:gsLst>
              <a:gs pos="0">
                <a:schemeClr val="bg2">
                  <a:lumMod val="75000"/>
                  <a:alpha val="35000"/>
                </a:schemeClr>
              </a:gs>
              <a:gs pos="100000">
                <a:srgbClr val="FFFFFF"/>
              </a:gs>
            </a:gsLst>
            <a:lin ang="0" scaled="1"/>
            <a:tileRect/>
          </a:gradFill>
          <a:ln>
            <a:solidFill>
              <a:srgbClr val="FF0000"/>
            </a:solidFill>
          </a:ln>
        </p:spPr>
        <p:txBody>
          <a:bodyPr wrap="square" rtlCol="0">
            <a:spAutoFit/>
          </a:bodyPr>
          <a:lstStyle/>
          <a:p>
            <a:r>
              <a:rPr lang="en-US" sz="1000" b="1" dirty="0" smtClean="0"/>
              <a:t>Model Coil w/</a:t>
            </a:r>
          </a:p>
          <a:p>
            <a:r>
              <a:rPr lang="en-US" sz="1000" b="1" dirty="0" smtClean="0"/>
              <a:t>VPI Mold Outer Staves</a:t>
            </a:r>
            <a:endParaRPr lang="en-US" sz="1000" b="1" dirty="0"/>
          </a:p>
        </p:txBody>
      </p:sp>
      <p:pic>
        <p:nvPicPr>
          <p:cNvPr id="11" name="Picture 10" descr="2017-11-03-Model Coil Outer Staves-121_0557.JPG.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831308" y="30497"/>
            <a:ext cx="4328714" cy="6486227"/>
          </a:xfrm>
          <a:prstGeom prst="rect">
            <a:avLst/>
          </a:prstGeom>
        </p:spPr>
      </p:pic>
      <p:sp>
        <p:nvSpPr>
          <p:cNvPr id="21" name="TextBox 20"/>
          <p:cNvSpPr txBox="1"/>
          <p:nvPr/>
        </p:nvSpPr>
        <p:spPr>
          <a:xfrm>
            <a:off x="12700" y="975819"/>
            <a:ext cx="6588282" cy="1754326"/>
          </a:xfrm>
          <a:prstGeom prst="rect">
            <a:avLst/>
          </a:prstGeom>
          <a:noFill/>
        </p:spPr>
        <p:txBody>
          <a:bodyPr wrap="square" rtlCol="0">
            <a:spAutoFit/>
          </a:bodyPr>
          <a:lstStyle/>
          <a:p>
            <a:pPr marL="342900" indent="-342900">
              <a:buFont typeface="Arial"/>
              <a:buChar char="•"/>
            </a:pPr>
            <a:endParaRPr lang="en-US" sz="2000" dirty="0" smtClean="0">
              <a:solidFill>
                <a:srgbClr val="505050"/>
              </a:solidFill>
              <a:latin typeface="Helvetica"/>
              <a:cs typeface="Helvetica"/>
            </a:endParaRPr>
          </a:p>
          <a:p>
            <a:pPr marL="342900" indent="-342900">
              <a:buFont typeface="Arial"/>
              <a:buChar char="•"/>
            </a:pPr>
            <a:endParaRPr lang="en-US" sz="2000" dirty="0">
              <a:solidFill>
                <a:srgbClr val="505050"/>
              </a:solidFill>
              <a:latin typeface="Helvetica"/>
              <a:cs typeface="Helvetica"/>
            </a:endParaRPr>
          </a:p>
          <a:p>
            <a:pPr marL="342900" indent="-342900">
              <a:buFont typeface="Arial"/>
              <a:buChar char="•"/>
            </a:pPr>
            <a:endParaRPr lang="en-US" sz="2000" dirty="0" smtClean="0">
              <a:solidFill>
                <a:srgbClr val="505050"/>
              </a:solidFill>
              <a:latin typeface="Helvetica"/>
              <a:cs typeface="Helvetica"/>
            </a:endParaRPr>
          </a:p>
          <a:p>
            <a:r>
              <a:rPr lang="en-US" sz="2800" dirty="0" smtClean="0">
                <a:solidFill>
                  <a:srgbClr val="505050"/>
                </a:solidFill>
                <a:latin typeface="Helvetica"/>
                <a:cs typeface="Helvetica"/>
              </a:rPr>
              <a:t>Completed model coil winding</a:t>
            </a:r>
          </a:p>
          <a:p>
            <a:endParaRPr lang="en-US" sz="2000" dirty="0" smtClean="0">
              <a:solidFill>
                <a:srgbClr val="505050"/>
              </a:solidFill>
              <a:latin typeface="Helvetica"/>
              <a:cs typeface="Helvetica"/>
            </a:endParaRPr>
          </a:p>
        </p:txBody>
      </p:sp>
    </p:spTree>
    <p:extLst>
      <p:ext uri="{BB962C8B-B14F-4D97-AF65-F5344CB8AC3E}">
        <p14:creationId xmlns:p14="http://schemas.microsoft.com/office/powerpoint/2010/main" val="27031377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creen Shot 2017-11-01 at 10.08.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432" y="-90120"/>
            <a:ext cx="2692576" cy="2226799"/>
          </a:xfrm>
          <a:prstGeom prst="rect">
            <a:avLst/>
          </a:prstGeom>
        </p:spPr>
      </p:pic>
      <p:sp>
        <p:nvSpPr>
          <p:cNvPr id="7" name="Footer Placeholder 6"/>
          <p:cNvSpPr>
            <a:spLocks noGrp="1"/>
          </p:cNvSpPr>
          <p:nvPr>
            <p:ph type="ftr" sz="quarter" idx="3"/>
          </p:nvPr>
        </p:nvSpPr>
        <p:spPr/>
        <p:txBody>
          <a:bodyPr/>
          <a:lstStyle/>
          <a:p>
            <a:pPr>
              <a:defRPr/>
            </a:pPr>
            <a:r>
              <a:rPr lang="en-US" smtClean="0"/>
              <a:t>11/30/2017           T. I. Meyer | HEPAP </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9" name="Title 8"/>
          <p:cNvSpPr>
            <a:spLocks noGrp="1"/>
          </p:cNvSpPr>
          <p:nvPr>
            <p:ph type="title"/>
          </p:nvPr>
        </p:nvSpPr>
        <p:spPr/>
        <p:txBody>
          <a:bodyPr/>
          <a:lstStyle/>
          <a:p>
            <a:r>
              <a:rPr lang="en-US" dirty="0"/>
              <a:t>Short Baseline Near Detector (SBND)</a:t>
            </a:r>
          </a:p>
        </p:txBody>
      </p:sp>
      <p:sp>
        <p:nvSpPr>
          <p:cNvPr id="35" name="Content Placeholder 9"/>
          <p:cNvSpPr>
            <a:spLocks noGrp="1"/>
          </p:cNvSpPr>
          <p:nvPr>
            <p:ph sz="half" idx="13"/>
          </p:nvPr>
        </p:nvSpPr>
        <p:spPr>
          <a:xfrm>
            <a:off x="148087" y="951464"/>
            <a:ext cx="5410670" cy="4534936"/>
          </a:xfrm>
        </p:spPr>
        <p:txBody>
          <a:bodyPr/>
          <a:lstStyle/>
          <a:p>
            <a:pPr marL="344488" indent="-230188"/>
            <a:r>
              <a:rPr lang="en-US" sz="1800" dirty="0">
                <a:latin typeface="Helvetica" charset="0"/>
              </a:rPr>
              <a:t>Near detector building completed in early 2017</a:t>
            </a:r>
          </a:p>
          <a:p>
            <a:pPr marL="344488" indent="-230188"/>
            <a:r>
              <a:rPr lang="en-US" sz="1800" dirty="0">
                <a:latin typeface="Helvetica" charset="0"/>
              </a:rPr>
              <a:t>TPC components in fabrication:</a:t>
            </a:r>
          </a:p>
          <a:p>
            <a:pPr marL="744538" lvl="1" indent="-230188"/>
            <a:r>
              <a:rPr lang="en-US" sz="1600" dirty="0">
                <a:latin typeface="Helvetica" charset="0"/>
              </a:rPr>
              <a:t>About to start anode plane wire winding (UK &amp; US)</a:t>
            </a:r>
          </a:p>
          <a:p>
            <a:pPr marL="744538" lvl="1" indent="-230188"/>
            <a:r>
              <a:rPr lang="en-US" sz="1600" dirty="0">
                <a:latin typeface="Helvetica" charset="0"/>
              </a:rPr>
              <a:t>Cathode plane nearly complete </a:t>
            </a:r>
          </a:p>
          <a:p>
            <a:pPr marL="744538" lvl="1" indent="-230188"/>
            <a:r>
              <a:rPr lang="en-US" sz="1600" dirty="0">
                <a:latin typeface="Helvetica" charset="0"/>
              </a:rPr>
              <a:t>1</a:t>
            </a:r>
            <a:r>
              <a:rPr lang="en-US" sz="1600" baseline="30000" dirty="0">
                <a:latin typeface="Helvetica" charset="0"/>
              </a:rPr>
              <a:t>st</a:t>
            </a:r>
            <a:r>
              <a:rPr lang="en-US" sz="1600" dirty="0">
                <a:latin typeface="Helvetica" charset="0"/>
              </a:rPr>
              <a:t> HV feedthrough delivered to Yale</a:t>
            </a:r>
          </a:p>
          <a:p>
            <a:pPr marL="344488" indent="-230188"/>
            <a:r>
              <a:rPr lang="en-US" sz="1800" dirty="0">
                <a:latin typeface="Helvetica" charset="0"/>
              </a:rPr>
              <a:t>TPC cold electronics prototyping near end:</a:t>
            </a:r>
          </a:p>
          <a:p>
            <a:pPr marL="744538" lvl="1" indent="-230188"/>
            <a:r>
              <a:rPr lang="en-US" sz="1600" dirty="0">
                <a:latin typeface="Helvetica" charset="0"/>
              </a:rPr>
              <a:t>Same cold front-end ASIC as </a:t>
            </a:r>
            <a:r>
              <a:rPr lang="en-US" sz="1600" dirty="0" err="1">
                <a:latin typeface="Helvetica" charset="0"/>
              </a:rPr>
              <a:t>protoDUNE</a:t>
            </a:r>
            <a:endParaRPr lang="en-US" sz="1600" dirty="0">
              <a:latin typeface="Helvetica" charset="0"/>
            </a:endParaRPr>
          </a:p>
          <a:p>
            <a:pPr marL="744538" lvl="1" indent="-230188"/>
            <a:r>
              <a:rPr lang="en-US" sz="1600" dirty="0">
                <a:latin typeface="Helvetica" charset="0"/>
              </a:rPr>
              <a:t>Plan to use commercial off the shelf ADC in </a:t>
            </a:r>
            <a:r>
              <a:rPr lang="en-US" sz="1600" dirty="0" err="1">
                <a:latin typeface="Helvetica" charset="0"/>
              </a:rPr>
              <a:t>LAr</a:t>
            </a:r>
            <a:endParaRPr lang="en-US" sz="1600" dirty="0">
              <a:latin typeface="Helvetica" charset="0"/>
            </a:endParaRPr>
          </a:p>
          <a:p>
            <a:pPr marL="744538" lvl="1" indent="-230188"/>
            <a:r>
              <a:rPr lang="en-US" sz="1600" dirty="0">
                <a:latin typeface="Helvetica" charset="0"/>
              </a:rPr>
              <a:t>Very promising ADC lifetime study in LN2 near completion – decision January 2018</a:t>
            </a:r>
          </a:p>
          <a:p>
            <a:pPr marL="344488" indent="-230188"/>
            <a:r>
              <a:rPr lang="en-US" sz="1800" dirty="0">
                <a:latin typeface="Helvetica" charset="0"/>
              </a:rPr>
              <a:t>Cosmic ray tagger panels &gt;50% complete </a:t>
            </a:r>
          </a:p>
          <a:p>
            <a:pPr marL="744538" lvl="1" indent="-230188"/>
            <a:r>
              <a:rPr lang="en-US" sz="1600" dirty="0">
                <a:latin typeface="Helvetica" charset="0"/>
              </a:rPr>
              <a:t>Testing in the SBN ND building: see BNB </a:t>
            </a:r>
            <a:r>
              <a:rPr lang="en-US" sz="1600" dirty="0">
                <a:latin typeface="Symbol" charset="2"/>
                <a:ea typeface="Symbol" charset="2"/>
                <a:cs typeface="Symbol" charset="2"/>
              </a:rPr>
              <a:t>n</a:t>
            </a:r>
            <a:r>
              <a:rPr lang="en-US" sz="1600" dirty="0">
                <a:latin typeface="Helvetica" charset="0"/>
              </a:rPr>
              <a:t> interactions!</a:t>
            </a:r>
          </a:p>
          <a:p>
            <a:pPr marL="344488" indent="-230188"/>
            <a:r>
              <a:rPr lang="en-US" sz="1800" dirty="0">
                <a:latin typeface="Helvetica" charset="0"/>
              </a:rPr>
              <a:t>Cryostat and cryogenics starting final design</a:t>
            </a:r>
          </a:p>
          <a:p>
            <a:pPr marL="344488" indent="-230188"/>
            <a:r>
              <a:rPr lang="en-US" sz="1800" dirty="0">
                <a:latin typeface="Helvetica" charset="0"/>
              </a:rPr>
              <a:t>Upcoming milestones:</a:t>
            </a:r>
          </a:p>
          <a:p>
            <a:pPr marL="744538" lvl="1" indent="-230188"/>
            <a:r>
              <a:rPr lang="en-US" sz="1600" dirty="0">
                <a:latin typeface="Helvetica" charset="0"/>
              </a:rPr>
              <a:t>Start TPC assembly at FNAL mid-2018</a:t>
            </a:r>
          </a:p>
          <a:p>
            <a:pPr marL="744538" lvl="1" indent="-230188"/>
            <a:r>
              <a:rPr lang="en-US" sz="1600" dirty="0">
                <a:latin typeface="Helvetica" charset="0"/>
              </a:rPr>
              <a:t>Start cryostat assembly in late 2018</a:t>
            </a:r>
          </a:p>
          <a:p>
            <a:pPr marL="744538" lvl="1" indent="-230188"/>
            <a:r>
              <a:rPr lang="en-US" sz="1600" dirty="0">
                <a:latin typeface="Helvetica" charset="0"/>
              </a:rPr>
              <a:t>Installation in 2019 </a:t>
            </a:r>
          </a:p>
          <a:p>
            <a:pPr marL="344488" indent="-230188"/>
            <a:endParaRPr lang="en-US" sz="1800" dirty="0">
              <a:latin typeface="Helvetica" charset="0"/>
            </a:endParaRPr>
          </a:p>
          <a:p>
            <a:pPr marL="344488" indent="-230188"/>
            <a:endParaRPr lang="en-US" sz="1800" dirty="0">
              <a:latin typeface="Helvetica" charset="0"/>
            </a:endParaRPr>
          </a:p>
          <a:p>
            <a:pPr marL="344488" indent="-230188"/>
            <a:endParaRPr lang="en-US" sz="1800" dirty="0">
              <a:latin typeface="Helvetica" charset="0"/>
            </a:endParaRPr>
          </a:p>
          <a:p>
            <a:pPr marL="344488" indent="-230188"/>
            <a:endParaRPr lang="en-US" sz="1800" dirty="0">
              <a:latin typeface="Helvetica" charset="0"/>
            </a:endParaRPr>
          </a:p>
        </p:txBody>
      </p:sp>
      <p:pic>
        <p:nvPicPr>
          <p:cNvPr id="20" name="Picture 2" descr="0170620_105518.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042873" y="4396882"/>
            <a:ext cx="2878146" cy="1770337"/>
          </a:xfrm>
          <a:prstGeom prst="rect">
            <a:avLst/>
          </a:prstGeom>
          <a:noFill/>
          <a:ln>
            <a:solidFill>
              <a:schemeClr val="accent6">
                <a:lumMod val="50000"/>
              </a:schemeClr>
            </a:solidFill>
          </a:ln>
          <a:effectLst>
            <a:outerShdw blurRad="50800" dist="762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22" name="TextBox 21"/>
          <p:cNvSpPr txBox="1"/>
          <p:nvPr/>
        </p:nvSpPr>
        <p:spPr>
          <a:xfrm>
            <a:off x="7161409" y="4544749"/>
            <a:ext cx="1749847" cy="461665"/>
          </a:xfrm>
          <a:prstGeom prst="rect">
            <a:avLst/>
          </a:prstGeom>
          <a:noFill/>
          <a:ln>
            <a:noFill/>
          </a:ln>
        </p:spPr>
        <p:txBody>
          <a:bodyPr wrap="square" rtlCol="0">
            <a:spAutoFit/>
          </a:bodyPr>
          <a:lstStyle/>
          <a:p>
            <a:pPr algn="ctr"/>
            <a:r>
              <a:rPr lang="en-US" sz="1200" b="1" dirty="0">
                <a:solidFill>
                  <a:schemeClr val="bg1"/>
                </a:solidFill>
              </a:rPr>
              <a:t>Cosmic ray tagger testing in SBND Building</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3229" y="2075523"/>
            <a:ext cx="1838180" cy="2450906"/>
          </a:xfrm>
          <a:prstGeom prst="rect">
            <a:avLst/>
          </a:prstGeom>
          <a:ln>
            <a:solidFill>
              <a:schemeClr val="accent6"/>
            </a:solidFill>
          </a:ln>
          <a:effectLst>
            <a:outerShdw blurRad="50800" dist="76200" dir="2700000" algn="tl" rotWithShape="0">
              <a:prstClr val="black">
                <a:alpha val="40000"/>
              </a:prstClr>
            </a:outerShdw>
          </a:effectLst>
        </p:spPr>
      </p:pic>
      <p:sp>
        <p:nvSpPr>
          <p:cNvPr id="24" name="Text Placeholder 2"/>
          <p:cNvSpPr txBox="1">
            <a:spLocks/>
          </p:cNvSpPr>
          <p:nvPr/>
        </p:nvSpPr>
        <p:spPr>
          <a:xfrm>
            <a:off x="7574924" y="3154492"/>
            <a:ext cx="1150568" cy="35264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charset="0"/>
              <a:buNone/>
            </a:pPr>
            <a:r>
              <a:rPr lang="en-US" sz="1200" b="1" dirty="0">
                <a:solidFill>
                  <a:schemeClr val="tx1"/>
                </a:solidFill>
                <a:latin typeface="+mn-lt"/>
              </a:rPr>
              <a:t>HV Feedthrough at Yale </a:t>
            </a:r>
          </a:p>
        </p:txBody>
      </p:sp>
      <p:sp>
        <p:nvSpPr>
          <p:cNvPr id="26" name="Text Placeholder 2"/>
          <p:cNvSpPr txBox="1">
            <a:spLocks/>
          </p:cNvSpPr>
          <p:nvPr/>
        </p:nvSpPr>
        <p:spPr>
          <a:xfrm>
            <a:off x="5599035" y="1024932"/>
            <a:ext cx="887675" cy="35264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charset="0"/>
              <a:buNone/>
            </a:pPr>
            <a:r>
              <a:rPr lang="en-US" sz="1200" b="1" dirty="0">
                <a:solidFill>
                  <a:schemeClr val="tx1"/>
                </a:solidFill>
                <a:latin typeface="+mn-lt"/>
              </a:rPr>
              <a:t>SBND Cryostat</a:t>
            </a:r>
          </a:p>
        </p:txBody>
      </p:sp>
    </p:spTree>
    <p:extLst>
      <p:ext uri="{BB962C8B-B14F-4D97-AF65-F5344CB8AC3E}">
        <p14:creationId xmlns:p14="http://schemas.microsoft.com/office/powerpoint/2010/main" val="3970589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807" y="72831"/>
            <a:ext cx="5759179" cy="819199"/>
          </a:xfrm>
        </p:spPr>
        <p:txBody>
          <a:bodyPr>
            <a:normAutofit/>
          </a:bodyPr>
          <a:lstStyle/>
          <a:p>
            <a:r>
              <a:rPr lang="en-US" sz="2800" dirty="0" err="1">
                <a:solidFill>
                  <a:schemeClr val="tx2"/>
                </a:solidFill>
              </a:rPr>
              <a:t>MicroBooNE</a:t>
            </a:r>
            <a:endParaRPr lang="en-US" sz="2800" dirty="0">
              <a:solidFill>
                <a:schemeClr val="tx2"/>
              </a:solidFill>
            </a:endParaRPr>
          </a:p>
        </p:txBody>
      </p:sp>
      <p:sp>
        <p:nvSpPr>
          <p:cNvPr id="3" name="TextBox 2"/>
          <p:cNvSpPr txBox="1"/>
          <p:nvPr/>
        </p:nvSpPr>
        <p:spPr>
          <a:xfrm>
            <a:off x="5172751" y="3655970"/>
            <a:ext cx="3164969" cy="369332"/>
          </a:xfrm>
          <a:prstGeom prst="rect">
            <a:avLst/>
          </a:prstGeom>
          <a:noFill/>
        </p:spPr>
        <p:txBody>
          <a:bodyPr wrap="none" rtlCol="0">
            <a:spAutoFit/>
          </a:bodyPr>
          <a:lstStyle/>
          <a:p>
            <a:r>
              <a:rPr lang="en-US" dirty="0">
                <a:latin typeface="Symbol" charset="2"/>
                <a:cs typeface="Symbol" charset="2"/>
              </a:rPr>
              <a:t>n</a:t>
            </a:r>
            <a:r>
              <a:rPr lang="en-US" baseline="-25000" dirty="0">
                <a:latin typeface="Symbol" charset="2"/>
                <a:cs typeface="Symbol" charset="2"/>
              </a:rPr>
              <a:t>m</a:t>
            </a:r>
            <a:r>
              <a:rPr lang="en-US" dirty="0"/>
              <a:t> charged current interactions:</a:t>
            </a:r>
          </a:p>
        </p:txBody>
      </p:sp>
      <p:sp>
        <p:nvSpPr>
          <p:cNvPr id="4" name="TextBox 3"/>
          <p:cNvSpPr txBox="1"/>
          <p:nvPr/>
        </p:nvSpPr>
        <p:spPr>
          <a:xfrm>
            <a:off x="129807" y="832336"/>
            <a:ext cx="5530825" cy="3016210"/>
          </a:xfrm>
          <a:prstGeom prst="rect">
            <a:avLst/>
          </a:prstGeom>
          <a:noFill/>
        </p:spPr>
        <p:txBody>
          <a:bodyPr wrap="square" rtlCol="0">
            <a:spAutoFit/>
          </a:bodyPr>
          <a:lstStyle/>
          <a:p>
            <a:pPr marL="285750" indent="-285750">
              <a:buFont typeface="Arial"/>
              <a:buChar char="•"/>
            </a:pPr>
            <a:r>
              <a:rPr lang="en-US" sz="2400" dirty="0">
                <a:solidFill>
                  <a:srgbClr val="505050"/>
                </a:solidFill>
              </a:rPr>
              <a:t>Detector &amp; beamline are running well</a:t>
            </a:r>
          </a:p>
          <a:p>
            <a:pPr marL="285750" indent="-285750">
              <a:lnSpc>
                <a:spcPts val="1080"/>
              </a:lnSpc>
              <a:buFont typeface="Arial"/>
              <a:buChar char="•"/>
            </a:pPr>
            <a:endParaRPr lang="en-US" sz="2400" dirty="0">
              <a:solidFill>
                <a:srgbClr val="505050"/>
              </a:solidFill>
            </a:endParaRPr>
          </a:p>
          <a:p>
            <a:pPr marL="285750" indent="-285750">
              <a:buFont typeface="Arial"/>
              <a:buChar char="•"/>
            </a:pPr>
            <a:r>
              <a:rPr lang="en-US" sz="2400" dirty="0" err="1">
                <a:solidFill>
                  <a:srgbClr val="505050"/>
                </a:solidFill>
              </a:rPr>
              <a:t>MicroBooNE</a:t>
            </a:r>
            <a:r>
              <a:rPr lang="en-US" sz="2400" dirty="0">
                <a:solidFill>
                  <a:srgbClr val="505050"/>
                </a:solidFill>
              </a:rPr>
              <a:t> has developed many new techniques using data &amp; is providing crucial input for SBN and DUNE</a:t>
            </a:r>
            <a:endParaRPr lang="is-IS" sz="2400" dirty="0">
              <a:solidFill>
                <a:srgbClr val="505050"/>
              </a:solidFill>
            </a:endParaRPr>
          </a:p>
          <a:p>
            <a:pPr marL="285750" indent="-285750">
              <a:lnSpc>
                <a:spcPts val="1000"/>
              </a:lnSpc>
              <a:buFont typeface="Arial"/>
              <a:buChar char="•"/>
            </a:pPr>
            <a:endParaRPr lang="en-US" sz="2400" dirty="0">
              <a:solidFill>
                <a:srgbClr val="505050"/>
              </a:solidFill>
            </a:endParaRPr>
          </a:p>
          <a:p>
            <a:pPr marL="285750" indent="-285750">
              <a:buFont typeface="Arial"/>
              <a:buChar char="•"/>
            </a:pPr>
            <a:r>
              <a:rPr lang="en-US" sz="2400" dirty="0">
                <a:solidFill>
                  <a:srgbClr val="505050"/>
                </a:solidFill>
              </a:rPr>
              <a:t>7 papers so far this year - more coming</a:t>
            </a:r>
          </a:p>
          <a:p>
            <a:pPr marL="285750" indent="-285750">
              <a:lnSpc>
                <a:spcPts val="1000"/>
              </a:lnSpc>
              <a:buFont typeface="Arial"/>
              <a:buChar char="•"/>
            </a:pPr>
            <a:endParaRPr lang="en-US" sz="2400" b="1" dirty="0"/>
          </a:p>
          <a:p>
            <a:r>
              <a:rPr lang="en-US" sz="1100" i="1" dirty="0" smtClean="0"/>
              <a:t>)   </a:t>
            </a:r>
            <a:endParaRPr lang="en-US" sz="1100" dirty="0"/>
          </a:p>
          <a:p>
            <a:pPr>
              <a:lnSpc>
                <a:spcPts val="150"/>
              </a:lnSpc>
            </a:pPr>
            <a:r>
              <a:rPr lang="en-US" i="1" dirty="0"/>
              <a:t>          </a:t>
            </a:r>
          </a:p>
          <a:p>
            <a:pPr>
              <a:lnSpc>
                <a:spcPts val="150"/>
              </a:lnSpc>
            </a:pPr>
            <a:endParaRPr lang="en-US" sz="2400" b="1" i="1" dirty="0"/>
          </a:p>
          <a:p>
            <a:pPr>
              <a:lnSpc>
                <a:spcPts val="150"/>
              </a:lnSpc>
            </a:pPr>
            <a:endParaRPr lang="en-US" sz="2400" b="1" i="1" dirty="0"/>
          </a:p>
          <a:p>
            <a:pPr>
              <a:lnSpc>
                <a:spcPts val="150"/>
              </a:lnSpc>
            </a:pPr>
            <a:endParaRPr lang="en-US" sz="2400" b="1" i="1" dirty="0"/>
          </a:p>
          <a:p>
            <a:pPr>
              <a:lnSpc>
                <a:spcPts val="150"/>
              </a:lnSpc>
            </a:pPr>
            <a:endParaRPr lang="en-US" sz="2400" b="1" i="1" dirty="0"/>
          </a:p>
          <a:p>
            <a:pPr>
              <a:lnSpc>
                <a:spcPts val="50"/>
              </a:lnSpc>
            </a:pPr>
            <a:endParaRPr lang="en-US" sz="2400" b="1" dirty="0"/>
          </a:p>
          <a:p>
            <a:pPr marL="285750" indent="-285750">
              <a:buFont typeface="Arial"/>
              <a:buChar char="•"/>
            </a:pPr>
            <a:r>
              <a:rPr lang="en-US" sz="2400" dirty="0">
                <a:solidFill>
                  <a:srgbClr val="505050"/>
                </a:solidFill>
              </a:rPr>
              <a:t>19 public notes</a:t>
            </a:r>
          </a:p>
        </p:txBody>
      </p:sp>
      <p:sp>
        <p:nvSpPr>
          <p:cNvPr id="11" name="TextBox 10"/>
          <p:cNvSpPr txBox="1"/>
          <p:nvPr/>
        </p:nvSpPr>
        <p:spPr>
          <a:xfrm>
            <a:off x="6522238" y="98231"/>
            <a:ext cx="1806392" cy="369332"/>
          </a:xfrm>
          <a:prstGeom prst="rect">
            <a:avLst/>
          </a:prstGeom>
          <a:noFill/>
        </p:spPr>
        <p:txBody>
          <a:bodyPr wrap="none" rtlCol="0">
            <a:spAutoFit/>
          </a:bodyPr>
          <a:lstStyle/>
          <a:p>
            <a:r>
              <a:rPr lang="en-US" dirty="0"/>
              <a:t>Michel electrons: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4786" y="4101503"/>
            <a:ext cx="3737881" cy="2598782"/>
          </a:xfrm>
          <a:prstGeom prst="rect">
            <a:avLst/>
          </a:prstGeom>
          <a:effectLst>
            <a:outerShdw blurRad="50800" dist="76200" dir="2700000" algn="tl"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1567" y="467563"/>
            <a:ext cx="3092468" cy="2952220"/>
          </a:xfrm>
          <a:prstGeom prst="rect">
            <a:avLst/>
          </a:prstGeom>
          <a:effectLst>
            <a:outerShdw blurRad="50800" dist="76200" dir="2700000" algn="tl" rotWithShape="0">
              <a:prstClr val="black">
                <a:alpha val="40000"/>
              </a:prstClr>
            </a:outerShdw>
          </a:effectLst>
        </p:spPr>
      </p:pic>
      <p:sp>
        <p:nvSpPr>
          <p:cNvPr id="12" name="Footer Placeholder 11">
            <a:extLst>
              <a:ext uri="{FF2B5EF4-FFF2-40B4-BE49-F238E27FC236}">
                <a16:creationId xmlns:a16="http://schemas.microsoft.com/office/drawing/2014/main" xmlns="" id="{1513B913-2AA9-47DA-A3D5-1E03BE0D287A}"/>
              </a:ext>
            </a:extLst>
          </p:cNvPr>
          <p:cNvSpPr>
            <a:spLocks noGrp="1"/>
          </p:cNvSpPr>
          <p:nvPr>
            <p:ph type="ftr" sz="quarter" idx="11"/>
          </p:nvPr>
        </p:nvSpPr>
        <p:spPr/>
        <p:txBody>
          <a:bodyPr/>
          <a:lstStyle/>
          <a:p>
            <a:r>
              <a:rPr lang="en-US" smtClean="0"/>
              <a:t>11/30/2017           T. I. Meyer | HEPAP </a:t>
            </a:r>
            <a:endParaRPr lang="en-US"/>
          </a:p>
        </p:txBody>
      </p:sp>
      <p:sp>
        <p:nvSpPr>
          <p:cNvPr id="13" name="Slide Number Placeholder 12">
            <a:extLst>
              <a:ext uri="{FF2B5EF4-FFF2-40B4-BE49-F238E27FC236}">
                <a16:creationId xmlns:a16="http://schemas.microsoft.com/office/drawing/2014/main" xmlns="" id="{81EE8B51-B87B-40C4-A7BE-50A38B502DC7}"/>
              </a:ext>
            </a:extLst>
          </p:cNvPr>
          <p:cNvSpPr>
            <a:spLocks noGrp="1"/>
          </p:cNvSpPr>
          <p:nvPr>
            <p:ph type="sldNum" sz="quarter" idx="12"/>
          </p:nvPr>
        </p:nvSpPr>
        <p:spPr/>
        <p:txBody>
          <a:bodyPr/>
          <a:lstStyle/>
          <a:p>
            <a:fld id="{3DC07B88-EC48-3C49-AF41-6B0B4EE2A352}" type="slidenum">
              <a:rPr lang="en-US" smtClean="0"/>
              <a:t>17</a:t>
            </a:fld>
            <a:endParaRPr lang="en-US"/>
          </a:p>
        </p:txBody>
      </p:sp>
    </p:spTree>
    <p:extLst>
      <p:ext uri="{BB962C8B-B14F-4D97-AF65-F5344CB8AC3E}">
        <p14:creationId xmlns:p14="http://schemas.microsoft.com/office/powerpoint/2010/main" val="2687709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DEC36DF6-75D6-4722-9EF2-E0779F4843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6354" y="4752914"/>
            <a:ext cx="2169307" cy="1502557"/>
          </a:xfrm>
          <a:prstGeom prst="rect">
            <a:avLst/>
          </a:prstGeom>
          <a:ln>
            <a:solidFill>
              <a:schemeClr val="accent6"/>
            </a:solidFill>
          </a:ln>
          <a:effectLst>
            <a:outerShdw blurRad="50800" dist="76200" dir="2700000" algn="tl" rotWithShape="0">
              <a:prstClr val="black">
                <a:alpha val="40000"/>
              </a:prstClr>
            </a:outerShdw>
          </a:effectLst>
        </p:spPr>
      </p:pic>
      <p:sp>
        <p:nvSpPr>
          <p:cNvPr id="3" name="Content Placeholder 2"/>
          <p:cNvSpPr>
            <a:spLocks noGrp="1"/>
          </p:cNvSpPr>
          <p:nvPr>
            <p:ph sz="half" idx="15"/>
          </p:nvPr>
        </p:nvSpPr>
        <p:spPr>
          <a:xfrm>
            <a:off x="3610468" y="593979"/>
            <a:ext cx="3782271" cy="5124172"/>
          </a:xfrm>
        </p:spPr>
        <p:txBody>
          <a:bodyPr/>
          <a:lstStyle/>
          <a:p>
            <a:endParaRPr lang="en-US" sz="1800" dirty="0"/>
          </a:p>
          <a:p>
            <a:endParaRPr lang="en-US" sz="1600" dirty="0"/>
          </a:p>
          <a:p>
            <a:endParaRPr lang="en-US" sz="1800" dirty="0"/>
          </a:p>
        </p:txBody>
      </p:sp>
      <p:sp>
        <p:nvSpPr>
          <p:cNvPr id="7" name="Footer Placeholder 6"/>
          <p:cNvSpPr>
            <a:spLocks noGrp="1"/>
          </p:cNvSpPr>
          <p:nvPr>
            <p:ph type="ftr" sz="quarter" idx="3"/>
          </p:nvPr>
        </p:nvSpPr>
        <p:spPr/>
        <p:txBody>
          <a:bodyPr/>
          <a:lstStyle/>
          <a:p>
            <a:pPr>
              <a:defRPr/>
            </a:pPr>
            <a:r>
              <a:rPr lang="en-US" smtClean="0"/>
              <a:t>11/30/2017           T. I. Meyer | HEPAP </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9" name="Title 8"/>
          <p:cNvSpPr>
            <a:spLocks noGrp="1"/>
          </p:cNvSpPr>
          <p:nvPr>
            <p:ph type="title"/>
          </p:nvPr>
        </p:nvSpPr>
        <p:spPr/>
        <p:txBody>
          <a:bodyPr/>
          <a:lstStyle/>
          <a:p>
            <a:r>
              <a:rPr lang="en-US" dirty="0"/>
              <a:t>SBN: ICARUS at Fermilab</a:t>
            </a:r>
          </a:p>
        </p:txBody>
      </p:sp>
      <p:sp>
        <p:nvSpPr>
          <p:cNvPr id="35" name="Content Placeholder 9"/>
          <p:cNvSpPr>
            <a:spLocks noGrp="1"/>
          </p:cNvSpPr>
          <p:nvPr>
            <p:ph sz="half" idx="13"/>
          </p:nvPr>
        </p:nvSpPr>
        <p:spPr>
          <a:xfrm>
            <a:off x="148087" y="951464"/>
            <a:ext cx="5017243" cy="4534936"/>
          </a:xfrm>
        </p:spPr>
        <p:txBody>
          <a:bodyPr/>
          <a:lstStyle/>
          <a:p>
            <a:pPr marL="344488" indent="-230188"/>
            <a:r>
              <a:rPr lang="en-US" sz="1800" dirty="0">
                <a:latin typeface="Helvetica" charset="0"/>
              </a:rPr>
              <a:t>Far detector building completed in early 2017</a:t>
            </a:r>
          </a:p>
          <a:p>
            <a:pPr marL="344488" indent="-230188"/>
            <a:r>
              <a:rPr lang="en-US" sz="1800" dirty="0">
                <a:latin typeface="Helvetica" charset="0"/>
              </a:rPr>
              <a:t>ICARUS detector vessels successfully delivered to Fermilab in July.  </a:t>
            </a:r>
          </a:p>
          <a:p>
            <a:pPr marL="744538" lvl="1" indent="-230188"/>
            <a:r>
              <a:rPr lang="en-US" sz="1600" dirty="0">
                <a:latin typeface="Helvetica" charset="0"/>
              </a:rPr>
              <a:t>No damage to TPC or PMTs</a:t>
            </a:r>
          </a:p>
          <a:p>
            <a:pPr marL="344488" indent="-230188"/>
            <a:r>
              <a:rPr lang="en-US" sz="1800" dirty="0">
                <a:latin typeface="Helvetica" charset="0"/>
              </a:rPr>
              <a:t>“Warm” outer vessel installation completed</a:t>
            </a:r>
          </a:p>
          <a:p>
            <a:pPr marL="344488" indent="-230188"/>
            <a:r>
              <a:rPr lang="en-US" sz="1800" dirty="0">
                <a:latin typeface="Helvetica" charset="0"/>
              </a:rPr>
              <a:t>Cryogenics fabrication near completion in Europe (CERN deliverables) and US</a:t>
            </a:r>
          </a:p>
          <a:p>
            <a:pPr marL="344488" indent="-230188"/>
            <a:r>
              <a:rPr lang="en-US" sz="1800" dirty="0">
                <a:latin typeface="Helvetica" charset="0"/>
              </a:rPr>
              <a:t>Readout electronics fabrication in progress</a:t>
            </a:r>
          </a:p>
          <a:p>
            <a:pPr marL="344488" indent="-230188"/>
            <a:r>
              <a:rPr lang="en-US" sz="1800" dirty="0">
                <a:latin typeface="Helvetica" charset="0"/>
              </a:rPr>
              <a:t>Next steps for installation:</a:t>
            </a:r>
          </a:p>
          <a:p>
            <a:pPr marL="744538" lvl="1" indent="-230188"/>
            <a:r>
              <a:rPr lang="en-US" sz="1600" dirty="0">
                <a:latin typeface="Helvetica" charset="0"/>
              </a:rPr>
              <a:t>Installation of LN2 cold shields (Feb 2018)</a:t>
            </a:r>
          </a:p>
          <a:p>
            <a:pPr marL="744538" lvl="1" indent="-230188"/>
            <a:r>
              <a:rPr lang="en-US" sz="1600" dirty="0">
                <a:latin typeface="Helvetica" charset="0"/>
              </a:rPr>
              <a:t>Final preparation of vessels</a:t>
            </a:r>
          </a:p>
          <a:p>
            <a:pPr marL="744538" lvl="1" indent="-230188"/>
            <a:r>
              <a:rPr lang="en-US" sz="1600" dirty="0">
                <a:latin typeface="Helvetica" charset="0"/>
              </a:rPr>
              <a:t>Rig vessels into the building (Mar 2018)</a:t>
            </a:r>
            <a:endParaRPr lang="en-US" sz="1800" dirty="0">
              <a:latin typeface="Helvetica" charset="0"/>
            </a:endParaRPr>
          </a:p>
          <a:p>
            <a:pPr marL="344488" indent="-230188"/>
            <a:r>
              <a:rPr lang="en-US" sz="1800" dirty="0">
                <a:latin typeface="Helvetica" charset="0"/>
              </a:rPr>
              <a:t>Complete installation and transition to commissioning in late CY 2018</a:t>
            </a:r>
          </a:p>
          <a:p>
            <a:pPr marL="344488" indent="-230188"/>
            <a:endParaRPr lang="en-US" sz="1800" dirty="0">
              <a:latin typeface="Helvetica" charset="0"/>
            </a:endParaRPr>
          </a:p>
          <a:p>
            <a:pPr marL="344488" indent="-230188"/>
            <a:r>
              <a:rPr lang="en-US" sz="1800" dirty="0">
                <a:latin typeface="Helvetica" charset="0"/>
              </a:rPr>
              <a:t>SBN joint analysis group progressing on common tool framework </a:t>
            </a:r>
          </a:p>
          <a:p>
            <a:pPr marL="344488" indent="-230188"/>
            <a:endParaRPr lang="en-US" sz="1800" dirty="0">
              <a:latin typeface="Helvetica" charset="0"/>
            </a:endParaRPr>
          </a:p>
          <a:p>
            <a:pPr marL="344488" indent="-230188"/>
            <a:endParaRPr lang="en-US" sz="1800" dirty="0">
              <a:latin typeface="Helvetica"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7844" y="1234789"/>
            <a:ext cx="3589867" cy="2019300"/>
          </a:xfrm>
          <a:prstGeom prst="rect">
            <a:avLst/>
          </a:prstGeom>
          <a:ln>
            <a:solidFill>
              <a:schemeClr val="accent6">
                <a:lumMod val="50000"/>
              </a:schemeClr>
            </a:solidFill>
          </a:ln>
          <a:effectLst>
            <a:outerShdw blurRad="50800" dist="38100" dir="2700000" algn="tl" rotWithShape="0">
              <a:prstClr val="black">
                <a:alpha val="40000"/>
              </a:prstClr>
            </a:outerShdw>
          </a:effectLst>
        </p:spPr>
      </p:pic>
      <p:sp>
        <p:nvSpPr>
          <p:cNvPr id="16" name="TextBox 15"/>
          <p:cNvSpPr txBox="1"/>
          <p:nvPr/>
        </p:nvSpPr>
        <p:spPr>
          <a:xfrm>
            <a:off x="5095917" y="2802112"/>
            <a:ext cx="2058277" cy="461665"/>
          </a:xfrm>
          <a:prstGeom prst="rect">
            <a:avLst/>
          </a:prstGeom>
          <a:noFill/>
          <a:ln>
            <a:noFill/>
          </a:ln>
        </p:spPr>
        <p:txBody>
          <a:bodyPr wrap="square" rtlCol="0">
            <a:spAutoFit/>
          </a:bodyPr>
          <a:lstStyle/>
          <a:p>
            <a:pPr algn="ctr"/>
            <a:r>
              <a:rPr lang="en-US" sz="1200" b="1" dirty="0">
                <a:solidFill>
                  <a:schemeClr val="bg1"/>
                </a:solidFill>
              </a:rPr>
              <a:t>Vessel 2 parked west of  SBN FD Building </a:t>
            </a:r>
          </a:p>
        </p:txBody>
      </p:sp>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10800000">
            <a:off x="6432748" y="49738"/>
            <a:ext cx="2358813" cy="1443386"/>
          </a:xfrm>
          <a:prstGeom prst="rect">
            <a:avLst/>
          </a:prstGeom>
          <a:ln>
            <a:solidFill>
              <a:srgbClr val="003971"/>
            </a:solidFill>
          </a:ln>
          <a:effectLst>
            <a:outerShdw blurRad="50800" dist="76200" dir="2700000" algn="tl" rotWithShape="0">
              <a:prstClr val="black">
                <a:alpha val="40000"/>
              </a:prstClr>
            </a:outerShdw>
          </a:effectLst>
        </p:spPr>
      </p:pic>
      <p:sp>
        <p:nvSpPr>
          <p:cNvPr id="19" name="TextBox 18"/>
          <p:cNvSpPr txBox="1"/>
          <p:nvPr/>
        </p:nvSpPr>
        <p:spPr>
          <a:xfrm>
            <a:off x="7346504" y="1074271"/>
            <a:ext cx="1445058" cy="461665"/>
          </a:xfrm>
          <a:prstGeom prst="rect">
            <a:avLst/>
          </a:prstGeom>
          <a:noFill/>
          <a:ln>
            <a:noFill/>
          </a:ln>
        </p:spPr>
        <p:txBody>
          <a:bodyPr wrap="square" rtlCol="0">
            <a:spAutoFit/>
          </a:bodyPr>
          <a:lstStyle/>
          <a:p>
            <a:pPr algn="ctr"/>
            <a:r>
              <a:rPr lang="en-US" sz="1200" b="1" dirty="0">
                <a:solidFill>
                  <a:schemeClr val="bg1"/>
                </a:solidFill>
              </a:rPr>
              <a:t>Vessel Ready to Leave CERN June 12</a:t>
            </a:r>
          </a:p>
        </p:txBody>
      </p:sp>
      <p:sp>
        <p:nvSpPr>
          <p:cNvPr id="28" name="Content Placeholder 9"/>
          <p:cNvSpPr txBox="1">
            <a:spLocks/>
          </p:cNvSpPr>
          <p:nvPr/>
        </p:nvSpPr>
        <p:spPr>
          <a:xfrm>
            <a:off x="222250" y="5599022"/>
            <a:ext cx="4943080" cy="2309739"/>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744538" lvl="1" indent="-230188"/>
            <a:endParaRPr lang="en-US" sz="1600" dirty="0">
              <a:latin typeface="Helvetica" charset="0"/>
            </a:endParaRPr>
          </a:p>
          <a:p>
            <a:pPr marL="344488" indent="-230188"/>
            <a:endParaRPr lang="en-US" sz="1800" dirty="0">
              <a:latin typeface="Helvetica"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5217" y="2896895"/>
            <a:ext cx="1609999" cy="2146665"/>
          </a:xfrm>
          <a:prstGeom prst="rect">
            <a:avLst/>
          </a:prstGeom>
          <a:ln>
            <a:solidFill>
              <a:schemeClr val="accent6">
                <a:lumMod val="50000"/>
              </a:schemeClr>
            </a:solidFill>
          </a:ln>
          <a:effectLst>
            <a:outerShdw blurRad="50800" dist="76200" dir="2700000" algn="tl" rotWithShape="0">
              <a:prstClr val="black">
                <a:alpha val="40000"/>
              </a:prstClr>
            </a:outerShdw>
          </a:effectLst>
        </p:spPr>
      </p:pic>
      <p:sp>
        <p:nvSpPr>
          <p:cNvPr id="15" name="TextBox 14"/>
          <p:cNvSpPr txBox="1"/>
          <p:nvPr/>
        </p:nvSpPr>
        <p:spPr>
          <a:xfrm>
            <a:off x="7329116" y="4709879"/>
            <a:ext cx="1749847" cy="276999"/>
          </a:xfrm>
          <a:prstGeom prst="rect">
            <a:avLst/>
          </a:prstGeom>
          <a:noFill/>
          <a:ln>
            <a:noFill/>
          </a:ln>
        </p:spPr>
        <p:txBody>
          <a:bodyPr wrap="square" rtlCol="0">
            <a:spAutoFit/>
          </a:bodyPr>
          <a:lstStyle/>
          <a:p>
            <a:pPr algn="ctr"/>
            <a:r>
              <a:rPr lang="en-US" sz="1200" b="1" dirty="0">
                <a:solidFill>
                  <a:schemeClr val="bg1"/>
                </a:solidFill>
              </a:rPr>
              <a:t>Outer Warm Vessel</a:t>
            </a:r>
          </a:p>
        </p:txBody>
      </p:sp>
      <p:pic>
        <p:nvPicPr>
          <p:cNvPr id="18" name="Picture 17">
            <a:extLst>
              <a:ext uri="{FF2B5EF4-FFF2-40B4-BE49-F238E27FC236}">
                <a16:creationId xmlns:a16="http://schemas.microsoft.com/office/drawing/2014/main" xmlns="" id="{C6C05742-F73F-4DFF-B679-74A42E04EE2A}"/>
              </a:ext>
            </a:extLst>
          </p:cNvPr>
          <p:cNvPicPr>
            <a:picLocks noChangeAspect="1"/>
          </p:cNvPicPr>
          <p:nvPr/>
        </p:nvPicPr>
        <p:blipFill>
          <a:blip r:embed="rId7"/>
          <a:stretch>
            <a:fillRect/>
          </a:stretch>
        </p:blipFill>
        <p:spPr>
          <a:xfrm>
            <a:off x="4816234" y="3382567"/>
            <a:ext cx="1508443" cy="2886795"/>
          </a:xfrm>
          <a:prstGeom prst="rect">
            <a:avLst/>
          </a:prstGeom>
          <a:ln>
            <a:solidFill>
              <a:schemeClr val="accent6"/>
            </a:solidFill>
          </a:ln>
          <a:effectLst>
            <a:outerShdw blurRad="50800" dist="76200" dir="2700000" algn="tl" rotWithShape="0">
              <a:prstClr val="black">
                <a:alpha val="40000"/>
              </a:prstClr>
            </a:outerShdw>
          </a:effectLst>
        </p:spPr>
      </p:pic>
      <p:sp>
        <p:nvSpPr>
          <p:cNvPr id="21" name="TextBox 20">
            <a:extLst>
              <a:ext uri="{FF2B5EF4-FFF2-40B4-BE49-F238E27FC236}">
                <a16:creationId xmlns:a16="http://schemas.microsoft.com/office/drawing/2014/main" xmlns="" id="{3946232B-27CC-44C7-8FB5-7D279D311D30}"/>
              </a:ext>
            </a:extLst>
          </p:cNvPr>
          <p:cNvSpPr txBox="1"/>
          <p:nvPr/>
        </p:nvSpPr>
        <p:spPr>
          <a:xfrm>
            <a:off x="4745881" y="5813312"/>
            <a:ext cx="1649150" cy="461665"/>
          </a:xfrm>
          <a:prstGeom prst="rect">
            <a:avLst/>
          </a:prstGeom>
          <a:noFill/>
        </p:spPr>
        <p:txBody>
          <a:bodyPr wrap="square" rtlCol="0">
            <a:spAutoFit/>
          </a:bodyPr>
          <a:lstStyle/>
          <a:p>
            <a:pPr algn="ctr"/>
            <a:r>
              <a:rPr lang="en-US" sz="1200" b="1" dirty="0">
                <a:solidFill>
                  <a:schemeClr val="bg1"/>
                </a:solidFill>
              </a:rPr>
              <a:t>Cryogenic components @ Vendor in Holland</a:t>
            </a:r>
          </a:p>
        </p:txBody>
      </p:sp>
      <p:sp>
        <p:nvSpPr>
          <p:cNvPr id="23" name="TextBox 22">
            <a:extLst>
              <a:ext uri="{FF2B5EF4-FFF2-40B4-BE49-F238E27FC236}">
                <a16:creationId xmlns:a16="http://schemas.microsoft.com/office/drawing/2014/main" xmlns="" id="{3946232B-27CC-44C7-8FB5-7D279D311D30}"/>
              </a:ext>
            </a:extLst>
          </p:cNvPr>
          <p:cNvSpPr txBox="1"/>
          <p:nvPr/>
        </p:nvSpPr>
        <p:spPr>
          <a:xfrm>
            <a:off x="6570594" y="5936949"/>
            <a:ext cx="1649150" cy="276999"/>
          </a:xfrm>
          <a:prstGeom prst="rect">
            <a:avLst/>
          </a:prstGeom>
          <a:noFill/>
        </p:spPr>
        <p:txBody>
          <a:bodyPr wrap="square" rtlCol="0">
            <a:spAutoFit/>
          </a:bodyPr>
          <a:lstStyle/>
          <a:p>
            <a:pPr algn="ctr"/>
            <a:r>
              <a:rPr lang="en-US" sz="1200" b="1" dirty="0">
                <a:solidFill>
                  <a:schemeClr val="bg1"/>
                </a:solidFill>
              </a:rPr>
              <a:t>Piping to </a:t>
            </a:r>
            <a:r>
              <a:rPr lang="en-US" sz="1200" b="1" dirty="0" err="1">
                <a:solidFill>
                  <a:schemeClr val="bg1"/>
                </a:solidFill>
              </a:rPr>
              <a:t>Dewars</a:t>
            </a:r>
            <a:endParaRPr lang="en-US" sz="1200" b="1" dirty="0">
              <a:solidFill>
                <a:schemeClr val="bg1"/>
              </a:solidFill>
            </a:endParaRPr>
          </a:p>
        </p:txBody>
      </p:sp>
    </p:spTree>
    <p:extLst>
      <p:ext uri="{BB962C8B-B14F-4D97-AF65-F5344CB8AC3E}">
        <p14:creationId xmlns:p14="http://schemas.microsoft.com/office/powerpoint/2010/main" val="27337514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t>PIP-II: The accelerator driving LBNF/DUNE</a:t>
            </a:r>
            <a:endParaRPr lang="en-US" altLang="en-US" dirty="0">
              <a:latin typeface="Helvetica" panose="020B0604020202020204" pitchFamily="34" charset="0"/>
              <a:ea typeface="Geneva" pitchFamily="121" charset="-128"/>
            </a:endParaRPr>
          </a:p>
        </p:txBody>
      </p:sp>
      <p:sp>
        <p:nvSpPr>
          <p:cNvPr id="24578" name="Content Placeholder 29"/>
          <p:cNvSpPr>
            <a:spLocks noGrp="1"/>
          </p:cNvSpPr>
          <p:nvPr>
            <p:ph idx="1"/>
          </p:nvPr>
        </p:nvSpPr>
        <p:spPr bwMode="auto">
          <a:xfrm>
            <a:off x="225930" y="888005"/>
            <a:ext cx="8672513" cy="552437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a:spcBef>
                <a:spcPts val="600"/>
              </a:spcBef>
            </a:pPr>
            <a:r>
              <a:rPr lang="en-US" sz="2000" dirty="0"/>
              <a:t>Modern, 800-MeV </a:t>
            </a:r>
            <a:r>
              <a:rPr lang="en-US" sz="2000" u="sng" dirty="0"/>
              <a:t>superconducting</a:t>
            </a:r>
            <a:r>
              <a:rPr lang="en-US" sz="2000" dirty="0"/>
              <a:t> </a:t>
            </a:r>
            <a:r>
              <a:rPr lang="en-US" sz="2000" dirty="0" err="1"/>
              <a:t>linac</a:t>
            </a:r>
            <a:endParaRPr lang="en-US" sz="2000" dirty="0"/>
          </a:p>
          <a:p>
            <a:pPr lvl="1">
              <a:spcBef>
                <a:spcPts val="200"/>
              </a:spcBef>
            </a:pPr>
            <a:r>
              <a:rPr lang="en-US" sz="2000" dirty="0"/>
              <a:t>Replace current, 47-year-old, </a:t>
            </a:r>
            <a:r>
              <a:rPr lang="en-US" sz="2000" dirty="0" err="1"/>
              <a:t>linac</a:t>
            </a:r>
            <a:endParaRPr lang="en-US" sz="2000" dirty="0"/>
          </a:p>
          <a:p>
            <a:pPr>
              <a:spcBef>
                <a:spcPts val="600"/>
              </a:spcBef>
            </a:pPr>
            <a:r>
              <a:rPr lang="en-US" sz="2000" dirty="0"/>
              <a:t>Responsive to the P5 plan</a:t>
            </a:r>
          </a:p>
          <a:p>
            <a:pPr lvl="1">
              <a:spcBef>
                <a:spcPts val="200"/>
              </a:spcBef>
            </a:pPr>
            <a:r>
              <a:rPr lang="en-US" sz="2000" dirty="0"/>
              <a:t>Sustained U.S. leadership in accelerator-based neutrino physics </a:t>
            </a:r>
          </a:p>
          <a:p>
            <a:pPr>
              <a:spcBef>
                <a:spcPts val="600"/>
              </a:spcBef>
            </a:pPr>
            <a:endParaRPr lang="en-US" sz="2000" dirty="0"/>
          </a:p>
          <a:p>
            <a:pPr>
              <a:spcBef>
                <a:spcPts val="600"/>
              </a:spcBef>
            </a:pPr>
            <a:r>
              <a:rPr lang="en-US" sz="2000" dirty="0"/>
              <a:t>Goals: </a:t>
            </a:r>
          </a:p>
          <a:p>
            <a:pPr lvl="1">
              <a:spcBef>
                <a:spcPts val="200"/>
              </a:spcBef>
            </a:pPr>
            <a:r>
              <a:rPr lang="en-US" sz="2000" dirty="0"/>
              <a:t>1.2 MW beams at startup of</a:t>
            </a:r>
          </a:p>
          <a:p>
            <a:pPr marL="457200" lvl="1" indent="0">
              <a:spcBef>
                <a:spcPts val="200"/>
              </a:spcBef>
              <a:buNone/>
            </a:pPr>
            <a:r>
              <a:rPr lang="en-US" sz="2000" dirty="0"/>
              <a:t>     LBNF/DUNE</a:t>
            </a:r>
          </a:p>
          <a:p>
            <a:pPr lvl="1">
              <a:spcBef>
                <a:spcPts val="200"/>
              </a:spcBef>
            </a:pPr>
            <a:r>
              <a:rPr lang="en-US" sz="2000" dirty="0"/>
              <a:t>Platform for eventual</a:t>
            </a:r>
          </a:p>
          <a:p>
            <a:pPr marL="747713" lvl="1" indent="0">
              <a:spcBef>
                <a:spcPts val="0"/>
              </a:spcBef>
              <a:buNone/>
            </a:pPr>
            <a:r>
              <a:rPr lang="en-US" sz="2000" dirty="0"/>
              <a:t>2+ MW</a:t>
            </a:r>
          </a:p>
          <a:p>
            <a:pPr marL="747713" lvl="1" indent="0">
              <a:spcBef>
                <a:spcPts val="0"/>
              </a:spcBef>
              <a:buNone/>
            </a:pPr>
            <a:endParaRPr lang="en-US" sz="2000" dirty="0"/>
          </a:p>
          <a:p>
            <a:pPr eaLnBrk="1" hangingPunct="1">
              <a:spcBef>
                <a:spcPts val="600"/>
              </a:spcBef>
            </a:pPr>
            <a:r>
              <a:rPr lang="en-US" sz="2000" dirty="0"/>
              <a:t>Status</a:t>
            </a:r>
          </a:p>
          <a:p>
            <a:pPr lvl="1">
              <a:spcBef>
                <a:spcPts val="200"/>
              </a:spcBef>
            </a:pPr>
            <a:r>
              <a:rPr lang="en-US" sz="2000" dirty="0"/>
              <a:t>CD-0 November 2015</a:t>
            </a:r>
          </a:p>
          <a:p>
            <a:pPr lvl="1">
              <a:spcBef>
                <a:spcPts val="200"/>
              </a:spcBef>
            </a:pPr>
            <a:r>
              <a:rPr lang="en-US" sz="2000" dirty="0"/>
              <a:t>CD-1 DOE </a:t>
            </a:r>
            <a:r>
              <a:rPr lang="en-US" sz="2000" dirty="0" err="1"/>
              <a:t>Rvw</a:t>
            </a:r>
            <a:r>
              <a:rPr lang="en-US" sz="2000" dirty="0"/>
              <a:t> Dec </a:t>
            </a:r>
            <a:r>
              <a:rPr lang="en-US" sz="2000" dirty="0" smtClean="0"/>
              <a:t>12-14</a:t>
            </a:r>
            <a:endParaRPr lang="en-US" sz="2000" dirty="0"/>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smtClean="0">
                <a:solidFill>
                  <a:srgbClr val="004C97"/>
                </a:solidFill>
                <a:latin typeface="Helvetica" panose="020B0604020202020204" pitchFamily="34" charset="0"/>
                <a:ea typeface="MS PGothic" panose="020B0600070205080204" pitchFamily="34" charset="-128"/>
              </a:rPr>
              <a:t>11/30/2017           T. I. Meyer | HEPAP </a:t>
            </a:r>
            <a:endParaRPr lang="en-US" altLang="en-US" sz="1200" b="1" dirty="0">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19</a:t>
            </a:fld>
            <a:endParaRPr lang="en-US" altLang="en-US" sz="1200">
              <a:solidFill>
                <a:srgbClr val="004C97"/>
              </a:solidFill>
              <a:latin typeface="Helvetica" panose="020B0604020202020204" pitchFamily="34" charset="0"/>
            </a:endParaRPr>
          </a:p>
        </p:txBody>
      </p:sp>
      <p:pic>
        <p:nvPicPr>
          <p:cNvPr id="9" name="Picture 8">
            <a:extLst>
              <a:ext uri="{FF2B5EF4-FFF2-40B4-BE49-F238E27FC236}">
                <a16:creationId xmlns:a16="http://schemas.microsoft.com/office/drawing/2014/main" xmlns="" id="{E41D8669-7D26-4209-8DF8-2C1107446154}"/>
              </a:ext>
            </a:extLst>
          </p:cNvPr>
          <p:cNvPicPr>
            <a:picLocks noChangeAspect="1"/>
          </p:cNvPicPr>
          <p:nvPr/>
        </p:nvPicPr>
        <p:blipFill>
          <a:blip r:embed="rId3"/>
          <a:stretch>
            <a:fillRect/>
          </a:stretch>
        </p:blipFill>
        <p:spPr>
          <a:xfrm>
            <a:off x="4222342" y="2463397"/>
            <a:ext cx="4658390" cy="3515933"/>
          </a:xfrm>
          <a:prstGeom prst="rect">
            <a:avLst/>
          </a:prstGeom>
        </p:spPr>
      </p:pic>
    </p:spTree>
    <p:extLst>
      <p:ext uri="{BB962C8B-B14F-4D97-AF65-F5344CB8AC3E}">
        <p14:creationId xmlns:p14="http://schemas.microsoft.com/office/powerpoint/2010/main" val="19262184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xmlns="" id="{ED43AB17-C902-419E-8AFF-089BFA148ACB}"/>
              </a:ext>
            </a:extLst>
          </p:cNvPr>
          <p:cNvPicPr>
            <a:picLocks noGrp="1" noChangeAspect="1"/>
          </p:cNvPicPr>
          <p:nvPr>
            <p:ph idx="1"/>
          </p:nvPr>
        </p:nvPicPr>
        <p:blipFill>
          <a:blip r:embed="rId2"/>
          <a:stretch>
            <a:fillRect/>
          </a:stretch>
        </p:blipFill>
        <p:spPr>
          <a:xfrm>
            <a:off x="222250" y="828454"/>
            <a:ext cx="3480229" cy="2320328"/>
          </a:xfrm>
        </p:spPr>
      </p:pic>
      <p:sp>
        <p:nvSpPr>
          <p:cNvPr id="2" name="Title 1">
            <a:extLst>
              <a:ext uri="{FF2B5EF4-FFF2-40B4-BE49-F238E27FC236}">
                <a16:creationId xmlns:a16="http://schemas.microsoft.com/office/drawing/2014/main" xmlns="" id="{0EFCB201-5E64-4BE1-89B7-AA7B125D9B4D}"/>
              </a:ext>
            </a:extLst>
          </p:cNvPr>
          <p:cNvSpPr>
            <a:spLocks noGrp="1"/>
          </p:cNvSpPr>
          <p:nvPr>
            <p:ph type="title"/>
          </p:nvPr>
        </p:nvSpPr>
        <p:spPr/>
        <p:txBody>
          <a:bodyPr/>
          <a:lstStyle/>
          <a:p>
            <a:r>
              <a:rPr lang="en-US" dirty="0"/>
              <a:t>50 Years (1967 – 2017)</a:t>
            </a:r>
          </a:p>
        </p:txBody>
      </p:sp>
      <p:sp>
        <p:nvSpPr>
          <p:cNvPr id="5" name="Slide Number Placeholder 4">
            <a:extLst>
              <a:ext uri="{FF2B5EF4-FFF2-40B4-BE49-F238E27FC236}">
                <a16:creationId xmlns:a16="http://schemas.microsoft.com/office/drawing/2014/main" xmlns="" id="{43F3A69F-7185-452B-A1C0-CB315B471B81}"/>
              </a:ext>
            </a:extLst>
          </p:cNvPr>
          <p:cNvSpPr>
            <a:spLocks noGrp="1"/>
          </p:cNvSpPr>
          <p:nvPr>
            <p:ph type="sldNum" sz="quarter" idx="4"/>
          </p:nvPr>
        </p:nvSpPr>
        <p:spPr/>
        <p:txBody>
          <a:bodyPr/>
          <a:lstStyle/>
          <a:p>
            <a:pPr>
              <a:defRPr/>
            </a:pPr>
            <a:fld id="{2E8B149A-14C6-B749-AF60-1744CFF2A849}" type="slidenum">
              <a:rPr lang="en-US" smtClean="0"/>
              <a:pPr>
                <a:defRPr/>
              </a:pPr>
              <a:t>2</a:t>
            </a:fld>
            <a:endParaRPr lang="en-US" dirty="0"/>
          </a:p>
        </p:txBody>
      </p:sp>
      <p:pic>
        <p:nvPicPr>
          <p:cNvPr id="6" name="Content Placeholder 5">
            <a:extLst>
              <a:ext uri="{FF2B5EF4-FFF2-40B4-BE49-F238E27FC236}">
                <a16:creationId xmlns:a16="http://schemas.microsoft.com/office/drawing/2014/main" xmlns="" id="{2E94E2B2-AD8F-45CB-842A-895B2ACF5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487" y="3828498"/>
            <a:ext cx="3468473" cy="2310003"/>
          </a:xfrm>
          <a:prstGeom prst="rect">
            <a:avLst/>
          </a:prstGeom>
        </p:spPr>
      </p:pic>
      <p:pic>
        <p:nvPicPr>
          <p:cNvPr id="7" name="Content Placeholder 12">
            <a:extLst>
              <a:ext uri="{FF2B5EF4-FFF2-40B4-BE49-F238E27FC236}">
                <a16:creationId xmlns:a16="http://schemas.microsoft.com/office/drawing/2014/main" xmlns="" id="{CC9DA5D5-5E56-491A-B9E5-B696DD1FAC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762" y="2948382"/>
            <a:ext cx="3412750" cy="3412750"/>
          </a:xfrm>
          <a:prstGeom prst="rect">
            <a:avLst/>
          </a:prstGeom>
        </p:spPr>
      </p:pic>
      <p:pic>
        <p:nvPicPr>
          <p:cNvPr id="9" name="Picture 8">
            <a:extLst>
              <a:ext uri="{FF2B5EF4-FFF2-40B4-BE49-F238E27FC236}">
                <a16:creationId xmlns:a16="http://schemas.microsoft.com/office/drawing/2014/main" xmlns="" id="{0C5A1E70-B39C-43AA-83A8-907625288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4512" y="1446265"/>
            <a:ext cx="2181868" cy="3208492"/>
          </a:xfrm>
          <a:prstGeom prst="rect">
            <a:avLst/>
          </a:prstGeom>
        </p:spPr>
      </p:pic>
      <p:pic>
        <p:nvPicPr>
          <p:cNvPr id="13" name="Picture 12">
            <a:extLst>
              <a:ext uri="{FF2B5EF4-FFF2-40B4-BE49-F238E27FC236}">
                <a16:creationId xmlns:a16="http://schemas.microsoft.com/office/drawing/2014/main" xmlns="" id="{2AE637CF-812A-4AFA-B4EC-A10897ECC738}"/>
              </a:ext>
            </a:extLst>
          </p:cNvPr>
          <p:cNvPicPr>
            <a:picLocks noChangeAspect="1"/>
          </p:cNvPicPr>
          <p:nvPr/>
        </p:nvPicPr>
        <p:blipFill rotWithShape="1">
          <a:blip r:embed="rId6"/>
          <a:srcRect l="20495" t="6219" r="15053" b="5017"/>
          <a:stretch/>
        </p:blipFill>
        <p:spPr>
          <a:xfrm>
            <a:off x="5867538" y="291565"/>
            <a:ext cx="3033473" cy="3133259"/>
          </a:xfrm>
          <a:prstGeom prst="rect">
            <a:avLst/>
          </a:prstGeom>
        </p:spPr>
      </p:pic>
      <p:sp>
        <p:nvSpPr>
          <p:cNvPr id="3" name="Footer Placeholder 2">
            <a:extLst>
              <a:ext uri="{FF2B5EF4-FFF2-40B4-BE49-F238E27FC236}">
                <a16:creationId xmlns:a16="http://schemas.microsoft.com/office/drawing/2014/main" xmlns="" id="{66C6C161-6190-4AC1-964E-BD52790CB297}"/>
              </a:ext>
            </a:extLst>
          </p:cNvPr>
          <p:cNvSpPr>
            <a:spLocks noGrp="1"/>
          </p:cNvSpPr>
          <p:nvPr>
            <p:ph type="ftr" sz="quarter" idx="3"/>
          </p:nvPr>
        </p:nvSpPr>
        <p:spPr/>
        <p:txBody>
          <a:bodyPr/>
          <a:lstStyle/>
          <a:p>
            <a:pPr>
              <a:defRPr/>
            </a:pPr>
            <a:r>
              <a:rPr lang="en-US" smtClean="0"/>
              <a:t>11/30/2017           T. I. Meyer | HEPAP </a:t>
            </a:r>
            <a:endParaRPr lang="en-US" b="1" dirty="0"/>
          </a:p>
        </p:txBody>
      </p:sp>
    </p:spTree>
    <p:extLst>
      <p:ext uri="{BB962C8B-B14F-4D97-AF65-F5344CB8AC3E}">
        <p14:creationId xmlns:p14="http://schemas.microsoft.com/office/powerpoint/2010/main" val="15208661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4EB442-0D73-4300-8C23-F31B52518BF9}"/>
              </a:ext>
            </a:extLst>
          </p:cNvPr>
          <p:cNvSpPr>
            <a:spLocks noGrp="1"/>
          </p:cNvSpPr>
          <p:nvPr>
            <p:ph type="title"/>
          </p:nvPr>
        </p:nvSpPr>
        <p:spPr/>
        <p:txBody>
          <a:bodyPr/>
          <a:lstStyle/>
          <a:p>
            <a:r>
              <a:rPr lang="en-US" dirty="0"/>
              <a:t>PIP-II: Driving Accelerator Technologies</a:t>
            </a:r>
          </a:p>
        </p:txBody>
      </p:sp>
      <p:sp>
        <p:nvSpPr>
          <p:cNvPr id="3" name="Content Placeholder 2">
            <a:extLst>
              <a:ext uri="{FF2B5EF4-FFF2-40B4-BE49-F238E27FC236}">
                <a16:creationId xmlns:a16="http://schemas.microsoft.com/office/drawing/2014/main" xmlns="" id="{FECA65AD-072F-41DC-9733-B20CEFD2A2DE}"/>
              </a:ext>
            </a:extLst>
          </p:cNvPr>
          <p:cNvSpPr>
            <a:spLocks noGrp="1"/>
          </p:cNvSpPr>
          <p:nvPr>
            <p:ph idx="1"/>
          </p:nvPr>
        </p:nvSpPr>
        <p:spPr/>
        <p:txBody>
          <a:bodyPr/>
          <a:lstStyle/>
          <a:p>
            <a:r>
              <a:rPr lang="en-US" dirty="0"/>
              <a:t>Superconducting radio-frequency (SRF) technologies are the enabling technology of high-power accelerators</a:t>
            </a:r>
          </a:p>
          <a:p>
            <a:pPr lvl="1"/>
            <a:r>
              <a:rPr lang="en-US" dirty="0"/>
              <a:t>SNS (ORNL)</a:t>
            </a:r>
          </a:p>
          <a:p>
            <a:pPr lvl="1"/>
            <a:r>
              <a:rPr lang="en-US" dirty="0"/>
              <a:t>LCLS-II (SLAC, under construction)</a:t>
            </a:r>
          </a:p>
          <a:p>
            <a:pPr>
              <a:spcBef>
                <a:spcPts val="1200"/>
              </a:spcBef>
            </a:pPr>
            <a:r>
              <a:rPr lang="en-US" dirty="0"/>
              <a:t>Fermilab: world leader, based on investment over last decade</a:t>
            </a:r>
          </a:p>
          <a:p>
            <a:pPr lvl="1">
              <a:spcBef>
                <a:spcPts val="200"/>
              </a:spcBef>
            </a:pPr>
            <a:r>
              <a:rPr lang="en-US" dirty="0"/>
              <a:t>Development of</a:t>
            </a:r>
          </a:p>
          <a:p>
            <a:pPr marL="747713" lvl="1" indent="0">
              <a:spcBef>
                <a:spcPts val="0"/>
              </a:spcBef>
              <a:buNone/>
            </a:pPr>
            <a:r>
              <a:rPr lang="en-US" dirty="0"/>
              <a:t>“high G/high Q</a:t>
            </a:r>
            <a:r>
              <a:rPr lang="en-US" baseline="-25000" dirty="0"/>
              <a:t>0</a:t>
            </a:r>
            <a:r>
              <a:rPr lang="en-US" dirty="0"/>
              <a:t>” techniques</a:t>
            </a:r>
          </a:p>
          <a:p>
            <a:pPr marL="747713" lvl="1" indent="-342900">
              <a:spcBef>
                <a:spcPts val="0"/>
              </a:spcBef>
            </a:pPr>
            <a:r>
              <a:rPr lang="en-US" dirty="0"/>
              <a:t>Providing ~50% of LCLS-II</a:t>
            </a:r>
          </a:p>
          <a:p>
            <a:pPr marL="747713" lvl="1" indent="0">
              <a:spcBef>
                <a:spcPts val="0"/>
              </a:spcBef>
              <a:buNone/>
            </a:pPr>
            <a:r>
              <a:rPr lang="en-US" dirty="0"/>
              <a:t>acceleration modules</a:t>
            </a:r>
          </a:p>
          <a:p>
            <a:pPr>
              <a:spcBef>
                <a:spcPts val="1200"/>
              </a:spcBef>
            </a:pPr>
            <a:r>
              <a:rPr lang="en-US" dirty="0"/>
              <a:t>PIP-II will inherit the LCLS-II</a:t>
            </a:r>
          </a:p>
          <a:p>
            <a:pPr marL="347663" indent="0">
              <a:spcBef>
                <a:spcPts val="0"/>
              </a:spcBef>
              <a:buNone/>
            </a:pPr>
            <a:r>
              <a:rPr lang="en-US" dirty="0"/>
              <a:t>workforce and infrastructure</a:t>
            </a:r>
          </a:p>
        </p:txBody>
      </p:sp>
      <p:sp>
        <p:nvSpPr>
          <p:cNvPr id="4" name="Footer Placeholder 3">
            <a:extLst>
              <a:ext uri="{FF2B5EF4-FFF2-40B4-BE49-F238E27FC236}">
                <a16:creationId xmlns:a16="http://schemas.microsoft.com/office/drawing/2014/main" xmlns="" id="{6DA2426A-F54D-4666-9298-310FC2F0C322}"/>
              </a:ext>
            </a:extLst>
          </p:cNvPr>
          <p:cNvSpPr>
            <a:spLocks noGrp="1"/>
          </p:cNvSpPr>
          <p:nvPr>
            <p:ph type="ftr" sz="quarter" idx="11"/>
          </p:nvPr>
        </p:nvSpPr>
        <p:spPr/>
        <p:txBody>
          <a:bodyPr/>
          <a:lstStyle/>
          <a:p>
            <a:pPr>
              <a:defRPr/>
            </a:pPr>
            <a:r>
              <a:rPr lang="en-US" smtClean="0"/>
              <a:t>11/30/2017           T. I. Meyer | HEPAP </a:t>
            </a:r>
            <a:endParaRPr lang="en-US" b="1" dirty="0"/>
          </a:p>
        </p:txBody>
      </p:sp>
      <p:sp>
        <p:nvSpPr>
          <p:cNvPr id="5" name="Slide Number Placeholder 4">
            <a:extLst>
              <a:ext uri="{FF2B5EF4-FFF2-40B4-BE49-F238E27FC236}">
                <a16:creationId xmlns:a16="http://schemas.microsoft.com/office/drawing/2014/main" xmlns="" id="{BAE19033-99B6-4D8D-A642-65A328705A25}"/>
              </a:ext>
            </a:extLst>
          </p:cNvPr>
          <p:cNvSpPr>
            <a:spLocks noGrp="1"/>
          </p:cNvSpPr>
          <p:nvPr>
            <p:ph type="sldNum" sz="quarter" idx="12"/>
          </p:nvPr>
        </p:nvSpPr>
        <p:spPr/>
        <p:txBody>
          <a:bodyPr/>
          <a:lstStyle/>
          <a:p>
            <a:pPr>
              <a:defRPr/>
            </a:pPr>
            <a:fld id="{2E8B149A-14C6-B749-AF60-1744CFF2A849}" type="slidenum">
              <a:rPr lang="en-US" smtClean="0"/>
              <a:pPr>
                <a:defRPr/>
              </a:pPr>
              <a:t>20</a:t>
            </a:fld>
            <a:endParaRPr lang="en-US" dirty="0"/>
          </a:p>
        </p:txBody>
      </p:sp>
      <p:pic>
        <p:nvPicPr>
          <p:cNvPr id="8" name="Picture 7">
            <a:extLst>
              <a:ext uri="{FF2B5EF4-FFF2-40B4-BE49-F238E27FC236}">
                <a16:creationId xmlns:a16="http://schemas.microsoft.com/office/drawing/2014/main" xmlns="" id="{286621DE-AB90-4602-B5AF-41E4DB187195}"/>
              </a:ext>
            </a:extLst>
          </p:cNvPr>
          <p:cNvPicPr>
            <a:picLocks noChangeAspect="1"/>
          </p:cNvPicPr>
          <p:nvPr/>
        </p:nvPicPr>
        <p:blipFill>
          <a:blip r:embed="rId2"/>
          <a:stretch>
            <a:fillRect/>
          </a:stretch>
        </p:blipFill>
        <p:spPr>
          <a:xfrm>
            <a:off x="4578736" y="3219718"/>
            <a:ext cx="4363806" cy="2901931"/>
          </a:xfrm>
          <a:prstGeom prst="rect">
            <a:avLst/>
          </a:prstGeom>
        </p:spPr>
      </p:pic>
    </p:spTree>
    <p:extLst>
      <p:ext uri="{BB962C8B-B14F-4D97-AF65-F5344CB8AC3E}">
        <p14:creationId xmlns:p14="http://schemas.microsoft.com/office/powerpoint/2010/main" val="39793437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28600" y="945792"/>
            <a:ext cx="8672513" cy="5339098"/>
          </a:xfrm>
        </p:spPr>
        <p:txBody>
          <a:bodyPr/>
          <a:lstStyle/>
          <a:p>
            <a:r>
              <a:rPr lang="en-US" dirty="0"/>
              <a:t>India/DAE</a:t>
            </a:r>
          </a:p>
          <a:p>
            <a:pPr lvl="1">
              <a:spcBef>
                <a:spcPts val="200"/>
              </a:spcBef>
            </a:pPr>
            <a:r>
              <a:rPr lang="en-US" dirty="0"/>
              <a:t>Long-standing R&amp;D collaboration with four DAE laboratories</a:t>
            </a:r>
          </a:p>
          <a:p>
            <a:pPr lvl="2">
              <a:spcBef>
                <a:spcPts val="200"/>
              </a:spcBef>
            </a:pPr>
            <a:r>
              <a:rPr lang="en-US" dirty="0"/>
              <a:t>BARC, IUAC, RRCAT, VECC</a:t>
            </a:r>
          </a:p>
          <a:p>
            <a:pPr lvl="1">
              <a:spcBef>
                <a:spcPts val="200"/>
              </a:spcBef>
            </a:pPr>
            <a:r>
              <a:rPr lang="en-US" dirty="0"/>
              <a:t>Engaged in nearly all major systems</a:t>
            </a:r>
          </a:p>
          <a:p>
            <a:pPr lvl="1">
              <a:spcBef>
                <a:spcPts val="200"/>
              </a:spcBef>
            </a:pPr>
            <a:r>
              <a:rPr lang="en-US" dirty="0"/>
              <a:t>In-kind contributions authorized in formal agreements</a:t>
            </a:r>
          </a:p>
          <a:p>
            <a:r>
              <a:rPr lang="en-US" dirty="0"/>
              <a:t>Italy/INFN</a:t>
            </a:r>
          </a:p>
          <a:p>
            <a:pPr lvl="1">
              <a:spcBef>
                <a:spcPts val="200"/>
              </a:spcBef>
            </a:pPr>
            <a:r>
              <a:rPr lang="en-US" dirty="0"/>
              <a:t>Draft agreement for construction stage under discussion</a:t>
            </a:r>
          </a:p>
          <a:p>
            <a:r>
              <a:rPr lang="en-US" dirty="0"/>
              <a:t>UK/STFC</a:t>
            </a:r>
          </a:p>
          <a:p>
            <a:pPr lvl="1">
              <a:spcBef>
                <a:spcPts val="200"/>
              </a:spcBef>
            </a:pPr>
            <a:r>
              <a:rPr lang="en-US" dirty="0"/>
              <a:t>Oct 2017 announcement of significant contribution to LBNF/DUNE/PIP-II</a:t>
            </a:r>
          </a:p>
          <a:p>
            <a:pPr lvl="1">
              <a:spcBef>
                <a:spcPts val="200"/>
              </a:spcBef>
            </a:pPr>
            <a:r>
              <a:rPr lang="en-US" dirty="0"/>
              <a:t>Construction phase deliverables under review by UK gov’t</a:t>
            </a:r>
          </a:p>
          <a:p>
            <a:r>
              <a:rPr lang="en-US" dirty="0"/>
              <a:t>France/CEA, IN2P3</a:t>
            </a:r>
          </a:p>
          <a:p>
            <a:pPr lvl="1">
              <a:spcBef>
                <a:spcPts val="200"/>
              </a:spcBef>
            </a:pPr>
            <a:r>
              <a:rPr lang="en-US" dirty="0"/>
              <a:t>Technical discussions underway; agency discussions initiated</a:t>
            </a:r>
          </a:p>
        </p:txBody>
      </p:sp>
      <p:sp>
        <p:nvSpPr>
          <p:cNvPr id="8" name="Title 7"/>
          <p:cNvSpPr>
            <a:spLocks noGrp="1"/>
          </p:cNvSpPr>
          <p:nvPr>
            <p:ph type="title"/>
          </p:nvPr>
        </p:nvSpPr>
        <p:spPr/>
        <p:txBody>
          <a:bodyPr/>
          <a:lstStyle/>
          <a:p>
            <a:r>
              <a:rPr lang="en-US" dirty="0"/>
              <a:t>PIP-II: International Partners</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
        <p:nvSpPr>
          <p:cNvPr id="11" name="Footer Placeholder 10"/>
          <p:cNvSpPr>
            <a:spLocks noGrp="1"/>
          </p:cNvSpPr>
          <p:nvPr>
            <p:ph type="ftr" sz="quarter" idx="3"/>
          </p:nvPr>
        </p:nvSpPr>
        <p:spPr/>
        <p:txBody>
          <a:bodyPr/>
          <a:lstStyle/>
          <a:p>
            <a:pPr>
              <a:defRPr/>
            </a:pPr>
            <a:r>
              <a:rPr lang="en-US" smtClean="0"/>
              <a:t>11/30/2017           T. I. Meyer | HEPAP </a:t>
            </a:r>
            <a:endParaRPr lang="en-US" b="1" dirty="0"/>
          </a:p>
        </p:txBody>
      </p:sp>
    </p:spTree>
    <p:extLst>
      <p:ext uri="{BB962C8B-B14F-4D97-AF65-F5344CB8AC3E}">
        <p14:creationId xmlns:p14="http://schemas.microsoft.com/office/powerpoint/2010/main" val="38487307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518" y="251752"/>
            <a:ext cx="8821882" cy="835088"/>
          </a:xfrm>
        </p:spPr>
        <p:txBody>
          <a:bodyPr/>
          <a:lstStyle/>
          <a:p>
            <a:r>
              <a:rPr lang="en-US" dirty="0"/>
              <a:t>India : </a:t>
            </a:r>
            <a:r>
              <a:rPr lang="en-US" dirty="0" err="1"/>
              <a:t>Dept</a:t>
            </a:r>
            <a:r>
              <a:rPr lang="en-US" dirty="0"/>
              <a:t> Atomic Energy, Chairman Sekhar Basu, </a:t>
            </a:r>
            <a:br>
              <a:rPr lang="en-US" dirty="0"/>
            </a:br>
            <a:r>
              <a:rPr lang="en-US" dirty="0"/>
              <a:t>&amp; Bhabha Atomic Research Center, Director Vyas</a:t>
            </a:r>
          </a:p>
        </p:txBody>
      </p:sp>
      <p:sp>
        <p:nvSpPr>
          <p:cNvPr id="4" name="Footer Placeholder 3"/>
          <p:cNvSpPr>
            <a:spLocks noGrp="1"/>
          </p:cNvSpPr>
          <p:nvPr>
            <p:ph type="ftr" sz="quarter" idx="3"/>
          </p:nvPr>
        </p:nvSpPr>
        <p:spPr/>
        <p:txBody>
          <a:bodyPr/>
          <a:lstStyle/>
          <a:p>
            <a:pPr>
              <a:defRPr/>
            </a:pPr>
            <a:r>
              <a:rPr lang="en-US" smtClean="0"/>
              <a:t>11/30/2017           T. I. Meyer | HEPAP </a:t>
            </a:r>
            <a:endParaRPr lang="en-US"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8193" y="2549880"/>
            <a:ext cx="4869090" cy="3651817"/>
          </a:xfrm>
          <a:prstGeom prst="rect">
            <a:avLst/>
          </a:prstGeom>
        </p:spPr>
      </p:pic>
      <p:pic>
        <p:nvPicPr>
          <p:cNvPr id="10" name="Content Placeholder 9">
            <a:extLst>
              <a:ext uri="{FF2B5EF4-FFF2-40B4-BE49-F238E27FC236}">
                <a16:creationId xmlns:a16="http://schemas.microsoft.com/office/drawing/2014/main" xmlns="" id="{644E78F3-E765-4500-84EF-5B322831298E}"/>
              </a:ext>
            </a:extLst>
          </p:cNvPr>
          <p:cNvPicPr>
            <a:picLocks noGrp="1" noChangeAspect="1"/>
          </p:cNvPicPr>
          <p:nvPr>
            <p:ph idx="1"/>
          </p:nvPr>
        </p:nvPicPr>
        <p:blipFill>
          <a:blip r:embed="rId3"/>
          <a:stretch>
            <a:fillRect/>
          </a:stretch>
        </p:blipFill>
        <p:spPr>
          <a:xfrm>
            <a:off x="329270" y="2549880"/>
            <a:ext cx="3717669" cy="3651817"/>
          </a:xfrm>
        </p:spPr>
      </p:pic>
      <p:sp>
        <p:nvSpPr>
          <p:cNvPr id="11" name="Rectangle 10">
            <a:extLst>
              <a:ext uri="{FF2B5EF4-FFF2-40B4-BE49-F238E27FC236}">
                <a16:creationId xmlns:a16="http://schemas.microsoft.com/office/drawing/2014/main" xmlns="" id="{51EEA03F-BAC8-4D2D-AACE-65261DB034FD}"/>
              </a:ext>
            </a:extLst>
          </p:cNvPr>
          <p:cNvSpPr/>
          <p:nvPr/>
        </p:nvSpPr>
        <p:spPr>
          <a:xfrm>
            <a:off x="215322" y="1211532"/>
            <a:ext cx="8742858" cy="1618905"/>
          </a:xfrm>
          <a:prstGeom prst="rect">
            <a:avLst/>
          </a:prstGeom>
        </p:spPr>
        <p:txBody>
          <a:bodyPr wrap="square">
            <a:spAutoFit/>
          </a:bodyPr>
          <a:lstStyle/>
          <a:p>
            <a:pPr marL="342900" lvl="0" indent="-342900">
              <a:spcBef>
                <a:spcPct val="20000"/>
              </a:spcBef>
              <a:buFont typeface="Arial" charset="0"/>
              <a:buChar char="•"/>
            </a:pPr>
            <a:r>
              <a:rPr lang="en-US" sz="2200" dirty="0">
                <a:solidFill>
                  <a:srgbClr val="505050"/>
                </a:solidFill>
                <a:latin typeface="Helvetica"/>
              </a:rPr>
              <a:t>Annex-I : A</a:t>
            </a:r>
            <a:r>
              <a:rPr lang="en-US" sz="2200" dirty="0" smtClean="0">
                <a:solidFill>
                  <a:srgbClr val="505050"/>
                </a:solidFill>
                <a:latin typeface="Helvetica"/>
              </a:rPr>
              <a:t>greement </a:t>
            </a:r>
            <a:r>
              <a:rPr lang="en-US" sz="2200" dirty="0">
                <a:solidFill>
                  <a:srgbClr val="505050"/>
                </a:solidFill>
                <a:latin typeface="Helvetica"/>
              </a:rPr>
              <a:t>for PIP-II, Accelerator projects</a:t>
            </a:r>
          </a:p>
          <a:p>
            <a:pPr marL="342900" lvl="0" indent="-342900">
              <a:spcBef>
                <a:spcPct val="20000"/>
              </a:spcBef>
              <a:buFont typeface="Arial" charset="0"/>
              <a:buChar char="•"/>
            </a:pPr>
            <a:r>
              <a:rPr lang="en-US" sz="2200" dirty="0">
                <a:solidFill>
                  <a:srgbClr val="505050"/>
                </a:solidFill>
                <a:latin typeface="Helvetica"/>
              </a:rPr>
              <a:t>Annex-II: discussion </a:t>
            </a:r>
            <a:r>
              <a:rPr lang="en-US" sz="2200" dirty="0" smtClean="0">
                <a:solidFill>
                  <a:srgbClr val="505050"/>
                </a:solidFill>
                <a:latin typeface="Helvetica"/>
              </a:rPr>
              <a:t>ongoing– </a:t>
            </a:r>
            <a:r>
              <a:rPr lang="en-US" sz="2200" dirty="0">
                <a:solidFill>
                  <a:srgbClr val="505050"/>
                </a:solidFill>
                <a:latin typeface="Helvetica"/>
              </a:rPr>
              <a:t>Neutrino program (anticipating signing the agreement in early 2018)</a:t>
            </a:r>
          </a:p>
          <a:p>
            <a:pPr lvl="0">
              <a:spcBef>
                <a:spcPct val="20000"/>
              </a:spcBef>
            </a:pPr>
            <a:endParaRPr lang="en-US" dirty="0">
              <a:solidFill>
                <a:srgbClr val="505050"/>
              </a:solidFill>
              <a:latin typeface="Helvetica"/>
            </a:endParaRPr>
          </a:p>
        </p:txBody>
      </p:sp>
      <p:sp>
        <p:nvSpPr>
          <p:cNvPr id="2" name="Slide Number Placeholder 1">
            <a:extLst>
              <a:ext uri="{FF2B5EF4-FFF2-40B4-BE49-F238E27FC236}">
                <a16:creationId xmlns:a16="http://schemas.microsoft.com/office/drawing/2014/main" xmlns="" id="{640D7467-FF67-4889-BB35-B150528CDC0F}"/>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Tree>
    <p:extLst>
      <p:ext uri="{BB962C8B-B14F-4D97-AF65-F5344CB8AC3E}">
        <p14:creationId xmlns:p14="http://schemas.microsoft.com/office/powerpoint/2010/main" val="39087206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77EF4C6D-811B-4256-B927-A9A5B9FD07A9}"/>
              </a:ext>
            </a:extLst>
          </p:cNvPr>
          <p:cNvPicPr>
            <a:picLocks noChangeAspect="1"/>
          </p:cNvPicPr>
          <p:nvPr/>
        </p:nvPicPr>
        <p:blipFill>
          <a:blip r:embed="rId3"/>
          <a:stretch>
            <a:fillRect/>
          </a:stretch>
        </p:blipFill>
        <p:spPr>
          <a:xfrm>
            <a:off x="6682285" y="2059911"/>
            <a:ext cx="2309149" cy="4328453"/>
          </a:xfrm>
          <a:prstGeom prst="rect">
            <a:avLst/>
          </a:prstGeom>
        </p:spPr>
      </p:pic>
      <p:pic>
        <p:nvPicPr>
          <p:cNvPr id="20" name="Picture 19">
            <a:extLst>
              <a:ext uri="{FF2B5EF4-FFF2-40B4-BE49-F238E27FC236}">
                <a16:creationId xmlns:a16="http://schemas.microsoft.com/office/drawing/2014/main" xmlns="" id="{A86EF323-61A9-4EA9-85B2-D88403421FD9}"/>
              </a:ext>
            </a:extLst>
          </p:cNvPr>
          <p:cNvPicPr>
            <a:picLocks noChangeAspect="1"/>
          </p:cNvPicPr>
          <p:nvPr/>
        </p:nvPicPr>
        <p:blipFill>
          <a:blip r:embed="rId4"/>
          <a:stretch>
            <a:fillRect/>
          </a:stretch>
        </p:blipFill>
        <p:spPr>
          <a:xfrm>
            <a:off x="3758940" y="901157"/>
            <a:ext cx="2846693" cy="3006108"/>
          </a:xfrm>
          <a:prstGeom prst="rect">
            <a:avLst/>
          </a:prstGeom>
        </p:spPr>
      </p:pic>
      <p:pic>
        <p:nvPicPr>
          <p:cNvPr id="9" name="Picture 8">
            <a:extLst>
              <a:ext uri="{FF2B5EF4-FFF2-40B4-BE49-F238E27FC236}">
                <a16:creationId xmlns:a16="http://schemas.microsoft.com/office/drawing/2014/main" xmlns="" id="{EC9490B4-EB1B-4675-A2FA-B583A56F4B69}"/>
              </a:ext>
            </a:extLst>
          </p:cNvPr>
          <p:cNvPicPr>
            <a:picLocks noChangeAspect="1"/>
          </p:cNvPicPr>
          <p:nvPr/>
        </p:nvPicPr>
        <p:blipFill>
          <a:blip r:embed="rId5"/>
          <a:stretch>
            <a:fillRect/>
          </a:stretch>
        </p:blipFill>
        <p:spPr>
          <a:xfrm>
            <a:off x="3758940" y="3989141"/>
            <a:ext cx="2794259" cy="2436294"/>
          </a:xfrm>
          <a:prstGeom prst="rect">
            <a:avLst/>
          </a:prstGeom>
        </p:spPr>
      </p:pic>
      <p:pic>
        <p:nvPicPr>
          <p:cNvPr id="8" name="Picture 7">
            <a:extLst>
              <a:ext uri="{FF2B5EF4-FFF2-40B4-BE49-F238E27FC236}">
                <a16:creationId xmlns:a16="http://schemas.microsoft.com/office/drawing/2014/main" xmlns="" id="{A34BD4C3-121D-45AC-B75A-FDBEEA1A6916}"/>
              </a:ext>
            </a:extLst>
          </p:cNvPr>
          <p:cNvPicPr>
            <a:picLocks noChangeAspect="1"/>
          </p:cNvPicPr>
          <p:nvPr/>
        </p:nvPicPr>
        <p:blipFill>
          <a:blip r:embed="rId6"/>
          <a:stretch>
            <a:fillRect/>
          </a:stretch>
        </p:blipFill>
        <p:spPr>
          <a:xfrm>
            <a:off x="295338" y="1089182"/>
            <a:ext cx="3136650" cy="2355688"/>
          </a:xfrm>
          <a:prstGeom prst="rect">
            <a:avLst/>
          </a:prstGeom>
        </p:spPr>
      </p:pic>
      <p:pic>
        <p:nvPicPr>
          <p:cNvPr id="6" name="Picture 5">
            <a:extLst>
              <a:ext uri="{FF2B5EF4-FFF2-40B4-BE49-F238E27FC236}">
                <a16:creationId xmlns:a16="http://schemas.microsoft.com/office/drawing/2014/main" xmlns="" id="{FB1ACCD4-F178-498E-9254-6581034EACD8}"/>
              </a:ext>
            </a:extLst>
          </p:cNvPr>
          <p:cNvPicPr>
            <a:picLocks noChangeAspect="1"/>
          </p:cNvPicPr>
          <p:nvPr/>
        </p:nvPicPr>
        <p:blipFill>
          <a:blip r:embed="rId7"/>
          <a:stretch>
            <a:fillRect/>
          </a:stretch>
        </p:blipFill>
        <p:spPr>
          <a:xfrm>
            <a:off x="349021" y="3989141"/>
            <a:ext cx="3082974" cy="2445934"/>
          </a:xfrm>
          <a:prstGeom prst="rect">
            <a:avLst/>
          </a:prstGeom>
        </p:spPr>
      </p:pic>
      <p:sp>
        <p:nvSpPr>
          <p:cNvPr id="2" name="Title 1">
            <a:extLst>
              <a:ext uri="{FF2B5EF4-FFF2-40B4-BE49-F238E27FC236}">
                <a16:creationId xmlns:a16="http://schemas.microsoft.com/office/drawing/2014/main" xmlns="" id="{D0A70030-6432-4507-9FF5-3D0185869EF1}"/>
              </a:ext>
            </a:extLst>
          </p:cNvPr>
          <p:cNvSpPr>
            <a:spLocks noGrp="1"/>
          </p:cNvSpPr>
          <p:nvPr>
            <p:ph type="title"/>
          </p:nvPr>
        </p:nvSpPr>
        <p:spPr>
          <a:xfrm>
            <a:off x="457200" y="36644"/>
            <a:ext cx="7953270" cy="533699"/>
          </a:xfrm>
        </p:spPr>
        <p:txBody>
          <a:bodyPr>
            <a:normAutofit/>
          </a:bodyPr>
          <a:lstStyle/>
          <a:p>
            <a:r>
              <a:rPr lang="en-US" sz="2800" b="1" dirty="0" smtClean="0"/>
              <a:t>LCLS-II CM </a:t>
            </a:r>
            <a:r>
              <a:rPr lang="en-US" sz="2800" b="1" dirty="0"/>
              <a:t>Assembly Status</a:t>
            </a:r>
          </a:p>
        </p:txBody>
      </p:sp>
      <p:sp>
        <p:nvSpPr>
          <p:cNvPr id="4" name="Footer Placeholder 3">
            <a:extLst>
              <a:ext uri="{FF2B5EF4-FFF2-40B4-BE49-F238E27FC236}">
                <a16:creationId xmlns:a16="http://schemas.microsoft.com/office/drawing/2014/main" xmlns="" id="{EF1487A2-BA4F-4D56-8DA2-17415935591E}"/>
              </a:ext>
            </a:extLst>
          </p:cNvPr>
          <p:cNvSpPr>
            <a:spLocks noGrp="1"/>
          </p:cNvSpPr>
          <p:nvPr>
            <p:ph type="ftr" sz="quarter" idx="11"/>
          </p:nvPr>
        </p:nvSpPr>
        <p:spPr>
          <a:xfrm>
            <a:off x="2986035" y="6494521"/>
            <a:ext cx="2895600" cy="365125"/>
          </a:xfrm>
        </p:spPr>
        <p:txBody>
          <a:bodyPr/>
          <a:lstStyle/>
          <a:p>
            <a:r>
              <a:rPr lang="en-US" smtClean="0"/>
              <a:t>11/30/2017           T. I. Meyer | HEPAP </a:t>
            </a:r>
            <a:endParaRPr lang="en-US" dirty="0"/>
          </a:p>
        </p:txBody>
      </p:sp>
      <p:sp>
        <p:nvSpPr>
          <p:cNvPr id="5" name="Slide Number Placeholder 4">
            <a:extLst>
              <a:ext uri="{FF2B5EF4-FFF2-40B4-BE49-F238E27FC236}">
                <a16:creationId xmlns:a16="http://schemas.microsoft.com/office/drawing/2014/main" xmlns="" id="{600AE36A-40B0-47EF-8CAD-AD21D6788D6F}"/>
              </a:ext>
            </a:extLst>
          </p:cNvPr>
          <p:cNvSpPr>
            <a:spLocks noGrp="1"/>
          </p:cNvSpPr>
          <p:nvPr>
            <p:ph type="sldNum" sz="quarter" idx="12"/>
          </p:nvPr>
        </p:nvSpPr>
        <p:spPr/>
        <p:txBody>
          <a:bodyPr/>
          <a:lstStyle/>
          <a:p>
            <a:fld id="{BD861219-22F8-4446-B763-DCCC4BB17535}" type="slidenum">
              <a:rPr lang="en-US" smtClean="0"/>
              <a:t>23</a:t>
            </a:fld>
            <a:endParaRPr lang="en-US"/>
          </a:p>
        </p:txBody>
      </p:sp>
      <p:sp>
        <p:nvSpPr>
          <p:cNvPr id="10" name="TextBox 9">
            <a:extLst>
              <a:ext uri="{FF2B5EF4-FFF2-40B4-BE49-F238E27FC236}">
                <a16:creationId xmlns:a16="http://schemas.microsoft.com/office/drawing/2014/main" xmlns="" id="{C3FC0B40-020B-4C93-8279-4D51FCE2C4E5}"/>
              </a:ext>
            </a:extLst>
          </p:cNvPr>
          <p:cNvSpPr txBox="1"/>
          <p:nvPr/>
        </p:nvSpPr>
        <p:spPr>
          <a:xfrm>
            <a:off x="633001" y="3537932"/>
            <a:ext cx="1925527" cy="369332"/>
          </a:xfrm>
          <a:prstGeom prst="rect">
            <a:avLst/>
          </a:prstGeom>
          <a:noFill/>
        </p:spPr>
        <p:txBody>
          <a:bodyPr wrap="none" rtlCol="0">
            <a:spAutoFit/>
          </a:bodyPr>
          <a:lstStyle/>
          <a:p>
            <a:r>
              <a:rPr lang="en-US" dirty="0">
                <a:highlight>
                  <a:srgbClr val="FFFFCC"/>
                </a:highlight>
              </a:rPr>
              <a:t>CM03 disassembly</a:t>
            </a:r>
          </a:p>
        </p:txBody>
      </p:sp>
      <p:sp>
        <p:nvSpPr>
          <p:cNvPr id="11" name="TextBox 10">
            <a:extLst>
              <a:ext uri="{FF2B5EF4-FFF2-40B4-BE49-F238E27FC236}">
                <a16:creationId xmlns:a16="http://schemas.microsoft.com/office/drawing/2014/main" xmlns="" id="{4CE89718-74DA-49F8-AFB0-A03A1486D6F3}"/>
              </a:ext>
            </a:extLst>
          </p:cNvPr>
          <p:cNvSpPr txBox="1"/>
          <p:nvPr/>
        </p:nvSpPr>
        <p:spPr>
          <a:xfrm>
            <a:off x="457200" y="6004249"/>
            <a:ext cx="2001958" cy="369332"/>
          </a:xfrm>
          <a:prstGeom prst="rect">
            <a:avLst/>
          </a:prstGeom>
          <a:noFill/>
        </p:spPr>
        <p:txBody>
          <a:bodyPr wrap="none" rtlCol="0">
            <a:spAutoFit/>
          </a:bodyPr>
          <a:lstStyle/>
          <a:p>
            <a:r>
              <a:rPr lang="en-US" dirty="0">
                <a:highlight>
                  <a:srgbClr val="FFFFCC"/>
                </a:highlight>
              </a:rPr>
              <a:t>FC-1 in SLAC tunnel</a:t>
            </a:r>
          </a:p>
        </p:txBody>
      </p:sp>
      <p:sp>
        <p:nvSpPr>
          <p:cNvPr id="12" name="TextBox 11">
            <a:extLst>
              <a:ext uri="{FF2B5EF4-FFF2-40B4-BE49-F238E27FC236}">
                <a16:creationId xmlns:a16="http://schemas.microsoft.com/office/drawing/2014/main" xmlns="" id="{251DBB9B-95E7-465C-B0AC-A75585025248}"/>
              </a:ext>
            </a:extLst>
          </p:cNvPr>
          <p:cNvSpPr txBox="1"/>
          <p:nvPr/>
        </p:nvSpPr>
        <p:spPr>
          <a:xfrm>
            <a:off x="4263932" y="5987018"/>
            <a:ext cx="1457387" cy="369332"/>
          </a:xfrm>
          <a:prstGeom prst="rect">
            <a:avLst/>
          </a:prstGeom>
          <a:noFill/>
        </p:spPr>
        <p:txBody>
          <a:bodyPr wrap="none" rtlCol="0">
            <a:spAutoFit/>
          </a:bodyPr>
          <a:lstStyle/>
          <a:p>
            <a:r>
              <a:rPr lang="en-US" dirty="0">
                <a:highlight>
                  <a:srgbClr val="FFFFCC"/>
                </a:highlight>
              </a:rPr>
              <a:t>CM09 at WS2</a:t>
            </a:r>
          </a:p>
        </p:txBody>
      </p:sp>
      <p:sp>
        <p:nvSpPr>
          <p:cNvPr id="13" name="TextBox 12">
            <a:extLst>
              <a:ext uri="{FF2B5EF4-FFF2-40B4-BE49-F238E27FC236}">
                <a16:creationId xmlns:a16="http://schemas.microsoft.com/office/drawing/2014/main" xmlns="" id="{E99B56D2-0E77-4F90-B957-D07ADE51E2D8}"/>
              </a:ext>
            </a:extLst>
          </p:cNvPr>
          <p:cNvSpPr txBox="1"/>
          <p:nvPr/>
        </p:nvSpPr>
        <p:spPr>
          <a:xfrm>
            <a:off x="6973254" y="6019033"/>
            <a:ext cx="1685013" cy="369332"/>
          </a:xfrm>
          <a:prstGeom prst="rect">
            <a:avLst/>
          </a:prstGeom>
          <a:noFill/>
        </p:spPr>
        <p:txBody>
          <a:bodyPr wrap="none" rtlCol="0">
            <a:spAutoFit/>
          </a:bodyPr>
          <a:lstStyle/>
          <a:p>
            <a:r>
              <a:rPr lang="en-US" dirty="0">
                <a:highlight>
                  <a:srgbClr val="FFFFCC"/>
                </a:highlight>
              </a:rPr>
              <a:t>CM05 at CMTS1</a:t>
            </a:r>
          </a:p>
        </p:txBody>
      </p:sp>
      <p:sp>
        <p:nvSpPr>
          <p:cNvPr id="18" name="TextBox 17">
            <a:extLst>
              <a:ext uri="{FF2B5EF4-FFF2-40B4-BE49-F238E27FC236}">
                <a16:creationId xmlns:a16="http://schemas.microsoft.com/office/drawing/2014/main" xmlns="" id="{3E6A951B-F747-4ADB-9810-9A1882050302}"/>
              </a:ext>
            </a:extLst>
          </p:cNvPr>
          <p:cNvSpPr txBox="1"/>
          <p:nvPr/>
        </p:nvSpPr>
        <p:spPr>
          <a:xfrm>
            <a:off x="255146" y="652219"/>
            <a:ext cx="3312020" cy="400110"/>
          </a:xfrm>
          <a:prstGeom prst="rect">
            <a:avLst/>
          </a:prstGeom>
          <a:noFill/>
        </p:spPr>
        <p:txBody>
          <a:bodyPr wrap="square" rtlCol="0">
            <a:spAutoFit/>
          </a:bodyPr>
          <a:lstStyle/>
          <a:p>
            <a:r>
              <a:rPr lang="en-US" sz="2000" dirty="0"/>
              <a:t>All cavities for CM10 </a:t>
            </a:r>
            <a:r>
              <a:rPr lang="en-US" sz="2000" dirty="0" smtClean="0"/>
              <a:t>are</a:t>
            </a:r>
            <a:endParaRPr lang="en-US" sz="2000" dirty="0"/>
          </a:p>
        </p:txBody>
      </p:sp>
      <p:sp>
        <p:nvSpPr>
          <p:cNvPr id="19" name="TextBox 18">
            <a:extLst>
              <a:ext uri="{FF2B5EF4-FFF2-40B4-BE49-F238E27FC236}">
                <a16:creationId xmlns:a16="http://schemas.microsoft.com/office/drawing/2014/main" xmlns="" id="{CFA32A08-B3C8-4A42-BCC0-AAECE7FF81BF}"/>
              </a:ext>
            </a:extLst>
          </p:cNvPr>
          <p:cNvSpPr txBox="1"/>
          <p:nvPr/>
        </p:nvSpPr>
        <p:spPr>
          <a:xfrm>
            <a:off x="3623762" y="892554"/>
            <a:ext cx="2881302" cy="369332"/>
          </a:xfrm>
          <a:prstGeom prst="rect">
            <a:avLst/>
          </a:prstGeom>
          <a:noFill/>
        </p:spPr>
        <p:txBody>
          <a:bodyPr wrap="none" rtlCol="0">
            <a:spAutoFit/>
          </a:bodyPr>
          <a:lstStyle/>
          <a:p>
            <a:r>
              <a:rPr lang="en-US" dirty="0">
                <a:highlight>
                  <a:srgbClr val="FFFFCC"/>
                </a:highlight>
              </a:rPr>
              <a:t>CM08 assembly – SC magnet</a:t>
            </a:r>
          </a:p>
        </p:txBody>
      </p:sp>
    </p:spTree>
    <p:extLst>
      <p:ext uri="{BB962C8B-B14F-4D97-AF65-F5344CB8AC3E}">
        <p14:creationId xmlns:p14="http://schemas.microsoft.com/office/powerpoint/2010/main" val="22438209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322666" y="3888273"/>
            <a:ext cx="2821334" cy="1916379"/>
          </a:xfrm>
          <a:prstGeom prst="rect">
            <a:avLst/>
          </a:prstGeom>
        </p:spPr>
      </p:pic>
      <p:pic>
        <p:nvPicPr>
          <p:cNvPr id="4" name="Picture 3"/>
          <p:cNvPicPr>
            <a:picLocks noChangeAspect="1"/>
          </p:cNvPicPr>
          <p:nvPr/>
        </p:nvPicPr>
        <p:blipFill>
          <a:blip r:embed="rId4"/>
          <a:stretch>
            <a:fillRect/>
          </a:stretch>
        </p:blipFill>
        <p:spPr>
          <a:xfrm>
            <a:off x="6250613" y="1048366"/>
            <a:ext cx="2827469" cy="2421612"/>
          </a:xfrm>
          <a:prstGeom prst="rect">
            <a:avLst/>
          </a:prstGeom>
        </p:spPr>
      </p:pic>
      <p:sp>
        <p:nvSpPr>
          <p:cNvPr id="17409" name="Title 1"/>
          <p:cNvSpPr>
            <a:spLocks noGrp="1"/>
          </p:cNvSpPr>
          <p:nvPr>
            <p:ph type="title"/>
          </p:nvPr>
        </p:nvSpPr>
        <p:spPr bwMode="auto">
          <a:xfrm>
            <a:off x="228600" y="103188"/>
            <a:ext cx="8686800" cy="6429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numCol="1" compatLnSpc="1">
            <a:prstTxWarp prst="textNoShape">
              <a:avLst/>
            </a:prstTxWarp>
          </a:bodyPr>
          <a:lstStyle/>
          <a:p>
            <a:r>
              <a:rPr lang="en-US" dirty="0" err="1">
                <a:latin typeface="Helvetica" charset="0"/>
              </a:rPr>
              <a:t>NOvA</a:t>
            </a:r>
            <a:r>
              <a:rPr lang="en-US" dirty="0">
                <a:latin typeface="Helvetica" charset="0"/>
              </a:rPr>
              <a:t> Updates</a:t>
            </a:r>
          </a:p>
        </p:txBody>
      </p:sp>
      <p:sp>
        <p:nvSpPr>
          <p:cNvPr id="17410" name="Content Placeholder 2"/>
          <p:cNvSpPr>
            <a:spLocks noGrp="1"/>
          </p:cNvSpPr>
          <p:nvPr>
            <p:ph idx="1"/>
          </p:nvPr>
        </p:nvSpPr>
        <p:spPr bwMode="auto">
          <a:xfrm>
            <a:off x="176550" y="746126"/>
            <a:ext cx="8967450" cy="515845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numCol="1" anchor="t" anchorCtr="0" compatLnSpc="1">
            <a:prstTxWarp prst="textNoShape">
              <a:avLst/>
            </a:prstTxWarp>
          </a:bodyPr>
          <a:lstStyle/>
          <a:p>
            <a:r>
              <a:rPr lang="en-US" sz="2200" dirty="0"/>
              <a:t>Accelerator and detectors performing well</a:t>
            </a:r>
          </a:p>
          <a:p>
            <a:pPr lvl="1"/>
            <a:r>
              <a:rPr lang="en-US" sz="1800" dirty="0"/>
              <a:t>FY17 record year with 5.2E20 protons-on-target</a:t>
            </a:r>
            <a:br>
              <a:rPr lang="en-US" sz="1800" dirty="0"/>
            </a:br>
            <a:r>
              <a:rPr lang="en-US" sz="1800" dirty="0"/>
              <a:t>(POT) delivered</a:t>
            </a:r>
          </a:p>
          <a:p>
            <a:pPr lvl="1"/>
            <a:r>
              <a:rPr lang="en-US" sz="1800" dirty="0"/>
              <a:t>To-date collected 9E20 POT neutrino mode, </a:t>
            </a:r>
            <a:br>
              <a:rPr lang="en-US" sz="1800" dirty="0"/>
            </a:br>
            <a:r>
              <a:rPr lang="en-US" sz="1800" dirty="0"/>
              <a:t>3.8E20 POT antineutrino mode</a:t>
            </a:r>
          </a:p>
          <a:p>
            <a:r>
              <a:rPr lang="en-US" sz="2200" dirty="0"/>
              <a:t>Published results on </a:t>
            </a:r>
            <a:r>
              <a:rPr lang="en-US" sz="2200" dirty="0">
                <a:solidFill>
                  <a:srgbClr val="004C97"/>
                </a:solidFill>
                <a:latin typeface="Symbol" charset="2"/>
                <a:cs typeface="Symbol" charset="2"/>
              </a:rPr>
              <a:t>n</a:t>
            </a:r>
            <a:r>
              <a:rPr lang="en-US" sz="2200" baseline="-25000" dirty="0">
                <a:solidFill>
                  <a:srgbClr val="004C97"/>
                </a:solidFill>
                <a:latin typeface="Symbol" charset="2"/>
                <a:cs typeface="Symbol" charset="2"/>
              </a:rPr>
              <a:t>m</a:t>
            </a:r>
            <a:r>
              <a:rPr lang="en-US" sz="2200" dirty="0">
                <a:solidFill>
                  <a:srgbClr val="004C97"/>
                </a:solidFill>
              </a:rPr>
              <a:t> disappearance</a:t>
            </a:r>
            <a:r>
              <a:rPr lang="en-US" sz="2200" dirty="0"/>
              <a:t>, </a:t>
            </a:r>
            <a:br>
              <a:rPr lang="en-US" sz="2200" dirty="0"/>
            </a:br>
            <a:r>
              <a:rPr lang="en-US" sz="2200" dirty="0">
                <a:solidFill>
                  <a:srgbClr val="008000"/>
                </a:solidFill>
                <a:latin typeface="Symbol" charset="2"/>
                <a:cs typeface="Symbol" charset="2"/>
              </a:rPr>
              <a:t>n</a:t>
            </a:r>
            <a:r>
              <a:rPr lang="en-US" sz="2200" baseline="-25000" dirty="0">
                <a:solidFill>
                  <a:srgbClr val="008000"/>
                </a:solidFill>
              </a:rPr>
              <a:t>e</a:t>
            </a:r>
            <a:r>
              <a:rPr lang="en-US" sz="2200" dirty="0">
                <a:solidFill>
                  <a:srgbClr val="008000"/>
                </a:solidFill>
              </a:rPr>
              <a:t> appearance</a:t>
            </a:r>
            <a:r>
              <a:rPr lang="en-US" sz="2200" dirty="0"/>
              <a:t>, and long-baseline sterile </a:t>
            </a:r>
            <a:br>
              <a:rPr lang="en-US" sz="2200" dirty="0"/>
            </a:br>
            <a:r>
              <a:rPr lang="en-US" sz="2200" dirty="0"/>
              <a:t>neutrinos search with 6E20 POT </a:t>
            </a:r>
          </a:p>
          <a:p>
            <a:r>
              <a:rPr lang="en-US" sz="2200" dirty="0"/>
              <a:t>Upcoming results</a:t>
            </a:r>
          </a:p>
          <a:p>
            <a:pPr lvl="1"/>
            <a:r>
              <a:rPr lang="en-US" sz="1800" dirty="0"/>
              <a:t>Full 9E20 POT in neutrino mode this winter. </a:t>
            </a:r>
          </a:p>
          <a:p>
            <a:pPr lvl="1"/>
            <a:r>
              <a:rPr lang="en-US" sz="1800" dirty="0"/>
              <a:t>First antineutrino results with 7-8E20 POT </a:t>
            </a:r>
            <a:br>
              <a:rPr lang="en-US" sz="1800" dirty="0"/>
            </a:br>
            <a:r>
              <a:rPr lang="en-US" sz="1800" dirty="0"/>
              <a:t>planned for Neutrino2018</a:t>
            </a:r>
          </a:p>
          <a:p>
            <a:pPr lvl="2"/>
            <a:r>
              <a:rPr lang="en-US" sz="1600" dirty="0"/>
              <a:t>~2σ mass hierarchy sensitivity.</a:t>
            </a:r>
          </a:p>
          <a:p>
            <a:pPr lvl="1"/>
            <a:endParaRPr lang="en-US" sz="800" dirty="0"/>
          </a:p>
          <a:p>
            <a:pPr>
              <a:lnSpc>
                <a:spcPct val="70000"/>
              </a:lnSpc>
            </a:pPr>
            <a:endParaRPr lang="en-US" sz="2200" dirty="0" smtClean="0"/>
          </a:p>
          <a:p>
            <a:pPr>
              <a:lnSpc>
                <a:spcPct val="70000"/>
              </a:lnSpc>
            </a:pPr>
            <a:endParaRPr lang="en-US" sz="2200" dirty="0"/>
          </a:p>
          <a:p>
            <a:pPr>
              <a:lnSpc>
                <a:spcPct val="70000"/>
              </a:lnSpc>
            </a:pPr>
            <a:r>
              <a:rPr lang="en-US" sz="2200" dirty="0" smtClean="0"/>
              <a:t>Held </a:t>
            </a:r>
            <a:r>
              <a:rPr lang="en-US" sz="2200" dirty="0"/>
              <a:t>3 meetings to-date with T2K in pursuit of future joint fits</a:t>
            </a:r>
          </a:p>
        </p:txBody>
      </p:sp>
      <p:sp>
        <p:nvSpPr>
          <p:cNvPr id="17412" name="Footer Placeholder 4"/>
          <p:cNvSpPr>
            <a:spLocks noGrp="1"/>
          </p:cNvSpPr>
          <p:nvPr>
            <p:ph type="ftr" sz="quarter" idx="11"/>
          </p:nvPr>
        </p:nvSpPr>
        <p:spPr bwMode="auto">
          <a:xfrm>
            <a:off x="691837" y="6515100"/>
            <a:ext cx="5373688" cy="241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ヒラギノ角ゴ Pro W3" charset="0"/>
                <a:cs typeface="ＭＳ Ｐゴシック" charset="0"/>
              </a:defRPr>
            </a:lvl1pPr>
            <a:lvl2pPr marL="742950" indent="-285750" eaLnBrk="0" hangingPunct="0">
              <a:defRPr sz="2400">
                <a:solidFill>
                  <a:schemeClr val="tx1"/>
                </a:solidFill>
                <a:latin typeface="Calibri" charset="0"/>
                <a:ea typeface="ＭＳ Ｐゴシック" charset="0"/>
                <a:cs typeface="ＭＳ Ｐゴシック" charset="0"/>
              </a:defRPr>
            </a:lvl2pPr>
            <a:lvl3pPr marL="1143000" indent="-228600" eaLnBrk="0" hangingPunct="0">
              <a:defRPr sz="2400">
                <a:solidFill>
                  <a:schemeClr val="tx1"/>
                </a:solidFill>
                <a:latin typeface="Calibri" charset="0"/>
                <a:ea typeface="ＭＳ Ｐゴシック" charset="0"/>
                <a:cs typeface="ＭＳ Ｐゴシック" charset="0"/>
              </a:defRPr>
            </a:lvl3pPr>
            <a:lvl4pPr marL="1600200" indent="-228600" eaLnBrk="0" hangingPunct="0">
              <a:defRPr sz="2400">
                <a:solidFill>
                  <a:schemeClr val="tx1"/>
                </a:solidFill>
                <a:latin typeface="Calibri" charset="0"/>
                <a:ea typeface="ＭＳ Ｐゴシック" charset="0"/>
                <a:cs typeface="ＭＳ Ｐゴシック" charset="0"/>
              </a:defRPr>
            </a:lvl4pPr>
            <a:lvl5pPr marL="2057400" indent="-228600" eaLnBrk="0" hangingPunct="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eaLnBrk="1" hangingPunct="1"/>
            <a:r>
              <a:rPr lang="en-US" sz="900" smtClean="0">
                <a:solidFill>
                  <a:srgbClr val="004C97"/>
                </a:solidFill>
                <a:latin typeface="Helvetica" charset="0"/>
              </a:rPr>
              <a:t>11/30/2017           T. I. Meyer | HEPAP </a:t>
            </a:r>
            <a:endParaRPr lang="en-US" sz="900" b="1" dirty="0">
              <a:solidFill>
                <a:srgbClr val="004C97"/>
              </a:solidFill>
              <a:latin typeface="Helvetica" charset="0"/>
            </a:endParaRPr>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ヒラギノ角ゴ Pro W3" charset="0"/>
                <a:cs typeface="ＭＳ Ｐゴシック" charset="0"/>
              </a:defRPr>
            </a:lvl1pPr>
            <a:lvl2pPr marL="742950" indent="-285750" eaLnBrk="0" hangingPunct="0">
              <a:defRPr sz="2400">
                <a:solidFill>
                  <a:schemeClr val="tx1"/>
                </a:solidFill>
                <a:latin typeface="Calibri" charset="0"/>
                <a:ea typeface="ＭＳ Ｐゴシック" charset="0"/>
                <a:cs typeface="ＭＳ Ｐゴシック" charset="0"/>
              </a:defRPr>
            </a:lvl2pPr>
            <a:lvl3pPr marL="1143000" indent="-228600" eaLnBrk="0" hangingPunct="0">
              <a:defRPr sz="2400">
                <a:solidFill>
                  <a:schemeClr val="tx1"/>
                </a:solidFill>
                <a:latin typeface="Calibri" charset="0"/>
                <a:ea typeface="ＭＳ Ｐゴシック" charset="0"/>
                <a:cs typeface="ＭＳ Ｐゴシック" charset="0"/>
              </a:defRPr>
            </a:lvl3pPr>
            <a:lvl4pPr marL="1600200" indent="-228600" eaLnBrk="0" hangingPunct="0">
              <a:defRPr sz="2400">
                <a:solidFill>
                  <a:schemeClr val="tx1"/>
                </a:solidFill>
                <a:latin typeface="Calibri" charset="0"/>
                <a:ea typeface="ＭＳ Ｐゴシック" charset="0"/>
                <a:cs typeface="ＭＳ Ｐゴシック" charset="0"/>
              </a:defRPr>
            </a:lvl4pPr>
            <a:lvl5pPr marL="2057400" indent="-228600" eaLnBrk="0" hangingPunct="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eaLnBrk="1" hangingPunct="1"/>
            <a:fld id="{8347764F-D868-F64B-A348-D80EB9DBB82D}" type="slidenum">
              <a:rPr lang="en-US" sz="900">
                <a:solidFill>
                  <a:srgbClr val="004C97"/>
                </a:solidFill>
                <a:latin typeface="Helvetica" charset="0"/>
              </a:rPr>
              <a:pPr eaLnBrk="1" hangingPunct="1"/>
              <a:t>24</a:t>
            </a:fld>
            <a:endParaRPr lang="en-US" sz="900" dirty="0">
              <a:solidFill>
                <a:srgbClr val="004C97"/>
              </a:solidFill>
              <a:latin typeface="Helvetica" charset="0"/>
            </a:endParaRPr>
          </a:p>
        </p:txBody>
      </p:sp>
      <p:sp>
        <p:nvSpPr>
          <p:cNvPr id="5" name="TextBox 4"/>
          <p:cNvSpPr txBox="1"/>
          <p:nvPr/>
        </p:nvSpPr>
        <p:spPr>
          <a:xfrm>
            <a:off x="6547834" y="888142"/>
            <a:ext cx="1614336" cy="246221"/>
          </a:xfrm>
          <a:prstGeom prst="rect">
            <a:avLst/>
          </a:prstGeom>
          <a:noFill/>
        </p:spPr>
        <p:txBody>
          <a:bodyPr wrap="none" rtlCol="0">
            <a:spAutoFit/>
          </a:bodyPr>
          <a:lstStyle/>
          <a:p>
            <a:r>
              <a:rPr lang="en-US" sz="1000" b="1" i="1" dirty="0"/>
              <a:t>PRL 118, 151802 (2017)</a:t>
            </a:r>
          </a:p>
        </p:txBody>
      </p:sp>
      <p:sp>
        <p:nvSpPr>
          <p:cNvPr id="11" name="TextBox 10"/>
          <p:cNvSpPr txBox="1"/>
          <p:nvPr/>
        </p:nvSpPr>
        <p:spPr>
          <a:xfrm>
            <a:off x="6622378" y="3699163"/>
            <a:ext cx="1614336" cy="246221"/>
          </a:xfrm>
          <a:prstGeom prst="rect">
            <a:avLst/>
          </a:prstGeom>
          <a:noFill/>
        </p:spPr>
        <p:txBody>
          <a:bodyPr wrap="none" rtlCol="0">
            <a:spAutoFit/>
          </a:bodyPr>
          <a:lstStyle/>
          <a:p>
            <a:r>
              <a:rPr lang="en-US" sz="1000" b="1" i="1" dirty="0">
                <a:solidFill>
                  <a:srgbClr val="008000"/>
                </a:solidFill>
              </a:rPr>
              <a:t>PRL 118, 231801 (2017)</a:t>
            </a:r>
          </a:p>
        </p:txBody>
      </p:sp>
      <p:sp>
        <p:nvSpPr>
          <p:cNvPr id="12" name="TextBox 11"/>
          <p:cNvSpPr txBox="1"/>
          <p:nvPr/>
        </p:nvSpPr>
        <p:spPr>
          <a:xfrm>
            <a:off x="5565203" y="1628896"/>
            <a:ext cx="764509" cy="1015663"/>
          </a:xfrm>
          <a:prstGeom prst="rect">
            <a:avLst/>
          </a:prstGeom>
          <a:noFill/>
        </p:spPr>
        <p:txBody>
          <a:bodyPr wrap="square" rtlCol="0">
            <a:spAutoFit/>
          </a:bodyPr>
          <a:lstStyle/>
          <a:p>
            <a:r>
              <a:rPr lang="en-US" sz="1200" i="1" dirty="0"/>
              <a:t>Hint of non-maximal 2-3 mixing</a:t>
            </a:r>
          </a:p>
        </p:txBody>
      </p:sp>
      <p:sp>
        <p:nvSpPr>
          <p:cNvPr id="13" name="TextBox 12"/>
          <p:cNvSpPr txBox="1"/>
          <p:nvPr/>
        </p:nvSpPr>
        <p:spPr>
          <a:xfrm>
            <a:off x="5565203" y="3307845"/>
            <a:ext cx="1000645" cy="1569660"/>
          </a:xfrm>
          <a:prstGeom prst="rect">
            <a:avLst/>
          </a:prstGeom>
          <a:noFill/>
        </p:spPr>
        <p:txBody>
          <a:bodyPr wrap="square" rtlCol="0">
            <a:spAutoFit/>
          </a:bodyPr>
          <a:lstStyle/>
          <a:p>
            <a:r>
              <a:rPr lang="en-US" sz="1200" i="1" dirty="0">
                <a:solidFill>
                  <a:srgbClr val="008000"/>
                </a:solidFill>
              </a:rPr>
              <a:t>Constrains allowed combination of mass hierarchy and CP-violating phase</a:t>
            </a:r>
          </a:p>
        </p:txBody>
      </p:sp>
    </p:spTree>
    <p:extLst>
      <p:ext uri="{BB962C8B-B14F-4D97-AF65-F5344CB8AC3E}">
        <p14:creationId xmlns:p14="http://schemas.microsoft.com/office/powerpoint/2010/main" val="9345425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54B1D6-6FC3-4E31-B7FF-4A16FB7A37D3}"/>
              </a:ext>
            </a:extLst>
          </p:cNvPr>
          <p:cNvSpPr>
            <a:spLocks noGrp="1"/>
          </p:cNvSpPr>
          <p:nvPr>
            <p:ph type="title"/>
          </p:nvPr>
        </p:nvSpPr>
        <p:spPr>
          <a:xfrm>
            <a:off x="228600" y="126268"/>
            <a:ext cx="8823036" cy="880496"/>
          </a:xfrm>
        </p:spPr>
        <p:txBody>
          <a:bodyPr/>
          <a:lstStyle/>
          <a:p>
            <a:r>
              <a:rPr lang="en-US" dirty="0"/>
              <a:t>Long-Baseline Neutrino Facility / Deep Underground Neutrino Experiment (LBNF/DUNE)</a:t>
            </a:r>
          </a:p>
        </p:txBody>
      </p:sp>
      <p:pic>
        <p:nvPicPr>
          <p:cNvPr id="7" name="Content Placeholder 6" descr="http://news.fnal.gov/wp-content/uploads/2017/07/LBNE_Graphic_061615_2016.jpg">
            <a:extLst>
              <a:ext uri="{FF2B5EF4-FFF2-40B4-BE49-F238E27FC236}">
                <a16:creationId xmlns:a16="http://schemas.microsoft.com/office/drawing/2014/main" xmlns="" id="{123101C9-B53C-4DD6-9982-F6134F7A89DC}"/>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102749"/>
            <a:ext cx="8672513" cy="2861035"/>
          </a:xfrm>
        </p:spPr>
      </p:pic>
      <p:sp>
        <p:nvSpPr>
          <p:cNvPr id="5" name="Footer Placeholder 4">
            <a:extLst>
              <a:ext uri="{FF2B5EF4-FFF2-40B4-BE49-F238E27FC236}">
                <a16:creationId xmlns:a16="http://schemas.microsoft.com/office/drawing/2014/main" xmlns="" id="{5493067F-596C-4F74-BFAD-92FDC076F9EC}"/>
              </a:ext>
            </a:extLst>
          </p:cNvPr>
          <p:cNvSpPr>
            <a:spLocks noGrp="1"/>
          </p:cNvSpPr>
          <p:nvPr>
            <p:ph type="ftr" sz="quarter" idx="11"/>
          </p:nvPr>
        </p:nvSpPr>
        <p:spPr/>
        <p:txBody>
          <a:bodyPr/>
          <a:lstStyle/>
          <a:p>
            <a:r>
              <a:rPr lang="en-US" smtClean="0"/>
              <a:t>11/30/2017           T. I. Meyer | HEPAP </a:t>
            </a:r>
            <a:endParaRPr lang="en-US" dirty="0"/>
          </a:p>
        </p:txBody>
      </p:sp>
      <p:sp>
        <p:nvSpPr>
          <p:cNvPr id="6" name="Slide Number Placeholder 5">
            <a:extLst>
              <a:ext uri="{FF2B5EF4-FFF2-40B4-BE49-F238E27FC236}">
                <a16:creationId xmlns:a16="http://schemas.microsoft.com/office/drawing/2014/main" xmlns="" id="{1FD4B58E-E1F7-48E3-B469-C217F53E72F6}"/>
              </a:ext>
            </a:extLst>
          </p:cNvPr>
          <p:cNvSpPr>
            <a:spLocks noGrp="1"/>
          </p:cNvSpPr>
          <p:nvPr>
            <p:ph type="sldNum" sz="quarter" idx="12"/>
          </p:nvPr>
        </p:nvSpPr>
        <p:spPr/>
        <p:txBody>
          <a:bodyPr/>
          <a:lstStyle/>
          <a:p>
            <a:fld id="{2E8B149A-14C6-B749-AF60-1744CFF2A849}" type="slidenum">
              <a:rPr lang="en-US" smtClean="0"/>
              <a:pPr/>
              <a:t>25</a:t>
            </a:fld>
            <a:endParaRPr lang="en-US" dirty="0"/>
          </a:p>
        </p:txBody>
      </p:sp>
      <p:sp>
        <p:nvSpPr>
          <p:cNvPr id="8" name="Rectangle 7">
            <a:extLst>
              <a:ext uri="{FF2B5EF4-FFF2-40B4-BE49-F238E27FC236}">
                <a16:creationId xmlns:a16="http://schemas.microsoft.com/office/drawing/2014/main" xmlns="" id="{DC9461D7-4BD0-451B-B438-1D1D295336B3}"/>
              </a:ext>
            </a:extLst>
          </p:cNvPr>
          <p:cNvSpPr/>
          <p:nvPr/>
        </p:nvSpPr>
        <p:spPr>
          <a:xfrm>
            <a:off x="262370" y="4127435"/>
            <a:ext cx="8755495" cy="2193249"/>
          </a:xfrm>
          <a:prstGeom prst="rect">
            <a:avLst/>
          </a:prstGeom>
        </p:spPr>
        <p:txBody>
          <a:bodyPr wrap="square">
            <a:normAutofit fontScale="70000" lnSpcReduction="20000"/>
          </a:bodyPr>
          <a:lstStyle/>
          <a:p>
            <a:r>
              <a:rPr lang="en-US" dirty="0">
                <a:solidFill>
                  <a:srgbClr val="3F3F3F"/>
                </a:solidFill>
                <a:latin typeface="HelveticaNeue"/>
                <a:ea typeface="Calibri" panose="020F0502020204030204" pitchFamily="34" charset="0"/>
                <a:cs typeface="Times New Roman" panose="02020603050405020304" pitchFamily="18" charset="0"/>
              </a:rPr>
              <a:t>LBNF/DUNE is the world’s flagship neutrino project and an international experiment that could change our understanding of the universe.  </a:t>
            </a:r>
          </a:p>
          <a:p>
            <a:endParaRPr lang="en-US" dirty="0">
              <a:solidFill>
                <a:srgbClr val="3F3F3F"/>
              </a:solidFill>
              <a:latin typeface="HelveticaNeue"/>
              <a:cs typeface="Times New Roman" panose="02020603050405020304" pitchFamily="18" charset="0"/>
            </a:endParaRPr>
          </a:p>
          <a:p>
            <a:r>
              <a:rPr lang="en-US" dirty="0">
                <a:solidFill>
                  <a:srgbClr val="3F3F3F"/>
                </a:solidFill>
                <a:latin typeface="HelveticaNeue"/>
                <a:cs typeface="Times New Roman" panose="02020603050405020304" pitchFamily="18" charset="0"/>
              </a:rPr>
              <a:t>The project will send particles from the world’s most powerful neutrino beam, located at Fermilab in Illinois, to the world’s most precise neutrino detectors, located a mile underground at Sanford Lab in South Dakota.</a:t>
            </a:r>
          </a:p>
          <a:p>
            <a:endParaRPr lang="en-US" dirty="0">
              <a:solidFill>
                <a:srgbClr val="3F3F3F"/>
              </a:solidFill>
              <a:latin typeface="HelveticaNeue"/>
              <a:cs typeface="Times New Roman" panose="02020603050405020304" pitchFamily="18" charset="0"/>
            </a:endParaRPr>
          </a:p>
          <a:p>
            <a:r>
              <a:rPr lang="en-US" b="1" dirty="0">
                <a:solidFill>
                  <a:srgbClr val="3F3F3F"/>
                </a:solidFill>
                <a:latin typeface="HelveticaNeue"/>
                <a:cs typeface="Times New Roman" panose="02020603050405020304" pitchFamily="18" charset="0"/>
              </a:rPr>
              <a:t>The LBNF/DUNE project will be the first internationally conceived, constructed, and operated mega-science project hosted by the Department of Energy in the U.S.</a:t>
            </a:r>
          </a:p>
          <a:p>
            <a:endParaRPr lang="en-US" dirty="0"/>
          </a:p>
        </p:txBody>
      </p:sp>
    </p:spTree>
    <p:extLst>
      <p:ext uri="{BB962C8B-B14F-4D97-AF65-F5344CB8AC3E}">
        <p14:creationId xmlns:p14="http://schemas.microsoft.com/office/powerpoint/2010/main" val="11077228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                  discovery opportunities </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
        <p:nvSpPr>
          <p:cNvPr id="9" name="Content Placeholder 8"/>
          <p:cNvSpPr>
            <a:spLocks noGrp="1"/>
          </p:cNvSpPr>
          <p:nvPr>
            <p:ph idx="1"/>
          </p:nvPr>
        </p:nvSpPr>
        <p:spPr>
          <a:xfrm>
            <a:off x="228601" y="971550"/>
            <a:ext cx="6708228" cy="5059363"/>
          </a:xfrm>
        </p:spPr>
        <p:txBody>
          <a:bodyPr/>
          <a:lstStyle/>
          <a:p>
            <a:pPr marL="0" indent="0">
              <a:buNone/>
            </a:pPr>
            <a:r>
              <a:rPr lang="en-US" dirty="0"/>
              <a:t>Neutrino CP violation</a:t>
            </a:r>
          </a:p>
          <a:p>
            <a:pPr lvl="1"/>
            <a:r>
              <a:rPr lang="en-US" dirty="0"/>
              <a:t>the origin of matter in the universe</a:t>
            </a:r>
          </a:p>
          <a:p>
            <a:pPr lvl="1"/>
            <a:endParaRPr lang="en-US" dirty="0"/>
          </a:p>
          <a:p>
            <a:pPr marL="57150" indent="0">
              <a:buNone/>
            </a:pPr>
            <a:r>
              <a:rPr lang="en-US" dirty="0"/>
              <a:t>Supernova neutrinos</a:t>
            </a:r>
          </a:p>
          <a:p>
            <a:pPr lvl="1"/>
            <a:r>
              <a:rPr lang="en-US" dirty="0"/>
              <a:t>origins of neutron stars and black holes</a:t>
            </a:r>
          </a:p>
          <a:p>
            <a:pPr lvl="1"/>
            <a:endParaRPr lang="en-US" dirty="0"/>
          </a:p>
          <a:p>
            <a:pPr marL="57150" indent="0">
              <a:buNone/>
            </a:pPr>
            <a:r>
              <a:rPr lang="en-US" dirty="0"/>
              <a:t>Neutrino surprises</a:t>
            </a:r>
          </a:p>
          <a:p>
            <a:pPr lvl="1"/>
            <a:r>
              <a:rPr lang="en-US" dirty="0"/>
              <a:t>new forces, particles, or laws of nature connected to neutrinos</a:t>
            </a:r>
          </a:p>
          <a:p>
            <a:pPr lvl="1"/>
            <a:endParaRPr lang="en-US" dirty="0"/>
          </a:p>
          <a:p>
            <a:pPr marL="0" indent="0">
              <a:buNone/>
            </a:pPr>
            <a:r>
              <a:rPr lang="en-US" dirty="0"/>
              <a:t>Proton decay</a:t>
            </a:r>
          </a:p>
          <a:p>
            <a:pPr lvl="1" indent="-342900"/>
            <a:r>
              <a:rPr lang="en-US" dirty="0"/>
              <a:t>unified origins of particles and forces</a:t>
            </a:r>
          </a:p>
        </p:txBody>
      </p:sp>
      <p:pic>
        <p:nvPicPr>
          <p:cNvPr id="10" name="Picture 9"/>
          <p:cNvPicPr>
            <a:picLocks noChangeAspect="1"/>
          </p:cNvPicPr>
          <p:nvPr/>
        </p:nvPicPr>
        <p:blipFill>
          <a:blip r:embed="rId3"/>
          <a:stretch>
            <a:fillRect/>
          </a:stretch>
        </p:blipFill>
        <p:spPr>
          <a:xfrm>
            <a:off x="6936829" y="971550"/>
            <a:ext cx="1105594" cy="1105594"/>
          </a:xfrm>
          <a:prstGeom prst="rect">
            <a:avLst/>
          </a:prstGeom>
        </p:spPr>
      </p:pic>
      <p:pic>
        <p:nvPicPr>
          <p:cNvPr id="12" name="Picture 11"/>
          <p:cNvPicPr>
            <a:picLocks noChangeAspect="1"/>
          </p:cNvPicPr>
          <p:nvPr/>
        </p:nvPicPr>
        <p:blipFill>
          <a:blip r:embed="rId3"/>
          <a:stretch>
            <a:fillRect/>
          </a:stretch>
        </p:blipFill>
        <p:spPr>
          <a:xfrm>
            <a:off x="6936829" y="2340366"/>
            <a:ext cx="1105594" cy="1105594"/>
          </a:xfrm>
          <a:prstGeom prst="rect">
            <a:avLst/>
          </a:prstGeom>
        </p:spPr>
      </p:pic>
      <p:pic>
        <p:nvPicPr>
          <p:cNvPr id="13" name="Picture 12"/>
          <p:cNvPicPr>
            <a:picLocks noChangeAspect="1"/>
          </p:cNvPicPr>
          <p:nvPr/>
        </p:nvPicPr>
        <p:blipFill>
          <a:blip r:embed="rId3"/>
          <a:stretch>
            <a:fillRect/>
          </a:stretch>
        </p:blipFill>
        <p:spPr>
          <a:xfrm>
            <a:off x="6936829" y="3709182"/>
            <a:ext cx="1105594" cy="1105594"/>
          </a:xfrm>
          <a:prstGeom prst="rect">
            <a:avLst/>
          </a:prstGeom>
        </p:spPr>
      </p:pic>
      <p:pic>
        <p:nvPicPr>
          <p:cNvPr id="14" name="Picture 13"/>
          <p:cNvPicPr>
            <a:picLocks noChangeAspect="1"/>
          </p:cNvPicPr>
          <p:nvPr/>
        </p:nvPicPr>
        <p:blipFill>
          <a:blip r:embed="rId3"/>
          <a:stretch>
            <a:fillRect/>
          </a:stretch>
        </p:blipFill>
        <p:spPr>
          <a:xfrm>
            <a:off x="6936829" y="5077998"/>
            <a:ext cx="1105594" cy="110559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0" y="109098"/>
            <a:ext cx="1575019" cy="682337"/>
          </a:xfrm>
          <a:prstGeom prst="rect">
            <a:avLst/>
          </a:prstGeom>
        </p:spPr>
      </p:pic>
      <p:sp>
        <p:nvSpPr>
          <p:cNvPr id="3" name="Footer Placeholder 2"/>
          <p:cNvSpPr>
            <a:spLocks noGrp="1"/>
          </p:cNvSpPr>
          <p:nvPr>
            <p:ph type="ftr" sz="quarter" idx="3"/>
          </p:nvPr>
        </p:nvSpPr>
        <p:spPr/>
        <p:txBody>
          <a:bodyPr/>
          <a:lstStyle/>
          <a:p>
            <a:pPr>
              <a:defRPr/>
            </a:pPr>
            <a:r>
              <a:rPr lang="en-US" smtClean="0"/>
              <a:t>11/30/2017           T. I. Meyer | HEPAP </a:t>
            </a:r>
            <a:endParaRPr lang="en-US" b="1" dirty="0"/>
          </a:p>
        </p:txBody>
      </p:sp>
      <p:pic>
        <p:nvPicPr>
          <p:cNvPr id="16" name="Picture 15">
            <a:extLst>
              <a:ext uri="{FF2B5EF4-FFF2-40B4-BE49-F238E27FC236}">
                <a16:creationId xmlns:a16="http://schemas.microsoft.com/office/drawing/2014/main" xmlns="" id="{3E1EB987-3906-4CCB-A246-48F916A590FC}"/>
              </a:ext>
            </a:extLst>
          </p:cNvPr>
          <p:cNvPicPr>
            <a:picLocks noChangeAspect="1"/>
          </p:cNvPicPr>
          <p:nvPr/>
        </p:nvPicPr>
        <p:blipFill>
          <a:blip r:embed="rId5"/>
          <a:stretch>
            <a:fillRect/>
          </a:stretch>
        </p:blipFill>
        <p:spPr>
          <a:xfrm>
            <a:off x="8485001" y="0"/>
            <a:ext cx="548640" cy="537044"/>
          </a:xfrm>
          <a:prstGeom prst="rect">
            <a:avLst/>
          </a:prstGeom>
        </p:spPr>
      </p:pic>
    </p:spTree>
    <p:extLst>
      <p:ext uri="{BB962C8B-B14F-4D97-AF65-F5344CB8AC3E}">
        <p14:creationId xmlns:p14="http://schemas.microsoft.com/office/powerpoint/2010/main" val="33599957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Overview of the LBNF Project</a:t>
            </a:r>
          </a:p>
        </p:txBody>
      </p:sp>
      <p:sp>
        <p:nvSpPr>
          <p:cNvPr id="5" name="Content Placeholder 4"/>
          <p:cNvSpPr>
            <a:spLocks noGrp="1"/>
          </p:cNvSpPr>
          <p:nvPr>
            <p:ph idx="1"/>
          </p:nvPr>
        </p:nvSpPr>
        <p:spPr>
          <a:xfrm>
            <a:off x="321859" y="2961602"/>
            <a:ext cx="8672513" cy="1822495"/>
          </a:xfrm>
        </p:spPr>
        <p:txBody>
          <a:bodyPr/>
          <a:lstStyle/>
          <a:p>
            <a:pPr marL="0" lvl="1" indent="0">
              <a:buNone/>
            </a:pPr>
            <a:r>
              <a:rPr lang="en-US" sz="1800" dirty="0"/>
              <a:t>LBNF will provide facility infrastructure at two locations:</a:t>
            </a:r>
          </a:p>
          <a:p>
            <a:r>
              <a:rPr lang="en-US" sz="1800" b="1" dirty="0"/>
              <a:t>Near site</a:t>
            </a:r>
            <a:r>
              <a:rPr lang="en-US" sz="1800" dirty="0"/>
              <a:t>: Fermilab, Batavia, IL – facilities to create the neutrino beam and support the DUNE near detector</a:t>
            </a:r>
          </a:p>
          <a:p>
            <a:r>
              <a:rPr lang="en-US" sz="1800" b="1" dirty="0"/>
              <a:t>Far site</a:t>
            </a:r>
            <a:r>
              <a:rPr lang="en-US" sz="1800" dirty="0"/>
              <a:t>: Sanford Underground Research Facility, Lead, SD – caverns and facilities to support the DUNE far detectors</a:t>
            </a:r>
          </a:p>
          <a:p>
            <a:endParaRPr lang="en-US" sz="1800" dirty="0"/>
          </a:p>
          <a:p>
            <a:pPr marL="0" indent="0">
              <a:buNone/>
            </a:pPr>
            <a:r>
              <a:rPr lang="en-US" sz="1800" dirty="0"/>
              <a:t>Partnerships/in-kind contributions are critical to LBNF’s success: ~25% of project</a:t>
            </a:r>
          </a:p>
          <a:p>
            <a:endParaRPr lang="en-US" sz="1800" dirty="0"/>
          </a:p>
        </p:txBody>
      </p:sp>
      <p:sp>
        <p:nvSpPr>
          <p:cNvPr id="3" name="Footer Placeholder 2"/>
          <p:cNvSpPr>
            <a:spLocks noGrp="1"/>
          </p:cNvSpPr>
          <p:nvPr>
            <p:ph type="ftr" sz="quarter" idx="11"/>
          </p:nvPr>
        </p:nvSpPr>
        <p:spPr/>
        <p:txBody>
          <a:bodyPr/>
          <a:lstStyle/>
          <a:p>
            <a:r>
              <a:rPr lang="en-US" smtClean="0"/>
              <a:t>11/30/2017           T. I. Meyer | HEPAP </a:t>
            </a:r>
            <a:endParaRPr lang="en-US" dirty="0"/>
          </a:p>
        </p:txBody>
      </p:sp>
      <p:sp>
        <p:nvSpPr>
          <p:cNvPr id="6" name="Slide Number Placeholder 5"/>
          <p:cNvSpPr>
            <a:spLocks noGrp="1"/>
          </p:cNvSpPr>
          <p:nvPr>
            <p:ph type="sldNum" sz="quarter" idx="12"/>
          </p:nvPr>
        </p:nvSpPr>
        <p:spPr/>
        <p:txBody>
          <a:bodyPr/>
          <a:lstStyle/>
          <a:p>
            <a:fld id="{0C39C72E-2A13-EB4D-AD45-6D4E6ACAED8D}" type="slidenum">
              <a:rPr lang="en-US" smtClean="0"/>
              <a:pPr/>
              <a:t>27</a:t>
            </a:fld>
            <a:endParaRPr lang="en-US" dirty="0"/>
          </a:p>
        </p:txBody>
      </p:sp>
      <p:sp>
        <p:nvSpPr>
          <p:cNvPr id="13" name="Content Placeholder 5">
            <a:extLst>
              <a:ext uri="{FF2B5EF4-FFF2-40B4-BE49-F238E27FC236}">
                <a16:creationId xmlns:a16="http://schemas.microsoft.com/office/drawing/2014/main" xmlns="" id="{5201E2DD-65BC-4852-9C9D-4BCE9AA67567}"/>
              </a:ext>
            </a:extLst>
          </p:cNvPr>
          <p:cNvSpPr txBox="1">
            <a:spLocks/>
          </p:cNvSpPr>
          <p:nvPr/>
        </p:nvSpPr>
        <p:spPr>
          <a:xfrm>
            <a:off x="321859" y="1031360"/>
            <a:ext cx="5811086" cy="2256157"/>
          </a:xfrm>
          <a:prstGeom prst="rect">
            <a:avLst/>
          </a:prstGeom>
        </p:spPr>
        <p:txBody>
          <a:bodyPr lIns="0" rIns="0"/>
          <a:lstStyle>
            <a:lvl1pPr marL="256032" indent="-265176" algn="l" defTabSz="457200" rtl="0" fontAlgn="base">
              <a:lnSpc>
                <a:spcPct val="100000"/>
              </a:lnSpc>
              <a:spcBef>
                <a:spcPts val="0"/>
              </a:spcBef>
              <a:spcAft>
                <a:spcPts val="1000"/>
              </a:spcAft>
              <a:buFont typeface="Arial"/>
              <a:buChar char="•"/>
              <a:defRPr sz="2200" b="0" i="0" kern="1200">
                <a:solidFill>
                  <a:srgbClr val="63666A"/>
                </a:solidFill>
                <a:latin typeface="Helvetica"/>
                <a:ea typeface="Geneva" charset="0"/>
                <a:cs typeface="Geneva" charset="0"/>
              </a:defRPr>
            </a:lvl1pPr>
            <a:lvl2pPr marL="320040" indent="256032" algn="l" defTabSz="457200" rtl="0" fontAlgn="base">
              <a:lnSpc>
                <a:spcPct val="100000"/>
              </a:lnSpc>
              <a:spcBef>
                <a:spcPts val="0"/>
              </a:spcBef>
              <a:spcAft>
                <a:spcPts val="1000"/>
              </a:spcAft>
              <a:buSzPct val="90000"/>
              <a:buFont typeface="Lucida Grande"/>
              <a:buChar char="-"/>
              <a:defRPr sz="2000" b="0" i="0" kern="1200">
                <a:solidFill>
                  <a:srgbClr val="63666A"/>
                </a:solidFill>
                <a:latin typeface="Helvetica"/>
                <a:ea typeface="Geneva" charset="0"/>
                <a:cs typeface="+mn-cs"/>
              </a:defRPr>
            </a:lvl2pPr>
            <a:lvl3pPr marL="640080" indent="228600" algn="l" defTabSz="457200" rtl="0" fontAlgn="base">
              <a:lnSpc>
                <a:spcPct val="100000"/>
              </a:lnSpc>
              <a:spcBef>
                <a:spcPts val="0"/>
              </a:spcBef>
              <a:spcAft>
                <a:spcPts val="1000"/>
              </a:spcAft>
              <a:buSzPct val="88000"/>
              <a:buFont typeface="Arial"/>
              <a:buChar char="•"/>
              <a:defRPr sz="1800" b="0" i="0" kern="1200">
                <a:solidFill>
                  <a:srgbClr val="63666A"/>
                </a:solidFill>
                <a:latin typeface="Helvetica"/>
                <a:ea typeface="Geneva" charset="0"/>
                <a:cs typeface="+mn-cs"/>
              </a:defRPr>
            </a:lvl3pPr>
            <a:lvl4pPr marL="914400" indent="228600" algn="l" defTabSz="457200" rtl="0" fontAlgn="base">
              <a:lnSpc>
                <a:spcPct val="100000"/>
              </a:lnSpc>
              <a:spcBef>
                <a:spcPts val="0"/>
              </a:spcBef>
              <a:spcAft>
                <a:spcPts val="1000"/>
              </a:spcAft>
              <a:buSzPct val="90000"/>
              <a:buFont typeface="Lucida Grande"/>
              <a:buChar char="-"/>
              <a:defRPr sz="1600" b="0" i="0" kern="1200">
                <a:solidFill>
                  <a:srgbClr val="63666A"/>
                </a:solidFill>
                <a:latin typeface="Helvetica"/>
                <a:ea typeface="Geneva" charset="0"/>
                <a:cs typeface="+mn-cs"/>
              </a:defRPr>
            </a:lvl4pPr>
            <a:lvl5pPr marL="1143000" indent="192024" algn="l" defTabSz="457200" rtl="0" fontAlgn="base">
              <a:lnSpc>
                <a:spcPct val="100000"/>
              </a:lnSpc>
              <a:spcBef>
                <a:spcPts val="0"/>
              </a:spcBef>
              <a:spcAft>
                <a:spcPts val="1000"/>
              </a:spcAft>
              <a:buSzPct val="88000"/>
              <a:buFont typeface="Arial"/>
              <a:buChar char="•"/>
              <a:defRPr sz="1400" b="0" i="0" kern="1200">
                <a:solidFill>
                  <a:srgbClr val="63666A"/>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rgbClr val="404040"/>
                </a:solidFill>
              </a:rPr>
              <a:t>The LBNF Project provides the </a:t>
            </a:r>
            <a:r>
              <a:rPr lang="en-US" sz="1800" b="1" dirty="0">
                <a:solidFill>
                  <a:srgbClr val="404040"/>
                </a:solidFill>
              </a:rPr>
              <a:t>infrastructure</a:t>
            </a:r>
            <a:r>
              <a:rPr lang="en-US" sz="1800" dirty="0">
                <a:solidFill>
                  <a:srgbClr val="404040"/>
                </a:solidFill>
              </a:rPr>
              <a:t> necessary for the DUNE experiment.  DOE, as the host funding agency, will fund all civil construction, and will fund significant parts of other critical LBNF systems, </a:t>
            </a:r>
            <a:br>
              <a:rPr lang="en-US" sz="1800" dirty="0">
                <a:solidFill>
                  <a:srgbClr val="404040"/>
                </a:solidFill>
              </a:rPr>
            </a:br>
            <a:r>
              <a:rPr lang="en-US" sz="1800" dirty="0">
                <a:solidFill>
                  <a:srgbClr val="404040"/>
                </a:solidFill>
              </a:rPr>
              <a:t>including cryogenics, primary and neutrino beamlines, and other components.</a:t>
            </a:r>
          </a:p>
        </p:txBody>
      </p:sp>
      <p:grpSp>
        <p:nvGrpSpPr>
          <p:cNvPr id="9" name="Group 8">
            <a:extLst>
              <a:ext uri="{FF2B5EF4-FFF2-40B4-BE49-F238E27FC236}">
                <a16:creationId xmlns:a16="http://schemas.microsoft.com/office/drawing/2014/main" xmlns="" id="{C62AEABB-3B3A-4368-A49E-FB6C594F41C9}"/>
              </a:ext>
            </a:extLst>
          </p:cNvPr>
          <p:cNvGrpSpPr/>
          <p:nvPr/>
        </p:nvGrpSpPr>
        <p:grpSpPr>
          <a:xfrm>
            <a:off x="6062170" y="945150"/>
            <a:ext cx="3625586" cy="1808857"/>
            <a:chOff x="2296531" y="3397891"/>
            <a:chExt cx="4064114" cy="2101112"/>
          </a:xfrm>
        </p:grpSpPr>
        <p:graphicFrame>
          <p:nvGraphicFramePr>
            <p:cNvPr id="10" name="Chart 9"/>
            <p:cNvGraphicFramePr/>
            <p:nvPr>
              <p:extLst/>
            </p:nvPr>
          </p:nvGraphicFramePr>
          <p:xfrm>
            <a:off x="2749119" y="3397891"/>
            <a:ext cx="3611526" cy="210111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xmlns="" id="{8714A798-C5F6-459A-ABAE-F40579E05D04}"/>
                </a:ext>
              </a:extLst>
            </p:cNvPr>
            <p:cNvSpPr txBox="1"/>
            <p:nvPr/>
          </p:nvSpPr>
          <p:spPr>
            <a:xfrm>
              <a:off x="2296531" y="4041620"/>
              <a:ext cx="1369591" cy="858009"/>
            </a:xfrm>
            <a:prstGeom prst="rect">
              <a:avLst/>
            </a:prstGeom>
            <a:noFill/>
          </p:spPr>
          <p:txBody>
            <a:bodyPr wrap="none" rtlCol="0">
              <a:spAutoFit/>
            </a:bodyPr>
            <a:lstStyle/>
            <a:p>
              <a:r>
                <a:rPr lang="en-US" sz="1400" dirty="0"/>
                <a:t>Approximate</a:t>
              </a:r>
            </a:p>
            <a:p>
              <a:r>
                <a:rPr lang="en-US" sz="1400" dirty="0"/>
                <a:t>LBNF Funding </a:t>
              </a:r>
            </a:p>
            <a:p>
              <a:r>
                <a:rPr lang="en-US" sz="1400" dirty="0"/>
                <a:t>Breakdown</a:t>
              </a:r>
            </a:p>
          </p:txBody>
        </p:sp>
      </p:grpSp>
      <p:sp>
        <p:nvSpPr>
          <p:cNvPr id="12" name="TextBox 11">
            <a:extLst>
              <a:ext uri="{FF2B5EF4-FFF2-40B4-BE49-F238E27FC236}">
                <a16:creationId xmlns:a16="http://schemas.microsoft.com/office/drawing/2014/main" xmlns="" id="{AF0768B6-E71B-47C3-BFA1-1A3CC9BCB01E}"/>
              </a:ext>
            </a:extLst>
          </p:cNvPr>
          <p:cNvSpPr txBox="1"/>
          <p:nvPr/>
        </p:nvSpPr>
        <p:spPr>
          <a:xfrm>
            <a:off x="321859" y="5454699"/>
            <a:ext cx="8211312" cy="707886"/>
          </a:xfrm>
          <a:prstGeom prst="rect">
            <a:avLst/>
          </a:prstGeom>
          <a:noFill/>
          <a:ln w="50800">
            <a:solidFill>
              <a:srgbClr val="004C97"/>
            </a:solidFill>
          </a:ln>
        </p:spPr>
        <p:txBody>
          <a:bodyPr wrap="square" rtlCol="0" anchor="ctr" anchorCtr="1">
            <a:spAutoFit/>
          </a:bodyPr>
          <a:lstStyle/>
          <a:p>
            <a:pPr algn="ctr"/>
            <a:r>
              <a:rPr lang="en-US" sz="2000" b="1" dirty="0"/>
              <a:t>Fermilab’s LBNF will drive neutrino science forward the way CERN’s Large Hadron Collider drove the Nobel Prize-winning Higgs discovery</a:t>
            </a:r>
          </a:p>
        </p:txBody>
      </p:sp>
    </p:spTree>
    <p:extLst>
      <p:ext uri="{BB962C8B-B14F-4D97-AF65-F5344CB8AC3E}">
        <p14:creationId xmlns:p14="http://schemas.microsoft.com/office/powerpoint/2010/main" val="33470462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720" y="2573051"/>
            <a:ext cx="4835560" cy="2867487"/>
          </a:xfrm>
          <a:prstGeom prst="rect">
            <a:avLst/>
          </a:prstGeom>
        </p:spPr>
      </p:pic>
      <p:sp>
        <p:nvSpPr>
          <p:cNvPr id="4" name="Title 3"/>
          <p:cNvSpPr>
            <a:spLocks noGrp="1"/>
          </p:cNvSpPr>
          <p:nvPr>
            <p:ph type="title"/>
          </p:nvPr>
        </p:nvSpPr>
        <p:spPr/>
        <p:txBody>
          <a:bodyPr/>
          <a:lstStyle/>
          <a:p>
            <a:r>
              <a:rPr lang="en-US" dirty="0"/>
              <a:t>Overview of the DUNE Collaboration</a:t>
            </a:r>
          </a:p>
        </p:txBody>
      </p:sp>
      <p:sp>
        <p:nvSpPr>
          <p:cNvPr id="12" name="Content Placeholder 10"/>
          <p:cNvSpPr>
            <a:spLocks noGrp="1"/>
          </p:cNvSpPr>
          <p:nvPr>
            <p:ph idx="1"/>
          </p:nvPr>
        </p:nvSpPr>
        <p:spPr>
          <a:xfrm>
            <a:off x="348674" y="2648175"/>
            <a:ext cx="4177144" cy="2955385"/>
          </a:xfrm>
        </p:spPr>
        <p:txBody>
          <a:bodyPr/>
          <a:lstStyle/>
          <a:p>
            <a:pPr marL="0" indent="0">
              <a:buNone/>
            </a:pPr>
            <a:r>
              <a:rPr lang="en-US" sz="2000" dirty="0"/>
              <a:t>Armenia, Brazil, Bulgaria, Canada, CERN, Chile, China, Colombia, Czech Republic, Finland, France, Greece, India, Iran, Italy, Japan, Madagascar, Mexico, Netherlands, Paraguay, Peru, Poland, Romania, Russia, South Korea, Spain, Sweden, Switzerland, Turkey, UK, Ukraine, USA</a:t>
            </a:r>
          </a:p>
        </p:txBody>
      </p:sp>
      <p:sp>
        <p:nvSpPr>
          <p:cNvPr id="7" name="Footer Placeholder 6"/>
          <p:cNvSpPr>
            <a:spLocks noGrp="1"/>
          </p:cNvSpPr>
          <p:nvPr>
            <p:ph type="ftr" sz="quarter" idx="11"/>
          </p:nvPr>
        </p:nvSpPr>
        <p:spPr/>
        <p:txBody>
          <a:bodyPr/>
          <a:lstStyle/>
          <a:p>
            <a:r>
              <a:rPr lang="en-US" smtClean="0"/>
              <a:t>11/30/2017           T. I. Meyer | HEPAP </a:t>
            </a:r>
            <a:endParaRPr lang="en-US" dirty="0"/>
          </a:p>
        </p:txBody>
      </p:sp>
      <p:sp>
        <p:nvSpPr>
          <p:cNvPr id="6" name="Slide Number Placeholder 5"/>
          <p:cNvSpPr>
            <a:spLocks noGrp="1"/>
          </p:cNvSpPr>
          <p:nvPr>
            <p:ph type="sldNum" sz="quarter" idx="12"/>
          </p:nvPr>
        </p:nvSpPr>
        <p:spPr/>
        <p:txBody>
          <a:bodyPr/>
          <a:lstStyle/>
          <a:p>
            <a:fld id="{0C39C72E-2A13-EB4D-AD45-6D4E6ACAED8D}" type="slidenum">
              <a:rPr lang="en-US" smtClean="0"/>
              <a:pPr/>
              <a:t>28</a:t>
            </a:fld>
            <a:endParaRPr lang="en-US" dirty="0"/>
          </a:p>
        </p:txBody>
      </p:sp>
      <p:sp>
        <p:nvSpPr>
          <p:cNvPr id="10" name="Content Placeholder 2"/>
          <p:cNvSpPr txBox="1">
            <a:spLocks/>
          </p:cNvSpPr>
          <p:nvPr/>
        </p:nvSpPr>
        <p:spPr>
          <a:xfrm>
            <a:off x="429419" y="1509273"/>
            <a:ext cx="8512977" cy="1063778"/>
          </a:xfrm>
          <a:prstGeom prst="rect">
            <a:avLst/>
          </a:prstGeom>
        </p:spPr>
        <p:txBody>
          <a:bodyPr lIns="0" rIns="0"/>
          <a:lstStyle>
            <a:lvl1pPr marL="0" indent="0" algn="l" defTabSz="457200" rtl="0" fontAlgn="base">
              <a:lnSpc>
                <a:spcPct val="100000"/>
              </a:lnSpc>
              <a:spcBef>
                <a:spcPts val="0"/>
              </a:spcBef>
              <a:spcAft>
                <a:spcPts val="0"/>
              </a:spcAft>
              <a:buFontTx/>
              <a:buNone/>
              <a:defRPr sz="2200" b="0" i="0" kern="1200">
                <a:solidFill>
                  <a:srgbClr val="3C5A77"/>
                </a:solidFill>
                <a:latin typeface="Helvetica"/>
                <a:ea typeface="Geneva" charset="0"/>
                <a:cs typeface="Geneva" charset="0"/>
              </a:defRPr>
            </a:lvl1pPr>
            <a:lvl2pPr marL="0" indent="274320" algn="l" defTabSz="457200" rtl="0" fontAlgn="base">
              <a:lnSpc>
                <a:spcPct val="100000"/>
              </a:lnSpc>
              <a:spcBef>
                <a:spcPts val="1032"/>
              </a:spcBef>
              <a:spcAft>
                <a:spcPts val="0"/>
              </a:spcAft>
              <a:buSzPct val="90000"/>
              <a:buFont typeface="Arial"/>
              <a:buChar char="•"/>
              <a:defRPr sz="2000" b="0" i="0" kern="1200">
                <a:solidFill>
                  <a:srgbClr val="3C5A77"/>
                </a:solidFill>
                <a:latin typeface="Helvetica"/>
                <a:ea typeface="Geneva" charset="0"/>
                <a:cs typeface="+mn-cs"/>
              </a:defRPr>
            </a:lvl2pPr>
            <a:lvl3pPr marL="274320" indent="182880" algn="l" defTabSz="457200" rtl="0" fontAlgn="base">
              <a:lnSpc>
                <a:spcPct val="100000"/>
              </a:lnSpc>
              <a:spcBef>
                <a:spcPts val="1032"/>
              </a:spcBef>
              <a:spcAft>
                <a:spcPts val="0"/>
              </a:spcAft>
              <a:buSzPct val="88000"/>
              <a:buFont typeface="Lucida Grande"/>
              <a:buChar char="–"/>
              <a:defRPr sz="1800" b="0" i="0" kern="1200">
                <a:solidFill>
                  <a:srgbClr val="3C5A77"/>
                </a:solidFill>
                <a:latin typeface="Helvetica"/>
                <a:ea typeface="Geneva" charset="0"/>
                <a:cs typeface="+mn-cs"/>
              </a:defRPr>
            </a:lvl3pPr>
            <a:lvl4pPr marL="548640" indent="182880" algn="l" defTabSz="457200" rtl="0" fontAlgn="base">
              <a:lnSpc>
                <a:spcPct val="100000"/>
              </a:lnSpc>
              <a:spcBef>
                <a:spcPts val="1032"/>
              </a:spcBef>
              <a:spcAft>
                <a:spcPts val="0"/>
              </a:spcAft>
              <a:buSzPct val="90000"/>
              <a:buFont typeface="Arial"/>
              <a:buChar char="•"/>
              <a:defRPr sz="1600" b="0" i="0" kern="1200">
                <a:solidFill>
                  <a:srgbClr val="3C5A77"/>
                </a:solidFill>
                <a:latin typeface="Helvetica"/>
                <a:ea typeface="Geneva" charset="0"/>
                <a:cs typeface="+mn-cs"/>
              </a:defRPr>
            </a:lvl4pPr>
            <a:lvl5pPr marL="822960" indent="182880" algn="l" defTabSz="457200" rtl="0" fontAlgn="base">
              <a:lnSpc>
                <a:spcPct val="100000"/>
              </a:lnSpc>
              <a:spcBef>
                <a:spcPts val="1032"/>
              </a:spcBef>
              <a:spcAft>
                <a:spcPts val="0"/>
              </a:spcAft>
              <a:buSzPct val="88000"/>
              <a:buFont typeface="Lucida Grande"/>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0">
              <a:buNone/>
            </a:pPr>
            <a:r>
              <a:rPr lang="en-US" sz="1800" dirty="0">
                <a:solidFill>
                  <a:srgbClr val="404040"/>
                </a:solidFill>
              </a:rPr>
              <a:t>As of today:</a:t>
            </a:r>
          </a:p>
          <a:p>
            <a:pPr lvl="1" indent="0">
              <a:buNone/>
            </a:pPr>
            <a:r>
              <a:rPr lang="en-US" sz="2400" b="1" dirty="0">
                <a:solidFill>
                  <a:srgbClr val="FF5300"/>
                </a:solidFill>
              </a:rPr>
              <a:t>    1041 collaborators </a:t>
            </a:r>
            <a:r>
              <a:rPr lang="en-US" sz="2400" b="1" dirty="0">
                <a:solidFill>
                  <a:srgbClr val="2B2AA6"/>
                </a:solidFill>
              </a:rPr>
              <a:t>from </a:t>
            </a:r>
            <a:r>
              <a:rPr lang="en-US" sz="2400" b="1" dirty="0">
                <a:solidFill>
                  <a:srgbClr val="FF5300"/>
                </a:solidFill>
              </a:rPr>
              <a:t>176 institutions</a:t>
            </a:r>
            <a:r>
              <a:rPr lang="en-US" sz="2400" b="1" dirty="0">
                <a:solidFill>
                  <a:srgbClr val="2B2AA6"/>
                </a:solidFill>
              </a:rPr>
              <a:t> in </a:t>
            </a:r>
            <a:r>
              <a:rPr lang="en-US" sz="2400" b="1" dirty="0">
                <a:solidFill>
                  <a:srgbClr val="FF5300"/>
                </a:solidFill>
              </a:rPr>
              <a:t>31 nations</a:t>
            </a:r>
          </a:p>
        </p:txBody>
      </p:sp>
      <p:sp>
        <p:nvSpPr>
          <p:cNvPr id="13" name="TextBox 12"/>
          <p:cNvSpPr txBox="1"/>
          <p:nvPr/>
        </p:nvSpPr>
        <p:spPr>
          <a:xfrm>
            <a:off x="232535" y="5645149"/>
            <a:ext cx="8678946" cy="523220"/>
          </a:xfrm>
          <a:prstGeom prst="rect">
            <a:avLst/>
          </a:prstGeom>
          <a:noFill/>
          <a:ln w="50800">
            <a:solidFill>
              <a:srgbClr val="004C97"/>
            </a:solidFill>
          </a:ln>
        </p:spPr>
        <p:txBody>
          <a:bodyPr wrap="square" rtlCol="0" anchor="ctr" anchorCtr="1">
            <a:spAutoFit/>
          </a:bodyPr>
          <a:lstStyle>
            <a:defPPr>
              <a:defRPr lang="en-US"/>
            </a:defPPr>
            <a:lvl1pPr algn="ctr">
              <a:defRPr sz="2000" b="1"/>
            </a:lvl1pPr>
          </a:lstStyle>
          <a:p>
            <a:r>
              <a:rPr lang="en-US" sz="2800" dirty="0"/>
              <a:t>DUNE has broad international support and is growing</a:t>
            </a:r>
          </a:p>
        </p:txBody>
      </p:sp>
      <p:grpSp>
        <p:nvGrpSpPr>
          <p:cNvPr id="23" name="Group 22">
            <a:extLst>
              <a:ext uri="{FF2B5EF4-FFF2-40B4-BE49-F238E27FC236}">
                <a16:creationId xmlns:a16="http://schemas.microsoft.com/office/drawing/2014/main" xmlns="" id="{4B3AEC3C-12A4-44AD-8FFD-12127932271A}"/>
              </a:ext>
            </a:extLst>
          </p:cNvPr>
          <p:cNvGrpSpPr/>
          <p:nvPr/>
        </p:nvGrpSpPr>
        <p:grpSpPr>
          <a:xfrm>
            <a:off x="4325561" y="1493122"/>
            <a:ext cx="2227640" cy="501094"/>
            <a:chOff x="4325561" y="1142233"/>
            <a:chExt cx="2227640" cy="501094"/>
          </a:xfrm>
        </p:grpSpPr>
        <p:sp>
          <p:nvSpPr>
            <p:cNvPr id="14" name="TextBox 13"/>
            <p:cNvSpPr txBox="1"/>
            <p:nvPr/>
          </p:nvSpPr>
          <p:spPr>
            <a:xfrm>
              <a:off x="4596570" y="1142233"/>
              <a:ext cx="1691489" cy="369332"/>
            </a:xfrm>
            <a:prstGeom prst="rect">
              <a:avLst/>
            </a:prstGeom>
            <a:noFill/>
          </p:spPr>
          <p:txBody>
            <a:bodyPr wrap="none" rtlCol="0">
              <a:spAutoFit/>
            </a:bodyPr>
            <a:lstStyle/>
            <a:p>
              <a:r>
                <a:rPr lang="en-US" sz="1800" dirty="0">
                  <a:solidFill>
                    <a:srgbClr val="404040"/>
                  </a:solidFill>
                  <a:latin typeface="Helvetica"/>
                  <a:cs typeface="+mn-cs"/>
                </a:rPr>
                <a:t>&gt;60 % non-US</a:t>
              </a:r>
            </a:p>
          </p:txBody>
        </p:sp>
        <p:sp>
          <p:nvSpPr>
            <p:cNvPr id="15" name="Right Brace 14"/>
            <p:cNvSpPr/>
            <p:nvPr/>
          </p:nvSpPr>
          <p:spPr>
            <a:xfrm rot="16200000">
              <a:off x="5349587" y="439713"/>
              <a:ext cx="179588" cy="2227640"/>
            </a:xfrm>
            <a:prstGeom prst="rightBrace">
              <a:avLst/>
            </a:prstGeom>
            <a:ln w="12700">
              <a:solidFill>
                <a:srgbClr val="FF5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6" name="Content Placeholder 4">
            <a:extLst>
              <a:ext uri="{FF2B5EF4-FFF2-40B4-BE49-F238E27FC236}">
                <a16:creationId xmlns:a16="http://schemas.microsoft.com/office/drawing/2014/main" xmlns="" id="{AFF2C7A4-3B38-40A0-AED8-8F7F1AA9942C}"/>
              </a:ext>
            </a:extLst>
          </p:cNvPr>
          <p:cNvSpPr txBox="1">
            <a:spLocks/>
          </p:cNvSpPr>
          <p:nvPr/>
        </p:nvSpPr>
        <p:spPr>
          <a:xfrm>
            <a:off x="232535" y="856129"/>
            <a:ext cx="8678946" cy="649266"/>
          </a:xfrm>
          <a:prstGeom prst="rect">
            <a:avLst/>
          </a:prstGeom>
        </p:spPr>
        <p:txBody>
          <a:bodyPr>
            <a:normAutofit fontScale="92500"/>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Font typeface="Arial" charset="0"/>
              <a:buNone/>
            </a:pPr>
            <a:r>
              <a:rPr lang="en-US" sz="1800" dirty="0">
                <a:solidFill>
                  <a:srgbClr val="404040"/>
                </a:solidFill>
              </a:rPr>
              <a:t>The international DUNE Collaboration is responsible for managing the design, funding, construction, and operation of the neutrino detectors at both the near and far sites.</a:t>
            </a:r>
          </a:p>
        </p:txBody>
      </p:sp>
    </p:spTree>
    <p:extLst>
      <p:ext uri="{BB962C8B-B14F-4D97-AF65-F5344CB8AC3E}">
        <p14:creationId xmlns:p14="http://schemas.microsoft.com/office/powerpoint/2010/main" val="29725309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DUNE Experiment</a:t>
            </a:r>
          </a:p>
        </p:txBody>
      </p:sp>
      <p:sp>
        <p:nvSpPr>
          <p:cNvPr id="6" name="Content Placeholder 5"/>
          <p:cNvSpPr>
            <a:spLocks noGrp="1"/>
          </p:cNvSpPr>
          <p:nvPr>
            <p:ph idx="1"/>
          </p:nvPr>
        </p:nvSpPr>
        <p:spPr>
          <a:xfrm>
            <a:off x="339512" y="1073393"/>
            <a:ext cx="8672513" cy="1125756"/>
          </a:xfrm>
        </p:spPr>
        <p:txBody>
          <a:bodyPr/>
          <a:lstStyle/>
          <a:p>
            <a:r>
              <a:rPr lang="en-US" sz="1600" dirty="0"/>
              <a:t>The DUNE experiment will consist of:</a:t>
            </a:r>
          </a:p>
          <a:p>
            <a:pPr lvl="1"/>
            <a:r>
              <a:rPr lang="en-US" sz="1400" dirty="0"/>
              <a:t>four 17,700 ton liquid argon time projection chambers </a:t>
            </a:r>
            <a:br>
              <a:rPr lang="en-US" sz="1400" dirty="0"/>
            </a:br>
            <a:r>
              <a:rPr lang="en-US" sz="1400" dirty="0"/>
              <a:t>at the South Dakota site</a:t>
            </a:r>
          </a:p>
          <a:p>
            <a:pPr lvl="1"/>
            <a:r>
              <a:rPr lang="en-US" sz="1400" dirty="0"/>
              <a:t>a neutrino detector at Fermilab</a:t>
            </a:r>
          </a:p>
        </p:txBody>
      </p:sp>
      <p:sp>
        <p:nvSpPr>
          <p:cNvPr id="4" name="Footer Placeholder 3"/>
          <p:cNvSpPr>
            <a:spLocks noGrp="1"/>
          </p:cNvSpPr>
          <p:nvPr>
            <p:ph type="ftr" sz="quarter" idx="11"/>
          </p:nvPr>
        </p:nvSpPr>
        <p:spPr/>
        <p:txBody>
          <a:bodyPr/>
          <a:lstStyle/>
          <a:p>
            <a:r>
              <a:rPr lang="en-US" smtClean="0"/>
              <a:t>11/30/2017           T. I. Meyer | HEPAP </a:t>
            </a:r>
            <a:endParaRPr lang="en-US" dirty="0"/>
          </a:p>
        </p:txBody>
      </p:sp>
      <p:sp>
        <p:nvSpPr>
          <p:cNvPr id="5" name="Slide Number Placeholder 4"/>
          <p:cNvSpPr>
            <a:spLocks noGrp="1"/>
          </p:cNvSpPr>
          <p:nvPr>
            <p:ph type="sldNum" sz="quarter" idx="12"/>
          </p:nvPr>
        </p:nvSpPr>
        <p:spPr/>
        <p:txBody>
          <a:bodyPr/>
          <a:lstStyle/>
          <a:p>
            <a:fld id="{0C39C72E-2A13-EB4D-AD45-6D4E6ACAED8D}" type="slidenum">
              <a:rPr lang="en-US" smtClean="0"/>
              <a:pPr/>
              <a:t>29</a:t>
            </a:fld>
            <a:endParaRPr lang="en-US" dirty="0"/>
          </a:p>
        </p:txBody>
      </p:sp>
      <p:grpSp>
        <p:nvGrpSpPr>
          <p:cNvPr id="7" name="Group 6">
            <a:extLst>
              <a:ext uri="{FF2B5EF4-FFF2-40B4-BE49-F238E27FC236}">
                <a16:creationId xmlns:a16="http://schemas.microsoft.com/office/drawing/2014/main" xmlns="" id="{7945941A-84CA-4D2D-81DC-BD04E7CAC668}"/>
              </a:ext>
            </a:extLst>
          </p:cNvPr>
          <p:cNvGrpSpPr/>
          <p:nvPr/>
        </p:nvGrpSpPr>
        <p:grpSpPr>
          <a:xfrm>
            <a:off x="5858012" y="20826"/>
            <a:ext cx="3625586" cy="1808857"/>
            <a:chOff x="2296531" y="3397891"/>
            <a:chExt cx="4064114" cy="2101112"/>
          </a:xfrm>
        </p:grpSpPr>
        <p:graphicFrame>
          <p:nvGraphicFramePr>
            <p:cNvPr id="8" name="Chart 7">
              <a:extLst>
                <a:ext uri="{FF2B5EF4-FFF2-40B4-BE49-F238E27FC236}">
                  <a16:creationId xmlns:a16="http://schemas.microsoft.com/office/drawing/2014/main" xmlns="" id="{D7E63C0C-40C7-432F-AE32-332837A0A9F5}"/>
                </a:ext>
              </a:extLst>
            </p:cNvPr>
            <p:cNvGraphicFramePr/>
            <p:nvPr>
              <p:extLst/>
            </p:nvPr>
          </p:nvGraphicFramePr>
          <p:xfrm>
            <a:off x="2749119" y="3397891"/>
            <a:ext cx="3611526" cy="210111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xmlns="" id="{58EB736C-2172-47A7-A6D7-B3EB96FC3A2A}"/>
                </a:ext>
              </a:extLst>
            </p:cNvPr>
            <p:cNvSpPr txBox="1"/>
            <p:nvPr/>
          </p:nvSpPr>
          <p:spPr>
            <a:xfrm>
              <a:off x="2296531" y="4041620"/>
              <a:ext cx="1436076" cy="858009"/>
            </a:xfrm>
            <a:prstGeom prst="rect">
              <a:avLst/>
            </a:prstGeom>
            <a:noFill/>
          </p:spPr>
          <p:txBody>
            <a:bodyPr wrap="none" rtlCol="0">
              <a:spAutoFit/>
            </a:bodyPr>
            <a:lstStyle/>
            <a:p>
              <a:r>
                <a:rPr lang="en-US" sz="1400" dirty="0"/>
                <a:t>Approximate</a:t>
              </a:r>
            </a:p>
            <a:p>
              <a:r>
                <a:rPr lang="en-US" sz="1400" dirty="0"/>
                <a:t>DUNE Funding </a:t>
              </a:r>
            </a:p>
            <a:p>
              <a:r>
                <a:rPr lang="en-US" sz="1400" dirty="0"/>
                <a:t>Breakdown</a:t>
              </a:r>
            </a:p>
          </p:txBody>
        </p:sp>
      </p:grpSp>
      <p:pic>
        <p:nvPicPr>
          <p:cNvPr id="11" name="Picture 10">
            <a:extLst>
              <a:ext uri="{FF2B5EF4-FFF2-40B4-BE49-F238E27FC236}">
                <a16:creationId xmlns:a16="http://schemas.microsoft.com/office/drawing/2014/main" xmlns="" id="{C0C2E936-938B-47FA-8143-B4314D95588D}"/>
              </a:ext>
            </a:extLst>
          </p:cNvPr>
          <p:cNvPicPr>
            <a:picLocks noChangeAspect="1"/>
          </p:cNvPicPr>
          <p:nvPr/>
        </p:nvPicPr>
        <p:blipFill>
          <a:blip r:embed="rId4"/>
          <a:stretch>
            <a:fillRect/>
          </a:stretch>
        </p:blipFill>
        <p:spPr>
          <a:xfrm>
            <a:off x="530974" y="2155278"/>
            <a:ext cx="3650901" cy="2734596"/>
          </a:xfrm>
          <a:prstGeom prst="rect">
            <a:avLst/>
          </a:prstGeom>
        </p:spPr>
      </p:pic>
      <p:sp>
        <p:nvSpPr>
          <p:cNvPr id="12" name="TextBox 11">
            <a:extLst>
              <a:ext uri="{FF2B5EF4-FFF2-40B4-BE49-F238E27FC236}">
                <a16:creationId xmlns:a16="http://schemas.microsoft.com/office/drawing/2014/main" xmlns="" id="{9AC8CED6-6F24-46BD-85E7-437AEC5759B4}"/>
              </a:ext>
            </a:extLst>
          </p:cNvPr>
          <p:cNvSpPr txBox="1"/>
          <p:nvPr/>
        </p:nvSpPr>
        <p:spPr>
          <a:xfrm>
            <a:off x="692762" y="4446353"/>
            <a:ext cx="3327324" cy="400110"/>
          </a:xfrm>
          <a:prstGeom prst="rect">
            <a:avLst/>
          </a:prstGeom>
          <a:solidFill>
            <a:schemeClr val="bg1"/>
          </a:solidFill>
          <a:ln>
            <a:solidFill>
              <a:srgbClr val="404040"/>
            </a:solidFill>
          </a:ln>
        </p:spPr>
        <p:txBody>
          <a:bodyPr wrap="square" rtlCol="0">
            <a:spAutoFit/>
          </a:bodyPr>
          <a:lstStyle/>
          <a:p>
            <a:pPr algn="ctr"/>
            <a:r>
              <a:rPr lang="en-US" sz="1000" dirty="0">
                <a:solidFill>
                  <a:schemeClr val="tx2">
                    <a:lumMod val="50000"/>
                  </a:schemeClr>
                </a:solidFill>
              </a:rPr>
              <a:t>View protoDUNE Single Phase detector (near) and Dual Phase detector (far) at CERN.  The prototypes are 1/25 scale.</a:t>
            </a:r>
          </a:p>
        </p:txBody>
      </p:sp>
      <p:sp>
        <p:nvSpPr>
          <p:cNvPr id="13" name="Content Placeholder 5">
            <a:extLst>
              <a:ext uri="{FF2B5EF4-FFF2-40B4-BE49-F238E27FC236}">
                <a16:creationId xmlns:a16="http://schemas.microsoft.com/office/drawing/2014/main" xmlns="" id="{9F4CCB9F-ACE3-44A0-A977-DD5ECAAA4A24}"/>
              </a:ext>
            </a:extLst>
          </p:cNvPr>
          <p:cNvSpPr txBox="1">
            <a:spLocks/>
          </p:cNvSpPr>
          <p:nvPr/>
        </p:nvSpPr>
        <p:spPr>
          <a:xfrm>
            <a:off x="339512" y="5045363"/>
            <a:ext cx="8672513" cy="1405744"/>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In order to build the massive DUNE detectors, two 700-ton scale prototype liquid-argon detectors are currently under construction at CERN </a:t>
            </a:r>
            <a:r>
              <a:rPr lang="en-US" sz="1600" dirty="0" smtClean="0"/>
              <a:t> </a:t>
            </a:r>
            <a:r>
              <a:rPr lang="en-US" sz="1600" dirty="0"/>
              <a:t>- will take data in fall 2018.</a:t>
            </a:r>
          </a:p>
          <a:p>
            <a:r>
              <a:rPr lang="en-US" sz="1600" dirty="0"/>
              <a:t>The DUNE Collaboration is organizing and overseeing institutional consortia that will </a:t>
            </a:r>
            <a:br>
              <a:rPr lang="en-US" sz="1600" dirty="0"/>
            </a:br>
            <a:r>
              <a:rPr lang="en-US" sz="1600" dirty="0"/>
              <a:t>have responsibility for design and construction of different detector elements.</a:t>
            </a:r>
          </a:p>
        </p:txBody>
      </p:sp>
      <p:pic>
        <p:nvPicPr>
          <p:cNvPr id="14" name="Content Placeholder 6" descr="DSC00265.jpg">
            <a:extLst>
              <a:ext uri="{FF2B5EF4-FFF2-40B4-BE49-F238E27FC236}">
                <a16:creationId xmlns:a16="http://schemas.microsoft.com/office/drawing/2014/main" xmlns="" id="{98212527-2F23-44E7-8020-2B89BA8BC87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20380" y="2155278"/>
            <a:ext cx="4107274" cy="2741035"/>
          </a:xfrm>
          <a:prstGeom prst="rect">
            <a:avLst/>
          </a:prstGeom>
        </p:spPr>
      </p:pic>
      <p:sp>
        <p:nvSpPr>
          <p:cNvPr id="15" name="TextBox 14">
            <a:extLst>
              <a:ext uri="{FF2B5EF4-FFF2-40B4-BE49-F238E27FC236}">
                <a16:creationId xmlns:a16="http://schemas.microsoft.com/office/drawing/2014/main" xmlns="" id="{E7BE83E2-8F7C-46DB-BF2C-000502DF4953}"/>
              </a:ext>
            </a:extLst>
          </p:cNvPr>
          <p:cNvSpPr txBox="1"/>
          <p:nvPr/>
        </p:nvSpPr>
        <p:spPr>
          <a:xfrm>
            <a:off x="4570249" y="4606283"/>
            <a:ext cx="4007536" cy="246221"/>
          </a:xfrm>
          <a:prstGeom prst="rect">
            <a:avLst/>
          </a:prstGeom>
          <a:solidFill>
            <a:schemeClr val="bg1"/>
          </a:solidFill>
          <a:ln>
            <a:solidFill>
              <a:srgbClr val="404040"/>
            </a:solidFill>
          </a:ln>
        </p:spPr>
        <p:txBody>
          <a:bodyPr wrap="square" rtlCol="0">
            <a:spAutoFit/>
          </a:bodyPr>
          <a:lstStyle/>
          <a:p>
            <a:pPr algn="ctr"/>
            <a:r>
              <a:rPr lang="en-US" sz="1000" dirty="0">
                <a:solidFill>
                  <a:schemeClr val="tx2">
                    <a:lumMod val="50000"/>
                  </a:schemeClr>
                </a:solidFill>
              </a:rPr>
              <a:t>View of stainless steel membrane inside single phase protoDUNE cryostat.</a:t>
            </a:r>
          </a:p>
        </p:txBody>
      </p:sp>
    </p:spTree>
    <p:extLst>
      <p:ext uri="{BB962C8B-B14F-4D97-AF65-F5344CB8AC3E}">
        <p14:creationId xmlns:p14="http://schemas.microsoft.com/office/powerpoint/2010/main" val="1732081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66673D9B-4F26-45BD-8FFC-AD06B123E611}"/>
              </a:ext>
            </a:extLst>
          </p:cNvPr>
          <p:cNvSpPr>
            <a:spLocks noGrp="1"/>
          </p:cNvSpPr>
          <p:nvPr>
            <p:ph idx="1"/>
          </p:nvPr>
        </p:nvSpPr>
        <p:spPr/>
        <p:txBody>
          <a:bodyPr/>
          <a:lstStyle/>
          <a:p>
            <a:r>
              <a:rPr lang="en-US" dirty="0"/>
              <a:t>In response to forward thinking by SC, Fermilab has developed a Campus Master Plan that best positions the 6,800-acre campus to support our future science program</a:t>
            </a:r>
          </a:p>
          <a:p>
            <a:pPr lvl="2"/>
            <a:endParaRPr lang="en-US" dirty="0"/>
          </a:p>
          <a:p>
            <a:r>
              <a:rPr lang="en-US" dirty="0"/>
              <a:t>Theme of the present investment strategy is:</a:t>
            </a:r>
          </a:p>
          <a:p>
            <a:pPr lvl="1"/>
            <a:r>
              <a:rPr lang="en-US" dirty="0"/>
              <a:t>“Consolidate, Centralize, Modernize” so that our community can “Eat, Sleep, and Work (safely) to Drive Discovery”</a:t>
            </a:r>
          </a:p>
          <a:p>
            <a:pPr lvl="1"/>
            <a:endParaRPr lang="en-US" dirty="0"/>
          </a:p>
        </p:txBody>
      </p:sp>
      <p:sp>
        <p:nvSpPr>
          <p:cNvPr id="4" name="Footer Placeholder 3">
            <a:extLst>
              <a:ext uri="{FF2B5EF4-FFF2-40B4-BE49-F238E27FC236}">
                <a16:creationId xmlns:a16="http://schemas.microsoft.com/office/drawing/2014/main" xmlns="" id="{731C7B79-FC18-408E-9DD0-E91BFEBD24BC}"/>
              </a:ext>
            </a:extLst>
          </p:cNvPr>
          <p:cNvSpPr>
            <a:spLocks noGrp="1"/>
          </p:cNvSpPr>
          <p:nvPr>
            <p:ph type="ftr" sz="quarter" idx="3"/>
          </p:nvPr>
        </p:nvSpPr>
        <p:spPr/>
        <p:txBody>
          <a:bodyPr/>
          <a:lstStyle/>
          <a:p>
            <a:pPr>
              <a:defRPr/>
            </a:pPr>
            <a:r>
              <a:rPr lang="en-US" smtClean="0"/>
              <a:t>11/30/2017           T. I. Meyer | HEPAP </a:t>
            </a:r>
            <a:endParaRPr lang="en-US" b="1" dirty="0"/>
          </a:p>
        </p:txBody>
      </p:sp>
      <p:sp>
        <p:nvSpPr>
          <p:cNvPr id="5" name="Slide Number Placeholder 4">
            <a:extLst>
              <a:ext uri="{FF2B5EF4-FFF2-40B4-BE49-F238E27FC236}">
                <a16:creationId xmlns:a16="http://schemas.microsoft.com/office/drawing/2014/main" xmlns="" id="{64929E42-728C-4F23-B6A1-8C2FA112D075}"/>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pic>
        <p:nvPicPr>
          <p:cNvPr id="6" name="Picture 5">
            <a:extLst>
              <a:ext uri="{FF2B5EF4-FFF2-40B4-BE49-F238E27FC236}">
                <a16:creationId xmlns:a16="http://schemas.microsoft.com/office/drawing/2014/main" xmlns="" id="{D73D5C0B-0729-423E-A9E4-4C21CD24CF22}"/>
              </a:ext>
            </a:extLst>
          </p:cNvPr>
          <p:cNvPicPr>
            <a:picLocks noChangeAspect="1"/>
          </p:cNvPicPr>
          <p:nvPr/>
        </p:nvPicPr>
        <p:blipFill>
          <a:blip r:embed="rId2"/>
          <a:stretch>
            <a:fillRect/>
          </a:stretch>
        </p:blipFill>
        <p:spPr>
          <a:xfrm>
            <a:off x="749338" y="3742179"/>
            <a:ext cx="2505510" cy="2490186"/>
          </a:xfrm>
          <a:prstGeom prst="rect">
            <a:avLst/>
          </a:prstGeom>
        </p:spPr>
      </p:pic>
      <p:sp>
        <p:nvSpPr>
          <p:cNvPr id="7" name="object 3">
            <a:extLst>
              <a:ext uri="{FF2B5EF4-FFF2-40B4-BE49-F238E27FC236}">
                <a16:creationId xmlns:a16="http://schemas.microsoft.com/office/drawing/2014/main" xmlns="" id="{0ABFAC0B-E722-4DDA-8A7B-40BD76904930}"/>
              </a:ext>
            </a:extLst>
          </p:cNvPr>
          <p:cNvSpPr/>
          <p:nvPr/>
        </p:nvSpPr>
        <p:spPr>
          <a:xfrm>
            <a:off x="3775586" y="3742179"/>
            <a:ext cx="4748981" cy="2469126"/>
          </a:xfrm>
          <a:prstGeom prst="rect">
            <a:avLst/>
          </a:prstGeom>
          <a:blipFill>
            <a:blip r:embed="rId3" cstate="print"/>
            <a:stretch>
              <a:fillRect/>
            </a:stretch>
          </a:blipFill>
        </p:spPr>
        <p:txBody>
          <a:bodyPr wrap="square" lIns="0" tIns="0" rIns="0" bIns="0" rtlCol="0"/>
          <a:lstStyle/>
          <a:p>
            <a:endParaRPr dirty="0"/>
          </a:p>
        </p:txBody>
      </p:sp>
      <p:sp>
        <p:nvSpPr>
          <p:cNvPr id="8" name="TextBox 7">
            <a:extLst>
              <a:ext uri="{FF2B5EF4-FFF2-40B4-BE49-F238E27FC236}">
                <a16:creationId xmlns:a16="http://schemas.microsoft.com/office/drawing/2014/main" xmlns="" id="{4BA6EE54-EDF0-4046-A70A-FACAC871D82D}"/>
              </a:ext>
            </a:extLst>
          </p:cNvPr>
          <p:cNvSpPr txBox="1"/>
          <p:nvPr/>
        </p:nvSpPr>
        <p:spPr>
          <a:xfrm>
            <a:off x="3945193" y="5791149"/>
            <a:ext cx="4278544" cy="307777"/>
          </a:xfrm>
          <a:prstGeom prst="rect">
            <a:avLst/>
          </a:prstGeom>
          <a:noFill/>
        </p:spPr>
        <p:txBody>
          <a:bodyPr wrap="none" rtlCol="0">
            <a:spAutoFit/>
          </a:bodyPr>
          <a:lstStyle/>
          <a:p>
            <a:r>
              <a:rPr lang="en-US" sz="1400" b="1" dirty="0">
                <a:solidFill>
                  <a:schemeClr val="accent2"/>
                </a:solidFill>
              </a:rPr>
              <a:t>DOE-SLI funds for new Integrated Engineering </a:t>
            </a:r>
            <a:r>
              <a:rPr lang="en-US" sz="1400" b="1" dirty="0" err="1">
                <a:solidFill>
                  <a:schemeClr val="accent2"/>
                </a:solidFill>
              </a:rPr>
              <a:t>Rsrch</a:t>
            </a:r>
            <a:r>
              <a:rPr lang="en-US" sz="1400" b="1" dirty="0">
                <a:solidFill>
                  <a:schemeClr val="accent2"/>
                </a:solidFill>
              </a:rPr>
              <a:t> </a:t>
            </a:r>
            <a:r>
              <a:rPr lang="en-US" sz="1400" b="1" dirty="0" err="1">
                <a:solidFill>
                  <a:schemeClr val="accent2"/>
                </a:solidFill>
              </a:rPr>
              <a:t>Ctr</a:t>
            </a:r>
            <a:endParaRPr lang="en-US" sz="1400" b="1" dirty="0">
              <a:solidFill>
                <a:schemeClr val="accent2"/>
              </a:solidFill>
            </a:endParaRPr>
          </a:p>
        </p:txBody>
      </p:sp>
      <p:sp>
        <p:nvSpPr>
          <p:cNvPr id="10" name="Title 9">
            <a:extLst>
              <a:ext uri="{FF2B5EF4-FFF2-40B4-BE49-F238E27FC236}">
                <a16:creationId xmlns:a16="http://schemas.microsoft.com/office/drawing/2014/main" xmlns="" id="{EC387511-10A0-4E3D-AF92-94FAD722F945}"/>
              </a:ext>
            </a:extLst>
          </p:cNvPr>
          <p:cNvSpPr>
            <a:spLocks noGrp="1"/>
          </p:cNvSpPr>
          <p:nvPr>
            <p:ph type="title"/>
          </p:nvPr>
        </p:nvSpPr>
        <p:spPr>
          <a:xfrm>
            <a:off x="4697360" y="251752"/>
            <a:ext cx="4218039" cy="427877"/>
          </a:xfrm>
        </p:spPr>
        <p:txBody>
          <a:bodyPr/>
          <a:lstStyle/>
          <a:p>
            <a:r>
              <a:rPr lang="en-US" dirty="0"/>
              <a:t>Next?</a:t>
            </a:r>
          </a:p>
        </p:txBody>
      </p:sp>
      <p:sp>
        <p:nvSpPr>
          <p:cNvPr id="11" name="Title 3">
            <a:extLst>
              <a:ext uri="{FF2B5EF4-FFF2-40B4-BE49-F238E27FC236}">
                <a16:creationId xmlns:a16="http://schemas.microsoft.com/office/drawing/2014/main" xmlns="" id="{7ED9B710-9911-4914-83EC-0D95A2A066CA}"/>
              </a:ext>
            </a:extLst>
          </p:cNvPr>
          <p:cNvSpPr txBox="1">
            <a:spLocks/>
          </p:cNvSpPr>
          <p:nvPr/>
        </p:nvSpPr>
        <p:spPr>
          <a:xfrm>
            <a:off x="228599" y="251752"/>
            <a:ext cx="1769807"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a:t>Before…</a:t>
            </a:r>
            <a:endParaRPr lang="en-US" dirty="0"/>
          </a:p>
        </p:txBody>
      </p:sp>
      <p:sp>
        <p:nvSpPr>
          <p:cNvPr id="12" name="Title 3">
            <a:extLst>
              <a:ext uri="{FF2B5EF4-FFF2-40B4-BE49-F238E27FC236}">
                <a16:creationId xmlns:a16="http://schemas.microsoft.com/office/drawing/2014/main" xmlns="" id="{CC85C084-7593-4551-9926-061F7B8EFE02}"/>
              </a:ext>
            </a:extLst>
          </p:cNvPr>
          <p:cNvSpPr txBox="1">
            <a:spLocks/>
          </p:cNvSpPr>
          <p:nvPr/>
        </p:nvSpPr>
        <p:spPr>
          <a:xfrm>
            <a:off x="1804219" y="251751"/>
            <a:ext cx="1769807"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a:t>During…</a:t>
            </a:r>
          </a:p>
        </p:txBody>
      </p:sp>
      <p:sp>
        <p:nvSpPr>
          <p:cNvPr id="13" name="Title 3">
            <a:extLst>
              <a:ext uri="{FF2B5EF4-FFF2-40B4-BE49-F238E27FC236}">
                <a16:creationId xmlns:a16="http://schemas.microsoft.com/office/drawing/2014/main" xmlns="" id="{65CD14CE-D8C1-4470-A0BD-6F0AEE9BE1B8}"/>
              </a:ext>
            </a:extLst>
          </p:cNvPr>
          <p:cNvSpPr txBox="1">
            <a:spLocks/>
          </p:cNvSpPr>
          <p:nvPr/>
        </p:nvSpPr>
        <p:spPr>
          <a:xfrm>
            <a:off x="3446204" y="251750"/>
            <a:ext cx="1769807"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a:t>After…</a:t>
            </a:r>
          </a:p>
        </p:txBody>
      </p:sp>
    </p:spTree>
    <p:extLst>
      <p:ext uri="{BB962C8B-B14F-4D97-AF65-F5344CB8AC3E}">
        <p14:creationId xmlns:p14="http://schemas.microsoft.com/office/powerpoint/2010/main" val="11962484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739"/>
            <a:ext cx="8672513" cy="546991"/>
          </a:xfrm>
        </p:spPr>
        <p:txBody>
          <a:bodyPr/>
          <a:lstStyle/>
          <a:p>
            <a:r>
              <a:rPr lang="en-US" dirty="0"/>
              <a:t>LBNF/DUNE Overview - Near Site at Fermilab, Batavia, IL</a:t>
            </a:r>
          </a:p>
        </p:txBody>
      </p:sp>
      <p:sp>
        <p:nvSpPr>
          <p:cNvPr id="8" name="Content Placeholder 7"/>
          <p:cNvSpPr>
            <a:spLocks noGrp="1"/>
          </p:cNvSpPr>
          <p:nvPr>
            <p:ph idx="1"/>
          </p:nvPr>
        </p:nvSpPr>
        <p:spPr>
          <a:xfrm>
            <a:off x="228600" y="3873245"/>
            <a:ext cx="8672513" cy="2086986"/>
          </a:xfrm>
        </p:spPr>
        <p:txBody>
          <a:bodyPr/>
          <a:lstStyle/>
          <a:p>
            <a:r>
              <a:rPr lang="en-US" sz="2000" dirty="0"/>
              <a:t>Primary proton beam extracted from existing Main Injector</a:t>
            </a:r>
          </a:p>
          <a:p>
            <a:r>
              <a:rPr lang="en-US" sz="2000" dirty="0"/>
              <a:t>Initial 1.2 MW beam power, upgradable to 2.4 MW</a:t>
            </a:r>
          </a:p>
          <a:p>
            <a:r>
              <a:rPr lang="en-US" sz="2000" dirty="0"/>
              <a:t>Embankment allows target complex to be at grade </a:t>
            </a:r>
            <a:br>
              <a:rPr lang="en-US" sz="2000" dirty="0"/>
            </a:br>
            <a:r>
              <a:rPr lang="en-US" sz="2000" dirty="0"/>
              <a:t>and neutrino beam to be aimed to South Dakota</a:t>
            </a:r>
          </a:p>
          <a:p>
            <a:r>
              <a:rPr lang="en-US" sz="2000" dirty="0"/>
              <a:t>Decay region followed by absorber</a:t>
            </a:r>
          </a:p>
          <a:p>
            <a:r>
              <a:rPr lang="en-US" sz="2000" dirty="0"/>
              <a:t>Four surface support buildings, including an </a:t>
            </a:r>
            <a:br>
              <a:rPr lang="en-US" sz="2000" dirty="0"/>
            </a:br>
            <a:r>
              <a:rPr lang="en-US" sz="2000" dirty="0"/>
              <a:t>underground hall to support DUNE near detector</a:t>
            </a:r>
          </a:p>
        </p:txBody>
      </p:sp>
      <p:sp>
        <p:nvSpPr>
          <p:cNvPr id="4" name="Footer Placeholder 3"/>
          <p:cNvSpPr>
            <a:spLocks noGrp="1"/>
          </p:cNvSpPr>
          <p:nvPr>
            <p:ph type="ftr" sz="quarter" idx="11"/>
          </p:nvPr>
        </p:nvSpPr>
        <p:spPr/>
        <p:txBody>
          <a:bodyPr/>
          <a:lstStyle/>
          <a:p>
            <a:r>
              <a:rPr lang="en-US" smtClean="0"/>
              <a:t>11/30/2017           T. I. Meyer | HEPAP </a:t>
            </a:r>
            <a:endParaRPr lang="en-US" dirty="0"/>
          </a:p>
        </p:txBody>
      </p:sp>
      <p:sp>
        <p:nvSpPr>
          <p:cNvPr id="5" name="Slide Number Placeholder 4"/>
          <p:cNvSpPr>
            <a:spLocks noGrp="1"/>
          </p:cNvSpPr>
          <p:nvPr>
            <p:ph type="sldNum" sz="quarter" idx="12"/>
          </p:nvPr>
        </p:nvSpPr>
        <p:spPr/>
        <p:txBody>
          <a:bodyPr/>
          <a:lstStyle/>
          <a:p>
            <a:fld id="{0C39C72E-2A13-EB4D-AD45-6D4E6ACAED8D}" type="slidenum">
              <a:rPr lang="en-US" smtClean="0"/>
              <a:pPr/>
              <a:t>30</a:t>
            </a:fld>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756" y="801942"/>
            <a:ext cx="7666352" cy="3000424"/>
          </a:xfrm>
          <a:prstGeom prst="rect">
            <a:avLst/>
          </a:prstGeom>
        </p:spPr>
      </p:pic>
      <p:sp>
        <p:nvSpPr>
          <p:cNvPr id="11" name="TextBox 10"/>
          <p:cNvSpPr txBox="1"/>
          <p:nvPr/>
        </p:nvSpPr>
        <p:spPr>
          <a:xfrm>
            <a:off x="7044604" y="4246926"/>
            <a:ext cx="1807586" cy="1815882"/>
          </a:xfrm>
          <a:prstGeom prst="rect">
            <a:avLst/>
          </a:prstGeom>
          <a:noFill/>
          <a:ln w="50800">
            <a:solidFill>
              <a:srgbClr val="004C97"/>
            </a:solidFill>
          </a:ln>
        </p:spPr>
        <p:txBody>
          <a:bodyPr wrap="square" rtlCol="0" anchor="ctr" anchorCtr="1">
            <a:spAutoFit/>
          </a:bodyPr>
          <a:lstStyle>
            <a:defPPr>
              <a:defRPr lang="en-US"/>
            </a:defPPr>
            <a:lvl1pPr algn="ctr">
              <a:defRPr sz="2800" b="1"/>
            </a:lvl1pPr>
          </a:lstStyle>
          <a:p>
            <a:r>
              <a:rPr lang="en-US" sz="1600" dirty="0"/>
              <a:t>Beamline design based on Fermilab’s NuMI beam, currently the most powerful neutrino beam in the world</a:t>
            </a:r>
          </a:p>
        </p:txBody>
      </p:sp>
    </p:spTree>
    <p:extLst>
      <p:ext uri="{BB962C8B-B14F-4D97-AF65-F5344CB8AC3E}">
        <p14:creationId xmlns:p14="http://schemas.microsoft.com/office/powerpoint/2010/main" val="9775586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743854" y="728427"/>
            <a:ext cx="7628494" cy="2256965"/>
            <a:chOff x="2743854" y="728427"/>
            <a:chExt cx="7628494" cy="2256965"/>
          </a:xfrm>
        </p:grpSpPr>
        <p:pic>
          <p:nvPicPr>
            <p:cNvPr id="7" name="Picture 6"/>
            <p:cNvPicPr>
              <a:picLocks noChangeAspect="1"/>
            </p:cNvPicPr>
            <p:nvPr/>
          </p:nvPicPr>
          <p:blipFill>
            <a:blip r:embed="rId3"/>
            <a:stretch>
              <a:fillRect/>
            </a:stretch>
          </p:blipFill>
          <p:spPr>
            <a:xfrm>
              <a:off x="2743854" y="728427"/>
              <a:ext cx="7628494" cy="2256965"/>
            </a:xfrm>
            <a:prstGeom prst="rect">
              <a:avLst/>
            </a:prstGeom>
          </p:spPr>
        </p:pic>
        <p:sp>
          <p:nvSpPr>
            <p:cNvPr id="10" name="Rectangle 9"/>
            <p:cNvSpPr/>
            <p:nvPr/>
          </p:nvSpPr>
          <p:spPr>
            <a:xfrm>
              <a:off x="2799838" y="2686724"/>
              <a:ext cx="289797" cy="2052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itle 7"/>
          <p:cNvSpPr>
            <a:spLocks noGrp="1"/>
          </p:cNvSpPr>
          <p:nvPr>
            <p:ph type="title"/>
          </p:nvPr>
        </p:nvSpPr>
        <p:spPr>
          <a:xfrm>
            <a:off x="222250" y="314152"/>
            <a:ext cx="8616950" cy="548785"/>
          </a:xfrm>
          <a:noFill/>
          <a:ln>
            <a:noFill/>
          </a:ln>
        </p:spPr>
        <p:txBody>
          <a:bodyPr vert="horz" lIns="0" tIns="0" rIns="0" bIns="0" rtlCol="0" anchor="ctr">
            <a:noAutofit/>
          </a:bodyPr>
          <a:lstStyle/>
          <a:p>
            <a:r>
              <a:rPr lang="en-US" sz="2400" dirty="0"/>
              <a:t>LBNF/DUNE Overview - Far Site at Sanford Lab, Lead, SD</a:t>
            </a:r>
            <a:br>
              <a:rPr lang="en-US" sz="2400" dirty="0"/>
            </a:br>
            <a:endParaRPr lang="en-US" sz="2400" dirty="0"/>
          </a:p>
        </p:txBody>
      </p:sp>
      <p:sp>
        <p:nvSpPr>
          <p:cNvPr id="5" name="TextBox 4"/>
          <p:cNvSpPr txBox="1"/>
          <p:nvPr/>
        </p:nvSpPr>
        <p:spPr>
          <a:xfrm>
            <a:off x="5875039" y="3060039"/>
            <a:ext cx="2395656" cy="276999"/>
          </a:xfrm>
          <a:prstGeom prst="rect">
            <a:avLst/>
          </a:prstGeom>
          <a:noFill/>
        </p:spPr>
        <p:txBody>
          <a:bodyPr wrap="none" rtlCol="0">
            <a:spAutoFit/>
          </a:bodyPr>
          <a:lstStyle/>
          <a:p>
            <a:r>
              <a:rPr lang="en-US" sz="1200" b="1" dirty="0">
                <a:solidFill>
                  <a:srgbClr val="63666A"/>
                </a:solidFill>
                <a:latin typeface="Helvetica"/>
              </a:rPr>
              <a:t>4850L caverns and drift layout</a:t>
            </a:r>
          </a:p>
        </p:txBody>
      </p:sp>
      <p:sp>
        <p:nvSpPr>
          <p:cNvPr id="12" name="TextBox 11"/>
          <p:cNvSpPr txBox="1"/>
          <p:nvPr/>
        </p:nvSpPr>
        <p:spPr>
          <a:xfrm>
            <a:off x="5089585" y="6010179"/>
            <a:ext cx="3908442" cy="276999"/>
          </a:xfrm>
          <a:prstGeom prst="rect">
            <a:avLst/>
          </a:prstGeom>
          <a:noFill/>
        </p:spPr>
        <p:txBody>
          <a:bodyPr wrap="none" rtlCol="0">
            <a:spAutoFit/>
          </a:bodyPr>
          <a:lstStyle/>
          <a:p>
            <a:r>
              <a:rPr lang="en-US" sz="1200" b="1" dirty="0">
                <a:solidFill>
                  <a:srgbClr val="63666A"/>
                </a:solidFill>
                <a:latin typeface="Helvetica"/>
              </a:rPr>
              <a:t>Single cryostat and portion of central utility cavern</a:t>
            </a:r>
          </a:p>
        </p:txBody>
      </p:sp>
      <p:sp>
        <p:nvSpPr>
          <p:cNvPr id="11" name="TextBox 10"/>
          <p:cNvSpPr txBox="1"/>
          <p:nvPr/>
        </p:nvSpPr>
        <p:spPr>
          <a:xfrm>
            <a:off x="273245" y="5857302"/>
            <a:ext cx="4738602" cy="369332"/>
          </a:xfrm>
          <a:prstGeom prst="rect">
            <a:avLst/>
          </a:prstGeom>
          <a:noFill/>
          <a:ln w="50800">
            <a:solidFill>
              <a:srgbClr val="004C97"/>
            </a:solidFill>
          </a:ln>
        </p:spPr>
        <p:txBody>
          <a:bodyPr wrap="square" rtlCol="0" anchor="ctr" anchorCtr="1">
            <a:spAutoFit/>
          </a:bodyPr>
          <a:lstStyle>
            <a:defPPr>
              <a:defRPr lang="en-US"/>
            </a:defPPr>
            <a:lvl1pPr algn="ctr">
              <a:defRPr sz="1600" b="1"/>
            </a:lvl1pPr>
          </a:lstStyle>
          <a:p>
            <a:r>
              <a:rPr lang="en-US" sz="1800" dirty="0"/>
              <a:t>LBNF facilities will support DUNE experiment</a:t>
            </a:r>
          </a:p>
        </p:txBody>
      </p:sp>
      <p:sp>
        <p:nvSpPr>
          <p:cNvPr id="15" name="Rectangle 14"/>
          <p:cNvSpPr/>
          <p:nvPr/>
        </p:nvSpPr>
        <p:spPr>
          <a:xfrm>
            <a:off x="5099137" y="2789361"/>
            <a:ext cx="428006" cy="4046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8"/>
          <p:cNvSpPr>
            <a:spLocks noGrp="1"/>
          </p:cNvSpPr>
          <p:nvPr>
            <p:ph idx="16"/>
          </p:nvPr>
        </p:nvSpPr>
        <p:spPr>
          <a:xfrm>
            <a:off x="273245" y="981394"/>
            <a:ext cx="5177074" cy="4632960"/>
          </a:xfrm>
        </p:spPr>
        <p:txBody>
          <a:bodyPr>
            <a:noAutofit/>
          </a:bodyPr>
          <a:lstStyle/>
          <a:p>
            <a:pPr>
              <a:spcBef>
                <a:spcPts val="300"/>
              </a:spcBef>
            </a:pPr>
            <a:r>
              <a:rPr lang="en-US" sz="1800" b="1" dirty="0">
                <a:solidFill>
                  <a:schemeClr val="tx2">
                    <a:lumMod val="50000"/>
                  </a:schemeClr>
                </a:solidFill>
              </a:rPr>
              <a:t>Conventional Facilities:</a:t>
            </a:r>
          </a:p>
          <a:p>
            <a:pPr marL="568325" lvl="1" indent="-222250">
              <a:spcBef>
                <a:spcPts val="300"/>
              </a:spcBef>
            </a:pPr>
            <a:r>
              <a:rPr lang="en-US" sz="1600" dirty="0">
                <a:solidFill>
                  <a:srgbClr val="404040"/>
                </a:solidFill>
              </a:rPr>
              <a:t>Surface and shaft Infrastructure </a:t>
            </a:r>
            <a:br>
              <a:rPr lang="en-US" sz="1600" dirty="0">
                <a:solidFill>
                  <a:srgbClr val="404040"/>
                </a:solidFill>
              </a:rPr>
            </a:br>
            <a:r>
              <a:rPr lang="en-US" sz="1600" dirty="0">
                <a:solidFill>
                  <a:srgbClr val="404040"/>
                </a:solidFill>
              </a:rPr>
              <a:t>including utilities</a:t>
            </a:r>
          </a:p>
          <a:p>
            <a:pPr marL="568325" lvl="1" indent="-222250">
              <a:spcBef>
                <a:spcPts val="300"/>
              </a:spcBef>
            </a:pPr>
            <a:r>
              <a:rPr lang="en-US" sz="1600" dirty="0">
                <a:solidFill>
                  <a:srgbClr val="404040"/>
                </a:solidFill>
              </a:rPr>
              <a:t>Drifts and two caverns for detectors</a:t>
            </a:r>
          </a:p>
          <a:p>
            <a:pPr marL="568325" lvl="1" indent="-222250">
              <a:spcBef>
                <a:spcPts val="300"/>
              </a:spcBef>
            </a:pPr>
            <a:r>
              <a:rPr lang="en-US" sz="1600" dirty="0">
                <a:solidFill>
                  <a:srgbClr val="404040"/>
                </a:solidFill>
              </a:rPr>
              <a:t>Central utility cavern for conventional and </a:t>
            </a:r>
            <a:br>
              <a:rPr lang="en-US" sz="1600" dirty="0">
                <a:solidFill>
                  <a:srgbClr val="404040"/>
                </a:solidFill>
              </a:rPr>
            </a:br>
            <a:r>
              <a:rPr lang="en-US" sz="1600" dirty="0">
                <a:solidFill>
                  <a:srgbClr val="404040"/>
                </a:solidFill>
              </a:rPr>
              <a:t>cryogenic equipment</a:t>
            </a:r>
          </a:p>
          <a:p>
            <a:pPr>
              <a:spcBef>
                <a:spcPts val="300"/>
              </a:spcBef>
            </a:pPr>
            <a:r>
              <a:rPr lang="en-US" sz="1800" b="1" dirty="0">
                <a:solidFill>
                  <a:schemeClr val="tx2">
                    <a:lumMod val="50000"/>
                  </a:schemeClr>
                </a:solidFill>
              </a:rPr>
              <a:t>Cryostats:</a:t>
            </a:r>
          </a:p>
          <a:p>
            <a:pPr marL="568325" lvl="1" indent="-222250">
              <a:spcBef>
                <a:spcPts val="300"/>
              </a:spcBef>
            </a:pPr>
            <a:r>
              <a:rPr lang="en-US" sz="1600" dirty="0">
                <a:solidFill>
                  <a:srgbClr val="404040"/>
                </a:solidFill>
              </a:rPr>
              <a:t>Four membrane cryostats supported by external </a:t>
            </a:r>
            <a:br>
              <a:rPr lang="en-US" sz="1600" dirty="0">
                <a:solidFill>
                  <a:srgbClr val="404040"/>
                </a:solidFill>
              </a:rPr>
            </a:br>
            <a:r>
              <a:rPr lang="en-US" sz="1600" dirty="0">
                <a:solidFill>
                  <a:srgbClr val="404040"/>
                </a:solidFill>
              </a:rPr>
              <a:t>steel frames</a:t>
            </a:r>
          </a:p>
          <a:p>
            <a:pPr>
              <a:spcBef>
                <a:spcPts val="300"/>
              </a:spcBef>
            </a:pPr>
            <a:r>
              <a:rPr lang="en-US" sz="1800" b="1" dirty="0">
                <a:solidFill>
                  <a:schemeClr val="tx2">
                    <a:lumMod val="50000"/>
                  </a:schemeClr>
                </a:solidFill>
              </a:rPr>
              <a:t>Cryogenic Systems:</a:t>
            </a:r>
          </a:p>
          <a:p>
            <a:pPr marL="568325" lvl="1" indent="-222250">
              <a:spcBef>
                <a:spcPts val="300"/>
              </a:spcBef>
            </a:pPr>
            <a:r>
              <a:rPr lang="en-US" sz="1600" dirty="0">
                <a:solidFill>
                  <a:srgbClr val="404040"/>
                </a:solidFill>
              </a:rPr>
              <a:t>Liquid nitrogen refrigeration system for cooling </a:t>
            </a:r>
            <a:br>
              <a:rPr lang="en-US" sz="1600" dirty="0">
                <a:solidFill>
                  <a:srgbClr val="404040"/>
                </a:solidFill>
              </a:rPr>
            </a:br>
            <a:r>
              <a:rPr lang="en-US" sz="1600" dirty="0">
                <a:solidFill>
                  <a:srgbClr val="404040"/>
                </a:solidFill>
              </a:rPr>
              <a:t>and re-condensing gaseous argon</a:t>
            </a:r>
          </a:p>
          <a:p>
            <a:pPr marL="568325" lvl="1" indent="-222250">
              <a:spcBef>
                <a:spcPts val="300"/>
              </a:spcBef>
            </a:pPr>
            <a:r>
              <a:rPr lang="en-US" sz="1600" dirty="0">
                <a:solidFill>
                  <a:srgbClr val="404040"/>
                </a:solidFill>
              </a:rPr>
              <a:t>Systems for purification and recirculation of </a:t>
            </a:r>
            <a:br>
              <a:rPr lang="en-US" sz="1600" dirty="0">
                <a:solidFill>
                  <a:srgbClr val="404040"/>
                </a:solidFill>
              </a:rPr>
            </a:br>
            <a:r>
              <a:rPr lang="en-US" sz="1600" dirty="0">
                <a:solidFill>
                  <a:srgbClr val="404040"/>
                </a:solidFill>
              </a:rPr>
              <a:t>liquid argon </a:t>
            </a:r>
          </a:p>
          <a:p>
            <a:pPr>
              <a:spcBef>
                <a:spcPts val="300"/>
              </a:spcBef>
            </a:pPr>
            <a:r>
              <a:rPr lang="en-US" sz="1800" b="1" dirty="0">
                <a:solidFill>
                  <a:schemeClr val="tx2">
                    <a:lumMod val="50000"/>
                  </a:schemeClr>
                </a:solidFill>
              </a:rPr>
              <a:t>Argon: </a:t>
            </a:r>
          </a:p>
          <a:p>
            <a:pPr marL="568325" lvl="1" indent="-222250">
              <a:spcBef>
                <a:spcPts val="300"/>
              </a:spcBef>
            </a:pPr>
            <a:r>
              <a:rPr lang="en-US" sz="1600" dirty="0">
                <a:solidFill>
                  <a:srgbClr val="404040"/>
                </a:solidFill>
              </a:rPr>
              <a:t>70,000 tons of liquid argon </a:t>
            </a:r>
            <a:endParaRPr lang="en-US" sz="1400" dirty="0">
              <a:solidFill>
                <a:srgbClr val="404040"/>
              </a:solidFill>
            </a:endParaRPr>
          </a:p>
          <a:p>
            <a:pPr>
              <a:spcBef>
                <a:spcPts val="300"/>
              </a:spcBef>
            </a:pPr>
            <a:r>
              <a:rPr lang="en-US" sz="1800" b="1" dirty="0">
                <a:solidFill>
                  <a:schemeClr val="tx2">
                    <a:lumMod val="50000"/>
                  </a:schemeClr>
                </a:solidFill>
              </a:rPr>
              <a:t>DUNE neutrino detectors</a:t>
            </a:r>
          </a:p>
        </p:txBody>
      </p:sp>
      <p:sp>
        <p:nvSpPr>
          <p:cNvPr id="22" name="Footer Placeholder 21">
            <a:extLst>
              <a:ext uri="{FF2B5EF4-FFF2-40B4-BE49-F238E27FC236}">
                <a16:creationId xmlns:a16="http://schemas.microsoft.com/office/drawing/2014/main" xmlns="" id="{E54174D4-1178-4015-968A-ED079F9BE807}"/>
              </a:ext>
            </a:extLst>
          </p:cNvPr>
          <p:cNvSpPr>
            <a:spLocks noGrp="1"/>
          </p:cNvSpPr>
          <p:nvPr>
            <p:ph type="ftr" sz="quarter" idx="19"/>
          </p:nvPr>
        </p:nvSpPr>
        <p:spPr/>
        <p:txBody>
          <a:bodyPr/>
          <a:lstStyle/>
          <a:p>
            <a:pPr>
              <a:defRPr/>
            </a:pPr>
            <a:r>
              <a:rPr lang="en-US" smtClean="0"/>
              <a:t>11/30/2017           T. I. Meyer | HEPAP </a:t>
            </a:r>
            <a:endParaRPr lang="en-US" b="1" dirty="0"/>
          </a:p>
        </p:txBody>
      </p:sp>
      <p:sp>
        <p:nvSpPr>
          <p:cNvPr id="23" name="Slide Number Placeholder 22">
            <a:extLst>
              <a:ext uri="{FF2B5EF4-FFF2-40B4-BE49-F238E27FC236}">
                <a16:creationId xmlns:a16="http://schemas.microsoft.com/office/drawing/2014/main" xmlns="" id="{E027C5F9-9733-4E60-BAFC-FFC0654E5605}"/>
              </a:ext>
            </a:extLst>
          </p:cNvPr>
          <p:cNvSpPr>
            <a:spLocks noGrp="1"/>
          </p:cNvSpPr>
          <p:nvPr>
            <p:ph type="sldNum" sz="quarter" idx="20"/>
          </p:nvPr>
        </p:nvSpPr>
        <p:spPr/>
        <p:txBody>
          <a:bodyPr/>
          <a:lstStyle/>
          <a:p>
            <a:pPr>
              <a:defRPr/>
            </a:pPr>
            <a:fld id="{148C009B-CB69-E04A-B9B3-34B26D69E9CF}" type="slidenum">
              <a:rPr lang="en-US" smtClean="0"/>
              <a:pPr>
                <a:defRPr/>
              </a:pPr>
              <a:t>31</a:t>
            </a:fld>
            <a:endParaRPr lang="en-US" dirty="0"/>
          </a:p>
        </p:txBody>
      </p:sp>
      <p:pic>
        <p:nvPicPr>
          <p:cNvPr id="16" name="Content Placeholder 6"/>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5419671" y="3571191"/>
            <a:ext cx="3227681" cy="2378948"/>
          </a:xfrm>
        </p:spPr>
      </p:pic>
      <p:pic>
        <p:nvPicPr>
          <p:cNvPr id="17" name="Content Placeholder 6">
            <a:extLst>
              <a:ext uri="{FF2B5EF4-FFF2-40B4-BE49-F238E27FC236}">
                <a16:creationId xmlns:a16="http://schemas.microsoft.com/office/drawing/2014/main" xmlns="" id="{5F9589EA-D76A-4F6F-901C-730915CBB37E}"/>
              </a:ext>
            </a:extLst>
          </p:cNvPr>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5341164" y="3585046"/>
            <a:ext cx="3227681" cy="2378948"/>
          </a:xfrm>
          <a:prstGeom prst="rect">
            <a:avLst/>
          </a:prstGeom>
        </p:spPr>
      </p:pic>
      <p:sp>
        <p:nvSpPr>
          <p:cNvPr id="3" name="Left Bracket 2">
            <a:extLst>
              <a:ext uri="{FF2B5EF4-FFF2-40B4-BE49-F238E27FC236}">
                <a16:creationId xmlns:a16="http://schemas.microsoft.com/office/drawing/2014/main" xmlns="" id="{B2F4EDE0-73BE-4FFA-A7EF-4CD086F56F02}"/>
              </a:ext>
            </a:extLst>
          </p:cNvPr>
          <p:cNvSpPr/>
          <p:nvPr/>
        </p:nvSpPr>
        <p:spPr>
          <a:xfrm>
            <a:off x="80689" y="1064385"/>
            <a:ext cx="173244" cy="437632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Left Bracket 23">
            <a:extLst>
              <a:ext uri="{FF2B5EF4-FFF2-40B4-BE49-F238E27FC236}">
                <a16:creationId xmlns:a16="http://schemas.microsoft.com/office/drawing/2014/main" xmlns="" id="{A93C7DB4-0DD1-4957-983B-8E606C01AF01}"/>
              </a:ext>
            </a:extLst>
          </p:cNvPr>
          <p:cNvSpPr/>
          <p:nvPr/>
        </p:nvSpPr>
        <p:spPr>
          <a:xfrm>
            <a:off x="80688" y="5440705"/>
            <a:ext cx="192557" cy="29820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674748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2F6B06B2-A46A-413C-B90A-A01250F5836C}"/>
              </a:ext>
            </a:extLst>
          </p:cNvPr>
          <p:cNvSpPr>
            <a:spLocks noGrp="1"/>
          </p:cNvSpPr>
          <p:nvPr>
            <p:ph type="title"/>
          </p:nvPr>
        </p:nvSpPr>
        <p:spPr>
          <a:xfrm>
            <a:off x="228600" y="194237"/>
            <a:ext cx="8361218" cy="444734"/>
          </a:xfrm>
        </p:spPr>
        <p:txBody>
          <a:bodyPr/>
          <a:lstStyle/>
          <a:p>
            <a:r>
              <a:rPr lang="en-US" dirty="0"/>
              <a:t>LBNF and DUNE progressing rapidly…</a:t>
            </a:r>
          </a:p>
        </p:txBody>
      </p:sp>
      <p:sp>
        <p:nvSpPr>
          <p:cNvPr id="13" name="Content Placeholder 12">
            <a:extLst>
              <a:ext uri="{FF2B5EF4-FFF2-40B4-BE49-F238E27FC236}">
                <a16:creationId xmlns:a16="http://schemas.microsoft.com/office/drawing/2014/main" xmlns="" id="{A4250D27-0255-47C0-AD38-51330173818E}"/>
              </a:ext>
            </a:extLst>
          </p:cNvPr>
          <p:cNvSpPr>
            <a:spLocks noGrp="1"/>
          </p:cNvSpPr>
          <p:nvPr>
            <p:ph idx="1"/>
          </p:nvPr>
        </p:nvSpPr>
        <p:spPr>
          <a:xfrm>
            <a:off x="251488" y="743519"/>
            <a:ext cx="8892511" cy="974445"/>
          </a:xfrm>
        </p:spPr>
        <p:txBody>
          <a:bodyPr/>
          <a:lstStyle/>
          <a:p>
            <a:r>
              <a:rPr lang="en-US" sz="1800" b="1" dirty="0"/>
              <a:t>July 2017</a:t>
            </a:r>
            <a:r>
              <a:rPr lang="en-US" sz="1800" dirty="0"/>
              <a:t>: LBNF groundbreaking in South Dakota</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p:txBody>
      </p:sp>
      <p:sp>
        <p:nvSpPr>
          <p:cNvPr id="4" name="Footer Placeholder 3"/>
          <p:cNvSpPr>
            <a:spLocks noGrp="1"/>
          </p:cNvSpPr>
          <p:nvPr>
            <p:ph type="ftr" sz="quarter" idx="11"/>
          </p:nvPr>
        </p:nvSpPr>
        <p:spPr/>
        <p:txBody>
          <a:bodyPr/>
          <a:lstStyle/>
          <a:p>
            <a:r>
              <a:rPr lang="en-US" smtClean="0"/>
              <a:t>11/30/2017           T. I. Meyer | HEPAP </a:t>
            </a:r>
            <a:endParaRPr lang="en-US" dirty="0"/>
          </a:p>
        </p:txBody>
      </p:sp>
      <p:sp>
        <p:nvSpPr>
          <p:cNvPr id="5" name="Slide Number Placeholder 4"/>
          <p:cNvSpPr>
            <a:spLocks noGrp="1"/>
          </p:cNvSpPr>
          <p:nvPr>
            <p:ph type="sldNum" sz="quarter" idx="12"/>
          </p:nvPr>
        </p:nvSpPr>
        <p:spPr/>
        <p:txBody>
          <a:bodyPr/>
          <a:lstStyle/>
          <a:p>
            <a:fld id="{148C009B-CB69-E04A-B9B3-34B26D69E9CF}" type="slidenum">
              <a:rPr lang="en-US" smtClean="0"/>
              <a:pPr/>
              <a:t>32</a:t>
            </a:fld>
            <a:endParaRPr lang="en-US" dirty="0"/>
          </a:p>
        </p:txBody>
      </p:sp>
      <p:pic>
        <p:nvPicPr>
          <p:cNvPr id="6" name="Content Placeholder 7"/>
          <p:cNvPicPr>
            <a:picLocks noChangeAspect="1"/>
          </p:cNvPicPr>
          <p:nvPr/>
        </p:nvPicPr>
        <p:blipFill rotWithShape="1">
          <a:blip r:embed="rId2"/>
          <a:srcRect l="2676" t="21471" r="1404" b="15323"/>
          <a:stretch/>
        </p:blipFill>
        <p:spPr>
          <a:xfrm>
            <a:off x="489527" y="1092022"/>
            <a:ext cx="8100291" cy="3002100"/>
          </a:xfrm>
          <a:prstGeom prst="rect">
            <a:avLst/>
          </a:prstGeom>
          <a:solidFill>
            <a:schemeClr val="bg1"/>
          </a:solidFill>
        </p:spPr>
      </p:pic>
      <p:sp>
        <p:nvSpPr>
          <p:cNvPr id="2" name="TextBox 1">
            <a:extLst>
              <a:ext uri="{FF2B5EF4-FFF2-40B4-BE49-F238E27FC236}">
                <a16:creationId xmlns:a16="http://schemas.microsoft.com/office/drawing/2014/main" xmlns="" id="{05AE64B6-5EBB-4B7A-B76A-AFC0559C0625}"/>
              </a:ext>
            </a:extLst>
          </p:cNvPr>
          <p:cNvSpPr txBox="1"/>
          <p:nvPr/>
        </p:nvSpPr>
        <p:spPr>
          <a:xfrm>
            <a:off x="141288" y="3897178"/>
            <a:ext cx="8796767" cy="307777"/>
          </a:xfrm>
          <a:prstGeom prst="rect">
            <a:avLst/>
          </a:prstGeom>
          <a:solidFill>
            <a:schemeClr val="bg1"/>
          </a:solidFill>
          <a:ln>
            <a:solidFill>
              <a:srgbClr val="404040"/>
            </a:solidFill>
          </a:ln>
          <a:effectLst>
            <a:outerShdw blurRad="50800" dist="38100" dir="2700000" algn="tl" rotWithShape="0">
              <a:prstClr val="black">
                <a:alpha val="40000"/>
              </a:prstClr>
            </a:outerShdw>
          </a:effectLst>
        </p:spPr>
        <p:txBody>
          <a:bodyPr wrap="none" rtlCol="0">
            <a:spAutoFit/>
          </a:bodyPr>
          <a:lstStyle/>
          <a:p>
            <a:r>
              <a:rPr lang="en-US" sz="1400" dirty="0"/>
              <a:t>Participants included CERN, INFN, STFC, congressional delegations, SD governor, and Executive Office of the President</a:t>
            </a:r>
          </a:p>
        </p:txBody>
      </p:sp>
      <p:sp>
        <p:nvSpPr>
          <p:cNvPr id="11" name="Content Placeholder 12">
            <a:extLst>
              <a:ext uri="{FF2B5EF4-FFF2-40B4-BE49-F238E27FC236}">
                <a16:creationId xmlns:a16="http://schemas.microsoft.com/office/drawing/2014/main" xmlns="" id="{F6DBDDE3-669F-40F2-B1FA-834729564A8D}"/>
              </a:ext>
            </a:extLst>
          </p:cNvPr>
          <p:cNvSpPr txBox="1">
            <a:spLocks/>
          </p:cNvSpPr>
          <p:nvPr/>
        </p:nvSpPr>
        <p:spPr>
          <a:xfrm>
            <a:off x="251490" y="4304137"/>
            <a:ext cx="8402984" cy="2080032"/>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t>August 2017</a:t>
            </a:r>
            <a:r>
              <a:rPr lang="en-US" sz="1800" dirty="0"/>
              <a:t>:  Contract awarded to Kiewit/Alberici Joint Venture (KAJV) to begin laying the groundwork for the excavation for LBNF </a:t>
            </a:r>
          </a:p>
          <a:p>
            <a:r>
              <a:rPr lang="en-US" sz="1800" b="1" dirty="0"/>
              <a:t>August 2017</a:t>
            </a:r>
            <a:r>
              <a:rPr lang="en-US" sz="1800" dirty="0"/>
              <a:t>:  DUNE collaboration welcomes 1,000th member- </a:t>
            </a:r>
            <a:r>
              <a:rPr lang="en-US" sz="1800" dirty="0" err="1"/>
              <a:t>Vitor</a:t>
            </a:r>
            <a:r>
              <a:rPr lang="en-US" sz="1800" dirty="0"/>
              <a:t> </a:t>
            </a:r>
            <a:r>
              <a:rPr lang="en-US" sz="1800" dirty="0" err="1"/>
              <a:t>Prestes</a:t>
            </a:r>
            <a:r>
              <a:rPr lang="en-US" sz="1800" dirty="0"/>
              <a:t> </a:t>
            </a:r>
            <a:r>
              <a:rPr lang="en-US" sz="1800" dirty="0" err="1"/>
              <a:t>Luzio</a:t>
            </a:r>
            <a:r>
              <a:rPr lang="en-US" sz="1800" dirty="0"/>
              <a:t> from Brazil</a:t>
            </a:r>
          </a:p>
          <a:p>
            <a:r>
              <a:rPr lang="en-US" sz="1800" b="1" dirty="0"/>
              <a:t>August 2017</a:t>
            </a:r>
            <a:r>
              <a:rPr lang="en-US" sz="1800" dirty="0"/>
              <a:t>:  Construction of protoDUNE cryostats at CERN nearly complete; first Anode Plane Assembly (major detector component) delivered to CERN by DUNE-US for installation</a:t>
            </a:r>
          </a:p>
        </p:txBody>
      </p:sp>
    </p:spTree>
    <p:extLst>
      <p:ext uri="{BB962C8B-B14F-4D97-AF65-F5344CB8AC3E}">
        <p14:creationId xmlns:p14="http://schemas.microsoft.com/office/powerpoint/2010/main" val="29002325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8579"/>
            <a:ext cx="8293100" cy="569268"/>
          </a:xfrm>
        </p:spPr>
        <p:txBody>
          <a:bodyPr/>
          <a:lstStyle/>
          <a:p>
            <a:r>
              <a:rPr lang="en-US" sz="2800" dirty="0" smtClean="0"/>
              <a:t>Rock Disposal System </a:t>
            </a:r>
            <a:endParaRPr lang="en-US" sz="2800" dirty="0"/>
          </a:p>
        </p:txBody>
      </p:sp>
      <p:sp>
        <p:nvSpPr>
          <p:cNvPr id="4" name="Footer Placeholder 3"/>
          <p:cNvSpPr>
            <a:spLocks noGrp="1"/>
          </p:cNvSpPr>
          <p:nvPr>
            <p:ph type="ftr" sz="quarter" idx="11"/>
          </p:nvPr>
        </p:nvSpPr>
        <p:spPr/>
        <p:txBody>
          <a:bodyPr/>
          <a:lstStyle/>
          <a:p>
            <a:r>
              <a:rPr lang="en-US" smtClean="0"/>
              <a:t>11/30/2017           T. I. Meyer | HEPAP </a:t>
            </a:r>
            <a:endParaRPr lang="en-US" dirty="0"/>
          </a:p>
        </p:txBody>
      </p:sp>
      <p:sp>
        <p:nvSpPr>
          <p:cNvPr id="5" name="Slide Number Placeholder 4"/>
          <p:cNvSpPr>
            <a:spLocks noGrp="1"/>
          </p:cNvSpPr>
          <p:nvPr>
            <p:ph type="sldNum" sz="quarter" idx="12"/>
          </p:nvPr>
        </p:nvSpPr>
        <p:spPr/>
        <p:txBody>
          <a:bodyPr/>
          <a:lstStyle/>
          <a:p>
            <a:fld id="{0C39C72E-2A13-EB4D-AD45-6D4E6ACAED8D}" type="slidenum">
              <a:rPr lang="en-US" smtClean="0"/>
              <a:pPr/>
              <a:t>33</a:t>
            </a:fld>
            <a:endParaRPr lang="en-US" dirty="0"/>
          </a:p>
        </p:txBody>
      </p:sp>
      <p:sp>
        <p:nvSpPr>
          <p:cNvPr id="21" name="Content Placeholder 20"/>
          <p:cNvSpPr>
            <a:spLocks noGrp="1"/>
          </p:cNvSpPr>
          <p:nvPr>
            <p:ph idx="13"/>
          </p:nvPr>
        </p:nvSpPr>
        <p:spPr>
          <a:xfrm>
            <a:off x="457200" y="1177290"/>
            <a:ext cx="6680579" cy="4846638"/>
          </a:xfrm>
        </p:spPr>
        <p:txBody>
          <a:bodyPr/>
          <a:lstStyle/>
          <a:p>
            <a:r>
              <a:rPr lang="en-US" dirty="0"/>
              <a:t>Future conveyor across US 85 in Lead (below) with Open Cut at right</a:t>
            </a:r>
          </a:p>
          <a:p>
            <a:r>
              <a:rPr lang="en-US" dirty="0"/>
              <a:t>Geotech site investigation finished last week (right)</a:t>
            </a:r>
          </a:p>
        </p:txBody>
      </p:sp>
      <p:pic>
        <p:nvPicPr>
          <p:cNvPr id="22" name="Content Placeholder 8"/>
          <p:cNvPicPr>
            <a:picLocks noChangeAspect="1"/>
          </p:cNvPicPr>
          <p:nvPr/>
        </p:nvPicPr>
        <p:blipFill>
          <a:blip r:embed="rId2"/>
          <a:stretch>
            <a:fillRect/>
          </a:stretch>
        </p:blipFill>
        <p:spPr>
          <a:xfrm>
            <a:off x="850900" y="2458293"/>
            <a:ext cx="8293100" cy="4399707"/>
          </a:xfrm>
          <a:prstGeom prst="rect">
            <a:avLst/>
          </a:prstGeom>
        </p:spPr>
      </p:pic>
      <p:pic>
        <p:nvPicPr>
          <p:cNvPr id="10" name="Picture 9"/>
          <p:cNvPicPr>
            <a:picLocks noChangeAspect="1"/>
          </p:cNvPicPr>
          <p:nvPr/>
        </p:nvPicPr>
        <p:blipFill rotWithShape="1">
          <a:blip r:embed="rId3"/>
          <a:srcRect l="66576" t="6237" r="3440" b="26538"/>
          <a:stretch/>
        </p:blipFill>
        <p:spPr>
          <a:xfrm>
            <a:off x="7137779" y="0"/>
            <a:ext cx="2006221" cy="3083321"/>
          </a:xfrm>
          <a:prstGeom prst="rect">
            <a:avLst/>
          </a:prstGeom>
        </p:spPr>
      </p:pic>
    </p:spTree>
    <p:extLst>
      <p:ext uri="{BB962C8B-B14F-4D97-AF65-F5344CB8AC3E}">
        <p14:creationId xmlns:p14="http://schemas.microsoft.com/office/powerpoint/2010/main" val="16907269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17B0F9-0D8F-406B-8710-506FD22CC543}"/>
              </a:ext>
            </a:extLst>
          </p:cNvPr>
          <p:cNvSpPr>
            <a:spLocks noGrp="1"/>
          </p:cNvSpPr>
          <p:nvPr>
            <p:ph type="title"/>
          </p:nvPr>
        </p:nvSpPr>
        <p:spPr/>
        <p:txBody>
          <a:bodyPr/>
          <a:lstStyle/>
          <a:p>
            <a:r>
              <a:rPr lang="en-US"/>
              <a:t>International Project Milestones</a:t>
            </a:r>
            <a:endParaRPr lang="en-US" dirty="0"/>
          </a:p>
        </p:txBody>
      </p:sp>
      <p:sp>
        <p:nvSpPr>
          <p:cNvPr id="6" name="Content Placeholder 5">
            <a:extLst>
              <a:ext uri="{FF2B5EF4-FFF2-40B4-BE49-F238E27FC236}">
                <a16:creationId xmlns:a16="http://schemas.microsoft.com/office/drawing/2014/main" xmlns="" id="{9ADC9C7F-8A77-4A77-8ACC-3AE24A0E95B0}"/>
              </a:ext>
            </a:extLst>
          </p:cNvPr>
          <p:cNvSpPr>
            <a:spLocks noGrp="1"/>
          </p:cNvSpPr>
          <p:nvPr>
            <p:ph idx="1"/>
          </p:nvPr>
        </p:nvSpPr>
        <p:spPr>
          <a:xfrm>
            <a:off x="228600" y="1042989"/>
            <a:ext cx="8167255" cy="2755436"/>
          </a:xfrm>
        </p:spPr>
        <p:txBody>
          <a:bodyPr/>
          <a:lstStyle/>
          <a:p>
            <a:r>
              <a:rPr lang="en-US" sz="2000" dirty="0"/>
              <a:t>The LBNF Project, working with the international DUNE collaboration and CERN, has established “international project milestones” that provide focus, establish confidence among the various partners, and serve to coordinate international deliverables.</a:t>
            </a:r>
          </a:p>
          <a:p>
            <a:pPr lvl="1"/>
            <a:r>
              <a:rPr lang="en-US" sz="1800" dirty="0"/>
              <a:t>For example, these dates help coordinate delivery of major in-kind deliverables from partners, such as the LBNF cryostat being supplied by CERN (first investment by CERN outside Europe in 60 years).</a:t>
            </a:r>
          </a:p>
          <a:p>
            <a:pPr lvl="1"/>
            <a:r>
              <a:rPr lang="en-US" sz="1800" dirty="0"/>
              <a:t>Detailed logistics planning and coordination is critical to LBNF/DUNE project success.</a:t>
            </a:r>
          </a:p>
          <a:p>
            <a:endParaRPr lang="en-US" sz="2000" dirty="0"/>
          </a:p>
          <a:p>
            <a:endParaRPr lang="en-US" sz="2000" dirty="0"/>
          </a:p>
        </p:txBody>
      </p:sp>
      <p:sp>
        <p:nvSpPr>
          <p:cNvPr id="4" name="Footer Placeholder 3">
            <a:extLst>
              <a:ext uri="{FF2B5EF4-FFF2-40B4-BE49-F238E27FC236}">
                <a16:creationId xmlns:a16="http://schemas.microsoft.com/office/drawing/2014/main" xmlns="" id="{4202F0E5-AF8F-486C-86BA-81720154DCBF}"/>
              </a:ext>
            </a:extLst>
          </p:cNvPr>
          <p:cNvSpPr>
            <a:spLocks noGrp="1"/>
          </p:cNvSpPr>
          <p:nvPr>
            <p:ph type="ftr" sz="quarter" idx="11"/>
          </p:nvPr>
        </p:nvSpPr>
        <p:spPr/>
        <p:txBody>
          <a:bodyPr/>
          <a:lstStyle/>
          <a:p>
            <a:r>
              <a:rPr lang="en-US" smtClean="0"/>
              <a:t>11/30/2017           T. I. Meyer | HEPAP </a:t>
            </a:r>
            <a:endParaRPr lang="en-US" dirty="0"/>
          </a:p>
        </p:txBody>
      </p:sp>
      <p:sp>
        <p:nvSpPr>
          <p:cNvPr id="5" name="Slide Number Placeholder 4">
            <a:extLst>
              <a:ext uri="{FF2B5EF4-FFF2-40B4-BE49-F238E27FC236}">
                <a16:creationId xmlns:a16="http://schemas.microsoft.com/office/drawing/2014/main" xmlns="" id="{BDB09C81-DA33-448A-954F-739DE5E1A920}"/>
              </a:ext>
            </a:extLst>
          </p:cNvPr>
          <p:cNvSpPr>
            <a:spLocks noGrp="1"/>
          </p:cNvSpPr>
          <p:nvPr>
            <p:ph type="sldNum" sz="quarter" idx="12"/>
          </p:nvPr>
        </p:nvSpPr>
        <p:spPr/>
        <p:txBody>
          <a:bodyPr/>
          <a:lstStyle/>
          <a:p>
            <a:fld id="{0C39C72E-2A13-EB4D-AD45-6D4E6ACAED8D}" type="slidenum">
              <a:rPr lang="en-US" smtClean="0"/>
              <a:pPr/>
              <a:t>34</a:t>
            </a:fld>
            <a:endParaRPr lang="en-US" dirty="0"/>
          </a:p>
        </p:txBody>
      </p:sp>
      <p:graphicFrame>
        <p:nvGraphicFramePr>
          <p:cNvPr id="8" name="Table 7">
            <a:extLst>
              <a:ext uri="{FF2B5EF4-FFF2-40B4-BE49-F238E27FC236}">
                <a16:creationId xmlns:a16="http://schemas.microsoft.com/office/drawing/2014/main" xmlns="" id="{58D1640B-1A54-427B-A976-6642F273B8B2}"/>
              </a:ext>
            </a:extLst>
          </p:cNvPr>
          <p:cNvGraphicFramePr>
            <a:graphicFrameLocks noGrp="1"/>
          </p:cNvGraphicFramePr>
          <p:nvPr>
            <p:extLst/>
          </p:nvPr>
        </p:nvGraphicFramePr>
        <p:xfrm>
          <a:off x="1589997" y="3863593"/>
          <a:ext cx="5444460" cy="1584960"/>
        </p:xfrm>
        <a:graphic>
          <a:graphicData uri="http://schemas.openxmlformats.org/drawingml/2006/table">
            <a:tbl>
              <a:tblPr firstRow="1" bandRow="1">
                <a:tableStyleId>{073A0DAA-6AF3-43AB-8588-CEC1D06C72B9}</a:tableStyleId>
              </a:tblPr>
              <a:tblGrid>
                <a:gridCol w="4098746">
                  <a:extLst>
                    <a:ext uri="{9D8B030D-6E8A-4147-A177-3AD203B41FA5}">
                      <a16:colId xmlns:a16="http://schemas.microsoft.com/office/drawing/2014/main" xmlns="" val="2496717431"/>
                    </a:ext>
                  </a:extLst>
                </a:gridCol>
                <a:gridCol w="1345714">
                  <a:extLst>
                    <a:ext uri="{9D8B030D-6E8A-4147-A177-3AD203B41FA5}">
                      <a16:colId xmlns:a16="http://schemas.microsoft.com/office/drawing/2014/main" xmlns="" val="3872224628"/>
                    </a:ext>
                  </a:extLst>
                </a:gridCol>
              </a:tblGrid>
              <a:tr h="396240">
                <a:tc>
                  <a:txBody>
                    <a:bodyPr/>
                    <a:lstStyle/>
                    <a:p>
                      <a:r>
                        <a:rPr lang="en-US" sz="1800" dirty="0"/>
                        <a:t>International Project Milestones</a:t>
                      </a:r>
                    </a:p>
                  </a:txBody>
                  <a:tcPr anchor="ctr"/>
                </a:tc>
                <a:tc>
                  <a:txBody>
                    <a:bodyPr/>
                    <a:lstStyle/>
                    <a:p>
                      <a:pPr algn="ctr"/>
                      <a:r>
                        <a:rPr lang="en-US" sz="1800" dirty="0"/>
                        <a:t>Date</a:t>
                      </a:r>
                    </a:p>
                  </a:txBody>
                  <a:tcPr anchor="ctr"/>
                </a:tc>
                <a:extLst>
                  <a:ext uri="{0D108BD9-81ED-4DB2-BD59-A6C34878D82A}">
                    <a16:rowId xmlns:a16="http://schemas.microsoft.com/office/drawing/2014/main" xmlns="" val="1042002223"/>
                  </a:ext>
                </a:extLst>
              </a:tr>
              <a:tr h="396240">
                <a:tc>
                  <a:txBody>
                    <a:bodyPr/>
                    <a:lstStyle/>
                    <a:p>
                      <a:pPr marL="0" marR="0">
                        <a:lnSpc>
                          <a:spcPct val="107000"/>
                        </a:lnSpc>
                        <a:spcBef>
                          <a:spcPts val="0"/>
                        </a:spcBef>
                        <a:spcAft>
                          <a:spcPts val="0"/>
                        </a:spcAft>
                      </a:pPr>
                      <a:r>
                        <a:rPr lang="en-US" sz="1800" dirty="0">
                          <a:effectLst/>
                        </a:rPr>
                        <a:t>Start Main Cavern Excavation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rPr>
                        <a:t>2019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164410689"/>
                  </a:ext>
                </a:extLst>
              </a:tr>
              <a:tr h="396240">
                <a:tc>
                  <a:txBody>
                    <a:bodyPr/>
                    <a:lstStyle/>
                    <a:p>
                      <a:pPr marL="0" marR="0">
                        <a:lnSpc>
                          <a:spcPct val="107000"/>
                        </a:lnSpc>
                        <a:spcBef>
                          <a:spcPts val="0"/>
                        </a:spcBef>
                        <a:spcAft>
                          <a:spcPts val="0"/>
                        </a:spcAft>
                      </a:pPr>
                      <a:r>
                        <a:rPr lang="en-US" sz="1800" dirty="0">
                          <a:effectLst/>
                        </a:rPr>
                        <a:t>Start Detector #1 Installation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rPr>
                        <a:t>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562431322"/>
                  </a:ext>
                </a:extLst>
              </a:tr>
              <a:tr h="396240">
                <a:tc>
                  <a:txBody>
                    <a:bodyPr/>
                    <a:lstStyle/>
                    <a:p>
                      <a:pPr marL="0" marR="0">
                        <a:lnSpc>
                          <a:spcPct val="107000"/>
                        </a:lnSpc>
                        <a:spcBef>
                          <a:spcPts val="0"/>
                        </a:spcBef>
                        <a:spcAft>
                          <a:spcPts val="0"/>
                        </a:spcAft>
                      </a:pPr>
                      <a:r>
                        <a:rPr lang="en-US" sz="1800" dirty="0">
                          <a:effectLst/>
                        </a:rPr>
                        <a:t>Neutrino beam on with two detectors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rPr>
                        <a:t>2026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342031319"/>
                  </a:ext>
                </a:extLst>
              </a:tr>
            </a:tbl>
          </a:graphicData>
        </a:graphic>
      </p:graphicFrame>
      <p:sp>
        <p:nvSpPr>
          <p:cNvPr id="10" name="Content Placeholder 5">
            <a:extLst>
              <a:ext uri="{FF2B5EF4-FFF2-40B4-BE49-F238E27FC236}">
                <a16:creationId xmlns:a16="http://schemas.microsoft.com/office/drawing/2014/main" xmlns="" id="{86396D3C-CCC1-4CB8-9FE0-31860A7651EF}"/>
              </a:ext>
            </a:extLst>
          </p:cNvPr>
          <p:cNvSpPr txBox="1">
            <a:spLocks/>
          </p:cNvSpPr>
          <p:nvPr/>
        </p:nvSpPr>
        <p:spPr>
          <a:xfrm>
            <a:off x="429419" y="2135408"/>
            <a:ext cx="8298427" cy="1691426"/>
          </a:xfrm>
          <a:prstGeom prst="rect">
            <a:avLst/>
          </a:prstGeom>
        </p:spPr>
        <p:txBody>
          <a:bodyPr lIns="0" rIns="0"/>
          <a:lstStyle>
            <a:lvl1pPr marL="256032" indent="-265176" algn="l" defTabSz="457200" rtl="0" fontAlgn="base">
              <a:lnSpc>
                <a:spcPct val="100000"/>
              </a:lnSpc>
              <a:spcBef>
                <a:spcPts val="0"/>
              </a:spcBef>
              <a:spcAft>
                <a:spcPts val="1000"/>
              </a:spcAft>
              <a:buFont typeface="Arial"/>
              <a:buChar char="•"/>
              <a:defRPr sz="2200" b="0" i="0" kern="1200">
                <a:solidFill>
                  <a:srgbClr val="63666A"/>
                </a:solidFill>
                <a:latin typeface="Helvetica"/>
                <a:ea typeface="Geneva" charset="0"/>
                <a:cs typeface="Geneva" charset="0"/>
              </a:defRPr>
            </a:lvl1pPr>
            <a:lvl2pPr marL="320040" indent="256032" algn="l" defTabSz="457200" rtl="0" fontAlgn="base">
              <a:lnSpc>
                <a:spcPct val="100000"/>
              </a:lnSpc>
              <a:spcBef>
                <a:spcPts val="0"/>
              </a:spcBef>
              <a:spcAft>
                <a:spcPts val="1000"/>
              </a:spcAft>
              <a:buSzPct val="90000"/>
              <a:buFont typeface="Lucida Grande"/>
              <a:buChar char="-"/>
              <a:defRPr sz="2000" b="0" i="0" kern="1200">
                <a:solidFill>
                  <a:srgbClr val="63666A"/>
                </a:solidFill>
                <a:latin typeface="Helvetica"/>
                <a:ea typeface="Geneva" charset="0"/>
                <a:cs typeface="+mn-cs"/>
              </a:defRPr>
            </a:lvl2pPr>
            <a:lvl3pPr marL="640080" indent="228600" algn="l" defTabSz="457200" rtl="0" fontAlgn="base">
              <a:lnSpc>
                <a:spcPct val="100000"/>
              </a:lnSpc>
              <a:spcBef>
                <a:spcPts val="0"/>
              </a:spcBef>
              <a:spcAft>
                <a:spcPts val="1000"/>
              </a:spcAft>
              <a:buSzPct val="88000"/>
              <a:buFont typeface="Arial"/>
              <a:buChar char="•"/>
              <a:defRPr sz="1800" b="0" i="0" kern="1200">
                <a:solidFill>
                  <a:srgbClr val="63666A"/>
                </a:solidFill>
                <a:latin typeface="Helvetica"/>
                <a:ea typeface="Geneva" charset="0"/>
                <a:cs typeface="+mn-cs"/>
              </a:defRPr>
            </a:lvl3pPr>
            <a:lvl4pPr marL="914400" indent="228600" algn="l" defTabSz="457200" rtl="0" fontAlgn="base">
              <a:lnSpc>
                <a:spcPct val="100000"/>
              </a:lnSpc>
              <a:spcBef>
                <a:spcPts val="0"/>
              </a:spcBef>
              <a:spcAft>
                <a:spcPts val="1000"/>
              </a:spcAft>
              <a:buSzPct val="90000"/>
              <a:buFont typeface="Lucida Grande"/>
              <a:buChar char="-"/>
              <a:defRPr sz="1600" b="0" i="0" kern="1200">
                <a:solidFill>
                  <a:srgbClr val="63666A"/>
                </a:solidFill>
                <a:latin typeface="Helvetica"/>
                <a:ea typeface="Geneva" charset="0"/>
                <a:cs typeface="+mn-cs"/>
              </a:defRPr>
            </a:lvl4pPr>
            <a:lvl5pPr marL="1143000" indent="192024" algn="l" defTabSz="457200" rtl="0" fontAlgn="base">
              <a:lnSpc>
                <a:spcPct val="100000"/>
              </a:lnSpc>
              <a:spcBef>
                <a:spcPts val="0"/>
              </a:spcBef>
              <a:spcAft>
                <a:spcPts val="1000"/>
              </a:spcAft>
              <a:buSzPct val="88000"/>
              <a:buFont typeface="Arial"/>
              <a:buChar char="•"/>
              <a:defRPr sz="1400" b="0" i="0" kern="1200">
                <a:solidFill>
                  <a:srgbClr val="63666A"/>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endParaRPr lang="en-US" sz="2000" dirty="0"/>
          </a:p>
        </p:txBody>
      </p:sp>
      <p:sp>
        <p:nvSpPr>
          <p:cNvPr id="11" name="TextBox 10">
            <a:extLst>
              <a:ext uri="{FF2B5EF4-FFF2-40B4-BE49-F238E27FC236}">
                <a16:creationId xmlns:a16="http://schemas.microsoft.com/office/drawing/2014/main" xmlns="" id="{F85D8444-6B66-4246-B05D-2895C750A0EF}"/>
              </a:ext>
            </a:extLst>
          </p:cNvPr>
          <p:cNvSpPr txBox="1"/>
          <p:nvPr/>
        </p:nvSpPr>
        <p:spPr>
          <a:xfrm>
            <a:off x="1589996" y="5582259"/>
            <a:ext cx="5444461" cy="646331"/>
          </a:xfrm>
          <a:prstGeom prst="rect">
            <a:avLst/>
          </a:prstGeom>
          <a:noFill/>
          <a:ln w="50800">
            <a:solidFill>
              <a:srgbClr val="004C97"/>
            </a:solidFill>
          </a:ln>
        </p:spPr>
        <p:txBody>
          <a:bodyPr wrap="square" rtlCol="0" anchor="ctr" anchorCtr="1">
            <a:spAutoFit/>
          </a:bodyPr>
          <a:lstStyle>
            <a:defPPr>
              <a:defRPr lang="en-US"/>
            </a:defPPr>
            <a:lvl1pPr algn="ctr">
              <a:defRPr sz="1600" b="1"/>
            </a:lvl1pPr>
          </a:lstStyle>
          <a:p>
            <a:r>
              <a:rPr lang="en-US" sz="1800" dirty="0"/>
              <a:t>Fermilab/DOE/U.S. must demonstrate to the world that we are reliable partners to ensure success</a:t>
            </a:r>
          </a:p>
        </p:txBody>
      </p:sp>
    </p:spTree>
    <p:extLst>
      <p:ext uri="{BB962C8B-B14F-4D97-AF65-F5344CB8AC3E}">
        <p14:creationId xmlns:p14="http://schemas.microsoft.com/office/powerpoint/2010/main" val="33954623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58233"/>
            <a:ext cx="8686800" cy="427877"/>
          </a:xfrm>
        </p:spPr>
        <p:txBody>
          <a:bodyPr/>
          <a:lstStyle/>
          <a:p>
            <a:r>
              <a:rPr lang="en-US" dirty="0"/>
              <a:t>Agreement with CERN</a:t>
            </a:r>
          </a:p>
        </p:txBody>
      </p:sp>
      <p:sp>
        <p:nvSpPr>
          <p:cNvPr id="4" name="Footer Placeholder 3"/>
          <p:cNvSpPr>
            <a:spLocks noGrp="1"/>
          </p:cNvSpPr>
          <p:nvPr>
            <p:ph type="ftr" sz="quarter" idx="3"/>
          </p:nvPr>
        </p:nvSpPr>
        <p:spPr/>
        <p:txBody>
          <a:bodyPr/>
          <a:lstStyle/>
          <a:p>
            <a:pPr>
              <a:defRPr/>
            </a:pPr>
            <a:r>
              <a:rPr lang="en-US" smtClean="0"/>
              <a:t>11/30/2017           T. I. Meyer | HEPAP </a:t>
            </a:r>
            <a:endParaRPr lang="en-US" b="1" dirty="0"/>
          </a:p>
        </p:txBody>
      </p:sp>
      <p:sp>
        <p:nvSpPr>
          <p:cNvPr id="2" name="Content Placeholder 1"/>
          <p:cNvSpPr>
            <a:spLocks noGrp="1"/>
          </p:cNvSpPr>
          <p:nvPr>
            <p:ph idx="1"/>
          </p:nvPr>
        </p:nvSpPr>
        <p:spPr>
          <a:xfrm>
            <a:off x="228600" y="649429"/>
            <a:ext cx="8672513" cy="1314449"/>
          </a:xfrm>
        </p:spPr>
        <p:txBody>
          <a:bodyPr/>
          <a:lstStyle/>
          <a:p>
            <a:r>
              <a:rPr lang="en-US" dirty="0"/>
              <a:t>First time in history CERN investing outside of Europe</a:t>
            </a:r>
          </a:p>
          <a:p>
            <a:r>
              <a:rPr lang="en-US" dirty="0"/>
              <a:t>Addenda signed May 2017: </a:t>
            </a:r>
          </a:p>
          <a:p>
            <a:endParaRPr lang="en-US" dirty="0"/>
          </a:p>
        </p:txBody>
      </p:sp>
      <p:pic>
        <p:nvPicPr>
          <p:cNvPr id="6" name="Picture 5">
            <a:extLst>
              <a:ext uri="{FF2B5EF4-FFF2-40B4-BE49-F238E27FC236}">
                <a16:creationId xmlns:a16="http://schemas.microsoft.com/office/drawing/2014/main" xmlns="" id="{06ACFE0A-85A6-411E-9D96-EC2280AF053D}"/>
              </a:ext>
            </a:extLst>
          </p:cNvPr>
          <p:cNvPicPr>
            <a:picLocks noChangeAspect="1"/>
          </p:cNvPicPr>
          <p:nvPr/>
        </p:nvPicPr>
        <p:blipFill>
          <a:blip r:embed="rId2"/>
          <a:stretch>
            <a:fillRect/>
          </a:stretch>
        </p:blipFill>
        <p:spPr>
          <a:xfrm>
            <a:off x="381000" y="2023227"/>
            <a:ext cx="3854130" cy="3709600"/>
          </a:xfrm>
          <a:prstGeom prst="rect">
            <a:avLst/>
          </a:prstGeom>
        </p:spPr>
      </p:pic>
      <p:pic>
        <p:nvPicPr>
          <p:cNvPr id="10" name="Picture 9">
            <a:extLst>
              <a:ext uri="{FF2B5EF4-FFF2-40B4-BE49-F238E27FC236}">
                <a16:creationId xmlns:a16="http://schemas.microsoft.com/office/drawing/2014/main" xmlns="" id="{514CD521-24BC-48E9-8C2D-3F12A3DA743B}"/>
              </a:ext>
            </a:extLst>
          </p:cNvPr>
          <p:cNvPicPr>
            <a:picLocks noChangeAspect="1"/>
          </p:cNvPicPr>
          <p:nvPr/>
        </p:nvPicPr>
        <p:blipFill>
          <a:blip r:embed="rId3"/>
          <a:stretch>
            <a:fillRect/>
          </a:stretch>
        </p:blipFill>
        <p:spPr>
          <a:xfrm>
            <a:off x="4628581" y="2023227"/>
            <a:ext cx="3657600" cy="3735421"/>
          </a:xfrm>
          <a:prstGeom prst="rect">
            <a:avLst/>
          </a:prstGeom>
        </p:spPr>
      </p:pic>
      <p:sp>
        <p:nvSpPr>
          <p:cNvPr id="11" name="Content Placeholder 1">
            <a:extLst>
              <a:ext uri="{FF2B5EF4-FFF2-40B4-BE49-F238E27FC236}">
                <a16:creationId xmlns:a16="http://schemas.microsoft.com/office/drawing/2014/main" xmlns="" id="{7031BE79-C14F-437F-A758-E8640CF7D5AB}"/>
              </a:ext>
            </a:extLst>
          </p:cNvPr>
          <p:cNvSpPr txBox="1">
            <a:spLocks/>
          </p:cNvSpPr>
          <p:nvPr/>
        </p:nvSpPr>
        <p:spPr>
          <a:xfrm>
            <a:off x="373626" y="5777452"/>
            <a:ext cx="8672513" cy="590555"/>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50" dirty="0"/>
              <a:t>Official Seal: On behalf of the U.S. Department of Energy, Chargé Theodore Allegra signed three amended protocols to the United States CERN 2015 cooperation agreement on May 2. The agreements will enable the U.S. and CERN to contribute technical equipment and scientific expertise to support the U.S. hosted Long Baseline Neutrino Facility in Illinois and South Dakota</a:t>
            </a:r>
          </a:p>
        </p:txBody>
      </p:sp>
      <p:sp>
        <p:nvSpPr>
          <p:cNvPr id="5" name="Slide Number Placeholder 4">
            <a:extLst>
              <a:ext uri="{FF2B5EF4-FFF2-40B4-BE49-F238E27FC236}">
                <a16:creationId xmlns:a16="http://schemas.microsoft.com/office/drawing/2014/main" xmlns="" id="{83F65701-C819-4A04-B506-91F118AEA4A6}"/>
              </a:ext>
            </a:extLst>
          </p:cNvPr>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spTree>
    <p:extLst>
      <p:ext uri="{BB962C8B-B14F-4D97-AF65-F5344CB8AC3E}">
        <p14:creationId xmlns:p14="http://schemas.microsoft.com/office/powerpoint/2010/main" val="41998078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UK Science and Technology Agreement</a:t>
            </a:r>
          </a:p>
        </p:txBody>
      </p:sp>
      <p:sp>
        <p:nvSpPr>
          <p:cNvPr id="4" name="Footer Placeholder 3"/>
          <p:cNvSpPr>
            <a:spLocks noGrp="1"/>
          </p:cNvSpPr>
          <p:nvPr>
            <p:ph type="ftr" sz="quarter" idx="3"/>
          </p:nvPr>
        </p:nvSpPr>
        <p:spPr/>
        <p:txBody>
          <a:bodyPr/>
          <a:lstStyle/>
          <a:p>
            <a:pPr>
              <a:defRPr/>
            </a:pPr>
            <a:r>
              <a:rPr lang="en-US" smtClean="0"/>
              <a:t>11/30/2017           T. I. Meyer | HEPAP </a:t>
            </a:r>
            <a:endParaRPr lang="en-US" b="1" dirty="0"/>
          </a:p>
        </p:txBody>
      </p:sp>
      <p:sp>
        <p:nvSpPr>
          <p:cNvPr id="2" name="Content Placeholder 1"/>
          <p:cNvSpPr>
            <a:spLocks noGrp="1"/>
          </p:cNvSpPr>
          <p:nvPr>
            <p:ph idx="1"/>
          </p:nvPr>
        </p:nvSpPr>
        <p:spPr>
          <a:xfrm>
            <a:off x="228600" y="971551"/>
            <a:ext cx="8672513" cy="1032348"/>
          </a:xfrm>
        </p:spPr>
        <p:txBody>
          <a:bodyPr/>
          <a:lstStyle/>
          <a:p>
            <a:r>
              <a:rPr lang="en-US" dirty="0"/>
              <a:t>First ever S&amp;T agreement between U.S. and U.K. signed on September 20, 2017 by U.K. Science Minister Jo Johnson</a:t>
            </a:r>
          </a:p>
          <a:p>
            <a:endParaRPr lang="en-US" dirty="0"/>
          </a:p>
        </p:txBody>
      </p:sp>
      <p:pic>
        <p:nvPicPr>
          <p:cNvPr id="8" name="Picture 7">
            <a:extLst>
              <a:ext uri="{FF2B5EF4-FFF2-40B4-BE49-F238E27FC236}">
                <a16:creationId xmlns:a16="http://schemas.microsoft.com/office/drawing/2014/main" xmlns="" id="{A507E7CD-8477-4E7A-84BF-B8CC833B7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655" y="1949793"/>
            <a:ext cx="6254885" cy="4168905"/>
          </a:xfrm>
          <a:prstGeom prst="rect">
            <a:avLst/>
          </a:prstGeom>
        </p:spPr>
      </p:pic>
      <p:sp>
        <p:nvSpPr>
          <p:cNvPr id="9" name="Content Placeholder 1">
            <a:extLst>
              <a:ext uri="{FF2B5EF4-FFF2-40B4-BE49-F238E27FC236}">
                <a16:creationId xmlns:a16="http://schemas.microsoft.com/office/drawing/2014/main" xmlns="" id="{4345215A-89F9-405B-BC49-3FC603A555B8}"/>
              </a:ext>
            </a:extLst>
          </p:cNvPr>
          <p:cNvSpPr txBox="1">
            <a:spLocks/>
          </p:cNvSpPr>
          <p:nvPr/>
        </p:nvSpPr>
        <p:spPr>
          <a:xfrm>
            <a:off x="222251" y="1759726"/>
            <a:ext cx="2375034" cy="4358972"/>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r>
              <a:rPr lang="en-US" dirty="0"/>
              <a:t>Commits £65M (about $88M) to DUNE, LBNF, and PIP-II</a:t>
            </a:r>
          </a:p>
          <a:p>
            <a:endParaRPr lang="en-US" dirty="0"/>
          </a:p>
        </p:txBody>
      </p:sp>
      <p:sp>
        <p:nvSpPr>
          <p:cNvPr id="5" name="Slide Number Placeholder 4">
            <a:extLst>
              <a:ext uri="{FF2B5EF4-FFF2-40B4-BE49-F238E27FC236}">
                <a16:creationId xmlns:a16="http://schemas.microsoft.com/office/drawing/2014/main" xmlns="" id="{89976B7E-C90F-490E-BA44-A29124579C23}"/>
              </a:ext>
            </a:extLst>
          </p:cNvPr>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Tree>
    <p:extLst>
      <p:ext uri="{BB962C8B-B14F-4D97-AF65-F5344CB8AC3E}">
        <p14:creationId xmlns:p14="http://schemas.microsoft.com/office/powerpoint/2010/main" val="11109068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059919"/>
            <a:ext cx="8672513" cy="4882624"/>
          </a:xfrm>
        </p:spPr>
      </p:pic>
      <p:sp>
        <p:nvSpPr>
          <p:cNvPr id="3" name="Title 2"/>
          <p:cNvSpPr>
            <a:spLocks noGrp="1"/>
          </p:cNvSpPr>
          <p:nvPr>
            <p:ph type="title"/>
          </p:nvPr>
        </p:nvSpPr>
        <p:spPr/>
        <p:txBody>
          <a:bodyPr/>
          <a:lstStyle/>
          <a:p>
            <a:r>
              <a:rPr lang="en-US" dirty="0"/>
              <a:t>UK Minister Johnson Visits Fermilab</a:t>
            </a:r>
          </a:p>
        </p:txBody>
      </p:sp>
      <p:sp>
        <p:nvSpPr>
          <p:cNvPr id="4" name="Footer Placeholder 3"/>
          <p:cNvSpPr>
            <a:spLocks noGrp="1"/>
          </p:cNvSpPr>
          <p:nvPr>
            <p:ph type="ftr" sz="quarter" idx="3"/>
          </p:nvPr>
        </p:nvSpPr>
        <p:spPr/>
        <p:txBody>
          <a:bodyPr/>
          <a:lstStyle/>
          <a:p>
            <a:pPr>
              <a:defRPr/>
            </a:pPr>
            <a:r>
              <a:rPr lang="en-US" smtClean="0"/>
              <a:t>11/30/2017           T. I. Meyer | HEPAP </a:t>
            </a:r>
            <a:endParaRPr lang="en-US" b="1" dirty="0"/>
          </a:p>
        </p:txBody>
      </p:sp>
      <p:sp>
        <p:nvSpPr>
          <p:cNvPr id="2" name="Slide Number Placeholder 1">
            <a:extLst>
              <a:ext uri="{FF2B5EF4-FFF2-40B4-BE49-F238E27FC236}">
                <a16:creationId xmlns:a16="http://schemas.microsoft.com/office/drawing/2014/main" xmlns="" id="{E5283089-8E31-4468-A9AD-F1E747935FA5}"/>
              </a:ext>
            </a:extLst>
          </p:cNvPr>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spTree>
    <p:extLst>
      <p:ext uri="{BB962C8B-B14F-4D97-AF65-F5344CB8AC3E}">
        <p14:creationId xmlns:p14="http://schemas.microsoft.com/office/powerpoint/2010/main" val="23030641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Italy: Funding Agency INFN</a:t>
            </a:r>
          </a:p>
        </p:txBody>
      </p:sp>
      <p:sp>
        <p:nvSpPr>
          <p:cNvPr id="4" name="Footer Placeholder 3"/>
          <p:cNvSpPr>
            <a:spLocks noGrp="1"/>
          </p:cNvSpPr>
          <p:nvPr>
            <p:ph type="ftr" sz="quarter" idx="3"/>
          </p:nvPr>
        </p:nvSpPr>
        <p:spPr/>
        <p:txBody>
          <a:bodyPr/>
          <a:lstStyle/>
          <a:p>
            <a:pPr>
              <a:defRPr/>
            </a:pPr>
            <a:r>
              <a:rPr lang="en-US" smtClean="0"/>
              <a:t>11/30/2017           T. I. Meyer | HEPAP </a:t>
            </a:r>
            <a:endParaRPr lang="en-US" b="1" dirty="0"/>
          </a:p>
        </p:txBody>
      </p:sp>
      <p:sp>
        <p:nvSpPr>
          <p:cNvPr id="5" name="Content Placeholder 1">
            <a:extLst>
              <a:ext uri="{FF2B5EF4-FFF2-40B4-BE49-F238E27FC236}">
                <a16:creationId xmlns:a16="http://schemas.microsoft.com/office/drawing/2014/main" xmlns="" id="{141649A1-CDDF-4E12-9FE8-6BA206FE4E62}"/>
              </a:ext>
            </a:extLst>
          </p:cNvPr>
          <p:cNvSpPr txBox="1">
            <a:spLocks/>
          </p:cNvSpPr>
          <p:nvPr/>
        </p:nvSpPr>
        <p:spPr>
          <a:xfrm>
            <a:off x="145473" y="971550"/>
            <a:ext cx="8858073" cy="11656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Engaged in short baseline neutrino program, ICARUS Neutrino Detector, upgraded by CERN &amp; INFN </a:t>
            </a:r>
          </a:p>
          <a:p>
            <a:r>
              <a:rPr lang="en-US" dirty="0"/>
              <a:t>PIP-II R&amp;D secure, production quantities good promise </a:t>
            </a:r>
          </a:p>
          <a:p>
            <a:endParaRPr lang="en-US" dirty="0"/>
          </a:p>
        </p:txBody>
      </p:sp>
      <p:pic>
        <p:nvPicPr>
          <p:cNvPr id="10" name="Picture 9">
            <a:extLst>
              <a:ext uri="{FF2B5EF4-FFF2-40B4-BE49-F238E27FC236}">
                <a16:creationId xmlns:a16="http://schemas.microsoft.com/office/drawing/2014/main" xmlns="" id="{CE91EFF2-8850-4A31-A747-FD5555C486D6}"/>
              </a:ext>
            </a:extLst>
          </p:cNvPr>
          <p:cNvPicPr>
            <a:picLocks noChangeAspect="1"/>
          </p:cNvPicPr>
          <p:nvPr/>
        </p:nvPicPr>
        <p:blipFill>
          <a:blip r:embed="rId2"/>
          <a:stretch>
            <a:fillRect/>
          </a:stretch>
        </p:blipFill>
        <p:spPr>
          <a:xfrm>
            <a:off x="3566468" y="2343865"/>
            <a:ext cx="5577532" cy="3135161"/>
          </a:xfrm>
          <a:prstGeom prst="rect">
            <a:avLst/>
          </a:prstGeom>
        </p:spPr>
      </p:pic>
      <p:sp>
        <p:nvSpPr>
          <p:cNvPr id="2" name="Slide Number Placeholder 1">
            <a:extLst>
              <a:ext uri="{FF2B5EF4-FFF2-40B4-BE49-F238E27FC236}">
                <a16:creationId xmlns:a16="http://schemas.microsoft.com/office/drawing/2014/main" xmlns="" id="{D595C3FF-418F-48D5-862C-E60764189A1E}"/>
              </a:ext>
            </a:extLst>
          </p:cNvPr>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0" y="2947794"/>
            <a:ext cx="4697361" cy="3185652"/>
          </a:xfrm>
        </p:spPr>
      </p:pic>
    </p:spTree>
    <p:extLst>
      <p:ext uri="{BB962C8B-B14F-4D97-AF65-F5344CB8AC3E}">
        <p14:creationId xmlns:p14="http://schemas.microsoft.com/office/powerpoint/2010/main" val="27719257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46597" y="258908"/>
            <a:ext cx="7767696" cy="468501"/>
          </a:xfrm>
        </p:spPr>
        <p:txBody>
          <a:bodyPr/>
          <a:lstStyle/>
          <a:p>
            <a:r>
              <a:rPr lang="en-US" sz="2400" dirty="0">
                <a:solidFill>
                  <a:schemeClr val="tx2"/>
                </a:solidFill>
              </a:rPr>
              <a:t>Deep Underground Neutrino Experiment (DUNE)</a:t>
            </a:r>
          </a:p>
        </p:txBody>
      </p:sp>
      <p:sp>
        <p:nvSpPr>
          <p:cNvPr id="8" name="Title 6"/>
          <p:cNvSpPr txBox="1">
            <a:spLocks/>
          </p:cNvSpPr>
          <p:nvPr/>
        </p:nvSpPr>
        <p:spPr>
          <a:xfrm>
            <a:off x="222250" y="831273"/>
            <a:ext cx="8581143" cy="2234045"/>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342900" indent="-342900">
              <a:buFont typeface="Arial"/>
              <a:buChar char="•"/>
            </a:pPr>
            <a:endParaRPr lang="en-US" sz="1800" b="0" dirty="0">
              <a:solidFill>
                <a:schemeClr val="tx2"/>
              </a:solidFill>
              <a:latin typeface="Helvetica" charset="0"/>
            </a:endParaRPr>
          </a:p>
          <a:p>
            <a:pPr marL="342900" indent="-342900">
              <a:buFont typeface="Arial"/>
              <a:buChar char="•"/>
            </a:pPr>
            <a:endParaRPr lang="en-US" sz="1800" b="0" dirty="0">
              <a:solidFill>
                <a:schemeClr val="tx2"/>
              </a:solidFill>
              <a:latin typeface="Helvetica" charset="0"/>
            </a:endParaRPr>
          </a:p>
          <a:p>
            <a:pPr marL="342900" indent="-342900">
              <a:buFont typeface="Arial"/>
              <a:buChar char="•"/>
            </a:pPr>
            <a:endParaRPr lang="en-US" sz="1800" b="0" dirty="0">
              <a:solidFill>
                <a:schemeClr val="tx2"/>
              </a:solidFill>
              <a:latin typeface="Helvetica" charset="0"/>
            </a:endParaRPr>
          </a:p>
          <a:p>
            <a:pPr marL="342900" indent="-342900">
              <a:buFont typeface="Arial"/>
              <a:buChar char="•"/>
            </a:pPr>
            <a:endParaRPr lang="en-US" sz="1800" b="0" dirty="0">
              <a:solidFill>
                <a:schemeClr val="tx2"/>
              </a:solidFill>
              <a:latin typeface="Helvetica" charset="0"/>
            </a:endParaRPr>
          </a:p>
          <a:p>
            <a:pPr marL="342900" indent="-342900">
              <a:buFont typeface="Arial"/>
              <a:buChar char="•"/>
            </a:pPr>
            <a:endParaRPr lang="en-US" sz="1800" b="0" dirty="0">
              <a:solidFill>
                <a:schemeClr val="tx2"/>
              </a:solidFill>
              <a:latin typeface="Helvetica" charset="0"/>
            </a:endParaRPr>
          </a:p>
          <a:p>
            <a:pPr marL="342900" indent="-342900">
              <a:buFont typeface="Arial"/>
              <a:buChar char="•"/>
            </a:pPr>
            <a:endParaRPr lang="en-US" sz="1800" b="0" dirty="0">
              <a:solidFill>
                <a:schemeClr val="tx2"/>
              </a:solidFill>
              <a:latin typeface="Helvetica" charset="0"/>
            </a:endParaRPr>
          </a:p>
          <a:p>
            <a:pPr marL="342900" indent="-342900">
              <a:buFont typeface="Arial"/>
              <a:buChar char="•"/>
            </a:pPr>
            <a:endParaRPr lang="en-US" sz="1800" b="0" dirty="0">
              <a:solidFill>
                <a:schemeClr val="tx2"/>
              </a:solidFill>
              <a:latin typeface="Helvetica" charset="0"/>
            </a:endParaRPr>
          </a:p>
          <a:p>
            <a:pPr marL="342900" indent="-342900">
              <a:buFont typeface="Arial"/>
              <a:buChar char="•"/>
            </a:pPr>
            <a:endParaRPr lang="en-US" sz="1800" b="0" dirty="0">
              <a:solidFill>
                <a:schemeClr val="tx2"/>
              </a:solidFill>
              <a:latin typeface="Helvetica" charset="0"/>
            </a:endParaRPr>
          </a:p>
          <a:p>
            <a:pPr marL="342900" indent="-342900">
              <a:buFont typeface="Arial"/>
              <a:buChar char="•"/>
            </a:pPr>
            <a:endParaRPr lang="en-US" sz="1800" b="0" dirty="0">
              <a:solidFill>
                <a:schemeClr val="tx2"/>
              </a:solidFill>
              <a:latin typeface="Helvetica" charset="0"/>
            </a:endParaRPr>
          </a:p>
          <a:p>
            <a:pPr marL="342900" indent="-342900">
              <a:buFont typeface="Arial"/>
              <a:buChar char="•"/>
            </a:pPr>
            <a:endParaRPr lang="en-US" sz="1800" b="0" dirty="0">
              <a:solidFill>
                <a:schemeClr val="tx2"/>
              </a:solidFill>
              <a:latin typeface="Helvetica" charset="0"/>
            </a:endParaRPr>
          </a:p>
          <a:p>
            <a:pPr marL="342900" indent="-342900">
              <a:buFont typeface="Arial"/>
              <a:buChar char="•"/>
            </a:pPr>
            <a:r>
              <a:rPr lang="en-US" sz="1800" b="0" dirty="0">
                <a:solidFill>
                  <a:schemeClr val="tx2"/>
                </a:solidFill>
                <a:latin typeface="Helvetica" charset="0"/>
              </a:rPr>
              <a:t>DUNE is building a regional collaborative effort in Latin America that focuses on leadership roles in high speed electronics, advanced computing, and a novel light detection technology: ARAPUCA</a:t>
            </a:r>
          </a:p>
          <a:p>
            <a:pPr marL="342900" indent="-342900">
              <a:buFont typeface="Arial"/>
              <a:buChar char="•"/>
            </a:pPr>
            <a:endParaRPr lang="en-US" sz="1800" b="0" dirty="0">
              <a:solidFill>
                <a:schemeClr val="tx2"/>
              </a:solidFill>
              <a:latin typeface="Helvetica" charset="0"/>
            </a:endParaRPr>
          </a:p>
          <a:p>
            <a:pPr marL="342900" indent="-342900">
              <a:buFont typeface="Arial"/>
              <a:buChar char="•"/>
            </a:pPr>
            <a:r>
              <a:rPr lang="en-US" sz="1800" b="0" dirty="0">
                <a:solidFill>
                  <a:schemeClr val="tx2"/>
                </a:solidFill>
                <a:latin typeface="Helvetica" charset="0"/>
              </a:rPr>
              <a:t>ARAPUCA in the language of native Brazilian means a trap for birds; the new detector technology concept was invented at a Brazilian university with Brazilian funding</a:t>
            </a:r>
          </a:p>
          <a:p>
            <a:pPr marL="342900" indent="-342900">
              <a:buFont typeface="Arial"/>
              <a:buChar char="•"/>
            </a:pPr>
            <a:endParaRPr lang="en-US" sz="1800" b="0" dirty="0">
              <a:solidFill>
                <a:schemeClr val="tx2"/>
              </a:solidFill>
              <a:latin typeface="Helvetica" charset="0"/>
            </a:endParaRPr>
          </a:p>
        </p:txBody>
      </p:sp>
      <p:pic>
        <p:nvPicPr>
          <p:cNvPr id="2" name="Picture 1" descr="Screen Shot 2017-10-30 at 3.10.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5572" y="2934814"/>
            <a:ext cx="4483378" cy="3232553"/>
          </a:xfrm>
          <a:prstGeom prst="rect">
            <a:avLst/>
          </a:prstGeom>
        </p:spPr>
      </p:pic>
      <p:pic>
        <p:nvPicPr>
          <p:cNvPr id="3" name="Picture 2" descr="Screen Shot 2017-10-30 at 3.10.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587" y="2934814"/>
            <a:ext cx="3197993" cy="3236640"/>
          </a:xfrm>
          <a:prstGeom prst="rect">
            <a:avLst/>
          </a:prstGeom>
        </p:spPr>
      </p:pic>
      <p:sp>
        <p:nvSpPr>
          <p:cNvPr id="4" name="Footer Placeholder 3">
            <a:extLst>
              <a:ext uri="{FF2B5EF4-FFF2-40B4-BE49-F238E27FC236}">
                <a16:creationId xmlns:a16="http://schemas.microsoft.com/office/drawing/2014/main" xmlns="" id="{0CA6F3E7-5335-45F5-BBE9-5FBACC296E4A}"/>
              </a:ext>
            </a:extLst>
          </p:cNvPr>
          <p:cNvSpPr>
            <a:spLocks noGrp="1"/>
          </p:cNvSpPr>
          <p:nvPr>
            <p:ph type="ftr" sz="quarter" idx="3"/>
          </p:nvPr>
        </p:nvSpPr>
        <p:spPr/>
        <p:txBody>
          <a:bodyPr/>
          <a:lstStyle/>
          <a:p>
            <a:pPr>
              <a:defRPr/>
            </a:pPr>
            <a:r>
              <a:rPr lang="en-US" smtClean="0"/>
              <a:t>11/30/2017           T. I. Meyer | HEPAP </a:t>
            </a:r>
            <a:endParaRPr lang="en-US" b="1" dirty="0"/>
          </a:p>
        </p:txBody>
      </p:sp>
      <p:sp>
        <p:nvSpPr>
          <p:cNvPr id="5" name="Slide Number Placeholder 4">
            <a:extLst>
              <a:ext uri="{FF2B5EF4-FFF2-40B4-BE49-F238E27FC236}">
                <a16:creationId xmlns:a16="http://schemas.microsoft.com/office/drawing/2014/main" xmlns="" id="{306B03BF-E426-4C25-8C4C-985957498D47}"/>
              </a:ext>
            </a:extLst>
          </p:cNvPr>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spTree>
    <p:extLst>
      <p:ext uri="{BB962C8B-B14F-4D97-AF65-F5344CB8AC3E}">
        <p14:creationId xmlns:p14="http://schemas.microsoft.com/office/powerpoint/2010/main" val="25140839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28600" y="2905433"/>
            <a:ext cx="8672513" cy="2752274"/>
          </a:xfrm>
        </p:spPr>
        <p:txBody>
          <a:bodyPr/>
          <a:lstStyle/>
          <a:p>
            <a:pPr marL="0" indent="0">
              <a:buNone/>
            </a:pPr>
            <a:endParaRPr lang="en-US" dirty="0"/>
          </a:p>
          <a:p>
            <a:pPr marL="0" indent="0">
              <a:buNone/>
            </a:pPr>
            <a:endParaRPr lang="en-US" dirty="0">
              <a:solidFill>
                <a:schemeClr val="tx1"/>
              </a:solidFill>
            </a:endParaRPr>
          </a:p>
        </p:txBody>
      </p:sp>
      <p:sp>
        <p:nvSpPr>
          <p:cNvPr id="5" name="Title 4">
            <a:extLst>
              <a:ext uri="{FF2B5EF4-FFF2-40B4-BE49-F238E27FC236}">
                <a16:creationId xmlns:a16="http://schemas.microsoft.com/office/drawing/2014/main" xmlns="" id="{503DCA89-E051-4813-8036-6427B5E833D5}"/>
              </a:ext>
            </a:extLst>
          </p:cNvPr>
          <p:cNvSpPr>
            <a:spLocks noGrp="1"/>
          </p:cNvSpPr>
          <p:nvPr>
            <p:ph type="title"/>
          </p:nvPr>
        </p:nvSpPr>
        <p:spPr/>
        <p:txBody>
          <a:bodyPr/>
          <a:lstStyle/>
          <a:p>
            <a:r>
              <a:rPr lang="en-US" dirty="0"/>
              <a:t>Community plan for U.S. particle physics: P5</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93426"/>
            <a:ext cx="9144000" cy="1294123"/>
          </a:xfrm>
          <a:prstGeom prst="rect">
            <a:avLst/>
          </a:prstGeom>
        </p:spPr>
      </p:pic>
      <p:sp>
        <p:nvSpPr>
          <p:cNvPr id="3" name="Rectangle 2"/>
          <p:cNvSpPr/>
          <p:nvPr/>
        </p:nvSpPr>
        <p:spPr>
          <a:xfrm>
            <a:off x="346587" y="1089431"/>
            <a:ext cx="8340213" cy="4001095"/>
          </a:xfrm>
          <a:prstGeom prst="rect">
            <a:avLst/>
          </a:prstGeom>
        </p:spPr>
        <p:txBody>
          <a:bodyPr wrap="square">
            <a:spAutoFit/>
          </a:bodyPr>
          <a:lstStyle/>
          <a:p>
            <a:pPr marL="342900" indent="-342900">
              <a:buFont typeface="Arial" charset="0"/>
              <a:buChar char="•"/>
            </a:pPr>
            <a:r>
              <a:rPr lang="en-US" sz="2000" dirty="0">
                <a:solidFill>
                  <a:schemeClr val="accent6"/>
                </a:solidFill>
                <a:latin typeface="Helvetica" charset="0"/>
                <a:ea typeface="Helvetica" charset="0"/>
                <a:cs typeface="Helvetica" charset="0"/>
              </a:rPr>
              <a:t>P5 was an NSF/DOE prioritization panel using input from a year-long U.S. community exercise with global coordination</a:t>
            </a:r>
          </a:p>
          <a:p>
            <a:pPr marL="342900" indent="-342900">
              <a:buFont typeface="Arial" charset="0"/>
              <a:buChar char="•"/>
            </a:pPr>
            <a:endParaRPr lang="en-US" sz="2000" dirty="0">
              <a:solidFill>
                <a:schemeClr val="accent6"/>
              </a:solidFill>
              <a:latin typeface="Helvetica" charset="0"/>
              <a:ea typeface="Helvetica" charset="0"/>
              <a:cs typeface="Helvetica" charset="0"/>
            </a:endParaRPr>
          </a:p>
          <a:p>
            <a:pPr marL="342900" indent="-342900">
              <a:buFont typeface="Arial" charset="0"/>
              <a:buChar char="•"/>
            </a:pPr>
            <a:r>
              <a:rPr lang="en-US" sz="2000" dirty="0">
                <a:solidFill>
                  <a:schemeClr val="accent6"/>
                </a:solidFill>
                <a:latin typeface="Helvetica" charset="0"/>
                <a:ea typeface="Helvetica" charset="0"/>
                <a:cs typeface="Helvetica" charset="0"/>
              </a:rPr>
              <a:t>Difficult choices were made; emphasis on the best opportunities for discoveries in fundamental science</a:t>
            </a:r>
          </a:p>
          <a:p>
            <a:pPr marL="342900" indent="-342900">
              <a:buFont typeface="Arial" charset="0"/>
              <a:buChar char="•"/>
            </a:pPr>
            <a:endParaRPr lang="en-US" sz="2000" dirty="0">
              <a:solidFill>
                <a:schemeClr val="accent6"/>
              </a:solidFill>
              <a:latin typeface="Helvetica" charset="0"/>
              <a:ea typeface="Helvetica" charset="0"/>
              <a:cs typeface="Helvetica" charset="0"/>
            </a:endParaRPr>
          </a:p>
          <a:p>
            <a:pPr marL="342900" indent="-342900">
              <a:buFont typeface="Arial" charset="0"/>
              <a:buChar char="•"/>
            </a:pPr>
            <a:r>
              <a:rPr lang="en-US" sz="2000" dirty="0">
                <a:solidFill>
                  <a:schemeClr val="accent6"/>
                </a:solidFill>
                <a:latin typeface="Helvetica" charset="0"/>
                <a:ea typeface="Helvetica" charset="0"/>
                <a:cs typeface="Helvetica" charset="0"/>
              </a:rPr>
              <a:t>Fermilab is successfully executing the P5 plan for HEP as laid out in the May 2014 P5 report. Two (interconnected) highest priorities:</a:t>
            </a:r>
          </a:p>
          <a:p>
            <a:pPr marL="342900" indent="-342900">
              <a:buFont typeface="Arial" charset="0"/>
              <a:buChar char="•"/>
            </a:pPr>
            <a:endParaRPr lang="en-US" sz="2000" dirty="0">
              <a:solidFill>
                <a:schemeClr val="accent6"/>
              </a:solidFill>
              <a:latin typeface="Helvetica" charset="0"/>
              <a:ea typeface="Helvetica" charset="0"/>
              <a:cs typeface="Helvetica" charset="0"/>
            </a:endParaRPr>
          </a:p>
          <a:p>
            <a:pPr marL="800100" lvl="1" indent="-342900">
              <a:buFont typeface="Arial" charset="0"/>
              <a:buChar char="•"/>
            </a:pPr>
            <a:r>
              <a:rPr lang="en-US" sz="1800" dirty="0">
                <a:solidFill>
                  <a:schemeClr val="accent6"/>
                </a:solidFill>
                <a:latin typeface="Helvetica" charset="0"/>
                <a:ea typeface="Helvetica" charset="0"/>
                <a:cs typeface="Helvetica" charset="0"/>
              </a:rPr>
              <a:t>Fermilab hosts the world community at LBNF/DUNE for neutrino science</a:t>
            </a:r>
          </a:p>
          <a:p>
            <a:pPr marL="800100" lvl="1" indent="-342900">
              <a:buFont typeface="Arial" charset="0"/>
              <a:buChar char="•"/>
            </a:pPr>
            <a:endParaRPr lang="en-US" sz="1800" dirty="0">
              <a:solidFill>
                <a:schemeClr val="accent6"/>
              </a:solidFill>
              <a:latin typeface="Helvetica" charset="0"/>
              <a:ea typeface="Helvetica" charset="0"/>
              <a:cs typeface="Helvetica" charset="0"/>
            </a:endParaRPr>
          </a:p>
          <a:p>
            <a:pPr marL="800100" lvl="1" indent="-342900">
              <a:buFont typeface="Arial" charset="0"/>
              <a:buChar char="•"/>
            </a:pPr>
            <a:r>
              <a:rPr lang="en-US" sz="1800" dirty="0">
                <a:solidFill>
                  <a:schemeClr val="accent6"/>
                </a:solidFill>
                <a:latin typeface="Helvetica" charset="0"/>
                <a:ea typeface="Helvetica" charset="0"/>
                <a:cs typeface="Helvetica" charset="0"/>
              </a:rPr>
              <a:t>Fermilab continues strong partnership with CERN on LHC</a:t>
            </a:r>
          </a:p>
          <a:p>
            <a:pPr marL="342900" indent="-342900">
              <a:buFont typeface="Arial" charset="0"/>
              <a:buChar char="•"/>
            </a:pPr>
            <a:endParaRPr lang="en-US" sz="2000" dirty="0">
              <a:solidFill>
                <a:schemeClr val="accent6"/>
              </a:solidFill>
              <a:latin typeface="Helvetica" charset="0"/>
              <a:ea typeface="Helvetica" charset="0"/>
              <a:cs typeface="Helvetica" charset="0"/>
            </a:endParaRPr>
          </a:p>
        </p:txBody>
      </p:sp>
      <p:sp>
        <p:nvSpPr>
          <p:cNvPr id="4" name="Footer Placeholder 3"/>
          <p:cNvSpPr>
            <a:spLocks noGrp="1"/>
          </p:cNvSpPr>
          <p:nvPr>
            <p:ph type="ftr" sz="quarter" idx="3"/>
          </p:nvPr>
        </p:nvSpPr>
        <p:spPr/>
        <p:txBody>
          <a:bodyPr/>
          <a:lstStyle/>
          <a:p>
            <a:pPr>
              <a:defRPr/>
            </a:pPr>
            <a:r>
              <a:rPr lang="en-US" smtClean="0"/>
              <a:t>11/30/2017           T. I. Meyer | HEPAP </a:t>
            </a:r>
            <a:endParaRPr lang="en-US" b="1" dirty="0"/>
          </a:p>
        </p:txBody>
      </p:sp>
    </p:spTree>
    <p:extLst>
      <p:ext uri="{BB962C8B-B14F-4D97-AF65-F5344CB8AC3E}">
        <p14:creationId xmlns:p14="http://schemas.microsoft.com/office/powerpoint/2010/main" val="9572187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altLang="en-US" dirty="0">
                <a:latin typeface="Helvetica" panose="020B0604020202020204" pitchFamily="34" charset="0"/>
                <a:ea typeface="Geneva" pitchFamily="121" charset="-128"/>
              </a:rPr>
              <a:t>LBNF/</a:t>
            </a:r>
            <a:r>
              <a:rPr lang="en-US" altLang="en-US" dirty="0" err="1">
                <a:latin typeface="Helvetica" panose="020B0604020202020204" pitchFamily="34" charset="0"/>
                <a:ea typeface="Geneva" pitchFamily="121" charset="-128"/>
              </a:rPr>
              <a:t>Fermilab</a:t>
            </a:r>
            <a:r>
              <a:rPr lang="en-US" altLang="en-US" dirty="0">
                <a:latin typeface="Helvetica" panose="020B0604020202020204" pitchFamily="34" charset="0"/>
                <a:ea typeface="Geneva" pitchFamily="121" charset="-128"/>
              </a:rPr>
              <a:t> at the OAS ministerial and High authorities Science and Technology meeting. (Medellin, Nov.2, 2017)</a:t>
            </a:r>
          </a:p>
        </p:txBody>
      </p:sp>
      <p:sp>
        <p:nvSpPr>
          <p:cNvPr id="24578" name="Content Placeholder 29"/>
          <p:cNvSpPr>
            <a:spLocks noGrp="1"/>
          </p:cNvSpPr>
          <p:nvPr>
            <p:ph idx="1"/>
          </p:nvPr>
        </p:nvSpPr>
        <p:spPr bwMode="auto">
          <a:xfrm>
            <a:off x="222250" y="3645629"/>
            <a:ext cx="8672513" cy="304404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marL="434340"/>
            <a:r>
              <a:rPr lang="en-US" altLang="en-US" sz="1800" dirty="0">
                <a:latin typeface="Helvetica" panose="020B0604020202020204" pitchFamily="34" charset="0"/>
                <a:ea typeface="Geneva" pitchFamily="121" charset="-128"/>
              </a:rPr>
              <a:t>Colombia: Intend of commitment </a:t>
            </a:r>
            <a:r>
              <a:rPr lang="en-US" altLang="en-US" sz="1800" dirty="0" smtClean="0">
                <a:latin typeface="Helvetica" panose="020B0604020202020204" pitchFamily="34" charset="0"/>
                <a:ea typeface="Geneva" pitchFamily="121" charset="-128"/>
              </a:rPr>
              <a:t>from </a:t>
            </a:r>
            <a:r>
              <a:rPr lang="en-US" altLang="en-US" sz="1800" dirty="0" err="1">
                <a:latin typeface="Helvetica" panose="020B0604020202020204" pitchFamily="34" charset="0"/>
                <a:ea typeface="Geneva" pitchFamily="121" charset="-128"/>
              </a:rPr>
              <a:t>Colciencias</a:t>
            </a:r>
            <a:r>
              <a:rPr lang="en-US" altLang="en-US" sz="1800" dirty="0">
                <a:latin typeface="Helvetica" panose="020B0604020202020204" pitchFamily="34" charset="0"/>
                <a:ea typeface="Geneva" pitchFamily="121" charset="-128"/>
              </a:rPr>
              <a:t> President to support </a:t>
            </a:r>
            <a:r>
              <a:rPr lang="en-US" sz="1800" dirty="0"/>
              <a:t>a consortium of Colombian university groups in DUNE in the next 4 years</a:t>
            </a:r>
          </a:p>
          <a:p>
            <a:pPr marL="434340"/>
            <a:r>
              <a:rPr lang="en-US" sz="1800" dirty="0"/>
              <a:t>Mexico: following on letter of CONACYT’s President to DOE, expressing strong interest in participation in the DUNE program, CONACYT’s President offered to explore new venues within their institutes to support DUNE groups in Mexico</a:t>
            </a:r>
          </a:p>
          <a:p>
            <a:pPr marL="434340"/>
            <a:r>
              <a:rPr lang="en-US" sz="1800" dirty="0"/>
              <a:t>Brazil: Leading group in DUNE ARAPUCA detectors, received support from Sao Paulo State funding agency </a:t>
            </a:r>
          </a:p>
          <a:p>
            <a:pPr marL="434340"/>
            <a:r>
              <a:rPr lang="en-US" sz="1800" dirty="0"/>
              <a:t>Peru CONCYTEC and Paraguay CONACYT: </a:t>
            </a:r>
            <a:r>
              <a:rPr lang="en-US" altLang="en-US" sz="1800" dirty="0">
                <a:latin typeface="Helvetica" panose="020B0604020202020204" pitchFamily="34" charset="0"/>
                <a:ea typeface="Geneva" pitchFamily="121" charset="-128"/>
              </a:rPr>
              <a:t>Commitment from both </a:t>
            </a:r>
            <a:r>
              <a:rPr lang="en-US" sz="1800" dirty="0"/>
              <a:t>Presidents, to financially support DUNE groups as part of ARAPUCA</a:t>
            </a:r>
          </a:p>
          <a:p>
            <a:pPr marL="434340">
              <a:buNone/>
            </a:pPr>
            <a:endParaRPr lang="en-US" sz="1800" dirty="0"/>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40</a:t>
            </a:fld>
            <a:endParaRPr lang="en-US" altLang="en-US" sz="1200">
              <a:solidFill>
                <a:srgbClr val="004C97"/>
              </a:solidFill>
              <a:latin typeface="Helvetica" panose="020B0604020202020204" pitchFamily="34" charset="0"/>
            </a:endParaRPr>
          </a:p>
        </p:txBody>
      </p:sp>
      <p:sp>
        <p:nvSpPr>
          <p:cNvPr id="2" name="Footer Placeholder 1">
            <a:extLst>
              <a:ext uri="{FF2B5EF4-FFF2-40B4-BE49-F238E27FC236}">
                <a16:creationId xmlns:a16="http://schemas.microsoft.com/office/drawing/2014/main" xmlns="" id="{90513A9A-C22C-443E-8D10-AB8698A99658}"/>
              </a:ext>
            </a:extLst>
          </p:cNvPr>
          <p:cNvSpPr>
            <a:spLocks noGrp="1"/>
          </p:cNvSpPr>
          <p:nvPr>
            <p:ph type="ftr" sz="quarter" idx="11"/>
          </p:nvPr>
        </p:nvSpPr>
        <p:spPr/>
        <p:txBody>
          <a:bodyPr/>
          <a:lstStyle/>
          <a:p>
            <a:pPr>
              <a:defRPr/>
            </a:pPr>
            <a:r>
              <a:rPr lang="en-US" smtClean="0"/>
              <a:t>11/30/2017           T. I. Meyer | HEPAP </a:t>
            </a:r>
            <a:endParaRPr lang="en-US" b="1" dirty="0"/>
          </a:p>
        </p:txBody>
      </p:sp>
      <p:sp>
        <p:nvSpPr>
          <p:cNvPr id="8" name="Content Placeholder 1">
            <a:extLst>
              <a:ext uri="{FF2B5EF4-FFF2-40B4-BE49-F238E27FC236}">
                <a16:creationId xmlns:a16="http://schemas.microsoft.com/office/drawing/2014/main" xmlns="" id="{4953F1BE-E221-4E34-9169-F654CEE12190}"/>
              </a:ext>
            </a:extLst>
          </p:cNvPr>
          <p:cNvSpPr txBox="1">
            <a:spLocks/>
          </p:cNvSpPr>
          <p:nvPr/>
        </p:nvSpPr>
        <p:spPr>
          <a:xfrm>
            <a:off x="4281844" y="2460096"/>
            <a:ext cx="4491238" cy="90552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Presentation to the Ministers and High Authorities jump-started/consolidated high interest in Fermilab’s science and technology program</a:t>
            </a:r>
          </a:p>
          <a:p>
            <a:pPr marL="0" indent="0">
              <a:buNone/>
            </a:pPr>
            <a:endParaRPr lang="en-US" sz="2000" dirty="0"/>
          </a:p>
        </p:txBody>
      </p:sp>
      <p:pic>
        <p:nvPicPr>
          <p:cNvPr id="9" name="Picture 8">
            <a:extLst>
              <a:ext uri="{FF2B5EF4-FFF2-40B4-BE49-F238E27FC236}">
                <a16:creationId xmlns:a16="http://schemas.microsoft.com/office/drawing/2014/main" xmlns="" id="{C81763E3-68D1-48A7-B0CF-913D067AF66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6588" y="940657"/>
            <a:ext cx="3568831" cy="2424960"/>
          </a:xfrm>
          <a:prstGeom prst="rect">
            <a:avLst/>
          </a:prstGeom>
        </p:spPr>
      </p:pic>
    </p:spTree>
    <p:extLst>
      <p:ext uri="{BB962C8B-B14F-4D97-AF65-F5344CB8AC3E}">
        <p14:creationId xmlns:p14="http://schemas.microsoft.com/office/powerpoint/2010/main" val="1448715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71550"/>
            <a:ext cx="8672513" cy="5532663"/>
          </a:xfrm>
        </p:spPr>
        <p:txBody>
          <a:bodyPr/>
          <a:lstStyle/>
          <a:p>
            <a:r>
              <a:rPr lang="en-US" dirty="0" smtClean="0"/>
              <a:t>Fermilab and US HEP program  </a:t>
            </a:r>
            <a:r>
              <a:rPr lang="en-US" dirty="0"/>
              <a:t>has unique strengths, a powerful network of partners around the world, and a good </a:t>
            </a:r>
            <a:r>
              <a:rPr lang="en-US" dirty="0" smtClean="0"/>
              <a:t>relationship with DOE, administration, and Congress</a:t>
            </a:r>
            <a:endParaRPr lang="en-US" dirty="0"/>
          </a:p>
          <a:p>
            <a:endParaRPr lang="en-US" dirty="0"/>
          </a:p>
          <a:p>
            <a:r>
              <a:rPr lang="en-US" dirty="0"/>
              <a:t>All will need to be fully leveraged to realize the </a:t>
            </a:r>
            <a:r>
              <a:rPr lang="en-US" dirty="0" smtClean="0"/>
              <a:t>ambitions  of the field…and </a:t>
            </a:r>
            <a:r>
              <a:rPr lang="en-US" dirty="0"/>
              <a:t>then some</a:t>
            </a:r>
          </a:p>
          <a:p>
            <a:endParaRPr lang="en-US" dirty="0"/>
          </a:p>
          <a:p>
            <a:r>
              <a:rPr lang="en-US" dirty="0"/>
              <a:t>The international dimensions have attracted significant positive attention and must be managed carefully to </a:t>
            </a:r>
            <a:r>
              <a:rPr lang="en-US" dirty="0" smtClean="0"/>
              <a:t>succeed</a:t>
            </a:r>
          </a:p>
          <a:p>
            <a:endParaRPr lang="en-US" dirty="0"/>
          </a:p>
          <a:p>
            <a:r>
              <a:rPr lang="en-US" dirty="0" smtClean="0"/>
              <a:t>US program healthy with many good projects and programs but we must stretch to succeed</a:t>
            </a:r>
            <a:endParaRPr lang="en-US" dirty="0"/>
          </a:p>
          <a:p>
            <a:pPr marL="0" indent="0">
              <a:buNone/>
            </a:pPr>
            <a:r>
              <a:rPr lang="en-US" dirty="0" smtClean="0"/>
              <a:t>                                                             </a:t>
            </a:r>
            <a:r>
              <a:rPr lang="en-US" dirty="0"/>
              <a:t>										</a:t>
            </a:r>
          </a:p>
          <a:p>
            <a:endParaRPr lang="en-US" dirty="0"/>
          </a:p>
          <a:p>
            <a:endParaRPr lang="en-US" dirty="0"/>
          </a:p>
        </p:txBody>
      </p:sp>
      <p:sp>
        <p:nvSpPr>
          <p:cNvPr id="3" name="Title 2"/>
          <p:cNvSpPr>
            <a:spLocks noGrp="1"/>
          </p:cNvSpPr>
          <p:nvPr>
            <p:ph type="title"/>
          </p:nvPr>
        </p:nvSpPr>
        <p:spPr/>
        <p:txBody>
          <a:bodyPr/>
          <a:lstStyle/>
          <a:p>
            <a:r>
              <a:rPr lang="en-US" dirty="0"/>
              <a:t>Outlook</a:t>
            </a:r>
          </a:p>
        </p:txBody>
      </p:sp>
      <p:sp>
        <p:nvSpPr>
          <p:cNvPr id="4" name="Footer Placeholder 3"/>
          <p:cNvSpPr>
            <a:spLocks noGrp="1"/>
          </p:cNvSpPr>
          <p:nvPr>
            <p:ph type="ftr" sz="quarter" idx="3"/>
          </p:nvPr>
        </p:nvSpPr>
        <p:spPr/>
        <p:txBody>
          <a:bodyPr/>
          <a:lstStyle/>
          <a:p>
            <a:pPr>
              <a:defRPr/>
            </a:pPr>
            <a:r>
              <a:rPr lang="en-US" smtClean="0"/>
              <a:t>11/30/2017           T. I. Meyer | HEPAP </a:t>
            </a:r>
            <a:endParaRPr lang="en-US" b="1" dirty="0"/>
          </a:p>
        </p:txBody>
      </p:sp>
      <p:sp>
        <p:nvSpPr>
          <p:cNvPr id="5" name="Slide Number Placeholder 4">
            <a:extLst>
              <a:ext uri="{FF2B5EF4-FFF2-40B4-BE49-F238E27FC236}">
                <a16:creationId xmlns:a16="http://schemas.microsoft.com/office/drawing/2014/main" xmlns="" id="{5E83C6E2-3475-41FB-9277-3423182C5D80}"/>
              </a:ext>
            </a:extLst>
          </p:cNvPr>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spTree>
    <p:extLst>
      <p:ext uri="{BB962C8B-B14F-4D97-AF65-F5344CB8AC3E}">
        <p14:creationId xmlns:p14="http://schemas.microsoft.com/office/powerpoint/2010/main" val="40517377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6268"/>
            <a:ext cx="8476989" cy="641739"/>
          </a:xfrm>
        </p:spPr>
        <p:txBody>
          <a:bodyPr/>
          <a:lstStyle/>
          <a:p>
            <a:r>
              <a:rPr lang="en-US" dirty="0"/>
              <a:t/>
            </a:r>
            <a:br>
              <a:rPr lang="en-US" dirty="0"/>
            </a:br>
            <a:endParaRPr lang="en-US" dirty="0"/>
          </a:p>
        </p:txBody>
      </p:sp>
      <p:sp>
        <p:nvSpPr>
          <p:cNvPr id="4" name="Footer Placeholder 3"/>
          <p:cNvSpPr>
            <a:spLocks noGrp="1"/>
          </p:cNvSpPr>
          <p:nvPr>
            <p:ph type="ftr" sz="quarter" idx="11"/>
          </p:nvPr>
        </p:nvSpPr>
        <p:spPr/>
        <p:txBody>
          <a:bodyPr/>
          <a:lstStyle/>
          <a:p>
            <a:pPr>
              <a:defRPr/>
            </a:pPr>
            <a:r>
              <a:rPr lang="en-US" smtClean="0"/>
              <a:t>11/30/2017           T. I. Meyer | HEPAP </a:t>
            </a:r>
            <a:endParaRPr lang="en-US" b="1" dirty="0"/>
          </a:p>
        </p:txBody>
      </p:sp>
      <p:sp>
        <p:nvSpPr>
          <p:cNvPr id="5" name="Slide Number Placeholder 4"/>
          <p:cNvSpPr>
            <a:spLocks noGrp="1"/>
          </p:cNvSpPr>
          <p:nvPr>
            <p:ph type="sldNum" sz="quarter" idx="12"/>
          </p:nvPr>
        </p:nvSpPr>
        <p:spPr/>
        <p:txBody>
          <a:bodyPr/>
          <a:lstStyle/>
          <a:p>
            <a:pPr>
              <a:defRPr/>
            </a:pPr>
            <a:fld id="{2E8B149A-14C6-B749-AF60-1744CFF2A849}" type="slidenum">
              <a:rPr lang="en-US" smtClean="0"/>
              <a:pPr>
                <a:defRPr/>
              </a:pPr>
              <a:t>42</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051" y="3459387"/>
            <a:ext cx="3670300" cy="27527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51" y="560613"/>
            <a:ext cx="3670300" cy="27527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560" y="560613"/>
            <a:ext cx="3670300" cy="27527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560" y="3459388"/>
            <a:ext cx="3670300" cy="2752725"/>
          </a:xfrm>
          <a:prstGeom prst="rect">
            <a:avLst/>
          </a:prstGeom>
        </p:spPr>
      </p:pic>
    </p:spTree>
    <p:extLst>
      <p:ext uri="{BB962C8B-B14F-4D97-AF65-F5344CB8AC3E}">
        <p14:creationId xmlns:p14="http://schemas.microsoft.com/office/powerpoint/2010/main" val="910744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r>
              <a:rPr lang="en-US" dirty="0"/>
              <a:t>Higgs boson</a:t>
            </a:r>
          </a:p>
          <a:p>
            <a:endParaRPr lang="en-US" dirty="0"/>
          </a:p>
          <a:p>
            <a:r>
              <a:rPr lang="en-US" dirty="0"/>
              <a:t>Neutrinos</a:t>
            </a:r>
          </a:p>
          <a:p>
            <a:endParaRPr lang="en-US" dirty="0"/>
          </a:p>
          <a:p>
            <a:r>
              <a:rPr lang="en-US" dirty="0"/>
              <a:t>Dark matter, dark energy</a:t>
            </a:r>
          </a:p>
          <a:p>
            <a:endParaRPr lang="en-US" dirty="0"/>
          </a:p>
          <a:p>
            <a:pPr marL="0" indent="0">
              <a:buNone/>
            </a:pPr>
            <a:r>
              <a:rPr lang="en-US" dirty="0">
                <a:sym typeface="Wingdings" panose="05000000000000000000" pitchFamily="2" charset="2"/>
              </a:rPr>
              <a:t> </a:t>
            </a:r>
            <a:r>
              <a:rPr lang="en-US" dirty="0"/>
              <a:t>What the above have in common:</a:t>
            </a:r>
          </a:p>
          <a:p>
            <a:pPr lvl="1" indent="-342900"/>
            <a:r>
              <a:rPr lang="en-US" dirty="0"/>
              <a:t>Fundamental roles in the universe</a:t>
            </a:r>
          </a:p>
          <a:p>
            <a:pPr lvl="1" indent="-342900"/>
            <a:r>
              <a:rPr lang="en-US" dirty="0"/>
              <a:t>Intertwined</a:t>
            </a:r>
          </a:p>
          <a:p>
            <a:pPr lvl="1" indent="-342900"/>
            <a:r>
              <a:rPr lang="en-US" dirty="0"/>
              <a:t>Very difficult to study -&gt; little is known about them</a:t>
            </a:r>
          </a:p>
          <a:p>
            <a:pPr lvl="1" indent="-342900"/>
            <a:endParaRPr lang="en-US" dirty="0"/>
          </a:p>
          <a:p>
            <a:r>
              <a:rPr lang="en-US" dirty="0"/>
              <a:t>Exploring the unknown</a:t>
            </a:r>
          </a:p>
        </p:txBody>
      </p:sp>
      <p:sp>
        <p:nvSpPr>
          <p:cNvPr id="8" name="Title 7"/>
          <p:cNvSpPr>
            <a:spLocks noGrp="1"/>
          </p:cNvSpPr>
          <p:nvPr>
            <p:ph type="title"/>
          </p:nvPr>
        </p:nvSpPr>
        <p:spPr>
          <a:xfrm>
            <a:off x="1231490" y="251752"/>
            <a:ext cx="7683910" cy="427877"/>
          </a:xfrm>
        </p:spPr>
        <p:txBody>
          <a:bodyPr/>
          <a:lstStyle/>
          <a:p>
            <a:r>
              <a:rPr lang="en-US" dirty="0">
                <a:solidFill>
                  <a:srgbClr val="C00000"/>
                </a:solidFill>
              </a:rPr>
              <a:t>P5 science drivers </a:t>
            </a:r>
          </a:p>
        </p:txBody>
      </p:sp>
      <p:sp>
        <p:nvSpPr>
          <p:cNvPr id="2" name="Footer Placeholder 1"/>
          <p:cNvSpPr>
            <a:spLocks noGrp="1"/>
          </p:cNvSpPr>
          <p:nvPr>
            <p:ph type="ftr" sz="quarter" idx="3"/>
          </p:nvPr>
        </p:nvSpPr>
        <p:spPr/>
        <p:txBody>
          <a:bodyPr/>
          <a:lstStyle/>
          <a:p>
            <a:pPr>
              <a:defRPr/>
            </a:pPr>
            <a:r>
              <a:rPr lang="en-US" smtClean="0"/>
              <a:t>11/30/2017           T. I. Meyer | HEPAP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7" name="Picture 6" descr="08-0090-25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711" y="0"/>
            <a:ext cx="4507289" cy="3002981"/>
          </a:xfrm>
          <a:prstGeom prst="rect">
            <a:avLst/>
          </a:prstGeom>
        </p:spPr>
      </p:pic>
      <p:sp>
        <p:nvSpPr>
          <p:cNvPr id="10" name="bk object 17">
            <a:extLst>
              <a:ext uri="{FF2B5EF4-FFF2-40B4-BE49-F238E27FC236}">
                <a16:creationId xmlns:a16="http://schemas.microsoft.com/office/drawing/2014/main" xmlns="" id="{8B2B6AE7-6C2F-4C6D-A947-EDF6C8348E52}"/>
              </a:ext>
            </a:extLst>
          </p:cNvPr>
          <p:cNvSpPr/>
          <p:nvPr/>
        </p:nvSpPr>
        <p:spPr>
          <a:xfrm>
            <a:off x="429419" y="178459"/>
            <a:ext cx="584200" cy="574461"/>
          </a:xfrm>
          <a:prstGeom prst="rect">
            <a:avLst/>
          </a:prstGeom>
          <a:blipFill>
            <a:blip r:embed="rId4"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1330536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pPr marL="0" indent="0">
              <a:buNone/>
            </a:pPr>
            <a:r>
              <a:rPr lang="en-US" dirty="0"/>
              <a:t>Higgs boson</a:t>
            </a:r>
          </a:p>
          <a:p>
            <a:pPr lvl="1">
              <a:buFont typeface="Arial" panose="020B0604020202020204" pitchFamily="34" charset="0"/>
              <a:buChar char="•"/>
            </a:pPr>
            <a:r>
              <a:rPr lang="en-US" dirty="0"/>
              <a:t>Discovered at CERN in 2012 by ATLAS and CMS collaborations</a:t>
            </a:r>
          </a:p>
          <a:p>
            <a:pPr lvl="1">
              <a:buFont typeface="Arial" panose="020B0604020202020204" pitchFamily="34" charset="0"/>
              <a:buChar char="•"/>
            </a:pPr>
            <a:r>
              <a:rPr lang="en-US" dirty="0" err="1"/>
              <a:t>Fermilab</a:t>
            </a:r>
            <a:r>
              <a:rPr lang="en-US" dirty="0"/>
              <a:t> is U.S. host lab for CMS</a:t>
            </a:r>
          </a:p>
          <a:p>
            <a:pPr lvl="1">
              <a:buFont typeface="Arial" panose="020B0604020202020204" pitchFamily="34" charset="0"/>
              <a:buChar char="•"/>
            </a:pPr>
            <a:r>
              <a:rPr lang="en-US" dirty="0"/>
              <a:t>U.S. is by far the leading national contingent in CMS</a:t>
            </a:r>
          </a:p>
          <a:p>
            <a:pPr lvl="1">
              <a:buFont typeface="Arial" panose="020B0604020202020204" pitchFamily="34" charset="0"/>
              <a:buChar char="•"/>
            </a:pPr>
            <a:r>
              <a:rPr lang="en-US" dirty="0"/>
              <a:t>CMS spokesperson is Joel Butler of </a:t>
            </a:r>
            <a:r>
              <a:rPr lang="en-US" dirty="0" err="1"/>
              <a:t>Fermilab</a:t>
            </a:r>
            <a:endParaRPr lang="en-US" dirty="0"/>
          </a:p>
        </p:txBody>
      </p:sp>
      <p:sp>
        <p:nvSpPr>
          <p:cNvPr id="8" name="Title 7"/>
          <p:cNvSpPr>
            <a:spLocks noGrp="1"/>
          </p:cNvSpPr>
          <p:nvPr>
            <p:ph type="title"/>
          </p:nvPr>
        </p:nvSpPr>
        <p:spPr/>
        <p:txBody>
          <a:bodyPr/>
          <a:lstStyle/>
          <a:p>
            <a:r>
              <a:rPr lang="en-US" dirty="0"/>
              <a:t>Higgs boson @ </a:t>
            </a:r>
            <a:r>
              <a:rPr lang="en-US" dirty="0" err="1"/>
              <a:t>Fermilab</a:t>
            </a:r>
            <a:r>
              <a:rPr lang="en-US" dirty="0"/>
              <a:t> </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pic>
        <p:nvPicPr>
          <p:cNvPr id="7" name="Picture 6" descr="CMS_pixel_install3-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961" y="3219582"/>
            <a:ext cx="5336628" cy="3000683"/>
          </a:xfrm>
          <a:prstGeom prst="rect">
            <a:avLst/>
          </a:prstGeom>
        </p:spPr>
      </p:pic>
      <p:sp>
        <p:nvSpPr>
          <p:cNvPr id="2" name="Rectangle 1"/>
          <p:cNvSpPr/>
          <p:nvPr/>
        </p:nvSpPr>
        <p:spPr>
          <a:xfrm>
            <a:off x="228599" y="3317881"/>
            <a:ext cx="3539362" cy="2862322"/>
          </a:xfrm>
          <a:prstGeom prst="rect">
            <a:avLst/>
          </a:prstGeom>
        </p:spPr>
        <p:txBody>
          <a:bodyPr wrap="square">
            <a:spAutoFit/>
          </a:bodyPr>
          <a:lstStyle/>
          <a:p>
            <a:r>
              <a:rPr lang="en-US" dirty="0">
                <a:latin typeface="Helvetica" charset="0"/>
                <a:ea typeface="Helvetica" charset="0"/>
                <a:cs typeface="Helvetica" charset="0"/>
              </a:rPr>
              <a:t>Fermilab’s unique expertise and facilities are essential for major upgrades to:</a:t>
            </a:r>
          </a:p>
          <a:p>
            <a:endParaRPr lang="en-US" dirty="0">
              <a:latin typeface="Helvetica" charset="0"/>
              <a:ea typeface="Helvetica" charset="0"/>
              <a:cs typeface="Helvetica" charset="0"/>
            </a:endParaRPr>
          </a:p>
          <a:p>
            <a:pPr marL="800100" lvl="1" indent="-342900">
              <a:buFont typeface="Arial" charset="0"/>
              <a:buChar char="•"/>
            </a:pPr>
            <a:r>
              <a:rPr lang="en-US" sz="2000" dirty="0">
                <a:latin typeface="Helvetica" charset="0"/>
                <a:ea typeface="Helvetica" charset="0"/>
                <a:cs typeface="Helvetica" charset="0"/>
              </a:rPr>
              <a:t>The CMS detector</a:t>
            </a:r>
          </a:p>
          <a:p>
            <a:pPr marL="800100" lvl="1" indent="-342900">
              <a:buFont typeface="Arial" charset="0"/>
              <a:buChar char="•"/>
            </a:pPr>
            <a:r>
              <a:rPr lang="en-US" sz="2000" dirty="0">
                <a:latin typeface="Helvetica" charset="0"/>
                <a:ea typeface="Helvetica" charset="0"/>
                <a:cs typeface="Helvetica" charset="0"/>
              </a:rPr>
              <a:t>CMS computing</a:t>
            </a:r>
          </a:p>
          <a:p>
            <a:pPr marL="800100" lvl="1" indent="-342900">
              <a:buFont typeface="Arial" charset="0"/>
              <a:buChar char="•"/>
            </a:pPr>
            <a:r>
              <a:rPr lang="en-US" sz="2000" dirty="0">
                <a:latin typeface="Helvetica" charset="0"/>
                <a:ea typeface="Helvetica" charset="0"/>
                <a:cs typeface="Helvetica" charset="0"/>
              </a:rPr>
              <a:t>The LHC accelerator</a:t>
            </a:r>
          </a:p>
        </p:txBody>
      </p:sp>
      <p:sp>
        <p:nvSpPr>
          <p:cNvPr id="3" name="Footer Placeholder 2"/>
          <p:cNvSpPr>
            <a:spLocks noGrp="1"/>
          </p:cNvSpPr>
          <p:nvPr>
            <p:ph type="ftr" sz="quarter" idx="3"/>
          </p:nvPr>
        </p:nvSpPr>
        <p:spPr/>
        <p:txBody>
          <a:bodyPr/>
          <a:lstStyle/>
          <a:p>
            <a:pPr>
              <a:defRPr/>
            </a:pPr>
            <a:r>
              <a:rPr lang="en-US" smtClean="0"/>
              <a:t>11/30/2017           T. I. Meyer | HEPAP </a:t>
            </a:r>
            <a:endParaRPr lang="en-US" b="1" dirty="0"/>
          </a:p>
        </p:txBody>
      </p:sp>
      <p:pic>
        <p:nvPicPr>
          <p:cNvPr id="10" name="Picture 9">
            <a:extLst>
              <a:ext uri="{FF2B5EF4-FFF2-40B4-BE49-F238E27FC236}">
                <a16:creationId xmlns:a16="http://schemas.microsoft.com/office/drawing/2014/main" xmlns="" id="{78C41140-5DED-4CE0-9F26-85B855681ED8}"/>
              </a:ext>
            </a:extLst>
          </p:cNvPr>
          <p:cNvPicPr>
            <a:picLocks noChangeAspect="1"/>
          </p:cNvPicPr>
          <p:nvPr/>
        </p:nvPicPr>
        <p:blipFill>
          <a:blip r:embed="rId4"/>
          <a:stretch>
            <a:fillRect/>
          </a:stretch>
        </p:blipFill>
        <p:spPr>
          <a:xfrm>
            <a:off x="8481881" y="17829"/>
            <a:ext cx="543785" cy="530190"/>
          </a:xfrm>
          <a:prstGeom prst="rect">
            <a:avLst/>
          </a:prstGeom>
        </p:spPr>
      </p:pic>
    </p:spTree>
    <p:extLst>
      <p:ext uri="{BB962C8B-B14F-4D97-AF65-F5344CB8AC3E}">
        <p14:creationId xmlns:p14="http://schemas.microsoft.com/office/powerpoint/2010/main" val="9485562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28600" y="813893"/>
            <a:ext cx="8672513" cy="1647203"/>
          </a:xfrm>
        </p:spPr>
        <p:txBody>
          <a:bodyPr/>
          <a:lstStyle/>
          <a:p>
            <a:r>
              <a:rPr lang="en-US" dirty="0"/>
              <a:t>Need to grow our Big Data distributed computing capacity by a factor of 100 for LHC</a:t>
            </a:r>
          </a:p>
          <a:p>
            <a:pPr lvl="2"/>
            <a:endParaRPr lang="en-US" dirty="0"/>
          </a:p>
          <a:p>
            <a:r>
              <a:rPr lang="en-US" dirty="0" err="1"/>
              <a:t>Fermilab</a:t>
            </a:r>
            <a:r>
              <a:rPr lang="en-US" dirty="0"/>
              <a:t> is creating a new system called </a:t>
            </a:r>
            <a:r>
              <a:rPr lang="en-US" dirty="0" err="1"/>
              <a:t>HEPCloud</a:t>
            </a:r>
            <a:r>
              <a:rPr lang="en-US" dirty="0"/>
              <a:t>, in collaboration with Google and Amazon</a:t>
            </a:r>
          </a:p>
        </p:txBody>
      </p:sp>
      <p:sp>
        <p:nvSpPr>
          <p:cNvPr id="8" name="Title 7"/>
          <p:cNvSpPr>
            <a:spLocks noGrp="1"/>
          </p:cNvSpPr>
          <p:nvPr>
            <p:ph type="title"/>
          </p:nvPr>
        </p:nvSpPr>
        <p:spPr/>
        <p:txBody>
          <a:bodyPr/>
          <a:lstStyle/>
          <a:p>
            <a:r>
              <a:rPr lang="en-US" dirty="0"/>
              <a:t>Higgs boson @ </a:t>
            </a:r>
            <a:r>
              <a:rPr lang="en-US" dirty="0" err="1"/>
              <a:t>Fermilab</a:t>
            </a:r>
            <a:r>
              <a:rPr lang="en-US" dirty="0"/>
              <a:t> @ Google</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pic>
        <p:nvPicPr>
          <p:cNvPr id="10" name="Picture 9" descr="IMG_18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879459"/>
            <a:ext cx="4167748" cy="3125811"/>
          </a:xfrm>
          <a:prstGeom prst="rect">
            <a:avLst/>
          </a:prstGeom>
        </p:spPr>
      </p:pic>
      <p:pic>
        <p:nvPicPr>
          <p:cNvPr id="12" name="Picture 11" descr="IMG_18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3365" y="2879459"/>
            <a:ext cx="4167748" cy="3125811"/>
          </a:xfrm>
          <a:prstGeom prst="rect">
            <a:avLst/>
          </a:prstGeom>
        </p:spPr>
      </p:pic>
      <p:sp>
        <p:nvSpPr>
          <p:cNvPr id="2" name="Footer Placeholder 1"/>
          <p:cNvSpPr>
            <a:spLocks noGrp="1"/>
          </p:cNvSpPr>
          <p:nvPr>
            <p:ph type="ftr" sz="quarter" idx="3"/>
          </p:nvPr>
        </p:nvSpPr>
        <p:spPr/>
        <p:txBody>
          <a:bodyPr/>
          <a:lstStyle/>
          <a:p>
            <a:pPr>
              <a:defRPr/>
            </a:pPr>
            <a:r>
              <a:rPr lang="en-US" smtClean="0"/>
              <a:t>11/30/2017           T. I. Meyer | HEPAP </a:t>
            </a:r>
            <a:endParaRPr lang="en-US" b="1" dirty="0"/>
          </a:p>
        </p:txBody>
      </p:sp>
      <p:pic>
        <p:nvPicPr>
          <p:cNvPr id="11" name="Picture 10">
            <a:extLst>
              <a:ext uri="{FF2B5EF4-FFF2-40B4-BE49-F238E27FC236}">
                <a16:creationId xmlns:a16="http://schemas.microsoft.com/office/drawing/2014/main" xmlns="" id="{AEB0934C-91D0-4BD6-98EF-5A47626EF16E}"/>
              </a:ext>
            </a:extLst>
          </p:cNvPr>
          <p:cNvPicPr>
            <a:picLocks noChangeAspect="1"/>
          </p:cNvPicPr>
          <p:nvPr/>
        </p:nvPicPr>
        <p:blipFill>
          <a:blip r:embed="rId5"/>
          <a:stretch>
            <a:fillRect/>
          </a:stretch>
        </p:blipFill>
        <p:spPr>
          <a:xfrm>
            <a:off x="8481881" y="17829"/>
            <a:ext cx="543785" cy="530190"/>
          </a:xfrm>
          <a:prstGeom prst="rect">
            <a:avLst/>
          </a:prstGeom>
        </p:spPr>
      </p:pic>
    </p:spTree>
    <p:extLst>
      <p:ext uri="{BB962C8B-B14F-4D97-AF65-F5344CB8AC3E}">
        <p14:creationId xmlns:p14="http://schemas.microsoft.com/office/powerpoint/2010/main" val="402606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FDCA1C4-9514-7B4F-976F-D92F7E296653}" type="slidenum">
              <a:rPr lang="fr-FR" smtClean="0"/>
              <a:pPr/>
              <a:t>8</a:t>
            </a:fld>
            <a:endParaRPr lang="fr-FR"/>
          </a:p>
        </p:txBody>
      </p:sp>
      <p:sp>
        <p:nvSpPr>
          <p:cNvPr id="32" name="TextBox 31"/>
          <p:cNvSpPr txBox="1"/>
          <p:nvPr/>
        </p:nvSpPr>
        <p:spPr>
          <a:xfrm>
            <a:off x="1338872" y="884519"/>
            <a:ext cx="1080120" cy="307777"/>
          </a:xfrm>
          <a:prstGeom prst="rect">
            <a:avLst/>
          </a:prstGeom>
          <a:solidFill>
            <a:schemeClr val="accent6">
              <a:lumMod val="20000"/>
              <a:lumOff val="80000"/>
            </a:schemeClr>
          </a:solidFill>
          <a:ln>
            <a:solidFill>
              <a:schemeClr val="tx1"/>
            </a:solidFill>
          </a:ln>
        </p:spPr>
        <p:txBody>
          <a:bodyPr wrap="square" rtlCol="0">
            <a:spAutoFit/>
          </a:bodyPr>
          <a:lstStyle/>
          <a:p>
            <a:r>
              <a:rPr lang="en-US" sz="1400" dirty="0" smtClean="0"/>
              <a:t>MQXFAP1</a:t>
            </a:r>
            <a:endParaRPr lang="en-US" sz="1400" dirty="0"/>
          </a:p>
        </p:txBody>
      </p:sp>
      <p:sp>
        <p:nvSpPr>
          <p:cNvPr id="33" name="TextBox 32"/>
          <p:cNvSpPr txBox="1"/>
          <p:nvPr/>
        </p:nvSpPr>
        <p:spPr>
          <a:xfrm>
            <a:off x="1338872" y="1244559"/>
            <a:ext cx="1080120" cy="307777"/>
          </a:xfrm>
          <a:prstGeom prst="rect">
            <a:avLst/>
          </a:prstGeom>
          <a:solidFill>
            <a:schemeClr val="accent6">
              <a:lumMod val="20000"/>
              <a:lumOff val="80000"/>
            </a:schemeClr>
          </a:solidFill>
          <a:ln>
            <a:solidFill>
              <a:schemeClr val="tx1"/>
            </a:solidFill>
          </a:ln>
        </p:spPr>
        <p:txBody>
          <a:bodyPr wrap="square" rtlCol="0">
            <a:spAutoFit/>
          </a:bodyPr>
          <a:lstStyle/>
          <a:p>
            <a:r>
              <a:rPr lang="en-US" sz="1400" dirty="0" smtClean="0"/>
              <a:t>MQXFA02</a:t>
            </a:r>
            <a:endParaRPr lang="en-US" sz="1400" dirty="0"/>
          </a:p>
        </p:txBody>
      </p:sp>
      <p:sp>
        <p:nvSpPr>
          <p:cNvPr id="34" name="TextBox 33"/>
          <p:cNvSpPr txBox="1"/>
          <p:nvPr/>
        </p:nvSpPr>
        <p:spPr>
          <a:xfrm>
            <a:off x="1365665" y="1748615"/>
            <a:ext cx="1080120" cy="307777"/>
          </a:xfrm>
          <a:prstGeom prst="rect">
            <a:avLst/>
          </a:prstGeom>
          <a:solidFill>
            <a:srgbClr val="FFFF00"/>
          </a:solidFill>
          <a:ln>
            <a:solidFill>
              <a:schemeClr val="tx1"/>
            </a:solidFill>
          </a:ln>
        </p:spPr>
        <p:txBody>
          <a:bodyPr wrap="square" rtlCol="0">
            <a:spAutoFit/>
          </a:bodyPr>
          <a:lstStyle/>
          <a:p>
            <a:r>
              <a:rPr lang="en-US" sz="1400" dirty="0"/>
              <a:t>MQXFA03</a:t>
            </a:r>
          </a:p>
        </p:txBody>
      </p:sp>
      <p:sp>
        <p:nvSpPr>
          <p:cNvPr id="35" name="TextBox 34"/>
          <p:cNvSpPr txBox="1"/>
          <p:nvPr/>
        </p:nvSpPr>
        <p:spPr>
          <a:xfrm>
            <a:off x="1364844" y="2108655"/>
            <a:ext cx="1080120" cy="307777"/>
          </a:xfrm>
          <a:prstGeom prst="rect">
            <a:avLst/>
          </a:prstGeom>
          <a:solidFill>
            <a:srgbClr val="FFFF00"/>
          </a:solidFill>
          <a:ln>
            <a:solidFill>
              <a:schemeClr val="tx1"/>
            </a:solidFill>
          </a:ln>
        </p:spPr>
        <p:txBody>
          <a:bodyPr wrap="square" rtlCol="0">
            <a:spAutoFit/>
          </a:bodyPr>
          <a:lstStyle/>
          <a:p>
            <a:r>
              <a:rPr lang="en-US" sz="1400" dirty="0"/>
              <a:t>MQXFA04</a:t>
            </a:r>
          </a:p>
        </p:txBody>
      </p:sp>
      <p:sp>
        <p:nvSpPr>
          <p:cNvPr id="36" name="TextBox 35"/>
          <p:cNvSpPr txBox="1"/>
          <p:nvPr/>
        </p:nvSpPr>
        <p:spPr>
          <a:xfrm>
            <a:off x="1364844" y="2981092"/>
            <a:ext cx="1080120" cy="307777"/>
          </a:xfrm>
          <a:prstGeom prst="rect">
            <a:avLst/>
          </a:prstGeom>
          <a:solidFill>
            <a:srgbClr val="92D050"/>
          </a:solidFill>
          <a:ln>
            <a:solidFill>
              <a:schemeClr val="tx1"/>
            </a:solidFill>
          </a:ln>
        </p:spPr>
        <p:txBody>
          <a:bodyPr wrap="square" rtlCol="0">
            <a:spAutoFit/>
          </a:bodyPr>
          <a:lstStyle/>
          <a:p>
            <a:r>
              <a:rPr lang="en-US" sz="1400" dirty="0"/>
              <a:t>MQXFA05</a:t>
            </a:r>
          </a:p>
        </p:txBody>
      </p:sp>
      <p:sp>
        <p:nvSpPr>
          <p:cNvPr id="37" name="TextBox 36"/>
          <p:cNvSpPr txBox="1"/>
          <p:nvPr/>
        </p:nvSpPr>
        <p:spPr>
          <a:xfrm>
            <a:off x="1356634" y="3352536"/>
            <a:ext cx="1080120" cy="307777"/>
          </a:xfrm>
          <a:prstGeom prst="rect">
            <a:avLst/>
          </a:prstGeom>
          <a:solidFill>
            <a:srgbClr val="92D050"/>
          </a:solidFill>
          <a:ln>
            <a:solidFill>
              <a:schemeClr val="tx1"/>
            </a:solidFill>
          </a:ln>
        </p:spPr>
        <p:txBody>
          <a:bodyPr wrap="square" rtlCol="0">
            <a:spAutoFit/>
          </a:bodyPr>
          <a:lstStyle/>
          <a:p>
            <a:r>
              <a:rPr lang="en-US" sz="1400" dirty="0"/>
              <a:t>MQXFA06</a:t>
            </a:r>
          </a:p>
        </p:txBody>
      </p:sp>
      <p:sp>
        <p:nvSpPr>
          <p:cNvPr id="38" name="TextBox 37"/>
          <p:cNvSpPr txBox="1"/>
          <p:nvPr/>
        </p:nvSpPr>
        <p:spPr>
          <a:xfrm>
            <a:off x="1356634" y="3784584"/>
            <a:ext cx="1080120" cy="307777"/>
          </a:xfrm>
          <a:prstGeom prst="rect">
            <a:avLst/>
          </a:prstGeom>
          <a:solidFill>
            <a:srgbClr val="92D050"/>
          </a:solidFill>
          <a:ln>
            <a:solidFill>
              <a:schemeClr val="tx1"/>
            </a:solidFill>
          </a:ln>
        </p:spPr>
        <p:txBody>
          <a:bodyPr wrap="square" rtlCol="0">
            <a:spAutoFit/>
          </a:bodyPr>
          <a:lstStyle/>
          <a:p>
            <a:r>
              <a:rPr lang="en-US" sz="1400" dirty="0"/>
              <a:t>MQXFA07</a:t>
            </a:r>
          </a:p>
        </p:txBody>
      </p:sp>
      <p:sp>
        <p:nvSpPr>
          <p:cNvPr id="39" name="TextBox 38"/>
          <p:cNvSpPr txBox="1"/>
          <p:nvPr/>
        </p:nvSpPr>
        <p:spPr>
          <a:xfrm>
            <a:off x="1356634" y="4164369"/>
            <a:ext cx="1080120" cy="307777"/>
          </a:xfrm>
          <a:prstGeom prst="rect">
            <a:avLst/>
          </a:prstGeom>
          <a:solidFill>
            <a:srgbClr val="92D050"/>
          </a:solidFill>
          <a:ln>
            <a:solidFill>
              <a:schemeClr val="tx1"/>
            </a:solidFill>
          </a:ln>
        </p:spPr>
        <p:txBody>
          <a:bodyPr wrap="square" rtlCol="0">
            <a:spAutoFit/>
          </a:bodyPr>
          <a:lstStyle/>
          <a:p>
            <a:r>
              <a:rPr lang="en-US" sz="1400" dirty="0"/>
              <a:t>MQXFA08</a:t>
            </a:r>
          </a:p>
        </p:txBody>
      </p:sp>
      <p:sp>
        <p:nvSpPr>
          <p:cNvPr id="47" name="TextBox 46"/>
          <p:cNvSpPr txBox="1"/>
          <p:nvPr/>
        </p:nvSpPr>
        <p:spPr>
          <a:xfrm rot="16200000">
            <a:off x="1582505" y="4500624"/>
            <a:ext cx="505267" cy="369332"/>
          </a:xfrm>
          <a:prstGeom prst="rect">
            <a:avLst/>
          </a:prstGeom>
          <a:noFill/>
        </p:spPr>
        <p:txBody>
          <a:bodyPr wrap="none" rtlCol="0">
            <a:spAutoFit/>
          </a:bodyPr>
          <a:lstStyle/>
          <a:p>
            <a:r>
              <a:rPr lang="is-IS"/>
              <a:t>.....</a:t>
            </a:r>
            <a:endParaRPr lang="en-US" dirty="0"/>
          </a:p>
        </p:txBody>
      </p:sp>
      <p:grpSp>
        <p:nvGrpSpPr>
          <p:cNvPr id="72" name="Group 71"/>
          <p:cNvGrpSpPr/>
          <p:nvPr/>
        </p:nvGrpSpPr>
        <p:grpSpPr>
          <a:xfrm>
            <a:off x="1009292" y="2643489"/>
            <a:ext cx="2523448" cy="276999"/>
            <a:chOff x="1009292" y="2643489"/>
            <a:chExt cx="2523448" cy="276999"/>
          </a:xfrm>
        </p:grpSpPr>
        <p:cxnSp>
          <p:nvCxnSpPr>
            <p:cNvPr id="48" name="Straight Connector 47"/>
            <p:cNvCxnSpPr/>
            <p:nvPr/>
          </p:nvCxnSpPr>
          <p:spPr>
            <a:xfrm>
              <a:off x="1081300" y="2643489"/>
              <a:ext cx="2300269" cy="0"/>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1009292" y="2643489"/>
              <a:ext cx="2523448" cy="276999"/>
            </a:xfrm>
            <a:prstGeom prst="rect">
              <a:avLst/>
            </a:prstGeom>
            <a:noFill/>
          </p:spPr>
          <p:txBody>
            <a:bodyPr wrap="none" rtlCol="0">
              <a:spAutoFit/>
            </a:bodyPr>
            <a:lstStyle/>
            <a:p>
              <a:r>
                <a:rPr lang="en-US" sz="1200" i="1" dirty="0"/>
                <a:t>CD-3b (and CD-2)  - </a:t>
              </a:r>
              <a:r>
                <a:rPr lang="en-US" sz="1200" b="1" i="1" dirty="0"/>
                <a:t>February ‘19</a:t>
              </a:r>
            </a:p>
          </p:txBody>
        </p:sp>
      </p:grpSp>
      <p:sp>
        <p:nvSpPr>
          <p:cNvPr id="51" name="Title 1"/>
          <p:cNvSpPr txBox="1">
            <a:spLocks/>
          </p:cNvSpPr>
          <p:nvPr/>
        </p:nvSpPr>
        <p:spPr>
          <a:xfrm>
            <a:off x="1" y="44663"/>
            <a:ext cx="4540724" cy="720000"/>
          </a:xfrm>
          <a:prstGeom prst="rect">
            <a:avLst/>
          </a:prstGeom>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pPr algn="l"/>
            <a:r>
              <a:rPr lang="en-US" dirty="0" smtClean="0">
                <a:solidFill>
                  <a:schemeClr val="tx1">
                    <a:lumMod val="75000"/>
                  </a:schemeClr>
                </a:solidFill>
                <a:latin typeface="Helvetica" panose="020B0604020202020204" pitchFamily="34" charset="0"/>
                <a:cs typeface="Helvetica" panose="020B0604020202020204" pitchFamily="34" charset="0"/>
              </a:rPr>
              <a:t>LHC AUP-CD-1 Baseline</a:t>
            </a:r>
            <a:endParaRPr lang="en-US" dirty="0">
              <a:solidFill>
                <a:schemeClr val="tx1">
                  <a:lumMod val="75000"/>
                </a:schemeClr>
              </a:solidFill>
              <a:latin typeface="Helvetica" panose="020B0604020202020204" pitchFamily="34" charset="0"/>
              <a:cs typeface="Helvetica" panose="020B0604020202020204" pitchFamily="34" charset="0"/>
            </a:endParaRPr>
          </a:p>
        </p:txBody>
      </p:sp>
      <p:sp>
        <p:nvSpPr>
          <p:cNvPr id="52" name="TextBox 51"/>
          <p:cNvSpPr txBox="1"/>
          <p:nvPr/>
        </p:nvSpPr>
        <p:spPr>
          <a:xfrm>
            <a:off x="1338872" y="4925009"/>
            <a:ext cx="1080120" cy="307777"/>
          </a:xfrm>
          <a:prstGeom prst="rect">
            <a:avLst/>
          </a:prstGeom>
          <a:solidFill>
            <a:srgbClr val="92D050"/>
          </a:solidFill>
          <a:ln>
            <a:solidFill>
              <a:schemeClr val="tx1"/>
            </a:solidFill>
          </a:ln>
        </p:spPr>
        <p:txBody>
          <a:bodyPr wrap="square" rtlCol="0">
            <a:spAutoFit/>
          </a:bodyPr>
          <a:lstStyle/>
          <a:p>
            <a:r>
              <a:rPr lang="en-US" sz="1400" dirty="0" smtClean="0"/>
              <a:t>MQXFA17</a:t>
            </a:r>
            <a:endParaRPr lang="en-US" sz="1400" dirty="0"/>
          </a:p>
        </p:txBody>
      </p:sp>
      <p:sp>
        <p:nvSpPr>
          <p:cNvPr id="53" name="TextBox 52"/>
          <p:cNvSpPr txBox="1"/>
          <p:nvPr/>
        </p:nvSpPr>
        <p:spPr>
          <a:xfrm>
            <a:off x="1338872" y="5306009"/>
            <a:ext cx="1080120" cy="307777"/>
          </a:xfrm>
          <a:prstGeom prst="rect">
            <a:avLst/>
          </a:prstGeom>
          <a:solidFill>
            <a:srgbClr val="92D050"/>
          </a:solidFill>
          <a:ln>
            <a:solidFill>
              <a:schemeClr val="tx1"/>
            </a:solidFill>
          </a:ln>
        </p:spPr>
        <p:txBody>
          <a:bodyPr wrap="square" rtlCol="0">
            <a:spAutoFit/>
          </a:bodyPr>
          <a:lstStyle/>
          <a:p>
            <a:r>
              <a:rPr lang="en-US" sz="1400" dirty="0" smtClean="0"/>
              <a:t>MQXFA18</a:t>
            </a:r>
            <a:endParaRPr lang="en-US" sz="1400" dirty="0"/>
          </a:p>
        </p:txBody>
      </p:sp>
      <p:grpSp>
        <p:nvGrpSpPr>
          <p:cNvPr id="70" name="Group 69"/>
          <p:cNvGrpSpPr/>
          <p:nvPr/>
        </p:nvGrpSpPr>
        <p:grpSpPr>
          <a:xfrm>
            <a:off x="364560" y="884518"/>
            <a:ext cx="3621981" cy="1205885"/>
            <a:chOff x="364560" y="884518"/>
            <a:chExt cx="3621981" cy="1205885"/>
          </a:xfrm>
        </p:grpSpPr>
        <p:sp>
          <p:nvSpPr>
            <p:cNvPr id="40" name="Right Brace 39"/>
            <p:cNvSpPr/>
            <p:nvPr/>
          </p:nvSpPr>
          <p:spPr>
            <a:xfrm>
              <a:off x="2563008" y="884518"/>
              <a:ext cx="144016" cy="66781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TextBox 40"/>
            <p:cNvSpPr txBox="1"/>
            <p:nvPr/>
          </p:nvSpPr>
          <p:spPr>
            <a:xfrm>
              <a:off x="2707024" y="1022626"/>
              <a:ext cx="1279517" cy="307777"/>
            </a:xfrm>
            <a:prstGeom prst="rect">
              <a:avLst/>
            </a:prstGeom>
            <a:noFill/>
          </p:spPr>
          <p:txBody>
            <a:bodyPr wrap="none" rtlCol="0">
              <a:spAutoFit/>
            </a:bodyPr>
            <a:lstStyle/>
            <a:p>
              <a:r>
                <a:rPr lang="en-US" sz="1400" dirty="0"/>
                <a:t>Prototype CM</a:t>
              </a:r>
            </a:p>
          </p:txBody>
        </p:sp>
        <p:cxnSp>
          <p:nvCxnSpPr>
            <p:cNvPr id="62" name="Straight Connector 61"/>
            <p:cNvCxnSpPr/>
            <p:nvPr/>
          </p:nvCxnSpPr>
          <p:spPr>
            <a:xfrm flipV="1">
              <a:off x="426336" y="1614047"/>
              <a:ext cx="2955233" cy="14753"/>
            </a:xfrm>
            <a:prstGeom prst="line">
              <a:avLst/>
            </a:prstGeom>
            <a:ln>
              <a:solidFill>
                <a:schemeClr val="accent2">
                  <a:lumMod val="60000"/>
                  <a:lumOff val="4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364560" y="1721071"/>
              <a:ext cx="659155" cy="369332"/>
            </a:xfrm>
            <a:prstGeom prst="rect">
              <a:avLst/>
            </a:prstGeom>
            <a:noFill/>
          </p:spPr>
          <p:txBody>
            <a:bodyPr wrap="none" rtlCol="0">
              <a:spAutoFit/>
            </a:bodyPr>
            <a:lstStyle/>
            <a:p>
              <a:r>
                <a:rPr lang="en-US"/>
                <a:t>AUP</a:t>
              </a:r>
            </a:p>
          </p:txBody>
        </p:sp>
        <p:sp>
          <p:nvSpPr>
            <p:cNvPr id="64" name="TextBox 63"/>
            <p:cNvSpPr txBox="1"/>
            <p:nvPr/>
          </p:nvSpPr>
          <p:spPr>
            <a:xfrm>
              <a:off x="364560" y="1225964"/>
              <a:ext cx="787395" cy="369332"/>
            </a:xfrm>
            <a:prstGeom prst="rect">
              <a:avLst/>
            </a:prstGeom>
            <a:noFill/>
          </p:spPr>
          <p:txBody>
            <a:bodyPr wrap="none" rtlCol="0">
              <a:spAutoFit/>
            </a:bodyPr>
            <a:lstStyle/>
            <a:p>
              <a:r>
                <a:rPr lang="en-US" dirty="0"/>
                <a:t>LARP</a:t>
              </a:r>
            </a:p>
          </p:txBody>
        </p:sp>
      </p:grpSp>
      <p:grpSp>
        <p:nvGrpSpPr>
          <p:cNvPr id="71" name="Group 70"/>
          <p:cNvGrpSpPr/>
          <p:nvPr/>
        </p:nvGrpSpPr>
        <p:grpSpPr>
          <a:xfrm>
            <a:off x="1035740" y="1638682"/>
            <a:ext cx="7694279" cy="1015663"/>
            <a:chOff x="1202871" y="1625237"/>
            <a:chExt cx="7945905" cy="1015663"/>
          </a:xfrm>
        </p:grpSpPr>
        <p:sp>
          <p:nvSpPr>
            <p:cNvPr id="42" name="Right Brace 41"/>
            <p:cNvSpPr/>
            <p:nvPr/>
          </p:nvSpPr>
          <p:spPr>
            <a:xfrm>
              <a:off x="2586576" y="1741882"/>
              <a:ext cx="120448" cy="63410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TextBox 42"/>
            <p:cNvSpPr txBox="1"/>
            <p:nvPr/>
          </p:nvSpPr>
          <p:spPr>
            <a:xfrm>
              <a:off x="2730592" y="1768360"/>
              <a:ext cx="1887055" cy="523220"/>
            </a:xfrm>
            <a:prstGeom prst="rect">
              <a:avLst/>
            </a:prstGeom>
            <a:noFill/>
          </p:spPr>
          <p:txBody>
            <a:bodyPr wrap="none" rtlCol="0">
              <a:spAutoFit/>
            </a:bodyPr>
            <a:lstStyle/>
            <a:p>
              <a:r>
                <a:rPr lang="en-US" sz="1400" dirty="0"/>
                <a:t>Pre-series CM/</a:t>
              </a:r>
            </a:p>
            <a:p>
              <a:r>
                <a:rPr lang="en-US" sz="1400" dirty="0"/>
                <a:t>Potential </a:t>
              </a:r>
              <a:r>
                <a:rPr lang="en-US" sz="1400" dirty="0" smtClean="0"/>
                <a:t>Prod. CM#1</a:t>
              </a:r>
              <a:endParaRPr lang="en-US" sz="1400" dirty="0"/>
            </a:p>
          </p:txBody>
        </p:sp>
        <p:sp>
          <p:nvSpPr>
            <p:cNvPr id="65" name="TextBox 64"/>
            <p:cNvSpPr txBox="1"/>
            <p:nvPr/>
          </p:nvSpPr>
          <p:spPr>
            <a:xfrm>
              <a:off x="4765274" y="1625237"/>
              <a:ext cx="4383502" cy="1015663"/>
            </a:xfrm>
            <a:prstGeom prst="rect">
              <a:avLst/>
            </a:prstGeom>
            <a:noFill/>
            <a:ln>
              <a:solidFill>
                <a:schemeClr val="tx1"/>
              </a:solidFill>
            </a:ln>
          </p:spPr>
          <p:txBody>
            <a:bodyPr wrap="none" rtlCol="0">
              <a:spAutoFit/>
            </a:bodyPr>
            <a:lstStyle/>
            <a:p>
              <a:r>
                <a:rPr lang="en-US" sz="2000" dirty="0"/>
                <a:t>Both Magnet MQXFA03 and MQXFA04</a:t>
              </a:r>
            </a:p>
            <a:p>
              <a:r>
                <a:rPr lang="en-US" sz="2000" dirty="0"/>
                <a:t>are fully conforming with AUP FRS.</a:t>
              </a:r>
            </a:p>
            <a:p>
              <a:r>
                <a:rPr lang="en-US" sz="2000" dirty="0"/>
                <a:t>They are assembled in “Pre-Series CM”</a:t>
              </a:r>
            </a:p>
          </p:txBody>
        </p:sp>
        <p:sp>
          <p:nvSpPr>
            <p:cNvPr id="66" name="Rounded Rectangle 65"/>
            <p:cNvSpPr/>
            <p:nvPr/>
          </p:nvSpPr>
          <p:spPr>
            <a:xfrm>
              <a:off x="1202871" y="1695131"/>
              <a:ext cx="3337854" cy="783542"/>
            </a:xfrm>
            <a:prstGeom prst="round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a:stCxn id="65" idx="1"/>
              <a:endCxn id="66" idx="3"/>
            </p:cNvCxnSpPr>
            <p:nvPr/>
          </p:nvCxnSpPr>
          <p:spPr>
            <a:xfrm flipH="1" flipV="1">
              <a:off x="4540725" y="2086902"/>
              <a:ext cx="224549" cy="461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73" name="Group 72"/>
          <p:cNvGrpSpPr/>
          <p:nvPr/>
        </p:nvGrpSpPr>
        <p:grpSpPr>
          <a:xfrm>
            <a:off x="2442561" y="2942517"/>
            <a:ext cx="6651540" cy="3043982"/>
            <a:chOff x="2442561" y="2981093"/>
            <a:chExt cx="6651540" cy="2635253"/>
          </a:xfrm>
        </p:grpSpPr>
        <p:sp>
          <p:nvSpPr>
            <p:cNvPr id="44" name="Right Brace 43"/>
            <p:cNvSpPr/>
            <p:nvPr/>
          </p:nvSpPr>
          <p:spPr>
            <a:xfrm>
              <a:off x="2646358" y="2981093"/>
              <a:ext cx="144016" cy="67922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TextBox 44"/>
            <p:cNvSpPr txBox="1"/>
            <p:nvPr/>
          </p:nvSpPr>
          <p:spPr>
            <a:xfrm>
              <a:off x="2790374" y="3136512"/>
              <a:ext cx="1140056" cy="307777"/>
            </a:xfrm>
            <a:prstGeom prst="rect">
              <a:avLst/>
            </a:prstGeom>
            <a:noFill/>
          </p:spPr>
          <p:txBody>
            <a:bodyPr wrap="none" rtlCol="0">
              <a:spAutoFit/>
            </a:bodyPr>
            <a:lstStyle/>
            <a:p>
              <a:r>
                <a:rPr lang="en-US" sz="1400" dirty="0"/>
                <a:t>Prod. CM#2</a:t>
              </a:r>
            </a:p>
          </p:txBody>
        </p:sp>
        <p:sp>
          <p:nvSpPr>
            <p:cNvPr id="46" name="TextBox 45"/>
            <p:cNvSpPr txBox="1"/>
            <p:nvPr/>
          </p:nvSpPr>
          <p:spPr>
            <a:xfrm rot="16200000">
              <a:off x="2323297" y="4088076"/>
              <a:ext cx="607859" cy="369332"/>
            </a:xfrm>
            <a:prstGeom prst="rect">
              <a:avLst/>
            </a:prstGeom>
            <a:noFill/>
          </p:spPr>
          <p:txBody>
            <a:bodyPr wrap="none" rtlCol="0">
              <a:spAutoFit/>
            </a:bodyPr>
            <a:lstStyle/>
            <a:p>
              <a:r>
                <a:rPr lang="is-IS"/>
                <a:t>…...</a:t>
              </a:r>
              <a:endParaRPr lang="en-US" dirty="0"/>
            </a:p>
          </p:txBody>
        </p:sp>
        <p:sp>
          <p:nvSpPr>
            <p:cNvPr id="54" name="Right Brace 53"/>
            <p:cNvSpPr/>
            <p:nvPr/>
          </p:nvSpPr>
          <p:spPr>
            <a:xfrm>
              <a:off x="2658584" y="4864704"/>
              <a:ext cx="144016" cy="75164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TextBox 54"/>
            <p:cNvSpPr txBox="1"/>
            <p:nvPr/>
          </p:nvSpPr>
          <p:spPr>
            <a:xfrm>
              <a:off x="2845232" y="5069640"/>
              <a:ext cx="1140056" cy="307777"/>
            </a:xfrm>
            <a:prstGeom prst="rect">
              <a:avLst/>
            </a:prstGeom>
            <a:noFill/>
          </p:spPr>
          <p:txBody>
            <a:bodyPr wrap="none" rtlCol="0">
              <a:spAutoFit/>
            </a:bodyPr>
            <a:lstStyle/>
            <a:p>
              <a:r>
                <a:rPr lang="en-US" sz="1400" dirty="0"/>
                <a:t>Prod. CM#8</a:t>
              </a:r>
            </a:p>
          </p:txBody>
        </p:sp>
        <p:sp>
          <p:nvSpPr>
            <p:cNvPr id="69" name="TextBox 68"/>
            <p:cNvSpPr txBox="1"/>
            <p:nvPr/>
          </p:nvSpPr>
          <p:spPr>
            <a:xfrm>
              <a:off x="2859509" y="3331155"/>
              <a:ext cx="6234592" cy="1837782"/>
            </a:xfrm>
            <a:prstGeom prst="rect">
              <a:avLst/>
            </a:prstGeom>
            <a:noFill/>
            <a:ln>
              <a:solidFill>
                <a:schemeClr val="tx1"/>
              </a:solidFill>
            </a:ln>
          </p:spPr>
          <p:txBody>
            <a:bodyPr wrap="none" rtlCol="0">
              <a:spAutoFit/>
            </a:bodyPr>
            <a:lstStyle/>
            <a:p>
              <a:r>
                <a:rPr lang="en-US" dirty="0"/>
                <a:t>By maintaining same assembly rate,</a:t>
              </a:r>
            </a:p>
            <a:p>
              <a:r>
                <a:rPr lang="en-US" dirty="0"/>
                <a:t>the opportunity offered by MQXFA03 </a:t>
              </a:r>
            </a:p>
            <a:p>
              <a:r>
                <a:rPr lang="en-US" dirty="0"/>
                <a:t>can be capitalized in </a:t>
              </a:r>
              <a:r>
                <a:rPr lang="en-US" dirty="0" smtClean="0"/>
                <a:t>accelerating deliveries</a:t>
              </a:r>
            </a:p>
            <a:p>
              <a:r>
                <a:rPr lang="en-US" dirty="0"/>
                <a:t>t</a:t>
              </a:r>
              <a:r>
                <a:rPr lang="en-US" dirty="0" smtClean="0"/>
                <a:t>o CERN.</a:t>
              </a:r>
              <a:r>
                <a:rPr lang="en-US" dirty="0"/>
                <a:t> </a:t>
              </a:r>
              <a:r>
                <a:rPr lang="en-US" b="1" i="1" dirty="0" smtClean="0"/>
                <a:t>Usage </a:t>
              </a:r>
              <a:r>
                <a:rPr lang="en-US" b="1" i="1" dirty="0"/>
                <a:t>of MQXFA03 increases schedule</a:t>
              </a:r>
            </a:p>
            <a:p>
              <a:r>
                <a:rPr lang="en-US" b="1" i="1" dirty="0"/>
                <a:t>float by ~2mo</a:t>
              </a:r>
            </a:p>
          </p:txBody>
        </p:sp>
      </p:grpSp>
      <p:sp>
        <p:nvSpPr>
          <p:cNvPr id="57" name="TextBox 56"/>
          <p:cNvSpPr txBox="1"/>
          <p:nvPr/>
        </p:nvSpPr>
        <p:spPr>
          <a:xfrm rot="16200000">
            <a:off x="1614565" y="5797381"/>
            <a:ext cx="441146" cy="369332"/>
          </a:xfrm>
          <a:prstGeom prst="rect">
            <a:avLst/>
          </a:prstGeom>
          <a:noFill/>
        </p:spPr>
        <p:txBody>
          <a:bodyPr wrap="none" rtlCol="0">
            <a:spAutoFit/>
          </a:bodyPr>
          <a:lstStyle/>
          <a:p>
            <a:r>
              <a:rPr lang="is-IS" dirty="0"/>
              <a:t>....</a:t>
            </a:r>
            <a:endParaRPr lang="en-US" dirty="0"/>
          </a:p>
        </p:txBody>
      </p:sp>
      <p:pic>
        <p:nvPicPr>
          <p:cNvPr id="59" name="Image 11" descr="HLU-logoN-titl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83560" y="79659"/>
            <a:ext cx="3540430" cy="1534388"/>
          </a:xfrm>
          <a:prstGeom prst="rect">
            <a:avLst/>
          </a:prstGeom>
        </p:spPr>
      </p:pic>
      <p:sp>
        <p:nvSpPr>
          <p:cNvPr id="2" name="Footer Placeholder 1"/>
          <p:cNvSpPr>
            <a:spLocks noGrp="1"/>
          </p:cNvSpPr>
          <p:nvPr>
            <p:ph type="ftr" sz="quarter" idx="11"/>
          </p:nvPr>
        </p:nvSpPr>
        <p:spPr/>
        <p:txBody>
          <a:bodyPr/>
          <a:lstStyle/>
          <a:p>
            <a:pPr>
              <a:defRPr/>
            </a:pPr>
            <a:r>
              <a:rPr lang="en-US" smtClean="0"/>
              <a:t>11/30/2017           T. I. Meyer | HEPAP </a:t>
            </a:r>
            <a:endParaRPr lang="en-US" b="1" dirty="0"/>
          </a:p>
        </p:txBody>
      </p:sp>
    </p:spTree>
    <p:extLst>
      <p:ext uri="{BB962C8B-B14F-4D97-AF65-F5344CB8AC3E}">
        <p14:creationId xmlns:p14="http://schemas.microsoft.com/office/powerpoint/2010/main" val="418701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60417" b="3561"/>
          <a:stretch/>
        </p:blipFill>
        <p:spPr>
          <a:xfrm>
            <a:off x="6934856" y="3966544"/>
            <a:ext cx="2206350" cy="2062556"/>
          </a:xfrm>
          <a:prstGeom prst="rect">
            <a:avLst/>
          </a:prstGeom>
        </p:spPr>
      </p:pic>
      <p:pic>
        <p:nvPicPr>
          <p:cNvPr id="5" name="Picture 4"/>
          <p:cNvPicPr>
            <a:picLocks noChangeAspect="1"/>
          </p:cNvPicPr>
          <p:nvPr/>
        </p:nvPicPr>
        <p:blipFill>
          <a:blip r:embed="rId3"/>
          <a:stretch>
            <a:fillRect/>
          </a:stretch>
        </p:blipFill>
        <p:spPr>
          <a:xfrm>
            <a:off x="6341821" y="-6558"/>
            <a:ext cx="2813033" cy="3918857"/>
          </a:xfrm>
          <a:prstGeom prst="rect">
            <a:avLst/>
          </a:prstGeom>
        </p:spPr>
      </p:pic>
      <p:sp>
        <p:nvSpPr>
          <p:cNvPr id="2" name="Title 1"/>
          <p:cNvSpPr>
            <a:spLocks noGrp="1"/>
          </p:cNvSpPr>
          <p:nvPr>
            <p:ph type="title"/>
          </p:nvPr>
        </p:nvSpPr>
        <p:spPr>
          <a:xfrm>
            <a:off x="0" y="-6558"/>
            <a:ext cx="7096835" cy="900667"/>
          </a:xfrm>
        </p:spPr>
        <p:txBody>
          <a:bodyPr/>
          <a:lstStyle/>
          <a:p>
            <a:r>
              <a:rPr lang="en-US" sz="2800" dirty="0" smtClean="0"/>
              <a:t>Fermilab Objectives achieved in 2017 </a:t>
            </a:r>
            <a:br>
              <a:rPr lang="en-US" sz="2800" dirty="0" smtClean="0"/>
            </a:br>
            <a:r>
              <a:rPr lang="en-US" sz="2800" dirty="0" smtClean="0"/>
              <a:t>in the Cosmic Frontier</a:t>
            </a:r>
            <a:endParaRPr lang="en-US" sz="2800" dirty="0"/>
          </a:p>
        </p:txBody>
      </p:sp>
      <p:sp>
        <p:nvSpPr>
          <p:cNvPr id="3" name="Content Placeholder 2"/>
          <p:cNvSpPr>
            <a:spLocks noGrp="1"/>
          </p:cNvSpPr>
          <p:nvPr>
            <p:ph idx="10"/>
          </p:nvPr>
        </p:nvSpPr>
        <p:spPr>
          <a:xfrm>
            <a:off x="101601" y="922379"/>
            <a:ext cx="6335428" cy="2652108"/>
          </a:xfrm>
        </p:spPr>
        <p:txBody>
          <a:bodyPr/>
          <a:lstStyle/>
          <a:p>
            <a:pPr fontAlgn="auto"/>
            <a:r>
              <a:rPr lang="en-US" dirty="0" smtClean="0"/>
              <a:t>Extract Cosmological constraints on Dark Energy</a:t>
            </a:r>
            <a:endParaRPr lang="en-US" dirty="0"/>
          </a:p>
          <a:p>
            <a:pPr fontAlgn="auto"/>
            <a:r>
              <a:rPr lang="en-US" dirty="0" smtClean="0"/>
              <a:t>Complete </a:t>
            </a:r>
            <a:r>
              <a:rPr lang="en-US" dirty="0"/>
              <a:t>the SPT-3G </a:t>
            </a:r>
            <a:r>
              <a:rPr lang="en-US" dirty="0" smtClean="0"/>
              <a:t>camera </a:t>
            </a:r>
            <a:endParaRPr lang="en-US" dirty="0"/>
          </a:p>
          <a:p>
            <a:r>
              <a:rPr lang="en-US" dirty="0"/>
              <a:t>Develop leadership in </a:t>
            </a:r>
            <a:r>
              <a:rPr lang="en-US" dirty="0" err="1"/>
              <a:t>axion</a:t>
            </a:r>
            <a:r>
              <a:rPr lang="en-US" dirty="0"/>
              <a:t> dark matter research and associated </a:t>
            </a:r>
            <a:r>
              <a:rPr lang="en-US" dirty="0" smtClean="0"/>
              <a:t>technologies (became lead lab for ADMX and LDRD awarded for future </a:t>
            </a:r>
            <a:r>
              <a:rPr lang="en-US" dirty="0" err="1" smtClean="0"/>
              <a:t>axion</a:t>
            </a:r>
            <a:r>
              <a:rPr lang="en-US" dirty="0" smtClean="0"/>
              <a:t> search technology)</a:t>
            </a:r>
            <a:endParaRPr lang="en-US" dirty="0"/>
          </a:p>
          <a:p>
            <a:r>
              <a:rPr lang="en-US" dirty="0"/>
              <a:t>Support G1 dark matter operations and improve on world-leading </a:t>
            </a:r>
            <a:r>
              <a:rPr lang="en-US" dirty="0" smtClean="0"/>
              <a:t>results</a:t>
            </a:r>
          </a:p>
          <a:p>
            <a:r>
              <a:rPr lang="en-US" dirty="0" smtClean="0"/>
              <a:t>Support Dark Energy and G2 Dark Matter projects (DESI, Super CDMS, LZ)</a:t>
            </a:r>
            <a:endParaRPr lang="en-US" dirty="0"/>
          </a:p>
          <a:p>
            <a:endParaRPr lang="en-US" dirty="0"/>
          </a:p>
        </p:txBody>
      </p:sp>
      <p:pic>
        <p:nvPicPr>
          <p:cNvPr id="6" name="Picture 5"/>
          <p:cNvPicPr>
            <a:picLocks noChangeAspect="1"/>
          </p:cNvPicPr>
          <p:nvPr/>
        </p:nvPicPr>
        <p:blipFill>
          <a:blip r:embed="rId4"/>
          <a:stretch>
            <a:fillRect/>
          </a:stretch>
        </p:blipFill>
        <p:spPr>
          <a:xfrm>
            <a:off x="4385231" y="3940569"/>
            <a:ext cx="2563273" cy="2122754"/>
          </a:xfrm>
          <a:prstGeom prst="rect">
            <a:avLst/>
          </a:prstGeom>
        </p:spPr>
      </p:pic>
      <p:pic>
        <p:nvPicPr>
          <p:cNvPr id="7" name="Picture 6"/>
          <p:cNvPicPr>
            <a:picLocks noChangeAspect="1"/>
          </p:cNvPicPr>
          <p:nvPr/>
        </p:nvPicPr>
        <p:blipFill rotWithShape="1">
          <a:blip r:embed="rId5"/>
          <a:srcRect l="38363" b="3561"/>
          <a:stretch/>
        </p:blipFill>
        <p:spPr>
          <a:xfrm>
            <a:off x="101601" y="3748178"/>
            <a:ext cx="4294683" cy="2548046"/>
          </a:xfrm>
          <a:prstGeom prst="rect">
            <a:avLst/>
          </a:prstGeom>
        </p:spPr>
      </p:pic>
      <p:sp>
        <p:nvSpPr>
          <p:cNvPr id="8" name="Slide Number Placeholder 7"/>
          <p:cNvSpPr>
            <a:spLocks noGrp="1"/>
          </p:cNvSpPr>
          <p:nvPr>
            <p:ph type="sldNum" sz="quarter" idx="4"/>
          </p:nvPr>
        </p:nvSpPr>
        <p:spPr/>
        <p:txBody>
          <a:bodyPr/>
          <a:lstStyle/>
          <a:p>
            <a:fld id="{538A0A4C-22F3-4AD6-8A5A-D0BCDE30C626}" type="slidenum">
              <a:rPr lang="en-US" smtClean="0">
                <a:solidFill>
                  <a:srgbClr val="000000"/>
                </a:solidFill>
                <a:latin typeface="Arial"/>
              </a:rPr>
              <a:pPr/>
              <a:t>9</a:t>
            </a:fld>
            <a:endParaRPr lang="en-US" dirty="0">
              <a:solidFill>
                <a:srgbClr val="000000"/>
              </a:solidFill>
              <a:latin typeface="Arial"/>
            </a:endParaRPr>
          </a:p>
        </p:txBody>
      </p:sp>
    </p:spTree>
    <p:extLst>
      <p:ext uri="{BB962C8B-B14F-4D97-AF65-F5344CB8AC3E}">
        <p14:creationId xmlns:p14="http://schemas.microsoft.com/office/powerpoint/2010/main" val="3546580658"/>
      </p:ext>
    </p:extLst>
  </p:cSld>
  <p:clrMapOvr>
    <a:masterClrMapping/>
  </p:clrMapOvr>
  <p:timing>
    <p:tnLst>
      <p:par>
        <p:cTn id="1" dur="indefinite" restart="never" nodeType="tmRoot"/>
      </p:par>
    </p:tnLst>
  </p:timing>
</p:sld>
</file>

<file path=ppt/theme/theme1.xml><?xml version="1.0" encoding="utf-8"?>
<a:theme xmlns:a="http://schemas.openxmlformats.org/drawingml/2006/main" name="Fermilab">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Fermilab.potx</Template>
  <TotalTime>0</TotalTime>
  <Words>2948</Words>
  <Application>Microsoft Office PowerPoint</Application>
  <PresentationFormat>On-screen Show (4:3)</PresentationFormat>
  <Paragraphs>500</Paragraphs>
  <Slides>42</Slides>
  <Notes>21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MS PGothic</vt:lpstr>
      <vt:lpstr>MS PGothic</vt:lpstr>
      <vt:lpstr>Arial</vt:lpstr>
      <vt:lpstr>Calibri</vt:lpstr>
      <vt:lpstr>Geneva</vt:lpstr>
      <vt:lpstr>Helvetica</vt:lpstr>
      <vt:lpstr>HelveticaNeue</vt:lpstr>
      <vt:lpstr>Lucida Grande</vt:lpstr>
      <vt:lpstr>Symbol</vt:lpstr>
      <vt:lpstr>Times New Roman</vt:lpstr>
      <vt:lpstr>Wingdings</vt:lpstr>
      <vt:lpstr>ヒラギノ角ゴ Pro W3</vt:lpstr>
      <vt:lpstr>Fermilab</vt:lpstr>
      <vt:lpstr>PowerPoint Presentation</vt:lpstr>
      <vt:lpstr>50 Years (1967 – 2017)</vt:lpstr>
      <vt:lpstr>Next?</vt:lpstr>
      <vt:lpstr>Community plan for U.S. particle physics: P5</vt:lpstr>
      <vt:lpstr>P5 science drivers </vt:lpstr>
      <vt:lpstr>Higgs boson @ Fermilab </vt:lpstr>
      <vt:lpstr>Higgs boson @ Fermilab @ Google</vt:lpstr>
      <vt:lpstr>PowerPoint Presentation</vt:lpstr>
      <vt:lpstr>Fermilab Objectives achieved in 2017  in the Cosmic Frontier</vt:lpstr>
      <vt:lpstr>Dark Energy Survey</vt:lpstr>
      <vt:lpstr>Cosmic Frontier: Building for the Future</vt:lpstr>
      <vt:lpstr>Muon g-2 commissioning…physics data hopefully January</vt:lpstr>
      <vt:lpstr>Data from 5-week FY17 engineering run</vt:lpstr>
      <vt:lpstr>Mu2e – Good Progress on all Fronts</vt:lpstr>
      <vt:lpstr>Production &amp; Detector Solenoid Status</vt:lpstr>
      <vt:lpstr>Short Baseline Near Detector (SBND)</vt:lpstr>
      <vt:lpstr>MicroBooNE</vt:lpstr>
      <vt:lpstr>SBN: ICARUS at Fermilab</vt:lpstr>
      <vt:lpstr>PIP-II: The accelerator driving LBNF/DUNE</vt:lpstr>
      <vt:lpstr>PIP-II: Driving Accelerator Technologies</vt:lpstr>
      <vt:lpstr>PIP-II: International Partners</vt:lpstr>
      <vt:lpstr>India : Dept Atomic Energy, Chairman Sekhar Basu,  &amp; Bhabha Atomic Research Center, Director Vyas</vt:lpstr>
      <vt:lpstr>LCLS-II CM Assembly Status</vt:lpstr>
      <vt:lpstr>NOvA Updates</vt:lpstr>
      <vt:lpstr>Long-Baseline Neutrino Facility / Deep Underground Neutrino Experiment (LBNF/DUNE)</vt:lpstr>
      <vt:lpstr>                  discovery opportunities </vt:lpstr>
      <vt:lpstr>Overview of the LBNF Project</vt:lpstr>
      <vt:lpstr>Overview of the DUNE Collaboration</vt:lpstr>
      <vt:lpstr>Overview of DUNE Experiment</vt:lpstr>
      <vt:lpstr>LBNF/DUNE Overview - Near Site at Fermilab, Batavia, IL</vt:lpstr>
      <vt:lpstr>LBNF/DUNE Overview - Far Site at Sanford Lab, Lead, SD </vt:lpstr>
      <vt:lpstr>LBNF and DUNE progressing rapidly…</vt:lpstr>
      <vt:lpstr>Rock Disposal System </vt:lpstr>
      <vt:lpstr>International Project Milestones</vt:lpstr>
      <vt:lpstr>Agreement with CERN</vt:lpstr>
      <vt:lpstr>UK Science and Technology Agreement</vt:lpstr>
      <vt:lpstr>UK Minister Johnson Visits Fermilab</vt:lpstr>
      <vt:lpstr>Italy: Funding Agency INFN</vt:lpstr>
      <vt:lpstr>Deep Underground Neutrino Experiment (DUNE)</vt:lpstr>
      <vt:lpstr>LBNF/Fermilab at the OAS ministerial and High authorities Science and Technology meeting. (Medellin, Nov.2, 2017)</vt:lpstr>
      <vt:lpstr>Outlook</vt:lpstr>
      <vt:lpstr>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2017-11-30T14:44:50Z</dcterms:created>
  <dcterms:modified xsi:type="dcterms:W3CDTF">2017-11-30T14:46:19Z</dcterms:modified>
</cp:coreProperties>
</file>