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1" r:id="rId3"/>
    <p:sldId id="257" r:id="rId4"/>
    <p:sldId id="258" r:id="rId5"/>
    <p:sldId id="25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27AAE"/>
    <a:srgbClr val="C04336"/>
    <a:srgbClr val="EE5D0C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9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cnas5p\chao\Kin\Cost%20Analysis\EDIA%20Survey\2012%20Survey\EDIA%20survey%20summary%2020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cnas5p\chao\Kin\Cost%20Analysis\EDIA%20Survey\2012%20Survey\EDIA%20survey%20summary%20201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cnas5p\chao\Kin\Cost%20Analysis\EDIA%20Survey\2012%20Survey\EDIA%20survey%20summary%202013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scnas5p\chao\Kin\Cost%20Analysis\EDIA%20Survey\2012%20Survey\EDIA%20survey%20summary%202013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scnas5p\chao\Kin\Cost%20Analysis\EDIA%20Survey\2012%20Survey\EDIA%20survey%20summary%20201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pivotSource>
    <c:name>[EDIA survey summary 2013.xls]Management Pivot!PivotTable1</c:name>
    <c:fmtId val="15"/>
  </c:pivotSource>
  <c:chart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6.4628497235717897E-2"/>
          <c:y val="0.18338613834943901"/>
          <c:w val="0.92488063327190495"/>
          <c:h val="0.63334274001504476"/>
        </c:manualLayout>
      </c:layout>
      <c:barChart>
        <c:barDir val="col"/>
        <c:grouping val="stacked"/>
        <c:ser>
          <c:idx val="0"/>
          <c:order val="0"/>
          <c:tx>
            <c:strRef>
              <c:f>'Management Pivot'!$B$8:$B$9</c:f>
              <c:strCache>
                <c:ptCount val="1"/>
                <c:pt idx="0">
                  <c:v>Management</c:v>
                </c:pt>
              </c:strCache>
            </c:strRef>
          </c:tx>
          <c:cat>
            <c:strRef>
              <c:f>'Management Pivot'!$A$10:$A$18</c:f>
              <c:strCache>
                <c:ptCount val="8"/>
                <c:pt idx="0">
                  <c:v>ASCR</c:v>
                </c:pt>
                <c:pt idx="1">
                  <c:v>BER</c:v>
                </c:pt>
                <c:pt idx="2">
                  <c:v>BES</c:v>
                </c:pt>
                <c:pt idx="3">
                  <c:v>FES</c:v>
                </c:pt>
                <c:pt idx="4">
                  <c:v>HEP</c:v>
                </c:pt>
                <c:pt idx="5">
                  <c:v>NP</c:v>
                </c:pt>
                <c:pt idx="6">
                  <c:v>SSI</c:v>
                </c:pt>
                <c:pt idx="7">
                  <c:v>Other</c:v>
                </c:pt>
              </c:strCache>
            </c:strRef>
          </c:cat>
          <c:val>
            <c:numRef>
              <c:f>'Management Pivot'!$B$10:$B$18</c:f>
              <c:numCache>
                <c:formatCode>0.0%</c:formatCode>
                <c:ptCount val="8"/>
                <c:pt idx="0">
                  <c:v>5.9272676790046816E-2</c:v>
                </c:pt>
                <c:pt idx="1">
                  <c:v>0.15804178628055421</c:v>
                </c:pt>
                <c:pt idx="2">
                  <c:v>0.16024032836507601</c:v>
                </c:pt>
                <c:pt idx="3">
                  <c:v>0.22410025627589494</c:v>
                </c:pt>
                <c:pt idx="4">
                  <c:v>0.12580461058742728</c:v>
                </c:pt>
                <c:pt idx="5">
                  <c:v>0.11854668637186372</c:v>
                </c:pt>
                <c:pt idx="6">
                  <c:v>0.10784653217399</c:v>
                </c:pt>
                <c:pt idx="7">
                  <c:v>0.13610067999594022</c:v>
                </c:pt>
              </c:numCache>
            </c:numRef>
          </c:val>
        </c:ser>
        <c:ser>
          <c:idx val="1"/>
          <c:order val="1"/>
          <c:tx>
            <c:strRef>
              <c:f>'Management Pivot'!$C$8:$C$9</c:f>
              <c:strCache>
                <c:ptCount val="1"/>
                <c:pt idx="0">
                  <c:v>Engineering</c:v>
                </c:pt>
              </c:strCache>
            </c:strRef>
          </c:tx>
          <c:cat>
            <c:strRef>
              <c:f>'Management Pivot'!$A$10:$A$18</c:f>
              <c:strCache>
                <c:ptCount val="8"/>
                <c:pt idx="0">
                  <c:v>ASCR</c:v>
                </c:pt>
                <c:pt idx="1">
                  <c:v>BER</c:v>
                </c:pt>
                <c:pt idx="2">
                  <c:v>BES</c:v>
                </c:pt>
                <c:pt idx="3">
                  <c:v>FES</c:v>
                </c:pt>
                <c:pt idx="4">
                  <c:v>HEP</c:v>
                </c:pt>
                <c:pt idx="5">
                  <c:v>NP</c:v>
                </c:pt>
                <c:pt idx="6">
                  <c:v>SSI</c:v>
                </c:pt>
                <c:pt idx="7">
                  <c:v>Other</c:v>
                </c:pt>
              </c:strCache>
            </c:strRef>
          </c:cat>
          <c:val>
            <c:numRef>
              <c:f>'Management Pivot'!$C$10:$C$18</c:f>
              <c:numCache>
                <c:formatCode>0.0%</c:formatCode>
                <c:ptCount val="8"/>
                <c:pt idx="0">
                  <c:v>4.4226434053693239E-2</c:v>
                </c:pt>
                <c:pt idx="1">
                  <c:v>0.15452561795020439</c:v>
                </c:pt>
                <c:pt idx="2">
                  <c:v>0.15285841960186144</c:v>
                </c:pt>
                <c:pt idx="3">
                  <c:v>0.33644666977154508</c:v>
                </c:pt>
                <c:pt idx="4">
                  <c:v>0.24282513143877429</c:v>
                </c:pt>
                <c:pt idx="5">
                  <c:v>0.19553810132677982</c:v>
                </c:pt>
                <c:pt idx="6">
                  <c:v>0.12780194137035736</c:v>
                </c:pt>
                <c:pt idx="7">
                  <c:v>0.19770628235055329</c:v>
                </c:pt>
              </c:numCache>
            </c:numRef>
          </c:val>
        </c:ser>
        <c:ser>
          <c:idx val="2"/>
          <c:order val="2"/>
          <c:tx>
            <c:strRef>
              <c:f>'Management Pivot'!$D$8:$D$9</c:f>
              <c:strCache>
                <c:ptCount val="1"/>
                <c:pt idx="0">
                  <c:v>ES&amp;H</c:v>
                </c:pt>
              </c:strCache>
            </c:strRef>
          </c:tx>
          <c:cat>
            <c:strRef>
              <c:f>'Management Pivot'!$A$10:$A$18</c:f>
              <c:strCache>
                <c:ptCount val="8"/>
                <c:pt idx="0">
                  <c:v>ASCR</c:v>
                </c:pt>
                <c:pt idx="1">
                  <c:v>BER</c:v>
                </c:pt>
                <c:pt idx="2">
                  <c:v>BES</c:v>
                </c:pt>
                <c:pt idx="3">
                  <c:v>FES</c:v>
                </c:pt>
                <c:pt idx="4">
                  <c:v>HEP</c:v>
                </c:pt>
                <c:pt idx="5">
                  <c:v>NP</c:v>
                </c:pt>
                <c:pt idx="6">
                  <c:v>SSI</c:v>
                </c:pt>
                <c:pt idx="7">
                  <c:v>Other</c:v>
                </c:pt>
              </c:strCache>
            </c:strRef>
          </c:cat>
          <c:val>
            <c:numRef>
              <c:f>'Management Pivot'!$D$10:$D$18</c:f>
              <c:numCache>
                <c:formatCode>0.0%</c:formatCode>
                <c:ptCount val="8"/>
                <c:pt idx="0">
                  <c:v>4.958120409606857E-3</c:v>
                </c:pt>
                <c:pt idx="1">
                  <c:v>0</c:v>
                </c:pt>
                <c:pt idx="2">
                  <c:v>8.7223193227534638E-3</c:v>
                </c:pt>
                <c:pt idx="3">
                  <c:v>1.6950064970310231E-3</c:v>
                </c:pt>
                <c:pt idx="4">
                  <c:v>1.6851005641237693E-3</c:v>
                </c:pt>
                <c:pt idx="5">
                  <c:v>9.4153202371265975E-3</c:v>
                </c:pt>
                <c:pt idx="6">
                  <c:v>1.6343097097176677E-2</c:v>
                </c:pt>
                <c:pt idx="7">
                  <c:v>2.4967015122297792E-2</c:v>
                </c:pt>
              </c:numCache>
            </c:numRef>
          </c:val>
        </c:ser>
        <c:gapWidth val="119"/>
        <c:overlap val="100"/>
        <c:axId val="48612096"/>
        <c:axId val="48613632"/>
      </c:barChart>
      <c:catAx>
        <c:axId val="486120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48613632"/>
        <c:crosses val="autoZero"/>
        <c:lblAlgn val="ctr"/>
        <c:lblOffset val="100"/>
      </c:catAx>
      <c:valAx>
        <c:axId val="48613632"/>
        <c:scaling>
          <c:orientation val="minMax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48612096"/>
        <c:crosses val="autoZero"/>
        <c:crossBetween val="between"/>
      </c:valAx>
      <c:spPr>
        <a:solidFill>
          <a:prstClr val="white">
            <a:lumMod val="85000"/>
            <a:alpha val="50000"/>
          </a:prstClr>
        </a:solidFill>
      </c:spPr>
    </c:plotArea>
    <c:legend>
      <c:legendPos val="r"/>
      <c:layout>
        <c:manualLayout>
          <c:xMode val="edge"/>
          <c:yMode val="edge"/>
          <c:x val="0.16754774187709331"/>
          <c:y val="0.93243569257065062"/>
          <c:w val="0.60639861827616415"/>
          <c:h val="5.542256624366277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pivotSource>
    <c:name>[EDIA survey summary 2013.xls]Management Pivot!PivotTable1</c:name>
    <c:fmtId val="6"/>
  </c:pivotSource>
  <c:chart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9.2812107095884513E-2"/>
          <c:y val="0.12007353235735302"/>
          <c:w val="0.89314804192522257"/>
          <c:h val="0.73057281350289183"/>
        </c:manualLayout>
      </c:layout>
      <c:barChart>
        <c:barDir val="col"/>
        <c:grouping val="stacked"/>
        <c:ser>
          <c:idx val="0"/>
          <c:order val="0"/>
          <c:tx>
            <c:strRef>
              <c:f>'Management Pivot'!$B$8:$B$9</c:f>
              <c:strCache>
                <c:ptCount val="1"/>
                <c:pt idx="0">
                  <c:v>Management</c:v>
                </c:pt>
              </c:strCache>
            </c:strRef>
          </c:tx>
          <c:cat>
            <c:strRef>
              <c:f>'Management Pivot'!$A$10:$A$20</c:f>
              <c:strCache>
                <c:ptCount val="10"/>
                <c:pt idx="0">
                  <c:v>ANL</c:v>
                </c:pt>
                <c:pt idx="1">
                  <c:v>BNL</c:v>
                </c:pt>
                <c:pt idx="2">
                  <c:v>Fermilab</c:v>
                </c:pt>
                <c:pt idx="3">
                  <c:v>JLAB</c:v>
                </c:pt>
                <c:pt idx="4">
                  <c:v>LBNL</c:v>
                </c:pt>
                <c:pt idx="5">
                  <c:v>MSU</c:v>
                </c:pt>
                <c:pt idx="6">
                  <c:v>ORNL</c:v>
                </c:pt>
                <c:pt idx="7">
                  <c:v>PNNL</c:v>
                </c:pt>
                <c:pt idx="8">
                  <c:v>PPPL</c:v>
                </c:pt>
                <c:pt idx="9">
                  <c:v>SLAC </c:v>
                </c:pt>
              </c:strCache>
            </c:strRef>
          </c:cat>
          <c:val>
            <c:numRef>
              <c:f>'Management Pivot'!$B$10:$B$20</c:f>
              <c:numCache>
                <c:formatCode>0.0%</c:formatCode>
                <c:ptCount val="10"/>
                <c:pt idx="0">
                  <c:v>0.20202997542762174</c:v>
                </c:pt>
                <c:pt idx="1">
                  <c:v>0.17718932547805682</c:v>
                </c:pt>
                <c:pt idx="2">
                  <c:v>0.11869768629889943</c:v>
                </c:pt>
                <c:pt idx="3">
                  <c:v>7.0257413083128092E-2</c:v>
                </c:pt>
                <c:pt idx="4">
                  <c:v>0.11273885819032591</c:v>
                </c:pt>
                <c:pt idx="5">
                  <c:v>0.13344890079583979</c:v>
                </c:pt>
                <c:pt idx="6">
                  <c:v>0.17438215720179404</c:v>
                </c:pt>
                <c:pt idx="7">
                  <c:v>0.14572436117113044</c:v>
                </c:pt>
                <c:pt idx="8">
                  <c:v>0.14168140769015922</c:v>
                </c:pt>
                <c:pt idx="9">
                  <c:v>0.16906948893766063</c:v>
                </c:pt>
              </c:numCache>
            </c:numRef>
          </c:val>
        </c:ser>
        <c:ser>
          <c:idx val="1"/>
          <c:order val="1"/>
          <c:tx>
            <c:strRef>
              <c:f>'Management Pivot'!$C$8:$C$9</c:f>
              <c:strCache>
                <c:ptCount val="1"/>
                <c:pt idx="0">
                  <c:v>Engineering</c:v>
                </c:pt>
              </c:strCache>
            </c:strRef>
          </c:tx>
          <c:cat>
            <c:strRef>
              <c:f>'Management Pivot'!$A$10:$A$20</c:f>
              <c:strCache>
                <c:ptCount val="10"/>
                <c:pt idx="0">
                  <c:v>ANL</c:v>
                </c:pt>
                <c:pt idx="1">
                  <c:v>BNL</c:v>
                </c:pt>
                <c:pt idx="2">
                  <c:v>Fermilab</c:v>
                </c:pt>
                <c:pt idx="3">
                  <c:v>JLAB</c:v>
                </c:pt>
                <c:pt idx="4">
                  <c:v>LBNL</c:v>
                </c:pt>
                <c:pt idx="5">
                  <c:v>MSU</c:v>
                </c:pt>
                <c:pt idx="6">
                  <c:v>ORNL</c:v>
                </c:pt>
                <c:pt idx="7">
                  <c:v>PNNL</c:v>
                </c:pt>
                <c:pt idx="8">
                  <c:v>PPPL</c:v>
                </c:pt>
                <c:pt idx="9">
                  <c:v>SLAC </c:v>
                </c:pt>
              </c:strCache>
            </c:strRef>
          </c:cat>
          <c:val>
            <c:numRef>
              <c:f>'Management Pivot'!$C$10:$C$20</c:f>
              <c:numCache>
                <c:formatCode>0.0%</c:formatCode>
                <c:ptCount val="10"/>
                <c:pt idx="0">
                  <c:v>9.8549538557968927E-2</c:v>
                </c:pt>
                <c:pt idx="1">
                  <c:v>0.1203342653152929</c:v>
                </c:pt>
                <c:pt idx="2">
                  <c:v>0.24141191825836628</c:v>
                </c:pt>
                <c:pt idx="3">
                  <c:v>8.2661126049050765E-2</c:v>
                </c:pt>
                <c:pt idx="4">
                  <c:v>0.14390308854508402</c:v>
                </c:pt>
                <c:pt idx="5">
                  <c:v>0.26616342289811679</c:v>
                </c:pt>
                <c:pt idx="6">
                  <c:v>0.2783010057334343</c:v>
                </c:pt>
                <c:pt idx="7">
                  <c:v>0.20175276118718241</c:v>
                </c:pt>
                <c:pt idx="8">
                  <c:v>0.31585513453123543</c:v>
                </c:pt>
                <c:pt idx="9">
                  <c:v>9.0475159271937694E-2</c:v>
                </c:pt>
              </c:numCache>
            </c:numRef>
          </c:val>
        </c:ser>
        <c:ser>
          <c:idx val="2"/>
          <c:order val="2"/>
          <c:tx>
            <c:strRef>
              <c:f>'Management Pivot'!$D$8:$D$9</c:f>
              <c:strCache>
                <c:ptCount val="1"/>
                <c:pt idx="0">
                  <c:v>ES&amp;H</c:v>
                </c:pt>
              </c:strCache>
            </c:strRef>
          </c:tx>
          <c:cat>
            <c:strRef>
              <c:f>'Management Pivot'!$A$10:$A$20</c:f>
              <c:strCache>
                <c:ptCount val="10"/>
                <c:pt idx="0">
                  <c:v>ANL</c:v>
                </c:pt>
                <c:pt idx="1">
                  <c:v>BNL</c:v>
                </c:pt>
                <c:pt idx="2">
                  <c:v>Fermilab</c:v>
                </c:pt>
                <c:pt idx="3">
                  <c:v>JLAB</c:v>
                </c:pt>
                <c:pt idx="4">
                  <c:v>LBNL</c:v>
                </c:pt>
                <c:pt idx="5">
                  <c:v>MSU</c:v>
                </c:pt>
                <c:pt idx="6">
                  <c:v>ORNL</c:v>
                </c:pt>
                <c:pt idx="7">
                  <c:v>PNNL</c:v>
                </c:pt>
                <c:pt idx="8">
                  <c:v>PPPL</c:v>
                </c:pt>
                <c:pt idx="9">
                  <c:v>SLAC </c:v>
                </c:pt>
              </c:strCache>
            </c:strRef>
          </c:cat>
          <c:val>
            <c:numRef>
              <c:f>'Management Pivot'!$D$10:$D$20</c:f>
              <c:numCache>
                <c:formatCode>0.0%</c:formatCode>
                <c:ptCount val="10"/>
                <c:pt idx="0">
                  <c:v>5.9121511813696129E-3</c:v>
                </c:pt>
                <c:pt idx="1">
                  <c:v>1.1752583753557359E-2</c:v>
                </c:pt>
                <c:pt idx="2">
                  <c:v>7.99657202179535E-4</c:v>
                </c:pt>
                <c:pt idx="3">
                  <c:v>8.8687487856395212E-4</c:v>
                </c:pt>
                <c:pt idx="4">
                  <c:v>1.7893542908749619E-2</c:v>
                </c:pt>
                <c:pt idx="5">
                  <c:v>1.7495863210148923E-2</c:v>
                </c:pt>
                <c:pt idx="6">
                  <c:v>5.2787883461712318E-3</c:v>
                </c:pt>
                <c:pt idx="7">
                  <c:v>2.2470068539202408E-2</c:v>
                </c:pt>
                <c:pt idx="8">
                  <c:v>0</c:v>
                </c:pt>
                <c:pt idx="9">
                  <c:v>7.1876044648654562E-3</c:v>
                </c:pt>
              </c:numCache>
            </c:numRef>
          </c:val>
        </c:ser>
        <c:gapWidth val="173"/>
        <c:overlap val="100"/>
        <c:axId val="48942464"/>
        <c:axId val="48952448"/>
      </c:barChart>
      <c:catAx>
        <c:axId val="48942464"/>
        <c:scaling>
          <c:orientation val="minMax"/>
        </c:scaling>
        <c:axPos val="b"/>
        <c:numFmt formatCode="General" sourceLinked="1"/>
        <c:tickLblPos val="nextTo"/>
        <c:crossAx val="48952448"/>
        <c:crosses val="autoZero"/>
        <c:lblAlgn val="ctr"/>
        <c:lblOffset val="100"/>
      </c:catAx>
      <c:valAx>
        <c:axId val="48952448"/>
        <c:scaling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tickLblPos val="nextTo"/>
        <c:spPr>
          <a:ln>
            <a:solidFill>
              <a:schemeClr val="tx1"/>
            </a:solidFill>
          </a:ln>
        </c:spPr>
        <c:crossAx val="48942464"/>
        <c:crosses val="autoZero"/>
        <c:crossBetween val="between"/>
      </c:valAx>
      <c:spPr>
        <a:solidFill>
          <a:schemeClr val="bg1">
            <a:lumMod val="85000"/>
            <a:alpha val="44000"/>
          </a:schemeClr>
        </a:solidFill>
      </c:spPr>
    </c:plotArea>
    <c:legend>
      <c:legendPos val="r"/>
      <c:layout>
        <c:manualLayout>
          <c:xMode val="edge"/>
          <c:yMode val="edge"/>
          <c:x val="0.32370849339196894"/>
          <c:y val="0.9061376372611426"/>
          <c:w val="0.37901409674784098"/>
          <c:h val="9.3862362738857993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pivotSource>
    <c:name>[EDIA survey summary 2013.xls]Management Pivot!PivotTable1</c:name>
    <c:fmtId val="10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9.3611709183015646E-2"/>
          <c:y val="8.4153292911552227E-2"/>
          <c:w val="0.88624980222387606"/>
          <c:h val="0.80837319782731709"/>
        </c:manualLayout>
      </c:layout>
      <c:barChart>
        <c:barDir val="col"/>
        <c:grouping val="stacked"/>
        <c:ser>
          <c:idx val="0"/>
          <c:order val="0"/>
          <c:tx>
            <c:strRef>
              <c:f>'Management Pivot'!$B$8:$B$9</c:f>
              <c:strCache>
                <c:ptCount val="1"/>
                <c:pt idx="0">
                  <c:v>Sum of Management as % of Construction Cost</c:v>
                </c:pt>
              </c:strCache>
            </c:strRef>
          </c:tx>
          <c:cat>
            <c:strRef>
              <c:f>'Management Pivot'!$A$10:$A$13</c:f>
              <c:strCache>
                <c:ptCount val="3"/>
                <c:pt idx="0">
                  <c:v>Complex</c:v>
                </c:pt>
                <c:pt idx="1">
                  <c:v>Moderate</c:v>
                </c:pt>
                <c:pt idx="2">
                  <c:v>Not Complex</c:v>
                </c:pt>
              </c:strCache>
            </c:strRef>
          </c:cat>
          <c:val>
            <c:numRef>
              <c:f>'Management Pivot'!$B$10:$B$13</c:f>
              <c:numCache>
                <c:formatCode>0.0%</c:formatCode>
                <c:ptCount val="3"/>
                <c:pt idx="0">
                  <c:v>0.16681240384383142</c:v>
                </c:pt>
                <c:pt idx="1">
                  <c:v>0.17241456574542446</c:v>
                </c:pt>
                <c:pt idx="2">
                  <c:v>9.0535142000178898E-2</c:v>
                </c:pt>
              </c:numCache>
            </c:numRef>
          </c:val>
        </c:ser>
        <c:ser>
          <c:idx val="1"/>
          <c:order val="1"/>
          <c:tx>
            <c:strRef>
              <c:f>'Management Pivot'!$C$8:$C$9</c:f>
              <c:strCache>
                <c:ptCount val="1"/>
                <c:pt idx="0">
                  <c:v>Sum of Engr as % of Construction Cost</c:v>
                </c:pt>
              </c:strCache>
            </c:strRef>
          </c:tx>
          <c:cat>
            <c:strRef>
              <c:f>'Management Pivot'!$A$10:$A$13</c:f>
              <c:strCache>
                <c:ptCount val="3"/>
                <c:pt idx="0">
                  <c:v>Complex</c:v>
                </c:pt>
                <c:pt idx="1">
                  <c:v>Moderate</c:v>
                </c:pt>
                <c:pt idx="2">
                  <c:v>Not Complex</c:v>
                </c:pt>
              </c:strCache>
            </c:strRef>
          </c:cat>
          <c:val>
            <c:numRef>
              <c:f>'Management Pivot'!$C$10:$C$13</c:f>
              <c:numCache>
                <c:formatCode>0.0%</c:formatCode>
                <c:ptCount val="3"/>
                <c:pt idx="0">
                  <c:v>0.2082984643354043</c:v>
                </c:pt>
                <c:pt idx="1">
                  <c:v>0.28719618021788451</c:v>
                </c:pt>
                <c:pt idx="2">
                  <c:v>9.5528861176341281E-2</c:v>
                </c:pt>
              </c:numCache>
            </c:numRef>
          </c:val>
        </c:ser>
        <c:ser>
          <c:idx val="2"/>
          <c:order val="2"/>
          <c:tx>
            <c:strRef>
              <c:f>'Management Pivot'!$D$8:$D$9</c:f>
              <c:strCache>
                <c:ptCount val="1"/>
                <c:pt idx="0">
                  <c:v>Sum of ES&amp;H as % of Construction Cost</c:v>
                </c:pt>
              </c:strCache>
            </c:strRef>
          </c:tx>
          <c:cat>
            <c:strRef>
              <c:f>'Management Pivot'!$A$10:$A$13</c:f>
              <c:strCache>
                <c:ptCount val="3"/>
                <c:pt idx="0">
                  <c:v>Complex</c:v>
                </c:pt>
                <c:pt idx="1">
                  <c:v>Moderate</c:v>
                </c:pt>
                <c:pt idx="2">
                  <c:v>Not Complex</c:v>
                </c:pt>
              </c:strCache>
            </c:strRef>
          </c:cat>
          <c:val>
            <c:numRef>
              <c:f>'Management Pivot'!$D$10:$D$13</c:f>
              <c:numCache>
                <c:formatCode>0.0%</c:formatCode>
                <c:ptCount val="3"/>
                <c:pt idx="0">
                  <c:v>6.8880685294014348E-3</c:v>
                </c:pt>
                <c:pt idx="1">
                  <c:v>6.9629788269338034E-3</c:v>
                </c:pt>
                <c:pt idx="2">
                  <c:v>1.1789213317364365E-2</c:v>
                </c:pt>
              </c:numCache>
            </c:numRef>
          </c:val>
        </c:ser>
        <c:dLbls>
          <c:showVal val="1"/>
        </c:dLbls>
        <c:gapWidth val="95"/>
        <c:overlap val="100"/>
        <c:axId val="60845440"/>
        <c:axId val="60859520"/>
      </c:barChart>
      <c:catAx>
        <c:axId val="608454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100" b="1" i="1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0859520"/>
        <c:crosses val="autoZero"/>
        <c:lblAlgn val="ctr"/>
        <c:lblOffset val="100"/>
      </c:catAx>
      <c:valAx>
        <c:axId val="60859520"/>
        <c:scaling>
          <c:orientation val="minMax"/>
        </c:scaling>
        <c:delete val="1"/>
        <c:axPos val="l"/>
        <c:numFmt formatCode="0%" sourceLinked="0"/>
        <c:tickLblPos val="none"/>
        <c:crossAx val="608454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pivotSource>
    <c:name>[EDIA survey summary 2013.xls]Management Pivot!PivotTable1</c:name>
    <c:fmtId val="13"/>
  </c:pivotSource>
  <c:chart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7.7763432683973344E-2"/>
          <c:y val="0.14548263590287824"/>
          <c:w val="0.90112821409273169"/>
          <c:h val="0.58145653029110866"/>
        </c:manualLayout>
      </c:layout>
      <c:barChart>
        <c:barDir val="col"/>
        <c:grouping val="stacked"/>
        <c:ser>
          <c:idx val="0"/>
          <c:order val="0"/>
          <c:tx>
            <c:strRef>
              <c:f>'Management Pivot'!$C$8:$C$9</c:f>
              <c:strCache>
                <c:ptCount val="1"/>
                <c:pt idx="0">
                  <c:v>Sum of Management as % of Construction Cost</c:v>
                </c:pt>
              </c:strCache>
            </c:strRef>
          </c:tx>
          <c:cat>
            <c:multiLvlStrRef>
              <c:f>'Management Pivot'!$A$10:$B$41</c:f>
              <c:multiLvlStrCache>
                <c:ptCount val="21"/>
                <c:lvl>
                  <c:pt idx="0">
                    <c:v>Complex</c:v>
                  </c:pt>
                  <c:pt idx="1">
                    <c:v>Not Complex</c:v>
                  </c:pt>
                  <c:pt idx="2">
                    <c:v>Complex</c:v>
                  </c:pt>
                  <c:pt idx="3">
                    <c:v>Moderate</c:v>
                  </c:pt>
                  <c:pt idx="4">
                    <c:v>Not Complex</c:v>
                  </c:pt>
                  <c:pt idx="5">
                    <c:v>Complex</c:v>
                  </c:pt>
                  <c:pt idx="6">
                    <c:v>Moderate</c:v>
                  </c:pt>
                  <c:pt idx="7">
                    <c:v>Complex</c:v>
                  </c:pt>
                  <c:pt idx="8">
                    <c:v>Not Complex</c:v>
                  </c:pt>
                  <c:pt idx="9">
                    <c:v>Moderate</c:v>
                  </c:pt>
                  <c:pt idx="10">
                    <c:v>Not Complex</c:v>
                  </c:pt>
                  <c:pt idx="11">
                    <c:v>Complex</c:v>
                  </c:pt>
                  <c:pt idx="12">
                    <c:v>Complex</c:v>
                  </c:pt>
                  <c:pt idx="13">
                    <c:v>Moderate</c:v>
                  </c:pt>
                  <c:pt idx="14">
                    <c:v>Not Complex</c:v>
                  </c:pt>
                  <c:pt idx="15">
                    <c:v>Complex</c:v>
                  </c:pt>
                  <c:pt idx="16">
                    <c:v>Moderate</c:v>
                  </c:pt>
                  <c:pt idx="17">
                    <c:v>Moderate</c:v>
                  </c:pt>
                  <c:pt idx="18">
                    <c:v>Complex</c:v>
                  </c:pt>
                  <c:pt idx="19">
                    <c:v>Moderate</c:v>
                  </c:pt>
                  <c:pt idx="20">
                    <c:v>Not Complex</c:v>
                  </c:pt>
                </c:lvl>
                <c:lvl>
                  <c:pt idx="0">
                    <c:v>ANL</c:v>
                  </c:pt>
                  <c:pt idx="2">
                    <c:v>BNL</c:v>
                  </c:pt>
                  <c:pt idx="5">
                    <c:v>Fermilab</c:v>
                  </c:pt>
                  <c:pt idx="7">
                    <c:v>JLAB</c:v>
                  </c:pt>
                  <c:pt idx="9">
                    <c:v>LBNL</c:v>
                  </c:pt>
                  <c:pt idx="11">
                    <c:v>MSU</c:v>
                  </c:pt>
                  <c:pt idx="12">
                    <c:v>ORNL</c:v>
                  </c:pt>
                  <c:pt idx="15">
                    <c:v>PNNL</c:v>
                  </c:pt>
                  <c:pt idx="17">
                    <c:v>PPPL</c:v>
                  </c:pt>
                  <c:pt idx="18">
                    <c:v>SLAC </c:v>
                  </c:pt>
                </c:lvl>
              </c:multiLvlStrCache>
            </c:multiLvlStrRef>
          </c:cat>
          <c:val>
            <c:numRef>
              <c:f>'Management Pivot'!$C$10:$C$41</c:f>
              <c:numCache>
                <c:formatCode>0.0%</c:formatCode>
                <c:ptCount val="21"/>
                <c:pt idx="0">
                  <c:v>0.25335520318431837</c:v>
                </c:pt>
                <c:pt idx="1">
                  <c:v>0.10946881774060503</c:v>
                </c:pt>
                <c:pt idx="2">
                  <c:v>0.20625954740843386</c:v>
                </c:pt>
                <c:pt idx="3">
                  <c:v>0.21464361652953684</c:v>
                </c:pt>
                <c:pt idx="4">
                  <c:v>7.7286183763817601E-2</c:v>
                </c:pt>
                <c:pt idx="5">
                  <c:v>0.11707607633920929</c:v>
                </c:pt>
                <c:pt idx="6">
                  <c:v>0.13451368320966497</c:v>
                </c:pt>
                <c:pt idx="7">
                  <c:v>7.215760845531341E-2</c:v>
                </c:pt>
                <c:pt idx="8">
                  <c:v>6.5635487479562854E-2</c:v>
                </c:pt>
                <c:pt idx="9">
                  <c:v>0.14809358241499229</c:v>
                </c:pt>
                <c:pt idx="10">
                  <c:v>9.8706679894240659E-2</c:v>
                </c:pt>
                <c:pt idx="11">
                  <c:v>0.13344890079583982</c:v>
                </c:pt>
                <c:pt idx="12">
                  <c:v>0.18251178040470994</c:v>
                </c:pt>
                <c:pt idx="13">
                  <c:v>0.19787520240596324</c:v>
                </c:pt>
                <c:pt idx="14">
                  <c:v>5.4429426788340174E-2</c:v>
                </c:pt>
                <c:pt idx="15">
                  <c:v>0.14497246887246429</c:v>
                </c:pt>
                <c:pt idx="16">
                  <c:v>0.15804178628055421</c:v>
                </c:pt>
                <c:pt idx="17">
                  <c:v>0.14168140769015922</c:v>
                </c:pt>
                <c:pt idx="18">
                  <c:v>0.16449833347798151</c:v>
                </c:pt>
                <c:pt idx="19">
                  <c:v>0.19865660636915572</c:v>
                </c:pt>
                <c:pt idx="20">
                  <c:v>0.17905758347502587</c:v>
                </c:pt>
              </c:numCache>
            </c:numRef>
          </c:val>
        </c:ser>
        <c:ser>
          <c:idx val="1"/>
          <c:order val="1"/>
          <c:tx>
            <c:strRef>
              <c:f>'Management Pivot'!$D$8:$D$9</c:f>
              <c:strCache>
                <c:ptCount val="1"/>
                <c:pt idx="0">
                  <c:v>Eningeering as % of Construction Cost</c:v>
                </c:pt>
              </c:strCache>
            </c:strRef>
          </c:tx>
          <c:cat>
            <c:multiLvlStrRef>
              <c:f>'Management Pivot'!$A$10:$B$41</c:f>
              <c:multiLvlStrCache>
                <c:ptCount val="21"/>
                <c:lvl>
                  <c:pt idx="0">
                    <c:v>Complex</c:v>
                  </c:pt>
                  <c:pt idx="1">
                    <c:v>Not Complex</c:v>
                  </c:pt>
                  <c:pt idx="2">
                    <c:v>Complex</c:v>
                  </c:pt>
                  <c:pt idx="3">
                    <c:v>Moderate</c:v>
                  </c:pt>
                  <c:pt idx="4">
                    <c:v>Not Complex</c:v>
                  </c:pt>
                  <c:pt idx="5">
                    <c:v>Complex</c:v>
                  </c:pt>
                  <c:pt idx="6">
                    <c:v>Moderate</c:v>
                  </c:pt>
                  <c:pt idx="7">
                    <c:v>Complex</c:v>
                  </c:pt>
                  <c:pt idx="8">
                    <c:v>Not Complex</c:v>
                  </c:pt>
                  <c:pt idx="9">
                    <c:v>Moderate</c:v>
                  </c:pt>
                  <c:pt idx="10">
                    <c:v>Not Complex</c:v>
                  </c:pt>
                  <c:pt idx="11">
                    <c:v>Complex</c:v>
                  </c:pt>
                  <c:pt idx="12">
                    <c:v>Complex</c:v>
                  </c:pt>
                  <c:pt idx="13">
                    <c:v>Moderate</c:v>
                  </c:pt>
                  <c:pt idx="14">
                    <c:v>Not Complex</c:v>
                  </c:pt>
                  <c:pt idx="15">
                    <c:v>Complex</c:v>
                  </c:pt>
                  <c:pt idx="16">
                    <c:v>Moderate</c:v>
                  </c:pt>
                  <c:pt idx="17">
                    <c:v>Moderate</c:v>
                  </c:pt>
                  <c:pt idx="18">
                    <c:v>Complex</c:v>
                  </c:pt>
                  <c:pt idx="19">
                    <c:v>Moderate</c:v>
                  </c:pt>
                  <c:pt idx="20">
                    <c:v>Not Complex</c:v>
                  </c:pt>
                </c:lvl>
                <c:lvl>
                  <c:pt idx="0">
                    <c:v>ANL</c:v>
                  </c:pt>
                  <c:pt idx="2">
                    <c:v>BNL</c:v>
                  </c:pt>
                  <c:pt idx="5">
                    <c:v>Fermilab</c:v>
                  </c:pt>
                  <c:pt idx="7">
                    <c:v>JLAB</c:v>
                  </c:pt>
                  <c:pt idx="9">
                    <c:v>LBNL</c:v>
                  </c:pt>
                  <c:pt idx="11">
                    <c:v>MSU</c:v>
                  </c:pt>
                  <c:pt idx="12">
                    <c:v>ORNL</c:v>
                  </c:pt>
                  <c:pt idx="15">
                    <c:v>PNNL</c:v>
                  </c:pt>
                  <c:pt idx="17">
                    <c:v>PPPL</c:v>
                  </c:pt>
                  <c:pt idx="18">
                    <c:v>SLAC </c:v>
                  </c:pt>
                </c:lvl>
              </c:multiLvlStrCache>
            </c:multiLvlStrRef>
          </c:cat>
          <c:val>
            <c:numRef>
              <c:f>'Management Pivot'!$D$10:$D$41</c:f>
              <c:numCache>
                <c:formatCode>0.0%</c:formatCode>
                <c:ptCount val="21"/>
                <c:pt idx="0">
                  <c:v>0.11465184282214684</c:v>
                </c:pt>
                <c:pt idx="1">
                  <c:v>6.951025340981036E-2</c:v>
                </c:pt>
                <c:pt idx="2">
                  <c:v>9.0319371913744687E-2</c:v>
                </c:pt>
                <c:pt idx="3">
                  <c:v>0.44605713229176275</c:v>
                </c:pt>
                <c:pt idx="4">
                  <c:v>0.11642901762676863</c:v>
                </c:pt>
                <c:pt idx="5">
                  <c:v>0.22733931781653324</c:v>
                </c:pt>
                <c:pt idx="6">
                  <c:v>0.37866576514334688</c:v>
                </c:pt>
                <c:pt idx="7">
                  <c:v>9.4476628488037867E-2</c:v>
                </c:pt>
                <c:pt idx="8">
                  <c:v>5.3921779537045002E-2</c:v>
                </c:pt>
                <c:pt idx="9">
                  <c:v>0.20324316891586636</c:v>
                </c:pt>
                <c:pt idx="10">
                  <c:v>0.12035119820716035</c:v>
                </c:pt>
                <c:pt idx="11">
                  <c:v>0.26616342289811679</c:v>
                </c:pt>
                <c:pt idx="12">
                  <c:v>0.29391769838279264</c:v>
                </c:pt>
                <c:pt idx="13">
                  <c:v>0.29917706189755539</c:v>
                </c:pt>
                <c:pt idx="14">
                  <c:v>6.5306869111863161E-2</c:v>
                </c:pt>
                <c:pt idx="15">
                  <c:v>0.20463564660945482</c:v>
                </c:pt>
                <c:pt idx="16">
                  <c:v>0.15452561795020439</c:v>
                </c:pt>
                <c:pt idx="17">
                  <c:v>0.31585513453123543</c:v>
                </c:pt>
                <c:pt idx="18">
                  <c:v>7.858107865414718E-2</c:v>
                </c:pt>
                <c:pt idx="19">
                  <c:v>0.17833968536972436</c:v>
                </c:pt>
                <c:pt idx="20">
                  <c:v>0.10559108069076498</c:v>
                </c:pt>
              </c:numCache>
            </c:numRef>
          </c:val>
        </c:ser>
        <c:ser>
          <c:idx val="2"/>
          <c:order val="2"/>
          <c:tx>
            <c:strRef>
              <c:f>'Management Pivot'!$E$8:$E$9</c:f>
              <c:strCache>
                <c:ptCount val="1"/>
                <c:pt idx="0">
                  <c:v>Sum of ES&amp;H as % of Construction Cost</c:v>
                </c:pt>
              </c:strCache>
            </c:strRef>
          </c:tx>
          <c:cat>
            <c:multiLvlStrRef>
              <c:f>'Management Pivot'!$A$10:$B$41</c:f>
              <c:multiLvlStrCache>
                <c:ptCount val="21"/>
                <c:lvl>
                  <c:pt idx="0">
                    <c:v>Complex</c:v>
                  </c:pt>
                  <c:pt idx="1">
                    <c:v>Not Complex</c:v>
                  </c:pt>
                  <c:pt idx="2">
                    <c:v>Complex</c:v>
                  </c:pt>
                  <c:pt idx="3">
                    <c:v>Moderate</c:v>
                  </c:pt>
                  <c:pt idx="4">
                    <c:v>Not Complex</c:v>
                  </c:pt>
                  <c:pt idx="5">
                    <c:v>Complex</c:v>
                  </c:pt>
                  <c:pt idx="6">
                    <c:v>Moderate</c:v>
                  </c:pt>
                  <c:pt idx="7">
                    <c:v>Complex</c:v>
                  </c:pt>
                  <c:pt idx="8">
                    <c:v>Not Complex</c:v>
                  </c:pt>
                  <c:pt idx="9">
                    <c:v>Moderate</c:v>
                  </c:pt>
                  <c:pt idx="10">
                    <c:v>Not Complex</c:v>
                  </c:pt>
                  <c:pt idx="11">
                    <c:v>Complex</c:v>
                  </c:pt>
                  <c:pt idx="12">
                    <c:v>Complex</c:v>
                  </c:pt>
                  <c:pt idx="13">
                    <c:v>Moderate</c:v>
                  </c:pt>
                  <c:pt idx="14">
                    <c:v>Not Complex</c:v>
                  </c:pt>
                  <c:pt idx="15">
                    <c:v>Complex</c:v>
                  </c:pt>
                  <c:pt idx="16">
                    <c:v>Moderate</c:v>
                  </c:pt>
                  <c:pt idx="17">
                    <c:v>Moderate</c:v>
                  </c:pt>
                  <c:pt idx="18">
                    <c:v>Complex</c:v>
                  </c:pt>
                  <c:pt idx="19">
                    <c:v>Moderate</c:v>
                  </c:pt>
                  <c:pt idx="20">
                    <c:v>Not Complex</c:v>
                  </c:pt>
                </c:lvl>
                <c:lvl>
                  <c:pt idx="0">
                    <c:v>ANL</c:v>
                  </c:pt>
                  <c:pt idx="2">
                    <c:v>BNL</c:v>
                  </c:pt>
                  <c:pt idx="5">
                    <c:v>Fermilab</c:v>
                  </c:pt>
                  <c:pt idx="7">
                    <c:v>JLAB</c:v>
                  </c:pt>
                  <c:pt idx="9">
                    <c:v>LBNL</c:v>
                  </c:pt>
                  <c:pt idx="11">
                    <c:v>MSU</c:v>
                  </c:pt>
                  <c:pt idx="12">
                    <c:v>ORNL</c:v>
                  </c:pt>
                  <c:pt idx="15">
                    <c:v>PNNL</c:v>
                  </c:pt>
                  <c:pt idx="17">
                    <c:v>PPPL</c:v>
                  </c:pt>
                  <c:pt idx="18">
                    <c:v>SLAC </c:v>
                  </c:pt>
                </c:lvl>
              </c:multiLvlStrCache>
            </c:multiLvlStrRef>
          </c:cat>
          <c:val>
            <c:numRef>
              <c:f>'Management Pivot'!$E$10:$E$41</c:f>
              <c:numCache>
                <c:formatCode>0.0%</c:formatCode>
                <c:ptCount val="21"/>
                <c:pt idx="0">
                  <c:v>7.3661827855765428E-3</c:v>
                </c:pt>
                <c:pt idx="1">
                  <c:v>3.289915402175379E-3</c:v>
                </c:pt>
                <c:pt idx="2">
                  <c:v>1.1559913318412746E-2</c:v>
                </c:pt>
                <c:pt idx="3">
                  <c:v>1.3639641305352687E-2</c:v>
                </c:pt>
                <c:pt idx="4">
                  <c:v>1.1787392378934789E-2</c:v>
                </c:pt>
                <c:pt idx="5">
                  <c:v>8.8164584258636582E-4</c:v>
                </c:pt>
                <c:pt idx="6">
                  <c:v>0</c:v>
                </c:pt>
                <c:pt idx="7">
                  <c:v>0</c:v>
                </c:pt>
                <c:pt idx="8">
                  <c:v>3.0440581705533085E-3</c:v>
                </c:pt>
                <c:pt idx="9">
                  <c:v>6.8359950497966894E-3</c:v>
                </c:pt>
                <c:pt idx="10">
                  <c:v>2.2282248703435911E-2</c:v>
                </c:pt>
                <c:pt idx="11">
                  <c:v>1.7495863210148923E-2</c:v>
                </c:pt>
                <c:pt idx="12">
                  <c:v>4.9297060434544517E-3</c:v>
                </c:pt>
                <c:pt idx="13">
                  <c:v>1.1782131885473975E-2</c:v>
                </c:pt>
                <c:pt idx="14">
                  <c:v>5.0306411780847099E-3</c:v>
                </c:pt>
                <c:pt idx="15">
                  <c:v>2.3841708418076351E-2</c:v>
                </c:pt>
                <c:pt idx="16">
                  <c:v>0</c:v>
                </c:pt>
                <c:pt idx="17">
                  <c:v>0</c:v>
                </c:pt>
                <c:pt idx="18">
                  <c:v>6.6814968475165147E-3</c:v>
                </c:pt>
                <c:pt idx="19">
                  <c:v>7.4478978422571843E-3</c:v>
                </c:pt>
                <c:pt idx="20">
                  <c:v>1.1307235003858327E-2</c:v>
                </c:pt>
              </c:numCache>
            </c:numRef>
          </c:val>
        </c:ser>
        <c:gapWidth val="183"/>
        <c:overlap val="100"/>
        <c:axId val="66211200"/>
        <c:axId val="66221184"/>
      </c:barChart>
      <c:catAx>
        <c:axId val="66211200"/>
        <c:scaling>
          <c:orientation val="minMax"/>
        </c:scaling>
        <c:axPos val="b"/>
        <c:numFmt formatCode="General" sourceLinked="1"/>
        <c:tickLblPos val="nextTo"/>
        <c:spPr>
          <a:ln w="15875">
            <a:solidFill>
              <a:prstClr val="black"/>
            </a:solidFill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221184"/>
        <c:crosses val="autoZero"/>
        <c:lblAlgn val="ctr"/>
        <c:lblOffset val="100"/>
      </c:catAx>
      <c:valAx>
        <c:axId val="66221184"/>
        <c:scaling>
          <c:orientation val="minMax"/>
          <c:max val="0.70000000000000062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21120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pivotSource>
    <c:name>[EDIA survey summary 2013.xls]Management Pivot!PivotTable1</c:name>
    <c:fmtId val="15"/>
  </c:pivotSource>
  <c:chart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332821949444872"/>
          <c:y val="0.13590168385537474"/>
          <c:w val="0.80827416774923277"/>
          <c:h val="0.57104391911440744"/>
        </c:manualLayout>
      </c:layout>
      <c:barChart>
        <c:barDir val="col"/>
        <c:grouping val="stacked"/>
        <c:ser>
          <c:idx val="0"/>
          <c:order val="0"/>
          <c:tx>
            <c:strRef>
              <c:f>'Management Pivot'!$C$8:$C$9</c:f>
              <c:strCache>
                <c:ptCount val="1"/>
                <c:pt idx="0">
                  <c:v>Sum of Management as % of Construction Cost</c:v>
                </c:pt>
              </c:strCache>
            </c:strRef>
          </c:tx>
          <c:cat>
            <c:multiLvlStrRef>
              <c:f>'Management Pivot'!$A$10:$B$41</c:f>
              <c:multiLvlStrCache>
                <c:ptCount val="21"/>
                <c:lvl>
                  <c:pt idx="0">
                    <c:v>Complex</c:v>
                  </c:pt>
                  <c:pt idx="1">
                    <c:v>Not Complex</c:v>
                  </c:pt>
                  <c:pt idx="2">
                    <c:v>Complex</c:v>
                  </c:pt>
                  <c:pt idx="3">
                    <c:v>Moderate</c:v>
                  </c:pt>
                  <c:pt idx="4">
                    <c:v>Not Complex</c:v>
                  </c:pt>
                  <c:pt idx="5">
                    <c:v>Complex</c:v>
                  </c:pt>
                  <c:pt idx="6">
                    <c:v>Moderate</c:v>
                  </c:pt>
                  <c:pt idx="7">
                    <c:v>Complex</c:v>
                  </c:pt>
                  <c:pt idx="8">
                    <c:v>Not Complex</c:v>
                  </c:pt>
                  <c:pt idx="9">
                    <c:v>Moderate</c:v>
                  </c:pt>
                  <c:pt idx="10">
                    <c:v>Not Complex</c:v>
                  </c:pt>
                  <c:pt idx="11">
                    <c:v>Complex</c:v>
                  </c:pt>
                  <c:pt idx="12">
                    <c:v>Complex</c:v>
                  </c:pt>
                  <c:pt idx="13">
                    <c:v>Moderate</c:v>
                  </c:pt>
                  <c:pt idx="14">
                    <c:v>Not Complex</c:v>
                  </c:pt>
                  <c:pt idx="15">
                    <c:v>Complex</c:v>
                  </c:pt>
                  <c:pt idx="16">
                    <c:v>Moderate</c:v>
                  </c:pt>
                  <c:pt idx="17">
                    <c:v>Moderate</c:v>
                  </c:pt>
                  <c:pt idx="18">
                    <c:v>Complex</c:v>
                  </c:pt>
                  <c:pt idx="19">
                    <c:v>Moderate</c:v>
                  </c:pt>
                  <c:pt idx="20">
                    <c:v>Not Complex</c:v>
                  </c:pt>
                </c:lvl>
                <c:lvl>
                  <c:pt idx="0">
                    <c:v>ANL</c:v>
                  </c:pt>
                  <c:pt idx="2">
                    <c:v>BNL</c:v>
                  </c:pt>
                  <c:pt idx="5">
                    <c:v>Fermilab</c:v>
                  </c:pt>
                  <c:pt idx="7">
                    <c:v>JLAB</c:v>
                  </c:pt>
                  <c:pt idx="9">
                    <c:v>LBNL</c:v>
                  </c:pt>
                  <c:pt idx="11">
                    <c:v>MSU</c:v>
                  </c:pt>
                  <c:pt idx="12">
                    <c:v>ORNL</c:v>
                  </c:pt>
                  <c:pt idx="15">
                    <c:v>PNNL</c:v>
                  </c:pt>
                  <c:pt idx="17">
                    <c:v>PPPL</c:v>
                  </c:pt>
                  <c:pt idx="18">
                    <c:v>SLAC </c:v>
                  </c:pt>
                </c:lvl>
              </c:multiLvlStrCache>
            </c:multiLvlStrRef>
          </c:cat>
          <c:val>
            <c:numRef>
              <c:f>'Management Pivot'!$C$10:$C$41</c:f>
              <c:numCache>
                <c:formatCode>0.0%</c:formatCode>
                <c:ptCount val="21"/>
                <c:pt idx="0">
                  <c:v>0.25335520318431837</c:v>
                </c:pt>
                <c:pt idx="1">
                  <c:v>0.10946881774060503</c:v>
                </c:pt>
                <c:pt idx="2">
                  <c:v>0.20625954740843386</c:v>
                </c:pt>
                <c:pt idx="3">
                  <c:v>0.21464361652953684</c:v>
                </c:pt>
                <c:pt idx="4">
                  <c:v>7.7286183763817601E-2</c:v>
                </c:pt>
                <c:pt idx="5">
                  <c:v>0.11707607633920929</c:v>
                </c:pt>
                <c:pt idx="6">
                  <c:v>0.13451368320966497</c:v>
                </c:pt>
                <c:pt idx="7">
                  <c:v>7.215760845531341E-2</c:v>
                </c:pt>
                <c:pt idx="8">
                  <c:v>6.5635487479562854E-2</c:v>
                </c:pt>
                <c:pt idx="9">
                  <c:v>0.14809358241499229</c:v>
                </c:pt>
                <c:pt idx="10">
                  <c:v>9.8706679894240659E-2</c:v>
                </c:pt>
                <c:pt idx="11">
                  <c:v>0.13344890079583982</c:v>
                </c:pt>
                <c:pt idx="12">
                  <c:v>0.18251178040470994</c:v>
                </c:pt>
                <c:pt idx="13">
                  <c:v>0.19787520240596324</c:v>
                </c:pt>
                <c:pt idx="14">
                  <c:v>5.4429426788340174E-2</c:v>
                </c:pt>
                <c:pt idx="15">
                  <c:v>0.14497246887246429</c:v>
                </c:pt>
                <c:pt idx="16">
                  <c:v>0.15804178628055421</c:v>
                </c:pt>
                <c:pt idx="17">
                  <c:v>0.14168140769015922</c:v>
                </c:pt>
                <c:pt idx="18">
                  <c:v>0.16449833347798151</c:v>
                </c:pt>
                <c:pt idx="19">
                  <c:v>0.19865660636915572</c:v>
                </c:pt>
                <c:pt idx="20">
                  <c:v>0.17905758347502587</c:v>
                </c:pt>
              </c:numCache>
            </c:numRef>
          </c:val>
        </c:ser>
        <c:ser>
          <c:idx val="1"/>
          <c:order val="1"/>
          <c:tx>
            <c:strRef>
              <c:f>'Management Pivot'!$D$8:$D$9</c:f>
              <c:strCache>
                <c:ptCount val="1"/>
                <c:pt idx="0">
                  <c:v>Eningeering as % of Construction Cost</c:v>
                </c:pt>
              </c:strCache>
            </c:strRef>
          </c:tx>
          <c:cat>
            <c:multiLvlStrRef>
              <c:f>'Management Pivot'!$A$10:$B$41</c:f>
              <c:multiLvlStrCache>
                <c:ptCount val="21"/>
                <c:lvl>
                  <c:pt idx="0">
                    <c:v>Complex</c:v>
                  </c:pt>
                  <c:pt idx="1">
                    <c:v>Not Complex</c:v>
                  </c:pt>
                  <c:pt idx="2">
                    <c:v>Complex</c:v>
                  </c:pt>
                  <c:pt idx="3">
                    <c:v>Moderate</c:v>
                  </c:pt>
                  <c:pt idx="4">
                    <c:v>Not Complex</c:v>
                  </c:pt>
                  <c:pt idx="5">
                    <c:v>Complex</c:v>
                  </c:pt>
                  <c:pt idx="6">
                    <c:v>Moderate</c:v>
                  </c:pt>
                  <c:pt idx="7">
                    <c:v>Complex</c:v>
                  </c:pt>
                  <c:pt idx="8">
                    <c:v>Not Complex</c:v>
                  </c:pt>
                  <c:pt idx="9">
                    <c:v>Moderate</c:v>
                  </c:pt>
                  <c:pt idx="10">
                    <c:v>Not Complex</c:v>
                  </c:pt>
                  <c:pt idx="11">
                    <c:v>Complex</c:v>
                  </c:pt>
                  <c:pt idx="12">
                    <c:v>Complex</c:v>
                  </c:pt>
                  <c:pt idx="13">
                    <c:v>Moderate</c:v>
                  </c:pt>
                  <c:pt idx="14">
                    <c:v>Not Complex</c:v>
                  </c:pt>
                  <c:pt idx="15">
                    <c:v>Complex</c:v>
                  </c:pt>
                  <c:pt idx="16">
                    <c:v>Moderate</c:v>
                  </c:pt>
                  <c:pt idx="17">
                    <c:v>Moderate</c:v>
                  </c:pt>
                  <c:pt idx="18">
                    <c:v>Complex</c:v>
                  </c:pt>
                  <c:pt idx="19">
                    <c:v>Moderate</c:v>
                  </c:pt>
                  <c:pt idx="20">
                    <c:v>Not Complex</c:v>
                  </c:pt>
                </c:lvl>
                <c:lvl>
                  <c:pt idx="0">
                    <c:v>ANL</c:v>
                  </c:pt>
                  <c:pt idx="2">
                    <c:v>BNL</c:v>
                  </c:pt>
                  <c:pt idx="5">
                    <c:v>Fermilab</c:v>
                  </c:pt>
                  <c:pt idx="7">
                    <c:v>JLAB</c:v>
                  </c:pt>
                  <c:pt idx="9">
                    <c:v>LBNL</c:v>
                  </c:pt>
                  <c:pt idx="11">
                    <c:v>MSU</c:v>
                  </c:pt>
                  <c:pt idx="12">
                    <c:v>ORNL</c:v>
                  </c:pt>
                  <c:pt idx="15">
                    <c:v>PNNL</c:v>
                  </c:pt>
                  <c:pt idx="17">
                    <c:v>PPPL</c:v>
                  </c:pt>
                  <c:pt idx="18">
                    <c:v>SLAC </c:v>
                  </c:pt>
                </c:lvl>
              </c:multiLvlStrCache>
            </c:multiLvlStrRef>
          </c:cat>
          <c:val>
            <c:numRef>
              <c:f>'Management Pivot'!$D$10:$D$41</c:f>
              <c:numCache>
                <c:formatCode>0.0%</c:formatCode>
                <c:ptCount val="21"/>
                <c:pt idx="0">
                  <c:v>0.11465184282214684</c:v>
                </c:pt>
                <c:pt idx="1">
                  <c:v>6.951025340981036E-2</c:v>
                </c:pt>
                <c:pt idx="2">
                  <c:v>9.0319371913744687E-2</c:v>
                </c:pt>
                <c:pt idx="3">
                  <c:v>0.44605713229176275</c:v>
                </c:pt>
                <c:pt idx="4">
                  <c:v>0.11642901762676863</c:v>
                </c:pt>
                <c:pt idx="5">
                  <c:v>0.22733931781653324</c:v>
                </c:pt>
                <c:pt idx="6">
                  <c:v>0.37866576514334688</c:v>
                </c:pt>
                <c:pt idx="7">
                  <c:v>9.4476628488037867E-2</c:v>
                </c:pt>
                <c:pt idx="8">
                  <c:v>5.3921779537045002E-2</c:v>
                </c:pt>
                <c:pt idx="9">
                  <c:v>0.20324316891586636</c:v>
                </c:pt>
                <c:pt idx="10">
                  <c:v>0.12035119820716035</c:v>
                </c:pt>
                <c:pt idx="11">
                  <c:v>0.26616342289811679</c:v>
                </c:pt>
                <c:pt idx="12">
                  <c:v>0.29391769838279264</c:v>
                </c:pt>
                <c:pt idx="13">
                  <c:v>0.29917706189755539</c:v>
                </c:pt>
                <c:pt idx="14">
                  <c:v>6.5306869111863161E-2</c:v>
                </c:pt>
                <c:pt idx="15">
                  <c:v>0.20463564660945482</c:v>
                </c:pt>
                <c:pt idx="16">
                  <c:v>0.15452561795020439</c:v>
                </c:pt>
                <c:pt idx="17">
                  <c:v>0.31585513453123543</c:v>
                </c:pt>
                <c:pt idx="18">
                  <c:v>7.858107865414718E-2</c:v>
                </c:pt>
                <c:pt idx="19">
                  <c:v>0.17833968536972436</c:v>
                </c:pt>
                <c:pt idx="20">
                  <c:v>0.10559108069076498</c:v>
                </c:pt>
              </c:numCache>
            </c:numRef>
          </c:val>
        </c:ser>
        <c:ser>
          <c:idx val="2"/>
          <c:order val="2"/>
          <c:tx>
            <c:strRef>
              <c:f>'Management Pivot'!$E$8:$E$9</c:f>
              <c:strCache>
                <c:ptCount val="1"/>
                <c:pt idx="0">
                  <c:v>Sum of ES&amp;H as % of Construction Cost</c:v>
                </c:pt>
              </c:strCache>
            </c:strRef>
          </c:tx>
          <c:cat>
            <c:multiLvlStrRef>
              <c:f>'Management Pivot'!$A$10:$B$41</c:f>
              <c:multiLvlStrCache>
                <c:ptCount val="21"/>
                <c:lvl>
                  <c:pt idx="0">
                    <c:v>Complex</c:v>
                  </c:pt>
                  <c:pt idx="1">
                    <c:v>Not Complex</c:v>
                  </c:pt>
                  <c:pt idx="2">
                    <c:v>Complex</c:v>
                  </c:pt>
                  <c:pt idx="3">
                    <c:v>Moderate</c:v>
                  </c:pt>
                  <c:pt idx="4">
                    <c:v>Not Complex</c:v>
                  </c:pt>
                  <c:pt idx="5">
                    <c:v>Complex</c:v>
                  </c:pt>
                  <c:pt idx="6">
                    <c:v>Moderate</c:v>
                  </c:pt>
                  <c:pt idx="7">
                    <c:v>Complex</c:v>
                  </c:pt>
                  <c:pt idx="8">
                    <c:v>Not Complex</c:v>
                  </c:pt>
                  <c:pt idx="9">
                    <c:v>Moderate</c:v>
                  </c:pt>
                  <c:pt idx="10">
                    <c:v>Not Complex</c:v>
                  </c:pt>
                  <c:pt idx="11">
                    <c:v>Complex</c:v>
                  </c:pt>
                  <c:pt idx="12">
                    <c:v>Complex</c:v>
                  </c:pt>
                  <c:pt idx="13">
                    <c:v>Moderate</c:v>
                  </c:pt>
                  <c:pt idx="14">
                    <c:v>Not Complex</c:v>
                  </c:pt>
                  <c:pt idx="15">
                    <c:v>Complex</c:v>
                  </c:pt>
                  <c:pt idx="16">
                    <c:v>Moderate</c:v>
                  </c:pt>
                  <c:pt idx="17">
                    <c:v>Moderate</c:v>
                  </c:pt>
                  <c:pt idx="18">
                    <c:v>Complex</c:v>
                  </c:pt>
                  <c:pt idx="19">
                    <c:v>Moderate</c:v>
                  </c:pt>
                  <c:pt idx="20">
                    <c:v>Not Complex</c:v>
                  </c:pt>
                </c:lvl>
                <c:lvl>
                  <c:pt idx="0">
                    <c:v>ANL</c:v>
                  </c:pt>
                  <c:pt idx="2">
                    <c:v>BNL</c:v>
                  </c:pt>
                  <c:pt idx="5">
                    <c:v>Fermilab</c:v>
                  </c:pt>
                  <c:pt idx="7">
                    <c:v>JLAB</c:v>
                  </c:pt>
                  <c:pt idx="9">
                    <c:v>LBNL</c:v>
                  </c:pt>
                  <c:pt idx="11">
                    <c:v>MSU</c:v>
                  </c:pt>
                  <c:pt idx="12">
                    <c:v>ORNL</c:v>
                  </c:pt>
                  <c:pt idx="15">
                    <c:v>PNNL</c:v>
                  </c:pt>
                  <c:pt idx="17">
                    <c:v>PPPL</c:v>
                  </c:pt>
                  <c:pt idx="18">
                    <c:v>SLAC </c:v>
                  </c:pt>
                </c:lvl>
              </c:multiLvlStrCache>
            </c:multiLvlStrRef>
          </c:cat>
          <c:val>
            <c:numRef>
              <c:f>'Management Pivot'!$E$10:$E$41</c:f>
              <c:numCache>
                <c:formatCode>0.0%</c:formatCode>
                <c:ptCount val="21"/>
                <c:pt idx="0">
                  <c:v>7.3661827855765428E-3</c:v>
                </c:pt>
                <c:pt idx="1">
                  <c:v>3.289915402175379E-3</c:v>
                </c:pt>
                <c:pt idx="2">
                  <c:v>1.1559913318412746E-2</c:v>
                </c:pt>
                <c:pt idx="3">
                  <c:v>1.3639641305352687E-2</c:v>
                </c:pt>
                <c:pt idx="4">
                  <c:v>1.1787392378934789E-2</c:v>
                </c:pt>
                <c:pt idx="5">
                  <c:v>8.8164584258636582E-4</c:v>
                </c:pt>
                <c:pt idx="6">
                  <c:v>0</c:v>
                </c:pt>
                <c:pt idx="7">
                  <c:v>0</c:v>
                </c:pt>
                <c:pt idx="8">
                  <c:v>3.0440581705533085E-3</c:v>
                </c:pt>
                <c:pt idx="9">
                  <c:v>6.8359950497966894E-3</c:v>
                </c:pt>
                <c:pt idx="10">
                  <c:v>2.2282248703435911E-2</c:v>
                </c:pt>
                <c:pt idx="11">
                  <c:v>1.7495863210148923E-2</c:v>
                </c:pt>
                <c:pt idx="12">
                  <c:v>4.9297060434544517E-3</c:v>
                </c:pt>
                <c:pt idx="13">
                  <c:v>1.1782131885473975E-2</c:v>
                </c:pt>
                <c:pt idx="14">
                  <c:v>5.0306411780847099E-3</c:v>
                </c:pt>
                <c:pt idx="15">
                  <c:v>2.3841708418076351E-2</c:v>
                </c:pt>
                <c:pt idx="16">
                  <c:v>0</c:v>
                </c:pt>
                <c:pt idx="17">
                  <c:v>0</c:v>
                </c:pt>
                <c:pt idx="18">
                  <c:v>6.6814968475165147E-3</c:v>
                </c:pt>
                <c:pt idx="19">
                  <c:v>7.4478978422571843E-3</c:v>
                </c:pt>
                <c:pt idx="20">
                  <c:v>1.1307235003858327E-2</c:v>
                </c:pt>
              </c:numCache>
            </c:numRef>
          </c:val>
        </c:ser>
        <c:gapWidth val="209"/>
        <c:overlap val="100"/>
        <c:axId val="66165376"/>
        <c:axId val="66179456"/>
      </c:barChart>
      <c:catAx>
        <c:axId val="66165376"/>
        <c:scaling>
          <c:orientation val="minMax"/>
        </c:scaling>
        <c:axPos val="b"/>
        <c:numFmt formatCode="General" sourceLinked="1"/>
        <c:tickLblPos val="nextTo"/>
        <c:spPr>
          <a:ln w="15875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179456"/>
        <c:crosses val="autoZero"/>
        <c:lblAlgn val="ctr"/>
        <c:lblOffset val="100"/>
      </c:catAx>
      <c:valAx>
        <c:axId val="66179456"/>
        <c:scaling>
          <c:orientation val="minMax"/>
          <c:max val="0.70000000000000062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tickLblPos val="nextTo"/>
        <c:spPr>
          <a:ln>
            <a:solidFill>
              <a:prstClr val="white">
                <a:lumMod val="85000"/>
              </a:prstClr>
            </a:solidFill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165376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  <c:userShapes r:id="rId2"/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0.3046</cdr:x>
      <cdr:y>0.01159</cdr:y>
    </cdr:from>
    <cdr:to>
      <cdr:x>0.6954</cdr:x>
      <cdr:y>0.07942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81789" y="65088"/>
          <a:ext cx="2799222" cy="3809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2530" b="1" baseline="0" dirty="0" smtClean="0">
              <a:solidFill>
                <a:srgbClr val="002060"/>
              </a:solidFill>
            </a:rPr>
            <a:t>EDIA by SC Programs</a:t>
          </a:r>
          <a:endParaRPr lang="en-US" sz="2530" b="1" baseline="0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0.26194</cdr:x>
      <cdr:y>0.02073</cdr:y>
    </cdr:from>
    <cdr:to>
      <cdr:x>0.73806</cdr:x>
      <cdr:y>0.07761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055874" y="108744"/>
          <a:ext cx="3736851" cy="298470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0.04209</cdr:x>
      <cdr:y>0.26597</cdr:y>
    </cdr:from>
    <cdr:to>
      <cdr:x>0.08698</cdr:x>
      <cdr:y>0.73403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766774" y="2617802"/>
          <a:ext cx="2628895" cy="3809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b="1" dirty="0" smtClean="0">
              <a:solidFill>
                <a:srgbClr val="002060"/>
              </a:solidFill>
            </a:rPr>
            <a:t>EDIA as a % of Construction Cost</a:t>
          </a:r>
          <a:endParaRPr lang="en-US" sz="14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0.27517</cdr:x>
      <cdr:y>0.03872</cdr:y>
    </cdr:from>
    <cdr:to>
      <cdr:x>0.72483</cdr:x>
      <cdr:y>0.09299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335337" y="217488"/>
          <a:ext cx="3816101" cy="304800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ED706-C82E-4A9A-8961-8D834EB82FC6}" type="datetimeFigureOut">
              <a:rPr lang="en-US" smtClean="0"/>
              <a:pPr/>
              <a:t>6/4/2012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00239-B827-4102-9B6C-764A151B40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E5E0-D31E-4187-AC8B-9C7045EC7432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DBEA-0BF2-4DE9-B41C-0D61B1FB7ED5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A4FA2-658D-4069-A21C-D2D1585C6780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9F3F-6580-44DC-B688-967B85B6BF4E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C5CE4-6B80-4182-A73A-F65ABA7F8A24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82BB-7C38-4331-B1CB-74FEEE0E668F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0663F-DDBB-4A1F-A98E-65BDB1661E0E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FB1C-2445-49D4-9F13-79DF2B62B965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8946F-FB77-4107-A4DE-735D8B4440AF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76921-FCD4-41C8-9367-C1EE2C280C84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5CF20-6B20-4989-BED8-7EC654F38940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04F96-07AF-4C86-9130-14BD43102248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EC0C9-D2F2-44B3-97A0-8E87A39EC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0DF9-5B80-4351-AEFB-0EC1BCDEBFA7}" type="datetime1">
              <a:rPr lang="en-US" smtClean="0"/>
              <a:pPr/>
              <a:t>6/4/2012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990600" y="620712"/>
          <a:ext cx="7391400" cy="5616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/>
          <p:cNvSpPr txBox="1"/>
          <p:nvPr/>
        </p:nvSpPr>
        <p:spPr>
          <a:xfrm rot="16200000">
            <a:off x="-361950" y="3238500"/>
            <a:ext cx="26289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rgbClr val="002060"/>
                </a:solidFill>
              </a:rPr>
              <a:t>EDIA as a % of Construction Cost</a:t>
            </a:r>
            <a:endParaRPr lang="en-US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214E9-DC96-4C68-B2A8-D4FC850D7FC1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6" name="TextBox 1"/>
          <p:cNvSpPr txBox="1"/>
          <p:nvPr/>
        </p:nvSpPr>
        <p:spPr>
          <a:xfrm>
            <a:off x="3438532" y="533400"/>
            <a:ext cx="2266935" cy="381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30" b="1" dirty="0" smtClean="0">
                <a:solidFill>
                  <a:srgbClr val="002060"/>
                </a:solidFill>
                <a:latin typeface="Calibri"/>
              </a:rPr>
              <a:t>EDIA by SC Sites</a:t>
            </a:r>
            <a:endParaRPr lang="en-US" sz="2530" b="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7" name="TextBox 1"/>
          <p:cNvSpPr txBox="1"/>
          <p:nvPr/>
        </p:nvSpPr>
        <p:spPr>
          <a:xfrm rot="16200000">
            <a:off x="-666761" y="3028961"/>
            <a:ext cx="2628927" cy="38100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rgbClr val="002060"/>
                </a:solidFill>
              </a:rPr>
              <a:t>EDIA as a % of Construction Cost</a:t>
            </a:r>
            <a:endParaRPr lang="en-US" sz="1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609601" y="838200"/>
          <a:ext cx="8153399" cy="5399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3200400" y="457200"/>
            <a:ext cx="27432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30" b="1" dirty="0" smtClean="0">
                <a:solidFill>
                  <a:srgbClr val="002060"/>
                </a:solidFill>
                <a:latin typeface="Calibri"/>
              </a:rPr>
              <a:t>EDIA by Complexity</a:t>
            </a:r>
            <a:endParaRPr lang="en-US" sz="2530" b="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8A0F7-2178-462B-AB3C-BA268B599B96}" type="datetime1">
              <a:rPr lang="en-US" smtClean="0"/>
              <a:pPr/>
              <a:t>6/4/2012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38400" y="5097959"/>
            <a:ext cx="838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100" i="1" dirty="0" smtClean="0"/>
              <a:t>Projects with TPC of $100M or greater</a:t>
            </a:r>
          </a:p>
        </p:txBody>
      </p:sp>
      <p:sp>
        <p:nvSpPr>
          <p:cNvPr id="7" name="Rectangle 6"/>
          <p:cNvSpPr/>
          <p:nvPr/>
        </p:nvSpPr>
        <p:spPr>
          <a:xfrm>
            <a:off x="4152900" y="5105400"/>
            <a:ext cx="83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i="1" dirty="0" smtClean="0"/>
              <a:t>Mostly MIE projects</a:t>
            </a:r>
            <a:endParaRPr lang="en-US" sz="1100" i="1" dirty="0"/>
          </a:p>
        </p:txBody>
      </p:sp>
      <p:sp>
        <p:nvSpPr>
          <p:cNvPr id="8" name="Rectangle 7"/>
          <p:cNvSpPr/>
          <p:nvPr/>
        </p:nvSpPr>
        <p:spPr>
          <a:xfrm>
            <a:off x="5791200" y="5097959"/>
            <a:ext cx="109132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i="1" dirty="0" smtClean="0"/>
              <a:t>Mostly building constructions or renovations</a:t>
            </a:r>
            <a:endParaRPr lang="en-US" sz="1100" i="1" dirty="0"/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24000" y="1600200"/>
          <a:ext cx="5738812" cy="3657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143000"/>
            <a:ext cx="3816096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290762" y="228600"/>
            <a:ext cx="4562475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30" b="1" dirty="0" smtClean="0">
                <a:solidFill>
                  <a:srgbClr val="002060"/>
                </a:solidFill>
                <a:latin typeface="Calibri"/>
              </a:rPr>
              <a:t>EDIA by Complexity by Programs</a:t>
            </a:r>
            <a:endParaRPr lang="en-US" sz="2530" b="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4" name="TextBox 1"/>
          <p:cNvSpPr txBox="1"/>
          <p:nvPr/>
        </p:nvSpPr>
        <p:spPr>
          <a:xfrm rot="16200000">
            <a:off x="-514350" y="2952750"/>
            <a:ext cx="26289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rgbClr val="002060"/>
                </a:solidFill>
              </a:rPr>
              <a:t>EDIA as a % of Construction Cost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6964-A231-4512-9A03-8E3EC5CCC431}" type="datetime1">
              <a:rPr lang="en-US" smtClean="0"/>
              <a:pPr/>
              <a:t>6/4/2012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609600" y="805656"/>
          <a:ext cx="7886699" cy="5246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11"/>
          <p:cNvSpPr txBox="1"/>
          <p:nvPr/>
        </p:nvSpPr>
        <p:spPr>
          <a:xfrm>
            <a:off x="152400" y="579120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1000" b="1" i="1" u="sng" dirty="0" smtClean="0"/>
              <a:t>Comple</a:t>
            </a:r>
            <a:r>
              <a:rPr lang="en-US" sz="1000" i="1" u="sng" dirty="0" smtClean="0"/>
              <a:t>x</a:t>
            </a:r>
            <a:r>
              <a:rPr lang="en-US" sz="1000" dirty="0" smtClean="0"/>
              <a:t>—Projects with TPC of $100M or greater           </a:t>
            </a:r>
            <a:r>
              <a:rPr lang="en-US" sz="1000" b="1" i="1" u="sng" dirty="0" smtClean="0"/>
              <a:t>Moderate</a:t>
            </a:r>
            <a:r>
              <a:rPr lang="en-US" sz="1000" dirty="0" smtClean="0"/>
              <a:t>—Consists of mostly MIE projects           </a:t>
            </a:r>
            <a:r>
              <a:rPr lang="en-US" sz="1000" b="1" i="1" u="sng" dirty="0" smtClean="0"/>
              <a:t>Not Complex</a:t>
            </a:r>
            <a:r>
              <a:rPr lang="en-US" sz="1000" dirty="0" smtClean="0"/>
              <a:t>—Mostly building constructions or renovations</a:t>
            </a:r>
          </a:p>
          <a:p>
            <a:pPr algn="ctr"/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/>
          <p:cNvSpPr txBox="1"/>
          <p:nvPr/>
        </p:nvSpPr>
        <p:spPr>
          <a:xfrm>
            <a:off x="0" y="594360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1000" b="1" i="1" u="sng" dirty="0" smtClean="0"/>
              <a:t>Comple</a:t>
            </a:r>
            <a:r>
              <a:rPr lang="en-US" sz="1000" i="1" u="sng" dirty="0" smtClean="0"/>
              <a:t>x</a:t>
            </a:r>
            <a:r>
              <a:rPr lang="en-US" sz="1000" dirty="0" smtClean="0"/>
              <a:t>—Projects with TPC of $100M or greater           </a:t>
            </a:r>
            <a:r>
              <a:rPr lang="en-US" sz="1000" b="1" i="1" u="sng" dirty="0" smtClean="0"/>
              <a:t>Moderate</a:t>
            </a:r>
            <a:r>
              <a:rPr lang="en-US" sz="1000" dirty="0" smtClean="0"/>
              <a:t>—Consists of mostly MIE projects           </a:t>
            </a:r>
            <a:r>
              <a:rPr lang="en-US" sz="1000" b="1" i="1" u="sng" dirty="0" smtClean="0"/>
              <a:t>Not Complex</a:t>
            </a:r>
            <a:r>
              <a:rPr lang="en-US" sz="1000" dirty="0" smtClean="0"/>
              <a:t>—Mostly building constructions or renovations</a:t>
            </a:r>
          </a:p>
          <a:p>
            <a:pPr algn="ctr"/>
            <a:endParaRPr lang="en-US" sz="1000" dirty="0"/>
          </a:p>
        </p:txBody>
      </p:sp>
      <p:sp>
        <p:nvSpPr>
          <p:cNvPr id="5" name="TextBox 1"/>
          <p:cNvSpPr txBox="1"/>
          <p:nvPr/>
        </p:nvSpPr>
        <p:spPr>
          <a:xfrm>
            <a:off x="2650331" y="304800"/>
            <a:ext cx="3843338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30" b="1" dirty="0" smtClean="0">
                <a:solidFill>
                  <a:srgbClr val="002060"/>
                </a:solidFill>
                <a:latin typeface="Calibri"/>
              </a:rPr>
              <a:t>EDIA by Complexity by Sites</a:t>
            </a:r>
            <a:endParaRPr lang="en-US" sz="2530" b="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96F7-1182-4E56-8961-3E33D7693257}" type="datetime1">
              <a:rPr lang="en-US" smtClean="0"/>
              <a:pPr/>
              <a:t>6/4/2012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328612" y="620712"/>
          <a:ext cx="8486775" cy="5616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108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US Department of Energy (SC)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chao</dc:creator>
  <cp:lastModifiedBy>chao</cp:lastModifiedBy>
  <cp:revision>70</cp:revision>
  <dcterms:created xsi:type="dcterms:W3CDTF">2012-05-18T19:08:10Z</dcterms:created>
  <dcterms:modified xsi:type="dcterms:W3CDTF">2012-06-04T14:06:48Z</dcterms:modified>
</cp:coreProperties>
</file>