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7"/>
  </p:notesMasterIdLst>
  <p:handoutMasterIdLst>
    <p:handoutMasterId r:id="rId28"/>
  </p:handoutMasterIdLst>
  <p:sldIdLst>
    <p:sldId id="603" r:id="rId3"/>
    <p:sldId id="574" r:id="rId4"/>
    <p:sldId id="609" r:id="rId5"/>
    <p:sldId id="604" r:id="rId6"/>
    <p:sldId id="605" r:id="rId7"/>
    <p:sldId id="606" r:id="rId8"/>
    <p:sldId id="607" r:id="rId9"/>
    <p:sldId id="608" r:id="rId10"/>
    <p:sldId id="521" r:id="rId11"/>
    <p:sldId id="615" r:id="rId12"/>
    <p:sldId id="588" r:id="rId13"/>
    <p:sldId id="610" r:id="rId14"/>
    <p:sldId id="611" r:id="rId15"/>
    <p:sldId id="612" r:id="rId16"/>
    <p:sldId id="613" r:id="rId17"/>
    <p:sldId id="614" r:id="rId18"/>
    <p:sldId id="616" r:id="rId19"/>
    <p:sldId id="617" r:id="rId20"/>
    <p:sldId id="618" r:id="rId21"/>
    <p:sldId id="619" r:id="rId22"/>
    <p:sldId id="620" r:id="rId23"/>
    <p:sldId id="621" r:id="rId24"/>
    <p:sldId id="622" r:id="rId25"/>
    <p:sldId id="601"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1D5C8-13EA-4A95-BC32-4F7F71F47BB3}" v="2" dt="2021-11-17T15:45:4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7" autoAdjust="0"/>
    <p:restoredTop sz="76286" autoAdjust="0"/>
  </p:normalViewPr>
  <p:slideViewPr>
    <p:cSldViewPr>
      <p:cViewPr varScale="1">
        <p:scale>
          <a:sx n="106" d="100"/>
          <a:sy n="106" d="100"/>
        </p:scale>
        <p:origin x="6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na Alyoussif" userId="97f04f14-cb6e-4f2c-9186-c96b89a86eb4" providerId="ADAL" clId="{3A41D5C8-13EA-4A95-BC32-4F7F71F47BB3}"/>
    <pc:docChg chg="custSel modSld">
      <pc:chgData name="Zina Alyoussif" userId="97f04f14-cb6e-4f2c-9186-c96b89a86eb4" providerId="ADAL" clId="{3A41D5C8-13EA-4A95-BC32-4F7F71F47BB3}" dt="2021-11-17T15:49:32.913" v="24" actId="20577"/>
      <pc:docMkLst>
        <pc:docMk/>
      </pc:docMkLst>
      <pc:sldChg chg="modSp mod">
        <pc:chgData name="Zina Alyoussif" userId="97f04f14-cb6e-4f2c-9186-c96b89a86eb4" providerId="ADAL" clId="{3A41D5C8-13EA-4A95-BC32-4F7F71F47BB3}" dt="2021-11-17T15:46:35.143" v="17" actId="6549"/>
        <pc:sldMkLst>
          <pc:docMk/>
          <pc:sldMk cId="4100660527" sldId="521"/>
        </pc:sldMkLst>
        <pc:spChg chg="mod">
          <ac:chgData name="Zina Alyoussif" userId="97f04f14-cb6e-4f2c-9186-c96b89a86eb4" providerId="ADAL" clId="{3A41D5C8-13EA-4A95-BC32-4F7F71F47BB3}" dt="2021-11-17T15:46:35.143" v="17" actId="6549"/>
          <ac:spMkLst>
            <pc:docMk/>
            <pc:sldMk cId="4100660527" sldId="521"/>
            <ac:spMk id="3" creationId="{00000000-0000-0000-0000-000000000000}"/>
          </ac:spMkLst>
        </pc:spChg>
      </pc:sldChg>
      <pc:sldChg chg="modSp mod">
        <pc:chgData name="Zina Alyoussif" userId="97f04f14-cb6e-4f2c-9186-c96b89a86eb4" providerId="ADAL" clId="{3A41D5C8-13EA-4A95-BC32-4F7F71F47BB3}" dt="2021-11-17T15:48:13.927" v="21" actId="20577"/>
        <pc:sldMkLst>
          <pc:docMk/>
          <pc:sldMk cId="3089224755" sldId="612"/>
        </pc:sldMkLst>
        <pc:graphicFrameChg chg="modGraphic">
          <ac:chgData name="Zina Alyoussif" userId="97f04f14-cb6e-4f2c-9186-c96b89a86eb4" providerId="ADAL" clId="{3A41D5C8-13EA-4A95-BC32-4F7F71F47BB3}" dt="2021-11-17T15:48:13.927" v="21" actId="20577"/>
          <ac:graphicFrameMkLst>
            <pc:docMk/>
            <pc:sldMk cId="3089224755" sldId="612"/>
            <ac:graphicFrameMk id="4" creationId="{00000000-0000-0000-0000-000000000000}"/>
          </ac:graphicFrameMkLst>
        </pc:graphicFrameChg>
      </pc:sldChg>
      <pc:sldChg chg="modSp mod">
        <pc:chgData name="Zina Alyoussif" userId="97f04f14-cb6e-4f2c-9186-c96b89a86eb4" providerId="ADAL" clId="{3A41D5C8-13EA-4A95-BC32-4F7F71F47BB3}" dt="2021-11-17T15:48:57.791" v="23" actId="20577"/>
        <pc:sldMkLst>
          <pc:docMk/>
          <pc:sldMk cId="2215087587" sldId="618"/>
        </pc:sldMkLst>
        <pc:graphicFrameChg chg="modGraphic">
          <ac:chgData name="Zina Alyoussif" userId="97f04f14-cb6e-4f2c-9186-c96b89a86eb4" providerId="ADAL" clId="{3A41D5C8-13EA-4A95-BC32-4F7F71F47BB3}" dt="2021-11-17T15:48:57.791" v="23" actId="20577"/>
          <ac:graphicFrameMkLst>
            <pc:docMk/>
            <pc:sldMk cId="2215087587" sldId="618"/>
            <ac:graphicFrameMk id="4" creationId="{00000000-0000-0000-0000-000000000000}"/>
          </ac:graphicFrameMkLst>
        </pc:graphicFrameChg>
      </pc:sldChg>
      <pc:sldChg chg="modSp mod">
        <pc:chgData name="Zina Alyoussif" userId="97f04f14-cb6e-4f2c-9186-c96b89a86eb4" providerId="ADAL" clId="{3A41D5C8-13EA-4A95-BC32-4F7F71F47BB3}" dt="2021-11-17T15:49:32.913" v="24" actId="20577"/>
        <pc:sldMkLst>
          <pc:docMk/>
          <pc:sldMk cId="1641321750" sldId="621"/>
        </pc:sldMkLst>
        <pc:spChg chg="mod">
          <ac:chgData name="Zina Alyoussif" userId="97f04f14-cb6e-4f2c-9186-c96b89a86eb4" providerId="ADAL" clId="{3A41D5C8-13EA-4A95-BC32-4F7F71F47BB3}" dt="2021-11-17T15:49:32.913" v="24" actId="20577"/>
          <ac:spMkLst>
            <pc:docMk/>
            <pc:sldMk cId="1641321750" sldId="62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638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79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36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103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357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7530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408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671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7872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592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11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271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2620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08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mailto:eems@ee.doe.gov" TargetMode="External"/><Relationship Id="rId3" Type="http://schemas.openxmlformats.org/officeDocument/2006/relationships/hyperlink" Target="mailto:brianna.farber@ee.doe.gov" TargetMode="External"/><Relationship Id="rId7" Type="http://schemas.openxmlformats.org/officeDocument/2006/relationships/hyperlink" Target="mailto:maggie.yancey@e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mailto:rukmani.vijayaraghavan@ee.doe.gov" TargetMode="External"/><Relationship Id="rId5" Type="http://schemas.openxmlformats.org/officeDocument/2006/relationships/hyperlink" Target="mailto:donna.ho@ee.doe.gov" TargetMode="External"/><Relationship Id="rId4" Type="http://schemas.openxmlformats.org/officeDocument/2006/relationships/hyperlink" Target="mailto:elizabeth.burrows@ee.doe.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Helena.Khazdozian@e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mailto:Grant.Bromhal@hq.do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Tina.Kaarsberg@e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mailto:Antonio.Bouza@ee.doe.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ven.Mumme@e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rajesh.dham@e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daniel.fishman@e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Laura.Hill@e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mailto:Neha.Rustagi@ee.doe.gov" TargetMode="External"/><Relationship Id="rId4" Type="http://schemas.openxmlformats.org/officeDocument/2006/relationships/hyperlink" Target="mailto:Gregory.Kleen@ee.doe.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imon.Thompson@e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mailto:felix.wu@ee.doe.gov" TargetMode="External"/><Relationship Id="rId4" Type="http://schemas.openxmlformats.org/officeDocument/2006/relationships/hyperlink" Target="mailto:steven.boyd@ee.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olar.sbir@e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solar.sbir@e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benjamin.hallissy@e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hyperlink" Target="mailto:jian.fu@ee.doe.gov" TargetMode="External"/><Relationship Id="rId4" Type="http://schemas.openxmlformats.org/officeDocument/2006/relationships/hyperlink" Target="mailto:nathan.mckenzie@ee.doe.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rajesh.dham@ee.doe.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hyperlink" Target="mailto:John.Winkel@ee.doe.gov" TargetMode="External"/><Relationship Id="rId3" Type="http://schemas.openxmlformats.org/officeDocument/2006/relationships/hyperlink" Target="mailto:antonio.bouza@ee.doe.gov" TargetMode="External"/><Relationship Id="rId7" Type="http://schemas.openxmlformats.org/officeDocument/2006/relationships/hyperlink" Target="mailto:Felicia.Lucci@ee.doe.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Paul.Syers@ee.doe.gov" TargetMode="External"/><Relationship Id="rId5" Type="http://schemas.openxmlformats.org/officeDocument/2006/relationships/hyperlink" Target="mailto:Nick.Lalena@ee.doe.gov" TargetMode="External"/><Relationship Id="rId10" Type="http://schemas.openxmlformats.org/officeDocument/2006/relationships/hyperlink" Target="mailto:tina.kaarsberg@ee.doe.gov" TargetMode="External"/><Relationship Id="rId4" Type="http://schemas.openxmlformats.org/officeDocument/2006/relationships/hyperlink" Target="mailto:Christopher.Oshman@ee.doe.gov" TargetMode="External"/><Relationship Id="rId9" Type="http://schemas.openxmlformats.org/officeDocument/2006/relationships/hyperlink" Target="mailto:Antonio.bouza@ee.doe.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ven.Mumme@ee.doe.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mailto:Madeline.Salzman@ee.doe.gov" TargetMode="External"/><Relationship Id="rId4" Type="http://schemas.openxmlformats.org/officeDocument/2006/relationships/hyperlink" Target="mailto:Marc.Lafrance@ee.do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hyperlink" Target="mailto:sbir-sttr@science.doe.gov"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doephase0.dawnbreaker.com/" TargetMode="External"/><Relationship Id="rId5" Type="http://schemas.openxmlformats.org/officeDocument/2006/relationships/hyperlink" Target="https://www.linkedin.com/company/u-s-department-of-energy-office-of-sbir-sttr-programs" TargetMode="External"/><Relationship Id="rId4" Type="http://schemas.openxmlformats.org/officeDocument/2006/relationships/hyperlink" Target="https://twitter.com/DOESBI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brianna.farber@ee.doe.gov" TargetMode="External"/><Relationship Id="rId7" Type="http://schemas.openxmlformats.org/officeDocument/2006/relationships/hyperlink" Target="mailto:maggie.yancey@e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mailto:lauren.boyd@ee.doe.gov" TargetMode="External"/><Relationship Id="rId5" Type="http://schemas.openxmlformats.org/officeDocument/2006/relationships/hyperlink" Target="mailto:rukmani.vijayaraghavan@ee.doe.gov" TargetMode="External"/><Relationship Id="rId4" Type="http://schemas.openxmlformats.org/officeDocument/2006/relationships/hyperlink" Target="mailto:elizabeth.burrows@ee.do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2022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7: JOINT TOPIC: COMMUNITY-DRIVEN SOLUTIONS FOR A JUST AND EQUITABLE ENERGY TRANSITION (CONTINUED)</a:t>
            </a:r>
          </a:p>
        </p:txBody>
      </p:sp>
      <p:sp>
        <p:nvSpPr>
          <p:cNvPr id="3" name="Subtitle 2"/>
          <p:cNvSpPr>
            <a:spLocks noGrp="1"/>
          </p:cNvSpPr>
          <p:nvPr>
            <p:ph type="subTitle" idx="1"/>
          </p:nvPr>
        </p:nvSpPr>
        <p:spPr>
          <a:xfrm>
            <a:off x="685801" y="1827719"/>
            <a:ext cx="7924800" cy="4649281"/>
          </a:xfrm>
        </p:spPr>
        <p:txBody>
          <a:bodyPr>
            <a:normAutofit/>
          </a:bodyPr>
          <a:lstStyle/>
          <a:p>
            <a:pPr marL="342900" indent="-342900" algn="l">
              <a:buFont typeface="+mj-lt"/>
              <a:buAutoNum type="alphaLcPeriod" startAt="5"/>
              <a:tabLst>
                <a:tab pos="457200" algn="l"/>
              </a:tabLst>
            </a:pPr>
            <a:r>
              <a:rPr lang="en-US" sz="1800" dirty="0">
                <a:solidFill>
                  <a:schemeClr val="tx1"/>
                </a:solidFill>
                <a:latin typeface="Arial Narrow" panose="020B0606020202030204" pitchFamily="34" charset="0"/>
              </a:rPr>
              <a:t>Advanced Manufacturing Office </a:t>
            </a:r>
          </a:p>
          <a:p>
            <a:pPr marL="342900" indent="-342900" algn="l">
              <a:buFont typeface="+mj-lt"/>
              <a:buAutoNum type="alphaLcPeriod" startAt="5"/>
              <a:tabLst>
                <a:tab pos="457200" algn="l"/>
              </a:tabLst>
            </a:pPr>
            <a:r>
              <a:rPr lang="en-US" sz="1800" dirty="0">
                <a:solidFill>
                  <a:schemeClr val="tx1"/>
                </a:solidFill>
                <a:latin typeface="Arial Narrow" panose="020B0606020202030204" pitchFamily="34" charset="0"/>
              </a:rPr>
              <a:t>Hydrogen &amp; Fuel Cell Technologies Office  </a:t>
            </a:r>
          </a:p>
          <a:p>
            <a:pPr marL="342900" indent="-342900" algn="l">
              <a:buFont typeface="+mj-lt"/>
              <a:buAutoNum type="alphaLcPeriod" startAt="5"/>
              <a:tabLst>
                <a:tab pos="457200" algn="l"/>
              </a:tabLst>
            </a:pPr>
            <a:r>
              <a:rPr lang="en-US" sz="1800" dirty="0">
                <a:solidFill>
                  <a:schemeClr val="tx1"/>
                </a:solidFill>
                <a:latin typeface="Arial Narrow" panose="020B0606020202030204" pitchFamily="34" charset="0"/>
              </a:rPr>
              <a:t>Wind Energy Technologies Office and Water Power Technologies Office – Technology Solutions for Advancing Ocean Co-Existence and Co-Use with Marine Energy and Communities</a:t>
            </a:r>
          </a:p>
          <a:p>
            <a:pPr marL="342900" indent="-342900" algn="l">
              <a:buFont typeface="+mj-lt"/>
              <a:buAutoNum type="alphaLcPeriod" startAt="5"/>
              <a:tabLst>
                <a:tab pos="457200" algn="l"/>
              </a:tabLst>
            </a:pPr>
            <a:r>
              <a:rPr lang="en-US" sz="1800" dirty="0">
                <a:solidFill>
                  <a:schemeClr val="tx1"/>
                </a:solidFill>
                <a:latin typeface="Arial Narrow" panose="020B0606020202030204" pitchFamily="34" charset="0"/>
              </a:rPr>
              <a:t>Vehicle Technologies – Energy Efficiency in Emerging Mobility Systems (EEMS): Developing and Applying Novel Mobility Solutions for Underserved and Disadvantaged Communities</a:t>
            </a:r>
          </a:p>
          <a:p>
            <a:pPr algn="l">
              <a:tabLst>
                <a:tab pos="457200" algn="l"/>
              </a:tabLst>
            </a:pPr>
            <a:r>
              <a:rPr lang="en-US" sz="1800" dirty="0">
                <a:solidFill>
                  <a:schemeClr val="tx1"/>
                </a:solidFill>
                <a:latin typeface="Arial Narrow" panose="020B0606020202030204" pitchFamily="34" charset="0"/>
              </a:rPr>
              <a:t>Questions: Subtopic e – Brianna Farber, </a:t>
            </a:r>
            <a:r>
              <a:rPr lang="en-US" sz="1800" dirty="0">
                <a:solidFill>
                  <a:schemeClr val="tx1"/>
                </a:solidFill>
                <a:latin typeface="Arial Narrow" panose="020B0606020202030204" pitchFamily="34" charset="0"/>
                <a:hlinkClick r:id="rId3"/>
              </a:rPr>
              <a:t>brianna.farber@ee.doe.gov</a:t>
            </a:r>
            <a:r>
              <a:rPr lang="en-US" sz="1800" dirty="0">
                <a:solidFill>
                  <a:schemeClr val="tx1"/>
                </a:solidFill>
                <a:latin typeface="Arial Narrow" panose="020B0606020202030204" pitchFamily="34" charset="0"/>
              </a:rPr>
              <a:t> </a:t>
            </a:r>
          </a:p>
          <a:p>
            <a:pPr marL="2062163" indent="-2062163" algn="l">
              <a:tabLst>
                <a:tab pos="2062163" algn="l"/>
              </a:tabLst>
            </a:pPr>
            <a:r>
              <a:rPr lang="en-US" sz="1800" dirty="0">
                <a:solidFill>
                  <a:schemeClr val="tx1"/>
                </a:solidFill>
                <a:latin typeface="Arial Narrow" panose="020B0606020202030204" pitchFamily="34" charset="0"/>
              </a:rPr>
              <a:t>                                       and  Elizabeth Burrows, </a:t>
            </a:r>
            <a:r>
              <a:rPr lang="en-US" sz="1800" dirty="0">
                <a:solidFill>
                  <a:schemeClr val="tx1"/>
                </a:solidFill>
                <a:latin typeface="Arial Narrow" panose="020B0606020202030204" pitchFamily="34" charset="0"/>
                <a:hlinkClick r:id="rId4"/>
              </a:rPr>
              <a:t>elizabeth.burrows@ee.doe.gov</a:t>
            </a:r>
            <a:r>
              <a:rPr lang="en-US" sz="1800" dirty="0">
                <a:solidFill>
                  <a:schemeClr val="tx1"/>
                </a:solidFill>
                <a:latin typeface="Arial Narrow" panose="020B0606020202030204" pitchFamily="34" charset="0"/>
              </a:rPr>
              <a:t>  </a:t>
            </a:r>
          </a:p>
          <a:p>
            <a:pPr algn="l">
              <a:tabLst>
                <a:tab pos="457200" algn="l"/>
              </a:tabLst>
            </a:pPr>
            <a:r>
              <a:rPr lang="it-IT" sz="1800" dirty="0">
                <a:solidFill>
                  <a:schemeClr val="tx1"/>
                </a:solidFill>
                <a:latin typeface="Arial Narrow" panose="020B0606020202030204" pitchFamily="34" charset="0"/>
              </a:rPr>
              <a:t>Questions: Subtopic f  – Donna Ho, </a:t>
            </a:r>
            <a:r>
              <a:rPr lang="it-IT" sz="1800" dirty="0">
                <a:solidFill>
                  <a:schemeClr val="tx1"/>
                </a:solidFill>
                <a:latin typeface="Arial Narrow" panose="020B0606020202030204" pitchFamily="34" charset="0"/>
                <a:hlinkClick r:id="rId5"/>
              </a:rPr>
              <a:t>donna.ho@ee.doe.gov</a:t>
            </a:r>
            <a:r>
              <a:rPr lang="it-IT" sz="1800" dirty="0">
                <a:solidFill>
                  <a:schemeClr val="tx1"/>
                </a:solidFill>
                <a:latin typeface="Arial Narrow" panose="020B0606020202030204" pitchFamily="34" charset="0"/>
              </a:rPr>
              <a:t>  </a:t>
            </a:r>
          </a:p>
          <a:p>
            <a:pPr marL="2286000" indent="-2286000" algn="l">
              <a:tabLst>
                <a:tab pos="2286000" algn="l"/>
              </a:tabLst>
            </a:pPr>
            <a:r>
              <a:rPr lang="en-US" sz="1800" dirty="0">
                <a:solidFill>
                  <a:schemeClr val="tx1"/>
                </a:solidFill>
                <a:latin typeface="Arial Narrow" panose="020B0606020202030204" pitchFamily="34" charset="0"/>
              </a:rPr>
              <a:t>Questions: Subtopic g – Rukmani </a:t>
            </a:r>
            <a:r>
              <a:rPr lang="en-US" sz="1800" dirty="0" err="1">
                <a:solidFill>
                  <a:schemeClr val="tx1"/>
                </a:solidFill>
                <a:latin typeface="Arial Narrow" panose="020B0606020202030204" pitchFamily="34" charset="0"/>
              </a:rPr>
              <a:t>Vijayaraghavan</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6"/>
              </a:rPr>
              <a:t>rukmani.vijayaraghavan@ee.doe.gov</a:t>
            </a:r>
            <a:r>
              <a:rPr lang="en-US" sz="1800" dirty="0">
                <a:solidFill>
                  <a:schemeClr val="tx1"/>
                </a:solidFill>
                <a:latin typeface="Arial Narrow" panose="020B0606020202030204" pitchFamily="34" charset="0"/>
              </a:rPr>
              <a:t>    and Maggie Yancey, </a:t>
            </a:r>
            <a:r>
              <a:rPr lang="en-US" sz="1800" dirty="0">
                <a:solidFill>
                  <a:schemeClr val="tx1"/>
                </a:solidFill>
                <a:latin typeface="Arial Narrow" panose="020B0606020202030204" pitchFamily="34" charset="0"/>
                <a:hlinkClick r:id="rId7"/>
              </a:rPr>
              <a:t>maggie.yancey@ee.doe.gov</a:t>
            </a:r>
            <a:r>
              <a:rPr lang="en-US" sz="1800" dirty="0">
                <a:solidFill>
                  <a:schemeClr val="tx1"/>
                </a:solidFill>
                <a:latin typeface="Arial Narrow" panose="020B0606020202030204" pitchFamily="34" charset="0"/>
              </a:rPr>
              <a:t> </a:t>
            </a:r>
          </a:p>
          <a:p>
            <a:pPr marL="2286000" indent="-2286000" algn="l">
              <a:tabLst>
                <a:tab pos="2286000" algn="l"/>
              </a:tabLst>
            </a:pPr>
            <a:r>
              <a:rPr lang="en-US" sz="1800" dirty="0">
                <a:solidFill>
                  <a:schemeClr val="tx1"/>
                </a:solidFill>
                <a:latin typeface="Arial Narrow" panose="020B0606020202030204" pitchFamily="34" charset="0"/>
              </a:rPr>
              <a:t>Questions: Subtopic h – Contact: </a:t>
            </a:r>
            <a:r>
              <a:rPr lang="en-US" sz="1800" dirty="0">
                <a:solidFill>
                  <a:schemeClr val="tx1"/>
                </a:solidFill>
                <a:latin typeface="Arial Narrow" panose="020B0606020202030204" pitchFamily="34" charset="0"/>
                <a:hlinkClick r:id="rId8"/>
              </a:rPr>
              <a:t>eems@ee.doe.gov</a:t>
            </a:r>
            <a:r>
              <a:rPr lang="en-US" sz="1800" dirty="0">
                <a:solidFill>
                  <a:schemeClr val="tx1"/>
                </a:solidFill>
                <a:latin typeface="Arial Narrow" panose="020B0606020202030204" pitchFamily="34" charset="0"/>
              </a:rPr>
              <a:t> </a:t>
            </a:r>
          </a:p>
          <a:p>
            <a:pPr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78912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969963" indent="-969963" algn="l">
              <a:tabLst>
                <a:tab pos="461963" algn="l"/>
                <a:tab pos="969963" algn="l"/>
              </a:tabLst>
            </a:pPr>
            <a:r>
              <a:rPr lang="en-US" sz="2200" b="1" dirty="0">
                <a:latin typeface="Arial Narrow" panose="020B0606020202030204" pitchFamily="34" charset="0"/>
              </a:rPr>
              <a:t>Topic 8: JOINT AMO/FECM TOPIC: DIVERSIFYING SUSTAINABLE SOURCES OF CRITICAL MINERALS AND MATERIALS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Production of CMM By-Products and Other Value-Add Minerals from Domestic Operations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Mining Techniques that Increase Environmental and Material Stewardship</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1147763" indent="-1147763" algn="l">
              <a:tabLst>
                <a:tab pos="457200" algn="l"/>
              </a:tabLst>
            </a:pPr>
            <a:r>
              <a:rPr lang="en-US" sz="2000" dirty="0">
                <a:solidFill>
                  <a:schemeClr val="tx1"/>
                </a:solidFill>
                <a:latin typeface="Arial Narrow" panose="020B0606020202030204" pitchFamily="34" charset="0"/>
              </a:rPr>
              <a:t>Questions: Helena </a:t>
            </a:r>
            <a:r>
              <a:rPr lang="en-US" sz="2000" dirty="0" err="1">
                <a:solidFill>
                  <a:schemeClr val="tx1"/>
                </a:solidFill>
                <a:latin typeface="Arial Narrow" panose="020B0606020202030204" pitchFamily="34" charset="0"/>
              </a:rPr>
              <a:t>Khazdozian</a:t>
            </a:r>
            <a:r>
              <a:rPr lang="en-US" sz="2000" dirty="0">
                <a:solidFill>
                  <a:schemeClr val="tx1"/>
                </a:solidFill>
                <a:latin typeface="Arial Narrow" panose="020B0606020202030204" pitchFamily="34" charset="0"/>
              </a:rPr>
              <a:t>, Advanced Manufacturing Office, </a:t>
            </a:r>
            <a:r>
              <a:rPr lang="en-US" sz="2000" dirty="0">
                <a:solidFill>
                  <a:schemeClr val="tx1"/>
                </a:solidFill>
                <a:latin typeface="Arial Narrow" panose="020B0606020202030204" pitchFamily="34" charset="0"/>
                <a:hlinkClick r:id="rId3"/>
              </a:rPr>
              <a:t>Helena.Khazdozian@ee.doe.gov</a:t>
            </a:r>
            <a:r>
              <a:rPr lang="en-US" sz="2000" dirty="0">
                <a:solidFill>
                  <a:schemeClr val="tx1"/>
                </a:solidFill>
                <a:latin typeface="Arial Narrow" panose="020B0606020202030204" pitchFamily="34" charset="0"/>
              </a:rPr>
              <a:t>  </a:t>
            </a:r>
          </a:p>
          <a:p>
            <a:pPr marL="1027113" indent="-1027113" algn="l">
              <a:tabLst>
                <a:tab pos="457200" algn="l"/>
              </a:tabLst>
            </a:pPr>
            <a:r>
              <a:rPr lang="en-US" sz="2000" dirty="0">
                <a:solidFill>
                  <a:schemeClr val="tx1"/>
                </a:solidFill>
                <a:latin typeface="Arial Narrow" panose="020B0606020202030204" pitchFamily="34" charset="0"/>
              </a:rPr>
              <a:t>                   or Grant </a:t>
            </a:r>
            <a:r>
              <a:rPr lang="en-US" sz="2000" dirty="0" err="1">
                <a:solidFill>
                  <a:schemeClr val="tx1"/>
                </a:solidFill>
                <a:latin typeface="Arial Narrow" panose="020B0606020202030204" pitchFamily="34" charset="0"/>
              </a:rPr>
              <a:t>Bromhal</a:t>
            </a:r>
            <a:r>
              <a:rPr lang="en-US" sz="2000" dirty="0">
                <a:solidFill>
                  <a:schemeClr val="tx1"/>
                </a:solidFill>
                <a:latin typeface="Arial Narrow" panose="020B0606020202030204" pitchFamily="34" charset="0"/>
              </a:rPr>
              <a:t>, Fossil Energy and Carbon Management Office, </a:t>
            </a:r>
            <a:r>
              <a:rPr lang="en-US" sz="2000" dirty="0">
                <a:solidFill>
                  <a:schemeClr val="tx1"/>
                </a:solidFill>
                <a:latin typeface="Arial Narrow" panose="020B0606020202030204" pitchFamily="34" charset="0"/>
                <a:hlinkClick r:id="rId4"/>
              </a:rPr>
              <a:t>Grant.Bromhal@hq.doe.gov</a:t>
            </a:r>
            <a:r>
              <a:rPr lang="en-US" sz="2000" dirty="0">
                <a:solidFill>
                  <a:schemeClr val="tx1"/>
                </a:solidFill>
                <a:latin typeface="Arial Narrow" panose="020B0606020202030204" pitchFamily="34" charset="0"/>
              </a:rPr>
              <a:t>  </a:t>
            </a:r>
          </a:p>
          <a:p>
            <a:pPr marL="2687638" indent="-2687638" algn="l">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5045547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21426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914400" indent="-914400" algn="l">
              <a:tabLst>
                <a:tab pos="461963" algn="l"/>
                <a:tab pos="914400" algn="l"/>
              </a:tabLst>
            </a:pPr>
            <a:r>
              <a:rPr lang="en-US" sz="2200" b="1" dirty="0">
                <a:latin typeface="Arial Narrow" panose="020B0606020202030204" pitchFamily="34" charset="0"/>
              </a:rPr>
              <a:t>Topic 9: JOINT TOPIC: CABLE CHARACTERIZATION &amp; MODELING FOR FABRICATION</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Enhanced Electrical Conductivity of Metals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Enhanced Thermal Conductivity of Non-Metals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286000" indent="-2286000" algn="l">
              <a:tabLst>
                <a:tab pos="457200" algn="l"/>
              </a:tabLst>
            </a:pPr>
            <a:r>
              <a:rPr lang="en-US" sz="2000" dirty="0">
                <a:solidFill>
                  <a:schemeClr val="tx1"/>
                </a:solidFill>
                <a:latin typeface="Arial Narrow" panose="020B0606020202030204" pitchFamily="34" charset="0"/>
              </a:rPr>
              <a:t>Questions: Subtopic a – Tina </a:t>
            </a:r>
            <a:r>
              <a:rPr lang="en-US" sz="2000" dirty="0" err="1">
                <a:solidFill>
                  <a:schemeClr val="tx1"/>
                </a:solidFill>
                <a:latin typeface="Arial Narrow" panose="020B0606020202030204" pitchFamily="34" charset="0"/>
              </a:rPr>
              <a:t>Kaarsberg</a:t>
            </a:r>
            <a:r>
              <a:rPr lang="en-US" sz="2000" dirty="0">
                <a:solidFill>
                  <a:schemeClr val="tx1"/>
                </a:solidFill>
                <a:latin typeface="Arial Narrow" panose="020B0606020202030204" pitchFamily="34" charset="0"/>
              </a:rPr>
              <a:t>, Advanced Manufacturing Office, </a:t>
            </a:r>
            <a:r>
              <a:rPr lang="en-US" sz="2000" dirty="0">
                <a:solidFill>
                  <a:schemeClr val="tx1"/>
                </a:solidFill>
                <a:latin typeface="Arial Narrow" panose="020B0606020202030204" pitchFamily="34" charset="0"/>
                <a:hlinkClick r:id="rId3"/>
              </a:rPr>
              <a:t>Tina.Kaarsberg@ee.doe.gov</a:t>
            </a:r>
            <a:r>
              <a:rPr lang="en-US" sz="2000" dirty="0">
                <a:solidFill>
                  <a:schemeClr val="tx1"/>
                </a:solidFill>
                <a:latin typeface="Arial Narrow" panose="020B0606020202030204" pitchFamily="34" charset="0"/>
              </a:rPr>
              <a:t> </a:t>
            </a:r>
          </a:p>
          <a:p>
            <a:pPr marL="2286000" indent="-2286000" algn="l">
              <a:tabLst>
                <a:tab pos="457200" algn="l"/>
              </a:tabLst>
            </a:pPr>
            <a:r>
              <a:rPr lang="en-US" sz="2000" dirty="0">
                <a:solidFill>
                  <a:schemeClr val="tx1"/>
                </a:solidFill>
                <a:latin typeface="Arial Narrow" panose="020B0606020202030204" pitchFamily="34" charset="0"/>
              </a:rPr>
              <a:t>Questions: Subtopic b – Tony Bouza, Advanced Manufacturing Office, </a:t>
            </a:r>
            <a:r>
              <a:rPr lang="en-US" sz="2000" dirty="0">
                <a:solidFill>
                  <a:schemeClr val="tx1"/>
                </a:solidFill>
                <a:latin typeface="Arial Narrow" panose="020B0606020202030204" pitchFamily="34" charset="0"/>
                <a:hlinkClick r:id="rId4"/>
              </a:rPr>
              <a:t>Antonio.Bouza@ee.doe.gov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17299603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154919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10:JOINT BTO/AMO TOPIC: THERMAL ENERGY STORAGE (TES)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Simplified Sizing and Selection Tool for TES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Building Controls for Managing and Controlling TES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Integrated TES in HVAC&amp;R Systems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Sven Mumme, </a:t>
            </a:r>
            <a:r>
              <a:rPr lang="en-US" sz="2000" dirty="0">
                <a:solidFill>
                  <a:schemeClr val="tx1"/>
                </a:solidFill>
                <a:latin typeface="Arial Narrow" panose="020B0606020202030204" pitchFamily="34" charset="0"/>
                <a:hlinkClick r:id="rId3"/>
              </a:rPr>
              <a:t>Sven.Mumme@ee.doe.gov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4038504332"/>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39319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fontScale="90000"/>
          </a:bodyPr>
          <a:lstStyle/>
          <a:p>
            <a:pPr marL="969963" indent="-969963" algn="l">
              <a:tabLst>
                <a:tab pos="461963" algn="l"/>
                <a:tab pos="1025525" algn="l"/>
              </a:tabLst>
            </a:pPr>
            <a:r>
              <a:rPr lang="en-US" sz="2200" b="1" dirty="0">
                <a:latin typeface="Arial Narrow" panose="020B0606020202030204" pitchFamily="34" charset="0"/>
              </a:rPr>
              <a:t>Topic 11: JOINT TOPIC: WATER AND WIND TECHNOLOGIES AND ADVANCED MANUFACTURING OFFICES: DEVELOPMENT OF COST EFFECTIVE SUBSEA WET-MATEABLE CONNECTOR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Development of Manufacturable, Cost Effective Wet-</a:t>
            </a:r>
            <a:r>
              <a:rPr lang="en-US" sz="2000" dirty="0" err="1">
                <a:solidFill>
                  <a:schemeClr val="tx1"/>
                </a:solidFill>
                <a:latin typeface="Arial Narrow" panose="020B0606020202030204" pitchFamily="34" charset="0"/>
              </a:rPr>
              <a:t>Mateable</a:t>
            </a:r>
            <a:r>
              <a:rPr lang="en-US" sz="2000" dirty="0">
                <a:solidFill>
                  <a:schemeClr val="tx1"/>
                </a:solidFill>
                <a:latin typeface="Arial Narrow" panose="020B0606020202030204" pitchFamily="34" charset="0"/>
              </a:rPr>
              <a:t> Connector Technologies</a:t>
            </a:r>
          </a:p>
          <a:p>
            <a:pPr marL="2687638" indent="-2687638" algn="l">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a:t>
            </a:r>
            <a:r>
              <a:rPr lang="es-ES" sz="2000" dirty="0" err="1">
                <a:solidFill>
                  <a:schemeClr val="tx1"/>
                </a:solidFill>
                <a:latin typeface="Arial Narrow" panose="020B0606020202030204" pitchFamily="34" charset="0"/>
              </a:rPr>
              <a:t>Rajesh</a:t>
            </a:r>
            <a:r>
              <a:rPr lang="es-ES" sz="2000" dirty="0">
                <a:solidFill>
                  <a:schemeClr val="tx1"/>
                </a:solidFill>
                <a:latin typeface="Arial Narrow" panose="020B0606020202030204" pitchFamily="34" charset="0"/>
              </a:rPr>
              <a:t> </a:t>
            </a:r>
            <a:r>
              <a:rPr lang="es-ES" sz="2000" dirty="0" err="1">
                <a:solidFill>
                  <a:schemeClr val="tx1"/>
                </a:solidFill>
                <a:latin typeface="Arial Narrow" panose="020B0606020202030204" pitchFamily="34" charset="0"/>
              </a:rPr>
              <a:t>Dham</a:t>
            </a:r>
            <a:r>
              <a:rPr lang="es-ES" sz="2000" dirty="0">
                <a:solidFill>
                  <a:schemeClr val="tx1"/>
                </a:solidFill>
                <a:latin typeface="Arial Narrow" panose="020B0606020202030204" pitchFamily="34" charset="0"/>
              </a:rPr>
              <a:t>, </a:t>
            </a:r>
            <a:r>
              <a:rPr lang="es-ES" sz="2000" dirty="0">
                <a:solidFill>
                  <a:schemeClr val="tx1"/>
                </a:solidFill>
                <a:latin typeface="Arial Narrow" panose="020B0606020202030204" pitchFamily="34" charset="0"/>
                <a:hlinkClick r:id="rId3"/>
              </a:rPr>
              <a:t>rajesh.dham@ee.doe.gov</a:t>
            </a:r>
            <a:r>
              <a:rPr lang="es-ES"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33027972"/>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922475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12: BIOENERGY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Increasing the Algal Portion of Fuels and Products</a:t>
            </a:r>
          </a:p>
          <a:p>
            <a:pPr marL="2687638" indent="-2687638" algn="l">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a:t>
            </a:r>
            <a:r>
              <a:rPr lang="de-DE" sz="2000" dirty="0">
                <a:solidFill>
                  <a:schemeClr val="tx1"/>
                </a:solidFill>
                <a:latin typeface="Arial Narrow" panose="020B0606020202030204" pitchFamily="34" charset="0"/>
              </a:rPr>
              <a:t>Daniel Fishman, </a:t>
            </a:r>
            <a:r>
              <a:rPr lang="de-DE" sz="2000" dirty="0">
                <a:solidFill>
                  <a:schemeClr val="tx1"/>
                </a:solidFill>
                <a:latin typeface="Arial Narrow" panose="020B0606020202030204" pitchFamily="34" charset="0"/>
                <a:hlinkClick r:id="rId3"/>
              </a:rPr>
              <a:t>daniel.fishman@ee.doe.gov</a:t>
            </a:r>
            <a:r>
              <a:rPr lang="de-DE"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3971562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108768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13: HYDROGEN AND FUEL CELL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TECHNOLOGY TRANSFER OPPORTUNITY: In-line Hydrogen Contaminant Detector</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Durable PEM Fuel Cell Cathode Catalysts for Medium- and Heavy-Duty Truck Applications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Flow Control and Metering Technologies for Heavy-Duty Hydrogen Fueling</a:t>
            </a:r>
          </a:p>
          <a:p>
            <a:pPr algn="l">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a –  Laura Hill, </a:t>
            </a:r>
            <a:r>
              <a:rPr lang="en-US" sz="2000" dirty="0">
                <a:solidFill>
                  <a:schemeClr val="tx1"/>
                </a:solidFill>
                <a:latin typeface="Arial Narrow" panose="020B0606020202030204" pitchFamily="34" charset="0"/>
                <a:hlinkClick r:id="rId3"/>
              </a:rPr>
              <a:t>Laura.Hill@ee.doe.gov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Subtopic b – </a:t>
            </a:r>
            <a:r>
              <a:rPr lang="pl-PL" sz="2000" dirty="0">
                <a:solidFill>
                  <a:schemeClr val="tx1"/>
                </a:solidFill>
                <a:latin typeface="Arial Narrow" panose="020B0606020202030204" pitchFamily="34" charset="0"/>
              </a:rPr>
              <a:t>Gregory Kleen, </a:t>
            </a:r>
            <a:r>
              <a:rPr lang="pl-PL" sz="2000" dirty="0">
                <a:solidFill>
                  <a:schemeClr val="tx1"/>
                </a:solidFill>
                <a:latin typeface="Arial Narrow" panose="020B0606020202030204" pitchFamily="34" charset="0"/>
                <a:hlinkClick r:id="rId4"/>
              </a:rPr>
              <a:t>Gregory.Kleen@ee.doe.gov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Subtopic c –  Neha </a:t>
            </a:r>
            <a:r>
              <a:rPr lang="en-US" sz="2000" dirty="0" err="1">
                <a:solidFill>
                  <a:schemeClr val="tx1"/>
                </a:solidFill>
                <a:latin typeface="Arial Narrow" panose="020B0606020202030204" pitchFamily="34" charset="0"/>
              </a:rPr>
              <a:t>Rustagi</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5"/>
              </a:rPr>
              <a:t>Neha.Rustagi@ee.doe.gov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53997345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458452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14: VEHICLE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Electric Drive Vehicle Batteries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Planar Magnetic Solutions for High Frequency Power Conversion in Medium Voltage (MV) Grid-Tied EV Charging Systems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Green Composites for Future Vehicles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a –  Simon Thompson, </a:t>
            </a:r>
            <a:r>
              <a:rPr lang="en-US" sz="2000" dirty="0">
                <a:solidFill>
                  <a:schemeClr val="tx1"/>
                </a:solidFill>
                <a:latin typeface="Arial Narrow" panose="020B0606020202030204" pitchFamily="34" charset="0"/>
                <a:hlinkClick r:id="rId3"/>
              </a:rPr>
              <a:t>Simon.Thompson@ee.doe.gov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Subtopic b – </a:t>
            </a:r>
            <a:r>
              <a:rPr lang="nl-NL" sz="2000" dirty="0">
                <a:solidFill>
                  <a:schemeClr val="tx1"/>
                </a:solidFill>
                <a:latin typeface="Arial Narrow" panose="020B0606020202030204" pitchFamily="34" charset="0"/>
              </a:rPr>
              <a:t>Steven Boyd, </a:t>
            </a:r>
            <a:r>
              <a:rPr lang="nl-NL" sz="2000" dirty="0">
                <a:solidFill>
                  <a:schemeClr val="tx1"/>
                </a:solidFill>
                <a:latin typeface="Arial Narrow" panose="020B0606020202030204" pitchFamily="34" charset="0"/>
                <a:hlinkClick r:id="rId4"/>
              </a:rPr>
              <a:t>steven.boyd@ee.doe.gov</a:t>
            </a:r>
            <a:r>
              <a:rPr lang="nl-NL"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  Questions: Subtopic c – </a:t>
            </a:r>
            <a:r>
              <a:rPr lang="pt-BR" sz="2000" dirty="0">
                <a:solidFill>
                  <a:schemeClr val="tx1"/>
                </a:solidFill>
                <a:latin typeface="Arial Narrow" panose="020B0606020202030204" pitchFamily="34" charset="0"/>
              </a:rPr>
              <a:t>Felix Wu, </a:t>
            </a:r>
            <a:r>
              <a:rPr lang="pt-BR" sz="2000" dirty="0">
                <a:solidFill>
                  <a:schemeClr val="tx1"/>
                </a:solidFill>
                <a:latin typeface="Arial Narrow" panose="020B0606020202030204" pitchFamily="34" charset="0"/>
                <a:hlinkClick r:id="rId5"/>
              </a:rPr>
              <a:t>felix.wu@ee.doe.gov</a:t>
            </a:r>
            <a:r>
              <a:rPr lang="pt-BR"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010899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15: SOLAR ENERGY TECHNOLOGIES</a:t>
            </a:r>
          </a:p>
        </p:txBody>
      </p:sp>
      <p:sp>
        <p:nvSpPr>
          <p:cNvPr id="3" name="Subtitle 2"/>
          <p:cNvSpPr>
            <a:spLocks noGrp="1"/>
          </p:cNvSpPr>
          <p:nvPr>
            <p:ph type="subTitle" idx="1"/>
          </p:nvPr>
        </p:nvSpPr>
        <p:spPr>
          <a:xfrm>
            <a:off x="762000" y="1827719"/>
            <a:ext cx="8077200" cy="4725479"/>
          </a:xfrm>
        </p:spPr>
        <p:txBody>
          <a:bodyPr>
            <a:noAutofit/>
          </a:bodyPr>
          <a:lstStyle/>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Multiuse Integrated Photovoltaic Systems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Photovoltaic Recycling </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Next-Generation Power Electronics based on Silicon Carbide and/or Planar Magnetics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Technologies to Integrate Solar Generation with Energy Storage Systems and/or Electric Vehicle Charging</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Concentrating Solar-Thermal Power System Construction, Manufacturing, and Reliability</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Solar Hardware and Software Technologies: Affordability, Reliability, Performance, and Manufacturing</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TECHNOLOGY TRANSFER OPPORTUNITY: Hierarchical Distributed Voltage Regulation in Networked Autonomous Grids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TECHNOLOGY TRANSFER OPPORTUNITY: Novel Solar Collector Tracking Error Direction; “NIO-Heliostat”</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Contact: </a:t>
            </a:r>
            <a:r>
              <a:rPr lang="en-US" sz="2000" dirty="0">
                <a:solidFill>
                  <a:schemeClr val="tx1"/>
                </a:solidFill>
                <a:latin typeface="Arial Narrow" panose="020B0606020202030204" pitchFamily="34" charset="0"/>
                <a:hlinkClick r:id="rId3"/>
              </a:rPr>
              <a:t>solar.sbir@ee.doe.gov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113736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16: SOLAR ENERGY TECHNOLOGIES (STTR ONLY)</a:t>
            </a:r>
            <a:br>
              <a:rPr lang="en-US" sz="2200" b="1" dirty="0">
                <a:latin typeface="Arial Narrow" panose="020B0606020202030204" pitchFamily="34" charset="0"/>
              </a:rPr>
            </a:br>
            <a:endParaRPr lang="en-US" sz="2200" b="1" dirty="0">
              <a:latin typeface="Arial Narrow" panose="020B0606020202030204" pitchFamily="34" charset="0"/>
            </a:endParaRPr>
          </a:p>
        </p:txBody>
      </p:sp>
      <p:sp>
        <p:nvSpPr>
          <p:cNvPr id="3" name="Subtitle 2"/>
          <p:cNvSpPr>
            <a:spLocks noGrp="1"/>
          </p:cNvSpPr>
          <p:nvPr>
            <p:ph type="subTitle" idx="1"/>
          </p:nvPr>
        </p:nvSpPr>
        <p:spPr>
          <a:xfrm>
            <a:off x="762000" y="2209800"/>
            <a:ext cx="8153400"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Transferring Novel Solar Technologies from Research Laboratories to the Market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Concentrating Solar Power Technologies for Industrial Decarbonization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Next Generation Solar Forecasting</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Contact: </a:t>
            </a:r>
            <a:r>
              <a:rPr lang="en-US" sz="2000" dirty="0">
                <a:solidFill>
                  <a:schemeClr val="tx1"/>
                </a:solidFill>
                <a:latin typeface="Arial Narrow" panose="020B0606020202030204" pitchFamily="34" charset="0"/>
                <a:hlinkClick r:id="rId3"/>
              </a:rPr>
              <a:t>solar.sbir@ee.doe.gov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24522887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NO</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508758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2022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7-20</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17, 2021</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17: WIND ENERGY TECHNOLOGIES</a:t>
            </a:r>
          </a:p>
        </p:txBody>
      </p:sp>
      <p:sp>
        <p:nvSpPr>
          <p:cNvPr id="3" name="Subtitle 2"/>
          <p:cNvSpPr>
            <a:spLocks noGrp="1"/>
          </p:cNvSpPr>
          <p:nvPr>
            <p:ph type="subTitle" idx="1"/>
          </p:nvPr>
        </p:nvSpPr>
        <p:spPr>
          <a:xfrm>
            <a:off x="712238" y="1852038"/>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Offshore Wind Operations &amp; Maintenance Topic</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Solutions to Wind Transmission Interconnection and Wind Cybersecurity Challenges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a – </a:t>
            </a:r>
            <a:r>
              <a:rPr lang="fr-FR" sz="2000" dirty="0">
                <a:solidFill>
                  <a:schemeClr val="tx1"/>
                </a:solidFill>
                <a:latin typeface="Arial Narrow" panose="020B0606020202030204" pitchFamily="34" charset="0"/>
              </a:rPr>
              <a:t>Ben Hallissy, </a:t>
            </a:r>
            <a:r>
              <a:rPr lang="fr-FR" sz="2000" dirty="0">
                <a:solidFill>
                  <a:schemeClr val="tx1"/>
                </a:solidFill>
                <a:latin typeface="Arial Narrow" panose="020B0606020202030204" pitchFamily="34" charset="0"/>
                <a:hlinkClick r:id="rId3"/>
              </a:rPr>
              <a:t>benjamin.hallissy@ee.doe.gov</a:t>
            </a:r>
            <a:endParaRPr lang="fr-FR" sz="2000" dirty="0">
              <a:solidFill>
                <a:schemeClr val="tx1"/>
              </a:solidFill>
              <a:latin typeface="Arial Narrow" panose="020B0606020202030204" pitchFamily="34" charset="0"/>
            </a:endParaRPr>
          </a:p>
          <a:p>
            <a:pPr marL="2687638" indent="-2687638" algn="l">
              <a:tabLst>
                <a:tab pos="457200" algn="l"/>
              </a:tabLst>
            </a:pPr>
            <a:r>
              <a:rPr lang="fr-FR" sz="2000" dirty="0">
                <a:solidFill>
                  <a:schemeClr val="tx1"/>
                </a:solidFill>
                <a:latin typeface="Arial Narrow" panose="020B0606020202030204" pitchFamily="34" charset="0"/>
              </a:rPr>
              <a:t>                                        </a:t>
            </a:r>
            <a:r>
              <a:rPr lang="it-IT" sz="2000" dirty="0">
                <a:solidFill>
                  <a:schemeClr val="tx1"/>
                </a:solidFill>
                <a:latin typeface="Arial Narrow" panose="020B0606020202030204" pitchFamily="34" charset="0"/>
              </a:rPr>
              <a:t>Nate McKenzie, </a:t>
            </a:r>
            <a:r>
              <a:rPr lang="it-IT" sz="2000" dirty="0">
                <a:solidFill>
                  <a:schemeClr val="tx1"/>
                </a:solidFill>
                <a:latin typeface="Arial Narrow" panose="020B0606020202030204" pitchFamily="34" charset="0"/>
                <a:hlinkClick r:id="rId4"/>
              </a:rPr>
              <a:t>nathan.mckenzie@ee.doe.gov</a:t>
            </a:r>
            <a:r>
              <a:rPr lang="it-IT" sz="2000" dirty="0">
                <a:solidFill>
                  <a:schemeClr val="tx1"/>
                </a:solidFill>
                <a:latin typeface="Arial Narrow" panose="020B0606020202030204" pitchFamily="34" charset="0"/>
              </a:rPr>
              <a:t> </a:t>
            </a:r>
            <a:r>
              <a:rPr lang="fr-FR" sz="2000" dirty="0">
                <a:solidFill>
                  <a:schemeClr val="tx1"/>
                </a:solidFill>
                <a:latin typeface="Arial Narrow" panose="020B0606020202030204" pitchFamily="34" charset="0"/>
              </a:rPr>
              <a:t>  </a:t>
            </a:r>
          </a:p>
          <a:p>
            <a:pPr marL="2687638" indent="-2687638" algn="l">
              <a:tabLst>
                <a:tab pos="457200" algn="l"/>
              </a:tabLst>
            </a:pPr>
            <a:r>
              <a:rPr lang="fr-FR" sz="2000" dirty="0">
                <a:solidFill>
                  <a:schemeClr val="tx1"/>
                </a:solidFill>
                <a:latin typeface="Arial Narrow" panose="020B0606020202030204" pitchFamily="34" charset="0"/>
              </a:rPr>
              <a:t>Questions: Subtopic b – </a:t>
            </a:r>
            <a:r>
              <a:rPr lang="it-IT" sz="2000" dirty="0">
                <a:solidFill>
                  <a:schemeClr val="tx1"/>
                </a:solidFill>
                <a:latin typeface="Arial Narrow" panose="020B0606020202030204" pitchFamily="34" charset="0"/>
              </a:rPr>
              <a:t>Jian Fu, </a:t>
            </a:r>
            <a:r>
              <a:rPr lang="it-IT" sz="2000" dirty="0">
                <a:solidFill>
                  <a:schemeClr val="tx1"/>
                </a:solidFill>
                <a:latin typeface="Arial Narrow" panose="020B0606020202030204" pitchFamily="34" charset="0"/>
                <a:hlinkClick r:id="rId5"/>
              </a:rPr>
              <a:t>jian.fu@ee.doe.gov</a:t>
            </a:r>
            <a:r>
              <a:rPr lang="it-IT" sz="2000" dirty="0">
                <a:solidFill>
                  <a:schemeClr val="tx1"/>
                </a:solidFill>
                <a:latin typeface="Arial Narrow" panose="020B0606020202030204" pitchFamily="34" charset="0"/>
              </a:rPr>
              <a:t> </a:t>
            </a:r>
            <a:endParaRPr lang="fr-FR" sz="2000" dirty="0">
              <a:solidFill>
                <a:schemeClr val="tx1"/>
              </a:solidFill>
              <a:latin typeface="Arial Narrow" panose="020B0606020202030204" pitchFamily="34" charset="0"/>
            </a:endParaRPr>
          </a:p>
          <a:p>
            <a:pPr marL="2687638" indent="-2687638"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099676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18: WATER POWER TECHNOLOGIES</a:t>
            </a:r>
          </a:p>
        </p:txBody>
      </p:sp>
      <p:sp>
        <p:nvSpPr>
          <p:cNvPr id="3" name="Subtitle 2"/>
          <p:cNvSpPr>
            <a:spLocks noGrp="1"/>
          </p:cNvSpPr>
          <p:nvPr>
            <p:ph type="subTitle" idx="1"/>
          </p:nvPr>
        </p:nvSpPr>
        <p:spPr>
          <a:xfrm>
            <a:off x="762000" y="2438400"/>
            <a:ext cx="7924799" cy="38100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Cost Saving Innovations for Water Conveyance Systems for Powering Non-Powered Dams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Hydropower Technologies for Low Head (Less Than 30-ft.)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Innovations Accelerating Pumped Storage Hydropower Deployment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Co-Development of Marine Energy Technologies with End User Partners (CMET)</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a:t>
            </a:r>
            <a:r>
              <a:rPr lang="es-ES" sz="2000" dirty="0" err="1">
                <a:solidFill>
                  <a:schemeClr val="tx1"/>
                </a:solidFill>
                <a:latin typeface="Arial Narrow" panose="020B0606020202030204" pitchFamily="34" charset="0"/>
              </a:rPr>
              <a:t>Rajesh</a:t>
            </a:r>
            <a:r>
              <a:rPr lang="es-ES" sz="2000" dirty="0">
                <a:solidFill>
                  <a:schemeClr val="tx1"/>
                </a:solidFill>
                <a:latin typeface="Arial Narrow" panose="020B0606020202030204" pitchFamily="34" charset="0"/>
              </a:rPr>
              <a:t> </a:t>
            </a:r>
            <a:r>
              <a:rPr lang="es-ES" sz="2000" dirty="0" err="1">
                <a:solidFill>
                  <a:schemeClr val="tx1"/>
                </a:solidFill>
                <a:latin typeface="Arial Narrow" panose="020B0606020202030204" pitchFamily="34" charset="0"/>
              </a:rPr>
              <a:t>Dham</a:t>
            </a:r>
            <a:r>
              <a:rPr lang="es-ES" sz="2000" dirty="0">
                <a:solidFill>
                  <a:schemeClr val="tx1"/>
                </a:solidFill>
                <a:latin typeface="Arial Narrow" panose="020B0606020202030204" pitchFamily="34" charset="0"/>
              </a:rPr>
              <a:t>, </a:t>
            </a:r>
            <a:r>
              <a:rPr lang="es-ES" sz="2000" dirty="0">
                <a:solidFill>
                  <a:schemeClr val="tx1"/>
                </a:solidFill>
                <a:latin typeface="Arial Narrow" panose="020B0606020202030204" pitchFamily="34" charset="0"/>
                <a:hlinkClick r:id="rId3"/>
              </a:rPr>
              <a:t>rajesh.dham@ee.doe.gov</a:t>
            </a:r>
            <a:r>
              <a:rPr lang="es-ES"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226890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1"/>
            <a:ext cx="7848599"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19: ADVANCED MANUFACTURING</a:t>
            </a:r>
          </a:p>
        </p:txBody>
      </p:sp>
      <p:sp>
        <p:nvSpPr>
          <p:cNvPr id="3" name="Subtitle 2"/>
          <p:cNvSpPr>
            <a:spLocks noGrp="1"/>
          </p:cNvSpPr>
          <p:nvPr>
            <p:ph type="subTitle" idx="1"/>
          </p:nvPr>
        </p:nvSpPr>
        <p:spPr>
          <a:xfrm>
            <a:off x="762000" y="1422400"/>
            <a:ext cx="7924799" cy="5283200"/>
          </a:xfrm>
        </p:spPr>
        <p:txBody>
          <a:bodyPr>
            <a:noAutofit/>
          </a:bodyPr>
          <a:lstStyle/>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Decarbonizing Industrial Heat with Heat Pumps: Industrial Heat Pumps Research</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High Operating Temperature Storage (HOTS) for Manufacturing </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High Voltage (≥3.3 kV, ≥ 100 A) Half-Bridge </a:t>
            </a:r>
            <a:r>
              <a:rPr lang="en-US" sz="1800" dirty="0" err="1">
                <a:solidFill>
                  <a:schemeClr val="tx1"/>
                </a:solidFill>
                <a:latin typeface="Arial Narrow" panose="020B0606020202030204" pitchFamily="34" charset="0"/>
              </a:rPr>
              <a:t>SiC</a:t>
            </a:r>
            <a:r>
              <a:rPr lang="en-US" sz="1800" dirty="0">
                <a:solidFill>
                  <a:schemeClr val="tx1"/>
                </a:solidFill>
                <a:latin typeface="Arial Narrow" panose="020B0606020202030204" pitchFamily="34" charset="0"/>
              </a:rPr>
              <a:t> Powers Module for High Voltage EV Charging Stations, and DC-AC Inverters for Grid-Tied Renewables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Analog Semiconductor Devices for Sensing and Communications in Manufacturing</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Affordable Technologies for Controlled Environment Agriculture</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Other for Industrial Decarbonization</a:t>
            </a:r>
          </a:p>
          <a:p>
            <a:pPr marL="457200" indent="-457200" algn="l">
              <a:buFont typeface="+mj-lt"/>
              <a:buAutoNum type="alphaLcPeriod"/>
              <a:tabLst>
                <a:tab pos="457200" algn="l"/>
              </a:tabLst>
            </a:pPr>
            <a:endParaRPr lang="en-US" sz="1800" dirty="0">
              <a:solidFill>
                <a:schemeClr val="tx1"/>
              </a:solidFill>
              <a:latin typeface="Arial Narrow" panose="020B0606020202030204" pitchFamily="34" charset="0"/>
            </a:endParaRPr>
          </a:p>
          <a:p>
            <a:pPr marL="2687638" indent="-2687638" algn="l">
              <a:tabLst>
                <a:tab pos="457200" algn="l"/>
              </a:tabLst>
            </a:pPr>
            <a:r>
              <a:rPr lang="en-US" sz="1800" dirty="0">
                <a:solidFill>
                  <a:schemeClr val="tx1"/>
                </a:solidFill>
                <a:latin typeface="Arial Narrow" panose="020B0606020202030204" pitchFamily="34" charset="0"/>
              </a:rPr>
              <a:t>Questions: Subtopic a – Antonio Bouza, </a:t>
            </a:r>
            <a:r>
              <a:rPr lang="en-US" sz="1800" dirty="0">
                <a:solidFill>
                  <a:schemeClr val="tx1"/>
                </a:solidFill>
                <a:latin typeface="Arial Narrow" panose="020B0606020202030204" pitchFamily="34" charset="0"/>
                <a:hlinkClick r:id="rId3"/>
              </a:rPr>
              <a:t>antonio.bouza@ee.doe.gov</a:t>
            </a:r>
            <a:r>
              <a:rPr lang="en-US" sz="1800" dirty="0">
                <a:solidFill>
                  <a:schemeClr val="tx1"/>
                </a:solidFill>
                <a:latin typeface="Arial Narrow" panose="020B0606020202030204" pitchFamily="34" charset="0"/>
              </a:rPr>
              <a:t> </a:t>
            </a:r>
          </a:p>
          <a:p>
            <a:pPr marL="2687638" indent="-2687638" algn="l">
              <a:tabLst>
                <a:tab pos="457200" algn="l"/>
              </a:tabLst>
            </a:pPr>
            <a:r>
              <a:rPr lang="en-US" sz="1800" dirty="0">
                <a:solidFill>
                  <a:schemeClr val="tx1"/>
                </a:solidFill>
                <a:latin typeface="Arial Narrow" panose="020B0606020202030204" pitchFamily="34" charset="0"/>
              </a:rPr>
              <a:t>Questions: Subtopic b – Chris </a:t>
            </a:r>
            <a:r>
              <a:rPr lang="en-US" sz="1800" dirty="0" err="1">
                <a:solidFill>
                  <a:schemeClr val="tx1"/>
                </a:solidFill>
                <a:latin typeface="Arial Narrow" panose="020B0606020202030204" pitchFamily="34" charset="0"/>
              </a:rPr>
              <a:t>Oshman</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4"/>
              </a:rPr>
              <a:t>Christopher.Oshman@ee.doe.gov</a:t>
            </a:r>
            <a:r>
              <a:rPr lang="en-US" sz="1800" dirty="0">
                <a:solidFill>
                  <a:schemeClr val="tx1"/>
                </a:solidFill>
                <a:latin typeface="Arial Narrow" panose="020B0606020202030204" pitchFamily="34" charset="0"/>
              </a:rPr>
              <a:t> </a:t>
            </a:r>
          </a:p>
          <a:p>
            <a:pPr marL="2687638" indent="-2687638" algn="l">
              <a:tabLst>
                <a:tab pos="457200" algn="l"/>
              </a:tabLst>
            </a:pPr>
            <a:r>
              <a:rPr lang="en-US" sz="1800" dirty="0">
                <a:solidFill>
                  <a:schemeClr val="tx1"/>
                </a:solidFill>
                <a:latin typeface="Arial Narrow" panose="020B0606020202030204" pitchFamily="34" charset="0"/>
              </a:rPr>
              <a:t>Questions: Subtopic c – </a:t>
            </a:r>
            <a:r>
              <a:rPr lang="nn-NO" sz="1800" dirty="0">
                <a:solidFill>
                  <a:schemeClr val="tx1"/>
                </a:solidFill>
                <a:latin typeface="Arial Narrow" panose="020B0606020202030204" pitchFamily="34" charset="0"/>
              </a:rPr>
              <a:t>Nick Lalena, </a:t>
            </a:r>
            <a:r>
              <a:rPr lang="nn-NO" sz="1800" dirty="0">
                <a:solidFill>
                  <a:schemeClr val="tx1"/>
                </a:solidFill>
                <a:latin typeface="Arial Narrow" panose="020B0606020202030204" pitchFamily="34" charset="0"/>
                <a:hlinkClick r:id="rId5"/>
              </a:rPr>
              <a:t>Nick.Lalena@ee.doe.gov</a:t>
            </a:r>
            <a:r>
              <a:rPr lang="nn-NO"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687638" indent="-2687638" algn="l">
              <a:tabLst>
                <a:tab pos="457200" algn="l"/>
              </a:tabLst>
            </a:pPr>
            <a:r>
              <a:rPr lang="en-US" sz="1800" dirty="0">
                <a:solidFill>
                  <a:schemeClr val="tx1"/>
                </a:solidFill>
                <a:latin typeface="Arial Narrow" panose="020B0606020202030204" pitchFamily="34" charset="0"/>
              </a:rPr>
              <a:t>Questions: Subtopic d – Paul </a:t>
            </a:r>
            <a:r>
              <a:rPr lang="en-US" sz="1800" dirty="0" err="1">
                <a:solidFill>
                  <a:schemeClr val="tx1"/>
                </a:solidFill>
                <a:latin typeface="Arial Narrow" panose="020B0606020202030204" pitchFamily="34" charset="0"/>
              </a:rPr>
              <a:t>Syers</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6"/>
              </a:rPr>
              <a:t>Paul.Syers@ee.doe.gov</a:t>
            </a:r>
            <a:r>
              <a:rPr lang="en-US" sz="1800" dirty="0">
                <a:solidFill>
                  <a:schemeClr val="tx1"/>
                </a:solidFill>
                <a:latin typeface="Arial Narrow" panose="020B0606020202030204" pitchFamily="34" charset="0"/>
              </a:rPr>
              <a:t> </a:t>
            </a:r>
          </a:p>
          <a:p>
            <a:pPr marL="2062163" indent="-2062163" algn="l">
              <a:tabLst>
                <a:tab pos="457200" algn="l"/>
              </a:tabLst>
            </a:pPr>
            <a:r>
              <a:rPr lang="en-US" sz="1800" dirty="0">
                <a:solidFill>
                  <a:schemeClr val="tx1"/>
                </a:solidFill>
                <a:latin typeface="Arial Narrow" panose="020B0606020202030204" pitchFamily="34" charset="0"/>
              </a:rPr>
              <a:t>Questions: Subtopic e – Felicia </a:t>
            </a:r>
            <a:r>
              <a:rPr lang="en-US" sz="1800" dirty="0" err="1">
                <a:solidFill>
                  <a:schemeClr val="tx1"/>
                </a:solidFill>
                <a:latin typeface="Arial Narrow" panose="020B0606020202030204" pitchFamily="34" charset="0"/>
              </a:rPr>
              <a:t>Lucci</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7"/>
              </a:rPr>
              <a:t>Felicia.Lucci@ee.doe.gov</a:t>
            </a:r>
            <a:r>
              <a:rPr lang="en-US" sz="1800" dirty="0">
                <a:solidFill>
                  <a:schemeClr val="tx1"/>
                </a:solidFill>
                <a:latin typeface="Arial Narrow" panose="020B0606020202030204" pitchFamily="34" charset="0"/>
              </a:rPr>
              <a:t>                                           or John Winkel, </a:t>
            </a:r>
            <a:r>
              <a:rPr lang="en-US" sz="1800" dirty="0">
                <a:solidFill>
                  <a:schemeClr val="tx1"/>
                </a:solidFill>
                <a:latin typeface="Arial Narrow" panose="020B0606020202030204" pitchFamily="34" charset="0"/>
                <a:hlinkClick r:id="rId8"/>
              </a:rPr>
              <a:t>John.Winkel@ee.doe.gov</a:t>
            </a:r>
            <a:r>
              <a:rPr lang="en-US" sz="1800" dirty="0">
                <a:solidFill>
                  <a:schemeClr val="tx1"/>
                </a:solidFill>
                <a:latin typeface="Arial Narrow" panose="020B0606020202030204" pitchFamily="34" charset="0"/>
              </a:rPr>
              <a:t>                                        or Antonio Bouza, </a:t>
            </a:r>
            <a:r>
              <a:rPr lang="en-US" sz="1800" dirty="0">
                <a:solidFill>
                  <a:schemeClr val="tx1"/>
                </a:solidFill>
                <a:latin typeface="Arial Narrow" panose="020B0606020202030204" pitchFamily="34" charset="0"/>
                <a:hlinkClick r:id="rId9"/>
              </a:rPr>
              <a:t>Antonio.bouza@ee.doe.gov</a:t>
            </a:r>
            <a:r>
              <a:rPr lang="en-US" sz="1800" dirty="0">
                <a:solidFill>
                  <a:schemeClr val="tx1"/>
                </a:solidFill>
                <a:latin typeface="Arial Narrow" panose="020B0606020202030204" pitchFamily="34" charset="0"/>
              </a:rPr>
              <a:t> </a:t>
            </a:r>
          </a:p>
          <a:p>
            <a:pPr marL="2687638" indent="-2687638" algn="l">
              <a:tabLst>
                <a:tab pos="457200" algn="l"/>
              </a:tabLst>
            </a:pPr>
            <a:r>
              <a:rPr lang="en-US" sz="1800" dirty="0">
                <a:solidFill>
                  <a:schemeClr val="tx1"/>
                </a:solidFill>
                <a:latin typeface="Arial Narrow" panose="020B0606020202030204" pitchFamily="34" charset="0"/>
              </a:rPr>
              <a:t>Questions: Subtopic f – Tina </a:t>
            </a:r>
            <a:r>
              <a:rPr lang="en-US" sz="1800" dirty="0" err="1">
                <a:solidFill>
                  <a:schemeClr val="tx1"/>
                </a:solidFill>
                <a:latin typeface="Arial Narrow" panose="020B0606020202030204" pitchFamily="34" charset="0"/>
              </a:rPr>
              <a:t>Kaarsberg</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10"/>
              </a:rPr>
              <a:t>tina.kaarsberg@ee.doe.gov</a:t>
            </a:r>
            <a:r>
              <a:rPr lang="en-US" sz="1800" dirty="0">
                <a:solidFill>
                  <a:schemeClr val="tx1"/>
                </a:solidFill>
                <a:latin typeface="Arial Narrow" panose="020B0606020202030204" pitchFamily="34" charset="0"/>
              </a:rPr>
              <a:t> </a:t>
            </a:r>
          </a:p>
          <a:p>
            <a:pPr marL="2687638" indent="-2687638" algn="l">
              <a:tabLst>
                <a:tab pos="457200" algn="l"/>
              </a:tabLst>
            </a:pPr>
            <a:endParaRPr lang="en-US" sz="1800" dirty="0">
              <a:solidFill>
                <a:schemeClr val="tx1"/>
              </a:solidFill>
              <a:latin typeface="Arial Narrow" panose="020B0606020202030204" pitchFamily="34" charset="0"/>
            </a:endParaRPr>
          </a:p>
          <a:p>
            <a:pPr marL="2687638" indent="-268763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60316347"/>
              </p:ext>
            </p:extLst>
          </p:nvPr>
        </p:nvGraphicFramePr>
        <p:xfrm>
          <a:off x="682691" y="762000"/>
          <a:ext cx="7650804" cy="660400"/>
        </p:xfrm>
        <a:graphic>
          <a:graphicData uri="http://schemas.openxmlformats.org/drawingml/2006/table">
            <a:tbl>
              <a:tblPr firstRow="1" firstCol="1" bandRow="1">
                <a:tableStyleId>{5C22544A-7EE6-4342-B048-85BDC9FD1C3A}</a:tableStyleId>
              </a:tblPr>
              <a:tblGrid>
                <a:gridCol w="3809999">
                  <a:extLst>
                    <a:ext uri="{9D8B030D-6E8A-4147-A177-3AD203B41FA5}">
                      <a16:colId xmlns:a16="http://schemas.microsoft.com/office/drawing/2014/main" val="20000"/>
                    </a:ext>
                  </a:extLst>
                </a:gridCol>
                <a:gridCol w="3840805">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13217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8"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20: BUILDING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Performance Insulated Cladding for Residential Field Applied Applications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Low-Cost Exterior Window Attachments for Disadvantaged Communities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Home Energy Score</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a – Sven Mumme, </a:t>
            </a:r>
            <a:r>
              <a:rPr lang="en-US" sz="2000" dirty="0">
                <a:solidFill>
                  <a:schemeClr val="tx1"/>
                </a:solidFill>
                <a:latin typeface="Arial Narrow" panose="020B0606020202030204" pitchFamily="34" charset="0"/>
                <a:hlinkClick r:id="rId3"/>
              </a:rPr>
              <a:t>Sven.Mumme@ee.doe.gov</a:t>
            </a:r>
            <a:r>
              <a:rPr lang="en-US" sz="2000" dirty="0">
                <a:solidFill>
                  <a:schemeClr val="tx1"/>
                </a:solidFill>
                <a:latin typeface="Arial Narrow" panose="020B0606020202030204" pitchFamily="34" charset="0"/>
              </a:rPr>
              <a:t> </a:t>
            </a:r>
          </a:p>
          <a:p>
            <a:pPr marL="2687638" indent="-2687638" algn="l">
              <a:tabLst>
                <a:tab pos="457200" algn="l"/>
              </a:tabLst>
            </a:pPr>
            <a:r>
              <a:rPr lang="en-US" sz="2000" dirty="0">
                <a:solidFill>
                  <a:schemeClr val="tx1"/>
                </a:solidFill>
                <a:latin typeface="Arial Narrow" panose="020B0606020202030204" pitchFamily="34" charset="0"/>
              </a:rPr>
              <a:t>Questions: Subtopic b – </a:t>
            </a:r>
            <a:r>
              <a:rPr lang="fr-FR" sz="2000" dirty="0">
                <a:solidFill>
                  <a:schemeClr val="tx1"/>
                </a:solidFill>
                <a:latin typeface="Arial Narrow" panose="020B0606020202030204" pitchFamily="34" charset="0"/>
              </a:rPr>
              <a:t>Marc </a:t>
            </a:r>
            <a:r>
              <a:rPr lang="fr-FR" sz="2000" dirty="0" err="1">
                <a:solidFill>
                  <a:schemeClr val="tx1"/>
                </a:solidFill>
                <a:latin typeface="Arial Narrow" panose="020B0606020202030204" pitchFamily="34" charset="0"/>
              </a:rPr>
              <a:t>LaFrance</a:t>
            </a:r>
            <a:r>
              <a:rPr lang="fr-FR" sz="2000" dirty="0">
                <a:solidFill>
                  <a:schemeClr val="tx1"/>
                </a:solidFill>
                <a:latin typeface="Arial Narrow" panose="020B0606020202030204" pitchFamily="34" charset="0"/>
              </a:rPr>
              <a:t>, </a:t>
            </a:r>
            <a:r>
              <a:rPr lang="fr-FR" sz="2000" dirty="0">
                <a:solidFill>
                  <a:schemeClr val="tx1"/>
                </a:solidFill>
                <a:latin typeface="Arial Narrow" panose="020B0606020202030204" pitchFamily="34" charset="0"/>
                <a:hlinkClick r:id="rId4"/>
              </a:rPr>
              <a:t>Marc.Lafrance@ee.doe.gov</a:t>
            </a:r>
            <a:r>
              <a:rPr lang="fr-FR"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2687638" indent="-2687638" algn="l">
              <a:tabLst>
                <a:tab pos="457200" algn="l"/>
              </a:tabLst>
            </a:pPr>
            <a:r>
              <a:rPr lang="en-US" sz="2000" dirty="0">
                <a:solidFill>
                  <a:schemeClr val="tx1"/>
                </a:solidFill>
                <a:latin typeface="Arial Narrow" panose="020B0606020202030204" pitchFamily="34" charset="0"/>
              </a:rPr>
              <a:t>Questions: Subtopic c – Maddy Salzman, </a:t>
            </a:r>
            <a:r>
              <a:rPr lang="en-US" sz="2000" dirty="0">
                <a:solidFill>
                  <a:schemeClr val="tx1"/>
                </a:solidFill>
                <a:latin typeface="Arial Narrow" panose="020B0606020202030204" pitchFamily="34" charset="0"/>
                <a:hlinkClick r:id="rId5"/>
              </a:rPr>
              <a:t>Madeline.Salzman@ee.doe.gov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266851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686800" cy="3573462"/>
          </a:xfrm>
        </p:spPr>
        <p:txBody>
          <a:bodyPr>
            <a:normAutofit/>
          </a:bodyPr>
          <a:lstStyle/>
          <a:p>
            <a:pPr lvl="0"/>
            <a:r>
              <a:rPr lang="en-US" dirty="0">
                <a:solidFill>
                  <a:schemeClr val="tx1"/>
                </a:solidFill>
              </a:rPr>
              <a:t>Join our </a:t>
            </a:r>
            <a:r>
              <a:rPr lang="en-US">
                <a:solidFill>
                  <a:schemeClr val="tx1"/>
                </a:solidFill>
              </a:rPr>
              <a:t>mailing list:</a:t>
            </a:r>
            <a:r>
              <a:rPr lang="en-US"/>
              <a:t> </a:t>
            </a:r>
            <a:r>
              <a:rPr lang="en-US">
                <a:solidFill>
                  <a:schemeClr val="bg2">
                    <a:lumMod val="25000"/>
                  </a:schemeClr>
                </a:solidFill>
              </a:rPr>
              <a:t>  </a:t>
            </a:r>
            <a:r>
              <a:rPr lang="en-US" dirty="0">
                <a:hlinkClick r:id="rId3"/>
              </a:rPr>
              <a:t>https://science.osti.gov/sbir</a:t>
            </a:r>
            <a:endParaRPr lang="en-US" dirty="0"/>
          </a:p>
          <a:p>
            <a:pPr lvl="0"/>
            <a:r>
              <a:rPr lang="en-US" dirty="0">
                <a:solidFill>
                  <a:schemeClr val="tx1"/>
                </a:solidFill>
              </a:rPr>
              <a:t>Follow us on twitter: </a:t>
            </a:r>
            <a:r>
              <a:rPr lang="en-US" dirty="0">
                <a:solidFill>
                  <a:schemeClr val="tx1"/>
                </a:solidFill>
                <a:hlinkClick r:id="rId4"/>
              </a:rPr>
              <a:t>@DOESBIR</a:t>
            </a:r>
            <a:endParaRPr lang="en-US" dirty="0">
              <a:solidFill>
                <a:schemeClr val="tx1"/>
              </a:solidFill>
            </a:endParaRPr>
          </a:p>
          <a:p>
            <a:pPr lvl="0"/>
            <a:r>
              <a:rPr lang="en-US" dirty="0"/>
              <a:t>Follow us on LinkedIn: </a:t>
            </a:r>
            <a:r>
              <a:rPr lang="en-US" dirty="0">
                <a:hlinkClick r:id="rId5"/>
              </a:rPr>
              <a:t>U.S. Department of Energy (DOE) SBIR/STTR Programs | LinkedIn</a:t>
            </a:r>
            <a:endParaRPr lang="en-US" dirty="0">
              <a:solidFill>
                <a:schemeClr val="tx1"/>
              </a:solidFill>
            </a:endParaRPr>
          </a:p>
          <a:p>
            <a:pPr lvl="0"/>
            <a:r>
              <a:rPr lang="fr-FR" dirty="0">
                <a:solidFill>
                  <a:schemeClr val="bg2">
                    <a:lumMod val="25000"/>
                  </a:schemeClr>
                </a:solidFill>
              </a:rPr>
              <a:t>Phase 0 Application Assistance: </a:t>
            </a:r>
            <a:r>
              <a:rPr lang="fr-FR" dirty="0">
                <a:hlinkClick r:id="rId6"/>
              </a:rPr>
              <a:t>https://doephase0.dawnbreaker.com/</a:t>
            </a:r>
            <a:endParaRPr lang="en-US" dirty="0"/>
          </a:p>
          <a:p>
            <a:pPr lvl="0"/>
            <a:r>
              <a:rPr lang="en-US" dirty="0">
                <a:solidFill>
                  <a:schemeClr val="bg2">
                    <a:lumMod val="25000"/>
                  </a:schemeClr>
                </a:solidFill>
              </a:rPr>
              <a:t>Email:</a:t>
            </a:r>
            <a:r>
              <a:rPr lang="en-US" dirty="0"/>
              <a:t>  </a:t>
            </a:r>
            <a:r>
              <a:rPr lang="en-US" dirty="0">
                <a:hlinkClick r:id="rId7"/>
              </a:rPr>
              <a:t>sbir-sttr@science.doe.gov</a:t>
            </a:r>
            <a:r>
              <a:rPr lang="en-US" dirty="0"/>
              <a:t> </a:t>
            </a:r>
          </a:p>
          <a:p>
            <a:pPr lvl="0"/>
            <a:r>
              <a:rPr lang="en-US" dirty="0">
                <a:solidFill>
                  <a:schemeClr val="bg2">
                    <a:lumMod val="25000"/>
                  </a:schemeClr>
                </a:solidFill>
              </a:rPr>
              <a:t>Phone: (301) 903-5707</a:t>
            </a:r>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24</a:t>
            </a:fld>
            <a:endParaRPr lang="en-US" dirty="0">
              <a:solidFill>
                <a:prstClr val="black">
                  <a:tint val="75000"/>
                </a:prstClr>
              </a:solidFill>
            </a:endParaRPr>
          </a:p>
        </p:txBody>
      </p:sp>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58185747"/>
              </p:ext>
            </p:extLst>
          </p:nvPr>
        </p:nvGraphicFramePr>
        <p:xfrm>
          <a:off x="323161" y="2362200"/>
          <a:ext cx="8363639" cy="74168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600" dirty="0"/>
                        <a:t>Topics Introduction</a:t>
                      </a:r>
                    </a:p>
                  </a:txBody>
                  <a:tcPr/>
                </a:tc>
                <a:tc>
                  <a:txBody>
                    <a:bodyPr/>
                    <a:lstStyle/>
                    <a:p>
                      <a:pPr algn="ctr"/>
                      <a:r>
                        <a:rPr lang="en-US" sz="1600" dirty="0"/>
                        <a:t>DOE SBIR/STTR Programs Office</a:t>
                      </a:r>
                    </a:p>
                  </a:txBody>
                  <a:tcPr/>
                </a:tc>
                <a:extLst>
                  <a:ext uri="{0D108BD9-81ED-4DB2-BD59-A6C34878D82A}">
                    <a16:rowId xmlns:a16="http://schemas.microsoft.com/office/drawing/2014/main" val="10000"/>
                  </a:ext>
                </a:extLst>
              </a:tr>
              <a:tr h="370840">
                <a:tc>
                  <a:txBody>
                    <a:bodyPr/>
                    <a:lstStyle/>
                    <a:p>
                      <a:pPr algn="r"/>
                      <a:r>
                        <a:rPr lang="en-US" sz="1600" dirty="0"/>
                        <a:t>Topic 7-20</a:t>
                      </a:r>
                      <a:r>
                        <a:rPr lang="en-US" sz="1600" baseline="0" dirty="0"/>
                        <a:t> </a:t>
                      </a:r>
                      <a:r>
                        <a:rPr lang="en-US" sz="16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Office of Energy Efficiency and Renewable Energy (EERE)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2022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55640576"/>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12,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8,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19,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15,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9,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13,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13,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17,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30</a:t>
                      </a:r>
                      <a:r>
                        <a:rPr lang="en-US" sz="1600" dirty="0">
                          <a:latin typeface="Arial Narrow" panose="020B0606020202030204" pitchFamily="34" charset="0"/>
                        </a:rPr>
                        <a:t>,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3 January,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20,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January 24,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12,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22</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3,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4800600" y="1043200"/>
            <a:ext cx="3276600" cy="43892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2022)</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308324"/>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1981200" y="3024510"/>
            <a:ext cx="7017705" cy="3457766"/>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FY22 Phase I Release 2  FOA will be issued on </a:t>
            </a:r>
            <a:r>
              <a:rPr lang="en-US" sz="1800" b="1" dirty="0">
                <a:solidFill>
                  <a:srgbClr val="FF0000"/>
                </a:solidFill>
              </a:rPr>
              <a:t>December 13</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17</a:t>
            </a:r>
            <a:r>
              <a:rPr lang="en-US" sz="1800" b="1" baseline="30000" dirty="0">
                <a:solidFill>
                  <a:srgbClr val="FF0000"/>
                </a:solidFill>
              </a:rPr>
              <a:t>th</a:t>
            </a:r>
            <a:r>
              <a:rPr lang="en-US" sz="1800" b="1" dirty="0">
                <a:solidFill>
                  <a:srgbClr val="FF0000"/>
                </a:solidFill>
              </a:rPr>
              <a:t> </a:t>
            </a:r>
          </a:p>
          <a:p>
            <a:pPr lvl="1"/>
            <a:r>
              <a:rPr lang="en-US" sz="1600" dirty="0"/>
              <a:t>Overview of the FY 2022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7: JOINT TOPIC: COMMUNITY-DRIVEN SOLUTIONS FOR A JUST AND EQUITABLE ENERGY TRANSITION </a:t>
            </a:r>
          </a:p>
        </p:txBody>
      </p:sp>
      <p:sp>
        <p:nvSpPr>
          <p:cNvPr id="3" name="Subtitle 2"/>
          <p:cNvSpPr>
            <a:spLocks noGrp="1"/>
          </p:cNvSpPr>
          <p:nvPr>
            <p:ph type="subTitle" idx="1"/>
          </p:nvPr>
        </p:nvSpPr>
        <p:spPr>
          <a:xfrm>
            <a:off x="685801" y="2057400"/>
            <a:ext cx="7924800" cy="4267200"/>
          </a:xfrm>
        </p:spPr>
        <p:txBody>
          <a:bodyPr>
            <a:normAutofit/>
          </a:bodyPr>
          <a:lstStyle/>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Bioenergy Technologies Office</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Water Power Technologies Office</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Geothermal Technologies Office</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Solar Energy Technologies Office</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a  –  Brianna Farber, </a:t>
            </a:r>
            <a:r>
              <a:rPr lang="en-US" sz="1800" dirty="0">
                <a:solidFill>
                  <a:schemeClr val="tx1"/>
                </a:solidFill>
                <a:latin typeface="Arial Narrow" panose="020B0606020202030204" pitchFamily="34" charset="0"/>
                <a:hlinkClick r:id="rId3"/>
              </a:rPr>
              <a:t>brianna.farber@ee.doe.gov</a:t>
            </a:r>
            <a:r>
              <a:rPr lang="en-US" sz="1800" dirty="0">
                <a:solidFill>
                  <a:schemeClr val="tx1"/>
                </a:solidFill>
                <a:latin typeface="Arial Narrow" panose="020B0606020202030204" pitchFamily="34" charset="0"/>
              </a:rPr>
              <a:t>  </a:t>
            </a:r>
          </a:p>
          <a:p>
            <a:pPr marL="2117725" indent="-2117725" algn="l">
              <a:tabLst>
                <a:tab pos="2117725" algn="l"/>
              </a:tabLst>
            </a:pPr>
            <a:r>
              <a:rPr lang="en-US" sz="1800" dirty="0">
                <a:solidFill>
                  <a:schemeClr val="tx1"/>
                </a:solidFill>
                <a:latin typeface="Arial Narrow" panose="020B0606020202030204" pitchFamily="34" charset="0"/>
              </a:rPr>
              <a:t>                                         and Elizabeth Burrows, </a:t>
            </a:r>
            <a:r>
              <a:rPr lang="en-US" sz="1800" dirty="0">
                <a:solidFill>
                  <a:schemeClr val="tx1"/>
                </a:solidFill>
                <a:latin typeface="Arial Narrow" panose="020B0606020202030204" pitchFamily="34" charset="0"/>
                <a:hlinkClick r:id="rId4"/>
              </a:rPr>
              <a:t>elizabeth.burrows@ee.doe.gov</a:t>
            </a:r>
            <a:r>
              <a:rPr lang="en-US" sz="1800" dirty="0">
                <a:solidFill>
                  <a:schemeClr val="tx1"/>
                </a:solidFill>
                <a:latin typeface="Arial Narrow" panose="020B0606020202030204" pitchFamily="34" charset="0"/>
              </a:rPr>
              <a:t> </a:t>
            </a:r>
          </a:p>
          <a:p>
            <a:pPr marL="2454275" indent="-2454275" algn="l">
              <a:tabLst>
                <a:tab pos="2454275" algn="l"/>
              </a:tabLst>
            </a:pPr>
            <a:r>
              <a:rPr lang="en-US" sz="1800" dirty="0">
                <a:solidFill>
                  <a:schemeClr val="tx1"/>
                </a:solidFill>
                <a:latin typeface="Arial Narrow" panose="020B0606020202030204" pitchFamily="34" charset="0"/>
              </a:rPr>
              <a:t>Questions: Subtopic b – </a:t>
            </a:r>
            <a:r>
              <a:rPr lang="fi-FI" sz="1800" dirty="0">
                <a:solidFill>
                  <a:schemeClr val="tx1"/>
                </a:solidFill>
                <a:latin typeface="Arial Narrow" panose="020B0606020202030204" pitchFamily="34" charset="0"/>
              </a:rPr>
              <a:t>Rukmani Vijayaraghavan, </a:t>
            </a:r>
            <a:r>
              <a:rPr lang="fi-FI" sz="1800" dirty="0">
                <a:solidFill>
                  <a:schemeClr val="tx1"/>
                </a:solidFill>
                <a:latin typeface="Arial Narrow" panose="020B0606020202030204" pitchFamily="34" charset="0"/>
                <a:hlinkClick r:id="rId5"/>
              </a:rPr>
              <a:t>rukmani.vijayaraghavan@ee.doe.gov</a:t>
            </a:r>
            <a:endParaRPr lang="fi-FI" sz="1800" dirty="0">
              <a:solidFill>
                <a:schemeClr val="tx1"/>
              </a:solidFill>
              <a:latin typeface="Arial Narrow" panose="020B0606020202030204" pitchFamily="34" charset="0"/>
            </a:endParaRPr>
          </a:p>
          <a:p>
            <a:pPr algn="l">
              <a:tabLst>
                <a:tab pos="457200" algn="l"/>
              </a:tabLst>
            </a:pPr>
            <a:r>
              <a:rPr lang="fi-FI" sz="1800" dirty="0">
                <a:solidFill>
                  <a:schemeClr val="tx1"/>
                </a:solidFill>
                <a:latin typeface="Arial Narrow" panose="020B0606020202030204" pitchFamily="34" charset="0"/>
              </a:rPr>
              <a:t>Questions: Subtopic c  – </a:t>
            </a:r>
            <a:r>
              <a:rPr lang="nl-NL" sz="1800" dirty="0">
                <a:solidFill>
                  <a:schemeClr val="tx1"/>
                </a:solidFill>
                <a:latin typeface="Arial Narrow" panose="020B0606020202030204" pitchFamily="34" charset="0"/>
              </a:rPr>
              <a:t>Lauren Boyd, </a:t>
            </a:r>
            <a:r>
              <a:rPr lang="nl-NL" sz="1800" dirty="0">
                <a:solidFill>
                  <a:schemeClr val="tx1"/>
                </a:solidFill>
                <a:latin typeface="Arial Narrow" panose="020B0606020202030204" pitchFamily="34" charset="0"/>
                <a:hlinkClick r:id="rId6"/>
              </a:rPr>
              <a:t>lauren.boyd@ee.doe.gov</a:t>
            </a:r>
            <a:r>
              <a:rPr lang="nl-NL" sz="1800" dirty="0">
                <a:solidFill>
                  <a:schemeClr val="tx1"/>
                </a:solidFill>
                <a:latin typeface="Arial Narrow" panose="020B0606020202030204" pitchFamily="34" charset="0"/>
              </a:rPr>
              <a:t> </a:t>
            </a:r>
          </a:p>
          <a:p>
            <a:pPr marL="2117725" indent="-2117725" algn="l">
              <a:tabLst>
                <a:tab pos="2117725" algn="l"/>
              </a:tabLst>
            </a:pPr>
            <a:r>
              <a:rPr lang="en-US" sz="1800" dirty="0">
                <a:solidFill>
                  <a:schemeClr val="tx1"/>
                </a:solidFill>
                <a:latin typeface="Arial Narrow" panose="020B0606020202030204" pitchFamily="34" charset="0"/>
              </a:rPr>
              <a:t>Questions: Subtopic d  – Rukmani Vijayaraghavan, </a:t>
            </a:r>
            <a:r>
              <a:rPr lang="en-US" sz="1800" dirty="0">
                <a:solidFill>
                  <a:schemeClr val="tx1"/>
                </a:solidFill>
                <a:latin typeface="Arial Narrow" panose="020B0606020202030204" pitchFamily="34" charset="0"/>
                <a:hlinkClick r:id="rId5"/>
              </a:rPr>
              <a:t>rukmani.vijayaraghavan@ee.doe.gov</a:t>
            </a:r>
            <a:r>
              <a:rPr lang="en-US" sz="1800" dirty="0">
                <a:solidFill>
                  <a:schemeClr val="tx1"/>
                </a:solidFill>
                <a:latin typeface="Arial Narrow" panose="020B0606020202030204" pitchFamily="34" charset="0"/>
              </a:rPr>
              <a:t>       and Maggie Yancey, </a:t>
            </a:r>
            <a:r>
              <a:rPr lang="en-US" sz="1800" dirty="0">
                <a:solidFill>
                  <a:schemeClr val="tx1"/>
                </a:solidFill>
                <a:latin typeface="Arial Narrow" panose="020B0606020202030204" pitchFamily="34" charset="0"/>
                <a:hlinkClick r:id="rId7"/>
              </a:rPr>
              <a:t>maggie.yancey@ee.doe.gov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49922659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25978</TotalTime>
  <Words>2721</Words>
  <Application>Microsoft Office PowerPoint</Application>
  <PresentationFormat>On-screen Show (4:3)</PresentationFormat>
  <Paragraphs>300</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2022 Phase I Release 2 Funding Opportunity Announcement  Topics 7-20 </vt:lpstr>
      <vt:lpstr>TODAY’S AGENDA</vt:lpstr>
      <vt:lpstr>FY 2022 Phase I Schedule</vt:lpstr>
      <vt:lpstr>Phase I Funding Opportunity Announcements Participating DOE Programs (FY 2022)</vt:lpstr>
      <vt:lpstr>Funding Opportunity Announcement (FOA) Webinar</vt:lpstr>
      <vt:lpstr>Topic Basics</vt:lpstr>
      <vt:lpstr>Example Topic</vt:lpstr>
      <vt:lpstr>Topic 7: JOINT TOPIC: COMMUNITY-DRIVEN SOLUTIONS FOR A JUST AND EQUITABLE ENERGY TRANSITION </vt:lpstr>
      <vt:lpstr>Topic 7: JOINT TOPIC: COMMUNITY-DRIVEN SOLUTIONS FOR A JUST AND EQUITABLE ENERGY TRANSITION (CONTINUED)</vt:lpstr>
      <vt:lpstr>Topic 8: JOINT AMO/FECM TOPIC: DIVERSIFYING SUSTAINABLE SOURCES OF CRITICAL MINERALS AND MATERIALS</vt:lpstr>
      <vt:lpstr>Topic 9: JOINT TOPIC: CABLE CHARACTERIZATION &amp; MODELING FOR FABRICATION</vt:lpstr>
      <vt:lpstr>Topic 10:JOINT BTO/AMO TOPIC: THERMAL ENERGY STORAGE (TES)</vt:lpstr>
      <vt:lpstr>Topic 11: JOINT TOPIC: WATER AND WIND TECHNOLOGIES AND ADVANCED MANUFACTURING OFFICES: DEVELOPMENT OF COST EFFECTIVE SUBSEA WET-MATEABLE CONNECTOR TECHNOLOGIES</vt:lpstr>
      <vt:lpstr>Topic 12: BIOENERGY TECHNOLOGIES</vt:lpstr>
      <vt:lpstr>Topic 13: HYDROGEN AND FUEL CELL TECHNOLOGIES</vt:lpstr>
      <vt:lpstr>Topic 14: VEHICLE TECHNOLOGIES</vt:lpstr>
      <vt:lpstr>Topic 15: SOLAR ENERGY TECHNOLOGIES</vt:lpstr>
      <vt:lpstr>Topic 16: SOLAR ENERGY TECHNOLOGIES (STTR ONLY) </vt:lpstr>
      <vt:lpstr>Topic 17: WIND ENERGY TECHNOLOGIES</vt:lpstr>
      <vt:lpstr>Topic 18: WATER POWER TECHNOLOGIES</vt:lpstr>
      <vt:lpstr>Topic 19: ADVANCED MANUFACTURING</vt:lpstr>
      <vt:lpstr>Topic 20: BUILDING TECHNOLOGIES</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Zina Alyoussif</cp:lastModifiedBy>
  <cp:revision>1416</cp:revision>
  <cp:lastPrinted>2020-07-20T18:30:45Z</cp:lastPrinted>
  <dcterms:created xsi:type="dcterms:W3CDTF">2013-10-31T23:38:00Z</dcterms:created>
  <dcterms:modified xsi:type="dcterms:W3CDTF">2021-11-17T15:49:51Z</dcterms:modified>
</cp:coreProperties>
</file>