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9"/>
  </p:notesMasterIdLst>
  <p:handoutMasterIdLst>
    <p:handoutMasterId r:id="rId30"/>
  </p:handoutMasterIdLst>
  <p:sldIdLst>
    <p:sldId id="603" r:id="rId3"/>
    <p:sldId id="574" r:id="rId4"/>
    <p:sldId id="609" r:id="rId5"/>
    <p:sldId id="604" r:id="rId6"/>
    <p:sldId id="605" r:id="rId7"/>
    <p:sldId id="606" r:id="rId8"/>
    <p:sldId id="607" r:id="rId9"/>
    <p:sldId id="608" r:id="rId10"/>
    <p:sldId id="521" r:id="rId11"/>
    <p:sldId id="610" r:id="rId12"/>
    <p:sldId id="611" r:id="rId13"/>
    <p:sldId id="612" r:id="rId14"/>
    <p:sldId id="613" r:id="rId15"/>
    <p:sldId id="614" r:id="rId16"/>
    <p:sldId id="615" r:id="rId17"/>
    <p:sldId id="616" r:id="rId18"/>
    <p:sldId id="617" r:id="rId19"/>
    <p:sldId id="618" r:id="rId20"/>
    <p:sldId id="619" r:id="rId21"/>
    <p:sldId id="620" r:id="rId22"/>
    <p:sldId id="621" r:id="rId23"/>
    <p:sldId id="622" r:id="rId24"/>
    <p:sldId id="625" r:id="rId25"/>
    <p:sldId id="623" r:id="rId26"/>
    <p:sldId id="624" r:id="rId27"/>
    <p:sldId id="601"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1" autoAdjust="0"/>
    <p:restoredTop sz="76286" autoAdjust="0"/>
  </p:normalViewPr>
  <p:slideViewPr>
    <p:cSldViewPr>
      <p:cViewPr varScale="1">
        <p:scale>
          <a:sx n="104" d="100"/>
          <a:sy n="104" d="100"/>
        </p:scale>
        <p:origin x="9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836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7729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047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166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985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573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5806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724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0522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61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577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59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9267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8046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1212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63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Kramer.akli@scienc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Nirmol.Podder@scienc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matthew.lanctot@science.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mailto:curt.bolton@science.doe.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mailto:ken.marken@science.doe.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ric.colby@scienc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helmut.marsiske@scienc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ken.marken@scienc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hyperlink" Target="mailto:dirk.cairns-gallimore@nuclear.energy.gov" TargetMode="External"/><Relationship Id="rId3" Type="http://schemas.openxmlformats.org/officeDocument/2006/relationships/hyperlink" Target="mailto:michael.reim@nuclear.energy.gov" TargetMode="External"/><Relationship Id="rId7" Type="http://schemas.openxmlformats.org/officeDocument/2006/relationships/hyperlink" Target="mailto:Janelle.Eddins@nuclear.energy.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mailto:Brian.Robinson@nuclear.energy.gov" TargetMode="External"/><Relationship Id="rId5" Type="http://schemas.openxmlformats.org/officeDocument/2006/relationships/hyperlink" Target="mailto:william.walsh@nuclear.energy.gov" TargetMode="External"/><Relationship Id="rId4" Type="http://schemas.openxmlformats.org/officeDocument/2006/relationships/hyperlink" Target="mailto:David.Henderson@nuclear.energy.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Tansel.Selekler@nuclear.energy.gov" TargetMode="External"/><Relationship Id="rId7" Type="http://schemas.openxmlformats.org/officeDocument/2006/relationships/hyperlink" Target="mailto:alison.hahn@nuclear.energy.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Diana.Li@nuclear.energy.gov" TargetMode="External"/><Relationship Id="rId5" Type="http://schemas.openxmlformats.org/officeDocument/2006/relationships/hyperlink" Target="mailto:Jason.Marcinkoski@nuclear.energy.gov" TargetMode="External"/><Relationship Id="rId4" Type="http://schemas.openxmlformats.org/officeDocument/2006/relationships/hyperlink" Target="mailto:rebecca.onuschak@nuclear.energy.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Frank.Goldner@nuclear.energy.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mailto:Jason.Marcinkoski@nuclear.energy.gov" TargetMode="External"/><Relationship Id="rId5" Type="http://schemas.openxmlformats.org/officeDocument/2006/relationships/hyperlink" Target="mailto:Sue.Lesica@nuclear.energy.gov" TargetMode="External"/><Relationship Id="rId4" Type="http://schemas.openxmlformats.org/officeDocument/2006/relationships/hyperlink" Target="mailto:daniel.nichols@nuclear.energy.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Prasad.Nair@nuclear.energy.go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mailto:John.Orchard@doe.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imberly.Gray@nuclear.energy.gov"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hyperlink" Target="mailto:sbir-sttr@science.doe.gov"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doephase0.dawnbreaker.com/" TargetMode="External"/><Relationship Id="rId5" Type="http://schemas.openxmlformats.org/officeDocument/2006/relationships/hyperlink" Target="https://www.linkedin.com/company/u-s-department-of-energy-office-of-sbir-sttr-programs" TargetMode="External"/><Relationship Id="rId4" Type="http://schemas.openxmlformats.org/officeDocument/2006/relationships/hyperlink" Target="https://twitter.com/DOESBI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mailto:guinevere.shaw@science.doe.gov"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2022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25: SUPERCONDUCTING MAGNETS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Superconducting Magnetic Technology</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Guinevere Shaw, </a:t>
            </a:r>
            <a:r>
              <a:rPr lang="en-US" sz="2000" dirty="0">
                <a:solidFill>
                  <a:schemeClr val="tx1"/>
                </a:solidFill>
                <a:latin typeface="Arial Narrow" panose="020B0606020202030204" pitchFamily="34" charset="0"/>
                <a:hlinkClick r:id="rId3"/>
              </a:rPr>
              <a:t>guinevere.shaw@science.doe.gov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4545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26: HIGH ENERGY DENSITY LABORATORY PLASMAS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Repetition Rates HED Diagnostics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Kramer Akli, </a:t>
            </a:r>
            <a:r>
              <a:rPr lang="en-US" sz="2000" dirty="0">
                <a:solidFill>
                  <a:schemeClr val="tx1"/>
                </a:solidFill>
                <a:latin typeface="Arial Narrow" panose="020B0606020202030204" pitchFamily="34" charset="0"/>
                <a:hlinkClick r:id="rId3"/>
              </a:rPr>
              <a:t>Kramer.akli@science.doe.gov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543681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27: LOW TEMPERATURE PLASMAS AND MICROELECTRONICS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LTP Science and Engineering for Microelectronics and Nanotechnology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pt-BR" sz="2000" dirty="0">
                <a:solidFill>
                  <a:schemeClr val="tx1"/>
                </a:solidFill>
                <a:latin typeface="Arial Narrow" panose="020B0606020202030204" pitchFamily="34" charset="0"/>
              </a:rPr>
              <a:t>Nirmol Podder, </a:t>
            </a:r>
            <a:r>
              <a:rPr lang="pt-BR" sz="2000" dirty="0">
                <a:solidFill>
                  <a:schemeClr val="tx1"/>
                </a:solidFill>
                <a:latin typeface="Arial Narrow" panose="020B0606020202030204" pitchFamily="34" charset="0"/>
                <a:hlinkClick r:id="rId3"/>
              </a:rPr>
              <a:t>Nirmol.Podder@science.doe.gov</a:t>
            </a:r>
            <a:r>
              <a:rPr lang="pt-B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116981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28: TECHNOLOGY FOR FUSION PLASMA SCIENCES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Actuators for Plasma Profile and Stability Control</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Fiber Optic Bolometer Diagnostic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Subtopic a – Matthew Lanctot, </a:t>
            </a:r>
            <a:r>
              <a:rPr lang="en-US" sz="2000" dirty="0">
                <a:solidFill>
                  <a:schemeClr val="tx1"/>
                </a:solidFill>
                <a:latin typeface="Arial Narrow" panose="020B0606020202030204" pitchFamily="34" charset="0"/>
                <a:hlinkClick r:id="rId3"/>
              </a:rPr>
              <a:t>matthew.lanctot@science.doe.gov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Subtopic b &amp; c – Curt Bolton, </a:t>
            </a:r>
            <a:r>
              <a:rPr lang="en-US" sz="2000" dirty="0">
                <a:solidFill>
                  <a:schemeClr val="tx1"/>
                </a:solidFill>
                <a:latin typeface="Arial Narrow" panose="020B0606020202030204" pitchFamily="34" charset="0"/>
                <a:hlinkClick r:id="rId4"/>
              </a:rPr>
              <a:t>curt.bolton@science.doe.gov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564793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29: ADVANCED CONCEPTS AND TECHNOLOGY FOR PARTICLE ACCELERATORS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Non-Destructive Electron Beam Position Monitors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Structure Wakefield Acceleration (SWFA)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Fidelity Modeling of Advanced Accelerator Structures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Data Infrastructure for the Next Generation of Adaptive Real-Time Controls for Large-Scale Facilities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Ken Marken, </a:t>
            </a:r>
            <a:r>
              <a:rPr lang="en-US" sz="2000" dirty="0">
                <a:solidFill>
                  <a:schemeClr val="tx1"/>
                </a:solidFill>
                <a:latin typeface="Arial Narrow" panose="020B0606020202030204" pitchFamily="34" charset="0"/>
                <a:hlinkClick r:id="rId3"/>
              </a:rPr>
              <a:t>ken.marken@science.doe.gov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5004330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30: RADIO FREQUENCY ACCELERATOR TECHNOLOGY</a:t>
            </a:r>
          </a:p>
        </p:txBody>
      </p:sp>
      <p:sp>
        <p:nvSpPr>
          <p:cNvPr id="3" name="Subtitle 2"/>
          <p:cNvSpPr>
            <a:spLocks noGrp="1"/>
          </p:cNvSpPr>
          <p:nvPr>
            <p:ph type="subTitle" idx="1"/>
          </p:nvPr>
        </p:nvSpPr>
        <p:spPr>
          <a:xfrm>
            <a:off x="685801" y="2057400"/>
            <a:ext cx="7924800" cy="42672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Low-Cost Radio Frequency Power Sources for Accelerator Application</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Automation of SRF Cavity String Assembly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Auxiliary Components and Instrumentation for SRF Cavities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Subtopic a – Eric Colby, </a:t>
            </a:r>
            <a:r>
              <a:rPr lang="en-US" sz="2000" dirty="0">
                <a:solidFill>
                  <a:schemeClr val="tx1"/>
                </a:solidFill>
                <a:latin typeface="Arial Narrow" panose="020B0606020202030204" pitchFamily="34" charset="0"/>
                <a:hlinkClick r:id="rId3"/>
              </a:rPr>
              <a:t>Eric.Colby@science.doe.gov</a:t>
            </a: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Subtopics b, c &amp; d – Ken Marken, </a:t>
            </a:r>
            <a:r>
              <a:rPr lang="en-US" sz="2000" dirty="0">
                <a:solidFill>
                  <a:schemeClr val="tx1"/>
                </a:solidFill>
                <a:latin typeface="Arial Narrow" panose="020B0606020202030204" pitchFamily="34" charset="0"/>
                <a:hlinkClick r:id="rId4"/>
              </a:rPr>
              <a:t>ken.marken@science.doe.gov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641556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31: LASER TECHNOLOGY R&amp;D FOR ACCELERATORS</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 Energy and Broadband Components for Fiber Lasers and Arrays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Additive Manufacturing of Laser Materials for High-Average-Power Ultrashort Pulse lasers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Aperture-Scalable High Performance Diffraction Gratings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Large Format Faraday Isolators for High Power Ultrafast Laser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algn="l">
              <a:tabLst>
                <a:tab pos="457200" algn="l"/>
              </a:tabLst>
            </a:pPr>
            <a:r>
              <a:rPr lang="en-US" sz="2000" dirty="0">
                <a:solidFill>
                  <a:schemeClr val="tx1"/>
                </a:solidFill>
                <a:latin typeface="Arial Narrow" panose="020B0606020202030204" pitchFamily="34" charset="0"/>
              </a:rPr>
              <a:t>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Eric Colby, </a:t>
            </a:r>
            <a:r>
              <a:rPr lang="en-US" sz="2000" dirty="0">
                <a:solidFill>
                  <a:schemeClr val="tx1"/>
                </a:solidFill>
                <a:latin typeface="Arial Narrow" panose="020B0606020202030204" pitchFamily="34" charset="0"/>
                <a:hlinkClick r:id="rId3"/>
              </a:rPr>
              <a:t>eric.colby@science.doe.gov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637966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32: HIGH FIELD SUPERCONDUCTING MAGNET TECHNOLOGY  </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High-Field Superconducting Wire and Cable Technologies for Magnets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Magnet Quench Detection Systems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Cryogenic Power Electronics for Distributed Powering and Quench Protection of HTS and Hybrid Magnets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Non-Invasive Imaging of Interfacial Bonding and Mechanical Failure Modes in High-Field Magnets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Ken Marken, </a:t>
            </a:r>
            <a:r>
              <a:rPr lang="en-US" sz="2000" dirty="0">
                <a:solidFill>
                  <a:schemeClr val="tx1"/>
                </a:solidFill>
                <a:latin typeface="Arial Narrow" panose="020B0606020202030204" pitchFamily="34" charset="0"/>
                <a:hlinkClick r:id="rId3"/>
              </a:rPr>
              <a:t>ken.marken@science.doe.gov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882541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33: HIGH ENERGY PHYSICS ELECTRONICS</a:t>
            </a:r>
          </a:p>
        </p:txBody>
      </p:sp>
      <p:sp>
        <p:nvSpPr>
          <p:cNvPr id="3" name="Subtitle 2"/>
          <p:cNvSpPr>
            <a:spLocks noGrp="1"/>
          </p:cNvSpPr>
          <p:nvPr>
            <p:ph type="subTitle" idx="1"/>
          </p:nvPr>
        </p:nvSpPr>
        <p:spPr>
          <a:xfrm>
            <a:off x="685801" y="2057400"/>
            <a:ext cx="7924800" cy="4267200"/>
          </a:xfrm>
        </p:spPr>
        <p:txBody>
          <a:bodyPr>
            <a:normAutofit/>
          </a:bodyPr>
          <a:lstStyle/>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Radiation-Hard CMOS Sensors and Engineered Substrates for Detectors at High Energy Colliders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High-Density Chip Interconnect Technology</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Radiation-Hard High-Bandwidth Data Transmission for Detectors at High Energy Colliders</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Electronics Systems for Ultra-Low-Temperature Experiments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High-Channel Count Electronic Tools for Picosecond Timing </a:t>
            </a:r>
          </a:p>
          <a:p>
            <a:pPr marL="342900" indent="-342900" algn="l">
              <a:buFont typeface="+mj-lt"/>
              <a:buAutoNum type="alphaLcPeriod"/>
              <a:tabLst>
                <a:tab pos="457200" algn="l"/>
              </a:tabLst>
            </a:pPr>
            <a:r>
              <a:rPr lang="en-US" sz="1800" dirty="0">
                <a:solidFill>
                  <a:schemeClr val="tx1"/>
                </a:solidFill>
                <a:latin typeface="Arial Narrow" panose="020B0606020202030204" pitchFamily="34" charset="0"/>
              </a:rPr>
              <a:t>Other</a:t>
            </a:r>
          </a:p>
          <a:p>
            <a:pPr algn="l">
              <a:tabLst>
                <a:tab pos="457200" algn="l"/>
              </a:tabLst>
            </a:pPr>
            <a:endParaRPr lang="en-US" sz="18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	</a:t>
            </a:r>
          </a:p>
          <a:p>
            <a:pPr algn="l">
              <a:tabLst>
                <a:tab pos="457200" algn="l"/>
              </a:tabLst>
            </a:pPr>
            <a:r>
              <a:rPr lang="en-US" sz="2000" dirty="0">
                <a:solidFill>
                  <a:schemeClr val="tx1"/>
                </a:solidFill>
                <a:latin typeface="Arial Narrow" panose="020B0606020202030204" pitchFamily="34" charset="0"/>
              </a:rPr>
              <a:t>Questions: </a:t>
            </a:r>
            <a:r>
              <a:rPr lang="fi-FI" sz="2000" dirty="0">
                <a:solidFill>
                  <a:schemeClr val="tx1"/>
                </a:solidFill>
                <a:latin typeface="Arial Narrow" panose="020B0606020202030204" pitchFamily="34" charset="0"/>
              </a:rPr>
              <a:t>Helmut Marsiske, </a:t>
            </a:r>
            <a:r>
              <a:rPr lang="fi-FI" sz="2000" dirty="0">
                <a:solidFill>
                  <a:schemeClr val="tx1"/>
                </a:solidFill>
                <a:latin typeface="Arial Narrow" panose="020B0606020202030204" pitchFamily="34" charset="0"/>
                <a:hlinkClick r:id="rId3"/>
              </a:rPr>
              <a:t>helmut.marsiske@science.doe.gov</a:t>
            </a:r>
            <a:r>
              <a:rPr lang="fi-FI"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538754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100" b="1" dirty="0">
                <a:latin typeface="Arial Narrow" panose="020B0606020202030204" pitchFamily="34" charset="0"/>
              </a:rPr>
              <a:t>Topic 34: HIGH ENERGY PHYSICS DETECTORS AND INSTRUMENTATION  </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Low-Cost, High-Performance (V)UV/Visible/Near-IR Photon Detection</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Scintillating Detector Materials and Wavelength Shifters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High-Strength, High-Radiopurity Materials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Advanced Composite Materials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New Cryogenic Cooling Solutions for Low-Temperature Experiments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a:t>
            </a:r>
          </a:p>
          <a:p>
            <a:pPr marL="457200" indent="-457200" algn="l">
              <a:buFont typeface="+mj-lt"/>
              <a:buAutoNum type="alphaLcPeriod"/>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a:t>
            </a:r>
            <a:r>
              <a:rPr lang="fi-FI" sz="2000" dirty="0">
                <a:solidFill>
                  <a:schemeClr val="tx1"/>
                </a:solidFill>
                <a:latin typeface="Arial Narrow" panose="020B0606020202030204" pitchFamily="34" charset="0"/>
              </a:rPr>
              <a:t>Helmut Marsiske, </a:t>
            </a:r>
            <a:r>
              <a:rPr lang="fi-FI" sz="2000" dirty="0">
                <a:solidFill>
                  <a:schemeClr val="tx1"/>
                </a:solidFill>
                <a:latin typeface="Arial Narrow" panose="020B0606020202030204" pitchFamily="34" charset="0"/>
                <a:hlinkClick r:id="rId3"/>
              </a:rPr>
              <a:t>helmut.marsiske@science.doe.gov</a:t>
            </a:r>
            <a:r>
              <a:rPr lang="fi-FI"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297856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2022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24-38</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18, 2021</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35: </a:t>
            </a:r>
            <a:r>
              <a:rPr lang="fr-FR" sz="2200" b="1" dirty="0">
                <a:latin typeface="Arial Narrow" panose="020B0606020202030204" pitchFamily="34" charset="0"/>
              </a:rPr>
              <a:t>QUANTUM INFORMATION SCIENCE (QIS) SUPPORTING TECHNOLOGIES </a:t>
            </a:r>
            <a:endParaRPr lang="en-US" sz="2200" b="1" dirty="0">
              <a:latin typeface="Arial Narrow" panose="020B0606020202030204" pitchFamily="34" charset="0"/>
            </a:endParaRP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512763" indent="-512763" algn="l">
              <a:tabLst>
                <a:tab pos="457200" algn="l"/>
              </a:tabLst>
            </a:pPr>
            <a:r>
              <a:rPr lang="en-US" sz="2000" dirty="0">
                <a:solidFill>
                  <a:schemeClr val="tx1"/>
                </a:solidFill>
                <a:latin typeface="Arial Narrow" panose="020B0606020202030204" pitchFamily="34" charset="0"/>
              </a:rPr>
              <a:t>a.	Design and Fabrication of Microdisk Optical Resonators Supporting Very High-Q Optical Modes</a:t>
            </a:r>
          </a:p>
          <a:p>
            <a:pPr algn="l">
              <a:tabLst>
                <a:tab pos="457200" algn="l"/>
              </a:tabLst>
            </a:pPr>
            <a:r>
              <a:rPr lang="en-US" sz="2000" dirty="0">
                <a:solidFill>
                  <a:schemeClr val="tx1"/>
                </a:solidFill>
                <a:latin typeface="Arial Narrow" panose="020B0606020202030204" pitchFamily="34" charset="0"/>
              </a:rPr>
              <a:t>b.	High Efficiency Photodetectors and Homodyne Detectors </a:t>
            </a:r>
          </a:p>
          <a:p>
            <a:pPr algn="l">
              <a:tabLst>
                <a:tab pos="457200" algn="l"/>
              </a:tabLst>
            </a:pPr>
            <a:r>
              <a:rPr lang="en-US" sz="2000" dirty="0">
                <a:solidFill>
                  <a:schemeClr val="tx1"/>
                </a:solidFill>
                <a:latin typeface="Arial Narrow" panose="020B0606020202030204" pitchFamily="34" charset="0"/>
              </a:rPr>
              <a:t>c.	Other</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Ken Marken, </a:t>
            </a:r>
            <a:r>
              <a:rPr lang="en-US" sz="2000" dirty="0">
                <a:solidFill>
                  <a:schemeClr val="tx1"/>
                </a:solidFill>
                <a:latin typeface="Arial Narrow" panose="020B0606020202030204" pitchFamily="34" charset="0"/>
                <a:hlinkClick r:id="rId3"/>
              </a:rPr>
              <a:t>ken.marken@science.doe.gov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802175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36: ADVANCED TECHNOLOGIES FOR NUCLEAR ENERGY</a:t>
            </a:r>
          </a:p>
        </p:txBody>
      </p:sp>
      <p:sp>
        <p:nvSpPr>
          <p:cNvPr id="3" name="Subtitle 2"/>
          <p:cNvSpPr>
            <a:spLocks noGrp="1"/>
          </p:cNvSpPr>
          <p:nvPr>
            <p:ph type="subTitle" idx="1"/>
          </p:nvPr>
        </p:nvSpPr>
        <p:spPr>
          <a:xfrm>
            <a:off x="685801" y="2057400"/>
            <a:ext cx="7924800" cy="4267200"/>
          </a:xfrm>
        </p:spPr>
        <p:txBody>
          <a:bodyPr>
            <a:normAutofit fontScale="85000" lnSpcReduction="20000"/>
          </a:bodyPr>
          <a:lstStyle/>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Materials Protection Accounting and Control for Domestic Fuel Cycles</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Advanced Modeling and Simulation</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Plant Modernization</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Component Development to Support Liquid Metal Reactors – Electromagnetic Pumps</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Roller Bearings for High Temperature Sodium Applications </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Rapid, Inexpensive Molten Salt Property Measurement</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National Reactor Innovation Center (NRIC) </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Advanced Methods and Manufacturing Technologies (AMMT) Program</a:t>
            </a:r>
          </a:p>
          <a:p>
            <a:pPr algn="l">
              <a:tabLst>
                <a:tab pos="457200" algn="l"/>
              </a:tabLst>
            </a:pP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 a – Michael </a:t>
            </a:r>
            <a:r>
              <a:rPr lang="en-US" sz="2000" dirty="0" err="1">
                <a:solidFill>
                  <a:schemeClr val="tx1"/>
                </a:solidFill>
                <a:latin typeface="Arial Narrow" panose="020B0606020202030204" pitchFamily="34" charset="0"/>
              </a:rPr>
              <a:t>Reim</a:t>
            </a:r>
            <a:r>
              <a:rPr lang="en-US" sz="2000" dirty="0">
                <a:solidFill>
                  <a:schemeClr val="tx1"/>
                </a:solidFill>
                <a:latin typeface="Arial Narrow" panose="020B0606020202030204" pitchFamily="34" charset="0"/>
              </a:rPr>
              <a:t>, </a:t>
            </a:r>
            <a:r>
              <a:rPr lang="en-US" sz="2000" dirty="0">
                <a:solidFill>
                  <a:schemeClr val="tx1"/>
                </a:solidFill>
                <a:latin typeface="Arial Narrow" panose="020B0606020202030204" pitchFamily="34" charset="0"/>
                <a:hlinkClick r:id="rId3"/>
              </a:rPr>
              <a:t>michael.reim@nuclear.energy.gov</a:t>
            </a: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 b – David Henderson, </a:t>
            </a:r>
            <a:r>
              <a:rPr lang="en-US" sz="2000" dirty="0">
                <a:solidFill>
                  <a:schemeClr val="tx1"/>
                </a:solidFill>
                <a:latin typeface="Arial Narrow" panose="020B0606020202030204" pitchFamily="34" charset="0"/>
                <a:hlinkClick r:id="rId4"/>
              </a:rPr>
              <a:t>David.Henderson@nuclear.energy.gov</a:t>
            </a: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 c – William Walsh, </a:t>
            </a:r>
            <a:r>
              <a:rPr lang="en-US" sz="2000" dirty="0">
                <a:solidFill>
                  <a:schemeClr val="tx1"/>
                </a:solidFill>
                <a:latin typeface="Arial Narrow" panose="020B0606020202030204" pitchFamily="34" charset="0"/>
                <a:hlinkClick r:id="rId5"/>
              </a:rPr>
              <a:t>william.walsh@nuclear.energy.gov</a:t>
            </a: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Subtopics d, e &amp; f – </a:t>
            </a:r>
            <a:r>
              <a:rPr lang="fr-FR" sz="2000" dirty="0">
                <a:solidFill>
                  <a:schemeClr val="tx1"/>
                </a:solidFill>
                <a:latin typeface="Arial Narrow" panose="020B0606020202030204" pitchFamily="34" charset="0"/>
              </a:rPr>
              <a:t>Brian K. Robinson, </a:t>
            </a:r>
            <a:r>
              <a:rPr lang="fr-FR" sz="2000" dirty="0">
                <a:solidFill>
                  <a:schemeClr val="tx1"/>
                </a:solidFill>
                <a:latin typeface="Arial Narrow" panose="020B0606020202030204" pitchFamily="34" charset="0"/>
                <a:hlinkClick r:id="rId6"/>
              </a:rPr>
              <a:t>Brian.Robinson@nuclear.energy.gov</a:t>
            </a:r>
            <a:r>
              <a:rPr lang="fr-FR"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512763" indent="-512763" algn="l">
              <a:tabLst>
                <a:tab pos="457200" algn="l"/>
              </a:tabLst>
            </a:pPr>
            <a:r>
              <a:rPr lang="en-US" sz="2000" dirty="0">
                <a:solidFill>
                  <a:schemeClr val="tx1"/>
                </a:solidFill>
                <a:latin typeface="Arial Narrow" panose="020B0606020202030204" pitchFamily="34" charset="0"/>
              </a:rPr>
              <a:t>Questions: Subtopic g – </a:t>
            </a:r>
            <a:r>
              <a:rPr lang="it-IT" sz="2000" dirty="0">
                <a:solidFill>
                  <a:schemeClr val="tx1"/>
                </a:solidFill>
                <a:latin typeface="Arial Narrow" panose="020B0606020202030204" pitchFamily="34" charset="0"/>
              </a:rPr>
              <a:t>Janelle Eddins, </a:t>
            </a:r>
            <a:r>
              <a:rPr lang="it-IT" sz="2000" dirty="0">
                <a:solidFill>
                  <a:schemeClr val="tx1"/>
                </a:solidFill>
                <a:latin typeface="Arial Narrow" panose="020B0606020202030204" pitchFamily="34" charset="0"/>
                <a:hlinkClick r:id="rId7"/>
              </a:rPr>
              <a:t>Janelle.Eddins@nuclear.energy.gov</a:t>
            </a:r>
            <a:r>
              <a:rPr lang="it-IT" sz="2000" dirty="0">
                <a:solidFill>
                  <a:schemeClr val="tx1"/>
                </a:solidFill>
                <a:latin typeface="Arial Narrow" panose="020B0606020202030204" pitchFamily="34" charset="0"/>
              </a:rPr>
              <a:t> </a:t>
            </a:r>
            <a:endParaRPr lang="en-US" sz="2000" dirty="0">
              <a:solidFill>
                <a:schemeClr val="tx1"/>
              </a:solidFill>
              <a:latin typeface="Arial Narrow" panose="020B0606020202030204" pitchFamily="34" charset="0"/>
            </a:endParaRPr>
          </a:p>
          <a:p>
            <a:pPr marL="512763" indent="-512763" algn="l">
              <a:tabLst>
                <a:tab pos="457200" algn="l"/>
              </a:tabLst>
            </a:pPr>
            <a:r>
              <a:rPr lang="en-US" sz="2000" dirty="0">
                <a:solidFill>
                  <a:schemeClr val="tx1"/>
                </a:solidFill>
                <a:latin typeface="Arial Narrow" panose="020B0606020202030204" pitchFamily="34" charset="0"/>
              </a:rPr>
              <a:t>Questions: Subtopic h – Dirk Cairns-Gallimore, </a:t>
            </a:r>
            <a:r>
              <a:rPr lang="en-US" sz="2000" dirty="0">
                <a:solidFill>
                  <a:schemeClr val="tx1"/>
                </a:solidFill>
                <a:latin typeface="Arial Narrow" panose="020B0606020202030204" pitchFamily="34" charset="0"/>
                <a:hlinkClick r:id="rId8"/>
              </a:rPr>
              <a:t>dirk.cairns-gallimore@nuclear.energy.gov</a:t>
            </a:r>
            <a:r>
              <a:rPr lang="en-US" sz="2000" dirty="0">
                <a:solidFill>
                  <a:schemeClr val="tx1"/>
                </a:solidFill>
                <a:latin typeface="Arial Narrow" panose="020B0606020202030204" pitchFamily="34" charset="0"/>
              </a:rPr>
              <a:t> </a:t>
            </a:r>
          </a:p>
          <a:p>
            <a:pPr marL="512763" indent="-512763" algn="l">
              <a:tabLst>
                <a:tab pos="457200" algn="l"/>
              </a:tabLst>
            </a:pPr>
            <a:endParaRPr lang="en-US" sz="2000" dirty="0">
              <a:solidFill>
                <a:schemeClr val="tx1"/>
              </a:solidFill>
              <a:latin typeface="Arial Narrow" panose="020B0606020202030204" pitchFamily="34" charset="0"/>
            </a:endParaRPr>
          </a:p>
          <a:p>
            <a:pPr marL="512763" indent="-51276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475684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214279"/>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36: ADVANCED TECHNOLOGIES FOR NUCLEAR ENERGY (CONTINUED)</a:t>
            </a:r>
          </a:p>
        </p:txBody>
      </p:sp>
      <p:sp>
        <p:nvSpPr>
          <p:cNvPr id="3" name="Subtitle 2"/>
          <p:cNvSpPr>
            <a:spLocks noGrp="1"/>
          </p:cNvSpPr>
          <p:nvPr>
            <p:ph type="subTitle" idx="1"/>
          </p:nvPr>
        </p:nvSpPr>
        <p:spPr>
          <a:xfrm>
            <a:off x="685800" y="1680221"/>
            <a:ext cx="8305800" cy="4872979"/>
          </a:xfrm>
        </p:spPr>
        <p:txBody>
          <a:bodyPr>
            <a:noAutofit/>
          </a:bodyPr>
          <a:lstStyle/>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Nuclear Science User Facilities (NSUF) Program</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Cybersecurity Technologies for Protection of Nuclear Critical Systems</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Cost Analysis for Thermal Distribution and Storage Components</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Envisioning Distributed Nuclear Generation and Reactor Siting Considerations for Integrated Energy Systems </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Small Modular Reactor Capabilities, Components, and Systems</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Microreactor Applications, Unattended Operations, and Cost-Reduction Technologies</a:t>
            </a:r>
          </a:p>
          <a:p>
            <a:pPr marL="512763" indent="-512763" algn="l">
              <a:buFont typeface="+mj-lt"/>
              <a:buAutoNum type="alphaLcPeriod" startAt="9"/>
              <a:tabLst>
                <a:tab pos="457200" algn="l"/>
              </a:tabLst>
            </a:pPr>
            <a:r>
              <a:rPr lang="en-US" sz="1700" dirty="0">
                <a:solidFill>
                  <a:schemeClr val="tx1"/>
                </a:solidFill>
                <a:latin typeface="Arial Narrow" panose="020B0606020202030204" pitchFamily="34" charset="0"/>
              </a:rPr>
              <a:t>Advanced and Small Reactor Physical Security Cost Reduction </a:t>
            </a:r>
          </a:p>
          <a:p>
            <a:pPr algn="l">
              <a:tabLst>
                <a:tab pos="457200" algn="l"/>
              </a:tabLst>
            </a:pPr>
            <a:endParaRPr lang="en-US" sz="1700" dirty="0">
              <a:solidFill>
                <a:schemeClr val="tx1"/>
              </a:solidFill>
              <a:latin typeface="Arial Narrow" panose="020B0606020202030204" pitchFamily="34" charset="0"/>
            </a:endParaRPr>
          </a:p>
          <a:p>
            <a:pPr marL="512763" indent="-512763" algn="l">
              <a:tabLst>
                <a:tab pos="457200" algn="l"/>
              </a:tabLst>
            </a:pPr>
            <a:r>
              <a:rPr lang="en-US" sz="1700" dirty="0">
                <a:solidFill>
                  <a:schemeClr val="tx1"/>
                </a:solidFill>
                <a:latin typeface="Arial Narrow" panose="020B0606020202030204" pitchFamily="34" charset="0"/>
              </a:rPr>
              <a:t>Questions: </a:t>
            </a:r>
            <a:r>
              <a:rPr lang="fr-FR" sz="1700" dirty="0">
                <a:solidFill>
                  <a:schemeClr val="tx1"/>
                </a:solidFill>
                <a:latin typeface="Arial Narrow" panose="020B0606020202030204" pitchFamily="34" charset="0"/>
              </a:rPr>
              <a:t>Subtopic i –</a:t>
            </a:r>
            <a:r>
              <a:rPr lang="fr-FR" sz="1700" dirty="0" err="1">
                <a:solidFill>
                  <a:schemeClr val="tx1"/>
                </a:solidFill>
                <a:latin typeface="Arial Narrow" panose="020B0606020202030204" pitchFamily="34" charset="0"/>
              </a:rPr>
              <a:t>Tansel</a:t>
            </a:r>
            <a:r>
              <a:rPr lang="fr-FR" sz="1700" dirty="0">
                <a:solidFill>
                  <a:schemeClr val="tx1"/>
                </a:solidFill>
                <a:latin typeface="Arial Narrow" panose="020B0606020202030204" pitchFamily="34" charset="0"/>
              </a:rPr>
              <a:t> </a:t>
            </a:r>
            <a:r>
              <a:rPr lang="fr-FR" sz="1700" dirty="0" err="1">
                <a:solidFill>
                  <a:schemeClr val="tx1"/>
                </a:solidFill>
                <a:latin typeface="Arial Narrow" panose="020B0606020202030204" pitchFamily="34" charset="0"/>
              </a:rPr>
              <a:t>Selekler</a:t>
            </a:r>
            <a:r>
              <a:rPr lang="fr-FR" sz="1700" dirty="0">
                <a:solidFill>
                  <a:schemeClr val="tx1"/>
                </a:solidFill>
                <a:latin typeface="Arial Narrow" panose="020B0606020202030204" pitchFamily="34" charset="0"/>
              </a:rPr>
              <a:t>, </a:t>
            </a:r>
            <a:r>
              <a:rPr lang="fr-FR" sz="1700" dirty="0">
                <a:solidFill>
                  <a:schemeClr val="tx1"/>
                </a:solidFill>
                <a:latin typeface="Arial Narrow" panose="020B0606020202030204" pitchFamily="34" charset="0"/>
                <a:hlinkClick r:id="rId3"/>
              </a:rPr>
              <a:t>Tansel.Selekler@nuclear.energy.gov</a:t>
            </a:r>
            <a:r>
              <a:rPr lang="fr-FR" sz="1700" dirty="0">
                <a:solidFill>
                  <a:schemeClr val="tx1"/>
                </a:solidFill>
                <a:latin typeface="Arial Narrow" panose="020B0606020202030204" pitchFamily="34" charset="0"/>
              </a:rPr>
              <a:t> </a:t>
            </a:r>
          </a:p>
          <a:p>
            <a:pPr marL="512763" indent="-512763" algn="l">
              <a:tabLst>
                <a:tab pos="457200" algn="l"/>
              </a:tabLst>
            </a:pPr>
            <a:r>
              <a:rPr lang="en-US" sz="1700" dirty="0">
                <a:solidFill>
                  <a:schemeClr val="tx1"/>
                </a:solidFill>
                <a:latin typeface="Arial Narrow" panose="020B0606020202030204" pitchFamily="34" charset="0"/>
              </a:rPr>
              <a:t>Questions: Subtopics j &amp; m – Rebecca </a:t>
            </a:r>
            <a:r>
              <a:rPr lang="en-US" sz="1700" dirty="0" err="1">
                <a:solidFill>
                  <a:schemeClr val="tx1"/>
                </a:solidFill>
                <a:latin typeface="Arial Narrow" panose="020B0606020202030204" pitchFamily="34" charset="0"/>
              </a:rPr>
              <a:t>Onuschak</a:t>
            </a:r>
            <a:r>
              <a:rPr lang="en-US" sz="1700" dirty="0">
                <a:solidFill>
                  <a:schemeClr val="tx1"/>
                </a:solidFill>
                <a:latin typeface="Arial Narrow" panose="020B0606020202030204" pitchFamily="34" charset="0"/>
              </a:rPr>
              <a:t>, </a:t>
            </a:r>
            <a:r>
              <a:rPr lang="en-US" sz="1700" dirty="0">
                <a:solidFill>
                  <a:schemeClr val="tx1"/>
                </a:solidFill>
                <a:latin typeface="Arial Narrow" panose="020B0606020202030204" pitchFamily="34" charset="0"/>
                <a:hlinkClick r:id="rId4"/>
              </a:rPr>
              <a:t>rebecca.onuschak@nuclear.energy.gov</a:t>
            </a:r>
            <a:r>
              <a:rPr lang="en-US" sz="1700" dirty="0">
                <a:solidFill>
                  <a:schemeClr val="tx1"/>
                </a:solidFill>
                <a:latin typeface="Arial Narrow" panose="020B0606020202030204" pitchFamily="34" charset="0"/>
              </a:rPr>
              <a:t> </a:t>
            </a:r>
          </a:p>
          <a:p>
            <a:pPr marL="512763" indent="-512763" algn="l">
              <a:tabLst>
                <a:tab pos="457200" algn="l"/>
              </a:tabLst>
            </a:pPr>
            <a:r>
              <a:rPr lang="en-US" sz="1700" dirty="0">
                <a:solidFill>
                  <a:schemeClr val="tx1"/>
                </a:solidFill>
                <a:latin typeface="Arial Narrow" panose="020B0606020202030204" pitchFamily="34" charset="0"/>
              </a:rPr>
              <a:t>Questions: Subtopics k &amp; l – Jason </a:t>
            </a:r>
            <a:r>
              <a:rPr lang="en-US" sz="1700" dirty="0" err="1">
                <a:solidFill>
                  <a:schemeClr val="tx1"/>
                </a:solidFill>
                <a:latin typeface="Arial Narrow" panose="020B0606020202030204" pitchFamily="34" charset="0"/>
              </a:rPr>
              <a:t>Marcinkoski</a:t>
            </a:r>
            <a:r>
              <a:rPr lang="en-US" sz="1700" dirty="0">
                <a:solidFill>
                  <a:schemeClr val="tx1"/>
                </a:solidFill>
                <a:latin typeface="Arial Narrow" panose="020B0606020202030204" pitchFamily="34" charset="0"/>
              </a:rPr>
              <a:t>, </a:t>
            </a:r>
            <a:r>
              <a:rPr lang="en-US" sz="1700" dirty="0">
                <a:solidFill>
                  <a:schemeClr val="tx1"/>
                </a:solidFill>
                <a:latin typeface="Arial Narrow" panose="020B0606020202030204" pitchFamily="34" charset="0"/>
                <a:hlinkClick r:id="rId5"/>
              </a:rPr>
              <a:t>Jason.Marcinkoski@nuclear.energy.gov</a:t>
            </a:r>
            <a:r>
              <a:rPr lang="en-US" sz="1700" dirty="0">
                <a:solidFill>
                  <a:schemeClr val="tx1"/>
                </a:solidFill>
                <a:latin typeface="Arial Narrow" panose="020B0606020202030204" pitchFamily="34" charset="0"/>
              </a:rPr>
              <a:t> </a:t>
            </a:r>
          </a:p>
          <a:p>
            <a:pPr marL="512763" indent="-512763" algn="l">
              <a:tabLst>
                <a:tab pos="457200" algn="l"/>
              </a:tabLst>
            </a:pPr>
            <a:r>
              <a:rPr lang="en-US" sz="1700" dirty="0">
                <a:solidFill>
                  <a:schemeClr val="tx1"/>
                </a:solidFill>
                <a:latin typeface="Arial Narrow" panose="020B0606020202030204" pitchFamily="34" charset="0"/>
              </a:rPr>
              <a:t>Questions: Subtopic n – </a:t>
            </a:r>
            <a:r>
              <a:rPr lang="it-IT" sz="1700">
                <a:solidFill>
                  <a:schemeClr val="tx1"/>
                </a:solidFill>
                <a:latin typeface="Arial Narrow" panose="020B0606020202030204" pitchFamily="34" charset="0"/>
              </a:rPr>
              <a:t>Diana </a:t>
            </a:r>
            <a:r>
              <a:rPr lang="it-IT" sz="1700" dirty="0">
                <a:solidFill>
                  <a:schemeClr val="tx1"/>
                </a:solidFill>
                <a:latin typeface="Arial Narrow" panose="020B0606020202030204" pitchFamily="34" charset="0"/>
              </a:rPr>
              <a:t>Li, </a:t>
            </a:r>
            <a:r>
              <a:rPr lang="it-IT" sz="1700" dirty="0">
                <a:solidFill>
                  <a:schemeClr val="tx1"/>
                </a:solidFill>
                <a:latin typeface="Arial Narrow" panose="020B0606020202030204" pitchFamily="34" charset="0"/>
                <a:hlinkClick r:id="rId6"/>
              </a:rPr>
              <a:t>Diana.Li@nuclear.energy.gov</a:t>
            </a:r>
            <a:r>
              <a:rPr lang="it-IT" sz="1700" dirty="0">
                <a:solidFill>
                  <a:schemeClr val="tx1"/>
                </a:solidFill>
                <a:latin typeface="Arial Narrow" panose="020B0606020202030204" pitchFamily="34" charset="0"/>
              </a:rPr>
              <a:t>  </a:t>
            </a:r>
          </a:p>
          <a:p>
            <a:pPr marL="512763" indent="-512763" algn="l">
              <a:tabLst>
                <a:tab pos="457200" algn="l"/>
              </a:tabLst>
            </a:pPr>
            <a:r>
              <a:rPr lang="en-US" sz="1700" dirty="0">
                <a:solidFill>
                  <a:schemeClr val="tx1"/>
                </a:solidFill>
                <a:latin typeface="Arial Narrow" panose="020B0606020202030204" pitchFamily="34" charset="0"/>
              </a:rPr>
              <a:t>Questions: Subtopic o – </a:t>
            </a:r>
            <a:r>
              <a:rPr lang="fi-FI" sz="1700" dirty="0">
                <a:solidFill>
                  <a:schemeClr val="tx1"/>
                </a:solidFill>
                <a:latin typeface="Arial Narrow" panose="020B0606020202030204" pitchFamily="34" charset="0"/>
              </a:rPr>
              <a:t>Alison Hahn, </a:t>
            </a:r>
            <a:r>
              <a:rPr lang="fi-FI" sz="1700" dirty="0">
                <a:solidFill>
                  <a:schemeClr val="tx1"/>
                </a:solidFill>
                <a:latin typeface="Arial Narrow" panose="020B0606020202030204" pitchFamily="34" charset="0"/>
                <a:hlinkClick r:id="rId7"/>
              </a:rPr>
              <a:t>alison.hahn@nuclear.energy.gov</a:t>
            </a:r>
            <a:r>
              <a:rPr lang="fi-FI" sz="1700" dirty="0">
                <a:solidFill>
                  <a:schemeClr val="tx1"/>
                </a:solidFill>
                <a:latin typeface="Arial Narrow" panose="020B0606020202030204" pitchFamily="34" charset="0"/>
              </a:rPr>
              <a:t> </a:t>
            </a:r>
            <a:endParaRPr lang="en-US" sz="17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67544767"/>
              </p:ext>
            </p:extLst>
          </p:nvPr>
        </p:nvGraphicFramePr>
        <p:xfrm>
          <a:off x="716902" y="1019821"/>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022296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1" y="214279"/>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36: ADVANCED TECHNOLOGIES FOR NUCLEAR ENERGY (CONTINUED)</a:t>
            </a:r>
          </a:p>
        </p:txBody>
      </p:sp>
      <p:sp>
        <p:nvSpPr>
          <p:cNvPr id="3" name="Subtitle 2"/>
          <p:cNvSpPr>
            <a:spLocks noGrp="1"/>
          </p:cNvSpPr>
          <p:nvPr>
            <p:ph type="subTitle" idx="1"/>
          </p:nvPr>
        </p:nvSpPr>
        <p:spPr>
          <a:xfrm>
            <a:off x="685800" y="1981200"/>
            <a:ext cx="8305800" cy="4572000"/>
          </a:xfrm>
        </p:spPr>
        <p:txBody>
          <a:bodyPr>
            <a:noAutofit/>
          </a:bodyPr>
          <a:lstStyle/>
          <a:p>
            <a:pPr marL="342900" indent="-342900" algn="l">
              <a:buFont typeface="+mj-lt"/>
              <a:buAutoNum type="alphaLcPeriod" startAt="16"/>
              <a:tabLst>
                <a:tab pos="457200" algn="l"/>
              </a:tabLst>
            </a:pPr>
            <a:r>
              <a:rPr lang="en-US" sz="1700" dirty="0">
                <a:solidFill>
                  <a:schemeClr val="tx1"/>
                </a:solidFill>
                <a:latin typeface="Arial Narrow" panose="020B0606020202030204" pitchFamily="34" charset="0"/>
              </a:rPr>
              <a:t>Advanced Technologies for the Fabrication, Characterization of Nuclear Reactor Fuel </a:t>
            </a:r>
          </a:p>
          <a:p>
            <a:pPr marL="342900" indent="-342900" algn="l">
              <a:buFont typeface="+mj-lt"/>
              <a:buAutoNum type="alphaLcPeriod" startAt="16"/>
              <a:tabLst>
                <a:tab pos="457200" algn="l"/>
              </a:tabLst>
            </a:pPr>
            <a:r>
              <a:rPr lang="en-US" sz="1700" dirty="0">
                <a:solidFill>
                  <a:schemeClr val="tx1"/>
                </a:solidFill>
                <a:latin typeface="Arial Narrow" panose="020B0606020202030204" pitchFamily="34" charset="0"/>
              </a:rPr>
              <a:t>Advanced Sensors and Instrumentation (Crosscutting Research) </a:t>
            </a:r>
          </a:p>
          <a:p>
            <a:pPr marL="342900" indent="-342900" algn="l">
              <a:buFont typeface="+mj-lt"/>
              <a:buAutoNum type="alphaLcPeriod" startAt="16"/>
              <a:tabLst>
                <a:tab pos="457200" algn="l"/>
              </a:tabLst>
            </a:pPr>
            <a:r>
              <a:rPr lang="en-US" sz="1700" dirty="0">
                <a:solidFill>
                  <a:schemeClr val="tx1"/>
                </a:solidFill>
                <a:latin typeface="Arial Narrow" panose="020B0606020202030204" pitchFamily="34" charset="0"/>
              </a:rPr>
              <a:t>Other</a:t>
            </a:r>
          </a:p>
          <a:p>
            <a:pPr marL="342900" indent="-342900" algn="l">
              <a:buFont typeface="+mj-lt"/>
              <a:buAutoNum type="alphaLcPeriod" startAt="16"/>
              <a:tabLst>
                <a:tab pos="457200" algn="l"/>
              </a:tabLst>
            </a:pPr>
            <a:r>
              <a:rPr lang="en-US" sz="1700" dirty="0">
                <a:solidFill>
                  <a:schemeClr val="tx1"/>
                </a:solidFill>
                <a:latin typeface="Arial Narrow" panose="020B0606020202030204" pitchFamily="34" charset="0"/>
              </a:rPr>
              <a:t> Develop or Improve Small Scale Mechanical Testing Techniques to Provide Size-independent Material Properties of Alloys in a Nuclear Power Plant Environment</a:t>
            </a:r>
          </a:p>
          <a:p>
            <a:pPr marL="342900" indent="-342900" algn="l">
              <a:buFont typeface="+mj-lt"/>
              <a:buAutoNum type="alphaLcPeriod" startAt="16"/>
              <a:tabLst>
                <a:tab pos="457200" algn="l"/>
              </a:tabLst>
            </a:pPr>
            <a:r>
              <a:rPr lang="en-US" sz="1700" dirty="0">
                <a:solidFill>
                  <a:schemeClr val="tx1"/>
                </a:solidFill>
                <a:latin typeface="Arial Narrow" panose="020B0606020202030204" pitchFamily="34" charset="0"/>
              </a:rPr>
              <a:t>Thermally Driven Mechanical Heat Pumps for Thermal Storage and Industrial Applications</a:t>
            </a:r>
          </a:p>
          <a:p>
            <a:pPr marL="342900" indent="-342900" algn="l">
              <a:buFont typeface="+mj-lt"/>
              <a:buAutoNum type="alphaLcPeriod" startAt="16"/>
              <a:tabLst>
                <a:tab pos="457200" algn="l"/>
              </a:tabLst>
            </a:pPr>
            <a:endParaRPr lang="en-US" sz="1700" dirty="0">
              <a:solidFill>
                <a:schemeClr val="tx1"/>
              </a:solidFill>
              <a:latin typeface="Arial Narrow" panose="020B0606020202030204" pitchFamily="34" charset="0"/>
            </a:endParaRPr>
          </a:p>
          <a:p>
            <a:pPr algn="l">
              <a:tabLst>
                <a:tab pos="457200" algn="l"/>
              </a:tabLst>
            </a:pPr>
            <a:endParaRPr lang="en-US" sz="1700" dirty="0">
              <a:solidFill>
                <a:schemeClr val="tx1"/>
              </a:solidFill>
              <a:latin typeface="Arial Narrow" panose="020B0606020202030204" pitchFamily="34" charset="0"/>
            </a:endParaRPr>
          </a:p>
          <a:p>
            <a:pPr marL="512763" indent="-512763" algn="l">
              <a:tabLst>
                <a:tab pos="457200" algn="l"/>
              </a:tabLst>
            </a:pPr>
            <a:r>
              <a:rPr lang="en-US" sz="1700" dirty="0">
                <a:solidFill>
                  <a:schemeClr val="tx1"/>
                </a:solidFill>
                <a:latin typeface="Arial Narrow" panose="020B0606020202030204" pitchFamily="34" charset="0"/>
              </a:rPr>
              <a:t>Questions: </a:t>
            </a:r>
            <a:r>
              <a:rPr lang="fr-FR" sz="1700" dirty="0">
                <a:solidFill>
                  <a:schemeClr val="tx1"/>
                </a:solidFill>
                <a:latin typeface="Arial Narrow" panose="020B0606020202030204" pitchFamily="34" charset="0"/>
              </a:rPr>
              <a:t>Subtopic p – </a:t>
            </a:r>
            <a:r>
              <a:rPr lang="de-DE" sz="1700" dirty="0">
                <a:solidFill>
                  <a:schemeClr val="tx1"/>
                </a:solidFill>
                <a:latin typeface="Arial Narrow" panose="020B0606020202030204" pitchFamily="34" charset="0"/>
              </a:rPr>
              <a:t>Frank Goldner, </a:t>
            </a:r>
            <a:r>
              <a:rPr lang="de-DE" sz="1700" dirty="0">
                <a:solidFill>
                  <a:schemeClr val="tx1"/>
                </a:solidFill>
                <a:latin typeface="Arial Narrow" panose="020B0606020202030204" pitchFamily="34" charset="0"/>
                <a:hlinkClick r:id="rId3"/>
              </a:rPr>
              <a:t>Frank.Goldner@nuclear.energy.gov</a:t>
            </a:r>
            <a:r>
              <a:rPr lang="de-DE" sz="1700" dirty="0">
                <a:solidFill>
                  <a:schemeClr val="tx1"/>
                </a:solidFill>
                <a:latin typeface="Arial Narrow" panose="020B0606020202030204" pitchFamily="34" charset="0"/>
              </a:rPr>
              <a:t>  </a:t>
            </a:r>
            <a:endParaRPr lang="fr-FR" sz="1700" dirty="0">
              <a:solidFill>
                <a:schemeClr val="tx1"/>
              </a:solidFill>
              <a:latin typeface="Arial Narrow" panose="020B0606020202030204" pitchFamily="34" charset="0"/>
            </a:endParaRPr>
          </a:p>
          <a:p>
            <a:pPr marL="512763" indent="-512763" algn="l">
              <a:tabLst>
                <a:tab pos="457200" algn="l"/>
              </a:tabLst>
            </a:pPr>
            <a:r>
              <a:rPr lang="en-US" sz="1700" dirty="0">
                <a:solidFill>
                  <a:schemeClr val="tx1"/>
                </a:solidFill>
                <a:latin typeface="Arial Narrow" panose="020B0606020202030204" pitchFamily="34" charset="0"/>
              </a:rPr>
              <a:t>Questions: Subtopics q &amp; r – </a:t>
            </a:r>
            <a:r>
              <a:rPr lang="de-DE" sz="1700" dirty="0">
                <a:solidFill>
                  <a:schemeClr val="tx1"/>
                </a:solidFill>
                <a:latin typeface="Arial Narrow" panose="020B0606020202030204" pitchFamily="34" charset="0"/>
              </a:rPr>
              <a:t>Daniel Nichols, </a:t>
            </a:r>
            <a:r>
              <a:rPr lang="de-DE" sz="1700" dirty="0">
                <a:solidFill>
                  <a:schemeClr val="tx1"/>
                </a:solidFill>
                <a:latin typeface="Arial Narrow" panose="020B0606020202030204" pitchFamily="34" charset="0"/>
                <a:hlinkClick r:id="rId4"/>
              </a:rPr>
              <a:t>daniel.nichols@nuclear.energy.gov</a:t>
            </a:r>
            <a:r>
              <a:rPr lang="de-DE" sz="1700" dirty="0">
                <a:solidFill>
                  <a:schemeClr val="tx1"/>
                </a:solidFill>
                <a:latin typeface="Arial Narrow" panose="020B0606020202030204" pitchFamily="34" charset="0"/>
              </a:rPr>
              <a:t> </a:t>
            </a:r>
            <a:endParaRPr lang="en-US" sz="1700" dirty="0">
              <a:solidFill>
                <a:schemeClr val="tx1"/>
              </a:solidFill>
              <a:latin typeface="Arial Narrow" panose="020B0606020202030204" pitchFamily="34" charset="0"/>
            </a:endParaRPr>
          </a:p>
          <a:p>
            <a:pPr marL="512763" indent="-512763" algn="l">
              <a:tabLst>
                <a:tab pos="457200" algn="l"/>
              </a:tabLst>
            </a:pPr>
            <a:r>
              <a:rPr lang="en-US" sz="1700" dirty="0">
                <a:solidFill>
                  <a:schemeClr val="tx1"/>
                </a:solidFill>
                <a:latin typeface="Arial Narrow" panose="020B0606020202030204" pitchFamily="34" charset="0"/>
              </a:rPr>
              <a:t>Questions: Subtopic s – </a:t>
            </a:r>
            <a:r>
              <a:rPr lang="it-IT" sz="1700" dirty="0">
                <a:solidFill>
                  <a:schemeClr val="tx1"/>
                </a:solidFill>
                <a:latin typeface="Arial Narrow" panose="020B0606020202030204" pitchFamily="34" charset="0"/>
              </a:rPr>
              <a:t>Sue Lesica, </a:t>
            </a:r>
            <a:r>
              <a:rPr lang="it-IT" sz="1700" dirty="0">
                <a:solidFill>
                  <a:schemeClr val="tx1"/>
                </a:solidFill>
                <a:latin typeface="Arial Narrow" panose="020B0606020202030204" pitchFamily="34" charset="0"/>
                <a:hlinkClick r:id="rId5"/>
              </a:rPr>
              <a:t>Sue.Lesica@nuclear.energy.gov</a:t>
            </a:r>
            <a:r>
              <a:rPr lang="it-IT" sz="1700" dirty="0">
                <a:solidFill>
                  <a:schemeClr val="tx1"/>
                </a:solidFill>
                <a:latin typeface="Arial Narrow" panose="020B0606020202030204" pitchFamily="34" charset="0"/>
              </a:rPr>
              <a:t> </a:t>
            </a:r>
            <a:endParaRPr lang="en-US" sz="1700" dirty="0">
              <a:solidFill>
                <a:schemeClr val="tx1"/>
              </a:solidFill>
              <a:latin typeface="Arial Narrow" panose="020B0606020202030204" pitchFamily="34" charset="0"/>
            </a:endParaRPr>
          </a:p>
          <a:p>
            <a:pPr marL="512763" indent="-512763" algn="l">
              <a:tabLst>
                <a:tab pos="457200" algn="l"/>
              </a:tabLst>
            </a:pPr>
            <a:r>
              <a:rPr lang="en-US" sz="1700" dirty="0">
                <a:solidFill>
                  <a:schemeClr val="tx1"/>
                </a:solidFill>
                <a:latin typeface="Arial Narrow" panose="020B0606020202030204" pitchFamily="34" charset="0"/>
              </a:rPr>
              <a:t>Questions: Subtopic t – Jason </a:t>
            </a:r>
            <a:r>
              <a:rPr lang="en-US" sz="1700" dirty="0" err="1">
                <a:solidFill>
                  <a:schemeClr val="tx1"/>
                </a:solidFill>
                <a:latin typeface="Arial Narrow" panose="020B0606020202030204" pitchFamily="34" charset="0"/>
              </a:rPr>
              <a:t>Marcinkoski</a:t>
            </a:r>
            <a:r>
              <a:rPr lang="en-US" sz="1700" dirty="0">
                <a:solidFill>
                  <a:schemeClr val="tx1"/>
                </a:solidFill>
                <a:latin typeface="Arial Narrow" panose="020B0606020202030204" pitchFamily="34" charset="0"/>
              </a:rPr>
              <a:t>, </a:t>
            </a:r>
            <a:r>
              <a:rPr lang="en-US" sz="1700" dirty="0">
                <a:solidFill>
                  <a:schemeClr val="tx1"/>
                </a:solidFill>
                <a:latin typeface="Arial Narrow" panose="020B0606020202030204" pitchFamily="34" charset="0"/>
                <a:hlinkClick r:id="rId6"/>
              </a:rPr>
              <a:t>Jason.Marcinkoski@nuclear.energy.gov</a:t>
            </a:r>
            <a:r>
              <a:rPr lang="en-US" sz="1700" dirty="0">
                <a:solidFill>
                  <a:schemeClr val="tx1"/>
                </a:solidFill>
                <a:latin typeface="Arial Narrow" panose="020B0606020202030204" pitchFamily="34" charset="0"/>
              </a:rPr>
              <a:t> </a:t>
            </a:r>
          </a:p>
          <a:p>
            <a:pPr marL="512763" indent="-512763" algn="l">
              <a:tabLst>
                <a:tab pos="457200" algn="l"/>
              </a:tabLst>
            </a:pPr>
            <a:endParaRPr lang="en-US" sz="17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16902" y="1019821"/>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5737840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37: ADVANCED TECHNOLOGIES FOR NUCLEAR WASTE</a:t>
            </a:r>
          </a:p>
        </p:txBody>
      </p:sp>
      <p:sp>
        <p:nvSpPr>
          <p:cNvPr id="3" name="Subtitle 2"/>
          <p:cNvSpPr>
            <a:spLocks noGrp="1"/>
          </p:cNvSpPr>
          <p:nvPr>
            <p:ph type="subTitle" idx="1"/>
          </p:nvPr>
        </p:nvSpPr>
        <p:spPr>
          <a:xfrm>
            <a:off x="685800" y="2057400"/>
            <a:ext cx="8305799"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Spent Fuel and Waste Science and Technology, Disposal Research</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Spent Fuel and Waste Science and Technology, Storage &amp; Transportation R&amp;D</a:t>
            </a:r>
          </a:p>
          <a:p>
            <a:pPr algn="l">
              <a:tabLst>
                <a:tab pos="457200" algn="l"/>
              </a:tabLst>
            </a:pP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 a – </a:t>
            </a:r>
            <a:r>
              <a:rPr lang="pl-PL" sz="2000" dirty="0">
                <a:solidFill>
                  <a:schemeClr val="tx1"/>
                </a:solidFill>
                <a:latin typeface="Arial Narrow" panose="020B0606020202030204" pitchFamily="34" charset="0"/>
              </a:rPr>
              <a:t>Prasad Nair, </a:t>
            </a:r>
            <a:r>
              <a:rPr lang="pl-PL" sz="2000" dirty="0">
                <a:solidFill>
                  <a:schemeClr val="tx1"/>
                </a:solidFill>
                <a:latin typeface="Arial Narrow" panose="020B0606020202030204" pitchFamily="34" charset="0"/>
                <a:hlinkClick r:id="rId3"/>
              </a:rPr>
              <a:t>Prasad.Nair@nuclear.energy.gov</a:t>
            </a: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Subtopic b – John Orchard, </a:t>
            </a:r>
            <a:r>
              <a:rPr lang="en-US" sz="2000" dirty="0">
                <a:solidFill>
                  <a:schemeClr val="tx1"/>
                </a:solidFill>
                <a:latin typeface="Arial Narrow" panose="020B0606020202030204" pitchFamily="34" charset="0"/>
                <a:hlinkClick r:id="rId4"/>
              </a:rPr>
              <a:t>John.Orchard@doe.gov</a:t>
            </a:r>
            <a:r>
              <a:rPr lang="en-US" sz="2000" dirty="0">
                <a:solidFill>
                  <a:schemeClr val="tx1"/>
                </a:solidFill>
                <a:latin typeface="Arial Narrow" panose="020B0606020202030204" pitchFamily="34" charset="0"/>
              </a:rPr>
              <a:t> </a:t>
            </a:r>
          </a:p>
          <a:p>
            <a:pPr marL="512763" indent="-512763" algn="l">
              <a:tabLst>
                <a:tab pos="457200" algn="l"/>
              </a:tabLst>
            </a:pPr>
            <a:endParaRPr lang="en-US" sz="20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252167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2295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38: MATERIAL RECOVERY AND WASTE FORM DEVELOPMENT</a:t>
            </a:r>
          </a:p>
        </p:txBody>
      </p:sp>
      <p:sp>
        <p:nvSpPr>
          <p:cNvPr id="3" name="Subtitle 2"/>
          <p:cNvSpPr>
            <a:spLocks noGrp="1"/>
          </p:cNvSpPr>
          <p:nvPr>
            <p:ph type="subTitle" idx="1"/>
          </p:nvPr>
        </p:nvSpPr>
        <p:spPr>
          <a:xfrm>
            <a:off x="685800" y="2057400"/>
            <a:ext cx="8000999"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Metal Organic Framework Manufacturing Technology</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Phosphate-based Salt Waste Dechlorination and Immobilization Process Technology</a:t>
            </a:r>
          </a:p>
          <a:p>
            <a:pPr marL="512763" indent="-512763" algn="l">
              <a:buFont typeface="+mj-lt"/>
              <a:buAutoNum type="alphaLcPeriod"/>
              <a:tabLst>
                <a:tab pos="457200" algn="l"/>
              </a:tabLst>
            </a:pPr>
            <a:r>
              <a:rPr lang="en-US" sz="2000" dirty="0">
                <a:solidFill>
                  <a:schemeClr val="tx1"/>
                </a:solidFill>
                <a:latin typeface="Arial Narrow" panose="020B0606020202030204" pitchFamily="34" charset="0"/>
              </a:rPr>
              <a:t>Krypton Separations Technology</a:t>
            </a:r>
          </a:p>
          <a:p>
            <a:pPr algn="l">
              <a:tabLst>
                <a:tab pos="457200" algn="l"/>
              </a:tabLst>
            </a:pPr>
            <a:r>
              <a:rPr lang="en-US" sz="2000" dirty="0">
                <a:solidFill>
                  <a:schemeClr val="tx1"/>
                </a:solidFill>
                <a:latin typeface="Arial Narrow" panose="020B0606020202030204" pitchFamily="34" charset="0"/>
              </a:rPr>
              <a:t>	</a:t>
            </a:r>
          </a:p>
          <a:p>
            <a:pPr marL="512763" indent="-512763" algn="l">
              <a:tabLst>
                <a:tab pos="457200" algn="l"/>
              </a:tabLst>
            </a:pPr>
            <a:r>
              <a:rPr lang="en-US" sz="2000" dirty="0">
                <a:solidFill>
                  <a:schemeClr val="tx1"/>
                </a:solidFill>
                <a:latin typeface="Arial Narrow" panose="020B0606020202030204" pitchFamily="34" charset="0"/>
              </a:rPr>
              <a:t>Questions: Kimberly Gray, </a:t>
            </a:r>
            <a:r>
              <a:rPr lang="en-US" sz="2000" dirty="0">
                <a:solidFill>
                  <a:schemeClr val="tx1"/>
                </a:solidFill>
                <a:latin typeface="Arial Narrow" panose="020B0606020202030204" pitchFamily="34" charset="0"/>
                <a:hlinkClick r:id="rId3"/>
              </a:rPr>
              <a:t>Kimberly.Gray@nuclear.energy.gov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7190080"/>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1989138"/>
            <a:ext cx="8686800" cy="3573462"/>
          </a:xfrm>
        </p:spPr>
        <p:txBody>
          <a:bodyPr>
            <a:normAutofit/>
          </a:bodyPr>
          <a:lstStyle/>
          <a:p>
            <a:pPr lvl="0"/>
            <a:r>
              <a:rPr lang="en-US" dirty="0">
                <a:solidFill>
                  <a:schemeClr val="tx1"/>
                </a:solidFill>
              </a:rPr>
              <a:t>Join our </a:t>
            </a:r>
            <a:r>
              <a:rPr lang="en-US">
                <a:solidFill>
                  <a:schemeClr val="tx1"/>
                </a:solidFill>
              </a:rPr>
              <a:t>mailing list:</a:t>
            </a:r>
            <a:r>
              <a:rPr lang="en-US"/>
              <a:t> </a:t>
            </a:r>
            <a:r>
              <a:rPr lang="en-US">
                <a:solidFill>
                  <a:schemeClr val="bg2">
                    <a:lumMod val="25000"/>
                  </a:schemeClr>
                </a:solidFill>
              </a:rPr>
              <a:t>  </a:t>
            </a:r>
            <a:r>
              <a:rPr lang="en-US" dirty="0">
                <a:hlinkClick r:id="rId3"/>
              </a:rPr>
              <a:t>https://science.osti.gov/sbir</a:t>
            </a:r>
            <a:endParaRPr lang="en-US" dirty="0"/>
          </a:p>
          <a:p>
            <a:pPr lvl="0"/>
            <a:r>
              <a:rPr lang="en-US" dirty="0">
                <a:solidFill>
                  <a:schemeClr val="tx1"/>
                </a:solidFill>
              </a:rPr>
              <a:t>Follow us on twitter: </a:t>
            </a:r>
            <a:r>
              <a:rPr lang="en-US" dirty="0">
                <a:solidFill>
                  <a:schemeClr val="tx1"/>
                </a:solidFill>
                <a:hlinkClick r:id="rId4"/>
              </a:rPr>
              <a:t>@DOESBIR</a:t>
            </a:r>
            <a:endParaRPr lang="en-US" dirty="0">
              <a:solidFill>
                <a:schemeClr val="tx1"/>
              </a:solidFill>
            </a:endParaRPr>
          </a:p>
          <a:p>
            <a:pPr lvl="0"/>
            <a:r>
              <a:rPr lang="en-US" dirty="0"/>
              <a:t>Follow us on LinkedIn: </a:t>
            </a:r>
            <a:r>
              <a:rPr lang="en-US" dirty="0">
                <a:hlinkClick r:id="rId5"/>
              </a:rPr>
              <a:t>U.S. Department of Energy (DOE) SBIR/STTR Programs | LinkedIn</a:t>
            </a:r>
            <a:endParaRPr lang="en-US" dirty="0">
              <a:solidFill>
                <a:schemeClr val="tx1"/>
              </a:solidFill>
            </a:endParaRPr>
          </a:p>
          <a:p>
            <a:pPr lvl="0"/>
            <a:r>
              <a:rPr lang="fr-FR" dirty="0">
                <a:solidFill>
                  <a:schemeClr val="bg2">
                    <a:lumMod val="25000"/>
                  </a:schemeClr>
                </a:solidFill>
              </a:rPr>
              <a:t>Phase 0 Application Assistance: </a:t>
            </a:r>
            <a:r>
              <a:rPr lang="fr-FR" dirty="0">
                <a:hlinkClick r:id="rId6"/>
              </a:rPr>
              <a:t>https://doephase0.dawnbreaker.com/</a:t>
            </a:r>
            <a:endParaRPr lang="en-US" dirty="0"/>
          </a:p>
          <a:p>
            <a:pPr lvl="0"/>
            <a:r>
              <a:rPr lang="en-US" dirty="0">
                <a:solidFill>
                  <a:schemeClr val="bg2">
                    <a:lumMod val="25000"/>
                  </a:schemeClr>
                </a:solidFill>
              </a:rPr>
              <a:t>Email:</a:t>
            </a:r>
            <a:r>
              <a:rPr lang="en-US" dirty="0"/>
              <a:t>  </a:t>
            </a:r>
            <a:r>
              <a:rPr lang="en-US" dirty="0">
                <a:hlinkClick r:id="rId7"/>
              </a:rPr>
              <a:t>sbir-sttr@science.doe.gov</a:t>
            </a:r>
            <a:r>
              <a:rPr lang="en-US" dirty="0"/>
              <a:t> </a:t>
            </a:r>
          </a:p>
          <a:p>
            <a:pPr lvl="0"/>
            <a:r>
              <a:rPr lang="en-US" dirty="0">
                <a:solidFill>
                  <a:schemeClr val="bg2">
                    <a:lumMod val="25000"/>
                  </a:schemeClr>
                </a:solidFill>
              </a:rPr>
              <a:t>Phone: (301) 903-5707</a:t>
            </a:r>
          </a:p>
          <a:p>
            <a:pPr marL="0" indent="0" eaLnBrk="1" hangingPunct="1">
              <a:lnSpc>
                <a:spcPct val="80000"/>
              </a:lnSpc>
              <a:buClr>
                <a:schemeClr val="tx1"/>
              </a:buClr>
              <a:buNone/>
            </a:pP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26</a:t>
            </a:fld>
            <a:endParaRPr lang="en-US" dirty="0">
              <a:solidFill>
                <a:prstClr val="black">
                  <a:tint val="75000"/>
                </a:prstClr>
              </a:solidFill>
            </a:endParaRPr>
          </a:p>
        </p:txBody>
      </p:sp>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69920926"/>
              </p:ext>
            </p:extLst>
          </p:nvPr>
        </p:nvGraphicFramePr>
        <p:xfrm>
          <a:off x="323161" y="2362200"/>
          <a:ext cx="8363639" cy="148336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600" dirty="0"/>
                        <a:t>Topics Introduction</a:t>
                      </a:r>
                    </a:p>
                  </a:txBody>
                  <a:tcPr/>
                </a:tc>
                <a:tc>
                  <a:txBody>
                    <a:bodyPr/>
                    <a:lstStyle/>
                    <a:p>
                      <a:pPr algn="ctr"/>
                      <a:r>
                        <a:rPr lang="en-US" sz="1600" dirty="0"/>
                        <a:t>DOE SBIR/STTR Programs Office</a:t>
                      </a:r>
                    </a:p>
                  </a:txBody>
                  <a:tcPr/>
                </a:tc>
                <a:extLst>
                  <a:ext uri="{0D108BD9-81ED-4DB2-BD59-A6C34878D82A}">
                    <a16:rowId xmlns:a16="http://schemas.microsoft.com/office/drawing/2014/main" val="10000"/>
                  </a:ext>
                </a:extLst>
              </a:tr>
              <a:tr h="370840">
                <a:tc>
                  <a:txBody>
                    <a:bodyPr/>
                    <a:lstStyle/>
                    <a:p>
                      <a:pPr algn="r"/>
                      <a:r>
                        <a:rPr lang="en-US" sz="1600" dirty="0"/>
                        <a:t>Topics 24</a:t>
                      </a:r>
                      <a:r>
                        <a:rPr lang="en-US" sz="1600" baseline="0" dirty="0"/>
                        <a:t> – 28</a:t>
                      </a:r>
                      <a:endParaRPr lang="en-US" sz="1600" dirty="0"/>
                    </a:p>
                  </a:txBody>
                  <a:tcPr/>
                </a:tc>
                <a:tc>
                  <a:txBody>
                    <a:bodyPr/>
                    <a:lstStyle/>
                    <a:p>
                      <a:r>
                        <a:rPr lang="en-US" sz="1600" dirty="0"/>
                        <a:t>Office of Fusion Energy Sciences (FES)</a:t>
                      </a:r>
                    </a:p>
                  </a:txBody>
                  <a:tcPr/>
                </a:tc>
                <a:extLst>
                  <a:ext uri="{0D108BD9-81ED-4DB2-BD59-A6C34878D82A}">
                    <a16:rowId xmlns:a16="http://schemas.microsoft.com/office/drawing/2014/main" val="10003"/>
                  </a:ext>
                </a:extLst>
              </a:tr>
              <a:tr h="370840">
                <a:tc>
                  <a:txBody>
                    <a:bodyPr/>
                    <a:lstStyle/>
                    <a:p>
                      <a:pPr algn="r"/>
                      <a:r>
                        <a:rPr lang="en-US" sz="1600" dirty="0"/>
                        <a:t>Topics 29 – 35  </a:t>
                      </a:r>
                    </a:p>
                  </a:txBody>
                  <a:tcPr/>
                </a:tc>
                <a:tc>
                  <a:txBody>
                    <a:bodyPr/>
                    <a:lstStyle/>
                    <a:p>
                      <a:r>
                        <a:rPr lang="en-US" sz="1600" dirty="0"/>
                        <a:t>Office of High Energy Physics (HEP)</a:t>
                      </a:r>
                    </a:p>
                  </a:txBody>
                  <a:tcPr/>
                </a:tc>
                <a:extLst>
                  <a:ext uri="{0D108BD9-81ED-4DB2-BD59-A6C34878D82A}">
                    <a16:rowId xmlns:a16="http://schemas.microsoft.com/office/drawing/2014/main" val="3900965163"/>
                  </a:ext>
                </a:extLst>
              </a:tr>
              <a:tr h="370840">
                <a:tc>
                  <a:txBody>
                    <a:bodyPr/>
                    <a:lstStyle/>
                    <a:p>
                      <a:pPr algn="r"/>
                      <a:r>
                        <a:rPr lang="en-US" sz="1600" dirty="0"/>
                        <a:t> Topics 36–38 </a:t>
                      </a:r>
                    </a:p>
                  </a:txBody>
                  <a:tcPr/>
                </a:tc>
                <a:tc>
                  <a:txBody>
                    <a:bodyPr/>
                    <a:lstStyle/>
                    <a:p>
                      <a:r>
                        <a:rPr lang="en-US" sz="1600" dirty="0"/>
                        <a:t>Office of Nuclear Energy (NE)</a:t>
                      </a:r>
                    </a:p>
                  </a:txBody>
                  <a:tcPr/>
                </a:tc>
                <a:extLst>
                  <a:ext uri="{0D108BD9-81ED-4DB2-BD59-A6C34878D82A}">
                    <a16:rowId xmlns:a16="http://schemas.microsoft.com/office/drawing/2014/main" val="1823740159"/>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2022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167027878"/>
              </p:ext>
            </p:extLst>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8,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15,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9,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13,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17,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30</a:t>
                      </a:r>
                      <a:r>
                        <a:rPr lang="en-US" sz="1600" dirty="0">
                          <a:latin typeface="Arial Narrow" panose="020B0606020202030204" pitchFamily="34" charset="0"/>
                        </a:rPr>
                        <a:t>,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3,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20,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January 24,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12, 2021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22</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January 3,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4859695" y="1180840"/>
            <a:ext cx="3276600" cy="438922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2022)</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308324"/>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Cybersecurity, Energy Security, and Emergency Response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Electricity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High Energy Physics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Energy</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1905000" y="2908503"/>
            <a:ext cx="7017705" cy="3457766"/>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FY22 Phase I Release 2  FOA will be issued on </a:t>
            </a:r>
            <a:r>
              <a:rPr lang="en-US" sz="1800" b="1" dirty="0">
                <a:solidFill>
                  <a:srgbClr val="FF0000"/>
                </a:solidFill>
              </a:rPr>
              <a:t>December 13</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17</a:t>
            </a:r>
            <a:r>
              <a:rPr lang="en-US" sz="1800" b="1" baseline="30000" dirty="0">
                <a:solidFill>
                  <a:srgbClr val="FF0000"/>
                </a:solidFill>
              </a:rPr>
              <a:t>th</a:t>
            </a:r>
            <a:r>
              <a:rPr lang="en-US" sz="1800" b="1" dirty="0">
                <a:solidFill>
                  <a:srgbClr val="FF0000"/>
                </a:solidFill>
              </a:rPr>
              <a:t> </a:t>
            </a:r>
          </a:p>
          <a:p>
            <a:pPr lvl="1"/>
            <a:r>
              <a:rPr lang="en-US" sz="1600" dirty="0"/>
              <a:t>Overview of the FY 2022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24: FUSION BLANKET AND TRITIUM FUEL CYCLE</a:t>
            </a:r>
          </a:p>
        </p:txBody>
      </p:sp>
      <p:sp>
        <p:nvSpPr>
          <p:cNvPr id="3" name="Subtitle 2"/>
          <p:cNvSpPr>
            <a:spLocks noGrp="1"/>
          </p:cNvSpPr>
          <p:nvPr>
            <p:ph type="subTitle" idx="1"/>
          </p:nvPr>
        </p:nvSpPr>
        <p:spPr>
          <a:xfrm>
            <a:off x="685801" y="2057400"/>
            <a:ext cx="7924800" cy="4267200"/>
          </a:xfrm>
        </p:spPr>
        <p:txBody>
          <a:bodyPr>
            <a:normAutofit/>
          </a:bodyPr>
          <a:lstStyle/>
          <a:p>
            <a:pPr algn="l">
              <a:tabLst>
                <a:tab pos="457200" algn="l"/>
              </a:tabLst>
            </a:pPr>
            <a:endParaRPr lang="en-US" sz="1800" dirty="0">
              <a:solidFill>
                <a:schemeClr val="tx1"/>
              </a:solidFill>
              <a:latin typeface="Arial Narrow" panose="020B0606020202030204" pitchFamily="34" charset="0"/>
            </a:endParaRP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Dual Cooled Lead Lithium Blanket</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Helium Cooled Ceramic Breeders </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Tritium Fuel Cycle System Components</a:t>
            </a:r>
          </a:p>
          <a:p>
            <a:pPr marL="457200" indent="-457200" algn="l">
              <a:buFont typeface="+mj-lt"/>
              <a:buAutoNum type="alphaLcPeriod"/>
              <a:tabLst>
                <a:tab pos="457200" algn="l"/>
              </a:tabLst>
            </a:pPr>
            <a:r>
              <a:rPr lang="en-US" sz="2000" dirty="0">
                <a:solidFill>
                  <a:schemeClr val="tx1"/>
                </a:solidFill>
                <a:latin typeface="Arial Narrow" panose="020B0606020202030204" pitchFamily="34" charset="0"/>
              </a:rPr>
              <a:t>Other	</a:t>
            </a:r>
          </a:p>
          <a:p>
            <a:pPr algn="l">
              <a:tabLst>
                <a:tab pos="457200" algn="l"/>
              </a:tabLst>
            </a:pPr>
            <a:endParaRPr lang="en-US" sz="2000" dirty="0">
              <a:solidFill>
                <a:schemeClr val="tx1"/>
              </a:solidFill>
              <a:latin typeface="Arial Narrow" panose="020B0606020202030204" pitchFamily="34" charset="0"/>
            </a:endParaRPr>
          </a:p>
          <a:p>
            <a:pPr algn="l">
              <a:tabLst>
                <a:tab pos="457200" algn="l"/>
              </a:tabLst>
            </a:pPr>
            <a:r>
              <a:rPr lang="en-US" sz="2000" dirty="0">
                <a:solidFill>
                  <a:schemeClr val="tx1"/>
                </a:solidFill>
                <a:latin typeface="Arial Narrow" panose="020B0606020202030204" pitchFamily="34" charset="0"/>
              </a:rPr>
              <a:t>Questions: Guinevere Shaw, </a:t>
            </a:r>
            <a:r>
              <a:rPr lang="en-US" sz="2000" dirty="0">
                <a:solidFill>
                  <a:schemeClr val="tx1"/>
                </a:solidFill>
                <a:latin typeface="Arial Narrow" panose="020B0606020202030204" pitchFamily="34" charset="0"/>
                <a:hlinkClick r:id="rId3"/>
              </a:rPr>
              <a:t>guinevere.shaw@science.doe.gov</a:t>
            </a:r>
            <a:r>
              <a:rPr lang="en-US" sz="20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351627942"/>
              </p:ext>
            </p:extLst>
          </p:nvPr>
        </p:nvGraphicFramePr>
        <p:xfrm>
          <a:off x="762001" y="1167319"/>
          <a:ext cx="7650804" cy="6604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25905</TotalTime>
  <Words>2691</Words>
  <Application>Microsoft Office PowerPoint</Application>
  <PresentationFormat>On-screen Show (4:3)</PresentationFormat>
  <Paragraphs>341</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2022 Phase I Release 2 Funding Opportunity Announcement  Topics 24-38 </vt:lpstr>
      <vt:lpstr>TODAY’S AGENDA</vt:lpstr>
      <vt:lpstr>FY 2022 Phase I Schedule</vt:lpstr>
      <vt:lpstr>Phase I Funding Opportunity Announcements Participating DOE Programs (FY 2022)</vt:lpstr>
      <vt:lpstr>Funding Opportunity Announcement (FOA) Webinar</vt:lpstr>
      <vt:lpstr>Topic Basics</vt:lpstr>
      <vt:lpstr>Example Topic</vt:lpstr>
      <vt:lpstr>Topic 24: FUSION BLANKET AND TRITIUM FUEL CYCLE</vt:lpstr>
      <vt:lpstr>Topic 25: SUPERCONDUCTING MAGNETS</vt:lpstr>
      <vt:lpstr>Topic 26: HIGH ENERGY DENSITY LABORATORY PLASMAS</vt:lpstr>
      <vt:lpstr>Topic 27: LOW TEMPERATURE PLASMAS AND MICROELECTRONICS</vt:lpstr>
      <vt:lpstr>Topic 28: TECHNOLOGY FOR FUSION PLASMA SCIENCES</vt:lpstr>
      <vt:lpstr>Topic 29: ADVANCED CONCEPTS AND TECHNOLOGY FOR PARTICLE ACCELERATORS</vt:lpstr>
      <vt:lpstr>Topic 30: RADIO FREQUENCY ACCELERATOR TECHNOLOGY</vt:lpstr>
      <vt:lpstr>Topic 31: LASER TECHNOLOGY R&amp;D FOR ACCELERATORS</vt:lpstr>
      <vt:lpstr>Topic 32: HIGH FIELD SUPERCONDUCTING MAGNET TECHNOLOGY  </vt:lpstr>
      <vt:lpstr>Topic 33: HIGH ENERGY PHYSICS ELECTRONICS</vt:lpstr>
      <vt:lpstr>Topic 34: HIGH ENERGY PHYSICS DETECTORS AND INSTRUMENTATION  </vt:lpstr>
      <vt:lpstr>Topic 35: QUANTUM INFORMATION SCIENCE (QIS) SUPPORTING TECHNOLOGIES </vt:lpstr>
      <vt:lpstr>Topic 36: ADVANCED TECHNOLOGIES FOR NUCLEAR ENERGY</vt:lpstr>
      <vt:lpstr>Topic 36: ADVANCED TECHNOLOGIES FOR NUCLEAR ENERGY (CONTINUED)</vt:lpstr>
      <vt:lpstr>Topic 36: ADVANCED TECHNOLOGIES FOR NUCLEAR ENERGY (CONTINUED)</vt:lpstr>
      <vt:lpstr>Topic 37: ADVANCED TECHNOLOGIES FOR NUCLEAR WASTE</vt:lpstr>
      <vt:lpstr>Topic 38: MATERIAL RECOVERY AND WASTE FORM DEVELOPMENT</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1415</cp:revision>
  <cp:lastPrinted>2020-07-20T18:30:45Z</cp:lastPrinted>
  <dcterms:created xsi:type="dcterms:W3CDTF">2013-10-31T23:38:00Z</dcterms:created>
  <dcterms:modified xsi:type="dcterms:W3CDTF">2021-11-18T17:06:27Z</dcterms:modified>
</cp:coreProperties>
</file>