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82" r:id="rId1"/>
    <p:sldMasterId id="2147483697" r:id="rId2"/>
  </p:sldMasterIdLst>
  <p:notesMasterIdLst>
    <p:notesMasterId r:id="rId27"/>
  </p:notesMasterIdLst>
  <p:handoutMasterIdLst>
    <p:handoutMasterId r:id="rId28"/>
  </p:handoutMasterIdLst>
  <p:sldIdLst>
    <p:sldId id="603" r:id="rId3"/>
    <p:sldId id="574" r:id="rId4"/>
    <p:sldId id="609" r:id="rId5"/>
    <p:sldId id="604" r:id="rId6"/>
    <p:sldId id="605" r:id="rId7"/>
    <p:sldId id="606" r:id="rId8"/>
    <p:sldId id="607" r:id="rId9"/>
    <p:sldId id="608" r:id="rId10"/>
    <p:sldId id="521" r:id="rId11"/>
    <p:sldId id="588" r:id="rId12"/>
    <p:sldId id="637" r:id="rId13"/>
    <p:sldId id="638" r:id="rId14"/>
    <p:sldId id="639" r:id="rId15"/>
    <p:sldId id="640" r:id="rId16"/>
    <p:sldId id="641" r:id="rId17"/>
    <p:sldId id="642" r:id="rId18"/>
    <p:sldId id="610" r:id="rId19"/>
    <p:sldId id="611" r:id="rId20"/>
    <p:sldId id="612" r:id="rId21"/>
    <p:sldId id="643" r:id="rId22"/>
    <p:sldId id="644" r:id="rId23"/>
    <p:sldId id="645" r:id="rId24"/>
    <p:sldId id="646" r:id="rId25"/>
    <p:sldId id="601" r:id="rId2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a:srgbClr val="FF5050"/>
    <a:srgbClr val="24A02A"/>
    <a:srgbClr val="9999FF"/>
    <a:srgbClr val="9FBFDF"/>
    <a:srgbClr val="6699FF"/>
    <a:srgbClr val="035D18"/>
    <a:srgbClr val="414020"/>
    <a:srgbClr val="97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11" autoAdjust="0"/>
    <p:restoredTop sz="76286" autoAdjust="0"/>
  </p:normalViewPr>
  <p:slideViewPr>
    <p:cSldViewPr>
      <p:cViewPr varScale="1">
        <p:scale>
          <a:sx n="106" d="100"/>
          <a:sy n="106" d="100"/>
        </p:scale>
        <p:origin x="8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14" y="78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2"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pPr>
              <a:defRPr/>
            </a:pPr>
            <a:endParaRPr lang="en-US"/>
          </a:p>
        </p:txBody>
      </p:sp>
      <p:sp>
        <p:nvSpPr>
          <p:cNvPr id="350211" name="Rectangle 3"/>
          <p:cNvSpPr>
            <a:spLocks noGrp="1" noChangeArrowheads="1"/>
          </p:cNvSpPr>
          <p:nvPr>
            <p:ph type="dt" sz="quarter" idx="1"/>
          </p:nvPr>
        </p:nvSpPr>
        <p:spPr bwMode="auto">
          <a:xfrm>
            <a:off x="3971184"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pPr>
              <a:defRPr/>
            </a:pPr>
            <a:endParaRPr lang="en-US"/>
          </a:p>
        </p:txBody>
      </p:sp>
      <p:sp>
        <p:nvSpPr>
          <p:cNvPr id="350212" name="Rectangle 4"/>
          <p:cNvSpPr>
            <a:spLocks noGrp="1" noChangeArrowheads="1"/>
          </p:cNvSpPr>
          <p:nvPr>
            <p:ph type="ftr" sz="quarter" idx="2"/>
          </p:nvPr>
        </p:nvSpPr>
        <p:spPr bwMode="auto">
          <a:xfrm>
            <a:off x="2"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pPr>
              <a:defRPr/>
            </a:pPr>
            <a:endParaRPr lang="en-US"/>
          </a:p>
        </p:txBody>
      </p:sp>
      <p:sp>
        <p:nvSpPr>
          <p:cNvPr id="350213" name="Rectangle 5"/>
          <p:cNvSpPr>
            <a:spLocks noGrp="1" noChangeArrowheads="1"/>
          </p:cNvSpPr>
          <p:nvPr>
            <p:ph type="sldNum" sz="quarter" idx="3"/>
          </p:nvPr>
        </p:nvSpPr>
        <p:spPr bwMode="auto">
          <a:xfrm>
            <a:off x="3971184"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a:p>
        </p:txBody>
      </p:sp>
    </p:spTree>
    <p:extLst>
      <p:ext uri="{BB962C8B-B14F-4D97-AF65-F5344CB8AC3E}">
        <p14:creationId xmlns:p14="http://schemas.microsoft.com/office/powerpoint/2010/main" val="288245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2"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defTabSz="931717">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971184"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algn="r" defTabSz="931717">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9" y="4413447"/>
            <a:ext cx="5610864" cy="4185847"/>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2"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defTabSz="931717">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971184"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algn="r" defTabSz="931717">
              <a:defRPr sz="1200">
                <a:latin typeface="Arial" charset="0"/>
              </a:defRPr>
            </a:lvl1pPr>
          </a:lstStyle>
          <a:p>
            <a:pPr>
              <a:defRPr/>
            </a:pPr>
            <a:fld id="{81F5482D-8731-4877-92D8-AEAC4A93C1C3}" type="slidenum">
              <a:rPr lang="en-US"/>
              <a:pPr>
                <a:defRPr/>
              </a:pPr>
              <a:t>‹#›</a:t>
            </a:fld>
            <a:endParaRPr lang="en-US"/>
          </a:p>
        </p:txBody>
      </p:sp>
    </p:spTree>
    <p:extLst>
      <p:ext uri="{BB962C8B-B14F-4D97-AF65-F5344CB8AC3E}">
        <p14:creationId xmlns:p14="http://schemas.microsoft.com/office/powerpoint/2010/main" val="377453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537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8790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7446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0320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2843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4711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76569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8167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8816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1016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705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359" y="4386384"/>
            <a:ext cx="5607684" cy="4157104"/>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8632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4498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749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9072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5793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101998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576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359" y="4386384"/>
            <a:ext cx="5607684" cy="4157104"/>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33831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012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602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topic from our current announcement.  Note that</a:t>
            </a:r>
            <a:r>
              <a:rPr lang="en-US" baseline="0" dirty="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16160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774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0561E4-745D-4CB7-AD9C-B4547170F6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7BBC0C-5D8A-42AA-B13D-5AF11D9B81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59B4B0-E9B4-480A-8B53-20DB36DAD70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a:latin typeface="Cambria" pitchFamily="18" charset="0"/>
              </a:defRPr>
            </a:lvl1p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ADE7E5-3EC8-48D9-8F01-E77CBDC9EA2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561E4-745D-4CB7-AD9C-B4547170F673}"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endParaRPr lang="en-US" dirty="0">
              <a:solidFill>
                <a:schemeClr val="tx1"/>
              </a:solidFill>
              <a:latin typeface="Arial Narrow" pitchFamily="34" charset="0"/>
            </a:endParaRPr>
          </a:p>
          <a:p>
            <a:pPr>
              <a:defRPr/>
            </a:pPr>
            <a:r>
              <a:rPr lang="en-US" dirty="0"/>
              <a:t> </a:t>
            </a:r>
            <a:fld id="{CFB0700A-AA3D-461B-A3B6-39C39373F01C}" type="slidenum">
              <a:rPr lang="en-US" smtClean="0"/>
              <a:pPr>
                <a:defRPr/>
              </a:pPr>
              <a:t>‹#›</a:t>
            </a:fld>
            <a:endParaRPr lang="en-US" dirty="0"/>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fld id="{0F93D773-B35F-4FB7-8D60-3A0370754F72}" type="slidenum">
              <a:rPr lang="en-US" smtClean="0"/>
              <a:pPr>
                <a:defRPr/>
              </a:pPr>
              <a:t>‹#›</a:t>
            </a:fld>
            <a:endParaRPr lang="en-US"/>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a:t>
            </a:fld>
            <a:endParaRPr lang="en-US"/>
          </a:p>
        </p:txBody>
      </p:sp>
      <p:pic>
        <p:nvPicPr>
          <p:cNvPr id="8" name="Picture 7"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9"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9" name="Slide Number Placeholder 8"/>
          <p:cNvSpPr>
            <a:spLocks noGrp="1"/>
          </p:cNvSpPr>
          <p:nvPr>
            <p:ph type="sldNum" sz="quarter" idx="12"/>
          </p:nvPr>
        </p:nvSpPr>
        <p:spPr/>
        <p:txBody>
          <a:bodyPr/>
          <a:lstStyle/>
          <a:p>
            <a:pPr>
              <a:defRPr/>
            </a:pPr>
            <a:fld id="{51495A43-CCF2-4517-9B2B-A16D7D619FAF}"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B0700A-AA3D-461B-A3B6-39C39373F01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5" name="Slide Number Placeholder 4"/>
          <p:cNvSpPr>
            <a:spLocks noGrp="1"/>
          </p:cNvSpPr>
          <p:nvPr>
            <p:ph type="sldNum" sz="quarter" idx="12"/>
          </p:nvPr>
        </p:nvSpPr>
        <p:spPr/>
        <p:txBody>
          <a:bodyPr/>
          <a:lstStyle/>
          <a:p>
            <a:pPr>
              <a:defRPr/>
            </a:pPr>
            <a:fld id="{05049ED1-3483-43B8-8DF2-5521B918A34E}" type="slidenum">
              <a:rPr lang="en-US" smtClean="0"/>
              <a:pPr>
                <a:defRPr/>
              </a:pPr>
              <a:t>‹#›</a:t>
            </a:fld>
            <a:endParaRPr lang="en-US"/>
          </a:p>
        </p:txBody>
      </p:sp>
      <p:pic>
        <p:nvPicPr>
          <p:cNvPr id="6" name="Picture 5"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7"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4" name="Slide Number Placeholder 3"/>
          <p:cNvSpPr>
            <a:spLocks noGrp="1"/>
          </p:cNvSpPr>
          <p:nvPr>
            <p:ph type="sldNum" sz="quarter" idx="12"/>
          </p:nvPr>
        </p:nvSpPr>
        <p:spPr/>
        <p:txBody>
          <a:bodyPr/>
          <a:lstStyle/>
          <a:p>
            <a:pPr>
              <a:defRPr/>
            </a:pPr>
            <a:fld id="{1D6C4B29-14BB-4B14-B5AA-B94BB29F99A3}" type="slidenum">
              <a:rPr lang="en-US" smtClean="0"/>
              <a:pPr>
                <a:defRPr/>
              </a:pPr>
              <a:t>‹#›</a:t>
            </a:fld>
            <a:endParaRPr lang="en-US"/>
          </a:p>
        </p:txBody>
      </p:sp>
      <p:pic>
        <p:nvPicPr>
          <p:cNvPr id="5" name="Picture 4"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6"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841290-C250-4FDF-A292-3556F08F4707}" type="slidenum">
              <a:rPr lang="en-US" smtClean="0"/>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8E3D4D-A005-49AE-9582-16EC829995D5}"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93D773-B35F-4FB7-8D60-3A0370754F7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98D1E-D11C-45C6-A7D1-F709A31F08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1495A43-CCF2-4517-9B2B-A16D7D619F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5049ED1-3483-43B8-8DF2-5521B918A34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D6C4B29-14BB-4B14-B5AA-B94BB29F99A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841290-C250-4FDF-A292-3556F08F47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E3D4D-A005-49AE-9582-16EC829995D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7A76098-7D4E-4604-B8FB-201F4C05C3A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46314" y="457200"/>
            <a:ext cx="824048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slow">
    <p:fade/>
  </p:transition>
  <p:hf hdr="0" ftr="0" dt="0"/>
  <p:txStyles>
    <p:titleStyle>
      <a:lvl1pPr algn="l" rtl="0" eaLnBrk="0" fontAlgn="base" hangingPunct="0">
        <a:spcBef>
          <a:spcPct val="0"/>
        </a:spcBef>
        <a:spcAft>
          <a:spcPct val="0"/>
        </a:spcAft>
        <a:defRPr sz="3200" b="1">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Donald.Hornback@nnsa.doe.gov"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mailto:Christopher.ramos@nnsa.doe.gov"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angela.sheffield@nnsa.doe.gov"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mailto:thomas.kiess@nnsa.doe.gov"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Timothy.Ashenfelter@nnsa.doe.gov"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david.howard@hq.doe.gov"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mailto:sandra.jenkins@hq.doe.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imre.gyuk@hq.doe.go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Latrincy.Bates@em.doe.go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mailto:grover.chamberlain@em.doe.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kyle.smith@netl.doe.go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Richard.Dalton@netl.doe.gov"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hyperlink" Target="mailto:Mark.Freeman@netl.doe.gov" TargetMode="External"/><Relationship Id="rId4" Type="http://schemas.openxmlformats.org/officeDocument/2006/relationships/hyperlink" Target="mailto:Andrew.Oconnell@netl.doe.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mark.render@netl.doe.gov"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mailto:krista.hill@netl.doe.gov"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mailto:william.fincham@netl.doe.gov"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mailto:william.fincham@netl.doe.gov"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science.osti.gov/sbir" TargetMode="External"/><Relationship Id="rId7"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hyperlink" Target="https://science.osti.gov/SBIRLearning" TargetMode="External"/><Relationship Id="rId5" Type="http://schemas.openxmlformats.org/officeDocument/2006/relationships/hyperlink" Target="http://www.dawnbreaker.com/doephase0/" TargetMode="External"/><Relationship Id="rId4" Type="http://schemas.openxmlformats.org/officeDocument/2006/relationships/hyperlink" Target="mailto:sbir-sttr@science.doe.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mailto:Walter.Yamben@netl.doe.gov"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5132624" cy="461665"/>
          </a:xfrm>
          <a:prstGeom prst="rect">
            <a:avLst/>
          </a:prstGeom>
          <a:noFill/>
        </p:spPr>
        <p:txBody>
          <a:bodyPr wrap="none" rtlCol="0">
            <a:spAutoFit/>
          </a:bodyPr>
          <a:lstStyle/>
          <a:p>
            <a:r>
              <a:rPr lang="en-US" b="1" i="1" dirty="0">
                <a:solidFill>
                  <a:srgbClr val="1F497D"/>
                </a:solidFill>
                <a:latin typeface="Calibri"/>
              </a:rPr>
              <a:t>The DOE Webinar will begin shortly . . .</a:t>
            </a:r>
          </a:p>
        </p:txBody>
      </p:sp>
      <p:sp>
        <p:nvSpPr>
          <p:cNvPr id="7" name="Content Placeholder 6"/>
          <p:cNvSpPr>
            <a:spLocks noGrp="1"/>
          </p:cNvSpPr>
          <p:nvPr>
            <p:ph idx="1"/>
          </p:nvPr>
        </p:nvSpPr>
        <p:spPr>
          <a:xfrm>
            <a:off x="209550" y="952500"/>
            <a:ext cx="8629650" cy="5143499"/>
          </a:xfrm>
        </p:spPr>
        <p:txBody>
          <a:bodyPr>
            <a:normAutofit/>
          </a:bodyPr>
          <a:lstStyle/>
          <a:p>
            <a:r>
              <a:rPr lang="en-US" sz="2200" b="1" dirty="0">
                <a:solidFill>
                  <a:prstClr val="black"/>
                </a:solidFill>
              </a:rPr>
              <a:t>Why is there no sound?</a:t>
            </a:r>
          </a:p>
          <a:p>
            <a:pPr marL="628650" lvl="1" indent="-228600"/>
            <a:r>
              <a:rPr lang="en-US" sz="1700" dirty="0">
                <a:solidFill>
                  <a:prstClr val="black"/>
                </a:solidFill>
              </a:rPr>
              <a:t>Once you logged into the webinar, you were provided two options to listen to this broadcast.  The first option is through your computer speakers, the second option is via dialing the phone number provided to you upon login to the webinar.  If you chose to listen through your computer speakers, you may need to turn your speaker volume on or up.    </a:t>
            </a:r>
          </a:p>
          <a:p>
            <a:r>
              <a:rPr lang="en-US" sz="2200" b="1" dirty="0">
                <a:solidFill>
                  <a:prstClr val="black"/>
                </a:solidFill>
              </a:rPr>
              <a:t>Will DOE provide access to the recorded webinar after the meeting?</a:t>
            </a:r>
          </a:p>
          <a:p>
            <a:pPr marL="628650" lvl="1" indent="-228600"/>
            <a:r>
              <a:rPr lang="en-US" sz="1700" dirty="0">
                <a:solidFill>
                  <a:prstClr val="black"/>
                </a:solidFill>
              </a:rPr>
              <a:t>Yes, all those who registered will receive a link to the slides and to the recorded webinar soon after the meeting.  It will also be available on the DOE SBIR/STTR web site.</a:t>
            </a:r>
          </a:p>
          <a:p>
            <a:r>
              <a:rPr lang="en-US" sz="2200" b="1" dirty="0">
                <a:solidFill>
                  <a:prstClr val="black"/>
                </a:solidFill>
              </a:rPr>
              <a:t>Where can I find the Topics being discussed today?</a:t>
            </a:r>
          </a:p>
          <a:p>
            <a:pPr marL="628650" lvl="1" indent="-228600"/>
            <a:r>
              <a:rPr lang="en-US" sz="1700" dirty="0">
                <a:solidFill>
                  <a:prstClr val="black"/>
                </a:solidFill>
              </a:rPr>
              <a:t>This link will take you to the Funding Opportunity Announcement (FOA) page that lists the FY 2021 Phase I Release 2 Topics:  </a:t>
            </a:r>
            <a:r>
              <a:rPr lang="en-US" sz="1700" dirty="0">
                <a:solidFill>
                  <a:prstClr val="black"/>
                </a:solidFill>
                <a:hlinkClick r:id="rId3"/>
              </a:rPr>
              <a:t>https://science.osti.gov/sbir/Funding-Opportunities</a:t>
            </a:r>
            <a:r>
              <a:rPr lang="en-US" sz="1700" dirty="0">
                <a:solidFill>
                  <a:prstClr val="black"/>
                </a:solidFill>
              </a:rPr>
              <a:t> </a:t>
            </a:r>
          </a:p>
          <a:p>
            <a:r>
              <a:rPr lang="en-US" sz="2200" b="1" dirty="0">
                <a:solidFill>
                  <a:prstClr val="black"/>
                </a:solidFill>
              </a:rPr>
              <a:t>What if my question was not answered at today’s webinar?</a:t>
            </a:r>
          </a:p>
          <a:p>
            <a:pPr marL="628650" lvl="1" indent="-228600"/>
            <a:r>
              <a:rPr lang="en-US" sz="1700" dirty="0">
                <a:solidFill>
                  <a:prstClr val="black"/>
                </a:solidFill>
              </a:rPr>
              <a:t>Please contact the point of contact that follows each subtopic in the document listed above for further clarification.</a:t>
            </a:r>
          </a:p>
          <a:p>
            <a:pPr marL="628650" lvl="1" indent="-228600"/>
            <a:r>
              <a:rPr lang="en-US" sz="1700" dirty="0">
                <a:solidFill>
                  <a:prstClr val="black"/>
                </a:solidFill>
              </a:rPr>
              <a:t>If you have a question about the grant application process, please send us an email at:                                   </a:t>
            </a:r>
            <a:r>
              <a:rPr lang="en-US" sz="1700" dirty="0">
                <a:solidFill>
                  <a:prstClr val="black"/>
                </a:solidFill>
                <a:hlinkClick r:id="rId4"/>
              </a:rPr>
              <a:t>sbir-sttr@science.doe.gov</a:t>
            </a:r>
            <a:r>
              <a:rPr lang="en-US" sz="1700" dirty="0">
                <a:solidFill>
                  <a:prstClr val="black"/>
                </a:solidFill>
              </a:rPr>
              <a:t>.  </a:t>
            </a:r>
          </a:p>
          <a:p>
            <a:pPr marL="231775" lvl="1" indent="-231775">
              <a:buFont typeface="Arial" pitchFamily="34" charset="0"/>
              <a:buChar char="•"/>
            </a:pPr>
            <a:endParaRPr lang="en-US" sz="1400" dirty="0"/>
          </a:p>
          <a:p>
            <a:endParaRPr lang="en-US" dirty="0"/>
          </a:p>
        </p:txBody>
      </p:sp>
    </p:spTree>
    <p:extLst>
      <p:ext uri="{BB962C8B-B14F-4D97-AF65-F5344CB8AC3E}">
        <p14:creationId xmlns:p14="http://schemas.microsoft.com/office/powerpoint/2010/main" val="3865195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02: </a:t>
            </a:r>
            <a:r>
              <a:rPr lang="fr-FR" sz="2200" b="1" dirty="0">
                <a:latin typeface="Arial Narrow" panose="020B0606020202030204" pitchFamily="34" charset="0"/>
              </a:rPr>
              <a:t>ALTERNATIVE RADIOLOGICAL SOURCE TECHNOLOGIES</a:t>
            </a:r>
            <a:endParaRPr lang="en-US" sz="2200" b="1" dirty="0">
              <a:latin typeface="Arial Narrow" panose="020B0606020202030204" pitchFamily="34" charset="0"/>
            </a:endParaRP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Portable Modular Accelerator Technology to Replace Gamma in Irradiation Applications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Glass-metal Fritted Assemblies for Alpha-detection</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Donald Hornback, </a:t>
            </a:r>
            <a:r>
              <a:rPr lang="en-US" sz="2000" dirty="0">
                <a:solidFill>
                  <a:schemeClr val="tx1"/>
                </a:solidFill>
                <a:latin typeface="Arial Narrow" panose="020B0606020202030204" pitchFamily="34" charset="0"/>
                <a:hlinkClick r:id="rId3"/>
              </a:rPr>
              <a:t>Donald.Hornback@nnsa.doe.gov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005495575"/>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221426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03: REMOTE DETECTION TECHNOLOGIES</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Extending Remote Gas Sensing Range</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Networked Edge Sensing</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Chris Ramos, </a:t>
            </a:r>
            <a:r>
              <a:rPr lang="en-US" sz="2000" dirty="0">
                <a:solidFill>
                  <a:schemeClr val="tx1"/>
                </a:solidFill>
                <a:latin typeface="Arial Narrow" panose="020B0606020202030204" pitchFamily="34" charset="0"/>
                <a:hlinkClick r:id="rId3"/>
              </a:rPr>
              <a:t>Christopher.ramos@nnsa.doe.gov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849615497"/>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3782244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04: ARTIFICIAL INTELLIGENCE</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Cloud/High-Performance Computing (HPC) Architectures by Design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Angie Sheffield, </a:t>
            </a:r>
            <a:r>
              <a:rPr lang="en-US" sz="2000" dirty="0">
                <a:solidFill>
                  <a:schemeClr val="tx1"/>
                </a:solidFill>
                <a:latin typeface="Arial Narrow" panose="020B0606020202030204" pitchFamily="34" charset="0"/>
                <a:hlinkClick r:id="rId3"/>
              </a:rPr>
              <a:t>angela.sheffield@nnsa.doe.gov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67164504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430829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05:	DIGITIZING AND ANALYZING LEGACY SEISMO-ACOUSTIC DATA</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Digitization of Legacy </a:t>
            </a:r>
            <a:r>
              <a:rPr lang="en-US" sz="2000" dirty="0" err="1">
                <a:solidFill>
                  <a:schemeClr val="tx1"/>
                </a:solidFill>
                <a:latin typeface="Arial Narrow" panose="020B0606020202030204" pitchFamily="34" charset="0"/>
              </a:rPr>
              <a:t>Seismo</a:t>
            </a:r>
            <a:r>
              <a:rPr lang="en-US" sz="2000" dirty="0">
                <a:solidFill>
                  <a:schemeClr val="tx1"/>
                </a:solidFill>
                <a:latin typeface="Arial Narrow" panose="020B0606020202030204" pitchFamily="34" charset="0"/>
              </a:rPr>
              <a:t>-acoustic Waveform Data</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Methods to Readily Read, Recover, and Organize Legacy Digital Storage Media</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Analysis Methods to Identify the Instrument Response Function (IRF) for De-convolution</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Thomas Kiess, </a:t>
            </a:r>
            <a:r>
              <a:rPr lang="en-US" sz="2000" dirty="0">
                <a:solidFill>
                  <a:schemeClr val="tx1"/>
                </a:solidFill>
                <a:latin typeface="Arial Narrow" panose="020B0606020202030204" pitchFamily="34" charset="0"/>
                <a:hlinkClick r:id="rId3"/>
              </a:rPr>
              <a:t>thomas.kiess@nnsa.doe.gov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836533515"/>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980470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06: SURFACE MAPPING MICROANALYSIS</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Rapid Scanning and Feature Discrimination</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2-D and 3-D Surface Mapping Across Multiple Microscopy Platforms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Spatial Alignment and Target Extraction</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Timothy Ashenfelter, </a:t>
            </a:r>
            <a:r>
              <a:rPr lang="en-US" sz="2000" dirty="0">
                <a:solidFill>
                  <a:schemeClr val="tx1"/>
                </a:solidFill>
                <a:latin typeface="Arial Narrow" panose="020B0606020202030204" pitchFamily="34" charset="0"/>
                <a:hlinkClick r:id="rId3"/>
              </a:rPr>
              <a:t>Timothy.Ashenfelter@nnsa.doe.gov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836533515"/>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6744751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07: ADVANCED GRID TECHNOLOGIES</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Protective Relaying Technologies and Tools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New Methods for Training Operators Leveraging Advances in Cognitive Science</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 a – David Howard, </a:t>
            </a:r>
            <a:r>
              <a:rPr lang="en-US" sz="2000" dirty="0">
                <a:solidFill>
                  <a:schemeClr val="tx1"/>
                </a:solidFill>
                <a:latin typeface="Arial Narrow" panose="020B0606020202030204" pitchFamily="34" charset="0"/>
                <a:hlinkClick r:id="rId3"/>
              </a:rPr>
              <a:t>david.howard@hq.doe.gov</a:t>
            </a: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Questions: Subtopic b – Sandra Jenkins, </a:t>
            </a:r>
            <a:r>
              <a:rPr lang="en-US" sz="2000" dirty="0">
                <a:solidFill>
                  <a:schemeClr val="tx1"/>
                </a:solidFill>
                <a:latin typeface="Arial Narrow" panose="020B0606020202030204" pitchFamily="34" charset="0"/>
                <a:hlinkClick r:id="rId4"/>
              </a:rPr>
              <a:t>sandra.jenkins@hq.doe.gov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836533515"/>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5710590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08: ADVANCED POWER CONVERSION SYSTEM MAGNETICS FOR GRID-TIED ENERGY STORAGE</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Manufactured High Frequency Link Transformers for Next Generation Grid-tied Energy Storage Power Conversion Systems </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Imre Gyuk, </a:t>
            </a:r>
            <a:r>
              <a:rPr lang="en-US" sz="2000" dirty="0">
                <a:solidFill>
                  <a:schemeClr val="tx1"/>
                </a:solidFill>
                <a:latin typeface="Arial Narrow" panose="020B0606020202030204" pitchFamily="34" charset="0"/>
                <a:hlinkClick r:id="rId3"/>
              </a:rPr>
              <a:t>imre.gyuk@hq.doe.gov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836533515"/>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746893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21: NOVEL MONITORING CONCEPTS IN THE SUBSURFACE </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Real-time Sampling &amp; Analysis of Tank Waste with Remote or On-pipe Monitoring</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Non-Intrusive Mercury Detection and Measurement</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Latrincy Bates, </a:t>
            </a:r>
            <a:r>
              <a:rPr lang="en-US" sz="2000" dirty="0">
                <a:solidFill>
                  <a:schemeClr val="tx1"/>
                </a:solidFill>
                <a:latin typeface="Arial Narrow" panose="020B0606020202030204" pitchFamily="34" charset="0"/>
                <a:hlinkClick r:id="rId3"/>
              </a:rPr>
              <a:t>Latrincy.Bates@em.doe.gov</a:t>
            </a:r>
            <a:r>
              <a:rPr lang="en-US" sz="2000" dirty="0">
                <a:solidFill>
                  <a:schemeClr val="tx1"/>
                </a:solidFill>
                <a:latin typeface="Arial Narrow" panose="020B0606020202030204" pitchFamily="34" charset="0"/>
              </a:rPr>
              <a:t>  or Grover Chamberlain, </a:t>
            </a:r>
            <a:r>
              <a:rPr lang="en-US" sz="2000" dirty="0">
                <a:solidFill>
                  <a:schemeClr val="tx1"/>
                </a:solidFill>
                <a:latin typeface="Arial Narrow" panose="020B0606020202030204" pitchFamily="34" charset="0"/>
                <a:hlinkClick r:id="rId4"/>
              </a:rPr>
              <a:t>grover.chamberlain@em.doe.gov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945690603"/>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a:t>
                      </a:r>
                      <a:r>
                        <a:rPr lang="en-US" sz="1400" b="1">
                          <a:solidFill>
                            <a:schemeClr val="tx1"/>
                          </a:solidFill>
                          <a:effectLst/>
                          <a:latin typeface="Arial Narrow" panose="020B0606020202030204" pitchFamily="34" charset="0"/>
                          <a:ea typeface="Times New Roman"/>
                          <a:cs typeface="Times New Roman"/>
                        </a:rPr>
                        <a:t>:  NO</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9938726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22: CARBON STORAGE R&amp;D  </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Technologies for Detection and Characterization of Legacy Wellbores: Carbon Storage</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 </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a:solidFill>
                  <a:schemeClr val="tx1"/>
                </a:solidFill>
                <a:latin typeface="Arial Narrow" panose="020B0606020202030204" pitchFamily="34" charset="0"/>
              </a:rPr>
              <a:t>Questions: Kyle Smith, </a:t>
            </a:r>
            <a:r>
              <a:rPr lang="en-US" sz="2000">
                <a:solidFill>
                  <a:schemeClr val="tx1"/>
                </a:solidFill>
                <a:latin typeface="Arial Narrow" panose="020B0606020202030204" pitchFamily="34" charset="0"/>
                <a:hlinkClick r:id="rId3"/>
              </a:rPr>
              <a:t>kyle.smith@netl.doe.gov</a:t>
            </a:r>
            <a:r>
              <a:rPr lang="en-US" sz="200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35999726"/>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4334299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23: SUPERCRITICAL CARBON DIOXIDE (SCO2) </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Supercritical Carbon Dioxide Resistant Coatings for Turbomachinery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Coolers for Supercritical Carbon Dioxide Base Power Cycles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 </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 a – Richard Dalton, </a:t>
            </a:r>
            <a:r>
              <a:rPr lang="en-US" sz="2000" dirty="0">
                <a:solidFill>
                  <a:schemeClr val="tx1"/>
                </a:solidFill>
                <a:latin typeface="Arial Narrow" panose="020B0606020202030204" pitchFamily="34" charset="0"/>
                <a:hlinkClick r:id="rId3"/>
              </a:rPr>
              <a:t>Richard.Dalton@netl.doe.gov</a:t>
            </a: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		  Subtopic b –  Drew O’Connell, </a:t>
            </a:r>
            <a:r>
              <a:rPr lang="en-US" sz="2000" dirty="0">
                <a:solidFill>
                  <a:schemeClr val="tx1"/>
                </a:solidFill>
                <a:latin typeface="Arial Narrow" panose="020B0606020202030204" pitchFamily="34" charset="0"/>
                <a:hlinkClick r:id="rId4"/>
              </a:rPr>
              <a:t>Andrew.Oconnell@netl.doe.gov</a:t>
            </a: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		  Subtopic c – Mark Freeman, </a:t>
            </a:r>
            <a:r>
              <a:rPr lang="en-US" sz="2000" dirty="0">
                <a:solidFill>
                  <a:schemeClr val="tx1"/>
                </a:solidFill>
                <a:latin typeface="Arial Narrow" panose="020B0606020202030204" pitchFamily="34" charset="0"/>
                <a:hlinkClick r:id="rId5"/>
              </a:rPr>
              <a:t>Mark.Freeman@netl.doe.gov</a:t>
            </a:r>
            <a:r>
              <a:rPr lang="en-US" sz="2000" dirty="0">
                <a:solidFill>
                  <a:schemeClr val="tx1"/>
                </a:solidFill>
                <a:latin typeface="Arial Narrow" panose="020B0606020202030204" pitchFamily="34" charset="0"/>
              </a:rPr>
              <a:t> </a:t>
            </a: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1383861"/>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3788910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4"/>
          <p:cNvSpPr txBox="1">
            <a:spLocks noChangeArrowheads="1"/>
          </p:cNvSpPr>
          <p:nvPr/>
        </p:nvSpPr>
        <p:spPr bwMode="auto">
          <a:xfrm>
            <a:off x="2419350" y="4953000"/>
            <a:ext cx="4305300" cy="461665"/>
          </a:xfrm>
          <a:prstGeom prst="rect">
            <a:avLst/>
          </a:prstGeom>
          <a:noFill/>
          <a:ln w="9525">
            <a:noFill/>
            <a:miter lim="800000"/>
            <a:headEnd/>
            <a:tailEnd/>
          </a:ln>
        </p:spPr>
        <p:txBody>
          <a:bodyPr wrap="square">
            <a:spAutoFit/>
          </a:bodyPr>
          <a:lstStyle/>
          <a:p>
            <a:pPr algn="ctr">
              <a:spcBef>
                <a:spcPts val="0"/>
              </a:spcBef>
            </a:pPr>
            <a:r>
              <a:rPr lang="en-US" b="1" dirty="0">
                <a:solidFill>
                  <a:prstClr val="black"/>
                </a:solidFill>
                <a:latin typeface="Calibri" pitchFamily="34" charset="0"/>
              </a:rPr>
              <a:t>DOE SBIR/STTR Programs Office</a:t>
            </a:r>
          </a:p>
        </p:txBody>
      </p:sp>
      <p:sp>
        <p:nvSpPr>
          <p:cNvPr id="4" name="Rectangle 2"/>
          <p:cNvSpPr>
            <a:spLocks noGrp="1" noChangeArrowheads="1"/>
          </p:cNvSpPr>
          <p:nvPr>
            <p:ph type="ctrTitle"/>
          </p:nvPr>
        </p:nvSpPr>
        <p:spPr>
          <a:xfrm>
            <a:off x="990600" y="1143000"/>
            <a:ext cx="7162800" cy="3469333"/>
          </a:xfrm>
          <a:noFill/>
        </p:spPr>
        <p:txBody>
          <a:bodyPr>
            <a:normAutofit fontScale="90000"/>
          </a:bodyPr>
          <a:lstStyle/>
          <a:p>
            <a:pPr>
              <a:lnSpc>
                <a:spcPct val="80000"/>
              </a:lnSpc>
            </a:pPr>
            <a:r>
              <a:rPr lang="en-US" sz="3600" dirty="0"/>
              <a:t>DOE SBIR/STTR </a:t>
            </a:r>
            <a:br>
              <a:rPr lang="en-US" sz="3600" dirty="0"/>
            </a:br>
            <a:r>
              <a:rPr lang="en-US" sz="3600" dirty="0"/>
              <a:t>Phase I Release 2 Topics Webinar</a:t>
            </a:r>
            <a:br>
              <a:rPr lang="en-US" sz="3600" dirty="0"/>
            </a:br>
            <a:br>
              <a:rPr lang="en-US" sz="3600" dirty="0"/>
            </a:br>
            <a:r>
              <a:rPr lang="en-US" sz="3600" dirty="0"/>
              <a:t>Topics associated with the</a:t>
            </a:r>
            <a:br>
              <a:rPr lang="en-US" sz="3600" dirty="0"/>
            </a:br>
            <a:r>
              <a:rPr lang="en-US" sz="3600" dirty="0"/>
              <a:t>FY 2021 Phase I Release 2</a:t>
            </a:r>
            <a:br>
              <a:rPr lang="en-US" sz="3600" dirty="0"/>
            </a:br>
            <a:r>
              <a:rPr lang="en-US" sz="3600" dirty="0"/>
              <a:t>Funding Opportunity Announcement</a:t>
            </a:r>
            <a:br>
              <a:rPr lang="en-US" sz="3600" dirty="0"/>
            </a:br>
            <a:br>
              <a:rPr lang="en-US" sz="3600" dirty="0"/>
            </a:br>
            <a:r>
              <a:rPr lang="en-US" sz="3200" b="1" u="sng" dirty="0">
                <a:latin typeface="Calibri" pitchFamily="34" charset="0"/>
              </a:rPr>
              <a:t>Topics 1-8 &amp; 21-27</a:t>
            </a:r>
            <a:br>
              <a:rPr lang="en-US" sz="3200" dirty="0"/>
            </a:br>
            <a:endParaRPr lang="en-US" sz="1700" dirty="0"/>
          </a:p>
        </p:txBody>
      </p:sp>
      <p:sp>
        <p:nvSpPr>
          <p:cNvPr id="9" name="TextBox 4"/>
          <p:cNvSpPr txBox="1">
            <a:spLocks noChangeArrowheads="1"/>
          </p:cNvSpPr>
          <p:nvPr/>
        </p:nvSpPr>
        <p:spPr bwMode="auto">
          <a:xfrm>
            <a:off x="3162300" y="5639143"/>
            <a:ext cx="2819400" cy="369332"/>
          </a:xfrm>
          <a:prstGeom prst="rect">
            <a:avLst/>
          </a:prstGeom>
          <a:noFill/>
          <a:ln w="9525">
            <a:noFill/>
            <a:miter lim="800000"/>
            <a:headEnd/>
            <a:tailEnd/>
          </a:ln>
        </p:spPr>
        <p:txBody>
          <a:bodyPr wrap="square">
            <a:spAutoFit/>
          </a:bodyPr>
          <a:lstStyle/>
          <a:p>
            <a:pPr algn="ctr">
              <a:spcBef>
                <a:spcPts val="0"/>
              </a:spcBef>
            </a:pPr>
            <a:r>
              <a:rPr lang="en-US" sz="1800" b="1" u="sng" dirty="0">
                <a:solidFill>
                  <a:prstClr val="black"/>
                </a:solidFill>
                <a:latin typeface="Calibri" pitchFamily="34" charset="0"/>
              </a:rPr>
              <a:t>November 16, 2020</a:t>
            </a:r>
          </a:p>
        </p:txBody>
      </p:sp>
    </p:spTree>
    <p:extLst>
      <p:ext uri="{BB962C8B-B14F-4D97-AF65-F5344CB8AC3E}">
        <p14:creationId xmlns:p14="http://schemas.microsoft.com/office/powerpoint/2010/main" val="39485157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24:	RARE EARTH ELEMENTS AND CRITICAL MINERALS FROM COAL-BASED RESOURCES</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Technology Development for Production of Individually Separated, High Purity, (ISHP) Rare Earth Oxides/Rare Earth Salts (REO/RES)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Technology Development for Production of Rare Earth Metals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Production of Critical Minerals from Coal-Based Resources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 </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Mark Render, </a:t>
            </a:r>
            <a:r>
              <a:rPr lang="en-US" sz="2000" dirty="0">
                <a:solidFill>
                  <a:schemeClr val="tx1"/>
                </a:solidFill>
                <a:latin typeface="Arial Narrow" panose="020B0606020202030204" pitchFamily="34" charset="0"/>
                <a:hlinkClick r:id="rId3"/>
              </a:rPr>
              <a:t>mark.render@netl.doe.gov</a:t>
            </a:r>
            <a:r>
              <a:rPr lang="en-US" sz="2000" dirty="0">
                <a:solidFill>
                  <a:schemeClr val="tx1"/>
                </a:solidFill>
                <a:latin typeface="Arial Narrow" panose="020B0606020202030204" pitchFamily="34" charset="0"/>
              </a:rPr>
              <a:t> </a:t>
            </a: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1383861"/>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8158114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25: CARBON CAPTURE</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Novel Cryogenic Processes to Support Transformational Carbon Capture Technologies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Krista Hill, </a:t>
            </a:r>
            <a:r>
              <a:rPr lang="en-US" sz="2000" dirty="0">
                <a:solidFill>
                  <a:schemeClr val="tx1"/>
                </a:solidFill>
                <a:latin typeface="Arial Narrow" panose="020B0606020202030204" pitchFamily="34" charset="0"/>
                <a:hlinkClick r:id="rId3"/>
              </a:rPr>
              <a:t>krista.hill@netl.doe.gov</a:t>
            </a:r>
            <a:r>
              <a:rPr lang="en-US" sz="2000" dirty="0">
                <a:solidFill>
                  <a:schemeClr val="tx1"/>
                </a:solidFill>
                <a:latin typeface="Arial Narrow" panose="020B0606020202030204" pitchFamily="34" charset="0"/>
              </a:rPr>
              <a:t> </a:t>
            </a: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1383861"/>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6665429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9248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26:	UNCONVENTIONAL OIL &amp; NATURAL GAS TECHNOLOGIES</a:t>
            </a: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Shale Gas Recovery Technologies for Horizontal Well Completion Optimization</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Hydraulic Fracture Diagnostics for Unconventional Oil and Natural Gas Wells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William </a:t>
            </a:r>
            <a:r>
              <a:rPr lang="en-US" sz="2000" dirty="0" err="1">
                <a:solidFill>
                  <a:schemeClr val="tx1"/>
                </a:solidFill>
                <a:latin typeface="Arial Narrow" panose="020B0606020202030204" pitchFamily="34" charset="0"/>
              </a:rPr>
              <a:t>Fincham</a:t>
            </a:r>
            <a:r>
              <a:rPr lang="en-US" sz="2000" dirty="0">
                <a:solidFill>
                  <a:schemeClr val="tx1"/>
                </a:solidFill>
                <a:latin typeface="Arial Narrow" panose="020B0606020202030204" pitchFamily="34" charset="0"/>
              </a:rPr>
              <a:t>, </a:t>
            </a:r>
            <a:r>
              <a:rPr lang="en-US" sz="2000" dirty="0">
                <a:solidFill>
                  <a:schemeClr val="tx1"/>
                </a:solidFill>
                <a:latin typeface="Arial Narrow" panose="020B0606020202030204" pitchFamily="34" charset="0"/>
                <a:hlinkClick r:id="rId3"/>
              </a:rPr>
              <a:t>william.fincham@netl.doe.gov</a:t>
            </a:r>
            <a:r>
              <a:rPr lang="en-US" sz="2000" dirty="0">
                <a:solidFill>
                  <a:schemeClr val="tx1"/>
                </a:solidFill>
                <a:latin typeface="Arial Narrow" panose="020B0606020202030204" pitchFamily="34" charset="0"/>
              </a:rPr>
              <a:t>  </a:t>
            </a: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1383861"/>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0521868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970196" cy="838199"/>
          </a:xfrm>
        </p:spPr>
        <p:txBody>
          <a:bodyPr>
            <a:normAutofit/>
          </a:bodyPr>
          <a:lstStyle/>
          <a:p>
            <a:pPr marL="1131888" indent="-1752600" algn="l">
              <a:tabLst>
                <a:tab pos="461963" algn="l"/>
                <a:tab pos="1081088" algn="l"/>
              </a:tabLst>
            </a:pPr>
            <a:r>
              <a:rPr lang="en-US" sz="2200" b="1" dirty="0">
                <a:latin typeface="Arial Narrow" panose="020B0606020202030204" pitchFamily="34" charset="0"/>
              </a:rPr>
              <a:t>Topic 27 :	 </a:t>
            </a:r>
            <a:r>
              <a:rPr lang="fr-FR" sz="2200" b="1" dirty="0">
                <a:latin typeface="Arial Narrow" panose="020B0606020202030204" pitchFamily="34" charset="0"/>
              </a:rPr>
              <a:t>NATURAL GAS TECHNOLOGIES:  NATURAL GAS  INFRASTRUCTURE </a:t>
            </a:r>
            <a:endParaRPr lang="en-US" sz="2200" b="1" dirty="0">
              <a:latin typeface="Arial Narrow" panose="020B0606020202030204" pitchFamily="34" charset="0"/>
            </a:endParaRPr>
          </a:p>
        </p:txBody>
      </p:sp>
      <p:sp>
        <p:nvSpPr>
          <p:cNvPr id="3" name="Subtitle 2"/>
          <p:cNvSpPr>
            <a:spLocks noGrp="1"/>
          </p:cNvSpPr>
          <p:nvPr>
            <p:ph type="subTitle" idx="1"/>
          </p:nvPr>
        </p:nvSpPr>
        <p:spPr>
          <a:xfrm>
            <a:off x="762001" y="2209800"/>
            <a:ext cx="7650804"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Hydrogen Transport</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Sensors for Hydrogen Monitoring</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Hydrogen Leakage Detection and Mitigation</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William </a:t>
            </a:r>
            <a:r>
              <a:rPr lang="en-US" sz="2000" dirty="0" err="1">
                <a:solidFill>
                  <a:schemeClr val="tx1"/>
                </a:solidFill>
                <a:latin typeface="Arial Narrow" panose="020B0606020202030204" pitchFamily="34" charset="0"/>
              </a:rPr>
              <a:t>Fincham</a:t>
            </a:r>
            <a:r>
              <a:rPr lang="en-US" sz="2000" dirty="0">
                <a:solidFill>
                  <a:schemeClr val="tx1"/>
                </a:solidFill>
                <a:latin typeface="Arial Narrow" panose="020B0606020202030204" pitchFamily="34" charset="0"/>
              </a:rPr>
              <a:t>, </a:t>
            </a:r>
            <a:r>
              <a:rPr lang="en-US" sz="2000" dirty="0">
                <a:solidFill>
                  <a:schemeClr val="tx1"/>
                </a:solidFill>
                <a:latin typeface="Arial Narrow" panose="020B0606020202030204" pitchFamily="34" charset="0"/>
                <a:hlinkClick r:id="rId3"/>
              </a:rPr>
              <a:t>william.fincham@netl.doe.gov</a:t>
            </a:r>
            <a:r>
              <a:rPr lang="en-US" sz="2000" dirty="0">
                <a:solidFill>
                  <a:schemeClr val="tx1"/>
                </a:solidFill>
                <a:latin typeface="Arial Narrow" panose="020B0606020202030204" pitchFamily="34" charset="0"/>
              </a:rPr>
              <a:t> </a:t>
            </a:r>
          </a:p>
          <a:p>
            <a:pPr marL="1090613" indent="-109061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1383861"/>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1264270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sz="2800" b="1" dirty="0"/>
              <a:t>DOE SBIR/STTR Programs Office</a:t>
            </a:r>
            <a:br>
              <a:rPr lang="en-US" sz="2800" b="1" dirty="0"/>
            </a:br>
            <a:r>
              <a:rPr lang="en-US" sz="2800" b="1" dirty="0"/>
              <a:t>Contact Information</a:t>
            </a:r>
          </a:p>
        </p:txBody>
      </p:sp>
      <p:sp>
        <p:nvSpPr>
          <p:cNvPr id="10243" name="Rectangle 7"/>
          <p:cNvSpPr>
            <a:spLocks noGrp="1" noChangeArrowheads="1"/>
          </p:cNvSpPr>
          <p:nvPr>
            <p:ph idx="1"/>
          </p:nvPr>
        </p:nvSpPr>
        <p:spPr>
          <a:xfrm>
            <a:off x="152400" y="1989138"/>
            <a:ext cx="8229600" cy="3573462"/>
          </a:xfrm>
        </p:spPr>
        <p:txBody>
          <a:bodyPr>
            <a:normAutofit/>
          </a:bodyPr>
          <a:lstStyle/>
          <a:p>
            <a:pPr>
              <a:lnSpc>
                <a:spcPct val="80000"/>
              </a:lnSpc>
              <a:buClr>
                <a:schemeClr val="tx1"/>
              </a:buClr>
              <a:buFont typeface="Wingdings" pitchFamily="2" charset="2"/>
              <a:buChar char="Ø"/>
            </a:pPr>
            <a:r>
              <a:rPr lang="en-US" sz="2400" dirty="0"/>
              <a:t>SBIR/STTR Web</a:t>
            </a:r>
            <a:r>
              <a:rPr lang="en-US" sz="2400"/>
              <a:t>:  </a:t>
            </a:r>
            <a:r>
              <a:rPr lang="en-US">
                <a:hlinkClick r:id="rId3"/>
              </a:rPr>
              <a:t>https://science.osti.gov/sbir</a:t>
            </a:r>
            <a:r>
              <a:rPr lang="en-US"/>
              <a:t>  </a:t>
            </a:r>
          </a:p>
          <a:p>
            <a:pPr>
              <a:lnSpc>
                <a:spcPct val="80000"/>
              </a:lnSpc>
              <a:buClr>
                <a:schemeClr val="tx1"/>
              </a:buClr>
              <a:buNone/>
            </a:pPr>
            <a:endParaRPr lang="en-US" sz="2000" dirty="0"/>
          </a:p>
          <a:p>
            <a:pPr eaLnBrk="1" hangingPunct="1">
              <a:lnSpc>
                <a:spcPct val="80000"/>
              </a:lnSpc>
              <a:buClr>
                <a:schemeClr val="tx1"/>
              </a:buClr>
              <a:buFont typeface="Wingdings" pitchFamily="2" charset="2"/>
              <a:buChar char="Ø"/>
            </a:pPr>
            <a:r>
              <a:rPr lang="en-US" sz="2400" dirty="0"/>
              <a:t>Email:  </a:t>
            </a:r>
            <a:r>
              <a:rPr lang="en-US" sz="2400" dirty="0">
                <a:hlinkClick r:id="rId4"/>
              </a:rPr>
              <a:t>sbir-sttr@science.doe.gov</a:t>
            </a:r>
            <a:endParaRPr lang="en-US" sz="2400" dirty="0"/>
          </a:p>
          <a:p>
            <a:pPr eaLnBrk="1" hangingPunct="1">
              <a:lnSpc>
                <a:spcPct val="80000"/>
              </a:lnSpc>
              <a:buClr>
                <a:schemeClr val="tx1"/>
              </a:buClr>
              <a:buFont typeface="Wingdings" pitchFamily="2" charset="2"/>
              <a:buChar char="Ø"/>
            </a:pPr>
            <a:endParaRPr lang="en-US" sz="2400" dirty="0"/>
          </a:p>
          <a:p>
            <a:pPr>
              <a:lnSpc>
                <a:spcPct val="80000"/>
              </a:lnSpc>
              <a:buClr>
                <a:schemeClr val="tx1"/>
              </a:buClr>
              <a:buFont typeface="Wingdings" pitchFamily="2" charset="2"/>
              <a:buChar char="Ø"/>
            </a:pPr>
            <a:r>
              <a:rPr lang="en-US" dirty="0"/>
              <a:t>Phone Assistance Hotline:  </a:t>
            </a:r>
            <a:r>
              <a:rPr lang="en-US" sz="2400" dirty="0"/>
              <a:t>301-903-5707</a:t>
            </a:r>
          </a:p>
          <a:p>
            <a:pPr>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sz="2400" dirty="0"/>
              <a:t>DOE Phase 0 Assistance Program</a:t>
            </a:r>
            <a:r>
              <a:rPr lang="en-US" dirty="0"/>
              <a:t>:  </a:t>
            </a:r>
            <a:r>
              <a:rPr lang="en-US" sz="1800" dirty="0">
                <a:hlinkClick r:id="rId5"/>
              </a:rPr>
              <a:t>http://www.dawnbreaker.com/doephase0/</a:t>
            </a:r>
            <a:r>
              <a:rPr lang="en-US" sz="1800" dirty="0"/>
              <a:t> </a:t>
            </a:r>
          </a:p>
          <a:p>
            <a:pPr eaLnBrk="1" hangingPunct="1">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dirty="0"/>
              <a:t>DOE Application Assistance:  </a:t>
            </a:r>
            <a:r>
              <a:rPr lang="en-US" dirty="0">
                <a:hlinkClick r:id="rId6"/>
              </a:rPr>
              <a:t>https://science.osti.gov/SBIRLearning</a:t>
            </a:r>
            <a:endParaRPr lang="en-US" sz="2400" dirty="0"/>
          </a:p>
          <a:p>
            <a:pPr marL="0" indent="0" eaLnBrk="1" hangingPunct="1">
              <a:lnSpc>
                <a:spcPct val="80000"/>
              </a:lnSpc>
              <a:buClr>
                <a:schemeClr val="tx1"/>
              </a:buClr>
              <a:buNone/>
            </a:pPr>
            <a:endParaRPr lang="en-US" sz="2400" dirty="0"/>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24</a:t>
            </a:fld>
            <a:endParaRPr lang="en-US" dirty="0">
              <a:solidFill>
                <a:prstClr val="black">
                  <a:tint val="75000"/>
                </a:prstClr>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4766" y="1195388"/>
            <a:ext cx="1907234" cy="2553487"/>
          </a:xfrm>
          <a:prstGeom prst="rect">
            <a:avLst/>
          </a:prstGeom>
        </p:spPr>
      </p:pic>
      <p:sp>
        <p:nvSpPr>
          <p:cNvPr id="2" name="AutoShape 2" descr="Image result for coming s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378231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6" y="642543"/>
            <a:ext cx="8229600" cy="1143000"/>
          </a:xfrm>
        </p:spPr>
        <p:txBody>
          <a:bodyPr/>
          <a:lstStyle/>
          <a:p>
            <a:r>
              <a:rPr lang="en-US" dirty="0"/>
              <a:t>TODAY’S AGENDA</a:t>
            </a:r>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56948432"/>
              </p:ext>
            </p:extLst>
          </p:nvPr>
        </p:nvGraphicFramePr>
        <p:xfrm>
          <a:off x="323161" y="2362200"/>
          <a:ext cx="8363639" cy="2280920"/>
        </p:xfrm>
        <a:graphic>
          <a:graphicData uri="http://schemas.openxmlformats.org/drawingml/2006/table">
            <a:tbl>
              <a:tblPr firstRow="1" bandRow="1">
                <a:tableStyleId>{5C22544A-7EE6-4342-B048-85BDC9FD1C3A}</a:tableStyleId>
              </a:tblPr>
              <a:tblGrid>
                <a:gridCol w="2039040">
                  <a:extLst>
                    <a:ext uri="{9D8B030D-6E8A-4147-A177-3AD203B41FA5}">
                      <a16:colId xmlns:a16="http://schemas.microsoft.com/office/drawing/2014/main" val="20000"/>
                    </a:ext>
                  </a:extLst>
                </a:gridCol>
                <a:gridCol w="6324599">
                  <a:extLst>
                    <a:ext uri="{9D8B030D-6E8A-4147-A177-3AD203B41FA5}">
                      <a16:colId xmlns:a16="http://schemas.microsoft.com/office/drawing/2014/main" val="20001"/>
                    </a:ext>
                  </a:extLst>
                </a:gridCol>
              </a:tblGrid>
              <a:tr h="370840">
                <a:tc>
                  <a:txBody>
                    <a:bodyPr/>
                    <a:lstStyle/>
                    <a:p>
                      <a:r>
                        <a:rPr lang="en-US" sz="1800" dirty="0"/>
                        <a:t>Topics Introduction</a:t>
                      </a:r>
                      <a:endParaRPr lang="en-US" dirty="0"/>
                    </a:p>
                  </a:txBody>
                  <a:tcPr/>
                </a:tc>
                <a:tc>
                  <a:txBody>
                    <a:bodyPr/>
                    <a:lstStyle/>
                    <a:p>
                      <a:r>
                        <a:rPr lang="en-US" sz="1800" dirty="0"/>
                        <a:t>DOE SBIR/STTR Programs Office</a:t>
                      </a:r>
                      <a:endParaRPr lang="en-US" dirty="0"/>
                    </a:p>
                  </a:txBody>
                  <a:tcPr/>
                </a:tc>
                <a:extLst>
                  <a:ext uri="{0D108BD9-81ED-4DB2-BD59-A6C34878D82A}">
                    <a16:rowId xmlns:a16="http://schemas.microsoft.com/office/drawing/2014/main" val="10000"/>
                  </a:ext>
                </a:extLst>
              </a:tr>
              <a:tr h="426720">
                <a:tc>
                  <a:txBody>
                    <a:bodyPr/>
                    <a:lstStyle/>
                    <a:p>
                      <a:pPr algn="r"/>
                      <a:r>
                        <a:rPr lang="en-US" sz="1800" dirty="0"/>
                        <a:t>Topic 01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Cybersecurity, Energy Security, and Emergency Response </a:t>
                      </a:r>
                    </a:p>
                  </a:txBody>
                  <a:tcPr/>
                </a:tc>
                <a:extLst>
                  <a:ext uri="{0D108BD9-81ED-4DB2-BD59-A6C34878D82A}">
                    <a16:rowId xmlns:a16="http://schemas.microsoft.com/office/drawing/2014/main" val="10001"/>
                  </a:ext>
                </a:extLst>
              </a:tr>
              <a:tr h="370840">
                <a:tc>
                  <a:txBody>
                    <a:bodyPr/>
                    <a:lstStyle/>
                    <a:p>
                      <a:pPr algn="r"/>
                      <a:r>
                        <a:rPr lang="en-US" sz="1800" dirty="0"/>
                        <a:t>Topics 02</a:t>
                      </a:r>
                      <a:r>
                        <a:rPr lang="en-US" sz="1800" baseline="0" dirty="0"/>
                        <a:t> – </a:t>
                      </a:r>
                      <a:r>
                        <a:rPr lang="en-US" sz="1800" dirty="0"/>
                        <a:t>06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Defense Nuclear Nonproliferation</a:t>
                      </a:r>
                    </a:p>
                  </a:txBody>
                  <a:tcPr/>
                </a:tc>
                <a:extLst>
                  <a:ext uri="{0D108BD9-81ED-4DB2-BD59-A6C34878D82A}">
                    <a16:rowId xmlns:a16="http://schemas.microsoft.com/office/drawing/2014/main" val="10002"/>
                  </a:ext>
                </a:extLst>
              </a:tr>
              <a:tr h="370840">
                <a:tc>
                  <a:txBody>
                    <a:bodyPr/>
                    <a:lstStyle/>
                    <a:p>
                      <a:pPr algn="r"/>
                      <a:r>
                        <a:rPr lang="en-US" sz="1800" dirty="0"/>
                        <a:t>Topics 7-8</a:t>
                      </a:r>
                      <a:endParaRPr lang="en-US" dirty="0"/>
                    </a:p>
                  </a:txBody>
                  <a:tcPr/>
                </a:tc>
                <a:tc>
                  <a:txBody>
                    <a:bodyPr/>
                    <a:lstStyle/>
                    <a:p>
                      <a:r>
                        <a:rPr lang="en-US" dirty="0"/>
                        <a:t>Office of Electricity</a:t>
                      </a:r>
                    </a:p>
                  </a:txBody>
                  <a:tcPr/>
                </a:tc>
                <a:extLst>
                  <a:ext uri="{0D108BD9-81ED-4DB2-BD59-A6C34878D82A}">
                    <a16:rowId xmlns:a16="http://schemas.microsoft.com/office/drawing/2014/main" val="10003"/>
                  </a:ext>
                </a:extLst>
              </a:tr>
              <a:tr h="370840">
                <a:tc>
                  <a:txBody>
                    <a:bodyPr/>
                    <a:lstStyle/>
                    <a:p>
                      <a:pPr algn="r"/>
                      <a:r>
                        <a:rPr lang="en-US" dirty="0"/>
                        <a:t>Topic 21</a:t>
                      </a:r>
                    </a:p>
                  </a:txBody>
                  <a:tcPr/>
                </a:tc>
                <a:tc>
                  <a:txBody>
                    <a:bodyPr/>
                    <a:lstStyle/>
                    <a:p>
                      <a:r>
                        <a:rPr lang="en-US" dirty="0"/>
                        <a:t>Office of Environmental Management</a:t>
                      </a:r>
                    </a:p>
                  </a:txBody>
                  <a:tcPr/>
                </a:tc>
                <a:extLst>
                  <a:ext uri="{0D108BD9-81ED-4DB2-BD59-A6C34878D82A}">
                    <a16:rowId xmlns:a16="http://schemas.microsoft.com/office/drawing/2014/main" val="10004"/>
                  </a:ext>
                </a:extLst>
              </a:tr>
              <a:tr h="370840">
                <a:tc>
                  <a:txBody>
                    <a:bodyPr/>
                    <a:lstStyle/>
                    <a:p>
                      <a:pPr algn="r"/>
                      <a:r>
                        <a:rPr lang="en-US" dirty="0"/>
                        <a:t>Topics 22-27</a:t>
                      </a:r>
                    </a:p>
                  </a:txBody>
                  <a:tcPr/>
                </a:tc>
                <a:tc>
                  <a:txBody>
                    <a:bodyPr/>
                    <a:lstStyle/>
                    <a:p>
                      <a:r>
                        <a:rPr lang="en-US" dirty="0"/>
                        <a:t>Office of Fossil Energy</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275499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FY 2021 Phase I Schedule</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241038453"/>
              </p:ext>
            </p:extLst>
          </p:nvPr>
        </p:nvGraphicFramePr>
        <p:xfrm>
          <a:off x="304800" y="1425576"/>
          <a:ext cx="7848601" cy="3899752"/>
        </p:xfrm>
        <a:graphic>
          <a:graphicData uri="http://schemas.openxmlformats.org/drawingml/2006/table">
            <a:tbl>
              <a:tblPr/>
              <a:tblGrid>
                <a:gridCol w="2286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399636">
                <a:tc>
                  <a:txBody>
                    <a:bodyPr/>
                    <a:lstStyle/>
                    <a:p>
                      <a:r>
                        <a:rPr lang="en-US" sz="1600" dirty="0">
                          <a:solidFill>
                            <a:schemeClr val="bg1">
                              <a:lumMod val="95000"/>
                            </a:schemeClr>
                          </a:solidFill>
                          <a:latin typeface="Arial Narrow" panose="020B0606020202030204" pitchFamily="34" charset="0"/>
                        </a:rPr>
                        <a:t> </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356572">
                <a:tc>
                  <a:txBody>
                    <a:bodyPr/>
                    <a:lstStyle/>
                    <a:p>
                      <a:r>
                        <a:rPr lang="en-US" sz="1600" b="1" dirty="0">
                          <a:latin typeface="Arial Narrow" panose="020B0606020202030204" pitchFamily="34" charset="0"/>
                        </a:rPr>
                        <a:t>Topics Issued</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July 13,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November 9,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62991">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July 20,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November 16,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399636">
                <a:tc>
                  <a:txBody>
                    <a:bodyPr/>
                    <a:lstStyle/>
                    <a:p>
                      <a:r>
                        <a:rPr lang="en-US" sz="1600" b="1">
                          <a:latin typeface="Arial Narrow" panose="020B0606020202030204" pitchFamily="34" charset="0"/>
                        </a:rPr>
                        <a:t>FOA Issued</a:t>
                      </a:r>
                      <a:endParaRPr lang="en-US" sz="160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10,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December 14,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9636">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17,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December 18,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9636">
                <a:tc>
                  <a:txBody>
                    <a:bodyPr/>
                    <a:lstStyle/>
                    <a:p>
                      <a:r>
                        <a:rPr lang="en-US" sz="1600" b="1" dirty="0">
                          <a:latin typeface="Arial Narrow" panose="020B0606020202030204" pitchFamily="34" charset="0"/>
                        </a:rPr>
                        <a:t>Letters of Intent (LOI)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August</a:t>
                      </a:r>
                      <a:r>
                        <a:rPr lang="en-US" sz="1600" baseline="0" dirty="0">
                          <a:latin typeface="Arial Narrow" panose="020B0606020202030204" pitchFamily="34" charset="0"/>
                        </a:rPr>
                        <a:t> 31</a:t>
                      </a:r>
                      <a:r>
                        <a:rPr lang="en-US" sz="1600" dirty="0">
                          <a:latin typeface="Arial Narrow" panose="020B0606020202030204" pitchFamily="34" charset="0"/>
                        </a:rPr>
                        <a:t>,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4 January,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399636">
                <a:tc>
                  <a:txBody>
                    <a:bodyPr/>
                    <a:lstStyle/>
                    <a:p>
                      <a:pPr lvl="1"/>
                      <a:r>
                        <a:rPr lang="en-US" sz="1600" dirty="0">
                          <a:latin typeface="Arial Narrow" panose="020B0606020202030204" pitchFamily="34" charset="0"/>
                        </a:rPr>
                        <a:t>Non-responsive LOI Feedback Provided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September 21,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January 25,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9636">
                <a:tc>
                  <a:txBody>
                    <a:bodyPr/>
                    <a:lstStyle/>
                    <a:p>
                      <a:r>
                        <a:rPr lang="en-US" sz="1600" b="1" dirty="0">
                          <a:latin typeface="Arial Narrow" panose="020B0606020202030204" pitchFamily="34" charset="0"/>
                        </a:rPr>
                        <a:t>Applications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October 13,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February</a:t>
                      </a:r>
                      <a:r>
                        <a:rPr lang="en-US" sz="1600" baseline="0" dirty="0">
                          <a:latin typeface="Arial Narrow" panose="020B0606020202030204" pitchFamily="34" charset="0"/>
                        </a:rPr>
                        <a:t> 22</a:t>
                      </a:r>
                      <a:r>
                        <a:rPr lang="en-US" sz="1600" dirty="0">
                          <a:latin typeface="Arial Narrow" panose="020B0606020202030204" pitchFamily="34" charset="0"/>
                        </a:rPr>
                        <a:t>,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2889">
                <a:tc>
                  <a:txBody>
                    <a:bodyPr/>
                    <a:lstStyle/>
                    <a:p>
                      <a:r>
                        <a:rPr lang="en-US" sz="1600" b="1" dirty="0">
                          <a:latin typeface="Arial Narrow" panose="020B0606020202030204" pitchFamily="34" charset="0"/>
                        </a:rPr>
                        <a:t>Award Notification</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January 4,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May 17,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bl>
          </a:graphicData>
        </a:graphic>
      </p:graphicFrame>
      <p:sp>
        <p:nvSpPr>
          <p:cNvPr id="2" name="Flowchart: Connector 1"/>
          <p:cNvSpPr/>
          <p:nvPr/>
        </p:nvSpPr>
        <p:spPr>
          <a:xfrm flipV="1">
            <a:off x="5105400" y="1066800"/>
            <a:ext cx="2743200" cy="4389224"/>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84019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I Funding Opportunity Announcements</a:t>
            </a:r>
            <a:br>
              <a:rPr lang="en-US" dirty="0"/>
            </a:br>
            <a:r>
              <a:rPr lang="en-US" u="sng" dirty="0"/>
              <a:t>Participating DOE Programs (FY 2021)</a:t>
            </a:r>
          </a:p>
        </p:txBody>
      </p:sp>
      <p:sp>
        <p:nvSpPr>
          <p:cNvPr id="6" name="Rectangle 5"/>
          <p:cNvSpPr/>
          <p:nvPr/>
        </p:nvSpPr>
        <p:spPr>
          <a:xfrm>
            <a:off x="844313" y="2286000"/>
            <a:ext cx="1339613" cy="7490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844311" y="4270444"/>
            <a:ext cx="1339613" cy="73388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2438400" y="2000071"/>
            <a:ext cx="6248400" cy="1477328"/>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Advanced Scientific Computing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Basic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Biological and Environmental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Physics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Science</a:t>
            </a:r>
          </a:p>
        </p:txBody>
      </p:sp>
      <p:sp>
        <p:nvSpPr>
          <p:cNvPr id="13" name="TextBox 12"/>
          <p:cNvSpPr txBox="1"/>
          <p:nvPr/>
        </p:nvSpPr>
        <p:spPr>
          <a:xfrm>
            <a:off x="2438400" y="3599231"/>
            <a:ext cx="6248400" cy="2585323"/>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Cybersecurity, Energy Security, and Emergency Response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Defense Nuclear Nonproliferation</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Electricity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Energy Efficiency and Renewable Energy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Environmental Management</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Fossil Energy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Fusion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High Energy Physics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Energy</a:t>
            </a:r>
          </a:p>
        </p:txBody>
      </p:sp>
      <p:sp>
        <p:nvSpPr>
          <p:cNvPr id="12" name="Slide Number Placeholder 11"/>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5</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1676400" y="3126712"/>
            <a:ext cx="7162800" cy="3412200"/>
          </a:xfrm>
          <a:prstGeom prst="rect">
            <a:avLst/>
          </a:prstGeom>
        </p:spPr>
      </p:pic>
    </p:spTree>
    <p:extLst>
      <p:ext uri="{BB962C8B-B14F-4D97-AF65-F5344CB8AC3E}">
        <p14:creationId xmlns:p14="http://schemas.microsoft.com/office/powerpoint/2010/main" val="370224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08"/>
            <a:ext cx="8915400" cy="487362"/>
          </a:xfrm>
        </p:spPr>
        <p:txBody>
          <a:bodyPr>
            <a:normAutofit fontScale="90000"/>
          </a:bodyPr>
          <a:lstStyle/>
          <a:p>
            <a:r>
              <a:rPr lang="en-US" dirty="0"/>
              <a:t>Funding Opportunity Announcement (FOA) Webinar</a:t>
            </a:r>
          </a:p>
        </p:txBody>
      </p:sp>
      <p:sp>
        <p:nvSpPr>
          <p:cNvPr id="5" name="Content Placeholder 4"/>
          <p:cNvSpPr>
            <a:spLocks noGrp="1"/>
          </p:cNvSpPr>
          <p:nvPr>
            <p:ph idx="1"/>
          </p:nvPr>
        </p:nvSpPr>
        <p:spPr>
          <a:xfrm>
            <a:off x="631785" y="556560"/>
            <a:ext cx="7467600" cy="2424193"/>
          </a:xfrm>
        </p:spPr>
        <p:txBody>
          <a:bodyPr>
            <a:normAutofit/>
          </a:bodyPr>
          <a:lstStyle/>
          <a:p>
            <a:r>
              <a:rPr lang="en-US" sz="1800" dirty="0"/>
              <a:t>FY21 Phase I Release 2 FOA will be issued on </a:t>
            </a:r>
            <a:r>
              <a:rPr lang="en-US" sz="1800" b="1" dirty="0">
                <a:solidFill>
                  <a:srgbClr val="FF0000"/>
                </a:solidFill>
              </a:rPr>
              <a:t>December 14</a:t>
            </a:r>
            <a:r>
              <a:rPr lang="en-US" sz="1800" b="1" baseline="30000" dirty="0">
                <a:solidFill>
                  <a:srgbClr val="FF0000"/>
                </a:solidFill>
              </a:rPr>
              <a:t>th</a:t>
            </a:r>
            <a:r>
              <a:rPr lang="en-US" sz="1800" b="1" dirty="0">
                <a:solidFill>
                  <a:srgbClr val="FF0000"/>
                </a:solidFill>
              </a:rPr>
              <a:t>  </a:t>
            </a:r>
          </a:p>
          <a:p>
            <a:r>
              <a:rPr lang="en-US" sz="1800" dirty="0"/>
              <a:t>Join our Mailing List – this field is on every DOE SBIR/STTR web page</a:t>
            </a:r>
          </a:p>
          <a:p>
            <a:pPr lvl="1"/>
            <a:r>
              <a:rPr lang="en-US" sz="1600" dirty="0"/>
              <a:t>Following the issuance of the FOA, look for an email with a link to the FOA</a:t>
            </a:r>
          </a:p>
          <a:p>
            <a:endParaRPr lang="en-US" sz="1800" dirty="0"/>
          </a:p>
          <a:p>
            <a:r>
              <a:rPr lang="en-US" sz="1800" dirty="0"/>
              <a:t>Webinar with Q&amp;A for this FOA on </a:t>
            </a:r>
            <a:r>
              <a:rPr lang="en-US" sz="1800" b="1" dirty="0">
                <a:solidFill>
                  <a:srgbClr val="FF0000"/>
                </a:solidFill>
              </a:rPr>
              <a:t>December 18</a:t>
            </a:r>
            <a:r>
              <a:rPr lang="en-US" sz="1800" b="1" baseline="30000" dirty="0">
                <a:solidFill>
                  <a:srgbClr val="FF0000"/>
                </a:solidFill>
              </a:rPr>
              <a:t>th</a:t>
            </a:r>
            <a:r>
              <a:rPr lang="en-US" sz="1800" b="1" dirty="0">
                <a:solidFill>
                  <a:srgbClr val="FF0000"/>
                </a:solidFill>
              </a:rPr>
              <a:t>  </a:t>
            </a:r>
            <a:r>
              <a:rPr lang="en-US" sz="1800" b="1" dirty="0"/>
              <a:t>   </a:t>
            </a:r>
          </a:p>
          <a:p>
            <a:pPr lvl="1"/>
            <a:r>
              <a:rPr lang="en-US" sz="1600" dirty="0"/>
              <a:t>Overview of the FY 2021 DOE SBIR/STTR Programs   </a:t>
            </a:r>
          </a:p>
          <a:p>
            <a:pPr lvl="2"/>
            <a:r>
              <a:rPr lang="en-US" sz="1400" dirty="0"/>
              <a:t>Following the issuance of the FOA, look for an email announcing this webinar</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Picture 2"/>
          <p:cNvPicPr>
            <a:picLocks noChangeAspect="1"/>
          </p:cNvPicPr>
          <p:nvPr/>
        </p:nvPicPr>
        <p:blipFill rotWithShape="1">
          <a:blip r:embed="rId3"/>
          <a:srcRect l="1666" t="34466" r="12500"/>
          <a:stretch/>
        </p:blipFill>
        <p:spPr>
          <a:xfrm>
            <a:off x="441285" y="3022943"/>
            <a:ext cx="7848600" cy="3214687"/>
          </a:xfrm>
          <a:prstGeom prst="rect">
            <a:avLst/>
          </a:prstGeom>
        </p:spPr>
      </p:pic>
      <p:cxnSp>
        <p:nvCxnSpPr>
          <p:cNvPr id="8" name="Straight Arrow Connector 7"/>
          <p:cNvCxnSpPr/>
          <p:nvPr/>
        </p:nvCxnSpPr>
        <p:spPr>
          <a:xfrm>
            <a:off x="6858000" y="1524000"/>
            <a:ext cx="3048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30031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Topic Basics</a:t>
            </a:r>
          </a:p>
        </p:txBody>
      </p:sp>
      <p:sp>
        <p:nvSpPr>
          <p:cNvPr id="3" name="Content Placeholder 2"/>
          <p:cNvSpPr>
            <a:spLocks noGrp="1"/>
          </p:cNvSpPr>
          <p:nvPr>
            <p:ph idx="1"/>
          </p:nvPr>
        </p:nvSpPr>
        <p:spPr>
          <a:xfrm>
            <a:off x="457200" y="1417638"/>
            <a:ext cx="8229600" cy="4327525"/>
          </a:xfrm>
        </p:spPr>
        <p:txBody>
          <a:bodyPr>
            <a:normAutofit lnSpcReduction="10000"/>
          </a:bodyPr>
          <a:lstStyle/>
          <a:p>
            <a:r>
              <a:rPr lang="en-US" dirty="0"/>
              <a:t>Topics are created by DOE program managers and define important technology breakthroughs needed in R&amp;D areas that support the DOE mission</a:t>
            </a:r>
          </a:p>
          <a:p>
            <a:r>
              <a:rPr lang="en-US" dirty="0"/>
              <a:t>Topics are organized by DOE Program Office, e.g., EERE, BES, etc.</a:t>
            </a:r>
          </a:p>
          <a:p>
            <a:r>
              <a:rPr lang="en-US" dirty="0"/>
              <a:t>DOE program managers are listed with each subtopic</a:t>
            </a:r>
          </a:p>
          <a:p>
            <a:pPr lvl="1"/>
            <a:r>
              <a:rPr lang="en-US" dirty="0"/>
              <a:t>Questions to DOE program managers are limited to clarification of the topic and subtopic (including references)</a:t>
            </a:r>
          </a:p>
          <a:p>
            <a:pPr lvl="1"/>
            <a:r>
              <a:rPr lang="en-US" dirty="0"/>
              <a:t>Clarification is provided to help </a:t>
            </a:r>
            <a:r>
              <a:rPr lang="en-US" b="1" i="1" dirty="0"/>
              <a:t>you</a:t>
            </a:r>
            <a:r>
              <a:rPr lang="en-US" dirty="0"/>
              <a:t> determine whether your technology fits within the topic and subtopic</a:t>
            </a:r>
          </a:p>
          <a:p>
            <a:pPr lvl="1"/>
            <a:r>
              <a:rPr lang="en-US" dirty="0"/>
              <a:t>You may communicate with these topic managers from the release of topics until the grant application due date </a:t>
            </a:r>
          </a:p>
          <a:p>
            <a:pPr lvl="1"/>
            <a:r>
              <a:rPr lang="en-US" dirty="0"/>
              <a:t>The decision to apply is </a:t>
            </a:r>
            <a:r>
              <a:rPr lang="en-US" b="1" i="1" dirty="0"/>
              <a:t>yours</a:t>
            </a:r>
            <a:r>
              <a:rPr lang="en-US" dirty="0"/>
              <a: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23441405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2175"/>
            <a:ext cx="2590800" cy="685800"/>
          </a:xfrm>
        </p:spPr>
        <p:txBody>
          <a:bodyPr/>
          <a:lstStyle/>
          <a:p>
            <a:pPr algn="l"/>
            <a:r>
              <a:rPr lang="en-US" dirty="0"/>
              <a:t>Example Topic</a:t>
            </a:r>
          </a:p>
        </p:txBody>
      </p:sp>
      <p:sp>
        <p:nvSpPr>
          <p:cNvPr id="5" name="Content Placeholder 4"/>
          <p:cNvSpPr>
            <a:spLocks noGrp="1"/>
          </p:cNvSpPr>
          <p:nvPr>
            <p:ph idx="1"/>
          </p:nvPr>
        </p:nvSpPr>
        <p:spPr>
          <a:xfrm>
            <a:off x="76200" y="1132041"/>
            <a:ext cx="4572000" cy="3962400"/>
          </a:xfrm>
        </p:spPr>
        <p:txBody>
          <a:bodyPr>
            <a:normAutofit lnSpcReduction="10000"/>
          </a:bodyPr>
          <a:lstStyle/>
          <a:p>
            <a:r>
              <a:rPr lang="en-US" sz="2000" dirty="0"/>
              <a:t>Topic &amp; Subtopic</a:t>
            </a:r>
          </a:p>
          <a:p>
            <a:pPr lvl="1"/>
            <a:r>
              <a:rPr lang="en-US" sz="1800" dirty="0"/>
              <a:t>You must specify the same topic and subtopic in your Letter of Intent and grant application</a:t>
            </a:r>
          </a:p>
          <a:p>
            <a:r>
              <a:rPr lang="en-US" sz="2000" dirty="0"/>
              <a:t>Topic Header</a:t>
            </a:r>
          </a:p>
          <a:p>
            <a:pPr lvl="1"/>
            <a:r>
              <a:rPr lang="en-US" sz="1800" dirty="0"/>
              <a:t>Lists the maximum award amounts for Phase I &amp; Phase II and the types of application accepted (SBIR and/or STTR)</a:t>
            </a:r>
          </a:p>
          <a:p>
            <a:r>
              <a:rPr lang="en-US" sz="2000" dirty="0"/>
              <a:t>Program Manager </a:t>
            </a:r>
          </a:p>
          <a:p>
            <a:pPr lvl="1"/>
            <a:r>
              <a:rPr lang="en-US" sz="1800" dirty="0"/>
              <a:t>Each subtopic lists the responsible DOE program manager</a:t>
            </a:r>
          </a:p>
          <a:p>
            <a:r>
              <a:rPr lang="en-US" sz="2000" dirty="0"/>
              <a:t>“Other” Subtopic</a:t>
            </a:r>
          </a:p>
          <a:p>
            <a:r>
              <a:rPr lang="en-US" sz="2000" dirty="0"/>
              <a:t>References</a:t>
            </a:r>
          </a:p>
        </p:txBody>
      </p:sp>
      <p:sp>
        <p:nvSpPr>
          <p:cNvPr id="17" name="Slide Number Placeholder 16"/>
          <p:cNvSpPr>
            <a:spLocks noGrp="1"/>
          </p:cNvSpPr>
          <p:nvPr>
            <p:ph type="sldNum" sz="quarter" idx="12"/>
          </p:nvPr>
        </p:nvSpPr>
        <p:spPr/>
        <p:txBody>
          <a:bodyPr/>
          <a:lstStyle/>
          <a:p>
            <a:pPr>
              <a:defRPr/>
            </a:pPr>
            <a:fld id="{05049ED1-3483-43B8-8DF2-5521B918A34E}" type="slidenum">
              <a:rPr lang="en-US" smtClean="0">
                <a:solidFill>
                  <a:prstClr val="black">
                    <a:tint val="75000"/>
                  </a:prstClr>
                </a:solidFill>
              </a:rPr>
              <a:pPr>
                <a:defRPr/>
              </a:pPr>
              <a:t>8</a:t>
            </a:fld>
            <a:endParaRPr lang="en-US" dirty="0">
              <a:solidFill>
                <a:prstClr val="black">
                  <a:tint val="75000"/>
                </a:prstClr>
              </a:solidFill>
            </a:endParaRPr>
          </a:p>
        </p:txBody>
      </p:sp>
      <p:pic>
        <p:nvPicPr>
          <p:cNvPr id="6" name="Picture 5"/>
          <p:cNvPicPr/>
          <p:nvPr/>
        </p:nvPicPr>
        <p:blipFill rotWithShape="1">
          <a:blip r:embed="rId3"/>
          <a:srcRect l="25383" t="14422" r="28461" b="16346"/>
          <a:stretch/>
        </p:blipFill>
        <p:spPr bwMode="auto">
          <a:xfrm>
            <a:off x="4495800" y="76200"/>
            <a:ext cx="4343400" cy="5181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5383" t="38462" r="26922" b="46154"/>
          <a:stretch/>
        </p:blipFill>
        <p:spPr bwMode="auto">
          <a:xfrm>
            <a:off x="4648200" y="5257800"/>
            <a:ext cx="4191000" cy="1295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040" t="17966" r="37380" b="77949"/>
          <a:stretch/>
        </p:blipFill>
        <p:spPr bwMode="auto">
          <a:xfrm>
            <a:off x="4572000" y="345911"/>
            <a:ext cx="4191000" cy="26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1603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01:ENERGY SYSTEMS CYBERSECURITY 	</a:t>
            </a:r>
          </a:p>
        </p:txBody>
      </p:sp>
      <p:sp>
        <p:nvSpPr>
          <p:cNvPr id="3" name="Subtitle 2"/>
          <p:cNvSpPr>
            <a:spLocks noGrp="1"/>
          </p:cNvSpPr>
          <p:nvPr>
            <p:ph type="subTitle" idx="1"/>
          </p:nvPr>
        </p:nvSpPr>
        <p:spPr>
          <a:xfrm>
            <a:off x="685801" y="2133600"/>
            <a:ext cx="7924800" cy="4191000"/>
          </a:xfrm>
        </p:spPr>
        <p:txBody>
          <a:bodyPr>
            <a:normAutofit/>
          </a:bodyPr>
          <a:lstStyle/>
          <a:p>
            <a:pPr algn="l">
              <a:tabLst>
                <a:tab pos="457200" algn="l"/>
              </a:tabLst>
            </a:pPr>
            <a:r>
              <a:rPr lang="en-US" sz="1800" dirty="0">
                <a:solidFill>
                  <a:schemeClr val="tx1"/>
                </a:solidFill>
                <a:latin typeface="Arial Narrow" panose="020B0606020202030204" pitchFamily="34" charset="0"/>
              </a:rPr>
              <a:t>a.	Cybersecurity during Contingency Operations</a:t>
            </a:r>
          </a:p>
          <a:p>
            <a:pPr algn="l">
              <a:tabLst>
                <a:tab pos="457200" algn="l"/>
              </a:tabLst>
            </a:pPr>
            <a:r>
              <a:rPr lang="en-US" sz="1800" dirty="0">
                <a:solidFill>
                  <a:schemeClr val="tx1"/>
                </a:solidFill>
                <a:latin typeface="Arial Narrow" panose="020B0606020202030204" pitchFamily="34" charset="0"/>
              </a:rPr>
              <a:t>b.	Cybersecurity in Supply Chain and Acquisition </a:t>
            </a:r>
          </a:p>
          <a:p>
            <a:pPr algn="l">
              <a:tabLst>
                <a:tab pos="457200" algn="l"/>
              </a:tabLst>
            </a:pPr>
            <a:r>
              <a:rPr lang="en-US" sz="1800" dirty="0">
                <a:solidFill>
                  <a:schemeClr val="tx1"/>
                </a:solidFill>
                <a:latin typeface="Arial Narrow" panose="020B0606020202030204" pitchFamily="34" charset="0"/>
              </a:rPr>
              <a:t>c.	Enhancing Organizational Cybersecurity Awareness</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Walter </a:t>
            </a:r>
            <a:r>
              <a:rPr lang="en-US" sz="1800" dirty="0" err="1">
                <a:solidFill>
                  <a:schemeClr val="tx1"/>
                </a:solidFill>
                <a:latin typeface="Arial Narrow" panose="020B0606020202030204" pitchFamily="34" charset="0"/>
              </a:rPr>
              <a:t>Yamben</a:t>
            </a:r>
            <a:r>
              <a:rPr lang="en-US" sz="1800" dirty="0">
                <a:solidFill>
                  <a:schemeClr val="tx1"/>
                </a:solidFill>
                <a:latin typeface="Arial Narrow" panose="020B0606020202030204" pitchFamily="34" charset="0"/>
              </a:rPr>
              <a:t>, </a:t>
            </a:r>
            <a:r>
              <a:rPr lang="en-US" sz="1800" dirty="0">
                <a:solidFill>
                  <a:schemeClr val="tx1"/>
                </a:solidFill>
                <a:latin typeface="Arial Narrow" panose="020B0606020202030204" pitchFamily="34" charset="0"/>
                <a:hlinkClick r:id="rId3"/>
              </a:rPr>
              <a:t>Walter.Yamben@netl.doe.gov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799909291"/>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0660527"/>
      </p:ext>
    </p:extLst>
  </p:cSld>
  <p:clrMapOvr>
    <a:masterClrMapping/>
  </p:clrMapOvr>
  <p:transition spd="slow">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25257</TotalTime>
  <Words>2146</Words>
  <Application>Microsoft Office PowerPoint</Application>
  <PresentationFormat>On-screen Show (4:3)</PresentationFormat>
  <Paragraphs>289</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Arial Black</vt:lpstr>
      <vt:lpstr>Arial Narrow</vt:lpstr>
      <vt:lpstr>Calibri</vt:lpstr>
      <vt:lpstr>Cambria</vt:lpstr>
      <vt:lpstr>Times New Roman</vt:lpstr>
      <vt:lpstr>Wingdings</vt:lpstr>
      <vt:lpstr>Pixel</vt:lpstr>
      <vt:lpstr>Office Theme</vt:lpstr>
      <vt:lpstr>PowerPoint Presentation</vt:lpstr>
      <vt:lpstr>DOE SBIR/STTR  Phase I Release 2 Topics Webinar  Topics associated with the FY 2021 Phase I Release 2 Funding Opportunity Announcement  Topics 1-8 &amp; 21-27 </vt:lpstr>
      <vt:lpstr>TODAY’S AGENDA</vt:lpstr>
      <vt:lpstr>FY 2021 Phase I Schedule</vt:lpstr>
      <vt:lpstr>Phase I Funding Opportunity Announcements Participating DOE Programs (FY 2021)</vt:lpstr>
      <vt:lpstr>Funding Opportunity Announcement (FOA) Webinar</vt:lpstr>
      <vt:lpstr>Topic Basics</vt:lpstr>
      <vt:lpstr>Example Topic</vt:lpstr>
      <vt:lpstr>Topic 01:ENERGY SYSTEMS CYBERSECURITY  </vt:lpstr>
      <vt:lpstr>Topic 02: ALTERNATIVE RADIOLOGICAL SOURCE TECHNOLOGIES</vt:lpstr>
      <vt:lpstr>Topic 03: REMOTE DETECTION TECHNOLOGIES</vt:lpstr>
      <vt:lpstr>Topic 04: ARTIFICIAL INTELLIGENCE</vt:lpstr>
      <vt:lpstr>Topic 05: DIGITIZING AND ANALYZING LEGACY SEISMO-ACOUSTIC DATA</vt:lpstr>
      <vt:lpstr>Topic 06: SURFACE MAPPING MICROANALYSIS</vt:lpstr>
      <vt:lpstr>Topic 07: ADVANCED GRID TECHNOLOGIES</vt:lpstr>
      <vt:lpstr>Topic 08: ADVANCED POWER CONVERSION SYSTEM MAGNETICS FOR GRID-TIED ENERGY STORAGE</vt:lpstr>
      <vt:lpstr>Topic 21: NOVEL MONITORING CONCEPTS IN THE SUBSURFACE </vt:lpstr>
      <vt:lpstr>Topic 22: CARBON STORAGE R&amp;D  </vt:lpstr>
      <vt:lpstr>Topic 23: SUPERCRITICAL CARBON DIOXIDE (SCO2) </vt:lpstr>
      <vt:lpstr>Topic 24: RARE EARTH ELEMENTS AND CRITICAL MINERALS FROM COAL-BASED RESOURCES</vt:lpstr>
      <vt:lpstr>Topic 25: CARBON CAPTURE</vt:lpstr>
      <vt:lpstr>Topic 26: UNCONVENTIONAL OIL &amp; NATURAL GAS TECHNOLOGIES</vt:lpstr>
      <vt:lpstr>Topic 27 :  NATURAL GAS TECHNOLOGIES:  NATURAL GAS  INFRASTRUCTURE </vt:lpstr>
      <vt:lpstr>DOE SBIR/STTR Programs Office Contact Information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Energy</dc:title>
  <dc:creator>Department of Energy</dc:creator>
  <cp:lastModifiedBy>Alyoussif, Zina</cp:lastModifiedBy>
  <cp:revision>1405</cp:revision>
  <cp:lastPrinted>2020-11-16T15:57:53Z</cp:lastPrinted>
  <dcterms:created xsi:type="dcterms:W3CDTF">2013-10-31T23:38:00Z</dcterms:created>
  <dcterms:modified xsi:type="dcterms:W3CDTF">2020-11-18T15:35:45Z</dcterms:modified>
</cp:coreProperties>
</file>