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5"/>
  </p:notesMasterIdLst>
  <p:handoutMasterIdLst>
    <p:handoutMasterId r:id="rId26"/>
  </p:handoutMasterIdLst>
  <p:sldIdLst>
    <p:sldId id="603" r:id="rId3"/>
    <p:sldId id="574" r:id="rId4"/>
    <p:sldId id="609" r:id="rId5"/>
    <p:sldId id="604" r:id="rId6"/>
    <p:sldId id="605" r:id="rId7"/>
    <p:sldId id="606" r:id="rId8"/>
    <p:sldId id="607" r:id="rId9"/>
    <p:sldId id="608" r:id="rId10"/>
    <p:sldId id="521" r:id="rId11"/>
    <p:sldId id="588" r:id="rId12"/>
    <p:sldId id="637" r:id="rId13"/>
    <p:sldId id="638" r:id="rId14"/>
    <p:sldId id="639" r:id="rId15"/>
    <p:sldId id="641" r:id="rId16"/>
    <p:sldId id="611" r:id="rId17"/>
    <p:sldId id="642" r:id="rId18"/>
    <p:sldId id="643" r:id="rId19"/>
    <p:sldId id="645" r:id="rId20"/>
    <p:sldId id="644" r:id="rId21"/>
    <p:sldId id="646" r:id="rId22"/>
    <p:sldId id="647" r:id="rId23"/>
    <p:sldId id="601"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1" autoAdjust="0"/>
    <p:restoredTop sz="76286" autoAdjust="0"/>
  </p:normalViewPr>
  <p:slideViewPr>
    <p:cSldViewPr>
      <p:cViewPr varScale="1">
        <p:scale>
          <a:sx n="106" d="100"/>
          <a:sy n="106" d="100"/>
        </p:scale>
        <p:origin x="84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790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44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32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284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656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101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951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6025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537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325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738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820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Devinn.Lambert@e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Melissa.Klembara@e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mailto:Gayle.Bentley@ee.doe.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harry.bergmann@ee.doe.gov" TargetMode="External"/><Relationship Id="rId7" Type="http://schemas.openxmlformats.org/officeDocument/2006/relationships/hyperlink" Target="mailto:eric.werling@e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mailto:cedar.blazek@ee.doe.gov" TargetMode="External"/><Relationship Id="rId5" Type="http://schemas.openxmlformats.org/officeDocument/2006/relationships/hyperlink" Target="mailto:Brian.Walker@ee.doe.gov" TargetMode="External"/><Relationship Id="rId4" Type="http://schemas.openxmlformats.org/officeDocument/2006/relationships/hyperlink" Target="mailto:Amir.Roth@ee.doe.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ven.mumme@e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mailto:eric.werling@ee.doe.gov" TargetMode="External"/><Relationship Id="rId4" Type="http://schemas.openxmlformats.org/officeDocument/2006/relationships/hyperlink" Target="mailto:karma.sawyer@ee.doe.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William.Vandermeer@e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Donna.Ho@e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mailto:Zeric.Hulvey@ee.doe.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olar.sbir@e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Simon.Thompson@e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mailto:michael.weismiller@ee.doe.gov" TargetMode="External"/><Relationship Id="rId5" Type="http://schemas.openxmlformats.org/officeDocument/2006/relationships/hyperlink" Target="mailto:felix.wu@ee.doe.gov" TargetMode="External"/><Relationship Id="rId4" Type="http://schemas.openxmlformats.org/officeDocument/2006/relationships/hyperlink" Target="mailto:steven.boyd@ee.doe.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Rajesh.Dham@E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Jocelyn.Brown-Saracino@e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mailto:Ben.Hallissy@ee.doe.gov" TargetMode="External"/><Relationship Id="rId4" Type="http://schemas.openxmlformats.org/officeDocument/2006/relationships/hyperlink" Target="mailto:Patrick.Gilman@ee.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jahn@anl.gov" TargetMode="External"/><Relationship Id="rId7" Type="http://schemas.openxmlformats.org/officeDocument/2006/relationships/hyperlink" Target="mailto:erik.mauer@ee.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mailto:Karma.Sawyer@ee.doe.gov" TargetMode="External"/><Relationship Id="rId5" Type="http://schemas.openxmlformats.org/officeDocument/2006/relationships/hyperlink" Target="mailto:Benjamin.shrager@hq.doe.gov" TargetMode="External"/><Relationship Id="rId4" Type="http://schemas.openxmlformats.org/officeDocument/2006/relationships/hyperlink" Target="mailto:Tina.Kaarsberg@ee.doe.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olar.sbir@ee.doe.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hyperlink" Target="mailto:Lee.Slezak@ee.doe.gov" TargetMode="External"/><Relationship Id="rId4" Type="http://schemas.openxmlformats.org/officeDocument/2006/relationships/hyperlink" Target="mailto:William.Vandermeer@ee.doe.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www.dawnbreaker.com/doephase0/"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Brian.Valentine@ee.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mailto:Melissa.Klembara@ee.do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lnSpcReduction="10000"/>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the recorded webinar and the slides will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2021 Phase I Release 2 Topics:  </a:t>
            </a:r>
            <a:r>
              <a:rPr lang="en-US" sz="1700" dirty="0">
                <a:solidFill>
                  <a:prstClr val="black"/>
                </a:solidFill>
                <a:hlinkClick r:id="rId3"/>
              </a:rPr>
              <a:t>https://science.osti.gov/sbir/Funding-Opportunities</a:t>
            </a:r>
            <a:r>
              <a:rPr lang="en-US" sz="1700" dirty="0">
                <a:solidFill>
                  <a:prstClr val="black"/>
                </a:solidFill>
              </a:rPr>
              <a:t> </a:t>
            </a:r>
          </a:p>
          <a:p>
            <a:pPr marL="628650" lvl="1" indent="-228600"/>
            <a:r>
              <a:rPr lang="en-US" sz="1700" dirty="0">
                <a:solidFill>
                  <a:prstClr val="black"/>
                </a:solidFill>
              </a:rPr>
              <a:t>Technology Transfer Opportunity subtopics 16a, 16b, 19c and 20a will not be discussed in this webinars.   Please contact the TTO point of contact directly as listed in the Topics document on the DOE SBIR/STTR web site.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10: </a:t>
            </a:r>
            <a:r>
              <a:rPr lang="fr-FR" sz="2200" b="1" dirty="0">
                <a:latin typeface="Arial Narrow" panose="020B0606020202030204" pitchFamily="34" charset="0"/>
              </a:rPr>
              <a:t>BIOENERGY</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Small Business Bioenergy Technologies Increasing Community Partnerships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Cultivating a More Competitive </a:t>
            </a:r>
            <a:r>
              <a:rPr lang="en-US" sz="2000" dirty="0" err="1">
                <a:solidFill>
                  <a:schemeClr val="tx1"/>
                </a:solidFill>
                <a:latin typeface="Arial Narrow" panose="020B0606020202030204" pitchFamily="34" charset="0"/>
              </a:rPr>
              <a:t>Bioeconomy</a:t>
            </a:r>
            <a:r>
              <a:rPr lang="en-US" sz="2000" dirty="0">
                <a:solidFill>
                  <a:schemeClr val="tx1"/>
                </a:solidFill>
                <a:latin typeface="Arial Narrow" panose="020B0606020202030204" pitchFamily="34" charset="0"/>
              </a:rPr>
              <a:t> Through Strengthening Small Business Workforces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Devinn Lambert, </a:t>
            </a:r>
            <a:r>
              <a:rPr lang="en-US" sz="2000" dirty="0">
                <a:solidFill>
                  <a:schemeClr val="tx1"/>
                </a:solidFill>
                <a:latin typeface="Arial Narrow" panose="020B0606020202030204" pitchFamily="34" charset="0"/>
                <a:hlinkClick r:id="rId3"/>
              </a:rPr>
              <a:t>Devinn.Lambert@ee.doe.gov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37576990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221426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11:JOINT TOPIC: POLYMERS UPCYCLING AND RECYCLING</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Improving Plastics </a:t>
            </a:r>
            <a:r>
              <a:rPr lang="en-US" sz="2000" dirty="0" err="1">
                <a:solidFill>
                  <a:schemeClr val="tx1"/>
                </a:solidFill>
                <a:latin typeface="Arial Narrow" panose="020B0606020202030204" pitchFamily="34" charset="0"/>
              </a:rPr>
              <a:t>Compatibilization</a:t>
            </a:r>
            <a:r>
              <a:rPr lang="en-US" sz="2000" dirty="0">
                <a:solidFill>
                  <a:schemeClr val="tx1"/>
                </a:solidFill>
                <a:latin typeface="Arial Narrow" panose="020B0606020202030204" pitchFamily="34" charset="0"/>
              </a:rPr>
              <a:t> for More Efficient Recycling</a:t>
            </a:r>
          </a:p>
          <a:p>
            <a:pPr algn="l">
              <a:tabLst>
                <a:tab pos="457200" algn="l"/>
              </a:tabLst>
            </a:pPr>
            <a:endParaRPr lang="en-US" sz="2000" dirty="0">
              <a:solidFill>
                <a:schemeClr val="tx1"/>
              </a:solidFill>
              <a:latin typeface="Arial Narrow" panose="020B0606020202030204" pitchFamily="34" charset="0"/>
            </a:endParaRPr>
          </a:p>
          <a:p>
            <a:pPr marL="1084263" indent="-1084263" algn="l">
              <a:tabLst>
                <a:tab pos="1084263" algn="l"/>
              </a:tabLst>
            </a:pPr>
            <a:r>
              <a:rPr lang="en-US" sz="2000" dirty="0">
                <a:solidFill>
                  <a:schemeClr val="tx1"/>
                </a:solidFill>
                <a:latin typeface="Arial Narrow" panose="020B0606020202030204" pitchFamily="34" charset="0"/>
              </a:rPr>
              <a:t>Questions: </a:t>
            </a:r>
            <a:r>
              <a:rPr lang="sv-SE" sz="2000" dirty="0">
                <a:solidFill>
                  <a:schemeClr val="tx1"/>
                </a:solidFill>
                <a:latin typeface="Arial Narrow" panose="020B0606020202030204" pitchFamily="34" charset="0"/>
              </a:rPr>
              <a:t>Melissa Klembara, </a:t>
            </a:r>
            <a:r>
              <a:rPr lang="sv-SE" sz="2000" dirty="0">
                <a:solidFill>
                  <a:schemeClr val="tx1"/>
                </a:solidFill>
                <a:latin typeface="Arial Narrow" panose="020B0606020202030204" pitchFamily="34" charset="0"/>
                <a:hlinkClick r:id="rId3"/>
              </a:rPr>
              <a:t>Melissa.Klembara@ee.doe.gov</a:t>
            </a:r>
            <a:r>
              <a:rPr lang="sv-SE" sz="2000" dirty="0">
                <a:solidFill>
                  <a:schemeClr val="tx1"/>
                </a:solidFill>
                <a:latin typeface="Arial Narrow" panose="020B0606020202030204" pitchFamily="34" charset="0"/>
              </a:rPr>
              <a:t>  or Gayle Bentley, </a:t>
            </a:r>
            <a:r>
              <a:rPr lang="sv-SE" sz="2000" dirty="0">
                <a:solidFill>
                  <a:schemeClr val="tx1"/>
                </a:solidFill>
                <a:latin typeface="Arial Narrow" panose="020B0606020202030204" pitchFamily="34" charset="0"/>
                <a:hlinkClick r:id="rId4"/>
              </a:rPr>
              <a:t>Gayle.Bentley@ee.doe.gov</a:t>
            </a:r>
            <a:r>
              <a:rPr lang="sv-SE"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13285217"/>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78224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12: BUILDINGS</a:t>
            </a:r>
          </a:p>
        </p:txBody>
      </p:sp>
      <p:sp>
        <p:nvSpPr>
          <p:cNvPr id="3" name="Subtitle 2"/>
          <p:cNvSpPr>
            <a:spLocks noGrp="1"/>
          </p:cNvSpPr>
          <p:nvPr>
            <p:ph type="subTitle" idx="1"/>
          </p:nvPr>
        </p:nvSpPr>
        <p:spPr>
          <a:xfrm>
            <a:off x="762000" y="1981200"/>
            <a:ext cx="8229600" cy="42672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Remote Building Data Collection Technologies for Virtual Audits and Inspections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Building Energy Modeling</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Solid-State Lighting Technologies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Building Control Systems for Controlled Environment Agriculture (CEA)</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Healthy Efficient Buildings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 Harry Bergmann, </a:t>
            </a:r>
            <a:r>
              <a:rPr lang="en-US" sz="2000" dirty="0">
                <a:solidFill>
                  <a:schemeClr val="tx1"/>
                </a:solidFill>
                <a:latin typeface="Arial Narrow" panose="020B0606020202030204" pitchFamily="34" charset="0"/>
                <a:hlinkClick r:id="rId3"/>
              </a:rPr>
              <a:t>harry.bergmann@ee.doe.gov</a:t>
            </a:r>
            <a:r>
              <a:rPr lang="en-US" sz="2000" dirty="0">
                <a:solidFill>
                  <a:schemeClr val="tx1"/>
                </a:solidFill>
                <a:latin typeface="Arial Narrow" panose="020B0606020202030204" pitchFamily="34" charset="0"/>
              </a:rPr>
              <a:t> </a:t>
            </a:r>
          </a:p>
          <a:p>
            <a:pPr marL="1030288" indent="-1030288" algn="l">
              <a:tabLst>
                <a:tab pos="968375" algn="l"/>
                <a:tab pos="1030288" algn="l"/>
              </a:tabLst>
            </a:pPr>
            <a:r>
              <a:rPr lang="en-US" sz="2000" dirty="0">
                <a:solidFill>
                  <a:schemeClr val="tx1"/>
                </a:solidFill>
                <a:latin typeface="Arial Narrow" panose="020B0606020202030204" pitchFamily="34" charset="0"/>
              </a:rPr>
              <a:t>                   Subtopic b –  Amir Roth, </a:t>
            </a:r>
            <a:r>
              <a:rPr lang="en-US" sz="2000" dirty="0">
                <a:solidFill>
                  <a:schemeClr val="tx1"/>
                </a:solidFill>
                <a:latin typeface="Arial Narrow" panose="020B0606020202030204" pitchFamily="34" charset="0"/>
                <a:hlinkClick r:id="rId4"/>
              </a:rPr>
              <a:t>Amir.Roth@ee.doe.gov</a:t>
            </a:r>
            <a:r>
              <a:rPr lang="en-US" sz="2000" dirty="0">
                <a:solidFill>
                  <a:schemeClr val="tx1"/>
                </a:solidFill>
                <a:latin typeface="Arial Narrow" panose="020B0606020202030204" pitchFamily="34" charset="0"/>
              </a:rPr>
              <a:t> </a:t>
            </a:r>
          </a:p>
          <a:p>
            <a:pPr marL="1030288" indent="-1030288" algn="l">
              <a:tabLst>
                <a:tab pos="968375" algn="l"/>
                <a:tab pos="1030288" algn="l"/>
              </a:tabLst>
            </a:pPr>
            <a:r>
              <a:rPr lang="en-US" sz="2000" dirty="0">
                <a:solidFill>
                  <a:schemeClr val="tx1"/>
                </a:solidFill>
                <a:latin typeface="Arial Narrow" panose="020B0606020202030204" pitchFamily="34" charset="0"/>
              </a:rPr>
              <a:t>                   Subtopic c – Brian Walker, </a:t>
            </a:r>
            <a:r>
              <a:rPr lang="en-US" sz="2000" dirty="0">
                <a:solidFill>
                  <a:schemeClr val="tx1"/>
                </a:solidFill>
                <a:latin typeface="Arial Narrow" panose="020B0606020202030204" pitchFamily="34" charset="0"/>
                <a:hlinkClick r:id="rId5"/>
              </a:rPr>
              <a:t>Brian.Walker@ee.doe.gov</a:t>
            </a:r>
            <a:r>
              <a:rPr lang="en-US" sz="2000" dirty="0">
                <a:solidFill>
                  <a:schemeClr val="tx1"/>
                </a:solidFill>
                <a:latin typeface="Arial Narrow" panose="020B0606020202030204" pitchFamily="34" charset="0"/>
              </a:rPr>
              <a:t> </a:t>
            </a:r>
          </a:p>
          <a:p>
            <a:pPr marL="1030288" indent="-1030288" algn="l">
              <a:tabLst>
                <a:tab pos="968375" algn="l"/>
                <a:tab pos="1030288" algn="l"/>
              </a:tabLst>
            </a:pPr>
            <a:r>
              <a:rPr lang="en-US" sz="2000" dirty="0">
                <a:solidFill>
                  <a:schemeClr val="tx1"/>
                </a:solidFill>
                <a:latin typeface="Arial Narrow" panose="020B0606020202030204" pitchFamily="34" charset="0"/>
              </a:rPr>
              <a:t>                   Subtopic d – Cedar Blazek, </a:t>
            </a:r>
            <a:r>
              <a:rPr lang="en-US" sz="2000" dirty="0">
                <a:solidFill>
                  <a:schemeClr val="tx1"/>
                </a:solidFill>
                <a:latin typeface="Arial Narrow" panose="020B0606020202030204" pitchFamily="34" charset="0"/>
                <a:hlinkClick r:id="rId6"/>
              </a:rPr>
              <a:t>cedar.blazek@ee.doe.gov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e – Eric Werling, </a:t>
            </a:r>
            <a:r>
              <a:rPr lang="en-US" sz="2000" dirty="0">
                <a:solidFill>
                  <a:schemeClr val="tx1"/>
                </a:solidFill>
                <a:latin typeface="Arial Narrow" panose="020B0606020202030204" pitchFamily="34" charset="0"/>
                <a:hlinkClick r:id="rId7"/>
              </a:rPr>
              <a:t>eric.werling@ee.doe.gov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6198487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a:t>
                      </a:r>
                      <a:r>
                        <a:rPr lang="en-US" sz="1400" b="1" baseline="0" dirty="0">
                          <a:solidFill>
                            <a:schemeClr val="tx1"/>
                          </a:solidFill>
                          <a:effectLst/>
                          <a:latin typeface="Arial Narrow" panose="020B0606020202030204" pitchFamily="34" charset="0"/>
                          <a:ea typeface="Times New Roman"/>
                          <a:cs typeface="Times New Roman"/>
                        </a:rPr>
                        <a:t>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430829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13: 	JOINT TOPIC: ADVANCED BUILDING CONSTRUCTION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Diagnostic Technologies and Tools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Low-cost, high-R Insulation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Building Equipment Technologies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Building Construction Digitization Solutions</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Subtopics a &amp; b – Sven Mumme, </a:t>
            </a:r>
            <a:r>
              <a:rPr lang="en-US" sz="2000" dirty="0">
                <a:solidFill>
                  <a:schemeClr val="tx1"/>
                </a:solidFill>
                <a:latin typeface="Arial Narrow" panose="020B0606020202030204" pitchFamily="34" charset="0"/>
                <a:hlinkClick r:id="rId3"/>
              </a:rPr>
              <a:t>sven.mumme@ee.doe.gov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c – Karma Sawyer, </a:t>
            </a:r>
            <a:r>
              <a:rPr lang="en-US" sz="2000" dirty="0">
                <a:solidFill>
                  <a:schemeClr val="tx1"/>
                </a:solidFill>
                <a:latin typeface="Arial Narrow" panose="020B0606020202030204" pitchFamily="34" charset="0"/>
                <a:hlinkClick r:id="rId4"/>
              </a:rPr>
              <a:t>karma.sawyer@ee.doe.gov</a:t>
            </a: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                  Subtopics d – Eric Werling, </a:t>
            </a:r>
            <a:r>
              <a:rPr lang="en-US" sz="2000" dirty="0">
                <a:solidFill>
                  <a:schemeClr val="tx1"/>
                </a:solidFill>
                <a:latin typeface="Arial Narrow" panose="020B0606020202030204" pitchFamily="34" charset="0"/>
                <a:hlinkClick r:id="rId5"/>
              </a:rPr>
              <a:t>eric.werling@ee.doe.gov</a:t>
            </a:r>
            <a:r>
              <a:rPr lang="en-US" sz="20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5843343"/>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980470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14: GEOTHERMAL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Usage of Critical Materials, Minerals, Isotopes, and other Naturally Occurring Tracers to Characterize Geothermal Reservoirs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William Vandermeer, </a:t>
            </a:r>
            <a:r>
              <a:rPr lang="en-US" sz="2000" dirty="0">
                <a:solidFill>
                  <a:schemeClr val="tx1"/>
                </a:solidFill>
                <a:latin typeface="Arial Narrow" panose="020B0606020202030204" pitchFamily="34" charset="0"/>
                <a:hlinkClick r:id="rId3"/>
              </a:rPr>
              <a:t>William.Vandermeer@ee.doe.gov</a:t>
            </a:r>
            <a:r>
              <a:rPr lang="en-US" sz="20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93509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710590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15: HYDROGEN AND FUEL CELL TECHNOLOGIES</a:t>
            </a:r>
          </a:p>
        </p:txBody>
      </p:sp>
      <p:sp>
        <p:nvSpPr>
          <p:cNvPr id="3" name="Subtitle 2"/>
          <p:cNvSpPr>
            <a:spLocks noGrp="1"/>
          </p:cNvSpPr>
          <p:nvPr>
            <p:ph type="subTitle" idx="1"/>
          </p:nvPr>
        </p:nvSpPr>
        <p:spPr>
          <a:xfrm>
            <a:off x="762000" y="1852038"/>
            <a:ext cx="7924799" cy="4701162"/>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Novel PEM Fuel Cell Membrane Electrode Assemblies for High Efficiency and Durability in Heavy Duty Applications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Innovative Approaches to Minimize Boil-off Losses from Liquid Hydrogen Storage Systems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In-line Filter for Particulate Matter at Heavy-Duty Hydrogen Fueling Stations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Efficient Chillers for Hydrogen Pre-cooling at Heavy-Duty Hydrogen Fueling Stations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&amp;e  – Donna Ho, </a:t>
            </a:r>
            <a:r>
              <a:rPr lang="en-US" sz="2000" dirty="0">
                <a:solidFill>
                  <a:schemeClr val="tx1"/>
                </a:solidFill>
                <a:latin typeface="Arial Narrow" panose="020B0606020202030204" pitchFamily="34" charset="0"/>
                <a:hlinkClick r:id="rId3"/>
              </a:rPr>
              <a:t>Donna.Ho@ee.doe.gov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b – Zeric Hulvey, </a:t>
            </a:r>
            <a:r>
              <a:rPr lang="en-US" sz="2000" dirty="0">
                <a:solidFill>
                  <a:schemeClr val="tx1"/>
                </a:solidFill>
                <a:latin typeface="Arial Narrow" panose="020B0606020202030204" pitchFamily="34" charset="0"/>
                <a:hlinkClick r:id="rId4"/>
              </a:rPr>
              <a:t>Zeric.Hulvey@ee.doe.gov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c &amp; d – Neha Rustagi, Neha.Rustagi@ee.doe.gov</a:t>
            </a:r>
          </a:p>
          <a:p>
            <a:pPr algn="l">
              <a:tabLst>
                <a:tab pos="457200" algn="l"/>
              </a:tabLst>
            </a:pP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808359666"/>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334299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16: SOLAR TECHNOLOGIES</a:t>
            </a:r>
          </a:p>
        </p:txBody>
      </p:sp>
      <p:sp>
        <p:nvSpPr>
          <p:cNvPr id="3" name="Subtitle 2"/>
          <p:cNvSpPr>
            <a:spLocks noGrp="1"/>
          </p:cNvSpPr>
          <p:nvPr>
            <p:ph type="subTitle" idx="1"/>
          </p:nvPr>
        </p:nvSpPr>
        <p:spPr>
          <a:xfrm>
            <a:off x="762000" y="1524001"/>
            <a:ext cx="7924799" cy="4724400"/>
          </a:xfrm>
        </p:spPr>
        <p:txBody>
          <a:bodyPr>
            <a:noAutofit/>
          </a:bodyPr>
          <a:lstStyle/>
          <a:p>
            <a:pPr marL="457200" indent="-457200" algn="l">
              <a:buFont typeface="+mj-lt"/>
              <a:buAutoNum type="alphaLcPeriod"/>
              <a:tabLst>
                <a:tab pos="457200" algn="l"/>
              </a:tabLst>
            </a:pPr>
            <a:r>
              <a:rPr lang="en-US" sz="1800" cap="all" dirty="0">
                <a:solidFill>
                  <a:schemeClr val="tx1"/>
                </a:solidFill>
                <a:latin typeface="Arial Narrow" panose="020B0606020202030204" pitchFamily="34" charset="0"/>
              </a:rPr>
              <a:t>Technology Transfer Opportunity</a:t>
            </a:r>
            <a:r>
              <a:rPr lang="en-US" sz="1800" dirty="0">
                <a:solidFill>
                  <a:schemeClr val="tx1"/>
                </a:solidFill>
                <a:latin typeface="Arial Narrow" panose="020B0606020202030204" pitchFamily="34" charset="0"/>
              </a:rPr>
              <a:t>: Method for Mechanical Load Testing of Photovoltaic Modules with Concurrently Applied Stressors and Diagnostic Methods</a:t>
            </a:r>
          </a:p>
          <a:p>
            <a:pPr marL="457200" indent="-457200" algn="l">
              <a:buFont typeface="+mj-lt"/>
              <a:buAutoNum type="alphaLcPeriod"/>
              <a:tabLst>
                <a:tab pos="457200" algn="l"/>
              </a:tabLst>
            </a:pPr>
            <a:r>
              <a:rPr lang="en-US" sz="1800" cap="all" dirty="0">
                <a:solidFill>
                  <a:schemeClr val="tx1"/>
                </a:solidFill>
                <a:latin typeface="Arial Narrow" panose="020B0606020202030204" pitchFamily="34" charset="0"/>
              </a:rPr>
              <a:t>Technology Transfer Opportunity</a:t>
            </a:r>
            <a:r>
              <a:rPr lang="en-US" sz="1800" dirty="0">
                <a:solidFill>
                  <a:schemeClr val="tx1"/>
                </a:solidFill>
                <a:latin typeface="Arial Narrow" panose="020B0606020202030204" pitchFamily="34" charset="0"/>
              </a:rPr>
              <a:t>: Nanocomposite Barrier Films for Photovoltaic Applications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Floating Solar-Powered Aeration Systems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Solar Systems Resilient to Weather-related or Cyber Threats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Innovation in Solar Aesthetics for Residential Photovoltaic Systems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Commercial and Industrial Solar Systems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Agricultural Solar Systems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Components for Gen3 CSP Thermal Transport Systems</a:t>
            </a:r>
          </a:p>
          <a:p>
            <a:pPr marL="457200" indent="-457200" algn="l">
              <a:buFont typeface="+mj-lt"/>
              <a:buAutoNum type="alphaLcPeriod"/>
              <a:tabLst>
                <a:tab pos="457200" algn="l"/>
              </a:tabLst>
            </a:pPr>
            <a:r>
              <a:rPr lang="en-US" sz="1800" dirty="0">
                <a:solidFill>
                  <a:schemeClr val="tx1"/>
                </a:solidFill>
                <a:latin typeface="Arial Narrow" panose="020B0606020202030204" pitchFamily="34" charset="0"/>
              </a:rPr>
              <a:t>Affordability, Reliability, and Performance of Solar Technologies </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en-US" sz="2000" dirty="0">
                <a:solidFill>
                  <a:schemeClr val="tx1"/>
                </a:solidFill>
                <a:latin typeface="Arial Narrow" panose="020B0606020202030204" pitchFamily="34" charset="0"/>
                <a:hlinkClick r:id="rId3"/>
              </a:rPr>
              <a:t>solar.sbir@ee.doe.gov</a:t>
            </a:r>
            <a:r>
              <a:rPr lang="en-US" sz="20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75306208"/>
              </p:ext>
            </p:extLst>
          </p:nvPr>
        </p:nvGraphicFramePr>
        <p:xfrm>
          <a:off x="762000" y="914400"/>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110052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17: VEHICLES</a:t>
            </a:r>
          </a:p>
        </p:txBody>
      </p:sp>
      <p:sp>
        <p:nvSpPr>
          <p:cNvPr id="3" name="Subtitle 2"/>
          <p:cNvSpPr>
            <a:spLocks noGrp="1"/>
          </p:cNvSpPr>
          <p:nvPr>
            <p:ph type="subTitle" idx="1"/>
          </p:nvPr>
        </p:nvSpPr>
        <p:spPr>
          <a:xfrm>
            <a:off x="762001" y="1865484"/>
            <a:ext cx="7924799" cy="4459115"/>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Electric Drive Vehicle Batteries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Motor Designs without Critical Materials for Electric Drive Vehicles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Game Changing Technologies for Polymer Composites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Reliable, Durable, Low-Cost Sensors for Advanced Combustion and Emission Control Strategies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 Simon Thompson, </a:t>
            </a:r>
            <a:r>
              <a:rPr lang="en-US" sz="2000" dirty="0">
                <a:solidFill>
                  <a:schemeClr val="tx1"/>
                </a:solidFill>
                <a:latin typeface="Arial Narrow" panose="020B0606020202030204" pitchFamily="34" charset="0"/>
                <a:hlinkClick r:id="rId3"/>
              </a:rPr>
              <a:t>Simon.Thompson@ee.doe.gov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b – Steven Boyd, </a:t>
            </a:r>
            <a:r>
              <a:rPr lang="en-US" sz="2000" dirty="0">
                <a:solidFill>
                  <a:schemeClr val="tx1"/>
                </a:solidFill>
                <a:latin typeface="Arial Narrow" panose="020B0606020202030204" pitchFamily="34" charset="0"/>
                <a:hlinkClick r:id="rId4"/>
              </a:rPr>
              <a:t>steven.boyd@ee.doe.gov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c –  Felix Wu, </a:t>
            </a:r>
            <a:r>
              <a:rPr lang="en-US" sz="2000" dirty="0">
                <a:solidFill>
                  <a:schemeClr val="tx1"/>
                </a:solidFill>
                <a:latin typeface="Arial Narrow" panose="020B0606020202030204" pitchFamily="34" charset="0"/>
                <a:hlinkClick r:id="rId5"/>
              </a:rPr>
              <a:t>felix.wu@ee.doe.gov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                  Subtopic d – Michael Weismiller, </a:t>
            </a:r>
            <a:r>
              <a:rPr lang="en-US" sz="2000" dirty="0">
                <a:solidFill>
                  <a:schemeClr val="tx1"/>
                </a:solidFill>
                <a:latin typeface="Arial Narrow" panose="020B0606020202030204" pitchFamily="34" charset="0"/>
                <a:hlinkClick r:id="rId6"/>
              </a:rPr>
              <a:t>michael.weismiller@ee.doe.gov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4493509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657353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18: WATER TECHNOLOGIES</a:t>
            </a:r>
          </a:p>
        </p:txBody>
      </p:sp>
      <p:sp>
        <p:nvSpPr>
          <p:cNvPr id="3" name="Subtitle 2"/>
          <p:cNvSpPr>
            <a:spLocks noGrp="1"/>
          </p:cNvSpPr>
          <p:nvPr>
            <p:ph type="subTitle" idx="1"/>
          </p:nvPr>
        </p:nvSpPr>
        <p:spPr>
          <a:xfrm>
            <a:off x="762000" y="2209800"/>
            <a:ext cx="7924799" cy="40386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Co-Development of Marine Energy Technology at Smaller Scales (CMETTS)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Low-Cost, User-Friendly Monitoring Tools for MHK Sites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Rajesh Dham, </a:t>
            </a:r>
            <a:r>
              <a:rPr lang="en-US" sz="2000" dirty="0" err="1">
                <a:solidFill>
                  <a:schemeClr val="tx1"/>
                </a:solidFill>
                <a:latin typeface="Arial Narrow" panose="020B0606020202030204" pitchFamily="34" charset="0"/>
                <a:hlinkClick r:id="rId3"/>
              </a:rPr>
              <a:t>Rajesh.Dham@EE.Doe.Gov</a:t>
            </a:r>
            <a:r>
              <a:rPr lang="en-US" sz="20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93509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746142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19: WIND TECHNOLOGIES </a:t>
            </a:r>
          </a:p>
        </p:txBody>
      </p:sp>
      <p:sp>
        <p:nvSpPr>
          <p:cNvPr id="3" name="Subtitle 2"/>
          <p:cNvSpPr>
            <a:spLocks noGrp="1"/>
          </p:cNvSpPr>
          <p:nvPr>
            <p:ph type="subTitle" idx="1"/>
          </p:nvPr>
        </p:nvSpPr>
        <p:spPr>
          <a:xfrm>
            <a:off x="783839" y="1981200"/>
            <a:ext cx="8131561" cy="4343400"/>
          </a:xfrm>
        </p:spPr>
        <p:txBody>
          <a:bodyPr>
            <a:noAutofit/>
          </a:bodyPr>
          <a:lstStyle/>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Technical Solutions to Offshore and Land-Based Wind Siting and Environmental Challenges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Distributed Wind Technology-Compatible Power Converters for Grid-Connected and Isolated Distributed Energy Systems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Technology Transfer Opportunity: Wind Turbine Blade Design for Small Wakes</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1900" dirty="0">
                <a:solidFill>
                  <a:schemeClr val="tx1"/>
                </a:solidFill>
                <a:latin typeface="Arial Narrow" panose="020B0606020202030204" pitchFamily="34" charset="0"/>
              </a:rPr>
              <a:t>Questions: Subtopic a  –  Jocelyn Brown-Saracino, </a:t>
            </a:r>
            <a:r>
              <a:rPr lang="en-US" sz="1900" dirty="0">
                <a:solidFill>
                  <a:schemeClr val="tx1"/>
                </a:solidFill>
                <a:latin typeface="Arial Narrow" panose="020B0606020202030204" pitchFamily="34" charset="0"/>
                <a:hlinkClick r:id="rId3"/>
              </a:rPr>
              <a:t>Jocelyn.Brown-Saracino@ee.doe.gov</a:t>
            </a:r>
            <a:r>
              <a:rPr lang="en-US" sz="1900" dirty="0">
                <a:solidFill>
                  <a:schemeClr val="tx1"/>
                </a:solidFill>
                <a:latin typeface="Arial Narrow" panose="020B0606020202030204" pitchFamily="34" charset="0"/>
              </a:rPr>
              <a:t>   </a:t>
            </a:r>
          </a:p>
          <a:p>
            <a:pPr algn="l">
              <a:tabLst>
                <a:tab pos="457200" algn="l"/>
              </a:tabLst>
            </a:pPr>
            <a:r>
              <a:rPr lang="en-US" sz="1900" dirty="0">
                <a:solidFill>
                  <a:schemeClr val="tx1"/>
                </a:solidFill>
                <a:latin typeface="Arial Narrow" panose="020B0606020202030204" pitchFamily="34" charset="0"/>
              </a:rPr>
              <a:t>                   Subtopic b  – Patrick Gilman, </a:t>
            </a:r>
            <a:r>
              <a:rPr lang="en-US" sz="1900" dirty="0">
                <a:solidFill>
                  <a:schemeClr val="tx1"/>
                </a:solidFill>
                <a:latin typeface="Arial Narrow" panose="020B0606020202030204" pitchFamily="34" charset="0"/>
                <a:hlinkClick r:id="rId4"/>
              </a:rPr>
              <a:t>Patrick.Gilman@ee.doe.gov</a:t>
            </a:r>
            <a:r>
              <a:rPr lang="en-US" sz="1900" dirty="0">
                <a:solidFill>
                  <a:schemeClr val="tx1"/>
                </a:solidFill>
                <a:latin typeface="Arial Narrow" panose="020B0606020202030204" pitchFamily="34" charset="0"/>
              </a:rPr>
              <a:t> </a:t>
            </a:r>
          </a:p>
          <a:p>
            <a:pPr algn="l">
              <a:tabLst>
                <a:tab pos="457200" algn="l"/>
              </a:tabLst>
            </a:pPr>
            <a:r>
              <a:rPr lang="en-US" sz="1900" dirty="0">
                <a:solidFill>
                  <a:schemeClr val="tx1"/>
                </a:solidFill>
                <a:latin typeface="Arial Narrow" panose="020B0606020202030204" pitchFamily="34" charset="0"/>
              </a:rPr>
              <a:t>                   Subtopic c  – Ben </a:t>
            </a:r>
            <a:r>
              <a:rPr lang="en-US" sz="1900" dirty="0" err="1">
                <a:solidFill>
                  <a:schemeClr val="tx1"/>
                </a:solidFill>
                <a:latin typeface="Arial Narrow" panose="020B0606020202030204" pitchFamily="34" charset="0"/>
              </a:rPr>
              <a:t>Hallissy</a:t>
            </a:r>
            <a:r>
              <a:rPr lang="en-US" sz="1900" dirty="0">
                <a:solidFill>
                  <a:schemeClr val="tx1"/>
                </a:solidFill>
                <a:latin typeface="Arial Narrow" panose="020B0606020202030204" pitchFamily="34" charset="0"/>
              </a:rPr>
              <a:t>, </a:t>
            </a:r>
            <a:r>
              <a:rPr lang="en-US" sz="1900" dirty="0">
                <a:solidFill>
                  <a:schemeClr val="tx1"/>
                </a:solidFill>
                <a:latin typeface="Arial Narrow" panose="020B0606020202030204" pitchFamily="34" charset="0"/>
                <a:hlinkClick r:id="rId5"/>
              </a:rPr>
              <a:t>Ben.Hallissy@ee.doe.gov</a:t>
            </a:r>
            <a:r>
              <a:rPr lang="en-US" sz="19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93509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967369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a:t>
            </a:r>
            <a:r>
              <a:rPr lang="en-US" sz="3600"/>
              <a:t>Release 2 </a:t>
            </a:r>
            <a:r>
              <a:rPr lang="en-US" sz="3600" dirty="0"/>
              <a:t>Topics Webinar</a:t>
            </a:r>
            <a:br>
              <a:rPr lang="en-US" sz="3600" dirty="0"/>
            </a:br>
            <a:br>
              <a:rPr lang="en-US" sz="3600" dirty="0"/>
            </a:br>
            <a:r>
              <a:rPr lang="en-US" sz="3600" dirty="0"/>
              <a:t>Topics associated with the</a:t>
            </a:r>
            <a:br>
              <a:rPr lang="en-US" sz="3600" dirty="0"/>
            </a:br>
            <a:r>
              <a:rPr lang="en-US" sz="3600" dirty="0"/>
              <a:t>FY 2021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9-20</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17, 2020</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20: JOINT TOPIC: CABLE MATERIALS AND APPLICATIONS</a:t>
            </a:r>
          </a:p>
        </p:txBody>
      </p:sp>
      <p:sp>
        <p:nvSpPr>
          <p:cNvPr id="3" name="Subtitle 2"/>
          <p:cNvSpPr>
            <a:spLocks noGrp="1"/>
          </p:cNvSpPr>
          <p:nvPr>
            <p:ph type="subTitle" idx="1"/>
          </p:nvPr>
        </p:nvSpPr>
        <p:spPr>
          <a:xfrm>
            <a:off x="783839" y="1981200"/>
            <a:ext cx="8131561" cy="4800600"/>
          </a:xfrm>
        </p:spPr>
        <p:txBody>
          <a:bodyPr>
            <a:noAutofit/>
          </a:bodyPr>
          <a:lstStyle/>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TECHNOLOGY TRANSFER OPPORTUNITY: Metal-carbon composition and composites manufacturing (CABLE)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Electricity Delivery System Applications (CABLE)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Non-metallic Heat Exchangers (CABLE)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Ice-storage and Other Thermal Storage-related Systems (CABLE)</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Electric Systems—Generators and Motors (CABLE)</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marL="2170113" indent="-2170113" algn="l">
              <a:tabLst>
                <a:tab pos="457200" algn="l"/>
              </a:tabLst>
            </a:pPr>
            <a:r>
              <a:rPr lang="en-US" sz="1900" dirty="0">
                <a:solidFill>
                  <a:schemeClr val="tx1"/>
                </a:solidFill>
                <a:latin typeface="Arial Narrow" panose="020B0606020202030204" pitchFamily="34" charset="0"/>
              </a:rPr>
              <a:t>Questions: Subtopic a  – John </a:t>
            </a:r>
            <a:r>
              <a:rPr lang="en-US" sz="1900" dirty="0" err="1">
                <a:solidFill>
                  <a:schemeClr val="tx1"/>
                </a:solidFill>
                <a:latin typeface="Arial Narrow" panose="020B0606020202030204" pitchFamily="34" charset="0"/>
              </a:rPr>
              <a:t>Ahn</a:t>
            </a:r>
            <a:r>
              <a:rPr lang="en-US" sz="1900" dirty="0">
                <a:solidFill>
                  <a:schemeClr val="tx1"/>
                </a:solidFill>
                <a:latin typeface="Arial Narrow" panose="020B0606020202030204" pitchFamily="34" charset="0"/>
              </a:rPr>
              <a:t>, </a:t>
            </a:r>
            <a:r>
              <a:rPr lang="en-US" sz="1900" dirty="0">
                <a:solidFill>
                  <a:schemeClr val="tx1"/>
                </a:solidFill>
                <a:latin typeface="Arial Narrow" panose="020B0606020202030204" pitchFamily="34" charset="0"/>
                <a:hlinkClick r:id="rId3"/>
              </a:rPr>
              <a:t>jahn@anl.gov</a:t>
            </a:r>
            <a:r>
              <a:rPr lang="en-US" sz="1900" dirty="0">
                <a:solidFill>
                  <a:schemeClr val="tx1"/>
                </a:solidFill>
                <a:latin typeface="Arial Narrow" panose="020B0606020202030204" pitchFamily="34" charset="0"/>
              </a:rPr>
              <a:t> , Argonne National Laboratory and   Tina Kaarsberg, </a:t>
            </a:r>
            <a:r>
              <a:rPr lang="en-US" sz="1900" dirty="0">
                <a:solidFill>
                  <a:schemeClr val="tx1"/>
                </a:solidFill>
                <a:latin typeface="Arial Narrow" panose="020B0606020202030204" pitchFamily="34" charset="0"/>
                <a:hlinkClick r:id="rId4"/>
              </a:rPr>
              <a:t>Tina.Kaarsberg@ee.doe.gov</a:t>
            </a:r>
            <a:r>
              <a:rPr lang="en-US" sz="1900" dirty="0">
                <a:solidFill>
                  <a:schemeClr val="tx1"/>
                </a:solidFill>
                <a:latin typeface="Arial Narrow" panose="020B0606020202030204" pitchFamily="34" charset="0"/>
              </a:rPr>
              <a:t> </a:t>
            </a:r>
          </a:p>
          <a:p>
            <a:pPr algn="l">
              <a:tabLst>
                <a:tab pos="457200" algn="l"/>
              </a:tabLst>
            </a:pPr>
            <a:r>
              <a:rPr lang="en-US" sz="1900" dirty="0">
                <a:solidFill>
                  <a:schemeClr val="tx1"/>
                </a:solidFill>
                <a:latin typeface="Arial Narrow" panose="020B0606020202030204" pitchFamily="34" charset="0"/>
              </a:rPr>
              <a:t>                   Subtopic b  – Benjamin Shrager, </a:t>
            </a:r>
            <a:r>
              <a:rPr lang="en-US" sz="1900" dirty="0">
                <a:solidFill>
                  <a:schemeClr val="tx1"/>
                </a:solidFill>
                <a:latin typeface="Arial Narrow" panose="020B0606020202030204" pitchFamily="34" charset="0"/>
                <a:hlinkClick r:id="rId5"/>
              </a:rPr>
              <a:t>Benjamin.shrager@hq.doe.gov</a:t>
            </a:r>
            <a:r>
              <a:rPr lang="en-US" sz="1900" dirty="0">
                <a:solidFill>
                  <a:schemeClr val="tx1"/>
                </a:solidFill>
                <a:latin typeface="Arial Narrow" panose="020B0606020202030204" pitchFamily="34" charset="0"/>
              </a:rPr>
              <a:t> </a:t>
            </a:r>
          </a:p>
          <a:p>
            <a:pPr algn="l">
              <a:tabLst>
                <a:tab pos="457200" algn="l"/>
              </a:tabLst>
            </a:pPr>
            <a:r>
              <a:rPr lang="en-US" sz="1900" dirty="0">
                <a:solidFill>
                  <a:schemeClr val="tx1"/>
                </a:solidFill>
                <a:latin typeface="Arial Narrow" panose="020B0606020202030204" pitchFamily="34" charset="0"/>
              </a:rPr>
              <a:t>                   Subtopic c &amp; d – Karma Sawyer, </a:t>
            </a:r>
            <a:r>
              <a:rPr lang="en-US" sz="1900" dirty="0">
                <a:solidFill>
                  <a:schemeClr val="tx1"/>
                </a:solidFill>
                <a:latin typeface="Arial Narrow" panose="020B0606020202030204" pitchFamily="34" charset="0"/>
                <a:hlinkClick r:id="rId6"/>
              </a:rPr>
              <a:t>Karma.Sawyer@ee.doe.gov</a:t>
            </a:r>
            <a:r>
              <a:rPr lang="en-US" sz="1900" dirty="0">
                <a:solidFill>
                  <a:schemeClr val="tx1"/>
                </a:solidFill>
                <a:latin typeface="Arial Narrow" panose="020B0606020202030204" pitchFamily="34" charset="0"/>
              </a:rPr>
              <a:t> </a:t>
            </a:r>
          </a:p>
          <a:p>
            <a:pPr marL="2286000" indent="-1255713" algn="l">
              <a:tabLst>
                <a:tab pos="457200" algn="l"/>
              </a:tabLst>
            </a:pPr>
            <a:r>
              <a:rPr lang="en-US" sz="2000" dirty="0">
                <a:solidFill>
                  <a:schemeClr val="tx1"/>
                </a:solidFill>
                <a:latin typeface="Arial Narrow" panose="020B0606020202030204" pitchFamily="34" charset="0"/>
              </a:rPr>
              <a:t>Subtopic e  – Karma Sawyer, </a:t>
            </a:r>
            <a:r>
              <a:rPr lang="en-US" sz="2000" dirty="0">
                <a:solidFill>
                  <a:schemeClr val="tx1"/>
                </a:solidFill>
                <a:latin typeface="Arial Narrow" panose="020B0606020202030204" pitchFamily="34" charset="0"/>
                <a:hlinkClick r:id="rId6"/>
              </a:rPr>
              <a:t>Karma.Sawyer@ee.doe.gov</a:t>
            </a:r>
            <a:r>
              <a:rPr lang="en-US" sz="2000" dirty="0">
                <a:solidFill>
                  <a:schemeClr val="tx1"/>
                </a:solidFill>
                <a:latin typeface="Arial Narrow" panose="020B0606020202030204" pitchFamily="34" charset="0"/>
              </a:rPr>
              <a:t>  and                Erik Mauer, </a:t>
            </a:r>
            <a:r>
              <a:rPr lang="en-US" sz="2000" dirty="0">
                <a:solidFill>
                  <a:schemeClr val="tx1"/>
                </a:solidFill>
                <a:latin typeface="Arial Narrow" panose="020B0606020202030204" pitchFamily="34" charset="0"/>
                <a:hlinkClick r:id="rId7"/>
              </a:rPr>
              <a:t>erik.mauer@ee.doe.gov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4493509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582470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620000" cy="838199"/>
          </a:xfrm>
        </p:spPr>
        <p:txBody>
          <a:bodyPr>
            <a:normAutofit/>
          </a:bodyPr>
          <a:lstStyle/>
          <a:p>
            <a:pPr marL="1082675" indent="-1703388" algn="l">
              <a:tabLst>
                <a:tab pos="461963" algn="l"/>
                <a:tab pos="1081088" algn="l"/>
              </a:tabLst>
            </a:pPr>
            <a:r>
              <a:rPr lang="en-US" sz="2200" b="1" dirty="0">
                <a:latin typeface="Arial Narrow" panose="020B0606020202030204" pitchFamily="34" charset="0"/>
              </a:rPr>
              <a:t>Topic 20: JOINT TOPIC: CABLE MATERIALS AND APPLICATIONS CONTINUED</a:t>
            </a:r>
          </a:p>
        </p:txBody>
      </p:sp>
      <p:sp>
        <p:nvSpPr>
          <p:cNvPr id="3" name="Subtitle 2"/>
          <p:cNvSpPr>
            <a:spLocks noGrp="1"/>
          </p:cNvSpPr>
          <p:nvPr>
            <p:ph type="subTitle" idx="1"/>
          </p:nvPr>
        </p:nvSpPr>
        <p:spPr>
          <a:xfrm>
            <a:off x="783839" y="1981200"/>
            <a:ext cx="8131561" cy="4343400"/>
          </a:xfrm>
        </p:spPr>
        <p:txBody>
          <a:bodyPr>
            <a:noAutofit/>
          </a:bodyPr>
          <a:lstStyle/>
          <a:p>
            <a:pPr marL="457200" indent="-457200" algn="l">
              <a:buFont typeface="+mj-lt"/>
              <a:buAutoNum type="alphaLcPeriod" startAt="6"/>
              <a:tabLst>
                <a:tab pos="457200" algn="l"/>
              </a:tabLst>
            </a:pPr>
            <a:r>
              <a:rPr lang="en-US" sz="2000" dirty="0">
                <a:solidFill>
                  <a:schemeClr val="tx1"/>
                </a:solidFill>
                <a:latin typeface="Arial Narrow" panose="020B0606020202030204" pitchFamily="34" charset="0"/>
              </a:rPr>
              <a:t>Photovoltaics module and system electrical connections (CABLE) </a:t>
            </a:r>
          </a:p>
          <a:p>
            <a:pPr marL="457200" indent="-457200" algn="l">
              <a:buFont typeface="+mj-lt"/>
              <a:buAutoNum type="alphaLcPeriod" startAt="6"/>
              <a:tabLst>
                <a:tab pos="457200" algn="l"/>
              </a:tabLst>
            </a:pPr>
            <a:r>
              <a:rPr lang="en-US" sz="2000" dirty="0">
                <a:solidFill>
                  <a:schemeClr val="tx1"/>
                </a:solidFill>
                <a:latin typeface="Arial Narrow" panose="020B0606020202030204" pitchFamily="34" charset="0"/>
              </a:rPr>
              <a:t>Geothermal: Direct Use and Electricity Generation Applications (CABLE)</a:t>
            </a:r>
          </a:p>
          <a:p>
            <a:pPr marL="457200" indent="-457200" algn="l">
              <a:buFont typeface="+mj-lt"/>
              <a:buAutoNum type="alphaLcPeriod" startAt="6"/>
              <a:tabLst>
                <a:tab pos="457200" algn="l"/>
              </a:tabLst>
            </a:pPr>
            <a:r>
              <a:rPr lang="en-US" sz="2000" dirty="0">
                <a:solidFill>
                  <a:schemeClr val="tx1"/>
                </a:solidFill>
                <a:latin typeface="Arial Narrow" panose="020B0606020202030204" pitchFamily="34" charset="0"/>
              </a:rPr>
              <a:t>Enhanced Conductivity EV Charging Cables and Couplers (CABLE)</a:t>
            </a:r>
          </a:p>
          <a:p>
            <a:pPr marL="457200" indent="-457200" algn="l">
              <a:buFont typeface="+mj-lt"/>
              <a:buAutoNum type="alphaLcPeriod" startAt="6"/>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1900" dirty="0">
                <a:solidFill>
                  <a:schemeClr val="tx1"/>
                </a:solidFill>
                <a:latin typeface="Arial Narrow" panose="020B0606020202030204" pitchFamily="34" charset="0"/>
              </a:rPr>
              <a:t>Questions: Subtopic f  –    </a:t>
            </a:r>
            <a:r>
              <a:rPr lang="en-US" sz="1900" dirty="0">
                <a:solidFill>
                  <a:schemeClr val="tx1"/>
                </a:solidFill>
                <a:latin typeface="Arial Narrow" panose="020B0606020202030204" pitchFamily="34" charset="0"/>
                <a:hlinkClick r:id="rId3"/>
              </a:rPr>
              <a:t>solar.sbir@ee.doe.gov</a:t>
            </a:r>
            <a:r>
              <a:rPr lang="en-US" sz="1900" dirty="0">
                <a:solidFill>
                  <a:schemeClr val="tx1"/>
                </a:solidFill>
                <a:latin typeface="Arial Narrow" panose="020B0606020202030204" pitchFamily="34" charset="0"/>
              </a:rPr>
              <a:t> </a:t>
            </a:r>
          </a:p>
          <a:p>
            <a:pPr algn="l">
              <a:tabLst>
                <a:tab pos="457200" algn="l"/>
              </a:tabLst>
            </a:pPr>
            <a:r>
              <a:rPr lang="en-US" sz="1900" dirty="0">
                <a:solidFill>
                  <a:schemeClr val="tx1"/>
                </a:solidFill>
                <a:latin typeface="Arial Narrow" panose="020B0606020202030204" pitchFamily="34" charset="0"/>
              </a:rPr>
              <a:t>                   Subtopic g – </a:t>
            </a:r>
            <a:r>
              <a:rPr lang="nl-NL" sz="1900" dirty="0">
                <a:solidFill>
                  <a:schemeClr val="tx1"/>
                </a:solidFill>
                <a:latin typeface="Arial Narrow" panose="020B0606020202030204" pitchFamily="34" charset="0"/>
              </a:rPr>
              <a:t>William Vandermeer, </a:t>
            </a:r>
            <a:r>
              <a:rPr lang="nl-NL" sz="1900" dirty="0">
                <a:solidFill>
                  <a:schemeClr val="tx1"/>
                </a:solidFill>
                <a:latin typeface="Arial Narrow" panose="020B0606020202030204" pitchFamily="34" charset="0"/>
                <a:hlinkClick r:id="rId4"/>
              </a:rPr>
              <a:t>William.Vandermeer@ee.doe.gov</a:t>
            </a:r>
            <a:r>
              <a:rPr lang="nl-NL" sz="1900" dirty="0">
                <a:solidFill>
                  <a:schemeClr val="tx1"/>
                </a:solidFill>
                <a:latin typeface="Arial Narrow" panose="020B0606020202030204" pitchFamily="34" charset="0"/>
              </a:rPr>
              <a:t> </a:t>
            </a:r>
          </a:p>
          <a:p>
            <a:pPr algn="l">
              <a:tabLst>
                <a:tab pos="457200" algn="l"/>
              </a:tabLst>
            </a:pPr>
            <a:r>
              <a:rPr lang="nl-NL" sz="1900" dirty="0">
                <a:solidFill>
                  <a:schemeClr val="tx1"/>
                </a:solidFill>
                <a:latin typeface="Arial Narrow" panose="020B0606020202030204" pitchFamily="34" charset="0"/>
              </a:rPr>
              <a:t>                   </a:t>
            </a:r>
            <a:r>
              <a:rPr lang="en-US" sz="1900" dirty="0">
                <a:solidFill>
                  <a:schemeClr val="tx1"/>
                </a:solidFill>
                <a:latin typeface="Arial Narrow" panose="020B0606020202030204" pitchFamily="34" charset="0"/>
              </a:rPr>
              <a:t>Subtopic h – Lee Slezak</a:t>
            </a:r>
            <a:r>
              <a:rPr lang="en-US" sz="1900">
                <a:solidFill>
                  <a:schemeClr val="tx1"/>
                </a:solidFill>
                <a:latin typeface="Arial Narrow" panose="020B0606020202030204" pitchFamily="34" charset="0"/>
              </a:rPr>
              <a:t>, </a:t>
            </a:r>
            <a:r>
              <a:rPr lang="en-US" sz="1900">
                <a:solidFill>
                  <a:schemeClr val="tx1"/>
                </a:solidFill>
                <a:latin typeface="Arial Narrow" panose="020B0606020202030204" pitchFamily="34" charset="0"/>
                <a:hlinkClick r:id="rId5"/>
              </a:rPr>
              <a:t>Lee.Slezak@ee.doe.gov</a:t>
            </a:r>
            <a:r>
              <a:rPr lang="en-US" sz="1900">
                <a:solidFill>
                  <a:schemeClr val="tx1"/>
                </a:solidFill>
                <a:latin typeface="Arial Narrow" panose="020B0606020202030204" pitchFamily="34" charset="0"/>
              </a:rPr>
              <a:t>  </a:t>
            </a:r>
            <a:endParaRPr lang="en-US" sz="19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935098"/>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682571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229600" cy="3573462"/>
          </a:xfrm>
        </p:spPr>
        <p:txBody>
          <a:bodyPr>
            <a:normAutofit/>
          </a:bodyPr>
          <a:lstStyle/>
          <a:p>
            <a:pPr>
              <a:lnSpc>
                <a:spcPct val="80000"/>
              </a:lnSpc>
              <a:buClr>
                <a:schemeClr val="tx1"/>
              </a:buClr>
              <a:buFont typeface="Wingdings" pitchFamily="2" charset="2"/>
              <a:buChar char="Ø"/>
            </a:pPr>
            <a:r>
              <a:rPr lang="en-US" sz="2400" dirty="0"/>
              <a:t>SBIR/STTR Web</a:t>
            </a:r>
            <a:r>
              <a:rPr lang="en-US" sz="2400"/>
              <a:t>:  </a:t>
            </a:r>
            <a:r>
              <a:rPr lang="en-US">
                <a:hlinkClick r:id="rId3"/>
              </a:rPr>
              <a:t>https://science.osti.gov/sbir</a:t>
            </a:r>
            <a:r>
              <a:rPr lang="en-US"/>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1800" dirty="0">
                <a:hlinkClick r:id="rId5"/>
              </a:rPr>
              <a:t>http://www.dawnbreaker.com/doephase0/</a:t>
            </a:r>
            <a:r>
              <a:rPr lang="en-US" sz="1800" dirty="0"/>
              <a:t> </a:t>
            </a:r>
          </a:p>
          <a:p>
            <a:pPr eaLnBrk="1" hangingPunct="1">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22</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75958201"/>
              </p:ext>
            </p:extLst>
          </p:nvPr>
        </p:nvGraphicFramePr>
        <p:xfrm>
          <a:off x="323161" y="2362200"/>
          <a:ext cx="8363639" cy="79756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val="20000"/>
                    </a:ext>
                  </a:extLst>
                </a:gridCol>
                <a:gridCol w="6324599">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val="10000"/>
                  </a:ext>
                </a:extLst>
              </a:tr>
              <a:tr h="426720">
                <a:tc>
                  <a:txBody>
                    <a:bodyPr/>
                    <a:lstStyle/>
                    <a:p>
                      <a:pPr algn="r"/>
                      <a:r>
                        <a:rPr lang="en-US" sz="1800" dirty="0"/>
                        <a:t>Topics</a:t>
                      </a:r>
                      <a:r>
                        <a:rPr lang="en-US" sz="1800" baseline="0" dirty="0"/>
                        <a:t> 9-20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Energy Efficiency and Renewable Energy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2021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41038453"/>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13,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9,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20,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16,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10,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14,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17,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18,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31</a:t>
                      </a:r>
                      <a:r>
                        <a:rPr lang="en-US" sz="1600" dirty="0">
                          <a:latin typeface="Arial Narrow" panose="020B0606020202030204" pitchFamily="34" charset="0"/>
                        </a:rPr>
                        <a:t>,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4 January,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21,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January 25,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13, 2020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February</a:t>
                      </a:r>
                      <a:r>
                        <a:rPr lang="en-US" sz="1600" baseline="0" dirty="0">
                          <a:latin typeface="Arial Narrow" panose="020B0606020202030204" pitchFamily="34" charset="0"/>
                        </a:rPr>
                        <a:t> 22</a:t>
                      </a:r>
                      <a:r>
                        <a:rPr lang="en-US" sz="1600" dirty="0">
                          <a:latin typeface="Arial Narrow" panose="020B0606020202030204" pitchFamily="34" charset="0"/>
                        </a:rPr>
                        <a:t>,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4,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17,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5105400" y="1066800"/>
            <a:ext cx="2743200" cy="43892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2021)</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Science</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1143000" y="3280549"/>
            <a:ext cx="6655424" cy="3075801"/>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FY21 Phase I Release 2 FOA will be issued on </a:t>
            </a:r>
            <a:r>
              <a:rPr lang="en-US" sz="1800" b="1">
                <a:solidFill>
                  <a:srgbClr val="FF0000"/>
                </a:solidFill>
              </a:rPr>
              <a:t>December 14</a:t>
            </a:r>
            <a:r>
              <a:rPr lang="en-US" sz="1800" b="1" baseline="30000">
                <a:solidFill>
                  <a:srgbClr val="FF0000"/>
                </a:solidFill>
              </a:rPr>
              <a:t>th</a:t>
            </a:r>
            <a:r>
              <a:rPr lang="en-US" sz="1800" b="1">
                <a:solidFill>
                  <a:srgbClr val="FF0000"/>
                </a:solidFill>
              </a:rPr>
              <a:t>  </a:t>
            </a:r>
            <a:endParaRPr lang="en-US" sz="1800" b="1" dirty="0">
              <a:solidFill>
                <a:srgbClr val="FF0000"/>
              </a:solidFill>
            </a:endParaRP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18</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2021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EERE,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804" y="304801"/>
            <a:ext cx="7893996" cy="838199"/>
          </a:xfrm>
        </p:spPr>
        <p:txBody>
          <a:bodyPr>
            <a:normAutofit/>
          </a:bodyPr>
          <a:lstStyle/>
          <a:p>
            <a:pPr marL="1135063" indent="-1755775" algn="l">
              <a:tabLst>
                <a:tab pos="461963" algn="l"/>
                <a:tab pos="1143000" algn="l"/>
              </a:tabLst>
            </a:pPr>
            <a:r>
              <a:rPr lang="en-US" sz="2200" b="1" dirty="0">
                <a:latin typeface="Arial Narrow" panose="020B0606020202030204" pitchFamily="34" charset="0"/>
              </a:rPr>
              <a:t>Topic 09: ADVANCED MANUFACTURING 	</a:t>
            </a:r>
          </a:p>
        </p:txBody>
      </p:sp>
      <p:sp>
        <p:nvSpPr>
          <p:cNvPr id="3" name="Subtitle 2"/>
          <p:cNvSpPr>
            <a:spLocks noGrp="1"/>
          </p:cNvSpPr>
          <p:nvPr>
            <p:ph type="subTitle" idx="1"/>
          </p:nvPr>
        </p:nvSpPr>
        <p:spPr>
          <a:xfrm>
            <a:off x="685801" y="2133600"/>
            <a:ext cx="7924800" cy="4191000"/>
          </a:xfrm>
        </p:spPr>
        <p:txBody>
          <a:bodyPr>
            <a:normAutofit/>
          </a:bodyPr>
          <a:lstStyle/>
          <a:p>
            <a:pPr marL="342900" indent="-342900" algn="l">
              <a:buAutoNum type="alphaLcPeriod"/>
              <a:tabLst>
                <a:tab pos="457200" algn="l"/>
              </a:tabLst>
            </a:pPr>
            <a:r>
              <a:rPr lang="en-US" sz="1800" dirty="0">
                <a:solidFill>
                  <a:schemeClr val="tx1"/>
                </a:solidFill>
                <a:latin typeface="Arial Narrow" panose="020B0606020202030204" pitchFamily="34" charset="0"/>
              </a:rPr>
              <a:t>Innovation Research in Application Specific Integrated Circuit ASIC Semiconductor Chip Design for Edge Computing in Manufacturing </a:t>
            </a:r>
          </a:p>
          <a:p>
            <a:pPr marL="342900" indent="-342900" algn="l">
              <a:buAutoNum type="alphaLcPeriod"/>
              <a:tabLst>
                <a:tab pos="457200" algn="l"/>
              </a:tabLst>
            </a:pPr>
            <a:r>
              <a:rPr lang="en-US" sz="1800" dirty="0">
                <a:solidFill>
                  <a:schemeClr val="tx1"/>
                </a:solidFill>
                <a:latin typeface="Arial Narrow" panose="020B0606020202030204" pitchFamily="34" charset="0"/>
              </a:rPr>
              <a:t>Novel Manufacturing Methods for Membranes and Desalination System Components</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Questions: Subtopic a – Brian Valentine, </a:t>
            </a:r>
            <a:r>
              <a:rPr lang="en-US" sz="1800" dirty="0">
                <a:solidFill>
                  <a:schemeClr val="tx1"/>
                </a:solidFill>
                <a:latin typeface="Arial Narrow" panose="020B0606020202030204" pitchFamily="34" charset="0"/>
                <a:hlinkClick r:id="rId3"/>
              </a:rPr>
              <a:t>Brian.Valentine@ee.doe.gov</a:t>
            </a:r>
            <a:r>
              <a:rPr lang="en-US" sz="1800" dirty="0">
                <a:solidFill>
                  <a:schemeClr val="tx1"/>
                </a:solidFill>
                <a:latin typeface="Arial Narrow" panose="020B0606020202030204" pitchFamily="34" charset="0"/>
              </a:rPr>
              <a:t> </a:t>
            </a:r>
          </a:p>
          <a:p>
            <a:pPr algn="l">
              <a:tabLst>
                <a:tab pos="457200" algn="l"/>
              </a:tabLst>
            </a:pPr>
            <a:r>
              <a:rPr lang="en-US" sz="1800" dirty="0">
                <a:solidFill>
                  <a:schemeClr val="tx1"/>
                </a:solidFill>
                <a:latin typeface="Arial Narrow" panose="020B0606020202030204" pitchFamily="34" charset="0"/>
              </a:rPr>
              <a:t>                  Subtopic b – Melissa Klembara, </a:t>
            </a:r>
            <a:r>
              <a:rPr lang="en-US" sz="1800" dirty="0">
                <a:solidFill>
                  <a:schemeClr val="tx1"/>
                </a:solidFill>
                <a:latin typeface="Arial Narrow" panose="020B0606020202030204" pitchFamily="34" charset="0"/>
                <a:hlinkClick r:id="rId4"/>
              </a:rPr>
              <a:t>Melissa.Klembara@ee.doe.gov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111128629"/>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25333</TotalTime>
  <Words>2428</Words>
  <Application>Microsoft Office PowerPoint</Application>
  <PresentationFormat>On-screen Show (4:3)</PresentationFormat>
  <Paragraphs>286</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2021 Phase I Release 2 Funding Opportunity Announcement  Topics 9-20 </vt:lpstr>
      <vt:lpstr>TODAY’S AGENDA</vt:lpstr>
      <vt:lpstr>FY 2021 Phase I Schedule</vt:lpstr>
      <vt:lpstr>Phase I Funding Opportunity Announcements Participating DOE Programs (FY 2021)</vt:lpstr>
      <vt:lpstr>Funding Opportunity Announcement (FOA) Webinar</vt:lpstr>
      <vt:lpstr>Topic Basics</vt:lpstr>
      <vt:lpstr>Example Topic</vt:lpstr>
      <vt:lpstr>Topic 09: ADVANCED MANUFACTURING  </vt:lpstr>
      <vt:lpstr>Topic 10: BIOENERGY</vt:lpstr>
      <vt:lpstr>Topic 11:JOINT TOPIC: POLYMERS UPCYCLING AND RECYCLING</vt:lpstr>
      <vt:lpstr>Topic 12: BUILDINGS</vt:lpstr>
      <vt:lpstr>Topic 13:  JOINT TOPIC: ADVANCED BUILDING CONSTRUCTION TECHNOLOGIES</vt:lpstr>
      <vt:lpstr>Topic 14: GEOTHERMAL TECHNOLOGIES</vt:lpstr>
      <vt:lpstr>Topic 15: HYDROGEN AND FUEL CELL TECHNOLOGIES</vt:lpstr>
      <vt:lpstr>Topic 16: SOLAR TECHNOLOGIES</vt:lpstr>
      <vt:lpstr>Topic 17: VEHICLES</vt:lpstr>
      <vt:lpstr>Topic 18: WATER TECHNOLOGIES</vt:lpstr>
      <vt:lpstr>Topic 19: WIND TECHNOLOGIES </vt:lpstr>
      <vt:lpstr>Topic 20: JOINT TOPIC: CABLE MATERIALS AND APPLICATIONS</vt:lpstr>
      <vt:lpstr>Topic 20: JOINT TOPIC: CABLE MATERIALS AND APPLICATIONS CONTINUED</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1416</cp:revision>
  <cp:lastPrinted>2020-11-16T15:35:00Z</cp:lastPrinted>
  <dcterms:created xsi:type="dcterms:W3CDTF">2013-10-31T23:38:00Z</dcterms:created>
  <dcterms:modified xsi:type="dcterms:W3CDTF">2020-11-18T15:35:19Z</dcterms:modified>
</cp:coreProperties>
</file>