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9.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omments/modernComment_226_E61CA921.xml" ContentType="application/vnd.ms-powerpoint.comments+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4"/>
  </p:sldMasterIdLst>
  <p:notesMasterIdLst>
    <p:notesMasterId r:id="rId37"/>
  </p:notesMasterIdLst>
  <p:handoutMasterIdLst>
    <p:handoutMasterId r:id="rId38"/>
  </p:handoutMasterIdLst>
  <p:sldIdLst>
    <p:sldId id="521" r:id="rId5"/>
    <p:sldId id="527" r:id="rId6"/>
    <p:sldId id="448" r:id="rId7"/>
    <p:sldId id="535" r:id="rId8"/>
    <p:sldId id="343" r:id="rId9"/>
    <p:sldId id="556" r:id="rId10"/>
    <p:sldId id="536" r:id="rId11"/>
    <p:sldId id="537" r:id="rId12"/>
    <p:sldId id="538" r:id="rId13"/>
    <p:sldId id="571" r:id="rId14"/>
    <p:sldId id="540" r:id="rId15"/>
    <p:sldId id="559" r:id="rId16"/>
    <p:sldId id="560" r:id="rId17"/>
    <p:sldId id="561" r:id="rId18"/>
    <p:sldId id="562" r:id="rId19"/>
    <p:sldId id="564" r:id="rId20"/>
    <p:sldId id="565" r:id="rId21"/>
    <p:sldId id="566" r:id="rId22"/>
    <p:sldId id="567" r:id="rId23"/>
    <p:sldId id="570" r:id="rId24"/>
    <p:sldId id="572" r:id="rId25"/>
    <p:sldId id="545" r:id="rId26"/>
    <p:sldId id="557" r:id="rId27"/>
    <p:sldId id="547" r:id="rId28"/>
    <p:sldId id="548" r:id="rId29"/>
    <p:sldId id="549" r:id="rId30"/>
    <p:sldId id="550" r:id="rId31"/>
    <p:sldId id="551" r:id="rId32"/>
    <p:sldId id="552" r:id="rId33"/>
    <p:sldId id="568" r:id="rId34"/>
    <p:sldId id="555" r:id="rId35"/>
    <p:sldId id="336" r:id="rId36"/>
  </p:sldIdLst>
  <p:sldSz cx="12192000" cy="6858000"/>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7" userDrawn="1">
          <p15:clr>
            <a:srgbClr val="A4A3A4"/>
          </p15:clr>
        </p15:guide>
        <p15:guide id="2"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B9EA44A-F360-264B-655C-6A0F57198EA2}" name="Chant, Eileen" initials="CE" userId="S::Eileen.Chant@science.doe.gov::92565b7b-2233-4a4c-97a9-44b026d16b9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ogwinc" initials="o"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C8458"/>
    <a:srgbClr val="548235"/>
    <a:srgbClr val="24A02A"/>
    <a:srgbClr val="0000FF"/>
    <a:srgbClr val="FF5050"/>
    <a:srgbClr val="3366FF"/>
    <a:srgbClr val="9999FF"/>
    <a:srgbClr val="9FBFDF"/>
    <a:srgbClr val="6699FF"/>
    <a:srgbClr val="035D1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A429FD-07CA-4598-8447-28FD2ACAD223}" v="52" dt="2022-10-23T18:55:32.9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650" autoAdjust="0"/>
    <p:restoredTop sz="91776" autoAdjust="0"/>
  </p:normalViewPr>
  <p:slideViewPr>
    <p:cSldViewPr>
      <p:cViewPr varScale="1">
        <p:scale>
          <a:sx n="67" d="100"/>
          <a:sy n="67" d="100"/>
        </p:scale>
        <p:origin x="948" y="3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714" y="786"/>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presProps" Target="presProp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osccifs.osc.doe.gov\HDrive\olivman\SBIR%20Outreach\FY%202021%20Webinars\FY20%20Phase%20II%20Stats.xls"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osccifs.osc.doe.gov\HDrive\olivman\SBIR%20Outreach\FY%202021%20Webinars\FY20%20Phase%20II%20Stats.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0.25498669258208084"/>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0.25498669258208084"/>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1111111111111109E-2"/>
          <c:y val="0.19594972067039107"/>
          <c:w val="0.93888888888888888"/>
          <c:h val="0.59804359301456034"/>
        </c:manualLayout>
      </c:layout>
      <c:pie3DChart>
        <c:varyColors val="1"/>
        <c:dLbls>
          <c:showLegendKey val="0"/>
          <c:showVal val="0"/>
          <c:showCatName val="0"/>
          <c:showSerName val="0"/>
          <c:showPercent val="0"/>
          <c:showBubbleSize val="0"/>
          <c:showLeaderLines val="0"/>
        </c:dLbls>
      </c:pie3DChart>
      <c:spPr>
        <a:noFill/>
        <a:ln>
          <a:noFill/>
        </a:ln>
        <a:effectLst/>
      </c:spPr>
    </c:plotArea>
    <c:legend>
      <c:legendPos val="b"/>
      <c:layout>
        <c:manualLayout>
          <c:xMode val="edge"/>
          <c:yMode val="edge"/>
          <c:x val="0.28335448176891559"/>
          <c:y val="0.79733506323073255"/>
          <c:w val="0.47645631526275045"/>
          <c:h val="0.17993766404199479"/>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modernComment_226_E61CA921.xml><?xml version="1.0" encoding="utf-8"?>
<p188:cmLst xmlns:a="http://schemas.openxmlformats.org/drawingml/2006/main" xmlns:r="http://schemas.openxmlformats.org/officeDocument/2006/relationships" xmlns:p188="http://schemas.microsoft.com/office/powerpoint/2018/8/main">
  <p188:cm id="{B29F601C-FB1A-46CF-9AEA-73D81713F290}" authorId="{BB9EA44A-F360-264B-655C-6A0F57198EA2}" created="2022-03-07T15:26:50.764">
    <ac:deMkLst xmlns:ac="http://schemas.microsoft.com/office/drawing/2013/main/command">
      <pc:docMk xmlns:pc="http://schemas.microsoft.com/office/powerpoint/2013/main/command"/>
      <pc:sldMk xmlns:pc="http://schemas.microsoft.com/office/powerpoint/2013/main/command" cId="3860637985" sldId="550"/>
      <ac:spMk id="3" creationId="{00000000-0000-0000-0000-000000000000}"/>
    </ac:deMkLst>
    <p188:txBody>
      <a:bodyPr/>
      <a:lstStyle/>
      <a:p>
        <a:r>
          <a:rPr lang="en-US"/>
          <a:t>Reword this prior to next webinar!</a:t>
        </a:r>
      </a:p>
    </p188:txBody>
  </p188:cm>
</p188:cmLst>
</file>

<file path=ppt/diagrams/_rels/data1.xml.rels><?xml version="1.0" encoding="UTF-8" standalone="yes"?>
<Relationships xmlns="http://schemas.openxmlformats.org/package/2006/relationships"><Relationship Id="rId3" Type="http://schemas.openxmlformats.org/officeDocument/2006/relationships/hyperlink" Target="https://science.osti.gov/sbir" TargetMode="External"/><Relationship Id="rId2" Type="http://schemas.openxmlformats.org/officeDocument/2006/relationships/hyperlink" Target="mailto:eileen.chant@science.doe.gov" TargetMode="External"/><Relationship Id="rId1" Type="http://schemas.openxmlformats.org/officeDocument/2006/relationships/hyperlink" Target="mailto:sbir-sttr@science.doe.gov" TargetMode="External"/><Relationship Id="rId5" Type="http://schemas.openxmlformats.org/officeDocument/2006/relationships/hyperlink" Target="mailto:dave.mccarthy@science.doe.gov" TargetMode="External"/><Relationship Id="rId4" Type="http://schemas.openxmlformats.org/officeDocument/2006/relationships/hyperlink" Target="mailto:Carol.Rabke@science.doe.gov"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mailto:eileen.chant@science.doe.gov" TargetMode="External"/><Relationship Id="rId2" Type="http://schemas.openxmlformats.org/officeDocument/2006/relationships/hyperlink" Target="mailto:sbir-sttr@science.doe.gov" TargetMode="External"/><Relationship Id="rId1" Type="http://schemas.openxmlformats.org/officeDocument/2006/relationships/hyperlink" Target="mailto:Carol.Rabke@science.doe.gov" TargetMode="External"/><Relationship Id="rId5" Type="http://schemas.openxmlformats.org/officeDocument/2006/relationships/hyperlink" Target="mailto:dave.mccarthy@science.doe.gov" TargetMode="External"/><Relationship Id="rId4" Type="http://schemas.openxmlformats.org/officeDocument/2006/relationships/hyperlink" Target="https://science.osti.gov/sbir"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617941-1BFC-4A65-9AEF-8A99A658FFF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344929D7-E052-4DA0-82BA-8537A188161D}">
      <dgm:prSet phldrT="[Text]"/>
      <dgm:spPr>
        <a:solidFill>
          <a:schemeClr val="accent1">
            <a:lumMod val="20000"/>
            <a:lumOff val="80000"/>
          </a:schemeClr>
        </a:solidFill>
      </dgm:spPr>
      <dgm:t>
        <a:bodyPr/>
        <a:lstStyle/>
        <a:p>
          <a:r>
            <a:rPr lang="en-US" dirty="0">
              <a:solidFill>
                <a:schemeClr val="tx1"/>
              </a:solidFill>
            </a:rPr>
            <a:t>Email us!</a:t>
          </a:r>
        </a:p>
        <a:p>
          <a:r>
            <a:rPr lang="en-US" b="0" i="0" dirty="0">
              <a:hlinkClick xmlns:r="http://schemas.openxmlformats.org/officeDocument/2006/relationships" r:id="rId1"/>
            </a:rPr>
            <a:t>sbir-sttr@science.doe.gov</a:t>
          </a:r>
          <a:endParaRPr lang="en-US" b="0" i="0" dirty="0"/>
        </a:p>
        <a:p>
          <a:r>
            <a:rPr lang="en-US" dirty="0">
              <a:latin typeface="+mn-lt"/>
              <a:hlinkClick xmlns:r="http://schemas.openxmlformats.org/officeDocument/2006/relationships" r:id="rId2"/>
            </a:rPr>
            <a:t>eileen.chant@science.doe.gov</a:t>
          </a:r>
          <a:endParaRPr lang="en-US" b="0" i="0" dirty="0"/>
        </a:p>
        <a:p>
          <a:r>
            <a:rPr lang="en-US" dirty="0">
              <a:solidFill>
                <a:schemeClr val="tx1"/>
              </a:solidFill>
            </a:rPr>
            <a:t>Phone: </a:t>
          </a:r>
          <a:r>
            <a:rPr lang="en-US" b="0" i="0" dirty="0">
              <a:solidFill>
                <a:schemeClr val="tx1"/>
              </a:solidFill>
            </a:rPr>
            <a:t>(301) 903-5707</a:t>
          </a:r>
        </a:p>
      </dgm:t>
    </dgm:pt>
    <dgm:pt modelId="{8E94F085-F84D-4C4F-B97A-F80EDF86BAA7}" type="parTrans" cxnId="{DD14D77C-958C-4590-9F07-F244D407E790}">
      <dgm:prSet/>
      <dgm:spPr/>
      <dgm:t>
        <a:bodyPr/>
        <a:lstStyle/>
        <a:p>
          <a:endParaRPr lang="en-US"/>
        </a:p>
      </dgm:t>
    </dgm:pt>
    <dgm:pt modelId="{933060A0-B147-4AF4-BDD9-7E47911173ED}" type="sibTrans" cxnId="{DD14D77C-958C-4590-9F07-F244D407E790}">
      <dgm:prSet/>
      <dgm:spPr/>
      <dgm:t>
        <a:bodyPr/>
        <a:lstStyle/>
        <a:p>
          <a:endParaRPr lang="en-US"/>
        </a:p>
      </dgm:t>
    </dgm:pt>
    <dgm:pt modelId="{09344D55-3247-4D43-8148-F80E51D14343}">
      <dgm:prSet phldrT="[Text]" custT="1"/>
      <dgm:spPr>
        <a:solidFill>
          <a:schemeClr val="accent6">
            <a:lumMod val="20000"/>
            <a:lumOff val="80000"/>
          </a:schemeClr>
        </a:solidFill>
      </dgm:spPr>
      <dgm:t>
        <a:bodyPr/>
        <a:lstStyle/>
        <a:p>
          <a:pPr algn="ctr"/>
          <a:endParaRPr lang="en-US" sz="2400" dirty="0"/>
        </a:p>
        <a:p>
          <a:pPr algn="l"/>
          <a:r>
            <a:rPr lang="en-US" sz="2400" dirty="0">
              <a:solidFill>
                <a:schemeClr val="tx1"/>
              </a:solidFill>
            </a:rPr>
            <a:t>Join our mailing list! </a:t>
          </a:r>
        </a:p>
        <a:p>
          <a:pPr algn="ctr"/>
          <a:r>
            <a:rPr lang="en-US" sz="2400" dirty="0">
              <a:solidFill>
                <a:schemeClr val="tx1"/>
              </a:solidFill>
            </a:rPr>
            <a:t>Home page: </a:t>
          </a:r>
          <a:r>
            <a:rPr lang="en-US" sz="2400" dirty="0">
              <a:solidFill>
                <a:schemeClr val="tx1"/>
              </a:solidFill>
              <a:hlinkClick xmlns:r="http://schemas.openxmlformats.org/officeDocument/2006/relationships" r:id="rId3"/>
            </a:rPr>
            <a:t>https://science.osti.gov/sbir</a:t>
          </a:r>
          <a:endParaRPr lang="en-US" sz="1500" dirty="0">
            <a:solidFill>
              <a:schemeClr val="tx1"/>
            </a:solidFill>
          </a:endParaRPr>
        </a:p>
        <a:p>
          <a:pPr algn="ctr"/>
          <a:r>
            <a:rPr lang="en-US" sz="2400" dirty="0">
              <a:solidFill>
                <a:schemeClr val="tx1"/>
              </a:solidFill>
            </a:rPr>
            <a:t>Follow us on Twitter and LinkedIn!</a:t>
          </a:r>
          <a:r>
            <a:rPr lang="en-US" sz="2400" dirty="0">
              <a:solidFill>
                <a:schemeClr val="accent5">
                  <a:lumMod val="75000"/>
                </a:schemeClr>
              </a:solidFill>
            </a:rPr>
            <a:t>  </a:t>
          </a:r>
        </a:p>
        <a:p>
          <a:pPr algn="ctr"/>
          <a:endParaRPr lang="en-US" sz="2400" dirty="0">
            <a:solidFill>
              <a:schemeClr val="accent5">
                <a:lumMod val="75000"/>
              </a:schemeClr>
            </a:solidFill>
          </a:endParaRPr>
        </a:p>
        <a:p>
          <a:pPr algn="ctr"/>
          <a:endParaRPr lang="en-US" sz="1500" dirty="0"/>
        </a:p>
        <a:p>
          <a:pPr algn="ctr"/>
          <a:endParaRPr lang="en-US" sz="1500" dirty="0"/>
        </a:p>
      </dgm:t>
    </dgm:pt>
    <dgm:pt modelId="{762A4409-45E3-498A-96F0-58C06B6B62A4}" type="parTrans" cxnId="{4459638D-3927-47DF-97B2-AFA915998268}">
      <dgm:prSet/>
      <dgm:spPr/>
      <dgm:t>
        <a:bodyPr/>
        <a:lstStyle/>
        <a:p>
          <a:endParaRPr lang="en-US"/>
        </a:p>
      </dgm:t>
    </dgm:pt>
    <dgm:pt modelId="{E3D830F7-EC57-4BA1-86A7-6F163CCDA731}" type="sibTrans" cxnId="{4459638D-3927-47DF-97B2-AFA915998268}">
      <dgm:prSet/>
      <dgm:spPr/>
      <dgm:t>
        <a:bodyPr/>
        <a:lstStyle/>
        <a:p>
          <a:endParaRPr lang="en-US"/>
        </a:p>
      </dgm:t>
    </dgm:pt>
    <dgm:pt modelId="{BEF390BE-D150-4297-A59D-ECE875C41B70}">
      <dgm:prSet/>
      <dgm:spPr>
        <a:solidFill>
          <a:schemeClr val="bg1">
            <a:lumMod val="95000"/>
          </a:schemeClr>
        </a:solidFill>
      </dgm:spPr>
      <dgm:t>
        <a:bodyPr/>
        <a:lstStyle/>
        <a:p>
          <a:r>
            <a:rPr lang="en-US" dirty="0">
              <a:solidFill>
                <a:schemeClr val="tx1"/>
              </a:solidFill>
            </a:rPr>
            <a:t>Application Process Q&amp;A Webinars</a:t>
          </a:r>
        </a:p>
        <a:p>
          <a:r>
            <a:rPr lang="en-US" dirty="0">
              <a:solidFill>
                <a:schemeClr val="tx1"/>
              </a:solidFill>
            </a:rPr>
            <a:t> November 9, 23 &amp; 30 @ 3 PM ET</a:t>
          </a:r>
        </a:p>
        <a:p>
          <a:r>
            <a:rPr lang="en-US" dirty="0">
              <a:solidFill>
                <a:schemeClr val="tx1"/>
              </a:solidFill>
            </a:rPr>
            <a:t>Phase II eligible will receive an invitation</a:t>
          </a:r>
        </a:p>
      </dgm:t>
    </dgm:pt>
    <dgm:pt modelId="{A4AA8963-48E7-4329-AAF7-2B86A600D23A}" type="parTrans" cxnId="{201CDEDA-8FDE-495F-AC5B-A86424F0C46C}">
      <dgm:prSet/>
      <dgm:spPr/>
      <dgm:t>
        <a:bodyPr/>
        <a:lstStyle/>
        <a:p>
          <a:endParaRPr lang="en-US"/>
        </a:p>
      </dgm:t>
    </dgm:pt>
    <dgm:pt modelId="{31F9F958-98FE-4504-B499-7F41D3AE1BA6}" type="sibTrans" cxnId="{201CDEDA-8FDE-495F-AC5B-A86424F0C46C}">
      <dgm:prSet/>
      <dgm:spPr/>
      <dgm:t>
        <a:bodyPr/>
        <a:lstStyle/>
        <a:p>
          <a:endParaRPr lang="en-US"/>
        </a:p>
      </dgm:t>
    </dgm:pt>
    <dgm:pt modelId="{2BA37C4A-BBF7-4EAE-B6FD-88FB34C5D8F9}">
      <dgm:prSet custT="1"/>
      <dgm:spPr>
        <a:solidFill>
          <a:schemeClr val="accent1">
            <a:lumMod val="20000"/>
            <a:lumOff val="80000"/>
          </a:schemeClr>
        </a:solidFill>
      </dgm:spPr>
      <dgm:t>
        <a:bodyPr/>
        <a:lstStyle/>
        <a:p>
          <a:r>
            <a:rPr lang="en-US" sz="2000" dirty="0">
              <a:solidFill>
                <a:schemeClr val="tx1"/>
              </a:solidFill>
            </a:rPr>
            <a:t>Partnering needs?</a:t>
          </a:r>
        </a:p>
        <a:p>
          <a:r>
            <a:rPr lang="en-US" sz="2000" dirty="0">
              <a:solidFill>
                <a:schemeClr val="tx1"/>
              </a:solidFill>
            </a:rPr>
            <a:t>Partnering Tech-2-Market Advisor</a:t>
          </a:r>
        </a:p>
        <a:p>
          <a:r>
            <a:rPr lang="en-US" sz="2000" dirty="0">
              <a:solidFill>
                <a:schemeClr val="tx1"/>
              </a:solidFill>
              <a:hlinkClick xmlns:r="http://schemas.openxmlformats.org/officeDocument/2006/relationships" r:id="rId4"/>
            </a:rPr>
            <a:t>carol.Rabke@science.doe.gov</a:t>
          </a:r>
          <a:endParaRPr lang="en-US" sz="2000" dirty="0">
            <a:solidFill>
              <a:schemeClr val="tx1"/>
            </a:solidFill>
          </a:endParaRPr>
        </a:p>
        <a:p>
          <a:endParaRPr lang="en-US" sz="2000" dirty="0">
            <a:solidFill>
              <a:schemeClr val="tx1"/>
            </a:solidFill>
          </a:endParaRPr>
        </a:p>
      </dgm:t>
    </dgm:pt>
    <dgm:pt modelId="{4A36C8AA-F6C2-4E85-A59B-D38717493BD5}" type="parTrans" cxnId="{E35BF519-137F-4899-B6A4-12697DF11EE7}">
      <dgm:prSet/>
      <dgm:spPr/>
      <dgm:t>
        <a:bodyPr/>
        <a:lstStyle/>
        <a:p>
          <a:endParaRPr lang="en-US"/>
        </a:p>
      </dgm:t>
    </dgm:pt>
    <dgm:pt modelId="{60356421-93BE-4383-92A6-673F4340B63A}" type="sibTrans" cxnId="{E35BF519-137F-4899-B6A4-12697DF11EE7}">
      <dgm:prSet/>
      <dgm:spPr/>
      <dgm:t>
        <a:bodyPr/>
        <a:lstStyle/>
        <a:p>
          <a:endParaRPr lang="en-US"/>
        </a:p>
      </dgm:t>
    </dgm:pt>
    <dgm:pt modelId="{F4EA1E66-6238-4F76-97AD-20730987D90F}">
      <dgm:prSet/>
      <dgm:spPr>
        <a:solidFill>
          <a:schemeClr val="accent3">
            <a:lumMod val="20000"/>
            <a:lumOff val="80000"/>
          </a:schemeClr>
        </a:solidFill>
      </dgm:spPr>
      <dgm:t>
        <a:bodyPr/>
        <a:lstStyle/>
        <a:p>
          <a:endParaRPr lang="en-US" dirty="0">
            <a:solidFill>
              <a:schemeClr val="tx1"/>
            </a:solidFill>
          </a:endParaRPr>
        </a:p>
        <a:p>
          <a:r>
            <a:rPr lang="en-US" dirty="0">
              <a:solidFill>
                <a:schemeClr val="tx1"/>
              </a:solidFill>
            </a:rPr>
            <a:t>Commercialization (</a:t>
          </a:r>
          <a:r>
            <a:rPr lang="en-US" i="1" dirty="0">
              <a:solidFill>
                <a:schemeClr val="tx1"/>
              </a:solidFill>
            </a:rPr>
            <a:t>New</a:t>
          </a:r>
          <a:r>
            <a:rPr lang="en-US" dirty="0">
              <a:solidFill>
                <a:schemeClr val="tx1"/>
              </a:solidFill>
            </a:rPr>
            <a:t>) Tech-2-Market Advisor (TABA)</a:t>
          </a:r>
        </a:p>
        <a:p>
          <a:r>
            <a:rPr lang="en-US" dirty="0">
              <a:solidFill>
                <a:schemeClr val="tx1"/>
              </a:solidFill>
              <a:hlinkClick xmlns:r="http://schemas.openxmlformats.org/officeDocument/2006/relationships" r:id="rId5"/>
            </a:rPr>
            <a:t>dave.mccarthy@science.doe.gov</a:t>
          </a:r>
          <a:endParaRPr lang="en-US" dirty="0">
            <a:solidFill>
              <a:schemeClr val="tx1"/>
            </a:solidFill>
          </a:endParaRPr>
        </a:p>
        <a:p>
          <a:endParaRPr lang="en-US" dirty="0">
            <a:solidFill>
              <a:schemeClr val="tx1"/>
            </a:solidFill>
          </a:endParaRPr>
        </a:p>
      </dgm:t>
    </dgm:pt>
    <dgm:pt modelId="{3303FBD5-F8EB-4403-A226-67E93ED98AC9}" type="parTrans" cxnId="{D0C0FA15-587F-4A8C-9D23-821B8100E08A}">
      <dgm:prSet/>
      <dgm:spPr/>
      <dgm:t>
        <a:bodyPr/>
        <a:lstStyle/>
        <a:p>
          <a:endParaRPr lang="en-US"/>
        </a:p>
      </dgm:t>
    </dgm:pt>
    <dgm:pt modelId="{981E637D-242F-490D-945E-3A5A7F07E580}" type="sibTrans" cxnId="{D0C0FA15-587F-4A8C-9D23-821B8100E08A}">
      <dgm:prSet/>
      <dgm:spPr/>
      <dgm:t>
        <a:bodyPr/>
        <a:lstStyle/>
        <a:p>
          <a:endParaRPr lang="en-US"/>
        </a:p>
      </dgm:t>
    </dgm:pt>
    <dgm:pt modelId="{74E29941-9884-4389-B910-33B4D062E4A8}" type="pres">
      <dgm:prSet presAssocID="{FD617941-1BFC-4A65-9AEF-8A99A658FFF9}" presName="diagram" presStyleCnt="0">
        <dgm:presLayoutVars>
          <dgm:dir/>
          <dgm:resizeHandles val="exact"/>
        </dgm:presLayoutVars>
      </dgm:prSet>
      <dgm:spPr/>
    </dgm:pt>
    <dgm:pt modelId="{6061F80C-219A-40C4-91F2-C27C39D8BC95}" type="pres">
      <dgm:prSet presAssocID="{2BA37C4A-BBF7-4EAE-B6FD-88FB34C5D8F9}" presName="node" presStyleLbl="node1" presStyleIdx="0" presStyleCnt="5" custScaleX="183013" custScaleY="152287" custLinFactNeighborX="-6148" custLinFactNeighborY="535">
        <dgm:presLayoutVars>
          <dgm:bulletEnabled val="1"/>
        </dgm:presLayoutVars>
      </dgm:prSet>
      <dgm:spPr/>
    </dgm:pt>
    <dgm:pt modelId="{B7CFB30A-8995-4584-A731-8235A7BB6340}" type="pres">
      <dgm:prSet presAssocID="{60356421-93BE-4383-92A6-673F4340B63A}" presName="sibTrans" presStyleCnt="0"/>
      <dgm:spPr/>
    </dgm:pt>
    <dgm:pt modelId="{EBDE617E-151B-48A6-AF27-B62D4DBB7A25}" type="pres">
      <dgm:prSet presAssocID="{BEF390BE-D150-4297-A59D-ECE875C41B70}" presName="node" presStyleLbl="node1" presStyleIdx="1" presStyleCnt="5" custScaleX="162800" custScaleY="150323" custLinFactNeighborX="1087" custLinFactNeighborY="-1661">
        <dgm:presLayoutVars>
          <dgm:bulletEnabled val="1"/>
        </dgm:presLayoutVars>
      </dgm:prSet>
      <dgm:spPr/>
    </dgm:pt>
    <dgm:pt modelId="{C042372F-EBD8-4EBC-A6C8-095200663D8B}" type="pres">
      <dgm:prSet presAssocID="{31F9F958-98FE-4504-B499-7F41D3AE1BA6}" presName="sibTrans" presStyleCnt="0"/>
      <dgm:spPr/>
    </dgm:pt>
    <dgm:pt modelId="{49BB1197-FE0C-476C-8EEA-491B066CDFBD}" type="pres">
      <dgm:prSet presAssocID="{344929D7-E052-4DA0-82BA-8537A188161D}" presName="node" presStyleLbl="node1" presStyleIdx="2" presStyleCnt="5" custScaleX="134532" custScaleY="152041" custLinFactNeighborX="1383" custLinFactNeighborY="-8561">
        <dgm:presLayoutVars>
          <dgm:bulletEnabled val="1"/>
        </dgm:presLayoutVars>
      </dgm:prSet>
      <dgm:spPr/>
    </dgm:pt>
    <dgm:pt modelId="{D701B9EF-FDC0-439E-A755-F2FD48BB2036}" type="pres">
      <dgm:prSet presAssocID="{933060A0-B147-4AF4-BDD9-7E47911173ED}" presName="sibTrans" presStyleCnt="0"/>
      <dgm:spPr/>
    </dgm:pt>
    <dgm:pt modelId="{6555FDB2-CCE5-4CB7-BEDA-1050C056CCF7}" type="pres">
      <dgm:prSet presAssocID="{09344D55-3247-4D43-8148-F80E51D14343}" presName="node" presStyleLbl="node1" presStyleIdx="3" presStyleCnt="5" custScaleX="275881" custScaleY="178869" custLinFactX="-13596" custLinFactNeighborX="-100000" custLinFactNeighborY="-4670">
        <dgm:presLayoutVars>
          <dgm:bulletEnabled val="1"/>
        </dgm:presLayoutVars>
      </dgm:prSet>
      <dgm:spPr/>
    </dgm:pt>
    <dgm:pt modelId="{408CBDE9-458E-4644-B3E8-3C30B90AFC60}" type="pres">
      <dgm:prSet presAssocID="{E3D830F7-EC57-4BA1-86A7-6F163CCDA731}" presName="sibTrans" presStyleCnt="0"/>
      <dgm:spPr/>
    </dgm:pt>
    <dgm:pt modelId="{0F46C7EB-4023-47A9-8C21-6C1A7AB9A51E}" type="pres">
      <dgm:prSet presAssocID="{F4EA1E66-6238-4F76-97AD-20730987D90F}" presName="node" presStyleLbl="node1" presStyleIdx="4" presStyleCnt="5" custScaleX="202407" custScaleY="162403" custLinFactNeighborX="726" custLinFactNeighborY="-6778">
        <dgm:presLayoutVars>
          <dgm:bulletEnabled val="1"/>
        </dgm:presLayoutVars>
      </dgm:prSet>
      <dgm:spPr/>
    </dgm:pt>
  </dgm:ptLst>
  <dgm:cxnLst>
    <dgm:cxn modelId="{C93E5D14-F443-4E3E-B8D3-C3B152E2FC61}" type="presOf" srcId="{344929D7-E052-4DA0-82BA-8537A188161D}" destId="{49BB1197-FE0C-476C-8EEA-491B066CDFBD}" srcOrd="0" destOrd="0" presId="urn:microsoft.com/office/officeart/2005/8/layout/default"/>
    <dgm:cxn modelId="{D0C0FA15-587F-4A8C-9D23-821B8100E08A}" srcId="{FD617941-1BFC-4A65-9AEF-8A99A658FFF9}" destId="{F4EA1E66-6238-4F76-97AD-20730987D90F}" srcOrd="4" destOrd="0" parTransId="{3303FBD5-F8EB-4403-A226-67E93ED98AC9}" sibTransId="{981E637D-242F-490D-945E-3A5A7F07E580}"/>
    <dgm:cxn modelId="{E35BF519-137F-4899-B6A4-12697DF11EE7}" srcId="{FD617941-1BFC-4A65-9AEF-8A99A658FFF9}" destId="{2BA37C4A-BBF7-4EAE-B6FD-88FB34C5D8F9}" srcOrd="0" destOrd="0" parTransId="{4A36C8AA-F6C2-4E85-A59B-D38717493BD5}" sibTransId="{60356421-93BE-4383-92A6-673F4340B63A}"/>
    <dgm:cxn modelId="{C5223E1C-32A6-4812-A53E-7B037D33E40F}" type="presOf" srcId="{BEF390BE-D150-4297-A59D-ECE875C41B70}" destId="{EBDE617E-151B-48A6-AF27-B62D4DBB7A25}" srcOrd="0" destOrd="0" presId="urn:microsoft.com/office/officeart/2005/8/layout/default"/>
    <dgm:cxn modelId="{A8912E35-3D34-4E9A-ABCF-939F33B7F122}" type="presOf" srcId="{2BA37C4A-BBF7-4EAE-B6FD-88FB34C5D8F9}" destId="{6061F80C-219A-40C4-91F2-C27C39D8BC95}" srcOrd="0" destOrd="0" presId="urn:microsoft.com/office/officeart/2005/8/layout/default"/>
    <dgm:cxn modelId="{DD14D77C-958C-4590-9F07-F244D407E790}" srcId="{FD617941-1BFC-4A65-9AEF-8A99A658FFF9}" destId="{344929D7-E052-4DA0-82BA-8537A188161D}" srcOrd="2" destOrd="0" parTransId="{8E94F085-F84D-4C4F-B97A-F80EDF86BAA7}" sibTransId="{933060A0-B147-4AF4-BDD9-7E47911173ED}"/>
    <dgm:cxn modelId="{4459638D-3927-47DF-97B2-AFA915998268}" srcId="{FD617941-1BFC-4A65-9AEF-8A99A658FFF9}" destId="{09344D55-3247-4D43-8148-F80E51D14343}" srcOrd="3" destOrd="0" parTransId="{762A4409-45E3-498A-96F0-58C06B6B62A4}" sibTransId="{E3D830F7-EC57-4BA1-86A7-6F163CCDA731}"/>
    <dgm:cxn modelId="{D32717A5-9938-4821-915B-119C62656C40}" type="presOf" srcId="{F4EA1E66-6238-4F76-97AD-20730987D90F}" destId="{0F46C7EB-4023-47A9-8C21-6C1A7AB9A51E}" srcOrd="0" destOrd="0" presId="urn:microsoft.com/office/officeart/2005/8/layout/default"/>
    <dgm:cxn modelId="{F15BFBA9-E354-44F4-89F8-3B8B6B9D6EE6}" type="presOf" srcId="{09344D55-3247-4D43-8148-F80E51D14343}" destId="{6555FDB2-CCE5-4CB7-BEDA-1050C056CCF7}" srcOrd="0" destOrd="0" presId="urn:microsoft.com/office/officeart/2005/8/layout/default"/>
    <dgm:cxn modelId="{D29ABBCE-070F-4BED-B838-4926A99C5F2E}" type="presOf" srcId="{FD617941-1BFC-4A65-9AEF-8A99A658FFF9}" destId="{74E29941-9884-4389-B910-33B4D062E4A8}" srcOrd="0" destOrd="0" presId="urn:microsoft.com/office/officeart/2005/8/layout/default"/>
    <dgm:cxn modelId="{201CDEDA-8FDE-495F-AC5B-A86424F0C46C}" srcId="{FD617941-1BFC-4A65-9AEF-8A99A658FFF9}" destId="{BEF390BE-D150-4297-A59D-ECE875C41B70}" srcOrd="1" destOrd="0" parTransId="{A4AA8963-48E7-4329-AAF7-2B86A600D23A}" sibTransId="{31F9F958-98FE-4504-B499-7F41D3AE1BA6}"/>
    <dgm:cxn modelId="{207B7B12-0E1D-4B6A-958B-3AC25B6FA99F}" type="presParOf" srcId="{74E29941-9884-4389-B910-33B4D062E4A8}" destId="{6061F80C-219A-40C4-91F2-C27C39D8BC95}" srcOrd="0" destOrd="0" presId="urn:microsoft.com/office/officeart/2005/8/layout/default"/>
    <dgm:cxn modelId="{09189B99-E7B3-4E02-882E-21F44764C4A8}" type="presParOf" srcId="{74E29941-9884-4389-B910-33B4D062E4A8}" destId="{B7CFB30A-8995-4584-A731-8235A7BB6340}" srcOrd="1" destOrd="0" presId="urn:microsoft.com/office/officeart/2005/8/layout/default"/>
    <dgm:cxn modelId="{31B2A5B2-43E7-4F7A-8377-9B0397C4B52B}" type="presParOf" srcId="{74E29941-9884-4389-B910-33B4D062E4A8}" destId="{EBDE617E-151B-48A6-AF27-B62D4DBB7A25}" srcOrd="2" destOrd="0" presId="urn:microsoft.com/office/officeart/2005/8/layout/default"/>
    <dgm:cxn modelId="{6133D63B-530D-47FC-B19F-6F4FC5C07FCE}" type="presParOf" srcId="{74E29941-9884-4389-B910-33B4D062E4A8}" destId="{C042372F-EBD8-4EBC-A6C8-095200663D8B}" srcOrd="3" destOrd="0" presId="urn:microsoft.com/office/officeart/2005/8/layout/default"/>
    <dgm:cxn modelId="{AAB486DF-C196-4724-B474-9DBA7A59B0CE}" type="presParOf" srcId="{74E29941-9884-4389-B910-33B4D062E4A8}" destId="{49BB1197-FE0C-476C-8EEA-491B066CDFBD}" srcOrd="4" destOrd="0" presId="urn:microsoft.com/office/officeart/2005/8/layout/default"/>
    <dgm:cxn modelId="{43D74E39-053C-4C39-A915-EC9463365915}" type="presParOf" srcId="{74E29941-9884-4389-B910-33B4D062E4A8}" destId="{D701B9EF-FDC0-439E-A755-F2FD48BB2036}" srcOrd="5" destOrd="0" presId="urn:microsoft.com/office/officeart/2005/8/layout/default"/>
    <dgm:cxn modelId="{AB916F19-2D29-4685-8FAB-02AD7632F27E}" type="presParOf" srcId="{74E29941-9884-4389-B910-33B4D062E4A8}" destId="{6555FDB2-CCE5-4CB7-BEDA-1050C056CCF7}" srcOrd="6" destOrd="0" presId="urn:microsoft.com/office/officeart/2005/8/layout/default"/>
    <dgm:cxn modelId="{60E9FCA5-4540-495D-9D8B-C8A7DA4C05DB}" type="presParOf" srcId="{74E29941-9884-4389-B910-33B4D062E4A8}" destId="{408CBDE9-458E-4644-B3E8-3C30B90AFC60}" srcOrd="7" destOrd="0" presId="urn:microsoft.com/office/officeart/2005/8/layout/default"/>
    <dgm:cxn modelId="{DA6315EE-6A77-40B4-863C-A71E96080FFB}" type="presParOf" srcId="{74E29941-9884-4389-B910-33B4D062E4A8}" destId="{0F46C7EB-4023-47A9-8C21-6C1A7AB9A51E}"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61F80C-219A-40C4-91F2-C27C39D8BC95}">
      <dsp:nvSpPr>
        <dsp:cNvPr id="0" name=""/>
        <dsp:cNvSpPr/>
      </dsp:nvSpPr>
      <dsp:spPr>
        <a:xfrm>
          <a:off x="0" y="13232"/>
          <a:ext cx="4206559" cy="2100192"/>
        </a:xfrm>
        <a:prstGeom prst="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Partnering needs?</a:t>
          </a:r>
        </a:p>
        <a:p>
          <a:pPr marL="0" lvl="0" indent="0" algn="ctr" defTabSz="889000">
            <a:lnSpc>
              <a:spcPct val="90000"/>
            </a:lnSpc>
            <a:spcBef>
              <a:spcPct val="0"/>
            </a:spcBef>
            <a:spcAft>
              <a:spcPct val="35000"/>
            </a:spcAft>
            <a:buNone/>
          </a:pPr>
          <a:r>
            <a:rPr lang="en-US" sz="2000" kern="1200" dirty="0">
              <a:solidFill>
                <a:schemeClr val="tx1"/>
              </a:solidFill>
            </a:rPr>
            <a:t>Partnering Tech-2-Market Advisor</a:t>
          </a:r>
        </a:p>
        <a:p>
          <a:pPr marL="0" lvl="0" indent="0" algn="ctr" defTabSz="889000">
            <a:lnSpc>
              <a:spcPct val="90000"/>
            </a:lnSpc>
            <a:spcBef>
              <a:spcPct val="0"/>
            </a:spcBef>
            <a:spcAft>
              <a:spcPct val="35000"/>
            </a:spcAft>
            <a:buNone/>
          </a:pPr>
          <a:r>
            <a:rPr lang="en-US" sz="2000" kern="1200" dirty="0">
              <a:solidFill>
                <a:schemeClr val="tx1"/>
              </a:solidFill>
              <a:hlinkClick xmlns:r="http://schemas.openxmlformats.org/officeDocument/2006/relationships" r:id="rId1"/>
            </a:rPr>
            <a:t>carol.Rabke@science.doe.gov</a:t>
          </a:r>
          <a:endParaRPr lang="en-US" sz="2000" kern="1200" dirty="0">
            <a:solidFill>
              <a:schemeClr val="tx1"/>
            </a:solidFill>
          </a:endParaRPr>
        </a:p>
        <a:p>
          <a:pPr marL="0" lvl="0" indent="0" algn="ctr" defTabSz="889000">
            <a:lnSpc>
              <a:spcPct val="90000"/>
            </a:lnSpc>
            <a:spcBef>
              <a:spcPct val="0"/>
            </a:spcBef>
            <a:spcAft>
              <a:spcPct val="35000"/>
            </a:spcAft>
            <a:buNone/>
          </a:pPr>
          <a:endParaRPr lang="en-US" sz="2000" kern="1200" dirty="0">
            <a:solidFill>
              <a:schemeClr val="tx1"/>
            </a:solidFill>
          </a:endParaRPr>
        </a:p>
      </dsp:txBody>
      <dsp:txXfrm>
        <a:off x="0" y="13232"/>
        <a:ext cx="4206559" cy="2100192"/>
      </dsp:txXfrm>
    </dsp:sp>
    <dsp:sp modelId="{EBDE617E-151B-48A6-AF27-B62D4DBB7A25}">
      <dsp:nvSpPr>
        <dsp:cNvPr id="0" name=""/>
        <dsp:cNvSpPr/>
      </dsp:nvSpPr>
      <dsp:spPr>
        <a:xfrm>
          <a:off x="4465859" y="0"/>
          <a:ext cx="3741963" cy="2073107"/>
        </a:xfrm>
        <a:prstGeom prst="rect">
          <a:avLst/>
        </a:prstGeom>
        <a:solidFill>
          <a:schemeClr val="bg1">
            <a:lumMod val="9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Application Process Q&amp;A Webinars</a:t>
          </a:r>
        </a:p>
        <a:p>
          <a:pPr marL="0" lvl="0" indent="0" algn="ctr" defTabSz="800100">
            <a:lnSpc>
              <a:spcPct val="90000"/>
            </a:lnSpc>
            <a:spcBef>
              <a:spcPct val="0"/>
            </a:spcBef>
            <a:spcAft>
              <a:spcPct val="35000"/>
            </a:spcAft>
            <a:buNone/>
          </a:pPr>
          <a:r>
            <a:rPr lang="en-US" sz="1800" kern="1200" dirty="0">
              <a:solidFill>
                <a:schemeClr val="tx1"/>
              </a:solidFill>
            </a:rPr>
            <a:t> November 9, 23 &amp; 30 @ 3 PM ET</a:t>
          </a:r>
        </a:p>
        <a:p>
          <a:pPr marL="0" lvl="0" indent="0" algn="ctr" defTabSz="800100">
            <a:lnSpc>
              <a:spcPct val="90000"/>
            </a:lnSpc>
            <a:spcBef>
              <a:spcPct val="0"/>
            </a:spcBef>
            <a:spcAft>
              <a:spcPct val="35000"/>
            </a:spcAft>
            <a:buNone/>
          </a:pPr>
          <a:r>
            <a:rPr lang="en-US" sz="1800" kern="1200" dirty="0">
              <a:solidFill>
                <a:schemeClr val="tx1"/>
              </a:solidFill>
            </a:rPr>
            <a:t>Phase II eligible will receive an invitation</a:t>
          </a:r>
        </a:p>
      </dsp:txBody>
      <dsp:txXfrm>
        <a:off x="4465859" y="0"/>
        <a:ext cx="3741963" cy="2073107"/>
      </dsp:txXfrm>
    </dsp:sp>
    <dsp:sp modelId="{49BB1197-FE0C-476C-8EEA-491B066CDFBD}">
      <dsp:nvSpPr>
        <dsp:cNvPr id="0" name=""/>
        <dsp:cNvSpPr/>
      </dsp:nvSpPr>
      <dsp:spPr>
        <a:xfrm>
          <a:off x="8417152" y="0"/>
          <a:ext cx="3092222" cy="2096800"/>
        </a:xfrm>
        <a:prstGeom prst="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Email us!</a:t>
          </a:r>
        </a:p>
        <a:p>
          <a:pPr marL="0" lvl="0" indent="0" algn="ctr" defTabSz="800100">
            <a:lnSpc>
              <a:spcPct val="90000"/>
            </a:lnSpc>
            <a:spcBef>
              <a:spcPct val="0"/>
            </a:spcBef>
            <a:spcAft>
              <a:spcPct val="35000"/>
            </a:spcAft>
            <a:buNone/>
          </a:pPr>
          <a:r>
            <a:rPr lang="en-US" sz="1800" b="0" i="0" kern="1200" dirty="0">
              <a:hlinkClick xmlns:r="http://schemas.openxmlformats.org/officeDocument/2006/relationships" r:id="rId2"/>
            </a:rPr>
            <a:t>sbir-sttr@science.doe.gov</a:t>
          </a:r>
          <a:endParaRPr lang="en-US" sz="1800" b="0" i="0" kern="1200" dirty="0"/>
        </a:p>
        <a:p>
          <a:pPr marL="0" lvl="0" indent="0" algn="ctr" defTabSz="800100">
            <a:lnSpc>
              <a:spcPct val="90000"/>
            </a:lnSpc>
            <a:spcBef>
              <a:spcPct val="0"/>
            </a:spcBef>
            <a:spcAft>
              <a:spcPct val="35000"/>
            </a:spcAft>
            <a:buNone/>
          </a:pPr>
          <a:r>
            <a:rPr lang="en-US" sz="1800" kern="1200" dirty="0">
              <a:latin typeface="+mn-lt"/>
              <a:hlinkClick xmlns:r="http://schemas.openxmlformats.org/officeDocument/2006/relationships" r:id="rId3"/>
            </a:rPr>
            <a:t>eileen.chant@science.doe.gov</a:t>
          </a:r>
          <a:endParaRPr lang="en-US" sz="1800" b="0" i="0" kern="1200" dirty="0"/>
        </a:p>
        <a:p>
          <a:pPr marL="0" lvl="0" indent="0" algn="ctr" defTabSz="800100">
            <a:lnSpc>
              <a:spcPct val="90000"/>
            </a:lnSpc>
            <a:spcBef>
              <a:spcPct val="0"/>
            </a:spcBef>
            <a:spcAft>
              <a:spcPct val="35000"/>
            </a:spcAft>
            <a:buNone/>
          </a:pPr>
          <a:r>
            <a:rPr lang="en-US" sz="1800" kern="1200" dirty="0">
              <a:solidFill>
                <a:schemeClr val="tx1"/>
              </a:solidFill>
            </a:rPr>
            <a:t>Phone: </a:t>
          </a:r>
          <a:r>
            <a:rPr lang="en-US" sz="1800" b="0" i="0" kern="1200" dirty="0">
              <a:solidFill>
                <a:schemeClr val="tx1"/>
              </a:solidFill>
            </a:rPr>
            <a:t>(301) 903-5707</a:t>
          </a:r>
        </a:p>
      </dsp:txBody>
      <dsp:txXfrm>
        <a:off x="8417152" y="0"/>
        <a:ext cx="3092222" cy="2096800"/>
      </dsp:txXfrm>
    </dsp:sp>
    <dsp:sp modelId="{6555FDB2-CCE5-4CB7-BEDA-1050C056CCF7}">
      <dsp:nvSpPr>
        <dsp:cNvPr id="0" name=""/>
        <dsp:cNvSpPr/>
      </dsp:nvSpPr>
      <dsp:spPr>
        <a:xfrm>
          <a:off x="0" y="2271493"/>
          <a:ext cx="6341133" cy="2466785"/>
        </a:xfrm>
        <a:prstGeom prst="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endParaRPr lang="en-US" sz="2400" kern="1200" dirty="0"/>
        </a:p>
        <a:p>
          <a:pPr marL="0" lvl="0" indent="0" algn="l" defTabSz="1066800">
            <a:lnSpc>
              <a:spcPct val="90000"/>
            </a:lnSpc>
            <a:spcBef>
              <a:spcPct val="0"/>
            </a:spcBef>
            <a:spcAft>
              <a:spcPct val="35000"/>
            </a:spcAft>
            <a:buNone/>
          </a:pPr>
          <a:r>
            <a:rPr lang="en-US" sz="2400" kern="1200" dirty="0">
              <a:solidFill>
                <a:schemeClr val="tx1"/>
              </a:solidFill>
            </a:rPr>
            <a:t>Join our mailing list! </a:t>
          </a:r>
        </a:p>
        <a:p>
          <a:pPr marL="0" lvl="0" indent="0" algn="ctr" defTabSz="1066800">
            <a:lnSpc>
              <a:spcPct val="90000"/>
            </a:lnSpc>
            <a:spcBef>
              <a:spcPct val="0"/>
            </a:spcBef>
            <a:spcAft>
              <a:spcPct val="35000"/>
            </a:spcAft>
            <a:buNone/>
          </a:pPr>
          <a:r>
            <a:rPr lang="en-US" sz="2400" kern="1200" dirty="0">
              <a:solidFill>
                <a:schemeClr val="tx1"/>
              </a:solidFill>
            </a:rPr>
            <a:t>Home page: </a:t>
          </a:r>
          <a:r>
            <a:rPr lang="en-US" sz="2400" kern="1200" dirty="0">
              <a:solidFill>
                <a:schemeClr val="tx1"/>
              </a:solidFill>
              <a:hlinkClick xmlns:r="http://schemas.openxmlformats.org/officeDocument/2006/relationships" r:id="rId4"/>
            </a:rPr>
            <a:t>https://science.osti.gov/sbir</a:t>
          </a:r>
          <a:endParaRPr lang="en-US" sz="1500" kern="1200" dirty="0">
            <a:solidFill>
              <a:schemeClr val="tx1"/>
            </a:solidFill>
          </a:endParaRPr>
        </a:p>
        <a:p>
          <a:pPr marL="0" lvl="0" indent="0" algn="ctr" defTabSz="1066800">
            <a:lnSpc>
              <a:spcPct val="90000"/>
            </a:lnSpc>
            <a:spcBef>
              <a:spcPct val="0"/>
            </a:spcBef>
            <a:spcAft>
              <a:spcPct val="35000"/>
            </a:spcAft>
            <a:buNone/>
          </a:pPr>
          <a:r>
            <a:rPr lang="en-US" sz="2400" kern="1200" dirty="0">
              <a:solidFill>
                <a:schemeClr val="tx1"/>
              </a:solidFill>
            </a:rPr>
            <a:t>Follow us on Twitter and LinkedIn!</a:t>
          </a:r>
          <a:r>
            <a:rPr lang="en-US" sz="2400" kern="1200" dirty="0">
              <a:solidFill>
                <a:schemeClr val="accent5">
                  <a:lumMod val="75000"/>
                </a:schemeClr>
              </a:solidFill>
            </a:rPr>
            <a:t>  </a:t>
          </a:r>
        </a:p>
        <a:p>
          <a:pPr marL="0" lvl="0" indent="0" algn="ctr" defTabSz="1066800">
            <a:lnSpc>
              <a:spcPct val="90000"/>
            </a:lnSpc>
            <a:spcBef>
              <a:spcPct val="0"/>
            </a:spcBef>
            <a:spcAft>
              <a:spcPct val="35000"/>
            </a:spcAft>
            <a:buNone/>
          </a:pPr>
          <a:endParaRPr lang="en-US" sz="2400" kern="1200" dirty="0">
            <a:solidFill>
              <a:schemeClr val="accent5">
                <a:lumMod val="75000"/>
              </a:schemeClr>
            </a:solidFill>
          </a:endParaRPr>
        </a:p>
        <a:p>
          <a:pPr marL="0" lvl="0" indent="0" algn="ctr" defTabSz="1066800">
            <a:lnSpc>
              <a:spcPct val="90000"/>
            </a:lnSpc>
            <a:spcBef>
              <a:spcPct val="0"/>
            </a:spcBef>
            <a:spcAft>
              <a:spcPct val="35000"/>
            </a:spcAft>
            <a:buNone/>
          </a:pPr>
          <a:endParaRPr lang="en-US" sz="1500" kern="1200" dirty="0"/>
        </a:p>
        <a:p>
          <a:pPr marL="0" lvl="0" indent="0" algn="ctr" defTabSz="1066800">
            <a:lnSpc>
              <a:spcPct val="90000"/>
            </a:lnSpc>
            <a:spcBef>
              <a:spcPct val="0"/>
            </a:spcBef>
            <a:spcAft>
              <a:spcPct val="35000"/>
            </a:spcAft>
            <a:buNone/>
          </a:pPr>
          <a:endParaRPr lang="en-US" sz="1500" kern="1200" dirty="0"/>
        </a:p>
      </dsp:txBody>
      <dsp:txXfrm>
        <a:off x="0" y="2271493"/>
        <a:ext cx="6341133" cy="2466785"/>
      </dsp:txXfrm>
    </dsp:sp>
    <dsp:sp modelId="{0F46C7EB-4023-47A9-8C21-6C1A7AB9A51E}">
      <dsp:nvSpPr>
        <dsp:cNvPr id="0" name=""/>
        <dsp:cNvSpPr/>
      </dsp:nvSpPr>
      <dsp:spPr>
        <a:xfrm>
          <a:off x="6730700" y="2355963"/>
          <a:ext cx="4652331" cy="2239702"/>
        </a:xfrm>
        <a:prstGeom prst="rect">
          <a:avLst/>
        </a:prstGeom>
        <a:solidFill>
          <a:schemeClr val="accent3">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endParaRPr lang="en-US" sz="1800" kern="1200" dirty="0">
            <a:solidFill>
              <a:schemeClr val="tx1"/>
            </a:solidFill>
          </a:endParaRPr>
        </a:p>
        <a:p>
          <a:pPr marL="0" lvl="0" indent="0" algn="ctr" defTabSz="800100">
            <a:lnSpc>
              <a:spcPct val="90000"/>
            </a:lnSpc>
            <a:spcBef>
              <a:spcPct val="0"/>
            </a:spcBef>
            <a:spcAft>
              <a:spcPct val="35000"/>
            </a:spcAft>
            <a:buNone/>
          </a:pPr>
          <a:r>
            <a:rPr lang="en-US" sz="1800" kern="1200" dirty="0">
              <a:solidFill>
                <a:schemeClr val="tx1"/>
              </a:solidFill>
            </a:rPr>
            <a:t>Commercialization (</a:t>
          </a:r>
          <a:r>
            <a:rPr lang="en-US" sz="1800" i="1" kern="1200" dirty="0">
              <a:solidFill>
                <a:schemeClr val="tx1"/>
              </a:solidFill>
            </a:rPr>
            <a:t>New</a:t>
          </a:r>
          <a:r>
            <a:rPr lang="en-US" sz="1800" kern="1200" dirty="0">
              <a:solidFill>
                <a:schemeClr val="tx1"/>
              </a:solidFill>
            </a:rPr>
            <a:t>) Tech-2-Market Advisor (TABA)</a:t>
          </a:r>
        </a:p>
        <a:p>
          <a:pPr marL="0" lvl="0" indent="0" algn="ctr" defTabSz="800100">
            <a:lnSpc>
              <a:spcPct val="90000"/>
            </a:lnSpc>
            <a:spcBef>
              <a:spcPct val="0"/>
            </a:spcBef>
            <a:spcAft>
              <a:spcPct val="35000"/>
            </a:spcAft>
            <a:buNone/>
          </a:pPr>
          <a:r>
            <a:rPr lang="en-US" sz="1800" kern="1200" dirty="0">
              <a:solidFill>
                <a:schemeClr val="tx1"/>
              </a:solidFill>
              <a:hlinkClick xmlns:r="http://schemas.openxmlformats.org/officeDocument/2006/relationships" r:id="rId5"/>
            </a:rPr>
            <a:t>dave.mccarthy@science.doe.gov</a:t>
          </a:r>
          <a:endParaRPr lang="en-US" sz="1800" kern="1200" dirty="0">
            <a:solidFill>
              <a:schemeClr val="tx1"/>
            </a:solidFill>
          </a:endParaRPr>
        </a:p>
        <a:p>
          <a:pPr marL="0" lvl="0" indent="0" algn="ctr" defTabSz="800100">
            <a:lnSpc>
              <a:spcPct val="90000"/>
            </a:lnSpc>
            <a:spcBef>
              <a:spcPct val="0"/>
            </a:spcBef>
            <a:spcAft>
              <a:spcPct val="35000"/>
            </a:spcAft>
            <a:buNone/>
          </a:pPr>
          <a:endParaRPr lang="en-US" sz="1800" kern="1200" dirty="0">
            <a:solidFill>
              <a:schemeClr val="tx1"/>
            </a:solidFill>
          </a:endParaRPr>
        </a:p>
      </dsp:txBody>
      <dsp:txXfrm>
        <a:off x="6730700" y="2355963"/>
        <a:ext cx="4652331" cy="223970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0210" name="Rectangle 2"/>
          <p:cNvSpPr>
            <a:spLocks noGrp="1" noChangeArrowheads="1"/>
          </p:cNvSpPr>
          <p:nvPr>
            <p:ph type="hdr" sz="quarter"/>
          </p:nvPr>
        </p:nvSpPr>
        <p:spPr bwMode="auto">
          <a:xfrm>
            <a:off x="0" y="0"/>
            <a:ext cx="3037628" cy="464740"/>
          </a:xfrm>
          <a:prstGeom prst="rect">
            <a:avLst/>
          </a:prstGeom>
          <a:noFill/>
          <a:ln w="9525">
            <a:noFill/>
            <a:miter lim="800000"/>
            <a:headEnd/>
            <a:tailEnd/>
          </a:ln>
          <a:effectLst/>
        </p:spPr>
        <p:txBody>
          <a:bodyPr vert="horz" wrap="square" lIns="91641" tIns="45821" rIns="91641" bIns="45821" numCol="1" anchor="t" anchorCtr="0" compatLnSpc="1">
            <a:prstTxWarp prst="textNoShape">
              <a:avLst/>
            </a:prstTxWarp>
          </a:bodyPr>
          <a:lstStyle>
            <a:lvl1pPr>
              <a:defRPr sz="1200">
                <a:latin typeface="Arial" charset="0"/>
              </a:defRPr>
            </a:lvl1pPr>
          </a:lstStyle>
          <a:p>
            <a:pPr>
              <a:defRPr/>
            </a:pPr>
            <a:endParaRPr lang="en-US"/>
          </a:p>
        </p:txBody>
      </p:sp>
      <p:sp>
        <p:nvSpPr>
          <p:cNvPr id="350211" name="Rectangle 3"/>
          <p:cNvSpPr>
            <a:spLocks noGrp="1" noChangeArrowheads="1"/>
          </p:cNvSpPr>
          <p:nvPr>
            <p:ph type="dt" sz="quarter" idx="1"/>
          </p:nvPr>
        </p:nvSpPr>
        <p:spPr bwMode="auto">
          <a:xfrm>
            <a:off x="3971183" y="0"/>
            <a:ext cx="3037628" cy="464740"/>
          </a:xfrm>
          <a:prstGeom prst="rect">
            <a:avLst/>
          </a:prstGeom>
          <a:noFill/>
          <a:ln w="9525">
            <a:noFill/>
            <a:miter lim="800000"/>
            <a:headEnd/>
            <a:tailEnd/>
          </a:ln>
          <a:effectLst/>
        </p:spPr>
        <p:txBody>
          <a:bodyPr vert="horz" wrap="square" lIns="91641" tIns="45821" rIns="91641" bIns="45821" numCol="1" anchor="t" anchorCtr="0" compatLnSpc="1">
            <a:prstTxWarp prst="textNoShape">
              <a:avLst/>
            </a:prstTxWarp>
          </a:bodyPr>
          <a:lstStyle>
            <a:lvl1pPr algn="r">
              <a:defRPr sz="1200">
                <a:latin typeface="Arial" charset="0"/>
              </a:defRPr>
            </a:lvl1pPr>
          </a:lstStyle>
          <a:p>
            <a:pPr>
              <a:defRPr/>
            </a:pPr>
            <a:endParaRPr lang="en-US"/>
          </a:p>
        </p:txBody>
      </p:sp>
      <p:sp>
        <p:nvSpPr>
          <p:cNvPr id="350212" name="Rectangle 4"/>
          <p:cNvSpPr>
            <a:spLocks noGrp="1" noChangeArrowheads="1"/>
          </p:cNvSpPr>
          <p:nvPr>
            <p:ph type="ftr" sz="quarter" idx="2"/>
          </p:nvPr>
        </p:nvSpPr>
        <p:spPr bwMode="auto">
          <a:xfrm>
            <a:off x="0" y="8830068"/>
            <a:ext cx="3037628" cy="464740"/>
          </a:xfrm>
          <a:prstGeom prst="rect">
            <a:avLst/>
          </a:prstGeom>
          <a:noFill/>
          <a:ln w="9525">
            <a:noFill/>
            <a:miter lim="800000"/>
            <a:headEnd/>
            <a:tailEnd/>
          </a:ln>
          <a:effectLst/>
        </p:spPr>
        <p:txBody>
          <a:bodyPr vert="horz" wrap="square" lIns="91641" tIns="45821" rIns="91641" bIns="45821" numCol="1" anchor="b" anchorCtr="0" compatLnSpc="1">
            <a:prstTxWarp prst="textNoShape">
              <a:avLst/>
            </a:prstTxWarp>
          </a:bodyPr>
          <a:lstStyle>
            <a:lvl1pPr>
              <a:defRPr sz="1200">
                <a:latin typeface="Arial" charset="0"/>
              </a:defRPr>
            </a:lvl1pPr>
          </a:lstStyle>
          <a:p>
            <a:pPr>
              <a:defRPr/>
            </a:pPr>
            <a:endParaRPr lang="en-US"/>
          </a:p>
        </p:txBody>
      </p:sp>
      <p:sp>
        <p:nvSpPr>
          <p:cNvPr id="350213" name="Rectangle 5"/>
          <p:cNvSpPr>
            <a:spLocks noGrp="1" noChangeArrowheads="1"/>
          </p:cNvSpPr>
          <p:nvPr>
            <p:ph type="sldNum" sz="quarter" idx="3"/>
          </p:nvPr>
        </p:nvSpPr>
        <p:spPr bwMode="auto">
          <a:xfrm>
            <a:off x="3971183" y="8830068"/>
            <a:ext cx="3037628" cy="464740"/>
          </a:xfrm>
          <a:prstGeom prst="rect">
            <a:avLst/>
          </a:prstGeom>
          <a:noFill/>
          <a:ln w="9525">
            <a:noFill/>
            <a:miter lim="800000"/>
            <a:headEnd/>
            <a:tailEnd/>
          </a:ln>
          <a:effectLst/>
        </p:spPr>
        <p:txBody>
          <a:bodyPr vert="horz" wrap="square" lIns="91641" tIns="45821" rIns="91641" bIns="45821" numCol="1" anchor="b" anchorCtr="0" compatLnSpc="1">
            <a:prstTxWarp prst="textNoShape">
              <a:avLst/>
            </a:prstTxWarp>
          </a:bodyPr>
          <a:lstStyle>
            <a:lvl1pPr algn="r">
              <a:defRPr sz="1200">
                <a:latin typeface="Arial" charset="0"/>
              </a:defRPr>
            </a:lvl1pPr>
          </a:lstStyle>
          <a:p>
            <a:pPr>
              <a:defRPr/>
            </a:pPr>
            <a:fld id="{4CC5008B-C7C6-4DBB-937F-E22DEA9EDAFC}" type="slidenum">
              <a:rPr lang="en-US"/>
              <a:pPr>
                <a:defRPr/>
              </a:pPr>
              <a:t>‹#›</a:t>
            </a:fld>
            <a:endParaRPr lang="en-US"/>
          </a:p>
        </p:txBody>
      </p:sp>
    </p:spTree>
    <p:extLst>
      <p:ext uri="{BB962C8B-B14F-4D97-AF65-F5344CB8AC3E}">
        <p14:creationId xmlns:p14="http://schemas.microsoft.com/office/powerpoint/2010/main" val="10480004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bwMode="auto">
          <a:xfrm>
            <a:off x="0" y="0"/>
            <a:ext cx="3037628" cy="464740"/>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lvl1pPr defTabSz="933913">
              <a:defRPr sz="1200">
                <a:latin typeface="Arial" charset="0"/>
              </a:defRPr>
            </a:lvl1pPr>
          </a:lstStyle>
          <a:p>
            <a:pPr>
              <a:defRPr/>
            </a:pPr>
            <a:endParaRPr lang="en-US"/>
          </a:p>
        </p:txBody>
      </p:sp>
      <p:sp>
        <p:nvSpPr>
          <p:cNvPr id="107523" name="Rectangle 3"/>
          <p:cNvSpPr>
            <a:spLocks noGrp="1" noChangeArrowheads="1"/>
          </p:cNvSpPr>
          <p:nvPr>
            <p:ph type="dt" idx="1"/>
          </p:nvPr>
        </p:nvSpPr>
        <p:spPr bwMode="auto">
          <a:xfrm>
            <a:off x="3971183" y="0"/>
            <a:ext cx="3037628" cy="464740"/>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lvl1pPr algn="r" defTabSz="933913">
              <a:defRPr sz="1200">
                <a:latin typeface="Arial" charset="0"/>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107525" name="Rectangle 5"/>
          <p:cNvSpPr>
            <a:spLocks noGrp="1" noChangeArrowheads="1"/>
          </p:cNvSpPr>
          <p:nvPr>
            <p:ph type="body" sz="quarter" idx="3"/>
          </p:nvPr>
        </p:nvSpPr>
        <p:spPr bwMode="auto">
          <a:xfrm>
            <a:off x="699768" y="4413443"/>
            <a:ext cx="5610865" cy="4185847"/>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7526" name="Rectangle 6"/>
          <p:cNvSpPr>
            <a:spLocks noGrp="1" noChangeArrowheads="1"/>
          </p:cNvSpPr>
          <p:nvPr>
            <p:ph type="ftr" sz="quarter" idx="4"/>
          </p:nvPr>
        </p:nvSpPr>
        <p:spPr bwMode="auto">
          <a:xfrm>
            <a:off x="0" y="8830068"/>
            <a:ext cx="3037628" cy="464740"/>
          </a:xfrm>
          <a:prstGeom prst="rect">
            <a:avLst/>
          </a:prstGeom>
          <a:noFill/>
          <a:ln w="9525">
            <a:noFill/>
            <a:miter lim="800000"/>
            <a:headEnd/>
            <a:tailEnd/>
          </a:ln>
          <a:effectLst/>
        </p:spPr>
        <p:txBody>
          <a:bodyPr vert="horz" wrap="square" lIns="93165" tIns="46582" rIns="93165" bIns="46582" numCol="1" anchor="b" anchorCtr="0" compatLnSpc="1">
            <a:prstTxWarp prst="textNoShape">
              <a:avLst/>
            </a:prstTxWarp>
          </a:bodyPr>
          <a:lstStyle>
            <a:lvl1pPr defTabSz="933913">
              <a:defRPr sz="1200">
                <a:latin typeface="Arial" charset="0"/>
              </a:defRPr>
            </a:lvl1pPr>
          </a:lstStyle>
          <a:p>
            <a:pPr>
              <a:defRPr/>
            </a:pPr>
            <a:endParaRPr lang="en-US"/>
          </a:p>
        </p:txBody>
      </p:sp>
      <p:sp>
        <p:nvSpPr>
          <p:cNvPr id="107527" name="Rectangle 7"/>
          <p:cNvSpPr>
            <a:spLocks noGrp="1" noChangeArrowheads="1"/>
          </p:cNvSpPr>
          <p:nvPr>
            <p:ph type="sldNum" sz="quarter" idx="5"/>
          </p:nvPr>
        </p:nvSpPr>
        <p:spPr bwMode="auto">
          <a:xfrm>
            <a:off x="3971183" y="8830068"/>
            <a:ext cx="3037628" cy="464740"/>
          </a:xfrm>
          <a:prstGeom prst="rect">
            <a:avLst/>
          </a:prstGeom>
          <a:noFill/>
          <a:ln w="9525">
            <a:noFill/>
            <a:miter lim="800000"/>
            <a:headEnd/>
            <a:tailEnd/>
          </a:ln>
          <a:effectLst/>
        </p:spPr>
        <p:txBody>
          <a:bodyPr vert="horz" wrap="square" lIns="93165" tIns="46582" rIns="93165" bIns="46582" numCol="1" anchor="b" anchorCtr="0" compatLnSpc="1">
            <a:prstTxWarp prst="textNoShape">
              <a:avLst/>
            </a:prstTxWarp>
          </a:bodyPr>
          <a:lstStyle>
            <a:lvl1pPr algn="r" defTabSz="933913">
              <a:defRPr sz="1200">
                <a:latin typeface="Arial" charset="0"/>
              </a:defRPr>
            </a:lvl1pPr>
          </a:lstStyle>
          <a:p>
            <a:pPr>
              <a:defRPr/>
            </a:pPr>
            <a:fld id="{81F5482D-8731-4877-92D8-AEAC4A93C1C3}" type="slidenum">
              <a:rPr lang="en-US"/>
              <a:pPr>
                <a:defRPr/>
              </a:pPr>
              <a:t>‹#›</a:t>
            </a:fld>
            <a:endParaRPr lang="en-US"/>
          </a:p>
        </p:txBody>
      </p:sp>
    </p:spTree>
    <p:extLst>
      <p:ext uri="{BB962C8B-B14F-4D97-AF65-F5344CB8AC3E}">
        <p14:creationId xmlns:p14="http://schemas.microsoft.com/office/powerpoint/2010/main" val="38283143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7973829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31</a:t>
            </a:fld>
            <a:endParaRPr lang="en-US"/>
          </a:p>
        </p:txBody>
      </p:sp>
    </p:spTree>
    <p:extLst>
      <p:ext uri="{BB962C8B-B14F-4D97-AF65-F5344CB8AC3E}">
        <p14:creationId xmlns:p14="http://schemas.microsoft.com/office/powerpoint/2010/main" val="28222419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34730DE5-0765-42AD-AA28-B52654704702}" type="slidenum">
              <a:rPr lang="en-US" smtClean="0">
                <a:solidFill>
                  <a:prstClr val="black"/>
                </a:solidFill>
              </a:rPr>
              <a:pPr/>
              <a:t>2</a:t>
            </a:fld>
            <a:endParaRPr lang="en-US">
              <a:solidFill>
                <a:prstClr val="black"/>
              </a:solidFill>
            </a:endParaRPr>
          </a:p>
        </p:txBody>
      </p:sp>
      <p:sp>
        <p:nvSpPr>
          <p:cNvPr id="21507" name="Rectangle 2"/>
          <p:cNvSpPr>
            <a:spLocks noGrp="1" noRot="1" noChangeAspect="1" noChangeArrowheads="1" noTextEdit="1"/>
          </p:cNvSpPr>
          <p:nvPr>
            <p:ph type="sldImg"/>
          </p:nvPr>
        </p:nvSpPr>
        <p:spPr>
          <a:xfrm>
            <a:off x="406400" y="696913"/>
            <a:ext cx="6197600" cy="3486150"/>
          </a:xfrm>
          <a:ln/>
        </p:spPr>
      </p:sp>
      <p:sp>
        <p:nvSpPr>
          <p:cNvPr id="21508" name="Rectangle 3"/>
          <p:cNvSpPr>
            <a:spLocks noGrp="1" noChangeArrowheads="1"/>
          </p:cNvSpPr>
          <p:nvPr>
            <p:ph type="body" idx="1"/>
          </p:nvPr>
        </p:nvSpPr>
        <p:spPr>
          <a:xfrm>
            <a:off x="701359" y="4415034"/>
            <a:ext cx="5607684" cy="4184256"/>
          </a:xfrm>
          <a:noFill/>
          <a:ln/>
        </p:spPr>
        <p:txBody>
          <a:bodyPr/>
          <a:lstStyle/>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3493915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r>
              <a:rPr lang="en-US" dirty="0"/>
              <a:t>Funding is for R&amp;D</a:t>
            </a:r>
            <a:r>
              <a:rPr lang="en-US" baseline="0" dirty="0"/>
              <a:t> with commercial potential.  Basic science and deployment are not funded.  </a:t>
            </a:r>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3</a:t>
            </a:fld>
            <a:endParaRPr lang="en-US"/>
          </a:p>
        </p:txBody>
      </p:sp>
    </p:spTree>
    <p:extLst>
      <p:ext uri="{BB962C8B-B14F-4D97-AF65-F5344CB8AC3E}">
        <p14:creationId xmlns:p14="http://schemas.microsoft.com/office/powerpoint/2010/main" val="2551738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6</a:t>
            </a:fld>
            <a:endParaRPr lang="en-US"/>
          </a:p>
        </p:txBody>
      </p:sp>
    </p:spTree>
    <p:extLst>
      <p:ext uri="{BB962C8B-B14F-4D97-AF65-F5344CB8AC3E}">
        <p14:creationId xmlns:p14="http://schemas.microsoft.com/office/powerpoint/2010/main" val="4093076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12</a:t>
            </a:fld>
            <a:endParaRPr lang="en-US"/>
          </a:p>
        </p:txBody>
      </p:sp>
    </p:spTree>
    <p:extLst>
      <p:ext uri="{BB962C8B-B14F-4D97-AF65-F5344CB8AC3E}">
        <p14:creationId xmlns:p14="http://schemas.microsoft.com/office/powerpoint/2010/main" val="4280223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18</a:t>
            </a:fld>
            <a:endParaRPr lang="en-US"/>
          </a:p>
        </p:txBody>
      </p:sp>
    </p:spTree>
    <p:extLst>
      <p:ext uri="{BB962C8B-B14F-4D97-AF65-F5344CB8AC3E}">
        <p14:creationId xmlns:p14="http://schemas.microsoft.com/office/powerpoint/2010/main" val="1972626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19</a:t>
            </a:fld>
            <a:endParaRPr lang="en-US"/>
          </a:p>
        </p:txBody>
      </p:sp>
    </p:spTree>
    <p:extLst>
      <p:ext uri="{BB962C8B-B14F-4D97-AF65-F5344CB8AC3E}">
        <p14:creationId xmlns:p14="http://schemas.microsoft.com/office/powerpoint/2010/main" val="4207959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Awards per topic:  Generally 0</a:t>
            </a:r>
            <a:r>
              <a:rPr lang="en-US" baseline="0" dirty="0"/>
              <a:t> to many.  It varies greatly by program.  Some programs that are interested in many diverse areas will put out more topics than they plan to make awards.  Others such as EERE have only two topics this year and I would expect each topic to have greater than 10 awards.  </a:t>
            </a:r>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20</a:t>
            </a:fld>
            <a:endParaRPr lang="en-US" dirty="0"/>
          </a:p>
        </p:txBody>
      </p:sp>
    </p:spTree>
    <p:extLst>
      <p:ext uri="{BB962C8B-B14F-4D97-AF65-F5344CB8AC3E}">
        <p14:creationId xmlns:p14="http://schemas.microsoft.com/office/powerpoint/2010/main" val="18110438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Awards per topic:  Generally 0</a:t>
            </a:r>
            <a:r>
              <a:rPr lang="en-US" baseline="0" dirty="0"/>
              <a:t> to many.  It varies greatly by program.  Some programs that are interested in many diverse areas will put out more topics than they plan to make awards.  Others such as EERE have only two topics this year and I would expect each topic to have greater than 10 awards.  </a:t>
            </a:r>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21</a:t>
            </a:fld>
            <a:endParaRPr lang="en-US" dirty="0"/>
          </a:p>
        </p:txBody>
      </p:sp>
    </p:spTree>
    <p:extLst>
      <p:ext uri="{BB962C8B-B14F-4D97-AF65-F5344CB8AC3E}">
        <p14:creationId xmlns:p14="http://schemas.microsoft.com/office/powerpoint/2010/main" val="1745964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1727200" y="3810000"/>
            <a:ext cx="8737600" cy="1905000"/>
          </a:xfrm>
          <a:prstGeom prst="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a:xfrm>
            <a:off x="4673600" y="6356350"/>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3676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C8458"/>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a:xfrm>
            <a:off x="4673600" y="6356350"/>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312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a:xfrm>
            <a:off x="4673600" y="6356350"/>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6762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C8458"/>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lvl1pPr>
              <a:defRPr>
                <a:solidFill>
                  <a:schemeClr val="accent1">
                    <a:lumMod val="75000"/>
                  </a:schemeClr>
                </a:solidFill>
              </a:defRPr>
            </a:lvl1pPr>
          </a:lstStyle>
          <a:p>
            <a:endParaRPr lang="en-US" dirty="0">
              <a:solidFill>
                <a:srgbClr val="4F81BD">
                  <a:lumMod val="75000"/>
                </a:srgbClr>
              </a:solidFill>
            </a:endParaRPr>
          </a:p>
        </p:txBody>
      </p:sp>
      <p:sp>
        <p:nvSpPr>
          <p:cNvPr id="6" name="Slide Number Placeholder 5"/>
          <p:cNvSpPr>
            <a:spLocks noGrp="1"/>
          </p:cNvSpPr>
          <p:nvPr>
            <p:ph type="sldNum" sz="quarter" idx="12"/>
          </p:nvPr>
        </p:nvSpPr>
        <p:spPr>
          <a:xfrm>
            <a:off x="4673600" y="6337781"/>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12" name="Footer Placeholder 4">
            <a:extLst>
              <a:ext uri="{FF2B5EF4-FFF2-40B4-BE49-F238E27FC236}">
                <a16:creationId xmlns:a16="http://schemas.microsoft.com/office/drawing/2014/main" id="{9FB284B7-9018-4829-9F26-41E0EF9D266E}"/>
              </a:ext>
            </a:extLst>
          </p:cNvPr>
          <p:cNvSpPr txBox="1">
            <a:spLocks/>
          </p:cNvSpPr>
          <p:nvPr userDrawn="1"/>
        </p:nvSpPr>
        <p:spPr>
          <a:xfrm>
            <a:off x="1574800" y="6337781"/>
            <a:ext cx="21336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Office of SBIR/STTR Programs</a:t>
            </a:r>
          </a:p>
        </p:txBody>
      </p:sp>
      <p:pic>
        <p:nvPicPr>
          <p:cNvPr id="13" name="Picture 12" descr="Text&#10;&#10;Description automatically generated">
            <a:extLst>
              <a:ext uri="{FF2B5EF4-FFF2-40B4-BE49-F238E27FC236}">
                <a16:creationId xmlns:a16="http://schemas.microsoft.com/office/drawing/2014/main" id="{F54616D3-EAF7-4FBA-B74F-6977D4DA675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2400" y="6308727"/>
            <a:ext cx="1473200" cy="535709"/>
          </a:xfrm>
          <a:prstGeom prst="rect">
            <a:avLst/>
          </a:prstGeom>
        </p:spPr>
      </p:pic>
    </p:spTree>
    <p:extLst>
      <p:ext uri="{BB962C8B-B14F-4D97-AF65-F5344CB8AC3E}">
        <p14:creationId xmlns:p14="http://schemas.microsoft.com/office/powerpoint/2010/main" val="3585865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5026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C8458"/>
                </a:solidFill>
              </a:defRPr>
            </a:lvl1pPr>
          </a:lstStyle>
          <a:p>
            <a:r>
              <a:rPr lang="en-US" dirty="0"/>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a:xfrm>
            <a:off x="4673600" y="6337781"/>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65523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C8458"/>
                </a:solidFill>
              </a:defRPr>
            </a:lvl1pPr>
          </a:lstStyle>
          <a:p>
            <a:r>
              <a:rPr lang="en-US" dirty="0"/>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a:xfrm>
            <a:off x="4673600" y="6356351"/>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10"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10/27/2022</a:t>
            </a:fld>
            <a:endParaRPr lang="en-US" sz="1200">
              <a:solidFill>
                <a:prstClr val="black">
                  <a:tint val="75000"/>
                </a:prstClr>
              </a:solidFill>
            </a:endParaRPr>
          </a:p>
        </p:txBody>
      </p:sp>
      <p:sp>
        <p:nvSpPr>
          <p:cNvPr id="13" name="Footer Placeholder 4">
            <a:extLst>
              <a:ext uri="{FF2B5EF4-FFF2-40B4-BE49-F238E27FC236}">
                <a16:creationId xmlns:a16="http://schemas.microsoft.com/office/drawing/2014/main" id="{5279B46B-2589-4A50-B4E2-BE585CEBF9C2}"/>
              </a:ext>
            </a:extLst>
          </p:cNvPr>
          <p:cNvSpPr txBox="1">
            <a:spLocks/>
          </p:cNvSpPr>
          <p:nvPr userDrawn="1"/>
        </p:nvSpPr>
        <p:spPr>
          <a:xfrm>
            <a:off x="1981200" y="6312768"/>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Office of SBIR/STTR Programs</a:t>
            </a:r>
          </a:p>
        </p:txBody>
      </p:sp>
      <p:pic>
        <p:nvPicPr>
          <p:cNvPr id="14" name="Picture 13" descr="Text&#10;&#10;Description automatically generated">
            <a:extLst>
              <a:ext uri="{FF2B5EF4-FFF2-40B4-BE49-F238E27FC236}">
                <a16:creationId xmlns:a16="http://schemas.microsoft.com/office/drawing/2014/main" id="{45990E98-9840-4B79-B8B9-79BD98FD133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8000" y="6296399"/>
            <a:ext cx="1473200" cy="535709"/>
          </a:xfrm>
          <a:prstGeom prst="rect">
            <a:avLst/>
          </a:prstGeom>
        </p:spPr>
      </p:pic>
    </p:spTree>
    <p:extLst>
      <p:ext uri="{BB962C8B-B14F-4D97-AF65-F5344CB8AC3E}">
        <p14:creationId xmlns:p14="http://schemas.microsoft.com/office/powerpoint/2010/main" val="2640219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C8458"/>
                </a:solidFill>
              </a:defRPr>
            </a:lvl1pPr>
          </a:lstStyle>
          <a:p>
            <a:r>
              <a:rPr lang="en-US" dirty="0"/>
              <a:t>Click to edit Master title style</a:t>
            </a: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a:xfrm>
            <a:off x="4673600" y="6346408"/>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47932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a:xfrm>
            <a:off x="4673600" y="6356350"/>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74235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a:xfrm>
            <a:off x="4673600" y="6346408"/>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3798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a:xfrm>
            <a:off x="4673600" y="6356351"/>
            <a:ext cx="2844800" cy="365125"/>
          </a:xfrm>
        </p:spPr>
        <p:txBody>
          <a:bodyPr/>
          <a:lstStyle>
            <a:lvl1pPr algn="ctr">
              <a:defRPr/>
            </a:lvl1p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0441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4673600" y="6356351"/>
            <a:ext cx="284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fld id="{4338C4E9-21C8-4C18-A92E-A26AA5FEEEDA}"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
        <p:nvSpPr>
          <p:cNvPr id="7" name="Date Placeholder 3"/>
          <p:cNvSpPr txBox="1">
            <a:spLocks/>
          </p:cNvSpPr>
          <p:nvPr userDrawn="1"/>
        </p:nvSpPr>
        <p:spPr>
          <a:xfrm>
            <a:off x="609600" y="6356351"/>
            <a:ext cx="2844800" cy="365125"/>
          </a:xfrm>
          <a:prstGeom prst="rect">
            <a:avLst/>
          </a:prstGeom>
        </p:spPr>
        <p:txBody>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2400" smtClean="0">
                <a:solidFill>
                  <a:prstClr val="black">
                    <a:tint val="75000"/>
                  </a:prstClr>
                </a:solidFill>
              </a:rPr>
              <a:pPr/>
              <a:t>10/27/2022</a:t>
            </a:fld>
            <a:endParaRPr lang="en-US" sz="2400">
              <a:solidFill>
                <a:prstClr val="black">
                  <a:tint val="75000"/>
                </a:prstClr>
              </a:solidFill>
            </a:endParaRPr>
          </a:p>
        </p:txBody>
      </p:sp>
      <p:sp>
        <p:nvSpPr>
          <p:cNvPr id="12" name="Footer Placeholder 4">
            <a:extLst>
              <a:ext uri="{FF2B5EF4-FFF2-40B4-BE49-F238E27FC236}">
                <a16:creationId xmlns:a16="http://schemas.microsoft.com/office/drawing/2014/main" id="{9D767553-4A2E-4BC1-8607-B584DC73F0B5}"/>
              </a:ext>
            </a:extLst>
          </p:cNvPr>
          <p:cNvSpPr txBox="1">
            <a:spLocks/>
          </p:cNvSpPr>
          <p:nvPr userDrawn="1"/>
        </p:nvSpPr>
        <p:spPr>
          <a:xfrm>
            <a:off x="1981200" y="6312768"/>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Office of SBIR/STTR Programs</a:t>
            </a:r>
          </a:p>
        </p:txBody>
      </p:sp>
      <p:pic>
        <p:nvPicPr>
          <p:cNvPr id="13" name="Picture 12" descr="Text&#10;&#10;Description automatically generated">
            <a:extLst>
              <a:ext uri="{FF2B5EF4-FFF2-40B4-BE49-F238E27FC236}">
                <a16:creationId xmlns:a16="http://schemas.microsoft.com/office/drawing/2014/main" id="{1150F6CB-2091-4325-8665-FFDD5737F8D8}"/>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08000" y="6296399"/>
            <a:ext cx="1473200" cy="535709"/>
          </a:xfrm>
          <a:prstGeom prst="rect">
            <a:avLst/>
          </a:prstGeom>
        </p:spPr>
      </p:pic>
      <p:pic>
        <p:nvPicPr>
          <p:cNvPr id="10" name="Picture 9" descr="Text, logo&#10;&#10;Description automatically generated">
            <a:extLst>
              <a:ext uri="{FF2B5EF4-FFF2-40B4-BE49-F238E27FC236}">
                <a16:creationId xmlns:a16="http://schemas.microsoft.com/office/drawing/2014/main" id="{01390486-297B-43E5-94F0-FEC2CBFDBE17}"/>
              </a:ext>
            </a:extLst>
          </p:cNvPr>
          <p:cNvPicPr>
            <a:picLocks noChangeAspect="1"/>
          </p:cNvPicPr>
          <p:nvPr userDrawn="1"/>
        </p:nvPicPr>
        <p:blipFill>
          <a:blip r:embed="rId14"/>
          <a:stretch>
            <a:fillRect/>
          </a:stretch>
        </p:blipFill>
        <p:spPr>
          <a:xfrm>
            <a:off x="10363200" y="6179024"/>
            <a:ext cx="1718094" cy="627702"/>
          </a:xfrm>
          <a:prstGeom prst="rect">
            <a:avLst/>
          </a:prstGeom>
        </p:spPr>
      </p:pic>
    </p:spTree>
    <p:extLst>
      <p:ext uri="{BB962C8B-B14F-4D97-AF65-F5344CB8AC3E}">
        <p14:creationId xmlns:p14="http://schemas.microsoft.com/office/powerpoint/2010/main" val="525960781"/>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hf hdr="0" ftr="0" dt="0"/>
  <p:txStyles>
    <p:titleStyle>
      <a:lvl1pPr algn="ctr" defTabSz="914400" rtl="0" eaLnBrk="1" latinLnBrk="0" hangingPunct="1">
        <a:spcBef>
          <a:spcPct val="0"/>
        </a:spcBef>
        <a:buNone/>
        <a:defRPr sz="3200" b="1" kern="1200">
          <a:solidFill>
            <a:schemeClr val="tx1">
              <a:lumMod val="65000"/>
              <a:lumOff val="3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cience.osti.gov/sbir/Funding-Opportunities"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hyperlink" Target="mailto:sbir-sttr@science.doe.gov"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chart" Target="../charts/chart3.xml"/><Relationship Id="rId4" Type="http://schemas.openxmlformats.org/officeDocument/2006/relationships/chart" Target="../charts/chart2.xml"/></Relationships>
</file>

<file path=ppt/slides/_rels/slide2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chart" Target="../charts/char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microsoft.com/office/2018/10/relationships/comments" Target="../comments/modernComment_226_E61CA9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diagramLayout" Target="../diagrams/layout1.xml"/><Relationship Id="rId7" Type="http://schemas.openxmlformats.org/officeDocument/2006/relationships/hyperlink" Target="https://twitter.com/doesbir" TargetMode="Externa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11" Type="http://schemas.openxmlformats.org/officeDocument/2006/relationships/image" Target="../media/image10.png"/><Relationship Id="rId5" Type="http://schemas.openxmlformats.org/officeDocument/2006/relationships/diagramColors" Target="../diagrams/colors1.xml"/><Relationship Id="rId10" Type="http://schemas.openxmlformats.org/officeDocument/2006/relationships/image" Target="../media/image9.png"/><Relationship Id="rId4" Type="http://schemas.openxmlformats.org/officeDocument/2006/relationships/diagramQuickStyle" Target="../diagrams/quickStyle1.xml"/><Relationship Id="rId9" Type="http://schemas.openxmlformats.org/officeDocument/2006/relationships/hyperlink" Target="https://www.linkedin.com/company/u-s-department-of-energy-office-of-sbir-sttr-program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28800" y="304801"/>
            <a:ext cx="7308154" cy="461665"/>
          </a:xfrm>
          <a:prstGeom prst="rect">
            <a:avLst/>
          </a:prstGeom>
          <a:noFill/>
        </p:spPr>
        <p:txBody>
          <a:bodyPr wrap="none" rtlCol="0">
            <a:spAutoFit/>
          </a:bodyPr>
          <a:lstStyle/>
          <a:p>
            <a:r>
              <a:rPr lang="en-US" b="1" i="1" dirty="0">
                <a:solidFill>
                  <a:schemeClr val="tx2"/>
                </a:solidFill>
                <a:latin typeface="+mn-lt"/>
              </a:rPr>
              <a:t>The DOE Webinar is scheduled to begin at 2:00 p.m. ET </a:t>
            </a:r>
          </a:p>
        </p:txBody>
      </p:sp>
      <p:sp>
        <p:nvSpPr>
          <p:cNvPr id="7" name="Content Placeholder 6"/>
          <p:cNvSpPr>
            <a:spLocks noGrp="1"/>
          </p:cNvSpPr>
          <p:nvPr>
            <p:ph idx="4294967295"/>
          </p:nvPr>
        </p:nvSpPr>
        <p:spPr>
          <a:xfrm>
            <a:off x="0" y="990600"/>
            <a:ext cx="10744200" cy="5105400"/>
          </a:xfrm>
        </p:spPr>
        <p:txBody>
          <a:bodyPr>
            <a:normAutofit/>
          </a:bodyPr>
          <a:lstStyle/>
          <a:p>
            <a:pPr marL="228600" indent="-228600"/>
            <a:r>
              <a:rPr lang="en-US" sz="2200" b="1" dirty="0">
                <a:solidFill>
                  <a:prstClr val="black"/>
                </a:solidFill>
              </a:rPr>
              <a:t>Why is there no sound?</a:t>
            </a:r>
          </a:p>
          <a:p>
            <a:pPr marL="687387" indent="-285750">
              <a:buFont typeface="Symbol" panose="05050102010706020507" pitchFamily="18" charset="2"/>
              <a:buChar char="-"/>
            </a:pPr>
            <a:r>
              <a:rPr lang="en-US" sz="1700" dirty="0">
                <a:solidFill>
                  <a:prstClr val="black"/>
                </a:solidFill>
              </a:rPr>
              <a:t>This webinar is broadcast via your computer.  You may need to turn your volume on or up as the sound for this webinar comes through your computer speakers.  </a:t>
            </a:r>
          </a:p>
          <a:p>
            <a:pPr marL="687387" indent="-285750">
              <a:buFont typeface="Symbol" panose="05050102010706020507" pitchFamily="18" charset="2"/>
              <a:buChar char="-"/>
            </a:pPr>
            <a:r>
              <a:rPr lang="en-US" sz="1700" dirty="0">
                <a:solidFill>
                  <a:prstClr val="black"/>
                </a:solidFill>
              </a:rPr>
              <a:t>We recommend using Google Chrome for this and other DOE SBIR webinars.  </a:t>
            </a:r>
          </a:p>
          <a:p>
            <a:pPr marL="687387" indent="-285750">
              <a:buFont typeface="Symbol" panose="05050102010706020507" pitchFamily="18" charset="2"/>
              <a:buChar char="-"/>
            </a:pPr>
            <a:r>
              <a:rPr lang="en-US" sz="1700" dirty="0">
                <a:solidFill>
                  <a:prstClr val="black"/>
                </a:solidFill>
              </a:rPr>
              <a:t>There is no dial-in number.</a:t>
            </a:r>
          </a:p>
          <a:p>
            <a:pPr marL="228600" indent="-228600"/>
            <a:r>
              <a:rPr lang="en-US" sz="2200" b="1" dirty="0">
                <a:solidFill>
                  <a:prstClr val="black"/>
                </a:solidFill>
              </a:rPr>
              <a:t>Will DOE provide access to the recorded webinar after the meeting?</a:t>
            </a:r>
          </a:p>
          <a:p>
            <a:pPr marL="685800" lvl="1">
              <a:buFont typeface="Symbol" panose="05050102010706020507" pitchFamily="18" charset="2"/>
              <a:buChar char="-"/>
            </a:pPr>
            <a:r>
              <a:rPr lang="en-US" sz="1700" dirty="0">
                <a:solidFill>
                  <a:prstClr val="black"/>
                </a:solidFill>
              </a:rPr>
              <a:t>Yes, we will post the slides and the recorded webinar on the DOE SBIR/STTR web site.</a:t>
            </a:r>
          </a:p>
          <a:p>
            <a:pPr marL="228600" indent="-228600"/>
            <a:r>
              <a:rPr lang="en-US" sz="2200" b="1" dirty="0">
                <a:solidFill>
                  <a:prstClr val="black"/>
                </a:solidFill>
              </a:rPr>
              <a:t>Where can I find the FOA being discussed today?</a:t>
            </a:r>
          </a:p>
          <a:p>
            <a:pPr marL="685800" lvl="1">
              <a:buFont typeface="Symbol" panose="05050102010706020507" pitchFamily="18" charset="2"/>
              <a:buChar char=""/>
            </a:pPr>
            <a:r>
              <a:rPr lang="en-US" sz="1700" dirty="0">
                <a:solidFill>
                  <a:prstClr val="black"/>
                </a:solidFill>
              </a:rPr>
              <a:t>This link will take you to the FY 2023 Phase II Release 1 FOA: </a:t>
            </a:r>
            <a:r>
              <a:rPr lang="en-US" sz="1700" dirty="0">
                <a:solidFill>
                  <a:srgbClr val="FF0000"/>
                </a:solidFill>
                <a:hlinkClick r:id="rId3"/>
              </a:rPr>
              <a:t>https://science.osti.gov/sbir/Funding-Opportunities</a:t>
            </a:r>
            <a:endParaRPr lang="en-US" sz="1700" dirty="0">
              <a:solidFill>
                <a:srgbClr val="FF0000"/>
              </a:solidFill>
            </a:endParaRPr>
          </a:p>
          <a:p>
            <a:pPr marL="228600" indent="-228600"/>
            <a:r>
              <a:rPr lang="en-US" sz="2400" b="1" dirty="0">
                <a:solidFill>
                  <a:prstClr val="black"/>
                </a:solidFill>
              </a:rPr>
              <a:t>Q&amp;A</a:t>
            </a:r>
          </a:p>
          <a:p>
            <a:pPr marL="628650" lvl="1" indent="-228600"/>
            <a:r>
              <a:rPr lang="en-US" sz="1700" dirty="0">
                <a:solidFill>
                  <a:prstClr val="black"/>
                </a:solidFill>
              </a:rPr>
              <a:t>Please contact us by email at </a:t>
            </a:r>
            <a:r>
              <a:rPr lang="en-US" sz="1700" dirty="0">
                <a:solidFill>
                  <a:prstClr val="black"/>
                </a:solidFill>
                <a:hlinkClick r:id="rId4"/>
              </a:rPr>
              <a:t>sbir-sttr@science.doe.gov</a:t>
            </a:r>
            <a:r>
              <a:rPr lang="en-US" sz="1700" dirty="0">
                <a:solidFill>
                  <a:prstClr val="black"/>
                </a:solidFill>
              </a:rPr>
              <a:t> if your question was not answered during today’s webinar.  </a:t>
            </a:r>
          </a:p>
          <a:p>
            <a:pPr marL="628650" lvl="1" indent="-228600"/>
            <a:r>
              <a:rPr lang="en-US" sz="1700" dirty="0">
                <a:solidFill>
                  <a:schemeClr val="tx1"/>
                </a:solidFill>
                <a:ea typeface="+mj-ea"/>
                <a:cs typeface="+mj-cs"/>
              </a:rPr>
              <a:t>Put your questions in the Q&amp;A box</a:t>
            </a:r>
          </a:p>
          <a:p>
            <a:pPr marL="628650" lvl="1" indent="-228600"/>
            <a:r>
              <a:rPr lang="en-US" sz="1700" dirty="0">
                <a:solidFill>
                  <a:schemeClr val="tx1"/>
                </a:solidFill>
                <a:ea typeface="+mj-ea"/>
                <a:cs typeface="+mj-cs"/>
              </a:rPr>
              <a:t>Don’t use the chat box! It will be used by our Administrative Support Specialist for information and relevant links.</a:t>
            </a:r>
          </a:p>
          <a:p>
            <a:endParaRPr lang="en-US" dirty="0"/>
          </a:p>
        </p:txBody>
      </p:sp>
      <p:sp>
        <p:nvSpPr>
          <p:cNvPr id="3" name="Slide Number Placeholder 2">
            <a:extLst>
              <a:ext uri="{FF2B5EF4-FFF2-40B4-BE49-F238E27FC236}">
                <a16:creationId xmlns:a16="http://schemas.microsoft.com/office/drawing/2014/main" id="{25E9D4DB-3032-4740-9753-E1454348E696}"/>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a:t>
            </a:fld>
            <a:endParaRPr lang="en-US">
              <a:solidFill>
                <a:prstClr val="black">
                  <a:tint val="75000"/>
                </a:prstClr>
              </a:solidFill>
            </a:endParaRPr>
          </a:p>
        </p:txBody>
      </p:sp>
    </p:spTree>
    <p:extLst>
      <p:ext uri="{BB962C8B-B14F-4D97-AF65-F5344CB8AC3E}">
        <p14:creationId xmlns:p14="http://schemas.microsoft.com/office/powerpoint/2010/main" val="925816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IIB Timeline:  Two Options</a:t>
            </a:r>
          </a:p>
        </p:txBody>
      </p:sp>
      <p:sp>
        <p:nvSpPr>
          <p:cNvPr id="5" name="Rectangle 4"/>
          <p:cNvSpPr/>
          <p:nvPr/>
        </p:nvSpPr>
        <p:spPr>
          <a:xfrm>
            <a:off x="3533775" y="2655746"/>
            <a:ext cx="1419225"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6" name="Rectangle 5"/>
          <p:cNvSpPr/>
          <p:nvPr/>
        </p:nvSpPr>
        <p:spPr>
          <a:xfrm>
            <a:off x="5286375" y="2655746"/>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7" name="Rectangle 6"/>
          <p:cNvSpPr/>
          <p:nvPr/>
        </p:nvSpPr>
        <p:spPr>
          <a:xfrm>
            <a:off x="7705725" y="2655746"/>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IIB</a:t>
            </a:r>
          </a:p>
        </p:txBody>
      </p:sp>
      <p:sp>
        <p:nvSpPr>
          <p:cNvPr id="8" name="TextBox 7"/>
          <p:cNvSpPr txBox="1"/>
          <p:nvPr/>
        </p:nvSpPr>
        <p:spPr>
          <a:xfrm>
            <a:off x="3571877" y="3055797"/>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5895976" y="3054308"/>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8315326" y="3055797"/>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1" name="Rectangle 10"/>
          <p:cNvSpPr/>
          <p:nvPr/>
        </p:nvSpPr>
        <p:spPr>
          <a:xfrm>
            <a:off x="7705725" y="4495800"/>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IIB</a:t>
            </a:r>
          </a:p>
        </p:txBody>
      </p:sp>
      <p:sp>
        <p:nvSpPr>
          <p:cNvPr id="12" name="TextBox 11"/>
          <p:cNvSpPr txBox="1"/>
          <p:nvPr/>
        </p:nvSpPr>
        <p:spPr>
          <a:xfrm>
            <a:off x="8315326" y="4848226"/>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3" name="Rectangle 12"/>
          <p:cNvSpPr/>
          <p:nvPr/>
        </p:nvSpPr>
        <p:spPr>
          <a:xfrm>
            <a:off x="1981200" y="4514850"/>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14" name="Rectangle 13"/>
          <p:cNvSpPr/>
          <p:nvPr/>
        </p:nvSpPr>
        <p:spPr>
          <a:xfrm>
            <a:off x="3505200" y="4514850"/>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15" name="TextBox 14"/>
          <p:cNvSpPr txBox="1"/>
          <p:nvPr/>
        </p:nvSpPr>
        <p:spPr>
          <a:xfrm>
            <a:off x="2019302" y="4914901"/>
            <a:ext cx="1200149" cy="307777"/>
          </a:xfrm>
          <a:prstGeom prst="rect">
            <a:avLst/>
          </a:prstGeom>
          <a:noFill/>
        </p:spPr>
        <p:txBody>
          <a:bodyPr wrap="square" rtlCol="0">
            <a:spAutoFit/>
          </a:bodyPr>
          <a:lstStyle/>
          <a:p>
            <a:pPr algn="ctr"/>
            <a:r>
              <a:rPr lang="en-US" sz="1400" i="1" dirty="0">
                <a:latin typeface="+mn-lt"/>
              </a:rPr>
              <a:t>6-9 months</a:t>
            </a:r>
          </a:p>
        </p:txBody>
      </p:sp>
      <p:sp>
        <p:nvSpPr>
          <p:cNvPr id="16" name="TextBox 15"/>
          <p:cNvSpPr txBox="1"/>
          <p:nvPr/>
        </p:nvSpPr>
        <p:spPr>
          <a:xfrm>
            <a:off x="4114801" y="4913412"/>
            <a:ext cx="1200149" cy="307777"/>
          </a:xfrm>
          <a:prstGeom prst="rect">
            <a:avLst/>
          </a:prstGeom>
          <a:noFill/>
        </p:spPr>
        <p:txBody>
          <a:bodyPr wrap="square" rtlCol="0">
            <a:spAutoFit/>
          </a:bodyPr>
          <a:lstStyle/>
          <a:p>
            <a:pPr algn="ctr"/>
            <a:r>
              <a:rPr lang="en-US" sz="1400" i="1" dirty="0">
                <a:latin typeface="+mn-lt"/>
              </a:rPr>
              <a:t>2 years</a:t>
            </a:r>
          </a:p>
        </p:txBody>
      </p:sp>
      <p:cxnSp>
        <p:nvCxnSpPr>
          <p:cNvPr id="18" name="Straight Arrow Connector 17"/>
          <p:cNvCxnSpPr>
            <a:stCxn id="14" idx="3"/>
            <a:endCxn id="11" idx="1"/>
          </p:cNvCxnSpPr>
          <p:nvPr/>
        </p:nvCxnSpPr>
        <p:spPr>
          <a:xfrm flipV="1">
            <a:off x="5924551" y="4695825"/>
            <a:ext cx="1781175" cy="1905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326283" y="4700265"/>
            <a:ext cx="1200149" cy="307777"/>
          </a:xfrm>
          <a:prstGeom prst="rect">
            <a:avLst/>
          </a:prstGeom>
          <a:noFill/>
        </p:spPr>
        <p:txBody>
          <a:bodyPr wrap="square" rtlCol="0">
            <a:spAutoFit/>
          </a:bodyPr>
          <a:lstStyle/>
          <a:p>
            <a:pPr algn="ctr"/>
            <a:r>
              <a:rPr lang="en-US" sz="1400" i="1" dirty="0">
                <a:solidFill>
                  <a:srgbClr val="00B050"/>
                </a:solidFill>
                <a:latin typeface="+mn-lt"/>
              </a:rPr>
              <a:t>1 year</a:t>
            </a:r>
          </a:p>
        </p:txBody>
      </p:sp>
      <p:cxnSp>
        <p:nvCxnSpPr>
          <p:cNvPr id="20" name="Straight Arrow Connector 19"/>
          <p:cNvCxnSpPr/>
          <p:nvPr/>
        </p:nvCxnSpPr>
        <p:spPr>
          <a:xfrm flipV="1">
            <a:off x="7196136" y="4913219"/>
            <a:ext cx="0" cy="240731"/>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181723" y="5067299"/>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a:t>
            </a:r>
          </a:p>
          <a:p>
            <a:pPr algn="ctr"/>
            <a:r>
              <a:rPr lang="en-US" sz="1400" b="1" i="1" dirty="0">
                <a:solidFill>
                  <a:srgbClr val="00B050"/>
                </a:solidFill>
                <a:latin typeface="+mn-lt"/>
              </a:rPr>
              <a:t>Submitted in FY 2023</a:t>
            </a:r>
          </a:p>
        </p:txBody>
      </p:sp>
      <p:sp>
        <p:nvSpPr>
          <p:cNvPr id="22" name="TextBox 21"/>
          <p:cNvSpPr txBox="1"/>
          <p:nvPr/>
        </p:nvSpPr>
        <p:spPr>
          <a:xfrm>
            <a:off x="6157912" y="3398017"/>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 submitted in FY 2023</a:t>
            </a:r>
          </a:p>
        </p:txBody>
      </p:sp>
      <p:cxnSp>
        <p:nvCxnSpPr>
          <p:cNvPr id="23" name="Straight Arrow Connector 22"/>
          <p:cNvCxnSpPr/>
          <p:nvPr/>
        </p:nvCxnSpPr>
        <p:spPr>
          <a:xfrm flipV="1">
            <a:off x="7172325" y="3198672"/>
            <a:ext cx="0" cy="151063"/>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631829" y="2025133"/>
            <a:ext cx="1070719" cy="584775"/>
          </a:xfrm>
          <a:prstGeom prst="rect">
            <a:avLst/>
          </a:prstGeom>
          <a:noFill/>
        </p:spPr>
        <p:txBody>
          <a:bodyPr wrap="square" rtlCol="0">
            <a:spAutoFit/>
          </a:bodyPr>
          <a:lstStyle/>
          <a:p>
            <a:pPr algn="ctr"/>
            <a:r>
              <a:rPr lang="en-US" sz="1600" dirty="0">
                <a:latin typeface="+mn-lt"/>
              </a:rPr>
              <a:t>Awarded in FY 2020</a:t>
            </a:r>
          </a:p>
        </p:txBody>
      </p:sp>
      <p:sp>
        <p:nvSpPr>
          <p:cNvPr id="25" name="TextBox 24"/>
          <p:cNvSpPr txBox="1"/>
          <p:nvPr/>
        </p:nvSpPr>
        <p:spPr>
          <a:xfrm>
            <a:off x="2079254" y="3855917"/>
            <a:ext cx="1070719" cy="584775"/>
          </a:xfrm>
          <a:prstGeom prst="rect">
            <a:avLst/>
          </a:prstGeom>
          <a:noFill/>
        </p:spPr>
        <p:txBody>
          <a:bodyPr wrap="square" rtlCol="0">
            <a:spAutoFit/>
          </a:bodyPr>
          <a:lstStyle/>
          <a:p>
            <a:pPr algn="ctr"/>
            <a:r>
              <a:rPr lang="en-US" sz="1600" dirty="0">
                <a:latin typeface="+mn-lt"/>
              </a:rPr>
              <a:t>Awarded in FY 2019</a:t>
            </a:r>
          </a:p>
        </p:txBody>
      </p:sp>
      <p:sp>
        <p:nvSpPr>
          <p:cNvPr id="27" name="TextBox 26"/>
          <p:cNvSpPr txBox="1"/>
          <p:nvPr/>
        </p:nvSpPr>
        <p:spPr>
          <a:xfrm>
            <a:off x="5895976" y="2032872"/>
            <a:ext cx="1300160" cy="584775"/>
          </a:xfrm>
          <a:prstGeom prst="rect">
            <a:avLst/>
          </a:prstGeom>
          <a:noFill/>
        </p:spPr>
        <p:txBody>
          <a:bodyPr wrap="square" rtlCol="0">
            <a:spAutoFit/>
          </a:bodyPr>
          <a:lstStyle/>
          <a:p>
            <a:pPr algn="ctr"/>
            <a:r>
              <a:rPr lang="en-US" sz="1600" dirty="0">
                <a:latin typeface="+mn-lt"/>
              </a:rPr>
              <a:t>Awarded in FY 2021</a:t>
            </a:r>
          </a:p>
        </p:txBody>
      </p:sp>
      <p:sp>
        <p:nvSpPr>
          <p:cNvPr id="28" name="TextBox 27"/>
          <p:cNvSpPr txBox="1"/>
          <p:nvPr/>
        </p:nvSpPr>
        <p:spPr>
          <a:xfrm>
            <a:off x="4088607" y="3861194"/>
            <a:ext cx="1130671" cy="584775"/>
          </a:xfrm>
          <a:prstGeom prst="rect">
            <a:avLst/>
          </a:prstGeom>
          <a:noFill/>
        </p:spPr>
        <p:txBody>
          <a:bodyPr wrap="square" rtlCol="0">
            <a:spAutoFit/>
          </a:bodyPr>
          <a:lstStyle/>
          <a:p>
            <a:pPr algn="ctr"/>
            <a:r>
              <a:rPr lang="en-US" sz="1600" dirty="0">
                <a:latin typeface="+mn-lt"/>
              </a:rPr>
              <a:t>Awarded in FY 2020</a:t>
            </a:r>
          </a:p>
        </p:txBody>
      </p:sp>
      <p:sp>
        <p:nvSpPr>
          <p:cNvPr id="3" name="Slide Number Placeholder 2">
            <a:extLst>
              <a:ext uri="{FF2B5EF4-FFF2-40B4-BE49-F238E27FC236}">
                <a16:creationId xmlns:a16="http://schemas.microsoft.com/office/drawing/2014/main" id="{C8106372-ED7A-4362-9493-A25A861B9F11}"/>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10</a:t>
            </a:fld>
            <a:endParaRPr lang="en-US">
              <a:solidFill>
                <a:prstClr val="black">
                  <a:tint val="75000"/>
                </a:prstClr>
              </a:solidFill>
            </a:endParaRPr>
          </a:p>
        </p:txBody>
      </p:sp>
    </p:spTree>
    <p:extLst>
      <p:ext uri="{BB962C8B-B14F-4D97-AF65-F5344CB8AC3E}">
        <p14:creationId xmlns:p14="http://schemas.microsoft.com/office/powerpoint/2010/main" val="3310957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 for Phase IIA &amp; IIB Awards</a:t>
            </a:r>
          </a:p>
        </p:txBody>
      </p:sp>
      <p:sp>
        <p:nvSpPr>
          <p:cNvPr id="3" name="Content Placeholder 2"/>
          <p:cNvSpPr>
            <a:spLocks noGrp="1"/>
          </p:cNvSpPr>
          <p:nvPr>
            <p:ph idx="1"/>
          </p:nvPr>
        </p:nvSpPr>
        <p:spPr/>
        <p:txBody>
          <a:bodyPr>
            <a:normAutofit/>
          </a:bodyPr>
          <a:lstStyle/>
          <a:p>
            <a:r>
              <a:rPr lang="en-US" sz="2000" dirty="0"/>
              <a:t>Maximum Award Amount and Duration</a:t>
            </a:r>
          </a:p>
          <a:p>
            <a:pPr lvl="1"/>
            <a:r>
              <a:rPr lang="en-US" sz="1600" dirty="0"/>
              <a:t>$1,100,000 up to 2 years  </a:t>
            </a:r>
            <a:r>
              <a:rPr lang="en-US" sz="1600" dirty="0">
                <a:solidFill>
                  <a:srgbClr val="00B050"/>
                </a:solidFill>
              </a:rPr>
              <a:t> </a:t>
            </a:r>
          </a:p>
          <a:p>
            <a:pPr lvl="1"/>
            <a:r>
              <a:rPr lang="en-US" sz="1600" dirty="0"/>
              <a:t>Award amounts and duration require justification</a:t>
            </a:r>
          </a:p>
          <a:p>
            <a:r>
              <a:rPr lang="en-US" sz="2000" dirty="0"/>
              <a:t>Available Funding</a:t>
            </a:r>
          </a:p>
          <a:p>
            <a:pPr lvl="1"/>
            <a:r>
              <a:rPr lang="en-US" sz="1600" dirty="0"/>
              <a:t>Is there separate funding for Phase IIA &amp; IIB awards? </a:t>
            </a:r>
          </a:p>
          <a:p>
            <a:pPr lvl="2"/>
            <a:r>
              <a:rPr lang="en-US" sz="1400" dirty="0"/>
              <a:t>NO, second Phase II award funding is obtained from DOE SBIR &amp; STTR allocations used to make Phase I and initial Phase II awards </a:t>
            </a:r>
          </a:p>
          <a:p>
            <a:r>
              <a:rPr lang="en-US" sz="2000" dirty="0"/>
              <a:t>Number of Awards</a:t>
            </a:r>
          </a:p>
          <a:p>
            <a:pPr lvl="1"/>
            <a:r>
              <a:rPr lang="en-US" sz="1600" dirty="0"/>
              <a:t>There is no target number of awards for Phase IIA or Phase IIB</a:t>
            </a:r>
          </a:p>
          <a:p>
            <a:pPr lvl="1"/>
            <a:r>
              <a:rPr lang="en-US" sz="1600" dirty="0"/>
              <a:t>The number will depend on the number and quality of applications received under the FOA</a:t>
            </a:r>
          </a:p>
        </p:txBody>
      </p:sp>
      <p:sp>
        <p:nvSpPr>
          <p:cNvPr id="5" name="Slide Number Placeholder 4">
            <a:extLst>
              <a:ext uri="{FF2B5EF4-FFF2-40B4-BE49-F238E27FC236}">
                <a16:creationId xmlns:a16="http://schemas.microsoft.com/office/drawing/2014/main" id="{18831FBA-902C-4B79-BBD3-30F27F58A587}"/>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11</a:t>
            </a:fld>
            <a:endParaRPr lang="en-US">
              <a:solidFill>
                <a:prstClr val="black">
                  <a:tint val="75000"/>
                </a:prstClr>
              </a:solidFill>
            </a:endParaRPr>
          </a:p>
        </p:txBody>
      </p:sp>
    </p:spTree>
    <p:extLst>
      <p:ext uri="{BB962C8B-B14F-4D97-AF65-F5344CB8AC3E}">
        <p14:creationId xmlns:p14="http://schemas.microsoft.com/office/powerpoint/2010/main" val="2193898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80040"/>
          </a:xfrm>
        </p:spPr>
        <p:txBody>
          <a:bodyPr>
            <a:normAutofit fontScale="90000"/>
          </a:bodyPr>
          <a:lstStyle/>
          <a:p>
            <a:r>
              <a:rPr lang="en-US" sz="2400" dirty="0"/>
              <a:t>FY 2023 Phase II Release 1 FOA, DE-FOA-0002859</a:t>
            </a:r>
            <a:br>
              <a:rPr lang="en-US" dirty="0"/>
            </a:br>
            <a:r>
              <a:rPr lang="en-US" sz="3600" u="sng" dirty="0"/>
              <a:t>Phase IIA</a:t>
            </a:r>
          </a:p>
        </p:txBody>
      </p:sp>
      <p:sp>
        <p:nvSpPr>
          <p:cNvPr id="3" name="Content Placeholder 2"/>
          <p:cNvSpPr>
            <a:spLocks noGrp="1"/>
          </p:cNvSpPr>
          <p:nvPr>
            <p:ph idx="1"/>
          </p:nvPr>
        </p:nvSpPr>
        <p:spPr>
          <a:xfrm>
            <a:off x="533400" y="1524000"/>
            <a:ext cx="10972800" cy="4724400"/>
          </a:xfrm>
        </p:spPr>
        <p:txBody>
          <a:bodyPr>
            <a:normAutofit lnSpcReduction="10000"/>
          </a:bodyPr>
          <a:lstStyle/>
          <a:p>
            <a:r>
              <a:rPr lang="en-US" sz="2000" dirty="0"/>
              <a:t>Eligibility Criteria</a:t>
            </a:r>
          </a:p>
          <a:p>
            <a:pPr lvl="1"/>
            <a:r>
              <a:rPr lang="en-US" sz="1600" dirty="0"/>
              <a:t>DOE program managers have selected which topics and subtopics that received Phase II awards in FY 2021 that are eligible to apply </a:t>
            </a:r>
          </a:p>
          <a:p>
            <a:pPr lvl="1"/>
            <a:r>
              <a:rPr lang="en-US" sz="1600" dirty="0"/>
              <a:t>Eligible Phase II grantees or Fast-Track grantees must complete their Phase II grants (including No Cost Extensions) to be eligible to receive a Phase IIA grant</a:t>
            </a:r>
          </a:p>
          <a:p>
            <a:pPr marL="514350" lvl="1" indent="0">
              <a:buNone/>
            </a:pPr>
            <a:endParaRPr lang="en-US" sz="1800" dirty="0"/>
          </a:p>
          <a:p>
            <a:pPr lvl="1"/>
            <a:endParaRPr lang="en-US" sz="1800" dirty="0"/>
          </a:p>
          <a:p>
            <a:pPr lvl="1"/>
            <a:endParaRPr lang="en-US" sz="1800" dirty="0"/>
          </a:p>
          <a:p>
            <a:pPr marL="457200" lvl="1" indent="0">
              <a:buNone/>
            </a:pPr>
            <a:endParaRPr lang="en-US" sz="1800" dirty="0"/>
          </a:p>
          <a:p>
            <a:pPr marL="0" indent="0">
              <a:buNone/>
            </a:pPr>
            <a:endParaRPr lang="en-US" sz="2000" dirty="0"/>
          </a:p>
          <a:p>
            <a:pPr marL="0" indent="0">
              <a:buNone/>
            </a:pPr>
            <a:endParaRPr lang="en-US" sz="2000" dirty="0"/>
          </a:p>
          <a:p>
            <a:pPr marL="0" indent="0">
              <a:buNone/>
            </a:pPr>
            <a:r>
              <a:rPr lang="en-US" sz="1400" dirty="0"/>
              <a:t>	</a:t>
            </a:r>
          </a:p>
          <a:p>
            <a:pPr marL="0" indent="0">
              <a:buNone/>
            </a:pPr>
            <a:endParaRPr lang="en-US" sz="1400" dirty="0"/>
          </a:p>
          <a:p>
            <a:pPr marL="0" indent="0">
              <a:buNone/>
            </a:pPr>
            <a:endParaRPr lang="en-US" sz="1400" dirty="0"/>
          </a:p>
          <a:p>
            <a:pPr marL="0" indent="0">
              <a:buNone/>
            </a:pPr>
            <a:r>
              <a:rPr lang="en-US" sz="1400" dirty="0"/>
              <a:t>                  DE-FOA-0002380 = FY 2021 SBIR/STTR Phase II Release 1 FOA</a:t>
            </a:r>
          </a:p>
          <a:p>
            <a:pPr marL="0" indent="0">
              <a:buNone/>
            </a:pPr>
            <a:r>
              <a:rPr lang="en-US" sz="1400" dirty="0"/>
              <a:t>	</a:t>
            </a:r>
            <a:endParaRPr lang="en-US" sz="1600" dirty="0"/>
          </a:p>
          <a:p>
            <a:pPr lvl="1"/>
            <a:endParaRPr lang="en-US" sz="1600" dirty="0"/>
          </a:p>
          <a:p>
            <a:pPr lvl="1"/>
            <a:endParaRPr lang="en-US" sz="1600" dirty="0"/>
          </a:p>
          <a:p>
            <a:pPr lvl="1"/>
            <a:endParaRPr lang="en-US" sz="1600" dirty="0"/>
          </a:p>
        </p:txBody>
      </p:sp>
      <p:graphicFrame>
        <p:nvGraphicFramePr>
          <p:cNvPr id="5" name="Table 4"/>
          <p:cNvGraphicFramePr>
            <a:graphicFrameLocks noGrp="1"/>
          </p:cNvGraphicFramePr>
          <p:nvPr>
            <p:extLst>
              <p:ext uri="{D42A27DB-BD31-4B8C-83A1-F6EECF244321}">
                <p14:modId xmlns:p14="http://schemas.microsoft.com/office/powerpoint/2010/main" val="3391306752"/>
              </p:ext>
            </p:extLst>
          </p:nvPr>
        </p:nvGraphicFramePr>
        <p:xfrm>
          <a:off x="1371600" y="3048000"/>
          <a:ext cx="9348787" cy="1463040"/>
        </p:xfrm>
        <a:graphic>
          <a:graphicData uri="http://schemas.openxmlformats.org/drawingml/2006/table">
            <a:tbl>
              <a:tblPr firstRow="1" firstCol="1" bandRow="1"/>
              <a:tblGrid>
                <a:gridCol w="3276600">
                  <a:extLst>
                    <a:ext uri="{9D8B030D-6E8A-4147-A177-3AD203B41FA5}">
                      <a16:colId xmlns:a16="http://schemas.microsoft.com/office/drawing/2014/main" val="20000"/>
                    </a:ext>
                  </a:extLst>
                </a:gridCol>
                <a:gridCol w="2895600">
                  <a:extLst>
                    <a:ext uri="{9D8B030D-6E8A-4147-A177-3AD203B41FA5}">
                      <a16:colId xmlns:a16="http://schemas.microsoft.com/office/drawing/2014/main" val="20001"/>
                    </a:ext>
                  </a:extLst>
                </a:gridCol>
                <a:gridCol w="3176587">
                  <a:extLst>
                    <a:ext uri="{9D8B030D-6E8A-4147-A177-3AD203B41FA5}">
                      <a16:colId xmlns:a16="http://schemas.microsoft.com/office/drawing/2014/main" val="20002"/>
                    </a:ext>
                  </a:extLst>
                </a:gridCol>
              </a:tblGrid>
              <a:tr h="457200">
                <a:tc>
                  <a:txBody>
                    <a:bodyPr/>
                    <a:lstStyle/>
                    <a:p>
                      <a:pPr algn="l"/>
                      <a:r>
                        <a:rPr lang="en-US" sz="1100" b="1" dirty="0">
                          <a:effectLst/>
                          <a:latin typeface="+mn-lt"/>
                        </a:rPr>
                        <a:t>Eligible FY 2021 Phase II FOA</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r>
                        <a:rPr lang="en-US" sz="1100" b="1" dirty="0">
                          <a:effectLst/>
                          <a:latin typeface="+mn-lt"/>
                        </a:rPr>
                        <a:t>Eligible Topic(s)</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r>
                        <a:rPr lang="en-US" sz="1100" b="1" dirty="0">
                          <a:effectLst/>
                          <a:latin typeface="+mn-lt"/>
                        </a:rPr>
                        <a:t>DOE SBIR/STTR Funding Program</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000"/>
                  </a:ext>
                </a:extLst>
              </a:tr>
              <a:tr h="0">
                <a:tc>
                  <a:txBody>
                    <a:bodyPr/>
                    <a:lstStyle/>
                    <a:p>
                      <a:pPr marL="0" marR="0" algn="l">
                        <a:spcBef>
                          <a:spcPts val="0"/>
                        </a:spcBef>
                        <a:spcAft>
                          <a:spcPts val="0"/>
                        </a:spcAft>
                      </a:pPr>
                      <a:r>
                        <a:rPr lang="en-US" sz="1100" dirty="0">
                          <a:effectLst/>
                          <a:latin typeface="+mn-lt"/>
                          <a:ea typeface="Times New Roman" panose="02020603050405020304" pitchFamily="18" charset="0"/>
                        </a:rPr>
                        <a:t>DE-FOA-0002380 (refer to DE-FOA-0002145)</a:t>
                      </a:r>
                    </a:p>
                    <a:p>
                      <a:pPr marL="0" marR="0" algn="l">
                        <a:spcBef>
                          <a:spcPts val="0"/>
                        </a:spcBef>
                        <a:spcAft>
                          <a:spcPts val="0"/>
                        </a:spcAft>
                      </a:pPr>
                      <a:endParaRPr lang="en-US" sz="11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01a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Advanced Scientific Computing Research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981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ea typeface="Times New Roman" panose="02020603050405020304" pitchFamily="18" charset="0"/>
                        </a:rPr>
                        <a:t>DE-FOA-0002380 (refer to DE-FOA-0002145)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09a, 10a, 12a, 18a, 18b, 21a, 23c, 22a, 22c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Basic Energy Sciences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981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ea typeface="Times New Roman" panose="02020603050405020304" pitchFamily="18" charset="0"/>
                        </a:rPr>
                        <a:t>DE-FOA-0002380 (refer to DE-FOA-0002145)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32a, 32b, 32c, 33a, 33c, 34a, 34b, 34c, 34d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Nuclear 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6" name="Slide Number Placeholder 5">
            <a:extLst>
              <a:ext uri="{FF2B5EF4-FFF2-40B4-BE49-F238E27FC236}">
                <a16:creationId xmlns:a16="http://schemas.microsoft.com/office/drawing/2014/main" id="{EBA4DB36-B5DA-45C5-B991-7663A84DB162}"/>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12</a:t>
            </a:fld>
            <a:endParaRPr lang="en-US">
              <a:solidFill>
                <a:prstClr val="black">
                  <a:tint val="75000"/>
                </a:prstClr>
              </a:solidFill>
            </a:endParaRPr>
          </a:p>
        </p:txBody>
      </p:sp>
    </p:spTree>
    <p:extLst>
      <p:ext uri="{BB962C8B-B14F-4D97-AF65-F5344CB8AC3E}">
        <p14:creationId xmlns:p14="http://schemas.microsoft.com/office/powerpoint/2010/main" val="2682728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2023 Phase II Release 1 FOA, DE-FOA-0002859</a:t>
            </a:r>
            <a:br>
              <a:rPr lang="en-US" dirty="0"/>
            </a:br>
            <a:r>
              <a:rPr lang="en-US" u="sng" dirty="0"/>
              <a:t>Phase IIA</a:t>
            </a:r>
          </a:p>
        </p:txBody>
      </p:sp>
      <p:sp>
        <p:nvSpPr>
          <p:cNvPr id="3" name="Content Placeholder 2"/>
          <p:cNvSpPr>
            <a:spLocks noGrp="1"/>
          </p:cNvSpPr>
          <p:nvPr>
            <p:ph idx="1"/>
          </p:nvPr>
        </p:nvSpPr>
        <p:spPr>
          <a:xfrm>
            <a:off x="533400" y="1600200"/>
            <a:ext cx="10972800" cy="2362199"/>
          </a:xfrm>
        </p:spPr>
        <p:txBody>
          <a:bodyPr>
            <a:normAutofit/>
          </a:bodyPr>
          <a:lstStyle/>
          <a:p>
            <a:pPr lvl="0"/>
            <a:r>
              <a:rPr lang="en-US" dirty="0"/>
              <a:t>Review Criteria</a:t>
            </a:r>
          </a:p>
          <a:p>
            <a:pPr lvl="1"/>
            <a:r>
              <a:rPr lang="en-US" dirty="0"/>
              <a:t>The review criteria for Phase IIA is largely identical to that for </a:t>
            </a:r>
            <a:r>
              <a:rPr lang="en-US" u="sng" dirty="0"/>
              <a:t>initial</a:t>
            </a:r>
            <a:r>
              <a:rPr lang="en-US" dirty="0"/>
              <a:t> Phase II with the following difference:   </a:t>
            </a:r>
          </a:p>
          <a:p>
            <a:pPr lvl="2"/>
            <a:r>
              <a:rPr lang="en-US" dirty="0"/>
              <a:t>Phase IIA:   Phase I &amp; II project performance is reviewed </a:t>
            </a:r>
          </a:p>
          <a:p>
            <a:pPr lvl="2"/>
            <a:r>
              <a:rPr lang="en-US" dirty="0"/>
              <a:t>Initial Phase II:  Only Phase I project performance is reviewed</a:t>
            </a:r>
            <a:endParaRPr lang="en-US" sz="2000" dirty="0"/>
          </a:p>
        </p:txBody>
      </p:sp>
      <p:sp>
        <p:nvSpPr>
          <p:cNvPr id="5" name="Slide Number Placeholder 4">
            <a:extLst>
              <a:ext uri="{FF2B5EF4-FFF2-40B4-BE49-F238E27FC236}">
                <a16:creationId xmlns:a16="http://schemas.microsoft.com/office/drawing/2014/main" id="{AB03B445-AC9F-497D-AEFB-83383B9EC3BE}"/>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13</a:t>
            </a:fld>
            <a:endParaRPr lang="en-US">
              <a:solidFill>
                <a:prstClr val="black">
                  <a:tint val="75000"/>
                </a:prstClr>
              </a:solidFill>
            </a:endParaRPr>
          </a:p>
        </p:txBody>
      </p:sp>
    </p:spTree>
    <p:extLst>
      <p:ext uri="{BB962C8B-B14F-4D97-AF65-F5344CB8AC3E}">
        <p14:creationId xmlns:p14="http://schemas.microsoft.com/office/powerpoint/2010/main" val="2943924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dirty="0"/>
              <a:t>FY 2023 Phase II Release 1, DE-FOA-0002859</a:t>
            </a:r>
            <a:br>
              <a:rPr lang="en-US" sz="2200" dirty="0"/>
            </a:br>
            <a:r>
              <a:rPr lang="en-US" u="sng" dirty="0"/>
              <a:t>Phase IIB</a:t>
            </a:r>
          </a:p>
        </p:txBody>
      </p:sp>
      <p:sp>
        <p:nvSpPr>
          <p:cNvPr id="3" name="Content Placeholder 2"/>
          <p:cNvSpPr>
            <a:spLocks noGrp="1"/>
          </p:cNvSpPr>
          <p:nvPr>
            <p:ph idx="1"/>
          </p:nvPr>
        </p:nvSpPr>
        <p:spPr>
          <a:xfrm>
            <a:off x="609600" y="1600201"/>
            <a:ext cx="10972800" cy="4648199"/>
          </a:xfrm>
        </p:spPr>
        <p:txBody>
          <a:bodyPr/>
          <a:lstStyle/>
          <a:p>
            <a:r>
              <a:rPr lang="en-US" dirty="0"/>
              <a:t>Eligibility Criteria</a:t>
            </a:r>
          </a:p>
          <a:p>
            <a:pPr lvl="1"/>
            <a:r>
              <a:rPr lang="en-US" dirty="0"/>
              <a:t>Only grantees from the following </a:t>
            </a:r>
            <a:r>
              <a:rPr lang="en-US" b="1" dirty="0"/>
              <a:t>FY 2020 and FY 2021 </a:t>
            </a:r>
            <a:r>
              <a:rPr lang="en-US" dirty="0"/>
              <a:t>SBIR/STTR Phase II FOAs </a:t>
            </a:r>
            <a:r>
              <a:rPr lang="en-US" b="1" dirty="0"/>
              <a:t>AND</a:t>
            </a:r>
            <a:r>
              <a:rPr lang="en-US" dirty="0"/>
              <a:t> topics may apply for Phase IIB awards</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marL="457200" lvl="1" indent="0">
              <a:buNone/>
            </a:pPr>
            <a:endParaRPr lang="en-US" dirty="0"/>
          </a:p>
          <a:p>
            <a:pPr marL="0" indent="0">
              <a:buNone/>
            </a:pPr>
            <a:r>
              <a:rPr lang="en-US" sz="1400" dirty="0"/>
              <a:t>            </a:t>
            </a:r>
            <a:r>
              <a:rPr lang="en-US" sz="1400" dirty="0">
                <a:solidFill>
                  <a:schemeClr val="tx1"/>
                </a:solidFill>
              </a:rPr>
              <a:t>DE-FOA-0002155 = FY 2020 SBIR/STTR Phase II Release 1 FOA</a:t>
            </a:r>
          </a:p>
          <a:p>
            <a:pPr marL="0" indent="0">
              <a:buNone/>
            </a:pPr>
            <a:r>
              <a:rPr lang="en-US" sz="1400" dirty="0"/>
              <a:t>	</a:t>
            </a:r>
            <a:endParaRPr lang="en-US" dirty="0"/>
          </a:p>
          <a:p>
            <a:pPr lvl="1"/>
            <a:endParaRPr lang="en-US" dirty="0"/>
          </a:p>
          <a:p>
            <a:pPr lvl="1"/>
            <a:endParaRPr lang="en-US" dirty="0"/>
          </a:p>
          <a:p>
            <a:pPr lvl="1"/>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708787783"/>
              </p:ext>
            </p:extLst>
          </p:nvPr>
        </p:nvGraphicFramePr>
        <p:xfrm>
          <a:off x="1143000" y="2895600"/>
          <a:ext cx="9524999" cy="1480863"/>
        </p:xfrm>
        <a:graphic>
          <a:graphicData uri="http://schemas.openxmlformats.org/drawingml/2006/table">
            <a:tbl>
              <a:tblPr firstRow="1" firstCol="1" bandRow="1"/>
              <a:tblGrid>
                <a:gridCol w="29718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gridCol w="3200399">
                  <a:extLst>
                    <a:ext uri="{9D8B030D-6E8A-4147-A177-3AD203B41FA5}">
                      <a16:colId xmlns:a16="http://schemas.microsoft.com/office/drawing/2014/main" val="20002"/>
                    </a:ext>
                  </a:extLst>
                </a:gridCol>
              </a:tblGrid>
              <a:tr h="363846">
                <a:tc>
                  <a:txBody>
                    <a:bodyPr/>
                    <a:lstStyle/>
                    <a:p>
                      <a:r>
                        <a:rPr lang="en-US" sz="1100" b="1" dirty="0">
                          <a:effectLst/>
                          <a:latin typeface="+mn-lt"/>
                        </a:rPr>
                        <a:t>Eligible FY 2020 Phase II FOA</a:t>
                      </a:r>
                      <a:endParaRPr lang="en-US" sz="11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100" b="1">
                          <a:effectLst/>
                          <a:latin typeface="+mn-lt"/>
                        </a:rPr>
                        <a:t>Eligible Topic(s)</a:t>
                      </a:r>
                      <a:endParaRPr lang="en-US" sz="110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100" b="1" dirty="0">
                          <a:effectLst/>
                          <a:latin typeface="+mn-lt"/>
                        </a:rPr>
                        <a:t>DOE SBIR/STTR Funding Program</a:t>
                      </a:r>
                      <a:endParaRPr lang="en-US" sz="11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000"/>
                  </a:ext>
                </a:extLst>
              </a:tr>
              <a:tr h="200115">
                <a:tc>
                  <a:txBody>
                    <a:bodyPr/>
                    <a:lstStyle/>
                    <a:p>
                      <a:r>
                        <a:rPr lang="en-US" sz="1100" dirty="0">
                          <a:effectLst/>
                          <a:latin typeface="+mn-lt"/>
                        </a:rPr>
                        <a:t>DE-FOA-0002155 (refer to DE-FOA-0001940)</a:t>
                      </a:r>
                    </a:p>
                    <a:p>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01a, 02b, 03a, 03b, 04a, 05a, 06a, 06b, 07b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Advanced Scientific Computing Research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001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rPr>
                        <a:t>DE-FOA-0002155 (refer to DE-FOA-0001940)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08a, 09a, 09b, 12a, 13a, 14a, 15c, 15d, 16a, 17a, 17b, 19a, 19c, 20a, 21b, 22a, 22c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Basic Energy Sciences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265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rPr>
                        <a:t>DE-FOA-0002155 (refer to DE-FOA-0001940)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24a, 24c, 25b, 26a, 27a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Biological and Environmental Research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199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rPr>
                        <a:t>DE-FOA-0002155 (refer to DE-FOA-0001940)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28b, 29b, 29d, 30a, 30c, 30f, 31d, 32b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mn-lt"/>
                          <a:ea typeface="Times New Roman" panose="02020603050405020304" pitchFamily="18" charset="0"/>
                        </a:rPr>
                        <a:t>Nuclear 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6" name="Slide Number Placeholder 5">
            <a:extLst>
              <a:ext uri="{FF2B5EF4-FFF2-40B4-BE49-F238E27FC236}">
                <a16:creationId xmlns:a16="http://schemas.microsoft.com/office/drawing/2014/main" id="{92820C27-EEFA-4979-A1F0-D5B1BADE3D40}"/>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14</a:t>
            </a:fld>
            <a:endParaRPr lang="en-US">
              <a:solidFill>
                <a:prstClr val="black">
                  <a:tint val="75000"/>
                </a:prstClr>
              </a:solidFill>
            </a:endParaRPr>
          </a:p>
        </p:txBody>
      </p:sp>
    </p:spTree>
    <p:extLst>
      <p:ext uri="{BB962C8B-B14F-4D97-AF65-F5344CB8AC3E}">
        <p14:creationId xmlns:p14="http://schemas.microsoft.com/office/powerpoint/2010/main" val="2389397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2023 Phase II  Release 1 FOA, DE-FOA-0002859</a:t>
            </a:r>
            <a:br>
              <a:rPr lang="en-US" dirty="0"/>
            </a:br>
            <a:r>
              <a:rPr lang="en-US" u="sng" dirty="0"/>
              <a:t>Phase IIB</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4129819545"/>
              </p:ext>
            </p:extLst>
          </p:nvPr>
        </p:nvGraphicFramePr>
        <p:xfrm>
          <a:off x="1066800" y="2423954"/>
          <a:ext cx="9753600" cy="1463040"/>
        </p:xfrm>
        <a:graphic>
          <a:graphicData uri="http://schemas.openxmlformats.org/drawingml/2006/table">
            <a:tbl>
              <a:tblPr firstRow="1" bandRow="1">
                <a:tableStyleId>{7E9639D4-E3E2-4D34-9284-5A2195B3D0D7}</a:tableStyleId>
              </a:tblPr>
              <a:tblGrid>
                <a:gridCol w="2887066">
                  <a:extLst>
                    <a:ext uri="{9D8B030D-6E8A-4147-A177-3AD203B41FA5}">
                      <a16:colId xmlns:a16="http://schemas.microsoft.com/office/drawing/2014/main" val="20000"/>
                    </a:ext>
                  </a:extLst>
                </a:gridCol>
                <a:gridCol w="3199181">
                  <a:extLst>
                    <a:ext uri="{9D8B030D-6E8A-4147-A177-3AD203B41FA5}">
                      <a16:colId xmlns:a16="http://schemas.microsoft.com/office/drawing/2014/main" val="20001"/>
                    </a:ext>
                  </a:extLst>
                </a:gridCol>
                <a:gridCol w="3667353">
                  <a:extLst>
                    <a:ext uri="{9D8B030D-6E8A-4147-A177-3AD203B41FA5}">
                      <a16:colId xmlns:a16="http://schemas.microsoft.com/office/drawing/2014/main" val="20002"/>
                    </a:ext>
                  </a:extLst>
                </a:gridCol>
              </a:tblGrid>
              <a:tr h="254858">
                <a:tc>
                  <a:txBody>
                    <a:bodyPr/>
                    <a:lstStyle/>
                    <a:p>
                      <a:r>
                        <a:rPr lang="en-US" sz="1100" dirty="0">
                          <a:solidFill>
                            <a:sysClr val="windowText" lastClr="000000"/>
                          </a:solidFill>
                          <a:latin typeface="+mn-lt"/>
                        </a:rPr>
                        <a:t>Eligible FY 2021 Phase II FOA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sz="1100" dirty="0">
                          <a:solidFill>
                            <a:sysClr val="windowText" lastClr="000000"/>
                          </a:solidFill>
                          <a:latin typeface="+mn-lt"/>
                        </a:rPr>
                        <a:t>Eligible Topic(s)</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sz="1100" dirty="0">
                          <a:solidFill>
                            <a:schemeClr val="tx1"/>
                          </a:solidFill>
                          <a:latin typeface="+mn-lt"/>
                        </a:rPr>
                        <a:t>DOE SBIR/STTR Funding Program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0"/>
                  </a:ext>
                </a:extLst>
              </a:tr>
              <a:tr h="198120">
                <a:tc>
                  <a:txBody>
                    <a:bodyPr/>
                    <a:lstStyle/>
                    <a:p>
                      <a:r>
                        <a:rPr lang="en-US" sz="1100" dirty="0">
                          <a:latin typeface="+mn-lt"/>
                        </a:rPr>
                        <a:t>DE-FOA-0002380 (refer to DE-FOA-0002145)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01a, 02a, 02b, 04a, 05b, 06a, 07a, 07b, 08c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Advanced Scientific Computing Research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981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mn-lt"/>
                        </a:rPr>
                        <a:t>DE-FOA-0002380 (refer to DE-FOA-0002145)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09a, 09b, 10a, 11a, 12a, 13a, 15a, 15b, 15d, 16a, 18a, 18b, 18c, 19a, 19b, 21a, 22a, 22c, 23c, 24c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Basic Energy Sciences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133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mn-lt"/>
                        </a:rPr>
                        <a:t>DE-FOA-0002380 (refer to DE-FOA-0002145)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26a, 26b, 27a, 27b, 29a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Biological and Environmental Research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mn-lt"/>
                        </a:rPr>
                        <a:t>DE-FOA-0002380 (refer to DE-FOA-0002145)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32a, 32b, 32c, 33a, 33c, 34a, 34b, 34c, 34d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Nuclear Physics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4591718"/>
                  </a:ext>
                </a:extLst>
              </a:tr>
            </a:tbl>
          </a:graphicData>
        </a:graphic>
      </p:graphicFrame>
      <p:sp>
        <p:nvSpPr>
          <p:cNvPr id="5" name="Rectangle 4"/>
          <p:cNvSpPr/>
          <p:nvPr/>
        </p:nvSpPr>
        <p:spPr>
          <a:xfrm>
            <a:off x="641927" y="5271246"/>
            <a:ext cx="6096000" cy="523220"/>
          </a:xfrm>
          <a:prstGeom prst="rect">
            <a:avLst/>
          </a:prstGeom>
        </p:spPr>
        <p:txBody>
          <a:bodyPr>
            <a:spAutoFit/>
          </a:bodyPr>
          <a:lstStyle/>
          <a:p>
            <a:r>
              <a:rPr lang="en-US" sz="1400" dirty="0">
                <a:latin typeface="+mj-lt"/>
              </a:rPr>
              <a:t>       DE-FOA-0002380 = FY 2021 SBIR/STTR Phase II Release 1 FOA</a:t>
            </a:r>
          </a:p>
          <a:p>
            <a:r>
              <a:rPr lang="en-US" sz="1400" dirty="0">
                <a:latin typeface="+mj-lt"/>
              </a:rPr>
              <a:t>	</a:t>
            </a:r>
            <a:r>
              <a:rPr lang="en-US" sz="1400" dirty="0">
                <a:highlight>
                  <a:srgbClr val="FFFF00"/>
                </a:highlight>
                <a:latin typeface="+mj-lt"/>
              </a:rPr>
              <a:t>	</a:t>
            </a:r>
          </a:p>
        </p:txBody>
      </p:sp>
      <p:sp>
        <p:nvSpPr>
          <p:cNvPr id="3" name="Slide Number Placeholder 2">
            <a:extLst>
              <a:ext uri="{FF2B5EF4-FFF2-40B4-BE49-F238E27FC236}">
                <a16:creationId xmlns:a16="http://schemas.microsoft.com/office/drawing/2014/main" id="{386A76E5-A7D0-4B4E-BDAA-B6816D049327}"/>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15</a:t>
            </a:fld>
            <a:endParaRPr lang="en-US">
              <a:solidFill>
                <a:prstClr val="black">
                  <a:tint val="75000"/>
                </a:prstClr>
              </a:solidFill>
            </a:endParaRPr>
          </a:p>
        </p:txBody>
      </p:sp>
    </p:spTree>
    <p:extLst>
      <p:ext uri="{BB962C8B-B14F-4D97-AF65-F5344CB8AC3E}">
        <p14:creationId xmlns:p14="http://schemas.microsoft.com/office/powerpoint/2010/main" val="11866516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2023 Phase II Release 1 FOA, DE-FOA-0002859</a:t>
            </a:r>
            <a:br>
              <a:rPr lang="en-US" dirty="0"/>
            </a:br>
            <a:r>
              <a:rPr lang="en-US" u="sng" dirty="0"/>
              <a:t>Phase IIB</a:t>
            </a:r>
          </a:p>
        </p:txBody>
      </p:sp>
      <p:sp>
        <p:nvSpPr>
          <p:cNvPr id="3" name="Content Placeholder 2"/>
          <p:cNvSpPr>
            <a:spLocks noGrp="1"/>
          </p:cNvSpPr>
          <p:nvPr>
            <p:ph idx="1"/>
          </p:nvPr>
        </p:nvSpPr>
        <p:spPr>
          <a:xfrm>
            <a:off x="609600" y="1981200"/>
            <a:ext cx="10972800" cy="4144964"/>
          </a:xfrm>
        </p:spPr>
        <p:txBody>
          <a:bodyPr>
            <a:normAutofit/>
          </a:bodyPr>
          <a:lstStyle/>
          <a:p>
            <a:r>
              <a:rPr lang="en-US" sz="2000" dirty="0"/>
              <a:t>Review Criteria</a:t>
            </a:r>
          </a:p>
          <a:p>
            <a:pPr lvl="1"/>
            <a:r>
              <a:rPr lang="en-US" sz="1800" dirty="0"/>
              <a:t>The weighting of the review criteria for Phase IIB reflects the greater importance placed on </a:t>
            </a:r>
            <a:r>
              <a:rPr lang="en-US" sz="1800" b="1" u="sng" dirty="0"/>
              <a:t>Impact</a:t>
            </a:r>
            <a:r>
              <a:rPr lang="en-US" sz="1800" dirty="0"/>
              <a:t>: </a:t>
            </a:r>
          </a:p>
          <a:p>
            <a:pPr lvl="2"/>
            <a:endParaRPr lang="en-US" sz="1400" dirty="0"/>
          </a:p>
          <a:p>
            <a:pPr lvl="3"/>
            <a:endParaRPr lang="en-US" sz="1200" dirty="0"/>
          </a:p>
          <a:p>
            <a:pPr lvl="1"/>
            <a:endParaRPr lang="en-US" sz="1800" dirty="0"/>
          </a:p>
          <a:p>
            <a:pPr lvl="1"/>
            <a:endParaRPr lang="en-US" sz="1800" dirty="0"/>
          </a:p>
          <a:p>
            <a:pPr lvl="1"/>
            <a:endParaRPr lang="en-US" sz="1800" dirty="0"/>
          </a:p>
          <a:p>
            <a:pPr lvl="1"/>
            <a:endParaRPr lang="en-US" sz="1800" dirty="0"/>
          </a:p>
          <a:p>
            <a:pPr lvl="1"/>
            <a:r>
              <a:rPr lang="en-US" sz="1800" dirty="0"/>
              <a:t>Applicants are strongly encouraged to include </a:t>
            </a:r>
            <a:r>
              <a:rPr lang="en-US" sz="1800" b="1" dirty="0"/>
              <a:t>Phase II Funding Commitments </a:t>
            </a:r>
            <a:r>
              <a:rPr lang="en-US" sz="1800" dirty="0"/>
              <a:t>and </a:t>
            </a:r>
            <a:r>
              <a:rPr lang="en-US" sz="1800" b="1" dirty="0"/>
              <a:t>Phase III Follow-on Funding Commitments </a:t>
            </a:r>
            <a:r>
              <a:rPr lang="en-US" sz="1800" dirty="0"/>
              <a:t>in their applications  </a:t>
            </a:r>
          </a:p>
          <a:p>
            <a:pPr lvl="2"/>
            <a:r>
              <a:rPr lang="en-US" sz="1600" dirty="0"/>
              <a:t>These will receive significant emphasis in the evaluation of </a:t>
            </a:r>
            <a:r>
              <a:rPr lang="en-US" sz="1600" b="1" dirty="0"/>
              <a:t>Impact</a:t>
            </a:r>
          </a:p>
          <a:p>
            <a:pPr lvl="1"/>
            <a:endParaRPr lang="en-US" sz="1600" dirty="0"/>
          </a:p>
          <a:p>
            <a:pPr lvl="1"/>
            <a:endParaRPr lang="en-US" sz="1600" dirty="0"/>
          </a:p>
        </p:txBody>
      </p:sp>
      <p:graphicFrame>
        <p:nvGraphicFramePr>
          <p:cNvPr id="8" name="Table 7"/>
          <p:cNvGraphicFramePr>
            <a:graphicFrameLocks noGrp="1"/>
          </p:cNvGraphicFramePr>
          <p:nvPr>
            <p:extLst>
              <p:ext uri="{D42A27DB-BD31-4B8C-83A1-F6EECF244321}">
                <p14:modId xmlns:p14="http://schemas.microsoft.com/office/powerpoint/2010/main" val="1930457713"/>
              </p:ext>
            </p:extLst>
          </p:nvPr>
        </p:nvGraphicFramePr>
        <p:xfrm>
          <a:off x="2514600" y="2834482"/>
          <a:ext cx="7010400" cy="1508918"/>
        </p:xfrm>
        <a:graphic>
          <a:graphicData uri="http://schemas.openxmlformats.org/drawingml/2006/table">
            <a:tbl>
              <a:tblPr>
                <a:tableStyleId>{69CF1AB2-1976-4502-BF36-3FF5EA218861}</a:tableStyleId>
              </a:tblPr>
              <a:tblGrid>
                <a:gridCol w="1371600">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gridCol w="23622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672763">
                <a:tc>
                  <a:txBody>
                    <a:bodyPr/>
                    <a:lstStyle/>
                    <a:p>
                      <a:pPr algn="ctr" fontAlgn="b"/>
                      <a:r>
                        <a:rPr lang="en-US" sz="1400" b="1" u="none" strike="noStrike" dirty="0">
                          <a:effectLst/>
                        </a:rPr>
                        <a:t>Award  </a:t>
                      </a:r>
                      <a:endParaRPr lang="en-US" sz="1400" b="1" i="0" u="none" strike="noStrike" dirty="0">
                        <a:solidFill>
                          <a:srgbClr val="1F497D"/>
                        </a:solidFill>
                        <a:effectLst/>
                        <a:latin typeface="Calibri"/>
                      </a:endParaRPr>
                    </a:p>
                  </a:txBody>
                  <a:tcPr marL="9525" marR="9525" marT="9525" marB="0" anchor="b"/>
                </a:tc>
                <a:tc>
                  <a:txBody>
                    <a:bodyPr/>
                    <a:lstStyle/>
                    <a:p>
                      <a:pPr algn="ctr" fontAlgn="b"/>
                      <a:r>
                        <a:rPr lang="en-US" sz="1400" b="1" u="none" strike="noStrike" dirty="0">
                          <a:effectLst/>
                        </a:rPr>
                        <a:t>Strength of the Scientific/Technical Approach </a:t>
                      </a:r>
                      <a:endParaRPr lang="en-US" sz="1400" b="1" i="0" u="none" strike="noStrike" dirty="0">
                        <a:solidFill>
                          <a:srgbClr val="1F497D"/>
                        </a:solidFill>
                        <a:effectLst/>
                        <a:latin typeface="Arial Narrow"/>
                      </a:endParaRPr>
                    </a:p>
                  </a:txBody>
                  <a:tcPr marL="9525" marR="9525" marT="9525" marB="0" anchor="b"/>
                </a:tc>
                <a:tc>
                  <a:txBody>
                    <a:bodyPr/>
                    <a:lstStyle/>
                    <a:p>
                      <a:pPr algn="ctr" fontAlgn="b"/>
                      <a:r>
                        <a:rPr lang="en-US" sz="1400" b="1" u="none" strike="noStrike" dirty="0">
                          <a:effectLst/>
                        </a:rPr>
                        <a:t>Ability to Carry Out the Project in a Cost Effective Manner </a:t>
                      </a:r>
                      <a:endParaRPr lang="en-US" sz="1400" b="1" i="0" u="none" strike="noStrike" dirty="0">
                        <a:solidFill>
                          <a:srgbClr val="1F497D"/>
                        </a:solidFill>
                        <a:effectLst/>
                        <a:latin typeface="Arial Narrow"/>
                      </a:endParaRPr>
                    </a:p>
                  </a:txBody>
                  <a:tcPr marL="9525" marR="9525" marT="9525" marB="0" anchor="b"/>
                </a:tc>
                <a:tc>
                  <a:txBody>
                    <a:bodyPr/>
                    <a:lstStyle/>
                    <a:p>
                      <a:pPr algn="ctr" fontAlgn="b"/>
                      <a:r>
                        <a:rPr lang="en-US" sz="1600" b="1" u="none" strike="noStrike" dirty="0">
                          <a:effectLst/>
                        </a:rPr>
                        <a:t>Impact</a:t>
                      </a:r>
                      <a:r>
                        <a:rPr lang="en-US" sz="1400" b="1" u="none" strike="noStrike" dirty="0">
                          <a:effectLst/>
                        </a:rPr>
                        <a:t> </a:t>
                      </a:r>
                      <a:endParaRPr lang="en-US" sz="1400" b="1" i="0" u="none" strike="noStrike" dirty="0">
                        <a:solidFill>
                          <a:srgbClr val="1F497D"/>
                        </a:solidFill>
                        <a:effectLst/>
                        <a:latin typeface="Arial Narrow"/>
                      </a:endParaRPr>
                    </a:p>
                  </a:txBody>
                  <a:tcPr marL="9525" marR="9525" marT="9525" marB="0" anchor="b"/>
                </a:tc>
                <a:extLst>
                  <a:ext uri="{0D108BD9-81ED-4DB2-BD59-A6C34878D82A}">
                    <a16:rowId xmlns:a16="http://schemas.microsoft.com/office/drawing/2014/main" val="10000"/>
                  </a:ext>
                </a:extLst>
              </a:tr>
              <a:tr h="445424">
                <a:tc>
                  <a:txBody>
                    <a:bodyPr/>
                    <a:lstStyle/>
                    <a:p>
                      <a:pPr algn="l" fontAlgn="b"/>
                      <a:r>
                        <a:rPr lang="en-US" sz="1400" u="none" strike="noStrike" dirty="0">
                          <a:effectLst/>
                        </a:rPr>
                        <a:t>Phase II, Phase IIA</a:t>
                      </a:r>
                      <a:endParaRPr lang="en-US" sz="1400" b="0" i="0" u="none" strike="noStrike" dirty="0">
                        <a:solidFill>
                          <a:srgbClr val="1F497D"/>
                        </a:solidFill>
                        <a:effectLst/>
                        <a:latin typeface="Calibri"/>
                      </a:endParaRPr>
                    </a:p>
                  </a:txBody>
                  <a:tcPr marL="9525" marR="9525" marT="9525" marB="0" anchor="ctr"/>
                </a:tc>
                <a:tc>
                  <a:txBody>
                    <a:bodyPr/>
                    <a:lstStyle/>
                    <a:p>
                      <a:pPr algn="ctr" fontAlgn="b"/>
                      <a:r>
                        <a:rPr lang="en-US" sz="1400" u="none" strike="noStrike" dirty="0">
                          <a:effectLst/>
                        </a:rPr>
                        <a:t>1/3</a:t>
                      </a:r>
                      <a:endParaRPr lang="en-US" sz="1400" b="0" i="0" u="none" strike="noStrike" dirty="0">
                        <a:solidFill>
                          <a:srgbClr val="1F497D"/>
                        </a:solidFill>
                        <a:effectLst/>
                        <a:latin typeface="Calibri"/>
                      </a:endParaRPr>
                    </a:p>
                  </a:txBody>
                  <a:tcPr marL="9525" marR="9525" marT="9525" marB="0" anchor="ctr"/>
                </a:tc>
                <a:tc>
                  <a:txBody>
                    <a:bodyPr/>
                    <a:lstStyle/>
                    <a:p>
                      <a:pPr algn="ctr" fontAlgn="b"/>
                      <a:r>
                        <a:rPr lang="en-US" sz="1400" u="none" strike="noStrike" dirty="0">
                          <a:effectLst/>
                        </a:rPr>
                        <a:t>1/3</a:t>
                      </a:r>
                      <a:endParaRPr lang="en-US" sz="1400" b="0" i="0" u="none" strike="noStrike" dirty="0">
                        <a:solidFill>
                          <a:srgbClr val="1F497D"/>
                        </a:solidFill>
                        <a:effectLst/>
                        <a:latin typeface="Calibri"/>
                      </a:endParaRPr>
                    </a:p>
                  </a:txBody>
                  <a:tcPr marL="9525" marR="9525" marT="9525" marB="0" anchor="ctr"/>
                </a:tc>
                <a:tc>
                  <a:txBody>
                    <a:bodyPr/>
                    <a:lstStyle/>
                    <a:p>
                      <a:pPr algn="ctr" fontAlgn="b"/>
                      <a:r>
                        <a:rPr lang="en-US" sz="1400" u="none" strike="noStrike" dirty="0">
                          <a:effectLst/>
                        </a:rPr>
                        <a:t>1/3</a:t>
                      </a:r>
                      <a:endParaRPr lang="en-US" sz="1400" b="0" i="0" u="none" strike="noStrike" dirty="0">
                        <a:solidFill>
                          <a:srgbClr val="1F497D"/>
                        </a:solidFill>
                        <a:effectLst/>
                        <a:latin typeface="Calibri"/>
                      </a:endParaRPr>
                    </a:p>
                  </a:txBody>
                  <a:tcPr marL="9525" marR="9525" marT="9525" marB="0" anchor="ctr"/>
                </a:tc>
                <a:extLst>
                  <a:ext uri="{0D108BD9-81ED-4DB2-BD59-A6C34878D82A}">
                    <a16:rowId xmlns:a16="http://schemas.microsoft.com/office/drawing/2014/main" val="10001"/>
                  </a:ext>
                </a:extLst>
              </a:tr>
              <a:tr h="390731">
                <a:tc>
                  <a:txBody>
                    <a:bodyPr/>
                    <a:lstStyle/>
                    <a:p>
                      <a:pPr algn="l" fontAlgn="b"/>
                      <a:r>
                        <a:rPr lang="en-US" sz="1400" b="1" u="none" strike="noStrike" dirty="0">
                          <a:effectLst/>
                        </a:rPr>
                        <a:t>Phase IIB </a:t>
                      </a:r>
                      <a:endParaRPr lang="en-US" sz="1400" b="1" i="0" u="none" strike="noStrike" dirty="0">
                        <a:solidFill>
                          <a:srgbClr val="1F497D"/>
                        </a:solidFill>
                        <a:effectLst/>
                        <a:latin typeface="Calibri"/>
                      </a:endParaRPr>
                    </a:p>
                  </a:txBody>
                  <a:tcPr marL="9525" marR="9525" marT="9525" marB="0" anchor="ctr"/>
                </a:tc>
                <a:tc>
                  <a:txBody>
                    <a:bodyPr/>
                    <a:lstStyle/>
                    <a:p>
                      <a:pPr algn="ctr" fontAlgn="b"/>
                      <a:r>
                        <a:rPr lang="en-US" sz="1400" u="none" strike="noStrike" dirty="0">
                          <a:effectLst/>
                        </a:rPr>
                        <a:t>1/4</a:t>
                      </a:r>
                      <a:endParaRPr lang="en-US" sz="1400" b="0" i="0" u="none" strike="noStrike" dirty="0">
                        <a:solidFill>
                          <a:srgbClr val="1F497D"/>
                        </a:solidFill>
                        <a:effectLst/>
                        <a:latin typeface="Calibri"/>
                      </a:endParaRPr>
                    </a:p>
                  </a:txBody>
                  <a:tcPr marL="9525" marR="9525" marT="9525" marB="0" anchor="ctr"/>
                </a:tc>
                <a:tc>
                  <a:txBody>
                    <a:bodyPr/>
                    <a:lstStyle/>
                    <a:p>
                      <a:pPr algn="ctr" fontAlgn="b"/>
                      <a:r>
                        <a:rPr lang="en-US" sz="1400" u="none" strike="noStrike" dirty="0">
                          <a:effectLst/>
                        </a:rPr>
                        <a:t>1/4</a:t>
                      </a:r>
                      <a:endParaRPr lang="en-US" sz="1400" b="0" i="0" u="none" strike="noStrike" dirty="0">
                        <a:solidFill>
                          <a:srgbClr val="1F497D"/>
                        </a:solidFill>
                        <a:effectLst/>
                        <a:latin typeface="Calibri"/>
                      </a:endParaRPr>
                    </a:p>
                  </a:txBody>
                  <a:tcPr marL="9525" marR="9525" marT="9525" marB="0" anchor="ctr"/>
                </a:tc>
                <a:tc>
                  <a:txBody>
                    <a:bodyPr/>
                    <a:lstStyle/>
                    <a:p>
                      <a:pPr algn="ctr" fontAlgn="b"/>
                      <a:r>
                        <a:rPr lang="en-US" sz="1600" b="1" u="none" strike="noStrike" dirty="0">
                          <a:effectLst/>
                        </a:rPr>
                        <a:t>1/2</a:t>
                      </a:r>
                      <a:endParaRPr lang="en-US" sz="1600" b="1" i="0" u="none" strike="noStrike" dirty="0">
                        <a:solidFill>
                          <a:srgbClr val="1F497D"/>
                        </a:solidFill>
                        <a:effectLst/>
                        <a:latin typeface="Calibri"/>
                      </a:endParaRPr>
                    </a:p>
                  </a:txBody>
                  <a:tcPr marL="9525" marR="9525" marT="9525" marB="0" anchor="ctr"/>
                </a:tc>
                <a:extLst>
                  <a:ext uri="{0D108BD9-81ED-4DB2-BD59-A6C34878D82A}">
                    <a16:rowId xmlns:a16="http://schemas.microsoft.com/office/drawing/2014/main" val="10002"/>
                  </a:ext>
                </a:extLst>
              </a:tr>
            </a:tbl>
          </a:graphicData>
        </a:graphic>
      </p:graphicFrame>
      <p:sp>
        <p:nvSpPr>
          <p:cNvPr id="5" name="Slide Number Placeholder 4">
            <a:extLst>
              <a:ext uri="{FF2B5EF4-FFF2-40B4-BE49-F238E27FC236}">
                <a16:creationId xmlns:a16="http://schemas.microsoft.com/office/drawing/2014/main" id="{43AEB7D1-28D8-4FBA-B610-4871316EBBF8}"/>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16</a:t>
            </a:fld>
            <a:endParaRPr lang="en-US">
              <a:solidFill>
                <a:prstClr val="black">
                  <a:tint val="75000"/>
                </a:prstClr>
              </a:solidFill>
            </a:endParaRPr>
          </a:p>
        </p:txBody>
      </p:sp>
    </p:spTree>
    <p:extLst>
      <p:ext uri="{BB962C8B-B14F-4D97-AF65-F5344CB8AC3E}">
        <p14:creationId xmlns:p14="http://schemas.microsoft.com/office/powerpoint/2010/main" val="1293896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Letter of Intent (LOI) Requirement</a:t>
            </a:r>
          </a:p>
        </p:txBody>
      </p:sp>
      <p:sp>
        <p:nvSpPr>
          <p:cNvPr id="3" name="Content Placeholder 2"/>
          <p:cNvSpPr>
            <a:spLocks noGrp="1"/>
          </p:cNvSpPr>
          <p:nvPr>
            <p:ph idx="1"/>
          </p:nvPr>
        </p:nvSpPr>
        <p:spPr>
          <a:xfrm>
            <a:off x="457200" y="1600201"/>
            <a:ext cx="11125200" cy="4525963"/>
          </a:xfrm>
        </p:spPr>
        <p:txBody>
          <a:bodyPr>
            <a:normAutofit/>
          </a:bodyPr>
          <a:lstStyle/>
          <a:p>
            <a:r>
              <a:rPr lang="en-US" sz="2000" b="1" u="sng" dirty="0"/>
              <a:t>Second</a:t>
            </a:r>
            <a:r>
              <a:rPr lang="en-US" sz="2000" dirty="0"/>
              <a:t>  All Phase II applicants are required to submit a LOI through PAMS</a:t>
            </a:r>
          </a:p>
          <a:p>
            <a:pPr lvl="1"/>
            <a:r>
              <a:rPr lang="en-US" sz="1800" dirty="0"/>
              <a:t>LOI Deadline: Tuesday, November 8, 2022  by 5:00 pm ET </a:t>
            </a:r>
          </a:p>
          <a:p>
            <a:pPr lvl="1"/>
            <a:r>
              <a:rPr lang="en-US" sz="1800" dirty="0"/>
              <a:t>Application Deadline: Tuesday, December 6, 2022 by 11:59pm ET</a:t>
            </a:r>
          </a:p>
          <a:p>
            <a:pPr lvl="1"/>
            <a:r>
              <a:rPr lang="en-US" sz="1800" dirty="0"/>
              <a:t>Content:</a:t>
            </a:r>
          </a:p>
          <a:p>
            <a:pPr marL="971550" lvl="2"/>
            <a:r>
              <a:rPr lang="en-US" sz="1600" dirty="0"/>
              <a:t>Business Official name and contact information (telephone number and email address)</a:t>
            </a:r>
          </a:p>
          <a:p>
            <a:pPr marL="971550" lvl="2"/>
            <a:r>
              <a:rPr lang="en-US" sz="1600" dirty="0"/>
              <a:t>Name(s) of any proposed subcontractor(s) or consultant(s), if any</a:t>
            </a:r>
          </a:p>
          <a:p>
            <a:pPr marL="971550" lvl="2"/>
            <a:r>
              <a:rPr lang="en-US" sz="1600" dirty="0"/>
              <a:t>DOE Phase II Award Number  DE-SC000XXXX</a:t>
            </a:r>
          </a:p>
          <a:p>
            <a:pPr marL="971550" lvl="2"/>
            <a:r>
              <a:rPr lang="en-US" sz="1600" dirty="0"/>
              <a:t>Type of Second Phase II submission:  Phase IIA or Phase IIB  </a:t>
            </a:r>
          </a:p>
          <a:p>
            <a:pPr marL="971550" lvl="2"/>
            <a:r>
              <a:rPr lang="en-US" sz="1600" dirty="0"/>
              <a:t>Second Phase II Project Title (same as your Initial Phase II project title)</a:t>
            </a:r>
          </a:p>
          <a:p>
            <a:pPr marL="971550" lvl="2"/>
            <a:r>
              <a:rPr lang="en-US" sz="1600" dirty="0"/>
              <a:t>Phase I topic and subtopic number (same as your Phase I and Initial Phase II)</a:t>
            </a:r>
          </a:p>
          <a:p>
            <a:pPr marL="971550" lvl="2"/>
            <a:r>
              <a:rPr lang="en-US" sz="1600" dirty="0"/>
              <a:t>Technical abstract that sufficiently describes your technology and application.  The abstract should not exceed 500 words and two pages and it must provide sufficient technical depth to allow DOE to assign technical reviewers for your application.  Please note that your abstract should not contain any proprietary information.</a:t>
            </a:r>
          </a:p>
        </p:txBody>
      </p:sp>
      <p:sp>
        <p:nvSpPr>
          <p:cNvPr id="5" name="Slide Number Placeholder 4">
            <a:extLst>
              <a:ext uri="{FF2B5EF4-FFF2-40B4-BE49-F238E27FC236}">
                <a16:creationId xmlns:a16="http://schemas.microsoft.com/office/drawing/2014/main" id="{068252CE-A423-4F3B-A717-0E92BC51B340}"/>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17</a:t>
            </a:fld>
            <a:endParaRPr lang="en-US">
              <a:solidFill>
                <a:prstClr val="black">
                  <a:tint val="75000"/>
                </a:prstClr>
              </a:solidFill>
            </a:endParaRPr>
          </a:p>
        </p:txBody>
      </p:sp>
    </p:spTree>
    <p:extLst>
      <p:ext uri="{BB962C8B-B14F-4D97-AF65-F5344CB8AC3E}">
        <p14:creationId xmlns:p14="http://schemas.microsoft.com/office/powerpoint/2010/main" val="14606208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Cost Extensions</a:t>
            </a:r>
          </a:p>
        </p:txBody>
      </p:sp>
      <p:sp>
        <p:nvSpPr>
          <p:cNvPr id="3" name="Content Placeholder 2"/>
          <p:cNvSpPr>
            <a:spLocks noGrp="1"/>
          </p:cNvSpPr>
          <p:nvPr>
            <p:ph idx="1"/>
          </p:nvPr>
        </p:nvSpPr>
        <p:spPr>
          <a:xfrm>
            <a:off x="612396" y="1609943"/>
            <a:ext cx="10972800" cy="4144964"/>
          </a:xfrm>
        </p:spPr>
        <p:txBody>
          <a:bodyPr>
            <a:normAutofit/>
          </a:bodyPr>
          <a:lstStyle/>
          <a:p>
            <a:r>
              <a:rPr lang="en-US" sz="2000" dirty="0"/>
              <a:t>Please note that a small business is eligible to receive a Phase IIA or IIB award only if their Initial Phase II project has completed  </a:t>
            </a:r>
          </a:p>
          <a:p>
            <a:pPr lvl="1"/>
            <a:r>
              <a:rPr lang="en-US" sz="1800" dirty="0"/>
              <a:t>Requests for No Cost Extensions should not conflict with the Phase IIA award start date (no later than 6/17/2023)</a:t>
            </a:r>
          </a:p>
        </p:txBody>
      </p:sp>
      <p:sp>
        <p:nvSpPr>
          <p:cNvPr id="5" name="Rectangle 4"/>
          <p:cNvSpPr/>
          <p:nvPr/>
        </p:nvSpPr>
        <p:spPr>
          <a:xfrm>
            <a:off x="2626614" y="3858344"/>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6" name="Rectangle 5"/>
          <p:cNvSpPr/>
          <p:nvPr/>
        </p:nvSpPr>
        <p:spPr>
          <a:xfrm>
            <a:off x="4379214" y="3858344"/>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a:t>
            </a:r>
          </a:p>
        </p:txBody>
      </p:sp>
      <p:sp>
        <p:nvSpPr>
          <p:cNvPr id="7" name="Rectangle 6"/>
          <p:cNvSpPr/>
          <p:nvPr/>
        </p:nvSpPr>
        <p:spPr>
          <a:xfrm>
            <a:off x="6817614" y="3858344"/>
            <a:ext cx="2838450" cy="400050"/>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IIA (starts no later than 6/17/2023)</a:t>
            </a:r>
          </a:p>
        </p:txBody>
      </p:sp>
      <p:sp>
        <p:nvSpPr>
          <p:cNvPr id="8" name="TextBox 7"/>
          <p:cNvSpPr txBox="1"/>
          <p:nvPr/>
        </p:nvSpPr>
        <p:spPr>
          <a:xfrm>
            <a:off x="2664716" y="4258395"/>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4988815" y="4256906"/>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7751066" y="4258395"/>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cxnSp>
        <p:nvCxnSpPr>
          <p:cNvPr id="11" name="Straight Arrow Connector 10"/>
          <p:cNvCxnSpPr/>
          <p:nvPr/>
        </p:nvCxnSpPr>
        <p:spPr>
          <a:xfrm flipV="1">
            <a:off x="6303264" y="4424041"/>
            <a:ext cx="0" cy="1421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88851" y="4596058"/>
            <a:ext cx="2028826" cy="523220"/>
          </a:xfrm>
          <a:prstGeom prst="rect">
            <a:avLst/>
          </a:prstGeom>
          <a:noFill/>
        </p:spPr>
        <p:txBody>
          <a:bodyPr wrap="square" rtlCol="0">
            <a:spAutoFit/>
          </a:bodyPr>
          <a:lstStyle/>
          <a:p>
            <a:pPr algn="ctr"/>
            <a:r>
              <a:rPr lang="en-US" sz="1400" b="1" i="1" dirty="0">
                <a:solidFill>
                  <a:schemeClr val="accent1"/>
                </a:solidFill>
                <a:latin typeface="+mn-lt"/>
              </a:rPr>
              <a:t>Phase IIA application submitted in FY 2023</a:t>
            </a:r>
          </a:p>
        </p:txBody>
      </p:sp>
      <p:sp>
        <p:nvSpPr>
          <p:cNvPr id="13" name="TextBox 12"/>
          <p:cNvSpPr txBox="1"/>
          <p:nvPr/>
        </p:nvSpPr>
        <p:spPr>
          <a:xfrm>
            <a:off x="2724668" y="3250770"/>
            <a:ext cx="1070719" cy="584775"/>
          </a:xfrm>
          <a:prstGeom prst="rect">
            <a:avLst/>
          </a:prstGeom>
          <a:noFill/>
        </p:spPr>
        <p:txBody>
          <a:bodyPr wrap="square" rtlCol="0">
            <a:spAutoFit/>
          </a:bodyPr>
          <a:lstStyle/>
          <a:p>
            <a:pPr algn="ctr"/>
            <a:r>
              <a:rPr lang="en-US" sz="1600" dirty="0">
                <a:latin typeface="+mn-lt"/>
              </a:rPr>
              <a:t>Awarded in FY 2020</a:t>
            </a:r>
          </a:p>
        </p:txBody>
      </p:sp>
      <p:sp>
        <p:nvSpPr>
          <p:cNvPr id="14" name="TextBox 13"/>
          <p:cNvSpPr txBox="1"/>
          <p:nvPr/>
        </p:nvSpPr>
        <p:spPr>
          <a:xfrm>
            <a:off x="4912615" y="3250770"/>
            <a:ext cx="1070719" cy="584775"/>
          </a:xfrm>
          <a:prstGeom prst="rect">
            <a:avLst/>
          </a:prstGeom>
          <a:noFill/>
        </p:spPr>
        <p:txBody>
          <a:bodyPr wrap="square" rtlCol="0">
            <a:spAutoFit/>
          </a:bodyPr>
          <a:lstStyle/>
          <a:p>
            <a:pPr algn="ctr"/>
            <a:r>
              <a:rPr lang="en-US" sz="1600" dirty="0">
                <a:latin typeface="+mn-lt"/>
              </a:rPr>
              <a:t>Awarded in FY 2021</a:t>
            </a:r>
          </a:p>
        </p:txBody>
      </p:sp>
      <p:sp>
        <p:nvSpPr>
          <p:cNvPr id="15" name="Slide Number Placeholder 14">
            <a:extLst>
              <a:ext uri="{FF2B5EF4-FFF2-40B4-BE49-F238E27FC236}">
                <a16:creationId xmlns:a16="http://schemas.microsoft.com/office/drawing/2014/main" id="{81BC8C40-117A-4F92-83DF-7D62B2A0573E}"/>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18</a:t>
            </a:fld>
            <a:endParaRPr lang="en-US">
              <a:solidFill>
                <a:prstClr val="black">
                  <a:tint val="75000"/>
                </a:prstClr>
              </a:solidFill>
            </a:endParaRPr>
          </a:p>
        </p:txBody>
      </p:sp>
    </p:spTree>
    <p:extLst>
      <p:ext uri="{BB962C8B-B14F-4D97-AF65-F5344CB8AC3E}">
        <p14:creationId xmlns:p14="http://schemas.microsoft.com/office/powerpoint/2010/main" val="2714560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Cost Extensions</a:t>
            </a:r>
          </a:p>
        </p:txBody>
      </p:sp>
      <p:sp>
        <p:nvSpPr>
          <p:cNvPr id="3" name="Content Placeholder 2"/>
          <p:cNvSpPr>
            <a:spLocks noGrp="1"/>
          </p:cNvSpPr>
          <p:nvPr>
            <p:ph idx="1"/>
          </p:nvPr>
        </p:nvSpPr>
        <p:spPr>
          <a:xfrm>
            <a:off x="559454" y="1581706"/>
            <a:ext cx="10972800" cy="4221164"/>
          </a:xfrm>
        </p:spPr>
        <p:txBody>
          <a:bodyPr>
            <a:normAutofit/>
          </a:bodyPr>
          <a:lstStyle/>
          <a:p>
            <a:r>
              <a:rPr lang="en-US" sz="2000" dirty="0"/>
              <a:t>Phase IIB applicants should not request No Cost Extensions to their Phase II award that would overlap with the anticipated start date of the Phase IIB award  (approximately 8/22/22)</a:t>
            </a:r>
          </a:p>
        </p:txBody>
      </p:sp>
      <p:sp>
        <p:nvSpPr>
          <p:cNvPr id="5" name="Rectangle 4"/>
          <p:cNvSpPr/>
          <p:nvPr/>
        </p:nvSpPr>
        <p:spPr>
          <a:xfrm>
            <a:off x="3583641" y="3373371"/>
            <a:ext cx="1419225"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6" name="Rectangle 5"/>
          <p:cNvSpPr/>
          <p:nvPr/>
        </p:nvSpPr>
        <p:spPr>
          <a:xfrm>
            <a:off x="5336241" y="3373371"/>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a:t>
            </a:r>
          </a:p>
        </p:txBody>
      </p:sp>
      <p:sp>
        <p:nvSpPr>
          <p:cNvPr id="7" name="Rectangle 6"/>
          <p:cNvSpPr/>
          <p:nvPr/>
        </p:nvSpPr>
        <p:spPr>
          <a:xfrm>
            <a:off x="7715250" y="3373371"/>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IIB (starts no later than 6/17/2023)</a:t>
            </a:r>
          </a:p>
        </p:txBody>
      </p:sp>
      <p:sp>
        <p:nvSpPr>
          <p:cNvPr id="8" name="TextBox 7"/>
          <p:cNvSpPr txBox="1"/>
          <p:nvPr/>
        </p:nvSpPr>
        <p:spPr>
          <a:xfrm>
            <a:off x="3621743" y="3773422"/>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5945842" y="3771933"/>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8324850" y="3775020"/>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1" name="Rectangle 10"/>
          <p:cNvSpPr/>
          <p:nvPr/>
        </p:nvSpPr>
        <p:spPr>
          <a:xfrm>
            <a:off x="7791450" y="5077481"/>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IIB (starts no later than 6/17/2023)</a:t>
            </a:r>
          </a:p>
        </p:txBody>
      </p:sp>
      <p:sp>
        <p:nvSpPr>
          <p:cNvPr id="12" name="TextBox 11"/>
          <p:cNvSpPr txBox="1"/>
          <p:nvPr/>
        </p:nvSpPr>
        <p:spPr>
          <a:xfrm>
            <a:off x="8365192" y="5429907"/>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3" name="Rectangle 12"/>
          <p:cNvSpPr/>
          <p:nvPr/>
        </p:nvSpPr>
        <p:spPr>
          <a:xfrm>
            <a:off x="2031066" y="5096531"/>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14" name="Rectangle 13"/>
          <p:cNvSpPr/>
          <p:nvPr/>
        </p:nvSpPr>
        <p:spPr>
          <a:xfrm>
            <a:off x="3513046" y="5096531"/>
            <a:ext cx="2532809"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a:t>
            </a:r>
          </a:p>
        </p:txBody>
      </p:sp>
      <p:sp>
        <p:nvSpPr>
          <p:cNvPr id="15" name="TextBox 14"/>
          <p:cNvSpPr txBox="1"/>
          <p:nvPr/>
        </p:nvSpPr>
        <p:spPr>
          <a:xfrm>
            <a:off x="2069168" y="5496582"/>
            <a:ext cx="1200149" cy="307777"/>
          </a:xfrm>
          <a:prstGeom prst="rect">
            <a:avLst/>
          </a:prstGeom>
          <a:noFill/>
        </p:spPr>
        <p:txBody>
          <a:bodyPr wrap="square" rtlCol="0">
            <a:spAutoFit/>
          </a:bodyPr>
          <a:lstStyle/>
          <a:p>
            <a:pPr algn="ctr"/>
            <a:r>
              <a:rPr lang="en-US" sz="1400" i="1" dirty="0">
                <a:latin typeface="+mn-lt"/>
              </a:rPr>
              <a:t>6-9 months</a:t>
            </a:r>
          </a:p>
        </p:txBody>
      </p:sp>
      <p:sp>
        <p:nvSpPr>
          <p:cNvPr id="16" name="TextBox 15"/>
          <p:cNvSpPr txBox="1"/>
          <p:nvPr/>
        </p:nvSpPr>
        <p:spPr>
          <a:xfrm>
            <a:off x="4164667" y="5495093"/>
            <a:ext cx="1200149" cy="307777"/>
          </a:xfrm>
          <a:prstGeom prst="rect">
            <a:avLst/>
          </a:prstGeom>
          <a:noFill/>
        </p:spPr>
        <p:txBody>
          <a:bodyPr wrap="square" rtlCol="0">
            <a:spAutoFit/>
          </a:bodyPr>
          <a:lstStyle/>
          <a:p>
            <a:pPr algn="ctr"/>
            <a:r>
              <a:rPr lang="en-US" sz="1400" i="1" dirty="0">
                <a:latin typeface="+mn-lt"/>
              </a:rPr>
              <a:t>2 years</a:t>
            </a:r>
          </a:p>
        </p:txBody>
      </p:sp>
      <p:cxnSp>
        <p:nvCxnSpPr>
          <p:cNvPr id="17" name="Straight Arrow Connector 16"/>
          <p:cNvCxnSpPr>
            <a:stCxn id="14" idx="3"/>
            <a:endCxn id="11" idx="1"/>
          </p:cNvCxnSpPr>
          <p:nvPr/>
        </p:nvCxnSpPr>
        <p:spPr>
          <a:xfrm flipV="1">
            <a:off x="6045854" y="5277506"/>
            <a:ext cx="1745596" cy="1905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376149" y="5281946"/>
            <a:ext cx="1200149" cy="307777"/>
          </a:xfrm>
          <a:prstGeom prst="rect">
            <a:avLst/>
          </a:prstGeom>
          <a:noFill/>
        </p:spPr>
        <p:txBody>
          <a:bodyPr wrap="square" rtlCol="0">
            <a:spAutoFit/>
          </a:bodyPr>
          <a:lstStyle/>
          <a:p>
            <a:pPr algn="ctr"/>
            <a:r>
              <a:rPr lang="en-US" sz="1400" i="1" dirty="0">
                <a:solidFill>
                  <a:srgbClr val="00B050"/>
                </a:solidFill>
                <a:latin typeface="+mn-lt"/>
              </a:rPr>
              <a:t>1 year</a:t>
            </a:r>
          </a:p>
        </p:txBody>
      </p:sp>
      <p:cxnSp>
        <p:nvCxnSpPr>
          <p:cNvPr id="19" name="Straight Arrow Connector 18"/>
          <p:cNvCxnSpPr/>
          <p:nvPr/>
        </p:nvCxnSpPr>
        <p:spPr>
          <a:xfrm flipV="1">
            <a:off x="7246002" y="5494900"/>
            <a:ext cx="0" cy="240731"/>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231589" y="5648980"/>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a:t>
            </a:r>
          </a:p>
          <a:p>
            <a:pPr algn="ctr"/>
            <a:r>
              <a:rPr lang="en-US" sz="1400" b="1" i="1" dirty="0">
                <a:solidFill>
                  <a:srgbClr val="00B050"/>
                </a:solidFill>
                <a:latin typeface="+mn-lt"/>
              </a:rPr>
              <a:t>Submitted in FY 2023</a:t>
            </a:r>
          </a:p>
        </p:txBody>
      </p:sp>
      <p:sp>
        <p:nvSpPr>
          <p:cNvPr id="21" name="TextBox 20"/>
          <p:cNvSpPr txBox="1"/>
          <p:nvPr/>
        </p:nvSpPr>
        <p:spPr>
          <a:xfrm>
            <a:off x="6207778" y="4115642"/>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 submitted in FY 2023</a:t>
            </a:r>
          </a:p>
        </p:txBody>
      </p:sp>
      <p:cxnSp>
        <p:nvCxnSpPr>
          <p:cNvPr id="22" name="Straight Arrow Connector 21"/>
          <p:cNvCxnSpPr/>
          <p:nvPr/>
        </p:nvCxnSpPr>
        <p:spPr>
          <a:xfrm flipV="1">
            <a:off x="7222191" y="3916297"/>
            <a:ext cx="0" cy="151063"/>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681695" y="2742758"/>
            <a:ext cx="1070719" cy="584775"/>
          </a:xfrm>
          <a:prstGeom prst="rect">
            <a:avLst/>
          </a:prstGeom>
          <a:noFill/>
        </p:spPr>
        <p:txBody>
          <a:bodyPr wrap="square" rtlCol="0">
            <a:spAutoFit/>
          </a:bodyPr>
          <a:lstStyle/>
          <a:p>
            <a:pPr algn="ctr"/>
            <a:r>
              <a:rPr lang="en-US" sz="1600" dirty="0">
                <a:latin typeface="+mn-lt"/>
              </a:rPr>
              <a:t>Awarded in FY 2020</a:t>
            </a:r>
          </a:p>
        </p:txBody>
      </p:sp>
      <p:sp>
        <p:nvSpPr>
          <p:cNvPr id="24" name="TextBox 23"/>
          <p:cNvSpPr txBox="1"/>
          <p:nvPr/>
        </p:nvSpPr>
        <p:spPr>
          <a:xfrm>
            <a:off x="2129120" y="4437598"/>
            <a:ext cx="1070719" cy="584775"/>
          </a:xfrm>
          <a:prstGeom prst="rect">
            <a:avLst/>
          </a:prstGeom>
          <a:noFill/>
        </p:spPr>
        <p:txBody>
          <a:bodyPr wrap="square" rtlCol="0">
            <a:spAutoFit/>
          </a:bodyPr>
          <a:lstStyle/>
          <a:p>
            <a:pPr algn="ctr"/>
            <a:r>
              <a:rPr lang="en-US" sz="1600" dirty="0">
                <a:latin typeface="+mn-lt"/>
              </a:rPr>
              <a:t>Awarded in FY 2019</a:t>
            </a:r>
          </a:p>
        </p:txBody>
      </p:sp>
      <p:sp>
        <p:nvSpPr>
          <p:cNvPr id="25" name="TextBox 24"/>
          <p:cNvSpPr txBox="1"/>
          <p:nvPr/>
        </p:nvSpPr>
        <p:spPr>
          <a:xfrm>
            <a:off x="5945842" y="2750497"/>
            <a:ext cx="1070719" cy="584775"/>
          </a:xfrm>
          <a:prstGeom prst="rect">
            <a:avLst/>
          </a:prstGeom>
          <a:noFill/>
        </p:spPr>
        <p:txBody>
          <a:bodyPr wrap="square" rtlCol="0">
            <a:spAutoFit/>
          </a:bodyPr>
          <a:lstStyle/>
          <a:p>
            <a:pPr algn="ctr"/>
            <a:r>
              <a:rPr lang="en-US" sz="1600" dirty="0">
                <a:latin typeface="+mn-lt"/>
              </a:rPr>
              <a:t>Awarded in FY 2021</a:t>
            </a:r>
          </a:p>
        </p:txBody>
      </p:sp>
      <p:sp>
        <p:nvSpPr>
          <p:cNvPr id="26" name="TextBox 25"/>
          <p:cNvSpPr txBox="1"/>
          <p:nvPr/>
        </p:nvSpPr>
        <p:spPr>
          <a:xfrm>
            <a:off x="4182596" y="4437597"/>
            <a:ext cx="1070719" cy="584775"/>
          </a:xfrm>
          <a:prstGeom prst="rect">
            <a:avLst/>
          </a:prstGeom>
          <a:noFill/>
        </p:spPr>
        <p:txBody>
          <a:bodyPr wrap="square" rtlCol="0">
            <a:spAutoFit/>
          </a:bodyPr>
          <a:lstStyle/>
          <a:p>
            <a:pPr algn="ctr"/>
            <a:r>
              <a:rPr lang="en-US" sz="1600" dirty="0">
                <a:latin typeface="+mn-lt"/>
              </a:rPr>
              <a:t>Awarded in FY 2020</a:t>
            </a:r>
          </a:p>
        </p:txBody>
      </p:sp>
      <p:sp>
        <p:nvSpPr>
          <p:cNvPr id="27" name="Slide Number Placeholder 26">
            <a:extLst>
              <a:ext uri="{FF2B5EF4-FFF2-40B4-BE49-F238E27FC236}">
                <a16:creationId xmlns:a16="http://schemas.microsoft.com/office/drawing/2014/main" id="{F0A29592-569A-489D-8B01-0DD13E920B66}"/>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19</a:t>
            </a:fld>
            <a:endParaRPr lang="en-US">
              <a:solidFill>
                <a:prstClr val="black">
                  <a:tint val="75000"/>
                </a:prstClr>
              </a:solidFill>
            </a:endParaRPr>
          </a:p>
        </p:txBody>
      </p:sp>
    </p:spTree>
    <p:extLst>
      <p:ext uri="{BB962C8B-B14F-4D97-AF65-F5344CB8AC3E}">
        <p14:creationId xmlns:p14="http://schemas.microsoft.com/office/powerpoint/2010/main" val="3227644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noFill/>
        </p:spPr>
        <p:txBody>
          <a:bodyPr>
            <a:normAutofit/>
          </a:bodyPr>
          <a:lstStyle/>
          <a:p>
            <a:pPr>
              <a:lnSpc>
                <a:spcPct val="80000"/>
              </a:lnSpc>
            </a:pPr>
            <a:r>
              <a:rPr lang="en-US" sz="3600" dirty="0">
                <a:solidFill>
                  <a:srgbClr val="2C8458"/>
                </a:solidFill>
                <a:latin typeface="Calibri" pitchFamily="34" charset="0"/>
              </a:rPr>
              <a:t>DOE Phase II Webinar:  </a:t>
            </a:r>
            <a:br>
              <a:rPr lang="en-US" sz="3600" dirty="0">
                <a:solidFill>
                  <a:srgbClr val="2C8458"/>
                </a:solidFill>
                <a:latin typeface="Calibri" pitchFamily="34" charset="0"/>
              </a:rPr>
            </a:br>
            <a:r>
              <a:rPr lang="en-US" sz="3600" dirty="0">
                <a:solidFill>
                  <a:srgbClr val="2C8458"/>
                </a:solidFill>
                <a:latin typeface="Calibri" pitchFamily="34" charset="0"/>
              </a:rPr>
              <a:t>Phase IIA, IIB, and IIC Awards</a:t>
            </a:r>
            <a:br>
              <a:rPr lang="en-US" i="1" dirty="0">
                <a:solidFill>
                  <a:srgbClr val="2C8458"/>
                </a:solidFill>
              </a:rPr>
            </a:br>
            <a:endParaRPr lang="en-US" sz="1700" dirty="0">
              <a:solidFill>
                <a:srgbClr val="2C8458"/>
              </a:solidFill>
            </a:endParaRPr>
          </a:p>
        </p:txBody>
      </p:sp>
      <p:sp>
        <p:nvSpPr>
          <p:cNvPr id="6" name="Rectangle 5"/>
          <p:cNvSpPr/>
          <p:nvPr/>
        </p:nvSpPr>
        <p:spPr>
          <a:xfrm>
            <a:off x="3209926" y="3905250"/>
            <a:ext cx="5800725" cy="1703070"/>
          </a:xfrm>
          <a:prstGeom prst="rect">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a:solidFill>
                <a:prstClr val="white"/>
              </a:solidFill>
            </a:endParaRPr>
          </a:p>
        </p:txBody>
      </p:sp>
      <p:sp>
        <p:nvSpPr>
          <p:cNvPr id="3" name="TextBox 4"/>
          <p:cNvSpPr txBox="1">
            <a:spLocks noChangeArrowheads="1"/>
          </p:cNvSpPr>
          <p:nvPr/>
        </p:nvSpPr>
        <p:spPr bwMode="auto">
          <a:xfrm>
            <a:off x="2676525" y="4030564"/>
            <a:ext cx="6781800" cy="923330"/>
          </a:xfrm>
          <a:prstGeom prst="rect">
            <a:avLst/>
          </a:prstGeom>
          <a:noFill/>
          <a:ln w="9525">
            <a:noFill/>
            <a:miter lim="800000"/>
            <a:headEnd/>
            <a:tailEnd/>
          </a:ln>
        </p:spPr>
        <p:txBody>
          <a:bodyPr wrap="square">
            <a:spAutoFit/>
          </a:bodyPr>
          <a:lstStyle/>
          <a:p>
            <a:pPr algn="ctr">
              <a:spcBef>
                <a:spcPts val="0"/>
              </a:spcBef>
            </a:pPr>
            <a:r>
              <a:rPr lang="en-US" sz="1800" b="1" i="1" dirty="0">
                <a:solidFill>
                  <a:prstClr val="black">
                    <a:lumMod val="65000"/>
                    <a:lumOff val="35000"/>
                  </a:prstClr>
                </a:solidFill>
                <a:latin typeface="Calibri" pitchFamily="34" charset="0"/>
              </a:rPr>
              <a:t>Manny Oliver</a:t>
            </a:r>
          </a:p>
          <a:p>
            <a:pPr algn="ctr">
              <a:spcBef>
                <a:spcPts val="0"/>
              </a:spcBef>
            </a:pPr>
            <a:r>
              <a:rPr lang="en-US" sz="1800" b="1" i="1" dirty="0">
                <a:solidFill>
                  <a:prstClr val="black">
                    <a:lumMod val="65000"/>
                    <a:lumOff val="35000"/>
                  </a:prstClr>
                </a:solidFill>
                <a:latin typeface="Calibri" pitchFamily="34" charset="0"/>
              </a:rPr>
              <a:t>Director</a:t>
            </a:r>
          </a:p>
          <a:p>
            <a:pPr algn="ctr">
              <a:spcBef>
                <a:spcPts val="0"/>
              </a:spcBef>
            </a:pPr>
            <a:r>
              <a:rPr lang="en-US" sz="1800" b="1" i="1" dirty="0">
                <a:solidFill>
                  <a:prstClr val="black">
                    <a:lumMod val="65000"/>
                    <a:lumOff val="35000"/>
                  </a:prstClr>
                </a:solidFill>
                <a:latin typeface="Calibri" pitchFamily="34" charset="0"/>
              </a:rPr>
              <a:t>Office of DOE SBIR/STTR Programs</a:t>
            </a:r>
          </a:p>
        </p:txBody>
      </p:sp>
      <p:sp>
        <p:nvSpPr>
          <p:cNvPr id="9" name="TextBox 4"/>
          <p:cNvSpPr txBox="1">
            <a:spLocks noChangeArrowheads="1"/>
          </p:cNvSpPr>
          <p:nvPr/>
        </p:nvSpPr>
        <p:spPr bwMode="auto">
          <a:xfrm>
            <a:off x="4167188" y="4981694"/>
            <a:ext cx="3886200" cy="369332"/>
          </a:xfrm>
          <a:prstGeom prst="rect">
            <a:avLst/>
          </a:prstGeom>
          <a:noFill/>
          <a:ln w="9525">
            <a:noFill/>
            <a:miter lim="800000"/>
            <a:headEnd/>
            <a:tailEnd/>
          </a:ln>
        </p:spPr>
        <p:txBody>
          <a:bodyPr wrap="square">
            <a:spAutoFit/>
          </a:bodyPr>
          <a:lstStyle/>
          <a:p>
            <a:pPr algn="ctr">
              <a:spcBef>
                <a:spcPts val="0"/>
              </a:spcBef>
            </a:pPr>
            <a:r>
              <a:rPr lang="en-US" sz="1800" b="1" dirty="0">
                <a:solidFill>
                  <a:prstClr val="black">
                    <a:lumMod val="65000"/>
                    <a:lumOff val="35000"/>
                  </a:prstClr>
                </a:solidFill>
                <a:latin typeface="Calibri" pitchFamily="34" charset="0"/>
              </a:rPr>
              <a:t>October 28, 2022</a:t>
            </a:r>
          </a:p>
        </p:txBody>
      </p:sp>
      <p:pic>
        <p:nvPicPr>
          <p:cNvPr id="10" name="Picture 3" descr="C:\Users\Public\Pictures\Sample Pictures\New_DOE_Seal_Color_042808-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2286" y="281218"/>
            <a:ext cx="1380940" cy="138094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AC4CC988-1229-4C2E-AE1B-AAEAAC7D2A41}"/>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a:t>
            </a:fld>
            <a:endParaRPr lang="en-US">
              <a:solidFill>
                <a:prstClr val="black">
                  <a:tint val="75000"/>
                </a:prstClr>
              </a:solidFill>
            </a:endParaRPr>
          </a:p>
        </p:txBody>
      </p:sp>
    </p:spTree>
    <p:extLst>
      <p:ext uri="{BB962C8B-B14F-4D97-AF65-F5344CB8AC3E}">
        <p14:creationId xmlns:p14="http://schemas.microsoft.com/office/powerpoint/2010/main" val="37101874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025" y="130130"/>
            <a:ext cx="10972800" cy="1143000"/>
          </a:xfrm>
        </p:spPr>
        <p:txBody>
          <a:bodyPr/>
          <a:lstStyle/>
          <a:p>
            <a:r>
              <a:rPr lang="en-US" dirty="0"/>
              <a:t>Phase II Application &amp; Award Statistics </a:t>
            </a:r>
            <a:br>
              <a:rPr lang="en-US" dirty="0"/>
            </a:br>
            <a:r>
              <a:rPr lang="en-US" dirty="0"/>
              <a:t>for FY 2022  </a:t>
            </a:r>
          </a:p>
        </p:txBody>
      </p:sp>
      <p:sp>
        <p:nvSpPr>
          <p:cNvPr id="7" name="Content Placeholder 3"/>
          <p:cNvSpPr>
            <a:spLocks noGrp="1"/>
          </p:cNvSpPr>
          <p:nvPr>
            <p:ph idx="1"/>
          </p:nvPr>
        </p:nvSpPr>
        <p:spPr>
          <a:xfrm>
            <a:off x="648175" y="1261281"/>
            <a:ext cx="10972800" cy="4525963"/>
          </a:xfrm>
        </p:spPr>
        <p:txBody>
          <a:bodyPr>
            <a:normAutofit/>
          </a:bodyPr>
          <a:lstStyle/>
          <a:p>
            <a:r>
              <a:rPr lang="en-US" sz="2000" dirty="0"/>
              <a:t>Phase II</a:t>
            </a:r>
          </a:p>
          <a:p>
            <a:pPr lvl="1"/>
            <a:r>
              <a:rPr lang="en-US" sz="1800" dirty="0"/>
              <a:t>413 applications</a:t>
            </a:r>
          </a:p>
          <a:p>
            <a:pPr lvl="1"/>
            <a:r>
              <a:rPr lang="en-US" sz="1800" dirty="0"/>
              <a:t>175 awards</a:t>
            </a:r>
          </a:p>
        </p:txBody>
      </p:sp>
      <p:sp>
        <p:nvSpPr>
          <p:cNvPr id="6" name="Content Placeholder 3"/>
          <p:cNvSpPr>
            <a:spLocks noGrp="1"/>
          </p:cNvSpPr>
          <p:nvPr>
            <p:ph sz="half" idx="4294967295"/>
          </p:nvPr>
        </p:nvSpPr>
        <p:spPr>
          <a:xfrm>
            <a:off x="7244887" y="1261281"/>
            <a:ext cx="4038600" cy="4543425"/>
          </a:xfrm>
        </p:spPr>
        <p:txBody>
          <a:bodyPr>
            <a:normAutofit/>
          </a:bodyPr>
          <a:lstStyle/>
          <a:p>
            <a:r>
              <a:rPr lang="en-US" sz="2000" dirty="0"/>
              <a:t>Phase IIA </a:t>
            </a:r>
          </a:p>
          <a:p>
            <a:pPr lvl="1"/>
            <a:r>
              <a:rPr lang="en-US" sz="1800" dirty="0"/>
              <a:t>48 applications</a:t>
            </a:r>
          </a:p>
          <a:p>
            <a:pPr lvl="1"/>
            <a:r>
              <a:rPr lang="en-US" sz="1800" dirty="0"/>
              <a:t>22 awards</a:t>
            </a:r>
          </a:p>
        </p:txBody>
      </p:sp>
      <p:graphicFrame>
        <p:nvGraphicFramePr>
          <p:cNvPr id="14" name="Chart 13"/>
          <p:cNvGraphicFramePr>
            <a:graphicFrameLocks/>
          </p:cNvGraphicFramePr>
          <p:nvPr/>
        </p:nvGraphicFramePr>
        <p:xfrm>
          <a:off x="9131808" y="1955037"/>
          <a:ext cx="1106044" cy="181235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a:graphicFrameLocks/>
          </p:cNvGraphicFramePr>
          <p:nvPr>
            <p:extLst>
              <p:ext uri="{D42A27DB-BD31-4B8C-83A1-F6EECF244321}">
                <p14:modId xmlns:p14="http://schemas.microsoft.com/office/powerpoint/2010/main" val="1501726813"/>
              </p:ext>
            </p:extLst>
          </p:nvPr>
        </p:nvGraphicFramePr>
        <p:xfrm>
          <a:off x="676750" y="2861215"/>
          <a:ext cx="5609452" cy="320267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Chart 16"/>
          <p:cNvGraphicFramePr>
            <a:graphicFrameLocks/>
          </p:cNvGraphicFramePr>
          <p:nvPr>
            <p:extLst>
              <p:ext uri="{D42A27DB-BD31-4B8C-83A1-F6EECF244321}">
                <p14:modId xmlns:p14="http://schemas.microsoft.com/office/powerpoint/2010/main" val="3457966608"/>
              </p:ext>
            </p:extLst>
          </p:nvPr>
        </p:nvGraphicFramePr>
        <p:xfrm>
          <a:off x="6400800" y="2861214"/>
          <a:ext cx="4901737" cy="3202676"/>
        </p:xfrm>
        <a:graphic>
          <a:graphicData uri="http://schemas.openxmlformats.org/drawingml/2006/chart">
            <c:chart xmlns:c="http://schemas.openxmlformats.org/drawingml/2006/chart" xmlns:r="http://schemas.openxmlformats.org/officeDocument/2006/relationships" r:id="rId5"/>
          </a:graphicData>
        </a:graphic>
      </p:graphicFrame>
      <p:sp>
        <p:nvSpPr>
          <p:cNvPr id="3" name="Slide Number Placeholder 2">
            <a:extLst>
              <a:ext uri="{FF2B5EF4-FFF2-40B4-BE49-F238E27FC236}">
                <a16:creationId xmlns:a16="http://schemas.microsoft.com/office/drawing/2014/main" id="{C6069D5C-0E2D-4B3C-A7F2-54FC3BD93F11}"/>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20</a:t>
            </a:fld>
            <a:endParaRPr lang="en-US">
              <a:solidFill>
                <a:prstClr val="black">
                  <a:tint val="75000"/>
                </a:prstClr>
              </a:solidFill>
            </a:endParaRPr>
          </a:p>
        </p:txBody>
      </p:sp>
      <p:pic>
        <p:nvPicPr>
          <p:cNvPr id="8" name="Picture 7">
            <a:extLst>
              <a:ext uri="{FF2B5EF4-FFF2-40B4-BE49-F238E27FC236}">
                <a16:creationId xmlns:a16="http://schemas.microsoft.com/office/drawing/2014/main" id="{F1716B8B-57E2-C1D0-F095-4AA9BA5A187D}"/>
              </a:ext>
            </a:extLst>
          </p:cNvPr>
          <p:cNvPicPr>
            <a:picLocks noChangeAspect="1"/>
          </p:cNvPicPr>
          <p:nvPr/>
        </p:nvPicPr>
        <p:blipFill>
          <a:blip r:embed="rId6"/>
          <a:stretch>
            <a:fillRect/>
          </a:stretch>
        </p:blipFill>
        <p:spPr>
          <a:xfrm>
            <a:off x="478466" y="2663590"/>
            <a:ext cx="5030379" cy="3332860"/>
          </a:xfrm>
          <a:prstGeom prst="rect">
            <a:avLst/>
          </a:prstGeom>
        </p:spPr>
      </p:pic>
      <p:pic>
        <p:nvPicPr>
          <p:cNvPr id="12" name="Picture 11">
            <a:extLst>
              <a:ext uri="{FF2B5EF4-FFF2-40B4-BE49-F238E27FC236}">
                <a16:creationId xmlns:a16="http://schemas.microsoft.com/office/drawing/2014/main" id="{33BDD607-A228-32FC-AB4D-2A64940358B1}"/>
              </a:ext>
            </a:extLst>
          </p:cNvPr>
          <p:cNvPicPr>
            <a:picLocks noChangeAspect="1"/>
          </p:cNvPicPr>
          <p:nvPr/>
        </p:nvPicPr>
        <p:blipFill>
          <a:blip r:embed="rId7"/>
          <a:stretch>
            <a:fillRect/>
          </a:stretch>
        </p:blipFill>
        <p:spPr>
          <a:xfrm>
            <a:off x="6363352" y="2663590"/>
            <a:ext cx="4729006" cy="3332860"/>
          </a:xfrm>
          <a:prstGeom prst="rect">
            <a:avLst/>
          </a:prstGeom>
        </p:spPr>
      </p:pic>
    </p:spTree>
    <p:extLst>
      <p:ext uri="{BB962C8B-B14F-4D97-AF65-F5344CB8AC3E}">
        <p14:creationId xmlns:p14="http://schemas.microsoft.com/office/powerpoint/2010/main" val="38224284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34729"/>
            <a:ext cx="10972800" cy="1143000"/>
          </a:xfrm>
        </p:spPr>
        <p:txBody>
          <a:bodyPr/>
          <a:lstStyle/>
          <a:p>
            <a:r>
              <a:rPr lang="en-US" dirty="0"/>
              <a:t>Phase II Application &amp; Award Statistics </a:t>
            </a:r>
            <a:br>
              <a:rPr lang="en-US" dirty="0"/>
            </a:br>
            <a:r>
              <a:rPr lang="en-US" dirty="0"/>
              <a:t>for FY 2022  </a:t>
            </a:r>
          </a:p>
        </p:txBody>
      </p:sp>
      <p:sp>
        <p:nvSpPr>
          <p:cNvPr id="7" name="Content Placeholder 3"/>
          <p:cNvSpPr>
            <a:spLocks noGrp="1"/>
          </p:cNvSpPr>
          <p:nvPr>
            <p:ph idx="1"/>
          </p:nvPr>
        </p:nvSpPr>
        <p:spPr>
          <a:xfrm>
            <a:off x="609600" y="1166018"/>
            <a:ext cx="10972800" cy="4525963"/>
          </a:xfrm>
        </p:spPr>
        <p:txBody>
          <a:bodyPr>
            <a:normAutofit/>
          </a:bodyPr>
          <a:lstStyle/>
          <a:p>
            <a:r>
              <a:rPr lang="en-US" sz="2000" dirty="0"/>
              <a:t>Phase IIB</a:t>
            </a:r>
          </a:p>
          <a:p>
            <a:pPr lvl="1"/>
            <a:r>
              <a:rPr lang="en-US" sz="1800" dirty="0"/>
              <a:t> 78 applications</a:t>
            </a:r>
          </a:p>
          <a:p>
            <a:pPr lvl="1"/>
            <a:r>
              <a:rPr lang="en-US" sz="1800" dirty="0"/>
              <a:t> 18 awards</a:t>
            </a:r>
          </a:p>
        </p:txBody>
      </p:sp>
      <p:sp>
        <p:nvSpPr>
          <p:cNvPr id="6" name="Content Placeholder 3"/>
          <p:cNvSpPr>
            <a:spLocks noGrp="1"/>
          </p:cNvSpPr>
          <p:nvPr>
            <p:ph sz="half" idx="4294967295"/>
          </p:nvPr>
        </p:nvSpPr>
        <p:spPr>
          <a:xfrm>
            <a:off x="7779131" y="1166018"/>
            <a:ext cx="4038600" cy="4543425"/>
          </a:xfrm>
        </p:spPr>
        <p:txBody>
          <a:bodyPr>
            <a:normAutofit/>
          </a:bodyPr>
          <a:lstStyle/>
          <a:p>
            <a:r>
              <a:rPr lang="en-US" sz="2000" dirty="0"/>
              <a:t>Phase IIC</a:t>
            </a:r>
          </a:p>
          <a:p>
            <a:pPr lvl="1"/>
            <a:r>
              <a:rPr lang="en-US" sz="1800" dirty="0"/>
              <a:t> 6 applications</a:t>
            </a:r>
          </a:p>
          <a:p>
            <a:pPr lvl="1"/>
            <a:r>
              <a:rPr lang="en-US" sz="1800" dirty="0"/>
              <a:t> 2 awards</a:t>
            </a:r>
          </a:p>
          <a:p>
            <a:pPr marL="457200" lvl="1" indent="0">
              <a:buNone/>
            </a:pPr>
            <a:endParaRPr lang="en-US" sz="1600" dirty="0"/>
          </a:p>
        </p:txBody>
      </p:sp>
      <p:graphicFrame>
        <p:nvGraphicFramePr>
          <p:cNvPr id="14" name="Chart 13"/>
          <p:cNvGraphicFramePr>
            <a:graphicFrameLocks/>
          </p:cNvGraphicFramePr>
          <p:nvPr/>
        </p:nvGraphicFramePr>
        <p:xfrm>
          <a:off x="9131808" y="1955037"/>
          <a:ext cx="1106044" cy="181235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a:extLst>
              <a:ext uri="{FF2B5EF4-FFF2-40B4-BE49-F238E27FC236}">
                <a16:creationId xmlns:a16="http://schemas.microsoft.com/office/drawing/2014/main" id="{56C328B9-7C32-4FFE-A7C6-3598641ACDA6}"/>
              </a:ext>
            </a:extLst>
          </p:cNvPr>
          <p:cNvGraphicFramePr>
            <a:graphicFrameLocks/>
          </p:cNvGraphicFramePr>
          <p:nvPr>
            <p:extLst>
              <p:ext uri="{D42A27DB-BD31-4B8C-83A1-F6EECF244321}">
                <p14:modId xmlns:p14="http://schemas.microsoft.com/office/powerpoint/2010/main" val="2104410289"/>
              </p:ext>
            </p:extLst>
          </p:nvPr>
        </p:nvGraphicFramePr>
        <p:xfrm>
          <a:off x="6019800" y="2514600"/>
          <a:ext cx="5295900" cy="3352800"/>
        </p:xfrm>
        <a:graphic>
          <a:graphicData uri="http://schemas.openxmlformats.org/drawingml/2006/chart">
            <c:chart xmlns:c="http://schemas.openxmlformats.org/drawingml/2006/chart" xmlns:r="http://schemas.openxmlformats.org/officeDocument/2006/relationships" r:id="rId4"/>
          </a:graphicData>
        </a:graphic>
      </p:graphicFrame>
      <p:sp>
        <p:nvSpPr>
          <p:cNvPr id="3" name="Slide Number Placeholder 2">
            <a:extLst>
              <a:ext uri="{FF2B5EF4-FFF2-40B4-BE49-F238E27FC236}">
                <a16:creationId xmlns:a16="http://schemas.microsoft.com/office/drawing/2014/main" id="{C7647F03-4703-43FC-93FB-03D5594EB5E0}"/>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21</a:t>
            </a:fld>
            <a:endParaRPr lang="en-US">
              <a:solidFill>
                <a:prstClr val="black">
                  <a:tint val="75000"/>
                </a:prstClr>
              </a:solidFill>
            </a:endParaRPr>
          </a:p>
        </p:txBody>
      </p:sp>
      <p:pic>
        <p:nvPicPr>
          <p:cNvPr id="4" name="Picture 3">
            <a:extLst>
              <a:ext uri="{FF2B5EF4-FFF2-40B4-BE49-F238E27FC236}">
                <a16:creationId xmlns:a16="http://schemas.microsoft.com/office/drawing/2014/main" id="{2FB45D30-AF3B-C217-0D9B-50CE34B88CB4}"/>
              </a:ext>
            </a:extLst>
          </p:cNvPr>
          <p:cNvPicPr>
            <a:picLocks noChangeAspect="1"/>
          </p:cNvPicPr>
          <p:nvPr/>
        </p:nvPicPr>
        <p:blipFill>
          <a:blip r:embed="rId5"/>
          <a:stretch>
            <a:fillRect/>
          </a:stretch>
        </p:blipFill>
        <p:spPr>
          <a:xfrm>
            <a:off x="898746" y="2640409"/>
            <a:ext cx="4513646" cy="3101181"/>
          </a:xfrm>
          <a:prstGeom prst="rect">
            <a:avLst/>
          </a:prstGeom>
        </p:spPr>
      </p:pic>
      <p:pic>
        <p:nvPicPr>
          <p:cNvPr id="8" name="Picture 7">
            <a:extLst>
              <a:ext uri="{FF2B5EF4-FFF2-40B4-BE49-F238E27FC236}">
                <a16:creationId xmlns:a16="http://schemas.microsoft.com/office/drawing/2014/main" id="{E0D8FF5B-59AD-9710-FDDE-8F801561EA59}"/>
              </a:ext>
            </a:extLst>
          </p:cNvPr>
          <p:cNvPicPr>
            <a:picLocks noChangeAspect="1"/>
          </p:cNvPicPr>
          <p:nvPr/>
        </p:nvPicPr>
        <p:blipFill>
          <a:blip r:embed="rId6"/>
          <a:stretch>
            <a:fillRect/>
          </a:stretch>
        </p:blipFill>
        <p:spPr>
          <a:xfrm>
            <a:off x="6553200" y="2590800"/>
            <a:ext cx="4584589" cy="3118643"/>
          </a:xfrm>
          <a:prstGeom prst="rect">
            <a:avLst/>
          </a:prstGeom>
        </p:spPr>
      </p:pic>
    </p:spTree>
    <p:extLst>
      <p:ext uri="{BB962C8B-B14F-4D97-AF65-F5344CB8AC3E}">
        <p14:creationId xmlns:p14="http://schemas.microsoft.com/office/powerpoint/2010/main" val="36220983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FAQ</a:t>
            </a:r>
          </a:p>
        </p:txBody>
      </p:sp>
      <p:sp>
        <p:nvSpPr>
          <p:cNvPr id="3" name="Content Placeholder 2"/>
          <p:cNvSpPr>
            <a:spLocks noGrp="1"/>
          </p:cNvSpPr>
          <p:nvPr>
            <p:ph idx="1"/>
          </p:nvPr>
        </p:nvSpPr>
        <p:spPr/>
        <p:txBody>
          <a:bodyPr>
            <a:normAutofit/>
          </a:bodyPr>
          <a:lstStyle/>
          <a:p>
            <a:r>
              <a:rPr lang="en-US" sz="2000" dirty="0"/>
              <a:t>If I’m eligible for both Phase IIA and Phase IIB, can I apply for both?  </a:t>
            </a:r>
          </a:p>
          <a:p>
            <a:pPr lvl="1"/>
            <a:r>
              <a:rPr lang="en-US" sz="1600" dirty="0"/>
              <a:t>NO, you may submit only one Second Phase II application per Phase II project</a:t>
            </a:r>
          </a:p>
          <a:p>
            <a:r>
              <a:rPr lang="en-US" sz="2000" dirty="0"/>
              <a:t>If I apply for a Phase IIA award this year and do not receive an award, may I apply for a Phase IIB next year?</a:t>
            </a:r>
          </a:p>
          <a:p>
            <a:pPr lvl="1"/>
            <a:r>
              <a:rPr lang="en-US" sz="1600" dirty="0"/>
              <a:t>YES</a:t>
            </a:r>
          </a:p>
          <a:p>
            <a:r>
              <a:rPr lang="en-US" sz="2000" dirty="0"/>
              <a:t>If I apply for a Phase IIB award this year and do not receive an award, may I apply for a Phase IIB next year?</a:t>
            </a:r>
          </a:p>
          <a:p>
            <a:pPr lvl="1"/>
            <a:r>
              <a:rPr lang="en-US" sz="1600" dirty="0"/>
              <a:t>YES, but it is recommended that you speak to your Program Manager about the reason for not receiving an award to understand if another IIB application would make sense.</a:t>
            </a:r>
          </a:p>
          <a:p>
            <a:r>
              <a:rPr lang="en-US" sz="2000" dirty="0"/>
              <a:t>If I receive a Phase IIA award, will I be eligible to receive a Phase IIB award in the future as I transition to commercialization?</a:t>
            </a:r>
          </a:p>
          <a:p>
            <a:pPr lvl="1"/>
            <a:r>
              <a:rPr lang="en-US" sz="1600" dirty="0"/>
              <a:t>NO, you may receive only one Second Phase II award per Phase II project</a:t>
            </a:r>
          </a:p>
        </p:txBody>
      </p:sp>
      <p:sp>
        <p:nvSpPr>
          <p:cNvPr id="5" name="Slide Number Placeholder 4">
            <a:extLst>
              <a:ext uri="{FF2B5EF4-FFF2-40B4-BE49-F238E27FC236}">
                <a16:creationId xmlns:a16="http://schemas.microsoft.com/office/drawing/2014/main" id="{70FA1087-A2C5-4EF5-91FA-F6BB8281D6B6}"/>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22</a:t>
            </a:fld>
            <a:endParaRPr lang="en-US">
              <a:solidFill>
                <a:prstClr val="black">
                  <a:tint val="75000"/>
                </a:prstClr>
              </a:solidFill>
            </a:endParaRPr>
          </a:p>
        </p:txBody>
      </p:sp>
    </p:spTree>
    <p:extLst>
      <p:ext uri="{BB962C8B-B14F-4D97-AF65-F5344CB8AC3E}">
        <p14:creationId xmlns:p14="http://schemas.microsoft.com/office/powerpoint/2010/main" val="39797660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solidFill>
                  <a:srgbClr val="2C8458"/>
                </a:solidFill>
              </a:rPr>
              <a:t>Third Phase II awards</a:t>
            </a:r>
          </a:p>
        </p:txBody>
      </p:sp>
      <p:sp>
        <p:nvSpPr>
          <p:cNvPr id="6" name="Text Placeholder 5"/>
          <p:cNvSpPr>
            <a:spLocks noGrp="1"/>
          </p:cNvSpPr>
          <p:nvPr>
            <p:ph type="body" idx="1"/>
          </p:nvPr>
        </p:nvSpPr>
        <p:spPr/>
        <p:txBody>
          <a:bodyPr/>
          <a:lstStyle/>
          <a:p>
            <a:r>
              <a:rPr lang="en-US" dirty="0"/>
              <a:t>Phase IIC</a:t>
            </a:r>
          </a:p>
        </p:txBody>
      </p:sp>
      <p:sp>
        <p:nvSpPr>
          <p:cNvPr id="2" name="Slide Number Placeholder 1">
            <a:extLst>
              <a:ext uri="{FF2B5EF4-FFF2-40B4-BE49-F238E27FC236}">
                <a16:creationId xmlns:a16="http://schemas.microsoft.com/office/drawing/2014/main" id="{7F15E709-50EC-4864-8297-FC769595220A}"/>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23</a:t>
            </a:fld>
            <a:endParaRPr lang="en-US">
              <a:solidFill>
                <a:prstClr val="black">
                  <a:tint val="75000"/>
                </a:prstClr>
              </a:solidFill>
            </a:endParaRPr>
          </a:p>
        </p:txBody>
      </p:sp>
    </p:spTree>
    <p:extLst>
      <p:ext uri="{BB962C8B-B14F-4D97-AF65-F5344CB8AC3E}">
        <p14:creationId xmlns:p14="http://schemas.microsoft.com/office/powerpoint/2010/main" val="37718834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  Phase IIC</a:t>
            </a:r>
          </a:p>
        </p:txBody>
      </p:sp>
      <p:sp>
        <p:nvSpPr>
          <p:cNvPr id="3" name="Content Placeholder 2"/>
          <p:cNvSpPr>
            <a:spLocks noGrp="1"/>
          </p:cNvSpPr>
          <p:nvPr>
            <p:ph idx="1"/>
          </p:nvPr>
        </p:nvSpPr>
        <p:spPr>
          <a:xfrm>
            <a:off x="533400" y="1417638"/>
            <a:ext cx="11049000" cy="4525963"/>
          </a:xfrm>
        </p:spPr>
        <p:txBody>
          <a:bodyPr>
            <a:normAutofit/>
          </a:bodyPr>
          <a:lstStyle/>
          <a:p>
            <a:pPr marL="231775" indent="-231775"/>
            <a:r>
              <a:rPr lang="en-US" sz="2000" dirty="0"/>
              <a:t>Phase IIC awards are available under a Congressionally mandated Commercialization Assistance Pilot Program, 5 U.S.C. § 638(</a:t>
            </a:r>
            <a:r>
              <a:rPr lang="en-US" sz="2000" dirty="0" err="1"/>
              <a:t>uu</a:t>
            </a:r>
            <a:r>
              <a:rPr lang="en-US" sz="2000" dirty="0"/>
              <a:t>).  The program ends on September 30, 2022.  The intent of the program is reflected in the statutory considerations agencies must consider in making these awards:</a:t>
            </a:r>
          </a:p>
          <a:p>
            <a:pPr marL="463550" lvl="1" indent="-239713"/>
            <a:r>
              <a:rPr lang="en-US" sz="1600" dirty="0"/>
              <a:t>(A) the extent to which such award could aid the eligible entity in commercializing the research funded under the eligible entity’s Phase II program; </a:t>
            </a:r>
          </a:p>
          <a:p>
            <a:pPr marL="463550" lvl="1" indent="-239713"/>
            <a:r>
              <a:rPr lang="en-US" sz="1600" dirty="0"/>
              <a:t>(B) whether the updated Phase II commercialization plan submitted with the application provides a sound approach for establishing technical feasibility that could lead to commercialization of such research;</a:t>
            </a:r>
          </a:p>
          <a:p>
            <a:pPr marL="463550" lvl="1" indent="-239713"/>
            <a:r>
              <a:rPr lang="en-US" sz="1600" dirty="0"/>
              <a:t>(C) whether the proposed activities to be conducted under such updated Phase II commercialization plan further improve the likelihood that such research will provide societal benefits; </a:t>
            </a:r>
          </a:p>
          <a:p>
            <a:pPr marL="463550" lvl="1" indent="-239713"/>
            <a:r>
              <a:rPr lang="en-US" sz="1600" dirty="0"/>
              <a:t>(D) whether the small business concern has progressed satisfactorily in Phase II to justify receipt of a subsequent Phase II SBIR award; </a:t>
            </a:r>
          </a:p>
          <a:p>
            <a:pPr marL="463550" lvl="1" indent="-239713"/>
            <a:r>
              <a:rPr lang="en-US" sz="1600" dirty="0"/>
              <a:t>(E) the expectations of the eligible third party investor that provides matching funding; and </a:t>
            </a:r>
          </a:p>
          <a:p>
            <a:pPr marL="463550" lvl="1" indent="-239713"/>
            <a:r>
              <a:rPr lang="en-US" sz="1600" dirty="0"/>
              <a:t>(F) the likelihood that the proposed activities to be conducted under such updated Phase II commercialization plan using matching funding provided by such eligible third-party investor will lead to commercial and societal benefit. </a:t>
            </a:r>
          </a:p>
          <a:p>
            <a:pPr lvl="1"/>
            <a:endParaRPr lang="en-US" sz="1600" dirty="0"/>
          </a:p>
          <a:p>
            <a:endParaRPr lang="en-US" sz="2000" dirty="0"/>
          </a:p>
        </p:txBody>
      </p:sp>
      <p:sp>
        <p:nvSpPr>
          <p:cNvPr id="5" name="Slide Number Placeholder 4">
            <a:extLst>
              <a:ext uri="{FF2B5EF4-FFF2-40B4-BE49-F238E27FC236}">
                <a16:creationId xmlns:a16="http://schemas.microsoft.com/office/drawing/2014/main" id="{5CA99854-862E-43A3-8249-CC5A208862DB}"/>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24</a:t>
            </a:fld>
            <a:endParaRPr lang="en-US">
              <a:solidFill>
                <a:prstClr val="black">
                  <a:tint val="75000"/>
                </a:prstClr>
              </a:solidFill>
            </a:endParaRPr>
          </a:p>
        </p:txBody>
      </p:sp>
    </p:spTree>
    <p:extLst>
      <p:ext uri="{BB962C8B-B14F-4D97-AF65-F5344CB8AC3E}">
        <p14:creationId xmlns:p14="http://schemas.microsoft.com/office/powerpoint/2010/main" val="12266767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Eligibility</a:t>
            </a:r>
          </a:p>
        </p:txBody>
      </p:sp>
      <p:sp>
        <p:nvSpPr>
          <p:cNvPr id="3" name="Content Placeholder 2"/>
          <p:cNvSpPr>
            <a:spLocks noGrp="1"/>
          </p:cNvSpPr>
          <p:nvPr>
            <p:ph idx="1"/>
          </p:nvPr>
        </p:nvSpPr>
        <p:spPr>
          <a:xfrm>
            <a:off x="609600" y="1676400"/>
            <a:ext cx="10972800" cy="4449764"/>
          </a:xfrm>
        </p:spPr>
        <p:txBody>
          <a:bodyPr>
            <a:normAutofit/>
          </a:bodyPr>
          <a:lstStyle/>
          <a:p>
            <a:r>
              <a:rPr lang="en-US" dirty="0"/>
              <a:t>A small business concern must meet the following eligibility criteria:</a:t>
            </a:r>
          </a:p>
          <a:p>
            <a:pPr lvl="1"/>
            <a:r>
              <a:rPr lang="en-US" sz="1800" dirty="0"/>
              <a:t>Have received an SBIR Phase II award and an SBIR Phase IIA or IIB award as specified in the FOA</a:t>
            </a:r>
          </a:p>
          <a:p>
            <a:pPr lvl="1"/>
            <a:r>
              <a:rPr lang="en-US" sz="1800" dirty="0"/>
              <a:t>The SBIR Phase IIA or IIB award will have been issued two fiscal years prior to the time of eligibility for a Phase IIC award</a:t>
            </a:r>
          </a:p>
          <a:p>
            <a:pPr marL="457200" lvl="1" indent="0">
              <a:buNone/>
            </a:pPr>
            <a:endParaRPr lang="en-US" sz="1800" dirty="0"/>
          </a:p>
          <a:p>
            <a:pPr marL="457200" lvl="1" indent="0">
              <a:buNone/>
            </a:pPr>
            <a:r>
              <a:rPr lang="en-US" sz="1800" dirty="0"/>
              <a:t>Note:  Phase IIC awards are limited by statute to the SBIR program.  No Phase IIC awards will be made under the STTR program.  Also to be eligible for Phase IIC your prior Phase II and Phase IIA or IIB awards must be SBIR (not STTR) awards.    </a:t>
            </a:r>
          </a:p>
        </p:txBody>
      </p:sp>
      <p:sp>
        <p:nvSpPr>
          <p:cNvPr id="5" name="Slide Number Placeholder 4">
            <a:extLst>
              <a:ext uri="{FF2B5EF4-FFF2-40B4-BE49-F238E27FC236}">
                <a16:creationId xmlns:a16="http://schemas.microsoft.com/office/drawing/2014/main" id="{35AAFD5B-8E71-4D59-8663-960A257DE2D4}"/>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25</a:t>
            </a:fld>
            <a:endParaRPr lang="en-US">
              <a:solidFill>
                <a:prstClr val="black">
                  <a:tint val="75000"/>
                </a:prstClr>
              </a:solidFill>
            </a:endParaRPr>
          </a:p>
        </p:txBody>
      </p:sp>
    </p:spTree>
    <p:extLst>
      <p:ext uri="{BB962C8B-B14F-4D97-AF65-F5344CB8AC3E}">
        <p14:creationId xmlns:p14="http://schemas.microsoft.com/office/powerpoint/2010/main" val="30884529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2" name="Group 81"/>
          <p:cNvGrpSpPr/>
          <p:nvPr/>
        </p:nvGrpSpPr>
        <p:grpSpPr>
          <a:xfrm>
            <a:off x="1500036" y="1938457"/>
            <a:ext cx="8944989" cy="2709743"/>
            <a:chOff x="1500036" y="1938457"/>
            <a:chExt cx="8944989" cy="3672813"/>
          </a:xfrm>
        </p:grpSpPr>
        <p:cxnSp>
          <p:nvCxnSpPr>
            <p:cNvPr id="55" name="Straight Connector 54"/>
            <p:cNvCxnSpPr/>
            <p:nvPr/>
          </p:nvCxnSpPr>
          <p:spPr>
            <a:xfrm>
              <a:off x="1500036" y="2131361"/>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566966" y="2116757"/>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3556001" y="2116756"/>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4545036" y="2116755"/>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5534071" y="2116754"/>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6523106" y="2116753"/>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7512141" y="2116752"/>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8501176" y="2116751"/>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9490211" y="2116750"/>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10432325" y="2116749"/>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1623762" y="1946695"/>
              <a:ext cx="818388" cy="461665"/>
            </a:xfrm>
            <a:prstGeom prst="rect">
              <a:avLst/>
            </a:prstGeom>
            <a:noFill/>
          </p:spPr>
          <p:txBody>
            <a:bodyPr wrap="square" rtlCol="0">
              <a:spAutoFit/>
            </a:bodyPr>
            <a:lstStyle/>
            <a:p>
              <a:pPr algn="ctr"/>
              <a:r>
                <a:rPr lang="en-US" dirty="0">
                  <a:solidFill>
                    <a:srgbClr val="5B9BD5"/>
                  </a:solidFill>
                  <a:latin typeface="+mn-lt"/>
                </a:rPr>
                <a:t>1</a:t>
              </a:r>
            </a:p>
          </p:txBody>
        </p:sp>
        <p:sp>
          <p:nvSpPr>
            <p:cNvPr id="74" name="TextBox 73"/>
            <p:cNvSpPr txBox="1"/>
            <p:nvPr/>
          </p:nvSpPr>
          <p:spPr>
            <a:xfrm>
              <a:off x="2665978" y="1946695"/>
              <a:ext cx="818388" cy="461665"/>
            </a:xfrm>
            <a:prstGeom prst="rect">
              <a:avLst/>
            </a:prstGeom>
            <a:noFill/>
          </p:spPr>
          <p:txBody>
            <a:bodyPr wrap="square" rtlCol="0">
              <a:spAutoFit/>
            </a:bodyPr>
            <a:lstStyle/>
            <a:p>
              <a:pPr algn="ctr"/>
              <a:r>
                <a:rPr lang="en-US" dirty="0">
                  <a:solidFill>
                    <a:srgbClr val="5B9BD5"/>
                  </a:solidFill>
                  <a:latin typeface="+mn-lt"/>
                </a:rPr>
                <a:t>2</a:t>
              </a:r>
            </a:p>
          </p:txBody>
        </p:sp>
        <p:sp>
          <p:nvSpPr>
            <p:cNvPr id="75" name="TextBox 74"/>
            <p:cNvSpPr txBox="1"/>
            <p:nvPr/>
          </p:nvSpPr>
          <p:spPr>
            <a:xfrm>
              <a:off x="3675242" y="1946695"/>
              <a:ext cx="818388" cy="461665"/>
            </a:xfrm>
            <a:prstGeom prst="rect">
              <a:avLst/>
            </a:prstGeom>
            <a:noFill/>
          </p:spPr>
          <p:txBody>
            <a:bodyPr wrap="square" rtlCol="0">
              <a:spAutoFit/>
            </a:bodyPr>
            <a:lstStyle/>
            <a:p>
              <a:pPr algn="ctr"/>
              <a:r>
                <a:rPr lang="en-US" dirty="0">
                  <a:solidFill>
                    <a:srgbClr val="5B9BD5"/>
                  </a:solidFill>
                  <a:latin typeface="+mn-lt"/>
                </a:rPr>
                <a:t>3</a:t>
              </a:r>
            </a:p>
          </p:txBody>
        </p:sp>
        <p:sp>
          <p:nvSpPr>
            <p:cNvPr id="76" name="TextBox 75"/>
            <p:cNvSpPr txBox="1"/>
            <p:nvPr/>
          </p:nvSpPr>
          <p:spPr>
            <a:xfrm>
              <a:off x="4633328" y="1947890"/>
              <a:ext cx="818388" cy="461665"/>
            </a:xfrm>
            <a:prstGeom prst="rect">
              <a:avLst/>
            </a:prstGeom>
            <a:noFill/>
          </p:spPr>
          <p:txBody>
            <a:bodyPr wrap="square" rtlCol="0">
              <a:spAutoFit/>
            </a:bodyPr>
            <a:lstStyle/>
            <a:p>
              <a:pPr algn="ctr"/>
              <a:r>
                <a:rPr lang="en-US" dirty="0">
                  <a:solidFill>
                    <a:srgbClr val="5B9BD5"/>
                  </a:solidFill>
                  <a:latin typeface="+mn-lt"/>
                </a:rPr>
                <a:t>4</a:t>
              </a:r>
            </a:p>
          </p:txBody>
        </p:sp>
        <p:sp>
          <p:nvSpPr>
            <p:cNvPr id="77" name="TextBox 76"/>
            <p:cNvSpPr txBox="1"/>
            <p:nvPr/>
          </p:nvSpPr>
          <p:spPr>
            <a:xfrm>
              <a:off x="5627868" y="1938457"/>
              <a:ext cx="818388" cy="461665"/>
            </a:xfrm>
            <a:prstGeom prst="rect">
              <a:avLst/>
            </a:prstGeom>
            <a:noFill/>
          </p:spPr>
          <p:txBody>
            <a:bodyPr wrap="square" rtlCol="0">
              <a:spAutoFit/>
            </a:bodyPr>
            <a:lstStyle/>
            <a:p>
              <a:pPr algn="ctr"/>
              <a:r>
                <a:rPr lang="en-US" dirty="0">
                  <a:solidFill>
                    <a:srgbClr val="5B9BD5"/>
                  </a:solidFill>
                  <a:latin typeface="+mn-lt"/>
                </a:rPr>
                <a:t>5</a:t>
              </a:r>
            </a:p>
          </p:txBody>
        </p:sp>
        <p:sp>
          <p:nvSpPr>
            <p:cNvPr id="78" name="TextBox 77"/>
            <p:cNvSpPr txBox="1"/>
            <p:nvPr/>
          </p:nvSpPr>
          <p:spPr>
            <a:xfrm>
              <a:off x="6612423" y="1946695"/>
              <a:ext cx="818388" cy="461665"/>
            </a:xfrm>
            <a:prstGeom prst="rect">
              <a:avLst/>
            </a:prstGeom>
            <a:noFill/>
          </p:spPr>
          <p:txBody>
            <a:bodyPr wrap="square" rtlCol="0">
              <a:spAutoFit/>
            </a:bodyPr>
            <a:lstStyle/>
            <a:p>
              <a:pPr algn="ctr"/>
              <a:r>
                <a:rPr lang="en-US" dirty="0">
                  <a:solidFill>
                    <a:srgbClr val="5B9BD5"/>
                  </a:solidFill>
                  <a:latin typeface="+mn-lt"/>
                </a:rPr>
                <a:t>6</a:t>
              </a:r>
            </a:p>
          </p:txBody>
        </p:sp>
        <p:sp>
          <p:nvSpPr>
            <p:cNvPr id="79" name="TextBox 78"/>
            <p:cNvSpPr txBox="1"/>
            <p:nvPr/>
          </p:nvSpPr>
          <p:spPr>
            <a:xfrm>
              <a:off x="7629919" y="1946695"/>
              <a:ext cx="818388" cy="461665"/>
            </a:xfrm>
            <a:prstGeom prst="rect">
              <a:avLst/>
            </a:prstGeom>
            <a:noFill/>
          </p:spPr>
          <p:txBody>
            <a:bodyPr wrap="square" rtlCol="0">
              <a:spAutoFit/>
            </a:bodyPr>
            <a:lstStyle/>
            <a:p>
              <a:pPr algn="ctr"/>
              <a:r>
                <a:rPr lang="en-US" dirty="0">
                  <a:solidFill>
                    <a:srgbClr val="5B9BD5"/>
                  </a:solidFill>
                  <a:latin typeface="+mn-lt"/>
                </a:rPr>
                <a:t>7</a:t>
              </a:r>
            </a:p>
          </p:txBody>
        </p:sp>
        <p:sp>
          <p:nvSpPr>
            <p:cNvPr id="80" name="TextBox 79"/>
            <p:cNvSpPr txBox="1"/>
            <p:nvPr/>
          </p:nvSpPr>
          <p:spPr>
            <a:xfrm>
              <a:off x="8581527" y="1946695"/>
              <a:ext cx="818388" cy="461665"/>
            </a:xfrm>
            <a:prstGeom prst="rect">
              <a:avLst/>
            </a:prstGeom>
            <a:noFill/>
          </p:spPr>
          <p:txBody>
            <a:bodyPr wrap="square" rtlCol="0">
              <a:spAutoFit/>
            </a:bodyPr>
            <a:lstStyle/>
            <a:p>
              <a:pPr algn="ctr"/>
              <a:r>
                <a:rPr lang="en-US" dirty="0">
                  <a:solidFill>
                    <a:srgbClr val="5B9BD5"/>
                  </a:solidFill>
                  <a:latin typeface="+mn-lt"/>
                </a:rPr>
                <a:t>8</a:t>
              </a:r>
            </a:p>
          </p:txBody>
        </p:sp>
        <p:sp>
          <p:nvSpPr>
            <p:cNvPr id="81" name="TextBox 80"/>
            <p:cNvSpPr txBox="1"/>
            <p:nvPr/>
          </p:nvSpPr>
          <p:spPr>
            <a:xfrm>
              <a:off x="9549476" y="1950811"/>
              <a:ext cx="818388" cy="461665"/>
            </a:xfrm>
            <a:prstGeom prst="rect">
              <a:avLst/>
            </a:prstGeom>
            <a:noFill/>
          </p:spPr>
          <p:txBody>
            <a:bodyPr wrap="square" rtlCol="0">
              <a:spAutoFit/>
            </a:bodyPr>
            <a:lstStyle/>
            <a:p>
              <a:pPr algn="ctr"/>
              <a:r>
                <a:rPr lang="en-US" dirty="0">
                  <a:solidFill>
                    <a:srgbClr val="5B9BD5"/>
                  </a:solidFill>
                  <a:latin typeface="+mn-lt"/>
                </a:rPr>
                <a:t>9</a:t>
              </a:r>
            </a:p>
          </p:txBody>
        </p:sp>
      </p:grpSp>
      <p:sp>
        <p:nvSpPr>
          <p:cNvPr id="2" name="Title 1"/>
          <p:cNvSpPr>
            <a:spLocks noGrp="1"/>
          </p:cNvSpPr>
          <p:nvPr>
            <p:ph type="title"/>
          </p:nvPr>
        </p:nvSpPr>
        <p:spPr/>
        <p:txBody>
          <a:bodyPr>
            <a:normAutofit/>
          </a:bodyPr>
          <a:lstStyle/>
          <a:p>
            <a:r>
              <a:rPr lang="en-US" sz="3600" dirty="0"/>
              <a:t>Phase IIC Timeline</a:t>
            </a:r>
          </a:p>
        </p:txBody>
      </p:sp>
      <p:sp>
        <p:nvSpPr>
          <p:cNvPr id="5" name="Rectangle 4"/>
          <p:cNvSpPr/>
          <p:nvPr/>
        </p:nvSpPr>
        <p:spPr>
          <a:xfrm>
            <a:off x="1861022" y="3109260"/>
            <a:ext cx="875116"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a:t>
            </a:r>
            <a:endParaRPr lang="en-US" sz="1600" i="1" dirty="0">
              <a:solidFill>
                <a:prstClr val="black">
                  <a:lumMod val="65000"/>
                  <a:lumOff val="35000"/>
                </a:prstClr>
              </a:solidFill>
            </a:endParaRPr>
          </a:p>
        </p:txBody>
      </p:sp>
      <p:sp>
        <p:nvSpPr>
          <p:cNvPr id="6" name="Rectangle 5"/>
          <p:cNvSpPr/>
          <p:nvPr/>
        </p:nvSpPr>
        <p:spPr>
          <a:xfrm>
            <a:off x="3093847" y="3111382"/>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a:t>
            </a:r>
            <a:endParaRPr lang="en-US" sz="1600" i="1" dirty="0">
              <a:solidFill>
                <a:prstClr val="black">
                  <a:lumMod val="65000"/>
                  <a:lumOff val="35000"/>
                </a:prstClr>
              </a:solidFill>
            </a:endParaRPr>
          </a:p>
        </p:txBody>
      </p:sp>
      <p:sp>
        <p:nvSpPr>
          <p:cNvPr id="7" name="TextBox 6"/>
          <p:cNvSpPr txBox="1"/>
          <p:nvPr/>
        </p:nvSpPr>
        <p:spPr>
          <a:xfrm>
            <a:off x="5425893" y="1413275"/>
            <a:ext cx="818388" cy="461665"/>
          </a:xfrm>
          <a:prstGeom prst="rect">
            <a:avLst/>
          </a:prstGeom>
          <a:noFill/>
        </p:spPr>
        <p:txBody>
          <a:bodyPr wrap="square" rtlCol="0">
            <a:spAutoFit/>
          </a:bodyPr>
          <a:lstStyle/>
          <a:p>
            <a:pPr algn="ctr"/>
            <a:r>
              <a:rPr lang="en-US" dirty="0">
                <a:solidFill>
                  <a:srgbClr val="5B9BD5"/>
                </a:solidFill>
                <a:latin typeface="+mn-lt"/>
              </a:rPr>
              <a:t>Year</a:t>
            </a:r>
          </a:p>
        </p:txBody>
      </p:sp>
      <p:cxnSp>
        <p:nvCxnSpPr>
          <p:cNvPr id="8" name="Elbow Connector 7"/>
          <p:cNvCxnSpPr>
            <a:stCxn id="5" idx="3"/>
            <a:endCxn id="6" idx="1"/>
          </p:cNvCxnSpPr>
          <p:nvPr/>
        </p:nvCxnSpPr>
        <p:spPr>
          <a:xfrm>
            <a:off x="2736138" y="3275948"/>
            <a:ext cx="357709" cy="212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Rectangle 67"/>
          <p:cNvSpPr/>
          <p:nvPr/>
        </p:nvSpPr>
        <p:spPr>
          <a:xfrm>
            <a:off x="5976698" y="3723820"/>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IIB</a:t>
            </a:r>
            <a:endParaRPr lang="en-US" sz="1600" i="1" dirty="0">
              <a:solidFill>
                <a:prstClr val="black">
                  <a:lumMod val="65000"/>
                  <a:lumOff val="35000"/>
                </a:prstClr>
              </a:solidFill>
            </a:endParaRPr>
          </a:p>
        </p:txBody>
      </p:sp>
      <p:sp>
        <p:nvSpPr>
          <p:cNvPr id="69" name="Rectangle 68"/>
          <p:cNvSpPr/>
          <p:nvPr/>
        </p:nvSpPr>
        <p:spPr>
          <a:xfrm>
            <a:off x="7953701" y="3723819"/>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IIC</a:t>
            </a:r>
            <a:endParaRPr lang="en-US" sz="1600" i="1" dirty="0">
              <a:solidFill>
                <a:prstClr val="black">
                  <a:lumMod val="65000"/>
                  <a:lumOff val="35000"/>
                </a:prstClr>
              </a:solidFill>
            </a:endParaRPr>
          </a:p>
        </p:txBody>
      </p:sp>
      <p:cxnSp>
        <p:nvCxnSpPr>
          <p:cNvPr id="54" name="Elbow Connector 53"/>
          <p:cNvCxnSpPr>
            <a:stCxn id="66" idx="1"/>
            <a:endCxn id="68" idx="1"/>
          </p:cNvCxnSpPr>
          <p:nvPr/>
        </p:nvCxnSpPr>
        <p:spPr>
          <a:xfrm rot="10800000" flipH="1" flipV="1">
            <a:off x="5083250" y="3284186"/>
            <a:ext cx="893447" cy="606322"/>
          </a:xfrm>
          <a:prstGeom prst="bentConnector3">
            <a:avLst>
              <a:gd name="adj1" fmla="val -1613"/>
            </a:avLst>
          </a:prstGeom>
          <a:ln>
            <a:tailEnd type="triangle"/>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5083251" y="3117498"/>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IIA or IIB</a:t>
            </a:r>
            <a:endParaRPr lang="en-US" sz="1600" i="1" dirty="0">
              <a:solidFill>
                <a:prstClr val="black">
                  <a:lumMod val="65000"/>
                  <a:lumOff val="35000"/>
                </a:prstClr>
              </a:solidFill>
            </a:endParaRPr>
          </a:p>
        </p:txBody>
      </p:sp>
      <p:sp>
        <p:nvSpPr>
          <p:cNvPr id="10" name="TextBox 9"/>
          <p:cNvSpPr txBox="1"/>
          <p:nvPr/>
        </p:nvSpPr>
        <p:spPr>
          <a:xfrm>
            <a:off x="1219200" y="4801985"/>
            <a:ext cx="9802964" cy="707886"/>
          </a:xfrm>
          <a:prstGeom prst="rect">
            <a:avLst/>
          </a:prstGeom>
          <a:noFill/>
        </p:spPr>
        <p:txBody>
          <a:bodyPr wrap="square" rtlCol="0">
            <a:spAutoFit/>
          </a:bodyPr>
          <a:lstStyle/>
          <a:p>
            <a:r>
              <a:rPr lang="en-US" sz="2000" dirty="0">
                <a:latin typeface="+mn-lt"/>
              </a:rPr>
              <a:t>Phase IIC follows a Phase IIA or Phase IIB award.  There will be only one opportunity to apply for Phase IIC--two years after you applied for your Phase IIA or Phase IIB award</a:t>
            </a:r>
          </a:p>
        </p:txBody>
      </p:sp>
      <p:sp>
        <p:nvSpPr>
          <p:cNvPr id="67" name="Rectangle 66"/>
          <p:cNvSpPr/>
          <p:nvPr/>
        </p:nvSpPr>
        <p:spPr>
          <a:xfrm>
            <a:off x="7064417" y="3115376"/>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IIC</a:t>
            </a:r>
            <a:endParaRPr lang="en-US" sz="1600" i="1" dirty="0">
              <a:solidFill>
                <a:prstClr val="black">
                  <a:lumMod val="65000"/>
                  <a:lumOff val="35000"/>
                </a:prstClr>
              </a:solidFill>
            </a:endParaRPr>
          </a:p>
        </p:txBody>
      </p:sp>
      <p:sp>
        <p:nvSpPr>
          <p:cNvPr id="3" name="Slide Number Placeholder 2">
            <a:extLst>
              <a:ext uri="{FF2B5EF4-FFF2-40B4-BE49-F238E27FC236}">
                <a16:creationId xmlns:a16="http://schemas.microsoft.com/office/drawing/2014/main" id="{B5687205-D493-4DFE-BB12-3089F1C3C5D6}"/>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26</a:t>
            </a:fld>
            <a:endParaRPr lang="en-US">
              <a:solidFill>
                <a:prstClr val="black">
                  <a:tint val="75000"/>
                </a:prstClr>
              </a:solidFill>
            </a:endParaRPr>
          </a:p>
        </p:txBody>
      </p:sp>
    </p:spTree>
    <p:extLst>
      <p:ext uri="{BB962C8B-B14F-4D97-AF65-F5344CB8AC3E}">
        <p14:creationId xmlns:p14="http://schemas.microsoft.com/office/powerpoint/2010/main" val="27090485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Funds</a:t>
            </a:r>
          </a:p>
        </p:txBody>
      </p:sp>
      <p:sp>
        <p:nvSpPr>
          <p:cNvPr id="3" name="Content Placeholder 2"/>
          <p:cNvSpPr>
            <a:spLocks noGrp="1"/>
          </p:cNvSpPr>
          <p:nvPr>
            <p:ph idx="1"/>
          </p:nvPr>
        </p:nvSpPr>
        <p:spPr/>
        <p:txBody>
          <a:bodyPr>
            <a:normAutofit/>
          </a:bodyPr>
          <a:lstStyle/>
          <a:p>
            <a:r>
              <a:rPr lang="en-US" sz="2000" dirty="0"/>
              <a:t>A Phase IIC award requires that the applicant has matching funds (excluding any fees collected by the small business concern receiving the Phase IIC award) equal to the amount of the Phase IIC award.  </a:t>
            </a:r>
          </a:p>
          <a:p>
            <a:endParaRPr lang="en-US" sz="2000" dirty="0"/>
          </a:p>
          <a:p>
            <a:r>
              <a:rPr lang="en-US" sz="2000" dirty="0"/>
              <a:t>The matching funds must be from an eligible third party investor</a:t>
            </a:r>
          </a:p>
          <a:p>
            <a:pPr lvl="1"/>
            <a:r>
              <a:rPr lang="en-US" sz="1600" dirty="0"/>
              <a:t>The term ‘eligible third-party investor’ means a small business concern other than the eligible entity, a venture capital firm, an individual investor, a non-SBIR Federal, State or local government, or any combination thereof.</a:t>
            </a:r>
          </a:p>
          <a:p>
            <a:pPr lvl="2"/>
            <a:r>
              <a:rPr lang="en-US" sz="1400" dirty="0"/>
              <a:t>Please note that </a:t>
            </a:r>
            <a:r>
              <a:rPr lang="en-US" sz="1400" u="sng" dirty="0"/>
              <a:t>SBIR/STTR Phase I, II, or III funding from a Federal agency may not be used as matching funds</a:t>
            </a:r>
            <a:endParaRPr lang="en-US" sz="1400" dirty="0"/>
          </a:p>
          <a:p>
            <a:pPr lvl="2"/>
            <a:endParaRPr lang="en-US" sz="1400" dirty="0"/>
          </a:p>
          <a:p>
            <a:r>
              <a:rPr lang="en-US" sz="2000" dirty="0"/>
              <a:t>The following types of funding </a:t>
            </a:r>
            <a:r>
              <a:rPr lang="en-US" sz="2000" u="sng" dirty="0"/>
              <a:t>do not </a:t>
            </a:r>
            <a:r>
              <a:rPr lang="en-US" sz="2000" dirty="0"/>
              <a:t>qualify as matching funds:</a:t>
            </a:r>
          </a:p>
          <a:p>
            <a:pPr lvl="1"/>
            <a:r>
              <a:rPr lang="en-US" sz="1600" dirty="0"/>
              <a:t>The eligible entity’s internal R&amp;D funds. </a:t>
            </a:r>
          </a:p>
          <a:p>
            <a:pPr lvl="1"/>
            <a:r>
              <a:rPr lang="en-US" sz="1600" dirty="0"/>
              <a:t>Funding in forms other than cash, such as in-kind or other intangible assets. </a:t>
            </a:r>
          </a:p>
          <a:p>
            <a:pPr lvl="1"/>
            <a:r>
              <a:rPr lang="en-US" sz="1600" dirty="0"/>
              <a:t>Funding from the owners of the eligible entity, its family members, or affiliates of such owners. </a:t>
            </a:r>
          </a:p>
          <a:p>
            <a:pPr lvl="1"/>
            <a:r>
              <a:rPr lang="en-US" sz="1600" dirty="0"/>
              <a:t>Funding attained through loans or other forms of debt obligations. </a:t>
            </a:r>
          </a:p>
          <a:p>
            <a:pPr lvl="1"/>
            <a:endParaRPr lang="en-US" sz="1800" dirty="0"/>
          </a:p>
        </p:txBody>
      </p:sp>
      <p:sp>
        <p:nvSpPr>
          <p:cNvPr id="5" name="Slide Number Placeholder 4">
            <a:extLst>
              <a:ext uri="{FF2B5EF4-FFF2-40B4-BE49-F238E27FC236}">
                <a16:creationId xmlns:a16="http://schemas.microsoft.com/office/drawing/2014/main" id="{7EB923EB-5966-40FC-BB05-6A9E04CDAD71}"/>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27</a:t>
            </a:fld>
            <a:endParaRPr lang="en-US">
              <a:solidFill>
                <a:prstClr val="black">
                  <a:tint val="75000"/>
                </a:prstClr>
              </a:solidFill>
            </a:endParaRPr>
          </a:p>
        </p:txBody>
      </p:sp>
    </p:spTree>
    <p:extLst>
      <p:ext uri="{BB962C8B-B14F-4D97-AF65-F5344CB8AC3E}">
        <p14:creationId xmlns:p14="http://schemas.microsoft.com/office/powerpoint/2010/main" val="3860637985"/>
      </p:ext>
    </p:extLst>
  </p:cSld>
  <p:clrMapOvr>
    <a:masterClrMapping/>
  </p:clrMapOvr>
  <p:extLst>
    <p:ext uri="{6950BFC3-D8DA-4A85-94F7-54DA5524770B}">
      <p188:commentRel xmlns:p188="http://schemas.microsoft.com/office/powerpoint/2018/8/main" r:id="rId2"/>
    </p:ext>
  </p:extLs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Funds (cont.)</a:t>
            </a:r>
          </a:p>
        </p:txBody>
      </p:sp>
      <p:sp>
        <p:nvSpPr>
          <p:cNvPr id="3" name="Content Placeholder 2"/>
          <p:cNvSpPr>
            <a:spLocks noGrp="1"/>
          </p:cNvSpPr>
          <p:nvPr>
            <p:ph idx="1"/>
          </p:nvPr>
        </p:nvSpPr>
        <p:spPr/>
        <p:txBody>
          <a:bodyPr>
            <a:normAutofit/>
          </a:bodyPr>
          <a:lstStyle/>
          <a:p>
            <a:r>
              <a:rPr lang="en-US" sz="2000" dirty="0"/>
              <a:t>When do the matching funds need to be available?</a:t>
            </a:r>
          </a:p>
          <a:p>
            <a:pPr lvl="1"/>
            <a:r>
              <a:rPr lang="en-US" sz="1600" dirty="0"/>
              <a:t>The small business concern must have the total amount of the matching funds available for expenditure at the grant start date listed in the FOA.  A small business concern that fails to meet this requirement is ineligible for award</a:t>
            </a:r>
          </a:p>
          <a:p>
            <a:pPr lvl="1"/>
            <a:r>
              <a:rPr lang="en-US" sz="1600" u="sng" dirty="0"/>
              <a:t>Your matching funds must also be contingent upon receiving the DOE Phase IIC award</a:t>
            </a:r>
            <a:r>
              <a:rPr lang="en-US" sz="1600" dirty="0"/>
              <a:t>  </a:t>
            </a:r>
          </a:p>
          <a:p>
            <a:pPr lvl="1"/>
            <a:endParaRPr lang="en-US" sz="1600" dirty="0"/>
          </a:p>
          <a:p>
            <a:r>
              <a:rPr lang="en-US" sz="2000" dirty="0"/>
              <a:t>When must the matching funds be expended?</a:t>
            </a:r>
          </a:p>
          <a:p>
            <a:pPr lvl="1"/>
            <a:r>
              <a:rPr lang="en-US" sz="1600" dirty="0"/>
              <a:t>The matching funds must be expended during the period of performance of the Phase IIC award</a:t>
            </a:r>
          </a:p>
          <a:p>
            <a:pPr lvl="1"/>
            <a:r>
              <a:rPr lang="en-US" sz="1600" dirty="0"/>
              <a:t>Failure to expend the full amount of the matching funds will reduce the amount of award funding correspondingly, and DOE may take other remedies</a:t>
            </a:r>
          </a:p>
          <a:p>
            <a:pPr lvl="1"/>
            <a:endParaRPr lang="en-US" sz="1600" dirty="0"/>
          </a:p>
          <a:p>
            <a:r>
              <a:rPr lang="en-US" sz="2000" dirty="0"/>
              <a:t>Will a no cost extension be available for a Phase IIC award</a:t>
            </a:r>
            <a:r>
              <a:rPr lang="en-US" sz="2000" strike="sngStrike" dirty="0"/>
              <a:t>s</a:t>
            </a:r>
            <a:r>
              <a:rPr lang="en-US" sz="2000" dirty="0"/>
              <a:t>?</a:t>
            </a:r>
          </a:p>
          <a:p>
            <a:pPr lvl="1"/>
            <a:r>
              <a:rPr lang="en-US" sz="1600" dirty="0"/>
              <a:t>Yes, but only if the award funding has not been fully expended at the end of the initial period of performance of the Phase IIC award</a:t>
            </a:r>
          </a:p>
          <a:p>
            <a:endParaRPr lang="en-US" sz="2000" dirty="0"/>
          </a:p>
          <a:p>
            <a:endParaRPr lang="en-US" sz="2000" dirty="0"/>
          </a:p>
        </p:txBody>
      </p:sp>
      <p:sp>
        <p:nvSpPr>
          <p:cNvPr id="5" name="Slide Number Placeholder 4">
            <a:extLst>
              <a:ext uri="{FF2B5EF4-FFF2-40B4-BE49-F238E27FC236}">
                <a16:creationId xmlns:a16="http://schemas.microsoft.com/office/drawing/2014/main" id="{58901617-BC7B-4663-B6B6-16A4437A591B}"/>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28</a:t>
            </a:fld>
            <a:endParaRPr lang="en-US">
              <a:solidFill>
                <a:prstClr val="black">
                  <a:tint val="75000"/>
                </a:prstClr>
              </a:solidFill>
            </a:endParaRPr>
          </a:p>
        </p:txBody>
      </p:sp>
    </p:spTree>
    <p:extLst>
      <p:ext uri="{BB962C8B-B14F-4D97-AF65-F5344CB8AC3E}">
        <p14:creationId xmlns:p14="http://schemas.microsoft.com/office/powerpoint/2010/main" val="20260637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 for Phase IIC Awards</a:t>
            </a:r>
          </a:p>
        </p:txBody>
      </p:sp>
      <p:sp>
        <p:nvSpPr>
          <p:cNvPr id="3" name="Content Placeholder 2"/>
          <p:cNvSpPr>
            <a:spLocks noGrp="1"/>
          </p:cNvSpPr>
          <p:nvPr>
            <p:ph idx="1"/>
          </p:nvPr>
        </p:nvSpPr>
        <p:spPr/>
        <p:txBody>
          <a:bodyPr>
            <a:normAutofit/>
          </a:bodyPr>
          <a:lstStyle/>
          <a:p>
            <a:r>
              <a:rPr lang="en-US" sz="2000" dirty="0"/>
              <a:t>Maximum Award Amount and Duration</a:t>
            </a:r>
          </a:p>
          <a:p>
            <a:pPr lvl="1"/>
            <a:r>
              <a:rPr lang="en-US" sz="1600" dirty="0"/>
              <a:t>$1,100,000, up to 2 years  </a:t>
            </a:r>
            <a:r>
              <a:rPr lang="en-US" sz="1600" dirty="0">
                <a:solidFill>
                  <a:srgbClr val="00B050"/>
                </a:solidFill>
              </a:rPr>
              <a:t> </a:t>
            </a:r>
          </a:p>
          <a:p>
            <a:pPr lvl="1"/>
            <a:r>
              <a:rPr lang="en-US" sz="1600" dirty="0"/>
              <a:t>Award amounts and project duration require justification</a:t>
            </a:r>
          </a:p>
          <a:p>
            <a:endParaRPr lang="en-US" sz="2000" dirty="0"/>
          </a:p>
          <a:p>
            <a:r>
              <a:rPr lang="en-US" sz="2000" dirty="0"/>
              <a:t>Available Funding</a:t>
            </a:r>
          </a:p>
          <a:p>
            <a:pPr lvl="1"/>
            <a:r>
              <a:rPr lang="en-US" sz="1600" dirty="0"/>
              <a:t>Is there separate funding for the Phase IIC awards? </a:t>
            </a:r>
          </a:p>
          <a:p>
            <a:pPr lvl="2"/>
            <a:r>
              <a:rPr lang="en-US" sz="1400" dirty="0"/>
              <a:t>NO.  Second Phase II award funding is obtained from DOE SBIR &amp; STTR allocations used to make Phase I &amp; II awards</a:t>
            </a:r>
          </a:p>
          <a:p>
            <a:pPr lvl="1"/>
            <a:r>
              <a:rPr lang="en-US" sz="1600" dirty="0"/>
              <a:t>Is there a maximum amount of funding that can be used for Phase IIC awards?</a:t>
            </a:r>
          </a:p>
          <a:p>
            <a:pPr lvl="2"/>
            <a:r>
              <a:rPr lang="en-US" sz="1400" dirty="0"/>
              <a:t>YES.  An agency may not use more than 5 percent of its SBIR funding for Phase IIC awards  </a:t>
            </a:r>
          </a:p>
          <a:p>
            <a:endParaRPr lang="en-US" sz="2000" dirty="0"/>
          </a:p>
          <a:p>
            <a:r>
              <a:rPr lang="en-US" sz="2000" dirty="0"/>
              <a:t>Number of Awards</a:t>
            </a:r>
          </a:p>
          <a:p>
            <a:pPr lvl="1"/>
            <a:r>
              <a:rPr lang="en-US" sz="1600" dirty="0"/>
              <a:t>There is no target number of awards for Phase IIC</a:t>
            </a:r>
          </a:p>
          <a:p>
            <a:pPr lvl="1"/>
            <a:r>
              <a:rPr lang="en-US" sz="1600" dirty="0"/>
              <a:t>The number of awards will depend on the number and quality of applications received under the FOA</a:t>
            </a:r>
          </a:p>
        </p:txBody>
      </p:sp>
      <p:sp>
        <p:nvSpPr>
          <p:cNvPr id="5" name="Slide Number Placeholder 4">
            <a:extLst>
              <a:ext uri="{FF2B5EF4-FFF2-40B4-BE49-F238E27FC236}">
                <a16:creationId xmlns:a16="http://schemas.microsoft.com/office/drawing/2014/main" id="{37B51638-7473-407F-941D-3FC6B80A9F72}"/>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29</a:t>
            </a:fld>
            <a:endParaRPr lang="en-US">
              <a:solidFill>
                <a:prstClr val="black">
                  <a:tint val="75000"/>
                </a:prstClr>
              </a:solidFill>
            </a:endParaRPr>
          </a:p>
        </p:txBody>
      </p:sp>
    </p:spTree>
    <p:extLst>
      <p:ext uri="{BB962C8B-B14F-4D97-AF65-F5344CB8AC3E}">
        <p14:creationId xmlns:p14="http://schemas.microsoft.com/office/powerpoint/2010/main" val="1223834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0972800" cy="1143000"/>
          </a:xfrm>
        </p:spPr>
        <p:txBody>
          <a:bodyPr/>
          <a:lstStyle/>
          <a:p>
            <a:r>
              <a:rPr lang="en-US" dirty="0">
                <a:solidFill>
                  <a:srgbClr val="2C8458"/>
                </a:solidFill>
              </a:rPr>
              <a:t>Webinar Outline</a:t>
            </a:r>
          </a:p>
        </p:txBody>
      </p:sp>
      <p:sp>
        <p:nvSpPr>
          <p:cNvPr id="3" name="Content Placeholder 2"/>
          <p:cNvSpPr>
            <a:spLocks noGrp="1"/>
          </p:cNvSpPr>
          <p:nvPr>
            <p:ph idx="1"/>
          </p:nvPr>
        </p:nvSpPr>
        <p:spPr/>
        <p:txBody>
          <a:bodyPr>
            <a:normAutofit/>
          </a:bodyPr>
          <a:lstStyle/>
          <a:p>
            <a:r>
              <a:rPr lang="en-US" sz="2800" b="1" dirty="0"/>
              <a:t>Second Phase II:  Phase IIA &amp; IIB</a:t>
            </a:r>
          </a:p>
          <a:p>
            <a:pPr lvl="1"/>
            <a:r>
              <a:rPr lang="en-US" sz="2400" dirty="0"/>
              <a:t>SBIR/STTR Reauthorization Act (December 31, 2011) permitted agencies to issue second Phase II awards</a:t>
            </a:r>
          </a:p>
          <a:p>
            <a:pPr lvl="2"/>
            <a:r>
              <a:rPr lang="en-US" sz="2000" dirty="0"/>
              <a:t>DOE implemented these awards in FY 2014</a:t>
            </a:r>
          </a:p>
          <a:p>
            <a:r>
              <a:rPr lang="en-US" sz="2800" b="1" dirty="0"/>
              <a:t>Third Phase II (SBIR Only):  Phase IIC</a:t>
            </a:r>
          </a:p>
          <a:p>
            <a:pPr lvl="1"/>
            <a:r>
              <a:rPr lang="en-US" sz="2400" dirty="0"/>
              <a:t>FY 2019 National Defense Authorization Act (August 13, 2018) required agencies to issue third Phase II awards, if they issue second Phase II awards</a:t>
            </a:r>
          </a:p>
          <a:p>
            <a:pPr lvl="2"/>
            <a:r>
              <a:rPr lang="en-US" sz="2000" dirty="0"/>
              <a:t>DOE began implementing these awards beginning with the FY 2019 Phase II Release 2 FOA</a:t>
            </a:r>
          </a:p>
        </p:txBody>
      </p:sp>
      <p:sp>
        <p:nvSpPr>
          <p:cNvPr id="5" name="Slide Number Placeholder 4">
            <a:extLst>
              <a:ext uri="{FF2B5EF4-FFF2-40B4-BE49-F238E27FC236}">
                <a16:creationId xmlns:a16="http://schemas.microsoft.com/office/drawing/2014/main" id="{4DF4E39E-A616-4C23-9A09-B749A83D2ECA}"/>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3</a:t>
            </a:fld>
            <a:endParaRPr lang="en-US">
              <a:solidFill>
                <a:prstClr val="black">
                  <a:tint val="75000"/>
                </a:prstClr>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Letter of Intent (LOI) Requirement</a:t>
            </a:r>
          </a:p>
        </p:txBody>
      </p:sp>
      <p:sp>
        <p:nvSpPr>
          <p:cNvPr id="3" name="Content Placeholder 2"/>
          <p:cNvSpPr>
            <a:spLocks noGrp="1"/>
          </p:cNvSpPr>
          <p:nvPr>
            <p:ph idx="1"/>
          </p:nvPr>
        </p:nvSpPr>
        <p:spPr/>
        <p:txBody>
          <a:bodyPr>
            <a:normAutofit/>
          </a:bodyPr>
          <a:lstStyle/>
          <a:p>
            <a:r>
              <a:rPr lang="en-US" sz="2000" dirty="0"/>
              <a:t>Phase IIC applicants are required to submit a LOI through PAMS</a:t>
            </a:r>
          </a:p>
          <a:p>
            <a:pPr lvl="1"/>
            <a:r>
              <a:rPr lang="en-US" sz="1600" dirty="0"/>
              <a:t>LOI Deadline: Tuesday, November 8, 2022 by 5:00 pm ET </a:t>
            </a:r>
          </a:p>
          <a:p>
            <a:pPr lvl="1"/>
            <a:r>
              <a:rPr lang="en-US" sz="1600" dirty="0"/>
              <a:t>Application Deadline: Tuesday, December 6, 2022 by 11:59pm ET</a:t>
            </a:r>
          </a:p>
          <a:p>
            <a:pPr lvl="1"/>
            <a:r>
              <a:rPr lang="en-US" sz="1600" dirty="0"/>
              <a:t>Content:</a:t>
            </a:r>
          </a:p>
          <a:p>
            <a:pPr marL="914400" lvl="2"/>
            <a:r>
              <a:rPr lang="en-US" sz="1600" dirty="0"/>
              <a:t>Business Official name and contact information (telephone number and email address)</a:t>
            </a:r>
          </a:p>
          <a:p>
            <a:pPr marL="914400" lvl="2"/>
            <a:r>
              <a:rPr lang="en-US" sz="1600" dirty="0"/>
              <a:t>Name(s) of any proposed subcontractor(s) or consultant(s), if any</a:t>
            </a:r>
          </a:p>
          <a:p>
            <a:pPr marL="914400" lvl="2"/>
            <a:r>
              <a:rPr lang="en-US" sz="1600" dirty="0"/>
              <a:t>DOE Phase II Award Number, “DE-SC000XXXX”</a:t>
            </a:r>
          </a:p>
          <a:p>
            <a:pPr marL="914400" lvl="2"/>
            <a:r>
              <a:rPr lang="en-US" sz="1600" dirty="0"/>
              <a:t>Type of Phase II submission:  please select the Phase IIB (Phase IIC selection is not yet available)</a:t>
            </a:r>
          </a:p>
          <a:p>
            <a:pPr marL="914400" lvl="2"/>
            <a:r>
              <a:rPr lang="en-US" sz="1600" dirty="0"/>
              <a:t>Third Phase II Project Title (same as your second Phase II project title)</a:t>
            </a:r>
          </a:p>
          <a:p>
            <a:pPr marL="914400" lvl="2"/>
            <a:r>
              <a:rPr lang="en-US" sz="1600" dirty="0"/>
              <a:t>Phase I topic and subtopic number (same as your Phase I)</a:t>
            </a:r>
          </a:p>
          <a:p>
            <a:pPr marL="914400" lvl="2"/>
            <a:r>
              <a:rPr lang="en-US" sz="1600" dirty="0"/>
              <a:t>Technical abstract that sufficiently describes your technology and application.  The abstract should not exceed 500 words and two pages and it must provide sufficient technical depth to allow DOE to assign technical reviewers for your application.  Please note that your abstract should not contain any proprietary information.</a:t>
            </a:r>
          </a:p>
        </p:txBody>
      </p:sp>
      <p:sp>
        <p:nvSpPr>
          <p:cNvPr id="5" name="Slide Number Placeholder 4">
            <a:extLst>
              <a:ext uri="{FF2B5EF4-FFF2-40B4-BE49-F238E27FC236}">
                <a16:creationId xmlns:a16="http://schemas.microsoft.com/office/drawing/2014/main" id="{A2F3D9A0-3501-45F7-A7B7-C15295E3F8D7}"/>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30</a:t>
            </a:fld>
            <a:endParaRPr lang="en-US">
              <a:solidFill>
                <a:prstClr val="black">
                  <a:tint val="75000"/>
                </a:prstClr>
              </a:solidFill>
            </a:endParaRPr>
          </a:p>
        </p:txBody>
      </p:sp>
    </p:spTree>
    <p:extLst>
      <p:ext uri="{BB962C8B-B14F-4D97-AF65-F5344CB8AC3E}">
        <p14:creationId xmlns:p14="http://schemas.microsoft.com/office/powerpoint/2010/main" val="22388473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Cost Extensions</a:t>
            </a:r>
          </a:p>
        </p:txBody>
      </p:sp>
      <p:sp>
        <p:nvSpPr>
          <p:cNvPr id="3" name="Content Placeholder 2"/>
          <p:cNvSpPr>
            <a:spLocks noGrp="1"/>
          </p:cNvSpPr>
          <p:nvPr>
            <p:ph idx="1"/>
          </p:nvPr>
        </p:nvSpPr>
        <p:spPr/>
        <p:txBody>
          <a:bodyPr>
            <a:normAutofit/>
          </a:bodyPr>
          <a:lstStyle/>
          <a:p>
            <a:r>
              <a:rPr lang="en-US" dirty="0"/>
              <a:t>A small business concern is eligible to receive a Phase IIC award only if its Phase IIA or Phase IIB award is completed before the start of the Phase IIC grant start date (no later than 6/17/2023)</a:t>
            </a:r>
            <a:endParaRPr lang="en-US" strike="sngStrike" dirty="0"/>
          </a:p>
          <a:p>
            <a:pPr marL="457200" lvl="1" indent="0">
              <a:buNone/>
            </a:pPr>
            <a:endParaRPr lang="en-US" sz="1800" dirty="0"/>
          </a:p>
        </p:txBody>
      </p:sp>
      <p:sp>
        <p:nvSpPr>
          <p:cNvPr id="6" name="Rectangle 5"/>
          <p:cNvSpPr/>
          <p:nvPr/>
        </p:nvSpPr>
        <p:spPr>
          <a:xfrm>
            <a:off x="2819400" y="3276600"/>
            <a:ext cx="29527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IIA or IIB </a:t>
            </a:r>
          </a:p>
        </p:txBody>
      </p:sp>
      <p:sp>
        <p:nvSpPr>
          <p:cNvPr id="7" name="Rectangle 6"/>
          <p:cNvSpPr/>
          <p:nvPr/>
        </p:nvSpPr>
        <p:spPr>
          <a:xfrm>
            <a:off x="5791200" y="3276600"/>
            <a:ext cx="3124200" cy="400050"/>
          </a:xfrm>
          <a:prstGeom prst="rect">
            <a:avLst/>
          </a:prstGeom>
          <a:solidFill>
            <a:srgbClr val="7030A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IIC (starts no later than 6/17/2023) </a:t>
            </a:r>
          </a:p>
        </p:txBody>
      </p:sp>
      <p:sp>
        <p:nvSpPr>
          <p:cNvPr id="9" name="TextBox 8"/>
          <p:cNvSpPr txBox="1"/>
          <p:nvPr/>
        </p:nvSpPr>
        <p:spPr>
          <a:xfrm>
            <a:off x="3962401" y="3675162"/>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6724652" y="3676651"/>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sp>
        <p:nvSpPr>
          <p:cNvPr id="5" name="Slide Number Placeholder 4">
            <a:extLst>
              <a:ext uri="{FF2B5EF4-FFF2-40B4-BE49-F238E27FC236}">
                <a16:creationId xmlns:a16="http://schemas.microsoft.com/office/drawing/2014/main" id="{BE86DE2E-3614-4B50-9436-9DBC714D4B72}"/>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31</a:t>
            </a:fld>
            <a:endParaRPr lang="en-US">
              <a:solidFill>
                <a:prstClr val="black">
                  <a:tint val="75000"/>
                </a:prstClr>
              </a:solidFill>
            </a:endParaRPr>
          </a:p>
        </p:txBody>
      </p:sp>
    </p:spTree>
    <p:extLst>
      <p:ext uri="{BB962C8B-B14F-4D97-AF65-F5344CB8AC3E}">
        <p14:creationId xmlns:p14="http://schemas.microsoft.com/office/powerpoint/2010/main" val="16886738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36525"/>
            <a:ext cx="10515600" cy="1325563"/>
          </a:xfrm>
        </p:spPr>
        <p:txBody>
          <a:bodyPr/>
          <a:lstStyle/>
          <a:p>
            <a:pPr algn="ctr"/>
            <a:r>
              <a:rPr lang="en-US" dirty="0">
                <a:solidFill>
                  <a:srgbClr val="2C8458"/>
                </a:solidFill>
              </a:rPr>
              <a:t>Questions?</a:t>
            </a: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1221286899"/>
              </p:ext>
            </p:extLst>
          </p:nvPr>
        </p:nvGraphicFramePr>
        <p:xfrm>
          <a:off x="0" y="1371600"/>
          <a:ext cx="11509375" cy="48085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3" descr="Icon&#10;&#10;Description automatically generated">
            <a:hlinkClick r:id="rId7"/>
            <a:extLst>
              <a:ext uri="{FF2B5EF4-FFF2-40B4-BE49-F238E27FC236}">
                <a16:creationId xmlns:a16="http://schemas.microsoft.com/office/drawing/2014/main" id="{ABCF7A54-D3E5-43FB-B57C-E05BA355FBB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01492" y="5408310"/>
            <a:ext cx="603310" cy="53436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 descr="Icon&#10;&#10;Description automatically generated">
            <a:hlinkClick r:id="rId9"/>
            <a:extLst>
              <a:ext uri="{FF2B5EF4-FFF2-40B4-BE49-F238E27FC236}">
                <a16:creationId xmlns:a16="http://schemas.microsoft.com/office/drawing/2014/main" id="{B5982CF8-FBF6-4804-9FB1-D09B2BA7D04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5390472"/>
            <a:ext cx="567758" cy="53436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737AE119-FAFF-4C5B-ACE9-572347BD1441}"/>
              </a:ext>
            </a:extLst>
          </p:cNvPr>
          <p:cNvSpPr txBox="1"/>
          <p:nvPr/>
        </p:nvSpPr>
        <p:spPr>
          <a:xfrm>
            <a:off x="381001" y="884570"/>
            <a:ext cx="11201399" cy="830997"/>
          </a:xfrm>
          <a:prstGeom prst="rect">
            <a:avLst/>
          </a:prstGeom>
          <a:noFill/>
        </p:spPr>
        <p:txBody>
          <a:bodyPr wrap="square">
            <a:spAutoFit/>
          </a:bodyPr>
          <a:lstStyle/>
          <a:p>
            <a:r>
              <a:rPr lang="en-US" sz="2400" dirty="0">
                <a:solidFill>
                  <a:schemeClr val="tx1">
                    <a:lumMod val="65000"/>
                    <a:lumOff val="35000"/>
                  </a:schemeClr>
                </a:solidFill>
                <a:latin typeface="+mn-lt"/>
              </a:rPr>
              <a:t>Please submit any question you may have via the Q&amp;A box, at the bottom of your screen</a:t>
            </a:r>
          </a:p>
          <a:p>
            <a:pPr marL="0" indent="0">
              <a:buNone/>
            </a:pPr>
            <a:endParaRPr lang="en-US" sz="2400" dirty="0"/>
          </a:p>
        </p:txBody>
      </p:sp>
      <p:pic>
        <p:nvPicPr>
          <p:cNvPr id="10" name="Picture 9">
            <a:extLst>
              <a:ext uri="{FF2B5EF4-FFF2-40B4-BE49-F238E27FC236}">
                <a16:creationId xmlns:a16="http://schemas.microsoft.com/office/drawing/2014/main" id="{ECF38DB3-974F-4421-82F5-57566D0BFE45}"/>
              </a:ext>
            </a:extLst>
          </p:cNvPr>
          <p:cNvPicPr>
            <a:picLocks noChangeAspect="1"/>
          </p:cNvPicPr>
          <p:nvPr/>
        </p:nvPicPr>
        <p:blipFill>
          <a:blip r:embed="rId11"/>
          <a:stretch>
            <a:fillRect/>
          </a:stretch>
        </p:blipFill>
        <p:spPr>
          <a:xfrm>
            <a:off x="3276600" y="3809999"/>
            <a:ext cx="3210812" cy="534361"/>
          </a:xfrm>
          <a:prstGeom prst="rect">
            <a:avLst/>
          </a:prstGeom>
        </p:spPr>
      </p:pic>
      <p:sp>
        <p:nvSpPr>
          <p:cNvPr id="11" name="Arrow: Right 10">
            <a:extLst>
              <a:ext uri="{FF2B5EF4-FFF2-40B4-BE49-F238E27FC236}">
                <a16:creationId xmlns:a16="http://schemas.microsoft.com/office/drawing/2014/main" id="{CEAE8FC1-829F-4EA8-8769-9F4F718DF683}"/>
              </a:ext>
            </a:extLst>
          </p:cNvPr>
          <p:cNvSpPr/>
          <p:nvPr/>
        </p:nvSpPr>
        <p:spPr>
          <a:xfrm>
            <a:off x="2667000" y="3924780"/>
            <a:ext cx="499042"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6">
            <a:extLst>
              <a:ext uri="{FF2B5EF4-FFF2-40B4-BE49-F238E27FC236}">
                <a16:creationId xmlns:a16="http://schemas.microsoft.com/office/drawing/2014/main" id="{FB292CFD-950F-43B6-8091-68328FAF7C03}"/>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32</a:t>
            </a:fld>
            <a:endParaRPr lang="en-US">
              <a:solidFill>
                <a:prstClr val="black">
                  <a:tint val="75000"/>
                </a:prstClr>
              </a:solidFill>
            </a:endParaRPr>
          </a:p>
        </p:txBody>
      </p:sp>
    </p:spTree>
    <p:extLst>
      <p:ext uri="{BB962C8B-B14F-4D97-AF65-F5344CB8AC3E}">
        <p14:creationId xmlns:p14="http://schemas.microsoft.com/office/powerpoint/2010/main" val="662014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Terminology</a:t>
            </a:r>
          </a:p>
        </p:txBody>
      </p:sp>
      <p:sp>
        <p:nvSpPr>
          <p:cNvPr id="3" name="Content Placeholder 2"/>
          <p:cNvSpPr>
            <a:spLocks noGrp="1"/>
          </p:cNvSpPr>
          <p:nvPr>
            <p:ph idx="1"/>
          </p:nvPr>
        </p:nvSpPr>
        <p:spPr/>
        <p:txBody>
          <a:bodyPr/>
          <a:lstStyle/>
          <a:p>
            <a:endParaRPr lang="en-US" dirty="0"/>
          </a:p>
          <a:p>
            <a:pPr lvl="1"/>
            <a:endParaRPr lang="en-US" dirty="0"/>
          </a:p>
        </p:txBody>
      </p:sp>
      <p:sp>
        <p:nvSpPr>
          <p:cNvPr id="6" name="Rectangle 5"/>
          <p:cNvSpPr/>
          <p:nvPr/>
        </p:nvSpPr>
        <p:spPr>
          <a:xfrm>
            <a:off x="3395662"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Initial (or first) Phase II</a:t>
            </a:r>
          </a:p>
        </p:txBody>
      </p:sp>
      <p:sp>
        <p:nvSpPr>
          <p:cNvPr id="7" name="Rectangle 6"/>
          <p:cNvSpPr/>
          <p:nvPr/>
        </p:nvSpPr>
        <p:spPr>
          <a:xfrm>
            <a:off x="6224587"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Second Phase II</a:t>
            </a:r>
          </a:p>
        </p:txBody>
      </p:sp>
      <p:sp>
        <p:nvSpPr>
          <p:cNvPr id="11" name="TextBox 10"/>
          <p:cNvSpPr txBox="1"/>
          <p:nvPr/>
        </p:nvSpPr>
        <p:spPr>
          <a:xfrm>
            <a:off x="6391275" y="2391351"/>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IIA</a:t>
            </a:r>
          </a:p>
        </p:txBody>
      </p:sp>
      <p:sp>
        <p:nvSpPr>
          <p:cNvPr id="12" name="TextBox 11"/>
          <p:cNvSpPr txBox="1"/>
          <p:nvPr/>
        </p:nvSpPr>
        <p:spPr>
          <a:xfrm>
            <a:off x="6400800" y="2728417"/>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IIB</a:t>
            </a:r>
          </a:p>
        </p:txBody>
      </p:sp>
      <p:sp>
        <p:nvSpPr>
          <p:cNvPr id="13" name="TextBox 12"/>
          <p:cNvSpPr txBox="1"/>
          <p:nvPr/>
        </p:nvSpPr>
        <p:spPr>
          <a:xfrm>
            <a:off x="3562350" y="2592924"/>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a:t>
            </a:r>
          </a:p>
        </p:txBody>
      </p:sp>
      <p:sp>
        <p:nvSpPr>
          <p:cNvPr id="15" name="Content Placeholder 2"/>
          <p:cNvSpPr txBox="1">
            <a:spLocks/>
          </p:cNvSpPr>
          <p:nvPr/>
        </p:nvSpPr>
        <p:spPr>
          <a:xfrm>
            <a:off x="990600" y="3342680"/>
            <a:ext cx="10287000" cy="237232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r>
              <a:rPr lang="en-US" dirty="0">
                <a:solidFill>
                  <a:schemeClr val="tx1">
                    <a:lumMod val="65000"/>
                    <a:lumOff val="35000"/>
                  </a:schemeClr>
                </a:solidFill>
              </a:rPr>
              <a:t>Awards</a:t>
            </a:r>
          </a:p>
          <a:p>
            <a:pPr lvl="1" fontAlgn="auto">
              <a:spcAft>
                <a:spcPts val="0"/>
              </a:spcAft>
            </a:pPr>
            <a:r>
              <a:rPr lang="en-US" sz="1800" dirty="0">
                <a:solidFill>
                  <a:schemeClr val="tx1">
                    <a:lumMod val="65000"/>
                    <a:lumOff val="35000"/>
                  </a:schemeClr>
                </a:solidFill>
              </a:rPr>
              <a:t>“Phase II” denotes an </a:t>
            </a:r>
            <a:r>
              <a:rPr lang="en-US" sz="1800" u="sng" dirty="0">
                <a:solidFill>
                  <a:schemeClr val="tx1">
                    <a:lumMod val="65000"/>
                    <a:lumOff val="35000"/>
                  </a:schemeClr>
                </a:solidFill>
              </a:rPr>
              <a:t>initial or first</a:t>
            </a:r>
            <a:r>
              <a:rPr lang="en-US" sz="1800" dirty="0">
                <a:solidFill>
                  <a:schemeClr val="tx1">
                    <a:lumMod val="65000"/>
                    <a:lumOff val="35000"/>
                  </a:schemeClr>
                </a:solidFill>
              </a:rPr>
              <a:t> Phase II award </a:t>
            </a:r>
          </a:p>
          <a:p>
            <a:pPr lvl="1" fontAlgn="auto">
              <a:spcAft>
                <a:spcPts val="0"/>
              </a:spcAft>
            </a:pPr>
            <a:r>
              <a:rPr lang="en-US" sz="1800" dirty="0">
                <a:solidFill>
                  <a:schemeClr val="tx1">
                    <a:lumMod val="65000"/>
                    <a:lumOff val="35000"/>
                  </a:schemeClr>
                </a:solidFill>
              </a:rPr>
              <a:t>“Phase IIA” and “Phase IIB” denote a </a:t>
            </a:r>
            <a:r>
              <a:rPr lang="en-US" sz="1800" u="sng" dirty="0">
                <a:solidFill>
                  <a:schemeClr val="tx1">
                    <a:lumMod val="65000"/>
                    <a:lumOff val="35000"/>
                  </a:schemeClr>
                </a:solidFill>
              </a:rPr>
              <a:t>second</a:t>
            </a:r>
            <a:r>
              <a:rPr lang="en-US" sz="1800" dirty="0">
                <a:solidFill>
                  <a:schemeClr val="tx1">
                    <a:lumMod val="65000"/>
                    <a:lumOff val="35000"/>
                  </a:schemeClr>
                </a:solidFill>
              </a:rPr>
              <a:t> Phase II award (referred to as “sequential” in statute) </a:t>
            </a:r>
          </a:p>
          <a:p>
            <a:pPr lvl="1" fontAlgn="auto">
              <a:spcAft>
                <a:spcPts val="0"/>
              </a:spcAft>
            </a:pPr>
            <a:r>
              <a:rPr lang="en-US" sz="1800" dirty="0">
                <a:solidFill>
                  <a:schemeClr val="tx1">
                    <a:lumMod val="65000"/>
                    <a:lumOff val="35000"/>
                  </a:schemeClr>
                </a:solidFill>
              </a:rPr>
              <a:t>“Phase IIC” denotes a </a:t>
            </a:r>
            <a:r>
              <a:rPr lang="en-US" sz="1800" u="sng" dirty="0">
                <a:solidFill>
                  <a:schemeClr val="tx1">
                    <a:lumMod val="65000"/>
                    <a:lumOff val="35000"/>
                  </a:schemeClr>
                </a:solidFill>
              </a:rPr>
              <a:t>third </a:t>
            </a:r>
            <a:r>
              <a:rPr lang="en-US" sz="1800" dirty="0">
                <a:solidFill>
                  <a:schemeClr val="tx1">
                    <a:lumMod val="65000"/>
                    <a:lumOff val="35000"/>
                  </a:schemeClr>
                </a:solidFill>
              </a:rPr>
              <a:t>Phase II award (referred to as “subsequent” in statute)</a:t>
            </a:r>
          </a:p>
          <a:p>
            <a:pPr fontAlgn="auto">
              <a:spcAft>
                <a:spcPts val="0"/>
              </a:spcAft>
            </a:pPr>
            <a:r>
              <a:rPr lang="en-US" dirty="0">
                <a:solidFill>
                  <a:schemeClr val="tx1">
                    <a:lumMod val="65000"/>
                    <a:lumOff val="35000"/>
                  </a:schemeClr>
                </a:solidFill>
              </a:rPr>
              <a:t>Funding Opportunity Announcement  (FOA)</a:t>
            </a:r>
          </a:p>
          <a:p>
            <a:pPr lvl="1" fontAlgn="auto">
              <a:spcAft>
                <a:spcPts val="0"/>
              </a:spcAft>
            </a:pPr>
            <a:r>
              <a:rPr lang="en-US" sz="1800" dirty="0">
                <a:solidFill>
                  <a:schemeClr val="tx1">
                    <a:lumMod val="65000"/>
                    <a:lumOff val="35000"/>
                  </a:schemeClr>
                </a:solidFill>
              </a:rPr>
              <a:t>Initial (or first), second and third Phase II applications are submitted through our “Phase II” FOAs</a:t>
            </a:r>
          </a:p>
        </p:txBody>
      </p:sp>
      <p:sp>
        <p:nvSpPr>
          <p:cNvPr id="14" name="Rectangle 13"/>
          <p:cNvSpPr/>
          <p:nvPr/>
        </p:nvSpPr>
        <p:spPr>
          <a:xfrm>
            <a:off x="814387"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Phase I</a:t>
            </a:r>
          </a:p>
        </p:txBody>
      </p:sp>
      <p:sp>
        <p:nvSpPr>
          <p:cNvPr id="16" name="TextBox 15"/>
          <p:cNvSpPr txBox="1"/>
          <p:nvPr/>
        </p:nvSpPr>
        <p:spPr>
          <a:xfrm>
            <a:off x="1066801" y="2592924"/>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a:t>
            </a:r>
          </a:p>
        </p:txBody>
      </p:sp>
      <p:cxnSp>
        <p:nvCxnSpPr>
          <p:cNvPr id="8" name="Straight Arrow Connector 7"/>
          <p:cNvCxnSpPr>
            <a:endCxn id="13" idx="1"/>
          </p:cNvCxnSpPr>
          <p:nvPr/>
        </p:nvCxnSpPr>
        <p:spPr>
          <a:xfrm>
            <a:off x="3033713" y="2777590"/>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5700713" y="2772351"/>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8927466"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Third Phase II</a:t>
            </a:r>
          </a:p>
        </p:txBody>
      </p:sp>
      <p:sp>
        <p:nvSpPr>
          <p:cNvPr id="20" name="TextBox 19"/>
          <p:cNvSpPr txBox="1"/>
          <p:nvPr/>
        </p:nvSpPr>
        <p:spPr>
          <a:xfrm>
            <a:off x="9103679" y="2590800"/>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IIC</a:t>
            </a:r>
          </a:p>
        </p:txBody>
      </p:sp>
      <p:cxnSp>
        <p:nvCxnSpPr>
          <p:cNvPr id="21" name="Straight Arrow Connector 20"/>
          <p:cNvCxnSpPr/>
          <p:nvPr/>
        </p:nvCxnSpPr>
        <p:spPr>
          <a:xfrm>
            <a:off x="8403592" y="2772351"/>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8115C15-B5EF-4BC9-8804-A221DFFDDB6D}"/>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4</a:t>
            </a:fld>
            <a:endParaRPr lang="en-US">
              <a:solidFill>
                <a:prstClr val="black">
                  <a:tint val="75000"/>
                </a:prstClr>
              </a:solidFill>
            </a:endParaRPr>
          </a:p>
        </p:txBody>
      </p:sp>
    </p:spTree>
    <p:extLst>
      <p:ext uri="{BB962C8B-B14F-4D97-AF65-F5344CB8AC3E}">
        <p14:creationId xmlns:p14="http://schemas.microsoft.com/office/powerpoint/2010/main" val="3284035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Awardee Phase II Technical and Business Assistance Program (TABA)</a:t>
            </a:r>
          </a:p>
        </p:txBody>
      </p:sp>
      <p:sp>
        <p:nvSpPr>
          <p:cNvPr id="4" name="Content Placeholder 2"/>
          <p:cNvSpPr>
            <a:spLocks noGrp="1"/>
          </p:cNvSpPr>
          <p:nvPr>
            <p:ph idx="1"/>
          </p:nvPr>
        </p:nvSpPr>
        <p:spPr>
          <a:xfrm>
            <a:off x="547032" y="1690690"/>
            <a:ext cx="10515600" cy="3978275"/>
          </a:xfrm>
        </p:spPr>
        <p:txBody>
          <a:bodyPr>
            <a:noAutofit/>
          </a:bodyPr>
          <a:lstStyle/>
          <a:p>
            <a:pPr marL="0" lvl="0" indent="0">
              <a:buNone/>
            </a:pPr>
            <a:r>
              <a:rPr lang="en-US" sz="2000" i="1" dirty="0"/>
              <a:t>Phase IIA, IIB and IIC – </a:t>
            </a:r>
            <a:r>
              <a:rPr lang="en-US" sz="2000" dirty="0"/>
              <a:t>If you wish to use TABA funds, </a:t>
            </a:r>
            <a:r>
              <a:rPr lang="en-US" sz="2000" i="1" dirty="0"/>
              <a:t>s</a:t>
            </a:r>
            <a:r>
              <a:rPr lang="en-US" sz="2000" dirty="0"/>
              <a:t>elect your own vendor and include additional funding (above Max award amount) and vendor specifics in application. </a:t>
            </a:r>
          </a:p>
          <a:p>
            <a:pPr lvl="1"/>
            <a:r>
              <a:rPr lang="en-US" i="0" dirty="0"/>
              <a:t>Up to $50,000 (Phase II) for TABA services over max award amount</a:t>
            </a:r>
          </a:p>
          <a:p>
            <a:pPr lvl="1"/>
            <a:r>
              <a:rPr lang="en-US" dirty="0"/>
              <a:t>Example: $1,100,000 for R&amp;D and $50,000 for TABA. Request is $1,150,000.</a:t>
            </a:r>
            <a:endParaRPr lang="en-US" i="0" dirty="0"/>
          </a:p>
          <a:p>
            <a:pPr lvl="1"/>
            <a:r>
              <a:rPr lang="en-US" i="0" dirty="0"/>
              <a:t>Phase II services could include:</a:t>
            </a:r>
          </a:p>
          <a:p>
            <a:pPr lvl="2"/>
            <a:r>
              <a:rPr lang="en-US" dirty="0"/>
              <a:t>Market research / segmentation</a:t>
            </a:r>
          </a:p>
          <a:p>
            <a:pPr lvl="2"/>
            <a:r>
              <a:rPr lang="en-US" i="0" dirty="0"/>
              <a:t>Regu</a:t>
            </a:r>
            <a:r>
              <a:rPr lang="en-US" dirty="0"/>
              <a:t>latory</a:t>
            </a:r>
          </a:p>
          <a:p>
            <a:pPr lvl="2"/>
            <a:r>
              <a:rPr lang="en-US" dirty="0"/>
              <a:t>IP</a:t>
            </a:r>
          </a:p>
          <a:p>
            <a:pPr lvl="2"/>
            <a:r>
              <a:rPr lang="en-US" dirty="0"/>
              <a:t>Pitch deck</a:t>
            </a:r>
          </a:p>
          <a:p>
            <a:pPr lvl="2"/>
            <a:r>
              <a:rPr lang="en-US" dirty="0"/>
              <a:t>Networking group fees</a:t>
            </a:r>
          </a:p>
          <a:p>
            <a:pPr lvl="2"/>
            <a:r>
              <a:rPr lang="en-US" dirty="0"/>
              <a:t>And more…</a:t>
            </a:r>
          </a:p>
          <a:p>
            <a:pPr marL="914400" lvl="2" indent="0">
              <a:buNone/>
            </a:pPr>
            <a:endParaRPr lang="en-US" i="0" dirty="0"/>
          </a:p>
          <a:p>
            <a:pPr lvl="1"/>
            <a:endParaRPr lang="en-US" sz="2800" i="0" dirty="0"/>
          </a:p>
        </p:txBody>
      </p:sp>
      <p:sp>
        <p:nvSpPr>
          <p:cNvPr id="3" name="Slide Number Placeholder 2">
            <a:extLst>
              <a:ext uri="{FF2B5EF4-FFF2-40B4-BE49-F238E27FC236}">
                <a16:creationId xmlns:a16="http://schemas.microsoft.com/office/drawing/2014/main" id="{2604A2B7-9ED2-40A0-A26C-71C2DB282619}"/>
              </a:ext>
            </a:extLst>
          </p:cNvPr>
          <p:cNvSpPr>
            <a:spLocks noGrp="1"/>
          </p:cNvSpPr>
          <p:nvPr>
            <p:ph type="sldNum" sz="quarter" idx="12"/>
          </p:nvPr>
        </p:nvSpPr>
        <p:spPr>
          <a:xfrm>
            <a:off x="10442713" y="6492875"/>
            <a:ext cx="2743200" cy="365125"/>
          </a:xfrm>
        </p:spPr>
        <p:txBody>
          <a:bodyPr/>
          <a:lstStyle/>
          <a:p>
            <a:fld id="{7095E747-9657-4DB4-B1B0-824A61E48864}" type="slidenum">
              <a:rPr lang="en-US" smtClean="0"/>
              <a:t>5</a:t>
            </a:fld>
            <a:endParaRPr lang="en-US" dirty="0"/>
          </a:p>
        </p:txBody>
      </p:sp>
    </p:spTree>
    <p:extLst>
      <p:ext uri="{BB962C8B-B14F-4D97-AF65-F5344CB8AC3E}">
        <p14:creationId xmlns:p14="http://schemas.microsoft.com/office/powerpoint/2010/main" val="2285698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solidFill>
                  <a:srgbClr val="2C8458"/>
                </a:solidFill>
              </a:rPr>
              <a:t>Second Phase II Awards</a:t>
            </a:r>
          </a:p>
        </p:txBody>
      </p:sp>
      <p:sp>
        <p:nvSpPr>
          <p:cNvPr id="6" name="Text Placeholder 5"/>
          <p:cNvSpPr>
            <a:spLocks noGrp="1"/>
          </p:cNvSpPr>
          <p:nvPr>
            <p:ph type="body" idx="1"/>
          </p:nvPr>
        </p:nvSpPr>
        <p:spPr/>
        <p:txBody>
          <a:bodyPr/>
          <a:lstStyle/>
          <a:p>
            <a:r>
              <a:rPr lang="en-US" dirty="0"/>
              <a:t>Phase IIA, Phase IIB</a:t>
            </a:r>
          </a:p>
        </p:txBody>
      </p:sp>
      <p:sp>
        <p:nvSpPr>
          <p:cNvPr id="2" name="Slide Number Placeholder 1">
            <a:extLst>
              <a:ext uri="{FF2B5EF4-FFF2-40B4-BE49-F238E27FC236}">
                <a16:creationId xmlns:a16="http://schemas.microsoft.com/office/drawing/2014/main" id="{BBDCE531-A584-4F1F-AFE4-033B7926410F}"/>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6</a:t>
            </a:fld>
            <a:endParaRPr lang="en-US">
              <a:solidFill>
                <a:prstClr val="black">
                  <a:tint val="75000"/>
                </a:prstClr>
              </a:solidFill>
            </a:endParaRPr>
          </a:p>
        </p:txBody>
      </p:sp>
    </p:spTree>
    <p:extLst>
      <p:ext uri="{BB962C8B-B14F-4D97-AF65-F5344CB8AC3E}">
        <p14:creationId xmlns:p14="http://schemas.microsoft.com/office/powerpoint/2010/main" val="4078071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548235"/>
                </a:solidFill>
              </a:rPr>
              <a:t>Motivation:  Phase IIA</a:t>
            </a:r>
          </a:p>
        </p:txBody>
      </p:sp>
      <p:sp>
        <p:nvSpPr>
          <p:cNvPr id="3" name="Content Placeholder 2"/>
          <p:cNvSpPr>
            <a:spLocks noGrp="1"/>
          </p:cNvSpPr>
          <p:nvPr>
            <p:ph idx="1"/>
          </p:nvPr>
        </p:nvSpPr>
        <p:spPr/>
        <p:txBody>
          <a:bodyPr>
            <a:normAutofit/>
          </a:bodyPr>
          <a:lstStyle/>
          <a:p>
            <a:r>
              <a:rPr lang="en-US" sz="2000" dirty="0"/>
              <a:t>Some Phase II projects are </a:t>
            </a:r>
            <a:r>
              <a:rPr lang="en-US" sz="2000" i="1" u="sng" dirty="0"/>
              <a:t>unable to be completed within two years and require more time and funding</a:t>
            </a:r>
            <a:r>
              <a:rPr lang="en-US" sz="2000" dirty="0"/>
              <a:t>  </a:t>
            </a:r>
          </a:p>
          <a:p>
            <a:pPr lvl="1"/>
            <a:r>
              <a:rPr lang="en-US" sz="1800" dirty="0"/>
              <a:t>DOE program managers select the topics/subtopics for which Phase IIA applications will be accepted.  </a:t>
            </a:r>
          </a:p>
          <a:p>
            <a:pPr lvl="1"/>
            <a:r>
              <a:rPr lang="en-US" sz="1800" dirty="0"/>
              <a:t>Only a limited number of topics/subtopics will accept Phase IIA applications</a:t>
            </a:r>
          </a:p>
          <a:p>
            <a:r>
              <a:rPr lang="en-US" sz="2000" dirty="0"/>
              <a:t>Historically, such projects required small businesses to complete two or more Phase I/II cycles to complete their R&amp;D</a:t>
            </a:r>
          </a:p>
          <a:p>
            <a:r>
              <a:rPr lang="en-US" sz="2000" dirty="0"/>
              <a:t>Phase IIA awards will start immediately upon completion of the initial Phase II award</a:t>
            </a:r>
          </a:p>
          <a:p>
            <a:pPr marL="0" indent="0">
              <a:buNone/>
            </a:pPr>
            <a:endParaRPr lang="en-US" dirty="0"/>
          </a:p>
          <a:p>
            <a:pPr marL="0" indent="0">
              <a:buNone/>
            </a:pPr>
            <a:r>
              <a:rPr lang="en-US" sz="2000" dirty="0"/>
              <a:t>Note:  Projects that require additional time, but no additional funding can request No Cost Extensions to their initial Phase II project  </a:t>
            </a:r>
          </a:p>
          <a:p>
            <a:endParaRPr lang="en-US" dirty="0"/>
          </a:p>
        </p:txBody>
      </p:sp>
      <p:sp>
        <p:nvSpPr>
          <p:cNvPr id="5" name="Slide Number Placeholder 4">
            <a:extLst>
              <a:ext uri="{FF2B5EF4-FFF2-40B4-BE49-F238E27FC236}">
                <a16:creationId xmlns:a16="http://schemas.microsoft.com/office/drawing/2014/main" id="{5057B8FC-8BB9-4D10-AB1C-FDD960B9144A}"/>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7</a:t>
            </a:fld>
            <a:endParaRPr lang="en-US">
              <a:solidFill>
                <a:prstClr val="black">
                  <a:tint val="75000"/>
                </a:prstClr>
              </a:solidFill>
            </a:endParaRPr>
          </a:p>
        </p:txBody>
      </p:sp>
    </p:spTree>
    <p:extLst>
      <p:ext uri="{BB962C8B-B14F-4D97-AF65-F5344CB8AC3E}">
        <p14:creationId xmlns:p14="http://schemas.microsoft.com/office/powerpoint/2010/main" val="2829456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IIA Timeline</a:t>
            </a:r>
          </a:p>
        </p:txBody>
      </p:sp>
      <p:sp>
        <p:nvSpPr>
          <p:cNvPr id="5" name="Rectangle 4"/>
          <p:cNvSpPr/>
          <p:nvPr/>
        </p:nvSpPr>
        <p:spPr>
          <a:xfrm>
            <a:off x="2590800" y="3657600"/>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6" name="Rectangle 5"/>
          <p:cNvSpPr/>
          <p:nvPr/>
        </p:nvSpPr>
        <p:spPr>
          <a:xfrm>
            <a:off x="4343400" y="3657600"/>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7" name="Rectangle 6"/>
          <p:cNvSpPr/>
          <p:nvPr/>
        </p:nvSpPr>
        <p:spPr>
          <a:xfrm>
            <a:off x="6762750" y="3657600"/>
            <a:ext cx="2419350" cy="400050"/>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a:t>
            </a:r>
          </a:p>
        </p:txBody>
      </p:sp>
      <p:sp>
        <p:nvSpPr>
          <p:cNvPr id="8" name="TextBox 7"/>
          <p:cNvSpPr txBox="1"/>
          <p:nvPr/>
        </p:nvSpPr>
        <p:spPr>
          <a:xfrm>
            <a:off x="2628902" y="4057651"/>
            <a:ext cx="1200149" cy="307777"/>
          </a:xfrm>
          <a:prstGeom prst="rect">
            <a:avLst/>
          </a:prstGeom>
          <a:noFill/>
        </p:spPr>
        <p:txBody>
          <a:bodyPr wrap="square" rtlCol="0">
            <a:spAutoFit/>
          </a:bodyPr>
          <a:lstStyle/>
          <a:p>
            <a:pPr algn="ctr"/>
            <a:r>
              <a:rPr lang="en-US" sz="1400" i="1" dirty="0">
                <a:latin typeface="+mn-lt"/>
              </a:rPr>
              <a:t>6-12 months</a:t>
            </a:r>
          </a:p>
        </p:txBody>
      </p:sp>
      <p:sp>
        <p:nvSpPr>
          <p:cNvPr id="9" name="TextBox 8"/>
          <p:cNvSpPr txBox="1"/>
          <p:nvPr/>
        </p:nvSpPr>
        <p:spPr>
          <a:xfrm>
            <a:off x="4953001" y="4056162"/>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7372351" y="4057651"/>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cxnSp>
        <p:nvCxnSpPr>
          <p:cNvPr id="11" name="Straight Arrow Connector 10"/>
          <p:cNvCxnSpPr/>
          <p:nvPr/>
        </p:nvCxnSpPr>
        <p:spPr>
          <a:xfrm flipV="1">
            <a:off x="6267450" y="4223297"/>
            <a:ext cx="0" cy="1421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53037" y="4343400"/>
            <a:ext cx="2028826" cy="523220"/>
          </a:xfrm>
          <a:prstGeom prst="rect">
            <a:avLst/>
          </a:prstGeom>
          <a:noFill/>
        </p:spPr>
        <p:txBody>
          <a:bodyPr wrap="square" rtlCol="0">
            <a:spAutoFit/>
          </a:bodyPr>
          <a:lstStyle/>
          <a:p>
            <a:pPr algn="ctr"/>
            <a:r>
              <a:rPr lang="en-US" sz="1400" b="1" i="1" dirty="0">
                <a:solidFill>
                  <a:schemeClr val="accent1"/>
                </a:solidFill>
                <a:latin typeface="+mn-lt"/>
              </a:rPr>
              <a:t>Phase IIA application submitted in FY 2023 </a:t>
            </a:r>
          </a:p>
        </p:txBody>
      </p:sp>
      <p:sp>
        <p:nvSpPr>
          <p:cNvPr id="13" name="TextBox 12"/>
          <p:cNvSpPr txBox="1"/>
          <p:nvPr/>
        </p:nvSpPr>
        <p:spPr>
          <a:xfrm>
            <a:off x="2688854" y="2872801"/>
            <a:ext cx="1070719" cy="584775"/>
          </a:xfrm>
          <a:prstGeom prst="rect">
            <a:avLst/>
          </a:prstGeom>
          <a:noFill/>
        </p:spPr>
        <p:txBody>
          <a:bodyPr wrap="square" rtlCol="0">
            <a:spAutoFit/>
          </a:bodyPr>
          <a:lstStyle/>
          <a:p>
            <a:pPr algn="ctr"/>
            <a:r>
              <a:rPr lang="en-US" sz="1600" dirty="0">
                <a:latin typeface="+mn-lt"/>
              </a:rPr>
              <a:t>Awarded in FY 2020</a:t>
            </a:r>
          </a:p>
        </p:txBody>
      </p:sp>
      <p:sp>
        <p:nvSpPr>
          <p:cNvPr id="14" name="TextBox 13"/>
          <p:cNvSpPr txBox="1"/>
          <p:nvPr/>
        </p:nvSpPr>
        <p:spPr>
          <a:xfrm>
            <a:off x="4876801" y="2872801"/>
            <a:ext cx="1302122" cy="584775"/>
          </a:xfrm>
          <a:prstGeom prst="rect">
            <a:avLst/>
          </a:prstGeom>
          <a:noFill/>
        </p:spPr>
        <p:txBody>
          <a:bodyPr wrap="square" rtlCol="0">
            <a:spAutoFit/>
          </a:bodyPr>
          <a:lstStyle/>
          <a:p>
            <a:pPr algn="ctr"/>
            <a:r>
              <a:rPr lang="en-US" sz="1600" dirty="0">
                <a:latin typeface="+mn-lt"/>
              </a:rPr>
              <a:t>Awarded in FY 2021 </a:t>
            </a:r>
          </a:p>
        </p:txBody>
      </p:sp>
      <p:sp>
        <p:nvSpPr>
          <p:cNvPr id="16" name="TextBox 15"/>
          <p:cNvSpPr txBox="1"/>
          <p:nvPr/>
        </p:nvSpPr>
        <p:spPr>
          <a:xfrm>
            <a:off x="6780680" y="2703492"/>
            <a:ext cx="2668120" cy="523220"/>
          </a:xfrm>
          <a:prstGeom prst="rect">
            <a:avLst/>
          </a:prstGeom>
          <a:noFill/>
        </p:spPr>
        <p:txBody>
          <a:bodyPr wrap="square" rtlCol="0">
            <a:spAutoFit/>
          </a:bodyPr>
          <a:lstStyle/>
          <a:p>
            <a:r>
              <a:rPr lang="en-US" sz="1400" b="1" i="1" dirty="0">
                <a:solidFill>
                  <a:schemeClr val="accent1"/>
                </a:solidFill>
                <a:latin typeface="+mn-lt"/>
              </a:rPr>
              <a:t>No gap between end of Phase II and start of Phase IIA </a:t>
            </a:r>
          </a:p>
        </p:txBody>
      </p:sp>
      <p:cxnSp>
        <p:nvCxnSpPr>
          <p:cNvPr id="18" name="Straight Arrow Connector 17"/>
          <p:cNvCxnSpPr/>
          <p:nvPr/>
        </p:nvCxnSpPr>
        <p:spPr>
          <a:xfrm flipH="1">
            <a:off x="6762750" y="3371850"/>
            <a:ext cx="95250" cy="2857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EEAB6556-8391-44E7-B03A-C970ABBC9F08}"/>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8</a:t>
            </a:fld>
            <a:endParaRPr lang="en-US">
              <a:solidFill>
                <a:prstClr val="black">
                  <a:tint val="75000"/>
                </a:prstClr>
              </a:solidFill>
            </a:endParaRPr>
          </a:p>
        </p:txBody>
      </p:sp>
    </p:spTree>
    <p:extLst>
      <p:ext uri="{BB962C8B-B14F-4D97-AF65-F5344CB8AC3E}">
        <p14:creationId xmlns:p14="http://schemas.microsoft.com/office/powerpoint/2010/main" val="2004963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  Phase IIB</a:t>
            </a:r>
          </a:p>
        </p:txBody>
      </p:sp>
      <p:sp>
        <p:nvSpPr>
          <p:cNvPr id="3" name="Content Placeholder 2"/>
          <p:cNvSpPr>
            <a:spLocks noGrp="1"/>
          </p:cNvSpPr>
          <p:nvPr>
            <p:ph idx="1"/>
          </p:nvPr>
        </p:nvSpPr>
        <p:spPr/>
        <p:txBody>
          <a:bodyPr>
            <a:normAutofit/>
          </a:bodyPr>
          <a:lstStyle/>
          <a:p>
            <a:r>
              <a:rPr lang="en-US" sz="2000" dirty="0"/>
              <a:t>After successfully completing an initial Phase II R&amp;D, some projects may require R&amp;D funding to transition an innovation towards commercialization  </a:t>
            </a:r>
          </a:p>
          <a:p>
            <a:r>
              <a:rPr lang="en-US" sz="2000" dirty="0"/>
              <a:t>DOE is utilizing Phase IIB to increase the number of positive commercialization outcomes resulting from Phase II awards</a:t>
            </a:r>
          </a:p>
          <a:p>
            <a:r>
              <a:rPr lang="en-US" sz="2000" dirty="0"/>
              <a:t>Phase IIB awards will start immediately after completing an initial Phase II or 1 year later </a:t>
            </a:r>
          </a:p>
        </p:txBody>
      </p:sp>
      <p:sp>
        <p:nvSpPr>
          <p:cNvPr id="5" name="Slide Number Placeholder 4">
            <a:extLst>
              <a:ext uri="{FF2B5EF4-FFF2-40B4-BE49-F238E27FC236}">
                <a16:creationId xmlns:a16="http://schemas.microsoft.com/office/drawing/2014/main" id="{78AB6EC7-C244-4E0D-9692-F76FDD503877}"/>
              </a:ext>
            </a:extLst>
          </p:cNvPr>
          <p:cNvSpPr>
            <a:spLocks noGrp="1"/>
          </p:cNvSpPr>
          <p:nvPr>
            <p:ph type="sldNum" sz="quarter" idx="12"/>
          </p:nvPr>
        </p:nvSpPr>
        <p:spPr/>
        <p:txBody>
          <a:bodyPr/>
          <a:lstStyle/>
          <a:p>
            <a:fld id="{4338C4E9-21C8-4C18-A92E-A26AA5FEEEDA}" type="slidenum">
              <a:rPr lang="en-US" smtClean="0">
                <a:solidFill>
                  <a:prstClr val="black">
                    <a:tint val="75000"/>
                  </a:prstClr>
                </a:solidFill>
              </a:rPr>
              <a:pPr/>
              <a:t>9</a:t>
            </a:fld>
            <a:endParaRPr lang="en-US">
              <a:solidFill>
                <a:prstClr val="black">
                  <a:tint val="75000"/>
                </a:prstClr>
              </a:solidFill>
            </a:endParaRPr>
          </a:p>
        </p:txBody>
      </p:sp>
    </p:spTree>
    <p:extLst>
      <p:ext uri="{BB962C8B-B14F-4D97-AF65-F5344CB8AC3E}">
        <p14:creationId xmlns:p14="http://schemas.microsoft.com/office/powerpoint/2010/main" val="3425080332"/>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259FCEB-51BE-4D29-8A42-EF31E0D754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92209A71-A1F7-432B-AAFA-C4953AA6383C}">
  <ds:schemaRefs>
    <ds:schemaRef ds:uri="http://schemas.microsoft.com/sharepoint/v3/contenttype/forms"/>
  </ds:schemaRefs>
</ds:datastoreItem>
</file>

<file path=customXml/itemProps3.xml><?xml version="1.0" encoding="utf-8"?>
<ds:datastoreItem xmlns:ds="http://schemas.openxmlformats.org/officeDocument/2006/customXml" ds:itemID="{A5222529-CFBB-4782-8D21-D5C3273F5DBC}">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29076</TotalTime>
  <Words>3550</Words>
  <Application>Microsoft Office PowerPoint</Application>
  <PresentationFormat>Widescreen</PresentationFormat>
  <Paragraphs>433</Paragraphs>
  <Slides>32</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Arial Narrow</vt:lpstr>
      <vt:lpstr>Calibri</vt:lpstr>
      <vt:lpstr>Symbol</vt:lpstr>
      <vt:lpstr>Times New Roman</vt:lpstr>
      <vt:lpstr>2_Office Theme</vt:lpstr>
      <vt:lpstr>PowerPoint Presentation</vt:lpstr>
      <vt:lpstr>DOE Phase II Webinar:   Phase IIA, IIB, and IIC Awards </vt:lpstr>
      <vt:lpstr>Webinar Outline</vt:lpstr>
      <vt:lpstr>Terminology</vt:lpstr>
      <vt:lpstr>Awardee Phase II Technical and Business Assistance Program (TABA)</vt:lpstr>
      <vt:lpstr>Second Phase II Awards</vt:lpstr>
      <vt:lpstr>Motivation:  Phase IIA</vt:lpstr>
      <vt:lpstr>Phase IIA Timeline</vt:lpstr>
      <vt:lpstr>Motivation:  Phase IIB</vt:lpstr>
      <vt:lpstr>Phase IIB Timeline:  Two Options</vt:lpstr>
      <vt:lpstr>Funding for Phase IIA &amp; IIB Awards</vt:lpstr>
      <vt:lpstr>FY 2023 Phase II Release 1 FOA, DE-FOA-0002859 Phase IIA</vt:lpstr>
      <vt:lpstr>FY 2023 Phase II Release 1 FOA, DE-FOA-0002859 Phase IIA</vt:lpstr>
      <vt:lpstr>FY 2023 Phase II Release 1, DE-FOA-0002859 Phase IIB</vt:lpstr>
      <vt:lpstr>FY 2023 Phase II  Release 1 FOA, DE-FOA-0002859 Phase IIB</vt:lpstr>
      <vt:lpstr>FY 2023 Phase II Release 1 FOA, DE-FOA-0002859 Phase IIB</vt:lpstr>
      <vt:lpstr>Letter of Intent (LOI) Requirement</vt:lpstr>
      <vt:lpstr>No Cost Extensions</vt:lpstr>
      <vt:lpstr>No Cost Extensions</vt:lpstr>
      <vt:lpstr>Phase II Application &amp; Award Statistics  for FY 2022  </vt:lpstr>
      <vt:lpstr>Phase II Application &amp; Award Statistics  for FY 2022  </vt:lpstr>
      <vt:lpstr>FAQ</vt:lpstr>
      <vt:lpstr>Third Phase II awards</vt:lpstr>
      <vt:lpstr>Motivation:  Phase IIC</vt:lpstr>
      <vt:lpstr>Eligibility</vt:lpstr>
      <vt:lpstr>Phase IIC Timeline</vt:lpstr>
      <vt:lpstr>Matching Funds</vt:lpstr>
      <vt:lpstr>Matching Funds (cont.)</vt:lpstr>
      <vt:lpstr>Funding for Phase IIC Awards</vt:lpstr>
      <vt:lpstr>Letter of Intent (LOI) Requirement</vt:lpstr>
      <vt:lpstr>No Cost Extensions</vt:lpstr>
      <vt:lpstr>Questions?</vt:lpstr>
    </vt:vector>
  </TitlesOfParts>
  <Company>Office of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Department of Energy</dc:title>
  <dc:creator>Department of Energy</dc:creator>
  <cp:lastModifiedBy>Oliver, Manny</cp:lastModifiedBy>
  <cp:revision>1523</cp:revision>
  <cp:lastPrinted>2019-10-10T16:06:12Z</cp:lastPrinted>
  <dcterms:created xsi:type="dcterms:W3CDTF">2003-10-07T17:59:30Z</dcterms:created>
  <dcterms:modified xsi:type="dcterms:W3CDTF">2022-10-27T23:01:23Z</dcterms:modified>
</cp:coreProperties>
</file>