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omments/modernComment_226_E61CA921.xml" ContentType="application/vnd.ms-powerpoint.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521" r:id="rId2"/>
    <p:sldId id="527" r:id="rId3"/>
    <p:sldId id="573" r:id="rId4"/>
    <p:sldId id="535" r:id="rId5"/>
    <p:sldId id="343" r:id="rId6"/>
    <p:sldId id="617" r:id="rId7"/>
    <p:sldId id="615" r:id="rId8"/>
    <p:sldId id="610" r:id="rId9"/>
    <p:sldId id="556" r:id="rId10"/>
    <p:sldId id="536" r:id="rId11"/>
    <p:sldId id="537" r:id="rId12"/>
    <p:sldId id="538" r:id="rId13"/>
    <p:sldId id="571" r:id="rId14"/>
    <p:sldId id="540" r:id="rId15"/>
    <p:sldId id="559" r:id="rId16"/>
    <p:sldId id="560" r:id="rId17"/>
    <p:sldId id="561" r:id="rId18"/>
    <p:sldId id="562" r:id="rId19"/>
    <p:sldId id="564" r:id="rId20"/>
    <p:sldId id="565" r:id="rId21"/>
    <p:sldId id="566" r:id="rId22"/>
    <p:sldId id="567" r:id="rId23"/>
    <p:sldId id="570" r:id="rId24"/>
    <p:sldId id="572" r:id="rId25"/>
    <p:sldId id="545" r:id="rId26"/>
    <p:sldId id="574" r:id="rId27"/>
    <p:sldId id="547" r:id="rId28"/>
    <p:sldId id="548" r:id="rId29"/>
    <p:sldId id="549" r:id="rId30"/>
    <p:sldId id="550" r:id="rId31"/>
    <p:sldId id="551" r:id="rId32"/>
    <p:sldId id="552" r:id="rId33"/>
    <p:sldId id="568" r:id="rId34"/>
    <p:sldId id="555" r:id="rId35"/>
    <p:sldId id="336"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9EA44A-F360-264B-655C-6A0F57198EA2}" name="Chant, Eileen" initials="CE" userId="S::Eileen.Chant@science.doe.gov::92565b7b-2233-4a4c-97a9-44b026d16b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Gwin, Christopher" initials="OC" lastIdx="7" clrIdx="0">
    <p:extLst>
      <p:ext uri="{19B8F6BF-5375-455C-9EA6-DF929625EA0E}">
        <p15:presenceInfo xmlns:p15="http://schemas.microsoft.com/office/powerpoint/2012/main" userId="S-1-5-21-414935543-1342250053-1793291686-4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7DDF1"/>
    <a:srgbClr val="FF5050"/>
    <a:srgbClr val="E13D7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1D75A-80A2-4060-8F08-22C14B077589}" v="72" dt="2023-03-03T18:40:4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19" autoAdjust="0"/>
    <p:restoredTop sz="94660"/>
  </p:normalViewPr>
  <p:slideViewPr>
    <p:cSldViewPr snapToGrid="0">
      <p:cViewPr varScale="1">
        <p:scale>
          <a:sx n="84" d="100"/>
          <a:sy n="84" d="100"/>
        </p:scale>
        <p:origin x="110"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osccifs.osc.doe.gov\HDrive\olivman\SBIR%20Outreach\FY%202021%20Webinars\FY20%20Phase%20II%20Stats.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osccifs.osc.doe.gov\HDrive\olivman\SBIR%20Outreach\FY%202021%20Webinars\FY20%20Phase%20II%20Sta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19594972067039107"/>
          <c:w val="0.93888888888888888"/>
          <c:h val="0.59804359301456034"/>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28335448176891559"/>
          <c:y val="0.79733506323073255"/>
          <c:w val="0.47645631526275045"/>
          <c:h val="0.179937664041994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26_E61CA921.xml><?xml version="1.0" encoding="utf-8"?>
<p188:cmLst xmlns:a="http://schemas.openxmlformats.org/drawingml/2006/main" xmlns:r="http://schemas.openxmlformats.org/officeDocument/2006/relationships" xmlns:p188="http://schemas.microsoft.com/office/powerpoint/2018/8/main">
  <p188:cm id="{B29F601C-FB1A-46CF-9AEA-73D81713F290}" authorId="{BB9EA44A-F360-264B-655C-6A0F57198EA2}" created="2022-03-07T15:26:50.764">
    <ac:deMkLst xmlns:ac="http://schemas.microsoft.com/office/drawing/2013/main/command">
      <pc:docMk xmlns:pc="http://schemas.microsoft.com/office/powerpoint/2013/main/command"/>
      <pc:sldMk xmlns:pc="http://schemas.microsoft.com/office/powerpoint/2013/main/command" cId="3860637985" sldId="550"/>
      <ac:spMk id="3" creationId="{00000000-0000-0000-0000-000000000000}"/>
    </ac:deMkLst>
    <p188:txBody>
      <a:bodyPr/>
      <a:lstStyle/>
      <a:p>
        <a:r>
          <a:rPr lang="en-US"/>
          <a:t>Reword this prior to next webinar!</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https://science.osti.gov/sbir" TargetMode="External"/><Relationship Id="rId2" Type="http://schemas.openxmlformats.org/officeDocument/2006/relationships/hyperlink" Target="mailto:eileen.chant@science.doe.gov" TargetMode="External"/><Relationship Id="rId1" Type="http://schemas.openxmlformats.org/officeDocument/2006/relationships/hyperlink" Target="mailto:sbir-sttr@science.doe.gov" TargetMode="External"/><Relationship Id="rId5" Type="http://schemas.openxmlformats.org/officeDocument/2006/relationships/hyperlink" Target="mailto:dave.mccarthy@science.doe.gov" TargetMode="External"/><Relationship Id="rId4" Type="http://schemas.openxmlformats.org/officeDocument/2006/relationships/hyperlink" Target="mailto:Carol.Rabke@science.doe.go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eileen.chant@science.doe.gov" TargetMode="External"/><Relationship Id="rId2" Type="http://schemas.openxmlformats.org/officeDocument/2006/relationships/hyperlink" Target="mailto:sbir-sttr@science.doe.gov" TargetMode="External"/><Relationship Id="rId1" Type="http://schemas.openxmlformats.org/officeDocument/2006/relationships/hyperlink" Target="mailto:Carol.Rabke@science.doe.gov" TargetMode="External"/><Relationship Id="rId5" Type="http://schemas.openxmlformats.org/officeDocument/2006/relationships/hyperlink" Target="mailto:dave.mccarthy@science.doe.gov" TargetMode="External"/><Relationship Id="rId4" Type="http://schemas.openxmlformats.org/officeDocument/2006/relationships/hyperlink" Target="https://science.osti.gov/sbi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17941-1BFC-4A65-9AEF-8A99A658FF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4929D7-E052-4DA0-82BA-8537A188161D}">
      <dgm:prSet phldrT="[Text]"/>
      <dgm:spPr>
        <a:solidFill>
          <a:schemeClr val="accent1">
            <a:lumMod val="20000"/>
            <a:lumOff val="80000"/>
          </a:schemeClr>
        </a:solidFill>
      </dgm:spPr>
      <dgm:t>
        <a:bodyPr/>
        <a:lstStyle/>
        <a:p>
          <a:r>
            <a:rPr lang="en-US" dirty="0">
              <a:solidFill>
                <a:schemeClr val="tx1"/>
              </a:solidFill>
            </a:rPr>
            <a:t>Email us!</a:t>
          </a:r>
        </a:p>
        <a:p>
          <a:r>
            <a:rPr lang="en-US" b="0" i="0" dirty="0">
              <a:hlinkClick xmlns:r="http://schemas.openxmlformats.org/officeDocument/2006/relationships" r:id="rId1"/>
            </a:rPr>
            <a:t>sbir-sttr@science.doe.gov</a:t>
          </a:r>
          <a:endParaRPr lang="en-US" b="0" i="0" dirty="0"/>
        </a:p>
        <a:p>
          <a:r>
            <a:rPr lang="en-US" dirty="0">
              <a:latin typeface="+mn-lt"/>
              <a:hlinkClick xmlns:r="http://schemas.openxmlformats.org/officeDocument/2006/relationships" r:id="rId2"/>
            </a:rPr>
            <a:t>eileen.chant@science.doe.gov</a:t>
          </a:r>
          <a:endParaRPr lang="en-US" b="0" i="0" dirty="0"/>
        </a:p>
        <a:p>
          <a:r>
            <a:rPr lang="en-US" dirty="0">
              <a:solidFill>
                <a:schemeClr val="tx1"/>
              </a:solidFill>
            </a:rPr>
            <a:t>Phone: </a:t>
          </a:r>
          <a:r>
            <a:rPr lang="en-US" b="0" i="0" dirty="0">
              <a:solidFill>
                <a:schemeClr val="tx1"/>
              </a:solidFill>
            </a:rPr>
            <a:t>(301) 903-5707</a:t>
          </a:r>
        </a:p>
      </dgm:t>
    </dgm:pt>
    <dgm:pt modelId="{8E94F085-F84D-4C4F-B97A-F80EDF86BAA7}" type="parTrans" cxnId="{DD14D77C-958C-4590-9F07-F244D407E790}">
      <dgm:prSet/>
      <dgm:spPr/>
      <dgm:t>
        <a:bodyPr/>
        <a:lstStyle/>
        <a:p>
          <a:endParaRPr lang="en-US"/>
        </a:p>
      </dgm:t>
    </dgm:pt>
    <dgm:pt modelId="{933060A0-B147-4AF4-BDD9-7E47911173ED}" type="sibTrans" cxnId="{DD14D77C-958C-4590-9F07-F244D407E790}">
      <dgm:prSet/>
      <dgm:spPr/>
      <dgm:t>
        <a:bodyPr/>
        <a:lstStyle/>
        <a:p>
          <a:endParaRPr lang="en-US"/>
        </a:p>
      </dgm:t>
    </dgm:pt>
    <dgm:pt modelId="{09344D55-3247-4D43-8148-F80E51D14343}">
      <dgm:prSet phldrT="[Text]" custT="1"/>
      <dgm:spPr>
        <a:solidFill>
          <a:schemeClr val="accent6">
            <a:lumMod val="20000"/>
            <a:lumOff val="80000"/>
          </a:schemeClr>
        </a:solidFill>
      </dgm:spPr>
      <dgm:t>
        <a:bodyPr/>
        <a:lstStyle/>
        <a:p>
          <a:pPr algn="ctr"/>
          <a:endParaRPr lang="en-US" sz="2400" dirty="0"/>
        </a:p>
        <a:p>
          <a:pPr algn="l"/>
          <a:r>
            <a:rPr lang="en-US" sz="2400" dirty="0">
              <a:solidFill>
                <a:schemeClr val="tx1"/>
              </a:solidFill>
            </a:rPr>
            <a:t>Join our mailing list! </a:t>
          </a:r>
        </a:p>
        <a:p>
          <a:pPr algn="ctr"/>
          <a:r>
            <a:rPr lang="en-US" sz="2400" dirty="0">
              <a:solidFill>
                <a:schemeClr val="tx1"/>
              </a:solidFill>
            </a:rPr>
            <a:t>Home page: </a:t>
          </a:r>
          <a:r>
            <a:rPr lang="en-US" sz="2400" dirty="0">
              <a:solidFill>
                <a:schemeClr val="tx1"/>
              </a:solidFill>
              <a:hlinkClick xmlns:r="http://schemas.openxmlformats.org/officeDocument/2006/relationships" r:id="rId3"/>
            </a:rPr>
            <a:t>https://science.osti.gov/sbir</a:t>
          </a:r>
          <a:endParaRPr lang="en-US" sz="1500" dirty="0">
            <a:solidFill>
              <a:schemeClr val="tx1"/>
            </a:solidFill>
          </a:endParaRPr>
        </a:p>
        <a:p>
          <a:pPr algn="ctr"/>
          <a:r>
            <a:rPr lang="en-US" sz="2400" dirty="0">
              <a:solidFill>
                <a:schemeClr val="tx1"/>
              </a:solidFill>
            </a:rPr>
            <a:t>Follow us on Twitter and LinkedIn!</a:t>
          </a:r>
          <a:r>
            <a:rPr lang="en-US" sz="2400" dirty="0">
              <a:solidFill>
                <a:schemeClr val="accent5">
                  <a:lumMod val="75000"/>
                </a:schemeClr>
              </a:solidFill>
            </a:rPr>
            <a:t>  </a:t>
          </a:r>
        </a:p>
        <a:p>
          <a:pPr algn="ctr"/>
          <a:endParaRPr lang="en-US" sz="2400" dirty="0">
            <a:solidFill>
              <a:schemeClr val="accent5">
                <a:lumMod val="75000"/>
              </a:schemeClr>
            </a:solidFill>
          </a:endParaRPr>
        </a:p>
        <a:p>
          <a:pPr algn="ctr"/>
          <a:endParaRPr lang="en-US" sz="1500" dirty="0"/>
        </a:p>
        <a:p>
          <a:pPr algn="ctr"/>
          <a:endParaRPr lang="en-US" sz="1500" dirty="0"/>
        </a:p>
      </dgm:t>
    </dgm:pt>
    <dgm:pt modelId="{762A4409-45E3-498A-96F0-58C06B6B62A4}" type="parTrans" cxnId="{4459638D-3927-47DF-97B2-AFA915998268}">
      <dgm:prSet/>
      <dgm:spPr/>
      <dgm:t>
        <a:bodyPr/>
        <a:lstStyle/>
        <a:p>
          <a:endParaRPr lang="en-US"/>
        </a:p>
      </dgm:t>
    </dgm:pt>
    <dgm:pt modelId="{E3D830F7-EC57-4BA1-86A7-6F163CCDA731}" type="sibTrans" cxnId="{4459638D-3927-47DF-97B2-AFA915998268}">
      <dgm:prSet/>
      <dgm:spPr/>
      <dgm:t>
        <a:bodyPr/>
        <a:lstStyle/>
        <a:p>
          <a:endParaRPr lang="en-US"/>
        </a:p>
      </dgm:t>
    </dgm:pt>
    <dgm:pt modelId="{BEF390BE-D150-4297-A59D-ECE875C41B70}">
      <dgm:prSet/>
      <dgm:spPr>
        <a:solidFill>
          <a:schemeClr val="bg1">
            <a:lumMod val="95000"/>
          </a:schemeClr>
        </a:solidFill>
      </dgm:spPr>
      <dgm:t>
        <a:bodyPr/>
        <a:lstStyle/>
        <a:p>
          <a:r>
            <a:rPr lang="en-US" dirty="0">
              <a:solidFill>
                <a:schemeClr val="tx1"/>
              </a:solidFill>
            </a:rPr>
            <a:t>Application Process Q&amp;A Webinars</a:t>
          </a:r>
        </a:p>
        <a:p>
          <a:r>
            <a:rPr lang="en-US" dirty="0">
              <a:solidFill>
                <a:schemeClr val="tx1"/>
              </a:solidFill>
            </a:rPr>
            <a:t>March 22, April 5 and 12 @ 3 PM ET</a:t>
          </a:r>
        </a:p>
        <a:p>
          <a:r>
            <a:rPr lang="en-US" dirty="0">
              <a:solidFill>
                <a:schemeClr val="tx1"/>
              </a:solidFill>
            </a:rPr>
            <a:t>Phase II eligible will receive an invitation</a:t>
          </a:r>
        </a:p>
      </dgm:t>
    </dgm:pt>
    <dgm:pt modelId="{A4AA8963-48E7-4329-AAF7-2B86A600D23A}" type="parTrans" cxnId="{201CDEDA-8FDE-495F-AC5B-A86424F0C46C}">
      <dgm:prSet/>
      <dgm:spPr/>
      <dgm:t>
        <a:bodyPr/>
        <a:lstStyle/>
        <a:p>
          <a:endParaRPr lang="en-US"/>
        </a:p>
      </dgm:t>
    </dgm:pt>
    <dgm:pt modelId="{31F9F958-98FE-4504-B499-7F41D3AE1BA6}" type="sibTrans" cxnId="{201CDEDA-8FDE-495F-AC5B-A86424F0C46C}">
      <dgm:prSet/>
      <dgm:spPr/>
      <dgm:t>
        <a:bodyPr/>
        <a:lstStyle/>
        <a:p>
          <a:endParaRPr lang="en-US"/>
        </a:p>
      </dgm:t>
    </dgm:pt>
    <dgm:pt modelId="{2BA37C4A-BBF7-4EAE-B6FD-88FB34C5D8F9}">
      <dgm:prSet custT="1"/>
      <dgm:spPr>
        <a:solidFill>
          <a:schemeClr val="accent1">
            <a:lumMod val="20000"/>
            <a:lumOff val="80000"/>
          </a:schemeClr>
        </a:solidFill>
      </dgm:spPr>
      <dgm:t>
        <a:bodyPr/>
        <a:lstStyle/>
        <a:p>
          <a:r>
            <a:rPr lang="en-US" sz="2000" dirty="0">
              <a:solidFill>
                <a:schemeClr val="tx1"/>
              </a:solidFill>
            </a:rPr>
            <a:t>Partnering needs?</a:t>
          </a:r>
        </a:p>
        <a:p>
          <a:r>
            <a:rPr lang="en-US" sz="2000" dirty="0">
              <a:solidFill>
                <a:schemeClr val="tx1"/>
              </a:solidFill>
            </a:rPr>
            <a:t>Partnering Tech-2-Market Advisor</a:t>
          </a:r>
        </a:p>
        <a:p>
          <a:r>
            <a:rPr lang="en-US" sz="2000" dirty="0">
              <a:solidFill>
                <a:schemeClr val="tx1"/>
              </a:solidFill>
              <a:hlinkClick xmlns:r="http://schemas.openxmlformats.org/officeDocument/2006/relationships" r:id="rId4"/>
            </a:rPr>
            <a:t>carol.rabke@science.doe.gov</a:t>
          </a:r>
          <a:endParaRPr lang="en-US" sz="2000" dirty="0">
            <a:solidFill>
              <a:schemeClr val="tx1"/>
            </a:solidFill>
          </a:endParaRPr>
        </a:p>
        <a:p>
          <a:endParaRPr lang="en-US" sz="2000" dirty="0">
            <a:solidFill>
              <a:schemeClr val="tx1"/>
            </a:solidFill>
          </a:endParaRPr>
        </a:p>
      </dgm:t>
    </dgm:pt>
    <dgm:pt modelId="{4A36C8AA-F6C2-4E85-A59B-D38717493BD5}" type="parTrans" cxnId="{E35BF519-137F-4899-B6A4-12697DF11EE7}">
      <dgm:prSet/>
      <dgm:spPr/>
      <dgm:t>
        <a:bodyPr/>
        <a:lstStyle/>
        <a:p>
          <a:endParaRPr lang="en-US"/>
        </a:p>
      </dgm:t>
    </dgm:pt>
    <dgm:pt modelId="{60356421-93BE-4383-92A6-673F4340B63A}" type="sibTrans" cxnId="{E35BF519-137F-4899-B6A4-12697DF11EE7}">
      <dgm:prSet/>
      <dgm:spPr/>
      <dgm:t>
        <a:bodyPr/>
        <a:lstStyle/>
        <a:p>
          <a:endParaRPr lang="en-US"/>
        </a:p>
      </dgm:t>
    </dgm:pt>
    <dgm:pt modelId="{F4EA1E66-6238-4F76-97AD-20730987D90F}">
      <dgm:prSet custT="1"/>
      <dgm:spPr>
        <a:solidFill>
          <a:schemeClr val="accent3">
            <a:lumMod val="20000"/>
            <a:lumOff val="80000"/>
          </a:schemeClr>
        </a:solidFill>
      </dgm:spPr>
      <dgm:t>
        <a:bodyPr/>
        <a:lstStyle/>
        <a:p>
          <a:endParaRPr lang="en-US" sz="1800" dirty="0">
            <a:solidFill>
              <a:schemeClr val="tx1"/>
            </a:solidFill>
          </a:endParaRPr>
        </a:p>
        <a:p>
          <a:r>
            <a:rPr lang="en-US" sz="2000" dirty="0">
              <a:solidFill>
                <a:schemeClr val="tx1"/>
              </a:solidFill>
            </a:rPr>
            <a:t>Commercialization (</a:t>
          </a:r>
          <a:r>
            <a:rPr lang="en-US" sz="2000" i="1" dirty="0">
              <a:solidFill>
                <a:schemeClr val="tx1"/>
              </a:solidFill>
            </a:rPr>
            <a:t>New</a:t>
          </a:r>
          <a:r>
            <a:rPr lang="en-US" sz="2000" dirty="0">
              <a:solidFill>
                <a:schemeClr val="tx1"/>
              </a:solidFill>
            </a:rPr>
            <a:t>) Tech-2-Market Advisor (TABA)</a:t>
          </a:r>
        </a:p>
        <a:p>
          <a:r>
            <a:rPr lang="en-US" sz="1800" dirty="0">
              <a:solidFill>
                <a:schemeClr val="tx1"/>
              </a:solidFill>
              <a:hlinkClick xmlns:r="http://schemas.openxmlformats.org/officeDocument/2006/relationships" r:id="rId5"/>
            </a:rPr>
            <a:t>dave.mccarthy@science.doe.gov</a:t>
          </a:r>
          <a:endParaRPr lang="en-US" sz="1800" dirty="0">
            <a:solidFill>
              <a:schemeClr val="tx1"/>
            </a:solidFill>
          </a:endParaRPr>
        </a:p>
        <a:p>
          <a:endParaRPr lang="en-US" sz="1800" dirty="0">
            <a:solidFill>
              <a:schemeClr val="tx1"/>
            </a:solidFill>
          </a:endParaRPr>
        </a:p>
      </dgm:t>
    </dgm:pt>
    <dgm:pt modelId="{3303FBD5-F8EB-4403-A226-67E93ED98AC9}" type="parTrans" cxnId="{D0C0FA15-587F-4A8C-9D23-821B8100E08A}">
      <dgm:prSet/>
      <dgm:spPr/>
      <dgm:t>
        <a:bodyPr/>
        <a:lstStyle/>
        <a:p>
          <a:endParaRPr lang="en-US"/>
        </a:p>
      </dgm:t>
    </dgm:pt>
    <dgm:pt modelId="{981E637D-242F-490D-945E-3A5A7F07E580}" type="sibTrans" cxnId="{D0C0FA15-587F-4A8C-9D23-821B8100E08A}">
      <dgm:prSet/>
      <dgm:spPr/>
      <dgm:t>
        <a:bodyPr/>
        <a:lstStyle/>
        <a:p>
          <a:endParaRPr lang="en-US"/>
        </a:p>
      </dgm:t>
    </dgm:pt>
    <dgm:pt modelId="{74E29941-9884-4389-B910-33B4D062E4A8}" type="pres">
      <dgm:prSet presAssocID="{FD617941-1BFC-4A65-9AEF-8A99A658FFF9}" presName="diagram" presStyleCnt="0">
        <dgm:presLayoutVars>
          <dgm:dir/>
          <dgm:resizeHandles val="exact"/>
        </dgm:presLayoutVars>
      </dgm:prSet>
      <dgm:spPr/>
    </dgm:pt>
    <dgm:pt modelId="{6061F80C-219A-40C4-91F2-C27C39D8BC95}" type="pres">
      <dgm:prSet presAssocID="{2BA37C4A-BBF7-4EAE-B6FD-88FB34C5D8F9}" presName="node" presStyleLbl="node1" presStyleIdx="0" presStyleCnt="5" custScaleX="183013" custScaleY="152287" custLinFactNeighborX="-6148" custLinFactNeighborY="535">
        <dgm:presLayoutVars>
          <dgm:bulletEnabled val="1"/>
        </dgm:presLayoutVars>
      </dgm:prSet>
      <dgm:spPr/>
    </dgm:pt>
    <dgm:pt modelId="{B7CFB30A-8995-4584-A731-8235A7BB6340}" type="pres">
      <dgm:prSet presAssocID="{60356421-93BE-4383-92A6-673F4340B63A}" presName="sibTrans" presStyleCnt="0"/>
      <dgm:spPr/>
    </dgm:pt>
    <dgm:pt modelId="{EBDE617E-151B-48A6-AF27-B62D4DBB7A25}" type="pres">
      <dgm:prSet presAssocID="{BEF390BE-D150-4297-A59D-ECE875C41B70}" presName="node" presStyleLbl="node1" presStyleIdx="1" presStyleCnt="5" custScaleX="162800" custScaleY="150323" custLinFactNeighborX="1087" custLinFactNeighborY="-1661">
        <dgm:presLayoutVars>
          <dgm:bulletEnabled val="1"/>
        </dgm:presLayoutVars>
      </dgm:prSet>
      <dgm:spPr/>
    </dgm:pt>
    <dgm:pt modelId="{C042372F-EBD8-4EBC-A6C8-095200663D8B}" type="pres">
      <dgm:prSet presAssocID="{31F9F958-98FE-4504-B499-7F41D3AE1BA6}" presName="sibTrans" presStyleCnt="0"/>
      <dgm:spPr/>
    </dgm:pt>
    <dgm:pt modelId="{49BB1197-FE0C-476C-8EEA-491B066CDFBD}" type="pres">
      <dgm:prSet presAssocID="{344929D7-E052-4DA0-82BA-8537A188161D}" presName="node" presStyleLbl="node1" presStyleIdx="2" presStyleCnt="5" custScaleX="134532" custScaleY="152041" custLinFactNeighborX="1383" custLinFactNeighborY="-8561">
        <dgm:presLayoutVars>
          <dgm:bulletEnabled val="1"/>
        </dgm:presLayoutVars>
      </dgm:prSet>
      <dgm:spPr/>
    </dgm:pt>
    <dgm:pt modelId="{D701B9EF-FDC0-439E-A755-F2FD48BB2036}" type="pres">
      <dgm:prSet presAssocID="{933060A0-B147-4AF4-BDD9-7E47911173ED}" presName="sibTrans" presStyleCnt="0"/>
      <dgm:spPr/>
    </dgm:pt>
    <dgm:pt modelId="{6555FDB2-CCE5-4CB7-BEDA-1050C056CCF7}" type="pres">
      <dgm:prSet presAssocID="{09344D55-3247-4D43-8148-F80E51D14343}" presName="node" presStyleLbl="node1" presStyleIdx="3" presStyleCnt="5" custScaleX="275881" custScaleY="178869" custLinFactX="-13596" custLinFactNeighborX="-100000" custLinFactNeighborY="-4670">
        <dgm:presLayoutVars>
          <dgm:bulletEnabled val="1"/>
        </dgm:presLayoutVars>
      </dgm:prSet>
      <dgm:spPr/>
    </dgm:pt>
    <dgm:pt modelId="{408CBDE9-458E-4644-B3E8-3C30B90AFC60}" type="pres">
      <dgm:prSet presAssocID="{E3D830F7-EC57-4BA1-86A7-6F163CCDA731}" presName="sibTrans" presStyleCnt="0"/>
      <dgm:spPr/>
    </dgm:pt>
    <dgm:pt modelId="{0F46C7EB-4023-47A9-8C21-6C1A7AB9A51E}" type="pres">
      <dgm:prSet presAssocID="{F4EA1E66-6238-4F76-97AD-20730987D90F}" presName="node" presStyleLbl="node1" presStyleIdx="4" presStyleCnt="5" custScaleX="211611" custScaleY="177172" custLinFactNeighborX="2222" custLinFactNeighborY="-3528">
        <dgm:presLayoutVars>
          <dgm:bulletEnabled val="1"/>
        </dgm:presLayoutVars>
      </dgm:prSet>
      <dgm:spPr/>
    </dgm:pt>
  </dgm:ptLst>
  <dgm:cxnLst>
    <dgm:cxn modelId="{C93E5D14-F443-4E3E-B8D3-C3B152E2FC61}" type="presOf" srcId="{344929D7-E052-4DA0-82BA-8537A188161D}" destId="{49BB1197-FE0C-476C-8EEA-491B066CDFBD}" srcOrd="0" destOrd="0" presId="urn:microsoft.com/office/officeart/2005/8/layout/default"/>
    <dgm:cxn modelId="{D0C0FA15-587F-4A8C-9D23-821B8100E08A}" srcId="{FD617941-1BFC-4A65-9AEF-8A99A658FFF9}" destId="{F4EA1E66-6238-4F76-97AD-20730987D90F}" srcOrd="4" destOrd="0" parTransId="{3303FBD5-F8EB-4403-A226-67E93ED98AC9}" sibTransId="{981E637D-242F-490D-945E-3A5A7F07E580}"/>
    <dgm:cxn modelId="{E35BF519-137F-4899-B6A4-12697DF11EE7}" srcId="{FD617941-1BFC-4A65-9AEF-8A99A658FFF9}" destId="{2BA37C4A-BBF7-4EAE-B6FD-88FB34C5D8F9}" srcOrd="0" destOrd="0" parTransId="{4A36C8AA-F6C2-4E85-A59B-D38717493BD5}" sibTransId="{60356421-93BE-4383-92A6-673F4340B63A}"/>
    <dgm:cxn modelId="{C5223E1C-32A6-4812-A53E-7B037D33E40F}" type="presOf" srcId="{BEF390BE-D150-4297-A59D-ECE875C41B70}" destId="{EBDE617E-151B-48A6-AF27-B62D4DBB7A25}" srcOrd="0" destOrd="0" presId="urn:microsoft.com/office/officeart/2005/8/layout/default"/>
    <dgm:cxn modelId="{A8912E35-3D34-4E9A-ABCF-939F33B7F122}" type="presOf" srcId="{2BA37C4A-BBF7-4EAE-B6FD-88FB34C5D8F9}" destId="{6061F80C-219A-40C4-91F2-C27C39D8BC95}" srcOrd="0" destOrd="0" presId="urn:microsoft.com/office/officeart/2005/8/layout/default"/>
    <dgm:cxn modelId="{DD14D77C-958C-4590-9F07-F244D407E790}" srcId="{FD617941-1BFC-4A65-9AEF-8A99A658FFF9}" destId="{344929D7-E052-4DA0-82BA-8537A188161D}" srcOrd="2" destOrd="0" parTransId="{8E94F085-F84D-4C4F-B97A-F80EDF86BAA7}" sibTransId="{933060A0-B147-4AF4-BDD9-7E47911173ED}"/>
    <dgm:cxn modelId="{4459638D-3927-47DF-97B2-AFA915998268}" srcId="{FD617941-1BFC-4A65-9AEF-8A99A658FFF9}" destId="{09344D55-3247-4D43-8148-F80E51D14343}" srcOrd="3" destOrd="0" parTransId="{762A4409-45E3-498A-96F0-58C06B6B62A4}" sibTransId="{E3D830F7-EC57-4BA1-86A7-6F163CCDA731}"/>
    <dgm:cxn modelId="{D32717A5-9938-4821-915B-119C62656C40}" type="presOf" srcId="{F4EA1E66-6238-4F76-97AD-20730987D90F}" destId="{0F46C7EB-4023-47A9-8C21-6C1A7AB9A51E}" srcOrd="0" destOrd="0" presId="urn:microsoft.com/office/officeart/2005/8/layout/default"/>
    <dgm:cxn modelId="{F15BFBA9-E354-44F4-89F8-3B8B6B9D6EE6}" type="presOf" srcId="{09344D55-3247-4D43-8148-F80E51D14343}" destId="{6555FDB2-CCE5-4CB7-BEDA-1050C056CCF7}" srcOrd="0" destOrd="0" presId="urn:microsoft.com/office/officeart/2005/8/layout/default"/>
    <dgm:cxn modelId="{D29ABBCE-070F-4BED-B838-4926A99C5F2E}" type="presOf" srcId="{FD617941-1BFC-4A65-9AEF-8A99A658FFF9}" destId="{74E29941-9884-4389-B910-33B4D062E4A8}" srcOrd="0" destOrd="0" presId="urn:microsoft.com/office/officeart/2005/8/layout/default"/>
    <dgm:cxn modelId="{201CDEDA-8FDE-495F-AC5B-A86424F0C46C}" srcId="{FD617941-1BFC-4A65-9AEF-8A99A658FFF9}" destId="{BEF390BE-D150-4297-A59D-ECE875C41B70}" srcOrd="1" destOrd="0" parTransId="{A4AA8963-48E7-4329-AAF7-2B86A600D23A}" sibTransId="{31F9F958-98FE-4504-B499-7F41D3AE1BA6}"/>
    <dgm:cxn modelId="{207B7B12-0E1D-4B6A-958B-3AC25B6FA99F}" type="presParOf" srcId="{74E29941-9884-4389-B910-33B4D062E4A8}" destId="{6061F80C-219A-40C4-91F2-C27C39D8BC95}" srcOrd="0" destOrd="0" presId="urn:microsoft.com/office/officeart/2005/8/layout/default"/>
    <dgm:cxn modelId="{09189B99-E7B3-4E02-882E-21F44764C4A8}" type="presParOf" srcId="{74E29941-9884-4389-B910-33B4D062E4A8}" destId="{B7CFB30A-8995-4584-A731-8235A7BB6340}" srcOrd="1" destOrd="0" presId="urn:microsoft.com/office/officeart/2005/8/layout/default"/>
    <dgm:cxn modelId="{31B2A5B2-43E7-4F7A-8377-9B0397C4B52B}" type="presParOf" srcId="{74E29941-9884-4389-B910-33B4D062E4A8}" destId="{EBDE617E-151B-48A6-AF27-B62D4DBB7A25}" srcOrd="2" destOrd="0" presId="urn:microsoft.com/office/officeart/2005/8/layout/default"/>
    <dgm:cxn modelId="{6133D63B-530D-47FC-B19F-6F4FC5C07FCE}" type="presParOf" srcId="{74E29941-9884-4389-B910-33B4D062E4A8}" destId="{C042372F-EBD8-4EBC-A6C8-095200663D8B}" srcOrd="3" destOrd="0" presId="urn:microsoft.com/office/officeart/2005/8/layout/default"/>
    <dgm:cxn modelId="{AAB486DF-C196-4724-B474-9DBA7A59B0CE}" type="presParOf" srcId="{74E29941-9884-4389-B910-33B4D062E4A8}" destId="{49BB1197-FE0C-476C-8EEA-491B066CDFBD}" srcOrd="4" destOrd="0" presId="urn:microsoft.com/office/officeart/2005/8/layout/default"/>
    <dgm:cxn modelId="{43D74E39-053C-4C39-A915-EC9463365915}" type="presParOf" srcId="{74E29941-9884-4389-B910-33B4D062E4A8}" destId="{D701B9EF-FDC0-439E-A755-F2FD48BB2036}" srcOrd="5" destOrd="0" presId="urn:microsoft.com/office/officeart/2005/8/layout/default"/>
    <dgm:cxn modelId="{AB916F19-2D29-4685-8FAB-02AD7632F27E}" type="presParOf" srcId="{74E29941-9884-4389-B910-33B4D062E4A8}" destId="{6555FDB2-CCE5-4CB7-BEDA-1050C056CCF7}" srcOrd="6" destOrd="0" presId="urn:microsoft.com/office/officeart/2005/8/layout/default"/>
    <dgm:cxn modelId="{60E9FCA5-4540-495D-9D8B-C8A7DA4C05DB}" type="presParOf" srcId="{74E29941-9884-4389-B910-33B4D062E4A8}" destId="{408CBDE9-458E-4644-B3E8-3C30B90AFC60}" srcOrd="7" destOrd="0" presId="urn:microsoft.com/office/officeart/2005/8/layout/default"/>
    <dgm:cxn modelId="{DA6315EE-6A77-40B4-863C-A71E96080FFB}" type="presParOf" srcId="{74E29941-9884-4389-B910-33B4D062E4A8}" destId="{0F46C7EB-4023-47A9-8C21-6C1A7AB9A51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F80C-219A-40C4-91F2-C27C39D8BC95}">
      <dsp:nvSpPr>
        <dsp:cNvPr id="0" name=""/>
        <dsp:cNvSpPr/>
      </dsp:nvSpPr>
      <dsp:spPr>
        <a:xfrm>
          <a:off x="0" y="13232"/>
          <a:ext cx="4206559" cy="210019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Partnering needs?</a:t>
          </a:r>
        </a:p>
        <a:p>
          <a:pPr marL="0" lvl="0" indent="0" algn="ctr" defTabSz="889000">
            <a:lnSpc>
              <a:spcPct val="90000"/>
            </a:lnSpc>
            <a:spcBef>
              <a:spcPct val="0"/>
            </a:spcBef>
            <a:spcAft>
              <a:spcPct val="35000"/>
            </a:spcAft>
            <a:buNone/>
          </a:pPr>
          <a:r>
            <a:rPr lang="en-US" sz="2000" kern="1200" dirty="0">
              <a:solidFill>
                <a:schemeClr val="tx1"/>
              </a:solidFill>
            </a:rPr>
            <a:t>Partnering Tech-2-Market Advisor</a:t>
          </a:r>
        </a:p>
        <a:p>
          <a:pPr marL="0" lvl="0" indent="0" algn="ctr" defTabSz="889000">
            <a:lnSpc>
              <a:spcPct val="90000"/>
            </a:lnSpc>
            <a:spcBef>
              <a:spcPct val="0"/>
            </a:spcBef>
            <a:spcAft>
              <a:spcPct val="35000"/>
            </a:spcAft>
            <a:buNone/>
          </a:pPr>
          <a:r>
            <a:rPr lang="en-US" sz="2000" kern="1200" dirty="0">
              <a:solidFill>
                <a:schemeClr val="tx1"/>
              </a:solidFill>
              <a:hlinkClick xmlns:r="http://schemas.openxmlformats.org/officeDocument/2006/relationships" r:id="rId1"/>
            </a:rPr>
            <a:t>carol.rabke@science.doe.gov</a:t>
          </a:r>
          <a:endParaRPr lang="en-US" sz="2000" kern="1200" dirty="0">
            <a:solidFill>
              <a:schemeClr val="tx1"/>
            </a:solidFill>
          </a:endParaRPr>
        </a:p>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0" y="13232"/>
        <a:ext cx="4206559" cy="2100192"/>
      </dsp:txXfrm>
    </dsp:sp>
    <dsp:sp modelId="{EBDE617E-151B-48A6-AF27-B62D4DBB7A25}">
      <dsp:nvSpPr>
        <dsp:cNvPr id="0" name=""/>
        <dsp:cNvSpPr/>
      </dsp:nvSpPr>
      <dsp:spPr>
        <a:xfrm>
          <a:off x="4465859" y="0"/>
          <a:ext cx="3741963" cy="2073107"/>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Application Process Q&amp;A Webinars</a:t>
          </a:r>
        </a:p>
        <a:p>
          <a:pPr marL="0" lvl="0" indent="0" algn="ctr" defTabSz="800100">
            <a:lnSpc>
              <a:spcPct val="90000"/>
            </a:lnSpc>
            <a:spcBef>
              <a:spcPct val="0"/>
            </a:spcBef>
            <a:spcAft>
              <a:spcPct val="35000"/>
            </a:spcAft>
            <a:buNone/>
          </a:pPr>
          <a:r>
            <a:rPr lang="en-US" sz="1800" kern="1200" dirty="0">
              <a:solidFill>
                <a:schemeClr val="tx1"/>
              </a:solidFill>
            </a:rPr>
            <a:t>March 22, April 5 and 12 @ 3 PM ET</a:t>
          </a:r>
        </a:p>
        <a:p>
          <a:pPr marL="0" lvl="0" indent="0" algn="ctr" defTabSz="800100">
            <a:lnSpc>
              <a:spcPct val="90000"/>
            </a:lnSpc>
            <a:spcBef>
              <a:spcPct val="0"/>
            </a:spcBef>
            <a:spcAft>
              <a:spcPct val="35000"/>
            </a:spcAft>
            <a:buNone/>
          </a:pPr>
          <a:r>
            <a:rPr lang="en-US" sz="1800" kern="1200" dirty="0">
              <a:solidFill>
                <a:schemeClr val="tx1"/>
              </a:solidFill>
            </a:rPr>
            <a:t>Phase II eligible will receive an invitation</a:t>
          </a:r>
        </a:p>
      </dsp:txBody>
      <dsp:txXfrm>
        <a:off x="4465859" y="0"/>
        <a:ext cx="3741963" cy="2073107"/>
      </dsp:txXfrm>
    </dsp:sp>
    <dsp:sp modelId="{49BB1197-FE0C-476C-8EEA-491B066CDFBD}">
      <dsp:nvSpPr>
        <dsp:cNvPr id="0" name=""/>
        <dsp:cNvSpPr/>
      </dsp:nvSpPr>
      <dsp:spPr>
        <a:xfrm>
          <a:off x="8417152" y="0"/>
          <a:ext cx="3092222" cy="209680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Email us!</a:t>
          </a:r>
        </a:p>
        <a:p>
          <a:pPr marL="0" lvl="0" indent="0" algn="ctr" defTabSz="800100">
            <a:lnSpc>
              <a:spcPct val="90000"/>
            </a:lnSpc>
            <a:spcBef>
              <a:spcPct val="0"/>
            </a:spcBef>
            <a:spcAft>
              <a:spcPct val="35000"/>
            </a:spcAft>
            <a:buNone/>
          </a:pPr>
          <a:r>
            <a:rPr lang="en-US" sz="1800" b="0" i="0" kern="1200" dirty="0">
              <a:hlinkClick xmlns:r="http://schemas.openxmlformats.org/officeDocument/2006/relationships" r:id="rId2"/>
            </a:rPr>
            <a:t>sbir-sttr@science.doe.gov</a:t>
          </a:r>
          <a:endParaRPr lang="en-US" sz="1800" b="0" i="0" kern="1200" dirty="0"/>
        </a:p>
        <a:p>
          <a:pPr marL="0" lvl="0" indent="0" algn="ctr" defTabSz="800100">
            <a:lnSpc>
              <a:spcPct val="90000"/>
            </a:lnSpc>
            <a:spcBef>
              <a:spcPct val="0"/>
            </a:spcBef>
            <a:spcAft>
              <a:spcPct val="35000"/>
            </a:spcAft>
            <a:buNone/>
          </a:pPr>
          <a:r>
            <a:rPr lang="en-US" sz="1800" kern="1200" dirty="0">
              <a:latin typeface="+mn-lt"/>
              <a:hlinkClick xmlns:r="http://schemas.openxmlformats.org/officeDocument/2006/relationships" r:id="rId3"/>
            </a:rPr>
            <a:t>eileen.chant@science.doe.gov</a:t>
          </a:r>
          <a:endParaRPr lang="en-US" sz="1800" b="0" i="0" kern="1200" dirty="0"/>
        </a:p>
        <a:p>
          <a:pPr marL="0" lvl="0" indent="0" algn="ctr" defTabSz="800100">
            <a:lnSpc>
              <a:spcPct val="90000"/>
            </a:lnSpc>
            <a:spcBef>
              <a:spcPct val="0"/>
            </a:spcBef>
            <a:spcAft>
              <a:spcPct val="35000"/>
            </a:spcAft>
            <a:buNone/>
          </a:pPr>
          <a:r>
            <a:rPr lang="en-US" sz="1800" kern="1200" dirty="0">
              <a:solidFill>
                <a:schemeClr val="tx1"/>
              </a:solidFill>
            </a:rPr>
            <a:t>Phone: </a:t>
          </a:r>
          <a:r>
            <a:rPr lang="en-US" sz="1800" b="0" i="0" kern="1200" dirty="0">
              <a:solidFill>
                <a:schemeClr val="tx1"/>
              </a:solidFill>
            </a:rPr>
            <a:t>(301) 903-5707</a:t>
          </a:r>
        </a:p>
      </dsp:txBody>
      <dsp:txXfrm>
        <a:off x="8417152" y="0"/>
        <a:ext cx="3092222" cy="2096800"/>
      </dsp:txXfrm>
    </dsp:sp>
    <dsp:sp modelId="{6555FDB2-CCE5-4CB7-BEDA-1050C056CCF7}">
      <dsp:nvSpPr>
        <dsp:cNvPr id="0" name=""/>
        <dsp:cNvSpPr/>
      </dsp:nvSpPr>
      <dsp:spPr>
        <a:xfrm>
          <a:off x="0" y="2271493"/>
          <a:ext cx="6341133" cy="2466785"/>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solidFill>
                <a:schemeClr val="tx1"/>
              </a:solidFill>
            </a:rPr>
            <a:t>Join our mailing list! </a:t>
          </a:r>
        </a:p>
        <a:p>
          <a:pPr marL="0" lvl="0" indent="0" algn="ctr" defTabSz="1066800">
            <a:lnSpc>
              <a:spcPct val="90000"/>
            </a:lnSpc>
            <a:spcBef>
              <a:spcPct val="0"/>
            </a:spcBef>
            <a:spcAft>
              <a:spcPct val="35000"/>
            </a:spcAft>
            <a:buNone/>
          </a:pPr>
          <a:r>
            <a:rPr lang="en-US" sz="2400" kern="1200" dirty="0">
              <a:solidFill>
                <a:schemeClr val="tx1"/>
              </a:solidFill>
            </a:rPr>
            <a:t>Home page: </a:t>
          </a:r>
          <a:r>
            <a:rPr lang="en-US" sz="2400" kern="1200" dirty="0">
              <a:solidFill>
                <a:schemeClr val="tx1"/>
              </a:solidFill>
              <a:hlinkClick xmlns:r="http://schemas.openxmlformats.org/officeDocument/2006/relationships" r:id="rId4"/>
            </a:rPr>
            <a:t>https://science.osti.gov/sbir</a:t>
          </a:r>
          <a:endParaRPr lang="en-US" sz="1500" kern="1200" dirty="0">
            <a:solidFill>
              <a:schemeClr val="tx1"/>
            </a:solidFill>
          </a:endParaRPr>
        </a:p>
        <a:p>
          <a:pPr marL="0" lvl="0" indent="0" algn="ctr" defTabSz="1066800">
            <a:lnSpc>
              <a:spcPct val="90000"/>
            </a:lnSpc>
            <a:spcBef>
              <a:spcPct val="0"/>
            </a:spcBef>
            <a:spcAft>
              <a:spcPct val="35000"/>
            </a:spcAft>
            <a:buNone/>
          </a:pPr>
          <a:r>
            <a:rPr lang="en-US" sz="2400" kern="1200" dirty="0">
              <a:solidFill>
                <a:schemeClr val="tx1"/>
              </a:solidFill>
            </a:rPr>
            <a:t>Follow us on Twitter and LinkedIn!</a:t>
          </a:r>
          <a:r>
            <a:rPr lang="en-US" sz="2400" kern="1200" dirty="0">
              <a:solidFill>
                <a:schemeClr val="accent5">
                  <a:lumMod val="75000"/>
                </a:schemeClr>
              </a:solidFill>
            </a:rPr>
            <a:t>  </a:t>
          </a:r>
        </a:p>
        <a:p>
          <a:pPr marL="0" lvl="0" indent="0" algn="ctr" defTabSz="1066800">
            <a:lnSpc>
              <a:spcPct val="90000"/>
            </a:lnSpc>
            <a:spcBef>
              <a:spcPct val="0"/>
            </a:spcBef>
            <a:spcAft>
              <a:spcPct val="35000"/>
            </a:spcAft>
            <a:buNone/>
          </a:pPr>
          <a:endParaRPr lang="en-US" sz="2400" kern="1200" dirty="0">
            <a:solidFill>
              <a:schemeClr val="accent5">
                <a:lumMod val="75000"/>
              </a:schemeClr>
            </a:solidFill>
          </a:endParaRPr>
        </a:p>
        <a:p>
          <a:pPr marL="0" lvl="0" indent="0" algn="ctr" defTabSz="1066800">
            <a:lnSpc>
              <a:spcPct val="90000"/>
            </a:lnSpc>
            <a:spcBef>
              <a:spcPct val="0"/>
            </a:spcBef>
            <a:spcAft>
              <a:spcPct val="35000"/>
            </a:spcAft>
            <a:buNone/>
          </a:pPr>
          <a:endParaRPr lang="en-US" sz="1500" kern="1200" dirty="0"/>
        </a:p>
        <a:p>
          <a:pPr marL="0" lvl="0" indent="0" algn="ctr" defTabSz="1066800">
            <a:lnSpc>
              <a:spcPct val="90000"/>
            </a:lnSpc>
            <a:spcBef>
              <a:spcPct val="0"/>
            </a:spcBef>
            <a:spcAft>
              <a:spcPct val="35000"/>
            </a:spcAft>
            <a:buNone/>
          </a:pPr>
          <a:endParaRPr lang="en-US" sz="1500" kern="1200" dirty="0"/>
        </a:p>
      </dsp:txBody>
      <dsp:txXfrm>
        <a:off x="0" y="2271493"/>
        <a:ext cx="6341133" cy="2466785"/>
      </dsp:txXfrm>
    </dsp:sp>
    <dsp:sp modelId="{0F46C7EB-4023-47A9-8C21-6C1A7AB9A51E}">
      <dsp:nvSpPr>
        <dsp:cNvPr id="0" name=""/>
        <dsp:cNvSpPr/>
      </dsp:nvSpPr>
      <dsp:spPr>
        <a:xfrm>
          <a:off x="6645489" y="2298944"/>
          <a:ext cx="4863885" cy="2443382"/>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a:p>
          <a:pPr marL="0" lvl="0" indent="0" algn="ctr" defTabSz="800100">
            <a:lnSpc>
              <a:spcPct val="90000"/>
            </a:lnSpc>
            <a:spcBef>
              <a:spcPct val="0"/>
            </a:spcBef>
            <a:spcAft>
              <a:spcPct val="35000"/>
            </a:spcAft>
            <a:buNone/>
          </a:pPr>
          <a:r>
            <a:rPr lang="en-US" sz="2000" kern="1200" dirty="0">
              <a:solidFill>
                <a:schemeClr val="tx1"/>
              </a:solidFill>
            </a:rPr>
            <a:t>Commercialization (</a:t>
          </a:r>
          <a:r>
            <a:rPr lang="en-US" sz="2000" i="1" kern="1200" dirty="0">
              <a:solidFill>
                <a:schemeClr val="tx1"/>
              </a:solidFill>
            </a:rPr>
            <a:t>New</a:t>
          </a:r>
          <a:r>
            <a:rPr lang="en-US" sz="2000" kern="1200" dirty="0">
              <a:solidFill>
                <a:schemeClr val="tx1"/>
              </a:solidFill>
            </a:rPr>
            <a:t>) Tech-2-Market Advisor (TABA)</a:t>
          </a:r>
        </a:p>
        <a:p>
          <a:pPr marL="0" lvl="0" indent="0" algn="ctr" defTabSz="800100">
            <a:lnSpc>
              <a:spcPct val="90000"/>
            </a:lnSpc>
            <a:spcBef>
              <a:spcPct val="0"/>
            </a:spcBef>
            <a:spcAft>
              <a:spcPct val="35000"/>
            </a:spcAft>
            <a:buNone/>
          </a:pPr>
          <a:r>
            <a:rPr lang="en-US" sz="1800" kern="1200" dirty="0">
              <a:solidFill>
                <a:schemeClr val="tx1"/>
              </a:solidFill>
              <a:hlinkClick xmlns:r="http://schemas.openxmlformats.org/officeDocument/2006/relationships" r:id="rId5"/>
            </a:rPr>
            <a:t>dave.mccarthy@science.doe.gov</a:t>
          </a:r>
          <a:endParaRPr lang="en-US" sz="1800" kern="1200" dirty="0">
            <a:solidFill>
              <a:schemeClr val="tx1"/>
            </a:solidFill>
          </a:endParaRPr>
        </a:p>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6645489" y="2298944"/>
        <a:ext cx="4863885" cy="2443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1727"/>
          </a:xfrm>
          <a:prstGeom prst="rect">
            <a:avLst/>
          </a:prstGeom>
        </p:spPr>
        <p:txBody>
          <a:bodyPr vert="horz" lIns="97491" tIns="48746" rIns="97491" bIns="48746" rtlCol="0"/>
          <a:lstStyle>
            <a:lvl1pPr algn="l">
              <a:defRPr sz="1300"/>
            </a:lvl1pPr>
          </a:lstStyle>
          <a:p>
            <a:endParaRPr lang="en-US"/>
          </a:p>
        </p:txBody>
      </p:sp>
      <p:sp>
        <p:nvSpPr>
          <p:cNvPr id="3" name="Date Placeholder 2"/>
          <p:cNvSpPr>
            <a:spLocks noGrp="1"/>
          </p:cNvSpPr>
          <p:nvPr>
            <p:ph type="dt" idx="1"/>
          </p:nvPr>
        </p:nvSpPr>
        <p:spPr>
          <a:xfrm>
            <a:off x="4143593" y="0"/>
            <a:ext cx="3169920" cy="481727"/>
          </a:xfrm>
          <a:prstGeom prst="rect">
            <a:avLst/>
          </a:prstGeom>
        </p:spPr>
        <p:txBody>
          <a:bodyPr vert="horz" lIns="97491" tIns="48746" rIns="97491" bIns="48746" rtlCol="0"/>
          <a:lstStyle>
            <a:lvl1pPr algn="r">
              <a:defRPr sz="1300"/>
            </a:lvl1pPr>
          </a:lstStyle>
          <a:p>
            <a:fld id="{B21CEF04-FD5C-4B14-B78A-199CE85E28F0}" type="datetimeFigureOut">
              <a:rPr lang="en-US" smtClean="0"/>
              <a:t>3/3/2023</a:t>
            </a:fld>
            <a:endParaRPr lang="en-US"/>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7491" tIns="48746" rIns="97491" bIns="48746" rtlCol="0" anchor="ctr"/>
          <a:lstStyle/>
          <a:p>
            <a:endParaRPr lang="en-US"/>
          </a:p>
        </p:txBody>
      </p:sp>
      <p:sp>
        <p:nvSpPr>
          <p:cNvPr id="5" name="Notes Placeholder 4"/>
          <p:cNvSpPr>
            <a:spLocks noGrp="1"/>
          </p:cNvSpPr>
          <p:nvPr>
            <p:ph type="body" sz="quarter" idx="3"/>
          </p:nvPr>
        </p:nvSpPr>
        <p:spPr>
          <a:xfrm>
            <a:off x="731520" y="4620585"/>
            <a:ext cx="5852160" cy="3780473"/>
          </a:xfrm>
          <a:prstGeom prst="rect">
            <a:avLst/>
          </a:prstGeom>
        </p:spPr>
        <p:txBody>
          <a:bodyPr vert="horz" lIns="97491" tIns="48746" rIns="97491" bIns="487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5"/>
            <a:ext cx="3169920" cy="481726"/>
          </a:xfrm>
          <a:prstGeom prst="rect">
            <a:avLst/>
          </a:prstGeom>
        </p:spPr>
        <p:txBody>
          <a:bodyPr vert="horz" lIns="97491" tIns="48746" rIns="97491" bIns="48746" rtlCol="0" anchor="b"/>
          <a:lstStyle>
            <a:lvl1pPr algn="l">
              <a:defRPr sz="1300"/>
            </a:lvl1pPr>
          </a:lstStyle>
          <a:p>
            <a:endParaRPr lang="en-US"/>
          </a:p>
        </p:txBody>
      </p:sp>
      <p:sp>
        <p:nvSpPr>
          <p:cNvPr id="7" name="Slide Number Placeholder 6"/>
          <p:cNvSpPr>
            <a:spLocks noGrp="1"/>
          </p:cNvSpPr>
          <p:nvPr>
            <p:ph type="sldNum" sz="quarter" idx="5"/>
          </p:nvPr>
        </p:nvSpPr>
        <p:spPr>
          <a:xfrm>
            <a:off x="4143593" y="9119475"/>
            <a:ext cx="3169920" cy="481726"/>
          </a:xfrm>
          <a:prstGeom prst="rect">
            <a:avLst/>
          </a:prstGeom>
        </p:spPr>
        <p:txBody>
          <a:bodyPr vert="horz" lIns="97491" tIns="48746" rIns="97491" bIns="48746" rtlCol="0" anchor="b"/>
          <a:lstStyle>
            <a:lvl1pPr algn="r">
              <a:defRPr sz="1300"/>
            </a:lvl1pPr>
          </a:lstStyle>
          <a:p>
            <a:fld id="{464BC10E-3B7A-4E38-880A-539F6052B56D}" type="slidenum">
              <a:rPr lang="en-US" smtClean="0"/>
              <a:t>‹#›</a:t>
            </a:fld>
            <a:endParaRPr lang="en-US"/>
          </a:p>
        </p:txBody>
      </p:sp>
    </p:spTree>
    <p:extLst>
      <p:ext uri="{BB962C8B-B14F-4D97-AF65-F5344CB8AC3E}">
        <p14:creationId xmlns:p14="http://schemas.microsoft.com/office/powerpoint/2010/main" val="201783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9738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Awards per topic:  Generally 0</a:t>
            </a:r>
            <a:r>
              <a:rPr lang="en-US" baseline="0" dirty="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23</a:t>
            </a:fld>
            <a:endParaRPr lang="en-US" dirty="0"/>
          </a:p>
        </p:txBody>
      </p:sp>
    </p:spTree>
    <p:extLst>
      <p:ext uri="{BB962C8B-B14F-4D97-AF65-F5344CB8AC3E}">
        <p14:creationId xmlns:p14="http://schemas.microsoft.com/office/powerpoint/2010/main" val="181104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Awards per topic:  Generally 0</a:t>
            </a:r>
            <a:r>
              <a:rPr lang="en-US" baseline="0" dirty="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24</a:t>
            </a:fld>
            <a:endParaRPr lang="en-US" dirty="0"/>
          </a:p>
        </p:txBody>
      </p:sp>
    </p:spTree>
    <p:extLst>
      <p:ext uri="{BB962C8B-B14F-4D97-AF65-F5344CB8AC3E}">
        <p14:creationId xmlns:p14="http://schemas.microsoft.com/office/powerpoint/2010/main" val="174596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26</a:t>
            </a:fld>
            <a:endParaRPr lang="en-US"/>
          </a:p>
        </p:txBody>
      </p:sp>
    </p:spTree>
    <p:extLst>
      <p:ext uri="{BB962C8B-B14F-4D97-AF65-F5344CB8AC3E}">
        <p14:creationId xmlns:p14="http://schemas.microsoft.com/office/powerpoint/2010/main" val="96818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34</a:t>
            </a:fld>
            <a:endParaRPr lang="en-US"/>
          </a:p>
        </p:txBody>
      </p:sp>
    </p:spTree>
    <p:extLst>
      <p:ext uri="{BB962C8B-B14F-4D97-AF65-F5344CB8AC3E}">
        <p14:creationId xmlns:p14="http://schemas.microsoft.com/office/powerpoint/2010/main" val="282224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4730DE5-0765-42AD-AA28-B52654704702}" type="slidenum">
              <a:rPr lang="en-US" smtClean="0">
                <a:solidFill>
                  <a:prstClr val="black"/>
                </a:solidFill>
              </a:rPr>
              <a:pPr/>
              <a:t>2</a:t>
            </a:fld>
            <a:endParaRPr lang="en-US">
              <a:solidFill>
                <a:prstClr val="black"/>
              </a:solidFill>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xfrm>
            <a:off x="701359" y="4415034"/>
            <a:ext cx="5607684" cy="4184256"/>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939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Funding is for R&amp;D</a:t>
            </a:r>
            <a:r>
              <a:rPr lang="en-US" baseline="0" dirty="0"/>
              <a:t> with commercial potential.  Basic science and deployment are not funded.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a:t>
            </a:fld>
            <a:endParaRPr lang="en-US"/>
          </a:p>
        </p:txBody>
      </p:sp>
    </p:spTree>
    <p:extLst>
      <p:ext uri="{BB962C8B-B14F-4D97-AF65-F5344CB8AC3E}">
        <p14:creationId xmlns:p14="http://schemas.microsoft.com/office/powerpoint/2010/main" val="18472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229671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11539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9</a:t>
            </a:fld>
            <a:endParaRPr lang="en-US"/>
          </a:p>
        </p:txBody>
      </p:sp>
    </p:spTree>
    <p:extLst>
      <p:ext uri="{BB962C8B-B14F-4D97-AF65-F5344CB8AC3E}">
        <p14:creationId xmlns:p14="http://schemas.microsoft.com/office/powerpoint/2010/main" val="409307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15</a:t>
            </a:fld>
            <a:endParaRPr lang="en-US"/>
          </a:p>
        </p:txBody>
      </p:sp>
    </p:spTree>
    <p:extLst>
      <p:ext uri="{BB962C8B-B14F-4D97-AF65-F5344CB8AC3E}">
        <p14:creationId xmlns:p14="http://schemas.microsoft.com/office/powerpoint/2010/main" val="428022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21</a:t>
            </a:fld>
            <a:endParaRPr lang="en-US"/>
          </a:p>
        </p:txBody>
      </p:sp>
    </p:spTree>
    <p:extLst>
      <p:ext uri="{BB962C8B-B14F-4D97-AF65-F5344CB8AC3E}">
        <p14:creationId xmlns:p14="http://schemas.microsoft.com/office/powerpoint/2010/main" val="197262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22</a:t>
            </a:fld>
            <a:endParaRPr lang="en-US"/>
          </a:p>
        </p:txBody>
      </p:sp>
    </p:spTree>
    <p:extLst>
      <p:ext uri="{BB962C8B-B14F-4D97-AF65-F5344CB8AC3E}">
        <p14:creationId xmlns:p14="http://schemas.microsoft.com/office/powerpoint/2010/main" val="420795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36071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3/3/2023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40598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B6956-4F71-4A98-957F-197FFAB4B454}"/>
              </a:ext>
            </a:extLst>
          </p:cNvPr>
          <p:cNvSpPr>
            <a:spLocks noGrp="1"/>
          </p:cNvSpPr>
          <p:nvPr>
            <p:ph type="ftr" sz="quarter" idx="13"/>
          </p:nvPr>
        </p:nvSpPr>
        <p:spPr>
          <a:xfrm>
            <a:off x="4038600" y="6356352"/>
            <a:ext cx="4114800" cy="365125"/>
          </a:xfrm>
          <a:prstGeom prst="rect">
            <a:avLst/>
          </a:prstGeom>
        </p:spPr>
        <p:txBody>
          <a:bodyPr/>
          <a:lstStyle/>
          <a:p>
            <a:pPr>
              <a:defRPr/>
            </a:pPr>
            <a:endParaRPr lang="en-US" dirty="0"/>
          </a:p>
        </p:txBody>
      </p:sp>
      <p:sp>
        <p:nvSpPr>
          <p:cNvPr id="7" name="Slide Number Placeholder 3">
            <a:extLst>
              <a:ext uri="{FF2B5EF4-FFF2-40B4-BE49-F238E27FC236}">
                <a16:creationId xmlns:a16="http://schemas.microsoft.com/office/drawing/2014/main" id="{90075005-6750-4F8B-9E79-7FF7B2D5DAA4}"/>
              </a:ext>
            </a:extLst>
          </p:cNvPr>
          <p:cNvSpPr>
            <a:spLocks noGrp="1"/>
          </p:cNvSpPr>
          <p:nvPr>
            <p:ph type="sldNum" sz="quarter" idx="12"/>
          </p:nvPr>
        </p:nvSpPr>
        <p:spPr>
          <a:xfrm>
            <a:off x="11523194" y="6391976"/>
            <a:ext cx="668806" cy="365125"/>
          </a:xfrm>
          <a:prstGeom prst="rect">
            <a:avLst/>
          </a:prstGeom>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53414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7"/>
            <a:ext cx="10515600" cy="3978275"/>
          </a:xfrm>
        </p:spPr>
        <p:txBody>
          <a:bodyPr/>
          <a:lstStyle>
            <a:lvl1pPr>
              <a:defRPr sz="2400"/>
            </a:lvl1pPr>
            <a:lvl2pPr>
              <a:defRPr sz="2000" i="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366261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98583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cxnSp>
        <p:nvCxnSpPr>
          <p:cNvPr id="11" name="Straight Connector 10"/>
          <p:cNvCxnSpPr/>
          <p:nvPr userDrawn="1"/>
        </p:nvCxnSpPr>
        <p:spPr>
          <a:xfrm>
            <a:off x="2434307"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8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7"/>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7"/>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360086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22738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324290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3/3/2023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109175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3/3/2023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91646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3/3/2023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89611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8969" y="2032151"/>
            <a:ext cx="10515600" cy="3927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3A093C9-E05A-8037-23D6-9A4994233919}"/>
              </a:ext>
            </a:extLst>
          </p:cNvPr>
          <p:cNvPicPr>
            <a:picLocks noChangeAspect="1"/>
          </p:cNvPicPr>
          <p:nvPr userDrawn="1"/>
        </p:nvPicPr>
        <p:blipFill>
          <a:blip r:embed="rId13"/>
          <a:stretch>
            <a:fillRect/>
          </a:stretch>
        </p:blipFill>
        <p:spPr>
          <a:xfrm>
            <a:off x="10317433" y="14362"/>
            <a:ext cx="1801703" cy="836084"/>
          </a:xfrm>
          <a:prstGeom prst="rect">
            <a:avLst/>
          </a:prstGeom>
        </p:spPr>
      </p:pic>
      <p:grpSp>
        <p:nvGrpSpPr>
          <p:cNvPr id="9" name="Group 8">
            <a:extLst>
              <a:ext uri="{FF2B5EF4-FFF2-40B4-BE49-F238E27FC236}">
                <a16:creationId xmlns:a16="http://schemas.microsoft.com/office/drawing/2014/main" id="{956ACD46-3BBD-F218-6324-C32F589852D3}"/>
              </a:ext>
            </a:extLst>
          </p:cNvPr>
          <p:cNvGrpSpPr/>
          <p:nvPr userDrawn="1"/>
        </p:nvGrpSpPr>
        <p:grpSpPr>
          <a:xfrm>
            <a:off x="0" y="6081638"/>
            <a:ext cx="12192000" cy="762000"/>
            <a:chOff x="0" y="6096000"/>
            <a:chExt cx="12192000" cy="762000"/>
          </a:xfrm>
        </p:grpSpPr>
        <p:sp>
          <p:nvSpPr>
            <p:cNvPr id="10" name="Rectangle 9">
              <a:extLst>
                <a:ext uri="{FF2B5EF4-FFF2-40B4-BE49-F238E27FC236}">
                  <a16:creationId xmlns:a16="http://schemas.microsoft.com/office/drawing/2014/main" id="{D240B87D-0E83-8670-8A87-C0A766989FE2}"/>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11" name="Picture 2" descr="https://powerpedia.energy.gov/w/images/0/08/DOE_Logo_Color-Seal_White-Text.png">
              <a:extLst>
                <a:ext uri="{FF2B5EF4-FFF2-40B4-BE49-F238E27FC236}">
                  <a16:creationId xmlns:a16="http://schemas.microsoft.com/office/drawing/2014/main" id="{62E42176-4CC3-3484-CA1F-3C748A4FCBF6}"/>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FFFA7709-560A-E5A2-B543-CF3EFE33617A}"/>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14" name="Footer Placeholder 4">
            <a:extLst>
              <a:ext uri="{FF2B5EF4-FFF2-40B4-BE49-F238E27FC236}">
                <a16:creationId xmlns:a16="http://schemas.microsoft.com/office/drawing/2014/main" id="{BE9ED038-1681-5DCA-07FF-49C316DB1AA5}"/>
              </a:ext>
            </a:extLst>
          </p:cNvPr>
          <p:cNvSpPr>
            <a:spLocks noGrp="1"/>
          </p:cNvSpPr>
          <p:nvPr>
            <p:ph type="ftr" sz="quarter" idx="3"/>
          </p:nvPr>
        </p:nvSpPr>
        <p:spPr>
          <a:xfrm>
            <a:off x="4038600" y="62532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5EE68F27-3905-183A-FF26-B5DF8402BA52}"/>
              </a:ext>
            </a:extLst>
          </p:cNvPr>
          <p:cNvSpPr>
            <a:spLocks noGrp="1"/>
          </p:cNvSpPr>
          <p:nvPr>
            <p:ph type="sldNum" sz="quarter" idx="4"/>
          </p:nvPr>
        </p:nvSpPr>
        <p:spPr>
          <a:xfrm>
            <a:off x="9424567" y="6280075"/>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095E747-9657-4DB4-B1B0-824A61E48864}" type="slidenum">
              <a:rPr lang="en-US" smtClean="0"/>
              <a:pPr/>
              <a:t>‹#›</a:t>
            </a:fld>
            <a:endParaRPr lang="en-US"/>
          </a:p>
        </p:txBody>
      </p:sp>
      <p:cxnSp>
        <p:nvCxnSpPr>
          <p:cNvPr id="16" name="Straight Connector 15">
            <a:extLst>
              <a:ext uri="{FF2B5EF4-FFF2-40B4-BE49-F238E27FC236}">
                <a16:creationId xmlns:a16="http://schemas.microsoft.com/office/drawing/2014/main" id="{7DA67D8D-8F01-11EE-0CF9-CF8A26875466}"/>
              </a:ext>
            </a:extLst>
          </p:cNvPr>
          <p:cNvCxnSpPr/>
          <p:nvPr userDrawn="1"/>
        </p:nvCxnSpPr>
        <p:spPr>
          <a:xfrm>
            <a:off x="2434307" y="6104377"/>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7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xStyles>
    <p:titleStyle>
      <a:lvl1pPr algn="l" defTabSz="914377"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226_E61CA9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hyperlink" Target="https://twitter.com/doesbir" TargetMode="Externa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hyperlink" Target="https://www.linkedin.com/company/u-s-department-of-energy-office-of-sbir-sttr-program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ience.osti.gov/Leaving-Office-of-Science?url=https%3a%2f%2fwww.sbir.gov%2f&amp;external=tr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ience.osti.gov/sbir/Applicant-Resources/Grant-Appli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6292" y="217556"/>
            <a:ext cx="8380949" cy="523220"/>
          </a:xfrm>
          <a:prstGeom prst="rect">
            <a:avLst/>
          </a:prstGeom>
          <a:noFill/>
        </p:spPr>
        <p:txBody>
          <a:bodyPr wrap="none" rtlCol="0">
            <a:spAutoFit/>
          </a:bodyPr>
          <a:lstStyle/>
          <a:p>
            <a:r>
              <a:rPr lang="en-US" sz="2800" b="1" i="1" dirty="0">
                <a:solidFill>
                  <a:schemeClr val="accent6">
                    <a:lumMod val="75000"/>
                  </a:schemeClr>
                </a:solidFill>
                <a:latin typeface="+mn-lt"/>
              </a:rPr>
              <a:t>The DOE Webinar is scheduled to begin at 2:00 p.m. ET </a:t>
            </a:r>
          </a:p>
        </p:txBody>
      </p:sp>
      <p:sp>
        <p:nvSpPr>
          <p:cNvPr id="7" name="Content Placeholder 6"/>
          <p:cNvSpPr>
            <a:spLocks noGrp="1"/>
          </p:cNvSpPr>
          <p:nvPr>
            <p:ph idx="4294967295"/>
          </p:nvPr>
        </p:nvSpPr>
        <p:spPr>
          <a:xfrm>
            <a:off x="723900" y="876300"/>
            <a:ext cx="10744200" cy="5105400"/>
          </a:xfrm>
        </p:spPr>
        <p:txBody>
          <a:bodyPr>
            <a:normAutofit/>
          </a:bodyPr>
          <a:lstStyle/>
          <a:p>
            <a:pPr marL="228600" indent="-228600"/>
            <a:r>
              <a:rPr lang="en-US" sz="2200" b="1" dirty="0">
                <a:solidFill>
                  <a:prstClr val="black"/>
                </a:solidFill>
              </a:rPr>
              <a:t>Why is there no sound?</a:t>
            </a:r>
          </a:p>
          <a:p>
            <a:pPr marL="687387">
              <a:buFont typeface="Symbol" panose="05050102010706020507" pitchFamily="18" charset="2"/>
              <a:buChar char="-"/>
            </a:pPr>
            <a:r>
              <a:rPr lang="en-US" sz="1700" dirty="0">
                <a:solidFill>
                  <a:prstClr val="black"/>
                </a:solidFill>
              </a:rPr>
              <a:t>This webinar is broadcast via your computer.  You may need to turn your volume on or up as the sound for this webinar comes through your computer speakers.  </a:t>
            </a:r>
          </a:p>
          <a:p>
            <a:pPr marL="687387">
              <a:buFont typeface="Symbol" panose="05050102010706020507" pitchFamily="18" charset="2"/>
              <a:buChar char="-"/>
            </a:pPr>
            <a:r>
              <a:rPr lang="en-US" sz="1700" dirty="0">
                <a:solidFill>
                  <a:prstClr val="black"/>
                </a:solidFill>
              </a:rPr>
              <a:t>We recommend using Google Chrome for this and other DOE SBIR webinars.  </a:t>
            </a:r>
          </a:p>
          <a:p>
            <a:pPr marL="687387">
              <a:buFont typeface="Symbol" panose="05050102010706020507" pitchFamily="18" charset="2"/>
              <a:buChar char="-"/>
            </a:pPr>
            <a:r>
              <a:rPr lang="en-US" sz="1700" dirty="0">
                <a:solidFill>
                  <a:prstClr val="black"/>
                </a:solidFill>
              </a:rPr>
              <a:t>There is no dial-in number.</a:t>
            </a:r>
          </a:p>
          <a:p>
            <a:pPr marL="228600" indent="-228600"/>
            <a:r>
              <a:rPr lang="en-US" sz="2200" b="1" dirty="0">
                <a:solidFill>
                  <a:prstClr val="black"/>
                </a:solidFill>
              </a:rPr>
              <a:t>Will DOE provide access to the recorded webinar after the meeting?</a:t>
            </a:r>
          </a:p>
          <a:p>
            <a:pPr marL="685800" lvl="1">
              <a:buFont typeface="Symbol" panose="05050102010706020507" pitchFamily="18" charset="2"/>
              <a:buChar char="-"/>
            </a:pPr>
            <a:r>
              <a:rPr lang="en-US" sz="1700" dirty="0">
                <a:solidFill>
                  <a:prstClr val="black"/>
                </a:solidFill>
              </a:rPr>
              <a:t>Yes, we will post the slides and the recorded webinar on the DOE SBIR/STTR web site.</a:t>
            </a:r>
          </a:p>
          <a:p>
            <a:pPr marL="228600" indent="-228600"/>
            <a:r>
              <a:rPr lang="en-US" sz="2200" b="1" dirty="0">
                <a:solidFill>
                  <a:prstClr val="black"/>
                </a:solidFill>
              </a:rPr>
              <a:t>Where can I find the FOA being discussed today?</a:t>
            </a:r>
          </a:p>
          <a:p>
            <a:pPr marL="685800" lvl="1">
              <a:buFont typeface="Symbol" panose="05050102010706020507" pitchFamily="18" charset="2"/>
              <a:buChar char=""/>
            </a:pPr>
            <a:r>
              <a:rPr lang="en-US" sz="1700" dirty="0">
                <a:solidFill>
                  <a:prstClr val="black"/>
                </a:solidFill>
              </a:rPr>
              <a:t>This link will take you to the FY 2023 Phase II Release 2 FOA: </a:t>
            </a:r>
            <a:r>
              <a:rPr lang="en-US" sz="1700" dirty="0">
                <a:solidFill>
                  <a:srgbClr val="FF0000"/>
                </a:solidFill>
                <a:hlinkClick r:id="rId3"/>
              </a:rPr>
              <a:t>https://science.osti.gov/sbir/Funding-Opportunities</a:t>
            </a:r>
            <a:endParaRPr lang="en-US" sz="1700" dirty="0">
              <a:solidFill>
                <a:srgbClr val="FF0000"/>
              </a:solidFill>
            </a:endParaRPr>
          </a:p>
          <a:p>
            <a:pPr marL="228600" indent="-228600"/>
            <a:r>
              <a:rPr lang="en-US" b="1" dirty="0">
                <a:solidFill>
                  <a:prstClr val="black"/>
                </a:solidFill>
              </a:rPr>
              <a:t>Q&amp;A</a:t>
            </a:r>
          </a:p>
          <a:p>
            <a:pPr marL="628650" lvl="1"/>
            <a:r>
              <a:rPr lang="en-US" sz="1700" dirty="0">
                <a:solidFill>
                  <a:prstClr val="black"/>
                </a:solidFill>
              </a:rPr>
              <a:t>Please contact us by email at </a:t>
            </a:r>
            <a:r>
              <a:rPr lang="en-US" sz="1700" dirty="0">
                <a:solidFill>
                  <a:prstClr val="black"/>
                </a:solidFill>
                <a:hlinkClick r:id="rId4"/>
              </a:rPr>
              <a:t>sbir-sttr@science.doe.gov</a:t>
            </a:r>
            <a:r>
              <a:rPr lang="en-US" sz="1700" dirty="0">
                <a:solidFill>
                  <a:prstClr val="black"/>
                </a:solidFill>
              </a:rPr>
              <a:t> if your question was not answered during today’s webinar.  </a:t>
            </a:r>
          </a:p>
          <a:p>
            <a:pPr marL="628650" lvl="1"/>
            <a:r>
              <a:rPr lang="en-US" sz="1700" dirty="0">
                <a:solidFill>
                  <a:schemeClr val="tx1"/>
                </a:solidFill>
                <a:ea typeface="+mj-ea"/>
                <a:cs typeface="+mj-cs"/>
              </a:rPr>
              <a:t>Put your questions in the Q&amp;A box</a:t>
            </a:r>
          </a:p>
          <a:p>
            <a:pPr marL="628650" lvl="1"/>
            <a:r>
              <a:rPr lang="en-US" sz="1700" dirty="0">
                <a:solidFill>
                  <a:schemeClr val="tx1"/>
                </a:solidFill>
                <a:ea typeface="+mj-ea"/>
                <a:cs typeface="+mj-cs"/>
              </a:rPr>
              <a:t>Don’t use the chat box! It will be used by our Administrative Support Specialist for information and relevant links.</a:t>
            </a:r>
          </a:p>
          <a:p>
            <a:endParaRPr lang="en-US" dirty="0"/>
          </a:p>
        </p:txBody>
      </p:sp>
      <p:sp>
        <p:nvSpPr>
          <p:cNvPr id="3" name="Slide Number Placeholder 2">
            <a:extLst>
              <a:ext uri="{FF2B5EF4-FFF2-40B4-BE49-F238E27FC236}">
                <a16:creationId xmlns:a16="http://schemas.microsoft.com/office/drawing/2014/main" id="{25E9D4DB-3032-4740-9753-E1454348E696}"/>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92581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15" y="229103"/>
            <a:ext cx="10515600" cy="1325563"/>
          </a:xfrm>
        </p:spPr>
        <p:txBody>
          <a:bodyPr/>
          <a:lstStyle/>
          <a:p>
            <a:r>
              <a:rPr lang="en-US" b="1" dirty="0">
                <a:solidFill>
                  <a:srgbClr val="548235"/>
                </a:solidFill>
              </a:rPr>
              <a:t>Motivation:  Phase IIA</a:t>
            </a:r>
          </a:p>
        </p:txBody>
      </p:sp>
      <p:sp>
        <p:nvSpPr>
          <p:cNvPr id="3" name="Content Placeholder 2"/>
          <p:cNvSpPr>
            <a:spLocks noGrp="1"/>
          </p:cNvSpPr>
          <p:nvPr>
            <p:ph idx="1"/>
          </p:nvPr>
        </p:nvSpPr>
        <p:spPr>
          <a:xfrm>
            <a:off x="413084" y="1272174"/>
            <a:ext cx="11065042" cy="4511005"/>
          </a:xfrm>
        </p:spPr>
        <p:txBody>
          <a:bodyPr>
            <a:normAutofit/>
          </a:bodyPr>
          <a:lstStyle/>
          <a:p>
            <a:r>
              <a:rPr lang="en-US" sz="2000" dirty="0"/>
              <a:t>Some Phase II projects are </a:t>
            </a:r>
            <a:r>
              <a:rPr lang="en-US" sz="2000" i="1" u="sng" dirty="0"/>
              <a:t>unable to be completed within two years and require more time and funding</a:t>
            </a:r>
            <a:r>
              <a:rPr lang="en-US" sz="2000" dirty="0"/>
              <a:t>  </a:t>
            </a:r>
          </a:p>
          <a:p>
            <a:pPr lvl="1"/>
            <a:r>
              <a:rPr lang="en-US" sz="1800" i="0" dirty="0"/>
              <a:t>DOE program managers select the topics/subtopics for which Phase IIA applications will be accepted.  </a:t>
            </a:r>
          </a:p>
          <a:p>
            <a:pPr lvl="1"/>
            <a:r>
              <a:rPr lang="en-US" sz="1800" i="0" dirty="0"/>
              <a:t>Only a limited number of topics/subtopics will accept Phase IIA applications </a:t>
            </a:r>
          </a:p>
          <a:p>
            <a:pPr lvl="2"/>
            <a:r>
              <a:rPr lang="en-US" sz="1800" dirty="0"/>
              <a:t>See section III.A beginning on FOA page 5)</a:t>
            </a:r>
          </a:p>
          <a:p>
            <a:r>
              <a:rPr lang="en-US" sz="2000" dirty="0"/>
              <a:t>Historically, such projects required small businesses to complete two or more Phase I/II cycles to complete their R&amp;D</a:t>
            </a:r>
          </a:p>
          <a:p>
            <a:r>
              <a:rPr lang="en-US" sz="2000" dirty="0"/>
              <a:t>Phase IIA awards will start immediately upon completion of the initial Phase II award</a:t>
            </a:r>
          </a:p>
          <a:p>
            <a:pPr marL="0" indent="0">
              <a:buNone/>
            </a:pPr>
            <a:endParaRPr lang="en-US" dirty="0"/>
          </a:p>
          <a:p>
            <a:pPr marL="0" indent="0">
              <a:buNone/>
            </a:pPr>
            <a:r>
              <a:rPr lang="en-US" sz="2000" dirty="0"/>
              <a:t>Note:  Projects that require additional time, but no additional funding can request No Cost Extensions to their initial Phase II project  </a:t>
            </a:r>
          </a:p>
          <a:p>
            <a:endParaRPr lang="en-US" dirty="0"/>
          </a:p>
        </p:txBody>
      </p:sp>
      <p:sp>
        <p:nvSpPr>
          <p:cNvPr id="5" name="Slide Number Placeholder 4">
            <a:extLst>
              <a:ext uri="{FF2B5EF4-FFF2-40B4-BE49-F238E27FC236}">
                <a16:creationId xmlns:a16="http://schemas.microsoft.com/office/drawing/2014/main" id="{5057B8FC-8BB9-4D10-AB1C-FDD960B9144A}"/>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82945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26259"/>
            <a:ext cx="10515600" cy="1325563"/>
          </a:xfrm>
        </p:spPr>
        <p:txBody>
          <a:bodyPr/>
          <a:lstStyle/>
          <a:p>
            <a:r>
              <a:rPr lang="en-US" b="1" dirty="0">
                <a:solidFill>
                  <a:schemeClr val="accent6">
                    <a:lumMod val="75000"/>
                  </a:schemeClr>
                </a:solidFill>
              </a:rPr>
              <a:t>Phase IIA Timeline</a:t>
            </a:r>
          </a:p>
        </p:txBody>
      </p:sp>
      <p:sp>
        <p:nvSpPr>
          <p:cNvPr id="5" name="Rectangle 4"/>
          <p:cNvSpPr/>
          <p:nvPr/>
        </p:nvSpPr>
        <p:spPr>
          <a:xfrm>
            <a:off x="1404938" y="3630705"/>
            <a:ext cx="1266826" cy="40005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a:t>
            </a:r>
          </a:p>
        </p:txBody>
      </p:sp>
      <p:sp>
        <p:nvSpPr>
          <p:cNvPr id="6" name="Rectangle 5"/>
          <p:cNvSpPr/>
          <p:nvPr/>
        </p:nvSpPr>
        <p:spPr>
          <a:xfrm>
            <a:off x="3157537" y="3630705"/>
            <a:ext cx="2938463" cy="40005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t>
            </a:r>
          </a:p>
        </p:txBody>
      </p:sp>
      <p:sp>
        <p:nvSpPr>
          <p:cNvPr id="7" name="Rectangle 6"/>
          <p:cNvSpPr/>
          <p:nvPr/>
        </p:nvSpPr>
        <p:spPr>
          <a:xfrm>
            <a:off x="6091238" y="3629217"/>
            <a:ext cx="2867302"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a:t>
            </a:r>
          </a:p>
        </p:txBody>
      </p:sp>
      <p:sp>
        <p:nvSpPr>
          <p:cNvPr id="8" name="TextBox 7"/>
          <p:cNvSpPr txBox="1"/>
          <p:nvPr/>
        </p:nvSpPr>
        <p:spPr>
          <a:xfrm>
            <a:off x="1443040" y="4030756"/>
            <a:ext cx="1200149" cy="830997"/>
          </a:xfrm>
          <a:prstGeom prst="rect">
            <a:avLst/>
          </a:prstGeom>
          <a:noFill/>
        </p:spPr>
        <p:txBody>
          <a:bodyPr wrap="square" rtlCol="0">
            <a:spAutoFit/>
          </a:bodyPr>
          <a:lstStyle/>
          <a:p>
            <a:pPr algn="ctr"/>
            <a:r>
              <a:rPr lang="en-US" sz="2400" i="1" dirty="0">
                <a:latin typeface="+mn-lt"/>
              </a:rPr>
              <a:t>6-12 months</a:t>
            </a:r>
          </a:p>
        </p:txBody>
      </p:sp>
      <p:sp>
        <p:nvSpPr>
          <p:cNvPr id="9" name="TextBox 8"/>
          <p:cNvSpPr txBox="1"/>
          <p:nvPr/>
        </p:nvSpPr>
        <p:spPr>
          <a:xfrm>
            <a:off x="3767139" y="4029267"/>
            <a:ext cx="1200149" cy="461665"/>
          </a:xfrm>
          <a:prstGeom prst="rect">
            <a:avLst/>
          </a:prstGeom>
          <a:noFill/>
        </p:spPr>
        <p:txBody>
          <a:bodyPr wrap="square" rtlCol="0">
            <a:spAutoFit/>
          </a:bodyPr>
          <a:lstStyle/>
          <a:p>
            <a:pPr algn="ctr"/>
            <a:r>
              <a:rPr lang="en-US" sz="2400" i="1" dirty="0">
                <a:latin typeface="+mn-lt"/>
              </a:rPr>
              <a:t>2 years</a:t>
            </a:r>
          </a:p>
        </p:txBody>
      </p:sp>
      <p:sp>
        <p:nvSpPr>
          <p:cNvPr id="10" name="TextBox 9"/>
          <p:cNvSpPr txBox="1"/>
          <p:nvPr/>
        </p:nvSpPr>
        <p:spPr>
          <a:xfrm>
            <a:off x="6475877" y="4134844"/>
            <a:ext cx="2098023" cy="461665"/>
          </a:xfrm>
          <a:prstGeom prst="rect">
            <a:avLst/>
          </a:prstGeom>
          <a:noFill/>
        </p:spPr>
        <p:txBody>
          <a:bodyPr wrap="square" rtlCol="0">
            <a:spAutoFit/>
          </a:bodyPr>
          <a:lstStyle/>
          <a:p>
            <a:pPr algn="ctr"/>
            <a:r>
              <a:rPr lang="en-US" sz="2400" i="1" dirty="0">
                <a:solidFill>
                  <a:schemeClr val="accent1"/>
                </a:solidFill>
                <a:latin typeface="+mn-lt"/>
              </a:rPr>
              <a:t>up to 2 years</a:t>
            </a:r>
          </a:p>
        </p:txBody>
      </p:sp>
      <p:cxnSp>
        <p:nvCxnSpPr>
          <p:cNvPr id="11" name="Straight Arrow Connector 10"/>
          <p:cNvCxnSpPr>
            <a:cxnSpLocks/>
          </p:cNvCxnSpPr>
          <p:nvPr/>
        </p:nvCxnSpPr>
        <p:spPr>
          <a:xfrm flipV="1">
            <a:off x="5472111" y="4043358"/>
            <a:ext cx="0" cy="5913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460" y="4629391"/>
            <a:ext cx="2867302" cy="830997"/>
          </a:xfrm>
          <a:prstGeom prst="rect">
            <a:avLst/>
          </a:prstGeom>
          <a:noFill/>
        </p:spPr>
        <p:txBody>
          <a:bodyPr wrap="square" rtlCol="0">
            <a:spAutoFit/>
          </a:bodyPr>
          <a:lstStyle/>
          <a:p>
            <a:pPr algn="ctr"/>
            <a:r>
              <a:rPr lang="en-US" sz="2400" b="1" i="1" dirty="0">
                <a:solidFill>
                  <a:schemeClr val="accent1"/>
                </a:solidFill>
                <a:latin typeface="+mn-lt"/>
              </a:rPr>
              <a:t>Phase IIA application submitted in FY 2023 </a:t>
            </a:r>
          </a:p>
        </p:txBody>
      </p:sp>
      <p:sp>
        <p:nvSpPr>
          <p:cNvPr id="13" name="TextBox 12"/>
          <p:cNvSpPr txBox="1"/>
          <p:nvPr/>
        </p:nvSpPr>
        <p:spPr>
          <a:xfrm>
            <a:off x="833438" y="2720510"/>
            <a:ext cx="2419350" cy="830997"/>
          </a:xfrm>
          <a:prstGeom prst="rect">
            <a:avLst/>
          </a:prstGeom>
          <a:noFill/>
        </p:spPr>
        <p:txBody>
          <a:bodyPr wrap="square" rtlCol="0">
            <a:spAutoFit/>
          </a:bodyPr>
          <a:lstStyle/>
          <a:p>
            <a:pPr algn="ctr"/>
            <a:r>
              <a:rPr lang="en-US" sz="2400" dirty="0">
                <a:latin typeface="+mn-lt"/>
              </a:rPr>
              <a:t>Awarded in FY 2020</a:t>
            </a:r>
          </a:p>
        </p:txBody>
      </p:sp>
      <p:sp>
        <p:nvSpPr>
          <p:cNvPr id="14" name="TextBox 13"/>
          <p:cNvSpPr txBox="1"/>
          <p:nvPr/>
        </p:nvSpPr>
        <p:spPr>
          <a:xfrm>
            <a:off x="3548065" y="2434011"/>
            <a:ext cx="1684801" cy="830997"/>
          </a:xfrm>
          <a:prstGeom prst="rect">
            <a:avLst/>
          </a:prstGeom>
          <a:noFill/>
        </p:spPr>
        <p:txBody>
          <a:bodyPr wrap="square" rtlCol="0">
            <a:spAutoFit/>
          </a:bodyPr>
          <a:lstStyle/>
          <a:p>
            <a:pPr algn="ctr"/>
            <a:r>
              <a:rPr lang="en-US" sz="2400" dirty="0">
                <a:latin typeface="+mn-lt"/>
              </a:rPr>
              <a:t>Awarded in FY 2021 </a:t>
            </a:r>
          </a:p>
        </p:txBody>
      </p:sp>
      <p:sp>
        <p:nvSpPr>
          <p:cNvPr id="16" name="TextBox 15"/>
          <p:cNvSpPr txBox="1"/>
          <p:nvPr/>
        </p:nvSpPr>
        <p:spPr>
          <a:xfrm>
            <a:off x="5624932" y="2383833"/>
            <a:ext cx="5638800" cy="830997"/>
          </a:xfrm>
          <a:prstGeom prst="rect">
            <a:avLst/>
          </a:prstGeom>
          <a:noFill/>
        </p:spPr>
        <p:txBody>
          <a:bodyPr wrap="square" rtlCol="0">
            <a:spAutoFit/>
          </a:bodyPr>
          <a:lstStyle/>
          <a:p>
            <a:r>
              <a:rPr lang="en-US" sz="2400" b="1" i="1" dirty="0">
                <a:solidFill>
                  <a:schemeClr val="accent1"/>
                </a:solidFill>
                <a:latin typeface="+mn-lt"/>
              </a:rPr>
              <a:t>No gap or overlap between end of Phase II and start of Phase IIA </a:t>
            </a:r>
          </a:p>
        </p:txBody>
      </p:sp>
      <p:cxnSp>
        <p:nvCxnSpPr>
          <p:cNvPr id="18" name="Straight Arrow Connector 17"/>
          <p:cNvCxnSpPr>
            <a:cxnSpLocks/>
          </p:cNvCxnSpPr>
          <p:nvPr/>
        </p:nvCxnSpPr>
        <p:spPr>
          <a:xfrm flipH="1">
            <a:off x="6088997" y="3265008"/>
            <a:ext cx="97492" cy="36892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person working on the computer&#10;&#10;Description automatically generated with low confidence">
            <a:extLst>
              <a:ext uri="{FF2B5EF4-FFF2-40B4-BE49-F238E27FC236}">
                <a16:creationId xmlns:a16="http://schemas.microsoft.com/office/drawing/2014/main" id="{545C260B-BF5B-6E6C-282F-34BEAE08C7FA}"/>
              </a:ext>
            </a:extLst>
          </p:cNvPr>
          <p:cNvPicPr>
            <a:picLocks noChangeAspect="1"/>
          </p:cNvPicPr>
          <p:nvPr/>
        </p:nvPicPr>
        <p:blipFill>
          <a:blip r:embed="rId2"/>
          <a:stretch>
            <a:fillRect/>
          </a:stretch>
        </p:blipFill>
        <p:spPr>
          <a:xfrm>
            <a:off x="8167843" y="0"/>
            <a:ext cx="4024157" cy="1810871"/>
          </a:xfrm>
          <a:prstGeom prst="rect">
            <a:avLst/>
          </a:prstGeom>
        </p:spPr>
      </p:pic>
    </p:spTree>
    <p:extLst>
      <p:ext uri="{BB962C8B-B14F-4D97-AF65-F5344CB8AC3E}">
        <p14:creationId xmlns:p14="http://schemas.microsoft.com/office/powerpoint/2010/main" val="200496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Motivation:  Phase IIB</a:t>
            </a:r>
          </a:p>
        </p:txBody>
      </p:sp>
      <p:sp>
        <p:nvSpPr>
          <p:cNvPr id="3" name="Content Placeholder 2"/>
          <p:cNvSpPr>
            <a:spLocks noGrp="1"/>
          </p:cNvSpPr>
          <p:nvPr>
            <p:ph idx="1"/>
          </p:nvPr>
        </p:nvSpPr>
        <p:spPr>
          <a:xfrm>
            <a:off x="703729" y="1690690"/>
            <a:ext cx="10515600" cy="3978275"/>
          </a:xfrm>
        </p:spPr>
        <p:txBody>
          <a:bodyPr>
            <a:normAutofit/>
          </a:bodyPr>
          <a:lstStyle/>
          <a:p>
            <a:r>
              <a:rPr lang="en-US" sz="2000" dirty="0"/>
              <a:t>After successfully completing an initial Phase II R&amp;D, some projects may require R&amp;D funding to transition an innovation towards commercialization  </a:t>
            </a:r>
          </a:p>
          <a:p>
            <a:r>
              <a:rPr lang="en-US" sz="2000" dirty="0"/>
              <a:t>DOE is utilizing Phase IIB to increase the number of positive commercialization outcomes resulting from Phase II awards</a:t>
            </a:r>
          </a:p>
          <a:p>
            <a:r>
              <a:rPr lang="en-US" sz="2000" dirty="0"/>
              <a:t>Phase IIB awards will start immediately after completing an initial Phase II </a:t>
            </a:r>
            <a:r>
              <a:rPr lang="en-US" sz="2000" b="1" i="1" dirty="0"/>
              <a:t>or</a:t>
            </a:r>
            <a:r>
              <a:rPr lang="en-US" sz="2000" dirty="0"/>
              <a:t> 1 year later </a:t>
            </a:r>
          </a:p>
        </p:txBody>
      </p:sp>
      <p:sp>
        <p:nvSpPr>
          <p:cNvPr id="5" name="Slide Number Placeholder 4">
            <a:extLst>
              <a:ext uri="{FF2B5EF4-FFF2-40B4-BE49-F238E27FC236}">
                <a16:creationId xmlns:a16="http://schemas.microsoft.com/office/drawing/2014/main" id="{78AB6EC7-C244-4E0D-9692-F76FDD503877}"/>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42508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2">
            <a:extLst>
              <a:ext uri="{FF2B5EF4-FFF2-40B4-BE49-F238E27FC236}">
                <a16:creationId xmlns:a16="http://schemas.microsoft.com/office/drawing/2014/main" id="{A36DB67F-C98E-8544-C21C-11263621C33F}"/>
              </a:ext>
            </a:extLst>
          </p:cNvPr>
          <p:cNvGraphicFramePr>
            <a:graphicFrameLocks noGrp="1"/>
          </p:cNvGraphicFramePr>
          <p:nvPr>
            <p:extLst>
              <p:ext uri="{D42A27DB-BD31-4B8C-83A1-F6EECF244321}">
                <p14:modId xmlns:p14="http://schemas.microsoft.com/office/powerpoint/2010/main" val="1441289616"/>
              </p:ext>
            </p:extLst>
          </p:nvPr>
        </p:nvGraphicFramePr>
        <p:xfrm>
          <a:off x="197223" y="1784328"/>
          <a:ext cx="11841618" cy="2632881"/>
        </p:xfrm>
        <a:graphic>
          <a:graphicData uri="http://schemas.openxmlformats.org/drawingml/2006/table">
            <a:tbl>
              <a:tblPr firstRow="1" bandRow="1">
                <a:tableStyleId>{2D5ABB26-0587-4C30-8999-92F81FD0307C}</a:tableStyleId>
              </a:tblPr>
              <a:tblGrid>
                <a:gridCol w="2079054">
                  <a:extLst>
                    <a:ext uri="{9D8B030D-6E8A-4147-A177-3AD203B41FA5}">
                      <a16:colId xmlns:a16="http://schemas.microsoft.com/office/drawing/2014/main" val="1761835457"/>
                    </a:ext>
                  </a:extLst>
                </a:gridCol>
                <a:gridCol w="2079812">
                  <a:extLst>
                    <a:ext uri="{9D8B030D-6E8A-4147-A177-3AD203B41FA5}">
                      <a16:colId xmlns:a16="http://schemas.microsoft.com/office/drawing/2014/main" val="75993198"/>
                    </a:ext>
                  </a:extLst>
                </a:gridCol>
                <a:gridCol w="3488029">
                  <a:extLst>
                    <a:ext uri="{9D8B030D-6E8A-4147-A177-3AD203B41FA5}">
                      <a16:colId xmlns:a16="http://schemas.microsoft.com/office/drawing/2014/main" val="2353457156"/>
                    </a:ext>
                  </a:extLst>
                </a:gridCol>
                <a:gridCol w="4194723">
                  <a:extLst>
                    <a:ext uri="{9D8B030D-6E8A-4147-A177-3AD203B41FA5}">
                      <a16:colId xmlns:a16="http://schemas.microsoft.com/office/drawing/2014/main" val="1297060405"/>
                    </a:ext>
                  </a:extLst>
                </a:gridCol>
              </a:tblGrid>
              <a:tr h="0">
                <a:tc>
                  <a:txBody>
                    <a:bodyPr/>
                    <a:lstStyle/>
                    <a:p>
                      <a:endParaRPr lang="en-US" sz="1800" dirty="0"/>
                    </a:p>
                  </a:txBody>
                  <a:tcPr/>
                </a:tc>
                <a:tc>
                  <a:txBody>
                    <a:bodyPr/>
                    <a:lstStyle/>
                    <a:p>
                      <a:r>
                        <a:rPr lang="en-US" sz="1800" dirty="0"/>
                        <a:t>Awarded in FY 2020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Awarded in FY 2021</a:t>
                      </a:r>
                    </a:p>
                  </a:txBody>
                  <a:tcPr/>
                </a:tc>
                <a:tc>
                  <a:txBody>
                    <a:bodyPr/>
                    <a:lstStyle/>
                    <a:p>
                      <a:r>
                        <a:rPr lang="en-US" sz="1800" b="1" dirty="0">
                          <a:solidFill>
                            <a:schemeClr val="accent6">
                              <a:lumMod val="75000"/>
                            </a:schemeClr>
                          </a:solidFill>
                        </a:rPr>
                        <a:t>FY 2023 Application submitted in FY 2023</a:t>
                      </a:r>
                    </a:p>
                  </a:txBody>
                  <a:tcPr/>
                </a:tc>
                <a:extLst>
                  <a:ext uri="{0D108BD9-81ED-4DB2-BD59-A6C34878D82A}">
                    <a16:rowId xmlns:a16="http://schemas.microsoft.com/office/drawing/2014/main" val="2050072958"/>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967151151"/>
                  </a:ext>
                </a:extLst>
              </a:tr>
              <a:tr h="370840">
                <a:tc>
                  <a:txBody>
                    <a:bodyPr/>
                    <a:lstStyle/>
                    <a:p>
                      <a:endParaRPr lang="en-US" sz="1800" dirty="0"/>
                    </a:p>
                  </a:txBody>
                  <a:tcPr/>
                </a:tc>
                <a:tc>
                  <a:txBody>
                    <a:bodyPr/>
                    <a:lstStyle/>
                    <a:p>
                      <a:r>
                        <a:rPr lang="en-US" sz="1800" dirty="0"/>
                        <a:t> 6 - 12 months</a:t>
                      </a:r>
                    </a:p>
                  </a:txBody>
                  <a:tcPr/>
                </a:tc>
                <a:tc>
                  <a:txBody>
                    <a:bodyPr/>
                    <a:lstStyle/>
                    <a:p>
                      <a:pPr algn="ctr"/>
                      <a:r>
                        <a:rPr lang="en-US" sz="1800" dirty="0"/>
                        <a:t>2 years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Up to 2 years</a:t>
                      </a:r>
                    </a:p>
                  </a:txBody>
                  <a:tcPr/>
                </a:tc>
                <a:extLst>
                  <a:ext uri="{0D108BD9-81ED-4DB2-BD59-A6C34878D82A}">
                    <a16:rowId xmlns:a16="http://schemas.microsoft.com/office/drawing/2014/main" val="1316685541"/>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1675738152"/>
                  </a:ext>
                </a:extLst>
              </a:tr>
              <a:tr h="412921">
                <a:tc>
                  <a:txBody>
                    <a:bodyPr/>
                    <a:lstStyle/>
                    <a:p>
                      <a:r>
                        <a:rPr lang="en-US" sz="1800" dirty="0"/>
                        <a:t>Awarded in FY 2019</a:t>
                      </a:r>
                    </a:p>
                  </a:txBody>
                  <a:tcPr/>
                </a:tc>
                <a:tc>
                  <a:txBody>
                    <a:bodyPr/>
                    <a:lstStyle/>
                    <a:p>
                      <a:endParaRPr lang="en-US" sz="1800" dirty="0"/>
                    </a:p>
                  </a:txBody>
                  <a:tcPr/>
                </a:tc>
                <a:tc>
                  <a:txBody>
                    <a:bodyPr/>
                    <a:lstStyle/>
                    <a:p>
                      <a:endParaRPr lang="en-US" sz="1800"/>
                    </a:p>
                  </a:txBody>
                  <a:tcPr/>
                </a:tc>
                <a:tc>
                  <a:txBody>
                    <a:bodyPr/>
                    <a:lstStyle/>
                    <a:p>
                      <a:r>
                        <a:rPr lang="en-US" sz="1800" b="1" dirty="0">
                          <a:solidFill>
                            <a:schemeClr val="accent6">
                              <a:lumMod val="75000"/>
                            </a:schemeClr>
                          </a:solidFill>
                        </a:rPr>
                        <a:t>Phase IIB application submitted in FY 2023</a:t>
                      </a:r>
                    </a:p>
                  </a:txBody>
                  <a:tcPr/>
                </a:tc>
                <a:extLst>
                  <a:ext uri="{0D108BD9-81ED-4DB2-BD59-A6C34878D82A}">
                    <a16:rowId xmlns:a16="http://schemas.microsoft.com/office/drawing/2014/main" val="2367850037"/>
                  </a:ext>
                </a:extLst>
              </a:tr>
              <a:tr h="370840">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107690367"/>
                  </a:ext>
                </a:extLst>
              </a:tr>
              <a:tr h="370840">
                <a:tc>
                  <a:txBody>
                    <a:bodyPr/>
                    <a:lstStyle/>
                    <a:p>
                      <a:r>
                        <a:rPr lang="en-US" sz="1800" dirty="0"/>
                        <a:t> 6 – 12 months</a:t>
                      </a:r>
                    </a:p>
                  </a:txBody>
                  <a:tcPr/>
                </a:tc>
                <a:tc>
                  <a:txBody>
                    <a:bodyPr/>
                    <a:lstStyle/>
                    <a:p>
                      <a:pPr algn="ctr"/>
                      <a:r>
                        <a:rPr lang="en-US" sz="1800" dirty="0"/>
                        <a:t>                      2 years</a:t>
                      </a:r>
                    </a:p>
                  </a:txBody>
                  <a:tcPr/>
                </a:tc>
                <a:tc>
                  <a:txBody>
                    <a:bodyPr/>
                    <a:lstStyle/>
                    <a:p>
                      <a:endParaRPr lang="en-US" sz="1800" dirty="0"/>
                    </a:p>
                  </a:txBody>
                  <a:tcPr/>
                </a:tc>
                <a:tc>
                  <a:txBody>
                    <a:bodyPr/>
                    <a:lstStyle/>
                    <a:p>
                      <a:pPr algn="ctr"/>
                      <a:r>
                        <a:rPr lang="en-US" sz="1800" b="1" dirty="0">
                          <a:solidFill>
                            <a:schemeClr val="accent6">
                              <a:lumMod val="75000"/>
                            </a:schemeClr>
                          </a:solidFill>
                        </a:rPr>
                        <a:t>Up to 2 years</a:t>
                      </a:r>
                    </a:p>
                  </a:txBody>
                  <a:tcPr/>
                </a:tc>
                <a:extLst>
                  <a:ext uri="{0D108BD9-81ED-4DB2-BD59-A6C34878D82A}">
                    <a16:rowId xmlns:a16="http://schemas.microsoft.com/office/drawing/2014/main" val="1203937294"/>
                  </a:ext>
                </a:extLst>
              </a:tr>
            </a:tbl>
          </a:graphicData>
        </a:graphic>
      </p:graphicFrame>
      <p:sp>
        <p:nvSpPr>
          <p:cNvPr id="2" name="Title 1"/>
          <p:cNvSpPr>
            <a:spLocks noGrp="1"/>
          </p:cNvSpPr>
          <p:nvPr>
            <p:ph type="title"/>
          </p:nvPr>
        </p:nvSpPr>
        <p:spPr>
          <a:xfrm>
            <a:off x="381000" y="249828"/>
            <a:ext cx="10515600" cy="1325563"/>
          </a:xfrm>
        </p:spPr>
        <p:txBody>
          <a:bodyPr/>
          <a:lstStyle/>
          <a:p>
            <a:r>
              <a:rPr lang="en-US" b="1" dirty="0">
                <a:solidFill>
                  <a:schemeClr val="accent6">
                    <a:lumMod val="75000"/>
                  </a:schemeClr>
                </a:solidFill>
              </a:rPr>
              <a:t>Phase IIB Timeline:  Two Options</a:t>
            </a:r>
          </a:p>
        </p:txBody>
      </p:sp>
      <p:sp>
        <p:nvSpPr>
          <p:cNvPr id="5" name="Rectangle 4"/>
          <p:cNvSpPr/>
          <p:nvPr/>
        </p:nvSpPr>
        <p:spPr>
          <a:xfrm>
            <a:off x="2277324" y="2139789"/>
            <a:ext cx="1514747" cy="45597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6" name="Rectangle 5"/>
          <p:cNvSpPr/>
          <p:nvPr/>
        </p:nvSpPr>
        <p:spPr>
          <a:xfrm>
            <a:off x="4359655" y="2166687"/>
            <a:ext cx="3454765" cy="4025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sp>
        <p:nvSpPr>
          <p:cNvPr id="7" name="Rectangle 6"/>
          <p:cNvSpPr/>
          <p:nvPr/>
        </p:nvSpPr>
        <p:spPr>
          <a:xfrm>
            <a:off x="7814420" y="2166687"/>
            <a:ext cx="4180357"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a:t>
            </a:r>
          </a:p>
        </p:txBody>
      </p:sp>
      <p:sp>
        <p:nvSpPr>
          <p:cNvPr id="11" name="Rectangle 10"/>
          <p:cNvSpPr/>
          <p:nvPr/>
        </p:nvSpPr>
        <p:spPr>
          <a:xfrm>
            <a:off x="7841025" y="3682713"/>
            <a:ext cx="4197816" cy="36933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a:t>
            </a:r>
          </a:p>
        </p:txBody>
      </p:sp>
      <p:sp>
        <p:nvSpPr>
          <p:cNvPr id="13" name="Rectangle 12"/>
          <p:cNvSpPr/>
          <p:nvPr/>
        </p:nvSpPr>
        <p:spPr>
          <a:xfrm>
            <a:off x="197223" y="3613665"/>
            <a:ext cx="1584419" cy="43838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14" name="Rectangle 13"/>
          <p:cNvSpPr/>
          <p:nvPr/>
        </p:nvSpPr>
        <p:spPr>
          <a:xfrm>
            <a:off x="2277323" y="3682713"/>
            <a:ext cx="3702135" cy="36933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cxnSp>
        <p:nvCxnSpPr>
          <p:cNvPr id="35" name="Straight Arrow Connector 34">
            <a:extLst>
              <a:ext uri="{FF2B5EF4-FFF2-40B4-BE49-F238E27FC236}">
                <a16:creationId xmlns:a16="http://schemas.microsoft.com/office/drawing/2014/main" id="{AAA3F5B2-7192-F56D-5A92-C615801F2834}"/>
              </a:ext>
            </a:extLst>
          </p:cNvPr>
          <p:cNvCxnSpPr>
            <a:cxnSpLocks/>
            <a:endCxn id="11" idx="1"/>
          </p:cNvCxnSpPr>
          <p:nvPr/>
        </p:nvCxnSpPr>
        <p:spPr>
          <a:xfrm>
            <a:off x="5979458" y="3854824"/>
            <a:ext cx="1861567" cy="12556"/>
          </a:xfrm>
          <a:prstGeom prst="straightConnector1">
            <a:avLst/>
          </a:prstGeom>
          <a:ln w="412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AC3E9D5-8A23-BE2D-881F-A10D393CDFF7}"/>
              </a:ext>
            </a:extLst>
          </p:cNvPr>
          <p:cNvSpPr txBox="1"/>
          <p:nvPr/>
        </p:nvSpPr>
        <p:spPr>
          <a:xfrm>
            <a:off x="6256985" y="3429000"/>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1 year gap</a:t>
            </a:r>
          </a:p>
        </p:txBody>
      </p:sp>
      <p:sp>
        <p:nvSpPr>
          <p:cNvPr id="40" name="TextBox 39">
            <a:extLst>
              <a:ext uri="{FF2B5EF4-FFF2-40B4-BE49-F238E27FC236}">
                <a16:creationId xmlns:a16="http://schemas.microsoft.com/office/drawing/2014/main" id="{8EB01B4E-ACF2-8E21-7BA3-561C9B3739B3}"/>
              </a:ext>
            </a:extLst>
          </p:cNvPr>
          <p:cNvSpPr txBox="1"/>
          <p:nvPr/>
        </p:nvSpPr>
        <p:spPr>
          <a:xfrm>
            <a:off x="7300600" y="2642959"/>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No gap</a:t>
            </a:r>
          </a:p>
        </p:txBody>
      </p:sp>
      <p:sp>
        <p:nvSpPr>
          <p:cNvPr id="41" name="Rectangle 40">
            <a:extLst>
              <a:ext uri="{FF2B5EF4-FFF2-40B4-BE49-F238E27FC236}">
                <a16:creationId xmlns:a16="http://schemas.microsoft.com/office/drawing/2014/main" id="{93759A62-0BAE-7749-DFF4-934793257C12}"/>
              </a:ext>
            </a:extLst>
          </p:cNvPr>
          <p:cNvSpPr/>
          <p:nvPr/>
        </p:nvSpPr>
        <p:spPr>
          <a:xfrm>
            <a:off x="197223" y="1611205"/>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65D2F19-2991-0187-AF65-ECC8D595368C}"/>
              </a:ext>
            </a:extLst>
          </p:cNvPr>
          <p:cNvSpPr/>
          <p:nvPr/>
        </p:nvSpPr>
        <p:spPr>
          <a:xfrm>
            <a:off x="197223" y="3257709"/>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95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2" y="229103"/>
            <a:ext cx="10515600" cy="1325563"/>
          </a:xfrm>
        </p:spPr>
        <p:txBody>
          <a:bodyPr/>
          <a:lstStyle/>
          <a:p>
            <a:r>
              <a:rPr lang="en-US" b="1" dirty="0">
                <a:solidFill>
                  <a:schemeClr val="accent6">
                    <a:lumMod val="75000"/>
                  </a:schemeClr>
                </a:solidFill>
              </a:rPr>
              <a:t>Funding for Phase IIA &amp; IIB Awards</a:t>
            </a:r>
          </a:p>
        </p:txBody>
      </p:sp>
      <p:sp>
        <p:nvSpPr>
          <p:cNvPr id="3" name="Content Placeholder 2"/>
          <p:cNvSpPr>
            <a:spLocks noGrp="1"/>
          </p:cNvSpPr>
          <p:nvPr>
            <p:ph idx="1"/>
          </p:nvPr>
        </p:nvSpPr>
        <p:spPr>
          <a:xfrm>
            <a:off x="421105" y="1151859"/>
            <a:ext cx="11305674" cy="3978275"/>
          </a:xfrm>
        </p:spPr>
        <p:txBody>
          <a:bodyPr>
            <a:normAutofit/>
          </a:bodyPr>
          <a:lstStyle/>
          <a:p>
            <a:r>
              <a:rPr lang="en-US" sz="1800" i="1" dirty="0"/>
              <a:t>Maximum Award Amount and Duration</a:t>
            </a:r>
          </a:p>
          <a:p>
            <a:pPr lvl="1"/>
            <a:r>
              <a:rPr lang="en-US" sz="1800" dirty="0"/>
              <a:t>$1,100,000 up to 2 years  </a:t>
            </a:r>
            <a:r>
              <a:rPr lang="en-US" sz="1800" dirty="0">
                <a:solidFill>
                  <a:srgbClr val="00B050"/>
                </a:solidFill>
              </a:rPr>
              <a:t> </a:t>
            </a:r>
          </a:p>
          <a:p>
            <a:pPr lvl="1"/>
            <a:r>
              <a:rPr lang="en-US" sz="1800" dirty="0"/>
              <a:t>Award amounts and duration require justification</a:t>
            </a:r>
          </a:p>
          <a:p>
            <a:r>
              <a:rPr lang="en-US" sz="1800" i="1" dirty="0"/>
              <a:t>Available Funding</a:t>
            </a:r>
          </a:p>
          <a:p>
            <a:pPr lvl="1"/>
            <a:r>
              <a:rPr lang="en-US" sz="1800" dirty="0"/>
              <a:t>Is there separate funding for Phase IIA &amp; IIB awards? </a:t>
            </a:r>
          </a:p>
          <a:p>
            <a:pPr lvl="2"/>
            <a:r>
              <a:rPr lang="en-US" sz="1800" i="1" dirty="0"/>
              <a:t>NO, second Phase II award funding is obtained from DOE SBIR &amp; STTR allocations used to make Phase I and initial Phase II awards </a:t>
            </a:r>
          </a:p>
          <a:p>
            <a:r>
              <a:rPr lang="en-US" sz="1800" i="1" dirty="0"/>
              <a:t>Number of Awards</a:t>
            </a:r>
          </a:p>
          <a:p>
            <a:pPr lvl="1"/>
            <a:r>
              <a:rPr lang="en-US" sz="1800" dirty="0"/>
              <a:t>There is no target number of awards for Phase IIA or Phase IIB</a:t>
            </a:r>
          </a:p>
          <a:p>
            <a:pPr lvl="1"/>
            <a:r>
              <a:rPr lang="en-US" sz="1800" dirty="0"/>
              <a:t>The number will depend on the number and quality of applications received under the FOA</a:t>
            </a:r>
          </a:p>
        </p:txBody>
      </p:sp>
      <p:sp>
        <p:nvSpPr>
          <p:cNvPr id="5" name="Slide Number Placeholder 4">
            <a:extLst>
              <a:ext uri="{FF2B5EF4-FFF2-40B4-BE49-F238E27FC236}">
                <a16:creationId xmlns:a16="http://schemas.microsoft.com/office/drawing/2014/main" id="{18831FBA-902C-4B79-BBD3-30F27F58A587}"/>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19389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3" y="147051"/>
            <a:ext cx="11373853" cy="780040"/>
          </a:xfrm>
        </p:spPr>
        <p:txBody>
          <a:bodyPr>
            <a:noAutofit/>
          </a:bodyPr>
          <a:lstStyle/>
          <a:p>
            <a:r>
              <a:rPr lang="en-US" sz="4000" b="1" dirty="0">
                <a:solidFill>
                  <a:schemeClr val="accent6">
                    <a:lumMod val="75000"/>
                  </a:schemeClr>
                </a:solidFill>
              </a:rPr>
              <a:t>FY 2023 Phase II Release 2 FOA, DE-FOA-0002991</a:t>
            </a:r>
            <a:br>
              <a:rPr lang="en-US" sz="4000" b="1" dirty="0">
                <a:solidFill>
                  <a:schemeClr val="accent6">
                    <a:lumMod val="75000"/>
                  </a:schemeClr>
                </a:solidFill>
              </a:rPr>
            </a:br>
            <a:r>
              <a:rPr lang="en-US" sz="4000" b="1" dirty="0">
                <a:solidFill>
                  <a:schemeClr val="accent6">
                    <a:lumMod val="75000"/>
                  </a:schemeClr>
                </a:solidFill>
              </a:rPr>
              <a:t>Phase IIA</a:t>
            </a:r>
          </a:p>
        </p:txBody>
      </p:sp>
      <p:sp>
        <p:nvSpPr>
          <p:cNvPr id="3" name="Content Placeholder 2"/>
          <p:cNvSpPr>
            <a:spLocks noGrp="1"/>
          </p:cNvSpPr>
          <p:nvPr>
            <p:ph idx="1"/>
          </p:nvPr>
        </p:nvSpPr>
        <p:spPr>
          <a:xfrm>
            <a:off x="107013" y="1294663"/>
            <a:ext cx="10972800" cy="4724400"/>
          </a:xfrm>
        </p:spPr>
        <p:txBody>
          <a:bodyPr>
            <a:normAutofit fontScale="77500" lnSpcReduction="20000"/>
          </a:bodyPr>
          <a:lstStyle/>
          <a:p>
            <a:r>
              <a:rPr lang="en-US" sz="2000" dirty="0"/>
              <a:t>Eligibility Criteria</a:t>
            </a:r>
          </a:p>
          <a:p>
            <a:pPr lvl="1">
              <a:spcAft>
                <a:spcPts val="600"/>
              </a:spcAft>
            </a:pPr>
            <a:r>
              <a:rPr lang="en-US" sz="1900" i="0" dirty="0"/>
              <a:t>DOE program managers have selected which topics and subtopics that received Phase II awards in FY 2021 that are eligible to apply </a:t>
            </a:r>
          </a:p>
          <a:p>
            <a:pPr lvl="1">
              <a:spcAft>
                <a:spcPts val="600"/>
              </a:spcAft>
            </a:pPr>
            <a:r>
              <a:rPr lang="en-US" sz="1900" i="0" dirty="0"/>
              <a:t>Eligible Phase II grantees or Fast-Track grantees must complete their Phase II grants (including No Cost Extensions) to be eligible to receive a Phase IIA grant</a:t>
            </a:r>
          </a:p>
          <a:p>
            <a:pPr marL="514350" lvl="1" indent="0">
              <a:buNone/>
            </a:pPr>
            <a:endParaRPr lang="en-US" sz="1800" dirty="0"/>
          </a:p>
          <a:p>
            <a:pPr lvl="1"/>
            <a:endParaRPr lang="en-US" sz="1800" dirty="0"/>
          </a:p>
          <a:p>
            <a:pPr lvl="1"/>
            <a:endParaRPr lang="en-US" sz="1800" dirty="0"/>
          </a:p>
          <a:p>
            <a:pPr marL="457200" lvl="1" indent="0">
              <a:buNone/>
            </a:pPr>
            <a:endParaRPr lang="en-US" sz="1800" dirty="0"/>
          </a:p>
          <a:p>
            <a:pPr marL="0" indent="0">
              <a:buNone/>
            </a:pPr>
            <a:endParaRPr lang="en-US" sz="2000" dirty="0"/>
          </a:p>
          <a:p>
            <a:pPr marL="0" indent="0">
              <a:buNone/>
            </a:pPr>
            <a:endParaRPr lang="en-US" sz="2000" dirty="0"/>
          </a:p>
          <a:p>
            <a:pPr marL="0" indent="0">
              <a:buNone/>
            </a:pPr>
            <a:r>
              <a:rPr lang="en-US" sz="1400" dirty="0"/>
              <a:t>	</a:t>
            </a:r>
          </a:p>
          <a:p>
            <a:pPr marL="0" indent="0">
              <a:buNone/>
            </a:pPr>
            <a:endParaRPr lang="en-US" sz="1400" dirty="0"/>
          </a:p>
          <a:p>
            <a:pPr marL="0" indent="0">
              <a:buNone/>
            </a:pPr>
            <a:endParaRPr lang="en-US" sz="1400" dirty="0"/>
          </a:p>
          <a:p>
            <a:pPr marL="0" indent="0">
              <a:buNone/>
            </a:pPr>
            <a:r>
              <a:rPr lang="en-US" sz="1400" dirty="0"/>
              <a:t>                  </a:t>
            </a:r>
          </a:p>
          <a:p>
            <a:pPr marL="0" indent="0">
              <a:buNone/>
            </a:pPr>
            <a:r>
              <a:rPr lang="en-US" sz="1700" dirty="0"/>
              <a:t>          </a:t>
            </a:r>
          </a:p>
          <a:p>
            <a:pPr marL="0" indent="0">
              <a:buNone/>
            </a:pPr>
            <a:endParaRPr lang="en-US" sz="1700" dirty="0"/>
          </a:p>
          <a:p>
            <a:pPr marL="0" indent="0">
              <a:buNone/>
            </a:pPr>
            <a:r>
              <a:rPr lang="en-US" sz="1700" dirty="0"/>
              <a:t> DE-FOA-0002381 = FY 2021 SBIR/STTR Phase II Release 2 FOA</a:t>
            </a:r>
          </a:p>
          <a:p>
            <a:pPr marL="0" indent="0">
              <a:buNone/>
            </a:pPr>
            <a:r>
              <a:rPr lang="en-US" sz="1400" dirty="0"/>
              <a:t>	</a:t>
            </a:r>
            <a:endParaRPr lang="en-US" sz="1600" dirty="0"/>
          </a:p>
          <a:p>
            <a:pPr marL="457200" lvl="1" indent="0">
              <a:buNone/>
            </a:pPr>
            <a:endParaRPr lang="en-US" sz="1600" dirty="0"/>
          </a:p>
          <a:p>
            <a:pPr lvl="1"/>
            <a:endParaRPr lang="en-US" sz="1600" dirty="0"/>
          </a:p>
          <a:p>
            <a:pPr lvl="1"/>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343333047"/>
              </p:ext>
            </p:extLst>
          </p:nvPr>
        </p:nvGraphicFramePr>
        <p:xfrm>
          <a:off x="47539" y="2521296"/>
          <a:ext cx="12096921" cy="2597397"/>
        </p:xfrm>
        <a:graphic>
          <a:graphicData uri="http://schemas.openxmlformats.org/drawingml/2006/table">
            <a:tbl>
              <a:tblPr firstRow="1" firstCol="1" bandRow="1"/>
              <a:tblGrid>
                <a:gridCol w="4239777">
                  <a:extLst>
                    <a:ext uri="{9D8B030D-6E8A-4147-A177-3AD203B41FA5}">
                      <a16:colId xmlns:a16="http://schemas.microsoft.com/office/drawing/2014/main" val="20000"/>
                    </a:ext>
                  </a:extLst>
                </a:gridCol>
                <a:gridCol w="4012908">
                  <a:extLst>
                    <a:ext uri="{9D8B030D-6E8A-4147-A177-3AD203B41FA5}">
                      <a16:colId xmlns:a16="http://schemas.microsoft.com/office/drawing/2014/main" val="20001"/>
                    </a:ext>
                  </a:extLst>
                </a:gridCol>
                <a:gridCol w="3844236">
                  <a:extLst>
                    <a:ext uri="{9D8B030D-6E8A-4147-A177-3AD203B41FA5}">
                      <a16:colId xmlns:a16="http://schemas.microsoft.com/office/drawing/2014/main" val="20002"/>
                    </a:ext>
                  </a:extLst>
                </a:gridCol>
              </a:tblGrid>
              <a:tr h="428374">
                <a:tc>
                  <a:txBody>
                    <a:bodyPr/>
                    <a:lstStyle/>
                    <a:p>
                      <a:pPr algn="l"/>
                      <a:r>
                        <a:rPr lang="en-US" sz="1600" b="1" dirty="0">
                          <a:effectLst/>
                          <a:latin typeface="+mn-lt"/>
                        </a:rPr>
                        <a:t>Eligible FY 2021 Phase II FOA</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600" b="1" dirty="0">
                          <a:effectLst/>
                          <a:latin typeface="+mn-lt"/>
                        </a:rPr>
                        <a:t>Eligible Topic(s)</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600" b="1" dirty="0">
                          <a:effectLst/>
                          <a:latin typeface="+mn-lt"/>
                        </a:rPr>
                        <a:t>DOE SBIR/STTR Funding Program</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10067">
                <a:tc>
                  <a:txBody>
                    <a:bodyPr/>
                    <a:lstStyle/>
                    <a:p>
                      <a:pPr marL="0" marR="0" algn="l">
                        <a:spcBef>
                          <a:spcPts val="0"/>
                        </a:spcBef>
                        <a:spcAft>
                          <a:spcPts val="0"/>
                        </a:spcAft>
                      </a:pPr>
                      <a:r>
                        <a:rPr lang="en-US" sz="1600" dirty="0">
                          <a:effectLst/>
                          <a:latin typeface="+mn-lt"/>
                          <a:ea typeface="Times New Roman" panose="02020603050405020304" pitchFamily="18" charset="0"/>
                        </a:rPr>
                        <a:t>DE-FOA-0002381 (refer to DE-FOA-0001941)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12e, 12f, 17b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Energy Efficiency and Renewable Energy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0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02b, 02c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Defense Nuclear Nonproliferation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pt-BR" sz="1600" dirty="0">
                          <a:effectLst/>
                          <a:latin typeface="+mn-lt"/>
                          <a:ea typeface="Times New Roman" panose="02020603050405020304" pitchFamily="18" charset="0"/>
                          <a:cs typeface="Times New Roman" panose="02020603050405020304" pitchFamily="18" charset="0"/>
                        </a:rPr>
                        <a:t>06a, 06c, 06d, 07a, 07b, 08b, 08c, 08d, 09a, 10a, 11a, 11b, 13b, 13c, 13d, 14c, 16a, 17a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Energy Efficiency and Renewable Energy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9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19e, 20a, 20b, 21b, 24b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Fossil Energy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72725105"/>
                  </a:ext>
                </a:extLst>
              </a:tr>
              <a:tr h="210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27a, 29a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Fusion Energy Sciences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5322013"/>
                  </a:ext>
                </a:extLst>
              </a:tr>
              <a:tr h="314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32e, 33a, 34c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High Energy Physics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4405217"/>
                  </a:ext>
                </a:extLst>
              </a:tr>
              <a:tr h="376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DE-FOA-0002381 (refer to DE-FOA-0002146)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pt-BR" sz="1600" dirty="0">
                          <a:effectLst/>
                          <a:latin typeface="+mn-lt"/>
                          <a:ea typeface="Times New Roman" panose="02020603050405020304" pitchFamily="18" charset="0"/>
                          <a:cs typeface="Times New Roman" panose="02020603050405020304" pitchFamily="18" charset="0"/>
                        </a:rPr>
                        <a:t>37a, 37b, 37c, 37d, 37h, 37m, 37p, 37q, 38b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rgbClr val="000000"/>
                          </a:solidFill>
                          <a:effectLst/>
                          <a:latin typeface="+mn-lt"/>
                          <a:ea typeface="Times New Roman" panose="02020603050405020304" pitchFamily="18" charset="0"/>
                        </a:rPr>
                        <a:t>Nuclear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8882599"/>
                  </a:ext>
                </a:extLst>
              </a:tr>
            </a:tbl>
          </a:graphicData>
        </a:graphic>
      </p:graphicFrame>
      <p:sp>
        <p:nvSpPr>
          <p:cNvPr id="6" name="Slide Number Placeholder 5">
            <a:extLst>
              <a:ext uri="{FF2B5EF4-FFF2-40B4-BE49-F238E27FC236}">
                <a16:creationId xmlns:a16="http://schemas.microsoft.com/office/drawing/2014/main" id="{EBA4DB36-B5DA-45C5-B991-7663A84DB162}"/>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68272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99" y="205322"/>
            <a:ext cx="10515600" cy="1325563"/>
          </a:xfrm>
        </p:spPr>
        <p:txBody>
          <a:bodyPr>
            <a:normAutofit/>
          </a:bodyPr>
          <a:lstStyle/>
          <a:p>
            <a:r>
              <a:rPr lang="en-US" sz="4000" b="1" dirty="0">
                <a:solidFill>
                  <a:schemeClr val="accent6">
                    <a:lumMod val="75000"/>
                  </a:schemeClr>
                </a:solidFill>
              </a:rPr>
              <a:t>FY 2023 Phase II Release 2 FOA, DE-FOA-0002991</a:t>
            </a:r>
            <a:br>
              <a:rPr lang="en-US" sz="4000" b="1" dirty="0">
                <a:solidFill>
                  <a:schemeClr val="accent6">
                    <a:lumMod val="75000"/>
                  </a:schemeClr>
                </a:solidFill>
              </a:rPr>
            </a:br>
            <a:r>
              <a:rPr lang="en-US" sz="4000" b="1" dirty="0">
                <a:solidFill>
                  <a:schemeClr val="accent6">
                    <a:lumMod val="75000"/>
                  </a:schemeClr>
                </a:solidFill>
              </a:rPr>
              <a:t>Phase IIA</a:t>
            </a:r>
          </a:p>
        </p:txBody>
      </p:sp>
      <p:sp>
        <p:nvSpPr>
          <p:cNvPr id="3" name="Content Placeholder 2"/>
          <p:cNvSpPr>
            <a:spLocks noGrp="1"/>
          </p:cNvSpPr>
          <p:nvPr>
            <p:ph idx="1"/>
          </p:nvPr>
        </p:nvSpPr>
        <p:spPr>
          <a:xfrm>
            <a:off x="533400" y="1600200"/>
            <a:ext cx="10972800" cy="2362199"/>
          </a:xfrm>
        </p:spPr>
        <p:txBody>
          <a:bodyPr>
            <a:normAutofit/>
          </a:bodyPr>
          <a:lstStyle/>
          <a:p>
            <a:pPr lvl="0"/>
            <a:r>
              <a:rPr lang="en-US" dirty="0"/>
              <a:t>Review Criteria</a:t>
            </a:r>
          </a:p>
          <a:p>
            <a:pPr lvl="1"/>
            <a:r>
              <a:rPr lang="en-US" sz="2400" i="0" dirty="0"/>
              <a:t>The review criteria for Phase IIA is largely identical to that for </a:t>
            </a:r>
            <a:r>
              <a:rPr lang="en-US" sz="2400" i="0" u="sng" dirty="0"/>
              <a:t>initial</a:t>
            </a:r>
            <a:r>
              <a:rPr lang="en-US" sz="2400" i="0" dirty="0"/>
              <a:t> Phase II with the following difference:   </a:t>
            </a:r>
          </a:p>
          <a:p>
            <a:pPr lvl="2"/>
            <a:r>
              <a:rPr lang="en-US" sz="2400" dirty="0"/>
              <a:t>Phase IIA:   Phase I &amp; II project performance is reviewed </a:t>
            </a:r>
          </a:p>
          <a:p>
            <a:pPr lvl="2"/>
            <a:r>
              <a:rPr lang="en-US" sz="2400" dirty="0"/>
              <a:t>Initial Phase II:  Only Phase I project performance is reviewed</a:t>
            </a:r>
          </a:p>
        </p:txBody>
      </p:sp>
      <p:sp>
        <p:nvSpPr>
          <p:cNvPr id="5" name="Slide Number Placeholder 4">
            <a:extLst>
              <a:ext uri="{FF2B5EF4-FFF2-40B4-BE49-F238E27FC236}">
                <a16:creationId xmlns:a16="http://schemas.microsoft.com/office/drawing/2014/main" id="{AB03B445-AC9F-497D-AEFB-83383B9EC3BE}"/>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94392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71198"/>
            <a:ext cx="10972800" cy="1143000"/>
          </a:xfrm>
        </p:spPr>
        <p:txBody>
          <a:bodyPr/>
          <a:lstStyle/>
          <a:p>
            <a:r>
              <a:rPr lang="en-US" sz="4000" b="1" dirty="0">
                <a:solidFill>
                  <a:schemeClr val="accent6">
                    <a:lumMod val="75000"/>
                  </a:schemeClr>
                </a:solidFill>
              </a:rPr>
              <a:t>FY 2023 Phase II Release 2, DE-FOA-0002991</a:t>
            </a:r>
            <a:br>
              <a:rPr lang="en-US" sz="4000" b="1" dirty="0">
                <a:solidFill>
                  <a:schemeClr val="accent6">
                    <a:lumMod val="75000"/>
                  </a:schemeClr>
                </a:solidFill>
              </a:rPr>
            </a:br>
            <a:r>
              <a:rPr lang="en-US" sz="4000" b="1" dirty="0">
                <a:solidFill>
                  <a:schemeClr val="accent6">
                    <a:lumMod val="75000"/>
                  </a:schemeClr>
                </a:solidFill>
              </a:rPr>
              <a:t>Phase IIB</a:t>
            </a:r>
          </a:p>
        </p:txBody>
      </p:sp>
      <p:sp>
        <p:nvSpPr>
          <p:cNvPr id="3" name="Content Placeholder 2"/>
          <p:cNvSpPr>
            <a:spLocks noGrp="1"/>
          </p:cNvSpPr>
          <p:nvPr>
            <p:ph idx="1"/>
          </p:nvPr>
        </p:nvSpPr>
        <p:spPr>
          <a:xfrm>
            <a:off x="122663" y="1240424"/>
            <a:ext cx="11946674" cy="5105400"/>
          </a:xfrm>
        </p:spPr>
        <p:txBody>
          <a:bodyPr>
            <a:normAutofit fontScale="92500" lnSpcReduction="20000"/>
          </a:bodyPr>
          <a:lstStyle/>
          <a:p>
            <a:r>
              <a:rPr lang="en-US" dirty="0"/>
              <a:t>Eligibility Criteria</a:t>
            </a:r>
          </a:p>
          <a:p>
            <a:pPr lvl="1"/>
            <a:r>
              <a:rPr lang="en-US" i="0" dirty="0"/>
              <a:t>Only grantees from the following </a:t>
            </a:r>
            <a:r>
              <a:rPr lang="en-US" b="1" i="0" dirty="0"/>
              <a:t>FY 2020 and FY 2021 </a:t>
            </a:r>
            <a:r>
              <a:rPr lang="en-US" i="0" dirty="0"/>
              <a:t>SBIR/STTR Phase II FOAs </a:t>
            </a:r>
            <a:r>
              <a:rPr lang="en-US" b="1" i="0" dirty="0"/>
              <a:t>AND</a:t>
            </a:r>
            <a:r>
              <a:rPr lang="en-US" i="0" dirty="0"/>
              <a:t> topics may apply for Phase IIB awards</a:t>
            </a:r>
          </a:p>
          <a:p>
            <a:pPr lvl="1"/>
            <a:endParaRPr lang="en-US" i="0" dirty="0"/>
          </a:p>
          <a:p>
            <a:pPr lvl="1"/>
            <a:endParaRPr lang="en-US" i="0" dirty="0"/>
          </a:p>
          <a:p>
            <a:pPr lvl="1"/>
            <a:endParaRPr lang="en-US" i="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0" indent="0">
              <a:buNone/>
            </a:pPr>
            <a:r>
              <a:rPr lang="en-US" sz="1400" dirty="0"/>
              <a:t>            </a:t>
            </a:r>
          </a:p>
          <a:p>
            <a:pPr marL="0" indent="0">
              <a:buNone/>
            </a:pPr>
            <a:r>
              <a:rPr lang="en-US" sz="1400" dirty="0">
                <a:solidFill>
                  <a:schemeClr val="tx1"/>
                </a:solidFill>
              </a:rPr>
              <a:t>         </a:t>
            </a:r>
          </a:p>
          <a:p>
            <a:pPr marL="0" indent="0">
              <a:buNone/>
            </a:pPr>
            <a:r>
              <a:rPr lang="en-US" sz="1400" dirty="0">
                <a:solidFill>
                  <a:schemeClr val="tx1"/>
                </a:solidFill>
              </a:rPr>
              <a:t>  </a:t>
            </a:r>
          </a:p>
          <a:p>
            <a:pPr marL="0" indent="0">
              <a:buNone/>
            </a:pPr>
            <a:r>
              <a:rPr lang="en-US" sz="1400" dirty="0">
                <a:solidFill>
                  <a:schemeClr val="tx1"/>
                </a:solidFill>
              </a:rPr>
              <a:t>  </a:t>
            </a:r>
          </a:p>
          <a:p>
            <a:pPr marL="0" indent="0">
              <a:buNone/>
            </a:pPr>
            <a:r>
              <a:rPr lang="en-US" sz="1400" dirty="0">
                <a:solidFill>
                  <a:schemeClr val="tx1"/>
                </a:solidFill>
              </a:rPr>
              <a:t>DE-FOA-0002156 = FY 2020 SBIR/STTR Phase II Release 2 FOA</a:t>
            </a:r>
          </a:p>
          <a:p>
            <a:pPr marL="0" indent="0">
              <a:buNone/>
            </a:pPr>
            <a:r>
              <a:rPr lang="en-US" sz="1400" dirty="0"/>
              <a:t>	</a:t>
            </a:r>
            <a:endParaRPr lang="en-US" dirty="0"/>
          </a:p>
          <a:p>
            <a:pPr lvl="1"/>
            <a:endParaRPr lang="en-US" dirty="0"/>
          </a:p>
          <a:p>
            <a:pPr lvl="1"/>
            <a:endParaRPr lang="en-US" dirty="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1015860"/>
              </p:ext>
            </p:extLst>
          </p:nvPr>
        </p:nvGraphicFramePr>
        <p:xfrm>
          <a:off x="107795" y="2046787"/>
          <a:ext cx="11976410" cy="3723205"/>
        </p:xfrm>
        <a:graphic>
          <a:graphicData uri="http://schemas.openxmlformats.org/drawingml/2006/table">
            <a:tbl>
              <a:tblPr firstRow="1" firstCol="1" bandRow="1"/>
              <a:tblGrid>
                <a:gridCol w="3541552">
                  <a:extLst>
                    <a:ext uri="{9D8B030D-6E8A-4147-A177-3AD203B41FA5}">
                      <a16:colId xmlns:a16="http://schemas.microsoft.com/office/drawing/2014/main" val="20000"/>
                    </a:ext>
                  </a:extLst>
                </a:gridCol>
                <a:gridCol w="4409131">
                  <a:extLst>
                    <a:ext uri="{9D8B030D-6E8A-4147-A177-3AD203B41FA5}">
                      <a16:colId xmlns:a16="http://schemas.microsoft.com/office/drawing/2014/main" val="20001"/>
                    </a:ext>
                  </a:extLst>
                </a:gridCol>
                <a:gridCol w="4025727">
                  <a:extLst>
                    <a:ext uri="{9D8B030D-6E8A-4147-A177-3AD203B41FA5}">
                      <a16:colId xmlns:a16="http://schemas.microsoft.com/office/drawing/2014/main" val="20002"/>
                    </a:ext>
                  </a:extLst>
                </a:gridCol>
              </a:tblGrid>
              <a:tr h="309445">
                <a:tc>
                  <a:txBody>
                    <a:bodyPr/>
                    <a:lstStyle/>
                    <a:p>
                      <a:r>
                        <a:rPr lang="en-US" sz="1400" b="1" dirty="0">
                          <a:effectLst/>
                          <a:latin typeface="+mn-lt"/>
                        </a:rPr>
                        <a:t>Eligible FY 2020 Phase II FOA</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400" b="1" dirty="0">
                          <a:effectLst/>
                          <a:latin typeface="+mn-lt"/>
                        </a:rPr>
                        <a:t>Eligible Topic(s)</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400" b="1" dirty="0">
                          <a:effectLst/>
                          <a:latin typeface="+mn-lt"/>
                        </a:rPr>
                        <a:t>DOE SBIR/STTR Funding Program</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07668">
                <a:tc>
                  <a:txBody>
                    <a:bodyPr/>
                    <a:lstStyle/>
                    <a:p>
                      <a:r>
                        <a:rPr lang="en-US" sz="1400" dirty="0">
                          <a:effectLst/>
                          <a:latin typeface="+mn-lt"/>
                        </a:rPr>
                        <a:t>DE-FOA-0002156 (refer to DOE- FOA-0001941)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01b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Cybersecurity, Energy Security, and Emergency Response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02a, 04c, 04d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Defense Nuclear Nonproliferation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05a, 05b, 06b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Electricity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pt-BR" sz="1400" dirty="0">
                          <a:effectLst/>
                          <a:latin typeface="+mn-lt"/>
                        </a:rPr>
                        <a:t>08b, 08c, 09a, 09b, 09c, 09e, 10a, 11a, 12b, 12d, 12e, 12f,</a:t>
                      </a:r>
                    </a:p>
                    <a:p>
                      <a:r>
                        <a:rPr lang="pt-BR" sz="1400" dirty="0">
                          <a:effectLst/>
                          <a:latin typeface="+mn-lt"/>
                        </a:rPr>
                        <a:t>13a, 13c, 13d, 13e, 13f, 14a, 14b, 14c, 15c, 16a, 18a</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Energy Efficiency and Renewable Energy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mn-lt"/>
                        </a:rPr>
                        <a:t>20a, 20d, 22a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Fossil Energy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2451279"/>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pt-BR" sz="1400" dirty="0">
                          <a:effectLst/>
                          <a:latin typeface="+mn-lt"/>
                        </a:rPr>
                        <a:t>23a, 23c, 24a, 24b, 25b, 25c</a:t>
                      </a:r>
                    </a:p>
                    <a:p>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Fusion Energy Sciences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9905510"/>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pt-BR" sz="1400" dirty="0">
                          <a:effectLst/>
                          <a:latin typeface="+mn-lt"/>
                        </a:rPr>
                        <a:t>26c, 26f, 26h, 27b, 29c, 29d, 30b, 30c, 31a, 32b</a:t>
                      </a:r>
                    </a:p>
                    <a:p>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High Energy Physics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7703063"/>
                  </a:ext>
                </a:extLst>
              </a:tr>
              <a:tr h="40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DE-FOA-0002156 (refer to DOE- FOA-0001941)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pt-BR" sz="1400" dirty="0">
                          <a:effectLst/>
                          <a:latin typeface="+mn-lt"/>
                        </a:rPr>
                        <a:t>33a, 33b, 33c, 33d, 33e, 33h, 33j, 34a, 34b</a:t>
                      </a:r>
                    </a:p>
                    <a:p>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Nuclear Energy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612077"/>
                  </a:ext>
                </a:extLst>
              </a:tr>
            </a:tbl>
          </a:graphicData>
        </a:graphic>
      </p:graphicFrame>
      <p:sp>
        <p:nvSpPr>
          <p:cNvPr id="6" name="Slide Number Placeholder 5">
            <a:extLst>
              <a:ext uri="{FF2B5EF4-FFF2-40B4-BE49-F238E27FC236}">
                <a16:creationId xmlns:a16="http://schemas.microsoft.com/office/drawing/2014/main" id="{92820C27-EEFA-4979-A1F0-D5B1BADE3D40}"/>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38939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206759"/>
            <a:ext cx="11084859" cy="1325563"/>
          </a:xfrm>
        </p:spPr>
        <p:txBody>
          <a:bodyPr>
            <a:normAutofit/>
          </a:bodyPr>
          <a:lstStyle/>
          <a:p>
            <a:r>
              <a:rPr lang="en-US" sz="4000" b="1" dirty="0">
                <a:solidFill>
                  <a:schemeClr val="accent6">
                    <a:lumMod val="75000"/>
                  </a:schemeClr>
                </a:solidFill>
              </a:rPr>
              <a:t>FY 2023 Phase II Release 2, DE-FOA-0002991</a:t>
            </a:r>
            <a:br>
              <a:rPr lang="en-US" sz="4000" b="1" dirty="0">
                <a:solidFill>
                  <a:schemeClr val="accent6">
                    <a:lumMod val="75000"/>
                  </a:schemeClr>
                </a:solidFill>
              </a:rPr>
            </a:br>
            <a:r>
              <a:rPr lang="en-US" sz="4000" b="1" dirty="0">
                <a:solidFill>
                  <a:schemeClr val="accent6">
                    <a:lumMod val="75000"/>
                  </a:schemeClr>
                </a:solidFill>
              </a:rPr>
              <a:t>Phase IIB</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16181444"/>
              </p:ext>
            </p:extLst>
          </p:nvPr>
        </p:nvGraphicFramePr>
        <p:xfrm>
          <a:off x="143435" y="1449659"/>
          <a:ext cx="11966789" cy="3668753"/>
        </p:xfrm>
        <a:graphic>
          <a:graphicData uri="http://schemas.openxmlformats.org/drawingml/2006/table">
            <a:tbl>
              <a:tblPr firstRow="1" bandRow="1">
                <a:tableStyleId>{7E9639D4-E3E2-4D34-9284-5A2195B3D0D7}</a:tableStyleId>
              </a:tblPr>
              <a:tblGrid>
                <a:gridCol w="3692585">
                  <a:extLst>
                    <a:ext uri="{9D8B030D-6E8A-4147-A177-3AD203B41FA5}">
                      <a16:colId xmlns:a16="http://schemas.microsoft.com/office/drawing/2014/main" val="20000"/>
                    </a:ext>
                  </a:extLst>
                </a:gridCol>
                <a:gridCol w="4215160">
                  <a:extLst>
                    <a:ext uri="{9D8B030D-6E8A-4147-A177-3AD203B41FA5}">
                      <a16:colId xmlns:a16="http://schemas.microsoft.com/office/drawing/2014/main" val="20001"/>
                    </a:ext>
                  </a:extLst>
                </a:gridCol>
                <a:gridCol w="4059044">
                  <a:extLst>
                    <a:ext uri="{9D8B030D-6E8A-4147-A177-3AD203B41FA5}">
                      <a16:colId xmlns:a16="http://schemas.microsoft.com/office/drawing/2014/main" val="20002"/>
                    </a:ext>
                  </a:extLst>
                </a:gridCol>
              </a:tblGrid>
              <a:tr h="344579">
                <a:tc>
                  <a:txBody>
                    <a:bodyPr/>
                    <a:lstStyle/>
                    <a:p>
                      <a:r>
                        <a:rPr lang="en-US" sz="1400" dirty="0">
                          <a:solidFill>
                            <a:sysClr val="windowText" lastClr="000000"/>
                          </a:solidFill>
                          <a:latin typeface="+mn-lt"/>
                        </a:rPr>
                        <a:t>Eligible FY 2021 Phase II FOA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ysClr val="windowText" lastClr="000000"/>
                          </a:solidFill>
                          <a:latin typeface="+mn-lt"/>
                        </a:rPr>
                        <a:t>Eligible Topic(s)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latin typeface="+mn-lt"/>
                        </a:rPr>
                        <a:t>DOE SBIR/STTR Funding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44579">
                <a:tc>
                  <a:txBody>
                    <a:bodyPr/>
                    <a:lstStyle/>
                    <a:p>
                      <a:r>
                        <a:rPr lang="en-US" sz="1400" dirty="0">
                          <a:latin typeface="+mn-lt"/>
                        </a:rPr>
                        <a:t>DE-FOA-0002381 (refer to DE-FOA-0001941)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12e, 12f, 17b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Energy Efficiency and Renewable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02b, 02c, 03a, 03c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Defense Nuclear Nonproliferation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04a, 05a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dirty="0">
                          <a:latin typeface="+mn-lt"/>
                        </a:rPr>
                        <a:t>06a, 06c, 06d, 07a, 07b, 08b, 08c, 08d, 09a, 10a, 11a, 11b, 12a, 12b, 12c, 12d, 13b, 13c, 13d, 14c, 16a, 17a</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Energy Efficiency and Renewable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591718"/>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18a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Environmental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637446"/>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19e, 20a, 20b, 21b, 24b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Fossil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145593"/>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dirty="0">
                          <a:latin typeface="+mn-lt"/>
                        </a:rPr>
                        <a:t>26a, 26b, 26d, 27a, 28b, 29a</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Fusion Energy Sciences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087991"/>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30b, 30e, 30g, 32c, 32e, 33a, 34c, 34e, 35g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High Energy Physics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895135"/>
                  </a:ext>
                </a:extLst>
              </a:tr>
              <a:tr h="344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DE-FOA-0002381 (refer to DE-FOA-0002146)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dirty="0">
                          <a:latin typeface="+mn-lt"/>
                        </a:rPr>
                        <a:t>37a, 37b, 37c, 37d, 37h, 37m, 37n, 37p, 37q, 38b </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mn-lt"/>
                        </a:rPr>
                        <a:t>Nuclear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897999"/>
                  </a:ext>
                </a:extLst>
              </a:tr>
            </a:tbl>
          </a:graphicData>
        </a:graphic>
      </p:graphicFrame>
      <p:sp>
        <p:nvSpPr>
          <p:cNvPr id="5" name="Rectangle 4"/>
          <p:cNvSpPr/>
          <p:nvPr/>
        </p:nvSpPr>
        <p:spPr>
          <a:xfrm>
            <a:off x="143435" y="5210994"/>
            <a:ext cx="6096000" cy="1169551"/>
          </a:xfrm>
          <a:prstGeom prst="rect">
            <a:avLst/>
          </a:prstGeom>
        </p:spPr>
        <p:txBody>
          <a:bodyPr>
            <a:spAutoFit/>
          </a:bodyPr>
          <a:lstStyle/>
          <a:p>
            <a:r>
              <a:rPr lang="en-US" sz="1400" dirty="0">
                <a:latin typeface="+mj-lt"/>
              </a:rPr>
              <a:t>       </a:t>
            </a:r>
            <a:r>
              <a:rPr lang="en-US" sz="1400" dirty="0">
                <a:solidFill>
                  <a:schemeClr val="tx1">
                    <a:lumMod val="65000"/>
                    <a:lumOff val="35000"/>
                  </a:schemeClr>
                </a:solidFill>
              </a:rPr>
              <a:t>DE-FOA-0002381 = FY 2021 SBIR/STTR Phase II Release 2 FOA</a:t>
            </a:r>
          </a:p>
          <a:p>
            <a:r>
              <a:rPr lang="en-US" sz="1400" strike="noStrike" dirty="0">
                <a:solidFill>
                  <a:schemeClr val="tx1">
                    <a:lumMod val="65000"/>
                    <a:lumOff val="35000"/>
                  </a:schemeClr>
                </a:solidFill>
                <a:effectLst/>
              </a:rPr>
              <a:t>       DE-FOA-0001941 = FY 2019 Phase I Release 2</a:t>
            </a:r>
          </a:p>
          <a:p>
            <a:r>
              <a:rPr lang="en-US" sz="1400" dirty="0">
                <a:solidFill>
                  <a:schemeClr val="tx1">
                    <a:lumMod val="65000"/>
                    <a:lumOff val="35000"/>
                  </a:schemeClr>
                </a:solidFill>
              </a:rPr>
              <a:t>       DE-FOA-0002146 = FY 2020 Phase I Release 2</a:t>
            </a:r>
            <a:endParaRPr lang="en-US" sz="1400" dirty="0">
              <a:solidFill>
                <a:schemeClr val="tx1">
                  <a:lumMod val="65000"/>
                  <a:lumOff val="35000"/>
                </a:schemeClr>
              </a:solidFill>
              <a:effectLst/>
            </a:endParaRPr>
          </a:p>
          <a:p>
            <a:endParaRPr lang="en-US" sz="1400" dirty="0">
              <a:latin typeface="Calibri" panose="020F0502020204030204" pitchFamily="34" charset="0"/>
            </a:endParaRPr>
          </a:p>
          <a:p>
            <a:r>
              <a:rPr lang="en-US" sz="1400" dirty="0">
                <a:latin typeface="+mj-lt"/>
              </a:rPr>
              <a:t>	</a:t>
            </a:r>
            <a:r>
              <a:rPr lang="en-US" sz="1400" dirty="0">
                <a:highlight>
                  <a:srgbClr val="FFFF00"/>
                </a:highlight>
                <a:latin typeface="+mj-lt"/>
              </a:rPr>
              <a:t>	</a:t>
            </a:r>
          </a:p>
        </p:txBody>
      </p:sp>
      <p:sp>
        <p:nvSpPr>
          <p:cNvPr id="3" name="Slide Number Placeholder 2">
            <a:extLst>
              <a:ext uri="{FF2B5EF4-FFF2-40B4-BE49-F238E27FC236}">
                <a16:creationId xmlns:a16="http://schemas.microsoft.com/office/drawing/2014/main" id="{386A76E5-A7D0-4B4E-BDAA-B6816D049327}"/>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18</a:t>
            </a:fld>
            <a:endParaRPr lang="en-US">
              <a:solidFill>
                <a:prstClr val="black">
                  <a:tint val="75000"/>
                </a:prstClr>
              </a:solidFill>
            </a:endParaRPr>
          </a:p>
        </p:txBody>
      </p:sp>
      <p:sp>
        <p:nvSpPr>
          <p:cNvPr id="4" name="TextBox 3">
            <a:extLst>
              <a:ext uri="{FF2B5EF4-FFF2-40B4-BE49-F238E27FC236}">
                <a16:creationId xmlns:a16="http://schemas.microsoft.com/office/drawing/2014/main" id="{9E8D631F-A5EB-7191-6753-8C0D36F5B7E8}"/>
              </a:ext>
            </a:extLst>
          </p:cNvPr>
          <p:cNvSpPr txBox="1"/>
          <p:nvPr/>
        </p:nvSpPr>
        <p:spPr>
          <a:xfrm>
            <a:off x="6096000" y="5397190"/>
            <a:ext cx="5512420" cy="646331"/>
          </a:xfrm>
          <a:prstGeom prst="rect">
            <a:avLst/>
          </a:prstGeom>
          <a:noFill/>
        </p:spPr>
        <p:txBody>
          <a:bodyPr wrap="square" rtlCol="0">
            <a:spAutoFit/>
          </a:bodyPr>
          <a:lstStyle/>
          <a:p>
            <a:r>
              <a:rPr lang="en-US" dirty="0"/>
              <a:t>Due to COVID-19 measures, if your situation is different, please reach out to us sbir-sttr@science.doe.gov</a:t>
            </a:r>
          </a:p>
        </p:txBody>
      </p:sp>
    </p:spTree>
    <p:extLst>
      <p:ext uri="{BB962C8B-B14F-4D97-AF65-F5344CB8AC3E}">
        <p14:creationId xmlns:p14="http://schemas.microsoft.com/office/powerpoint/2010/main" val="118665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76" y="198436"/>
            <a:ext cx="10515600" cy="1325563"/>
          </a:xfrm>
        </p:spPr>
        <p:txBody>
          <a:bodyPr>
            <a:normAutofit/>
          </a:bodyPr>
          <a:lstStyle/>
          <a:p>
            <a:r>
              <a:rPr lang="en-US" sz="4000" b="1" dirty="0">
                <a:solidFill>
                  <a:schemeClr val="accent6">
                    <a:lumMod val="75000"/>
                  </a:schemeClr>
                </a:solidFill>
              </a:rPr>
              <a:t>FY 2023 Phase II Release 2, DE-FOA-0002991</a:t>
            </a:r>
            <a:br>
              <a:rPr lang="en-US" sz="4000" b="1" dirty="0">
                <a:solidFill>
                  <a:schemeClr val="accent6">
                    <a:lumMod val="75000"/>
                  </a:schemeClr>
                </a:solidFill>
              </a:rPr>
            </a:br>
            <a:r>
              <a:rPr lang="en-US" sz="4000" b="1" dirty="0">
                <a:solidFill>
                  <a:schemeClr val="accent6">
                    <a:lumMod val="75000"/>
                  </a:schemeClr>
                </a:solidFill>
              </a:rPr>
              <a:t>Phase IIB</a:t>
            </a:r>
          </a:p>
        </p:txBody>
      </p:sp>
      <p:sp>
        <p:nvSpPr>
          <p:cNvPr id="3" name="Content Placeholder 2"/>
          <p:cNvSpPr>
            <a:spLocks noGrp="1"/>
          </p:cNvSpPr>
          <p:nvPr>
            <p:ph idx="1"/>
          </p:nvPr>
        </p:nvSpPr>
        <p:spPr>
          <a:xfrm>
            <a:off x="421341" y="2017059"/>
            <a:ext cx="10972800" cy="4144964"/>
          </a:xfrm>
        </p:spPr>
        <p:txBody>
          <a:bodyPr>
            <a:normAutofit/>
          </a:bodyPr>
          <a:lstStyle/>
          <a:p>
            <a:r>
              <a:rPr lang="en-US" sz="2000" dirty="0"/>
              <a:t>Review Criteria</a:t>
            </a:r>
          </a:p>
          <a:p>
            <a:pPr lvl="1"/>
            <a:r>
              <a:rPr lang="en-US" i="0" dirty="0"/>
              <a:t>The weighting of the review criteria for Phase IIB reflects the greater importance placed on </a:t>
            </a:r>
            <a:r>
              <a:rPr lang="en-US" b="1" i="0" u="sng" dirty="0"/>
              <a:t>Impact</a:t>
            </a:r>
            <a:r>
              <a:rPr lang="en-US" i="0" dirty="0"/>
              <a:t>: </a:t>
            </a:r>
          </a:p>
          <a:p>
            <a:pPr lvl="2"/>
            <a:endParaRPr lang="en-US" dirty="0"/>
          </a:p>
          <a:p>
            <a:pPr lvl="3"/>
            <a:endParaRPr lang="en-US" sz="2000" dirty="0"/>
          </a:p>
          <a:p>
            <a:pPr lvl="1"/>
            <a:endParaRPr lang="en-US" dirty="0"/>
          </a:p>
          <a:p>
            <a:pPr lvl="1"/>
            <a:endParaRPr lang="en-US" dirty="0"/>
          </a:p>
          <a:p>
            <a:pPr lvl="1"/>
            <a:endParaRPr lang="en-US" dirty="0"/>
          </a:p>
          <a:p>
            <a:pPr lvl="1"/>
            <a:endParaRPr lang="en-US" dirty="0"/>
          </a:p>
          <a:p>
            <a:pPr lvl="1"/>
            <a:r>
              <a:rPr lang="en-US" i="0" dirty="0"/>
              <a:t>Applicants are strongly encouraged to include </a:t>
            </a:r>
            <a:r>
              <a:rPr lang="en-US" b="1" i="0" dirty="0"/>
              <a:t>Phase II Funding Commitments </a:t>
            </a:r>
            <a:r>
              <a:rPr lang="en-US" i="0" dirty="0"/>
              <a:t>and </a:t>
            </a:r>
            <a:r>
              <a:rPr lang="en-US" b="1" i="0" dirty="0"/>
              <a:t>Phase III Follow-on Funding Commitments </a:t>
            </a:r>
            <a:r>
              <a:rPr lang="en-US" i="0" dirty="0"/>
              <a:t>in their applications  </a:t>
            </a:r>
          </a:p>
          <a:p>
            <a:pPr lvl="2"/>
            <a:r>
              <a:rPr lang="en-US" dirty="0"/>
              <a:t>These will receive significant emphasis in the evaluation of </a:t>
            </a:r>
            <a:r>
              <a:rPr lang="en-US" b="1" dirty="0"/>
              <a:t>Impact</a:t>
            </a:r>
          </a:p>
          <a:p>
            <a:pPr lvl="1"/>
            <a:endParaRPr lang="en-US" dirty="0"/>
          </a:p>
          <a:p>
            <a:pPr lvl="1"/>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2020645065"/>
              </p:ext>
            </p:extLst>
          </p:nvPr>
        </p:nvGraphicFramePr>
        <p:xfrm>
          <a:off x="1219200" y="3193070"/>
          <a:ext cx="7746380" cy="1577200"/>
        </p:xfrm>
        <a:graphic>
          <a:graphicData uri="http://schemas.openxmlformats.org/drawingml/2006/table">
            <a:tbl>
              <a:tblPr>
                <a:tableStyleId>{69CF1AB2-1976-4502-BF36-3FF5EA218861}</a:tableStyleId>
              </a:tblPr>
              <a:tblGrid>
                <a:gridCol w="1936595">
                  <a:extLst>
                    <a:ext uri="{9D8B030D-6E8A-4147-A177-3AD203B41FA5}">
                      <a16:colId xmlns:a16="http://schemas.microsoft.com/office/drawing/2014/main" val="20000"/>
                    </a:ext>
                  </a:extLst>
                </a:gridCol>
                <a:gridCol w="2020795">
                  <a:extLst>
                    <a:ext uri="{9D8B030D-6E8A-4147-A177-3AD203B41FA5}">
                      <a16:colId xmlns:a16="http://schemas.microsoft.com/office/drawing/2014/main" val="20001"/>
                    </a:ext>
                  </a:extLst>
                </a:gridCol>
                <a:gridCol w="2610193">
                  <a:extLst>
                    <a:ext uri="{9D8B030D-6E8A-4147-A177-3AD203B41FA5}">
                      <a16:colId xmlns:a16="http://schemas.microsoft.com/office/drawing/2014/main" val="20002"/>
                    </a:ext>
                  </a:extLst>
                </a:gridCol>
                <a:gridCol w="1178797">
                  <a:extLst>
                    <a:ext uri="{9D8B030D-6E8A-4147-A177-3AD203B41FA5}">
                      <a16:colId xmlns:a16="http://schemas.microsoft.com/office/drawing/2014/main" val="20003"/>
                    </a:ext>
                  </a:extLst>
                </a:gridCol>
              </a:tblGrid>
              <a:tr h="672763">
                <a:tc>
                  <a:txBody>
                    <a:bodyPr/>
                    <a:lstStyle/>
                    <a:p>
                      <a:pPr algn="ctr" fontAlgn="b"/>
                      <a:r>
                        <a:rPr lang="en-US" sz="1600" b="1" u="none" strike="noStrike" dirty="0">
                          <a:effectLst/>
                        </a:rPr>
                        <a:t>Award  </a:t>
                      </a:r>
                      <a:endParaRPr lang="en-US" sz="1600" b="1" i="0" u="none" strike="noStrike" dirty="0">
                        <a:solidFill>
                          <a:srgbClr val="1F497D"/>
                        </a:solidFill>
                        <a:effectLst/>
                        <a:latin typeface="Calibri"/>
                      </a:endParaRPr>
                    </a:p>
                  </a:txBody>
                  <a:tcPr marL="9525" marR="9525" marT="9525" marB="0" anchor="b">
                    <a:solidFill>
                      <a:schemeClr val="bg1">
                        <a:lumMod val="95000"/>
                      </a:schemeClr>
                    </a:solidFill>
                  </a:tcPr>
                </a:tc>
                <a:tc>
                  <a:txBody>
                    <a:bodyPr/>
                    <a:lstStyle/>
                    <a:p>
                      <a:pPr algn="ctr" fontAlgn="b"/>
                      <a:r>
                        <a:rPr lang="en-US" sz="1600" b="1" u="none" strike="noStrike" dirty="0">
                          <a:effectLst/>
                        </a:rPr>
                        <a:t>Strength of the Scientific/Technical Approach </a:t>
                      </a:r>
                      <a:endParaRPr lang="en-US" sz="1600" b="1" i="0" u="none" strike="noStrike" dirty="0">
                        <a:solidFill>
                          <a:srgbClr val="1F497D"/>
                        </a:solidFill>
                        <a:effectLst/>
                        <a:latin typeface="Arial Narrow"/>
                      </a:endParaRPr>
                    </a:p>
                  </a:txBody>
                  <a:tcPr marL="9525" marR="9525" marT="9525" marB="0" anchor="b">
                    <a:solidFill>
                      <a:schemeClr val="bg1">
                        <a:lumMod val="95000"/>
                      </a:schemeClr>
                    </a:solidFill>
                  </a:tcPr>
                </a:tc>
                <a:tc>
                  <a:txBody>
                    <a:bodyPr/>
                    <a:lstStyle/>
                    <a:p>
                      <a:pPr algn="ctr" fontAlgn="b"/>
                      <a:r>
                        <a:rPr lang="en-US" sz="1600" b="1" u="none" strike="noStrike" dirty="0">
                          <a:effectLst/>
                        </a:rPr>
                        <a:t>Ability to Carry Out the Project in a Cost Effective Manner </a:t>
                      </a:r>
                      <a:endParaRPr lang="en-US" sz="1600" b="1" i="0" u="none" strike="noStrike" dirty="0">
                        <a:solidFill>
                          <a:srgbClr val="1F497D"/>
                        </a:solidFill>
                        <a:effectLst/>
                        <a:latin typeface="Arial Narrow"/>
                      </a:endParaRPr>
                    </a:p>
                  </a:txBody>
                  <a:tcPr marL="9525" marR="9525" marT="9525" marB="0" anchor="b">
                    <a:solidFill>
                      <a:schemeClr val="bg1">
                        <a:lumMod val="95000"/>
                      </a:schemeClr>
                    </a:solidFill>
                  </a:tcPr>
                </a:tc>
                <a:tc>
                  <a:txBody>
                    <a:bodyPr/>
                    <a:lstStyle/>
                    <a:p>
                      <a:pPr algn="ctr" fontAlgn="b"/>
                      <a:r>
                        <a:rPr lang="en-US" sz="1600" b="1" u="none" strike="noStrike" dirty="0">
                          <a:effectLst/>
                        </a:rPr>
                        <a:t>Impact </a:t>
                      </a:r>
                      <a:endParaRPr lang="en-US" sz="1600" b="1" i="0" u="none" strike="noStrike" dirty="0">
                        <a:solidFill>
                          <a:srgbClr val="1F497D"/>
                        </a:solidFill>
                        <a:effectLst/>
                        <a:latin typeface="Arial Narrow"/>
                      </a:endParaRPr>
                    </a:p>
                  </a:txBody>
                  <a:tcPr marL="9525" marR="9525" marT="9525" marB="0" anchor="b">
                    <a:solidFill>
                      <a:schemeClr val="bg1">
                        <a:lumMod val="95000"/>
                      </a:schemeClr>
                    </a:solidFill>
                  </a:tcPr>
                </a:tc>
                <a:extLst>
                  <a:ext uri="{0D108BD9-81ED-4DB2-BD59-A6C34878D82A}">
                    <a16:rowId xmlns:a16="http://schemas.microsoft.com/office/drawing/2014/main" val="10000"/>
                  </a:ext>
                </a:extLst>
              </a:tr>
              <a:tr h="445424">
                <a:tc>
                  <a:txBody>
                    <a:bodyPr/>
                    <a:lstStyle/>
                    <a:p>
                      <a:pPr algn="l" fontAlgn="b"/>
                      <a:r>
                        <a:rPr lang="en-US" sz="1600" u="none" strike="noStrike" dirty="0">
                          <a:effectLst/>
                        </a:rPr>
                        <a:t> Phase II, Phase IIA</a:t>
                      </a:r>
                      <a:endParaRPr lang="en-US" sz="1600" b="0"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u="none" strike="noStrike" dirty="0">
                          <a:effectLst/>
                        </a:rPr>
                        <a:t>1/3</a:t>
                      </a:r>
                      <a:endParaRPr lang="en-US" sz="1600" b="0"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u="none" strike="noStrike" dirty="0">
                          <a:effectLst/>
                        </a:rPr>
                        <a:t>1/3</a:t>
                      </a:r>
                      <a:endParaRPr lang="en-US" sz="1600" b="0"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u="none" strike="noStrike" dirty="0">
                          <a:effectLst/>
                        </a:rPr>
                        <a:t>1/3</a:t>
                      </a:r>
                      <a:endParaRPr lang="en-US" sz="1600" b="0" i="0" u="none" strike="noStrike" dirty="0">
                        <a:solidFill>
                          <a:srgbClr val="1F497D"/>
                        </a:solidFill>
                        <a:effectLst/>
                        <a:latin typeface="Calibri"/>
                      </a:endParaRPr>
                    </a:p>
                  </a:txBody>
                  <a:tcPr marL="9525" marR="9525" marT="9525" marB="0" anchor="ctr">
                    <a:solidFill>
                      <a:schemeClr val="bg1"/>
                    </a:solidFill>
                  </a:tcPr>
                </a:tc>
                <a:extLst>
                  <a:ext uri="{0D108BD9-81ED-4DB2-BD59-A6C34878D82A}">
                    <a16:rowId xmlns:a16="http://schemas.microsoft.com/office/drawing/2014/main" val="10001"/>
                  </a:ext>
                </a:extLst>
              </a:tr>
              <a:tr h="390731">
                <a:tc>
                  <a:txBody>
                    <a:bodyPr/>
                    <a:lstStyle/>
                    <a:p>
                      <a:pPr algn="l" fontAlgn="b"/>
                      <a:r>
                        <a:rPr lang="en-US" sz="1600" b="1" u="none" strike="noStrike" dirty="0">
                          <a:effectLst/>
                        </a:rPr>
                        <a:t> Phase IIB </a:t>
                      </a:r>
                      <a:endParaRPr lang="en-US" sz="1600" b="1"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u="none" strike="noStrike" dirty="0">
                          <a:effectLst/>
                        </a:rPr>
                        <a:t>1/4</a:t>
                      </a:r>
                      <a:endParaRPr lang="en-US" sz="1600" b="0"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u="none" strike="noStrike" dirty="0">
                          <a:effectLst/>
                        </a:rPr>
                        <a:t>1/4</a:t>
                      </a:r>
                      <a:endParaRPr lang="en-US" sz="1600" b="0" i="0" u="none" strike="noStrike" dirty="0">
                        <a:solidFill>
                          <a:srgbClr val="1F497D"/>
                        </a:solidFill>
                        <a:effectLst/>
                        <a:latin typeface="Calibri"/>
                      </a:endParaRPr>
                    </a:p>
                  </a:txBody>
                  <a:tcPr marL="9525" marR="9525" marT="9525" marB="0" anchor="ctr">
                    <a:solidFill>
                      <a:schemeClr val="bg1"/>
                    </a:solidFill>
                  </a:tcPr>
                </a:tc>
                <a:tc>
                  <a:txBody>
                    <a:bodyPr/>
                    <a:lstStyle/>
                    <a:p>
                      <a:pPr algn="ctr" fontAlgn="b"/>
                      <a:r>
                        <a:rPr lang="en-US" sz="1600" b="1" u="none" strike="noStrike" dirty="0">
                          <a:effectLst/>
                        </a:rPr>
                        <a:t>1/2</a:t>
                      </a:r>
                      <a:endParaRPr lang="en-US" sz="1600" b="1" i="0" u="none" strike="noStrike" dirty="0">
                        <a:solidFill>
                          <a:srgbClr val="1F497D"/>
                        </a:solidFill>
                        <a:effectLst/>
                        <a:latin typeface="Calibri"/>
                      </a:endParaRPr>
                    </a:p>
                  </a:txBody>
                  <a:tcPr marL="9525" marR="9525" marT="9525" marB="0" anchor="ctr">
                    <a:solidFill>
                      <a:schemeClr val="bg1"/>
                    </a:solidFill>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43AEB7D1-28D8-4FBA-B610-4871316EBBF8}"/>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29389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3762" y="2527639"/>
            <a:ext cx="10972800" cy="1143000"/>
          </a:xfrm>
          <a:noFill/>
        </p:spPr>
        <p:txBody>
          <a:bodyPr>
            <a:normAutofit fontScale="90000"/>
          </a:bodyPr>
          <a:lstStyle/>
          <a:p>
            <a:pPr algn="ctr">
              <a:lnSpc>
                <a:spcPct val="80000"/>
              </a:lnSpc>
            </a:pPr>
            <a:r>
              <a:rPr lang="en-US" sz="3600" dirty="0">
                <a:solidFill>
                  <a:schemeClr val="accent6">
                    <a:lumMod val="75000"/>
                  </a:schemeClr>
                </a:solidFill>
                <a:latin typeface="Calibri" pitchFamily="34" charset="0"/>
              </a:rPr>
              <a:t>DOE Phase II Webinar:  </a:t>
            </a:r>
            <a:br>
              <a:rPr lang="en-US" sz="3600" dirty="0">
                <a:solidFill>
                  <a:schemeClr val="accent6">
                    <a:lumMod val="75000"/>
                  </a:schemeClr>
                </a:solidFill>
                <a:latin typeface="Calibri" pitchFamily="34" charset="0"/>
              </a:rPr>
            </a:br>
            <a:r>
              <a:rPr lang="en-US" sz="3600" dirty="0">
                <a:solidFill>
                  <a:schemeClr val="accent6">
                    <a:lumMod val="75000"/>
                  </a:schemeClr>
                </a:solidFill>
                <a:latin typeface="Calibri" pitchFamily="34" charset="0"/>
              </a:rPr>
              <a:t>Phase IIA, IIB, and IIC Awards</a:t>
            </a:r>
            <a:br>
              <a:rPr lang="en-US" sz="3600" dirty="0">
                <a:solidFill>
                  <a:schemeClr val="accent6">
                    <a:lumMod val="75000"/>
                  </a:schemeClr>
                </a:solidFill>
                <a:latin typeface="Calibri" pitchFamily="34" charset="0"/>
              </a:rPr>
            </a:br>
            <a:r>
              <a:rPr lang="en-US" sz="3600" dirty="0">
                <a:solidFill>
                  <a:schemeClr val="accent6">
                    <a:lumMod val="75000"/>
                  </a:schemeClr>
                </a:solidFill>
                <a:latin typeface="Calibri" pitchFamily="34" charset="0"/>
              </a:rPr>
              <a:t>DE-FOA-0002991</a:t>
            </a:r>
            <a:br>
              <a:rPr lang="en-US" i="1" dirty="0">
                <a:solidFill>
                  <a:schemeClr val="accent6">
                    <a:lumMod val="75000"/>
                  </a:schemeClr>
                </a:solidFill>
              </a:rPr>
            </a:br>
            <a:endParaRPr lang="en-US" sz="17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AC4CC988-1229-4C2E-AE1B-AAEAAC7D2A41}"/>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2</a:t>
            </a:fld>
            <a:endParaRPr lang="en-US">
              <a:solidFill>
                <a:prstClr val="black">
                  <a:tint val="75000"/>
                </a:prstClr>
              </a:solidFill>
            </a:endParaRPr>
          </a:p>
        </p:txBody>
      </p:sp>
      <p:sp>
        <p:nvSpPr>
          <p:cNvPr id="6" name="Rectangle 5"/>
          <p:cNvSpPr/>
          <p:nvPr/>
        </p:nvSpPr>
        <p:spPr>
          <a:xfrm>
            <a:off x="3195637" y="4041146"/>
            <a:ext cx="5800725" cy="170307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solidFill>
                <a:prstClr val="white"/>
              </a:solidFill>
            </a:endParaRPr>
          </a:p>
        </p:txBody>
      </p:sp>
      <p:sp>
        <p:nvSpPr>
          <p:cNvPr id="3" name="TextBox 4"/>
          <p:cNvSpPr txBox="1">
            <a:spLocks noChangeArrowheads="1"/>
          </p:cNvSpPr>
          <p:nvPr/>
        </p:nvSpPr>
        <p:spPr bwMode="auto">
          <a:xfrm>
            <a:off x="2705099" y="4272247"/>
            <a:ext cx="6781800" cy="646331"/>
          </a:xfrm>
          <a:prstGeom prst="rect">
            <a:avLst/>
          </a:prstGeom>
          <a:noFill/>
          <a:ln w="9525">
            <a:noFill/>
            <a:miter lim="800000"/>
            <a:headEnd/>
            <a:tailEnd/>
          </a:ln>
        </p:spPr>
        <p:txBody>
          <a:bodyPr wrap="square">
            <a:spAutoFit/>
          </a:bodyPr>
          <a:lstStyle/>
          <a:p>
            <a:pPr algn="ctr">
              <a:spcBef>
                <a:spcPts val="0"/>
              </a:spcBef>
            </a:pPr>
            <a:r>
              <a:rPr lang="en-US" sz="1800" b="1" i="1" dirty="0">
                <a:solidFill>
                  <a:prstClr val="black">
                    <a:lumMod val="65000"/>
                    <a:lumOff val="35000"/>
                  </a:prstClr>
                </a:solidFill>
                <a:latin typeface="Calibri" pitchFamily="34" charset="0"/>
              </a:rPr>
              <a:t>Eileen Chant</a:t>
            </a:r>
          </a:p>
          <a:p>
            <a:pPr algn="ctr">
              <a:spcBef>
                <a:spcPts val="0"/>
              </a:spcBef>
            </a:pPr>
            <a:r>
              <a:rPr lang="en-US" sz="1800" b="1" i="1" dirty="0">
                <a:solidFill>
                  <a:prstClr val="black">
                    <a:lumMod val="65000"/>
                    <a:lumOff val="35000"/>
                  </a:prstClr>
                </a:solidFill>
                <a:latin typeface="Calibri" pitchFamily="34" charset="0"/>
              </a:rPr>
              <a:t>Office of DOE SBIR/STTR Programs Outreach Manager</a:t>
            </a:r>
          </a:p>
        </p:txBody>
      </p:sp>
      <p:sp>
        <p:nvSpPr>
          <p:cNvPr id="9" name="TextBox 4"/>
          <p:cNvSpPr txBox="1">
            <a:spLocks noChangeArrowheads="1"/>
          </p:cNvSpPr>
          <p:nvPr/>
        </p:nvSpPr>
        <p:spPr bwMode="auto">
          <a:xfrm>
            <a:off x="4152899" y="5093837"/>
            <a:ext cx="3886200" cy="369332"/>
          </a:xfrm>
          <a:prstGeom prst="rect">
            <a:avLst/>
          </a:prstGeom>
          <a:noFill/>
          <a:ln w="9525">
            <a:noFill/>
            <a:miter lim="800000"/>
            <a:headEnd/>
            <a:tailEnd/>
          </a:ln>
        </p:spPr>
        <p:txBody>
          <a:bodyPr wrap="square">
            <a:spAutoFit/>
          </a:bodyPr>
          <a:lstStyle/>
          <a:p>
            <a:pPr algn="ctr">
              <a:spcBef>
                <a:spcPts val="0"/>
              </a:spcBef>
            </a:pPr>
            <a:r>
              <a:rPr lang="en-US" sz="1800" b="1" dirty="0">
                <a:solidFill>
                  <a:prstClr val="black">
                    <a:lumMod val="65000"/>
                    <a:lumOff val="35000"/>
                  </a:prstClr>
                </a:solidFill>
                <a:latin typeface="Calibri" pitchFamily="34" charset="0"/>
              </a:rPr>
              <a:t>March 3, 2023</a:t>
            </a:r>
          </a:p>
        </p:txBody>
      </p:sp>
      <p:pic>
        <p:nvPicPr>
          <p:cNvPr id="10" name="Picture 3" descr="C:\Users\Public\Pictures\Sample Pictures\New_DOE_Seal_Color_04280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44" y="338882"/>
            <a:ext cx="1873321" cy="1873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light, night sky&#10;&#10;Description automatically generated">
            <a:extLst>
              <a:ext uri="{FF2B5EF4-FFF2-40B4-BE49-F238E27FC236}">
                <a16:creationId xmlns:a16="http://schemas.microsoft.com/office/drawing/2014/main" id="{57EE46DA-E49D-005F-9BBC-1D491165A907}"/>
              </a:ext>
            </a:extLst>
          </p:cNvPr>
          <p:cNvPicPr>
            <a:picLocks noChangeAspect="1"/>
          </p:cNvPicPr>
          <p:nvPr/>
        </p:nvPicPr>
        <p:blipFill>
          <a:blip r:embed="rId4"/>
          <a:stretch>
            <a:fillRect/>
          </a:stretch>
        </p:blipFill>
        <p:spPr>
          <a:xfrm>
            <a:off x="2574613" y="656548"/>
            <a:ext cx="7331098" cy="1269483"/>
          </a:xfrm>
          <a:prstGeom prst="rect">
            <a:avLst/>
          </a:prstGeom>
        </p:spPr>
      </p:pic>
    </p:spTree>
    <p:extLst>
      <p:ext uri="{BB962C8B-B14F-4D97-AF65-F5344CB8AC3E}">
        <p14:creationId xmlns:p14="http://schemas.microsoft.com/office/powerpoint/2010/main" val="371018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051"/>
            <a:ext cx="10515600" cy="1325563"/>
          </a:xfrm>
        </p:spPr>
        <p:txBody>
          <a:bodyPr/>
          <a:lstStyle/>
          <a:p>
            <a:r>
              <a:rPr lang="en-US" b="1" dirty="0">
                <a:solidFill>
                  <a:schemeClr val="accent6">
                    <a:lumMod val="75000"/>
                  </a:schemeClr>
                </a:solidFill>
              </a:rPr>
              <a:t>Letter of Intent (LOI) Requirement</a:t>
            </a:r>
          </a:p>
        </p:txBody>
      </p:sp>
      <p:sp>
        <p:nvSpPr>
          <p:cNvPr id="3" name="Content Placeholder 2"/>
          <p:cNvSpPr>
            <a:spLocks noGrp="1"/>
          </p:cNvSpPr>
          <p:nvPr>
            <p:ph idx="1"/>
          </p:nvPr>
        </p:nvSpPr>
        <p:spPr>
          <a:xfrm>
            <a:off x="304800" y="1241613"/>
            <a:ext cx="11582400" cy="4525963"/>
          </a:xfrm>
        </p:spPr>
        <p:txBody>
          <a:bodyPr>
            <a:noAutofit/>
          </a:bodyPr>
          <a:lstStyle/>
          <a:p>
            <a:r>
              <a:rPr lang="en-US" dirty="0"/>
              <a:t>All Phase II applicants are required to submit a LOI through PAMS</a:t>
            </a:r>
          </a:p>
          <a:p>
            <a:pPr lvl="1"/>
            <a:r>
              <a:rPr lang="en-US" i="0" dirty="0"/>
              <a:t>LOI Deadline: Wednesday, March 29, 2023  by 5:00 pm ET </a:t>
            </a:r>
          </a:p>
          <a:p>
            <a:pPr lvl="1"/>
            <a:r>
              <a:rPr lang="en-US" i="0" dirty="0"/>
              <a:t>Content:</a:t>
            </a:r>
          </a:p>
          <a:p>
            <a:pPr marL="971550" lvl="2"/>
            <a:r>
              <a:rPr lang="en-US" dirty="0"/>
              <a:t>Business Official name and contact information (telephone number and email address)</a:t>
            </a:r>
          </a:p>
          <a:p>
            <a:pPr marL="971550" lvl="2"/>
            <a:r>
              <a:rPr lang="en-US" dirty="0"/>
              <a:t>Name(s) of any proposed subcontractor(s) or consultant(s), if any</a:t>
            </a:r>
          </a:p>
          <a:p>
            <a:pPr marL="971550" lvl="2"/>
            <a:r>
              <a:rPr lang="en-US" dirty="0"/>
              <a:t>DOE Phase II Award Number  DE-SC000XXXX</a:t>
            </a:r>
          </a:p>
          <a:p>
            <a:pPr marL="971550" lvl="2"/>
            <a:r>
              <a:rPr lang="en-US" dirty="0"/>
              <a:t>Type of Second Phase II submission:  Phase IIA or Phase IIB  </a:t>
            </a:r>
          </a:p>
          <a:p>
            <a:pPr marL="971550" lvl="2"/>
            <a:r>
              <a:rPr lang="en-US" dirty="0"/>
              <a:t>Second Phase II Project Title (same as your Initial Phase II project title)</a:t>
            </a:r>
          </a:p>
          <a:p>
            <a:pPr marL="971550" lvl="2"/>
            <a:r>
              <a:rPr lang="en-US" dirty="0"/>
              <a:t>Phase I topic and subtopic number (same as your Phase I and Initial Phase II)</a:t>
            </a:r>
          </a:p>
          <a:p>
            <a:pPr marL="971550" lvl="2"/>
            <a:r>
              <a:rPr lang="en-US" dirty="0"/>
              <a:t>Technical abstract that sufficiently describes your technology and application.  The abstract should not exceed 500 words and two pages and it must provide sufficient technical depth to allow DOE to assign technical reviewers for your application.  Please note that your abstract should not contain any proprietary information.</a:t>
            </a:r>
          </a:p>
        </p:txBody>
      </p:sp>
      <p:sp>
        <p:nvSpPr>
          <p:cNvPr id="5" name="Slide Number Placeholder 4">
            <a:extLst>
              <a:ext uri="{FF2B5EF4-FFF2-40B4-BE49-F238E27FC236}">
                <a16:creationId xmlns:a16="http://schemas.microsoft.com/office/drawing/2014/main" id="{068252CE-A423-4F3B-A717-0E92BC51B340}"/>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46062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4380"/>
            <a:ext cx="10515600" cy="1325563"/>
          </a:xfrm>
        </p:spPr>
        <p:txBody>
          <a:bodyPr/>
          <a:lstStyle/>
          <a:p>
            <a:r>
              <a:rPr lang="en-US" b="1" dirty="0">
                <a:solidFill>
                  <a:schemeClr val="accent6">
                    <a:lumMod val="75000"/>
                  </a:schemeClr>
                </a:solidFill>
              </a:rPr>
              <a:t>No Cost Extensions</a:t>
            </a:r>
          </a:p>
        </p:txBody>
      </p:sp>
      <p:sp>
        <p:nvSpPr>
          <p:cNvPr id="3" name="Content Placeholder 2"/>
          <p:cNvSpPr>
            <a:spLocks noGrp="1"/>
          </p:cNvSpPr>
          <p:nvPr>
            <p:ph idx="1"/>
          </p:nvPr>
        </p:nvSpPr>
        <p:spPr>
          <a:xfrm>
            <a:off x="533400" y="1489991"/>
            <a:ext cx="10972800" cy="4144964"/>
          </a:xfrm>
        </p:spPr>
        <p:txBody>
          <a:bodyPr>
            <a:normAutofit/>
          </a:bodyPr>
          <a:lstStyle/>
          <a:p>
            <a:r>
              <a:rPr lang="en-US" dirty="0"/>
              <a:t>Please note that a small business is eligible to receive a Phase IIA or IIB award only if their Initial Phase II project has completed  </a:t>
            </a:r>
          </a:p>
          <a:p>
            <a:pPr lvl="1"/>
            <a:r>
              <a:rPr lang="en-US" sz="2400" i="0" dirty="0"/>
              <a:t>Requests for No Cost Extensions should not conflict with the Phase IIA award start date (no later than 8/21/2023)</a:t>
            </a:r>
          </a:p>
        </p:txBody>
      </p:sp>
      <p:sp>
        <p:nvSpPr>
          <p:cNvPr id="17" name="Rectangle 16">
            <a:extLst>
              <a:ext uri="{FF2B5EF4-FFF2-40B4-BE49-F238E27FC236}">
                <a16:creationId xmlns:a16="http://schemas.microsoft.com/office/drawing/2014/main" id="{C313D19F-AA7B-9A1A-B277-7E525B6D166A}"/>
              </a:ext>
            </a:extLst>
          </p:cNvPr>
          <p:cNvSpPr/>
          <p:nvPr/>
        </p:nvSpPr>
        <p:spPr>
          <a:xfrm>
            <a:off x="1720810" y="4312062"/>
            <a:ext cx="1266826" cy="457159"/>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a:t>
            </a:r>
          </a:p>
        </p:txBody>
      </p:sp>
      <p:sp>
        <p:nvSpPr>
          <p:cNvPr id="18" name="Rectangle 17">
            <a:extLst>
              <a:ext uri="{FF2B5EF4-FFF2-40B4-BE49-F238E27FC236}">
                <a16:creationId xmlns:a16="http://schemas.microsoft.com/office/drawing/2014/main" id="{6D1115C4-8C3A-91F4-E7A2-0B6491234E8D}"/>
              </a:ext>
            </a:extLst>
          </p:cNvPr>
          <p:cNvSpPr/>
          <p:nvPr/>
        </p:nvSpPr>
        <p:spPr>
          <a:xfrm>
            <a:off x="3501986" y="4294134"/>
            <a:ext cx="3899795" cy="45716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t>
            </a:r>
          </a:p>
        </p:txBody>
      </p:sp>
      <p:sp>
        <p:nvSpPr>
          <p:cNvPr id="20" name="TextBox 19">
            <a:extLst>
              <a:ext uri="{FF2B5EF4-FFF2-40B4-BE49-F238E27FC236}">
                <a16:creationId xmlns:a16="http://schemas.microsoft.com/office/drawing/2014/main" id="{14EE767B-0CAA-4576-08B3-C87B9E33ECD9}"/>
              </a:ext>
            </a:extLst>
          </p:cNvPr>
          <p:cNvSpPr txBox="1"/>
          <p:nvPr/>
        </p:nvSpPr>
        <p:spPr>
          <a:xfrm>
            <a:off x="1758912" y="4712114"/>
            <a:ext cx="1200149" cy="830997"/>
          </a:xfrm>
          <a:prstGeom prst="rect">
            <a:avLst/>
          </a:prstGeom>
          <a:noFill/>
        </p:spPr>
        <p:txBody>
          <a:bodyPr wrap="square" rtlCol="0">
            <a:spAutoFit/>
          </a:bodyPr>
          <a:lstStyle/>
          <a:p>
            <a:pPr algn="ctr"/>
            <a:r>
              <a:rPr lang="en-US" sz="2400" i="1" dirty="0">
                <a:latin typeface="+mn-lt"/>
              </a:rPr>
              <a:t>6-12 months</a:t>
            </a:r>
          </a:p>
        </p:txBody>
      </p:sp>
      <p:sp>
        <p:nvSpPr>
          <p:cNvPr id="21" name="TextBox 20">
            <a:extLst>
              <a:ext uri="{FF2B5EF4-FFF2-40B4-BE49-F238E27FC236}">
                <a16:creationId xmlns:a16="http://schemas.microsoft.com/office/drawing/2014/main" id="{B0932D81-10A1-1CAF-DC07-8DE3FB087873}"/>
              </a:ext>
            </a:extLst>
          </p:cNvPr>
          <p:cNvSpPr txBox="1"/>
          <p:nvPr/>
        </p:nvSpPr>
        <p:spPr>
          <a:xfrm>
            <a:off x="4083011" y="4710625"/>
            <a:ext cx="1200149" cy="461665"/>
          </a:xfrm>
          <a:prstGeom prst="rect">
            <a:avLst/>
          </a:prstGeom>
          <a:noFill/>
        </p:spPr>
        <p:txBody>
          <a:bodyPr wrap="square" rtlCol="0">
            <a:spAutoFit/>
          </a:bodyPr>
          <a:lstStyle/>
          <a:p>
            <a:pPr algn="ctr"/>
            <a:r>
              <a:rPr lang="en-US" sz="2400" i="1" dirty="0">
                <a:latin typeface="+mn-lt"/>
              </a:rPr>
              <a:t>2 years</a:t>
            </a:r>
          </a:p>
        </p:txBody>
      </p:sp>
      <p:sp>
        <p:nvSpPr>
          <p:cNvPr id="22" name="TextBox 21">
            <a:extLst>
              <a:ext uri="{FF2B5EF4-FFF2-40B4-BE49-F238E27FC236}">
                <a16:creationId xmlns:a16="http://schemas.microsoft.com/office/drawing/2014/main" id="{C39B8037-624F-38A1-4C7A-41B75939AE4E}"/>
              </a:ext>
            </a:extLst>
          </p:cNvPr>
          <p:cNvSpPr txBox="1"/>
          <p:nvPr/>
        </p:nvSpPr>
        <p:spPr>
          <a:xfrm>
            <a:off x="8529709" y="4709459"/>
            <a:ext cx="2098023" cy="461665"/>
          </a:xfrm>
          <a:prstGeom prst="rect">
            <a:avLst/>
          </a:prstGeom>
          <a:noFill/>
        </p:spPr>
        <p:txBody>
          <a:bodyPr wrap="square" rtlCol="0">
            <a:spAutoFit/>
          </a:bodyPr>
          <a:lstStyle/>
          <a:p>
            <a:pPr algn="ctr"/>
            <a:r>
              <a:rPr lang="en-US" sz="2400" i="1" dirty="0">
                <a:solidFill>
                  <a:schemeClr val="accent1"/>
                </a:solidFill>
                <a:latin typeface="+mn-lt"/>
              </a:rPr>
              <a:t>up to 2 years</a:t>
            </a:r>
          </a:p>
        </p:txBody>
      </p:sp>
      <p:cxnSp>
        <p:nvCxnSpPr>
          <p:cNvPr id="23" name="Straight Arrow Connector 22">
            <a:extLst>
              <a:ext uri="{FF2B5EF4-FFF2-40B4-BE49-F238E27FC236}">
                <a16:creationId xmlns:a16="http://schemas.microsoft.com/office/drawing/2014/main" id="{80D2528E-45F3-4BAA-4B81-27D88F53545B}"/>
              </a:ext>
            </a:extLst>
          </p:cNvPr>
          <p:cNvCxnSpPr>
            <a:cxnSpLocks/>
          </p:cNvCxnSpPr>
          <p:nvPr/>
        </p:nvCxnSpPr>
        <p:spPr>
          <a:xfrm flipV="1">
            <a:off x="6477171" y="4791951"/>
            <a:ext cx="0" cy="5913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091170E-47E2-D528-0435-D399A82F67FC}"/>
              </a:ext>
            </a:extLst>
          </p:cNvPr>
          <p:cNvSpPr txBox="1"/>
          <p:nvPr/>
        </p:nvSpPr>
        <p:spPr>
          <a:xfrm>
            <a:off x="4354332" y="5310749"/>
            <a:ext cx="2867302" cy="830997"/>
          </a:xfrm>
          <a:prstGeom prst="rect">
            <a:avLst/>
          </a:prstGeom>
          <a:noFill/>
        </p:spPr>
        <p:txBody>
          <a:bodyPr wrap="square" rtlCol="0">
            <a:spAutoFit/>
          </a:bodyPr>
          <a:lstStyle/>
          <a:p>
            <a:pPr algn="ctr"/>
            <a:r>
              <a:rPr lang="en-US" sz="2400" b="1" i="1" dirty="0">
                <a:solidFill>
                  <a:schemeClr val="accent1"/>
                </a:solidFill>
                <a:latin typeface="+mn-lt"/>
              </a:rPr>
              <a:t>Phase IIA application submitted in FY 2023 </a:t>
            </a:r>
          </a:p>
        </p:txBody>
      </p:sp>
      <p:sp>
        <p:nvSpPr>
          <p:cNvPr id="25" name="TextBox 24">
            <a:extLst>
              <a:ext uri="{FF2B5EF4-FFF2-40B4-BE49-F238E27FC236}">
                <a16:creationId xmlns:a16="http://schemas.microsoft.com/office/drawing/2014/main" id="{4099EBFF-B7E1-C2C8-7A0E-131827E5BE72}"/>
              </a:ext>
            </a:extLst>
          </p:cNvPr>
          <p:cNvSpPr txBox="1"/>
          <p:nvPr/>
        </p:nvSpPr>
        <p:spPr>
          <a:xfrm>
            <a:off x="1149310" y="3401868"/>
            <a:ext cx="2419350" cy="830997"/>
          </a:xfrm>
          <a:prstGeom prst="rect">
            <a:avLst/>
          </a:prstGeom>
          <a:noFill/>
        </p:spPr>
        <p:txBody>
          <a:bodyPr wrap="square" rtlCol="0">
            <a:spAutoFit/>
          </a:bodyPr>
          <a:lstStyle/>
          <a:p>
            <a:pPr algn="ctr"/>
            <a:r>
              <a:rPr lang="en-US" sz="2400" dirty="0">
                <a:latin typeface="+mn-lt"/>
              </a:rPr>
              <a:t>Awarded in FY 2020</a:t>
            </a:r>
          </a:p>
        </p:txBody>
      </p:sp>
      <p:sp>
        <p:nvSpPr>
          <p:cNvPr id="26" name="TextBox 25">
            <a:extLst>
              <a:ext uri="{FF2B5EF4-FFF2-40B4-BE49-F238E27FC236}">
                <a16:creationId xmlns:a16="http://schemas.microsoft.com/office/drawing/2014/main" id="{EC6039D2-F889-ABF0-C6CC-3AD22AAC45A1}"/>
              </a:ext>
            </a:extLst>
          </p:cNvPr>
          <p:cNvSpPr txBox="1"/>
          <p:nvPr/>
        </p:nvSpPr>
        <p:spPr>
          <a:xfrm>
            <a:off x="3912331" y="3361098"/>
            <a:ext cx="1684801" cy="830997"/>
          </a:xfrm>
          <a:prstGeom prst="rect">
            <a:avLst/>
          </a:prstGeom>
          <a:noFill/>
        </p:spPr>
        <p:txBody>
          <a:bodyPr wrap="square" rtlCol="0">
            <a:spAutoFit/>
          </a:bodyPr>
          <a:lstStyle/>
          <a:p>
            <a:pPr algn="ctr"/>
            <a:r>
              <a:rPr lang="en-US" sz="2400" dirty="0">
                <a:latin typeface="+mn-lt"/>
              </a:rPr>
              <a:t>Awarded in FY 2021 </a:t>
            </a:r>
          </a:p>
        </p:txBody>
      </p:sp>
      <p:sp>
        <p:nvSpPr>
          <p:cNvPr id="27" name="TextBox 26">
            <a:extLst>
              <a:ext uri="{FF2B5EF4-FFF2-40B4-BE49-F238E27FC236}">
                <a16:creationId xmlns:a16="http://schemas.microsoft.com/office/drawing/2014/main" id="{AD2A870E-0875-919C-956F-1C5DD9EB2C23}"/>
              </a:ext>
            </a:extLst>
          </p:cNvPr>
          <p:cNvSpPr txBox="1"/>
          <p:nvPr/>
        </p:nvSpPr>
        <p:spPr>
          <a:xfrm>
            <a:off x="5940804" y="3065191"/>
            <a:ext cx="5638800" cy="830997"/>
          </a:xfrm>
          <a:prstGeom prst="rect">
            <a:avLst/>
          </a:prstGeom>
          <a:noFill/>
        </p:spPr>
        <p:txBody>
          <a:bodyPr wrap="square" rtlCol="0">
            <a:spAutoFit/>
          </a:bodyPr>
          <a:lstStyle/>
          <a:p>
            <a:r>
              <a:rPr lang="en-US" sz="2400" b="1" i="1" dirty="0">
                <a:solidFill>
                  <a:schemeClr val="accent1"/>
                </a:solidFill>
                <a:latin typeface="+mn-lt"/>
              </a:rPr>
              <a:t>No gap or overlap between end of Phase II and start of Phase IIA </a:t>
            </a:r>
          </a:p>
        </p:txBody>
      </p:sp>
      <p:cxnSp>
        <p:nvCxnSpPr>
          <p:cNvPr id="28" name="Straight Arrow Connector 27">
            <a:extLst>
              <a:ext uri="{FF2B5EF4-FFF2-40B4-BE49-F238E27FC236}">
                <a16:creationId xmlns:a16="http://schemas.microsoft.com/office/drawing/2014/main" id="{8E54374C-74B2-CA86-7B67-0C12972D437A}"/>
              </a:ext>
            </a:extLst>
          </p:cNvPr>
          <p:cNvCxnSpPr>
            <a:cxnSpLocks/>
          </p:cNvCxnSpPr>
          <p:nvPr/>
        </p:nvCxnSpPr>
        <p:spPr>
          <a:xfrm flipH="1">
            <a:off x="7430690" y="3929268"/>
            <a:ext cx="97492" cy="36892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2A85F31-E13B-E421-6EDF-EDC70992F92D}"/>
              </a:ext>
            </a:extLst>
          </p:cNvPr>
          <p:cNvSpPr/>
          <p:nvPr/>
        </p:nvSpPr>
        <p:spPr>
          <a:xfrm>
            <a:off x="7401781" y="4294134"/>
            <a:ext cx="4064080" cy="4571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 – starts 8/21/2023</a:t>
            </a:r>
          </a:p>
        </p:txBody>
      </p:sp>
    </p:spTree>
    <p:extLst>
      <p:ext uri="{BB962C8B-B14F-4D97-AF65-F5344CB8AC3E}">
        <p14:creationId xmlns:p14="http://schemas.microsoft.com/office/powerpoint/2010/main" val="271456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No Cost Extensions</a:t>
            </a:r>
          </a:p>
        </p:txBody>
      </p:sp>
      <p:sp>
        <p:nvSpPr>
          <p:cNvPr id="3" name="Content Placeholder 2"/>
          <p:cNvSpPr>
            <a:spLocks noGrp="1"/>
          </p:cNvSpPr>
          <p:nvPr>
            <p:ph idx="1"/>
          </p:nvPr>
        </p:nvSpPr>
        <p:spPr>
          <a:xfrm>
            <a:off x="559454" y="1581706"/>
            <a:ext cx="10972800" cy="4221164"/>
          </a:xfrm>
        </p:spPr>
        <p:txBody>
          <a:bodyPr>
            <a:normAutofit/>
          </a:bodyPr>
          <a:lstStyle/>
          <a:p>
            <a:r>
              <a:rPr lang="en-US" sz="2000" dirty="0"/>
              <a:t>Phase IIB applicants should not request No Cost Extensions to their Phase II award that would overlap with the anticipated start date of the Phase IIB award  (approximately 8/21/23)</a:t>
            </a:r>
          </a:p>
        </p:txBody>
      </p:sp>
      <p:graphicFrame>
        <p:nvGraphicFramePr>
          <p:cNvPr id="4" name="Table 32">
            <a:extLst>
              <a:ext uri="{FF2B5EF4-FFF2-40B4-BE49-F238E27FC236}">
                <a16:creationId xmlns:a16="http://schemas.microsoft.com/office/drawing/2014/main" id="{7B41A564-5C30-3233-5651-95E7929355FD}"/>
              </a:ext>
            </a:extLst>
          </p:cNvPr>
          <p:cNvGraphicFramePr>
            <a:graphicFrameLocks noGrp="1"/>
          </p:cNvGraphicFramePr>
          <p:nvPr>
            <p:extLst>
              <p:ext uri="{D42A27DB-BD31-4B8C-83A1-F6EECF244321}">
                <p14:modId xmlns:p14="http://schemas.microsoft.com/office/powerpoint/2010/main" val="4178393787"/>
              </p:ext>
            </p:extLst>
          </p:nvPr>
        </p:nvGraphicFramePr>
        <p:xfrm>
          <a:off x="175191" y="2528399"/>
          <a:ext cx="11841618" cy="2632881"/>
        </p:xfrm>
        <a:graphic>
          <a:graphicData uri="http://schemas.openxmlformats.org/drawingml/2006/table">
            <a:tbl>
              <a:tblPr firstRow="1" bandRow="1">
                <a:tableStyleId>{2D5ABB26-0587-4C30-8999-92F81FD0307C}</a:tableStyleId>
              </a:tblPr>
              <a:tblGrid>
                <a:gridCol w="2079054">
                  <a:extLst>
                    <a:ext uri="{9D8B030D-6E8A-4147-A177-3AD203B41FA5}">
                      <a16:colId xmlns:a16="http://schemas.microsoft.com/office/drawing/2014/main" val="1761835457"/>
                    </a:ext>
                  </a:extLst>
                </a:gridCol>
                <a:gridCol w="2079812">
                  <a:extLst>
                    <a:ext uri="{9D8B030D-6E8A-4147-A177-3AD203B41FA5}">
                      <a16:colId xmlns:a16="http://schemas.microsoft.com/office/drawing/2014/main" val="75993198"/>
                    </a:ext>
                  </a:extLst>
                </a:gridCol>
                <a:gridCol w="3488029">
                  <a:extLst>
                    <a:ext uri="{9D8B030D-6E8A-4147-A177-3AD203B41FA5}">
                      <a16:colId xmlns:a16="http://schemas.microsoft.com/office/drawing/2014/main" val="2353457156"/>
                    </a:ext>
                  </a:extLst>
                </a:gridCol>
                <a:gridCol w="4194723">
                  <a:extLst>
                    <a:ext uri="{9D8B030D-6E8A-4147-A177-3AD203B41FA5}">
                      <a16:colId xmlns:a16="http://schemas.microsoft.com/office/drawing/2014/main" val="1297060405"/>
                    </a:ext>
                  </a:extLst>
                </a:gridCol>
              </a:tblGrid>
              <a:tr h="0">
                <a:tc>
                  <a:txBody>
                    <a:bodyPr/>
                    <a:lstStyle/>
                    <a:p>
                      <a:endParaRPr lang="en-US" sz="1800" dirty="0"/>
                    </a:p>
                  </a:txBody>
                  <a:tcPr/>
                </a:tc>
                <a:tc>
                  <a:txBody>
                    <a:bodyPr/>
                    <a:lstStyle/>
                    <a:p>
                      <a:r>
                        <a:rPr lang="en-US" sz="1800" dirty="0"/>
                        <a:t>Awarded in FY 2020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Awarded in FY 2021</a:t>
                      </a:r>
                    </a:p>
                  </a:txBody>
                  <a:tcPr/>
                </a:tc>
                <a:tc>
                  <a:txBody>
                    <a:bodyPr/>
                    <a:lstStyle/>
                    <a:p>
                      <a:r>
                        <a:rPr lang="en-US" sz="1800" b="1" dirty="0">
                          <a:solidFill>
                            <a:schemeClr val="accent6">
                              <a:lumMod val="75000"/>
                            </a:schemeClr>
                          </a:solidFill>
                        </a:rPr>
                        <a:t>FY 2023 Application submitted in FY 2023</a:t>
                      </a:r>
                    </a:p>
                  </a:txBody>
                  <a:tcPr/>
                </a:tc>
                <a:extLst>
                  <a:ext uri="{0D108BD9-81ED-4DB2-BD59-A6C34878D82A}">
                    <a16:rowId xmlns:a16="http://schemas.microsoft.com/office/drawing/2014/main" val="2050072958"/>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967151151"/>
                  </a:ext>
                </a:extLst>
              </a:tr>
              <a:tr h="370840">
                <a:tc>
                  <a:txBody>
                    <a:bodyPr/>
                    <a:lstStyle/>
                    <a:p>
                      <a:endParaRPr lang="en-US" sz="1800" dirty="0"/>
                    </a:p>
                  </a:txBody>
                  <a:tcPr/>
                </a:tc>
                <a:tc>
                  <a:txBody>
                    <a:bodyPr/>
                    <a:lstStyle/>
                    <a:p>
                      <a:r>
                        <a:rPr lang="en-US" sz="1800" dirty="0"/>
                        <a:t> 6 - 12 months</a:t>
                      </a:r>
                    </a:p>
                  </a:txBody>
                  <a:tcPr/>
                </a:tc>
                <a:tc>
                  <a:txBody>
                    <a:bodyPr/>
                    <a:lstStyle/>
                    <a:p>
                      <a:pPr algn="ctr"/>
                      <a:r>
                        <a:rPr lang="en-US" sz="1800" dirty="0"/>
                        <a:t>2 years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Up to 2 years</a:t>
                      </a:r>
                    </a:p>
                  </a:txBody>
                  <a:tcPr/>
                </a:tc>
                <a:extLst>
                  <a:ext uri="{0D108BD9-81ED-4DB2-BD59-A6C34878D82A}">
                    <a16:rowId xmlns:a16="http://schemas.microsoft.com/office/drawing/2014/main" val="1316685541"/>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1675738152"/>
                  </a:ext>
                </a:extLst>
              </a:tr>
              <a:tr h="412921">
                <a:tc>
                  <a:txBody>
                    <a:bodyPr/>
                    <a:lstStyle/>
                    <a:p>
                      <a:r>
                        <a:rPr lang="en-US" sz="1800" dirty="0"/>
                        <a:t>Awarded in FY 2019</a:t>
                      </a:r>
                    </a:p>
                  </a:txBody>
                  <a:tcPr/>
                </a:tc>
                <a:tc>
                  <a:txBody>
                    <a:bodyPr/>
                    <a:lstStyle/>
                    <a:p>
                      <a:endParaRPr lang="en-US" sz="1800" dirty="0"/>
                    </a:p>
                  </a:txBody>
                  <a:tcPr/>
                </a:tc>
                <a:tc>
                  <a:txBody>
                    <a:bodyPr/>
                    <a:lstStyle/>
                    <a:p>
                      <a:endParaRPr lang="en-US" sz="1800"/>
                    </a:p>
                  </a:txBody>
                  <a:tcPr/>
                </a:tc>
                <a:tc>
                  <a:txBody>
                    <a:bodyPr/>
                    <a:lstStyle/>
                    <a:p>
                      <a:r>
                        <a:rPr lang="en-US" sz="1800" b="1" dirty="0">
                          <a:solidFill>
                            <a:schemeClr val="accent6">
                              <a:lumMod val="75000"/>
                            </a:schemeClr>
                          </a:solidFill>
                        </a:rPr>
                        <a:t>Phase IIB application submitted in FY 2023</a:t>
                      </a:r>
                    </a:p>
                  </a:txBody>
                  <a:tcPr/>
                </a:tc>
                <a:extLst>
                  <a:ext uri="{0D108BD9-81ED-4DB2-BD59-A6C34878D82A}">
                    <a16:rowId xmlns:a16="http://schemas.microsoft.com/office/drawing/2014/main" val="2367850037"/>
                  </a:ext>
                </a:extLst>
              </a:tr>
              <a:tr h="370840">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107690367"/>
                  </a:ext>
                </a:extLst>
              </a:tr>
              <a:tr h="370840">
                <a:tc>
                  <a:txBody>
                    <a:bodyPr/>
                    <a:lstStyle/>
                    <a:p>
                      <a:r>
                        <a:rPr lang="en-US" sz="1800" dirty="0"/>
                        <a:t> 6 – 12 months</a:t>
                      </a:r>
                    </a:p>
                  </a:txBody>
                  <a:tcPr/>
                </a:tc>
                <a:tc>
                  <a:txBody>
                    <a:bodyPr/>
                    <a:lstStyle/>
                    <a:p>
                      <a:pPr algn="ctr"/>
                      <a:r>
                        <a:rPr lang="en-US" sz="1800" dirty="0"/>
                        <a:t>                      2 years</a:t>
                      </a:r>
                    </a:p>
                  </a:txBody>
                  <a:tcPr/>
                </a:tc>
                <a:tc>
                  <a:txBody>
                    <a:bodyPr/>
                    <a:lstStyle/>
                    <a:p>
                      <a:endParaRPr lang="en-US" sz="1800" dirty="0"/>
                    </a:p>
                  </a:txBody>
                  <a:tcPr/>
                </a:tc>
                <a:tc>
                  <a:txBody>
                    <a:bodyPr/>
                    <a:lstStyle/>
                    <a:p>
                      <a:pPr algn="ctr"/>
                      <a:r>
                        <a:rPr lang="en-US" sz="1800" b="1" dirty="0">
                          <a:solidFill>
                            <a:schemeClr val="accent6">
                              <a:lumMod val="75000"/>
                            </a:schemeClr>
                          </a:solidFill>
                        </a:rPr>
                        <a:t>Up to 2 years</a:t>
                      </a:r>
                    </a:p>
                  </a:txBody>
                  <a:tcPr/>
                </a:tc>
                <a:extLst>
                  <a:ext uri="{0D108BD9-81ED-4DB2-BD59-A6C34878D82A}">
                    <a16:rowId xmlns:a16="http://schemas.microsoft.com/office/drawing/2014/main" val="1203937294"/>
                  </a:ext>
                </a:extLst>
              </a:tr>
            </a:tbl>
          </a:graphicData>
        </a:graphic>
      </p:graphicFrame>
      <p:sp>
        <p:nvSpPr>
          <p:cNvPr id="28" name="Rectangle 27">
            <a:extLst>
              <a:ext uri="{FF2B5EF4-FFF2-40B4-BE49-F238E27FC236}">
                <a16:creationId xmlns:a16="http://schemas.microsoft.com/office/drawing/2014/main" id="{FA9F1462-DD53-2A4B-9871-69D2FBC697B8}"/>
              </a:ext>
            </a:extLst>
          </p:cNvPr>
          <p:cNvSpPr/>
          <p:nvPr/>
        </p:nvSpPr>
        <p:spPr>
          <a:xfrm>
            <a:off x="2255292" y="2883860"/>
            <a:ext cx="1514747" cy="45597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29" name="Rectangle 28">
            <a:extLst>
              <a:ext uri="{FF2B5EF4-FFF2-40B4-BE49-F238E27FC236}">
                <a16:creationId xmlns:a16="http://schemas.microsoft.com/office/drawing/2014/main" id="{22B4528F-6DEA-B16B-1273-5CF29F80DA29}"/>
              </a:ext>
            </a:extLst>
          </p:cNvPr>
          <p:cNvSpPr/>
          <p:nvPr/>
        </p:nvSpPr>
        <p:spPr>
          <a:xfrm>
            <a:off x="4337623" y="2910758"/>
            <a:ext cx="3454765" cy="4025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sp>
        <p:nvSpPr>
          <p:cNvPr id="30" name="Rectangle 29">
            <a:extLst>
              <a:ext uri="{FF2B5EF4-FFF2-40B4-BE49-F238E27FC236}">
                <a16:creationId xmlns:a16="http://schemas.microsoft.com/office/drawing/2014/main" id="{5DB00A58-D420-C096-A33A-81D5B306B859}"/>
              </a:ext>
            </a:extLst>
          </p:cNvPr>
          <p:cNvSpPr/>
          <p:nvPr/>
        </p:nvSpPr>
        <p:spPr>
          <a:xfrm>
            <a:off x="7792388" y="2910758"/>
            <a:ext cx="4180357"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 – begins 8/21/23</a:t>
            </a:r>
          </a:p>
        </p:txBody>
      </p:sp>
      <p:sp>
        <p:nvSpPr>
          <p:cNvPr id="31" name="Rectangle 30">
            <a:extLst>
              <a:ext uri="{FF2B5EF4-FFF2-40B4-BE49-F238E27FC236}">
                <a16:creationId xmlns:a16="http://schemas.microsoft.com/office/drawing/2014/main" id="{23518D3D-3F5B-7DA1-CD29-D32E23AE62C0}"/>
              </a:ext>
            </a:extLst>
          </p:cNvPr>
          <p:cNvSpPr/>
          <p:nvPr/>
        </p:nvSpPr>
        <p:spPr>
          <a:xfrm>
            <a:off x="7818993" y="4426784"/>
            <a:ext cx="4197816" cy="36933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 – begins 8/21/23</a:t>
            </a:r>
          </a:p>
        </p:txBody>
      </p:sp>
      <p:sp>
        <p:nvSpPr>
          <p:cNvPr id="32" name="Rectangle 31">
            <a:extLst>
              <a:ext uri="{FF2B5EF4-FFF2-40B4-BE49-F238E27FC236}">
                <a16:creationId xmlns:a16="http://schemas.microsoft.com/office/drawing/2014/main" id="{49232D4C-AC1A-DD77-FBB9-D630C48CC7A6}"/>
              </a:ext>
            </a:extLst>
          </p:cNvPr>
          <p:cNvSpPr/>
          <p:nvPr/>
        </p:nvSpPr>
        <p:spPr>
          <a:xfrm>
            <a:off x="175191" y="4357736"/>
            <a:ext cx="1584419" cy="43838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33" name="Rectangle 32">
            <a:extLst>
              <a:ext uri="{FF2B5EF4-FFF2-40B4-BE49-F238E27FC236}">
                <a16:creationId xmlns:a16="http://schemas.microsoft.com/office/drawing/2014/main" id="{B8492E7B-8F4F-8DA4-F2BA-4B3A9BD526CC}"/>
              </a:ext>
            </a:extLst>
          </p:cNvPr>
          <p:cNvSpPr/>
          <p:nvPr/>
        </p:nvSpPr>
        <p:spPr>
          <a:xfrm>
            <a:off x="2255291" y="4426784"/>
            <a:ext cx="3702135" cy="36933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cxnSp>
        <p:nvCxnSpPr>
          <p:cNvPr id="34" name="Straight Arrow Connector 33">
            <a:extLst>
              <a:ext uri="{FF2B5EF4-FFF2-40B4-BE49-F238E27FC236}">
                <a16:creationId xmlns:a16="http://schemas.microsoft.com/office/drawing/2014/main" id="{06DD1784-C121-E8A9-19E4-0A3948F917ED}"/>
              </a:ext>
            </a:extLst>
          </p:cNvPr>
          <p:cNvCxnSpPr>
            <a:cxnSpLocks/>
            <a:endCxn id="31" idx="1"/>
          </p:cNvCxnSpPr>
          <p:nvPr/>
        </p:nvCxnSpPr>
        <p:spPr>
          <a:xfrm>
            <a:off x="5957426" y="4598895"/>
            <a:ext cx="1861567" cy="12556"/>
          </a:xfrm>
          <a:prstGeom prst="straightConnector1">
            <a:avLst/>
          </a:prstGeom>
          <a:ln w="412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5172FE-6318-1CD5-10D8-7A14CFAA625F}"/>
              </a:ext>
            </a:extLst>
          </p:cNvPr>
          <p:cNvSpPr txBox="1"/>
          <p:nvPr/>
        </p:nvSpPr>
        <p:spPr>
          <a:xfrm>
            <a:off x="6234953" y="4173071"/>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1 year gap</a:t>
            </a:r>
          </a:p>
        </p:txBody>
      </p:sp>
      <p:sp>
        <p:nvSpPr>
          <p:cNvPr id="36" name="TextBox 35">
            <a:extLst>
              <a:ext uri="{FF2B5EF4-FFF2-40B4-BE49-F238E27FC236}">
                <a16:creationId xmlns:a16="http://schemas.microsoft.com/office/drawing/2014/main" id="{6EBAD334-97D4-6BED-EBD1-89620A6CD2BE}"/>
              </a:ext>
            </a:extLst>
          </p:cNvPr>
          <p:cNvSpPr txBox="1"/>
          <p:nvPr/>
        </p:nvSpPr>
        <p:spPr>
          <a:xfrm>
            <a:off x="7278568" y="3387030"/>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No gap</a:t>
            </a:r>
          </a:p>
        </p:txBody>
      </p:sp>
      <p:sp>
        <p:nvSpPr>
          <p:cNvPr id="37" name="Rectangle 36">
            <a:extLst>
              <a:ext uri="{FF2B5EF4-FFF2-40B4-BE49-F238E27FC236}">
                <a16:creationId xmlns:a16="http://schemas.microsoft.com/office/drawing/2014/main" id="{1AF9041F-7AB7-FA00-E20B-849DA3779189}"/>
              </a:ext>
            </a:extLst>
          </p:cNvPr>
          <p:cNvSpPr/>
          <p:nvPr/>
        </p:nvSpPr>
        <p:spPr>
          <a:xfrm>
            <a:off x="175191" y="2355276"/>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F894D29-2A01-F9A4-B261-4E14D3BE2DC0}"/>
              </a:ext>
            </a:extLst>
          </p:cNvPr>
          <p:cNvSpPr/>
          <p:nvPr/>
        </p:nvSpPr>
        <p:spPr>
          <a:xfrm>
            <a:off x="175191" y="4001780"/>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644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8" y="130130"/>
            <a:ext cx="11185237" cy="1143000"/>
          </a:xfrm>
        </p:spPr>
        <p:txBody>
          <a:bodyPr/>
          <a:lstStyle/>
          <a:p>
            <a:r>
              <a:rPr lang="en-US" sz="4000" b="1" dirty="0">
                <a:solidFill>
                  <a:schemeClr val="accent6">
                    <a:lumMod val="75000"/>
                  </a:schemeClr>
                </a:solidFill>
              </a:rPr>
              <a:t>FY 2022 Phase II Application &amp; Award Statistics  </a:t>
            </a:r>
          </a:p>
        </p:txBody>
      </p:sp>
      <p:sp>
        <p:nvSpPr>
          <p:cNvPr id="7" name="Content Placeholder 3"/>
          <p:cNvSpPr>
            <a:spLocks noGrp="1"/>
          </p:cNvSpPr>
          <p:nvPr>
            <p:ph idx="1"/>
          </p:nvPr>
        </p:nvSpPr>
        <p:spPr>
          <a:xfrm>
            <a:off x="464806" y="1244838"/>
            <a:ext cx="10972800" cy="4525963"/>
          </a:xfrm>
        </p:spPr>
        <p:txBody>
          <a:bodyPr>
            <a:normAutofit/>
          </a:bodyPr>
          <a:lstStyle/>
          <a:p>
            <a:r>
              <a:rPr lang="en-US" dirty="0"/>
              <a:t>Phase II</a:t>
            </a:r>
          </a:p>
          <a:p>
            <a:pPr lvl="1"/>
            <a:r>
              <a:rPr lang="en-US" sz="2400" i="0" dirty="0"/>
              <a:t>413 applications</a:t>
            </a:r>
          </a:p>
          <a:p>
            <a:pPr lvl="1"/>
            <a:r>
              <a:rPr lang="en-US" sz="2400" i="0" dirty="0"/>
              <a:t>175 awards</a:t>
            </a:r>
          </a:p>
        </p:txBody>
      </p:sp>
      <p:sp>
        <p:nvSpPr>
          <p:cNvPr id="6" name="Content Placeholder 3"/>
          <p:cNvSpPr>
            <a:spLocks noGrp="1"/>
          </p:cNvSpPr>
          <p:nvPr>
            <p:ph sz="half" idx="4294967295"/>
          </p:nvPr>
        </p:nvSpPr>
        <p:spPr>
          <a:xfrm>
            <a:off x="6314777" y="1086410"/>
            <a:ext cx="4038600" cy="4543425"/>
          </a:xfrm>
        </p:spPr>
        <p:txBody>
          <a:bodyPr>
            <a:normAutofit/>
          </a:bodyPr>
          <a:lstStyle/>
          <a:p>
            <a:r>
              <a:rPr lang="en-US" sz="2400" dirty="0"/>
              <a:t>Phase IIA </a:t>
            </a:r>
          </a:p>
          <a:p>
            <a:pPr lvl="1"/>
            <a:r>
              <a:rPr lang="en-US" dirty="0"/>
              <a:t>48 applications</a:t>
            </a:r>
          </a:p>
          <a:p>
            <a:pPr lvl="1"/>
            <a:r>
              <a:rPr lang="en-US" dirty="0"/>
              <a:t>22 awards</a:t>
            </a:r>
          </a:p>
        </p:txBody>
      </p:sp>
      <p:graphicFrame>
        <p:nvGraphicFramePr>
          <p:cNvPr id="14" name="Chart 13"/>
          <p:cNvGraphicFramePr>
            <a:graphicFrameLocks/>
          </p:cNvGraphicFramePr>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676750" y="2861215"/>
          <a:ext cx="5609452" cy="3202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nvGraphicFramePr>
        <p:xfrm>
          <a:off x="6400800" y="2861214"/>
          <a:ext cx="4901737" cy="3202676"/>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F1716B8B-57E2-C1D0-F095-4AA9BA5A187D}"/>
              </a:ext>
            </a:extLst>
          </p:cNvPr>
          <p:cNvPicPr>
            <a:picLocks noChangeAspect="1"/>
          </p:cNvPicPr>
          <p:nvPr/>
        </p:nvPicPr>
        <p:blipFill>
          <a:blip r:embed="rId6"/>
          <a:stretch>
            <a:fillRect/>
          </a:stretch>
        </p:blipFill>
        <p:spPr>
          <a:xfrm>
            <a:off x="478466" y="2663590"/>
            <a:ext cx="5241016" cy="3332860"/>
          </a:xfrm>
          <a:prstGeom prst="rect">
            <a:avLst/>
          </a:prstGeom>
        </p:spPr>
      </p:pic>
      <p:pic>
        <p:nvPicPr>
          <p:cNvPr id="12" name="Picture 11">
            <a:extLst>
              <a:ext uri="{FF2B5EF4-FFF2-40B4-BE49-F238E27FC236}">
                <a16:creationId xmlns:a16="http://schemas.microsoft.com/office/drawing/2014/main" id="{33BDD607-A228-32FC-AB4D-2A64940358B1}"/>
              </a:ext>
            </a:extLst>
          </p:cNvPr>
          <p:cNvPicPr>
            <a:picLocks noChangeAspect="1"/>
          </p:cNvPicPr>
          <p:nvPr/>
        </p:nvPicPr>
        <p:blipFill>
          <a:blip r:embed="rId7"/>
          <a:stretch>
            <a:fillRect/>
          </a:stretch>
        </p:blipFill>
        <p:spPr>
          <a:xfrm>
            <a:off x="6363351" y="2663590"/>
            <a:ext cx="5102829" cy="3332860"/>
          </a:xfrm>
          <a:prstGeom prst="rect">
            <a:avLst/>
          </a:prstGeom>
        </p:spPr>
      </p:pic>
    </p:spTree>
    <p:extLst>
      <p:ext uri="{BB962C8B-B14F-4D97-AF65-F5344CB8AC3E}">
        <p14:creationId xmlns:p14="http://schemas.microsoft.com/office/powerpoint/2010/main" val="382242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98" y="125809"/>
            <a:ext cx="10972800" cy="1143000"/>
          </a:xfrm>
        </p:spPr>
        <p:txBody>
          <a:bodyPr/>
          <a:lstStyle/>
          <a:p>
            <a:r>
              <a:rPr lang="en-US" b="1" dirty="0">
                <a:solidFill>
                  <a:schemeClr val="accent6">
                    <a:lumMod val="75000"/>
                  </a:schemeClr>
                </a:solidFill>
              </a:rPr>
              <a:t>FY 2022 Phase II Application &amp; Award Statistics </a:t>
            </a:r>
          </a:p>
        </p:txBody>
      </p:sp>
      <p:sp>
        <p:nvSpPr>
          <p:cNvPr id="7" name="Content Placeholder 3"/>
          <p:cNvSpPr>
            <a:spLocks noGrp="1"/>
          </p:cNvSpPr>
          <p:nvPr>
            <p:ph idx="1"/>
          </p:nvPr>
        </p:nvSpPr>
        <p:spPr>
          <a:xfrm>
            <a:off x="609600" y="1166018"/>
            <a:ext cx="10972800" cy="4525963"/>
          </a:xfrm>
        </p:spPr>
        <p:txBody>
          <a:bodyPr>
            <a:normAutofit/>
          </a:bodyPr>
          <a:lstStyle/>
          <a:p>
            <a:r>
              <a:rPr lang="en-US" dirty="0"/>
              <a:t>Phase IIB</a:t>
            </a:r>
          </a:p>
          <a:p>
            <a:pPr lvl="1"/>
            <a:r>
              <a:rPr lang="en-US" sz="2400" i="0" dirty="0"/>
              <a:t> 78 applications</a:t>
            </a:r>
          </a:p>
          <a:p>
            <a:pPr lvl="1"/>
            <a:r>
              <a:rPr lang="en-US" sz="2400" i="0" dirty="0"/>
              <a:t> 18 awards</a:t>
            </a:r>
          </a:p>
        </p:txBody>
      </p:sp>
      <p:sp>
        <p:nvSpPr>
          <p:cNvPr id="6" name="Content Placeholder 3"/>
          <p:cNvSpPr>
            <a:spLocks noGrp="1"/>
          </p:cNvSpPr>
          <p:nvPr>
            <p:ph sz="half" idx="4294967295"/>
          </p:nvPr>
        </p:nvSpPr>
        <p:spPr>
          <a:xfrm>
            <a:off x="6553200" y="1009136"/>
            <a:ext cx="4038600" cy="4543425"/>
          </a:xfrm>
        </p:spPr>
        <p:txBody>
          <a:bodyPr>
            <a:normAutofit/>
          </a:bodyPr>
          <a:lstStyle/>
          <a:p>
            <a:r>
              <a:rPr lang="en-US" sz="2400" dirty="0"/>
              <a:t>Phase IIC</a:t>
            </a:r>
          </a:p>
          <a:p>
            <a:pPr lvl="1"/>
            <a:r>
              <a:rPr lang="en-US" dirty="0"/>
              <a:t> 6 applications</a:t>
            </a:r>
          </a:p>
          <a:p>
            <a:pPr lvl="1"/>
            <a:r>
              <a:rPr lang="en-US" dirty="0"/>
              <a:t> 2 awards</a:t>
            </a:r>
          </a:p>
          <a:p>
            <a:pPr marL="457200" lvl="1" indent="0">
              <a:buNone/>
            </a:pPr>
            <a:endParaRPr lang="en-US" sz="1600" dirty="0"/>
          </a:p>
        </p:txBody>
      </p:sp>
      <p:graphicFrame>
        <p:nvGraphicFramePr>
          <p:cNvPr id="14" name="Chart 13"/>
          <p:cNvGraphicFramePr>
            <a:graphicFrameLocks/>
          </p:cNvGraphicFramePr>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6C328B9-7C32-4FFE-A7C6-3598641ACDA6}"/>
              </a:ext>
            </a:extLst>
          </p:cNvPr>
          <p:cNvGraphicFramePr>
            <a:graphicFrameLocks/>
          </p:cNvGraphicFramePr>
          <p:nvPr/>
        </p:nvGraphicFramePr>
        <p:xfrm>
          <a:off x="6019800" y="2514600"/>
          <a:ext cx="5295900" cy="33528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2FB45D30-AF3B-C217-0D9B-50CE34B88CB4}"/>
              </a:ext>
            </a:extLst>
          </p:cNvPr>
          <p:cNvPicPr>
            <a:picLocks noChangeAspect="1"/>
          </p:cNvPicPr>
          <p:nvPr/>
        </p:nvPicPr>
        <p:blipFill>
          <a:blip r:embed="rId5"/>
          <a:stretch>
            <a:fillRect/>
          </a:stretch>
        </p:blipFill>
        <p:spPr>
          <a:xfrm>
            <a:off x="898746" y="2640409"/>
            <a:ext cx="4513646" cy="3101181"/>
          </a:xfrm>
          <a:prstGeom prst="rect">
            <a:avLst/>
          </a:prstGeom>
        </p:spPr>
      </p:pic>
      <p:pic>
        <p:nvPicPr>
          <p:cNvPr id="8" name="Picture 7">
            <a:extLst>
              <a:ext uri="{FF2B5EF4-FFF2-40B4-BE49-F238E27FC236}">
                <a16:creationId xmlns:a16="http://schemas.microsoft.com/office/drawing/2014/main" id="{E0D8FF5B-59AD-9710-FDDE-8F801561EA59}"/>
              </a:ext>
            </a:extLst>
          </p:cNvPr>
          <p:cNvPicPr>
            <a:picLocks noChangeAspect="1"/>
          </p:cNvPicPr>
          <p:nvPr/>
        </p:nvPicPr>
        <p:blipFill>
          <a:blip r:embed="rId6"/>
          <a:stretch>
            <a:fillRect/>
          </a:stretch>
        </p:blipFill>
        <p:spPr>
          <a:xfrm>
            <a:off x="6553200" y="2590800"/>
            <a:ext cx="4584589" cy="3118643"/>
          </a:xfrm>
          <a:prstGeom prst="rect">
            <a:avLst/>
          </a:prstGeom>
        </p:spPr>
      </p:pic>
    </p:spTree>
    <p:extLst>
      <p:ext uri="{BB962C8B-B14F-4D97-AF65-F5344CB8AC3E}">
        <p14:creationId xmlns:p14="http://schemas.microsoft.com/office/powerpoint/2010/main" val="362209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293409"/>
            <a:ext cx="10515600" cy="1325563"/>
          </a:xfrm>
        </p:spPr>
        <p:txBody>
          <a:bodyPr/>
          <a:lstStyle/>
          <a:p>
            <a:r>
              <a:rPr lang="en-US" b="1" dirty="0">
                <a:solidFill>
                  <a:schemeClr val="accent6">
                    <a:lumMod val="75000"/>
                  </a:schemeClr>
                </a:solidFill>
              </a:rPr>
              <a:t>Frequently Asked Questions</a:t>
            </a:r>
          </a:p>
        </p:txBody>
      </p:sp>
      <p:sp>
        <p:nvSpPr>
          <p:cNvPr id="3" name="Content Placeholder 2"/>
          <p:cNvSpPr>
            <a:spLocks noGrp="1"/>
          </p:cNvSpPr>
          <p:nvPr>
            <p:ph idx="1"/>
          </p:nvPr>
        </p:nvSpPr>
        <p:spPr>
          <a:xfrm>
            <a:off x="632011" y="1332569"/>
            <a:ext cx="10806953" cy="3978275"/>
          </a:xfrm>
        </p:spPr>
        <p:txBody>
          <a:bodyPr>
            <a:noAutofit/>
          </a:bodyPr>
          <a:lstStyle/>
          <a:p>
            <a:r>
              <a:rPr lang="en-US" sz="2000" dirty="0"/>
              <a:t>If I’m eligible for both Phase IIA and Phase IIB, can I apply for both?  </a:t>
            </a:r>
          </a:p>
          <a:p>
            <a:pPr lvl="1"/>
            <a:r>
              <a:rPr lang="en-US" i="0" dirty="0"/>
              <a:t>NO, you may submit only one Second Phase II application per Phase II project</a:t>
            </a:r>
          </a:p>
          <a:p>
            <a:r>
              <a:rPr lang="en-US" sz="2000" dirty="0"/>
              <a:t>If I apply for a Phase IIA award this year and do not receive an award, may I apply for a Phase IIB next year?</a:t>
            </a:r>
          </a:p>
          <a:p>
            <a:pPr lvl="1"/>
            <a:r>
              <a:rPr lang="en-US" i="0" dirty="0"/>
              <a:t>YES</a:t>
            </a:r>
          </a:p>
          <a:p>
            <a:r>
              <a:rPr lang="en-US" sz="2000" dirty="0"/>
              <a:t>If I apply for a Phase IIB award this year and do not receive an award, may I apply for a Phase IIB next year?</a:t>
            </a:r>
          </a:p>
          <a:p>
            <a:pPr lvl="1"/>
            <a:r>
              <a:rPr lang="en-US" i="0" dirty="0"/>
              <a:t>YES, but it is recommended that you speak to your Program Manager about the reason for not receiving an award to understand if another IIB application would make sense.</a:t>
            </a:r>
          </a:p>
          <a:p>
            <a:r>
              <a:rPr lang="en-US" sz="2000" dirty="0"/>
              <a:t>If I receive a Phase IIA award, will I be eligible to receive a Phase IIB award in the future as I transition to commercialization?</a:t>
            </a:r>
          </a:p>
          <a:p>
            <a:pPr lvl="1"/>
            <a:r>
              <a:rPr lang="en-US" i="0" dirty="0"/>
              <a:t>NO, you may receive only one Second Phase II award per Phase II project</a:t>
            </a:r>
          </a:p>
        </p:txBody>
      </p:sp>
    </p:spTree>
    <p:extLst>
      <p:ext uri="{BB962C8B-B14F-4D97-AF65-F5344CB8AC3E}">
        <p14:creationId xmlns:p14="http://schemas.microsoft.com/office/powerpoint/2010/main" val="397976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5EA21B02-A4E5-9A84-0F6D-BFCF836055E7}"/>
              </a:ext>
            </a:extLst>
          </p:cNvPr>
          <p:cNvPicPr>
            <a:picLocks noChangeAspect="1"/>
          </p:cNvPicPr>
          <p:nvPr/>
        </p:nvPicPr>
        <p:blipFill rotWithShape="1">
          <a:blip r:embed="rId3"/>
          <a:srcRect l="3371" t="2268" r="22414"/>
          <a:stretch/>
        </p:blipFill>
        <p:spPr>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6" name="Text Placeholder 5"/>
          <p:cNvSpPr>
            <a:spLocks noGrp="1"/>
          </p:cNvSpPr>
          <p:nvPr>
            <p:ph type="body" idx="1"/>
          </p:nvPr>
        </p:nvSpPr>
        <p:spPr>
          <a:xfrm>
            <a:off x="694121" y="2769209"/>
            <a:ext cx="5808448" cy="911117"/>
          </a:xfrm>
        </p:spPr>
        <p:txBody>
          <a:bodyPr vert="horz" lIns="91440" tIns="45720" rIns="91440" bIns="45720" rtlCol="0">
            <a:normAutofit/>
          </a:bodyPr>
          <a:lstStyle/>
          <a:p>
            <a:pPr defTabSz="914400"/>
            <a:r>
              <a:rPr lang="en-US" sz="3600" dirty="0">
                <a:solidFill>
                  <a:schemeClr val="tx1"/>
                </a:solidFill>
              </a:rPr>
              <a:t>Phase IIC</a:t>
            </a:r>
          </a:p>
        </p:txBody>
      </p:sp>
      <p:sp>
        <p:nvSpPr>
          <p:cNvPr id="5" name="Title 4"/>
          <p:cNvSpPr>
            <a:spLocks noGrp="1"/>
          </p:cNvSpPr>
          <p:nvPr>
            <p:ph type="title"/>
          </p:nvPr>
        </p:nvSpPr>
        <p:spPr>
          <a:xfrm>
            <a:off x="462863" y="295418"/>
            <a:ext cx="6270964" cy="2390459"/>
          </a:xfrm>
        </p:spPr>
        <p:txBody>
          <a:bodyPr vert="horz" lIns="91440" tIns="45720" rIns="91440" bIns="45720" rtlCol="0" anchor="b">
            <a:normAutofit/>
          </a:bodyPr>
          <a:lstStyle/>
          <a:p>
            <a:pPr defTabSz="914400"/>
            <a:r>
              <a:rPr lang="en-US" sz="5400" b="1" dirty="0">
                <a:solidFill>
                  <a:schemeClr val="accent6">
                    <a:lumMod val="75000"/>
                  </a:schemeClr>
                </a:solidFill>
              </a:rPr>
              <a:t>Third Phase II Awards</a:t>
            </a:r>
          </a:p>
        </p:txBody>
      </p:sp>
      <p:sp>
        <p:nvSpPr>
          <p:cNvPr id="15" name="Freeform: Shape 14">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A0D8F118-107D-48D4-F258-3DEEB9544AA2}"/>
              </a:ext>
            </a:extLst>
          </p:cNvPr>
          <p:cNvGrpSpPr/>
          <p:nvPr/>
        </p:nvGrpSpPr>
        <p:grpSpPr>
          <a:xfrm>
            <a:off x="0" y="6096001"/>
            <a:ext cx="12192000" cy="762000"/>
            <a:chOff x="0" y="6096000"/>
            <a:chExt cx="12192000" cy="762000"/>
          </a:xfrm>
        </p:grpSpPr>
        <p:sp>
          <p:nvSpPr>
            <p:cNvPr id="8" name="Rectangle 7">
              <a:extLst>
                <a:ext uri="{FF2B5EF4-FFF2-40B4-BE49-F238E27FC236}">
                  <a16:creationId xmlns:a16="http://schemas.microsoft.com/office/drawing/2014/main" id="{FC88B3A0-7584-26C2-1B0E-3175019F22E9}"/>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9" name="Picture 2" descr="https://powerpedia.energy.gov/w/images/0/08/DOE_Logo_Color-Seal_White-Text.png">
              <a:extLst>
                <a:ext uri="{FF2B5EF4-FFF2-40B4-BE49-F238E27FC236}">
                  <a16:creationId xmlns:a16="http://schemas.microsoft.com/office/drawing/2014/main" id="{7D3303E4-2DD5-4F92-9DE7-E488241E96E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0A58D53A-2199-A945-BE72-5A02507522A4}"/>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Tree>
    <p:extLst>
      <p:ext uri="{BB962C8B-B14F-4D97-AF65-F5344CB8AC3E}">
        <p14:creationId xmlns:p14="http://schemas.microsoft.com/office/powerpoint/2010/main" val="294652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617"/>
            <a:ext cx="10515600" cy="1325563"/>
          </a:xfrm>
        </p:spPr>
        <p:txBody>
          <a:bodyPr/>
          <a:lstStyle/>
          <a:p>
            <a:r>
              <a:rPr lang="en-US" b="1" dirty="0">
                <a:solidFill>
                  <a:schemeClr val="accent6">
                    <a:lumMod val="75000"/>
                  </a:schemeClr>
                </a:solidFill>
              </a:rPr>
              <a:t>Motivation:  Phase IIC</a:t>
            </a:r>
          </a:p>
        </p:txBody>
      </p:sp>
      <p:sp>
        <p:nvSpPr>
          <p:cNvPr id="3" name="Content Placeholder 2"/>
          <p:cNvSpPr>
            <a:spLocks noGrp="1"/>
          </p:cNvSpPr>
          <p:nvPr>
            <p:ph idx="1"/>
          </p:nvPr>
        </p:nvSpPr>
        <p:spPr>
          <a:xfrm>
            <a:off x="389964" y="1247308"/>
            <a:ext cx="11049000" cy="4525963"/>
          </a:xfrm>
        </p:spPr>
        <p:txBody>
          <a:bodyPr>
            <a:normAutofit lnSpcReduction="10000"/>
          </a:bodyPr>
          <a:lstStyle/>
          <a:p>
            <a:pPr marL="231775" indent="-231775"/>
            <a:r>
              <a:rPr lang="en-US" sz="2000" dirty="0"/>
              <a:t>Phase IIC awards are available under a Congressionally mandated Commercialization Assistance Pilot Program, 5 U.S.C. § 638(</a:t>
            </a:r>
            <a:r>
              <a:rPr lang="en-US" sz="2000" dirty="0" err="1"/>
              <a:t>uu</a:t>
            </a:r>
            <a:r>
              <a:rPr lang="en-US" sz="2000" dirty="0"/>
              <a:t>). The intent of the program is reflected in the statutory considerations agencies must consider in making these awards:</a:t>
            </a:r>
          </a:p>
          <a:p>
            <a:pPr marL="463550" lvl="1" indent="-239713"/>
            <a:r>
              <a:rPr lang="en-US" i="0" dirty="0"/>
              <a:t>(A) the extent to which such award could aid the eligible entity in commercializing the research funded under the eligible entity’s Phase II program; </a:t>
            </a:r>
          </a:p>
          <a:p>
            <a:pPr marL="463550" lvl="1" indent="-239713"/>
            <a:r>
              <a:rPr lang="en-US" i="0" dirty="0"/>
              <a:t>(B) whether the updated Phase II commercialization plan submitted with the application provides a sound approach for establishing technical feasibility that could lead to commercialization of such research;</a:t>
            </a:r>
          </a:p>
          <a:p>
            <a:pPr marL="463550" lvl="1" indent="-239713"/>
            <a:r>
              <a:rPr lang="en-US" i="0" dirty="0"/>
              <a:t>(C) whether the proposed activities to be conducted under such updated Phase II commercialization plan further improve the likelihood that such research will provide societal benefits; </a:t>
            </a:r>
          </a:p>
          <a:p>
            <a:pPr marL="463550" lvl="1" indent="-239713"/>
            <a:r>
              <a:rPr lang="en-US" i="0" dirty="0"/>
              <a:t>(D) whether the small business concern has progressed satisfactorily in Phase II to justify receipt of a subsequent Phase II SBIR award; </a:t>
            </a:r>
          </a:p>
          <a:p>
            <a:pPr marL="463550" lvl="1" indent="-239713"/>
            <a:r>
              <a:rPr lang="en-US" i="0" dirty="0"/>
              <a:t>(E) the expectations of the eligible third-party investor that provides matching funding; and </a:t>
            </a:r>
          </a:p>
          <a:p>
            <a:pPr marL="463550" lvl="1" indent="-239713"/>
            <a:r>
              <a:rPr lang="en-US" i="0" dirty="0"/>
              <a:t>(F) the likelihood that the proposed activities to be conducted under such updated Phase II commercialization plan using matching funding provided by such eligible third-party investor will lead to commercial and societal benefit. </a:t>
            </a:r>
          </a:p>
          <a:p>
            <a:pPr lvl="1"/>
            <a:endParaRPr lang="en-US" i="0" dirty="0"/>
          </a:p>
          <a:p>
            <a:endParaRPr lang="en-US" sz="2000" dirty="0"/>
          </a:p>
        </p:txBody>
      </p:sp>
    </p:spTree>
    <p:extLst>
      <p:ext uri="{BB962C8B-B14F-4D97-AF65-F5344CB8AC3E}">
        <p14:creationId xmlns:p14="http://schemas.microsoft.com/office/powerpoint/2010/main" val="122667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Eligibility</a:t>
            </a:r>
          </a:p>
        </p:txBody>
      </p:sp>
      <p:sp>
        <p:nvSpPr>
          <p:cNvPr id="3" name="Content Placeholder 2"/>
          <p:cNvSpPr>
            <a:spLocks noGrp="1"/>
          </p:cNvSpPr>
          <p:nvPr>
            <p:ph idx="1"/>
          </p:nvPr>
        </p:nvSpPr>
        <p:spPr>
          <a:xfrm>
            <a:off x="457200" y="1604682"/>
            <a:ext cx="10972800" cy="4449764"/>
          </a:xfrm>
        </p:spPr>
        <p:txBody>
          <a:bodyPr>
            <a:normAutofit/>
          </a:bodyPr>
          <a:lstStyle/>
          <a:p>
            <a:r>
              <a:rPr lang="en-US" dirty="0"/>
              <a:t>A small business concern must meet the following eligibility criteria:</a:t>
            </a:r>
          </a:p>
          <a:p>
            <a:pPr lvl="1"/>
            <a:r>
              <a:rPr lang="en-US" sz="2400" i="0" dirty="0"/>
              <a:t>Have received an SBIR Phase II award and an SBIR Phase IIA or IIB award as specified in the FOA</a:t>
            </a:r>
          </a:p>
          <a:p>
            <a:pPr lvl="1"/>
            <a:r>
              <a:rPr lang="en-US" sz="2400" i="0" dirty="0"/>
              <a:t>The SBIR Phase IIA or IIB award will have been issued two fiscal years prior to the time of eligibility for a Phase IIC award</a:t>
            </a:r>
          </a:p>
          <a:p>
            <a:pPr marL="457200" lvl="1" indent="0">
              <a:buNone/>
            </a:pPr>
            <a:endParaRPr lang="en-US" sz="2400" i="0" dirty="0"/>
          </a:p>
          <a:p>
            <a:pPr marL="457200" lvl="1" indent="0">
              <a:buNone/>
            </a:pPr>
            <a:r>
              <a:rPr lang="en-US" sz="2400" i="0" dirty="0"/>
              <a:t>Note:  Phase IIC awards are limited by statute to the SBIR program.  No Phase IIC awards will be made under the STTR program.  Also to be eligible for Phase IIC your prior Phase II and Phase IIA or IIB awards must be SBIR (not STTR) awards.    </a:t>
            </a:r>
          </a:p>
        </p:txBody>
      </p:sp>
      <p:sp>
        <p:nvSpPr>
          <p:cNvPr id="5" name="Slide Number Placeholder 4">
            <a:extLst>
              <a:ext uri="{FF2B5EF4-FFF2-40B4-BE49-F238E27FC236}">
                <a16:creationId xmlns:a16="http://schemas.microsoft.com/office/drawing/2014/main" id="{35AAFD5B-8E71-4D59-8663-960A257DE2D4}"/>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088452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1500036" y="1938457"/>
            <a:ext cx="8944989" cy="2709743"/>
            <a:chOff x="1500036" y="1938457"/>
            <a:chExt cx="8944989" cy="3672813"/>
          </a:xfrm>
        </p:grpSpPr>
        <p:cxnSp>
          <p:nvCxnSpPr>
            <p:cNvPr id="55" name="Straight Connector 54"/>
            <p:cNvCxnSpPr/>
            <p:nvPr/>
          </p:nvCxnSpPr>
          <p:spPr>
            <a:xfrm>
              <a:off x="1500036" y="2131361"/>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66966" y="2116757"/>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56001" y="2116756"/>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45036" y="2116755"/>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34071" y="2116754"/>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523106" y="2116753"/>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512141" y="2116752"/>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01176" y="2116751"/>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490211" y="2116750"/>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432325" y="2116749"/>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623762" y="1946695"/>
              <a:ext cx="818388" cy="461665"/>
            </a:xfrm>
            <a:prstGeom prst="rect">
              <a:avLst/>
            </a:prstGeom>
            <a:noFill/>
          </p:spPr>
          <p:txBody>
            <a:bodyPr wrap="square" rtlCol="0">
              <a:spAutoFit/>
            </a:bodyPr>
            <a:lstStyle/>
            <a:p>
              <a:pPr algn="ctr"/>
              <a:r>
                <a:rPr lang="en-US" dirty="0">
                  <a:solidFill>
                    <a:srgbClr val="5B9BD5"/>
                  </a:solidFill>
                  <a:latin typeface="+mn-lt"/>
                </a:rPr>
                <a:t>1</a:t>
              </a:r>
            </a:p>
          </p:txBody>
        </p:sp>
        <p:sp>
          <p:nvSpPr>
            <p:cNvPr id="74" name="TextBox 73"/>
            <p:cNvSpPr txBox="1"/>
            <p:nvPr/>
          </p:nvSpPr>
          <p:spPr>
            <a:xfrm>
              <a:off x="2665978" y="1946695"/>
              <a:ext cx="818388" cy="461665"/>
            </a:xfrm>
            <a:prstGeom prst="rect">
              <a:avLst/>
            </a:prstGeom>
            <a:noFill/>
          </p:spPr>
          <p:txBody>
            <a:bodyPr wrap="square" rtlCol="0">
              <a:spAutoFit/>
            </a:bodyPr>
            <a:lstStyle/>
            <a:p>
              <a:pPr algn="ctr"/>
              <a:r>
                <a:rPr lang="en-US" dirty="0">
                  <a:solidFill>
                    <a:srgbClr val="5B9BD5"/>
                  </a:solidFill>
                  <a:latin typeface="+mn-lt"/>
                </a:rPr>
                <a:t>2</a:t>
              </a:r>
            </a:p>
          </p:txBody>
        </p:sp>
        <p:sp>
          <p:nvSpPr>
            <p:cNvPr id="75" name="TextBox 74"/>
            <p:cNvSpPr txBox="1"/>
            <p:nvPr/>
          </p:nvSpPr>
          <p:spPr>
            <a:xfrm>
              <a:off x="3675242" y="1946695"/>
              <a:ext cx="818388" cy="461665"/>
            </a:xfrm>
            <a:prstGeom prst="rect">
              <a:avLst/>
            </a:prstGeom>
            <a:noFill/>
          </p:spPr>
          <p:txBody>
            <a:bodyPr wrap="square" rtlCol="0">
              <a:spAutoFit/>
            </a:bodyPr>
            <a:lstStyle/>
            <a:p>
              <a:pPr algn="ctr"/>
              <a:r>
                <a:rPr lang="en-US" dirty="0">
                  <a:solidFill>
                    <a:srgbClr val="5B9BD5"/>
                  </a:solidFill>
                  <a:latin typeface="+mn-lt"/>
                </a:rPr>
                <a:t>3</a:t>
              </a:r>
            </a:p>
          </p:txBody>
        </p:sp>
        <p:sp>
          <p:nvSpPr>
            <p:cNvPr id="76" name="TextBox 75"/>
            <p:cNvSpPr txBox="1"/>
            <p:nvPr/>
          </p:nvSpPr>
          <p:spPr>
            <a:xfrm>
              <a:off x="4633328" y="1947890"/>
              <a:ext cx="818388" cy="461665"/>
            </a:xfrm>
            <a:prstGeom prst="rect">
              <a:avLst/>
            </a:prstGeom>
            <a:noFill/>
          </p:spPr>
          <p:txBody>
            <a:bodyPr wrap="square" rtlCol="0">
              <a:spAutoFit/>
            </a:bodyPr>
            <a:lstStyle/>
            <a:p>
              <a:pPr algn="ctr"/>
              <a:r>
                <a:rPr lang="en-US" dirty="0">
                  <a:solidFill>
                    <a:srgbClr val="5B9BD5"/>
                  </a:solidFill>
                  <a:latin typeface="+mn-lt"/>
                </a:rPr>
                <a:t>4</a:t>
              </a:r>
            </a:p>
          </p:txBody>
        </p:sp>
        <p:sp>
          <p:nvSpPr>
            <p:cNvPr id="77" name="TextBox 76"/>
            <p:cNvSpPr txBox="1"/>
            <p:nvPr/>
          </p:nvSpPr>
          <p:spPr>
            <a:xfrm>
              <a:off x="5627868" y="1938457"/>
              <a:ext cx="818388" cy="461665"/>
            </a:xfrm>
            <a:prstGeom prst="rect">
              <a:avLst/>
            </a:prstGeom>
            <a:noFill/>
          </p:spPr>
          <p:txBody>
            <a:bodyPr wrap="square" rtlCol="0">
              <a:spAutoFit/>
            </a:bodyPr>
            <a:lstStyle/>
            <a:p>
              <a:pPr algn="ctr"/>
              <a:r>
                <a:rPr lang="en-US" dirty="0">
                  <a:solidFill>
                    <a:srgbClr val="5B9BD5"/>
                  </a:solidFill>
                  <a:latin typeface="+mn-lt"/>
                </a:rPr>
                <a:t>5</a:t>
              </a:r>
            </a:p>
          </p:txBody>
        </p:sp>
        <p:sp>
          <p:nvSpPr>
            <p:cNvPr id="78" name="TextBox 77"/>
            <p:cNvSpPr txBox="1"/>
            <p:nvPr/>
          </p:nvSpPr>
          <p:spPr>
            <a:xfrm>
              <a:off x="6612423" y="1946695"/>
              <a:ext cx="818388" cy="461665"/>
            </a:xfrm>
            <a:prstGeom prst="rect">
              <a:avLst/>
            </a:prstGeom>
            <a:noFill/>
          </p:spPr>
          <p:txBody>
            <a:bodyPr wrap="square" rtlCol="0">
              <a:spAutoFit/>
            </a:bodyPr>
            <a:lstStyle/>
            <a:p>
              <a:pPr algn="ctr"/>
              <a:r>
                <a:rPr lang="en-US" dirty="0">
                  <a:solidFill>
                    <a:srgbClr val="5B9BD5"/>
                  </a:solidFill>
                  <a:latin typeface="+mn-lt"/>
                </a:rPr>
                <a:t>6</a:t>
              </a:r>
            </a:p>
          </p:txBody>
        </p:sp>
        <p:sp>
          <p:nvSpPr>
            <p:cNvPr id="79" name="TextBox 78"/>
            <p:cNvSpPr txBox="1"/>
            <p:nvPr/>
          </p:nvSpPr>
          <p:spPr>
            <a:xfrm>
              <a:off x="7629919" y="1946695"/>
              <a:ext cx="818388" cy="461665"/>
            </a:xfrm>
            <a:prstGeom prst="rect">
              <a:avLst/>
            </a:prstGeom>
            <a:noFill/>
          </p:spPr>
          <p:txBody>
            <a:bodyPr wrap="square" rtlCol="0">
              <a:spAutoFit/>
            </a:bodyPr>
            <a:lstStyle/>
            <a:p>
              <a:pPr algn="ctr"/>
              <a:r>
                <a:rPr lang="en-US" dirty="0">
                  <a:solidFill>
                    <a:srgbClr val="5B9BD5"/>
                  </a:solidFill>
                  <a:latin typeface="+mn-lt"/>
                </a:rPr>
                <a:t>7</a:t>
              </a:r>
            </a:p>
          </p:txBody>
        </p:sp>
        <p:sp>
          <p:nvSpPr>
            <p:cNvPr id="80" name="TextBox 79"/>
            <p:cNvSpPr txBox="1"/>
            <p:nvPr/>
          </p:nvSpPr>
          <p:spPr>
            <a:xfrm>
              <a:off x="8581527" y="1946695"/>
              <a:ext cx="818388" cy="461665"/>
            </a:xfrm>
            <a:prstGeom prst="rect">
              <a:avLst/>
            </a:prstGeom>
            <a:noFill/>
          </p:spPr>
          <p:txBody>
            <a:bodyPr wrap="square" rtlCol="0">
              <a:spAutoFit/>
            </a:bodyPr>
            <a:lstStyle/>
            <a:p>
              <a:pPr algn="ctr"/>
              <a:r>
                <a:rPr lang="en-US" dirty="0">
                  <a:solidFill>
                    <a:srgbClr val="5B9BD5"/>
                  </a:solidFill>
                  <a:latin typeface="+mn-lt"/>
                </a:rPr>
                <a:t>8</a:t>
              </a:r>
            </a:p>
          </p:txBody>
        </p:sp>
        <p:sp>
          <p:nvSpPr>
            <p:cNvPr id="81" name="TextBox 80"/>
            <p:cNvSpPr txBox="1"/>
            <p:nvPr/>
          </p:nvSpPr>
          <p:spPr>
            <a:xfrm>
              <a:off x="9549476" y="1950811"/>
              <a:ext cx="818388" cy="461665"/>
            </a:xfrm>
            <a:prstGeom prst="rect">
              <a:avLst/>
            </a:prstGeom>
            <a:noFill/>
          </p:spPr>
          <p:txBody>
            <a:bodyPr wrap="square" rtlCol="0">
              <a:spAutoFit/>
            </a:bodyPr>
            <a:lstStyle/>
            <a:p>
              <a:pPr algn="ctr"/>
              <a:r>
                <a:rPr lang="en-US" dirty="0">
                  <a:solidFill>
                    <a:srgbClr val="5B9BD5"/>
                  </a:solidFill>
                  <a:latin typeface="+mn-lt"/>
                </a:rPr>
                <a:t>9</a:t>
              </a:r>
            </a:p>
          </p:txBody>
        </p:sp>
      </p:grpSp>
      <p:sp>
        <p:nvSpPr>
          <p:cNvPr id="2" name="Title 1"/>
          <p:cNvSpPr>
            <a:spLocks noGrp="1"/>
          </p:cNvSpPr>
          <p:nvPr>
            <p:ph type="title"/>
          </p:nvPr>
        </p:nvSpPr>
        <p:spPr/>
        <p:txBody>
          <a:bodyPr>
            <a:normAutofit/>
          </a:bodyPr>
          <a:lstStyle/>
          <a:p>
            <a:r>
              <a:rPr lang="en-US" b="1" dirty="0">
                <a:solidFill>
                  <a:schemeClr val="accent6">
                    <a:lumMod val="75000"/>
                  </a:schemeClr>
                </a:solidFill>
              </a:rPr>
              <a:t>Phase IIC Timeline</a:t>
            </a:r>
          </a:p>
        </p:txBody>
      </p:sp>
      <p:sp>
        <p:nvSpPr>
          <p:cNvPr id="5" name="Rectangle 4"/>
          <p:cNvSpPr/>
          <p:nvPr/>
        </p:nvSpPr>
        <p:spPr>
          <a:xfrm>
            <a:off x="1861022" y="3109260"/>
            <a:ext cx="875116" cy="524874"/>
          </a:xfrm>
          <a:prstGeom prst="rect">
            <a:avLst/>
          </a:prstGeom>
          <a:solidFill>
            <a:schemeClr val="accent6">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a:t>
            </a:r>
            <a:endParaRPr lang="en-US" sz="1600" i="1" dirty="0">
              <a:solidFill>
                <a:prstClr val="black">
                  <a:lumMod val="65000"/>
                  <a:lumOff val="35000"/>
                </a:prstClr>
              </a:solidFill>
            </a:endParaRPr>
          </a:p>
        </p:txBody>
      </p:sp>
      <p:sp>
        <p:nvSpPr>
          <p:cNvPr id="6" name="Rectangle 5"/>
          <p:cNvSpPr/>
          <p:nvPr/>
        </p:nvSpPr>
        <p:spPr>
          <a:xfrm>
            <a:off x="3093847" y="3111382"/>
            <a:ext cx="1972421" cy="524874"/>
          </a:xfrm>
          <a:prstGeom prst="rect">
            <a:avLst/>
          </a:prstGeom>
          <a:solidFill>
            <a:schemeClr val="accent6">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a:t>
            </a:r>
            <a:endParaRPr lang="en-US" sz="1600" i="1" dirty="0">
              <a:solidFill>
                <a:prstClr val="black">
                  <a:lumMod val="65000"/>
                  <a:lumOff val="35000"/>
                </a:prstClr>
              </a:solidFill>
            </a:endParaRPr>
          </a:p>
        </p:txBody>
      </p:sp>
      <p:sp>
        <p:nvSpPr>
          <p:cNvPr id="7" name="TextBox 6"/>
          <p:cNvSpPr txBox="1"/>
          <p:nvPr/>
        </p:nvSpPr>
        <p:spPr>
          <a:xfrm>
            <a:off x="5425893" y="1413275"/>
            <a:ext cx="818388" cy="461665"/>
          </a:xfrm>
          <a:prstGeom prst="rect">
            <a:avLst/>
          </a:prstGeom>
          <a:noFill/>
        </p:spPr>
        <p:txBody>
          <a:bodyPr wrap="square" rtlCol="0">
            <a:spAutoFit/>
          </a:bodyPr>
          <a:lstStyle/>
          <a:p>
            <a:pPr algn="ctr"/>
            <a:r>
              <a:rPr lang="en-US" dirty="0">
                <a:solidFill>
                  <a:srgbClr val="5B9BD5"/>
                </a:solidFill>
                <a:latin typeface="+mn-lt"/>
              </a:rPr>
              <a:t>Year</a:t>
            </a:r>
          </a:p>
        </p:txBody>
      </p:sp>
      <p:cxnSp>
        <p:nvCxnSpPr>
          <p:cNvPr id="8" name="Elbow Connector 7"/>
          <p:cNvCxnSpPr>
            <a:cxnSpLocks/>
            <a:stCxn id="5" idx="3"/>
            <a:endCxn id="6" idx="1"/>
          </p:cNvCxnSpPr>
          <p:nvPr/>
        </p:nvCxnSpPr>
        <p:spPr>
          <a:xfrm>
            <a:off x="2736138" y="3371697"/>
            <a:ext cx="357709" cy="21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842883" y="4053185"/>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IIB</a:t>
            </a:r>
            <a:endParaRPr lang="en-US" sz="1600" i="1" dirty="0">
              <a:solidFill>
                <a:prstClr val="black">
                  <a:lumMod val="65000"/>
                  <a:lumOff val="35000"/>
                </a:prstClr>
              </a:solidFill>
            </a:endParaRPr>
          </a:p>
        </p:txBody>
      </p:sp>
      <p:sp>
        <p:nvSpPr>
          <p:cNvPr id="69" name="Rectangle 68"/>
          <p:cNvSpPr/>
          <p:nvPr/>
        </p:nvSpPr>
        <p:spPr>
          <a:xfrm>
            <a:off x="7819886" y="4053184"/>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IIC</a:t>
            </a:r>
            <a:endParaRPr lang="en-US" sz="1600" i="1" dirty="0">
              <a:solidFill>
                <a:prstClr val="black">
                  <a:lumMod val="65000"/>
                  <a:lumOff val="35000"/>
                </a:prstClr>
              </a:solidFill>
            </a:endParaRPr>
          </a:p>
        </p:txBody>
      </p:sp>
      <p:cxnSp>
        <p:nvCxnSpPr>
          <p:cNvPr id="54" name="Elbow Connector 53"/>
          <p:cNvCxnSpPr>
            <a:cxnSpLocks/>
            <a:stCxn id="66" idx="1"/>
            <a:endCxn id="68" idx="1"/>
          </p:cNvCxnSpPr>
          <p:nvPr/>
        </p:nvCxnSpPr>
        <p:spPr>
          <a:xfrm rot="10800000" flipH="1" flipV="1">
            <a:off x="5083251" y="3375815"/>
            <a:ext cx="759632" cy="935687"/>
          </a:xfrm>
          <a:prstGeom prst="bentConnector3">
            <a:avLst>
              <a:gd name="adj1" fmla="val -30094"/>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083251" y="3117498"/>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IIA or IIB</a:t>
            </a:r>
            <a:endParaRPr lang="en-US" sz="1600" i="1" dirty="0">
              <a:solidFill>
                <a:prstClr val="black">
                  <a:lumMod val="65000"/>
                  <a:lumOff val="35000"/>
                </a:prstClr>
              </a:solidFill>
            </a:endParaRPr>
          </a:p>
        </p:txBody>
      </p:sp>
      <p:sp>
        <p:nvSpPr>
          <p:cNvPr id="10" name="TextBox 9"/>
          <p:cNvSpPr txBox="1"/>
          <p:nvPr/>
        </p:nvSpPr>
        <p:spPr>
          <a:xfrm>
            <a:off x="1219200" y="4801985"/>
            <a:ext cx="9802964" cy="1200329"/>
          </a:xfrm>
          <a:prstGeom prst="rect">
            <a:avLst/>
          </a:prstGeom>
          <a:noFill/>
        </p:spPr>
        <p:txBody>
          <a:bodyPr wrap="square" rtlCol="0">
            <a:spAutoFit/>
          </a:bodyPr>
          <a:lstStyle/>
          <a:p>
            <a:r>
              <a:rPr lang="en-US" sz="2400" dirty="0">
                <a:latin typeface="+mn-lt"/>
              </a:rPr>
              <a:t>Phase IIC follows a Phase IIA or Phase IIB award.  There will be only one opportunity to apply for Phase IIC - two years after you applied for your Phase IIA or Phase IIB award</a:t>
            </a:r>
          </a:p>
        </p:txBody>
      </p:sp>
      <p:sp>
        <p:nvSpPr>
          <p:cNvPr id="67" name="Rectangle 66"/>
          <p:cNvSpPr/>
          <p:nvPr/>
        </p:nvSpPr>
        <p:spPr>
          <a:xfrm>
            <a:off x="7064417" y="3115376"/>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IIC</a:t>
            </a:r>
            <a:endParaRPr lang="en-US" sz="1600" i="1" dirty="0">
              <a:solidFill>
                <a:prstClr val="black">
                  <a:lumMod val="65000"/>
                  <a:lumOff val="35000"/>
                </a:prstClr>
              </a:solidFill>
            </a:endParaRPr>
          </a:p>
        </p:txBody>
      </p:sp>
      <p:sp>
        <p:nvSpPr>
          <p:cNvPr id="3" name="Slide Number Placeholder 2">
            <a:extLst>
              <a:ext uri="{FF2B5EF4-FFF2-40B4-BE49-F238E27FC236}">
                <a16:creationId xmlns:a16="http://schemas.microsoft.com/office/drawing/2014/main" id="{B5687205-D493-4DFE-BB12-3089F1C3C5D6}"/>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70904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414"/>
            <a:ext cx="10515600" cy="1325563"/>
          </a:xfrm>
        </p:spPr>
        <p:txBody>
          <a:bodyPr/>
          <a:lstStyle/>
          <a:p>
            <a:r>
              <a:rPr lang="en-US" b="1" dirty="0">
                <a:solidFill>
                  <a:schemeClr val="accent6">
                    <a:lumMod val="75000"/>
                  </a:schemeClr>
                </a:solidFill>
              </a:rPr>
              <a:t>Webinar Outline</a:t>
            </a:r>
          </a:p>
        </p:txBody>
      </p:sp>
      <p:sp>
        <p:nvSpPr>
          <p:cNvPr id="3" name="Content Placeholder 2"/>
          <p:cNvSpPr>
            <a:spLocks noGrp="1"/>
          </p:cNvSpPr>
          <p:nvPr>
            <p:ph idx="1"/>
          </p:nvPr>
        </p:nvSpPr>
        <p:spPr>
          <a:xfrm>
            <a:off x="648730" y="1439862"/>
            <a:ext cx="10515600" cy="3978275"/>
          </a:xfrm>
        </p:spPr>
        <p:txBody>
          <a:bodyPr/>
          <a:lstStyle/>
          <a:p>
            <a:r>
              <a:rPr lang="en-US" dirty="0"/>
              <a:t>Second Phase II:  Phase IIA &amp; IIB</a:t>
            </a:r>
          </a:p>
          <a:p>
            <a:pPr lvl="1"/>
            <a:r>
              <a:rPr lang="en-US" i="0" dirty="0"/>
              <a:t>SBIR/STTR Reauthorization Act (December 31, 2011) permitted agencies to issue second Phase II awards</a:t>
            </a:r>
          </a:p>
          <a:p>
            <a:pPr lvl="2"/>
            <a:r>
              <a:rPr lang="en-US" dirty="0"/>
              <a:t>DOE implemented these awards in FY 2014</a:t>
            </a:r>
          </a:p>
          <a:p>
            <a:r>
              <a:rPr lang="en-US" dirty="0"/>
              <a:t>Third Phase II (SBIR Only):  Phase IIC</a:t>
            </a:r>
          </a:p>
          <a:p>
            <a:pPr lvl="1"/>
            <a:r>
              <a:rPr lang="en-US" i="0" dirty="0"/>
              <a:t>FY 2019 National Defense Authorization Act (August 13, 2018) required agencies to issue third Phase II awards, if they issue second Phase II awards</a:t>
            </a:r>
          </a:p>
          <a:p>
            <a:pPr lvl="2"/>
            <a:r>
              <a:rPr lang="en-US" dirty="0"/>
              <a:t>DOE began implementing these awards beginning with the FY 2019 Phase II Release 2 FOA</a:t>
            </a:r>
          </a:p>
        </p:txBody>
      </p:sp>
      <p:sp>
        <p:nvSpPr>
          <p:cNvPr id="5" name="Slide Number Placeholder 4">
            <a:extLst>
              <a:ext uri="{FF2B5EF4-FFF2-40B4-BE49-F238E27FC236}">
                <a16:creationId xmlns:a16="http://schemas.microsoft.com/office/drawing/2014/main" id="{4DF4E39E-A616-4C23-9A09-B749A83D2ECA}"/>
              </a:ext>
            </a:extLst>
          </p:cNvPr>
          <p:cNvSpPr>
            <a:spLocks noGrp="1"/>
          </p:cNvSpPr>
          <p:nvPr>
            <p:ph type="sldNum" sz="quarter" idx="12"/>
          </p:nvPr>
        </p:nvSpPr>
        <p:spPr/>
        <p:txBody>
          <a:bodyPr/>
          <a:lstStyle/>
          <a:p>
            <a:fld id="{4338C4E9-21C8-4C18-A92E-A26AA5FEEEDA}" type="slidenum">
              <a:rPr lang="en-US" smtClean="0"/>
              <a:pPr/>
              <a:t>3</a:t>
            </a:fld>
            <a:endParaRPr lang="en-US"/>
          </a:p>
        </p:txBody>
      </p:sp>
    </p:spTree>
    <p:extLst>
      <p:ext uri="{BB962C8B-B14F-4D97-AF65-F5344CB8AC3E}">
        <p14:creationId xmlns:p14="http://schemas.microsoft.com/office/powerpoint/2010/main" val="59620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Matching Funds</a:t>
            </a:r>
          </a:p>
        </p:txBody>
      </p:sp>
      <p:sp>
        <p:nvSpPr>
          <p:cNvPr id="3" name="Content Placeholder 2"/>
          <p:cNvSpPr>
            <a:spLocks noGrp="1"/>
          </p:cNvSpPr>
          <p:nvPr>
            <p:ph idx="1"/>
          </p:nvPr>
        </p:nvSpPr>
        <p:spPr>
          <a:xfrm>
            <a:off x="552450" y="1439862"/>
            <a:ext cx="11353800" cy="3978275"/>
          </a:xfrm>
        </p:spPr>
        <p:txBody>
          <a:bodyPr>
            <a:normAutofit fontScale="77500" lnSpcReduction="20000"/>
          </a:bodyPr>
          <a:lstStyle/>
          <a:p>
            <a:r>
              <a:rPr lang="en-US" dirty="0"/>
              <a:t>A Phase IIC award requires that the applicant has matching funds (excluding any fees collected by the small business concern receiving the Phase IIC award) equal to the amount of the Phase IIC award.  </a:t>
            </a:r>
          </a:p>
          <a:p>
            <a:endParaRPr lang="en-US" dirty="0"/>
          </a:p>
          <a:p>
            <a:r>
              <a:rPr lang="en-US" dirty="0"/>
              <a:t>The matching funds must be from an eligible third-party investor</a:t>
            </a:r>
          </a:p>
          <a:p>
            <a:pPr lvl="1"/>
            <a:r>
              <a:rPr lang="en-US" sz="2400" i="0" dirty="0"/>
              <a:t>The term ‘eligible third-party investor’ means a small business concern other than the eligible entity, a venture capital firm, an individual investor, a non-SBIR Federal, State or local government, or any combination thereof.</a:t>
            </a:r>
          </a:p>
          <a:p>
            <a:pPr lvl="2"/>
            <a:r>
              <a:rPr lang="en-US" sz="2400" dirty="0"/>
              <a:t>Please note that </a:t>
            </a:r>
            <a:r>
              <a:rPr lang="en-US" sz="2400" u="sng" dirty="0"/>
              <a:t>SBIR/STTR Phase I, II, or III funding from a Federal agency may not be used as matching funds</a:t>
            </a:r>
            <a:endParaRPr lang="en-US" sz="2400" dirty="0"/>
          </a:p>
          <a:p>
            <a:pPr lvl="2"/>
            <a:endParaRPr lang="en-US" sz="2400" dirty="0"/>
          </a:p>
          <a:p>
            <a:r>
              <a:rPr lang="en-US" dirty="0"/>
              <a:t>The following types of funding </a:t>
            </a:r>
            <a:r>
              <a:rPr lang="en-US" u="sng" dirty="0"/>
              <a:t>do not </a:t>
            </a:r>
            <a:r>
              <a:rPr lang="en-US" dirty="0"/>
              <a:t>qualify as matching funds:</a:t>
            </a:r>
          </a:p>
          <a:p>
            <a:pPr lvl="1"/>
            <a:r>
              <a:rPr lang="en-US" sz="2400" i="0" dirty="0"/>
              <a:t>The eligible entity’s internal R&amp;D funds. </a:t>
            </a:r>
          </a:p>
          <a:p>
            <a:pPr lvl="1"/>
            <a:r>
              <a:rPr lang="en-US" sz="2400" i="0" dirty="0"/>
              <a:t>Funding in forms other than cash, such as in-kind or other intangible assets. </a:t>
            </a:r>
          </a:p>
          <a:p>
            <a:pPr lvl="1"/>
            <a:r>
              <a:rPr lang="en-US" sz="2400" i="0" dirty="0"/>
              <a:t>Funding from the owners of the eligible entity, its family members, or affiliates of such owners. </a:t>
            </a:r>
          </a:p>
          <a:p>
            <a:pPr lvl="1"/>
            <a:r>
              <a:rPr lang="en-US" sz="2400" i="0" dirty="0"/>
              <a:t>Funding attained through loans or other forms of debt obligations. </a:t>
            </a:r>
          </a:p>
          <a:p>
            <a:pPr lvl="1"/>
            <a:endParaRPr lang="en-US" sz="1800" dirty="0"/>
          </a:p>
        </p:txBody>
      </p:sp>
      <p:sp>
        <p:nvSpPr>
          <p:cNvPr id="5" name="Slide Number Placeholder 4">
            <a:extLst>
              <a:ext uri="{FF2B5EF4-FFF2-40B4-BE49-F238E27FC236}">
                <a16:creationId xmlns:a16="http://schemas.microsoft.com/office/drawing/2014/main" id="{7EB923EB-5966-40FC-BB05-6A9E04CDAD71}"/>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860637985"/>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313237"/>
            <a:ext cx="10515600" cy="1325563"/>
          </a:xfrm>
        </p:spPr>
        <p:txBody>
          <a:bodyPr/>
          <a:lstStyle/>
          <a:p>
            <a:r>
              <a:rPr lang="en-US" b="1" dirty="0">
                <a:solidFill>
                  <a:schemeClr val="accent6">
                    <a:lumMod val="75000"/>
                  </a:schemeClr>
                </a:solidFill>
              </a:rPr>
              <a:t>Matching Funds (cont.)</a:t>
            </a:r>
          </a:p>
        </p:txBody>
      </p:sp>
      <p:sp>
        <p:nvSpPr>
          <p:cNvPr id="3" name="Content Placeholder 2"/>
          <p:cNvSpPr>
            <a:spLocks noGrp="1"/>
          </p:cNvSpPr>
          <p:nvPr>
            <p:ph idx="1"/>
          </p:nvPr>
        </p:nvSpPr>
        <p:spPr>
          <a:xfrm>
            <a:off x="585537" y="1439862"/>
            <a:ext cx="10768263" cy="3978275"/>
          </a:xfrm>
        </p:spPr>
        <p:txBody>
          <a:bodyPr>
            <a:normAutofit fontScale="85000" lnSpcReduction="20000"/>
          </a:bodyPr>
          <a:lstStyle/>
          <a:p>
            <a:r>
              <a:rPr lang="en-US" sz="3100" dirty="0"/>
              <a:t>When do the matching funds need to be available?</a:t>
            </a:r>
          </a:p>
          <a:p>
            <a:pPr lvl="1"/>
            <a:r>
              <a:rPr lang="en-US" sz="2400" i="0" dirty="0"/>
              <a:t>The small business concern must have the total amount of the matching funds available for expenditure at the grant start date listed in the FOA.  A small business concern that fails to meet this requirement is ineligible for award</a:t>
            </a:r>
          </a:p>
          <a:p>
            <a:pPr lvl="1"/>
            <a:r>
              <a:rPr lang="en-US" sz="2400" i="0" u="sng" dirty="0"/>
              <a:t>Your matching funds must also be contingent upon receiving the DOE Phase IIC award</a:t>
            </a:r>
            <a:r>
              <a:rPr lang="en-US" sz="2400" i="0" dirty="0"/>
              <a:t>  </a:t>
            </a:r>
          </a:p>
          <a:p>
            <a:pPr lvl="1"/>
            <a:endParaRPr lang="en-US" sz="2400" i="0" dirty="0"/>
          </a:p>
          <a:p>
            <a:r>
              <a:rPr lang="en-US" sz="3100" dirty="0"/>
              <a:t>When must the matching funds be expended?</a:t>
            </a:r>
          </a:p>
          <a:p>
            <a:pPr lvl="1"/>
            <a:r>
              <a:rPr lang="en-US" sz="2400" i="0" dirty="0"/>
              <a:t>The matching funds must be expended during the period of performance of the Phase IIC award</a:t>
            </a:r>
          </a:p>
          <a:p>
            <a:pPr lvl="1"/>
            <a:r>
              <a:rPr lang="en-US" sz="2400" i="0" dirty="0"/>
              <a:t>Failure to expend the full amount of the matching funds will reduce the amount of award funding correspondingly, and DOE may take other remedies</a:t>
            </a:r>
          </a:p>
          <a:p>
            <a:pPr lvl="1"/>
            <a:endParaRPr lang="en-US" sz="2400" i="0" dirty="0"/>
          </a:p>
          <a:p>
            <a:r>
              <a:rPr lang="en-US" sz="3100" dirty="0"/>
              <a:t>Will a no cost extension be available for a Phase IIC award</a:t>
            </a:r>
            <a:r>
              <a:rPr lang="en-US" sz="3100" strike="sngStrike" dirty="0"/>
              <a:t>s</a:t>
            </a:r>
            <a:r>
              <a:rPr lang="en-US" sz="3100" dirty="0"/>
              <a:t>?</a:t>
            </a:r>
          </a:p>
          <a:p>
            <a:pPr lvl="1"/>
            <a:r>
              <a:rPr lang="en-US" sz="2400" i="0" dirty="0"/>
              <a:t>Yes, but only if the award funding has not been fully expended at the end of the initial period of performance of the Phase IIC award</a:t>
            </a:r>
          </a:p>
          <a:p>
            <a:endParaRPr lang="en-US" sz="2000" dirty="0"/>
          </a:p>
          <a:p>
            <a:endParaRPr lang="en-US" sz="2000" dirty="0"/>
          </a:p>
        </p:txBody>
      </p:sp>
      <p:sp>
        <p:nvSpPr>
          <p:cNvPr id="5" name="Slide Number Placeholder 4">
            <a:extLst>
              <a:ext uri="{FF2B5EF4-FFF2-40B4-BE49-F238E27FC236}">
                <a16:creationId xmlns:a16="http://schemas.microsoft.com/office/drawing/2014/main" id="{58901617-BC7B-4663-B6B6-16A4437A591B}"/>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026063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147051"/>
            <a:ext cx="10515600" cy="1325563"/>
          </a:xfrm>
        </p:spPr>
        <p:txBody>
          <a:bodyPr/>
          <a:lstStyle/>
          <a:p>
            <a:r>
              <a:rPr lang="en-US" b="1" dirty="0">
                <a:solidFill>
                  <a:schemeClr val="accent6">
                    <a:lumMod val="75000"/>
                  </a:schemeClr>
                </a:solidFill>
              </a:rPr>
              <a:t>Funding for Phase IIC Awards</a:t>
            </a:r>
          </a:p>
        </p:txBody>
      </p:sp>
      <p:sp>
        <p:nvSpPr>
          <p:cNvPr id="3" name="Content Placeholder 2"/>
          <p:cNvSpPr>
            <a:spLocks noGrp="1"/>
          </p:cNvSpPr>
          <p:nvPr>
            <p:ph idx="1"/>
          </p:nvPr>
        </p:nvSpPr>
        <p:spPr>
          <a:xfrm>
            <a:off x="280737" y="998704"/>
            <a:ext cx="11000874" cy="3978275"/>
          </a:xfrm>
        </p:spPr>
        <p:txBody>
          <a:bodyPr>
            <a:noAutofit/>
          </a:bodyPr>
          <a:lstStyle/>
          <a:p>
            <a:r>
              <a:rPr lang="en-US" dirty="0"/>
              <a:t>Maximum Award Amount and Duration</a:t>
            </a:r>
          </a:p>
          <a:p>
            <a:pPr lvl="1"/>
            <a:r>
              <a:rPr lang="en-US" i="0" dirty="0"/>
              <a:t>$1,100,000, up to 2 years  </a:t>
            </a:r>
            <a:r>
              <a:rPr lang="en-US" i="0" dirty="0">
                <a:solidFill>
                  <a:srgbClr val="00B050"/>
                </a:solidFill>
              </a:rPr>
              <a:t> </a:t>
            </a:r>
          </a:p>
          <a:p>
            <a:pPr lvl="1"/>
            <a:r>
              <a:rPr lang="en-US" i="0" dirty="0"/>
              <a:t>Award amounts and project duration require justification</a:t>
            </a:r>
          </a:p>
          <a:p>
            <a:r>
              <a:rPr lang="en-US" dirty="0"/>
              <a:t>Available Funding</a:t>
            </a:r>
          </a:p>
          <a:p>
            <a:pPr lvl="1"/>
            <a:r>
              <a:rPr lang="en-US" i="0" dirty="0"/>
              <a:t>Is there separate funding for the Phase IIC awards? </a:t>
            </a:r>
          </a:p>
          <a:p>
            <a:pPr lvl="2"/>
            <a:r>
              <a:rPr lang="en-US" dirty="0"/>
              <a:t>NO.  Second Phase II award funding is obtained from DOE SBIR &amp; STTR allocations used to make Phase I &amp; II awards</a:t>
            </a:r>
          </a:p>
          <a:p>
            <a:pPr lvl="1"/>
            <a:r>
              <a:rPr lang="en-US" i="0" dirty="0"/>
              <a:t>Is there a maximum amount of funding that can be used for Phase IIC awards?</a:t>
            </a:r>
          </a:p>
          <a:p>
            <a:pPr lvl="2"/>
            <a:r>
              <a:rPr lang="en-US" dirty="0"/>
              <a:t>YES.  An agency may not use more than 5 percent of its SBIR funding for Phase IIC awards  </a:t>
            </a:r>
          </a:p>
          <a:p>
            <a:r>
              <a:rPr lang="en-US" dirty="0"/>
              <a:t>Number of Awards</a:t>
            </a:r>
          </a:p>
          <a:p>
            <a:pPr lvl="1"/>
            <a:r>
              <a:rPr lang="en-US" i="0" dirty="0"/>
              <a:t>There is no target number of awards for Phase IIC</a:t>
            </a:r>
          </a:p>
          <a:p>
            <a:pPr lvl="1"/>
            <a:r>
              <a:rPr lang="en-US" i="0" dirty="0"/>
              <a:t>The number of awards will depend on the number and quality of applications received under the FOA</a:t>
            </a:r>
          </a:p>
        </p:txBody>
      </p:sp>
      <p:sp>
        <p:nvSpPr>
          <p:cNvPr id="5" name="Slide Number Placeholder 4">
            <a:extLst>
              <a:ext uri="{FF2B5EF4-FFF2-40B4-BE49-F238E27FC236}">
                <a16:creationId xmlns:a16="http://schemas.microsoft.com/office/drawing/2014/main" id="{37B51638-7473-407F-941D-3FC6B80A9F72}"/>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22383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Letter of Intent (LOI) Requirement</a:t>
            </a:r>
          </a:p>
        </p:txBody>
      </p:sp>
      <p:sp>
        <p:nvSpPr>
          <p:cNvPr id="3" name="Content Placeholder 2"/>
          <p:cNvSpPr>
            <a:spLocks noGrp="1"/>
          </p:cNvSpPr>
          <p:nvPr>
            <p:ph idx="1"/>
          </p:nvPr>
        </p:nvSpPr>
        <p:spPr>
          <a:xfrm>
            <a:off x="437148" y="1216027"/>
            <a:ext cx="10515600" cy="3978275"/>
          </a:xfrm>
        </p:spPr>
        <p:txBody>
          <a:bodyPr>
            <a:noAutofit/>
          </a:bodyPr>
          <a:lstStyle/>
          <a:p>
            <a:r>
              <a:rPr lang="en-US" sz="2000" dirty="0"/>
              <a:t>Phase IIC applicants are required to submit a LOI through PAMS</a:t>
            </a:r>
          </a:p>
          <a:p>
            <a:pPr lvl="1"/>
            <a:r>
              <a:rPr lang="en-US" i="0" dirty="0"/>
              <a:t>LOI Deadline: Wednesday, March 29, 2023 by 5:00 pm ET </a:t>
            </a:r>
          </a:p>
          <a:p>
            <a:pPr lvl="1"/>
            <a:r>
              <a:rPr lang="en-US" i="0" dirty="0"/>
              <a:t>Content:</a:t>
            </a:r>
          </a:p>
          <a:p>
            <a:pPr marL="914400" lvl="2"/>
            <a:r>
              <a:rPr lang="en-US" dirty="0"/>
              <a:t>Business Official name and contact information (telephone number and email address)</a:t>
            </a:r>
          </a:p>
          <a:p>
            <a:pPr marL="914400" lvl="2"/>
            <a:r>
              <a:rPr lang="en-US" dirty="0"/>
              <a:t>Name(s) of any proposed subcontractor(s) or consultant(s), if any</a:t>
            </a:r>
          </a:p>
          <a:p>
            <a:pPr marL="914400" lvl="2"/>
            <a:r>
              <a:rPr lang="en-US" dirty="0"/>
              <a:t>DOE Phase II Award Number, “DE-SC000XXXX”</a:t>
            </a:r>
          </a:p>
          <a:p>
            <a:pPr marL="914400" lvl="2"/>
            <a:r>
              <a:rPr lang="en-US" dirty="0"/>
              <a:t>Type of Phase II submission:  please select the Phase IIB (Phase IIC selection is not yet available)</a:t>
            </a:r>
          </a:p>
          <a:p>
            <a:pPr marL="914400" lvl="2"/>
            <a:r>
              <a:rPr lang="en-US" dirty="0"/>
              <a:t>Third Phase II Project Title (same as your second Phase II project title)</a:t>
            </a:r>
          </a:p>
          <a:p>
            <a:pPr marL="914400" lvl="2"/>
            <a:r>
              <a:rPr lang="en-US" dirty="0"/>
              <a:t>Phase I topic and subtopic number (same as your Phase I)</a:t>
            </a:r>
          </a:p>
          <a:p>
            <a:pPr marL="914400" lvl="2"/>
            <a:r>
              <a:rPr lang="en-US" dirty="0"/>
              <a:t>Technical abstract that sufficiently describes your technology and application.  The abstract should not exceed 500 words and two pages and it must provide sufficient technical depth to allow DOE to assign technical reviewers for your application.  Please note that your abstract should not contain any proprietary information.</a:t>
            </a:r>
          </a:p>
        </p:txBody>
      </p:sp>
      <p:sp>
        <p:nvSpPr>
          <p:cNvPr id="5" name="Slide Number Placeholder 4">
            <a:extLst>
              <a:ext uri="{FF2B5EF4-FFF2-40B4-BE49-F238E27FC236}">
                <a16:creationId xmlns:a16="http://schemas.microsoft.com/office/drawing/2014/main" id="{A2F3D9A0-3501-45F7-A7B7-C15295E3F8D7}"/>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23884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Cost Extensions</a:t>
            </a:r>
          </a:p>
        </p:txBody>
      </p:sp>
      <p:sp>
        <p:nvSpPr>
          <p:cNvPr id="3" name="Content Placeholder 2"/>
          <p:cNvSpPr>
            <a:spLocks noGrp="1"/>
          </p:cNvSpPr>
          <p:nvPr>
            <p:ph idx="1"/>
          </p:nvPr>
        </p:nvSpPr>
        <p:spPr/>
        <p:txBody>
          <a:bodyPr>
            <a:normAutofit/>
          </a:bodyPr>
          <a:lstStyle/>
          <a:p>
            <a:r>
              <a:rPr lang="en-US" dirty="0"/>
              <a:t>A small business concern is eligible to receive a Phase IIC award only if its Phase IIA or Phase IIB award is completed before the start of the Phase IIC grant start date (no later than 8/21/2023)</a:t>
            </a:r>
            <a:endParaRPr lang="en-US" strike="sngStrike" dirty="0"/>
          </a:p>
          <a:p>
            <a:pPr marL="457200" lvl="1" indent="0">
              <a:buNone/>
            </a:pPr>
            <a:endParaRPr lang="en-US" sz="1800" dirty="0"/>
          </a:p>
        </p:txBody>
      </p:sp>
      <p:sp>
        <p:nvSpPr>
          <p:cNvPr id="6" name="Rectangle 5"/>
          <p:cNvSpPr/>
          <p:nvPr/>
        </p:nvSpPr>
        <p:spPr>
          <a:xfrm>
            <a:off x="2819400" y="3276599"/>
            <a:ext cx="2952750" cy="51305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Phase IIA or IIB </a:t>
            </a:r>
          </a:p>
        </p:txBody>
      </p:sp>
      <p:sp>
        <p:nvSpPr>
          <p:cNvPr id="7" name="Rectangle 6"/>
          <p:cNvSpPr/>
          <p:nvPr/>
        </p:nvSpPr>
        <p:spPr>
          <a:xfrm>
            <a:off x="5791200" y="3276600"/>
            <a:ext cx="3124200" cy="5130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Phase IIC (starts no later than 8/21/2023) </a:t>
            </a:r>
          </a:p>
        </p:txBody>
      </p:sp>
      <p:sp>
        <p:nvSpPr>
          <p:cNvPr id="9" name="TextBox 8"/>
          <p:cNvSpPr txBox="1"/>
          <p:nvPr/>
        </p:nvSpPr>
        <p:spPr>
          <a:xfrm>
            <a:off x="3793958" y="3789652"/>
            <a:ext cx="1200149" cy="307777"/>
          </a:xfrm>
          <a:prstGeom prst="rect">
            <a:avLst/>
          </a:prstGeom>
          <a:noFill/>
        </p:spPr>
        <p:txBody>
          <a:bodyPr wrap="square" rtlCol="0">
            <a:spAutoFit/>
          </a:bodyPr>
          <a:lstStyle/>
          <a:p>
            <a:pPr algn="ctr"/>
            <a:r>
              <a:rPr lang="en-US" sz="1400" i="1" dirty="0">
                <a:latin typeface="+mn-lt"/>
              </a:rPr>
              <a:t>2 years</a:t>
            </a:r>
          </a:p>
        </p:txBody>
      </p:sp>
      <p:sp>
        <p:nvSpPr>
          <p:cNvPr id="10" name="TextBox 9"/>
          <p:cNvSpPr txBox="1"/>
          <p:nvPr/>
        </p:nvSpPr>
        <p:spPr>
          <a:xfrm>
            <a:off x="6749716" y="3789652"/>
            <a:ext cx="1200149" cy="307777"/>
          </a:xfrm>
          <a:prstGeom prst="rect">
            <a:avLst/>
          </a:prstGeom>
          <a:noFill/>
        </p:spPr>
        <p:txBody>
          <a:bodyPr wrap="square" rtlCol="0">
            <a:spAutoFit/>
          </a:bodyPr>
          <a:lstStyle/>
          <a:p>
            <a:pPr algn="ctr"/>
            <a:r>
              <a:rPr lang="en-US" sz="1400" i="1" dirty="0">
                <a:solidFill>
                  <a:schemeClr val="accent1"/>
                </a:solidFill>
                <a:latin typeface="+mn-lt"/>
              </a:rPr>
              <a:t>up to 2 years</a:t>
            </a:r>
          </a:p>
        </p:txBody>
      </p:sp>
      <p:sp>
        <p:nvSpPr>
          <p:cNvPr id="5" name="Slide Number Placeholder 4">
            <a:extLst>
              <a:ext uri="{FF2B5EF4-FFF2-40B4-BE49-F238E27FC236}">
                <a16:creationId xmlns:a16="http://schemas.microsoft.com/office/drawing/2014/main" id="{BE86DE2E-3614-4B50-9436-9DBC714D4B72}"/>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688673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a:lstStyle>
          <a:p>
            <a:pPr algn="ctr"/>
            <a:r>
              <a:rPr lang="en-US" sz="4000" dirty="0">
                <a:solidFill>
                  <a:schemeClr val="accent6">
                    <a:lumMod val="75000"/>
                  </a:schemeClr>
                </a:solidFill>
              </a:rPr>
              <a:t>Thank you!</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97100415"/>
              </p:ext>
            </p:extLst>
          </p:nvPr>
        </p:nvGraphicFramePr>
        <p:xfrm>
          <a:off x="341312" y="1405730"/>
          <a:ext cx="11509375" cy="480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Icon&#10;&#10;Description automatically generated">
            <a:hlinkClick r:id="rId7"/>
            <a:extLst>
              <a:ext uri="{FF2B5EF4-FFF2-40B4-BE49-F238E27FC236}">
                <a16:creationId xmlns:a16="http://schemas.microsoft.com/office/drawing/2014/main" id="{ABCF7A54-D3E5-43FB-B57C-E05BA355FB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1492" y="5390472"/>
            <a:ext cx="603310" cy="534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con&#10;&#10;Description automatically generated">
            <a:hlinkClick r:id="rId9"/>
            <a:extLst>
              <a:ext uri="{FF2B5EF4-FFF2-40B4-BE49-F238E27FC236}">
                <a16:creationId xmlns:a16="http://schemas.microsoft.com/office/drawing/2014/main" id="{B5982CF8-FBF6-4804-9FB1-D09B2BA7D0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390472"/>
            <a:ext cx="567758" cy="534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7AE119-FAFF-4C5B-ACE9-572347BD1441}"/>
              </a:ext>
            </a:extLst>
          </p:cNvPr>
          <p:cNvSpPr txBox="1"/>
          <p:nvPr/>
        </p:nvSpPr>
        <p:spPr>
          <a:xfrm>
            <a:off x="381001" y="884570"/>
            <a:ext cx="11201399" cy="830997"/>
          </a:xfrm>
          <a:prstGeom prst="rect">
            <a:avLst/>
          </a:prstGeom>
          <a:noFill/>
        </p:spPr>
        <p:txBody>
          <a:bodyPr wrap="square">
            <a:spAutoFit/>
          </a:bodyPr>
          <a:lstStyle/>
          <a:p>
            <a:r>
              <a:rPr lang="en-US" sz="2400" dirty="0">
                <a:solidFill>
                  <a:schemeClr val="tx1">
                    <a:lumMod val="65000"/>
                    <a:lumOff val="35000"/>
                  </a:schemeClr>
                </a:solidFill>
                <a:latin typeface="+mn-lt"/>
              </a:rPr>
              <a:t>Please submit any question you may have via the Q&amp;A box, at the bottom of your screen</a:t>
            </a:r>
          </a:p>
          <a:p>
            <a:pPr marL="0" indent="0">
              <a:buNone/>
            </a:pPr>
            <a:endParaRPr lang="en-US" sz="2400" dirty="0"/>
          </a:p>
        </p:txBody>
      </p:sp>
      <p:pic>
        <p:nvPicPr>
          <p:cNvPr id="10" name="Picture 9">
            <a:extLst>
              <a:ext uri="{FF2B5EF4-FFF2-40B4-BE49-F238E27FC236}">
                <a16:creationId xmlns:a16="http://schemas.microsoft.com/office/drawing/2014/main" id="{ECF38DB3-974F-4421-82F5-57566D0BFE45}"/>
              </a:ext>
            </a:extLst>
          </p:cNvPr>
          <p:cNvPicPr>
            <a:picLocks noChangeAspect="1"/>
          </p:cNvPicPr>
          <p:nvPr/>
        </p:nvPicPr>
        <p:blipFill>
          <a:blip r:embed="rId11"/>
          <a:stretch>
            <a:fillRect/>
          </a:stretch>
        </p:blipFill>
        <p:spPr>
          <a:xfrm>
            <a:off x="3276600" y="3809999"/>
            <a:ext cx="3052482" cy="534361"/>
          </a:xfrm>
          <a:prstGeom prst="rect">
            <a:avLst/>
          </a:prstGeom>
        </p:spPr>
      </p:pic>
      <p:sp>
        <p:nvSpPr>
          <p:cNvPr id="11" name="Arrow: Right 10">
            <a:extLst>
              <a:ext uri="{FF2B5EF4-FFF2-40B4-BE49-F238E27FC236}">
                <a16:creationId xmlns:a16="http://schemas.microsoft.com/office/drawing/2014/main" id="{CEAE8FC1-829F-4EA8-8769-9F4F718DF683}"/>
              </a:ext>
            </a:extLst>
          </p:cNvPr>
          <p:cNvSpPr/>
          <p:nvPr/>
        </p:nvSpPr>
        <p:spPr>
          <a:xfrm>
            <a:off x="2667000" y="3924780"/>
            <a:ext cx="49904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B292CFD-950F-43B6-8091-68328FAF7C03}"/>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6620144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DC444B-A294-EC53-58F3-FE4541C03C54}"/>
              </a:ext>
            </a:extLst>
          </p:cNvPr>
          <p:cNvPicPr>
            <a:picLocks noChangeAspect="1"/>
          </p:cNvPicPr>
          <p:nvPr/>
        </p:nvPicPr>
        <p:blipFill>
          <a:blip r:embed="rId2"/>
          <a:stretch>
            <a:fillRect/>
          </a:stretch>
        </p:blipFill>
        <p:spPr>
          <a:xfrm>
            <a:off x="2108920" y="1606890"/>
            <a:ext cx="7015706" cy="1822110"/>
          </a:xfrm>
          <a:prstGeom prst="rect">
            <a:avLst/>
          </a:prstGeom>
        </p:spPr>
      </p:pic>
      <p:sp>
        <p:nvSpPr>
          <p:cNvPr id="2" name="Title 1"/>
          <p:cNvSpPr>
            <a:spLocks noGrp="1"/>
          </p:cNvSpPr>
          <p:nvPr>
            <p:ph type="title"/>
          </p:nvPr>
        </p:nvSpPr>
        <p:spPr>
          <a:xfrm>
            <a:off x="170329" y="138782"/>
            <a:ext cx="10515600" cy="1325563"/>
          </a:xfrm>
        </p:spPr>
        <p:txBody>
          <a:bodyPr/>
          <a:lstStyle/>
          <a:p>
            <a:r>
              <a:rPr lang="en-US" b="1" dirty="0">
                <a:solidFill>
                  <a:schemeClr val="accent6">
                    <a:lumMod val="75000"/>
                  </a:schemeClr>
                </a:solidFill>
              </a:rPr>
              <a:t>Terminology</a:t>
            </a:r>
          </a:p>
        </p:txBody>
      </p:sp>
      <p:sp>
        <p:nvSpPr>
          <p:cNvPr id="3" name="Content Placeholder 2"/>
          <p:cNvSpPr>
            <a:spLocks noGrp="1"/>
          </p:cNvSpPr>
          <p:nvPr>
            <p:ph idx="1"/>
          </p:nvPr>
        </p:nvSpPr>
        <p:spPr/>
        <p:txBody>
          <a:bodyPr/>
          <a:lstStyle/>
          <a:p>
            <a:endParaRPr lang="en-US" dirty="0"/>
          </a:p>
          <a:p>
            <a:pPr lvl="1"/>
            <a:endParaRPr lang="en-US" dirty="0"/>
          </a:p>
        </p:txBody>
      </p:sp>
      <p:sp>
        <p:nvSpPr>
          <p:cNvPr id="15" name="Content Placeholder 2"/>
          <p:cNvSpPr txBox="1">
            <a:spLocks/>
          </p:cNvSpPr>
          <p:nvPr/>
        </p:nvSpPr>
        <p:spPr>
          <a:xfrm>
            <a:off x="581870" y="3973503"/>
            <a:ext cx="10931610" cy="2372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a:solidFill>
                  <a:schemeClr val="tx1">
                    <a:lumMod val="65000"/>
                    <a:lumOff val="35000"/>
                  </a:schemeClr>
                </a:solidFill>
              </a:rPr>
              <a:t>Bold terminology is per statute</a:t>
            </a:r>
          </a:p>
          <a:p>
            <a:pPr lvl="1"/>
            <a:r>
              <a:rPr lang="en-US" sz="2800" dirty="0">
                <a:solidFill>
                  <a:schemeClr val="tx1">
                    <a:lumMod val="65000"/>
                    <a:lumOff val="35000"/>
                  </a:schemeClr>
                </a:solidFill>
              </a:rPr>
              <a:t>ALL Phase IIs -  Initial (or first), second and third Phase II applications - are submitted through our “Phase II” FOAs</a:t>
            </a:r>
          </a:p>
        </p:txBody>
      </p:sp>
      <p:sp>
        <p:nvSpPr>
          <p:cNvPr id="5" name="Slide Number Placeholder 4">
            <a:extLst>
              <a:ext uri="{FF2B5EF4-FFF2-40B4-BE49-F238E27FC236}">
                <a16:creationId xmlns:a16="http://schemas.microsoft.com/office/drawing/2014/main" id="{88115C15-B5EF-4BC9-8804-A221DFFDDB6D}"/>
              </a:ext>
            </a:extLst>
          </p:cNvPr>
          <p:cNvSpPr>
            <a:spLocks noGrp="1"/>
          </p:cNvSpPr>
          <p:nvPr>
            <p:ph type="sldNum" sz="quarter" idx="12"/>
          </p:nvPr>
        </p:nvSpPr>
        <p:spPr/>
        <p:txBody>
          <a:bodyPr/>
          <a:lstStyle/>
          <a:p>
            <a:fld id="{4338C4E9-21C8-4C18-A92E-A26AA5FEEEDA}" type="slidenum">
              <a:rPr lang="en-US" smtClean="0">
                <a:solidFill>
                  <a:prstClr val="black">
                    <a:tint val="75000"/>
                  </a:prstClr>
                </a:solidFill>
              </a:rPr>
              <a:pPr/>
              <a:t>4</a:t>
            </a:fld>
            <a:endParaRPr lang="en-US">
              <a:solidFill>
                <a:prstClr val="black">
                  <a:tint val="75000"/>
                </a:prstClr>
              </a:solidFill>
            </a:endParaRPr>
          </a:p>
        </p:txBody>
      </p:sp>
      <p:sp>
        <p:nvSpPr>
          <p:cNvPr id="9" name="Speech Bubble: Rectangle 8">
            <a:extLst>
              <a:ext uri="{FF2B5EF4-FFF2-40B4-BE49-F238E27FC236}">
                <a16:creationId xmlns:a16="http://schemas.microsoft.com/office/drawing/2014/main" id="{7F6E6A28-65D4-E4DE-F963-780032F2DE30}"/>
              </a:ext>
            </a:extLst>
          </p:cNvPr>
          <p:cNvSpPr/>
          <p:nvPr/>
        </p:nvSpPr>
        <p:spPr>
          <a:xfrm>
            <a:off x="3179737" y="853004"/>
            <a:ext cx="1882589" cy="468797"/>
          </a:xfrm>
          <a:prstGeom prst="wedgeRectCallout">
            <a:avLst>
              <a:gd name="adj1" fmla="val -18667"/>
              <a:gd name="adj2" fmla="val 23269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or </a:t>
            </a:r>
            <a:r>
              <a:rPr lang="en-US" b="1" dirty="0"/>
              <a:t>First</a:t>
            </a:r>
          </a:p>
        </p:txBody>
      </p:sp>
      <p:sp>
        <p:nvSpPr>
          <p:cNvPr id="10" name="Speech Bubble: Rectangle 9">
            <a:extLst>
              <a:ext uri="{FF2B5EF4-FFF2-40B4-BE49-F238E27FC236}">
                <a16:creationId xmlns:a16="http://schemas.microsoft.com/office/drawing/2014/main" id="{4AE43A25-AF8D-D8FE-5D23-D367A08B2235}"/>
              </a:ext>
            </a:extLst>
          </p:cNvPr>
          <p:cNvSpPr/>
          <p:nvPr/>
        </p:nvSpPr>
        <p:spPr>
          <a:xfrm>
            <a:off x="5163671" y="591703"/>
            <a:ext cx="1768009" cy="756674"/>
          </a:xfrm>
          <a:prstGeom prst="wedgeRectCallout">
            <a:avLst>
              <a:gd name="adj1" fmla="val -23230"/>
              <a:gd name="adj2" fmla="val 15805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a:t>
            </a:r>
            <a:r>
              <a:rPr lang="en-US" b="1" dirty="0"/>
              <a:t>Sequential</a:t>
            </a:r>
          </a:p>
        </p:txBody>
      </p:sp>
      <p:sp>
        <p:nvSpPr>
          <p:cNvPr id="19" name="Speech Bubble: Rectangle 18">
            <a:extLst>
              <a:ext uri="{FF2B5EF4-FFF2-40B4-BE49-F238E27FC236}">
                <a16:creationId xmlns:a16="http://schemas.microsoft.com/office/drawing/2014/main" id="{096D8997-040A-3E9E-6D44-CF1DDD3A3DCC}"/>
              </a:ext>
            </a:extLst>
          </p:cNvPr>
          <p:cNvSpPr/>
          <p:nvPr/>
        </p:nvSpPr>
        <p:spPr>
          <a:xfrm>
            <a:off x="7229052" y="591702"/>
            <a:ext cx="2381112" cy="468797"/>
          </a:xfrm>
          <a:prstGeom prst="wedgeRectCallout">
            <a:avLst>
              <a:gd name="adj1" fmla="val -52175"/>
              <a:gd name="adj2" fmla="val 2881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a:t>
            </a:r>
            <a:r>
              <a:rPr lang="en-US" b="1" dirty="0"/>
              <a:t>Subsequent</a:t>
            </a:r>
          </a:p>
        </p:txBody>
      </p:sp>
    </p:spTree>
    <p:extLst>
      <p:ext uri="{BB962C8B-B14F-4D97-AF65-F5344CB8AC3E}">
        <p14:creationId xmlns:p14="http://schemas.microsoft.com/office/powerpoint/2010/main" val="328403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203998"/>
            <a:ext cx="10515600" cy="1325563"/>
          </a:xfrm>
        </p:spPr>
        <p:txBody>
          <a:bodyPr/>
          <a:lstStyle/>
          <a:p>
            <a:r>
              <a:rPr lang="en-US" b="1" dirty="0">
                <a:solidFill>
                  <a:schemeClr val="accent6">
                    <a:lumMod val="75000"/>
                  </a:schemeClr>
                </a:solidFill>
              </a:rPr>
              <a:t>Awardee Phase II Technical and Business Assistance Program (TABA)</a:t>
            </a:r>
          </a:p>
        </p:txBody>
      </p:sp>
      <p:sp>
        <p:nvSpPr>
          <p:cNvPr id="4" name="Content Placeholder 2"/>
          <p:cNvSpPr>
            <a:spLocks noGrp="1"/>
          </p:cNvSpPr>
          <p:nvPr>
            <p:ph idx="1"/>
          </p:nvPr>
        </p:nvSpPr>
        <p:spPr>
          <a:xfrm>
            <a:off x="547032" y="1690690"/>
            <a:ext cx="10775392" cy="3978275"/>
          </a:xfrm>
        </p:spPr>
        <p:txBody>
          <a:bodyPr>
            <a:noAutofit/>
          </a:bodyPr>
          <a:lstStyle/>
          <a:p>
            <a:pPr marL="0" lvl="0" indent="0">
              <a:buNone/>
            </a:pPr>
            <a:r>
              <a:rPr lang="en-US" sz="2000" dirty="0"/>
              <a:t>Phase IIA, IIB and IIC – If you wish to use TABA funds, select your own vendor and include additional funding (above Max award amount) and vendor specifics in application. </a:t>
            </a:r>
          </a:p>
          <a:p>
            <a:pPr lvl="1"/>
            <a:r>
              <a:rPr lang="en-US" i="0" dirty="0"/>
              <a:t>Up to $50,000 (Phase II) for TABA services over max award amount</a:t>
            </a:r>
          </a:p>
          <a:p>
            <a:pPr lvl="1"/>
            <a:r>
              <a:rPr lang="en-US" i="0" dirty="0"/>
              <a:t>Example: $1,100,000 for R&amp;D and $50,000 for TABA. Request is $1,150,000.</a:t>
            </a:r>
          </a:p>
          <a:p>
            <a:pPr lvl="1"/>
            <a:r>
              <a:rPr lang="en-US" i="0" dirty="0"/>
              <a:t>Phase II services could include:</a:t>
            </a:r>
          </a:p>
          <a:p>
            <a:pPr lvl="2"/>
            <a:r>
              <a:rPr lang="en-US" dirty="0"/>
              <a:t>Market research / segmentation</a:t>
            </a:r>
          </a:p>
          <a:p>
            <a:pPr lvl="2"/>
            <a:r>
              <a:rPr lang="en-US" dirty="0"/>
              <a:t>Regulatory</a:t>
            </a:r>
          </a:p>
          <a:p>
            <a:pPr lvl="2"/>
            <a:r>
              <a:rPr lang="en-US" dirty="0"/>
              <a:t>IP</a:t>
            </a:r>
          </a:p>
          <a:p>
            <a:pPr lvl="2"/>
            <a:r>
              <a:rPr lang="en-US" dirty="0"/>
              <a:t>Pitch deck</a:t>
            </a:r>
          </a:p>
          <a:p>
            <a:pPr lvl="2"/>
            <a:r>
              <a:rPr lang="en-US" dirty="0"/>
              <a:t>Networking group fees</a:t>
            </a:r>
          </a:p>
          <a:p>
            <a:pPr lvl="2"/>
            <a:r>
              <a:rPr lang="en-US" dirty="0"/>
              <a:t>And more…</a:t>
            </a:r>
          </a:p>
          <a:p>
            <a:pPr marL="914400" lvl="2" indent="0">
              <a:buNone/>
            </a:pPr>
            <a:endParaRPr lang="en-US" i="0" dirty="0"/>
          </a:p>
          <a:p>
            <a:pPr lvl="1"/>
            <a:endParaRPr lang="en-US" sz="2800" i="0" dirty="0"/>
          </a:p>
        </p:txBody>
      </p:sp>
      <p:sp>
        <p:nvSpPr>
          <p:cNvPr id="3" name="Slide Number Placeholder 2">
            <a:extLst>
              <a:ext uri="{FF2B5EF4-FFF2-40B4-BE49-F238E27FC236}">
                <a16:creationId xmlns:a16="http://schemas.microsoft.com/office/drawing/2014/main" id="{2604A2B7-9ED2-40A0-A26C-71C2DB282619}"/>
              </a:ext>
            </a:extLst>
          </p:cNvPr>
          <p:cNvSpPr>
            <a:spLocks noGrp="1"/>
          </p:cNvSpPr>
          <p:nvPr>
            <p:ph type="sldNum" sz="quarter" idx="12"/>
          </p:nvPr>
        </p:nvSpPr>
        <p:spPr>
          <a:xfrm>
            <a:off x="10442713" y="6492875"/>
            <a:ext cx="2743200" cy="365125"/>
          </a:xfrm>
        </p:spPr>
        <p:txBody>
          <a:bodyPr/>
          <a:lstStyle/>
          <a:p>
            <a:fld id="{7095E747-9657-4DB4-B1B0-824A61E48864}" type="slidenum">
              <a:rPr lang="en-US" smtClean="0"/>
              <a:t>5</a:t>
            </a:fld>
            <a:endParaRPr lang="en-US" dirty="0"/>
          </a:p>
        </p:txBody>
      </p:sp>
    </p:spTree>
    <p:extLst>
      <p:ext uri="{BB962C8B-B14F-4D97-AF65-F5344CB8AC3E}">
        <p14:creationId xmlns:p14="http://schemas.microsoft.com/office/powerpoint/2010/main" val="228569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1105-A853-48A0-A301-605E3044A9F5}"/>
              </a:ext>
            </a:extLst>
          </p:cNvPr>
          <p:cNvSpPr>
            <a:spLocks noGrp="1"/>
          </p:cNvSpPr>
          <p:nvPr>
            <p:ph type="title"/>
          </p:nvPr>
        </p:nvSpPr>
        <p:spPr>
          <a:xfrm>
            <a:off x="248920" y="391316"/>
            <a:ext cx="10515600" cy="1325563"/>
          </a:xfrm>
        </p:spPr>
        <p:txBody>
          <a:bodyPr/>
          <a:lstStyle/>
          <a:p>
            <a:r>
              <a:rPr lang="en-US" sz="4400" b="1" dirty="0">
                <a:solidFill>
                  <a:schemeClr val="accent6">
                    <a:lumMod val="75000"/>
                  </a:schemeClr>
                </a:solidFill>
              </a:rPr>
              <a:t>Web Page on Preparing a Phase II Grant Application</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00311AFA-F03D-4D86-8A17-8F7EBD404E24}"/>
              </a:ext>
            </a:extLst>
          </p:cNvPr>
          <p:cNvSpPr>
            <a:spLocks noGrp="1"/>
          </p:cNvSpPr>
          <p:nvPr>
            <p:ph idx="1"/>
          </p:nvPr>
        </p:nvSpPr>
        <p:spPr>
          <a:xfrm>
            <a:off x="411480" y="1716879"/>
            <a:ext cx="10515600" cy="3978275"/>
          </a:xfrm>
        </p:spPr>
        <p:txBody>
          <a:bodyPr/>
          <a:lstStyle/>
          <a:p>
            <a:pPr marL="0" indent="0">
              <a:buNone/>
            </a:pPr>
            <a:endParaRPr lang="en-US" dirty="0">
              <a:hlinkClick r:id="" action="ppaction://noaction"/>
            </a:endParaRPr>
          </a:p>
          <a:p>
            <a:pPr marL="0" indent="0">
              <a:buNone/>
            </a:pPr>
            <a:r>
              <a:rPr lang="en-US" dirty="0">
                <a:hlinkClick r:id="" action="ppaction://noaction"/>
              </a:rPr>
              <a:t>https://science.osti.gov/sbir/Applicant-Resources/Grant-Application-Phase-II</a:t>
            </a:r>
            <a:endParaRPr lang="en-US" dirty="0"/>
          </a:p>
          <a:p>
            <a:pPr marL="0" indent="0">
              <a:buNone/>
            </a:pPr>
            <a:endParaRPr lang="en-US" dirty="0"/>
          </a:p>
          <a:p>
            <a:r>
              <a:rPr lang="en-US" dirty="0"/>
              <a:t>Key Differences between Phase I and Phase II applications</a:t>
            </a:r>
          </a:p>
          <a:p>
            <a:r>
              <a:rPr lang="en-US" dirty="0"/>
              <a:t>Resources:</a:t>
            </a:r>
          </a:p>
          <a:p>
            <a:pPr lvl="1"/>
            <a:r>
              <a:rPr lang="en-US" i="0" dirty="0"/>
              <a:t>ROI Template</a:t>
            </a:r>
          </a:p>
          <a:p>
            <a:pPr lvl="1"/>
            <a:r>
              <a:rPr lang="en-US" i="0" dirty="0"/>
              <a:t>Pro-forma Template</a:t>
            </a:r>
          </a:p>
          <a:p>
            <a:pPr lvl="1"/>
            <a:r>
              <a:rPr lang="en-US" i="0" dirty="0"/>
              <a:t>Level of Effort &amp; Max Funding workbook</a:t>
            </a:r>
          </a:p>
          <a:p>
            <a:pPr lvl="1"/>
            <a:r>
              <a:rPr lang="en-US" i="0" dirty="0"/>
              <a:t>Cooperative agreement template</a:t>
            </a:r>
          </a:p>
          <a:p>
            <a:endParaRPr lang="en-US" dirty="0"/>
          </a:p>
          <a:p>
            <a:pPr marL="0" indent="0">
              <a:buNone/>
            </a:pPr>
            <a:endParaRPr lang="en-US" dirty="0"/>
          </a:p>
        </p:txBody>
      </p:sp>
    </p:spTree>
    <p:extLst>
      <p:ext uri="{BB962C8B-B14F-4D97-AF65-F5344CB8AC3E}">
        <p14:creationId xmlns:p14="http://schemas.microsoft.com/office/powerpoint/2010/main" val="59212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40" y="109311"/>
            <a:ext cx="9246634" cy="1138773"/>
          </a:xfrm>
          <a:prstGeom prst="rect">
            <a:avLst/>
          </a:prstGeom>
        </p:spPr>
        <p:txBody>
          <a:bodyPr wrap="none">
            <a:spAutoFit/>
          </a:bodyPr>
          <a:lstStyle/>
          <a:p>
            <a:pPr algn="ctr"/>
            <a:r>
              <a:rPr lang="en-US" sz="4000" b="1" dirty="0">
                <a:solidFill>
                  <a:schemeClr val="accent6">
                    <a:lumMod val="75000"/>
                  </a:schemeClr>
                </a:solidFill>
                <a:latin typeface="+mj-lt"/>
              </a:rPr>
              <a:t>Company Commercialization Report Changes</a:t>
            </a:r>
          </a:p>
          <a:p>
            <a:pPr algn="ctr"/>
            <a:endParaRPr lang="en-US" sz="2800" b="1" dirty="0"/>
          </a:p>
        </p:txBody>
      </p:sp>
      <p:sp>
        <p:nvSpPr>
          <p:cNvPr id="3" name="Rectangle 2"/>
          <p:cNvSpPr/>
          <p:nvPr/>
        </p:nvSpPr>
        <p:spPr>
          <a:xfrm>
            <a:off x="501540" y="1248084"/>
            <a:ext cx="11518083" cy="4575483"/>
          </a:xfrm>
          <a:prstGeom prst="rect">
            <a:avLst/>
          </a:prstGeom>
        </p:spPr>
        <p:txBody>
          <a:bodyPr wrap="square">
            <a:spAutoFit/>
          </a:bodyPr>
          <a:lstStyle/>
          <a:p>
            <a:pPr marL="0" marR="0">
              <a:lnSpc>
                <a:spcPct val="107000"/>
              </a:lnSpc>
              <a:spcBef>
                <a:spcPts val="0"/>
              </a:spcBef>
              <a:spcAft>
                <a:spcPts val="800"/>
              </a:spcAft>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Applicants who have had prior SBIR/STTR Phase II awards from any federal agency must provide the Company Commercialization Report (CCR) from SBIR.gov. SBIR and STTR awardees are required by the SBA Policy Directive to update and maintain their organization’s CCR on </a:t>
            </a:r>
            <a:r>
              <a:rPr lang="en-US" sz="2000" u="none" strike="noStrike"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SBIR.gov</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 Companies may complete this report by logging into the company’s account on </a:t>
            </a:r>
            <a:r>
              <a:rPr lang="en-US" sz="2000" u="none" strike="noStrike"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SBIR.gov</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 and starting a new Company Commercialization Report. </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For SBIR and Both applicants, the CCR is attached to Question 8 of SBIR/STTR Information Form, if applicable</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For STTR-only applicants, the CCR is attached to Field 12 of the R&amp;R Other Project Information Form</a:t>
            </a:r>
          </a:p>
          <a:p>
            <a:pPr marR="0" lvl="0">
              <a:lnSpc>
                <a:spcPct val="107000"/>
              </a:lnSpc>
              <a:spcBef>
                <a:spcPts val="0"/>
              </a:spcBef>
              <a:spcAft>
                <a:spcPts val="800"/>
              </a:spcAft>
            </a:pPr>
            <a:endParaRPr lang="en-US" sz="2000"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000"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rPr>
              <a:t>FOA contains instructions on generating this report (Section on Content and Format of Application)</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2800" dirty="0">
              <a:solidFill>
                <a:prstClr val="black"/>
              </a:solidFill>
              <a:latin typeface="Calibri"/>
            </a:endParaRPr>
          </a:p>
        </p:txBody>
      </p:sp>
    </p:spTree>
    <p:extLst>
      <p:ext uri="{BB962C8B-B14F-4D97-AF65-F5344CB8AC3E}">
        <p14:creationId xmlns:p14="http://schemas.microsoft.com/office/powerpoint/2010/main" val="205165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975" y="0"/>
            <a:ext cx="3776675" cy="1200329"/>
          </a:xfrm>
          <a:prstGeom prst="rect">
            <a:avLst/>
          </a:prstGeom>
        </p:spPr>
        <p:txBody>
          <a:bodyPr wrap="none">
            <a:spAutoFit/>
          </a:bodyPr>
          <a:lstStyle/>
          <a:p>
            <a:pPr algn="ctr"/>
            <a:r>
              <a:rPr lang="en-US" sz="4400" b="1" dirty="0">
                <a:solidFill>
                  <a:schemeClr val="accent6">
                    <a:lumMod val="75000"/>
                  </a:schemeClr>
                </a:solidFill>
                <a:latin typeface="+mj-lt"/>
              </a:rPr>
              <a:t>Reauthorization</a:t>
            </a:r>
          </a:p>
          <a:p>
            <a:pPr algn="ctr"/>
            <a:endParaRPr lang="en-US" sz="2800" b="1" dirty="0"/>
          </a:p>
        </p:txBody>
      </p:sp>
      <p:sp>
        <p:nvSpPr>
          <p:cNvPr id="3" name="Rectangle 2"/>
          <p:cNvSpPr/>
          <p:nvPr/>
        </p:nvSpPr>
        <p:spPr>
          <a:xfrm>
            <a:off x="240412" y="849249"/>
            <a:ext cx="11518083" cy="4966360"/>
          </a:xfrm>
          <a:prstGeom prst="rect">
            <a:avLst/>
          </a:prstGeom>
        </p:spPr>
        <p:txBody>
          <a:bodyPr wrap="square">
            <a:spAutoFit/>
          </a:bodyPr>
          <a:lstStyle/>
          <a:p>
            <a:pPr marL="342900" indent="-342900">
              <a:lnSpc>
                <a:spcPct val="110000"/>
              </a:lnSpc>
              <a:buFont typeface="Arial" panose="020B0604020202020204" pitchFamily="34" charset="0"/>
              <a:buChar char="•"/>
            </a:pPr>
            <a:r>
              <a:rPr lang="en-US" sz="2200" dirty="0">
                <a:solidFill>
                  <a:schemeClr val="tx1">
                    <a:lumMod val="65000"/>
                    <a:lumOff val="35000"/>
                  </a:schemeClr>
                </a:solidFill>
              </a:rPr>
              <a:t>The SBIR/STTR Extension Act of 2022 was signed into law on September 30, 2022</a:t>
            </a:r>
          </a:p>
          <a:p>
            <a:pPr marL="342900" indent="-342900">
              <a:lnSpc>
                <a:spcPct val="110000"/>
              </a:lnSpc>
              <a:buFont typeface="Arial" panose="020B0604020202020204" pitchFamily="34" charset="0"/>
              <a:buChar char="•"/>
            </a:pPr>
            <a:r>
              <a:rPr lang="en-US" sz="2200" dirty="0">
                <a:solidFill>
                  <a:schemeClr val="tx1">
                    <a:lumMod val="65000"/>
                    <a:lumOff val="35000"/>
                  </a:schemeClr>
                </a:solidFill>
              </a:rPr>
              <a:t>What you need to know now regarding required changes:</a:t>
            </a:r>
          </a:p>
          <a:p>
            <a:pPr marL="800100" lvl="1" indent="-342900">
              <a:lnSpc>
                <a:spcPct val="110000"/>
              </a:lnSpc>
              <a:buFont typeface="Arial" panose="020B0604020202020204" pitchFamily="34" charset="0"/>
              <a:buChar char="•"/>
            </a:pPr>
            <a:r>
              <a:rPr lang="en-US" sz="2200" dirty="0">
                <a:solidFill>
                  <a:schemeClr val="tx1">
                    <a:lumMod val="65000"/>
                    <a:lumOff val="35000"/>
                  </a:schemeClr>
                </a:solidFill>
              </a:rPr>
              <a:t>You are now </a:t>
            </a:r>
            <a:r>
              <a:rPr lang="en-US" sz="2200" b="1" i="1" dirty="0">
                <a:solidFill>
                  <a:schemeClr val="tx1">
                    <a:lumMod val="65000"/>
                    <a:lumOff val="35000"/>
                  </a:schemeClr>
                </a:solidFill>
              </a:rPr>
              <a:t>required</a:t>
            </a:r>
            <a:r>
              <a:rPr lang="en-US" sz="2200" dirty="0">
                <a:solidFill>
                  <a:schemeClr val="tx1">
                    <a:lumMod val="65000"/>
                    <a:lumOff val="35000"/>
                  </a:schemeClr>
                </a:solidFill>
              </a:rPr>
              <a:t> to submit a Disclosure of Foreign Relationships using the form on: </a:t>
            </a:r>
            <a:r>
              <a:rPr lang="en-US" sz="2200" u="sng" dirty="0">
                <a:solidFill>
                  <a:srgbClr val="0070C0"/>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https://science.osti.gov/sbir/Applicant-Resources/Grant-Application</a:t>
            </a:r>
            <a:endParaRPr lang="en-US" sz="2200" dirty="0">
              <a:solidFill>
                <a:srgbClr val="0070C0"/>
              </a:solidFill>
            </a:endParaRPr>
          </a:p>
          <a:p>
            <a:pPr marL="742950" lvl="1" indent="-285750">
              <a:spcAft>
                <a:spcPts val="1125"/>
              </a:spcAft>
              <a:buFont typeface="Arial" panose="020B0604020202020204" pitchFamily="34" charset="0"/>
              <a:buChar char="•"/>
            </a:pPr>
            <a:r>
              <a:rPr lang="en-US" sz="2200" dirty="0">
                <a:solidFill>
                  <a:schemeClr val="tx1">
                    <a:lumMod val="65000"/>
                    <a:lumOff val="35000"/>
                  </a:schemeClr>
                </a:solidFill>
                <a:effectLst/>
                <a:ea typeface="Calibri" panose="020F0502020204030204" pitchFamily="34" charset="0"/>
              </a:rPr>
              <a:t>Your application may be declined if the form is not included</a:t>
            </a:r>
          </a:p>
          <a:p>
            <a:pPr marL="742950" lvl="1" indent="-285750">
              <a:spcAft>
                <a:spcPts val="1125"/>
              </a:spcAft>
              <a:buFont typeface="Arial" panose="020B0604020202020204" pitchFamily="34" charset="0"/>
              <a:buChar char="•"/>
            </a:pPr>
            <a:r>
              <a:rPr lang="en-US" sz="2200" dirty="0">
                <a:solidFill>
                  <a:schemeClr val="tx1">
                    <a:lumMod val="65000"/>
                    <a:lumOff val="35000"/>
                  </a:schemeClr>
                </a:solidFill>
                <a:effectLst/>
                <a:ea typeface="Calibri" panose="020F0502020204030204" pitchFamily="34" charset="0"/>
              </a:rPr>
              <a:t>The disclosure is attached to Field 12 of the Research and Related Other Project Information Form</a:t>
            </a:r>
          </a:p>
          <a:p>
            <a:pPr marL="742950" lvl="1" indent="-285750">
              <a:spcAft>
                <a:spcPts val="1125"/>
              </a:spcAft>
              <a:buFont typeface="Arial" panose="020B0604020202020204" pitchFamily="34" charset="0"/>
              <a:buChar char="•"/>
            </a:pPr>
            <a:r>
              <a:rPr lang="en-US" sz="2200" dirty="0">
                <a:solidFill>
                  <a:schemeClr val="tx1">
                    <a:lumMod val="65000"/>
                    <a:lumOff val="35000"/>
                  </a:schemeClr>
                </a:solidFill>
                <a:effectLst/>
                <a:ea typeface="Calibri" panose="020F0502020204030204" pitchFamily="34" charset="0"/>
              </a:rPr>
              <a:t>Even if your small business has no foreign relationships, you must complete the form to certify</a:t>
            </a:r>
          </a:p>
          <a:p>
            <a:pPr marL="742950" lvl="1" indent="-285750">
              <a:spcAft>
                <a:spcPts val="1125"/>
              </a:spcAft>
              <a:buFont typeface="Arial" panose="020B0604020202020204" pitchFamily="34" charset="0"/>
              <a:buChar char="•"/>
            </a:pPr>
            <a:r>
              <a:rPr lang="en-US" sz="2200" i="1" dirty="0">
                <a:solidFill>
                  <a:schemeClr val="tx1">
                    <a:lumMod val="65000"/>
                    <a:lumOff val="35000"/>
                  </a:schemeClr>
                </a:solidFill>
                <a:effectLst/>
                <a:ea typeface="Calibri" panose="020F0502020204030204" pitchFamily="34" charset="0"/>
              </a:rPr>
              <a:t>If you have previously submitted your application, you must resubmit the application with this form included</a:t>
            </a:r>
            <a:r>
              <a:rPr lang="en-US" sz="2200" dirty="0">
                <a:solidFill>
                  <a:schemeClr val="tx1">
                    <a:lumMod val="65000"/>
                    <a:lumOff val="35000"/>
                  </a:schemeClr>
                </a:solidFill>
                <a:effectLst/>
                <a:ea typeface="Calibri" panose="020F0502020204030204" pitchFamily="34" charset="0"/>
              </a:rPr>
              <a:t>.  We will use the latest version submitted by the deadline.</a:t>
            </a:r>
            <a:endParaRPr lang="en-US" sz="2200" dirty="0">
              <a:solidFill>
                <a:schemeClr val="tx1">
                  <a:lumMod val="65000"/>
                  <a:lumOff val="35000"/>
                </a:schemeClr>
              </a:solidFill>
              <a:ea typeface="Calibri" panose="020F0502020204030204" pitchFamily="34" charset="0"/>
            </a:endParaRPr>
          </a:p>
          <a:p>
            <a:pPr>
              <a:lnSpc>
                <a:spcPct val="110000"/>
              </a:lnSpc>
            </a:pPr>
            <a:endParaRPr lang="en-US" sz="2800" dirty="0">
              <a:solidFill>
                <a:prstClr val="black"/>
              </a:solidFill>
              <a:latin typeface="Calibri"/>
            </a:endParaRPr>
          </a:p>
        </p:txBody>
      </p:sp>
    </p:spTree>
    <p:extLst>
      <p:ext uri="{BB962C8B-B14F-4D97-AF65-F5344CB8AC3E}">
        <p14:creationId xmlns:p14="http://schemas.microsoft.com/office/powerpoint/2010/main" val="390707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of with the sun in the background&#10;&#10;Description automatically generated with low confidence">
            <a:extLst>
              <a:ext uri="{FF2B5EF4-FFF2-40B4-BE49-F238E27FC236}">
                <a16:creationId xmlns:a16="http://schemas.microsoft.com/office/drawing/2014/main" id="{CBFABFD8-7A89-BC47-DFF1-7EF329E4FC8A}"/>
              </a:ext>
            </a:extLst>
          </p:cNvPr>
          <p:cNvPicPr>
            <a:picLocks noChangeAspect="1"/>
          </p:cNvPicPr>
          <p:nvPr/>
        </p:nvPicPr>
        <p:blipFill rotWithShape="1">
          <a:blip r:embed="rId3"/>
          <a:srcRect l="3093" r="21064"/>
          <a:stretch/>
        </p:blipFill>
        <p:spPr>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6" name="Text Placeholder 5"/>
          <p:cNvSpPr>
            <a:spLocks noGrp="1"/>
          </p:cNvSpPr>
          <p:nvPr>
            <p:ph type="body" idx="1"/>
          </p:nvPr>
        </p:nvSpPr>
        <p:spPr>
          <a:xfrm>
            <a:off x="437447" y="2459481"/>
            <a:ext cx="5808448" cy="911117"/>
          </a:xfrm>
        </p:spPr>
        <p:txBody>
          <a:bodyPr vert="horz" lIns="91440" tIns="45720" rIns="91440" bIns="45720" rtlCol="0">
            <a:normAutofit/>
          </a:bodyPr>
          <a:lstStyle/>
          <a:p>
            <a:pPr defTabSz="914400"/>
            <a:r>
              <a:rPr lang="en-US" sz="2800" dirty="0">
                <a:solidFill>
                  <a:schemeClr val="tx1"/>
                </a:solidFill>
              </a:rPr>
              <a:t>Phase IIA &amp; Phase IIB</a:t>
            </a:r>
          </a:p>
        </p:txBody>
      </p:sp>
      <p:sp>
        <p:nvSpPr>
          <p:cNvPr id="5" name="Title 4"/>
          <p:cNvSpPr>
            <a:spLocks noGrp="1"/>
          </p:cNvSpPr>
          <p:nvPr>
            <p:ph type="title"/>
          </p:nvPr>
        </p:nvSpPr>
        <p:spPr>
          <a:xfrm>
            <a:off x="327900" y="131441"/>
            <a:ext cx="6971257" cy="2390459"/>
          </a:xfrm>
        </p:spPr>
        <p:txBody>
          <a:bodyPr vert="horz" lIns="91440" tIns="45720" rIns="91440" bIns="45720" rtlCol="0" anchor="b">
            <a:normAutofit/>
          </a:bodyPr>
          <a:lstStyle/>
          <a:p>
            <a:pPr defTabSz="914400"/>
            <a:r>
              <a:rPr lang="en-US" sz="5400" b="1" dirty="0">
                <a:solidFill>
                  <a:schemeClr val="accent6">
                    <a:lumMod val="75000"/>
                  </a:schemeClr>
                </a:solidFill>
              </a:rPr>
              <a:t>Second Phase II Awards</a:t>
            </a:r>
          </a:p>
        </p:txBody>
      </p:sp>
      <p:sp>
        <p:nvSpPr>
          <p:cNvPr id="23" name="Freeform: Shape 15">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7">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A0D8F118-107D-48D4-F258-3DEEB9544AA2}"/>
              </a:ext>
            </a:extLst>
          </p:cNvPr>
          <p:cNvGrpSpPr/>
          <p:nvPr/>
        </p:nvGrpSpPr>
        <p:grpSpPr>
          <a:xfrm>
            <a:off x="0" y="6096001"/>
            <a:ext cx="12192000" cy="762000"/>
            <a:chOff x="0" y="6096000"/>
            <a:chExt cx="12192000" cy="762000"/>
          </a:xfrm>
        </p:grpSpPr>
        <p:sp>
          <p:nvSpPr>
            <p:cNvPr id="8" name="Rectangle 7">
              <a:extLst>
                <a:ext uri="{FF2B5EF4-FFF2-40B4-BE49-F238E27FC236}">
                  <a16:creationId xmlns:a16="http://schemas.microsoft.com/office/drawing/2014/main" id="{FC88B3A0-7584-26C2-1B0E-3175019F22E9}"/>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Picture 2" descr="https://powerpedia.energy.gov/w/images/0/08/DOE_Logo_Color-Seal_White-Text.png">
              <a:extLst>
                <a:ext uri="{FF2B5EF4-FFF2-40B4-BE49-F238E27FC236}">
                  <a16:creationId xmlns:a16="http://schemas.microsoft.com/office/drawing/2014/main" id="{7D3303E4-2DD5-4F92-9DE7-E488241E96E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0A58D53A-2199-A945-BE72-5A02507522A4}"/>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Tree>
    <p:extLst>
      <p:ext uri="{BB962C8B-B14F-4D97-AF65-F5344CB8AC3E}">
        <p14:creationId xmlns:p14="http://schemas.microsoft.com/office/powerpoint/2010/main" val="4078071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32516</TotalTime>
  <Words>4072</Words>
  <Application>Microsoft Office PowerPoint</Application>
  <PresentationFormat>Widescreen</PresentationFormat>
  <Paragraphs>491</Paragraphs>
  <Slides>35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Calibri Light</vt:lpstr>
      <vt:lpstr>Symbol</vt:lpstr>
      <vt:lpstr>Office Theme</vt:lpstr>
      <vt:lpstr>PowerPoint Presentation</vt:lpstr>
      <vt:lpstr>DOE Phase II Webinar:   Phase IIA, IIB, and IIC Awards DE-FOA-0002991 </vt:lpstr>
      <vt:lpstr>Webinar Outline</vt:lpstr>
      <vt:lpstr>Terminology</vt:lpstr>
      <vt:lpstr>Awardee Phase II Technical and Business Assistance Program (TABA)</vt:lpstr>
      <vt:lpstr>Web Page on Preparing a Phase II Grant Application</vt:lpstr>
      <vt:lpstr>PowerPoint Presentation</vt:lpstr>
      <vt:lpstr>PowerPoint Presentation</vt:lpstr>
      <vt:lpstr>Second Phase II Awards</vt:lpstr>
      <vt:lpstr>Motivation:  Phase IIA</vt:lpstr>
      <vt:lpstr>Phase IIA Timeline</vt:lpstr>
      <vt:lpstr>Motivation:  Phase IIB</vt:lpstr>
      <vt:lpstr>Phase IIB Timeline:  Two Options</vt:lpstr>
      <vt:lpstr>Funding for Phase IIA &amp; IIB Awards</vt:lpstr>
      <vt:lpstr>FY 2023 Phase II Release 2 FOA, DE-FOA-0002991 Phase IIA</vt:lpstr>
      <vt:lpstr>FY 2023 Phase II Release 2 FOA, DE-FOA-0002991 Phase IIA</vt:lpstr>
      <vt:lpstr>FY 2023 Phase II Release 2, DE-FOA-0002991 Phase IIB</vt:lpstr>
      <vt:lpstr>FY 2023 Phase II Release 2, DE-FOA-0002991 Phase IIB</vt:lpstr>
      <vt:lpstr>FY 2023 Phase II Release 2, DE-FOA-0002991 Phase IIB</vt:lpstr>
      <vt:lpstr>Letter of Intent (LOI) Requirement</vt:lpstr>
      <vt:lpstr>No Cost Extensions</vt:lpstr>
      <vt:lpstr>No Cost Extensions</vt:lpstr>
      <vt:lpstr>FY 2022 Phase II Application &amp; Award Statistics  </vt:lpstr>
      <vt:lpstr>FY 2022 Phase II Application &amp; Award Statistics </vt:lpstr>
      <vt:lpstr>Frequently Asked Questions</vt:lpstr>
      <vt:lpstr>Third Phase II Awards</vt:lpstr>
      <vt:lpstr>Motivation:  Phase IIC</vt:lpstr>
      <vt:lpstr>Eligibility</vt:lpstr>
      <vt:lpstr>Phase IIC Timeline</vt:lpstr>
      <vt:lpstr>Matching Funds</vt:lpstr>
      <vt:lpstr>Matching Funds (cont.)</vt:lpstr>
      <vt:lpstr>Funding for Phase IIC Awards</vt:lpstr>
      <vt:lpstr>Letter of Intent (LOI) Requirement</vt:lpstr>
      <vt:lpstr>No Cost Extensions</vt:lpstr>
      <vt:lpstr>Thank you!</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Manny</dc:creator>
  <cp:lastModifiedBy>Chant, Eileen</cp:lastModifiedBy>
  <cp:revision>2028</cp:revision>
  <cp:lastPrinted>2021-02-22T19:48:25Z</cp:lastPrinted>
  <dcterms:created xsi:type="dcterms:W3CDTF">2016-09-28T12:14:53Z</dcterms:created>
  <dcterms:modified xsi:type="dcterms:W3CDTF">2023-03-03T20:09:08Z</dcterms:modified>
</cp:coreProperties>
</file>