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80" r:id="rId3"/>
    <p:sldId id="281" r:id="rId4"/>
    <p:sldId id="286" r:id="rId5"/>
    <p:sldId id="288" r:id="rId6"/>
    <p:sldId id="309" r:id="rId7"/>
    <p:sldId id="284" r:id="rId8"/>
    <p:sldId id="287" r:id="rId9"/>
    <p:sldId id="310" r:id="rId10"/>
    <p:sldId id="311" r:id="rId11"/>
    <p:sldId id="292" r:id="rId12"/>
    <p:sldId id="293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Gwin, Christopher" initials="OC" lastIdx="7" clrIdx="0">
    <p:extLst>
      <p:ext uri="{19B8F6BF-5375-455C-9EA6-DF929625EA0E}">
        <p15:presenceInfo xmlns:p15="http://schemas.microsoft.com/office/powerpoint/2012/main" userId="S-1-5-21-414935543-1342250053-1793291686-47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E75B6-80E4-4090-8E1B-F6E2FD8F8299}" v="1" dt="2023-10-23T17:49:10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1CEF04-FD5C-4B14-B78A-199CE85E28F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4BC10E-3B7A-4E38-880A-539F6052B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3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1987" y="6207516"/>
            <a:ext cx="0" cy="5408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powerpedia.energy.gov/w/images/0/08/DOE_Logo_Color-Seal_White-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7" y="6207516"/>
            <a:ext cx="2176213" cy="5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497806" y="6179332"/>
            <a:ext cx="1930400" cy="4778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C845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Office of SBIR/STTR Programs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434306" y="6207516"/>
            <a:ext cx="0" cy="5408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19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96000"/>
              <a:ext cx="12192000" cy="76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https://powerpedia.energy.gov/w/images/0/08/DOE_Logo_Color-Seal_White-Text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87" y="6207516"/>
              <a:ext cx="2176213" cy="540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ooter Placeholder 4"/>
            <p:cNvSpPr txBox="1">
              <a:spLocks/>
            </p:cNvSpPr>
            <p:nvPr userDrawn="1"/>
          </p:nvSpPr>
          <p:spPr>
            <a:xfrm>
              <a:off x="2497806" y="6179332"/>
              <a:ext cx="1930400" cy="477837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/>
            <a:lstStyle>
              <a:lvl1pPr algn="l">
                <a:defRPr sz="1200" b="1">
                  <a:solidFill>
                    <a:srgbClr val="2C8458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Office of SBIR/STTR Programs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8275"/>
          </a:xfrm>
        </p:spPr>
        <p:txBody>
          <a:bodyPr/>
          <a:lstStyle>
            <a:lvl1pPr>
              <a:defRPr sz="2400"/>
            </a:lvl1pPr>
            <a:lvl2pPr>
              <a:defRPr sz="2000" i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95E747-9657-4DB4-B1B0-824A61E488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434306" y="6207516"/>
            <a:ext cx="0" cy="5408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1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096000"/>
              <a:ext cx="12192000" cy="76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https://powerpedia.energy.gov/w/images/0/08/DOE_Logo_Color-Seal_White-Text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87" y="6207516"/>
              <a:ext cx="2176213" cy="540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ooter Placeholder 4"/>
            <p:cNvSpPr txBox="1">
              <a:spLocks/>
            </p:cNvSpPr>
            <p:nvPr userDrawn="1"/>
          </p:nvSpPr>
          <p:spPr>
            <a:xfrm>
              <a:off x="2497806" y="6179332"/>
              <a:ext cx="1930400" cy="477837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/>
            <a:lstStyle>
              <a:lvl1pPr algn="l">
                <a:defRPr sz="1200" b="1">
                  <a:solidFill>
                    <a:srgbClr val="2C8458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Office of SBIR/STTR Programs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858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95E747-9657-4DB4-B1B0-824A61E488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34306" y="6207516"/>
            <a:ext cx="0" cy="5408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8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96000"/>
              <a:ext cx="12192000" cy="76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https://powerpedia.energy.gov/w/images/0/08/DOE_Logo_Color-Seal_White-Text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87" y="6207516"/>
              <a:ext cx="2176213" cy="540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ooter Placeholder 4"/>
            <p:cNvSpPr txBox="1">
              <a:spLocks/>
            </p:cNvSpPr>
            <p:nvPr userDrawn="1"/>
          </p:nvSpPr>
          <p:spPr>
            <a:xfrm>
              <a:off x="2497806" y="6179332"/>
              <a:ext cx="1930400" cy="477837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/>
            <a:lstStyle>
              <a:lvl1pPr algn="l">
                <a:defRPr sz="1200" b="1">
                  <a:solidFill>
                    <a:srgbClr val="2C8458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Office of SBIR/STTR Programs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52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52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95E747-9657-4DB4-B1B0-824A61E488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434306" y="6207516"/>
            <a:ext cx="0" cy="5408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86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4306" y="6207516"/>
            <a:ext cx="0" cy="5408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87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96000"/>
              <a:ext cx="12192000" cy="76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https://powerpedia.energy.gov/w/images/0/08/DOE_Logo_Color-Seal_White-Text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87" y="6207516"/>
              <a:ext cx="2176213" cy="540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ooter Placeholder 4"/>
            <p:cNvSpPr txBox="1">
              <a:spLocks/>
            </p:cNvSpPr>
            <p:nvPr userDrawn="1"/>
          </p:nvSpPr>
          <p:spPr>
            <a:xfrm>
              <a:off x="2497806" y="6179332"/>
              <a:ext cx="1930400" cy="477837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/>
            <a:lstStyle>
              <a:lvl1pPr algn="l">
                <a:defRPr sz="1200" b="1">
                  <a:solidFill>
                    <a:srgbClr val="2C8458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Office of SBIR/STTR Programs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95E747-9657-4DB4-B1B0-824A61E488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4306" y="6207516"/>
            <a:ext cx="0" cy="5408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0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096000"/>
              <a:ext cx="12192000" cy="76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s://powerpedia.energy.gov/w/images/0/08/DOE_Logo_Color-Seal_White-Text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87" y="6207516"/>
              <a:ext cx="2176213" cy="540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ooter Placeholder 4"/>
            <p:cNvSpPr txBox="1">
              <a:spLocks/>
            </p:cNvSpPr>
            <p:nvPr userDrawn="1"/>
          </p:nvSpPr>
          <p:spPr>
            <a:xfrm>
              <a:off x="2497806" y="6179332"/>
              <a:ext cx="1930400" cy="477837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/>
            <a:lstStyle>
              <a:lvl1pPr algn="l">
                <a:defRPr sz="1200" b="1">
                  <a:solidFill>
                    <a:srgbClr val="2C8458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Office of SBIR/STTR Programs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95E747-9657-4DB4-B1B0-824A61E488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9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95E747-9657-4DB4-B1B0-824A61E488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D8E1-46C8-488A-9F8E-E97836C2DAA9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95E747-9657-4DB4-B1B0-824A61E488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1DFC-4D0A-4D7D-8C64-175502F024A0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5E747-9657-4DB4-B1B0-824A61E4886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096000"/>
              <a:ext cx="12192000" cy="76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https://powerpedia.energy.gov/w/images/0/08/DOE_Logo_Color-Seal_White-Text.pn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87" y="6207516"/>
              <a:ext cx="2176213" cy="540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ooter Placeholder 4"/>
            <p:cNvSpPr txBox="1">
              <a:spLocks/>
            </p:cNvSpPr>
            <p:nvPr userDrawn="1"/>
          </p:nvSpPr>
          <p:spPr>
            <a:xfrm>
              <a:off x="2497806" y="6179332"/>
              <a:ext cx="1930400" cy="477837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/>
            <a:lstStyle>
              <a:lvl1pPr algn="l">
                <a:defRPr sz="1200" b="1">
                  <a:solidFill>
                    <a:srgbClr val="2C8458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Office of SBIR/STTR Programs</a:t>
              </a: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2434306" y="6207516"/>
            <a:ext cx="0" cy="5408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07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sa.gov/resources-tools/resources/cisa-cpg-checklis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publications/fundamentals-small-business-information-security" TargetMode="External"/><Relationship Id="rId2" Type="http://schemas.openxmlformats.org/officeDocument/2006/relationships/hyperlink" Target="https://www.cisa.gov/resources-tools/resources/cyber-essentia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fcn.af.mil/CISO/Small-Business-Cybersecurity-Information/" TargetMode="External"/><Relationship Id="rId5" Type="http://schemas.openxmlformats.org/officeDocument/2006/relationships/hyperlink" Target="https://urldefense.com/v3/__https:/www.ftc.gov/business-guidance/small-businesses/cybersecurity__;!!Bt8fGhp8LhKGRg!Chh_yoBWgwi_hYgJO2AsWiW4wWNbUJhNpELOMX6hsIXT-oOMBSieFpI6ExxVbLworlMXb7MOzhZRtqD0Y4UO8OkJUw$" TargetMode="External"/><Relationship Id="rId4" Type="http://schemas.openxmlformats.org/officeDocument/2006/relationships/hyperlink" Target="https://www.sbir.gov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r>
              <a:rPr lang="en-US" sz="2400" b="1" dirty="0"/>
              <a:t>Webinar</a:t>
            </a:r>
          </a:p>
          <a:p>
            <a:r>
              <a:rPr lang="en-US" sz="2400" b="1" dirty="0"/>
              <a:t>October 24, 2023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 SBIR/STTR Phase II Application Requirement:</a:t>
            </a:r>
            <a:br>
              <a:rPr lang="en-US" dirty="0"/>
            </a:br>
            <a:r>
              <a:rPr lang="en-US" dirty="0"/>
              <a:t>Cybersecurity 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140317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D7A3-8D75-45A3-4E05-B6DE9C5A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IT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9CB09-C8DD-65DD-A942-CCD85E95B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is important to note that many small business rely on 3</a:t>
            </a:r>
            <a:r>
              <a:rPr lang="en-US" baseline="30000" dirty="0"/>
              <a:t>rd</a:t>
            </a:r>
            <a:r>
              <a:rPr lang="en-US" dirty="0"/>
              <a:t> party IT providers for most, if not all, of their internal IT.</a:t>
            </a:r>
          </a:p>
          <a:p>
            <a:pPr lvl="1"/>
            <a:r>
              <a:rPr lang="en-US" dirty="0"/>
              <a:t>Examples include Google Workspace, Microsoft O365, </a:t>
            </a:r>
            <a:r>
              <a:rPr lang="en-US" dirty="0" err="1"/>
              <a:t>Zoho</a:t>
            </a:r>
            <a:r>
              <a:rPr lang="en-US" dirty="0"/>
              <a:t>, Dropbox/Box, etc.</a:t>
            </a:r>
          </a:p>
          <a:p>
            <a:r>
              <a:rPr lang="en-US" dirty="0"/>
              <a:t>Most professional commercial IT services will satisfy many of the requirements in this SBIR/STTR assessment.</a:t>
            </a:r>
          </a:p>
          <a:p>
            <a:pPr lvl="1"/>
            <a:r>
              <a:rPr lang="en-US" dirty="0"/>
              <a:t>But your IT staff must enable the security settings appropriately.</a:t>
            </a:r>
          </a:p>
          <a:p>
            <a:r>
              <a:rPr lang="en-US" dirty="0"/>
              <a:t>Examples include but are not limited to:</a:t>
            </a:r>
          </a:p>
          <a:p>
            <a:pPr lvl="1"/>
            <a:r>
              <a:rPr lang="en-US" b="1" dirty="0"/>
              <a:t>2B</a:t>
            </a:r>
            <a:r>
              <a:rPr lang="en-US" dirty="0"/>
              <a:t> Password Management (</a:t>
            </a:r>
            <a:r>
              <a:rPr lang="en-US" b="1" dirty="0"/>
              <a:t>2H</a:t>
            </a:r>
            <a:r>
              <a:rPr lang="en-US" dirty="0"/>
              <a:t> utilize Multifactor Authentication as much as possible)</a:t>
            </a:r>
          </a:p>
          <a:p>
            <a:pPr lvl="1"/>
            <a:r>
              <a:rPr lang="en-US" b="1" dirty="0"/>
              <a:t>2E</a:t>
            </a:r>
            <a:r>
              <a:rPr lang="en-US" dirty="0"/>
              <a:t> Account Management (dashboards to assign roles and responsibilities to users and enforce separation of general users from administrators)</a:t>
            </a:r>
          </a:p>
          <a:p>
            <a:pPr lvl="1"/>
            <a:r>
              <a:rPr lang="en-US" b="1" dirty="0"/>
              <a:t>2K</a:t>
            </a:r>
            <a:r>
              <a:rPr lang="en-US" dirty="0"/>
              <a:t> Encryption of data in transit and in storage</a:t>
            </a:r>
          </a:p>
          <a:p>
            <a:pPr lvl="1"/>
            <a:r>
              <a:rPr lang="en-US" b="1" dirty="0"/>
              <a:t>2M</a:t>
            </a:r>
            <a:r>
              <a:rPr lang="en-US" dirty="0"/>
              <a:t> Email Security</a:t>
            </a:r>
          </a:p>
          <a:p>
            <a:pPr lvl="1"/>
            <a:r>
              <a:rPr lang="en-US" b="1" dirty="0"/>
              <a:t>2R</a:t>
            </a:r>
            <a:r>
              <a:rPr lang="en-US" dirty="0"/>
              <a:t> Data Backups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A75F-0CD5-3549-EFC6-5A82844A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7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95664" cy="4031777"/>
          </a:xfrm>
        </p:spPr>
        <p:txBody>
          <a:bodyPr>
            <a:normAutofit/>
          </a:bodyPr>
          <a:lstStyle/>
          <a:p>
            <a:r>
              <a:rPr lang="en-US" sz="3600" dirty="0"/>
              <a:t>1A:  Asset Inventory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35820-B085-3DE4-4666-9BE1A7A56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1" t="20709" r="57824" b="43262"/>
          <a:stretch/>
        </p:blipFill>
        <p:spPr>
          <a:xfrm>
            <a:off x="4752292" y="1027906"/>
            <a:ext cx="5675757" cy="41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1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34" y="977968"/>
            <a:ext cx="3169595" cy="3418934"/>
          </a:xfrm>
        </p:spPr>
        <p:txBody>
          <a:bodyPr>
            <a:normAutofit/>
          </a:bodyPr>
          <a:lstStyle/>
          <a:p>
            <a:r>
              <a:rPr lang="en-US" sz="4000" dirty="0"/>
              <a:t>1B:  </a:t>
            </a:r>
            <a:r>
              <a:rPr lang="en-US" sz="3600" dirty="0"/>
              <a:t>Organizational</a:t>
            </a:r>
            <a:r>
              <a:rPr lang="en-US" sz="4000" dirty="0"/>
              <a:t> Cybersecurity Leadership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35820-B085-3DE4-4666-9BE1A7A56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1" t="57717" r="57714" b="7490"/>
          <a:stretch/>
        </p:blipFill>
        <p:spPr>
          <a:xfrm>
            <a:off x="4464996" y="762091"/>
            <a:ext cx="6420256" cy="45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2692940" cy="4323607"/>
          </a:xfrm>
        </p:spPr>
        <p:txBody>
          <a:bodyPr>
            <a:normAutofit/>
          </a:bodyPr>
          <a:lstStyle/>
          <a:p>
            <a:r>
              <a:rPr lang="en-US" sz="3600" dirty="0"/>
              <a:t>2A:  Changing Default Passwords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FC2F9-F4FA-85A0-494C-257EE0FA1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2" t="18723" r="57855" b="31206"/>
          <a:stretch/>
        </p:blipFill>
        <p:spPr>
          <a:xfrm>
            <a:off x="4737370" y="136525"/>
            <a:ext cx="5904690" cy="59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6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2702668" cy="4450066"/>
          </a:xfrm>
        </p:spPr>
        <p:txBody>
          <a:bodyPr>
            <a:normAutofit/>
          </a:bodyPr>
          <a:lstStyle/>
          <a:p>
            <a:r>
              <a:rPr lang="en-US" sz="3600" dirty="0"/>
              <a:t>2B:  Minimum Password Strength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51AD1-BB8C-E442-A157-E8FC24C08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2" t="10497" r="57806" b="17163"/>
          <a:stretch/>
        </p:blipFill>
        <p:spPr>
          <a:xfrm>
            <a:off x="4524980" y="0"/>
            <a:ext cx="4229913" cy="61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57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2702668" cy="4644620"/>
          </a:xfrm>
        </p:spPr>
        <p:txBody>
          <a:bodyPr>
            <a:normAutofit/>
          </a:bodyPr>
          <a:lstStyle/>
          <a:p>
            <a:r>
              <a:rPr lang="en-US" sz="3600" dirty="0"/>
              <a:t>2E:  Separating User and Privileged Accounts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0257FB-BF7A-C364-7589-A6879D6F9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33475" r="57713" b="21560"/>
          <a:stretch/>
        </p:blipFill>
        <p:spPr>
          <a:xfrm>
            <a:off x="4408252" y="785846"/>
            <a:ext cx="6639626" cy="47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4"/>
            <a:ext cx="2702668" cy="4829445"/>
          </a:xfrm>
        </p:spPr>
        <p:txBody>
          <a:bodyPr>
            <a:noAutofit/>
          </a:bodyPr>
          <a:lstStyle/>
          <a:p>
            <a:r>
              <a:rPr lang="en-US" sz="3600" dirty="0"/>
              <a:t>2G:  Detection of Unsuccessful (Automated) Login Attempts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1203E-64C0-1C79-CEC2-8F9765FF9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4184" r="57794" b="23972"/>
          <a:stretch/>
        </p:blipFill>
        <p:spPr>
          <a:xfrm>
            <a:off x="4311786" y="160844"/>
            <a:ext cx="5882802" cy="579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02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2984769" cy="4148509"/>
          </a:xfrm>
        </p:spPr>
        <p:txBody>
          <a:bodyPr>
            <a:noAutofit/>
          </a:bodyPr>
          <a:lstStyle/>
          <a:p>
            <a:r>
              <a:rPr lang="en-US" sz="3600" dirty="0"/>
              <a:t>2H:  Phishing-Resistant</a:t>
            </a:r>
            <a:br>
              <a:rPr lang="en-US" sz="3600" dirty="0"/>
            </a:br>
            <a:r>
              <a:rPr lang="en-US" sz="3600" dirty="0"/>
              <a:t>Multi-Factor</a:t>
            </a:r>
            <a:br>
              <a:rPr lang="en-US" sz="3600" dirty="0"/>
            </a:br>
            <a:r>
              <a:rPr lang="en-US" sz="3600" dirty="0"/>
              <a:t>Authentication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E5449-3F91-B231-AF18-9C73C72EA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8369" r="57713" b="10496"/>
          <a:stretch/>
        </p:blipFill>
        <p:spPr>
          <a:xfrm>
            <a:off x="4255851" y="190027"/>
            <a:ext cx="4539864" cy="58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06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2984769" cy="4148509"/>
          </a:xfrm>
        </p:spPr>
        <p:txBody>
          <a:bodyPr>
            <a:noAutofit/>
          </a:bodyPr>
          <a:lstStyle/>
          <a:p>
            <a:r>
              <a:rPr lang="en-US" sz="3600" dirty="0"/>
              <a:t>2I:  Basic Cybersecurity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13420-AA05-C7A5-0309-E2131222C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0425" r="57794" b="31348"/>
          <a:stretch/>
        </p:blipFill>
        <p:spPr>
          <a:xfrm>
            <a:off x="4302868" y="262646"/>
            <a:ext cx="6423588" cy="493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44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2984769" cy="4148509"/>
          </a:xfrm>
        </p:spPr>
        <p:txBody>
          <a:bodyPr>
            <a:noAutofit/>
          </a:bodyPr>
          <a:lstStyle/>
          <a:p>
            <a:r>
              <a:rPr lang="en-US" sz="3600" dirty="0"/>
              <a:t>2K:  Strong and Agile Encryption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DA571-63B8-2B94-CA4B-423C7EBAF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7305" r="57553" b="29078"/>
          <a:stretch/>
        </p:blipFill>
        <p:spPr>
          <a:xfrm>
            <a:off x="4273685" y="223736"/>
            <a:ext cx="6597158" cy="55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8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58E3-D807-CF64-98FF-61EE6471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SBIR and STTR Extension Act of FY 2022</a:t>
            </a:r>
            <a:br>
              <a:rPr lang="en-US" dirty="0"/>
            </a:br>
            <a:r>
              <a:rPr lang="en-US" dirty="0"/>
              <a:t>Foreign 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1B3C-E6EB-734F-E51F-EAB23A82A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SBIR and STTR Extension Act of 2022 requires agencies to assess the foreign risks associated with SBIR/STTR applicants and awardees</a:t>
            </a:r>
          </a:p>
          <a:p>
            <a:r>
              <a:rPr lang="en-US" dirty="0"/>
              <a:t>To facilitate this assessment, SBIR/STTR applicants are required to disclose their foreign relationships and update them during the award period.  </a:t>
            </a:r>
            <a:r>
              <a:rPr lang="en-US" dirty="0">
                <a:solidFill>
                  <a:srgbClr val="0070C0"/>
                </a:solidFill>
              </a:rPr>
              <a:t>(Please use the new revised version of this form for FY 2024.)</a:t>
            </a:r>
          </a:p>
          <a:p>
            <a:r>
              <a:rPr lang="en-US" dirty="0"/>
              <a:t>Agencies can deny an award based on risks posed by an applicant’s foreign relationships and recover awards funds if an awardee failed to disclose foreign relationships</a:t>
            </a:r>
          </a:p>
          <a:p>
            <a:r>
              <a:rPr lang="en-US" dirty="0"/>
              <a:t>Focus is on the following countries of concern:  the People's Republic of China, the Democratic People's Republic of Korea, the Russian Federation, the Islamic Republic of Iran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F2835-2EE2-133B-8D8E-9DE6D089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10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2984769" cy="4148509"/>
          </a:xfrm>
        </p:spPr>
        <p:txBody>
          <a:bodyPr>
            <a:noAutofit/>
          </a:bodyPr>
          <a:lstStyle/>
          <a:p>
            <a:r>
              <a:rPr lang="en-US" sz="3600" dirty="0"/>
              <a:t>2L:  Secure Sensitive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5237D-B46D-2B3E-F428-DABC0E477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6" t="25532" r="57633" b="26241"/>
          <a:stretch/>
        </p:blipFill>
        <p:spPr>
          <a:xfrm>
            <a:off x="4188930" y="262985"/>
            <a:ext cx="7164870" cy="54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92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2984769" cy="4148509"/>
          </a:xfrm>
        </p:spPr>
        <p:txBody>
          <a:bodyPr>
            <a:noAutofit/>
          </a:bodyPr>
          <a:lstStyle/>
          <a:p>
            <a:r>
              <a:rPr lang="en-US" sz="3600" dirty="0"/>
              <a:t>2L:  Secure Sensitive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5237D-B46D-2B3E-F428-DABC0E477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6" t="25532" r="57633" b="26241"/>
          <a:stretch/>
        </p:blipFill>
        <p:spPr>
          <a:xfrm>
            <a:off x="4188930" y="262985"/>
            <a:ext cx="7164870" cy="54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91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2984769" cy="4148509"/>
          </a:xfrm>
        </p:spPr>
        <p:txBody>
          <a:bodyPr>
            <a:noAutofit/>
          </a:bodyPr>
          <a:lstStyle/>
          <a:p>
            <a:r>
              <a:rPr lang="en-US" sz="3600" dirty="0"/>
              <a:t>2M:  Email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5CA7A-26C6-04D8-DD5E-E8F65F80C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4" t="28510" r="57713" b="25958"/>
          <a:stretch/>
        </p:blipFill>
        <p:spPr>
          <a:xfrm>
            <a:off x="4135875" y="554477"/>
            <a:ext cx="6792267" cy="49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81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2984769" cy="4148509"/>
          </a:xfrm>
        </p:spPr>
        <p:txBody>
          <a:bodyPr>
            <a:noAutofit/>
          </a:bodyPr>
          <a:lstStyle/>
          <a:p>
            <a:r>
              <a:rPr lang="en-US" sz="3600" dirty="0"/>
              <a:t>2R:  System Backups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1A253-5CA9-3F38-58F1-C8D46202B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6" t="21135" r="57633" b="18374"/>
          <a:stretch/>
        </p:blipFill>
        <p:spPr>
          <a:xfrm>
            <a:off x="3910518" y="282100"/>
            <a:ext cx="5961433" cy="57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12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2984769" cy="4148509"/>
          </a:xfrm>
        </p:spPr>
        <p:txBody>
          <a:bodyPr>
            <a:noAutofit/>
          </a:bodyPr>
          <a:lstStyle/>
          <a:p>
            <a:r>
              <a:rPr lang="en-US" sz="3600" dirty="0"/>
              <a:t>2S:  Incident Response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7439F-1478-416A-F7AB-15C9DAC46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4539" r="57872" b="26383"/>
          <a:stretch/>
        </p:blipFill>
        <p:spPr>
          <a:xfrm>
            <a:off x="4071028" y="486382"/>
            <a:ext cx="6906619" cy="540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58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2984769" cy="4148509"/>
          </a:xfrm>
        </p:spPr>
        <p:txBody>
          <a:bodyPr>
            <a:noAutofit/>
          </a:bodyPr>
          <a:lstStyle/>
          <a:p>
            <a:r>
              <a:rPr lang="en-US" sz="3600" dirty="0"/>
              <a:t>2W:  No Exploitable Services on the Internet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3C1A0-A072-6206-345E-0717A2053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6" t="11206" r="57633" b="34184"/>
          <a:stretch/>
        </p:blipFill>
        <p:spPr>
          <a:xfrm>
            <a:off x="4116421" y="214007"/>
            <a:ext cx="6664994" cy="57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8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890-3356-457A-48DE-4C1E0AD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2984769" cy="4148509"/>
          </a:xfrm>
        </p:spPr>
        <p:txBody>
          <a:bodyPr>
            <a:noAutofit/>
          </a:bodyPr>
          <a:lstStyle/>
          <a:p>
            <a:r>
              <a:rPr lang="en-US" sz="3600" dirty="0"/>
              <a:t>4A:  Incident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2AE0B-A4C5-B225-3209-EED7672A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7581DC-2B04-9AC2-3FD9-9B62FA8F6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6" t="16312" r="57633" b="24397"/>
          <a:stretch/>
        </p:blipFill>
        <p:spPr>
          <a:xfrm>
            <a:off x="4283413" y="447470"/>
            <a:ext cx="5920902" cy="55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5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BC88-53F7-3AA1-EEBE-1A963C0A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SBIR and STTR Extension Act of FY 2022</a:t>
            </a:r>
            <a:br>
              <a:rPr lang="en-US" dirty="0"/>
            </a:br>
            <a:r>
              <a:rPr lang="en-US" dirty="0"/>
              <a:t>Cybersecurity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FC795-4C4B-757D-C4FD-B3160D54D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Act does not require specific disclosures related to cybersecurity, but required agencies to assess the cybersecurity practices of SBIR/STTR applicants &amp; awardees</a:t>
            </a:r>
          </a:p>
          <a:p>
            <a:r>
              <a:rPr lang="en-US" dirty="0"/>
              <a:t>Phase I  </a:t>
            </a:r>
          </a:p>
          <a:p>
            <a:pPr lvl="1"/>
            <a:r>
              <a:rPr lang="en-US" dirty="0"/>
              <a:t>DOE does not plan to implement new cybersecurity requirements for Phase I applications or reporting requirements for Phase I awardees at this time</a:t>
            </a:r>
          </a:p>
          <a:p>
            <a:pPr lvl="1"/>
            <a:r>
              <a:rPr lang="en-US" dirty="0"/>
              <a:t>Phase I awardees are expected to leverage available resources to improve their cybersecurity practices in advance of applying for a Phase II award</a:t>
            </a:r>
          </a:p>
          <a:p>
            <a:r>
              <a:rPr lang="en-US" dirty="0"/>
              <a:t>Phase II</a:t>
            </a:r>
          </a:p>
          <a:p>
            <a:pPr lvl="1"/>
            <a:r>
              <a:rPr lang="en-US" dirty="0"/>
              <a:t>Beginning in FY 2024, DOE will require Phase II applicants to submit a cybersecurity self-assessment.  DOE evaluation of an applicant’s risk will include an evaluation of cybersecurity practices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C6E2D-5A62-4955-6E08-1DC561AC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0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24C7-BAA0-2F76-E848-EE0AC01E9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 Cybersecurity Self-Assessment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BA24C-FB61-73AC-4C8D-9EA95D90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 will leverage the Cybersecurity and Infrastructure Security Agency’s (CISA) Cybersecurity Performance Goals for the self-assessment. </a:t>
            </a:r>
          </a:p>
          <a:p>
            <a:pPr lvl="1"/>
            <a:r>
              <a:rPr lang="en-US" dirty="0"/>
              <a:t>“Applicants will use the CISA CPG Checklist (</a:t>
            </a:r>
            <a:r>
              <a:rPr lang="en-US" dirty="0">
                <a:hlinkClick r:id="rId2"/>
              </a:rPr>
              <a:t>https://www.cisa.gov/resources-tools/resources/cisa-cpg-checklist</a:t>
            </a:r>
            <a:r>
              <a:rPr lang="en-US" dirty="0"/>
              <a:t>  ) to submit their Cybersecurity Self-Assessment.” </a:t>
            </a:r>
          </a:p>
          <a:p>
            <a:pPr lvl="1"/>
            <a:r>
              <a:rPr lang="en-US" dirty="0"/>
              <a:t>“There are 39 CPGs included in the checklist. For the purpose of the DOE Cybersecurity Self-Assessment, Phase II applicants are required to complete the checklist for the following CPGs: 1A, 1B, 2A, 2B, 2D, 2E, 2G, 2H, 2I, 2K, 2L, 2M, 2R, 2S, 2W, and 4A. Applicants may complete the checklist for other CPGs that are not specifically required above.” </a:t>
            </a:r>
          </a:p>
          <a:p>
            <a:pPr lvl="1"/>
            <a:r>
              <a:rPr lang="en-US" dirty="0"/>
              <a:t>“DOE will use this information as part of its assessment of risk when determining which applicants will be selected for award. Based on the evaluation of the Cybersecurity Self-assessment, those selected for award may be required to take actions to improve their cybersecurity posture during the first period of performance of their Phase II award.”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77244-080E-9FFC-35DA-0CB64675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6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A8575-AD87-9EEE-7AFF-E6769E4D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CISA CPGs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950CD5-BC60-4B18-CD14-2138E09F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362200" cy="3978275"/>
          </a:xfrm>
        </p:spPr>
        <p:txBody>
          <a:bodyPr/>
          <a:lstStyle/>
          <a:p>
            <a:r>
              <a:rPr lang="en-US" dirty="0"/>
              <a:t>Fill out the “Current Assessment” and include notes where appropriate</a:t>
            </a:r>
          </a:p>
          <a:p>
            <a:r>
              <a:rPr lang="en-US" dirty="0"/>
              <a:t>Please utilize the free services and references where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1413E-0DCA-6DA3-1A08-776FE108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49A413-C290-4175-1AAE-66331A2D4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48" t="11631" r="19415" b="32766"/>
          <a:stretch/>
        </p:blipFill>
        <p:spPr>
          <a:xfrm>
            <a:off x="3618689" y="136525"/>
            <a:ext cx="8605425" cy="584632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83AE29-839E-5C9F-CECB-2C543760ED95}"/>
              </a:ext>
            </a:extLst>
          </p:cNvPr>
          <p:cNvSpPr/>
          <p:nvPr/>
        </p:nvSpPr>
        <p:spPr>
          <a:xfrm>
            <a:off x="3523376" y="2843868"/>
            <a:ext cx="3867325" cy="478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9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30B1-974F-5BDC-4797-942C7612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Cybersecurity Self-Assessment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4C919-D597-B4C3-0F06-E09FB620D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cybersecurity self-assessment will be evaluated as part of DOE’s assessment of risk</a:t>
            </a:r>
          </a:p>
          <a:p>
            <a:r>
              <a:rPr lang="en-US" dirty="0"/>
              <a:t>DOE may elect not to fund applications that present unacceptably high levels of risk.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81089-7F63-A200-4D49-90363C86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5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C0140-16E3-3499-ADDC-14490842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FBD40-C489-9551-B145-954B63264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Examples of services and training include, but are not limited to:</a:t>
            </a:r>
          </a:p>
          <a:p>
            <a:pPr lvl="1"/>
            <a:r>
              <a:rPr lang="en-US" dirty="0"/>
              <a:t>CISA has an excellent Cyber essentials guide aimed at small businesses: </a:t>
            </a:r>
            <a:r>
              <a:rPr lang="en-US" dirty="0">
                <a:hlinkClick r:id="rId2"/>
              </a:rPr>
              <a:t>https://www.cisa.gov/resources-tools/resources/cyber-essentials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NIST has a useful publication that discusses the Fundamentals of Small Business Information Security:  </a:t>
            </a:r>
            <a:r>
              <a:rPr lang="en-US" dirty="0">
                <a:hlinkClick r:id="rId3"/>
              </a:rPr>
              <a:t>https://www.nist.gov/publications/fundamentals-small-business-information-security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NM FBI Office of Counter Intelligence offers a free, daily newsletter on cyber security breaches and trends. </a:t>
            </a:r>
          </a:p>
          <a:p>
            <a:pPr lvl="1"/>
            <a:r>
              <a:rPr lang="en-US" dirty="0"/>
              <a:t>The main Federal SBIR website, </a:t>
            </a:r>
            <a:r>
              <a:rPr lang="en-US" dirty="0">
                <a:hlinkClick r:id="rId4"/>
              </a:rPr>
              <a:t>https://www.sbir.gov</a:t>
            </a:r>
            <a:r>
              <a:rPr lang="en-US" dirty="0"/>
              <a:t>, offers a lot of information and training.</a:t>
            </a:r>
          </a:p>
          <a:p>
            <a:pPr lvl="1"/>
            <a:r>
              <a:rPr lang="en-US" dirty="0"/>
              <a:t>The Federal Trade Commission has a good reference page dedicated to small businesses and cybersecurity </a:t>
            </a:r>
            <a:r>
              <a:rPr lang="en-US" dirty="0">
                <a:hlinkClick r:id="rId5"/>
              </a:rPr>
              <a:t>https://www.ftc.gov/business-guidance/small-businesses/cybersecurity</a:t>
            </a:r>
            <a:endParaRPr lang="en-US" dirty="0"/>
          </a:p>
          <a:p>
            <a:pPr lvl="1"/>
            <a:r>
              <a:rPr lang="en-US" dirty="0"/>
              <a:t>USAF SBIR cybersecurity page: (</a:t>
            </a:r>
            <a:r>
              <a:rPr lang="en-US" dirty="0">
                <a:hlinkClick r:id="rId6"/>
              </a:rPr>
              <a:t>https://www.safcn.af.mil/CISO/Small-Business-Cybersecurity-Information/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55EAA-5249-9791-6A24-632430DB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6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A01F-0502-4D5B-BDCA-2E8D978B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our Cybersecurity Due Diligence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09640-1364-3A40-F8AB-DE7863C20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IT Cybersecurity Specialist with be joining the SBIR/STTR programs office soon</a:t>
            </a:r>
          </a:p>
          <a:p>
            <a:r>
              <a:rPr lang="en-US" dirty="0"/>
              <a:t>She will be responsible for overseeing DOE’s cybersecurity due diligence program and will be supported by a contractor to assist with training, reviewing self-assessments, and conducting audits.  </a:t>
            </a:r>
          </a:p>
          <a:p>
            <a:r>
              <a:rPr lang="en-US" dirty="0"/>
              <a:t>As we learn more about our applicant and awardee cybersecurity practices, we expect our due diligence program to evolve.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D463B-AAD3-5C86-E7DF-1491DC3A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5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75DD85-BF18-ECB7-F65F-1925563FB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CISA CPGs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58D2229-93E3-9ADD-72C1-53FB7E4183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Subset Required for DOE Applications</a:t>
            </a:r>
          </a:p>
          <a:p>
            <a:r>
              <a:rPr lang="en-US" dirty="0"/>
              <a:t>1A, 1B, 2A, 2B, 2D, 2E, 2G, 2H, 2I, 2K, 2L, 2M, 2R, 2S, 2W, and 4A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6CB9-B09D-2C19-15A9-19C2EF0E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47-9657-4DB4-B1B0-824A61E4886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2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18314</TotalTime>
  <Words>1025</Words>
  <Application>Microsoft Office PowerPoint</Application>
  <PresentationFormat>Widescreen</PresentationFormat>
  <Paragraphs>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DOE SBIR/STTR Phase II Application Requirement: Cybersecurity Self-Assessment</vt:lpstr>
      <vt:lpstr>SBIR and STTR Extension Act of FY 2022 Foreign Risk Management</vt:lpstr>
      <vt:lpstr>SBIR and STTR Extension Act of FY 2022 Cybersecurity</vt:lpstr>
      <vt:lpstr>Phase II Cybersecurity Self-Assessment</vt:lpstr>
      <vt:lpstr>CISA CPGs</vt:lpstr>
      <vt:lpstr>Evaluation of Cybersecurity Self-Assessment</vt:lpstr>
      <vt:lpstr>Cybersecurity Resources</vt:lpstr>
      <vt:lpstr>Building our Cybersecurity Due Diligence Program</vt:lpstr>
      <vt:lpstr>CISA CPGs</vt:lpstr>
      <vt:lpstr>Utilizing IT Providers</vt:lpstr>
      <vt:lpstr>1A:  Asset Inventory </vt:lpstr>
      <vt:lpstr>1B:  Organizational Cybersecurity Leadership</vt:lpstr>
      <vt:lpstr>2A:  Changing Default Passwords</vt:lpstr>
      <vt:lpstr>2B:  Minimum Password Strength</vt:lpstr>
      <vt:lpstr>2E:  Separating User and Privileged Accounts</vt:lpstr>
      <vt:lpstr>2G:  Detection of Unsuccessful (Automated) Login Attempts</vt:lpstr>
      <vt:lpstr>2H:  Phishing-Resistant Multi-Factor Authentication</vt:lpstr>
      <vt:lpstr>2I:  Basic Cybersecurity Training</vt:lpstr>
      <vt:lpstr>2K:  Strong and Agile Encryption</vt:lpstr>
      <vt:lpstr>2L:  Secure Sensitive Data</vt:lpstr>
      <vt:lpstr>2L:  Secure Sensitive Data</vt:lpstr>
      <vt:lpstr>2M:  Email Security</vt:lpstr>
      <vt:lpstr>2R:  System Backups</vt:lpstr>
      <vt:lpstr>2S:  Incident Response Plans</vt:lpstr>
      <vt:lpstr>2W:  No Exploitable Services on the Internet</vt:lpstr>
      <vt:lpstr>4A:  Incident Reporting</vt:lpstr>
    </vt:vector>
  </TitlesOfParts>
  <Company>US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Oliver, Manny</dc:creator>
  <cp:lastModifiedBy>Oliver, Manny</cp:lastModifiedBy>
  <cp:revision>377</cp:revision>
  <cp:lastPrinted>2018-11-27T16:40:23Z</cp:lastPrinted>
  <dcterms:created xsi:type="dcterms:W3CDTF">2016-09-28T12:14:53Z</dcterms:created>
  <dcterms:modified xsi:type="dcterms:W3CDTF">2023-10-23T21:59:04Z</dcterms:modified>
</cp:coreProperties>
</file>