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theme/themeOverride1.xml" ContentType="application/vnd.openxmlformats-officedocument.themeOverride+xml"/>
  <Override PartName="/ppt/charts/chart3.xml" ContentType="application/vnd.openxmlformats-officedocument.drawingml.chart+xml"/>
  <Override PartName="/ppt/theme/themeOverride2.xml" ContentType="application/vnd.openxmlformats-officedocument.themeOverride+xml"/>
  <Override PartName="/ppt/charts/chart4.xml" ContentType="application/vnd.openxmlformats-officedocument.drawingml.chart+xml"/>
  <Override PartName="/ppt/charts/chart5.xml" ContentType="application/vnd.openxmlformats-officedocument.drawingml.chart+xml"/>
  <Override PartName="/ppt/charts/style1.xml" ContentType="application/vnd.ms-office.chartstyle+xml"/>
  <Override PartName="/ppt/charts/colors1.xml" ContentType="application/vnd.ms-office.chartcolorstyle+xml"/>
  <Override PartName="/ppt/charts/chart6.xml" ContentType="application/vnd.openxmlformats-officedocument.drawingml.chart+xml"/>
  <Override PartName="/ppt/charts/style2.xml" ContentType="application/vnd.ms-office.chartstyle+xml"/>
  <Override PartName="/ppt/charts/colors2.xml" ContentType="application/vnd.ms-office.chartcolorstyle+xml"/>
  <Override PartName="/ppt/charts/chart7.xml" ContentType="application/vnd.openxmlformats-officedocument.drawingml.chart+xml"/>
  <Override PartName="/ppt/charts/style3.xml" ContentType="application/vnd.ms-office.chartstyle+xml"/>
  <Override PartName="/ppt/charts/colors3.xml" ContentType="application/vnd.ms-office.chartcolorstyle+xml"/>
  <Override PartName="/ppt/charts/chart8.xml" ContentType="application/vnd.openxmlformats-officedocument.drawingml.chart+xml"/>
  <Override PartName="/ppt/theme/themeOverride3.xml" ContentType="application/vnd.openxmlformats-officedocument.themeOverride+xml"/>
  <Override PartName="/ppt/charts/chart9.xml" ContentType="application/vnd.openxmlformats-officedocument.drawingml.chart+xml"/>
  <Override PartName="/ppt/theme/themeOverride4.xml" ContentType="application/vnd.openxmlformats-officedocument.themeOverride+xml"/>
  <Override PartName="/ppt/charts/chart10.xml" ContentType="application/vnd.openxmlformats-officedocument.drawingml.chart+xml"/>
  <Override PartName="/ppt/theme/themeOverride5.xml" ContentType="application/vnd.openxmlformats-officedocument.themeOverride+xml"/>
  <Override PartName="/ppt/charts/chart11.xml" ContentType="application/vnd.openxmlformats-officedocument.drawingml.chart+xml"/>
  <Override PartName="/ppt/theme/themeOverride6.xml" ContentType="application/vnd.openxmlformats-officedocument.themeOverride+xml"/>
  <Override PartName="/ppt/charts/chart12.xml" ContentType="application/vnd.openxmlformats-officedocument.drawingml.chart+xml"/>
  <Override PartName="/ppt/theme/themeOverride7.xml" ContentType="application/vnd.openxmlformats-officedocument.themeOverride+xml"/>
  <Override PartName="/ppt/charts/chart13.xml" ContentType="application/vnd.openxmlformats-officedocument.drawingml.chart+xml"/>
  <Override PartName="/ppt/theme/themeOverride8.xml" ContentType="application/vnd.openxmlformats-officedocument.themeOverride+xml"/>
  <Override PartName="/ppt/charts/chart14.xml" ContentType="application/vnd.openxmlformats-officedocument.drawingml.chart+xml"/>
  <Override PartName="/ppt/charts/chart15.xml" ContentType="application/vnd.openxmlformats-officedocument.drawingml.chart+xml"/>
  <Override PartName="/ppt/theme/themeOverride9.xml" ContentType="application/vnd.openxmlformats-officedocument.themeOverride+xml"/>
  <Override PartName="/ppt/charts/chart16.xml" ContentType="application/vnd.openxmlformats-officedocument.drawingml.chart+xml"/>
  <Override PartName="/ppt/charts/style4.xml" ContentType="application/vnd.ms-office.chartstyle+xml"/>
  <Override PartName="/ppt/charts/colors4.xml" ContentType="application/vnd.ms-office.chartcolorstyle+xml"/>
  <Override PartName="/ppt/charts/chart17.xml" ContentType="application/vnd.openxmlformats-officedocument.drawingml.chart+xml"/>
  <Override PartName="/ppt/theme/themeOverride10.xml" ContentType="application/vnd.openxmlformats-officedocument.themeOverride+xml"/>
  <Override PartName="/ppt/charts/chart18.xml" ContentType="application/vnd.openxmlformats-officedocument.drawingml.chart+xml"/>
  <Override PartName="/ppt/theme/themeOverride11.xml" ContentType="application/vnd.openxmlformats-officedocument.themeOverride+xml"/>
  <Override PartName="/ppt/charts/chart19.xml" ContentType="application/vnd.openxmlformats-officedocument.drawingml.chart+xml"/>
  <Override PartName="/ppt/theme/themeOverride12.xml" ContentType="application/vnd.openxmlformats-officedocument.themeOverride+xml"/>
  <Override PartName="/ppt/charts/chart20.xml" ContentType="application/vnd.openxmlformats-officedocument.drawingml.chart+xml"/>
  <Override PartName="/ppt/theme/themeOverride13.xml" ContentType="application/vnd.openxmlformats-officedocument.themeOverr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82" r:id="rId1"/>
    <p:sldMasterId id="2147483697" r:id="rId2"/>
    <p:sldMasterId id="2147483711" r:id="rId3"/>
  </p:sldMasterIdLst>
  <p:notesMasterIdLst>
    <p:notesMasterId r:id="rId34"/>
  </p:notesMasterIdLst>
  <p:handoutMasterIdLst>
    <p:handoutMasterId r:id="rId35"/>
  </p:handoutMasterIdLst>
  <p:sldIdLst>
    <p:sldId id="527" r:id="rId4"/>
    <p:sldId id="448" r:id="rId5"/>
    <p:sldId id="535" r:id="rId6"/>
    <p:sldId id="556" r:id="rId7"/>
    <p:sldId id="536" r:id="rId8"/>
    <p:sldId id="537" r:id="rId9"/>
    <p:sldId id="538" r:id="rId10"/>
    <p:sldId id="539" r:id="rId11"/>
    <p:sldId id="540" r:id="rId12"/>
    <p:sldId id="559" r:id="rId13"/>
    <p:sldId id="560" r:id="rId14"/>
    <p:sldId id="561" r:id="rId15"/>
    <p:sldId id="562" r:id="rId16"/>
    <p:sldId id="563" r:id="rId17"/>
    <p:sldId id="564" r:id="rId18"/>
    <p:sldId id="565" r:id="rId19"/>
    <p:sldId id="566" r:id="rId20"/>
    <p:sldId id="567" r:id="rId21"/>
    <p:sldId id="558" r:id="rId22"/>
    <p:sldId id="545" r:id="rId23"/>
    <p:sldId id="557" r:id="rId24"/>
    <p:sldId id="547" r:id="rId25"/>
    <p:sldId id="548" r:id="rId26"/>
    <p:sldId id="549" r:id="rId27"/>
    <p:sldId id="550" r:id="rId28"/>
    <p:sldId id="551" r:id="rId29"/>
    <p:sldId id="552" r:id="rId30"/>
    <p:sldId id="568" r:id="rId31"/>
    <p:sldId id="555" r:id="rId32"/>
    <p:sldId id="509" r:id="rId33"/>
  </p:sldIdLst>
  <p:sldSz cx="12192000" cy="6858000"/>
  <p:notesSz cx="7010400" cy="92964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27"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5050"/>
    <a:srgbClr val="3366FF"/>
    <a:srgbClr val="24A02A"/>
    <a:srgbClr val="9999FF"/>
    <a:srgbClr val="9FBFDF"/>
    <a:srgbClr val="6699FF"/>
    <a:srgbClr val="035D18"/>
    <a:srgbClr val="414020"/>
    <a:srgbClr val="97BFD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74" autoAdjust="0"/>
    <p:restoredTop sz="74374" autoAdjust="0"/>
  </p:normalViewPr>
  <p:slideViewPr>
    <p:cSldViewPr>
      <p:cViewPr varScale="1">
        <p:scale>
          <a:sx n="53" d="100"/>
          <a:sy n="53" d="100"/>
        </p:scale>
        <p:origin x="90" y="702"/>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100" d="100"/>
          <a:sy n="100" d="100"/>
        </p:scale>
        <p:origin x="-714" y="786"/>
      </p:cViewPr>
      <p:guideLst>
        <p:guide orient="horz" pos="2927"/>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theme" Target="theme/theme1.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notesMaster" Target="notesMasters/notes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commentAuthors" Target="commentAuthor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1" Type="http://schemas.openxmlformats.org/officeDocument/2006/relationships/oleObject" Target="Chart%20in%20Microsoft%20PowerPoint" TargetMode="External"/></Relationships>
</file>

<file path=ppt/charts/_rels/chart10.xml.rels><?xml version="1.0" encoding="UTF-8" standalone="yes"?>
<Relationships xmlns="http://schemas.openxmlformats.org/package/2006/relationships"><Relationship Id="rId2" Type="http://schemas.openxmlformats.org/officeDocument/2006/relationships/oleObject" Target="../embeddings/oleObject3.bin"/><Relationship Id="rId1" Type="http://schemas.openxmlformats.org/officeDocument/2006/relationships/themeOverride" Target="../theme/themeOverride5.xml"/></Relationships>
</file>

<file path=ppt/charts/_rels/chart11.xml.rels><?xml version="1.0" encoding="UTF-8" standalone="yes"?>
<Relationships xmlns="http://schemas.openxmlformats.org/package/2006/relationships"><Relationship Id="rId2" Type="http://schemas.openxmlformats.org/officeDocument/2006/relationships/oleObject" Target="../embeddings/oleObject4.bin"/><Relationship Id="rId1" Type="http://schemas.openxmlformats.org/officeDocument/2006/relationships/themeOverride" Target="../theme/themeOverride6.xml"/></Relationships>
</file>

<file path=ppt/charts/_rels/chart12.xml.rels><?xml version="1.0" encoding="UTF-8" standalone="yes"?>
<Relationships xmlns="http://schemas.openxmlformats.org/package/2006/relationships"><Relationship Id="rId2" Type="http://schemas.openxmlformats.org/officeDocument/2006/relationships/oleObject" Target="../embeddings/oleObject5.bin"/><Relationship Id="rId1" Type="http://schemas.openxmlformats.org/officeDocument/2006/relationships/themeOverride" Target="../theme/themeOverride7.xml"/></Relationships>
</file>

<file path=ppt/charts/_rels/chart13.xml.rels><?xml version="1.0" encoding="UTF-8" standalone="yes"?>
<Relationships xmlns="http://schemas.openxmlformats.org/package/2006/relationships"><Relationship Id="rId2" Type="http://schemas.openxmlformats.org/officeDocument/2006/relationships/oleObject" Target="../embeddings/oleObject6.bin"/><Relationship Id="rId1" Type="http://schemas.openxmlformats.org/officeDocument/2006/relationships/themeOverride" Target="../theme/themeOverride8.xml"/></Relationships>
</file>

<file path=ppt/charts/_rels/chart14.xml.rels><?xml version="1.0" encoding="UTF-8" standalone="yes"?>
<Relationships xmlns="http://schemas.openxmlformats.org/package/2006/relationships"><Relationship Id="rId1" Type="http://schemas.openxmlformats.org/officeDocument/2006/relationships/oleObject" Target="Chart%20in%20Microsoft%20PowerPoint" TargetMode="External"/></Relationships>
</file>

<file path=ppt/charts/_rels/chart15.xml.rels><?xml version="1.0" encoding="UTF-8" standalone="yes"?>
<Relationships xmlns="http://schemas.openxmlformats.org/package/2006/relationships"><Relationship Id="rId2" Type="http://schemas.openxmlformats.org/officeDocument/2006/relationships/oleObject" Target="../embeddings/oleObject7.bin"/><Relationship Id="rId1" Type="http://schemas.openxmlformats.org/officeDocument/2006/relationships/themeOverride" Target="../theme/themeOverride9.xml"/></Relationships>
</file>

<file path=ppt/charts/_rels/chart16.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4.xml"/><Relationship Id="rId1" Type="http://schemas.microsoft.com/office/2011/relationships/chartStyle" Target="style4.xml"/></Relationships>
</file>

<file path=ppt/charts/_rels/chart17.xml.rels><?xml version="1.0" encoding="UTF-8" standalone="yes"?>
<Relationships xmlns="http://schemas.openxmlformats.org/package/2006/relationships"><Relationship Id="rId2" Type="http://schemas.openxmlformats.org/officeDocument/2006/relationships/oleObject" Target="../embeddings/oleObject8.bin"/><Relationship Id="rId1" Type="http://schemas.openxmlformats.org/officeDocument/2006/relationships/themeOverride" Target="../theme/themeOverride10.xml"/></Relationships>
</file>

<file path=ppt/charts/_rels/chart18.xml.rels><?xml version="1.0" encoding="UTF-8" standalone="yes"?>
<Relationships xmlns="http://schemas.openxmlformats.org/package/2006/relationships"><Relationship Id="rId2" Type="http://schemas.openxmlformats.org/officeDocument/2006/relationships/oleObject" Target="../embeddings/oleObject9.bin"/><Relationship Id="rId1" Type="http://schemas.openxmlformats.org/officeDocument/2006/relationships/themeOverride" Target="../theme/themeOverride11.xml"/></Relationships>
</file>

<file path=ppt/charts/_rels/chart19.xml.rels><?xml version="1.0" encoding="UTF-8" standalone="yes"?>
<Relationships xmlns="http://schemas.openxmlformats.org/package/2006/relationships"><Relationship Id="rId2" Type="http://schemas.openxmlformats.org/officeDocument/2006/relationships/oleObject" Target="../embeddings/oleObject10.bin"/><Relationship Id="rId1" Type="http://schemas.openxmlformats.org/officeDocument/2006/relationships/themeOverride" Target="../theme/themeOverride12.xml"/></Relationships>
</file>

<file path=ppt/charts/_rels/chart2.xml.rels><?xml version="1.0" encoding="UTF-8" standalone="yes"?>
<Relationships xmlns="http://schemas.openxmlformats.org/package/2006/relationships"><Relationship Id="rId2" Type="http://schemas.openxmlformats.org/officeDocument/2006/relationships/oleObject" Target="Chart%20in%20Microsoft%20PowerPoint" TargetMode="External"/><Relationship Id="rId1" Type="http://schemas.openxmlformats.org/officeDocument/2006/relationships/themeOverride" Target="../theme/themeOverride1.xml"/></Relationships>
</file>

<file path=ppt/charts/_rels/chart20.xml.rels><?xml version="1.0" encoding="UTF-8" standalone="yes"?>
<Relationships xmlns="http://schemas.openxmlformats.org/package/2006/relationships"><Relationship Id="rId2" Type="http://schemas.openxmlformats.org/officeDocument/2006/relationships/oleObject" Target="../embeddings/oleObject11.bin"/><Relationship Id="rId1" Type="http://schemas.openxmlformats.org/officeDocument/2006/relationships/themeOverride" Target="../theme/themeOverride13.xml"/></Relationships>
</file>

<file path=ppt/charts/_rels/chart3.xml.rels><?xml version="1.0" encoding="UTF-8" standalone="yes"?>
<Relationships xmlns="http://schemas.openxmlformats.org/package/2006/relationships"><Relationship Id="rId2" Type="http://schemas.openxmlformats.org/officeDocument/2006/relationships/oleObject" Target="Chart%20in%20Microsoft%20PowerPoint" TargetMode="External"/><Relationship Id="rId1" Type="http://schemas.openxmlformats.org/officeDocument/2006/relationships/themeOverride" Target="../theme/themeOverride2.xml"/></Relationships>
</file>

<file path=ppt/charts/_rels/chart4.xml.rels><?xml version="1.0" encoding="UTF-8" standalone="yes"?>
<Relationships xmlns="http://schemas.openxmlformats.org/package/2006/relationships"><Relationship Id="rId1" Type="http://schemas.openxmlformats.org/officeDocument/2006/relationships/oleObject" Target="Chart%20in%20Microsoft%20PowerPoint" TargetMode="External"/></Relationships>
</file>

<file path=ppt/charts/_rels/chart5.xml.rels><?xml version="1.0" encoding="UTF-8" standalone="yes"?>
<Relationships xmlns="http://schemas.openxmlformats.org/package/2006/relationships"><Relationship Id="rId3" Type="http://schemas.openxmlformats.org/officeDocument/2006/relationships/oleObject" Target="Chart%20in%20Microsoft%20PowerPoint" TargetMode="External"/><Relationship Id="rId2" Type="http://schemas.microsoft.com/office/2011/relationships/chartColorStyle" Target="colors1.xml"/><Relationship Id="rId1" Type="http://schemas.microsoft.com/office/2011/relationships/chartStyle" Target="style1.xml"/></Relationships>
</file>

<file path=ppt/charts/_rels/chart6.xml.rels><?xml version="1.0" encoding="UTF-8" standalone="yes"?>
<Relationships xmlns="http://schemas.openxmlformats.org/package/2006/relationships"><Relationship Id="rId3" Type="http://schemas.openxmlformats.org/officeDocument/2006/relationships/oleObject" Target="Chart%20in%20Microsoft%20PowerPoint" TargetMode="External"/><Relationship Id="rId2" Type="http://schemas.microsoft.com/office/2011/relationships/chartColorStyle" Target="colors2.xml"/><Relationship Id="rId1" Type="http://schemas.microsoft.com/office/2011/relationships/chartStyle" Target="style2.xml"/></Relationships>
</file>

<file path=ppt/charts/_rels/chart7.xml.rels><?xml version="1.0" encoding="UTF-8" standalone="yes"?>
<Relationships xmlns="http://schemas.openxmlformats.org/package/2006/relationships"><Relationship Id="rId3" Type="http://schemas.openxmlformats.org/officeDocument/2006/relationships/oleObject" Target="Chart%20in%20Microsoft%20PowerPoint" TargetMode="External"/><Relationship Id="rId2" Type="http://schemas.microsoft.com/office/2011/relationships/chartColorStyle" Target="colors3.xml"/><Relationship Id="rId1" Type="http://schemas.microsoft.com/office/2011/relationships/chartStyle" Target="style3.xml"/></Relationships>
</file>

<file path=ppt/charts/_rels/chart8.xml.rels><?xml version="1.0" encoding="UTF-8" standalone="yes"?>
<Relationships xmlns="http://schemas.openxmlformats.org/package/2006/relationships"><Relationship Id="rId2" Type="http://schemas.openxmlformats.org/officeDocument/2006/relationships/oleObject" Target="../embeddings/oleObject1.bin"/><Relationship Id="rId1" Type="http://schemas.openxmlformats.org/officeDocument/2006/relationships/themeOverride" Target="../theme/themeOverride3.xml"/></Relationships>
</file>

<file path=ppt/charts/_rels/chart9.xml.rels><?xml version="1.0" encoding="UTF-8" standalone="yes"?>
<Relationships xmlns="http://schemas.openxmlformats.org/package/2006/relationships"><Relationship Id="rId2" Type="http://schemas.openxmlformats.org/officeDocument/2006/relationships/oleObject" Target="../embeddings/oleObject2.bin"/><Relationship Id="rId1" Type="http://schemas.openxmlformats.org/officeDocument/2006/relationships/themeOverride" Target="../theme/themeOverride4.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30"/>
      <c:rotY val="0"/>
      <c:rAngAx val="0"/>
    </c:view3D>
    <c:floor>
      <c:thickness val="0"/>
    </c:floor>
    <c:sideWall>
      <c:thickness val="0"/>
    </c:sideWall>
    <c:backWall>
      <c:thickness val="0"/>
    </c:backWall>
    <c:plotArea>
      <c:layout>
        <c:manualLayout>
          <c:layoutTarget val="inner"/>
          <c:xMode val="edge"/>
          <c:yMode val="edge"/>
          <c:x val="0.1879382889200561"/>
          <c:y val="0.20370370370370369"/>
          <c:w val="0.6297335203366059"/>
          <c:h val="0.60185185185185186"/>
        </c:manualLayout>
      </c:layout>
      <c:pie3DChart>
        <c:varyColors val="1"/>
        <c:dLbls>
          <c:showLegendKey val="0"/>
          <c:showVal val="0"/>
          <c:showCatName val="0"/>
          <c:showSerName val="0"/>
          <c:showPercent val="0"/>
          <c:showBubbleSize val="0"/>
          <c:showLeaderLines val="0"/>
        </c:dLbls>
      </c:pie3DChart>
    </c:plotArea>
    <c:plotVisOnly val="1"/>
    <c:dispBlanksAs val="gap"/>
    <c:showDLblsOverMax val="0"/>
  </c:chart>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view3D>
      <c:rotX val="30"/>
      <c:rotY val="0"/>
      <c:rAngAx val="0"/>
    </c:view3D>
    <c:floor>
      <c:thickness val="0"/>
    </c:floor>
    <c:sideWall>
      <c:thickness val="0"/>
    </c:sideWall>
    <c:backWall>
      <c:thickness val="0"/>
    </c:backWall>
    <c:plotArea>
      <c:layout/>
      <c:pie3DChart>
        <c:varyColors val="1"/>
        <c:dLbls>
          <c:showLegendKey val="0"/>
          <c:showVal val="0"/>
          <c:showCatName val="0"/>
          <c:showSerName val="0"/>
          <c:showPercent val="0"/>
          <c:showBubbleSize val="0"/>
          <c:showLeaderLines val="0"/>
        </c:dLbls>
      </c:pie3DChart>
    </c:plotArea>
    <c:plotVisOnly val="1"/>
    <c:dispBlanksAs val="gap"/>
    <c:showDLblsOverMax val="0"/>
  </c:chart>
  <c:externalData r:id="rId2">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view3D>
      <c:rotX val="30"/>
      <c:rotY val="0"/>
      <c:rAngAx val="0"/>
    </c:view3D>
    <c:floor>
      <c:thickness val="0"/>
    </c:floor>
    <c:sideWall>
      <c:thickness val="0"/>
    </c:sideWall>
    <c:backWall>
      <c:thickness val="0"/>
    </c:backWall>
    <c:plotArea>
      <c:layout/>
      <c:pie3DChart>
        <c:varyColors val="1"/>
        <c:dLbls>
          <c:showLegendKey val="0"/>
          <c:showVal val="0"/>
          <c:showCatName val="0"/>
          <c:showSerName val="0"/>
          <c:showPercent val="0"/>
          <c:showBubbleSize val="0"/>
          <c:showLeaderLines val="0"/>
        </c:dLbls>
      </c:pie3DChart>
    </c:plotArea>
    <c:plotVisOnly val="1"/>
    <c:dispBlanksAs val="gap"/>
    <c:showDLblsOverMax val="0"/>
  </c:chart>
  <c:externalData r:id="rId2">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view3D>
      <c:rotX val="30"/>
      <c:rotY val="0"/>
      <c:rAngAx val="0"/>
    </c:view3D>
    <c:floor>
      <c:thickness val="0"/>
    </c:floor>
    <c:sideWall>
      <c:thickness val="0"/>
    </c:sideWall>
    <c:backWall>
      <c:thickness val="0"/>
    </c:backWall>
    <c:plotArea>
      <c:layout/>
      <c:pie3DChart>
        <c:varyColors val="1"/>
        <c:dLbls>
          <c:showLegendKey val="0"/>
          <c:showVal val="0"/>
          <c:showCatName val="0"/>
          <c:showSerName val="0"/>
          <c:showPercent val="0"/>
          <c:showBubbleSize val="0"/>
          <c:showLeaderLines val="0"/>
        </c:dLbls>
      </c:pie3DChart>
    </c:plotArea>
    <c:plotVisOnly val="1"/>
    <c:dispBlanksAs val="gap"/>
    <c:showDLblsOverMax val="0"/>
  </c:chart>
  <c:externalData r:id="rId2">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view3D>
      <c:rotX val="30"/>
      <c:rotY val="0"/>
      <c:rAngAx val="0"/>
    </c:view3D>
    <c:floor>
      <c:thickness val="0"/>
    </c:floor>
    <c:sideWall>
      <c:thickness val="0"/>
    </c:sideWall>
    <c:backWall>
      <c:thickness val="0"/>
    </c:backWall>
    <c:plotArea>
      <c:layout/>
      <c:pie3DChart>
        <c:varyColors val="1"/>
        <c:dLbls>
          <c:showLegendKey val="0"/>
          <c:showVal val="0"/>
          <c:showCatName val="0"/>
          <c:showSerName val="0"/>
          <c:showPercent val="0"/>
          <c:showBubbleSize val="0"/>
          <c:showLeaderLines val="0"/>
        </c:dLbls>
      </c:pie3DChart>
    </c:plotArea>
    <c:plotVisOnly val="1"/>
    <c:dispBlanksAs val="gap"/>
    <c:showDLblsOverMax val="0"/>
  </c:chart>
  <c:externalData r:id="rId2">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30"/>
      <c:rotY val="0"/>
      <c:rAngAx val="0"/>
    </c:view3D>
    <c:floor>
      <c:thickness val="0"/>
    </c:floor>
    <c:sideWall>
      <c:thickness val="0"/>
    </c:sideWall>
    <c:backWall>
      <c:thickness val="0"/>
    </c:backWall>
    <c:plotArea>
      <c:layout/>
      <c:pie3DChart>
        <c:varyColors val="1"/>
        <c:dLbls>
          <c:showLegendKey val="0"/>
          <c:showVal val="0"/>
          <c:showCatName val="0"/>
          <c:showSerName val="0"/>
          <c:showPercent val="0"/>
          <c:showBubbleSize val="0"/>
          <c:showLeaderLines val="0"/>
        </c:dLbls>
      </c:pie3DChart>
    </c:plotArea>
    <c:plotVisOnly val="1"/>
    <c:dispBlanksAs val="gap"/>
    <c:showDLblsOverMax val="0"/>
  </c:chart>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view3D>
      <c:rotX val="30"/>
      <c:rotY val="0"/>
      <c:rAngAx val="0"/>
    </c:view3D>
    <c:floor>
      <c:thickness val="0"/>
    </c:floor>
    <c:sideWall>
      <c:thickness val="0"/>
    </c:sideWall>
    <c:backWall>
      <c:thickness val="0"/>
    </c:backWall>
    <c:plotArea>
      <c:layout/>
      <c:pie3DChart>
        <c:varyColors val="1"/>
        <c:dLbls>
          <c:showLegendKey val="0"/>
          <c:showVal val="0"/>
          <c:showCatName val="0"/>
          <c:showSerName val="0"/>
          <c:showPercent val="0"/>
          <c:showBubbleSize val="0"/>
          <c:showLeaderLines val="0"/>
        </c:dLbls>
      </c:pie3DChart>
    </c:plotArea>
    <c:plotVisOnly val="1"/>
    <c:dispBlanksAs val="gap"/>
    <c:showDLblsOverMax val="0"/>
  </c:chart>
  <c:externalData r:id="rId2">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dLbls>
          <c:showLegendKey val="0"/>
          <c:showVal val="0"/>
          <c:showCatName val="0"/>
          <c:showSerName val="0"/>
          <c:showPercent val="0"/>
          <c:showBubbleSize val="0"/>
          <c:showLeaderLines val="0"/>
        </c:dLbls>
      </c:pie3DChart>
      <c:spPr>
        <a:noFill/>
        <a:ln>
          <a:noFill/>
        </a:ln>
        <a:effectLst/>
      </c:spPr>
    </c:plotArea>
    <c:legend>
      <c:legendPos val="r"/>
      <c:layout>
        <c:manualLayout>
          <c:xMode val="edge"/>
          <c:yMode val="edge"/>
          <c:x val="0.6329398538504778"/>
          <c:y val="9.7285995950827694E-2"/>
          <c:w val="0.35132096683530073"/>
          <c:h val="0.60883642347581168"/>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view3D>
      <c:rotX val="30"/>
      <c:rotY val="0"/>
      <c:rAngAx val="0"/>
    </c:view3D>
    <c:floor>
      <c:thickness val="0"/>
    </c:floor>
    <c:sideWall>
      <c:thickness val="0"/>
    </c:sideWall>
    <c:backWall>
      <c:thickness val="0"/>
    </c:backWall>
    <c:plotArea>
      <c:layout/>
      <c:pie3DChart>
        <c:varyColors val="1"/>
        <c:dLbls>
          <c:showLegendKey val="0"/>
          <c:showVal val="0"/>
          <c:showCatName val="0"/>
          <c:showSerName val="0"/>
          <c:showPercent val="0"/>
          <c:showBubbleSize val="0"/>
          <c:showLeaderLines val="0"/>
        </c:dLbls>
      </c:pie3DChart>
    </c:plotArea>
    <c:legend>
      <c:legendPos val="r"/>
      <c:layout/>
      <c:overlay val="0"/>
    </c:legend>
    <c:plotVisOnly val="1"/>
    <c:dispBlanksAs val="gap"/>
    <c:showDLblsOverMax val="0"/>
  </c:chart>
  <c:externalData r:id="rId2">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view3D>
      <c:rotX val="30"/>
      <c:rotY val="0"/>
      <c:rAngAx val="0"/>
    </c:view3D>
    <c:floor>
      <c:thickness val="0"/>
    </c:floor>
    <c:sideWall>
      <c:thickness val="0"/>
    </c:sideWall>
    <c:backWall>
      <c:thickness val="0"/>
    </c:backWall>
    <c:plotArea>
      <c:layout/>
      <c:pie3DChart>
        <c:varyColors val="1"/>
        <c:ser>
          <c:idx val="0"/>
          <c:order val="0"/>
          <c:dPt>
            <c:idx val="0"/>
            <c:bubble3D val="0"/>
            <c:spPr>
              <a:solidFill>
                <a:srgbClr val="00B050"/>
              </a:solidFill>
            </c:spPr>
          </c:dPt>
          <c:dPt>
            <c:idx val="1"/>
            <c:bubble3D val="0"/>
            <c:spPr>
              <a:solidFill>
                <a:srgbClr val="92D050"/>
              </a:solidFill>
            </c:spPr>
          </c:dPt>
          <c:dPt>
            <c:idx val="2"/>
            <c:bubble3D val="0"/>
            <c:spPr>
              <a:solidFill>
                <a:schemeClr val="bg1">
                  <a:lumMod val="65000"/>
                </a:schemeClr>
              </a:solidFill>
            </c:spPr>
          </c:dPt>
          <c:cat>
            <c:strRef>
              <c:f>'[Chart in Microsoft PowerPoint]application&amp;awards FY18'!$A$64:$A$66</c:f>
              <c:strCache>
                <c:ptCount val="3"/>
                <c:pt idx="0">
                  <c:v>Awarded (37%)</c:v>
                </c:pt>
                <c:pt idx="1">
                  <c:v>Recommended for Funding--Not Awarded (26%)</c:v>
                </c:pt>
                <c:pt idx="2">
                  <c:v>Not Recommended for Funding (37%)</c:v>
                </c:pt>
              </c:strCache>
            </c:strRef>
          </c:cat>
          <c:val>
            <c:numRef>
              <c:f>'[Chart in Microsoft PowerPoint]application&amp;awards FY18'!$B$64:$B$66</c:f>
              <c:numCache>
                <c:formatCode>0%</c:formatCode>
                <c:ptCount val="3"/>
                <c:pt idx="0">
                  <c:v>0.36842105263157893</c:v>
                </c:pt>
                <c:pt idx="1">
                  <c:v>0.26315789473684209</c:v>
                </c:pt>
                <c:pt idx="2">
                  <c:v>0.36842105263157893</c:v>
                </c:pt>
              </c:numCache>
            </c:numRef>
          </c:val>
        </c:ser>
        <c:dLbls>
          <c:showLegendKey val="0"/>
          <c:showVal val="0"/>
          <c:showCatName val="0"/>
          <c:showSerName val="0"/>
          <c:showPercent val="0"/>
          <c:showBubbleSize val="0"/>
          <c:showLeaderLines val="1"/>
        </c:dLbls>
      </c:pie3DChart>
    </c:plotArea>
    <c:plotVisOnly val="1"/>
    <c:dispBlanksAs val="gap"/>
    <c:showDLblsOverMax val="0"/>
  </c:chart>
  <c:externalData r:id="rId2">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view3D>
      <c:rotX val="30"/>
      <c:rotY val="0"/>
      <c:rAngAx val="0"/>
    </c:view3D>
    <c:floor>
      <c:thickness val="0"/>
    </c:floor>
    <c:sideWall>
      <c:thickness val="0"/>
    </c:sideWall>
    <c:backWall>
      <c:thickness val="0"/>
    </c:backWall>
    <c:plotArea>
      <c:layout/>
      <c:pie3DChart>
        <c:varyColors val="1"/>
        <c:ser>
          <c:idx val="0"/>
          <c:order val="0"/>
          <c:dPt>
            <c:idx val="0"/>
            <c:bubble3D val="0"/>
            <c:spPr>
              <a:solidFill>
                <a:srgbClr val="00B050"/>
              </a:solidFill>
            </c:spPr>
          </c:dPt>
          <c:dPt>
            <c:idx val="1"/>
            <c:bubble3D val="0"/>
            <c:spPr>
              <a:solidFill>
                <a:srgbClr val="92D050"/>
              </a:solidFill>
            </c:spPr>
          </c:dPt>
          <c:dPt>
            <c:idx val="2"/>
            <c:bubble3D val="0"/>
            <c:spPr>
              <a:solidFill>
                <a:schemeClr val="bg1">
                  <a:lumMod val="65000"/>
                </a:schemeClr>
              </a:solidFill>
            </c:spPr>
          </c:dPt>
          <c:cat>
            <c:strRef>
              <c:f>'[Chart in Microsoft PowerPoint]application&amp;awards FY18'!$A$80:$A$82</c:f>
              <c:strCache>
                <c:ptCount val="3"/>
                <c:pt idx="0">
                  <c:v>Awarded (38%)</c:v>
                </c:pt>
                <c:pt idx="1">
                  <c:v>Recommended for Funding--Not Awarded (19%)</c:v>
                </c:pt>
                <c:pt idx="2">
                  <c:v>Not Recommended for Funding (43%)</c:v>
                </c:pt>
              </c:strCache>
            </c:strRef>
          </c:cat>
          <c:val>
            <c:numRef>
              <c:f>'[Chart in Microsoft PowerPoint]application&amp;awards FY18'!$B$80:$B$82</c:f>
              <c:numCache>
                <c:formatCode>0%</c:formatCode>
                <c:ptCount val="3"/>
                <c:pt idx="0">
                  <c:v>0.38095238095238093</c:v>
                </c:pt>
                <c:pt idx="1">
                  <c:v>0.19047619047619047</c:v>
                </c:pt>
                <c:pt idx="2">
                  <c:v>0.42857142857142855</c:v>
                </c:pt>
              </c:numCache>
            </c:numRef>
          </c:val>
        </c:ser>
        <c:dLbls>
          <c:showLegendKey val="0"/>
          <c:showVal val="0"/>
          <c:showCatName val="0"/>
          <c:showSerName val="0"/>
          <c:showPercent val="0"/>
          <c:showBubbleSize val="0"/>
          <c:showLeaderLines val="1"/>
        </c:dLbls>
      </c:pie3DChart>
    </c:plotArea>
    <c:plotVisOnly val="1"/>
    <c:dispBlanksAs val="gap"/>
    <c:showDLblsOverMax val="0"/>
  </c:chart>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view3D>
      <c:rotX val="30"/>
      <c:rotY val="0"/>
      <c:rAngAx val="0"/>
    </c:view3D>
    <c:floor>
      <c:thickness val="0"/>
    </c:floor>
    <c:sideWall>
      <c:thickness val="0"/>
    </c:sideWall>
    <c:backWall>
      <c:thickness val="0"/>
    </c:backWall>
    <c:plotArea>
      <c:layout>
        <c:manualLayout>
          <c:layoutTarget val="inner"/>
          <c:xMode val="edge"/>
          <c:yMode val="edge"/>
          <c:x val="0.1879382889200561"/>
          <c:y val="0.20370370370370369"/>
          <c:w val="0.6297335203366059"/>
          <c:h val="0.60185185185185186"/>
        </c:manualLayout>
      </c:layout>
      <c:pie3DChart>
        <c:varyColors val="1"/>
        <c:dLbls>
          <c:showLegendKey val="0"/>
          <c:showVal val="0"/>
          <c:showCatName val="0"/>
          <c:showSerName val="0"/>
          <c:showPercent val="0"/>
          <c:showBubbleSize val="0"/>
          <c:showLeaderLines val="0"/>
        </c:dLbls>
      </c:pie3DChart>
    </c:plotArea>
    <c:plotVisOnly val="1"/>
    <c:dispBlanksAs val="gap"/>
    <c:showDLblsOverMax val="0"/>
  </c:chart>
  <c:externalData r:id="rId2">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view3D>
      <c:rotX val="30"/>
      <c:rotY val="0"/>
      <c:rAngAx val="0"/>
    </c:view3D>
    <c:floor>
      <c:thickness val="0"/>
    </c:floor>
    <c:sideWall>
      <c:thickness val="0"/>
    </c:sideWall>
    <c:backWall>
      <c:thickness val="0"/>
    </c:backWall>
    <c:plotArea>
      <c:layout>
        <c:manualLayout>
          <c:layoutTarget val="inner"/>
          <c:xMode val="edge"/>
          <c:yMode val="edge"/>
          <c:x val="6.7340551797844359E-2"/>
          <c:y val="0.14153109681146775"/>
          <c:w val="0.8677391961250811"/>
          <c:h val="0.82924535810191391"/>
        </c:manualLayout>
      </c:layout>
      <c:pie3DChart>
        <c:varyColors val="1"/>
        <c:ser>
          <c:idx val="0"/>
          <c:order val="0"/>
          <c:spPr>
            <a:solidFill>
              <a:srgbClr val="00B050"/>
            </a:solidFill>
          </c:spPr>
          <c:dPt>
            <c:idx val="1"/>
            <c:bubble3D val="0"/>
            <c:spPr>
              <a:solidFill>
                <a:srgbClr val="92D050"/>
              </a:solidFill>
            </c:spPr>
          </c:dPt>
          <c:dPt>
            <c:idx val="2"/>
            <c:bubble3D val="0"/>
            <c:spPr>
              <a:solidFill>
                <a:schemeClr val="bg1">
                  <a:lumMod val="65000"/>
                </a:schemeClr>
              </a:solidFill>
            </c:spPr>
          </c:dPt>
          <c:dPt>
            <c:idx val="3"/>
            <c:bubble3D val="0"/>
            <c:spPr>
              <a:solidFill>
                <a:schemeClr val="tx1"/>
              </a:solidFill>
              <a:ln>
                <a:solidFill>
                  <a:sysClr val="windowText" lastClr="000000"/>
                </a:solidFill>
              </a:ln>
            </c:spPr>
          </c:dPt>
          <c:dLbls>
            <c:dLbl>
              <c:idx val="0"/>
              <c:layout>
                <c:manualLayout>
                  <c:x val="-0.21298637542774509"/>
                  <c:y val="2.9116772669405412E-2"/>
                </c:manualLayout>
              </c:layout>
              <c:tx>
                <c:rich>
                  <a:bodyPr/>
                  <a:lstStyle/>
                  <a:p>
                    <a:fld id="{84F6F872-8AD0-4E85-B00F-2CF4F5EA813B}" type="CATEGORYNAME">
                      <a:rPr lang="en-US" smtClean="0"/>
                      <a:pPr/>
                      <a:t>[CATEGORY NAME]</a:t>
                    </a:fld>
                    <a:endParaRPr lang="en-US"/>
                  </a:p>
                </c:rich>
              </c:tx>
              <c:dLblPos val="bestFit"/>
              <c:showLegendKey val="0"/>
              <c:showVal val="0"/>
              <c:showCatName val="1"/>
              <c:showSerName val="0"/>
              <c:showPercent val="1"/>
              <c:showBubbleSize val="0"/>
              <c:extLst>
                <c:ext xmlns:c15="http://schemas.microsoft.com/office/drawing/2012/chart" uri="{CE6537A1-D6FC-4f65-9D91-7224C49458BB}">
                  <c15:layout/>
                  <c15:dlblFieldTable/>
                  <c15:showDataLabelsRange val="0"/>
                </c:ext>
              </c:extLst>
            </c:dLbl>
            <c:dLbl>
              <c:idx val="1"/>
              <c:layout>
                <c:manualLayout>
                  <c:x val="0.16700068073311827"/>
                  <c:y val="-0.2246151034496989"/>
                </c:manualLayout>
              </c:layout>
              <c:tx>
                <c:rich>
                  <a:bodyPr/>
                  <a:lstStyle/>
                  <a:p>
                    <a:fld id="{4E4C3AC3-D3AC-4E21-A672-F56BCB1AF5B0}" type="CATEGORYNAME">
                      <a:rPr lang="en-US" smtClean="0"/>
                      <a:pPr/>
                      <a:t>[CATEGORY NAME]</a:t>
                    </a:fld>
                    <a:endParaRPr lang="en-US"/>
                  </a:p>
                </c:rich>
              </c:tx>
              <c:dLblPos val="bestFit"/>
              <c:showLegendKey val="0"/>
              <c:showVal val="0"/>
              <c:showCatName val="1"/>
              <c:showSerName val="0"/>
              <c:showPercent val="1"/>
              <c:showBubbleSize val="0"/>
              <c:extLst>
                <c:ext xmlns:c15="http://schemas.microsoft.com/office/drawing/2012/chart" uri="{CE6537A1-D6FC-4f65-9D91-7224C49458BB}">
                  <c15:layout/>
                  <c15:dlblFieldTable/>
                  <c15:showDataLabelsRange val="0"/>
                </c:ext>
              </c:extLst>
            </c:dLbl>
            <c:dLbl>
              <c:idx val="2"/>
              <c:layout>
                <c:manualLayout>
                  <c:x val="0.10407288799310271"/>
                  <c:y val="7.0712162197127407E-2"/>
                </c:manualLayout>
              </c:layout>
              <c:tx>
                <c:rich>
                  <a:bodyPr/>
                  <a:lstStyle/>
                  <a:p>
                    <a:fld id="{BEF4E426-0652-4FB4-961B-29E7693A7829}" type="CATEGORYNAME">
                      <a:rPr lang="en-US" smtClean="0"/>
                      <a:pPr/>
                      <a:t>[CATEGORY NAME]</a:t>
                    </a:fld>
                    <a:endParaRPr lang="en-US"/>
                  </a:p>
                </c:rich>
              </c:tx>
              <c:dLblPos val="bestFit"/>
              <c:showLegendKey val="0"/>
              <c:showVal val="0"/>
              <c:showCatName val="1"/>
              <c:showSerName val="0"/>
              <c:showPercent val="1"/>
              <c:showBubbleSize val="0"/>
              <c:extLst>
                <c:ext xmlns:c15="http://schemas.microsoft.com/office/drawing/2012/chart" uri="{CE6537A1-D6FC-4f65-9D91-7224C49458BB}">
                  <c15:layout/>
                  <c15:dlblFieldTable/>
                  <c15:showDataLabelsRange val="0"/>
                </c:ext>
              </c:extLst>
            </c:dLbl>
            <c:dLbl>
              <c:idx val="3"/>
              <c:layout>
                <c:manualLayout>
                  <c:x val="6.0507493019245767E-2"/>
                  <c:y val="4.1595389527722014E-3"/>
                </c:manualLayout>
              </c:layout>
              <c:tx>
                <c:rich>
                  <a:bodyPr/>
                  <a:lstStyle/>
                  <a:p>
                    <a:fld id="{7E1886DE-F939-4600-9670-A466BFB56CAA}" type="CATEGORYNAME">
                      <a:rPr lang="en-US" smtClean="0"/>
                      <a:pPr/>
                      <a:t>[CATEGORY NAME]</a:t>
                    </a:fld>
                    <a:endParaRPr lang="en-US"/>
                  </a:p>
                </c:rich>
              </c:tx>
              <c:dLblPos val="bestFit"/>
              <c:showLegendKey val="0"/>
              <c:showVal val="0"/>
              <c:showCatName val="1"/>
              <c:showSerName val="0"/>
              <c:showPercent val="1"/>
              <c:showBubbleSize val="0"/>
              <c:extLst>
                <c:ext xmlns:c15="http://schemas.microsoft.com/office/drawing/2012/chart" uri="{CE6537A1-D6FC-4f65-9D91-7224C49458BB}">
                  <c15:layout/>
                  <c15:dlblFieldTable/>
                  <c15:showDataLabelsRange val="0"/>
                </c:ext>
              </c:extLst>
            </c:dLbl>
            <c:spPr>
              <a:noFill/>
              <a:ln>
                <a:noFill/>
              </a:ln>
              <a:effectLst/>
            </c:spPr>
            <c:txPr>
              <a:bodyPr wrap="square" lIns="38100" tIns="19050" rIns="38100" bIns="19050" anchor="ctr">
                <a:spAutoFit/>
              </a:bodyPr>
              <a:lstStyle/>
              <a:p>
                <a:pPr>
                  <a:defRPr sz="1200" b="1"/>
                </a:pPr>
                <a:endParaRPr lang="en-US"/>
              </a:p>
            </c:txPr>
            <c:dLblPos val="outEnd"/>
            <c:showLegendKey val="0"/>
            <c:showVal val="0"/>
            <c:showCatName val="1"/>
            <c:showSerName val="0"/>
            <c:showPercent val="1"/>
            <c:showBubbleSize val="0"/>
            <c:showLeaderLines val="0"/>
            <c:extLst>
              <c:ext xmlns:c15="http://schemas.microsoft.com/office/drawing/2012/chart" uri="{CE6537A1-D6FC-4f65-9D91-7224C49458BB}">
                <c15:spPr xmlns:c15="http://schemas.microsoft.com/office/drawing/2012/chart">
                  <a:prstGeom prst="rect">
                    <a:avLst/>
                  </a:prstGeom>
                </c15:spPr>
              </c:ext>
            </c:extLst>
          </c:dLbls>
          <c:cat>
            <c:strRef>
              <c:f>'[Chart in Microsoft PowerPoint]application&amp;awards FY18'!$A$42:$A$45</c:f>
              <c:strCache>
                <c:ptCount val="4"/>
                <c:pt idx="0">
                  <c:v>Awarded (46%)</c:v>
                </c:pt>
                <c:pt idx="1">
                  <c:v>Recommended for Funding--Not Awarded (25%)</c:v>
                </c:pt>
                <c:pt idx="2">
                  <c:v>Not Recommended for Funding (28%)</c:v>
                </c:pt>
                <c:pt idx="3">
                  <c:v>Declined without Review (1%)</c:v>
                </c:pt>
              </c:strCache>
            </c:strRef>
          </c:cat>
          <c:val>
            <c:numRef>
              <c:f>'[Chart in Microsoft PowerPoint]application&amp;awards FY18'!$B$42:$B$45</c:f>
              <c:numCache>
                <c:formatCode>0%</c:formatCode>
                <c:ptCount val="4"/>
                <c:pt idx="0">
                  <c:v>0.4578005115089514</c:v>
                </c:pt>
                <c:pt idx="1">
                  <c:v>0.25319693094629159</c:v>
                </c:pt>
                <c:pt idx="2">
                  <c:v>0.28388746803069054</c:v>
                </c:pt>
                <c:pt idx="3">
                  <c:v>4.4843049327354303E-3</c:v>
                </c:pt>
              </c:numCache>
            </c:numRef>
          </c:val>
        </c:ser>
        <c:dLbls>
          <c:showLegendKey val="0"/>
          <c:showVal val="0"/>
          <c:showCatName val="0"/>
          <c:showSerName val="0"/>
          <c:showPercent val="0"/>
          <c:showBubbleSize val="0"/>
          <c:showLeaderLines val="0"/>
        </c:dLbls>
      </c:pie3DChart>
    </c:plotArea>
    <c:plotVisOnly val="1"/>
    <c:dispBlanksAs val="gap"/>
    <c:showDLblsOverMax val="0"/>
  </c:chart>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view3D>
      <c:rotX val="30"/>
      <c:rotY val="0"/>
      <c:rAngAx val="0"/>
    </c:view3D>
    <c:floor>
      <c:thickness val="0"/>
    </c:floor>
    <c:sideWall>
      <c:thickness val="0"/>
    </c:sideWall>
    <c:backWall>
      <c:thickness val="0"/>
    </c:backWall>
    <c:plotArea>
      <c:layout>
        <c:manualLayout>
          <c:layoutTarget val="inner"/>
          <c:xMode val="edge"/>
          <c:yMode val="edge"/>
          <c:x val="0.21434830805800945"/>
          <c:y val="4.1666666666666664E-2"/>
          <c:w val="0.61666688538932635"/>
          <c:h val="0.89814814814814814"/>
        </c:manualLayout>
      </c:layout>
      <c:pie3DChart>
        <c:varyColors val="1"/>
        <c:dLbls>
          <c:showLegendKey val="0"/>
          <c:showVal val="0"/>
          <c:showCatName val="0"/>
          <c:showSerName val="0"/>
          <c:showPercent val="0"/>
          <c:showBubbleSize val="0"/>
          <c:showLeaderLines val="0"/>
        </c:dLbls>
      </c:pie3DChart>
    </c:plotArea>
    <c:plotVisOnly val="1"/>
    <c:dispBlanksAs val="gap"/>
    <c:showDLblsOverMax val="0"/>
  </c:chart>
  <c:externalData r:id="rId2">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30"/>
      <c:rotY val="0"/>
      <c:rAngAx val="0"/>
    </c:view3D>
    <c:floor>
      <c:thickness val="0"/>
    </c:floor>
    <c:sideWall>
      <c:thickness val="0"/>
    </c:sideWall>
    <c:backWall>
      <c:thickness val="0"/>
    </c:backWall>
    <c:plotArea>
      <c:layout>
        <c:manualLayout>
          <c:layoutTarget val="inner"/>
          <c:xMode val="edge"/>
          <c:yMode val="edge"/>
          <c:x val="0.25498669258208084"/>
          <c:y val="4.1666666666666664E-2"/>
          <c:w val="0.61666688538932635"/>
          <c:h val="0.89814814814814814"/>
        </c:manualLayout>
      </c:layout>
      <c:pie3DChart>
        <c:varyColors val="1"/>
        <c:dLbls>
          <c:showLegendKey val="0"/>
          <c:showVal val="0"/>
          <c:showCatName val="0"/>
          <c:showSerName val="0"/>
          <c:showPercent val="0"/>
          <c:showBubbleSize val="0"/>
          <c:showLeaderLines val="0"/>
        </c:dLbls>
      </c:pie3DChart>
    </c:plotArea>
    <c:plotVisOnly val="1"/>
    <c:dispBlanksAs val="gap"/>
    <c:showDLblsOverMax val="0"/>
  </c:chart>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dLbls>
          <c:showLegendKey val="0"/>
          <c:showVal val="0"/>
          <c:showCatName val="0"/>
          <c:showSerName val="0"/>
          <c:showPercent val="0"/>
          <c:showBubbleSize val="0"/>
          <c:showLeaderLines val="0"/>
        </c:dLbls>
      </c:pie3D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dLbls>
          <c:showLegendKey val="0"/>
          <c:showVal val="0"/>
          <c:showCatName val="0"/>
          <c:showSerName val="0"/>
          <c:showPercent val="0"/>
          <c:showBubbleSize val="0"/>
          <c:showLeaderLines val="0"/>
        </c:dLbls>
      </c:pie3D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dLbls>
          <c:showLegendKey val="0"/>
          <c:showVal val="0"/>
          <c:showCatName val="0"/>
          <c:showSerName val="0"/>
          <c:showPercent val="0"/>
          <c:showBubbleSize val="0"/>
          <c:showLeaderLines val="0"/>
        </c:dLbls>
      </c:pie3D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view3D>
      <c:rotX val="30"/>
      <c:rotY val="0"/>
      <c:rAngAx val="0"/>
    </c:view3D>
    <c:floor>
      <c:thickness val="0"/>
    </c:floor>
    <c:sideWall>
      <c:thickness val="0"/>
    </c:sideWall>
    <c:backWall>
      <c:thickness val="0"/>
    </c:backWall>
    <c:plotArea>
      <c:layout/>
      <c:pie3DChart>
        <c:varyColors val="1"/>
        <c:dLbls>
          <c:showLegendKey val="0"/>
          <c:showVal val="0"/>
          <c:showCatName val="0"/>
          <c:showSerName val="0"/>
          <c:showPercent val="0"/>
          <c:showBubbleSize val="0"/>
          <c:showLeaderLines val="0"/>
        </c:dLbls>
      </c:pie3DChart>
    </c:plotArea>
    <c:plotVisOnly val="1"/>
    <c:dispBlanksAs val="gap"/>
    <c:showDLblsOverMax val="0"/>
  </c:chart>
  <c:externalData r:id="rId2">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view3D>
      <c:rotX val="30"/>
      <c:rotY val="0"/>
      <c:rAngAx val="0"/>
    </c:view3D>
    <c:floor>
      <c:thickness val="0"/>
    </c:floor>
    <c:sideWall>
      <c:thickness val="0"/>
    </c:sideWall>
    <c:backWall>
      <c:thickness val="0"/>
    </c:backWall>
    <c:plotArea>
      <c:layout/>
      <c:pie3DChart>
        <c:varyColors val="1"/>
        <c:dLbls>
          <c:showLegendKey val="0"/>
          <c:showVal val="0"/>
          <c:showCatName val="0"/>
          <c:showSerName val="0"/>
          <c:showPercent val="0"/>
          <c:showBubbleSize val="0"/>
          <c:showLeaderLines val="0"/>
        </c:dLbls>
      </c:pie3DChart>
    </c:plotArea>
    <c:plotVisOnly val="1"/>
    <c:dispBlanksAs val="gap"/>
    <c:showDLblsOverMax val="0"/>
  </c:chart>
  <c:externalData r:id="rId2">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0210" name="Rectangle 2"/>
          <p:cNvSpPr>
            <a:spLocks noGrp="1" noChangeArrowheads="1"/>
          </p:cNvSpPr>
          <p:nvPr>
            <p:ph type="hdr" sz="quarter"/>
          </p:nvPr>
        </p:nvSpPr>
        <p:spPr bwMode="auto">
          <a:xfrm>
            <a:off x="0" y="0"/>
            <a:ext cx="3037628" cy="464740"/>
          </a:xfrm>
          <a:prstGeom prst="rect">
            <a:avLst/>
          </a:prstGeom>
          <a:noFill/>
          <a:ln w="9525">
            <a:noFill/>
            <a:miter lim="800000"/>
            <a:headEnd/>
            <a:tailEnd/>
          </a:ln>
          <a:effectLst/>
        </p:spPr>
        <p:txBody>
          <a:bodyPr vert="horz" wrap="square" lIns="91641" tIns="45821" rIns="91641" bIns="45821" numCol="1" anchor="t" anchorCtr="0" compatLnSpc="1">
            <a:prstTxWarp prst="textNoShape">
              <a:avLst/>
            </a:prstTxWarp>
          </a:bodyPr>
          <a:lstStyle>
            <a:lvl1pPr>
              <a:defRPr sz="1200">
                <a:latin typeface="Arial" charset="0"/>
              </a:defRPr>
            </a:lvl1pPr>
          </a:lstStyle>
          <a:p>
            <a:pPr>
              <a:defRPr/>
            </a:pPr>
            <a:endParaRPr lang="en-US"/>
          </a:p>
        </p:txBody>
      </p:sp>
      <p:sp>
        <p:nvSpPr>
          <p:cNvPr id="350211" name="Rectangle 3"/>
          <p:cNvSpPr>
            <a:spLocks noGrp="1" noChangeArrowheads="1"/>
          </p:cNvSpPr>
          <p:nvPr>
            <p:ph type="dt" sz="quarter" idx="1"/>
          </p:nvPr>
        </p:nvSpPr>
        <p:spPr bwMode="auto">
          <a:xfrm>
            <a:off x="3971183" y="0"/>
            <a:ext cx="3037628" cy="464740"/>
          </a:xfrm>
          <a:prstGeom prst="rect">
            <a:avLst/>
          </a:prstGeom>
          <a:noFill/>
          <a:ln w="9525">
            <a:noFill/>
            <a:miter lim="800000"/>
            <a:headEnd/>
            <a:tailEnd/>
          </a:ln>
          <a:effectLst/>
        </p:spPr>
        <p:txBody>
          <a:bodyPr vert="horz" wrap="square" lIns="91641" tIns="45821" rIns="91641" bIns="45821" numCol="1" anchor="t" anchorCtr="0" compatLnSpc="1">
            <a:prstTxWarp prst="textNoShape">
              <a:avLst/>
            </a:prstTxWarp>
          </a:bodyPr>
          <a:lstStyle>
            <a:lvl1pPr algn="r">
              <a:defRPr sz="1200">
                <a:latin typeface="Arial" charset="0"/>
              </a:defRPr>
            </a:lvl1pPr>
          </a:lstStyle>
          <a:p>
            <a:pPr>
              <a:defRPr/>
            </a:pPr>
            <a:endParaRPr lang="en-US"/>
          </a:p>
        </p:txBody>
      </p:sp>
      <p:sp>
        <p:nvSpPr>
          <p:cNvPr id="350212" name="Rectangle 4"/>
          <p:cNvSpPr>
            <a:spLocks noGrp="1" noChangeArrowheads="1"/>
          </p:cNvSpPr>
          <p:nvPr>
            <p:ph type="ftr" sz="quarter" idx="2"/>
          </p:nvPr>
        </p:nvSpPr>
        <p:spPr bwMode="auto">
          <a:xfrm>
            <a:off x="0" y="8830068"/>
            <a:ext cx="3037628" cy="464740"/>
          </a:xfrm>
          <a:prstGeom prst="rect">
            <a:avLst/>
          </a:prstGeom>
          <a:noFill/>
          <a:ln w="9525">
            <a:noFill/>
            <a:miter lim="800000"/>
            <a:headEnd/>
            <a:tailEnd/>
          </a:ln>
          <a:effectLst/>
        </p:spPr>
        <p:txBody>
          <a:bodyPr vert="horz" wrap="square" lIns="91641" tIns="45821" rIns="91641" bIns="45821" numCol="1" anchor="b" anchorCtr="0" compatLnSpc="1">
            <a:prstTxWarp prst="textNoShape">
              <a:avLst/>
            </a:prstTxWarp>
          </a:bodyPr>
          <a:lstStyle>
            <a:lvl1pPr>
              <a:defRPr sz="1200">
                <a:latin typeface="Arial" charset="0"/>
              </a:defRPr>
            </a:lvl1pPr>
          </a:lstStyle>
          <a:p>
            <a:pPr>
              <a:defRPr/>
            </a:pPr>
            <a:endParaRPr lang="en-US"/>
          </a:p>
        </p:txBody>
      </p:sp>
      <p:sp>
        <p:nvSpPr>
          <p:cNvPr id="350213" name="Rectangle 5"/>
          <p:cNvSpPr>
            <a:spLocks noGrp="1" noChangeArrowheads="1"/>
          </p:cNvSpPr>
          <p:nvPr>
            <p:ph type="sldNum" sz="quarter" idx="3"/>
          </p:nvPr>
        </p:nvSpPr>
        <p:spPr bwMode="auto">
          <a:xfrm>
            <a:off x="3971183" y="8830068"/>
            <a:ext cx="3037628" cy="464740"/>
          </a:xfrm>
          <a:prstGeom prst="rect">
            <a:avLst/>
          </a:prstGeom>
          <a:noFill/>
          <a:ln w="9525">
            <a:noFill/>
            <a:miter lim="800000"/>
            <a:headEnd/>
            <a:tailEnd/>
          </a:ln>
          <a:effectLst/>
        </p:spPr>
        <p:txBody>
          <a:bodyPr vert="horz" wrap="square" lIns="91641" tIns="45821" rIns="91641" bIns="45821" numCol="1" anchor="b" anchorCtr="0" compatLnSpc="1">
            <a:prstTxWarp prst="textNoShape">
              <a:avLst/>
            </a:prstTxWarp>
          </a:bodyPr>
          <a:lstStyle>
            <a:lvl1pPr algn="r">
              <a:defRPr sz="1200">
                <a:latin typeface="Arial" charset="0"/>
              </a:defRPr>
            </a:lvl1pPr>
          </a:lstStyle>
          <a:p>
            <a:pPr>
              <a:defRPr/>
            </a:pPr>
            <a:fld id="{4CC5008B-C7C6-4DBB-937F-E22DEA9EDAFC}" type="slidenum">
              <a:rPr lang="en-US"/>
              <a:pPr>
                <a:defRPr/>
              </a:pPr>
              <a:t>‹#›</a:t>
            </a:fld>
            <a:endParaRPr lang="en-US"/>
          </a:p>
        </p:txBody>
      </p:sp>
    </p:spTree>
    <p:extLst>
      <p:ext uri="{BB962C8B-B14F-4D97-AF65-F5344CB8AC3E}">
        <p14:creationId xmlns:p14="http://schemas.microsoft.com/office/powerpoint/2010/main" val="10480004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7522" name="Rectangle 2"/>
          <p:cNvSpPr>
            <a:spLocks noGrp="1" noChangeArrowheads="1"/>
          </p:cNvSpPr>
          <p:nvPr>
            <p:ph type="hdr" sz="quarter"/>
          </p:nvPr>
        </p:nvSpPr>
        <p:spPr bwMode="auto">
          <a:xfrm>
            <a:off x="0" y="0"/>
            <a:ext cx="3037628" cy="464740"/>
          </a:xfrm>
          <a:prstGeom prst="rect">
            <a:avLst/>
          </a:prstGeom>
          <a:noFill/>
          <a:ln w="9525">
            <a:noFill/>
            <a:miter lim="800000"/>
            <a:headEnd/>
            <a:tailEnd/>
          </a:ln>
          <a:effectLst/>
        </p:spPr>
        <p:txBody>
          <a:bodyPr vert="horz" wrap="square" lIns="93165" tIns="46582" rIns="93165" bIns="46582" numCol="1" anchor="t" anchorCtr="0" compatLnSpc="1">
            <a:prstTxWarp prst="textNoShape">
              <a:avLst/>
            </a:prstTxWarp>
          </a:bodyPr>
          <a:lstStyle>
            <a:lvl1pPr defTabSz="933913">
              <a:defRPr sz="1200">
                <a:latin typeface="Arial" charset="0"/>
              </a:defRPr>
            </a:lvl1pPr>
          </a:lstStyle>
          <a:p>
            <a:pPr>
              <a:defRPr/>
            </a:pPr>
            <a:endParaRPr lang="en-US"/>
          </a:p>
        </p:txBody>
      </p:sp>
      <p:sp>
        <p:nvSpPr>
          <p:cNvPr id="107523" name="Rectangle 3"/>
          <p:cNvSpPr>
            <a:spLocks noGrp="1" noChangeArrowheads="1"/>
          </p:cNvSpPr>
          <p:nvPr>
            <p:ph type="dt" idx="1"/>
          </p:nvPr>
        </p:nvSpPr>
        <p:spPr bwMode="auto">
          <a:xfrm>
            <a:off x="3971183" y="0"/>
            <a:ext cx="3037628" cy="464740"/>
          </a:xfrm>
          <a:prstGeom prst="rect">
            <a:avLst/>
          </a:prstGeom>
          <a:noFill/>
          <a:ln w="9525">
            <a:noFill/>
            <a:miter lim="800000"/>
            <a:headEnd/>
            <a:tailEnd/>
          </a:ln>
          <a:effectLst/>
        </p:spPr>
        <p:txBody>
          <a:bodyPr vert="horz" wrap="square" lIns="93165" tIns="46582" rIns="93165" bIns="46582" numCol="1" anchor="t" anchorCtr="0" compatLnSpc="1">
            <a:prstTxWarp prst="textNoShape">
              <a:avLst/>
            </a:prstTxWarp>
          </a:bodyPr>
          <a:lstStyle>
            <a:lvl1pPr algn="r" defTabSz="933913">
              <a:defRPr sz="1200">
                <a:latin typeface="Arial" charset="0"/>
              </a:defRPr>
            </a:lvl1pPr>
          </a:lstStyle>
          <a:p>
            <a:pPr>
              <a:defRPr/>
            </a:pPr>
            <a:endParaRPr lang="en-US"/>
          </a:p>
        </p:txBody>
      </p:sp>
      <p:sp>
        <p:nvSpPr>
          <p:cNvPr id="20484" name="Rectangle 4"/>
          <p:cNvSpPr>
            <a:spLocks noGrp="1" noRot="1" noChangeAspect="1" noChangeArrowheads="1" noTextEdit="1"/>
          </p:cNvSpPr>
          <p:nvPr>
            <p:ph type="sldImg" idx="2"/>
          </p:nvPr>
        </p:nvSpPr>
        <p:spPr bwMode="auto">
          <a:xfrm>
            <a:off x="406400" y="696913"/>
            <a:ext cx="6197600" cy="3486150"/>
          </a:xfrm>
          <a:prstGeom prst="rect">
            <a:avLst/>
          </a:prstGeom>
          <a:noFill/>
          <a:ln w="9525">
            <a:solidFill>
              <a:srgbClr val="000000"/>
            </a:solidFill>
            <a:miter lim="800000"/>
            <a:headEnd/>
            <a:tailEnd/>
          </a:ln>
        </p:spPr>
      </p:sp>
      <p:sp>
        <p:nvSpPr>
          <p:cNvPr id="107525" name="Rectangle 5"/>
          <p:cNvSpPr>
            <a:spLocks noGrp="1" noChangeArrowheads="1"/>
          </p:cNvSpPr>
          <p:nvPr>
            <p:ph type="body" sz="quarter" idx="3"/>
          </p:nvPr>
        </p:nvSpPr>
        <p:spPr bwMode="auto">
          <a:xfrm>
            <a:off x="699768" y="4413443"/>
            <a:ext cx="5610865" cy="4185847"/>
          </a:xfrm>
          <a:prstGeom prst="rect">
            <a:avLst/>
          </a:prstGeom>
          <a:noFill/>
          <a:ln w="9525">
            <a:noFill/>
            <a:miter lim="800000"/>
            <a:headEnd/>
            <a:tailEnd/>
          </a:ln>
          <a:effectLst/>
        </p:spPr>
        <p:txBody>
          <a:bodyPr vert="horz" wrap="square" lIns="93165" tIns="46582" rIns="93165" bIns="46582"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07526" name="Rectangle 6"/>
          <p:cNvSpPr>
            <a:spLocks noGrp="1" noChangeArrowheads="1"/>
          </p:cNvSpPr>
          <p:nvPr>
            <p:ph type="ftr" sz="quarter" idx="4"/>
          </p:nvPr>
        </p:nvSpPr>
        <p:spPr bwMode="auto">
          <a:xfrm>
            <a:off x="0" y="8830068"/>
            <a:ext cx="3037628" cy="464740"/>
          </a:xfrm>
          <a:prstGeom prst="rect">
            <a:avLst/>
          </a:prstGeom>
          <a:noFill/>
          <a:ln w="9525">
            <a:noFill/>
            <a:miter lim="800000"/>
            <a:headEnd/>
            <a:tailEnd/>
          </a:ln>
          <a:effectLst/>
        </p:spPr>
        <p:txBody>
          <a:bodyPr vert="horz" wrap="square" lIns="93165" tIns="46582" rIns="93165" bIns="46582" numCol="1" anchor="b" anchorCtr="0" compatLnSpc="1">
            <a:prstTxWarp prst="textNoShape">
              <a:avLst/>
            </a:prstTxWarp>
          </a:bodyPr>
          <a:lstStyle>
            <a:lvl1pPr defTabSz="933913">
              <a:defRPr sz="1200">
                <a:latin typeface="Arial" charset="0"/>
              </a:defRPr>
            </a:lvl1pPr>
          </a:lstStyle>
          <a:p>
            <a:pPr>
              <a:defRPr/>
            </a:pPr>
            <a:endParaRPr lang="en-US"/>
          </a:p>
        </p:txBody>
      </p:sp>
      <p:sp>
        <p:nvSpPr>
          <p:cNvPr id="107527" name="Rectangle 7"/>
          <p:cNvSpPr>
            <a:spLocks noGrp="1" noChangeArrowheads="1"/>
          </p:cNvSpPr>
          <p:nvPr>
            <p:ph type="sldNum" sz="quarter" idx="5"/>
          </p:nvPr>
        </p:nvSpPr>
        <p:spPr bwMode="auto">
          <a:xfrm>
            <a:off x="3971183" y="8830068"/>
            <a:ext cx="3037628" cy="464740"/>
          </a:xfrm>
          <a:prstGeom prst="rect">
            <a:avLst/>
          </a:prstGeom>
          <a:noFill/>
          <a:ln w="9525">
            <a:noFill/>
            <a:miter lim="800000"/>
            <a:headEnd/>
            <a:tailEnd/>
          </a:ln>
          <a:effectLst/>
        </p:spPr>
        <p:txBody>
          <a:bodyPr vert="horz" wrap="square" lIns="93165" tIns="46582" rIns="93165" bIns="46582" numCol="1" anchor="b" anchorCtr="0" compatLnSpc="1">
            <a:prstTxWarp prst="textNoShape">
              <a:avLst/>
            </a:prstTxWarp>
          </a:bodyPr>
          <a:lstStyle>
            <a:lvl1pPr algn="r" defTabSz="933913">
              <a:defRPr sz="1200">
                <a:latin typeface="Arial" charset="0"/>
              </a:defRPr>
            </a:lvl1pPr>
          </a:lstStyle>
          <a:p>
            <a:pPr>
              <a:defRPr/>
            </a:pPr>
            <a:fld id="{81F5482D-8731-4877-92D8-AEAC4A93C1C3}" type="slidenum">
              <a:rPr lang="en-US"/>
              <a:pPr>
                <a:defRPr/>
              </a:pPr>
              <a:t>‹#›</a:t>
            </a:fld>
            <a:endParaRPr lang="en-US"/>
          </a:p>
        </p:txBody>
      </p:sp>
    </p:spTree>
    <p:extLst>
      <p:ext uri="{BB962C8B-B14F-4D97-AF65-F5344CB8AC3E}">
        <p14:creationId xmlns:p14="http://schemas.microsoft.com/office/powerpoint/2010/main" val="382831433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p:spPr>
        <p:txBody>
          <a:bodyPr/>
          <a:lstStyle/>
          <a:p>
            <a:fld id="{34730DE5-0765-42AD-AA28-B52654704702}" type="slidenum">
              <a:rPr lang="en-US" smtClean="0">
                <a:solidFill>
                  <a:prstClr val="black"/>
                </a:solidFill>
              </a:rPr>
              <a:pPr/>
              <a:t>1</a:t>
            </a:fld>
            <a:endParaRPr lang="en-US" smtClean="0">
              <a:solidFill>
                <a:prstClr val="black"/>
              </a:solidFill>
            </a:endParaRPr>
          </a:p>
        </p:txBody>
      </p:sp>
      <p:sp>
        <p:nvSpPr>
          <p:cNvPr id="21507" name="Rectangle 2"/>
          <p:cNvSpPr>
            <a:spLocks noGrp="1" noRot="1" noChangeAspect="1" noChangeArrowheads="1" noTextEdit="1"/>
          </p:cNvSpPr>
          <p:nvPr>
            <p:ph type="sldImg"/>
          </p:nvPr>
        </p:nvSpPr>
        <p:spPr>
          <a:xfrm>
            <a:off x="406400" y="696913"/>
            <a:ext cx="6197600" cy="3486150"/>
          </a:xfrm>
          <a:ln/>
        </p:spPr>
      </p:sp>
      <p:sp>
        <p:nvSpPr>
          <p:cNvPr id="21508" name="Rectangle 3"/>
          <p:cNvSpPr>
            <a:spLocks noGrp="1" noChangeArrowheads="1"/>
          </p:cNvSpPr>
          <p:nvPr>
            <p:ph type="body" idx="1"/>
          </p:nvPr>
        </p:nvSpPr>
        <p:spPr>
          <a:xfrm>
            <a:off x="701359" y="4415034"/>
            <a:ext cx="5607684" cy="4184256"/>
          </a:xfrm>
          <a:noFill/>
          <a:ln/>
        </p:spPr>
        <p:txBody>
          <a:bodyPr/>
          <a:lstStyle/>
          <a:p>
            <a:pPr eaLnBrk="1" hangingPunct="1"/>
            <a:endParaRPr lang="en-US" dirty="0" smtClean="0"/>
          </a:p>
          <a:p>
            <a:pPr eaLnBrk="1" hangingPunct="1"/>
            <a:endParaRPr lang="en-US" dirty="0" smtClean="0"/>
          </a:p>
          <a:p>
            <a:pPr eaLnBrk="1" hangingPunct="1"/>
            <a:endParaRPr lang="en-US" dirty="0" smtClean="0"/>
          </a:p>
        </p:txBody>
      </p:sp>
    </p:spTree>
    <p:extLst>
      <p:ext uri="{BB962C8B-B14F-4D97-AF65-F5344CB8AC3E}">
        <p14:creationId xmlns:p14="http://schemas.microsoft.com/office/powerpoint/2010/main" val="34939155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normAutofit/>
          </a:bodyPr>
          <a:lstStyle/>
          <a:p>
            <a:r>
              <a:rPr lang="en-US" dirty="0" smtClean="0"/>
              <a:t>Funding is for R&amp;D</a:t>
            </a:r>
            <a:r>
              <a:rPr lang="en-US" baseline="0" dirty="0" smtClean="0"/>
              <a:t> with commercial potential.  Basic science and deployment are not funded.  </a:t>
            </a:r>
            <a:endParaRPr lang="en-US" dirty="0"/>
          </a:p>
        </p:txBody>
      </p:sp>
      <p:sp>
        <p:nvSpPr>
          <p:cNvPr id="4" name="Slide Number Placeholder 3"/>
          <p:cNvSpPr>
            <a:spLocks noGrp="1"/>
          </p:cNvSpPr>
          <p:nvPr>
            <p:ph type="sldNum" sz="quarter" idx="10"/>
          </p:nvPr>
        </p:nvSpPr>
        <p:spPr/>
        <p:txBody>
          <a:bodyPr/>
          <a:lstStyle/>
          <a:p>
            <a:pPr>
              <a:defRPr/>
            </a:pPr>
            <a:fld id="{81F5482D-8731-4877-92D8-AEAC4A93C1C3}" type="slidenum">
              <a:rPr lang="en-US" smtClean="0"/>
              <a:pPr>
                <a:defRPr/>
              </a:pPr>
              <a:t>2</a:t>
            </a:fld>
            <a:endParaRPr lang="en-US"/>
          </a:p>
        </p:txBody>
      </p:sp>
    </p:spTree>
    <p:extLst>
      <p:ext uri="{BB962C8B-B14F-4D97-AF65-F5344CB8AC3E}">
        <p14:creationId xmlns:p14="http://schemas.microsoft.com/office/powerpoint/2010/main" val="25517388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81F5482D-8731-4877-92D8-AEAC4A93C1C3}" type="slidenum">
              <a:rPr lang="en-US" smtClean="0"/>
              <a:pPr>
                <a:defRPr/>
              </a:pPr>
              <a:t>10</a:t>
            </a:fld>
            <a:endParaRPr lang="en-US"/>
          </a:p>
        </p:txBody>
      </p:sp>
    </p:spTree>
    <p:extLst>
      <p:ext uri="{BB962C8B-B14F-4D97-AF65-F5344CB8AC3E}">
        <p14:creationId xmlns:p14="http://schemas.microsoft.com/office/powerpoint/2010/main" val="42802236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81F5482D-8731-4877-92D8-AEAC4A93C1C3}" type="slidenum">
              <a:rPr lang="en-US" smtClean="0"/>
              <a:pPr>
                <a:defRPr/>
              </a:pPr>
              <a:t>17</a:t>
            </a:fld>
            <a:endParaRPr lang="en-US"/>
          </a:p>
        </p:txBody>
      </p:sp>
    </p:spTree>
    <p:extLst>
      <p:ext uri="{BB962C8B-B14F-4D97-AF65-F5344CB8AC3E}">
        <p14:creationId xmlns:p14="http://schemas.microsoft.com/office/powerpoint/2010/main" val="19726261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81F5482D-8731-4877-92D8-AEAC4A93C1C3}" type="slidenum">
              <a:rPr lang="en-US" smtClean="0"/>
              <a:pPr>
                <a:defRPr/>
              </a:pPr>
              <a:t>18</a:t>
            </a:fld>
            <a:endParaRPr lang="en-US"/>
          </a:p>
        </p:txBody>
      </p:sp>
    </p:spTree>
    <p:extLst>
      <p:ext uri="{BB962C8B-B14F-4D97-AF65-F5344CB8AC3E}">
        <p14:creationId xmlns:p14="http://schemas.microsoft.com/office/powerpoint/2010/main" val="42079595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Awards per topic:  Generally 0</a:t>
            </a:r>
            <a:r>
              <a:rPr lang="en-US" baseline="0" dirty="0" smtClean="0"/>
              <a:t> to many.  It varies greatly by program.  Some programs that are interested in many diverse areas will put out more topics than they plan to make awards.  Others such as EERE have only two topics this year and I would expect each topic to have greater than 10 awards.  </a:t>
            </a:r>
            <a:endParaRPr lang="en-US" dirty="0"/>
          </a:p>
        </p:txBody>
      </p:sp>
      <p:sp>
        <p:nvSpPr>
          <p:cNvPr id="4" name="Slide Number Placeholder 3"/>
          <p:cNvSpPr>
            <a:spLocks noGrp="1"/>
          </p:cNvSpPr>
          <p:nvPr>
            <p:ph type="sldNum" sz="quarter" idx="10"/>
          </p:nvPr>
        </p:nvSpPr>
        <p:spPr/>
        <p:txBody>
          <a:bodyPr/>
          <a:lstStyle/>
          <a:p>
            <a:pPr>
              <a:defRPr/>
            </a:pPr>
            <a:fld id="{81F5482D-8731-4877-92D8-AEAC4A93C1C3}" type="slidenum">
              <a:rPr lang="en-US" smtClean="0"/>
              <a:pPr>
                <a:defRPr/>
              </a:pPr>
              <a:t>19</a:t>
            </a:fld>
            <a:endParaRPr lang="en-US" dirty="0"/>
          </a:p>
        </p:txBody>
      </p:sp>
    </p:spTree>
    <p:extLst>
      <p:ext uri="{BB962C8B-B14F-4D97-AF65-F5344CB8AC3E}">
        <p14:creationId xmlns:p14="http://schemas.microsoft.com/office/powerpoint/2010/main" val="5444661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81F5482D-8731-4877-92D8-AEAC4A93C1C3}" type="slidenum">
              <a:rPr lang="en-US" smtClean="0"/>
              <a:pPr>
                <a:defRPr/>
              </a:pPr>
              <a:t>29</a:t>
            </a:fld>
            <a:endParaRPr lang="en-US"/>
          </a:p>
        </p:txBody>
      </p:sp>
    </p:spTree>
    <p:extLst>
      <p:ext uri="{BB962C8B-B14F-4D97-AF65-F5344CB8AC3E}">
        <p14:creationId xmlns:p14="http://schemas.microsoft.com/office/powerpoint/2010/main" val="28222419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81F5482D-8731-4877-92D8-AEAC4A93C1C3}" type="slidenum">
              <a:rPr lang="en-US" smtClean="0"/>
              <a:pPr>
                <a:defRPr/>
              </a:pPr>
              <a:t>30</a:t>
            </a:fld>
            <a:endParaRPr lang="en-US"/>
          </a:p>
        </p:txBody>
      </p:sp>
    </p:spTree>
    <p:extLst>
      <p:ext uri="{BB962C8B-B14F-4D97-AF65-F5344CB8AC3E}">
        <p14:creationId xmlns:p14="http://schemas.microsoft.com/office/powerpoint/2010/main" val="414787389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hyperlink" Target="http://science.energy.gov/sbir/funding-opportunities/" TargetMode="Externa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hyperlink" Target="http://science.energy.gov/sbir/funding-opportunities/" TargetMode="External"/><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hyperlink" Target="http://science.energy.gov/sbir/funding-opportunities/" TargetMode="External"/><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hyperlink" Target="http://science.energy.gov/sbir/funding-opportunities/" TargetMode="External"/><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hyperlink" Target="http://science.energy.gov/sbir/funding-opportunities/" TargetMode="External"/><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hyperlink" Target="http://science.energy.gov/sbir/funding-opportunities/" TargetMode="External"/><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2" Type="http://schemas.openxmlformats.org/officeDocument/2006/relationships/hyperlink" Target="http://science.energy.gov/sbir/funding-opportunities/"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hyperlink" Target="http://science.energy.gov/sbir/funding-opportunities/" TargetMode="Externa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hyperlink" Target="http://science.energy.gov/sbir/funding-opportunities/" TargetMode="Externa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180561E4-745D-4CB7-AD9C-B4547170F673}" type="slidenum">
              <a:rPr lang="en-US"/>
              <a:pPr>
                <a:defRPr/>
              </a:pPr>
              <a:t>‹#›</a:t>
            </a:fld>
            <a:endParaRPr lang="en-US"/>
          </a:p>
        </p:txBody>
      </p:sp>
      <p:sp>
        <p:nvSpPr>
          <p:cNvPr id="6" name="Rectangle 16"/>
          <p:cNvSpPr>
            <a:spLocks noGrp="1" noChangeArrowheads="1"/>
          </p:cNvSpPr>
          <p:nvPr>
            <p:ph type="dt" sz="half" idx="12"/>
          </p:nvPr>
        </p:nvSpPr>
        <p:spPr>
          <a:ln/>
        </p:spPr>
        <p:txBody>
          <a:bodyPr/>
          <a:lstStyle>
            <a:lvl1pPr>
              <a:defRPr/>
            </a:lvl1pPr>
          </a:lstStyle>
          <a:p>
            <a:pPr>
              <a:defRPr/>
            </a:pPr>
            <a:endParaRPr lang="en-US"/>
          </a:p>
        </p:txBody>
      </p:sp>
      <p:sp>
        <p:nvSpPr>
          <p:cNvPr id="7" name="Footer Placeholder 4"/>
          <p:cNvSpPr txBox="1">
            <a:spLocks/>
          </p:cNvSpPr>
          <p:nvPr userDrawn="1"/>
        </p:nvSpPr>
        <p:spPr>
          <a:xfrm>
            <a:off x="4706112" y="6356351"/>
            <a:ext cx="4730496" cy="365125"/>
          </a:xfrm>
          <a:prstGeom prst="rect">
            <a:avLst/>
          </a:prstGeom>
        </p:spPr>
        <p:txBody>
          <a:bodyPr vert="horz" lIns="91440" tIns="45720" rIns="91440" bIns="45720" rtlCol="0" anchor="ctr"/>
          <a:lstStyle>
            <a:defPPr>
              <a:defRPr lang="en-US"/>
            </a:defPPr>
            <a:lvl1pPr algn="ctr" rtl="0" fontAlgn="base">
              <a:spcBef>
                <a:spcPct val="0"/>
              </a:spcBef>
              <a:spcAft>
                <a:spcPct val="0"/>
              </a:spcAft>
              <a:defRPr sz="1200" kern="1200">
                <a:solidFill>
                  <a:schemeClr val="tx1">
                    <a:tint val="75000"/>
                  </a:schemeClr>
                </a:solidFill>
                <a:latin typeface="Arial Narrow" pitchFamily="34"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a:defRPr/>
            </a:pPr>
            <a:r>
              <a:rPr lang="en-US" sz="1200" dirty="0" smtClean="0">
                <a:hlinkClick r:id="rId2"/>
              </a:rPr>
              <a:t>http://science.energy.gov/sbir/funding-opportunities/ </a:t>
            </a:r>
            <a:endParaRPr lang="en-US" sz="1200" dirty="0"/>
          </a:p>
        </p:txBody>
      </p:sp>
    </p:spTree>
  </p:cSld>
  <p:clrMapOvr>
    <a:masterClrMapping/>
  </p:clrMapOvr>
  <p:transition spd="slow">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807BBC0C-5D8A-42AA-B13D-5AF11D9B810A}" type="slidenum">
              <a:rPr lang="en-US"/>
              <a:pPr>
                <a:defRPr/>
              </a:pPr>
              <a:t>‹#›</a:t>
            </a:fld>
            <a:endParaRPr lang="en-US"/>
          </a:p>
        </p:txBody>
      </p:sp>
      <p:sp>
        <p:nvSpPr>
          <p:cNvPr id="6"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transition spd="slow">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457200"/>
            <a:ext cx="2743200" cy="5410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457200"/>
            <a:ext cx="80264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8259B4B0-E9B4-480A-8B53-20DB36DAD709}" type="slidenum">
              <a:rPr lang="en-US"/>
              <a:pPr>
                <a:defRPr/>
              </a:pPr>
              <a:t>‹#›</a:t>
            </a:fld>
            <a:endParaRPr lang="en-US"/>
          </a:p>
        </p:txBody>
      </p:sp>
      <p:sp>
        <p:nvSpPr>
          <p:cNvPr id="6"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transition spd="slow">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641600" y="457200"/>
            <a:ext cx="8940800" cy="1371600"/>
          </a:xfrm>
        </p:spPr>
        <p:txBody>
          <a:bodyPr/>
          <a:lstStyle>
            <a:lvl1pPr>
              <a:defRPr sz="3200" b="1">
                <a:latin typeface="Cambria" pitchFamily="18" charset="0"/>
              </a:defRPr>
            </a:lvl1pPr>
          </a:lstStyle>
          <a:p>
            <a:r>
              <a:rPr lang="en-US" dirty="0" smtClean="0"/>
              <a:t>Click to edit Master title style</a:t>
            </a:r>
            <a:endParaRPr lang="en-US" dirty="0"/>
          </a:p>
        </p:txBody>
      </p:sp>
      <p:sp>
        <p:nvSpPr>
          <p:cNvPr id="3" name="Text Placeholder 2"/>
          <p:cNvSpPr>
            <a:spLocks noGrp="1"/>
          </p:cNvSpPr>
          <p:nvPr>
            <p:ph type="body" sz="half" idx="1"/>
          </p:nvPr>
        </p:nvSpPr>
        <p:spPr>
          <a:xfrm>
            <a:off x="609600" y="1981200"/>
            <a:ext cx="5384800" cy="3886200"/>
          </a:xfrm>
        </p:spPr>
        <p:txBody>
          <a:bodyPr/>
          <a:lstStyle>
            <a:lvl1pPr>
              <a:defRPr sz="2400">
                <a:latin typeface="Calibri" pitchFamily="34" charset="0"/>
              </a:defRPr>
            </a:lvl1pPr>
            <a:lvl2pPr>
              <a:defRPr sz="2000">
                <a:latin typeface="Calibri" pitchFamily="34" charset="0"/>
              </a:defRPr>
            </a:lvl2pPr>
            <a:lvl3pPr>
              <a:defRPr sz="1800">
                <a:latin typeface="Calibri" pitchFamily="34" charset="0"/>
              </a:defRPr>
            </a:lvl3pPr>
            <a:lvl4pPr>
              <a:defRPr sz="1600">
                <a:latin typeface="Calibri" pitchFamily="34" charset="0"/>
              </a:defRPr>
            </a:lvl4pPr>
            <a:lvl5pPr>
              <a:defRPr sz="1600">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6197600" y="1981200"/>
            <a:ext cx="5384800" cy="3886200"/>
          </a:xfrm>
        </p:spPr>
        <p:txBody>
          <a:bodyPr/>
          <a:lstStyle>
            <a:lvl1pPr>
              <a:defRPr sz="2400">
                <a:latin typeface="Calibri" pitchFamily="34" charset="0"/>
              </a:defRPr>
            </a:lvl1pPr>
            <a:lvl2pPr>
              <a:defRPr sz="2000">
                <a:latin typeface="Calibri" pitchFamily="34" charset="0"/>
              </a:defRPr>
            </a:lvl2pPr>
            <a:lvl3pPr>
              <a:defRPr sz="1800">
                <a:latin typeface="Calibri" pitchFamily="34" charset="0"/>
              </a:defRPr>
            </a:lvl3pPr>
            <a:lvl4pPr>
              <a:defRPr sz="1600">
                <a:latin typeface="Calibri" pitchFamily="34" charset="0"/>
              </a:defRPr>
            </a:lvl4pPr>
            <a:lvl5pPr>
              <a:defRPr sz="1600">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Rectangle 3"/>
          <p:cNvSpPr>
            <a:spLocks noGrp="1" noChangeArrowheads="1"/>
          </p:cNvSpPr>
          <p:nvPr>
            <p:ph type="sldNum" sz="quarter" idx="11"/>
          </p:nvPr>
        </p:nvSpPr>
        <p:spPr>
          <a:ln/>
        </p:spPr>
        <p:txBody>
          <a:bodyPr/>
          <a:lstStyle>
            <a:lvl1pPr>
              <a:defRPr/>
            </a:lvl1pPr>
          </a:lstStyle>
          <a:p>
            <a:pPr>
              <a:defRPr/>
            </a:pPr>
            <a:fld id="{BBAFF6DD-E697-44D3-B473-45CF239FEBE6}" type="slidenum">
              <a:rPr lang="en-US"/>
              <a:pPr>
                <a:defRPr/>
              </a:pPr>
              <a:t>‹#›</a:t>
            </a:fld>
            <a:endParaRPr lang="en-US"/>
          </a:p>
        </p:txBody>
      </p:sp>
      <p:sp>
        <p:nvSpPr>
          <p:cNvPr id="7"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transition spd="slow">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2641600" y="457200"/>
            <a:ext cx="8940800" cy="13716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09600" y="1981200"/>
            <a:ext cx="53848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6197600" y="1981200"/>
            <a:ext cx="5384800" cy="18669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6197600" y="4000500"/>
            <a:ext cx="5384800" cy="18669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3"/>
          <p:cNvSpPr>
            <a:spLocks noGrp="1" noChangeArrowheads="1"/>
          </p:cNvSpPr>
          <p:nvPr>
            <p:ph type="sldNum" sz="quarter" idx="11"/>
          </p:nvPr>
        </p:nvSpPr>
        <p:spPr>
          <a:ln/>
        </p:spPr>
        <p:txBody>
          <a:bodyPr/>
          <a:lstStyle>
            <a:lvl1pPr>
              <a:defRPr/>
            </a:lvl1pPr>
          </a:lstStyle>
          <a:p>
            <a:pPr>
              <a:defRPr/>
            </a:pPr>
            <a:fld id="{04F5CB06-5FE7-4B57-9060-90159B6FEB8A}" type="slidenum">
              <a:rPr lang="en-US"/>
              <a:pPr>
                <a:defRPr/>
              </a:pPr>
              <a:t>‹#›</a:t>
            </a:fld>
            <a:endParaRPr lang="en-US"/>
          </a:p>
        </p:txBody>
      </p:sp>
      <p:sp>
        <p:nvSpPr>
          <p:cNvPr id="8"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transition spd="slow">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2641600" y="457200"/>
            <a:ext cx="8940800" cy="1371600"/>
          </a:xfrm>
        </p:spPr>
        <p:txBody>
          <a:bodyPr/>
          <a:lstStyle>
            <a:lvl1pPr>
              <a:defRPr>
                <a:latin typeface="Cambria" pitchFamily="18" charset="0"/>
              </a:defRPr>
            </a:lvl1pPr>
          </a:lstStyle>
          <a:p>
            <a:r>
              <a:rPr lang="en-US" smtClean="0"/>
              <a:t>Click to edit Master title style</a:t>
            </a:r>
            <a:endParaRPr lang="en-US"/>
          </a:p>
        </p:txBody>
      </p:sp>
      <p:sp>
        <p:nvSpPr>
          <p:cNvPr id="3" name="Table Placeholder 2"/>
          <p:cNvSpPr>
            <a:spLocks noGrp="1"/>
          </p:cNvSpPr>
          <p:nvPr>
            <p:ph type="tbl" idx="1"/>
          </p:nvPr>
        </p:nvSpPr>
        <p:spPr>
          <a:xfrm>
            <a:off x="609600" y="1981200"/>
            <a:ext cx="10972800" cy="3886200"/>
          </a:xfrm>
        </p:spPr>
        <p:txBody>
          <a:bodyPr/>
          <a:lstStyle/>
          <a:p>
            <a:pPr lvl="0"/>
            <a:endParaRPr lang="en-US" noProof="0" smtClean="0"/>
          </a:p>
        </p:txBody>
      </p:sp>
      <p:sp>
        <p:nvSpPr>
          <p:cNvPr id="5" name="Rectangle 3"/>
          <p:cNvSpPr>
            <a:spLocks noGrp="1" noChangeArrowheads="1"/>
          </p:cNvSpPr>
          <p:nvPr>
            <p:ph type="sldNum" sz="quarter" idx="11"/>
          </p:nvPr>
        </p:nvSpPr>
        <p:spPr>
          <a:ln/>
        </p:spPr>
        <p:txBody>
          <a:bodyPr/>
          <a:lstStyle>
            <a:lvl1pPr>
              <a:defRPr/>
            </a:lvl1pPr>
          </a:lstStyle>
          <a:p>
            <a:pPr>
              <a:defRPr/>
            </a:pPr>
            <a:fld id="{66ADE7E5-3EC8-48D9-8F01-E77CBDC9EA29}" type="slidenum">
              <a:rPr lang="en-US"/>
              <a:pPr>
                <a:defRPr/>
              </a:pPr>
              <a:t>‹#›</a:t>
            </a:fld>
            <a:endParaRPr lang="en-US"/>
          </a:p>
        </p:txBody>
      </p:sp>
      <p:sp>
        <p:nvSpPr>
          <p:cNvPr id="6"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transition spd="slow">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pPr>
              <a:defRPr/>
            </a:pPr>
            <a:endParaRPr lang="en-US"/>
          </a:p>
        </p:txBody>
      </p:sp>
      <p:sp>
        <p:nvSpPr>
          <p:cNvPr id="6" name="Slide Number Placeholder 5"/>
          <p:cNvSpPr>
            <a:spLocks noGrp="1"/>
          </p:cNvSpPr>
          <p:nvPr>
            <p:ph type="sldNum" sz="quarter" idx="12"/>
          </p:nvPr>
        </p:nvSpPr>
        <p:spPr>
          <a:xfrm>
            <a:off x="10436352" y="6356351"/>
            <a:ext cx="1146048" cy="365125"/>
          </a:xfrm>
        </p:spPr>
        <p:txBody>
          <a:bodyPr/>
          <a:lstStyle/>
          <a:p>
            <a:pPr>
              <a:defRPr/>
            </a:pPr>
            <a:fld id="{180561E4-745D-4CB7-AD9C-B4547170F673}" type="slidenum">
              <a:rPr lang="en-US" smtClean="0"/>
              <a:pPr>
                <a:defRPr/>
              </a:pPr>
              <a:t>‹#›</a:t>
            </a:fld>
            <a:endParaRPr lang="en-US"/>
          </a:p>
        </p:txBody>
      </p:sp>
      <p:sp>
        <p:nvSpPr>
          <p:cNvPr id="7" name="Footer Placeholder 4"/>
          <p:cNvSpPr txBox="1">
            <a:spLocks/>
          </p:cNvSpPr>
          <p:nvPr userDrawn="1"/>
        </p:nvSpPr>
        <p:spPr>
          <a:xfrm>
            <a:off x="4706112" y="6356351"/>
            <a:ext cx="4730496" cy="365125"/>
          </a:xfrm>
          <a:prstGeom prst="rect">
            <a:avLst/>
          </a:prstGeom>
        </p:spPr>
        <p:txBody>
          <a:bodyPr vert="horz" lIns="91440" tIns="45720" rIns="91440" bIns="45720" rtlCol="0" anchor="ctr"/>
          <a:lstStyle>
            <a:defPPr>
              <a:defRPr lang="en-US"/>
            </a:defPPr>
            <a:lvl1pPr algn="ctr" rtl="0" fontAlgn="base">
              <a:spcBef>
                <a:spcPct val="0"/>
              </a:spcBef>
              <a:spcAft>
                <a:spcPct val="0"/>
              </a:spcAft>
              <a:defRPr sz="1200" kern="1200">
                <a:solidFill>
                  <a:schemeClr val="tx1">
                    <a:tint val="75000"/>
                  </a:schemeClr>
                </a:solidFill>
                <a:latin typeface="Arial Narrow" pitchFamily="34"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a:defRPr/>
            </a:pPr>
            <a:r>
              <a:rPr lang="en-US" sz="1200" dirty="0" smtClean="0">
                <a:hlinkClick r:id="rId2"/>
              </a:rPr>
              <a:t>http://science.energy.gov/sbir/funding-opportunities/ </a:t>
            </a:r>
            <a:endParaRPr lang="en-US" sz="1200" dirty="0"/>
          </a:p>
        </p:txBody>
      </p:sp>
    </p:spTree>
  </p:cSld>
  <p:clrMapOvr>
    <a:masterClrMapping/>
  </p:clrMapOvr>
  <p:transition spd="slow">
    <p:fad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Rectangle 8"/>
          <p:cNvSpPr/>
          <p:nvPr userDrawn="1"/>
        </p:nvSpPr>
        <p:spPr>
          <a:xfrm>
            <a:off x="508000" y="1524000"/>
            <a:ext cx="11176000" cy="4724400"/>
          </a:xfrm>
          <a:prstGeom prst="rect">
            <a:avLst/>
          </a:prstGeom>
          <a:solidFill>
            <a:schemeClr val="tx2">
              <a:lumMod val="20000"/>
              <a:lumOff val="8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prstClr val="white"/>
              </a:solidFill>
            </a:endParaRPr>
          </a:p>
        </p:txBody>
      </p:sp>
      <p:sp>
        <p:nvSpPr>
          <p:cNvPr id="2" name="Title 1"/>
          <p:cNvSpPr>
            <a:spLocks noGrp="1"/>
          </p:cNvSpPr>
          <p:nvPr>
            <p:ph type="title"/>
          </p:nvPr>
        </p:nvSpPr>
        <p:spPr/>
        <p:txBody>
          <a:bodyPr>
            <a:normAutofit/>
          </a:bodyPr>
          <a:lstStyle>
            <a:lvl1pPr>
              <a:defRPr sz="3200" b="1"/>
            </a:lvl1pPr>
          </a:lstStyle>
          <a:p>
            <a:r>
              <a:rPr lang="en-US" dirty="0" smtClean="0"/>
              <a:t>Click to edit Master title style</a:t>
            </a:r>
            <a:endParaRPr lang="en-US" dirty="0"/>
          </a:p>
        </p:txBody>
      </p:sp>
      <p:sp>
        <p:nvSpPr>
          <p:cNvPr id="3" name="Content Placeholder 2"/>
          <p:cNvSpPr>
            <a:spLocks noGrp="1"/>
          </p:cNvSpPr>
          <p:nvPr>
            <p:ph idx="1"/>
          </p:nvPr>
        </p:nvSpPr>
        <p:spPr/>
        <p:txBody>
          <a:bodyPr>
            <a:normAutofit/>
          </a:bodyPr>
          <a:lstStyle>
            <a:lvl1pPr>
              <a:defRPr sz="2400"/>
            </a:lvl1pPr>
            <a:lvl2pPr>
              <a:defRPr sz="2000"/>
            </a:lvl2pPr>
            <a:lvl3pPr>
              <a:defRPr sz="1800"/>
            </a:lvl3pPr>
            <a:lvl4pPr>
              <a:defRPr sz="1600"/>
            </a:lvl4pPr>
            <a:lvl5pPr>
              <a:defRPr sz="16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6" name="Slide Number Placeholder 5"/>
          <p:cNvSpPr>
            <a:spLocks noGrp="1"/>
          </p:cNvSpPr>
          <p:nvPr>
            <p:ph type="sldNum" sz="quarter" idx="12"/>
          </p:nvPr>
        </p:nvSpPr>
        <p:spPr>
          <a:xfrm>
            <a:off x="9656064" y="6356351"/>
            <a:ext cx="1926336" cy="365125"/>
          </a:xfrm>
        </p:spPr>
        <p:txBody>
          <a:bodyPr/>
          <a:lstStyle/>
          <a:p>
            <a:pPr>
              <a:defRPr/>
            </a:pPr>
            <a:fld id="{CFB0700A-AA3D-461B-A3B6-39C39373F01C}" type="slidenum">
              <a:rPr lang="en-US" smtClean="0"/>
              <a:pPr>
                <a:defRPr/>
              </a:pPr>
              <a:t>‹#›</a:t>
            </a:fld>
            <a:endParaRPr lang="en-US" dirty="0"/>
          </a:p>
        </p:txBody>
      </p:sp>
      <p:pic>
        <p:nvPicPr>
          <p:cNvPr id="7" name="Picture 6" descr="horizontal-logo-green-text.jpg"/>
          <p:cNvPicPr>
            <a:picLocks noChangeAspect="1"/>
          </p:cNvPicPr>
          <p:nvPr userDrawn="1"/>
        </p:nvPicPr>
        <p:blipFill>
          <a:blip r:embed="rId2" cstate="print"/>
          <a:srcRect/>
          <a:stretch>
            <a:fillRect/>
          </a:stretch>
        </p:blipFill>
        <p:spPr bwMode="auto">
          <a:xfrm>
            <a:off x="203200" y="6324601"/>
            <a:ext cx="3251200" cy="407987"/>
          </a:xfrm>
          <a:prstGeom prst="rect">
            <a:avLst/>
          </a:prstGeom>
          <a:noFill/>
          <a:ln w="9525">
            <a:noFill/>
            <a:miter lim="800000"/>
            <a:headEnd/>
            <a:tailEnd/>
          </a:ln>
        </p:spPr>
      </p:pic>
      <p:sp>
        <p:nvSpPr>
          <p:cNvPr id="8" name="Footer Placeholder 4"/>
          <p:cNvSpPr txBox="1">
            <a:spLocks/>
          </p:cNvSpPr>
          <p:nvPr userDrawn="1"/>
        </p:nvSpPr>
        <p:spPr>
          <a:xfrm>
            <a:off x="2540000" y="6324601"/>
            <a:ext cx="1930400" cy="441325"/>
          </a:xfrm>
          <a:prstGeom prst="rect">
            <a:avLst/>
          </a:prstGeom>
          <a:solidFill>
            <a:schemeClr val="bg1"/>
          </a:solidFill>
        </p:spPr>
        <p:txBody>
          <a:bodyPr vert="horz" lIns="91440" tIns="45720" rIns="91440" bIns="45720" rtlCol="0" anchor="ctr"/>
          <a:lstStyle>
            <a:lvl1pPr algn="l">
              <a:defRPr sz="1200" b="1">
                <a:solidFill>
                  <a:srgbClr val="2C8458"/>
                </a:solidFill>
                <a:latin typeface="Arial" pitchFamily="34" charset="0"/>
                <a:cs typeface="Arial" pitchFamily="34" charset="0"/>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smtClean="0">
                <a:ln>
                  <a:noFill/>
                </a:ln>
                <a:solidFill>
                  <a:srgbClr val="2C8458"/>
                </a:solidFill>
                <a:effectLst/>
                <a:uLnTx/>
                <a:uFillTx/>
                <a:latin typeface="Arial" pitchFamily="34" charset="0"/>
                <a:ea typeface="+mn-ea"/>
                <a:cs typeface="Arial" pitchFamily="34" charset="0"/>
              </a:rPr>
              <a:t>SBIR/STTR Programs Office</a:t>
            </a:r>
            <a:endParaRPr kumimoji="0" lang="en-US" sz="1200" b="1" i="0" u="none" strike="noStrike" kern="1200" cap="none" spc="0" normalizeH="0" baseline="0" noProof="0" dirty="0">
              <a:ln>
                <a:noFill/>
              </a:ln>
              <a:solidFill>
                <a:srgbClr val="2C8458"/>
              </a:solidFill>
              <a:effectLst/>
              <a:uLnTx/>
              <a:uFillTx/>
              <a:latin typeface="Arial" pitchFamily="34" charset="0"/>
              <a:ea typeface="+mn-ea"/>
              <a:cs typeface="Arial" pitchFamily="34" charset="0"/>
            </a:endParaRPr>
          </a:p>
        </p:txBody>
      </p:sp>
    </p:spTree>
  </p:cSld>
  <p:clrMapOvr>
    <a:masterClrMapping/>
  </p:clrMapOvr>
  <p:transition spd="slow">
    <p:fad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a:xfrm>
            <a:off x="4706112" y="6356351"/>
            <a:ext cx="4730496" cy="365125"/>
          </a:xfrm>
        </p:spPr>
        <p:txBody>
          <a:bodyPr/>
          <a:lstStyle>
            <a:lvl1pPr>
              <a:defRPr>
                <a:latin typeface="Arial Narrow" pitchFamily="34" charset="0"/>
              </a:defRPr>
            </a:lvl1pPr>
          </a:lstStyle>
          <a:p>
            <a:pPr>
              <a:defRPr/>
            </a:pPr>
            <a:r>
              <a:rPr lang="en-US" dirty="0" smtClean="0"/>
              <a:t>http://science.energy.gov/sbir/funding-opportunities/ </a:t>
            </a:r>
            <a:endParaRPr lang="en-US" dirty="0"/>
          </a:p>
        </p:txBody>
      </p:sp>
      <p:sp>
        <p:nvSpPr>
          <p:cNvPr id="6" name="Slide Number Placeholder 5"/>
          <p:cNvSpPr>
            <a:spLocks noGrp="1"/>
          </p:cNvSpPr>
          <p:nvPr>
            <p:ph type="sldNum" sz="quarter" idx="12"/>
          </p:nvPr>
        </p:nvSpPr>
        <p:spPr>
          <a:xfrm>
            <a:off x="9948672" y="6356351"/>
            <a:ext cx="1633728" cy="365125"/>
          </a:xfrm>
        </p:spPr>
        <p:txBody>
          <a:bodyPr/>
          <a:lstStyle/>
          <a:p>
            <a:pPr>
              <a:defRPr/>
            </a:pPr>
            <a:fld id="{0F93D773-B35F-4FB7-8D60-3A0370754F72}" type="slidenum">
              <a:rPr lang="en-US" smtClean="0"/>
              <a:pPr>
                <a:defRPr/>
              </a:pPr>
              <a:t>‹#›</a:t>
            </a:fld>
            <a:endParaRPr lang="en-US"/>
          </a:p>
        </p:txBody>
      </p:sp>
      <p:pic>
        <p:nvPicPr>
          <p:cNvPr id="7" name="Picture 6" descr="horizontal-logo-green-text.jpg"/>
          <p:cNvPicPr>
            <a:picLocks noChangeAspect="1"/>
          </p:cNvPicPr>
          <p:nvPr userDrawn="1"/>
        </p:nvPicPr>
        <p:blipFill>
          <a:blip r:embed="rId2" cstate="print"/>
          <a:srcRect/>
          <a:stretch>
            <a:fillRect/>
          </a:stretch>
        </p:blipFill>
        <p:spPr bwMode="auto">
          <a:xfrm>
            <a:off x="203200" y="6324601"/>
            <a:ext cx="3251200" cy="407987"/>
          </a:xfrm>
          <a:prstGeom prst="rect">
            <a:avLst/>
          </a:prstGeom>
          <a:noFill/>
          <a:ln w="9525">
            <a:noFill/>
            <a:miter lim="800000"/>
            <a:headEnd/>
            <a:tailEnd/>
          </a:ln>
        </p:spPr>
      </p:pic>
      <p:sp>
        <p:nvSpPr>
          <p:cNvPr id="8" name="Footer Placeholder 4"/>
          <p:cNvSpPr txBox="1">
            <a:spLocks/>
          </p:cNvSpPr>
          <p:nvPr userDrawn="1"/>
        </p:nvSpPr>
        <p:spPr>
          <a:xfrm>
            <a:off x="2540000" y="6264276"/>
            <a:ext cx="1930400" cy="441325"/>
          </a:xfrm>
          <a:prstGeom prst="rect">
            <a:avLst/>
          </a:prstGeom>
          <a:solidFill>
            <a:schemeClr val="bg1"/>
          </a:solidFill>
        </p:spPr>
        <p:txBody>
          <a:bodyPr vert="horz" lIns="91440" tIns="45720" rIns="91440" bIns="45720" rtlCol="0" anchor="ctr"/>
          <a:lstStyle>
            <a:lvl1pPr algn="l">
              <a:defRPr sz="1200" b="1">
                <a:solidFill>
                  <a:srgbClr val="2C8458"/>
                </a:solidFill>
                <a:latin typeface="Arial" pitchFamily="34" charset="0"/>
                <a:cs typeface="Arial" pitchFamily="34" charset="0"/>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smtClean="0">
                <a:ln>
                  <a:noFill/>
                </a:ln>
                <a:solidFill>
                  <a:srgbClr val="2C8458"/>
                </a:solidFill>
                <a:effectLst/>
                <a:uLnTx/>
                <a:uFillTx/>
                <a:latin typeface="Arial" pitchFamily="34" charset="0"/>
                <a:ea typeface="+mn-ea"/>
                <a:cs typeface="Arial" pitchFamily="34" charset="0"/>
              </a:rPr>
              <a:t>SBIR/STTR Programs Office</a:t>
            </a:r>
            <a:endParaRPr kumimoji="0" lang="en-US" sz="1200" b="1" i="0" u="none" strike="noStrike" kern="1200" cap="none" spc="0" normalizeH="0" baseline="0" noProof="0" dirty="0">
              <a:ln>
                <a:noFill/>
              </a:ln>
              <a:solidFill>
                <a:srgbClr val="2C8458"/>
              </a:solidFill>
              <a:effectLst/>
              <a:uLnTx/>
              <a:uFillTx/>
              <a:latin typeface="Arial" pitchFamily="34" charset="0"/>
              <a:ea typeface="+mn-ea"/>
              <a:cs typeface="Arial" pitchFamily="34" charset="0"/>
            </a:endParaRPr>
          </a:p>
        </p:txBody>
      </p:sp>
    </p:spTree>
  </p:cSld>
  <p:clrMapOvr>
    <a:masterClrMapping/>
  </p:clrMapOvr>
  <p:transition spd="slow">
    <p:fade/>
  </p:transition>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200" b="1"/>
            </a:lvl1pPr>
          </a:lstStyle>
          <a:p>
            <a:r>
              <a:rPr lang="en-US" smtClean="0"/>
              <a:t>Click to edit Master title style</a:t>
            </a:r>
            <a:endParaRPr lang="en-US"/>
          </a:p>
        </p:txBody>
      </p:sp>
      <p:sp>
        <p:nvSpPr>
          <p:cNvPr id="3" name="Content Placeholder 2"/>
          <p:cNvSpPr>
            <a:spLocks noGrp="1"/>
          </p:cNvSpPr>
          <p:nvPr>
            <p:ph sz="half" idx="1"/>
          </p:nvPr>
        </p:nvSpPr>
        <p:spPr>
          <a:xfrm>
            <a:off x="609600" y="1600201"/>
            <a:ext cx="5384800" cy="4525963"/>
          </a:xfrm>
        </p:spPr>
        <p:txBody>
          <a:bodyPr>
            <a:normAutofit/>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6197600" y="1600201"/>
            <a:ext cx="5384800" cy="4525963"/>
          </a:xfrm>
        </p:spPr>
        <p:txBody>
          <a:bodyPr>
            <a:normAutofit/>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pPr>
              <a:defRPr/>
            </a:pPr>
            <a:endParaRPr lang="en-US"/>
          </a:p>
        </p:txBody>
      </p:sp>
      <p:sp>
        <p:nvSpPr>
          <p:cNvPr id="7" name="Slide Number Placeholder 6"/>
          <p:cNvSpPr>
            <a:spLocks noGrp="1"/>
          </p:cNvSpPr>
          <p:nvPr>
            <p:ph type="sldNum" sz="quarter" idx="12"/>
          </p:nvPr>
        </p:nvSpPr>
        <p:spPr>
          <a:xfrm>
            <a:off x="10777728" y="6356351"/>
            <a:ext cx="804672" cy="365125"/>
          </a:xfrm>
        </p:spPr>
        <p:txBody>
          <a:bodyPr/>
          <a:lstStyle/>
          <a:p>
            <a:pPr>
              <a:defRPr/>
            </a:pPr>
            <a:fld id="{F2898D1E-D11C-45C6-A7D1-F709A31F086A}" type="slidenum">
              <a:rPr lang="en-US" smtClean="0"/>
              <a:pPr>
                <a:defRPr/>
              </a:pPr>
              <a:t>‹#›</a:t>
            </a:fld>
            <a:endParaRPr lang="en-US"/>
          </a:p>
        </p:txBody>
      </p:sp>
      <p:pic>
        <p:nvPicPr>
          <p:cNvPr id="8" name="Picture 7" descr="horizontal-logo-green-text.jpg"/>
          <p:cNvPicPr>
            <a:picLocks noChangeAspect="1"/>
          </p:cNvPicPr>
          <p:nvPr userDrawn="1"/>
        </p:nvPicPr>
        <p:blipFill>
          <a:blip r:embed="rId2" cstate="print"/>
          <a:srcRect/>
          <a:stretch>
            <a:fillRect/>
          </a:stretch>
        </p:blipFill>
        <p:spPr bwMode="auto">
          <a:xfrm>
            <a:off x="203200" y="6324601"/>
            <a:ext cx="3251200" cy="407987"/>
          </a:xfrm>
          <a:prstGeom prst="rect">
            <a:avLst/>
          </a:prstGeom>
          <a:noFill/>
          <a:ln w="9525">
            <a:noFill/>
            <a:miter lim="800000"/>
            <a:headEnd/>
            <a:tailEnd/>
          </a:ln>
        </p:spPr>
      </p:pic>
      <p:sp>
        <p:nvSpPr>
          <p:cNvPr id="9" name="Footer Placeholder 4"/>
          <p:cNvSpPr txBox="1">
            <a:spLocks/>
          </p:cNvSpPr>
          <p:nvPr userDrawn="1"/>
        </p:nvSpPr>
        <p:spPr>
          <a:xfrm>
            <a:off x="2540000" y="6264276"/>
            <a:ext cx="1930400" cy="441325"/>
          </a:xfrm>
          <a:prstGeom prst="rect">
            <a:avLst/>
          </a:prstGeom>
          <a:solidFill>
            <a:schemeClr val="bg1"/>
          </a:solidFill>
        </p:spPr>
        <p:txBody>
          <a:bodyPr vert="horz" lIns="91440" tIns="45720" rIns="91440" bIns="45720" rtlCol="0" anchor="ctr"/>
          <a:lstStyle>
            <a:lvl1pPr algn="l">
              <a:defRPr sz="1200" b="1">
                <a:solidFill>
                  <a:srgbClr val="2C8458"/>
                </a:solidFill>
                <a:latin typeface="Arial" pitchFamily="34" charset="0"/>
                <a:cs typeface="Arial" pitchFamily="34" charset="0"/>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smtClean="0">
                <a:ln>
                  <a:noFill/>
                </a:ln>
                <a:solidFill>
                  <a:srgbClr val="2C8458"/>
                </a:solidFill>
                <a:effectLst/>
                <a:uLnTx/>
                <a:uFillTx/>
                <a:latin typeface="Arial" pitchFamily="34" charset="0"/>
                <a:ea typeface="+mn-ea"/>
                <a:cs typeface="Arial" pitchFamily="34" charset="0"/>
              </a:rPr>
              <a:t>SBIR/STTR Programs Office</a:t>
            </a:r>
            <a:endParaRPr kumimoji="0" lang="en-US" sz="1200" b="1" i="0" u="none" strike="noStrike" kern="1200" cap="none" spc="0" normalizeH="0" baseline="0" noProof="0" dirty="0">
              <a:ln>
                <a:noFill/>
              </a:ln>
              <a:solidFill>
                <a:srgbClr val="2C8458"/>
              </a:solidFill>
              <a:effectLst/>
              <a:uLnTx/>
              <a:uFillTx/>
              <a:latin typeface="Arial" pitchFamily="34" charset="0"/>
              <a:ea typeface="+mn-ea"/>
              <a:cs typeface="Arial" pitchFamily="34" charset="0"/>
            </a:endParaRPr>
          </a:p>
        </p:txBody>
      </p:sp>
      <p:sp>
        <p:nvSpPr>
          <p:cNvPr id="11" name="Footer Placeholder 4"/>
          <p:cNvSpPr txBox="1">
            <a:spLocks/>
          </p:cNvSpPr>
          <p:nvPr userDrawn="1"/>
        </p:nvSpPr>
        <p:spPr>
          <a:xfrm>
            <a:off x="4706112" y="6356351"/>
            <a:ext cx="4730496" cy="365125"/>
          </a:xfrm>
          <a:prstGeom prst="rect">
            <a:avLst/>
          </a:prstGeom>
        </p:spPr>
        <p:txBody>
          <a:bodyPr vert="horz" lIns="91440" tIns="45720" rIns="91440" bIns="45720" rtlCol="0" anchor="ctr"/>
          <a:lstStyle>
            <a:defPPr>
              <a:defRPr lang="en-US"/>
            </a:defPPr>
            <a:lvl1pPr algn="ctr" rtl="0" fontAlgn="base">
              <a:spcBef>
                <a:spcPct val="0"/>
              </a:spcBef>
              <a:spcAft>
                <a:spcPct val="0"/>
              </a:spcAft>
              <a:defRPr sz="1200" kern="1200">
                <a:solidFill>
                  <a:schemeClr val="tx1">
                    <a:tint val="75000"/>
                  </a:schemeClr>
                </a:solidFill>
                <a:latin typeface="Arial Narrow" pitchFamily="34"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a:defRPr/>
            </a:pPr>
            <a:r>
              <a:rPr lang="en-US" sz="1200" dirty="0" smtClean="0">
                <a:hlinkClick r:id="rId3"/>
              </a:rPr>
              <a:t>http://science.energy.gov/sbir/funding-opportunities/ </a:t>
            </a:r>
            <a:endParaRPr lang="en-US" sz="1200" dirty="0"/>
          </a:p>
        </p:txBody>
      </p:sp>
    </p:spTree>
  </p:cSld>
  <p:clrMapOvr>
    <a:masterClrMapping/>
  </p:clrMapOvr>
  <p:transition spd="slow">
    <p:fade/>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a:defRPr/>
            </a:pPr>
            <a:endParaRPr lang="en-US"/>
          </a:p>
        </p:txBody>
      </p:sp>
      <p:sp>
        <p:nvSpPr>
          <p:cNvPr id="9" name="Slide Number Placeholder 8"/>
          <p:cNvSpPr>
            <a:spLocks noGrp="1"/>
          </p:cNvSpPr>
          <p:nvPr>
            <p:ph type="sldNum" sz="quarter" idx="12"/>
          </p:nvPr>
        </p:nvSpPr>
        <p:spPr>
          <a:xfrm>
            <a:off x="10765536" y="6356351"/>
            <a:ext cx="816864" cy="365125"/>
          </a:xfrm>
        </p:spPr>
        <p:txBody>
          <a:bodyPr/>
          <a:lstStyle/>
          <a:p>
            <a:pPr>
              <a:defRPr/>
            </a:pPr>
            <a:fld id="{51495A43-CCF2-4517-9B2B-A16D7D619FAF}" type="slidenum">
              <a:rPr lang="en-US" smtClean="0"/>
              <a:pPr>
                <a:defRPr/>
              </a:pPr>
              <a:t>‹#›</a:t>
            </a:fld>
            <a:endParaRPr lang="en-US"/>
          </a:p>
        </p:txBody>
      </p:sp>
      <p:sp>
        <p:nvSpPr>
          <p:cNvPr id="11" name="Footer Placeholder 4"/>
          <p:cNvSpPr txBox="1">
            <a:spLocks/>
          </p:cNvSpPr>
          <p:nvPr userDrawn="1"/>
        </p:nvSpPr>
        <p:spPr>
          <a:xfrm>
            <a:off x="4706112" y="6356351"/>
            <a:ext cx="4730496" cy="365125"/>
          </a:xfrm>
          <a:prstGeom prst="rect">
            <a:avLst/>
          </a:prstGeom>
        </p:spPr>
        <p:txBody>
          <a:bodyPr vert="horz" lIns="91440" tIns="45720" rIns="91440" bIns="45720" rtlCol="0" anchor="ctr"/>
          <a:lstStyle>
            <a:defPPr>
              <a:defRPr lang="en-US"/>
            </a:defPPr>
            <a:lvl1pPr algn="ctr" rtl="0" fontAlgn="base">
              <a:spcBef>
                <a:spcPct val="0"/>
              </a:spcBef>
              <a:spcAft>
                <a:spcPct val="0"/>
              </a:spcAft>
              <a:defRPr sz="1200" kern="1200">
                <a:solidFill>
                  <a:schemeClr val="tx1">
                    <a:tint val="75000"/>
                  </a:schemeClr>
                </a:solidFill>
                <a:latin typeface="Arial Narrow" pitchFamily="34"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a:defRPr/>
            </a:pPr>
            <a:r>
              <a:rPr lang="en-US" sz="1200" dirty="0" smtClean="0">
                <a:hlinkClick r:id="rId2"/>
              </a:rPr>
              <a:t>http://science.energy.gov/sbir/funding-opportunities/ </a:t>
            </a:r>
            <a:endParaRPr lang="en-US" sz="1200" dirty="0"/>
          </a:p>
        </p:txBody>
      </p:sp>
    </p:spTree>
  </p:cSld>
  <p:clrMapOvr>
    <a:masterClrMapping/>
  </p:clrMapOvr>
  <p:transition spd="slow">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3"/>
          <p:cNvSpPr>
            <a:spLocks noGrp="1" noChangeArrowheads="1"/>
          </p:cNvSpPr>
          <p:nvPr>
            <p:ph type="sldNum" sz="quarter" idx="11"/>
          </p:nvPr>
        </p:nvSpPr>
        <p:spPr>
          <a:xfrm>
            <a:off x="10326624" y="6248400"/>
            <a:ext cx="1255776" cy="457200"/>
          </a:xfrm>
          <a:ln/>
        </p:spPr>
        <p:txBody>
          <a:bodyPr/>
          <a:lstStyle>
            <a:lvl1pPr>
              <a:defRPr/>
            </a:lvl1pPr>
          </a:lstStyle>
          <a:p>
            <a:pPr>
              <a:defRPr/>
            </a:pPr>
            <a:fld id="{CFB0700A-AA3D-461B-A3B6-39C39373F01C}" type="slidenum">
              <a:rPr lang="en-US"/>
              <a:pPr>
                <a:defRPr/>
              </a:pPr>
              <a:t>‹#›</a:t>
            </a:fld>
            <a:endParaRPr lang="en-US"/>
          </a:p>
        </p:txBody>
      </p:sp>
      <p:sp>
        <p:nvSpPr>
          <p:cNvPr id="6" name="Rectangle 16"/>
          <p:cNvSpPr>
            <a:spLocks noGrp="1" noChangeArrowheads="1"/>
          </p:cNvSpPr>
          <p:nvPr>
            <p:ph type="dt" sz="half" idx="12"/>
          </p:nvPr>
        </p:nvSpPr>
        <p:spPr>
          <a:ln/>
        </p:spPr>
        <p:txBody>
          <a:bodyPr/>
          <a:lstStyle>
            <a:lvl1pPr>
              <a:defRPr/>
            </a:lvl1pPr>
          </a:lstStyle>
          <a:p>
            <a:pPr>
              <a:defRPr/>
            </a:pPr>
            <a:endParaRPr lang="en-US"/>
          </a:p>
        </p:txBody>
      </p:sp>
      <p:sp>
        <p:nvSpPr>
          <p:cNvPr id="7" name="Footer Placeholder 4"/>
          <p:cNvSpPr txBox="1">
            <a:spLocks/>
          </p:cNvSpPr>
          <p:nvPr userDrawn="1"/>
        </p:nvSpPr>
        <p:spPr>
          <a:xfrm>
            <a:off x="4706112" y="6356351"/>
            <a:ext cx="4730496" cy="365125"/>
          </a:xfrm>
          <a:prstGeom prst="rect">
            <a:avLst/>
          </a:prstGeom>
        </p:spPr>
        <p:txBody>
          <a:bodyPr vert="horz" lIns="91440" tIns="45720" rIns="91440" bIns="45720" rtlCol="0" anchor="ctr"/>
          <a:lstStyle>
            <a:defPPr>
              <a:defRPr lang="en-US"/>
            </a:defPPr>
            <a:lvl1pPr algn="ctr" rtl="0" fontAlgn="base">
              <a:spcBef>
                <a:spcPct val="0"/>
              </a:spcBef>
              <a:spcAft>
                <a:spcPct val="0"/>
              </a:spcAft>
              <a:defRPr sz="1200" kern="1200">
                <a:solidFill>
                  <a:schemeClr val="tx1">
                    <a:tint val="75000"/>
                  </a:schemeClr>
                </a:solidFill>
                <a:latin typeface="Arial Narrow" pitchFamily="34"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a:defRPr/>
            </a:pPr>
            <a:r>
              <a:rPr lang="en-US" sz="1200" dirty="0" smtClean="0">
                <a:hlinkClick r:id="rId2"/>
              </a:rPr>
              <a:t>http://science.energy.gov/sbir/funding-opportunities/ </a:t>
            </a:r>
            <a:endParaRPr lang="en-US" sz="1200" dirty="0"/>
          </a:p>
        </p:txBody>
      </p:sp>
    </p:spTree>
  </p:cSld>
  <p:clrMapOvr>
    <a:masterClrMapping/>
  </p:clrMapOvr>
  <p:transition spd="slow">
    <p:fade/>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200" b="1"/>
            </a:lvl1p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a:defRPr/>
            </a:pPr>
            <a:endParaRPr lang="en-US"/>
          </a:p>
        </p:txBody>
      </p:sp>
      <p:sp>
        <p:nvSpPr>
          <p:cNvPr id="5" name="Slide Number Placeholder 4"/>
          <p:cNvSpPr>
            <a:spLocks noGrp="1"/>
          </p:cNvSpPr>
          <p:nvPr>
            <p:ph type="sldNum" sz="quarter" idx="12"/>
          </p:nvPr>
        </p:nvSpPr>
        <p:spPr>
          <a:xfrm>
            <a:off x="10619232" y="6356351"/>
            <a:ext cx="963168" cy="365125"/>
          </a:xfrm>
        </p:spPr>
        <p:txBody>
          <a:bodyPr/>
          <a:lstStyle/>
          <a:p>
            <a:pPr>
              <a:defRPr/>
            </a:pPr>
            <a:fld id="{05049ED1-3483-43B8-8DF2-5521B918A34E}" type="slidenum">
              <a:rPr lang="en-US" smtClean="0"/>
              <a:pPr>
                <a:defRPr/>
              </a:pPr>
              <a:t>‹#›</a:t>
            </a:fld>
            <a:endParaRPr lang="en-US"/>
          </a:p>
        </p:txBody>
      </p:sp>
      <p:pic>
        <p:nvPicPr>
          <p:cNvPr id="6" name="Picture 5" descr="horizontal-logo-green-text.jpg"/>
          <p:cNvPicPr>
            <a:picLocks noChangeAspect="1"/>
          </p:cNvPicPr>
          <p:nvPr userDrawn="1"/>
        </p:nvPicPr>
        <p:blipFill>
          <a:blip r:embed="rId2" cstate="print"/>
          <a:srcRect/>
          <a:stretch>
            <a:fillRect/>
          </a:stretch>
        </p:blipFill>
        <p:spPr bwMode="auto">
          <a:xfrm>
            <a:off x="203200" y="6324601"/>
            <a:ext cx="3251200" cy="407987"/>
          </a:xfrm>
          <a:prstGeom prst="rect">
            <a:avLst/>
          </a:prstGeom>
          <a:noFill/>
          <a:ln w="9525">
            <a:noFill/>
            <a:miter lim="800000"/>
            <a:headEnd/>
            <a:tailEnd/>
          </a:ln>
        </p:spPr>
      </p:pic>
      <p:sp>
        <p:nvSpPr>
          <p:cNvPr id="7" name="Footer Placeholder 4"/>
          <p:cNvSpPr txBox="1">
            <a:spLocks/>
          </p:cNvSpPr>
          <p:nvPr userDrawn="1"/>
        </p:nvSpPr>
        <p:spPr>
          <a:xfrm>
            <a:off x="2540000" y="6264276"/>
            <a:ext cx="1930400" cy="441325"/>
          </a:xfrm>
          <a:prstGeom prst="rect">
            <a:avLst/>
          </a:prstGeom>
          <a:solidFill>
            <a:schemeClr val="bg1"/>
          </a:solidFill>
        </p:spPr>
        <p:txBody>
          <a:bodyPr vert="horz" lIns="91440" tIns="45720" rIns="91440" bIns="45720" rtlCol="0" anchor="ctr"/>
          <a:lstStyle>
            <a:lvl1pPr algn="l">
              <a:defRPr sz="1200" b="1">
                <a:solidFill>
                  <a:srgbClr val="2C8458"/>
                </a:solidFill>
                <a:latin typeface="Arial" pitchFamily="34" charset="0"/>
                <a:cs typeface="Arial" pitchFamily="34" charset="0"/>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smtClean="0">
                <a:ln>
                  <a:noFill/>
                </a:ln>
                <a:solidFill>
                  <a:srgbClr val="2C8458"/>
                </a:solidFill>
                <a:effectLst/>
                <a:uLnTx/>
                <a:uFillTx/>
                <a:latin typeface="Arial" pitchFamily="34" charset="0"/>
                <a:ea typeface="+mn-ea"/>
                <a:cs typeface="Arial" pitchFamily="34" charset="0"/>
              </a:rPr>
              <a:t>SBIR/STTR Programs Office</a:t>
            </a:r>
            <a:endParaRPr kumimoji="0" lang="en-US" sz="1200" b="1" i="0" u="none" strike="noStrike" kern="1200" cap="none" spc="0" normalizeH="0" baseline="0" noProof="0" dirty="0">
              <a:ln>
                <a:noFill/>
              </a:ln>
              <a:solidFill>
                <a:srgbClr val="2C8458"/>
              </a:solidFill>
              <a:effectLst/>
              <a:uLnTx/>
              <a:uFillTx/>
              <a:latin typeface="Arial" pitchFamily="34" charset="0"/>
              <a:ea typeface="+mn-ea"/>
              <a:cs typeface="Arial" pitchFamily="34" charset="0"/>
            </a:endParaRPr>
          </a:p>
        </p:txBody>
      </p:sp>
    </p:spTree>
  </p:cSld>
  <p:clrMapOvr>
    <a:masterClrMapping/>
  </p:clrMapOvr>
  <p:transition spd="slow">
    <p:fade/>
  </p:transition>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4" name="Slide Number Placeholder 3"/>
          <p:cNvSpPr>
            <a:spLocks noGrp="1"/>
          </p:cNvSpPr>
          <p:nvPr>
            <p:ph type="sldNum" sz="quarter" idx="12"/>
          </p:nvPr>
        </p:nvSpPr>
        <p:spPr>
          <a:xfrm>
            <a:off x="10533888" y="6356351"/>
            <a:ext cx="1048512" cy="365125"/>
          </a:xfrm>
        </p:spPr>
        <p:txBody>
          <a:bodyPr/>
          <a:lstStyle/>
          <a:p>
            <a:pPr>
              <a:defRPr/>
            </a:pPr>
            <a:fld id="{1D6C4B29-14BB-4B14-B5AA-B94BB29F99A3}" type="slidenum">
              <a:rPr lang="en-US" smtClean="0"/>
              <a:pPr>
                <a:defRPr/>
              </a:pPr>
              <a:t>‹#›</a:t>
            </a:fld>
            <a:endParaRPr lang="en-US"/>
          </a:p>
        </p:txBody>
      </p:sp>
      <p:pic>
        <p:nvPicPr>
          <p:cNvPr id="5" name="Picture 4" descr="horizontal-logo-green-text.jpg"/>
          <p:cNvPicPr>
            <a:picLocks noChangeAspect="1"/>
          </p:cNvPicPr>
          <p:nvPr userDrawn="1"/>
        </p:nvPicPr>
        <p:blipFill>
          <a:blip r:embed="rId2" cstate="print"/>
          <a:srcRect/>
          <a:stretch>
            <a:fillRect/>
          </a:stretch>
        </p:blipFill>
        <p:spPr bwMode="auto">
          <a:xfrm>
            <a:off x="203200" y="6324601"/>
            <a:ext cx="3251200" cy="407987"/>
          </a:xfrm>
          <a:prstGeom prst="rect">
            <a:avLst/>
          </a:prstGeom>
          <a:noFill/>
          <a:ln w="9525">
            <a:noFill/>
            <a:miter lim="800000"/>
            <a:headEnd/>
            <a:tailEnd/>
          </a:ln>
        </p:spPr>
      </p:pic>
      <p:sp>
        <p:nvSpPr>
          <p:cNvPr id="6" name="Footer Placeholder 4"/>
          <p:cNvSpPr txBox="1">
            <a:spLocks/>
          </p:cNvSpPr>
          <p:nvPr userDrawn="1"/>
        </p:nvSpPr>
        <p:spPr>
          <a:xfrm>
            <a:off x="2540000" y="6264276"/>
            <a:ext cx="1930400" cy="441325"/>
          </a:xfrm>
          <a:prstGeom prst="rect">
            <a:avLst/>
          </a:prstGeom>
          <a:solidFill>
            <a:schemeClr val="bg1"/>
          </a:solidFill>
        </p:spPr>
        <p:txBody>
          <a:bodyPr vert="horz" lIns="91440" tIns="45720" rIns="91440" bIns="45720" rtlCol="0" anchor="ctr"/>
          <a:lstStyle>
            <a:lvl1pPr algn="l">
              <a:defRPr sz="1200" b="1">
                <a:solidFill>
                  <a:srgbClr val="2C8458"/>
                </a:solidFill>
                <a:latin typeface="Arial" pitchFamily="34" charset="0"/>
                <a:cs typeface="Arial" pitchFamily="34" charset="0"/>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smtClean="0">
                <a:ln>
                  <a:noFill/>
                </a:ln>
                <a:solidFill>
                  <a:srgbClr val="2C8458"/>
                </a:solidFill>
                <a:effectLst/>
                <a:uLnTx/>
                <a:uFillTx/>
                <a:latin typeface="Arial" pitchFamily="34" charset="0"/>
                <a:ea typeface="+mn-ea"/>
                <a:cs typeface="Arial" pitchFamily="34" charset="0"/>
              </a:rPr>
              <a:t>SBIR/STTR Programs Office</a:t>
            </a:r>
            <a:endParaRPr kumimoji="0" lang="en-US" sz="1200" b="1" i="0" u="none" strike="noStrike" kern="1200" cap="none" spc="0" normalizeH="0" baseline="0" noProof="0" dirty="0">
              <a:ln>
                <a:noFill/>
              </a:ln>
              <a:solidFill>
                <a:srgbClr val="2C8458"/>
              </a:solidFill>
              <a:effectLst/>
              <a:uLnTx/>
              <a:uFillTx/>
              <a:latin typeface="Arial" pitchFamily="34" charset="0"/>
              <a:ea typeface="+mn-ea"/>
              <a:cs typeface="Arial" pitchFamily="34" charset="0"/>
            </a:endParaRPr>
          </a:p>
        </p:txBody>
      </p:sp>
    </p:spTree>
  </p:cSld>
  <p:clrMapOvr>
    <a:masterClrMapping/>
  </p:clrMapOvr>
  <p:transition spd="slow">
    <p:fade/>
  </p:transition>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7" name="Slide Number Placeholder 6"/>
          <p:cNvSpPr>
            <a:spLocks noGrp="1"/>
          </p:cNvSpPr>
          <p:nvPr>
            <p:ph type="sldNum" sz="quarter" idx="12"/>
          </p:nvPr>
        </p:nvSpPr>
        <p:spPr>
          <a:xfrm>
            <a:off x="10887456" y="6356351"/>
            <a:ext cx="694944" cy="365125"/>
          </a:xfrm>
        </p:spPr>
        <p:txBody>
          <a:bodyPr/>
          <a:lstStyle/>
          <a:p>
            <a:pPr>
              <a:defRPr/>
            </a:pPr>
            <a:fld id="{1F841290-C250-4FDF-A292-3556F08F4707}" type="slidenum">
              <a:rPr lang="en-US" smtClean="0"/>
              <a:pPr>
                <a:defRPr/>
              </a:pPr>
              <a:t>‹#›</a:t>
            </a:fld>
            <a:endParaRPr lang="en-US"/>
          </a:p>
        </p:txBody>
      </p:sp>
    </p:spTree>
  </p:cSld>
  <p:clrMapOvr>
    <a:masterClrMapping/>
  </p:clrMapOvr>
  <p:transition spd="slow">
    <p:fade/>
  </p:transition>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7" name="Slide Number Placeholder 6"/>
          <p:cNvSpPr>
            <a:spLocks noGrp="1"/>
          </p:cNvSpPr>
          <p:nvPr>
            <p:ph type="sldNum" sz="quarter" idx="12"/>
          </p:nvPr>
        </p:nvSpPr>
        <p:spPr>
          <a:xfrm>
            <a:off x="10509504" y="6356351"/>
            <a:ext cx="1072896" cy="365125"/>
          </a:xfrm>
        </p:spPr>
        <p:txBody>
          <a:bodyPr/>
          <a:lstStyle/>
          <a:p>
            <a:pPr>
              <a:defRPr/>
            </a:pPr>
            <a:fld id="{848E3D4D-A005-49AE-9582-16EC829995D5}" type="slidenum">
              <a:rPr lang="en-US" smtClean="0"/>
              <a:pPr>
                <a:defRPr/>
              </a:pPr>
              <a:t>‹#›</a:t>
            </a:fld>
            <a:endParaRPr lang="en-US"/>
          </a:p>
        </p:txBody>
      </p:sp>
    </p:spTree>
  </p:cSld>
  <p:clrMapOvr>
    <a:masterClrMapping/>
  </p:clrMapOvr>
  <p:transition spd="slow">
    <p:fade/>
  </p:transition>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807BBC0C-5D8A-42AA-B13D-5AF11D9B810A}" type="slidenum">
              <a:rPr lang="en-US" smtClean="0"/>
              <a:pPr>
                <a:defRPr/>
              </a:pPr>
              <a:t>‹#›</a:t>
            </a:fld>
            <a:endParaRPr lang="en-US"/>
          </a:p>
        </p:txBody>
      </p:sp>
    </p:spTree>
  </p:cSld>
  <p:clrMapOvr>
    <a:masterClrMapping/>
  </p:clrMapOvr>
  <p:transition spd="slow">
    <p:fade/>
  </p:transition>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8259B4B0-E9B4-480A-8B53-20DB36DAD709}" type="slidenum">
              <a:rPr lang="en-US" smtClean="0"/>
              <a:pPr>
                <a:defRPr/>
              </a:pPr>
              <a:t>‹#›</a:t>
            </a:fld>
            <a:endParaRPr lang="en-US"/>
          </a:p>
        </p:txBody>
      </p:sp>
    </p:spTree>
  </p:cSld>
  <p:clrMapOvr>
    <a:masterClrMapping/>
  </p:clrMapOvr>
  <p:transition spd="slow">
    <p:fade/>
  </p:transition>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641600" y="457200"/>
            <a:ext cx="8940800" cy="1371600"/>
          </a:xfrm>
        </p:spPr>
        <p:txBody>
          <a:bodyPr/>
          <a:lstStyle>
            <a:lvl1pPr>
              <a:defRPr sz="3200" b="1">
                <a:latin typeface="Cambria" pitchFamily="18" charset="0"/>
              </a:defRPr>
            </a:lvl1pPr>
          </a:lstStyle>
          <a:p>
            <a:r>
              <a:rPr lang="en-US" dirty="0" smtClean="0"/>
              <a:t>Click to edit Master title style</a:t>
            </a:r>
            <a:endParaRPr lang="en-US" dirty="0"/>
          </a:p>
        </p:txBody>
      </p:sp>
      <p:sp>
        <p:nvSpPr>
          <p:cNvPr id="3" name="Text Placeholder 2"/>
          <p:cNvSpPr>
            <a:spLocks noGrp="1"/>
          </p:cNvSpPr>
          <p:nvPr>
            <p:ph type="body" sz="half" idx="1"/>
          </p:nvPr>
        </p:nvSpPr>
        <p:spPr>
          <a:xfrm>
            <a:off x="609600" y="1981200"/>
            <a:ext cx="5384800" cy="3886200"/>
          </a:xfrm>
        </p:spPr>
        <p:txBody>
          <a:bodyPr/>
          <a:lstStyle>
            <a:lvl1pPr>
              <a:defRPr sz="2400">
                <a:latin typeface="Calibri" pitchFamily="34" charset="0"/>
              </a:defRPr>
            </a:lvl1pPr>
            <a:lvl2pPr>
              <a:defRPr sz="2000">
                <a:latin typeface="Calibri" pitchFamily="34" charset="0"/>
              </a:defRPr>
            </a:lvl2pPr>
            <a:lvl3pPr>
              <a:defRPr sz="1800">
                <a:latin typeface="Calibri" pitchFamily="34" charset="0"/>
              </a:defRPr>
            </a:lvl3pPr>
            <a:lvl4pPr>
              <a:defRPr sz="1600">
                <a:latin typeface="Calibri" pitchFamily="34" charset="0"/>
              </a:defRPr>
            </a:lvl4pPr>
            <a:lvl5pPr>
              <a:defRPr sz="1600">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6197600" y="1981200"/>
            <a:ext cx="5384800" cy="3886200"/>
          </a:xfrm>
        </p:spPr>
        <p:txBody>
          <a:bodyPr/>
          <a:lstStyle>
            <a:lvl1pPr>
              <a:defRPr sz="2400">
                <a:latin typeface="Calibri" pitchFamily="34" charset="0"/>
              </a:defRPr>
            </a:lvl1pPr>
            <a:lvl2pPr>
              <a:defRPr sz="2000">
                <a:latin typeface="Calibri" pitchFamily="34" charset="0"/>
              </a:defRPr>
            </a:lvl2pPr>
            <a:lvl3pPr>
              <a:defRPr sz="1800">
                <a:latin typeface="Calibri" pitchFamily="34" charset="0"/>
              </a:defRPr>
            </a:lvl3pPr>
            <a:lvl4pPr>
              <a:defRPr sz="1600">
                <a:latin typeface="Calibri" pitchFamily="34" charset="0"/>
              </a:defRPr>
            </a:lvl4pPr>
            <a:lvl5pPr>
              <a:defRPr sz="1600">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Rectangle 3"/>
          <p:cNvSpPr>
            <a:spLocks noGrp="1" noChangeArrowheads="1"/>
          </p:cNvSpPr>
          <p:nvPr>
            <p:ph type="sldNum" sz="quarter" idx="11"/>
          </p:nvPr>
        </p:nvSpPr>
        <p:spPr>
          <a:xfrm>
            <a:off x="9826752" y="6356351"/>
            <a:ext cx="1755648" cy="365125"/>
          </a:xfrm>
          <a:ln/>
        </p:spPr>
        <p:txBody>
          <a:bodyPr/>
          <a:lstStyle>
            <a:lvl1pPr>
              <a:defRPr/>
            </a:lvl1pPr>
          </a:lstStyle>
          <a:p>
            <a:pPr>
              <a:defRPr/>
            </a:pPr>
            <a:fld id="{BBAFF6DD-E697-44D3-B473-45CF239FEBE6}" type="slidenum">
              <a:rPr lang="en-US"/>
              <a:pPr>
                <a:defRPr/>
              </a:pPr>
              <a:t>‹#›</a:t>
            </a:fld>
            <a:endParaRPr lang="en-US"/>
          </a:p>
        </p:txBody>
      </p:sp>
      <p:sp>
        <p:nvSpPr>
          <p:cNvPr id="7" name="Rectangle 16"/>
          <p:cNvSpPr>
            <a:spLocks noGrp="1" noChangeArrowheads="1"/>
          </p:cNvSpPr>
          <p:nvPr>
            <p:ph type="dt" sz="half" idx="12"/>
          </p:nvPr>
        </p:nvSpPr>
        <p:spPr>
          <a:ln/>
        </p:spPr>
        <p:txBody>
          <a:bodyPr/>
          <a:lstStyle>
            <a:lvl1pPr>
              <a:defRPr/>
            </a:lvl1pPr>
          </a:lstStyle>
          <a:p>
            <a:pPr>
              <a:defRPr/>
            </a:pPr>
            <a:endParaRPr lang="en-US"/>
          </a:p>
        </p:txBody>
      </p:sp>
      <p:sp>
        <p:nvSpPr>
          <p:cNvPr id="8" name="Footer Placeholder 4"/>
          <p:cNvSpPr txBox="1">
            <a:spLocks/>
          </p:cNvSpPr>
          <p:nvPr userDrawn="1"/>
        </p:nvSpPr>
        <p:spPr>
          <a:xfrm>
            <a:off x="4023360" y="6357621"/>
            <a:ext cx="4730496" cy="365125"/>
          </a:xfrm>
          <a:prstGeom prst="rect">
            <a:avLst/>
          </a:prstGeom>
        </p:spPr>
        <p:txBody>
          <a:bodyPr vert="horz" lIns="91440" tIns="45720" rIns="91440" bIns="45720" rtlCol="0" anchor="ctr"/>
          <a:lstStyle>
            <a:defPPr>
              <a:defRPr lang="en-US"/>
            </a:defPPr>
            <a:lvl1pPr algn="ctr" rtl="0" fontAlgn="base">
              <a:spcBef>
                <a:spcPct val="0"/>
              </a:spcBef>
              <a:spcAft>
                <a:spcPct val="0"/>
              </a:spcAft>
              <a:defRPr sz="1200" kern="1200">
                <a:solidFill>
                  <a:schemeClr val="tx1">
                    <a:tint val="75000"/>
                  </a:schemeClr>
                </a:solidFill>
                <a:latin typeface="Arial Narrow" pitchFamily="34"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a:defRPr/>
            </a:pPr>
            <a:r>
              <a:rPr lang="en-US" sz="1200" dirty="0" smtClean="0"/>
              <a:t>http://science.energy.gov/sbir/funding-opportunities/ </a:t>
            </a:r>
            <a:endParaRPr lang="en-US" sz="1200" dirty="0"/>
          </a:p>
        </p:txBody>
      </p:sp>
    </p:spTree>
  </p:cSld>
  <p:clrMapOvr>
    <a:masterClrMapping/>
  </p:clrMapOvr>
  <p:transition spd="slow">
    <p:fade/>
  </p:transition>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2641600" y="457200"/>
            <a:ext cx="8940800" cy="13716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09600" y="1981200"/>
            <a:ext cx="53848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6197600" y="1981200"/>
            <a:ext cx="5384800" cy="18669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6197600" y="4000500"/>
            <a:ext cx="5384800" cy="18669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3"/>
          <p:cNvSpPr>
            <a:spLocks noGrp="1" noChangeArrowheads="1"/>
          </p:cNvSpPr>
          <p:nvPr>
            <p:ph type="sldNum" sz="quarter" idx="11"/>
          </p:nvPr>
        </p:nvSpPr>
        <p:spPr>
          <a:xfrm>
            <a:off x="9973056" y="6356351"/>
            <a:ext cx="1609344" cy="365125"/>
          </a:xfrm>
          <a:ln/>
        </p:spPr>
        <p:txBody>
          <a:bodyPr/>
          <a:lstStyle>
            <a:lvl1pPr>
              <a:defRPr/>
            </a:lvl1pPr>
          </a:lstStyle>
          <a:p>
            <a:pPr>
              <a:defRPr/>
            </a:pPr>
            <a:fld id="{04F5CB06-5FE7-4B57-9060-90159B6FEB8A}" type="slidenum">
              <a:rPr lang="en-US"/>
              <a:pPr>
                <a:defRPr/>
              </a:pPr>
              <a:t>‹#›</a:t>
            </a:fld>
            <a:endParaRPr lang="en-US"/>
          </a:p>
        </p:txBody>
      </p:sp>
      <p:sp>
        <p:nvSpPr>
          <p:cNvPr id="8" name="Rectangle 16"/>
          <p:cNvSpPr>
            <a:spLocks noGrp="1" noChangeArrowheads="1"/>
          </p:cNvSpPr>
          <p:nvPr>
            <p:ph type="dt" sz="half" idx="12"/>
          </p:nvPr>
        </p:nvSpPr>
        <p:spPr>
          <a:ln/>
        </p:spPr>
        <p:txBody>
          <a:bodyPr/>
          <a:lstStyle>
            <a:lvl1pPr>
              <a:defRPr/>
            </a:lvl1pPr>
          </a:lstStyle>
          <a:p>
            <a:pPr>
              <a:defRPr/>
            </a:pPr>
            <a:endParaRPr lang="en-US"/>
          </a:p>
        </p:txBody>
      </p:sp>
      <p:sp>
        <p:nvSpPr>
          <p:cNvPr id="9" name="Footer Placeholder 4"/>
          <p:cNvSpPr txBox="1">
            <a:spLocks/>
          </p:cNvSpPr>
          <p:nvPr userDrawn="1"/>
        </p:nvSpPr>
        <p:spPr>
          <a:xfrm>
            <a:off x="3938016" y="6356350"/>
            <a:ext cx="4730496" cy="365125"/>
          </a:xfrm>
          <a:prstGeom prst="rect">
            <a:avLst/>
          </a:prstGeom>
        </p:spPr>
        <p:txBody>
          <a:bodyPr vert="horz" lIns="91440" tIns="45720" rIns="91440" bIns="45720" rtlCol="0" anchor="ctr"/>
          <a:lstStyle>
            <a:defPPr>
              <a:defRPr lang="en-US"/>
            </a:defPPr>
            <a:lvl1pPr algn="ctr" rtl="0" fontAlgn="base">
              <a:spcBef>
                <a:spcPct val="0"/>
              </a:spcBef>
              <a:spcAft>
                <a:spcPct val="0"/>
              </a:spcAft>
              <a:defRPr sz="1200" kern="1200">
                <a:solidFill>
                  <a:schemeClr val="tx1">
                    <a:tint val="75000"/>
                  </a:schemeClr>
                </a:solidFill>
                <a:latin typeface="Arial Narrow" pitchFamily="34"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a:defRPr/>
            </a:pPr>
            <a:r>
              <a:rPr lang="en-US" sz="1200" dirty="0" smtClean="0"/>
              <a:t>http://science.energy.gov/sbir/funding-opportunities/ </a:t>
            </a:r>
            <a:endParaRPr lang="en-US" sz="1200" dirty="0"/>
          </a:p>
        </p:txBody>
      </p:sp>
    </p:spTree>
  </p:cSld>
  <p:clrMapOvr>
    <a:masterClrMapping/>
  </p:clrMapOvr>
  <p:transition spd="slow">
    <p:fade/>
  </p:transition>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userDrawn="1"/>
        </p:nvSpPr>
        <p:spPr>
          <a:xfrm>
            <a:off x="1727200" y="3810000"/>
            <a:ext cx="8737600" cy="1905000"/>
          </a:xfrm>
          <a:prstGeom prst="rect">
            <a:avLst/>
          </a:prstGeom>
          <a:solidFill>
            <a:schemeClr val="accent1">
              <a:lumMod val="40000"/>
              <a:lumOff val="6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prstClr val="white"/>
              </a:solidFill>
            </a:endParaRPr>
          </a:p>
        </p:txBody>
      </p:sp>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92FF552-3423-4DAD-A0F4-864CD779AD2C}" type="datetime1">
              <a:rPr lang="en-US" smtClean="0">
                <a:solidFill>
                  <a:prstClr val="black">
                    <a:tint val="75000"/>
                  </a:prstClr>
                </a:solidFill>
              </a:rPr>
              <a:pPr/>
              <a:t>3/11/2019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338C4E9-21C8-4C18-A92E-A26AA5FEEED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2367655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userDrawn="1"/>
        </p:nvSpPr>
        <p:spPr>
          <a:xfrm>
            <a:off x="508000" y="1524000"/>
            <a:ext cx="11176000" cy="4724400"/>
          </a:xfrm>
          <a:prstGeom prst="rect">
            <a:avLst/>
          </a:prstGeom>
          <a:solidFill>
            <a:schemeClr val="accent1">
              <a:lumMod val="40000"/>
              <a:lumOff val="6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prstClr val="white"/>
              </a:solidFill>
            </a:endParaRPr>
          </a:p>
        </p:txBody>
      </p:sp>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6ABD75-5EE3-4D08-8E88-6A0D846CE0E6}" type="datetime1">
              <a:rPr lang="en-US" smtClean="0">
                <a:solidFill>
                  <a:prstClr val="black">
                    <a:tint val="75000"/>
                  </a:prstClr>
                </a:solidFill>
              </a:rPr>
              <a:pPr/>
              <a:t>3/11/2019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solidFill>
                  <a:schemeClr val="accent1">
                    <a:lumMod val="75000"/>
                  </a:schemeClr>
                </a:solidFill>
              </a:defRPr>
            </a:lvl1pPr>
          </a:lstStyle>
          <a:p>
            <a:endParaRPr lang="en-US" dirty="0">
              <a:solidFill>
                <a:srgbClr val="4F81BD">
                  <a:lumMod val="75000"/>
                </a:srgbClr>
              </a:solidFill>
            </a:endParaRPr>
          </a:p>
        </p:txBody>
      </p:sp>
      <p:sp>
        <p:nvSpPr>
          <p:cNvPr id="6" name="Slide Number Placeholder 5"/>
          <p:cNvSpPr>
            <a:spLocks noGrp="1"/>
          </p:cNvSpPr>
          <p:nvPr>
            <p:ph type="sldNum" sz="quarter" idx="12"/>
          </p:nvPr>
        </p:nvSpPr>
        <p:spPr>
          <a:xfrm>
            <a:off x="8331200" y="6356351"/>
            <a:ext cx="2844800" cy="365125"/>
          </a:xfrm>
        </p:spPr>
        <p:txBody>
          <a:bodyPr/>
          <a:lstStyle/>
          <a:p>
            <a:fld id="{4338C4E9-21C8-4C18-A92E-A26AA5FEEEDA}" type="slidenum">
              <a:rPr lang="en-US" smtClean="0">
                <a:solidFill>
                  <a:prstClr val="black">
                    <a:tint val="75000"/>
                  </a:prstClr>
                </a:solidFill>
              </a:rPr>
              <a:pPr/>
              <a:t>‹#›</a:t>
            </a:fld>
            <a:endParaRPr lang="en-US">
              <a:solidFill>
                <a:prstClr val="black">
                  <a:tint val="75000"/>
                </a:prstClr>
              </a:solidFill>
            </a:endParaRPr>
          </a:p>
        </p:txBody>
      </p:sp>
      <p:pic>
        <p:nvPicPr>
          <p:cNvPr id="8" name="Picture 7" descr="horizontal-logo-green-text.jpg"/>
          <p:cNvPicPr>
            <a:picLocks noChangeAspect="1"/>
          </p:cNvPicPr>
          <p:nvPr userDrawn="1"/>
        </p:nvPicPr>
        <p:blipFill>
          <a:blip r:embed="rId2" cstate="print"/>
          <a:srcRect/>
          <a:stretch>
            <a:fillRect/>
          </a:stretch>
        </p:blipFill>
        <p:spPr bwMode="auto">
          <a:xfrm>
            <a:off x="203200" y="6324601"/>
            <a:ext cx="3251200" cy="407987"/>
          </a:xfrm>
          <a:prstGeom prst="rect">
            <a:avLst/>
          </a:prstGeom>
          <a:noFill/>
          <a:ln w="9525">
            <a:noFill/>
            <a:miter lim="800000"/>
            <a:headEnd/>
            <a:tailEnd/>
          </a:ln>
        </p:spPr>
      </p:pic>
      <p:sp>
        <p:nvSpPr>
          <p:cNvPr id="9" name="Footer Placeholder 4"/>
          <p:cNvSpPr txBox="1">
            <a:spLocks/>
          </p:cNvSpPr>
          <p:nvPr userDrawn="1"/>
        </p:nvSpPr>
        <p:spPr>
          <a:xfrm>
            <a:off x="2540000" y="6302376"/>
            <a:ext cx="1930400" cy="441325"/>
          </a:xfrm>
          <a:prstGeom prst="rect">
            <a:avLst/>
          </a:prstGeom>
          <a:solidFill>
            <a:schemeClr val="bg1"/>
          </a:solidFill>
        </p:spPr>
        <p:txBody>
          <a:bodyPr vert="horz" lIns="91440" tIns="45720" rIns="91440" bIns="45720" rtlCol="0" anchor="ctr"/>
          <a:lstStyle>
            <a:lvl1pPr algn="l">
              <a:defRPr sz="1200" b="1">
                <a:solidFill>
                  <a:srgbClr val="2C8458"/>
                </a:solidFill>
                <a:latin typeface="Arial" pitchFamily="34" charset="0"/>
                <a:cs typeface="Arial" pitchFamily="34" charset="0"/>
              </a:defRPr>
            </a:lvl1pPr>
          </a:lstStyle>
          <a:p>
            <a:pPr fontAlgn="auto">
              <a:spcBef>
                <a:spcPts val="0"/>
              </a:spcBef>
              <a:spcAft>
                <a:spcPts val="0"/>
              </a:spcAft>
              <a:defRPr/>
            </a:pPr>
            <a:r>
              <a:rPr lang="en-US" sz="1200" dirty="0" smtClean="0"/>
              <a:t>SBIR/STTR Programs Office</a:t>
            </a:r>
            <a:endParaRPr lang="en-US" sz="1200" dirty="0"/>
          </a:p>
        </p:txBody>
      </p:sp>
    </p:spTree>
    <p:extLst>
      <p:ext uri="{BB962C8B-B14F-4D97-AF65-F5344CB8AC3E}">
        <p14:creationId xmlns:p14="http://schemas.microsoft.com/office/powerpoint/2010/main" val="35858653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5" name="Rectangle 3"/>
          <p:cNvSpPr>
            <a:spLocks noGrp="1" noChangeArrowheads="1"/>
          </p:cNvSpPr>
          <p:nvPr>
            <p:ph type="sldNum" sz="quarter" idx="11"/>
          </p:nvPr>
        </p:nvSpPr>
        <p:spPr>
          <a:xfrm>
            <a:off x="10716768" y="6248400"/>
            <a:ext cx="865632" cy="457200"/>
          </a:xfrm>
          <a:ln/>
        </p:spPr>
        <p:txBody>
          <a:bodyPr/>
          <a:lstStyle>
            <a:lvl1pPr>
              <a:defRPr/>
            </a:lvl1pPr>
          </a:lstStyle>
          <a:p>
            <a:pPr>
              <a:defRPr/>
            </a:pPr>
            <a:fld id="{0F93D773-B35F-4FB7-8D60-3A0370754F72}" type="slidenum">
              <a:rPr lang="en-US"/>
              <a:pPr>
                <a:defRPr/>
              </a:pPr>
              <a:t>‹#›</a:t>
            </a:fld>
            <a:endParaRPr lang="en-US"/>
          </a:p>
        </p:txBody>
      </p:sp>
      <p:sp>
        <p:nvSpPr>
          <p:cNvPr id="6" name="Rectangle 16"/>
          <p:cNvSpPr>
            <a:spLocks noGrp="1" noChangeArrowheads="1"/>
          </p:cNvSpPr>
          <p:nvPr>
            <p:ph type="dt" sz="half" idx="12"/>
          </p:nvPr>
        </p:nvSpPr>
        <p:spPr>
          <a:ln/>
        </p:spPr>
        <p:txBody>
          <a:bodyPr/>
          <a:lstStyle>
            <a:lvl1pPr>
              <a:defRPr/>
            </a:lvl1pPr>
          </a:lstStyle>
          <a:p>
            <a:pPr>
              <a:defRPr/>
            </a:pPr>
            <a:endParaRPr lang="en-US"/>
          </a:p>
        </p:txBody>
      </p:sp>
      <p:sp>
        <p:nvSpPr>
          <p:cNvPr id="7" name="Footer Placeholder 4"/>
          <p:cNvSpPr txBox="1">
            <a:spLocks/>
          </p:cNvSpPr>
          <p:nvPr userDrawn="1"/>
        </p:nvSpPr>
        <p:spPr>
          <a:xfrm>
            <a:off x="4706112" y="6356351"/>
            <a:ext cx="4730496" cy="365125"/>
          </a:xfrm>
          <a:prstGeom prst="rect">
            <a:avLst/>
          </a:prstGeom>
        </p:spPr>
        <p:txBody>
          <a:bodyPr vert="horz" lIns="91440" tIns="45720" rIns="91440" bIns="45720" rtlCol="0" anchor="ctr"/>
          <a:lstStyle>
            <a:defPPr>
              <a:defRPr lang="en-US"/>
            </a:defPPr>
            <a:lvl1pPr algn="ctr" rtl="0" fontAlgn="base">
              <a:spcBef>
                <a:spcPct val="0"/>
              </a:spcBef>
              <a:spcAft>
                <a:spcPct val="0"/>
              </a:spcAft>
              <a:defRPr sz="1200" kern="1200">
                <a:solidFill>
                  <a:schemeClr val="tx1">
                    <a:tint val="75000"/>
                  </a:schemeClr>
                </a:solidFill>
                <a:latin typeface="Arial Narrow" pitchFamily="34"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a:defRPr/>
            </a:pPr>
            <a:r>
              <a:rPr lang="en-US" sz="1200" dirty="0" smtClean="0">
                <a:hlinkClick r:id="rId2"/>
              </a:rPr>
              <a:t>http://science.energy.gov/sbir/funding-opportunities/ </a:t>
            </a:r>
            <a:endParaRPr lang="en-US" sz="1200" dirty="0"/>
          </a:p>
        </p:txBody>
      </p:sp>
    </p:spTree>
  </p:cSld>
  <p:clrMapOvr>
    <a:masterClrMapping/>
  </p:clrMapOvr>
  <p:transition spd="slow">
    <p:fade/>
  </p:transition>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611142E-B65E-47A6-B771-F3D19058AC3C}" type="datetime1">
              <a:rPr lang="en-US" smtClean="0">
                <a:solidFill>
                  <a:prstClr val="black">
                    <a:tint val="75000"/>
                  </a:prstClr>
                </a:solidFill>
              </a:rPr>
              <a:pPr/>
              <a:t>3/11/2019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338C4E9-21C8-4C18-A92E-A26AA5FEEED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2502634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84B5008-8F95-4195-ACAD-141C9838A519}" type="datetime1">
              <a:rPr lang="en-US" smtClean="0">
                <a:solidFill>
                  <a:prstClr val="black">
                    <a:tint val="75000"/>
                  </a:prstClr>
                </a:solidFill>
              </a:rPr>
              <a:pPr/>
              <a:t>3/11/2019</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338C4E9-21C8-4C18-A92E-A26AA5FEEEDA}" type="slidenum">
              <a:rPr lang="en-US" smtClean="0">
                <a:solidFill>
                  <a:prstClr val="black">
                    <a:tint val="75000"/>
                  </a:prstClr>
                </a:solidFill>
              </a:rPr>
              <a:pPr/>
              <a:t>‹#›</a:t>
            </a:fld>
            <a:endParaRPr lang="en-US">
              <a:solidFill>
                <a:prstClr val="black">
                  <a:tint val="75000"/>
                </a:prstClr>
              </a:solidFill>
            </a:endParaRPr>
          </a:p>
        </p:txBody>
      </p:sp>
      <p:sp>
        <p:nvSpPr>
          <p:cNvPr id="8" name="Date Placeholder 3"/>
          <p:cNvSpPr txBox="1">
            <a:spLocks/>
          </p:cNvSpPr>
          <p:nvPr userDrawn="1"/>
        </p:nvSpPr>
        <p:spPr>
          <a:xfrm>
            <a:off x="609600" y="6356351"/>
            <a:ext cx="2844800" cy="365125"/>
          </a:xfrm>
          <a:prstGeom prst="rect">
            <a:avLst/>
          </a:prstGeom>
        </p:spPr>
        <p:txBody>
          <a:bodyPr vert="horz" lIns="91440" tIns="45720" rIns="91440" bIns="45720" rtlCol="0" anchor="ctr"/>
          <a:lstStyle>
            <a:defPPr>
              <a:defRPr lang="en-US"/>
            </a:defPPr>
            <a:lvl1pPr algn="l" rtl="0" fontAlgn="base">
              <a:spcBef>
                <a:spcPct val="0"/>
              </a:spcBef>
              <a:spcAft>
                <a:spcPct val="0"/>
              </a:spcAft>
              <a:defRPr sz="1200" kern="1200">
                <a:solidFill>
                  <a:schemeClr val="tx1">
                    <a:tint val="75000"/>
                  </a:schemeClr>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fld id="{636ABD75-5EE3-4D08-8E88-6A0D846CE0E6}" type="datetime1">
              <a:rPr lang="en-US" sz="1200" smtClean="0">
                <a:solidFill>
                  <a:prstClr val="black">
                    <a:tint val="75000"/>
                  </a:prstClr>
                </a:solidFill>
              </a:rPr>
              <a:pPr/>
              <a:t>3/11/2019</a:t>
            </a:fld>
            <a:endParaRPr lang="en-US" sz="1200">
              <a:solidFill>
                <a:prstClr val="black">
                  <a:tint val="75000"/>
                </a:prstClr>
              </a:solidFill>
            </a:endParaRPr>
          </a:p>
        </p:txBody>
      </p:sp>
      <p:pic>
        <p:nvPicPr>
          <p:cNvPr id="9" name="Picture 8" descr="horizontal-logo-green-text.jpg"/>
          <p:cNvPicPr>
            <a:picLocks noChangeAspect="1"/>
          </p:cNvPicPr>
          <p:nvPr userDrawn="1"/>
        </p:nvPicPr>
        <p:blipFill>
          <a:blip r:embed="rId2" cstate="print"/>
          <a:srcRect/>
          <a:stretch>
            <a:fillRect/>
          </a:stretch>
        </p:blipFill>
        <p:spPr bwMode="auto">
          <a:xfrm>
            <a:off x="203200" y="6324601"/>
            <a:ext cx="3251200" cy="407987"/>
          </a:xfrm>
          <a:prstGeom prst="rect">
            <a:avLst/>
          </a:prstGeom>
          <a:noFill/>
          <a:ln w="9525">
            <a:noFill/>
            <a:miter lim="800000"/>
            <a:headEnd/>
            <a:tailEnd/>
          </a:ln>
        </p:spPr>
      </p:pic>
      <p:sp>
        <p:nvSpPr>
          <p:cNvPr id="10" name="Footer Placeholder 4"/>
          <p:cNvSpPr txBox="1">
            <a:spLocks/>
          </p:cNvSpPr>
          <p:nvPr userDrawn="1"/>
        </p:nvSpPr>
        <p:spPr>
          <a:xfrm>
            <a:off x="2540000" y="6302376"/>
            <a:ext cx="1930400" cy="441325"/>
          </a:xfrm>
          <a:prstGeom prst="rect">
            <a:avLst/>
          </a:prstGeom>
          <a:solidFill>
            <a:schemeClr val="bg1"/>
          </a:solidFill>
        </p:spPr>
        <p:txBody>
          <a:bodyPr vert="horz" lIns="91440" tIns="45720" rIns="91440" bIns="45720" rtlCol="0" anchor="ctr"/>
          <a:lstStyle>
            <a:lvl1pPr algn="l">
              <a:defRPr sz="1200" b="1">
                <a:solidFill>
                  <a:srgbClr val="2C8458"/>
                </a:solidFill>
                <a:latin typeface="Arial" pitchFamily="34" charset="0"/>
                <a:cs typeface="Arial" pitchFamily="34" charset="0"/>
              </a:defRPr>
            </a:lvl1pPr>
          </a:lstStyle>
          <a:p>
            <a:pPr fontAlgn="auto">
              <a:spcBef>
                <a:spcPts val="0"/>
              </a:spcBef>
              <a:spcAft>
                <a:spcPts val="0"/>
              </a:spcAft>
              <a:defRPr/>
            </a:pPr>
            <a:r>
              <a:rPr lang="en-US" sz="1200" dirty="0" smtClean="0"/>
              <a:t>SBIR/STTR Programs Office</a:t>
            </a:r>
            <a:endParaRPr lang="en-US" sz="1200" dirty="0"/>
          </a:p>
        </p:txBody>
      </p:sp>
    </p:spTree>
    <p:extLst>
      <p:ext uri="{BB962C8B-B14F-4D97-AF65-F5344CB8AC3E}">
        <p14:creationId xmlns:p14="http://schemas.microsoft.com/office/powerpoint/2010/main" val="196552361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6EB35D4-8F41-470F-8864-6CADD3C48DFB}" type="datetime1">
              <a:rPr lang="en-US" smtClean="0">
                <a:solidFill>
                  <a:prstClr val="black">
                    <a:tint val="75000"/>
                  </a:prstClr>
                </a:solidFill>
              </a:rPr>
              <a:pPr/>
              <a:t>3/11/2019</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4338C4E9-21C8-4C18-A92E-A26AA5FEEEDA}" type="slidenum">
              <a:rPr lang="en-US" smtClean="0">
                <a:solidFill>
                  <a:prstClr val="black">
                    <a:tint val="75000"/>
                  </a:prstClr>
                </a:solidFill>
              </a:rPr>
              <a:pPr/>
              <a:t>‹#›</a:t>
            </a:fld>
            <a:endParaRPr lang="en-US">
              <a:solidFill>
                <a:prstClr val="black">
                  <a:tint val="75000"/>
                </a:prstClr>
              </a:solidFill>
            </a:endParaRPr>
          </a:p>
        </p:txBody>
      </p:sp>
      <p:sp>
        <p:nvSpPr>
          <p:cNvPr id="10" name="Date Placeholder 3"/>
          <p:cNvSpPr txBox="1">
            <a:spLocks/>
          </p:cNvSpPr>
          <p:nvPr userDrawn="1"/>
        </p:nvSpPr>
        <p:spPr>
          <a:xfrm>
            <a:off x="609600" y="6356351"/>
            <a:ext cx="2844800" cy="365125"/>
          </a:xfrm>
          <a:prstGeom prst="rect">
            <a:avLst/>
          </a:prstGeom>
        </p:spPr>
        <p:txBody>
          <a:bodyPr vert="horz" lIns="91440" tIns="45720" rIns="91440" bIns="45720" rtlCol="0" anchor="ctr"/>
          <a:lstStyle>
            <a:defPPr>
              <a:defRPr lang="en-US"/>
            </a:defPPr>
            <a:lvl1pPr algn="l" rtl="0" fontAlgn="base">
              <a:spcBef>
                <a:spcPct val="0"/>
              </a:spcBef>
              <a:spcAft>
                <a:spcPct val="0"/>
              </a:spcAft>
              <a:defRPr sz="1200" kern="1200">
                <a:solidFill>
                  <a:schemeClr val="tx1">
                    <a:tint val="75000"/>
                  </a:schemeClr>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fld id="{636ABD75-5EE3-4D08-8E88-6A0D846CE0E6}" type="datetime1">
              <a:rPr lang="en-US" sz="1200" smtClean="0">
                <a:solidFill>
                  <a:prstClr val="black">
                    <a:tint val="75000"/>
                  </a:prstClr>
                </a:solidFill>
              </a:rPr>
              <a:pPr/>
              <a:t>3/11/2019</a:t>
            </a:fld>
            <a:endParaRPr lang="en-US" sz="1200">
              <a:solidFill>
                <a:prstClr val="black">
                  <a:tint val="75000"/>
                </a:prstClr>
              </a:solidFill>
            </a:endParaRPr>
          </a:p>
        </p:txBody>
      </p:sp>
      <p:pic>
        <p:nvPicPr>
          <p:cNvPr id="11" name="Picture 10" descr="horizontal-logo-green-text.jpg"/>
          <p:cNvPicPr>
            <a:picLocks noChangeAspect="1"/>
          </p:cNvPicPr>
          <p:nvPr userDrawn="1"/>
        </p:nvPicPr>
        <p:blipFill>
          <a:blip r:embed="rId2" cstate="print"/>
          <a:srcRect/>
          <a:stretch>
            <a:fillRect/>
          </a:stretch>
        </p:blipFill>
        <p:spPr bwMode="auto">
          <a:xfrm>
            <a:off x="203200" y="6324601"/>
            <a:ext cx="3251200" cy="407987"/>
          </a:xfrm>
          <a:prstGeom prst="rect">
            <a:avLst/>
          </a:prstGeom>
          <a:noFill/>
          <a:ln w="9525">
            <a:noFill/>
            <a:miter lim="800000"/>
            <a:headEnd/>
            <a:tailEnd/>
          </a:ln>
        </p:spPr>
      </p:pic>
      <p:sp>
        <p:nvSpPr>
          <p:cNvPr id="12" name="Footer Placeholder 4"/>
          <p:cNvSpPr txBox="1">
            <a:spLocks/>
          </p:cNvSpPr>
          <p:nvPr userDrawn="1"/>
        </p:nvSpPr>
        <p:spPr>
          <a:xfrm>
            <a:off x="2540000" y="6302376"/>
            <a:ext cx="1930400" cy="441325"/>
          </a:xfrm>
          <a:prstGeom prst="rect">
            <a:avLst/>
          </a:prstGeom>
          <a:solidFill>
            <a:schemeClr val="bg1"/>
          </a:solidFill>
        </p:spPr>
        <p:txBody>
          <a:bodyPr vert="horz" lIns="91440" tIns="45720" rIns="91440" bIns="45720" rtlCol="0" anchor="ctr"/>
          <a:lstStyle>
            <a:lvl1pPr algn="l">
              <a:defRPr sz="1200" b="1">
                <a:solidFill>
                  <a:srgbClr val="2C8458"/>
                </a:solidFill>
                <a:latin typeface="Arial" pitchFamily="34" charset="0"/>
                <a:cs typeface="Arial" pitchFamily="34" charset="0"/>
              </a:defRPr>
            </a:lvl1pPr>
          </a:lstStyle>
          <a:p>
            <a:pPr fontAlgn="auto">
              <a:spcBef>
                <a:spcPts val="0"/>
              </a:spcBef>
              <a:spcAft>
                <a:spcPts val="0"/>
              </a:spcAft>
              <a:defRPr/>
            </a:pPr>
            <a:r>
              <a:rPr lang="en-US" sz="1200" dirty="0" smtClean="0"/>
              <a:t>SBIR/STTR Programs Office</a:t>
            </a:r>
            <a:endParaRPr lang="en-US" sz="1200" dirty="0"/>
          </a:p>
        </p:txBody>
      </p:sp>
    </p:spTree>
    <p:extLst>
      <p:ext uri="{BB962C8B-B14F-4D97-AF65-F5344CB8AC3E}">
        <p14:creationId xmlns:p14="http://schemas.microsoft.com/office/powerpoint/2010/main" val="264021918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497ABC4-3DA5-4F75-B54C-2A9292BAF18C}" type="datetime1">
              <a:rPr lang="en-US" smtClean="0">
                <a:solidFill>
                  <a:prstClr val="black">
                    <a:tint val="75000"/>
                  </a:prstClr>
                </a:solidFill>
              </a:rPr>
              <a:pPr/>
              <a:t>3/11/2019</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4338C4E9-21C8-4C18-A92E-A26AA5FEEEDA}" type="slidenum">
              <a:rPr lang="en-US" smtClean="0">
                <a:solidFill>
                  <a:prstClr val="black">
                    <a:tint val="75000"/>
                  </a:prstClr>
                </a:solidFill>
              </a:rPr>
              <a:pPr/>
              <a:t>‹#›</a:t>
            </a:fld>
            <a:endParaRPr lang="en-US">
              <a:solidFill>
                <a:prstClr val="black">
                  <a:tint val="75000"/>
                </a:prstClr>
              </a:solidFill>
            </a:endParaRPr>
          </a:p>
        </p:txBody>
      </p:sp>
      <p:sp>
        <p:nvSpPr>
          <p:cNvPr id="6" name="Date Placeholder 3"/>
          <p:cNvSpPr txBox="1">
            <a:spLocks/>
          </p:cNvSpPr>
          <p:nvPr userDrawn="1"/>
        </p:nvSpPr>
        <p:spPr>
          <a:xfrm>
            <a:off x="609600" y="6356351"/>
            <a:ext cx="2844800" cy="365125"/>
          </a:xfrm>
          <a:prstGeom prst="rect">
            <a:avLst/>
          </a:prstGeom>
        </p:spPr>
        <p:txBody>
          <a:bodyPr vert="horz" lIns="91440" tIns="45720" rIns="91440" bIns="45720" rtlCol="0" anchor="ctr"/>
          <a:lstStyle>
            <a:defPPr>
              <a:defRPr lang="en-US"/>
            </a:defPPr>
            <a:lvl1pPr algn="l" rtl="0" fontAlgn="base">
              <a:spcBef>
                <a:spcPct val="0"/>
              </a:spcBef>
              <a:spcAft>
                <a:spcPct val="0"/>
              </a:spcAft>
              <a:defRPr sz="1200" kern="1200">
                <a:solidFill>
                  <a:schemeClr val="tx1">
                    <a:tint val="75000"/>
                  </a:schemeClr>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fld id="{636ABD75-5EE3-4D08-8E88-6A0D846CE0E6}" type="datetime1">
              <a:rPr lang="en-US" sz="1200" smtClean="0">
                <a:solidFill>
                  <a:prstClr val="black">
                    <a:tint val="75000"/>
                  </a:prstClr>
                </a:solidFill>
              </a:rPr>
              <a:pPr/>
              <a:t>3/11/2019</a:t>
            </a:fld>
            <a:endParaRPr lang="en-US" sz="1200">
              <a:solidFill>
                <a:prstClr val="black">
                  <a:tint val="75000"/>
                </a:prstClr>
              </a:solidFill>
            </a:endParaRPr>
          </a:p>
        </p:txBody>
      </p:sp>
      <p:pic>
        <p:nvPicPr>
          <p:cNvPr id="7" name="Picture 6" descr="horizontal-logo-green-text.jpg"/>
          <p:cNvPicPr>
            <a:picLocks noChangeAspect="1"/>
          </p:cNvPicPr>
          <p:nvPr userDrawn="1"/>
        </p:nvPicPr>
        <p:blipFill>
          <a:blip r:embed="rId2" cstate="print"/>
          <a:srcRect/>
          <a:stretch>
            <a:fillRect/>
          </a:stretch>
        </p:blipFill>
        <p:spPr bwMode="auto">
          <a:xfrm>
            <a:off x="203200" y="6324601"/>
            <a:ext cx="3251200" cy="407987"/>
          </a:xfrm>
          <a:prstGeom prst="rect">
            <a:avLst/>
          </a:prstGeom>
          <a:noFill/>
          <a:ln w="9525">
            <a:noFill/>
            <a:miter lim="800000"/>
            <a:headEnd/>
            <a:tailEnd/>
          </a:ln>
        </p:spPr>
      </p:pic>
      <p:sp>
        <p:nvSpPr>
          <p:cNvPr id="8" name="Footer Placeholder 4"/>
          <p:cNvSpPr txBox="1">
            <a:spLocks/>
          </p:cNvSpPr>
          <p:nvPr userDrawn="1"/>
        </p:nvSpPr>
        <p:spPr>
          <a:xfrm>
            <a:off x="2540000" y="6302376"/>
            <a:ext cx="1930400" cy="441325"/>
          </a:xfrm>
          <a:prstGeom prst="rect">
            <a:avLst/>
          </a:prstGeom>
          <a:solidFill>
            <a:schemeClr val="bg1"/>
          </a:solidFill>
        </p:spPr>
        <p:txBody>
          <a:bodyPr vert="horz" lIns="91440" tIns="45720" rIns="91440" bIns="45720" rtlCol="0" anchor="ctr"/>
          <a:lstStyle>
            <a:lvl1pPr algn="l">
              <a:defRPr sz="1200" b="1">
                <a:solidFill>
                  <a:srgbClr val="2C8458"/>
                </a:solidFill>
                <a:latin typeface="Arial" pitchFamily="34" charset="0"/>
                <a:cs typeface="Arial" pitchFamily="34" charset="0"/>
              </a:defRPr>
            </a:lvl1pPr>
          </a:lstStyle>
          <a:p>
            <a:pPr fontAlgn="auto">
              <a:spcBef>
                <a:spcPts val="0"/>
              </a:spcBef>
              <a:spcAft>
                <a:spcPts val="0"/>
              </a:spcAft>
              <a:defRPr/>
            </a:pPr>
            <a:r>
              <a:rPr lang="en-US" sz="1200" dirty="0" smtClean="0"/>
              <a:t>SBIR/STTR Programs Office</a:t>
            </a:r>
            <a:endParaRPr lang="en-US" sz="1200" dirty="0"/>
          </a:p>
        </p:txBody>
      </p:sp>
    </p:spTree>
    <p:extLst>
      <p:ext uri="{BB962C8B-B14F-4D97-AF65-F5344CB8AC3E}">
        <p14:creationId xmlns:p14="http://schemas.microsoft.com/office/powerpoint/2010/main" val="64793264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41CC891-5C4E-4887-B069-3EF3D28C3AC3}" type="datetime1">
              <a:rPr lang="en-US" smtClean="0">
                <a:solidFill>
                  <a:prstClr val="black">
                    <a:tint val="75000"/>
                  </a:prstClr>
                </a:solidFill>
              </a:rPr>
              <a:pPr/>
              <a:t>3/11/2019</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4338C4E9-21C8-4C18-A92E-A26AA5FEEEDA}" type="slidenum">
              <a:rPr lang="en-US" smtClean="0">
                <a:solidFill>
                  <a:prstClr val="black">
                    <a:tint val="75000"/>
                  </a:prstClr>
                </a:solidFill>
              </a:rPr>
              <a:pPr/>
              <a:t>‹#›</a:t>
            </a:fld>
            <a:endParaRPr lang="en-US">
              <a:solidFill>
                <a:prstClr val="black">
                  <a:tint val="75000"/>
                </a:prstClr>
              </a:solidFill>
            </a:endParaRPr>
          </a:p>
        </p:txBody>
      </p:sp>
      <p:sp>
        <p:nvSpPr>
          <p:cNvPr id="5" name="Date Placeholder 3"/>
          <p:cNvSpPr txBox="1">
            <a:spLocks/>
          </p:cNvSpPr>
          <p:nvPr userDrawn="1"/>
        </p:nvSpPr>
        <p:spPr>
          <a:xfrm>
            <a:off x="609600" y="6356351"/>
            <a:ext cx="2844800" cy="365125"/>
          </a:xfrm>
          <a:prstGeom prst="rect">
            <a:avLst/>
          </a:prstGeom>
        </p:spPr>
        <p:txBody>
          <a:bodyPr vert="horz" lIns="91440" tIns="45720" rIns="91440" bIns="45720" rtlCol="0" anchor="ctr"/>
          <a:lstStyle>
            <a:defPPr>
              <a:defRPr lang="en-US"/>
            </a:defPPr>
            <a:lvl1pPr algn="l" rtl="0" fontAlgn="base">
              <a:spcBef>
                <a:spcPct val="0"/>
              </a:spcBef>
              <a:spcAft>
                <a:spcPct val="0"/>
              </a:spcAft>
              <a:defRPr sz="1200" kern="1200">
                <a:solidFill>
                  <a:schemeClr val="tx1">
                    <a:tint val="75000"/>
                  </a:schemeClr>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fld id="{636ABD75-5EE3-4D08-8E88-6A0D846CE0E6}" type="datetime1">
              <a:rPr lang="en-US" sz="1200" smtClean="0">
                <a:solidFill>
                  <a:prstClr val="black">
                    <a:tint val="75000"/>
                  </a:prstClr>
                </a:solidFill>
              </a:rPr>
              <a:pPr/>
              <a:t>3/11/2019</a:t>
            </a:fld>
            <a:endParaRPr lang="en-US" sz="1200">
              <a:solidFill>
                <a:prstClr val="black">
                  <a:tint val="75000"/>
                </a:prstClr>
              </a:solidFill>
            </a:endParaRPr>
          </a:p>
        </p:txBody>
      </p:sp>
      <p:pic>
        <p:nvPicPr>
          <p:cNvPr id="6" name="Picture 5" descr="horizontal-logo-green-text.jpg"/>
          <p:cNvPicPr>
            <a:picLocks noChangeAspect="1"/>
          </p:cNvPicPr>
          <p:nvPr userDrawn="1"/>
        </p:nvPicPr>
        <p:blipFill>
          <a:blip r:embed="rId2" cstate="print"/>
          <a:srcRect/>
          <a:stretch>
            <a:fillRect/>
          </a:stretch>
        </p:blipFill>
        <p:spPr bwMode="auto">
          <a:xfrm>
            <a:off x="203200" y="6324601"/>
            <a:ext cx="3251200" cy="407987"/>
          </a:xfrm>
          <a:prstGeom prst="rect">
            <a:avLst/>
          </a:prstGeom>
          <a:noFill/>
          <a:ln w="9525">
            <a:noFill/>
            <a:miter lim="800000"/>
            <a:headEnd/>
            <a:tailEnd/>
          </a:ln>
        </p:spPr>
      </p:pic>
      <p:sp>
        <p:nvSpPr>
          <p:cNvPr id="7" name="Footer Placeholder 4"/>
          <p:cNvSpPr txBox="1">
            <a:spLocks/>
          </p:cNvSpPr>
          <p:nvPr userDrawn="1"/>
        </p:nvSpPr>
        <p:spPr>
          <a:xfrm>
            <a:off x="2540000" y="6302376"/>
            <a:ext cx="1930400" cy="441325"/>
          </a:xfrm>
          <a:prstGeom prst="rect">
            <a:avLst/>
          </a:prstGeom>
          <a:solidFill>
            <a:schemeClr val="bg1"/>
          </a:solidFill>
        </p:spPr>
        <p:txBody>
          <a:bodyPr vert="horz" lIns="91440" tIns="45720" rIns="91440" bIns="45720" rtlCol="0" anchor="ctr"/>
          <a:lstStyle>
            <a:lvl1pPr algn="l">
              <a:defRPr sz="1200" b="1">
                <a:solidFill>
                  <a:srgbClr val="2C8458"/>
                </a:solidFill>
                <a:latin typeface="Arial" pitchFamily="34" charset="0"/>
                <a:cs typeface="Arial" pitchFamily="34" charset="0"/>
              </a:defRPr>
            </a:lvl1pPr>
          </a:lstStyle>
          <a:p>
            <a:pPr fontAlgn="auto">
              <a:spcBef>
                <a:spcPts val="0"/>
              </a:spcBef>
              <a:spcAft>
                <a:spcPts val="0"/>
              </a:spcAft>
              <a:defRPr/>
            </a:pPr>
            <a:r>
              <a:rPr lang="en-US" sz="1200" dirty="0" smtClean="0"/>
              <a:t>SBIR/STTR Programs Office</a:t>
            </a:r>
            <a:endParaRPr lang="en-US" sz="1200" dirty="0"/>
          </a:p>
        </p:txBody>
      </p:sp>
    </p:spTree>
    <p:extLst>
      <p:ext uri="{BB962C8B-B14F-4D97-AF65-F5344CB8AC3E}">
        <p14:creationId xmlns:p14="http://schemas.microsoft.com/office/powerpoint/2010/main" val="87423530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8DFBFCC-E9E4-42C2-8D0F-98457DEA1A10}" type="datetime1">
              <a:rPr lang="en-US" smtClean="0">
                <a:solidFill>
                  <a:prstClr val="black">
                    <a:tint val="75000"/>
                  </a:prstClr>
                </a:solidFill>
              </a:rPr>
              <a:pPr/>
              <a:t>3/11/2019</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338C4E9-21C8-4C18-A92E-A26AA5FEEED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0379852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AC559E1-B66F-4168-8BA1-A1773243D454}" type="datetime1">
              <a:rPr lang="en-US" smtClean="0">
                <a:solidFill>
                  <a:prstClr val="black">
                    <a:tint val="75000"/>
                  </a:prstClr>
                </a:solidFill>
              </a:rPr>
              <a:pPr/>
              <a:t>3/11/2019</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338C4E9-21C8-4C18-A92E-A26AA5FEEED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1044186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ED0259C-5691-46C3-9342-E7B03C6C4175}" type="datetime1">
              <a:rPr lang="en-US" smtClean="0">
                <a:solidFill>
                  <a:prstClr val="black">
                    <a:tint val="75000"/>
                  </a:prstClr>
                </a:solidFill>
              </a:rPr>
              <a:pPr/>
              <a:t>3/11/2019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338C4E9-21C8-4C18-A92E-A26AA5FEEED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431297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614FD51-547C-49A6-9470-6A7B809BCBB8}" type="datetime1">
              <a:rPr lang="en-US" smtClean="0">
                <a:solidFill>
                  <a:prstClr val="black">
                    <a:tint val="75000"/>
                  </a:prstClr>
                </a:solidFill>
              </a:rPr>
              <a:pPr/>
              <a:t>3/11/2019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338C4E9-21C8-4C18-A92E-A26AA5FEEED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267620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981200"/>
            <a:ext cx="53848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981200"/>
            <a:ext cx="53848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3"/>
          <p:cNvSpPr>
            <a:spLocks noGrp="1" noChangeArrowheads="1"/>
          </p:cNvSpPr>
          <p:nvPr>
            <p:ph type="sldNum" sz="quarter" idx="11"/>
          </p:nvPr>
        </p:nvSpPr>
        <p:spPr>
          <a:ln/>
        </p:spPr>
        <p:txBody>
          <a:bodyPr/>
          <a:lstStyle>
            <a:lvl1pPr>
              <a:defRPr/>
            </a:lvl1pPr>
          </a:lstStyle>
          <a:p>
            <a:pPr>
              <a:defRPr/>
            </a:pPr>
            <a:fld id="{F2898D1E-D11C-45C6-A7D1-F709A31F086A}" type="slidenum">
              <a:rPr lang="en-US"/>
              <a:pPr>
                <a:defRPr/>
              </a:pPr>
              <a:t>‹#›</a:t>
            </a:fld>
            <a:endParaRPr lang="en-US"/>
          </a:p>
        </p:txBody>
      </p:sp>
      <p:sp>
        <p:nvSpPr>
          <p:cNvPr id="7" name="Rectangle 16"/>
          <p:cNvSpPr>
            <a:spLocks noGrp="1" noChangeArrowheads="1"/>
          </p:cNvSpPr>
          <p:nvPr>
            <p:ph type="dt" sz="half" idx="12"/>
          </p:nvPr>
        </p:nvSpPr>
        <p:spPr>
          <a:ln/>
        </p:spPr>
        <p:txBody>
          <a:bodyPr/>
          <a:lstStyle>
            <a:lvl1pPr>
              <a:defRPr/>
            </a:lvl1pPr>
          </a:lstStyle>
          <a:p>
            <a:pPr>
              <a:defRPr/>
            </a:pPr>
            <a:endParaRPr lang="en-US"/>
          </a:p>
        </p:txBody>
      </p:sp>
      <p:sp>
        <p:nvSpPr>
          <p:cNvPr id="8" name="Footer Placeholder 4"/>
          <p:cNvSpPr txBox="1">
            <a:spLocks/>
          </p:cNvSpPr>
          <p:nvPr userDrawn="1"/>
        </p:nvSpPr>
        <p:spPr>
          <a:xfrm>
            <a:off x="4706112" y="6356351"/>
            <a:ext cx="4730496" cy="365125"/>
          </a:xfrm>
          <a:prstGeom prst="rect">
            <a:avLst/>
          </a:prstGeom>
        </p:spPr>
        <p:txBody>
          <a:bodyPr vert="horz" lIns="91440" tIns="45720" rIns="91440" bIns="45720" rtlCol="0" anchor="ctr"/>
          <a:lstStyle>
            <a:defPPr>
              <a:defRPr lang="en-US"/>
            </a:defPPr>
            <a:lvl1pPr algn="ctr" rtl="0" fontAlgn="base">
              <a:spcBef>
                <a:spcPct val="0"/>
              </a:spcBef>
              <a:spcAft>
                <a:spcPct val="0"/>
              </a:spcAft>
              <a:defRPr sz="1200" kern="1200">
                <a:solidFill>
                  <a:schemeClr val="tx1">
                    <a:tint val="75000"/>
                  </a:schemeClr>
                </a:solidFill>
                <a:latin typeface="Arial Narrow" pitchFamily="34"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a:defRPr/>
            </a:pPr>
            <a:r>
              <a:rPr lang="en-US" sz="1200" dirty="0" smtClean="0">
                <a:hlinkClick r:id="rId2"/>
              </a:rPr>
              <a:t>http://science.energy.gov/sbir/funding-opportunities/ </a:t>
            </a:r>
            <a:endParaRPr lang="en-US" sz="1200" dirty="0"/>
          </a:p>
        </p:txBody>
      </p:sp>
    </p:spTree>
  </p:cSld>
  <p:clrMapOvr>
    <a:masterClrMapping/>
  </p:clrMapOvr>
  <p:transition spd="slow">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Rectangle 3"/>
          <p:cNvSpPr>
            <a:spLocks noGrp="1" noChangeArrowheads="1"/>
          </p:cNvSpPr>
          <p:nvPr>
            <p:ph type="sldNum" sz="quarter" idx="11"/>
          </p:nvPr>
        </p:nvSpPr>
        <p:spPr>
          <a:ln/>
        </p:spPr>
        <p:txBody>
          <a:bodyPr/>
          <a:lstStyle>
            <a:lvl1pPr>
              <a:defRPr/>
            </a:lvl1pPr>
          </a:lstStyle>
          <a:p>
            <a:pPr>
              <a:defRPr/>
            </a:pPr>
            <a:fld id="{51495A43-CCF2-4517-9B2B-A16D7D619FAF}" type="slidenum">
              <a:rPr lang="en-US"/>
              <a:pPr>
                <a:defRPr/>
              </a:pPr>
              <a:t>‹#›</a:t>
            </a:fld>
            <a:endParaRPr lang="en-US"/>
          </a:p>
        </p:txBody>
      </p:sp>
      <p:sp>
        <p:nvSpPr>
          <p:cNvPr id="9" name="Rectangle 16"/>
          <p:cNvSpPr>
            <a:spLocks noGrp="1" noChangeArrowheads="1"/>
          </p:cNvSpPr>
          <p:nvPr>
            <p:ph type="dt" sz="half" idx="12"/>
          </p:nvPr>
        </p:nvSpPr>
        <p:spPr>
          <a:ln/>
        </p:spPr>
        <p:txBody>
          <a:bodyPr/>
          <a:lstStyle>
            <a:lvl1pPr>
              <a:defRPr/>
            </a:lvl1pPr>
          </a:lstStyle>
          <a:p>
            <a:pPr>
              <a:defRPr/>
            </a:pPr>
            <a:endParaRPr lang="en-US"/>
          </a:p>
        </p:txBody>
      </p:sp>
      <p:sp>
        <p:nvSpPr>
          <p:cNvPr id="10" name="Footer Placeholder 4"/>
          <p:cNvSpPr txBox="1">
            <a:spLocks/>
          </p:cNvSpPr>
          <p:nvPr userDrawn="1"/>
        </p:nvSpPr>
        <p:spPr>
          <a:xfrm>
            <a:off x="4706112" y="6356351"/>
            <a:ext cx="4730496" cy="365125"/>
          </a:xfrm>
          <a:prstGeom prst="rect">
            <a:avLst/>
          </a:prstGeom>
        </p:spPr>
        <p:txBody>
          <a:bodyPr vert="horz" lIns="91440" tIns="45720" rIns="91440" bIns="45720" rtlCol="0" anchor="ctr"/>
          <a:lstStyle>
            <a:defPPr>
              <a:defRPr lang="en-US"/>
            </a:defPPr>
            <a:lvl1pPr algn="ctr" rtl="0" fontAlgn="base">
              <a:spcBef>
                <a:spcPct val="0"/>
              </a:spcBef>
              <a:spcAft>
                <a:spcPct val="0"/>
              </a:spcAft>
              <a:defRPr sz="1200" kern="1200">
                <a:solidFill>
                  <a:schemeClr val="tx1">
                    <a:tint val="75000"/>
                  </a:schemeClr>
                </a:solidFill>
                <a:latin typeface="Arial Narrow" pitchFamily="34"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a:defRPr/>
            </a:pPr>
            <a:r>
              <a:rPr lang="en-US" sz="1200" dirty="0" smtClean="0">
                <a:hlinkClick r:id="rId2"/>
              </a:rPr>
              <a:t>http://science.energy.gov/sbir/funding-opportunities/ </a:t>
            </a:r>
            <a:endParaRPr lang="en-US" sz="1200" dirty="0"/>
          </a:p>
        </p:txBody>
      </p:sp>
    </p:spTree>
  </p:cSld>
  <p:clrMapOvr>
    <a:masterClrMapping/>
  </p:clrMapOvr>
  <p:transition spd="slow">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Rectangle 3"/>
          <p:cNvSpPr>
            <a:spLocks noGrp="1" noChangeArrowheads="1"/>
          </p:cNvSpPr>
          <p:nvPr>
            <p:ph type="sldNum" sz="quarter" idx="11"/>
          </p:nvPr>
        </p:nvSpPr>
        <p:spPr>
          <a:ln/>
        </p:spPr>
        <p:txBody>
          <a:bodyPr/>
          <a:lstStyle>
            <a:lvl1pPr>
              <a:defRPr/>
            </a:lvl1pPr>
          </a:lstStyle>
          <a:p>
            <a:pPr>
              <a:defRPr/>
            </a:pPr>
            <a:fld id="{05049ED1-3483-43B8-8DF2-5521B918A34E}" type="slidenum">
              <a:rPr lang="en-US"/>
              <a:pPr>
                <a:defRPr/>
              </a:pPr>
              <a:t>‹#›</a:t>
            </a:fld>
            <a:endParaRPr lang="en-US"/>
          </a:p>
        </p:txBody>
      </p:sp>
      <p:sp>
        <p:nvSpPr>
          <p:cNvPr id="5" name="Rectangle 16"/>
          <p:cNvSpPr>
            <a:spLocks noGrp="1" noChangeArrowheads="1"/>
          </p:cNvSpPr>
          <p:nvPr>
            <p:ph type="dt" sz="half" idx="12"/>
          </p:nvPr>
        </p:nvSpPr>
        <p:spPr>
          <a:ln/>
        </p:spPr>
        <p:txBody>
          <a:bodyPr/>
          <a:lstStyle>
            <a:lvl1pPr>
              <a:defRPr/>
            </a:lvl1pPr>
          </a:lstStyle>
          <a:p>
            <a:pPr>
              <a:defRPr/>
            </a:pPr>
            <a:endParaRPr lang="en-US"/>
          </a:p>
        </p:txBody>
      </p:sp>
      <p:sp>
        <p:nvSpPr>
          <p:cNvPr id="6" name="Footer Placeholder 4"/>
          <p:cNvSpPr txBox="1">
            <a:spLocks/>
          </p:cNvSpPr>
          <p:nvPr userDrawn="1"/>
        </p:nvSpPr>
        <p:spPr>
          <a:xfrm>
            <a:off x="4706112" y="6356351"/>
            <a:ext cx="4730496" cy="365125"/>
          </a:xfrm>
          <a:prstGeom prst="rect">
            <a:avLst/>
          </a:prstGeom>
        </p:spPr>
        <p:txBody>
          <a:bodyPr vert="horz" lIns="91440" tIns="45720" rIns="91440" bIns="45720" rtlCol="0" anchor="ctr"/>
          <a:lstStyle>
            <a:defPPr>
              <a:defRPr lang="en-US"/>
            </a:defPPr>
            <a:lvl1pPr algn="ctr" rtl="0" fontAlgn="base">
              <a:spcBef>
                <a:spcPct val="0"/>
              </a:spcBef>
              <a:spcAft>
                <a:spcPct val="0"/>
              </a:spcAft>
              <a:defRPr sz="1200" kern="1200">
                <a:solidFill>
                  <a:schemeClr val="tx1">
                    <a:tint val="75000"/>
                  </a:schemeClr>
                </a:solidFill>
                <a:latin typeface="Arial Narrow" pitchFamily="34"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a:defRPr/>
            </a:pPr>
            <a:r>
              <a:rPr lang="en-US" sz="1200" dirty="0" smtClean="0">
                <a:hlinkClick r:id="rId2"/>
              </a:rPr>
              <a:t>http://science.energy.gov/sbir/funding-opportunities/ </a:t>
            </a:r>
            <a:endParaRPr lang="en-US" sz="1200" dirty="0"/>
          </a:p>
        </p:txBody>
      </p:sp>
    </p:spTree>
  </p:cSld>
  <p:clrMapOvr>
    <a:masterClrMapping/>
  </p:clrMapOvr>
  <p:transition spd="slow">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Rectangle 3"/>
          <p:cNvSpPr>
            <a:spLocks noGrp="1" noChangeArrowheads="1"/>
          </p:cNvSpPr>
          <p:nvPr>
            <p:ph type="sldNum" sz="quarter" idx="11"/>
          </p:nvPr>
        </p:nvSpPr>
        <p:spPr>
          <a:ln/>
        </p:spPr>
        <p:txBody>
          <a:bodyPr/>
          <a:lstStyle>
            <a:lvl1pPr>
              <a:defRPr/>
            </a:lvl1pPr>
          </a:lstStyle>
          <a:p>
            <a:pPr>
              <a:defRPr/>
            </a:pPr>
            <a:fld id="{1D6C4B29-14BB-4B14-B5AA-B94BB29F99A3}" type="slidenum">
              <a:rPr lang="en-US"/>
              <a:pPr>
                <a:defRPr/>
              </a:pPr>
              <a:t>‹#›</a:t>
            </a:fld>
            <a:endParaRPr lang="en-US"/>
          </a:p>
        </p:txBody>
      </p:sp>
      <p:sp>
        <p:nvSpPr>
          <p:cNvPr id="4"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transition spd="slow">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Rectangle 3"/>
          <p:cNvSpPr>
            <a:spLocks noGrp="1" noChangeArrowheads="1"/>
          </p:cNvSpPr>
          <p:nvPr>
            <p:ph type="sldNum" sz="quarter" idx="11"/>
          </p:nvPr>
        </p:nvSpPr>
        <p:spPr>
          <a:ln/>
        </p:spPr>
        <p:txBody>
          <a:bodyPr/>
          <a:lstStyle>
            <a:lvl1pPr>
              <a:defRPr/>
            </a:lvl1pPr>
          </a:lstStyle>
          <a:p>
            <a:pPr>
              <a:defRPr/>
            </a:pPr>
            <a:fld id="{1F841290-C250-4FDF-A292-3556F08F4707}" type="slidenum">
              <a:rPr lang="en-US"/>
              <a:pPr>
                <a:defRPr/>
              </a:pPr>
              <a:t>‹#›</a:t>
            </a:fld>
            <a:endParaRPr lang="en-US"/>
          </a:p>
        </p:txBody>
      </p:sp>
      <p:sp>
        <p:nvSpPr>
          <p:cNvPr id="7"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transition spd="slow">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Rectangle 3"/>
          <p:cNvSpPr>
            <a:spLocks noGrp="1" noChangeArrowheads="1"/>
          </p:cNvSpPr>
          <p:nvPr>
            <p:ph type="sldNum" sz="quarter" idx="11"/>
          </p:nvPr>
        </p:nvSpPr>
        <p:spPr>
          <a:ln/>
        </p:spPr>
        <p:txBody>
          <a:bodyPr/>
          <a:lstStyle>
            <a:lvl1pPr>
              <a:defRPr/>
            </a:lvl1pPr>
          </a:lstStyle>
          <a:p>
            <a:pPr>
              <a:defRPr/>
            </a:pPr>
            <a:fld id="{848E3D4D-A005-49AE-9582-16EC829995D5}" type="slidenum">
              <a:rPr lang="en-US"/>
              <a:pPr>
                <a:defRPr/>
              </a:pPr>
              <a:t>‹#›</a:t>
            </a:fld>
            <a:endParaRPr lang="en-US"/>
          </a:p>
        </p:txBody>
      </p:sp>
      <p:sp>
        <p:nvSpPr>
          <p:cNvPr id="7"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transition spd="slow">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hyperlink" Target="http://science.energy.gov/sbir/funding-opportunities/" TargetMode="Externa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slideLayout" Target="../slideLayouts/slideLayout27.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5.xml"/><Relationship Id="rId13" Type="http://schemas.openxmlformats.org/officeDocument/2006/relationships/image" Target="../media/image1.jpeg"/><Relationship Id="rId3" Type="http://schemas.openxmlformats.org/officeDocument/2006/relationships/slideLayout" Target="../slideLayouts/slideLayout30.xml"/><Relationship Id="rId7" Type="http://schemas.openxmlformats.org/officeDocument/2006/relationships/slideLayout" Target="../slideLayouts/slideLayout34.xml"/><Relationship Id="rId12" Type="http://schemas.openxmlformats.org/officeDocument/2006/relationships/theme" Target="../theme/theme3.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slideLayout" Target="../slideLayouts/slideLayout33.xml"/><Relationship Id="rId11" Type="http://schemas.openxmlformats.org/officeDocument/2006/relationships/slideLayout" Target="../slideLayouts/slideLayout38.xml"/><Relationship Id="rId5" Type="http://schemas.openxmlformats.org/officeDocument/2006/relationships/slideLayout" Target="../slideLayouts/slideLayout32.xml"/><Relationship Id="rId10" Type="http://schemas.openxmlformats.org/officeDocument/2006/relationships/slideLayout" Target="../slideLayouts/slideLayout37.xml"/><Relationship Id="rId4" Type="http://schemas.openxmlformats.org/officeDocument/2006/relationships/slideLayout" Target="../slideLayouts/slideLayout31.xml"/><Relationship Id="rId9" Type="http://schemas.openxmlformats.org/officeDocument/2006/relationships/slideLayout" Target="../slideLayouts/slideLayout3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7891" name="Rectangle 3"/>
          <p:cNvSpPr>
            <a:spLocks noGrp="1" noChangeArrowheads="1"/>
          </p:cNvSpPr>
          <p:nvPr>
            <p:ph type="sldNum" sz="quarter" idx="4"/>
          </p:nvPr>
        </p:nvSpPr>
        <p:spPr bwMode="auto">
          <a:xfrm>
            <a:off x="9814560" y="6248400"/>
            <a:ext cx="176784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Black" pitchFamily="34" charset="0"/>
              </a:defRPr>
            </a:lvl1pPr>
          </a:lstStyle>
          <a:p>
            <a:pPr>
              <a:defRPr/>
            </a:pPr>
            <a:fld id="{A7A76098-7D4E-4604-B8FB-201F4C05C3A2}" type="slidenum">
              <a:rPr lang="en-US"/>
              <a:pPr>
                <a:defRPr/>
              </a:pPr>
              <a:t>‹#›</a:t>
            </a:fld>
            <a:endParaRPr lang="en-US"/>
          </a:p>
        </p:txBody>
      </p:sp>
      <p:grpSp>
        <p:nvGrpSpPr>
          <p:cNvPr id="1028" name="Group 4"/>
          <p:cNvGrpSpPr>
            <a:grpSpLocks/>
          </p:cNvGrpSpPr>
          <p:nvPr/>
        </p:nvGrpSpPr>
        <p:grpSpPr bwMode="auto">
          <a:xfrm>
            <a:off x="0" y="0"/>
            <a:ext cx="12192000" cy="546100"/>
            <a:chOff x="0" y="0"/>
            <a:chExt cx="5760" cy="344"/>
          </a:xfrm>
        </p:grpSpPr>
        <p:sp>
          <p:nvSpPr>
            <p:cNvPr id="37893" name="Rectangle 5"/>
            <p:cNvSpPr>
              <a:spLocks noChangeArrowheads="1"/>
            </p:cNvSpPr>
            <p:nvPr/>
          </p:nvSpPr>
          <p:spPr bwMode="auto">
            <a:xfrm>
              <a:off x="0" y="0"/>
              <a:ext cx="180" cy="336"/>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defRPr/>
              </a:pPr>
              <a:endParaRPr lang="en-US" sz="2400"/>
            </a:p>
          </p:txBody>
        </p:sp>
        <p:sp>
          <p:nvSpPr>
            <p:cNvPr id="37894" name="Rectangle 6"/>
            <p:cNvSpPr>
              <a:spLocks noChangeArrowheads="1"/>
            </p:cNvSpPr>
            <p:nvPr/>
          </p:nvSpPr>
          <p:spPr bwMode="auto">
            <a:xfrm>
              <a:off x="260" y="85"/>
              <a:ext cx="5500" cy="173"/>
            </a:xfrm>
            <a:prstGeom prst="rect">
              <a:avLst/>
            </a:prstGeom>
            <a:gradFill rotWithShape="0">
              <a:gsLst>
                <a:gs pos="0">
                  <a:schemeClr val="bg2"/>
                </a:gs>
                <a:gs pos="100000">
                  <a:schemeClr val="bg1"/>
                </a:gs>
              </a:gsLst>
              <a:lin ang="0" scaled="1"/>
            </a:gradFill>
            <a:ln w="9525">
              <a:noFill/>
              <a:miter lim="800000"/>
              <a:headEnd/>
              <a:tailEnd/>
            </a:ln>
          </p:spPr>
          <p:txBody>
            <a:bodyPr/>
            <a:lstStyle/>
            <a:p>
              <a:pPr>
                <a:defRPr/>
              </a:pPr>
              <a:endParaRPr lang="en-US" sz="2400"/>
            </a:p>
          </p:txBody>
        </p:sp>
        <p:sp>
          <p:nvSpPr>
            <p:cNvPr id="37895" name="Rectangle 7"/>
            <p:cNvSpPr>
              <a:spLocks noChangeArrowheads="1"/>
            </p:cNvSpPr>
            <p:nvPr/>
          </p:nvSpPr>
          <p:spPr bwMode="auto">
            <a:xfrm>
              <a:off x="258" y="85"/>
              <a:ext cx="87" cy="89"/>
            </a:xfrm>
            <a:prstGeom prst="rect">
              <a:avLst/>
            </a:prstGeom>
            <a:solidFill>
              <a:schemeClr val="folHlink"/>
            </a:solidFill>
            <a:ln w="9525">
              <a:noFill/>
              <a:miter lim="800000"/>
              <a:headEnd/>
              <a:tailEnd/>
            </a:ln>
          </p:spPr>
          <p:txBody>
            <a:bodyPr/>
            <a:lstStyle/>
            <a:p>
              <a:pPr>
                <a:defRPr/>
              </a:pPr>
              <a:endParaRPr lang="en-US" sz="1800">
                <a:solidFill>
                  <a:schemeClr val="hlink"/>
                </a:solidFill>
                <a:latin typeface="Arial" charset="0"/>
              </a:endParaRPr>
            </a:p>
          </p:txBody>
        </p:sp>
        <p:sp>
          <p:nvSpPr>
            <p:cNvPr id="37896" name="Rectangle 8"/>
            <p:cNvSpPr>
              <a:spLocks noChangeArrowheads="1"/>
            </p:cNvSpPr>
            <p:nvPr/>
          </p:nvSpPr>
          <p:spPr bwMode="auto">
            <a:xfrm>
              <a:off x="345" y="0"/>
              <a:ext cx="88" cy="87"/>
            </a:xfrm>
            <a:prstGeom prst="rect">
              <a:avLst/>
            </a:prstGeom>
            <a:solidFill>
              <a:schemeClr val="folHlink"/>
            </a:solidFill>
            <a:ln w="9525">
              <a:noFill/>
              <a:miter lim="800000"/>
              <a:headEnd/>
              <a:tailEnd/>
            </a:ln>
          </p:spPr>
          <p:txBody>
            <a:bodyPr/>
            <a:lstStyle/>
            <a:p>
              <a:pPr>
                <a:defRPr/>
              </a:pPr>
              <a:endParaRPr lang="en-US" sz="1800">
                <a:solidFill>
                  <a:schemeClr val="hlink"/>
                </a:solidFill>
                <a:latin typeface="Arial" charset="0"/>
              </a:endParaRPr>
            </a:p>
          </p:txBody>
        </p:sp>
        <p:sp>
          <p:nvSpPr>
            <p:cNvPr id="37897" name="Rectangle 9"/>
            <p:cNvSpPr>
              <a:spLocks noChangeArrowheads="1"/>
            </p:cNvSpPr>
            <p:nvPr/>
          </p:nvSpPr>
          <p:spPr bwMode="auto">
            <a:xfrm>
              <a:off x="345" y="85"/>
              <a:ext cx="88" cy="89"/>
            </a:xfrm>
            <a:prstGeom prst="rect">
              <a:avLst/>
            </a:prstGeom>
            <a:solidFill>
              <a:schemeClr val="accent2"/>
            </a:solidFill>
            <a:ln w="9525">
              <a:noFill/>
              <a:miter lim="800000"/>
              <a:headEnd/>
              <a:tailEnd/>
            </a:ln>
          </p:spPr>
          <p:txBody>
            <a:bodyPr/>
            <a:lstStyle/>
            <a:p>
              <a:pPr>
                <a:defRPr/>
              </a:pPr>
              <a:endParaRPr lang="en-US" sz="1800">
                <a:solidFill>
                  <a:schemeClr val="accent2"/>
                </a:solidFill>
                <a:latin typeface="Arial" charset="0"/>
              </a:endParaRPr>
            </a:p>
          </p:txBody>
        </p:sp>
        <p:sp>
          <p:nvSpPr>
            <p:cNvPr id="37898" name="Rectangle 10"/>
            <p:cNvSpPr>
              <a:spLocks noChangeArrowheads="1"/>
            </p:cNvSpPr>
            <p:nvPr/>
          </p:nvSpPr>
          <p:spPr bwMode="auto">
            <a:xfrm>
              <a:off x="173" y="173"/>
              <a:ext cx="86" cy="87"/>
            </a:xfrm>
            <a:prstGeom prst="rect">
              <a:avLst/>
            </a:prstGeom>
            <a:solidFill>
              <a:schemeClr val="folHlink"/>
            </a:solidFill>
            <a:ln w="9525">
              <a:noFill/>
              <a:miter lim="800000"/>
              <a:headEnd/>
              <a:tailEnd/>
            </a:ln>
          </p:spPr>
          <p:txBody>
            <a:bodyPr/>
            <a:lstStyle/>
            <a:p>
              <a:pPr>
                <a:defRPr/>
              </a:pPr>
              <a:endParaRPr lang="en-US" sz="1800">
                <a:solidFill>
                  <a:schemeClr val="hlink"/>
                </a:solidFill>
                <a:latin typeface="Arial" charset="0"/>
              </a:endParaRPr>
            </a:p>
          </p:txBody>
        </p:sp>
        <p:sp>
          <p:nvSpPr>
            <p:cNvPr id="37899" name="Rectangle 11"/>
            <p:cNvSpPr>
              <a:spLocks noChangeArrowheads="1"/>
            </p:cNvSpPr>
            <p:nvPr/>
          </p:nvSpPr>
          <p:spPr bwMode="auto">
            <a:xfrm>
              <a:off x="83" y="86"/>
              <a:ext cx="89" cy="87"/>
            </a:xfrm>
            <a:prstGeom prst="rect">
              <a:avLst/>
            </a:prstGeom>
            <a:solidFill>
              <a:schemeClr val="bg2"/>
            </a:solidFill>
            <a:ln w="9525">
              <a:noFill/>
              <a:miter lim="800000"/>
              <a:headEnd/>
              <a:tailEnd/>
            </a:ln>
          </p:spPr>
          <p:txBody>
            <a:bodyPr/>
            <a:lstStyle/>
            <a:p>
              <a:pPr>
                <a:defRPr/>
              </a:pPr>
              <a:endParaRPr lang="en-US" sz="2400"/>
            </a:p>
          </p:txBody>
        </p:sp>
        <p:sp>
          <p:nvSpPr>
            <p:cNvPr id="37900" name="Rectangle 12"/>
            <p:cNvSpPr>
              <a:spLocks noChangeArrowheads="1"/>
            </p:cNvSpPr>
            <p:nvPr/>
          </p:nvSpPr>
          <p:spPr bwMode="auto">
            <a:xfrm>
              <a:off x="258" y="171"/>
              <a:ext cx="87" cy="87"/>
            </a:xfrm>
            <a:prstGeom prst="rect">
              <a:avLst/>
            </a:prstGeom>
            <a:solidFill>
              <a:schemeClr val="accent2"/>
            </a:solidFill>
            <a:ln w="9525">
              <a:noFill/>
              <a:miter lim="800000"/>
              <a:headEnd/>
              <a:tailEnd/>
            </a:ln>
          </p:spPr>
          <p:txBody>
            <a:bodyPr/>
            <a:lstStyle/>
            <a:p>
              <a:pPr>
                <a:defRPr/>
              </a:pPr>
              <a:endParaRPr lang="en-US" sz="1800">
                <a:solidFill>
                  <a:schemeClr val="accent2"/>
                </a:solidFill>
                <a:latin typeface="Arial" charset="0"/>
              </a:endParaRPr>
            </a:p>
          </p:txBody>
        </p:sp>
        <p:sp>
          <p:nvSpPr>
            <p:cNvPr id="37901" name="Rectangle 13"/>
            <p:cNvSpPr>
              <a:spLocks noChangeArrowheads="1"/>
            </p:cNvSpPr>
            <p:nvPr/>
          </p:nvSpPr>
          <p:spPr bwMode="auto">
            <a:xfrm>
              <a:off x="173" y="258"/>
              <a:ext cx="86" cy="86"/>
            </a:xfrm>
            <a:prstGeom prst="rect">
              <a:avLst/>
            </a:prstGeom>
            <a:solidFill>
              <a:schemeClr val="accent2"/>
            </a:solidFill>
            <a:ln w="9525">
              <a:noFill/>
              <a:miter lim="800000"/>
              <a:headEnd/>
              <a:tailEnd/>
            </a:ln>
          </p:spPr>
          <p:txBody>
            <a:bodyPr/>
            <a:lstStyle/>
            <a:p>
              <a:pPr>
                <a:defRPr/>
              </a:pPr>
              <a:endParaRPr lang="en-US" sz="1800">
                <a:solidFill>
                  <a:schemeClr val="accent2"/>
                </a:solidFill>
                <a:latin typeface="Arial" charset="0"/>
              </a:endParaRPr>
            </a:p>
          </p:txBody>
        </p:sp>
      </p:grpSp>
      <p:sp>
        <p:nvSpPr>
          <p:cNvPr id="1029" name="Rectangle 14"/>
          <p:cNvSpPr>
            <a:spLocks noGrp="1" noChangeArrowheads="1"/>
          </p:cNvSpPr>
          <p:nvPr>
            <p:ph type="title"/>
          </p:nvPr>
        </p:nvSpPr>
        <p:spPr bwMode="auto">
          <a:xfrm>
            <a:off x="595085" y="457200"/>
            <a:ext cx="10987315" cy="1371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1030" name="Rectangle 15"/>
          <p:cNvSpPr>
            <a:spLocks noGrp="1" noChangeArrowheads="1"/>
          </p:cNvSpPr>
          <p:nvPr>
            <p:ph type="body" idx="1"/>
          </p:nvPr>
        </p:nvSpPr>
        <p:spPr bwMode="auto">
          <a:xfrm>
            <a:off x="609600" y="1981200"/>
            <a:ext cx="10972800" cy="3886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37904" name="Rectangle 16"/>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18" name="Footer Placeholder 4"/>
          <p:cNvSpPr txBox="1">
            <a:spLocks/>
          </p:cNvSpPr>
          <p:nvPr userDrawn="1"/>
        </p:nvSpPr>
        <p:spPr>
          <a:xfrm>
            <a:off x="4706112" y="6356351"/>
            <a:ext cx="4730496" cy="365125"/>
          </a:xfrm>
          <a:prstGeom prst="rect">
            <a:avLst/>
          </a:prstGeom>
        </p:spPr>
        <p:txBody>
          <a:bodyPr vert="horz" lIns="91440" tIns="45720" rIns="91440" bIns="45720" rtlCol="0" anchor="ctr"/>
          <a:lstStyle>
            <a:defPPr>
              <a:defRPr lang="en-US"/>
            </a:defPPr>
            <a:lvl1pPr algn="ctr" rtl="0" fontAlgn="base">
              <a:spcBef>
                <a:spcPct val="0"/>
              </a:spcBef>
              <a:spcAft>
                <a:spcPct val="0"/>
              </a:spcAft>
              <a:defRPr sz="1200" kern="1200">
                <a:solidFill>
                  <a:schemeClr val="tx1">
                    <a:tint val="75000"/>
                  </a:schemeClr>
                </a:solidFill>
                <a:latin typeface="Arial Narrow" pitchFamily="34"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a:defRPr/>
            </a:pPr>
            <a:r>
              <a:rPr lang="en-US" sz="1200" dirty="0" smtClean="0">
                <a:hlinkClick r:id="rId16"/>
              </a:rPr>
              <a:t>http://science.energy.gov/sbir/funding-opportunities/ </a:t>
            </a:r>
            <a:endParaRPr lang="en-US" sz="1200" dirty="0"/>
          </a:p>
        </p:txBody>
      </p:sp>
    </p:spTree>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 id="2147483694" r:id="rId12"/>
    <p:sldLayoutId id="2147483695" r:id="rId13"/>
    <p:sldLayoutId id="2147483696" r:id="rId14"/>
  </p:sldLayoutIdLst>
  <p:transition spd="slow">
    <p:fade/>
  </p:transition>
  <p:timing>
    <p:tnLst>
      <p:par>
        <p:cTn id="1" dur="indefinite" restart="never" nodeType="tmRoot"/>
      </p:par>
    </p:tnLst>
  </p:timing>
  <p:hf hdr="0" ftr="0" dt="0"/>
  <p:txStyles>
    <p:titleStyle>
      <a:lvl1pPr algn="l" rtl="0" eaLnBrk="0" fontAlgn="base" hangingPunct="0">
        <a:spcBef>
          <a:spcPct val="0"/>
        </a:spcBef>
        <a:spcAft>
          <a:spcPct val="0"/>
        </a:spcAft>
        <a:defRPr sz="3200" b="1">
          <a:solidFill>
            <a:schemeClr val="tx1"/>
          </a:solidFill>
          <a:latin typeface="Cambria" pitchFamily="18" charset="0"/>
          <a:ea typeface="+mj-ea"/>
          <a:cs typeface="+mj-cs"/>
        </a:defRPr>
      </a:lvl1pPr>
      <a:lvl2pPr algn="l" rtl="0" eaLnBrk="0" fontAlgn="base" hangingPunct="0">
        <a:spcBef>
          <a:spcPct val="0"/>
        </a:spcBef>
        <a:spcAft>
          <a:spcPct val="0"/>
        </a:spcAft>
        <a:defRPr sz="3600">
          <a:solidFill>
            <a:schemeClr val="tx1"/>
          </a:solidFill>
          <a:latin typeface="Times New Roman" pitchFamily="18" charset="0"/>
        </a:defRPr>
      </a:lvl2pPr>
      <a:lvl3pPr algn="l" rtl="0" eaLnBrk="0" fontAlgn="base" hangingPunct="0">
        <a:spcBef>
          <a:spcPct val="0"/>
        </a:spcBef>
        <a:spcAft>
          <a:spcPct val="0"/>
        </a:spcAft>
        <a:defRPr sz="3600">
          <a:solidFill>
            <a:schemeClr val="tx1"/>
          </a:solidFill>
          <a:latin typeface="Times New Roman" pitchFamily="18" charset="0"/>
        </a:defRPr>
      </a:lvl3pPr>
      <a:lvl4pPr algn="l" rtl="0" eaLnBrk="0" fontAlgn="base" hangingPunct="0">
        <a:spcBef>
          <a:spcPct val="0"/>
        </a:spcBef>
        <a:spcAft>
          <a:spcPct val="0"/>
        </a:spcAft>
        <a:defRPr sz="3600">
          <a:solidFill>
            <a:schemeClr val="tx1"/>
          </a:solidFill>
          <a:latin typeface="Times New Roman" pitchFamily="18" charset="0"/>
        </a:defRPr>
      </a:lvl4pPr>
      <a:lvl5pPr algn="l" rtl="0" eaLnBrk="0" fontAlgn="base" hangingPunct="0">
        <a:spcBef>
          <a:spcPct val="0"/>
        </a:spcBef>
        <a:spcAft>
          <a:spcPct val="0"/>
        </a:spcAft>
        <a:defRPr sz="3600">
          <a:solidFill>
            <a:schemeClr val="tx1"/>
          </a:solidFill>
          <a:latin typeface="Times New Roman" pitchFamily="18" charset="0"/>
        </a:defRPr>
      </a:lvl5pPr>
      <a:lvl6pPr marL="457200" algn="l" rtl="0" fontAlgn="base">
        <a:spcBef>
          <a:spcPct val="0"/>
        </a:spcBef>
        <a:spcAft>
          <a:spcPct val="0"/>
        </a:spcAft>
        <a:defRPr sz="3600">
          <a:solidFill>
            <a:schemeClr val="tx1"/>
          </a:solidFill>
          <a:latin typeface="Times New Roman" pitchFamily="18" charset="0"/>
        </a:defRPr>
      </a:lvl6pPr>
      <a:lvl7pPr marL="914400" algn="l" rtl="0" fontAlgn="base">
        <a:spcBef>
          <a:spcPct val="0"/>
        </a:spcBef>
        <a:spcAft>
          <a:spcPct val="0"/>
        </a:spcAft>
        <a:defRPr sz="3600">
          <a:solidFill>
            <a:schemeClr val="tx1"/>
          </a:solidFill>
          <a:latin typeface="Times New Roman" pitchFamily="18" charset="0"/>
        </a:defRPr>
      </a:lvl7pPr>
      <a:lvl8pPr marL="1371600" algn="l" rtl="0" fontAlgn="base">
        <a:spcBef>
          <a:spcPct val="0"/>
        </a:spcBef>
        <a:spcAft>
          <a:spcPct val="0"/>
        </a:spcAft>
        <a:defRPr sz="3600">
          <a:solidFill>
            <a:schemeClr val="tx1"/>
          </a:solidFill>
          <a:latin typeface="Times New Roman" pitchFamily="18" charset="0"/>
        </a:defRPr>
      </a:lvl8pPr>
      <a:lvl9pPr marL="1828800" algn="l" rtl="0" fontAlgn="base">
        <a:spcBef>
          <a:spcPct val="0"/>
        </a:spcBef>
        <a:spcAft>
          <a:spcPct val="0"/>
        </a:spcAft>
        <a:defRPr sz="3600">
          <a:solidFill>
            <a:schemeClr val="tx1"/>
          </a:solidFill>
          <a:latin typeface="Times New Roman" pitchFamily="18" charset="0"/>
        </a:defRPr>
      </a:lvl9pPr>
    </p:titleStyle>
    <p:bodyStyle>
      <a:lvl1pPr marL="342900" indent="-342900" algn="l" rtl="0" eaLnBrk="0" fontAlgn="base" hangingPunct="0">
        <a:spcBef>
          <a:spcPct val="20000"/>
        </a:spcBef>
        <a:spcAft>
          <a:spcPct val="0"/>
        </a:spcAft>
        <a:buClr>
          <a:schemeClr val="bg2"/>
        </a:buClr>
        <a:buSzPct val="75000"/>
        <a:buFont typeface="Wingdings" pitchFamily="2" charset="2"/>
        <a:buChar char="n"/>
        <a:defRPr sz="2400">
          <a:solidFill>
            <a:schemeClr val="tx1"/>
          </a:solidFill>
          <a:latin typeface="Calibri" pitchFamily="34" charset="0"/>
          <a:ea typeface="+mn-ea"/>
          <a:cs typeface="+mn-cs"/>
        </a:defRPr>
      </a:lvl1pPr>
      <a:lvl2pPr marL="742950" indent="-285750" algn="l" rtl="0" eaLnBrk="0" fontAlgn="base" hangingPunct="0">
        <a:spcBef>
          <a:spcPct val="20000"/>
        </a:spcBef>
        <a:spcAft>
          <a:spcPct val="0"/>
        </a:spcAft>
        <a:buClr>
          <a:schemeClr val="accent2"/>
        </a:buClr>
        <a:buSzPct val="80000"/>
        <a:buFont typeface="Wingdings" pitchFamily="2" charset="2"/>
        <a:buChar char="¨"/>
        <a:defRPr sz="2000">
          <a:solidFill>
            <a:schemeClr val="tx1"/>
          </a:solidFill>
          <a:latin typeface="Calibri" pitchFamily="34" charset="0"/>
        </a:defRPr>
      </a:lvl2pPr>
      <a:lvl3pPr marL="1143000" indent="-228600" algn="l" rtl="0" eaLnBrk="0" fontAlgn="base" hangingPunct="0">
        <a:spcBef>
          <a:spcPct val="20000"/>
        </a:spcBef>
        <a:spcAft>
          <a:spcPct val="0"/>
        </a:spcAft>
        <a:buClr>
          <a:schemeClr val="bg2"/>
        </a:buClr>
        <a:buSzPct val="65000"/>
        <a:buFont typeface="Wingdings" pitchFamily="2" charset="2"/>
        <a:buChar char="n"/>
        <a:defRPr sz="1800">
          <a:solidFill>
            <a:schemeClr val="tx1"/>
          </a:solidFill>
          <a:latin typeface="Calibri" pitchFamily="34" charset="0"/>
        </a:defRPr>
      </a:lvl3pPr>
      <a:lvl4pPr marL="1600200" indent="-228600" algn="l" rtl="0" eaLnBrk="0" fontAlgn="base" hangingPunct="0">
        <a:spcBef>
          <a:spcPct val="20000"/>
        </a:spcBef>
        <a:spcAft>
          <a:spcPct val="0"/>
        </a:spcAft>
        <a:buClr>
          <a:schemeClr val="accent2"/>
        </a:buClr>
        <a:buSzPct val="70000"/>
        <a:buFont typeface="Wingdings" pitchFamily="2" charset="2"/>
        <a:buChar char="¨"/>
        <a:defRPr sz="1600">
          <a:solidFill>
            <a:schemeClr val="tx1"/>
          </a:solidFill>
          <a:latin typeface="Calibri" pitchFamily="34" charset="0"/>
        </a:defRPr>
      </a:lvl4pPr>
      <a:lvl5pPr marL="2057400" indent="-228600" algn="l" rtl="0" eaLnBrk="0" fontAlgn="base" hangingPunct="0">
        <a:spcBef>
          <a:spcPct val="20000"/>
        </a:spcBef>
        <a:spcAft>
          <a:spcPct val="0"/>
        </a:spcAft>
        <a:buClr>
          <a:schemeClr val="bg2"/>
        </a:buClr>
        <a:buFont typeface="Wingdings" pitchFamily="2" charset="2"/>
        <a:buChar char="§"/>
        <a:defRPr sz="1600">
          <a:solidFill>
            <a:schemeClr val="tx1"/>
          </a:solidFill>
          <a:latin typeface="Calibri" pitchFamily="34" charset="0"/>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A7A76098-7D4E-4604-B8FB-201F4C05C3A2}" type="slidenum">
              <a:rPr lang="en-US"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 id="2147483709" r:id="rId12"/>
    <p:sldLayoutId id="2147483710" r:id="rId13"/>
  </p:sldLayoutIdLst>
  <p:transition spd="slow">
    <p:fade/>
  </p:transition>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6C27FE1B-2489-42A0-A50F-A5C54FFE0E64}" type="datetime1">
              <a:rPr lang="en-US" smtClean="0">
                <a:solidFill>
                  <a:prstClr val="black">
                    <a:tint val="75000"/>
                  </a:prstClr>
                </a:solidFill>
                <a:latin typeface="Calibri"/>
              </a:rPr>
              <a:pPr fontAlgn="auto">
                <a:spcBef>
                  <a:spcPts val="0"/>
                </a:spcBef>
                <a:spcAft>
                  <a:spcPts val="0"/>
                </a:spcAft>
              </a:pPr>
              <a:t>3/11/2019</a:t>
            </a:fld>
            <a:endParaRPr lang="en-US">
              <a:solidFill>
                <a:prstClr val="black">
                  <a:tint val="75000"/>
                </a:prstClr>
              </a:solidFill>
              <a:latin typeface="Calibri"/>
            </a:endParaRP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US">
              <a:solidFill>
                <a:prstClr val="black">
                  <a:tint val="75000"/>
                </a:prstClr>
              </a:solidFill>
              <a:latin typeface="Calibri"/>
            </a:endParaRP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4338C4E9-21C8-4C18-A92E-A26AA5FEEEDA}" type="slidenum">
              <a:rPr lang="en-US" smtClean="0">
                <a:solidFill>
                  <a:prstClr val="black">
                    <a:tint val="75000"/>
                  </a:prstClr>
                </a:solidFill>
                <a:latin typeface="Calibri"/>
              </a:rPr>
              <a:pPr fontAlgn="auto">
                <a:spcBef>
                  <a:spcPts val="0"/>
                </a:spcBef>
                <a:spcAft>
                  <a:spcPts val="0"/>
                </a:spcAft>
              </a:pPr>
              <a:t>‹#›</a:t>
            </a:fld>
            <a:endParaRPr lang="en-US">
              <a:solidFill>
                <a:prstClr val="black">
                  <a:tint val="75000"/>
                </a:prstClr>
              </a:solidFill>
              <a:latin typeface="Calibri"/>
            </a:endParaRPr>
          </a:p>
        </p:txBody>
      </p:sp>
      <p:sp>
        <p:nvSpPr>
          <p:cNvPr id="7" name="Date Placeholder 3"/>
          <p:cNvSpPr txBox="1">
            <a:spLocks/>
          </p:cNvSpPr>
          <p:nvPr userDrawn="1"/>
        </p:nvSpPr>
        <p:spPr>
          <a:xfrm>
            <a:off x="609600" y="6356351"/>
            <a:ext cx="2844800" cy="365125"/>
          </a:xfrm>
          <a:prstGeom prst="rect">
            <a:avLst/>
          </a:prstGeom>
        </p:spPr>
        <p:txBody>
          <a:bodyPr/>
          <a:ls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fld id="{636ABD75-5EE3-4D08-8E88-6A0D846CE0E6}" type="datetime1">
              <a:rPr lang="en-US" sz="2400" smtClean="0">
                <a:solidFill>
                  <a:prstClr val="black">
                    <a:tint val="75000"/>
                  </a:prstClr>
                </a:solidFill>
              </a:rPr>
              <a:pPr/>
              <a:t>3/11/2019</a:t>
            </a:fld>
            <a:endParaRPr lang="en-US" sz="2400">
              <a:solidFill>
                <a:prstClr val="black">
                  <a:tint val="75000"/>
                </a:prstClr>
              </a:solidFill>
            </a:endParaRPr>
          </a:p>
        </p:txBody>
      </p:sp>
      <p:pic>
        <p:nvPicPr>
          <p:cNvPr id="8" name="Picture 7" descr="horizontal-logo-green-text.jpg"/>
          <p:cNvPicPr>
            <a:picLocks noChangeAspect="1"/>
          </p:cNvPicPr>
          <p:nvPr userDrawn="1"/>
        </p:nvPicPr>
        <p:blipFill>
          <a:blip r:embed="rId13" cstate="print"/>
          <a:srcRect/>
          <a:stretch>
            <a:fillRect/>
          </a:stretch>
        </p:blipFill>
        <p:spPr bwMode="auto">
          <a:xfrm>
            <a:off x="203200" y="6324601"/>
            <a:ext cx="3251200" cy="407987"/>
          </a:xfrm>
          <a:prstGeom prst="rect">
            <a:avLst/>
          </a:prstGeom>
          <a:noFill/>
          <a:ln w="9525">
            <a:noFill/>
            <a:miter lim="800000"/>
            <a:headEnd/>
            <a:tailEnd/>
          </a:ln>
        </p:spPr>
      </p:pic>
      <p:sp>
        <p:nvSpPr>
          <p:cNvPr id="9" name="Footer Placeholder 4"/>
          <p:cNvSpPr txBox="1">
            <a:spLocks/>
          </p:cNvSpPr>
          <p:nvPr userDrawn="1"/>
        </p:nvSpPr>
        <p:spPr>
          <a:xfrm>
            <a:off x="2540000" y="6302376"/>
            <a:ext cx="1930400" cy="441325"/>
          </a:xfrm>
          <a:prstGeom prst="rect">
            <a:avLst/>
          </a:prstGeom>
          <a:solidFill>
            <a:schemeClr val="bg1"/>
          </a:solidFill>
        </p:spPr>
        <p:txBody>
          <a:bodyPr vert="horz" lIns="91440" tIns="45720" rIns="91440" bIns="45720" rtlCol="0" anchor="ctr"/>
          <a:lstStyle>
            <a:lvl1pPr algn="l">
              <a:defRPr sz="1200" b="1">
                <a:solidFill>
                  <a:srgbClr val="2C8458"/>
                </a:solidFill>
                <a:latin typeface="Arial" pitchFamily="34" charset="0"/>
                <a:cs typeface="Arial" pitchFamily="34" charset="0"/>
              </a:defRPr>
            </a:lvl1pPr>
          </a:lstStyle>
          <a:p>
            <a:pPr fontAlgn="auto">
              <a:spcBef>
                <a:spcPts val="0"/>
              </a:spcBef>
              <a:spcAft>
                <a:spcPts val="0"/>
              </a:spcAft>
              <a:defRPr/>
            </a:pPr>
            <a:r>
              <a:rPr lang="en-US" sz="1200" dirty="0" smtClean="0"/>
              <a:t>SBIR/STTR Programs Office</a:t>
            </a:r>
            <a:endParaRPr lang="en-US" sz="1200" dirty="0"/>
          </a:p>
        </p:txBody>
      </p:sp>
    </p:spTree>
    <p:extLst>
      <p:ext uri="{BB962C8B-B14F-4D97-AF65-F5344CB8AC3E}">
        <p14:creationId xmlns:p14="http://schemas.microsoft.com/office/powerpoint/2010/main" val="525960781"/>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14" r:id="rId3"/>
    <p:sldLayoutId id="2147483715" r:id="rId4"/>
    <p:sldLayoutId id="2147483716" r:id="rId5"/>
    <p:sldLayoutId id="2147483717" r:id="rId6"/>
    <p:sldLayoutId id="2147483718" r:id="rId7"/>
    <p:sldLayoutId id="2147483719" r:id="rId8"/>
    <p:sldLayoutId id="2147483720" r:id="rId9"/>
    <p:sldLayoutId id="2147483721" r:id="rId10"/>
    <p:sldLayoutId id="2147483722" r:id="rId11"/>
  </p:sldLayoutIdLst>
  <p:hf hdr="0" ftr="0" dt="0"/>
  <p:txStyles>
    <p:titleStyle>
      <a:lvl1pPr algn="ctr" defTabSz="914400" rtl="0" eaLnBrk="1" latinLnBrk="0" hangingPunct="1">
        <a:spcBef>
          <a:spcPct val="0"/>
        </a:spcBef>
        <a:buNone/>
        <a:defRPr sz="3200" b="1" kern="1200">
          <a:solidFill>
            <a:schemeClr val="tx1">
              <a:lumMod val="65000"/>
              <a:lumOff val="35000"/>
            </a:schemeClr>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65000"/>
              <a:lumOff val="3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000" kern="1200">
          <a:solidFill>
            <a:schemeClr val="tx1">
              <a:lumMod val="65000"/>
              <a:lumOff val="35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tx1">
              <a:lumMod val="65000"/>
              <a:lumOff val="35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600" kern="1200">
          <a:solidFill>
            <a:schemeClr val="tx1">
              <a:lumMod val="65000"/>
              <a:lumOff val="35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65000"/>
              <a:lumOff val="3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8.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6.xml"/></Relationships>
</file>

<file path=ppt/slides/_rels/slide19.xml.rels><?xml version="1.0" encoding="UTF-8" standalone="yes"?>
<Relationships xmlns="http://schemas.openxmlformats.org/package/2006/relationships"><Relationship Id="rId8" Type="http://schemas.openxmlformats.org/officeDocument/2006/relationships/chart" Target="../charts/chart6.xml"/><Relationship Id="rId13" Type="http://schemas.openxmlformats.org/officeDocument/2006/relationships/chart" Target="../charts/chart11.xml"/><Relationship Id="rId18" Type="http://schemas.openxmlformats.org/officeDocument/2006/relationships/chart" Target="../charts/chart16.xml"/><Relationship Id="rId3" Type="http://schemas.openxmlformats.org/officeDocument/2006/relationships/chart" Target="../charts/chart1.xml"/><Relationship Id="rId21" Type="http://schemas.openxmlformats.org/officeDocument/2006/relationships/chart" Target="../charts/chart19.xml"/><Relationship Id="rId7" Type="http://schemas.openxmlformats.org/officeDocument/2006/relationships/chart" Target="../charts/chart5.xml"/><Relationship Id="rId12" Type="http://schemas.openxmlformats.org/officeDocument/2006/relationships/chart" Target="../charts/chart10.xml"/><Relationship Id="rId17" Type="http://schemas.openxmlformats.org/officeDocument/2006/relationships/chart" Target="../charts/chart15.xml"/><Relationship Id="rId2" Type="http://schemas.openxmlformats.org/officeDocument/2006/relationships/notesSlide" Target="../notesSlides/notesSlide6.xml"/><Relationship Id="rId16" Type="http://schemas.openxmlformats.org/officeDocument/2006/relationships/chart" Target="../charts/chart14.xml"/><Relationship Id="rId20" Type="http://schemas.openxmlformats.org/officeDocument/2006/relationships/chart" Target="../charts/chart18.xml"/><Relationship Id="rId1" Type="http://schemas.openxmlformats.org/officeDocument/2006/relationships/slideLayout" Target="../slideLayouts/slideLayout16.xml"/><Relationship Id="rId6" Type="http://schemas.openxmlformats.org/officeDocument/2006/relationships/chart" Target="../charts/chart4.xml"/><Relationship Id="rId11" Type="http://schemas.openxmlformats.org/officeDocument/2006/relationships/chart" Target="../charts/chart9.xml"/><Relationship Id="rId5" Type="http://schemas.openxmlformats.org/officeDocument/2006/relationships/chart" Target="../charts/chart3.xml"/><Relationship Id="rId15" Type="http://schemas.openxmlformats.org/officeDocument/2006/relationships/chart" Target="../charts/chart13.xml"/><Relationship Id="rId10" Type="http://schemas.openxmlformats.org/officeDocument/2006/relationships/chart" Target="../charts/chart8.xml"/><Relationship Id="rId19" Type="http://schemas.openxmlformats.org/officeDocument/2006/relationships/chart" Target="../charts/chart17.xml"/><Relationship Id="rId4" Type="http://schemas.openxmlformats.org/officeDocument/2006/relationships/chart" Target="../charts/chart2.xml"/><Relationship Id="rId9" Type="http://schemas.openxmlformats.org/officeDocument/2006/relationships/chart" Target="../charts/chart7.xml"/><Relationship Id="rId14" Type="http://schemas.openxmlformats.org/officeDocument/2006/relationships/chart" Target="../charts/chart12.xml"/><Relationship Id="rId22" Type="http://schemas.openxmlformats.org/officeDocument/2006/relationships/chart" Target="../charts/chart2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0.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hyperlink" Target="mailto:sbir-sttr@science.doe.gov" TargetMode="External"/><Relationship Id="rId7"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16.xml"/><Relationship Id="rId6" Type="http://schemas.openxmlformats.org/officeDocument/2006/relationships/hyperlink" Target="https://go.usa.gov/xnWCH" TargetMode="External"/><Relationship Id="rId5" Type="http://schemas.openxmlformats.org/officeDocument/2006/relationships/hyperlink" Target="http://bit.ly/2fb3mBh" TargetMode="External"/><Relationship Id="rId4" Type="http://schemas.openxmlformats.org/officeDocument/2006/relationships/hyperlink" Target="http://www.science.energy.gov/sbir"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Rectangle 2"/>
          <p:cNvSpPr>
            <a:spLocks noGrp="1" noChangeArrowheads="1"/>
          </p:cNvSpPr>
          <p:nvPr>
            <p:ph type="ctrTitle"/>
          </p:nvPr>
        </p:nvSpPr>
        <p:spPr>
          <a:noFill/>
        </p:spPr>
        <p:txBody>
          <a:bodyPr>
            <a:normAutofit fontScale="90000"/>
          </a:bodyPr>
          <a:lstStyle/>
          <a:p>
            <a:pPr algn="ctr" eaLnBrk="1" hangingPunct="1">
              <a:lnSpc>
                <a:spcPct val="80000"/>
              </a:lnSpc>
            </a:pPr>
            <a:r>
              <a:rPr lang="en-US" sz="3600" i="1" dirty="0"/>
              <a:t>DOE’s </a:t>
            </a:r>
            <a:br>
              <a:rPr lang="en-US" sz="3600" i="1" dirty="0"/>
            </a:br>
            <a:r>
              <a:rPr lang="en-US" sz="3600" i="1" dirty="0"/>
              <a:t>Small Business Innovation Research (SBIR) and Small Business Technology TRansfer (STTR) Programs</a:t>
            </a:r>
            <a:r>
              <a:rPr lang="en-US" i="1" dirty="0"/>
              <a:t/>
            </a:r>
            <a:br>
              <a:rPr lang="en-US" i="1" dirty="0"/>
            </a:br>
            <a:endParaRPr lang="en-US" sz="1700" dirty="0"/>
          </a:p>
        </p:txBody>
      </p:sp>
      <p:sp>
        <p:nvSpPr>
          <p:cNvPr id="6" name="Rectangle 5"/>
          <p:cNvSpPr/>
          <p:nvPr/>
        </p:nvSpPr>
        <p:spPr>
          <a:xfrm>
            <a:off x="3209926" y="3905250"/>
            <a:ext cx="5800725" cy="1703070"/>
          </a:xfrm>
          <a:prstGeom prst="rect">
            <a:avLst/>
          </a:prstGeom>
          <a:solidFill>
            <a:schemeClr val="tx2">
              <a:lumMod val="20000"/>
              <a:lumOff val="8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b="1">
              <a:solidFill>
                <a:prstClr val="white"/>
              </a:solidFill>
            </a:endParaRPr>
          </a:p>
        </p:txBody>
      </p:sp>
      <p:sp>
        <p:nvSpPr>
          <p:cNvPr id="3" name="TextBox 4"/>
          <p:cNvSpPr txBox="1">
            <a:spLocks noChangeArrowheads="1"/>
          </p:cNvSpPr>
          <p:nvPr/>
        </p:nvSpPr>
        <p:spPr bwMode="auto">
          <a:xfrm>
            <a:off x="2676525" y="4030564"/>
            <a:ext cx="6781800" cy="646331"/>
          </a:xfrm>
          <a:prstGeom prst="rect">
            <a:avLst/>
          </a:prstGeom>
          <a:noFill/>
          <a:ln w="9525">
            <a:noFill/>
            <a:miter lim="800000"/>
            <a:headEnd/>
            <a:tailEnd/>
          </a:ln>
        </p:spPr>
        <p:txBody>
          <a:bodyPr wrap="square">
            <a:spAutoFit/>
          </a:bodyPr>
          <a:lstStyle/>
          <a:p>
            <a:pPr algn="ctr">
              <a:spcBef>
                <a:spcPts val="0"/>
              </a:spcBef>
            </a:pPr>
            <a:r>
              <a:rPr lang="en-US" sz="1800" b="1" i="1" dirty="0">
                <a:solidFill>
                  <a:prstClr val="black">
                    <a:lumMod val="65000"/>
                    <a:lumOff val="35000"/>
                  </a:prstClr>
                </a:solidFill>
                <a:latin typeface="Calibri" pitchFamily="34" charset="0"/>
              </a:rPr>
              <a:t>Manny Oliver </a:t>
            </a:r>
          </a:p>
          <a:p>
            <a:pPr algn="ctr">
              <a:spcBef>
                <a:spcPts val="0"/>
              </a:spcBef>
            </a:pPr>
            <a:r>
              <a:rPr lang="en-US" sz="1800" b="1" i="1" dirty="0">
                <a:solidFill>
                  <a:prstClr val="black">
                    <a:lumMod val="65000"/>
                    <a:lumOff val="35000"/>
                  </a:prstClr>
                </a:solidFill>
                <a:latin typeface="Calibri" pitchFamily="34" charset="0"/>
              </a:rPr>
              <a:t>Director, DOE SBIR/STTR Programs Office</a:t>
            </a:r>
          </a:p>
        </p:txBody>
      </p:sp>
      <p:sp>
        <p:nvSpPr>
          <p:cNvPr id="9" name="TextBox 4"/>
          <p:cNvSpPr txBox="1">
            <a:spLocks noChangeArrowheads="1"/>
          </p:cNvSpPr>
          <p:nvPr/>
        </p:nvSpPr>
        <p:spPr bwMode="auto">
          <a:xfrm>
            <a:off x="2674954" y="4684990"/>
            <a:ext cx="6781800" cy="923330"/>
          </a:xfrm>
          <a:prstGeom prst="rect">
            <a:avLst/>
          </a:prstGeom>
          <a:noFill/>
          <a:ln w="9525">
            <a:noFill/>
            <a:miter lim="800000"/>
            <a:headEnd/>
            <a:tailEnd/>
          </a:ln>
        </p:spPr>
        <p:txBody>
          <a:bodyPr wrap="square">
            <a:spAutoFit/>
          </a:bodyPr>
          <a:lstStyle/>
          <a:p>
            <a:pPr algn="ctr">
              <a:spcBef>
                <a:spcPts val="0"/>
              </a:spcBef>
            </a:pPr>
            <a:r>
              <a:rPr lang="en-US" sz="1800" b="1" dirty="0">
                <a:solidFill>
                  <a:prstClr val="black">
                    <a:lumMod val="65000"/>
                    <a:lumOff val="35000"/>
                  </a:prstClr>
                </a:solidFill>
                <a:latin typeface="Calibri" pitchFamily="34" charset="0"/>
              </a:rPr>
              <a:t>DOE </a:t>
            </a:r>
            <a:r>
              <a:rPr lang="en-US" sz="1800" b="1" dirty="0" smtClean="0">
                <a:solidFill>
                  <a:prstClr val="black">
                    <a:lumMod val="65000"/>
                    <a:lumOff val="35000"/>
                  </a:prstClr>
                </a:solidFill>
                <a:latin typeface="Calibri" pitchFamily="34" charset="0"/>
              </a:rPr>
              <a:t>Phase </a:t>
            </a:r>
            <a:r>
              <a:rPr lang="en-US" sz="1800" b="1" dirty="0">
                <a:solidFill>
                  <a:prstClr val="black">
                    <a:lumMod val="65000"/>
                    <a:lumOff val="35000"/>
                  </a:prstClr>
                </a:solidFill>
                <a:latin typeface="Calibri" pitchFamily="34" charset="0"/>
              </a:rPr>
              <a:t>II </a:t>
            </a:r>
            <a:r>
              <a:rPr lang="en-US" sz="1800" b="1" dirty="0" smtClean="0">
                <a:solidFill>
                  <a:prstClr val="black">
                    <a:lumMod val="65000"/>
                    <a:lumOff val="35000"/>
                  </a:prstClr>
                </a:solidFill>
                <a:latin typeface="Calibri" pitchFamily="34" charset="0"/>
              </a:rPr>
              <a:t>Webinar:  Phase IIA, IIB and IIC Awards</a:t>
            </a:r>
            <a:endParaRPr lang="en-US" sz="1800" b="1" dirty="0">
              <a:solidFill>
                <a:prstClr val="black">
                  <a:lumMod val="65000"/>
                  <a:lumOff val="35000"/>
                </a:prstClr>
              </a:solidFill>
              <a:latin typeface="Calibri" pitchFamily="34" charset="0"/>
            </a:endParaRPr>
          </a:p>
          <a:p>
            <a:pPr algn="ctr">
              <a:spcBef>
                <a:spcPts val="0"/>
              </a:spcBef>
            </a:pPr>
            <a:endParaRPr lang="en-US" sz="1800" b="1" dirty="0">
              <a:solidFill>
                <a:prstClr val="black">
                  <a:lumMod val="65000"/>
                  <a:lumOff val="35000"/>
                </a:prstClr>
              </a:solidFill>
              <a:latin typeface="Calibri" pitchFamily="34" charset="0"/>
            </a:endParaRPr>
          </a:p>
          <a:p>
            <a:pPr algn="ctr">
              <a:spcBef>
                <a:spcPts val="0"/>
              </a:spcBef>
            </a:pPr>
            <a:r>
              <a:rPr lang="en-US" sz="1800" b="1" dirty="0" smtClean="0">
                <a:solidFill>
                  <a:prstClr val="black">
                    <a:lumMod val="65000"/>
                    <a:lumOff val="35000"/>
                  </a:prstClr>
                </a:solidFill>
                <a:latin typeface="Calibri" pitchFamily="34" charset="0"/>
              </a:rPr>
              <a:t>March 8, 2019</a:t>
            </a:r>
            <a:endParaRPr lang="en-US" sz="1800" b="1" dirty="0">
              <a:solidFill>
                <a:prstClr val="black">
                  <a:lumMod val="65000"/>
                  <a:lumOff val="35000"/>
                </a:prstClr>
              </a:solidFill>
              <a:latin typeface="Calibri" pitchFamily="34" charset="0"/>
            </a:endParaRPr>
          </a:p>
        </p:txBody>
      </p:sp>
      <p:pic>
        <p:nvPicPr>
          <p:cNvPr id="10" name="Picture 3" descr="C:\Users\Public\Pictures\Sample Pictures\New_DOE_Seal_Color_042808-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72286" y="281218"/>
            <a:ext cx="1380940" cy="13809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1018748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780040"/>
          </a:xfrm>
        </p:spPr>
        <p:txBody>
          <a:bodyPr>
            <a:normAutofit fontScale="90000"/>
          </a:bodyPr>
          <a:lstStyle/>
          <a:p>
            <a:r>
              <a:rPr lang="en-US" sz="2400" dirty="0"/>
              <a:t>FY 2019 Phase II  Release 2  Funding Opportunity </a:t>
            </a:r>
            <a:r>
              <a:rPr lang="en-US" sz="2400" dirty="0" smtClean="0"/>
              <a:t>Announcement, DE-FOA-0001976</a:t>
            </a:r>
            <a:r>
              <a:rPr lang="en-US" sz="2200" dirty="0" smtClean="0"/>
              <a:t> </a:t>
            </a:r>
            <a:r>
              <a:rPr lang="en-US" dirty="0" smtClean="0"/>
              <a:t/>
            </a:r>
            <a:br>
              <a:rPr lang="en-US" dirty="0" smtClean="0"/>
            </a:br>
            <a:r>
              <a:rPr lang="en-US" sz="3600" dirty="0" smtClean="0"/>
              <a:t>Phase IIA</a:t>
            </a:r>
            <a:endParaRPr lang="en-US" sz="3600" dirty="0"/>
          </a:p>
        </p:txBody>
      </p:sp>
      <p:sp>
        <p:nvSpPr>
          <p:cNvPr id="3" name="Content Placeholder 2"/>
          <p:cNvSpPr>
            <a:spLocks noGrp="1"/>
          </p:cNvSpPr>
          <p:nvPr>
            <p:ph idx="1"/>
          </p:nvPr>
        </p:nvSpPr>
        <p:spPr>
          <a:xfrm>
            <a:off x="533400" y="1524000"/>
            <a:ext cx="10972800" cy="4525965"/>
          </a:xfrm>
        </p:spPr>
        <p:txBody>
          <a:bodyPr>
            <a:normAutofit/>
          </a:bodyPr>
          <a:lstStyle/>
          <a:p>
            <a:r>
              <a:rPr lang="en-US" sz="2000" dirty="0"/>
              <a:t>Eligibility Criteria</a:t>
            </a:r>
          </a:p>
          <a:p>
            <a:pPr lvl="1"/>
            <a:r>
              <a:rPr lang="en-US" sz="1600" dirty="0"/>
              <a:t>DOE program managers have selected which topics and subtopics that received Phase II awards in FY </a:t>
            </a:r>
            <a:r>
              <a:rPr lang="en-US" sz="1600" dirty="0" smtClean="0"/>
              <a:t>2017 </a:t>
            </a:r>
            <a:r>
              <a:rPr lang="en-US" sz="1600" dirty="0"/>
              <a:t>that are eligible to apply </a:t>
            </a:r>
          </a:p>
          <a:p>
            <a:pPr lvl="1"/>
            <a:r>
              <a:rPr lang="en-US" sz="1600" dirty="0"/>
              <a:t>Eligible Phase II grantees or Fast-Track grantees must successfully complete their Phase II grants (including No </a:t>
            </a:r>
            <a:r>
              <a:rPr lang="en-US" sz="1600" dirty="0" smtClean="0"/>
              <a:t>Cost Extensions</a:t>
            </a:r>
            <a:r>
              <a:rPr lang="en-US" sz="1600" dirty="0"/>
              <a:t>) to be eligible to receive a Phase IIA grant</a:t>
            </a:r>
          </a:p>
          <a:p>
            <a:pPr marL="514350" lvl="1" indent="0">
              <a:buNone/>
            </a:pPr>
            <a:endParaRPr lang="en-US" sz="1800" dirty="0"/>
          </a:p>
          <a:p>
            <a:pPr lvl="1"/>
            <a:endParaRPr lang="en-US" sz="1800" dirty="0"/>
          </a:p>
          <a:p>
            <a:pPr lvl="1"/>
            <a:endParaRPr lang="en-US" sz="1800" dirty="0"/>
          </a:p>
          <a:p>
            <a:pPr marL="457200" lvl="1" indent="0">
              <a:buNone/>
            </a:pPr>
            <a:endParaRPr lang="en-US" sz="1800" dirty="0"/>
          </a:p>
          <a:p>
            <a:pPr marL="0" indent="0">
              <a:buNone/>
            </a:pPr>
            <a:endParaRPr lang="en-US" sz="2000" dirty="0"/>
          </a:p>
          <a:p>
            <a:endParaRPr lang="en-US" sz="2000" dirty="0"/>
          </a:p>
          <a:p>
            <a:endParaRPr lang="en-US" sz="2000" dirty="0"/>
          </a:p>
          <a:p>
            <a:endParaRPr lang="en-US" sz="2000" dirty="0"/>
          </a:p>
          <a:p>
            <a:pPr lvl="1"/>
            <a:endParaRPr lang="en-US" sz="1600" dirty="0"/>
          </a:p>
          <a:p>
            <a:pPr lvl="1"/>
            <a:endParaRPr lang="en-US" sz="1600" dirty="0"/>
          </a:p>
          <a:p>
            <a:pPr lvl="1"/>
            <a:endParaRPr lang="en-US" sz="1600" dirty="0"/>
          </a:p>
          <a:p>
            <a:pPr lvl="1"/>
            <a:endParaRPr lang="en-US" sz="1600" dirty="0"/>
          </a:p>
        </p:txBody>
      </p:sp>
      <p:sp>
        <p:nvSpPr>
          <p:cNvPr id="4" name="Slide Number Placeholder 3"/>
          <p:cNvSpPr>
            <a:spLocks noGrp="1"/>
          </p:cNvSpPr>
          <p:nvPr>
            <p:ph type="sldNum" sz="quarter" idx="12"/>
          </p:nvPr>
        </p:nvSpPr>
        <p:spPr/>
        <p:txBody>
          <a:bodyPr/>
          <a:lstStyle/>
          <a:p>
            <a:pPr>
              <a:defRPr/>
            </a:pPr>
            <a:fld id="{CFB0700A-AA3D-461B-A3B6-39C39373F01C}" type="slidenum">
              <a:rPr lang="en-US" smtClean="0"/>
              <a:pPr>
                <a:defRPr/>
              </a:pPr>
              <a:t>10</a:t>
            </a:fld>
            <a:endParaRPr lang="en-US" dirty="0"/>
          </a:p>
        </p:txBody>
      </p:sp>
      <p:graphicFrame>
        <p:nvGraphicFramePr>
          <p:cNvPr id="5" name="Table 4"/>
          <p:cNvGraphicFramePr>
            <a:graphicFrameLocks noGrp="1"/>
          </p:cNvGraphicFramePr>
          <p:nvPr>
            <p:extLst/>
          </p:nvPr>
        </p:nvGraphicFramePr>
        <p:xfrm>
          <a:off x="952500" y="3124200"/>
          <a:ext cx="10287000" cy="2201561"/>
        </p:xfrm>
        <a:graphic>
          <a:graphicData uri="http://schemas.openxmlformats.org/drawingml/2006/table">
            <a:tbl>
              <a:tblPr firstRow="1" firstCol="1" bandRow="1"/>
              <a:tblGrid>
                <a:gridCol w="3233057"/>
                <a:gridCol w="3243943"/>
                <a:gridCol w="3810000"/>
              </a:tblGrid>
              <a:tr h="290431">
                <a:tc>
                  <a:txBody>
                    <a:bodyPr/>
                    <a:lstStyle/>
                    <a:p>
                      <a:pPr algn="l"/>
                      <a:r>
                        <a:rPr lang="en-US" sz="1300" b="1" dirty="0">
                          <a:effectLst/>
                          <a:latin typeface="Calibri" panose="020F0502020204030204" pitchFamily="34" charset="0"/>
                        </a:rPr>
                        <a:t>Eligible </a:t>
                      </a:r>
                      <a:r>
                        <a:rPr lang="en-US" sz="1300" b="1" dirty="0" smtClean="0">
                          <a:effectLst/>
                          <a:latin typeface="Calibri" panose="020F0502020204030204" pitchFamily="34" charset="0"/>
                        </a:rPr>
                        <a:t>FY 2017 Phase </a:t>
                      </a:r>
                      <a:r>
                        <a:rPr lang="en-US" sz="1300" b="1" dirty="0">
                          <a:effectLst/>
                          <a:latin typeface="Calibri" panose="020F0502020204030204" pitchFamily="34" charset="0"/>
                        </a:rPr>
                        <a:t>II FOA</a:t>
                      </a:r>
                      <a:endParaRPr lang="en-US" sz="1300" dirty="0">
                        <a:effectLst/>
                        <a:latin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algn="l"/>
                      <a:r>
                        <a:rPr lang="en-US" sz="1300" b="1" dirty="0">
                          <a:effectLst/>
                          <a:latin typeface="Calibri" panose="020F0502020204030204" pitchFamily="34" charset="0"/>
                        </a:rPr>
                        <a:t>Eligible Topic(s)</a:t>
                      </a:r>
                      <a:endParaRPr lang="en-US" sz="1300" dirty="0">
                        <a:effectLst/>
                        <a:latin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algn="l"/>
                      <a:r>
                        <a:rPr lang="en-US" sz="1300" b="1" dirty="0">
                          <a:effectLst/>
                          <a:latin typeface="Calibri" panose="020F0502020204030204" pitchFamily="34" charset="0"/>
                        </a:rPr>
                        <a:t>DOE SBIR/STTR Funding Program</a:t>
                      </a:r>
                      <a:endParaRPr lang="en-US" sz="1300" dirty="0">
                        <a:effectLst/>
                        <a:latin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r>
              <a:tr h="209848">
                <a:tc>
                  <a:txBody>
                    <a:bodyPr/>
                    <a:lstStyle/>
                    <a:p>
                      <a:pPr marL="0" marR="0" algn="l">
                        <a:spcBef>
                          <a:spcPts val="0"/>
                        </a:spcBef>
                        <a:spcAft>
                          <a:spcPts val="0"/>
                        </a:spcAft>
                      </a:pPr>
                      <a:r>
                        <a:rPr lang="en-US" sz="1300" dirty="0" smtClean="0">
                          <a:effectLst/>
                          <a:latin typeface="+mn-lt"/>
                          <a:ea typeface="Times New Roman" panose="02020603050405020304" pitchFamily="18" charset="0"/>
                        </a:rPr>
                        <a:t>DE-FOA-0001646 (refer to DE-FOA-0001417)</a:t>
                      </a:r>
                      <a:endParaRPr lang="en-US" sz="1300" dirty="0">
                        <a:effectLst/>
                        <a:latin typeface="+mn-lt"/>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300" dirty="0" smtClean="0">
                          <a:effectLst/>
                          <a:latin typeface="+mn-lt"/>
                          <a:ea typeface="Times New Roman" panose="02020603050405020304" pitchFamily="18" charset="0"/>
                          <a:cs typeface="Times New Roman" panose="02020603050405020304" pitchFamily="18" charset="0"/>
                        </a:rPr>
                        <a:t>2c, 7a</a:t>
                      </a:r>
                      <a:endParaRPr lang="en-US" sz="1300" dirty="0">
                        <a:effectLst/>
                        <a:latin typeface="+mn-lt"/>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300" dirty="0" smtClean="0">
                          <a:solidFill>
                            <a:srgbClr val="000000"/>
                          </a:solidFill>
                          <a:effectLst/>
                          <a:latin typeface="+mn-lt"/>
                          <a:ea typeface="Times New Roman" panose="02020603050405020304" pitchFamily="18" charset="0"/>
                        </a:rPr>
                        <a:t>Defense Nuclear Nonproliferation</a:t>
                      </a:r>
                      <a:endParaRPr lang="en-US" sz="1300" dirty="0">
                        <a:solidFill>
                          <a:srgbClr val="000000"/>
                        </a:solidFill>
                        <a:effectLst/>
                        <a:latin typeface="+mn-lt"/>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268556">
                <a:tc>
                  <a:txBody>
                    <a:bodyPr/>
                    <a:lstStyle/>
                    <a:p>
                      <a:pPr marL="0" marR="0" algn="l">
                        <a:spcBef>
                          <a:spcPts val="0"/>
                        </a:spcBef>
                        <a:spcAft>
                          <a:spcPts val="0"/>
                        </a:spcAft>
                      </a:pPr>
                      <a:r>
                        <a:rPr lang="en-US" sz="1300" dirty="0" smtClean="0">
                          <a:effectLst/>
                          <a:latin typeface="+mn-lt"/>
                          <a:ea typeface="Times New Roman" panose="02020603050405020304" pitchFamily="18" charset="0"/>
                        </a:rPr>
                        <a:t>DE-FOA-0001646</a:t>
                      </a:r>
                      <a:r>
                        <a:rPr lang="en-US" sz="1300" baseline="0" dirty="0" smtClean="0">
                          <a:effectLst/>
                          <a:latin typeface="+mn-lt"/>
                          <a:ea typeface="Times New Roman" panose="02020603050405020304" pitchFamily="18" charset="0"/>
                        </a:rPr>
                        <a:t> (refer to DE-FOA-0001417)</a:t>
                      </a:r>
                      <a:endParaRPr lang="en-US" sz="1300" dirty="0">
                        <a:effectLst/>
                        <a:latin typeface="+mn-lt"/>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300" dirty="0" smtClean="0">
                          <a:effectLst/>
                          <a:latin typeface="+mn-lt"/>
                          <a:ea typeface="Times New Roman" panose="02020603050405020304" pitchFamily="18" charset="0"/>
                          <a:cs typeface="Times New Roman" panose="02020603050405020304" pitchFamily="18" charset="0"/>
                        </a:rPr>
                        <a:t>8a</a:t>
                      </a:r>
                      <a:endParaRPr lang="en-US" sz="1300" dirty="0">
                        <a:effectLst/>
                        <a:latin typeface="+mn-lt"/>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300" dirty="0" smtClean="0">
                          <a:solidFill>
                            <a:srgbClr val="000000"/>
                          </a:solidFill>
                          <a:effectLst/>
                          <a:latin typeface="+mn-lt"/>
                          <a:ea typeface="Times New Roman" panose="02020603050405020304" pitchFamily="18" charset="0"/>
                        </a:rPr>
                        <a:t>Electricity</a:t>
                      </a:r>
                      <a:endParaRPr lang="en-US" sz="1300" dirty="0">
                        <a:solidFill>
                          <a:srgbClr val="000000"/>
                        </a:solidFill>
                        <a:effectLst/>
                        <a:latin typeface="+mn-lt"/>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41969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300" dirty="0" smtClean="0">
                          <a:effectLst/>
                          <a:latin typeface="+mn-lt"/>
                          <a:ea typeface="Times New Roman" panose="02020603050405020304" pitchFamily="18" charset="0"/>
                        </a:rPr>
                        <a:t>DE-FOA-0001646</a:t>
                      </a:r>
                      <a:r>
                        <a:rPr lang="en-US" sz="1300" baseline="0" dirty="0" smtClean="0">
                          <a:effectLst/>
                          <a:latin typeface="+mn-lt"/>
                          <a:ea typeface="Times New Roman" panose="02020603050405020304" pitchFamily="18" charset="0"/>
                        </a:rPr>
                        <a:t> (refer to DE-FOA-0001417)</a:t>
                      </a:r>
                      <a:endParaRPr lang="en-US" sz="1300" dirty="0" smtClean="0">
                        <a:effectLst/>
                        <a:latin typeface="+mn-lt"/>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pt-BR" sz="1300" dirty="0" smtClean="0">
                          <a:effectLst/>
                          <a:latin typeface="+mn-lt"/>
                          <a:ea typeface="Times New Roman" panose="02020603050405020304" pitchFamily="18" charset="0"/>
                          <a:cs typeface="Times New Roman" panose="02020603050405020304" pitchFamily="18" charset="0"/>
                        </a:rPr>
                        <a:t>9a, 9b, 9c, 10b, 10c,11a, 11b, 12b, 14a, 14c, 14d, 15a, 16a</a:t>
                      </a:r>
                      <a:endParaRPr lang="en-US" sz="1300" dirty="0">
                        <a:effectLst/>
                        <a:latin typeface="+mn-lt"/>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300" dirty="0" smtClean="0">
                          <a:solidFill>
                            <a:srgbClr val="000000"/>
                          </a:solidFill>
                          <a:effectLst/>
                          <a:latin typeface="+mn-lt"/>
                          <a:ea typeface="Times New Roman" panose="02020603050405020304" pitchFamily="18" charset="0"/>
                        </a:rPr>
                        <a:t>Energy Efficiency and Renewable Energy </a:t>
                      </a:r>
                      <a:endParaRPr lang="en-US" sz="1300" dirty="0">
                        <a:solidFill>
                          <a:srgbClr val="000000"/>
                        </a:solidFill>
                        <a:effectLst/>
                        <a:latin typeface="+mn-lt"/>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239219">
                <a:tc>
                  <a:txBody>
                    <a:bodyPr/>
                    <a:lstStyle/>
                    <a:p>
                      <a:pPr marL="0" marR="0" algn="l">
                        <a:spcBef>
                          <a:spcPts val="0"/>
                        </a:spcBef>
                        <a:spcAft>
                          <a:spcPts val="0"/>
                        </a:spcAft>
                      </a:pPr>
                      <a:r>
                        <a:rPr lang="en-US" sz="1300" dirty="0" smtClean="0">
                          <a:effectLst/>
                          <a:latin typeface="+mn-lt"/>
                          <a:ea typeface="Times New Roman" panose="02020603050405020304" pitchFamily="18" charset="0"/>
                        </a:rPr>
                        <a:t>DE-FOA-0001646 (refer to DE-FOA-0001417)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300" dirty="0" smtClean="0">
                          <a:effectLst/>
                          <a:latin typeface="+mn-lt"/>
                          <a:ea typeface="Times New Roman" panose="02020603050405020304" pitchFamily="18" charset="0"/>
                          <a:cs typeface="Times New Roman" panose="02020603050405020304" pitchFamily="18" charset="0"/>
                        </a:rPr>
                        <a:t>18c, 18f</a:t>
                      </a:r>
                      <a:endParaRPr lang="en-US" sz="1300" dirty="0">
                        <a:effectLst/>
                        <a:latin typeface="+mn-lt"/>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300" dirty="0" smtClean="0">
                          <a:solidFill>
                            <a:srgbClr val="000000"/>
                          </a:solidFill>
                          <a:effectLst/>
                          <a:latin typeface="+mn-lt"/>
                          <a:ea typeface="Times New Roman" panose="02020603050405020304" pitchFamily="18" charset="0"/>
                        </a:rPr>
                        <a:t>Fossil Energy</a:t>
                      </a:r>
                      <a:endParaRPr lang="en-US" sz="1300" dirty="0">
                        <a:solidFill>
                          <a:srgbClr val="000000"/>
                        </a:solidFill>
                        <a:effectLst/>
                        <a:latin typeface="+mn-lt"/>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248578">
                <a:tc>
                  <a:txBody>
                    <a:bodyPr/>
                    <a:lstStyle/>
                    <a:p>
                      <a:pPr marL="0" marR="0" algn="l">
                        <a:spcBef>
                          <a:spcPts val="0"/>
                        </a:spcBef>
                        <a:spcAft>
                          <a:spcPts val="0"/>
                        </a:spcAft>
                      </a:pPr>
                      <a:r>
                        <a:rPr lang="en-US" sz="1300" dirty="0" smtClean="0">
                          <a:effectLst/>
                          <a:latin typeface="+mn-lt"/>
                          <a:ea typeface="Times New Roman" panose="02020603050405020304" pitchFamily="18" charset="0"/>
                        </a:rPr>
                        <a:t>DE-FOA-0001646 (refer to DE-FOA-0001417)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300" dirty="0" smtClean="0">
                          <a:effectLst/>
                          <a:latin typeface="+mn-lt"/>
                          <a:ea typeface="Times New Roman" panose="02020603050405020304" pitchFamily="18" charset="0"/>
                          <a:cs typeface="Times New Roman" panose="02020603050405020304" pitchFamily="18" charset="0"/>
                        </a:rPr>
                        <a:t>22a</a:t>
                      </a:r>
                      <a:endParaRPr lang="en-US" sz="1300" dirty="0">
                        <a:effectLst/>
                        <a:latin typeface="+mn-lt"/>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300" dirty="0" smtClean="0">
                          <a:solidFill>
                            <a:srgbClr val="000000"/>
                          </a:solidFill>
                          <a:effectLst/>
                          <a:latin typeface="+mn-lt"/>
                          <a:ea typeface="Times New Roman" panose="02020603050405020304" pitchFamily="18" charset="0"/>
                        </a:rPr>
                        <a:t>Fusion Energy Sciences </a:t>
                      </a:r>
                      <a:endParaRPr lang="en-US" sz="1300" dirty="0">
                        <a:solidFill>
                          <a:srgbClr val="000000"/>
                        </a:solidFill>
                        <a:effectLst/>
                        <a:latin typeface="+mn-lt"/>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257937">
                <a:tc>
                  <a:txBody>
                    <a:bodyPr/>
                    <a:lstStyle/>
                    <a:p>
                      <a:pPr marL="0" marR="0" algn="l">
                        <a:spcBef>
                          <a:spcPts val="0"/>
                        </a:spcBef>
                        <a:spcAft>
                          <a:spcPts val="0"/>
                        </a:spcAft>
                      </a:pPr>
                      <a:r>
                        <a:rPr lang="en-US" sz="1300" dirty="0" smtClean="0">
                          <a:effectLst/>
                          <a:latin typeface="+mn-lt"/>
                          <a:ea typeface="Times New Roman" panose="02020603050405020304" pitchFamily="18" charset="0"/>
                        </a:rPr>
                        <a:t>DE-FOA-0001646 (refer to DE-FOA-0001417)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300" dirty="0" smtClean="0">
                          <a:effectLst/>
                          <a:latin typeface="+mn-lt"/>
                          <a:ea typeface="Times New Roman" panose="02020603050405020304" pitchFamily="18" charset="0"/>
                          <a:cs typeface="Times New Roman" panose="02020603050405020304" pitchFamily="18" charset="0"/>
                        </a:rPr>
                        <a:t>27a</a:t>
                      </a:r>
                      <a:endParaRPr lang="en-US" sz="1300" dirty="0">
                        <a:effectLst/>
                        <a:latin typeface="+mn-lt"/>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300" dirty="0" smtClean="0">
                          <a:solidFill>
                            <a:srgbClr val="000000"/>
                          </a:solidFill>
                          <a:effectLst/>
                          <a:latin typeface="+mn-lt"/>
                          <a:ea typeface="Times New Roman" panose="02020603050405020304" pitchFamily="18" charset="0"/>
                        </a:rPr>
                        <a:t>High Energy Physics</a:t>
                      </a:r>
                      <a:endParaRPr lang="en-US" sz="1300" dirty="0">
                        <a:solidFill>
                          <a:srgbClr val="000000"/>
                        </a:solidFill>
                        <a:effectLst/>
                        <a:latin typeface="+mn-lt"/>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267296">
                <a:tc>
                  <a:txBody>
                    <a:bodyPr/>
                    <a:lstStyle/>
                    <a:p>
                      <a:pPr marL="0" marR="0" algn="l">
                        <a:spcBef>
                          <a:spcPts val="0"/>
                        </a:spcBef>
                        <a:spcAft>
                          <a:spcPts val="0"/>
                        </a:spcAft>
                      </a:pPr>
                      <a:r>
                        <a:rPr lang="en-US" sz="1300" dirty="0" smtClean="0">
                          <a:effectLst/>
                          <a:latin typeface="+mn-lt"/>
                          <a:ea typeface="Times New Roman" panose="02020603050405020304" pitchFamily="18" charset="0"/>
                        </a:rPr>
                        <a:t>DE-FOA-0001646 (refer to DE-FOA-0001417)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pt-BR" sz="1300" dirty="0" smtClean="0">
                          <a:effectLst/>
                          <a:latin typeface="+mn-lt"/>
                          <a:ea typeface="Times New Roman" panose="02020603050405020304" pitchFamily="18" charset="0"/>
                          <a:cs typeface="Times New Roman" panose="02020603050405020304" pitchFamily="18" charset="0"/>
                        </a:rPr>
                        <a:t>30a, 30b, 30c, 30d, 30f, 30g, 30h, 31a, 31c</a:t>
                      </a:r>
                      <a:endParaRPr lang="en-US" sz="1300" dirty="0">
                        <a:effectLst/>
                        <a:latin typeface="+mn-lt"/>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300" dirty="0" smtClean="0">
                          <a:solidFill>
                            <a:srgbClr val="000000"/>
                          </a:solidFill>
                          <a:effectLst/>
                          <a:latin typeface="+mn-lt"/>
                          <a:ea typeface="Times New Roman" panose="02020603050405020304" pitchFamily="18" charset="0"/>
                        </a:rPr>
                        <a:t>Nuclear Energy</a:t>
                      </a:r>
                      <a:endParaRPr lang="en-US" sz="1300" dirty="0">
                        <a:solidFill>
                          <a:srgbClr val="000000"/>
                        </a:solidFill>
                        <a:effectLst/>
                        <a:latin typeface="+mn-lt"/>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bl>
          </a:graphicData>
        </a:graphic>
      </p:graphicFrame>
      <p:pic>
        <p:nvPicPr>
          <p:cNvPr id="6" name="Picture 5"/>
          <p:cNvPicPr>
            <a:picLocks noChangeAspect="1"/>
          </p:cNvPicPr>
          <p:nvPr/>
        </p:nvPicPr>
        <p:blipFill>
          <a:blip r:embed="rId3"/>
          <a:stretch>
            <a:fillRect/>
          </a:stretch>
        </p:blipFill>
        <p:spPr>
          <a:xfrm>
            <a:off x="952500" y="5515877"/>
            <a:ext cx="9169179" cy="597460"/>
          </a:xfrm>
          <a:prstGeom prst="rect">
            <a:avLst/>
          </a:prstGeom>
        </p:spPr>
      </p:pic>
    </p:spTree>
    <p:extLst>
      <p:ext uri="{BB962C8B-B14F-4D97-AF65-F5344CB8AC3E}">
        <p14:creationId xmlns:p14="http://schemas.microsoft.com/office/powerpoint/2010/main" val="2682728532"/>
      </p:ext>
    </p:extLst>
  </p:cSld>
  <p:clrMapOvr>
    <a:masterClrMapping/>
  </p:clrMapOvr>
  <p:transition spd="slow">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200" dirty="0"/>
              <a:t>FY 2019 Phase II  Release 2  Funding Opportunity </a:t>
            </a:r>
            <a:r>
              <a:rPr lang="en-US" sz="2200" dirty="0" smtClean="0"/>
              <a:t>Announcement, DE-FOA-0001976 </a:t>
            </a:r>
            <a:r>
              <a:rPr lang="en-US" dirty="0" smtClean="0"/>
              <a:t/>
            </a:r>
            <a:br>
              <a:rPr lang="en-US" dirty="0" smtClean="0"/>
            </a:br>
            <a:r>
              <a:rPr lang="en-US" dirty="0" smtClean="0"/>
              <a:t>Phase </a:t>
            </a:r>
            <a:r>
              <a:rPr lang="en-US" dirty="0"/>
              <a:t>IIA</a:t>
            </a:r>
          </a:p>
        </p:txBody>
      </p:sp>
      <p:sp>
        <p:nvSpPr>
          <p:cNvPr id="3" name="Content Placeholder 2"/>
          <p:cNvSpPr>
            <a:spLocks noGrp="1"/>
          </p:cNvSpPr>
          <p:nvPr>
            <p:ph idx="1"/>
          </p:nvPr>
        </p:nvSpPr>
        <p:spPr/>
        <p:txBody>
          <a:bodyPr/>
          <a:lstStyle/>
          <a:p>
            <a:pPr lvl="0"/>
            <a:r>
              <a:rPr lang="en-US" sz="2000" dirty="0" smtClean="0">
                <a:solidFill>
                  <a:prstClr val="black"/>
                </a:solidFill>
              </a:rPr>
              <a:t>Review </a:t>
            </a:r>
            <a:r>
              <a:rPr lang="en-US" sz="2000" dirty="0">
                <a:solidFill>
                  <a:prstClr val="black"/>
                </a:solidFill>
              </a:rPr>
              <a:t>Criteria</a:t>
            </a:r>
          </a:p>
          <a:p>
            <a:pPr lvl="1"/>
            <a:r>
              <a:rPr lang="en-US" sz="1800" dirty="0">
                <a:solidFill>
                  <a:prstClr val="black"/>
                </a:solidFill>
              </a:rPr>
              <a:t>The review criteria for Phase IIA is largely identical to that for </a:t>
            </a:r>
            <a:r>
              <a:rPr lang="en-US" sz="1800" u="sng" dirty="0">
                <a:solidFill>
                  <a:prstClr val="black"/>
                </a:solidFill>
              </a:rPr>
              <a:t>initial</a:t>
            </a:r>
            <a:r>
              <a:rPr lang="en-US" sz="1800" dirty="0">
                <a:solidFill>
                  <a:prstClr val="black"/>
                </a:solidFill>
              </a:rPr>
              <a:t> Phase II with the following difference:   </a:t>
            </a:r>
          </a:p>
          <a:p>
            <a:pPr lvl="2"/>
            <a:r>
              <a:rPr lang="en-US" sz="1600" dirty="0">
                <a:solidFill>
                  <a:prstClr val="black"/>
                </a:solidFill>
              </a:rPr>
              <a:t>Phase IIA:   Phase I &amp; II project performance is reviewed </a:t>
            </a:r>
          </a:p>
          <a:p>
            <a:pPr lvl="2"/>
            <a:r>
              <a:rPr lang="en-US" sz="1600" dirty="0">
                <a:solidFill>
                  <a:prstClr val="black"/>
                </a:solidFill>
              </a:rPr>
              <a:t>Initial Phase II:  Only Phase I project performance is reviewed</a:t>
            </a:r>
            <a:endParaRPr lang="en-US" dirty="0">
              <a:solidFill>
                <a:prstClr val="black"/>
              </a:solidFill>
            </a:endParaRPr>
          </a:p>
          <a:p>
            <a:pPr lvl="1"/>
            <a:endParaRPr lang="en-US" sz="1500" dirty="0">
              <a:solidFill>
                <a:prstClr val="black"/>
              </a:solidFill>
            </a:endParaRPr>
          </a:p>
          <a:p>
            <a:endParaRPr lang="en-US" dirty="0"/>
          </a:p>
        </p:txBody>
      </p:sp>
      <p:sp>
        <p:nvSpPr>
          <p:cNvPr id="4" name="Slide Number Placeholder 3"/>
          <p:cNvSpPr>
            <a:spLocks noGrp="1"/>
          </p:cNvSpPr>
          <p:nvPr>
            <p:ph type="sldNum" sz="quarter" idx="12"/>
          </p:nvPr>
        </p:nvSpPr>
        <p:spPr/>
        <p:txBody>
          <a:bodyPr/>
          <a:lstStyle/>
          <a:p>
            <a:pPr>
              <a:defRPr/>
            </a:pPr>
            <a:fld id="{CFB0700A-AA3D-461B-A3B6-39C39373F01C}" type="slidenum">
              <a:rPr lang="en-US" smtClean="0"/>
              <a:pPr>
                <a:defRPr/>
              </a:pPr>
              <a:t>11</a:t>
            </a:fld>
            <a:endParaRPr lang="en-US" dirty="0"/>
          </a:p>
        </p:txBody>
      </p:sp>
    </p:spTree>
    <p:extLst>
      <p:ext uri="{BB962C8B-B14F-4D97-AF65-F5344CB8AC3E}">
        <p14:creationId xmlns:p14="http://schemas.microsoft.com/office/powerpoint/2010/main" val="2943924128"/>
      </p:ext>
    </p:extLst>
  </p:cSld>
  <p:clrMapOvr>
    <a:masterClrMapping/>
  </p:clrMapOvr>
  <p:transition spd="slow">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200" dirty="0"/>
              <a:t>FY 2019 Phase II  Release 2  Funding Opportunity Announcement, DE-FOA-0001976 </a:t>
            </a:r>
            <a:r>
              <a:rPr lang="en-US" sz="2200" dirty="0" smtClean="0"/>
              <a:t/>
            </a:r>
            <a:br>
              <a:rPr lang="en-US" sz="2200" dirty="0" smtClean="0"/>
            </a:br>
            <a:r>
              <a:rPr lang="en-US" dirty="0" smtClean="0"/>
              <a:t>Phase IIB</a:t>
            </a:r>
            <a:endParaRPr lang="en-US" dirty="0"/>
          </a:p>
        </p:txBody>
      </p:sp>
      <p:sp>
        <p:nvSpPr>
          <p:cNvPr id="3" name="Content Placeholder 2"/>
          <p:cNvSpPr>
            <a:spLocks noGrp="1"/>
          </p:cNvSpPr>
          <p:nvPr>
            <p:ph idx="1"/>
          </p:nvPr>
        </p:nvSpPr>
        <p:spPr/>
        <p:txBody>
          <a:bodyPr/>
          <a:lstStyle/>
          <a:p>
            <a:r>
              <a:rPr lang="en-US" dirty="0" smtClean="0"/>
              <a:t>Eligibility Criteria</a:t>
            </a:r>
          </a:p>
          <a:p>
            <a:pPr lvl="1"/>
            <a:r>
              <a:rPr lang="en-US" dirty="0" smtClean="0"/>
              <a:t>Only grantees from the following </a:t>
            </a:r>
            <a:r>
              <a:rPr lang="en-US" b="1" dirty="0" smtClean="0"/>
              <a:t>FY 2016 and FY 2017 </a:t>
            </a:r>
            <a:r>
              <a:rPr lang="en-US" dirty="0" smtClean="0"/>
              <a:t>SBIR/STTR Phase II FOAs </a:t>
            </a:r>
            <a:r>
              <a:rPr lang="en-US" b="1" dirty="0" smtClean="0"/>
              <a:t>AND</a:t>
            </a:r>
            <a:r>
              <a:rPr lang="en-US" dirty="0" smtClean="0"/>
              <a:t> pre-selected topics may apply for Phase IIB awards</a:t>
            </a:r>
          </a:p>
          <a:p>
            <a:pPr lvl="1"/>
            <a:endParaRPr lang="en-US" dirty="0" smtClean="0"/>
          </a:p>
          <a:p>
            <a:pPr lvl="1"/>
            <a:endParaRPr lang="en-US" dirty="0" smtClean="0"/>
          </a:p>
          <a:p>
            <a:pPr lvl="1"/>
            <a:endParaRPr lang="en-US" dirty="0" smtClean="0"/>
          </a:p>
          <a:p>
            <a:pPr lvl="1"/>
            <a:endParaRPr lang="en-US" dirty="0"/>
          </a:p>
        </p:txBody>
      </p:sp>
      <p:sp>
        <p:nvSpPr>
          <p:cNvPr id="4" name="Slide Number Placeholder 3"/>
          <p:cNvSpPr>
            <a:spLocks noGrp="1"/>
          </p:cNvSpPr>
          <p:nvPr>
            <p:ph type="sldNum" sz="quarter" idx="12"/>
          </p:nvPr>
        </p:nvSpPr>
        <p:spPr/>
        <p:txBody>
          <a:bodyPr/>
          <a:lstStyle/>
          <a:p>
            <a:fld id="{CFB0700A-AA3D-461B-A3B6-39C39373F01C}" type="slidenum">
              <a:rPr lang="en-US" smtClean="0"/>
              <a:pPr/>
              <a:t>12</a:t>
            </a:fld>
            <a:endParaRPr lang="en-US" dirty="0"/>
          </a:p>
        </p:txBody>
      </p:sp>
      <p:graphicFrame>
        <p:nvGraphicFramePr>
          <p:cNvPr id="5" name="Table 4"/>
          <p:cNvGraphicFramePr>
            <a:graphicFrameLocks noGrp="1"/>
          </p:cNvGraphicFramePr>
          <p:nvPr>
            <p:extLst/>
          </p:nvPr>
        </p:nvGraphicFramePr>
        <p:xfrm>
          <a:off x="1066800" y="3009742"/>
          <a:ext cx="9906000" cy="2095656"/>
        </p:xfrm>
        <a:graphic>
          <a:graphicData uri="http://schemas.openxmlformats.org/drawingml/2006/table">
            <a:tbl>
              <a:tblPr firstRow="1" firstCol="1" bandRow="1"/>
              <a:tblGrid>
                <a:gridCol w="3581400"/>
                <a:gridCol w="1535955"/>
                <a:gridCol w="4788645"/>
              </a:tblGrid>
              <a:tr h="261957">
                <a:tc>
                  <a:txBody>
                    <a:bodyPr/>
                    <a:lstStyle/>
                    <a:p>
                      <a:r>
                        <a:rPr lang="en-US" sz="1400" b="1" dirty="0">
                          <a:effectLst/>
                          <a:latin typeface="Calibri" panose="020F0502020204030204" pitchFamily="34" charset="0"/>
                        </a:rPr>
                        <a:t>Eligible FY </a:t>
                      </a:r>
                      <a:r>
                        <a:rPr lang="en-US" sz="1400" b="1" dirty="0" smtClean="0">
                          <a:effectLst/>
                          <a:latin typeface="Calibri" panose="020F0502020204030204" pitchFamily="34" charset="0"/>
                        </a:rPr>
                        <a:t>2016 Phase </a:t>
                      </a:r>
                      <a:r>
                        <a:rPr lang="en-US" sz="1400" b="1" dirty="0">
                          <a:effectLst/>
                          <a:latin typeface="Calibri" panose="020F0502020204030204" pitchFamily="34" charset="0"/>
                        </a:rPr>
                        <a:t>II FOA</a:t>
                      </a:r>
                      <a:endParaRPr lang="en-US" sz="1400" dirty="0">
                        <a:effectLst/>
                        <a:latin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r>
                        <a:rPr lang="en-US" sz="1400" b="1">
                          <a:effectLst/>
                          <a:latin typeface="Calibri" panose="020F0502020204030204" pitchFamily="34" charset="0"/>
                        </a:rPr>
                        <a:t>Eligible Topic(s)</a:t>
                      </a:r>
                      <a:endParaRPr lang="en-US" sz="1400">
                        <a:effectLst/>
                        <a:latin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r>
                        <a:rPr lang="en-US" sz="1400" b="1" dirty="0">
                          <a:effectLst/>
                          <a:latin typeface="Calibri" panose="020F0502020204030204" pitchFamily="34" charset="0"/>
                        </a:rPr>
                        <a:t>DOE SBIR/STTR Funding Program</a:t>
                      </a:r>
                      <a:endParaRPr lang="en-US" sz="1400" dirty="0">
                        <a:effectLst/>
                        <a:latin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r>
              <a:tr h="261957">
                <a:tc>
                  <a:txBody>
                    <a:bodyPr/>
                    <a:lstStyle/>
                    <a:p>
                      <a:r>
                        <a:rPr lang="en-US" sz="1400" dirty="0" smtClean="0">
                          <a:effectLst/>
                          <a:latin typeface="+mn-lt"/>
                        </a:rPr>
                        <a:t>DE-FOA-0001490 (refer to DOE-FOA-0001227)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r>
                        <a:rPr lang="en-US" sz="1400" dirty="0" smtClean="0">
                          <a:effectLst/>
                          <a:latin typeface="+mn-lt"/>
                        </a:rPr>
                        <a:t>1-9</a:t>
                      </a:r>
                      <a:endParaRPr lang="en-US" sz="1400" dirty="0">
                        <a:effectLst/>
                        <a:latin typeface="+mn-l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r>
                        <a:rPr lang="en-US" sz="1400" dirty="0" smtClean="0">
                          <a:effectLst/>
                          <a:latin typeface="+mn-lt"/>
                        </a:rPr>
                        <a:t>Defense Nuclear Nonproliferation</a:t>
                      </a:r>
                      <a:endParaRPr lang="en-US" sz="1400" dirty="0">
                        <a:effectLst/>
                        <a:latin typeface="+mn-l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261957">
                <a:tc>
                  <a:txBody>
                    <a:bodyPr/>
                    <a:lstStyle/>
                    <a:p>
                      <a:r>
                        <a:rPr lang="en-US" sz="1400" dirty="0" smtClean="0">
                          <a:effectLst/>
                          <a:latin typeface="+mn-lt"/>
                        </a:rPr>
                        <a:t>DE-FOA-0001490 (refer to DOE-FOA-0001227)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r>
                        <a:rPr lang="en-US" sz="1400" dirty="0" smtClean="0">
                          <a:effectLst/>
                          <a:latin typeface="+mn-lt"/>
                        </a:rPr>
                        <a:t>10</a:t>
                      </a:r>
                      <a:endParaRPr lang="en-US" sz="1400" dirty="0">
                        <a:effectLst/>
                        <a:latin typeface="+mn-l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r>
                        <a:rPr lang="en-US" sz="1400" dirty="0" smtClean="0">
                          <a:effectLst/>
                          <a:latin typeface="+mn-lt"/>
                        </a:rPr>
                        <a:t>Electricity</a:t>
                      </a:r>
                      <a:endParaRPr lang="en-US" sz="1400" dirty="0">
                        <a:effectLst/>
                        <a:latin typeface="+mn-l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261957">
                <a:tc>
                  <a:txBody>
                    <a:bodyPr/>
                    <a:lstStyle/>
                    <a:p>
                      <a:r>
                        <a:rPr lang="en-US" sz="1400" dirty="0" smtClean="0">
                          <a:effectLst/>
                          <a:latin typeface="+mn-lt"/>
                        </a:rPr>
                        <a:t>DE-FOA-0001490 (refer to DOE-FOA-0001227)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r>
                        <a:rPr lang="en-US" sz="1400" dirty="0" smtClean="0">
                          <a:effectLst/>
                          <a:latin typeface="+mn-lt"/>
                        </a:rPr>
                        <a:t>11, 12, 17-19</a:t>
                      </a:r>
                      <a:endParaRPr lang="en-US" sz="1400" dirty="0">
                        <a:effectLst/>
                        <a:latin typeface="+mn-l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r>
                        <a:rPr lang="en-US" sz="1400" dirty="0" smtClean="0">
                          <a:effectLst/>
                          <a:latin typeface="+mn-lt"/>
                        </a:rPr>
                        <a:t>Energy Efficiency and Renewable Energy </a:t>
                      </a:r>
                      <a:endParaRPr lang="en-US" sz="1400" dirty="0">
                        <a:effectLst/>
                        <a:latin typeface="+mn-l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261957">
                <a:tc>
                  <a:txBody>
                    <a:bodyPr/>
                    <a:lstStyle/>
                    <a:p>
                      <a:r>
                        <a:rPr lang="en-US" sz="1400" dirty="0" smtClean="0">
                          <a:effectLst/>
                          <a:latin typeface="+mn-lt"/>
                        </a:rPr>
                        <a:t>DE-FOA-0001490 (refer to DOE-FOA-0001227)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r>
                        <a:rPr lang="en-US" sz="1400" dirty="0" smtClean="0">
                          <a:effectLst/>
                          <a:latin typeface="+mn-lt"/>
                        </a:rPr>
                        <a:t>20-21</a:t>
                      </a:r>
                      <a:endParaRPr lang="en-US" sz="1400" dirty="0">
                        <a:effectLst/>
                        <a:latin typeface="+mn-l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400" dirty="0" smtClean="0">
                          <a:solidFill>
                            <a:srgbClr val="000000"/>
                          </a:solidFill>
                          <a:effectLst/>
                          <a:latin typeface="+mn-lt"/>
                          <a:ea typeface="Times New Roman" panose="02020603050405020304" pitchFamily="18" charset="0"/>
                        </a:rPr>
                        <a:t>Fossil Energy</a:t>
                      </a:r>
                      <a:endParaRPr lang="en-US" sz="1400" dirty="0">
                        <a:solidFill>
                          <a:srgbClr val="000000"/>
                        </a:solidFill>
                        <a:effectLst/>
                        <a:latin typeface="+mn-lt"/>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261957">
                <a:tc>
                  <a:txBody>
                    <a:bodyPr/>
                    <a:lstStyle/>
                    <a:p>
                      <a:r>
                        <a:rPr lang="en-US" sz="1400" dirty="0" smtClean="0">
                          <a:effectLst/>
                          <a:latin typeface="+mn-lt"/>
                        </a:rPr>
                        <a:t>DE-FOA-0001490 (refer to DOE-FOA-0001227)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r>
                        <a:rPr lang="en-US" sz="1400" dirty="0" smtClean="0">
                          <a:effectLst/>
                          <a:latin typeface="+mn-lt"/>
                        </a:rPr>
                        <a:t>22-25</a:t>
                      </a:r>
                      <a:endParaRPr lang="en-US" sz="1400" dirty="0">
                        <a:effectLst/>
                        <a:latin typeface="+mn-l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400" dirty="0" smtClean="0">
                          <a:solidFill>
                            <a:srgbClr val="000000"/>
                          </a:solidFill>
                          <a:effectLst/>
                          <a:latin typeface="+mn-lt"/>
                          <a:ea typeface="Times New Roman" panose="02020603050405020304" pitchFamily="18" charset="0"/>
                        </a:rPr>
                        <a:t>Fusion Energy Sciences</a:t>
                      </a:r>
                      <a:endParaRPr lang="en-US" sz="1400" dirty="0">
                        <a:solidFill>
                          <a:srgbClr val="000000"/>
                        </a:solidFill>
                        <a:effectLst/>
                        <a:latin typeface="+mn-lt"/>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261957">
                <a:tc>
                  <a:txBody>
                    <a:bodyPr/>
                    <a:lstStyle/>
                    <a:p>
                      <a:r>
                        <a:rPr lang="en-US" sz="1400" dirty="0" smtClean="0">
                          <a:effectLst/>
                          <a:latin typeface="+mn-lt"/>
                        </a:rPr>
                        <a:t>DE-FOA-0001490 (refer to DOE-FOA-0001227)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r>
                        <a:rPr lang="en-US" sz="1400" dirty="0" smtClean="0">
                          <a:effectLst/>
                          <a:latin typeface="+mn-lt"/>
                        </a:rPr>
                        <a:t>26, 28-31</a:t>
                      </a:r>
                      <a:endParaRPr lang="en-US" sz="1400" dirty="0">
                        <a:effectLst/>
                        <a:latin typeface="+mn-l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400" dirty="0" smtClean="0">
                          <a:solidFill>
                            <a:srgbClr val="000000"/>
                          </a:solidFill>
                          <a:effectLst/>
                          <a:latin typeface="+mn-lt"/>
                          <a:ea typeface="Times New Roman" panose="02020603050405020304" pitchFamily="18" charset="0"/>
                        </a:rPr>
                        <a:t>High Energy Physics</a:t>
                      </a:r>
                      <a:endParaRPr lang="en-US" sz="1400" dirty="0">
                        <a:solidFill>
                          <a:srgbClr val="000000"/>
                        </a:solidFill>
                        <a:effectLst/>
                        <a:latin typeface="+mn-lt"/>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261957">
                <a:tc>
                  <a:txBody>
                    <a:bodyPr/>
                    <a:lstStyle/>
                    <a:p>
                      <a:r>
                        <a:rPr lang="en-US" sz="1400" dirty="0" smtClean="0">
                          <a:effectLst/>
                          <a:latin typeface="+mn-lt"/>
                        </a:rPr>
                        <a:t>DE-FOA-0001490 (refer to DOE-FOA-0001227)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r>
                        <a:rPr lang="en-US" sz="1400" dirty="0" smtClean="0">
                          <a:effectLst/>
                          <a:latin typeface="+mn-lt"/>
                        </a:rPr>
                        <a:t>32-33</a:t>
                      </a:r>
                      <a:endParaRPr lang="en-US" sz="1400" dirty="0">
                        <a:effectLst/>
                        <a:latin typeface="+mn-l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400" dirty="0" smtClean="0">
                          <a:solidFill>
                            <a:srgbClr val="000000"/>
                          </a:solidFill>
                          <a:effectLst/>
                          <a:latin typeface="+mn-lt"/>
                          <a:ea typeface="Times New Roman" panose="02020603050405020304" pitchFamily="18" charset="0"/>
                        </a:rPr>
                        <a:t>Nuclear Energy</a:t>
                      </a:r>
                      <a:endParaRPr lang="en-US" sz="1400" dirty="0">
                        <a:solidFill>
                          <a:srgbClr val="000000"/>
                        </a:solidFill>
                        <a:effectLst/>
                        <a:latin typeface="+mn-lt"/>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2389397291"/>
      </p:ext>
    </p:extLst>
  </p:cSld>
  <p:clrMapOvr>
    <a:masterClrMapping/>
  </p:clrMapOvr>
  <p:transition spd="slow">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200" dirty="0"/>
              <a:t>FY 2019 Phase II  Release 2  Funding Opportunity Announcement, DE-FOA-0001976 </a:t>
            </a:r>
            <a:r>
              <a:rPr lang="en-US" dirty="0" smtClean="0"/>
              <a:t/>
            </a:r>
            <a:br>
              <a:rPr lang="en-US" dirty="0" smtClean="0"/>
            </a:br>
            <a:r>
              <a:rPr lang="en-US" dirty="0" smtClean="0"/>
              <a:t>Phase </a:t>
            </a:r>
            <a:r>
              <a:rPr lang="en-US" dirty="0"/>
              <a:t>IIB</a:t>
            </a:r>
          </a:p>
        </p:txBody>
      </p:sp>
      <p:sp>
        <p:nvSpPr>
          <p:cNvPr id="4" name="Slide Number Placeholder 3"/>
          <p:cNvSpPr>
            <a:spLocks noGrp="1"/>
          </p:cNvSpPr>
          <p:nvPr>
            <p:ph type="sldNum" sz="quarter" idx="12"/>
          </p:nvPr>
        </p:nvSpPr>
        <p:spPr/>
        <p:txBody>
          <a:bodyPr/>
          <a:lstStyle/>
          <a:p>
            <a:pPr>
              <a:defRPr/>
            </a:pPr>
            <a:fld id="{CFB0700A-AA3D-461B-A3B6-39C39373F01C}" type="slidenum">
              <a:rPr lang="en-US" smtClean="0"/>
              <a:pPr>
                <a:defRPr/>
              </a:pPr>
              <a:t>13</a:t>
            </a:fld>
            <a:endParaRPr lang="en-US" dirty="0"/>
          </a:p>
        </p:txBody>
      </p:sp>
      <p:graphicFrame>
        <p:nvGraphicFramePr>
          <p:cNvPr id="11" name="Content Placeholder 10"/>
          <p:cNvGraphicFramePr>
            <a:graphicFrameLocks noGrp="1"/>
          </p:cNvGraphicFramePr>
          <p:nvPr>
            <p:ph idx="1"/>
            <p:extLst/>
          </p:nvPr>
        </p:nvGraphicFramePr>
        <p:xfrm>
          <a:off x="990600" y="2286000"/>
          <a:ext cx="9372600" cy="2588604"/>
        </p:xfrm>
        <a:graphic>
          <a:graphicData uri="http://schemas.openxmlformats.org/drawingml/2006/table">
            <a:tbl>
              <a:tblPr firstRow="1" bandRow="1">
                <a:tableStyleId>{7E9639D4-E3E2-4D34-9284-5A2195B3D0D7}</a:tableStyleId>
              </a:tblPr>
              <a:tblGrid>
                <a:gridCol w="4038600"/>
                <a:gridCol w="1447800"/>
                <a:gridCol w="3886200"/>
              </a:tblGrid>
              <a:tr h="289707">
                <a:tc>
                  <a:txBody>
                    <a:bodyPr/>
                    <a:lstStyle/>
                    <a:p>
                      <a:r>
                        <a:rPr lang="en-US" sz="1400" dirty="0" smtClean="0">
                          <a:solidFill>
                            <a:sysClr val="windowText" lastClr="000000"/>
                          </a:solidFill>
                          <a:latin typeface="+mn-lt"/>
                        </a:rPr>
                        <a:t>Eligible FY 2017 Phase II FOA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r>
                        <a:rPr lang="en-US" sz="1400" dirty="0" smtClean="0">
                          <a:solidFill>
                            <a:sysClr val="windowText" lastClr="000000"/>
                          </a:solidFill>
                          <a:latin typeface="+mn-lt"/>
                        </a:rPr>
                        <a:t>Eligible Topic(s)</a:t>
                      </a:r>
                      <a:endParaRPr lang="en-US" sz="1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r>
                        <a:rPr lang="en-US" sz="1400" dirty="0" smtClean="0">
                          <a:solidFill>
                            <a:schemeClr val="tx1"/>
                          </a:solidFill>
                          <a:latin typeface="+mn-lt"/>
                        </a:rPr>
                        <a:t>DOE SBIR/STTR Funding Program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r>
              <a:tr h="304800">
                <a:tc>
                  <a:txBody>
                    <a:bodyPr/>
                    <a:lstStyle/>
                    <a:p>
                      <a:r>
                        <a:rPr lang="en-US" sz="1400" dirty="0" smtClean="0">
                          <a:latin typeface="+mn-lt"/>
                        </a:rPr>
                        <a:t>DE-FOA-0001646 (refer to DOE-FOA-0001417)</a:t>
                      </a:r>
                      <a:endParaRPr lang="en-US" sz="1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400" dirty="0" smtClean="0">
                          <a:latin typeface="+mn-lt"/>
                        </a:rPr>
                        <a:t>1-4, 7</a:t>
                      </a:r>
                      <a:endParaRPr lang="en-US" sz="1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400" dirty="0" smtClean="0">
                          <a:latin typeface="+mn-lt"/>
                        </a:rPr>
                        <a:t>Defense Nuclear Nonproliferation</a:t>
                      </a:r>
                      <a:endParaRPr lang="en-US" sz="1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29834">
                <a:tc>
                  <a:txBody>
                    <a:bodyPr/>
                    <a:lstStyle/>
                    <a:p>
                      <a:r>
                        <a:rPr lang="en-US" sz="1400" dirty="0" smtClean="0">
                          <a:latin typeface="+mn-lt"/>
                        </a:rPr>
                        <a:t>DE-FOA-0001646 (refer to DOE-FOA-0001417)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400" dirty="0" smtClean="0">
                          <a:latin typeface="+mn-lt"/>
                        </a:rPr>
                        <a:t>8</a:t>
                      </a:r>
                      <a:endParaRPr lang="en-US" sz="1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400" dirty="0" smtClean="0">
                          <a:latin typeface="+mn-lt"/>
                        </a:rPr>
                        <a:t>Electricity</a:t>
                      </a:r>
                      <a:endParaRPr lang="en-US" sz="1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29834">
                <a:tc>
                  <a:txBody>
                    <a:bodyPr/>
                    <a:lstStyle/>
                    <a:p>
                      <a:r>
                        <a:rPr lang="en-US" sz="1400" dirty="0" smtClean="0">
                          <a:latin typeface="+mn-lt"/>
                        </a:rPr>
                        <a:t>DE-FOA-0001646 (refer to DOE-FOA-0001417)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400" dirty="0" smtClean="0">
                          <a:latin typeface="+mn-lt"/>
                        </a:rPr>
                        <a:t>9-16</a:t>
                      </a:r>
                      <a:endParaRPr lang="en-US" sz="1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400" dirty="0" smtClean="0">
                          <a:latin typeface="+mn-lt"/>
                        </a:rPr>
                        <a:t>Energy Efficiency and Renewable Energy </a:t>
                      </a:r>
                      <a:endParaRPr lang="en-US" sz="1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29834">
                <a:tc>
                  <a:txBody>
                    <a:bodyPr/>
                    <a:lstStyle/>
                    <a:p>
                      <a:r>
                        <a:rPr lang="en-US" sz="1400" dirty="0" smtClean="0">
                          <a:latin typeface="+mn-lt"/>
                        </a:rPr>
                        <a:t>DE-FOA-0001646 (refer to DOE-FOA-0001417)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400" dirty="0" smtClean="0">
                          <a:latin typeface="+mn-lt"/>
                        </a:rPr>
                        <a:t>18-19</a:t>
                      </a:r>
                      <a:endParaRPr lang="en-US" sz="1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400" dirty="0" smtClean="0">
                          <a:latin typeface="+mn-lt"/>
                        </a:rPr>
                        <a:t>Fossil Energy</a:t>
                      </a:r>
                      <a:endParaRPr lang="en-US" sz="1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29834">
                <a:tc>
                  <a:txBody>
                    <a:bodyPr/>
                    <a:lstStyle/>
                    <a:p>
                      <a:r>
                        <a:rPr lang="en-US" sz="1400" dirty="0" smtClean="0">
                          <a:latin typeface="+mn-lt"/>
                        </a:rPr>
                        <a:t>DE-FOA-0001646 (refer to DOE-FOA-0001417)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400" dirty="0" smtClean="0">
                          <a:latin typeface="+mn-lt"/>
                        </a:rPr>
                        <a:t>20-23</a:t>
                      </a:r>
                      <a:endParaRPr lang="en-US" sz="1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400" dirty="0" smtClean="0">
                          <a:latin typeface="+mn-lt"/>
                        </a:rPr>
                        <a:t>Fusion Energy Sciences</a:t>
                      </a:r>
                      <a:endParaRPr lang="en-US" sz="1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29834">
                <a:tc>
                  <a:txBody>
                    <a:bodyPr/>
                    <a:lstStyle/>
                    <a:p>
                      <a:r>
                        <a:rPr lang="en-US" sz="1400" dirty="0" smtClean="0">
                          <a:latin typeface="+mn-lt"/>
                        </a:rPr>
                        <a:t>DE-FOA-0001646 (refer to DOE-FOA-0001417)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400" dirty="0" smtClean="0">
                          <a:latin typeface="+mn-lt"/>
                        </a:rPr>
                        <a:t>24-29</a:t>
                      </a:r>
                      <a:endParaRPr lang="en-US" sz="1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400" dirty="0" smtClean="0">
                          <a:latin typeface="+mn-lt"/>
                        </a:rPr>
                        <a:t>High Energy Physics</a:t>
                      </a:r>
                      <a:endParaRPr lang="en-US" sz="1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29834">
                <a:tc>
                  <a:txBody>
                    <a:bodyPr/>
                    <a:lstStyle/>
                    <a:p>
                      <a:r>
                        <a:rPr lang="en-US" sz="1400" dirty="0" smtClean="0">
                          <a:latin typeface="+mn-lt"/>
                        </a:rPr>
                        <a:t>DE-FOA-0001646 (refer to DOE-FOA-0001417)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400" dirty="0" smtClean="0">
                          <a:latin typeface="+mn-lt"/>
                        </a:rPr>
                        <a:t>30-31</a:t>
                      </a:r>
                      <a:endParaRPr lang="en-US" sz="1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400" dirty="0" smtClean="0">
                          <a:latin typeface="+mn-lt"/>
                        </a:rPr>
                        <a:t>Nuclear Energy</a:t>
                      </a:r>
                      <a:endParaRPr lang="en-US" sz="1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1186651696"/>
      </p:ext>
    </p:extLst>
  </p:cSld>
  <p:clrMapOvr>
    <a:masterClrMapping/>
  </p:clrMapOvr>
  <p:transition spd="slow">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200" dirty="0"/>
              <a:t>FY 2019 Phase II  Release 2  Funding Opportunity Announcement, DE-FOA-0001976 </a:t>
            </a:r>
            <a:r>
              <a:rPr lang="en-US" dirty="0" smtClean="0"/>
              <a:t/>
            </a:r>
            <a:br>
              <a:rPr lang="en-US" dirty="0" smtClean="0"/>
            </a:br>
            <a:r>
              <a:rPr lang="en-US" dirty="0" smtClean="0"/>
              <a:t>Phase IIB</a:t>
            </a:r>
            <a:endParaRPr lang="en-US" dirty="0"/>
          </a:p>
        </p:txBody>
      </p:sp>
      <p:sp>
        <p:nvSpPr>
          <p:cNvPr id="3" name="Content Placeholder 2"/>
          <p:cNvSpPr>
            <a:spLocks noGrp="1"/>
          </p:cNvSpPr>
          <p:nvPr>
            <p:ph idx="1"/>
          </p:nvPr>
        </p:nvSpPr>
        <p:spPr/>
        <p:txBody>
          <a:bodyPr/>
          <a:lstStyle/>
          <a:p>
            <a:r>
              <a:rPr lang="en-US" dirty="0" smtClean="0"/>
              <a:t>Eligibility Criteria</a:t>
            </a:r>
          </a:p>
          <a:p>
            <a:pPr lvl="1"/>
            <a:r>
              <a:rPr lang="en-US" dirty="0" smtClean="0"/>
              <a:t>Only Fast-Track grantees from the following </a:t>
            </a:r>
            <a:r>
              <a:rPr lang="en-US" b="1" dirty="0" smtClean="0"/>
              <a:t>FY 2015 and FY 2016 </a:t>
            </a:r>
            <a:r>
              <a:rPr lang="en-US" dirty="0" smtClean="0"/>
              <a:t>SBIR/STTR Phase I Release 1 FOA </a:t>
            </a:r>
            <a:r>
              <a:rPr lang="en-US" b="1" dirty="0" smtClean="0"/>
              <a:t>AND</a:t>
            </a:r>
            <a:r>
              <a:rPr lang="en-US" dirty="0" smtClean="0"/>
              <a:t> from the following pre-selected topics may apply for Phase IIB awards:</a:t>
            </a:r>
          </a:p>
          <a:p>
            <a:pPr lvl="1"/>
            <a:endParaRPr lang="en-US" dirty="0" smtClean="0"/>
          </a:p>
          <a:p>
            <a:pPr lvl="1"/>
            <a:endParaRPr lang="en-US" dirty="0" smtClean="0"/>
          </a:p>
          <a:p>
            <a:pPr lvl="1"/>
            <a:endParaRPr lang="en-US" dirty="0" smtClean="0"/>
          </a:p>
          <a:p>
            <a:pPr lvl="1"/>
            <a:endParaRPr lang="en-US" dirty="0" smtClean="0"/>
          </a:p>
          <a:p>
            <a:pPr lvl="1"/>
            <a:endParaRPr lang="en-US" dirty="0" smtClean="0"/>
          </a:p>
          <a:p>
            <a:pPr lvl="1"/>
            <a:endParaRPr lang="en-US" dirty="0"/>
          </a:p>
        </p:txBody>
      </p:sp>
      <p:sp>
        <p:nvSpPr>
          <p:cNvPr id="4" name="Slide Number Placeholder 3"/>
          <p:cNvSpPr>
            <a:spLocks noGrp="1"/>
          </p:cNvSpPr>
          <p:nvPr>
            <p:ph type="sldNum" sz="quarter" idx="12"/>
          </p:nvPr>
        </p:nvSpPr>
        <p:spPr/>
        <p:txBody>
          <a:bodyPr/>
          <a:lstStyle/>
          <a:p>
            <a:fld id="{CFB0700A-AA3D-461B-A3B6-39C39373F01C}" type="slidenum">
              <a:rPr lang="en-US" smtClean="0"/>
              <a:pPr/>
              <a:t>14</a:t>
            </a:fld>
            <a:endParaRPr lang="en-US" dirty="0"/>
          </a:p>
        </p:txBody>
      </p:sp>
      <p:graphicFrame>
        <p:nvGraphicFramePr>
          <p:cNvPr id="9" name="Table 8"/>
          <p:cNvGraphicFramePr>
            <a:graphicFrameLocks noGrp="1"/>
          </p:cNvGraphicFramePr>
          <p:nvPr>
            <p:extLst/>
          </p:nvPr>
        </p:nvGraphicFramePr>
        <p:xfrm>
          <a:off x="1524000" y="2878558"/>
          <a:ext cx="9296399" cy="731370"/>
        </p:xfrm>
        <a:graphic>
          <a:graphicData uri="http://schemas.openxmlformats.org/drawingml/2006/table">
            <a:tbl>
              <a:tblPr firstRow="1" firstCol="1" bandRow="1"/>
              <a:tblGrid>
                <a:gridCol w="2979200"/>
                <a:gridCol w="1751331"/>
                <a:gridCol w="4565868"/>
              </a:tblGrid>
              <a:tr h="245642">
                <a:tc>
                  <a:txBody>
                    <a:bodyPr/>
                    <a:lstStyle/>
                    <a:p>
                      <a:r>
                        <a:rPr lang="en-US" sz="1400" b="1" dirty="0">
                          <a:effectLst/>
                          <a:latin typeface="+mn-lt"/>
                        </a:rPr>
                        <a:t>Eligible FY </a:t>
                      </a:r>
                      <a:r>
                        <a:rPr lang="en-US" sz="1400" b="1" dirty="0" smtClean="0">
                          <a:effectLst/>
                          <a:latin typeface="+mn-lt"/>
                        </a:rPr>
                        <a:t>2015 Phase </a:t>
                      </a:r>
                      <a:r>
                        <a:rPr lang="en-US" sz="1400" b="1" dirty="0">
                          <a:effectLst/>
                          <a:latin typeface="+mn-lt"/>
                        </a:rPr>
                        <a:t>I FOA</a:t>
                      </a:r>
                      <a:endParaRPr lang="en-US" sz="1400" dirty="0">
                        <a:effectLst/>
                        <a:latin typeface="+mn-l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r>
                        <a:rPr lang="en-US" sz="1400" b="1" dirty="0">
                          <a:effectLst/>
                          <a:latin typeface="+mn-lt"/>
                        </a:rPr>
                        <a:t>Eligible Topic(s)</a:t>
                      </a:r>
                      <a:endParaRPr lang="en-US" sz="1400" dirty="0">
                        <a:effectLst/>
                        <a:latin typeface="+mn-l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r>
                        <a:rPr lang="en-US" sz="1400" b="1" dirty="0">
                          <a:effectLst/>
                          <a:latin typeface="+mn-lt"/>
                        </a:rPr>
                        <a:t>DOE SBIR/STTR Funding Program</a:t>
                      </a:r>
                      <a:endParaRPr lang="en-US" sz="1400" dirty="0">
                        <a:effectLst/>
                        <a:latin typeface="+mn-l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r>
              <a:tr h="242864">
                <a:tc>
                  <a:txBody>
                    <a:bodyPr/>
                    <a:lstStyle/>
                    <a:p>
                      <a:r>
                        <a:rPr lang="en-US" sz="1400" dirty="0" smtClean="0">
                          <a:effectLst/>
                          <a:latin typeface="+mn-lt"/>
                        </a:rPr>
                        <a:t>DE-FOA-0001227</a:t>
                      </a:r>
                      <a:endParaRPr lang="en-US" sz="1400" dirty="0">
                        <a:effectLst/>
                        <a:latin typeface="+mn-l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r>
                        <a:rPr lang="en-US" sz="1400" dirty="0" smtClean="0">
                          <a:effectLst/>
                          <a:latin typeface="+mn-lt"/>
                        </a:rPr>
                        <a:t>2</a:t>
                      </a:r>
                      <a:endParaRPr lang="en-US" sz="1400" dirty="0">
                        <a:effectLst/>
                        <a:latin typeface="+mn-l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400" dirty="0">
                          <a:effectLst/>
                          <a:latin typeface="+mn-lt"/>
                          <a:ea typeface="Times New Roman" panose="02020603050405020304" pitchFamily="18" charset="0"/>
                          <a:cs typeface="Times New Roman" panose="02020603050405020304" pitchFamily="18" charset="0"/>
                        </a:rPr>
                        <a:t>Defense Nuclear Nonproliferation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242864">
                <a:tc>
                  <a:txBody>
                    <a:bodyPr/>
                    <a:lstStyle/>
                    <a:p>
                      <a:pPr marL="0" marR="0">
                        <a:spcBef>
                          <a:spcPts val="0"/>
                        </a:spcBef>
                        <a:spcAft>
                          <a:spcPts val="0"/>
                        </a:spcAft>
                      </a:pPr>
                      <a:r>
                        <a:rPr lang="en-US" sz="1400" dirty="0" smtClean="0">
                          <a:effectLst/>
                          <a:latin typeface="+mn-lt"/>
                          <a:ea typeface="Times New Roman" panose="02020603050405020304" pitchFamily="18" charset="0"/>
                        </a:rPr>
                        <a:t>DE-FOA-0001227</a:t>
                      </a:r>
                      <a:endParaRPr lang="en-US" sz="1400" dirty="0">
                        <a:effectLst/>
                        <a:latin typeface="+mn-lt"/>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r>
                        <a:rPr lang="en-US" sz="1400" dirty="0" smtClean="0">
                          <a:effectLst/>
                          <a:latin typeface="+mn-lt"/>
                        </a:rPr>
                        <a:t>29</a:t>
                      </a:r>
                      <a:endParaRPr lang="en-US" sz="1400" dirty="0">
                        <a:effectLst/>
                        <a:latin typeface="+mn-l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400" dirty="0">
                          <a:effectLst/>
                          <a:latin typeface="+mn-lt"/>
                          <a:ea typeface="Times New Roman" panose="02020603050405020304" pitchFamily="18" charset="0"/>
                          <a:cs typeface="Times New Roman" panose="02020603050405020304" pitchFamily="18" charset="0"/>
                        </a:rPr>
                        <a:t>High Energy Physics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bl>
          </a:graphicData>
        </a:graphic>
      </p:graphicFrame>
      <p:sp>
        <p:nvSpPr>
          <p:cNvPr id="10" name="Rectangle 2"/>
          <p:cNvSpPr>
            <a:spLocks noChangeArrowheads="1"/>
          </p:cNvSpPr>
          <p:nvPr/>
        </p:nvSpPr>
        <p:spPr bwMode="auto">
          <a:xfrm>
            <a:off x="3570289" y="3498207"/>
            <a:ext cx="18473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1" name="Table 10"/>
          <p:cNvGraphicFramePr>
            <a:graphicFrameLocks noGrp="1"/>
          </p:cNvGraphicFramePr>
          <p:nvPr>
            <p:extLst/>
          </p:nvPr>
        </p:nvGraphicFramePr>
        <p:xfrm>
          <a:off x="1524000" y="4124702"/>
          <a:ext cx="9296399" cy="704426"/>
        </p:xfrm>
        <a:graphic>
          <a:graphicData uri="http://schemas.openxmlformats.org/drawingml/2006/table">
            <a:tbl>
              <a:tblPr firstRow="1" firstCol="1" bandRow="1"/>
              <a:tblGrid>
                <a:gridCol w="2979200"/>
                <a:gridCol w="1751331"/>
                <a:gridCol w="4565868"/>
              </a:tblGrid>
              <a:tr h="218698">
                <a:tc>
                  <a:txBody>
                    <a:bodyPr/>
                    <a:lstStyle/>
                    <a:p>
                      <a:r>
                        <a:rPr lang="en-US" sz="1400" b="1" dirty="0">
                          <a:effectLst/>
                          <a:latin typeface="+mn-lt"/>
                        </a:rPr>
                        <a:t>Eligible FY </a:t>
                      </a:r>
                      <a:r>
                        <a:rPr lang="en-US" sz="1400" b="1" dirty="0" smtClean="0">
                          <a:effectLst/>
                          <a:latin typeface="+mn-lt"/>
                        </a:rPr>
                        <a:t>2016 Phase </a:t>
                      </a:r>
                      <a:r>
                        <a:rPr lang="en-US" sz="1400" b="1" dirty="0">
                          <a:effectLst/>
                          <a:latin typeface="+mn-lt"/>
                        </a:rPr>
                        <a:t>I FOA</a:t>
                      </a:r>
                      <a:endParaRPr lang="en-US" sz="1400" dirty="0">
                        <a:effectLst/>
                        <a:latin typeface="+mn-l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r>
                        <a:rPr lang="en-US" sz="1400" b="1" dirty="0">
                          <a:effectLst/>
                          <a:latin typeface="+mn-lt"/>
                        </a:rPr>
                        <a:t>Eligible Topic(s)</a:t>
                      </a:r>
                      <a:endParaRPr lang="en-US" sz="1400" dirty="0">
                        <a:effectLst/>
                        <a:latin typeface="+mn-l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r>
                        <a:rPr lang="en-US" sz="1400" b="1" dirty="0">
                          <a:effectLst/>
                          <a:latin typeface="+mn-lt"/>
                        </a:rPr>
                        <a:t>DOE SBIR/STTR Funding Program</a:t>
                      </a:r>
                      <a:endParaRPr lang="en-US" sz="1400" dirty="0">
                        <a:effectLst/>
                        <a:latin typeface="+mn-l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r>
              <a:tr h="242864">
                <a:tc>
                  <a:txBody>
                    <a:bodyPr/>
                    <a:lstStyle/>
                    <a:p>
                      <a:r>
                        <a:rPr lang="en-US" sz="1400" dirty="0" smtClean="0">
                          <a:effectLst/>
                          <a:latin typeface="+mn-lt"/>
                        </a:rPr>
                        <a:t>DE-FOA-0001417</a:t>
                      </a:r>
                      <a:endParaRPr lang="en-US" sz="1400" dirty="0">
                        <a:effectLst/>
                        <a:latin typeface="+mn-l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r>
                        <a:rPr lang="en-US" sz="1400" dirty="0" smtClean="0">
                          <a:effectLst/>
                          <a:latin typeface="+mn-lt"/>
                        </a:rPr>
                        <a:t>4</a:t>
                      </a:r>
                      <a:endParaRPr lang="en-US" sz="1400" dirty="0">
                        <a:effectLst/>
                        <a:latin typeface="+mn-l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r>
                        <a:rPr lang="en-US" sz="1400" dirty="0" smtClean="0">
                          <a:effectLst/>
                          <a:latin typeface="+mn-lt"/>
                        </a:rPr>
                        <a:t>Defense Nuclear Nonproliferation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242864">
                <a:tc>
                  <a:txBody>
                    <a:bodyPr/>
                    <a:lstStyle/>
                    <a:p>
                      <a:pPr marL="0" marR="0">
                        <a:spcBef>
                          <a:spcPts val="0"/>
                        </a:spcBef>
                        <a:spcAft>
                          <a:spcPts val="0"/>
                        </a:spcAft>
                      </a:pPr>
                      <a:r>
                        <a:rPr lang="en-US" sz="1400" dirty="0" smtClean="0">
                          <a:effectLst/>
                          <a:latin typeface="+mn-lt"/>
                          <a:ea typeface="Times New Roman" panose="02020603050405020304" pitchFamily="18" charset="0"/>
                        </a:rPr>
                        <a:t>DE-FOA-0001417</a:t>
                      </a:r>
                      <a:endParaRPr lang="en-US" sz="1400" dirty="0">
                        <a:effectLst/>
                        <a:latin typeface="+mn-lt"/>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r>
                        <a:rPr lang="en-US" sz="1400" dirty="0" smtClean="0">
                          <a:effectLst/>
                          <a:latin typeface="+mn-lt"/>
                        </a:rPr>
                        <a:t>31,</a:t>
                      </a:r>
                      <a:r>
                        <a:rPr lang="en-US" sz="1400" baseline="0" dirty="0" smtClean="0">
                          <a:effectLst/>
                          <a:latin typeface="+mn-lt"/>
                        </a:rPr>
                        <a:t> 32</a:t>
                      </a:r>
                      <a:endParaRPr lang="en-US" sz="1400" dirty="0">
                        <a:effectLst/>
                        <a:latin typeface="+mn-l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r>
                        <a:rPr lang="en-US" sz="1400" dirty="0" smtClean="0">
                          <a:effectLst/>
                          <a:latin typeface="+mn-lt"/>
                        </a:rPr>
                        <a:t>Nuclear Energy</a:t>
                      </a:r>
                      <a:endParaRPr lang="en-US" sz="1400" dirty="0">
                        <a:effectLst/>
                        <a:latin typeface="+mn-l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432827492"/>
      </p:ext>
    </p:extLst>
  </p:cSld>
  <p:clrMapOvr>
    <a:masterClrMapping/>
  </p:clrMapOvr>
  <p:transition spd="slow">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200" dirty="0"/>
              <a:t>FY 2019 Phase II  Release 2  Funding Opportunity Announcement, DE-FOA-0001976 </a:t>
            </a:r>
            <a:r>
              <a:rPr lang="en-US" dirty="0" smtClean="0"/>
              <a:t/>
            </a:r>
            <a:br>
              <a:rPr lang="en-US" dirty="0" smtClean="0"/>
            </a:br>
            <a:r>
              <a:rPr lang="en-US" dirty="0" smtClean="0"/>
              <a:t>Phase IIB</a:t>
            </a:r>
            <a:endParaRPr lang="en-US" dirty="0"/>
          </a:p>
        </p:txBody>
      </p:sp>
      <p:sp>
        <p:nvSpPr>
          <p:cNvPr id="3" name="Content Placeholder 2"/>
          <p:cNvSpPr>
            <a:spLocks noGrp="1"/>
          </p:cNvSpPr>
          <p:nvPr>
            <p:ph idx="1"/>
          </p:nvPr>
        </p:nvSpPr>
        <p:spPr/>
        <p:txBody>
          <a:bodyPr>
            <a:normAutofit/>
          </a:bodyPr>
          <a:lstStyle/>
          <a:p>
            <a:r>
              <a:rPr lang="en-US" sz="2000" dirty="0"/>
              <a:t>Review Criteria</a:t>
            </a:r>
          </a:p>
          <a:p>
            <a:pPr lvl="1"/>
            <a:r>
              <a:rPr lang="en-US" sz="1800" dirty="0"/>
              <a:t>The weighting of the review criteria have been changed to reflect the greater importance placed on impact: </a:t>
            </a:r>
          </a:p>
          <a:p>
            <a:pPr lvl="2"/>
            <a:endParaRPr lang="en-US" sz="1400" dirty="0"/>
          </a:p>
          <a:p>
            <a:pPr lvl="3"/>
            <a:endParaRPr lang="en-US" sz="1200" dirty="0"/>
          </a:p>
          <a:p>
            <a:pPr lvl="1"/>
            <a:endParaRPr lang="en-US" sz="1800" dirty="0"/>
          </a:p>
          <a:p>
            <a:pPr lvl="1"/>
            <a:endParaRPr lang="en-US" sz="1800" dirty="0"/>
          </a:p>
          <a:p>
            <a:pPr lvl="1"/>
            <a:endParaRPr lang="en-US" sz="1800" dirty="0"/>
          </a:p>
          <a:p>
            <a:pPr lvl="1"/>
            <a:endParaRPr lang="en-US" sz="1800" dirty="0"/>
          </a:p>
          <a:p>
            <a:pPr lvl="1"/>
            <a:r>
              <a:rPr lang="en-US" sz="1800" dirty="0"/>
              <a:t>Applicants are strongly encouraged to include </a:t>
            </a:r>
            <a:r>
              <a:rPr lang="en-US" sz="1800" b="1" dirty="0"/>
              <a:t>Phase II Funding Commitments </a:t>
            </a:r>
            <a:r>
              <a:rPr lang="en-US" sz="1800" dirty="0"/>
              <a:t>and </a:t>
            </a:r>
            <a:r>
              <a:rPr lang="en-US" sz="1800" b="1" dirty="0"/>
              <a:t>Phase III Follow-on Funding Commitments </a:t>
            </a:r>
            <a:r>
              <a:rPr lang="en-US" sz="1800" dirty="0"/>
              <a:t>in their applications  </a:t>
            </a:r>
          </a:p>
          <a:p>
            <a:pPr lvl="2"/>
            <a:r>
              <a:rPr lang="en-US" sz="1600" dirty="0"/>
              <a:t>These will receive significant emphasis in the evaluation of impact</a:t>
            </a:r>
          </a:p>
          <a:p>
            <a:pPr lvl="1"/>
            <a:endParaRPr lang="en-US" sz="1600" dirty="0"/>
          </a:p>
          <a:p>
            <a:pPr lvl="1"/>
            <a:endParaRPr lang="en-US" sz="1600" dirty="0"/>
          </a:p>
        </p:txBody>
      </p:sp>
      <p:sp>
        <p:nvSpPr>
          <p:cNvPr id="4" name="Slide Number Placeholder 3"/>
          <p:cNvSpPr>
            <a:spLocks noGrp="1"/>
          </p:cNvSpPr>
          <p:nvPr>
            <p:ph type="sldNum" sz="quarter" idx="12"/>
          </p:nvPr>
        </p:nvSpPr>
        <p:spPr/>
        <p:txBody>
          <a:bodyPr/>
          <a:lstStyle/>
          <a:p>
            <a:pPr>
              <a:defRPr/>
            </a:pPr>
            <a:fld id="{CFB0700A-AA3D-461B-A3B6-39C39373F01C}" type="slidenum">
              <a:rPr lang="en-US" smtClean="0"/>
              <a:pPr>
                <a:defRPr/>
              </a:pPr>
              <a:t>15</a:t>
            </a:fld>
            <a:endParaRPr lang="en-US" dirty="0"/>
          </a:p>
        </p:txBody>
      </p:sp>
      <p:graphicFrame>
        <p:nvGraphicFramePr>
          <p:cNvPr id="8" name="Table 7"/>
          <p:cNvGraphicFramePr>
            <a:graphicFrameLocks noGrp="1"/>
          </p:cNvGraphicFramePr>
          <p:nvPr>
            <p:extLst/>
          </p:nvPr>
        </p:nvGraphicFramePr>
        <p:xfrm>
          <a:off x="2590800" y="2590800"/>
          <a:ext cx="7010400" cy="882015"/>
        </p:xfrm>
        <a:graphic>
          <a:graphicData uri="http://schemas.openxmlformats.org/drawingml/2006/table">
            <a:tbl>
              <a:tblPr>
                <a:tableStyleId>{69CF1AB2-1976-4502-BF36-3FF5EA218861}</a:tableStyleId>
              </a:tblPr>
              <a:tblGrid>
                <a:gridCol w="1371600"/>
                <a:gridCol w="2209800"/>
                <a:gridCol w="2362200"/>
                <a:gridCol w="1066800"/>
              </a:tblGrid>
              <a:tr h="295275">
                <a:tc>
                  <a:txBody>
                    <a:bodyPr/>
                    <a:lstStyle/>
                    <a:p>
                      <a:pPr algn="ctr" fontAlgn="b"/>
                      <a:r>
                        <a:rPr lang="en-US" sz="1400" b="1" u="none" strike="noStrike" dirty="0">
                          <a:effectLst/>
                        </a:rPr>
                        <a:t>Award  </a:t>
                      </a:r>
                      <a:endParaRPr lang="en-US" sz="1400" b="1" i="0" u="none" strike="noStrike" dirty="0">
                        <a:solidFill>
                          <a:srgbClr val="1F497D"/>
                        </a:solidFill>
                        <a:effectLst/>
                        <a:latin typeface="Calibri"/>
                      </a:endParaRPr>
                    </a:p>
                  </a:txBody>
                  <a:tcPr marL="9525" marR="9525" marT="9525" marB="0" anchor="b"/>
                </a:tc>
                <a:tc>
                  <a:txBody>
                    <a:bodyPr/>
                    <a:lstStyle/>
                    <a:p>
                      <a:pPr algn="ctr" fontAlgn="b"/>
                      <a:r>
                        <a:rPr lang="en-US" sz="1400" b="1" u="none" strike="noStrike" dirty="0">
                          <a:effectLst/>
                        </a:rPr>
                        <a:t>Strength of the Scientific/Technical Approach </a:t>
                      </a:r>
                      <a:endParaRPr lang="en-US" sz="1400" b="1" i="0" u="none" strike="noStrike" dirty="0">
                        <a:solidFill>
                          <a:srgbClr val="1F497D"/>
                        </a:solidFill>
                        <a:effectLst/>
                        <a:latin typeface="Arial Narrow"/>
                      </a:endParaRPr>
                    </a:p>
                  </a:txBody>
                  <a:tcPr marL="9525" marR="9525" marT="9525" marB="0" anchor="b"/>
                </a:tc>
                <a:tc>
                  <a:txBody>
                    <a:bodyPr/>
                    <a:lstStyle/>
                    <a:p>
                      <a:pPr algn="ctr" fontAlgn="b"/>
                      <a:r>
                        <a:rPr lang="en-US" sz="1400" b="1" u="none" strike="noStrike" dirty="0">
                          <a:effectLst/>
                        </a:rPr>
                        <a:t>Ability to Carry Out the Project in a Cost Effective Manner </a:t>
                      </a:r>
                      <a:endParaRPr lang="en-US" sz="1400" b="1" i="0" u="none" strike="noStrike" dirty="0">
                        <a:solidFill>
                          <a:srgbClr val="1F497D"/>
                        </a:solidFill>
                        <a:effectLst/>
                        <a:latin typeface="Arial Narrow"/>
                      </a:endParaRPr>
                    </a:p>
                  </a:txBody>
                  <a:tcPr marL="9525" marR="9525" marT="9525" marB="0" anchor="b"/>
                </a:tc>
                <a:tc>
                  <a:txBody>
                    <a:bodyPr/>
                    <a:lstStyle/>
                    <a:p>
                      <a:pPr algn="ctr" fontAlgn="b"/>
                      <a:r>
                        <a:rPr lang="en-US" sz="1400" b="1" u="none" strike="noStrike" dirty="0">
                          <a:effectLst/>
                        </a:rPr>
                        <a:t>Impact </a:t>
                      </a:r>
                      <a:endParaRPr lang="en-US" sz="1400" b="1" i="0" u="none" strike="noStrike" dirty="0">
                        <a:solidFill>
                          <a:srgbClr val="1F497D"/>
                        </a:solidFill>
                        <a:effectLst/>
                        <a:latin typeface="Arial Narrow"/>
                      </a:endParaRPr>
                    </a:p>
                  </a:txBody>
                  <a:tcPr marL="9525" marR="9525" marT="9525" marB="0" anchor="b"/>
                </a:tc>
              </a:tr>
              <a:tr h="190500">
                <a:tc>
                  <a:txBody>
                    <a:bodyPr/>
                    <a:lstStyle/>
                    <a:p>
                      <a:pPr algn="l" fontAlgn="b"/>
                      <a:r>
                        <a:rPr lang="en-US" sz="1400" u="none" strike="noStrike" dirty="0">
                          <a:effectLst/>
                        </a:rPr>
                        <a:t>Phase II, Phase IIA</a:t>
                      </a:r>
                      <a:endParaRPr lang="en-US" sz="1400" b="0" i="0" u="none" strike="noStrike" dirty="0">
                        <a:solidFill>
                          <a:srgbClr val="1F497D"/>
                        </a:solidFill>
                        <a:effectLst/>
                        <a:latin typeface="Calibri"/>
                      </a:endParaRPr>
                    </a:p>
                  </a:txBody>
                  <a:tcPr marL="9525" marR="9525" marT="9525" marB="0" anchor="b"/>
                </a:tc>
                <a:tc>
                  <a:txBody>
                    <a:bodyPr/>
                    <a:lstStyle/>
                    <a:p>
                      <a:pPr algn="ctr" fontAlgn="b"/>
                      <a:r>
                        <a:rPr lang="en-US" sz="1400" u="none" strike="noStrike" dirty="0">
                          <a:effectLst/>
                        </a:rPr>
                        <a:t>1/3</a:t>
                      </a:r>
                      <a:endParaRPr lang="en-US" sz="1400" b="0" i="0" u="none" strike="noStrike" dirty="0">
                        <a:solidFill>
                          <a:srgbClr val="1F497D"/>
                        </a:solidFill>
                        <a:effectLst/>
                        <a:latin typeface="Calibri"/>
                      </a:endParaRPr>
                    </a:p>
                  </a:txBody>
                  <a:tcPr marL="9525" marR="9525" marT="9525" marB="0" anchor="b"/>
                </a:tc>
                <a:tc>
                  <a:txBody>
                    <a:bodyPr/>
                    <a:lstStyle/>
                    <a:p>
                      <a:pPr algn="ctr" fontAlgn="b"/>
                      <a:r>
                        <a:rPr lang="en-US" sz="1400" u="none" strike="noStrike">
                          <a:effectLst/>
                        </a:rPr>
                        <a:t>1/3</a:t>
                      </a:r>
                      <a:endParaRPr lang="en-US" sz="1400" b="0" i="0" u="none" strike="noStrike">
                        <a:solidFill>
                          <a:srgbClr val="1F497D"/>
                        </a:solidFill>
                        <a:effectLst/>
                        <a:latin typeface="Calibri"/>
                      </a:endParaRPr>
                    </a:p>
                  </a:txBody>
                  <a:tcPr marL="9525" marR="9525" marT="9525" marB="0" anchor="b"/>
                </a:tc>
                <a:tc>
                  <a:txBody>
                    <a:bodyPr/>
                    <a:lstStyle/>
                    <a:p>
                      <a:pPr algn="ctr" fontAlgn="b"/>
                      <a:r>
                        <a:rPr lang="en-US" sz="1400" u="none" strike="noStrike">
                          <a:effectLst/>
                        </a:rPr>
                        <a:t>1/3</a:t>
                      </a:r>
                      <a:endParaRPr lang="en-US" sz="1400" b="0" i="0" u="none" strike="noStrike">
                        <a:solidFill>
                          <a:srgbClr val="1F497D"/>
                        </a:solidFill>
                        <a:effectLst/>
                        <a:latin typeface="Calibri"/>
                      </a:endParaRPr>
                    </a:p>
                  </a:txBody>
                  <a:tcPr marL="9525" marR="9525" marT="9525" marB="0" anchor="b"/>
                </a:tc>
              </a:tr>
              <a:tr h="190500">
                <a:tc>
                  <a:txBody>
                    <a:bodyPr/>
                    <a:lstStyle/>
                    <a:p>
                      <a:pPr algn="l" fontAlgn="b"/>
                      <a:r>
                        <a:rPr lang="en-US" sz="1400" u="none" strike="noStrike">
                          <a:effectLst/>
                        </a:rPr>
                        <a:t>Phase IIB </a:t>
                      </a:r>
                      <a:endParaRPr lang="en-US" sz="1400" b="0" i="0" u="none" strike="noStrike">
                        <a:solidFill>
                          <a:srgbClr val="1F497D"/>
                        </a:solidFill>
                        <a:effectLst/>
                        <a:latin typeface="Calibri"/>
                      </a:endParaRPr>
                    </a:p>
                  </a:txBody>
                  <a:tcPr marL="9525" marR="9525" marT="9525" marB="0" anchor="b"/>
                </a:tc>
                <a:tc>
                  <a:txBody>
                    <a:bodyPr/>
                    <a:lstStyle/>
                    <a:p>
                      <a:pPr algn="ctr" fontAlgn="b"/>
                      <a:r>
                        <a:rPr lang="en-US" sz="1400" u="none" strike="noStrike" dirty="0">
                          <a:effectLst/>
                        </a:rPr>
                        <a:t>1/4</a:t>
                      </a:r>
                      <a:endParaRPr lang="en-US" sz="1400" b="0" i="0" u="none" strike="noStrike" dirty="0">
                        <a:solidFill>
                          <a:srgbClr val="1F497D"/>
                        </a:solidFill>
                        <a:effectLst/>
                        <a:latin typeface="Calibri"/>
                      </a:endParaRPr>
                    </a:p>
                  </a:txBody>
                  <a:tcPr marL="9525" marR="9525" marT="9525" marB="0" anchor="b"/>
                </a:tc>
                <a:tc>
                  <a:txBody>
                    <a:bodyPr/>
                    <a:lstStyle/>
                    <a:p>
                      <a:pPr algn="ctr" fontAlgn="b"/>
                      <a:r>
                        <a:rPr lang="en-US" sz="1400" u="none" strike="noStrike">
                          <a:effectLst/>
                        </a:rPr>
                        <a:t>1/4</a:t>
                      </a:r>
                      <a:endParaRPr lang="en-US" sz="1400" b="0" i="0" u="none" strike="noStrike">
                        <a:solidFill>
                          <a:srgbClr val="1F497D"/>
                        </a:solidFill>
                        <a:effectLst/>
                        <a:latin typeface="Calibri"/>
                      </a:endParaRPr>
                    </a:p>
                  </a:txBody>
                  <a:tcPr marL="9525" marR="9525" marT="9525" marB="0" anchor="b"/>
                </a:tc>
                <a:tc>
                  <a:txBody>
                    <a:bodyPr/>
                    <a:lstStyle/>
                    <a:p>
                      <a:pPr algn="ctr" fontAlgn="b"/>
                      <a:r>
                        <a:rPr lang="en-US" sz="1400" b="1" u="none" strike="noStrike" dirty="0">
                          <a:effectLst/>
                        </a:rPr>
                        <a:t>1/2</a:t>
                      </a:r>
                      <a:endParaRPr lang="en-US" sz="1400" b="1" i="0" u="none" strike="noStrike" dirty="0">
                        <a:solidFill>
                          <a:srgbClr val="1F497D"/>
                        </a:solidFill>
                        <a:effectLst/>
                        <a:latin typeface="Calibri"/>
                      </a:endParaRPr>
                    </a:p>
                  </a:txBody>
                  <a:tcPr marL="9525" marR="9525" marT="9525" marB="0" anchor="b"/>
                </a:tc>
              </a:tr>
            </a:tbl>
          </a:graphicData>
        </a:graphic>
      </p:graphicFrame>
    </p:spTree>
    <p:extLst>
      <p:ext uri="{BB962C8B-B14F-4D97-AF65-F5344CB8AC3E}">
        <p14:creationId xmlns:p14="http://schemas.microsoft.com/office/powerpoint/2010/main" val="1293896946"/>
      </p:ext>
    </p:extLst>
  </p:cSld>
  <p:clrMapOvr>
    <a:masterClrMapping/>
  </p:clrMapOvr>
  <p:transition spd="slow">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Letter of Intent (LOI) Requirement</a:t>
            </a:r>
            <a:endParaRPr lang="en-US" dirty="0"/>
          </a:p>
        </p:txBody>
      </p:sp>
      <p:sp>
        <p:nvSpPr>
          <p:cNvPr id="3" name="Content Placeholder 2"/>
          <p:cNvSpPr>
            <a:spLocks noGrp="1"/>
          </p:cNvSpPr>
          <p:nvPr>
            <p:ph idx="1"/>
          </p:nvPr>
        </p:nvSpPr>
        <p:spPr/>
        <p:txBody>
          <a:bodyPr>
            <a:normAutofit/>
          </a:bodyPr>
          <a:lstStyle/>
          <a:p>
            <a:r>
              <a:rPr lang="en-US" sz="2000" b="1" u="sng" dirty="0" smtClean="0"/>
              <a:t>Second</a:t>
            </a:r>
            <a:r>
              <a:rPr lang="en-US" sz="2000" dirty="0" smtClean="0"/>
              <a:t> Phase II applicants are required to submit a LOI through PAMS</a:t>
            </a:r>
          </a:p>
          <a:p>
            <a:pPr lvl="1"/>
            <a:r>
              <a:rPr lang="en-US" sz="1800" dirty="0" smtClean="0"/>
              <a:t>Deadline:  April 1, 2019  by 5:00 pm ET </a:t>
            </a:r>
          </a:p>
          <a:p>
            <a:pPr lvl="1"/>
            <a:r>
              <a:rPr lang="en-US" sz="1800" dirty="0" smtClean="0"/>
              <a:t>Content:</a:t>
            </a:r>
          </a:p>
          <a:p>
            <a:pPr lvl="2"/>
            <a:r>
              <a:rPr lang="en-US" sz="1600" dirty="0" smtClean="0"/>
              <a:t>Business Official name and contact information (telephone number and email address)</a:t>
            </a:r>
          </a:p>
          <a:p>
            <a:pPr lvl="2"/>
            <a:r>
              <a:rPr lang="en-US" sz="1600" dirty="0" smtClean="0"/>
              <a:t>Name(s) of any proposed subcontractor(s) or consultant(s), if any</a:t>
            </a:r>
          </a:p>
          <a:p>
            <a:pPr lvl="2"/>
            <a:r>
              <a:rPr lang="en-US" sz="1600" dirty="0" smtClean="0"/>
              <a:t>DOE Phase II Award Number  DE-SC000XXXX</a:t>
            </a:r>
          </a:p>
          <a:p>
            <a:pPr lvl="2"/>
            <a:r>
              <a:rPr lang="en-US" sz="1600" dirty="0" smtClean="0"/>
              <a:t>Type of Second Phase II submission:  Phase IIA or Phase IIB  </a:t>
            </a:r>
          </a:p>
          <a:p>
            <a:pPr lvl="2"/>
            <a:r>
              <a:rPr lang="en-US" sz="1600" dirty="0" smtClean="0"/>
              <a:t>Second Phase II Project Title (same as your initial Phase II project title)</a:t>
            </a:r>
          </a:p>
          <a:p>
            <a:pPr lvl="2"/>
            <a:r>
              <a:rPr lang="en-US" sz="1600" dirty="0" smtClean="0"/>
              <a:t>Phase I topic and subtopic number (same as your Phase I and initial Phase II)</a:t>
            </a:r>
          </a:p>
          <a:p>
            <a:pPr lvl="2"/>
            <a:r>
              <a:rPr lang="en-US" sz="1600" dirty="0" smtClean="0"/>
              <a:t>Technical abstract that sufficiently describes your technology and application.  The abstract should not exceed 500 words and two pages and it must provide sufficient technical depth to allow DOE to assign technical reviewers for your application.  Please note that your abstract should not contain any proprietary information.</a:t>
            </a:r>
          </a:p>
          <a:p>
            <a:r>
              <a:rPr lang="en-US" sz="2000" b="1" u="sng" dirty="0" smtClean="0"/>
              <a:t>Initial</a:t>
            </a:r>
            <a:r>
              <a:rPr lang="en-US" sz="2000" dirty="0" smtClean="0"/>
              <a:t> Phase II applicants are not required to submit an LOI</a:t>
            </a:r>
            <a:endParaRPr lang="en-US" sz="2000" dirty="0"/>
          </a:p>
        </p:txBody>
      </p:sp>
      <p:sp>
        <p:nvSpPr>
          <p:cNvPr id="4" name="Slide Number Placeholder 3"/>
          <p:cNvSpPr>
            <a:spLocks noGrp="1"/>
          </p:cNvSpPr>
          <p:nvPr>
            <p:ph type="sldNum" sz="quarter" idx="12"/>
          </p:nvPr>
        </p:nvSpPr>
        <p:spPr/>
        <p:txBody>
          <a:bodyPr/>
          <a:lstStyle/>
          <a:p>
            <a:fld id="{CFB0700A-AA3D-461B-A3B6-39C39373F01C}" type="slidenum">
              <a:rPr lang="en-US" smtClean="0"/>
              <a:pPr/>
              <a:t>16</a:t>
            </a:fld>
            <a:endParaRPr lang="en-US" dirty="0"/>
          </a:p>
        </p:txBody>
      </p:sp>
    </p:spTree>
    <p:extLst>
      <p:ext uri="{BB962C8B-B14F-4D97-AF65-F5344CB8AC3E}">
        <p14:creationId xmlns:p14="http://schemas.microsoft.com/office/powerpoint/2010/main" val="1460620880"/>
      </p:ext>
    </p:extLst>
  </p:cSld>
  <p:clrMapOvr>
    <a:masterClrMapping/>
  </p:clrMapOvr>
  <p:transition spd="slow">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 Cost Extensions</a:t>
            </a:r>
            <a:endParaRPr lang="en-US" dirty="0"/>
          </a:p>
        </p:txBody>
      </p:sp>
      <p:sp>
        <p:nvSpPr>
          <p:cNvPr id="3" name="Content Placeholder 2"/>
          <p:cNvSpPr>
            <a:spLocks noGrp="1"/>
          </p:cNvSpPr>
          <p:nvPr>
            <p:ph idx="1"/>
          </p:nvPr>
        </p:nvSpPr>
        <p:spPr/>
        <p:txBody>
          <a:bodyPr>
            <a:normAutofit/>
          </a:bodyPr>
          <a:lstStyle/>
          <a:p>
            <a:r>
              <a:rPr lang="en-US" sz="2000" dirty="0" smtClean="0"/>
              <a:t>Please note that a small business is eligible to receive a Phase IIA or IIB award only if their initial Phase II project has completed  </a:t>
            </a:r>
          </a:p>
          <a:p>
            <a:pPr lvl="1"/>
            <a:r>
              <a:rPr lang="en-US" sz="1600" dirty="0" smtClean="0"/>
              <a:t>Requests for No Cost Extensions should not conflict with the Phase IIA award start date (August 19. 2019) </a:t>
            </a:r>
          </a:p>
          <a:p>
            <a:pPr lvl="1"/>
            <a:endParaRPr lang="en-US" sz="1800" dirty="0"/>
          </a:p>
        </p:txBody>
      </p:sp>
      <p:sp>
        <p:nvSpPr>
          <p:cNvPr id="4" name="Slide Number Placeholder 3"/>
          <p:cNvSpPr>
            <a:spLocks noGrp="1"/>
          </p:cNvSpPr>
          <p:nvPr>
            <p:ph type="sldNum" sz="quarter" idx="12"/>
          </p:nvPr>
        </p:nvSpPr>
        <p:spPr/>
        <p:txBody>
          <a:bodyPr/>
          <a:lstStyle/>
          <a:p>
            <a:fld id="{2BA9E7EC-3D06-47D0-A832-F6F185DA02B9}" type="slidenum">
              <a:rPr lang="en-US" smtClean="0"/>
              <a:pPr/>
              <a:t>17</a:t>
            </a:fld>
            <a:endParaRPr lang="en-US" dirty="0"/>
          </a:p>
        </p:txBody>
      </p:sp>
      <p:sp>
        <p:nvSpPr>
          <p:cNvPr id="5" name="Rectangle 4"/>
          <p:cNvSpPr/>
          <p:nvPr/>
        </p:nvSpPr>
        <p:spPr>
          <a:xfrm>
            <a:off x="2590800" y="4289999"/>
            <a:ext cx="1266826" cy="400050"/>
          </a:xfrm>
          <a:prstGeom prst="rect">
            <a:avLst/>
          </a:prstGeom>
          <a:solidFill>
            <a:schemeClr val="tx1">
              <a:lumMod val="75000"/>
              <a:lumOff val="2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Phase I</a:t>
            </a:r>
          </a:p>
        </p:txBody>
      </p:sp>
      <p:sp>
        <p:nvSpPr>
          <p:cNvPr id="6" name="Rectangle 5"/>
          <p:cNvSpPr/>
          <p:nvPr/>
        </p:nvSpPr>
        <p:spPr>
          <a:xfrm>
            <a:off x="4343400" y="4289999"/>
            <a:ext cx="2419350" cy="400050"/>
          </a:xfrm>
          <a:prstGeom prst="rect">
            <a:avLst/>
          </a:prstGeom>
          <a:solidFill>
            <a:schemeClr val="tx1">
              <a:lumMod val="75000"/>
              <a:lumOff val="2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Phase II (ends </a:t>
            </a:r>
            <a:r>
              <a:rPr lang="en-US" sz="1600" dirty="0" smtClean="0"/>
              <a:t>~7/30/2019)</a:t>
            </a:r>
            <a:endParaRPr lang="en-US" sz="1600" dirty="0"/>
          </a:p>
        </p:txBody>
      </p:sp>
      <p:sp>
        <p:nvSpPr>
          <p:cNvPr id="7" name="Rectangle 6"/>
          <p:cNvSpPr/>
          <p:nvPr/>
        </p:nvSpPr>
        <p:spPr>
          <a:xfrm>
            <a:off x="6781800" y="4289999"/>
            <a:ext cx="2838450" cy="400050"/>
          </a:xfrm>
          <a:prstGeom prst="rect">
            <a:avLst/>
          </a:prstGeom>
          <a:solidFill>
            <a:schemeClr val="tx2">
              <a:lumMod val="60000"/>
              <a:lumOff val="4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Phase IIA (starts </a:t>
            </a:r>
            <a:r>
              <a:rPr lang="en-US" sz="1600" dirty="0" smtClean="0"/>
              <a:t>~8/19/2019)</a:t>
            </a:r>
            <a:endParaRPr lang="en-US" sz="1600" dirty="0"/>
          </a:p>
        </p:txBody>
      </p:sp>
      <p:sp>
        <p:nvSpPr>
          <p:cNvPr id="8" name="TextBox 7"/>
          <p:cNvSpPr txBox="1"/>
          <p:nvPr/>
        </p:nvSpPr>
        <p:spPr>
          <a:xfrm>
            <a:off x="2628902" y="4690050"/>
            <a:ext cx="1200149" cy="307777"/>
          </a:xfrm>
          <a:prstGeom prst="rect">
            <a:avLst/>
          </a:prstGeom>
          <a:noFill/>
        </p:spPr>
        <p:txBody>
          <a:bodyPr wrap="square" rtlCol="0">
            <a:spAutoFit/>
          </a:bodyPr>
          <a:lstStyle/>
          <a:p>
            <a:pPr algn="ctr"/>
            <a:r>
              <a:rPr lang="en-US" sz="1400" i="1" dirty="0">
                <a:latin typeface="+mn-lt"/>
              </a:rPr>
              <a:t>6-9 months</a:t>
            </a:r>
          </a:p>
        </p:txBody>
      </p:sp>
      <p:sp>
        <p:nvSpPr>
          <p:cNvPr id="9" name="TextBox 8"/>
          <p:cNvSpPr txBox="1"/>
          <p:nvPr/>
        </p:nvSpPr>
        <p:spPr>
          <a:xfrm>
            <a:off x="4953001" y="4688561"/>
            <a:ext cx="1200149" cy="307777"/>
          </a:xfrm>
          <a:prstGeom prst="rect">
            <a:avLst/>
          </a:prstGeom>
          <a:noFill/>
        </p:spPr>
        <p:txBody>
          <a:bodyPr wrap="square" rtlCol="0">
            <a:spAutoFit/>
          </a:bodyPr>
          <a:lstStyle/>
          <a:p>
            <a:pPr algn="ctr"/>
            <a:r>
              <a:rPr lang="en-US" sz="1400" i="1" dirty="0">
                <a:latin typeface="+mn-lt"/>
              </a:rPr>
              <a:t>2 years</a:t>
            </a:r>
          </a:p>
        </p:txBody>
      </p:sp>
      <p:sp>
        <p:nvSpPr>
          <p:cNvPr id="10" name="TextBox 9"/>
          <p:cNvSpPr txBox="1"/>
          <p:nvPr/>
        </p:nvSpPr>
        <p:spPr>
          <a:xfrm>
            <a:off x="7715252" y="4690050"/>
            <a:ext cx="1200149" cy="307777"/>
          </a:xfrm>
          <a:prstGeom prst="rect">
            <a:avLst/>
          </a:prstGeom>
          <a:noFill/>
        </p:spPr>
        <p:txBody>
          <a:bodyPr wrap="square" rtlCol="0">
            <a:spAutoFit/>
          </a:bodyPr>
          <a:lstStyle/>
          <a:p>
            <a:pPr algn="ctr"/>
            <a:r>
              <a:rPr lang="en-US" sz="1400" i="1" dirty="0">
                <a:solidFill>
                  <a:schemeClr val="accent1"/>
                </a:solidFill>
                <a:latin typeface="+mn-lt"/>
              </a:rPr>
              <a:t>up to 2 years</a:t>
            </a:r>
          </a:p>
        </p:txBody>
      </p:sp>
      <p:cxnSp>
        <p:nvCxnSpPr>
          <p:cNvPr id="11" name="Straight Arrow Connector 10"/>
          <p:cNvCxnSpPr/>
          <p:nvPr/>
        </p:nvCxnSpPr>
        <p:spPr>
          <a:xfrm flipV="1">
            <a:off x="6267450" y="4855696"/>
            <a:ext cx="0" cy="14213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5253037" y="5027713"/>
            <a:ext cx="2028826" cy="523220"/>
          </a:xfrm>
          <a:prstGeom prst="rect">
            <a:avLst/>
          </a:prstGeom>
          <a:noFill/>
        </p:spPr>
        <p:txBody>
          <a:bodyPr wrap="square" rtlCol="0">
            <a:spAutoFit/>
          </a:bodyPr>
          <a:lstStyle/>
          <a:p>
            <a:pPr algn="ctr"/>
            <a:r>
              <a:rPr lang="en-US" sz="1400" b="1" i="1" dirty="0">
                <a:solidFill>
                  <a:schemeClr val="accent1"/>
                </a:solidFill>
                <a:latin typeface="+mn-lt"/>
              </a:rPr>
              <a:t>Phase IIA application submitted in FY </a:t>
            </a:r>
            <a:r>
              <a:rPr lang="en-US" sz="1400" b="1" i="1" dirty="0" smtClean="0">
                <a:solidFill>
                  <a:schemeClr val="accent1"/>
                </a:solidFill>
                <a:latin typeface="+mn-lt"/>
              </a:rPr>
              <a:t>2019</a:t>
            </a:r>
            <a:endParaRPr lang="en-US" sz="1400" b="1" i="1" dirty="0">
              <a:solidFill>
                <a:schemeClr val="accent1"/>
              </a:solidFill>
              <a:latin typeface="+mn-lt"/>
            </a:endParaRPr>
          </a:p>
        </p:txBody>
      </p:sp>
      <p:sp>
        <p:nvSpPr>
          <p:cNvPr id="13" name="TextBox 12"/>
          <p:cNvSpPr txBox="1"/>
          <p:nvPr/>
        </p:nvSpPr>
        <p:spPr>
          <a:xfrm>
            <a:off x="2688854" y="3682425"/>
            <a:ext cx="1070719" cy="584775"/>
          </a:xfrm>
          <a:prstGeom prst="rect">
            <a:avLst/>
          </a:prstGeom>
          <a:noFill/>
        </p:spPr>
        <p:txBody>
          <a:bodyPr wrap="square" rtlCol="0">
            <a:spAutoFit/>
          </a:bodyPr>
          <a:lstStyle/>
          <a:p>
            <a:pPr algn="ctr"/>
            <a:r>
              <a:rPr lang="en-US" sz="1600" dirty="0">
                <a:latin typeface="+mn-lt"/>
              </a:rPr>
              <a:t>Awarded in FY </a:t>
            </a:r>
            <a:r>
              <a:rPr lang="en-US" sz="1600" dirty="0" smtClean="0">
                <a:latin typeface="+mn-lt"/>
              </a:rPr>
              <a:t>2016</a:t>
            </a:r>
            <a:endParaRPr lang="en-US" sz="1600" dirty="0">
              <a:latin typeface="+mn-lt"/>
            </a:endParaRPr>
          </a:p>
        </p:txBody>
      </p:sp>
      <p:sp>
        <p:nvSpPr>
          <p:cNvPr id="14" name="TextBox 13"/>
          <p:cNvSpPr txBox="1"/>
          <p:nvPr/>
        </p:nvSpPr>
        <p:spPr>
          <a:xfrm>
            <a:off x="4876801" y="3682425"/>
            <a:ext cx="1070719" cy="584775"/>
          </a:xfrm>
          <a:prstGeom prst="rect">
            <a:avLst/>
          </a:prstGeom>
          <a:noFill/>
        </p:spPr>
        <p:txBody>
          <a:bodyPr wrap="square" rtlCol="0">
            <a:spAutoFit/>
          </a:bodyPr>
          <a:lstStyle/>
          <a:p>
            <a:pPr algn="ctr"/>
            <a:r>
              <a:rPr lang="en-US" sz="1600" dirty="0">
                <a:latin typeface="+mn-lt"/>
              </a:rPr>
              <a:t>Awarded in FY </a:t>
            </a:r>
            <a:r>
              <a:rPr lang="en-US" sz="1600" dirty="0" smtClean="0">
                <a:latin typeface="+mn-lt"/>
              </a:rPr>
              <a:t>2017</a:t>
            </a:r>
            <a:endParaRPr lang="en-US" sz="1600" dirty="0">
              <a:latin typeface="+mn-lt"/>
            </a:endParaRPr>
          </a:p>
        </p:txBody>
      </p:sp>
    </p:spTree>
    <p:extLst>
      <p:ext uri="{BB962C8B-B14F-4D97-AF65-F5344CB8AC3E}">
        <p14:creationId xmlns:p14="http://schemas.microsoft.com/office/powerpoint/2010/main" val="2714560356"/>
      </p:ext>
    </p:extLst>
  </p:cSld>
  <p:clrMapOvr>
    <a:masterClrMapping/>
  </p:clrMapOvr>
  <p:transition spd="slow">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 Cost Extensions</a:t>
            </a:r>
            <a:endParaRPr lang="en-US" dirty="0"/>
          </a:p>
        </p:txBody>
      </p:sp>
      <p:sp>
        <p:nvSpPr>
          <p:cNvPr id="3" name="Content Placeholder 2"/>
          <p:cNvSpPr>
            <a:spLocks noGrp="1"/>
          </p:cNvSpPr>
          <p:nvPr>
            <p:ph idx="1"/>
          </p:nvPr>
        </p:nvSpPr>
        <p:spPr/>
        <p:txBody>
          <a:bodyPr>
            <a:normAutofit/>
          </a:bodyPr>
          <a:lstStyle/>
          <a:p>
            <a:r>
              <a:rPr lang="en-US" sz="2000" dirty="0" smtClean="0"/>
              <a:t>Phase IIB applicants should not request No Cost Extensions to their Phase II award that would overlap with the anticipated start date of the Phase IIB award  (August 19, 2019)</a:t>
            </a:r>
            <a:endParaRPr lang="en-US" sz="2000" dirty="0"/>
          </a:p>
        </p:txBody>
      </p:sp>
      <p:sp>
        <p:nvSpPr>
          <p:cNvPr id="4" name="Slide Number Placeholder 3"/>
          <p:cNvSpPr>
            <a:spLocks noGrp="1"/>
          </p:cNvSpPr>
          <p:nvPr>
            <p:ph type="sldNum" sz="quarter" idx="12"/>
          </p:nvPr>
        </p:nvSpPr>
        <p:spPr/>
        <p:txBody>
          <a:bodyPr/>
          <a:lstStyle/>
          <a:p>
            <a:fld id="{2BA9E7EC-3D06-47D0-A832-F6F185DA02B9}" type="slidenum">
              <a:rPr lang="en-US" smtClean="0"/>
              <a:pPr/>
              <a:t>18</a:t>
            </a:fld>
            <a:endParaRPr lang="en-US" dirty="0"/>
          </a:p>
        </p:txBody>
      </p:sp>
      <p:sp>
        <p:nvSpPr>
          <p:cNvPr id="5" name="Rectangle 4"/>
          <p:cNvSpPr/>
          <p:nvPr/>
        </p:nvSpPr>
        <p:spPr>
          <a:xfrm>
            <a:off x="3583641" y="3373371"/>
            <a:ext cx="1419225" cy="400050"/>
          </a:xfrm>
          <a:prstGeom prst="rect">
            <a:avLst/>
          </a:prstGeom>
          <a:solidFill>
            <a:schemeClr val="tx1">
              <a:lumMod val="75000"/>
              <a:lumOff val="2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Phase I</a:t>
            </a:r>
          </a:p>
        </p:txBody>
      </p:sp>
      <p:sp>
        <p:nvSpPr>
          <p:cNvPr id="6" name="Rectangle 5"/>
          <p:cNvSpPr/>
          <p:nvPr/>
        </p:nvSpPr>
        <p:spPr>
          <a:xfrm>
            <a:off x="5336241" y="3373371"/>
            <a:ext cx="2419350" cy="400050"/>
          </a:xfrm>
          <a:prstGeom prst="rect">
            <a:avLst/>
          </a:prstGeom>
          <a:solidFill>
            <a:schemeClr val="tx1">
              <a:lumMod val="75000"/>
              <a:lumOff val="2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Phase II (ends </a:t>
            </a:r>
            <a:r>
              <a:rPr lang="en-US" sz="1600" dirty="0" smtClean="0"/>
              <a:t>~7/30/19)</a:t>
            </a:r>
            <a:endParaRPr lang="en-US" sz="1600" dirty="0"/>
          </a:p>
        </p:txBody>
      </p:sp>
      <p:sp>
        <p:nvSpPr>
          <p:cNvPr id="7" name="Rectangle 6"/>
          <p:cNvSpPr/>
          <p:nvPr/>
        </p:nvSpPr>
        <p:spPr>
          <a:xfrm>
            <a:off x="7715250" y="3373371"/>
            <a:ext cx="2419350" cy="400050"/>
          </a:xfrm>
          <a:prstGeom prst="rect">
            <a:avLst/>
          </a:prstGeom>
          <a:solidFill>
            <a:srgbClr val="00B05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Phase IIB (starts </a:t>
            </a:r>
            <a:r>
              <a:rPr lang="en-US" sz="1600" dirty="0" smtClean="0"/>
              <a:t>~8/19/19)</a:t>
            </a:r>
            <a:endParaRPr lang="en-US" sz="1600" dirty="0"/>
          </a:p>
        </p:txBody>
      </p:sp>
      <p:sp>
        <p:nvSpPr>
          <p:cNvPr id="8" name="TextBox 7"/>
          <p:cNvSpPr txBox="1"/>
          <p:nvPr/>
        </p:nvSpPr>
        <p:spPr>
          <a:xfrm>
            <a:off x="3621743" y="3773422"/>
            <a:ext cx="1200149" cy="307777"/>
          </a:xfrm>
          <a:prstGeom prst="rect">
            <a:avLst/>
          </a:prstGeom>
          <a:noFill/>
        </p:spPr>
        <p:txBody>
          <a:bodyPr wrap="square" rtlCol="0">
            <a:spAutoFit/>
          </a:bodyPr>
          <a:lstStyle/>
          <a:p>
            <a:pPr algn="ctr"/>
            <a:r>
              <a:rPr lang="en-US" sz="1400" i="1" dirty="0">
                <a:latin typeface="+mn-lt"/>
              </a:rPr>
              <a:t>6-9 months</a:t>
            </a:r>
          </a:p>
        </p:txBody>
      </p:sp>
      <p:sp>
        <p:nvSpPr>
          <p:cNvPr id="9" name="TextBox 8"/>
          <p:cNvSpPr txBox="1"/>
          <p:nvPr/>
        </p:nvSpPr>
        <p:spPr>
          <a:xfrm>
            <a:off x="5945842" y="3771933"/>
            <a:ext cx="1200149" cy="307777"/>
          </a:xfrm>
          <a:prstGeom prst="rect">
            <a:avLst/>
          </a:prstGeom>
          <a:noFill/>
        </p:spPr>
        <p:txBody>
          <a:bodyPr wrap="square" rtlCol="0">
            <a:spAutoFit/>
          </a:bodyPr>
          <a:lstStyle/>
          <a:p>
            <a:pPr algn="ctr"/>
            <a:r>
              <a:rPr lang="en-US" sz="1400" i="1" dirty="0">
                <a:latin typeface="+mn-lt"/>
              </a:rPr>
              <a:t>2 years</a:t>
            </a:r>
          </a:p>
        </p:txBody>
      </p:sp>
      <p:sp>
        <p:nvSpPr>
          <p:cNvPr id="10" name="TextBox 9"/>
          <p:cNvSpPr txBox="1"/>
          <p:nvPr/>
        </p:nvSpPr>
        <p:spPr>
          <a:xfrm>
            <a:off x="8324850" y="3775020"/>
            <a:ext cx="1200149" cy="307777"/>
          </a:xfrm>
          <a:prstGeom prst="rect">
            <a:avLst/>
          </a:prstGeom>
          <a:noFill/>
        </p:spPr>
        <p:txBody>
          <a:bodyPr wrap="square" rtlCol="0">
            <a:spAutoFit/>
          </a:bodyPr>
          <a:lstStyle/>
          <a:p>
            <a:pPr algn="ctr"/>
            <a:r>
              <a:rPr lang="en-US" sz="1400" i="1" dirty="0">
                <a:solidFill>
                  <a:srgbClr val="00B050"/>
                </a:solidFill>
                <a:latin typeface="+mn-lt"/>
              </a:rPr>
              <a:t>up to 2 years</a:t>
            </a:r>
          </a:p>
        </p:txBody>
      </p:sp>
      <p:sp>
        <p:nvSpPr>
          <p:cNvPr id="11" name="Rectangle 10"/>
          <p:cNvSpPr/>
          <p:nvPr/>
        </p:nvSpPr>
        <p:spPr>
          <a:xfrm>
            <a:off x="7791450" y="5077481"/>
            <a:ext cx="2419350" cy="400050"/>
          </a:xfrm>
          <a:prstGeom prst="rect">
            <a:avLst/>
          </a:prstGeom>
          <a:solidFill>
            <a:srgbClr val="00B05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Phase IIB (starts </a:t>
            </a:r>
            <a:r>
              <a:rPr lang="en-US" sz="1600" dirty="0" smtClean="0"/>
              <a:t>~8/19/19)</a:t>
            </a:r>
            <a:endParaRPr lang="en-US" sz="1600" dirty="0"/>
          </a:p>
        </p:txBody>
      </p:sp>
      <p:sp>
        <p:nvSpPr>
          <p:cNvPr id="12" name="TextBox 11"/>
          <p:cNvSpPr txBox="1"/>
          <p:nvPr/>
        </p:nvSpPr>
        <p:spPr>
          <a:xfrm>
            <a:off x="8365192" y="5429907"/>
            <a:ext cx="1200149" cy="307777"/>
          </a:xfrm>
          <a:prstGeom prst="rect">
            <a:avLst/>
          </a:prstGeom>
          <a:noFill/>
        </p:spPr>
        <p:txBody>
          <a:bodyPr wrap="square" rtlCol="0">
            <a:spAutoFit/>
          </a:bodyPr>
          <a:lstStyle/>
          <a:p>
            <a:pPr algn="ctr"/>
            <a:r>
              <a:rPr lang="en-US" sz="1400" i="1" dirty="0">
                <a:solidFill>
                  <a:srgbClr val="00B050"/>
                </a:solidFill>
                <a:latin typeface="+mn-lt"/>
              </a:rPr>
              <a:t>up to 2 years</a:t>
            </a:r>
          </a:p>
        </p:txBody>
      </p:sp>
      <p:sp>
        <p:nvSpPr>
          <p:cNvPr id="13" name="Rectangle 12"/>
          <p:cNvSpPr/>
          <p:nvPr/>
        </p:nvSpPr>
        <p:spPr>
          <a:xfrm>
            <a:off x="2031066" y="5096531"/>
            <a:ext cx="1266826" cy="400050"/>
          </a:xfrm>
          <a:prstGeom prst="rect">
            <a:avLst/>
          </a:prstGeom>
          <a:solidFill>
            <a:schemeClr val="tx1">
              <a:lumMod val="75000"/>
              <a:lumOff val="2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Phase I</a:t>
            </a:r>
          </a:p>
        </p:txBody>
      </p:sp>
      <p:sp>
        <p:nvSpPr>
          <p:cNvPr id="14" name="Rectangle 13"/>
          <p:cNvSpPr/>
          <p:nvPr/>
        </p:nvSpPr>
        <p:spPr>
          <a:xfrm>
            <a:off x="3513046" y="5096531"/>
            <a:ext cx="2532809" cy="400050"/>
          </a:xfrm>
          <a:prstGeom prst="rect">
            <a:avLst/>
          </a:prstGeom>
          <a:solidFill>
            <a:schemeClr val="tx1">
              <a:lumMod val="75000"/>
              <a:lumOff val="2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Phase II (ended </a:t>
            </a:r>
            <a:r>
              <a:rPr lang="en-US" sz="1600" dirty="0" smtClean="0"/>
              <a:t>~7/31/18)</a:t>
            </a:r>
            <a:endParaRPr lang="en-US" sz="1600" dirty="0"/>
          </a:p>
        </p:txBody>
      </p:sp>
      <p:sp>
        <p:nvSpPr>
          <p:cNvPr id="15" name="TextBox 14"/>
          <p:cNvSpPr txBox="1"/>
          <p:nvPr/>
        </p:nvSpPr>
        <p:spPr>
          <a:xfrm>
            <a:off x="2069168" y="5496582"/>
            <a:ext cx="1200149" cy="307777"/>
          </a:xfrm>
          <a:prstGeom prst="rect">
            <a:avLst/>
          </a:prstGeom>
          <a:noFill/>
        </p:spPr>
        <p:txBody>
          <a:bodyPr wrap="square" rtlCol="0">
            <a:spAutoFit/>
          </a:bodyPr>
          <a:lstStyle/>
          <a:p>
            <a:pPr algn="ctr"/>
            <a:r>
              <a:rPr lang="en-US" sz="1400" i="1" dirty="0">
                <a:latin typeface="+mn-lt"/>
              </a:rPr>
              <a:t>6-9 months</a:t>
            </a:r>
          </a:p>
        </p:txBody>
      </p:sp>
      <p:sp>
        <p:nvSpPr>
          <p:cNvPr id="16" name="TextBox 15"/>
          <p:cNvSpPr txBox="1"/>
          <p:nvPr/>
        </p:nvSpPr>
        <p:spPr>
          <a:xfrm>
            <a:off x="4164667" y="5495093"/>
            <a:ext cx="1200149" cy="307777"/>
          </a:xfrm>
          <a:prstGeom prst="rect">
            <a:avLst/>
          </a:prstGeom>
          <a:noFill/>
        </p:spPr>
        <p:txBody>
          <a:bodyPr wrap="square" rtlCol="0">
            <a:spAutoFit/>
          </a:bodyPr>
          <a:lstStyle/>
          <a:p>
            <a:pPr algn="ctr"/>
            <a:r>
              <a:rPr lang="en-US" sz="1400" i="1" dirty="0">
                <a:latin typeface="+mn-lt"/>
              </a:rPr>
              <a:t>2 years</a:t>
            </a:r>
          </a:p>
        </p:txBody>
      </p:sp>
      <p:cxnSp>
        <p:nvCxnSpPr>
          <p:cNvPr id="17" name="Straight Arrow Connector 16"/>
          <p:cNvCxnSpPr>
            <a:stCxn id="14" idx="3"/>
            <a:endCxn id="11" idx="1"/>
          </p:cNvCxnSpPr>
          <p:nvPr/>
        </p:nvCxnSpPr>
        <p:spPr>
          <a:xfrm flipV="1">
            <a:off x="6045854" y="5277506"/>
            <a:ext cx="1745596" cy="19050"/>
          </a:xfrm>
          <a:prstGeom prst="straightConnector1">
            <a:avLst/>
          </a:prstGeom>
          <a:ln>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6376149" y="5281946"/>
            <a:ext cx="1200149" cy="307777"/>
          </a:xfrm>
          <a:prstGeom prst="rect">
            <a:avLst/>
          </a:prstGeom>
          <a:noFill/>
        </p:spPr>
        <p:txBody>
          <a:bodyPr wrap="square" rtlCol="0">
            <a:spAutoFit/>
          </a:bodyPr>
          <a:lstStyle/>
          <a:p>
            <a:pPr algn="ctr"/>
            <a:r>
              <a:rPr lang="en-US" sz="1400" i="1" dirty="0">
                <a:solidFill>
                  <a:srgbClr val="00B050"/>
                </a:solidFill>
                <a:latin typeface="+mn-lt"/>
              </a:rPr>
              <a:t>1 year</a:t>
            </a:r>
          </a:p>
        </p:txBody>
      </p:sp>
      <p:cxnSp>
        <p:nvCxnSpPr>
          <p:cNvPr id="19" name="Straight Arrow Connector 18"/>
          <p:cNvCxnSpPr/>
          <p:nvPr/>
        </p:nvCxnSpPr>
        <p:spPr>
          <a:xfrm flipV="1">
            <a:off x="7246002" y="5494900"/>
            <a:ext cx="0" cy="240731"/>
          </a:xfrm>
          <a:prstGeom prst="straightConnector1">
            <a:avLst/>
          </a:prstGeom>
          <a:ln>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6231589" y="5648980"/>
            <a:ext cx="2028826" cy="523220"/>
          </a:xfrm>
          <a:prstGeom prst="rect">
            <a:avLst/>
          </a:prstGeom>
          <a:noFill/>
        </p:spPr>
        <p:txBody>
          <a:bodyPr wrap="square" rtlCol="0">
            <a:spAutoFit/>
          </a:bodyPr>
          <a:lstStyle/>
          <a:p>
            <a:pPr algn="ctr"/>
            <a:r>
              <a:rPr lang="en-US" sz="1400" b="1" i="1" dirty="0">
                <a:solidFill>
                  <a:srgbClr val="00B050"/>
                </a:solidFill>
                <a:latin typeface="+mn-lt"/>
              </a:rPr>
              <a:t>Phase IIB application</a:t>
            </a:r>
          </a:p>
          <a:p>
            <a:pPr algn="ctr"/>
            <a:r>
              <a:rPr lang="en-US" sz="1400" b="1" i="1" dirty="0">
                <a:solidFill>
                  <a:srgbClr val="00B050"/>
                </a:solidFill>
                <a:latin typeface="+mn-lt"/>
              </a:rPr>
              <a:t>Submitted in </a:t>
            </a:r>
            <a:r>
              <a:rPr lang="en-US" sz="1400" b="1" i="1" dirty="0" smtClean="0">
                <a:solidFill>
                  <a:srgbClr val="00B050"/>
                </a:solidFill>
                <a:latin typeface="+mn-lt"/>
              </a:rPr>
              <a:t>FY2019</a:t>
            </a:r>
            <a:endParaRPr lang="en-US" sz="1400" b="1" i="1" dirty="0">
              <a:solidFill>
                <a:srgbClr val="00B050"/>
              </a:solidFill>
              <a:latin typeface="+mn-lt"/>
            </a:endParaRPr>
          </a:p>
        </p:txBody>
      </p:sp>
      <p:sp>
        <p:nvSpPr>
          <p:cNvPr id="21" name="TextBox 20"/>
          <p:cNvSpPr txBox="1"/>
          <p:nvPr/>
        </p:nvSpPr>
        <p:spPr>
          <a:xfrm>
            <a:off x="6207778" y="4115642"/>
            <a:ext cx="2028826" cy="523220"/>
          </a:xfrm>
          <a:prstGeom prst="rect">
            <a:avLst/>
          </a:prstGeom>
          <a:noFill/>
        </p:spPr>
        <p:txBody>
          <a:bodyPr wrap="square" rtlCol="0">
            <a:spAutoFit/>
          </a:bodyPr>
          <a:lstStyle/>
          <a:p>
            <a:pPr algn="ctr"/>
            <a:r>
              <a:rPr lang="en-US" sz="1400" b="1" i="1" dirty="0">
                <a:solidFill>
                  <a:srgbClr val="00B050"/>
                </a:solidFill>
                <a:latin typeface="+mn-lt"/>
              </a:rPr>
              <a:t>Phase IIB application submitted in FY </a:t>
            </a:r>
            <a:r>
              <a:rPr lang="en-US" sz="1400" b="1" i="1" dirty="0" smtClean="0">
                <a:solidFill>
                  <a:srgbClr val="00B050"/>
                </a:solidFill>
                <a:latin typeface="+mn-lt"/>
              </a:rPr>
              <a:t>2019</a:t>
            </a:r>
            <a:endParaRPr lang="en-US" sz="1400" b="1" i="1" dirty="0">
              <a:solidFill>
                <a:srgbClr val="00B050"/>
              </a:solidFill>
              <a:latin typeface="+mn-lt"/>
            </a:endParaRPr>
          </a:p>
        </p:txBody>
      </p:sp>
      <p:cxnSp>
        <p:nvCxnSpPr>
          <p:cNvPr id="22" name="Straight Arrow Connector 21"/>
          <p:cNvCxnSpPr/>
          <p:nvPr/>
        </p:nvCxnSpPr>
        <p:spPr>
          <a:xfrm flipV="1">
            <a:off x="7222191" y="3916297"/>
            <a:ext cx="0" cy="151063"/>
          </a:xfrm>
          <a:prstGeom prst="straightConnector1">
            <a:avLst/>
          </a:prstGeom>
          <a:ln>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3681695" y="2742758"/>
            <a:ext cx="1070719" cy="584775"/>
          </a:xfrm>
          <a:prstGeom prst="rect">
            <a:avLst/>
          </a:prstGeom>
          <a:noFill/>
        </p:spPr>
        <p:txBody>
          <a:bodyPr wrap="square" rtlCol="0">
            <a:spAutoFit/>
          </a:bodyPr>
          <a:lstStyle/>
          <a:p>
            <a:pPr algn="ctr"/>
            <a:r>
              <a:rPr lang="en-US" sz="1600" dirty="0">
                <a:latin typeface="+mn-lt"/>
              </a:rPr>
              <a:t>Awarded in FY </a:t>
            </a:r>
            <a:r>
              <a:rPr lang="en-US" sz="1600" dirty="0" smtClean="0">
                <a:latin typeface="+mn-lt"/>
              </a:rPr>
              <a:t>2016</a:t>
            </a:r>
            <a:endParaRPr lang="en-US" sz="1600" dirty="0">
              <a:latin typeface="+mn-lt"/>
            </a:endParaRPr>
          </a:p>
        </p:txBody>
      </p:sp>
      <p:sp>
        <p:nvSpPr>
          <p:cNvPr id="24" name="TextBox 23"/>
          <p:cNvSpPr txBox="1"/>
          <p:nvPr/>
        </p:nvSpPr>
        <p:spPr>
          <a:xfrm>
            <a:off x="2129120" y="4437598"/>
            <a:ext cx="1070719" cy="584775"/>
          </a:xfrm>
          <a:prstGeom prst="rect">
            <a:avLst/>
          </a:prstGeom>
          <a:noFill/>
        </p:spPr>
        <p:txBody>
          <a:bodyPr wrap="square" rtlCol="0">
            <a:spAutoFit/>
          </a:bodyPr>
          <a:lstStyle/>
          <a:p>
            <a:pPr algn="ctr"/>
            <a:r>
              <a:rPr lang="en-US" sz="1600" dirty="0">
                <a:latin typeface="+mn-lt"/>
              </a:rPr>
              <a:t>Awarded in FY </a:t>
            </a:r>
            <a:r>
              <a:rPr lang="en-US" sz="1600" dirty="0" smtClean="0">
                <a:latin typeface="+mn-lt"/>
              </a:rPr>
              <a:t>2015</a:t>
            </a:r>
            <a:endParaRPr lang="en-US" sz="1600" dirty="0">
              <a:latin typeface="+mn-lt"/>
            </a:endParaRPr>
          </a:p>
        </p:txBody>
      </p:sp>
      <p:sp>
        <p:nvSpPr>
          <p:cNvPr id="25" name="TextBox 24"/>
          <p:cNvSpPr txBox="1"/>
          <p:nvPr/>
        </p:nvSpPr>
        <p:spPr>
          <a:xfrm>
            <a:off x="5945842" y="2750497"/>
            <a:ext cx="1070719" cy="584775"/>
          </a:xfrm>
          <a:prstGeom prst="rect">
            <a:avLst/>
          </a:prstGeom>
          <a:noFill/>
        </p:spPr>
        <p:txBody>
          <a:bodyPr wrap="square" rtlCol="0">
            <a:spAutoFit/>
          </a:bodyPr>
          <a:lstStyle/>
          <a:p>
            <a:pPr algn="ctr"/>
            <a:r>
              <a:rPr lang="en-US" sz="1600" dirty="0">
                <a:latin typeface="+mn-lt"/>
              </a:rPr>
              <a:t>Awarded in FY </a:t>
            </a:r>
            <a:r>
              <a:rPr lang="en-US" sz="1600" dirty="0" smtClean="0">
                <a:latin typeface="+mn-lt"/>
              </a:rPr>
              <a:t>2017</a:t>
            </a:r>
            <a:endParaRPr lang="en-US" sz="1600" dirty="0">
              <a:latin typeface="+mn-lt"/>
            </a:endParaRPr>
          </a:p>
        </p:txBody>
      </p:sp>
      <p:sp>
        <p:nvSpPr>
          <p:cNvPr id="26" name="TextBox 25"/>
          <p:cNvSpPr txBox="1"/>
          <p:nvPr/>
        </p:nvSpPr>
        <p:spPr>
          <a:xfrm>
            <a:off x="4182596" y="4437597"/>
            <a:ext cx="1070719" cy="584775"/>
          </a:xfrm>
          <a:prstGeom prst="rect">
            <a:avLst/>
          </a:prstGeom>
          <a:noFill/>
        </p:spPr>
        <p:txBody>
          <a:bodyPr wrap="square" rtlCol="0">
            <a:spAutoFit/>
          </a:bodyPr>
          <a:lstStyle/>
          <a:p>
            <a:pPr algn="ctr"/>
            <a:r>
              <a:rPr lang="en-US" sz="1600" dirty="0">
                <a:latin typeface="+mn-lt"/>
              </a:rPr>
              <a:t>Awarded in FY </a:t>
            </a:r>
            <a:r>
              <a:rPr lang="en-US" sz="1600" dirty="0" smtClean="0">
                <a:latin typeface="+mn-lt"/>
              </a:rPr>
              <a:t>2016</a:t>
            </a:r>
            <a:endParaRPr lang="en-US" sz="1600" dirty="0">
              <a:latin typeface="+mn-lt"/>
            </a:endParaRPr>
          </a:p>
        </p:txBody>
      </p:sp>
    </p:spTree>
    <p:extLst>
      <p:ext uri="{BB962C8B-B14F-4D97-AF65-F5344CB8AC3E}">
        <p14:creationId xmlns:p14="http://schemas.microsoft.com/office/powerpoint/2010/main" val="3227644009"/>
      </p:ext>
    </p:extLst>
  </p:cSld>
  <p:clrMapOvr>
    <a:masterClrMapping/>
  </p:clrMapOvr>
  <p:transition spd="slow">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Phase II Application &amp; Award Statistics </a:t>
            </a:r>
            <a:br>
              <a:rPr lang="en-US" dirty="0" smtClean="0"/>
            </a:br>
            <a:r>
              <a:rPr lang="en-US" dirty="0" smtClean="0"/>
              <a:t>for FY 2018  </a:t>
            </a:r>
            <a:endParaRPr lang="en-US" dirty="0"/>
          </a:p>
        </p:txBody>
      </p:sp>
      <p:sp>
        <p:nvSpPr>
          <p:cNvPr id="7" name="Content Placeholder 3"/>
          <p:cNvSpPr>
            <a:spLocks noGrp="1"/>
          </p:cNvSpPr>
          <p:nvPr>
            <p:ph idx="1"/>
          </p:nvPr>
        </p:nvSpPr>
        <p:spPr/>
        <p:txBody>
          <a:bodyPr>
            <a:normAutofit/>
          </a:bodyPr>
          <a:lstStyle/>
          <a:p>
            <a:r>
              <a:rPr lang="en-US" dirty="0"/>
              <a:t>Phase II</a:t>
            </a:r>
          </a:p>
          <a:p>
            <a:pPr lvl="1"/>
            <a:r>
              <a:rPr lang="en-US" dirty="0" smtClean="0"/>
              <a:t>391 </a:t>
            </a:r>
            <a:r>
              <a:rPr lang="en-US" dirty="0"/>
              <a:t>applications</a:t>
            </a:r>
          </a:p>
          <a:p>
            <a:pPr lvl="1"/>
            <a:r>
              <a:rPr lang="en-US" dirty="0" smtClean="0"/>
              <a:t>180 </a:t>
            </a:r>
            <a:r>
              <a:rPr lang="en-US" dirty="0"/>
              <a:t>awards</a:t>
            </a:r>
          </a:p>
        </p:txBody>
      </p:sp>
      <p:sp>
        <p:nvSpPr>
          <p:cNvPr id="8" name="Slide Number Placeholder 7"/>
          <p:cNvSpPr>
            <a:spLocks noGrp="1"/>
          </p:cNvSpPr>
          <p:nvPr>
            <p:ph type="sldNum" sz="quarter" idx="12"/>
          </p:nvPr>
        </p:nvSpPr>
        <p:spPr/>
        <p:txBody>
          <a:bodyPr/>
          <a:lstStyle/>
          <a:p>
            <a:fld id="{2BA9E7EC-3D06-47D0-A832-F6F185DA02B9}" type="slidenum">
              <a:rPr lang="en-US" smtClean="0"/>
              <a:pPr/>
              <a:t>19</a:t>
            </a:fld>
            <a:r>
              <a:rPr lang="en-US" dirty="0" smtClean="0"/>
              <a:t>/61</a:t>
            </a:r>
            <a:endParaRPr lang="en-US" dirty="0"/>
          </a:p>
        </p:txBody>
      </p:sp>
      <p:sp>
        <p:nvSpPr>
          <p:cNvPr id="6" name="Content Placeholder 3"/>
          <p:cNvSpPr>
            <a:spLocks noGrp="1"/>
          </p:cNvSpPr>
          <p:nvPr>
            <p:ph sz="half" idx="4294967295"/>
          </p:nvPr>
        </p:nvSpPr>
        <p:spPr>
          <a:xfrm>
            <a:off x="6315075" y="1543051"/>
            <a:ext cx="4038600" cy="4525963"/>
          </a:xfrm>
        </p:spPr>
        <p:txBody>
          <a:bodyPr>
            <a:normAutofit/>
          </a:bodyPr>
          <a:lstStyle/>
          <a:p>
            <a:r>
              <a:rPr lang="en-US" sz="2400" dirty="0"/>
              <a:t>Phase IIA </a:t>
            </a:r>
          </a:p>
          <a:p>
            <a:pPr lvl="1"/>
            <a:r>
              <a:rPr lang="en-US" sz="2000" dirty="0" smtClean="0"/>
              <a:t>38 </a:t>
            </a:r>
            <a:r>
              <a:rPr lang="en-US" sz="2000" dirty="0"/>
              <a:t>applications</a:t>
            </a:r>
          </a:p>
          <a:p>
            <a:pPr lvl="1"/>
            <a:r>
              <a:rPr lang="en-US" sz="2000" dirty="0" smtClean="0"/>
              <a:t>14 </a:t>
            </a:r>
            <a:r>
              <a:rPr lang="en-US" sz="2000" dirty="0"/>
              <a:t>awards</a:t>
            </a:r>
          </a:p>
          <a:p>
            <a:endParaRPr lang="en-US" sz="2400" dirty="0"/>
          </a:p>
          <a:p>
            <a:r>
              <a:rPr lang="en-US" sz="2400" dirty="0"/>
              <a:t>Phase IIB</a:t>
            </a:r>
          </a:p>
          <a:p>
            <a:pPr lvl="1"/>
            <a:r>
              <a:rPr lang="en-US" sz="2000" dirty="0" smtClean="0"/>
              <a:t>42 </a:t>
            </a:r>
            <a:r>
              <a:rPr lang="en-US" sz="2000" dirty="0"/>
              <a:t>applications</a:t>
            </a:r>
          </a:p>
          <a:p>
            <a:pPr lvl="1"/>
            <a:r>
              <a:rPr lang="en-US" sz="2000" dirty="0" smtClean="0"/>
              <a:t>16 awards</a:t>
            </a:r>
            <a:endParaRPr lang="en-US" sz="2000" dirty="0"/>
          </a:p>
          <a:p>
            <a:pPr marL="457200" lvl="1" indent="0">
              <a:buNone/>
            </a:pPr>
            <a:endParaRPr lang="en-US" sz="2000" dirty="0"/>
          </a:p>
        </p:txBody>
      </p:sp>
      <p:graphicFrame>
        <p:nvGraphicFramePr>
          <p:cNvPr id="12" name="Chart 11"/>
          <p:cNvGraphicFramePr>
            <a:graphicFrameLocks/>
          </p:cNvGraphicFramePr>
          <p:nvPr>
            <p:extLst/>
          </p:nvPr>
        </p:nvGraphicFramePr>
        <p:xfrm>
          <a:off x="8153401" y="4114800"/>
          <a:ext cx="2263775" cy="17526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3" name="Chart 12"/>
          <p:cNvGraphicFramePr>
            <a:graphicFrameLocks/>
          </p:cNvGraphicFramePr>
          <p:nvPr>
            <p:extLst/>
          </p:nvPr>
        </p:nvGraphicFramePr>
        <p:xfrm>
          <a:off x="8077201" y="3886200"/>
          <a:ext cx="2187575" cy="17526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5" name="Chart 14"/>
          <p:cNvGraphicFramePr>
            <a:graphicFrameLocks/>
          </p:cNvGraphicFramePr>
          <p:nvPr>
            <p:extLst/>
          </p:nvPr>
        </p:nvGraphicFramePr>
        <p:xfrm>
          <a:off x="8001001" y="1905000"/>
          <a:ext cx="2187575" cy="1828800"/>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14" name="Chart 13"/>
          <p:cNvGraphicFramePr>
            <a:graphicFrameLocks/>
          </p:cNvGraphicFramePr>
          <p:nvPr>
            <p:extLst/>
          </p:nvPr>
        </p:nvGraphicFramePr>
        <p:xfrm>
          <a:off x="9131808" y="1955037"/>
          <a:ext cx="1106044" cy="1812354"/>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17" name="Chart 16"/>
          <p:cNvGraphicFramePr>
            <a:graphicFrameLocks/>
          </p:cNvGraphicFramePr>
          <p:nvPr>
            <p:extLst/>
          </p:nvPr>
        </p:nvGraphicFramePr>
        <p:xfrm>
          <a:off x="7875589" y="2330055"/>
          <a:ext cx="2389187" cy="1600198"/>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18" name="Chart 17"/>
          <p:cNvGraphicFramePr>
            <a:graphicFrameLocks/>
          </p:cNvGraphicFramePr>
          <p:nvPr>
            <p:extLst/>
          </p:nvPr>
        </p:nvGraphicFramePr>
        <p:xfrm>
          <a:off x="7627402" y="4163221"/>
          <a:ext cx="2583399" cy="2027237"/>
        </p:xfrm>
        <a:graphic>
          <a:graphicData uri="http://schemas.openxmlformats.org/drawingml/2006/chart">
            <c:chart xmlns:c="http://schemas.openxmlformats.org/drawingml/2006/chart" xmlns:r="http://schemas.openxmlformats.org/officeDocument/2006/relationships" r:id="rId8"/>
          </a:graphicData>
        </a:graphic>
      </p:graphicFrame>
      <p:graphicFrame>
        <p:nvGraphicFramePr>
          <p:cNvPr id="19" name="Chart 18"/>
          <p:cNvGraphicFramePr>
            <a:graphicFrameLocks/>
          </p:cNvGraphicFramePr>
          <p:nvPr>
            <p:extLst/>
          </p:nvPr>
        </p:nvGraphicFramePr>
        <p:xfrm>
          <a:off x="7619889" y="4387852"/>
          <a:ext cx="2581275" cy="1609869"/>
        </p:xfrm>
        <a:graphic>
          <a:graphicData uri="http://schemas.openxmlformats.org/drawingml/2006/chart">
            <c:chart xmlns:c="http://schemas.openxmlformats.org/drawingml/2006/chart" xmlns:r="http://schemas.openxmlformats.org/officeDocument/2006/relationships" r:id="rId9"/>
          </a:graphicData>
        </a:graphic>
      </p:graphicFrame>
      <p:graphicFrame>
        <p:nvGraphicFramePr>
          <p:cNvPr id="21" name="Chart 20"/>
          <p:cNvGraphicFramePr>
            <a:graphicFrameLocks/>
          </p:cNvGraphicFramePr>
          <p:nvPr>
            <p:extLst/>
          </p:nvPr>
        </p:nvGraphicFramePr>
        <p:xfrm>
          <a:off x="8508998" y="1724849"/>
          <a:ext cx="2667001" cy="2250262"/>
        </p:xfrm>
        <a:graphic>
          <a:graphicData uri="http://schemas.openxmlformats.org/drawingml/2006/chart">
            <c:chart xmlns:c="http://schemas.openxmlformats.org/drawingml/2006/chart" xmlns:r="http://schemas.openxmlformats.org/officeDocument/2006/relationships" r:id="rId10"/>
          </a:graphicData>
        </a:graphic>
      </p:graphicFrame>
      <p:graphicFrame>
        <p:nvGraphicFramePr>
          <p:cNvPr id="22" name="Chart 21"/>
          <p:cNvGraphicFramePr>
            <a:graphicFrameLocks/>
          </p:cNvGraphicFramePr>
          <p:nvPr>
            <p:extLst/>
          </p:nvPr>
        </p:nvGraphicFramePr>
        <p:xfrm>
          <a:off x="8595360" y="3566068"/>
          <a:ext cx="2726316" cy="2743200"/>
        </p:xfrm>
        <a:graphic>
          <a:graphicData uri="http://schemas.openxmlformats.org/drawingml/2006/chart">
            <c:chart xmlns:c="http://schemas.openxmlformats.org/drawingml/2006/chart" xmlns:r="http://schemas.openxmlformats.org/officeDocument/2006/relationships" r:id="rId11"/>
          </a:graphicData>
        </a:graphic>
      </p:graphicFrame>
      <p:graphicFrame>
        <p:nvGraphicFramePr>
          <p:cNvPr id="23" name="Chart 22"/>
          <p:cNvGraphicFramePr>
            <a:graphicFrameLocks/>
          </p:cNvGraphicFramePr>
          <p:nvPr>
            <p:extLst/>
          </p:nvPr>
        </p:nvGraphicFramePr>
        <p:xfrm>
          <a:off x="8331200" y="1600201"/>
          <a:ext cx="2931121" cy="2466462"/>
        </p:xfrm>
        <a:graphic>
          <a:graphicData uri="http://schemas.openxmlformats.org/drawingml/2006/chart">
            <c:chart xmlns:c="http://schemas.openxmlformats.org/drawingml/2006/chart" xmlns:r="http://schemas.openxmlformats.org/officeDocument/2006/relationships" r:id="rId12"/>
          </a:graphicData>
        </a:graphic>
      </p:graphicFrame>
      <p:graphicFrame>
        <p:nvGraphicFramePr>
          <p:cNvPr id="24" name="Chart 23"/>
          <p:cNvGraphicFramePr>
            <a:graphicFrameLocks/>
          </p:cNvGraphicFramePr>
          <p:nvPr>
            <p:extLst/>
          </p:nvPr>
        </p:nvGraphicFramePr>
        <p:xfrm>
          <a:off x="8331200" y="3565528"/>
          <a:ext cx="2990476" cy="2167730"/>
        </p:xfrm>
        <a:graphic>
          <a:graphicData uri="http://schemas.openxmlformats.org/drawingml/2006/chart">
            <c:chart xmlns:c="http://schemas.openxmlformats.org/drawingml/2006/chart" xmlns:r="http://schemas.openxmlformats.org/officeDocument/2006/relationships" r:id="rId13"/>
          </a:graphicData>
        </a:graphic>
      </p:graphicFrame>
      <p:graphicFrame>
        <p:nvGraphicFramePr>
          <p:cNvPr id="28" name="Chart 27"/>
          <p:cNvGraphicFramePr>
            <a:graphicFrameLocks/>
          </p:cNvGraphicFramePr>
          <p:nvPr>
            <p:extLst/>
          </p:nvPr>
        </p:nvGraphicFramePr>
        <p:xfrm>
          <a:off x="8353959" y="1651881"/>
          <a:ext cx="3312041" cy="2531659"/>
        </p:xfrm>
        <a:graphic>
          <a:graphicData uri="http://schemas.openxmlformats.org/drawingml/2006/chart">
            <c:chart xmlns:c="http://schemas.openxmlformats.org/drawingml/2006/chart" xmlns:r="http://schemas.openxmlformats.org/officeDocument/2006/relationships" r:id="rId14"/>
          </a:graphicData>
        </a:graphic>
      </p:graphicFrame>
      <p:graphicFrame>
        <p:nvGraphicFramePr>
          <p:cNvPr id="29" name="Chart 28"/>
          <p:cNvGraphicFramePr>
            <a:graphicFrameLocks/>
          </p:cNvGraphicFramePr>
          <p:nvPr>
            <p:extLst/>
          </p:nvPr>
        </p:nvGraphicFramePr>
        <p:xfrm>
          <a:off x="8331200" y="3814474"/>
          <a:ext cx="3316922" cy="2434691"/>
        </p:xfrm>
        <a:graphic>
          <a:graphicData uri="http://schemas.openxmlformats.org/drawingml/2006/chart">
            <c:chart xmlns:c="http://schemas.openxmlformats.org/drawingml/2006/chart" xmlns:r="http://schemas.openxmlformats.org/officeDocument/2006/relationships" r:id="rId15"/>
          </a:graphicData>
        </a:graphic>
      </p:graphicFrame>
      <p:graphicFrame>
        <p:nvGraphicFramePr>
          <p:cNvPr id="32" name="Chart 31"/>
          <p:cNvGraphicFramePr>
            <a:graphicFrameLocks/>
          </p:cNvGraphicFramePr>
          <p:nvPr>
            <p:extLst/>
          </p:nvPr>
        </p:nvGraphicFramePr>
        <p:xfrm>
          <a:off x="8595360" y="1638521"/>
          <a:ext cx="3060844" cy="2247680"/>
        </p:xfrm>
        <a:graphic>
          <a:graphicData uri="http://schemas.openxmlformats.org/drawingml/2006/chart">
            <c:chart xmlns:c="http://schemas.openxmlformats.org/drawingml/2006/chart" xmlns:r="http://schemas.openxmlformats.org/officeDocument/2006/relationships" r:id="rId16"/>
          </a:graphicData>
        </a:graphic>
      </p:graphicFrame>
      <p:graphicFrame>
        <p:nvGraphicFramePr>
          <p:cNvPr id="33" name="Chart 32"/>
          <p:cNvGraphicFramePr>
            <a:graphicFrameLocks/>
          </p:cNvGraphicFramePr>
          <p:nvPr>
            <p:extLst/>
          </p:nvPr>
        </p:nvGraphicFramePr>
        <p:xfrm>
          <a:off x="8353958" y="3758933"/>
          <a:ext cx="3272891" cy="2129825"/>
        </p:xfrm>
        <a:graphic>
          <a:graphicData uri="http://schemas.openxmlformats.org/drawingml/2006/chart">
            <c:chart xmlns:c="http://schemas.openxmlformats.org/drawingml/2006/chart" xmlns:r="http://schemas.openxmlformats.org/officeDocument/2006/relationships" r:id="rId17"/>
          </a:graphicData>
        </a:graphic>
      </p:graphicFrame>
      <p:graphicFrame>
        <p:nvGraphicFramePr>
          <p:cNvPr id="35" name="Chart 34"/>
          <p:cNvGraphicFramePr>
            <a:graphicFrameLocks/>
          </p:cNvGraphicFramePr>
          <p:nvPr>
            <p:extLst/>
          </p:nvPr>
        </p:nvGraphicFramePr>
        <p:xfrm>
          <a:off x="677216" y="2806762"/>
          <a:ext cx="5648325" cy="3732151"/>
        </p:xfrm>
        <a:graphic>
          <a:graphicData uri="http://schemas.openxmlformats.org/drawingml/2006/chart">
            <c:chart xmlns:c="http://schemas.openxmlformats.org/drawingml/2006/chart" xmlns:r="http://schemas.openxmlformats.org/officeDocument/2006/relationships" r:id="rId18"/>
          </a:graphicData>
        </a:graphic>
      </p:graphicFrame>
      <p:graphicFrame>
        <p:nvGraphicFramePr>
          <p:cNvPr id="25" name="Chart 24"/>
          <p:cNvGraphicFramePr>
            <a:graphicFrameLocks/>
          </p:cNvGraphicFramePr>
          <p:nvPr>
            <p:extLst/>
          </p:nvPr>
        </p:nvGraphicFramePr>
        <p:xfrm>
          <a:off x="655943" y="2819400"/>
          <a:ext cx="4720018" cy="2851850"/>
        </p:xfrm>
        <a:graphic>
          <a:graphicData uri="http://schemas.openxmlformats.org/drawingml/2006/chart">
            <c:chart xmlns:c="http://schemas.openxmlformats.org/drawingml/2006/chart" xmlns:r="http://schemas.openxmlformats.org/officeDocument/2006/relationships" r:id="rId19"/>
          </a:graphicData>
        </a:graphic>
      </p:graphicFrame>
      <p:graphicFrame>
        <p:nvGraphicFramePr>
          <p:cNvPr id="26" name="Chart 25"/>
          <p:cNvGraphicFramePr>
            <a:graphicFrameLocks/>
          </p:cNvGraphicFramePr>
          <p:nvPr>
            <p:extLst/>
          </p:nvPr>
        </p:nvGraphicFramePr>
        <p:xfrm>
          <a:off x="8595359" y="1578443"/>
          <a:ext cx="3016088" cy="2332359"/>
        </p:xfrm>
        <a:graphic>
          <a:graphicData uri="http://schemas.openxmlformats.org/drawingml/2006/chart">
            <c:chart xmlns:c="http://schemas.openxmlformats.org/drawingml/2006/chart" xmlns:r="http://schemas.openxmlformats.org/officeDocument/2006/relationships" r:id="rId20"/>
          </a:graphicData>
        </a:graphic>
      </p:graphicFrame>
      <p:graphicFrame>
        <p:nvGraphicFramePr>
          <p:cNvPr id="27" name="Chart 26"/>
          <p:cNvGraphicFramePr>
            <a:graphicFrameLocks/>
          </p:cNvGraphicFramePr>
          <p:nvPr>
            <p:extLst/>
          </p:nvPr>
        </p:nvGraphicFramePr>
        <p:xfrm>
          <a:off x="8571687" y="3713651"/>
          <a:ext cx="3076436" cy="2390755"/>
        </p:xfrm>
        <a:graphic>
          <a:graphicData uri="http://schemas.openxmlformats.org/drawingml/2006/chart">
            <c:chart xmlns:c="http://schemas.openxmlformats.org/drawingml/2006/chart" xmlns:r="http://schemas.openxmlformats.org/officeDocument/2006/relationships" r:id="rId21"/>
          </a:graphicData>
        </a:graphic>
      </p:graphicFrame>
      <p:graphicFrame>
        <p:nvGraphicFramePr>
          <p:cNvPr id="30" name="Chart 29"/>
          <p:cNvGraphicFramePr>
            <a:graphicFrameLocks/>
          </p:cNvGraphicFramePr>
          <p:nvPr>
            <p:extLst/>
          </p:nvPr>
        </p:nvGraphicFramePr>
        <p:xfrm>
          <a:off x="747712" y="2814176"/>
          <a:ext cx="5247284" cy="3053223"/>
        </p:xfrm>
        <a:graphic>
          <a:graphicData uri="http://schemas.openxmlformats.org/drawingml/2006/chart">
            <c:chart xmlns:c="http://schemas.openxmlformats.org/drawingml/2006/chart" xmlns:r="http://schemas.openxmlformats.org/officeDocument/2006/relationships" r:id="rId22"/>
          </a:graphicData>
        </a:graphic>
      </p:graphicFrame>
    </p:spTree>
    <p:extLst>
      <p:ext uri="{BB962C8B-B14F-4D97-AF65-F5344CB8AC3E}">
        <p14:creationId xmlns:p14="http://schemas.microsoft.com/office/powerpoint/2010/main" val="287442275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Webinar Outline</a:t>
            </a:r>
            <a:endParaRPr lang="en-US" dirty="0"/>
          </a:p>
        </p:txBody>
      </p:sp>
      <p:sp>
        <p:nvSpPr>
          <p:cNvPr id="3" name="Content Placeholder 2"/>
          <p:cNvSpPr>
            <a:spLocks noGrp="1"/>
          </p:cNvSpPr>
          <p:nvPr>
            <p:ph idx="1"/>
          </p:nvPr>
        </p:nvSpPr>
        <p:spPr/>
        <p:txBody>
          <a:bodyPr/>
          <a:lstStyle/>
          <a:p>
            <a:r>
              <a:rPr lang="en-US" b="1" dirty="0" smtClean="0"/>
              <a:t>Second Phase II:  Phase IIA &amp; IIB</a:t>
            </a:r>
          </a:p>
          <a:p>
            <a:pPr lvl="1"/>
            <a:r>
              <a:rPr lang="en-US" dirty="0" smtClean="0"/>
              <a:t>SBIR/STTR Reauthorization Act (December 31, 2011) permitted agencies to issue second Phase II awards</a:t>
            </a:r>
          </a:p>
          <a:p>
            <a:pPr lvl="2"/>
            <a:r>
              <a:rPr lang="en-US" dirty="0" smtClean="0"/>
              <a:t>DOE implemented these awards in FY 2014</a:t>
            </a:r>
          </a:p>
          <a:p>
            <a:r>
              <a:rPr lang="en-US" b="1" dirty="0" smtClean="0"/>
              <a:t>Third Phase II (SBIR Only):  Phase IIC</a:t>
            </a:r>
          </a:p>
          <a:p>
            <a:pPr lvl="1"/>
            <a:r>
              <a:rPr lang="en-US" dirty="0" smtClean="0"/>
              <a:t>FY </a:t>
            </a:r>
            <a:r>
              <a:rPr lang="en-US" dirty="0"/>
              <a:t>2019 </a:t>
            </a:r>
            <a:r>
              <a:rPr lang="en-US" dirty="0" smtClean="0"/>
              <a:t>National Defense Authorization Act </a:t>
            </a:r>
            <a:r>
              <a:rPr lang="en-US" dirty="0"/>
              <a:t>(August 13, 2018) </a:t>
            </a:r>
            <a:r>
              <a:rPr lang="en-US" dirty="0" smtClean="0"/>
              <a:t>required agencies </a:t>
            </a:r>
            <a:r>
              <a:rPr lang="en-US" dirty="0"/>
              <a:t>to issue third Phase II </a:t>
            </a:r>
            <a:r>
              <a:rPr lang="en-US" dirty="0" smtClean="0"/>
              <a:t>awards, if they issue second Phase II awards</a:t>
            </a:r>
          </a:p>
          <a:p>
            <a:pPr lvl="2"/>
            <a:r>
              <a:rPr lang="en-US" dirty="0" smtClean="0"/>
              <a:t>We are implementing these awards beginning with the FY 2019 Phase II Release 2 FOA</a:t>
            </a:r>
          </a:p>
          <a:p>
            <a:pPr marL="0" indent="0">
              <a:buNone/>
            </a:pPr>
            <a:endParaRPr lang="en-US" dirty="0"/>
          </a:p>
        </p:txBody>
      </p:sp>
      <p:sp>
        <p:nvSpPr>
          <p:cNvPr id="4" name="Slide Number Placeholder 3"/>
          <p:cNvSpPr>
            <a:spLocks noGrp="1"/>
          </p:cNvSpPr>
          <p:nvPr>
            <p:ph type="sldNum" sz="quarter" idx="12"/>
          </p:nvPr>
        </p:nvSpPr>
        <p:spPr/>
        <p:txBody>
          <a:bodyPr/>
          <a:lstStyle/>
          <a:p>
            <a:fld id="{CFB0700A-AA3D-461B-A3B6-39C39373F01C}" type="slidenum">
              <a:rPr lang="en-US" smtClean="0"/>
              <a:pPr/>
              <a:t>2</a:t>
            </a:fld>
            <a:endParaRPr lang="en-US"/>
          </a:p>
        </p:txBody>
      </p:sp>
    </p:spTree>
  </p:cSld>
  <p:clrMapOvr>
    <a:masterClrMapping/>
  </p:clrMapOvr>
  <p:transition spd="slow">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FAQ</a:t>
            </a:r>
            <a:endParaRPr lang="en-US" dirty="0"/>
          </a:p>
        </p:txBody>
      </p:sp>
      <p:sp>
        <p:nvSpPr>
          <p:cNvPr id="3" name="Content Placeholder 2"/>
          <p:cNvSpPr>
            <a:spLocks noGrp="1"/>
          </p:cNvSpPr>
          <p:nvPr>
            <p:ph idx="1"/>
          </p:nvPr>
        </p:nvSpPr>
        <p:spPr/>
        <p:txBody>
          <a:bodyPr>
            <a:normAutofit/>
          </a:bodyPr>
          <a:lstStyle/>
          <a:p>
            <a:r>
              <a:rPr lang="en-US" sz="2000" dirty="0"/>
              <a:t>If I’m eligible for both Phase IIA and Phase IIB, can I apply for both?  </a:t>
            </a:r>
          </a:p>
          <a:p>
            <a:pPr lvl="1"/>
            <a:r>
              <a:rPr lang="en-US" sz="1600" dirty="0"/>
              <a:t>NO, you may submit only one </a:t>
            </a:r>
            <a:r>
              <a:rPr lang="en-US" sz="1600" dirty="0" smtClean="0"/>
              <a:t>second </a:t>
            </a:r>
            <a:r>
              <a:rPr lang="en-US" sz="1600" dirty="0"/>
              <a:t>Phase II application per Phase II project</a:t>
            </a:r>
          </a:p>
          <a:p>
            <a:r>
              <a:rPr lang="en-US" sz="2000" dirty="0"/>
              <a:t>If I apply for a Phase IIA award this year and do not receive an award, may I apply for a Phase IIB next year?</a:t>
            </a:r>
          </a:p>
          <a:p>
            <a:pPr lvl="1"/>
            <a:r>
              <a:rPr lang="en-US" sz="1600" dirty="0"/>
              <a:t>YES</a:t>
            </a:r>
          </a:p>
          <a:p>
            <a:r>
              <a:rPr lang="en-US" sz="2000" dirty="0"/>
              <a:t>If I receive a Phase IIA award, will I be eligible to receive a Phase IIB award in the future as I transition to commercialization?</a:t>
            </a:r>
          </a:p>
          <a:p>
            <a:pPr lvl="1"/>
            <a:r>
              <a:rPr lang="en-US" sz="1600" dirty="0"/>
              <a:t>NO, you may receive only one </a:t>
            </a:r>
            <a:r>
              <a:rPr lang="en-US" sz="1600" dirty="0" smtClean="0"/>
              <a:t>Second </a:t>
            </a:r>
            <a:r>
              <a:rPr lang="en-US" sz="1600" dirty="0"/>
              <a:t>Phase II award per Phase II project</a:t>
            </a:r>
          </a:p>
        </p:txBody>
      </p:sp>
      <p:sp>
        <p:nvSpPr>
          <p:cNvPr id="4" name="Slide Number Placeholder 3"/>
          <p:cNvSpPr>
            <a:spLocks noGrp="1"/>
          </p:cNvSpPr>
          <p:nvPr>
            <p:ph type="sldNum" sz="quarter" idx="12"/>
          </p:nvPr>
        </p:nvSpPr>
        <p:spPr/>
        <p:txBody>
          <a:bodyPr/>
          <a:lstStyle/>
          <a:p>
            <a:fld id="{CFB0700A-AA3D-461B-A3B6-39C39373F01C}" type="slidenum">
              <a:rPr lang="en-US" smtClean="0"/>
              <a:pPr/>
              <a:t>20</a:t>
            </a:fld>
            <a:endParaRPr lang="en-US" dirty="0"/>
          </a:p>
        </p:txBody>
      </p:sp>
    </p:spTree>
    <p:extLst>
      <p:ext uri="{BB962C8B-B14F-4D97-AF65-F5344CB8AC3E}">
        <p14:creationId xmlns:p14="http://schemas.microsoft.com/office/powerpoint/2010/main" val="3979766053"/>
      </p:ext>
    </p:extLst>
  </p:cSld>
  <p:clrMapOvr>
    <a:masterClrMapping/>
  </p:clrMapOvr>
  <p:transition spd="slow">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Third Phase II awards</a:t>
            </a:r>
            <a:endParaRPr lang="en-US" dirty="0"/>
          </a:p>
        </p:txBody>
      </p:sp>
      <p:sp>
        <p:nvSpPr>
          <p:cNvPr id="6" name="Text Placeholder 5"/>
          <p:cNvSpPr>
            <a:spLocks noGrp="1"/>
          </p:cNvSpPr>
          <p:nvPr>
            <p:ph type="body" idx="1"/>
          </p:nvPr>
        </p:nvSpPr>
        <p:spPr/>
        <p:txBody>
          <a:bodyPr/>
          <a:lstStyle/>
          <a:p>
            <a:r>
              <a:rPr lang="en-US" dirty="0" smtClean="0"/>
              <a:t>Phase IIC</a:t>
            </a:r>
            <a:endParaRPr lang="en-US" dirty="0"/>
          </a:p>
        </p:txBody>
      </p:sp>
      <p:sp>
        <p:nvSpPr>
          <p:cNvPr id="4" name="Slide Number Placeholder 3"/>
          <p:cNvSpPr>
            <a:spLocks noGrp="1"/>
          </p:cNvSpPr>
          <p:nvPr>
            <p:ph type="sldNum" sz="quarter" idx="12"/>
          </p:nvPr>
        </p:nvSpPr>
        <p:spPr/>
        <p:txBody>
          <a:bodyPr/>
          <a:lstStyle/>
          <a:p>
            <a:pPr>
              <a:defRPr/>
            </a:pPr>
            <a:fld id="{CFB0700A-AA3D-461B-A3B6-39C39373F01C}" type="slidenum">
              <a:rPr lang="en-US" smtClean="0"/>
              <a:pPr>
                <a:defRPr/>
              </a:pPr>
              <a:t>21</a:t>
            </a:fld>
            <a:endParaRPr lang="en-US" dirty="0"/>
          </a:p>
        </p:txBody>
      </p:sp>
    </p:spTree>
    <p:extLst>
      <p:ext uri="{BB962C8B-B14F-4D97-AF65-F5344CB8AC3E}">
        <p14:creationId xmlns:p14="http://schemas.microsoft.com/office/powerpoint/2010/main" val="3771883430"/>
      </p:ext>
    </p:extLst>
  </p:cSld>
  <p:clrMapOvr>
    <a:masterClrMapping/>
  </p:clrMapOvr>
  <p:transition spd="slow">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Motivation:  Phase IIC</a:t>
            </a:r>
            <a:endParaRPr lang="en-US" dirty="0"/>
          </a:p>
        </p:txBody>
      </p:sp>
      <p:sp>
        <p:nvSpPr>
          <p:cNvPr id="3" name="Content Placeholder 2"/>
          <p:cNvSpPr>
            <a:spLocks noGrp="1"/>
          </p:cNvSpPr>
          <p:nvPr>
            <p:ph idx="1"/>
          </p:nvPr>
        </p:nvSpPr>
        <p:spPr/>
        <p:txBody>
          <a:bodyPr>
            <a:normAutofit/>
          </a:bodyPr>
          <a:lstStyle/>
          <a:p>
            <a:r>
              <a:rPr lang="en-US" sz="2000" dirty="0" smtClean="0"/>
              <a:t>Phase IIC awards are available under a Congressionally mandated Commercialization Assistance Pilot Program, 5 U.S.C. § 638(</a:t>
            </a:r>
            <a:r>
              <a:rPr lang="en-US" sz="2000" dirty="0" err="1" smtClean="0"/>
              <a:t>uu</a:t>
            </a:r>
            <a:r>
              <a:rPr lang="en-US" sz="2000" dirty="0" smtClean="0"/>
              <a:t>).  The program ends on September 30, 2022.  The intent of the program is reflected in the statutory considerations agencies must consider in making these awards:</a:t>
            </a:r>
          </a:p>
          <a:p>
            <a:pPr lvl="1"/>
            <a:r>
              <a:rPr lang="en-US" sz="1600" dirty="0" smtClean="0"/>
              <a:t>(</a:t>
            </a:r>
            <a:r>
              <a:rPr lang="en-US" sz="1600" dirty="0"/>
              <a:t>A) the extent to which such award could aid the eligible entity in commercializing the research funded under the eligible entity’s </a:t>
            </a:r>
            <a:r>
              <a:rPr lang="en-US" sz="1600" dirty="0" smtClean="0"/>
              <a:t>Phase </a:t>
            </a:r>
            <a:r>
              <a:rPr lang="en-US" sz="1600" dirty="0"/>
              <a:t>II program; </a:t>
            </a:r>
          </a:p>
          <a:p>
            <a:pPr lvl="1"/>
            <a:r>
              <a:rPr lang="en-US" sz="1600" dirty="0"/>
              <a:t>(B) whether the updated Phase II commercialization plan submitted </a:t>
            </a:r>
            <a:r>
              <a:rPr lang="en-US" sz="1600" dirty="0" smtClean="0"/>
              <a:t>with the application provides </a:t>
            </a:r>
            <a:r>
              <a:rPr lang="en-US" sz="1600" dirty="0"/>
              <a:t>a sound approach for establishing technical feasibility that could lead to commercialization of such research;</a:t>
            </a:r>
          </a:p>
          <a:p>
            <a:pPr lvl="1"/>
            <a:r>
              <a:rPr lang="en-US" sz="1600" dirty="0"/>
              <a:t>(C) whether the proposed activities to be conducted under such updated Phase II commercialization plan further improve the likelihood that such research will provide societal benefits; </a:t>
            </a:r>
          </a:p>
          <a:p>
            <a:pPr lvl="1"/>
            <a:r>
              <a:rPr lang="en-US" sz="1600" dirty="0"/>
              <a:t>(D) whether the small business concern has progressed satisfactorily in Phase II to justify receipt of a subsequent Phase II SBIR award; </a:t>
            </a:r>
          </a:p>
          <a:p>
            <a:pPr lvl="1"/>
            <a:r>
              <a:rPr lang="en-US" sz="1600" dirty="0"/>
              <a:t>(E) the expectations of the eligible third party investor that provides matching </a:t>
            </a:r>
            <a:r>
              <a:rPr lang="en-US" sz="1600" dirty="0" smtClean="0"/>
              <a:t>funding; </a:t>
            </a:r>
            <a:r>
              <a:rPr lang="en-US" sz="1600" dirty="0"/>
              <a:t>and </a:t>
            </a:r>
          </a:p>
          <a:p>
            <a:pPr lvl="1"/>
            <a:r>
              <a:rPr lang="en-US" sz="1600" dirty="0"/>
              <a:t>(F) the likelihood that the proposed activities to be conducted under such updated Phase II commercialization plan using matching funding provided by such eligible third-party investor will lead to commercial and societal benefit. </a:t>
            </a:r>
          </a:p>
          <a:p>
            <a:pPr lvl="1"/>
            <a:endParaRPr lang="en-US" sz="1600" dirty="0" smtClean="0"/>
          </a:p>
          <a:p>
            <a:endParaRPr lang="en-US" sz="2000" dirty="0"/>
          </a:p>
        </p:txBody>
      </p:sp>
      <p:sp>
        <p:nvSpPr>
          <p:cNvPr id="4" name="Slide Number Placeholder 3"/>
          <p:cNvSpPr>
            <a:spLocks noGrp="1"/>
          </p:cNvSpPr>
          <p:nvPr>
            <p:ph type="sldNum" sz="quarter" idx="12"/>
          </p:nvPr>
        </p:nvSpPr>
        <p:spPr/>
        <p:txBody>
          <a:bodyPr/>
          <a:lstStyle/>
          <a:p>
            <a:fld id="{CFB0700A-AA3D-461B-A3B6-39C39373F01C}" type="slidenum">
              <a:rPr lang="en-US" smtClean="0"/>
              <a:pPr/>
              <a:t>22</a:t>
            </a:fld>
            <a:endParaRPr lang="en-US" dirty="0"/>
          </a:p>
        </p:txBody>
      </p:sp>
    </p:spTree>
    <p:extLst>
      <p:ext uri="{BB962C8B-B14F-4D97-AF65-F5344CB8AC3E}">
        <p14:creationId xmlns:p14="http://schemas.microsoft.com/office/powerpoint/2010/main" val="1226676776"/>
      </p:ext>
    </p:extLst>
  </p:cSld>
  <p:clrMapOvr>
    <a:masterClrMapping/>
  </p:clrMapOvr>
  <p:transition spd="slow">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Eligibility</a:t>
            </a:r>
            <a:endParaRPr lang="en-US" dirty="0"/>
          </a:p>
        </p:txBody>
      </p:sp>
      <p:sp>
        <p:nvSpPr>
          <p:cNvPr id="3" name="Content Placeholder 2"/>
          <p:cNvSpPr>
            <a:spLocks noGrp="1"/>
          </p:cNvSpPr>
          <p:nvPr>
            <p:ph idx="1"/>
          </p:nvPr>
        </p:nvSpPr>
        <p:spPr/>
        <p:txBody>
          <a:bodyPr>
            <a:normAutofit/>
          </a:bodyPr>
          <a:lstStyle/>
          <a:p>
            <a:r>
              <a:rPr lang="en-US" dirty="0" smtClean="0"/>
              <a:t>A small business concern must meet the following eligibility criteria:</a:t>
            </a:r>
          </a:p>
          <a:p>
            <a:pPr lvl="1"/>
            <a:r>
              <a:rPr lang="en-US" sz="1800" dirty="0" smtClean="0"/>
              <a:t>Have received an SBIR Phase II award and an SBIR Phase IIA or IIB award as specified in the FOA. </a:t>
            </a:r>
          </a:p>
          <a:p>
            <a:pPr lvl="1"/>
            <a:r>
              <a:rPr lang="en-US" sz="1800" dirty="0" smtClean="0"/>
              <a:t>The SBIR Phase IIA or IIB award will have been issued two fiscal years prior to the time of eligibility for a Phase IIC award</a:t>
            </a:r>
          </a:p>
          <a:p>
            <a:pPr lvl="1"/>
            <a:r>
              <a:rPr lang="en-US" sz="1800" dirty="0" smtClean="0"/>
              <a:t>Please note that Phase IIC awards are limited by statute to the SBIR program. </a:t>
            </a:r>
            <a:r>
              <a:rPr lang="en-US" sz="1800" dirty="0"/>
              <a:t> </a:t>
            </a:r>
            <a:r>
              <a:rPr lang="en-US" sz="1800" dirty="0" smtClean="0"/>
              <a:t>No Phase IIC awards will be made under the STTR program.  Also to be eligible for Phase IIC your prior Phase II  and Phase IIA or IIB awards must be SBIR (not STTR) awards.    </a:t>
            </a:r>
          </a:p>
        </p:txBody>
      </p:sp>
      <p:sp>
        <p:nvSpPr>
          <p:cNvPr id="4" name="Slide Number Placeholder 3"/>
          <p:cNvSpPr>
            <a:spLocks noGrp="1"/>
          </p:cNvSpPr>
          <p:nvPr>
            <p:ph type="sldNum" sz="quarter" idx="12"/>
          </p:nvPr>
        </p:nvSpPr>
        <p:spPr/>
        <p:txBody>
          <a:bodyPr/>
          <a:lstStyle/>
          <a:p>
            <a:pPr>
              <a:defRPr/>
            </a:pPr>
            <a:fld id="{CFB0700A-AA3D-461B-A3B6-39C39373F01C}" type="slidenum">
              <a:rPr lang="en-US" smtClean="0"/>
              <a:pPr>
                <a:defRPr/>
              </a:pPr>
              <a:t>23</a:t>
            </a:fld>
            <a:endParaRPr lang="en-US" dirty="0"/>
          </a:p>
        </p:txBody>
      </p:sp>
    </p:spTree>
    <p:extLst>
      <p:ext uri="{BB962C8B-B14F-4D97-AF65-F5344CB8AC3E}">
        <p14:creationId xmlns:p14="http://schemas.microsoft.com/office/powerpoint/2010/main" val="3088452990"/>
      </p:ext>
    </p:extLst>
  </p:cSld>
  <p:clrMapOvr>
    <a:masterClrMapping/>
  </p:clrMapOvr>
  <p:transition spd="slow">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2" name="Group 81"/>
          <p:cNvGrpSpPr/>
          <p:nvPr/>
        </p:nvGrpSpPr>
        <p:grpSpPr>
          <a:xfrm>
            <a:off x="1500036" y="1938457"/>
            <a:ext cx="8944989" cy="2709743"/>
            <a:chOff x="1500036" y="1938457"/>
            <a:chExt cx="8944989" cy="3672813"/>
          </a:xfrm>
        </p:grpSpPr>
        <p:cxnSp>
          <p:nvCxnSpPr>
            <p:cNvPr id="55" name="Straight Connector 54"/>
            <p:cNvCxnSpPr/>
            <p:nvPr/>
          </p:nvCxnSpPr>
          <p:spPr>
            <a:xfrm>
              <a:off x="1500036" y="2131361"/>
              <a:ext cx="12700" cy="3479909"/>
            </a:xfrm>
            <a:prstGeom prst="line">
              <a:avLst/>
            </a:prstGeom>
            <a:ln w="3175">
              <a:prstDash val="sysDot"/>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a:off x="2566966" y="2116757"/>
              <a:ext cx="12700" cy="3479909"/>
            </a:xfrm>
            <a:prstGeom prst="line">
              <a:avLst/>
            </a:prstGeom>
            <a:ln w="3175">
              <a:prstDash val="sysDot"/>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a:off x="3556001" y="2116756"/>
              <a:ext cx="12700" cy="3479909"/>
            </a:xfrm>
            <a:prstGeom prst="line">
              <a:avLst/>
            </a:prstGeom>
            <a:ln w="3175">
              <a:prstDash val="sysDot"/>
            </a:ln>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a:off x="4545036" y="2116755"/>
              <a:ext cx="12700" cy="3479909"/>
            </a:xfrm>
            <a:prstGeom prst="line">
              <a:avLst/>
            </a:prstGeom>
            <a:ln w="3175">
              <a:prstDash val="sysDot"/>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a:off x="5534071" y="2116754"/>
              <a:ext cx="12700" cy="3479909"/>
            </a:xfrm>
            <a:prstGeom prst="line">
              <a:avLst/>
            </a:prstGeom>
            <a:ln w="3175">
              <a:prstDash val="sysDot"/>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6523106" y="2116753"/>
              <a:ext cx="12700" cy="3479909"/>
            </a:xfrm>
            <a:prstGeom prst="line">
              <a:avLst/>
            </a:prstGeom>
            <a:ln w="3175">
              <a:prstDash val="sysDot"/>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a:off x="7512141" y="2116752"/>
              <a:ext cx="12700" cy="3479909"/>
            </a:xfrm>
            <a:prstGeom prst="line">
              <a:avLst/>
            </a:prstGeom>
            <a:ln w="3175">
              <a:prstDash val="sysDot"/>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a:off x="8501176" y="2116751"/>
              <a:ext cx="12700" cy="3479909"/>
            </a:xfrm>
            <a:prstGeom prst="line">
              <a:avLst/>
            </a:prstGeom>
            <a:ln w="3175">
              <a:prstDash val="sysDot"/>
            </a:ln>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a:off x="9490211" y="2116750"/>
              <a:ext cx="12700" cy="3479909"/>
            </a:xfrm>
            <a:prstGeom prst="line">
              <a:avLst/>
            </a:prstGeom>
            <a:ln w="3175">
              <a:prstDash val="sysDot"/>
            </a:ln>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a:off x="10432325" y="2116749"/>
              <a:ext cx="12700" cy="3479909"/>
            </a:xfrm>
            <a:prstGeom prst="line">
              <a:avLst/>
            </a:prstGeom>
            <a:ln w="3175">
              <a:prstDash val="sysDot"/>
            </a:ln>
          </p:spPr>
          <p:style>
            <a:lnRef idx="1">
              <a:schemeClr val="accent1"/>
            </a:lnRef>
            <a:fillRef idx="0">
              <a:schemeClr val="accent1"/>
            </a:fillRef>
            <a:effectRef idx="0">
              <a:schemeClr val="accent1"/>
            </a:effectRef>
            <a:fontRef idx="minor">
              <a:schemeClr val="tx1"/>
            </a:fontRef>
          </p:style>
        </p:cxnSp>
        <p:sp>
          <p:nvSpPr>
            <p:cNvPr id="73" name="TextBox 72"/>
            <p:cNvSpPr txBox="1"/>
            <p:nvPr/>
          </p:nvSpPr>
          <p:spPr>
            <a:xfrm>
              <a:off x="1623762" y="1946695"/>
              <a:ext cx="818388" cy="461665"/>
            </a:xfrm>
            <a:prstGeom prst="rect">
              <a:avLst/>
            </a:prstGeom>
            <a:noFill/>
          </p:spPr>
          <p:txBody>
            <a:bodyPr wrap="square" rtlCol="0">
              <a:spAutoFit/>
            </a:bodyPr>
            <a:lstStyle/>
            <a:p>
              <a:pPr algn="ctr"/>
              <a:r>
                <a:rPr lang="en-US" dirty="0" smtClean="0">
                  <a:solidFill>
                    <a:srgbClr val="5B9BD5"/>
                  </a:solidFill>
                  <a:latin typeface="+mn-lt"/>
                </a:rPr>
                <a:t>1</a:t>
              </a:r>
              <a:endParaRPr lang="en-US" dirty="0">
                <a:solidFill>
                  <a:srgbClr val="5B9BD5"/>
                </a:solidFill>
                <a:latin typeface="+mn-lt"/>
              </a:endParaRPr>
            </a:p>
          </p:txBody>
        </p:sp>
        <p:sp>
          <p:nvSpPr>
            <p:cNvPr id="74" name="TextBox 73"/>
            <p:cNvSpPr txBox="1"/>
            <p:nvPr/>
          </p:nvSpPr>
          <p:spPr>
            <a:xfrm>
              <a:off x="2665978" y="1946695"/>
              <a:ext cx="818388" cy="461665"/>
            </a:xfrm>
            <a:prstGeom prst="rect">
              <a:avLst/>
            </a:prstGeom>
            <a:noFill/>
          </p:spPr>
          <p:txBody>
            <a:bodyPr wrap="square" rtlCol="0">
              <a:spAutoFit/>
            </a:bodyPr>
            <a:lstStyle/>
            <a:p>
              <a:pPr algn="ctr"/>
              <a:r>
                <a:rPr lang="en-US" dirty="0" smtClean="0">
                  <a:solidFill>
                    <a:srgbClr val="5B9BD5"/>
                  </a:solidFill>
                  <a:latin typeface="+mn-lt"/>
                </a:rPr>
                <a:t>2</a:t>
              </a:r>
              <a:endParaRPr lang="en-US" dirty="0">
                <a:solidFill>
                  <a:srgbClr val="5B9BD5"/>
                </a:solidFill>
                <a:latin typeface="+mn-lt"/>
              </a:endParaRPr>
            </a:p>
          </p:txBody>
        </p:sp>
        <p:sp>
          <p:nvSpPr>
            <p:cNvPr id="75" name="TextBox 74"/>
            <p:cNvSpPr txBox="1"/>
            <p:nvPr/>
          </p:nvSpPr>
          <p:spPr>
            <a:xfrm>
              <a:off x="3675242" y="1946695"/>
              <a:ext cx="818388" cy="461665"/>
            </a:xfrm>
            <a:prstGeom prst="rect">
              <a:avLst/>
            </a:prstGeom>
            <a:noFill/>
          </p:spPr>
          <p:txBody>
            <a:bodyPr wrap="square" rtlCol="0">
              <a:spAutoFit/>
            </a:bodyPr>
            <a:lstStyle/>
            <a:p>
              <a:pPr algn="ctr"/>
              <a:r>
                <a:rPr lang="en-US" dirty="0" smtClean="0">
                  <a:solidFill>
                    <a:srgbClr val="5B9BD5"/>
                  </a:solidFill>
                  <a:latin typeface="+mn-lt"/>
                </a:rPr>
                <a:t>3</a:t>
              </a:r>
              <a:endParaRPr lang="en-US" dirty="0">
                <a:solidFill>
                  <a:srgbClr val="5B9BD5"/>
                </a:solidFill>
                <a:latin typeface="+mn-lt"/>
              </a:endParaRPr>
            </a:p>
          </p:txBody>
        </p:sp>
        <p:sp>
          <p:nvSpPr>
            <p:cNvPr id="76" name="TextBox 75"/>
            <p:cNvSpPr txBox="1"/>
            <p:nvPr/>
          </p:nvSpPr>
          <p:spPr>
            <a:xfrm>
              <a:off x="4633328" y="1947890"/>
              <a:ext cx="818388" cy="461665"/>
            </a:xfrm>
            <a:prstGeom prst="rect">
              <a:avLst/>
            </a:prstGeom>
            <a:noFill/>
          </p:spPr>
          <p:txBody>
            <a:bodyPr wrap="square" rtlCol="0">
              <a:spAutoFit/>
            </a:bodyPr>
            <a:lstStyle/>
            <a:p>
              <a:pPr algn="ctr"/>
              <a:r>
                <a:rPr lang="en-US" dirty="0" smtClean="0">
                  <a:solidFill>
                    <a:srgbClr val="5B9BD5"/>
                  </a:solidFill>
                  <a:latin typeface="+mn-lt"/>
                </a:rPr>
                <a:t>4</a:t>
              </a:r>
              <a:endParaRPr lang="en-US" dirty="0">
                <a:solidFill>
                  <a:srgbClr val="5B9BD5"/>
                </a:solidFill>
                <a:latin typeface="+mn-lt"/>
              </a:endParaRPr>
            </a:p>
          </p:txBody>
        </p:sp>
        <p:sp>
          <p:nvSpPr>
            <p:cNvPr id="77" name="TextBox 76"/>
            <p:cNvSpPr txBox="1"/>
            <p:nvPr/>
          </p:nvSpPr>
          <p:spPr>
            <a:xfrm>
              <a:off x="5627868" y="1938457"/>
              <a:ext cx="818388" cy="461665"/>
            </a:xfrm>
            <a:prstGeom prst="rect">
              <a:avLst/>
            </a:prstGeom>
            <a:noFill/>
          </p:spPr>
          <p:txBody>
            <a:bodyPr wrap="square" rtlCol="0">
              <a:spAutoFit/>
            </a:bodyPr>
            <a:lstStyle/>
            <a:p>
              <a:pPr algn="ctr"/>
              <a:r>
                <a:rPr lang="en-US" dirty="0" smtClean="0">
                  <a:solidFill>
                    <a:srgbClr val="5B9BD5"/>
                  </a:solidFill>
                  <a:latin typeface="+mn-lt"/>
                </a:rPr>
                <a:t>5</a:t>
              </a:r>
              <a:endParaRPr lang="en-US" dirty="0">
                <a:solidFill>
                  <a:srgbClr val="5B9BD5"/>
                </a:solidFill>
                <a:latin typeface="+mn-lt"/>
              </a:endParaRPr>
            </a:p>
          </p:txBody>
        </p:sp>
        <p:sp>
          <p:nvSpPr>
            <p:cNvPr id="78" name="TextBox 77"/>
            <p:cNvSpPr txBox="1"/>
            <p:nvPr/>
          </p:nvSpPr>
          <p:spPr>
            <a:xfrm>
              <a:off x="6612423" y="1946695"/>
              <a:ext cx="818388" cy="461665"/>
            </a:xfrm>
            <a:prstGeom prst="rect">
              <a:avLst/>
            </a:prstGeom>
            <a:noFill/>
          </p:spPr>
          <p:txBody>
            <a:bodyPr wrap="square" rtlCol="0">
              <a:spAutoFit/>
            </a:bodyPr>
            <a:lstStyle/>
            <a:p>
              <a:pPr algn="ctr"/>
              <a:r>
                <a:rPr lang="en-US" dirty="0" smtClean="0">
                  <a:solidFill>
                    <a:srgbClr val="5B9BD5"/>
                  </a:solidFill>
                  <a:latin typeface="+mn-lt"/>
                </a:rPr>
                <a:t>6</a:t>
              </a:r>
              <a:endParaRPr lang="en-US" dirty="0">
                <a:solidFill>
                  <a:srgbClr val="5B9BD5"/>
                </a:solidFill>
                <a:latin typeface="+mn-lt"/>
              </a:endParaRPr>
            </a:p>
          </p:txBody>
        </p:sp>
        <p:sp>
          <p:nvSpPr>
            <p:cNvPr id="79" name="TextBox 78"/>
            <p:cNvSpPr txBox="1"/>
            <p:nvPr/>
          </p:nvSpPr>
          <p:spPr>
            <a:xfrm>
              <a:off x="7629919" y="1946695"/>
              <a:ext cx="818388" cy="461665"/>
            </a:xfrm>
            <a:prstGeom prst="rect">
              <a:avLst/>
            </a:prstGeom>
            <a:noFill/>
          </p:spPr>
          <p:txBody>
            <a:bodyPr wrap="square" rtlCol="0">
              <a:spAutoFit/>
            </a:bodyPr>
            <a:lstStyle/>
            <a:p>
              <a:pPr algn="ctr"/>
              <a:r>
                <a:rPr lang="en-US" dirty="0" smtClean="0">
                  <a:solidFill>
                    <a:srgbClr val="5B9BD5"/>
                  </a:solidFill>
                  <a:latin typeface="+mn-lt"/>
                </a:rPr>
                <a:t>7</a:t>
              </a:r>
              <a:endParaRPr lang="en-US" dirty="0">
                <a:solidFill>
                  <a:srgbClr val="5B9BD5"/>
                </a:solidFill>
                <a:latin typeface="+mn-lt"/>
              </a:endParaRPr>
            </a:p>
          </p:txBody>
        </p:sp>
        <p:sp>
          <p:nvSpPr>
            <p:cNvPr id="80" name="TextBox 79"/>
            <p:cNvSpPr txBox="1"/>
            <p:nvPr/>
          </p:nvSpPr>
          <p:spPr>
            <a:xfrm>
              <a:off x="8581527" y="1946695"/>
              <a:ext cx="818388" cy="461665"/>
            </a:xfrm>
            <a:prstGeom prst="rect">
              <a:avLst/>
            </a:prstGeom>
            <a:noFill/>
          </p:spPr>
          <p:txBody>
            <a:bodyPr wrap="square" rtlCol="0">
              <a:spAutoFit/>
            </a:bodyPr>
            <a:lstStyle/>
            <a:p>
              <a:pPr algn="ctr"/>
              <a:r>
                <a:rPr lang="en-US" dirty="0" smtClean="0">
                  <a:solidFill>
                    <a:srgbClr val="5B9BD5"/>
                  </a:solidFill>
                  <a:latin typeface="+mn-lt"/>
                </a:rPr>
                <a:t>8</a:t>
              </a:r>
              <a:endParaRPr lang="en-US" dirty="0">
                <a:solidFill>
                  <a:srgbClr val="5B9BD5"/>
                </a:solidFill>
                <a:latin typeface="+mn-lt"/>
              </a:endParaRPr>
            </a:p>
          </p:txBody>
        </p:sp>
        <p:sp>
          <p:nvSpPr>
            <p:cNvPr id="81" name="TextBox 80"/>
            <p:cNvSpPr txBox="1"/>
            <p:nvPr/>
          </p:nvSpPr>
          <p:spPr>
            <a:xfrm>
              <a:off x="9549476" y="1950811"/>
              <a:ext cx="818388" cy="461665"/>
            </a:xfrm>
            <a:prstGeom prst="rect">
              <a:avLst/>
            </a:prstGeom>
            <a:noFill/>
          </p:spPr>
          <p:txBody>
            <a:bodyPr wrap="square" rtlCol="0">
              <a:spAutoFit/>
            </a:bodyPr>
            <a:lstStyle/>
            <a:p>
              <a:pPr algn="ctr"/>
              <a:r>
                <a:rPr lang="en-US" dirty="0" smtClean="0">
                  <a:solidFill>
                    <a:srgbClr val="5B9BD5"/>
                  </a:solidFill>
                  <a:latin typeface="+mn-lt"/>
                </a:rPr>
                <a:t>9</a:t>
              </a:r>
              <a:endParaRPr lang="en-US" dirty="0">
                <a:solidFill>
                  <a:srgbClr val="5B9BD5"/>
                </a:solidFill>
                <a:latin typeface="+mn-lt"/>
              </a:endParaRPr>
            </a:p>
          </p:txBody>
        </p:sp>
      </p:grpSp>
      <p:sp>
        <p:nvSpPr>
          <p:cNvPr id="2" name="Title 1"/>
          <p:cNvSpPr>
            <a:spLocks noGrp="1"/>
          </p:cNvSpPr>
          <p:nvPr>
            <p:ph type="title"/>
          </p:nvPr>
        </p:nvSpPr>
        <p:spPr/>
        <p:txBody>
          <a:bodyPr>
            <a:normAutofit/>
          </a:bodyPr>
          <a:lstStyle/>
          <a:p>
            <a:r>
              <a:rPr lang="en-US" sz="3600" dirty="0" smtClean="0"/>
              <a:t>Phase IIC Timeline</a:t>
            </a:r>
            <a:endParaRPr lang="en-US" sz="3600" dirty="0"/>
          </a:p>
        </p:txBody>
      </p:sp>
      <p:sp>
        <p:nvSpPr>
          <p:cNvPr id="4" name="Slide Number Placeholder 3"/>
          <p:cNvSpPr>
            <a:spLocks noGrp="1"/>
          </p:cNvSpPr>
          <p:nvPr>
            <p:ph type="sldNum" sz="quarter" idx="12"/>
          </p:nvPr>
        </p:nvSpPr>
        <p:spPr/>
        <p:txBody>
          <a:bodyPr/>
          <a:lstStyle/>
          <a:p>
            <a:fld id="{CFB0700A-AA3D-461B-A3B6-39C39373F01C}" type="slidenum">
              <a:rPr lang="en-US" smtClean="0"/>
              <a:pPr/>
              <a:t>24</a:t>
            </a:fld>
            <a:endParaRPr lang="en-US" dirty="0"/>
          </a:p>
        </p:txBody>
      </p:sp>
      <p:sp>
        <p:nvSpPr>
          <p:cNvPr id="5" name="Rectangle 4"/>
          <p:cNvSpPr/>
          <p:nvPr/>
        </p:nvSpPr>
        <p:spPr>
          <a:xfrm>
            <a:off x="1861022" y="3109260"/>
            <a:ext cx="875116" cy="333375"/>
          </a:xfrm>
          <a:prstGeom prst="rect">
            <a:avLst/>
          </a:prstGeom>
          <a:solidFill>
            <a:schemeClr val="accent1">
              <a:lumMod val="40000"/>
              <a:lumOff val="60000"/>
            </a:schemeClr>
          </a:solidFill>
          <a:ln>
            <a:solidFill>
              <a:schemeClr val="bg1">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prstClr val="black">
                    <a:lumMod val="65000"/>
                    <a:lumOff val="35000"/>
                  </a:prstClr>
                </a:solidFill>
              </a:rPr>
              <a:t>PHASE I</a:t>
            </a:r>
            <a:endParaRPr lang="en-US" sz="1600" i="1" dirty="0">
              <a:solidFill>
                <a:prstClr val="black">
                  <a:lumMod val="65000"/>
                  <a:lumOff val="35000"/>
                </a:prstClr>
              </a:solidFill>
            </a:endParaRPr>
          </a:p>
        </p:txBody>
      </p:sp>
      <p:sp>
        <p:nvSpPr>
          <p:cNvPr id="6" name="Rectangle 5"/>
          <p:cNvSpPr/>
          <p:nvPr/>
        </p:nvSpPr>
        <p:spPr>
          <a:xfrm>
            <a:off x="3093847" y="3111382"/>
            <a:ext cx="1972421" cy="333375"/>
          </a:xfrm>
          <a:prstGeom prst="rect">
            <a:avLst/>
          </a:prstGeom>
          <a:solidFill>
            <a:schemeClr val="accent1">
              <a:lumMod val="40000"/>
              <a:lumOff val="60000"/>
            </a:schemeClr>
          </a:solidFill>
          <a:ln>
            <a:solidFill>
              <a:schemeClr val="bg1">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prstClr val="black">
                    <a:lumMod val="65000"/>
                    <a:lumOff val="35000"/>
                  </a:prstClr>
                </a:solidFill>
              </a:rPr>
              <a:t>PHASE II</a:t>
            </a:r>
            <a:endParaRPr lang="en-US" sz="1600" i="1" dirty="0">
              <a:solidFill>
                <a:prstClr val="black">
                  <a:lumMod val="65000"/>
                  <a:lumOff val="35000"/>
                </a:prstClr>
              </a:solidFill>
            </a:endParaRPr>
          </a:p>
        </p:txBody>
      </p:sp>
      <p:sp>
        <p:nvSpPr>
          <p:cNvPr id="7" name="TextBox 6"/>
          <p:cNvSpPr txBox="1"/>
          <p:nvPr/>
        </p:nvSpPr>
        <p:spPr>
          <a:xfrm>
            <a:off x="5425893" y="1413275"/>
            <a:ext cx="818388" cy="461665"/>
          </a:xfrm>
          <a:prstGeom prst="rect">
            <a:avLst/>
          </a:prstGeom>
          <a:noFill/>
        </p:spPr>
        <p:txBody>
          <a:bodyPr wrap="square" rtlCol="0">
            <a:spAutoFit/>
          </a:bodyPr>
          <a:lstStyle/>
          <a:p>
            <a:pPr algn="ctr"/>
            <a:r>
              <a:rPr lang="en-US" dirty="0" smtClean="0">
                <a:solidFill>
                  <a:srgbClr val="5B9BD5"/>
                </a:solidFill>
                <a:latin typeface="+mn-lt"/>
              </a:rPr>
              <a:t>Year</a:t>
            </a:r>
            <a:endParaRPr lang="en-US" dirty="0">
              <a:solidFill>
                <a:srgbClr val="5B9BD5"/>
              </a:solidFill>
              <a:latin typeface="+mn-lt"/>
            </a:endParaRPr>
          </a:p>
        </p:txBody>
      </p:sp>
      <p:cxnSp>
        <p:nvCxnSpPr>
          <p:cNvPr id="8" name="Elbow Connector 7"/>
          <p:cNvCxnSpPr>
            <a:stCxn id="5" idx="3"/>
            <a:endCxn id="6" idx="1"/>
          </p:cNvCxnSpPr>
          <p:nvPr/>
        </p:nvCxnSpPr>
        <p:spPr>
          <a:xfrm>
            <a:off x="2736138" y="3275948"/>
            <a:ext cx="357709" cy="2122"/>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68" name="Rectangle 67"/>
          <p:cNvSpPr/>
          <p:nvPr/>
        </p:nvSpPr>
        <p:spPr>
          <a:xfrm>
            <a:off x="5976698" y="3723820"/>
            <a:ext cx="1972421" cy="333375"/>
          </a:xfrm>
          <a:prstGeom prst="rect">
            <a:avLst/>
          </a:prstGeom>
          <a:solidFill>
            <a:schemeClr val="accent1">
              <a:lumMod val="40000"/>
              <a:lumOff val="60000"/>
            </a:schemeClr>
          </a:solidFill>
          <a:ln>
            <a:solidFill>
              <a:schemeClr val="bg1">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prstClr val="black">
                    <a:lumMod val="65000"/>
                    <a:lumOff val="35000"/>
                  </a:prstClr>
                </a:solidFill>
              </a:rPr>
              <a:t>PHASE </a:t>
            </a:r>
            <a:r>
              <a:rPr lang="en-US" sz="1600" b="1" dirty="0" smtClean="0">
                <a:solidFill>
                  <a:prstClr val="black">
                    <a:lumMod val="65000"/>
                    <a:lumOff val="35000"/>
                  </a:prstClr>
                </a:solidFill>
              </a:rPr>
              <a:t>IIB</a:t>
            </a:r>
            <a:endParaRPr lang="en-US" sz="1600" i="1" dirty="0">
              <a:solidFill>
                <a:prstClr val="black">
                  <a:lumMod val="65000"/>
                  <a:lumOff val="35000"/>
                </a:prstClr>
              </a:solidFill>
            </a:endParaRPr>
          </a:p>
        </p:txBody>
      </p:sp>
      <p:sp>
        <p:nvSpPr>
          <p:cNvPr id="69" name="Rectangle 68"/>
          <p:cNvSpPr/>
          <p:nvPr/>
        </p:nvSpPr>
        <p:spPr>
          <a:xfrm>
            <a:off x="7953701" y="3723819"/>
            <a:ext cx="1972421" cy="333375"/>
          </a:xfrm>
          <a:prstGeom prst="rect">
            <a:avLst/>
          </a:prstGeom>
          <a:solidFill>
            <a:schemeClr val="accent1">
              <a:lumMod val="40000"/>
              <a:lumOff val="60000"/>
            </a:schemeClr>
          </a:solidFill>
          <a:ln>
            <a:solidFill>
              <a:schemeClr val="bg1">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prstClr val="black">
                    <a:lumMod val="65000"/>
                    <a:lumOff val="35000"/>
                  </a:prstClr>
                </a:solidFill>
              </a:rPr>
              <a:t>PHASE </a:t>
            </a:r>
            <a:r>
              <a:rPr lang="en-US" sz="1600" b="1" dirty="0" smtClean="0">
                <a:solidFill>
                  <a:prstClr val="black">
                    <a:lumMod val="65000"/>
                    <a:lumOff val="35000"/>
                  </a:prstClr>
                </a:solidFill>
              </a:rPr>
              <a:t>IIC</a:t>
            </a:r>
            <a:endParaRPr lang="en-US" sz="1600" i="1" dirty="0">
              <a:solidFill>
                <a:prstClr val="black">
                  <a:lumMod val="65000"/>
                  <a:lumOff val="35000"/>
                </a:prstClr>
              </a:solidFill>
            </a:endParaRPr>
          </a:p>
        </p:txBody>
      </p:sp>
      <p:cxnSp>
        <p:nvCxnSpPr>
          <p:cNvPr id="54" name="Elbow Connector 53"/>
          <p:cNvCxnSpPr>
            <a:stCxn id="66" idx="1"/>
            <a:endCxn id="68" idx="1"/>
          </p:cNvCxnSpPr>
          <p:nvPr/>
        </p:nvCxnSpPr>
        <p:spPr>
          <a:xfrm rot="10800000" flipH="1" flipV="1">
            <a:off x="5083250" y="3284186"/>
            <a:ext cx="893447" cy="606322"/>
          </a:xfrm>
          <a:prstGeom prst="bentConnector3">
            <a:avLst>
              <a:gd name="adj1" fmla="val -1613"/>
            </a:avLst>
          </a:prstGeom>
          <a:ln>
            <a:tailEnd type="triangle"/>
          </a:ln>
        </p:spPr>
        <p:style>
          <a:lnRef idx="1">
            <a:schemeClr val="accent1"/>
          </a:lnRef>
          <a:fillRef idx="0">
            <a:schemeClr val="accent1"/>
          </a:fillRef>
          <a:effectRef idx="0">
            <a:schemeClr val="accent1"/>
          </a:effectRef>
          <a:fontRef idx="minor">
            <a:schemeClr val="tx1"/>
          </a:fontRef>
        </p:style>
      </p:cxnSp>
      <p:sp>
        <p:nvSpPr>
          <p:cNvPr id="66" name="Rectangle 65"/>
          <p:cNvSpPr/>
          <p:nvPr/>
        </p:nvSpPr>
        <p:spPr>
          <a:xfrm>
            <a:off x="5083251" y="3117498"/>
            <a:ext cx="1972421" cy="333375"/>
          </a:xfrm>
          <a:prstGeom prst="rect">
            <a:avLst/>
          </a:prstGeom>
          <a:solidFill>
            <a:schemeClr val="accent1">
              <a:lumMod val="40000"/>
              <a:lumOff val="60000"/>
            </a:schemeClr>
          </a:solidFill>
          <a:ln>
            <a:solidFill>
              <a:schemeClr val="bg1">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prstClr val="black">
                    <a:lumMod val="65000"/>
                    <a:lumOff val="35000"/>
                  </a:prstClr>
                </a:solidFill>
              </a:rPr>
              <a:t>PHASE </a:t>
            </a:r>
            <a:r>
              <a:rPr lang="en-US" sz="1600" b="1" dirty="0" smtClean="0">
                <a:solidFill>
                  <a:prstClr val="black">
                    <a:lumMod val="65000"/>
                    <a:lumOff val="35000"/>
                  </a:prstClr>
                </a:solidFill>
              </a:rPr>
              <a:t>IIA or IIB</a:t>
            </a:r>
            <a:endParaRPr lang="en-US" sz="1600" i="1" dirty="0">
              <a:solidFill>
                <a:prstClr val="black">
                  <a:lumMod val="65000"/>
                  <a:lumOff val="35000"/>
                </a:prstClr>
              </a:solidFill>
            </a:endParaRPr>
          </a:p>
        </p:txBody>
      </p:sp>
      <p:sp>
        <p:nvSpPr>
          <p:cNvPr id="10" name="TextBox 9"/>
          <p:cNvSpPr txBox="1"/>
          <p:nvPr/>
        </p:nvSpPr>
        <p:spPr>
          <a:xfrm>
            <a:off x="1219200" y="4801985"/>
            <a:ext cx="9802964" cy="707886"/>
          </a:xfrm>
          <a:prstGeom prst="rect">
            <a:avLst/>
          </a:prstGeom>
          <a:noFill/>
        </p:spPr>
        <p:txBody>
          <a:bodyPr wrap="square" rtlCol="0">
            <a:spAutoFit/>
          </a:bodyPr>
          <a:lstStyle/>
          <a:p>
            <a:r>
              <a:rPr lang="en-US" sz="2000" dirty="0" smtClean="0">
                <a:latin typeface="+mn-lt"/>
              </a:rPr>
              <a:t>Phase IIC follows a Phase IIA or Phase IIB award.  There will be only one opportunity to apply for Phase IIC--two years after you applied for your Phase IIA or Phase IIB award</a:t>
            </a:r>
            <a:endParaRPr lang="en-US" sz="2000" dirty="0">
              <a:latin typeface="+mn-lt"/>
            </a:endParaRPr>
          </a:p>
        </p:txBody>
      </p:sp>
      <p:sp>
        <p:nvSpPr>
          <p:cNvPr id="67" name="Rectangle 66"/>
          <p:cNvSpPr/>
          <p:nvPr/>
        </p:nvSpPr>
        <p:spPr>
          <a:xfrm>
            <a:off x="7064417" y="3115376"/>
            <a:ext cx="1972421" cy="333375"/>
          </a:xfrm>
          <a:prstGeom prst="rect">
            <a:avLst/>
          </a:prstGeom>
          <a:solidFill>
            <a:schemeClr val="accent1">
              <a:lumMod val="40000"/>
              <a:lumOff val="60000"/>
            </a:schemeClr>
          </a:solidFill>
          <a:ln>
            <a:solidFill>
              <a:schemeClr val="bg1">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prstClr val="black">
                    <a:lumMod val="65000"/>
                    <a:lumOff val="35000"/>
                  </a:prstClr>
                </a:solidFill>
              </a:rPr>
              <a:t>PHASE </a:t>
            </a:r>
            <a:r>
              <a:rPr lang="en-US" sz="1600" b="1" dirty="0" smtClean="0">
                <a:solidFill>
                  <a:prstClr val="black">
                    <a:lumMod val="65000"/>
                    <a:lumOff val="35000"/>
                  </a:prstClr>
                </a:solidFill>
              </a:rPr>
              <a:t>IIC</a:t>
            </a:r>
            <a:endParaRPr lang="en-US" sz="1600" i="1" dirty="0">
              <a:solidFill>
                <a:prstClr val="black">
                  <a:lumMod val="65000"/>
                  <a:lumOff val="35000"/>
                </a:prstClr>
              </a:solidFill>
            </a:endParaRPr>
          </a:p>
        </p:txBody>
      </p:sp>
    </p:spTree>
    <p:extLst>
      <p:ext uri="{BB962C8B-B14F-4D97-AF65-F5344CB8AC3E}">
        <p14:creationId xmlns:p14="http://schemas.microsoft.com/office/powerpoint/2010/main" val="270904851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Matching Funds</a:t>
            </a:r>
            <a:endParaRPr lang="en-US" dirty="0"/>
          </a:p>
        </p:txBody>
      </p:sp>
      <p:sp>
        <p:nvSpPr>
          <p:cNvPr id="3" name="Content Placeholder 2"/>
          <p:cNvSpPr>
            <a:spLocks noGrp="1"/>
          </p:cNvSpPr>
          <p:nvPr>
            <p:ph idx="1"/>
          </p:nvPr>
        </p:nvSpPr>
        <p:spPr/>
        <p:txBody>
          <a:bodyPr>
            <a:normAutofit/>
          </a:bodyPr>
          <a:lstStyle/>
          <a:p>
            <a:r>
              <a:rPr lang="en-US" sz="2000" dirty="0" smtClean="0"/>
              <a:t>A Phase IIC award requires that the applicant has matching funds (excluding </a:t>
            </a:r>
            <a:r>
              <a:rPr lang="en-US" sz="2000" dirty="0"/>
              <a:t>any fees collected by the </a:t>
            </a:r>
            <a:r>
              <a:rPr lang="en-US" sz="2000" dirty="0" smtClean="0"/>
              <a:t>small business concern receiving the Phase IIC award) equal to the amount of the Phase IIC award.  </a:t>
            </a:r>
          </a:p>
          <a:p>
            <a:r>
              <a:rPr lang="en-US" sz="2000" dirty="0" smtClean="0"/>
              <a:t>The matching funds must be from an eligible third party investor</a:t>
            </a:r>
          </a:p>
          <a:p>
            <a:pPr lvl="1"/>
            <a:r>
              <a:rPr lang="en-US" sz="1600" dirty="0" smtClean="0"/>
              <a:t>The </a:t>
            </a:r>
            <a:r>
              <a:rPr lang="en-US" sz="1600" dirty="0"/>
              <a:t>term ‘eligible third-party investor’ means a small business concern other than an eligible entity, a venture capital firm, an individual investor, a non-SBIR Federal, State or local government, or any combination </a:t>
            </a:r>
            <a:r>
              <a:rPr lang="en-US" sz="1600" dirty="0" smtClean="0"/>
              <a:t>thereof.</a:t>
            </a:r>
          </a:p>
          <a:p>
            <a:pPr lvl="2"/>
            <a:r>
              <a:rPr lang="en-US" sz="1400" dirty="0" smtClean="0"/>
              <a:t>Please note that </a:t>
            </a:r>
            <a:r>
              <a:rPr lang="en-US" sz="1400" u="sng" dirty="0" smtClean="0"/>
              <a:t>SBIR/STTR Phase I, II, or III funding from a Federal agency may not be used as matching funds</a:t>
            </a:r>
            <a:r>
              <a:rPr lang="en-US" sz="1400" dirty="0" smtClean="0"/>
              <a:t>.  </a:t>
            </a:r>
          </a:p>
          <a:p>
            <a:r>
              <a:rPr lang="en-US" sz="2000" dirty="0" smtClean="0"/>
              <a:t>The following types of funding do not qualify as matching funds</a:t>
            </a:r>
            <a:r>
              <a:rPr lang="en-US" sz="2000" dirty="0" smtClean="0">
                <a:solidFill>
                  <a:srgbClr val="FF0000"/>
                </a:solidFill>
              </a:rPr>
              <a:t>:</a:t>
            </a:r>
          </a:p>
          <a:p>
            <a:pPr lvl="1"/>
            <a:r>
              <a:rPr lang="en-US" sz="1600" dirty="0" smtClean="0"/>
              <a:t>The </a:t>
            </a:r>
            <a:r>
              <a:rPr lang="en-US" sz="1600" dirty="0"/>
              <a:t>eligible entity’s internal research and development funds. </a:t>
            </a:r>
          </a:p>
          <a:p>
            <a:pPr lvl="1"/>
            <a:r>
              <a:rPr lang="en-US" sz="1600" dirty="0" smtClean="0"/>
              <a:t>Funding </a:t>
            </a:r>
            <a:r>
              <a:rPr lang="en-US" sz="1600" dirty="0"/>
              <a:t>in forms other than cash, such as in-kind or other intangible assets. </a:t>
            </a:r>
          </a:p>
          <a:p>
            <a:pPr lvl="1"/>
            <a:r>
              <a:rPr lang="en-US" sz="1600" dirty="0" smtClean="0"/>
              <a:t>Funding </a:t>
            </a:r>
            <a:r>
              <a:rPr lang="en-US" sz="1600" dirty="0"/>
              <a:t>from the owners of the eligible entity, or the family members or affiliates of such owners. </a:t>
            </a:r>
          </a:p>
          <a:p>
            <a:pPr lvl="1"/>
            <a:r>
              <a:rPr lang="en-US" sz="1600" dirty="0" smtClean="0"/>
              <a:t>Funding </a:t>
            </a:r>
            <a:r>
              <a:rPr lang="en-US" sz="1600" dirty="0"/>
              <a:t>attained through loans or other forms of debt obligations. </a:t>
            </a:r>
          </a:p>
          <a:p>
            <a:pPr lvl="1"/>
            <a:endParaRPr lang="en-US" sz="1800" dirty="0"/>
          </a:p>
        </p:txBody>
      </p:sp>
      <p:sp>
        <p:nvSpPr>
          <p:cNvPr id="4" name="Slide Number Placeholder 3"/>
          <p:cNvSpPr>
            <a:spLocks noGrp="1"/>
          </p:cNvSpPr>
          <p:nvPr>
            <p:ph type="sldNum" sz="quarter" idx="12"/>
          </p:nvPr>
        </p:nvSpPr>
        <p:spPr/>
        <p:txBody>
          <a:bodyPr/>
          <a:lstStyle/>
          <a:p>
            <a:pPr>
              <a:defRPr/>
            </a:pPr>
            <a:fld id="{CFB0700A-AA3D-461B-A3B6-39C39373F01C}" type="slidenum">
              <a:rPr lang="en-US" smtClean="0"/>
              <a:pPr>
                <a:defRPr/>
              </a:pPr>
              <a:t>25</a:t>
            </a:fld>
            <a:endParaRPr lang="en-US" dirty="0"/>
          </a:p>
        </p:txBody>
      </p:sp>
    </p:spTree>
    <p:extLst>
      <p:ext uri="{BB962C8B-B14F-4D97-AF65-F5344CB8AC3E}">
        <p14:creationId xmlns:p14="http://schemas.microsoft.com/office/powerpoint/2010/main" val="3860637985"/>
      </p:ext>
    </p:extLst>
  </p:cSld>
  <p:clrMapOvr>
    <a:masterClrMapping/>
  </p:clrMapOvr>
  <p:transition spd="slow">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Matching Funds (cont.)</a:t>
            </a:r>
            <a:endParaRPr lang="en-US" dirty="0"/>
          </a:p>
        </p:txBody>
      </p:sp>
      <p:sp>
        <p:nvSpPr>
          <p:cNvPr id="3" name="Content Placeholder 2"/>
          <p:cNvSpPr>
            <a:spLocks noGrp="1"/>
          </p:cNvSpPr>
          <p:nvPr>
            <p:ph idx="1"/>
          </p:nvPr>
        </p:nvSpPr>
        <p:spPr/>
        <p:txBody>
          <a:bodyPr>
            <a:normAutofit/>
          </a:bodyPr>
          <a:lstStyle/>
          <a:p>
            <a:r>
              <a:rPr lang="en-US" sz="2000" dirty="0" smtClean="0"/>
              <a:t>When do the matching funds need to be available?</a:t>
            </a:r>
          </a:p>
          <a:p>
            <a:pPr lvl="1"/>
            <a:r>
              <a:rPr lang="en-US" sz="1600" dirty="0" smtClean="0"/>
              <a:t>The small business concern must have the total amount of the matching funds available for expenditure at the grant start date listed in the FOA.  A small business concern that fails to meet this requirement is ineligible for award.  A commitment from a third party to provide future matching funds is not acceptable.  </a:t>
            </a:r>
          </a:p>
          <a:p>
            <a:r>
              <a:rPr lang="en-US" sz="2000" dirty="0" smtClean="0"/>
              <a:t>When must the matching funds be expended?</a:t>
            </a:r>
          </a:p>
          <a:p>
            <a:pPr lvl="1"/>
            <a:r>
              <a:rPr lang="en-US" sz="1600" dirty="0" smtClean="0"/>
              <a:t>The matching funds must be expended during the period of performance of the Phase IIC award.</a:t>
            </a:r>
          </a:p>
          <a:p>
            <a:pPr lvl="1"/>
            <a:r>
              <a:rPr lang="en-US" sz="1600" dirty="0" smtClean="0"/>
              <a:t>Failure to expend the full amount of the matching funds will reduce the amount of award funding correspondingly, and DOE may take other remedies.</a:t>
            </a:r>
          </a:p>
          <a:p>
            <a:r>
              <a:rPr lang="en-US" sz="2000" dirty="0" smtClean="0"/>
              <a:t>Will a no cost extension be available for a Phase IIC award</a:t>
            </a:r>
            <a:r>
              <a:rPr lang="en-US" sz="2000" strike="sngStrike" dirty="0" smtClean="0"/>
              <a:t>s</a:t>
            </a:r>
            <a:r>
              <a:rPr lang="en-US" sz="2000" dirty="0" smtClean="0"/>
              <a:t>?</a:t>
            </a:r>
          </a:p>
          <a:p>
            <a:pPr lvl="1"/>
            <a:r>
              <a:rPr lang="en-US" sz="1600" dirty="0" smtClean="0"/>
              <a:t>Yes, but only if the award funding has not been fully expended at the end of the initial period of performance of the Phase IIC award.  </a:t>
            </a:r>
          </a:p>
          <a:p>
            <a:endParaRPr lang="en-US" sz="2000" dirty="0" smtClean="0"/>
          </a:p>
          <a:p>
            <a:endParaRPr lang="en-US" sz="2000" dirty="0"/>
          </a:p>
        </p:txBody>
      </p:sp>
      <p:sp>
        <p:nvSpPr>
          <p:cNvPr id="4" name="Slide Number Placeholder 3"/>
          <p:cNvSpPr>
            <a:spLocks noGrp="1"/>
          </p:cNvSpPr>
          <p:nvPr>
            <p:ph type="sldNum" sz="quarter" idx="12"/>
          </p:nvPr>
        </p:nvSpPr>
        <p:spPr/>
        <p:txBody>
          <a:bodyPr/>
          <a:lstStyle/>
          <a:p>
            <a:pPr>
              <a:defRPr/>
            </a:pPr>
            <a:fld id="{CFB0700A-AA3D-461B-A3B6-39C39373F01C}" type="slidenum">
              <a:rPr lang="en-US" smtClean="0"/>
              <a:pPr>
                <a:defRPr/>
              </a:pPr>
              <a:t>26</a:t>
            </a:fld>
            <a:endParaRPr lang="en-US" dirty="0"/>
          </a:p>
        </p:txBody>
      </p:sp>
    </p:spTree>
    <p:extLst>
      <p:ext uri="{BB962C8B-B14F-4D97-AF65-F5344CB8AC3E}">
        <p14:creationId xmlns:p14="http://schemas.microsoft.com/office/powerpoint/2010/main" val="2026063705"/>
      </p:ext>
    </p:extLst>
  </p:cSld>
  <p:clrMapOvr>
    <a:masterClrMapping/>
  </p:clrMapOvr>
  <p:transition spd="slow">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Funding for Phase IIC Awards</a:t>
            </a:r>
            <a:endParaRPr lang="en-US" dirty="0"/>
          </a:p>
        </p:txBody>
      </p:sp>
      <p:sp>
        <p:nvSpPr>
          <p:cNvPr id="3" name="Content Placeholder 2"/>
          <p:cNvSpPr>
            <a:spLocks noGrp="1"/>
          </p:cNvSpPr>
          <p:nvPr>
            <p:ph idx="1"/>
          </p:nvPr>
        </p:nvSpPr>
        <p:spPr/>
        <p:txBody>
          <a:bodyPr>
            <a:normAutofit/>
          </a:bodyPr>
          <a:lstStyle/>
          <a:p>
            <a:r>
              <a:rPr lang="en-US" sz="2000" dirty="0"/>
              <a:t>Maximum Award </a:t>
            </a:r>
            <a:r>
              <a:rPr lang="en-US" sz="2000" dirty="0" smtClean="0"/>
              <a:t>Amount and Duration</a:t>
            </a:r>
            <a:endParaRPr lang="en-US" sz="2000" dirty="0"/>
          </a:p>
          <a:p>
            <a:pPr lvl="1"/>
            <a:r>
              <a:rPr lang="en-US" sz="1600" dirty="0"/>
              <a:t>$1,100,000, up to 2 years  </a:t>
            </a:r>
            <a:r>
              <a:rPr lang="en-US" sz="1600" dirty="0" smtClean="0">
                <a:solidFill>
                  <a:srgbClr val="00B050"/>
                </a:solidFill>
              </a:rPr>
              <a:t> </a:t>
            </a:r>
            <a:endParaRPr lang="en-US" sz="1600" dirty="0">
              <a:solidFill>
                <a:srgbClr val="00B050"/>
              </a:solidFill>
            </a:endParaRPr>
          </a:p>
          <a:p>
            <a:pPr lvl="1"/>
            <a:r>
              <a:rPr lang="en-US" sz="1600" dirty="0"/>
              <a:t>Award amounts and duration require justification</a:t>
            </a:r>
          </a:p>
          <a:p>
            <a:r>
              <a:rPr lang="en-US" sz="2000" dirty="0"/>
              <a:t>Available Funding</a:t>
            </a:r>
          </a:p>
          <a:p>
            <a:pPr lvl="1"/>
            <a:r>
              <a:rPr lang="en-US" sz="1600" dirty="0"/>
              <a:t>Is there separate funding </a:t>
            </a:r>
            <a:r>
              <a:rPr lang="en-US" sz="1600" dirty="0" smtClean="0"/>
              <a:t>for the Phase IIC awards? </a:t>
            </a:r>
            <a:endParaRPr lang="en-US" sz="1600" dirty="0"/>
          </a:p>
          <a:p>
            <a:pPr lvl="2"/>
            <a:r>
              <a:rPr lang="en-US" sz="1400" dirty="0"/>
              <a:t>NO.  </a:t>
            </a:r>
            <a:r>
              <a:rPr lang="en-US" sz="1400" dirty="0" smtClean="0"/>
              <a:t>Second Phase </a:t>
            </a:r>
            <a:r>
              <a:rPr lang="en-US" sz="1400" dirty="0"/>
              <a:t>II </a:t>
            </a:r>
            <a:r>
              <a:rPr lang="en-US" sz="1400" dirty="0" smtClean="0"/>
              <a:t>award funding </a:t>
            </a:r>
            <a:r>
              <a:rPr lang="en-US" sz="1400" dirty="0"/>
              <a:t>is obtained from DOE SBIR &amp; STTR allocations used to make Phase I &amp; II </a:t>
            </a:r>
            <a:r>
              <a:rPr lang="en-US" sz="1400" dirty="0" smtClean="0"/>
              <a:t>awards</a:t>
            </a:r>
          </a:p>
          <a:p>
            <a:pPr lvl="1"/>
            <a:r>
              <a:rPr lang="en-US" sz="1600" dirty="0" smtClean="0"/>
              <a:t>Is there a maximum amount of funding that can be used for Phase IIC awards?</a:t>
            </a:r>
          </a:p>
          <a:p>
            <a:pPr lvl="2"/>
            <a:r>
              <a:rPr lang="en-US" sz="1400" dirty="0" smtClean="0"/>
              <a:t>YES.  An agency may not use more than 5 percent of its SBIR funding for Phase IIC awards  </a:t>
            </a:r>
            <a:endParaRPr lang="en-US" sz="1400" dirty="0"/>
          </a:p>
          <a:p>
            <a:r>
              <a:rPr lang="en-US" sz="2000" dirty="0"/>
              <a:t>Number of Awards</a:t>
            </a:r>
          </a:p>
          <a:p>
            <a:pPr lvl="1"/>
            <a:r>
              <a:rPr lang="en-US" sz="1600" dirty="0"/>
              <a:t>There is no target number of awards for </a:t>
            </a:r>
            <a:r>
              <a:rPr lang="en-US" sz="1600" dirty="0" smtClean="0"/>
              <a:t>Phase IIC</a:t>
            </a:r>
            <a:endParaRPr lang="en-US" sz="1600" dirty="0"/>
          </a:p>
          <a:p>
            <a:pPr lvl="1"/>
            <a:r>
              <a:rPr lang="en-US" sz="1600" dirty="0"/>
              <a:t>The number </a:t>
            </a:r>
            <a:r>
              <a:rPr lang="en-US" sz="1600" dirty="0" smtClean="0"/>
              <a:t>of awards will </a:t>
            </a:r>
            <a:r>
              <a:rPr lang="en-US" sz="1600" dirty="0"/>
              <a:t>depend on the number and quality of applications received under the </a:t>
            </a:r>
            <a:r>
              <a:rPr lang="en-US" sz="1600" dirty="0" smtClean="0"/>
              <a:t>FOA</a:t>
            </a:r>
            <a:endParaRPr lang="en-US" sz="1600" dirty="0"/>
          </a:p>
        </p:txBody>
      </p:sp>
      <p:sp>
        <p:nvSpPr>
          <p:cNvPr id="4" name="Slide Number Placeholder 3"/>
          <p:cNvSpPr>
            <a:spLocks noGrp="1"/>
          </p:cNvSpPr>
          <p:nvPr>
            <p:ph type="sldNum" sz="quarter" idx="12"/>
          </p:nvPr>
        </p:nvSpPr>
        <p:spPr/>
        <p:txBody>
          <a:bodyPr/>
          <a:lstStyle/>
          <a:p>
            <a:pPr>
              <a:defRPr/>
            </a:pPr>
            <a:fld id="{CFB0700A-AA3D-461B-A3B6-39C39373F01C}" type="slidenum">
              <a:rPr lang="en-US" smtClean="0"/>
              <a:pPr>
                <a:defRPr/>
              </a:pPr>
              <a:t>27</a:t>
            </a:fld>
            <a:endParaRPr lang="en-US" dirty="0"/>
          </a:p>
        </p:txBody>
      </p:sp>
    </p:spTree>
    <p:extLst>
      <p:ext uri="{BB962C8B-B14F-4D97-AF65-F5344CB8AC3E}">
        <p14:creationId xmlns:p14="http://schemas.microsoft.com/office/powerpoint/2010/main" val="1223834445"/>
      </p:ext>
    </p:extLst>
  </p:cSld>
  <p:clrMapOvr>
    <a:masterClrMapping/>
  </p:clrMapOvr>
  <p:transition spd="slow">
    <p:fad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Letter of Intent (LOI) Requirement</a:t>
            </a:r>
            <a:endParaRPr lang="en-US" dirty="0"/>
          </a:p>
        </p:txBody>
      </p:sp>
      <p:sp>
        <p:nvSpPr>
          <p:cNvPr id="3" name="Content Placeholder 2"/>
          <p:cNvSpPr>
            <a:spLocks noGrp="1"/>
          </p:cNvSpPr>
          <p:nvPr>
            <p:ph idx="1"/>
          </p:nvPr>
        </p:nvSpPr>
        <p:spPr/>
        <p:txBody>
          <a:bodyPr>
            <a:normAutofit/>
          </a:bodyPr>
          <a:lstStyle/>
          <a:p>
            <a:r>
              <a:rPr lang="en-US" sz="2000" dirty="0" smtClean="0"/>
              <a:t>Phase IIC applicants are required to submit a LOI through PAMS</a:t>
            </a:r>
          </a:p>
          <a:p>
            <a:pPr lvl="1"/>
            <a:r>
              <a:rPr lang="en-US" sz="1600" dirty="0" smtClean="0"/>
              <a:t>Deadline:  April 1, 2019  by 5:00 pm ET </a:t>
            </a:r>
          </a:p>
          <a:p>
            <a:pPr lvl="1"/>
            <a:r>
              <a:rPr lang="en-US" sz="1600" dirty="0" smtClean="0"/>
              <a:t>Content:</a:t>
            </a:r>
          </a:p>
          <a:p>
            <a:pPr lvl="2"/>
            <a:r>
              <a:rPr lang="en-US" sz="1600" dirty="0" smtClean="0"/>
              <a:t>Business Official name and contact information (telephone number and email address)</a:t>
            </a:r>
          </a:p>
          <a:p>
            <a:pPr lvl="2"/>
            <a:r>
              <a:rPr lang="en-US" sz="1600" dirty="0" smtClean="0"/>
              <a:t>Name(s) of any proposed subcontractor(s) or consultant(s), if any</a:t>
            </a:r>
          </a:p>
          <a:p>
            <a:pPr lvl="2"/>
            <a:r>
              <a:rPr lang="en-US" sz="1600" dirty="0" smtClean="0"/>
              <a:t>DOE Phase II Award Number  DE-SC000XXXX</a:t>
            </a:r>
          </a:p>
          <a:p>
            <a:pPr lvl="2"/>
            <a:r>
              <a:rPr lang="en-US" sz="1600" dirty="0" smtClean="0"/>
              <a:t>Type of Phase II submission:  Phase IIC</a:t>
            </a:r>
          </a:p>
          <a:p>
            <a:pPr lvl="2"/>
            <a:r>
              <a:rPr lang="en-US" sz="1600" smtClean="0"/>
              <a:t>Third Phase </a:t>
            </a:r>
            <a:r>
              <a:rPr lang="en-US" sz="1600" dirty="0" smtClean="0"/>
              <a:t>II Project Title (same as your initial Phase II project title)</a:t>
            </a:r>
          </a:p>
          <a:p>
            <a:pPr lvl="2"/>
            <a:r>
              <a:rPr lang="en-US" sz="1600" dirty="0" smtClean="0"/>
              <a:t>Phase I topic and subtopic number (same as your Phase I and initial Phase II)</a:t>
            </a:r>
          </a:p>
          <a:p>
            <a:pPr lvl="2"/>
            <a:r>
              <a:rPr lang="en-US" sz="1600" dirty="0" smtClean="0"/>
              <a:t>Technical abstract that sufficiently describes your technology and application.  The abstract should not exceed 500 words and two pages and it must provide sufficient technical depth to allow DOE to assign technical reviewers for your application.  Please note that your abstract should not contain any proprietary information.</a:t>
            </a:r>
          </a:p>
        </p:txBody>
      </p:sp>
      <p:sp>
        <p:nvSpPr>
          <p:cNvPr id="4" name="Slide Number Placeholder 3"/>
          <p:cNvSpPr>
            <a:spLocks noGrp="1"/>
          </p:cNvSpPr>
          <p:nvPr>
            <p:ph type="sldNum" sz="quarter" idx="12"/>
          </p:nvPr>
        </p:nvSpPr>
        <p:spPr/>
        <p:txBody>
          <a:bodyPr/>
          <a:lstStyle/>
          <a:p>
            <a:fld id="{CFB0700A-AA3D-461B-A3B6-39C39373F01C}" type="slidenum">
              <a:rPr lang="en-US" smtClean="0"/>
              <a:pPr/>
              <a:t>28</a:t>
            </a:fld>
            <a:endParaRPr lang="en-US" dirty="0"/>
          </a:p>
        </p:txBody>
      </p:sp>
    </p:spTree>
    <p:extLst>
      <p:ext uri="{BB962C8B-B14F-4D97-AF65-F5344CB8AC3E}">
        <p14:creationId xmlns:p14="http://schemas.microsoft.com/office/powerpoint/2010/main" val="2238847352"/>
      </p:ext>
    </p:extLst>
  </p:cSld>
  <p:clrMapOvr>
    <a:masterClrMapping/>
  </p:clrMapOvr>
  <p:transition spd="slow">
    <p:fad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 Cost Extensions</a:t>
            </a:r>
            <a:endParaRPr lang="en-US" dirty="0"/>
          </a:p>
        </p:txBody>
      </p:sp>
      <p:sp>
        <p:nvSpPr>
          <p:cNvPr id="3" name="Content Placeholder 2"/>
          <p:cNvSpPr>
            <a:spLocks noGrp="1"/>
          </p:cNvSpPr>
          <p:nvPr>
            <p:ph idx="1"/>
          </p:nvPr>
        </p:nvSpPr>
        <p:spPr>
          <a:xfrm>
            <a:off x="609600" y="1600200"/>
            <a:ext cx="10972800" cy="4525963"/>
          </a:xfrm>
        </p:spPr>
        <p:txBody>
          <a:bodyPr>
            <a:normAutofit/>
          </a:bodyPr>
          <a:lstStyle/>
          <a:p>
            <a:r>
              <a:rPr lang="en-US" sz="2000" dirty="0" smtClean="0"/>
              <a:t>A small business concern is eligible to receive a Phase IIC award only if its Phase IIA or Phase IIB award is completed before the start of the Phase IIC grant start date listed in the FOA (August 19. 2019) </a:t>
            </a:r>
            <a:endParaRPr lang="en-US" sz="2000" strike="sngStrike" dirty="0" smtClean="0"/>
          </a:p>
          <a:p>
            <a:pPr marL="457200" lvl="1" indent="0">
              <a:buNone/>
            </a:pPr>
            <a:endParaRPr lang="en-US" sz="1800" dirty="0"/>
          </a:p>
        </p:txBody>
      </p:sp>
      <p:sp>
        <p:nvSpPr>
          <p:cNvPr id="4" name="Slide Number Placeholder 3"/>
          <p:cNvSpPr>
            <a:spLocks noGrp="1"/>
          </p:cNvSpPr>
          <p:nvPr>
            <p:ph type="sldNum" sz="quarter" idx="12"/>
          </p:nvPr>
        </p:nvSpPr>
        <p:spPr/>
        <p:txBody>
          <a:bodyPr/>
          <a:lstStyle/>
          <a:p>
            <a:fld id="{2BA9E7EC-3D06-47D0-A832-F6F185DA02B9}" type="slidenum">
              <a:rPr lang="en-US" smtClean="0"/>
              <a:pPr/>
              <a:t>29</a:t>
            </a:fld>
            <a:endParaRPr lang="en-US" dirty="0"/>
          </a:p>
        </p:txBody>
      </p:sp>
      <p:sp>
        <p:nvSpPr>
          <p:cNvPr id="6" name="Rectangle 5"/>
          <p:cNvSpPr/>
          <p:nvPr/>
        </p:nvSpPr>
        <p:spPr>
          <a:xfrm>
            <a:off x="2667000" y="3733800"/>
            <a:ext cx="2952750" cy="400050"/>
          </a:xfrm>
          <a:prstGeom prst="rect">
            <a:avLst/>
          </a:prstGeom>
          <a:solidFill>
            <a:schemeClr val="tx1">
              <a:lumMod val="75000"/>
              <a:lumOff val="2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Phase </a:t>
            </a:r>
            <a:r>
              <a:rPr lang="en-US" sz="1600" dirty="0" smtClean="0"/>
              <a:t>IIA or IIB (ends ~7/30/2019  </a:t>
            </a:r>
            <a:endParaRPr lang="en-US" sz="1600" dirty="0"/>
          </a:p>
        </p:txBody>
      </p:sp>
      <p:sp>
        <p:nvSpPr>
          <p:cNvPr id="7" name="Rectangle 6"/>
          <p:cNvSpPr/>
          <p:nvPr/>
        </p:nvSpPr>
        <p:spPr>
          <a:xfrm>
            <a:off x="5638800" y="3733800"/>
            <a:ext cx="3124200" cy="400050"/>
          </a:xfrm>
          <a:prstGeom prst="rect">
            <a:avLst/>
          </a:prstGeom>
          <a:solidFill>
            <a:srgbClr val="7030A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Phase </a:t>
            </a:r>
            <a:r>
              <a:rPr lang="en-US" sz="1600" dirty="0" smtClean="0"/>
              <a:t>IIC (starts 8/19/2019) </a:t>
            </a:r>
            <a:endParaRPr lang="en-US" sz="1600" dirty="0"/>
          </a:p>
        </p:txBody>
      </p:sp>
      <p:sp>
        <p:nvSpPr>
          <p:cNvPr id="9" name="TextBox 8"/>
          <p:cNvSpPr txBox="1"/>
          <p:nvPr/>
        </p:nvSpPr>
        <p:spPr>
          <a:xfrm>
            <a:off x="3810001" y="4132362"/>
            <a:ext cx="1200149" cy="307777"/>
          </a:xfrm>
          <a:prstGeom prst="rect">
            <a:avLst/>
          </a:prstGeom>
          <a:noFill/>
        </p:spPr>
        <p:txBody>
          <a:bodyPr wrap="square" rtlCol="0">
            <a:spAutoFit/>
          </a:bodyPr>
          <a:lstStyle/>
          <a:p>
            <a:pPr algn="ctr"/>
            <a:r>
              <a:rPr lang="en-US" sz="1400" i="1" dirty="0">
                <a:latin typeface="+mn-lt"/>
              </a:rPr>
              <a:t>2 years</a:t>
            </a:r>
          </a:p>
        </p:txBody>
      </p:sp>
      <p:sp>
        <p:nvSpPr>
          <p:cNvPr id="10" name="TextBox 9"/>
          <p:cNvSpPr txBox="1"/>
          <p:nvPr/>
        </p:nvSpPr>
        <p:spPr>
          <a:xfrm>
            <a:off x="6572252" y="4133851"/>
            <a:ext cx="1200149" cy="307777"/>
          </a:xfrm>
          <a:prstGeom prst="rect">
            <a:avLst/>
          </a:prstGeom>
          <a:noFill/>
        </p:spPr>
        <p:txBody>
          <a:bodyPr wrap="square" rtlCol="0">
            <a:spAutoFit/>
          </a:bodyPr>
          <a:lstStyle/>
          <a:p>
            <a:pPr algn="ctr"/>
            <a:r>
              <a:rPr lang="en-US" sz="1400" i="1" dirty="0">
                <a:solidFill>
                  <a:schemeClr val="accent1"/>
                </a:solidFill>
                <a:latin typeface="+mn-lt"/>
              </a:rPr>
              <a:t>up to 2 years</a:t>
            </a:r>
          </a:p>
        </p:txBody>
      </p:sp>
    </p:spTree>
    <p:extLst>
      <p:ext uri="{BB962C8B-B14F-4D97-AF65-F5344CB8AC3E}">
        <p14:creationId xmlns:p14="http://schemas.microsoft.com/office/powerpoint/2010/main" val="1688673844"/>
      </p:ext>
    </p:extLst>
  </p:cSld>
  <p:clrMapOvr>
    <a:masterClrMapping/>
  </p:clrMapOvr>
  <p:transition spd="slow">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Terminology</a:t>
            </a:r>
            <a:endParaRPr lang="en-US" dirty="0"/>
          </a:p>
        </p:txBody>
      </p:sp>
      <p:sp>
        <p:nvSpPr>
          <p:cNvPr id="3" name="Content Placeholder 2"/>
          <p:cNvSpPr>
            <a:spLocks noGrp="1"/>
          </p:cNvSpPr>
          <p:nvPr>
            <p:ph idx="1"/>
          </p:nvPr>
        </p:nvSpPr>
        <p:spPr/>
        <p:txBody>
          <a:bodyPr/>
          <a:lstStyle/>
          <a:p>
            <a:endParaRPr lang="en-US" dirty="0" smtClean="0"/>
          </a:p>
          <a:p>
            <a:pPr lvl="1"/>
            <a:endParaRPr lang="en-US" dirty="0"/>
          </a:p>
        </p:txBody>
      </p:sp>
      <p:sp>
        <p:nvSpPr>
          <p:cNvPr id="4" name="Slide Number Placeholder 3"/>
          <p:cNvSpPr>
            <a:spLocks noGrp="1"/>
          </p:cNvSpPr>
          <p:nvPr>
            <p:ph type="sldNum" sz="quarter" idx="12"/>
          </p:nvPr>
        </p:nvSpPr>
        <p:spPr/>
        <p:txBody>
          <a:bodyPr/>
          <a:lstStyle/>
          <a:p>
            <a:pPr>
              <a:defRPr/>
            </a:pPr>
            <a:fld id="{CFB0700A-AA3D-461B-A3B6-39C39373F01C}" type="slidenum">
              <a:rPr lang="en-US" smtClean="0"/>
              <a:pPr>
                <a:defRPr/>
              </a:pPr>
              <a:t>3</a:t>
            </a:fld>
            <a:endParaRPr lang="en-US" dirty="0"/>
          </a:p>
        </p:txBody>
      </p:sp>
      <p:sp>
        <p:nvSpPr>
          <p:cNvPr id="6" name="Rectangle 5"/>
          <p:cNvSpPr/>
          <p:nvPr/>
        </p:nvSpPr>
        <p:spPr>
          <a:xfrm>
            <a:off x="3395662" y="1810326"/>
            <a:ext cx="2419350" cy="400050"/>
          </a:xfrm>
          <a:prstGeom prst="rect">
            <a:avLst/>
          </a:prstGeom>
          <a:no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u="sng" dirty="0">
                <a:solidFill>
                  <a:schemeClr val="tx1"/>
                </a:solidFill>
              </a:rPr>
              <a:t>Initial </a:t>
            </a:r>
            <a:r>
              <a:rPr lang="en-US" sz="1800" u="sng" dirty="0" smtClean="0">
                <a:solidFill>
                  <a:schemeClr val="tx1"/>
                </a:solidFill>
              </a:rPr>
              <a:t>or First Phase </a:t>
            </a:r>
            <a:r>
              <a:rPr lang="en-US" sz="1800" u="sng" dirty="0">
                <a:solidFill>
                  <a:schemeClr val="tx1"/>
                </a:solidFill>
              </a:rPr>
              <a:t>II</a:t>
            </a:r>
          </a:p>
        </p:txBody>
      </p:sp>
      <p:sp>
        <p:nvSpPr>
          <p:cNvPr id="7" name="Rectangle 6"/>
          <p:cNvSpPr/>
          <p:nvPr/>
        </p:nvSpPr>
        <p:spPr>
          <a:xfrm>
            <a:off x="6224587" y="1810326"/>
            <a:ext cx="2419350" cy="400050"/>
          </a:xfrm>
          <a:prstGeom prst="rect">
            <a:avLst/>
          </a:prstGeom>
          <a:no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u="sng" dirty="0">
                <a:solidFill>
                  <a:schemeClr val="tx1"/>
                </a:solidFill>
              </a:rPr>
              <a:t>Second Phase II</a:t>
            </a:r>
          </a:p>
        </p:txBody>
      </p:sp>
      <p:sp>
        <p:nvSpPr>
          <p:cNvPr id="11" name="TextBox 10"/>
          <p:cNvSpPr txBox="1"/>
          <p:nvPr/>
        </p:nvSpPr>
        <p:spPr>
          <a:xfrm>
            <a:off x="6391275" y="2391351"/>
            <a:ext cx="2085975" cy="369332"/>
          </a:xfrm>
          <a:prstGeom prst="rect">
            <a:avLst/>
          </a:prstGeom>
          <a:noFill/>
          <a:effectLst/>
        </p:spPr>
        <p:txBody>
          <a:bodyPr wrap="square" rtlCol="0">
            <a:spAutoFit/>
          </a:bodyPr>
          <a:lstStyle/>
          <a:p>
            <a:pPr algn="ctr"/>
            <a:r>
              <a:rPr lang="en-US" sz="1800" b="1" dirty="0">
                <a:solidFill>
                  <a:schemeClr val="tx2"/>
                </a:solidFill>
                <a:latin typeface="+mn-lt"/>
              </a:rPr>
              <a:t>Phase IIA</a:t>
            </a:r>
          </a:p>
        </p:txBody>
      </p:sp>
      <p:sp>
        <p:nvSpPr>
          <p:cNvPr id="12" name="TextBox 11"/>
          <p:cNvSpPr txBox="1"/>
          <p:nvPr/>
        </p:nvSpPr>
        <p:spPr>
          <a:xfrm>
            <a:off x="6400800" y="2728417"/>
            <a:ext cx="2085975" cy="369332"/>
          </a:xfrm>
          <a:prstGeom prst="rect">
            <a:avLst/>
          </a:prstGeom>
          <a:noFill/>
          <a:effectLst/>
        </p:spPr>
        <p:txBody>
          <a:bodyPr wrap="square" rtlCol="0">
            <a:spAutoFit/>
          </a:bodyPr>
          <a:lstStyle/>
          <a:p>
            <a:pPr algn="ctr"/>
            <a:r>
              <a:rPr lang="en-US" sz="1800" b="1" dirty="0">
                <a:solidFill>
                  <a:schemeClr val="tx2"/>
                </a:solidFill>
                <a:latin typeface="+mn-lt"/>
              </a:rPr>
              <a:t>Phase IIB</a:t>
            </a:r>
          </a:p>
        </p:txBody>
      </p:sp>
      <p:sp>
        <p:nvSpPr>
          <p:cNvPr id="13" name="TextBox 12"/>
          <p:cNvSpPr txBox="1"/>
          <p:nvPr/>
        </p:nvSpPr>
        <p:spPr>
          <a:xfrm>
            <a:off x="3562350" y="2592924"/>
            <a:ext cx="2085975" cy="369332"/>
          </a:xfrm>
          <a:prstGeom prst="rect">
            <a:avLst/>
          </a:prstGeom>
          <a:noFill/>
          <a:effectLst/>
        </p:spPr>
        <p:txBody>
          <a:bodyPr wrap="square" rtlCol="0">
            <a:spAutoFit/>
          </a:bodyPr>
          <a:lstStyle/>
          <a:p>
            <a:pPr algn="ctr"/>
            <a:r>
              <a:rPr lang="en-US" sz="1800" b="1" dirty="0">
                <a:solidFill>
                  <a:schemeClr val="tx2"/>
                </a:solidFill>
                <a:latin typeface="+mn-lt"/>
              </a:rPr>
              <a:t>Phase II</a:t>
            </a:r>
          </a:p>
        </p:txBody>
      </p:sp>
      <p:sp>
        <p:nvSpPr>
          <p:cNvPr id="15" name="Content Placeholder 2"/>
          <p:cNvSpPr txBox="1">
            <a:spLocks/>
          </p:cNvSpPr>
          <p:nvPr/>
        </p:nvSpPr>
        <p:spPr>
          <a:xfrm>
            <a:off x="990600" y="3648076"/>
            <a:ext cx="10287000" cy="2630489"/>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fontAlgn="auto">
              <a:spcAft>
                <a:spcPts val="0"/>
              </a:spcAft>
            </a:pPr>
            <a:r>
              <a:rPr lang="en-US" sz="2000" dirty="0"/>
              <a:t>Awards</a:t>
            </a:r>
          </a:p>
          <a:p>
            <a:pPr lvl="1" fontAlgn="auto">
              <a:spcAft>
                <a:spcPts val="0"/>
              </a:spcAft>
            </a:pPr>
            <a:r>
              <a:rPr lang="en-US" sz="1600" dirty="0"/>
              <a:t>“Phase II” </a:t>
            </a:r>
            <a:r>
              <a:rPr lang="en-US" sz="1600" dirty="0" smtClean="0"/>
              <a:t>denotes an </a:t>
            </a:r>
            <a:r>
              <a:rPr lang="en-US" sz="1600" u="sng" dirty="0" smtClean="0"/>
              <a:t>initial or first</a:t>
            </a:r>
            <a:r>
              <a:rPr lang="en-US" sz="1600" dirty="0" smtClean="0"/>
              <a:t> </a:t>
            </a:r>
            <a:r>
              <a:rPr lang="en-US" sz="1600" dirty="0"/>
              <a:t>Phase II </a:t>
            </a:r>
            <a:r>
              <a:rPr lang="en-US" sz="1600" dirty="0" smtClean="0"/>
              <a:t>award </a:t>
            </a:r>
            <a:endParaRPr lang="en-US" sz="1600" dirty="0"/>
          </a:p>
          <a:p>
            <a:pPr lvl="1" fontAlgn="auto">
              <a:spcAft>
                <a:spcPts val="0"/>
              </a:spcAft>
            </a:pPr>
            <a:r>
              <a:rPr lang="en-US" sz="1600" dirty="0"/>
              <a:t>“Phase IIA” and “Phase IIB” </a:t>
            </a:r>
            <a:r>
              <a:rPr lang="en-US" sz="1600" dirty="0" smtClean="0"/>
              <a:t>denote a </a:t>
            </a:r>
            <a:r>
              <a:rPr lang="en-US" sz="1600" u="sng" dirty="0" smtClean="0"/>
              <a:t>second</a:t>
            </a:r>
            <a:r>
              <a:rPr lang="en-US" sz="1600" dirty="0" smtClean="0"/>
              <a:t> </a:t>
            </a:r>
            <a:r>
              <a:rPr lang="en-US" sz="1600" dirty="0"/>
              <a:t>Phase II </a:t>
            </a:r>
            <a:r>
              <a:rPr lang="en-US" sz="1600" dirty="0" smtClean="0"/>
              <a:t>award (referred to as “sequential”  in statute ) </a:t>
            </a:r>
          </a:p>
          <a:p>
            <a:pPr lvl="1" fontAlgn="auto">
              <a:spcAft>
                <a:spcPts val="0"/>
              </a:spcAft>
            </a:pPr>
            <a:r>
              <a:rPr lang="en-US" sz="1600" dirty="0"/>
              <a:t>“Phase </a:t>
            </a:r>
            <a:r>
              <a:rPr lang="en-US" sz="1600" dirty="0" smtClean="0"/>
              <a:t>IIC” denotes a </a:t>
            </a:r>
            <a:r>
              <a:rPr lang="en-US" sz="1600" u="sng" dirty="0" smtClean="0"/>
              <a:t>third </a:t>
            </a:r>
            <a:r>
              <a:rPr lang="en-US" sz="1600" dirty="0" smtClean="0"/>
              <a:t>Phase </a:t>
            </a:r>
            <a:r>
              <a:rPr lang="en-US" sz="1600" dirty="0"/>
              <a:t>II </a:t>
            </a:r>
            <a:r>
              <a:rPr lang="en-US" sz="1600" dirty="0" smtClean="0"/>
              <a:t>award (referred to as “subsequent” in statute)</a:t>
            </a:r>
            <a:endParaRPr lang="en-US" sz="1600" dirty="0"/>
          </a:p>
          <a:p>
            <a:pPr fontAlgn="auto">
              <a:spcAft>
                <a:spcPts val="0"/>
              </a:spcAft>
            </a:pPr>
            <a:r>
              <a:rPr lang="en-US" sz="2000" dirty="0"/>
              <a:t>Funding Opportunity Announcement  </a:t>
            </a:r>
          </a:p>
          <a:p>
            <a:pPr lvl="1" fontAlgn="auto">
              <a:spcAft>
                <a:spcPts val="0"/>
              </a:spcAft>
            </a:pPr>
            <a:r>
              <a:rPr lang="en-US" sz="1600" dirty="0" smtClean="0"/>
              <a:t>Initial or first, second and third </a:t>
            </a:r>
            <a:r>
              <a:rPr lang="en-US" sz="1600" dirty="0"/>
              <a:t>Phase II applications are submitted through our “Phase II” Funding Opportunity </a:t>
            </a:r>
            <a:r>
              <a:rPr lang="en-US" sz="1600" dirty="0" smtClean="0"/>
              <a:t>Announcements (FOAs)</a:t>
            </a:r>
            <a:endParaRPr lang="en-US" sz="1600" dirty="0"/>
          </a:p>
        </p:txBody>
      </p:sp>
      <p:sp>
        <p:nvSpPr>
          <p:cNvPr id="14" name="Rectangle 13"/>
          <p:cNvSpPr/>
          <p:nvPr/>
        </p:nvSpPr>
        <p:spPr>
          <a:xfrm>
            <a:off x="814387" y="1810326"/>
            <a:ext cx="2419350" cy="400050"/>
          </a:xfrm>
          <a:prstGeom prst="rect">
            <a:avLst/>
          </a:prstGeom>
          <a:no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u="sng" dirty="0">
                <a:solidFill>
                  <a:schemeClr val="tx1"/>
                </a:solidFill>
              </a:rPr>
              <a:t>Phase I</a:t>
            </a:r>
          </a:p>
        </p:txBody>
      </p:sp>
      <p:sp>
        <p:nvSpPr>
          <p:cNvPr id="16" name="TextBox 15"/>
          <p:cNvSpPr txBox="1"/>
          <p:nvPr/>
        </p:nvSpPr>
        <p:spPr>
          <a:xfrm>
            <a:off x="1066801" y="2592924"/>
            <a:ext cx="2085975" cy="369332"/>
          </a:xfrm>
          <a:prstGeom prst="rect">
            <a:avLst/>
          </a:prstGeom>
          <a:noFill/>
          <a:effectLst/>
        </p:spPr>
        <p:txBody>
          <a:bodyPr wrap="square" rtlCol="0">
            <a:spAutoFit/>
          </a:bodyPr>
          <a:lstStyle/>
          <a:p>
            <a:pPr algn="ctr"/>
            <a:r>
              <a:rPr lang="en-US" sz="1800" b="1" dirty="0">
                <a:solidFill>
                  <a:schemeClr val="tx2"/>
                </a:solidFill>
                <a:latin typeface="+mn-lt"/>
              </a:rPr>
              <a:t>Phase I</a:t>
            </a:r>
          </a:p>
        </p:txBody>
      </p:sp>
      <p:cxnSp>
        <p:nvCxnSpPr>
          <p:cNvPr id="8" name="Straight Arrow Connector 7"/>
          <p:cNvCxnSpPr>
            <a:endCxn id="13" idx="1"/>
          </p:cNvCxnSpPr>
          <p:nvPr/>
        </p:nvCxnSpPr>
        <p:spPr>
          <a:xfrm>
            <a:off x="3033713" y="2777590"/>
            <a:ext cx="528636" cy="0"/>
          </a:xfrm>
          <a:prstGeom prst="straightConnector1">
            <a:avLst/>
          </a:prstGeom>
          <a:ln>
            <a:solidFill>
              <a:schemeClr val="tx2"/>
            </a:solidFill>
            <a:tailEnd type="arrow"/>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a:off x="5700713" y="2772351"/>
            <a:ext cx="528636" cy="0"/>
          </a:xfrm>
          <a:prstGeom prst="straightConnector1">
            <a:avLst/>
          </a:prstGeom>
          <a:ln>
            <a:solidFill>
              <a:schemeClr val="tx2"/>
            </a:solidFill>
            <a:tailEnd type="arrow"/>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18" name="Rectangle 17"/>
          <p:cNvSpPr/>
          <p:nvPr/>
        </p:nvSpPr>
        <p:spPr>
          <a:xfrm>
            <a:off x="8927466" y="1810326"/>
            <a:ext cx="2419350" cy="400050"/>
          </a:xfrm>
          <a:prstGeom prst="rect">
            <a:avLst/>
          </a:prstGeom>
          <a:no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u="sng" dirty="0" smtClean="0">
                <a:solidFill>
                  <a:schemeClr val="tx1"/>
                </a:solidFill>
              </a:rPr>
              <a:t>Third Phase </a:t>
            </a:r>
            <a:r>
              <a:rPr lang="en-US" sz="1800" u="sng" dirty="0">
                <a:solidFill>
                  <a:schemeClr val="tx1"/>
                </a:solidFill>
              </a:rPr>
              <a:t>II</a:t>
            </a:r>
          </a:p>
        </p:txBody>
      </p:sp>
      <p:sp>
        <p:nvSpPr>
          <p:cNvPr id="20" name="TextBox 19"/>
          <p:cNvSpPr txBox="1"/>
          <p:nvPr/>
        </p:nvSpPr>
        <p:spPr>
          <a:xfrm>
            <a:off x="9103679" y="2590800"/>
            <a:ext cx="2085975" cy="369332"/>
          </a:xfrm>
          <a:prstGeom prst="rect">
            <a:avLst/>
          </a:prstGeom>
          <a:noFill/>
          <a:effectLst/>
        </p:spPr>
        <p:txBody>
          <a:bodyPr wrap="square" rtlCol="0">
            <a:spAutoFit/>
          </a:bodyPr>
          <a:lstStyle/>
          <a:p>
            <a:pPr algn="ctr"/>
            <a:r>
              <a:rPr lang="en-US" sz="1800" b="1" dirty="0">
                <a:solidFill>
                  <a:schemeClr val="tx2"/>
                </a:solidFill>
                <a:latin typeface="+mn-lt"/>
              </a:rPr>
              <a:t>Phase </a:t>
            </a:r>
            <a:r>
              <a:rPr lang="en-US" sz="1800" b="1" dirty="0" smtClean="0">
                <a:solidFill>
                  <a:schemeClr val="tx2"/>
                </a:solidFill>
                <a:latin typeface="+mn-lt"/>
              </a:rPr>
              <a:t>IIC</a:t>
            </a:r>
            <a:endParaRPr lang="en-US" sz="1800" b="1" dirty="0">
              <a:solidFill>
                <a:schemeClr val="tx2"/>
              </a:solidFill>
              <a:latin typeface="+mn-lt"/>
            </a:endParaRPr>
          </a:p>
        </p:txBody>
      </p:sp>
      <p:cxnSp>
        <p:nvCxnSpPr>
          <p:cNvPr id="21" name="Straight Arrow Connector 20"/>
          <p:cNvCxnSpPr/>
          <p:nvPr/>
        </p:nvCxnSpPr>
        <p:spPr>
          <a:xfrm>
            <a:off x="8403592" y="2772351"/>
            <a:ext cx="528636" cy="0"/>
          </a:xfrm>
          <a:prstGeom prst="straightConnector1">
            <a:avLst/>
          </a:prstGeom>
          <a:ln>
            <a:solidFill>
              <a:schemeClr val="tx2"/>
            </a:solidFill>
            <a:tailEnd type="arrow"/>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84035415"/>
      </p:ext>
    </p:extLst>
  </p:cSld>
  <p:clrMapOvr>
    <a:masterClrMapping/>
  </p:clrMapOvr>
  <p:transition spd="slow">
    <p:fad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3"/>
          <p:cNvSpPr>
            <a:spLocks noGrp="1"/>
          </p:cNvSpPr>
          <p:nvPr>
            <p:ph type="title"/>
          </p:nvPr>
        </p:nvSpPr>
        <p:spPr/>
        <p:txBody>
          <a:bodyPr>
            <a:normAutofit/>
          </a:bodyPr>
          <a:lstStyle/>
          <a:p>
            <a:r>
              <a:rPr lang="en-US" dirty="0" smtClean="0">
                <a:latin typeface="+mn-lt"/>
              </a:rPr>
              <a:t>Questions?</a:t>
            </a:r>
            <a:endParaRPr lang="en-US" dirty="0">
              <a:latin typeface="+mn-lt"/>
            </a:endParaRPr>
          </a:p>
        </p:txBody>
      </p:sp>
      <p:sp>
        <p:nvSpPr>
          <p:cNvPr id="2" name="Content Placeholder 1"/>
          <p:cNvSpPr>
            <a:spLocks noGrp="1"/>
          </p:cNvSpPr>
          <p:nvPr>
            <p:ph idx="1"/>
          </p:nvPr>
        </p:nvSpPr>
        <p:spPr>
          <a:xfrm>
            <a:off x="609598" y="1600200"/>
            <a:ext cx="10972800" cy="4525963"/>
          </a:xfrm>
        </p:spPr>
        <p:txBody>
          <a:bodyPr/>
          <a:lstStyle/>
          <a:p>
            <a:r>
              <a:rPr lang="en-US" dirty="0"/>
              <a:t>Please submit any question you may have via the Q&amp;A box, at the bottom of your </a:t>
            </a:r>
            <a:r>
              <a:rPr lang="en-US" dirty="0" smtClean="0"/>
              <a:t>screen</a:t>
            </a:r>
            <a:endParaRPr lang="en-US" dirty="0"/>
          </a:p>
          <a:p>
            <a:pPr marL="0" indent="0">
              <a:buNone/>
            </a:pPr>
            <a:endParaRPr lang="en-US" dirty="0" smtClean="0"/>
          </a:p>
          <a:p>
            <a:pPr marL="0" indent="0">
              <a:buNone/>
            </a:pPr>
            <a:endParaRPr lang="en-US" dirty="0"/>
          </a:p>
          <a:p>
            <a:pPr>
              <a:lnSpc>
                <a:spcPct val="80000"/>
              </a:lnSpc>
              <a:buClr>
                <a:schemeClr val="tx1"/>
              </a:buClr>
            </a:pPr>
            <a:r>
              <a:rPr lang="en-US" u="sng" dirty="0"/>
              <a:t>Contacting the DOE SBIR/STTR Programs </a:t>
            </a:r>
            <a:r>
              <a:rPr lang="en-US" u="sng" dirty="0" smtClean="0"/>
              <a:t>Office</a:t>
            </a:r>
          </a:p>
          <a:p>
            <a:pPr lvl="1">
              <a:lnSpc>
                <a:spcPct val="80000"/>
              </a:lnSpc>
              <a:buClr>
                <a:schemeClr val="tx1"/>
              </a:buClr>
            </a:pPr>
            <a:r>
              <a:rPr lang="en-US" sz="1800" dirty="0" smtClean="0"/>
              <a:t>Phone</a:t>
            </a:r>
            <a:r>
              <a:rPr lang="en-US" sz="1800" dirty="0"/>
              <a:t>:  </a:t>
            </a:r>
            <a:r>
              <a:rPr lang="en-US" sz="1800" dirty="0" smtClean="0"/>
              <a:t>301-903-5707</a:t>
            </a:r>
          </a:p>
          <a:p>
            <a:pPr lvl="1">
              <a:lnSpc>
                <a:spcPct val="80000"/>
              </a:lnSpc>
              <a:buClr>
                <a:schemeClr val="tx1"/>
              </a:buClr>
            </a:pPr>
            <a:r>
              <a:rPr lang="en-US" sz="1800" dirty="0" smtClean="0"/>
              <a:t>Email</a:t>
            </a:r>
            <a:r>
              <a:rPr lang="en-US" sz="1800" dirty="0"/>
              <a:t>:  </a:t>
            </a:r>
            <a:r>
              <a:rPr lang="en-US" sz="1800" dirty="0" smtClean="0">
                <a:hlinkClick r:id="rId3"/>
              </a:rPr>
              <a:t>sbir-sttr@science.doe.gov</a:t>
            </a:r>
            <a:endParaRPr lang="en-US" sz="1800" dirty="0" smtClean="0"/>
          </a:p>
          <a:p>
            <a:pPr lvl="1">
              <a:lnSpc>
                <a:spcPct val="80000"/>
              </a:lnSpc>
              <a:buClr>
                <a:schemeClr val="tx1"/>
              </a:buClr>
            </a:pPr>
            <a:r>
              <a:rPr lang="en-US" sz="1800" dirty="0" smtClean="0"/>
              <a:t>Website</a:t>
            </a:r>
            <a:r>
              <a:rPr lang="en-US" sz="1800" dirty="0"/>
              <a:t>:  </a:t>
            </a:r>
            <a:r>
              <a:rPr lang="en-US" sz="1800" dirty="0" smtClean="0">
                <a:hlinkClick r:id="rId4"/>
              </a:rPr>
              <a:t>www.science.energy.gov/sbir</a:t>
            </a:r>
            <a:endParaRPr lang="en-US" sz="1800" dirty="0" smtClean="0"/>
          </a:p>
          <a:p>
            <a:pPr lvl="1">
              <a:lnSpc>
                <a:spcPct val="80000"/>
              </a:lnSpc>
              <a:buClr>
                <a:schemeClr val="tx1"/>
              </a:buClr>
            </a:pPr>
            <a:r>
              <a:rPr lang="en-US" sz="1800" dirty="0" smtClean="0"/>
              <a:t>Join </a:t>
            </a:r>
            <a:r>
              <a:rPr lang="en-US" sz="1800" dirty="0"/>
              <a:t>our Mailing List: </a:t>
            </a:r>
            <a:r>
              <a:rPr lang="en-US" sz="1800" u="sng" dirty="0">
                <a:solidFill>
                  <a:srgbClr val="0563C1"/>
                </a:solidFill>
                <a:latin typeface="Arial Narrow" panose="020B0606020202030204" pitchFamily="34" charset="0"/>
                <a:ea typeface="Calibri" panose="020F0502020204030204" pitchFamily="34" charset="0"/>
                <a:cs typeface="Times New Roman" panose="02020603050405020304" pitchFamily="18" charset="0"/>
                <a:hlinkClick r:id="rId5"/>
              </a:rPr>
              <a:t>http://</a:t>
            </a:r>
            <a:r>
              <a:rPr lang="en-US" sz="1800" u="sng" dirty="0" smtClean="0">
                <a:solidFill>
                  <a:srgbClr val="0563C1"/>
                </a:solidFill>
                <a:latin typeface="Arial Narrow" panose="020B0606020202030204" pitchFamily="34" charset="0"/>
                <a:ea typeface="Calibri" panose="020F0502020204030204" pitchFamily="34" charset="0"/>
                <a:cs typeface="Times New Roman" panose="02020603050405020304" pitchFamily="18" charset="0"/>
                <a:hlinkClick r:id="rId5"/>
              </a:rPr>
              <a:t>bit.ly/2fb3mBh</a:t>
            </a:r>
            <a:r>
              <a:rPr lang="en-US" sz="1800" dirty="0" smtClean="0">
                <a:solidFill>
                  <a:srgbClr val="0563C1"/>
                </a:solidFill>
                <a:latin typeface="Arial Narrow" panose="020B0606020202030204" pitchFamily="34" charset="0"/>
                <a:ea typeface="Calibri" panose="020F0502020204030204" pitchFamily="34" charset="0"/>
                <a:cs typeface="Times New Roman" panose="02020603050405020304" pitchFamily="18" charset="0"/>
              </a:rPr>
              <a:t> </a:t>
            </a:r>
            <a:r>
              <a:rPr lang="en-US" sz="1400" i="1" dirty="0" smtClean="0">
                <a:solidFill>
                  <a:srgbClr val="0563C1"/>
                </a:solidFill>
                <a:latin typeface="Arial Narrow" panose="020B0606020202030204" pitchFamily="34" charset="0"/>
                <a:ea typeface="Calibri" panose="020F0502020204030204" pitchFamily="34" charset="0"/>
                <a:cs typeface="Times New Roman" panose="02020603050405020304" pitchFamily="18" charset="0"/>
              </a:rPr>
              <a:t>this </a:t>
            </a:r>
            <a:r>
              <a:rPr lang="en-US" sz="1400" i="1" dirty="0">
                <a:solidFill>
                  <a:srgbClr val="0563C1"/>
                </a:solidFill>
                <a:latin typeface="Arial Narrow" panose="020B0606020202030204" pitchFamily="34" charset="0"/>
                <a:ea typeface="Calibri" panose="020F0502020204030204" pitchFamily="34" charset="0"/>
                <a:cs typeface="Times New Roman" panose="02020603050405020304" pitchFamily="18" charset="0"/>
              </a:rPr>
              <a:t>field is on every DOE SBIR/STTR web page</a:t>
            </a:r>
            <a:endParaRPr lang="en-US" sz="1400" i="1" dirty="0" smtClean="0">
              <a:solidFill>
                <a:srgbClr val="0563C1"/>
              </a:solidFill>
              <a:latin typeface="Arial Narrow" panose="020B0606020202030204" pitchFamily="34" charset="0"/>
              <a:ea typeface="Calibri" panose="020F0502020204030204" pitchFamily="34" charset="0"/>
              <a:cs typeface="Times New Roman" panose="02020603050405020304" pitchFamily="18" charset="0"/>
            </a:endParaRPr>
          </a:p>
          <a:p>
            <a:pPr lvl="1">
              <a:lnSpc>
                <a:spcPct val="80000"/>
              </a:lnSpc>
              <a:buClr>
                <a:schemeClr val="tx1"/>
              </a:buClr>
            </a:pPr>
            <a:r>
              <a:rPr lang="en-US" sz="1800" dirty="0" smtClean="0"/>
              <a:t>Provide Feedback</a:t>
            </a:r>
          </a:p>
          <a:p>
            <a:pPr lvl="1">
              <a:lnSpc>
                <a:spcPct val="80000"/>
              </a:lnSpc>
              <a:buClr>
                <a:schemeClr val="tx1"/>
              </a:buClr>
            </a:pPr>
            <a:r>
              <a:rPr lang="en-US" sz="1800" dirty="0" smtClean="0"/>
              <a:t>Submit </a:t>
            </a:r>
            <a:r>
              <a:rPr lang="en-US" sz="1800" dirty="0"/>
              <a:t>suggestions for improving the SBIR &amp; STTR Programs:</a:t>
            </a:r>
            <a:r>
              <a:rPr lang="en-US" sz="1800" u="sng" dirty="0">
                <a:solidFill>
                  <a:srgbClr val="0563C1"/>
                </a:solidFill>
                <a:latin typeface="Calibri" panose="020F0502020204030204" pitchFamily="34" charset="0"/>
                <a:ea typeface="Calibri" panose="020F0502020204030204" pitchFamily="34" charset="0"/>
                <a:cs typeface="Times New Roman" panose="02020603050405020304" pitchFamily="18" charset="0"/>
                <a:hlinkClick r:id="rId6"/>
              </a:rPr>
              <a:t> https://go.usa.gov/xnWCH</a:t>
            </a:r>
            <a:r>
              <a:rPr lang="en-US" sz="1800" u="sng" dirty="0">
                <a:solidFill>
                  <a:srgbClr val="0563C1"/>
                </a:solidFill>
                <a:latin typeface="Calibri" panose="020F0502020204030204" pitchFamily="34" charset="0"/>
                <a:ea typeface="Calibri" panose="020F0502020204030204" pitchFamily="34" charset="0"/>
                <a:cs typeface="Times New Roman" panose="02020603050405020304" pitchFamily="18" charset="0"/>
              </a:rPr>
              <a:t> </a:t>
            </a:r>
            <a:r>
              <a:rPr lang="en-US" sz="1800" dirty="0"/>
              <a:t> </a:t>
            </a:r>
            <a:endParaRPr lang="en-US" sz="1800" dirty="0" smtClean="0"/>
          </a:p>
          <a:p>
            <a:pPr lvl="1">
              <a:lnSpc>
                <a:spcPct val="80000"/>
              </a:lnSpc>
              <a:buClr>
                <a:schemeClr val="tx1"/>
              </a:buClr>
            </a:pPr>
            <a:r>
              <a:rPr lang="en-US" sz="1800" dirty="0" smtClean="0"/>
              <a:t>Twitter</a:t>
            </a:r>
            <a:r>
              <a:rPr lang="en-US" sz="1800" dirty="0"/>
              <a:t>:  @DOESBIR  </a:t>
            </a:r>
          </a:p>
          <a:p>
            <a:endParaRPr lang="en-US" dirty="0"/>
          </a:p>
        </p:txBody>
      </p:sp>
      <p:sp>
        <p:nvSpPr>
          <p:cNvPr id="4" name="Rectangle 3"/>
          <p:cNvSpPr/>
          <p:nvPr/>
        </p:nvSpPr>
        <p:spPr>
          <a:xfrm>
            <a:off x="2000248" y="3438526"/>
            <a:ext cx="8229600" cy="344710"/>
          </a:xfrm>
          <a:prstGeom prst="rect">
            <a:avLst/>
          </a:prstGeom>
          <a:solidFill>
            <a:schemeClr val="bg1">
              <a:alpha val="0"/>
            </a:schemeClr>
          </a:solidFill>
          <a:effectLst>
            <a:glow rad="228600">
              <a:schemeClr val="accent1">
                <a:lumMod val="60000"/>
                <a:lumOff val="40000"/>
                <a:alpha val="40000"/>
              </a:schemeClr>
            </a:glow>
          </a:effectLst>
        </p:spPr>
        <p:txBody>
          <a:bodyPr wrap="square">
            <a:spAutoFit/>
          </a:bodyPr>
          <a:lstStyle/>
          <a:p>
            <a:pPr>
              <a:lnSpc>
                <a:spcPct val="80000"/>
              </a:lnSpc>
              <a:buClr>
                <a:schemeClr val="tx1"/>
              </a:buClr>
            </a:pPr>
            <a:endParaRPr lang="en-US" sz="2000" dirty="0">
              <a:latin typeface="+mn-lt"/>
            </a:endParaRPr>
          </a:p>
        </p:txBody>
      </p:sp>
      <p:sp>
        <p:nvSpPr>
          <p:cNvPr id="5" name="Rectangle 4"/>
          <p:cNvSpPr/>
          <p:nvPr/>
        </p:nvSpPr>
        <p:spPr>
          <a:xfrm>
            <a:off x="3904011" y="1676401"/>
            <a:ext cx="4383974" cy="395173"/>
          </a:xfrm>
          <a:prstGeom prst="rect">
            <a:avLst/>
          </a:prstGeom>
          <a:solidFill>
            <a:schemeClr val="bg1">
              <a:alpha val="0"/>
            </a:schemeClr>
          </a:solidFill>
          <a:effectLst>
            <a:glow rad="228600">
              <a:schemeClr val="accent1">
                <a:lumMod val="60000"/>
                <a:lumOff val="40000"/>
                <a:alpha val="40000"/>
              </a:schemeClr>
            </a:glow>
          </a:effectLst>
        </p:spPr>
        <p:txBody>
          <a:bodyPr wrap="square">
            <a:spAutoFit/>
          </a:bodyPr>
          <a:lstStyle/>
          <a:p>
            <a:pPr eaLnBrk="1" hangingPunct="1">
              <a:lnSpc>
                <a:spcPct val="80000"/>
              </a:lnSpc>
              <a:buClr>
                <a:schemeClr val="tx1"/>
              </a:buClr>
            </a:pPr>
            <a:endParaRPr lang="en-US" dirty="0">
              <a:latin typeface="+mn-lt"/>
            </a:endParaRPr>
          </a:p>
        </p:txBody>
      </p:sp>
      <p:pic>
        <p:nvPicPr>
          <p:cNvPr id="3" name="Picture 2"/>
          <p:cNvPicPr>
            <a:picLocks noChangeAspect="1"/>
          </p:cNvPicPr>
          <p:nvPr/>
        </p:nvPicPr>
        <p:blipFill>
          <a:blip r:embed="rId7"/>
          <a:stretch>
            <a:fillRect/>
          </a:stretch>
        </p:blipFill>
        <p:spPr>
          <a:xfrm>
            <a:off x="9954013" y="2687729"/>
            <a:ext cx="1304624" cy="2350906"/>
          </a:xfrm>
          <a:prstGeom prst="rect">
            <a:avLst/>
          </a:prstGeom>
        </p:spPr>
      </p:pic>
      <p:pic>
        <p:nvPicPr>
          <p:cNvPr id="7" name="Picture 6"/>
          <p:cNvPicPr>
            <a:picLocks noChangeAspect="1"/>
          </p:cNvPicPr>
          <p:nvPr/>
        </p:nvPicPr>
        <p:blipFill>
          <a:blip r:embed="rId8"/>
          <a:stretch>
            <a:fillRect/>
          </a:stretch>
        </p:blipFill>
        <p:spPr>
          <a:xfrm rot="12479862">
            <a:off x="8519779" y="3697005"/>
            <a:ext cx="1539261" cy="1362389"/>
          </a:xfrm>
          <a:prstGeom prst="rect">
            <a:avLst/>
          </a:prstGeom>
        </p:spPr>
      </p:pic>
      <p:cxnSp>
        <p:nvCxnSpPr>
          <p:cNvPr id="11" name="Straight Arrow Connector 10"/>
          <p:cNvCxnSpPr/>
          <p:nvPr/>
        </p:nvCxnSpPr>
        <p:spPr>
          <a:xfrm flipV="1">
            <a:off x="9613170" y="4672698"/>
            <a:ext cx="901372" cy="50396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351558908"/>
      </p:ext>
    </p:extLst>
  </p:cSld>
  <p:clrMapOvr>
    <a:masterClrMapping/>
  </p:clrMapOvr>
  <p:transition spd="slow">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Second Phase II Awards</a:t>
            </a:r>
            <a:endParaRPr lang="en-US" dirty="0"/>
          </a:p>
        </p:txBody>
      </p:sp>
      <p:sp>
        <p:nvSpPr>
          <p:cNvPr id="6" name="Text Placeholder 5"/>
          <p:cNvSpPr>
            <a:spLocks noGrp="1"/>
          </p:cNvSpPr>
          <p:nvPr>
            <p:ph type="body" idx="1"/>
          </p:nvPr>
        </p:nvSpPr>
        <p:spPr/>
        <p:txBody>
          <a:bodyPr/>
          <a:lstStyle/>
          <a:p>
            <a:r>
              <a:rPr lang="en-US" dirty="0" smtClean="0"/>
              <a:t>Phase IIA, Phase IIB</a:t>
            </a:r>
            <a:endParaRPr lang="en-US" dirty="0"/>
          </a:p>
        </p:txBody>
      </p:sp>
      <p:sp>
        <p:nvSpPr>
          <p:cNvPr id="4" name="Slide Number Placeholder 3"/>
          <p:cNvSpPr>
            <a:spLocks noGrp="1"/>
          </p:cNvSpPr>
          <p:nvPr>
            <p:ph type="sldNum" sz="quarter" idx="12"/>
          </p:nvPr>
        </p:nvSpPr>
        <p:spPr/>
        <p:txBody>
          <a:bodyPr/>
          <a:lstStyle/>
          <a:p>
            <a:pPr>
              <a:defRPr/>
            </a:pPr>
            <a:fld id="{CFB0700A-AA3D-461B-A3B6-39C39373F01C}" type="slidenum">
              <a:rPr lang="en-US" smtClean="0"/>
              <a:pPr>
                <a:defRPr/>
              </a:pPr>
              <a:t>4</a:t>
            </a:fld>
            <a:endParaRPr lang="en-US" dirty="0"/>
          </a:p>
        </p:txBody>
      </p:sp>
    </p:spTree>
    <p:extLst>
      <p:ext uri="{BB962C8B-B14F-4D97-AF65-F5344CB8AC3E}">
        <p14:creationId xmlns:p14="http://schemas.microsoft.com/office/powerpoint/2010/main" val="4078071357"/>
      </p:ext>
    </p:extLst>
  </p:cSld>
  <p:clrMapOvr>
    <a:masterClrMapping/>
  </p:clrMapOvr>
  <p:transition spd="slow">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Motivation:  Phase IIA</a:t>
            </a:r>
            <a:endParaRPr lang="en-US" dirty="0"/>
          </a:p>
        </p:txBody>
      </p:sp>
      <p:sp>
        <p:nvSpPr>
          <p:cNvPr id="3" name="Content Placeholder 2"/>
          <p:cNvSpPr>
            <a:spLocks noGrp="1"/>
          </p:cNvSpPr>
          <p:nvPr>
            <p:ph idx="1"/>
          </p:nvPr>
        </p:nvSpPr>
        <p:spPr/>
        <p:txBody>
          <a:bodyPr>
            <a:normAutofit/>
          </a:bodyPr>
          <a:lstStyle/>
          <a:p>
            <a:r>
              <a:rPr lang="en-US" sz="2000" dirty="0" smtClean="0"/>
              <a:t>Some Phase II projects are </a:t>
            </a:r>
            <a:r>
              <a:rPr lang="en-US" sz="2000" i="1" u="sng" dirty="0" smtClean="0"/>
              <a:t>unable to be completed within two years and require more time and funding</a:t>
            </a:r>
            <a:r>
              <a:rPr lang="en-US" sz="2000" dirty="0" smtClean="0"/>
              <a:t>.  </a:t>
            </a:r>
          </a:p>
          <a:p>
            <a:pPr lvl="1"/>
            <a:r>
              <a:rPr lang="en-US" sz="1800" dirty="0" smtClean="0"/>
              <a:t>DOE program managers select the topics/subtopics for which Phase IIA applications will be accepted.  Only a limited number of topics/subtopics will accept Phase IIA applications</a:t>
            </a:r>
          </a:p>
          <a:p>
            <a:r>
              <a:rPr lang="en-US" sz="2000" dirty="0" smtClean="0"/>
              <a:t>Historically such projects required small businesses to complete two or more Phase I/II cycles to complete their R&amp;D</a:t>
            </a:r>
          </a:p>
          <a:p>
            <a:r>
              <a:rPr lang="en-US" sz="2000" dirty="0" smtClean="0"/>
              <a:t>Phase IIA awards will start immediately upon completion of the Phase II award</a:t>
            </a:r>
          </a:p>
          <a:p>
            <a:r>
              <a:rPr lang="en-US" sz="2000" dirty="0" smtClean="0"/>
              <a:t>Note:  Projects that require additional time, but no additional funding can request no cost extensions to their initial Phase II project.  </a:t>
            </a:r>
          </a:p>
          <a:p>
            <a:endParaRPr lang="en-US" sz="2000" dirty="0"/>
          </a:p>
        </p:txBody>
      </p:sp>
      <p:sp>
        <p:nvSpPr>
          <p:cNvPr id="4" name="Slide Number Placeholder 3"/>
          <p:cNvSpPr>
            <a:spLocks noGrp="1"/>
          </p:cNvSpPr>
          <p:nvPr>
            <p:ph type="sldNum" sz="quarter" idx="12"/>
          </p:nvPr>
        </p:nvSpPr>
        <p:spPr/>
        <p:txBody>
          <a:bodyPr/>
          <a:lstStyle/>
          <a:p>
            <a:fld id="{CFB0700A-AA3D-461B-A3B6-39C39373F01C}" type="slidenum">
              <a:rPr lang="en-US" smtClean="0"/>
              <a:pPr/>
              <a:t>5</a:t>
            </a:fld>
            <a:endParaRPr lang="en-US" dirty="0"/>
          </a:p>
        </p:txBody>
      </p:sp>
    </p:spTree>
    <p:extLst>
      <p:ext uri="{BB962C8B-B14F-4D97-AF65-F5344CB8AC3E}">
        <p14:creationId xmlns:p14="http://schemas.microsoft.com/office/powerpoint/2010/main" val="2829456513"/>
      </p:ext>
    </p:extLst>
  </p:cSld>
  <p:clrMapOvr>
    <a:masterClrMapping/>
  </p:clrMapOvr>
  <p:transition spd="slow">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Phase IIA Timeline</a:t>
            </a:r>
            <a:endParaRPr lang="en-US" dirty="0"/>
          </a:p>
        </p:txBody>
      </p:sp>
      <p:sp>
        <p:nvSpPr>
          <p:cNvPr id="4" name="Slide Number Placeholder 3"/>
          <p:cNvSpPr>
            <a:spLocks noGrp="1"/>
          </p:cNvSpPr>
          <p:nvPr>
            <p:ph type="sldNum" sz="quarter" idx="12"/>
          </p:nvPr>
        </p:nvSpPr>
        <p:spPr/>
        <p:txBody>
          <a:bodyPr/>
          <a:lstStyle/>
          <a:p>
            <a:pPr>
              <a:defRPr/>
            </a:pPr>
            <a:fld id="{CFB0700A-AA3D-461B-A3B6-39C39373F01C}" type="slidenum">
              <a:rPr lang="en-US" smtClean="0"/>
              <a:pPr>
                <a:defRPr/>
              </a:pPr>
              <a:t>6</a:t>
            </a:fld>
            <a:endParaRPr lang="en-US" dirty="0"/>
          </a:p>
        </p:txBody>
      </p:sp>
      <p:sp>
        <p:nvSpPr>
          <p:cNvPr id="5" name="Rectangle 4"/>
          <p:cNvSpPr/>
          <p:nvPr/>
        </p:nvSpPr>
        <p:spPr>
          <a:xfrm>
            <a:off x="2590800" y="3657600"/>
            <a:ext cx="1266826" cy="400050"/>
          </a:xfrm>
          <a:prstGeom prst="rect">
            <a:avLst/>
          </a:prstGeom>
          <a:solidFill>
            <a:schemeClr val="tx1">
              <a:lumMod val="75000"/>
              <a:lumOff val="2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t>Phase I</a:t>
            </a:r>
          </a:p>
        </p:txBody>
      </p:sp>
      <p:sp>
        <p:nvSpPr>
          <p:cNvPr id="6" name="Rectangle 5"/>
          <p:cNvSpPr/>
          <p:nvPr/>
        </p:nvSpPr>
        <p:spPr>
          <a:xfrm>
            <a:off x="4343400" y="3657600"/>
            <a:ext cx="2419350" cy="400050"/>
          </a:xfrm>
          <a:prstGeom prst="rect">
            <a:avLst/>
          </a:prstGeom>
          <a:solidFill>
            <a:schemeClr val="tx1">
              <a:lumMod val="75000"/>
              <a:lumOff val="2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t>Phase II</a:t>
            </a:r>
          </a:p>
        </p:txBody>
      </p:sp>
      <p:sp>
        <p:nvSpPr>
          <p:cNvPr id="7" name="Rectangle 6"/>
          <p:cNvSpPr/>
          <p:nvPr/>
        </p:nvSpPr>
        <p:spPr>
          <a:xfrm>
            <a:off x="6762750" y="3657600"/>
            <a:ext cx="2419350" cy="400050"/>
          </a:xfrm>
          <a:prstGeom prst="rect">
            <a:avLst/>
          </a:prstGeom>
          <a:solidFill>
            <a:schemeClr val="tx2">
              <a:lumMod val="60000"/>
              <a:lumOff val="4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t>Phase IIA</a:t>
            </a:r>
          </a:p>
        </p:txBody>
      </p:sp>
      <p:sp>
        <p:nvSpPr>
          <p:cNvPr id="8" name="TextBox 7"/>
          <p:cNvSpPr txBox="1"/>
          <p:nvPr/>
        </p:nvSpPr>
        <p:spPr>
          <a:xfrm>
            <a:off x="2628902" y="4057651"/>
            <a:ext cx="1200149" cy="307777"/>
          </a:xfrm>
          <a:prstGeom prst="rect">
            <a:avLst/>
          </a:prstGeom>
          <a:noFill/>
        </p:spPr>
        <p:txBody>
          <a:bodyPr wrap="square" rtlCol="0">
            <a:spAutoFit/>
          </a:bodyPr>
          <a:lstStyle/>
          <a:p>
            <a:pPr algn="ctr"/>
            <a:r>
              <a:rPr lang="en-US" sz="1400" i="1" dirty="0" smtClean="0">
                <a:latin typeface="+mn-lt"/>
              </a:rPr>
              <a:t>6-12 </a:t>
            </a:r>
            <a:r>
              <a:rPr lang="en-US" sz="1400" i="1" dirty="0">
                <a:latin typeface="+mn-lt"/>
              </a:rPr>
              <a:t>months</a:t>
            </a:r>
          </a:p>
        </p:txBody>
      </p:sp>
      <p:sp>
        <p:nvSpPr>
          <p:cNvPr id="9" name="TextBox 8"/>
          <p:cNvSpPr txBox="1"/>
          <p:nvPr/>
        </p:nvSpPr>
        <p:spPr>
          <a:xfrm>
            <a:off x="4953001" y="4056162"/>
            <a:ext cx="1200149" cy="307777"/>
          </a:xfrm>
          <a:prstGeom prst="rect">
            <a:avLst/>
          </a:prstGeom>
          <a:noFill/>
        </p:spPr>
        <p:txBody>
          <a:bodyPr wrap="square" rtlCol="0">
            <a:spAutoFit/>
          </a:bodyPr>
          <a:lstStyle/>
          <a:p>
            <a:pPr algn="ctr"/>
            <a:r>
              <a:rPr lang="en-US" sz="1400" i="1" dirty="0">
                <a:latin typeface="+mn-lt"/>
              </a:rPr>
              <a:t>2 years</a:t>
            </a:r>
          </a:p>
        </p:txBody>
      </p:sp>
      <p:sp>
        <p:nvSpPr>
          <p:cNvPr id="10" name="TextBox 9"/>
          <p:cNvSpPr txBox="1"/>
          <p:nvPr/>
        </p:nvSpPr>
        <p:spPr>
          <a:xfrm>
            <a:off x="7372351" y="4057651"/>
            <a:ext cx="1200149" cy="307777"/>
          </a:xfrm>
          <a:prstGeom prst="rect">
            <a:avLst/>
          </a:prstGeom>
          <a:noFill/>
        </p:spPr>
        <p:txBody>
          <a:bodyPr wrap="square" rtlCol="0">
            <a:spAutoFit/>
          </a:bodyPr>
          <a:lstStyle/>
          <a:p>
            <a:pPr algn="ctr"/>
            <a:r>
              <a:rPr lang="en-US" sz="1400" i="1" dirty="0">
                <a:solidFill>
                  <a:schemeClr val="accent1"/>
                </a:solidFill>
                <a:latin typeface="+mn-lt"/>
              </a:rPr>
              <a:t>up to 2 years</a:t>
            </a:r>
          </a:p>
        </p:txBody>
      </p:sp>
      <p:cxnSp>
        <p:nvCxnSpPr>
          <p:cNvPr id="11" name="Straight Arrow Connector 10"/>
          <p:cNvCxnSpPr/>
          <p:nvPr/>
        </p:nvCxnSpPr>
        <p:spPr>
          <a:xfrm flipV="1">
            <a:off x="6267450" y="4223297"/>
            <a:ext cx="0" cy="14213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5253037" y="4343400"/>
            <a:ext cx="2028826" cy="523220"/>
          </a:xfrm>
          <a:prstGeom prst="rect">
            <a:avLst/>
          </a:prstGeom>
          <a:noFill/>
        </p:spPr>
        <p:txBody>
          <a:bodyPr wrap="square" rtlCol="0">
            <a:spAutoFit/>
          </a:bodyPr>
          <a:lstStyle/>
          <a:p>
            <a:pPr algn="ctr"/>
            <a:r>
              <a:rPr lang="en-US" sz="1400" b="1" i="1" dirty="0">
                <a:solidFill>
                  <a:schemeClr val="accent1"/>
                </a:solidFill>
                <a:latin typeface="+mn-lt"/>
              </a:rPr>
              <a:t>Phase IIA application submitted in FY </a:t>
            </a:r>
            <a:r>
              <a:rPr lang="en-US" sz="1400" b="1" i="1" dirty="0" smtClean="0">
                <a:solidFill>
                  <a:schemeClr val="accent1"/>
                </a:solidFill>
                <a:latin typeface="+mn-lt"/>
              </a:rPr>
              <a:t>2019 </a:t>
            </a:r>
            <a:endParaRPr lang="en-US" sz="1400" b="1" i="1" dirty="0">
              <a:solidFill>
                <a:schemeClr val="accent1"/>
              </a:solidFill>
              <a:latin typeface="+mn-lt"/>
            </a:endParaRPr>
          </a:p>
        </p:txBody>
      </p:sp>
      <p:sp>
        <p:nvSpPr>
          <p:cNvPr id="13" name="TextBox 12"/>
          <p:cNvSpPr txBox="1"/>
          <p:nvPr/>
        </p:nvSpPr>
        <p:spPr>
          <a:xfrm>
            <a:off x="2688854" y="2872801"/>
            <a:ext cx="1070719" cy="584775"/>
          </a:xfrm>
          <a:prstGeom prst="rect">
            <a:avLst/>
          </a:prstGeom>
          <a:noFill/>
        </p:spPr>
        <p:txBody>
          <a:bodyPr wrap="square" rtlCol="0">
            <a:spAutoFit/>
          </a:bodyPr>
          <a:lstStyle/>
          <a:p>
            <a:pPr algn="ctr"/>
            <a:r>
              <a:rPr lang="en-US" sz="1600" dirty="0">
                <a:latin typeface="+mn-lt"/>
              </a:rPr>
              <a:t>Awarded in FY </a:t>
            </a:r>
            <a:r>
              <a:rPr lang="en-US" sz="1600" dirty="0" smtClean="0">
                <a:latin typeface="+mn-lt"/>
              </a:rPr>
              <a:t>2016</a:t>
            </a:r>
            <a:endParaRPr lang="en-US" sz="1600" dirty="0">
              <a:latin typeface="+mn-lt"/>
            </a:endParaRPr>
          </a:p>
        </p:txBody>
      </p:sp>
      <p:sp>
        <p:nvSpPr>
          <p:cNvPr id="14" name="TextBox 13"/>
          <p:cNvSpPr txBox="1"/>
          <p:nvPr/>
        </p:nvSpPr>
        <p:spPr>
          <a:xfrm>
            <a:off x="4876801" y="2872801"/>
            <a:ext cx="1302122" cy="584775"/>
          </a:xfrm>
          <a:prstGeom prst="rect">
            <a:avLst/>
          </a:prstGeom>
          <a:noFill/>
        </p:spPr>
        <p:txBody>
          <a:bodyPr wrap="square" rtlCol="0">
            <a:spAutoFit/>
          </a:bodyPr>
          <a:lstStyle/>
          <a:p>
            <a:pPr algn="ctr"/>
            <a:r>
              <a:rPr lang="en-US" sz="1600" dirty="0">
                <a:latin typeface="+mn-lt"/>
              </a:rPr>
              <a:t>Awarded in FY </a:t>
            </a:r>
            <a:r>
              <a:rPr lang="en-US" sz="1600" dirty="0" smtClean="0">
                <a:latin typeface="+mn-lt"/>
              </a:rPr>
              <a:t>2017 </a:t>
            </a:r>
            <a:endParaRPr lang="en-US" sz="1600" dirty="0">
              <a:latin typeface="+mn-lt"/>
            </a:endParaRPr>
          </a:p>
        </p:txBody>
      </p:sp>
      <p:sp>
        <p:nvSpPr>
          <p:cNvPr id="16" name="TextBox 15"/>
          <p:cNvSpPr txBox="1"/>
          <p:nvPr/>
        </p:nvSpPr>
        <p:spPr>
          <a:xfrm>
            <a:off x="6780680" y="2703492"/>
            <a:ext cx="2668120" cy="523220"/>
          </a:xfrm>
          <a:prstGeom prst="rect">
            <a:avLst/>
          </a:prstGeom>
          <a:noFill/>
        </p:spPr>
        <p:txBody>
          <a:bodyPr wrap="square" rtlCol="0">
            <a:spAutoFit/>
          </a:bodyPr>
          <a:lstStyle/>
          <a:p>
            <a:r>
              <a:rPr lang="en-US" sz="1400" b="1" i="1" dirty="0">
                <a:solidFill>
                  <a:schemeClr val="accent1"/>
                </a:solidFill>
                <a:latin typeface="+mn-lt"/>
              </a:rPr>
              <a:t>No gap between end of Phase II and start of Phase IIA </a:t>
            </a:r>
          </a:p>
        </p:txBody>
      </p:sp>
      <p:cxnSp>
        <p:nvCxnSpPr>
          <p:cNvPr id="18" name="Straight Arrow Connector 17"/>
          <p:cNvCxnSpPr/>
          <p:nvPr/>
        </p:nvCxnSpPr>
        <p:spPr>
          <a:xfrm flipH="1">
            <a:off x="6762750" y="3371850"/>
            <a:ext cx="95250" cy="28575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4963811"/>
      </p:ext>
    </p:extLst>
  </p:cSld>
  <p:clrMapOvr>
    <a:masterClrMapping/>
  </p:clrMapOvr>
  <p:transition spd="slow">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Motivation:  Phase IIB</a:t>
            </a:r>
            <a:endParaRPr lang="en-US" dirty="0"/>
          </a:p>
        </p:txBody>
      </p:sp>
      <p:sp>
        <p:nvSpPr>
          <p:cNvPr id="3" name="Content Placeholder 2"/>
          <p:cNvSpPr>
            <a:spLocks noGrp="1"/>
          </p:cNvSpPr>
          <p:nvPr>
            <p:ph idx="1"/>
          </p:nvPr>
        </p:nvSpPr>
        <p:spPr/>
        <p:txBody>
          <a:bodyPr>
            <a:normAutofit/>
          </a:bodyPr>
          <a:lstStyle/>
          <a:p>
            <a:r>
              <a:rPr lang="en-US" sz="2000" dirty="0" smtClean="0"/>
              <a:t>After successfully completing Phase II R&amp;D, some projects may require R&amp;D funding to transition an innovation towards commercialization  </a:t>
            </a:r>
          </a:p>
          <a:p>
            <a:r>
              <a:rPr lang="en-US" sz="2000" dirty="0" smtClean="0"/>
              <a:t>DOE is utilizing Phase IIB to increase the number of positive commercialization outcomes resulting from Phase II awards</a:t>
            </a:r>
          </a:p>
          <a:p>
            <a:r>
              <a:rPr lang="en-US" sz="2000" dirty="0" smtClean="0"/>
              <a:t>Phase IIB awards will start immediately after completing a Phase II or up to 1 year later </a:t>
            </a:r>
            <a:endParaRPr lang="en-US" sz="2000" dirty="0"/>
          </a:p>
        </p:txBody>
      </p:sp>
      <p:sp>
        <p:nvSpPr>
          <p:cNvPr id="4" name="Slide Number Placeholder 3"/>
          <p:cNvSpPr>
            <a:spLocks noGrp="1"/>
          </p:cNvSpPr>
          <p:nvPr>
            <p:ph type="sldNum" sz="quarter" idx="12"/>
          </p:nvPr>
        </p:nvSpPr>
        <p:spPr/>
        <p:txBody>
          <a:bodyPr/>
          <a:lstStyle/>
          <a:p>
            <a:fld id="{CFB0700A-AA3D-461B-A3B6-39C39373F01C}" type="slidenum">
              <a:rPr lang="en-US" smtClean="0"/>
              <a:pPr/>
              <a:t>7</a:t>
            </a:fld>
            <a:endParaRPr lang="en-US" dirty="0"/>
          </a:p>
        </p:txBody>
      </p:sp>
    </p:spTree>
    <p:extLst>
      <p:ext uri="{BB962C8B-B14F-4D97-AF65-F5344CB8AC3E}">
        <p14:creationId xmlns:p14="http://schemas.microsoft.com/office/powerpoint/2010/main" val="3425080332"/>
      </p:ext>
    </p:extLst>
  </p:cSld>
  <p:clrMapOvr>
    <a:masterClrMapping/>
  </p:clrMapOvr>
  <p:transition spd="slow">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Phase IIB Timeline:  Two Options</a:t>
            </a:r>
            <a:endParaRPr lang="en-US" dirty="0"/>
          </a:p>
        </p:txBody>
      </p:sp>
      <p:sp>
        <p:nvSpPr>
          <p:cNvPr id="4" name="Slide Number Placeholder 3"/>
          <p:cNvSpPr>
            <a:spLocks noGrp="1"/>
          </p:cNvSpPr>
          <p:nvPr>
            <p:ph type="sldNum" sz="quarter" idx="12"/>
          </p:nvPr>
        </p:nvSpPr>
        <p:spPr/>
        <p:txBody>
          <a:bodyPr/>
          <a:lstStyle/>
          <a:p>
            <a:pPr>
              <a:defRPr/>
            </a:pPr>
            <a:fld id="{CFB0700A-AA3D-461B-A3B6-39C39373F01C}" type="slidenum">
              <a:rPr lang="en-US" smtClean="0"/>
              <a:pPr>
                <a:defRPr/>
              </a:pPr>
              <a:t>8</a:t>
            </a:fld>
            <a:endParaRPr lang="en-US" dirty="0"/>
          </a:p>
        </p:txBody>
      </p:sp>
      <p:sp>
        <p:nvSpPr>
          <p:cNvPr id="5" name="Rectangle 4"/>
          <p:cNvSpPr/>
          <p:nvPr/>
        </p:nvSpPr>
        <p:spPr>
          <a:xfrm>
            <a:off x="3533775" y="2655746"/>
            <a:ext cx="1419225" cy="400050"/>
          </a:xfrm>
          <a:prstGeom prst="rect">
            <a:avLst/>
          </a:prstGeom>
          <a:solidFill>
            <a:schemeClr val="tx1">
              <a:lumMod val="75000"/>
              <a:lumOff val="2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t>Phase I</a:t>
            </a:r>
          </a:p>
        </p:txBody>
      </p:sp>
      <p:sp>
        <p:nvSpPr>
          <p:cNvPr id="6" name="Rectangle 5"/>
          <p:cNvSpPr/>
          <p:nvPr/>
        </p:nvSpPr>
        <p:spPr>
          <a:xfrm>
            <a:off x="5286375" y="2655746"/>
            <a:ext cx="2419350" cy="400050"/>
          </a:xfrm>
          <a:prstGeom prst="rect">
            <a:avLst/>
          </a:prstGeom>
          <a:solidFill>
            <a:schemeClr val="tx1">
              <a:lumMod val="75000"/>
              <a:lumOff val="2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t>Phase II</a:t>
            </a:r>
          </a:p>
        </p:txBody>
      </p:sp>
      <p:sp>
        <p:nvSpPr>
          <p:cNvPr id="7" name="Rectangle 6"/>
          <p:cNvSpPr/>
          <p:nvPr/>
        </p:nvSpPr>
        <p:spPr>
          <a:xfrm>
            <a:off x="7705725" y="2655746"/>
            <a:ext cx="2419350" cy="400050"/>
          </a:xfrm>
          <a:prstGeom prst="rect">
            <a:avLst/>
          </a:prstGeom>
          <a:solidFill>
            <a:srgbClr val="00B05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t>Phase IIB</a:t>
            </a:r>
          </a:p>
        </p:txBody>
      </p:sp>
      <p:sp>
        <p:nvSpPr>
          <p:cNvPr id="8" name="TextBox 7"/>
          <p:cNvSpPr txBox="1"/>
          <p:nvPr/>
        </p:nvSpPr>
        <p:spPr>
          <a:xfrm>
            <a:off x="3571877" y="3055797"/>
            <a:ext cx="1200149" cy="307777"/>
          </a:xfrm>
          <a:prstGeom prst="rect">
            <a:avLst/>
          </a:prstGeom>
          <a:noFill/>
        </p:spPr>
        <p:txBody>
          <a:bodyPr wrap="square" rtlCol="0">
            <a:spAutoFit/>
          </a:bodyPr>
          <a:lstStyle/>
          <a:p>
            <a:pPr algn="ctr"/>
            <a:r>
              <a:rPr lang="en-US" sz="1400" i="1" dirty="0">
                <a:latin typeface="+mn-lt"/>
              </a:rPr>
              <a:t>6-9 months</a:t>
            </a:r>
          </a:p>
        </p:txBody>
      </p:sp>
      <p:sp>
        <p:nvSpPr>
          <p:cNvPr id="9" name="TextBox 8"/>
          <p:cNvSpPr txBox="1"/>
          <p:nvPr/>
        </p:nvSpPr>
        <p:spPr>
          <a:xfrm>
            <a:off x="5895976" y="3054308"/>
            <a:ext cx="1200149" cy="307777"/>
          </a:xfrm>
          <a:prstGeom prst="rect">
            <a:avLst/>
          </a:prstGeom>
          <a:noFill/>
        </p:spPr>
        <p:txBody>
          <a:bodyPr wrap="square" rtlCol="0">
            <a:spAutoFit/>
          </a:bodyPr>
          <a:lstStyle/>
          <a:p>
            <a:pPr algn="ctr"/>
            <a:r>
              <a:rPr lang="en-US" sz="1400" i="1" dirty="0">
                <a:latin typeface="+mn-lt"/>
              </a:rPr>
              <a:t>2 years</a:t>
            </a:r>
          </a:p>
        </p:txBody>
      </p:sp>
      <p:sp>
        <p:nvSpPr>
          <p:cNvPr id="10" name="TextBox 9"/>
          <p:cNvSpPr txBox="1"/>
          <p:nvPr/>
        </p:nvSpPr>
        <p:spPr>
          <a:xfrm>
            <a:off x="8315326" y="3055797"/>
            <a:ext cx="1200149" cy="307777"/>
          </a:xfrm>
          <a:prstGeom prst="rect">
            <a:avLst/>
          </a:prstGeom>
          <a:noFill/>
        </p:spPr>
        <p:txBody>
          <a:bodyPr wrap="square" rtlCol="0">
            <a:spAutoFit/>
          </a:bodyPr>
          <a:lstStyle/>
          <a:p>
            <a:pPr algn="ctr"/>
            <a:r>
              <a:rPr lang="en-US" sz="1400" i="1" dirty="0">
                <a:solidFill>
                  <a:srgbClr val="00B050"/>
                </a:solidFill>
                <a:latin typeface="+mn-lt"/>
              </a:rPr>
              <a:t>up to 2 years</a:t>
            </a:r>
          </a:p>
        </p:txBody>
      </p:sp>
      <p:sp>
        <p:nvSpPr>
          <p:cNvPr id="11" name="Rectangle 10"/>
          <p:cNvSpPr/>
          <p:nvPr/>
        </p:nvSpPr>
        <p:spPr>
          <a:xfrm>
            <a:off x="7705725" y="4495800"/>
            <a:ext cx="2419350" cy="400050"/>
          </a:xfrm>
          <a:prstGeom prst="rect">
            <a:avLst/>
          </a:prstGeom>
          <a:solidFill>
            <a:srgbClr val="00B05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t>Phase IIB</a:t>
            </a:r>
          </a:p>
        </p:txBody>
      </p:sp>
      <p:sp>
        <p:nvSpPr>
          <p:cNvPr id="12" name="TextBox 11"/>
          <p:cNvSpPr txBox="1"/>
          <p:nvPr/>
        </p:nvSpPr>
        <p:spPr>
          <a:xfrm>
            <a:off x="8315326" y="4848226"/>
            <a:ext cx="1200149" cy="307777"/>
          </a:xfrm>
          <a:prstGeom prst="rect">
            <a:avLst/>
          </a:prstGeom>
          <a:noFill/>
        </p:spPr>
        <p:txBody>
          <a:bodyPr wrap="square" rtlCol="0">
            <a:spAutoFit/>
          </a:bodyPr>
          <a:lstStyle/>
          <a:p>
            <a:pPr algn="ctr"/>
            <a:r>
              <a:rPr lang="en-US" sz="1400" i="1" dirty="0">
                <a:solidFill>
                  <a:srgbClr val="00B050"/>
                </a:solidFill>
                <a:latin typeface="+mn-lt"/>
              </a:rPr>
              <a:t>up to 2 years</a:t>
            </a:r>
          </a:p>
        </p:txBody>
      </p:sp>
      <p:sp>
        <p:nvSpPr>
          <p:cNvPr id="13" name="Rectangle 12"/>
          <p:cNvSpPr/>
          <p:nvPr/>
        </p:nvSpPr>
        <p:spPr>
          <a:xfrm>
            <a:off x="1981200" y="4514850"/>
            <a:ext cx="1266826" cy="400050"/>
          </a:xfrm>
          <a:prstGeom prst="rect">
            <a:avLst/>
          </a:prstGeom>
          <a:solidFill>
            <a:schemeClr val="tx1">
              <a:lumMod val="75000"/>
              <a:lumOff val="2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t>Phase I</a:t>
            </a:r>
          </a:p>
        </p:txBody>
      </p:sp>
      <p:sp>
        <p:nvSpPr>
          <p:cNvPr id="14" name="Rectangle 13"/>
          <p:cNvSpPr/>
          <p:nvPr/>
        </p:nvSpPr>
        <p:spPr>
          <a:xfrm>
            <a:off x="3505200" y="4514850"/>
            <a:ext cx="2419350" cy="400050"/>
          </a:xfrm>
          <a:prstGeom prst="rect">
            <a:avLst/>
          </a:prstGeom>
          <a:solidFill>
            <a:schemeClr val="tx1">
              <a:lumMod val="75000"/>
              <a:lumOff val="2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t>Phase II</a:t>
            </a:r>
          </a:p>
        </p:txBody>
      </p:sp>
      <p:sp>
        <p:nvSpPr>
          <p:cNvPr id="15" name="TextBox 14"/>
          <p:cNvSpPr txBox="1"/>
          <p:nvPr/>
        </p:nvSpPr>
        <p:spPr>
          <a:xfrm>
            <a:off x="2019302" y="4914901"/>
            <a:ext cx="1200149" cy="307777"/>
          </a:xfrm>
          <a:prstGeom prst="rect">
            <a:avLst/>
          </a:prstGeom>
          <a:noFill/>
        </p:spPr>
        <p:txBody>
          <a:bodyPr wrap="square" rtlCol="0">
            <a:spAutoFit/>
          </a:bodyPr>
          <a:lstStyle/>
          <a:p>
            <a:pPr algn="ctr"/>
            <a:r>
              <a:rPr lang="en-US" sz="1400" i="1" dirty="0">
                <a:latin typeface="+mn-lt"/>
              </a:rPr>
              <a:t>6-9 months</a:t>
            </a:r>
          </a:p>
        </p:txBody>
      </p:sp>
      <p:sp>
        <p:nvSpPr>
          <p:cNvPr id="16" name="TextBox 15"/>
          <p:cNvSpPr txBox="1"/>
          <p:nvPr/>
        </p:nvSpPr>
        <p:spPr>
          <a:xfrm>
            <a:off x="4114801" y="4913412"/>
            <a:ext cx="1200149" cy="307777"/>
          </a:xfrm>
          <a:prstGeom prst="rect">
            <a:avLst/>
          </a:prstGeom>
          <a:noFill/>
        </p:spPr>
        <p:txBody>
          <a:bodyPr wrap="square" rtlCol="0">
            <a:spAutoFit/>
          </a:bodyPr>
          <a:lstStyle/>
          <a:p>
            <a:pPr algn="ctr"/>
            <a:r>
              <a:rPr lang="en-US" sz="1400" i="1" dirty="0">
                <a:latin typeface="+mn-lt"/>
              </a:rPr>
              <a:t>2 years</a:t>
            </a:r>
          </a:p>
        </p:txBody>
      </p:sp>
      <p:cxnSp>
        <p:nvCxnSpPr>
          <p:cNvPr id="18" name="Straight Arrow Connector 17"/>
          <p:cNvCxnSpPr>
            <a:stCxn id="14" idx="3"/>
            <a:endCxn id="11" idx="1"/>
          </p:cNvCxnSpPr>
          <p:nvPr/>
        </p:nvCxnSpPr>
        <p:spPr>
          <a:xfrm flipV="1">
            <a:off x="5924551" y="4695825"/>
            <a:ext cx="1781175" cy="19050"/>
          </a:xfrm>
          <a:prstGeom prst="straightConnector1">
            <a:avLst/>
          </a:prstGeom>
          <a:ln>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6326283" y="4700265"/>
            <a:ext cx="1200149" cy="307777"/>
          </a:xfrm>
          <a:prstGeom prst="rect">
            <a:avLst/>
          </a:prstGeom>
          <a:noFill/>
        </p:spPr>
        <p:txBody>
          <a:bodyPr wrap="square" rtlCol="0">
            <a:spAutoFit/>
          </a:bodyPr>
          <a:lstStyle/>
          <a:p>
            <a:pPr algn="ctr"/>
            <a:r>
              <a:rPr lang="en-US" sz="1400" i="1" dirty="0">
                <a:solidFill>
                  <a:srgbClr val="00B050"/>
                </a:solidFill>
                <a:latin typeface="+mn-lt"/>
              </a:rPr>
              <a:t>1 year</a:t>
            </a:r>
          </a:p>
        </p:txBody>
      </p:sp>
      <p:cxnSp>
        <p:nvCxnSpPr>
          <p:cNvPr id="20" name="Straight Arrow Connector 19"/>
          <p:cNvCxnSpPr/>
          <p:nvPr/>
        </p:nvCxnSpPr>
        <p:spPr>
          <a:xfrm flipV="1">
            <a:off x="7196136" y="4913219"/>
            <a:ext cx="0" cy="240731"/>
          </a:xfrm>
          <a:prstGeom prst="straightConnector1">
            <a:avLst/>
          </a:prstGeom>
          <a:ln>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6181723" y="5067299"/>
            <a:ext cx="2028826" cy="523220"/>
          </a:xfrm>
          <a:prstGeom prst="rect">
            <a:avLst/>
          </a:prstGeom>
          <a:noFill/>
        </p:spPr>
        <p:txBody>
          <a:bodyPr wrap="square" rtlCol="0">
            <a:spAutoFit/>
          </a:bodyPr>
          <a:lstStyle/>
          <a:p>
            <a:pPr algn="ctr"/>
            <a:r>
              <a:rPr lang="en-US" sz="1400" b="1" i="1" dirty="0">
                <a:solidFill>
                  <a:srgbClr val="00B050"/>
                </a:solidFill>
                <a:latin typeface="+mn-lt"/>
              </a:rPr>
              <a:t>Phase IIB application</a:t>
            </a:r>
          </a:p>
          <a:p>
            <a:pPr algn="ctr"/>
            <a:r>
              <a:rPr lang="en-US" sz="1400" b="1" i="1" dirty="0">
                <a:solidFill>
                  <a:srgbClr val="00B050"/>
                </a:solidFill>
                <a:latin typeface="+mn-lt"/>
              </a:rPr>
              <a:t>Submitted in </a:t>
            </a:r>
            <a:r>
              <a:rPr lang="en-US" sz="1400" b="1" i="1" dirty="0" smtClean="0">
                <a:solidFill>
                  <a:srgbClr val="00B050"/>
                </a:solidFill>
                <a:latin typeface="+mn-lt"/>
              </a:rPr>
              <a:t>FY 2019</a:t>
            </a:r>
            <a:endParaRPr lang="en-US" sz="1400" b="1" i="1" dirty="0">
              <a:solidFill>
                <a:srgbClr val="00B050"/>
              </a:solidFill>
              <a:latin typeface="+mn-lt"/>
            </a:endParaRPr>
          </a:p>
        </p:txBody>
      </p:sp>
      <p:sp>
        <p:nvSpPr>
          <p:cNvPr id="22" name="TextBox 21"/>
          <p:cNvSpPr txBox="1"/>
          <p:nvPr/>
        </p:nvSpPr>
        <p:spPr>
          <a:xfrm>
            <a:off x="6157912" y="3398017"/>
            <a:ext cx="2028826" cy="523220"/>
          </a:xfrm>
          <a:prstGeom prst="rect">
            <a:avLst/>
          </a:prstGeom>
          <a:noFill/>
        </p:spPr>
        <p:txBody>
          <a:bodyPr wrap="square" rtlCol="0">
            <a:spAutoFit/>
          </a:bodyPr>
          <a:lstStyle/>
          <a:p>
            <a:pPr algn="ctr"/>
            <a:r>
              <a:rPr lang="en-US" sz="1400" b="1" i="1" dirty="0">
                <a:solidFill>
                  <a:srgbClr val="00B050"/>
                </a:solidFill>
                <a:latin typeface="+mn-lt"/>
              </a:rPr>
              <a:t>Phase IIB application submitted in FY </a:t>
            </a:r>
            <a:r>
              <a:rPr lang="en-US" sz="1400" b="1" i="1" dirty="0" smtClean="0">
                <a:solidFill>
                  <a:srgbClr val="00B050"/>
                </a:solidFill>
                <a:latin typeface="+mn-lt"/>
              </a:rPr>
              <a:t>2019</a:t>
            </a:r>
            <a:endParaRPr lang="en-US" sz="1400" b="1" i="1" dirty="0">
              <a:solidFill>
                <a:srgbClr val="00B050"/>
              </a:solidFill>
              <a:latin typeface="+mn-lt"/>
            </a:endParaRPr>
          </a:p>
        </p:txBody>
      </p:sp>
      <p:cxnSp>
        <p:nvCxnSpPr>
          <p:cNvPr id="23" name="Straight Arrow Connector 22"/>
          <p:cNvCxnSpPr/>
          <p:nvPr/>
        </p:nvCxnSpPr>
        <p:spPr>
          <a:xfrm flipV="1">
            <a:off x="7172325" y="3198672"/>
            <a:ext cx="0" cy="151063"/>
          </a:xfrm>
          <a:prstGeom prst="straightConnector1">
            <a:avLst/>
          </a:prstGeom>
          <a:ln>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3631829" y="2025133"/>
            <a:ext cx="1070719" cy="584775"/>
          </a:xfrm>
          <a:prstGeom prst="rect">
            <a:avLst/>
          </a:prstGeom>
          <a:noFill/>
        </p:spPr>
        <p:txBody>
          <a:bodyPr wrap="square" rtlCol="0">
            <a:spAutoFit/>
          </a:bodyPr>
          <a:lstStyle/>
          <a:p>
            <a:pPr algn="ctr"/>
            <a:r>
              <a:rPr lang="en-US" sz="1600" dirty="0">
                <a:latin typeface="+mn-lt"/>
              </a:rPr>
              <a:t>Awarded in FY </a:t>
            </a:r>
            <a:r>
              <a:rPr lang="en-US" sz="1600" dirty="0" smtClean="0">
                <a:latin typeface="+mn-lt"/>
              </a:rPr>
              <a:t>2016</a:t>
            </a:r>
            <a:endParaRPr lang="en-US" sz="1600" dirty="0">
              <a:latin typeface="+mn-lt"/>
            </a:endParaRPr>
          </a:p>
        </p:txBody>
      </p:sp>
      <p:sp>
        <p:nvSpPr>
          <p:cNvPr id="25" name="TextBox 24"/>
          <p:cNvSpPr txBox="1"/>
          <p:nvPr/>
        </p:nvSpPr>
        <p:spPr>
          <a:xfrm>
            <a:off x="2079254" y="3855917"/>
            <a:ext cx="1070719" cy="584775"/>
          </a:xfrm>
          <a:prstGeom prst="rect">
            <a:avLst/>
          </a:prstGeom>
          <a:noFill/>
        </p:spPr>
        <p:txBody>
          <a:bodyPr wrap="square" rtlCol="0">
            <a:spAutoFit/>
          </a:bodyPr>
          <a:lstStyle/>
          <a:p>
            <a:pPr algn="ctr"/>
            <a:r>
              <a:rPr lang="en-US" sz="1600" dirty="0">
                <a:latin typeface="+mn-lt"/>
              </a:rPr>
              <a:t>Awarded in FY </a:t>
            </a:r>
            <a:r>
              <a:rPr lang="en-US" sz="1600" dirty="0" smtClean="0">
                <a:latin typeface="+mn-lt"/>
              </a:rPr>
              <a:t>2015</a:t>
            </a:r>
            <a:endParaRPr lang="en-US" sz="1600" dirty="0">
              <a:latin typeface="+mn-lt"/>
            </a:endParaRPr>
          </a:p>
        </p:txBody>
      </p:sp>
      <p:sp>
        <p:nvSpPr>
          <p:cNvPr id="27" name="TextBox 26"/>
          <p:cNvSpPr txBox="1"/>
          <p:nvPr/>
        </p:nvSpPr>
        <p:spPr>
          <a:xfrm>
            <a:off x="5895976" y="2032872"/>
            <a:ext cx="1300160" cy="584775"/>
          </a:xfrm>
          <a:prstGeom prst="rect">
            <a:avLst/>
          </a:prstGeom>
          <a:noFill/>
        </p:spPr>
        <p:txBody>
          <a:bodyPr wrap="square" rtlCol="0">
            <a:spAutoFit/>
          </a:bodyPr>
          <a:lstStyle/>
          <a:p>
            <a:pPr algn="ctr"/>
            <a:r>
              <a:rPr lang="en-US" sz="1600" dirty="0">
                <a:latin typeface="+mn-lt"/>
              </a:rPr>
              <a:t>Awarded in FY </a:t>
            </a:r>
            <a:r>
              <a:rPr lang="en-US" sz="1600" dirty="0" smtClean="0">
                <a:latin typeface="+mn-lt"/>
              </a:rPr>
              <a:t>2017</a:t>
            </a:r>
            <a:endParaRPr lang="en-US" sz="1600" dirty="0">
              <a:latin typeface="+mn-lt"/>
            </a:endParaRPr>
          </a:p>
        </p:txBody>
      </p:sp>
      <p:sp>
        <p:nvSpPr>
          <p:cNvPr id="28" name="TextBox 27"/>
          <p:cNvSpPr txBox="1"/>
          <p:nvPr/>
        </p:nvSpPr>
        <p:spPr>
          <a:xfrm>
            <a:off x="4088607" y="3861194"/>
            <a:ext cx="1130671" cy="584775"/>
          </a:xfrm>
          <a:prstGeom prst="rect">
            <a:avLst/>
          </a:prstGeom>
          <a:noFill/>
        </p:spPr>
        <p:txBody>
          <a:bodyPr wrap="square" rtlCol="0">
            <a:spAutoFit/>
          </a:bodyPr>
          <a:lstStyle/>
          <a:p>
            <a:pPr algn="ctr"/>
            <a:r>
              <a:rPr lang="en-US" sz="1600" dirty="0">
                <a:latin typeface="+mn-lt"/>
              </a:rPr>
              <a:t>Awarded in FY </a:t>
            </a:r>
            <a:r>
              <a:rPr lang="en-US" sz="1600" dirty="0" smtClean="0">
                <a:latin typeface="+mn-lt"/>
              </a:rPr>
              <a:t>2016</a:t>
            </a:r>
            <a:endParaRPr lang="en-US" sz="1600" dirty="0">
              <a:latin typeface="+mn-lt"/>
            </a:endParaRPr>
          </a:p>
        </p:txBody>
      </p:sp>
    </p:spTree>
    <p:extLst>
      <p:ext uri="{BB962C8B-B14F-4D97-AF65-F5344CB8AC3E}">
        <p14:creationId xmlns:p14="http://schemas.microsoft.com/office/powerpoint/2010/main" val="1447116447"/>
      </p:ext>
    </p:extLst>
  </p:cSld>
  <p:clrMapOvr>
    <a:masterClrMapping/>
  </p:clrMapOvr>
  <p:transition spd="slow">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Funding for Phase IIA &amp; IIB Awards</a:t>
            </a:r>
            <a:endParaRPr lang="en-US" dirty="0"/>
          </a:p>
        </p:txBody>
      </p:sp>
      <p:sp>
        <p:nvSpPr>
          <p:cNvPr id="3" name="Content Placeholder 2"/>
          <p:cNvSpPr>
            <a:spLocks noGrp="1"/>
          </p:cNvSpPr>
          <p:nvPr>
            <p:ph idx="1"/>
          </p:nvPr>
        </p:nvSpPr>
        <p:spPr/>
        <p:txBody>
          <a:bodyPr>
            <a:normAutofit/>
          </a:bodyPr>
          <a:lstStyle/>
          <a:p>
            <a:r>
              <a:rPr lang="en-US" sz="2000" dirty="0"/>
              <a:t>Maximum Award </a:t>
            </a:r>
            <a:r>
              <a:rPr lang="en-US" sz="2000" dirty="0" smtClean="0"/>
              <a:t>Amount and Duration</a:t>
            </a:r>
            <a:endParaRPr lang="en-US" sz="2000" dirty="0"/>
          </a:p>
          <a:p>
            <a:pPr lvl="1"/>
            <a:r>
              <a:rPr lang="en-US" sz="1600" dirty="0"/>
              <a:t>$1,100,000, up to 2 years  </a:t>
            </a:r>
            <a:r>
              <a:rPr lang="en-US" sz="1600" dirty="0" smtClean="0">
                <a:solidFill>
                  <a:srgbClr val="00B050"/>
                </a:solidFill>
              </a:rPr>
              <a:t> </a:t>
            </a:r>
            <a:endParaRPr lang="en-US" sz="1600" dirty="0">
              <a:solidFill>
                <a:srgbClr val="00B050"/>
              </a:solidFill>
            </a:endParaRPr>
          </a:p>
          <a:p>
            <a:pPr lvl="1"/>
            <a:r>
              <a:rPr lang="en-US" sz="1600" dirty="0"/>
              <a:t>Award amounts and duration require justification</a:t>
            </a:r>
          </a:p>
          <a:p>
            <a:r>
              <a:rPr lang="en-US" sz="2000" dirty="0"/>
              <a:t>Available Funding</a:t>
            </a:r>
          </a:p>
          <a:p>
            <a:pPr lvl="1"/>
            <a:r>
              <a:rPr lang="en-US" sz="1600" dirty="0"/>
              <a:t>Is there separate funding </a:t>
            </a:r>
            <a:r>
              <a:rPr lang="en-US" sz="1600" dirty="0" smtClean="0"/>
              <a:t>for Phase </a:t>
            </a:r>
            <a:r>
              <a:rPr lang="en-US" sz="1600" dirty="0"/>
              <a:t>IIA &amp; IIB awards? </a:t>
            </a:r>
          </a:p>
          <a:p>
            <a:pPr lvl="2"/>
            <a:r>
              <a:rPr lang="en-US" sz="1400" dirty="0"/>
              <a:t>NO.  </a:t>
            </a:r>
            <a:r>
              <a:rPr lang="en-US" sz="1400" dirty="0" smtClean="0"/>
              <a:t>Second Phase </a:t>
            </a:r>
            <a:r>
              <a:rPr lang="en-US" sz="1400" dirty="0"/>
              <a:t>II </a:t>
            </a:r>
            <a:r>
              <a:rPr lang="en-US" sz="1400" dirty="0" smtClean="0"/>
              <a:t>award funding </a:t>
            </a:r>
            <a:r>
              <a:rPr lang="en-US" sz="1400" dirty="0"/>
              <a:t>is obtained from DOE SBIR &amp; STTR allocations used to make Phase I &amp; II awards.  </a:t>
            </a:r>
          </a:p>
          <a:p>
            <a:r>
              <a:rPr lang="en-US" sz="2000" dirty="0"/>
              <a:t>Number of Awards</a:t>
            </a:r>
          </a:p>
          <a:p>
            <a:pPr lvl="1"/>
            <a:r>
              <a:rPr lang="en-US" sz="1600" dirty="0"/>
              <a:t>There is no target number of awards for Phase IIA or Phase IIB</a:t>
            </a:r>
          </a:p>
          <a:p>
            <a:pPr lvl="1"/>
            <a:r>
              <a:rPr lang="en-US" sz="1600" dirty="0"/>
              <a:t>The number will depend on the number and quality of applications received under the Funding Opportunity Announcement</a:t>
            </a:r>
          </a:p>
        </p:txBody>
      </p:sp>
      <p:sp>
        <p:nvSpPr>
          <p:cNvPr id="4" name="Slide Number Placeholder 3"/>
          <p:cNvSpPr>
            <a:spLocks noGrp="1"/>
          </p:cNvSpPr>
          <p:nvPr>
            <p:ph type="sldNum" sz="quarter" idx="12"/>
          </p:nvPr>
        </p:nvSpPr>
        <p:spPr/>
        <p:txBody>
          <a:bodyPr/>
          <a:lstStyle/>
          <a:p>
            <a:pPr>
              <a:defRPr/>
            </a:pPr>
            <a:fld id="{CFB0700A-AA3D-461B-A3B6-39C39373F01C}" type="slidenum">
              <a:rPr lang="en-US" smtClean="0"/>
              <a:pPr>
                <a:defRPr/>
              </a:pPr>
              <a:t>9</a:t>
            </a:fld>
            <a:endParaRPr lang="en-US" dirty="0"/>
          </a:p>
        </p:txBody>
      </p:sp>
    </p:spTree>
    <p:extLst>
      <p:ext uri="{BB962C8B-B14F-4D97-AF65-F5344CB8AC3E}">
        <p14:creationId xmlns:p14="http://schemas.microsoft.com/office/powerpoint/2010/main" val="2193898011"/>
      </p:ext>
    </p:extLst>
  </p:cSld>
  <p:clrMapOvr>
    <a:masterClrMapping/>
  </p:clrMapOvr>
  <p:transition spd="slow">
    <p:fade/>
  </p:transition>
  <p:timing>
    <p:tnLst>
      <p:par>
        <p:cTn id="1" dur="indefinite" restart="never" nodeType="tmRoot"/>
      </p:par>
    </p:tnLst>
  </p:timing>
</p:sld>
</file>

<file path=ppt/theme/theme1.xml><?xml version="1.0" encoding="utf-8"?>
<a:theme xmlns:a="http://schemas.openxmlformats.org/drawingml/2006/main" name="Pixel">
  <a:themeElements>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fontScheme name="Pixel">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Pixel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clrMap bg1="dk2" tx1="lt1" bg2="dk1" tx2="lt2" accent1="accent1" accent2="accent2" accent3="accent3" accent4="accent4" accent5="accent5" accent6="accent6" hlink="hlink" folHlink="folHlink"/>
    </a:extraClrScheme>
    <a:extraClrScheme>
      <a:clrScheme name="Pixel 2">
        <a:dk1>
          <a:srgbClr val="009999"/>
        </a:dk1>
        <a:lt1>
          <a:srgbClr val="FFFFFF"/>
        </a:lt1>
        <a:dk2>
          <a:srgbClr val="334B49"/>
        </a:dk2>
        <a:lt2>
          <a:srgbClr val="FFFFFF"/>
        </a:lt2>
        <a:accent1>
          <a:srgbClr val="33CCCC"/>
        </a:accent1>
        <a:accent2>
          <a:srgbClr val="008080"/>
        </a:accent2>
        <a:accent3>
          <a:srgbClr val="ADB1B1"/>
        </a:accent3>
        <a:accent4>
          <a:srgbClr val="DADADA"/>
        </a:accent4>
        <a:accent5>
          <a:srgbClr val="ADE2E2"/>
        </a:accent5>
        <a:accent6>
          <a:srgbClr val="007373"/>
        </a:accent6>
        <a:hlink>
          <a:srgbClr val="FFCC00"/>
        </a:hlink>
        <a:folHlink>
          <a:srgbClr val="006666"/>
        </a:folHlink>
      </a:clrScheme>
      <a:clrMap bg1="dk2" tx1="lt1" bg2="dk1" tx2="lt2" accent1="accent1" accent2="accent2" accent3="accent3" accent4="accent4" accent5="accent5" accent6="accent6" hlink="hlink" folHlink="folHlink"/>
    </a:extraClrScheme>
    <a:extraClrScheme>
      <a:clrScheme name="Pixel 3">
        <a:dk1>
          <a:srgbClr val="006699"/>
        </a:dk1>
        <a:lt1>
          <a:srgbClr val="FFFFFF"/>
        </a:lt1>
        <a:dk2>
          <a:srgbClr val="333399"/>
        </a:dk2>
        <a:lt2>
          <a:srgbClr val="FFFFFF"/>
        </a:lt2>
        <a:accent1>
          <a:srgbClr val="0099CC"/>
        </a:accent1>
        <a:accent2>
          <a:srgbClr val="0386AF"/>
        </a:accent2>
        <a:accent3>
          <a:srgbClr val="ADADCA"/>
        </a:accent3>
        <a:accent4>
          <a:srgbClr val="DADADA"/>
        </a:accent4>
        <a:accent5>
          <a:srgbClr val="AACAE2"/>
        </a:accent5>
        <a:accent6>
          <a:srgbClr val="02799E"/>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Pixel 4">
        <a:dk1>
          <a:srgbClr val="008080"/>
        </a:dk1>
        <a:lt1>
          <a:srgbClr val="FFFFFF"/>
        </a:lt1>
        <a:dk2>
          <a:srgbClr val="2F978D"/>
        </a:dk2>
        <a:lt2>
          <a:srgbClr val="FFFFFF"/>
        </a:lt2>
        <a:accent1>
          <a:srgbClr val="0099FF"/>
        </a:accent1>
        <a:accent2>
          <a:srgbClr val="009999"/>
        </a:accent2>
        <a:accent3>
          <a:srgbClr val="ADC9C5"/>
        </a:accent3>
        <a:accent4>
          <a:srgbClr val="DADADA"/>
        </a:accent4>
        <a:accent5>
          <a:srgbClr val="AACAFF"/>
        </a:accent5>
        <a:accent6>
          <a:srgbClr val="008A8A"/>
        </a:accent6>
        <a:hlink>
          <a:srgbClr val="FFFFCC"/>
        </a:hlink>
        <a:folHlink>
          <a:srgbClr val="70CAC6"/>
        </a:folHlink>
      </a:clrScheme>
      <a:clrMap bg1="dk2" tx1="lt1" bg2="dk1" tx2="lt2" accent1="accent1" accent2="accent2" accent3="accent3" accent4="accent4" accent5="accent5" accent6="accent6" hlink="hlink" folHlink="folHlink"/>
    </a:extraClrScheme>
    <a:extraClrScheme>
      <a:clrScheme name="Pixel 5">
        <a:dk1>
          <a:srgbClr val="822504"/>
        </a:dk1>
        <a:lt1>
          <a:srgbClr val="FFFFFF"/>
        </a:lt1>
        <a:dk2>
          <a:srgbClr val="330000"/>
        </a:dk2>
        <a:lt2>
          <a:srgbClr val="FFFFFF"/>
        </a:lt2>
        <a:accent1>
          <a:srgbClr val="FF9900"/>
        </a:accent1>
        <a:accent2>
          <a:srgbClr val="9E2A06"/>
        </a:accent2>
        <a:accent3>
          <a:srgbClr val="ADAAAA"/>
        </a:accent3>
        <a:accent4>
          <a:srgbClr val="DADADA"/>
        </a:accent4>
        <a:accent5>
          <a:srgbClr val="FFCAAA"/>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Pixel 6">
        <a:dk1>
          <a:srgbClr val="336600"/>
        </a:dk1>
        <a:lt1>
          <a:srgbClr val="FFFFFF"/>
        </a:lt1>
        <a:dk2>
          <a:srgbClr val="4A7911"/>
        </a:dk2>
        <a:lt2>
          <a:srgbClr val="FFFFFF"/>
        </a:lt2>
        <a:accent1>
          <a:srgbClr val="666633"/>
        </a:accent1>
        <a:accent2>
          <a:srgbClr val="669900"/>
        </a:accent2>
        <a:accent3>
          <a:srgbClr val="B1BEAA"/>
        </a:accent3>
        <a:accent4>
          <a:srgbClr val="DADADA"/>
        </a:accent4>
        <a:accent5>
          <a:srgbClr val="B8B8AD"/>
        </a:accent5>
        <a:accent6>
          <a:srgbClr val="5C8A00"/>
        </a:accent6>
        <a:hlink>
          <a:srgbClr val="FFCC00"/>
        </a:hlink>
        <a:folHlink>
          <a:srgbClr val="99CC00"/>
        </a:folHlink>
      </a:clrScheme>
      <a:clrMap bg1="dk2" tx1="lt1" bg2="dk1" tx2="lt2" accent1="accent1" accent2="accent2" accent3="accent3" accent4="accent4" accent5="accent5" accent6="accent6" hlink="hlink" folHlink="folHlink"/>
    </a:extraClrScheme>
    <a:extraClrScheme>
      <a:clrScheme name="Pixel 7">
        <a:dk1>
          <a:srgbClr val="000000"/>
        </a:dk1>
        <a:lt1>
          <a:srgbClr val="FFFFFF"/>
        </a:lt1>
        <a:dk2>
          <a:srgbClr val="000000"/>
        </a:dk2>
        <a:lt2>
          <a:srgbClr val="CC3300"/>
        </a:lt2>
        <a:accent1>
          <a:srgbClr val="FFCC00"/>
        </a:accent1>
        <a:accent2>
          <a:srgbClr val="CC6600"/>
        </a:accent2>
        <a:accent3>
          <a:srgbClr val="FFFFFF"/>
        </a:accent3>
        <a:accent4>
          <a:srgbClr val="000000"/>
        </a:accent4>
        <a:accent5>
          <a:srgbClr val="FFE2AA"/>
        </a:accent5>
        <a:accent6>
          <a:srgbClr val="B95C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Pixel 8">
        <a:dk1>
          <a:srgbClr val="003300"/>
        </a:dk1>
        <a:lt1>
          <a:srgbClr val="FFFFFF"/>
        </a:lt1>
        <a:dk2>
          <a:srgbClr val="000000"/>
        </a:dk2>
        <a:lt2>
          <a:srgbClr val="336600"/>
        </a:lt2>
        <a:accent1>
          <a:srgbClr val="CCCC00"/>
        </a:accent1>
        <a:accent2>
          <a:srgbClr val="669900"/>
        </a:accent2>
        <a:accent3>
          <a:srgbClr val="FFFFFF"/>
        </a:accent3>
        <a:accent4>
          <a:srgbClr val="002A00"/>
        </a:accent4>
        <a:accent5>
          <a:srgbClr val="E2E2AA"/>
        </a:accent5>
        <a:accent6>
          <a:srgbClr val="5C8A00"/>
        </a:accent6>
        <a:hlink>
          <a:srgbClr val="333300"/>
        </a:hlink>
        <a:folHlink>
          <a:srgbClr val="99CC00"/>
        </a:folHlink>
      </a:clrScheme>
      <a:clrMap bg1="lt1" tx1="dk1" bg2="lt2" tx2="dk2" accent1="accent1" accent2="accent2" accent3="accent3" accent4="accent4" accent5="accent5" accent6="accent6" hlink="hlink" folHlink="folHlink"/>
    </a:extraClrScheme>
    <a:extraClrScheme>
      <a:clrScheme name="Pixel 9">
        <a:dk1>
          <a:srgbClr val="000000"/>
        </a:dk1>
        <a:lt1>
          <a:srgbClr val="FFFFFF"/>
        </a:lt1>
        <a:dk2>
          <a:srgbClr val="000000"/>
        </a:dk2>
        <a:lt2>
          <a:srgbClr val="440044"/>
        </a:lt2>
        <a:accent1>
          <a:srgbClr val="FFCCCC"/>
        </a:accent1>
        <a:accent2>
          <a:srgbClr val="790571"/>
        </a:accent2>
        <a:accent3>
          <a:srgbClr val="FFFFFF"/>
        </a:accent3>
        <a:accent4>
          <a:srgbClr val="000000"/>
        </a:accent4>
        <a:accent5>
          <a:srgbClr val="FFE2E2"/>
        </a:accent5>
        <a:accent6>
          <a:srgbClr val="6D0466"/>
        </a:accent6>
        <a:hlink>
          <a:srgbClr val="993366"/>
        </a:hlink>
        <a:folHlink>
          <a:srgbClr val="9F839F"/>
        </a:folHlink>
      </a:clrScheme>
      <a:clrMap bg1="lt1" tx1="dk1" bg2="lt2" tx2="dk2" accent1="accent1" accent2="accent2" accent3="accent3" accent4="accent4" accent5="accent5" accent6="accent6" hlink="hlink" folHlink="folHlink"/>
    </a:extraClrScheme>
    <a:extraClrScheme>
      <a:clrScheme name="Pixel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clrMap bg1="lt1" tx1="dk1" bg2="lt2" tx2="dk2" accent1="accent1" accent2="accent2" accent3="accent3" accent4="accent4" accent5="accent5" accent6="accent6" hlink="hlink" folHlink="folHlink"/>
    </a:extraClrScheme>
    <a:extraClrScheme>
      <a:clrScheme name="Pixel 11">
        <a:dk1>
          <a:srgbClr val="000000"/>
        </a:dk1>
        <a:lt1>
          <a:srgbClr val="FFFFFF"/>
        </a:lt1>
        <a:dk2>
          <a:srgbClr val="000000"/>
        </a:dk2>
        <a:lt2>
          <a:srgbClr val="779F92"/>
        </a:lt2>
        <a:accent1>
          <a:srgbClr val="33CCCC"/>
        </a:accent1>
        <a:accent2>
          <a:srgbClr val="9DC2D7"/>
        </a:accent2>
        <a:accent3>
          <a:srgbClr val="FFFFFF"/>
        </a:accent3>
        <a:accent4>
          <a:srgbClr val="000000"/>
        </a:accent4>
        <a:accent5>
          <a:srgbClr val="ADE2E2"/>
        </a:accent5>
        <a:accent6>
          <a:srgbClr val="8EB0C3"/>
        </a:accent6>
        <a:hlink>
          <a:srgbClr val="006666"/>
        </a:hlink>
        <a:folHlink>
          <a:srgbClr val="CCCCFF"/>
        </a:folHlink>
      </a:clrScheme>
      <a:clrMap bg1="lt1" tx1="dk1" bg2="lt2" tx2="dk2" accent1="accent1" accent2="accent2" accent3="accent3" accent4="accent4" accent5="accent5" accent6="accent6" hlink="hlink" folHlink="folHlink"/>
    </a:extraClrScheme>
    <a:extraClrScheme>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
  <TotalTime>0</TotalTime>
  <Words>3000</Words>
  <Application>Microsoft Office PowerPoint</Application>
  <PresentationFormat>Widescreen</PresentationFormat>
  <Paragraphs>427</Paragraphs>
  <Slides>30</Slides>
  <Notes>8</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30</vt:i4>
      </vt:variant>
    </vt:vector>
  </HeadingPairs>
  <TitlesOfParts>
    <vt:vector size="40" baseType="lpstr">
      <vt:lpstr>Arial</vt:lpstr>
      <vt:lpstr>Arial Black</vt:lpstr>
      <vt:lpstr>Arial Narrow</vt:lpstr>
      <vt:lpstr>Calibri</vt:lpstr>
      <vt:lpstr>Cambria</vt:lpstr>
      <vt:lpstr>Times New Roman</vt:lpstr>
      <vt:lpstr>Wingdings</vt:lpstr>
      <vt:lpstr>Pixel</vt:lpstr>
      <vt:lpstr>Office Theme</vt:lpstr>
      <vt:lpstr>2_Office Theme</vt:lpstr>
      <vt:lpstr>DOE’s  Small Business Innovation Research (SBIR) and Small Business Technology TRansfer (STTR) Programs </vt:lpstr>
      <vt:lpstr>Webinar Outline</vt:lpstr>
      <vt:lpstr>Terminology</vt:lpstr>
      <vt:lpstr>Second Phase II Awards</vt:lpstr>
      <vt:lpstr>Motivation:  Phase IIA</vt:lpstr>
      <vt:lpstr>Phase IIA Timeline</vt:lpstr>
      <vt:lpstr>Motivation:  Phase IIB</vt:lpstr>
      <vt:lpstr>Phase IIB Timeline:  Two Options</vt:lpstr>
      <vt:lpstr>Funding for Phase IIA &amp; IIB Awards</vt:lpstr>
      <vt:lpstr>FY 2019 Phase II  Release 2  Funding Opportunity Announcement, DE-FOA-0001976  Phase IIA</vt:lpstr>
      <vt:lpstr>FY 2019 Phase II  Release 2  Funding Opportunity Announcement, DE-FOA-0001976  Phase IIA</vt:lpstr>
      <vt:lpstr>FY 2019 Phase II  Release 2  Funding Opportunity Announcement, DE-FOA-0001976  Phase IIB</vt:lpstr>
      <vt:lpstr>FY 2019 Phase II  Release 2  Funding Opportunity Announcement, DE-FOA-0001976  Phase IIB</vt:lpstr>
      <vt:lpstr>FY 2019 Phase II  Release 2  Funding Opportunity Announcement, DE-FOA-0001976  Phase IIB</vt:lpstr>
      <vt:lpstr>FY 2019 Phase II  Release 2  Funding Opportunity Announcement, DE-FOA-0001976  Phase IIB</vt:lpstr>
      <vt:lpstr>Letter of Intent (LOI) Requirement</vt:lpstr>
      <vt:lpstr>No Cost Extensions</vt:lpstr>
      <vt:lpstr>No Cost Extensions</vt:lpstr>
      <vt:lpstr>Phase II Application &amp; Award Statistics  for FY 2018  </vt:lpstr>
      <vt:lpstr>FAQ</vt:lpstr>
      <vt:lpstr>Third Phase II awards</vt:lpstr>
      <vt:lpstr>Motivation:  Phase IIC</vt:lpstr>
      <vt:lpstr>Eligibility</vt:lpstr>
      <vt:lpstr>Phase IIC Timeline</vt:lpstr>
      <vt:lpstr>Matching Funds</vt:lpstr>
      <vt:lpstr>Matching Funds (cont.)</vt:lpstr>
      <vt:lpstr>Funding for Phase IIC Awards</vt:lpstr>
      <vt:lpstr>Letter of Intent (LOI) Requirement</vt:lpstr>
      <vt:lpstr>No Cost Extensions</vt:lpstr>
      <vt:lpstr>Questions?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2019-03-11T15:39:20Z</dcterms:created>
  <dcterms:modified xsi:type="dcterms:W3CDTF">2019-03-11T15:39:25Z</dcterms:modified>
</cp:coreProperties>
</file>