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charts/chart5.xml" ContentType="application/vnd.openxmlformats-officedocument.drawingml.chart+xml"/>
  <Override PartName="/ppt/charts/style1.xml" ContentType="application/vnd.ms-office.chartstyle+xml"/>
  <Override PartName="/ppt/charts/colors1.xml" ContentType="application/vnd.ms-office.chartcolorstyle+xml"/>
  <Override PartName="/ppt/charts/chart6.xml" ContentType="application/vnd.openxmlformats-officedocument.drawingml.chart+xml"/>
  <Override PartName="/ppt/charts/style2.xml" ContentType="application/vnd.ms-office.chartstyle+xml"/>
  <Override PartName="/ppt/charts/colors2.xml" ContentType="application/vnd.ms-office.chartcolorstyle+xml"/>
  <Override PartName="/ppt/charts/chart7.xml" ContentType="application/vnd.openxmlformats-officedocument.drawingml.chart+xml"/>
  <Override PartName="/ppt/charts/style3.xml" ContentType="application/vnd.ms-office.chartstyle+xml"/>
  <Override PartName="/ppt/charts/colors3.xml" ContentType="application/vnd.ms-office.chartcolorstyle+xml"/>
  <Override PartName="/ppt/charts/chart8.xml" ContentType="application/vnd.openxmlformats-officedocument.drawingml.chart+xml"/>
  <Override PartName="/ppt/theme/themeOverride3.xml" ContentType="application/vnd.openxmlformats-officedocument.themeOverride+xml"/>
  <Override PartName="/ppt/charts/chart9.xml" ContentType="application/vnd.openxmlformats-officedocument.drawingml.chart+xml"/>
  <Override PartName="/ppt/theme/themeOverride4.xml" ContentType="application/vnd.openxmlformats-officedocument.themeOverride+xml"/>
  <Override PartName="/ppt/charts/chart10.xml" ContentType="application/vnd.openxmlformats-officedocument.drawingml.chart+xml"/>
  <Override PartName="/ppt/theme/themeOverride5.xml" ContentType="application/vnd.openxmlformats-officedocument.themeOverride+xml"/>
  <Override PartName="/ppt/charts/chart11.xml" ContentType="application/vnd.openxmlformats-officedocument.drawingml.chart+xml"/>
  <Override PartName="/ppt/theme/themeOverride6.xml" ContentType="application/vnd.openxmlformats-officedocument.themeOverride+xml"/>
  <Override PartName="/ppt/charts/chart12.xml" ContentType="application/vnd.openxmlformats-officedocument.drawingml.chart+xml"/>
  <Override PartName="/ppt/theme/themeOverride7.xml" ContentType="application/vnd.openxmlformats-officedocument.themeOverride+xml"/>
  <Override PartName="/ppt/charts/chart13.xml" ContentType="application/vnd.openxmlformats-officedocument.drawingml.chart+xml"/>
  <Override PartName="/ppt/theme/themeOverride8.xml" ContentType="application/vnd.openxmlformats-officedocument.themeOverride+xml"/>
  <Override PartName="/ppt/charts/chart14.xml" ContentType="application/vnd.openxmlformats-officedocument.drawingml.chart+xml"/>
  <Override PartName="/ppt/charts/chart15.xml" ContentType="application/vnd.openxmlformats-officedocument.drawingml.chart+xml"/>
  <Override PartName="/ppt/theme/themeOverride9.xml" ContentType="application/vnd.openxmlformats-officedocument.themeOverride+xml"/>
  <Override PartName="/ppt/charts/chart16.xml" ContentType="application/vnd.openxmlformats-officedocument.drawingml.chart+xml"/>
  <Override PartName="/ppt/charts/style4.xml" ContentType="application/vnd.ms-office.chartstyle+xml"/>
  <Override PartName="/ppt/charts/colors4.xml" ContentType="application/vnd.ms-office.chartcolorstyle+xml"/>
  <Override PartName="/ppt/charts/chart17.xml" ContentType="application/vnd.openxmlformats-officedocument.drawingml.chart+xml"/>
  <Override PartName="/ppt/theme/themeOverride10.xml" ContentType="application/vnd.openxmlformats-officedocument.themeOverride+xml"/>
  <Override PartName="/ppt/charts/chart18.xml" ContentType="application/vnd.openxmlformats-officedocument.drawingml.chart+xml"/>
  <Override PartName="/ppt/theme/themeOverride11.xml" ContentType="application/vnd.openxmlformats-officedocument.themeOverride+xml"/>
  <Override PartName="/ppt/charts/chart19.xml" ContentType="application/vnd.openxmlformats-officedocument.drawingml.chart+xml"/>
  <Override PartName="/ppt/theme/themeOverride12.xml" ContentType="application/vnd.openxmlformats-officedocument.themeOverride+xml"/>
  <Override PartName="/ppt/charts/chart20.xml" ContentType="application/vnd.openxmlformats-officedocument.drawingml.chart+xml"/>
  <Override PartName="/ppt/theme/themeOverride13.xml" ContentType="application/vnd.openxmlformats-officedocument.themeOverr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2" r:id="rId1"/>
    <p:sldMasterId id="2147483697" r:id="rId2"/>
    <p:sldMasterId id="2147483711" r:id="rId3"/>
  </p:sldMasterIdLst>
  <p:notesMasterIdLst>
    <p:notesMasterId r:id="rId25"/>
  </p:notesMasterIdLst>
  <p:handoutMasterIdLst>
    <p:handoutMasterId r:id="rId26"/>
  </p:handoutMasterIdLst>
  <p:sldIdLst>
    <p:sldId id="521" r:id="rId4"/>
    <p:sldId id="527" r:id="rId5"/>
    <p:sldId id="448" r:id="rId6"/>
    <p:sldId id="515" r:id="rId7"/>
    <p:sldId id="510" r:id="rId8"/>
    <p:sldId id="511" r:id="rId9"/>
    <p:sldId id="528" r:id="rId10"/>
    <p:sldId id="512" r:id="rId11"/>
    <p:sldId id="529" r:id="rId12"/>
    <p:sldId id="513" r:id="rId13"/>
    <p:sldId id="514" r:id="rId14"/>
    <p:sldId id="516" r:id="rId15"/>
    <p:sldId id="520" r:id="rId16"/>
    <p:sldId id="531" r:id="rId17"/>
    <p:sldId id="517" r:id="rId18"/>
    <p:sldId id="525" r:id="rId19"/>
    <p:sldId id="530" r:id="rId20"/>
    <p:sldId id="526" r:id="rId21"/>
    <p:sldId id="518" r:id="rId22"/>
    <p:sldId id="532" r:id="rId23"/>
    <p:sldId id="509" r:id="rId24"/>
  </p:sldIdLst>
  <p:sldSz cx="12192000" cy="6858000"/>
  <p:notesSz cx="6997700" cy="9272588"/>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0">
          <p15:clr>
            <a:srgbClr val="A4A3A4"/>
          </p15:clr>
        </p15:guide>
        <p15:guide id="2" pos="22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5050"/>
    <a:srgbClr val="3366FF"/>
    <a:srgbClr val="24A02A"/>
    <a:srgbClr val="9999FF"/>
    <a:srgbClr val="9FBFDF"/>
    <a:srgbClr val="6699FF"/>
    <a:srgbClr val="035D18"/>
    <a:srgbClr val="414020"/>
    <a:srgbClr val="97BF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74355" autoAdjust="0"/>
  </p:normalViewPr>
  <p:slideViewPr>
    <p:cSldViewPr>
      <p:cViewPr varScale="1">
        <p:scale>
          <a:sx n="53" d="100"/>
          <a:sy n="53" d="100"/>
        </p:scale>
        <p:origin x="90" y="132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714" y="786"/>
      </p:cViewPr>
      <p:guideLst>
        <p:guide orient="horz" pos="2920"/>
        <p:guide pos="22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10.xml.rels><?xml version="1.0" encoding="UTF-8" standalone="yes"?>
<Relationships xmlns="http://schemas.openxmlformats.org/package/2006/relationships"><Relationship Id="rId2" Type="http://schemas.openxmlformats.org/officeDocument/2006/relationships/oleObject" Target="../embeddings/oleObject3.bin"/><Relationship Id="rId1" Type="http://schemas.openxmlformats.org/officeDocument/2006/relationships/themeOverride" Target="../theme/themeOverride5.xml"/></Relationships>
</file>

<file path=ppt/charts/_rels/chart11.xml.rels><?xml version="1.0" encoding="UTF-8" standalone="yes"?>
<Relationships xmlns="http://schemas.openxmlformats.org/package/2006/relationships"><Relationship Id="rId2" Type="http://schemas.openxmlformats.org/officeDocument/2006/relationships/oleObject" Target="../embeddings/oleObject4.bin"/><Relationship Id="rId1" Type="http://schemas.openxmlformats.org/officeDocument/2006/relationships/themeOverride" Target="../theme/themeOverride6.xml"/></Relationships>
</file>

<file path=ppt/charts/_rels/chart12.xml.rels><?xml version="1.0" encoding="UTF-8" standalone="yes"?>
<Relationships xmlns="http://schemas.openxmlformats.org/package/2006/relationships"><Relationship Id="rId2" Type="http://schemas.openxmlformats.org/officeDocument/2006/relationships/oleObject" Target="../embeddings/oleObject5.bin"/><Relationship Id="rId1" Type="http://schemas.openxmlformats.org/officeDocument/2006/relationships/themeOverride" Target="../theme/themeOverride7.xml"/></Relationships>
</file>

<file path=ppt/charts/_rels/chart13.xml.rels><?xml version="1.0" encoding="UTF-8" standalone="yes"?>
<Relationships xmlns="http://schemas.openxmlformats.org/package/2006/relationships"><Relationship Id="rId2" Type="http://schemas.openxmlformats.org/officeDocument/2006/relationships/oleObject" Target="../embeddings/oleObject6.bin"/><Relationship Id="rId1" Type="http://schemas.openxmlformats.org/officeDocument/2006/relationships/themeOverride" Target="../theme/themeOverride8.xml"/></Relationships>
</file>

<file path=ppt/charts/_rels/chart14.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15.xml.rels><?xml version="1.0" encoding="UTF-8" standalone="yes"?>
<Relationships xmlns="http://schemas.openxmlformats.org/package/2006/relationships"><Relationship Id="rId2" Type="http://schemas.openxmlformats.org/officeDocument/2006/relationships/oleObject" Target="../embeddings/oleObject7.bin"/><Relationship Id="rId1" Type="http://schemas.openxmlformats.org/officeDocument/2006/relationships/themeOverride" Target="../theme/themeOverride9.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17.xml.rels><?xml version="1.0" encoding="UTF-8" standalone="yes"?>
<Relationships xmlns="http://schemas.openxmlformats.org/package/2006/relationships"><Relationship Id="rId2" Type="http://schemas.openxmlformats.org/officeDocument/2006/relationships/oleObject" Target="../embeddings/oleObject8.bin"/><Relationship Id="rId1" Type="http://schemas.openxmlformats.org/officeDocument/2006/relationships/themeOverride" Target="../theme/themeOverride10.xml"/></Relationships>
</file>

<file path=ppt/charts/_rels/chart18.xml.rels><?xml version="1.0" encoding="UTF-8" standalone="yes"?>
<Relationships xmlns="http://schemas.openxmlformats.org/package/2006/relationships"><Relationship Id="rId2" Type="http://schemas.openxmlformats.org/officeDocument/2006/relationships/oleObject" Target="../embeddings/oleObject9.bin"/><Relationship Id="rId1" Type="http://schemas.openxmlformats.org/officeDocument/2006/relationships/themeOverride" Target="../theme/themeOverride11.xml"/></Relationships>
</file>

<file path=ppt/charts/_rels/chart19.xml.rels><?xml version="1.0" encoding="UTF-8" standalone="yes"?>
<Relationships xmlns="http://schemas.openxmlformats.org/package/2006/relationships"><Relationship Id="rId2" Type="http://schemas.openxmlformats.org/officeDocument/2006/relationships/oleObject" Target="../embeddings/oleObject10.bin"/><Relationship Id="rId1" Type="http://schemas.openxmlformats.org/officeDocument/2006/relationships/themeOverride" Target="../theme/themeOverride12.xml"/></Relationships>
</file>

<file path=ppt/charts/_rels/chart2.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1.xml"/></Relationships>
</file>

<file path=ppt/charts/_rels/chart20.xml.rels><?xml version="1.0" encoding="UTF-8" standalone="yes"?>
<Relationships xmlns="http://schemas.openxmlformats.org/package/2006/relationships"><Relationship Id="rId2" Type="http://schemas.openxmlformats.org/officeDocument/2006/relationships/oleObject" Target="../embeddings/oleObject11.bin"/><Relationship Id="rId1" Type="http://schemas.openxmlformats.org/officeDocument/2006/relationships/themeOverride" Target="../theme/themeOverride13.xml"/></Relationships>
</file>

<file path=ppt/charts/_rels/chart3.xml.rels><?xml version="1.0" encoding="UTF-8" standalone="yes"?>
<Relationships xmlns="http://schemas.openxmlformats.org/package/2006/relationships"><Relationship Id="rId2" Type="http://schemas.openxmlformats.org/officeDocument/2006/relationships/oleObject" Target="Chart%20in%20Microsoft%20PowerPoint" TargetMode="External"/><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1" Type="http://schemas.openxmlformats.org/officeDocument/2006/relationships/oleObject" Target="Chart%20in%20Microsoft%20PowerPoint"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Chart%20in%20Microsoft%20PowerPoint" TargetMode="External"/><Relationship Id="rId2" Type="http://schemas.microsoft.com/office/2011/relationships/chartColorStyle" Target="colors1.xml"/><Relationship Id="rId1" Type="http://schemas.microsoft.com/office/2011/relationships/chartStyle" Target="style1.xml"/></Relationships>
</file>

<file path=ppt/charts/_rels/chart6.xml.rels><?xml version="1.0" encoding="UTF-8" standalone="yes"?>
<Relationships xmlns="http://schemas.openxmlformats.org/package/2006/relationships"><Relationship Id="rId3" Type="http://schemas.openxmlformats.org/officeDocument/2006/relationships/oleObject" Target="Chart%20in%20Microsoft%20PowerPoint" TargetMode="External"/><Relationship Id="rId2" Type="http://schemas.microsoft.com/office/2011/relationships/chartColorStyle" Target="colors2.xml"/><Relationship Id="rId1" Type="http://schemas.microsoft.com/office/2011/relationships/chartStyle" Target="style2.xml"/></Relationships>
</file>

<file path=ppt/charts/_rels/chart7.xml.rels><?xml version="1.0" encoding="UTF-8" standalone="yes"?>
<Relationships xmlns="http://schemas.openxmlformats.org/package/2006/relationships"><Relationship Id="rId3" Type="http://schemas.openxmlformats.org/officeDocument/2006/relationships/oleObject" Target="Chart%20in%20Microsoft%20PowerPoint" TargetMode="External"/><Relationship Id="rId2" Type="http://schemas.microsoft.com/office/2011/relationships/chartColorStyle" Target="colors3.xml"/><Relationship Id="rId1" Type="http://schemas.microsoft.com/office/2011/relationships/chartStyle" Target="style3.xml"/></Relationships>
</file>

<file path=ppt/charts/_rels/chart8.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3.xml"/></Relationships>
</file>

<file path=ppt/charts/_rels/chart9.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1879382889200561"/>
          <c:y val="0.20370370370370369"/>
          <c:w val="0.6297335203366059"/>
          <c:h val="0.60185185185185186"/>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legend>
      <c:legendPos val="r"/>
      <c:layout>
        <c:manualLayout>
          <c:xMode val="edge"/>
          <c:yMode val="edge"/>
          <c:x val="0.6329398538504778"/>
          <c:y val="9.7285995950827694E-2"/>
          <c:w val="0.35132096683530073"/>
          <c:h val="0.6088364234758116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legend>
      <c:legendPos val="r"/>
      <c:layout/>
      <c:overlay val="0"/>
    </c:legend>
    <c:plotVisOnly val="1"/>
    <c:dispBlanksAs val="gap"/>
    <c:showDLblsOverMax val="0"/>
  </c:chart>
  <c:externalData r:id="rId2">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ser>
          <c:idx val="0"/>
          <c:order val="0"/>
          <c:dPt>
            <c:idx val="0"/>
            <c:bubble3D val="0"/>
            <c:spPr>
              <a:solidFill>
                <a:srgbClr val="00B050"/>
              </a:solidFill>
            </c:spPr>
          </c:dPt>
          <c:dPt>
            <c:idx val="1"/>
            <c:bubble3D val="0"/>
            <c:spPr>
              <a:solidFill>
                <a:srgbClr val="92D050"/>
              </a:solidFill>
            </c:spPr>
          </c:dPt>
          <c:dPt>
            <c:idx val="2"/>
            <c:bubble3D val="0"/>
            <c:spPr>
              <a:solidFill>
                <a:schemeClr val="bg1">
                  <a:lumMod val="65000"/>
                </a:schemeClr>
              </a:solidFill>
            </c:spPr>
          </c:dPt>
          <c:cat>
            <c:strRef>
              <c:f>'[Chart in Microsoft PowerPoint]application&amp;awards FY18'!$A$64:$A$66</c:f>
              <c:strCache>
                <c:ptCount val="3"/>
                <c:pt idx="0">
                  <c:v>Awarded (37%)</c:v>
                </c:pt>
                <c:pt idx="1">
                  <c:v>Recommended for Funding--Not Awarded (26%)</c:v>
                </c:pt>
                <c:pt idx="2">
                  <c:v>Not Recommended for Funding (37%)</c:v>
                </c:pt>
              </c:strCache>
            </c:strRef>
          </c:cat>
          <c:val>
            <c:numRef>
              <c:f>'[Chart in Microsoft PowerPoint]application&amp;awards FY18'!$B$64:$B$66</c:f>
              <c:numCache>
                <c:formatCode>0%</c:formatCode>
                <c:ptCount val="3"/>
                <c:pt idx="0">
                  <c:v>0.36842105263157893</c:v>
                </c:pt>
                <c:pt idx="1">
                  <c:v>0.26315789473684209</c:v>
                </c:pt>
                <c:pt idx="2">
                  <c:v>0.36842105263157893</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2">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ser>
          <c:idx val="0"/>
          <c:order val="0"/>
          <c:dPt>
            <c:idx val="0"/>
            <c:bubble3D val="0"/>
            <c:spPr>
              <a:solidFill>
                <a:srgbClr val="00B050"/>
              </a:solidFill>
            </c:spPr>
          </c:dPt>
          <c:dPt>
            <c:idx val="1"/>
            <c:bubble3D val="0"/>
            <c:spPr>
              <a:solidFill>
                <a:srgbClr val="92D050"/>
              </a:solidFill>
            </c:spPr>
          </c:dPt>
          <c:dPt>
            <c:idx val="2"/>
            <c:bubble3D val="0"/>
            <c:spPr>
              <a:solidFill>
                <a:schemeClr val="bg1">
                  <a:lumMod val="65000"/>
                </a:schemeClr>
              </a:solidFill>
            </c:spPr>
          </c:dPt>
          <c:cat>
            <c:strRef>
              <c:f>'[Chart in Microsoft PowerPoint]application&amp;awards FY18'!$A$80:$A$82</c:f>
              <c:strCache>
                <c:ptCount val="3"/>
                <c:pt idx="0">
                  <c:v>Awarded (38%)</c:v>
                </c:pt>
                <c:pt idx="1">
                  <c:v>Recommended for Funding--Not Awarded (19%)</c:v>
                </c:pt>
                <c:pt idx="2">
                  <c:v>Not Recommended for Funding (43%)</c:v>
                </c:pt>
              </c:strCache>
            </c:strRef>
          </c:cat>
          <c:val>
            <c:numRef>
              <c:f>'[Chart in Microsoft PowerPoint]application&amp;awards FY18'!$B$80:$B$82</c:f>
              <c:numCache>
                <c:formatCode>0%</c:formatCode>
                <c:ptCount val="3"/>
                <c:pt idx="0">
                  <c:v>0.38095238095238093</c:v>
                </c:pt>
                <c:pt idx="1">
                  <c:v>0.19047619047619047</c:v>
                </c:pt>
                <c:pt idx="2">
                  <c:v>0.42857142857142855</c:v>
                </c:pt>
              </c:numCache>
            </c:numRef>
          </c:val>
        </c:ser>
        <c:dLbls>
          <c:showLegendKey val="0"/>
          <c:showVal val="0"/>
          <c:showCatName val="0"/>
          <c:showSerName val="0"/>
          <c:showPercent val="0"/>
          <c:showBubbleSize val="0"/>
          <c:showLeaderLines val="1"/>
        </c:dLbls>
      </c:pie3DChart>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1879382889200561"/>
          <c:y val="0.20370370370370369"/>
          <c:w val="0.6297335203366059"/>
          <c:h val="0.60185185185185186"/>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rAngAx val="0"/>
    </c:view3D>
    <c:floor>
      <c:thickness val="0"/>
    </c:floor>
    <c:sideWall>
      <c:thickness val="0"/>
    </c:sideWall>
    <c:backWall>
      <c:thickness val="0"/>
    </c:backWall>
    <c:plotArea>
      <c:layout>
        <c:manualLayout>
          <c:layoutTarget val="inner"/>
          <c:xMode val="edge"/>
          <c:yMode val="edge"/>
          <c:x val="6.7340551797844359E-2"/>
          <c:y val="0.14153109681146775"/>
          <c:w val="0.8677391961250811"/>
          <c:h val="0.82924535810191391"/>
        </c:manualLayout>
      </c:layout>
      <c:pie3DChart>
        <c:varyColors val="1"/>
        <c:ser>
          <c:idx val="0"/>
          <c:order val="0"/>
          <c:spPr>
            <a:solidFill>
              <a:srgbClr val="00B050"/>
            </a:solidFill>
          </c:spPr>
          <c:dPt>
            <c:idx val="1"/>
            <c:bubble3D val="0"/>
            <c:spPr>
              <a:solidFill>
                <a:srgbClr val="92D050"/>
              </a:solidFill>
            </c:spPr>
          </c:dPt>
          <c:dPt>
            <c:idx val="2"/>
            <c:bubble3D val="0"/>
            <c:spPr>
              <a:solidFill>
                <a:schemeClr val="bg1">
                  <a:lumMod val="65000"/>
                </a:schemeClr>
              </a:solidFill>
            </c:spPr>
          </c:dPt>
          <c:dPt>
            <c:idx val="3"/>
            <c:bubble3D val="0"/>
            <c:spPr>
              <a:solidFill>
                <a:schemeClr val="tx1"/>
              </a:solidFill>
              <a:ln>
                <a:solidFill>
                  <a:sysClr val="windowText" lastClr="000000"/>
                </a:solidFill>
              </a:ln>
            </c:spPr>
          </c:dPt>
          <c:dLbls>
            <c:dLbl>
              <c:idx val="0"/>
              <c:layout>
                <c:manualLayout>
                  <c:x val="-0.21298637542774509"/>
                  <c:y val="2.9116772669405412E-2"/>
                </c:manualLayout>
              </c:layout>
              <c:tx>
                <c:rich>
                  <a:bodyPr/>
                  <a:lstStyle/>
                  <a:p>
                    <a:fld id="{84F6F872-8AD0-4E85-B00F-2CF4F5EA813B}" type="CATEGORYNAME">
                      <a:rPr lang="en-US" smtClean="0"/>
                      <a:pPr/>
                      <a:t>[CATEGORY NAME]</a:t>
                    </a:fld>
                    <a:endParaRPr lang="en-US"/>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1"/>
              <c:layout>
                <c:manualLayout>
                  <c:x val="0.16700068073311827"/>
                  <c:y val="-0.2246151034496989"/>
                </c:manualLayout>
              </c:layout>
              <c:tx>
                <c:rich>
                  <a:bodyPr/>
                  <a:lstStyle/>
                  <a:p>
                    <a:fld id="{4E4C3AC3-D3AC-4E21-A672-F56BCB1AF5B0}" type="CATEGORYNAME">
                      <a:rPr lang="en-US" smtClean="0"/>
                      <a:pPr/>
                      <a:t>[CATEGORY NAME]</a:t>
                    </a:fld>
                    <a:endParaRPr lang="en-US"/>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2"/>
              <c:layout>
                <c:manualLayout>
                  <c:x val="0.10407288799310271"/>
                  <c:y val="7.0712162197127407E-2"/>
                </c:manualLayout>
              </c:layout>
              <c:tx>
                <c:rich>
                  <a:bodyPr/>
                  <a:lstStyle/>
                  <a:p>
                    <a:fld id="{BEF4E426-0652-4FB4-961B-29E7693A7829}" type="CATEGORYNAME">
                      <a:rPr lang="en-US" smtClean="0"/>
                      <a:pPr/>
                      <a:t>[CATEGORY NAME]</a:t>
                    </a:fld>
                    <a:endParaRPr lang="en-US"/>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dLbl>
              <c:idx val="3"/>
              <c:layout>
                <c:manualLayout>
                  <c:x val="6.0507493019245767E-2"/>
                  <c:y val="4.1595389527722014E-3"/>
                </c:manualLayout>
              </c:layout>
              <c:tx>
                <c:rich>
                  <a:bodyPr/>
                  <a:lstStyle/>
                  <a:p>
                    <a:fld id="{7E1886DE-F939-4600-9670-A466BFB56CAA}" type="CATEGORYNAME">
                      <a:rPr lang="en-US" smtClean="0"/>
                      <a:pPr/>
                      <a:t>[CATEGORY NAME]</a:t>
                    </a:fld>
                    <a:endParaRPr lang="en-US"/>
                  </a:p>
                </c:rich>
              </c:tx>
              <c:dLblPos val="bestFit"/>
              <c:showLegendKey val="0"/>
              <c:showVal val="0"/>
              <c:showCatName val="1"/>
              <c:showSerName val="0"/>
              <c:showPercent val="1"/>
              <c:showBubbleSize val="0"/>
              <c:extLst>
                <c:ext xmlns:c15="http://schemas.microsoft.com/office/drawing/2012/chart" uri="{CE6537A1-D6FC-4f65-9D91-7224C49458BB}">
                  <c15:layout/>
                  <c15:dlblFieldTable/>
                  <c15:showDataLabelsRange val="0"/>
                </c:ext>
              </c:extLst>
            </c:dLbl>
            <c:spPr>
              <a:noFill/>
              <a:ln>
                <a:noFill/>
              </a:ln>
              <a:effectLst/>
            </c:spPr>
            <c:txPr>
              <a:bodyPr wrap="square" lIns="38100" tIns="19050" rIns="38100" bIns="19050" anchor="ctr">
                <a:spAutoFit/>
              </a:bodyPr>
              <a:lstStyle/>
              <a:p>
                <a:pPr>
                  <a:defRPr sz="1200" b="1"/>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rect">
                    <a:avLst/>
                  </a:prstGeom>
                </c15:spPr>
              </c:ext>
            </c:extLst>
          </c:dLbls>
          <c:cat>
            <c:strRef>
              <c:f>'[Chart in Microsoft PowerPoint]application&amp;awards FY18'!$A$42:$A$45</c:f>
              <c:strCache>
                <c:ptCount val="4"/>
                <c:pt idx="0">
                  <c:v>Awarded (46%)</c:v>
                </c:pt>
                <c:pt idx="1">
                  <c:v>Recommended for Funding--Not Awarded (25%)</c:v>
                </c:pt>
                <c:pt idx="2">
                  <c:v>Not Recommended for Funding (28%)</c:v>
                </c:pt>
                <c:pt idx="3">
                  <c:v>Declined without Review (1%)</c:v>
                </c:pt>
              </c:strCache>
            </c:strRef>
          </c:cat>
          <c:val>
            <c:numRef>
              <c:f>'[Chart in Microsoft PowerPoint]application&amp;awards FY18'!$B$42:$B$45</c:f>
              <c:numCache>
                <c:formatCode>0%</c:formatCode>
                <c:ptCount val="4"/>
                <c:pt idx="0">
                  <c:v>0.4578005115089514</c:v>
                </c:pt>
                <c:pt idx="1">
                  <c:v>0.25319693094629159</c:v>
                </c:pt>
                <c:pt idx="2">
                  <c:v>0.28388746803069054</c:v>
                </c:pt>
                <c:pt idx="3">
                  <c:v>4.4843049327354303E-3</c:v>
                </c:pt>
              </c:numCache>
            </c:numRef>
          </c:val>
        </c:ser>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manualLayout>
          <c:layoutTarget val="inner"/>
          <c:xMode val="edge"/>
          <c:yMode val="edge"/>
          <c:x val="0.21434830805800945"/>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view3D>
    <c:floor>
      <c:thickness val="0"/>
    </c:floor>
    <c:sideWall>
      <c:thickness val="0"/>
    </c:sideWall>
    <c:backWall>
      <c:thickness val="0"/>
    </c:backWall>
    <c:plotArea>
      <c:layout>
        <c:manualLayout>
          <c:layoutTarget val="inner"/>
          <c:xMode val="edge"/>
          <c:yMode val="edge"/>
          <c:x val="0.25498669258208084"/>
          <c:y val="4.1666666666666664E-2"/>
          <c:w val="0.61666688538932635"/>
          <c:h val="0.89814814814814814"/>
        </c:manualLayout>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0"/>
          <c:showSerName val="0"/>
          <c:showPercent val="0"/>
          <c:showBubbleSize val="0"/>
          <c:showLeaderLines val="0"/>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plotVisOnly val="1"/>
    <c:dispBlanksAs val="gap"/>
    <c:showDLblsOverMax val="0"/>
  </c:chart>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0210"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350211" name="Rectangle 3"/>
          <p:cNvSpPr>
            <a:spLocks noGrp="1" noChangeArrowheads="1"/>
          </p:cNvSpPr>
          <p:nvPr>
            <p:ph type="dt" sz="quarter" idx="1"/>
          </p:nvPr>
        </p:nvSpPr>
        <p:spPr bwMode="auto">
          <a:xfrm>
            <a:off x="3963988" y="0"/>
            <a:ext cx="3032125"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350212" name="Rectangle 4"/>
          <p:cNvSpPr>
            <a:spLocks noGrp="1" noChangeArrowheads="1"/>
          </p:cNvSpPr>
          <p:nvPr>
            <p:ph type="ftr" sz="quarter" idx="2"/>
          </p:nvPr>
        </p:nvSpPr>
        <p:spPr bwMode="auto">
          <a:xfrm>
            <a:off x="0" y="8807450"/>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350213" name="Rectangle 5"/>
          <p:cNvSpPr>
            <a:spLocks noGrp="1" noChangeArrowheads="1"/>
          </p:cNvSpPr>
          <p:nvPr>
            <p:ph type="sldNum" sz="quarter" idx="3"/>
          </p:nvPr>
        </p:nvSpPr>
        <p:spPr bwMode="auto">
          <a:xfrm>
            <a:off x="3963988" y="8807450"/>
            <a:ext cx="3032125"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4CC5008B-C7C6-4DBB-937F-E22DEA9EDAFC}" type="slidenum">
              <a:rPr lang="en-US"/>
              <a:pPr>
                <a:defRPr/>
              </a:pPr>
              <a:t>‹#›</a:t>
            </a:fld>
            <a:endParaRPr lang="en-US"/>
          </a:p>
        </p:txBody>
      </p:sp>
    </p:spTree>
    <p:extLst>
      <p:ext uri="{BB962C8B-B14F-4D97-AF65-F5344CB8AC3E}">
        <p14:creationId xmlns:p14="http://schemas.microsoft.com/office/powerpoint/2010/main" val="10480004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3032125" cy="463550"/>
          </a:xfrm>
          <a:prstGeom prst="rect">
            <a:avLst/>
          </a:prstGeom>
          <a:noFill/>
          <a:ln w="9525">
            <a:noFill/>
            <a:miter lim="800000"/>
            <a:headEnd/>
            <a:tailEnd/>
          </a:ln>
          <a:effectLst/>
        </p:spPr>
        <p:txBody>
          <a:bodyPr vert="horz" wrap="square" lIns="92960" tIns="46480" rIns="92960" bIns="46480" numCol="1" anchor="t" anchorCtr="0" compatLnSpc="1">
            <a:prstTxWarp prst="textNoShape">
              <a:avLst/>
            </a:prstTxWarp>
          </a:bodyPr>
          <a:lstStyle>
            <a:lvl1pPr defTabSz="931863">
              <a:defRPr sz="1200">
                <a:latin typeface="Arial" charset="0"/>
              </a:defRPr>
            </a:lvl1pPr>
          </a:lstStyle>
          <a:p>
            <a:pPr>
              <a:defRPr/>
            </a:pPr>
            <a:endParaRPr lang="en-US"/>
          </a:p>
        </p:txBody>
      </p:sp>
      <p:sp>
        <p:nvSpPr>
          <p:cNvPr id="107523" name="Rectangle 3"/>
          <p:cNvSpPr>
            <a:spLocks noGrp="1" noChangeArrowheads="1"/>
          </p:cNvSpPr>
          <p:nvPr>
            <p:ph type="dt" idx="1"/>
          </p:nvPr>
        </p:nvSpPr>
        <p:spPr bwMode="auto">
          <a:xfrm>
            <a:off x="3963988" y="0"/>
            <a:ext cx="3032125" cy="463550"/>
          </a:xfrm>
          <a:prstGeom prst="rect">
            <a:avLst/>
          </a:prstGeom>
          <a:noFill/>
          <a:ln w="9525">
            <a:noFill/>
            <a:miter lim="800000"/>
            <a:headEnd/>
            <a:tailEnd/>
          </a:ln>
          <a:effectLst/>
        </p:spPr>
        <p:txBody>
          <a:bodyPr vert="horz" wrap="square" lIns="92960" tIns="46480" rIns="92960" bIns="46480" numCol="1" anchor="t" anchorCtr="0" compatLnSpc="1">
            <a:prstTxWarp prst="textNoShape">
              <a:avLst/>
            </a:prstTxWarp>
          </a:bodyPr>
          <a:lstStyle>
            <a:lvl1pPr algn="r" defTabSz="931863">
              <a:defRPr sz="1200">
                <a:latin typeface="Arial" charset="0"/>
              </a:defRPr>
            </a:lvl1pPr>
          </a:lstStyle>
          <a:p>
            <a:pPr>
              <a:defRPr/>
            </a:pPr>
            <a:endParaRPr lang="en-US"/>
          </a:p>
        </p:txBody>
      </p:sp>
      <p:sp>
        <p:nvSpPr>
          <p:cNvPr id="20484" name="Rectangle 4"/>
          <p:cNvSpPr>
            <a:spLocks noGrp="1" noRot="1" noChangeAspect="1" noChangeArrowheads="1" noTextEdit="1"/>
          </p:cNvSpPr>
          <p:nvPr>
            <p:ph type="sldImg" idx="2"/>
          </p:nvPr>
        </p:nvSpPr>
        <p:spPr bwMode="auto">
          <a:xfrm>
            <a:off x="409575" y="695325"/>
            <a:ext cx="6178550" cy="3476625"/>
          </a:xfrm>
          <a:prstGeom prst="rect">
            <a:avLst/>
          </a:prstGeom>
          <a:noFill/>
          <a:ln w="9525">
            <a:solidFill>
              <a:srgbClr val="000000"/>
            </a:solidFill>
            <a:miter lim="800000"/>
            <a:headEnd/>
            <a:tailEnd/>
          </a:ln>
        </p:spPr>
      </p:sp>
      <p:sp>
        <p:nvSpPr>
          <p:cNvPr id="107525" name="Rectangle 5"/>
          <p:cNvSpPr>
            <a:spLocks noGrp="1" noChangeArrowheads="1"/>
          </p:cNvSpPr>
          <p:nvPr>
            <p:ph type="body" sz="quarter" idx="3"/>
          </p:nvPr>
        </p:nvSpPr>
        <p:spPr bwMode="auto">
          <a:xfrm>
            <a:off x="698500" y="4402138"/>
            <a:ext cx="5600700" cy="4175125"/>
          </a:xfrm>
          <a:prstGeom prst="rect">
            <a:avLst/>
          </a:prstGeom>
          <a:noFill/>
          <a:ln w="9525">
            <a:noFill/>
            <a:miter lim="800000"/>
            <a:headEnd/>
            <a:tailEnd/>
          </a:ln>
          <a:effectLst/>
        </p:spPr>
        <p:txBody>
          <a:bodyPr vert="horz" wrap="square" lIns="92960" tIns="46480" rIns="92960" bIns="4648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7526" name="Rectangle 6"/>
          <p:cNvSpPr>
            <a:spLocks noGrp="1" noChangeArrowheads="1"/>
          </p:cNvSpPr>
          <p:nvPr>
            <p:ph type="ftr" sz="quarter" idx="4"/>
          </p:nvPr>
        </p:nvSpPr>
        <p:spPr bwMode="auto">
          <a:xfrm>
            <a:off x="0" y="8807450"/>
            <a:ext cx="3032125" cy="463550"/>
          </a:xfrm>
          <a:prstGeom prst="rect">
            <a:avLst/>
          </a:prstGeom>
          <a:noFill/>
          <a:ln w="9525">
            <a:noFill/>
            <a:miter lim="800000"/>
            <a:headEnd/>
            <a:tailEnd/>
          </a:ln>
          <a:effectLst/>
        </p:spPr>
        <p:txBody>
          <a:bodyPr vert="horz" wrap="square" lIns="92960" tIns="46480" rIns="92960" bIns="46480" numCol="1" anchor="b" anchorCtr="0" compatLnSpc="1">
            <a:prstTxWarp prst="textNoShape">
              <a:avLst/>
            </a:prstTxWarp>
          </a:bodyPr>
          <a:lstStyle>
            <a:lvl1pPr defTabSz="931863">
              <a:defRPr sz="1200">
                <a:latin typeface="Arial" charset="0"/>
              </a:defRPr>
            </a:lvl1pPr>
          </a:lstStyle>
          <a:p>
            <a:pPr>
              <a:defRPr/>
            </a:pPr>
            <a:endParaRPr lang="en-US"/>
          </a:p>
        </p:txBody>
      </p:sp>
      <p:sp>
        <p:nvSpPr>
          <p:cNvPr id="107527" name="Rectangle 7"/>
          <p:cNvSpPr>
            <a:spLocks noGrp="1" noChangeArrowheads="1"/>
          </p:cNvSpPr>
          <p:nvPr>
            <p:ph type="sldNum" sz="quarter" idx="5"/>
          </p:nvPr>
        </p:nvSpPr>
        <p:spPr bwMode="auto">
          <a:xfrm>
            <a:off x="3963988" y="8807450"/>
            <a:ext cx="3032125" cy="463550"/>
          </a:xfrm>
          <a:prstGeom prst="rect">
            <a:avLst/>
          </a:prstGeom>
          <a:noFill/>
          <a:ln w="9525">
            <a:noFill/>
            <a:miter lim="800000"/>
            <a:headEnd/>
            <a:tailEnd/>
          </a:ln>
          <a:effectLst/>
        </p:spPr>
        <p:txBody>
          <a:bodyPr vert="horz" wrap="square" lIns="92960" tIns="46480" rIns="92960" bIns="46480" numCol="1" anchor="b" anchorCtr="0" compatLnSpc="1">
            <a:prstTxWarp prst="textNoShape">
              <a:avLst/>
            </a:prstTxWarp>
          </a:bodyPr>
          <a:lstStyle>
            <a:lvl1pPr algn="r" defTabSz="931863">
              <a:defRPr sz="1200">
                <a:latin typeface="Arial" charset="0"/>
              </a:defRPr>
            </a:lvl1pPr>
          </a:lstStyle>
          <a:p>
            <a:pPr>
              <a:defRPr/>
            </a:pPr>
            <a:fld id="{81F5482D-8731-4877-92D8-AEAC4A93C1C3}" type="slidenum">
              <a:rPr lang="en-US"/>
              <a:pPr>
                <a:defRPr/>
              </a:pPr>
              <a:t>‹#›</a:t>
            </a:fld>
            <a:endParaRPr lang="en-US"/>
          </a:p>
        </p:txBody>
      </p:sp>
    </p:spTree>
    <p:extLst>
      <p:ext uri="{BB962C8B-B14F-4D97-AF65-F5344CB8AC3E}">
        <p14:creationId xmlns:p14="http://schemas.microsoft.com/office/powerpoint/2010/main" val="38283143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5325"/>
            <a:ext cx="6178550" cy="3476625"/>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7973829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34730DE5-0765-42AD-AA28-B52654704702}" type="slidenum">
              <a:rPr lang="en-US" smtClean="0">
                <a:solidFill>
                  <a:prstClr val="black"/>
                </a:solidFill>
              </a:rPr>
              <a:pPr/>
              <a:t>2</a:t>
            </a:fld>
            <a:endParaRPr lang="en-US" smtClean="0">
              <a:solidFill>
                <a:prstClr val="black"/>
              </a:solidFill>
            </a:endParaRPr>
          </a:p>
        </p:txBody>
      </p:sp>
      <p:sp>
        <p:nvSpPr>
          <p:cNvPr id="21507" name="Rectangle 2"/>
          <p:cNvSpPr>
            <a:spLocks noGrp="1" noRot="1" noChangeAspect="1" noChangeArrowheads="1" noTextEdit="1"/>
          </p:cNvSpPr>
          <p:nvPr>
            <p:ph type="sldImg"/>
          </p:nvPr>
        </p:nvSpPr>
        <p:spPr>
          <a:xfrm>
            <a:off x="409575" y="695325"/>
            <a:ext cx="6178550" cy="3476625"/>
          </a:xfrm>
          <a:ln/>
        </p:spPr>
      </p:sp>
      <p:sp>
        <p:nvSpPr>
          <p:cNvPr id="21508" name="Rectangle 3"/>
          <p:cNvSpPr>
            <a:spLocks noGrp="1" noChangeArrowheads="1"/>
          </p:cNvSpPr>
          <p:nvPr>
            <p:ph type="body" idx="1"/>
          </p:nvPr>
        </p:nvSpPr>
        <p:spPr>
          <a:xfrm>
            <a:off x="700088" y="4403725"/>
            <a:ext cx="5597525" cy="4173538"/>
          </a:xfrm>
          <a:noFill/>
          <a:ln/>
        </p:spPr>
        <p:txBody>
          <a:bodyPr/>
          <a:lstStyle/>
          <a:p>
            <a:pPr eaLnBrk="1" hangingPunct="1"/>
            <a:endParaRPr lang="en-US" dirty="0"/>
          </a:p>
        </p:txBody>
      </p:sp>
    </p:spTree>
    <p:extLst>
      <p:ext uri="{BB962C8B-B14F-4D97-AF65-F5344CB8AC3E}">
        <p14:creationId xmlns:p14="http://schemas.microsoft.com/office/powerpoint/2010/main" val="349391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5325"/>
            <a:ext cx="6178550" cy="34766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3</a:t>
            </a:fld>
            <a:endParaRPr lang="en-US"/>
          </a:p>
        </p:txBody>
      </p:sp>
    </p:spTree>
    <p:extLst>
      <p:ext uri="{BB962C8B-B14F-4D97-AF65-F5344CB8AC3E}">
        <p14:creationId xmlns:p14="http://schemas.microsoft.com/office/powerpoint/2010/main" val="2551738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20</a:t>
            </a:fld>
            <a:endParaRPr lang="en-US" dirty="0"/>
          </a:p>
        </p:txBody>
      </p:sp>
    </p:spTree>
    <p:extLst>
      <p:ext uri="{BB962C8B-B14F-4D97-AF65-F5344CB8AC3E}">
        <p14:creationId xmlns:p14="http://schemas.microsoft.com/office/powerpoint/2010/main" val="2953313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5325"/>
            <a:ext cx="6178550" cy="3476625"/>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1F5482D-8731-4877-92D8-AEAC4A93C1C3}" type="slidenum">
              <a:rPr lang="en-US" smtClean="0"/>
              <a:pPr>
                <a:defRPr/>
              </a:pPr>
              <a:t>21</a:t>
            </a:fld>
            <a:endParaRPr lang="en-US"/>
          </a:p>
        </p:txBody>
      </p:sp>
    </p:spTree>
    <p:extLst>
      <p:ext uri="{BB962C8B-B14F-4D97-AF65-F5344CB8AC3E}">
        <p14:creationId xmlns:p14="http://schemas.microsoft.com/office/powerpoint/2010/main" val="41478738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http://science.energy.gov/sbir/funding-opportunities/" TargetMode="External"/><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cience.energy.gov/sbir/funding-opportunities/"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180561E4-745D-4CB7-AD9C-B4547170F67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07BBC0C-5D8A-42AA-B13D-5AF11D9B810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57200"/>
            <a:ext cx="27432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80264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259B4B0-E9B4-480A-8B53-20DB36DAD70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3"/>
          <p:cNvSpPr>
            <a:spLocks noGrp="1" noChangeArrowheads="1"/>
          </p:cNvSpPr>
          <p:nvPr>
            <p:ph type="sldNum" sz="quarter" idx="11"/>
          </p:nvPr>
        </p:nvSpPr>
        <p:spPr>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81200"/>
            <a:ext cx="5384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981200"/>
            <a:ext cx="53848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4000500"/>
            <a:ext cx="53848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1"/>
          </p:nvPr>
        </p:nvSpPr>
        <p:spPr>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a:latin typeface="Cambria" pitchFamily="18" charset="0"/>
              </a:defRPr>
            </a:lvl1pPr>
          </a:lstStyle>
          <a:p>
            <a:r>
              <a:rPr lang="en-US" smtClean="0"/>
              <a:t>Click to edit Master title style</a:t>
            </a:r>
            <a:endParaRPr lang="en-US"/>
          </a:p>
        </p:txBody>
      </p:sp>
      <p:sp>
        <p:nvSpPr>
          <p:cNvPr id="3" name="Table Placeholder 2"/>
          <p:cNvSpPr>
            <a:spLocks noGrp="1"/>
          </p:cNvSpPr>
          <p:nvPr>
            <p:ph type="tbl" idx="1"/>
          </p:nvPr>
        </p:nvSpPr>
        <p:spPr>
          <a:xfrm>
            <a:off x="609600" y="1981200"/>
            <a:ext cx="10972800" cy="3886200"/>
          </a:xfrm>
        </p:spPr>
        <p:txBody>
          <a:bodyPr/>
          <a:lstStyle/>
          <a:p>
            <a:pPr lvl="0"/>
            <a:endParaRPr lang="en-US" noProof="0" smtClean="0"/>
          </a:p>
        </p:txBody>
      </p:sp>
      <p:sp>
        <p:nvSpPr>
          <p:cNvPr id="5" name="Rectangle 3"/>
          <p:cNvSpPr>
            <a:spLocks noGrp="1" noChangeArrowheads="1"/>
          </p:cNvSpPr>
          <p:nvPr>
            <p:ph type="sldNum" sz="quarter" idx="11"/>
          </p:nvPr>
        </p:nvSpPr>
        <p:spPr>
          <a:ln/>
        </p:spPr>
        <p:txBody>
          <a:bodyPr/>
          <a:lstStyle>
            <a:lvl1pPr>
              <a:defRPr/>
            </a:lvl1pPr>
          </a:lstStyle>
          <a:p>
            <a:pPr>
              <a:defRPr/>
            </a:pPr>
            <a:fld id="{66ADE7E5-3EC8-48D9-8F01-E77CBDC9EA2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10436352" y="6356351"/>
            <a:ext cx="1146048" cy="365125"/>
          </a:xfrm>
        </p:spPr>
        <p:txBody>
          <a:bodyPr/>
          <a:lstStyle/>
          <a:p>
            <a:pPr>
              <a:defRPr/>
            </a:pPr>
            <a:fld id="{180561E4-745D-4CB7-AD9C-B4547170F673}" type="slidenum">
              <a:rPr lang="en-US" smtClean="0"/>
              <a:pPr>
                <a:defRPr/>
              </a:pPr>
              <a:t>‹#›</a:t>
            </a:fld>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userDrawn="1"/>
        </p:nvSpPr>
        <p:spPr>
          <a:xfrm>
            <a:off x="508000" y="1524000"/>
            <a:ext cx="11176000" cy="472440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normAutofit/>
          </a:bodyPr>
          <a:lstStyle>
            <a:lvl1pPr>
              <a:defRPr sz="3200" b="1"/>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6" name="Slide Number Placeholder 5"/>
          <p:cNvSpPr>
            <a:spLocks noGrp="1"/>
          </p:cNvSpPr>
          <p:nvPr>
            <p:ph type="sldNum" sz="quarter" idx="12"/>
          </p:nvPr>
        </p:nvSpPr>
        <p:spPr>
          <a:xfrm>
            <a:off x="9656064" y="6356351"/>
            <a:ext cx="1926336" cy="365125"/>
          </a:xfrm>
        </p:spPr>
        <p:txBody>
          <a:bodyPr/>
          <a:lstStyle/>
          <a:p>
            <a:pPr>
              <a:defRPr/>
            </a:pPr>
            <a:fld id="{CFB0700A-AA3D-461B-A3B6-39C39373F01C}" type="slidenum">
              <a:rPr lang="en-US" smtClean="0"/>
              <a:pPr>
                <a:defRPr/>
              </a:pPr>
              <a:t>‹#›</a:t>
            </a:fld>
            <a:endParaRPr lang="en-US" dirty="0"/>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324601"/>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Tree>
  </p:cSld>
  <p:clrMapOvr>
    <a:masterClrMapping/>
  </p:clrMapOvr>
  <p:transition spd="slow">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4706112" y="6356351"/>
            <a:ext cx="4730496" cy="365125"/>
          </a:xfrm>
        </p:spPr>
        <p:txBody>
          <a:bodyPr/>
          <a:lstStyle>
            <a:lvl1pPr>
              <a:defRPr>
                <a:latin typeface="Arial Narrow" pitchFamily="34" charset="0"/>
              </a:defRPr>
            </a:lvl1pPr>
          </a:lstStyle>
          <a:p>
            <a:pPr>
              <a:defRPr/>
            </a:pPr>
            <a:r>
              <a:rPr lang="en-US" dirty="0" smtClean="0"/>
              <a:t>http://science.energy.gov/sbir/funding-opportunities/ </a:t>
            </a:r>
            <a:endParaRPr lang="en-US" dirty="0"/>
          </a:p>
        </p:txBody>
      </p:sp>
      <p:sp>
        <p:nvSpPr>
          <p:cNvPr id="6" name="Slide Number Placeholder 5"/>
          <p:cNvSpPr>
            <a:spLocks noGrp="1"/>
          </p:cNvSpPr>
          <p:nvPr>
            <p:ph type="sldNum" sz="quarter" idx="12"/>
          </p:nvPr>
        </p:nvSpPr>
        <p:spPr>
          <a:xfrm>
            <a:off x="9948672" y="6356351"/>
            <a:ext cx="1633728" cy="365125"/>
          </a:xfrm>
        </p:spPr>
        <p:txBody>
          <a:bodyPr/>
          <a:lstStyle/>
          <a:p>
            <a:pPr>
              <a:defRPr/>
            </a:pPr>
            <a:fld id="{0F93D773-B35F-4FB7-8D60-3A0370754F72}" type="slidenum">
              <a:rPr lang="en-US" smtClean="0"/>
              <a:pPr>
                <a:defRPr/>
              </a:pPr>
              <a:t>‹#›</a:t>
            </a:fld>
            <a:endParaRPr lang="en-US"/>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Tree>
  </p:cSld>
  <p:clrMapOvr>
    <a:masterClrMapping/>
  </p:clrMapOvr>
  <p:transition spd="slow">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600201"/>
            <a:ext cx="5384800" cy="4525963"/>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777728" y="6356351"/>
            <a:ext cx="804672" cy="365125"/>
          </a:xfrm>
        </p:spPr>
        <p:txBody>
          <a:bodyPr/>
          <a:lstStyle/>
          <a:p>
            <a:pPr>
              <a:defRPr/>
            </a:pPr>
            <a:fld id="{F2898D1E-D11C-45C6-A7D1-F709A31F086A}" type="slidenum">
              <a:rPr lang="en-US" smtClean="0"/>
              <a:pPr>
                <a:defRPr/>
              </a:pPr>
              <a:t>‹#›</a:t>
            </a:fld>
            <a:endParaRPr lang="en-US"/>
          </a:p>
        </p:txBody>
      </p:sp>
      <p:pic>
        <p:nvPicPr>
          <p:cNvPr id="8" name="Picture 7"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3"/>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9" name="Slide Number Placeholder 8"/>
          <p:cNvSpPr>
            <a:spLocks noGrp="1"/>
          </p:cNvSpPr>
          <p:nvPr>
            <p:ph type="sldNum" sz="quarter" idx="12"/>
          </p:nvPr>
        </p:nvSpPr>
        <p:spPr>
          <a:xfrm>
            <a:off x="10765536" y="6356351"/>
            <a:ext cx="816864" cy="365125"/>
          </a:xfrm>
        </p:spPr>
        <p:txBody>
          <a:bodyPr/>
          <a:lstStyle/>
          <a:p>
            <a:pPr>
              <a:defRPr/>
            </a:pPr>
            <a:fld id="{51495A43-CCF2-4517-9B2B-A16D7D619FAF}" type="slidenum">
              <a:rPr lang="en-US" smtClean="0"/>
              <a:pPr>
                <a:defRPr/>
              </a:pPr>
              <a:t>‹#›</a:t>
            </a:fld>
            <a:endParaRPr lang="en-US"/>
          </a:p>
        </p:txBody>
      </p:sp>
      <p:sp>
        <p:nvSpPr>
          <p:cNvPr id="11"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1"/>
          </p:nvPr>
        </p:nvSpPr>
        <p:spPr>
          <a:xfrm>
            <a:off x="10326624" y="6248400"/>
            <a:ext cx="1255776" cy="457200"/>
          </a:xfrm>
          <a:ln/>
        </p:spPr>
        <p:txBody>
          <a:bodyPr/>
          <a:lstStyle>
            <a:lvl1pPr>
              <a:defRPr/>
            </a:lvl1pPr>
          </a:lstStyle>
          <a:p>
            <a:pPr>
              <a:defRPr/>
            </a:pPr>
            <a:fld id="{CFB0700A-AA3D-461B-A3B6-39C39373F01C}"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a:lvl1p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5" name="Slide Number Placeholder 4"/>
          <p:cNvSpPr>
            <a:spLocks noGrp="1"/>
          </p:cNvSpPr>
          <p:nvPr>
            <p:ph type="sldNum" sz="quarter" idx="12"/>
          </p:nvPr>
        </p:nvSpPr>
        <p:spPr>
          <a:xfrm>
            <a:off x="10619232" y="6356351"/>
            <a:ext cx="963168" cy="365125"/>
          </a:xfrm>
        </p:spPr>
        <p:txBody>
          <a:bodyPr/>
          <a:lstStyle/>
          <a:p>
            <a:pPr>
              <a:defRPr/>
            </a:pPr>
            <a:fld id="{05049ED1-3483-43B8-8DF2-5521B918A34E}" type="slidenum">
              <a:rPr lang="en-US" smtClean="0"/>
              <a:pPr>
                <a:defRPr/>
              </a:pPr>
              <a:t>‹#›</a:t>
            </a:fld>
            <a:endParaRPr lang="en-US"/>
          </a:p>
        </p:txBody>
      </p:sp>
      <p:pic>
        <p:nvPicPr>
          <p:cNvPr id="6" name="Picture 5"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7"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Tree>
  </p:cSld>
  <p:clrMapOvr>
    <a:masterClrMapping/>
  </p:clrMapOvr>
  <p:transition spd="slow">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4" name="Slide Number Placeholder 3"/>
          <p:cNvSpPr>
            <a:spLocks noGrp="1"/>
          </p:cNvSpPr>
          <p:nvPr>
            <p:ph type="sldNum" sz="quarter" idx="12"/>
          </p:nvPr>
        </p:nvSpPr>
        <p:spPr>
          <a:xfrm>
            <a:off x="10533888" y="6356351"/>
            <a:ext cx="1048512" cy="365125"/>
          </a:xfrm>
        </p:spPr>
        <p:txBody>
          <a:bodyPr/>
          <a:lstStyle/>
          <a:p>
            <a:pPr>
              <a:defRPr/>
            </a:pPr>
            <a:fld id="{1D6C4B29-14BB-4B14-B5AA-B94BB29F99A3}" type="slidenum">
              <a:rPr lang="en-US" smtClean="0"/>
              <a:pPr>
                <a:defRPr/>
              </a:pPr>
              <a:t>‹#›</a:t>
            </a:fld>
            <a:endParaRPr lang="en-US"/>
          </a:p>
        </p:txBody>
      </p:sp>
      <p:pic>
        <p:nvPicPr>
          <p:cNvPr id="5" name="Picture 4"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6" name="Footer Placeholder 4"/>
          <p:cNvSpPr txBox="1">
            <a:spLocks/>
          </p:cNvSpPr>
          <p:nvPr userDrawn="1"/>
        </p:nvSpPr>
        <p:spPr>
          <a:xfrm>
            <a:off x="2540000" y="62642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2C8458"/>
                </a:solidFill>
                <a:effectLst/>
                <a:uLnTx/>
                <a:uFillTx/>
                <a:latin typeface="Arial" pitchFamily="34" charset="0"/>
                <a:ea typeface="+mn-ea"/>
                <a:cs typeface="Arial" pitchFamily="34" charset="0"/>
              </a:rPr>
              <a:t>SBIR/STTR Programs Office</a:t>
            </a:r>
            <a:endParaRPr kumimoji="0" lang="en-US" sz="1200" b="1" i="0" u="none" strike="noStrike" kern="1200" cap="none" spc="0" normalizeH="0" baseline="0" noProof="0" dirty="0">
              <a:ln>
                <a:noFill/>
              </a:ln>
              <a:solidFill>
                <a:srgbClr val="2C8458"/>
              </a:solidFill>
              <a:effectLst/>
              <a:uLnTx/>
              <a:uFillTx/>
              <a:latin typeface="Arial" pitchFamily="34" charset="0"/>
              <a:ea typeface="+mn-ea"/>
              <a:cs typeface="Arial" pitchFamily="34" charset="0"/>
            </a:endParaRPr>
          </a:p>
        </p:txBody>
      </p:sp>
    </p:spTree>
  </p:cSld>
  <p:clrMapOvr>
    <a:masterClrMapping/>
  </p:clrMapOvr>
  <p:transition spd="slow">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887456" y="6356351"/>
            <a:ext cx="694944" cy="365125"/>
          </a:xfrm>
        </p:spPr>
        <p:txBody>
          <a:bodyPr/>
          <a:lstStyle/>
          <a:p>
            <a:pPr>
              <a:defRPr/>
            </a:pPr>
            <a:fld id="{1F841290-C250-4FDF-A292-3556F08F4707}" type="slidenum">
              <a:rPr lang="en-US" smtClean="0"/>
              <a:pPr>
                <a:defRPr/>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7" name="Slide Number Placeholder 6"/>
          <p:cNvSpPr>
            <a:spLocks noGrp="1"/>
          </p:cNvSpPr>
          <p:nvPr>
            <p:ph type="sldNum" sz="quarter" idx="12"/>
          </p:nvPr>
        </p:nvSpPr>
        <p:spPr>
          <a:xfrm>
            <a:off x="10509504" y="6356351"/>
            <a:ext cx="1072896" cy="365125"/>
          </a:xfrm>
        </p:spPr>
        <p:txBody>
          <a:bodyPr/>
          <a:lstStyle/>
          <a:p>
            <a:pPr>
              <a:defRPr/>
            </a:pPr>
            <a:fld id="{848E3D4D-A005-49AE-9582-16EC829995D5}" type="slidenum">
              <a:rPr lang="en-US" smtClean="0"/>
              <a:pPr>
                <a:defRPr/>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07BBC0C-5D8A-42AA-B13D-5AF11D9B810A}" type="slidenum">
              <a:rPr lang="en-US" smtClean="0"/>
              <a:pPr>
                <a:defRPr/>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259B4B0-E9B4-480A-8B53-20DB36DAD709}" type="slidenum">
              <a:rPr lang="en-US" smtClean="0"/>
              <a:pPr>
                <a:defRPr/>
              </a:pPr>
              <a:t>‹#›</a:t>
            </a:fld>
            <a:endParaRPr lang="en-US"/>
          </a:p>
        </p:txBody>
      </p:sp>
    </p:spTree>
  </p:cSld>
  <p:clrMapOvr>
    <a:masterClrMapping/>
  </p:clrMapOvr>
  <p:transition spd="slow">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lvl1pPr>
              <a:defRPr sz="3200" b="1">
                <a:latin typeface="Cambria" pitchFamily="18"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09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981200"/>
            <a:ext cx="5384800" cy="3886200"/>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3"/>
          <p:cNvSpPr>
            <a:spLocks noGrp="1" noChangeArrowheads="1"/>
          </p:cNvSpPr>
          <p:nvPr>
            <p:ph type="sldNum" sz="quarter" idx="11"/>
          </p:nvPr>
        </p:nvSpPr>
        <p:spPr>
          <a:xfrm>
            <a:off x="9826752" y="6356351"/>
            <a:ext cx="1755648" cy="365125"/>
          </a:xfrm>
          <a:ln/>
        </p:spPr>
        <p:txBody>
          <a:bodyPr/>
          <a:lstStyle>
            <a:lvl1pPr>
              <a:defRPr/>
            </a:lvl1pPr>
          </a:lstStyle>
          <a:p>
            <a:pPr>
              <a:defRPr/>
            </a:pPr>
            <a:fld id="{BBAFF6DD-E697-44D3-B473-45CF239FEBE6}"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023360" y="635762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457200"/>
            <a:ext cx="89408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81200"/>
            <a:ext cx="5384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981200"/>
            <a:ext cx="53848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4000500"/>
            <a:ext cx="5384800" cy="1866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1"/>
          </p:nvPr>
        </p:nvSpPr>
        <p:spPr>
          <a:xfrm>
            <a:off x="9973056" y="6356351"/>
            <a:ext cx="1609344" cy="365125"/>
          </a:xfrm>
          <a:ln/>
        </p:spPr>
        <p:txBody>
          <a:bodyPr/>
          <a:lstStyle>
            <a:lvl1pPr>
              <a:defRPr/>
            </a:lvl1pPr>
          </a:lstStyle>
          <a:p>
            <a:pPr>
              <a:defRPr/>
            </a:pPr>
            <a:fld id="{04F5CB06-5FE7-4B57-9060-90159B6FEB8A}" type="slidenum">
              <a:rPr lang="en-US"/>
              <a:pPr>
                <a:defRPr/>
              </a:pPr>
              <a:t>‹#›</a:t>
            </a:fld>
            <a:endParaRPr lang="en-US"/>
          </a:p>
        </p:txBody>
      </p:sp>
      <p:sp>
        <p:nvSpPr>
          <p:cNvPr id="8" name="Rectangle 16"/>
          <p:cNvSpPr>
            <a:spLocks noGrp="1" noChangeArrowheads="1"/>
          </p:cNvSpPr>
          <p:nvPr>
            <p:ph type="dt" sz="half" idx="12"/>
          </p:nvPr>
        </p:nvSpPr>
        <p:spPr>
          <a:ln/>
        </p:spPr>
        <p:txBody>
          <a:bodyPr/>
          <a:lstStyle>
            <a:lvl1pPr>
              <a:defRPr/>
            </a:lvl1pPr>
          </a:lstStyle>
          <a:p>
            <a:pPr>
              <a:defRPr/>
            </a:pPr>
            <a:endParaRPr lang="en-US"/>
          </a:p>
        </p:txBody>
      </p:sp>
      <p:sp>
        <p:nvSpPr>
          <p:cNvPr id="9" name="Footer Placeholder 4"/>
          <p:cNvSpPr txBox="1">
            <a:spLocks/>
          </p:cNvSpPr>
          <p:nvPr userDrawn="1"/>
        </p:nvSpPr>
        <p:spPr>
          <a:xfrm>
            <a:off x="3938016" y="6356350"/>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1727200" y="3810000"/>
            <a:ext cx="8737600" cy="19050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2FF552-3423-4DAD-A0F4-864CD779AD2C}" type="datetime1">
              <a:rPr lang="en-US" smtClean="0">
                <a:solidFill>
                  <a:prstClr val="black">
                    <a:tint val="75000"/>
                  </a:prstClr>
                </a:solidFill>
              </a:rPr>
              <a:pPr/>
              <a:t>12/14/2018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36765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508000" y="1524000"/>
            <a:ext cx="11176000" cy="4724400"/>
          </a:xfrm>
          <a:prstGeom prst="rect">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ABD75-5EE3-4D08-8E88-6A0D846CE0E6}" type="datetime1">
              <a:rPr lang="en-US" smtClean="0">
                <a:solidFill>
                  <a:prstClr val="black">
                    <a:tint val="75000"/>
                  </a:prstClr>
                </a:solidFill>
              </a:rPr>
              <a:pPr/>
              <a:t>12/14/2018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endParaRPr lang="en-US" dirty="0">
              <a:solidFill>
                <a:srgbClr val="4F81BD">
                  <a:lumMod val="75000"/>
                </a:srgbClr>
              </a:solidFill>
            </a:endParaRPr>
          </a:p>
        </p:txBody>
      </p:sp>
      <p:sp>
        <p:nvSpPr>
          <p:cNvPr id="6" name="Slide Number Placeholder 5"/>
          <p:cNvSpPr>
            <a:spLocks noGrp="1"/>
          </p:cNvSpPr>
          <p:nvPr>
            <p:ph type="sldNum" sz="quarter" idx="12"/>
          </p:nvPr>
        </p:nvSpPr>
        <p:spPr>
          <a:xfrm>
            <a:off x="8331200" y="6356351"/>
            <a:ext cx="2844800" cy="365125"/>
          </a:xfrm>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pic>
        <p:nvPicPr>
          <p:cNvPr id="8" name="Picture 7"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3585865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3"/>
          <p:cNvSpPr>
            <a:spLocks noGrp="1" noChangeArrowheads="1"/>
          </p:cNvSpPr>
          <p:nvPr>
            <p:ph type="sldNum" sz="quarter" idx="11"/>
          </p:nvPr>
        </p:nvSpPr>
        <p:spPr>
          <a:xfrm>
            <a:off x="10716768" y="6248400"/>
            <a:ext cx="865632" cy="457200"/>
          </a:xfrm>
          <a:ln/>
        </p:spPr>
        <p:txBody>
          <a:bodyPr/>
          <a:lstStyle>
            <a:lvl1pPr>
              <a:defRPr/>
            </a:lvl1pPr>
          </a:lstStyle>
          <a:p>
            <a:pPr>
              <a:defRPr/>
            </a:pPr>
            <a:fld id="{0F93D773-B35F-4FB7-8D60-3A0370754F72}"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
        <p:nvSpPr>
          <p:cNvPr id="7"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11142E-B65E-47A6-B771-F3D19058AC3C}" type="datetime1">
              <a:rPr lang="en-US" smtClean="0">
                <a:solidFill>
                  <a:prstClr val="black">
                    <a:tint val="75000"/>
                  </a:prstClr>
                </a:solidFill>
              </a:rPr>
              <a:pPr/>
              <a:t>12/14/2018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5026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4B5008-8F95-4195-ACAD-141C9838A519}" type="datetime1">
              <a:rPr lang="en-US" smtClean="0">
                <a:solidFill>
                  <a:prstClr val="black">
                    <a:tint val="75000"/>
                  </a:prstClr>
                </a:solidFill>
              </a:rPr>
              <a:pPr/>
              <a:t>12/14/2018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8"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12/14/2018</a:t>
            </a:fld>
            <a:endParaRPr lang="en-US" sz="1200">
              <a:solidFill>
                <a:prstClr val="black">
                  <a:tint val="75000"/>
                </a:prstClr>
              </a:solidFill>
            </a:endParaRPr>
          </a:p>
        </p:txBody>
      </p:sp>
      <p:pic>
        <p:nvPicPr>
          <p:cNvPr id="9" name="Picture 8"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10"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1965523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EB35D4-8F41-470F-8864-6CADD3C48DFB}" type="datetime1">
              <a:rPr lang="en-US" smtClean="0">
                <a:solidFill>
                  <a:prstClr val="black">
                    <a:tint val="75000"/>
                  </a:prstClr>
                </a:solidFill>
              </a:rPr>
              <a:pPr/>
              <a:t>12/14/2018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10"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12/14/2018</a:t>
            </a:fld>
            <a:endParaRPr lang="en-US" sz="1200">
              <a:solidFill>
                <a:prstClr val="black">
                  <a:tint val="75000"/>
                </a:prstClr>
              </a:solidFill>
            </a:endParaRPr>
          </a:p>
        </p:txBody>
      </p:sp>
      <p:pic>
        <p:nvPicPr>
          <p:cNvPr id="11" name="Picture 10"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12"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26402191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97ABC4-3DA5-4F75-B54C-2A9292BAF18C}" type="datetime1">
              <a:rPr lang="en-US" smtClean="0">
                <a:solidFill>
                  <a:prstClr val="black">
                    <a:tint val="75000"/>
                  </a:prstClr>
                </a:solidFill>
              </a:rPr>
              <a:pPr/>
              <a:t>12/14/2018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6"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12/14/2018</a:t>
            </a:fld>
            <a:endParaRPr lang="en-US" sz="1200">
              <a:solidFill>
                <a:prstClr val="black">
                  <a:tint val="75000"/>
                </a:prstClr>
              </a:solidFill>
            </a:endParaRPr>
          </a:p>
        </p:txBody>
      </p:sp>
      <p:pic>
        <p:nvPicPr>
          <p:cNvPr id="7" name="Picture 6"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8"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6479326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CC891-5C4E-4887-B069-3EF3D28C3AC3}" type="datetime1">
              <a:rPr lang="en-US" smtClean="0">
                <a:solidFill>
                  <a:prstClr val="black">
                    <a:tint val="75000"/>
                  </a:prstClr>
                </a:solidFill>
              </a:rPr>
              <a:pPr/>
              <a:t>12/14/2018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
        <p:nvSpPr>
          <p:cNvPr id="5" name="Date Placeholder 3"/>
          <p:cNvSpPr txBox="1">
            <a:spLocks/>
          </p:cNvSpPr>
          <p:nvPr userDrawn="1"/>
        </p:nvSpPr>
        <p:spPr>
          <a:xfrm>
            <a:off x="609600" y="6356351"/>
            <a:ext cx="2844800" cy="365125"/>
          </a:xfrm>
          <a:prstGeom prst="rect">
            <a:avLst/>
          </a:prstGeom>
        </p:spPr>
        <p:txBody>
          <a:bodyPr vert="horz" lIns="91440" tIns="45720" rIns="91440" bIns="45720" rtlCol="0" anchor="ctr"/>
          <a:lstStyle>
            <a:defPPr>
              <a:defRPr lang="en-US"/>
            </a:defPPr>
            <a:lvl1pPr algn="l" rtl="0" fontAlgn="base">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1200" smtClean="0">
                <a:solidFill>
                  <a:prstClr val="black">
                    <a:tint val="75000"/>
                  </a:prstClr>
                </a:solidFill>
              </a:rPr>
              <a:pPr/>
              <a:t>12/14/2018</a:t>
            </a:fld>
            <a:endParaRPr lang="en-US" sz="1200">
              <a:solidFill>
                <a:prstClr val="black">
                  <a:tint val="75000"/>
                </a:prstClr>
              </a:solidFill>
            </a:endParaRPr>
          </a:p>
        </p:txBody>
      </p:sp>
      <p:pic>
        <p:nvPicPr>
          <p:cNvPr id="6" name="Picture 5" descr="horizontal-logo-green-text.jpg"/>
          <p:cNvPicPr>
            <a:picLocks noChangeAspect="1"/>
          </p:cNvPicPr>
          <p:nvPr userDrawn="1"/>
        </p:nvPicPr>
        <p:blipFill>
          <a:blip r:embed="rId2" cstate="print"/>
          <a:srcRect/>
          <a:stretch>
            <a:fillRect/>
          </a:stretch>
        </p:blipFill>
        <p:spPr bwMode="auto">
          <a:xfrm>
            <a:off x="203200" y="6324601"/>
            <a:ext cx="3251200" cy="407987"/>
          </a:xfrm>
          <a:prstGeom prst="rect">
            <a:avLst/>
          </a:prstGeom>
          <a:noFill/>
          <a:ln w="9525">
            <a:noFill/>
            <a:miter lim="800000"/>
            <a:headEnd/>
            <a:tailEnd/>
          </a:ln>
        </p:spPr>
      </p:pic>
      <p:sp>
        <p:nvSpPr>
          <p:cNvPr id="7"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8742353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FBFCC-E9E4-42C2-8D0F-98457DEA1A10}" type="datetime1">
              <a:rPr lang="en-US" smtClean="0">
                <a:solidFill>
                  <a:prstClr val="black">
                    <a:tint val="75000"/>
                  </a:prstClr>
                </a:solidFill>
              </a:rPr>
              <a:pPr/>
              <a:t>12/14/2018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37985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C559E1-B66F-4168-8BA1-A1773243D454}" type="datetime1">
              <a:rPr lang="en-US" smtClean="0">
                <a:solidFill>
                  <a:prstClr val="black">
                    <a:tint val="75000"/>
                  </a:prstClr>
                </a:solidFill>
              </a:rPr>
              <a:pPr/>
              <a:t>12/14/2018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104418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D0259C-5691-46C3-9342-E7B03C6C4175}" type="datetime1">
              <a:rPr lang="en-US" smtClean="0">
                <a:solidFill>
                  <a:prstClr val="black">
                    <a:tint val="75000"/>
                  </a:prstClr>
                </a:solidFill>
              </a:rPr>
              <a:pPr/>
              <a:t>12/14/2018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3129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4FD51-547C-49A6-9470-6A7B809BCBB8}" type="datetime1">
              <a:rPr lang="en-US" smtClean="0">
                <a:solidFill>
                  <a:prstClr val="black">
                    <a:tint val="75000"/>
                  </a:prstClr>
                </a:solidFill>
              </a:rPr>
              <a:pPr/>
              <a:t>12/14/2018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338C4E9-21C8-4C18-A92E-A26AA5FEEED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6762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F2898D1E-D11C-45C6-A7D1-F709A31F086A}"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
        <p:nvSpPr>
          <p:cNvPr id="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51495A43-CCF2-4517-9B2B-A16D7D619FAF}"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
        <p:nvSpPr>
          <p:cNvPr id="10"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05049ED1-3483-43B8-8DF2-5521B918A34E}"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
        <p:nvSpPr>
          <p:cNvPr id="6"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2"/>
              </a:rPr>
              <a:t>http://science.energy.gov/sbir/funding-opportunities/ </a:t>
            </a:r>
            <a:endParaRPr lang="en-US" sz="1200" dirty="0"/>
          </a:p>
        </p:txBody>
      </p:sp>
    </p:spTree>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3"/>
          <p:cNvSpPr>
            <a:spLocks noGrp="1" noChangeArrowheads="1"/>
          </p:cNvSpPr>
          <p:nvPr>
            <p:ph type="sldNum" sz="quarter" idx="11"/>
          </p:nvPr>
        </p:nvSpPr>
        <p:spPr>
          <a:ln/>
        </p:spPr>
        <p:txBody>
          <a:bodyPr/>
          <a:lstStyle>
            <a:lvl1pPr>
              <a:defRPr/>
            </a:lvl1pPr>
          </a:lstStyle>
          <a:p>
            <a:pPr>
              <a:defRPr/>
            </a:pPr>
            <a:fld id="{1D6C4B29-14BB-4B14-B5AA-B94BB29F99A3}"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1F841290-C250-4FDF-A292-3556F08F470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3"/>
          <p:cNvSpPr>
            <a:spLocks noGrp="1" noChangeArrowheads="1"/>
          </p:cNvSpPr>
          <p:nvPr>
            <p:ph type="sldNum" sz="quarter" idx="11"/>
          </p:nvPr>
        </p:nvSpPr>
        <p:spPr>
          <a:ln/>
        </p:spPr>
        <p:txBody>
          <a:bodyPr/>
          <a:lstStyle>
            <a:lvl1pPr>
              <a:defRPr/>
            </a:lvl1pPr>
          </a:lstStyle>
          <a:p>
            <a:pPr>
              <a:defRPr/>
            </a:pPr>
            <a:fld id="{848E3D4D-A005-49AE-9582-16EC829995D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hyperlink" Target="http://science.energy.gov/sbir/funding-opportunities/"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1.jpe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3.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91" name="Rectangle 3"/>
          <p:cNvSpPr>
            <a:spLocks noGrp="1" noChangeArrowheads="1"/>
          </p:cNvSpPr>
          <p:nvPr>
            <p:ph type="sldNum" sz="quarter" idx="4"/>
          </p:nvPr>
        </p:nvSpPr>
        <p:spPr bwMode="auto">
          <a:xfrm>
            <a:off x="9814560" y="6248400"/>
            <a:ext cx="176784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A7A76098-7D4E-4604-B8FB-201F4C05C3A2}" type="slidenum">
              <a:rPr lang="en-US"/>
              <a:pPr>
                <a:defRPr/>
              </a:pPr>
              <a:t>‹#›</a:t>
            </a:fld>
            <a:endParaRPr lang="en-US"/>
          </a:p>
        </p:txBody>
      </p:sp>
      <p:grpSp>
        <p:nvGrpSpPr>
          <p:cNvPr id="1028" name="Group 4"/>
          <p:cNvGrpSpPr>
            <a:grpSpLocks/>
          </p:cNvGrpSpPr>
          <p:nvPr/>
        </p:nvGrpSpPr>
        <p:grpSpPr bwMode="auto">
          <a:xfrm>
            <a:off x="0" y="0"/>
            <a:ext cx="12192000" cy="546100"/>
            <a:chOff x="0" y="0"/>
            <a:chExt cx="5760" cy="344"/>
          </a:xfrm>
        </p:grpSpPr>
        <p:sp>
          <p:nvSpPr>
            <p:cNvPr id="3789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en-US" sz="2400"/>
            </a:p>
          </p:txBody>
        </p:sp>
        <p:sp>
          <p:nvSpPr>
            <p:cNvPr id="3789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en-US" sz="2400"/>
            </a:p>
          </p:txBody>
        </p:sp>
        <p:sp>
          <p:nvSpPr>
            <p:cNvPr id="3789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89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en-US" sz="1800">
                <a:solidFill>
                  <a:schemeClr val="hlink"/>
                </a:solidFill>
                <a:latin typeface="Arial" charset="0"/>
              </a:endParaRPr>
            </a:p>
          </p:txBody>
        </p:sp>
        <p:sp>
          <p:nvSpPr>
            <p:cNvPr id="3789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en-US" sz="2400"/>
            </a:p>
          </p:txBody>
        </p:sp>
        <p:sp>
          <p:nvSpPr>
            <p:cNvPr id="3790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sp>
          <p:nvSpPr>
            <p:cNvPr id="3790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en-US" sz="1800">
                <a:solidFill>
                  <a:schemeClr val="accent2"/>
                </a:solidFill>
                <a:latin typeface="Arial" charset="0"/>
              </a:endParaRPr>
            </a:p>
          </p:txBody>
        </p:sp>
      </p:grpSp>
      <p:sp>
        <p:nvSpPr>
          <p:cNvPr id="1029" name="Rectangle 14"/>
          <p:cNvSpPr>
            <a:spLocks noGrp="1" noChangeArrowheads="1"/>
          </p:cNvSpPr>
          <p:nvPr>
            <p:ph type="title"/>
          </p:nvPr>
        </p:nvSpPr>
        <p:spPr bwMode="auto">
          <a:xfrm>
            <a:off x="595085" y="457200"/>
            <a:ext cx="10987315"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30" name="Rectangle 15"/>
          <p:cNvSpPr>
            <a:spLocks noGrp="1" noChangeArrowheads="1"/>
          </p:cNvSpPr>
          <p:nvPr>
            <p:ph type="body" idx="1"/>
          </p:nvPr>
        </p:nvSpPr>
        <p:spPr bwMode="auto">
          <a:xfrm>
            <a:off x="609600" y="1981200"/>
            <a:ext cx="109728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37904" name="Rectangle 1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8" name="Footer Placeholder 4"/>
          <p:cNvSpPr txBox="1">
            <a:spLocks/>
          </p:cNvSpPr>
          <p:nvPr userDrawn="1"/>
        </p:nvSpPr>
        <p:spPr>
          <a:xfrm>
            <a:off x="4706112" y="6356351"/>
            <a:ext cx="4730496" cy="365125"/>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tx1">
                    <a:tint val="75000"/>
                  </a:schemeClr>
                </a:solidFill>
                <a:latin typeface="Arial Narrow" pitchFamily="34"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r>
              <a:rPr lang="en-US" sz="1200" dirty="0" smtClean="0">
                <a:hlinkClick r:id="rId16"/>
              </a:rPr>
              <a:t>http://science.energy.gov/sbir/funding-opportunities/ </a:t>
            </a:r>
            <a:endParaRPr lang="en-US" sz="1200"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Lst>
  <p:transition spd="slow">
    <p:fade/>
  </p:transition>
  <p:timing>
    <p:tnLst>
      <p:par>
        <p:cTn id="1" dur="indefinite" restart="never" nodeType="tmRoot"/>
      </p:par>
    </p:tnLst>
  </p:timing>
  <p:hf hdr="0" ftr="0" dt="0"/>
  <p:txStyles>
    <p:titleStyle>
      <a:lvl1pPr algn="l" rtl="0" eaLnBrk="0" fontAlgn="base" hangingPunct="0">
        <a:spcBef>
          <a:spcPct val="0"/>
        </a:spcBef>
        <a:spcAft>
          <a:spcPct val="0"/>
        </a:spcAft>
        <a:defRPr sz="3200" b="1">
          <a:solidFill>
            <a:schemeClr val="tx1"/>
          </a:solidFill>
          <a:latin typeface="Cambria" pitchFamily="18" charset="0"/>
          <a:ea typeface="+mj-ea"/>
          <a:cs typeface="+mj-cs"/>
        </a:defRPr>
      </a:lvl1pPr>
      <a:lvl2pPr algn="l" rtl="0" eaLnBrk="0" fontAlgn="base" hangingPunct="0">
        <a:spcBef>
          <a:spcPct val="0"/>
        </a:spcBef>
        <a:spcAft>
          <a:spcPct val="0"/>
        </a:spcAft>
        <a:defRPr sz="3600">
          <a:solidFill>
            <a:schemeClr val="tx1"/>
          </a:solidFill>
          <a:latin typeface="Times New Roman" pitchFamily="18" charset="0"/>
        </a:defRPr>
      </a:lvl2pPr>
      <a:lvl3pPr algn="l" rtl="0" eaLnBrk="0" fontAlgn="base" hangingPunct="0">
        <a:spcBef>
          <a:spcPct val="0"/>
        </a:spcBef>
        <a:spcAft>
          <a:spcPct val="0"/>
        </a:spcAft>
        <a:defRPr sz="3600">
          <a:solidFill>
            <a:schemeClr val="tx1"/>
          </a:solidFill>
          <a:latin typeface="Times New Roman" pitchFamily="18" charset="0"/>
        </a:defRPr>
      </a:lvl3pPr>
      <a:lvl4pPr algn="l" rtl="0" eaLnBrk="0" fontAlgn="base" hangingPunct="0">
        <a:spcBef>
          <a:spcPct val="0"/>
        </a:spcBef>
        <a:spcAft>
          <a:spcPct val="0"/>
        </a:spcAft>
        <a:defRPr sz="3600">
          <a:solidFill>
            <a:schemeClr val="tx1"/>
          </a:solidFill>
          <a:latin typeface="Times New Roman" pitchFamily="18" charset="0"/>
        </a:defRPr>
      </a:lvl4pPr>
      <a:lvl5pPr algn="l" rtl="0" eaLnBrk="0" fontAlgn="base" hangingPunct="0">
        <a:spcBef>
          <a:spcPct val="0"/>
        </a:spcBef>
        <a:spcAft>
          <a:spcPct val="0"/>
        </a:spcAft>
        <a:defRPr sz="3600">
          <a:solidFill>
            <a:schemeClr val="tx1"/>
          </a:solidFill>
          <a:latin typeface="Times New Roman" pitchFamily="18" charset="0"/>
        </a:defRPr>
      </a:lvl5pPr>
      <a:lvl6pPr marL="457200" algn="l" rtl="0" fontAlgn="base">
        <a:spcBef>
          <a:spcPct val="0"/>
        </a:spcBef>
        <a:spcAft>
          <a:spcPct val="0"/>
        </a:spcAft>
        <a:defRPr sz="3600">
          <a:solidFill>
            <a:schemeClr val="tx1"/>
          </a:solidFill>
          <a:latin typeface="Times New Roman" pitchFamily="18" charset="0"/>
        </a:defRPr>
      </a:lvl6pPr>
      <a:lvl7pPr marL="914400" algn="l" rtl="0" fontAlgn="base">
        <a:spcBef>
          <a:spcPct val="0"/>
        </a:spcBef>
        <a:spcAft>
          <a:spcPct val="0"/>
        </a:spcAft>
        <a:defRPr sz="3600">
          <a:solidFill>
            <a:schemeClr val="tx1"/>
          </a:solidFill>
          <a:latin typeface="Times New Roman" pitchFamily="18" charset="0"/>
        </a:defRPr>
      </a:lvl7pPr>
      <a:lvl8pPr marL="1371600" algn="l" rtl="0" fontAlgn="base">
        <a:spcBef>
          <a:spcPct val="0"/>
        </a:spcBef>
        <a:spcAft>
          <a:spcPct val="0"/>
        </a:spcAft>
        <a:defRPr sz="3600">
          <a:solidFill>
            <a:schemeClr val="tx1"/>
          </a:solidFill>
          <a:latin typeface="Times New Roman" pitchFamily="18" charset="0"/>
        </a:defRPr>
      </a:lvl8pPr>
      <a:lvl9pPr marL="1828800" algn="l" rtl="0" fontAlgn="base">
        <a:spcBef>
          <a:spcPct val="0"/>
        </a:spcBef>
        <a:spcAft>
          <a:spcPct val="0"/>
        </a:spcAft>
        <a:defRPr sz="3600">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2400">
          <a:solidFill>
            <a:schemeClr val="tx1"/>
          </a:solidFill>
          <a:latin typeface="Calibri" pitchFamily="34" charset="0"/>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000">
          <a:solidFill>
            <a:schemeClr val="tx1"/>
          </a:solidFill>
          <a:latin typeface="Calibri" pitchFamily="34" charset="0"/>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1800">
          <a:solidFill>
            <a:schemeClr val="tx1"/>
          </a:solidFill>
          <a:latin typeface="Calibri" pitchFamily="34" charset="0"/>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1600">
          <a:solidFill>
            <a:schemeClr val="tx1"/>
          </a:solidFill>
          <a:latin typeface="Calibri" pitchFamily="34" charset="0"/>
        </a:defRPr>
      </a:lvl4pPr>
      <a:lvl5pPr marL="2057400" indent="-228600" algn="l" rtl="0" eaLnBrk="0" fontAlgn="base" hangingPunct="0">
        <a:spcBef>
          <a:spcPct val="20000"/>
        </a:spcBef>
        <a:spcAft>
          <a:spcPct val="0"/>
        </a:spcAft>
        <a:buClr>
          <a:schemeClr val="bg2"/>
        </a:buClr>
        <a:buFont typeface="Wingdings" pitchFamily="2" charset="2"/>
        <a:buChar char="§"/>
        <a:defRPr sz="1600">
          <a:solidFill>
            <a:schemeClr val="tx1"/>
          </a:solidFill>
          <a:latin typeface="Calibri" pitchFamily="34" charset="0"/>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7A76098-7D4E-4604-B8FB-201F4C05C3A2}"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Lst>
  <p:transition spd="slow">
    <p:fade/>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6C27FE1B-2489-42A0-A50F-A5C54FFE0E64}" type="datetime1">
              <a:rPr lang="en-US" smtClean="0">
                <a:solidFill>
                  <a:prstClr val="black">
                    <a:tint val="75000"/>
                  </a:prstClr>
                </a:solidFill>
                <a:latin typeface="Calibri"/>
              </a:rPr>
              <a:pPr fontAlgn="auto">
                <a:spcBef>
                  <a:spcPts val="0"/>
                </a:spcBef>
                <a:spcAft>
                  <a:spcPts val="0"/>
                </a:spcAft>
              </a:pPr>
              <a:t>12/14/2018</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338C4E9-21C8-4C18-A92E-A26AA5FEEEDA}" type="slidenum">
              <a:rPr lang="en-US" smtClean="0">
                <a:solidFill>
                  <a:prstClr val="black">
                    <a:tint val="75000"/>
                  </a:prstClr>
                </a:solidFill>
                <a:latin typeface="Calibri"/>
              </a:rPr>
              <a:pPr fontAlgn="auto">
                <a:spcBef>
                  <a:spcPts val="0"/>
                </a:spcBef>
                <a:spcAft>
                  <a:spcPts val="0"/>
                </a:spcAft>
              </a:pPr>
              <a:t>‹#›</a:t>
            </a:fld>
            <a:endParaRPr lang="en-US">
              <a:solidFill>
                <a:prstClr val="black">
                  <a:tint val="75000"/>
                </a:prstClr>
              </a:solidFill>
              <a:latin typeface="Calibri"/>
            </a:endParaRPr>
          </a:p>
        </p:txBody>
      </p:sp>
      <p:sp>
        <p:nvSpPr>
          <p:cNvPr id="7" name="Date Placeholder 3"/>
          <p:cNvSpPr txBox="1">
            <a:spLocks/>
          </p:cNvSpPr>
          <p:nvPr userDrawn="1"/>
        </p:nvSpPr>
        <p:spPr>
          <a:xfrm>
            <a:off x="609600" y="6356351"/>
            <a:ext cx="2844800" cy="365125"/>
          </a:xfrm>
          <a:prstGeom prst="rect">
            <a:avLst/>
          </a:prstGeom>
        </p:spPr>
        <p:txBody>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636ABD75-5EE3-4D08-8E88-6A0D846CE0E6}" type="datetime1">
              <a:rPr lang="en-US" sz="2400" smtClean="0">
                <a:solidFill>
                  <a:prstClr val="black">
                    <a:tint val="75000"/>
                  </a:prstClr>
                </a:solidFill>
              </a:rPr>
              <a:pPr/>
              <a:t>12/14/2018</a:t>
            </a:fld>
            <a:endParaRPr lang="en-US" sz="2400">
              <a:solidFill>
                <a:prstClr val="black">
                  <a:tint val="75000"/>
                </a:prstClr>
              </a:solidFill>
            </a:endParaRPr>
          </a:p>
        </p:txBody>
      </p:sp>
      <p:pic>
        <p:nvPicPr>
          <p:cNvPr id="8" name="Picture 7" descr="horizontal-logo-green-text.jpg"/>
          <p:cNvPicPr>
            <a:picLocks noChangeAspect="1"/>
          </p:cNvPicPr>
          <p:nvPr userDrawn="1"/>
        </p:nvPicPr>
        <p:blipFill>
          <a:blip r:embed="rId13" cstate="print"/>
          <a:srcRect/>
          <a:stretch>
            <a:fillRect/>
          </a:stretch>
        </p:blipFill>
        <p:spPr bwMode="auto">
          <a:xfrm>
            <a:off x="203200" y="6324601"/>
            <a:ext cx="3251200" cy="407987"/>
          </a:xfrm>
          <a:prstGeom prst="rect">
            <a:avLst/>
          </a:prstGeom>
          <a:noFill/>
          <a:ln w="9525">
            <a:noFill/>
            <a:miter lim="800000"/>
            <a:headEnd/>
            <a:tailEnd/>
          </a:ln>
        </p:spPr>
      </p:pic>
      <p:sp>
        <p:nvSpPr>
          <p:cNvPr id="9" name="Footer Placeholder 4"/>
          <p:cNvSpPr txBox="1">
            <a:spLocks/>
          </p:cNvSpPr>
          <p:nvPr userDrawn="1"/>
        </p:nvSpPr>
        <p:spPr>
          <a:xfrm>
            <a:off x="2540000" y="6302376"/>
            <a:ext cx="1930400" cy="441325"/>
          </a:xfrm>
          <a:prstGeom prst="rect">
            <a:avLst/>
          </a:prstGeom>
          <a:solidFill>
            <a:schemeClr val="bg1"/>
          </a:solidFill>
        </p:spPr>
        <p:txBody>
          <a:bodyPr vert="horz" lIns="91440" tIns="45720" rIns="91440" bIns="45720" rtlCol="0" anchor="ctr"/>
          <a:lstStyle>
            <a:lvl1pPr algn="l">
              <a:defRPr sz="1200" b="1">
                <a:solidFill>
                  <a:srgbClr val="2C8458"/>
                </a:solidFill>
                <a:latin typeface="Arial" pitchFamily="34" charset="0"/>
                <a:cs typeface="Arial" pitchFamily="34" charset="0"/>
              </a:defRPr>
            </a:lvl1pPr>
          </a:lstStyle>
          <a:p>
            <a:pPr fontAlgn="auto">
              <a:spcBef>
                <a:spcPts val="0"/>
              </a:spcBef>
              <a:spcAft>
                <a:spcPts val="0"/>
              </a:spcAft>
              <a:defRPr/>
            </a:pPr>
            <a:r>
              <a:rPr lang="en-US" sz="1200" dirty="0" smtClean="0"/>
              <a:t>SBIR/STTR Programs Office</a:t>
            </a:r>
            <a:endParaRPr lang="en-US" sz="1200" dirty="0"/>
          </a:p>
        </p:txBody>
      </p:sp>
    </p:spTree>
    <p:extLst>
      <p:ext uri="{BB962C8B-B14F-4D97-AF65-F5344CB8AC3E}">
        <p14:creationId xmlns:p14="http://schemas.microsoft.com/office/powerpoint/2010/main" val="52596078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hf hdr="0" ftr="0" dt="0"/>
  <p:txStyles>
    <p:titleStyle>
      <a:lvl1pPr algn="ctr" defTabSz="914400" rtl="0" eaLnBrk="1" latinLnBrk="0" hangingPunct="1">
        <a:spcBef>
          <a:spcPct val="0"/>
        </a:spcBef>
        <a:buNone/>
        <a:defRPr sz="3200" b="1" kern="1200">
          <a:solidFill>
            <a:schemeClr val="tx1">
              <a:lumMod val="65000"/>
              <a:lumOff val="3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o.usa.gov/xnF9X" TargetMode="External"/><Relationship Id="rId2" Type="http://schemas.openxmlformats.org/officeDocument/2006/relationships/notesSlide" Target="../notesSlides/notesSlide1.xml"/><Relationship Id="rId1" Type="http://schemas.openxmlformats.org/officeDocument/2006/relationships/slideLayout" Target="../slideLayouts/slideLayout20.xml"/><Relationship Id="rId4" Type="http://schemas.openxmlformats.org/officeDocument/2006/relationships/hyperlink" Target="mailto:sbir-sttr@science.doe.gov"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20.xml.rels><?xml version="1.0" encoding="UTF-8" standalone="yes"?>
<Relationships xmlns="http://schemas.openxmlformats.org/package/2006/relationships"><Relationship Id="rId8" Type="http://schemas.openxmlformats.org/officeDocument/2006/relationships/chart" Target="../charts/chart6.xml"/><Relationship Id="rId13" Type="http://schemas.openxmlformats.org/officeDocument/2006/relationships/chart" Target="../charts/chart11.xml"/><Relationship Id="rId18" Type="http://schemas.openxmlformats.org/officeDocument/2006/relationships/chart" Target="../charts/chart16.xml"/><Relationship Id="rId3" Type="http://schemas.openxmlformats.org/officeDocument/2006/relationships/chart" Target="../charts/chart1.xml"/><Relationship Id="rId21" Type="http://schemas.openxmlformats.org/officeDocument/2006/relationships/chart" Target="../charts/chart19.xml"/><Relationship Id="rId7" Type="http://schemas.openxmlformats.org/officeDocument/2006/relationships/chart" Target="../charts/chart5.xml"/><Relationship Id="rId12" Type="http://schemas.openxmlformats.org/officeDocument/2006/relationships/chart" Target="../charts/chart10.xml"/><Relationship Id="rId17" Type="http://schemas.openxmlformats.org/officeDocument/2006/relationships/chart" Target="../charts/chart15.xml"/><Relationship Id="rId2" Type="http://schemas.openxmlformats.org/officeDocument/2006/relationships/notesSlide" Target="../notesSlides/notesSlide4.xml"/><Relationship Id="rId16" Type="http://schemas.openxmlformats.org/officeDocument/2006/relationships/chart" Target="../charts/chart14.xml"/><Relationship Id="rId20" Type="http://schemas.openxmlformats.org/officeDocument/2006/relationships/chart" Target="../charts/chart18.xml"/><Relationship Id="rId1" Type="http://schemas.openxmlformats.org/officeDocument/2006/relationships/slideLayout" Target="../slideLayouts/slideLayout16.xml"/><Relationship Id="rId6" Type="http://schemas.openxmlformats.org/officeDocument/2006/relationships/chart" Target="../charts/chart4.xml"/><Relationship Id="rId11" Type="http://schemas.openxmlformats.org/officeDocument/2006/relationships/chart" Target="../charts/chart9.xml"/><Relationship Id="rId5" Type="http://schemas.openxmlformats.org/officeDocument/2006/relationships/chart" Target="../charts/chart3.xml"/><Relationship Id="rId15" Type="http://schemas.openxmlformats.org/officeDocument/2006/relationships/chart" Target="../charts/chart13.xml"/><Relationship Id="rId10" Type="http://schemas.openxmlformats.org/officeDocument/2006/relationships/chart" Target="../charts/chart8.xml"/><Relationship Id="rId19" Type="http://schemas.openxmlformats.org/officeDocument/2006/relationships/chart" Target="../charts/chart17.xml"/><Relationship Id="rId4" Type="http://schemas.openxmlformats.org/officeDocument/2006/relationships/chart" Target="../charts/chart2.xml"/><Relationship Id="rId9" Type="http://schemas.openxmlformats.org/officeDocument/2006/relationships/chart" Target="../charts/chart7.xml"/><Relationship Id="rId14" Type="http://schemas.openxmlformats.org/officeDocument/2006/relationships/chart" Target="../charts/chart12.xml"/><Relationship Id="rId22" Type="http://schemas.openxmlformats.org/officeDocument/2006/relationships/chart" Target="../charts/chart20.xml"/></Relationships>
</file>

<file path=ppt/slides/_rels/slide2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mailto:sbir-sttr@science.doe.gov" TargetMode="External"/><Relationship Id="rId7"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6.xml"/><Relationship Id="rId6" Type="http://schemas.openxmlformats.org/officeDocument/2006/relationships/hyperlink" Target="https://go.usa.gov/xnWCH" TargetMode="External"/><Relationship Id="rId5" Type="http://schemas.openxmlformats.org/officeDocument/2006/relationships/hyperlink" Target="http://bit.ly/2fb3mBh" TargetMode="External"/><Relationship Id="rId4" Type="http://schemas.openxmlformats.org/officeDocument/2006/relationships/hyperlink" Target="http://www.science.energy.gov/sbir"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28800" y="304801"/>
            <a:ext cx="7308154" cy="461665"/>
          </a:xfrm>
          <a:prstGeom prst="rect">
            <a:avLst/>
          </a:prstGeom>
          <a:noFill/>
        </p:spPr>
        <p:txBody>
          <a:bodyPr wrap="none" rtlCol="0">
            <a:spAutoFit/>
          </a:bodyPr>
          <a:lstStyle/>
          <a:p>
            <a:r>
              <a:rPr lang="en-US" b="1" i="1" dirty="0">
                <a:solidFill>
                  <a:schemeClr val="tx2"/>
                </a:solidFill>
                <a:latin typeface="+mn-lt"/>
              </a:rPr>
              <a:t>The DOE Webinar is scheduled to begin at 2:00 p.m. EST </a:t>
            </a:r>
          </a:p>
        </p:txBody>
      </p:sp>
      <p:sp>
        <p:nvSpPr>
          <p:cNvPr id="7" name="Content Placeholder 6"/>
          <p:cNvSpPr>
            <a:spLocks noGrp="1"/>
          </p:cNvSpPr>
          <p:nvPr>
            <p:ph idx="4294967295"/>
          </p:nvPr>
        </p:nvSpPr>
        <p:spPr>
          <a:xfrm>
            <a:off x="533400" y="1600200"/>
            <a:ext cx="10972800" cy="4133851"/>
          </a:xfrm>
        </p:spPr>
        <p:txBody>
          <a:bodyPr>
            <a:normAutofit/>
          </a:bodyPr>
          <a:lstStyle/>
          <a:p>
            <a:pPr marL="228600" indent="-228600"/>
            <a:r>
              <a:rPr lang="en-US" sz="2200" b="1" dirty="0">
                <a:solidFill>
                  <a:prstClr val="black"/>
                </a:solidFill>
              </a:rPr>
              <a:t>Why is there no sound?</a:t>
            </a:r>
          </a:p>
          <a:p>
            <a:pPr marL="687387" indent="-285750">
              <a:buFont typeface="Symbol" panose="05050102010706020507" pitchFamily="18" charset="2"/>
              <a:buChar char="-"/>
            </a:pPr>
            <a:r>
              <a:rPr lang="en-US" sz="1700" dirty="0">
                <a:solidFill>
                  <a:prstClr val="black"/>
                </a:solidFill>
              </a:rPr>
              <a:t>This webinar is broadcast via your computer.  You may need to turn your volume on or up as the sound for this webinar comes through your computer speakers.  </a:t>
            </a:r>
          </a:p>
          <a:p>
            <a:pPr marL="687387" indent="-285750">
              <a:buFont typeface="Symbol" panose="05050102010706020507" pitchFamily="18" charset="2"/>
              <a:buChar char="-"/>
            </a:pPr>
            <a:r>
              <a:rPr lang="en-US" sz="1700" dirty="0">
                <a:solidFill>
                  <a:prstClr val="black"/>
                </a:solidFill>
              </a:rPr>
              <a:t>We recommend using GOOGLE CHROME for this and other DOE SBIR webinars.  </a:t>
            </a:r>
          </a:p>
          <a:p>
            <a:pPr marL="687387" indent="-285750">
              <a:buFont typeface="Symbol" panose="05050102010706020507" pitchFamily="18" charset="2"/>
              <a:buChar char="-"/>
            </a:pPr>
            <a:r>
              <a:rPr lang="en-US" sz="1400" dirty="0">
                <a:solidFill>
                  <a:prstClr val="black"/>
                </a:solidFill>
              </a:rPr>
              <a:t>There is no dial-in number.</a:t>
            </a:r>
          </a:p>
          <a:p>
            <a:pPr marL="228600" indent="-228600"/>
            <a:r>
              <a:rPr lang="en-US" sz="2200" b="1" dirty="0" smtClean="0">
                <a:solidFill>
                  <a:prstClr val="black"/>
                </a:solidFill>
              </a:rPr>
              <a:t>Will </a:t>
            </a:r>
            <a:r>
              <a:rPr lang="en-US" sz="2200" b="1" dirty="0">
                <a:solidFill>
                  <a:prstClr val="black"/>
                </a:solidFill>
              </a:rPr>
              <a:t>DOE provide access to the recorded webinar after the meeting?</a:t>
            </a:r>
          </a:p>
          <a:p>
            <a:pPr marL="685800" lvl="1">
              <a:buFont typeface="Symbol" panose="05050102010706020507" pitchFamily="18" charset="2"/>
              <a:buChar char="-"/>
            </a:pPr>
            <a:r>
              <a:rPr lang="en-US" sz="1700" dirty="0">
                <a:solidFill>
                  <a:prstClr val="black"/>
                </a:solidFill>
              </a:rPr>
              <a:t>Yes, we will post the slides and the recorded webinar on the DOE SBIR/STTR web site.</a:t>
            </a:r>
          </a:p>
          <a:p>
            <a:pPr marL="228600" indent="-228600"/>
            <a:r>
              <a:rPr lang="en-US" sz="2200" b="1" dirty="0" smtClean="0">
                <a:solidFill>
                  <a:prstClr val="black"/>
                </a:solidFill>
              </a:rPr>
              <a:t>Where </a:t>
            </a:r>
            <a:r>
              <a:rPr lang="en-US" sz="2200" b="1" dirty="0">
                <a:solidFill>
                  <a:prstClr val="black"/>
                </a:solidFill>
              </a:rPr>
              <a:t>can I find the FOA being discussed today?</a:t>
            </a:r>
          </a:p>
          <a:p>
            <a:pPr marL="685800" lvl="1">
              <a:buFont typeface="Symbol" panose="05050102010706020507" pitchFamily="18" charset="2"/>
              <a:buChar char=""/>
            </a:pPr>
            <a:r>
              <a:rPr lang="en-US" sz="1700" dirty="0">
                <a:solidFill>
                  <a:prstClr val="black"/>
                </a:solidFill>
              </a:rPr>
              <a:t>This link will take you to the FY 2019 Phase II Release 1 FOA: </a:t>
            </a:r>
            <a:r>
              <a:rPr lang="en-US" sz="1700" dirty="0">
                <a:solidFill>
                  <a:srgbClr val="0000FF"/>
                </a:solidFill>
                <a:hlinkClick r:id="rId3"/>
              </a:rPr>
              <a:t>https://go.usa.gov/xnF9X</a:t>
            </a:r>
            <a:r>
              <a:rPr lang="en-US" sz="1700" dirty="0">
                <a:solidFill>
                  <a:srgbClr val="0000FF"/>
                </a:solidFill>
              </a:rPr>
              <a:t> </a:t>
            </a:r>
          </a:p>
          <a:p>
            <a:pPr marL="285750"/>
            <a:r>
              <a:rPr lang="en-US" sz="2200" b="1" dirty="0">
                <a:solidFill>
                  <a:prstClr val="black"/>
                </a:solidFill>
              </a:rPr>
              <a:t>What if my question was not answered at today’s webinar?</a:t>
            </a:r>
          </a:p>
          <a:p>
            <a:pPr marL="628650" lvl="1" indent="-228600"/>
            <a:r>
              <a:rPr lang="en-US" sz="1700" dirty="0">
                <a:solidFill>
                  <a:prstClr val="black"/>
                </a:solidFill>
              </a:rPr>
              <a:t>Please contact us by email at </a:t>
            </a:r>
            <a:r>
              <a:rPr lang="en-US" sz="1700" dirty="0">
                <a:solidFill>
                  <a:prstClr val="black"/>
                </a:solidFill>
                <a:hlinkClick r:id="rId4"/>
              </a:rPr>
              <a:t>sbir-sttr@science.doe.gov</a:t>
            </a:r>
            <a:r>
              <a:rPr lang="en-US" sz="1700" dirty="0">
                <a:solidFill>
                  <a:prstClr val="black"/>
                </a:solidFill>
              </a:rPr>
              <a:t> if your question was not answered during today’s webinar.  </a:t>
            </a:r>
          </a:p>
          <a:p>
            <a:pPr marL="231775" lvl="1" indent="-231775">
              <a:buFont typeface="Arial" pitchFamily="34" charset="0"/>
              <a:buChar char="•"/>
            </a:pPr>
            <a:endParaRPr lang="en-US" sz="1400" dirty="0"/>
          </a:p>
          <a:p>
            <a:endParaRPr lang="en-US" dirty="0"/>
          </a:p>
        </p:txBody>
      </p:sp>
    </p:spTree>
    <p:extLst>
      <p:ext uri="{BB962C8B-B14F-4D97-AF65-F5344CB8AC3E}">
        <p14:creationId xmlns:p14="http://schemas.microsoft.com/office/powerpoint/2010/main" val="925816134"/>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 for Phase IIA &amp; IIB Awards</a:t>
            </a:r>
            <a:endParaRPr lang="en-US" dirty="0"/>
          </a:p>
        </p:txBody>
      </p:sp>
      <p:sp>
        <p:nvSpPr>
          <p:cNvPr id="3" name="Content Placeholder 2"/>
          <p:cNvSpPr>
            <a:spLocks noGrp="1"/>
          </p:cNvSpPr>
          <p:nvPr>
            <p:ph idx="1"/>
          </p:nvPr>
        </p:nvSpPr>
        <p:spPr/>
        <p:txBody>
          <a:bodyPr>
            <a:normAutofit/>
          </a:bodyPr>
          <a:lstStyle/>
          <a:p>
            <a:r>
              <a:rPr lang="en-US" sz="2000" dirty="0"/>
              <a:t>Maximum Award Amount</a:t>
            </a:r>
          </a:p>
          <a:p>
            <a:pPr lvl="1"/>
            <a:r>
              <a:rPr lang="en-US" sz="1600" dirty="0"/>
              <a:t>$</a:t>
            </a:r>
            <a:r>
              <a:rPr lang="en-US" sz="1600" dirty="0" smtClean="0"/>
              <a:t>1,000,000</a:t>
            </a:r>
            <a:r>
              <a:rPr lang="en-US" sz="1600" dirty="0"/>
              <a:t>, up to 2 years  </a:t>
            </a:r>
            <a:r>
              <a:rPr lang="en-US" sz="1600" dirty="0" smtClean="0"/>
              <a:t>Award </a:t>
            </a:r>
            <a:r>
              <a:rPr lang="en-US" sz="1600" dirty="0"/>
              <a:t>amounts and duration require justification</a:t>
            </a:r>
          </a:p>
          <a:p>
            <a:r>
              <a:rPr lang="en-US" sz="2000" dirty="0"/>
              <a:t>Available Funding</a:t>
            </a:r>
          </a:p>
          <a:p>
            <a:pPr lvl="1"/>
            <a:r>
              <a:rPr lang="en-US" sz="1600" dirty="0"/>
              <a:t>Is there separate funding available to make Phase IIA &amp; IIB awards? </a:t>
            </a:r>
          </a:p>
          <a:p>
            <a:pPr lvl="2"/>
            <a:r>
              <a:rPr lang="en-US" sz="1400" dirty="0"/>
              <a:t>NO.  </a:t>
            </a:r>
            <a:r>
              <a:rPr lang="en-US" sz="1400" dirty="0" smtClean="0"/>
              <a:t>Second Phase </a:t>
            </a:r>
            <a:r>
              <a:rPr lang="en-US" sz="1400" dirty="0"/>
              <a:t>II </a:t>
            </a:r>
            <a:r>
              <a:rPr lang="en-US" sz="1400" dirty="0" smtClean="0"/>
              <a:t>award funding </a:t>
            </a:r>
            <a:r>
              <a:rPr lang="en-US" sz="1400" dirty="0"/>
              <a:t>is obtained from DOE SBIR &amp; STTR allocations used to make Phase I &amp; II awards.  </a:t>
            </a:r>
          </a:p>
          <a:p>
            <a:r>
              <a:rPr lang="en-US" sz="2000" dirty="0"/>
              <a:t>Number of Awards</a:t>
            </a:r>
          </a:p>
          <a:p>
            <a:pPr lvl="1"/>
            <a:r>
              <a:rPr lang="en-US" sz="1600" dirty="0"/>
              <a:t>There is no target number of awards for Phase IIA or Phase IIB</a:t>
            </a:r>
          </a:p>
          <a:p>
            <a:pPr lvl="1"/>
            <a:r>
              <a:rPr lang="en-US" sz="1600" dirty="0"/>
              <a:t>The number will depend on the number and quality of applications received under the Funding Opportunity Announcement</a:t>
            </a:r>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10</a:t>
            </a:fld>
            <a:endParaRPr lang="en-US" dirty="0"/>
          </a:p>
        </p:txBody>
      </p:sp>
    </p:spTree>
    <p:extLst>
      <p:ext uri="{BB962C8B-B14F-4D97-AF65-F5344CB8AC3E}">
        <p14:creationId xmlns:p14="http://schemas.microsoft.com/office/powerpoint/2010/main" val="2337407121"/>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8229600" cy="1143000"/>
          </a:xfrm>
        </p:spPr>
        <p:txBody>
          <a:bodyPr>
            <a:normAutofit fontScale="90000"/>
          </a:bodyPr>
          <a:lstStyle/>
          <a:p>
            <a:r>
              <a:rPr lang="en-US" dirty="0" smtClean="0"/>
              <a:t>FY 2019 Phase II  Release 1  Funding Opportunity Announcement (FOA) DE-FOA-0001975</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a:t>Both </a:t>
            </a:r>
            <a:r>
              <a:rPr lang="en-US" sz="2000" u="sng" dirty="0"/>
              <a:t>initial</a:t>
            </a:r>
            <a:r>
              <a:rPr lang="en-US" sz="2000" dirty="0"/>
              <a:t> and </a:t>
            </a:r>
            <a:r>
              <a:rPr lang="en-US" sz="2000" u="sng" dirty="0" smtClean="0"/>
              <a:t>Second </a:t>
            </a:r>
            <a:r>
              <a:rPr lang="en-US" sz="2000" dirty="0" smtClean="0"/>
              <a:t>Phase </a:t>
            </a:r>
            <a:r>
              <a:rPr lang="en-US" sz="2000" dirty="0"/>
              <a:t>II applications will be accepted and will compete for available Phase II funds </a:t>
            </a:r>
          </a:p>
          <a:p>
            <a:pPr marL="0" indent="0">
              <a:buNone/>
            </a:pPr>
            <a:endParaRPr lang="en-US" sz="2000" dirty="0"/>
          </a:p>
          <a:p>
            <a:r>
              <a:rPr lang="en-US" sz="2000" dirty="0"/>
              <a:t>Initial Phase II</a:t>
            </a:r>
          </a:p>
          <a:p>
            <a:pPr lvl="1"/>
            <a:r>
              <a:rPr lang="en-US" sz="1800" dirty="0"/>
              <a:t>Eligibility Criteria:  No Change</a:t>
            </a:r>
          </a:p>
          <a:p>
            <a:pPr lvl="2"/>
            <a:r>
              <a:rPr lang="en-US" sz="1400" dirty="0"/>
              <a:t>Previous year Phase I awardees apply to the appropriate Phase II Release</a:t>
            </a:r>
          </a:p>
          <a:p>
            <a:pPr lvl="2"/>
            <a:endParaRPr lang="en-US" sz="1400" dirty="0"/>
          </a:p>
          <a:p>
            <a:pPr lvl="2"/>
            <a:endParaRPr lang="en-US" sz="1400" dirty="0"/>
          </a:p>
          <a:p>
            <a:pPr lvl="2"/>
            <a:endParaRPr lang="en-US" sz="1400" dirty="0"/>
          </a:p>
          <a:p>
            <a:pPr marL="457200" lvl="1" indent="0">
              <a:buNone/>
            </a:pPr>
            <a:endParaRPr lang="en-US" sz="1800" dirty="0"/>
          </a:p>
          <a:p>
            <a:pPr marL="457200" lvl="1" indent="0">
              <a:buNone/>
            </a:pPr>
            <a:endParaRPr lang="en-US" sz="1800" dirty="0"/>
          </a:p>
          <a:p>
            <a:pPr lvl="1"/>
            <a:endParaRPr lang="en-US" sz="1800" dirty="0"/>
          </a:p>
          <a:p>
            <a:pPr lvl="1"/>
            <a:endParaRPr lang="en-US" sz="18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11</a:t>
            </a:fld>
            <a:endParaRPr lang="en-US" dirty="0"/>
          </a:p>
        </p:txBody>
      </p:sp>
      <p:sp>
        <p:nvSpPr>
          <p:cNvPr id="6" name="Rectangle 5"/>
          <p:cNvSpPr/>
          <p:nvPr/>
        </p:nvSpPr>
        <p:spPr>
          <a:xfrm>
            <a:off x="2676526" y="3657600"/>
            <a:ext cx="2752725" cy="40005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2"/>
                </a:solidFill>
              </a:rPr>
              <a:t>FY 2018 Phase I Release 1</a:t>
            </a:r>
          </a:p>
        </p:txBody>
      </p:sp>
      <p:sp>
        <p:nvSpPr>
          <p:cNvPr id="7" name="Rectangle 6"/>
          <p:cNvSpPr/>
          <p:nvPr/>
        </p:nvSpPr>
        <p:spPr>
          <a:xfrm>
            <a:off x="6415087" y="3667125"/>
            <a:ext cx="2833688" cy="400050"/>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2"/>
                </a:solidFill>
              </a:rPr>
              <a:t>FY 2019 Phase II Release 1</a:t>
            </a:r>
          </a:p>
        </p:txBody>
      </p:sp>
      <p:cxnSp>
        <p:nvCxnSpPr>
          <p:cNvPr id="9" name="Straight Arrow Connector 8"/>
          <p:cNvCxnSpPr/>
          <p:nvPr/>
        </p:nvCxnSpPr>
        <p:spPr>
          <a:xfrm>
            <a:off x="5486400" y="3867150"/>
            <a:ext cx="914400" cy="0"/>
          </a:xfrm>
          <a:prstGeom prst="straightConnector1">
            <a:avLst/>
          </a:prstGeom>
          <a:ln>
            <a:solidFill>
              <a:schemeClr val="tx2"/>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591170"/>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IIA</a:t>
            </a:r>
            <a:endParaRPr lang="en-US" dirty="0"/>
          </a:p>
        </p:txBody>
      </p:sp>
      <p:sp>
        <p:nvSpPr>
          <p:cNvPr id="3" name="Content Placeholder 2"/>
          <p:cNvSpPr>
            <a:spLocks noGrp="1"/>
          </p:cNvSpPr>
          <p:nvPr>
            <p:ph idx="1"/>
          </p:nvPr>
        </p:nvSpPr>
        <p:spPr/>
        <p:txBody>
          <a:bodyPr>
            <a:normAutofit fontScale="92500" lnSpcReduction="20000"/>
          </a:bodyPr>
          <a:lstStyle/>
          <a:p>
            <a:r>
              <a:rPr lang="en-US" sz="2000" dirty="0"/>
              <a:t>Eligibility Criteria</a:t>
            </a:r>
          </a:p>
          <a:p>
            <a:pPr lvl="1"/>
            <a:r>
              <a:rPr lang="en-US" sz="1600" dirty="0"/>
              <a:t>DOE program managers have selected which topics and subtopics that received Phase II awards in FY </a:t>
            </a:r>
            <a:r>
              <a:rPr lang="en-US" sz="1600" dirty="0" smtClean="0"/>
              <a:t>2017 </a:t>
            </a:r>
            <a:r>
              <a:rPr lang="en-US" sz="1600" dirty="0"/>
              <a:t>that are eligible to apply </a:t>
            </a:r>
          </a:p>
          <a:p>
            <a:pPr lvl="1"/>
            <a:r>
              <a:rPr lang="en-US" sz="1600" dirty="0"/>
              <a:t>Eligible Phase II grantees or Fast-Track grantees must successfully complete their Phase II grants (including No </a:t>
            </a:r>
            <a:r>
              <a:rPr lang="en-US" sz="1600" dirty="0" smtClean="0"/>
              <a:t>Cost Extensions</a:t>
            </a:r>
            <a:r>
              <a:rPr lang="en-US" sz="1600" dirty="0"/>
              <a:t>) to be eligible to receive a Phase IIA grant</a:t>
            </a:r>
          </a:p>
          <a:p>
            <a:pPr marL="514350" lvl="1" indent="0">
              <a:buNone/>
            </a:pPr>
            <a:endParaRPr lang="en-US" sz="1800" dirty="0"/>
          </a:p>
          <a:p>
            <a:pPr lvl="1"/>
            <a:endParaRPr lang="en-US" sz="1800" dirty="0"/>
          </a:p>
          <a:p>
            <a:pPr lvl="1"/>
            <a:endParaRPr lang="en-US" sz="1800" dirty="0"/>
          </a:p>
          <a:p>
            <a:pPr marL="457200" lvl="1" indent="0">
              <a:buNone/>
            </a:pPr>
            <a:endParaRPr lang="en-US" sz="1800" dirty="0"/>
          </a:p>
          <a:p>
            <a:pPr marL="0" indent="0">
              <a:buNone/>
            </a:pPr>
            <a:endParaRPr lang="en-US" sz="2000" dirty="0"/>
          </a:p>
          <a:p>
            <a:endParaRPr lang="en-US" sz="2000" dirty="0"/>
          </a:p>
          <a:p>
            <a:endParaRPr lang="en-US" sz="2000" dirty="0"/>
          </a:p>
          <a:p>
            <a:endParaRPr lang="en-US" sz="2000" dirty="0"/>
          </a:p>
          <a:p>
            <a:r>
              <a:rPr lang="en-US" sz="2000" dirty="0"/>
              <a:t>Review Criteria</a:t>
            </a:r>
          </a:p>
          <a:p>
            <a:pPr lvl="1"/>
            <a:r>
              <a:rPr lang="en-US" sz="1600" dirty="0"/>
              <a:t>The review criteria for Phase IIA is largely identical to that for </a:t>
            </a:r>
            <a:r>
              <a:rPr lang="en-US" sz="1600" u="sng" dirty="0"/>
              <a:t>initial</a:t>
            </a:r>
            <a:r>
              <a:rPr lang="en-US" sz="1600" dirty="0"/>
              <a:t> Phase II with the following difference:   </a:t>
            </a:r>
          </a:p>
          <a:p>
            <a:pPr lvl="2"/>
            <a:r>
              <a:rPr lang="en-US" sz="1400" dirty="0"/>
              <a:t>Phase IIA:   Phase I &amp; II project performance is reviewed </a:t>
            </a:r>
          </a:p>
          <a:p>
            <a:pPr lvl="2"/>
            <a:r>
              <a:rPr lang="en-US" sz="1400" dirty="0"/>
              <a:t>Initial Phase II:  Only Phase I project performance is reviewed</a:t>
            </a:r>
            <a:endParaRPr lang="en-US" sz="1600" dirty="0"/>
          </a:p>
          <a:p>
            <a:pPr lvl="1"/>
            <a:endParaRPr lang="en-US" sz="1600" dirty="0"/>
          </a:p>
          <a:p>
            <a:pPr lvl="1"/>
            <a:endParaRPr lang="en-US" sz="1600" dirty="0"/>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156880647"/>
              </p:ext>
            </p:extLst>
          </p:nvPr>
        </p:nvGraphicFramePr>
        <p:xfrm>
          <a:off x="1981200" y="2895600"/>
          <a:ext cx="9144000" cy="1066800"/>
        </p:xfrm>
        <a:graphic>
          <a:graphicData uri="http://schemas.openxmlformats.org/drawingml/2006/table">
            <a:tbl>
              <a:tblPr firstRow="1" firstCol="1" bandRow="1"/>
              <a:tblGrid>
                <a:gridCol w="2438400"/>
                <a:gridCol w="2285311"/>
                <a:gridCol w="4420289"/>
              </a:tblGrid>
              <a:tr h="209550">
                <a:tc>
                  <a:txBody>
                    <a:bodyPr/>
                    <a:lstStyle/>
                    <a:p>
                      <a:r>
                        <a:rPr lang="en-US" sz="1400" b="1" dirty="0">
                          <a:effectLst/>
                          <a:latin typeface="Calibri" panose="020F0502020204030204" pitchFamily="34" charset="0"/>
                        </a:rPr>
                        <a:t>Eligible </a:t>
                      </a:r>
                      <a:r>
                        <a:rPr lang="en-US" sz="1400" b="1" dirty="0" smtClean="0">
                          <a:effectLst/>
                          <a:latin typeface="Calibri" panose="020F0502020204030204" pitchFamily="34" charset="0"/>
                        </a:rPr>
                        <a:t>FY 2017 Phase </a:t>
                      </a:r>
                      <a:r>
                        <a:rPr lang="en-US" sz="1400" b="1" dirty="0">
                          <a:effectLst/>
                          <a:latin typeface="Calibri" panose="020F0502020204030204" pitchFamily="34" charset="0"/>
                        </a:rPr>
                        <a:t>II FOA</a:t>
                      </a:r>
                      <a:endParaRPr lang="en-US" sz="1400" dirty="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Calibri" panose="020F0502020204030204" pitchFamily="34" charset="0"/>
                        </a:rPr>
                        <a:t>Eligible Topic(s)</a:t>
                      </a:r>
                      <a:endParaRPr lang="en-US" sz="1400" dirty="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Calibri" panose="020F0502020204030204" pitchFamily="34" charset="0"/>
                        </a:rPr>
                        <a:t>DOE SBIR/STTR Funding Program</a:t>
                      </a:r>
                      <a:endParaRPr lang="en-US" sz="1400" dirty="0">
                        <a:effectLst/>
                        <a:latin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09550">
                <a:tc>
                  <a:txBody>
                    <a:bodyPr/>
                    <a:lstStyle/>
                    <a:p>
                      <a:pPr marL="0" marR="0">
                        <a:spcBef>
                          <a:spcPts val="0"/>
                        </a:spcBef>
                        <a:spcAft>
                          <a:spcPts val="0"/>
                        </a:spcAft>
                      </a:pPr>
                      <a:r>
                        <a:rPr lang="en-US" sz="1400" dirty="0" smtClean="0">
                          <a:effectLst/>
                          <a:latin typeface="Calibri" panose="020F0502020204030204" pitchFamily="34" charset="0"/>
                          <a:ea typeface="Times New Roman" panose="02020603050405020304" pitchFamily="18" charset="0"/>
                        </a:rPr>
                        <a:t>DE-FOA-0001645</a:t>
                      </a:r>
                      <a:endParaRPr lang="en-US" sz="1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pt-BR" sz="1400" dirty="0" smtClean="0">
                          <a:effectLst/>
                          <a:latin typeface="Calibri" panose="020F0502020204030204" pitchFamily="34" charset="0"/>
                          <a:ea typeface="Times New Roman" panose="02020603050405020304" pitchFamily="18" charset="0"/>
                          <a:cs typeface="Times New Roman" panose="02020603050405020304" pitchFamily="18" charset="0"/>
                        </a:rPr>
                        <a:t>5b, 8b, 8c, 9a, 12a,</a:t>
                      </a:r>
                      <a:r>
                        <a:rPr lang="pt-BR" sz="1400" baseline="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pt-BR" sz="1400" dirty="0" smtClean="0">
                          <a:effectLst/>
                          <a:latin typeface="Calibri" panose="020F0502020204030204" pitchFamily="34" charset="0"/>
                          <a:ea typeface="Times New Roman" panose="02020603050405020304" pitchFamily="18" charset="0"/>
                          <a:cs typeface="Times New Roman" panose="02020603050405020304" pitchFamily="18" charset="0"/>
                        </a:rPr>
                        <a:t>12b, 12c,</a:t>
                      </a:r>
                      <a:r>
                        <a:rPr lang="pt-BR" sz="1400" baseline="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pt-BR" sz="1400" dirty="0" smtClean="0">
                          <a:effectLst/>
                          <a:latin typeface="Calibri" panose="020F0502020204030204" pitchFamily="34" charset="0"/>
                          <a:ea typeface="Times New Roman" panose="02020603050405020304" pitchFamily="18" charset="0"/>
                          <a:cs typeface="Times New Roman" panose="02020603050405020304" pitchFamily="18" charset="0"/>
                        </a:rPr>
                        <a:t>12d, 14a,</a:t>
                      </a:r>
                      <a:r>
                        <a:rPr lang="pt-BR" sz="1400" baseline="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pt-BR" sz="1400" dirty="0" smtClean="0">
                          <a:effectLst/>
                          <a:latin typeface="Calibri" panose="020F0502020204030204" pitchFamily="34" charset="0"/>
                          <a:ea typeface="Times New Roman" panose="02020603050405020304" pitchFamily="18" charset="0"/>
                          <a:cs typeface="Times New Roman" panose="02020603050405020304" pitchFamily="18" charset="0"/>
                        </a:rPr>
                        <a:t>14b, 15a, 15d</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rPr>
                        <a:t>Basic Energy Sciences</a:t>
                      </a:r>
                      <a:endParaRPr lang="en-US" sz="14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09550">
                <a:tc>
                  <a:txBody>
                    <a:bodyPr/>
                    <a:lstStyle/>
                    <a:p>
                      <a:pPr marL="0" marR="0">
                        <a:spcBef>
                          <a:spcPts val="0"/>
                        </a:spcBef>
                        <a:spcAft>
                          <a:spcPts val="0"/>
                        </a:spcAft>
                      </a:pPr>
                      <a:r>
                        <a:rPr lang="en-US" sz="1400" dirty="0" smtClean="0">
                          <a:effectLst/>
                          <a:latin typeface="Calibri" panose="020F0502020204030204" pitchFamily="34" charset="0"/>
                          <a:ea typeface="Times New Roman" panose="02020603050405020304" pitchFamily="18" charset="0"/>
                        </a:rPr>
                        <a:t>DE-FOA-0001645</a:t>
                      </a:r>
                      <a:endParaRPr lang="en-US" sz="1400" dirty="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effectLst/>
                          <a:latin typeface="Calibri" panose="020F0502020204030204" pitchFamily="34" charset="0"/>
                          <a:ea typeface="Times New Roman" panose="02020603050405020304" pitchFamily="18" charset="0"/>
                          <a:cs typeface="Times New Roman" panose="02020603050405020304" pitchFamily="18" charset="0"/>
                        </a:rPr>
                        <a:t>17a, 18a, 19a</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rPr>
                        <a:t>Biological and Environmental</a:t>
                      </a:r>
                      <a:r>
                        <a:rPr lang="en-US" sz="1400" baseline="0" dirty="0" smtClean="0">
                          <a:solidFill>
                            <a:srgbClr val="000000"/>
                          </a:solidFill>
                          <a:effectLst/>
                          <a:latin typeface="Calibri" panose="020F0502020204030204" pitchFamily="34" charset="0"/>
                          <a:ea typeface="Times New Roman" panose="02020603050405020304" pitchFamily="18" charset="0"/>
                        </a:rPr>
                        <a:t> </a:t>
                      </a:r>
                      <a:r>
                        <a:rPr lang="en-US" sz="1400" dirty="0" smtClean="0">
                          <a:solidFill>
                            <a:srgbClr val="000000"/>
                          </a:solidFill>
                          <a:effectLst/>
                          <a:latin typeface="Calibri" panose="020F0502020204030204" pitchFamily="34" charset="0"/>
                          <a:ea typeface="Times New Roman" panose="02020603050405020304" pitchFamily="18" charset="0"/>
                        </a:rPr>
                        <a:t>Research</a:t>
                      </a:r>
                      <a:endParaRPr lang="en-US" sz="14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09550">
                <a:tc>
                  <a:txBody>
                    <a:bodyPr/>
                    <a:lstStyle/>
                    <a:p>
                      <a:pPr marL="0" marR="0">
                        <a:spcBef>
                          <a:spcPts val="0"/>
                        </a:spcBef>
                        <a:spcAft>
                          <a:spcPts val="0"/>
                        </a:spcAft>
                      </a:pPr>
                      <a:r>
                        <a:rPr lang="en-US" sz="1400" dirty="0" smtClean="0">
                          <a:effectLst/>
                          <a:latin typeface="Calibri" panose="020F0502020204030204" pitchFamily="34" charset="0"/>
                          <a:ea typeface="Times New Roman" panose="02020603050405020304" pitchFamily="18" charset="0"/>
                        </a:rPr>
                        <a:t>DE-FOA-0001645</a:t>
                      </a:r>
                      <a:endParaRPr lang="en-US" sz="1400" dirty="0">
                        <a:effectLst/>
                        <a:latin typeface="Calibri" panose="020F050202020403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pt-BR" sz="1400" dirty="0" smtClean="0">
                          <a:effectLst/>
                          <a:latin typeface="Calibri" panose="020F0502020204030204" pitchFamily="34" charset="0"/>
                          <a:ea typeface="Times New Roman" panose="02020603050405020304" pitchFamily="18" charset="0"/>
                          <a:cs typeface="Times New Roman" panose="02020603050405020304" pitchFamily="18" charset="0"/>
                        </a:rPr>
                        <a:t>22b. 23d, 23h, 24a,</a:t>
                      </a:r>
                      <a:r>
                        <a:rPr lang="pt-BR" sz="1400" baseline="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pt-BR" sz="1400" dirty="0" smtClean="0">
                          <a:effectLst/>
                          <a:latin typeface="Calibri" panose="020F0502020204030204" pitchFamily="34" charset="0"/>
                          <a:ea typeface="Times New Roman" panose="02020603050405020304" pitchFamily="18" charset="0"/>
                          <a:cs typeface="Times New Roman" panose="02020603050405020304" pitchFamily="18" charset="0"/>
                        </a:rPr>
                        <a:t>24c</a:t>
                      </a:r>
                      <a:endParaRPr lang="en-US"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solidFill>
                            <a:srgbClr val="000000"/>
                          </a:solidFill>
                          <a:effectLst/>
                          <a:latin typeface="Calibri" panose="020F0502020204030204" pitchFamily="34" charset="0"/>
                          <a:ea typeface="Times New Roman" panose="02020603050405020304" pitchFamily="18" charset="0"/>
                        </a:rPr>
                        <a:t>Nuclear Physics</a:t>
                      </a:r>
                      <a:endParaRPr lang="en-US" sz="14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21252238"/>
              </p:ext>
            </p:extLst>
          </p:nvPr>
        </p:nvGraphicFramePr>
        <p:xfrm>
          <a:off x="1981200" y="4098216"/>
          <a:ext cx="9144000" cy="461562"/>
        </p:xfrm>
        <a:graphic>
          <a:graphicData uri="http://schemas.openxmlformats.org/drawingml/2006/table">
            <a:tbl>
              <a:tblPr firstRow="1" firstCol="1" bandRow="1"/>
              <a:tblGrid>
                <a:gridCol w="2438400"/>
                <a:gridCol w="2286000"/>
                <a:gridCol w="4419600"/>
              </a:tblGrid>
              <a:tr h="218698">
                <a:tc>
                  <a:txBody>
                    <a:bodyPr/>
                    <a:lstStyle/>
                    <a:p>
                      <a:r>
                        <a:rPr lang="en-US" sz="1400" b="1" dirty="0">
                          <a:effectLst/>
                          <a:latin typeface="+mn-lt"/>
                        </a:rPr>
                        <a:t>Eligible FY </a:t>
                      </a:r>
                      <a:r>
                        <a:rPr lang="en-US" sz="1400" b="1" dirty="0" smtClean="0">
                          <a:effectLst/>
                          <a:latin typeface="+mn-lt"/>
                        </a:rPr>
                        <a:t>2016 Phase </a:t>
                      </a:r>
                      <a:r>
                        <a:rPr lang="en-US" sz="1400" b="1" dirty="0">
                          <a:effectLst/>
                          <a:latin typeface="+mn-lt"/>
                        </a:rPr>
                        <a:t>I FOA</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Eligible Topic(s)</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DOE SBIR/STTR Funding Program</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42864">
                <a:tc>
                  <a:txBody>
                    <a:bodyPr/>
                    <a:lstStyle/>
                    <a:p>
                      <a:r>
                        <a:rPr lang="en-US" sz="1400" dirty="0" smtClean="0">
                          <a:effectLst/>
                          <a:latin typeface="+mn-lt"/>
                        </a:rPr>
                        <a:t>DE-FOA-0001366</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5, 9</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Basic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465832870"/>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Phase IIB</a:t>
            </a:r>
            <a:endParaRPr lang="en-US" dirty="0"/>
          </a:p>
        </p:txBody>
      </p:sp>
      <p:sp>
        <p:nvSpPr>
          <p:cNvPr id="3" name="Content Placeholder 2"/>
          <p:cNvSpPr>
            <a:spLocks noGrp="1"/>
          </p:cNvSpPr>
          <p:nvPr>
            <p:ph idx="1"/>
          </p:nvPr>
        </p:nvSpPr>
        <p:spPr/>
        <p:txBody>
          <a:bodyPr/>
          <a:lstStyle/>
          <a:p>
            <a:r>
              <a:rPr lang="en-US" dirty="0" smtClean="0"/>
              <a:t>Eligibility Criteria</a:t>
            </a:r>
          </a:p>
          <a:p>
            <a:pPr lvl="1"/>
            <a:r>
              <a:rPr lang="en-US" dirty="0" smtClean="0"/>
              <a:t>Only grantees from the following </a:t>
            </a:r>
            <a:r>
              <a:rPr lang="en-US" b="1" dirty="0" smtClean="0"/>
              <a:t>FY 2016 and FY 2017 </a:t>
            </a:r>
            <a:r>
              <a:rPr lang="en-US" dirty="0" smtClean="0"/>
              <a:t>SBIR/STTR Phase II FOAs </a:t>
            </a:r>
            <a:r>
              <a:rPr lang="en-US" b="1" dirty="0" smtClean="0"/>
              <a:t>AND</a:t>
            </a:r>
            <a:r>
              <a:rPr lang="en-US" dirty="0" smtClean="0"/>
              <a:t> pre-selected topics may apply for Phase IIB awards</a:t>
            </a:r>
          </a:p>
          <a:p>
            <a:pPr lvl="1"/>
            <a:endParaRPr lang="en-US" dirty="0" smtClean="0"/>
          </a:p>
          <a:p>
            <a:pPr lvl="1"/>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13</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343216883"/>
              </p:ext>
            </p:extLst>
          </p:nvPr>
        </p:nvGraphicFramePr>
        <p:xfrm>
          <a:off x="1524000" y="2819400"/>
          <a:ext cx="9372600" cy="1066800"/>
        </p:xfrm>
        <a:graphic>
          <a:graphicData uri="http://schemas.openxmlformats.org/drawingml/2006/table">
            <a:tbl>
              <a:tblPr firstRow="1" firstCol="1" bandRow="1"/>
              <a:tblGrid>
                <a:gridCol w="2964802"/>
                <a:gridCol w="1877003"/>
                <a:gridCol w="4530795"/>
              </a:tblGrid>
              <a:tr h="209550">
                <a:tc>
                  <a:txBody>
                    <a:bodyPr/>
                    <a:lstStyle/>
                    <a:p>
                      <a:r>
                        <a:rPr lang="en-US" sz="1400" b="1" dirty="0">
                          <a:effectLst/>
                          <a:latin typeface="Calibri" panose="020F0502020204030204" pitchFamily="34" charset="0"/>
                        </a:rPr>
                        <a:t>Eligible FY </a:t>
                      </a:r>
                      <a:r>
                        <a:rPr lang="en-US" sz="1400" b="1" dirty="0" smtClean="0">
                          <a:effectLst/>
                          <a:latin typeface="Calibri" panose="020F0502020204030204" pitchFamily="34" charset="0"/>
                        </a:rPr>
                        <a:t>2016 Phase </a:t>
                      </a:r>
                      <a:r>
                        <a:rPr lang="en-US" sz="1400" b="1" dirty="0">
                          <a:effectLst/>
                          <a:latin typeface="Calibri" panose="020F0502020204030204" pitchFamily="34" charset="0"/>
                        </a:rPr>
                        <a:t>II FOA</a:t>
                      </a:r>
                      <a:endParaRPr lang="en-US" sz="1400" dirty="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a:effectLst/>
                          <a:latin typeface="Calibri" panose="020F0502020204030204" pitchFamily="34" charset="0"/>
                        </a:rPr>
                        <a:t>Eligible Topic(s)</a:t>
                      </a:r>
                      <a:endParaRPr lang="en-US" sz="140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Calibri" panose="020F0502020204030204" pitchFamily="34" charset="0"/>
                        </a:rPr>
                        <a:t>DOE SBIR/STTR Funding Program</a:t>
                      </a:r>
                      <a:endParaRPr lang="en-US" sz="1400" dirty="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09550">
                <a:tc>
                  <a:txBody>
                    <a:bodyPr/>
                    <a:lstStyle/>
                    <a:p>
                      <a:r>
                        <a:rPr lang="en-US" sz="1400" dirty="0" smtClean="0">
                          <a:effectLst/>
                          <a:latin typeface="+mn-lt"/>
                        </a:rPr>
                        <a:t>DE-FOA-0001405</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1-3</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Advanced Scientific Computing</a:t>
                      </a:r>
                      <a:r>
                        <a:rPr lang="en-US" sz="1400" baseline="0" dirty="0" smtClean="0">
                          <a:effectLst/>
                          <a:latin typeface="+mn-lt"/>
                        </a:rPr>
                        <a:t> </a:t>
                      </a:r>
                      <a:r>
                        <a:rPr lang="en-US" sz="1400" dirty="0" smtClean="0">
                          <a:effectLst/>
                          <a:latin typeface="+mn-lt"/>
                        </a:rPr>
                        <a:t>Research</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09550">
                <a:tc>
                  <a:txBody>
                    <a:bodyPr/>
                    <a:lstStyle/>
                    <a:p>
                      <a:r>
                        <a:rPr lang="en-US" sz="1400" dirty="0" smtClean="0">
                          <a:effectLst/>
                          <a:latin typeface="+mn-lt"/>
                        </a:rPr>
                        <a:t>DE-FOA-0001405</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5-17</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Basic Energy Sciences</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09550">
                <a:tc>
                  <a:txBody>
                    <a:bodyPr/>
                    <a:lstStyle/>
                    <a:p>
                      <a:r>
                        <a:rPr lang="en-US" sz="1400" dirty="0" smtClean="0">
                          <a:effectLst/>
                          <a:latin typeface="+mn-lt"/>
                        </a:rPr>
                        <a:t>DE-FOA-0001405</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18-21</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Biological and Environmental</a:t>
                      </a:r>
                      <a:r>
                        <a:rPr lang="en-US" sz="1400" baseline="0" dirty="0" smtClean="0">
                          <a:effectLst/>
                          <a:latin typeface="+mn-lt"/>
                        </a:rPr>
                        <a:t> </a:t>
                      </a:r>
                      <a:r>
                        <a:rPr lang="en-US" sz="1400" dirty="0" smtClean="0">
                          <a:effectLst/>
                          <a:latin typeface="+mn-lt"/>
                        </a:rPr>
                        <a:t>Research</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09550">
                <a:tc>
                  <a:txBody>
                    <a:bodyPr/>
                    <a:lstStyle/>
                    <a:p>
                      <a:r>
                        <a:rPr lang="en-US" sz="1400" dirty="0" smtClean="0">
                          <a:effectLst/>
                          <a:latin typeface="+mn-lt"/>
                        </a:rPr>
                        <a:t>DE-FOA-0001405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23-25</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solidFill>
                            <a:srgbClr val="000000"/>
                          </a:solidFill>
                          <a:effectLst/>
                          <a:latin typeface="+mn-lt"/>
                          <a:ea typeface="Times New Roman" panose="02020603050405020304" pitchFamily="18" charset="0"/>
                        </a:rPr>
                        <a:t>Nuclear Physics</a:t>
                      </a:r>
                      <a:endParaRPr lang="en-US" sz="14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829903903"/>
              </p:ext>
            </p:extLst>
          </p:nvPr>
        </p:nvGraphicFramePr>
        <p:xfrm>
          <a:off x="1524000" y="4116387"/>
          <a:ext cx="9372600" cy="1066800"/>
        </p:xfrm>
        <a:graphic>
          <a:graphicData uri="http://schemas.openxmlformats.org/drawingml/2006/table">
            <a:tbl>
              <a:tblPr firstRow="1" firstCol="1" bandRow="1"/>
              <a:tblGrid>
                <a:gridCol w="2964802"/>
                <a:gridCol w="1877003"/>
                <a:gridCol w="4530795"/>
              </a:tblGrid>
              <a:tr h="209550">
                <a:tc>
                  <a:txBody>
                    <a:bodyPr/>
                    <a:lstStyle/>
                    <a:p>
                      <a:r>
                        <a:rPr lang="en-US" sz="1400" b="1" dirty="0">
                          <a:effectLst/>
                          <a:latin typeface="Calibri" panose="020F0502020204030204" pitchFamily="34" charset="0"/>
                        </a:rPr>
                        <a:t>Eligible FY </a:t>
                      </a:r>
                      <a:r>
                        <a:rPr lang="en-US" sz="1400" b="1" dirty="0" smtClean="0">
                          <a:effectLst/>
                          <a:latin typeface="Calibri" panose="020F0502020204030204" pitchFamily="34" charset="0"/>
                        </a:rPr>
                        <a:t>2017 Phase </a:t>
                      </a:r>
                      <a:r>
                        <a:rPr lang="en-US" sz="1400" b="1" dirty="0">
                          <a:effectLst/>
                          <a:latin typeface="Calibri" panose="020F0502020204030204" pitchFamily="34" charset="0"/>
                        </a:rPr>
                        <a:t>II FOA</a:t>
                      </a:r>
                      <a:endParaRPr lang="en-US" sz="1400" dirty="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a:effectLst/>
                          <a:latin typeface="Calibri" panose="020F0502020204030204" pitchFamily="34" charset="0"/>
                        </a:rPr>
                        <a:t>Eligible Topic(s)</a:t>
                      </a:r>
                      <a:endParaRPr lang="en-US" sz="140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Calibri" panose="020F0502020204030204" pitchFamily="34" charset="0"/>
                        </a:rPr>
                        <a:t>DOE SBIR/STTR Funding Program</a:t>
                      </a:r>
                      <a:endParaRPr lang="en-US" sz="1400" dirty="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09550">
                <a:tc>
                  <a:txBody>
                    <a:bodyPr/>
                    <a:lstStyle/>
                    <a:p>
                      <a:r>
                        <a:rPr lang="en-US" sz="1400" dirty="0" smtClean="0">
                          <a:effectLst/>
                          <a:latin typeface="+mn-lt"/>
                        </a:rPr>
                        <a:t>DE-FOA-0001645</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1-3</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Advanced Scientific Computing</a:t>
                      </a:r>
                      <a:r>
                        <a:rPr lang="en-US" sz="1400" baseline="0" dirty="0" smtClean="0">
                          <a:effectLst/>
                          <a:latin typeface="+mn-lt"/>
                        </a:rPr>
                        <a:t> </a:t>
                      </a:r>
                      <a:r>
                        <a:rPr lang="en-US" sz="1400" dirty="0" smtClean="0">
                          <a:effectLst/>
                          <a:latin typeface="+mn-lt"/>
                        </a:rPr>
                        <a:t>Research</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09550">
                <a:tc>
                  <a:txBody>
                    <a:bodyPr/>
                    <a:lstStyle/>
                    <a:p>
                      <a:r>
                        <a:rPr lang="en-US" sz="1400" dirty="0" smtClean="0">
                          <a:effectLst/>
                          <a:latin typeface="+mn-lt"/>
                        </a:rPr>
                        <a:t>DE-FOA-0001645</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4-5,</a:t>
                      </a:r>
                      <a:r>
                        <a:rPr lang="en-US" sz="1400" baseline="0" dirty="0" smtClean="0">
                          <a:effectLst/>
                          <a:latin typeface="+mn-lt"/>
                        </a:rPr>
                        <a:t> 7-9, 11-15</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Basic Energy Sciences</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09550">
                <a:tc>
                  <a:txBody>
                    <a:bodyPr/>
                    <a:lstStyle/>
                    <a:p>
                      <a:r>
                        <a:rPr lang="en-US" sz="1400" dirty="0" smtClean="0">
                          <a:effectLst/>
                          <a:latin typeface="+mn-lt"/>
                        </a:rPr>
                        <a:t>DE-FOA-0001645</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17-19</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Biological and Environmental</a:t>
                      </a:r>
                      <a:r>
                        <a:rPr lang="en-US" sz="1400" baseline="0" dirty="0" smtClean="0">
                          <a:effectLst/>
                          <a:latin typeface="+mn-lt"/>
                        </a:rPr>
                        <a:t> </a:t>
                      </a:r>
                      <a:r>
                        <a:rPr lang="en-US" sz="1400" dirty="0" smtClean="0">
                          <a:effectLst/>
                          <a:latin typeface="+mn-lt"/>
                        </a:rPr>
                        <a:t>Research</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09550">
                <a:tc>
                  <a:txBody>
                    <a:bodyPr/>
                    <a:lstStyle/>
                    <a:p>
                      <a:r>
                        <a:rPr lang="en-US" sz="1400" dirty="0" smtClean="0">
                          <a:effectLst/>
                          <a:latin typeface="+mn-lt"/>
                        </a:rPr>
                        <a:t>DE-FOA-0001645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21-24</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smtClean="0">
                          <a:solidFill>
                            <a:srgbClr val="000000"/>
                          </a:solidFill>
                          <a:effectLst/>
                          <a:latin typeface="+mn-lt"/>
                          <a:ea typeface="Times New Roman" panose="02020603050405020304" pitchFamily="18" charset="0"/>
                        </a:rPr>
                        <a:t>Nuclear Physics</a:t>
                      </a:r>
                      <a:endParaRPr lang="en-US" sz="1400" dirty="0">
                        <a:solidFill>
                          <a:srgbClr val="000000"/>
                        </a:solidFill>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676763338"/>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Phase IIB</a:t>
            </a:r>
            <a:endParaRPr lang="en-US" dirty="0"/>
          </a:p>
        </p:txBody>
      </p:sp>
      <p:sp>
        <p:nvSpPr>
          <p:cNvPr id="3" name="Content Placeholder 2"/>
          <p:cNvSpPr>
            <a:spLocks noGrp="1"/>
          </p:cNvSpPr>
          <p:nvPr>
            <p:ph idx="1"/>
          </p:nvPr>
        </p:nvSpPr>
        <p:spPr/>
        <p:txBody>
          <a:bodyPr/>
          <a:lstStyle/>
          <a:p>
            <a:r>
              <a:rPr lang="en-US" dirty="0" smtClean="0"/>
              <a:t>Eligibility Criteria</a:t>
            </a:r>
          </a:p>
          <a:p>
            <a:pPr lvl="1"/>
            <a:r>
              <a:rPr lang="en-US" dirty="0" smtClean="0"/>
              <a:t>Only Fast-Track grantees from the following </a:t>
            </a:r>
            <a:r>
              <a:rPr lang="en-US" b="1" dirty="0" smtClean="0"/>
              <a:t>FY 2015 and FY 2016 </a:t>
            </a:r>
            <a:r>
              <a:rPr lang="en-US" dirty="0" smtClean="0"/>
              <a:t>SBIR/STTR Phase I Release 1 FOA </a:t>
            </a:r>
            <a:r>
              <a:rPr lang="en-US" b="1" dirty="0" smtClean="0"/>
              <a:t>AND</a:t>
            </a:r>
            <a:r>
              <a:rPr lang="en-US" dirty="0" smtClean="0"/>
              <a:t> from the following pre-selected topics may apply for Phase IIB awards:</a:t>
            </a:r>
          </a:p>
          <a:p>
            <a:pPr lvl="1"/>
            <a:endParaRPr lang="en-US" dirty="0" smtClean="0"/>
          </a:p>
          <a:p>
            <a:pPr lvl="1"/>
            <a:endParaRPr lang="en-US" dirty="0" smtClean="0"/>
          </a:p>
          <a:p>
            <a:pPr lvl="1"/>
            <a:endParaRPr lang="en-US" dirty="0" smtClean="0"/>
          </a:p>
          <a:p>
            <a:pPr lvl="1"/>
            <a:endParaRPr lang="en-US" dirty="0" smtClean="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14</a:t>
            </a:fld>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844309878"/>
              </p:ext>
            </p:extLst>
          </p:nvPr>
        </p:nvGraphicFramePr>
        <p:xfrm>
          <a:off x="1524000" y="2878558"/>
          <a:ext cx="9296399" cy="731370"/>
        </p:xfrm>
        <a:graphic>
          <a:graphicData uri="http://schemas.openxmlformats.org/drawingml/2006/table">
            <a:tbl>
              <a:tblPr firstRow="1" firstCol="1" bandRow="1"/>
              <a:tblGrid>
                <a:gridCol w="2979200"/>
                <a:gridCol w="1751331"/>
                <a:gridCol w="4565868"/>
              </a:tblGrid>
              <a:tr h="245642">
                <a:tc>
                  <a:txBody>
                    <a:bodyPr/>
                    <a:lstStyle/>
                    <a:p>
                      <a:r>
                        <a:rPr lang="en-US" sz="1400" b="1" dirty="0">
                          <a:effectLst/>
                          <a:latin typeface="+mn-lt"/>
                        </a:rPr>
                        <a:t>Eligible FY </a:t>
                      </a:r>
                      <a:r>
                        <a:rPr lang="en-US" sz="1400" b="1" dirty="0" smtClean="0">
                          <a:effectLst/>
                          <a:latin typeface="+mn-lt"/>
                        </a:rPr>
                        <a:t>2015 Phase </a:t>
                      </a:r>
                      <a:r>
                        <a:rPr lang="en-US" sz="1400" b="1" dirty="0">
                          <a:effectLst/>
                          <a:latin typeface="+mn-lt"/>
                        </a:rPr>
                        <a:t>I FOA</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Eligible Topic(s)</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DOE SBIR/STTR Funding Program</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42864">
                <a:tc>
                  <a:txBody>
                    <a:bodyPr/>
                    <a:lstStyle/>
                    <a:p>
                      <a:r>
                        <a:rPr lang="en-US" sz="1400" dirty="0" smtClean="0">
                          <a:effectLst/>
                          <a:latin typeface="+mn-lt"/>
                        </a:rPr>
                        <a:t>DE-FOA-0001164</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1</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Advanced Scientific Computing Research</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42864">
                <a:tc>
                  <a:txBody>
                    <a:bodyPr/>
                    <a:lstStyle/>
                    <a:p>
                      <a:pPr marL="0" marR="0">
                        <a:spcBef>
                          <a:spcPts val="0"/>
                        </a:spcBef>
                        <a:spcAft>
                          <a:spcPts val="0"/>
                        </a:spcAft>
                      </a:pPr>
                      <a:r>
                        <a:rPr lang="en-US" sz="1400" dirty="0" smtClean="0">
                          <a:effectLst/>
                          <a:latin typeface="+mn-lt"/>
                          <a:ea typeface="Times New Roman" panose="02020603050405020304" pitchFamily="18" charset="0"/>
                        </a:rPr>
                        <a:t>DE-FOA-0001164</a:t>
                      </a:r>
                      <a:endParaRPr lang="en-US"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6, 10</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Basic Energy Sciences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10" name="Rectangle 2"/>
          <p:cNvSpPr>
            <a:spLocks noChangeArrowheads="1"/>
          </p:cNvSpPr>
          <p:nvPr/>
        </p:nvSpPr>
        <p:spPr bwMode="auto">
          <a:xfrm>
            <a:off x="3570289" y="3498207"/>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Table 10"/>
          <p:cNvGraphicFramePr>
            <a:graphicFrameLocks noGrp="1"/>
          </p:cNvGraphicFramePr>
          <p:nvPr>
            <p:extLst>
              <p:ext uri="{D42A27DB-BD31-4B8C-83A1-F6EECF244321}">
                <p14:modId xmlns:p14="http://schemas.microsoft.com/office/powerpoint/2010/main" val="3530423473"/>
              </p:ext>
            </p:extLst>
          </p:nvPr>
        </p:nvGraphicFramePr>
        <p:xfrm>
          <a:off x="1524000" y="4124702"/>
          <a:ext cx="9296399" cy="947290"/>
        </p:xfrm>
        <a:graphic>
          <a:graphicData uri="http://schemas.openxmlformats.org/drawingml/2006/table">
            <a:tbl>
              <a:tblPr firstRow="1" firstCol="1" bandRow="1"/>
              <a:tblGrid>
                <a:gridCol w="2979200"/>
                <a:gridCol w="1751331"/>
                <a:gridCol w="4565868"/>
              </a:tblGrid>
              <a:tr h="218698">
                <a:tc>
                  <a:txBody>
                    <a:bodyPr/>
                    <a:lstStyle/>
                    <a:p>
                      <a:r>
                        <a:rPr lang="en-US" sz="1400" b="1" dirty="0">
                          <a:effectLst/>
                          <a:latin typeface="+mn-lt"/>
                        </a:rPr>
                        <a:t>Eligible FY </a:t>
                      </a:r>
                      <a:r>
                        <a:rPr lang="en-US" sz="1400" b="1" dirty="0" smtClean="0">
                          <a:effectLst/>
                          <a:latin typeface="+mn-lt"/>
                        </a:rPr>
                        <a:t>2016 Phase </a:t>
                      </a:r>
                      <a:r>
                        <a:rPr lang="en-US" sz="1400" b="1" dirty="0">
                          <a:effectLst/>
                          <a:latin typeface="+mn-lt"/>
                        </a:rPr>
                        <a:t>I FOA</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Eligible Topic(s)</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r>
                        <a:rPr lang="en-US" sz="1400" b="1" dirty="0">
                          <a:effectLst/>
                          <a:latin typeface="+mn-lt"/>
                        </a:rPr>
                        <a:t>DOE SBIR/STTR Funding Program</a:t>
                      </a:r>
                      <a:endParaRPr lang="en-US" sz="1400" dirty="0">
                        <a:effectLst/>
                        <a:latin typeface="+mn-lt"/>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242864">
                <a:tc>
                  <a:txBody>
                    <a:bodyPr/>
                    <a:lstStyle/>
                    <a:p>
                      <a:r>
                        <a:rPr lang="en-US" sz="1400" dirty="0" smtClean="0">
                          <a:effectLst/>
                          <a:latin typeface="+mn-lt"/>
                        </a:rPr>
                        <a:t>DE-FOA-0001366</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2,</a:t>
                      </a:r>
                      <a:r>
                        <a:rPr lang="en-US" sz="1400" baseline="0" dirty="0" smtClean="0">
                          <a:effectLst/>
                          <a:latin typeface="+mn-lt"/>
                        </a:rPr>
                        <a:t> 3</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Advanced Scientific Computing Research</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42864">
                <a:tc>
                  <a:txBody>
                    <a:bodyPr/>
                    <a:lstStyle/>
                    <a:p>
                      <a:pPr marL="0" marR="0">
                        <a:spcBef>
                          <a:spcPts val="0"/>
                        </a:spcBef>
                        <a:spcAft>
                          <a:spcPts val="0"/>
                        </a:spcAft>
                      </a:pPr>
                      <a:r>
                        <a:rPr lang="en-US" sz="1400" dirty="0" smtClean="0">
                          <a:effectLst/>
                          <a:latin typeface="+mn-lt"/>
                          <a:ea typeface="Times New Roman" panose="02020603050405020304" pitchFamily="18" charset="0"/>
                        </a:rPr>
                        <a:t>DE-FOA-0001366</a:t>
                      </a:r>
                      <a:endParaRPr lang="en-US" sz="1400" dirty="0">
                        <a:effectLst/>
                        <a:latin typeface="+mn-lt"/>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4-5,</a:t>
                      </a:r>
                      <a:r>
                        <a:rPr lang="en-US" sz="1400" baseline="0" dirty="0" smtClean="0">
                          <a:effectLst/>
                          <a:latin typeface="+mn-lt"/>
                        </a:rPr>
                        <a:t> 9</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Basic Energy Sciences</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242864">
                <a:tc>
                  <a:txBody>
                    <a:bodyPr/>
                    <a:lstStyle/>
                    <a:p>
                      <a:pPr marL="0" marR="0">
                        <a:spcBef>
                          <a:spcPts val="0"/>
                        </a:spcBef>
                        <a:spcAft>
                          <a:spcPts val="0"/>
                        </a:spcAft>
                      </a:pPr>
                      <a:r>
                        <a:rPr lang="en-US" sz="1400" dirty="0" smtClean="0">
                          <a:effectLst/>
                          <a:latin typeface="+mn-lt"/>
                          <a:ea typeface="Times New Roman" panose="02020603050405020304" pitchFamily="18" charset="0"/>
                        </a:rPr>
                        <a:t>DE-FOA-0001366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23</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US" sz="1400" dirty="0" smtClean="0">
                          <a:effectLst/>
                          <a:latin typeface="+mn-lt"/>
                        </a:rPr>
                        <a:t>Nuclear Physics</a:t>
                      </a:r>
                      <a:endParaRPr lang="en-US" sz="1400" dirty="0">
                        <a:effectLst/>
                        <a:latin typeface="+mn-l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675021490"/>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IIB</a:t>
            </a:r>
            <a:endParaRPr lang="en-US" dirty="0"/>
          </a:p>
        </p:txBody>
      </p:sp>
      <p:sp>
        <p:nvSpPr>
          <p:cNvPr id="3" name="Content Placeholder 2"/>
          <p:cNvSpPr>
            <a:spLocks noGrp="1"/>
          </p:cNvSpPr>
          <p:nvPr>
            <p:ph idx="1"/>
          </p:nvPr>
        </p:nvSpPr>
        <p:spPr/>
        <p:txBody>
          <a:bodyPr>
            <a:normAutofit/>
          </a:bodyPr>
          <a:lstStyle/>
          <a:p>
            <a:r>
              <a:rPr lang="en-US" sz="2000" dirty="0"/>
              <a:t>Review Criteria</a:t>
            </a:r>
          </a:p>
          <a:p>
            <a:pPr lvl="1"/>
            <a:r>
              <a:rPr lang="en-US" sz="1600" dirty="0"/>
              <a:t>The weighting of the review criteria have been changed to reflect the greater importance placed on impact: </a:t>
            </a:r>
          </a:p>
          <a:p>
            <a:pPr lvl="2"/>
            <a:endParaRPr lang="en-US" sz="1200" dirty="0"/>
          </a:p>
          <a:p>
            <a:pPr lvl="3"/>
            <a:endParaRPr lang="en-US" sz="1100" dirty="0"/>
          </a:p>
          <a:p>
            <a:pPr lvl="1"/>
            <a:endParaRPr lang="en-US" sz="1600" dirty="0"/>
          </a:p>
          <a:p>
            <a:pPr lvl="1"/>
            <a:endParaRPr lang="en-US" sz="1600" dirty="0"/>
          </a:p>
          <a:p>
            <a:pPr lvl="1"/>
            <a:endParaRPr lang="en-US" sz="1600" dirty="0"/>
          </a:p>
          <a:p>
            <a:pPr lvl="1"/>
            <a:endParaRPr lang="en-US" sz="1600" dirty="0"/>
          </a:p>
          <a:p>
            <a:pPr lvl="1"/>
            <a:r>
              <a:rPr lang="en-US" sz="1600" dirty="0"/>
              <a:t>Applicants are strongly encouraged to include </a:t>
            </a:r>
            <a:r>
              <a:rPr lang="en-US" sz="1600" b="1" dirty="0"/>
              <a:t>Phase II Funding Commitments </a:t>
            </a:r>
            <a:r>
              <a:rPr lang="en-US" sz="1600" dirty="0"/>
              <a:t>and </a:t>
            </a:r>
            <a:r>
              <a:rPr lang="en-US" sz="1600" b="1" dirty="0"/>
              <a:t>Phase III Follow-on Funding Commitments </a:t>
            </a:r>
            <a:r>
              <a:rPr lang="en-US" sz="1600" dirty="0"/>
              <a:t>in their applications  </a:t>
            </a:r>
          </a:p>
          <a:p>
            <a:pPr lvl="2"/>
            <a:r>
              <a:rPr lang="en-US" sz="1400" dirty="0"/>
              <a:t>These will receive significant emphasis in the evaluation of impact</a:t>
            </a:r>
          </a:p>
          <a:p>
            <a:pPr lvl="1"/>
            <a:endParaRPr lang="en-US" sz="1600" dirty="0"/>
          </a:p>
          <a:p>
            <a:pPr lvl="1"/>
            <a:endParaRPr lang="en-US" sz="16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15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693351895"/>
              </p:ext>
            </p:extLst>
          </p:nvPr>
        </p:nvGraphicFramePr>
        <p:xfrm>
          <a:off x="2590800" y="2590800"/>
          <a:ext cx="7010400" cy="882015"/>
        </p:xfrm>
        <a:graphic>
          <a:graphicData uri="http://schemas.openxmlformats.org/drawingml/2006/table">
            <a:tbl>
              <a:tblPr>
                <a:tableStyleId>{69CF1AB2-1976-4502-BF36-3FF5EA218861}</a:tableStyleId>
              </a:tblPr>
              <a:tblGrid>
                <a:gridCol w="1371600"/>
                <a:gridCol w="2209800"/>
                <a:gridCol w="2362200"/>
                <a:gridCol w="1066800"/>
              </a:tblGrid>
              <a:tr h="295275">
                <a:tc>
                  <a:txBody>
                    <a:bodyPr/>
                    <a:lstStyle/>
                    <a:p>
                      <a:pPr algn="ctr" fontAlgn="b"/>
                      <a:r>
                        <a:rPr lang="en-US" sz="1400" b="1" u="none" strike="noStrike" dirty="0">
                          <a:effectLst/>
                        </a:rPr>
                        <a:t>Award  </a:t>
                      </a:r>
                      <a:endParaRPr lang="en-US" sz="1400" b="1" i="0" u="none" strike="noStrike" dirty="0">
                        <a:solidFill>
                          <a:srgbClr val="1F497D"/>
                        </a:solidFill>
                        <a:effectLst/>
                        <a:latin typeface="Calibri"/>
                      </a:endParaRPr>
                    </a:p>
                  </a:txBody>
                  <a:tcPr marL="9525" marR="9525" marT="9525" marB="0" anchor="b"/>
                </a:tc>
                <a:tc>
                  <a:txBody>
                    <a:bodyPr/>
                    <a:lstStyle/>
                    <a:p>
                      <a:pPr algn="ctr" fontAlgn="b"/>
                      <a:r>
                        <a:rPr lang="en-US" sz="1400" b="1" u="none" strike="noStrike" dirty="0">
                          <a:effectLst/>
                        </a:rPr>
                        <a:t>Strength of the Scientific/Technical Approach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400" b="1" u="none" strike="noStrike" dirty="0">
                          <a:effectLst/>
                        </a:rPr>
                        <a:t>Ability to Carry Out the Project in a Cost Effective Manner </a:t>
                      </a:r>
                      <a:endParaRPr lang="en-US" sz="1400" b="1" i="0" u="none" strike="noStrike" dirty="0">
                        <a:solidFill>
                          <a:srgbClr val="1F497D"/>
                        </a:solidFill>
                        <a:effectLst/>
                        <a:latin typeface="Arial Narrow"/>
                      </a:endParaRPr>
                    </a:p>
                  </a:txBody>
                  <a:tcPr marL="9525" marR="9525" marT="9525" marB="0" anchor="b"/>
                </a:tc>
                <a:tc>
                  <a:txBody>
                    <a:bodyPr/>
                    <a:lstStyle/>
                    <a:p>
                      <a:pPr algn="ctr" fontAlgn="b"/>
                      <a:r>
                        <a:rPr lang="en-US" sz="1400" b="1" u="none" strike="noStrike" dirty="0">
                          <a:effectLst/>
                        </a:rPr>
                        <a:t>Impact </a:t>
                      </a:r>
                      <a:endParaRPr lang="en-US" sz="1400" b="1" i="0" u="none" strike="noStrike" dirty="0">
                        <a:solidFill>
                          <a:srgbClr val="1F497D"/>
                        </a:solidFill>
                        <a:effectLst/>
                        <a:latin typeface="Arial Narrow"/>
                      </a:endParaRPr>
                    </a:p>
                  </a:txBody>
                  <a:tcPr marL="9525" marR="9525" marT="9525" marB="0" anchor="b"/>
                </a:tc>
              </a:tr>
              <a:tr h="190500">
                <a:tc>
                  <a:txBody>
                    <a:bodyPr/>
                    <a:lstStyle/>
                    <a:p>
                      <a:pPr algn="l" fontAlgn="b"/>
                      <a:r>
                        <a:rPr lang="en-US" sz="1400" u="none" strike="noStrike" dirty="0">
                          <a:effectLst/>
                        </a:rPr>
                        <a:t>Phase II, Phase IIA</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dirty="0">
                          <a:effectLst/>
                        </a:rPr>
                        <a:t>1/3</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400" u="none" strike="noStrike">
                          <a:effectLst/>
                        </a:rPr>
                        <a:t>1/3</a:t>
                      </a:r>
                      <a:endParaRPr lang="en-US" sz="1400" b="0" i="0" u="none" strike="noStrike">
                        <a:solidFill>
                          <a:srgbClr val="1F497D"/>
                        </a:solidFill>
                        <a:effectLst/>
                        <a:latin typeface="Calibri"/>
                      </a:endParaRPr>
                    </a:p>
                  </a:txBody>
                  <a:tcPr marL="9525" marR="9525" marT="9525" marB="0" anchor="b"/>
                </a:tc>
              </a:tr>
              <a:tr h="190500">
                <a:tc>
                  <a:txBody>
                    <a:bodyPr/>
                    <a:lstStyle/>
                    <a:p>
                      <a:pPr algn="l" fontAlgn="b"/>
                      <a:r>
                        <a:rPr lang="en-US" sz="1400" u="none" strike="noStrike">
                          <a:effectLst/>
                        </a:rPr>
                        <a:t>Phase IIB </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400" u="none" strike="noStrike" dirty="0">
                          <a:effectLst/>
                        </a:rPr>
                        <a:t>1/4</a:t>
                      </a:r>
                      <a:endParaRPr lang="en-US" sz="1400" b="0" i="0" u="none" strike="noStrike" dirty="0">
                        <a:solidFill>
                          <a:srgbClr val="1F497D"/>
                        </a:solidFill>
                        <a:effectLst/>
                        <a:latin typeface="Calibri"/>
                      </a:endParaRPr>
                    </a:p>
                  </a:txBody>
                  <a:tcPr marL="9525" marR="9525" marT="9525" marB="0" anchor="b"/>
                </a:tc>
                <a:tc>
                  <a:txBody>
                    <a:bodyPr/>
                    <a:lstStyle/>
                    <a:p>
                      <a:pPr algn="ctr" fontAlgn="b"/>
                      <a:r>
                        <a:rPr lang="en-US" sz="1400" u="none" strike="noStrike">
                          <a:effectLst/>
                        </a:rPr>
                        <a:t>1/4</a:t>
                      </a:r>
                      <a:endParaRPr lang="en-US" sz="1400" b="0" i="0" u="none" strike="noStrike">
                        <a:solidFill>
                          <a:srgbClr val="1F497D"/>
                        </a:solidFill>
                        <a:effectLst/>
                        <a:latin typeface="Calibri"/>
                      </a:endParaRPr>
                    </a:p>
                  </a:txBody>
                  <a:tcPr marL="9525" marR="9525" marT="9525" marB="0" anchor="b"/>
                </a:tc>
                <a:tc>
                  <a:txBody>
                    <a:bodyPr/>
                    <a:lstStyle/>
                    <a:p>
                      <a:pPr algn="ctr" fontAlgn="b"/>
                      <a:r>
                        <a:rPr lang="en-US" sz="1400" b="1" u="none" strike="noStrike" dirty="0">
                          <a:effectLst/>
                        </a:rPr>
                        <a:t>1/2</a:t>
                      </a:r>
                      <a:endParaRPr lang="en-US" sz="1400" b="1" i="0" u="none" strike="noStrike" dirty="0">
                        <a:solidFill>
                          <a:srgbClr val="1F497D"/>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640810340"/>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Letter of Intent (LOI) Requirement</a:t>
            </a:r>
            <a:endParaRPr lang="en-US" dirty="0"/>
          </a:p>
        </p:txBody>
      </p:sp>
      <p:sp>
        <p:nvSpPr>
          <p:cNvPr id="3" name="Content Placeholder 2"/>
          <p:cNvSpPr>
            <a:spLocks noGrp="1"/>
          </p:cNvSpPr>
          <p:nvPr>
            <p:ph idx="1"/>
          </p:nvPr>
        </p:nvSpPr>
        <p:spPr/>
        <p:txBody>
          <a:bodyPr>
            <a:normAutofit/>
          </a:bodyPr>
          <a:lstStyle/>
          <a:p>
            <a:r>
              <a:rPr lang="en-US" sz="2000" b="1" u="sng" dirty="0" smtClean="0"/>
              <a:t>Second</a:t>
            </a:r>
            <a:r>
              <a:rPr lang="en-US" sz="2000" dirty="0" smtClean="0"/>
              <a:t> Phase II applicants are required to submit a LOI through PAMS</a:t>
            </a:r>
          </a:p>
          <a:p>
            <a:pPr lvl="1"/>
            <a:r>
              <a:rPr lang="en-US" sz="1800" dirty="0" smtClean="0"/>
              <a:t>Deadline:  January 7, 2018  by 5:00 pm ET </a:t>
            </a:r>
          </a:p>
          <a:p>
            <a:pPr lvl="1"/>
            <a:r>
              <a:rPr lang="en-US" sz="1800" dirty="0" smtClean="0"/>
              <a:t>Content:</a:t>
            </a:r>
          </a:p>
          <a:p>
            <a:pPr lvl="2"/>
            <a:r>
              <a:rPr lang="en-US" sz="1600" dirty="0" smtClean="0"/>
              <a:t>Business Official name and contact information (telephone number and email address)</a:t>
            </a:r>
          </a:p>
          <a:p>
            <a:pPr lvl="2"/>
            <a:r>
              <a:rPr lang="en-US" sz="1600" dirty="0" smtClean="0"/>
              <a:t>Name(s) of any proposed subcontractor(s) or consultant(s), if any</a:t>
            </a:r>
          </a:p>
          <a:p>
            <a:pPr lvl="2"/>
            <a:r>
              <a:rPr lang="en-US" sz="1600" dirty="0" smtClean="0"/>
              <a:t>DOE Phase II Award Number  DE-SC000XXXX</a:t>
            </a:r>
          </a:p>
          <a:p>
            <a:pPr lvl="2"/>
            <a:r>
              <a:rPr lang="en-US" sz="1600" dirty="0" smtClean="0"/>
              <a:t>Type of Second Phase II submission:  Phase IIA or Phase IIB  </a:t>
            </a:r>
          </a:p>
          <a:p>
            <a:pPr lvl="2"/>
            <a:r>
              <a:rPr lang="en-US" sz="1600" dirty="0" smtClean="0"/>
              <a:t>Second Phase II Project Title (same as your initial Phase II project title)</a:t>
            </a:r>
          </a:p>
          <a:p>
            <a:pPr lvl="2"/>
            <a:r>
              <a:rPr lang="en-US" sz="1600" dirty="0" smtClean="0"/>
              <a:t>Phase I topic and subtopic number (same as your Phase I and initial Phase II)</a:t>
            </a:r>
          </a:p>
          <a:p>
            <a:pPr lvl="2"/>
            <a:r>
              <a:rPr lang="en-US" sz="1600" dirty="0" smtClean="0"/>
              <a:t>Technical abstract that sufficiently describes your technology and application.  The abstract should not exceed 500 words and two pages and it must provide sufficient technical depth to allow DOE to assign technical reviewers for your application.  Please note that your abstract should not contain any proprietary information.</a:t>
            </a:r>
          </a:p>
          <a:p>
            <a:r>
              <a:rPr lang="en-US" sz="2000" b="1" u="sng" dirty="0" smtClean="0"/>
              <a:t>Initial</a:t>
            </a:r>
            <a:r>
              <a:rPr lang="en-US" sz="2000" dirty="0" smtClean="0"/>
              <a:t> Phase II applicants are not required to submit an LOI</a:t>
            </a:r>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16</a:t>
            </a:fld>
            <a:endParaRPr lang="en-US" dirty="0"/>
          </a:p>
        </p:txBody>
      </p:sp>
    </p:spTree>
    <p:extLst>
      <p:ext uri="{BB962C8B-B14F-4D97-AF65-F5344CB8AC3E}">
        <p14:creationId xmlns:p14="http://schemas.microsoft.com/office/powerpoint/2010/main" val="3091751368"/>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Cost Extensions</a:t>
            </a:r>
            <a:endParaRPr lang="en-US" dirty="0"/>
          </a:p>
        </p:txBody>
      </p:sp>
      <p:sp>
        <p:nvSpPr>
          <p:cNvPr id="3" name="Content Placeholder 2"/>
          <p:cNvSpPr>
            <a:spLocks noGrp="1"/>
          </p:cNvSpPr>
          <p:nvPr>
            <p:ph idx="1"/>
          </p:nvPr>
        </p:nvSpPr>
        <p:spPr/>
        <p:txBody>
          <a:bodyPr>
            <a:normAutofit/>
          </a:bodyPr>
          <a:lstStyle/>
          <a:p>
            <a:r>
              <a:rPr lang="en-US" sz="2000" dirty="0" smtClean="0"/>
              <a:t>Please note that a small business is eligible to receive a Phase IIA or IIB award only if their initial Phase II project has completed  </a:t>
            </a:r>
          </a:p>
          <a:p>
            <a:pPr lvl="1"/>
            <a:r>
              <a:rPr lang="en-US" sz="1800" dirty="0" smtClean="0"/>
              <a:t>Requests for No Cost Extensions should not conflict with the Phase IIA award start date </a:t>
            </a:r>
          </a:p>
          <a:p>
            <a:pPr lvl="1"/>
            <a:endParaRPr lang="en-US" sz="18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17</a:t>
            </a:fld>
            <a:endParaRPr lang="en-US" dirty="0"/>
          </a:p>
        </p:txBody>
      </p:sp>
      <p:sp>
        <p:nvSpPr>
          <p:cNvPr id="5" name="Rectangle 4"/>
          <p:cNvSpPr/>
          <p:nvPr/>
        </p:nvSpPr>
        <p:spPr>
          <a:xfrm>
            <a:off x="2590800" y="4289999"/>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4343400" y="4289999"/>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a:t>
            </a:r>
            <a:r>
              <a:rPr lang="en-US" sz="1600" dirty="0" smtClean="0"/>
              <a:t>~4/9/2019)</a:t>
            </a:r>
            <a:endParaRPr lang="en-US" sz="1600" dirty="0"/>
          </a:p>
        </p:txBody>
      </p:sp>
      <p:sp>
        <p:nvSpPr>
          <p:cNvPr id="7" name="Rectangle 6"/>
          <p:cNvSpPr/>
          <p:nvPr/>
        </p:nvSpPr>
        <p:spPr>
          <a:xfrm>
            <a:off x="6781800" y="4289999"/>
            <a:ext cx="28384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IIA (starts </a:t>
            </a:r>
            <a:r>
              <a:rPr lang="en-US" sz="1600" dirty="0" smtClean="0"/>
              <a:t>~4/15/2019)</a:t>
            </a:r>
            <a:endParaRPr lang="en-US" sz="1600" dirty="0"/>
          </a:p>
        </p:txBody>
      </p:sp>
      <p:sp>
        <p:nvSpPr>
          <p:cNvPr id="8" name="TextBox 7"/>
          <p:cNvSpPr txBox="1"/>
          <p:nvPr/>
        </p:nvSpPr>
        <p:spPr>
          <a:xfrm>
            <a:off x="2628902" y="4690050"/>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4953001" y="4688561"/>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715252" y="4690050"/>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267450" y="4855696"/>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53037" y="5027713"/>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a:t>
            </a:r>
            <a:r>
              <a:rPr lang="en-US" sz="1400" b="1" i="1" dirty="0" smtClean="0">
                <a:solidFill>
                  <a:schemeClr val="accent1"/>
                </a:solidFill>
                <a:latin typeface="+mn-lt"/>
              </a:rPr>
              <a:t>2019</a:t>
            </a:r>
            <a:endParaRPr lang="en-US" sz="1400" b="1" i="1" dirty="0">
              <a:solidFill>
                <a:schemeClr val="accent1"/>
              </a:solidFill>
              <a:latin typeface="+mn-lt"/>
            </a:endParaRPr>
          </a:p>
        </p:txBody>
      </p:sp>
      <p:sp>
        <p:nvSpPr>
          <p:cNvPr id="13" name="TextBox 12"/>
          <p:cNvSpPr txBox="1"/>
          <p:nvPr/>
        </p:nvSpPr>
        <p:spPr>
          <a:xfrm>
            <a:off x="2688854" y="3682425"/>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2016</a:t>
            </a:r>
            <a:endParaRPr lang="en-US" sz="1600" dirty="0">
              <a:latin typeface="+mn-lt"/>
            </a:endParaRPr>
          </a:p>
        </p:txBody>
      </p:sp>
      <p:sp>
        <p:nvSpPr>
          <p:cNvPr id="14" name="TextBox 13"/>
          <p:cNvSpPr txBox="1"/>
          <p:nvPr/>
        </p:nvSpPr>
        <p:spPr>
          <a:xfrm>
            <a:off x="4876801" y="3682425"/>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2017</a:t>
            </a:r>
            <a:endParaRPr lang="en-US" sz="1600" dirty="0">
              <a:latin typeface="+mn-lt"/>
            </a:endParaRPr>
          </a:p>
        </p:txBody>
      </p:sp>
    </p:spTree>
    <p:extLst>
      <p:ext uri="{BB962C8B-B14F-4D97-AF65-F5344CB8AC3E}">
        <p14:creationId xmlns:p14="http://schemas.microsoft.com/office/powerpoint/2010/main" val="3419535841"/>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Cost Extensions</a:t>
            </a:r>
            <a:endParaRPr lang="en-US" dirty="0"/>
          </a:p>
        </p:txBody>
      </p:sp>
      <p:sp>
        <p:nvSpPr>
          <p:cNvPr id="3" name="Content Placeholder 2"/>
          <p:cNvSpPr>
            <a:spLocks noGrp="1"/>
          </p:cNvSpPr>
          <p:nvPr>
            <p:ph idx="1"/>
          </p:nvPr>
        </p:nvSpPr>
        <p:spPr/>
        <p:txBody>
          <a:bodyPr>
            <a:normAutofit/>
          </a:bodyPr>
          <a:lstStyle/>
          <a:p>
            <a:r>
              <a:rPr lang="en-US" sz="2000" dirty="0" smtClean="0"/>
              <a:t>Phase IIB applicants should not request No Cost Extensions to their Phase II award that would overlap with the anticipated start date of the Phase IIB award</a:t>
            </a:r>
            <a:endParaRPr lang="en-US" sz="2000" dirty="0"/>
          </a:p>
        </p:txBody>
      </p:sp>
      <p:sp>
        <p:nvSpPr>
          <p:cNvPr id="4" name="Slide Number Placeholder 3"/>
          <p:cNvSpPr>
            <a:spLocks noGrp="1"/>
          </p:cNvSpPr>
          <p:nvPr>
            <p:ph type="sldNum" sz="quarter" idx="12"/>
          </p:nvPr>
        </p:nvSpPr>
        <p:spPr/>
        <p:txBody>
          <a:bodyPr/>
          <a:lstStyle/>
          <a:p>
            <a:fld id="{2BA9E7EC-3D06-47D0-A832-F6F185DA02B9}" type="slidenum">
              <a:rPr lang="en-US" smtClean="0"/>
              <a:pPr/>
              <a:t>18</a:t>
            </a:fld>
            <a:endParaRPr lang="en-US" dirty="0"/>
          </a:p>
        </p:txBody>
      </p:sp>
      <p:sp>
        <p:nvSpPr>
          <p:cNvPr id="5" name="Rectangle 4"/>
          <p:cNvSpPr/>
          <p:nvPr/>
        </p:nvSpPr>
        <p:spPr>
          <a:xfrm>
            <a:off x="3583641" y="3373371"/>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6" name="Rectangle 5"/>
          <p:cNvSpPr/>
          <p:nvPr/>
        </p:nvSpPr>
        <p:spPr>
          <a:xfrm>
            <a:off x="5336241" y="3373371"/>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(ends </a:t>
            </a:r>
            <a:r>
              <a:rPr lang="en-US" sz="1600" dirty="0" smtClean="0"/>
              <a:t>~4/9/19)</a:t>
            </a:r>
            <a:endParaRPr lang="en-US" sz="1600" dirty="0"/>
          </a:p>
        </p:txBody>
      </p:sp>
      <p:sp>
        <p:nvSpPr>
          <p:cNvPr id="7" name="Rectangle 6"/>
          <p:cNvSpPr/>
          <p:nvPr/>
        </p:nvSpPr>
        <p:spPr>
          <a:xfrm>
            <a:off x="7715250" y="337337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a:t>
            </a:r>
            <a:r>
              <a:rPr lang="en-US" sz="1600" dirty="0" smtClean="0"/>
              <a:t>~4/15/19)</a:t>
            </a:r>
            <a:endParaRPr lang="en-US" sz="1600" dirty="0"/>
          </a:p>
        </p:txBody>
      </p:sp>
      <p:sp>
        <p:nvSpPr>
          <p:cNvPr id="8" name="TextBox 7"/>
          <p:cNvSpPr txBox="1"/>
          <p:nvPr/>
        </p:nvSpPr>
        <p:spPr>
          <a:xfrm>
            <a:off x="3621743" y="3773422"/>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945842" y="3771933"/>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24850" y="3775020"/>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91450" y="5077481"/>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IIB (starts </a:t>
            </a:r>
            <a:r>
              <a:rPr lang="en-US" sz="1600" dirty="0" smtClean="0"/>
              <a:t>~4/15/18</a:t>
            </a:r>
            <a:r>
              <a:rPr lang="en-US" sz="1600" dirty="0"/>
              <a:t>)</a:t>
            </a:r>
          </a:p>
        </p:txBody>
      </p:sp>
      <p:sp>
        <p:nvSpPr>
          <p:cNvPr id="12" name="TextBox 11"/>
          <p:cNvSpPr txBox="1"/>
          <p:nvPr/>
        </p:nvSpPr>
        <p:spPr>
          <a:xfrm>
            <a:off x="8365192" y="542990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2031066" y="5096531"/>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a:t>
            </a:r>
          </a:p>
        </p:txBody>
      </p:sp>
      <p:sp>
        <p:nvSpPr>
          <p:cNvPr id="14" name="Rectangle 13"/>
          <p:cNvSpPr/>
          <p:nvPr/>
        </p:nvSpPr>
        <p:spPr>
          <a:xfrm>
            <a:off x="3513046" y="5096531"/>
            <a:ext cx="2532809"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Phase II (ended </a:t>
            </a:r>
            <a:r>
              <a:rPr lang="en-US" sz="1600" dirty="0" smtClean="0"/>
              <a:t>~4/10/18)</a:t>
            </a:r>
            <a:endParaRPr lang="en-US" sz="1600" dirty="0"/>
          </a:p>
        </p:txBody>
      </p:sp>
      <p:sp>
        <p:nvSpPr>
          <p:cNvPr id="15" name="TextBox 14"/>
          <p:cNvSpPr txBox="1"/>
          <p:nvPr/>
        </p:nvSpPr>
        <p:spPr>
          <a:xfrm>
            <a:off x="2069168" y="5496582"/>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64667" y="5495093"/>
            <a:ext cx="1200149" cy="307777"/>
          </a:xfrm>
          <a:prstGeom prst="rect">
            <a:avLst/>
          </a:prstGeom>
          <a:noFill/>
        </p:spPr>
        <p:txBody>
          <a:bodyPr wrap="square" rtlCol="0">
            <a:spAutoFit/>
          </a:bodyPr>
          <a:lstStyle/>
          <a:p>
            <a:pPr algn="ctr"/>
            <a:r>
              <a:rPr lang="en-US" sz="1400" i="1" dirty="0">
                <a:latin typeface="+mn-lt"/>
              </a:rPr>
              <a:t>2 years</a:t>
            </a:r>
          </a:p>
        </p:txBody>
      </p:sp>
      <p:cxnSp>
        <p:nvCxnSpPr>
          <p:cNvPr id="17" name="Straight Arrow Connector 16"/>
          <p:cNvCxnSpPr>
            <a:stCxn id="14" idx="3"/>
            <a:endCxn id="11" idx="1"/>
          </p:cNvCxnSpPr>
          <p:nvPr/>
        </p:nvCxnSpPr>
        <p:spPr>
          <a:xfrm flipV="1">
            <a:off x="6045854" y="5277506"/>
            <a:ext cx="1745596"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376149" y="5281946"/>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19" name="Straight Arrow Connector 18"/>
          <p:cNvCxnSpPr/>
          <p:nvPr/>
        </p:nvCxnSpPr>
        <p:spPr>
          <a:xfrm flipV="1">
            <a:off x="7246002" y="5494900"/>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231589" y="5648980"/>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a:t>
            </a:r>
            <a:r>
              <a:rPr lang="en-US" sz="1400" b="1" i="1" dirty="0" smtClean="0">
                <a:solidFill>
                  <a:srgbClr val="00B050"/>
                </a:solidFill>
                <a:latin typeface="+mn-lt"/>
              </a:rPr>
              <a:t>FY2019</a:t>
            </a:r>
            <a:endParaRPr lang="en-US" sz="1400" b="1" i="1" dirty="0">
              <a:solidFill>
                <a:srgbClr val="00B050"/>
              </a:solidFill>
              <a:latin typeface="+mn-lt"/>
            </a:endParaRPr>
          </a:p>
        </p:txBody>
      </p:sp>
      <p:sp>
        <p:nvSpPr>
          <p:cNvPr id="21" name="TextBox 20"/>
          <p:cNvSpPr txBox="1"/>
          <p:nvPr/>
        </p:nvSpPr>
        <p:spPr>
          <a:xfrm>
            <a:off x="6207778" y="4115642"/>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a:t>
            </a:r>
            <a:r>
              <a:rPr lang="en-US" sz="1400" b="1" i="1" dirty="0" smtClean="0">
                <a:solidFill>
                  <a:srgbClr val="00B050"/>
                </a:solidFill>
                <a:latin typeface="+mn-lt"/>
              </a:rPr>
              <a:t>2019</a:t>
            </a:r>
            <a:endParaRPr lang="en-US" sz="1400" b="1" i="1" dirty="0">
              <a:solidFill>
                <a:srgbClr val="00B050"/>
              </a:solidFill>
              <a:latin typeface="+mn-lt"/>
            </a:endParaRPr>
          </a:p>
        </p:txBody>
      </p:sp>
      <p:cxnSp>
        <p:nvCxnSpPr>
          <p:cNvPr id="22" name="Straight Arrow Connector 21"/>
          <p:cNvCxnSpPr/>
          <p:nvPr/>
        </p:nvCxnSpPr>
        <p:spPr>
          <a:xfrm flipV="1">
            <a:off x="7222191" y="3916297"/>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3681695" y="2742758"/>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2016</a:t>
            </a:r>
            <a:endParaRPr lang="en-US" sz="1600" dirty="0">
              <a:latin typeface="+mn-lt"/>
            </a:endParaRPr>
          </a:p>
        </p:txBody>
      </p:sp>
      <p:sp>
        <p:nvSpPr>
          <p:cNvPr id="24" name="TextBox 23"/>
          <p:cNvSpPr txBox="1"/>
          <p:nvPr/>
        </p:nvSpPr>
        <p:spPr>
          <a:xfrm>
            <a:off x="2129120" y="4437598"/>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2015</a:t>
            </a:r>
            <a:endParaRPr lang="en-US" sz="1600" dirty="0">
              <a:latin typeface="+mn-lt"/>
            </a:endParaRPr>
          </a:p>
        </p:txBody>
      </p:sp>
      <p:sp>
        <p:nvSpPr>
          <p:cNvPr id="25" name="TextBox 24"/>
          <p:cNvSpPr txBox="1"/>
          <p:nvPr/>
        </p:nvSpPr>
        <p:spPr>
          <a:xfrm>
            <a:off x="5945842" y="2750497"/>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2017</a:t>
            </a:r>
            <a:endParaRPr lang="en-US" sz="1600" dirty="0">
              <a:latin typeface="+mn-lt"/>
            </a:endParaRPr>
          </a:p>
        </p:txBody>
      </p:sp>
      <p:sp>
        <p:nvSpPr>
          <p:cNvPr id="26" name="TextBox 25"/>
          <p:cNvSpPr txBox="1"/>
          <p:nvPr/>
        </p:nvSpPr>
        <p:spPr>
          <a:xfrm>
            <a:off x="4182596" y="4437597"/>
            <a:ext cx="1070719" cy="584775"/>
          </a:xfrm>
          <a:prstGeom prst="rect">
            <a:avLst/>
          </a:prstGeom>
          <a:noFill/>
        </p:spPr>
        <p:txBody>
          <a:bodyPr wrap="square" rtlCol="0">
            <a:spAutoFit/>
          </a:bodyPr>
          <a:lstStyle/>
          <a:p>
            <a:pPr algn="ctr"/>
            <a:r>
              <a:rPr lang="en-US" sz="1600" dirty="0">
                <a:latin typeface="+mn-lt"/>
              </a:rPr>
              <a:t>Awarded in FY </a:t>
            </a:r>
            <a:r>
              <a:rPr lang="en-US" sz="1600" dirty="0" smtClean="0">
                <a:latin typeface="+mn-lt"/>
              </a:rPr>
              <a:t>2016</a:t>
            </a:r>
            <a:endParaRPr lang="en-US" sz="1600" dirty="0">
              <a:latin typeface="+mn-lt"/>
            </a:endParaRPr>
          </a:p>
        </p:txBody>
      </p:sp>
    </p:spTree>
    <p:extLst>
      <p:ext uri="{BB962C8B-B14F-4D97-AF65-F5344CB8AC3E}">
        <p14:creationId xmlns:p14="http://schemas.microsoft.com/office/powerpoint/2010/main" val="1853131325"/>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FAQ</a:t>
            </a:r>
            <a:endParaRPr lang="en-US" dirty="0"/>
          </a:p>
        </p:txBody>
      </p:sp>
      <p:sp>
        <p:nvSpPr>
          <p:cNvPr id="3" name="Content Placeholder 2"/>
          <p:cNvSpPr>
            <a:spLocks noGrp="1"/>
          </p:cNvSpPr>
          <p:nvPr>
            <p:ph idx="1"/>
          </p:nvPr>
        </p:nvSpPr>
        <p:spPr/>
        <p:txBody>
          <a:bodyPr>
            <a:normAutofit/>
          </a:bodyPr>
          <a:lstStyle/>
          <a:p>
            <a:r>
              <a:rPr lang="en-US" sz="2000" dirty="0"/>
              <a:t>If I’m eligible for both Phase IIA and Phase IIB, can I apply for both?  </a:t>
            </a:r>
          </a:p>
          <a:p>
            <a:pPr lvl="1"/>
            <a:r>
              <a:rPr lang="en-US" sz="1800" dirty="0"/>
              <a:t>NO, you may submit only one </a:t>
            </a:r>
            <a:r>
              <a:rPr lang="en-US" sz="1800" dirty="0" smtClean="0"/>
              <a:t>second </a:t>
            </a:r>
            <a:r>
              <a:rPr lang="en-US" sz="1800" dirty="0"/>
              <a:t>Phase II application per Phase II project</a:t>
            </a:r>
          </a:p>
          <a:p>
            <a:r>
              <a:rPr lang="en-US" sz="2000" dirty="0"/>
              <a:t>If I apply for a Phase IIA award this year and do not receive an award, may I apply for a Phase IIB next year?</a:t>
            </a:r>
          </a:p>
          <a:p>
            <a:pPr lvl="1"/>
            <a:r>
              <a:rPr lang="en-US" sz="1800" dirty="0"/>
              <a:t>YES</a:t>
            </a:r>
          </a:p>
          <a:p>
            <a:r>
              <a:rPr lang="en-US" sz="2000" dirty="0"/>
              <a:t>If I receive a Phase IIA award, will I be eligible to receive a Phase IIB award in the future as I transition to commercialization?</a:t>
            </a:r>
          </a:p>
          <a:p>
            <a:pPr lvl="1"/>
            <a:r>
              <a:rPr lang="en-US" sz="1800" dirty="0"/>
              <a:t>NO, you may receive only one </a:t>
            </a:r>
            <a:r>
              <a:rPr lang="en-US" sz="1800" dirty="0" smtClean="0"/>
              <a:t>Second </a:t>
            </a:r>
            <a:r>
              <a:rPr lang="en-US" sz="1800" dirty="0"/>
              <a:t>Phase II award per Phase II project</a:t>
            </a:r>
          </a:p>
        </p:txBody>
      </p:sp>
      <p:sp>
        <p:nvSpPr>
          <p:cNvPr id="4" name="Slide Number Placeholder 3"/>
          <p:cNvSpPr>
            <a:spLocks noGrp="1"/>
          </p:cNvSpPr>
          <p:nvPr>
            <p:ph type="sldNum" sz="quarter" idx="12"/>
          </p:nvPr>
        </p:nvSpPr>
        <p:spPr/>
        <p:txBody>
          <a:bodyPr/>
          <a:lstStyle/>
          <a:p>
            <a:fld id="{CFB0700A-AA3D-461B-A3B6-39C39373F01C}" type="slidenum">
              <a:rPr lang="en-US" smtClean="0"/>
              <a:pPr/>
              <a:t>19</a:t>
            </a:fld>
            <a:endParaRPr lang="en-US" dirty="0"/>
          </a:p>
        </p:txBody>
      </p:sp>
    </p:spTree>
    <p:extLst>
      <p:ext uri="{BB962C8B-B14F-4D97-AF65-F5344CB8AC3E}">
        <p14:creationId xmlns:p14="http://schemas.microsoft.com/office/powerpoint/2010/main" val="2223461908"/>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noFill/>
        </p:spPr>
        <p:txBody>
          <a:bodyPr>
            <a:normAutofit fontScale="90000"/>
          </a:bodyPr>
          <a:lstStyle/>
          <a:p>
            <a:pPr algn="ctr" eaLnBrk="1" hangingPunct="1">
              <a:lnSpc>
                <a:spcPct val="80000"/>
              </a:lnSpc>
            </a:pPr>
            <a:r>
              <a:rPr lang="en-US" sz="3600" i="1" dirty="0"/>
              <a:t>DOE’s </a:t>
            </a:r>
            <a:br>
              <a:rPr lang="en-US" sz="3600" i="1" dirty="0"/>
            </a:br>
            <a:r>
              <a:rPr lang="en-US" sz="3600" i="1" dirty="0"/>
              <a:t>Small Business Innovation Research (SBIR) and Small Business Technology TRansfer (STTR) Programs</a:t>
            </a:r>
            <a:r>
              <a:rPr lang="en-US" i="1" dirty="0"/>
              <a:t/>
            </a:r>
            <a:br>
              <a:rPr lang="en-US" i="1" dirty="0"/>
            </a:br>
            <a:endParaRPr lang="en-US" sz="1700" dirty="0"/>
          </a:p>
        </p:txBody>
      </p:sp>
      <p:sp>
        <p:nvSpPr>
          <p:cNvPr id="6" name="Rectangle 5"/>
          <p:cNvSpPr/>
          <p:nvPr/>
        </p:nvSpPr>
        <p:spPr>
          <a:xfrm>
            <a:off x="3209926" y="3905250"/>
            <a:ext cx="5800725" cy="1703070"/>
          </a:xfrm>
          <a:prstGeom prst="rect">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a:solidFill>
                <a:prstClr val="white"/>
              </a:solidFill>
            </a:endParaRPr>
          </a:p>
        </p:txBody>
      </p:sp>
      <p:sp>
        <p:nvSpPr>
          <p:cNvPr id="3" name="TextBox 4"/>
          <p:cNvSpPr txBox="1">
            <a:spLocks noChangeArrowheads="1"/>
          </p:cNvSpPr>
          <p:nvPr/>
        </p:nvSpPr>
        <p:spPr bwMode="auto">
          <a:xfrm>
            <a:off x="2676525" y="4030564"/>
            <a:ext cx="6781800" cy="646331"/>
          </a:xfrm>
          <a:prstGeom prst="rect">
            <a:avLst/>
          </a:prstGeom>
          <a:noFill/>
          <a:ln w="9525">
            <a:noFill/>
            <a:miter lim="800000"/>
            <a:headEnd/>
            <a:tailEnd/>
          </a:ln>
        </p:spPr>
        <p:txBody>
          <a:bodyPr wrap="square">
            <a:spAutoFit/>
          </a:bodyPr>
          <a:lstStyle/>
          <a:p>
            <a:pPr algn="ctr">
              <a:spcBef>
                <a:spcPts val="0"/>
              </a:spcBef>
            </a:pPr>
            <a:r>
              <a:rPr lang="en-US" sz="1800" b="1" i="1" dirty="0">
                <a:solidFill>
                  <a:prstClr val="black">
                    <a:lumMod val="65000"/>
                    <a:lumOff val="35000"/>
                  </a:prstClr>
                </a:solidFill>
                <a:latin typeface="Calibri" pitchFamily="34" charset="0"/>
              </a:rPr>
              <a:t>Manny Oliver </a:t>
            </a:r>
          </a:p>
          <a:p>
            <a:pPr algn="ctr">
              <a:spcBef>
                <a:spcPts val="0"/>
              </a:spcBef>
            </a:pPr>
            <a:r>
              <a:rPr lang="en-US" sz="1800" b="1" i="1" dirty="0">
                <a:solidFill>
                  <a:prstClr val="black">
                    <a:lumMod val="65000"/>
                    <a:lumOff val="35000"/>
                  </a:prstClr>
                </a:solidFill>
                <a:latin typeface="Calibri" pitchFamily="34" charset="0"/>
              </a:rPr>
              <a:t>Director, DOE SBIR/STTR Programs Office</a:t>
            </a:r>
          </a:p>
        </p:txBody>
      </p:sp>
      <p:sp>
        <p:nvSpPr>
          <p:cNvPr id="9" name="TextBox 4"/>
          <p:cNvSpPr txBox="1">
            <a:spLocks noChangeArrowheads="1"/>
          </p:cNvSpPr>
          <p:nvPr/>
        </p:nvSpPr>
        <p:spPr bwMode="auto">
          <a:xfrm>
            <a:off x="2674954" y="4684990"/>
            <a:ext cx="6781800" cy="923330"/>
          </a:xfrm>
          <a:prstGeom prst="rect">
            <a:avLst/>
          </a:prstGeom>
          <a:noFill/>
          <a:ln w="9525">
            <a:noFill/>
            <a:miter lim="800000"/>
            <a:headEnd/>
            <a:tailEnd/>
          </a:ln>
        </p:spPr>
        <p:txBody>
          <a:bodyPr wrap="square">
            <a:spAutoFit/>
          </a:bodyPr>
          <a:lstStyle/>
          <a:p>
            <a:pPr algn="ctr">
              <a:spcBef>
                <a:spcPts val="0"/>
              </a:spcBef>
            </a:pPr>
            <a:r>
              <a:rPr lang="en-US" sz="1800" b="1" dirty="0">
                <a:solidFill>
                  <a:prstClr val="black">
                    <a:lumMod val="65000"/>
                    <a:lumOff val="35000"/>
                  </a:prstClr>
                </a:solidFill>
                <a:latin typeface="Calibri" pitchFamily="34" charset="0"/>
              </a:rPr>
              <a:t>DOE Second Phase II Webinar</a:t>
            </a:r>
          </a:p>
          <a:p>
            <a:pPr algn="ctr">
              <a:spcBef>
                <a:spcPts val="0"/>
              </a:spcBef>
            </a:pPr>
            <a:endParaRPr lang="en-US" sz="1800" b="1" dirty="0">
              <a:solidFill>
                <a:prstClr val="black">
                  <a:lumMod val="65000"/>
                  <a:lumOff val="35000"/>
                </a:prstClr>
              </a:solidFill>
              <a:latin typeface="Calibri" pitchFamily="34" charset="0"/>
            </a:endParaRPr>
          </a:p>
          <a:p>
            <a:pPr algn="ctr">
              <a:spcBef>
                <a:spcPts val="0"/>
              </a:spcBef>
            </a:pPr>
            <a:r>
              <a:rPr lang="en-US" sz="1800" b="1" dirty="0">
                <a:solidFill>
                  <a:prstClr val="black">
                    <a:lumMod val="65000"/>
                    <a:lumOff val="35000"/>
                  </a:prstClr>
                </a:solidFill>
                <a:latin typeface="Calibri" pitchFamily="34" charset="0"/>
              </a:rPr>
              <a:t>December 14, 2018</a:t>
            </a:r>
          </a:p>
        </p:txBody>
      </p:sp>
      <p:pic>
        <p:nvPicPr>
          <p:cNvPr id="10" name="Picture 3" descr="C:\Users\Public\Pictures\Sample Pictures\New_DOE_Seal_Color_042808-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2286" y="281218"/>
            <a:ext cx="1380940" cy="13809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01874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 Application &amp; Award Statistics </a:t>
            </a:r>
            <a:br>
              <a:rPr lang="en-US" dirty="0" smtClean="0"/>
            </a:br>
            <a:r>
              <a:rPr lang="en-US" dirty="0" smtClean="0"/>
              <a:t>for FY 2018  </a:t>
            </a:r>
            <a:endParaRPr lang="en-US" dirty="0"/>
          </a:p>
        </p:txBody>
      </p:sp>
      <p:sp>
        <p:nvSpPr>
          <p:cNvPr id="7" name="Content Placeholder 3"/>
          <p:cNvSpPr>
            <a:spLocks noGrp="1"/>
          </p:cNvSpPr>
          <p:nvPr>
            <p:ph idx="1"/>
          </p:nvPr>
        </p:nvSpPr>
        <p:spPr/>
        <p:txBody>
          <a:bodyPr>
            <a:normAutofit/>
          </a:bodyPr>
          <a:lstStyle/>
          <a:p>
            <a:r>
              <a:rPr lang="en-US" dirty="0"/>
              <a:t>Phase II</a:t>
            </a:r>
          </a:p>
          <a:p>
            <a:pPr lvl="1"/>
            <a:r>
              <a:rPr lang="en-US" dirty="0" smtClean="0"/>
              <a:t>391 </a:t>
            </a:r>
            <a:r>
              <a:rPr lang="en-US" dirty="0"/>
              <a:t>applications</a:t>
            </a:r>
          </a:p>
          <a:p>
            <a:pPr lvl="1"/>
            <a:r>
              <a:rPr lang="en-US" dirty="0" smtClean="0"/>
              <a:t>180 </a:t>
            </a:r>
            <a:r>
              <a:rPr lang="en-US" dirty="0"/>
              <a:t>awards</a:t>
            </a:r>
          </a:p>
        </p:txBody>
      </p:sp>
      <p:sp>
        <p:nvSpPr>
          <p:cNvPr id="8" name="Slide Number Placeholder 7"/>
          <p:cNvSpPr>
            <a:spLocks noGrp="1"/>
          </p:cNvSpPr>
          <p:nvPr>
            <p:ph type="sldNum" sz="quarter" idx="12"/>
          </p:nvPr>
        </p:nvSpPr>
        <p:spPr/>
        <p:txBody>
          <a:bodyPr/>
          <a:lstStyle/>
          <a:p>
            <a:fld id="{2BA9E7EC-3D06-47D0-A832-F6F185DA02B9}" type="slidenum">
              <a:rPr lang="en-US" smtClean="0"/>
              <a:pPr/>
              <a:t>20</a:t>
            </a:fld>
            <a:r>
              <a:rPr lang="en-US" dirty="0" smtClean="0"/>
              <a:t>/61</a:t>
            </a:r>
            <a:endParaRPr lang="en-US" dirty="0"/>
          </a:p>
        </p:txBody>
      </p:sp>
      <p:sp>
        <p:nvSpPr>
          <p:cNvPr id="6" name="Content Placeholder 3"/>
          <p:cNvSpPr>
            <a:spLocks noGrp="1"/>
          </p:cNvSpPr>
          <p:nvPr>
            <p:ph sz="half" idx="4294967295"/>
          </p:nvPr>
        </p:nvSpPr>
        <p:spPr>
          <a:xfrm>
            <a:off x="6315075" y="1543051"/>
            <a:ext cx="4038600" cy="4525963"/>
          </a:xfrm>
        </p:spPr>
        <p:txBody>
          <a:bodyPr>
            <a:normAutofit/>
          </a:bodyPr>
          <a:lstStyle/>
          <a:p>
            <a:r>
              <a:rPr lang="en-US" sz="2400" dirty="0"/>
              <a:t>Phase IIA </a:t>
            </a:r>
          </a:p>
          <a:p>
            <a:pPr lvl="1"/>
            <a:r>
              <a:rPr lang="en-US" sz="2000" dirty="0" smtClean="0"/>
              <a:t>38 </a:t>
            </a:r>
            <a:r>
              <a:rPr lang="en-US" sz="2000" dirty="0"/>
              <a:t>applications</a:t>
            </a:r>
          </a:p>
          <a:p>
            <a:pPr lvl="1"/>
            <a:r>
              <a:rPr lang="en-US" sz="2000" dirty="0" smtClean="0"/>
              <a:t>14 </a:t>
            </a:r>
            <a:r>
              <a:rPr lang="en-US" sz="2000" dirty="0"/>
              <a:t>awards</a:t>
            </a:r>
          </a:p>
          <a:p>
            <a:endParaRPr lang="en-US" sz="2400" dirty="0"/>
          </a:p>
          <a:p>
            <a:r>
              <a:rPr lang="en-US" sz="2400" dirty="0"/>
              <a:t>Phase IIB</a:t>
            </a:r>
          </a:p>
          <a:p>
            <a:pPr lvl="1"/>
            <a:r>
              <a:rPr lang="en-US" sz="2000" dirty="0" smtClean="0"/>
              <a:t>42 </a:t>
            </a:r>
            <a:r>
              <a:rPr lang="en-US" sz="2000" dirty="0"/>
              <a:t>applications</a:t>
            </a:r>
          </a:p>
          <a:p>
            <a:pPr lvl="1"/>
            <a:r>
              <a:rPr lang="en-US" sz="2000" dirty="0" smtClean="0"/>
              <a:t>16 awards</a:t>
            </a:r>
            <a:endParaRPr lang="en-US" sz="2000" dirty="0"/>
          </a:p>
          <a:p>
            <a:pPr marL="457200" lvl="1" indent="0">
              <a:buNone/>
            </a:pPr>
            <a:endParaRPr lang="en-US" sz="2000" dirty="0"/>
          </a:p>
        </p:txBody>
      </p:sp>
      <p:graphicFrame>
        <p:nvGraphicFramePr>
          <p:cNvPr id="12" name="Chart 11"/>
          <p:cNvGraphicFramePr>
            <a:graphicFrameLocks/>
          </p:cNvGraphicFramePr>
          <p:nvPr>
            <p:extLst/>
          </p:nvPr>
        </p:nvGraphicFramePr>
        <p:xfrm>
          <a:off x="8153401" y="4114800"/>
          <a:ext cx="2263775" cy="1752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a:graphicFrameLocks/>
          </p:cNvGraphicFramePr>
          <p:nvPr>
            <p:extLst/>
          </p:nvPr>
        </p:nvGraphicFramePr>
        <p:xfrm>
          <a:off x="8077201" y="3886200"/>
          <a:ext cx="2187575" cy="1752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5" name="Chart 14"/>
          <p:cNvGraphicFramePr>
            <a:graphicFrameLocks/>
          </p:cNvGraphicFramePr>
          <p:nvPr>
            <p:extLst/>
          </p:nvPr>
        </p:nvGraphicFramePr>
        <p:xfrm>
          <a:off x="8001001" y="1905000"/>
          <a:ext cx="2187575" cy="1828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4" name="Chart 13"/>
          <p:cNvGraphicFramePr>
            <a:graphicFrameLocks/>
          </p:cNvGraphicFramePr>
          <p:nvPr>
            <p:extLst/>
          </p:nvPr>
        </p:nvGraphicFramePr>
        <p:xfrm>
          <a:off x="9131808" y="1955037"/>
          <a:ext cx="1106044" cy="181235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7" name="Chart 16"/>
          <p:cNvGraphicFramePr>
            <a:graphicFrameLocks/>
          </p:cNvGraphicFramePr>
          <p:nvPr>
            <p:extLst/>
          </p:nvPr>
        </p:nvGraphicFramePr>
        <p:xfrm>
          <a:off x="7875589" y="2330055"/>
          <a:ext cx="2389187" cy="160019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18" name="Chart 17"/>
          <p:cNvGraphicFramePr>
            <a:graphicFrameLocks/>
          </p:cNvGraphicFramePr>
          <p:nvPr>
            <p:extLst/>
          </p:nvPr>
        </p:nvGraphicFramePr>
        <p:xfrm>
          <a:off x="7627402" y="4163221"/>
          <a:ext cx="2583399" cy="2027237"/>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9" name="Chart 18"/>
          <p:cNvGraphicFramePr>
            <a:graphicFrameLocks/>
          </p:cNvGraphicFramePr>
          <p:nvPr>
            <p:extLst/>
          </p:nvPr>
        </p:nvGraphicFramePr>
        <p:xfrm>
          <a:off x="7619889" y="4387852"/>
          <a:ext cx="2581275" cy="1609869"/>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21" name="Chart 20"/>
          <p:cNvGraphicFramePr>
            <a:graphicFrameLocks/>
          </p:cNvGraphicFramePr>
          <p:nvPr>
            <p:extLst/>
          </p:nvPr>
        </p:nvGraphicFramePr>
        <p:xfrm>
          <a:off x="8508998" y="1724849"/>
          <a:ext cx="2667001" cy="2250262"/>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22" name="Chart 21"/>
          <p:cNvGraphicFramePr>
            <a:graphicFrameLocks/>
          </p:cNvGraphicFramePr>
          <p:nvPr>
            <p:extLst/>
          </p:nvPr>
        </p:nvGraphicFramePr>
        <p:xfrm>
          <a:off x="8595360" y="3566068"/>
          <a:ext cx="2726316" cy="2743200"/>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3" name="Chart 22"/>
          <p:cNvGraphicFramePr>
            <a:graphicFrameLocks/>
          </p:cNvGraphicFramePr>
          <p:nvPr>
            <p:extLst/>
          </p:nvPr>
        </p:nvGraphicFramePr>
        <p:xfrm>
          <a:off x="8331200" y="1600201"/>
          <a:ext cx="2931121" cy="2466462"/>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24" name="Chart 23"/>
          <p:cNvGraphicFramePr>
            <a:graphicFrameLocks/>
          </p:cNvGraphicFramePr>
          <p:nvPr>
            <p:extLst/>
          </p:nvPr>
        </p:nvGraphicFramePr>
        <p:xfrm>
          <a:off x="8331200" y="3565528"/>
          <a:ext cx="2990476" cy="2167730"/>
        </p:xfrm>
        <a:graphic>
          <a:graphicData uri="http://schemas.openxmlformats.org/drawingml/2006/chart">
            <c:chart xmlns:c="http://schemas.openxmlformats.org/drawingml/2006/chart" xmlns:r="http://schemas.openxmlformats.org/officeDocument/2006/relationships" r:id="rId13"/>
          </a:graphicData>
        </a:graphic>
      </p:graphicFrame>
      <p:graphicFrame>
        <p:nvGraphicFramePr>
          <p:cNvPr id="28" name="Chart 27"/>
          <p:cNvGraphicFramePr>
            <a:graphicFrameLocks/>
          </p:cNvGraphicFramePr>
          <p:nvPr>
            <p:extLst/>
          </p:nvPr>
        </p:nvGraphicFramePr>
        <p:xfrm>
          <a:off x="8353959" y="1651881"/>
          <a:ext cx="3312041" cy="2531659"/>
        </p:xfrm>
        <a:graphic>
          <a:graphicData uri="http://schemas.openxmlformats.org/drawingml/2006/chart">
            <c:chart xmlns:c="http://schemas.openxmlformats.org/drawingml/2006/chart" xmlns:r="http://schemas.openxmlformats.org/officeDocument/2006/relationships" r:id="rId14"/>
          </a:graphicData>
        </a:graphic>
      </p:graphicFrame>
      <p:graphicFrame>
        <p:nvGraphicFramePr>
          <p:cNvPr id="29" name="Chart 28"/>
          <p:cNvGraphicFramePr>
            <a:graphicFrameLocks/>
          </p:cNvGraphicFramePr>
          <p:nvPr>
            <p:extLst/>
          </p:nvPr>
        </p:nvGraphicFramePr>
        <p:xfrm>
          <a:off x="8331200" y="3814474"/>
          <a:ext cx="3316922" cy="2434691"/>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32" name="Chart 31"/>
          <p:cNvGraphicFramePr>
            <a:graphicFrameLocks/>
          </p:cNvGraphicFramePr>
          <p:nvPr>
            <p:extLst/>
          </p:nvPr>
        </p:nvGraphicFramePr>
        <p:xfrm>
          <a:off x="8595360" y="1638521"/>
          <a:ext cx="3060844" cy="2247680"/>
        </p:xfrm>
        <a:graphic>
          <a:graphicData uri="http://schemas.openxmlformats.org/drawingml/2006/chart">
            <c:chart xmlns:c="http://schemas.openxmlformats.org/drawingml/2006/chart" xmlns:r="http://schemas.openxmlformats.org/officeDocument/2006/relationships" r:id="rId16"/>
          </a:graphicData>
        </a:graphic>
      </p:graphicFrame>
      <p:graphicFrame>
        <p:nvGraphicFramePr>
          <p:cNvPr id="33" name="Chart 32"/>
          <p:cNvGraphicFramePr>
            <a:graphicFrameLocks/>
          </p:cNvGraphicFramePr>
          <p:nvPr>
            <p:extLst/>
          </p:nvPr>
        </p:nvGraphicFramePr>
        <p:xfrm>
          <a:off x="8353958" y="3758933"/>
          <a:ext cx="3272891" cy="2129825"/>
        </p:xfrm>
        <a:graphic>
          <a:graphicData uri="http://schemas.openxmlformats.org/drawingml/2006/chart">
            <c:chart xmlns:c="http://schemas.openxmlformats.org/drawingml/2006/chart" xmlns:r="http://schemas.openxmlformats.org/officeDocument/2006/relationships" r:id="rId17"/>
          </a:graphicData>
        </a:graphic>
      </p:graphicFrame>
      <p:graphicFrame>
        <p:nvGraphicFramePr>
          <p:cNvPr id="35" name="Chart 34"/>
          <p:cNvGraphicFramePr>
            <a:graphicFrameLocks/>
          </p:cNvGraphicFramePr>
          <p:nvPr>
            <p:extLst/>
          </p:nvPr>
        </p:nvGraphicFramePr>
        <p:xfrm>
          <a:off x="677216" y="2806762"/>
          <a:ext cx="5648325" cy="3732151"/>
        </p:xfrm>
        <a:graphic>
          <a:graphicData uri="http://schemas.openxmlformats.org/drawingml/2006/chart">
            <c:chart xmlns:c="http://schemas.openxmlformats.org/drawingml/2006/chart" xmlns:r="http://schemas.openxmlformats.org/officeDocument/2006/relationships" r:id="rId18"/>
          </a:graphicData>
        </a:graphic>
      </p:graphicFrame>
      <p:graphicFrame>
        <p:nvGraphicFramePr>
          <p:cNvPr id="25" name="Chart 24"/>
          <p:cNvGraphicFramePr>
            <a:graphicFrameLocks/>
          </p:cNvGraphicFramePr>
          <p:nvPr>
            <p:extLst/>
          </p:nvPr>
        </p:nvGraphicFramePr>
        <p:xfrm>
          <a:off x="655943" y="2819400"/>
          <a:ext cx="4720018" cy="2851850"/>
        </p:xfrm>
        <a:graphic>
          <a:graphicData uri="http://schemas.openxmlformats.org/drawingml/2006/chart">
            <c:chart xmlns:c="http://schemas.openxmlformats.org/drawingml/2006/chart" xmlns:r="http://schemas.openxmlformats.org/officeDocument/2006/relationships" r:id="rId19"/>
          </a:graphicData>
        </a:graphic>
      </p:graphicFrame>
      <p:graphicFrame>
        <p:nvGraphicFramePr>
          <p:cNvPr id="26" name="Chart 25"/>
          <p:cNvGraphicFramePr>
            <a:graphicFrameLocks/>
          </p:cNvGraphicFramePr>
          <p:nvPr>
            <p:extLst/>
          </p:nvPr>
        </p:nvGraphicFramePr>
        <p:xfrm>
          <a:off x="8595359" y="1578443"/>
          <a:ext cx="3016088" cy="2332359"/>
        </p:xfrm>
        <a:graphic>
          <a:graphicData uri="http://schemas.openxmlformats.org/drawingml/2006/chart">
            <c:chart xmlns:c="http://schemas.openxmlformats.org/drawingml/2006/chart" xmlns:r="http://schemas.openxmlformats.org/officeDocument/2006/relationships" r:id="rId20"/>
          </a:graphicData>
        </a:graphic>
      </p:graphicFrame>
      <p:graphicFrame>
        <p:nvGraphicFramePr>
          <p:cNvPr id="27" name="Chart 26"/>
          <p:cNvGraphicFramePr>
            <a:graphicFrameLocks/>
          </p:cNvGraphicFramePr>
          <p:nvPr>
            <p:extLst/>
          </p:nvPr>
        </p:nvGraphicFramePr>
        <p:xfrm>
          <a:off x="8571687" y="3713651"/>
          <a:ext cx="3076436" cy="2390755"/>
        </p:xfrm>
        <a:graphic>
          <a:graphicData uri="http://schemas.openxmlformats.org/drawingml/2006/chart">
            <c:chart xmlns:c="http://schemas.openxmlformats.org/drawingml/2006/chart" xmlns:r="http://schemas.openxmlformats.org/officeDocument/2006/relationships" r:id="rId21"/>
          </a:graphicData>
        </a:graphic>
      </p:graphicFrame>
      <p:graphicFrame>
        <p:nvGraphicFramePr>
          <p:cNvPr id="30" name="Chart 29"/>
          <p:cNvGraphicFramePr>
            <a:graphicFrameLocks/>
          </p:cNvGraphicFramePr>
          <p:nvPr>
            <p:extLst>
              <p:ext uri="{D42A27DB-BD31-4B8C-83A1-F6EECF244321}">
                <p14:modId xmlns:p14="http://schemas.microsoft.com/office/powerpoint/2010/main" val="75355774"/>
              </p:ext>
            </p:extLst>
          </p:nvPr>
        </p:nvGraphicFramePr>
        <p:xfrm>
          <a:off x="747712" y="2814176"/>
          <a:ext cx="5247284" cy="3053223"/>
        </p:xfrm>
        <a:graphic>
          <a:graphicData uri="http://schemas.openxmlformats.org/drawingml/2006/chart">
            <c:chart xmlns:c="http://schemas.openxmlformats.org/drawingml/2006/chart" xmlns:r="http://schemas.openxmlformats.org/officeDocument/2006/relationships" r:id="rId22"/>
          </a:graphicData>
        </a:graphic>
      </p:graphicFrame>
    </p:spTree>
    <p:extLst>
      <p:ext uri="{BB962C8B-B14F-4D97-AF65-F5344CB8AC3E}">
        <p14:creationId xmlns:p14="http://schemas.microsoft.com/office/powerpoint/2010/main" val="24119953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p:txBody>
          <a:bodyPr>
            <a:normAutofit/>
          </a:bodyPr>
          <a:lstStyle/>
          <a:p>
            <a:r>
              <a:rPr lang="en-US" dirty="0" smtClean="0">
                <a:latin typeface="+mn-lt"/>
              </a:rPr>
              <a:t>Questions?</a:t>
            </a:r>
            <a:endParaRPr lang="en-US" dirty="0">
              <a:latin typeface="+mn-lt"/>
            </a:endParaRPr>
          </a:p>
        </p:txBody>
      </p:sp>
      <p:sp>
        <p:nvSpPr>
          <p:cNvPr id="2" name="Content Placeholder 1"/>
          <p:cNvSpPr>
            <a:spLocks noGrp="1"/>
          </p:cNvSpPr>
          <p:nvPr>
            <p:ph idx="1"/>
          </p:nvPr>
        </p:nvSpPr>
        <p:spPr>
          <a:xfrm>
            <a:off x="609598" y="1600200"/>
            <a:ext cx="10972800" cy="4525963"/>
          </a:xfrm>
        </p:spPr>
        <p:txBody>
          <a:bodyPr/>
          <a:lstStyle/>
          <a:p>
            <a:r>
              <a:rPr lang="en-US" dirty="0"/>
              <a:t>Please submit any question you may have via the Q&amp;A box, at the bottom of your </a:t>
            </a:r>
            <a:r>
              <a:rPr lang="en-US" dirty="0" smtClean="0"/>
              <a:t>screen</a:t>
            </a:r>
            <a:endParaRPr lang="en-US" dirty="0"/>
          </a:p>
          <a:p>
            <a:pPr marL="0" indent="0">
              <a:buNone/>
            </a:pPr>
            <a:endParaRPr lang="en-US" dirty="0" smtClean="0"/>
          </a:p>
          <a:p>
            <a:pPr marL="0" indent="0">
              <a:buNone/>
            </a:pPr>
            <a:endParaRPr lang="en-US" dirty="0"/>
          </a:p>
          <a:p>
            <a:pPr>
              <a:lnSpc>
                <a:spcPct val="80000"/>
              </a:lnSpc>
              <a:buClr>
                <a:schemeClr val="tx1"/>
              </a:buClr>
            </a:pPr>
            <a:r>
              <a:rPr lang="en-US" u="sng" dirty="0"/>
              <a:t>Contacting the DOE SBIR/STTR Programs </a:t>
            </a:r>
            <a:r>
              <a:rPr lang="en-US" u="sng" dirty="0" smtClean="0"/>
              <a:t>Office</a:t>
            </a:r>
          </a:p>
          <a:p>
            <a:pPr lvl="1">
              <a:lnSpc>
                <a:spcPct val="80000"/>
              </a:lnSpc>
              <a:buClr>
                <a:schemeClr val="tx1"/>
              </a:buClr>
            </a:pPr>
            <a:r>
              <a:rPr lang="en-US" sz="1800" dirty="0" smtClean="0"/>
              <a:t>Phone</a:t>
            </a:r>
            <a:r>
              <a:rPr lang="en-US" sz="1800" dirty="0"/>
              <a:t>:  </a:t>
            </a:r>
            <a:r>
              <a:rPr lang="en-US" sz="1800" dirty="0" smtClean="0"/>
              <a:t>301-903-5707</a:t>
            </a:r>
          </a:p>
          <a:p>
            <a:pPr lvl="1">
              <a:lnSpc>
                <a:spcPct val="80000"/>
              </a:lnSpc>
              <a:buClr>
                <a:schemeClr val="tx1"/>
              </a:buClr>
            </a:pPr>
            <a:r>
              <a:rPr lang="en-US" sz="1800" dirty="0" smtClean="0"/>
              <a:t>Email</a:t>
            </a:r>
            <a:r>
              <a:rPr lang="en-US" sz="1800" dirty="0"/>
              <a:t>:  </a:t>
            </a:r>
            <a:r>
              <a:rPr lang="en-US" sz="1800" dirty="0" smtClean="0">
                <a:hlinkClick r:id="rId3"/>
              </a:rPr>
              <a:t>sbir-sttr@science.doe.gov</a:t>
            </a:r>
            <a:endParaRPr lang="en-US" sz="1800" dirty="0" smtClean="0"/>
          </a:p>
          <a:p>
            <a:pPr lvl="1">
              <a:lnSpc>
                <a:spcPct val="80000"/>
              </a:lnSpc>
              <a:buClr>
                <a:schemeClr val="tx1"/>
              </a:buClr>
            </a:pPr>
            <a:r>
              <a:rPr lang="en-US" sz="1800" dirty="0" smtClean="0"/>
              <a:t>Website</a:t>
            </a:r>
            <a:r>
              <a:rPr lang="en-US" sz="1800" dirty="0"/>
              <a:t>:  </a:t>
            </a:r>
            <a:r>
              <a:rPr lang="en-US" sz="1800" dirty="0" smtClean="0">
                <a:hlinkClick r:id="rId4"/>
              </a:rPr>
              <a:t>www.science.energy.gov/sbir</a:t>
            </a:r>
            <a:endParaRPr lang="en-US" sz="1800" dirty="0" smtClean="0"/>
          </a:p>
          <a:p>
            <a:pPr lvl="1">
              <a:lnSpc>
                <a:spcPct val="80000"/>
              </a:lnSpc>
              <a:buClr>
                <a:schemeClr val="tx1"/>
              </a:buClr>
            </a:pPr>
            <a:r>
              <a:rPr lang="en-US" sz="1800" dirty="0" smtClean="0"/>
              <a:t>Join </a:t>
            </a:r>
            <a:r>
              <a:rPr lang="en-US" sz="1800" dirty="0"/>
              <a:t>our Mailing List: </a:t>
            </a:r>
            <a:r>
              <a:rPr lang="en-US" sz="1800" u="sng" dirty="0">
                <a:solidFill>
                  <a:srgbClr val="0563C1"/>
                </a:solidFill>
                <a:latin typeface="Arial Narrow" panose="020B0606020202030204" pitchFamily="34" charset="0"/>
                <a:ea typeface="Calibri" panose="020F0502020204030204" pitchFamily="34" charset="0"/>
                <a:cs typeface="Times New Roman" panose="02020603050405020304" pitchFamily="18" charset="0"/>
                <a:hlinkClick r:id="rId5"/>
              </a:rPr>
              <a:t>http://</a:t>
            </a:r>
            <a:r>
              <a:rPr lang="en-US" sz="1800" u="sng" dirty="0" smtClean="0">
                <a:solidFill>
                  <a:srgbClr val="0563C1"/>
                </a:solidFill>
                <a:latin typeface="Arial Narrow" panose="020B0606020202030204" pitchFamily="34" charset="0"/>
                <a:ea typeface="Calibri" panose="020F0502020204030204" pitchFamily="34" charset="0"/>
                <a:cs typeface="Times New Roman" panose="02020603050405020304" pitchFamily="18" charset="0"/>
                <a:hlinkClick r:id="rId5"/>
              </a:rPr>
              <a:t>bit.ly/2fb3mBh</a:t>
            </a:r>
            <a:r>
              <a:rPr lang="en-US" sz="1800" dirty="0" smtClean="0">
                <a:solidFill>
                  <a:srgbClr val="0563C1"/>
                </a:solidFill>
                <a:latin typeface="Arial Narrow" panose="020B0606020202030204" pitchFamily="34" charset="0"/>
                <a:ea typeface="Calibri" panose="020F0502020204030204" pitchFamily="34" charset="0"/>
                <a:cs typeface="Times New Roman" panose="02020603050405020304" pitchFamily="18" charset="0"/>
              </a:rPr>
              <a:t> </a:t>
            </a:r>
            <a:r>
              <a:rPr lang="en-US" sz="1400" i="1" dirty="0" smtClean="0">
                <a:solidFill>
                  <a:srgbClr val="0563C1"/>
                </a:solidFill>
                <a:latin typeface="Arial Narrow" panose="020B0606020202030204" pitchFamily="34" charset="0"/>
                <a:ea typeface="Calibri" panose="020F0502020204030204" pitchFamily="34" charset="0"/>
                <a:cs typeface="Times New Roman" panose="02020603050405020304" pitchFamily="18" charset="0"/>
              </a:rPr>
              <a:t>this </a:t>
            </a:r>
            <a:r>
              <a:rPr lang="en-US" sz="1400" i="1" dirty="0">
                <a:solidFill>
                  <a:srgbClr val="0563C1"/>
                </a:solidFill>
                <a:latin typeface="Arial Narrow" panose="020B0606020202030204" pitchFamily="34" charset="0"/>
                <a:ea typeface="Calibri" panose="020F0502020204030204" pitchFamily="34" charset="0"/>
                <a:cs typeface="Times New Roman" panose="02020603050405020304" pitchFamily="18" charset="0"/>
              </a:rPr>
              <a:t>field is on every DOE SBIR/STTR web page</a:t>
            </a:r>
            <a:endParaRPr lang="en-US" sz="1400" i="1" dirty="0" smtClean="0">
              <a:solidFill>
                <a:srgbClr val="0563C1"/>
              </a:solidFill>
              <a:latin typeface="Arial Narrow" panose="020B0606020202030204" pitchFamily="34" charset="0"/>
              <a:ea typeface="Calibri" panose="020F0502020204030204" pitchFamily="34" charset="0"/>
              <a:cs typeface="Times New Roman" panose="02020603050405020304" pitchFamily="18" charset="0"/>
            </a:endParaRPr>
          </a:p>
          <a:p>
            <a:pPr lvl="1">
              <a:lnSpc>
                <a:spcPct val="80000"/>
              </a:lnSpc>
              <a:buClr>
                <a:schemeClr val="tx1"/>
              </a:buClr>
            </a:pPr>
            <a:r>
              <a:rPr lang="en-US" sz="1800" dirty="0" smtClean="0"/>
              <a:t>Provide Feedback</a:t>
            </a:r>
          </a:p>
          <a:p>
            <a:pPr lvl="1">
              <a:lnSpc>
                <a:spcPct val="80000"/>
              </a:lnSpc>
              <a:buClr>
                <a:schemeClr val="tx1"/>
              </a:buClr>
            </a:pPr>
            <a:r>
              <a:rPr lang="en-US" sz="1800" dirty="0" smtClean="0"/>
              <a:t>Submit </a:t>
            </a:r>
            <a:r>
              <a:rPr lang="en-US" sz="1800" dirty="0"/>
              <a:t>suggestions for improving the SBIR &amp; STTR Programs:</a:t>
            </a:r>
            <a:r>
              <a:rPr lang="en-US"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6"/>
              </a:rPr>
              <a:t> https://go.usa.gov/xnWCH</a:t>
            </a:r>
            <a:r>
              <a:rPr lang="en-US"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rPr>
              <a:t> </a:t>
            </a:r>
            <a:r>
              <a:rPr lang="en-US" sz="1800" dirty="0"/>
              <a:t> </a:t>
            </a:r>
            <a:endParaRPr lang="en-US" sz="1800" dirty="0" smtClean="0"/>
          </a:p>
          <a:p>
            <a:pPr lvl="1">
              <a:lnSpc>
                <a:spcPct val="80000"/>
              </a:lnSpc>
              <a:buClr>
                <a:schemeClr val="tx1"/>
              </a:buClr>
            </a:pPr>
            <a:r>
              <a:rPr lang="en-US" sz="1800" dirty="0" smtClean="0"/>
              <a:t>Twitter</a:t>
            </a:r>
            <a:r>
              <a:rPr lang="en-US" sz="1800" dirty="0"/>
              <a:t>:  @DOESBIR  </a:t>
            </a:r>
          </a:p>
          <a:p>
            <a:endParaRPr lang="en-US" dirty="0"/>
          </a:p>
        </p:txBody>
      </p:sp>
      <p:sp>
        <p:nvSpPr>
          <p:cNvPr id="4" name="Rectangle 3"/>
          <p:cNvSpPr/>
          <p:nvPr/>
        </p:nvSpPr>
        <p:spPr>
          <a:xfrm>
            <a:off x="2000248" y="3438526"/>
            <a:ext cx="8229600" cy="344710"/>
          </a:xfrm>
          <a:prstGeom prst="rect">
            <a:avLst/>
          </a:prstGeom>
          <a:solidFill>
            <a:schemeClr val="bg1">
              <a:alpha val="0"/>
            </a:schemeClr>
          </a:solidFill>
          <a:effectLst>
            <a:glow rad="228600">
              <a:schemeClr val="accent1">
                <a:lumMod val="60000"/>
                <a:lumOff val="40000"/>
                <a:alpha val="40000"/>
              </a:schemeClr>
            </a:glow>
          </a:effectLst>
        </p:spPr>
        <p:txBody>
          <a:bodyPr wrap="square">
            <a:spAutoFit/>
          </a:bodyPr>
          <a:lstStyle/>
          <a:p>
            <a:pPr>
              <a:lnSpc>
                <a:spcPct val="80000"/>
              </a:lnSpc>
              <a:buClr>
                <a:schemeClr val="tx1"/>
              </a:buClr>
            </a:pPr>
            <a:endParaRPr lang="en-US" sz="2000" dirty="0">
              <a:latin typeface="+mn-lt"/>
            </a:endParaRPr>
          </a:p>
        </p:txBody>
      </p:sp>
      <p:sp>
        <p:nvSpPr>
          <p:cNvPr id="5" name="Rectangle 4"/>
          <p:cNvSpPr/>
          <p:nvPr/>
        </p:nvSpPr>
        <p:spPr>
          <a:xfrm>
            <a:off x="3904011" y="1676401"/>
            <a:ext cx="4383974" cy="395173"/>
          </a:xfrm>
          <a:prstGeom prst="rect">
            <a:avLst/>
          </a:prstGeom>
          <a:solidFill>
            <a:schemeClr val="bg1">
              <a:alpha val="0"/>
            </a:schemeClr>
          </a:solidFill>
          <a:effectLst>
            <a:glow rad="228600">
              <a:schemeClr val="accent1">
                <a:lumMod val="60000"/>
                <a:lumOff val="40000"/>
                <a:alpha val="40000"/>
              </a:schemeClr>
            </a:glow>
          </a:effectLst>
        </p:spPr>
        <p:txBody>
          <a:bodyPr wrap="square">
            <a:spAutoFit/>
          </a:bodyPr>
          <a:lstStyle/>
          <a:p>
            <a:pPr eaLnBrk="1" hangingPunct="1">
              <a:lnSpc>
                <a:spcPct val="80000"/>
              </a:lnSpc>
              <a:buClr>
                <a:schemeClr val="tx1"/>
              </a:buClr>
            </a:pPr>
            <a:endParaRPr lang="en-US" dirty="0">
              <a:latin typeface="+mn-lt"/>
            </a:endParaRPr>
          </a:p>
        </p:txBody>
      </p:sp>
      <p:pic>
        <p:nvPicPr>
          <p:cNvPr id="3" name="Picture 2"/>
          <p:cNvPicPr>
            <a:picLocks noChangeAspect="1"/>
          </p:cNvPicPr>
          <p:nvPr/>
        </p:nvPicPr>
        <p:blipFill>
          <a:blip r:embed="rId7"/>
          <a:stretch>
            <a:fillRect/>
          </a:stretch>
        </p:blipFill>
        <p:spPr>
          <a:xfrm>
            <a:off x="9954013" y="2687729"/>
            <a:ext cx="1304624" cy="2350906"/>
          </a:xfrm>
          <a:prstGeom prst="rect">
            <a:avLst/>
          </a:prstGeom>
        </p:spPr>
      </p:pic>
      <p:pic>
        <p:nvPicPr>
          <p:cNvPr id="7" name="Picture 6"/>
          <p:cNvPicPr>
            <a:picLocks noChangeAspect="1"/>
          </p:cNvPicPr>
          <p:nvPr/>
        </p:nvPicPr>
        <p:blipFill>
          <a:blip r:embed="rId8"/>
          <a:stretch>
            <a:fillRect/>
          </a:stretch>
        </p:blipFill>
        <p:spPr>
          <a:xfrm rot="12479862">
            <a:off x="8519779" y="3697005"/>
            <a:ext cx="1539261" cy="1362389"/>
          </a:xfrm>
          <a:prstGeom prst="rect">
            <a:avLst/>
          </a:prstGeom>
        </p:spPr>
      </p:pic>
      <p:cxnSp>
        <p:nvCxnSpPr>
          <p:cNvPr id="11" name="Straight Arrow Connector 10"/>
          <p:cNvCxnSpPr/>
          <p:nvPr/>
        </p:nvCxnSpPr>
        <p:spPr>
          <a:xfrm flipV="1">
            <a:off x="9613170" y="4672698"/>
            <a:ext cx="901372" cy="50396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351558908"/>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Webinar Outline</a:t>
            </a:r>
            <a:endParaRPr lang="en-US" dirty="0"/>
          </a:p>
        </p:txBody>
      </p:sp>
      <p:sp>
        <p:nvSpPr>
          <p:cNvPr id="3" name="Content Placeholder 2"/>
          <p:cNvSpPr>
            <a:spLocks noGrp="1"/>
          </p:cNvSpPr>
          <p:nvPr>
            <p:ph idx="1"/>
          </p:nvPr>
        </p:nvSpPr>
        <p:spPr/>
        <p:txBody>
          <a:bodyPr/>
          <a:lstStyle/>
          <a:p>
            <a:r>
              <a:rPr lang="en-US" b="1" dirty="0" smtClean="0"/>
              <a:t>Background:  </a:t>
            </a:r>
            <a:r>
              <a:rPr lang="en-US" dirty="0" smtClean="0"/>
              <a:t>What are Second Phase II awards and why were they implemented?  </a:t>
            </a:r>
          </a:p>
          <a:p>
            <a:r>
              <a:rPr lang="en-US" b="1" dirty="0" smtClean="0"/>
              <a:t>Application:  </a:t>
            </a:r>
            <a:r>
              <a:rPr lang="en-US" dirty="0" smtClean="0"/>
              <a:t>How and when can I apply? </a:t>
            </a:r>
          </a:p>
          <a:p>
            <a:r>
              <a:rPr lang="en-US" dirty="0" smtClean="0"/>
              <a:t>Questions</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3</a:t>
            </a:fld>
            <a:endParaRPr lang="en-US"/>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a:t>
            </a:r>
            <a:endParaRPr lang="en-US" dirty="0"/>
          </a:p>
        </p:txBody>
      </p:sp>
      <p:sp>
        <p:nvSpPr>
          <p:cNvPr id="3" name="Content Placeholder 2"/>
          <p:cNvSpPr>
            <a:spLocks noGrp="1"/>
          </p:cNvSpPr>
          <p:nvPr>
            <p:ph idx="1"/>
          </p:nvPr>
        </p:nvSpPr>
        <p:spPr/>
        <p:txBody>
          <a:bodyPr/>
          <a:lstStyle/>
          <a:p>
            <a:endParaRPr lang="en-US" dirty="0" smtClean="0"/>
          </a:p>
          <a:p>
            <a:pPr lvl="1"/>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4</a:t>
            </a:fld>
            <a:endParaRPr lang="en-US" dirty="0"/>
          </a:p>
        </p:txBody>
      </p:sp>
      <p:sp>
        <p:nvSpPr>
          <p:cNvPr id="6" name="Rectangle 5"/>
          <p:cNvSpPr/>
          <p:nvPr/>
        </p:nvSpPr>
        <p:spPr>
          <a:xfrm>
            <a:off x="4476749" y="1857375"/>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Initial Phase II</a:t>
            </a:r>
          </a:p>
        </p:txBody>
      </p:sp>
      <p:sp>
        <p:nvSpPr>
          <p:cNvPr id="7" name="Rectangle 6"/>
          <p:cNvSpPr/>
          <p:nvPr/>
        </p:nvSpPr>
        <p:spPr>
          <a:xfrm>
            <a:off x="7305674" y="1857375"/>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Second Phase II</a:t>
            </a:r>
          </a:p>
        </p:txBody>
      </p:sp>
      <p:sp>
        <p:nvSpPr>
          <p:cNvPr id="11" name="TextBox 10"/>
          <p:cNvSpPr txBox="1"/>
          <p:nvPr/>
        </p:nvSpPr>
        <p:spPr>
          <a:xfrm>
            <a:off x="7472362" y="2438400"/>
            <a:ext cx="2085975" cy="369332"/>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800" dirty="0">
                <a:solidFill>
                  <a:schemeClr val="tx2"/>
                </a:solidFill>
                <a:latin typeface="+mn-lt"/>
              </a:rPr>
              <a:t>Phase IIA</a:t>
            </a:r>
          </a:p>
        </p:txBody>
      </p:sp>
      <p:sp>
        <p:nvSpPr>
          <p:cNvPr id="12" name="TextBox 11"/>
          <p:cNvSpPr txBox="1"/>
          <p:nvPr/>
        </p:nvSpPr>
        <p:spPr>
          <a:xfrm>
            <a:off x="7481887" y="2775466"/>
            <a:ext cx="2085975" cy="369332"/>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800" dirty="0">
                <a:solidFill>
                  <a:schemeClr val="tx2"/>
                </a:solidFill>
                <a:latin typeface="+mn-lt"/>
              </a:rPr>
              <a:t>Phase IIB</a:t>
            </a:r>
          </a:p>
        </p:txBody>
      </p:sp>
      <p:sp>
        <p:nvSpPr>
          <p:cNvPr id="13" name="TextBox 12"/>
          <p:cNvSpPr txBox="1"/>
          <p:nvPr/>
        </p:nvSpPr>
        <p:spPr>
          <a:xfrm>
            <a:off x="4643437" y="2639973"/>
            <a:ext cx="2085975" cy="369332"/>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800" dirty="0">
                <a:solidFill>
                  <a:schemeClr val="tx2"/>
                </a:solidFill>
                <a:latin typeface="+mn-lt"/>
              </a:rPr>
              <a:t>Phase II</a:t>
            </a:r>
          </a:p>
        </p:txBody>
      </p:sp>
      <p:sp>
        <p:nvSpPr>
          <p:cNvPr id="15" name="Content Placeholder 2"/>
          <p:cNvSpPr txBox="1">
            <a:spLocks/>
          </p:cNvSpPr>
          <p:nvPr/>
        </p:nvSpPr>
        <p:spPr>
          <a:xfrm>
            <a:off x="990600" y="3648076"/>
            <a:ext cx="10287000" cy="263048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sz="2000" dirty="0"/>
              <a:t>Awards</a:t>
            </a:r>
          </a:p>
          <a:p>
            <a:pPr lvl="1" fontAlgn="auto">
              <a:spcAft>
                <a:spcPts val="0"/>
              </a:spcAft>
            </a:pPr>
            <a:r>
              <a:rPr lang="en-US" sz="1600" dirty="0"/>
              <a:t>“Phase II” will denote </a:t>
            </a:r>
            <a:r>
              <a:rPr lang="en-US" sz="1600" u="sng" dirty="0"/>
              <a:t>initial</a:t>
            </a:r>
            <a:r>
              <a:rPr lang="en-US" sz="1600" dirty="0"/>
              <a:t> Phase II awards </a:t>
            </a:r>
          </a:p>
          <a:p>
            <a:pPr lvl="1" fontAlgn="auto">
              <a:spcAft>
                <a:spcPts val="0"/>
              </a:spcAft>
            </a:pPr>
            <a:r>
              <a:rPr lang="en-US" sz="1600" dirty="0"/>
              <a:t>“Phase IIA” and “Phase IIB” will denote </a:t>
            </a:r>
            <a:r>
              <a:rPr lang="en-US" sz="1600" u="sng" dirty="0"/>
              <a:t>second</a:t>
            </a:r>
            <a:r>
              <a:rPr lang="en-US" sz="1600" dirty="0"/>
              <a:t> Phase II awards</a:t>
            </a:r>
          </a:p>
          <a:p>
            <a:pPr fontAlgn="auto">
              <a:spcAft>
                <a:spcPts val="0"/>
              </a:spcAft>
            </a:pPr>
            <a:r>
              <a:rPr lang="en-US" sz="2000" dirty="0"/>
              <a:t>Funding Opportunity Announcement  </a:t>
            </a:r>
          </a:p>
          <a:p>
            <a:pPr lvl="1" fontAlgn="auto">
              <a:spcAft>
                <a:spcPts val="0"/>
              </a:spcAft>
            </a:pPr>
            <a:r>
              <a:rPr lang="en-US" sz="1600" dirty="0"/>
              <a:t>Both initial and second Phase II applications are submitted through our “Phase II” Funding Opportunity Announcements</a:t>
            </a:r>
          </a:p>
        </p:txBody>
      </p:sp>
      <p:sp>
        <p:nvSpPr>
          <p:cNvPr id="14" name="Rectangle 13"/>
          <p:cNvSpPr/>
          <p:nvPr/>
        </p:nvSpPr>
        <p:spPr>
          <a:xfrm>
            <a:off x="1981200" y="1847850"/>
            <a:ext cx="2419350" cy="40005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u="sng" dirty="0">
                <a:solidFill>
                  <a:schemeClr val="tx1"/>
                </a:solidFill>
              </a:rPr>
              <a:t>Phase I</a:t>
            </a:r>
          </a:p>
        </p:txBody>
      </p:sp>
      <p:sp>
        <p:nvSpPr>
          <p:cNvPr id="16" name="TextBox 15"/>
          <p:cNvSpPr txBox="1"/>
          <p:nvPr/>
        </p:nvSpPr>
        <p:spPr>
          <a:xfrm>
            <a:off x="2147888" y="2639973"/>
            <a:ext cx="2085975" cy="369332"/>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sz="1800" dirty="0">
                <a:solidFill>
                  <a:schemeClr val="tx2"/>
                </a:solidFill>
                <a:latin typeface="+mn-lt"/>
              </a:rPr>
              <a:t>Phase I</a:t>
            </a:r>
          </a:p>
        </p:txBody>
      </p:sp>
      <p:cxnSp>
        <p:nvCxnSpPr>
          <p:cNvPr id="8" name="Straight Arrow Connector 7"/>
          <p:cNvCxnSpPr>
            <a:endCxn id="13" idx="1"/>
          </p:cNvCxnSpPr>
          <p:nvPr/>
        </p:nvCxnSpPr>
        <p:spPr>
          <a:xfrm>
            <a:off x="4114800" y="2824639"/>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781800" y="2819400"/>
            <a:ext cx="528636" cy="0"/>
          </a:xfrm>
          <a:prstGeom prst="straightConnector1">
            <a:avLst/>
          </a:prstGeom>
          <a:ln>
            <a:solidFill>
              <a:schemeClr val="tx2"/>
            </a:solidFill>
            <a:tailEnd type="arrow"/>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5931032"/>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Statutory Changes</a:t>
            </a:r>
            <a:endParaRPr lang="en-US" dirty="0"/>
          </a:p>
        </p:txBody>
      </p:sp>
      <p:sp>
        <p:nvSpPr>
          <p:cNvPr id="3" name="Content Placeholder 2"/>
          <p:cNvSpPr>
            <a:spLocks noGrp="1"/>
          </p:cNvSpPr>
          <p:nvPr>
            <p:ph idx="1"/>
          </p:nvPr>
        </p:nvSpPr>
        <p:spPr/>
        <p:txBody>
          <a:bodyPr>
            <a:normAutofit/>
          </a:bodyPr>
          <a:lstStyle/>
          <a:p>
            <a:r>
              <a:rPr lang="en-US" sz="2000" dirty="0"/>
              <a:t>SBIR/STTR Reauthorization (December 31, 2011) permitted agencies to issue second Phase II awards</a:t>
            </a:r>
          </a:p>
          <a:p>
            <a:pPr lvl="1"/>
            <a:r>
              <a:rPr lang="en-US" sz="1600" dirty="0"/>
              <a:t>15 USC 638</a:t>
            </a:r>
          </a:p>
          <a:p>
            <a:pPr lvl="2"/>
            <a:r>
              <a:rPr lang="en-US" sz="1400" dirty="0"/>
              <a:t>(ff) Additional SBIR and STTR awards.</a:t>
            </a:r>
            <a:br>
              <a:rPr lang="en-US" sz="1400" dirty="0"/>
            </a:br>
            <a:r>
              <a:rPr lang="en-US" sz="1400" dirty="0"/>
              <a:t>   (1) Express authority for awarding a sequential Phase II award.  A small </a:t>
            </a:r>
            <a:r>
              <a:rPr lang="en-US" sz="1400" dirty="0" smtClean="0"/>
              <a:t>business concern </a:t>
            </a:r>
            <a:r>
              <a:rPr lang="en-US" sz="1400" dirty="0"/>
              <a:t>that receives a Phase II SBIR award or a Phase II STTR award for a project remains eligible to receive 1 additional Phase II SBIR award or Phase II STTR award for continued work on that project.</a:t>
            </a:r>
          </a:p>
          <a:p>
            <a:pPr lvl="1"/>
            <a:r>
              <a:rPr lang="en-US" sz="1600" dirty="0"/>
              <a:t>Only DOE Phase II awardees are eligible</a:t>
            </a:r>
          </a:p>
          <a:p>
            <a:r>
              <a:rPr lang="en-US" sz="2000" dirty="0" smtClean="0">
                <a:solidFill>
                  <a:srgbClr val="00B050"/>
                </a:solidFill>
              </a:rPr>
              <a:t>FY 2019 NDAA (August 13, 2018)</a:t>
            </a:r>
            <a:endParaRPr lang="en-US" sz="2000" dirty="0">
              <a:solidFill>
                <a:srgbClr val="00B050"/>
              </a:solidFill>
            </a:endParaRPr>
          </a:p>
          <a:p>
            <a:pPr lvl="1"/>
            <a:r>
              <a:rPr lang="en-US" sz="1600" dirty="0">
                <a:solidFill>
                  <a:srgbClr val="00B050"/>
                </a:solidFill>
              </a:rPr>
              <a:t>Congress has authorized agencies to make a third </a:t>
            </a:r>
            <a:r>
              <a:rPr lang="en-US" sz="1600" dirty="0" smtClean="0">
                <a:solidFill>
                  <a:srgbClr val="00B050"/>
                </a:solidFill>
              </a:rPr>
              <a:t>SBIR Phase </a:t>
            </a:r>
            <a:r>
              <a:rPr lang="en-US" sz="1600" dirty="0">
                <a:solidFill>
                  <a:srgbClr val="00B050"/>
                </a:solidFill>
              </a:rPr>
              <a:t>II </a:t>
            </a:r>
            <a:r>
              <a:rPr lang="en-US" sz="1600" dirty="0" smtClean="0">
                <a:solidFill>
                  <a:srgbClr val="00B050"/>
                </a:solidFill>
              </a:rPr>
              <a:t>award that </a:t>
            </a:r>
            <a:r>
              <a:rPr lang="en-US" sz="1600" dirty="0">
                <a:solidFill>
                  <a:srgbClr val="00B050"/>
                </a:solidFill>
              </a:rPr>
              <a:t>requires 1:1 matching funds</a:t>
            </a:r>
          </a:p>
          <a:p>
            <a:pPr lvl="1"/>
            <a:r>
              <a:rPr lang="en-US" sz="1600" dirty="0">
                <a:solidFill>
                  <a:srgbClr val="00B050"/>
                </a:solidFill>
              </a:rPr>
              <a:t>DOE will </a:t>
            </a:r>
            <a:r>
              <a:rPr lang="en-US" sz="1600" dirty="0" smtClean="0">
                <a:solidFill>
                  <a:srgbClr val="00B050"/>
                </a:solidFill>
              </a:rPr>
              <a:t>implement </a:t>
            </a:r>
            <a:r>
              <a:rPr lang="en-US" sz="1600" dirty="0">
                <a:solidFill>
                  <a:srgbClr val="00B050"/>
                </a:solidFill>
              </a:rPr>
              <a:t>this </a:t>
            </a:r>
            <a:r>
              <a:rPr lang="en-US" sz="1600" dirty="0" smtClean="0">
                <a:solidFill>
                  <a:srgbClr val="00B050"/>
                </a:solidFill>
              </a:rPr>
              <a:t>in FY </a:t>
            </a:r>
            <a:r>
              <a:rPr lang="en-US" sz="1600" dirty="0">
                <a:solidFill>
                  <a:srgbClr val="00B050"/>
                </a:solidFill>
              </a:rPr>
              <a:t>2019 Phase II Release 2</a:t>
            </a:r>
          </a:p>
          <a:p>
            <a:pPr marL="0" indent="0">
              <a:buNone/>
            </a:pPr>
            <a:endParaRPr lang="en-US" sz="2000"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5</a:t>
            </a:fld>
            <a:endParaRPr lang="en-US" dirty="0"/>
          </a:p>
        </p:txBody>
      </p:sp>
    </p:spTree>
    <p:extLst>
      <p:ext uri="{BB962C8B-B14F-4D97-AF65-F5344CB8AC3E}">
        <p14:creationId xmlns:p14="http://schemas.microsoft.com/office/powerpoint/2010/main" val="4138366837"/>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Motivation:  Phase IIA</a:t>
            </a:r>
            <a:endParaRPr lang="en-US" dirty="0"/>
          </a:p>
        </p:txBody>
      </p:sp>
      <p:sp>
        <p:nvSpPr>
          <p:cNvPr id="3" name="Content Placeholder 2"/>
          <p:cNvSpPr>
            <a:spLocks noGrp="1"/>
          </p:cNvSpPr>
          <p:nvPr>
            <p:ph idx="1"/>
          </p:nvPr>
        </p:nvSpPr>
        <p:spPr/>
        <p:txBody>
          <a:bodyPr>
            <a:normAutofit/>
          </a:bodyPr>
          <a:lstStyle/>
          <a:p>
            <a:r>
              <a:rPr lang="en-US" sz="2000" dirty="0" smtClean="0"/>
              <a:t>Some Phase II projects are unable to be completed within two years and require more time and funding.  </a:t>
            </a:r>
          </a:p>
          <a:p>
            <a:pPr lvl="1"/>
            <a:r>
              <a:rPr lang="en-US" sz="1800" dirty="0" smtClean="0"/>
              <a:t>DOE program managers will select the topics/subtopics for which Phase IIA applications will be accepted</a:t>
            </a:r>
          </a:p>
          <a:p>
            <a:r>
              <a:rPr lang="en-US" sz="2000" dirty="0" smtClean="0"/>
              <a:t>Historically such projects required small businesses to complete two or more Phase I/II cycles to complete their R&amp;D</a:t>
            </a:r>
          </a:p>
          <a:p>
            <a:r>
              <a:rPr lang="en-US" sz="2000" dirty="0" smtClean="0"/>
              <a:t>Phase IIA awards will start immediately upon completion of the Phase II award</a:t>
            </a:r>
          </a:p>
          <a:p>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6</a:t>
            </a:fld>
            <a:endParaRPr lang="en-US" dirty="0"/>
          </a:p>
        </p:txBody>
      </p:sp>
    </p:spTree>
    <p:extLst>
      <p:ext uri="{BB962C8B-B14F-4D97-AF65-F5344CB8AC3E}">
        <p14:creationId xmlns:p14="http://schemas.microsoft.com/office/powerpoint/2010/main" val="4141474750"/>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IIA Timeline</a:t>
            </a:r>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7</a:t>
            </a:fld>
            <a:endParaRPr lang="en-US" dirty="0"/>
          </a:p>
        </p:txBody>
      </p:sp>
      <p:sp>
        <p:nvSpPr>
          <p:cNvPr id="5" name="Rectangle 4"/>
          <p:cNvSpPr/>
          <p:nvPr/>
        </p:nvSpPr>
        <p:spPr>
          <a:xfrm>
            <a:off x="2590800" y="365760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4343400" y="365760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6762750" y="3657600"/>
            <a:ext cx="2419350" cy="400050"/>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a:t>
            </a:r>
          </a:p>
        </p:txBody>
      </p:sp>
      <p:sp>
        <p:nvSpPr>
          <p:cNvPr id="8" name="TextBox 7"/>
          <p:cNvSpPr txBox="1"/>
          <p:nvPr/>
        </p:nvSpPr>
        <p:spPr>
          <a:xfrm>
            <a:off x="2628902" y="4057651"/>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4953001" y="4056162"/>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7372351" y="4057651"/>
            <a:ext cx="1200149" cy="307777"/>
          </a:xfrm>
          <a:prstGeom prst="rect">
            <a:avLst/>
          </a:prstGeom>
          <a:noFill/>
        </p:spPr>
        <p:txBody>
          <a:bodyPr wrap="square" rtlCol="0">
            <a:spAutoFit/>
          </a:bodyPr>
          <a:lstStyle/>
          <a:p>
            <a:pPr algn="ctr"/>
            <a:r>
              <a:rPr lang="en-US" sz="1400" i="1" dirty="0">
                <a:solidFill>
                  <a:schemeClr val="accent1"/>
                </a:solidFill>
                <a:latin typeface="+mn-lt"/>
              </a:rPr>
              <a:t>up to 2 years</a:t>
            </a:r>
          </a:p>
        </p:txBody>
      </p:sp>
      <p:cxnSp>
        <p:nvCxnSpPr>
          <p:cNvPr id="11" name="Straight Arrow Connector 10"/>
          <p:cNvCxnSpPr/>
          <p:nvPr/>
        </p:nvCxnSpPr>
        <p:spPr>
          <a:xfrm flipV="1">
            <a:off x="6267450" y="4223297"/>
            <a:ext cx="0" cy="1421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5253037" y="4343400"/>
            <a:ext cx="2028826" cy="523220"/>
          </a:xfrm>
          <a:prstGeom prst="rect">
            <a:avLst/>
          </a:prstGeom>
          <a:noFill/>
        </p:spPr>
        <p:txBody>
          <a:bodyPr wrap="square" rtlCol="0">
            <a:spAutoFit/>
          </a:bodyPr>
          <a:lstStyle/>
          <a:p>
            <a:pPr algn="ctr"/>
            <a:r>
              <a:rPr lang="en-US" sz="1400" b="1" i="1" dirty="0">
                <a:solidFill>
                  <a:schemeClr val="accent1"/>
                </a:solidFill>
                <a:latin typeface="+mn-lt"/>
              </a:rPr>
              <a:t>Phase IIA application submitted in FY 2019</a:t>
            </a:r>
          </a:p>
        </p:txBody>
      </p:sp>
      <p:sp>
        <p:nvSpPr>
          <p:cNvPr id="13" name="TextBox 12"/>
          <p:cNvSpPr txBox="1"/>
          <p:nvPr/>
        </p:nvSpPr>
        <p:spPr>
          <a:xfrm>
            <a:off x="2688854" y="2872801"/>
            <a:ext cx="1070719" cy="584775"/>
          </a:xfrm>
          <a:prstGeom prst="rect">
            <a:avLst/>
          </a:prstGeom>
          <a:noFill/>
        </p:spPr>
        <p:txBody>
          <a:bodyPr wrap="square" rtlCol="0">
            <a:spAutoFit/>
          </a:bodyPr>
          <a:lstStyle/>
          <a:p>
            <a:pPr algn="ctr"/>
            <a:r>
              <a:rPr lang="en-US" sz="1600" dirty="0">
                <a:latin typeface="+mn-lt"/>
              </a:rPr>
              <a:t>Awarded in FY 2016</a:t>
            </a:r>
          </a:p>
        </p:txBody>
      </p:sp>
      <p:sp>
        <p:nvSpPr>
          <p:cNvPr id="14" name="TextBox 13"/>
          <p:cNvSpPr txBox="1"/>
          <p:nvPr/>
        </p:nvSpPr>
        <p:spPr>
          <a:xfrm>
            <a:off x="4876801" y="2872801"/>
            <a:ext cx="1070719" cy="584775"/>
          </a:xfrm>
          <a:prstGeom prst="rect">
            <a:avLst/>
          </a:prstGeom>
          <a:noFill/>
        </p:spPr>
        <p:txBody>
          <a:bodyPr wrap="square" rtlCol="0">
            <a:spAutoFit/>
          </a:bodyPr>
          <a:lstStyle/>
          <a:p>
            <a:pPr algn="ctr"/>
            <a:r>
              <a:rPr lang="en-US" sz="1600" dirty="0">
                <a:latin typeface="+mn-lt"/>
              </a:rPr>
              <a:t>Awarded in FY 2017</a:t>
            </a:r>
          </a:p>
        </p:txBody>
      </p:sp>
      <p:sp>
        <p:nvSpPr>
          <p:cNvPr id="16" name="TextBox 15"/>
          <p:cNvSpPr txBox="1"/>
          <p:nvPr/>
        </p:nvSpPr>
        <p:spPr>
          <a:xfrm>
            <a:off x="6780680" y="2703492"/>
            <a:ext cx="2668120" cy="523220"/>
          </a:xfrm>
          <a:prstGeom prst="rect">
            <a:avLst/>
          </a:prstGeom>
          <a:noFill/>
        </p:spPr>
        <p:txBody>
          <a:bodyPr wrap="square" rtlCol="0">
            <a:spAutoFit/>
          </a:bodyPr>
          <a:lstStyle/>
          <a:p>
            <a:r>
              <a:rPr lang="en-US" sz="1400" b="1" i="1" dirty="0">
                <a:solidFill>
                  <a:schemeClr val="accent1"/>
                </a:solidFill>
                <a:latin typeface="+mn-lt"/>
              </a:rPr>
              <a:t>No gap between end of Phase II and start of Phase IIA </a:t>
            </a:r>
          </a:p>
        </p:txBody>
      </p:sp>
      <p:cxnSp>
        <p:nvCxnSpPr>
          <p:cNvPr id="18" name="Straight Arrow Connector 17"/>
          <p:cNvCxnSpPr/>
          <p:nvPr/>
        </p:nvCxnSpPr>
        <p:spPr>
          <a:xfrm flipH="1">
            <a:off x="6762750" y="3371850"/>
            <a:ext cx="95250" cy="2857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9749286"/>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Motivation:  Phase IIB</a:t>
            </a:r>
            <a:endParaRPr lang="en-US" dirty="0"/>
          </a:p>
        </p:txBody>
      </p:sp>
      <p:sp>
        <p:nvSpPr>
          <p:cNvPr id="3" name="Content Placeholder 2"/>
          <p:cNvSpPr>
            <a:spLocks noGrp="1"/>
          </p:cNvSpPr>
          <p:nvPr>
            <p:ph idx="1"/>
          </p:nvPr>
        </p:nvSpPr>
        <p:spPr/>
        <p:txBody>
          <a:bodyPr>
            <a:normAutofit/>
          </a:bodyPr>
          <a:lstStyle/>
          <a:p>
            <a:r>
              <a:rPr lang="en-US" sz="2000" dirty="0" smtClean="0"/>
              <a:t>After successfully completing Phase II R&amp;D, some projects may require R&amp;D funding to transition an innovation towards commercialization  </a:t>
            </a:r>
          </a:p>
          <a:p>
            <a:r>
              <a:rPr lang="en-US" sz="2000" dirty="0" smtClean="0"/>
              <a:t>DOE is utilizing Phase IIB to increase the number of positive commercialization outcomes resulting from Phase II awards</a:t>
            </a:r>
          </a:p>
          <a:p>
            <a:r>
              <a:rPr lang="en-US" sz="2000" dirty="0" smtClean="0"/>
              <a:t>Phase IIB awards will start immediately after completing a Phase II or up to 1 year later </a:t>
            </a:r>
            <a:endParaRPr lang="en-US" sz="2000" dirty="0"/>
          </a:p>
        </p:txBody>
      </p:sp>
      <p:sp>
        <p:nvSpPr>
          <p:cNvPr id="4" name="Slide Number Placeholder 3"/>
          <p:cNvSpPr>
            <a:spLocks noGrp="1"/>
          </p:cNvSpPr>
          <p:nvPr>
            <p:ph type="sldNum" sz="quarter" idx="12"/>
          </p:nvPr>
        </p:nvSpPr>
        <p:spPr/>
        <p:txBody>
          <a:bodyPr/>
          <a:lstStyle/>
          <a:p>
            <a:fld id="{CFB0700A-AA3D-461B-A3B6-39C39373F01C}" type="slidenum">
              <a:rPr lang="en-US" smtClean="0"/>
              <a:pPr/>
              <a:t>8</a:t>
            </a:fld>
            <a:endParaRPr lang="en-US" dirty="0"/>
          </a:p>
        </p:txBody>
      </p:sp>
    </p:spTree>
    <p:extLst>
      <p:ext uri="{BB962C8B-B14F-4D97-AF65-F5344CB8AC3E}">
        <p14:creationId xmlns:p14="http://schemas.microsoft.com/office/powerpoint/2010/main" val="15897041"/>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IIB Timeline:  Two Options</a:t>
            </a:r>
            <a:endParaRPr lang="en-US" dirty="0"/>
          </a:p>
        </p:txBody>
      </p:sp>
      <p:sp>
        <p:nvSpPr>
          <p:cNvPr id="4" name="Slide Number Placeholder 3"/>
          <p:cNvSpPr>
            <a:spLocks noGrp="1"/>
          </p:cNvSpPr>
          <p:nvPr>
            <p:ph type="sldNum" sz="quarter" idx="12"/>
          </p:nvPr>
        </p:nvSpPr>
        <p:spPr/>
        <p:txBody>
          <a:bodyPr/>
          <a:lstStyle/>
          <a:p>
            <a:pPr>
              <a:defRPr/>
            </a:pPr>
            <a:fld id="{CFB0700A-AA3D-461B-A3B6-39C39373F01C}" type="slidenum">
              <a:rPr lang="en-US" smtClean="0"/>
              <a:pPr>
                <a:defRPr/>
              </a:pPr>
              <a:t>9</a:t>
            </a:fld>
            <a:endParaRPr lang="en-US" dirty="0"/>
          </a:p>
        </p:txBody>
      </p:sp>
      <p:sp>
        <p:nvSpPr>
          <p:cNvPr id="5" name="Rectangle 4"/>
          <p:cNvSpPr/>
          <p:nvPr/>
        </p:nvSpPr>
        <p:spPr>
          <a:xfrm>
            <a:off x="3533775" y="2655746"/>
            <a:ext cx="1419225"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6" name="Rectangle 5"/>
          <p:cNvSpPr/>
          <p:nvPr/>
        </p:nvSpPr>
        <p:spPr>
          <a:xfrm>
            <a:off x="5286375" y="2655746"/>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7" name="Rectangle 6"/>
          <p:cNvSpPr/>
          <p:nvPr/>
        </p:nvSpPr>
        <p:spPr>
          <a:xfrm>
            <a:off x="7705725" y="2655746"/>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8" name="TextBox 7"/>
          <p:cNvSpPr txBox="1"/>
          <p:nvPr/>
        </p:nvSpPr>
        <p:spPr>
          <a:xfrm>
            <a:off x="3571877" y="3055797"/>
            <a:ext cx="1200149" cy="307777"/>
          </a:xfrm>
          <a:prstGeom prst="rect">
            <a:avLst/>
          </a:prstGeom>
          <a:noFill/>
        </p:spPr>
        <p:txBody>
          <a:bodyPr wrap="square" rtlCol="0">
            <a:spAutoFit/>
          </a:bodyPr>
          <a:lstStyle/>
          <a:p>
            <a:pPr algn="ctr"/>
            <a:r>
              <a:rPr lang="en-US" sz="1400" i="1" dirty="0">
                <a:latin typeface="+mn-lt"/>
              </a:rPr>
              <a:t>6-9 months</a:t>
            </a:r>
          </a:p>
        </p:txBody>
      </p:sp>
      <p:sp>
        <p:nvSpPr>
          <p:cNvPr id="9" name="TextBox 8"/>
          <p:cNvSpPr txBox="1"/>
          <p:nvPr/>
        </p:nvSpPr>
        <p:spPr>
          <a:xfrm>
            <a:off x="5895976" y="3054308"/>
            <a:ext cx="1200149" cy="307777"/>
          </a:xfrm>
          <a:prstGeom prst="rect">
            <a:avLst/>
          </a:prstGeom>
          <a:noFill/>
        </p:spPr>
        <p:txBody>
          <a:bodyPr wrap="square" rtlCol="0">
            <a:spAutoFit/>
          </a:bodyPr>
          <a:lstStyle/>
          <a:p>
            <a:pPr algn="ctr"/>
            <a:r>
              <a:rPr lang="en-US" sz="1400" i="1" dirty="0">
                <a:latin typeface="+mn-lt"/>
              </a:rPr>
              <a:t>2 years</a:t>
            </a:r>
          </a:p>
        </p:txBody>
      </p:sp>
      <p:sp>
        <p:nvSpPr>
          <p:cNvPr id="10" name="TextBox 9"/>
          <p:cNvSpPr txBox="1"/>
          <p:nvPr/>
        </p:nvSpPr>
        <p:spPr>
          <a:xfrm>
            <a:off x="8315326" y="3055797"/>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1" name="Rectangle 10"/>
          <p:cNvSpPr/>
          <p:nvPr/>
        </p:nvSpPr>
        <p:spPr>
          <a:xfrm>
            <a:off x="7705725" y="4495800"/>
            <a:ext cx="2419350" cy="400050"/>
          </a:xfrm>
          <a:prstGeom prst="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IIB</a:t>
            </a:r>
          </a:p>
        </p:txBody>
      </p:sp>
      <p:sp>
        <p:nvSpPr>
          <p:cNvPr id="12" name="TextBox 11"/>
          <p:cNvSpPr txBox="1"/>
          <p:nvPr/>
        </p:nvSpPr>
        <p:spPr>
          <a:xfrm>
            <a:off x="8315326" y="4848226"/>
            <a:ext cx="1200149" cy="307777"/>
          </a:xfrm>
          <a:prstGeom prst="rect">
            <a:avLst/>
          </a:prstGeom>
          <a:noFill/>
        </p:spPr>
        <p:txBody>
          <a:bodyPr wrap="square" rtlCol="0">
            <a:spAutoFit/>
          </a:bodyPr>
          <a:lstStyle/>
          <a:p>
            <a:pPr algn="ctr"/>
            <a:r>
              <a:rPr lang="en-US" sz="1400" i="1" dirty="0">
                <a:solidFill>
                  <a:srgbClr val="00B050"/>
                </a:solidFill>
                <a:latin typeface="+mn-lt"/>
              </a:rPr>
              <a:t>up to 2 years</a:t>
            </a:r>
          </a:p>
        </p:txBody>
      </p:sp>
      <p:sp>
        <p:nvSpPr>
          <p:cNvPr id="13" name="Rectangle 12"/>
          <p:cNvSpPr/>
          <p:nvPr/>
        </p:nvSpPr>
        <p:spPr>
          <a:xfrm>
            <a:off x="1981200" y="4514850"/>
            <a:ext cx="1266826"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a:t>
            </a:r>
          </a:p>
        </p:txBody>
      </p:sp>
      <p:sp>
        <p:nvSpPr>
          <p:cNvPr id="14" name="Rectangle 13"/>
          <p:cNvSpPr/>
          <p:nvPr/>
        </p:nvSpPr>
        <p:spPr>
          <a:xfrm>
            <a:off x="3505200" y="4514850"/>
            <a:ext cx="2419350" cy="400050"/>
          </a:xfrm>
          <a:prstGeom prst="rect">
            <a:avLst/>
          </a:prstGeom>
          <a:solidFill>
            <a:schemeClr val="tx1">
              <a:lumMod val="75000"/>
              <a:lumOff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Phase II</a:t>
            </a:r>
          </a:p>
        </p:txBody>
      </p:sp>
      <p:sp>
        <p:nvSpPr>
          <p:cNvPr id="15" name="TextBox 14"/>
          <p:cNvSpPr txBox="1"/>
          <p:nvPr/>
        </p:nvSpPr>
        <p:spPr>
          <a:xfrm>
            <a:off x="2019302" y="4914901"/>
            <a:ext cx="1200149" cy="307777"/>
          </a:xfrm>
          <a:prstGeom prst="rect">
            <a:avLst/>
          </a:prstGeom>
          <a:noFill/>
        </p:spPr>
        <p:txBody>
          <a:bodyPr wrap="square" rtlCol="0">
            <a:spAutoFit/>
          </a:bodyPr>
          <a:lstStyle/>
          <a:p>
            <a:pPr algn="ctr"/>
            <a:r>
              <a:rPr lang="en-US" sz="1400" i="1" dirty="0">
                <a:latin typeface="+mn-lt"/>
              </a:rPr>
              <a:t>6-9 months</a:t>
            </a:r>
          </a:p>
        </p:txBody>
      </p:sp>
      <p:sp>
        <p:nvSpPr>
          <p:cNvPr id="16" name="TextBox 15"/>
          <p:cNvSpPr txBox="1"/>
          <p:nvPr/>
        </p:nvSpPr>
        <p:spPr>
          <a:xfrm>
            <a:off x="4114801" y="4913412"/>
            <a:ext cx="1200149" cy="307777"/>
          </a:xfrm>
          <a:prstGeom prst="rect">
            <a:avLst/>
          </a:prstGeom>
          <a:noFill/>
        </p:spPr>
        <p:txBody>
          <a:bodyPr wrap="square" rtlCol="0">
            <a:spAutoFit/>
          </a:bodyPr>
          <a:lstStyle/>
          <a:p>
            <a:pPr algn="ctr"/>
            <a:r>
              <a:rPr lang="en-US" sz="1400" i="1" dirty="0">
                <a:latin typeface="+mn-lt"/>
              </a:rPr>
              <a:t>2 years</a:t>
            </a:r>
          </a:p>
        </p:txBody>
      </p:sp>
      <p:cxnSp>
        <p:nvCxnSpPr>
          <p:cNvPr id="18" name="Straight Arrow Connector 17"/>
          <p:cNvCxnSpPr>
            <a:stCxn id="14" idx="3"/>
            <a:endCxn id="11" idx="1"/>
          </p:cNvCxnSpPr>
          <p:nvPr/>
        </p:nvCxnSpPr>
        <p:spPr>
          <a:xfrm flipV="1">
            <a:off x="5924551" y="4695825"/>
            <a:ext cx="1781175" cy="19050"/>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326283" y="4700265"/>
            <a:ext cx="1200149" cy="307777"/>
          </a:xfrm>
          <a:prstGeom prst="rect">
            <a:avLst/>
          </a:prstGeom>
          <a:noFill/>
        </p:spPr>
        <p:txBody>
          <a:bodyPr wrap="square" rtlCol="0">
            <a:spAutoFit/>
          </a:bodyPr>
          <a:lstStyle/>
          <a:p>
            <a:pPr algn="ctr"/>
            <a:r>
              <a:rPr lang="en-US" sz="1400" i="1" dirty="0">
                <a:solidFill>
                  <a:srgbClr val="00B050"/>
                </a:solidFill>
                <a:latin typeface="+mn-lt"/>
              </a:rPr>
              <a:t>1 year</a:t>
            </a:r>
          </a:p>
        </p:txBody>
      </p:sp>
      <p:cxnSp>
        <p:nvCxnSpPr>
          <p:cNvPr id="20" name="Straight Arrow Connector 19"/>
          <p:cNvCxnSpPr/>
          <p:nvPr/>
        </p:nvCxnSpPr>
        <p:spPr>
          <a:xfrm flipV="1">
            <a:off x="7196136" y="4913219"/>
            <a:ext cx="0" cy="240731"/>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181723" y="5067299"/>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a:t>
            </a:r>
          </a:p>
          <a:p>
            <a:pPr algn="ctr"/>
            <a:r>
              <a:rPr lang="en-US" sz="1400" b="1" i="1" dirty="0">
                <a:solidFill>
                  <a:srgbClr val="00B050"/>
                </a:solidFill>
                <a:latin typeface="+mn-lt"/>
              </a:rPr>
              <a:t>Submitted in FY2019</a:t>
            </a:r>
          </a:p>
        </p:txBody>
      </p:sp>
      <p:sp>
        <p:nvSpPr>
          <p:cNvPr id="22" name="TextBox 21"/>
          <p:cNvSpPr txBox="1"/>
          <p:nvPr/>
        </p:nvSpPr>
        <p:spPr>
          <a:xfrm>
            <a:off x="6157912" y="3398017"/>
            <a:ext cx="2028826" cy="523220"/>
          </a:xfrm>
          <a:prstGeom prst="rect">
            <a:avLst/>
          </a:prstGeom>
          <a:noFill/>
        </p:spPr>
        <p:txBody>
          <a:bodyPr wrap="square" rtlCol="0">
            <a:spAutoFit/>
          </a:bodyPr>
          <a:lstStyle/>
          <a:p>
            <a:pPr algn="ctr"/>
            <a:r>
              <a:rPr lang="en-US" sz="1400" b="1" i="1" dirty="0">
                <a:solidFill>
                  <a:srgbClr val="00B050"/>
                </a:solidFill>
                <a:latin typeface="+mn-lt"/>
              </a:rPr>
              <a:t>Phase IIB application submitted in FY 2019</a:t>
            </a:r>
          </a:p>
        </p:txBody>
      </p:sp>
      <p:cxnSp>
        <p:nvCxnSpPr>
          <p:cNvPr id="23" name="Straight Arrow Connector 22"/>
          <p:cNvCxnSpPr/>
          <p:nvPr/>
        </p:nvCxnSpPr>
        <p:spPr>
          <a:xfrm flipV="1">
            <a:off x="7172325" y="3198672"/>
            <a:ext cx="0" cy="151063"/>
          </a:xfrm>
          <a:prstGeom prst="straightConnector1">
            <a:avLst/>
          </a:prstGeom>
          <a:ln>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3631829" y="2025133"/>
            <a:ext cx="1070719" cy="584775"/>
          </a:xfrm>
          <a:prstGeom prst="rect">
            <a:avLst/>
          </a:prstGeom>
          <a:noFill/>
        </p:spPr>
        <p:txBody>
          <a:bodyPr wrap="square" rtlCol="0">
            <a:spAutoFit/>
          </a:bodyPr>
          <a:lstStyle/>
          <a:p>
            <a:pPr algn="ctr"/>
            <a:r>
              <a:rPr lang="en-US" sz="1600" dirty="0">
                <a:latin typeface="+mn-lt"/>
              </a:rPr>
              <a:t>Awarded in FY 2016</a:t>
            </a:r>
          </a:p>
        </p:txBody>
      </p:sp>
      <p:sp>
        <p:nvSpPr>
          <p:cNvPr id="25" name="TextBox 24"/>
          <p:cNvSpPr txBox="1"/>
          <p:nvPr/>
        </p:nvSpPr>
        <p:spPr>
          <a:xfrm>
            <a:off x="2079254" y="3855917"/>
            <a:ext cx="1070719" cy="584775"/>
          </a:xfrm>
          <a:prstGeom prst="rect">
            <a:avLst/>
          </a:prstGeom>
          <a:noFill/>
        </p:spPr>
        <p:txBody>
          <a:bodyPr wrap="square" rtlCol="0">
            <a:spAutoFit/>
          </a:bodyPr>
          <a:lstStyle/>
          <a:p>
            <a:pPr algn="ctr"/>
            <a:r>
              <a:rPr lang="en-US" sz="1600" dirty="0">
                <a:latin typeface="+mn-lt"/>
              </a:rPr>
              <a:t>Awarded in FY 2015</a:t>
            </a:r>
          </a:p>
        </p:txBody>
      </p:sp>
      <p:sp>
        <p:nvSpPr>
          <p:cNvPr id="27" name="TextBox 26"/>
          <p:cNvSpPr txBox="1"/>
          <p:nvPr/>
        </p:nvSpPr>
        <p:spPr>
          <a:xfrm>
            <a:off x="5895976" y="2032872"/>
            <a:ext cx="1070719" cy="584775"/>
          </a:xfrm>
          <a:prstGeom prst="rect">
            <a:avLst/>
          </a:prstGeom>
          <a:noFill/>
        </p:spPr>
        <p:txBody>
          <a:bodyPr wrap="square" rtlCol="0">
            <a:spAutoFit/>
          </a:bodyPr>
          <a:lstStyle/>
          <a:p>
            <a:pPr algn="ctr"/>
            <a:r>
              <a:rPr lang="en-US" sz="1600" dirty="0">
                <a:latin typeface="+mn-lt"/>
              </a:rPr>
              <a:t>Awarded in FY 2017</a:t>
            </a:r>
          </a:p>
        </p:txBody>
      </p:sp>
      <p:sp>
        <p:nvSpPr>
          <p:cNvPr id="28" name="TextBox 27"/>
          <p:cNvSpPr txBox="1"/>
          <p:nvPr/>
        </p:nvSpPr>
        <p:spPr>
          <a:xfrm>
            <a:off x="4114801" y="3836969"/>
            <a:ext cx="1070719" cy="584775"/>
          </a:xfrm>
          <a:prstGeom prst="rect">
            <a:avLst/>
          </a:prstGeom>
          <a:noFill/>
        </p:spPr>
        <p:txBody>
          <a:bodyPr wrap="square" rtlCol="0">
            <a:spAutoFit/>
          </a:bodyPr>
          <a:lstStyle/>
          <a:p>
            <a:pPr algn="ctr"/>
            <a:r>
              <a:rPr lang="en-US" sz="1600" dirty="0">
                <a:latin typeface="+mn-lt"/>
              </a:rPr>
              <a:t>Awarded in FY 2016</a:t>
            </a:r>
          </a:p>
        </p:txBody>
      </p:sp>
    </p:spTree>
    <p:extLst>
      <p:ext uri="{BB962C8B-B14F-4D97-AF65-F5344CB8AC3E}">
        <p14:creationId xmlns:p14="http://schemas.microsoft.com/office/powerpoint/2010/main" val="1677292222"/>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0</TotalTime>
  <Words>1721</Words>
  <Application>Microsoft Office PowerPoint</Application>
  <PresentationFormat>Widescreen</PresentationFormat>
  <Paragraphs>329</Paragraphs>
  <Slides>21</Slides>
  <Notes>5</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21</vt:i4>
      </vt:variant>
    </vt:vector>
  </HeadingPairs>
  <TitlesOfParts>
    <vt:vector size="32" baseType="lpstr">
      <vt:lpstr>Arial</vt:lpstr>
      <vt:lpstr>Arial Black</vt:lpstr>
      <vt:lpstr>Arial Narrow</vt:lpstr>
      <vt:lpstr>Calibri</vt:lpstr>
      <vt:lpstr>Cambria</vt:lpstr>
      <vt:lpstr>Symbol</vt:lpstr>
      <vt:lpstr>Times New Roman</vt:lpstr>
      <vt:lpstr>Wingdings</vt:lpstr>
      <vt:lpstr>Pixel</vt:lpstr>
      <vt:lpstr>Office Theme</vt:lpstr>
      <vt:lpstr>2_Office Theme</vt:lpstr>
      <vt:lpstr>PowerPoint Presentation</vt:lpstr>
      <vt:lpstr>DOE’s  Small Business Innovation Research (SBIR) and Small Business Technology TRansfer (STTR) Programs </vt:lpstr>
      <vt:lpstr>Webinar Outline</vt:lpstr>
      <vt:lpstr>Terminology</vt:lpstr>
      <vt:lpstr>Statutory Changes</vt:lpstr>
      <vt:lpstr>Motivation:  Phase IIA</vt:lpstr>
      <vt:lpstr>Phase IIA Timeline</vt:lpstr>
      <vt:lpstr>Motivation:  Phase IIB</vt:lpstr>
      <vt:lpstr>Phase IIB Timeline:  Two Options</vt:lpstr>
      <vt:lpstr>Funding for Phase IIA &amp; IIB Awards</vt:lpstr>
      <vt:lpstr>FY 2019 Phase II  Release 1  Funding Opportunity Announcement (FOA) DE-FOA-0001975</vt:lpstr>
      <vt:lpstr>Phase IIA</vt:lpstr>
      <vt:lpstr>Phase IIB</vt:lpstr>
      <vt:lpstr>Phase IIB</vt:lpstr>
      <vt:lpstr>Phase IIB</vt:lpstr>
      <vt:lpstr>Letter of Intent (LOI) Requirement</vt:lpstr>
      <vt:lpstr>No Cost Extensions</vt:lpstr>
      <vt:lpstr>No Cost Extensions</vt:lpstr>
      <vt:lpstr>FAQ</vt:lpstr>
      <vt:lpstr>Phase II Application &amp; Award Statistics  for FY 2018  </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2018-12-14T22:01:37Z</dcterms:created>
  <dcterms:modified xsi:type="dcterms:W3CDTF">2018-12-14T22:01:47Z</dcterms:modified>
</cp:coreProperties>
</file>