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4"/>
    <p:sldMasterId id="2147483697" r:id="rId5"/>
  </p:sldMasterIdLst>
  <p:notesMasterIdLst>
    <p:notesMasterId r:id="rId27"/>
  </p:notesMasterIdLst>
  <p:handoutMasterIdLst>
    <p:handoutMasterId r:id="rId28"/>
  </p:handoutMasterIdLst>
  <p:sldIdLst>
    <p:sldId id="603" r:id="rId6"/>
    <p:sldId id="574" r:id="rId7"/>
    <p:sldId id="609" r:id="rId8"/>
    <p:sldId id="604" r:id="rId9"/>
    <p:sldId id="605" r:id="rId10"/>
    <p:sldId id="606" r:id="rId11"/>
    <p:sldId id="607" r:id="rId12"/>
    <p:sldId id="608" r:id="rId13"/>
    <p:sldId id="641" r:id="rId14"/>
    <p:sldId id="645" r:id="rId15"/>
    <p:sldId id="633" r:id="rId16"/>
    <p:sldId id="642" r:id="rId17"/>
    <p:sldId id="634" r:id="rId18"/>
    <p:sldId id="635" r:id="rId19"/>
    <p:sldId id="636" r:id="rId20"/>
    <p:sldId id="638" r:id="rId21"/>
    <p:sldId id="639" r:id="rId22"/>
    <p:sldId id="640" r:id="rId23"/>
    <p:sldId id="643" r:id="rId24"/>
    <p:sldId id="637" r:id="rId25"/>
    <p:sldId id="601"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1" autoAdjust="0"/>
    <p:restoredTop sz="76286" autoAdjust="0"/>
  </p:normalViewPr>
  <p:slideViewPr>
    <p:cSldViewPr>
      <p:cViewPr varScale="1">
        <p:scale>
          <a:sx n="78" d="100"/>
          <a:sy n="78" d="100"/>
        </p:scale>
        <p:origin x="12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3" y="0"/>
            <a:ext cx="3037628" cy="464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3" y="8830068"/>
            <a:ext cx="3037628" cy="4647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60" tIns="46480" rIns="92960" bIns="46480"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3" y="0"/>
            <a:ext cx="3037628" cy="464740"/>
          </a:xfrm>
          <a:prstGeom prst="rect">
            <a:avLst/>
          </a:prstGeom>
          <a:noFill/>
          <a:ln w="9525">
            <a:noFill/>
            <a:miter lim="800000"/>
            <a:headEnd/>
            <a:tailEnd/>
          </a:ln>
          <a:effectLst/>
        </p:spPr>
        <p:txBody>
          <a:bodyPr vert="horz" wrap="square" lIns="92960" tIns="46480" rIns="92960" bIns="46480"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4"/>
            <a:ext cx="5610864" cy="4185847"/>
          </a:xfrm>
          <a:prstGeom prst="rect">
            <a:avLst/>
          </a:prstGeom>
          <a:noFill/>
          <a:ln w="9525">
            <a:noFill/>
            <a:miter lim="800000"/>
            <a:headEnd/>
            <a:tailEnd/>
          </a:ln>
          <a:effectLst/>
        </p:spPr>
        <p:txBody>
          <a:bodyPr vert="horz" wrap="square" lIns="92960" tIns="46480" rIns="92960" bIns="464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60" tIns="46480" rIns="92960" bIns="46480"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3" y="8830068"/>
            <a:ext cx="3037628" cy="464740"/>
          </a:xfrm>
          <a:prstGeom prst="rect">
            <a:avLst/>
          </a:prstGeom>
          <a:noFill/>
          <a:ln w="9525">
            <a:noFill/>
            <a:miter lim="800000"/>
            <a:headEnd/>
            <a:tailEnd/>
          </a:ln>
          <a:effectLst/>
        </p:spPr>
        <p:txBody>
          <a:bodyPr vert="horz" wrap="square" lIns="92960" tIns="46480" rIns="92960" bIns="46480" numCol="1" anchor="b" anchorCtr="0" compatLnSpc="1">
            <a:prstTxWarp prst="textNoShape">
              <a:avLst/>
            </a:prstTxWarp>
          </a:bodyPr>
          <a:lstStyle>
            <a:lvl1pPr algn="r" defTabSz="931863">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michael.derby@ee.doe.gov" TargetMode="External"/><Relationship Id="rId2" Type="http://schemas.openxmlformats.org/officeDocument/2006/relationships/hyperlink" Target="mailto:rajesh.dham@ee.doe.gov" TargetMode="External"/><Relationship Id="rId1" Type="http://schemas.openxmlformats.org/officeDocument/2006/relationships/slideLayout" Target="../slideLayouts/slideLayout15.xml"/><Relationship Id="rId4" Type="http://schemas.openxmlformats.org/officeDocument/2006/relationships/hyperlink" Target="mailto:allen.hefner@ee.doe.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brian.valentine@ee.doe.gov" TargetMode="External"/><Relationship Id="rId2" Type="http://schemas.openxmlformats.org/officeDocument/2006/relationships/hyperlink" Target="mailto:tina.kaarsberg@ee.doe.gov" TargetMode="External"/><Relationship Id="rId1" Type="http://schemas.openxmlformats.org/officeDocument/2006/relationships/slideLayout" Target="../slideLayouts/slideLayout15.xml"/><Relationship Id="rId6" Type="http://schemas.openxmlformats.org/officeDocument/2006/relationships/hyperlink" Target="mailto:melissa.klembara@ee.doe.gov" TargetMode="External"/><Relationship Id="rId5" Type="http://schemas.openxmlformats.org/officeDocument/2006/relationships/hyperlink" Target="mailto:Helena.khazdozian@ee.doe.gov" TargetMode="External"/><Relationship Id="rId4" Type="http://schemas.openxmlformats.org/officeDocument/2006/relationships/hyperlink" Target="mailto:allen.hefner@ee.doe.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mark.elless@ee.doe.gov" TargetMode="External"/><Relationship Id="rId2" Type="http://schemas.openxmlformats.org/officeDocument/2006/relationships/hyperlink" Target="mailto:kristen.johnson@ee.doe.gov"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madeline.salzman@ee.doe.gov" TargetMode="External"/><Relationship Id="rId2" Type="http://schemas.openxmlformats.org/officeDocument/2006/relationships/hyperlink" Target="mailto:sven.mumme@ee.doe.gov" TargetMode="External"/><Relationship Id="rId1" Type="http://schemas.openxmlformats.org/officeDocument/2006/relationships/slideLayout" Target="../slideLayouts/slideLayout15.xml"/><Relationship Id="rId5" Type="http://schemas.openxmlformats.org/officeDocument/2006/relationships/hyperlink" Target="mailto:brian.walker@ee.doe.gov" TargetMode="External"/><Relationship Id="rId4" Type="http://schemas.openxmlformats.org/officeDocument/2006/relationships/hyperlink" Target="mailto:nelson.james@ee.doe.gov"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mailto:michael.hahn@ee.doe.gov"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hyperlink" Target="mailto:william.vandermeer@ee.doe.gov"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hyperlink" Target="mailto:solar.sbir@ee.doe.gov"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steven.boyd@ee.doe.gov" TargetMode="External"/><Relationship Id="rId2" Type="http://schemas.openxmlformats.org/officeDocument/2006/relationships/hyperlink" Target="mailto:Samuel.Gillard@ee.doe.gov" TargetMode="External"/><Relationship Id="rId1" Type="http://schemas.openxmlformats.org/officeDocument/2006/relationships/slideLayout" Target="../slideLayouts/slideLayout15.xml"/><Relationship Id="rId5" Type="http://schemas.openxmlformats.org/officeDocument/2006/relationships/hyperlink" Target="mailto:felix.wu@ee.doe.gov" TargetMode="External"/><Relationship Id="rId4" Type="http://schemas.openxmlformats.org/officeDocument/2006/relationships/hyperlink" Target="mailto:Prasad.Gupte@ee.doe.gov"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rajesh.dham@ee.doe.gov"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Jay.Fitzgerald@ee.doe.gov" TargetMode="External"/><Relationship Id="rId2" Type="http://schemas.openxmlformats.org/officeDocument/2006/relationships/hyperlink" Target="mailto:Melissa.Klembara@ee.doe.gov"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tina.kaarsberg@ee.doe.gov" TargetMode="External"/><Relationship Id="rId2" Type="http://schemas.openxmlformats.org/officeDocument/2006/relationships/hyperlink" Target="mailto:sven.mumme@ee.doe.gov" TargetMode="External"/><Relationship Id="rId1" Type="http://schemas.openxmlformats.org/officeDocument/2006/relationships/slideLayout" Target="../slideLayouts/slideLayout15.xml"/><Relationship Id="rId4" Type="http://schemas.openxmlformats.org/officeDocument/2006/relationships/hyperlink" Target="mailto:bob.gemmer@ee.doe.gov"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jpeg"/><Relationship Id="rId7" Type="http://schemas.openxmlformats.org/officeDocument/2006/relationships/hyperlink" Target="https://science.osti.gov/SBIRLearning"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hyperlink" Target="http://www.dawnbreaker.com/doephase0/" TargetMode="External"/><Relationship Id="rId5" Type="http://schemas.openxmlformats.org/officeDocument/2006/relationships/hyperlink" Target="mailto:sbir-sttr@science.doe.gov" TargetMode="External"/><Relationship Id="rId4" Type="http://schemas.openxmlformats.org/officeDocument/2006/relationships/hyperlink" Target="https://science.osti.gov/sbi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hyperlink" Target="mailto:Michael.Derby@ee.doe.gov"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2020 Phase I Release 2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or call us at (301) 903-5707.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741596" cy="838199"/>
          </a:xfrm>
        </p:spPr>
        <p:txBody>
          <a:bodyPr>
            <a:normAutofit fontScale="90000"/>
          </a:bodyPr>
          <a:lstStyle/>
          <a:p>
            <a:pPr marL="1082675" indent="-1703388" algn="l">
              <a:tabLst>
                <a:tab pos="461963" algn="l"/>
                <a:tab pos="1081088" algn="l"/>
              </a:tabLst>
            </a:pPr>
            <a:r>
              <a:rPr lang="en-US" sz="2200" b="1" dirty="0">
                <a:latin typeface="Arial Narrow" panose="020B0606020202030204" pitchFamily="34" charset="0"/>
              </a:rPr>
              <a:t>Topic 17: JOINT TOPIC: WATER, WIND, AND ADVANCED MANUFACTURING TECHNOLOGIES OFFICES: AFFORDABLE, GRID-FRIENDLY, HIGH-TORQUE DIRECT-DRIVE GENERATORS </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Compact Power Conditioning Systems for High-Torque, Low-Speed Machines</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Rajesh Dham, </a:t>
            </a:r>
            <a:r>
              <a:rPr lang="en-US" sz="2000" dirty="0">
                <a:solidFill>
                  <a:schemeClr val="tx1"/>
                </a:solidFill>
                <a:latin typeface="Arial Narrow" panose="020B0606020202030204" pitchFamily="34" charset="0"/>
                <a:hlinkClick r:id="rId2"/>
              </a:rPr>
              <a:t>rajesh.dham@ee.doe.gov</a:t>
            </a:r>
            <a:r>
              <a:rPr lang="en-US" sz="2000" dirty="0">
                <a:solidFill>
                  <a:schemeClr val="tx1"/>
                </a:solidFill>
                <a:latin typeface="Arial Narrow" panose="020B0606020202030204" pitchFamily="34" charset="0"/>
              </a:rPr>
              <a:t> </a:t>
            </a:r>
          </a:p>
          <a:p>
            <a:pPr marL="1090613" algn="l">
              <a:tabLst>
                <a:tab pos="457200" algn="l"/>
              </a:tabLst>
            </a:pPr>
            <a:r>
              <a:rPr lang="en-US" sz="2000" dirty="0">
                <a:solidFill>
                  <a:schemeClr val="tx1"/>
                </a:solidFill>
                <a:latin typeface="Arial Narrow" panose="020B0606020202030204" pitchFamily="34" charset="0"/>
              </a:rPr>
              <a:t>Michael Derby, </a:t>
            </a:r>
            <a:r>
              <a:rPr lang="en-US" sz="2000" dirty="0">
                <a:solidFill>
                  <a:schemeClr val="tx1"/>
                </a:solidFill>
                <a:latin typeface="Arial Narrow" panose="020B0606020202030204" pitchFamily="34" charset="0"/>
                <a:hlinkClick r:id="rId3"/>
              </a:rPr>
              <a:t>michael.derby@ee.doe.gov</a:t>
            </a:r>
            <a:r>
              <a:rPr lang="en-US" sz="2000" dirty="0">
                <a:solidFill>
                  <a:schemeClr val="tx1"/>
                </a:solidFill>
                <a:latin typeface="Arial Narrow" panose="020B0606020202030204" pitchFamily="34" charset="0"/>
              </a:rPr>
              <a:t>  </a:t>
            </a:r>
          </a:p>
          <a:p>
            <a:pPr marL="1090613" algn="l">
              <a:tabLst>
                <a:tab pos="457200" algn="l"/>
              </a:tabLst>
            </a:pPr>
            <a:r>
              <a:rPr lang="en-US" sz="2000" dirty="0">
                <a:solidFill>
                  <a:schemeClr val="tx1"/>
                </a:solidFill>
                <a:latin typeface="Arial Narrow" panose="020B0606020202030204" pitchFamily="34" charset="0"/>
              </a:rPr>
              <a:t>Allen Hefner </a:t>
            </a:r>
            <a:r>
              <a:rPr lang="en-US" sz="2000" dirty="0">
                <a:solidFill>
                  <a:schemeClr val="tx1"/>
                </a:solidFill>
                <a:latin typeface="Arial Narrow" panose="020B0606020202030204" pitchFamily="34" charset="0"/>
                <a:hlinkClick r:id="rId4"/>
              </a:rPr>
              <a:t>allen.hefner@ee.doe.gov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95278708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70148722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06: ADVANCED MANUFACTURING </a:t>
            </a:r>
          </a:p>
        </p:txBody>
      </p:sp>
      <p:sp>
        <p:nvSpPr>
          <p:cNvPr id="3" name="Subtitle 2"/>
          <p:cNvSpPr>
            <a:spLocks noGrp="1"/>
          </p:cNvSpPr>
          <p:nvPr>
            <p:ph type="subTitle" idx="1"/>
          </p:nvPr>
        </p:nvSpPr>
        <p:spPr>
          <a:xfrm>
            <a:off x="457200" y="1752600"/>
            <a:ext cx="7650804" cy="43434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Atomic Precision for Energy Efficient and Clean Energy-Related Microelectronics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Sensors for Harsh and Corrosive Environments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Critical Materials Supply Chain Enabling Research</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Water Desalination: Cost-effective Energy-Recovery for Modular Desalination Systems</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Subtopics a – Tina Kaarsberg, </a:t>
            </a:r>
            <a:r>
              <a:rPr lang="en-US" sz="2000" dirty="0">
                <a:solidFill>
                  <a:schemeClr val="tx1"/>
                </a:solidFill>
                <a:latin typeface="Arial Narrow" panose="020B0606020202030204" pitchFamily="34" charset="0"/>
                <a:hlinkClick r:id="rId2"/>
              </a:rPr>
              <a:t>tina.kaarsberg@ee.doe.gov</a:t>
            </a:r>
            <a:r>
              <a:rPr lang="en-US" sz="2000" dirty="0">
                <a:solidFill>
                  <a:schemeClr val="tx1"/>
                </a:solidFill>
                <a:latin typeface="Arial Narrow" panose="020B0606020202030204" pitchFamily="34" charset="0"/>
              </a:rPr>
              <a:t> </a:t>
            </a:r>
          </a:p>
          <a:p>
            <a:pPr marL="2454275" indent="-2454275" algn="l">
              <a:tabLst>
                <a:tab pos="457200" algn="l"/>
              </a:tabLst>
            </a:pPr>
            <a:r>
              <a:rPr lang="en-US" sz="2000" dirty="0">
                <a:solidFill>
                  <a:schemeClr val="tx1"/>
                </a:solidFill>
                <a:latin typeface="Arial Narrow" panose="020B0606020202030204" pitchFamily="34" charset="0"/>
              </a:rPr>
              <a:t>                    Subtopics b – Brian Valentine, </a:t>
            </a:r>
            <a:r>
              <a:rPr lang="en-US" sz="2000" dirty="0">
                <a:solidFill>
                  <a:schemeClr val="tx1"/>
                </a:solidFill>
                <a:latin typeface="Arial Narrow" panose="020B0606020202030204" pitchFamily="34" charset="0"/>
                <a:hlinkClick r:id="rId3"/>
              </a:rPr>
              <a:t>brian.valentine@ee.doe.gov</a:t>
            </a:r>
            <a:r>
              <a:rPr lang="en-US" sz="2000" dirty="0">
                <a:solidFill>
                  <a:schemeClr val="tx1"/>
                </a:solidFill>
                <a:latin typeface="Arial Narrow" panose="020B0606020202030204" pitchFamily="34" charset="0"/>
              </a:rPr>
              <a:t>                             or Al Hefner, </a:t>
            </a:r>
            <a:r>
              <a:rPr lang="en-US" sz="2000" dirty="0">
                <a:solidFill>
                  <a:schemeClr val="tx1"/>
                </a:solidFill>
                <a:latin typeface="Arial Narrow" panose="020B0606020202030204" pitchFamily="34" charset="0"/>
                <a:hlinkClick r:id="rId4"/>
              </a:rPr>
              <a:t>allen.hefner@ee.doe.gov</a:t>
            </a:r>
            <a:r>
              <a:rPr lang="en-US" sz="2000" dirty="0">
                <a:solidFill>
                  <a:schemeClr val="tx1"/>
                </a:solidFill>
                <a:latin typeface="Arial Narrow" panose="020B0606020202030204" pitchFamily="34" charset="0"/>
              </a:rPr>
              <a:t> </a:t>
            </a:r>
          </a:p>
          <a:p>
            <a:pPr marL="1143000" indent="-1143000" algn="l">
              <a:tabLst>
                <a:tab pos="457200" algn="l"/>
              </a:tabLst>
            </a:pPr>
            <a:r>
              <a:rPr lang="en-US" sz="2000" dirty="0">
                <a:solidFill>
                  <a:schemeClr val="tx1"/>
                </a:solidFill>
                <a:latin typeface="Arial Narrow" panose="020B0606020202030204" pitchFamily="34" charset="0"/>
              </a:rPr>
              <a:t>                    Subtopics c –  Helena </a:t>
            </a:r>
            <a:r>
              <a:rPr lang="en-US" sz="2000" dirty="0" err="1">
                <a:solidFill>
                  <a:schemeClr val="tx1"/>
                </a:solidFill>
                <a:latin typeface="Arial Narrow" panose="020B0606020202030204" pitchFamily="34" charset="0"/>
              </a:rPr>
              <a:t>Khazdozian</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5"/>
              </a:rPr>
              <a:t>Helena.khazdozian@ee.doe.gov</a:t>
            </a:r>
            <a:r>
              <a:rPr lang="en-US" sz="2000" dirty="0">
                <a:solidFill>
                  <a:schemeClr val="tx1"/>
                </a:solidFill>
                <a:latin typeface="Arial Narrow" panose="020B0606020202030204" pitchFamily="34" charset="0"/>
              </a:rPr>
              <a:t> </a:t>
            </a:r>
          </a:p>
          <a:p>
            <a:pPr marL="1143000" indent="-114300" algn="l">
              <a:tabLst>
                <a:tab pos="457200" algn="l"/>
              </a:tabLst>
            </a:pPr>
            <a:r>
              <a:rPr lang="en-US" sz="2000" dirty="0">
                <a:solidFill>
                  <a:schemeClr val="tx1"/>
                </a:solidFill>
                <a:latin typeface="Arial Narrow" panose="020B0606020202030204" pitchFamily="34" charset="0"/>
              </a:rPr>
              <a:t>  Subtopics d – Melissa </a:t>
            </a:r>
            <a:r>
              <a:rPr lang="en-US" sz="2000" dirty="0" err="1">
                <a:solidFill>
                  <a:schemeClr val="tx1"/>
                </a:solidFill>
                <a:latin typeface="Arial Narrow" panose="020B0606020202030204" pitchFamily="34" charset="0"/>
              </a:rPr>
              <a:t>Klembara</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6"/>
              </a:rPr>
              <a:t>melissa.klembara@ee.doe.gov</a:t>
            </a:r>
            <a:r>
              <a:rPr lang="en-US" sz="2000" dirty="0">
                <a:solidFill>
                  <a:schemeClr val="tx1"/>
                </a:solidFill>
                <a:latin typeface="Arial Narrow" panose="020B0606020202030204" pitchFamily="34" charset="0"/>
              </a:rPr>
              <a:t> </a:t>
            </a:r>
          </a:p>
          <a:p>
            <a:pPr marL="1143000" indent="-1143000" algn="l">
              <a:tabLst>
                <a:tab pos="457200" algn="l"/>
              </a:tabLst>
            </a:pPr>
            <a:endParaRPr lang="en-US" sz="18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0" y="9906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13378051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07: BIOENERGY</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Novel Approaches for Monitoring and Valorizing Bioenergy-Derived Ecosystem Services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Bioenergy Feedstock Engineering Incubator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Subtopics a – Kristen Johnson, </a:t>
            </a:r>
            <a:r>
              <a:rPr lang="en-US" sz="2000" dirty="0">
                <a:solidFill>
                  <a:schemeClr val="tx1"/>
                </a:solidFill>
                <a:latin typeface="Arial Narrow" panose="020B0606020202030204" pitchFamily="34" charset="0"/>
                <a:hlinkClick r:id="rId2"/>
              </a:rPr>
              <a:t>kristen.johnson@ee.doe.gov</a:t>
            </a:r>
            <a:r>
              <a:rPr lang="en-US" sz="2000" dirty="0">
                <a:solidFill>
                  <a:schemeClr val="tx1"/>
                </a:solidFill>
                <a:latin typeface="Arial Narrow" panose="020B0606020202030204" pitchFamily="34" charset="0"/>
              </a:rPr>
              <a:t> </a:t>
            </a:r>
          </a:p>
          <a:p>
            <a:pPr marL="1090613" indent="-1090613" algn="l">
              <a:tabLst>
                <a:tab pos="457200" algn="l"/>
              </a:tabLst>
            </a:pPr>
            <a:r>
              <a:rPr lang="en-US" sz="2000" dirty="0">
                <a:solidFill>
                  <a:schemeClr val="tx1"/>
                </a:solidFill>
                <a:latin typeface="Arial Narrow" panose="020B0606020202030204" pitchFamily="34" charset="0"/>
              </a:rPr>
              <a:t>                   Subtopics b – Mark </a:t>
            </a:r>
            <a:r>
              <a:rPr lang="en-US" sz="2000" dirty="0" err="1">
                <a:solidFill>
                  <a:schemeClr val="tx1"/>
                </a:solidFill>
                <a:latin typeface="Arial Narrow" panose="020B0606020202030204" pitchFamily="34" charset="0"/>
              </a:rPr>
              <a:t>Elless</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3"/>
              </a:rPr>
              <a:t>mark.elless@ee.doe.gov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8064857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08: BUILDINGS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Robotics, Tools, and Approaches for Retrofitting of Existing Buildings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Innovative Building Energy Rating Delivery Models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Efficient, Resilient Building Technologies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Novel Materials and Processes for Solid-State Lighting</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Subtopics a – Sven Mumme, </a:t>
            </a:r>
            <a:r>
              <a:rPr lang="en-US" sz="2000" dirty="0">
                <a:solidFill>
                  <a:schemeClr val="tx1"/>
                </a:solidFill>
                <a:latin typeface="Arial Narrow" panose="020B0606020202030204" pitchFamily="34" charset="0"/>
                <a:hlinkClick r:id="rId2"/>
              </a:rPr>
              <a:t>sven.mumme@ee.doe.gov</a:t>
            </a:r>
            <a:r>
              <a:rPr lang="en-US" sz="2000" dirty="0">
                <a:solidFill>
                  <a:schemeClr val="tx1"/>
                </a:solidFill>
                <a:latin typeface="Arial Narrow" panose="020B0606020202030204" pitchFamily="34" charset="0"/>
              </a:rPr>
              <a:t> </a:t>
            </a:r>
          </a:p>
          <a:p>
            <a:pPr marL="1257300" indent="-166688" algn="l">
              <a:tabLst>
                <a:tab pos="457200" algn="l"/>
              </a:tabLst>
            </a:pPr>
            <a:r>
              <a:rPr lang="en-US" sz="2000" dirty="0">
                <a:solidFill>
                  <a:schemeClr val="tx1"/>
                </a:solidFill>
                <a:latin typeface="Arial Narrow" panose="020B0606020202030204" pitchFamily="34" charset="0"/>
              </a:rPr>
              <a:t>Subtopics b – Madeline </a:t>
            </a:r>
            <a:r>
              <a:rPr lang="en-US" sz="2000" dirty="0" err="1">
                <a:solidFill>
                  <a:schemeClr val="tx1"/>
                </a:solidFill>
                <a:latin typeface="Arial Narrow" panose="020B0606020202030204" pitchFamily="34" charset="0"/>
              </a:rPr>
              <a:t>Salzman</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3"/>
              </a:rPr>
              <a:t>madeline.salzman@ee.doe.gov</a:t>
            </a:r>
            <a:r>
              <a:rPr lang="en-US" sz="2000" dirty="0">
                <a:solidFill>
                  <a:schemeClr val="tx1"/>
                </a:solidFill>
                <a:latin typeface="Arial Narrow" panose="020B0606020202030204" pitchFamily="34" charset="0"/>
              </a:rPr>
              <a:t> </a:t>
            </a:r>
          </a:p>
          <a:p>
            <a:pPr marL="1090613" algn="l">
              <a:tabLst>
                <a:tab pos="457200" algn="l"/>
              </a:tabLst>
            </a:pPr>
            <a:r>
              <a:rPr lang="en-US" sz="2000" dirty="0">
                <a:solidFill>
                  <a:schemeClr val="tx1"/>
                </a:solidFill>
                <a:latin typeface="Arial Narrow" panose="020B0606020202030204" pitchFamily="34" charset="0"/>
              </a:rPr>
              <a:t>Subtopics c –  Nelson James, </a:t>
            </a:r>
            <a:r>
              <a:rPr lang="en-US" sz="2000" dirty="0">
                <a:solidFill>
                  <a:schemeClr val="tx1"/>
                </a:solidFill>
                <a:latin typeface="Arial Narrow" panose="020B0606020202030204" pitchFamily="34" charset="0"/>
                <a:hlinkClick r:id="rId4"/>
              </a:rPr>
              <a:t>nelson.james@ee.doe.gov</a:t>
            </a:r>
            <a:r>
              <a:rPr lang="en-US" sz="2000" dirty="0">
                <a:solidFill>
                  <a:schemeClr val="tx1"/>
                </a:solidFill>
                <a:latin typeface="Arial Narrow" panose="020B0606020202030204" pitchFamily="34" charset="0"/>
              </a:rPr>
              <a:t> </a:t>
            </a:r>
          </a:p>
          <a:p>
            <a:pPr marL="1090613" algn="l">
              <a:tabLst>
                <a:tab pos="457200" algn="l"/>
              </a:tabLst>
            </a:pPr>
            <a:r>
              <a:rPr lang="en-US" sz="2000" dirty="0">
                <a:solidFill>
                  <a:schemeClr val="tx1"/>
                </a:solidFill>
                <a:latin typeface="Arial Narrow" panose="020B0606020202030204" pitchFamily="34" charset="0"/>
              </a:rPr>
              <a:t>Subtopics d –  Brian Walker, </a:t>
            </a:r>
            <a:r>
              <a:rPr lang="en-US" sz="2000" dirty="0">
                <a:solidFill>
                  <a:schemeClr val="tx1"/>
                </a:solidFill>
                <a:latin typeface="Arial Narrow" panose="020B0606020202030204" pitchFamily="34" charset="0"/>
                <a:hlinkClick r:id="rId5"/>
              </a:rPr>
              <a:t>brian.walker@ee.doe.gov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6621273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09: FUEL CELLS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Production of Low-cost Hydrogen from Off-shore Wind Power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Subtopics a  – Michael Hahn, </a:t>
            </a:r>
            <a:r>
              <a:rPr lang="en-US" sz="2000" dirty="0">
                <a:solidFill>
                  <a:schemeClr val="tx1"/>
                </a:solidFill>
                <a:latin typeface="Arial Narrow" panose="020B0606020202030204" pitchFamily="34" charset="0"/>
                <a:hlinkClick r:id="rId2"/>
              </a:rPr>
              <a:t>michael.hahn@ee.doe.gov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51825338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10: GEOTHERMAL</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Geothermal Energy Storage</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William Vandermeer, </a:t>
            </a:r>
            <a:r>
              <a:rPr lang="en-US" sz="2000" dirty="0">
                <a:solidFill>
                  <a:schemeClr val="tx1"/>
                </a:solidFill>
                <a:latin typeface="Arial Narrow" panose="020B0606020202030204" pitchFamily="34" charset="0"/>
                <a:hlinkClick r:id="rId2"/>
              </a:rPr>
              <a:t>william.vandermeer@ee.doe.gov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6887035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11: SOLAR</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TECHNOLOGY TRANSFER OPPORTUNITY: Microwave </a:t>
            </a:r>
            <a:r>
              <a:rPr lang="en-US" sz="2000" dirty="0" err="1">
                <a:solidFill>
                  <a:schemeClr val="tx1"/>
                </a:solidFill>
                <a:latin typeface="Arial Narrow" panose="020B0606020202030204" pitchFamily="34" charset="0"/>
              </a:rPr>
              <a:t>Photoconductance</a:t>
            </a:r>
            <a:r>
              <a:rPr lang="en-US" sz="2000" dirty="0">
                <a:solidFill>
                  <a:schemeClr val="tx1"/>
                </a:solidFill>
                <a:latin typeface="Arial Narrow" panose="020B0606020202030204" pitchFamily="34" charset="0"/>
              </a:rPr>
              <a:t> Spectrometer for Roll-to-Roll Deposited Semiconductor Materials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Solar Seed Fund: Affordability, Reliability, and Performance of Solar Technologies </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a:t>
            </a:r>
            <a:r>
              <a:rPr lang="en-US" sz="2000" dirty="0">
                <a:solidFill>
                  <a:schemeClr val="tx1"/>
                </a:solidFill>
                <a:latin typeface="Arial Narrow" panose="020B0606020202030204" pitchFamily="34" charset="0"/>
                <a:hlinkClick r:id="rId2"/>
              </a:rPr>
              <a:t>solar.sbir@ee.doe.gov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70748029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12: VEHICLES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Electric Drive Vehicle Batteries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Gallium Nitride Device Qualification for Electric Drive Vehicle Power Electronics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Research on Energy Efficiency in Emerging Mobility Systems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Multifunctional Composite Materials and Structures for Vehicle Applications </a:t>
            </a:r>
          </a:p>
          <a:p>
            <a:pPr algn="l">
              <a:tabLst>
                <a:tab pos="457200" algn="l"/>
              </a:tabLst>
            </a:pPr>
            <a:r>
              <a:rPr lang="en-US" sz="2000" dirty="0">
                <a:solidFill>
                  <a:schemeClr val="tx1"/>
                </a:solidFill>
                <a:latin typeface="Arial Narrow" panose="020B0606020202030204" pitchFamily="34" charset="0"/>
              </a:rPr>
              <a:t>Questions:  Subtopics a – </a:t>
            </a:r>
            <a:r>
              <a:rPr lang="en-US" sz="2000" dirty="0" err="1">
                <a:solidFill>
                  <a:schemeClr val="tx1"/>
                </a:solidFill>
                <a:latin typeface="Arial Narrow" panose="020B0606020202030204" pitchFamily="34" charset="0"/>
              </a:rPr>
              <a:t>Samm</a:t>
            </a:r>
            <a:r>
              <a:rPr lang="en-US" sz="2000" dirty="0">
                <a:solidFill>
                  <a:schemeClr val="tx1"/>
                </a:solidFill>
                <a:latin typeface="Arial Narrow" panose="020B0606020202030204" pitchFamily="34" charset="0"/>
              </a:rPr>
              <a:t> Gillard, </a:t>
            </a:r>
            <a:r>
              <a:rPr lang="en-US" sz="2000" dirty="0">
                <a:solidFill>
                  <a:schemeClr val="tx1"/>
                </a:solidFill>
                <a:latin typeface="Arial Narrow" panose="020B0606020202030204" pitchFamily="34" charset="0"/>
                <a:hlinkClick r:id="rId2"/>
              </a:rPr>
              <a:t>Samuel.Gillard@ee.doe.gov</a:t>
            </a:r>
            <a:r>
              <a:rPr lang="en-US" sz="2000" dirty="0">
                <a:solidFill>
                  <a:schemeClr val="tx1"/>
                </a:solidFill>
                <a:latin typeface="Arial Narrow" panose="020B0606020202030204" pitchFamily="34" charset="0"/>
              </a:rPr>
              <a:t> </a:t>
            </a:r>
          </a:p>
          <a:p>
            <a:pPr marL="1141413" algn="l">
              <a:tabLst>
                <a:tab pos="457200" algn="l"/>
              </a:tabLst>
            </a:pPr>
            <a:r>
              <a:rPr lang="en-US" sz="2000" dirty="0">
                <a:solidFill>
                  <a:schemeClr val="tx1"/>
                </a:solidFill>
                <a:latin typeface="Arial Narrow" panose="020B0606020202030204" pitchFamily="34" charset="0"/>
              </a:rPr>
              <a:t>Subtopics  b – Steven Boyd, </a:t>
            </a:r>
            <a:r>
              <a:rPr lang="en-US" sz="2000" dirty="0">
                <a:solidFill>
                  <a:schemeClr val="tx1"/>
                </a:solidFill>
                <a:latin typeface="Arial Narrow" panose="020B0606020202030204" pitchFamily="34" charset="0"/>
                <a:hlinkClick r:id="rId3"/>
              </a:rPr>
              <a:t>steven.boyd@ee.doe.gov</a:t>
            </a:r>
            <a:r>
              <a:rPr lang="en-US" sz="2000" dirty="0">
                <a:solidFill>
                  <a:schemeClr val="tx1"/>
                </a:solidFill>
                <a:latin typeface="Arial Narrow" panose="020B0606020202030204" pitchFamily="34" charset="0"/>
              </a:rPr>
              <a:t> </a:t>
            </a:r>
          </a:p>
          <a:p>
            <a:pPr marL="1141413" algn="l">
              <a:tabLst>
                <a:tab pos="457200" algn="l"/>
              </a:tabLst>
            </a:pPr>
            <a:r>
              <a:rPr lang="en-US" sz="2000" dirty="0">
                <a:solidFill>
                  <a:schemeClr val="tx1"/>
                </a:solidFill>
                <a:latin typeface="Arial Narrow" panose="020B0606020202030204" pitchFamily="34" charset="0"/>
              </a:rPr>
              <a:t>Subtopics c – Prasad </a:t>
            </a:r>
            <a:r>
              <a:rPr lang="en-US" sz="2000" dirty="0" err="1">
                <a:solidFill>
                  <a:schemeClr val="tx1"/>
                </a:solidFill>
                <a:latin typeface="Arial Narrow" panose="020B0606020202030204" pitchFamily="34" charset="0"/>
              </a:rPr>
              <a:t>Gupte</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4"/>
              </a:rPr>
              <a:t>Prasad.Gupte@ee.doe.gov</a:t>
            </a:r>
            <a:r>
              <a:rPr lang="en-US" sz="2000" dirty="0">
                <a:solidFill>
                  <a:schemeClr val="tx1"/>
                </a:solidFill>
                <a:latin typeface="Arial Narrow" panose="020B0606020202030204" pitchFamily="34" charset="0"/>
              </a:rPr>
              <a:t> </a:t>
            </a:r>
          </a:p>
          <a:p>
            <a:pPr marL="1141413" algn="l">
              <a:tabLst>
                <a:tab pos="457200" algn="l"/>
              </a:tabLst>
            </a:pPr>
            <a:r>
              <a:rPr lang="en-US" sz="2000" dirty="0">
                <a:solidFill>
                  <a:schemeClr val="tx1"/>
                </a:solidFill>
                <a:latin typeface="Arial Narrow" panose="020B0606020202030204" pitchFamily="34" charset="0"/>
              </a:rPr>
              <a:t>Subtopics d – Felix Wu, </a:t>
            </a:r>
            <a:r>
              <a:rPr lang="en-US" sz="2000" dirty="0">
                <a:solidFill>
                  <a:schemeClr val="tx1"/>
                </a:solidFill>
                <a:latin typeface="Arial Narrow" panose="020B0606020202030204" pitchFamily="34" charset="0"/>
                <a:hlinkClick r:id="rId5"/>
              </a:rPr>
              <a:t>felix.wu@ee.doe.gov</a:t>
            </a:r>
            <a:r>
              <a:rPr lang="en-US" sz="2000" dirty="0">
                <a:solidFill>
                  <a:schemeClr val="tx1"/>
                </a:solidFill>
                <a:latin typeface="Arial Narrow" panose="020B0606020202030204" pitchFamily="34" charset="0"/>
              </a:rPr>
              <a:t> </a:t>
            </a:r>
          </a:p>
          <a:p>
            <a:pPr algn="l">
              <a:tabLst>
                <a:tab pos="457200" algn="l"/>
              </a:tabLst>
            </a:pPr>
            <a:endParaRPr lang="en-US" sz="2000" dirty="0">
              <a:solidFill>
                <a:schemeClr val="tx1"/>
              </a:solidFill>
              <a:latin typeface="Arial Narrow" panose="020B0606020202030204" pitchFamily="34" charset="0"/>
            </a:endParaRP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17126922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13: WATER</a:t>
            </a:r>
          </a:p>
        </p:txBody>
      </p:sp>
      <p:sp>
        <p:nvSpPr>
          <p:cNvPr id="3" name="Subtitle 2"/>
          <p:cNvSpPr>
            <a:spLocks noGrp="1"/>
          </p:cNvSpPr>
          <p:nvPr>
            <p:ph type="subTitle" idx="1"/>
          </p:nvPr>
        </p:nvSpPr>
        <p:spPr>
          <a:xfrm>
            <a:off x="712832"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Research &amp; Development for Testing of Oil-Free Bearings/Bushings for Hydropower Components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Innovative Sensing and Data Platforms for Water and Hydropower</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Co-Development of Marine Energy Technology at Smaller Scales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Waterway Debris Remediation Powered by Marine Energy</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Rajesh Dham, </a:t>
            </a:r>
            <a:r>
              <a:rPr lang="en-US" sz="2000" dirty="0">
                <a:solidFill>
                  <a:schemeClr val="tx1"/>
                </a:solidFill>
                <a:latin typeface="Arial Narrow" panose="020B0606020202030204" pitchFamily="34" charset="0"/>
                <a:hlinkClick r:id="rId2"/>
              </a:rPr>
              <a:t>rajesh.dham@ee.doe.gov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9328899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fontScale="90000"/>
          </a:bodyPr>
          <a:lstStyle/>
          <a:p>
            <a:pPr marL="1082675" indent="-1703388" algn="l">
              <a:tabLst>
                <a:tab pos="461963" algn="l"/>
                <a:tab pos="1081088" algn="l"/>
              </a:tabLst>
            </a:pPr>
            <a:r>
              <a:rPr lang="en-US" sz="2200" b="1" dirty="0">
                <a:latin typeface="Arial Narrow" panose="020B0606020202030204" pitchFamily="34" charset="0"/>
              </a:rPr>
              <a:t>Topic 15: JOINT TOPIC: BIOENERGY AND ADVANCED MANUFACTURING TECHNOLOGY OFFICES: NOVEL UTILIZATION STRATEGIES FOR OCEAN PLASTIC WASTE</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Novel Utilization Strategies for Ocean Plastic Waste</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1141413" indent="-1141413" algn="l">
              <a:tabLst>
                <a:tab pos="457200" algn="l"/>
              </a:tabLst>
            </a:pPr>
            <a:r>
              <a:rPr lang="en-US" sz="2000" dirty="0">
                <a:solidFill>
                  <a:schemeClr val="tx1"/>
                </a:solidFill>
                <a:latin typeface="Arial Narrow" panose="020B0606020202030204" pitchFamily="34" charset="0"/>
              </a:rPr>
              <a:t>Questions:  Melissa </a:t>
            </a:r>
            <a:r>
              <a:rPr lang="en-US" sz="2000" dirty="0" err="1">
                <a:solidFill>
                  <a:schemeClr val="tx1"/>
                </a:solidFill>
                <a:latin typeface="Arial Narrow" panose="020B0606020202030204" pitchFamily="34" charset="0"/>
              </a:rPr>
              <a:t>Klembara</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2"/>
              </a:rPr>
              <a:t>Melissa.Klembara@ee.doe.gov</a:t>
            </a:r>
            <a:r>
              <a:rPr lang="en-US" sz="2000" dirty="0">
                <a:solidFill>
                  <a:schemeClr val="tx1"/>
                </a:solidFill>
                <a:latin typeface="Arial Narrow" panose="020B0606020202030204" pitchFamily="34" charset="0"/>
              </a:rPr>
              <a:t>                            or Jay Fitzgerald, </a:t>
            </a:r>
            <a:r>
              <a:rPr lang="en-US" sz="2000" dirty="0">
                <a:solidFill>
                  <a:schemeClr val="tx1"/>
                </a:solidFill>
                <a:latin typeface="Arial Narrow" panose="020B0606020202030204" pitchFamily="34" charset="0"/>
                <a:hlinkClick r:id="rId3"/>
              </a:rPr>
              <a:t>Jay.Fitzgerald@ee.doe.gov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9408537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2 Topics Webinar</a:t>
            </a:r>
            <a:br>
              <a:rPr lang="en-US" sz="3600" dirty="0"/>
            </a:br>
            <a:r>
              <a:rPr lang="en-US" sz="3600" dirty="0"/>
              <a:t/>
            </a:r>
            <a:br>
              <a:rPr lang="en-US" sz="3600" dirty="0"/>
            </a:br>
            <a:r>
              <a:rPr lang="en-US" sz="3600" dirty="0"/>
              <a:t>Topics associated with the</a:t>
            </a:r>
            <a:br>
              <a:rPr lang="en-US" sz="3600" dirty="0"/>
            </a:br>
            <a:r>
              <a:rPr lang="en-US" sz="3600" dirty="0"/>
              <a:t>FY 2020 Phase I Release 2</a:t>
            </a:r>
            <a:br>
              <a:rPr lang="en-US" sz="3600" dirty="0"/>
            </a:br>
            <a:r>
              <a:rPr lang="en-US" sz="3600" dirty="0"/>
              <a:t>Funding Opportunity Announcement</a:t>
            </a:r>
            <a:br>
              <a:rPr lang="en-US" sz="3600" dirty="0"/>
            </a:br>
            <a:r>
              <a:rPr lang="en-US" sz="3600" dirty="0"/>
              <a:t/>
            </a:r>
            <a:br>
              <a:rPr lang="en-US" sz="3600" dirty="0"/>
            </a:br>
            <a:r>
              <a:rPr lang="en-US" sz="3200" b="1" u="sng" dirty="0">
                <a:latin typeface="Calibri" pitchFamily="34" charset="0"/>
              </a:rPr>
              <a:t>Topics 06-17</a:t>
            </a:r>
            <a:r>
              <a:rPr lang="en-US" sz="3200" dirty="0"/>
              <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a:solidFill>
                  <a:prstClr val="black"/>
                </a:solidFill>
                <a:latin typeface="Calibri" pitchFamily="34" charset="0"/>
              </a:rPr>
              <a:t>November 19, </a:t>
            </a:r>
            <a:r>
              <a:rPr lang="en-US" sz="1800" b="1" u="sng" dirty="0">
                <a:solidFill>
                  <a:prstClr val="black"/>
                </a:solidFill>
                <a:latin typeface="Calibri" pitchFamily="34" charset="0"/>
              </a:rPr>
              <a:t>2019</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fontScale="90000"/>
          </a:bodyPr>
          <a:lstStyle/>
          <a:p>
            <a:pPr marL="1082675" indent="-1703388" algn="l">
              <a:tabLst>
                <a:tab pos="461963" algn="l"/>
                <a:tab pos="1081088" algn="l"/>
              </a:tabLst>
            </a:pPr>
            <a:r>
              <a:rPr lang="en-US" sz="2200" b="1" dirty="0">
                <a:latin typeface="Arial Narrow" panose="020B0606020202030204" pitchFamily="34" charset="0"/>
              </a:rPr>
              <a:t>Topic 16: JOINT TOPIC: BUILDING AND ADVANCED MANUFACTURING TECHNOLOGIES OFFICES: ADVANCED, AFFORDABLE THERMAL ENERGY STORAGE</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Thermal Energy Storage in Buildings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Thermal Energy Storage in Industry and Relevant Materials Manufacturing</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Subtopics a – Sven Mumme, </a:t>
            </a:r>
            <a:r>
              <a:rPr lang="en-US" sz="2000" dirty="0">
                <a:solidFill>
                  <a:schemeClr val="tx1"/>
                </a:solidFill>
                <a:latin typeface="Arial Narrow" panose="020B0606020202030204" pitchFamily="34" charset="0"/>
                <a:hlinkClick r:id="rId2"/>
              </a:rPr>
              <a:t>sven.mumme@ee.doe.gov</a:t>
            </a:r>
            <a:r>
              <a:rPr lang="en-US" sz="2000" dirty="0">
                <a:solidFill>
                  <a:schemeClr val="tx1"/>
                </a:solidFill>
                <a:latin typeface="Arial Narrow" panose="020B0606020202030204" pitchFamily="34" charset="0"/>
              </a:rPr>
              <a:t> </a:t>
            </a:r>
          </a:p>
          <a:p>
            <a:pPr marL="1090613" algn="l">
              <a:tabLst>
                <a:tab pos="457200" algn="l"/>
              </a:tabLst>
            </a:pPr>
            <a:r>
              <a:rPr lang="en-US" sz="2000" dirty="0">
                <a:solidFill>
                  <a:schemeClr val="tx1"/>
                </a:solidFill>
                <a:latin typeface="Arial Narrow" panose="020B0606020202030204" pitchFamily="34" charset="0"/>
              </a:rPr>
              <a:t>Subtopics  b – Tina Kaarsberg, </a:t>
            </a:r>
            <a:r>
              <a:rPr lang="en-US" sz="2000" dirty="0">
                <a:solidFill>
                  <a:schemeClr val="tx1"/>
                </a:solidFill>
                <a:latin typeface="Arial Narrow" panose="020B0606020202030204" pitchFamily="34" charset="0"/>
                <a:hlinkClick r:id="rId3"/>
              </a:rPr>
              <a:t>tina.kaarsberg@ee.doe.gov</a:t>
            </a:r>
            <a:r>
              <a:rPr lang="en-US" sz="2000" dirty="0">
                <a:solidFill>
                  <a:schemeClr val="tx1"/>
                </a:solidFill>
                <a:latin typeface="Arial Narrow" panose="020B0606020202030204" pitchFamily="34" charset="0"/>
              </a:rPr>
              <a:t> </a:t>
            </a:r>
          </a:p>
          <a:p>
            <a:pPr marL="2462213" algn="l">
              <a:tabLst>
                <a:tab pos="457200" algn="l"/>
              </a:tabLst>
            </a:pPr>
            <a:r>
              <a:rPr lang="en-US" sz="2000" dirty="0">
                <a:solidFill>
                  <a:schemeClr val="tx1"/>
                </a:solidFill>
                <a:latin typeface="Arial Narrow" panose="020B0606020202030204" pitchFamily="34" charset="0"/>
              </a:rPr>
              <a:t>or Robert Gemmer, </a:t>
            </a:r>
            <a:r>
              <a:rPr lang="en-US" sz="2000" dirty="0">
                <a:solidFill>
                  <a:schemeClr val="tx1"/>
                </a:solidFill>
                <a:latin typeface="Arial Narrow" panose="020B0606020202030204" pitchFamily="34" charset="0"/>
                <a:hlinkClick r:id="rId4"/>
              </a:rPr>
              <a:t>bob.gemmer@ee.doe.gov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14466769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18" descr="MPj04101210000[1]"/>
          <p:cNvPicPr>
            <a:picLocks noChangeAspect="1" noChangeArrowheads="1"/>
          </p:cNvPicPr>
          <p:nvPr/>
        </p:nvPicPr>
        <p:blipFill>
          <a:blip r:embed="rId3" cstate="print"/>
          <a:srcRect/>
          <a:stretch>
            <a:fillRect/>
          </a:stretch>
        </p:blipFill>
        <p:spPr bwMode="auto">
          <a:xfrm>
            <a:off x="6705600" y="914400"/>
            <a:ext cx="2133600" cy="3048000"/>
          </a:xfrm>
          <a:prstGeom prst="rect">
            <a:avLst/>
          </a:prstGeom>
          <a:noFill/>
          <a:ln w="9525">
            <a:noFill/>
            <a:miter lim="800000"/>
            <a:headEnd/>
            <a:tailEnd/>
          </a:ln>
        </p:spPr>
      </p:pic>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1989138"/>
            <a:ext cx="8229600" cy="3573462"/>
          </a:xfrm>
        </p:spPr>
        <p:txBody>
          <a:bodyPr>
            <a:normAutofit/>
          </a:bodyPr>
          <a:lstStyle/>
          <a:p>
            <a:pPr>
              <a:lnSpc>
                <a:spcPct val="80000"/>
              </a:lnSpc>
              <a:buClr>
                <a:schemeClr val="tx1"/>
              </a:buClr>
              <a:buFont typeface="Wingdings" pitchFamily="2" charset="2"/>
              <a:buChar char="Ø"/>
            </a:pPr>
            <a:r>
              <a:rPr lang="en-US" sz="2400" dirty="0"/>
              <a:t>SBIR/STTR Web:  </a:t>
            </a:r>
            <a:r>
              <a:rPr lang="en-US" dirty="0">
                <a:hlinkClick r:id="rId4"/>
              </a:rPr>
              <a:t>https://science.osti.gov/sbir</a:t>
            </a:r>
            <a:r>
              <a:rPr lang="en-US" dirty="0"/>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5"/>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lang="en-US" sz="1800" dirty="0">
                <a:hlinkClick r:id="rId6"/>
              </a:rPr>
              <a:t>http://www.dawnbreaker.com/doephase0/</a:t>
            </a:r>
            <a:r>
              <a:rPr lang="en-US" sz="1800" dirty="0"/>
              <a:t> </a:t>
            </a:r>
          </a:p>
          <a:p>
            <a:pPr eaLnBrk="1" hangingPunct="1">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dirty="0"/>
              <a:t>DOE Application Assistance:  </a:t>
            </a:r>
            <a:r>
              <a:rPr lang="en-US" dirty="0">
                <a:hlinkClick r:id="rId7"/>
              </a:rPr>
              <a:t>https://science.osti.gov/SBIRLearning</a:t>
            </a:r>
            <a:endParaRPr lang="en-US" sz="2400" dirty="0"/>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21</a:t>
            </a:fld>
            <a:endParaRPr lang="en-US" dirty="0">
              <a:solidFill>
                <a:prstClr val="black">
                  <a:tint val="75000"/>
                </a:prstClr>
              </a:solidFill>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6331" y="846138"/>
            <a:ext cx="2447337" cy="3276600"/>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07032899"/>
              </p:ext>
            </p:extLst>
          </p:nvPr>
        </p:nvGraphicFramePr>
        <p:xfrm>
          <a:off x="323161" y="2362200"/>
          <a:ext cx="8363639" cy="797560"/>
        </p:xfrm>
        <a:graphic>
          <a:graphicData uri="http://schemas.openxmlformats.org/drawingml/2006/table">
            <a:tbl>
              <a:tblPr firstRow="1" bandRow="1">
                <a:tableStyleId>{5C22544A-7EE6-4342-B048-85BDC9FD1C3A}</a:tableStyleId>
              </a:tblPr>
              <a:tblGrid>
                <a:gridCol w="2039040">
                  <a:extLst>
                    <a:ext uri="{9D8B030D-6E8A-4147-A177-3AD203B41FA5}">
                      <a16:colId xmlns:a16="http://schemas.microsoft.com/office/drawing/2014/main" xmlns="" val="20000"/>
                    </a:ext>
                  </a:extLst>
                </a:gridCol>
                <a:gridCol w="6324599">
                  <a:extLst>
                    <a:ext uri="{9D8B030D-6E8A-4147-A177-3AD203B41FA5}">
                      <a16:colId xmlns:a16="http://schemas.microsoft.com/office/drawing/2014/main" xmlns="" val="20001"/>
                    </a:ext>
                  </a:extLst>
                </a:gridCol>
              </a:tblGrid>
              <a:tr h="370840">
                <a:tc>
                  <a:txBody>
                    <a:bodyPr/>
                    <a:lstStyle/>
                    <a:p>
                      <a:r>
                        <a:rPr lang="en-US" sz="1800" dirty="0"/>
                        <a:t>Topics Introduction</a:t>
                      </a:r>
                      <a:endParaRPr lang="en-US" dirty="0"/>
                    </a:p>
                  </a:txBody>
                  <a:tcPr/>
                </a:tc>
                <a:tc>
                  <a:txBody>
                    <a:bodyPr/>
                    <a:lstStyle/>
                    <a:p>
                      <a:r>
                        <a:rPr lang="en-US" sz="1800" dirty="0"/>
                        <a:t>DOE SBIR/STTR Programs Office –</a:t>
                      </a:r>
                      <a:r>
                        <a:rPr lang="en-US" sz="1800" baseline="0" dirty="0"/>
                        <a:t> </a:t>
                      </a:r>
                      <a:r>
                        <a:rPr lang="en-US" sz="1800" dirty="0"/>
                        <a:t>Chris O’Gwin </a:t>
                      </a:r>
                      <a:endParaRPr lang="en-US" dirty="0"/>
                    </a:p>
                  </a:txBody>
                  <a:tcPr/>
                </a:tc>
                <a:extLst>
                  <a:ext uri="{0D108BD9-81ED-4DB2-BD59-A6C34878D82A}">
                    <a16:rowId xmlns:a16="http://schemas.microsoft.com/office/drawing/2014/main" xmlns="" val="10000"/>
                  </a:ext>
                </a:extLst>
              </a:tr>
              <a:tr h="426720">
                <a:tc>
                  <a:txBody>
                    <a:bodyPr/>
                    <a:lstStyle/>
                    <a:p>
                      <a:pPr algn="r"/>
                      <a:r>
                        <a:rPr lang="en-US" sz="1800" dirty="0"/>
                        <a:t>Topic 06</a:t>
                      </a:r>
                      <a:r>
                        <a:rPr lang="en-US" sz="1800" baseline="0" dirty="0"/>
                        <a:t> - 17</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Energy Efficiency and Renewable Energy</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2020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98219011"/>
              </p:ext>
            </p:extLst>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971801">
                  <a:extLst>
                    <a:ext uri="{9D8B030D-6E8A-4147-A177-3AD203B41FA5}">
                      <a16:colId xmlns:a16="http://schemas.microsoft.com/office/drawing/2014/main" xmlns=""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xmlns=""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15,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November 12,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22,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18,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12,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16,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19,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Thursday, December 19,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September 3,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6 January,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September 24,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January 27,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15,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February</a:t>
                      </a:r>
                      <a:r>
                        <a:rPr lang="en-US" sz="1600" baseline="0" dirty="0">
                          <a:latin typeface="Arial Narrow" panose="020B0606020202030204" pitchFamily="34" charset="0"/>
                        </a:rPr>
                        <a:t> 2</a:t>
                      </a:r>
                      <a:r>
                        <a:rPr lang="en-US" sz="1600" dirty="0">
                          <a:latin typeface="Arial Narrow" panose="020B0606020202030204" pitchFamily="34" charset="0"/>
                        </a:rPr>
                        <a:t>4, 2020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January 6,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18,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8"/>
                  </a:ext>
                </a:extLst>
              </a:tr>
            </a:tbl>
          </a:graphicData>
        </a:graphic>
      </p:graphicFrame>
      <p:sp>
        <p:nvSpPr>
          <p:cNvPr id="2" name="Flowchart: Connector 1"/>
          <p:cNvSpPr/>
          <p:nvPr/>
        </p:nvSpPr>
        <p:spPr>
          <a:xfrm flipV="1">
            <a:off x="5029200" y="1173376"/>
            <a:ext cx="2743200" cy="440415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2020)</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477328"/>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Science</a:t>
            </a:r>
          </a:p>
        </p:txBody>
      </p:sp>
      <p:sp>
        <p:nvSpPr>
          <p:cNvPr id="13" name="TextBox 12"/>
          <p:cNvSpPr txBox="1"/>
          <p:nvPr/>
        </p:nvSpPr>
        <p:spPr>
          <a:xfrm>
            <a:off x="2438400" y="3599231"/>
            <a:ext cx="6248400" cy="2585323"/>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Cybersecurity, Energy Security, and Emergency Response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Electricity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Environmental Management</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Fossil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High Energy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Energy</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844310" y="3352800"/>
            <a:ext cx="7918689" cy="3040867"/>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FY20 Phase I Release 2 FOA will be issued on </a:t>
            </a:r>
            <a:r>
              <a:rPr lang="en-US" sz="1800" b="1" dirty="0">
                <a:solidFill>
                  <a:srgbClr val="FF0000"/>
                </a:solidFill>
              </a:rPr>
              <a:t>December 16</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December 19</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2020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EERE,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8</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14: WIND</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Integrated Low-Cost Instrumentation for Wind Turbine, Plant Control, and Distributed Wind Site Assessment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Sensor and Sensing Technologies for Offshore Subsea Cable Monitoring and Fault Detection System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Mike Derby, </a:t>
            </a:r>
            <a:r>
              <a:rPr lang="en-US" sz="2000" dirty="0">
                <a:solidFill>
                  <a:schemeClr val="tx1"/>
                </a:solidFill>
                <a:latin typeface="Arial Narrow" panose="020B0606020202030204" pitchFamily="34" charset="0"/>
                <a:hlinkClick r:id="rId2"/>
              </a:rPr>
              <a:t>Michael.Derby@ee.doe.gov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89290652"/>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4F496C-4277-470F-A268-42CCE41C94E1}">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74C19F9-3D89-47C2-A65D-1F672366A4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098A3D2-D7BC-409C-80A2-CBAD59644B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24676</TotalTime>
  <Words>1770</Words>
  <Application>Microsoft Office PowerPoint</Application>
  <PresentationFormat>On-screen Show (4:3)</PresentationFormat>
  <Paragraphs>261</Paragraphs>
  <Slides>21</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2 Topics Webinar  Topics associated with the FY 2020 Phase I Release 2 Funding Opportunity Announcement  Topics 06-17 </vt:lpstr>
      <vt:lpstr>TODAY’S AGENDA</vt:lpstr>
      <vt:lpstr>FY 2020 Phase I Schedule</vt:lpstr>
      <vt:lpstr>Phase I Funding Opportunity Announcements Participating DOE Programs (FY 2020)</vt:lpstr>
      <vt:lpstr>Funding Opportunity Announcement (FOA) Webinar</vt:lpstr>
      <vt:lpstr>Topic Basics</vt:lpstr>
      <vt:lpstr>Example Topic</vt:lpstr>
      <vt:lpstr>Topic 14: WIND</vt:lpstr>
      <vt:lpstr>Topic 17: JOINT TOPIC: WATER, WIND, AND ADVANCED MANUFACTURING TECHNOLOGIES OFFICES: AFFORDABLE, GRID-FRIENDLY, HIGH-TORQUE DIRECT-DRIVE GENERATORS </vt:lpstr>
      <vt:lpstr>Topic 06: ADVANCED MANUFACTURING </vt:lpstr>
      <vt:lpstr>Topic 07: BIOENERGY</vt:lpstr>
      <vt:lpstr>Topic 08: BUILDINGS</vt:lpstr>
      <vt:lpstr>Topic 09: FUEL CELLS</vt:lpstr>
      <vt:lpstr>Topic 10: GEOTHERMAL</vt:lpstr>
      <vt:lpstr>Topic 11: SOLAR</vt:lpstr>
      <vt:lpstr>Topic 12: VEHICLES</vt:lpstr>
      <vt:lpstr>Topic 13: WATER</vt:lpstr>
      <vt:lpstr>Topic 15: JOINT TOPIC: BIOENERGY AND ADVANCED MANUFACTURING TECHNOLOGY OFFICES: NOVEL UTILIZATION STRATEGIES FOR OCEAN PLASTIC WASTE</vt:lpstr>
      <vt:lpstr>Topic 16: JOINT TOPIC: BUILDING AND ADVANCED MANUFACTURING TECHNOLOGIES OFFICES: ADVANCED, AFFORDABLE THERMAL ENERGY STORAGE</vt:lpstr>
      <vt:lpstr>DOE SBIR/STTR Programs Office Contact Information</vt:lpstr>
    </vt:vector>
  </TitlesOfParts>
  <Company>Office of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White, Yolanda</cp:lastModifiedBy>
  <cp:revision>1365</cp:revision>
  <cp:lastPrinted>2016-07-20T17:42:02Z</cp:lastPrinted>
  <dcterms:created xsi:type="dcterms:W3CDTF">2013-10-31T23:38:00Z</dcterms:created>
  <dcterms:modified xsi:type="dcterms:W3CDTF">2019-11-20T18:11:10Z</dcterms:modified>
</cp:coreProperties>
</file>