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notesSlides/notesSlide9.xml" ContentType="application/vnd.openxmlformats-officedocument.presentationml.notesSlide+xml"/>
  <Override PartName="/ppt/charts/chart5.xml" ContentType="application/vnd.openxmlformats-officedocument.drawingml.chart+xml"/>
  <Override PartName="/ppt/theme/themeOverride4.xml" ContentType="application/vnd.openxmlformats-officedocument.themeOverride+xml"/>
  <Override PartName="/ppt/charts/chart6.xml" ContentType="application/vnd.openxmlformats-officedocument.drawingml.chart+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5.xml" ContentType="application/vnd.openxmlformats-officedocument.themeOverride+xml"/>
  <Override PartName="/ppt/charts/chart8.xml" ContentType="application/vnd.openxmlformats-officedocument.drawingml.chart+xml"/>
  <Override PartName="/ppt/theme/themeOverride6.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2" r:id="rId4"/>
    <p:sldMasterId id="2147483697" r:id="rId5"/>
    <p:sldMasterId id="2147483711" r:id="rId6"/>
  </p:sldMasterIdLst>
  <p:notesMasterIdLst>
    <p:notesMasterId r:id="rId38"/>
  </p:notesMasterIdLst>
  <p:handoutMasterIdLst>
    <p:handoutMasterId r:id="rId39"/>
  </p:handoutMasterIdLst>
  <p:sldIdLst>
    <p:sldId id="521" r:id="rId7"/>
    <p:sldId id="527" r:id="rId8"/>
    <p:sldId id="448" r:id="rId9"/>
    <p:sldId id="535" r:id="rId10"/>
    <p:sldId id="556" r:id="rId11"/>
    <p:sldId id="536" r:id="rId12"/>
    <p:sldId id="537" r:id="rId13"/>
    <p:sldId id="538" r:id="rId14"/>
    <p:sldId id="571" r:id="rId15"/>
    <p:sldId id="540" r:id="rId16"/>
    <p:sldId id="559" r:id="rId17"/>
    <p:sldId id="560" r:id="rId18"/>
    <p:sldId id="561" r:id="rId19"/>
    <p:sldId id="562" r:id="rId20"/>
    <p:sldId id="564" r:id="rId21"/>
    <p:sldId id="565" r:id="rId22"/>
    <p:sldId id="566" r:id="rId23"/>
    <p:sldId id="567" r:id="rId24"/>
    <p:sldId id="570" r:id="rId25"/>
    <p:sldId id="572" r:id="rId26"/>
    <p:sldId id="545" r:id="rId27"/>
    <p:sldId id="557" r:id="rId28"/>
    <p:sldId id="547" r:id="rId29"/>
    <p:sldId id="548" r:id="rId30"/>
    <p:sldId id="549" r:id="rId31"/>
    <p:sldId id="550" r:id="rId32"/>
    <p:sldId id="551" r:id="rId33"/>
    <p:sldId id="552" r:id="rId34"/>
    <p:sldId id="568" r:id="rId35"/>
    <p:sldId id="555" r:id="rId36"/>
    <p:sldId id="509" r:id="rId37"/>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gwinc" initials="o"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A02A"/>
    <a:srgbClr val="0000FF"/>
    <a:srgbClr val="FF5050"/>
    <a:srgbClr val="3366FF"/>
    <a:srgbClr val="9999FF"/>
    <a:srgbClr val="9FBFDF"/>
    <a:srgbClr val="6699FF"/>
    <a:srgbClr val="035D18"/>
    <a:srgbClr val="414020"/>
    <a:srgbClr val="97BF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1776" autoAdjust="0"/>
  </p:normalViewPr>
  <p:slideViewPr>
    <p:cSldViewPr>
      <p:cViewPr varScale="1">
        <p:scale>
          <a:sx n="96" d="100"/>
          <a:sy n="96" d="100"/>
        </p:scale>
        <p:origin x="72" y="8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osccifs.osc.doe.gov\HDrive\olivman\SBIR%20Outreach\FY%202021%20Webinars\FY20%20Phase%20II%20Stats.xls"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osccifs.osc.doe.gov\HDrive\olivman\SBIR%20Outreach\FY%202021%20Webinars\FY20%20Phase%20II%20Stats.xls" TargetMode="External"/></Relationships>
</file>

<file path=ppt/charts/_rels/chart5.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4.xml"/></Relationships>
</file>

<file path=ppt/charts/_rels/chart6.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tx1"/>
              </a:solidFill>
              <a:ln w="25400">
                <a:solidFill>
                  <a:schemeClr val="lt1"/>
                </a:solidFill>
              </a:ln>
              <a:effectLst/>
              <a:sp3d contourW="25400">
                <a:contourClr>
                  <a:schemeClr val="lt1"/>
                </a:contourClr>
              </a:sp3d>
            </c:spPr>
          </c:dPt>
          <c:dPt>
            <c:idx val="1"/>
            <c:bubble3D val="0"/>
            <c:spPr>
              <a:solidFill>
                <a:schemeClr val="bg1">
                  <a:lumMod val="65000"/>
                </a:schemeClr>
              </a:solidFill>
              <a:ln w="25400">
                <a:solidFill>
                  <a:schemeClr val="lt1"/>
                </a:solidFill>
              </a:ln>
              <a:effectLst/>
              <a:sp3d contourW="25400">
                <a:contourClr>
                  <a:schemeClr val="lt1"/>
                </a:contourClr>
              </a:sp3d>
            </c:spPr>
          </c:dPt>
          <c:dPt>
            <c:idx val="2"/>
            <c:bubble3D val="0"/>
            <c:spPr>
              <a:solidFill>
                <a:schemeClr val="accent6">
                  <a:lumMod val="60000"/>
                  <a:lumOff val="40000"/>
                </a:schemeClr>
              </a:solidFill>
              <a:ln w="25400">
                <a:solidFill>
                  <a:schemeClr val="lt1"/>
                </a:solidFill>
              </a:ln>
              <a:effectLst/>
              <a:sp3d contourW="25400">
                <a:contourClr>
                  <a:schemeClr val="lt1"/>
                </a:contourClr>
              </a:sp3d>
            </c:spPr>
          </c:dPt>
          <c:dPt>
            <c:idx val="3"/>
            <c:bubble3D val="0"/>
            <c:spPr>
              <a:solidFill>
                <a:schemeClr val="accent6">
                  <a:lumMod val="75000"/>
                </a:schemeClr>
              </a:solidFill>
              <a:ln w="25400">
                <a:solidFill>
                  <a:schemeClr val="lt1"/>
                </a:solidFill>
              </a:ln>
              <a:effectLst/>
              <a:sp3d contourW="25400">
                <a:contourClr>
                  <a:schemeClr val="lt1"/>
                </a:contourClr>
              </a:sp3d>
            </c:spPr>
          </c:dPt>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Stats!$B$28:$E$28</c:f>
              <c:strCache>
                <c:ptCount val="4"/>
                <c:pt idx="0">
                  <c:v>Declined Without Review</c:v>
                </c:pt>
                <c:pt idx="1">
                  <c:v>Declined Not Recommended for Funding</c:v>
                </c:pt>
                <c:pt idx="2">
                  <c:v>Declined --  Recommended for Funding</c:v>
                </c:pt>
                <c:pt idx="3">
                  <c:v>Awarded</c:v>
                </c:pt>
              </c:strCache>
            </c:strRef>
          </c:cat>
          <c:val>
            <c:numRef>
              <c:f>Stats!$B$29:$E$29</c:f>
              <c:numCache>
                <c:formatCode>0%</c:formatCode>
                <c:ptCount val="4"/>
                <c:pt idx="0">
                  <c:v>5.5555555555555558E-3</c:v>
                </c:pt>
                <c:pt idx="1">
                  <c:v>0.33333333333333331</c:v>
                </c:pt>
                <c:pt idx="2">
                  <c:v>0.21388888888888888</c:v>
                </c:pt>
                <c:pt idx="3">
                  <c:v>0.44722222222222224</c:v>
                </c:pt>
              </c:numCache>
            </c:numRef>
          </c:val>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tx1"/>
              </a:solidFill>
              <a:ln w="25400">
                <a:solidFill>
                  <a:schemeClr val="lt1"/>
                </a:solidFill>
              </a:ln>
              <a:effectLst/>
              <a:sp3d contourW="25400">
                <a:contourClr>
                  <a:schemeClr val="lt1"/>
                </a:contourClr>
              </a:sp3d>
            </c:spPr>
          </c:dPt>
          <c:dPt>
            <c:idx val="1"/>
            <c:bubble3D val="0"/>
            <c:spPr>
              <a:solidFill>
                <a:schemeClr val="bg1">
                  <a:lumMod val="65000"/>
                </a:schemeClr>
              </a:solidFill>
              <a:ln w="25400">
                <a:solidFill>
                  <a:schemeClr val="lt1"/>
                </a:solidFill>
              </a:ln>
              <a:effectLst/>
              <a:sp3d contourW="25400">
                <a:contourClr>
                  <a:schemeClr val="lt1"/>
                </a:contourClr>
              </a:sp3d>
            </c:spPr>
          </c:dPt>
          <c:dPt>
            <c:idx val="2"/>
            <c:bubble3D val="0"/>
            <c:spPr>
              <a:solidFill>
                <a:schemeClr val="accent6">
                  <a:lumMod val="60000"/>
                  <a:lumOff val="40000"/>
                </a:schemeClr>
              </a:solidFill>
              <a:ln w="25400">
                <a:solidFill>
                  <a:schemeClr val="lt1"/>
                </a:solidFill>
              </a:ln>
              <a:effectLst/>
              <a:sp3d contourW="25400">
                <a:contourClr>
                  <a:schemeClr val="lt1"/>
                </a:contourClr>
              </a:sp3d>
            </c:spPr>
          </c:dPt>
          <c:dPt>
            <c:idx val="3"/>
            <c:bubble3D val="0"/>
            <c:spPr>
              <a:solidFill>
                <a:schemeClr val="accent6">
                  <a:lumMod val="75000"/>
                </a:schemeClr>
              </a:solidFill>
              <a:ln w="25400">
                <a:solidFill>
                  <a:schemeClr val="lt1"/>
                </a:solidFill>
              </a:ln>
              <a:effectLst/>
              <a:sp3d contourW="25400">
                <a:contourClr>
                  <a:schemeClr val="lt1"/>
                </a:contourClr>
              </a:sp3d>
            </c:spPr>
          </c:dPt>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Stats!$B$30:$E$30</c:f>
              <c:strCache>
                <c:ptCount val="4"/>
                <c:pt idx="0">
                  <c:v>Declined Without Review</c:v>
                </c:pt>
                <c:pt idx="1">
                  <c:v>Declined Not Recommended for Funding</c:v>
                </c:pt>
                <c:pt idx="2">
                  <c:v>Declined --  Recommended for Funding</c:v>
                </c:pt>
                <c:pt idx="3">
                  <c:v>Awarded</c:v>
                </c:pt>
              </c:strCache>
            </c:strRef>
          </c:cat>
          <c:val>
            <c:numRef>
              <c:f>Stats!$B$31:$E$31</c:f>
              <c:numCache>
                <c:formatCode>0%</c:formatCode>
                <c:ptCount val="4"/>
                <c:pt idx="0">
                  <c:v>2.8571428571428571E-2</c:v>
                </c:pt>
                <c:pt idx="1">
                  <c:v>0.2</c:v>
                </c:pt>
                <c:pt idx="2">
                  <c:v>0.2857142857142857</c:v>
                </c:pt>
                <c:pt idx="3">
                  <c:v>0.48571428571428571</c:v>
                </c:pt>
              </c:numCache>
            </c:numRef>
          </c:val>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solidFill>
              <a:schemeClr val="accent6">
                <a:lumMod val="75000"/>
              </a:schemeClr>
            </a:solidFill>
          </c:spPr>
          <c:dPt>
            <c:idx val="0"/>
            <c:bubble3D val="0"/>
            <c:spPr>
              <a:solidFill>
                <a:schemeClr val="accent6">
                  <a:lumMod val="75000"/>
                </a:schemeClr>
              </a:solidFill>
              <a:ln w="25400">
                <a:solidFill>
                  <a:schemeClr val="lt1"/>
                </a:solidFill>
              </a:ln>
              <a:effectLst/>
              <a:sp3d contourW="25400">
                <a:contourClr>
                  <a:schemeClr val="lt1"/>
                </a:contourClr>
              </a:sp3d>
            </c:spPr>
          </c:dPt>
          <c:dPt>
            <c:idx val="1"/>
            <c:bubble3D val="0"/>
            <c:spPr>
              <a:solidFill>
                <a:schemeClr val="bg1">
                  <a:lumMod val="65000"/>
                </a:schemeClr>
              </a:solidFill>
              <a:ln w="25400">
                <a:solidFill>
                  <a:schemeClr val="lt1"/>
                </a:solidFill>
              </a:ln>
              <a:effectLst/>
              <a:sp3d contourW="25400">
                <a:contourClr>
                  <a:schemeClr val="lt1"/>
                </a:contourClr>
              </a:sp3d>
            </c:spPr>
          </c:dPt>
          <c:dPt>
            <c:idx val="2"/>
            <c:bubble3D val="0"/>
            <c:spPr>
              <a:solidFill>
                <a:schemeClr val="accent6">
                  <a:lumMod val="75000"/>
                </a:schemeClr>
              </a:solidFill>
              <a:ln w="25400">
                <a:solidFill>
                  <a:schemeClr val="lt1"/>
                </a:solidFill>
              </a:ln>
              <a:effectLst/>
              <a:sp3d contourW="25400">
                <a:contourClr>
                  <a:schemeClr val="lt1"/>
                </a:contourClr>
              </a:sp3d>
            </c:spPr>
          </c:dPt>
          <c:dPt>
            <c:idx val="3"/>
            <c:bubble3D val="0"/>
            <c:spPr>
              <a:solidFill>
                <a:schemeClr val="accent6">
                  <a:lumMod val="75000"/>
                </a:schemeClr>
              </a:solidFill>
              <a:ln w="25400">
                <a:solidFill>
                  <a:schemeClr val="lt1"/>
                </a:solidFill>
              </a:ln>
              <a:effectLst/>
              <a:sp3d contourW="25400">
                <a:contourClr>
                  <a:schemeClr val="lt1"/>
                </a:contourClr>
              </a:sp3d>
            </c:spPr>
          </c:dPt>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Stats!$B$34:$E$34</c:f>
              <c:strCache>
                <c:ptCount val="4"/>
                <c:pt idx="0">
                  <c:v>Declined Without Review</c:v>
                </c:pt>
                <c:pt idx="1">
                  <c:v>Declined Not Recommended for Funding</c:v>
                </c:pt>
                <c:pt idx="2">
                  <c:v>Declined --  Recommended for Funding</c:v>
                </c:pt>
                <c:pt idx="3">
                  <c:v>Awarded</c:v>
                </c:pt>
              </c:strCache>
            </c:strRef>
          </c:cat>
          <c:val>
            <c:numRef>
              <c:f>Stats!$B$35:$E$35</c:f>
              <c:numCache>
                <c:formatCode>0%</c:formatCode>
                <c:ptCount val="4"/>
                <c:pt idx="0">
                  <c:v>0</c:v>
                </c:pt>
                <c:pt idx="1">
                  <c:v>0.33333333333333331</c:v>
                </c:pt>
                <c:pt idx="2">
                  <c:v>0</c:v>
                </c:pt>
                <c:pt idx="3">
                  <c:v>0.66666666666666663</c:v>
                </c:pt>
              </c:numCache>
            </c:numRef>
          </c:val>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perspective val="0"/>
    </c:view3D>
    <c:floor>
      <c:thickness val="0"/>
    </c:floor>
    <c:sideWall>
      <c:thickness val="0"/>
    </c:sideWall>
    <c:backWall>
      <c:thickness val="0"/>
    </c:backWall>
    <c:plotArea>
      <c:layout/>
      <c:pie3DChart>
        <c:varyColors val="1"/>
        <c:ser>
          <c:idx val="0"/>
          <c:order val="0"/>
          <c:dPt>
            <c:idx val="0"/>
            <c:bubble3D val="0"/>
            <c:spPr>
              <a:solidFill>
                <a:schemeClr val="tx1"/>
              </a:solidFill>
              <a:ln w="25400">
                <a:solidFill>
                  <a:schemeClr val="lt1"/>
                </a:solidFill>
              </a:ln>
              <a:effectLst/>
              <a:sp3d contourW="25400">
                <a:contourClr>
                  <a:schemeClr val="lt1"/>
                </a:contourClr>
              </a:sp3d>
            </c:spPr>
          </c:dPt>
          <c:dPt>
            <c:idx val="1"/>
            <c:bubble3D val="0"/>
            <c:spPr>
              <a:solidFill>
                <a:schemeClr val="bg1">
                  <a:lumMod val="65000"/>
                </a:schemeClr>
              </a:solidFill>
              <a:ln w="25400">
                <a:solidFill>
                  <a:schemeClr val="lt1"/>
                </a:solidFill>
              </a:ln>
              <a:effectLst/>
              <a:sp3d contourW="25400">
                <a:contourClr>
                  <a:schemeClr val="lt1"/>
                </a:contourClr>
              </a:sp3d>
            </c:spPr>
          </c:dPt>
          <c:dPt>
            <c:idx val="2"/>
            <c:bubble3D val="0"/>
            <c:spPr>
              <a:solidFill>
                <a:schemeClr val="accent6">
                  <a:lumMod val="60000"/>
                  <a:lumOff val="40000"/>
                </a:schemeClr>
              </a:solidFill>
              <a:ln w="25400">
                <a:solidFill>
                  <a:schemeClr val="lt1"/>
                </a:solidFill>
              </a:ln>
              <a:effectLst/>
              <a:sp3d contourW="25400">
                <a:contourClr>
                  <a:schemeClr val="lt1"/>
                </a:contourClr>
              </a:sp3d>
            </c:spPr>
          </c:dPt>
          <c:dPt>
            <c:idx val="3"/>
            <c:bubble3D val="0"/>
            <c:spPr>
              <a:solidFill>
                <a:schemeClr val="accent6">
                  <a:lumMod val="75000"/>
                </a:schemeClr>
              </a:solidFill>
              <a:ln w="25400">
                <a:solidFill>
                  <a:schemeClr val="lt1"/>
                </a:solidFill>
              </a:ln>
              <a:effectLst/>
              <a:sp3d contourW="25400">
                <a:contourClr>
                  <a:schemeClr val="lt1"/>
                </a:contourClr>
              </a:sp3d>
            </c:spPr>
          </c:dPt>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Stats!$B$32:$E$32</c:f>
              <c:strCache>
                <c:ptCount val="4"/>
                <c:pt idx="0">
                  <c:v>Declined Without Review</c:v>
                </c:pt>
                <c:pt idx="1">
                  <c:v>Declined Not Recommended for Funding</c:v>
                </c:pt>
                <c:pt idx="2">
                  <c:v>Declined --  Recommended for Funding</c:v>
                </c:pt>
                <c:pt idx="3">
                  <c:v>Awarded</c:v>
                </c:pt>
              </c:strCache>
            </c:strRef>
          </c:cat>
          <c:val>
            <c:numRef>
              <c:f>Stats!$B$33:$E$33</c:f>
              <c:numCache>
                <c:formatCode>0%</c:formatCode>
                <c:ptCount val="4"/>
                <c:pt idx="0">
                  <c:v>3.7735849056603772E-2</c:v>
                </c:pt>
                <c:pt idx="1">
                  <c:v>0.43396226415094341</c:v>
                </c:pt>
                <c:pt idx="2">
                  <c:v>0.24528301886792453</c:v>
                </c:pt>
                <c:pt idx="3">
                  <c:v>0.28301886792452829</c:v>
                </c:pt>
              </c:numCache>
            </c:numRef>
          </c:val>
        </c:ser>
        <c:dLbls>
          <c:showLegendKey val="0"/>
          <c:showVal val="0"/>
          <c:showCatName val="0"/>
          <c:showSerName val="0"/>
          <c:showPercent val="0"/>
          <c:showBubbleSize val="0"/>
          <c:showLeaderLines val="1"/>
        </c:dLbls>
      </c:pie3DChart>
      <c:spPr>
        <a:noFill/>
        <a:ln w="25400">
          <a:noFill/>
        </a:ln>
      </c:spPr>
    </c:plotArea>
    <c:legend>
      <c:legendPos val="b"/>
      <c:overlay val="0"/>
      <c:spPr>
        <a:noFill/>
        <a:ln>
          <a:noFill/>
        </a:ln>
        <a:effectLst/>
      </c:spPr>
      <c:txPr>
        <a:bodyPr rot="0" vert="horz"/>
        <a:lstStyle/>
        <a:p>
          <a:pPr>
            <a:defRPr/>
          </a:pPr>
          <a:endParaRPr lang="en-US"/>
        </a:p>
      </c:txPr>
    </c:legend>
    <c:plotVisOnly val="1"/>
    <c:dispBlanksAs val="gap"/>
    <c:showDLblsOverMax val="0"/>
  </c:chart>
  <c:spPr>
    <a:noFill/>
    <a:ln w="9525" cap="flat" cmpd="sng" algn="ctr">
      <a:solidFill>
        <a:schemeClr val="tx1">
          <a:lumMod val="15000"/>
          <a:lumOff val="85000"/>
        </a:schemeClr>
      </a:solidFill>
      <a:round/>
    </a:ln>
    <a:effectLst/>
  </c:spPr>
  <c:txPr>
    <a:bodyPr/>
    <a:lstStyle/>
    <a:p>
      <a:pPr>
        <a:defRPr sz="1200"/>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71183"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71183"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defTabSz="93391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71183"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algn="r" defTabSz="93391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9768" y="4413443"/>
            <a:ext cx="5610865" cy="4185847"/>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7526" name="Rectangle 6"/>
          <p:cNvSpPr>
            <a:spLocks noGrp="1" noChangeArrowheads="1"/>
          </p:cNvSpPr>
          <p:nvPr>
            <p:ph type="ftr" sz="quarter" idx="4"/>
          </p:nvPr>
        </p:nvSpPr>
        <p:spPr bwMode="auto">
          <a:xfrm>
            <a:off x="0"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defTabSz="93391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71183"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algn="r" defTabSz="93391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97382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30</a:t>
            </a:fld>
            <a:endParaRPr lang="en-US"/>
          </a:p>
        </p:txBody>
      </p:sp>
    </p:spTree>
    <p:extLst>
      <p:ext uri="{BB962C8B-B14F-4D97-AF65-F5344CB8AC3E}">
        <p14:creationId xmlns:p14="http://schemas.microsoft.com/office/powerpoint/2010/main" val="2822241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31</a:t>
            </a:fld>
            <a:endParaRPr lang="en-US"/>
          </a:p>
        </p:txBody>
      </p:sp>
    </p:spTree>
    <p:extLst>
      <p:ext uri="{BB962C8B-B14F-4D97-AF65-F5344CB8AC3E}">
        <p14:creationId xmlns:p14="http://schemas.microsoft.com/office/powerpoint/2010/main" val="4147873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2</a:t>
            </a:fld>
            <a:endParaRPr lang="en-US">
              <a:solidFill>
                <a:prstClr val="black"/>
              </a:solidFill>
            </a:endParaRPr>
          </a:p>
        </p:txBody>
      </p:sp>
      <p:sp>
        <p:nvSpPr>
          <p:cNvPr id="21507" name="Rectangle 2"/>
          <p:cNvSpPr>
            <a:spLocks noGrp="1" noRot="1" noChangeAspect="1" noChangeArrowheads="1" noTextEdit="1"/>
          </p:cNvSpPr>
          <p:nvPr>
            <p:ph type="sldImg"/>
          </p:nvPr>
        </p:nvSpPr>
        <p:spPr>
          <a:xfrm>
            <a:off x="406400" y="696913"/>
            <a:ext cx="6197600" cy="3486150"/>
          </a:xfrm>
          <a:ln/>
        </p:spPr>
      </p:sp>
      <p:sp>
        <p:nvSpPr>
          <p:cNvPr id="21508" name="Rectangle 3"/>
          <p:cNvSpPr>
            <a:spLocks noGrp="1" noChangeArrowheads="1"/>
          </p:cNvSpPr>
          <p:nvPr>
            <p:ph type="body" idx="1"/>
          </p:nvPr>
        </p:nvSpPr>
        <p:spPr>
          <a:xfrm>
            <a:off x="701359" y="4415034"/>
            <a:ext cx="5607684" cy="4184256"/>
          </a:xfrm>
          <a:noFill/>
          <a:ln/>
        </p:spPr>
        <p:txBody>
          <a:bodyPr/>
          <a:lstStyle/>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9391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dirty="0"/>
              <a:t>Funding is for R&amp;D</a:t>
            </a:r>
            <a:r>
              <a:rPr lang="en-US" baseline="0" dirty="0"/>
              <a:t> with commercial potential.  Basic science and deployment are not funded.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5</a:t>
            </a:fld>
            <a:endParaRPr lang="en-US"/>
          </a:p>
        </p:txBody>
      </p:sp>
    </p:spTree>
    <p:extLst>
      <p:ext uri="{BB962C8B-B14F-4D97-AF65-F5344CB8AC3E}">
        <p14:creationId xmlns:p14="http://schemas.microsoft.com/office/powerpoint/2010/main" val="4093076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11</a:t>
            </a:fld>
            <a:endParaRPr lang="en-US"/>
          </a:p>
        </p:txBody>
      </p:sp>
    </p:spTree>
    <p:extLst>
      <p:ext uri="{BB962C8B-B14F-4D97-AF65-F5344CB8AC3E}">
        <p14:creationId xmlns:p14="http://schemas.microsoft.com/office/powerpoint/2010/main" val="428022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17</a:t>
            </a:fld>
            <a:endParaRPr lang="en-US"/>
          </a:p>
        </p:txBody>
      </p:sp>
    </p:spTree>
    <p:extLst>
      <p:ext uri="{BB962C8B-B14F-4D97-AF65-F5344CB8AC3E}">
        <p14:creationId xmlns:p14="http://schemas.microsoft.com/office/powerpoint/2010/main" val="1972626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18</a:t>
            </a:fld>
            <a:endParaRPr lang="en-US"/>
          </a:p>
        </p:txBody>
      </p:sp>
    </p:spTree>
    <p:extLst>
      <p:ext uri="{BB962C8B-B14F-4D97-AF65-F5344CB8AC3E}">
        <p14:creationId xmlns:p14="http://schemas.microsoft.com/office/powerpoint/2010/main" val="420795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19</a:t>
            </a:fld>
            <a:endParaRPr lang="en-US" dirty="0"/>
          </a:p>
        </p:txBody>
      </p:sp>
    </p:spTree>
    <p:extLst>
      <p:ext uri="{BB962C8B-B14F-4D97-AF65-F5344CB8AC3E}">
        <p14:creationId xmlns:p14="http://schemas.microsoft.com/office/powerpoint/2010/main" val="1811043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20</a:t>
            </a:fld>
            <a:endParaRPr lang="en-US" dirty="0"/>
          </a:p>
        </p:txBody>
      </p:sp>
    </p:spTree>
    <p:extLst>
      <p:ext uri="{BB962C8B-B14F-4D97-AF65-F5344CB8AC3E}">
        <p14:creationId xmlns:p14="http://schemas.microsoft.com/office/powerpoint/2010/main" val="1745964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science.energy.gov/sbir/funding-opportunities/" TargetMode="Externa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3"/>
          <p:cNvSpPr>
            <a:spLocks noGrp="1" noChangeArrowheads="1"/>
          </p:cNvSpPr>
          <p:nvPr>
            <p:ph type="sldNum" sz="quarter" idx="11"/>
          </p:nvPr>
        </p:nvSpPr>
        <p:spPr>
          <a:ln/>
        </p:spPr>
        <p:txBody>
          <a:bodyPr/>
          <a:lstStyle>
            <a:lvl1pPr>
              <a:defRPr/>
            </a:lvl1pPr>
          </a:lstStyle>
          <a:p>
            <a:pPr>
              <a:defRPr/>
            </a:pPr>
            <a:fld id="{180561E4-745D-4CB7-AD9C-B4547170F67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ln/>
        </p:spPr>
        <p:txBody>
          <a:bodyPr/>
          <a:lstStyle>
            <a:lvl1pPr>
              <a:defRPr/>
            </a:lvl1pPr>
          </a:lstStyle>
          <a:p>
            <a:pPr>
              <a:defRPr/>
            </a:pPr>
            <a:fld id="{807BBC0C-5D8A-42AA-B13D-5AF11D9B81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ln/>
        </p:spPr>
        <p:txBody>
          <a:bodyPr/>
          <a:lstStyle>
            <a:lvl1pPr>
              <a:defRPr/>
            </a:lvl1pPr>
          </a:lstStyle>
          <a:p>
            <a:pPr>
              <a:defRPr/>
            </a:pPr>
            <a:fld id="{8259B4B0-E9B4-480A-8B53-20DB36DAD70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a:t>Click to edit Master title style</a:t>
            </a:r>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3"/>
          <p:cNvSpPr>
            <a:spLocks noGrp="1" noChangeArrowheads="1"/>
          </p:cNvSpPr>
          <p:nvPr>
            <p:ph type="sldNum" sz="quarter" idx="11"/>
          </p:nvPr>
        </p:nvSpPr>
        <p:spPr>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005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sldNum" sz="quarter" idx="11"/>
          </p:nvPr>
        </p:nvSpPr>
        <p:spPr>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a:latin typeface="Cambria" pitchFamily="18" charset="0"/>
              </a:defRPr>
            </a:lvl1pPr>
          </a:lstStyle>
          <a:p>
            <a:r>
              <a:rPr lang="en-US"/>
              <a:t>Click to edit Master title style</a:t>
            </a:r>
          </a:p>
        </p:txBody>
      </p:sp>
      <p:sp>
        <p:nvSpPr>
          <p:cNvPr id="3" name="Table Placeholder 2"/>
          <p:cNvSpPr>
            <a:spLocks noGrp="1"/>
          </p:cNvSpPr>
          <p:nvPr>
            <p:ph type="tbl" idx="1"/>
          </p:nvPr>
        </p:nvSpPr>
        <p:spPr>
          <a:xfrm>
            <a:off x="609600" y="1981200"/>
            <a:ext cx="10972800" cy="3886200"/>
          </a:xfrm>
        </p:spPr>
        <p:txBody>
          <a:bodyPr/>
          <a:lstStyle/>
          <a:p>
            <a:pPr lvl="0"/>
            <a:endParaRPr lang="en-US" noProof="0"/>
          </a:p>
        </p:txBody>
      </p:sp>
      <p:sp>
        <p:nvSpPr>
          <p:cNvPr id="5" name="Rectangle 3"/>
          <p:cNvSpPr>
            <a:spLocks noGrp="1" noChangeArrowheads="1"/>
          </p:cNvSpPr>
          <p:nvPr>
            <p:ph type="sldNum" sz="quarter" idx="11"/>
          </p:nvPr>
        </p:nvSpPr>
        <p:spPr>
          <a:ln/>
        </p:spPr>
        <p:txBody>
          <a:bodyPr/>
          <a:lstStyle>
            <a:lvl1pPr>
              <a:defRPr/>
            </a:lvl1pPr>
          </a:lstStyle>
          <a:p>
            <a:pPr>
              <a:defRPr/>
            </a:pPr>
            <a:fld id="{66ADE7E5-3EC8-48D9-8F01-E77CBDC9EA2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10436352" y="6356351"/>
            <a:ext cx="1146048" cy="365125"/>
          </a:xfrm>
        </p:spPr>
        <p:txBody>
          <a:bodyPr/>
          <a:lstStyle/>
          <a:p>
            <a:pPr>
              <a:defRPr/>
            </a:pPr>
            <a:fld id="{180561E4-745D-4CB7-AD9C-B4547170F673}" type="slidenum">
              <a:rPr lang="en-US" smtClean="0"/>
              <a:pPr>
                <a:defRPr/>
              </a:pPr>
              <a:t>‹#›</a:t>
            </a:fld>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a:xfrm>
            <a:off x="508000" y="1524000"/>
            <a:ext cx="11176000" cy="472440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normAutofit/>
          </a:bodyPr>
          <a:lstStyle>
            <a:lvl1pPr>
              <a:defRPr sz="3200" b="1"/>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9656064" y="6356351"/>
            <a:ext cx="1926336" cy="365125"/>
          </a:xfrm>
        </p:spPr>
        <p:txBody>
          <a:bodyPr/>
          <a:lstStyle/>
          <a:p>
            <a:pPr>
              <a:defRPr/>
            </a:pPr>
            <a:fld id="{CFB0700A-AA3D-461B-A3B6-39C39373F01C}" type="slidenum">
              <a:rPr lang="en-US" smtClean="0"/>
              <a:pPr>
                <a:defRPr/>
              </a:pPr>
              <a:t>‹#›</a:t>
            </a:fld>
            <a:endParaRPr lang="en-US" dirty="0"/>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24601"/>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706112" y="6356351"/>
            <a:ext cx="4730496" cy="365125"/>
          </a:xfrm>
        </p:spPr>
        <p:txBody>
          <a:bodyPr/>
          <a:lstStyle>
            <a:lvl1pPr>
              <a:defRPr>
                <a:latin typeface="Arial Narrow" pitchFamily="34" charset="0"/>
              </a:defRPr>
            </a:lvl1pPr>
          </a:lstStyle>
          <a:p>
            <a:pPr>
              <a:defRPr/>
            </a:pPr>
            <a:r>
              <a:rPr lang="en-US" dirty="0"/>
              <a:t>http://science.energy.gov/sbir/funding-opportunities/ </a:t>
            </a:r>
          </a:p>
        </p:txBody>
      </p:sp>
      <p:sp>
        <p:nvSpPr>
          <p:cNvPr id="6" name="Slide Number Placeholder 5"/>
          <p:cNvSpPr>
            <a:spLocks noGrp="1"/>
          </p:cNvSpPr>
          <p:nvPr>
            <p:ph type="sldNum" sz="quarter" idx="12"/>
          </p:nvPr>
        </p:nvSpPr>
        <p:spPr>
          <a:xfrm>
            <a:off x="9948672" y="6356351"/>
            <a:ext cx="1633728" cy="365125"/>
          </a:xfrm>
        </p:spPr>
        <p:txBody>
          <a:bodyPr/>
          <a:lstStyle/>
          <a:p>
            <a:pPr>
              <a:defRPr/>
            </a:pPr>
            <a:fld id="{0F93D773-B35F-4FB7-8D60-3A0370754F72}" type="slidenum">
              <a:rPr lang="en-US" smtClean="0"/>
              <a:pPr>
                <a:defRPr/>
              </a:pPr>
              <a:t>‹#›</a:t>
            </a:fld>
            <a:endParaRPr lang="en-US"/>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777728" y="6356351"/>
            <a:ext cx="804672" cy="365125"/>
          </a:xfrm>
        </p:spPr>
        <p:txBody>
          <a:bodyPr/>
          <a:lstStyle/>
          <a:p>
            <a:pPr>
              <a:defRPr/>
            </a:pPr>
            <a:fld id="{F2898D1E-D11C-45C6-A7D1-F709A31F086A}" type="slidenum">
              <a:rPr lang="en-US" smtClean="0"/>
              <a:pPr>
                <a:defRPr/>
              </a:pPr>
              <a:t>‹#›</a:t>
            </a:fld>
            <a:endParaRPr lang="en-US"/>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3"/>
              </a:rPr>
              <a:t>http://science.energy.gov/sbir/funding-opportunities/ </a:t>
            </a:r>
            <a:endParaRPr lang="en-US" sz="1200" dirty="0"/>
          </a:p>
        </p:txBody>
      </p:sp>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2"/>
          </p:nvPr>
        </p:nvSpPr>
        <p:spPr>
          <a:xfrm>
            <a:off x="10765536" y="6356351"/>
            <a:ext cx="816864" cy="365125"/>
          </a:xfrm>
        </p:spPr>
        <p:txBody>
          <a:bodyPr/>
          <a:lstStyle/>
          <a:p>
            <a:pPr>
              <a:defRPr/>
            </a:pPr>
            <a:fld id="{51495A43-CCF2-4517-9B2B-A16D7D619FAF}" type="slidenum">
              <a:rPr lang="en-US" smtClean="0"/>
              <a:pPr>
                <a:defRPr/>
              </a:pPr>
              <a:t>‹#›</a:t>
            </a:fld>
            <a:endParaRPr lang="en-US"/>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xfrm>
            <a:off x="10326624" y="6248400"/>
            <a:ext cx="1255776" cy="457200"/>
          </a:xfrm>
          <a:ln/>
        </p:spPr>
        <p:txBody>
          <a:bodyPr/>
          <a:lstStyle>
            <a:lvl1pPr>
              <a:defRPr/>
            </a:lvl1pPr>
          </a:lstStyle>
          <a:p>
            <a:pPr>
              <a:defRPr/>
            </a:pPr>
            <a:fld id="{CFB0700A-AA3D-461B-A3B6-39C39373F01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5" name="Slide Number Placeholder 4"/>
          <p:cNvSpPr>
            <a:spLocks noGrp="1"/>
          </p:cNvSpPr>
          <p:nvPr>
            <p:ph type="sldNum" sz="quarter" idx="12"/>
          </p:nvPr>
        </p:nvSpPr>
        <p:spPr>
          <a:xfrm>
            <a:off x="10619232" y="6356351"/>
            <a:ext cx="963168" cy="365125"/>
          </a:xfrm>
        </p:spPr>
        <p:txBody>
          <a:bodyPr/>
          <a:lstStyle/>
          <a:p>
            <a:pPr>
              <a:defRPr/>
            </a:pPr>
            <a:fld id="{05049ED1-3483-43B8-8DF2-5521B918A34E}" type="slidenum">
              <a:rPr lang="en-US" smtClean="0"/>
              <a:pPr>
                <a:defRPr/>
              </a:pPr>
              <a:t>‹#›</a:t>
            </a:fld>
            <a:endParaRPr lang="en-US"/>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4" name="Slide Number Placeholder 3"/>
          <p:cNvSpPr>
            <a:spLocks noGrp="1"/>
          </p:cNvSpPr>
          <p:nvPr>
            <p:ph type="sldNum" sz="quarter" idx="12"/>
          </p:nvPr>
        </p:nvSpPr>
        <p:spPr>
          <a:xfrm>
            <a:off x="10533888" y="6356351"/>
            <a:ext cx="1048512" cy="365125"/>
          </a:xfrm>
        </p:spPr>
        <p:txBody>
          <a:bodyPr/>
          <a:lstStyle/>
          <a:p>
            <a:pPr>
              <a:defRPr/>
            </a:pPr>
            <a:fld id="{1D6C4B29-14BB-4B14-B5AA-B94BB29F99A3}" type="slidenum">
              <a:rPr lang="en-US" smtClean="0"/>
              <a:pPr>
                <a:defRPr/>
              </a:pPr>
              <a:t>‹#›</a:t>
            </a:fld>
            <a:endParaRPr lang="en-US"/>
          </a:p>
        </p:txBody>
      </p:sp>
      <p:pic>
        <p:nvPicPr>
          <p:cNvPr id="5" name="Picture 4"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6"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SBIR/STTR Programs Office</a:t>
            </a:r>
          </a:p>
        </p:txBody>
      </p:sp>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887456" y="6356351"/>
            <a:ext cx="694944" cy="365125"/>
          </a:xfrm>
        </p:spPr>
        <p:txBody>
          <a:bodyPr/>
          <a:lstStyle/>
          <a:p>
            <a:pPr>
              <a:defRPr/>
            </a:pPr>
            <a:fld id="{1F841290-C250-4FDF-A292-3556F08F4707}" type="slidenum">
              <a:rPr lang="en-US" smtClean="0"/>
              <a:pPr>
                <a:defRPr/>
              </a:pPr>
              <a:t>‹#›</a:t>
            </a:fld>
            <a:endParaRPr lang="en-US"/>
          </a:p>
        </p:txBody>
      </p:sp>
    </p:spTree>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509504" y="6356351"/>
            <a:ext cx="1072896" cy="365125"/>
          </a:xfrm>
        </p:spPr>
        <p:txBody>
          <a:bodyPr/>
          <a:lstStyle/>
          <a:p>
            <a:pPr>
              <a:defRPr/>
            </a:pPr>
            <a:fld id="{848E3D4D-A005-49AE-9582-16EC829995D5}" type="slidenum">
              <a:rPr lang="en-US" smtClean="0"/>
              <a:pPr>
                <a:defRPr/>
              </a:pPr>
              <a:t>‹#›</a:t>
            </a:fld>
            <a:endParaRPr lang="en-US"/>
          </a:p>
        </p:txBody>
      </p:sp>
    </p:spTree>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07BBC0C-5D8A-42AA-B13D-5AF11D9B810A}" type="slidenum">
              <a:rPr lang="en-US" smtClean="0"/>
              <a:pPr>
                <a:defRPr/>
              </a:pPr>
              <a:t>‹#›</a:t>
            </a:fld>
            <a:endParaRPr lang="en-US"/>
          </a:p>
        </p:txBody>
      </p:sp>
    </p:spTree>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259B4B0-E9B4-480A-8B53-20DB36DAD709}" type="slidenum">
              <a:rPr lang="en-US" smtClean="0"/>
              <a:pPr>
                <a:defRPr/>
              </a:pPr>
              <a:t>‹#›</a:t>
            </a:fld>
            <a:endParaRPr lang="en-US"/>
          </a:p>
        </p:txBody>
      </p:sp>
    </p:spTree>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a:t>Click to edit Master title style</a:t>
            </a:r>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3"/>
          <p:cNvSpPr>
            <a:spLocks noGrp="1" noChangeArrowheads="1"/>
          </p:cNvSpPr>
          <p:nvPr>
            <p:ph type="sldNum" sz="quarter" idx="11"/>
          </p:nvPr>
        </p:nvSpPr>
        <p:spPr>
          <a:xfrm>
            <a:off x="9826752" y="6356351"/>
            <a:ext cx="1755648" cy="365125"/>
          </a:xfrm>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023360" y="635762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t>http://science.energy.gov/sbir/funding-opportunities/ </a:t>
            </a:r>
          </a:p>
        </p:txBody>
      </p:sp>
    </p:spTree>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005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sldNum" sz="quarter" idx="11"/>
          </p:nvPr>
        </p:nvSpPr>
        <p:spPr>
          <a:xfrm>
            <a:off x="9973056" y="6356351"/>
            <a:ext cx="1609344" cy="365125"/>
          </a:xfrm>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
        <p:nvSpPr>
          <p:cNvPr id="9" name="Footer Placeholder 4"/>
          <p:cNvSpPr txBox="1">
            <a:spLocks/>
          </p:cNvSpPr>
          <p:nvPr userDrawn="1"/>
        </p:nvSpPr>
        <p:spPr>
          <a:xfrm>
            <a:off x="3938016" y="6356350"/>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t>http://science.energy.gov/sbir/funding-opportunities/ </a:t>
            </a:r>
          </a:p>
        </p:txBody>
      </p:sp>
    </p:spTree>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2FF552-3423-4DAD-A0F4-864CD779AD2C}" type="datetime1">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508000" y="1524000"/>
            <a:ext cx="11176000" cy="47244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6ABD75-5EE3-4D08-8E88-6A0D846CE0E6}" type="datetime1">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8331200" y="6356351"/>
            <a:ext cx="2844800" cy="365125"/>
          </a:xfrm>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3"/>
          <p:cNvSpPr>
            <a:spLocks noGrp="1" noChangeArrowheads="1"/>
          </p:cNvSpPr>
          <p:nvPr>
            <p:ph type="sldNum" sz="quarter" idx="11"/>
          </p:nvPr>
        </p:nvSpPr>
        <p:spPr>
          <a:xfrm>
            <a:off x="10716768" y="6248400"/>
            <a:ext cx="865632" cy="457200"/>
          </a:xfrm>
          <a:ln/>
        </p:spPr>
        <p:txBody>
          <a:bodyPr/>
          <a:lstStyle>
            <a:lvl1pPr>
              <a:defRPr/>
            </a:lvl1pPr>
          </a:lstStyle>
          <a:p>
            <a:pPr>
              <a:defRPr/>
            </a:pPr>
            <a:fld id="{0F93D773-B35F-4FB7-8D60-3A0370754F7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11142E-B65E-47A6-B771-F3D19058AC3C}" type="datetime1">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4B5008-8F95-4195-ACAD-141C9838A519}" type="datetime1">
              <a:rPr lang="en-US" smtClean="0">
                <a:solidFill>
                  <a:prstClr val="black">
                    <a:tint val="75000"/>
                  </a:prstClr>
                </a:solidFill>
              </a:rPr>
              <a:pPr/>
              <a:t>4/12/2021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8"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4/12/2021</a:t>
            </a:fld>
            <a:endParaRPr lang="en-US" sz="1200">
              <a:solidFill>
                <a:prstClr val="black">
                  <a:tint val="75000"/>
                </a:prstClr>
              </a:solidFill>
            </a:endParaRPr>
          </a:p>
        </p:txBody>
      </p:sp>
      <p:pic>
        <p:nvPicPr>
          <p:cNvPr id="9" name="Picture 8"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0"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1965523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EB35D4-8F41-470F-8864-6CADD3C48DFB}" type="datetime1">
              <a:rPr lang="en-US" smtClean="0">
                <a:solidFill>
                  <a:prstClr val="black">
                    <a:tint val="75000"/>
                  </a:prstClr>
                </a:solidFill>
              </a:rPr>
              <a:pPr/>
              <a:t>4/12/2021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4/12/2021</a:t>
            </a:fld>
            <a:endParaRPr lang="en-US" sz="1200">
              <a:solidFill>
                <a:prstClr val="black">
                  <a:tint val="75000"/>
                </a:prstClr>
              </a:solidFill>
            </a:endParaRPr>
          </a:p>
        </p:txBody>
      </p:sp>
      <p:pic>
        <p:nvPicPr>
          <p:cNvPr id="11" name="Picture 10"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2"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26402191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497ABC4-3DA5-4F75-B54C-2A9292BAF18C}" type="datetime1">
              <a:rPr lang="en-US" smtClean="0">
                <a:solidFill>
                  <a:prstClr val="black">
                    <a:tint val="75000"/>
                  </a:prstClr>
                </a:solidFill>
              </a:rPr>
              <a:pPr/>
              <a:t>4/12/2021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6"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4/12/2021</a:t>
            </a:fld>
            <a:endParaRPr lang="en-US" sz="1200">
              <a:solidFill>
                <a:prstClr val="black">
                  <a:tint val="75000"/>
                </a:prstClr>
              </a:solidFill>
            </a:endParaRPr>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6479326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CC891-5C4E-4887-B069-3EF3D28C3AC3}" type="datetime1">
              <a:rPr lang="en-US" smtClean="0">
                <a:solidFill>
                  <a:prstClr val="black">
                    <a:tint val="75000"/>
                  </a:prstClr>
                </a:solidFill>
              </a:rPr>
              <a:pPr/>
              <a:t>4/12/2021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5"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4/12/2021</a:t>
            </a:fld>
            <a:endParaRPr lang="en-US" sz="1200">
              <a:solidFill>
                <a:prstClr val="black">
                  <a:tint val="75000"/>
                </a:prstClr>
              </a:solidFill>
            </a:endParaRPr>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874235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DFBFCC-E9E4-42C2-8D0F-98457DEA1A10}" type="datetime1">
              <a:rPr lang="en-US" smtClean="0">
                <a:solidFill>
                  <a:prstClr val="black">
                    <a:tint val="75000"/>
                  </a:prstClr>
                </a:solidFill>
              </a:rPr>
              <a:pPr/>
              <a:t>4/12/2021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C559E1-B66F-4168-8BA1-A1773243D454}" type="datetime1">
              <a:rPr lang="en-US" smtClean="0">
                <a:solidFill>
                  <a:prstClr val="black">
                    <a:tint val="75000"/>
                  </a:prstClr>
                </a:solidFill>
              </a:rPr>
              <a:pPr/>
              <a:t>4/12/2021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0259C-5691-46C3-9342-E7B03C6C4175}" type="datetime1">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4FD51-547C-49A6-9470-6A7B809BCBB8}" type="datetime1">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sldNum" sz="quarter" idx="11"/>
          </p:nvPr>
        </p:nvSpPr>
        <p:spPr>
          <a:ln/>
        </p:spPr>
        <p:txBody>
          <a:bodyPr/>
          <a:lstStyle>
            <a:lvl1pPr>
              <a:defRPr/>
            </a:lvl1pPr>
          </a:lstStyle>
          <a:p>
            <a:pPr>
              <a:defRPr/>
            </a:pPr>
            <a:fld id="{F2898D1E-D11C-45C6-A7D1-F709A31F086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3"/>
          <p:cNvSpPr>
            <a:spLocks noGrp="1" noChangeArrowheads="1"/>
          </p:cNvSpPr>
          <p:nvPr>
            <p:ph type="sldNum" sz="quarter" idx="11"/>
          </p:nvPr>
        </p:nvSpPr>
        <p:spPr>
          <a:ln/>
        </p:spPr>
        <p:txBody>
          <a:bodyPr/>
          <a:lstStyle>
            <a:lvl1pPr>
              <a:defRPr/>
            </a:lvl1pPr>
          </a:lstStyle>
          <a:p>
            <a:pPr>
              <a:defRPr/>
            </a:pPr>
            <a:fld id="{51495A43-CCF2-4517-9B2B-A16D7D619FAF}"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
        <p:nvSpPr>
          <p:cNvPr id="10"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a:spLocks noGrp="1" noChangeArrowheads="1"/>
          </p:cNvSpPr>
          <p:nvPr>
            <p:ph type="sldNum" sz="quarter" idx="11"/>
          </p:nvPr>
        </p:nvSpPr>
        <p:spPr>
          <a:ln/>
        </p:spPr>
        <p:txBody>
          <a:bodyPr/>
          <a:lstStyle>
            <a:lvl1pPr>
              <a:defRPr/>
            </a:lvl1pPr>
          </a:lstStyle>
          <a:p>
            <a:pPr>
              <a:defRPr/>
            </a:pPr>
            <a:fld id="{05049ED1-3483-43B8-8DF2-5521B918A34E}"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
        <p:nvSpPr>
          <p:cNvPr id="6"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3"/>
          <p:cNvSpPr>
            <a:spLocks noGrp="1" noChangeArrowheads="1"/>
          </p:cNvSpPr>
          <p:nvPr>
            <p:ph type="sldNum" sz="quarter" idx="11"/>
          </p:nvPr>
        </p:nvSpPr>
        <p:spPr>
          <a:ln/>
        </p:spPr>
        <p:txBody>
          <a:bodyPr/>
          <a:lstStyle>
            <a:lvl1pPr>
              <a:defRPr/>
            </a:lvl1pPr>
          </a:lstStyle>
          <a:p>
            <a:pPr>
              <a:defRPr/>
            </a:pPr>
            <a:fld id="{1D6C4B29-14BB-4B14-B5AA-B94BB29F99A3}"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1F841290-C250-4FDF-A292-3556F08F470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848E3D4D-A005-49AE-9582-16EC829995D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http://science.energy.gov/sbir/funding-opportunities/"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jpe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1" name="Rectangle 3"/>
          <p:cNvSpPr>
            <a:spLocks noGrp="1" noChangeArrowheads="1"/>
          </p:cNvSpPr>
          <p:nvPr>
            <p:ph type="sldNum" sz="quarter" idx="4"/>
          </p:nvPr>
        </p:nvSpPr>
        <p:spPr bwMode="auto">
          <a:xfrm>
            <a:off x="9814560" y="6248400"/>
            <a:ext cx="176784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A7A76098-7D4E-4604-B8FB-201F4C05C3A2}" type="slidenum">
              <a:rPr lang="en-US"/>
              <a:pPr>
                <a:defRPr/>
              </a:pPr>
              <a:t>‹#›</a:t>
            </a:fld>
            <a:endParaRPr lang="en-US"/>
          </a:p>
        </p:txBody>
      </p:sp>
      <p:grpSp>
        <p:nvGrpSpPr>
          <p:cNvPr id="1028" name="Group 4"/>
          <p:cNvGrpSpPr>
            <a:grpSpLocks/>
          </p:cNvGrpSpPr>
          <p:nvPr/>
        </p:nvGrpSpPr>
        <p:grpSpPr bwMode="auto">
          <a:xfrm>
            <a:off x="0" y="0"/>
            <a:ext cx="12192000" cy="546100"/>
            <a:chOff x="0" y="0"/>
            <a:chExt cx="5760" cy="344"/>
          </a:xfrm>
        </p:grpSpPr>
        <p:sp>
          <p:nvSpPr>
            <p:cNvPr id="378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p>
          </p:txBody>
        </p:sp>
        <p:sp>
          <p:nvSpPr>
            <p:cNvPr id="378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p>
          </p:txBody>
        </p:sp>
        <p:sp>
          <p:nvSpPr>
            <p:cNvPr id="378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8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p>
          </p:txBody>
        </p:sp>
        <p:sp>
          <p:nvSpPr>
            <p:cNvPr id="379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9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595085" y="457200"/>
            <a:ext cx="10987315"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904"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16"/>
              </a:rPr>
              <a:t>http://science.energy.gov/sbir/funding-opportunities/ </a:t>
            </a:r>
            <a:endParaRPr lang="en-US" sz="1200"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Lst>
  <p:transition spd="slow">
    <p:fade/>
  </p:transition>
  <p:hf hdr="0" ftr="0" dt="0"/>
  <p:txStyles>
    <p:titleStyle>
      <a:lvl1pPr algn="l" rtl="0" eaLnBrk="0" fontAlgn="base" hangingPunct="0">
        <a:spcBef>
          <a:spcPct val="0"/>
        </a:spcBef>
        <a:spcAft>
          <a:spcPct val="0"/>
        </a:spcAft>
        <a:defRPr sz="3200" b="1">
          <a:solidFill>
            <a:schemeClr val="tx1"/>
          </a:solidFill>
          <a:latin typeface="Cambria" pitchFamily="18" charset="0"/>
          <a:ea typeface="+mj-ea"/>
          <a:cs typeface="+mj-cs"/>
        </a:defRPr>
      </a:lvl1pPr>
      <a:lvl2pPr algn="l" rtl="0" eaLnBrk="0" fontAlgn="base" hangingPunct="0">
        <a:spcBef>
          <a:spcPct val="0"/>
        </a:spcBef>
        <a:spcAft>
          <a:spcPct val="0"/>
        </a:spcAft>
        <a:defRPr sz="3600">
          <a:solidFill>
            <a:schemeClr val="tx1"/>
          </a:solidFill>
          <a:latin typeface="Times New Roman" pitchFamily="18" charset="0"/>
        </a:defRPr>
      </a:lvl2pPr>
      <a:lvl3pPr algn="l" rtl="0" eaLnBrk="0" fontAlgn="base" hangingPunct="0">
        <a:spcBef>
          <a:spcPct val="0"/>
        </a:spcBef>
        <a:spcAft>
          <a:spcPct val="0"/>
        </a:spcAft>
        <a:defRPr sz="3600">
          <a:solidFill>
            <a:schemeClr val="tx1"/>
          </a:solidFill>
          <a:latin typeface="Times New Roman" pitchFamily="18" charset="0"/>
        </a:defRPr>
      </a:lvl3pPr>
      <a:lvl4pPr algn="l" rtl="0" eaLnBrk="0" fontAlgn="base" hangingPunct="0">
        <a:spcBef>
          <a:spcPct val="0"/>
        </a:spcBef>
        <a:spcAft>
          <a:spcPct val="0"/>
        </a:spcAft>
        <a:defRPr sz="3600">
          <a:solidFill>
            <a:schemeClr val="tx1"/>
          </a:solidFill>
          <a:latin typeface="Times New Roman" pitchFamily="18" charset="0"/>
        </a:defRPr>
      </a:lvl4pPr>
      <a:lvl5pPr algn="l" rtl="0" eaLnBrk="0" fontAlgn="base" hangingPunct="0">
        <a:spcBef>
          <a:spcPct val="0"/>
        </a:spcBef>
        <a:spcAft>
          <a:spcPct val="0"/>
        </a:spcAft>
        <a:defRPr sz="3600">
          <a:solidFill>
            <a:schemeClr val="tx1"/>
          </a:solidFill>
          <a:latin typeface="Times New Roman" pitchFamily="18" charset="0"/>
        </a:defRPr>
      </a:lvl5pPr>
      <a:lvl6pPr marL="457200" algn="l" rtl="0" fontAlgn="base">
        <a:spcBef>
          <a:spcPct val="0"/>
        </a:spcBef>
        <a:spcAft>
          <a:spcPct val="0"/>
        </a:spcAft>
        <a:defRPr sz="3600">
          <a:solidFill>
            <a:schemeClr val="tx1"/>
          </a:solidFill>
          <a:latin typeface="Times New Roman" pitchFamily="18" charset="0"/>
        </a:defRPr>
      </a:lvl6pPr>
      <a:lvl7pPr marL="914400" algn="l" rtl="0" fontAlgn="base">
        <a:spcBef>
          <a:spcPct val="0"/>
        </a:spcBef>
        <a:spcAft>
          <a:spcPct val="0"/>
        </a:spcAft>
        <a:defRPr sz="3600">
          <a:solidFill>
            <a:schemeClr val="tx1"/>
          </a:solidFill>
          <a:latin typeface="Times New Roman" pitchFamily="18" charset="0"/>
        </a:defRPr>
      </a:lvl7pPr>
      <a:lvl8pPr marL="1371600" algn="l" rtl="0" fontAlgn="base">
        <a:spcBef>
          <a:spcPct val="0"/>
        </a:spcBef>
        <a:spcAft>
          <a:spcPct val="0"/>
        </a:spcAft>
        <a:defRPr sz="3600">
          <a:solidFill>
            <a:schemeClr val="tx1"/>
          </a:solidFill>
          <a:latin typeface="Times New Roman" pitchFamily="18" charset="0"/>
        </a:defRPr>
      </a:lvl8pPr>
      <a:lvl9pPr marL="1828800" algn="l"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000">
          <a:solidFill>
            <a:schemeClr val="tx1"/>
          </a:solidFill>
          <a:latin typeface="Calibri" pitchFamily="34" charset="0"/>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1800">
          <a:solidFill>
            <a:schemeClr val="tx1"/>
          </a:solidFill>
          <a:latin typeface="Calibri" pitchFamily="34" charset="0"/>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1600">
          <a:solidFill>
            <a:schemeClr val="tx1"/>
          </a:solidFill>
          <a:latin typeface="Calibri" pitchFamily="34" charset="0"/>
        </a:defRPr>
      </a:lvl4pPr>
      <a:lvl5pPr marL="2057400" indent="-228600" algn="l" rtl="0" eaLnBrk="0" fontAlgn="base" hangingPunct="0">
        <a:spcBef>
          <a:spcPct val="20000"/>
        </a:spcBef>
        <a:spcAft>
          <a:spcPct val="0"/>
        </a:spcAft>
        <a:buClr>
          <a:schemeClr val="bg2"/>
        </a:buClr>
        <a:buFont typeface="Wingdings" pitchFamily="2" charset="2"/>
        <a:buChar char="§"/>
        <a:defRPr sz="1600">
          <a:solidFill>
            <a:schemeClr val="tx1"/>
          </a:solidFill>
          <a:latin typeface="Calibri" pitchFamily="34" charset="0"/>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A76098-7D4E-4604-B8FB-201F4C05C3A2}"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transition spd="slow">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C27FE1B-2489-42A0-A50F-A5C54FFE0E64}" type="datetime1">
              <a:rPr lang="en-US" smtClean="0">
                <a:solidFill>
                  <a:prstClr val="black">
                    <a:tint val="75000"/>
                  </a:prstClr>
                </a:solidFill>
                <a:latin typeface="Calibri"/>
              </a:rPr>
              <a:pPr fontAlgn="auto">
                <a:spcBef>
                  <a:spcPts val="0"/>
                </a:spcBef>
                <a:spcAft>
                  <a:spcPts val="0"/>
                </a:spcAft>
              </a:pPr>
              <a:t>4/12/2021</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4/12/2021</a:t>
            </a:fld>
            <a:endParaRPr lang="en-US" sz="2400">
              <a:solidFill>
                <a:prstClr val="black">
                  <a:tint val="75000"/>
                </a:prstClr>
              </a:solidFill>
            </a:endParaRPr>
          </a:p>
        </p:txBody>
      </p:sp>
      <p:pic>
        <p:nvPicPr>
          <p:cNvPr id="8" name="Picture 7" descr="horizontal-logo-green-text.jpg"/>
          <p:cNvPicPr>
            <a:picLocks noChangeAspect="1"/>
          </p:cNvPicPr>
          <p:nvPr userDrawn="1"/>
        </p:nvPicPr>
        <p:blipFill>
          <a:blip r:embed="rId13"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a:t>SBIR/STTR Programs Office</a:t>
            </a:r>
          </a:p>
        </p:txBody>
      </p:sp>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cience.osti.gov/-/media/grants/pdf/foas/2021/SC_FOA_0002381.pdf?la=en&amp;hash=00073972461A613F2AE928EF07D35D5DA68DB42E" TargetMode="External"/><Relationship Id="rId2" Type="http://schemas.openxmlformats.org/officeDocument/2006/relationships/notesSlide" Target="../notesSlides/notesSlide1.xml"/><Relationship Id="rId1" Type="http://schemas.openxmlformats.org/officeDocument/2006/relationships/slideLayout" Target="../slideLayouts/slideLayout20.xml"/><Relationship Id="rId4" Type="http://schemas.openxmlformats.org/officeDocument/2006/relationships/hyperlink" Target="mailto:sbir-sttr@science.doe.go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6.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6.xml"/><Relationship Id="rId5" Type="http://schemas.openxmlformats.org/officeDocument/2006/relationships/hyperlink" Target="http://www.science.osti.gov/sbir" TargetMode="External"/><Relationship Id="rId4" Type="http://schemas.openxmlformats.org/officeDocument/2006/relationships/hyperlink" Target="mailto:sbir-sttr@science.doe.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304801"/>
            <a:ext cx="7308154" cy="461665"/>
          </a:xfrm>
          <a:prstGeom prst="rect">
            <a:avLst/>
          </a:prstGeom>
          <a:noFill/>
        </p:spPr>
        <p:txBody>
          <a:bodyPr wrap="none" rtlCol="0">
            <a:spAutoFit/>
          </a:bodyPr>
          <a:lstStyle/>
          <a:p>
            <a:r>
              <a:rPr lang="en-US" b="1" i="1" dirty="0">
                <a:solidFill>
                  <a:schemeClr val="tx2"/>
                </a:solidFill>
                <a:latin typeface="+mn-lt"/>
              </a:rPr>
              <a:t>The DOE Webinar is scheduled to begin at 2:00 p.m. ET </a:t>
            </a:r>
          </a:p>
        </p:txBody>
      </p:sp>
      <p:sp>
        <p:nvSpPr>
          <p:cNvPr id="7" name="Content Placeholder 6"/>
          <p:cNvSpPr>
            <a:spLocks noGrp="1"/>
          </p:cNvSpPr>
          <p:nvPr>
            <p:ph idx="4294967295"/>
          </p:nvPr>
        </p:nvSpPr>
        <p:spPr>
          <a:xfrm>
            <a:off x="533400" y="990600"/>
            <a:ext cx="10744200" cy="5105400"/>
          </a:xfrm>
        </p:spPr>
        <p:txBody>
          <a:bodyPr>
            <a:normAutofit/>
          </a:bodyPr>
          <a:lstStyle/>
          <a:p>
            <a:pPr marL="228600" indent="-228600"/>
            <a:r>
              <a:rPr lang="en-US" sz="2200" b="1" dirty="0">
                <a:solidFill>
                  <a:prstClr val="black"/>
                </a:solidFill>
              </a:rPr>
              <a:t>Why is there no sound?</a:t>
            </a:r>
          </a:p>
          <a:p>
            <a:pPr marL="687387" indent="-285750">
              <a:buFont typeface="Symbol" panose="05050102010706020507" pitchFamily="18" charset="2"/>
              <a:buChar char="-"/>
            </a:pPr>
            <a:r>
              <a:rPr lang="en-US" sz="1700" dirty="0">
                <a:solidFill>
                  <a:prstClr val="black"/>
                </a:solidFill>
              </a:rPr>
              <a:t>This webinar is broadcast via your computer.  You may need to turn your volume on or up as the sound for this webinar comes through your computer speakers.  </a:t>
            </a:r>
          </a:p>
          <a:p>
            <a:pPr marL="687387" indent="-285750">
              <a:buFont typeface="Symbol" panose="05050102010706020507" pitchFamily="18" charset="2"/>
              <a:buChar char="-"/>
            </a:pPr>
            <a:r>
              <a:rPr lang="en-US" sz="1700" dirty="0">
                <a:solidFill>
                  <a:prstClr val="black"/>
                </a:solidFill>
              </a:rPr>
              <a:t>We recommend using Google Chrome for this and other DOE SBIR webinars.  </a:t>
            </a:r>
          </a:p>
          <a:p>
            <a:pPr marL="687387" indent="-285750">
              <a:buFont typeface="Symbol" panose="05050102010706020507" pitchFamily="18" charset="2"/>
              <a:buChar char="-"/>
            </a:pPr>
            <a:r>
              <a:rPr lang="en-US" sz="1700" dirty="0">
                <a:solidFill>
                  <a:prstClr val="black"/>
                </a:solidFill>
              </a:rPr>
              <a:t>There is no dial-in number.</a:t>
            </a:r>
          </a:p>
          <a:p>
            <a:pPr marL="228600" indent="-228600"/>
            <a:r>
              <a:rPr lang="en-US" sz="2200" b="1" dirty="0">
                <a:solidFill>
                  <a:prstClr val="black"/>
                </a:solidFill>
              </a:rPr>
              <a:t>Will DOE provide access to the recorded webinar after the meeting?</a:t>
            </a:r>
          </a:p>
          <a:p>
            <a:pPr marL="685800" lvl="1">
              <a:buFont typeface="Symbol" panose="05050102010706020507" pitchFamily="18" charset="2"/>
              <a:buChar char="-"/>
            </a:pPr>
            <a:r>
              <a:rPr lang="en-US" sz="1700" dirty="0">
                <a:solidFill>
                  <a:prstClr val="black"/>
                </a:solidFill>
              </a:rPr>
              <a:t>Yes, we will post the slides and the recorded webinar on the DOE SBIR/STTR web site.</a:t>
            </a:r>
          </a:p>
          <a:p>
            <a:pPr marL="228600" indent="-228600"/>
            <a:r>
              <a:rPr lang="en-US" sz="2200" b="1" dirty="0">
                <a:solidFill>
                  <a:prstClr val="black"/>
                </a:solidFill>
              </a:rPr>
              <a:t>Where can I find the FOA being discussed today?</a:t>
            </a:r>
          </a:p>
          <a:p>
            <a:pPr marL="685800" lvl="1">
              <a:buFont typeface="Symbol" panose="05050102010706020507" pitchFamily="18" charset="2"/>
              <a:buChar char=""/>
            </a:pPr>
            <a:r>
              <a:rPr lang="en-US" sz="1700" dirty="0">
                <a:solidFill>
                  <a:prstClr val="black"/>
                </a:solidFill>
              </a:rPr>
              <a:t>This link will take you to the FY 2021 Phase II Release </a:t>
            </a:r>
            <a:r>
              <a:rPr lang="en-US" sz="1700" dirty="0" smtClean="0">
                <a:solidFill>
                  <a:prstClr val="black"/>
                </a:solidFill>
              </a:rPr>
              <a:t>2 </a:t>
            </a:r>
            <a:r>
              <a:rPr lang="en-US" sz="1700" dirty="0">
                <a:solidFill>
                  <a:prstClr val="black"/>
                </a:solidFill>
              </a:rPr>
              <a:t>FOA: </a:t>
            </a:r>
            <a:r>
              <a:rPr lang="en-US" sz="1700" dirty="0">
                <a:solidFill>
                  <a:prstClr val="black"/>
                </a:solidFill>
                <a:hlinkClick r:id="rId3"/>
              </a:rPr>
              <a:t>https://science.osti.gov/-/media/grants/pdf/foas/2021/SC_FOA_0002381.pdf?la=en&amp;hash=00073972461A613F2AE928EF07D35D5DA68DB42E</a:t>
            </a:r>
            <a:r>
              <a:rPr lang="en-US" sz="1700" dirty="0">
                <a:solidFill>
                  <a:prstClr val="black"/>
                </a:solidFill>
              </a:rPr>
              <a:t> </a:t>
            </a:r>
            <a:endParaRPr lang="en-US" sz="1600" dirty="0">
              <a:solidFill>
                <a:srgbClr val="FF0000"/>
              </a:solidFill>
            </a:endParaRPr>
          </a:p>
          <a:p>
            <a:pPr marL="285750"/>
            <a:r>
              <a:rPr lang="en-US" sz="2200" b="1" dirty="0">
                <a:solidFill>
                  <a:prstClr val="black"/>
                </a:solidFill>
              </a:rPr>
              <a:t>What if my question was not answered at today’s webinar?</a:t>
            </a:r>
          </a:p>
          <a:p>
            <a:pPr marL="628650" lvl="1" indent="-228600"/>
            <a:r>
              <a:rPr lang="en-US" sz="1700" dirty="0">
                <a:solidFill>
                  <a:prstClr val="black"/>
                </a:solidFill>
              </a:rPr>
              <a:t>Please contact us by email at </a:t>
            </a:r>
            <a:r>
              <a:rPr lang="en-US" sz="1700" dirty="0">
                <a:solidFill>
                  <a:prstClr val="black"/>
                </a:solidFill>
                <a:hlinkClick r:id="rId4"/>
              </a:rPr>
              <a:t>sbir-sttr@science.doe.gov</a:t>
            </a:r>
            <a:r>
              <a:rPr lang="en-US" sz="1700" dirty="0">
                <a:solidFill>
                  <a:prstClr val="black"/>
                </a:solidFill>
              </a:rPr>
              <a:t> if your question was not answered during today’s webinar.  </a:t>
            </a:r>
          </a:p>
          <a:p>
            <a:pPr marL="231775" lvl="1" indent="-231775">
              <a:buFont typeface="Arial" pitchFamily="34" charset="0"/>
              <a:buChar char="•"/>
            </a:pPr>
            <a:endParaRPr lang="en-US" sz="1400" dirty="0"/>
          </a:p>
          <a:p>
            <a:endParaRPr lang="en-US" dirty="0"/>
          </a:p>
        </p:txBody>
      </p:sp>
    </p:spTree>
    <p:extLst>
      <p:ext uri="{BB962C8B-B14F-4D97-AF65-F5344CB8AC3E}">
        <p14:creationId xmlns:p14="http://schemas.microsoft.com/office/powerpoint/2010/main" val="925816134"/>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IIA &amp; IIB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duration require justification</a:t>
            </a:r>
          </a:p>
          <a:p>
            <a:r>
              <a:rPr lang="en-US" sz="2000" dirty="0"/>
              <a:t>Available Funding</a:t>
            </a:r>
          </a:p>
          <a:p>
            <a:pPr lvl="1"/>
            <a:r>
              <a:rPr lang="en-US" sz="1600" dirty="0"/>
              <a:t>Is there separate funding for Phase IIA &amp; IIB awards? </a:t>
            </a:r>
          </a:p>
          <a:p>
            <a:pPr lvl="2"/>
            <a:r>
              <a:rPr lang="en-US" sz="1400" dirty="0"/>
              <a:t>NO, second Phase II award funding is obtained from DOE SBIR &amp; STTR allocations used to make Phase I and initial Phase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FOA</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10</a:t>
            </a:fld>
            <a:endParaRPr lang="en-US" dirty="0"/>
          </a:p>
        </p:txBody>
      </p:sp>
    </p:spTree>
    <p:extLst>
      <p:ext uri="{BB962C8B-B14F-4D97-AF65-F5344CB8AC3E}">
        <p14:creationId xmlns:p14="http://schemas.microsoft.com/office/powerpoint/2010/main" val="2193898011"/>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80040"/>
          </a:xfrm>
        </p:spPr>
        <p:txBody>
          <a:bodyPr>
            <a:normAutofit fontScale="90000"/>
          </a:bodyPr>
          <a:lstStyle/>
          <a:p>
            <a:r>
              <a:rPr lang="en-US" sz="2400" dirty="0"/>
              <a:t>FY 2021 Phase II Release </a:t>
            </a:r>
            <a:r>
              <a:rPr lang="en-US" sz="2400" dirty="0" smtClean="0"/>
              <a:t>2 FOA</a:t>
            </a:r>
            <a:r>
              <a:rPr lang="en-US" sz="2400" dirty="0"/>
              <a:t>, </a:t>
            </a:r>
            <a:r>
              <a:rPr lang="en-US" sz="2400" dirty="0" smtClean="0"/>
              <a:t>DE-FOA-0002381</a:t>
            </a:r>
            <a:r>
              <a:rPr lang="en-US" dirty="0"/>
              <a:t/>
            </a:r>
            <a:br>
              <a:rPr lang="en-US" dirty="0"/>
            </a:br>
            <a:r>
              <a:rPr lang="en-US" sz="3600" u="sng" dirty="0"/>
              <a:t>Phase IIA</a:t>
            </a:r>
          </a:p>
        </p:txBody>
      </p:sp>
      <p:sp>
        <p:nvSpPr>
          <p:cNvPr id="3" name="Content Placeholder 2"/>
          <p:cNvSpPr>
            <a:spLocks noGrp="1"/>
          </p:cNvSpPr>
          <p:nvPr>
            <p:ph idx="1"/>
          </p:nvPr>
        </p:nvSpPr>
        <p:spPr>
          <a:xfrm>
            <a:off x="533400" y="1524000"/>
            <a:ext cx="10972800" cy="4724400"/>
          </a:xfrm>
        </p:spPr>
        <p:txBody>
          <a:bodyPr>
            <a:normAutofit lnSpcReduction="10000"/>
          </a:bodyPr>
          <a:lstStyle/>
          <a:p>
            <a:r>
              <a:rPr lang="en-US" sz="2000" dirty="0"/>
              <a:t>Eligibility Criteria</a:t>
            </a:r>
          </a:p>
          <a:p>
            <a:pPr lvl="1"/>
            <a:r>
              <a:rPr lang="en-US" sz="1600" dirty="0"/>
              <a:t>DOE program managers have selected which topics and subtopics that received Phase II awards in FY 2019 that are eligible to apply </a:t>
            </a:r>
          </a:p>
          <a:p>
            <a:pPr lvl="1"/>
            <a:r>
              <a:rPr lang="en-US" sz="1600" dirty="0"/>
              <a:t>Eligible Phase II grantees or Fast-Track grantees must complete their Phase II grants (including No Cost Extensions)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pPr marL="0" indent="0">
              <a:buNone/>
            </a:pPr>
            <a:endParaRPr lang="en-US" sz="2000" dirty="0"/>
          </a:p>
          <a:p>
            <a:pPr marL="0" indent="0">
              <a:buNone/>
            </a:pPr>
            <a:r>
              <a:rPr lang="en-US" sz="1400" dirty="0"/>
              <a:t>	</a:t>
            </a:r>
            <a:endParaRPr lang="en-US" sz="1400" dirty="0" smtClean="0"/>
          </a:p>
          <a:p>
            <a:pPr marL="0" indent="0">
              <a:buNone/>
            </a:pPr>
            <a:endParaRPr lang="en-US" sz="1400" dirty="0"/>
          </a:p>
          <a:p>
            <a:pPr marL="0" indent="0">
              <a:buNone/>
            </a:pPr>
            <a:endParaRPr lang="en-US" sz="1400" dirty="0" smtClean="0"/>
          </a:p>
          <a:p>
            <a:pPr marL="0" indent="0">
              <a:buNone/>
            </a:pPr>
            <a:r>
              <a:rPr lang="en-US" sz="1400" dirty="0" smtClean="0"/>
              <a:t>      DE-FOA-0001976 </a:t>
            </a:r>
            <a:r>
              <a:rPr lang="en-US" sz="1400" dirty="0"/>
              <a:t>= FY 2019 SBIR/STTR Phase II Release </a:t>
            </a:r>
            <a:r>
              <a:rPr lang="en-US" sz="1400" dirty="0" smtClean="0"/>
              <a:t>2 </a:t>
            </a:r>
            <a:r>
              <a:rPr lang="en-US" sz="1400" dirty="0"/>
              <a:t>FOA</a:t>
            </a:r>
          </a:p>
          <a:p>
            <a:pPr marL="0" indent="0">
              <a:buNone/>
            </a:pPr>
            <a:r>
              <a:rPr lang="en-US" sz="1400" dirty="0"/>
              <a:t>	</a:t>
            </a:r>
            <a:endParaRPr lang="en-US" sz="1600" dirty="0"/>
          </a:p>
          <a:p>
            <a:pPr lvl="1"/>
            <a:endParaRPr lang="en-US" sz="1600" dirty="0"/>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11</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62473506"/>
              </p:ext>
            </p:extLst>
          </p:nvPr>
        </p:nvGraphicFramePr>
        <p:xfrm>
          <a:off x="1143000" y="3048000"/>
          <a:ext cx="9577387" cy="1859352"/>
        </p:xfrm>
        <a:graphic>
          <a:graphicData uri="http://schemas.openxmlformats.org/drawingml/2006/table">
            <a:tbl>
              <a:tblPr firstRow="1" firstCol="1" bandRow="1"/>
              <a:tblGrid>
                <a:gridCol w="3709988">
                  <a:extLst>
                    <a:ext uri="{9D8B030D-6E8A-4147-A177-3AD203B41FA5}">
                      <a16:colId xmlns:a16="http://schemas.microsoft.com/office/drawing/2014/main" xmlns="" val="20000"/>
                    </a:ext>
                  </a:extLst>
                </a:gridCol>
                <a:gridCol w="2656046">
                  <a:extLst>
                    <a:ext uri="{9D8B030D-6E8A-4147-A177-3AD203B41FA5}">
                      <a16:colId xmlns:a16="http://schemas.microsoft.com/office/drawing/2014/main" xmlns="" val="20001"/>
                    </a:ext>
                  </a:extLst>
                </a:gridCol>
                <a:gridCol w="3211353">
                  <a:extLst>
                    <a:ext uri="{9D8B030D-6E8A-4147-A177-3AD203B41FA5}">
                      <a16:colId xmlns:a16="http://schemas.microsoft.com/office/drawing/2014/main" xmlns="" val="20002"/>
                    </a:ext>
                  </a:extLst>
                </a:gridCol>
              </a:tblGrid>
              <a:tr h="412457">
                <a:tc>
                  <a:txBody>
                    <a:bodyPr/>
                    <a:lstStyle/>
                    <a:p>
                      <a:pPr algn="l"/>
                      <a:r>
                        <a:rPr lang="en-US" sz="1100" b="1" dirty="0">
                          <a:effectLst/>
                          <a:latin typeface="+mn-lt"/>
                        </a:rPr>
                        <a:t>Eligible Phase II FOA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Eligible Topic(s)</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DOE SBIR/STTR Funding Program</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xmlns="" val="10000"/>
                  </a:ext>
                </a:extLst>
              </a:tr>
              <a:tr h="198138">
                <a:tc>
                  <a:txBody>
                    <a:bodyPr/>
                    <a:lstStyle/>
                    <a:p>
                      <a:pPr marL="0" marR="0" algn="l">
                        <a:spcBef>
                          <a:spcPts val="0"/>
                        </a:spcBef>
                        <a:spcAft>
                          <a:spcPts val="0"/>
                        </a:spcAft>
                      </a:pPr>
                      <a:r>
                        <a:rPr lang="en-US" sz="1100" dirty="0" smtClean="0">
                          <a:effectLst/>
                          <a:latin typeface="+mn-lt"/>
                          <a:ea typeface="Times New Roman" panose="02020603050405020304" pitchFamily="18" charset="0"/>
                        </a:rPr>
                        <a:t>DE-FOA-000</a:t>
                      </a:r>
                      <a:r>
                        <a:rPr lang="en-US" sz="1100" b="0" dirty="0" smtClean="0">
                          <a:effectLst/>
                          <a:latin typeface="+mn-lt"/>
                          <a:ea typeface="Times New Roman" panose="02020603050405020304" pitchFamily="18" charset="0"/>
                        </a:rPr>
                        <a:t>1976 </a:t>
                      </a:r>
                      <a:r>
                        <a:rPr lang="en-US" sz="1100" dirty="0">
                          <a:effectLst/>
                          <a:latin typeface="+mn-lt"/>
                          <a:ea typeface="Times New Roman" panose="02020603050405020304" pitchFamily="18" charset="0"/>
                        </a:rPr>
                        <a:t>(refer to </a:t>
                      </a:r>
                      <a:r>
                        <a:rPr lang="en-US" sz="1100" dirty="0" smtClean="0">
                          <a:effectLst/>
                          <a:latin typeface="+mn-lt"/>
                          <a:ea typeface="Times New Roman" panose="02020603050405020304" pitchFamily="18" charset="0"/>
                        </a:rPr>
                        <a:t>DE-FOA-0001771)</a:t>
                      </a: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1c</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Defense</a:t>
                      </a:r>
                      <a:r>
                        <a:rPr lang="en-US" sz="1100" baseline="0" dirty="0" smtClean="0">
                          <a:solidFill>
                            <a:srgbClr val="000000"/>
                          </a:solidFill>
                          <a:effectLst/>
                          <a:latin typeface="+mn-lt"/>
                          <a:ea typeface="Times New Roman" panose="02020603050405020304" pitchFamily="18" charset="0"/>
                        </a:rPr>
                        <a:t> Nuclear Nonproliferation</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58067">
                <a:tc>
                  <a:txBody>
                    <a:bodyPr/>
                    <a:lstStyle/>
                    <a:p>
                      <a:pPr marL="0" marR="0" algn="l">
                        <a:spcBef>
                          <a:spcPts val="0"/>
                        </a:spcBef>
                        <a:spcAft>
                          <a:spcPts val="0"/>
                        </a:spcAft>
                      </a:pPr>
                      <a:r>
                        <a:rPr lang="en-US" sz="1100" dirty="0" smtClean="0">
                          <a:effectLst/>
                          <a:latin typeface="+mn-lt"/>
                          <a:ea typeface="Times New Roman" panose="02020603050405020304" pitchFamily="18" charset="0"/>
                        </a:rPr>
                        <a:t>DE-FOA-0001976</a:t>
                      </a:r>
                      <a:r>
                        <a:rPr lang="en-US" sz="1100" baseline="0" dirty="0" smtClean="0">
                          <a:effectLst/>
                          <a:latin typeface="+mn-lt"/>
                          <a:ea typeface="Times New Roman" panose="02020603050405020304" pitchFamily="18" charset="0"/>
                        </a:rPr>
                        <a:t> </a:t>
                      </a:r>
                      <a:r>
                        <a:rPr lang="en-US" sz="1100" baseline="0" dirty="0">
                          <a:effectLst/>
                          <a:latin typeface="+mn-lt"/>
                          <a:ea typeface="Times New Roman" panose="02020603050405020304" pitchFamily="18" charset="0"/>
                        </a:rPr>
                        <a:t>(refer to </a:t>
                      </a:r>
                      <a:r>
                        <a:rPr lang="en-US" sz="1100" baseline="0" dirty="0" smtClean="0">
                          <a:effectLst/>
                          <a:latin typeface="+mn-lt"/>
                          <a:ea typeface="Times New Roman" panose="02020603050405020304" pitchFamily="18" charset="0"/>
                        </a:rPr>
                        <a:t>DE-FOA-0001771)</a:t>
                      </a: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5a, 5b</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Electricity</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effectLst/>
                          <a:latin typeface="+mn-lt"/>
                          <a:ea typeface="Times New Roman" panose="02020603050405020304" pitchFamily="18" charset="0"/>
                        </a:rPr>
                        <a:t>DE-FOA-0001976 </a:t>
                      </a:r>
                      <a:r>
                        <a:rPr lang="en-US" sz="1100" dirty="0">
                          <a:effectLst/>
                          <a:latin typeface="+mn-lt"/>
                          <a:ea typeface="Times New Roman" panose="02020603050405020304" pitchFamily="18" charset="0"/>
                        </a:rPr>
                        <a:t>(refer to </a:t>
                      </a:r>
                      <a:r>
                        <a:rPr lang="en-US" sz="1100" dirty="0" smtClean="0">
                          <a:effectLst/>
                          <a:latin typeface="+mn-lt"/>
                          <a:ea typeface="Times New Roman" panose="02020603050405020304" pitchFamily="18" charset="0"/>
                        </a:rPr>
                        <a:t>DE-FOA-0001771)</a:t>
                      </a: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8a, 8b, 8c, 8d, 9a, 9c, 10a, 11b</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Energy Efficiency and Renewable Energy</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effectLst/>
                          <a:latin typeface="+mn-lt"/>
                          <a:ea typeface="Times New Roman" panose="02020603050405020304" pitchFamily="18" charset="0"/>
                        </a:rPr>
                        <a:t>DE-FOA-0001976 (refer to DE-FOA-0001771)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17a, 18c, 18d, 19a, 19b</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Fossil Energy</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effectLst/>
                          <a:latin typeface="+mn-lt"/>
                          <a:ea typeface="Times New Roman" panose="02020603050405020304" pitchFamily="18" charset="0"/>
                        </a:rPr>
                        <a:t>DE-FOA-0001976 (refer to DE-FOA-0001771)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20a, 21a, 21b, 21c, 21d, 22d</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Fusion Energy Sciences</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effectLst/>
                          <a:latin typeface="+mn-lt"/>
                          <a:ea typeface="Times New Roman" panose="02020603050405020304" pitchFamily="18" charset="0"/>
                        </a:rPr>
                        <a:t>DE-FOA-0001976 (refer to DE-FOA-0001771)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26a, 26b, 28e</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High</a:t>
                      </a:r>
                      <a:r>
                        <a:rPr lang="en-US" sz="1100" baseline="0" dirty="0" smtClean="0">
                          <a:solidFill>
                            <a:srgbClr val="000000"/>
                          </a:solidFill>
                          <a:effectLst/>
                          <a:latin typeface="+mn-lt"/>
                          <a:ea typeface="Times New Roman" panose="02020603050405020304" pitchFamily="18" charset="0"/>
                        </a:rPr>
                        <a:t> Energy Physics</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effectLst/>
                          <a:latin typeface="+mn-lt"/>
                          <a:ea typeface="Times New Roman" panose="02020603050405020304" pitchFamily="18" charset="0"/>
                        </a:rPr>
                        <a:t>DE-FOA-0001976 (refer to DE-FOA-0001771)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effectLst/>
                          <a:latin typeface="+mn-lt"/>
                          <a:ea typeface="Times New Roman" panose="02020603050405020304" pitchFamily="18" charset="0"/>
                          <a:cs typeface="Times New Roman" panose="02020603050405020304" pitchFamily="18" charset="0"/>
                        </a:rPr>
                        <a:t>30a,30b,30c,30d,30e,30f,30g,30i,31a,32a</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smtClean="0">
                          <a:solidFill>
                            <a:srgbClr val="000000"/>
                          </a:solidFill>
                          <a:effectLst/>
                          <a:latin typeface="+mn-lt"/>
                          <a:ea typeface="Times New Roman" panose="02020603050405020304" pitchFamily="18" charset="0"/>
                        </a:rPr>
                        <a:t>Nuclear Energy</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8272853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2021 Phase II Release </a:t>
            </a:r>
            <a:r>
              <a:rPr lang="en-US" sz="2200" dirty="0" smtClean="0"/>
              <a:t>2 </a:t>
            </a:r>
            <a:r>
              <a:rPr lang="en-US" sz="2200" dirty="0"/>
              <a:t>FOA, </a:t>
            </a:r>
            <a:r>
              <a:rPr lang="en-US" sz="2200" dirty="0" smtClean="0"/>
              <a:t>DE-FOA-0002381</a:t>
            </a:r>
            <a:r>
              <a:rPr lang="en-US" dirty="0"/>
              <a:t/>
            </a:r>
            <a:br>
              <a:rPr lang="en-US" dirty="0"/>
            </a:br>
            <a:r>
              <a:rPr lang="en-US" u="sng" dirty="0"/>
              <a:t>Phase IIA</a:t>
            </a:r>
          </a:p>
        </p:txBody>
      </p:sp>
      <p:sp>
        <p:nvSpPr>
          <p:cNvPr id="3" name="Content Placeholder 2"/>
          <p:cNvSpPr>
            <a:spLocks noGrp="1"/>
          </p:cNvSpPr>
          <p:nvPr>
            <p:ph idx="1"/>
          </p:nvPr>
        </p:nvSpPr>
        <p:spPr>
          <a:xfrm>
            <a:off x="533400" y="1600200"/>
            <a:ext cx="10972800" cy="2362199"/>
          </a:xfrm>
        </p:spPr>
        <p:txBody>
          <a:bodyPr>
            <a:normAutofit/>
          </a:bodyPr>
          <a:lstStyle/>
          <a:p>
            <a:pPr lvl="0"/>
            <a:r>
              <a:rPr lang="en-US" dirty="0">
                <a:solidFill>
                  <a:prstClr val="black"/>
                </a:solidFill>
              </a:rPr>
              <a:t>Review Criteria</a:t>
            </a:r>
          </a:p>
          <a:p>
            <a:pPr lvl="1"/>
            <a:r>
              <a:rPr lang="en-US" dirty="0">
                <a:solidFill>
                  <a:prstClr val="black"/>
                </a:solidFill>
              </a:rPr>
              <a:t>The review criteria for Phase IIA is largely identical to that for </a:t>
            </a:r>
            <a:r>
              <a:rPr lang="en-US" u="sng" dirty="0">
                <a:solidFill>
                  <a:prstClr val="black"/>
                </a:solidFill>
              </a:rPr>
              <a:t>initial</a:t>
            </a:r>
            <a:r>
              <a:rPr lang="en-US" dirty="0">
                <a:solidFill>
                  <a:prstClr val="black"/>
                </a:solidFill>
              </a:rPr>
              <a:t> Phase II with the following difference:   </a:t>
            </a:r>
          </a:p>
          <a:p>
            <a:pPr lvl="2"/>
            <a:r>
              <a:rPr lang="en-US" dirty="0">
                <a:solidFill>
                  <a:prstClr val="black"/>
                </a:solidFill>
              </a:rPr>
              <a:t>Phase IIA:   Phase I &amp; II project performance is reviewed </a:t>
            </a:r>
          </a:p>
          <a:p>
            <a:pPr lvl="2"/>
            <a:r>
              <a:rPr lang="en-US" dirty="0">
                <a:solidFill>
                  <a:prstClr val="black"/>
                </a:solidFill>
              </a:rPr>
              <a:t>Initial Phase II:  Only Phase I project performance is reviewed</a:t>
            </a:r>
            <a:endParaRPr lang="en-US" sz="2000" dirty="0">
              <a:solidFill>
                <a:prstClr val="black"/>
              </a:solidFill>
            </a:endParaRP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12</a:t>
            </a:fld>
            <a:endParaRPr lang="en-US" dirty="0"/>
          </a:p>
        </p:txBody>
      </p:sp>
    </p:spTree>
    <p:extLst>
      <p:ext uri="{BB962C8B-B14F-4D97-AF65-F5344CB8AC3E}">
        <p14:creationId xmlns:p14="http://schemas.microsoft.com/office/powerpoint/2010/main" val="2943924128"/>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FY 2021 Phase II Release </a:t>
            </a:r>
            <a:r>
              <a:rPr lang="en-US" sz="2200" dirty="0" smtClean="0"/>
              <a:t>2, DE-FOA-0002381</a:t>
            </a:r>
            <a:r>
              <a:rPr lang="en-US" sz="2200" dirty="0"/>
              <a:t/>
            </a:r>
            <a:br>
              <a:rPr lang="en-US" sz="2200" dirty="0"/>
            </a:br>
            <a:r>
              <a:rPr lang="en-US" u="sng" dirty="0"/>
              <a:t>Phase IIB</a:t>
            </a:r>
          </a:p>
        </p:txBody>
      </p:sp>
      <p:sp>
        <p:nvSpPr>
          <p:cNvPr id="3" name="Content Placeholder 2"/>
          <p:cNvSpPr>
            <a:spLocks noGrp="1"/>
          </p:cNvSpPr>
          <p:nvPr>
            <p:ph idx="1"/>
          </p:nvPr>
        </p:nvSpPr>
        <p:spPr>
          <a:xfrm>
            <a:off x="609600" y="1600201"/>
            <a:ext cx="10972800" cy="4648199"/>
          </a:xfrm>
        </p:spPr>
        <p:txBody>
          <a:bodyPr/>
          <a:lstStyle/>
          <a:p>
            <a:r>
              <a:rPr lang="en-US" dirty="0"/>
              <a:t>Eligibility Criteria</a:t>
            </a:r>
          </a:p>
          <a:p>
            <a:pPr lvl="1"/>
            <a:r>
              <a:rPr lang="en-US" dirty="0"/>
              <a:t>Only grantees from the following </a:t>
            </a:r>
            <a:r>
              <a:rPr lang="en-US" b="1" dirty="0"/>
              <a:t>FY 2018 and FY 2019 </a:t>
            </a:r>
            <a:r>
              <a:rPr lang="en-US" dirty="0"/>
              <a:t>SBIR/STTR Phase II FOAs </a:t>
            </a:r>
            <a:r>
              <a:rPr lang="en-US" b="1" dirty="0"/>
              <a:t>AND</a:t>
            </a:r>
            <a:r>
              <a:rPr lang="en-US" dirty="0"/>
              <a:t> topics may apply for Phase IIB awards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0" indent="0">
              <a:buNone/>
            </a:pPr>
            <a:r>
              <a:rPr lang="en-US" sz="1400" dirty="0"/>
              <a:t>	</a:t>
            </a:r>
            <a:r>
              <a:rPr lang="en-US" sz="1400" dirty="0" smtClean="0"/>
              <a:t>DE-FOA-0001795 </a:t>
            </a:r>
            <a:r>
              <a:rPr lang="en-US" sz="1400" dirty="0"/>
              <a:t>= FY 2018 SBIR/STTR Phase II Release </a:t>
            </a:r>
            <a:r>
              <a:rPr lang="en-US" sz="1400" dirty="0" smtClean="0"/>
              <a:t>2 </a:t>
            </a:r>
            <a:r>
              <a:rPr lang="en-US" sz="1400" dirty="0"/>
              <a:t>FOA</a:t>
            </a:r>
          </a:p>
          <a:p>
            <a:pPr marL="0" indent="0">
              <a:buNone/>
            </a:pPr>
            <a:r>
              <a:rPr lang="en-US" sz="1400" dirty="0"/>
              <a:t>	</a:t>
            </a:r>
            <a:endParaRPr lang="en-US" dirty="0"/>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24878198"/>
              </p:ext>
            </p:extLst>
          </p:nvPr>
        </p:nvGraphicFramePr>
        <p:xfrm>
          <a:off x="1143000" y="2971800"/>
          <a:ext cx="9601199" cy="1900261"/>
        </p:xfrm>
        <a:graphic>
          <a:graphicData uri="http://schemas.openxmlformats.org/drawingml/2006/table">
            <a:tbl>
              <a:tblPr firstRow="1" firstCol="1" bandRow="1"/>
              <a:tblGrid>
                <a:gridCol w="2895600">
                  <a:extLst>
                    <a:ext uri="{9D8B030D-6E8A-4147-A177-3AD203B41FA5}">
                      <a16:colId xmlns:a16="http://schemas.microsoft.com/office/drawing/2014/main" xmlns="" val="20000"/>
                    </a:ext>
                  </a:extLst>
                </a:gridCol>
                <a:gridCol w="2590800">
                  <a:extLst>
                    <a:ext uri="{9D8B030D-6E8A-4147-A177-3AD203B41FA5}">
                      <a16:colId xmlns:a16="http://schemas.microsoft.com/office/drawing/2014/main" xmlns="" val="20001"/>
                    </a:ext>
                  </a:extLst>
                </a:gridCol>
                <a:gridCol w="4114799">
                  <a:extLst>
                    <a:ext uri="{9D8B030D-6E8A-4147-A177-3AD203B41FA5}">
                      <a16:colId xmlns:a16="http://schemas.microsoft.com/office/drawing/2014/main" xmlns="" val="20002"/>
                    </a:ext>
                  </a:extLst>
                </a:gridCol>
              </a:tblGrid>
              <a:tr h="238306">
                <a:tc>
                  <a:txBody>
                    <a:bodyPr/>
                    <a:lstStyle/>
                    <a:p>
                      <a:r>
                        <a:rPr lang="en-US" sz="1100" b="1" dirty="0">
                          <a:effectLst/>
                          <a:latin typeface="+mn-lt"/>
                        </a:rPr>
                        <a:t>Eligible FY 2018 Phase II FOA</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a:effectLst/>
                          <a:latin typeface="+mn-lt"/>
                        </a:rPr>
                        <a:t>Eligible Topic(s)</a:t>
                      </a:r>
                      <a:endParaRPr lang="en-US" sz="110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dirty="0">
                          <a:effectLst/>
                          <a:latin typeface="+mn-lt"/>
                        </a:rPr>
                        <a:t>DOE SBIR/STTR Funding Program</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xmlns="" val="10000"/>
                  </a:ext>
                </a:extLst>
              </a:tr>
              <a:tr h="142694">
                <a:tc>
                  <a:txBody>
                    <a:bodyPr/>
                    <a:lstStyle/>
                    <a:p>
                      <a:r>
                        <a:rPr lang="en-US" sz="1100" dirty="0" smtClean="0">
                          <a:effectLst/>
                          <a:latin typeface="+mn-lt"/>
                        </a:rPr>
                        <a:t>DE-FOA-0001795 </a:t>
                      </a:r>
                      <a:r>
                        <a:rPr lang="en-US" sz="1100" dirty="0">
                          <a:effectLst/>
                          <a:latin typeface="+mn-lt"/>
                        </a:rPr>
                        <a:t>(refer to </a:t>
                      </a:r>
                      <a:r>
                        <a:rPr lang="en-US" sz="1100" dirty="0" smtClean="0">
                          <a:effectLst/>
                          <a:latin typeface="+mn-lt"/>
                        </a:rPr>
                        <a:t>DOE-FOA-0001619)</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1a,1b,1d,2a,4a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Defense Nuclear Nonproliferation</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0">
                <a:tc>
                  <a:txBody>
                    <a:bodyPr/>
                    <a:lstStyle/>
                    <a:p>
                      <a:r>
                        <a:rPr lang="en-US" sz="1100" dirty="0" smtClean="0">
                          <a:effectLst/>
                          <a:latin typeface="+mn-lt"/>
                        </a:rPr>
                        <a:t>DE-FOA-0001795 </a:t>
                      </a:r>
                      <a:r>
                        <a:rPr lang="en-US" sz="1100" dirty="0">
                          <a:effectLst/>
                          <a:latin typeface="+mn-lt"/>
                        </a:rPr>
                        <a:t>(refer to </a:t>
                      </a:r>
                      <a:r>
                        <a:rPr lang="en-US" sz="1100" dirty="0" smtClean="0">
                          <a:effectLst/>
                          <a:latin typeface="+mn-lt"/>
                        </a:rPr>
                        <a:t>DOE-FOA-0001619)</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5b</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Electricity Delivery and Energy Reliability</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193948">
                <a:tc>
                  <a:txBody>
                    <a:bodyPr/>
                    <a:lstStyle/>
                    <a:p>
                      <a:r>
                        <a:rPr lang="en-US" sz="1100" dirty="0" smtClean="0">
                          <a:effectLst/>
                          <a:latin typeface="+mn-lt"/>
                        </a:rPr>
                        <a:t>DE-FOA-0001795 </a:t>
                      </a:r>
                      <a:r>
                        <a:rPr lang="en-US" sz="1100" dirty="0">
                          <a:effectLst/>
                          <a:latin typeface="+mn-lt"/>
                        </a:rPr>
                        <a:t>(refer to </a:t>
                      </a:r>
                      <a:r>
                        <a:rPr lang="en-US" sz="1100" dirty="0" smtClean="0">
                          <a:effectLst/>
                          <a:latin typeface="+mn-lt"/>
                        </a:rPr>
                        <a:t>DOE-FOA-0001619)</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7a, 8a, 8b, 8c, 9a, 9b, 10a, 10b, 10c, 11c, 12a, 13a, 13c, 14a, 14b, 14c, 14d, 15a, 16a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Energy Efficiency and Renewable Energy</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84242">
                <a:tc>
                  <a:txBody>
                    <a:bodyPr/>
                    <a:lstStyle/>
                    <a:p>
                      <a:r>
                        <a:rPr lang="en-US" sz="1100" dirty="0" smtClean="0">
                          <a:effectLst/>
                          <a:latin typeface="+mn-lt"/>
                        </a:rPr>
                        <a:t>DE-FOA-0001795 (refer </a:t>
                      </a:r>
                      <a:r>
                        <a:rPr lang="en-US" sz="1100" dirty="0">
                          <a:effectLst/>
                          <a:latin typeface="+mn-lt"/>
                        </a:rPr>
                        <a:t>to </a:t>
                      </a:r>
                      <a:r>
                        <a:rPr lang="en-US" sz="1100" dirty="0" smtClean="0">
                          <a:effectLst/>
                          <a:latin typeface="+mn-lt"/>
                        </a:rPr>
                        <a:t>DOE-FOA-0001619)</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17a, 17b, 18a, 18c </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smtClean="0">
                          <a:solidFill>
                            <a:srgbClr val="000000"/>
                          </a:solidFill>
                          <a:effectLst/>
                          <a:latin typeface="+mn-lt"/>
                          <a:ea typeface="Times New Roman" panose="02020603050405020304" pitchFamily="18" charset="0"/>
                        </a:rPr>
                        <a:t>Fossil Energy</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52400">
                <a:tc>
                  <a:txBody>
                    <a:bodyPr/>
                    <a:lstStyle/>
                    <a:p>
                      <a:r>
                        <a:rPr lang="en-US" sz="1100" dirty="0" smtClean="0">
                          <a:effectLst/>
                          <a:latin typeface="+mn-lt"/>
                        </a:rPr>
                        <a:t>DE-FOA-0001795 (refer to DOE-FOA-0001619)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19a, 19b, 19c, 20a, 20b, 20c, 20d, 22b, 22c </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smtClean="0">
                          <a:solidFill>
                            <a:srgbClr val="000000"/>
                          </a:solidFill>
                          <a:effectLst/>
                          <a:latin typeface="+mn-lt"/>
                          <a:ea typeface="Times New Roman" panose="02020603050405020304" pitchFamily="18" charset="0"/>
                        </a:rPr>
                        <a:t>Fusion</a:t>
                      </a:r>
                      <a:r>
                        <a:rPr lang="en-US" sz="1100" baseline="0" dirty="0" smtClean="0">
                          <a:solidFill>
                            <a:srgbClr val="000000"/>
                          </a:solidFill>
                          <a:effectLst/>
                          <a:latin typeface="+mn-lt"/>
                          <a:ea typeface="Times New Roman" panose="02020603050405020304" pitchFamily="18" charset="0"/>
                        </a:rPr>
                        <a:t> Energy Sciences</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37160">
                <a:tc>
                  <a:txBody>
                    <a:bodyPr/>
                    <a:lstStyle/>
                    <a:p>
                      <a:r>
                        <a:rPr lang="en-US" sz="1100" dirty="0" smtClean="0">
                          <a:effectLst/>
                          <a:latin typeface="+mn-lt"/>
                        </a:rPr>
                        <a:t>DE-FOA-0001795 (refer to DOE-FOA-0001619)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23b, 23c, 24d, 24e, 26a, 26b, 26c, 27a, 27e, 27j, 28a, 28e, 28f</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smtClean="0">
                          <a:solidFill>
                            <a:srgbClr val="000000"/>
                          </a:solidFill>
                          <a:effectLst/>
                          <a:latin typeface="+mn-lt"/>
                          <a:ea typeface="Times New Roman" panose="02020603050405020304" pitchFamily="18" charset="0"/>
                        </a:rPr>
                        <a:t>High Energy Physics</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04233">
                <a:tc>
                  <a:txBody>
                    <a:bodyPr/>
                    <a:lstStyle/>
                    <a:p>
                      <a:r>
                        <a:rPr lang="en-US" sz="1100" dirty="0" smtClean="0">
                          <a:effectLst/>
                          <a:latin typeface="+mn-lt"/>
                        </a:rPr>
                        <a:t>DE-FOA-0001795 (refer to DOE-FOA-0001619)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smtClean="0">
                          <a:effectLst/>
                          <a:latin typeface="+mn-lt"/>
                        </a:rPr>
                        <a:t>29a, 29b, 29d, 29f, 29g, 29h, 29j, 30b</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smtClean="0">
                          <a:solidFill>
                            <a:srgbClr val="000000"/>
                          </a:solidFill>
                          <a:effectLst/>
                          <a:latin typeface="+mn-lt"/>
                          <a:ea typeface="Times New Roman" panose="02020603050405020304" pitchFamily="18" charset="0"/>
                        </a:rPr>
                        <a:t>Nuclear Energy</a:t>
                      </a:r>
                      <a:endParaRPr lang="en-US" sz="11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89397291"/>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2021 Phase II  Release </a:t>
            </a:r>
            <a:r>
              <a:rPr lang="en-US" sz="2200" dirty="0" smtClean="0"/>
              <a:t>2 </a:t>
            </a:r>
            <a:r>
              <a:rPr lang="en-US" sz="2200" dirty="0"/>
              <a:t>FOA, </a:t>
            </a:r>
            <a:r>
              <a:rPr lang="en-US" sz="2200" dirty="0" smtClean="0"/>
              <a:t>DE-FOA-0002381</a:t>
            </a:r>
            <a:r>
              <a:rPr lang="en-US" dirty="0"/>
              <a:t/>
            </a:r>
            <a:br>
              <a:rPr lang="en-US" dirty="0"/>
            </a:br>
            <a:r>
              <a:rPr lang="en-US" u="sng" dirty="0"/>
              <a:t>Phase 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14</a:t>
            </a:fld>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331594423"/>
              </p:ext>
            </p:extLst>
          </p:nvPr>
        </p:nvGraphicFramePr>
        <p:xfrm>
          <a:off x="1143000" y="2133600"/>
          <a:ext cx="9753600" cy="2667000"/>
        </p:xfrm>
        <a:graphic>
          <a:graphicData uri="http://schemas.openxmlformats.org/drawingml/2006/table">
            <a:tbl>
              <a:tblPr firstRow="1" bandRow="1">
                <a:tableStyleId>{7E9639D4-E3E2-4D34-9284-5A2195B3D0D7}</a:tableStyleId>
              </a:tblPr>
              <a:tblGrid>
                <a:gridCol w="2887066">
                  <a:extLst>
                    <a:ext uri="{9D8B030D-6E8A-4147-A177-3AD203B41FA5}">
                      <a16:colId xmlns:a16="http://schemas.microsoft.com/office/drawing/2014/main" xmlns="" val="20000"/>
                    </a:ext>
                  </a:extLst>
                </a:gridCol>
                <a:gridCol w="3199181">
                  <a:extLst>
                    <a:ext uri="{9D8B030D-6E8A-4147-A177-3AD203B41FA5}">
                      <a16:colId xmlns:a16="http://schemas.microsoft.com/office/drawing/2014/main" xmlns="" val="20001"/>
                    </a:ext>
                  </a:extLst>
                </a:gridCol>
                <a:gridCol w="3667353">
                  <a:extLst>
                    <a:ext uri="{9D8B030D-6E8A-4147-A177-3AD203B41FA5}">
                      <a16:colId xmlns:a16="http://schemas.microsoft.com/office/drawing/2014/main" xmlns="" val="20002"/>
                    </a:ext>
                  </a:extLst>
                </a:gridCol>
              </a:tblGrid>
              <a:tr h="254858">
                <a:tc>
                  <a:txBody>
                    <a:bodyPr/>
                    <a:lstStyle/>
                    <a:p>
                      <a:r>
                        <a:rPr lang="en-US" sz="1100" dirty="0">
                          <a:solidFill>
                            <a:sysClr val="windowText" lastClr="000000"/>
                          </a:solidFill>
                          <a:latin typeface="+mn-lt"/>
                        </a:rPr>
                        <a:t>Eligible FY 2019 Phase II FOA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ysClr val="windowText" lastClr="000000"/>
                          </a:solidFill>
                          <a:latin typeface="+mn-lt"/>
                        </a:rPr>
                        <a:t>Eligible Topic(s)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latin typeface="+mn-lt"/>
                        </a:rPr>
                        <a:t>DOE SBIR/STTR Funding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xmlns="" val="10000"/>
                  </a:ext>
                </a:extLst>
              </a:tr>
              <a:tr h="198120">
                <a:tc>
                  <a:txBody>
                    <a:bodyPr/>
                    <a:lstStyle/>
                    <a:p>
                      <a:r>
                        <a:rPr lang="en-US" sz="1100" dirty="0" smtClean="0">
                          <a:latin typeface="+mn-lt"/>
                        </a:rPr>
                        <a:t>DE-FOA-0001976 </a:t>
                      </a:r>
                      <a:r>
                        <a:rPr lang="en-US" sz="1100" dirty="0">
                          <a:latin typeface="+mn-lt"/>
                        </a:rPr>
                        <a:t>(refer to </a:t>
                      </a:r>
                      <a:r>
                        <a:rPr lang="en-US" sz="1100" dirty="0" smtClean="0">
                          <a:latin typeface="+mn-lt"/>
                        </a:rPr>
                        <a:t>DOE-FOA-0001771)</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1c, 1d, 2a</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Defense Nuclear Nonproliferation</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198120">
                <a:tc>
                  <a:txBody>
                    <a:bodyPr/>
                    <a:lstStyle/>
                    <a:p>
                      <a:r>
                        <a:rPr lang="en-US" sz="1100" dirty="0" smtClean="0">
                          <a:latin typeface="+mn-lt"/>
                        </a:rPr>
                        <a:t>DE-FOA-0001976 (refer to DOE-FOA-0001771)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5a, 5b, </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Electricity Delivery and Energy Reliability</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13360">
                <a:tc>
                  <a:txBody>
                    <a:bodyPr/>
                    <a:lstStyle/>
                    <a:p>
                      <a:r>
                        <a:rPr lang="en-US" sz="1100" dirty="0" smtClean="0">
                          <a:latin typeface="+mn-lt"/>
                        </a:rPr>
                        <a:t>DE-FOA-0001976 (refer to DOE-FOA-0001771)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6a, 6b, 6c, 8a, 8b, 8c, 8d, 9a, 9b, 9c,</a:t>
                      </a:r>
                      <a:r>
                        <a:rPr lang="en-US" sz="1100" baseline="0" dirty="0" smtClean="0">
                          <a:latin typeface="+mn-lt"/>
                        </a:rPr>
                        <a:t> 10a, 10c, 11b, 12b, 12c, 12d, 13a, 13c, 14b, 15a</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Energy Efficiency and Renewable Energy</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0">
                <a:tc>
                  <a:txBody>
                    <a:bodyPr/>
                    <a:lstStyle/>
                    <a:p>
                      <a:r>
                        <a:rPr lang="en-US" sz="1100" dirty="0" smtClean="0">
                          <a:latin typeface="+mn-lt"/>
                        </a:rPr>
                        <a:t>DE-FOA-0001976 (refer to DOE-FOA-0001771)</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16a</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Environmental Management</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74591718"/>
                  </a:ext>
                </a:extLst>
              </a:tr>
              <a:tr h="0">
                <a:tc>
                  <a:txBody>
                    <a:bodyPr/>
                    <a:lstStyle/>
                    <a:p>
                      <a:r>
                        <a:rPr lang="en-US" sz="1100" dirty="0" smtClean="0">
                          <a:latin typeface="+mn-lt"/>
                        </a:rPr>
                        <a:t>DE-FOA-0001976 (refer to DOE-FOA-0001771)</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17a, 18c, 18d, 19a, 19b</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Fossil Energy</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r>
                        <a:rPr lang="en-US" sz="1100" dirty="0" smtClean="0">
                          <a:latin typeface="+mn-lt"/>
                        </a:rPr>
                        <a:t>DE-FOA-0001976 (refer to DOE-FOA-0001771)</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20a, 21a, 21b, 21c, 21d, 22d</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Fusion Energy Sciences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r>
                        <a:rPr lang="en-US" sz="1100" dirty="0" smtClean="0">
                          <a:latin typeface="+mn-lt"/>
                        </a:rPr>
                        <a:t>DE-FOA-0001976 (refer to DOE-FOA-0001771)</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23b, 24a, 24b, 24c, 25c, 25d,</a:t>
                      </a:r>
                      <a:r>
                        <a:rPr lang="en-US" sz="1100" baseline="0" dirty="0" smtClean="0">
                          <a:latin typeface="+mn-lt"/>
                        </a:rPr>
                        <a:t> 26a, 26b, 26d, 27f, 28a, 28d, 28e, 29a</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High Energy Physics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r>
                        <a:rPr lang="en-US" sz="1100" dirty="0" smtClean="0">
                          <a:latin typeface="+mn-lt"/>
                        </a:rPr>
                        <a:t>DE-FOA-0001976 (refer to DOE-FOA-0001771)</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30a, 30b, 30c, 30d, 30e, 30f, 30g, 30i,31a, 32a</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smtClean="0">
                          <a:latin typeface="+mn-lt"/>
                        </a:rPr>
                        <a:t>Nuclear Energy</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Rectangle 4"/>
          <p:cNvSpPr/>
          <p:nvPr/>
        </p:nvSpPr>
        <p:spPr>
          <a:xfrm>
            <a:off x="641927" y="5271246"/>
            <a:ext cx="6096000" cy="523220"/>
          </a:xfrm>
          <a:prstGeom prst="rect">
            <a:avLst/>
          </a:prstGeom>
        </p:spPr>
        <p:txBody>
          <a:bodyPr>
            <a:spAutoFit/>
          </a:bodyPr>
          <a:lstStyle/>
          <a:p>
            <a:r>
              <a:rPr lang="en-US" sz="1400" dirty="0">
                <a:latin typeface="+mj-lt"/>
              </a:rPr>
              <a:t>	DE-FOA-0001975 = FY 2019 SBIR/STTR Phase II Release </a:t>
            </a:r>
            <a:r>
              <a:rPr lang="en-US" sz="1400" dirty="0" smtClean="0">
                <a:latin typeface="+mj-lt"/>
              </a:rPr>
              <a:t>2 </a:t>
            </a:r>
            <a:r>
              <a:rPr lang="en-US" sz="1400" dirty="0">
                <a:latin typeface="+mj-lt"/>
              </a:rPr>
              <a:t>FOA</a:t>
            </a:r>
          </a:p>
          <a:p>
            <a:r>
              <a:rPr lang="en-US" sz="1400" dirty="0">
                <a:latin typeface="+mj-lt"/>
              </a:rPr>
              <a:t>	</a:t>
            </a:r>
            <a:r>
              <a:rPr lang="en-US" sz="1400" dirty="0">
                <a:highlight>
                  <a:srgbClr val="FFFF00"/>
                </a:highlight>
                <a:latin typeface="+mj-lt"/>
              </a:rPr>
              <a:t>	</a:t>
            </a:r>
          </a:p>
        </p:txBody>
      </p:sp>
    </p:spTree>
    <p:extLst>
      <p:ext uri="{BB962C8B-B14F-4D97-AF65-F5344CB8AC3E}">
        <p14:creationId xmlns:p14="http://schemas.microsoft.com/office/powerpoint/2010/main" val="1186651696"/>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2021 Phase II Release </a:t>
            </a:r>
            <a:r>
              <a:rPr lang="en-US" sz="2200" dirty="0" smtClean="0"/>
              <a:t>2 </a:t>
            </a:r>
            <a:r>
              <a:rPr lang="en-US" sz="2200" dirty="0"/>
              <a:t>FOA, </a:t>
            </a:r>
            <a:r>
              <a:rPr lang="en-US" sz="2200" dirty="0" smtClean="0"/>
              <a:t>DE-FOA-0002381</a:t>
            </a:r>
            <a:r>
              <a:rPr lang="en-US" dirty="0"/>
              <a:t/>
            </a:r>
            <a:br>
              <a:rPr lang="en-US" dirty="0"/>
            </a:br>
            <a:r>
              <a:rPr lang="en-US" u="sng" dirty="0"/>
              <a:t>Phase IIB</a:t>
            </a:r>
          </a:p>
        </p:txBody>
      </p:sp>
      <p:sp>
        <p:nvSpPr>
          <p:cNvPr id="3" name="Content Placeholder 2"/>
          <p:cNvSpPr>
            <a:spLocks noGrp="1"/>
          </p:cNvSpPr>
          <p:nvPr>
            <p:ph idx="1"/>
          </p:nvPr>
        </p:nvSpPr>
        <p:spPr>
          <a:xfrm>
            <a:off x="609600" y="1981200"/>
            <a:ext cx="10972800" cy="4144964"/>
          </a:xfrm>
        </p:spPr>
        <p:txBody>
          <a:bodyPr>
            <a:normAutofit/>
          </a:bodyPr>
          <a:lstStyle/>
          <a:p>
            <a:r>
              <a:rPr lang="en-US" sz="2000" dirty="0"/>
              <a:t>Review Criteria</a:t>
            </a:r>
          </a:p>
          <a:p>
            <a:pPr lvl="1"/>
            <a:r>
              <a:rPr lang="en-US" sz="1800" dirty="0"/>
              <a:t>The weighting of the review criteria for Phase IIB </a:t>
            </a:r>
            <a:r>
              <a:rPr lang="en-US" sz="1800" dirty="0" smtClean="0"/>
              <a:t>reflects </a:t>
            </a:r>
            <a:r>
              <a:rPr lang="en-US" sz="1800" dirty="0"/>
              <a:t>the greater importance placed on </a:t>
            </a:r>
            <a:r>
              <a:rPr lang="en-US" sz="1800" b="1" u="sng" dirty="0"/>
              <a:t>Impact</a:t>
            </a:r>
            <a:r>
              <a:rPr lang="en-US" sz="1800" dirty="0"/>
              <a:t>: </a:t>
            </a:r>
          </a:p>
          <a:p>
            <a:pPr lvl="2"/>
            <a:endParaRPr lang="en-US" sz="1400" dirty="0"/>
          </a:p>
          <a:p>
            <a:pPr lvl="3"/>
            <a:endParaRPr lang="en-US" sz="1200" dirty="0"/>
          </a:p>
          <a:p>
            <a:pPr lvl="1"/>
            <a:endParaRPr lang="en-US" sz="1800" dirty="0"/>
          </a:p>
          <a:p>
            <a:pPr lvl="1"/>
            <a:endParaRPr lang="en-US" sz="1800" dirty="0"/>
          </a:p>
          <a:p>
            <a:pPr lvl="1"/>
            <a:endParaRPr lang="en-US" sz="1800" dirty="0"/>
          </a:p>
          <a:p>
            <a:pPr lvl="1"/>
            <a:endParaRPr lang="en-US" sz="1800" dirty="0"/>
          </a:p>
          <a:p>
            <a:pPr lvl="1"/>
            <a:r>
              <a:rPr lang="en-US" sz="1800" dirty="0"/>
              <a:t>Applicants are strongly encouraged to include </a:t>
            </a:r>
            <a:r>
              <a:rPr lang="en-US" sz="1800" b="1" dirty="0"/>
              <a:t>Phase II Funding Commitments </a:t>
            </a:r>
            <a:r>
              <a:rPr lang="en-US" sz="1800" dirty="0"/>
              <a:t>and </a:t>
            </a:r>
            <a:r>
              <a:rPr lang="en-US" sz="1800" b="1" dirty="0"/>
              <a:t>Phase III Follow-on Funding Commitments </a:t>
            </a:r>
            <a:r>
              <a:rPr lang="en-US" sz="1800" dirty="0"/>
              <a:t>in their applications  </a:t>
            </a:r>
          </a:p>
          <a:p>
            <a:pPr lvl="2"/>
            <a:r>
              <a:rPr lang="en-US" sz="1600" dirty="0"/>
              <a:t>These will receive significant emphasis in the evaluation of </a:t>
            </a:r>
            <a:r>
              <a:rPr lang="en-US" sz="1600" b="1" dirty="0"/>
              <a:t>Impact</a:t>
            </a:r>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55365889"/>
              </p:ext>
            </p:extLst>
          </p:nvPr>
        </p:nvGraphicFramePr>
        <p:xfrm>
          <a:off x="2514600" y="3048000"/>
          <a:ext cx="7010400" cy="912495"/>
        </p:xfrm>
        <a:graphic>
          <a:graphicData uri="http://schemas.openxmlformats.org/drawingml/2006/table">
            <a:tbl>
              <a:tblPr>
                <a:tableStyleId>{69CF1AB2-1976-4502-BF36-3FF5EA218861}</a:tableStyleId>
              </a:tblPr>
              <a:tblGrid>
                <a:gridCol w="1371600">
                  <a:extLst>
                    <a:ext uri="{9D8B030D-6E8A-4147-A177-3AD203B41FA5}">
                      <a16:colId xmlns:a16="http://schemas.microsoft.com/office/drawing/2014/main" xmlns="" val="20000"/>
                    </a:ext>
                  </a:extLst>
                </a:gridCol>
                <a:gridCol w="2209800">
                  <a:extLst>
                    <a:ext uri="{9D8B030D-6E8A-4147-A177-3AD203B41FA5}">
                      <a16:colId xmlns:a16="http://schemas.microsoft.com/office/drawing/2014/main" xmlns="" val="20001"/>
                    </a:ext>
                  </a:extLst>
                </a:gridCol>
                <a:gridCol w="2362200">
                  <a:extLst>
                    <a:ext uri="{9D8B030D-6E8A-4147-A177-3AD203B41FA5}">
                      <a16:colId xmlns:a16="http://schemas.microsoft.com/office/drawing/2014/main" xmlns="" val="20002"/>
                    </a:ext>
                  </a:extLst>
                </a:gridCol>
                <a:gridCol w="1066800">
                  <a:extLst>
                    <a:ext uri="{9D8B030D-6E8A-4147-A177-3AD203B41FA5}">
                      <a16:colId xmlns:a16="http://schemas.microsoft.com/office/drawing/2014/main" xmlns="" val="20003"/>
                    </a:ext>
                  </a:extLst>
                </a:gridCol>
              </a:tblGrid>
              <a:tr h="295275">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600" b="1" u="none" strike="noStrike" dirty="0">
                          <a:effectLst/>
                        </a:rPr>
                        <a:t>Impact</a:t>
                      </a:r>
                      <a:r>
                        <a:rPr lang="en-US" sz="1400" b="1" u="none" strike="noStrike" dirty="0">
                          <a:effectLst/>
                        </a:rPr>
                        <a:t> </a:t>
                      </a:r>
                      <a:endParaRPr lang="en-US" sz="1400" b="1" i="0" u="none" strike="noStrike" dirty="0">
                        <a:solidFill>
                          <a:srgbClr val="1F497D"/>
                        </a:solidFill>
                        <a:effectLst/>
                        <a:latin typeface="Arial Narrow"/>
                      </a:endParaRPr>
                    </a:p>
                  </a:txBody>
                  <a:tcPr marL="9525" marR="9525" marT="9525" marB="0" anchor="b"/>
                </a:tc>
                <a:extLst>
                  <a:ext uri="{0D108BD9-81ED-4DB2-BD59-A6C34878D82A}">
                    <a16:rowId xmlns:a16="http://schemas.microsoft.com/office/drawing/2014/main" xmlns="" val="10000"/>
                  </a:ext>
                </a:extLst>
              </a:tr>
              <a:tr h="190500">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extLst>
                  <a:ext uri="{0D108BD9-81ED-4DB2-BD59-A6C34878D82A}">
                    <a16:rowId xmlns:a16="http://schemas.microsoft.com/office/drawing/2014/main" xmlns="" val="10001"/>
                  </a:ext>
                </a:extLst>
              </a:tr>
              <a:tr h="190500">
                <a:tc>
                  <a:txBody>
                    <a:bodyPr/>
                    <a:lstStyle/>
                    <a:p>
                      <a:pPr algn="l" fontAlgn="b"/>
                      <a:r>
                        <a:rPr lang="en-US" sz="1400" b="1" u="none" strike="noStrike" dirty="0">
                          <a:effectLst/>
                        </a:rPr>
                        <a:t>Phase IIB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1/4</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600" b="1" u="none" strike="noStrike" dirty="0">
                          <a:effectLst/>
                        </a:rPr>
                        <a:t>1/2</a:t>
                      </a:r>
                      <a:endParaRPr lang="en-US" sz="1600" b="1" i="0" u="none" strike="noStrike" dirty="0">
                        <a:solidFill>
                          <a:srgbClr val="1F497D"/>
                        </a:solidFill>
                        <a:effectLst/>
                        <a:latin typeface="Calibri"/>
                      </a:endParaRPr>
                    </a:p>
                  </a:txBody>
                  <a:tcPr marL="9525" marR="9525" marT="9525" marB="0" anchor="b"/>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293896946"/>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a:xfrm>
            <a:off x="457200" y="1600201"/>
            <a:ext cx="11125200" cy="4525963"/>
          </a:xfrm>
        </p:spPr>
        <p:txBody>
          <a:bodyPr>
            <a:normAutofit/>
          </a:bodyPr>
          <a:lstStyle/>
          <a:p>
            <a:r>
              <a:rPr lang="en-US" sz="2000" b="1" u="sng" dirty="0"/>
              <a:t>Second</a:t>
            </a:r>
            <a:r>
              <a:rPr lang="en-US" sz="2000" dirty="0"/>
              <a:t>  All </a:t>
            </a:r>
            <a:r>
              <a:rPr lang="en-US" sz="2000" dirty="0" smtClean="0"/>
              <a:t>potential applicants </a:t>
            </a:r>
            <a:r>
              <a:rPr lang="en-US" sz="2000" dirty="0"/>
              <a:t>are required to submit a LOI through PAMS</a:t>
            </a:r>
          </a:p>
          <a:p>
            <a:pPr lvl="1"/>
            <a:r>
              <a:rPr lang="en-US" sz="1800" dirty="0"/>
              <a:t>Deadline:  March 31, 2021 by 5:00 pm ET </a:t>
            </a:r>
          </a:p>
          <a:p>
            <a:pPr lvl="1"/>
            <a:r>
              <a:rPr lang="en-US" sz="1800" dirty="0"/>
              <a:t>Content:</a:t>
            </a:r>
          </a:p>
          <a:p>
            <a:pPr marL="971550" lvl="2"/>
            <a:r>
              <a:rPr lang="en-US" sz="1600" dirty="0"/>
              <a:t>Business Official name and contact information (telephone number and email address)</a:t>
            </a:r>
          </a:p>
          <a:p>
            <a:pPr marL="971550" lvl="2"/>
            <a:r>
              <a:rPr lang="en-US" sz="1600" dirty="0"/>
              <a:t>Name(s) of any proposed subcontractor(s) or consultant(s), if any</a:t>
            </a:r>
          </a:p>
          <a:p>
            <a:pPr marL="971550" lvl="2"/>
            <a:r>
              <a:rPr lang="en-US" sz="1600" dirty="0"/>
              <a:t>DOE Phase II Award Number  DE-SC000XXXX</a:t>
            </a:r>
          </a:p>
          <a:p>
            <a:pPr marL="971550" lvl="2"/>
            <a:r>
              <a:rPr lang="en-US" sz="1600" dirty="0"/>
              <a:t>Type of Second Phase II submission: </a:t>
            </a:r>
            <a:r>
              <a:rPr lang="en-US" sz="1600" dirty="0" smtClean="0"/>
              <a:t>Phase </a:t>
            </a:r>
            <a:r>
              <a:rPr lang="en-US" sz="1600" dirty="0"/>
              <a:t>IIA or Phase IIB  </a:t>
            </a:r>
          </a:p>
          <a:p>
            <a:pPr marL="971550" lvl="2"/>
            <a:r>
              <a:rPr lang="en-US" sz="1600" dirty="0"/>
              <a:t>Second Phase II Project Title (same as your Initial Phase II project title)</a:t>
            </a:r>
          </a:p>
          <a:p>
            <a:pPr marL="971550" lvl="2"/>
            <a:r>
              <a:rPr lang="en-US" sz="1600" dirty="0"/>
              <a:t>Phase I topic and subtopic number (same as your Phase I and Initial Phase II)</a:t>
            </a:r>
          </a:p>
          <a:p>
            <a:pPr marL="97155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r>
              <a:rPr lang="en-US" sz="1600" dirty="0" smtClean="0"/>
              <a:t>.</a:t>
            </a:r>
            <a:endParaRPr lang="en-US" sz="16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16</a:t>
            </a:fld>
            <a:endParaRPr lang="en-US" dirty="0"/>
          </a:p>
        </p:txBody>
      </p:sp>
    </p:spTree>
    <p:extLst>
      <p:ext uri="{BB962C8B-B14F-4D97-AF65-F5344CB8AC3E}">
        <p14:creationId xmlns:p14="http://schemas.microsoft.com/office/powerpoint/2010/main" val="1460620880"/>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12396" y="1609943"/>
            <a:ext cx="10972800" cy="4144964"/>
          </a:xfrm>
        </p:spPr>
        <p:txBody>
          <a:bodyPr>
            <a:normAutofit/>
          </a:bodyPr>
          <a:lstStyle/>
          <a:p>
            <a:r>
              <a:rPr lang="en-US" sz="2000" dirty="0"/>
              <a:t>Please note that a small business is eligible to receive a Phase IIA or IIB award only if their Initial Phase II project has completed  </a:t>
            </a:r>
          </a:p>
          <a:p>
            <a:pPr lvl="1"/>
            <a:r>
              <a:rPr lang="en-US" sz="1800" dirty="0"/>
              <a:t>Requests for No Cost Extensions should not conflict with the Phase IIA award start date </a:t>
            </a:r>
            <a:r>
              <a:rPr lang="en-US" sz="1800" dirty="0" smtClean="0"/>
              <a:t>(approximately 8/19/21 to 8/23/21)</a:t>
            </a:r>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17</a:t>
            </a:fld>
            <a:endParaRPr lang="en-US" dirty="0"/>
          </a:p>
        </p:txBody>
      </p:sp>
      <p:sp>
        <p:nvSpPr>
          <p:cNvPr id="5" name="Rectangle 4"/>
          <p:cNvSpPr/>
          <p:nvPr/>
        </p:nvSpPr>
        <p:spPr>
          <a:xfrm>
            <a:off x="2626614" y="3858344"/>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79214" y="3858344"/>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a:t>
            </a:r>
            <a:r>
              <a:rPr lang="en-US" sz="1600" dirty="0" smtClean="0"/>
              <a:t>8/18/21)</a:t>
            </a:r>
            <a:endParaRPr lang="en-US" sz="1600" dirty="0"/>
          </a:p>
        </p:txBody>
      </p:sp>
      <p:sp>
        <p:nvSpPr>
          <p:cNvPr id="7" name="Rectangle 6"/>
          <p:cNvSpPr/>
          <p:nvPr/>
        </p:nvSpPr>
        <p:spPr>
          <a:xfrm>
            <a:off x="6817614" y="3858344"/>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a:t>
            </a:r>
            <a:r>
              <a:rPr lang="en-US" sz="1600" dirty="0" smtClean="0"/>
              <a:t>~8/19/21)</a:t>
            </a:r>
            <a:endParaRPr lang="en-US" sz="1600" dirty="0"/>
          </a:p>
        </p:txBody>
      </p:sp>
      <p:sp>
        <p:nvSpPr>
          <p:cNvPr id="8" name="TextBox 7"/>
          <p:cNvSpPr txBox="1"/>
          <p:nvPr/>
        </p:nvSpPr>
        <p:spPr>
          <a:xfrm>
            <a:off x="2664716" y="4258395"/>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88815" y="4256906"/>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51066" y="4258395"/>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303264" y="4424041"/>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88851" y="4596058"/>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a:t>
            </a:r>
            <a:r>
              <a:rPr lang="en-US" sz="1400" b="1" i="1" dirty="0" smtClean="0">
                <a:solidFill>
                  <a:schemeClr val="accent1"/>
                </a:solidFill>
                <a:latin typeface="+mn-lt"/>
              </a:rPr>
              <a:t>2021</a:t>
            </a:r>
            <a:endParaRPr lang="en-US" sz="1400" b="1" i="1" dirty="0">
              <a:solidFill>
                <a:schemeClr val="accent1"/>
              </a:solidFill>
              <a:latin typeface="+mn-lt"/>
            </a:endParaRPr>
          </a:p>
        </p:txBody>
      </p:sp>
      <p:sp>
        <p:nvSpPr>
          <p:cNvPr id="13" name="TextBox 12"/>
          <p:cNvSpPr txBox="1"/>
          <p:nvPr/>
        </p:nvSpPr>
        <p:spPr>
          <a:xfrm>
            <a:off x="2724668" y="3250770"/>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2018</a:t>
            </a:r>
            <a:endParaRPr lang="en-US" sz="1600" dirty="0">
              <a:latin typeface="+mn-lt"/>
            </a:endParaRPr>
          </a:p>
        </p:txBody>
      </p:sp>
      <p:sp>
        <p:nvSpPr>
          <p:cNvPr id="14" name="TextBox 13"/>
          <p:cNvSpPr txBox="1"/>
          <p:nvPr/>
        </p:nvSpPr>
        <p:spPr>
          <a:xfrm>
            <a:off x="4912615" y="3250770"/>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2019</a:t>
            </a:r>
            <a:endParaRPr lang="en-US" sz="1600" dirty="0">
              <a:latin typeface="+mn-lt"/>
            </a:endParaRPr>
          </a:p>
        </p:txBody>
      </p:sp>
    </p:spTree>
    <p:extLst>
      <p:ext uri="{BB962C8B-B14F-4D97-AF65-F5344CB8AC3E}">
        <p14:creationId xmlns:p14="http://schemas.microsoft.com/office/powerpoint/2010/main" val="2714560356"/>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559454" y="1581706"/>
            <a:ext cx="10972800" cy="4221164"/>
          </a:xfrm>
        </p:spPr>
        <p:txBody>
          <a:bodyPr>
            <a:normAutofit/>
          </a:bodyPr>
          <a:lstStyle/>
          <a:p>
            <a:r>
              <a:rPr lang="en-US" sz="2000" dirty="0"/>
              <a:t>Phase IIB applicants should not request No Cost Extensions to their Phase II award that would overlap with the anticipated start date of the Phase IIB award  </a:t>
            </a:r>
            <a:r>
              <a:rPr lang="en-US" sz="2000" dirty="0" smtClean="0"/>
              <a:t>(approximately 8/19/21 to 8/23/21)</a:t>
            </a:r>
            <a:endParaRPr lang="en-US" sz="20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18</a:t>
            </a:fld>
            <a:endParaRPr lang="en-US" dirty="0"/>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a:t>
            </a:r>
            <a:r>
              <a:rPr lang="en-US" sz="1600" dirty="0" smtClean="0"/>
              <a:t>8/18/21)</a:t>
            </a:r>
            <a:endParaRPr lang="en-US" sz="1600" dirty="0"/>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a:t>
            </a:r>
            <a:r>
              <a:rPr lang="en-US" sz="1600" dirty="0" smtClean="0"/>
              <a:t>~8/19/21)</a:t>
            </a:r>
            <a:endParaRPr lang="en-US" sz="1600" dirty="0"/>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a:t>
            </a:r>
            <a:r>
              <a:rPr lang="en-US" sz="1600" dirty="0" smtClean="0"/>
              <a:t>~8/19/21)</a:t>
            </a:r>
            <a:endParaRPr lang="en-US" sz="1600" dirty="0"/>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(ended </a:t>
            </a:r>
            <a:r>
              <a:rPr lang="en-US" sz="1600" dirty="0" smtClean="0"/>
              <a:t>8/26/20)</a:t>
            </a:r>
            <a:endParaRPr lang="en-US" sz="1600" dirty="0"/>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246002" y="5494900"/>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a:t>
            </a:r>
            <a:r>
              <a:rPr lang="en-US" sz="1400" b="1" i="1" dirty="0" smtClean="0">
                <a:solidFill>
                  <a:srgbClr val="00B050"/>
                </a:solidFill>
                <a:latin typeface="+mn-lt"/>
              </a:rPr>
              <a:t>2021</a:t>
            </a:r>
            <a:endParaRPr lang="en-US" sz="1400" b="1" i="1" dirty="0">
              <a:solidFill>
                <a:srgbClr val="00B050"/>
              </a:solidFill>
              <a:latin typeface="+mn-lt"/>
            </a:endParaRP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a:t>
            </a:r>
            <a:r>
              <a:rPr lang="en-US" sz="1400" b="1" i="1" dirty="0" smtClean="0">
                <a:solidFill>
                  <a:srgbClr val="00B050"/>
                </a:solidFill>
                <a:latin typeface="+mn-lt"/>
              </a:rPr>
              <a:t>2021</a:t>
            </a:r>
            <a:endParaRPr lang="en-US" sz="1400" b="1" i="1" dirty="0">
              <a:solidFill>
                <a:srgbClr val="00B050"/>
              </a:solidFill>
              <a:latin typeface="+mn-lt"/>
            </a:endParaRP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2018</a:t>
            </a:r>
            <a:endParaRPr lang="en-US" sz="1600" dirty="0">
              <a:latin typeface="+mn-lt"/>
            </a:endParaRP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2019</a:t>
            </a:r>
            <a:endParaRPr lang="en-US" sz="1600" dirty="0">
              <a:latin typeface="+mn-lt"/>
            </a:endParaRP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2018</a:t>
            </a:r>
            <a:endParaRPr lang="en-US" sz="1600" dirty="0">
              <a:latin typeface="+mn-lt"/>
            </a:endParaRPr>
          </a:p>
        </p:txBody>
      </p:sp>
    </p:spTree>
    <p:extLst>
      <p:ext uri="{BB962C8B-B14F-4D97-AF65-F5344CB8AC3E}">
        <p14:creationId xmlns:p14="http://schemas.microsoft.com/office/powerpoint/2010/main" val="3227644009"/>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 Application &amp; Award Statistics </a:t>
            </a:r>
            <a:br>
              <a:rPr lang="en-US" dirty="0"/>
            </a:br>
            <a:r>
              <a:rPr lang="en-US" dirty="0"/>
              <a:t>for FY </a:t>
            </a:r>
            <a:r>
              <a:rPr lang="en-US" dirty="0" smtClean="0"/>
              <a:t>2020  </a:t>
            </a:r>
            <a:endParaRPr lang="en-US" dirty="0"/>
          </a:p>
        </p:txBody>
      </p:sp>
      <p:sp>
        <p:nvSpPr>
          <p:cNvPr id="7" name="Content Placeholder 3"/>
          <p:cNvSpPr>
            <a:spLocks noGrp="1"/>
          </p:cNvSpPr>
          <p:nvPr>
            <p:ph idx="1"/>
          </p:nvPr>
        </p:nvSpPr>
        <p:spPr/>
        <p:txBody>
          <a:bodyPr>
            <a:normAutofit/>
          </a:bodyPr>
          <a:lstStyle/>
          <a:p>
            <a:r>
              <a:rPr lang="en-US" sz="2000" dirty="0"/>
              <a:t>Phase II</a:t>
            </a:r>
          </a:p>
          <a:p>
            <a:pPr lvl="1"/>
            <a:r>
              <a:rPr lang="en-US" sz="1800" dirty="0" smtClean="0"/>
              <a:t>360 </a:t>
            </a:r>
            <a:r>
              <a:rPr lang="en-US" sz="1800" dirty="0"/>
              <a:t>applications</a:t>
            </a:r>
          </a:p>
          <a:p>
            <a:pPr lvl="1"/>
            <a:r>
              <a:rPr lang="en-US" sz="1800" dirty="0" smtClean="0"/>
              <a:t>161 </a:t>
            </a:r>
            <a:r>
              <a:rPr lang="en-US" sz="1800" dirty="0"/>
              <a:t>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19</a:t>
            </a:fld>
            <a:endParaRPr lang="en-US" dirty="0"/>
          </a:p>
        </p:txBody>
      </p:sp>
      <p:sp>
        <p:nvSpPr>
          <p:cNvPr id="6" name="Content Placeholder 3"/>
          <p:cNvSpPr>
            <a:spLocks noGrp="1"/>
          </p:cNvSpPr>
          <p:nvPr>
            <p:ph sz="half" idx="4294967295"/>
          </p:nvPr>
        </p:nvSpPr>
        <p:spPr>
          <a:xfrm>
            <a:off x="5549138" y="1583406"/>
            <a:ext cx="4038600" cy="4542758"/>
          </a:xfrm>
        </p:spPr>
        <p:txBody>
          <a:bodyPr>
            <a:normAutofit/>
          </a:bodyPr>
          <a:lstStyle/>
          <a:p>
            <a:r>
              <a:rPr lang="en-US" sz="2000" dirty="0"/>
              <a:t>Phase IIA </a:t>
            </a:r>
          </a:p>
          <a:p>
            <a:pPr lvl="1"/>
            <a:r>
              <a:rPr lang="en-US" sz="1800" dirty="0" smtClean="0"/>
              <a:t>35 </a:t>
            </a:r>
            <a:r>
              <a:rPr lang="en-US" sz="1800" dirty="0"/>
              <a:t>applications</a:t>
            </a:r>
          </a:p>
          <a:p>
            <a:pPr lvl="1"/>
            <a:r>
              <a:rPr lang="en-US" sz="1800" dirty="0" smtClean="0"/>
              <a:t>17 awards</a:t>
            </a:r>
            <a:endParaRPr lang="en-US" sz="1800" dirty="0"/>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1501726813"/>
              </p:ext>
            </p:extLst>
          </p:nvPr>
        </p:nvGraphicFramePr>
        <p:xfrm>
          <a:off x="676750" y="2861215"/>
          <a:ext cx="5609452" cy="320267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Chart 16"/>
          <p:cNvGraphicFramePr>
            <a:graphicFrameLocks/>
          </p:cNvGraphicFramePr>
          <p:nvPr>
            <p:extLst>
              <p:ext uri="{D42A27DB-BD31-4B8C-83A1-F6EECF244321}">
                <p14:modId xmlns:p14="http://schemas.microsoft.com/office/powerpoint/2010/main" val="3457966608"/>
              </p:ext>
            </p:extLst>
          </p:nvPr>
        </p:nvGraphicFramePr>
        <p:xfrm>
          <a:off x="6400800" y="2861214"/>
          <a:ext cx="4901737" cy="320267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822428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a:bodyPr>
          <a:lstStyle/>
          <a:p>
            <a:pPr>
              <a:lnSpc>
                <a:spcPct val="80000"/>
              </a:lnSpc>
            </a:pPr>
            <a:r>
              <a:rPr lang="en-US" sz="3600" dirty="0">
                <a:solidFill>
                  <a:prstClr val="black">
                    <a:lumMod val="65000"/>
                    <a:lumOff val="35000"/>
                  </a:prstClr>
                </a:solidFill>
                <a:latin typeface="Calibri" pitchFamily="34" charset="0"/>
              </a:rPr>
              <a:t>DOE Phase II Webinar:  </a:t>
            </a:r>
            <a:r>
              <a:rPr lang="en-US" sz="3600" dirty="0" smtClean="0">
                <a:solidFill>
                  <a:prstClr val="black">
                    <a:lumMod val="65000"/>
                    <a:lumOff val="35000"/>
                  </a:prstClr>
                </a:solidFill>
                <a:latin typeface="Calibri" pitchFamily="34" charset="0"/>
              </a:rPr>
              <a:t/>
            </a:r>
            <a:br>
              <a:rPr lang="en-US" sz="3600" dirty="0" smtClean="0">
                <a:solidFill>
                  <a:prstClr val="black">
                    <a:lumMod val="65000"/>
                    <a:lumOff val="35000"/>
                  </a:prstClr>
                </a:solidFill>
                <a:latin typeface="Calibri" pitchFamily="34" charset="0"/>
              </a:rPr>
            </a:br>
            <a:r>
              <a:rPr lang="en-US" sz="3600" dirty="0" smtClean="0">
                <a:solidFill>
                  <a:prstClr val="black">
                    <a:lumMod val="65000"/>
                    <a:lumOff val="35000"/>
                  </a:prstClr>
                </a:solidFill>
                <a:latin typeface="Calibri" pitchFamily="34" charset="0"/>
              </a:rPr>
              <a:t>Phase </a:t>
            </a:r>
            <a:r>
              <a:rPr lang="en-US" sz="3600" dirty="0">
                <a:solidFill>
                  <a:prstClr val="black">
                    <a:lumMod val="65000"/>
                    <a:lumOff val="35000"/>
                  </a:prstClr>
                </a:solidFill>
                <a:latin typeface="Calibri" pitchFamily="34" charset="0"/>
              </a:rPr>
              <a:t>IIA, IIB, and IIC </a:t>
            </a:r>
            <a:r>
              <a:rPr lang="en-US" sz="3600" dirty="0" smtClean="0">
                <a:solidFill>
                  <a:prstClr val="black">
                    <a:lumMod val="65000"/>
                    <a:lumOff val="35000"/>
                  </a:prstClr>
                </a:solidFill>
                <a:latin typeface="Calibri" pitchFamily="34" charset="0"/>
              </a:rPr>
              <a:t>Awards</a:t>
            </a:r>
            <a:r>
              <a:rPr lang="en-US" i="1" dirty="0"/>
              <a:t/>
            </a:r>
            <a:br>
              <a:rPr lang="en-US" i="1" dirty="0"/>
            </a:br>
            <a:endParaRPr lang="en-US" sz="1700" dirty="0"/>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646331"/>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Manny Oliver </a:t>
            </a:r>
          </a:p>
          <a:p>
            <a:pPr algn="ctr">
              <a:spcBef>
                <a:spcPts val="0"/>
              </a:spcBef>
            </a:pPr>
            <a:r>
              <a:rPr lang="en-US" sz="1800" b="1" i="1" dirty="0">
                <a:solidFill>
                  <a:prstClr val="black">
                    <a:lumMod val="65000"/>
                    <a:lumOff val="35000"/>
                  </a:prstClr>
                </a:solidFill>
                <a:latin typeface="Calibri" pitchFamily="34" charset="0"/>
              </a:rPr>
              <a:t>Director, DOE SBIR/STTR Programs Office</a:t>
            </a:r>
          </a:p>
        </p:txBody>
      </p:sp>
      <p:sp>
        <p:nvSpPr>
          <p:cNvPr id="9" name="TextBox 4"/>
          <p:cNvSpPr txBox="1">
            <a:spLocks noChangeArrowheads="1"/>
          </p:cNvSpPr>
          <p:nvPr/>
        </p:nvSpPr>
        <p:spPr bwMode="auto">
          <a:xfrm>
            <a:off x="4167188" y="4981694"/>
            <a:ext cx="3886200" cy="369332"/>
          </a:xfrm>
          <a:prstGeom prst="rect">
            <a:avLst/>
          </a:prstGeom>
          <a:noFill/>
          <a:ln w="9525">
            <a:noFill/>
            <a:miter lim="800000"/>
            <a:headEnd/>
            <a:tailEnd/>
          </a:ln>
        </p:spPr>
        <p:txBody>
          <a:bodyPr wrap="square">
            <a:spAutoFit/>
          </a:bodyPr>
          <a:lstStyle/>
          <a:p>
            <a:pPr algn="ctr">
              <a:spcBef>
                <a:spcPts val="0"/>
              </a:spcBef>
            </a:pPr>
            <a:r>
              <a:rPr lang="en-US" sz="1800" b="1" dirty="0" smtClean="0">
                <a:solidFill>
                  <a:prstClr val="black">
                    <a:lumMod val="65000"/>
                    <a:lumOff val="35000"/>
                  </a:prstClr>
                </a:solidFill>
                <a:latin typeface="Calibri" pitchFamily="34" charset="0"/>
              </a:rPr>
              <a:t>March 12, 2021</a:t>
            </a:r>
            <a:endParaRPr lang="en-US" sz="1800" b="1" dirty="0">
              <a:solidFill>
                <a:prstClr val="black">
                  <a:lumMod val="65000"/>
                  <a:lumOff val="35000"/>
                </a:prstClr>
              </a:solidFill>
              <a:latin typeface="Calibri" pitchFamily="34" charset="0"/>
            </a:endParaRP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187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 Application &amp; Award Statistics </a:t>
            </a:r>
            <a:br>
              <a:rPr lang="en-US" dirty="0"/>
            </a:br>
            <a:r>
              <a:rPr lang="en-US" dirty="0"/>
              <a:t>for FY </a:t>
            </a:r>
            <a:r>
              <a:rPr lang="en-US" dirty="0" smtClean="0"/>
              <a:t>2020  </a:t>
            </a:r>
            <a:endParaRPr lang="en-US" dirty="0"/>
          </a:p>
        </p:txBody>
      </p:sp>
      <p:sp>
        <p:nvSpPr>
          <p:cNvPr id="7" name="Content Placeholder 3"/>
          <p:cNvSpPr>
            <a:spLocks noGrp="1"/>
          </p:cNvSpPr>
          <p:nvPr>
            <p:ph idx="1"/>
          </p:nvPr>
        </p:nvSpPr>
        <p:spPr/>
        <p:txBody>
          <a:bodyPr>
            <a:normAutofit/>
          </a:bodyPr>
          <a:lstStyle/>
          <a:p>
            <a:r>
              <a:rPr lang="en-US" sz="2000" dirty="0"/>
              <a:t>Phase </a:t>
            </a:r>
            <a:r>
              <a:rPr lang="en-US" sz="2000" dirty="0" smtClean="0"/>
              <a:t>IIB</a:t>
            </a:r>
            <a:endParaRPr lang="en-US" sz="2000" dirty="0"/>
          </a:p>
          <a:p>
            <a:pPr lvl="1"/>
            <a:r>
              <a:rPr lang="en-US" sz="1800" dirty="0" smtClean="0"/>
              <a:t>53 </a:t>
            </a:r>
            <a:r>
              <a:rPr lang="en-US" sz="1800" dirty="0"/>
              <a:t>applications</a:t>
            </a:r>
          </a:p>
          <a:p>
            <a:pPr lvl="1"/>
            <a:r>
              <a:rPr lang="en-US" sz="1800" dirty="0" smtClean="0"/>
              <a:t>15 </a:t>
            </a:r>
            <a:r>
              <a:rPr lang="en-US" sz="1800" dirty="0"/>
              <a:t>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20</a:t>
            </a:fld>
            <a:endParaRPr lang="en-US" dirty="0"/>
          </a:p>
        </p:txBody>
      </p:sp>
      <p:sp>
        <p:nvSpPr>
          <p:cNvPr id="6" name="Content Placeholder 3"/>
          <p:cNvSpPr>
            <a:spLocks noGrp="1"/>
          </p:cNvSpPr>
          <p:nvPr>
            <p:ph sz="half" idx="4294967295"/>
          </p:nvPr>
        </p:nvSpPr>
        <p:spPr>
          <a:xfrm>
            <a:off x="5549138" y="1583406"/>
            <a:ext cx="4038600" cy="4542758"/>
          </a:xfrm>
        </p:spPr>
        <p:txBody>
          <a:bodyPr>
            <a:normAutofit/>
          </a:bodyPr>
          <a:lstStyle/>
          <a:p>
            <a:r>
              <a:rPr lang="en-US" sz="2000" dirty="0" smtClean="0"/>
              <a:t>Phase IIC</a:t>
            </a:r>
            <a:endParaRPr lang="en-US" sz="2000" dirty="0"/>
          </a:p>
          <a:p>
            <a:pPr lvl="1"/>
            <a:r>
              <a:rPr lang="en-US" sz="1800" dirty="0" smtClean="0"/>
              <a:t>6 </a:t>
            </a:r>
            <a:r>
              <a:rPr lang="en-US" sz="1800" dirty="0"/>
              <a:t>applications</a:t>
            </a:r>
          </a:p>
          <a:p>
            <a:pPr lvl="1"/>
            <a:r>
              <a:rPr lang="en-US" sz="1800" dirty="0" smtClean="0"/>
              <a:t>4 awards</a:t>
            </a:r>
            <a:endParaRPr lang="en-US" sz="1800" dirty="0"/>
          </a:p>
          <a:p>
            <a:pPr marL="457200" lvl="1" indent="0">
              <a:buNone/>
            </a:pPr>
            <a:endParaRPr lang="en-US" sz="1600" dirty="0"/>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a:graphicFrameLocks/>
          </p:cNvGraphicFramePr>
          <p:nvPr>
            <p:extLst>
              <p:ext uri="{D42A27DB-BD31-4B8C-83A1-F6EECF244321}">
                <p14:modId xmlns:p14="http://schemas.microsoft.com/office/powerpoint/2010/main" val="3202205128"/>
              </p:ext>
            </p:extLst>
          </p:nvPr>
        </p:nvGraphicFramePr>
        <p:xfrm>
          <a:off x="6629400" y="2667000"/>
          <a:ext cx="4572000" cy="339233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Chart 15"/>
          <p:cNvGraphicFramePr>
            <a:graphicFrameLocks/>
          </p:cNvGraphicFramePr>
          <p:nvPr>
            <p:extLst>
              <p:ext uri="{D42A27DB-BD31-4B8C-83A1-F6EECF244321}">
                <p14:modId xmlns:p14="http://schemas.microsoft.com/office/powerpoint/2010/main" val="2038916717"/>
              </p:ext>
            </p:extLst>
          </p:nvPr>
        </p:nvGraphicFramePr>
        <p:xfrm>
          <a:off x="1093852" y="2844264"/>
          <a:ext cx="4455286" cy="32819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622098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a:t>
            </a:r>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600" dirty="0"/>
              <a:t>NO, you may submit only one Second Phase II application per Phase II project</a:t>
            </a:r>
          </a:p>
          <a:p>
            <a:r>
              <a:rPr lang="en-US" sz="2000" dirty="0"/>
              <a:t>If I apply for a Phase IIA award this year and do not receive an award, may I apply for a Phase IIB next year?</a:t>
            </a:r>
          </a:p>
          <a:p>
            <a:pPr lvl="1"/>
            <a:r>
              <a:rPr lang="en-US" sz="1600" dirty="0"/>
              <a:t>YES</a:t>
            </a:r>
          </a:p>
          <a:p>
            <a:r>
              <a:rPr lang="en-US" sz="2000" dirty="0"/>
              <a:t>If I receive a Phase IIA award, will I be eligible to receive a Phase IIB award in the future as I transition to commercialization?</a:t>
            </a:r>
          </a:p>
          <a:p>
            <a:pPr lvl="1"/>
            <a:r>
              <a:rPr lang="en-US" sz="1600" dirty="0"/>
              <a:t>NO, you may receive only one Second Phase II award per Phase II project</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21</a:t>
            </a:fld>
            <a:endParaRPr lang="en-US" dirty="0"/>
          </a:p>
        </p:txBody>
      </p:sp>
    </p:spTree>
    <p:extLst>
      <p:ext uri="{BB962C8B-B14F-4D97-AF65-F5344CB8AC3E}">
        <p14:creationId xmlns:p14="http://schemas.microsoft.com/office/powerpoint/2010/main" val="3979766053"/>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Third Phase II awards</a:t>
            </a:r>
          </a:p>
        </p:txBody>
      </p:sp>
      <p:sp>
        <p:nvSpPr>
          <p:cNvPr id="6" name="Text Placeholder 5"/>
          <p:cNvSpPr>
            <a:spLocks noGrp="1"/>
          </p:cNvSpPr>
          <p:nvPr>
            <p:ph type="body" idx="1"/>
          </p:nvPr>
        </p:nvSpPr>
        <p:spPr/>
        <p:txBody>
          <a:bodyPr/>
          <a:lstStyle/>
          <a:p>
            <a:r>
              <a:rPr lang="en-US" dirty="0"/>
              <a:t>Phase IIC</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22</a:t>
            </a:fld>
            <a:endParaRPr lang="en-US" dirty="0"/>
          </a:p>
        </p:txBody>
      </p:sp>
    </p:spTree>
    <p:extLst>
      <p:ext uri="{BB962C8B-B14F-4D97-AF65-F5344CB8AC3E}">
        <p14:creationId xmlns:p14="http://schemas.microsoft.com/office/powerpoint/2010/main" val="3771883430"/>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IIC</a:t>
            </a:r>
          </a:p>
        </p:txBody>
      </p:sp>
      <p:sp>
        <p:nvSpPr>
          <p:cNvPr id="3" name="Content Placeholder 2"/>
          <p:cNvSpPr>
            <a:spLocks noGrp="1"/>
          </p:cNvSpPr>
          <p:nvPr>
            <p:ph idx="1"/>
          </p:nvPr>
        </p:nvSpPr>
        <p:spPr>
          <a:xfrm>
            <a:off x="533400" y="1600201"/>
            <a:ext cx="11049000" cy="4525963"/>
          </a:xfrm>
        </p:spPr>
        <p:txBody>
          <a:bodyPr>
            <a:normAutofit/>
          </a:bodyPr>
          <a:lstStyle/>
          <a:p>
            <a:pPr marL="231775" indent="-231775"/>
            <a:r>
              <a:rPr lang="en-US" sz="2000" dirty="0"/>
              <a:t>Phase IIC awards are available under a Congressionally mandated Commercialization Assistance Pilot Program, 5 U.S.C. § 638(</a:t>
            </a:r>
            <a:r>
              <a:rPr lang="en-US" sz="2000" dirty="0" err="1"/>
              <a:t>uu</a:t>
            </a:r>
            <a:r>
              <a:rPr lang="en-US" sz="2000" dirty="0"/>
              <a:t>).  The program ends on September 30, 2022.  The intent of the program is reflected in the statutory considerations agencies must consider in making these awards:</a:t>
            </a:r>
          </a:p>
          <a:p>
            <a:pPr marL="463550" lvl="1" indent="-239713"/>
            <a:r>
              <a:rPr lang="en-US" sz="1600" dirty="0"/>
              <a:t>(A) the extent to which such award could aid the eligible entity in commercializing the research funded under the eligible entity’s Phase II program; </a:t>
            </a:r>
          </a:p>
          <a:p>
            <a:pPr marL="463550" lvl="1" indent="-239713"/>
            <a:r>
              <a:rPr lang="en-US" sz="1600" dirty="0"/>
              <a:t>(B) whether the updated Phase II commercialization plan submitted with the application provides a sound approach for establishing technical feasibility that could lead to commercialization of such research;</a:t>
            </a:r>
          </a:p>
          <a:p>
            <a:pPr marL="463550" lvl="1" indent="-239713"/>
            <a:r>
              <a:rPr lang="en-US" sz="1600" dirty="0"/>
              <a:t>(C) whether the proposed activities to be conducted under such updated Phase II commercialization plan further improve the likelihood that such research will provide societal benefits; </a:t>
            </a:r>
          </a:p>
          <a:p>
            <a:pPr marL="463550" lvl="1" indent="-239713"/>
            <a:r>
              <a:rPr lang="en-US" sz="1600" dirty="0"/>
              <a:t>(D) whether the small business concern has progressed satisfactorily in Phase II to justify receipt of a subsequent Phase II SBIR award; </a:t>
            </a:r>
          </a:p>
          <a:p>
            <a:pPr marL="463550" lvl="1" indent="-239713"/>
            <a:r>
              <a:rPr lang="en-US" sz="1600" dirty="0"/>
              <a:t>(E) the expectations of the eligible third party investor that provides matching funding; and </a:t>
            </a:r>
          </a:p>
          <a:p>
            <a:pPr marL="463550" lvl="1" indent="-239713"/>
            <a:r>
              <a:rPr lang="en-US" sz="1600" dirty="0"/>
              <a:t>(F) the likelihood that the proposed activities to be conducted under such updated Phase II commercialization plan using matching funding provided by such eligible third-party investor will lead to commercial and societal benefit. </a:t>
            </a:r>
          </a:p>
          <a:p>
            <a:pPr lvl="1"/>
            <a:endParaRPr lang="en-US" sz="1600" dirty="0"/>
          </a:p>
          <a:p>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23</a:t>
            </a:fld>
            <a:endParaRPr lang="en-US" dirty="0"/>
          </a:p>
        </p:txBody>
      </p:sp>
    </p:spTree>
    <p:extLst>
      <p:ext uri="{BB962C8B-B14F-4D97-AF65-F5344CB8AC3E}">
        <p14:creationId xmlns:p14="http://schemas.microsoft.com/office/powerpoint/2010/main" val="1226676776"/>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a:xfrm>
            <a:off x="609600" y="1676400"/>
            <a:ext cx="10972800" cy="4449764"/>
          </a:xfrm>
        </p:spPr>
        <p:txBody>
          <a:bodyPr>
            <a:normAutofit/>
          </a:bodyPr>
          <a:lstStyle/>
          <a:p>
            <a:r>
              <a:rPr lang="en-US" dirty="0"/>
              <a:t>A small business concern must meet the following eligibility criteria:</a:t>
            </a:r>
          </a:p>
          <a:p>
            <a:pPr lvl="1"/>
            <a:r>
              <a:rPr lang="en-US" sz="1800" dirty="0"/>
              <a:t>Have received an SBIR Phase II award and an SBIR Phase IIA or IIB award as specified in the FOA</a:t>
            </a:r>
          </a:p>
          <a:p>
            <a:pPr lvl="1"/>
            <a:r>
              <a:rPr lang="en-US" sz="1800" dirty="0"/>
              <a:t>The SBIR Phase IIA or IIB award will have been issued two fiscal years prior to the time of eligibility for a Phase IIC award</a:t>
            </a:r>
          </a:p>
          <a:p>
            <a:pPr marL="457200" lvl="1" indent="0">
              <a:buNone/>
            </a:pPr>
            <a:endParaRPr lang="en-US" sz="1800" dirty="0"/>
          </a:p>
          <a:p>
            <a:pPr marL="457200" lvl="1" indent="0">
              <a:buNone/>
            </a:pPr>
            <a:r>
              <a:rPr lang="en-US" sz="1800" dirty="0"/>
              <a:t>Note:  Phase IIC awards are limited by statute to the SBIR program.  No Phase IIC awards will be made under the STTR program.  Also to be eligible for Phase IIC your prior Phase II and Phase IIA or IIB awards must be SBIR (not STTR) awards.    </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24</a:t>
            </a:fld>
            <a:endParaRPr lang="en-US" dirty="0"/>
          </a:p>
        </p:txBody>
      </p:sp>
    </p:spTree>
    <p:extLst>
      <p:ext uri="{BB962C8B-B14F-4D97-AF65-F5344CB8AC3E}">
        <p14:creationId xmlns:p14="http://schemas.microsoft.com/office/powerpoint/2010/main" val="3088452990"/>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p:cNvGrpSpPr/>
          <p:nvPr/>
        </p:nvGrpSpPr>
        <p:grpSpPr>
          <a:xfrm>
            <a:off x="1500036" y="1938457"/>
            <a:ext cx="8944989" cy="2709743"/>
            <a:chOff x="1500036" y="1938457"/>
            <a:chExt cx="8944989" cy="3672813"/>
          </a:xfrm>
        </p:grpSpPr>
        <p:cxnSp>
          <p:nvCxnSpPr>
            <p:cNvPr id="55" name="Straight Connector 54"/>
            <p:cNvCxnSpPr/>
            <p:nvPr/>
          </p:nvCxnSpPr>
          <p:spPr>
            <a:xfrm>
              <a:off x="1500036" y="213136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566966" y="2116757"/>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556001" y="2116756"/>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4545036" y="2116755"/>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534071" y="2116754"/>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523106" y="2116753"/>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512141" y="2116752"/>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501176" y="211675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9490211" y="2116750"/>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0432325" y="2116749"/>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623762" y="1946695"/>
              <a:ext cx="818388" cy="461665"/>
            </a:xfrm>
            <a:prstGeom prst="rect">
              <a:avLst/>
            </a:prstGeom>
            <a:noFill/>
          </p:spPr>
          <p:txBody>
            <a:bodyPr wrap="square" rtlCol="0">
              <a:spAutoFit/>
            </a:bodyPr>
            <a:lstStyle/>
            <a:p>
              <a:pPr algn="ctr"/>
              <a:r>
                <a:rPr lang="en-US" dirty="0">
                  <a:solidFill>
                    <a:srgbClr val="5B9BD5"/>
                  </a:solidFill>
                  <a:latin typeface="+mn-lt"/>
                </a:rPr>
                <a:t>1</a:t>
              </a:r>
            </a:p>
          </p:txBody>
        </p:sp>
        <p:sp>
          <p:nvSpPr>
            <p:cNvPr id="74" name="TextBox 73"/>
            <p:cNvSpPr txBox="1"/>
            <p:nvPr/>
          </p:nvSpPr>
          <p:spPr>
            <a:xfrm>
              <a:off x="2665978" y="1946695"/>
              <a:ext cx="818388" cy="461665"/>
            </a:xfrm>
            <a:prstGeom prst="rect">
              <a:avLst/>
            </a:prstGeom>
            <a:noFill/>
          </p:spPr>
          <p:txBody>
            <a:bodyPr wrap="square" rtlCol="0">
              <a:spAutoFit/>
            </a:bodyPr>
            <a:lstStyle/>
            <a:p>
              <a:pPr algn="ctr"/>
              <a:r>
                <a:rPr lang="en-US" dirty="0">
                  <a:solidFill>
                    <a:srgbClr val="5B9BD5"/>
                  </a:solidFill>
                  <a:latin typeface="+mn-lt"/>
                </a:rPr>
                <a:t>2</a:t>
              </a:r>
            </a:p>
          </p:txBody>
        </p:sp>
        <p:sp>
          <p:nvSpPr>
            <p:cNvPr id="75" name="TextBox 74"/>
            <p:cNvSpPr txBox="1"/>
            <p:nvPr/>
          </p:nvSpPr>
          <p:spPr>
            <a:xfrm>
              <a:off x="3675242" y="1946695"/>
              <a:ext cx="818388" cy="461665"/>
            </a:xfrm>
            <a:prstGeom prst="rect">
              <a:avLst/>
            </a:prstGeom>
            <a:noFill/>
          </p:spPr>
          <p:txBody>
            <a:bodyPr wrap="square" rtlCol="0">
              <a:spAutoFit/>
            </a:bodyPr>
            <a:lstStyle/>
            <a:p>
              <a:pPr algn="ctr"/>
              <a:r>
                <a:rPr lang="en-US" dirty="0">
                  <a:solidFill>
                    <a:srgbClr val="5B9BD5"/>
                  </a:solidFill>
                  <a:latin typeface="+mn-lt"/>
                </a:rPr>
                <a:t>3</a:t>
              </a:r>
            </a:p>
          </p:txBody>
        </p:sp>
        <p:sp>
          <p:nvSpPr>
            <p:cNvPr id="76" name="TextBox 75"/>
            <p:cNvSpPr txBox="1"/>
            <p:nvPr/>
          </p:nvSpPr>
          <p:spPr>
            <a:xfrm>
              <a:off x="4633328" y="1947890"/>
              <a:ext cx="818388" cy="461665"/>
            </a:xfrm>
            <a:prstGeom prst="rect">
              <a:avLst/>
            </a:prstGeom>
            <a:noFill/>
          </p:spPr>
          <p:txBody>
            <a:bodyPr wrap="square" rtlCol="0">
              <a:spAutoFit/>
            </a:bodyPr>
            <a:lstStyle/>
            <a:p>
              <a:pPr algn="ctr"/>
              <a:r>
                <a:rPr lang="en-US" dirty="0">
                  <a:solidFill>
                    <a:srgbClr val="5B9BD5"/>
                  </a:solidFill>
                  <a:latin typeface="+mn-lt"/>
                </a:rPr>
                <a:t>4</a:t>
              </a:r>
            </a:p>
          </p:txBody>
        </p:sp>
        <p:sp>
          <p:nvSpPr>
            <p:cNvPr id="77" name="TextBox 76"/>
            <p:cNvSpPr txBox="1"/>
            <p:nvPr/>
          </p:nvSpPr>
          <p:spPr>
            <a:xfrm>
              <a:off x="5627868" y="1938457"/>
              <a:ext cx="818388" cy="461665"/>
            </a:xfrm>
            <a:prstGeom prst="rect">
              <a:avLst/>
            </a:prstGeom>
            <a:noFill/>
          </p:spPr>
          <p:txBody>
            <a:bodyPr wrap="square" rtlCol="0">
              <a:spAutoFit/>
            </a:bodyPr>
            <a:lstStyle/>
            <a:p>
              <a:pPr algn="ctr"/>
              <a:r>
                <a:rPr lang="en-US" dirty="0">
                  <a:solidFill>
                    <a:srgbClr val="5B9BD5"/>
                  </a:solidFill>
                  <a:latin typeface="+mn-lt"/>
                </a:rPr>
                <a:t>5</a:t>
              </a:r>
            </a:p>
          </p:txBody>
        </p:sp>
        <p:sp>
          <p:nvSpPr>
            <p:cNvPr id="78" name="TextBox 77"/>
            <p:cNvSpPr txBox="1"/>
            <p:nvPr/>
          </p:nvSpPr>
          <p:spPr>
            <a:xfrm>
              <a:off x="6612423" y="1946695"/>
              <a:ext cx="818388" cy="461665"/>
            </a:xfrm>
            <a:prstGeom prst="rect">
              <a:avLst/>
            </a:prstGeom>
            <a:noFill/>
          </p:spPr>
          <p:txBody>
            <a:bodyPr wrap="square" rtlCol="0">
              <a:spAutoFit/>
            </a:bodyPr>
            <a:lstStyle/>
            <a:p>
              <a:pPr algn="ctr"/>
              <a:r>
                <a:rPr lang="en-US" dirty="0">
                  <a:solidFill>
                    <a:srgbClr val="5B9BD5"/>
                  </a:solidFill>
                  <a:latin typeface="+mn-lt"/>
                </a:rPr>
                <a:t>6</a:t>
              </a:r>
            </a:p>
          </p:txBody>
        </p:sp>
        <p:sp>
          <p:nvSpPr>
            <p:cNvPr id="79" name="TextBox 78"/>
            <p:cNvSpPr txBox="1"/>
            <p:nvPr/>
          </p:nvSpPr>
          <p:spPr>
            <a:xfrm>
              <a:off x="7629919" y="1946695"/>
              <a:ext cx="818388" cy="461665"/>
            </a:xfrm>
            <a:prstGeom prst="rect">
              <a:avLst/>
            </a:prstGeom>
            <a:noFill/>
          </p:spPr>
          <p:txBody>
            <a:bodyPr wrap="square" rtlCol="0">
              <a:spAutoFit/>
            </a:bodyPr>
            <a:lstStyle/>
            <a:p>
              <a:pPr algn="ctr"/>
              <a:r>
                <a:rPr lang="en-US" dirty="0">
                  <a:solidFill>
                    <a:srgbClr val="5B9BD5"/>
                  </a:solidFill>
                  <a:latin typeface="+mn-lt"/>
                </a:rPr>
                <a:t>7</a:t>
              </a:r>
            </a:p>
          </p:txBody>
        </p:sp>
        <p:sp>
          <p:nvSpPr>
            <p:cNvPr id="80" name="TextBox 79"/>
            <p:cNvSpPr txBox="1"/>
            <p:nvPr/>
          </p:nvSpPr>
          <p:spPr>
            <a:xfrm>
              <a:off x="8581527" y="1946695"/>
              <a:ext cx="818388" cy="461665"/>
            </a:xfrm>
            <a:prstGeom prst="rect">
              <a:avLst/>
            </a:prstGeom>
            <a:noFill/>
          </p:spPr>
          <p:txBody>
            <a:bodyPr wrap="square" rtlCol="0">
              <a:spAutoFit/>
            </a:bodyPr>
            <a:lstStyle/>
            <a:p>
              <a:pPr algn="ctr"/>
              <a:r>
                <a:rPr lang="en-US" dirty="0">
                  <a:solidFill>
                    <a:srgbClr val="5B9BD5"/>
                  </a:solidFill>
                  <a:latin typeface="+mn-lt"/>
                </a:rPr>
                <a:t>8</a:t>
              </a:r>
            </a:p>
          </p:txBody>
        </p:sp>
        <p:sp>
          <p:nvSpPr>
            <p:cNvPr id="81" name="TextBox 80"/>
            <p:cNvSpPr txBox="1"/>
            <p:nvPr/>
          </p:nvSpPr>
          <p:spPr>
            <a:xfrm>
              <a:off x="9549476" y="1950811"/>
              <a:ext cx="818388" cy="461665"/>
            </a:xfrm>
            <a:prstGeom prst="rect">
              <a:avLst/>
            </a:prstGeom>
            <a:noFill/>
          </p:spPr>
          <p:txBody>
            <a:bodyPr wrap="square" rtlCol="0">
              <a:spAutoFit/>
            </a:bodyPr>
            <a:lstStyle/>
            <a:p>
              <a:pPr algn="ctr"/>
              <a:r>
                <a:rPr lang="en-US" dirty="0">
                  <a:solidFill>
                    <a:srgbClr val="5B9BD5"/>
                  </a:solidFill>
                  <a:latin typeface="+mn-lt"/>
                </a:rPr>
                <a:t>9</a:t>
              </a:r>
            </a:p>
          </p:txBody>
        </p:sp>
      </p:grpSp>
      <p:sp>
        <p:nvSpPr>
          <p:cNvPr id="2" name="Title 1"/>
          <p:cNvSpPr>
            <a:spLocks noGrp="1"/>
          </p:cNvSpPr>
          <p:nvPr>
            <p:ph type="title"/>
          </p:nvPr>
        </p:nvSpPr>
        <p:spPr/>
        <p:txBody>
          <a:bodyPr>
            <a:normAutofit/>
          </a:bodyPr>
          <a:lstStyle/>
          <a:p>
            <a:r>
              <a:rPr lang="en-US" sz="3600" dirty="0"/>
              <a:t>Phase IIC Timeline</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25</a:t>
            </a:fld>
            <a:endParaRPr lang="en-US" dirty="0"/>
          </a:p>
        </p:txBody>
      </p:sp>
      <p:sp>
        <p:nvSpPr>
          <p:cNvPr id="5" name="Rectangle 4"/>
          <p:cNvSpPr/>
          <p:nvPr/>
        </p:nvSpPr>
        <p:spPr>
          <a:xfrm>
            <a:off x="1861022" y="3109260"/>
            <a:ext cx="875116"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a:t>
            </a:r>
            <a:endParaRPr lang="en-US" sz="1600" i="1" dirty="0">
              <a:solidFill>
                <a:prstClr val="black">
                  <a:lumMod val="65000"/>
                  <a:lumOff val="35000"/>
                </a:prstClr>
              </a:solidFill>
            </a:endParaRPr>
          </a:p>
        </p:txBody>
      </p:sp>
      <p:sp>
        <p:nvSpPr>
          <p:cNvPr id="6" name="Rectangle 5"/>
          <p:cNvSpPr/>
          <p:nvPr/>
        </p:nvSpPr>
        <p:spPr>
          <a:xfrm>
            <a:off x="3093847" y="3111382"/>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t>
            </a:r>
            <a:endParaRPr lang="en-US" sz="1600" i="1" dirty="0">
              <a:solidFill>
                <a:prstClr val="black">
                  <a:lumMod val="65000"/>
                  <a:lumOff val="35000"/>
                </a:prstClr>
              </a:solidFill>
            </a:endParaRPr>
          </a:p>
        </p:txBody>
      </p:sp>
      <p:sp>
        <p:nvSpPr>
          <p:cNvPr id="7" name="TextBox 6"/>
          <p:cNvSpPr txBox="1"/>
          <p:nvPr/>
        </p:nvSpPr>
        <p:spPr>
          <a:xfrm>
            <a:off x="5425893" y="1413275"/>
            <a:ext cx="818388" cy="461665"/>
          </a:xfrm>
          <a:prstGeom prst="rect">
            <a:avLst/>
          </a:prstGeom>
          <a:noFill/>
        </p:spPr>
        <p:txBody>
          <a:bodyPr wrap="square" rtlCol="0">
            <a:spAutoFit/>
          </a:bodyPr>
          <a:lstStyle/>
          <a:p>
            <a:pPr algn="ctr"/>
            <a:r>
              <a:rPr lang="en-US" dirty="0">
                <a:solidFill>
                  <a:srgbClr val="5B9BD5"/>
                </a:solidFill>
                <a:latin typeface="+mn-lt"/>
              </a:rPr>
              <a:t>Year</a:t>
            </a:r>
          </a:p>
        </p:txBody>
      </p:sp>
      <p:cxnSp>
        <p:nvCxnSpPr>
          <p:cNvPr id="8" name="Elbow Connector 7"/>
          <p:cNvCxnSpPr>
            <a:stCxn id="5" idx="3"/>
            <a:endCxn id="6" idx="1"/>
          </p:cNvCxnSpPr>
          <p:nvPr/>
        </p:nvCxnSpPr>
        <p:spPr>
          <a:xfrm>
            <a:off x="2736138" y="3275948"/>
            <a:ext cx="357709" cy="212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5976698" y="3723820"/>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IIB</a:t>
            </a:r>
            <a:endParaRPr lang="en-US" sz="1600" i="1" dirty="0">
              <a:solidFill>
                <a:prstClr val="black">
                  <a:lumMod val="65000"/>
                  <a:lumOff val="35000"/>
                </a:prstClr>
              </a:solidFill>
            </a:endParaRPr>
          </a:p>
        </p:txBody>
      </p:sp>
      <p:sp>
        <p:nvSpPr>
          <p:cNvPr id="69" name="Rectangle 68"/>
          <p:cNvSpPr/>
          <p:nvPr/>
        </p:nvSpPr>
        <p:spPr>
          <a:xfrm>
            <a:off x="7953701" y="3723819"/>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cxnSp>
        <p:nvCxnSpPr>
          <p:cNvPr id="54" name="Elbow Connector 53"/>
          <p:cNvCxnSpPr>
            <a:stCxn id="66" idx="1"/>
            <a:endCxn id="68" idx="1"/>
          </p:cNvCxnSpPr>
          <p:nvPr/>
        </p:nvCxnSpPr>
        <p:spPr>
          <a:xfrm rot="10800000" flipH="1" flipV="1">
            <a:off x="5083250" y="3284186"/>
            <a:ext cx="893447" cy="606322"/>
          </a:xfrm>
          <a:prstGeom prst="bentConnector3">
            <a:avLst>
              <a:gd name="adj1" fmla="val -161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083251" y="3117498"/>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 or IIB</a:t>
            </a:r>
            <a:endParaRPr lang="en-US" sz="1600" i="1" dirty="0">
              <a:solidFill>
                <a:prstClr val="black">
                  <a:lumMod val="65000"/>
                  <a:lumOff val="35000"/>
                </a:prstClr>
              </a:solidFill>
            </a:endParaRPr>
          </a:p>
        </p:txBody>
      </p:sp>
      <p:sp>
        <p:nvSpPr>
          <p:cNvPr id="10" name="TextBox 9"/>
          <p:cNvSpPr txBox="1"/>
          <p:nvPr/>
        </p:nvSpPr>
        <p:spPr>
          <a:xfrm>
            <a:off x="1219200" y="4801985"/>
            <a:ext cx="9802964" cy="707886"/>
          </a:xfrm>
          <a:prstGeom prst="rect">
            <a:avLst/>
          </a:prstGeom>
          <a:noFill/>
        </p:spPr>
        <p:txBody>
          <a:bodyPr wrap="square" rtlCol="0">
            <a:spAutoFit/>
          </a:bodyPr>
          <a:lstStyle/>
          <a:p>
            <a:r>
              <a:rPr lang="en-US" sz="2000" dirty="0">
                <a:latin typeface="+mn-lt"/>
              </a:rPr>
              <a:t>Phase IIC follows a Phase IIA or Phase IIB award.  There will be only one opportunity to apply for Phase IIC--two years after you applied for your Phase IIA or Phase IIB award</a:t>
            </a:r>
          </a:p>
        </p:txBody>
      </p:sp>
      <p:sp>
        <p:nvSpPr>
          <p:cNvPr id="67" name="Rectangle 66"/>
          <p:cNvSpPr/>
          <p:nvPr/>
        </p:nvSpPr>
        <p:spPr>
          <a:xfrm>
            <a:off x="7064417" y="3115376"/>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spTree>
    <p:extLst>
      <p:ext uri="{BB962C8B-B14F-4D97-AF65-F5344CB8AC3E}">
        <p14:creationId xmlns:p14="http://schemas.microsoft.com/office/powerpoint/2010/main" val="2709048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a:t>
            </a:r>
          </a:p>
        </p:txBody>
      </p:sp>
      <p:sp>
        <p:nvSpPr>
          <p:cNvPr id="3" name="Content Placeholder 2"/>
          <p:cNvSpPr>
            <a:spLocks noGrp="1"/>
          </p:cNvSpPr>
          <p:nvPr>
            <p:ph idx="1"/>
          </p:nvPr>
        </p:nvSpPr>
        <p:spPr/>
        <p:txBody>
          <a:bodyPr>
            <a:normAutofit/>
          </a:bodyPr>
          <a:lstStyle/>
          <a:p>
            <a:r>
              <a:rPr lang="en-US" sz="2000" dirty="0"/>
              <a:t>A Phase IIC award requires that the applicant has matching funds (excluding any fees collected by the small business concern receiving the Phase IIC award) equal to the amount of the Phase IIC award.  </a:t>
            </a:r>
          </a:p>
          <a:p>
            <a:endParaRPr lang="en-US" sz="2000" dirty="0"/>
          </a:p>
          <a:p>
            <a:r>
              <a:rPr lang="en-US" sz="2000" dirty="0"/>
              <a:t>The matching funds must be from an eligible third party investor</a:t>
            </a:r>
          </a:p>
          <a:p>
            <a:pPr lvl="1"/>
            <a:r>
              <a:rPr lang="en-US" sz="1600" dirty="0"/>
              <a:t>The term ‘eligible third-party investor’ means a small business concern other than an eligible entity, a venture capital firm, an individual investor, a non-SBIR Federal, State or local government, or any combination thereof.</a:t>
            </a:r>
          </a:p>
          <a:p>
            <a:pPr lvl="2"/>
            <a:r>
              <a:rPr lang="en-US" sz="1400" dirty="0"/>
              <a:t>Please note that </a:t>
            </a:r>
            <a:r>
              <a:rPr lang="en-US" sz="1400" u="sng" dirty="0"/>
              <a:t>SBIR/STTR Phase I, II, or III funding from a Federal agency may not be used as matching funds</a:t>
            </a:r>
            <a:endParaRPr lang="en-US" sz="1400" dirty="0"/>
          </a:p>
          <a:p>
            <a:pPr lvl="2"/>
            <a:endParaRPr lang="en-US" sz="1400" dirty="0"/>
          </a:p>
          <a:p>
            <a:r>
              <a:rPr lang="en-US" sz="2000" dirty="0"/>
              <a:t>The following types of funding </a:t>
            </a:r>
            <a:r>
              <a:rPr lang="en-US" sz="2000" u="sng" dirty="0"/>
              <a:t>do not </a:t>
            </a:r>
            <a:r>
              <a:rPr lang="en-US" sz="2000" dirty="0"/>
              <a:t>qualify as matching funds:</a:t>
            </a:r>
          </a:p>
          <a:p>
            <a:pPr lvl="1"/>
            <a:r>
              <a:rPr lang="en-US" sz="1600" dirty="0"/>
              <a:t>The eligible entity’s internal R&amp;D funds. </a:t>
            </a:r>
          </a:p>
          <a:p>
            <a:pPr lvl="1"/>
            <a:r>
              <a:rPr lang="en-US" sz="1600" dirty="0"/>
              <a:t>Funding in forms other than cash, such as in-kind or other intangible assets. </a:t>
            </a:r>
          </a:p>
          <a:p>
            <a:pPr lvl="1"/>
            <a:r>
              <a:rPr lang="en-US" sz="1600" dirty="0"/>
              <a:t>Funding from the owners of the eligible entity, its family members, or affiliates of such owners. </a:t>
            </a:r>
          </a:p>
          <a:p>
            <a:pPr lvl="1"/>
            <a:r>
              <a:rPr lang="en-US" sz="1600" dirty="0"/>
              <a:t>Funding attained through loans or other forms of debt obligations. </a:t>
            </a:r>
          </a:p>
          <a:p>
            <a:pPr lvl="1"/>
            <a:endParaRPr lang="en-US" sz="18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26</a:t>
            </a:fld>
            <a:endParaRPr lang="en-US" dirty="0"/>
          </a:p>
        </p:txBody>
      </p:sp>
    </p:spTree>
    <p:extLst>
      <p:ext uri="{BB962C8B-B14F-4D97-AF65-F5344CB8AC3E}">
        <p14:creationId xmlns:p14="http://schemas.microsoft.com/office/powerpoint/2010/main" val="3860637985"/>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 (cont.)</a:t>
            </a:r>
          </a:p>
        </p:txBody>
      </p:sp>
      <p:sp>
        <p:nvSpPr>
          <p:cNvPr id="3" name="Content Placeholder 2"/>
          <p:cNvSpPr>
            <a:spLocks noGrp="1"/>
          </p:cNvSpPr>
          <p:nvPr>
            <p:ph idx="1"/>
          </p:nvPr>
        </p:nvSpPr>
        <p:spPr/>
        <p:txBody>
          <a:bodyPr>
            <a:normAutofit/>
          </a:bodyPr>
          <a:lstStyle/>
          <a:p>
            <a:r>
              <a:rPr lang="en-US" sz="2000" dirty="0"/>
              <a:t>When do the matching funds need to be available?</a:t>
            </a:r>
          </a:p>
          <a:p>
            <a:pPr lvl="1"/>
            <a:r>
              <a:rPr lang="en-US" sz="1600" dirty="0"/>
              <a:t>The small business concern must have the total amount of the matching funds available for expenditure at the grant start date listed in the FOA.  A small business concern that fails to meet this requirement is ineligible for award</a:t>
            </a:r>
          </a:p>
          <a:p>
            <a:pPr lvl="1"/>
            <a:r>
              <a:rPr lang="en-US" sz="1600" u="sng" dirty="0"/>
              <a:t>Your matching funds must also be contingent upon receiving the DOE Phase IIC award</a:t>
            </a:r>
            <a:r>
              <a:rPr lang="en-US" sz="1600" dirty="0"/>
              <a:t>  </a:t>
            </a:r>
          </a:p>
          <a:p>
            <a:pPr lvl="1"/>
            <a:endParaRPr lang="en-US" sz="1600" dirty="0"/>
          </a:p>
          <a:p>
            <a:r>
              <a:rPr lang="en-US" sz="2000" dirty="0"/>
              <a:t>When must the matching funds be expended?</a:t>
            </a:r>
          </a:p>
          <a:p>
            <a:pPr lvl="1"/>
            <a:r>
              <a:rPr lang="en-US" sz="1600" dirty="0"/>
              <a:t>The matching funds must be expended during the period of performance of the Phase IIC award</a:t>
            </a:r>
          </a:p>
          <a:p>
            <a:pPr lvl="1"/>
            <a:r>
              <a:rPr lang="en-US" sz="1600" dirty="0"/>
              <a:t>Failure to expend the full amount of the matching funds will reduce the amount of award funding correspondingly, and DOE may take other remedies</a:t>
            </a:r>
          </a:p>
          <a:p>
            <a:pPr lvl="1"/>
            <a:endParaRPr lang="en-US" sz="1600" dirty="0"/>
          </a:p>
          <a:p>
            <a:r>
              <a:rPr lang="en-US" sz="2000" dirty="0"/>
              <a:t>Will a no cost extension be available for a Phase IIC award</a:t>
            </a:r>
            <a:r>
              <a:rPr lang="en-US" sz="2000" strike="sngStrike" dirty="0"/>
              <a:t>s</a:t>
            </a:r>
            <a:r>
              <a:rPr lang="en-US" sz="2000" dirty="0"/>
              <a:t>?</a:t>
            </a:r>
          </a:p>
          <a:p>
            <a:pPr lvl="1"/>
            <a:r>
              <a:rPr lang="en-US" sz="1600" dirty="0"/>
              <a:t>Yes, but only if the award funding has not been fully expended at the end of the initial period of performance of the Phase IIC award</a:t>
            </a:r>
          </a:p>
          <a:p>
            <a:endParaRPr lang="en-US" sz="2000" dirty="0"/>
          </a:p>
          <a:p>
            <a:endParaRPr lang="en-US" sz="20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27</a:t>
            </a:fld>
            <a:endParaRPr lang="en-US" dirty="0"/>
          </a:p>
        </p:txBody>
      </p:sp>
    </p:spTree>
    <p:extLst>
      <p:ext uri="{BB962C8B-B14F-4D97-AF65-F5344CB8AC3E}">
        <p14:creationId xmlns:p14="http://schemas.microsoft.com/office/powerpoint/2010/main" val="2026063705"/>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IIC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project duration require justification</a:t>
            </a:r>
          </a:p>
          <a:p>
            <a:endParaRPr lang="en-US" sz="2000" dirty="0"/>
          </a:p>
          <a:p>
            <a:r>
              <a:rPr lang="en-US" sz="2000" dirty="0"/>
              <a:t>Available Funding</a:t>
            </a:r>
          </a:p>
          <a:p>
            <a:pPr lvl="1"/>
            <a:r>
              <a:rPr lang="en-US" sz="1600" dirty="0"/>
              <a:t>Is there separate funding for the Phase IIC awards? </a:t>
            </a:r>
          </a:p>
          <a:p>
            <a:pPr lvl="2"/>
            <a:r>
              <a:rPr lang="en-US" sz="1400" dirty="0"/>
              <a:t>NO.  Second Phase II award funding is obtained from DOE SBIR &amp; STTR allocations used to make Phase I &amp; II awards</a:t>
            </a:r>
          </a:p>
          <a:p>
            <a:pPr lvl="1"/>
            <a:r>
              <a:rPr lang="en-US" sz="1600" dirty="0"/>
              <a:t>Is there a maximum amount of funding that can be used for Phase IIC awards?</a:t>
            </a:r>
          </a:p>
          <a:p>
            <a:pPr lvl="2"/>
            <a:r>
              <a:rPr lang="en-US" sz="1400" dirty="0"/>
              <a:t>YES.  An agency may not use more than 5 percent of its SBIR funding for Phase IIC awards  </a:t>
            </a:r>
          </a:p>
          <a:p>
            <a:endParaRPr lang="en-US" sz="2000" dirty="0"/>
          </a:p>
          <a:p>
            <a:r>
              <a:rPr lang="en-US" sz="2000" dirty="0"/>
              <a:t>Number of Awards</a:t>
            </a:r>
          </a:p>
          <a:p>
            <a:pPr lvl="1"/>
            <a:r>
              <a:rPr lang="en-US" sz="1600" dirty="0"/>
              <a:t>There is no target number of awards for Phase IIC</a:t>
            </a:r>
          </a:p>
          <a:p>
            <a:pPr lvl="1"/>
            <a:r>
              <a:rPr lang="en-US" sz="1600" dirty="0"/>
              <a:t>The number of awards will depend on the number and quality of applications received under the FOA</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28</a:t>
            </a:fld>
            <a:endParaRPr lang="en-US" dirty="0"/>
          </a:p>
        </p:txBody>
      </p:sp>
    </p:spTree>
    <p:extLst>
      <p:ext uri="{BB962C8B-B14F-4D97-AF65-F5344CB8AC3E}">
        <p14:creationId xmlns:p14="http://schemas.microsoft.com/office/powerpoint/2010/main" val="1223834445"/>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p:txBody>
          <a:bodyPr>
            <a:normAutofit/>
          </a:bodyPr>
          <a:lstStyle/>
          <a:p>
            <a:r>
              <a:rPr lang="en-US" sz="2000" dirty="0"/>
              <a:t>Phase IIC applicants are required to submit a LOI through PAMS</a:t>
            </a:r>
          </a:p>
          <a:p>
            <a:pPr lvl="1"/>
            <a:r>
              <a:rPr lang="en-US" sz="1600" dirty="0"/>
              <a:t>Deadline:   </a:t>
            </a:r>
            <a:r>
              <a:rPr lang="en-US" sz="1600" dirty="0" smtClean="0"/>
              <a:t>March 31, 2021 </a:t>
            </a:r>
            <a:r>
              <a:rPr lang="en-US" sz="1600" dirty="0"/>
              <a:t>by 5:00 pm ET </a:t>
            </a:r>
          </a:p>
          <a:p>
            <a:pPr lvl="1"/>
            <a:r>
              <a:rPr lang="en-US" sz="1600" dirty="0"/>
              <a:t>Content:</a:t>
            </a:r>
          </a:p>
          <a:p>
            <a:pPr marL="914400" lvl="2"/>
            <a:r>
              <a:rPr lang="en-US" sz="1600" dirty="0"/>
              <a:t>Business Official name and contact information (telephone number and email address)</a:t>
            </a:r>
          </a:p>
          <a:p>
            <a:pPr marL="914400" lvl="2"/>
            <a:r>
              <a:rPr lang="en-US" sz="1600" dirty="0"/>
              <a:t>Name(s) of any proposed subcontractor(s) or consultant(s), if any</a:t>
            </a:r>
          </a:p>
          <a:p>
            <a:pPr marL="914400" lvl="2"/>
            <a:r>
              <a:rPr lang="en-US" sz="1600" dirty="0"/>
              <a:t>DOE Phase II Award Number, “DE-SC000XXXX”</a:t>
            </a:r>
          </a:p>
          <a:p>
            <a:pPr marL="914400" lvl="2"/>
            <a:r>
              <a:rPr lang="en-US" sz="1600" dirty="0"/>
              <a:t>Type of Phase II submission:  please select the Phase IIB (Phase IIC selection is not yet available)</a:t>
            </a:r>
          </a:p>
          <a:p>
            <a:pPr marL="914400" lvl="2"/>
            <a:r>
              <a:rPr lang="en-US" sz="1600" dirty="0"/>
              <a:t>Third Phase II Project Title (same as your second Phase II project title)</a:t>
            </a:r>
          </a:p>
          <a:p>
            <a:pPr marL="914400" lvl="2"/>
            <a:r>
              <a:rPr lang="en-US" sz="1600" dirty="0"/>
              <a:t>Phase I topic and subtopic number (same as your Phase I)</a:t>
            </a:r>
          </a:p>
          <a:p>
            <a:pPr marL="91440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29</a:t>
            </a:fld>
            <a:endParaRPr lang="en-US" dirty="0"/>
          </a:p>
        </p:txBody>
      </p:sp>
    </p:spTree>
    <p:extLst>
      <p:ext uri="{BB962C8B-B14F-4D97-AF65-F5344CB8AC3E}">
        <p14:creationId xmlns:p14="http://schemas.microsoft.com/office/powerpoint/2010/main" val="223884735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Webinar Outline</a:t>
            </a:r>
          </a:p>
        </p:txBody>
      </p:sp>
      <p:sp>
        <p:nvSpPr>
          <p:cNvPr id="3" name="Content Placeholder 2"/>
          <p:cNvSpPr>
            <a:spLocks noGrp="1"/>
          </p:cNvSpPr>
          <p:nvPr>
            <p:ph idx="1"/>
          </p:nvPr>
        </p:nvSpPr>
        <p:spPr/>
        <p:txBody>
          <a:bodyPr>
            <a:normAutofit/>
          </a:bodyPr>
          <a:lstStyle/>
          <a:p>
            <a:r>
              <a:rPr lang="en-US" sz="2800" b="1" dirty="0"/>
              <a:t>Second Phase II:  Phase IIA &amp; IIB</a:t>
            </a:r>
          </a:p>
          <a:p>
            <a:pPr lvl="1"/>
            <a:r>
              <a:rPr lang="en-US" sz="2400" dirty="0"/>
              <a:t>SBIR/STTR Reauthorization Act (December 31, 2011) permitted agencies to issue second Phase II awards</a:t>
            </a:r>
          </a:p>
          <a:p>
            <a:pPr lvl="2"/>
            <a:r>
              <a:rPr lang="en-US" sz="2000" dirty="0"/>
              <a:t>DOE implemented these awards in FY 2014</a:t>
            </a:r>
          </a:p>
          <a:p>
            <a:r>
              <a:rPr lang="en-US" sz="2800" b="1" dirty="0"/>
              <a:t>Third Phase II (SBIR Only):  Phase IIC</a:t>
            </a:r>
          </a:p>
          <a:p>
            <a:pPr lvl="1"/>
            <a:r>
              <a:rPr lang="en-US" sz="2400" dirty="0"/>
              <a:t>FY 2019 National Defense Authorization Act (August 13, 2018) required agencies to issue third Phase II awards, if they issue second Phase II awards</a:t>
            </a:r>
          </a:p>
          <a:p>
            <a:pPr lvl="2"/>
            <a:r>
              <a:rPr lang="en-US" sz="2000" dirty="0"/>
              <a:t>DOE began implementing these awards beginning with the FY 2019 Phase II Release 2 FOA</a:t>
            </a:r>
          </a:p>
        </p:txBody>
      </p:sp>
      <p:sp>
        <p:nvSpPr>
          <p:cNvPr id="4" name="Slide Number Placeholder 3"/>
          <p:cNvSpPr>
            <a:spLocks noGrp="1"/>
          </p:cNvSpPr>
          <p:nvPr>
            <p:ph type="sldNum" sz="quarter" idx="12"/>
          </p:nvPr>
        </p:nvSpPr>
        <p:spPr/>
        <p:txBody>
          <a:bodyPr/>
          <a:lstStyle/>
          <a:p>
            <a:fld id="{CFB0700A-AA3D-461B-A3B6-39C39373F01C}" type="slidenum">
              <a:rPr lang="en-US" smtClean="0"/>
              <a:pPr/>
              <a:t>3</a:t>
            </a:fld>
            <a:endParaRPr lang="en-US"/>
          </a:p>
        </p:txBody>
      </p:sp>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09600" y="1600200"/>
            <a:ext cx="10972800" cy="4525963"/>
          </a:xfrm>
        </p:spPr>
        <p:txBody>
          <a:bodyPr>
            <a:normAutofit/>
          </a:bodyPr>
          <a:lstStyle/>
          <a:p>
            <a:r>
              <a:rPr lang="en-US" sz="2000" dirty="0"/>
              <a:t>A small business concern is eligible to receive a Phase IIC award only if its Phase IIA or Phase IIB award is completed before the start of the Phase IIC grant start date </a:t>
            </a:r>
            <a:r>
              <a:rPr lang="en-US" sz="2000" dirty="0" smtClean="0"/>
              <a:t>(approximately 8/19/21 to 8/23/21)</a:t>
            </a:r>
            <a:endParaRPr lang="en-US" sz="2000" strike="sngStrike" dirty="0"/>
          </a:p>
          <a:p>
            <a:pPr marL="457200" lvl="1" indent="0">
              <a:buNone/>
            </a:pPr>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30</a:t>
            </a:fld>
            <a:endParaRPr lang="en-US" dirty="0"/>
          </a:p>
        </p:txBody>
      </p:sp>
      <p:sp>
        <p:nvSpPr>
          <p:cNvPr id="6" name="Rectangle 5"/>
          <p:cNvSpPr/>
          <p:nvPr/>
        </p:nvSpPr>
        <p:spPr>
          <a:xfrm>
            <a:off x="2819400" y="3276600"/>
            <a:ext cx="29527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or IIB (ends </a:t>
            </a:r>
            <a:r>
              <a:rPr lang="en-US" sz="1600" dirty="0" smtClean="0"/>
              <a:t>~8/18/21)  </a:t>
            </a:r>
            <a:endParaRPr lang="en-US" sz="1600" dirty="0"/>
          </a:p>
        </p:txBody>
      </p:sp>
      <p:sp>
        <p:nvSpPr>
          <p:cNvPr id="7" name="Rectangle 6"/>
          <p:cNvSpPr/>
          <p:nvPr/>
        </p:nvSpPr>
        <p:spPr>
          <a:xfrm>
            <a:off x="5791200" y="3276600"/>
            <a:ext cx="3124200" cy="400050"/>
          </a:xfrm>
          <a:prstGeom prst="rect">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IIC (starts </a:t>
            </a:r>
            <a:r>
              <a:rPr lang="en-US" sz="1600" dirty="0" smtClean="0"/>
              <a:t>~8/19/21) </a:t>
            </a:r>
            <a:endParaRPr lang="en-US" sz="1600" dirty="0"/>
          </a:p>
        </p:txBody>
      </p:sp>
      <p:sp>
        <p:nvSpPr>
          <p:cNvPr id="9" name="TextBox 8"/>
          <p:cNvSpPr txBox="1"/>
          <p:nvPr/>
        </p:nvSpPr>
        <p:spPr>
          <a:xfrm>
            <a:off x="3962401" y="3675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6724652" y="3676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spTree>
    <p:extLst>
      <p:ext uri="{BB962C8B-B14F-4D97-AF65-F5344CB8AC3E}">
        <p14:creationId xmlns:p14="http://schemas.microsoft.com/office/powerpoint/2010/main" val="1688673844"/>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a:normAutofit/>
          </a:bodyPr>
          <a:lstStyle/>
          <a:p>
            <a:r>
              <a:rPr lang="en-US" dirty="0">
                <a:latin typeface="+mn-lt"/>
              </a:rPr>
              <a:t>Questions?</a:t>
            </a:r>
          </a:p>
        </p:txBody>
      </p:sp>
      <p:sp>
        <p:nvSpPr>
          <p:cNvPr id="2" name="Content Placeholder 1"/>
          <p:cNvSpPr>
            <a:spLocks noGrp="1"/>
          </p:cNvSpPr>
          <p:nvPr>
            <p:ph idx="1"/>
          </p:nvPr>
        </p:nvSpPr>
        <p:spPr>
          <a:xfrm>
            <a:off x="571501" y="1635304"/>
            <a:ext cx="11048998" cy="1448768"/>
          </a:xfrm>
        </p:spPr>
        <p:txBody>
          <a:bodyPr>
            <a:normAutofit/>
          </a:bodyPr>
          <a:lstStyle/>
          <a:p>
            <a:r>
              <a:rPr lang="en-US" sz="2000" dirty="0"/>
              <a:t>Please submit any question you may have via the Q&amp;A box, at the bottom of your screen</a:t>
            </a:r>
          </a:p>
          <a:p>
            <a:pPr marL="0" indent="0">
              <a:buNone/>
            </a:pPr>
            <a:endParaRPr lang="en-US" sz="2000" dirty="0"/>
          </a:p>
          <a:p>
            <a:endParaRPr lang="en-US" sz="2000" dirty="0"/>
          </a:p>
        </p:txBody>
      </p:sp>
      <p:sp>
        <p:nvSpPr>
          <p:cNvPr id="4" name="Rectangle 3"/>
          <p:cNvSpPr/>
          <p:nvPr/>
        </p:nvSpPr>
        <p:spPr>
          <a:xfrm>
            <a:off x="2000248" y="3438526"/>
            <a:ext cx="8229600" cy="344710"/>
          </a:xfrm>
          <a:prstGeom prst="rect">
            <a:avLst/>
          </a:prstGeom>
          <a:solidFill>
            <a:schemeClr val="bg1">
              <a:alpha val="0"/>
            </a:schemeClr>
          </a:solidFill>
          <a:effectLst>
            <a:glow rad="228600">
              <a:schemeClr val="accent1">
                <a:lumMod val="60000"/>
                <a:lumOff val="40000"/>
                <a:alpha val="40000"/>
              </a:schemeClr>
            </a:glow>
          </a:effectLst>
        </p:spPr>
        <p:txBody>
          <a:bodyPr wrap="square">
            <a:spAutoFit/>
          </a:bodyPr>
          <a:lstStyle/>
          <a:p>
            <a:pPr>
              <a:lnSpc>
                <a:spcPct val="80000"/>
              </a:lnSpc>
              <a:buClr>
                <a:schemeClr val="tx1"/>
              </a:buClr>
            </a:pPr>
            <a:endParaRPr lang="en-US" sz="2000" dirty="0">
              <a:latin typeface="+mn-lt"/>
            </a:endParaRPr>
          </a:p>
        </p:txBody>
      </p:sp>
      <p:pic>
        <p:nvPicPr>
          <p:cNvPr id="6" name="Picture 5"/>
          <p:cNvPicPr>
            <a:picLocks noChangeAspect="1"/>
          </p:cNvPicPr>
          <p:nvPr/>
        </p:nvPicPr>
        <p:blipFill rotWithShape="1">
          <a:blip r:embed="rId3"/>
          <a:srcRect l="12579" t="50000" r="72327" b="5728"/>
          <a:stretch/>
        </p:blipFill>
        <p:spPr>
          <a:xfrm>
            <a:off x="697490" y="3249854"/>
            <a:ext cx="1828800" cy="2895600"/>
          </a:xfrm>
          <a:prstGeom prst="rect">
            <a:avLst/>
          </a:prstGeom>
        </p:spPr>
      </p:pic>
      <p:cxnSp>
        <p:nvCxnSpPr>
          <p:cNvPr id="10" name="Straight Arrow Connector 9"/>
          <p:cNvCxnSpPr/>
          <p:nvPr/>
        </p:nvCxnSpPr>
        <p:spPr>
          <a:xfrm flipH="1" flipV="1">
            <a:off x="1882270" y="4114800"/>
            <a:ext cx="1089530" cy="3820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flipH="1" flipV="1">
            <a:off x="1882270" y="4626271"/>
            <a:ext cx="1089530" cy="1204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flipH="1">
            <a:off x="2286000" y="5023712"/>
            <a:ext cx="685800" cy="655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ontent Placeholder 1">
            <a:extLst>
              <a:ext uri="{FF2B5EF4-FFF2-40B4-BE49-F238E27FC236}">
                <a16:creationId xmlns:a16="http://schemas.microsoft.com/office/drawing/2014/main" xmlns="" id="{E4BE0F73-149F-427A-AFDD-8D9DE61F99D7}"/>
              </a:ext>
            </a:extLst>
          </p:cNvPr>
          <p:cNvSpPr txBox="1">
            <a:spLocks/>
          </p:cNvSpPr>
          <p:nvPr/>
        </p:nvSpPr>
        <p:spPr>
          <a:xfrm>
            <a:off x="2590800" y="2956758"/>
            <a:ext cx="8991598" cy="223654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endParaRPr lang="en-US" sz="2000" b="1" dirty="0"/>
          </a:p>
          <a:p>
            <a:pPr fontAlgn="auto">
              <a:lnSpc>
                <a:spcPct val="80000"/>
              </a:lnSpc>
              <a:spcAft>
                <a:spcPts val="0"/>
              </a:spcAft>
              <a:buClr>
                <a:schemeClr val="tx1"/>
              </a:buClr>
            </a:pPr>
            <a:r>
              <a:rPr lang="en-US" sz="2000" u="sng" dirty="0"/>
              <a:t>Contacting the DOE SBIR/STTR Programs Office</a:t>
            </a:r>
          </a:p>
          <a:p>
            <a:pPr lvl="1" fontAlgn="auto">
              <a:lnSpc>
                <a:spcPct val="80000"/>
              </a:lnSpc>
              <a:spcAft>
                <a:spcPts val="0"/>
              </a:spcAft>
              <a:buClr>
                <a:schemeClr val="tx1"/>
              </a:buClr>
            </a:pPr>
            <a:r>
              <a:rPr lang="en-US" sz="1600" dirty="0"/>
              <a:t>Phone:  301-903-5707</a:t>
            </a:r>
          </a:p>
          <a:p>
            <a:pPr lvl="1" fontAlgn="auto">
              <a:lnSpc>
                <a:spcPct val="80000"/>
              </a:lnSpc>
              <a:spcAft>
                <a:spcPts val="0"/>
              </a:spcAft>
              <a:buClr>
                <a:schemeClr val="tx1"/>
              </a:buClr>
            </a:pPr>
            <a:r>
              <a:rPr lang="en-US" sz="1600" dirty="0"/>
              <a:t>Email:  </a:t>
            </a:r>
            <a:r>
              <a:rPr lang="en-US" sz="1600" dirty="0">
                <a:hlinkClick r:id="rId4"/>
              </a:rPr>
              <a:t>sbir-sttr@science.doe.gov</a:t>
            </a:r>
            <a:endParaRPr lang="en-US" sz="1600" dirty="0"/>
          </a:p>
          <a:p>
            <a:pPr lvl="1" fontAlgn="auto">
              <a:lnSpc>
                <a:spcPct val="80000"/>
              </a:lnSpc>
              <a:spcAft>
                <a:spcPts val="0"/>
              </a:spcAft>
              <a:buClr>
                <a:schemeClr val="tx1"/>
              </a:buClr>
            </a:pPr>
            <a:r>
              <a:rPr lang="en-US" sz="1600" dirty="0"/>
              <a:t>Website:  </a:t>
            </a:r>
            <a:r>
              <a:rPr lang="en-US" sz="1600" dirty="0">
                <a:hlinkClick r:id="rId5"/>
              </a:rPr>
              <a:t>http://www.science.osti.gov/sbir</a:t>
            </a:r>
            <a:endParaRPr lang="en-US" sz="1600" dirty="0"/>
          </a:p>
          <a:p>
            <a:pPr lvl="1" fontAlgn="auto">
              <a:lnSpc>
                <a:spcPct val="80000"/>
              </a:lnSpc>
              <a:spcAft>
                <a:spcPts val="0"/>
              </a:spcAft>
              <a:buClr>
                <a:schemeClr val="tx1"/>
              </a:buClr>
            </a:pPr>
            <a:r>
              <a:rPr lang="en-US" sz="1600" dirty="0"/>
              <a:t>Subscribe to our Mailing List</a:t>
            </a:r>
          </a:p>
          <a:p>
            <a:pPr lvl="1" fontAlgn="auto">
              <a:lnSpc>
                <a:spcPct val="80000"/>
              </a:lnSpc>
              <a:spcAft>
                <a:spcPts val="0"/>
              </a:spcAft>
              <a:buClr>
                <a:schemeClr val="tx1"/>
              </a:buClr>
            </a:pPr>
            <a:r>
              <a:rPr lang="en-US" sz="1600" dirty="0"/>
              <a:t>Provide Feedback and submit suggestions for improving the SBIR &amp; STTR Programs</a:t>
            </a:r>
          </a:p>
          <a:p>
            <a:pPr lvl="1" fontAlgn="auto">
              <a:lnSpc>
                <a:spcPct val="80000"/>
              </a:lnSpc>
              <a:spcAft>
                <a:spcPts val="0"/>
              </a:spcAft>
              <a:buClr>
                <a:schemeClr val="tx1"/>
              </a:buClr>
            </a:pPr>
            <a:r>
              <a:rPr lang="en-US" sz="1600" dirty="0"/>
              <a:t>Twitter:  @DOESBIR  </a:t>
            </a:r>
          </a:p>
          <a:p>
            <a:pPr fontAlgn="auto">
              <a:spcAft>
                <a:spcPts val="0"/>
              </a:spcAft>
            </a:pPr>
            <a:endParaRPr lang="en-US" sz="2000" dirty="0"/>
          </a:p>
        </p:txBody>
      </p:sp>
    </p:spTree>
    <p:extLst>
      <p:ext uri="{BB962C8B-B14F-4D97-AF65-F5344CB8AC3E}">
        <p14:creationId xmlns:p14="http://schemas.microsoft.com/office/powerpoint/2010/main" val="1351558908"/>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4</a:t>
            </a:fld>
            <a:endParaRPr lang="en-US" dirty="0"/>
          </a:p>
        </p:txBody>
      </p:sp>
      <p:sp>
        <p:nvSpPr>
          <p:cNvPr id="6" name="Rectangle 5"/>
          <p:cNvSpPr/>
          <p:nvPr/>
        </p:nvSpPr>
        <p:spPr>
          <a:xfrm>
            <a:off x="3395662"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(or first) Phase II</a:t>
            </a:r>
          </a:p>
        </p:txBody>
      </p:sp>
      <p:sp>
        <p:nvSpPr>
          <p:cNvPr id="7" name="Rectangle 6"/>
          <p:cNvSpPr/>
          <p:nvPr/>
        </p:nvSpPr>
        <p:spPr>
          <a:xfrm>
            <a:off x="62245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6391275" y="2391351"/>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a:t>
            </a:r>
          </a:p>
        </p:txBody>
      </p:sp>
      <p:sp>
        <p:nvSpPr>
          <p:cNvPr id="12" name="TextBox 11"/>
          <p:cNvSpPr txBox="1"/>
          <p:nvPr/>
        </p:nvSpPr>
        <p:spPr>
          <a:xfrm>
            <a:off x="6400800" y="2728417"/>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IIB</a:t>
            </a:r>
          </a:p>
        </p:txBody>
      </p:sp>
      <p:sp>
        <p:nvSpPr>
          <p:cNvPr id="13" name="TextBox 12"/>
          <p:cNvSpPr txBox="1"/>
          <p:nvPr/>
        </p:nvSpPr>
        <p:spPr>
          <a:xfrm>
            <a:off x="3562350"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t>
            </a:r>
          </a:p>
        </p:txBody>
      </p:sp>
      <p:sp>
        <p:nvSpPr>
          <p:cNvPr id="15" name="Content Placeholder 2"/>
          <p:cNvSpPr txBox="1">
            <a:spLocks/>
          </p:cNvSpPr>
          <p:nvPr/>
        </p:nvSpPr>
        <p:spPr>
          <a:xfrm>
            <a:off x="990600" y="3342680"/>
            <a:ext cx="10287000" cy="237232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a:t>Awards</a:t>
            </a:r>
          </a:p>
          <a:p>
            <a:pPr lvl="1" fontAlgn="auto">
              <a:spcAft>
                <a:spcPts val="0"/>
              </a:spcAft>
            </a:pPr>
            <a:r>
              <a:rPr lang="en-US" sz="1800" dirty="0"/>
              <a:t>“Phase II” denotes an </a:t>
            </a:r>
            <a:r>
              <a:rPr lang="en-US" sz="1800" u="sng" dirty="0"/>
              <a:t>initial or first</a:t>
            </a:r>
            <a:r>
              <a:rPr lang="en-US" sz="1800" dirty="0"/>
              <a:t> Phase II award </a:t>
            </a:r>
          </a:p>
          <a:p>
            <a:pPr lvl="1" fontAlgn="auto">
              <a:spcAft>
                <a:spcPts val="0"/>
              </a:spcAft>
            </a:pPr>
            <a:r>
              <a:rPr lang="en-US" sz="1800" dirty="0"/>
              <a:t>“Phase IIA” and “Phase IIB” denote a </a:t>
            </a:r>
            <a:r>
              <a:rPr lang="en-US" sz="1800" u="sng" dirty="0"/>
              <a:t>second</a:t>
            </a:r>
            <a:r>
              <a:rPr lang="en-US" sz="1800" dirty="0"/>
              <a:t> Phase II award (referred to as “sequential” in statute) </a:t>
            </a:r>
          </a:p>
          <a:p>
            <a:pPr lvl="1" fontAlgn="auto">
              <a:spcAft>
                <a:spcPts val="0"/>
              </a:spcAft>
            </a:pPr>
            <a:r>
              <a:rPr lang="en-US" sz="1800" dirty="0"/>
              <a:t>“Phase IIC” denotes a </a:t>
            </a:r>
            <a:r>
              <a:rPr lang="en-US" sz="1800" u="sng" dirty="0"/>
              <a:t>third </a:t>
            </a:r>
            <a:r>
              <a:rPr lang="en-US" sz="1800" dirty="0"/>
              <a:t>Phase II award (referred to as “subsequent” in statute)</a:t>
            </a:r>
          </a:p>
          <a:p>
            <a:pPr fontAlgn="auto">
              <a:spcAft>
                <a:spcPts val="0"/>
              </a:spcAft>
            </a:pPr>
            <a:r>
              <a:rPr lang="en-US" dirty="0"/>
              <a:t>Funding Opportunity Announcement  (FOA</a:t>
            </a:r>
            <a:r>
              <a:rPr lang="en-US" dirty="0" smtClean="0"/>
              <a:t>)</a:t>
            </a:r>
          </a:p>
          <a:p>
            <a:pPr lvl="1" fontAlgn="auto">
              <a:spcAft>
                <a:spcPts val="0"/>
              </a:spcAft>
            </a:pPr>
            <a:r>
              <a:rPr lang="en-US" sz="1800" dirty="0" smtClean="0"/>
              <a:t>Letters of Intent are required for all potential applicants</a:t>
            </a:r>
            <a:endParaRPr lang="en-US" sz="1800" dirty="0"/>
          </a:p>
        </p:txBody>
      </p:sp>
      <p:sp>
        <p:nvSpPr>
          <p:cNvPr id="14" name="Rectangle 13"/>
          <p:cNvSpPr/>
          <p:nvPr/>
        </p:nvSpPr>
        <p:spPr>
          <a:xfrm>
            <a:off x="8143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1066801"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a:t>
            </a:r>
          </a:p>
        </p:txBody>
      </p:sp>
      <p:cxnSp>
        <p:nvCxnSpPr>
          <p:cNvPr id="8" name="Straight Arrow Connector 7"/>
          <p:cNvCxnSpPr>
            <a:endCxn id="13" idx="1"/>
          </p:cNvCxnSpPr>
          <p:nvPr/>
        </p:nvCxnSpPr>
        <p:spPr>
          <a:xfrm>
            <a:off x="3033713" y="277759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00713"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27466"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Third Phase II</a:t>
            </a:r>
          </a:p>
        </p:txBody>
      </p:sp>
      <p:sp>
        <p:nvSpPr>
          <p:cNvPr id="20" name="TextBox 19"/>
          <p:cNvSpPr txBox="1"/>
          <p:nvPr/>
        </p:nvSpPr>
        <p:spPr>
          <a:xfrm>
            <a:off x="9103679" y="2590800"/>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IIC</a:t>
            </a:r>
          </a:p>
        </p:txBody>
      </p:sp>
      <p:cxnSp>
        <p:nvCxnSpPr>
          <p:cNvPr id="21" name="Straight Arrow Connector 20"/>
          <p:cNvCxnSpPr/>
          <p:nvPr/>
        </p:nvCxnSpPr>
        <p:spPr>
          <a:xfrm>
            <a:off x="8403592"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035415"/>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Second Phase II Awards</a:t>
            </a:r>
          </a:p>
        </p:txBody>
      </p:sp>
      <p:sp>
        <p:nvSpPr>
          <p:cNvPr id="6" name="Text Placeholder 5"/>
          <p:cNvSpPr>
            <a:spLocks noGrp="1"/>
          </p:cNvSpPr>
          <p:nvPr>
            <p:ph type="body" idx="1"/>
          </p:nvPr>
        </p:nvSpPr>
        <p:spPr/>
        <p:txBody>
          <a:bodyPr/>
          <a:lstStyle/>
          <a:p>
            <a:r>
              <a:rPr lang="en-US" dirty="0"/>
              <a:t>Phase IIA, Phase 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5</a:t>
            </a:fld>
            <a:endParaRPr lang="en-US" dirty="0"/>
          </a:p>
        </p:txBody>
      </p:sp>
    </p:spTree>
    <p:extLst>
      <p:ext uri="{BB962C8B-B14F-4D97-AF65-F5344CB8AC3E}">
        <p14:creationId xmlns:p14="http://schemas.microsoft.com/office/powerpoint/2010/main" val="4078071357"/>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Motivation:  Phase IIA</a:t>
            </a:r>
            <a:endParaRPr lang="en-US" dirty="0"/>
          </a:p>
        </p:txBody>
      </p:sp>
      <p:sp>
        <p:nvSpPr>
          <p:cNvPr id="3" name="Content Placeholder 2"/>
          <p:cNvSpPr>
            <a:spLocks noGrp="1"/>
          </p:cNvSpPr>
          <p:nvPr>
            <p:ph idx="1"/>
          </p:nvPr>
        </p:nvSpPr>
        <p:spPr/>
        <p:txBody>
          <a:bodyPr>
            <a:normAutofit/>
          </a:bodyPr>
          <a:lstStyle/>
          <a:p>
            <a:r>
              <a:rPr lang="en-US" sz="2000" dirty="0"/>
              <a:t>Some Phase II projects are </a:t>
            </a:r>
            <a:r>
              <a:rPr lang="en-US" sz="2000" i="1" u="sng" dirty="0"/>
              <a:t>unable to be completed within two years and require more time and funding</a:t>
            </a:r>
            <a:r>
              <a:rPr lang="en-US" sz="2000" dirty="0"/>
              <a:t>  </a:t>
            </a:r>
          </a:p>
          <a:p>
            <a:pPr lvl="1"/>
            <a:r>
              <a:rPr lang="en-US" sz="1800" dirty="0"/>
              <a:t>DOE program managers select the topics/subtopics for which Phase IIA applications will be accepted.  </a:t>
            </a:r>
          </a:p>
          <a:p>
            <a:pPr lvl="1"/>
            <a:r>
              <a:rPr lang="en-US" sz="1800" dirty="0"/>
              <a:t>Only a limited number of topics/subtopics will accept Phase IIA applications</a:t>
            </a:r>
          </a:p>
          <a:p>
            <a:r>
              <a:rPr lang="en-US" sz="2000" dirty="0"/>
              <a:t>Historically, such projects required small businesses to complete two or more Phase I/II cycles to complete their R&amp;D</a:t>
            </a:r>
          </a:p>
          <a:p>
            <a:r>
              <a:rPr lang="en-US" sz="2000" dirty="0"/>
              <a:t>Phase IIA awards will start immediately upon completion of the initial Phase II award</a:t>
            </a:r>
          </a:p>
          <a:p>
            <a:pPr marL="0" indent="0">
              <a:buNone/>
            </a:pPr>
            <a:endParaRPr lang="en-US" dirty="0"/>
          </a:p>
          <a:p>
            <a:pPr marL="0" indent="0">
              <a:buNone/>
            </a:pPr>
            <a:r>
              <a:rPr lang="en-US" sz="2000" dirty="0"/>
              <a:t>Note:  Projects that require additional time, but no additional funding can request No Cost Extensions to their initial Phase II project  </a:t>
            </a:r>
          </a:p>
          <a:p>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6</a:t>
            </a:fld>
            <a:endParaRPr lang="en-US" dirty="0"/>
          </a:p>
        </p:txBody>
      </p:sp>
    </p:spTree>
    <p:extLst>
      <p:ext uri="{BB962C8B-B14F-4D97-AF65-F5344CB8AC3E}">
        <p14:creationId xmlns:p14="http://schemas.microsoft.com/office/powerpoint/2010/main" val="2829456513"/>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IIA Timeline</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7</a:t>
            </a:fld>
            <a:endParaRPr lang="en-US" dirty="0"/>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a:latin typeface="+mn-lt"/>
              </a:rPr>
              <a:t>6-12 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a:t>
            </a:r>
            <a:r>
              <a:rPr lang="en-US" sz="1400" b="1" i="1" dirty="0" smtClean="0">
                <a:solidFill>
                  <a:schemeClr val="accent1"/>
                </a:solidFill>
                <a:latin typeface="+mn-lt"/>
              </a:rPr>
              <a:t>2021 </a:t>
            </a:r>
            <a:endParaRPr lang="en-US" sz="1400" b="1" i="1" dirty="0">
              <a:solidFill>
                <a:schemeClr val="accent1"/>
              </a:solidFill>
              <a:latin typeface="+mn-lt"/>
            </a:endParaRP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2018</a:t>
            </a:r>
            <a:endParaRPr lang="en-US" sz="1600" dirty="0">
              <a:latin typeface="+mn-lt"/>
            </a:endParaRPr>
          </a:p>
        </p:txBody>
      </p:sp>
      <p:sp>
        <p:nvSpPr>
          <p:cNvPr id="14" name="TextBox 13"/>
          <p:cNvSpPr txBox="1"/>
          <p:nvPr/>
        </p:nvSpPr>
        <p:spPr>
          <a:xfrm>
            <a:off x="4876801" y="2872801"/>
            <a:ext cx="1302122"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2019 </a:t>
            </a:r>
            <a:endParaRPr lang="en-US" sz="1600" dirty="0">
              <a:latin typeface="+mn-lt"/>
            </a:endParaRP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963811"/>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IIB</a:t>
            </a:r>
          </a:p>
        </p:txBody>
      </p:sp>
      <p:sp>
        <p:nvSpPr>
          <p:cNvPr id="3" name="Content Placeholder 2"/>
          <p:cNvSpPr>
            <a:spLocks noGrp="1"/>
          </p:cNvSpPr>
          <p:nvPr>
            <p:ph idx="1"/>
          </p:nvPr>
        </p:nvSpPr>
        <p:spPr/>
        <p:txBody>
          <a:bodyPr>
            <a:normAutofit/>
          </a:bodyPr>
          <a:lstStyle/>
          <a:p>
            <a:r>
              <a:rPr lang="en-US" sz="2000" dirty="0"/>
              <a:t>After successfully completing initial Phase II R&amp;D, some projects may require R&amp;D funding to transition an innovation towards commercialization  </a:t>
            </a:r>
          </a:p>
          <a:p>
            <a:r>
              <a:rPr lang="en-US" sz="2000" dirty="0"/>
              <a:t>DOE is utilizing Phase IIB to increase the number of positive commercialization outcomes resulting from Phase II awards</a:t>
            </a:r>
          </a:p>
          <a:p>
            <a:r>
              <a:rPr lang="en-US" sz="2000" dirty="0"/>
              <a:t>Phase IIB awards will start immediately after completing an initial Phase II or 1 year later </a:t>
            </a:r>
          </a:p>
        </p:txBody>
      </p:sp>
      <p:sp>
        <p:nvSpPr>
          <p:cNvPr id="4" name="Slide Number Placeholder 3"/>
          <p:cNvSpPr>
            <a:spLocks noGrp="1"/>
          </p:cNvSpPr>
          <p:nvPr>
            <p:ph type="sldNum" sz="quarter" idx="12"/>
          </p:nvPr>
        </p:nvSpPr>
        <p:spPr/>
        <p:txBody>
          <a:bodyPr/>
          <a:lstStyle/>
          <a:p>
            <a:fld id="{CFB0700A-AA3D-461B-A3B6-39C39373F01C}" type="slidenum">
              <a:rPr lang="en-US" smtClean="0"/>
              <a:pPr/>
              <a:t>8</a:t>
            </a:fld>
            <a:endParaRPr lang="en-US" dirty="0"/>
          </a:p>
        </p:txBody>
      </p:sp>
    </p:spTree>
    <p:extLst>
      <p:ext uri="{BB962C8B-B14F-4D97-AF65-F5344CB8AC3E}">
        <p14:creationId xmlns:p14="http://schemas.microsoft.com/office/powerpoint/2010/main" val="342508033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IIB Timeline:  Two Options</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9</a:t>
            </a:fld>
            <a:endParaRPr lang="en-US" dirty="0"/>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a:t>
            </a:r>
            <a:r>
              <a:rPr lang="en-US" sz="1400" b="1" i="1" dirty="0" smtClean="0">
                <a:solidFill>
                  <a:srgbClr val="00B050"/>
                </a:solidFill>
                <a:latin typeface="+mn-lt"/>
              </a:rPr>
              <a:t>2021</a:t>
            </a:r>
            <a:endParaRPr lang="en-US" sz="1400" b="1" i="1" dirty="0">
              <a:solidFill>
                <a:srgbClr val="00B050"/>
              </a:solidFill>
              <a:latin typeface="+mn-lt"/>
            </a:endParaRP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a:t>
            </a:r>
            <a:r>
              <a:rPr lang="en-US" sz="1400" b="1" i="1" dirty="0" smtClean="0">
                <a:solidFill>
                  <a:srgbClr val="00B050"/>
                </a:solidFill>
                <a:latin typeface="+mn-lt"/>
              </a:rPr>
              <a:t>2021</a:t>
            </a:r>
            <a:endParaRPr lang="en-US" sz="1400" b="1" i="1" dirty="0">
              <a:solidFill>
                <a:srgbClr val="00B050"/>
              </a:solidFill>
              <a:latin typeface="+mn-lt"/>
            </a:endParaRP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2018</a:t>
            </a:r>
            <a:endParaRPr lang="en-US" sz="1600" dirty="0">
              <a:latin typeface="+mn-lt"/>
            </a:endParaRP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
        <p:nvSpPr>
          <p:cNvPr id="27" name="TextBox 26"/>
          <p:cNvSpPr txBox="1"/>
          <p:nvPr/>
        </p:nvSpPr>
        <p:spPr>
          <a:xfrm>
            <a:off x="5895976" y="2032872"/>
            <a:ext cx="1300160"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2019</a:t>
            </a:r>
            <a:endParaRPr lang="en-US" sz="1600" dirty="0">
              <a:latin typeface="+mn-lt"/>
            </a:endParaRPr>
          </a:p>
        </p:txBody>
      </p:sp>
      <p:sp>
        <p:nvSpPr>
          <p:cNvPr id="28" name="TextBox 27"/>
          <p:cNvSpPr txBox="1"/>
          <p:nvPr/>
        </p:nvSpPr>
        <p:spPr>
          <a:xfrm>
            <a:off x="4088607" y="3861194"/>
            <a:ext cx="1130671"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2018</a:t>
            </a:r>
            <a:endParaRPr lang="en-US" sz="1600" dirty="0">
              <a:latin typeface="+mn-lt"/>
            </a:endParaRPr>
          </a:p>
        </p:txBody>
      </p:sp>
    </p:spTree>
    <p:extLst>
      <p:ext uri="{BB962C8B-B14F-4D97-AF65-F5344CB8AC3E}">
        <p14:creationId xmlns:p14="http://schemas.microsoft.com/office/powerpoint/2010/main" val="3310957381"/>
      </p:ext>
    </p:extLst>
  </p:cSld>
  <p:clrMapOvr>
    <a:masterClrMapping/>
  </p:clrMapOvr>
  <p:transition spd="slow">
    <p:fade/>
  </p:transition>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54C940-99B6-4C45-8E44-E97B7D9997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BBF60B7-26F4-4E2D-BF10-6C97BE133BFB}">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4423EF0-8265-4D23-8BFB-0E32B8FD86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27471</TotalTime>
  <Words>3278</Words>
  <Application>Microsoft Office PowerPoint</Application>
  <PresentationFormat>Widescreen</PresentationFormat>
  <Paragraphs>436</Paragraphs>
  <Slides>31</Slides>
  <Notes>11</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31</vt:i4>
      </vt:variant>
    </vt:vector>
  </HeadingPairs>
  <TitlesOfParts>
    <vt:vector size="42" baseType="lpstr">
      <vt:lpstr>Arial</vt:lpstr>
      <vt:lpstr>Arial Black</vt:lpstr>
      <vt:lpstr>Arial Narrow</vt:lpstr>
      <vt:lpstr>Calibri</vt:lpstr>
      <vt:lpstr>Cambria</vt:lpstr>
      <vt:lpstr>Symbol</vt:lpstr>
      <vt:lpstr>Times New Roman</vt:lpstr>
      <vt:lpstr>Wingdings</vt:lpstr>
      <vt:lpstr>Pixel</vt:lpstr>
      <vt:lpstr>Office Theme</vt:lpstr>
      <vt:lpstr>2_Office Theme</vt:lpstr>
      <vt:lpstr>PowerPoint Presentation</vt:lpstr>
      <vt:lpstr>DOE Phase II Webinar:   Phase IIA, IIB, and IIC Awards </vt:lpstr>
      <vt:lpstr>Webinar Outline</vt:lpstr>
      <vt:lpstr>Terminology</vt:lpstr>
      <vt:lpstr>Second Phase II Awards</vt:lpstr>
      <vt:lpstr>Motivation:  Phase IIA</vt:lpstr>
      <vt:lpstr>Phase IIA Timeline</vt:lpstr>
      <vt:lpstr>Motivation:  Phase IIB</vt:lpstr>
      <vt:lpstr>Phase IIB Timeline:  Two Options</vt:lpstr>
      <vt:lpstr>Funding for Phase IIA &amp; IIB Awards</vt:lpstr>
      <vt:lpstr>FY 2021 Phase II Release 2 FOA, DE-FOA-0002381 Phase IIA</vt:lpstr>
      <vt:lpstr>FY 2021 Phase II Release 2 FOA, DE-FOA-0002381 Phase IIA</vt:lpstr>
      <vt:lpstr>FY 2021 Phase II Release 2, DE-FOA-0002381 Phase IIB</vt:lpstr>
      <vt:lpstr>FY 2021 Phase II  Release 2 FOA, DE-FOA-0002381 Phase IIB</vt:lpstr>
      <vt:lpstr>FY 2021 Phase II Release 2 FOA, DE-FOA-0002381 Phase IIB</vt:lpstr>
      <vt:lpstr>Letter of Intent (LOI) Requirement</vt:lpstr>
      <vt:lpstr>No Cost Extensions</vt:lpstr>
      <vt:lpstr>No Cost Extensions</vt:lpstr>
      <vt:lpstr>Phase II Application &amp; Award Statistics  for FY 2020  </vt:lpstr>
      <vt:lpstr>Phase II Application &amp; Award Statistics  for FY 2020  </vt:lpstr>
      <vt:lpstr>FAQ</vt:lpstr>
      <vt:lpstr>Third Phase II awards</vt:lpstr>
      <vt:lpstr>Motivation:  Phase IIC</vt:lpstr>
      <vt:lpstr>Eligibility</vt:lpstr>
      <vt:lpstr>Phase IIC Timeline</vt:lpstr>
      <vt:lpstr>Matching Funds</vt:lpstr>
      <vt:lpstr>Matching Funds (cont.)</vt:lpstr>
      <vt:lpstr>Funding for Phase IIC Awards</vt:lpstr>
      <vt:lpstr>Letter of Intent (LOI) Requirement</vt:lpstr>
      <vt:lpstr>No Cost Extensions</vt:lpstr>
      <vt:lpstr>Questions?</vt:lpstr>
    </vt:vector>
  </TitlesOfParts>
  <Company>Office of Science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Department of Energy</dc:title>
  <dc:creator>Department of Energy</dc:creator>
  <cp:lastModifiedBy>Alyoussif, Zina</cp:lastModifiedBy>
  <cp:revision>1502</cp:revision>
  <cp:lastPrinted>2019-10-10T16:06:12Z</cp:lastPrinted>
  <dcterms:created xsi:type="dcterms:W3CDTF">2003-10-07T17:59:30Z</dcterms:created>
  <dcterms:modified xsi:type="dcterms:W3CDTF">2021-04-12T15:52:38Z</dcterms:modified>
</cp:coreProperties>
</file>